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88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233027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0650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0713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8353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4296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4910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5056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8417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7346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0996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0563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0849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 name="Google Shape;10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65774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702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0349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5565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64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C00000"/>
              </a:buClr>
              <a:buSzPts val="4400"/>
              <a:buFont typeface="Calibri"/>
              <a:buNone/>
            </a:pPr>
            <a:r>
              <a:rPr lang="en-US" sz="4400" b="1" i="0" u="none" strike="noStrike" cap="none">
                <a:solidFill>
                  <a:srgbClr val="C00000"/>
                </a:solidFill>
                <a:latin typeface="Calibri"/>
                <a:ea typeface="Calibri"/>
                <a:cs typeface="Calibri"/>
                <a:sym typeface="Calibri"/>
              </a:rPr>
              <a:t>Health Indicators</a:t>
            </a:r>
            <a:br>
              <a:rPr lang="en-US" sz="4400" b="1" i="0" u="none" strike="noStrike" cap="none">
                <a:solidFill>
                  <a:srgbClr val="C00000"/>
                </a:solidFill>
                <a:latin typeface="Calibri"/>
                <a:ea typeface="Calibri"/>
                <a:cs typeface="Calibri"/>
                <a:sym typeface="Calibri"/>
              </a:rPr>
            </a:br>
            <a:endParaRPr sz="4400" b="1" i="0" u="none" strike="noStrike" cap="none">
              <a:solidFill>
                <a:srgbClr val="C00000"/>
              </a:solidFill>
              <a:latin typeface="Calibri"/>
              <a:ea typeface="Calibri"/>
              <a:cs typeface="Calibri"/>
              <a:sym typeface="Calibri"/>
            </a:endParaRPr>
          </a:p>
        </p:txBody>
      </p:sp>
      <p:sp>
        <p:nvSpPr>
          <p:cNvPr id="89" name="Google Shape;8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Tutorial</a:t>
            </a:r>
            <a:endParaRPr/>
          </a:p>
          <a:p>
            <a:pPr marL="0" marR="0" lvl="0" indent="0" algn="ctr" rtl="0">
              <a:lnSpc>
                <a:spcPct val="90000"/>
              </a:lnSpc>
              <a:spcBef>
                <a:spcPts val="10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a:spLocks noGrp="1"/>
          </p:cNvSpPr>
          <p:nvPr>
            <p:ph type="body" idx="1"/>
          </p:nvPr>
        </p:nvSpPr>
        <p:spPr>
          <a:xfrm>
            <a:off x="838200" y="632012"/>
            <a:ext cx="10515600" cy="5544951"/>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2012, in Wales, the number of live births was 107,072.</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There were 477 fetal deaths (death at 28 or more weeks of gestation); 219 newborns dying under 7 days of age; 296 newborns dying under the age of 28 days; 439 infants dying under the age of 1 year. </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3- Calculate neonatal mortality rate?</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Neonatal mortality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no. of death from zero up to less than 28 days of age / no. of live births X 1,000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296 / 107,072 X 1,000 = 2.76 per 1,000</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3"/>
          <p:cNvSpPr txBox="1">
            <a:spLocks noGrp="1"/>
          </p:cNvSpPr>
          <p:nvPr>
            <p:ph type="body" idx="1"/>
          </p:nvPr>
        </p:nvSpPr>
        <p:spPr>
          <a:xfrm>
            <a:off x="838200" y="632012"/>
            <a:ext cx="10515600" cy="5544951"/>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2012, in Wales, the number of live births was 107,072.</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There were 477 fetal deaths (death at 28 or more weeks of gestation); 219 newborns dying under 7 days of age; 296 newborns dying under the age of 28 days; 439 infants dying under the age of 1 year. </a:t>
            </a: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4- If there were 25 deaths due to maternal causes in Wales during 2012, calculate maternal mortality ratio</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Maternal mortality rate= no. of maternal deaths / no. of live births X 100,000</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25 / 107,072 X 100,000 = 23 per 100,000 </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838200" y="365126"/>
            <a:ext cx="10515600" cy="589616"/>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C00000"/>
              </a:buClr>
              <a:buSzPts val="3959"/>
              <a:buFont typeface="Calibri"/>
              <a:buNone/>
            </a:pPr>
            <a:r>
              <a:rPr lang="en-US" sz="3959" b="0" i="0" u="none" strike="noStrike" cap="none">
                <a:solidFill>
                  <a:srgbClr val="C00000"/>
                </a:solidFill>
                <a:latin typeface="Calibri"/>
                <a:ea typeface="Calibri"/>
                <a:cs typeface="Calibri"/>
                <a:sym typeface="Calibri"/>
              </a:rPr>
              <a:t>Scenario 3</a:t>
            </a:r>
            <a:endParaRPr sz="3959" b="0" i="0" u="none" strike="noStrike" cap="none">
              <a:solidFill>
                <a:srgbClr val="C00000"/>
              </a:solidFill>
              <a:latin typeface="Calibri"/>
              <a:ea typeface="Calibri"/>
              <a:cs typeface="Calibri"/>
              <a:sym typeface="Calibri"/>
            </a:endParaRPr>
          </a:p>
        </p:txBody>
      </p:sp>
      <p:sp>
        <p:nvSpPr>
          <p:cNvPr id="148" name="Google Shape;148;p24"/>
          <p:cNvSpPr txBox="1">
            <a:spLocks noGrp="1"/>
          </p:cNvSpPr>
          <p:nvPr>
            <p:ph type="body" idx="1"/>
          </p:nvPr>
        </p:nvSpPr>
        <p:spPr>
          <a:xfrm>
            <a:off x="838200" y="1075764"/>
            <a:ext cx="10515600" cy="5472953"/>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the year 2000, City A had a population of 183,000. There were 264 existing cases of colon cancer, 40 of which were diagnosed in 2000. During the same year, 20 deaths were attributed to colon cancer.</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Define</a:t>
            </a:r>
            <a:r>
              <a:rPr lang="en-US" sz="2800" b="0" i="0" u="none" strike="noStrike" cap="none">
                <a:solidFill>
                  <a:schemeClr val="dk1"/>
                </a:solidFill>
                <a:latin typeface="Calibri"/>
                <a:ea typeface="Calibri"/>
                <a:cs typeface="Calibri"/>
                <a:sym typeface="Calibri"/>
              </a:rPr>
              <a:t>: prevalence, incidence, cause specific mortality rate, case fatality ratio</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accent5"/>
              </a:buClr>
              <a:buSzPts val="2800"/>
              <a:buFont typeface="Arial"/>
              <a:buChar char="•"/>
            </a:pPr>
            <a:r>
              <a:rPr lang="en-US" sz="2800" b="0" i="0" u="none" strike="noStrike" cap="none">
                <a:solidFill>
                  <a:schemeClr val="accent5"/>
                </a:solidFill>
                <a:latin typeface="Calibri"/>
                <a:ea typeface="Calibri"/>
                <a:cs typeface="Calibri"/>
                <a:sym typeface="Calibri"/>
              </a:rPr>
              <a:t>Calculate the prevalence of colon cancer. </a:t>
            </a:r>
            <a:endParaRPr/>
          </a:p>
          <a:p>
            <a:pPr marL="228600" marR="0" lvl="0" indent="-228600" algn="l" rtl="0">
              <a:lnSpc>
                <a:spcPct val="90000"/>
              </a:lnSpc>
              <a:spcBef>
                <a:spcPts val="1000"/>
              </a:spcBef>
              <a:spcAft>
                <a:spcPts val="0"/>
              </a:spcAft>
              <a:buClr>
                <a:schemeClr val="accent5"/>
              </a:buClr>
              <a:buSzPts val="2800"/>
              <a:buFont typeface="Arial"/>
              <a:buChar char="•"/>
            </a:pPr>
            <a:r>
              <a:rPr lang="en-US" sz="2800" b="0" i="0" u="none" strike="noStrike" cap="none">
                <a:solidFill>
                  <a:schemeClr val="accent5"/>
                </a:solidFill>
                <a:latin typeface="Calibri"/>
                <a:ea typeface="Calibri"/>
                <a:cs typeface="Calibri"/>
                <a:sym typeface="Calibri"/>
              </a:rPr>
              <a:t>Calculate the incidence of colon cancer in the year 2000.</a:t>
            </a:r>
            <a:endParaRPr sz="2800" b="0" i="0" u="none" strike="noStrike" cap="none">
              <a:solidFill>
                <a:schemeClr val="accent5"/>
              </a:solidFill>
              <a:latin typeface="Calibri"/>
              <a:ea typeface="Calibri"/>
              <a:cs typeface="Calibri"/>
              <a:sym typeface="Calibri"/>
            </a:endParaRPr>
          </a:p>
          <a:p>
            <a:pPr marL="228600" marR="0" lvl="0" indent="-228600" algn="l" rtl="0">
              <a:lnSpc>
                <a:spcPct val="90000"/>
              </a:lnSpc>
              <a:spcBef>
                <a:spcPts val="1000"/>
              </a:spcBef>
              <a:spcAft>
                <a:spcPts val="0"/>
              </a:spcAft>
              <a:buClr>
                <a:schemeClr val="accent5"/>
              </a:buClr>
              <a:buSzPts val="2800"/>
              <a:buFont typeface="Arial"/>
              <a:buChar char="•"/>
            </a:pPr>
            <a:r>
              <a:rPr lang="en-US" sz="2800" b="0" i="0" u="none" strike="noStrike" cap="none">
                <a:solidFill>
                  <a:schemeClr val="accent5"/>
                </a:solidFill>
                <a:latin typeface="Calibri"/>
                <a:ea typeface="Calibri"/>
                <a:cs typeface="Calibri"/>
                <a:sym typeface="Calibri"/>
              </a:rPr>
              <a:t>Calculate the cause-specific mortality rate for colon cancer. </a:t>
            </a:r>
            <a:endParaRPr/>
          </a:p>
          <a:p>
            <a:pPr marL="228600" marR="0" lvl="0" indent="-228600" algn="l" rtl="0">
              <a:lnSpc>
                <a:spcPct val="90000"/>
              </a:lnSpc>
              <a:spcBef>
                <a:spcPts val="1000"/>
              </a:spcBef>
              <a:spcAft>
                <a:spcPts val="0"/>
              </a:spcAft>
              <a:buClr>
                <a:schemeClr val="accent5"/>
              </a:buClr>
              <a:buSzPts val="2800"/>
              <a:buFont typeface="Arial"/>
              <a:buChar char="•"/>
            </a:pPr>
            <a:r>
              <a:rPr lang="en-US" sz="2800" b="0" i="0" u="none" strike="noStrike" cap="none">
                <a:solidFill>
                  <a:schemeClr val="accent5"/>
                </a:solidFill>
                <a:latin typeface="Calibri"/>
                <a:ea typeface="Calibri"/>
                <a:cs typeface="Calibri"/>
                <a:sym typeface="Calibri"/>
              </a:rPr>
              <a:t>Calculate case fatality ratio for colon cancer</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body" idx="1"/>
          </p:nvPr>
        </p:nvSpPr>
        <p:spPr>
          <a:xfrm>
            <a:off x="838200" y="699247"/>
            <a:ext cx="10515600" cy="5477716"/>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the year 2000, City A had a population of 183,000. There were 264 existing cases of colon cancer, 40 of which were diagnosed in 2000. During the same year, 20 deaths were attributed to colon cancer.</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1- Calculate the prevalence of colon cancer.</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Prevalence = no. of cases / population at risk X 1,000</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264 / 183,000 X 1000 = 1.4 per 1,000 </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6"/>
          <p:cNvSpPr txBox="1">
            <a:spLocks noGrp="1"/>
          </p:cNvSpPr>
          <p:nvPr>
            <p:ph type="body" idx="1"/>
          </p:nvPr>
        </p:nvSpPr>
        <p:spPr>
          <a:xfrm>
            <a:off x="838200" y="699247"/>
            <a:ext cx="10515600" cy="5477716"/>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the year 2000, City A had a population of 183,000. There were 264 existing cases of colon cancer, 40 of which were diagnosed in 2000. During the same year, 20 deaths were attributed to colon cancer.</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2- Calculate the incidence of colon cancer in the year 2000.</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Incidence = No. of new cases / Population at risk X 1000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*Population at risk= 183,000 – 264 = 182,736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Incidence = 40 / 182,736 X 1,000 = 0.22 per 1,000 </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body" idx="1"/>
          </p:nvPr>
        </p:nvSpPr>
        <p:spPr>
          <a:xfrm>
            <a:off x="838200" y="699247"/>
            <a:ext cx="10515600" cy="5477716"/>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the year 2000, City A had a population of 183,000. There were 264 existing cases of colon cancer, 40 of which were diagnosed in 2000. During the same year, 20 deaths were attributed to colon cancer.</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3- Calculate the cause-specific mortality rate for colon cancer.</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Cause-specific mortality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deaths from particular cause (colon cancer)/ total population X 100,000</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20 / 183,000 X 100,000 = 10 per 100,000</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body" idx="1"/>
          </p:nvPr>
        </p:nvSpPr>
        <p:spPr>
          <a:xfrm>
            <a:off x="838200" y="699247"/>
            <a:ext cx="10515600" cy="5477716"/>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the year 2000, City A had a population of 183,000. There were 264 existing cases of colon cancer, 40 of which were diagnosed in 2000. During the same year, 20 deaths were attributed to colon cancer.</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4- Calculate case fatality ratio for colon cancer</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Case fatality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Deaths dues to certain disease (colon cancer) / Total no. of cases of (colon cancer) X 100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20/ 264 X 100 = 7,6% </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838200" y="365125"/>
            <a:ext cx="10515600" cy="441699"/>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C00000"/>
              </a:buClr>
              <a:buSzPts val="3959"/>
              <a:buFont typeface="Calibri"/>
              <a:buNone/>
            </a:pPr>
            <a:r>
              <a:rPr lang="en-US" sz="3959" b="0" i="0" u="none" strike="noStrike" cap="none">
                <a:solidFill>
                  <a:srgbClr val="C00000"/>
                </a:solidFill>
                <a:latin typeface="Calibri"/>
                <a:ea typeface="Calibri"/>
                <a:cs typeface="Calibri"/>
                <a:sym typeface="Calibri"/>
              </a:rPr>
              <a:t>Scenario 1:</a:t>
            </a:r>
            <a:endParaRPr sz="3959" b="0" i="0" u="none" strike="noStrike" cap="none">
              <a:solidFill>
                <a:srgbClr val="C00000"/>
              </a:solidFill>
              <a:latin typeface="Calibri"/>
              <a:ea typeface="Calibri"/>
              <a:cs typeface="Calibri"/>
              <a:sym typeface="Calibri"/>
            </a:endParaRPr>
          </a:p>
        </p:txBody>
      </p:sp>
      <p:sp>
        <p:nvSpPr>
          <p:cNvPr id="95" name="Google Shape;95;p14"/>
          <p:cNvSpPr txBox="1">
            <a:spLocks noGrp="1"/>
          </p:cNvSpPr>
          <p:nvPr>
            <p:ph type="body" idx="1"/>
          </p:nvPr>
        </p:nvSpPr>
        <p:spPr>
          <a:xfrm>
            <a:off x="838200" y="1008528"/>
            <a:ext cx="10515600" cy="5419165"/>
          </a:xfrm>
          <a:prstGeom prst="rect">
            <a:avLst/>
          </a:prstGeom>
          <a:noFill/>
          <a:ln>
            <a:noFill/>
          </a:ln>
        </p:spPr>
        <p:txBody>
          <a:bodyPr spcFirstLastPara="1" wrap="square" lIns="91425" tIns="45700" rIns="91425" bIns="45700" anchor="t" anchorCtr="0">
            <a:noAutofit/>
          </a:bodyPr>
          <a:lstStyle/>
          <a:p>
            <a:pPr marL="228600" marR="0" lvl="0" indent="-228600" algn="l" rtl="0">
              <a:lnSpc>
                <a:spcPct val="8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Adias is a community of 100,000 residents. During 2005, there were 1,000 deaths from all causes. 300 cases of tuberculosis were diagnosed in Adias in 2005. During 2005, there were 60 deaths from tuberculosis.</a:t>
            </a:r>
            <a:endParaRPr/>
          </a:p>
          <a:p>
            <a:pPr marL="228600" marR="0" lvl="0" indent="-50800" algn="l" rtl="0">
              <a:lnSpc>
                <a:spcPct val="8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80000"/>
              </a:lnSpc>
              <a:spcBef>
                <a:spcPts val="100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Define</a:t>
            </a:r>
            <a:r>
              <a:rPr lang="en-US" sz="2800" b="0" i="0" u="none" strike="noStrike" cap="none">
                <a:solidFill>
                  <a:schemeClr val="dk1"/>
                </a:solidFill>
                <a:latin typeface="Calibri"/>
                <a:ea typeface="Calibri"/>
                <a:cs typeface="Calibri"/>
                <a:sym typeface="Calibri"/>
              </a:rPr>
              <a:t>: crude mortality rate, proportionate mortality, case fatality rate, cause specific mortality rate</a:t>
            </a:r>
            <a:endParaRPr/>
          </a:p>
          <a:p>
            <a:pPr marL="228600" marR="0" lvl="0" indent="-50800" algn="l" rtl="0">
              <a:lnSpc>
                <a:spcPct val="8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514350" marR="0" lvl="0" indent="-514350" algn="l" rtl="0">
              <a:lnSpc>
                <a:spcPct val="80000"/>
              </a:lnSpc>
              <a:spcBef>
                <a:spcPts val="1000"/>
              </a:spcBef>
              <a:spcAft>
                <a:spcPts val="0"/>
              </a:spcAft>
              <a:buClr>
                <a:schemeClr val="accent5"/>
              </a:buClr>
              <a:buSzPts val="2800"/>
              <a:buFont typeface="Calibri"/>
              <a:buAutoNum type="arabicPeriod"/>
            </a:pPr>
            <a:r>
              <a:rPr lang="en-US" sz="2800" b="0" i="0" u="none" strike="noStrike" cap="none">
                <a:solidFill>
                  <a:schemeClr val="accent5"/>
                </a:solidFill>
                <a:latin typeface="Calibri"/>
                <a:ea typeface="Calibri"/>
                <a:cs typeface="Calibri"/>
                <a:sym typeface="Calibri"/>
              </a:rPr>
              <a:t>Calculate the crude mortality rate in Adias. </a:t>
            </a:r>
            <a:endParaRPr/>
          </a:p>
          <a:p>
            <a:pPr marL="514350" marR="0" lvl="0" indent="-514350" algn="l" rtl="0">
              <a:lnSpc>
                <a:spcPct val="80000"/>
              </a:lnSpc>
              <a:spcBef>
                <a:spcPts val="1000"/>
              </a:spcBef>
              <a:spcAft>
                <a:spcPts val="0"/>
              </a:spcAft>
              <a:buClr>
                <a:schemeClr val="accent5"/>
              </a:buClr>
              <a:buSzPts val="2800"/>
              <a:buFont typeface="Calibri"/>
              <a:buAutoNum type="arabicPeriod"/>
            </a:pPr>
            <a:r>
              <a:rPr lang="en-US" sz="2800" b="0" i="0" u="none" strike="noStrike" cap="none">
                <a:solidFill>
                  <a:schemeClr val="accent5"/>
                </a:solidFill>
                <a:latin typeface="Calibri"/>
                <a:ea typeface="Calibri"/>
                <a:cs typeface="Calibri"/>
                <a:sym typeface="Calibri"/>
              </a:rPr>
              <a:t>Calculate the proportionate mortality in Adias due to tuberculosis. </a:t>
            </a:r>
            <a:endParaRPr sz="2800" b="0" i="0" u="none" strike="noStrike" cap="none">
              <a:solidFill>
                <a:schemeClr val="accent5"/>
              </a:solidFill>
              <a:latin typeface="Calibri"/>
              <a:ea typeface="Calibri"/>
              <a:cs typeface="Calibri"/>
              <a:sym typeface="Calibri"/>
            </a:endParaRPr>
          </a:p>
          <a:p>
            <a:pPr marL="514350" marR="0" lvl="0" indent="-514350" algn="l" rtl="0">
              <a:lnSpc>
                <a:spcPct val="80000"/>
              </a:lnSpc>
              <a:spcBef>
                <a:spcPts val="1000"/>
              </a:spcBef>
              <a:spcAft>
                <a:spcPts val="0"/>
              </a:spcAft>
              <a:buClr>
                <a:schemeClr val="accent5"/>
              </a:buClr>
              <a:buSzPts val="2800"/>
              <a:buFont typeface="Calibri"/>
              <a:buAutoNum type="arabicPeriod"/>
            </a:pPr>
            <a:r>
              <a:rPr lang="en-US" sz="2800" b="0" i="0" u="none" strike="noStrike" cap="none">
                <a:solidFill>
                  <a:schemeClr val="accent5"/>
                </a:solidFill>
                <a:latin typeface="Calibri"/>
                <a:ea typeface="Calibri"/>
                <a:cs typeface="Calibri"/>
                <a:sym typeface="Calibri"/>
              </a:rPr>
              <a:t>Calculate the case fatality rate for tuberculosis in 2005  </a:t>
            </a:r>
            <a:endParaRPr/>
          </a:p>
          <a:p>
            <a:pPr marL="514350" marR="0" lvl="0" indent="-514350" algn="l" rtl="0">
              <a:lnSpc>
                <a:spcPct val="80000"/>
              </a:lnSpc>
              <a:spcBef>
                <a:spcPts val="1000"/>
              </a:spcBef>
              <a:spcAft>
                <a:spcPts val="0"/>
              </a:spcAft>
              <a:buClr>
                <a:schemeClr val="accent5"/>
              </a:buClr>
              <a:buSzPts val="2800"/>
              <a:buFont typeface="Calibri"/>
              <a:buAutoNum type="arabicPeriod"/>
            </a:pPr>
            <a:r>
              <a:rPr lang="en-US" sz="2800" b="0" i="0" u="none" strike="noStrike" cap="none">
                <a:solidFill>
                  <a:schemeClr val="accent5"/>
                </a:solidFill>
                <a:latin typeface="Calibri"/>
                <a:ea typeface="Calibri"/>
                <a:cs typeface="Calibri"/>
                <a:sym typeface="Calibri"/>
              </a:rPr>
              <a:t>Calculate the cause-specific mortality rate for tuberculosis.</a:t>
            </a:r>
            <a:endParaRPr sz="2800" b="0" i="0" u="none" strike="noStrike" cap="none">
              <a:solidFill>
                <a:schemeClr val="accent5"/>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body" idx="1"/>
          </p:nvPr>
        </p:nvSpPr>
        <p:spPr>
          <a:xfrm>
            <a:off x="838200" y="658906"/>
            <a:ext cx="10515600" cy="551805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Adias is a community of 100,000 residents. During 2005, there were 1,000 deaths from all causes. 300 cases of tuberculosis were diagnosed in Adias in 2005. During 2005, there were 60 deaths from tuberculosis.</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1- Calculate the crude mortality rate in Adias.</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Crude mortality rate= total no. of deaths / total population X 1000</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1,000/ 100,000 X 1,000 = 10 per 1,000</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body" idx="1"/>
          </p:nvPr>
        </p:nvSpPr>
        <p:spPr>
          <a:xfrm>
            <a:off x="838200" y="645459"/>
            <a:ext cx="10515600" cy="5531504"/>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Adias is a community of 100,000 residents. During 2005, there were 1,000 deaths from all causes. 300 cases of tuberculosis were diagnosed in Adias in 2005. During 2005, there were 60 deaths from tuberculosis.</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2- Calculate the proportionate mortality in Adias due to tuberculosis.</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Proportionate mortality rate= </a:t>
            </a: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deaths from particular cause (TB)/ total deaths X 100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60/ 1,000 X 100 = 6%</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In 2005, 6% of all deaths in Adias were attributed to TB.</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body" idx="1"/>
          </p:nvPr>
        </p:nvSpPr>
        <p:spPr>
          <a:xfrm>
            <a:off x="838200" y="524435"/>
            <a:ext cx="10515600" cy="565252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Adias is a community of 100,000 residents. During 2005, there were 1,000 deaths from all causes. 300 cases of tuberculosis were diagnosed in Adias in 2005. During 2005, there were 60 deaths from tuberculosis.</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0" i="0" u="none" strike="noStrike" cap="none">
                <a:solidFill>
                  <a:schemeClr val="accent5"/>
                </a:solidFill>
                <a:latin typeface="Calibri"/>
                <a:ea typeface="Calibri"/>
                <a:cs typeface="Calibri"/>
                <a:sym typeface="Calibri"/>
              </a:rPr>
              <a:t>3- </a:t>
            </a:r>
            <a:r>
              <a:rPr lang="en-US" sz="2800" b="1" i="0" u="none" strike="noStrike" cap="none">
                <a:solidFill>
                  <a:schemeClr val="accent5"/>
                </a:solidFill>
                <a:latin typeface="Calibri"/>
                <a:ea typeface="Calibri"/>
                <a:cs typeface="Calibri"/>
                <a:sym typeface="Calibri"/>
              </a:rPr>
              <a:t>Calculate the case fatality rate for tuberculosis in 2005 </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Case fatality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Deaths dues to certain disease (TB)/ Total no. of cases of (TB) X 100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60/ 300 X 100 = 20% </a:t>
            </a: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In 2005, 20% of TB cases were fatal in Adias.</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body" idx="1"/>
          </p:nvPr>
        </p:nvSpPr>
        <p:spPr>
          <a:xfrm>
            <a:off x="838200" y="632012"/>
            <a:ext cx="10515600" cy="5544951"/>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Adias is a community of 100,000 residents. During 2005, there were 1,000 deaths from all causes. 300 cases of tuberculosis were diagnosed in Adias in 2005. During 2005, there were 60 deaths from tuberculosis.</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4- Calculate the cause-specific mortality rate for tuberculosis.</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Cause-specific mortality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deaths from particular cause (TB)/ total population X 100,000</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60 / 100,000 X 100,000 = 60 per 100,000</a:t>
            </a:r>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In 2005, deaths due to TB in Adias was 60 per 100,000</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838200" y="365125"/>
            <a:ext cx="10515600" cy="656851"/>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C00000"/>
              </a:buClr>
              <a:buSzPts val="3959"/>
              <a:buFont typeface="Calibri"/>
              <a:buNone/>
            </a:pPr>
            <a:r>
              <a:rPr lang="en-US" sz="3959" b="0" i="0" u="none" strike="noStrike" cap="none">
                <a:solidFill>
                  <a:srgbClr val="C00000"/>
                </a:solidFill>
                <a:latin typeface="Calibri"/>
                <a:ea typeface="Calibri"/>
                <a:cs typeface="Calibri"/>
                <a:sym typeface="Calibri"/>
              </a:rPr>
              <a:t>Scenario 2</a:t>
            </a:r>
            <a:endParaRPr sz="3959" b="0" i="0" u="none" strike="noStrike" cap="none">
              <a:solidFill>
                <a:srgbClr val="C00000"/>
              </a:solidFill>
              <a:latin typeface="Calibri"/>
              <a:ea typeface="Calibri"/>
              <a:cs typeface="Calibri"/>
              <a:sym typeface="Calibri"/>
            </a:endParaRPr>
          </a:p>
        </p:txBody>
      </p:sp>
      <p:sp>
        <p:nvSpPr>
          <p:cNvPr id="122" name="Google Shape;122;p19"/>
          <p:cNvSpPr txBox="1">
            <a:spLocks noGrp="1"/>
          </p:cNvSpPr>
          <p:nvPr>
            <p:ph type="body" idx="1"/>
          </p:nvPr>
        </p:nvSpPr>
        <p:spPr>
          <a:xfrm>
            <a:off x="838200" y="1156447"/>
            <a:ext cx="10515600" cy="5284694"/>
          </a:xfrm>
          <a:prstGeom prst="rect">
            <a:avLst/>
          </a:prstGeom>
          <a:noFill/>
          <a:ln>
            <a:noFill/>
          </a:ln>
        </p:spPr>
        <p:txBody>
          <a:bodyPr spcFirstLastPara="1" wrap="square" lIns="91425" tIns="45700" rIns="91425" bIns="45700" anchor="t" anchorCtr="0">
            <a:noAutofit/>
          </a:bodyPr>
          <a:lstStyle/>
          <a:p>
            <a:pPr marL="228600" marR="0" lvl="0" indent="-228600" algn="l" rtl="0">
              <a:lnSpc>
                <a:spcPct val="80000"/>
              </a:lnSpc>
              <a:spcBef>
                <a:spcPts val="0"/>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In 2012, in Wales, the number of live births was 107,072.</a:t>
            </a:r>
            <a:endParaRPr/>
          </a:p>
          <a:p>
            <a:pPr marL="228600" marR="0" lvl="0" indent="-228600" algn="l" rtl="0">
              <a:lnSpc>
                <a:spcPct val="80000"/>
              </a:lnSpc>
              <a:spcBef>
                <a:spcPts val="1000"/>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There were 477 fetal deaths (death at 28 or more weeks of gestation); 219 newborns dying under 7 days of age; 296 newborns dying under the age of 28 days; 439 infants dying under the age of 1 year. </a:t>
            </a:r>
            <a:endParaRPr/>
          </a:p>
          <a:p>
            <a:pPr marL="228600" marR="0" lvl="0" indent="-64135" algn="l" rtl="0">
              <a:lnSpc>
                <a:spcPct val="80000"/>
              </a:lnSpc>
              <a:spcBef>
                <a:spcPts val="1000"/>
              </a:spcBef>
              <a:spcAft>
                <a:spcPts val="0"/>
              </a:spcAft>
              <a:buClr>
                <a:schemeClr val="dk1"/>
              </a:buClr>
              <a:buSzPts val="2590"/>
              <a:buFont typeface="Arial"/>
              <a:buNone/>
            </a:pPr>
            <a:endParaRPr sz="2590" b="0" i="0" u="none" strike="noStrike" cap="none">
              <a:solidFill>
                <a:schemeClr val="dk1"/>
              </a:solidFill>
              <a:latin typeface="Calibri"/>
              <a:ea typeface="Calibri"/>
              <a:cs typeface="Calibri"/>
              <a:sym typeface="Calibri"/>
            </a:endParaRPr>
          </a:p>
          <a:p>
            <a:pPr marL="228600" marR="0" lvl="0" indent="-228600" algn="l" rtl="0">
              <a:lnSpc>
                <a:spcPct val="80000"/>
              </a:lnSpc>
              <a:spcBef>
                <a:spcPts val="1000"/>
              </a:spcBef>
              <a:spcAft>
                <a:spcPts val="0"/>
              </a:spcAft>
              <a:buClr>
                <a:schemeClr val="dk1"/>
              </a:buClr>
              <a:buSzPts val="2590"/>
              <a:buFont typeface="Arial"/>
              <a:buChar char="•"/>
            </a:pPr>
            <a:r>
              <a:rPr lang="en-US" sz="2590" b="1" i="0" u="none" strike="noStrike" cap="none">
                <a:solidFill>
                  <a:schemeClr val="dk1"/>
                </a:solidFill>
                <a:latin typeface="Calibri"/>
                <a:ea typeface="Calibri"/>
                <a:cs typeface="Calibri"/>
                <a:sym typeface="Calibri"/>
              </a:rPr>
              <a:t>Define</a:t>
            </a:r>
            <a:r>
              <a:rPr lang="en-US" sz="2590" b="0" i="0" u="none" strike="noStrike" cap="none">
                <a:solidFill>
                  <a:schemeClr val="dk1"/>
                </a:solidFill>
                <a:latin typeface="Calibri"/>
                <a:ea typeface="Calibri"/>
                <a:cs typeface="Calibri"/>
                <a:sym typeface="Calibri"/>
              </a:rPr>
              <a:t>: Infant mortality rate, perinatal mortality rate, neonatal mortality rate and maternal mortality ratio</a:t>
            </a:r>
            <a:endParaRPr/>
          </a:p>
          <a:p>
            <a:pPr marL="228600" marR="0" lvl="0" indent="-64135" algn="l" rtl="0">
              <a:lnSpc>
                <a:spcPct val="80000"/>
              </a:lnSpc>
              <a:spcBef>
                <a:spcPts val="1000"/>
              </a:spcBef>
              <a:spcAft>
                <a:spcPts val="0"/>
              </a:spcAft>
              <a:buClr>
                <a:schemeClr val="dk1"/>
              </a:buClr>
              <a:buSzPts val="2590"/>
              <a:buFont typeface="Arial"/>
              <a:buNone/>
            </a:pPr>
            <a:endParaRPr sz="2590" b="0" i="0" u="none" strike="noStrike" cap="none">
              <a:solidFill>
                <a:schemeClr val="dk1"/>
              </a:solidFill>
              <a:latin typeface="Calibri"/>
              <a:ea typeface="Calibri"/>
              <a:cs typeface="Calibri"/>
              <a:sym typeface="Calibri"/>
            </a:endParaRPr>
          </a:p>
          <a:p>
            <a:pPr marL="228600" marR="0" lvl="0" indent="-228600" algn="l" rtl="0">
              <a:lnSpc>
                <a:spcPct val="80000"/>
              </a:lnSpc>
              <a:spcBef>
                <a:spcPts val="1000"/>
              </a:spcBef>
              <a:spcAft>
                <a:spcPts val="0"/>
              </a:spcAft>
              <a:buClr>
                <a:schemeClr val="accent5"/>
              </a:buClr>
              <a:buSzPts val="2590"/>
              <a:buFont typeface="Arial"/>
              <a:buChar char="•"/>
            </a:pPr>
            <a:r>
              <a:rPr lang="en-US" sz="2590" b="0" i="0" u="none" strike="noStrike" cap="none">
                <a:solidFill>
                  <a:schemeClr val="accent5"/>
                </a:solidFill>
                <a:latin typeface="Calibri"/>
                <a:ea typeface="Calibri"/>
                <a:cs typeface="Calibri"/>
                <a:sym typeface="Calibri"/>
              </a:rPr>
              <a:t>Calculate infant mortality rate</a:t>
            </a:r>
            <a:endParaRPr sz="2590" b="0" i="0" u="none" strike="noStrike" cap="none">
              <a:solidFill>
                <a:schemeClr val="accent5"/>
              </a:solidFill>
              <a:latin typeface="Calibri"/>
              <a:ea typeface="Calibri"/>
              <a:cs typeface="Calibri"/>
              <a:sym typeface="Calibri"/>
            </a:endParaRPr>
          </a:p>
          <a:p>
            <a:pPr marL="228600" marR="0" lvl="0" indent="-228600" algn="l" rtl="0">
              <a:lnSpc>
                <a:spcPct val="80000"/>
              </a:lnSpc>
              <a:spcBef>
                <a:spcPts val="1000"/>
              </a:spcBef>
              <a:spcAft>
                <a:spcPts val="0"/>
              </a:spcAft>
              <a:buClr>
                <a:schemeClr val="accent5"/>
              </a:buClr>
              <a:buSzPts val="2590"/>
              <a:buFont typeface="Arial"/>
              <a:buChar char="•"/>
            </a:pPr>
            <a:r>
              <a:rPr lang="en-US" sz="2590" b="0" i="0" u="none" strike="noStrike" cap="none">
                <a:solidFill>
                  <a:schemeClr val="accent5"/>
                </a:solidFill>
                <a:latin typeface="Calibri"/>
                <a:ea typeface="Calibri"/>
                <a:cs typeface="Calibri"/>
                <a:sym typeface="Calibri"/>
              </a:rPr>
              <a:t>Calculate perinatal mortality rate</a:t>
            </a:r>
            <a:endParaRPr sz="2590" b="0" i="0" u="none" strike="noStrike" cap="none">
              <a:solidFill>
                <a:schemeClr val="accent5"/>
              </a:solidFill>
              <a:latin typeface="Calibri"/>
              <a:ea typeface="Calibri"/>
              <a:cs typeface="Calibri"/>
              <a:sym typeface="Calibri"/>
            </a:endParaRPr>
          </a:p>
          <a:p>
            <a:pPr marL="228600" marR="0" lvl="0" indent="-228600" algn="l" rtl="0">
              <a:lnSpc>
                <a:spcPct val="80000"/>
              </a:lnSpc>
              <a:spcBef>
                <a:spcPts val="1000"/>
              </a:spcBef>
              <a:spcAft>
                <a:spcPts val="0"/>
              </a:spcAft>
              <a:buClr>
                <a:schemeClr val="accent5"/>
              </a:buClr>
              <a:buSzPts val="2590"/>
              <a:buFont typeface="Arial"/>
              <a:buChar char="•"/>
            </a:pPr>
            <a:r>
              <a:rPr lang="en-US" sz="2590" b="0" i="0" u="none" strike="noStrike" cap="none">
                <a:solidFill>
                  <a:schemeClr val="accent5"/>
                </a:solidFill>
                <a:latin typeface="Calibri"/>
                <a:ea typeface="Calibri"/>
                <a:cs typeface="Calibri"/>
                <a:sym typeface="Calibri"/>
              </a:rPr>
              <a:t>Calculate neonatal mortality rate</a:t>
            </a:r>
            <a:endParaRPr sz="2590" b="0" i="0" u="none" strike="noStrike" cap="none">
              <a:solidFill>
                <a:schemeClr val="accent5"/>
              </a:solidFill>
              <a:latin typeface="Calibri"/>
              <a:ea typeface="Calibri"/>
              <a:cs typeface="Calibri"/>
              <a:sym typeface="Calibri"/>
            </a:endParaRPr>
          </a:p>
          <a:p>
            <a:pPr marL="228600" marR="0" lvl="0" indent="-228600" algn="l" rtl="0">
              <a:lnSpc>
                <a:spcPct val="80000"/>
              </a:lnSpc>
              <a:spcBef>
                <a:spcPts val="1000"/>
              </a:spcBef>
              <a:spcAft>
                <a:spcPts val="0"/>
              </a:spcAft>
              <a:buClr>
                <a:schemeClr val="accent5"/>
              </a:buClr>
              <a:buSzPts val="2590"/>
              <a:buFont typeface="Arial"/>
              <a:buChar char="•"/>
            </a:pPr>
            <a:r>
              <a:rPr lang="en-US" sz="2590" b="0" i="0" u="none" strike="noStrike" cap="none">
                <a:solidFill>
                  <a:schemeClr val="accent5"/>
                </a:solidFill>
                <a:latin typeface="Calibri"/>
                <a:ea typeface="Calibri"/>
                <a:cs typeface="Calibri"/>
                <a:sym typeface="Calibri"/>
              </a:rPr>
              <a:t>If there were 25 deaths due to maternal causes in Wales during 2012, calculate maternal mortality ratio</a:t>
            </a:r>
            <a:endParaRPr/>
          </a:p>
          <a:p>
            <a:pPr marL="228600" marR="0" lvl="0" indent="-64135" algn="l" rtl="0">
              <a:lnSpc>
                <a:spcPct val="80000"/>
              </a:lnSpc>
              <a:spcBef>
                <a:spcPts val="1000"/>
              </a:spcBef>
              <a:spcAft>
                <a:spcPts val="0"/>
              </a:spcAft>
              <a:buClr>
                <a:schemeClr val="dk1"/>
              </a:buClr>
              <a:buSzPts val="2590"/>
              <a:buFont typeface="Arial"/>
              <a:buNone/>
            </a:pPr>
            <a:endParaRPr sz="259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body" idx="1"/>
          </p:nvPr>
        </p:nvSpPr>
        <p:spPr>
          <a:xfrm>
            <a:off x="838200" y="632012"/>
            <a:ext cx="10515600" cy="5544951"/>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2012, in Wales, the number of live births was 107,072.</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There were 477 fetal deaths (death at 28 or more weeks of gestation); 219 newborns dying under 7 days of age; 296 newborns dying under the age of 28 days; 439 infants dying under the age of 1 year. </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1- Calculate infant mortality rate</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Infant mortality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Total deaths from zero to less than one year of age / Total live births X 1,000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439 / 107,072 X 1,000 = 4.1 per 1,000 </a:t>
            </a:r>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body" idx="1"/>
          </p:nvPr>
        </p:nvSpPr>
        <p:spPr>
          <a:xfrm>
            <a:off x="838200" y="632012"/>
            <a:ext cx="10515600" cy="5544951"/>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 2012, in Wales, the number of live births was 107,072.</a:t>
            </a:r>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There were 477 fetal deaths (death at 28 or more weeks of gestation); 219 newborns dying under 7 days of age; 296 newborns dying under the age of 28 days; 439 infants dying under the age of 1 year. </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accent5"/>
              </a:buClr>
              <a:buSzPts val="2800"/>
              <a:buFont typeface="Arial"/>
              <a:buNone/>
            </a:pPr>
            <a:r>
              <a:rPr lang="en-US" sz="2800" b="1" i="0" u="none" strike="noStrike" cap="none">
                <a:solidFill>
                  <a:schemeClr val="accent5"/>
                </a:solidFill>
                <a:latin typeface="Calibri"/>
                <a:ea typeface="Calibri"/>
                <a:cs typeface="Calibri"/>
                <a:sym typeface="Calibri"/>
              </a:rPr>
              <a:t>2- Calculate perinatal mortality rate</a:t>
            </a:r>
            <a:endParaRPr sz="2800" b="0" i="0" u="none" strike="noStrike" cap="none">
              <a:solidFill>
                <a:schemeClr val="accent5"/>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Perinatal mortality rate= </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no. of stillbirths+no. of early neonatal death/total births(stillbirths+live births) X 1,000</a:t>
            </a:r>
            <a:endParaRPr/>
          </a:p>
          <a:p>
            <a:pPr marL="0" marR="0" lvl="0" indent="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 (477 + 219) / (477+ 107,072) X 1,000 = 6.47 per 1,000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1317</Words>
  <Application>Microsoft Office PowerPoint</Application>
  <PresentationFormat>ملء الشاشة</PresentationFormat>
  <Paragraphs>112</Paragraphs>
  <Slides>16</Slides>
  <Notes>16</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16</vt:i4>
      </vt:variant>
    </vt:vector>
  </HeadingPairs>
  <TitlesOfParts>
    <vt:vector size="19" baseType="lpstr">
      <vt:lpstr>Arial</vt:lpstr>
      <vt:lpstr>Calibri</vt:lpstr>
      <vt:lpstr>Office Theme</vt:lpstr>
      <vt:lpstr>Health Indicators </vt:lpstr>
      <vt:lpstr>Scenario 1:</vt:lpstr>
      <vt:lpstr>عرض تقديمي في PowerPoint</vt:lpstr>
      <vt:lpstr>عرض تقديمي في PowerPoint</vt:lpstr>
      <vt:lpstr>عرض تقديمي في PowerPoint</vt:lpstr>
      <vt:lpstr>عرض تقديمي في PowerPoint</vt:lpstr>
      <vt:lpstr>Scenario 2</vt:lpstr>
      <vt:lpstr>عرض تقديمي في PowerPoint</vt:lpstr>
      <vt:lpstr>عرض تقديمي في PowerPoint</vt:lpstr>
      <vt:lpstr>عرض تقديمي في PowerPoint</vt:lpstr>
      <vt:lpstr>عرض تقديمي في PowerPoint</vt:lpstr>
      <vt:lpstr>Scenario 3</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Indicators</dc:title>
  <dc:creator>3422</dc:creator>
  <cp:lastModifiedBy>Star</cp:lastModifiedBy>
  <cp:revision>2</cp:revision>
  <dcterms:modified xsi:type="dcterms:W3CDTF">2019-01-04T16:43:53Z</dcterms:modified>
</cp:coreProperties>
</file>