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87" r:id="rId3"/>
    <p:sldId id="258" r:id="rId4"/>
    <p:sldId id="259" r:id="rId5"/>
    <p:sldId id="261" r:id="rId6"/>
    <p:sldId id="271" r:id="rId7"/>
    <p:sldId id="266" r:id="rId8"/>
    <p:sldId id="288" r:id="rId9"/>
    <p:sldId id="267" r:id="rId10"/>
    <p:sldId id="268" r:id="rId11"/>
    <p:sldId id="269" r:id="rId12"/>
    <p:sldId id="270" r:id="rId13"/>
    <p:sldId id="272" r:id="rId14"/>
    <p:sldId id="289" r:id="rId15"/>
    <p:sldId id="273" r:id="rId16"/>
    <p:sldId id="274" r:id="rId17"/>
    <p:sldId id="275" r:id="rId18"/>
    <p:sldId id="276" r:id="rId19"/>
    <p:sldId id="277" r:id="rId20"/>
    <p:sldId id="286" r:id="rId21"/>
    <p:sldId id="278" r:id="rId22"/>
    <p:sldId id="279" r:id="rId23"/>
    <p:sldId id="281" r:id="rId24"/>
    <p:sldId id="282" r:id="rId25"/>
    <p:sldId id="291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/>
    <p:restoredTop sz="78395"/>
  </p:normalViewPr>
  <p:slideViewPr>
    <p:cSldViewPr snapToGrid="0" snapToObjects="1">
      <p:cViewPr varScale="1">
        <p:scale>
          <a:sx n="58" d="100"/>
          <a:sy n="58" d="100"/>
        </p:scale>
        <p:origin x="115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9CD82E-1CD6-084B-8A8A-4EDA6064AE36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D84226-2425-8245-A416-83183245DDED}">
      <dgm:prSet phldrT="[Text]"/>
      <dgm:spPr/>
      <dgm:t>
        <a:bodyPr/>
        <a:lstStyle/>
        <a:p>
          <a:r>
            <a:rPr lang="en-US" dirty="0" smtClean="0"/>
            <a:t>Physical hazards</a:t>
          </a:r>
          <a:endParaRPr lang="en-US" dirty="0"/>
        </a:p>
      </dgm:t>
    </dgm:pt>
    <dgm:pt modelId="{BBC6CC06-125B-D040-B78A-02FD4483020F}" type="parTrans" cxnId="{C2776996-2B90-BD46-ADFE-2726E11EF040}">
      <dgm:prSet/>
      <dgm:spPr/>
      <dgm:t>
        <a:bodyPr/>
        <a:lstStyle/>
        <a:p>
          <a:endParaRPr lang="en-US"/>
        </a:p>
      </dgm:t>
    </dgm:pt>
    <dgm:pt modelId="{3BE3EB37-CA25-924F-A016-7BFD16DBD126}" type="sibTrans" cxnId="{C2776996-2B90-BD46-ADFE-2726E11EF040}">
      <dgm:prSet/>
      <dgm:spPr/>
      <dgm:t>
        <a:bodyPr/>
        <a:lstStyle/>
        <a:p>
          <a:endParaRPr lang="en-US"/>
        </a:p>
      </dgm:t>
    </dgm:pt>
    <dgm:pt modelId="{5968F987-2235-7948-9187-782DC7F34DE5}">
      <dgm:prSet phldrT="[Text]" custT="1"/>
      <dgm:spPr/>
      <dgm:t>
        <a:bodyPr/>
        <a:lstStyle/>
        <a:p>
          <a:r>
            <a:rPr lang="en-US" sz="2800" dirty="0" smtClean="0"/>
            <a:t>Heat and cold</a:t>
          </a:r>
          <a:endParaRPr lang="en-US" sz="2800" dirty="0"/>
        </a:p>
      </dgm:t>
    </dgm:pt>
    <dgm:pt modelId="{F941F512-37B1-7B46-BA51-5BC2C81B3256}" type="parTrans" cxnId="{A06DC609-B6D0-C943-B955-8C12D9494E0F}">
      <dgm:prSet/>
      <dgm:spPr/>
      <dgm:t>
        <a:bodyPr/>
        <a:lstStyle/>
        <a:p>
          <a:endParaRPr lang="en-US"/>
        </a:p>
      </dgm:t>
    </dgm:pt>
    <dgm:pt modelId="{77618B34-36E9-C34F-9BFA-69D6A99C6B03}" type="sibTrans" cxnId="{A06DC609-B6D0-C943-B955-8C12D9494E0F}">
      <dgm:prSet/>
      <dgm:spPr/>
      <dgm:t>
        <a:bodyPr/>
        <a:lstStyle/>
        <a:p>
          <a:endParaRPr lang="en-US"/>
        </a:p>
      </dgm:t>
    </dgm:pt>
    <dgm:pt modelId="{5CC09F86-7798-874D-B276-D7125FD93163}">
      <dgm:prSet phldrT="[Text]" custT="1"/>
      <dgm:spPr/>
      <dgm:t>
        <a:bodyPr/>
        <a:lstStyle/>
        <a:p>
          <a:r>
            <a:rPr lang="en-US" sz="2800" dirty="0" smtClean="0"/>
            <a:t>Light</a:t>
          </a:r>
          <a:endParaRPr lang="en-US" sz="2800" dirty="0"/>
        </a:p>
      </dgm:t>
    </dgm:pt>
    <dgm:pt modelId="{8D7008B4-5924-7B40-8F64-19E3D22E9117}" type="parTrans" cxnId="{E31CCB91-FA73-BF45-AE70-55E2A48C6569}">
      <dgm:prSet/>
      <dgm:spPr/>
      <dgm:t>
        <a:bodyPr/>
        <a:lstStyle/>
        <a:p>
          <a:endParaRPr lang="en-US"/>
        </a:p>
      </dgm:t>
    </dgm:pt>
    <dgm:pt modelId="{F55958AF-1E7A-B140-97B7-7641D121870F}" type="sibTrans" cxnId="{E31CCB91-FA73-BF45-AE70-55E2A48C6569}">
      <dgm:prSet/>
      <dgm:spPr/>
      <dgm:t>
        <a:bodyPr/>
        <a:lstStyle/>
        <a:p>
          <a:endParaRPr lang="en-US"/>
        </a:p>
      </dgm:t>
    </dgm:pt>
    <dgm:pt modelId="{898CF61F-186E-1645-8D6B-B1EB2BDEE642}">
      <dgm:prSet phldrT="[Text]" custT="1"/>
      <dgm:spPr/>
      <dgm:t>
        <a:bodyPr/>
        <a:lstStyle/>
        <a:p>
          <a:r>
            <a:rPr lang="en-US" sz="2800" dirty="0" smtClean="0"/>
            <a:t>Noise</a:t>
          </a:r>
          <a:endParaRPr lang="en-US" sz="2800" dirty="0"/>
        </a:p>
      </dgm:t>
    </dgm:pt>
    <dgm:pt modelId="{36CB56CB-3305-D84D-87BB-E26396808240}" type="parTrans" cxnId="{D9CBDCD8-4E31-2A4E-8B41-B28845EA7766}">
      <dgm:prSet/>
      <dgm:spPr/>
      <dgm:t>
        <a:bodyPr/>
        <a:lstStyle/>
        <a:p>
          <a:endParaRPr lang="en-US"/>
        </a:p>
      </dgm:t>
    </dgm:pt>
    <dgm:pt modelId="{15FB8452-B5F0-CE43-A7EA-9E65CEE481F8}" type="sibTrans" cxnId="{D9CBDCD8-4E31-2A4E-8B41-B28845EA7766}">
      <dgm:prSet/>
      <dgm:spPr/>
      <dgm:t>
        <a:bodyPr/>
        <a:lstStyle/>
        <a:p>
          <a:endParaRPr lang="en-US"/>
        </a:p>
      </dgm:t>
    </dgm:pt>
    <dgm:pt modelId="{11E55EF1-D011-D441-BFED-7A962182C1EB}">
      <dgm:prSet custT="1"/>
      <dgm:spPr/>
      <dgm:t>
        <a:bodyPr/>
        <a:lstStyle/>
        <a:p>
          <a:r>
            <a:rPr lang="en-US" sz="2800" dirty="0" smtClean="0"/>
            <a:t>Vibration</a:t>
          </a:r>
          <a:endParaRPr lang="en-US" sz="2800" dirty="0"/>
        </a:p>
      </dgm:t>
    </dgm:pt>
    <dgm:pt modelId="{C7739F48-FBFA-F448-82BD-C5554E138D04}" type="parTrans" cxnId="{4A6E9AE4-1EEB-8B4F-B720-ED13E687C69B}">
      <dgm:prSet/>
      <dgm:spPr/>
      <dgm:t>
        <a:bodyPr/>
        <a:lstStyle/>
        <a:p>
          <a:endParaRPr lang="en-US"/>
        </a:p>
      </dgm:t>
    </dgm:pt>
    <dgm:pt modelId="{E4E0EEFF-D653-4D4D-8A86-ED9BD092D4F0}" type="sibTrans" cxnId="{4A6E9AE4-1EEB-8B4F-B720-ED13E687C69B}">
      <dgm:prSet/>
      <dgm:spPr/>
      <dgm:t>
        <a:bodyPr/>
        <a:lstStyle/>
        <a:p>
          <a:endParaRPr lang="en-US"/>
        </a:p>
      </dgm:t>
    </dgm:pt>
    <dgm:pt modelId="{3027F3DF-6394-A14D-9BF8-27EE2918E866}">
      <dgm:prSet custT="1"/>
      <dgm:spPr/>
      <dgm:t>
        <a:bodyPr/>
        <a:lstStyle/>
        <a:p>
          <a:r>
            <a:rPr lang="en-US" sz="2800" dirty="0" smtClean="0"/>
            <a:t>UV light</a:t>
          </a:r>
          <a:endParaRPr lang="en-US" sz="2800" dirty="0"/>
        </a:p>
      </dgm:t>
    </dgm:pt>
    <dgm:pt modelId="{CE018B3D-F5C9-DA4C-BD47-540D3DBDA705}" type="parTrans" cxnId="{AA229401-0F34-4946-A4BB-195789C5558C}">
      <dgm:prSet/>
      <dgm:spPr/>
      <dgm:t>
        <a:bodyPr/>
        <a:lstStyle/>
        <a:p>
          <a:endParaRPr lang="en-US"/>
        </a:p>
      </dgm:t>
    </dgm:pt>
    <dgm:pt modelId="{8917BB28-8FCF-4A4A-8D42-C25E3AA057A9}" type="sibTrans" cxnId="{AA229401-0F34-4946-A4BB-195789C5558C}">
      <dgm:prSet/>
      <dgm:spPr/>
      <dgm:t>
        <a:bodyPr/>
        <a:lstStyle/>
        <a:p>
          <a:endParaRPr lang="en-US"/>
        </a:p>
      </dgm:t>
    </dgm:pt>
    <dgm:pt modelId="{E36A4384-5545-3A4F-850C-3C35BA9C515F}">
      <dgm:prSet custT="1"/>
      <dgm:spPr/>
      <dgm:t>
        <a:bodyPr/>
        <a:lstStyle/>
        <a:p>
          <a:r>
            <a:rPr lang="en-US" sz="2800" dirty="0" smtClean="0"/>
            <a:t>Ionizing radiation</a:t>
          </a:r>
          <a:endParaRPr lang="en-US" sz="2800" dirty="0"/>
        </a:p>
      </dgm:t>
    </dgm:pt>
    <dgm:pt modelId="{1D9849F9-6FF8-7A47-8806-C15E0CE47C79}" type="parTrans" cxnId="{5055B03A-7CA9-E146-A653-D0AA155C1589}">
      <dgm:prSet/>
      <dgm:spPr/>
      <dgm:t>
        <a:bodyPr/>
        <a:lstStyle/>
        <a:p>
          <a:endParaRPr lang="en-US"/>
        </a:p>
      </dgm:t>
    </dgm:pt>
    <dgm:pt modelId="{94442862-DFC7-604A-B19C-CDD3DEBDE2FB}" type="sibTrans" cxnId="{5055B03A-7CA9-E146-A653-D0AA155C1589}">
      <dgm:prSet/>
      <dgm:spPr/>
      <dgm:t>
        <a:bodyPr/>
        <a:lstStyle/>
        <a:p>
          <a:endParaRPr lang="en-US"/>
        </a:p>
      </dgm:t>
    </dgm:pt>
    <dgm:pt modelId="{A8D7A83D-66C7-2B47-B774-0818F5176663}" type="pres">
      <dgm:prSet presAssocID="{0C9CD82E-1CD6-084B-8A8A-4EDA6064AE3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13AA203-B5D4-F146-A7F5-BEA6BFBF065C}" type="pres">
      <dgm:prSet presAssocID="{8AD84226-2425-8245-A416-83183245DDED}" presName="hierRoot1" presStyleCnt="0">
        <dgm:presLayoutVars>
          <dgm:hierBranch val="init"/>
        </dgm:presLayoutVars>
      </dgm:prSet>
      <dgm:spPr/>
    </dgm:pt>
    <dgm:pt modelId="{75725AC5-D0C3-F040-B4C0-2B47A0048559}" type="pres">
      <dgm:prSet presAssocID="{8AD84226-2425-8245-A416-83183245DDED}" presName="rootComposite1" presStyleCnt="0"/>
      <dgm:spPr/>
    </dgm:pt>
    <dgm:pt modelId="{EF5AA942-6288-A04C-AE7C-021BB62A2ABF}" type="pres">
      <dgm:prSet presAssocID="{8AD84226-2425-8245-A416-83183245DDED}" presName="rootText1" presStyleLbl="node0" presStyleIdx="0" presStyleCnt="1" custScaleX="189872" custScaleY="1438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175F77-168B-6244-9EE9-45865446E7F5}" type="pres">
      <dgm:prSet presAssocID="{8AD84226-2425-8245-A416-83183245DDE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242E5B7-60FC-CD48-82A8-D74266DD96B7}" type="pres">
      <dgm:prSet presAssocID="{8AD84226-2425-8245-A416-83183245DDED}" presName="hierChild2" presStyleCnt="0"/>
      <dgm:spPr/>
    </dgm:pt>
    <dgm:pt modelId="{B97D7E7D-0B67-1345-9FA3-0EF4B20A4FB6}" type="pres">
      <dgm:prSet presAssocID="{F941F512-37B1-7B46-BA51-5BC2C81B3256}" presName="Name37" presStyleLbl="parChTrans1D2" presStyleIdx="0" presStyleCnt="6"/>
      <dgm:spPr/>
      <dgm:t>
        <a:bodyPr/>
        <a:lstStyle/>
        <a:p>
          <a:endParaRPr lang="en-US"/>
        </a:p>
      </dgm:t>
    </dgm:pt>
    <dgm:pt modelId="{44981053-53AF-4748-88A7-3179C47D5680}" type="pres">
      <dgm:prSet presAssocID="{5968F987-2235-7948-9187-782DC7F34DE5}" presName="hierRoot2" presStyleCnt="0">
        <dgm:presLayoutVars>
          <dgm:hierBranch val="init"/>
        </dgm:presLayoutVars>
      </dgm:prSet>
      <dgm:spPr/>
    </dgm:pt>
    <dgm:pt modelId="{49065D2D-E641-8B44-9BEE-BA552C89F1F3}" type="pres">
      <dgm:prSet presAssocID="{5968F987-2235-7948-9187-782DC7F34DE5}" presName="rootComposite" presStyleCnt="0"/>
      <dgm:spPr/>
    </dgm:pt>
    <dgm:pt modelId="{F3EE3D57-BA6F-EC4C-877E-39D6560D0EF4}" type="pres">
      <dgm:prSet presAssocID="{5968F987-2235-7948-9187-782DC7F34DE5}" presName="rootText" presStyleLbl="node2" presStyleIdx="0" presStyleCnt="6" custScaleX="133242" custScaleY="1664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6B7964-4600-2948-B8EC-C92E543209F9}" type="pres">
      <dgm:prSet presAssocID="{5968F987-2235-7948-9187-782DC7F34DE5}" presName="rootConnector" presStyleLbl="node2" presStyleIdx="0" presStyleCnt="6"/>
      <dgm:spPr/>
      <dgm:t>
        <a:bodyPr/>
        <a:lstStyle/>
        <a:p>
          <a:endParaRPr lang="en-US"/>
        </a:p>
      </dgm:t>
    </dgm:pt>
    <dgm:pt modelId="{0098E569-3254-6042-AEA6-88A8EE6747CB}" type="pres">
      <dgm:prSet presAssocID="{5968F987-2235-7948-9187-782DC7F34DE5}" presName="hierChild4" presStyleCnt="0"/>
      <dgm:spPr/>
    </dgm:pt>
    <dgm:pt modelId="{F4AF03C8-8566-254C-861E-73E5A949A7D2}" type="pres">
      <dgm:prSet presAssocID="{5968F987-2235-7948-9187-782DC7F34DE5}" presName="hierChild5" presStyleCnt="0"/>
      <dgm:spPr/>
    </dgm:pt>
    <dgm:pt modelId="{C4A7F4B2-6A86-4A4D-9190-3F566E7005FA}" type="pres">
      <dgm:prSet presAssocID="{8D7008B4-5924-7B40-8F64-19E3D22E9117}" presName="Name37" presStyleLbl="parChTrans1D2" presStyleIdx="1" presStyleCnt="6"/>
      <dgm:spPr/>
      <dgm:t>
        <a:bodyPr/>
        <a:lstStyle/>
        <a:p>
          <a:endParaRPr lang="en-US"/>
        </a:p>
      </dgm:t>
    </dgm:pt>
    <dgm:pt modelId="{F45487FD-8CB2-464F-A342-868029D5B05D}" type="pres">
      <dgm:prSet presAssocID="{5CC09F86-7798-874D-B276-D7125FD93163}" presName="hierRoot2" presStyleCnt="0">
        <dgm:presLayoutVars>
          <dgm:hierBranch val="init"/>
        </dgm:presLayoutVars>
      </dgm:prSet>
      <dgm:spPr/>
    </dgm:pt>
    <dgm:pt modelId="{5EF6AD26-CFEC-394D-95EC-25E58D79AD01}" type="pres">
      <dgm:prSet presAssocID="{5CC09F86-7798-874D-B276-D7125FD93163}" presName="rootComposite" presStyleCnt="0"/>
      <dgm:spPr/>
    </dgm:pt>
    <dgm:pt modelId="{79318277-4BF7-154C-9A59-0F687B79850C}" type="pres">
      <dgm:prSet presAssocID="{5CC09F86-7798-874D-B276-D7125FD93163}" presName="rootText" presStyleLbl="node2" presStyleIdx="1" presStyleCnt="6" custLinFactY="51174" custLinFactNeighborX="2191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B283F3-01F0-4941-9BA9-2B296F6AB91A}" type="pres">
      <dgm:prSet presAssocID="{5CC09F86-7798-874D-B276-D7125FD93163}" presName="rootConnector" presStyleLbl="node2" presStyleIdx="1" presStyleCnt="6"/>
      <dgm:spPr/>
      <dgm:t>
        <a:bodyPr/>
        <a:lstStyle/>
        <a:p>
          <a:endParaRPr lang="en-US"/>
        </a:p>
      </dgm:t>
    </dgm:pt>
    <dgm:pt modelId="{966BABC1-22F1-B04B-A772-29CAC1FC2C43}" type="pres">
      <dgm:prSet presAssocID="{5CC09F86-7798-874D-B276-D7125FD93163}" presName="hierChild4" presStyleCnt="0"/>
      <dgm:spPr/>
    </dgm:pt>
    <dgm:pt modelId="{A275A5C7-89FA-2C48-8A7E-521EBE70FFD7}" type="pres">
      <dgm:prSet presAssocID="{5CC09F86-7798-874D-B276-D7125FD93163}" presName="hierChild5" presStyleCnt="0"/>
      <dgm:spPr/>
    </dgm:pt>
    <dgm:pt modelId="{5BBC1EDD-6F7A-E44B-8337-5B11E40F44B7}" type="pres">
      <dgm:prSet presAssocID="{36CB56CB-3305-D84D-87BB-E26396808240}" presName="Name37" presStyleLbl="parChTrans1D2" presStyleIdx="2" presStyleCnt="6"/>
      <dgm:spPr/>
      <dgm:t>
        <a:bodyPr/>
        <a:lstStyle/>
        <a:p>
          <a:endParaRPr lang="en-US"/>
        </a:p>
      </dgm:t>
    </dgm:pt>
    <dgm:pt modelId="{ABB87CE3-EB1A-FA46-9FFC-82241EBC9F2B}" type="pres">
      <dgm:prSet presAssocID="{898CF61F-186E-1645-8D6B-B1EB2BDEE642}" presName="hierRoot2" presStyleCnt="0">
        <dgm:presLayoutVars>
          <dgm:hierBranch val="init"/>
        </dgm:presLayoutVars>
      </dgm:prSet>
      <dgm:spPr/>
    </dgm:pt>
    <dgm:pt modelId="{7B0B0C61-E16F-7A43-B336-6E1C4381C8CA}" type="pres">
      <dgm:prSet presAssocID="{898CF61F-186E-1645-8D6B-B1EB2BDEE642}" presName="rootComposite" presStyleCnt="0"/>
      <dgm:spPr/>
    </dgm:pt>
    <dgm:pt modelId="{CC6BF55E-609D-EB49-9E9B-C1371B23FFCD}" type="pres">
      <dgm:prSet presAssocID="{898CF61F-186E-1645-8D6B-B1EB2BDEE642}" presName="rootText" presStyleLbl="node2" presStyleIdx="2" presStyleCnt="6" custScaleX="94277" custLinFactNeighborX="-34149" custLinFactNeighborY="20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94BC2B-8CAB-1E49-AC0E-318E09268D37}" type="pres">
      <dgm:prSet presAssocID="{898CF61F-186E-1645-8D6B-B1EB2BDEE642}" presName="rootConnector" presStyleLbl="node2" presStyleIdx="2" presStyleCnt="6"/>
      <dgm:spPr/>
      <dgm:t>
        <a:bodyPr/>
        <a:lstStyle/>
        <a:p>
          <a:endParaRPr lang="en-US"/>
        </a:p>
      </dgm:t>
    </dgm:pt>
    <dgm:pt modelId="{2ED14C2F-71D9-4A48-84E2-7FA605A17807}" type="pres">
      <dgm:prSet presAssocID="{898CF61F-186E-1645-8D6B-B1EB2BDEE642}" presName="hierChild4" presStyleCnt="0"/>
      <dgm:spPr/>
    </dgm:pt>
    <dgm:pt modelId="{49AFFF2D-60B4-7D4C-AD22-AAD454950D65}" type="pres">
      <dgm:prSet presAssocID="{898CF61F-186E-1645-8D6B-B1EB2BDEE642}" presName="hierChild5" presStyleCnt="0"/>
      <dgm:spPr/>
    </dgm:pt>
    <dgm:pt modelId="{6A2B49F2-F6E1-5F42-99E9-5C5C4A3A98F1}" type="pres">
      <dgm:prSet presAssocID="{C7739F48-FBFA-F448-82BD-C5554E138D04}" presName="Name37" presStyleLbl="parChTrans1D2" presStyleIdx="3" presStyleCnt="6"/>
      <dgm:spPr/>
      <dgm:t>
        <a:bodyPr/>
        <a:lstStyle/>
        <a:p>
          <a:endParaRPr lang="en-US"/>
        </a:p>
      </dgm:t>
    </dgm:pt>
    <dgm:pt modelId="{ECF811EC-9091-C54A-BD44-C42BB70BAE2A}" type="pres">
      <dgm:prSet presAssocID="{11E55EF1-D011-D441-BFED-7A962182C1EB}" presName="hierRoot2" presStyleCnt="0">
        <dgm:presLayoutVars>
          <dgm:hierBranch val="init"/>
        </dgm:presLayoutVars>
      </dgm:prSet>
      <dgm:spPr/>
    </dgm:pt>
    <dgm:pt modelId="{C7ADB820-7BA0-4C4F-AAD7-75981763E54A}" type="pres">
      <dgm:prSet presAssocID="{11E55EF1-D011-D441-BFED-7A962182C1EB}" presName="rootComposite" presStyleCnt="0"/>
      <dgm:spPr/>
    </dgm:pt>
    <dgm:pt modelId="{D92E4C80-A2BA-EE40-B464-B8D29C50345E}" type="pres">
      <dgm:prSet presAssocID="{11E55EF1-D011-D441-BFED-7A962182C1EB}" presName="rootText" presStyleLbl="node2" presStyleIdx="3" presStyleCnt="6" custScaleX="134235" custLinFactNeighborX="42083" custLinFactNeighborY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C55FD6-FA98-FC4A-AECF-9A733DADB434}" type="pres">
      <dgm:prSet presAssocID="{11E55EF1-D011-D441-BFED-7A962182C1EB}" presName="rootConnector" presStyleLbl="node2" presStyleIdx="3" presStyleCnt="6"/>
      <dgm:spPr/>
      <dgm:t>
        <a:bodyPr/>
        <a:lstStyle/>
        <a:p>
          <a:endParaRPr lang="en-US"/>
        </a:p>
      </dgm:t>
    </dgm:pt>
    <dgm:pt modelId="{6688E1D4-3084-CD4E-9410-CD2606DE975C}" type="pres">
      <dgm:prSet presAssocID="{11E55EF1-D011-D441-BFED-7A962182C1EB}" presName="hierChild4" presStyleCnt="0"/>
      <dgm:spPr/>
    </dgm:pt>
    <dgm:pt modelId="{848B07CA-0233-2247-AA2D-1B294AF42A2C}" type="pres">
      <dgm:prSet presAssocID="{11E55EF1-D011-D441-BFED-7A962182C1EB}" presName="hierChild5" presStyleCnt="0"/>
      <dgm:spPr/>
    </dgm:pt>
    <dgm:pt modelId="{5C7F0F19-C761-ED47-A33A-1735EC06BEEF}" type="pres">
      <dgm:prSet presAssocID="{CE018B3D-F5C9-DA4C-BD47-540D3DBDA705}" presName="Name37" presStyleLbl="parChTrans1D2" presStyleIdx="4" presStyleCnt="6"/>
      <dgm:spPr/>
      <dgm:t>
        <a:bodyPr/>
        <a:lstStyle/>
        <a:p>
          <a:endParaRPr lang="en-US"/>
        </a:p>
      </dgm:t>
    </dgm:pt>
    <dgm:pt modelId="{36A76F99-3622-FA4F-ABCC-EA97C9E82E6E}" type="pres">
      <dgm:prSet presAssocID="{3027F3DF-6394-A14D-9BF8-27EE2918E866}" presName="hierRoot2" presStyleCnt="0">
        <dgm:presLayoutVars>
          <dgm:hierBranch val="init"/>
        </dgm:presLayoutVars>
      </dgm:prSet>
      <dgm:spPr/>
    </dgm:pt>
    <dgm:pt modelId="{51D95C00-AD01-7945-BAD4-EEB02B5E0A6D}" type="pres">
      <dgm:prSet presAssocID="{3027F3DF-6394-A14D-9BF8-27EE2918E866}" presName="rootComposite" presStyleCnt="0"/>
      <dgm:spPr/>
    </dgm:pt>
    <dgm:pt modelId="{7A441E08-35AE-BC4C-B661-9FC8BF578C52}" type="pres">
      <dgm:prSet presAssocID="{3027F3DF-6394-A14D-9BF8-27EE2918E866}" presName="rootText" presStyleLbl="node2" presStyleIdx="4" presStyleCnt="6" custLinFactY="52531" custLinFactNeighborX="1138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9AFA88-736E-6242-B0C9-5B47C587085D}" type="pres">
      <dgm:prSet presAssocID="{3027F3DF-6394-A14D-9BF8-27EE2918E866}" presName="rootConnector" presStyleLbl="node2" presStyleIdx="4" presStyleCnt="6"/>
      <dgm:spPr/>
      <dgm:t>
        <a:bodyPr/>
        <a:lstStyle/>
        <a:p>
          <a:endParaRPr lang="en-US"/>
        </a:p>
      </dgm:t>
    </dgm:pt>
    <dgm:pt modelId="{237E57DC-A37A-1F45-A3D8-ED92DA780ACB}" type="pres">
      <dgm:prSet presAssocID="{3027F3DF-6394-A14D-9BF8-27EE2918E866}" presName="hierChild4" presStyleCnt="0"/>
      <dgm:spPr/>
    </dgm:pt>
    <dgm:pt modelId="{9C22FB46-EEE7-BF42-A606-12B6EF2CC24A}" type="pres">
      <dgm:prSet presAssocID="{3027F3DF-6394-A14D-9BF8-27EE2918E866}" presName="hierChild5" presStyleCnt="0"/>
      <dgm:spPr/>
    </dgm:pt>
    <dgm:pt modelId="{11264FCC-111C-E647-942E-73899575B3A5}" type="pres">
      <dgm:prSet presAssocID="{1D9849F9-6FF8-7A47-8806-C15E0CE47C79}" presName="Name37" presStyleLbl="parChTrans1D2" presStyleIdx="5" presStyleCnt="6"/>
      <dgm:spPr/>
      <dgm:t>
        <a:bodyPr/>
        <a:lstStyle/>
        <a:p>
          <a:endParaRPr lang="en-US"/>
        </a:p>
      </dgm:t>
    </dgm:pt>
    <dgm:pt modelId="{9D76D5D3-8B4F-A64E-8059-DA29EFF28BF8}" type="pres">
      <dgm:prSet presAssocID="{E36A4384-5545-3A4F-850C-3C35BA9C515F}" presName="hierRoot2" presStyleCnt="0">
        <dgm:presLayoutVars>
          <dgm:hierBranch val="init"/>
        </dgm:presLayoutVars>
      </dgm:prSet>
      <dgm:spPr/>
    </dgm:pt>
    <dgm:pt modelId="{65DE5D04-1237-984D-8755-0029465B3190}" type="pres">
      <dgm:prSet presAssocID="{E36A4384-5545-3A4F-850C-3C35BA9C515F}" presName="rootComposite" presStyleCnt="0"/>
      <dgm:spPr/>
    </dgm:pt>
    <dgm:pt modelId="{E4D751AB-1CC4-8947-ADF4-5A7FA93B16A3}" type="pres">
      <dgm:prSet presAssocID="{E36A4384-5545-3A4F-850C-3C35BA9C515F}" presName="rootText" presStyleLbl="node2" presStyleIdx="5" presStyleCnt="6" custScaleX="153897" custScaleY="1562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76D194-8AAC-E545-86E1-B342B01AAA93}" type="pres">
      <dgm:prSet presAssocID="{E36A4384-5545-3A4F-850C-3C35BA9C515F}" presName="rootConnector" presStyleLbl="node2" presStyleIdx="5" presStyleCnt="6"/>
      <dgm:spPr/>
      <dgm:t>
        <a:bodyPr/>
        <a:lstStyle/>
        <a:p>
          <a:endParaRPr lang="en-US"/>
        </a:p>
      </dgm:t>
    </dgm:pt>
    <dgm:pt modelId="{22C505F1-DC06-5A4C-8B32-165BBC2A156D}" type="pres">
      <dgm:prSet presAssocID="{E36A4384-5545-3A4F-850C-3C35BA9C515F}" presName="hierChild4" presStyleCnt="0"/>
      <dgm:spPr/>
    </dgm:pt>
    <dgm:pt modelId="{09574AAA-EBA8-3C42-B6CD-36B7B1FB4C13}" type="pres">
      <dgm:prSet presAssocID="{E36A4384-5545-3A4F-850C-3C35BA9C515F}" presName="hierChild5" presStyleCnt="0"/>
      <dgm:spPr/>
    </dgm:pt>
    <dgm:pt modelId="{A29B48B8-7D2C-1743-9894-5203693989B0}" type="pres">
      <dgm:prSet presAssocID="{8AD84226-2425-8245-A416-83183245DDED}" presName="hierChild3" presStyleCnt="0"/>
      <dgm:spPr/>
    </dgm:pt>
  </dgm:ptLst>
  <dgm:cxnLst>
    <dgm:cxn modelId="{DB119FF3-006B-F744-896D-2045EC661D4F}" type="presOf" srcId="{898CF61F-186E-1645-8D6B-B1EB2BDEE642}" destId="{B594BC2B-8CAB-1E49-AC0E-318E09268D37}" srcOrd="1" destOrd="0" presId="urn:microsoft.com/office/officeart/2005/8/layout/orgChart1"/>
    <dgm:cxn modelId="{45761302-F9B6-0348-8DB3-9F335D722A0E}" type="presOf" srcId="{36CB56CB-3305-D84D-87BB-E26396808240}" destId="{5BBC1EDD-6F7A-E44B-8337-5B11E40F44B7}" srcOrd="0" destOrd="0" presId="urn:microsoft.com/office/officeart/2005/8/layout/orgChart1"/>
    <dgm:cxn modelId="{F724C26B-A54B-AA4F-8101-C3575B826107}" type="presOf" srcId="{3027F3DF-6394-A14D-9BF8-27EE2918E866}" destId="{7A441E08-35AE-BC4C-B661-9FC8BF578C52}" srcOrd="0" destOrd="0" presId="urn:microsoft.com/office/officeart/2005/8/layout/orgChart1"/>
    <dgm:cxn modelId="{C64FF65A-6E72-604F-8862-8BB0F4BD8EEC}" type="presOf" srcId="{5968F987-2235-7948-9187-782DC7F34DE5}" destId="{6F6B7964-4600-2948-B8EC-C92E543209F9}" srcOrd="1" destOrd="0" presId="urn:microsoft.com/office/officeart/2005/8/layout/orgChart1"/>
    <dgm:cxn modelId="{C2776996-2B90-BD46-ADFE-2726E11EF040}" srcId="{0C9CD82E-1CD6-084B-8A8A-4EDA6064AE36}" destId="{8AD84226-2425-8245-A416-83183245DDED}" srcOrd="0" destOrd="0" parTransId="{BBC6CC06-125B-D040-B78A-02FD4483020F}" sibTransId="{3BE3EB37-CA25-924F-A016-7BFD16DBD126}"/>
    <dgm:cxn modelId="{D9CBDCD8-4E31-2A4E-8B41-B28845EA7766}" srcId="{8AD84226-2425-8245-A416-83183245DDED}" destId="{898CF61F-186E-1645-8D6B-B1EB2BDEE642}" srcOrd="2" destOrd="0" parTransId="{36CB56CB-3305-D84D-87BB-E26396808240}" sibTransId="{15FB8452-B5F0-CE43-A7EA-9E65CEE481F8}"/>
    <dgm:cxn modelId="{3C20AF92-FD02-2F42-833E-5A008E9F217E}" type="presOf" srcId="{E36A4384-5545-3A4F-850C-3C35BA9C515F}" destId="{1276D194-8AAC-E545-86E1-B342B01AAA93}" srcOrd="1" destOrd="0" presId="urn:microsoft.com/office/officeart/2005/8/layout/orgChart1"/>
    <dgm:cxn modelId="{A5F372AE-711F-8A4A-97AF-23A7BDE01F03}" type="presOf" srcId="{C7739F48-FBFA-F448-82BD-C5554E138D04}" destId="{6A2B49F2-F6E1-5F42-99E9-5C5C4A3A98F1}" srcOrd="0" destOrd="0" presId="urn:microsoft.com/office/officeart/2005/8/layout/orgChart1"/>
    <dgm:cxn modelId="{638C28C9-CAE2-E44E-BFBE-E41514274258}" type="presOf" srcId="{0C9CD82E-1CD6-084B-8A8A-4EDA6064AE36}" destId="{A8D7A83D-66C7-2B47-B774-0818F5176663}" srcOrd="0" destOrd="0" presId="urn:microsoft.com/office/officeart/2005/8/layout/orgChart1"/>
    <dgm:cxn modelId="{76A029D9-1132-5A41-8A49-59ABB8B63905}" type="presOf" srcId="{8AD84226-2425-8245-A416-83183245DDED}" destId="{A7175F77-168B-6244-9EE9-45865446E7F5}" srcOrd="1" destOrd="0" presId="urn:microsoft.com/office/officeart/2005/8/layout/orgChart1"/>
    <dgm:cxn modelId="{4A6E9AE4-1EEB-8B4F-B720-ED13E687C69B}" srcId="{8AD84226-2425-8245-A416-83183245DDED}" destId="{11E55EF1-D011-D441-BFED-7A962182C1EB}" srcOrd="3" destOrd="0" parTransId="{C7739F48-FBFA-F448-82BD-C5554E138D04}" sibTransId="{E4E0EEFF-D653-4D4D-8A86-ED9BD092D4F0}"/>
    <dgm:cxn modelId="{FDD5F696-D82C-654F-9332-0A7562FF75B9}" type="presOf" srcId="{F941F512-37B1-7B46-BA51-5BC2C81B3256}" destId="{B97D7E7D-0B67-1345-9FA3-0EF4B20A4FB6}" srcOrd="0" destOrd="0" presId="urn:microsoft.com/office/officeart/2005/8/layout/orgChart1"/>
    <dgm:cxn modelId="{AA229401-0F34-4946-A4BB-195789C5558C}" srcId="{8AD84226-2425-8245-A416-83183245DDED}" destId="{3027F3DF-6394-A14D-9BF8-27EE2918E866}" srcOrd="4" destOrd="0" parTransId="{CE018B3D-F5C9-DA4C-BD47-540D3DBDA705}" sibTransId="{8917BB28-8FCF-4A4A-8D42-C25E3AA057A9}"/>
    <dgm:cxn modelId="{A06DC609-B6D0-C943-B955-8C12D9494E0F}" srcId="{8AD84226-2425-8245-A416-83183245DDED}" destId="{5968F987-2235-7948-9187-782DC7F34DE5}" srcOrd="0" destOrd="0" parTransId="{F941F512-37B1-7B46-BA51-5BC2C81B3256}" sibTransId="{77618B34-36E9-C34F-9BFA-69D6A99C6B03}"/>
    <dgm:cxn modelId="{493840F2-EB95-1D4C-82E2-E16B29933D1E}" type="presOf" srcId="{CE018B3D-F5C9-DA4C-BD47-540D3DBDA705}" destId="{5C7F0F19-C761-ED47-A33A-1735EC06BEEF}" srcOrd="0" destOrd="0" presId="urn:microsoft.com/office/officeart/2005/8/layout/orgChart1"/>
    <dgm:cxn modelId="{FF2E542F-B589-5443-8934-11FFA2E33318}" type="presOf" srcId="{E36A4384-5545-3A4F-850C-3C35BA9C515F}" destId="{E4D751AB-1CC4-8947-ADF4-5A7FA93B16A3}" srcOrd="0" destOrd="0" presId="urn:microsoft.com/office/officeart/2005/8/layout/orgChart1"/>
    <dgm:cxn modelId="{35D331E5-7EEC-9F46-A6F2-0466CF1D0C79}" type="presOf" srcId="{3027F3DF-6394-A14D-9BF8-27EE2918E866}" destId="{519AFA88-736E-6242-B0C9-5B47C587085D}" srcOrd="1" destOrd="0" presId="urn:microsoft.com/office/officeart/2005/8/layout/orgChart1"/>
    <dgm:cxn modelId="{7E9C40DC-9081-7C45-97A3-5D4785AAD13D}" type="presOf" srcId="{5CC09F86-7798-874D-B276-D7125FD93163}" destId="{1BB283F3-01F0-4941-9BA9-2B296F6AB91A}" srcOrd="1" destOrd="0" presId="urn:microsoft.com/office/officeart/2005/8/layout/orgChart1"/>
    <dgm:cxn modelId="{5055B03A-7CA9-E146-A653-D0AA155C1589}" srcId="{8AD84226-2425-8245-A416-83183245DDED}" destId="{E36A4384-5545-3A4F-850C-3C35BA9C515F}" srcOrd="5" destOrd="0" parTransId="{1D9849F9-6FF8-7A47-8806-C15E0CE47C79}" sibTransId="{94442862-DFC7-604A-B19C-CDD3DEBDE2FB}"/>
    <dgm:cxn modelId="{41AF3445-AD3E-CE4A-A552-EF5B993D9754}" type="presOf" srcId="{5968F987-2235-7948-9187-782DC7F34DE5}" destId="{F3EE3D57-BA6F-EC4C-877E-39D6560D0EF4}" srcOrd="0" destOrd="0" presId="urn:microsoft.com/office/officeart/2005/8/layout/orgChart1"/>
    <dgm:cxn modelId="{4626B751-4B97-F94E-9319-BF637E3A0BD1}" type="presOf" srcId="{898CF61F-186E-1645-8D6B-B1EB2BDEE642}" destId="{CC6BF55E-609D-EB49-9E9B-C1371B23FFCD}" srcOrd="0" destOrd="0" presId="urn:microsoft.com/office/officeart/2005/8/layout/orgChart1"/>
    <dgm:cxn modelId="{9CB66683-F67D-6A42-B79E-B457D5EB9C26}" type="presOf" srcId="{5CC09F86-7798-874D-B276-D7125FD93163}" destId="{79318277-4BF7-154C-9A59-0F687B79850C}" srcOrd="0" destOrd="0" presId="urn:microsoft.com/office/officeart/2005/8/layout/orgChart1"/>
    <dgm:cxn modelId="{EEE6C777-8580-7849-AF70-ED83CA5AD898}" type="presOf" srcId="{8D7008B4-5924-7B40-8F64-19E3D22E9117}" destId="{C4A7F4B2-6A86-4A4D-9190-3F566E7005FA}" srcOrd="0" destOrd="0" presId="urn:microsoft.com/office/officeart/2005/8/layout/orgChart1"/>
    <dgm:cxn modelId="{26232AC1-EAA8-AE4F-9F7E-76A158DA6673}" type="presOf" srcId="{11E55EF1-D011-D441-BFED-7A962182C1EB}" destId="{D92E4C80-A2BA-EE40-B464-B8D29C50345E}" srcOrd="0" destOrd="0" presId="urn:microsoft.com/office/officeart/2005/8/layout/orgChart1"/>
    <dgm:cxn modelId="{846B943C-E2C0-0640-AE1E-54634BF9ABA0}" type="presOf" srcId="{8AD84226-2425-8245-A416-83183245DDED}" destId="{EF5AA942-6288-A04C-AE7C-021BB62A2ABF}" srcOrd="0" destOrd="0" presId="urn:microsoft.com/office/officeart/2005/8/layout/orgChart1"/>
    <dgm:cxn modelId="{425F1168-9A82-6A4A-83EC-3D329B05E19F}" type="presOf" srcId="{1D9849F9-6FF8-7A47-8806-C15E0CE47C79}" destId="{11264FCC-111C-E647-942E-73899575B3A5}" srcOrd="0" destOrd="0" presId="urn:microsoft.com/office/officeart/2005/8/layout/orgChart1"/>
    <dgm:cxn modelId="{E31CCB91-FA73-BF45-AE70-55E2A48C6569}" srcId="{8AD84226-2425-8245-A416-83183245DDED}" destId="{5CC09F86-7798-874D-B276-D7125FD93163}" srcOrd="1" destOrd="0" parTransId="{8D7008B4-5924-7B40-8F64-19E3D22E9117}" sibTransId="{F55958AF-1E7A-B140-97B7-7641D121870F}"/>
    <dgm:cxn modelId="{4FCE8F87-7AE2-2D45-88C4-C22E5ED834F7}" type="presOf" srcId="{11E55EF1-D011-D441-BFED-7A962182C1EB}" destId="{38C55FD6-FA98-FC4A-AECF-9A733DADB434}" srcOrd="1" destOrd="0" presId="urn:microsoft.com/office/officeart/2005/8/layout/orgChart1"/>
    <dgm:cxn modelId="{DC56F256-9538-584F-9A56-E0E58885AE03}" type="presParOf" srcId="{A8D7A83D-66C7-2B47-B774-0818F5176663}" destId="{013AA203-B5D4-F146-A7F5-BEA6BFBF065C}" srcOrd="0" destOrd="0" presId="urn:microsoft.com/office/officeart/2005/8/layout/orgChart1"/>
    <dgm:cxn modelId="{27970F97-A0DE-044E-860D-BFACEAECE764}" type="presParOf" srcId="{013AA203-B5D4-F146-A7F5-BEA6BFBF065C}" destId="{75725AC5-D0C3-F040-B4C0-2B47A0048559}" srcOrd="0" destOrd="0" presId="urn:microsoft.com/office/officeart/2005/8/layout/orgChart1"/>
    <dgm:cxn modelId="{8DE7E529-8ACB-B34E-9B04-EEA8168F1656}" type="presParOf" srcId="{75725AC5-D0C3-F040-B4C0-2B47A0048559}" destId="{EF5AA942-6288-A04C-AE7C-021BB62A2ABF}" srcOrd="0" destOrd="0" presId="urn:microsoft.com/office/officeart/2005/8/layout/orgChart1"/>
    <dgm:cxn modelId="{BB54760B-7F60-8446-8492-E4058250C00E}" type="presParOf" srcId="{75725AC5-D0C3-F040-B4C0-2B47A0048559}" destId="{A7175F77-168B-6244-9EE9-45865446E7F5}" srcOrd="1" destOrd="0" presId="urn:microsoft.com/office/officeart/2005/8/layout/orgChart1"/>
    <dgm:cxn modelId="{C01811C1-9C00-5F44-8A68-99E4A453936C}" type="presParOf" srcId="{013AA203-B5D4-F146-A7F5-BEA6BFBF065C}" destId="{4242E5B7-60FC-CD48-82A8-D74266DD96B7}" srcOrd="1" destOrd="0" presId="urn:microsoft.com/office/officeart/2005/8/layout/orgChart1"/>
    <dgm:cxn modelId="{E7DB9239-D48F-FB4E-ADA5-BC1545C8E8F3}" type="presParOf" srcId="{4242E5B7-60FC-CD48-82A8-D74266DD96B7}" destId="{B97D7E7D-0B67-1345-9FA3-0EF4B20A4FB6}" srcOrd="0" destOrd="0" presId="urn:microsoft.com/office/officeart/2005/8/layout/orgChart1"/>
    <dgm:cxn modelId="{E42AFF40-0C6A-2C47-B3BD-8C0EBF694128}" type="presParOf" srcId="{4242E5B7-60FC-CD48-82A8-D74266DD96B7}" destId="{44981053-53AF-4748-88A7-3179C47D5680}" srcOrd="1" destOrd="0" presId="urn:microsoft.com/office/officeart/2005/8/layout/orgChart1"/>
    <dgm:cxn modelId="{268BD200-59D5-2C40-A55D-697F192354DD}" type="presParOf" srcId="{44981053-53AF-4748-88A7-3179C47D5680}" destId="{49065D2D-E641-8B44-9BEE-BA552C89F1F3}" srcOrd="0" destOrd="0" presId="urn:microsoft.com/office/officeart/2005/8/layout/orgChart1"/>
    <dgm:cxn modelId="{FD4BDA90-293E-5340-B958-AB3D2BA3F6BA}" type="presParOf" srcId="{49065D2D-E641-8B44-9BEE-BA552C89F1F3}" destId="{F3EE3D57-BA6F-EC4C-877E-39D6560D0EF4}" srcOrd="0" destOrd="0" presId="urn:microsoft.com/office/officeart/2005/8/layout/orgChart1"/>
    <dgm:cxn modelId="{48E378EF-32BA-BF45-8DBD-0EAA5DE5081E}" type="presParOf" srcId="{49065D2D-E641-8B44-9BEE-BA552C89F1F3}" destId="{6F6B7964-4600-2948-B8EC-C92E543209F9}" srcOrd="1" destOrd="0" presId="urn:microsoft.com/office/officeart/2005/8/layout/orgChart1"/>
    <dgm:cxn modelId="{1F71AA15-55D2-0543-B3B0-A6B04AFD72F6}" type="presParOf" srcId="{44981053-53AF-4748-88A7-3179C47D5680}" destId="{0098E569-3254-6042-AEA6-88A8EE6747CB}" srcOrd="1" destOrd="0" presId="urn:microsoft.com/office/officeart/2005/8/layout/orgChart1"/>
    <dgm:cxn modelId="{0ECD81F0-F8A8-3D4F-AF95-A110451FC646}" type="presParOf" srcId="{44981053-53AF-4748-88A7-3179C47D5680}" destId="{F4AF03C8-8566-254C-861E-73E5A949A7D2}" srcOrd="2" destOrd="0" presId="urn:microsoft.com/office/officeart/2005/8/layout/orgChart1"/>
    <dgm:cxn modelId="{011E9AE1-224B-E14B-9533-EA0C09CD81E6}" type="presParOf" srcId="{4242E5B7-60FC-CD48-82A8-D74266DD96B7}" destId="{C4A7F4B2-6A86-4A4D-9190-3F566E7005FA}" srcOrd="2" destOrd="0" presId="urn:microsoft.com/office/officeart/2005/8/layout/orgChart1"/>
    <dgm:cxn modelId="{44C2EB96-EDC2-2B40-AE50-3DCCABE8AA50}" type="presParOf" srcId="{4242E5B7-60FC-CD48-82A8-D74266DD96B7}" destId="{F45487FD-8CB2-464F-A342-868029D5B05D}" srcOrd="3" destOrd="0" presId="urn:microsoft.com/office/officeart/2005/8/layout/orgChart1"/>
    <dgm:cxn modelId="{C372BFB8-DE13-EA44-9D4E-2659C803C094}" type="presParOf" srcId="{F45487FD-8CB2-464F-A342-868029D5B05D}" destId="{5EF6AD26-CFEC-394D-95EC-25E58D79AD01}" srcOrd="0" destOrd="0" presId="urn:microsoft.com/office/officeart/2005/8/layout/orgChart1"/>
    <dgm:cxn modelId="{74039BF9-7460-8249-B399-AD989DEB5CD0}" type="presParOf" srcId="{5EF6AD26-CFEC-394D-95EC-25E58D79AD01}" destId="{79318277-4BF7-154C-9A59-0F687B79850C}" srcOrd="0" destOrd="0" presId="urn:microsoft.com/office/officeart/2005/8/layout/orgChart1"/>
    <dgm:cxn modelId="{86A77471-6FDA-5345-855C-0D44FB9623BA}" type="presParOf" srcId="{5EF6AD26-CFEC-394D-95EC-25E58D79AD01}" destId="{1BB283F3-01F0-4941-9BA9-2B296F6AB91A}" srcOrd="1" destOrd="0" presId="urn:microsoft.com/office/officeart/2005/8/layout/orgChart1"/>
    <dgm:cxn modelId="{F4918BA1-F376-CF45-9BC8-A480B8F78777}" type="presParOf" srcId="{F45487FD-8CB2-464F-A342-868029D5B05D}" destId="{966BABC1-22F1-B04B-A772-29CAC1FC2C43}" srcOrd="1" destOrd="0" presId="urn:microsoft.com/office/officeart/2005/8/layout/orgChart1"/>
    <dgm:cxn modelId="{B45B7D52-D48D-7342-B0B3-CFB238A7338B}" type="presParOf" srcId="{F45487FD-8CB2-464F-A342-868029D5B05D}" destId="{A275A5C7-89FA-2C48-8A7E-521EBE70FFD7}" srcOrd="2" destOrd="0" presId="urn:microsoft.com/office/officeart/2005/8/layout/orgChart1"/>
    <dgm:cxn modelId="{CC2539DD-5E7A-204E-B076-5529DA501531}" type="presParOf" srcId="{4242E5B7-60FC-CD48-82A8-D74266DD96B7}" destId="{5BBC1EDD-6F7A-E44B-8337-5B11E40F44B7}" srcOrd="4" destOrd="0" presId="urn:microsoft.com/office/officeart/2005/8/layout/orgChart1"/>
    <dgm:cxn modelId="{0E3A4F52-8852-7842-BA35-0ADE487BF6AC}" type="presParOf" srcId="{4242E5B7-60FC-CD48-82A8-D74266DD96B7}" destId="{ABB87CE3-EB1A-FA46-9FFC-82241EBC9F2B}" srcOrd="5" destOrd="0" presId="urn:microsoft.com/office/officeart/2005/8/layout/orgChart1"/>
    <dgm:cxn modelId="{E7F93595-374D-B84C-9E0E-2AAE369D5E77}" type="presParOf" srcId="{ABB87CE3-EB1A-FA46-9FFC-82241EBC9F2B}" destId="{7B0B0C61-E16F-7A43-B336-6E1C4381C8CA}" srcOrd="0" destOrd="0" presId="urn:microsoft.com/office/officeart/2005/8/layout/orgChart1"/>
    <dgm:cxn modelId="{F8E392EE-AE04-2A42-9A0D-B0F470EE4693}" type="presParOf" srcId="{7B0B0C61-E16F-7A43-B336-6E1C4381C8CA}" destId="{CC6BF55E-609D-EB49-9E9B-C1371B23FFCD}" srcOrd="0" destOrd="0" presId="urn:microsoft.com/office/officeart/2005/8/layout/orgChart1"/>
    <dgm:cxn modelId="{ABC925BB-5D77-8A47-A25B-8D27B9C4283D}" type="presParOf" srcId="{7B0B0C61-E16F-7A43-B336-6E1C4381C8CA}" destId="{B594BC2B-8CAB-1E49-AC0E-318E09268D37}" srcOrd="1" destOrd="0" presId="urn:microsoft.com/office/officeart/2005/8/layout/orgChart1"/>
    <dgm:cxn modelId="{0CDA7A67-439F-B44F-80E7-493B293A696B}" type="presParOf" srcId="{ABB87CE3-EB1A-FA46-9FFC-82241EBC9F2B}" destId="{2ED14C2F-71D9-4A48-84E2-7FA605A17807}" srcOrd="1" destOrd="0" presId="urn:microsoft.com/office/officeart/2005/8/layout/orgChart1"/>
    <dgm:cxn modelId="{84EF38A8-74D5-CE49-B76A-0295B50D7D4B}" type="presParOf" srcId="{ABB87CE3-EB1A-FA46-9FFC-82241EBC9F2B}" destId="{49AFFF2D-60B4-7D4C-AD22-AAD454950D65}" srcOrd="2" destOrd="0" presId="urn:microsoft.com/office/officeart/2005/8/layout/orgChart1"/>
    <dgm:cxn modelId="{B3B7904A-5C7E-5A49-A895-CABA9F80F051}" type="presParOf" srcId="{4242E5B7-60FC-CD48-82A8-D74266DD96B7}" destId="{6A2B49F2-F6E1-5F42-99E9-5C5C4A3A98F1}" srcOrd="6" destOrd="0" presId="urn:microsoft.com/office/officeart/2005/8/layout/orgChart1"/>
    <dgm:cxn modelId="{E01C6EA9-D21E-B644-BCDC-BB9D5569E8AD}" type="presParOf" srcId="{4242E5B7-60FC-CD48-82A8-D74266DD96B7}" destId="{ECF811EC-9091-C54A-BD44-C42BB70BAE2A}" srcOrd="7" destOrd="0" presId="urn:microsoft.com/office/officeart/2005/8/layout/orgChart1"/>
    <dgm:cxn modelId="{116F2D37-AA61-6345-8C78-02AC65379250}" type="presParOf" srcId="{ECF811EC-9091-C54A-BD44-C42BB70BAE2A}" destId="{C7ADB820-7BA0-4C4F-AAD7-75981763E54A}" srcOrd="0" destOrd="0" presId="urn:microsoft.com/office/officeart/2005/8/layout/orgChart1"/>
    <dgm:cxn modelId="{3A63CA99-4C6B-9C4A-84D4-2D7632F7F18F}" type="presParOf" srcId="{C7ADB820-7BA0-4C4F-AAD7-75981763E54A}" destId="{D92E4C80-A2BA-EE40-B464-B8D29C50345E}" srcOrd="0" destOrd="0" presId="urn:microsoft.com/office/officeart/2005/8/layout/orgChart1"/>
    <dgm:cxn modelId="{1A99FBE1-1A18-154F-BE26-C851815CCF00}" type="presParOf" srcId="{C7ADB820-7BA0-4C4F-AAD7-75981763E54A}" destId="{38C55FD6-FA98-FC4A-AECF-9A733DADB434}" srcOrd="1" destOrd="0" presId="urn:microsoft.com/office/officeart/2005/8/layout/orgChart1"/>
    <dgm:cxn modelId="{7E57CAFE-B24C-474B-ADD0-92E1109E757B}" type="presParOf" srcId="{ECF811EC-9091-C54A-BD44-C42BB70BAE2A}" destId="{6688E1D4-3084-CD4E-9410-CD2606DE975C}" srcOrd="1" destOrd="0" presId="urn:microsoft.com/office/officeart/2005/8/layout/orgChart1"/>
    <dgm:cxn modelId="{84174CB1-38EA-7E47-890B-A4EB83C82028}" type="presParOf" srcId="{ECF811EC-9091-C54A-BD44-C42BB70BAE2A}" destId="{848B07CA-0233-2247-AA2D-1B294AF42A2C}" srcOrd="2" destOrd="0" presId="urn:microsoft.com/office/officeart/2005/8/layout/orgChart1"/>
    <dgm:cxn modelId="{5731ACF0-93B0-6C40-A058-4F768E8F24EB}" type="presParOf" srcId="{4242E5B7-60FC-CD48-82A8-D74266DD96B7}" destId="{5C7F0F19-C761-ED47-A33A-1735EC06BEEF}" srcOrd="8" destOrd="0" presId="urn:microsoft.com/office/officeart/2005/8/layout/orgChart1"/>
    <dgm:cxn modelId="{79ACC117-2BC1-3E42-A7D5-18B56983488B}" type="presParOf" srcId="{4242E5B7-60FC-CD48-82A8-D74266DD96B7}" destId="{36A76F99-3622-FA4F-ABCC-EA97C9E82E6E}" srcOrd="9" destOrd="0" presId="urn:microsoft.com/office/officeart/2005/8/layout/orgChart1"/>
    <dgm:cxn modelId="{4F3E611E-5F36-8743-8583-2964F722FED0}" type="presParOf" srcId="{36A76F99-3622-FA4F-ABCC-EA97C9E82E6E}" destId="{51D95C00-AD01-7945-BAD4-EEB02B5E0A6D}" srcOrd="0" destOrd="0" presId="urn:microsoft.com/office/officeart/2005/8/layout/orgChart1"/>
    <dgm:cxn modelId="{6AD952D8-ED17-2D41-9EA0-8A4F6607D7E9}" type="presParOf" srcId="{51D95C00-AD01-7945-BAD4-EEB02B5E0A6D}" destId="{7A441E08-35AE-BC4C-B661-9FC8BF578C52}" srcOrd="0" destOrd="0" presId="urn:microsoft.com/office/officeart/2005/8/layout/orgChart1"/>
    <dgm:cxn modelId="{3E2CDECC-676D-2F47-808F-DDD1E9379E81}" type="presParOf" srcId="{51D95C00-AD01-7945-BAD4-EEB02B5E0A6D}" destId="{519AFA88-736E-6242-B0C9-5B47C587085D}" srcOrd="1" destOrd="0" presId="urn:microsoft.com/office/officeart/2005/8/layout/orgChart1"/>
    <dgm:cxn modelId="{FEB2EB3E-F621-CF4B-B35E-B28B3063A7AC}" type="presParOf" srcId="{36A76F99-3622-FA4F-ABCC-EA97C9E82E6E}" destId="{237E57DC-A37A-1F45-A3D8-ED92DA780ACB}" srcOrd="1" destOrd="0" presId="urn:microsoft.com/office/officeart/2005/8/layout/orgChart1"/>
    <dgm:cxn modelId="{166E015C-6DC0-3948-93D8-CE7C8B76F306}" type="presParOf" srcId="{36A76F99-3622-FA4F-ABCC-EA97C9E82E6E}" destId="{9C22FB46-EEE7-BF42-A606-12B6EF2CC24A}" srcOrd="2" destOrd="0" presId="urn:microsoft.com/office/officeart/2005/8/layout/orgChart1"/>
    <dgm:cxn modelId="{0C70269E-AFC1-3640-81AE-7E67D4D014C5}" type="presParOf" srcId="{4242E5B7-60FC-CD48-82A8-D74266DD96B7}" destId="{11264FCC-111C-E647-942E-73899575B3A5}" srcOrd="10" destOrd="0" presId="urn:microsoft.com/office/officeart/2005/8/layout/orgChart1"/>
    <dgm:cxn modelId="{29D1AC43-B8C7-EA4A-9B81-85C4088CDC32}" type="presParOf" srcId="{4242E5B7-60FC-CD48-82A8-D74266DD96B7}" destId="{9D76D5D3-8B4F-A64E-8059-DA29EFF28BF8}" srcOrd="11" destOrd="0" presId="urn:microsoft.com/office/officeart/2005/8/layout/orgChart1"/>
    <dgm:cxn modelId="{764ECFD4-FAEB-3D41-9902-903C423C202F}" type="presParOf" srcId="{9D76D5D3-8B4F-A64E-8059-DA29EFF28BF8}" destId="{65DE5D04-1237-984D-8755-0029465B3190}" srcOrd="0" destOrd="0" presId="urn:microsoft.com/office/officeart/2005/8/layout/orgChart1"/>
    <dgm:cxn modelId="{660630FE-2110-764F-94D5-7C8B2271B4C9}" type="presParOf" srcId="{65DE5D04-1237-984D-8755-0029465B3190}" destId="{E4D751AB-1CC4-8947-ADF4-5A7FA93B16A3}" srcOrd="0" destOrd="0" presId="urn:microsoft.com/office/officeart/2005/8/layout/orgChart1"/>
    <dgm:cxn modelId="{DDC59345-696E-4F4E-B07E-B7E0AD5608D2}" type="presParOf" srcId="{65DE5D04-1237-984D-8755-0029465B3190}" destId="{1276D194-8AAC-E545-86E1-B342B01AAA93}" srcOrd="1" destOrd="0" presId="urn:microsoft.com/office/officeart/2005/8/layout/orgChart1"/>
    <dgm:cxn modelId="{3BEE70DE-B727-D74D-AF92-8194CEB30FDC}" type="presParOf" srcId="{9D76D5D3-8B4F-A64E-8059-DA29EFF28BF8}" destId="{22C505F1-DC06-5A4C-8B32-165BBC2A156D}" srcOrd="1" destOrd="0" presId="urn:microsoft.com/office/officeart/2005/8/layout/orgChart1"/>
    <dgm:cxn modelId="{811BD996-DCF6-614F-A1B7-22F1BE9C22A1}" type="presParOf" srcId="{9D76D5D3-8B4F-A64E-8059-DA29EFF28BF8}" destId="{09574AAA-EBA8-3C42-B6CD-36B7B1FB4C13}" srcOrd="2" destOrd="0" presId="urn:microsoft.com/office/officeart/2005/8/layout/orgChart1"/>
    <dgm:cxn modelId="{A1AF43E0-6AC6-EA4C-9773-F3275974E4C1}" type="presParOf" srcId="{013AA203-B5D4-F146-A7F5-BEA6BFBF065C}" destId="{A29B48B8-7D2C-1743-9894-5203693989B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5C6D1-8250-F946-B55B-7444B77687B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93BD8-7AF9-1845-B4D1-92523B5F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7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designing of machines, tools, equipment and manufacturing processes, lay-out of the places of work, methods of work and environment in order to achieve greater efficiency of both man and machine </a:t>
            </a:r>
            <a:r>
              <a:rPr lang="en-US" i="1" dirty="0" smtClean="0"/>
              <a:t>(5).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3BD8-7AF9-1845-B4D1-92523B5FBF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4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International Commission of Radiological Protection has set the maximum permissible level of occupational exposure at 5 rem per year to the whole body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3BD8-7AF9-1845-B4D1-92523B5FBF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2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3BD8-7AF9-1845-B4D1-92523B5FBF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61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Frustration, lack of job satisfaction, insecurity, poor human relationships </a:t>
            </a:r>
          </a:p>
          <a:p>
            <a:r>
              <a:rPr lang="en-US" dirty="0" smtClean="0"/>
              <a:t>capacity to adapt to different working environments is influenced by many factors such as education, cultural background, family life, social habits and expectations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3BD8-7AF9-1845-B4D1-92523B5FBF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12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E53C-5A5B-524C-9CD1-7107D44E319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351D-3C2C-2249-8C54-5D9ED1017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E53C-5A5B-524C-9CD1-7107D44E319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351D-3C2C-2249-8C54-5D9ED1017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8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E53C-5A5B-524C-9CD1-7107D44E319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351D-3C2C-2249-8C54-5D9ED1017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5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E53C-5A5B-524C-9CD1-7107D44E319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351D-3C2C-2249-8C54-5D9ED1017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3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E53C-5A5B-524C-9CD1-7107D44E319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351D-3C2C-2249-8C54-5D9ED1017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5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E53C-5A5B-524C-9CD1-7107D44E319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351D-3C2C-2249-8C54-5D9ED1017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3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E53C-5A5B-524C-9CD1-7107D44E319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351D-3C2C-2249-8C54-5D9ED1017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E53C-5A5B-524C-9CD1-7107D44E319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351D-3C2C-2249-8C54-5D9ED1017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30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E53C-5A5B-524C-9CD1-7107D44E319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351D-3C2C-2249-8C54-5D9ED1017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6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E53C-5A5B-524C-9CD1-7107D44E319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351D-3C2C-2249-8C54-5D9ED1017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56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E53C-5A5B-524C-9CD1-7107D44E319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351D-3C2C-2249-8C54-5D9ED1017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3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BE53C-5A5B-524C-9CD1-7107D44E319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A351D-3C2C-2249-8C54-5D9ED1017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3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younis@ksu.edu.s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fnan.younis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+mn-lt"/>
              </a:rPr>
              <a:t>Introduction to Occupational Health</a:t>
            </a:r>
            <a:br>
              <a:rPr lang="en-US" sz="5400" b="1" dirty="0" smtClean="0">
                <a:solidFill>
                  <a:srgbClr val="C00000"/>
                </a:solidFill>
                <a:latin typeface="+mn-lt"/>
              </a:rPr>
            </a:b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h.15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524000" y="4342980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3200" b="1" dirty="0">
                <a:latin typeface="Footlight MT Light" charset="0"/>
                <a:ea typeface="Arial" charset="0"/>
                <a:cs typeface="Arial" charset="0"/>
              </a:rPr>
              <a:t>Dr. </a:t>
            </a:r>
            <a:r>
              <a:rPr lang="en-US" altLang="en-US" sz="3200" b="1" dirty="0" err="1">
                <a:latin typeface="Footlight MT Light" charset="0"/>
                <a:ea typeface="Arial" charset="0"/>
                <a:cs typeface="Arial" charset="0"/>
              </a:rPr>
              <a:t>Afnan</a:t>
            </a:r>
            <a:r>
              <a:rPr lang="en-US" altLang="en-US" sz="3200" b="1" dirty="0">
                <a:latin typeface="Footlight MT Light" charset="0"/>
                <a:ea typeface="Arial" charset="0"/>
                <a:cs typeface="Arial" charset="0"/>
              </a:rPr>
              <a:t> </a:t>
            </a:r>
            <a:r>
              <a:rPr lang="en-US" altLang="en-US" sz="3200" b="1" dirty="0" err="1">
                <a:latin typeface="Footlight MT Light" charset="0"/>
                <a:ea typeface="Arial" charset="0"/>
                <a:cs typeface="Arial" charset="0"/>
              </a:rPr>
              <a:t>Younis</a:t>
            </a:r>
            <a:r>
              <a:rPr lang="en-US" altLang="en-US" sz="3200" b="1" dirty="0">
                <a:latin typeface="Footlight MT Light" charset="0"/>
                <a:ea typeface="Arial" charset="0"/>
                <a:cs typeface="Arial" charset="0"/>
              </a:rPr>
              <a:t>, MPH, SBCM</a:t>
            </a:r>
          </a:p>
          <a:p>
            <a:r>
              <a:rPr lang="en-US" altLang="en-US" b="1" dirty="0">
                <a:latin typeface="Footlight MT Light" charset="0"/>
                <a:ea typeface="Arial" charset="0"/>
                <a:cs typeface="Arial" charset="0"/>
              </a:rPr>
              <a:t>Assistant Professor, Community Medicine</a:t>
            </a:r>
          </a:p>
          <a:p>
            <a:r>
              <a:rPr lang="en-US" altLang="en-US" b="1" dirty="0">
                <a:latin typeface="Footlight MT Light" charset="0"/>
                <a:ea typeface="Arial" charset="0"/>
                <a:cs typeface="Arial" charset="0"/>
                <a:hlinkClick r:id="rId3"/>
              </a:rPr>
              <a:t>ayounis@ksu.edu.sa</a:t>
            </a:r>
            <a:endParaRPr lang="en-US" altLang="en-US" b="1" dirty="0">
              <a:latin typeface="Footlight MT Light" charset="0"/>
              <a:ea typeface="Arial" charset="0"/>
              <a:cs typeface="Arial" charset="0"/>
            </a:endParaRPr>
          </a:p>
          <a:p>
            <a:r>
              <a:rPr lang="en-US" altLang="en-US" b="1" dirty="0">
                <a:latin typeface="Footlight MT Light" charset="0"/>
                <a:ea typeface="Arial" charset="0"/>
                <a:cs typeface="Arial" charset="0"/>
                <a:hlinkClick r:id="rId4"/>
              </a:rPr>
              <a:t>Afnan.younis@gmail.com</a:t>
            </a:r>
            <a:r>
              <a:rPr lang="en-US" altLang="en-US" b="1" dirty="0">
                <a:latin typeface="Footlight MT Light" charset="0"/>
                <a:ea typeface="Arial" charset="0"/>
                <a:cs typeface="Arial" charset="0"/>
              </a:rPr>
              <a:t> </a:t>
            </a:r>
            <a:endParaRPr lang="ar-SA" altLang="en-US" b="1" dirty="0">
              <a:latin typeface="Footlight MT Light" charset="0"/>
              <a:ea typeface="Arial" charset="0"/>
            </a:endParaRPr>
          </a:p>
          <a:p>
            <a:endParaRPr lang="en-US" altLang="en-US" b="1" dirty="0">
              <a:latin typeface="Footlight MT Light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Noise 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65931"/>
            <a:ext cx="10515600" cy="876178"/>
          </a:xfrm>
        </p:spPr>
        <p:txBody>
          <a:bodyPr/>
          <a:lstStyle/>
          <a:p>
            <a:r>
              <a:rPr lang="en-US" dirty="0" smtClean="0"/>
              <a:t>Factors affecting degree </a:t>
            </a:r>
            <a:r>
              <a:rPr lang="en-US" smtClean="0"/>
              <a:t>of injury: </a:t>
            </a:r>
            <a:r>
              <a:rPr lang="en-US" dirty="0"/>
              <a:t>intensity and frequency range, duration of exposure and individual susceptibility. 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960557"/>
              </p:ext>
            </p:extLst>
          </p:nvPr>
        </p:nvGraphicFramePr>
        <p:xfrm>
          <a:off x="838200" y="1690688"/>
          <a:ext cx="10515600" cy="3025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4128"/>
                <a:gridCol w="6501472"/>
              </a:tblGrid>
              <a:tr h="50431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Auditory effects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Non-auditory effects </a:t>
                      </a:r>
                      <a:endParaRPr lang="en-US" sz="2400" dirty="0"/>
                    </a:p>
                  </a:txBody>
                  <a:tcPr/>
                </a:tc>
              </a:tr>
              <a:tr h="252154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Temporary hearing loss</a:t>
                      </a:r>
                    </a:p>
                    <a:p>
                      <a:r>
                        <a:rPr lang="en-US" sz="2400" dirty="0" smtClean="0"/>
                        <a:t>Permanent hearing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Nervousness</a:t>
                      </a:r>
                    </a:p>
                    <a:p>
                      <a:r>
                        <a:rPr lang="en-US" sz="2400" dirty="0" smtClean="0"/>
                        <a:t>Fatigue</a:t>
                      </a:r>
                    </a:p>
                    <a:p>
                      <a:r>
                        <a:rPr lang="en-US" sz="2400" dirty="0" smtClean="0"/>
                        <a:t>Interference with communication by speech</a:t>
                      </a:r>
                    </a:p>
                    <a:p>
                      <a:r>
                        <a:rPr lang="en-US" sz="2400" dirty="0" smtClean="0"/>
                        <a:t>Decreased efficiency </a:t>
                      </a:r>
                    </a:p>
                    <a:p>
                      <a:r>
                        <a:rPr lang="en-US" sz="2400" dirty="0" smtClean="0"/>
                        <a:t>Annoyance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528" y="629756"/>
            <a:ext cx="3186545" cy="212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Vibration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515469" cy="4351338"/>
          </a:xfrm>
        </p:spPr>
        <p:txBody>
          <a:bodyPr/>
          <a:lstStyle/>
          <a:p>
            <a:r>
              <a:rPr lang="en-US" dirty="0" smtClean="0"/>
              <a:t>frequency </a:t>
            </a:r>
            <a:r>
              <a:rPr lang="en-US" dirty="0"/>
              <a:t>range 10 to 500 Hz, </a:t>
            </a:r>
            <a:endParaRPr lang="en-US" dirty="0" smtClean="0"/>
          </a:p>
          <a:p>
            <a:r>
              <a:rPr lang="en-US" dirty="0" smtClean="0"/>
              <a:t>drills </a:t>
            </a:r>
            <a:r>
              <a:rPr lang="en-US" dirty="0"/>
              <a:t>and hammers. </a:t>
            </a:r>
            <a:endParaRPr lang="en-US" dirty="0" smtClean="0"/>
          </a:p>
          <a:p>
            <a:r>
              <a:rPr lang="en-US" dirty="0" smtClean="0"/>
              <a:t>usually </a:t>
            </a:r>
            <a:r>
              <a:rPr lang="en-US" dirty="0"/>
              <a:t>affects the hands and arms.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fine blood vessels of the fingers may become increasingly sensitive to spasm (white fingers). </a:t>
            </a:r>
            <a:endParaRPr lang="en-US" dirty="0" smtClean="0"/>
          </a:p>
          <a:p>
            <a:r>
              <a:rPr lang="en-US" dirty="0" smtClean="0"/>
              <a:t>injuries </a:t>
            </a:r>
            <a:r>
              <a:rPr lang="en-US" dirty="0"/>
              <a:t>of the joints of the hands, elbows and shoulders </a:t>
            </a:r>
            <a:r>
              <a:rPr lang="en-US" i="1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669" y="1270000"/>
            <a:ext cx="2830146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0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Ultraviolet radiation 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arc </a:t>
            </a:r>
            <a:r>
              <a:rPr lang="en-US" dirty="0"/>
              <a:t>welding.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mainly </a:t>
            </a:r>
            <a:r>
              <a:rPr lang="en-US" dirty="0"/>
              <a:t>affects the </a:t>
            </a:r>
            <a:r>
              <a:rPr lang="en-US" dirty="0" smtClean="0"/>
              <a:t>eyes:</a:t>
            </a:r>
          </a:p>
          <a:p>
            <a:r>
              <a:rPr lang="en-US" dirty="0" smtClean="0"/>
              <a:t>intense conjunctivitis</a:t>
            </a:r>
          </a:p>
          <a:p>
            <a:r>
              <a:rPr lang="en-US" dirty="0" smtClean="0"/>
              <a:t>keratitis </a:t>
            </a:r>
            <a:r>
              <a:rPr lang="en-US" dirty="0"/>
              <a:t>(welder's flash).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Symptoms: pain and </a:t>
            </a:r>
            <a:r>
              <a:rPr lang="en-US" dirty="0"/>
              <a:t>redness </a:t>
            </a:r>
            <a:r>
              <a:rPr lang="en-US" dirty="0" smtClean="0"/>
              <a:t>in </a:t>
            </a:r>
            <a:r>
              <a:rPr lang="en-US" dirty="0"/>
              <a:t>eyes </a:t>
            </a:r>
            <a:endParaRPr lang="en-US" dirty="0" smtClean="0"/>
          </a:p>
          <a:p>
            <a:r>
              <a:rPr lang="en-US" dirty="0" smtClean="0"/>
              <a:t>usually </a:t>
            </a:r>
            <a:r>
              <a:rPr lang="en-US" dirty="0"/>
              <a:t>disappear </a:t>
            </a:r>
            <a:r>
              <a:rPr lang="en-US" dirty="0" smtClean="0"/>
              <a:t>with </a:t>
            </a:r>
            <a:r>
              <a:rPr lang="en-US" dirty="0"/>
              <a:t>no permanent </a:t>
            </a:r>
            <a:r>
              <a:rPr lang="en-US" dirty="0" smtClean="0"/>
              <a:t>effects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2" y="719850"/>
            <a:ext cx="2676071" cy="1585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080" y="4894287"/>
            <a:ext cx="2433866" cy="1622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081" y="2660055"/>
            <a:ext cx="2840720" cy="208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9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Ionizing radiation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e.g</a:t>
            </a:r>
            <a:r>
              <a:rPr lang="en-US" dirty="0"/>
              <a:t>., X-rays and radio-active isotopes.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tissues </a:t>
            </a:r>
            <a:r>
              <a:rPr lang="en-US" dirty="0" smtClean="0"/>
              <a:t>are </a:t>
            </a:r>
            <a:r>
              <a:rPr lang="en-US" dirty="0"/>
              <a:t>more sensitive than </a:t>
            </a:r>
            <a:r>
              <a:rPr lang="en-US" dirty="0" smtClean="0"/>
              <a:t>others. </a:t>
            </a:r>
          </a:p>
          <a:p>
            <a:r>
              <a:rPr lang="en-US" dirty="0" smtClean="0"/>
              <a:t>Hazards: genetic </a:t>
            </a:r>
            <a:r>
              <a:rPr lang="en-US" dirty="0"/>
              <a:t>changes, malformation, cancer, </a:t>
            </a:r>
            <a:r>
              <a:rPr lang="en-US" dirty="0" err="1"/>
              <a:t>leukaemia</a:t>
            </a:r>
            <a:r>
              <a:rPr lang="en-US" dirty="0"/>
              <a:t>, depilation, ulceration, </a:t>
            </a:r>
            <a:r>
              <a:rPr lang="en-US" dirty="0" smtClean="0"/>
              <a:t>death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exposure </a:t>
            </a:r>
            <a:r>
              <a:rPr lang="en-US" dirty="0"/>
              <a:t>at 5 rem per year to the whole body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9" y="4472937"/>
            <a:ext cx="2994477" cy="1836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472937"/>
            <a:ext cx="2770414" cy="183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15" y="1378585"/>
            <a:ext cx="9179970" cy="4351338"/>
          </a:xfrm>
        </p:spPr>
      </p:pic>
    </p:spTree>
    <p:extLst>
      <p:ext uri="{BB962C8B-B14F-4D97-AF65-F5344CB8AC3E}">
        <p14:creationId xmlns:p14="http://schemas.microsoft.com/office/powerpoint/2010/main" val="1600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Chemical hazards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action</a:t>
            </a:r>
            <a:r>
              <a:rPr lang="en-US" dirty="0" smtClean="0"/>
              <a:t>, absorption, </a:t>
            </a:r>
            <a:r>
              <a:rPr lang="en-US" dirty="0"/>
              <a:t>inhalation and ingestion. </a:t>
            </a:r>
            <a:endParaRPr lang="en-US" dirty="0" smtClean="0"/>
          </a:p>
          <a:p>
            <a:r>
              <a:rPr lang="en-US" dirty="0" smtClean="0"/>
              <a:t>Effects depend on </a:t>
            </a:r>
            <a:r>
              <a:rPr lang="en-US" dirty="0"/>
              <a:t>duration </a:t>
            </a:r>
            <a:r>
              <a:rPr lang="en-US" dirty="0" smtClean="0"/>
              <a:t>quantity of </a:t>
            </a:r>
            <a:r>
              <a:rPr lang="en-US" dirty="0"/>
              <a:t>exposure, </a:t>
            </a:r>
            <a:r>
              <a:rPr lang="en-US" dirty="0" smtClean="0"/>
              <a:t>and </a:t>
            </a:r>
            <a:r>
              <a:rPr lang="en-US" dirty="0"/>
              <a:t>individual susceptibility.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3146690"/>
            <a:ext cx="5689600" cy="333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Local action 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Irritation: allergic reactions, dermatitis</a:t>
            </a:r>
            <a:r>
              <a:rPr lang="en-US" dirty="0"/>
              <a:t>, eczema, ulcers and </a:t>
            </a:r>
            <a:r>
              <a:rPr lang="en-US" dirty="0" smtClean="0"/>
              <a:t>cancer </a:t>
            </a:r>
          </a:p>
          <a:p>
            <a:r>
              <a:rPr lang="en-US" b="1" dirty="0" smtClean="0">
                <a:solidFill>
                  <a:schemeClr val="accent5"/>
                </a:solidFill>
              </a:rPr>
              <a:t>Absorption</a:t>
            </a:r>
            <a:r>
              <a:rPr lang="en-US" dirty="0" smtClean="0">
                <a:solidFill>
                  <a:schemeClr val="accent5"/>
                </a:solidFill>
              </a:rPr>
              <a:t>: </a:t>
            </a:r>
            <a:r>
              <a:rPr lang="en-US" dirty="0" smtClean="0"/>
              <a:t>systemic </a:t>
            </a:r>
            <a:r>
              <a:rPr lang="en-US" dirty="0"/>
              <a:t>effects. </a:t>
            </a:r>
            <a:endParaRPr lang="en-US" dirty="0" smtClean="0"/>
          </a:p>
          <a:p>
            <a:r>
              <a:rPr lang="en-US" dirty="0" smtClean="0"/>
              <a:t>Occupational dermatitis: machine </a:t>
            </a:r>
            <a:r>
              <a:rPr lang="en-US" dirty="0"/>
              <a:t>oil, </a:t>
            </a:r>
            <a:r>
              <a:rPr lang="en-US" dirty="0" smtClean="0"/>
              <a:t>rubber, </a:t>
            </a:r>
            <a:r>
              <a:rPr lang="en-US" dirty="0"/>
              <a:t>caustic </a:t>
            </a:r>
            <a:r>
              <a:rPr lang="en-US" dirty="0" err="1"/>
              <a:t>alkalies</a:t>
            </a:r>
            <a:r>
              <a:rPr lang="en-US" dirty="0"/>
              <a:t> and lime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9" y="4001295"/>
            <a:ext cx="2873829" cy="215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Inhalation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456714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1-Dust: </a:t>
            </a:r>
          </a:p>
          <a:p>
            <a:r>
              <a:rPr lang="en-US" dirty="0" smtClean="0"/>
              <a:t>0.1-150 microns</a:t>
            </a:r>
          </a:p>
          <a:p>
            <a:r>
              <a:rPr lang="en-US" dirty="0" smtClean="0"/>
              <a:t>Organic (cotton), inorganic (</a:t>
            </a:r>
            <a:r>
              <a:rPr lang="en-US" dirty="0"/>
              <a:t>silica, mica, coal, </a:t>
            </a:r>
            <a:r>
              <a:rPr lang="en-US" dirty="0" smtClean="0"/>
              <a:t>asbestos)</a:t>
            </a:r>
          </a:p>
          <a:p>
            <a:r>
              <a:rPr lang="en-US" dirty="0" smtClean="0"/>
              <a:t>Soluble, insoluble</a:t>
            </a:r>
          </a:p>
          <a:p>
            <a:r>
              <a:rPr lang="en-US" dirty="0" smtClean="0"/>
              <a:t>Pneumoconiosis: &lt;5microns, insoluble dust</a:t>
            </a:r>
          </a:p>
          <a:p>
            <a:r>
              <a:rPr lang="en-US" dirty="0" smtClean="0"/>
              <a:t>Example of dust disease: silicosis, </a:t>
            </a:r>
            <a:r>
              <a:rPr lang="en-US" dirty="0" err="1" smtClean="0"/>
              <a:t>anthracosis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173" y="2681514"/>
            <a:ext cx="3197798" cy="3311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5" r="33957"/>
          <a:stretch/>
        </p:blipFill>
        <p:spPr>
          <a:xfrm>
            <a:off x="10042072" y="615043"/>
            <a:ext cx="143691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2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Inhalation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224157" cy="4351338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2- Gases:</a:t>
            </a:r>
          </a:p>
          <a:p>
            <a:r>
              <a:rPr lang="en-US" i="1" dirty="0" smtClean="0"/>
              <a:t>simple </a:t>
            </a:r>
            <a:r>
              <a:rPr lang="en-US" i="1" dirty="0"/>
              <a:t>gases </a:t>
            </a:r>
            <a:r>
              <a:rPr lang="en-US" dirty="0"/>
              <a:t>(e.g., oxygen, hydrogen), </a:t>
            </a:r>
            <a:endParaRPr lang="en-US" dirty="0" smtClean="0"/>
          </a:p>
          <a:p>
            <a:r>
              <a:rPr lang="en-US" i="1" dirty="0" smtClean="0"/>
              <a:t>asphyxiating </a:t>
            </a:r>
            <a:r>
              <a:rPr lang="en-US" i="1" dirty="0"/>
              <a:t>gases </a:t>
            </a:r>
            <a:r>
              <a:rPr lang="en-US" dirty="0"/>
              <a:t>(e.g. carbon monoxide, cyanide gas, </a:t>
            </a:r>
            <a:r>
              <a:rPr lang="en-US" dirty="0" err="1"/>
              <a:t>sulphur</a:t>
            </a:r>
            <a:r>
              <a:rPr lang="en-US" dirty="0"/>
              <a:t> dioxide, chlorine) </a:t>
            </a:r>
            <a:endParaRPr lang="en-US" dirty="0" smtClean="0"/>
          </a:p>
          <a:p>
            <a:r>
              <a:rPr lang="en-US" i="1" dirty="0" err="1" smtClean="0"/>
              <a:t>anaesthetic</a:t>
            </a:r>
            <a:r>
              <a:rPr lang="en-US" i="1" dirty="0" smtClean="0"/>
              <a:t> </a:t>
            </a:r>
            <a:r>
              <a:rPr lang="en-US" i="1" dirty="0"/>
              <a:t>gases </a:t>
            </a:r>
            <a:r>
              <a:rPr lang="en-US" dirty="0"/>
              <a:t>(e.g., chloroform, ether, </a:t>
            </a:r>
            <a:r>
              <a:rPr lang="en-US" dirty="0" err="1"/>
              <a:t>trichlorethylene</a:t>
            </a:r>
            <a:r>
              <a:rPr lang="en-US" dirty="0" smtClean="0"/>
              <a:t>).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369" y="2957853"/>
            <a:ext cx="2524431" cy="3559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42" y="4269582"/>
            <a:ext cx="23622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2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Inhalation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207829" cy="4351338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3- Metals and their compounds: </a:t>
            </a:r>
          </a:p>
          <a:p>
            <a:r>
              <a:rPr lang="en-US" dirty="0" smtClean="0"/>
              <a:t>dust </a:t>
            </a:r>
            <a:r>
              <a:rPr lang="en-US" dirty="0"/>
              <a:t>or fumes. </a:t>
            </a:r>
            <a:endParaRPr lang="en-US" dirty="0" smtClean="0"/>
          </a:p>
          <a:p>
            <a:r>
              <a:rPr lang="en-US" dirty="0" smtClean="0"/>
              <a:t>lead</a:t>
            </a:r>
            <a:r>
              <a:rPr lang="en-US" dirty="0"/>
              <a:t>, antimony, arsenic, beryllium, cadmium, cobalt, manganese, mercury, phosphorus, chromium, zinc and others. </a:t>
            </a:r>
            <a:endParaRPr lang="en-US" dirty="0" smtClean="0"/>
          </a:p>
          <a:p>
            <a:r>
              <a:rPr lang="en-US" dirty="0" smtClean="0"/>
              <a:t>responds favorably </a:t>
            </a:r>
            <a:r>
              <a:rPr lang="en-US" dirty="0"/>
              <a:t>to </a:t>
            </a:r>
            <a:r>
              <a:rPr lang="en-US" dirty="0" smtClean="0"/>
              <a:t>cessation and </a:t>
            </a:r>
            <a:r>
              <a:rPr lang="en-US" dirty="0"/>
              <a:t>medical treatment.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2096294"/>
            <a:ext cx="190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8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the end of this session you will be able to: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975757"/>
            <a:ext cx="10515600" cy="4201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Enlist and understand the effects of exposure of a worker to:</a:t>
            </a:r>
          </a:p>
          <a:p>
            <a:r>
              <a:rPr lang="en-US" dirty="0" smtClean="0"/>
              <a:t>Physical hazards (heat and cold, light, noise, vibration, UV light, ionizing radiation)</a:t>
            </a:r>
          </a:p>
          <a:p>
            <a:r>
              <a:rPr lang="en-US" dirty="0" smtClean="0"/>
              <a:t>Chemical hazards (local effects, inhalation, absorption, ingestion)</a:t>
            </a:r>
          </a:p>
          <a:p>
            <a:r>
              <a:rPr lang="en-US" dirty="0" smtClean="0"/>
              <a:t>Biological hazards (infectious and parasitic agents)</a:t>
            </a:r>
          </a:p>
          <a:p>
            <a:r>
              <a:rPr lang="en-US" dirty="0" smtClean="0"/>
              <a:t>Mechanical hazards</a:t>
            </a:r>
          </a:p>
          <a:p>
            <a:r>
              <a:rPr lang="en-US" dirty="0" smtClean="0"/>
              <a:t>Psychological hazards (fatigue, depression, anxiety)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4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Ingestion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08" y="553396"/>
            <a:ext cx="6759871" cy="5948687"/>
          </a:xfrm>
        </p:spPr>
      </p:pic>
    </p:spTree>
    <p:extLst>
      <p:ext uri="{BB962C8B-B14F-4D97-AF65-F5344CB8AC3E}">
        <p14:creationId xmlns:p14="http://schemas.microsoft.com/office/powerpoint/2010/main" val="5414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Ingestion 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70914" cy="4351338"/>
          </a:xfrm>
        </p:spPr>
        <p:txBody>
          <a:bodyPr/>
          <a:lstStyle/>
          <a:p>
            <a:r>
              <a:rPr lang="en-US" dirty="0" smtClean="0"/>
              <a:t>lead</a:t>
            </a:r>
            <a:r>
              <a:rPr lang="en-US" dirty="0"/>
              <a:t>, mercury, arsenic, zinc, chromium, cadmium, phosphorus etc. </a:t>
            </a:r>
            <a:endParaRPr lang="en-US" dirty="0" smtClean="0"/>
          </a:p>
          <a:p>
            <a:r>
              <a:rPr lang="en-US" dirty="0" smtClean="0"/>
              <a:t>contaminated </a:t>
            </a:r>
            <a:r>
              <a:rPr lang="en-US" dirty="0"/>
              <a:t>hands, food or cigarettes. </a:t>
            </a:r>
            <a:endParaRPr lang="en-US" dirty="0" smtClean="0"/>
          </a:p>
          <a:p>
            <a:r>
              <a:rPr lang="en-US" dirty="0" smtClean="0"/>
              <a:t>Most is </a:t>
            </a:r>
            <a:r>
              <a:rPr lang="en-US" dirty="0"/>
              <a:t>excreted through </a:t>
            </a:r>
            <a:r>
              <a:rPr lang="en-US" dirty="0" smtClean="0"/>
              <a:t>feces </a:t>
            </a:r>
            <a:r>
              <a:rPr lang="en-US" dirty="0"/>
              <a:t>and only a small proportion may reach the general blood circulation.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656" y="1690688"/>
            <a:ext cx="3508144" cy="421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5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Biological </a:t>
            </a:r>
            <a:r>
              <a:rPr lang="en-US" b="1" dirty="0">
                <a:solidFill>
                  <a:srgbClr val="C00000"/>
                </a:solidFill>
              </a:rPr>
              <a:t>hazards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Persons </a:t>
            </a:r>
            <a:r>
              <a:rPr lang="en-US" dirty="0"/>
              <a:t>working </a:t>
            </a:r>
            <a:r>
              <a:rPr lang="en-US" dirty="0" smtClean="0"/>
              <a:t>in </a:t>
            </a:r>
            <a:r>
              <a:rPr lang="en-US" dirty="0"/>
              <a:t>medical field, </a:t>
            </a:r>
            <a:r>
              <a:rPr lang="en-US" dirty="0" smtClean="0"/>
              <a:t>among </a:t>
            </a:r>
            <a:r>
              <a:rPr lang="en-US" dirty="0"/>
              <a:t>animal products (e.g., hair, wool, hides) and agricultural workers are specially exposed to biological hazards.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908" y="3097598"/>
            <a:ext cx="3142342" cy="2038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4383408"/>
            <a:ext cx="4209143" cy="1928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400" y="4251825"/>
            <a:ext cx="4067715" cy="219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Mechanical </a:t>
            </a:r>
            <a:r>
              <a:rPr lang="en-US" b="1" dirty="0">
                <a:solidFill>
                  <a:srgbClr val="C00000"/>
                </a:solidFill>
              </a:rPr>
              <a:t>hazards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dirty="0"/>
              <a:t>10 </a:t>
            </a:r>
            <a:r>
              <a:rPr lang="en-US" dirty="0" smtClean="0"/>
              <a:t>% of </a:t>
            </a:r>
            <a:r>
              <a:rPr lang="en-US" dirty="0"/>
              <a:t>accidents in industry are </a:t>
            </a:r>
            <a:r>
              <a:rPr lang="en-US" dirty="0" smtClean="0"/>
              <a:t>due </a:t>
            </a:r>
            <a:r>
              <a:rPr lang="en-US" dirty="0"/>
              <a:t>to mechanical causes.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/>
        </p:blipFill>
        <p:spPr>
          <a:xfrm>
            <a:off x="3042557" y="2603725"/>
            <a:ext cx="6101443" cy="381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5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Psychosocial </a:t>
            </a:r>
            <a:r>
              <a:rPr lang="en-US" b="1" dirty="0">
                <a:solidFill>
                  <a:srgbClr val="C00000"/>
                </a:solidFill>
              </a:rPr>
              <a:t>hazards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Psychological and </a:t>
            </a:r>
            <a:r>
              <a:rPr lang="en-US" dirty="0" smtClean="0"/>
              <a:t>behavioral </a:t>
            </a:r>
            <a:r>
              <a:rPr lang="en-US" dirty="0"/>
              <a:t>changes : </a:t>
            </a:r>
            <a:r>
              <a:rPr lang="en-US" dirty="0" smtClean="0"/>
              <a:t>hostility</a:t>
            </a:r>
            <a:r>
              <a:rPr lang="en-US" dirty="0"/>
              <a:t>, aggressiveness, anxiety, </a:t>
            </a:r>
            <a:r>
              <a:rPr lang="en-US" dirty="0" smtClean="0"/>
              <a:t>depression, substance abuse</a:t>
            </a:r>
            <a:r>
              <a:rPr lang="en-US" dirty="0"/>
              <a:t>, sickness, absenteeism </a:t>
            </a:r>
            <a:endParaRPr lang="en-US" dirty="0" smtClean="0"/>
          </a:p>
          <a:p>
            <a:r>
              <a:rPr lang="en-US" dirty="0"/>
              <a:t>Psychosomatic </a:t>
            </a:r>
            <a:r>
              <a:rPr lang="en-US" dirty="0" smtClean="0"/>
              <a:t>ill-health </a:t>
            </a:r>
            <a:r>
              <a:rPr lang="en-US" dirty="0"/>
              <a:t>: </a:t>
            </a:r>
            <a:r>
              <a:rPr lang="en-US" dirty="0" smtClean="0"/>
              <a:t>fatigue</a:t>
            </a:r>
            <a:r>
              <a:rPr lang="en-US" dirty="0"/>
              <a:t>, headache; </a:t>
            </a:r>
            <a:r>
              <a:rPr lang="en-US" dirty="0" smtClean="0"/>
              <a:t>body pain, peptic </a:t>
            </a:r>
            <a:r>
              <a:rPr lang="en-US" dirty="0"/>
              <a:t>ulcer, hypertension, heart disease and rapid aging.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786" y="4288972"/>
            <a:ext cx="2606040" cy="1435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410" y="4140708"/>
            <a:ext cx="1895682" cy="166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40708"/>
            <a:ext cx="30861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Protective Equipment (PPE)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032" y="3665140"/>
            <a:ext cx="3664656" cy="20613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640" y="629285"/>
            <a:ext cx="2222500" cy="571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31486"/>
            <a:ext cx="213360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12" y="2007790"/>
            <a:ext cx="24511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0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en-US" sz="32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err="1"/>
              <a:t>Park,s</a:t>
            </a:r>
            <a:r>
              <a:rPr lang="en-US" dirty="0"/>
              <a:t>  Textbook of Preventive and Social Medicine</a:t>
            </a:r>
            <a:r>
              <a:rPr lang="en-US" altLang="en-US" sz="32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  <a:latin typeface="+mn-lt"/>
              </a:rPr>
              <a:t>Occupational health</a:t>
            </a:r>
            <a:endParaRPr lang="en-US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The </a:t>
            </a:r>
            <a:r>
              <a:rPr lang="en-US" dirty="0"/>
              <a:t>prevention of disease and maintenance of the highest degree of physical, mental and social well-being of workers in all </a:t>
            </a:r>
            <a:r>
              <a:rPr lang="en-US" dirty="0" smtClean="0"/>
              <a:t>occupations</a:t>
            </a:r>
            <a:r>
              <a:rPr lang="en-US" dirty="0"/>
              <a:t>.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50" y="3714645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  <a:latin typeface="+mn-lt"/>
              </a:rPr>
              <a:t>Ergonomics </a:t>
            </a:r>
            <a:endParaRPr lang="en-US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</a:t>
            </a:r>
            <a:r>
              <a:rPr lang="en-US" dirty="0" smtClean="0"/>
              <a:t>erived </a:t>
            </a:r>
            <a:r>
              <a:rPr lang="en-US" dirty="0"/>
              <a:t>from the Greek </a:t>
            </a:r>
            <a:r>
              <a:rPr lang="en-US" i="1" dirty="0" err="1"/>
              <a:t>ergon</a:t>
            </a:r>
            <a:r>
              <a:rPr lang="en-US" i="1" dirty="0"/>
              <a:t>, </a:t>
            </a:r>
            <a:r>
              <a:rPr lang="en-US" dirty="0"/>
              <a:t>meaning work and </a:t>
            </a:r>
            <a:r>
              <a:rPr lang="en-US" dirty="0" err="1"/>
              <a:t>nomos</a:t>
            </a:r>
            <a:r>
              <a:rPr lang="en-US" dirty="0"/>
              <a:t>, meaning law.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"</a:t>
            </a:r>
            <a:r>
              <a:rPr lang="en-US" dirty="0"/>
              <a:t>fitting the job to the worker".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Objective is </a:t>
            </a:r>
            <a:r>
              <a:rPr lang="en-US" dirty="0"/>
              <a:t>"to achieve the best mutual adjustment of man and his work, for the improvement of human efficiency and well-being". 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10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  <a:latin typeface="+mn-lt"/>
              </a:rPr>
              <a:t>Occupational hazards </a:t>
            </a:r>
            <a:endParaRPr lang="en-US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 Physical hazards </a:t>
            </a:r>
            <a:endParaRPr lang="en-US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en-US" dirty="0"/>
              <a:t> Chemical hazards </a:t>
            </a:r>
            <a:endParaRPr lang="en-US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en-US" dirty="0"/>
              <a:t> Biological hazards </a:t>
            </a:r>
            <a:endParaRPr lang="en-US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en-US" dirty="0"/>
              <a:t> Mechanical hazards </a:t>
            </a:r>
            <a:endParaRPr lang="en-US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en-US" dirty="0"/>
              <a:t> Psychosocial hazards. </a:t>
            </a:r>
            <a:endParaRPr lang="en-US" dirty="0" smtClean="0">
              <a:effectLst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307" y="215879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Physical hazards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7900"/>
              </p:ext>
            </p:extLst>
          </p:nvPr>
        </p:nvGraphicFramePr>
        <p:xfrm>
          <a:off x="838200" y="153171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137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Heat and cold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461" y="5732587"/>
            <a:ext cx="10515600" cy="808891"/>
          </a:xfrm>
        </p:spPr>
        <p:txBody>
          <a:bodyPr>
            <a:normAutofit/>
          </a:bodyPr>
          <a:lstStyle/>
          <a:p>
            <a:r>
              <a:rPr lang="en-US" dirty="0" smtClean="0"/>
              <a:t>Reasonable </a:t>
            </a:r>
            <a:r>
              <a:rPr lang="en-US" dirty="0"/>
              <a:t>temperature must be maintained in each work room. 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788124"/>
              </p:ext>
            </p:extLst>
          </p:nvPr>
        </p:nvGraphicFramePr>
        <p:xfrm>
          <a:off x="838200" y="1690688"/>
          <a:ext cx="8811986" cy="385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2647"/>
                <a:gridCol w="4799339"/>
              </a:tblGrid>
              <a:tr h="4713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Heat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Cold</a:t>
                      </a:r>
                      <a:endParaRPr lang="en-US" sz="2400" dirty="0"/>
                    </a:p>
                  </a:txBody>
                  <a:tcPr/>
                </a:tc>
              </a:tr>
              <a:tr h="325405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Direct effects: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400" dirty="0" smtClean="0"/>
                        <a:t>Burns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400" dirty="0" smtClean="0"/>
                        <a:t>Heat exhaustion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400" dirty="0" smtClean="0"/>
                        <a:t>Heat stroke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400" dirty="0" smtClean="0"/>
                        <a:t>Heat</a:t>
                      </a:r>
                      <a:r>
                        <a:rPr lang="en-US" sz="2400" baseline="0" dirty="0" smtClean="0"/>
                        <a:t> cramps</a:t>
                      </a:r>
                    </a:p>
                    <a:p>
                      <a:r>
                        <a:rPr lang="en-US" sz="2400" baseline="0" dirty="0" smtClean="0"/>
                        <a:t>Indirect effects: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400" baseline="0" dirty="0" smtClean="0"/>
                        <a:t>Decreased efficiency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400" baseline="0" dirty="0" smtClean="0"/>
                        <a:t>Increased fatigue 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400" baseline="0" dirty="0" smtClean="0"/>
                        <a:t>Increased accidents 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400" dirty="0" smtClean="0"/>
                        <a:t>Chilblains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400" dirty="0" err="1" smtClean="0"/>
                        <a:t>Erythrocyanosis</a:t>
                      </a:r>
                      <a:endParaRPr lang="en-US" sz="2400" dirty="0" smtClean="0"/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400" dirty="0" smtClean="0"/>
                        <a:t>Frostbite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400" dirty="0" smtClean="0"/>
                        <a:t>General hypothermia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803" y="4238900"/>
            <a:ext cx="2003201" cy="1335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803" y="2550872"/>
            <a:ext cx="2050258" cy="1529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1" r="20357"/>
          <a:stretch/>
        </p:blipFill>
        <p:spPr>
          <a:xfrm>
            <a:off x="9771434" y="558066"/>
            <a:ext cx="1461117" cy="183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4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52" y="696357"/>
            <a:ext cx="3408713" cy="22712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724" y="3902737"/>
            <a:ext cx="2335306" cy="1946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877" y="832512"/>
            <a:ext cx="2120153" cy="25901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976" y="3091431"/>
            <a:ext cx="2273300" cy="3568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388" y="2159000"/>
            <a:ext cx="38100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8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Light 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838091"/>
            <a:ext cx="10515600" cy="982243"/>
          </a:xfrm>
        </p:spPr>
        <p:txBody>
          <a:bodyPr>
            <a:normAutofit/>
          </a:bodyPr>
          <a:lstStyle/>
          <a:p>
            <a:r>
              <a:rPr lang="en-US" dirty="0" smtClean="0"/>
              <a:t>Light should be sufficient and suitable, </a:t>
            </a:r>
            <a:r>
              <a:rPr lang="en-US" dirty="0"/>
              <a:t>natural or </a:t>
            </a:r>
            <a:r>
              <a:rPr lang="en-US" dirty="0" smtClean="0"/>
              <a:t>artificial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088500"/>
              </p:ext>
            </p:extLst>
          </p:nvPr>
        </p:nvGraphicFramePr>
        <p:xfrm>
          <a:off x="533400" y="1533763"/>
          <a:ext cx="9786257" cy="4117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2437"/>
                <a:gridCol w="4493820"/>
              </a:tblGrid>
              <a:tr h="73465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Poor illumination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Excessive brightness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</a:tr>
              <a:tr h="132437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Acute effects: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400" dirty="0" smtClean="0"/>
                        <a:t>Eye</a:t>
                      </a:r>
                      <a:r>
                        <a:rPr lang="en-US" sz="2400" baseline="0" dirty="0" smtClean="0"/>
                        <a:t> strain 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400" dirty="0" smtClean="0"/>
                        <a:t>Headache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400" dirty="0" smtClean="0"/>
                        <a:t>Eye pain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400" dirty="0" smtClean="0"/>
                        <a:t>Lachrymation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400" dirty="0" smtClean="0"/>
                        <a:t>Congestion around the cornea 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400" dirty="0" smtClean="0"/>
                        <a:t>Eye fatigue</a:t>
                      </a:r>
                    </a:p>
                    <a:p>
                      <a:r>
                        <a:rPr lang="en-US" sz="2400" i="0" dirty="0" smtClean="0"/>
                        <a:t>Chronic</a:t>
                      </a:r>
                      <a:r>
                        <a:rPr lang="en-US" sz="2400" i="1" dirty="0" smtClean="0"/>
                        <a:t> </a:t>
                      </a:r>
                      <a:r>
                        <a:rPr lang="en-US" sz="2400" dirty="0" smtClean="0"/>
                        <a:t>effects: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400" dirty="0" smtClean="0"/>
                        <a:t>Miner's nystagmus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400" dirty="0" smtClean="0"/>
                        <a:t>Discomfort, 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400" dirty="0" smtClean="0"/>
                        <a:t>Annoyance and 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400" dirty="0" smtClean="0"/>
                        <a:t>Visual fatigue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400" dirty="0" smtClean="0"/>
                        <a:t>Blurring of vision 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342" y="599492"/>
            <a:ext cx="2762630" cy="1868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342" y="3155929"/>
            <a:ext cx="2762630" cy="180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6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3316</TotalTime>
  <Words>838</Words>
  <Application>Microsoft Office PowerPoint</Application>
  <PresentationFormat>ملء الشاشة</PresentationFormat>
  <Paragraphs>142</Paragraphs>
  <Slides>26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Footlight MT Light</vt:lpstr>
      <vt:lpstr>Office Theme</vt:lpstr>
      <vt:lpstr>Introduction to Occupational Health Ch.15</vt:lpstr>
      <vt:lpstr>By the end of this session you will be able to:</vt:lpstr>
      <vt:lpstr>Occupational health</vt:lpstr>
      <vt:lpstr>Ergonomics </vt:lpstr>
      <vt:lpstr>Occupational hazards </vt:lpstr>
      <vt:lpstr>Physical hazards</vt:lpstr>
      <vt:lpstr>Heat and cold</vt:lpstr>
      <vt:lpstr>عرض تقديمي في PowerPoint</vt:lpstr>
      <vt:lpstr>Light </vt:lpstr>
      <vt:lpstr>Noise </vt:lpstr>
      <vt:lpstr>Vibration </vt:lpstr>
      <vt:lpstr>Ultraviolet radiation </vt:lpstr>
      <vt:lpstr>Ionizing radiation</vt:lpstr>
      <vt:lpstr>عرض تقديمي في PowerPoint</vt:lpstr>
      <vt:lpstr>Chemical hazards</vt:lpstr>
      <vt:lpstr>Local action </vt:lpstr>
      <vt:lpstr>Inhalation </vt:lpstr>
      <vt:lpstr>Inhalation </vt:lpstr>
      <vt:lpstr>Inhalation </vt:lpstr>
      <vt:lpstr>Ingestion </vt:lpstr>
      <vt:lpstr>Ingestion </vt:lpstr>
      <vt:lpstr>Biological hazards </vt:lpstr>
      <vt:lpstr>Mechanical hazards </vt:lpstr>
      <vt:lpstr>Psychosocial hazards </vt:lpstr>
      <vt:lpstr>Personal Protective Equipment (PPE)</vt:lpstr>
      <vt:lpstr>References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Star</cp:lastModifiedBy>
  <cp:revision>54</cp:revision>
  <dcterms:created xsi:type="dcterms:W3CDTF">2019-03-01T14:27:36Z</dcterms:created>
  <dcterms:modified xsi:type="dcterms:W3CDTF">2019-03-11T19:40:01Z</dcterms:modified>
</cp:coreProperties>
</file>