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2" r:id="rId4"/>
    <p:sldId id="297" r:id="rId5"/>
    <p:sldId id="283" r:id="rId6"/>
    <p:sldId id="284" r:id="rId7"/>
    <p:sldId id="298" r:id="rId8"/>
    <p:sldId id="300" r:id="rId9"/>
    <p:sldId id="299" r:id="rId10"/>
    <p:sldId id="285" r:id="rId11"/>
    <p:sldId id="286" r:id="rId12"/>
    <p:sldId id="287" r:id="rId13"/>
    <p:sldId id="295" r:id="rId14"/>
    <p:sldId id="288" r:id="rId15"/>
    <p:sldId id="294" r:id="rId16"/>
    <p:sldId id="278" r:id="rId17"/>
    <p:sldId id="279" r:id="rId18"/>
    <p:sldId id="280" r:id="rId19"/>
    <p:sldId id="296" r:id="rId20"/>
    <p:sldId id="292" r:id="rId21"/>
    <p:sldId id="290" r:id="rId22"/>
    <p:sldId id="281" r:id="rId23"/>
    <p:sldId id="289" r:id="rId24"/>
    <p:sldId id="270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83179"/>
  </p:normalViewPr>
  <p:slideViewPr>
    <p:cSldViewPr snapToGrid="0" snapToObjects="1">
      <p:cViewPr varScale="1">
        <p:scale>
          <a:sx n="62" d="100"/>
          <a:sy n="62" d="100"/>
        </p:scale>
        <p:origin x="9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1BDC-17E7-5D4E-88BC-D65B6E73A32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DA2D-6C85-1241-9537-67CA9C6A3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DA2D-6C85-1241-9537-67CA9C6A38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DA2D-6C85-1241-9537-67CA9C6A38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1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37F6-1F92-564B-93A2-1B70D80CE3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D346-3EC4-2648-B3F7-E97A4BCF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younis@ksu.edu.s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fnan.younis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Mass Gathering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4558145"/>
            <a:ext cx="9144000" cy="140624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Footlight MT Light" charset="0"/>
                <a:ea typeface="Arial" charset="0"/>
                <a:cs typeface="Arial" charset="0"/>
              </a:rPr>
              <a:t>Dr. </a:t>
            </a:r>
            <a:r>
              <a:rPr lang="en-US" altLang="en-US" sz="2800" b="1" dirty="0" err="1" smtClean="0">
                <a:latin typeface="Footlight MT Light" charset="0"/>
                <a:ea typeface="Arial" charset="0"/>
                <a:cs typeface="Arial" charset="0"/>
              </a:rPr>
              <a:t>Afnan</a:t>
            </a:r>
            <a:r>
              <a:rPr lang="en-US" altLang="en-US" sz="2800" b="1" dirty="0" smtClean="0">
                <a:latin typeface="Footlight MT Light" charset="0"/>
                <a:ea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latin typeface="Footlight MT Light" charset="0"/>
                <a:ea typeface="Arial" charset="0"/>
                <a:cs typeface="Arial" charset="0"/>
              </a:rPr>
              <a:t>Younis</a:t>
            </a:r>
            <a:r>
              <a:rPr lang="en-US" altLang="en-US" sz="2800" b="1" dirty="0" smtClean="0">
                <a:latin typeface="Footlight MT Light" charset="0"/>
                <a:ea typeface="Arial" charset="0"/>
                <a:cs typeface="Arial" charset="0"/>
              </a:rPr>
              <a:t>, MPH, SBCM</a:t>
            </a:r>
            <a:endParaRPr lang="en-US" altLang="en-US" sz="2800" b="1" dirty="0">
              <a:latin typeface="Footlight MT Light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Footlight MT Light" charset="0"/>
                <a:ea typeface="Arial" charset="0"/>
                <a:cs typeface="Arial" charset="0"/>
              </a:rPr>
              <a:t>Assistant Professor, Community Medicine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Footlight MT Light" charset="0"/>
                <a:ea typeface="Arial" charset="0"/>
                <a:cs typeface="Arial" charset="0"/>
                <a:hlinkClick r:id="rId3"/>
              </a:rPr>
              <a:t>ayounis@ksu.edu.sa</a:t>
            </a:r>
            <a:endParaRPr lang="en-US" altLang="en-US" sz="2000" b="1" dirty="0" smtClean="0">
              <a:latin typeface="Footlight MT Light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Footlight MT Light" charset="0"/>
                <a:ea typeface="Arial" charset="0"/>
                <a:cs typeface="Arial" charset="0"/>
                <a:hlinkClick r:id="rId4"/>
              </a:rPr>
              <a:t>Afnan.younis@gmail.com</a:t>
            </a:r>
            <a:r>
              <a:rPr lang="en-US" altLang="en-US" sz="2000" b="1" dirty="0" smtClean="0">
                <a:latin typeface="Footlight MT Light" charset="0"/>
                <a:ea typeface="Arial" charset="0"/>
                <a:cs typeface="Arial" charset="0"/>
              </a:rPr>
              <a:t> </a:t>
            </a:r>
            <a:endParaRPr lang="ar-SA" altLang="en-US" sz="2000" b="1" dirty="0">
              <a:latin typeface="Footlight MT Light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Footlight MT Light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 characteristics that represent public health 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population concentration</a:t>
            </a:r>
          </a:p>
          <a:p>
            <a:pPr lvl="1"/>
            <a:r>
              <a:rPr lang="en-US" sz="2600" dirty="0" smtClean="0"/>
              <a:t>Diversity of population characteristics </a:t>
            </a:r>
          </a:p>
          <a:p>
            <a:pPr lvl="1"/>
            <a:r>
              <a:rPr lang="en-US" sz="2600" dirty="0" smtClean="0"/>
              <a:t>Different communities/ parts of the world/ regions</a:t>
            </a:r>
          </a:p>
          <a:p>
            <a:pPr lvl="1"/>
            <a:r>
              <a:rPr lang="en-US" sz="2600" dirty="0" smtClean="0"/>
              <a:t>Imported diseases</a:t>
            </a:r>
          </a:p>
          <a:p>
            <a:pPr lvl="1"/>
            <a:r>
              <a:rPr lang="en-US" sz="2600" dirty="0" smtClean="0"/>
              <a:t>Epidemic prone diseases</a:t>
            </a:r>
          </a:p>
          <a:p>
            <a:pPr lvl="1"/>
            <a:r>
              <a:rPr lang="en-US" sz="2600" dirty="0" smtClean="0"/>
              <a:t>Different health-related behaviors</a:t>
            </a:r>
          </a:p>
          <a:p>
            <a:r>
              <a:rPr lang="en-US" dirty="0" smtClean="0"/>
              <a:t>Environmental conditions</a:t>
            </a:r>
          </a:p>
          <a:p>
            <a:pPr lvl="1"/>
            <a:r>
              <a:rPr lang="en-US" sz="2600" dirty="0"/>
              <a:t>Heat/ cold</a:t>
            </a:r>
          </a:p>
          <a:p>
            <a:pPr lvl="1"/>
            <a:r>
              <a:rPr lang="en-US" sz="2600" dirty="0"/>
              <a:t>Vectors of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 characteristics that represent public health 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on infrastructure</a:t>
            </a:r>
          </a:p>
          <a:p>
            <a:pPr lvl="1"/>
            <a:r>
              <a:rPr lang="en-US" sz="2600" dirty="0" smtClean="0"/>
              <a:t>Hotels</a:t>
            </a:r>
          </a:p>
          <a:p>
            <a:pPr lvl="1"/>
            <a:r>
              <a:rPr lang="en-US" sz="2600" dirty="0" smtClean="0"/>
              <a:t>Food sales</a:t>
            </a:r>
          </a:p>
          <a:p>
            <a:pPr lvl="1"/>
            <a:r>
              <a:rPr lang="en-US" sz="2600" dirty="0" smtClean="0"/>
              <a:t>Healthcare system</a:t>
            </a:r>
          </a:p>
          <a:p>
            <a:r>
              <a:rPr lang="en-US" dirty="0" smtClean="0"/>
              <a:t>Political attention </a:t>
            </a:r>
          </a:p>
          <a:p>
            <a:pPr lvl="1"/>
            <a:r>
              <a:rPr lang="en-US" sz="2600" dirty="0" smtClean="0"/>
              <a:t>Terrorism/ bioterrorism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76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Risk of outbreaks??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8245" r="26164" b="88515"/>
          <a:stretch/>
        </p:blipFill>
        <p:spPr>
          <a:xfrm>
            <a:off x="242092" y="567439"/>
            <a:ext cx="11707815" cy="40966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59504" r="25928" b="6140"/>
          <a:stretch/>
        </p:blipFill>
        <p:spPr>
          <a:xfrm>
            <a:off x="242092" y="977107"/>
            <a:ext cx="11707815" cy="43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aim is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4759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K</a:t>
            </a:r>
            <a:r>
              <a:rPr lang="en-US" sz="3200" dirty="0" smtClean="0"/>
              <a:t>now the </a:t>
            </a:r>
            <a:r>
              <a:rPr lang="en-US" sz="3200" b="1" dirty="0" smtClean="0"/>
              <a:t>risk</a:t>
            </a:r>
            <a:r>
              <a:rPr lang="en-US" sz="3200" dirty="0" smtClean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K</a:t>
            </a:r>
            <a:r>
              <a:rPr lang="en-US" sz="3200" dirty="0" smtClean="0"/>
              <a:t>now </a:t>
            </a:r>
            <a:r>
              <a:rPr lang="en-US" sz="3200" b="1" dirty="0" smtClean="0"/>
              <a:t>when</a:t>
            </a:r>
            <a:r>
              <a:rPr lang="en-US" sz="3200" dirty="0" smtClean="0"/>
              <a:t> it happens,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K</a:t>
            </a:r>
            <a:r>
              <a:rPr lang="en-US" sz="3200" dirty="0" smtClean="0"/>
              <a:t>now </a:t>
            </a:r>
            <a:r>
              <a:rPr lang="en-US" sz="3200" b="1" dirty="0" smtClean="0"/>
              <a:t>what to do </a:t>
            </a:r>
            <a:r>
              <a:rPr lang="en-US" sz="3200" dirty="0" smtClean="0"/>
              <a:t>when it happens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5791" y="1858757"/>
            <a:ext cx="57680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Risk Identification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Surveillance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Response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29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Risk identification (depending on event assessment)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Risk characterization (impact, likelihood)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Risk management (surveillance and response)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assessment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Risk identification</a:t>
            </a:r>
          </a:p>
          <a:p>
            <a:endParaRPr lang="en-US" dirty="0" smtClean="0"/>
          </a:p>
          <a:p>
            <a:r>
              <a:rPr lang="en-US" dirty="0" smtClean="0"/>
              <a:t>Host country context assessment </a:t>
            </a:r>
          </a:p>
          <a:p>
            <a:pPr lvl="1"/>
            <a:r>
              <a:rPr lang="en-US" dirty="0" smtClean="0"/>
              <a:t>Systems: need for enhancement in surveillance, testing, reporting, response and command, control and communication</a:t>
            </a:r>
          </a:p>
          <a:p>
            <a:pPr lvl="1"/>
            <a:r>
              <a:rPr lang="en-US" dirty="0" smtClean="0"/>
              <a:t>Training: responsibilities</a:t>
            </a:r>
          </a:p>
          <a:p>
            <a:pPr lvl="1"/>
            <a:r>
              <a:rPr lang="en-US" dirty="0" smtClean="0"/>
              <a:t>Population factors: immunity (hosts, visitors)</a:t>
            </a:r>
          </a:p>
          <a:p>
            <a:pPr lvl="1"/>
            <a:r>
              <a:rPr lang="en-US" dirty="0" smtClean="0"/>
              <a:t>Baseline status for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5861"/>
            <a:ext cx="10492409" cy="578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Event assessment:</a:t>
            </a:r>
          </a:p>
          <a:p>
            <a:r>
              <a:rPr lang="en-US" dirty="0" smtClean="0"/>
              <a:t>MG features:</a:t>
            </a:r>
          </a:p>
          <a:p>
            <a:pPr lvl="1"/>
            <a:r>
              <a:rPr lang="en-US" sz="2600" dirty="0" smtClean="0"/>
              <a:t>Type: sports, religious, political,</a:t>
            </a:r>
            <a:r>
              <a:rPr lang="mr-IN" sz="2600" dirty="0" smtClean="0"/>
              <a:t>…</a:t>
            </a:r>
            <a:endParaRPr lang="en-US" sz="2600" dirty="0" smtClean="0"/>
          </a:p>
          <a:p>
            <a:pPr lvl="1"/>
            <a:r>
              <a:rPr lang="en-US" sz="2600" dirty="0" smtClean="0"/>
              <a:t>Activity level: seated, standing, mobile</a:t>
            </a:r>
          </a:p>
          <a:p>
            <a:pPr lvl="1"/>
            <a:r>
              <a:rPr lang="en-US" sz="2600" dirty="0" smtClean="0"/>
              <a:t>Duration: =&lt;24h, 1d-1w, 1m, &gt;1m</a:t>
            </a:r>
          </a:p>
          <a:p>
            <a:pPr lvl="1"/>
            <a:r>
              <a:rPr lang="en-US" sz="2600" dirty="0" smtClean="0"/>
              <a:t>Occurrence: recurrent, single</a:t>
            </a:r>
          </a:p>
          <a:p>
            <a:r>
              <a:rPr lang="en-US" dirty="0" smtClean="0"/>
              <a:t>Environmental factors:</a:t>
            </a:r>
          </a:p>
          <a:p>
            <a:pPr lvl="1"/>
            <a:r>
              <a:rPr lang="en-US" sz="2600" dirty="0" smtClean="0"/>
              <a:t>Season: summer, winter, wet, dry</a:t>
            </a:r>
          </a:p>
          <a:p>
            <a:r>
              <a:rPr lang="en-US" dirty="0" smtClean="0"/>
              <a:t>Participants characteristics:</a:t>
            </a:r>
          </a:p>
          <a:p>
            <a:pPr lvl="1"/>
            <a:r>
              <a:rPr lang="en-US" sz="2600" dirty="0" smtClean="0"/>
              <a:t>Participants origin: national, international</a:t>
            </a:r>
          </a:p>
          <a:p>
            <a:pPr lvl="1"/>
            <a:r>
              <a:rPr lang="en-US" sz="2600" dirty="0" smtClean="0"/>
              <a:t>Density of participants: high density</a:t>
            </a:r>
          </a:p>
          <a:p>
            <a:pPr lvl="1"/>
            <a:r>
              <a:rPr lang="en-US" sz="2600" dirty="0" smtClean="0"/>
              <a:t>Participants health status: elderly, chronically ill, disabled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56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Event assessment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Venue characteristics:</a:t>
            </a:r>
          </a:p>
          <a:p>
            <a:pPr lvl="1"/>
            <a:r>
              <a:rPr lang="en-US" sz="2600" dirty="0" smtClean="0"/>
              <a:t>Venue: indoor, outdoor, contained, uncontained, rural, temporary, permanent</a:t>
            </a:r>
          </a:p>
          <a:p>
            <a:r>
              <a:rPr lang="en-US" dirty="0" smtClean="0"/>
              <a:t>Alcohol and drug use</a:t>
            </a:r>
          </a:p>
          <a:p>
            <a:r>
              <a:rPr lang="en-US" dirty="0" smtClean="0"/>
              <a:t>Level of medical services at the venue: 1</a:t>
            </a:r>
            <a:r>
              <a:rPr lang="en-US" baseline="30000" dirty="0" smtClean="0"/>
              <a:t>st</a:t>
            </a:r>
            <a:r>
              <a:rPr lang="en-US" dirty="0" smtClean="0"/>
              <a:t> aid stations, on-site medical posts, on-site hospitals for participants</a:t>
            </a:r>
          </a:p>
          <a:p>
            <a:r>
              <a:rPr lang="en-US" dirty="0" smtClean="0"/>
              <a:t>Catering: professional, informal, self-catering</a:t>
            </a:r>
          </a:p>
          <a:p>
            <a:r>
              <a:rPr lang="en-US" dirty="0" smtClean="0"/>
              <a:t>Hygiene/ sanitation services: none, hand washing stations, latrines (permanent, temporary)</a:t>
            </a:r>
          </a:p>
        </p:txBody>
      </p:sp>
    </p:spTree>
    <p:extLst>
      <p:ext uri="{BB962C8B-B14F-4D97-AF65-F5344CB8AC3E}">
        <p14:creationId xmlns:p14="http://schemas.microsoft.com/office/powerpoint/2010/main" val="77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 based on event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22110"/>
              </p:ext>
            </p:extLst>
          </p:nvPr>
        </p:nvGraphicFramePr>
        <p:xfrm>
          <a:off x="838200" y="1825625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120"/>
                <a:gridCol w="7269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Event assessment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Risk identification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Type: Religious event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Older</a:t>
                      </a:r>
                      <a:r>
                        <a:rPr lang="en-US" sz="2600" baseline="0" dirty="0" smtClean="0"/>
                        <a:t> population with NCD, in-cite medical care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Season: summer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Risk of dehydration, heat stroke,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International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Imported</a:t>
                      </a:r>
                      <a:r>
                        <a:rPr lang="en-US" sz="2600" baseline="0" dirty="0" smtClean="0"/>
                        <a:t> diseases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Venue: indoor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Poor</a:t>
                      </a:r>
                      <a:r>
                        <a:rPr lang="en-US" sz="2600" baseline="0" dirty="0" smtClean="0"/>
                        <a:t> air circulation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Venue: temporary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Poor infrastructure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Catering: informal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Risk of food-born illnesses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Hygiene:</a:t>
                      </a:r>
                      <a:r>
                        <a:rPr lang="en-US" sz="2600" baseline="0" dirty="0" smtClean="0"/>
                        <a:t> hand washing stations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Decreased risk of infections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7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mass gathering</a:t>
            </a:r>
          </a:p>
          <a:p>
            <a:r>
              <a:rPr lang="en-US" dirty="0" smtClean="0"/>
              <a:t>List MG characteristics that represent public health risk</a:t>
            </a:r>
          </a:p>
          <a:p>
            <a:r>
              <a:rPr lang="en-US" dirty="0" smtClean="0"/>
              <a:t>List and understand the steps of MG risk assessment</a:t>
            </a:r>
          </a:p>
          <a:p>
            <a:r>
              <a:rPr lang="en-US" dirty="0" smtClean="0"/>
              <a:t>Identify risk based on event assessment</a:t>
            </a:r>
          </a:p>
          <a:p>
            <a:r>
              <a:rPr lang="en-US" dirty="0"/>
              <a:t>U</a:t>
            </a:r>
            <a:r>
              <a:rPr lang="en-US" dirty="0" smtClean="0"/>
              <a:t>nderstand the components of risk identification and  characterization</a:t>
            </a:r>
          </a:p>
          <a:p>
            <a:r>
              <a:rPr lang="en-US" dirty="0" smtClean="0"/>
              <a:t>Understand the components of risk management: surveillance and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characterization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mpact on MG, impact on PH (minimal-severe)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Risk likelihood</a:t>
            </a:r>
          </a:p>
        </p:txBody>
      </p:sp>
    </p:spTree>
    <p:extLst>
      <p:ext uri="{BB962C8B-B14F-4D97-AF65-F5344CB8AC3E}">
        <p14:creationId xmlns:p14="http://schemas.microsoft.com/office/powerpoint/2010/main" val="3064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5100320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measures to reduce the </a:t>
            </a:r>
            <a:r>
              <a:rPr lang="en-US" dirty="0"/>
              <a:t>probability or </a:t>
            </a:r>
            <a:r>
              <a:rPr lang="en-US" dirty="0" smtClean="0"/>
              <a:t>impact of each risk.</a:t>
            </a:r>
          </a:p>
          <a:p>
            <a:r>
              <a:rPr lang="en-US" dirty="0" smtClean="0"/>
              <a:t>Based </a:t>
            </a:r>
            <a:r>
              <a:rPr lang="en-US" dirty="0"/>
              <a:t>on the risk </a:t>
            </a:r>
            <a:r>
              <a:rPr lang="en-US" dirty="0" smtClean="0"/>
              <a:t>evaluation </a:t>
            </a:r>
          </a:p>
          <a:p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Includes: </a:t>
            </a:r>
          </a:p>
          <a:p>
            <a:r>
              <a:rPr lang="en-US" b="1" dirty="0" smtClean="0"/>
              <a:t>Surveillance</a:t>
            </a:r>
            <a:r>
              <a:rPr lang="en-US" dirty="0" smtClean="0"/>
              <a:t> programs</a:t>
            </a:r>
          </a:p>
          <a:p>
            <a:r>
              <a:rPr lang="en-US" dirty="0" smtClean="0"/>
              <a:t>Response to risks: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pecial prevention programs (vector control, health education, food safety, water sanitation, hygiene)</a:t>
            </a:r>
          </a:p>
          <a:p>
            <a:pPr lvl="1"/>
            <a:r>
              <a:rPr lang="en-US" dirty="0" smtClean="0"/>
              <a:t>Medical services</a:t>
            </a:r>
          </a:p>
          <a:p>
            <a:pPr lvl="1"/>
            <a:r>
              <a:rPr lang="en-US" dirty="0" smtClean="0"/>
              <a:t>Plans for resources should a crisis occur.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Surveillance systems must be sensitive enough to detect potential public health events in a </a:t>
            </a:r>
            <a:r>
              <a:rPr lang="en-US" dirty="0" smtClean="0"/>
              <a:t>timely </a:t>
            </a:r>
            <a:r>
              <a:rPr lang="en-US" dirty="0"/>
              <a:t>manner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Depends on: event, existing system, resources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Types: active, passive, enhanced, </a:t>
            </a:r>
            <a:r>
              <a:rPr lang="en-US" dirty="0" err="1" smtClean="0"/>
              <a:t>syndromic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disease for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4984"/>
            <a:ext cx="10515600" cy="4595495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utbreak potential</a:t>
            </a:r>
          </a:p>
          <a:p>
            <a:r>
              <a:rPr lang="en-US" dirty="0"/>
              <a:t>E</a:t>
            </a:r>
            <a:r>
              <a:rPr lang="en-US" dirty="0" smtClean="0"/>
              <a:t>nhanced modes </a:t>
            </a:r>
            <a:r>
              <a:rPr lang="en-US" dirty="0"/>
              <a:t>of transmission </a:t>
            </a:r>
            <a:r>
              <a:rPr lang="en-US" dirty="0" smtClean="0"/>
              <a:t>in the </a:t>
            </a:r>
            <a:r>
              <a:rPr lang="en-US" dirty="0"/>
              <a:t>MG (e.g. respiratory spread</a:t>
            </a:r>
            <a:r>
              <a:rPr lang="en-US" dirty="0" smtClean="0"/>
              <a:t>)</a:t>
            </a:r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use </a:t>
            </a:r>
            <a:r>
              <a:rPr lang="en-US" dirty="0" smtClean="0"/>
              <a:t>as </a:t>
            </a:r>
            <a:r>
              <a:rPr lang="en-US" dirty="0"/>
              <a:t>bioterrorism </a:t>
            </a:r>
            <a:r>
              <a:rPr lang="en-US" dirty="0" smtClean="0"/>
              <a:t>agents</a:t>
            </a:r>
          </a:p>
          <a:p>
            <a:r>
              <a:rPr lang="en-US" dirty="0" smtClean="0"/>
              <a:t>Causes </a:t>
            </a:r>
            <a:r>
              <a:rPr lang="en-US" dirty="0"/>
              <a:t>severe illness and require </a:t>
            </a:r>
            <a:r>
              <a:rPr lang="en-US" dirty="0" smtClean="0"/>
              <a:t>investigation </a:t>
            </a:r>
            <a:r>
              <a:rPr lang="en-US" dirty="0"/>
              <a:t>and / or the application </a:t>
            </a:r>
            <a:r>
              <a:rPr lang="en-US" dirty="0" smtClean="0"/>
              <a:t>of control </a:t>
            </a:r>
            <a:r>
              <a:rPr lang="en-US" dirty="0"/>
              <a:t>measures </a:t>
            </a:r>
            <a:endParaRPr lang="en-US" dirty="0" smtClean="0"/>
          </a:p>
          <a:p>
            <a:r>
              <a:rPr lang="en-US" dirty="0" smtClean="0"/>
              <a:t>Imported </a:t>
            </a:r>
            <a:r>
              <a:rPr lang="en-US" dirty="0"/>
              <a:t>diseases </a:t>
            </a:r>
            <a:endParaRPr lang="en-US" dirty="0" smtClean="0"/>
          </a:p>
          <a:p>
            <a:r>
              <a:rPr lang="en-US" dirty="0" smtClean="0"/>
              <a:t>Endemic diseases</a:t>
            </a:r>
          </a:p>
          <a:p>
            <a:r>
              <a:rPr lang="en-US" dirty="0" smtClean="0"/>
              <a:t>Highly </a:t>
            </a:r>
            <a:r>
              <a:rPr lang="en-US" dirty="0"/>
              <a:t>infectious diseases </a:t>
            </a:r>
            <a:endParaRPr lang="en-US" dirty="0" smtClean="0"/>
          </a:p>
          <a:p>
            <a:r>
              <a:rPr lang="en-US" dirty="0" smtClean="0"/>
              <a:t>Needs </a:t>
            </a:r>
            <a:r>
              <a:rPr lang="en-US" dirty="0"/>
              <a:t>to be reported </a:t>
            </a:r>
            <a:r>
              <a:rPr lang="en-US" dirty="0" smtClean="0"/>
              <a:t>under </a:t>
            </a:r>
            <a:r>
              <a:rPr lang="en-US" dirty="0"/>
              <a:t>the IHR (2005).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</a:t>
            </a:r>
          </a:p>
          <a:p>
            <a:r>
              <a:rPr lang="en-US" dirty="0"/>
              <a:t>M</a:t>
            </a:r>
            <a:r>
              <a:rPr lang="en-US" dirty="0" smtClean="0"/>
              <a:t>ulti- </a:t>
            </a:r>
            <a:r>
              <a:rPr lang="en-US" dirty="0" err="1" smtClean="0"/>
              <a:t>sectoral</a:t>
            </a:r>
            <a:r>
              <a:rPr lang="en-US" dirty="0" smtClean="0"/>
              <a:t> preparation including :</a:t>
            </a:r>
          </a:p>
          <a:p>
            <a:pPr lvl="1"/>
            <a:r>
              <a:rPr lang="en-US" dirty="0" smtClean="0"/>
              <a:t>event organizers </a:t>
            </a:r>
          </a:p>
          <a:p>
            <a:pPr lvl="1"/>
            <a:r>
              <a:rPr lang="en-US" dirty="0" smtClean="0"/>
              <a:t>health emergency managers</a:t>
            </a:r>
          </a:p>
          <a:p>
            <a:pPr lvl="1"/>
            <a:r>
              <a:rPr lang="en-US" dirty="0" smtClean="0"/>
              <a:t>public health authority representatives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hospital emergency </a:t>
            </a:r>
            <a:r>
              <a:rPr lang="en-US" dirty="0" smtClean="0"/>
              <a:t>departments</a:t>
            </a:r>
          </a:p>
          <a:p>
            <a:pPr lvl="1"/>
            <a:r>
              <a:rPr lang="en-US" dirty="0" smtClean="0"/>
              <a:t>first-aid personnel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 err="1" smtClean="0"/>
              <a:t>sectoral</a:t>
            </a:r>
            <a:r>
              <a:rPr lang="en-US" dirty="0" smtClean="0"/>
              <a:t> partners including </a:t>
            </a:r>
            <a:r>
              <a:rPr lang="en-US" dirty="0"/>
              <a:t>police and emergency services.</a:t>
            </a:r>
          </a:p>
          <a:p>
            <a:r>
              <a:rPr lang="en-US" dirty="0"/>
              <a:t>Depends on risk assessment and risk identification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1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WHO, 2015. PUBLIC HEALTH FOR MASS GATHERINGS : KEY CONSIDERATIONS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Gathering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9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Mass </a:t>
            </a:r>
            <a:r>
              <a:rPr lang="en-GB" dirty="0"/>
              <a:t>gatherings (MGs) are events attended by large numbers of individuals, concentrated in a specific area for a specific purpose and over a limited period of time.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N</a:t>
            </a:r>
            <a:r>
              <a:rPr lang="en-US" dirty="0" smtClean="0"/>
              <a:t>umber of participants: &gt;1000 persons, although most literature suggests &gt;25000 persons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4" y="508000"/>
            <a:ext cx="10468313" cy="5897149"/>
          </a:xfrm>
        </p:spPr>
      </p:pic>
    </p:spTree>
    <p:extLst>
      <p:ext uri="{BB962C8B-B14F-4D97-AF65-F5344CB8AC3E}">
        <p14:creationId xmlns:p14="http://schemas.microsoft.com/office/powerpoint/2010/main" val="12734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</a:t>
            </a:r>
          </a:p>
          <a:p>
            <a:pPr lvl="1"/>
            <a:r>
              <a:rPr lang="en-US" sz="2600" dirty="0" smtClean="0"/>
              <a:t>Recurrent, same location (Hajj)</a:t>
            </a:r>
          </a:p>
          <a:p>
            <a:pPr lvl="1"/>
            <a:r>
              <a:rPr lang="en-US" sz="2600" dirty="0" smtClean="0"/>
              <a:t>Recurrent, different locations (Olympics)</a:t>
            </a:r>
          </a:p>
          <a:p>
            <a:pPr lvl="1"/>
            <a:r>
              <a:rPr lang="en-US" sz="2600" dirty="0" smtClean="0"/>
              <a:t>Not recurrent (political speech) </a:t>
            </a:r>
          </a:p>
          <a:p>
            <a:endParaRPr lang="en-US" dirty="0"/>
          </a:p>
          <a:p>
            <a:r>
              <a:rPr lang="en-US" dirty="0" smtClean="0"/>
              <a:t>Unplanned </a:t>
            </a:r>
          </a:p>
          <a:p>
            <a:pPr lvl="1"/>
            <a:r>
              <a:rPr lang="en-US" sz="2600" dirty="0" smtClean="0"/>
              <a:t>Unplanned political events </a:t>
            </a:r>
          </a:p>
          <a:p>
            <a:pPr lvl="1"/>
            <a:r>
              <a:rPr lang="en-US" sz="2600" dirty="0" smtClean="0"/>
              <a:t>Gatherings in natural or man-made disasters, refugees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23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Fairs, exhibitions (World Expo Shanghai)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Concerts, festivals (</a:t>
            </a:r>
            <a:r>
              <a:rPr lang="en-US" dirty="0" err="1" smtClean="0"/>
              <a:t>Glastonebury</a:t>
            </a:r>
            <a:r>
              <a:rPr lang="en-US" dirty="0" smtClean="0"/>
              <a:t>, UK)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Sports (Olympics)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Religious (Hajj)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Political (G8)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32" y="1027906"/>
            <a:ext cx="9257535" cy="5025519"/>
          </a:xfrm>
        </p:spPr>
      </p:pic>
    </p:spTree>
    <p:extLst>
      <p:ext uri="{BB962C8B-B14F-4D97-AF65-F5344CB8AC3E}">
        <p14:creationId xmlns:p14="http://schemas.microsoft.com/office/powerpoint/2010/main" val="19057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51" y="846667"/>
            <a:ext cx="9448298" cy="5047299"/>
          </a:xfrm>
        </p:spPr>
      </p:pic>
    </p:spTree>
    <p:extLst>
      <p:ext uri="{BB962C8B-B14F-4D97-AF65-F5344CB8AC3E}">
        <p14:creationId xmlns:p14="http://schemas.microsoft.com/office/powerpoint/2010/main" val="10159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185333"/>
            <a:ext cx="7735712" cy="4991630"/>
          </a:xfrm>
        </p:spPr>
      </p:pic>
    </p:spTree>
    <p:extLst>
      <p:ext uri="{BB962C8B-B14F-4D97-AF65-F5344CB8AC3E}">
        <p14:creationId xmlns:p14="http://schemas.microsoft.com/office/powerpoint/2010/main" val="13024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763</Words>
  <Application>Microsoft Office PowerPoint</Application>
  <PresentationFormat>ملء الشاشة</PresentationFormat>
  <Paragraphs>144</Paragraphs>
  <Slides>25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Footlight MT Light</vt:lpstr>
      <vt:lpstr>Mangal</vt:lpstr>
      <vt:lpstr>Wingdings</vt:lpstr>
      <vt:lpstr>Office Theme</vt:lpstr>
      <vt:lpstr>Mass Gathering</vt:lpstr>
      <vt:lpstr>Objectives </vt:lpstr>
      <vt:lpstr>Mass Gathering </vt:lpstr>
      <vt:lpstr>عرض تقديمي في PowerPoint</vt:lpstr>
      <vt:lpstr>Categories of MG</vt:lpstr>
      <vt:lpstr>Types of MG</vt:lpstr>
      <vt:lpstr>عرض تقديمي في PowerPoint</vt:lpstr>
      <vt:lpstr>عرض تقديمي في PowerPoint</vt:lpstr>
      <vt:lpstr>عرض تقديمي في PowerPoint</vt:lpstr>
      <vt:lpstr>MG characteristics that represent public health risk </vt:lpstr>
      <vt:lpstr>MG characteristics that represent public health risk </vt:lpstr>
      <vt:lpstr>عرض تقديمي في PowerPoint</vt:lpstr>
      <vt:lpstr>Examples </vt:lpstr>
      <vt:lpstr>The aim is to:</vt:lpstr>
      <vt:lpstr>Steps of risk assessment</vt:lpstr>
      <vt:lpstr>Risk identification</vt:lpstr>
      <vt:lpstr>عرض تقديمي في PowerPoint</vt:lpstr>
      <vt:lpstr>Event assessment cont.</vt:lpstr>
      <vt:lpstr>Risk identification based on event assessment</vt:lpstr>
      <vt:lpstr>Risk characterization </vt:lpstr>
      <vt:lpstr>Risk management </vt:lpstr>
      <vt:lpstr>MG surveillance</vt:lpstr>
      <vt:lpstr>Characteristics of a disease for surveillance</vt:lpstr>
      <vt:lpstr>MG Planning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Star</cp:lastModifiedBy>
  <cp:revision>26</cp:revision>
  <dcterms:created xsi:type="dcterms:W3CDTF">2019-03-05T11:25:05Z</dcterms:created>
  <dcterms:modified xsi:type="dcterms:W3CDTF">2019-03-11T19:46:34Z</dcterms:modified>
</cp:coreProperties>
</file>