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9" r:id="rId3"/>
    <p:sldMasterId id="2147483706" r:id="rId4"/>
    <p:sldMasterId id="2147483723" r:id="rId5"/>
  </p:sldMasterIdLst>
  <p:notesMasterIdLst>
    <p:notesMasterId r:id="rId38"/>
  </p:notesMasterIdLst>
  <p:sldIdLst>
    <p:sldId id="256" r:id="rId6"/>
    <p:sldId id="257" r:id="rId7"/>
    <p:sldId id="258" r:id="rId8"/>
    <p:sldId id="263" r:id="rId9"/>
    <p:sldId id="265" r:id="rId10"/>
    <p:sldId id="272" r:id="rId11"/>
    <p:sldId id="267" r:id="rId12"/>
    <p:sldId id="268" r:id="rId13"/>
    <p:sldId id="274" r:id="rId14"/>
    <p:sldId id="275" r:id="rId15"/>
    <p:sldId id="271" r:id="rId16"/>
    <p:sldId id="269" r:id="rId17"/>
    <p:sldId id="270" r:id="rId18"/>
    <p:sldId id="277" r:id="rId19"/>
    <p:sldId id="276" r:id="rId20"/>
    <p:sldId id="279" r:id="rId21"/>
    <p:sldId id="273" r:id="rId22"/>
    <p:sldId id="280" r:id="rId23"/>
    <p:sldId id="281" r:id="rId24"/>
    <p:sldId id="282" r:id="rId25"/>
    <p:sldId id="283" r:id="rId26"/>
    <p:sldId id="284" r:id="rId27"/>
    <p:sldId id="285" r:id="rId28"/>
    <p:sldId id="286" r:id="rId29"/>
    <p:sldId id="287" r:id="rId30"/>
    <p:sldId id="288" r:id="rId31"/>
    <p:sldId id="289" r:id="rId32"/>
    <p:sldId id="290" r:id="rId33"/>
    <p:sldId id="278" r:id="rId34"/>
    <p:sldId id="266" r:id="rId35"/>
    <p:sldId id="260" r:id="rId36"/>
    <p:sldId id="261" r:id="rId3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2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68718" autoAdjust="0"/>
  </p:normalViewPr>
  <p:slideViewPr>
    <p:cSldViewPr snapToGrid="0">
      <p:cViewPr varScale="1">
        <p:scale>
          <a:sx n="51" d="100"/>
          <a:sy n="51" d="100"/>
        </p:scale>
        <p:origin x="143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1BAEC7-8380-4B93-8726-269BDC8A22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1B6926F-3600-4022-8B7F-81CE81C660AC}">
      <dgm:prSet phldrT="[Text]"/>
      <dgm:spPr/>
      <dgm:t>
        <a:bodyPr/>
        <a:lstStyle/>
        <a:p>
          <a:r>
            <a:rPr lang="en-US" dirty="0" smtClean="0"/>
            <a:t>organic</a:t>
          </a:r>
          <a:endParaRPr lang="en-US" dirty="0"/>
        </a:p>
      </dgm:t>
    </dgm:pt>
    <dgm:pt modelId="{D1A7E870-40FD-4440-8C3B-F809E40926DF}" type="parTrans" cxnId="{7A4D2BE7-964F-4CF7-A81C-9AF0B40A90F2}">
      <dgm:prSet/>
      <dgm:spPr/>
      <dgm:t>
        <a:bodyPr/>
        <a:lstStyle/>
        <a:p>
          <a:endParaRPr lang="en-US"/>
        </a:p>
      </dgm:t>
    </dgm:pt>
    <dgm:pt modelId="{41E5F588-2258-4299-A68D-86A7ABB94A27}" type="sibTrans" cxnId="{7A4D2BE7-964F-4CF7-A81C-9AF0B40A90F2}">
      <dgm:prSet/>
      <dgm:spPr/>
      <dgm:t>
        <a:bodyPr/>
        <a:lstStyle/>
        <a:p>
          <a:endParaRPr lang="en-US"/>
        </a:p>
      </dgm:t>
    </dgm:pt>
    <dgm:pt modelId="{E95CD506-5559-4C15-9883-5A16BED161D5}">
      <dgm:prSet phldrT="[Text]"/>
      <dgm:spPr/>
      <dgm:t>
        <a:bodyPr/>
        <a:lstStyle/>
        <a:p>
          <a:r>
            <a:rPr lang="en-US" dirty="0" smtClean="0"/>
            <a:t>Social</a:t>
          </a:r>
          <a:endParaRPr lang="en-US" dirty="0"/>
        </a:p>
      </dgm:t>
    </dgm:pt>
    <dgm:pt modelId="{61278359-EDB7-4D1B-8ADE-0C6F3AE0F734}" type="parTrans" cxnId="{8DA548C6-D47E-41D0-B30B-CB1554BDCC17}">
      <dgm:prSet/>
      <dgm:spPr/>
      <dgm:t>
        <a:bodyPr/>
        <a:lstStyle/>
        <a:p>
          <a:endParaRPr lang="en-US"/>
        </a:p>
      </dgm:t>
    </dgm:pt>
    <dgm:pt modelId="{3748FC2E-4CF1-42CB-9D33-E90A9B1CF539}" type="sibTrans" cxnId="{8DA548C6-D47E-41D0-B30B-CB1554BDCC17}">
      <dgm:prSet/>
      <dgm:spPr/>
      <dgm:t>
        <a:bodyPr/>
        <a:lstStyle/>
        <a:p>
          <a:endParaRPr lang="en-US"/>
        </a:p>
      </dgm:t>
    </dgm:pt>
    <dgm:pt modelId="{C2298A4A-272E-4E98-B73C-8D64B6BACC21}">
      <dgm:prSet phldrT="[Text]"/>
      <dgm:spPr/>
      <dgm:t>
        <a:bodyPr/>
        <a:lstStyle/>
        <a:p>
          <a:r>
            <a:rPr lang="en-US" dirty="0" smtClean="0"/>
            <a:t>hereditary</a:t>
          </a:r>
          <a:endParaRPr lang="en-US" dirty="0"/>
        </a:p>
      </dgm:t>
    </dgm:pt>
    <dgm:pt modelId="{5046C582-116E-4D82-B627-D821825C54A5}" type="sibTrans" cxnId="{3AB5B4CB-8946-42A7-9390-4CAA00C871D2}">
      <dgm:prSet/>
      <dgm:spPr/>
      <dgm:t>
        <a:bodyPr/>
        <a:lstStyle/>
        <a:p>
          <a:endParaRPr lang="en-US"/>
        </a:p>
      </dgm:t>
    </dgm:pt>
    <dgm:pt modelId="{096E9F5B-89FB-4986-93BA-64A47CDE7BA5}" type="parTrans" cxnId="{3AB5B4CB-8946-42A7-9390-4CAA00C871D2}">
      <dgm:prSet/>
      <dgm:spPr/>
      <dgm:t>
        <a:bodyPr/>
        <a:lstStyle/>
        <a:p>
          <a:endParaRPr lang="en-US"/>
        </a:p>
      </dgm:t>
    </dgm:pt>
    <dgm:pt modelId="{11E2F91E-EE10-431E-9D5E-40AE50C28B3E}">
      <dgm:prSet phldrT="[Text]"/>
      <dgm:spPr/>
      <dgm:t>
        <a:bodyPr/>
        <a:lstStyle/>
        <a:p>
          <a:r>
            <a:rPr lang="en-US" dirty="0" smtClean="0"/>
            <a:t>environmental</a:t>
          </a:r>
          <a:endParaRPr lang="en-US" dirty="0"/>
        </a:p>
      </dgm:t>
    </dgm:pt>
    <dgm:pt modelId="{A4E9AB7D-A743-43AB-9EEA-99FC49D72306}" type="parTrans" cxnId="{E8057746-EAAC-4005-BB1C-FC3AD99EE80D}">
      <dgm:prSet/>
      <dgm:spPr/>
      <dgm:t>
        <a:bodyPr/>
        <a:lstStyle/>
        <a:p>
          <a:endParaRPr lang="en-US"/>
        </a:p>
      </dgm:t>
    </dgm:pt>
    <dgm:pt modelId="{5BE41620-2EAC-4D80-B4C0-36282366BBFD}" type="sibTrans" cxnId="{E8057746-EAAC-4005-BB1C-FC3AD99EE80D}">
      <dgm:prSet/>
      <dgm:spPr/>
      <dgm:t>
        <a:bodyPr/>
        <a:lstStyle/>
        <a:p>
          <a:endParaRPr lang="en-US"/>
        </a:p>
      </dgm:t>
    </dgm:pt>
    <dgm:pt modelId="{0DFCB7FF-CCAE-45F4-A8BB-F20329111F38}" type="pres">
      <dgm:prSet presAssocID="{771BAEC7-8380-4B93-8726-269BDC8A221F}" presName="Name0" presStyleCnt="0">
        <dgm:presLayoutVars>
          <dgm:dir/>
          <dgm:animLvl val="lvl"/>
          <dgm:resizeHandles val="exact"/>
        </dgm:presLayoutVars>
      </dgm:prSet>
      <dgm:spPr/>
      <dgm:t>
        <a:bodyPr/>
        <a:lstStyle/>
        <a:p>
          <a:endParaRPr lang="en-US"/>
        </a:p>
      </dgm:t>
    </dgm:pt>
    <dgm:pt modelId="{25A7079A-4307-4692-ADB0-6F22E2E656C6}" type="pres">
      <dgm:prSet presAssocID="{A1B6926F-3600-4022-8B7F-81CE81C660AC}" presName="linNode" presStyleCnt="0"/>
      <dgm:spPr/>
    </dgm:pt>
    <dgm:pt modelId="{BE01F925-ACDD-466F-A30A-21DE9A5BC316}" type="pres">
      <dgm:prSet presAssocID="{A1B6926F-3600-4022-8B7F-81CE81C660AC}" presName="parentText" presStyleLbl="node1" presStyleIdx="0" presStyleCnt="4">
        <dgm:presLayoutVars>
          <dgm:chMax val="1"/>
          <dgm:bulletEnabled val="1"/>
        </dgm:presLayoutVars>
      </dgm:prSet>
      <dgm:spPr/>
      <dgm:t>
        <a:bodyPr/>
        <a:lstStyle/>
        <a:p>
          <a:endParaRPr lang="en-US"/>
        </a:p>
      </dgm:t>
    </dgm:pt>
    <dgm:pt modelId="{5847AAD1-CD6C-46F3-9C25-E11DB81DEB6B}" type="pres">
      <dgm:prSet presAssocID="{41E5F588-2258-4299-A68D-86A7ABB94A27}" presName="sp" presStyleCnt="0"/>
      <dgm:spPr/>
    </dgm:pt>
    <dgm:pt modelId="{45C68F20-BDF7-4BF3-ABA8-E09AF57E67EB}" type="pres">
      <dgm:prSet presAssocID="{C2298A4A-272E-4E98-B73C-8D64B6BACC21}" presName="linNode" presStyleCnt="0"/>
      <dgm:spPr/>
    </dgm:pt>
    <dgm:pt modelId="{9394CDFF-B552-4B9A-8346-6C862DD0983F}" type="pres">
      <dgm:prSet presAssocID="{C2298A4A-272E-4E98-B73C-8D64B6BACC21}" presName="parentText" presStyleLbl="node1" presStyleIdx="1" presStyleCnt="4">
        <dgm:presLayoutVars>
          <dgm:chMax val="1"/>
          <dgm:bulletEnabled val="1"/>
        </dgm:presLayoutVars>
      </dgm:prSet>
      <dgm:spPr/>
      <dgm:t>
        <a:bodyPr/>
        <a:lstStyle/>
        <a:p>
          <a:endParaRPr lang="en-US"/>
        </a:p>
      </dgm:t>
    </dgm:pt>
    <dgm:pt modelId="{C4CC7927-95B6-4ADD-8778-D0DBAD5686C9}" type="pres">
      <dgm:prSet presAssocID="{5046C582-116E-4D82-B627-D821825C54A5}" presName="sp" presStyleCnt="0"/>
      <dgm:spPr/>
    </dgm:pt>
    <dgm:pt modelId="{8A1D4D9B-6B33-473F-8F8B-BA7F452CDBFE}" type="pres">
      <dgm:prSet presAssocID="{E95CD506-5559-4C15-9883-5A16BED161D5}" presName="linNode" presStyleCnt="0"/>
      <dgm:spPr/>
    </dgm:pt>
    <dgm:pt modelId="{0C907947-06B1-4648-8DCF-7481F36673E6}" type="pres">
      <dgm:prSet presAssocID="{E95CD506-5559-4C15-9883-5A16BED161D5}" presName="parentText" presStyleLbl="node1" presStyleIdx="2" presStyleCnt="4">
        <dgm:presLayoutVars>
          <dgm:chMax val="1"/>
          <dgm:bulletEnabled val="1"/>
        </dgm:presLayoutVars>
      </dgm:prSet>
      <dgm:spPr/>
      <dgm:t>
        <a:bodyPr/>
        <a:lstStyle/>
        <a:p>
          <a:endParaRPr lang="en-US"/>
        </a:p>
      </dgm:t>
    </dgm:pt>
    <dgm:pt modelId="{E4B775BC-0F14-4600-8CD6-72CB7E371D72}" type="pres">
      <dgm:prSet presAssocID="{3748FC2E-4CF1-42CB-9D33-E90A9B1CF539}" presName="sp" presStyleCnt="0"/>
      <dgm:spPr/>
    </dgm:pt>
    <dgm:pt modelId="{09D5D4D5-0A74-472E-9B6C-A723D8117F81}" type="pres">
      <dgm:prSet presAssocID="{11E2F91E-EE10-431E-9D5E-40AE50C28B3E}" presName="linNode" presStyleCnt="0"/>
      <dgm:spPr/>
    </dgm:pt>
    <dgm:pt modelId="{B665E700-751A-4BBB-B0A9-D6902EBD6A31}" type="pres">
      <dgm:prSet presAssocID="{11E2F91E-EE10-431E-9D5E-40AE50C28B3E}" presName="parentText" presStyleLbl="node1" presStyleIdx="3" presStyleCnt="4">
        <dgm:presLayoutVars>
          <dgm:chMax val="1"/>
          <dgm:bulletEnabled val="1"/>
        </dgm:presLayoutVars>
      </dgm:prSet>
      <dgm:spPr/>
      <dgm:t>
        <a:bodyPr/>
        <a:lstStyle/>
        <a:p>
          <a:endParaRPr lang="en-US"/>
        </a:p>
      </dgm:t>
    </dgm:pt>
  </dgm:ptLst>
  <dgm:cxnLst>
    <dgm:cxn modelId="{3AB5B4CB-8946-42A7-9390-4CAA00C871D2}" srcId="{771BAEC7-8380-4B93-8726-269BDC8A221F}" destId="{C2298A4A-272E-4E98-B73C-8D64B6BACC21}" srcOrd="1" destOrd="0" parTransId="{096E9F5B-89FB-4986-93BA-64A47CDE7BA5}" sibTransId="{5046C582-116E-4D82-B627-D821825C54A5}"/>
    <dgm:cxn modelId="{7A4D2BE7-964F-4CF7-A81C-9AF0B40A90F2}" srcId="{771BAEC7-8380-4B93-8726-269BDC8A221F}" destId="{A1B6926F-3600-4022-8B7F-81CE81C660AC}" srcOrd="0" destOrd="0" parTransId="{D1A7E870-40FD-4440-8C3B-F809E40926DF}" sibTransId="{41E5F588-2258-4299-A68D-86A7ABB94A27}"/>
    <dgm:cxn modelId="{EAE8A67F-05B1-4C05-A8AE-B1EDB6B21CE2}" type="presOf" srcId="{A1B6926F-3600-4022-8B7F-81CE81C660AC}" destId="{BE01F925-ACDD-466F-A30A-21DE9A5BC316}" srcOrd="0" destOrd="0" presId="urn:microsoft.com/office/officeart/2005/8/layout/vList5"/>
    <dgm:cxn modelId="{E8057746-EAAC-4005-BB1C-FC3AD99EE80D}" srcId="{771BAEC7-8380-4B93-8726-269BDC8A221F}" destId="{11E2F91E-EE10-431E-9D5E-40AE50C28B3E}" srcOrd="3" destOrd="0" parTransId="{A4E9AB7D-A743-43AB-9EEA-99FC49D72306}" sibTransId="{5BE41620-2EAC-4D80-B4C0-36282366BBFD}"/>
    <dgm:cxn modelId="{F3E7B1E9-A9AB-40C3-89BF-E7C4E373BB6E}" type="presOf" srcId="{C2298A4A-272E-4E98-B73C-8D64B6BACC21}" destId="{9394CDFF-B552-4B9A-8346-6C862DD0983F}" srcOrd="0" destOrd="0" presId="urn:microsoft.com/office/officeart/2005/8/layout/vList5"/>
    <dgm:cxn modelId="{671A820B-82D2-4E09-8B98-3B912BA7A419}" type="presOf" srcId="{11E2F91E-EE10-431E-9D5E-40AE50C28B3E}" destId="{B665E700-751A-4BBB-B0A9-D6902EBD6A31}" srcOrd="0" destOrd="0" presId="urn:microsoft.com/office/officeart/2005/8/layout/vList5"/>
    <dgm:cxn modelId="{9F5B946F-D86E-47D8-A5EB-8545CCB06ACA}" type="presOf" srcId="{771BAEC7-8380-4B93-8726-269BDC8A221F}" destId="{0DFCB7FF-CCAE-45F4-A8BB-F20329111F38}" srcOrd="0" destOrd="0" presId="urn:microsoft.com/office/officeart/2005/8/layout/vList5"/>
    <dgm:cxn modelId="{AC4B0DFF-C387-483F-8705-3D070A2EE234}" type="presOf" srcId="{E95CD506-5559-4C15-9883-5A16BED161D5}" destId="{0C907947-06B1-4648-8DCF-7481F36673E6}" srcOrd="0" destOrd="0" presId="urn:microsoft.com/office/officeart/2005/8/layout/vList5"/>
    <dgm:cxn modelId="{8DA548C6-D47E-41D0-B30B-CB1554BDCC17}" srcId="{771BAEC7-8380-4B93-8726-269BDC8A221F}" destId="{E95CD506-5559-4C15-9883-5A16BED161D5}" srcOrd="2" destOrd="0" parTransId="{61278359-EDB7-4D1B-8ADE-0C6F3AE0F734}" sibTransId="{3748FC2E-4CF1-42CB-9D33-E90A9B1CF539}"/>
    <dgm:cxn modelId="{E96D698A-6D53-448F-B2E7-7C771D1131B9}" type="presParOf" srcId="{0DFCB7FF-CCAE-45F4-A8BB-F20329111F38}" destId="{25A7079A-4307-4692-ADB0-6F22E2E656C6}" srcOrd="0" destOrd="0" presId="urn:microsoft.com/office/officeart/2005/8/layout/vList5"/>
    <dgm:cxn modelId="{77EB2B3E-4746-493E-B2FD-E5EC98D84133}" type="presParOf" srcId="{25A7079A-4307-4692-ADB0-6F22E2E656C6}" destId="{BE01F925-ACDD-466F-A30A-21DE9A5BC316}" srcOrd="0" destOrd="0" presId="urn:microsoft.com/office/officeart/2005/8/layout/vList5"/>
    <dgm:cxn modelId="{6D597524-38A4-4C84-A436-E14F951FD513}" type="presParOf" srcId="{0DFCB7FF-CCAE-45F4-A8BB-F20329111F38}" destId="{5847AAD1-CD6C-46F3-9C25-E11DB81DEB6B}" srcOrd="1" destOrd="0" presId="urn:microsoft.com/office/officeart/2005/8/layout/vList5"/>
    <dgm:cxn modelId="{D2DBCA7B-6FE5-4E5C-A43F-B48D6183B39A}" type="presParOf" srcId="{0DFCB7FF-CCAE-45F4-A8BB-F20329111F38}" destId="{45C68F20-BDF7-4BF3-ABA8-E09AF57E67EB}" srcOrd="2" destOrd="0" presId="urn:microsoft.com/office/officeart/2005/8/layout/vList5"/>
    <dgm:cxn modelId="{DC631E20-9FA0-4001-9B99-8C81EB625A43}" type="presParOf" srcId="{45C68F20-BDF7-4BF3-ABA8-E09AF57E67EB}" destId="{9394CDFF-B552-4B9A-8346-6C862DD0983F}" srcOrd="0" destOrd="0" presId="urn:microsoft.com/office/officeart/2005/8/layout/vList5"/>
    <dgm:cxn modelId="{3F94B2B6-A85D-49FB-8CDF-2D0982F63473}" type="presParOf" srcId="{0DFCB7FF-CCAE-45F4-A8BB-F20329111F38}" destId="{C4CC7927-95B6-4ADD-8778-D0DBAD5686C9}" srcOrd="3" destOrd="0" presId="urn:microsoft.com/office/officeart/2005/8/layout/vList5"/>
    <dgm:cxn modelId="{D2F0BB64-4D35-430C-A07D-5858694D9A0A}" type="presParOf" srcId="{0DFCB7FF-CCAE-45F4-A8BB-F20329111F38}" destId="{8A1D4D9B-6B33-473F-8F8B-BA7F452CDBFE}" srcOrd="4" destOrd="0" presId="urn:microsoft.com/office/officeart/2005/8/layout/vList5"/>
    <dgm:cxn modelId="{A42AE6AC-B82D-467B-9571-091FCA0C894B}" type="presParOf" srcId="{8A1D4D9B-6B33-473F-8F8B-BA7F452CDBFE}" destId="{0C907947-06B1-4648-8DCF-7481F36673E6}" srcOrd="0" destOrd="0" presId="urn:microsoft.com/office/officeart/2005/8/layout/vList5"/>
    <dgm:cxn modelId="{D735B493-5B55-433B-ADE8-4A953C44EF27}" type="presParOf" srcId="{0DFCB7FF-CCAE-45F4-A8BB-F20329111F38}" destId="{E4B775BC-0F14-4600-8CD6-72CB7E371D72}" srcOrd="5" destOrd="0" presId="urn:microsoft.com/office/officeart/2005/8/layout/vList5"/>
    <dgm:cxn modelId="{1636C8DB-ED6F-4E45-B520-7D9C5F46FF59}" type="presParOf" srcId="{0DFCB7FF-CCAE-45F4-A8BB-F20329111F38}" destId="{09D5D4D5-0A74-472E-9B6C-A723D8117F81}" srcOrd="6" destOrd="0" presId="urn:microsoft.com/office/officeart/2005/8/layout/vList5"/>
    <dgm:cxn modelId="{A0C0CF22-DB96-4655-B85B-7CD857C7A9F6}" type="presParOf" srcId="{09D5D4D5-0A74-472E-9B6C-A723D8117F81}" destId="{B665E700-751A-4BBB-B0A9-D6902EBD6A3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86501A-91E8-42C3-9B95-BA70C17B961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48B953A-B4C1-4908-8BD4-DA4B9C8F7B3B}">
      <dgm:prSet phldrT="[Text]"/>
      <dgm:spPr/>
      <dgm:t>
        <a:bodyPr/>
        <a:lstStyle/>
        <a:p>
          <a:r>
            <a:rPr lang="en-US" dirty="0" smtClean="0"/>
            <a:t>organic</a:t>
          </a:r>
          <a:endParaRPr lang="en-US" dirty="0"/>
        </a:p>
      </dgm:t>
    </dgm:pt>
    <dgm:pt modelId="{4B15D898-CE48-46E9-A570-54B9229D413C}" type="parTrans" cxnId="{EDED0DA1-FEC5-4BE1-B2B5-E4DC58A78BB8}">
      <dgm:prSet/>
      <dgm:spPr/>
      <dgm:t>
        <a:bodyPr/>
        <a:lstStyle/>
        <a:p>
          <a:endParaRPr lang="en-US"/>
        </a:p>
      </dgm:t>
    </dgm:pt>
    <dgm:pt modelId="{50346D4A-A333-4CA3-8781-D3D3FC23F680}" type="sibTrans" cxnId="{EDED0DA1-FEC5-4BE1-B2B5-E4DC58A78BB8}">
      <dgm:prSet/>
      <dgm:spPr/>
      <dgm:t>
        <a:bodyPr/>
        <a:lstStyle/>
        <a:p>
          <a:endParaRPr lang="en-US"/>
        </a:p>
      </dgm:t>
    </dgm:pt>
    <dgm:pt modelId="{F699A547-20DA-48B9-AC07-125EE167B104}">
      <dgm:prSet phldrT="[Text]" custT="1"/>
      <dgm:spPr/>
      <dgm:t>
        <a:bodyPr/>
        <a:lstStyle/>
        <a:p>
          <a:r>
            <a:rPr lang="en-US" sz="2400" dirty="0" smtClean="0"/>
            <a:t>Neoplasms</a:t>
          </a:r>
          <a:endParaRPr lang="en-US" sz="2400" dirty="0"/>
        </a:p>
      </dgm:t>
    </dgm:pt>
    <dgm:pt modelId="{C0F705DF-5ED0-40EB-8C4D-F6DF18F8DC6F}" type="parTrans" cxnId="{186AAE6D-ABAE-42A6-83CC-51EAEB94090B}">
      <dgm:prSet/>
      <dgm:spPr/>
      <dgm:t>
        <a:bodyPr/>
        <a:lstStyle/>
        <a:p>
          <a:endParaRPr lang="en-US"/>
        </a:p>
      </dgm:t>
    </dgm:pt>
    <dgm:pt modelId="{BDB313FA-5944-4397-BA87-CCCD2171D0C3}" type="sibTrans" cxnId="{186AAE6D-ABAE-42A6-83CC-51EAEB94090B}">
      <dgm:prSet/>
      <dgm:spPr/>
      <dgm:t>
        <a:bodyPr/>
        <a:lstStyle/>
        <a:p>
          <a:endParaRPr lang="en-US"/>
        </a:p>
      </dgm:t>
    </dgm:pt>
    <dgm:pt modelId="{7F7CE92D-6CF4-4AA9-8C5A-B1C431D8555A}">
      <dgm:prSet phldrT="[Text]" custT="1"/>
      <dgm:spPr/>
      <dgm:t>
        <a:bodyPr/>
        <a:lstStyle/>
        <a:p>
          <a:r>
            <a:rPr lang="en-US" sz="2400" dirty="0" smtClean="0"/>
            <a:t>Neurological diseases</a:t>
          </a:r>
          <a:endParaRPr lang="en-US" sz="2400" dirty="0"/>
        </a:p>
      </dgm:t>
    </dgm:pt>
    <dgm:pt modelId="{1B21A268-E357-45C3-923D-B8B6F5C13A97}" type="parTrans" cxnId="{E656730C-7C9A-4CE5-BEBC-4C51FBF9AEC9}">
      <dgm:prSet/>
      <dgm:spPr/>
      <dgm:t>
        <a:bodyPr/>
        <a:lstStyle/>
        <a:p>
          <a:endParaRPr lang="en-US"/>
        </a:p>
      </dgm:t>
    </dgm:pt>
    <dgm:pt modelId="{FC403D62-EBB0-4C30-81BA-23C91AFF9314}" type="sibTrans" cxnId="{E656730C-7C9A-4CE5-BEBC-4C51FBF9AEC9}">
      <dgm:prSet/>
      <dgm:spPr/>
      <dgm:t>
        <a:bodyPr/>
        <a:lstStyle/>
        <a:p>
          <a:endParaRPr lang="en-US"/>
        </a:p>
      </dgm:t>
    </dgm:pt>
    <dgm:pt modelId="{371C99FE-16C1-43B3-A086-6F5ACB2D4A48}">
      <dgm:prSet phldrT="[Text]"/>
      <dgm:spPr/>
      <dgm:t>
        <a:bodyPr/>
        <a:lstStyle/>
        <a:p>
          <a:r>
            <a:rPr lang="en-US" dirty="0" smtClean="0"/>
            <a:t>Hereditary</a:t>
          </a:r>
          <a:endParaRPr lang="en-US" dirty="0"/>
        </a:p>
      </dgm:t>
    </dgm:pt>
    <dgm:pt modelId="{70AC4C33-BCCD-40D4-8718-EBC40C122986}" type="parTrans" cxnId="{7AC9E70F-0F3E-40FC-82BE-A19BDEEBFFEA}">
      <dgm:prSet/>
      <dgm:spPr/>
      <dgm:t>
        <a:bodyPr/>
        <a:lstStyle/>
        <a:p>
          <a:endParaRPr lang="en-US"/>
        </a:p>
      </dgm:t>
    </dgm:pt>
    <dgm:pt modelId="{C0AE57D8-7B59-4CCE-84C7-605D2B6EE6C1}" type="sibTrans" cxnId="{7AC9E70F-0F3E-40FC-82BE-A19BDEEBFFEA}">
      <dgm:prSet/>
      <dgm:spPr/>
      <dgm:t>
        <a:bodyPr/>
        <a:lstStyle/>
        <a:p>
          <a:endParaRPr lang="en-US"/>
        </a:p>
      </dgm:t>
    </dgm:pt>
    <dgm:pt modelId="{857ED6F4-B042-4B4A-8ECF-4752433CAE01}">
      <dgm:prSet phldrT="[Text]"/>
      <dgm:spPr/>
      <dgm:t>
        <a:bodyPr/>
        <a:lstStyle/>
        <a:p>
          <a:r>
            <a:rPr lang="en-US" dirty="0" smtClean="0"/>
            <a:t>social</a:t>
          </a:r>
          <a:endParaRPr lang="en-US" dirty="0"/>
        </a:p>
      </dgm:t>
    </dgm:pt>
    <dgm:pt modelId="{25BB55B5-1C22-4479-B03B-1A0F1231CCBC}" type="parTrans" cxnId="{3C1E3A71-3D00-481A-96BB-228C2AFCFC06}">
      <dgm:prSet/>
      <dgm:spPr/>
      <dgm:t>
        <a:bodyPr/>
        <a:lstStyle/>
        <a:p>
          <a:endParaRPr lang="en-US"/>
        </a:p>
      </dgm:t>
    </dgm:pt>
    <dgm:pt modelId="{0A56FF7A-8AB4-4012-9A40-257F1F19B5A6}" type="sibTrans" cxnId="{3C1E3A71-3D00-481A-96BB-228C2AFCFC06}">
      <dgm:prSet/>
      <dgm:spPr/>
      <dgm:t>
        <a:bodyPr/>
        <a:lstStyle/>
        <a:p>
          <a:endParaRPr lang="en-US"/>
        </a:p>
      </dgm:t>
    </dgm:pt>
    <dgm:pt modelId="{47F53851-1DFE-480B-9FAD-E840526FC378}">
      <dgm:prSet phldrT="[Text]" custT="1"/>
      <dgm:spPr/>
      <dgm:t>
        <a:bodyPr/>
        <a:lstStyle/>
        <a:p>
          <a:r>
            <a:rPr lang="en-US" sz="2400" dirty="0" smtClean="0"/>
            <a:t>Emotional stress</a:t>
          </a:r>
          <a:endParaRPr lang="en-US" sz="2400" dirty="0"/>
        </a:p>
      </dgm:t>
    </dgm:pt>
    <dgm:pt modelId="{71FC0D6C-8A56-422F-9854-9FBA189A7D92}" type="parTrans" cxnId="{E45CCDD0-80C2-4E47-84F8-A04F2D9B1B90}">
      <dgm:prSet/>
      <dgm:spPr/>
      <dgm:t>
        <a:bodyPr/>
        <a:lstStyle/>
        <a:p>
          <a:endParaRPr lang="en-US"/>
        </a:p>
      </dgm:t>
    </dgm:pt>
    <dgm:pt modelId="{65F216E2-693E-4175-8A7C-3AAA6E46C96D}" type="sibTrans" cxnId="{E45CCDD0-80C2-4E47-84F8-A04F2D9B1B90}">
      <dgm:prSet/>
      <dgm:spPr/>
      <dgm:t>
        <a:bodyPr/>
        <a:lstStyle/>
        <a:p>
          <a:endParaRPr lang="en-US"/>
        </a:p>
      </dgm:t>
    </dgm:pt>
    <dgm:pt modelId="{B19A336C-A7CE-46C2-A4FA-9A5173F96E5A}">
      <dgm:prSet phldrT="[Text]" custT="1"/>
      <dgm:spPr/>
      <dgm:t>
        <a:bodyPr/>
        <a:lstStyle/>
        <a:p>
          <a:r>
            <a:rPr lang="en-US" sz="2400" dirty="0" smtClean="0"/>
            <a:t>Endocrine diseases </a:t>
          </a:r>
          <a:endParaRPr lang="en-US" sz="2400" dirty="0"/>
        </a:p>
      </dgm:t>
    </dgm:pt>
    <dgm:pt modelId="{05095645-89F1-4F0F-BAB2-943D41896C24}" type="parTrans" cxnId="{E579BD36-16CF-4B8B-A3C3-AA0C70DCAFE2}">
      <dgm:prSet/>
      <dgm:spPr/>
      <dgm:t>
        <a:bodyPr/>
        <a:lstStyle/>
        <a:p>
          <a:endParaRPr lang="en-US"/>
        </a:p>
      </dgm:t>
    </dgm:pt>
    <dgm:pt modelId="{4A483BB4-21BD-4C30-943E-733EE3FC6FB7}" type="sibTrans" cxnId="{E579BD36-16CF-4B8B-A3C3-AA0C70DCAFE2}">
      <dgm:prSet/>
      <dgm:spPr/>
      <dgm:t>
        <a:bodyPr/>
        <a:lstStyle/>
        <a:p>
          <a:endParaRPr lang="en-US"/>
        </a:p>
      </dgm:t>
    </dgm:pt>
    <dgm:pt modelId="{3BF71808-5AF9-4911-ABAA-201CDCEDAA2C}">
      <dgm:prSet/>
      <dgm:spPr/>
      <dgm:t>
        <a:bodyPr/>
        <a:lstStyle/>
        <a:p>
          <a:r>
            <a:rPr lang="en-US" dirty="0" smtClean="0"/>
            <a:t>Environmental</a:t>
          </a:r>
          <a:endParaRPr lang="en-US" dirty="0"/>
        </a:p>
      </dgm:t>
    </dgm:pt>
    <dgm:pt modelId="{7EDEDD2E-DCC8-456E-AF97-57D2AFFC1E18}" type="parTrans" cxnId="{20F56AFB-73A3-4218-A70F-0ACC1B7D51A7}">
      <dgm:prSet/>
      <dgm:spPr/>
      <dgm:t>
        <a:bodyPr/>
        <a:lstStyle/>
        <a:p>
          <a:endParaRPr lang="en-US"/>
        </a:p>
      </dgm:t>
    </dgm:pt>
    <dgm:pt modelId="{92F098CA-708A-4A0B-A6BB-C7A60C93F4E9}" type="sibTrans" cxnId="{20F56AFB-73A3-4218-A70F-0ACC1B7D51A7}">
      <dgm:prSet/>
      <dgm:spPr/>
      <dgm:t>
        <a:bodyPr/>
        <a:lstStyle/>
        <a:p>
          <a:endParaRPr lang="en-US"/>
        </a:p>
      </dgm:t>
    </dgm:pt>
    <dgm:pt modelId="{157D3E7B-C990-40DA-9FB0-A8D2DDE1DF54}">
      <dgm:prSet phldrT="[Text]" custT="1"/>
      <dgm:spPr/>
      <dgm:t>
        <a:bodyPr/>
        <a:lstStyle/>
        <a:p>
          <a:r>
            <a:rPr lang="en-US" sz="2400" dirty="0" smtClean="0"/>
            <a:t>Broken home</a:t>
          </a:r>
          <a:endParaRPr lang="en-US" sz="2400" dirty="0"/>
        </a:p>
      </dgm:t>
    </dgm:pt>
    <dgm:pt modelId="{7F4CFBD6-35D0-4D50-8443-94D81A6B288B}" type="parTrans" cxnId="{FE60CC97-CAEB-4525-86C8-4B7798F492D5}">
      <dgm:prSet/>
      <dgm:spPr/>
      <dgm:t>
        <a:bodyPr/>
        <a:lstStyle/>
        <a:p>
          <a:endParaRPr lang="en-US"/>
        </a:p>
      </dgm:t>
    </dgm:pt>
    <dgm:pt modelId="{5D13B05E-ACAC-40E6-BA5F-2DEE8D40F9DA}" type="sibTrans" cxnId="{FE60CC97-CAEB-4525-86C8-4B7798F492D5}">
      <dgm:prSet/>
      <dgm:spPr/>
      <dgm:t>
        <a:bodyPr/>
        <a:lstStyle/>
        <a:p>
          <a:endParaRPr lang="en-US"/>
        </a:p>
      </dgm:t>
    </dgm:pt>
    <dgm:pt modelId="{0CFF5377-72F5-4C6C-8C1F-FE1A14F4603A}">
      <dgm:prSet phldrT="[Text]" custT="1"/>
      <dgm:spPr/>
      <dgm:t>
        <a:bodyPr/>
        <a:lstStyle/>
        <a:p>
          <a:r>
            <a:rPr lang="en-US" sz="2400" dirty="0" smtClean="0"/>
            <a:t>Economic insecurity</a:t>
          </a:r>
          <a:r>
            <a:rPr lang="en-US" sz="1200" dirty="0" smtClean="0"/>
            <a:t> </a:t>
          </a:r>
          <a:endParaRPr lang="en-US" sz="1200" dirty="0"/>
        </a:p>
      </dgm:t>
    </dgm:pt>
    <dgm:pt modelId="{A513E2C0-510A-4D7B-88D1-BD0BE63EFCDE}" type="parTrans" cxnId="{B29A8EE1-4A37-467C-BC6A-A8F48FCE1251}">
      <dgm:prSet/>
      <dgm:spPr/>
      <dgm:t>
        <a:bodyPr/>
        <a:lstStyle/>
        <a:p>
          <a:endParaRPr lang="en-US"/>
        </a:p>
      </dgm:t>
    </dgm:pt>
    <dgm:pt modelId="{49A7A39A-67AA-45CE-9ABC-86D9353C94BA}" type="sibTrans" cxnId="{B29A8EE1-4A37-467C-BC6A-A8F48FCE1251}">
      <dgm:prSet/>
      <dgm:spPr/>
      <dgm:t>
        <a:bodyPr/>
        <a:lstStyle/>
        <a:p>
          <a:endParaRPr lang="en-US"/>
        </a:p>
      </dgm:t>
    </dgm:pt>
    <dgm:pt modelId="{228B7974-DD9B-44FF-95EE-BB0B42FAB6D8}">
      <dgm:prSet custT="1"/>
      <dgm:spPr/>
      <dgm:t>
        <a:bodyPr/>
        <a:lstStyle/>
        <a:p>
          <a:r>
            <a:rPr lang="en-US" sz="2000" dirty="0" smtClean="0"/>
            <a:t>Toxic substances: lead compounds</a:t>
          </a:r>
          <a:endParaRPr lang="en-US" sz="2000" dirty="0"/>
        </a:p>
      </dgm:t>
    </dgm:pt>
    <dgm:pt modelId="{245B36DA-1846-499A-912C-952ACB2CE012}" type="parTrans" cxnId="{8A033192-A3AF-45D6-B6A3-A3379E0F7CC6}">
      <dgm:prSet/>
      <dgm:spPr/>
      <dgm:t>
        <a:bodyPr/>
        <a:lstStyle/>
        <a:p>
          <a:endParaRPr lang="en-US"/>
        </a:p>
      </dgm:t>
    </dgm:pt>
    <dgm:pt modelId="{926EF264-5C61-4C88-8251-E701FFBD02B6}" type="sibTrans" cxnId="{8A033192-A3AF-45D6-B6A3-A3379E0F7CC6}">
      <dgm:prSet/>
      <dgm:spPr/>
      <dgm:t>
        <a:bodyPr/>
        <a:lstStyle/>
        <a:p>
          <a:endParaRPr lang="en-US"/>
        </a:p>
      </dgm:t>
    </dgm:pt>
    <dgm:pt modelId="{9C445E50-6030-4137-B30E-0DEA4DBF62AE}">
      <dgm:prSet/>
      <dgm:spPr/>
      <dgm:t>
        <a:bodyPr/>
        <a:lstStyle/>
        <a:p>
          <a:endParaRPr lang="en-US" sz="1200" dirty="0"/>
        </a:p>
      </dgm:t>
    </dgm:pt>
    <dgm:pt modelId="{A9D72BF4-76D3-47A6-B3C1-EAA32B77ED9D}" type="parTrans" cxnId="{6318F24A-CEC6-40B7-A251-484B95595180}">
      <dgm:prSet/>
      <dgm:spPr/>
      <dgm:t>
        <a:bodyPr/>
        <a:lstStyle/>
        <a:p>
          <a:endParaRPr lang="en-US"/>
        </a:p>
      </dgm:t>
    </dgm:pt>
    <dgm:pt modelId="{9FB3028B-03BE-4F39-AED7-80736C37DCBA}" type="sibTrans" cxnId="{6318F24A-CEC6-40B7-A251-484B95595180}">
      <dgm:prSet/>
      <dgm:spPr/>
      <dgm:t>
        <a:bodyPr/>
        <a:lstStyle/>
        <a:p>
          <a:endParaRPr lang="en-US"/>
        </a:p>
      </dgm:t>
    </dgm:pt>
    <dgm:pt modelId="{E3E217CC-A5EE-4C23-B3FE-072E51D17CCE}">
      <dgm:prSet custT="1"/>
      <dgm:spPr/>
      <dgm:t>
        <a:bodyPr/>
        <a:lstStyle/>
        <a:p>
          <a:r>
            <a:rPr lang="en-US" sz="2000" dirty="0" smtClean="0"/>
            <a:t>Psychotropic drugs : barbiturates, alcohol</a:t>
          </a:r>
          <a:endParaRPr lang="en-US" sz="2000" dirty="0"/>
        </a:p>
      </dgm:t>
    </dgm:pt>
    <dgm:pt modelId="{AEAABB38-08A1-4D48-85B5-37FEB04E1C34}" type="parTrans" cxnId="{2B42002E-38E3-4709-BD95-E01F8D72A5F5}">
      <dgm:prSet/>
      <dgm:spPr/>
      <dgm:t>
        <a:bodyPr/>
        <a:lstStyle/>
        <a:p>
          <a:endParaRPr lang="en-US"/>
        </a:p>
      </dgm:t>
    </dgm:pt>
    <dgm:pt modelId="{F62C465C-AFD5-441F-BD57-09BE106F2D62}" type="sibTrans" cxnId="{2B42002E-38E3-4709-BD95-E01F8D72A5F5}">
      <dgm:prSet/>
      <dgm:spPr/>
      <dgm:t>
        <a:bodyPr/>
        <a:lstStyle/>
        <a:p>
          <a:endParaRPr lang="en-US"/>
        </a:p>
      </dgm:t>
    </dgm:pt>
    <dgm:pt modelId="{534E8458-7052-46E5-A092-B1DF66CA2160}">
      <dgm:prSet custT="1"/>
      <dgm:spPr/>
      <dgm:t>
        <a:bodyPr/>
        <a:lstStyle/>
        <a:p>
          <a:r>
            <a:rPr lang="en-US" sz="2000" dirty="0" smtClean="0"/>
            <a:t>Trauma</a:t>
          </a:r>
          <a:endParaRPr lang="en-US" sz="2000" dirty="0"/>
        </a:p>
      </dgm:t>
    </dgm:pt>
    <dgm:pt modelId="{3F2DB250-681D-4A3F-A801-2326F860844C}" type="parTrans" cxnId="{DED04CED-9C06-49CC-BEE2-AB2137789A10}">
      <dgm:prSet/>
      <dgm:spPr/>
      <dgm:t>
        <a:bodyPr/>
        <a:lstStyle/>
        <a:p>
          <a:endParaRPr lang="en-US"/>
        </a:p>
      </dgm:t>
    </dgm:pt>
    <dgm:pt modelId="{373D5733-9B91-448D-B139-1C74F25EADD8}" type="sibTrans" cxnId="{DED04CED-9C06-49CC-BEE2-AB2137789A10}">
      <dgm:prSet/>
      <dgm:spPr/>
      <dgm:t>
        <a:bodyPr/>
        <a:lstStyle/>
        <a:p>
          <a:endParaRPr lang="en-US"/>
        </a:p>
      </dgm:t>
    </dgm:pt>
    <dgm:pt modelId="{02302F00-F951-4C7A-AC76-C6E943A4FE85}">
      <dgm:prSet/>
      <dgm:spPr/>
      <dgm:t>
        <a:bodyPr/>
        <a:lstStyle/>
        <a:p>
          <a:endParaRPr lang="en-US" sz="1200" dirty="0"/>
        </a:p>
      </dgm:t>
    </dgm:pt>
    <dgm:pt modelId="{1D72FF6B-4BDC-4DDF-9DAD-EE9BAED967F8}" type="parTrans" cxnId="{D3195AC9-F234-4D56-9F7B-BB44F870BE82}">
      <dgm:prSet/>
      <dgm:spPr/>
      <dgm:t>
        <a:bodyPr/>
        <a:lstStyle/>
        <a:p>
          <a:endParaRPr lang="en-US"/>
        </a:p>
      </dgm:t>
    </dgm:pt>
    <dgm:pt modelId="{6093D113-5F6D-4693-A168-E251CC03E20A}" type="sibTrans" cxnId="{D3195AC9-F234-4D56-9F7B-BB44F870BE82}">
      <dgm:prSet/>
      <dgm:spPr/>
      <dgm:t>
        <a:bodyPr/>
        <a:lstStyle/>
        <a:p>
          <a:endParaRPr lang="en-US"/>
        </a:p>
      </dgm:t>
    </dgm:pt>
    <dgm:pt modelId="{7868FFAB-E6EB-4891-8DEC-6490D9846219}">
      <dgm:prSet phldrT="[Text]"/>
      <dgm:spPr/>
      <dgm:t>
        <a:bodyPr/>
        <a:lstStyle/>
        <a:p>
          <a:endParaRPr lang="en-US" dirty="0"/>
        </a:p>
      </dgm:t>
    </dgm:pt>
    <dgm:pt modelId="{20136D01-28B9-43E5-8F0F-A2EA6776BFF3}" type="parTrans" cxnId="{D9DA55C6-0F7E-4341-92EF-2E8207C9A2B1}">
      <dgm:prSet/>
      <dgm:spPr/>
      <dgm:t>
        <a:bodyPr/>
        <a:lstStyle/>
        <a:p>
          <a:endParaRPr lang="en-US"/>
        </a:p>
      </dgm:t>
    </dgm:pt>
    <dgm:pt modelId="{2A473ADA-7CC5-4D9B-8998-36C88CE9B837}" type="sibTrans" cxnId="{D9DA55C6-0F7E-4341-92EF-2E8207C9A2B1}">
      <dgm:prSet/>
      <dgm:spPr/>
      <dgm:t>
        <a:bodyPr/>
        <a:lstStyle/>
        <a:p>
          <a:endParaRPr lang="en-US"/>
        </a:p>
      </dgm:t>
    </dgm:pt>
    <dgm:pt modelId="{D8A29377-52BA-438B-BB8A-C4F40323E309}" type="pres">
      <dgm:prSet presAssocID="{3486501A-91E8-42C3-9B95-BA70C17B961B}" presName="Name0" presStyleCnt="0">
        <dgm:presLayoutVars>
          <dgm:dir/>
          <dgm:animLvl val="lvl"/>
          <dgm:resizeHandles val="exact"/>
        </dgm:presLayoutVars>
      </dgm:prSet>
      <dgm:spPr/>
      <dgm:t>
        <a:bodyPr/>
        <a:lstStyle/>
        <a:p>
          <a:endParaRPr lang="en-US"/>
        </a:p>
      </dgm:t>
    </dgm:pt>
    <dgm:pt modelId="{0C345C85-72B9-44B6-8B6A-FC839C64B537}" type="pres">
      <dgm:prSet presAssocID="{848B953A-B4C1-4908-8BD4-DA4B9C8F7B3B}" presName="linNode" presStyleCnt="0"/>
      <dgm:spPr/>
    </dgm:pt>
    <dgm:pt modelId="{F0B21AA1-FAE1-41CD-9F59-D367721DE213}" type="pres">
      <dgm:prSet presAssocID="{848B953A-B4C1-4908-8BD4-DA4B9C8F7B3B}" presName="parentText" presStyleLbl="node1" presStyleIdx="0" presStyleCnt="4" custLinFactNeighborX="-9" custLinFactNeighborY="934">
        <dgm:presLayoutVars>
          <dgm:chMax val="1"/>
          <dgm:bulletEnabled val="1"/>
        </dgm:presLayoutVars>
      </dgm:prSet>
      <dgm:spPr/>
      <dgm:t>
        <a:bodyPr/>
        <a:lstStyle/>
        <a:p>
          <a:endParaRPr lang="en-US"/>
        </a:p>
      </dgm:t>
    </dgm:pt>
    <dgm:pt modelId="{14881BDB-5972-4984-AC7E-7795AC692725}" type="pres">
      <dgm:prSet presAssocID="{848B953A-B4C1-4908-8BD4-DA4B9C8F7B3B}" presName="descendantText" presStyleLbl="alignAccFollowNode1" presStyleIdx="0" presStyleCnt="4">
        <dgm:presLayoutVars>
          <dgm:bulletEnabled val="1"/>
        </dgm:presLayoutVars>
      </dgm:prSet>
      <dgm:spPr/>
      <dgm:t>
        <a:bodyPr/>
        <a:lstStyle/>
        <a:p>
          <a:endParaRPr lang="en-US"/>
        </a:p>
      </dgm:t>
    </dgm:pt>
    <dgm:pt modelId="{B02DC73E-2C4C-4D43-AA04-711DB2EE8672}" type="pres">
      <dgm:prSet presAssocID="{50346D4A-A333-4CA3-8781-D3D3FC23F680}" presName="sp" presStyleCnt="0"/>
      <dgm:spPr/>
    </dgm:pt>
    <dgm:pt modelId="{5E6B38E6-9598-4955-9AC7-1D851836D789}" type="pres">
      <dgm:prSet presAssocID="{371C99FE-16C1-43B3-A086-6F5ACB2D4A48}" presName="linNode" presStyleCnt="0"/>
      <dgm:spPr/>
    </dgm:pt>
    <dgm:pt modelId="{F9E3D778-80B6-4B55-8CB7-C8F63157D8DA}" type="pres">
      <dgm:prSet presAssocID="{371C99FE-16C1-43B3-A086-6F5ACB2D4A48}" presName="parentText" presStyleLbl="node1" presStyleIdx="1" presStyleCnt="4">
        <dgm:presLayoutVars>
          <dgm:chMax val="1"/>
          <dgm:bulletEnabled val="1"/>
        </dgm:presLayoutVars>
      </dgm:prSet>
      <dgm:spPr/>
      <dgm:t>
        <a:bodyPr/>
        <a:lstStyle/>
        <a:p>
          <a:endParaRPr lang="en-US"/>
        </a:p>
      </dgm:t>
    </dgm:pt>
    <dgm:pt modelId="{8E3E72D6-C450-4D68-982F-15E1B03B43DB}" type="pres">
      <dgm:prSet presAssocID="{371C99FE-16C1-43B3-A086-6F5ACB2D4A48}" presName="descendantText" presStyleLbl="alignAccFollowNode1" presStyleIdx="1" presStyleCnt="4">
        <dgm:presLayoutVars>
          <dgm:bulletEnabled val="1"/>
        </dgm:presLayoutVars>
      </dgm:prSet>
      <dgm:spPr/>
      <dgm:t>
        <a:bodyPr/>
        <a:lstStyle/>
        <a:p>
          <a:endParaRPr lang="en-US"/>
        </a:p>
      </dgm:t>
    </dgm:pt>
    <dgm:pt modelId="{35117362-993F-437A-B7BF-56A946DC85D0}" type="pres">
      <dgm:prSet presAssocID="{C0AE57D8-7B59-4CCE-84C7-605D2B6EE6C1}" presName="sp" presStyleCnt="0"/>
      <dgm:spPr/>
    </dgm:pt>
    <dgm:pt modelId="{03A1888A-DCEB-4B6A-9392-A8DC9355FF60}" type="pres">
      <dgm:prSet presAssocID="{857ED6F4-B042-4B4A-8ECF-4752433CAE01}" presName="linNode" presStyleCnt="0"/>
      <dgm:spPr/>
    </dgm:pt>
    <dgm:pt modelId="{DD83A010-0A78-4702-ADA1-6DF03B6BD6F6}" type="pres">
      <dgm:prSet presAssocID="{857ED6F4-B042-4B4A-8ECF-4752433CAE01}" presName="parentText" presStyleLbl="node1" presStyleIdx="2" presStyleCnt="4">
        <dgm:presLayoutVars>
          <dgm:chMax val="1"/>
          <dgm:bulletEnabled val="1"/>
        </dgm:presLayoutVars>
      </dgm:prSet>
      <dgm:spPr/>
      <dgm:t>
        <a:bodyPr/>
        <a:lstStyle/>
        <a:p>
          <a:endParaRPr lang="en-US"/>
        </a:p>
      </dgm:t>
    </dgm:pt>
    <dgm:pt modelId="{BDA030E2-25B9-41B7-9789-25E523684D2E}" type="pres">
      <dgm:prSet presAssocID="{857ED6F4-B042-4B4A-8ECF-4752433CAE01}" presName="descendantText" presStyleLbl="alignAccFollowNode1" presStyleIdx="2" presStyleCnt="4">
        <dgm:presLayoutVars>
          <dgm:bulletEnabled val="1"/>
        </dgm:presLayoutVars>
      </dgm:prSet>
      <dgm:spPr/>
      <dgm:t>
        <a:bodyPr/>
        <a:lstStyle/>
        <a:p>
          <a:endParaRPr lang="en-US"/>
        </a:p>
      </dgm:t>
    </dgm:pt>
    <dgm:pt modelId="{6EA54B9B-8AA9-487E-A215-ED163168A0A4}" type="pres">
      <dgm:prSet presAssocID="{0A56FF7A-8AB4-4012-9A40-257F1F19B5A6}" presName="sp" presStyleCnt="0"/>
      <dgm:spPr/>
    </dgm:pt>
    <dgm:pt modelId="{5C6A32B1-9C44-4F7A-8DBD-3D2A2DE6B71D}" type="pres">
      <dgm:prSet presAssocID="{3BF71808-5AF9-4911-ABAA-201CDCEDAA2C}" presName="linNode" presStyleCnt="0"/>
      <dgm:spPr/>
    </dgm:pt>
    <dgm:pt modelId="{81AF2715-BC02-4985-A497-E25BFB8519A9}" type="pres">
      <dgm:prSet presAssocID="{3BF71808-5AF9-4911-ABAA-201CDCEDAA2C}" presName="parentText" presStyleLbl="node1" presStyleIdx="3" presStyleCnt="4">
        <dgm:presLayoutVars>
          <dgm:chMax val="1"/>
          <dgm:bulletEnabled val="1"/>
        </dgm:presLayoutVars>
      </dgm:prSet>
      <dgm:spPr/>
      <dgm:t>
        <a:bodyPr/>
        <a:lstStyle/>
        <a:p>
          <a:endParaRPr lang="en-US"/>
        </a:p>
      </dgm:t>
    </dgm:pt>
    <dgm:pt modelId="{16A3EE0E-02E4-4C15-969A-1D272A100DB2}" type="pres">
      <dgm:prSet presAssocID="{3BF71808-5AF9-4911-ABAA-201CDCEDAA2C}" presName="descendantText" presStyleLbl="alignAccFollowNode1" presStyleIdx="3" presStyleCnt="4">
        <dgm:presLayoutVars>
          <dgm:bulletEnabled val="1"/>
        </dgm:presLayoutVars>
      </dgm:prSet>
      <dgm:spPr/>
      <dgm:t>
        <a:bodyPr/>
        <a:lstStyle/>
        <a:p>
          <a:endParaRPr lang="en-US"/>
        </a:p>
      </dgm:t>
    </dgm:pt>
  </dgm:ptLst>
  <dgm:cxnLst>
    <dgm:cxn modelId="{3C1E3A71-3D00-481A-96BB-228C2AFCFC06}" srcId="{3486501A-91E8-42C3-9B95-BA70C17B961B}" destId="{857ED6F4-B042-4B4A-8ECF-4752433CAE01}" srcOrd="2" destOrd="0" parTransId="{25BB55B5-1C22-4479-B03B-1A0F1231CCBC}" sibTransId="{0A56FF7A-8AB4-4012-9A40-257F1F19B5A6}"/>
    <dgm:cxn modelId="{186AAE6D-ABAE-42A6-83CC-51EAEB94090B}" srcId="{848B953A-B4C1-4908-8BD4-DA4B9C8F7B3B}" destId="{F699A547-20DA-48B9-AC07-125EE167B104}" srcOrd="0" destOrd="0" parTransId="{C0F705DF-5ED0-40EB-8C4D-F6DF18F8DC6F}" sibTransId="{BDB313FA-5944-4397-BA87-CCCD2171D0C3}"/>
    <dgm:cxn modelId="{DC601950-7B31-4922-9128-6FA2EF36606C}" type="presOf" srcId="{9C445E50-6030-4137-B30E-0DEA4DBF62AE}" destId="{16A3EE0E-02E4-4C15-969A-1D272A100DB2}" srcOrd="0" destOrd="4" presId="urn:microsoft.com/office/officeart/2005/8/layout/vList5"/>
    <dgm:cxn modelId="{B29A8EE1-4A37-467C-BC6A-A8F48FCE1251}" srcId="{857ED6F4-B042-4B4A-8ECF-4752433CAE01}" destId="{0CFF5377-72F5-4C6C-8C1F-FE1A14F4603A}" srcOrd="2" destOrd="0" parTransId="{A513E2C0-510A-4D7B-88D1-BD0BE63EFCDE}" sibTransId="{49A7A39A-67AA-45CE-9ABC-86D9353C94BA}"/>
    <dgm:cxn modelId="{6108B4FC-B510-4548-BED0-3B0EEE806C62}" type="presOf" srcId="{371C99FE-16C1-43B3-A086-6F5ACB2D4A48}" destId="{F9E3D778-80B6-4B55-8CB7-C8F63157D8DA}" srcOrd="0" destOrd="0" presId="urn:microsoft.com/office/officeart/2005/8/layout/vList5"/>
    <dgm:cxn modelId="{B1280466-4E30-4C33-AE61-F13EF4E84FD3}" type="presOf" srcId="{3486501A-91E8-42C3-9B95-BA70C17B961B}" destId="{D8A29377-52BA-438B-BB8A-C4F40323E309}" srcOrd="0" destOrd="0" presId="urn:microsoft.com/office/officeart/2005/8/layout/vList5"/>
    <dgm:cxn modelId="{E45CCDD0-80C2-4E47-84F8-A04F2D9B1B90}" srcId="{857ED6F4-B042-4B4A-8ECF-4752433CAE01}" destId="{47F53851-1DFE-480B-9FAD-E840526FC378}" srcOrd="0" destOrd="0" parTransId="{71FC0D6C-8A56-422F-9854-9FBA189A7D92}" sibTransId="{65F216E2-693E-4175-8A7C-3AAA6E46C96D}"/>
    <dgm:cxn modelId="{20F56AFB-73A3-4218-A70F-0ACC1B7D51A7}" srcId="{3486501A-91E8-42C3-9B95-BA70C17B961B}" destId="{3BF71808-5AF9-4911-ABAA-201CDCEDAA2C}" srcOrd="3" destOrd="0" parTransId="{7EDEDD2E-DCC8-456E-AF97-57D2AFFC1E18}" sibTransId="{92F098CA-708A-4A0B-A6BB-C7A60C93F4E9}"/>
    <dgm:cxn modelId="{FE60CC97-CAEB-4525-86C8-4B7798F492D5}" srcId="{857ED6F4-B042-4B4A-8ECF-4752433CAE01}" destId="{157D3E7B-C990-40DA-9FB0-A8D2DDE1DF54}" srcOrd="1" destOrd="0" parTransId="{7F4CFBD6-35D0-4D50-8443-94D81A6B288B}" sibTransId="{5D13B05E-ACAC-40E6-BA5F-2DEE8D40F9DA}"/>
    <dgm:cxn modelId="{7AC9E70F-0F3E-40FC-82BE-A19BDEEBFFEA}" srcId="{3486501A-91E8-42C3-9B95-BA70C17B961B}" destId="{371C99FE-16C1-43B3-A086-6F5ACB2D4A48}" srcOrd="1" destOrd="0" parTransId="{70AC4C33-BCCD-40D4-8718-EBC40C122986}" sibTransId="{C0AE57D8-7B59-4CCE-84C7-605D2B6EE6C1}"/>
    <dgm:cxn modelId="{4931936D-FA37-49C7-8A57-9E05B3DFBD1D}" type="presOf" srcId="{3BF71808-5AF9-4911-ABAA-201CDCEDAA2C}" destId="{81AF2715-BC02-4985-A497-E25BFB8519A9}" srcOrd="0" destOrd="0" presId="urn:microsoft.com/office/officeart/2005/8/layout/vList5"/>
    <dgm:cxn modelId="{08D2F993-88FB-42BF-A4EA-FF8DA4435297}" type="presOf" srcId="{E3E217CC-A5EE-4C23-B3FE-072E51D17CCE}" destId="{16A3EE0E-02E4-4C15-969A-1D272A100DB2}" srcOrd="0" destOrd="2" presId="urn:microsoft.com/office/officeart/2005/8/layout/vList5"/>
    <dgm:cxn modelId="{F209ED30-4C92-4F11-A213-3BBE9045A03B}" type="presOf" srcId="{157D3E7B-C990-40DA-9FB0-A8D2DDE1DF54}" destId="{BDA030E2-25B9-41B7-9789-25E523684D2E}" srcOrd="0" destOrd="1" presId="urn:microsoft.com/office/officeart/2005/8/layout/vList5"/>
    <dgm:cxn modelId="{E656730C-7C9A-4CE5-BEBC-4C51FBF9AEC9}" srcId="{848B953A-B4C1-4908-8BD4-DA4B9C8F7B3B}" destId="{7F7CE92D-6CF4-4AA9-8C5A-B1C431D8555A}" srcOrd="1" destOrd="0" parTransId="{1B21A268-E357-45C3-923D-B8B6F5C13A97}" sibTransId="{FC403D62-EBB0-4C30-81BA-23C91AFF9314}"/>
    <dgm:cxn modelId="{F5187E85-4E6B-4600-AE8B-9913D838DD08}" type="presOf" srcId="{47F53851-1DFE-480B-9FAD-E840526FC378}" destId="{BDA030E2-25B9-41B7-9789-25E523684D2E}" srcOrd="0" destOrd="0" presId="urn:microsoft.com/office/officeart/2005/8/layout/vList5"/>
    <dgm:cxn modelId="{CC37DCE0-4A17-4BCF-9749-7113E1951EAD}" type="presOf" srcId="{228B7974-DD9B-44FF-95EE-BB0B42FAB6D8}" destId="{16A3EE0E-02E4-4C15-969A-1D272A100DB2}" srcOrd="0" destOrd="1" presId="urn:microsoft.com/office/officeart/2005/8/layout/vList5"/>
    <dgm:cxn modelId="{04461BC8-75FE-4578-B258-8206446930E5}" type="presOf" srcId="{B19A336C-A7CE-46C2-A4FA-9A5173F96E5A}" destId="{14881BDB-5972-4984-AC7E-7795AC692725}" srcOrd="0" destOrd="2" presId="urn:microsoft.com/office/officeart/2005/8/layout/vList5"/>
    <dgm:cxn modelId="{E579BD36-16CF-4B8B-A3C3-AA0C70DCAFE2}" srcId="{848B953A-B4C1-4908-8BD4-DA4B9C8F7B3B}" destId="{B19A336C-A7CE-46C2-A4FA-9A5173F96E5A}" srcOrd="2" destOrd="0" parTransId="{05095645-89F1-4F0F-BAB2-943D41896C24}" sibTransId="{4A483BB4-21BD-4C30-943E-733EE3FC6FB7}"/>
    <dgm:cxn modelId="{6318F24A-CEC6-40B7-A251-484B95595180}" srcId="{3BF71808-5AF9-4911-ABAA-201CDCEDAA2C}" destId="{9C445E50-6030-4137-B30E-0DEA4DBF62AE}" srcOrd="4" destOrd="0" parTransId="{A9D72BF4-76D3-47A6-B3C1-EAA32B77ED9D}" sibTransId="{9FB3028B-03BE-4F39-AED7-80736C37DCBA}"/>
    <dgm:cxn modelId="{DED04CED-9C06-49CC-BEE2-AB2137789A10}" srcId="{3BF71808-5AF9-4911-ABAA-201CDCEDAA2C}" destId="{534E8458-7052-46E5-A092-B1DF66CA2160}" srcOrd="3" destOrd="0" parTransId="{3F2DB250-681D-4A3F-A801-2326F860844C}" sibTransId="{373D5733-9B91-448D-B139-1C74F25EADD8}"/>
    <dgm:cxn modelId="{2B42002E-38E3-4709-BD95-E01F8D72A5F5}" srcId="{3BF71808-5AF9-4911-ABAA-201CDCEDAA2C}" destId="{E3E217CC-A5EE-4C23-B3FE-072E51D17CCE}" srcOrd="2" destOrd="0" parTransId="{AEAABB38-08A1-4D48-85B5-37FEB04E1C34}" sibTransId="{F62C465C-AFD5-441F-BD57-09BE106F2D62}"/>
    <dgm:cxn modelId="{8A033192-A3AF-45D6-B6A3-A3379E0F7CC6}" srcId="{3BF71808-5AF9-4911-ABAA-201CDCEDAA2C}" destId="{228B7974-DD9B-44FF-95EE-BB0B42FAB6D8}" srcOrd="1" destOrd="0" parTransId="{245B36DA-1846-499A-912C-952ACB2CE012}" sibTransId="{926EF264-5C61-4C88-8251-E701FFBD02B6}"/>
    <dgm:cxn modelId="{E509D1FE-8611-4D32-A6FE-7EEBD3FF111A}" type="presOf" srcId="{0CFF5377-72F5-4C6C-8C1F-FE1A14F4603A}" destId="{BDA030E2-25B9-41B7-9789-25E523684D2E}" srcOrd="0" destOrd="2" presId="urn:microsoft.com/office/officeart/2005/8/layout/vList5"/>
    <dgm:cxn modelId="{408213F5-9AC0-4013-9D82-EF47C6C1410C}" type="presOf" srcId="{534E8458-7052-46E5-A092-B1DF66CA2160}" destId="{16A3EE0E-02E4-4C15-969A-1D272A100DB2}" srcOrd="0" destOrd="3" presId="urn:microsoft.com/office/officeart/2005/8/layout/vList5"/>
    <dgm:cxn modelId="{D9DA55C6-0F7E-4341-92EF-2E8207C9A2B1}" srcId="{371C99FE-16C1-43B3-A086-6F5ACB2D4A48}" destId="{7868FFAB-E6EB-4891-8DEC-6490D9846219}" srcOrd="0" destOrd="0" parTransId="{20136D01-28B9-43E5-8F0F-A2EA6776BFF3}" sibTransId="{2A473ADA-7CC5-4D9B-8998-36C88CE9B837}"/>
    <dgm:cxn modelId="{EDED0DA1-FEC5-4BE1-B2B5-E4DC58A78BB8}" srcId="{3486501A-91E8-42C3-9B95-BA70C17B961B}" destId="{848B953A-B4C1-4908-8BD4-DA4B9C8F7B3B}" srcOrd="0" destOrd="0" parTransId="{4B15D898-CE48-46E9-A570-54B9229D413C}" sibTransId="{50346D4A-A333-4CA3-8781-D3D3FC23F680}"/>
    <dgm:cxn modelId="{F8E30452-CD03-40B7-A7CC-1A0C34373B94}" type="presOf" srcId="{848B953A-B4C1-4908-8BD4-DA4B9C8F7B3B}" destId="{F0B21AA1-FAE1-41CD-9F59-D367721DE213}" srcOrd="0" destOrd="0" presId="urn:microsoft.com/office/officeart/2005/8/layout/vList5"/>
    <dgm:cxn modelId="{D3195AC9-F234-4D56-9F7B-BB44F870BE82}" srcId="{3BF71808-5AF9-4911-ABAA-201CDCEDAA2C}" destId="{02302F00-F951-4C7A-AC76-C6E943A4FE85}" srcOrd="0" destOrd="0" parTransId="{1D72FF6B-4BDC-4DDF-9DAD-EE9BAED967F8}" sibTransId="{6093D113-5F6D-4693-A168-E251CC03E20A}"/>
    <dgm:cxn modelId="{D79BC706-B0DA-4DAE-B7C0-AD77C030EAE6}" type="presOf" srcId="{857ED6F4-B042-4B4A-8ECF-4752433CAE01}" destId="{DD83A010-0A78-4702-ADA1-6DF03B6BD6F6}" srcOrd="0" destOrd="0" presId="urn:microsoft.com/office/officeart/2005/8/layout/vList5"/>
    <dgm:cxn modelId="{B30F7B23-6150-456A-A2AA-60741E6FCEE2}" type="presOf" srcId="{F699A547-20DA-48B9-AC07-125EE167B104}" destId="{14881BDB-5972-4984-AC7E-7795AC692725}" srcOrd="0" destOrd="0" presId="urn:microsoft.com/office/officeart/2005/8/layout/vList5"/>
    <dgm:cxn modelId="{86FEDD39-5E1C-45A2-8248-53278943B757}" type="presOf" srcId="{7868FFAB-E6EB-4891-8DEC-6490D9846219}" destId="{8E3E72D6-C450-4D68-982F-15E1B03B43DB}" srcOrd="0" destOrd="0" presId="urn:microsoft.com/office/officeart/2005/8/layout/vList5"/>
    <dgm:cxn modelId="{00334898-35BC-47A3-8822-2FA4D5345A6F}" type="presOf" srcId="{02302F00-F951-4C7A-AC76-C6E943A4FE85}" destId="{16A3EE0E-02E4-4C15-969A-1D272A100DB2}" srcOrd="0" destOrd="0" presId="urn:microsoft.com/office/officeart/2005/8/layout/vList5"/>
    <dgm:cxn modelId="{09C7EBCD-F05C-45ED-9E13-23442F8062D0}" type="presOf" srcId="{7F7CE92D-6CF4-4AA9-8C5A-B1C431D8555A}" destId="{14881BDB-5972-4984-AC7E-7795AC692725}" srcOrd="0" destOrd="1" presId="urn:microsoft.com/office/officeart/2005/8/layout/vList5"/>
    <dgm:cxn modelId="{ACBB391C-5BB9-4793-9FA5-83C42CBB0FC1}" type="presParOf" srcId="{D8A29377-52BA-438B-BB8A-C4F40323E309}" destId="{0C345C85-72B9-44B6-8B6A-FC839C64B537}" srcOrd="0" destOrd="0" presId="urn:microsoft.com/office/officeart/2005/8/layout/vList5"/>
    <dgm:cxn modelId="{FFA5A2CE-269E-4FB6-ABEA-7A5A9EEB77B2}" type="presParOf" srcId="{0C345C85-72B9-44B6-8B6A-FC839C64B537}" destId="{F0B21AA1-FAE1-41CD-9F59-D367721DE213}" srcOrd="0" destOrd="0" presId="urn:microsoft.com/office/officeart/2005/8/layout/vList5"/>
    <dgm:cxn modelId="{CFB53CC7-0E33-462D-894F-C3F356924791}" type="presParOf" srcId="{0C345C85-72B9-44B6-8B6A-FC839C64B537}" destId="{14881BDB-5972-4984-AC7E-7795AC692725}" srcOrd="1" destOrd="0" presId="urn:microsoft.com/office/officeart/2005/8/layout/vList5"/>
    <dgm:cxn modelId="{8F781B2F-BB38-4478-8939-A5C35F70AA28}" type="presParOf" srcId="{D8A29377-52BA-438B-BB8A-C4F40323E309}" destId="{B02DC73E-2C4C-4D43-AA04-711DB2EE8672}" srcOrd="1" destOrd="0" presId="urn:microsoft.com/office/officeart/2005/8/layout/vList5"/>
    <dgm:cxn modelId="{DEA28D72-2B9D-4FDC-B2B0-D7B5AB1BB875}" type="presParOf" srcId="{D8A29377-52BA-438B-BB8A-C4F40323E309}" destId="{5E6B38E6-9598-4955-9AC7-1D851836D789}" srcOrd="2" destOrd="0" presId="urn:microsoft.com/office/officeart/2005/8/layout/vList5"/>
    <dgm:cxn modelId="{637D3662-5C82-427D-A377-EFA37CE71CAB}" type="presParOf" srcId="{5E6B38E6-9598-4955-9AC7-1D851836D789}" destId="{F9E3D778-80B6-4B55-8CB7-C8F63157D8DA}" srcOrd="0" destOrd="0" presId="urn:microsoft.com/office/officeart/2005/8/layout/vList5"/>
    <dgm:cxn modelId="{7F7DF77A-3E43-4183-9C83-23868FFDD5AE}" type="presParOf" srcId="{5E6B38E6-9598-4955-9AC7-1D851836D789}" destId="{8E3E72D6-C450-4D68-982F-15E1B03B43DB}" srcOrd="1" destOrd="0" presId="urn:microsoft.com/office/officeart/2005/8/layout/vList5"/>
    <dgm:cxn modelId="{047B3A5B-92F4-4831-BDB9-376F277542A7}" type="presParOf" srcId="{D8A29377-52BA-438B-BB8A-C4F40323E309}" destId="{35117362-993F-437A-B7BF-56A946DC85D0}" srcOrd="3" destOrd="0" presId="urn:microsoft.com/office/officeart/2005/8/layout/vList5"/>
    <dgm:cxn modelId="{43BB2979-0FC7-4BCE-8167-FB1C9872DD36}" type="presParOf" srcId="{D8A29377-52BA-438B-BB8A-C4F40323E309}" destId="{03A1888A-DCEB-4B6A-9392-A8DC9355FF60}" srcOrd="4" destOrd="0" presId="urn:microsoft.com/office/officeart/2005/8/layout/vList5"/>
    <dgm:cxn modelId="{48BD1F5E-8C82-40DB-B701-0301E4FBEF70}" type="presParOf" srcId="{03A1888A-DCEB-4B6A-9392-A8DC9355FF60}" destId="{DD83A010-0A78-4702-ADA1-6DF03B6BD6F6}" srcOrd="0" destOrd="0" presId="urn:microsoft.com/office/officeart/2005/8/layout/vList5"/>
    <dgm:cxn modelId="{73162FB1-CA90-44B2-907B-C2264988FB6F}" type="presParOf" srcId="{03A1888A-DCEB-4B6A-9392-A8DC9355FF60}" destId="{BDA030E2-25B9-41B7-9789-25E523684D2E}" srcOrd="1" destOrd="0" presId="urn:microsoft.com/office/officeart/2005/8/layout/vList5"/>
    <dgm:cxn modelId="{5F3EEAB8-B5A4-480F-8689-94A397079BF6}" type="presParOf" srcId="{D8A29377-52BA-438B-BB8A-C4F40323E309}" destId="{6EA54B9B-8AA9-487E-A215-ED163168A0A4}" srcOrd="5" destOrd="0" presId="urn:microsoft.com/office/officeart/2005/8/layout/vList5"/>
    <dgm:cxn modelId="{E0EB73B2-A2AB-4CC2-8228-9751B3C7EDCA}" type="presParOf" srcId="{D8A29377-52BA-438B-BB8A-C4F40323E309}" destId="{5C6A32B1-9C44-4F7A-8DBD-3D2A2DE6B71D}" srcOrd="6" destOrd="0" presId="urn:microsoft.com/office/officeart/2005/8/layout/vList5"/>
    <dgm:cxn modelId="{69B61081-054B-4DCD-91D6-B74B1137C6AE}" type="presParOf" srcId="{5C6A32B1-9C44-4F7A-8DBD-3D2A2DE6B71D}" destId="{81AF2715-BC02-4985-A497-E25BFB8519A9}" srcOrd="0" destOrd="0" presId="urn:microsoft.com/office/officeart/2005/8/layout/vList5"/>
    <dgm:cxn modelId="{C6E29640-3C8D-4E7B-82F2-5830C448E270}" type="presParOf" srcId="{5C6A32B1-9C44-4F7A-8DBD-3D2A2DE6B71D}" destId="{16A3EE0E-02E4-4C15-969A-1D272A100DB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309EAE-B7A2-42BD-BFEB-625A53AC4786}" type="doc">
      <dgm:prSet loTypeId="urn:microsoft.com/office/officeart/2005/8/layout/pyramid2" loCatId="list" qsTypeId="urn:microsoft.com/office/officeart/2005/8/quickstyle/simple1" qsCatId="simple" csTypeId="urn:microsoft.com/office/officeart/2005/8/colors/accent1_2" csCatId="accent1" phldr="1"/>
      <dgm:spPr/>
    </dgm:pt>
    <dgm:pt modelId="{90E2ACC9-5CD6-42C8-986E-62BCFCB05CDA}">
      <dgm:prSet phldrT="[Text]"/>
      <dgm:spPr/>
      <dgm:t>
        <a:bodyPr/>
        <a:lstStyle/>
        <a:p>
          <a:r>
            <a:rPr lang="en-US" dirty="0" smtClean="0"/>
            <a:t>Tertiary</a:t>
          </a:r>
          <a:endParaRPr lang="en-US" dirty="0"/>
        </a:p>
      </dgm:t>
    </dgm:pt>
    <dgm:pt modelId="{318953D0-9610-4EFF-9D62-6CCFDBD1E50B}" type="parTrans" cxnId="{9C3F7489-EF22-4599-91D9-FAC8F5DBCB5B}">
      <dgm:prSet/>
      <dgm:spPr/>
      <dgm:t>
        <a:bodyPr/>
        <a:lstStyle/>
        <a:p>
          <a:endParaRPr lang="en-US"/>
        </a:p>
      </dgm:t>
    </dgm:pt>
    <dgm:pt modelId="{7B6323A2-23D1-4F0B-9E45-B78E9C2070C3}" type="sibTrans" cxnId="{9C3F7489-EF22-4599-91D9-FAC8F5DBCB5B}">
      <dgm:prSet/>
      <dgm:spPr/>
      <dgm:t>
        <a:bodyPr/>
        <a:lstStyle/>
        <a:p>
          <a:endParaRPr lang="en-US"/>
        </a:p>
      </dgm:t>
    </dgm:pt>
    <dgm:pt modelId="{053E8A30-26FA-4CCB-A005-4BD7A3C6BBBF}">
      <dgm:prSet phldrT="[Text]"/>
      <dgm:spPr/>
      <dgm:t>
        <a:bodyPr/>
        <a:lstStyle/>
        <a:p>
          <a:r>
            <a:rPr lang="en-US" dirty="0" smtClean="0"/>
            <a:t>Secondary </a:t>
          </a:r>
          <a:endParaRPr lang="en-US" dirty="0"/>
        </a:p>
      </dgm:t>
    </dgm:pt>
    <dgm:pt modelId="{20446F3D-D6D4-4414-9BE0-B67C4A7DC7FA}" type="parTrans" cxnId="{612F51E0-0C7E-4538-80B4-5352B2CDD114}">
      <dgm:prSet/>
      <dgm:spPr/>
      <dgm:t>
        <a:bodyPr/>
        <a:lstStyle/>
        <a:p>
          <a:endParaRPr lang="en-US"/>
        </a:p>
      </dgm:t>
    </dgm:pt>
    <dgm:pt modelId="{E2761966-5758-4DA8-87DB-99F2F6D1670F}" type="sibTrans" cxnId="{612F51E0-0C7E-4538-80B4-5352B2CDD114}">
      <dgm:prSet/>
      <dgm:spPr/>
      <dgm:t>
        <a:bodyPr/>
        <a:lstStyle/>
        <a:p>
          <a:endParaRPr lang="en-US"/>
        </a:p>
      </dgm:t>
    </dgm:pt>
    <dgm:pt modelId="{6ECF35D5-85BD-4A42-B0B6-6FADEA376B4D}">
      <dgm:prSet phldrT="[Text]"/>
      <dgm:spPr/>
      <dgm:t>
        <a:bodyPr/>
        <a:lstStyle/>
        <a:p>
          <a:r>
            <a:rPr lang="en-US" dirty="0" smtClean="0"/>
            <a:t>primary</a:t>
          </a:r>
          <a:endParaRPr lang="en-US" dirty="0"/>
        </a:p>
      </dgm:t>
    </dgm:pt>
    <dgm:pt modelId="{5FCDB4B6-43C0-42FE-9291-5279F0244CAC}" type="parTrans" cxnId="{95183AE6-8267-4B0E-8E4B-1A654BD16E49}">
      <dgm:prSet/>
      <dgm:spPr/>
      <dgm:t>
        <a:bodyPr/>
        <a:lstStyle/>
        <a:p>
          <a:endParaRPr lang="en-US"/>
        </a:p>
      </dgm:t>
    </dgm:pt>
    <dgm:pt modelId="{24B12280-7F61-4700-BBB0-407177EC04C0}" type="sibTrans" cxnId="{95183AE6-8267-4B0E-8E4B-1A654BD16E49}">
      <dgm:prSet/>
      <dgm:spPr/>
      <dgm:t>
        <a:bodyPr/>
        <a:lstStyle/>
        <a:p>
          <a:endParaRPr lang="en-US"/>
        </a:p>
      </dgm:t>
    </dgm:pt>
    <dgm:pt modelId="{57BA1FBE-3FF8-4D9C-901D-098B9961A70D}" type="pres">
      <dgm:prSet presAssocID="{5F309EAE-B7A2-42BD-BFEB-625A53AC4786}" presName="compositeShape" presStyleCnt="0">
        <dgm:presLayoutVars>
          <dgm:dir/>
          <dgm:resizeHandles/>
        </dgm:presLayoutVars>
      </dgm:prSet>
      <dgm:spPr/>
    </dgm:pt>
    <dgm:pt modelId="{EED829A6-BE58-4080-86A5-336483420411}" type="pres">
      <dgm:prSet presAssocID="{5F309EAE-B7A2-42BD-BFEB-625A53AC4786}" presName="pyramid" presStyleLbl="node1" presStyleIdx="0" presStyleCnt="1"/>
      <dgm:spPr>
        <a:solidFill>
          <a:srgbClr val="5652EA"/>
        </a:solidFill>
      </dgm:spPr>
    </dgm:pt>
    <dgm:pt modelId="{C8EFE043-B2FC-4409-ACA8-CEEAC64D8E72}" type="pres">
      <dgm:prSet presAssocID="{5F309EAE-B7A2-42BD-BFEB-625A53AC4786}" presName="theList" presStyleCnt="0"/>
      <dgm:spPr/>
    </dgm:pt>
    <dgm:pt modelId="{A9503D45-3702-43A1-A1DB-8B04E238B65B}" type="pres">
      <dgm:prSet presAssocID="{90E2ACC9-5CD6-42C8-986E-62BCFCB05CDA}" presName="aNode" presStyleLbl="fgAcc1" presStyleIdx="0" presStyleCnt="3">
        <dgm:presLayoutVars>
          <dgm:bulletEnabled val="1"/>
        </dgm:presLayoutVars>
      </dgm:prSet>
      <dgm:spPr/>
      <dgm:t>
        <a:bodyPr/>
        <a:lstStyle/>
        <a:p>
          <a:endParaRPr lang="en-US"/>
        </a:p>
      </dgm:t>
    </dgm:pt>
    <dgm:pt modelId="{9F13384C-93CF-4157-A611-35D28E7032E4}" type="pres">
      <dgm:prSet presAssocID="{90E2ACC9-5CD6-42C8-986E-62BCFCB05CDA}" presName="aSpace" presStyleCnt="0"/>
      <dgm:spPr/>
    </dgm:pt>
    <dgm:pt modelId="{297882E2-48A9-4721-94E5-CE75EE22331D}" type="pres">
      <dgm:prSet presAssocID="{053E8A30-26FA-4CCB-A005-4BD7A3C6BBBF}" presName="aNode" presStyleLbl="fgAcc1" presStyleIdx="1" presStyleCnt="3">
        <dgm:presLayoutVars>
          <dgm:bulletEnabled val="1"/>
        </dgm:presLayoutVars>
      </dgm:prSet>
      <dgm:spPr/>
      <dgm:t>
        <a:bodyPr/>
        <a:lstStyle/>
        <a:p>
          <a:endParaRPr lang="en-US"/>
        </a:p>
      </dgm:t>
    </dgm:pt>
    <dgm:pt modelId="{F31E361A-1FC9-4FD3-8FF6-8F97090C3A81}" type="pres">
      <dgm:prSet presAssocID="{053E8A30-26FA-4CCB-A005-4BD7A3C6BBBF}" presName="aSpace" presStyleCnt="0"/>
      <dgm:spPr/>
    </dgm:pt>
    <dgm:pt modelId="{71E1B99E-E336-40D2-A221-61AF10DD9B06}" type="pres">
      <dgm:prSet presAssocID="{6ECF35D5-85BD-4A42-B0B6-6FADEA376B4D}" presName="aNode" presStyleLbl="fgAcc1" presStyleIdx="2" presStyleCnt="3">
        <dgm:presLayoutVars>
          <dgm:bulletEnabled val="1"/>
        </dgm:presLayoutVars>
      </dgm:prSet>
      <dgm:spPr/>
      <dgm:t>
        <a:bodyPr/>
        <a:lstStyle/>
        <a:p>
          <a:endParaRPr lang="en-US"/>
        </a:p>
      </dgm:t>
    </dgm:pt>
    <dgm:pt modelId="{D3D7743E-C49B-46F1-9810-D65918946752}" type="pres">
      <dgm:prSet presAssocID="{6ECF35D5-85BD-4A42-B0B6-6FADEA376B4D}" presName="aSpace" presStyleCnt="0"/>
      <dgm:spPr/>
    </dgm:pt>
  </dgm:ptLst>
  <dgm:cxnLst>
    <dgm:cxn modelId="{95183AE6-8267-4B0E-8E4B-1A654BD16E49}" srcId="{5F309EAE-B7A2-42BD-BFEB-625A53AC4786}" destId="{6ECF35D5-85BD-4A42-B0B6-6FADEA376B4D}" srcOrd="2" destOrd="0" parTransId="{5FCDB4B6-43C0-42FE-9291-5279F0244CAC}" sibTransId="{24B12280-7F61-4700-BBB0-407177EC04C0}"/>
    <dgm:cxn modelId="{5926D58B-5704-46E6-B2A7-1409A97C5686}" type="presOf" srcId="{5F309EAE-B7A2-42BD-BFEB-625A53AC4786}" destId="{57BA1FBE-3FF8-4D9C-901D-098B9961A70D}" srcOrd="0" destOrd="0" presId="urn:microsoft.com/office/officeart/2005/8/layout/pyramid2"/>
    <dgm:cxn modelId="{A6BDA363-7CB3-4C18-970F-938D1250FB62}" type="presOf" srcId="{90E2ACC9-5CD6-42C8-986E-62BCFCB05CDA}" destId="{A9503D45-3702-43A1-A1DB-8B04E238B65B}" srcOrd="0" destOrd="0" presId="urn:microsoft.com/office/officeart/2005/8/layout/pyramid2"/>
    <dgm:cxn modelId="{0E7F7399-90B0-4845-8ABD-1E9A286321CC}" type="presOf" srcId="{053E8A30-26FA-4CCB-A005-4BD7A3C6BBBF}" destId="{297882E2-48A9-4721-94E5-CE75EE22331D}" srcOrd="0" destOrd="0" presId="urn:microsoft.com/office/officeart/2005/8/layout/pyramid2"/>
    <dgm:cxn modelId="{9C3F7489-EF22-4599-91D9-FAC8F5DBCB5B}" srcId="{5F309EAE-B7A2-42BD-BFEB-625A53AC4786}" destId="{90E2ACC9-5CD6-42C8-986E-62BCFCB05CDA}" srcOrd="0" destOrd="0" parTransId="{318953D0-9610-4EFF-9D62-6CCFDBD1E50B}" sibTransId="{7B6323A2-23D1-4F0B-9E45-B78E9C2070C3}"/>
    <dgm:cxn modelId="{612F51E0-0C7E-4538-80B4-5352B2CDD114}" srcId="{5F309EAE-B7A2-42BD-BFEB-625A53AC4786}" destId="{053E8A30-26FA-4CCB-A005-4BD7A3C6BBBF}" srcOrd="1" destOrd="0" parTransId="{20446F3D-D6D4-4414-9BE0-B67C4A7DC7FA}" sibTransId="{E2761966-5758-4DA8-87DB-99F2F6D1670F}"/>
    <dgm:cxn modelId="{06663629-7C34-4E35-879C-AD4B3FA30904}" type="presOf" srcId="{6ECF35D5-85BD-4A42-B0B6-6FADEA376B4D}" destId="{71E1B99E-E336-40D2-A221-61AF10DD9B06}" srcOrd="0" destOrd="0" presId="urn:microsoft.com/office/officeart/2005/8/layout/pyramid2"/>
    <dgm:cxn modelId="{9E4550D6-846F-401D-9CE2-89B799362C91}" type="presParOf" srcId="{57BA1FBE-3FF8-4D9C-901D-098B9961A70D}" destId="{EED829A6-BE58-4080-86A5-336483420411}" srcOrd="0" destOrd="0" presId="urn:microsoft.com/office/officeart/2005/8/layout/pyramid2"/>
    <dgm:cxn modelId="{89CEA0E4-0FCC-4138-BCDB-4F400F191C89}" type="presParOf" srcId="{57BA1FBE-3FF8-4D9C-901D-098B9961A70D}" destId="{C8EFE043-B2FC-4409-ACA8-CEEAC64D8E72}" srcOrd="1" destOrd="0" presId="urn:microsoft.com/office/officeart/2005/8/layout/pyramid2"/>
    <dgm:cxn modelId="{9FF5A419-621A-468D-8EDF-C0B057817096}" type="presParOf" srcId="{C8EFE043-B2FC-4409-ACA8-CEEAC64D8E72}" destId="{A9503D45-3702-43A1-A1DB-8B04E238B65B}" srcOrd="0" destOrd="0" presId="urn:microsoft.com/office/officeart/2005/8/layout/pyramid2"/>
    <dgm:cxn modelId="{32938EB5-C1AB-4FA6-AD52-3796A6DA244E}" type="presParOf" srcId="{C8EFE043-B2FC-4409-ACA8-CEEAC64D8E72}" destId="{9F13384C-93CF-4157-A611-35D28E7032E4}" srcOrd="1" destOrd="0" presId="urn:microsoft.com/office/officeart/2005/8/layout/pyramid2"/>
    <dgm:cxn modelId="{5241890C-42A3-48C0-A7F3-F0C08E787B5A}" type="presParOf" srcId="{C8EFE043-B2FC-4409-ACA8-CEEAC64D8E72}" destId="{297882E2-48A9-4721-94E5-CE75EE22331D}" srcOrd="2" destOrd="0" presId="urn:microsoft.com/office/officeart/2005/8/layout/pyramid2"/>
    <dgm:cxn modelId="{06C48265-E578-47EE-A834-60DC51517A74}" type="presParOf" srcId="{C8EFE043-B2FC-4409-ACA8-CEEAC64D8E72}" destId="{F31E361A-1FC9-4FD3-8FF6-8F97090C3A81}" srcOrd="3" destOrd="0" presId="urn:microsoft.com/office/officeart/2005/8/layout/pyramid2"/>
    <dgm:cxn modelId="{57277D17-0D2B-4857-A082-222B6749C609}" type="presParOf" srcId="{C8EFE043-B2FC-4409-ACA8-CEEAC64D8E72}" destId="{71E1B99E-E336-40D2-A221-61AF10DD9B06}" srcOrd="4" destOrd="0" presId="urn:microsoft.com/office/officeart/2005/8/layout/pyramid2"/>
    <dgm:cxn modelId="{8936B93B-0C7F-4176-847F-F806B4CA20B9}" type="presParOf" srcId="{C8EFE043-B2FC-4409-ACA8-CEEAC64D8E72}" destId="{D3D7743E-C49B-46F1-9810-D65918946752}"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ADEE8-425A-4E6D-A481-26499DB7918B}" type="datetimeFigureOut">
              <a:rPr lang="en-US" smtClean="0"/>
              <a:t>3/11/2019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CBA1E-45BE-4EDE-A205-B166AC2522FC}" type="slidenum">
              <a:rPr lang="en-US" smtClean="0"/>
              <a:t>‹#›</a:t>
            </a:fld>
            <a:endParaRPr lang="en-US"/>
          </a:p>
        </p:txBody>
      </p:sp>
    </p:spTree>
    <p:extLst>
      <p:ext uri="{BB962C8B-B14F-4D97-AF65-F5344CB8AC3E}">
        <p14:creationId xmlns:p14="http://schemas.microsoft.com/office/powerpoint/2010/main" val="421389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XiCrniLQGYc"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B0F0"/>
                </a:solidFill>
                <a:hlinkClick r:id="rId3"/>
              </a:rPr>
              <a:t>https://www.youtube.com/watch?v=XiCrniLQGYc</a:t>
            </a:r>
            <a:endParaRPr lang="en-US" sz="1200" dirty="0" smtClean="0">
              <a:solidFill>
                <a:srgbClr val="00B0F0"/>
              </a:solidFill>
            </a:endParaRPr>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a:t>
            </a:fld>
            <a:endParaRPr lang="en-US"/>
          </a:p>
        </p:txBody>
      </p:sp>
    </p:spTree>
    <p:extLst>
      <p:ext uri="{BB962C8B-B14F-4D97-AF65-F5344CB8AC3E}">
        <p14:creationId xmlns:p14="http://schemas.microsoft.com/office/powerpoint/2010/main" val="1405098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dirty="0" smtClean="0"/>
              <a:t>The stigma associated with all forms of mental illness is strong but generally increases the more an individual's </a:t>
            </a:r>
            <a:r>
              <a:rPr lang="en-US" sz="1200" dirty="0" err="1" smtClean="0"/>
              <a:t>behaviour</a:t>
            </a:r>
            <a:r>
              <a:rPr lang="en-US" sz="1200" dirty="0" smtClean="0"/>
              <a:t> differs from that of the 'norm'.</a:t>
            </a:r>
          </a:p>
          <a:p>
            <a:pPr algn="l" rtl="0"/>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 major cause of stigma associated with mental illness are the myths, misconceptions and negative stereotypes about mental illness held by many people in the community.</a:t>
            </a:r>
          </a:p>
          <a:p>
            <a:pPr algn="l" rtl="0"/>
            <a:endParaRPr lang="en-US" sz="1200" dirty="0"/>
          </a:p>
        </p:txBody>
      </p:sp>
      <p:sp>
        <p:nvSpPr>
          <p:cNvPr id="4" name="Slide Number Placeholder 3"/>
          <p:cNvSpPr>
            <a:spLocks noGrp="1"/>
          </p:cNvSpPr>
          <p:nvPr>
            <p:ph type="sldNum" sz="quarter" idx="10"/>
          </p:nvPr>
        </p:nvSpPr>
        <p:spPr/>
        <p:txBody>
          <a:bodyPr/>
          <a:lstStyle/>
          <a:p>
            <a:fld id="{4E0CBA1E-45BE-4EDE-A205-B166AC2522FC}" type="slidenum">
              <a:rPr lang="en-US" smtClean="0"/>
              <a:t>18</a:t>
            </a:fld>
            <a:endParaRPr lang="en-US"/>
          </a:p>
        </p:txBody>
      </p:sp>
    </p:spTree>
    <p:extLst>
      <p:ext uri="{BB962C8B-B14F-4D97-AF65-F5344CB8AC3E}">
        <p14:creationId xmlns:p14="http://schemas.microsoft.com/office/powerpoint/2010/main" val="412201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often rejected by friends, relatives, </a:t>
            </a:r>
            <a:r>
              <a:rPr lang="en-US" sz="1200" b="0" i="0" kern="1200" dirty="0" err="1" smtClean="0">
                <a:solidFill>
                  <a:schemeClr val="tx1"/>
                </a:solidFill>
                <a:effectLst/>
                <a:latin typeface="+mn-lt"/>
                <a:ea typeface="+mn-ea"/>
                <a:cs typeface="+mn-cs"/>
              </a:rPr>
              <a:t>neighbours</a:t>
            </a:r>
            <a:r>
              <a:rPr lang="en-US" sz="1200" b="0" i="0" kern="1200" dirty="0" smtClean="0">
                <a:solidFill>
                  <a:schemeClr val="tx1"/>
                </a:solidFill>
                <a:effectLst/>
                <a:latin typeface="+mn-lt"/>
                <a:ea typeface="+mn-ea"/>
                <a:cs typeface="+mn-cs"/>
              </a:rPr>
              <a:t> and employers leading to aggravated feelings of rejection, loneliness and depression;</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often denied equal participation in family life, normal social networks, and productive employment;</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Stigma has a detrimental effect on a mentally ill person's recovery, ability to find access to services, the type of treatment and level of support received and acceptance in the community;</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Rejection of people with mental illness also affects the family and caretakers of the mentally ill person and leads to isolation and humiliation; and</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A major cause of stigma associated with mental illness are the myths, misconceptions and negative stereotypes about mental illness held by many people in the community.</a:t>
            </a:r>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19</a:t>
            </a:fld>
            <a:endParaRPr lang="en-US"/>
          </a:p>
        </p:txBody>
      </p:sp>
    </p:spTree>
    <p:extLst>
      <p:ext uri="{BB962C8B-B14F-4D97-AF65-F5344CB8AC3E}">
        <p14:creationId xmlns:p14="http://schemas.microsoft.com/office/powerpoint/2010/main" val="149111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openly talking about mental illness in the community;</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providing accurate information on the causes, prevalence, course and effects of mental illness;</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countering the negative stereotypes and misconceptions surrounding mental illness;</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providing support and treatment services that enable persons suffering from a mental illness to participate fully in all aspects of community life;</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ensuring the existence of legislation to reduce discrimination in the workplace, in access to health and social community services.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20</a:t>
            </a:fld>
            <a:endParaRPr lang="en-US"/>
          </a:p>
        </p:txBody>
      </p:sp>
    </p:spTree>
    <p:extLst>
      <p:ext uri="{BB962C8B-B14F-4D97-AF65-F5344CB8AC3E}">
        <p14:creationId xmlns:p14="http://schemas.microsoft.com/office/powerpoint/2010/main" val="1123191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Primary = preventing diseas</a:t>
            </a:r>
            <a:r>
              <a:rPr lang="en-US" baseline="0" dirty="0" smtClean="0"/>
              <a:t>e onset </a:t>
            </a:r>
          </a:p>
          <a:p>
            <a:endParaRPr lang="en-US" baseline="0" dirty="0" smtClean="0"/>
          </a:p>
          <a:p>
            <a:r>
              <a:rPr lang="en-US" baseline="0" dirty="0" smtClean="0"/>
              <a:t>Ex: vaccination</a:t>
            </a:r>
          </a:p>
          <a:p>
            <a:endParaRPr lang="en-US" baseline="0" dirty="0" smtClean="0"/>
          </a:p>
          <a:p>
            <a:r>
              <a:rPr lang="en-US" baseline="0" dirty="0" smtClean="0"/>
              <a:t>Secondary= early diagnosis and prompt treatment </a:t>
            </a:r>
          </a:p>
          <a:p>
            <a:endParaRPr lang="en-US" baseline="0" dirty="0" smtClean="0"/>
          </a:p>
          <a:p>
            <a:r>
              <a:rPr lang="en-US" baseline="0" dirty="0" smtClean="0"/>
              <a:t>Ex: Breast CA screening, BP for HTN</a:t>
            </a:r>
          </a:p>
          <a:p>
            <a:endParaRPr lang="en-US" baseline="0" dirty="0" smtClean="0"/>
          </a:p>
          <a:p>
            <a:endParaRPr lang="en-US" baseline="0" dirty="0" smtClean="0"/>
          </a:p>
          <a:p>
            <a:r>
              <a:rPr lang="en-US" baseline="0" dirty="0" smtClean="0"/>
              <a:t>Tertiary  prevention= </a:t>
            </a:r>
            <a:r>
              <a:rPr lang="en-US" baseline="0" dirty="0" err="1" smtClean="0"/>
              <a:t>rehabilition</a:t>
            </a:r>
            <a:r>
              <a:rPr lang="en-US" baseline="0" dirty="0" smtClean="0"/>
              <a:t> after severe illness, preventing the disease form getting worse and spreading on. </a:t>
            </a:r>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22</a:t>
            </a:fld>
            <a:endParaRPr lang="en-US"/>
          </a:p>
        </p:txBody>
      </p:sp>
    </p:spTree>
    <p:extLst>
      <p:ext uri="{BB962C8B-B14F-4D97-AF65-F5344CB8AC3E}">
        <p14:creationId xmlns:p14="http://schemas.microsoft.com/office/powerpoint/2010/main" val="3792821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26</a:t>
            </a:fld>
            <a:endParaRPr lang="en-US"/>
          </a:p>
        </p:txBody>
      </p:sp>
    </p:spTree>
    <p:extLst>
      <p:ext uri="{BB962C8B-B14F-4D97-AF65-F5344CB8AC3E}">
        <p14:creationId xmlns:p14="http://schemas.microsoft.com/office/powerpoint/2010/main" val="268467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2-despite their association with poor health outcomes and human rights violations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27</a:t>
            </a:fld>
            <a:endParaRPr lang="en-US"/>
          </a:p>
        </p:txBody>
      </p:sp>
    </p:spTree>
    <p:extLst>
      <p:ext uri="{BB962C8B-B14F-4D97-AF65-F5344CB8AC3E}">
        <p14:creationId xmlns:p14="http://schemas.microsoft.com/office/powerpoint/2010/main" val="4187258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2-despite their association with poor health outcomes and human rights violations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28</a:t>
            </a:fld>
            <a:endParaRPr lang="en-US"/>
          </a:p>
        </p:txBody>
      </p:sp>
    </p:spTree>
    <p:extLst>
      <p:ext uri="{BB962C8B-B14F-4D97-AF65-F5344CB8AC3E}">
        <p14:creationId xmlns:p14="http://schemas.microsoft.com/office/powerpoint/2010/main" val="1639619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dirty="0" smtClean="0"/>
              <a:t>-influenced by both biological and social factors</a:t>
            </a:r>
          </a:p>
          <a:p>
            <a:pPr algn="l" rtl="0"/>
            <a:r>
              <a:rPr lang="en-US" sz="1200" dirty="0" smtClean="0"/>
              <a:t>-not a static condition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E0CBA1E-45BE-4EDE-A205-B166AC2522FC}" type="slidenum">
              <a:rPr lang="en-US" smtClean="0"/>
              <a:t>4</a:t>
            </a:fld>
            <a:endParaRPr lang="en-US"/>
          </a:p>
        </p:txBody>
      </p:sp>
    </p:spTree>
    <p:extLst>
      <p:ext uri="{BB962C8B-B14F-4D97-AF65-F5344CB8AC3E}">
        <p14:creationId xmlns:p14="http://schemas.microsoft.com/office/powerpoint/2010/main" val="335766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Needs:(1) the need for affection, (2) the need for belonging, (3) the need for independence, (4) the need for achievement, (5) the need for recognition or approval, (6) the need for a sense of personal worth and (7) the need for self-actualization.</a:t>
            </a:r>
          </a:p>
          <a:p>
            <a:endParaRPr lang="en-US" dirty="0" smtClean="0"/>
          </a:p>
          <a:p>
            <a:endParaRPr lang="en-US" dirty="0" smtClean="0"/>
          </a:p>
          <a:p>
            <a:r>
              <a:rPr lang="en-US" dirty="0" smtClean="0"/>
              <a:t>The roots of mental health are in early childhood.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err="1" smtClean="0"/>
              <a:t>programmes</a:t>
            </a:r>
            <a:r>
              <a:rPr lang="en-US" sz="1200" dirty="0" smtClean="0"/>
              <a:t> and practices of the school may satisfy or frustrate the emotional needs of the child. effectiveness in learning, proper teacher-pupil relationship and climate of the class room are very important</a:t>
            </a:r>
            <a:endParaRPr lang="ar-SA" sz="1200" dirty="0" smtClean="0"/>
          </a:p>
          <a:p>
            <a:endParaRPr lang="en-US" dirty="0" smtClean="0"/>
          </a:p>
          <a:p>
            <a:endParaRPr lang="en-US" dirty="0" smtClean="0"/>
          </a:p>
          <a:p>
            <a:r>
              <a:rPr lang="en-US" dirty="0" smtClean="0"/>
              <a:t>The basic needs of the adolescents are: (a) the need to be needed by others, (b) the need for increasing independence, (c) the need to achieve adequate adjustment to the opposite sex and (d) the need to rethink the cherished beliefs of one's elders. The failure to recognize and understand these basic needs may prevent sound mental development </a:t>
            </a:r>
          </a:p>
          <a:p>
            <a:endParaRPr lang="en-US" dirty="0" smtClean="0"/>
          </a:p>
          <a:p>
            <a:endParaRPr lang="en-US" dirty="0" smtClean="0"/>
          </a:p>
          <a:p>
            <a:r>
              <a:rPr lang="en-US" dirty="0" smtClean="0"/>
              <a:t> The causes of mental illness in the aged are organic conditions of the brain, economic insecurity, lack of a home, poor status and insecurity. </a:t>
            </a:r>
          </a:p>
        </p:txBody>
      </p:sp>
      <p:sp>
        <p:nvSpPr>
          <p:cNvPr id="4" name="Slide Number Placeholder 3"/>
          <p:cNvSpPr>
            <a:spLocks noGrp="1"/>
          </p:cNvSpPr>
          <p:nvPr>
            <p:ph type="sldNum" sz="quarter" idx="10"/>
          </p:nvPr>
        </p:nvSpPr>
        <p:spPr/>
        <p:txBody>
          <a:bodyPr/>
          <a:lstStyle/>
          <a:p>
            <a:fld id="{4E0CBA1E-45BE-4EDE-A205-B166AC2522FC}" type="slidenum">
              <a:rPr lang="en-US" smtClean="0"/>
              <a:t>5</a:t>
            </a:fld>
            <a:endParaRPr lang="en-US"/>
          </a:p>
        </p:txBody>
      </p:sp>
    </p:spTree>
    <p:extLst>
      <p:ext uri="{BB962C8B-B14F-4D97-AF65-F5344CB8AC3E}">
        <p14:creationId xmlns:p14="http://schemas.microsoft.com/office/powerpoint/2010/main" val="2713568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cerebral arteriosclerosis, neoplasms, metabolic diseases, neurological diseases, endocrine diseases and chronic diseases such as tuberculosis, leprosy, epilepsy, etc.</a:t>
            </a:r>
          </a:p>
          <a:p>
            <a:endParaRPr lang="en-US" dirty="0" smtClean="0"/>
          </a:p>
          <a:p>
            <a:r>
              <a:rPr lang="en-US" dirty="0" smtClean="0"/>
              <a:t>3-worries, anxieties, emotional stress, tension, frustration, unhappy marriages, broken homes, poverty, industrialization, urbanization, changing family structure, population mobility, economic insecurity, cruelty, rejection, neglect and the like. </a:t>
            </a:r>
          </a:p>
          <a:p>
            <a:endParaRPr lang="en-US" dirty="0" smtClean="0"/>
          </a:p>
          <a:p>
            <a:r>
              <a:rPr lang="en-US" dirty="0" smtClean="0"/>
              <a:t>4- (1) Toxic substances carbon disulfide, mercury, manganese, tin, lead compounds, etc. (2) Psychotropic drugs - barbiturates, alcohol, </a:t>
            </a:r>
            <a:r>
              <a:rPr lang="en-US" dirty="0" err="1" smtClean="0"/>
              <a:t>griseofulvin</a:t>
            </a:r>
            <a:r>
              <a:rPr lang="en-US" dirty="0" smtClean="0"/>
              <a:t>. (3) Nutritional factors deficiency of thiamine, pyridoxine. (4) Minerals deficiency of iodine. (5) Infective agents - infectious disease (e.g., measles, rubella) during the prenatal, perinatal and post-natal periods of life may have adverse effects on the brain's development and the integration of mental functions. (6) Traumatic factors - road and occupational accidents and (7) Radiation nervous system is most sensitive to radiation during the period of neural development.</a:t>
            </a:r>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8</a:t>
            </a:fld>
            <a:endParaRPr lang="en-US"/>
          </a:p>
        </p:txBody>
      </p:sp>
    </p:spTree>
    <p:extLst>
      <p:ext uri="{BB962C8B-B14F-4D97-AF65-F5344CB8AC3E}">
        <p14:creationId xmlns:p14="http://schemas.microsoft.com/office/powerpoint/2010/main" val="211108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Amphetamines- stimulant like adrenaline</a:t>
            </a:r>
          </a:p>
          <a:p>
            <a:endParaRPr lang="en-US" dirty="0" smtClean="0"/>
          </a:p>
          <a:p>
            <a:r>
              <a:rPr lang="en-US" dirty="0" smtClean="0"/>
              <a:t>Barbiturates – sleeping pills sedative</a:t>
            </a:r>
          </a:p>
          <a:p>
            <a:endParaRPr lang="en-US" dirty="0" smtClean="0"/>
          </a:p>
          <a:p>
            <a:r>
              <a:rPr lang="en-US" dirty="0" smtClean="0"/>
              <a:t>Cannabis –</a:t>
            </a:r>
            <a:r>
              <a:rPr lang="en-US" dirty="0" err="1" smtClean="0"/>
              <a:t>hasheesh</a:t>
            </a:r>
            <a:r>
              <a:rPr lang="en-US" dirty="0" smtClean="0"/>
              <a:t>/ marijuana</a:t>
            </a:r>
          </a:p>
          <a:p>
            <a:endParaRPr lang="en-US" dirty="0" smtClean="0"/>
          </a:p>
          <a:p>
            <a:r>
              <a:rPr lang="en-US" dirty="0" smtClean="0"/>
              <a:t>Heroin- narcotic analgesic</a:t>
            </a:r>
          </a:p>
          <a:p>
            <a:endParaRPr lang="en-US" dirty="0" smtClean="0"/>
          </a:p>
          <a:p>
            <a:r>
              <a:rPr lang="en-US" dirty="0" smtClean="0"/>
              <a:t>LSD – hallucinogenic</a:t>
            </a:r>
            <a:r>
              <a:rPr lang="en-US" baseline="0" dirty="0" smtClean="0"/>
              <a:t> drug</a:t>
            </a:r>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10</a:t>
            </a:fld>
            <a:endParaRPr lang="en-US"/>
          </a:p>
        </p:txBody>
      </p:sp>
    </p:spTree>
    <p:extLst>
      <p:ext uri="{BB962C8B-B14F-4D97-AF65-F5344CB8AC3E}">
        <p14:creationId xmlns:p14="http://schemas.microsoft.com/office/powerpoint/2010/main" val="3078674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defined as premature death combined with years lived with disability</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12</a:t>
            </a:fld>
            <a:endParaRPr lang="en-US"/>
          </a:p>
        </p:txBody>
      </p:sp>
    </p:spTree>
    <p:extLst>
      <p:ext uri="{BB962C8B-B14F-4D97-AF65-F5344CB8AC3E}">
        <p14:creationId xmlns:p14="http://schemas.microsoft.com/office/powerpoint/2010/main" val="120604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0CBA1E-45BE-4EDE-A205-B166AC2522FC}" type="slidenum">
              <a:rPr lang="en-US" smtClean="0"/>
              <a:t>13</a:t>
            </a:fld>
            <a:endParaRPr lang="en-US"/>
          </a:p>
        </p:txBody>
      </p:sp>
    </p:spTree>
    <p:extLst>
      <p:ext uri="{BB962C8B-B14F-4D97-AF65-F5344CB8AC3E}">
        <p14:creationId xmlns:p14="http://schemas.microsoft.com/office/powerpoint/2010/main" val="351483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0CBA1E-45BE-4EDE-A205-B166AC2522FC}" type="slidenum">
              <a:rPr lang="en-US" smtClean="0"/>
              <a:t>14</a:t>
            </a:fld>
            <a:endParaRPr lang="en-US"/>
          </a:p>
        </p:txBody>
      </p:sp>
    </p:spTree>
    <p:extLst>
      <p:ext uri="{BB962C8B-B14F-4D97-AF65-F5344CB8AC3E}">
        <p14:creationId xmlns:p14="http://schemas.microsoft.com/office/powerpoint/2010/main" val="837626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owing to physical health problems that are often left unattended [such as cancers, cardiovascular diseases, diabetes and HIV infection) and suicide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-and is among the largest single causes of disability worldwide [11 % of all years lived with disability globally], particularly for women. </a:t>
            </a:r>
            <a:r>
              <a:rPr lang="en-US" sz="1200" baseline="0" dirty="0" smtClean="0"/>
              <a:t> In 2004</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dirty="0" smtClean="0"/>
              <a:t>How does this affect cost?</a:t>
            </a:r>
            <a:r>
              <a:rPr lang="en-US" baseline="0" dirty="0" smtClean="0"/>
              <a:t> Healthcare? Workforce? Income?</a:t>
            </a:r>
            <a:endParaRPr lang="en-US" dirty="0"/>
          </a:p>
        </p:txBody>
      </p:sp>
      <p:sp>
        <p:nvSpPr>
          <p:cNvPr id="4" name="Slide Number Placeholder 3"/>
          <p:cNvSpPr>
            <a:spLocks noGrp="1"/>
          </p:cNvSpPr>
          <p:nvPr>
            <p:ph type="sldNum" sz="quarter" idx="10"/>
          </p:nvPr>
        </p:nvSpPr>
        <p:spPr/>
        <p:txBody>
          <a:bodyPr/>
          <a:lstStyle/>
          <a:p>
            <a:fld id="{4E0CBA1E-45BE-4EDE-A205-B166AC2522FC}" type="slidenum">
              <a:rPr lang="en-US" smtClean="0"/>
              <a:t>15</a:t>
            </a:fld>
            <a:endParaRPr lang="en-US"/>
          </a:p>
        </p:txBody>
      </p:sp>
    </p:spTree>
    <p:extLst>
      <p:ext uri="{BB962C8B-B14F-4D97-AF65-F5344CB8AC3E}">
        <p14:creationId xmlns:p14="http://schemas.microsoft.com/office/powerpoint/2010/main" val="379393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A1294BD-ABA6-4710-95B5-6FE278938DBD}" type="datetimeFigureOut">
              <a:rPr lang="ar-SA" smtClean="0"/>
              <a:t>05/07/40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A71AD-A870-4B1B-9789-7D472ECE357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00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294BD-ABA6-4710-95B5-6FE278938DBD}" type="datetimeFigureOut">
              <a:rPr lang="ar-SA" smtClean="0"/>
              <a:t>05/07/40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166073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294BD-ABA6-4710-95B5-6FE278938DBD}" type="datetimeFigureOut">
              <a:rPr lang="ar-SA" smtClean="0"/>
              <a:t>05/07/40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A71AD-A870-4B1B-9789-7D472ECE3574}" type="slidenum">
              <a:rPr lang="ar-SA" smtClean="0"/>
              <a:t>‹#›</a:t>
            </a:fld>
            <a:endParaRPr lang="ar-S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75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052348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447733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861233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206716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ar-S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50520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ar-S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94272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ar-S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975246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98982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1294BD-ABA6-4710-95B5-6FE278938DBD}" type="datetimeFigureOut">
              <a:rPr lang="ar-SA" smtClean="0"/>
              <a:t>05/07/40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2066357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593894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566585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endParaRPr lang="en-US" dirty="0">
              <a:solidFill>
                <a:srgbClr val="92278F">
                  <a:lumMod val="60000"/>
                  <a:lumOff val="40000"/>
                </a:srgbClr>
              </a:solidFill>
              <a:latin typeface="Arial"/>
            </a:endParaRPr>
          </a:p>
        </p:txBody>
      </p:sp>
    </p:spTree>
    <p:extLst>
      <p:ext uri="{BB962C8B-B14F-4D97-AF65-F5344CB8AC3E}">
        <p14:creationId xmlns:p14="http://schemas.microsoft.com/office/powerpoint/2010/main" val="278150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270238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Tree>
    <p:extLst>
      <p:ext uri="{BB962C8B-B14F-4D97-AF65-F5344CB8AC3E}">
        <p14:creationId xmlns:p14="http://schemas.microsoft.com/office/powerpoint/2010/main" val="38163514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227273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310131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5007510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94203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80157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294BD-ABA6-4710-95B5-6FE278938DBD}" type="datetimeFigureOut">
              <a:rPr lang="ar-SA" smtClean="0"/>
              <a:t>05/07/40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1AA71AD-A870-4B1B-9789-7D472ECE357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851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267772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282207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ar-S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093185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ar-S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499907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ar-S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0388470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4792698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3487323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8370655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endParaRPr lang="en-US" dirty="0">
              <a:solidFill>
                <a:srgbClr val="92278F">
                  <a:lumMod val="60000"/>
                  <a:lumOff val="40000"/>
                </a:srgbClr>
              </a:solidFill>
              <a:latin typeface="Arial"/>
            </a:endParaRPr>
          </a:p>
        </p:txBody>
      </p:sp>
    </p:spTree>
    <p:extLst>
      <p:ext uri="{BB962C8B-B14F-4D97-AF65-F5344CB8AC3E}">
        <p14:creationId xmlns:p14="http://schemas.microsoft.com/office/powerpoint/2010/main" val="41397210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25528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1294BD-ABA6-4710-95B5-6FE278938DBD}" type="datetimeFigureOut">
              <a:rPr lang="ar-SA" smtClean="0"/>
              <a:t>05/07/40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3668878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Tree>
    <p:extLst>
      <p:ext uri="{BB962C8B-B14F-4D97-AF65-F5344CB8AC3E}">
        <p14:creationId xmlns:p14="http://schemas.microsoft.com/office/powerpoint/2010/main" val="7374229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3344206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0593793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2449980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5626547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3713647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090964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9537282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ar-S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7159116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ar-S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97217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1294BD-ABA6-4710-95B5-6FE278938DBD}" type="datetimeFigureOut">
              <a:rPr lang="ar-SA" smtClean="0"/>
              <a:t>05/07/40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15770779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ar-S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6825074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5107452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398625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1832758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endParaRPr lang="en-US" dirty="0">
              <a:solidFill>
                <a:srgbClr val="92278F">
                  <a:lumMod val="60000"/>
                  <a:lumOff val="40000"/>
                </a:srgbClr>
              </a:solidFill>
              <a:latin typeface="Arial"/>
            </a:endParaRPr>
          </a:p>
        </p:txBody>
      </p:sp>
    </p:spTree>
    <p:extLst>
      <p:ext uri="{BB962C8B-B14F-4D97-AF65-F5344CB8AC3E}">
        <p14:creationId xmlns:p14="http://schemas.microsoft.com/office/powerpoint/2010/main" val="34369502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6182406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2278F">
                    <a:lumMod val="60000"/>
                    <a:lumOff val="40000"/>
                  </a:srgbClr>
                </a:solidFill>
                <a:latin typeface="Arial"/>
              </a:rPr>
              <a:t>”</a:t>
            </a:r>
          </a:p>
        </p:txBody>
      </p:sp>
    </p:spTree>
    <p:extLst>
      <p:ext uri="{BB962C8B-B14F-4D97-AF65-F5344CB8AC3E}">
        <p14:creationId xmlns:p14="http://schemas.microsoft.com/office/powerpoint/2010/main" val="26609598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026398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8660195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92994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1294BD-ABA6-4710-95B5-6FE278938DBD}" type="datetimeFigureOut">
              <a:rPr lang="ar-SA" smtClean="0"/>
              <a:t>05/07/40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29236720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2B75C-3D9D-4A1F-BFC3-3D4B86D24B7F}"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0355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A638-2A03-4103-B139-98E722EEA138}"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153828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CECF6-DC04-49E6-8B2E-1A827AA0C496}"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0560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45D79-0B35-498F-B6B2-4A0C484C54DD}"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044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6692F-0985-4E05-A91D-7EB233255F45}" type="datetime1">
              <a:rPr lang="en-US" smtClean="0">
                <a:solidFill>
                  <a:prstClr val="black">
                    <a:tint val="75000"/>
                  </a:prstClr>
                </a:solidFill>
              </a:rPr>
              <a:pPr/>
              <a:t>3/11/2019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39914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A25B8-CD2E-47A5-93EE-2A2C27317BAE}" type="datetime1">
              <a:rPr lang="en-US" smtClean="0">
                <a:solidFill>
                  <a:prstClr val="black">
                    <a:tint val="75000"/>
                  </a:prstClr>
                </a:solidFill>
              </a:rPr>
              <a:pPr/>
              <a:t>3/11/2019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7962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C90C4-F389-4549-B355-7EC596EA8C40}" type="datetime1">
              <a:rPr lang="en-US" smtClean="0">
                <a:solidFill>
                  <a:prstClr val="black">
                    <a:tint val="75000"/>
                  </a:prstClr>
                </a:solidFill>
              </a:rPr>
              <a:pPr/>
              <a:t>3/11/2019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5102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CF001-EF19-44FB-86BB-FB8C78A56E69}"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88686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98FF6-E29F-43CF-9FBB-CC0EC43558FF}"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552013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C28A8-7487-43EF-86AE-B2703A1FF25B}"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53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294BD-ABA6-4710-95B5-6FE278938DBD}" type="datetimeFigureOut">
              <a:rPr lang="ar-SA" smtClean="0"/>
              <a:t>05/07/40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216473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B8248-DAC6-49DD-8B45-6453E7A7DA1D}"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77B1F2-D808-4B68-9746-FE06075EAC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12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294BD-ABA6-4710-95B5-6FE278938DBD}" type="datetimeFigureOut">
              <a:rPr lang="ar-SA" smtClean="0"/>
              <a:t>05/07/40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A71AD-A870-4B1B-9789-7D472ECE3574}" type="slidenum">
              <a:rPr lang="ar-SA" smtClean="0"/>
              <a:t>‹#›</a:t>
            </a:fld>
            <a:endParaRPr lang="ar-SA"/>
          </a:p>
        </p:txBody>
      </p:sp>
    </p:spTree>
    <p:extLst>
      <p:ext uri="{BB962C8B-B14F-4D97-AF65-F5344CB8AC3E}">
        <p14:creationId xmlns:p14="http://schemas.microsoft.com/office/powerpoint/2010/main" val="71027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294BD-ABA6-4710-95B5-6FE278938DBD}" type="datetimeFigureOut">
              <a:rPr lang="ar-SA" smtClean="0"/>
              <a:t>05/07/40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1AA71AD-A870-4B1B-9789-7D472ECE3574}" type="slidenum">
              <a:rPr lang="ar-SA" smtClean="0"/>
              <a:t>‹#›</a:t>
            </a:fld>
            <a:endParaRPr lang="ar-S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4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5.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1294BD-ABA6-4710-95B5-6FE278938DBD}" type="datetimeFigureOut">
              <a:rPr lang="ar-SA" smtClean="0"/>
              <a:t>05/07/40</a:t>
            </a:fld>
            <a:endParaRPr lang="ar-S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ar-S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1AA71AD-A870-4B1B-9789-7D472ECE3574}" type="slidenum">
              <a:rPr lang="ar-SA" smtClean="0"/>
              <a:t>‹#›</a:t>
            </a:fld>
            <a:endParaRPr lang="ar-S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16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395627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14631251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C379FB-350B-4883-94B1-9FCEFE306FF8}" type="datetimeFigureOut">
              <a:rPr lang="ar-SA" smtClean="0">
                <a:solidFill>
                  <a:prstClr val="black">
                    <a:tint val="75000"/>
                  </a:prstClr>
                </a:solidFill>
              </a:rPr>
              <a:pPr/>
              <a:t>05/07/40</a:t>
            </a:fld>
            <a:endParaRPr lang="ar-SA"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1DCAD5-77FB-46BF-B3EF-D9EFDC7BE4E1}" type="slidenum">
              <a:rPr lang="ar-SA" smtClean="0">
                <a:solidFill>
                  <a:srgbClr val="92278F"/>
                </a:solidFill>
              </a:rPr>
              <a:pPr/>
              <a:t>‹#›</a:t>
            </a:fld>
            <a:endParaRPr lang="ar-SA" dirty="0">
              <a:solidFill>
                <a:srgbClr val="92278F"/>
              </a:solidFill>
            </a:endParaRPr>
          </a:p>
        </p:txBody>
      </p:sp>
    </p:spTree>
    <p:extLst>
      <p:ext uri="{BB962C8B-B14F-4D97-AF65-F5344CB8AC3E}">
        <p14:creationId xmlns:p14="http://schemas.microsoft.com/office/powerpoint/2010/main" val="218679675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6C07B7B1-6AD5-479A-86E4-53ECCDEBFF59}" type="datetime1">
              <a:rPr lang="en-US" smtClean="0">
                <a:solidFill>
                  <a:prstClr val="black">
                    <a:tint val="75000"/>
                  </a:prstClr>
                </a:solidFill>
              </a:rPr>
              <a:pPr rtl="0"/>
              <a:t>3/11/2019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1977B1F2-D808-4B68-9746-FE06075EAC21}"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67597774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5.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VQoiz4wfV_c" TargetMode="External"/><Relationship Id="rId1" Type="http://schemas.openxmlformats.org/officeDocument/2006/relationships/slideLayout" Target="../slideLayouts/slideLayout4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OgQx57os0UE"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hyperlink" Target="https://apps.who.int/iris/bitstream/handle/10665/89966/9789241506021_eng.pdf?sequence=1" TargetMode="External"/><Relationship Id="rId2" Type="http://schemas.openxmlformats.org/officeDocument/2006/relationships/hyperlink" Target="https://www.who.int/en/news-room/fact-sheets/detail/mental-disorders" TargetMode="External"/><Relationship Id="rId1" Type="http://schemas.openxmlformats.org/officeDocument/2006/relationships/slideLayout" Target="../slideLayouts/slideLayout45.xml"/><Relationship Id="rId5" Type="http://schemas.openxmlformats.org/officeDocument/2006/relationships/hyperlink" Target="https://www.who.int/mediacentre/factsheets/fs218/en/" TargetMode="External"/><Relationship Id="rId4" Type="http://schemas.openxmlformats.org/officeDocument/2006/relationships/hyperlink" Target="https://apps.who.int/iris/bitstream/handle/10665/254610/WHO-MSD-MER-2017.2-eng.pdf?sequence=1"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1.xml"/><Relationship Id="rId6" Type="http://schemas.openxmlformats.org/officeDocument/2006/relationships/image" Target="../media/image12.jpeg"/><Relationship Id="rId5" Type="http://schemas.openxmlformats.org/officeDocument/2006/relationships/hyperlink" Target="mailto:mhassounah@ksu.edu.sa" TargetMode="Externa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mSinPMVU2U" TargetMode="External"/><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087034"/>
            <a:ext cx="7766936" cy="1646302"/>
          </a:xfrm>
        </p:spPr>
        <p:txBody>
          <a:bodyPr/>
          <a:lstStyle/>
          <a:p>
            <a:pPr algn="ctr" rtl="0"/>
            <a:r>
              <a:rPr lang="en-US" dirty="0" smtClean="0"/>
              <a:t>Global Mental Health</a:t>
            </a:r>
            <a:endParaRPr lang="ar-SA" dirty="0"/>
          </a:p>
        </p:txBody>
      </p:sp>
      <p:sp>
        <p:nvSpPr>
          <p:cNvPr id="3" name="Subtitle 2"/>
          <p:cNvSpPr>
            <a:spLocks noGrp="1"/>
          </p:cNvSpPr>
          <p:nvPr>
            <p:ph type="subTitle" idx="1"/>
          </p:nvPr>
        </p:nvSpPr>
        <p:spPr>
          <a:xfrm>
            <a:off x="1507067" y="4063072"/>
            <a:ext cx="7766936" cy="2070567"/>
          </a:xfrm>
        </p:spPr>
        <p:txBody>
          <a:bodyPr>
            <a:noAutofit/>
          </a:bodyPr>
          <a:lstStyle/>
          <a:p>
            <a:pPr algn="ctr" rtl="0"/>
            <a:r>
              <a:rPr lang="en-US" sz="1600" dirty="0" smtClean="0"/>
              <a:t>Marwah Hassounah MPH-HCOM, MBBS</a:t>
            </a:r>
          </a:p>
          <a:p>
            <a:pPr algn="ctr" rtl="0"/>
            <a:r>
              <a:rPr lang="en-US" sz="1600" dirty="0" smtClean="0"/>
              <a:t>Community Medicine Unit Faculty </a:t>
            </a:r>
          </a:p>
          <a:p>
            <a:pPr algn="ctr" rtl="0"/>
            <a:r>
              <a:rPr lang="en-US" sz="1600" dirty="0" smtClean="0"/>
              <a:t>Family and Community Medicine Department- King Saud University</a:t>
            </a:r>
          </a:p>
          <a:p>
            <a:pPr algn="ctr" rtl="0"/>
            <a:r>
              <a:rPr lang="en-US" sz="1600" dirty="0" smtClean="0"/>
              <a:t>COMM 311</a:t>
            </a:r>
          </a:p>
          <a:p>
            <a:pPr algn="ctr" rtl="0"/>
            <a:r>
              <a:rPr lang="en-US" sz="1600" dirty="0" smtClean="0"/>
              <a:t>March 7</a:t>
            </a:r>
            <a:r>
              <a:rPr lang="en-US" sz="1600" baseline="30000" dirty="0" smtClean="0"/>
              <a:t>th</a:t>
            </a:r>
            <a:r>
              <a:rPr lang="en-US" sz="1600" dirty="0" smtClean="0"/>
              <a:t>, 2019  10 -11 AM</a:t>
            </a:r>
          </a:p>
          <a:p>
            <a:pPr algn="ctr" rtl="0"/>
            <a:endParaRPr lang="ar-SA" sz="1600" dirty="0"/>
          </a:p>
        </p:txBody>
      </p:sp>
    </p:spTree>
    <p:extLst>
      <p:ext uri="{BB962C8B-B14F-4D97-AF65-F5344CB8AC3E}">
        <p14:creationId xmlns:p14="http://schemas.microsoft.com/office/powerpoint/2010/main" val="2233364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abuse and Dependence </a:t>
            </a:r>
            <a:r>
              <a:rPr lang="en-US" baseline="30000" dirty="0"/>
              <a:t>(1)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735831"/>
              </p:ext>
            </p:extLst>
          </p:nvPr>
        </p:nvGraphicFramePr>
        <p:xfrm>
          <a:off x="677863" y="1491919"/>
          <a:ext cx="8596311" cy="5271579"/>
        </p:xfrm>
        <a:graphic>
          <a:graphicData uri="http://schemas.openxmlformats.org/drawingml/2006/table">
            <a:tbl>
              <a:tblPr firstRow="1" bandRow="1">
                <a:tableStyleId>{5C22544A-7EE6-4342-B048-85BDC9FD1C3A}</a:tableStyleId>
              </a:tblPr>
              <a:tblGrid>
                <a:gridCol w="2865437"/>
                <a:gridCol w="2865437"/>
                <a:gridCol w="2865437"/>
              </a:tblGrid>
              <a:tr h="959734">
                <a:tc>
                  <a:txBody>
                    <a:bodyPr/>
                    <a:lstStyle/>
                    <a:p>
                      <a:pPr algn="l" rtl="0"/>
                      <a:r>
                        <a:rPr lang="en-US" sz="2400" dirty="0" smtClean="0"/>
                        <a:t>Drug</a:t>
                      </a:r>
                      <a:endParaRPr lang="en-US" sz="2400" dirty="0"/>
                    </a:p>
                  </a:txBody>
                  <a:tcPr/>
                </a:tc>
                <a:tc>
                  <a:txBody>
                    <a:bodyPr/>
                    <a:lstStyle/>
                    <a:p>
                      <a:pPr algn="l" rtl="0"/>
                      <a:r>
                        <a:rPr lang="en-US" sz="2400" dirty="0" smtClean="0"/>
                        <a:t>Psychic dependence</a:t>
                      </a:r>
                      <a:endParaRPr lang="en-US" sz="2400" dirty="0"/>
                    </a:p>
                  </a:txBody>
                  <a:tcPr/>
                </a:tc>
                <a:tc>
                  <a:txBody>
                    <a:bodyPr/>
                    <a:lstStyle/>
                    <a:p>
                      <a:pPr algn="l" rtl="0"/>
                      <a:r>
                        <a:rPr lang="en-US" sz="2400" dirty="0" smtClean="0"/>
                        <a:t>Physical dependence</a:t>
                      </a:r>
                      <a:endParaRPr lang="en-US" sz="2400" dirty="0"/>
                    </a:p>
                  </a:txBody>
                  <a:tcPr/>
                </a:tc>
              </a:tr>
              <a:tr h="533185">
                <a:tc>
                  <a:txBody>
                    <a:bodyPr/>
                    <a:lstStyle/>
                    <a:p>
                      <a:pPr algn="l"/>
                      <a:r>
                        <a:rPr lang="en-US" sz="2400" dirty="0" smtClean="0"/>
                        <a:t>Amphetamines</a:t>
                      </a:r>
                      <a:r>
                        <a:rPr lang="en-US" sz="2400" baseline="0" dirty="0" smtClean="0"/>
                        <a:t> &amp;Cocaine</a:t>
                      </a:r>
                      <a:endParaRPr lang="en-US" sz="2400" dirty="0"/>
                    </a:p>
                  </a:txBody>
                  <a:tcPr/>
                </a:tc>
                <a:tc>
                  <a:txBody>
                    <a:bodyPr/>
                    <a:lstStyle/>
                    <a:p>
                      <a:endParaRPr lang="en-US" sz="2400" dirty="0"/>
                    </a:p>
                  </a:txBody>
                  <a:tcPr/>
                </a:tc>
                <a:tc>
                  <a:txBody>
                    <a:bodyPr/>
                    <a:lstStyle/>
                    <a:p>
                      <a:endParaRPr lang="en-US" sz="2400" dirty="0"/>
                    </a:p>
                  </a:txBody>
                  <a:tcPr/>
                </a:tc>
              </a:tr>
              <a:tr h="533185">
                <a:tc>
                  <a:txBody>
                    <a:bodyPr/>
                    <a:lstStyle/>
                    <a:p>
                      <a:pPr algn="l" rtl="0"/>
                      <a:r>
                        <a:rPr lang="en-US" sz="2400" dirty="0" smtClean="0"/>
                        <a:t>Barbiturates</a:t>
                      </a:r>
                      <a:endParaRPr lang="en-US" sz="2400" dirty="0"/>
                    </a:p>
                  </a:txBody>
                  <a:tcPr/>
                </a:tc>
                <a:tc>
                  <a:txBody>
                    <a:bodyPr/>
                    <a:lstStyle/>
                    <a:p>
                      <a:pPr algn="l" rtl="0"/>
                      <a:endParaRPr lang="en-US" sz="2400" dirty="0"/>
                    </a:p>
                  </a:txBody>
                  <a:tcPr/>
                </a:tc>
                <a:tc>
                  <a:txBody>
                    <a:bodyPr/>
                    <a:lstStyle/>
                    <a:p>
                      <a:endParaRPr lang="en-US" sz="2400" dirty="0"/>
                    </a:p>
                  </a:txBody>
                  <a:tcPr/>
                </a:tc>
              </a:tr>
              <a:tr h="533185">
                <a:tc>
                  <a:txBody>
                    <a:bodyPr/>
                    <a:lstStyle/>
                    <a:p>
                      <a:pPr algn="l" rtl="0"/>
                      <a:r>
                        <a:rPr lang="en-US" sz="2400" dirty="0" smtClean="0"/>
                        <a:t>Cannabis</a:t>
                      </a:r>
                      <a:endParaRPr lang="en-US" sz="2400" dirty="0"/>
                    </a:p>
                  </a:txBody>
                  <a:tcPr/>
                </a:tc>
                <a:tc>
                  <a:txBody>
                    <a:bodyPr/>
                    <a:lstStyle/>
                    <a:p>
                      <a:endParaRPr lang="en-US" sz="2400" dirty="0"/>
                    </a:p>
                  </a:txBody>
                  <a:tcPr/>
                </a:tc>
                <a:tc>
                  <a:txBody>
                    <a:bodyPr/>
                    <a:lstStyle/>
                    <a:p>
                      <a:endParaRPr lang="en-US" sz="2400"/>
                    </a:p>
                  </a:txBody>
                  <a:tcPr/>
                </a:tc>
              </a:tr>
              <a:tr h="533185">
                <a:tc>
                  <a:txBody>
                    <a:bodyPr/>
                    <a:lstStyle/>
                    <a:p>
                      <a:pPr algn="l" rtl="0"/>
                      <a:r>
                        <a:rPr lang="en-US" sz="2400" dirty="0" smtClean="0"/>
                        <a:t>Heroin</a:t>
                      </a:r>
                      <a:endParaRPr lang="en-US" sz="2400" dirty="0"/>
                    </a:p>
                  </a:txBody>
                  <a:tcPr/>
                </a:tc>
                <a:tc>
                  <a:txBody>
                    <a:bodyPr/>
                    <a:lstStyle/>
                    <a:p>
                      <a:endParaRPr lang="en-US" sz="2400" dirty="0"/>
                    </a:p>
                  </a:txBody>
                  <a:tcPr/>
                </a:tc>
                <a:tc>
                  <a:txBody>
                    <a:bodyPr/>
                    <a:lstStyle/>
                    <a:p>
                      <a:r>
                        <a:rPr lang="en-US" sz="2400" dirty="0" smtClean="0"/>
                        <a:t>fast</a:t>
                      </a:r>
                      <a:endParaRPr lang="en-US" sz="2400" dirty="0"/>
                    </a:p>
                  </a:txBody>
                  <a:tcPr/>
                </a:tc>
              </a:tr>
              <a:tr h="533185">
                <a:tc>
                  <a:txBody>
                    <a:bodyPr/>
                    <a:lstStyle/>
                    <a:p>
                      <a:pPr algn="l" rtl="0"/>
                      <a:r>
                        <a:rPr lang="en-US" sz="2400" dirty="0" smtClean="0"/>
                        <a:t>Lysergic Acid Diethylamide (LSD)</a:t>
                      </a:r>
                      <a:endParaRPr lang="en-US" sz="2400" dirty="0"/>
                    </a:p>
                  </a:txBody>
                  <a:tcPr/>
                </a:tc>
                <a:tc>
                  <a:txBody>
                    <a:bodyPr/>
                    <a:lstStyle/>
                    <a:p>
                      <a:endParaRPr lang="en-US" sz="2400" dirty="0"/>
                    </a:p>
                  </a:txBody>
                  <a:tcPr/>
                </a:tc>
                <a:tc>
                  <a:txBody>
                    <a:bodyPr/>
                    <a:lstStyle/>
                    <a:p>
                      <a:endParaRPr lang="en-US" sz="2400" dirty="0"/>
                    </a:p>
                  </a:txBody>
                  <a:tcPr/>
                </a:tc>
              </a:tr>
              <a:tr h="533185">
                <a:tc>
                  <a:txBody>
                    <a:bodyPr/>
                    <a:lstStyle/>
                    <a:p>
                      <a:pPr algn="l" rtl="0"/>
                      <a:r>
                        <a:rPr lang="en-US" sz="2400" dirty="0" smtClean="0"/>
                        <a:t>Alcohol</a:t>
                      </a:r>
                      <a:endParaRPr lang="en-US" sz="2400" dirty="0"/>
                    </a:p>
                  </a:txBody>
                  <a:tcPr/>
                </a:tc>
                <a:tc>
                  <a:txBody>
                    <a:bodyPr/>
                    <a:lstStyle/>
                    <a:p>
                      <a:endParaRPr lang="en-US" sz="2400" dirty="0"/>
                    </a:p>
                  </a:txBody>
                  <a:tcPr/>
                </a:tc>
                <a:tc>
                  <a:txBody>
                    <a:bodyPr/>
                    <a:lstStyle/>
                    <a:p>
                      <a:r>
                        <a:rPr lang="en-US" sz="2400" dirty="0" smtClean="0"/>
                        <a:t>slowly</a:t>
                      </a:r>
                      <a:endParaRPr lang="en-US" sz="2400" dirty="0"/>
                    </a:p>
                  </a:txBody>
                  <a:tcPr/>
                </a:tc>
              </a:tr>
              <a:tr h="533185">
                <a:tc>
                  <a:txBody>
                    <a:bodyPr/>
                    <a:lstStyle/>
                    <a:p>
                      <a:pPr algn="l" rtl="0"/>
                      <a:r>
                        <a:rPr lang="en-US" sz="2400" dirty="0" smtClean="0"/>
                        <a:t>Tobacco</a:t>
                      </a:r>
                      <a:endParaRPr lang="en-US" sz="2400" dirty="0"/>
                    </a:p>
                  </a:txBody>
                  <a:tcPr/>
                </a:tc>
                <a:tc>
                  <a:txBody>
                    <a:bodyPr/>
                    <a:lstStyle/>
                    <a:p>
                      <a:endParaRPr lang="en-US" sz="2400" dirty="0"/>
                    </a:p>
                  </a:txBody>
                  <a:tcPr/>
                </a:tc>
                <a:tc>
                  <a:txBody>
                    <a:bodyPr/>
                    <a:lstStyle/>
                    <a:p>
                      <a:endParaRPr lang="en-US" sz="2400" dirty="0"/>
                    </a:p>
                  </a:txBody>
                  <a:tcPr/>
                </a:tc>
              </a:tr>
            </a:tbl>
          </a:graphicData>
        </a:graphic>
      </p:graphicFrame>
      <p:sp>
        <p:nvSpPr>
          <p:cNvPr id="5" name="5-Point Star 4"/>
          <p:cNvSpPr/>
          <p:nvPr/>
        </p:nvSpPr>
        <p:spPr>
          <a:xfrm>
            <a:off x="4692316" y="2598822"/>
            <a:ext cx="445168" cy="44516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4692316" y="3224464"/>
            <a:ext cx="445168" cy="54743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7579894" y="3302669"/>
            <a:ext cx="501316" cy="46923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4692316" y="3926308"/>
            <a:ext cx="499915" cy="506012"/>
          </a:xfrm>
          <a:prstGeom prst="rect">
            <a:avLst/>
          </a:prstGeom>
        </p:spPr>
      </p:pic>
      <p:pic>
        <p:nvPicPr>
          <p:cNvPr id="9" name="Picture 8"/>
          <p:cNvPicPr>
            <a:picLocks noChangeAspect="1"/>
          </p:cNvPicPr>
          <p:nvPr/>
        </p:nvPicPr>
        <p:blipFill>
          <a:blip r:embed="rId4"/>
          <a:stretch>
            <a:fillRect/>
          </a:stretch>
        </p:blipFill>
        <p:spPr>
          <a:xfrm>
            <a:off x="4692315" y="4432320"/>
            <a:ext cx="499915" cy="506012"/>
          </a:xfrm>
          <a:prstGeom prst="rect">
            <a:avLst/>
          </a:prstGeom>
        </p:spPr>
      </p:pic>
      <p:pic>
        <p:nvPicPr>
          <p:cNvPr id="10" name="Picture 9"/>
          <p:cNvPicPr>
            <a:picLocks noChangeAspect="1"/>
          </p:cNvPicPr>
          <p:nvPr/>
        </p:nvPicPr>
        <p:blipFill>
          <a:blip r:embed="rId4"/>
          <a:stretch>
            <a:fillRect/>
          </a:stretch>
        </p:blipFill>
        <p:spPr>
          <a:xfrm>
            <a:off x="7579894" y="4363793"/>
            <a:ext cx="499915" cy="506012"/>
          </a:xfrm>
          <a:prstGeom prst="rect">
            <a:avLst/>
          </a:prstGeom>
        </p:spPr>
      </p:pic>
      <p:pic>
        <p:nvPicPr>
          <p:cNvPr id="11" name="Picture 10"/>
          <p:cNvPicPr>
            <a:picLocks noChangeAspect="1"/>
          </p:cNvPicPr>
          <p:nvPr/>
        </p:nvPicPr>
        <p:blipFill>
          <a:blip r:embed="rId5"/>
          <a:stretch>
            <a:fillRect/>
          </a:stretch>
        </p:blipFill>
        <p:spPr>
          <a:xfrm>
            <a:off x="4692315" y="5123352"/>
            <a:ext cx="499915" cy="506012"/>
          </a:xfrm>
          <a:prstGeom prst="rect">
            <a:avLst/>
          </a:prstGeom>
        </p:spPr>
      </p:pic>
      <p:pic>
        <p:nvPicPr>
          <p:cNvPr id="12" name="Picture 11"/>
          <p:cNvPicPr>
            <a:picLocks noChangeAspect="1"/>
          </p:cNvPicPr>
          <p:nvPr/>
        </p:nvPicPr>
        <p:blipFill>
          <a:blip r:embed="rId5"/>
          <a:stretch>
            <a:fillRect/>
          </a:stretch>
        </p:blipFill>
        <p:spPr>
          <a:xfrm>
            <a:off x="7579894" y="5690419"/>
            <a:ext cx="499915" cy="506012"/>
          </a:xfrm>
          <a:prstGeom prst="rect">
            <a:avLst/>
          </a:prstGeom>
        </p:spPr>
      </p:pic>
      <p:pic>
        <p:nvPicPr>
          <p:cNvPr id="13" name="Picture 12"/>
          <p:cNvPicPr>
            <a:picLocks noChangeAspect="1"/>
          </p:cNvPicPr>
          <p:nvPr/>
        </p:nvPicPr>
        <p:blipFill>
          <a:blip r:embed="rId5"/>
          <a:stretch>
            <a:fillRect/>
          </a:stretch>
        </p:blipFill>
        <p:spPr>
          <a:xfrm>
            <a:off x="4692315" y="5690419"/>
            <a:ext cx="499915" cy="506012"/>
          </a:xfrm>
          <a:prstGeom prst="rect">
            <a:avLst/>
          </a:prstGeom>
        </p:spPr>
      </p:pic>
      <p:pic>
        <p:nvPicPr>
          <p:cNvPr id="14" name="Picture 13"/>
          <p:cNvPicPr>
            <a:picLocks noChangeAspect="1"/>
          </p:cNvPicPr>
          <p:nvPr/>
        </p:nvPicPr>
        <p:blipFill>
          <a:blip r:embed="rId5"/>
          <a:stretch>
            <a:fillRect/>
          </a:stretch>
        </p:blipFill>
        <p:spPr>
          <a:xfrm>
            <a:off x="4725710" y="6273820"/>
            <a:ext cx="499915" cy="506012"/>
          </a:xfrm>
          <a:prstGeom prst="rect">
            <a:avLst/>
          </a:prstGeom>
        </p:spPr>
      </p:pic>
      <p:pic>
        <p:nvPicPr>
          <p:cNvPr id="15" name="Picture 14"/>
          <p:cNvPicPr>
            <a:picLocks noChangeAspect="1"/>
          </p:cNvPicPr>
          <p:nvPr/>
        </p:nvPicPr>
        <p:blipFill>
          <a:blip r:embed="rId5"/>
          <a:stretch>
            <a:fillRect/>
          </a:stretch>
        </p:blipFill>
        <p:spPr>
          <a:xfrm>
            <a:off x="7579894" y="6225912"/>
            <a:ext cx="499915" cy="506012"/>
          </a:xfrm>
          <a:prstGeom prst="rect">
            <a:avLst/>
          </a:prstGeom>
        </p:spPr>
      </p:pic>
    </p:spTree>
    <p:extLst>
      <p:ext uri="{BB962C8B-B14F-4D97-AF65-F5344CB8AC3E}">
        <p14:creationId xmlns:p14="http://schemas.microsoft.com/office/powerpoint/2010/main" val="3051168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278F"/>
                </a:solidFill>
              </a:rPr>
              <a:t>Objectives</a:t>
            </a:r>
            <a:endParaRPr lang="ar-SA" dirty="0"/>
          </a:p>
        </p:txBody>
      </p:sp>
      <p:sp>
        <p:nvSpPr>
          <p:cNvPr id="3" name="Content Placeholder 2"/>
          <p:cNvSpPr>
            <a:spLocks noGrp="1"/>
          </p:cNvSpPr>
          <p:nvPr>
            <p:ph idx="1"/>
          </p:nvPr>
        </p:nvSpPr>
        <p:spPr>
          <a:xfrm>
            <a:off x="677334" y="1460311"/>
            <a:ext cx="8596668" cy="4581052"/>
          </a:xfrm>
        </p:spPr>
        <p:txBody>
          <a:bodyPr>
            <a:noAutofit/>
          </a:bodyPr>
          <a:lstStyle/>
          <a:p>
            <a:pPr marL="0" indent="0" algn="l" rtl="0">
              <a:buNone/>
            </a:pPr>
            <a:r>
              <a:rPr lang="en-US" sz="2400" dirty="0">
                <a:solidFill>
                  <a:schemeClr val="tx1"/>
                </a:solidFill>
              </a:rPr>
              <a:t>By the end of this lecture  students should be able to</a:t>
            </a:r>
            <a:r>
              <a:rPr lang="en-US" sz="2400" dirty="0" smtClean="0">
                <a:solidFill>
                  <a:schemeClr val="tx1"/>
                </a:solidFill>
              </a:rPr>
              <a:t>:</a:t>
            </a:r>
          </a:p>
          <a:p>
            <a:pPr algn="l" rtl="0">
              <a:buFont typeface="+mj-lt"/>
              <a:buAutoNum type="arabicPeriod"/>
            </a:pPr>
            <a:r>
              <a:rPr lang="en-US" sz="2400" strike="sngStrike" dirty="0" smtClean="0">
                <a:solidFill>
                  <a:schemeClr val="accent1">
                    <a:lumMod val="20000"/>
                    <a:lumOff val="80000"/>
                  </a:schemeClr>
                </a:solidFill>
              </a:rPr>
              <a:t>Define mental health and its etiology</a:t>
            </a:r>
          </a:p>
          <a:p>
            <a:pPr algn="l" rtl="0">
              <a:buFont typeface="+mj-lt"/>
              <a:buAutoNum type="arabicPeriod"/>
            </a:pPr>
            <a:r>
              <a:rPr lang="en-US" sz="2400" dirty="0" smtClean="0">
                <a:solidFill>
                  <a:schemeClr val="tx1"/>
                </a:solidFill>
              </a:rPr>
              <a:t>Discuss the global magnitude of mental illness based on the global burden of disease ( GBD)</a:t>
            </a:r>
          </a:p>
          <a:p>
            <a:pPr algn="l" rtl="0">
              <a:buFont typeface="+mj-lt"/>
              <a:buAutoNum type="arabicPeriod"/>
            </a:pPr>
            <a:r>
              <a:rPr lang="en-US" sz="2400" strike="sngStrike" dirty="0" smtClean="0">
                <a:solidFill>
                  <a:schemeClr val="accent1">
                    <a:lumMod val="20000"/>
                    <a:lumOff val="80000"/>
                  </a:schemeClr>
                </a:solidFill>
              </a:rPr>
              <a:t>List and classify the factors contributing to the occurrence of mental illness</a:t>
            </a:r>
          </a:p>
          <a:p>
            <a:pPr algn="l" rtl="0">
              <a:buFont typeface="+mj-lt"/>
              <a:buAutoNum type="arabicPeriod"/>
            </a:pPr>
            <a:r>
              <a:rPr lang="en-US" sz="2400" dirty="0" smtClean="0">
                <a:solidFill>
                  <a:schemeClr val="tx1"/>
                </a:solidFill>
              </a:rPr>
              <a:t>Define stigma, and explain its consequences on mentally ill patients, their families and treatment outcome.</a:t>
            </a:r>
          </a:p>
          <a:p>
            <a:pPr algn="l" rtl="0">
              <a:buFont typeface="+mj-lt"/>
              <a:buAutoNum type="arabicPeriod"/>
            </a:pPr>
            <a:r>
              <a:rPr lang="en-US" sz="2400" dirty="0" smtClean="0">
                <a:solidFill>
                  <a:schemeClr val="tx1"/>
                </a:solidFill>
              </a:rPr>
              <a:t>Discuss the principals of preventing mental illness.</a:t>
            </a:r>
          </a:p>
          <a:p>
            <a:pPr algn="l" rtl="0">
              <a:buFont typeface="+mj-lt"/>
              <a:buAutoNum type="arabicPeriod"/>
            </a:pPr>
            <a:endParaRPr lang="en-US" sz="2400" dirty="0">
              <a:solidFill>
                <a:schemeClr val="tx1"/>
              </a:solidFill>
            </a:endParaRPr>
          </a:p>
          <a:p>
            <a:endParaRPr lang="ar-SA" sz="2400" dirty="0"/>
          </a:p>
        </p:txBody>
      </p:sp>
    </p:spTree>
    <p:extLst>
      <p:ext uri="{BB962C8B-B14F-4D97-AF65-F5344CB8AC3E}">
        <p14:creationId xmlns:p14="http://schemas.microsoft.com/office/powerpoint/2010/main" val="1544182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Global burden (morbidity and mortality) </a:t>
            </a:r>
            <a:r>
              <a:rPr lang="en-US" baseline="30000" dirty="0" smtClean="0"/>
              <a:t>(3)</a:t>
            </a:r>
            <a:endParaRPr lang="en-US" baseline="30000" dirty="0"/>
          </a:p>
        </p:txBody>
      </p:sp>
      <p:sp>
        <p:nvSpPr>
          <p:cNvPr id="3" name="Content Placeholder 2"/>
          <p:cNvSpPr>
            <a:spLocks noGrp="1"/>
          </p:cNvSpPr>
          <p:nvPr>
            <p:ph idx="1"/>
          </p:nvPr>
        </p:nvSpPr>
        <p:spPr>
          <a:xfrm>
            <a:off x="677334" y="2027583"/>
            <a:ext cx="8596668" cy="4305327"/>
          </a:xfrm>
        </p:spPr>
        <p:txBody>
          <a:bodyPr>
            <a:normAutofit/>
          </a:bodyPr>
          <a:lstStyle/>
          <a:p>
            <a:pPr algn="l" rtl="0"/>
            <a:endParaRPr lang="en-US" sz="2400" dirty="0" smtClean="0"/>
          </a:p>
          <a:p>
            <a:pPr algn="l" rtl="0"/>
            <a:r>
              <a:rPr lang="en-US" sz="2400" dirty="0" smtClean="0"/>
              <a:t>In </a:t>
            </a:r>
            <a:r>
              <a:rPr lang="en-US" sz="2400" dirty="0"/>
              <a:t>2004, mental disorders accounted for 13% of the global burden of </a:t>
            </a:r>
            <a:r>
              <a:rPr lang="en-US" sz="2400" dirty="0" smtClean="0"/>
              <a:t>disease</a:t>
            </a:r>
          </a:p>
          <a:p>
            <a:pPr lvl="1" algn="l" rtl="0"/>
            <a:r>
              <a:rPr lang="en-US" sz="2400" dirty="0"/>
              <a:t>mental disorders accounted for 25.3% and 33.5% of all years lived with a disability in low- and middle-income countries, </a:t>
            </a:r>
            <a:r>
              <a:rPr lang="en-US" sz="2400" dirty="0" smtClean="0"/>
              <a:t>respectively</a:t>
            </a:r>
            <a:endParaRPr lang="en-US" sz="2200" dirty="0"/>
          </a:p>
        </p:txBody>
      </p:sp>
    </p:spTree>
    <p:extLst>
      <p:ext uri="{BB962C8B-B14F-4D97-AF65-F5344CB8AC3E}">
        <p14:creationId xmlns:p14="http://schemas.microsoft.com/office/powerpoint/2010/main" val="3548234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1288" y="1046923"/>
            <a:ext cx="8889099" cy="4743312"/>
          </a:xfrm>
        </p:spPr>
      </p:pic>
      <p:sp>
        <p:nvSpPr>
          <p:cNvPr id="5" name="Footer Placeholder 4"/>
          <p:cNvSpPr>
            <a:spLocks noGrp="1"/>
          </p:cNvSpPr>
          <p:nvPr>
            <p:ph type="ftr" sz="quarter" idx="11"/>
          </p:nvPr>
        </p:nvSpPr>
        <p:spPr/>
        <p:txBody>
          <a:bodyPr/>
          <a:lstStyle/>
          <a:p>
            <a:r>
              <a:rPr lang="en-US" dirty="0" smtClean="0">
                <a:solidFill>
                  <a:prstClr val="black">
                    <a:tint val="75000"/>
                  </a:prstClr>
                </a:solidFill>
              </a:rPr>
              <a:t>reference (4)</a:t>
            </a:r>
            <a:endParaRPr lang="ar-SA" dirty="0">
              <a:solidFill>
                <a:prstClr val="black">
                  <a:tint val="75000"/>
                </a:prstClr>
              </a:solidFill>
            </a:endParaRPr>
          </a:p>
        </p:txBody>
      </p:sp>
    </p:spTree>
    <p:extLst>
      <p:ext uri="{BB962C8B-B14F-4D97-AF65-F5344CB8AC3E}">
        <p14:creationId xmlns:p14="http://schemas.microsoft.com/office/powerpoint/2010/main" val="145218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469125"/>
            <a:ext cx="9320499" cy="5837944"/>
          </a:xfrm>
        </p:spPr>
      </p:pic>
      <p:sp>
        <p:nvSpPr>
          <p:cNvPr id="5" name="Footer Placeholder 4"/>
          <p:cNvSpPr>
            <a:spLocks noGrp="1"/>
          </p:cNvSpPr>
          <p:nvPr>
            <p:ph type="ftr" sz="quarter" idx="11"/>
          </p:nvPr>
        </p:nvSpPr>
        <p:spPr/>
        <p:txBody>
          <a:bodyPr/>
          <a:lstStyle/>
          <a:p>
            <a:r>
              <a:rPr lang="en-US" smtClean="0">
                <a:solidFill>
                  <a:prstClr val="black">
                    <a:tint val="75000"/>
                  </a:prstClr>
                </a:solidFill>
              </a:rPr>
              <a:t>reference (4)</a:t>
            </a:r>
            <a:endParaRPr lang="ar-SA" dirty="0">
              <a:solidFill>
                <a:prstClr val="black">
                  <a:tint val="75000"/>
                </a:prstClr>
              </a:solidFill>
            </a:endParaRPr>
          </a:p>
        </p:txBody>
      </p:sp>
    </p:spTree>
    <p:extLst>
      <p:ext uri="{BB962C8B-B14F-4D97-AF65-F5344CB8AC3E}">
        <p14:creationId xmlns:p14="http://schemas.microsoft.com/office/powerpoint/2010/main" val="148116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Global burden (morbidity and mortality) </a:t>
            </a:r>
            <a:r>
              <a:rPr lang="en-US" baseline="30000" dirty="0" smtClean="0"/>
              <a:t>(3)</a:t>
            </a:r>
            <a:endParaRPr lang="en-US" baseline="30000" dirty="0"/>
          </a:p>
        </p:txBody>
      </p:sp>
      <p:sp>
        <p:nvSpPr>
          <p:cNvPr id="3" name="Content Placeholder 2"/>
          <p:cNvSpPr>
            <a:spLocks noGrp="1"/>
          </p:cNvSpPr>
          <p:nvPr>
            <p:ph idx="1"/>
          </p:nvPr>
        </p:nvSpPr>
        <p:spPr>
          <a:xfrm>
            <a:off x="677334" y="2027583"/>
            <a:ext cx="8596668" cy="4305327"/>
          </a:xfrm>
        </p:spPr>
        <p:txBody>
          <a:bodyPr>
            <a:normAutofit/>
          </a:bodyPr>
          <a:lstStyle/>
          <a:p>
            <a:pPr algn="l" rtl="0"/>
            <a:endParaRPr lang="en-US" sz="2400" dirty="0" smtClean="0"/>
          </a:p>
          <a:p>
            <a:pPr algn="l" rtl="0"/>
            <a:r>
              <a:rPr lang="en-US" sz="2400" dirty="0" smtClean="0"/>
              <a:t>People </a:t>
            </a:r>
            <a:r>
              <a:rPr lang="en-US" sz="2400" dirty="0"/>
              <a:t>with mental disorders experience disproportionately higher rates of disability and </a:t>
            </a:r>
            <a:r>
              <a:rPr lang="en-US" sz="2400" dirty="0" smtClean="0"/>
              <a:t>mortality</a:t>
            </a:r>
          </a:p>
          <a:p>
            <a:pPr lvl="1" algn="l" rtl="0"/>
            <a:r>
              <a:rPr lang="en-US" sz="2200" dirty="0"/>
              <a:t>major depression and schizophrenia have a 40% to 60% greater chance of dying prematurely than the general </a:t>
            </a:r>
            <a:r>
              <a:rPr lang="en-US" sz="2200" dirty="0" smtClean="0"/>
              <a:t>population</a:t>
            </a:r>
          </a:p>
          <a:p>
            <a:pPr lvl="1" algn="l" rtl="0"/>
            <a:r>
              <a:rPr lang="en-US" sz="2200" dirty="0"/>
              <a:t>Depression alone accounts for 4.3% of the global burden of </a:t>
            </a:r>
            <a:r>
              <a:rPr lang="en-US" sz="2200" dirty="0" smtClean="0"/>
              <a:t>disease</a:t>
            </a:r>
            <a:endParaRPr lang="en-US" sz="2200" dirty="0"/>
          </a:p>
        </p:txBody>
      </p:sp>
    </p:spTree>
    <p:extLst>
      <p:ext uri="{BB962C8B-B14F-4D97-AF65-F5344CB8AC3E}">
        <p14:creationId xmlns:p14="http://schemas.microsoft.com/office/powerpoint/2010/main" val="2147908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278F"/>
                </a:solidFill>
              </a:rPr>
              <a:t>Objectives</a:t>
            </a:r>
            <a:endParaRPr lang="ar-SA" dirty="0"/>
          </a:p>
        </p:txBody>
      </p:sp>
      <p:sp>
        <p:nvSpPr>
          <p:cNvPr id="3" name="Content Placeholder 2"/>
          <p:cNvSpPr>
            <a:spLocks noGrp="1"/>
          </p:cNvSpPr>
          <p:nvPr>
            <p:ph idx="1"/>
          </p:nvPr>
        </p:nvSpPr>
        <p:spPr>
          <a:xfrm>
            <a:off x="677334" y="1460311"/>
            <a:ext cx="8596668" cy="4581052"/>
          </a:xfrm>
        </p:spPr>
        <p:txBody>
          <a:bodyPr>
            <a:noAutofit/>
          </a:bodyPr>
          <a:lstStyle/>
          <a:p>
            <a:pPr marL="0" indent="0" algn="l" rtl="0">
              <a:buNone/>
            </a:pPr>
            <a:r>
              <a:rPr lang="en-US" sz="2400" dirty="0">
                <a:solidFill>
                  <a:schemeClr val="tx1"/>
                </a:solidFill>
              </a:rPr>
              <a:t>By the end of this lecture  students should be able to</a:t>
            </a:r>
            <a:r>
              <a:rPr lang="en-US" sz="2400" dirty="0" smtClean="0">
                <a:solidFill>
                  <a:schemeClr val="tx1"/>
                </a:solidFill>
              </a:rPr>
              <a:t>:</a:t>
            </a:r>
          </a:p>
          <a:p>
            <a:pPr algn="l" rtl="0">
              <a:buFont typeface="+mj-lt"/>
              <a:buAutoNum type="arabicPeriod"/>
            </a:pPr>
            <a:r>
              <a:rPr lang="en-US" sz="2400" strike="sngStrike" dirty="0" smtClean="0">
                <a:solidFill>
                  <a:schemeClr val="accent1">
                    <a:lumMod val="20000"/>
                    <a:lumOff val="80000"/>
                  </a:schemeClr>
                </a:solidFill>
              </a:rPr>
              <a:t>Define mental health and its etiology</a:t>
            </a:r>
          </a:p>
          <a:p>
            <a:pPr algn="l" rtl="0">
              <a:buFont typeface="+mj-lt"/>
              <a:buAutoNum type="arabicPeriod"/>
            </a:pPr>
            <a:r>
              <a:rPr lang="en-US" sz="2400" strike="sngStrike" dirty="0" smtClean="0">
                <a:solidFill>
                  <a:schemeClr val="accent1">
                    <a:lumMod val="20000"/>
                    <a:lumOff val="80000"/>
                  </a:schemeClr>
                </a:solidFill>
              </a:rPr>
              <a:t>Discuss the global magnitude of mental illness based on the global burden of disease ( GBD)</a:t>
            </a:r>
          </a:p>
          <a:p>
            <a:pPr algn="l" rtl="0">
              <a:buFont typeface="+mj-lt"/>
              <a:buAutoNum type="arabicPeriod"/>
            </a:pPr>
            <a:r>
              <a:rPr lang="en-US" sz="2400" strike="sngStrike" dirty="0" smtClean="0">
                <a:solidFill>
                  <a:schemeClr val="accent1">
                    <a:lumMod val="20000"/>
                    <a:lumOff val="80000"/>
                  </a:schemeClr>
                </a:solidFill>
              </a:rPr>
              <a:t>List and classify the factors contributing to the occurrence of mental illness</a:t>
            </a:r>
          </a:p>
          <a:p>
            <a:pPr algn="l" rtl="0">
              <a:buFont typeface="+mj-lt"/>
              <a:buAutoNum type="arabicPeriod"/>
            </a:pPr>
            <a:r>
              <a:rPr lang="en-US" sz="2400" dirty="0" smtClean="0">
                <a:solidFill>
                  <a:schemeClr val="tx1"/>
                </a:solidFill>
              </a:rPr>
              <a:t>Define stigma, and explain its consequences on mentally ill patients, their families and treatment outcome.</a:t>
            </a:r>
          </a:p>
          <a:p>
            <a:pPr algn="l" rtl="0">
              <a:buFont typeface="+mj-lt"/>
              <a:buAutoNum type="arabicPeriod"/>
            </a:pPr>
            <a:r>
              <a:rPr lang="en-US" sz="2400" dirty="0" smtClean="0">
                <a:solidFill>
                  <a:schemeClr val="tx1"/>
                </a:solidFill>
              </a:rPr>
              <a:t>Discuss the principals of preventing mental illness.</a:t>
            </a:r>
          </a:p>
          <a:p>
            <a:pPr algn="l" rtl="0">
              <a:buFont typeface="+mj-lt"/>
              <a:buAutoNum type="arabicPeriod"/>
            </a:pPr>
            <a:endParaRPr lang="en-US" sz="2400" dirty="0">
              <a:solidFill>
                <a:schemeClr val="tx1"/>
              </a:solidFill>
            </a:endParaRPr>
          </a:p>
          <a:p>
            <a:endParaRPr lang="ar-SA" sz="2400" dirty="0"/>
          </a:p>
        </p:txBody>
      </p:sp>
    </p:spTree>
    <p:extLst>
      <p:ext uri="{BB962C8B-B14F-4D97-AF65-F5344CB8AC3E}">
        <p14:creationId xmlns:p14="http://schemas.microsoft.com/office/powerpoint/2010/main" val="3605653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Stigma</a:t>
            </a:r>
            <a:endParaRPr lang="en-US" dirty="0"/>
          </a:p>
        </p:txBody>
      </p:sp>
      <p:sp>
        <p:nvSpPr>
          <p:cNvPr id="3" name="Content Placeholder 2"/>
          <p:cNvSpPr>
            <a:spLocks noGrp="1"/>
          </p:cNvSpPr>
          <p:nvPr>
            <p:ph idx="1"/>
          </p:nvPr>
        </p:nvSpPr>
        <p:spPr/>
        <p:txBody>
          <a:bodyPr/>
          <a:lstStyle/>
          <a:p>
            <a:pPr algn="l" rtl="0"/>
            <a:endParaRPr lang="en-US" sz="2400" dirty="0" smtClean="0">
              <a:hlinkClick r:id="rId2"/>
            </a:endParaRPr>
          </a:p>
          <a:p>
            <a:pPr algn="l" rtl="0"/>
            <a:r>
              <a:rPr lang="en-US" sz="2400" dirty="0"/>
              <a:t>A Social Experiment on Mental Health Stigma | Beyond the Label</a:t>
            </a:r>
          </a:p>
          <a:p>
            <a:pPr marL="0" indent="0" algn="l" rtl="0">
              <a:buNone/>
            </a:pPr>
            <a:r>
              <a:rPr lang="en-US" sz="2400" dirty="0"/>
              <a:t/>
            </a:r>
            <a:br>
              <a:rPr lang="en-US" sz="2400" dirty="0"/>
            </a:br>
            <a:r>
              <a:rPr lang="en-US" sz="2400" dirty="0" smtClean="0">
                <a:hlinkClick r:id="rId2"/>
              </a:rPr>
              <a:t>https</a:t>
            </a:r>
            <a:r>
              <a:rPr lang="en-US" sz="2400" dirty="0">
                <a:hlinkClick r:id="rId2"/>
              </a:rPr>
              <a:t>://</a:t>
            </a:r>
            <a:r>
              <a:rPr lang="en-US" sz="2400" dirty="0" smtClean="0">
                <a:hlinkClick r:id="rId2"/>
              </a:rPr>
              <a:t>www.youtube.com/watch?v=VQoiz4wfV_c</a:t>
            </a:r>
            <a:endParaRPr lang="en-US" sz="2400" dirty="0" smtClean="0"/>
          </a:p>
          <a:p>
            <a:pPr algn="l" rtl="0"/>
            <a:endParaRPr lang="en-US" dirty="0"/>
          </a:p>
        </p:txBody>
      </p:sp>
    </p:spTree>
    <p:extLst>
      <p:ext uri="{BB962C8B-B14F-4D97-AF65-F5344CB8AC3E}">
        <p14:creationId xmlns:p14="http://schemas.microsoft.com/office/powerpoint/2010/main" val="611244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Stigma </a:t>
            </a:r>
            <a:r>
              <a:rPr lang="en-US" baseline="30000" dirty="0" smtClean="0"/>
              <a:t>(5)</a:t>
            </a:r>
            <a:endParaRPr lang="en-US" baseline="30000" dirty="0"/>
          </a:p>
        </p:txBody>
      </p:sp>
      <p:sp>
        <p:nvSpPr>
          <p:cNvPr id="3" name="Content Placeholder 2"/>
          <p:cNvSpPr>
            <a:spLocks noGrp="1"/>
          </p:cNvSpPr>
          <p:nvPr>
            <p:ph idx="1"/>
          </p:nvPr>
        </p:nvSpPr>
        <p:spPr/>
        <p:txBody>
          <a:bodyPr>
            <a:normAutofit/>
          </a:bodyPr>
          <a:lstStyle/>
          <a:p>
            <a:pPr marL="0" indent="0" algn="l" rtl="0">
              <a:buNone/>
            </a:pPr>
            <a:r>
              <a:rPr lang="en-US" sz="3600" i="1" dirty="0" smtClean="0"/>
              <a:t>“..a </a:t>
            </a:r>
            <a:r>
              <a:rPr lang="en-US" sz="3600" i="1" dirty="0"/>
              <a:t>mark of shame, disgrace or disapproval which results in an individual being shunned or rejected by others. </a:t>
            </a:r>
            <a:r>
              <a:rPr lang="en-US" sz="3600" i="1" dirty="0" smtClean="0"/>
              <a:t>“</a:t>
            </a:r>
            <a:endParaRPr lang="en-US" sz="3600" i="1" dirty="0"/>
          </a:p>
        </p:txBody>
      </p:sp>
    </p:spTree>
    <p:extLst>
      <p:ext uri="{BB962C8B-B14F-4D97-AF65-F5344CB8AC3E}">
        <p14:creationId xmlns:p14="http://schemas.microsoft.com/office/powerpoint/2010/main" val="3024219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Stigma leads to </a:t>
            </a:r>
            <a:r>
              <a:rPr lang="en-US" baseline="30000" dirty="0" smtClean="0"/>
              <a:t>(5)</a:t>
            </a:r>
            <a:endParaRPr lang="en-US" baseline="30000" dirty="0"/>
          </a:p>
        </p:txBody>
      </p:sp>
      <p:sp>
        <p:nvSpPr>
          <p:cNvPr id="3" name="Content Placeholder 2"/>
          <p:cNvSpPr>
            <a:spLocks noGrp="1"/>
          </p:cNvSpPr>
          <p:nvPr>
            <p:ph idx="1"/>
          </p:nvPr>
        </p:nvSpPr>
        <p:spPr>
          <a:xfrm>
            <a:off x="677334" y="1683025"/>
            <a:ext cx="8596668" cy="3838808"/>
          </a:xfrm>
        </p:spPr>
        <p:txBody>
          <a:bodyPr>
            <a:noAutofit/>
          </a:bodyPr>
          <a:lstStyle/>
          <a:p>
            <a:pPr algn="l" rtl="0" fontAlgn="base"/>
            <a:r>
              <a:rPr lang="en-US" sz="2400" b="1" dirty="0" smtClean="0"/>
              <a:t>Rejection</a:t>
            </a:r>
            <a:r>
              <a:rPr lang="en-US" sz="2400" dirty="0" smtClean="0"/>
              <a:t> by </a:t>
            </a:r>
            <a:r>
              <a:rPr lang="en-US" sz="2400" dirty="0"/>
              <a:t>friends, relatives, </a:t>
            </a:r>
            <a:r>
              <a:rPr lang="en-US" sz="2400" dirty="0" smtClean="0"/>
              <a:t>neighbors </a:t>
            </a:r>
            <a:r>
              <a:rPr lang="en-US" sz="2400" dirty="0"/>
              <a:t>and employers </a:t>
            </a:r>
            <a:endParaRPr lang="en-US" sz="2400" dirty="0" smtClean="0"/>
          </a:p>
          <a:p>
            <a:pPr algn="l" rtl="0" fontAlgn="base"/>
            <a:r>
              <a:rPr lang="en-US" sz="2400" b="1" dirty="0" smtClean="0"/>
              <a:t>In-equal </a:t>
            </a:r>
            <a:r>
              <a:rPr lang="en-US" sz="2400" b="1" dirty="0"/>
              <a:t>participation </a:t>
            </a:r>
            <a:r>
              <a:rPr lang="en-US" sz="2400" dirty="0"/>
              <a:t>in family life, normal social networks, and productive employment;</a:t>
            </a:r>
          </a:p>
          <a:p>
            <a:pPr algn="l" rtl="0" fontAlgn="base"/>
            <a:r>
              <a:rPr lang="en-US" sz="2400" b="1" dirty="0" smtClean="0"/>
              <a:t>detrimental </a:t>
            </a:r>
            <a:r>
              <a:rPr lang="en-US" sz="2400" b="1" dirty="0"/>
              <a:t>effect on</a:t>
            </a:r>
            <a:r>
              <a:rPr lang="en-US" sz="2400" dirty="0"/>
              <a:t> a mentally ill person's </a:t>
            </a:r>
            <a:r>
              <a:rPr lang="en-US" sz="2400" b="1" dirty="0"/>
              <a:t>recovery, </a:t>
            </a:r>
            <a:r>
              <a:rPr lang="en-US" sz="2400" dirty="0"/>
              <a:t>ability to find access to services, the type of </a:t>
            </a:r>
            <a:r>
              <a:rPr lang="en-US" sz="2400" b="1" dirty="0"/>
              <a:t>treatment </a:t>
            </a:r>
            <a:r>
              <a:rPr lang="en-US" sz="2400" dirty="0"/>
              <a:t>and level of support received and acceptance in the community;</a:t>
            </a:r>
          </a:p>
          <a:p>
            <a:pPr algn="l" rtl="0" fontAlgn="base"/>
            <a:r>
              <a:rPr lang="en-US" sz="2400" dirty="0" smtClean="0"/>
              <a:t>family </a:t>
            </a:r>
            <a:r>
              <a:rPr lang="en-US" sz="2400" dirty="0"/>
              <a:t>and caretakers </a:t>
            </a:r>
            <a:r>
              <a:rPr lang="en-US" sz="2400" b="1" dirty="0" smtClean="0"/>
              <a:t>isolation </a:t>
            </a:r>
            <a:r>
              <a:rPr lang="en-US" sz="2400" b="1" dirty="0"/>
              <a:t>and </a:t>
            </a:r>
            <a:r>
              <a:rPr lang="en-US" sz="2400" b="1" dirty="0" smtClean="0"/>
              <a:t>humiliation</a:t>
            </a:r>
          </a:p>
          <a:p>
            <a:pPr algn="l" rtl="0"/>
            <a:endParaRPr lang="en-US" sz="2400" dirty="0"/>
          </a:p>
        </p:txBody>
      </p:sp>
    </p:spTree>
    <p:extLst>
      <p:ext uri="{BB962C8B-B14F-4D97-AF65-F5344CB8AC3E}">
        <p14:creationId xmlns:p14="http://schemas.microsoft.com/office/powerpoint/2010/main" val="2604134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4967" y="497812"/>
            <a:ext cx="10293108" cy="5789874"/>
          </a:xfrm>
        </p:spPr>
      </p:pic>
    </p:spTree>
    <p:extLst>
      <p:ext uri="{BB962C8B-B14F-4D97-AF65-F5344CB8AC3E}">
        <p14:creationId xmlns:p14="http://schemas.microsoft.com/office/powerpoint/2010/main" val="2750644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reduce stigma? </a:t>
            </a:r>
            <a:r>
              <a:rPr lang="en-US" baseline="30000" dirty="0" smtClean="0"/>
              <a:t>(5)</a:t>
            </a:r>
            <a:endParaRPr lang="en-US" baseline="30000" dirty="0"/>
          </a:p>
        </p:txBody>
      </p:sp>
      <p:sp>
        <p:nvSpPr>
          <p:cNvPr id="3" name="Content Placeholder 2"/>
          <p:cNvSpPr>
            <a:spLocks noGrp="1"/>
          </p:cNvSpPr>
          <p:nvPr>
            <p:ph idx="1"/>
          </p:nvPr>
        </p:nvSpPr>
        <p:spPr/>
        <p:txBody>
          <a:bodyPr>
            <a:normAutofit/>
          </a:bodyPr>
          <a:lstStyle/>
          <a:p>
            <a:pPr algn="l" rtl="0" fontAlgn="base"/>
            <a:r>
              <a:rPr lang="en-US" sz="2400" dirty="0"/>
              <a:t>openly talking about mental illness in the community;</a:t>
            </a:r>
          </a:p>
          <a:p>
            <a:pPr algn="l" rtl="0" fontAlgn="base"/>
            <a:r>
              <a:rPr lang="en-US" sz="2400" dirty="0"/>
              <a:t>providing accurate </a:t>
            </a:r>
            <a:r>
              <a:rPr lang="en-US" sz="2400" dirty="0" smtClean="0"/>
              <a:t>information</a:t>
            </a:r>
            <a:endParaRPr lang="en-US" sz="2400" dirty="0"/>
          </a:p>
          <a:p>
            <a:pPr algn="l" rtl="0" fontAlgn="base"/>
            <a:r>
              <a:rPr lang="en-US" sz="2400" dirty="0"/>
              <a:t>countering the negative stereotypes and </a:t>
            </a:r>
            <a:r>
              <a:rPr lang="en-US" sz="2400" dirty="0" smtClean="0"/>
              <a:t>misconceptions</a:t>
            </a:r>
            <a:endParaRPr lang="en-US" sz="2400" dirty="0"/>
          </a:p>
          <a:p>
            <a:pPr algn="l" rtl="0" fontAlgn="base"/>
            <a:r>
              <a:rPr lang="en-US" sz="2400" dirty="0"/>
              <a:t>providing support and treatment services </a:t>
            </a:r>
            <a:endParaRPr lang="en-US" sz="2400" dirty="0" smtClean="0"/>
          </a:p>
          <a:p>
            <a:pPr algn="l" rtl="0" fontAlgn="base"/>
            <a:r>
              <a:rPr lang="en-US" sz="2400" dirty="0" smtClean="0"/>
              <a:t>ensuring </a:t>
            </a:r>
            <a:r>
              <a:rPr lang="en-US" sz="2400" dirty="0"/>
              <a:t>the existence of legislation to reduce discrimination in the workplace, in access to health and social community services.</a:t>
            </a:r>
          </a:p>
          <a:p>
            <a:pPr algn="l" rtl="0"/>
            <a:endParaRPr lang="en-US" sz="2400" dirty="0"/>
          </a:p>
        </p:txBody>
      </p:sp>
    </p:spTree>
    <p:extLst>
      <p:ext uri="{BB962C8B-B14F-4D97-AF65-F5344CB8AC3E}">
        <p14:creationId xmlns:p14="http://schemas.microsoft.com/office/powerpoint/2010/main" val="2168174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278F"/>
                </a:solidFill>
              </a:rPr>
              <a:t>Objectives</a:t>
            </a:r>
            <a:endParaRPr lang="ar-SA" dirty="0"/>
          </a:p>
        </p:txBody>
      </p:sp>
      <p:sp>
        <p:nvSpPr>
          <p:cNvPr id="3" name="Content Placeholder 2"/>
          <p:cNvSpPr>
            <a:spLocks noGrp="1"/>
          </p:cNvSpPr>
          <p:nvPr>
            <p:ph idx="1"/>
          </p:nvPr>
        </p:nvSpPr>
        <p:spPr>
          <a:xfrm>
            <a:off x="677334" y="1460311"/>
            <a:ext cx="8596668" cy="4581052"/>
          </a:xfrm>
        </p:spPr>
        <p:txBody>
          <a:bodyPr>
            <a:noAutofit/>
          </a:bodyPr>
          <a:lstStyle/>
          <a:p>
            <a:pPr marL="0" indent="0" algn="l" rtl="0">
              <a:buNone/>
            </a:pPr>
            <a:r>
              <a:rPr lang="en-US" sz="2400" dirty="0">
                <a:solidFill>
                  <a:schemeClr val="tx1"/>
                </a:solidFill>
              </a:rPr>
              <a:t>By the end of this lecture  students should be able to</a:t>
            </a:r>
            <a:r>
              <a:rPr lang="en-US" sz="2400" dirty="0" smtClean="0">
                <a:solidFill>
                  <a:schemeClr val="tx1"/>
                </a:solidFill>
              </a:rPr>
              <a:t>:</a:t>
            </a:r>
          </a:p>
          <a:p>
            <a:pPr algn="l" rtl="0">
              <a:buFont typeface="+mj-lt"/>
              <a:buAutoNum type="arabicPeriod"/>
            </a:pPr>
            <a:r>
              <a:rPr lang="en-US" sz="2400" strike="sngStrike" dirty="0" smtClean="0">
                <a:solidFill>
                  <a:schemeClr val="accent1">
                    <a:lumMod val="20000"/>
                    <a:lumOff val="80000"/>
                  </a:schemeClr>
                </a:solidFill>
              </a:rPr>
              <a:t>Define mental health and its etiology</a:t>
            </a:r>
          </a:p>
          <a:p>
            <a:pPr algn="l" rtl="0">
              <a:buFont typeface="+mj-lt"/>
              <a:buAutoNum type="arabicPeriod"/>
            </a:pPr>
            <a:r>
              <a:rPr lang="en-US" sz="2400" strike="sngStrike" dirty="0" smtClean="0">
                <a:solidFill>
                  <a:schemeClr val="accent1">
                    <a:lumMod val="20000"/>
                    <a:lumOff val="80000"/>
                  </a:schemeClr>
                </a:solidFill>
              </a:rPr>
              <a:t>Discuss the global magnitude of mental illness based on the global burden of disease ( GBD)</a:t>
            </a:r>
          </a:p>
          <a:p>
            <a:pPr algn="l" rtl="0">
              <a:buFont typeface="+mj-lt"/>
              <a:buAutoNum type="arabicPeriod"/>
            </a:pPr>
            <a:r>
              <a:rPr lang="en-US" sz="2400" strike="sngStrike" dirty="0" smtClean="0">
                <a:solidFill>
                  <a:schemeClr val="accent1">
                    <a:lumMod val="20000"/>
                    <a:lumOff val="80000"/>
                  </a:schemeClr>
                </a:solidFill>
              </a:rPr>
              <a:t>List and classify the factors contributing to the occurrence of mental illness</a:t>
            </a:r>
          </a:p>
          <a:p>
            <a:pPr algn="l" rtl="0">
              <a:buFont typeface="+mj-lt"/>
              <a:buAutoNum type="arabicPeriod"/>
            </a:pPr>
            <a:r>
              <a:rPr lang="en-US" sz="2400" strike="sngStrike" dirty="0" smtClean="0">
                <a:solidFill>
                  <a:schemeClr val="accent1">
                    <a:lumMod val="20000"/>
                    <a:lumOff val="80000"/>
                  </a:schemeClr>
                </a:solidFill>
              </a:rPr>
              <a:t>Define stigma, and explain its consequences on mentally ill patients, their families and treatment outcome.</a:t>
            </a:r>
          </a:p>
          <a:p>
            <a:pPr algn="l" rtl="0">
              <a:buFont typeface="+mj-lt"/>
              <a:buAutoNum type="arabicPeriod"/>
            </a:pPr>
            <a:r>
              <a:rPr lang="en-US" sz="2400" dirty="0" smtClean="0">
                <a:solidFill>
                  <a:schemeClr val="tx1"/>
                </a:solidFill>
              </a:rPr>
              <a:t>Discuss the principals of preventing mental illness.</a:t>
            </a:r>
          </a:p>
          <a:p>
            <a:pPr algn="l" rtl="0">
              <a:buFont typeface="+mj-lt"/>
              <a:buAutoNum type="arabicPeriod"/>
            </a:pPr>
            <a:endParaRPr lang="en-US" sz="2400" dirty="0">
              <a:solidFill>
                <a:schemeClr val="tx1"/>
              </a:solidFill>
            </a:endParaRPr>
          </a:p>
          <a:p>
            <a:endParaRPr lang="ar-SA" sz="2400" dirty="0"/>
          </a:p>
        </p:txBody>
      </p:sp>
    </p:spTree>
    <p:extLst>
      <p:ext uri="{BB962C8B-B14F-4D97-AF65-F5344CB8AC3E}">
        <p14:creationId xmlns:p14="http://schemas.microsoft.com/office/powerpoint/2010/main" val="3870812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Prevention</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7263410"/>
              </p:ext>
            </p:extLst>
          </p:nvPr>
        </p:nvGraphicFramePr>
        <p:xfrm>
          <a:off x="677862" y="1683026"/>
          <a:ext cx="10281685" cy="4358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7454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prevention of mental illness </a:t>
            </a:r>
            <a:r>
              <a:rPr lang="en-US" baseline="30000" dirty="0" smtClean="0"/>
              <a:t>(1)</a:t>
            </a:r>
            <a:endParaRPr lang="en-US" baseline="30000" dirty="0"/>
          </a:p>
        </p:txBody>
      </p:sp>
      <p:sp>
        <p:nvSpPr>
          <p:cNvPr id="3" name="Content Placeholder 2"/>
          <p:cNvSpPr>
            <a:spLocks noGrp="1"/>
          </p:cNvSpPr>
          <p:nvPr>
            <p:ph idx="1"/>
          </p:nvPr>
        </p:nvSpPr>
        <p:spPr/>
        <p:txBody>
          <a:bodyPr>
            <a:normAutofit/>
          </a:bodyPr>
          <a:lstStyle/>
          <a:p>
            <a:pPr algn="l" rtl="0"/>
            <a:r>
              <a:rPr lang="en-US" sz="2800" dirty="0" smtClean="0"/>
              <a:t>Community based</a:t>
            </a:r>
          </a:p>
          <a:p>
            <a:pPr algn="l" rtl="0"/>
            <a:r>
              <a:rPr lang="en-US" sz="2800" dirty="0" smtClean="0"/>
              <a:t>Improving the:</a:t>
            </a:r>
          </a:p>
          <a:p>
            <a:pPr lvl="1" algn="l" rtl="0"/>
            <a:r>
              <a:rPr lang="en-US" sz="2400" dirty="0" smtClean="0"/>
              <a:t>Social environment</a:t>
            </a:r>
          </a:p>
          <a:p>
            <a:pPr lvl="1" algn="l" rtl="0"/>
            <a:r>
              <a:rPr lang="en-US" sz="2400" dirty="0" smtClean="0"/>
              <a:t>Living conditions</a:t>
            </a:r>
          </a:p>
          <a:p>
            <a:pPr lvl="1" algn="l" rtl="0"/>
            <a:r>
              <a:rPr lang="en-US" sz="2400" dirty="0" smtClean="0"/>
              <a:t>Health and welfare resources </a:t>
            </a:r>
            <a:endParaRPr lang="en-US" sz="2400" dirty="0"/>
          </a:p>
        </p:txBody>
      </p:sp>
    </p:spTree>
    <p:extLst>
      <p:ext uri="{BB962C8B-B14F-4D97-AF65-F5344CB8AC3E}">
        <p14:creationId xmlns:p14="http://schemas.microsoft.com/office/powerpoint/2010/main" val="198304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712370" cy="1320800"/>
          </a:xfrm>
        </p:spPr>
        <p:txBody>
          <a:bodyPr/>
          <a:lstStyle/>
          <a:p>
            <a:r>
              <a:rPr lang="en-US" dirty="0" smtClean="0"/>
              <a:t>Secondary </a:t>
            </a:r>
            <a:r>
              <a:rPr lang="en-US" dirty="0"/>
              <a:t>prevention of mental </a:t>
            </a:r>
            <a:r>
              <a:rPr lang="en-US" dirty="0" smtClean="0"/>
              <a:t>illness </a:t>
            </a:r>
            <a:r>
              <a:rPr lang="en-US" baseline="30000" dirty="0" smtClean="0"/>
              <a:t>(1)</a:t>
            </a:r>
            <a:endParaRPr lang="en-US" baseline="30000" dirty="0"/>
          </a:p>
        </p:txBody>
      </p:sp>
      <p:sp>
        <p:nvSpPr>
          <p:cNvPr id="3" name="Content Placeholder 2"/>
          <p:cNvSpPr>
            <a:spLocks noGrp="1"/>
          </p:cNvSpPr>
          <p:nvPr>
            <p:ph idx="1"/>
          </p:nvPr>
        </p:nvSpPr>
        <p:spPr/>
        <p:txBody>
          <a:bodyPr>
            <a:normAutofit/>
          </a:bodyPr>
          <a:lstStyle/>
          <a:p>
            <a:pPr algn="l" rtl="0"/>
            <a:r>
              <a:rPr lang="en-US" sz="2400" dirty="0" smtClean="0"/>
              <a:t>Screening programs in schools, universities, industry, recreation centers</a:t>
            </a:r>
          </a:p>
          <a:p>
            <a:pPr algn="l" rtl="0"/>
            <a:endParaRPr lang="en-US" sz="2400" dirty="0"/>
          </a:p>
          <a:p>
            <a:pPr marL="0" indent="0" algn="l" rtl="0">
              <a:buNone/>
            </a:pPr>
            <a:r>
              <a:rPr lang="en-US" sz="2400" dirty="0"/>
              <a:t>Mental Health Screenings at Schools</a:t>
            </a:r>
          </a:p>
          <a:p>
            <a:pPr marL="0" indent="0" algn="l" rtl="0">
              <a:buNone/>
            </a:pPr>
            <a:r>
              <a:rPr lang="en-US" sz="2400" dirty="0">
                <a:hlinkClick r:id="rId2"/>
              </a:rPr>
              <a:t>https://</a:t>
            </a:r>
            <a:r>
              <a:rPr lang="en-US" sz="2400" dirty="0" smtClean="0">
                <a:hlinkClick r:id="rId2"/>
              </a:rPr>
              <a:t>www.youtube.com/watch?v=OgQx57os0UE</a:t>
            </a:r>
            <a:endParaRPr lang="en-US" sz="2400" dirty="0" smtClean="0"/>
          </a:p>
          <a:p>
            <a:pPr marL="0" indent="0" algn="l" rtl="0">
              <a:buNone/>
            </a:pPr>
            <a:endParaRPr lang="en-US" sz="2400" dirty="0" smtClean="0"/>
          </a:p>
          <a:p>
            <a:pPr marL="0" indent="0" algn="l" rtl="0">
              <a:buNone/>
            </a:pP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3039" y="3140764"/>
            <a:ext cx="5007665" cy="3338443"/>
          </a:xfrm>
          <a:prstGeom prst="rect">
            <a:avLst/>
          </a:prstGeom>
        </p:spPr>
      </p:pic>
    </p:spTree>
    <p:extLst>
      <p:ext uri="{BB962C8B-B14F-4D97-AF65-F5344CB8AC3E}">
        <p14:creationId xmlns:p14="http://schemas.microsoft.com/office/powerpoint/2010/main" val="95927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a:t>
            </a:r>
            <a:r>
              <a:rPr lang="en-US" dirty="0"/>
              <a:t>prevention of mental illness </a:t>
            </a:r>
            <a:r>
              <a:rPr lang="en-US" baseline="30000" dirty="0"/>
              <a:t>(1)</a:t>
            </a:r>
            <a:endParaRPr lang="en-US" dirty="0"/>
          </a:p>
        </p:txBody>
      </p:sp>
      <p:sp>
        <p:nvSpPr>
          <p:cNvPr id="3" name="Content Placeholder 2"/>
          <p:cNvSpPr>
            <a:spLocks noGrp="1"/>
          </p:cNvSpPr>
          <p:nvPr>
            <p:ph idx="1"/>
          </p:nvPr>
        </p:nvSpPr>
        <p:spPr>
          <a:xfrm>
            <a:off x="677334" y="1590261"/>
            <a:ext cx="8596668" cy="5062330"/>
          </a:xfrm>
        </p:spPr>
        <p:txBody>
          <a:bodyPr>
            <a:normAutofit/>
          </a:bodyPr>
          <a:lstStyle/>
          <a:p>
            <a:pPr algn="l" rtl="0"/>
            <a:r>
              <a:rPr lang="en-US" sz="2800" dirty="0"/>
              <a:t>seeks to reduce the duration of mental </a:t>
            </a:r>
            <a:r>
              <a:rPr lang="en-US" sz="2800" dirty="0" smtClean="0"/>
              <a:t>illness</a:t>
            </a:r>
          </a:p>
          <a:p>
            <a:pPr algn="l" rtl="0"/>
            <a:r>
              <a:rPr lang="en-US" sz="2800" dirty="0"/>
              <a:t>prevent further break-down and </a:t>
            </a:r>
            <a:r>
              <a:rPr lang="en-US" sz="2800" dirty="0" smtClean="0"/>
              <a:t>disruption</a:t>
            </a:r>
          </a:p>
          <a:p>
            <a:pPr algn="l" rtl="0"/>
            <a:r>
              <a:rPr lang="en-US" sz="2800" dirty="0" smtClean="0"/>
              <a:t>Mental health services:</a:t>
            </a:r>
          </a:p>
          <a:p>
            <a:pPr lvl="1" algn="l" rtl="0"/>
            <a:r>
              <a:rPr lang="en-US" sz="2400" dirty="0" smtClean="0"/>
              <a:t>Diagnosis &amp; treatment</a:t>
            </a:r>
          </a:p>
          <a:p>
            <a:pPr lvl="1" algn="l" rtl="0"/>
            <a:r>
              <a:rPr lang="en-US" sz="2400" dirty="0" smtClean="0"/>
              <a:t>Rehabilitation</a:t>
            </a:r>
          </a:p>
          <a:p>
            <a:pPr lvl="1" algn="l" rtl="0"/>
            <a:r>
              <a:rPr lang="en-US" sz="2400" dirty="0" smtClean="0"/>
              <a:t>Group </a:t>
            </a:r>
            <a:r>
              <a:rPr lang="en-US" sz="2400" dirty="0"/>
              <a:t>&amp;individual psychotherapy. </a:t>
            </a:r>
            <a:endParaRPr lang="en-US" sz="2400" dirty="0" smtClean="0"/>
          </a:p>
          <a:p>
            <a:pPr lvl="1" algn="l" rtl="0"/>
            <a:r>
              <a:rPr lang="en-US" sz="2400" dirty="0" smtClean="0"/>
              <a:t>Mental </a:t>
            </a:r>
            <a:r>
              <a:rPr lang="en-US" sz="2400" dirty="0"/>
              <a:t>health education. </a:t>
            </a:r>
          </a:p>
          <a:p>
            <a:pPr lvl="1" algn="l" rtl="0"/>
            <a:r>
              <a:rPr lang="en-US" sz="2400" dirty="0" smtClean="0"/>
              <a:t>psychoactive drugs</a:t>
            </a:r>
          </a:p>
          <a:p>
            <a:pPr lvl="1" algn="l" rtl="0"/>
            <a:r>
              <a:rPr lang="en-US" sz="2400" dirty="0" smtClean="0"/>
              <a:t>After-care services (ex: social care, employment services)</a:t>
            </a:r>
            <a:endParaRPr lang="en-US" sz="2400" dirty="0"/>
          </a:p>
        </p:txBody>
      </p:sp>
    </p:spTree>
    <p:extLst>
      <p:ext uri="{BB962C8B-B14F-4D97-AF65-F5344CB8AC3E}">
        <p14:creationId xmlns:p14="http://schemas.microsoft.com/office/powerpoint/2010/main" val="4095251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6" y="622852"/>
            <a:ext cx="9275049" cy="1320800"/>
          </a:xfrm>
        </p:spPr>
        <p:txBody>
          <a:bodyPr/>
          <a:lstStyle/>
          <a:p>
            <a:r>
              <a:rPr lang="en-US" dirty="0" smtClean="0"/>
              <a:t>Global health </a:t>
            </a:r>
            <a:r>
              <a:rPr lang="en-US" dirty="0"/>
              <a:t>s</a:t>
            </a:r>
            <a:r>
              <a:rPr lang="en-US" dirty="0" smtClean="0"/>
              <a:t>ystems and mental health</a:t>
            </a:r>
            <a:r>
              <a:rPr lang="en-US" baseline="30000" dirty="0" smtClean="0"/>
              <a:t>(3)</a:t>
            </a:r>
            <a:endParaRPr lang="en-US" baseline="30000" dirty="0"/>
          </a:p>
        </p:txBody>
      </p:sp>
      <p:sp>
        <p:nvSpPr>
          <p:cNvPr id="3" name="Content Placeholder 2"/>
          <p:cNvSpPr>
            <a:spLocks noGrp="1"/>
          </p:cNvSpPr>
          <p:nvPr>
            <p:ph idx="1"/>
          </p:nvPr>
        </p:nvSpPr>
        <p:spPr/>
        <p:txBody>
          <a:bodyPr>
            <a:normAutofit/>
          </a:bodyPr>
          <a:lstStyle/>
          <a:p>
            <a:pPr algn="l" rtl="0"/>
            <a:r>
              <a:rPr lang="en-US" sz="2400" dirty="0" smtClean="0"/>
              <a:t>76</a:t>
            </a:r>
            <a:r>
              <a:rPr lang="en-US" sz="2400" dirty="0"/>
              <a:t>% </a:t>
            </a:r>
            <a:r>
              <a:rPr lang="en-US" sz="2400" dirty="0" smtClean="0"/>
              <a:t>- 85</a:t>
            </a:r>
            <a:r>
              <a:rPr lang="en-US" sz="2400" dirty="0"/>
              <a:t>% of people with severe mental disorders receive no treatment </a:t>
            </a:r>
            <a:r>
              <a:rPr lang="en-US" sz="2400" dirty="0" smtClean="0"/>
              <a:t>(in </a:t>
            </a:r>
            <a:r>
              <a:rPr lang="en-US" sz="2400" dirty="0"/>
              <a:t>low-income and middle-income </a:t>
            </a:r>
            <a:r>
              <a:rPr lang="en-US" sz="2400" dirty="0" smtClean="0"/>
              <a:t>countries)</a:t>
            </a:r>
          </a:p>
          <a:p>
            <a:pPr marL="0" indent="0" algn="ctr" rtl="0">
              <a:buNone/>
            </a:pPr>
            <a:r>
              <a:rPr lang="en-US" sz="2400" dirty="0" smtClean="0"/>
              <a:t>VS. 	</a:t>
            </a:r>
          </a:p>
          <a:p>
            <a:pPr marL="0" indent="0" algn="l" rtl="0">
              <a:buNone/>
            </a:pPr>
            <a:r>
              <a:rPr lang="en-US" sz="2400" dirty="0" smtClean="0"/>
              <a:t>	35</a:t>
            </a:r>
            <a:r>
              <a:rPr lang="en-US" sz="2400" dirty="0"/>
              <a:t>% </a:t>
            </a:r>
            <a:r>
              <a:rPr lang="en-US" sz="2400" dirty="0" smtClean="0"/>
              <a:t>- 50% in high income countries ( also high)</a:t>
            </a:r>
          </a:p>
          <a:p>
            <a:pPr algn="l" rtl="0"/>
            <a:r>
              <a:rPr lang="en-US" sz="2400" dirty="0" smtClean="0"/>
              <a:t>For those </a:t>
            </a:r>
            <a:r>
              <a:rPr lang="en-US" sz="2400" dirty="0"/>
              <a:t>receiving </a:t>
            </a:r>
            <a:r>
              <a:rPr lang="en-US" sz="2400" dirty="0" smtClean="0"/>
              <a:t>treatment- </a:t>
            </a:r>
            <a:r>
              <a:rPr lang="en-US" sz="2400" dirty="0"/>
              <a:t>poor quality of </a:t>
            </a:r>
            <a:r>
              <a:rPr lang="en-US" sz="2400" dirty="0" smtClean="0"/>
              <a:t>care</a:t>
            </a:r>
          </a:p>
          <a:p>
            <a:pPr algn="l" rtl="0"/>
            <a:endParaRPr lang="en-US" sz="2400" dirty="0"/>
          </a:p>
        </p:txBody>
      </p:sp>
    </p:spTree>
    <p:extLst>
      <p:ext uri="{BB962C8B-B14F-4D97-AF65-F5344CB8AC3E}">
        <p14:creationId xmlns:p14="http://schemas.microsoft.com/office/powerpoint/2010/main" val="1068640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6" y="622852"/>
            <a:ext cx="9275049" cy="1320800"/>
          </a:xfrm>
        </p:spPr>
        <p:txBody>
          <a:bodyPr/>
          <a:lstStyle/>
          <a:p>
            <a:r>
              <a:rPr lang="en-US" dirty="0" smtClean="0"/>
              <a:t>Global health </a:t>
            </a:r>
            <a:r>
              <a:rPr lang="en-US" dirty="0"/>
              <a:t>s</a:t>
            </a:r>
            <a:r>
              <a:rPr lang="en-US" dirty="0" smtClean="0"/>
              <a:t>ystems and mental health</a:t>
            </a:r>
            <a:r>
              <a:rPr lang="en-US" baseline="30000" dirty="0" smtClean="0"/>
              <a:t>(3)</a:t>
            </a:r>
            <a:endParaRPr lang="en-US" baseline="30000" dirty="0"/>
          </a:p>
        </p:txBody>
      </p:sp>
      <p:sp>
        <p:nvSpPr>
          <p:cNvPr id="3" name="Content Placeholder 2"/>
          <p:cNvSpPr>
            <a:spLocks noGrp="1"/>
          </p:cNvSpPr>
          <p:nvPr>
            <p:ph idx="1"/>
          </p:nvPr>
        </p:nvSpPr>
        <p:spPr/>
        <p:txBody>
          <a:bodyPr>
            <a:normAutofit/>
          </a:bodyPr>
          <a:lstStyle/>
          <a:p>
            <a:pPr algn="l" rtl="0"/>
            <a:r>
              <a:rPr lang="en-US" sz="2400" dirty="0"/>
              <a:t>annual spending on mental health is less than US$ 2 per person and less than US$ 0.25 per person in low-income </a:t>
            </a:r>
            <a:r>
              <a:rPr lang="en-US" sz="2400" dirty="0" smtClean="0"/>
              <a:t>countries</a:t>
            </a:r>
          </a:p>
          <a:p>
            <a:pPr algn="l" rtl="0"/>
            <a:r>
              <a:rPr lang="en-US" sz="2400" dirty="0"/>
              <a:t>67% of these financial resources </a:t>
            </a:r>
            <a:r>
              <a:rPr lang="en-US" sz="2400" dirty="0" smtClean="0"/>
              <a:t>&gt;&gt;&gt;&gt;stand-alone </a:t>
            </a:r>
            <a:r>
              <a:rPr lang="en-US" sz="2400" dirty="0"/>
              <a:t>mental </a:t>
            </a:r>
            <a:r>
              <a:rPr lang="en-US" sz="2400" dirty="0" smtClean="0"/>
              <a:t>hospitals</a:t>
            </a:r>
          </a:p>
          <a:p>
            <a:pPr algn="l" rtl="0"/>
            <a:r>
              <a:rPr lang="en-US" sz="2400" dirty="0" smtClean="0"/>
              <a:t>Half of the World's countries have 1 psychiatrist for each 200,000 persons. Psycho-social intervention professionals are even scarcer.</a:t>
            </a:r>
            <a:endParaRPr lang="en-US" sz="2400" dirty="0"/>
          </a:p>
        </p:txBody>
      </p:sp>
    </p:spTree>
    <p:extLst>
      <p:ext uri="{BB962C8B-B14F-4D97-AF65-F5344CB8AC3E}">
        <p14:creationId xmlns:p14="http://schemas.microsoft.com/office/powerpoint/2010/main" val="8647126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6" y="622852"/>
            <a:ext cx="9275049" cy="1320800"/>
          </a:xfrm>
        </p:spPr>
        <p:txBody>
          <a:bodyPr/>
          <a:lstStyle/>
          <a:p>
            <a:r>
              <a:rPr lang="en-US" dirty="0" smtClean="0"/>
              <a:t>Global health </a:t>
            </a:r>
            <a:r>
              <a:rPr lang="en-US" dirty="0"/>
              <a:t>s</a:t>
            </a:r>
            <a:r>
              <a:rPr lang="en-US" dirty="0" smtClean="0"/>
              <a:t>ystems and mental health </a:t>
            </a:r>
            <a:r>
              <a:rPr lang="en-US" baseline="30000" dirty="0" smtClean="0"/>
              <a:t>(3)</a:t>
            </a:r>
            <a:endParaRPr lang="en-US" baseline="30000" dirty="0"/>
          </a:p>
        </p:txBody>
      </p:sp>
      <p:sp>
        <p:nvSpPr>
          <p:cNvPr id="3" name="Content Placeholder 2"/>
          <p:cNvSpPr>
            <a:spLocks noGrp="1"/>
          </p:cNvSpPr>
          <p:nvPr>
            <p:ph idx="1"/>
          </p:nvPr>
        </p:nvSpPr>
        <p:spPr/>
        <p:txBody>
          <a:bodyPr>
            <a:normAutofit/>
          </a:bodyPr>
          <a:lstStyle/>
          <a:p>
            <a:pPr marL="0" indent="0" algn="l" rtl="0">
              <a:buNone/>
            </a:pPr>
            <a:r>
              <a:rPr lang="en-US" sz="2400" dirty="0" smtClean="0"/>
              <a:t>WHO </a:t>
            </a:r>
            <a:r>
              <a:rPr lang="en-US" sz="2400" dirty="0"/>
              <a:t>recommends redirecting </a:t>
            </a:r>
            <a:r>
              <a:rPr lang="en-US" sz="2400" dirty="0" smtClean="0"/>
              <a:t>mental health funds </a:t>
            </a:r>
            <a:r>
              <a:rPr lang="en-US" sz="2400" dirty="0"/>
              <a:t>to </a:t>
            </a:r>
            <a:r>
              <a:rPr lang="en-US" sz="2400" b="1" u="sng" dirty="0" smtClean="0"/>
              <a:t>community-based services</a:t>
            </a:r>
          </a:p>
          <a:p>
            <a:pPr marL="0" indent="0" algn="l" rtl="0">
              <a:buNone/>
            </a:pPr>
            <a:endParaRPr lang="en-US" sz="2400" b="1" u="sng" dirty="0" smtClean="0"/>
          </a:p>
          <a:p>
            <a:pPr algn="l" rtl="0"/>
            <a:r>
              <a:rPr lang="en-US" sz="2400" dirty="0" smtClean="0"/>
              <a:t>integration </a:t>
            </a:r>
            <a:r>
              <a:rPr lang="en-US" sz="2400" dirty="0"/>
              <a:t>of mental health into general health care </a:t>
            </a:r>
            <a:r>
              <a:rPr lang="en-US" sz="2400" dirty="0" smtClean="0"/>
              <a:t>settings</a:t>
            </a:r>
          </a:p>
          <a:p>
            <a:pPr algn="l" rtl="0"/>
            <a:r>
              <a:rPr lang="en-US" sz="2400" dirty="0" smtClean="0"/>
              <a:t>Improves access and cost-effectiveness</a:t>
            </a:r>
            <a:endParaRPr lang="en-US" sz="2400" dirty="0"/>
          </a:p>
        </p:txBody>
      </p:sp>
    </p:spTree>
    <p:extLst>
      <p:ext uri="{BB962C8B-B14F-4D97-AF65-F5344CB8AC3E}">
        <p14:creationId xmlns:p14="http://schemas.microsoft.com/office/powerpoint/2010/main" val="2763314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278F"/>
                </a:solidFill>
              </a:rPr>
              <a:t>Objectives</a:t>
            </a:r>
            <a:endParaRPr lang="ar-SA" dirty="0"/>
          </a:p>
        </p:txBody>
      </p:sp>
      <p:sp>
        <p:nvSpPr>
          <p:cNvPr id="3" name="Content Placeholder 2"/>
          <p:cNvSpPr>
            <a:spLocks noGrp="1"/>
          </p:cNvSpPr>
          <p:nvPr>
            <p:ph idx="1"/>
          </p:nvPr>
        </p:nvSpPr>
        <p:spPr>
          <a:xfrm>
            <a:off x="677334" y="1930400"/>
            <a:ext cx="8596668" cy="3880773"/>
          </a:xfrm>
        </p:spPr>
        <p:txBody>
          <a:bodyPr>
            <a:noAutofit/>
          </a:bodyPr>
          <a:lstStyle/>
          <a:p>
            <a:pPr marL="0" indent="0" algn="l" rtl="0">
              <a:buNone/>
            </a:pPr>
            <a:r>
              <a:rPr lang="en-US" sz="2400" dirty="0">
                <a:solidFill>
                  <a:schemeClr val="tx1"/>
                </a:solidFill>
              </a:rPr>
              <a:t>By the end of this lecture residents should be able to</a:t>
            </a:r>
            <a:r>
              <a:rPr lang="en-US" sz="2400" dirty="0" smtClean="0">
                <a:solidFill>
                  <a:schemeClr val="tx1"/>
                </a:solidFill>
              </a:rPr>
              <a:t>:</a:t>
            </a:r>
          </a:p>
          <a:p>
            <a:pPr algn="l" rtl="0">
              <a:buFont typeface="+mj-lt"/>
              <a:buAutoNum type="arabicPeriod"/>
            </a:pPr>
            <a:r>
              <a:rPr lang="en-US" sz="2400" dirty="0" smtClean="0">
                <a:solidFill>
                  <a:schemeClr val="tx1"/>
                </a:solidFill>
              </a:rPr>
              <a:t>Define mental health and its etiology</a:t>
            </a:r>
          </a:p>
          <a:p>
            <a:pPr algn="l" rtl="0">
              <a:buFont typeface="+mj-lt"/>
              <a:buAutoNum type="arabicPeriod"/>
            </a:pPr>
            <a:r>
              <a:rPr lang="en-US" sz="2400" dirty="0" smtClean="0">
                <a:solidFill>
                  <a:schemeClr val="tx1"/>
                </a:solidFill>
              </a:rPr>
              <a:t>Discuss the global magnitude of mental illness based on the global burden of disease ( GBD)</a:t>
            </a:r>
          </a:p>
          <a:p>
            <a:pPr algn="l" rtl="0">
              <a:buFont typeface="+mj-lt"/>
              <a:buAutoNum type="arabicPeriod"/>
            </a:pPr>
            <a:r>
              <a:rPr lang="en-US" sz="2400" dirty="0" smtClean="0">
                <a:solidFill>
                  <a:schemeClr val="tx1"/>
                </a:solidFill>
              </a:rPr>
              <a:t>List and classify the factors contributing to the occurrence of mental illness</a:t>
            </a:r>
          </a:p>
          <a:p>
            <a:pPr algn="l" rtl="0">
              <a:buFont typeface="+mj-lt"/>
              <a:buAutoNum type="arabicPeriod"/>
            </a:pPr>
            <a:r>
              <a:rPr lang="en-US" sz="2400" dirty="0" smtClean="0">
                <a:solidFill>
                  <a:schemeClr val="tx1"/>
                </a:solidFill>
              </a:rPr>
              <a:t>Define stigma, and explain its consequences on mentally ill patients, their families and treatment outcome.</a:t>
            </a:r>
          </a:p>
          <a:p>
            <a:pPr algn="l" rtl="0">
              <a:buFont typeface="+mj-lt"/>
              <a:buAutoNum type="arabicPeriod"/>
            </a:pPr>
            <a:r>
              <a:rPr lang="en-US" sz="2400" dirty="0" smtClean="0">
                <a:solidFill>
                  <a:schemeClr val="tx1"/>
                </a:solidFill>
              </a:rPr>
              <a:t>Discuss the principals of preventing mental illness.</a:t>
            </a:r>
          </a:p>
          <a:p>
            <a:pPr algn="l" rtl="0">
              <a:buFont typeface="+mj-lt"/>
              <a:buAutoNum type="arabicPeriod"/>
            </a:pPr>
            <a:endParaRPr lang="en-US" sz="2400" dirty="0">
              <a:solidFill>
                <a:schemeClr val="tx1"/>
              </a:solidFill>
            </a:endParaRPr>
          </a:p>
          <a:p>
            <a:endParaRPr lang="ar-SA" sz="2400" dirty="0"/>
          </a:p>
        </p:txBody>
      </p:sp>
    </p:spTree>
    <p:extLst>
      <p:ext uri="{BB962C8B-B14F-4D97-AF65-F5344CB8AC3E}">
        <p14:creationId xmlns:p14="http://schemas.microsoft.com/office/powerpoint/2010/main" val="579983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278F"/>
                </a:solidFill>
              </a:rPr>
              <a:t>Objectives</a:t>
            </a:r>
            <a:endParaRPr lang="ar-SA" dirty="0"/>
          </a:p>
        </p:txBody>
      </p:sp>
      <p:sp>
        <p:nvSpPr>
          <p:cNvPr id="3" name="Content Placeholder 2"/>
          <p:cNvSpPr>
            <a:spLocks noGrp="1"/>
          </p:cNvSpPr>
          <p:nvPr>
            <p:ph idx="1"/>
          </p:nvPr>
        </p:nvSpPr>
        <p:spPr>
          <a:xfrm>
            <a:off x="677334" y="1460311"/>
            <a:ext cx="8596668" cy="4581052"/>
          </a:xfrm>
        </p:spPr>
        <p:txBody>
          <a:bodyPr>
            <a:noAutofit/>
          </a:bodyPr>
          <a:lstStyle/>
          <a:p>
            <a:pPr marL="0" indent="0" algn="l" rtl="0">
              <a:buNone/>
            </a:pPr>
            <a:r>
              <a:rPr lang="en-US" sz="2400" dirty="0">
                <a:solidFill>
                  <a:schemeClr val="tx1"/>
                </a:solidFill>
              </a:rPr>
              <a:t>By the end of this lecture </a:t>
            </a:r>
            <a:r>
              <a:rPr lang="en-US" sz="2400" dirty="0" smtClean="0">
                <a:solidFill>
                  <a:schemeClr val="tx1"/>
                </a:solidFill>
              </a:rPr>
              <a:t>students </a:t>
            </a:r>
            <a:r>
              <a:rPr lang="en-US" sz="2400" dirty="0">
                <a:solidFill>
                  <a:schemeClr val="tx1"/>
                </a:solidFill>
              </a:rPr>
              <a:t>should be able to</a:t>
            </a:r>
            <a:r>
              <a:rPr lang="en-US" sz="2400" dirty="0" smtClean="0">
                <a:solidFill>
                  <a:schemeClr val="tx1"/>
                </a:solidFill>
              </a:rPr>
              <a:t>:</a:t>
            </a:r>
          </a:p>
          <a:p>
            <a:pPr algn="l" rtl="0">
              <a:buFont typeface="+mj-lt"/>
              <a:buAutoNum type="arabicPeriod"/>
            </a:pPr>
            <a:r>
              <a:rPr lang="en-US" sz="2400" dirty="0" smtClean="0">
                <a:solidFill>
                  <a:schemeClr val="tx1"/>
                </a:solidFill>
              </a:rPr>
              <a:t>Define mental health and its etiology</a:t>
            </a:r>
          </a:p>
          <a:p>
            <a:pPr algn="l" rtl="0">
              <a:buFont typeface="+mj-lt"/>
              <a:buAutoNum type="arabicPeriod"/>
            </a:pPr>
            <a:r>
              <a:rPr lang="en-US" sz="2400" dirty="0" smtClean="0">
                <a:solidFill>
                  <a:schemeClr val="tx1"/>
                </a:solidFill>
              </a:rPr>
              <a:t>Discuss the global magnitude of mental illness based on the global burden of disease ( GBD)</a:t>
            </a:r>
          </a:p>
          <a:p>
            <a:pPr algn="l" rtl="0">
              <a:buFont typeface="+mj-lt"/>
              <a:buAutoNum type="arabicPeriod"/>
            </a:pPr>
            <a:r>
              <a:rPr lang="en-US" sz="2400" dirty="0" smtClean="0">
                <a:solidFill>
                  <a:schemeClr val="tx1"/>
                </a:solidFill>
              </a:rPr>
              <a:t>List and classify the factors contributing to the occurrence of mental illness</a:t>
            </a:r>
          </a:p>
          <a:p>
            <a:pPr algn="l" rtl="0">
              <a:buFont typeface="+mj-lt"/>
              <a:buAutoNum type="arabicPeriod"/>
            </a:pPr>
            <a:r>
              <a:rPr lang="en-US" sz="2400" dirty="0" smtClean="0">
                <a:solidFill>
                  <a:schemeClr val="tx1"/>
                </a:solidFill>
              </a:rPr>
              <a:t>Define stigma, and explain its consequences on mentally ill patients, their families and treatment outcome.</a:t>
            </a:r>
          </a:p>
          <a:p>
            <a:pPr algn="l" rtl="0">
              <a:buFont typeface="+mj-lt"/>
              <a:buAutoNum type="arabicPeriod"/>
            </a:pPr>
            <a:r>
              <a:rPr lang="en-US" sz="2400" dirty="0" smtClean="0">
                <a:solidFill>
                  <a:schemeClr val="tx1"/>
                </a:solidFill>
              </a:rPr>
              <a:t>Discuss the principals of preventing mental illness.</a:t>
            </a:r>
          </a:p>
          <a:p>
            <a:pPr algn="l" rtl="0">
              <a:buFont typeface="+mj-lt"/>
              <a:buAutoNum type="arabicPeriod"/>
            </a:pPr>
            <a:endParaRPr lang="en-US" sz="2400" dirty="0">
              <a:solidFill>
                <a:schemeClr val="tx1"/>
              </a:solidFill>
            </a:endParaRPr>
          </a:p>
          <a:p>
            <a:endParaRPr lang="ar-SA" sz="2400" dirty="0"/>
          </a:p>
        </p:txBody>
      </p:sp>
    </p:spTree>
    <p:extLst>
      <p:ext uri="{BB962C8B-B14F-4D97-AF65-F5344CB8AC3E}">
        <p14:creationId xmlns:p14="http://schemas.microsoft.com/office/powerpoint/2010/main" val="132762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SA" dirty="0"/>
          </a:p>
        </p:txBody>
      </p:sp>
      <p:sp>
        <p:nvSpPr>
          <p:cNvPr id="3" name="Content Placeholder 2"/>
          <p:cNvSpPr>
            <a:spLocks noGrp="1"/>
          </p:cNvSpPr>
          <p:nvPr>
            <p:ph idx="1"/>
          </p:nvPr>
        </p:nvSpPr>
        <p:spPr>
          <a:xfrm>
            <a:off x="677334" y="1446663"/>
            <a:ext cx="8596668" cy="4594699"/>
          </a:xfrm>
        </p:spPr>
        <p:txBody>
          <a:bodyPr>
            <a:normAutofit fontScale="92500" lnSpcReduction="20000"/>
          </a:bodyPr>
          <a:lstStyle/>
          <a:p>
            <a:pPr algn="l" rtl="0">
              <a:buFont typeface="+mj-lt"/>
              <a:buAutoNum type="arabicPeriod"/>
            </a:pPr>
            <a:r>
              <a:rPr lang="en-US" sz="2000" dirty="0"/>
              <a:t>Park’s Textbook of Preventive and Social Medicine. 23</a:t>
            </a:r>
            <a:r>
              <a:rPr lang="en-US" sz="2000" baseline="30000" dirty="0"/>
              <a:t>rd</a:t>
            </a:r>
            <a:r>
              <a:rPr lang="en-US" sz="2000" dirty="0"/>
              <a:t> edition. </a:t>
            </a:r>
            <a:r>
              <a:rPr lang="en-US" sz="2000" dirty="0" smtClean="0"/>
              <a:t>CH17 </a:t>
            </a:r>
            <a:r>
              <a:rPr lang="en-US" sz="2000" dirty="0"/>
              <a:t>(p </a:t>
            </a:r>
            <a:r>
              <a:rPr lang="en-US" sz="2000" dirty="0" smtClean="0"/>
              <a:t>831-838).</a:t>
            </a:r>
          </a:p>
          <a:p>
            <a:pPr algn="l" rtl="0">
              <a:buFont typeface="+mj-lt"/>
              <a:buAutoNum type="arabicPeriod"/>
            </a:pPr>
            <a:r>
              <a:rPr lang="en-US" sz="2000" dirty="0" smtClean="0"/>
              <a:t>Mental Disorders-Key Facts [webpage].9 April 2018. World </a:t>
            </a:r>
            <a:r>
              <a:rPr lang="en-US" sz="2000" dirty="0"/>
              <a:t>Health Organization.URL: </a:t>
            </a:r>
            <a:r>
              <a:rPr lang="en-US" sz="2000" dirty="0">
                <a:hlinkClick r:id="rId2"/>
              </a:rPr>
              <a:t>https://</a:t>
            </a:r>
            <a:r>
              <a:rPr lang="en-US" sz="2000" dirty="0" smtClean="0">
                <a:hlinkClick r:id="rId2"/>
              </a:rPr>
              <a:t>www.who.int/en/news-room/fact-sheets/detail/mental-disorders</a:t>
            </a:r>
            <a:r>
              <a:rPr lang="en-US" sz="2000" dirty="0"/>
              <a:t> </a:t>
            </a:r>
            <a:r>
              <a:rPr lang="en-US" sz="2000" dirty="0" smtClean="0"/>
              <a:t>[Accessed March 7th, 2019]</a:t>
            </a:r>
          </a:p>
          <a:p>
            <a:pPr algn="l" rtl="0">
              <a:buFont typeface="+mj-lt"/>
              <a:buAutoNum type="arabicPeriod"/>
            </a:pPr>
            <a:r>
              <a:rPr lang="en-US" sz="2000" dirty="0" smtClean="0"/>
              <a:t>Mental Health Action Plan 2013-2020[webpage].2013.</a:t>
            </a:r>
            <a:r>
              <a:rPr lang="en-US" sz="2000" dirty="0"/>
              <a:t> World Health Organization.URL: </a:t>
            </a:r>
            <a:r>
              <a:rPr lang="en-US" sz="2000" dirty="0">
                <a:hlinkClick r:id="rId3"/>
              </a:rPr>
              <a:t>https://</a:t>
            </a:r>
            <a:r>
              <a:rPr lang="en-US" sz="2000" dirty="0" smtClean="0">
                <a:hlinkClick r:id="rId3"/>
              </a:rPr>
              <a:t>apps.who.int/iris/bitstream/handle/10665/89966/9789241506021_eng.pdf?sequence=1</a:t>
            </a:r>
            <a:r>
              <a:rPr lang="en-US" sz="2000" dirty="0"/>
              <a:t> </a:t>
            </a:r>
            <a:r>
              <a:rPr lang="en-US" sz="2000" dirty="0" smtClean="0"/>
              <a:t>[Accessed </a:t>
            </a:r>
            <a:r>
              <a:rPr lang="en-US" sz="2000" dirty="0"/>
              <a:t>March 7th, 2019</a:t>
            </a:r>
            <a:r>
              <a:rPr lang="en-US" sz="2000" dirty="0" smtClean="0"/>
              <a:t>]</a:t>
            </a:r>
          </a:p>
          <a:p>
            <a:pPr algn="l" rtl="0">
              <a:buFont typeface="+mj-lt"/>
              <a:buAutoNum type="arabicPeriod"/>
            </a:pPr>
            <a:r>
              <a:rPr lang="en-US" sz="2000" dirty="0"/>
              <a:t>Depression and Other Common Mental Disorders Global Health </a:t>
            </a:r>
            <a:r>
              <a:rPr lang="en-US" sz="2000" dirty="0" smtClean="0"/>
              <a:t>Estimates.2017. </a:t>
            </a:r>
            <a:r>
              <a:rPr lang="en-US" sz="2000" dirty="0"/>
              <a:t>World Health Organization.URL: </a:t>
            </a:r>
            <a:r>
              <a:rPr lang="en-US" sz="2000" dirty="0">
                <a:hlinkClick r:id="rId4"/>
              </a:rPr>
              <a:t>https://</a:t>
            </a:r>
            <a:r>
              <a:rPr lang="en-US" sz="2000" dirty="0" smtClean="0">
                <a:hlinkClick r:id="rId4"/>
              </a:rPr>
              <a:t>apps.who.int/iris/bitstream/handle/10665/254610/WHO-MSD-MER-2017.2-eng.pdf?sequence=1</a:t>
            </a:r>
            <a:r>
              <a:rPr lang="en-US" sz="2000" dirty="0"/>
              <a:t> [Accessed March 7th, 2019</a:t>
            </a:r>
            <a:r>
              <a:rPr lang="en-US" sz="2000" dirty="0" smtClean="0"/>
              <a:t>]</a:t>
            </a:r>
          </a:p>
          <a:p>
            <a:pPr algn="l" rtl="0">
              <a:buFont typeface="+mj-lt"/>
              <a:buAutoNum type="arabicPeriod"/>
            </a:pPr>
            <a:r>
              <a:rPr lang="en-US" sz="2000" b="1" dirty="0"/>
              <a:t>Mental health problems: the undefined and hidden </a:t>
            </a:r>
            <a:r>
              <a:rPr lang="en-US" sz="2000" b="1" dirty="0" smtClean="0"/>
              <a:t>burden [webpage].(</a:t>
            </a:r>
            <a:r>
              <a:rPr lang="en-US" sz="2000" b="1" dirty="0" err="1" smtClean="0"/>
              <a:t>n.d.</a:t>
            </a:r>
            <a:r>
              <a:rPr lang="en-US" sz="2000" b="1" dirty="0" smtClean="0"/>
              <a:t>).</a:t>
            </a:r>
            <a:r>
              <a:rPr lang="en-US" sz="2000" dirty="0"/>
              <a:t> World Health Organization.URL: </a:t>
            </a:r>
            <a:r>
              <a:rPr lang="en-US" sz="2000" dirty="0">
                <a:hlinkClick r:id="rId5"/>
              </a:rPr>
              <a:t>https://www.who.int/mediacentre/factsheets/fs218/en</a:t>
            </a:r>
            <a:r>
              <a:rPr lang="en-US" sz="2000" dirty="0" smtClean="0">
                <a:hlinkClick r:id="rId5"/>
              </a:rPr>
              <a:t>/</a:t>
            </a:r>
            <a:r>
              <a:rPr lang="en-US" sz="2000" dirty="0"/>
              <a:t> [Accessed March 7th, 2019]</a:t>
            </a:r>
          </a:p>
          <a:p>
            <a:pPr algn="l" rtl="0">
              <a:buFont typeface="+mj-lt"/>
              <a:buAutoNum type="arabicPeriod"/>
            </a:pPr>
            <a:endParaRPr lang="en-US" sz="2000" b="1" dirty="0"/>
          </a:p>
          <a:p>
            <a:pPr algn="l" rtl="0">
              <a:buFont typeface="+mj-lt"/>
              <a:buAutoNum type="arabicPeriod"/>
            </a:pPr>
            <a:endParaRPr lang="en-US" sz="2000" dirty="0"/>
          </a:p>
          <a:p>
            <a:pPr algn="l" rtl="0">
              <a:buFont typeface="+mj-lt"/>
              <a:buAutoNum type="arabicPeriod"/>
            </a:pPr>
            <a:endParaRPr lang="en-US" sz="2000" dirty="0" smtClean="0"/>
          </a:p>
          <a:p>
            <a:pPr algn="l" rtl="0">
              <a:buFont typeface="+mj-lt"/>
              <a:buAutoNum type="arabicPeriod"/>
            </a:pPr>
            <a:endParaRPr lang="en-US" sz="2000" dirty="0"/>
          </a:p>
          <a:p>
            <a:pPr algn="l" rtl="0">
              <a:buFont typeface="+mj-lt"/>
              <a:buAutoNum type="arabicPeriod"/>
            </a:pPr>
            <a:endParaRPr lang="en-US" sz="2000" dirty="0"/>
          </a:p>
          <a:p>
            <a:pPr algn="l" rtl="0">
              <a:buFont typeface="+mj-lt"/>
              <a:buAutoNum type="arabicPeriod"/>
            </a:pPr>
            <a:endParaRPr lang="ar-SA" sz="1600" dirty="0"/>
          </a:p>
        </p:txBody>
      </p:sp>
    </p:spTree>
    <p:extLst>
      <p:ext uri="{BB962C8B-B14F-4D97-AF65-F5344CB8AC3E}">
        <p14:creationId xmlns:p14="http://schemas.microsoft.com/office/powerpoint/2010/main" val="2376699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77B1F2-D808-4B68-9746-FE06075EAC21}" type="slidenum">
              <a:rPr lang="en-US" smtClean="0">
                <a:solidFill>
                  <a:prstClr val="black">
                    <a:tint val="75000"/>
                  </a:prstClr>
                </a:solidFill>
              </a:rPr>
              <a:pPr/>
              <a:t>31</a:t>
            </a:fld>
            <a:endParaRPr lang="en-US">
              <a:solidFill>
                <a:prstClr val="black">
                  <a:tint val="75000"/>
                </a:prstClr>
              </a:solidFill>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7666" y="2348660"/>
            <a:ext cx="739868" cy="73986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328" y="3345420"/>
            <a:ext cx="802159" cy="80215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328" y="4385771"/>
            <a:ext cx="790832" cy="790832"/>
          </a:xfrm>
          <a:prstGeom prst="rect">
            <a:avLst/>
          </a:prstGeom>
        </p:spPr>
      </p:pic>
      <p:sp>
        <p:nvSpPr>
          <p:cNvPr id="8" name="TextBox 7"/>
          <p:cNvSpPr txBox="1"/>
          <p:nvPr/>
        </p:nvSpPr>
        <p:spPr>
          <a:xfrm>
            <a:off x="1968500" y="2348660"/>
            <a:ext cx="4927600" cy="2554545"/>
          </a:xfrm>
          <a:prstGeom prst="rect">
            <a:avLst/>
          </a:prstGeom>
          <a:noFill/>
        </p:spPr>
        <p:txBody>
          <a:bodyPr wrap="square" rtlCol="0">
            <a:spAutoFit/>
          </a:bodyPr>
          <a:lstStyle/>
          <a:p>
            <a:pPr algn="l" rtl="0"/>
            <a:r>
              <a:rPr lang="en-US" sz="3200" dirty="0" smtClean="0">
                <a:solidFill>
                  <a:prstClr val="black"/>
                </a:solidFill>
                <a:hlinkClick r:id="rId5"/>
              </a:rPr>
              <a:t>mhassounah@ksu.edu.sa</a:t>
            </a:r>
            <a:endParaRPr lang="en-US" sz="3200" dirty="0" smtClean="0">
              <a:solidFill>
                <a:prstClr val="black"/>
              </a:solidFill>
            </a:endParaRPr>
          </a:p>
          <a:p>
            <a:pPr algn="l" rtl="0"/>
            <a:endParaRPr lang="en-US" sz="3200" dirty="0">
              <a:solidFill>
                <a:prstClr val="black"/>
              </a:solidFill>
            </a:endParaRPr>
          </a:p>
          <a:p>
            <a:pPr algn="l" rtl="0"/>
            <a:r>
              <a:rPr lang="en-US" sz="3200" dirty="0" smtClean="0">
                <a:solidFill>
                  <a:prstClr val="black"/>
                </a:solidFill>
              </a:rPr>
              <a:t>Marwah </a:t>
            </a:r>
            <a:r>
              <a:rPr lang="en-US" sz="3200" dirty="0">
                <a:solidFill>
                  <a:prstClr val="black"/>
                </a:solidFill>
              </a:rPr>
              <a:t>Hassounah</a:t>
            </a:r>
          </a:p>
          <a:p>
            <a:pPr algn="l" rtl="0"/>
            <a:endParaRPr lang="en-US" sz="3200" dirty="0">
              <a:solidFill>
                <a:prstClr val="black"/>
              </a:solidFill>
            </a:endParaRPr>
          </a:p>
          <a:p>
            <a:pPr algn="l" rtl="0"/>
            <a:r>
              <a:rPr lang="en-US" sz="3200" dirty="0">
                <a:solidFill>
                  <a:prstClr val="black"/>
                </a:solidFill>
              </a:rPr>
              <a:t>Marwah Hassounah</a:t>
            </a:r>
          </a:p>
        </p:txBody>
      </p:sp>
      <p:pic>
        <p:nvPicPr>
          <p:cNvPr id="9" name="Content Placeholder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02087" y="1570642"/>
            <a:ext cx="4351713" cy="43517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19437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8000" b="1" dirty="0" smtClean="0">
                <a:solidFill>
                  <a:schemeClr val="bg1"/>
                </a:solidFill>
                <a:effectLst>
                  <a:outerShdw blurRad="38100" dist="38100" dir="2700000" algn="tl">
                    <a:srgbClr val="000000">
                      <a:alpha val="43137"/>
                    </a:srgbClr>
                  </a:outerShdw>
                </a:effectLst>
              </a:rPr>
              <a:t>Thank You</a:t>
            </a:r>
            <a:endParaRPr lang="en-US" sz="8000" b="1" dirty="0">
              <a:solidFill>
                <a:schemeClr val="bg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1977B1F2-D808-4B68-9746-FE06075EAC21}"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913707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is </a:t>
            </a:r>
            <a:r>
              <a:rPr lang="en-US" baseline="30000" dirty="0" smtClean="0"/>
              <a:t>(1)</a:t>
            </a:r>
            <a:endParaRPr lang="ar-SA" baseline="30000" dirty="0"/>
          </a:p>
        </p:txBody>
      </p:sp>
      <p:sp>
        <p:nvSpPr>
          <p:cNvPr id="3" name="Content Placeholder 2"/>
          <p:cNvSpPr>
            <a:spLocks noGrp="1"/>
          </p:cNvSpPr>
          <p:nvPr>
            <p:ph idx="1"/>
          </p:nvPr>
        </p:nvSpPr>
        <p:spPr/>
        <p:txBody>
          <a:bodyPr>
            <a:normAutofit/>
          </a:bodyPr>
          <a:lstStyle/>
          <a:p>
            <a:pPr marL="0" indent="0" algn="l" rtl="0">
              <a:buNone/>
            </a:pPr>
            <a:r>
              <a:rPr lang="en-US" sz="3200" i="1" dirty="0" smtClean="0"/>
              <a:t>“…the </a:t>
            </a:r>
            <a:r>
              <a:rPr lang="en-US" sz="3200" i="1" dirty="0"/>
              <a:t>capacity in an individual to form harmonious relations with others, and to participate in, or contribute constructively to, changes in his social and physical environment</a:t>
            </a:r>
            <a:r>
              <a:rPr lang="en-US" sz="3200" i="1" dirty="0" smtClean="0"/>
              <a:t>.” </a:t>
            </a:r>
            <a:endParaRPr lang="ar-SA" sz="3200" i="1" dirty="0"/>
          </a:p>
        </p:txBody>
      </p:sp>
    </p:spTree>
    <p:extLst>
      <p:ext uri="{BB962C8B-B14F-4D97-AF65-F5344CB8AC3E}">
        <p14:creationId xmlns:p14="http://schemas.microsoft.com/office/powerpoint/2010/main" val="3301124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human lifecycle </a:t>
            </a:r>
            <a:r>
              <a:rPr lang="en-US" baseline="30000" dirty="0" smtClean="0"/>
              <a:t>(1)</a:t>
            </a:r>
            <a:endParaRPr lang="ar-SA" baseline="30000" dirty="0"/>
          </a:p>
        </p:txBody>
      </p:sp>
      <p:sp>
        <p:nvSpPr>
          <p:cNvPr id="3" name="Content Placeholder 2"/>
          <p:cNvSpPr>
            <a:spLocks noGrp="1"/>
          </p:cNvSpPr>
          <p:nvPr>
            <p:ph idx="1"/>
          </p:nvPr>
        </p:nvSpPr>
        <p:spPr>
          <a:xfrm>
            <a:off x="677334" y="1828801"/>
            <a:ext cx="8596668" cy="4212562"/>
          </a:xfrm>
        </p:spPr>
        <p:txBody>
          <a:bodyPr>
            <a:normAutofit/>
          </a:bodyPr>
          <a:lstStyle/>
          <a:p>
            <a:pPr algn="l" rtl="0"/>
            <a:r>
              <a:rPr lang="en-US" sz="2400" dirty="0"/>
              <a:t>Human psychological needs differ in degree and qualitative importance at different ages</a:t>
            </a:r>
            <a:r>
              <a:rPr lang="en-US" sz="2400" dirty="0" smtClean="0"/>
              <a:t>.</a:t>
            </a:r>
          </a:p>
          <a:p>
            <a:pPr lvl="1" algn="l" rtl="0"/>
            <a:r>
              <a:rPr lang="en-US" sz="2400" dirty="0" smtClean="0"/>
              <a:t>Prenatal period</a:t>
            </a:r>
          </a:p>
          <a:p>
            <a:pPr lvl="1" algn="l" rtl="0"/>
            <a:r>
              <a:rPr lang="en-US" sz="2400" dirty="0" smtClean="0"/>
              <a:t>First 5 years of life</a:t>
            </a:r>
          </a:p>
          <a:p>
            <a:pPr lvl="1" algn="l" rtl="0"/>
            <a:r>
              <a:rPr lang="en-US" sz="2400" dirty="0"/>
              <a:t>School </a:t>
            </a:r>
            <a:r>
              <a:rPr lang="en-US" sz="2400" dirty="0" smtClean="0"/>
              <a:t>child : </a:t>
            </a:r>
            <a:r>
              <a:rPr lang="en-US" sz="2400" dirty="0" smtClean="0">
                <a:hlinkClick r:id="rId3"/>
              </a:rPr>
              <a:t>https://www.youtube.com/watch?v=kmSinPMVU2U</a:t>
            </a:r>
            <a:endParaRPr lang="en-US" sz="2400" dirty="0" smtClean="0"/>
          </a:p>
          <a:p>
            <a:pPr lvl="1" algn="l" rtl="0"/>
            <a:r>
              <a:rPr lang="en-US" sz="2400" dirty="0" smtClean="0"/>
              <a:t>Adolescence</a:t>
            </a:r>
          </a:p>
          <a:p>
            <a:pPr lvl="1" algn="l" rtl="0"/>
            <a:r>
              <a:rPr lang="en-US" sz="2400" dirty="0" smtClean="0"/>
              <a:t>Old age</a:t>
            </a:r>
            <a:endParaRPr lang="en-US" sz="2400" dirty="0"/>
          </a:p>
          <a:p>
            <a:pPr marL="0" indent="0" algn="l" rtl="0">
              <a:buNone/>
            </a:pPr>
            <a:endParaRPr lang="ar-SA" sz="2400" dirty="0"/>
          </a:p>
        </p:txBody>
      </p:sp>
    </p:spTree>
    <p:extLst>
      <p:ext uri="{BB962C8B-B14F-4D97-AF65-F5344CB8AC3E}">
        <p14:creationId xmlns:p14="http://schemas.microsoft.com/office/powerpoint/2010/main" val="3084192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Mental illness </a:t>
            </a:r>
            <a:r>
              <a:rPr lang="en-US" baseline="30000" dirty="0" smtClean="0"/>
              <a:t>(2)</a:t>
            </a:r>
            <a:endParaRPr lang="en-US" baseline="30000" dirty="0"/>
          </a:p>
        </p:txBody>
      </p:sp>
      <p:sp>
        <p:nvSpPr>
          <p:cNvPr id="3" name="Content Placeholder 2"/>
          <p:cNvSpPr>
            <a:spLocks noGrp="1"/>
          </p:cNvSpPr>
          <p:nvPr>
            <p:ph idx="1"/>
          </p:nvPr>
        </p:nvSpPr>
        <p:spPr/>
        <p:txBody>
          <a:bodyPr>
            <a:normAutofit/>
          </a:bodyPr>
          <a:lstStyle/>
          <a:p>
            <a:pPr algn="l" rtl="0"/>
            <a:r>
              <a:rPr lang="en-US" sz="2800" b="1" dirty="0" smtClean="0"/>
              <a:t>Depression</a:t>
            </a:r>
            <a:endParaRPr lang="en-US" sz="2800" b="1" dirty="0"/>
          </a:p>
          <a:p>
            <a:pPr algn="l" rtl="0"/>
            <a:r>
              <a:rPr lang="en-US" sz="2800" b="1" dirty="0" smtClean="0"/>
              <a:t> </a:t>
            </a:r>
            <a:r>
              <a:rPr lang="en-US" sz="2800" b="1" dirty="0"/>
              <a:t>bipolar affective </a:t>
            </a:r>
            <a:r>
              <a:rPr lang="en-US" sz="2800" b="1" dirty="0" smtClean="0"/>
              <a:t>disorder</a:t>
            </a:r>
          </a:p>
          <a:p>
            <a:pPr algn="l" rtl="0"/>
            <a:r>
              <a:rPr lang="en-US" sz="2800" b="1" dirty="0" smtClean="0"/>
              <a:t> </a:t>
            </a:r>
            <a:r>
              <a:rPr lang="en-US" sz="2800" b="1" dirty="0"/>
              <a:t>schizophrenia and other </a:t>
            </a:r>
            <a:r>
              <a:rPr lang="en-US" sz="2800" b="1" dirty="0" smtClean="0"/>
              <a:t>psychoses</a:t>
            </a:r>
          </a:p>
          <a:p>
            <a:pPr algn="l" rtl="0"/>
            <a:r>
              <a:rPr lang="en-US" sz="2800" b="1" dirty="0" smtClean="0"/>
              <a:t> dementia</a:t>
            </a:r>
          </a:p>
          <a:p>
            <a:pPr algn="l" rtl="0"/>
            <a:r>
              <a:rPr lang="en-US" sz="2800" b="1" dirty="0" smtClean="0"/>
              <a:t> </a:t>
            </a:r>
            <a:r>
              <a:rPr lang="en-US" sz="2800" b="1" dirty="0"/>
              <a:t>intellectual disabilities </a:t>
            </a:r>
          </a:p>
          <a:p>
            <a:pPr algn="l" rtl="0"/>
            <a:r>
              <a:rPr lang="en-US" sz="2800" b="1" dirty="0" smtClean="0"/>
              <a:t> </a:t>
            </a:r>
            <a:r>
              <a:rPr lang="en-US" sz="2800" b="1" dirty="0"/>
              <a:t>developmental disorders including autism.</a:t>
            </a:r>
          </a:p>
          <a:p>
            <a:pPr algn="l" rtl="0"/>
            <a:endParaRPr lang="en-US" sz="2800" dirty="0"/>
          </a:p>
        </p:txBody>
      </p:sp>
    </p:spTree>
    <p:extLst>
      <p:ext uri="{BB962C8B-B14F-4D97-AF65-F5344CB8AC3E}">
        <p14:creationId xmlns:p14="http://schemas.microsoft.com/office/powerpoint/2010/main" val="133394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contributing factors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510756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4669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and contributing </a:t>
            </a:r>
            <a:r>
              <a:rPr lang="en-US" dirty="0" smtClean="0"/>
              <a:t>factors </a:t>
            </a:r>
            <a:r>
              <a:rPr lang="en-US" baseline="30000" dirty="0" smtClean="0"/>
              <a:t>(1) </a:t>
            </a:r>
            <a:endParaRPr lang="en-US"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655847"/>
              </p:ext>
            </p:extLst>
          </p:nvPr>
        </p:nvGraphicFramePr>
        <p:xfrm>
          <a:off x="401136" y="1371600"/>
          <a:ext cx="9669295"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3047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abuse and Dependence </a:t>
            </a:r>
            <a:r>
              <a:rPr lang="en-US" baseline="30000" dirty="0" smtClean="0"/>
              <a:t>(1)</a:t>
            </a:r>
            <a:endParaRPr lang="en-US" baseline="30000" dirty="0"/>
          </a:p>
        </p:txBody>
      </p:sp>
      <p:sp>
        <p:nvSpPr>
          <p:cNvPr id="3" name="Content Placeholder 2"/>
          <p:cNvSpPr>
            <a:spLocks noGrp="1"/>
          </p:cNvSpPr>
          <p:nvPr>
            <p:ph idx="1"/>
          </p:nvPr>
        </p:nvSpPr>
        <p:spPr>
          <a:xfrm>
            <a:off x="677334" y="2160589"/>
            <a:ext cx="8596668" cy="4516937"/>
          </a:xfrm>
        </p:spPr>
        <p:txBody>
          <a:bodyPr>
            <a:normAutofit/>
          </a:bodyPr>
          <a:lstStyle/>
          <a:p>
            <a:pPr algn="l" rtl="0"/>
            <a:r>
              <a:rPr lang="en-US" sz="2400" b="1" dirty="0" smtClean="0"/>
              <a:t>Drug abuse:  </a:t>
            </a:r>
            <a:r>
              <a:rPr lang="en-US" sz="2400" dirty="0" smtClean="0"/>
              <a:t>“self administration </a:t>
            </a:r>
            <a:r>
              <a:rPr lang="en-US" sz="2400" dirty="0"/>
              <a:t>of a drug for non-medical reasons, in quantities and frequencies which may impair an individual'. s ability to function effectively</a:t>
            </a:r>
            <a:r>
              <a:rPr lang="en-US" sz="2400" dirty="0" smtClean="0"/>
              <a:t>,…”</a:t>
            </a:r>
          </a:p>
          <a:p>
            <a:pPr marL="0" indent="0" algn="l" rtl="0">
              <a:buNone/>
            </a:pPr>
            <a:endParaRPr lang="en-US" sz="2400" dirty="0" smtClean="0"/>
          </a:p>
          <a:p>
            <a:pPr algn="l" rtl="0"/>
            <a:r>
              <a:rPr lang="en-US" sz="2400" b="1" dirty="0" smtClean="0"/>
              <a:t>Drug dependence: </a:t>
            </a:r>
            <a:r>
              <a:rPr lang="en-US" sz="2400" dirty="0" smtClean="0"/>
              <a:t>"</a:t>
            </a:r>
            <a:r>
              <a:rPr lang="en-US" sz="2400" dirty="0"/>
              <a:t>a state, psychic and sometimes also physical, resulting from the interaction between a living organism and a drug, characterized by </a:t>
            </a:r>
            <a:r>
              <a:rPr lang="en-US" sz="2400" dirty="0" err="1"/>
              <a:t>behavioural</a:t>
            </a:r>
            <a:r>
              <a:rPr lang="en-US" sz="2400" dirty="0"/>
              <a:t> and other responses that always include a compulsion to take the drug on a continuous or periodic basis in order to experience its psychic effects, and sometimes to avoid the discomfort of its absence. </a:t>
            </a:r>
            <a:r>
              <a:rPr lang="en-US" sz="2400" dirty="0" smtClean="0"/>
              <a:t>“</a:t>
            </a:r>
            <a:endParaRPr lang="en-US" sz="2400" dirty="0"/>
          </a:p>
        </p:txBody>
      </p:sp>
    </p:spTree>
    <p:extLst>
      <p:ext uri="{BB962C8B-B14F-4D97-AF65-F5344CB8AC3E}">
        <p14:creationId xmlns:p14="http://schemas.microsoft.com/office/powerpoint/2010/main" val="31833643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1_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3_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572</TotalTime>
  <Words>2136</Words>
  <Application>Microsoft Office PowerPoint</Application>
  <PresentationFormat>ملء الشاشة</PresentationFormat>
  <Paragraphs>258</Paragraphs>
  <Slides>32</Slides>
  <Notes>16</Notes>
  <HiddenSlides>0</HiddenSlides>
  <MMClips>0</MMClips>
  <ScaleCrop>false</ScaleCrop>
  <HeadingPairs>
    <vt:vector size="6" baseType="variant">
      <vt:variant>
        <vt:lpstr>الخطوط المستخدمة</vt:lpstr>
      </vt:variant>
      <vt:variant>
        <vt:i4>8</vt:i4>
      </vt:variant>
      <vt:variant>
        <vt:lpstr>نسق</vt:lpstr>
      </vt:variant>
      <vt:variant>
        <vt:i4>5</vt:i4>
      </vt:variant>
      <vt:variant>
        <vt:lpstr>عناوين الشرائح</vt:lpstr>
      </vt:variant>
      <vt:variant>
        <vt:i4>32</vt:i4>
      </vt:variant>
    </vt:vector>
  </HeadingPairs>
  <TitlesOfParts>
    <vt:vector size="45" baseType="lpstr">
      <vt:lpstr>Arial</vt:lpstr>
      <vt:lpstr>Calibri</vt:lpstr>
      <vt:lpstr>Calibri Light</vt:lpstr>
      <vt:lpstr>Tahoma</vt:lpstr>
      <vt:lpstr>Trebuchet MS</vt:lpstr>
      <vt:lpstr>Tw Cen MT</vt:lpstr>
      <vt:lpstr>Tw Cen MT Condensed</vt:lpstr>
      <vt:lpstr>Wingdings 3</vt:lpstr>
      <vt:lpstr>Integral</vt:lpstr>
      <vt:lpstr>1_Facet</vt:lpstr>
      <vt:lpstr>2_Facet</vt:lpstr>
      <vt:lpstr>3_Facet</vt:lpstr>
      <vt:lpstr>7_Office Theme</vt:lpstr>
      <vt:lpstr>Global Mental Health</vt:lpstr>
      <vt:lpstr>عرض تقديمي في PowerPoint</vt:lpstr>
      <vt:lpstr>Objectives</vt:lpstr>
      <vt:lpstr>Mental Health is (1)</vt:lpstr>
      <vt:lpstr>The human lifecycle (1)</vt:lpstr>
      <vt:lpstr>Examples of Mental illness (2)</vt:lpstr>
      <vt:lpstr>Causes and contributing factors </vt:lpstr>
      <vt:lpstr>Causes and contributing factors (1) </vt:lpstr>
      <vt:lpstr>Drug abuse and Dependence (1)</vt:lpstr>
      <vt:lpstr>Drug abuse and Dependence (1)</vt:lpstr>
      <vt:lpstr>Objectives</vt:lpstr>
      <vt:lpstr>Mental Health Global burden (morbidity and mortality) (3)</vt:lpstr>
      <vt:lpstr>عرض تقديمي في PowerPoint</vt:lpstr>
      <vt:lpstr>عرض تقديمي في PowerPoint</vt:lpstr>
      <vt:lpstr>Mental Health Global burden (morbidity and mortality) (3)</vt:lpstr>
      <vt:lpstr>Objectives</vt:lpstr>
      <vt:lpstr>Stigma</vt:lpstr>
      <vt:lpstr>Stigma (5)</vt:lpstr>
      <vt:lpstr>Stigma leads to (5)</vt:lpstr>
      <vt:lpstr>How to reduce stigma? (5)</vt:lpstr>
      <vt:lpstr>Objectives</vt:lpstr>
      <vt:lpstr>Prevention</vt:lpstr>
      <vt:lpstr>Primary prevention of mental illness (1)</vt:lpstr>
      <vt:lpstr>Secondary prevention of mental illness (1)</vt:lpstr>
      <vt:lpstr>Tertiary prevention of mental illness (1)</vt:lpstr>
      <vt:lpstr>Global health systems and mental health(3)</vt:lpstr>
      <vt:lpstr>Global health systems and mental health(3)</vt:lpstr>
      <vt:lpstr>Global health systems and mental health (3)</vt:lpstr>
      <vt:lpstr>Objectives</vt:lpstr>
      <vt:lpstr>References</vt:lpstr>
      <vt:lpstr>عرض تقديمي في PowerPoint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Hassounah Marwah</dc:creator>
  <cp:lastModifiedBy>Star</cp:lastModifiedBy>
  <cp:revision>73</cp:revision>
  <dcterms:created xsi:type="dcterms:W3CDTF">2019-03-05T08:36:40Z</dcterms:created>
  <dcterms:modified xsi:type="dcterms:W3CDTF">2019-03-11T19:48:24Z</dcterms:modified>
</cp:coreProperties>
</file>