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03" r:id="rId1"/>
  </p:sldMasterIdLst>
  <p:notesMasterIdLst>
    <p:notesMasterId r:id="rId65"/>
  </p:notesMasterIdLst>
  <p:sldIdLst>
    <p:sldId id="256" r:id="rId2"/>
    <p:sldId id="257" r:id="rId3"/>
    <p:sldId id="282" r:id="rId4"/>
    <p:sldId id="280" r:id="rId5"/>
    <p:sldId id="286" r:id="rId6"/>
    <p:sldId id="289" r:id="rId7"/>
    <p:sldId id="295" r:id="rId8"/>
    <p:sldId id="285" r:id="rId9"/>
    <p:sldId id="288" r:id="rId10"/>
    <p:sldId id="307" r:id="rId11"/>
    <p:sldId id="287" r:id="rId12"/>
    <p:sldId id="296" r:id="rId13"/>
    <p:sldId id="259" r:id="rId14"/>
    <p:sldId id="310" r:id="rId15"/>
    <p:sldId id="311" r:id="rId16"/>
    <p:sldId id="312" r:id="rId17"/>
    <p:sldId id="313" r:id="rId18"/>
    <p:sldId id="314" r:id="rId19"/>
    <p:sldId id="291" r:id="rId20"/>
    <p:sldId id="262" r:id="rId21"/>
    <p:sldId id="263" r:id="rId22"/>
    <p:sldId id="315" r:id="rId23"/>
    <p:sldId id="309" r:id="rId24"/>
    <p:sldId id="316" r:id="rId25"/>
    <p:sldId id="293" r:id="rId26"/>
    <p:sldId id="317" r:id="rId27"/>
    <p:sldId id="334" r:id="rId28"/>
    <p:sldId id="339" r:id="rId29"/>
    <p:sldId id="330" r:id="rId30"/>
    <p:sldId id="335" r:id="rId31"/>
    <p:sldId id="300" r:id="rId32"/>
    <p:sldId id="336" r:id="rId33"/>
    <p:sldId id="340" r:id="rId34"/>
    <p:sldId id="301" r:id="rId35"/>
    <p:sldId id="337" r:id="rId36"/>
    <p:sldId id="298" r:id="rId37"/>
    <p:sldId id="278" r:id="rId38"/>
    <p:sldId id="318" r:id="rId39"/>
    <p:sldId id="327" r:id="rId40"/>
    <p:sldId id="329" r:id="rId41"/>
    <p:sldId id="265" r:id="rId42"/>
    <p:sldId id="292" r:id="rId43"/>
    <p:sldId id="266" r:id="rId44"/>
    <p:sldId id="270" r:id="rId45"/>
    <p:sldId id="319" r:id="rId46"/>
    <p:sldId id="342" r:id="rId47"/>
    <p:sldId id="326" r:id="rId48"/>
    <p:sldId id="320" r:id="rId49"/>
    <p:sldId id="268" r:id="rId50"/>
    <p:sldId id="271" r:id="rId51"/>
    <p:sldId id="269" r:id="rId52"/>
    <p:sldId id="321" r:id="rId53"/>
    <p:sldId id="322" r:id="rId54"/>
    <p:sldId id="273" r:id="rId55"/>
    <p:sldId id="275" r:id="rId56"/>
    <p:sldId id="276" r:id="rId57"/>
    <p:sldId id="323" r:id="rId58"/>
    <p:sldId id="324" r:id="rId59"/>
    <p:sldId id="277" r:id="rId60"/>
    <p:sldId id="305" r:id="rId61"/>
    <p:sldId id="279" r:id="rId62"/>
    <p:sldId id="325" r:id="rId63"/>
    <p:sldId id="302"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3" d="100"/>
          <a:sy n="43" d="100"/>
        </p:scale>
        <p:origin x="882"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F2DC75-28DB-4BB0-B823-9E77924ECED7}" type="doc">
      <dgm:prSet loTypeId="urn:microsoft.com/office/officeart/2005/8/layout/hProcess9" loCatId="process" qsTypeId="urn:microsoft.com/office/officeart/2005/8/quickstyle/simple1" qsCatId="simple" csTypeId="urn:microsoft.com/office/officeart/2005/8/colors/accent1_1" csCatId="accent1" phldr="1"/>
      <dgm:spPr/>
    </dgm:pt>
    <dgm:pt modelId="{2213F345-4A52-46F5-B954-7875DDE564FA}">
      <dgm:prSet phldrT="[Text]"/>
      <dgm:spPr/>
      <dgm:t>
        <a:bodyPr/>
        <a:lstStyle/>
        <a:p>
          <a:pPr marL="533400" indent="0" algn="l"/>
          <a:r>
            <a:rPr lang="en-US" dirty="0"/>
            <a:t>- Developmental</a:t>
          </a:r>
        </a:p>
        <a:p>
          <a:pPr marL="533400" indent="0" algn="l"/>
          <a:r>
            <a:rPr lang="en-US" dirty="0"/>
            <a:t>- Social</a:t>
          </a:r>
        </a:p>
        <a:p>
          <a:pPr marL="533400" indent="0" algn="l"/>
          <a:r>
            <a:rPr lang="en-US" dirty="0"/>
            <a:t>- Environmental</a:t>
          </a:r>
        </a:p>
        <a:p>
          <a:pPr marL="533400" indent="0" algn="l"/>
          <a:r>
            <a:rPr lang="en-US" dirty="0"/>
            <a:t>- Genetic</a:t>
          </a:r>
        </a:p>
      </dgm:t>
    </dgm:pt>
    <dgm:pt modelId="{AEEA59B3-DA63-43E5-A644-7DA841671F56}" type="parTrans" cxnId="{A972C4D2-BB4C-411C-9FAC-5AA0DC13A7AA}">
      <dgm:prSet/>
      <dgm:spPr/>
      <dgm:t>
        <a:bodyPr/>
        <a:lstStyle/>
        <a:p>
          <a:endParaRPr lang="en-US"/>
        </a:p>
      </dgm:t>
    </dgm:pt>
    <dgm:pt modelId="{4276A9B0-D327-4735-9897-54182F73DCF6}" type="sibTrans" cxnId="{A972C4D2-BB4C-411C-9FAC-5AA0DC13A7AA}">
      <dgm:prSet/>
      <dgm:spPr/>
      <dgm:t>
        <a:bodyPr/>
        <a:lstStyle/>
        <a:p>
          <a:endParaRPr lang="en-US"/>
        </a:p>
      </dgm:t>
    </dgm:pt>
    <dgm:pt modelId="{4D2F9B16-899F-437B-BCD6-EAAB98FB18CF}">
      <dgm:prSet phldrT="[Text]"/>
      <dgm:spPr/>
      <dgm:t>
        <a:bodyPr/>
        <a:lstStyle/>
        <a:p>
          <a:r>
            <a:rPr lang="en-US" dirty="0"/>
            <a:t>Health risk</a:t>
          </a:r>
        </a:p>
        <a:p>
          <a:r>
            <a:rPr lang="en-US" dirty="0"/>
            <a:t>behaviors and</a:t>
          </a:r>
        </a:p>
        <a:p>
          <a:r>
            <a:rPr lang="en-US" dirty="0"/>
            <a:t>other factors</a:t>
          </a:r>
        </a:p>
      </dgm:t>
    </dgm:pt>
    <dgm:pt modelId="{AB197D7A-2255-40ED-A9C5-09634C5CAF72}" type="parTrans" cxnId="{3A4864D7-3161-4C07-9406-0FC2660AD12D}">
      <dgm:prSet/>
      <dgm:spPr/>
      <dgm:t>
        <a:bodyPr/>
        <a:lstStyle/>
        <a:p>
          <a:endParaRPr lang="en-US"/>
        </a:p>
      </dgm:t>
    </dgm:pt>
    <dgm:pt modelId="{66AF4147-E256-44A7-AB79-F3BCB6B2D69B}" type="sibTrans" cxnId="{3A4864D7-3161-4C07-9406-0FC2660AD12D}">
      <dgm:prSet/>
      <dgm:spPr/>
      <dgm:t>
        <a:bodyPr/>
        <a:lstStyle/>
        <a:p>
          <a:endParaRPr lang="en-US"/>
        </a:p>
      </dgm:t>
    </dgm:pt>
    <dgm:pt modelId="{02EDF81F-249D-49FD-8648-70B8156D6A17}">
      <dgm:prSet phldrT="[Text]"/>
      <dgm:spPr/>
      <dgm:t>
        <a:bodyPr/>
        <a:lstStyle/>
        <a:p>
          <a:r>
            <a:rPr lang="en-US" dirty="0"/>
            <a:t>Chronic</a:t>
          </a:r>
        </a:p>
        <a:p>
          <a:r>
            <a:rPr lang="en-US" dirty="0"/>
            <a:t>conditions</a:t>
          </a:r>
        </a:p>
      </dgm:t>
    </dgm:pt>
    <dgm:pt modelId="{EAF7F756-3D57-49F4-A64D-2E1B838BD02E}" type="parTrans" cxnId="{DAF61454-64F8-4EA4-B273-E2933D24C12F}">
      <dgm:prSet/>
      <dgm:spPr/>
      <dgm:t>
        <a:bodyPr/>
        <a:lstStyle/>
        <a:p>
          <a:endParaRPr lang="en-US"/>
        </a:p>
      </dgm:t>
    </dgm:pt>
    <dgm:pt modelId="{60BA58C8-4C95-48C6-980C-8F7FB8D64ACE}" type="sibTrans" cxnId="{DAF61454-64F8-4EA4-B273-E2933D24C12F}">
      <dgm:prSet/>
      <dgm:spPr/>
      <dgm:t>
        <a:bodyPr/>
        <a:lstStyle/>
        <a:p>
          <a:endParaRPr lang="en-US"/>
        </a:p>
      </dgm:t>
    </dgm:pt>
    <dgm:pt modelId="{A9DB1154-3B03-4341-9D0A-62C60EA1EB23}">
      <dgm:prSet/>
      <dgm:spPr/>
      <dgm:t>
        <a:bodyPr/>
        <a:lstStyle/>
        <a:p>
          <a:r>
            <a:rPr lang="en-US" dirty="0"/>
            <a:t>Chronic</a:t>
          </a:r>
        </a:p>
        <a:p>
          <a:r>
            <a:rPr lang="en-US" dirty="0"/>
            <a:t>disease</a:t>
          </a:r>
        </a:p>
      </dgm:t>
    </dgm:pt>
    <dgm:pt modelId="{C04A9598-20C2-452F-BE9B-A7F6764C1B6C}" type="parTrans" cxnId="{30F76323-3927-450B-B943-B560865B0930}">
      <dgm:prSet/>
      <dgm:spPr/>
      <dgm:t>
        <a:bodyPr/>
        <a:lstStyle/>
        <a:p>
          <a:endParaRPr lang="en-US"/>
        </a:p>
      </dgm:t>
    </dgm:pt>
    <dgm:pt modelId="{982A8AE5-FD47-40CD-8BD9-28069A794700}" type="sibTrans" cxnId="{30F76323-3927-450B-B943-B560865B0930}">
      <dgm:prSet/>
      <dgm:spPr/>
      <dgm:t>
        <a:bodyPr/>
        <a:lstStyle/>
        <a:p>
          <a:endParaRPr lang="en-US"/>
        </a:p>
      </dgm:t>
    </dgm:pt>
    <dgm:pt modelId="{8FED714B-54CC-489B-B228-8AA29C253FFD}" type="pres">
      <dgm:prSet presAssocID="{E9F2DC75-28DB-4BB0-B823-9E77924ECED7}" presName="CompostProcess" presStyleCnt="0">
        <dgm:presLayoutVars>
          <dgm:dir/>
          <dgm:resizeHandles val="exact"/>
        </dgm:presLayoutVars>
      </dgm:prSet>
      <dgm:spPr/>
    </dgm:pt>
    <dgm:pt modelId="{732CD9A9-3EB9-4BFE-9E08-8B04AA4CFFED}" type="pres">
      <dgm:prSet presAssocID="{E9F2DC75-28DB-4BB0-B823-9E77924ECED7}" presName="arrow" presStyleLbl="bgShp" presStyleIdx="0" presStyleCnt="1"/>
      <dgm:spPr/>
    </dgm:pt>
    <dgm:pt modelId="{47A36B9E-2027-49C3-AD52-F25120031CAC}" type="pres">
      <dgm:prSet presAssocID="{E9F2DC75-28DB-4BB0-B823-9E77924ECED7}" presName="linearProcess" presStyleCnt="0"/>
      <dgm:spPr/>
    </dgm:pt>
    <dgm:pt modelId="{BA9F1613-4835-44D7-BEFD-B6B41B95DB71}" type="pres">
      <dgm:prSet presAssocID="{2213F345-4A52-46F5-B954-7875DDE564FA}" presName="textNode" presStyleLbl="node1" presStyleIdx="0" presStyleCnt="4">
        <dgm:presLayoutVars>
          <dgm:bulletEnabled val="1"/>
        </dgm:presLayoutVars>
      </dgm:prSet>
      <dgm:spPr/>
      <dgm:t>
        <a:bodyPr/>
        <a:lstStyle/>
        <a:p>
          <a:pPr rtl="1"/>
          <a:endParaRPr lang="ar-SA"/>
        </a:p>
      </dgm:t>
    </dgm:pt>
    <dgm:pt modelId="{2A2B920C-9DA8-4C0A-B0D9-5A6AB75FFAF3}" type="pres">
      <dgm:prSet presAssocID="{4276A9B0-D327-4735-9897-54182F73DCF6}" presName="sibTrans" presStyleCnt="0"/>
      <dgm:spPr/>
    </dgm:pt>
    <dgm:pt modelId="{48486CA4-4161-48C4-96D5-6DBB4057B2E7}" type="pres">
      <dgm:prSet presAssocID="{4D2F9B16-899F-437B-BCD6-EAAB98FB18CF}" presName="textNode" presStyleLbl="node1" presStyleIdx="1" presStyleCnt="4">
        <dgm:presLayoutVars>
          <dgm:bulletEnabled val="1"/>
        </dgm:presLayoutVars>
      </dgm:prSet>
      <dgm:spPr/>
      <dgm:t>
        <a:bodyPr/>
        <a:lstStyle/>
        <a:p>
          <a:pPr rtl="1"/>
          <a:endParaRPr lang="ar-SA"/>
        </a:p>
      </dgm:t>
    </dgm:pt>
    <dgm:pt modelId="{0340B24E-4A5C-4CC3-93C4-B36D8521B650}" type="pres">
      <dgm:prSet presAssocID="{66AF4147-E256-44A7-AB79-F3BCB6B2D69B}" presName="sibTrans" presStyleCnt="0"/>
      <dgm:spPr/>
    </dgm:pt>
    <dgm:pt modelId="{EA8D253E-886C-4E58-B43B-1DB742B1F3CE}" type="pres">
      <dgm:prSet presAssocID="{02EDF81F-249D-49FD-8648-70B8156D6A17}" presName="textNode" presStyleLbl="node1" presStyleIdx="2" presStyleCnt="4">
        <dgm:presLayoutVars>
          <dgm:bulletEnabled val="1"/>
        </dgm:presLayoutVars>
      </dgm:prSet>
      <dgm:spPr/>
      <dgm:t>
        <a:bodyPr/>
        <a:lstStyle/>
        <a:p>
          <a:pPr rtl="1"/>
          <a:endParaRPr lang="ar-SA"/>
        </a:p>
      </dgm:t>
    </dgm:pt>
    <dgm:pt modelId="{3F1EE6EF-87D6-4392-8BD4-F6EFD5803195}" type="pres">
      <dgm:prSet presAssocID="{60BA58C8-4C95-48C6-980C-8F7FB8D64ACE}" presName="sibTrans" presStyleCnt="0"/>
      <dgm:spPr/>
    </dgm:pt>
    <dgm:pt modelId="{23700C91-039F-4504-9509-CAA970550032}" type="pres">
      <dgm:prSet presAssocID="{A9DB1154-3B03-4341-9D0A-62C60EA1EB23}" presName="textNode" presStyleLbl="node1" presStyleIdx="3" presStyleCnt="4">
        <dgm:presLayoutVars>
          <dgm:bulletEnabled val="1"/>
        </dgm:presLayoutVars>
      </dgm:prSet>
      <dgm:spPr/>
      <dgm:t>
        <a:bodyPr/>
        <a:lstStyle/>
        <a:p>
          <a:pPr rtl="1"/>
          <a:endParaRPr lang="ar-SA"/>
        </a:p>
      </dgm:t>
    </dgm:pt>
  </dgm:ptLst>
  <dgm:cxnLst>
    <dgm:cxn modelId="{5AE74701-230A-4916-95C1-86154CD97EA7}" type="presOf" srcId="{A9DB1154-3B03-4341-9D0A-62C60EA1EB23}" destId="{23700C91-039F-4504-9509-CAA970550032}" srcOrd="0" destOrd="0" presId="urn:microsoft.com/office/officeart/2005/8/layout/hProcess9"/>
    <dgm:cxn modelId="{77556CD6-FE19-4F55-9CCA-A08F15872782}" type="presOf" srcId="{4D2F9B16-899F-437B-BCD6-EAAB98FB18CF}" destId="{48486CA4-4161-48C4-96D5-6DBB4057B2E7}" srcOrd="0" destOrd="0" presId="urn:microsoft.com/office/officeart/2005/8/layout/hProcess9"/>
    <dgm:cxn modelId="{30F76323-3927-450B-B943-B560865B0930}" srcId="{E9F2DC75-28DB-4BB0-B823-9E77924ECED7}" destId="{A9DB1154-3B03-4341-9D0A-62C60EA1EB23}" srcOrd="3" destOrd="0" parTransId="{C04A9598-20C2-452F-BE9B-A7F6764C1B6C}" sibTransId="{982A8AE5-FD47-40CD-8BD9-28069A794700}"/>
    <dgm:cxn modelId="{3A4864D7-3161-4C07-9406-0FC2660AD12D}" srcId="{E9F2DC75-28DB-4BB0-B823-9E77924ECED7}" destId="{4D2F9B16-899F-437B-BCD6-EAAB98FB18CF}" srcOrd="1" destOrd="0" parTransId="{AB197D7A-2255-40ED-A9C5-09634C5CAF72}" sibTransId="{66AF4147-E256-44A7-AB79-F3BCB6B2D69B}"/>
    <dgm:cxn modelId="{A972C4D2-BB4C-411C-9FAC-5AA0DC13A7AA}" srcId="{E9F2DC75-28DB-4BB0-B823-9E77924ECED7}" destId="{2213F345-4A52-46F5-B954-7875DDE564FA}" srcOrd="0" destOrd="0" parTransId="{AEEA59B3-DA63-43E5-A644-7DA841671F56}" sibTransId="{4276A9B0-D327-4735-9897-54182F73DCF6}"/>
    <dgm:cxn modelId="{8D7D7036-3E3D-43B0-9A21-66B73E9A2F62}" type="presOf" srcId="{E9F2DC75-28DB-4BB0-B823-9E77924ECED7}" destId="{8FED714B-54CC-489B-B228-8AA29C253FFD}" srcOrd="0" destOrd="0" presId="urn:microsoft.com/office/officeart/2005/8/layout/hProcess9"/>
    <dgm:cxn modelId="{E405FD51-AE83-4631-8556-6A48CB5554FA}" type="presOf" srcId="{2213F345-4A52-46F5-B954-7875DDE564FA}" destId="{BA9F1613-4835-44D7-BEFD-B6B41B95DB71}" srcOrd="0" destOrd="0" presId="urn:microsoft.com/office/officeart/2005/8/layout/hProcess9"/>
    <dgm:cxn modelId="{DAF61454-64F8-4EA4-B273-E2933D24C12F}" srcId="{E9F2DC75-28DB-4BB0-B823-9E77924ECED7}" destId="{02EDF81F-249D-49FD-8648-70B8156D6A17}" srcOrd="2" destOrd="0" parTransId="{EAF7F756-3D57-49F4-A64D-2E1B838BD02E}" sibTransId="{60BA58C8-4C95-48C6-980C-8F7FB8D64ACE}"/>
    <dgm:cxn modelId="{D07BEA51-ACB6-47BE-A851-11D96ABFF93B}" type="presOf" srcId="{02EDF81F-249D-49FD-8648-70B8156D6A17}" destId="{EA8D253E-886C-4E58-B43B-1DB742B1F3CE}" srcOrd="0" destOrd="0" presId="urn:microsoft.com/office/officeart/2005/8/layout/hProcess9"/>
    <dgm:cxn modelId="{24E7A615-418B-4B73-AFB1-F5B48570B6DB}" type="presParOf" srcId="{8FED714B-54CC-489B-B228-8AA29C253FFD}" destId="{732CD9A9-3EB9-4BFE-9E08-8B04AA4CFFED}" srcOrd="0" destOrd="0" presId="urn:microsoft.com/office/officeart/2005/8/layout/hProcess9"/>
    <dgm:cxn modelId="{C2F9296F-271F-45A6-A386-4BE4CB656822}" type="presParOf" srcId="{8FED714B-54CC-489B-B228-8AA29C253FFD}" destId="{47A36B9E-2027-49C3-AD52-F25120031CAC}" srcOrd="1" destOrd="0" presId="urn:microsoft.com/office/officeart/2005/8/layout/hProcess9"/>
    <dgm:cxn modelId="{D15A9D23-9694-4316-BF1F-CA81E0BE3679}" type="presParOf" srcId="{47A36B9E-2027-49C3-AD52-F25120031CAC}" destId="{BA9F1613-4835-44D7-BEFD-B6B41B95DB71}" srcOrd="0" destOrd="0" presId="urn:microsoft.com/office/officeart/2005/8/layout/hProcess9"/>
    <dgm:cxn modelId="{84DAA700-6DC4-447E-A168-C92C5E22C32F}" type="presParOf" srcId="{47A36B9E-2027-49C3-AD52-F25120031CAC}" destId="{2A2B920C-9DA8-4C0A-B0D9-5A6AB75FFAF3}" srcOrd="1" destOrd="0" presId="urn:microsoft.com/office/officeart/2005/8/layout/hProcess9"/>
    <dgm:cxn modelId="{52C8F523-4A7D-4654-BDA5-BD2FFA591193}" type="presParOf" srcId="{47A36B9E-2027-49C3-AD52-F25120031CAC}" destId="{48486CA4-4161-48C4-96D5-6DBB4057B2E7}" srcOrd="2" destOrd="0" presId="urn:microsoft.com/office/officeart/2005/8/layout/hProcess9"/>
    <dgm:cxn modelId="{CE767BEE-5274-484E-B956-047B5B90DA65}" type="presParOf" srcId="{47A36B9E-2027-49C3-AD52-F25120031CAC}" destId="{0340B24E-4A5C-4CC3-93C4-B36D8521B650}" srcOrd="3" destOrd="0" presId="urn:microsoft.com/office/officeart/2005/8/layout/hProcess9"/>
    <dgm:cxn modelId="{A4DEEB79-749D-4C9A-91F2-F205D93A7C70}" type="presParOf" srcId="{47A36B9E-2027-49C3-AD52-F25120031CAC}" destId="{EA8D253E-886C-4E58-B43B-1DB742B1F3CE}" srcOrd="4" destOrd="0" presId="urn:microsoft.com/office/officeart/2005/8/layout/hProcess9"/>
    <dgm:cxn modelId="{EDB90100-2B18-40BA-8C71-541A254348D3}" type="presParOf" srcId="{47A36B9E-2027-49C3-AD52-F25120031CAC}" destId="{3F1EE6EF-87D6-4392-8BD4-F6EFD5803195}" srcOrd="5" destOrd="0" presId="urn:microsoft.com/office/officeart/2005/8/layout/hProcess9"/>
    <dgm:cxn modelId="{FCAA4A75-4E09-4C4E-B516-896DA76D288A}" type="presParOf" srcId="{47A36B9E-2027-49C3-AD52-F25120031CAC}" destId="{23700C91-039F-4504-9509-CAA970550032}"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F2DC75-28DB-4BB0-B823-9E77924ECED7}" type="doc">
      <dgm:prSet loTypeId="urn:microsoft.com/office/officeart/2005/8/layout/hProcess9" loCatId="process" qsTypeId="urn:microsoft.com/office/officeart/2005/8/quickstyle/simple1" qsCatId="simple" csTypeId="urn:microsoft.com/office/officeart/2005/8/colors/accent1_1" csCatId="accent1" phldr="1"/>
      <dgm:spPr/>
    </dgm:pt>
    <dgm:pt modelId="{2213F345-4A52-46F5-B954-7875DDE564FA}">
      <dgm:prSet phldrT="[Text]"/>
      <dgm:spPr/>
      <dgm:t>
        <a:bodyPr/>
        <a:lstStyle/>
        <a:p>
          <a:pPr marL="533400" indent="0" algn="l"/>
          <a:r>
            <a:rPr lang="en-US" dirty="0"/>
            <a:t>- Developmental</a:t>
          </a:r>
        </a:p>
        <a:p>
          <a:pPr marL="533400" indent="0" algn="l"/>
          <a:r>
            <a:rPr lang="en-US" dirty="0"/>
            <a:t>- Social</a:t>
          </a:r>
        </a:p>
        <a:p>
          <a:pPr marL="533400" indent="0" algn="l"/>
          <a:r>
            <a:rPr lang="en-US" dirty="0"/>
            <a:t>- Environmental</a:t>
          </a:r>
        </a:p>
        <a:p>
          <a:pPr marL="533400" indent="0" algn="l"/>
          <a:r>
            <a:rPr lang="en-US" dirty="0"/>
            <a:t>- Genetic</a:t>
          </a:r>
        </a:p>
      </dgm:t>
    </dgm:pt>
    <dgm:pt modelId="{AEEA59B3-DA63-43E5-A644-7DA841671F56}" type="parTrans" cxnId="{A972C4D2-BB4C-411C-9FAC-5AA0DC13A7AA}">
      <dgm:prSet/>
      <dgm:spPr/>
      <dgm:t>
        <a:bodyPr/>
        <a:lstStyle/>
        <a:p>
          <a:endParaRPr lang="en-US"/>
        </a:p>
      </dgm:t>
    </dgm:pt>
    <dgm:pt modelId="{4276A9B0-D327-4735-9897-54182F73DCF6}" type="sibTrans" cxnId="{A972C4D2-BB4C-411C-9FAC-5AA0DC13A7AA}">
      <dgm:prSet/>
      <dgm:spPr/>
      <dgm:t>
        <a:bodyPr/>
        <a:lstStyle/>
        <a:p>
          <a:endParaRPr lang="en-US"/>
        </a:p>
      </dgm:t>
    </dgm:pt>
    <dgm:pt modelId="{4D2F9B16-899F-437B-BCD6-EAAB98FB18CF}">
      <dgm:prSet phldrT="[Text]"/>
      <dgm:spPr/>
      <dgm:t>
        <a:bodyPr/>
        <a:lstStyle/>
        <a:p>
          <a:r>
            <a:rPr lang="en-US" dirty="0"/>
            <a:t>Health risk</a:t>
          </a:r>
        </a:p>
        <a:p>
          <a:r>
            <a:rPr lang="en-US" dirty="0"/>
            <a:t>behaviors and</a:t>
          </a:r>
        </a:p>
        <a:p>
          <a:r>
            <a:rPr lang="en-US" dirty="0"/>
            <a:t>other factors</a:t>
          </a:r>
        </a:p>
      </dgm:t>
    </dgm:pt>
    <dgm:pt modelId="{AB197D7A-2255-40ED-A9C5-09634C5CAF72}" type="parTrans" cxnId="{3A4864D7-3161-4C07-9406-0FC2660AD12D}">
      <dgm:prSet/>
      <dgm:spPr/>
      <dgm:t>
        <a:bodyPr/>
        <a:lstStyle/>
        <a:p>
          <a:endParaRPr lang="en-US"/>
        </a:p>
      </dgm:t>
    </dgm:pt>
    <dgm:pt modelId="{66AF4147-E256-44A7-AB79-F3BCB6B2D69B}" type="sibTrans" cxnId="{3A4864D7-3161-4C07-9406-0FC2660AD12D}">
      <dgm:prSet/>
      <dgm:spPr/>
      <dgm:t>
        <a:bodyPr/>
        <a:lstStyle/>
        <a:p>
          <a:endParaRPr lang="en-US"/>
        </a:p>
      </dgm:t>
    </dgm:pt>
    <dgm:pt modelId="{02EDF81F-249D-49FD-8648-70B8156D6A17}">
      <dgm:prSet phldrT="[Text]"/>
      <dgm:spPr/>
      <dgm:t>
        <a:bodyPr/>
        <a:lstStyle/>
        <a:p>
          <a:r>
            <a:rPr lang="en-US" dirty="0"/>
            <a:t>Chronic</a:t>
          </a:r>
        </a:p>
        <a:p>
          <a:r>
            <a:rPr lang="en-US" dirty="0"/>
            <a:t>conditions</a:t>
          </a:r>
        </a:p>
      </dgm:t>
    </dgm:pt>
    <dgm:pt modelId="{EAF7F756-3D57-49F4-A64D-2E1B838BD02E}" type="parTrans" cxnId="{DAF61454-64F8-4EA4-B273-E2933D24C12F}">
      <dgm:prSet/>
      <dgm:spPr/>
      <dgm:t>
        <a:bodyPr/>
        <a:lstStyle/>
        <a:p>
          <a:endParaRPr lang="en-US"/>
        </a:p>
      </dgm:t>
    </dgm:pt>
    <dgm:pt modelId="{60BA58C8-4C95-48C6-980C-8F7FB8D64ACE}" type="sibTrans" cxnId="{DAF61454-64F8-4EA4-B273-E2933D24C12F}">
      <dgm:prSet/>
      <dgm:spPr/>
      <dgm:t>
        <a:bodyPr/>
        <a:lstStyle/>
        <a:p>
          <a:endParaRPr lang="en-US"/>
        </a:p>
      </dgm:t>
    </dgm:pt>
    <dgm:pt modelId="{A9DB1154-3B03-4341-9D0A-62C60EA1EB23}">
      <dgm:prSet/>
      <dgm:spPr/>
      <dgm:t>
        <a:bodyPr/>
        <a:lstStyle/>
        <a:p>
          <a:r>
            <a:rPr lang="en-US" dirty="0"/>
            <a:t>Chronic</a:t>
          </a:r>
        </a:p>
        <a:p>
          <a:r>
            <a:rPr lang="en-US" dirty="0"/>
            <a:t>disease</a:t>
          </a:r>
        </a:p>
      </dgm:t>
    </dgm:pt>
    <dgm:pt modelId="{C04A9598-20C2-452F-BE9B-A7F6764C1B6C}" type="parTrans" cxnId="{30F76323-3927-450B-B943-B560865B0930}">
      <dgm:prSet/>
      <dgm:spPr/>
      <dgm:t>
        <a:bodyPr/>
        <a:lstStyle/>
        <a:p>
          <a:endParaRPr lang="en-US"/>
        </a:p>
      </dgm:t>
    </dgm:pt>
    <dgm:pt modelId="{982A8AE5-FD47-40CD-8BD9-28069A794700}" type="sibTrans" cxnId="{30F76323-3927-450B-B943-B560865B0930}">
      <dgm:prSet/>
      <dgm:spPr/>
      <dgm:t>
        <a:bodyPr/>
        <a:lstStyle/>
        <a:p>
          <a:endParaRPr lang="en-US"/>
        </a:p>
      </dgm:t>
    </dgm:pt>
    <dgm:pt modelId="{8FED714B-54CC-489B-B228-8AA29C253FFD}" type="pres">
      <dgm:prSet presAssocID="{E9F2DC75-28DB-4BB0-B823-9E77924ECED7}" presName="CompostProcess" presStyleCnt="0">
        <dgm:presLayoutVars>
          <dgm:dir/>
          <dgm:resizeHandles val="exact"/>
        </dgm:presLayoutVars>
      </dgm:prSet>
      <dgm:spPr/>
    </dgm:pt>
    <dgm:pt modelId="{732CD9A9-3EB9-4BFE-9E08-8B04AA4CFFED}" type="pres">
      <dgm:prSet presAssocID="{E9F2DC75-28DB-4BB0-B823-9E77924ECED7}" presName="arrow" presStyleLbl="bgShp" presStyleIdx="0" presStyleCnt="1"/>
      <dgm:spPr/>
    </dgm:pt>
    <dgm:pt modelId="{47A36B9E-2027-49C3-AD52-F25120031CAC}" type="pres">
      <dgm:prSet presAssocID="{E9F2DC75-28DB-4BB0-B823-9E77924ECED7}" presName="linearProcess" presStyleCnt="0"/>
      <dgm:spPr/>
    </dgm:pt>
    <dgm:pt modelId="{BA9F1613-4835-44D7-BEFD-B6B41B95DB71}" type="pres">
      <dgm:prSet presAssocID="{2213F345-4A52-46F5-B954-7875DDE564FA}" presName="textNode" presStyleLbl="node1" presStyleIdx="0" presStyleCnt="4">
        <dgm:presLayoutVars>
          <dgm:bulletEnabled val="1"/>
        </dgm:presLayoutVars>
      </dgm:prSet>
      <dgm:spPr/>
      <dgm:t>
        <a:bodyPr/>
        <a:lstStyle/>
        <a:p>
          <a:pPr rtl="1"/>
          <a:endParaRPr lang="ar-SA"/>
        </a:p>
      </dgm:t>
    </dgm:pt>
    <dgm:pt modelId="{2A2B920C-9DA8-4C0A-B0D9-5A6AB75FFAF3}" type="pres">
      <dgm:prSet presAssocID="{4276A9B0-D327-4735-9897-54182F73DCF6}" presName="sibTrans" presStyleCnt="0"/>
      <dgm:spPr/>
    </dgm:pt>
    <dgm:pt modelId="{48486CA4-4161-48C4-96D5-6DBB4057B2E7}" type="pres">
      <dgm:prSet presAssocID="{4D2F9B16-899F-437B-BCD6-EAAB98FB18CF}" presName="textNode" presStyleLbl="node1" presStyleIdx="1" presStyleCnt="4">
        <dgm:presLayoutVars>
          <dgm:bulletEnabled val="1"/>
        </dgm:presLayoutVars>
      </dgm:prSet>
      <dgm:spPr/>
      <dgm:t>
        <a:bodyPr/>
        <a:lstStyle/>
        <a:p>
          <a:pPr rtl="1"/>
          <a:endParaRPr lang="ar-SA"/>
        </a:p>
      </dgm:t>
    </dgm:pt>
    <dgm:pt modelId="{0340B24E-4A5C-4CC3-93C4-B36D8521B650}" type="pres">
      <dgm:prSet presAssocID="{66AF4147-E256-44A7-AB79-F3BCB6B2D69B}" presName="sibTrans" presStyleCnt="0"/>
      <dgm:spPr/>
    </dgm:pt>
    <dgm:pt modelId="{EA8D253E-886C-4E58-B43B-1DB742B1F3CE}" type="pres">
      <dgm:prSet presAssocID="{02EDF81F-249D-49FD-8648-70B8156D6A17}" presName="textNode" presStyleLbl="node1" presStyleIdx="2" presStyleCnt="4">
        <dgm:presLayoutVars>
          <dgm:bulletEnabled val="1"/>
        </dgm:presLayoutVars>
      </dgm:prSet>
      <dgm:spPr/>
      <dgm:t>
        <a:bodyPr/>
        <a:lstStyle/>
        <a:p>
          <a:pPr rtl="1"/>
          <a:endParaRPr lang="ar-SA"/>
        </a:p>
      </dgm:t>
    </dgm:pt>
    <dgm:pt modelId="{3F1EE6EF-87D6-4392-8BD4-F6EFD5803195}" type="pres">
      <dgm:prSet presAssocID="{60BA58C8-4C95-48C6-980C-8F7FB8D64ACE}" presName="sibTrans" presStyleCnt="0"/>
      <dgm:spPr/>
    </dgm:pt>
    <dgm:pt modelId="{23700C91-039F-4504-9509-CAA970550032}" type="pres">
      <dgm:prSet presAssocID="{A9DB1154-3B03-4341-9D0A-62C60EA1EB23}" presName="textNode" presStyleLbl="node1" presStyleIdx="3" presStyleCnt="4">
        <dgm:presLayoutVars>
          <dgm:bulletEnabled val="1"/>
        </dgm:presLayoutVars>
      </dgm:prSet>
      <dgm:spPr/>
      <dgm:t>
        <a:bodyPr/>
        <a:lstStyle/>
        <a:p>
          <a:pPr rtl="1"/>
          <a:endParaRPr lang="ar-SA"/>
        </a:p>
      </dgm:t>
    </dgm:pt>
  </dgm:ptLst>
  <dgm:cxnLst>
    <dgm:cxn modelId="{5AE74701-230A-4916-95C1-86154CD97EA7}" type="presOf" srcId="{A9DB1154-3B03-4341-9D0A-62C60EA1EB23}" destId="{23700C91-039F-4504-9509-CAA970550032}" srcOrd="0" destOrd="0" presId="urn:microsoft.com/office/officeart/2005/8/layout/hProcess9"/>
    <dgm:cxn modelId="{77556CD6-FE19-4F55-9CCA-A08F15872782}" type="presOf" srcId="{4D2F9B16-899F-437B-BCD6-EAAB98FB18CF}" destId="{48486CA4-4161-48C4-96D5-6DBB4057B2E7}" srcOrd="0" destOrd="0" presId="urn:microsoft.com/office/officeart/2005/8/layout/hProcess9"/>
    <dgm:cxn modelId="{30F76323-3927-450B-B943-B560865B0930}" srcId="{E9F2DC75-28DB-4BB0-B823-9E77924ECED7}" destId="{A9DB1154-3B03-4341-9D0A-62C60EA1EB23}" srcOrd="3" destOrd="0" parTransId="{C04A9598-20C2-452F-BE9B-A7F6764C1B6C}" sibTransId="{982A8AE5-FD47-40CD-8BD9-28069A794700}"/>
    <dgm:cxn modelId="{3A4864D7-3161-4C07-9406-0FC2660AD12D}" srcId="{E9F2DC75-28DB-4BB0-B823-9E77924ECED7}" destId="{4D2F9B16-899F-437B-BCD6-EAAB98FB18CF}" srcOrd="1" destOrd="0" parTransId="{AB197D7A-2255-40ED-A9C5-09634C5CAF72}" sibTransId="{66AF4147-E256-44A7-AB79-F3BCB6B2D69B}"/>
    <dgm:cxn modelId="{A972C4D2-BB4C-411C-9FAC-5AA0DC13A7AA}" srcId="{E9F2DC75-28DB-4BB0-B823-9E77924ECED7}" destId="{2213F345-4A52-46F5-B954-7875DDE564FA}" srcOrd="0" destOrd="0" parTransId="{AEEA59B3-DA63-43E5-A644-7DA841671F56}" sibTransId="{4276A9B0-D327-4735-9897-54182F73DCF6}"/>
    <dgm:cxn modelId="{8D7D7036-3E3D-43B0-9A21-66B73E9A2F62}" type="presOf" srcId="{E9F2DC75-28DB-4BB0-B823-9E77924ECED7}" destId="{8FED714B-54CC-489B-B228-8AA29C253FFD}" srcOrd="0" destOrd="0" presId="urn:microsoft.com/office/officeart/2005/8/layout/hProcess9"/>
    <dgm:cxn modelId="{E405FD51-AE83-4631-8556-6A48CB5554FA}" type="presOf" srcId="{2213F345-4A52-46F5-B954-7875DDE564FA}" destId="{BA9F1613-4835-44D7-BEFD-B6B41B95DB71}" srcOrd="0" destOrd="0" presId="urn:microsoft.com/office/officeart/2005/8/layout/hProcess9"/>
    <dgm:cxn modelId="{DAF61454-64F8-4EA4-B273-E2933D24C12F}" srcId="{E9F2DC75-28DB-4BB0-B823-9E77924ECED7}" destId="{02EDF81F-249D-49FD-8648-70B8156D6A17}" srcOrd="2" destOrd="0" parTransId="{EAF7F756-3D57-49F4-A64D-2E1B838BD02E}" sibTransId="{60BA58C8-4C95-48C6-980C-8F7FB8D64ACE}"/>
    <dgm:cxn modelId="{D07BEA51-ACB6-47BE-A851-11D96ABFF93B}" type="presOf" srcId="{02EDF81F-249D-49FD-8648-70B8156D6A17}" destId="{EA8D253E-886C-4E58-B43B-1DB742B1F3CE}" srcOrd="0" destOrd="0" presId="urn:microsoft.com/office/officeart/2005/8/layout/hProcess9"/>
    <dgm:cxn modelId="{24E7A615-418B-4B73-AFB1-F5B48570B6DB}" type="presParOf" srcId="{8FED714B-54CC-489B-B228-8AA29C253FFD}" destId="{732CD9A9-3EB9-4BFE-9E08-8B04AA4CFFED}" srcOrd="0" destOrd="0" presId="urn:microsoft.com/office/officeart/2005/8/layout/hProcess9"/>
    <dgm:cxn modelId="{C2F9296F-271F-45A6-A386-4BE4CB656822}" type="presParOf" srcId="{8FED714B-54CC-489B-B228-8AA29C253FFD}" destId="{47A36B9E-2027-49C3-AD52-F25120031CAC}" srcOrd="1" destOrd="0" presId="urn:microsoft.com/office/officeart/2005/8/layout/hProcess9"/>
    <dgm:cxn modelId="{D15A9D23-9694-4316-BF1F-CA81E0BE3679}" type="presParOf" srcId="{47A36B9E-2027-49C3-AD52-F25120031CAC}" destId="{BA9F1613-4835-44D7-BEFD-B6B41B95DB71}" srcOrd="0" destOrd="0" presId="urn:microsoft.com/office/officeart/2005/8/layout/hProcess9"/>
    <dgm:cxn modelId="{84DAA700-6DC4-447E-A168-C92C5E22C32F}" type="presParOf" srcId="{47A36B9E-2027-49C3-AD52-F25120031CAC}" destId="{2A2B920C-9DA8-4C0A-B0D9-5A6AB75FFAF3}" srcOrd="1" destOrd="0" presId="urn:microsoft.com/office/officeart/2005/8/layout/hProcess9"/>
    <dgm:cxn modelId="{52C8F523-4A7D-4654-BDA5-BD2FFA591193}" type="presParOf" srcId="{47A36B9E-2027-49C3-AD52-F25120031CAC}" destId="{48486CA4-4161-48C4-96D5-6DBB4057B2E7}" srcOrd="2" destOrd="0" presId="urn:microsoft.com/office/officeart/2005/8/layout/hProcess9"/>
    <dgm:cxn modelId="{CE767BEE-5274-484E-B956-047B5B90DA65}" type="presParOf" srcId="{47A36B9E-2027-49C3-AD52-F25120031CAC}" destId="{0340B24E-4A5C-4CC3-93C4-B36D8521B650}" srcOrd="3" destOrd="0" presId="urn:microsoft.com/office/officeart/2005/8/layout/hProcess9"/>
    <dgm:cxn modelId="{A4DEEB79-749D-4C9A-91F2-F205D93A7C70}" type="presParOf" srcId="{47A36B9E-2027-49C3-AD52-F25120031CAC}" destId="{EA8D253E-886C-4E58-B43B-1DB742B1F3CE}" srcOrd="4" destOrd="0" presId="urn:microsoft.com/office/officeart/2005/8/layout/hProcess9"/>
    <dgm:cxn modelId="{EDB90100-2B18-40BA-8C71-541A254348D3}" type="presParOf" srcId="{47A36B9E-2027-49C3-AD52-F25120031CAC}" destId="{3F1EE6EF-87D6-4392-8BD4-F6EFD5803195}" srcOrd="5" destOrd="0" presId="urn:microsoft.com/office/officeart/2005/8/layout/hProcess9"/>
    <dgm:cxn modelId="{FCAA4A75-4E09-4C4E-B516-896DA76D288A}" type="presParOf" srcId="{47A36B9E-2027-49C3-AD52-F25120031CAC}" destId="{23700C91-039F-4504-9509-CAA970550032}"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9F2DC75-28DB-4BB0-B823-9E77924ECED7}" type="doc">
      <dgm:prSet loTypeId="urn:microsoft.com/office/officeart/2005/8/layout/hProcess9" loCatId="process" qsTypeId="urn:microsoft.com/office/officeart/2005/8/quickstyle/simple1" qsCatId="simple" csTypeId="urn:microsoft.com/office/officeart/2005/8/colors/accent1_1" csCatId="accent1" phldr="1"/>
      <dgm:spPr/>
    </dgm:pt>
    <dgm:pt modelId="{2213F345-4A52-46F5-B954-7875DDE564FA}">
      <dgm:prSet phldrT="[Text]"/>
      <dgm:spPr/>
      <dgm:t>
        <a:bodyPr/>
        <a:lstStyle/>
        <a:p>
          <a:pPr marL="533400" indent="0" algn="l"/>
          <a:r>
            <a:rPr lang="en-US" dirty="0"/>
            <a:t>- Developmental</a:t>
          </a:r>
        </a:p>
        <a:p>
          <a:pPr marL="533400" indent="0" algn="l"/>
          <a:r>
            <a:rPr lang="en-US" dirty="0"/>
            <a:t>- Social</a:t>
          </a:r>
        </a:p>
        <a:p>
          <a:pPr marL="533400" indent="0" algn="l"/>
          <a:r>
            <a:rPr lang="en-US" dirty="0"/>
            <a:t>- Environmental</a:t>
          </a:r>
        </a:p>
        <a:p>
          <a:pPr marL="533400" indent="0" algn="l"/>
          <a:r>
            <a:rPr lang="en-US" dirty="0"/>
            <a:t>- Genetic</a:t>
          </a:r>
        </a:p>
      </dgm:t>
    </dgm:pt>
    <dgm:pt modelId="{AEEA59B3-DA63-43E5-A644-7DA841671F56}" type="parTrans" cxnId="{A972C4D2-BB4C-411C-9FAC-5AA0DC13A7AA}">
      <dgm:prSet/>
      <dgm:spPr/>
      <dgm:t>
        <a:bodyPr/>
        <a:lstStyle/>
        <a:p>
          <a:endParaRPr lang="en-US"/>
        </a:p>
      </dgm:t>
    </dgm:pt>
    <dgm:pt modelId="{4276A9B0-D327-4735-9897-54182F73DCF6}" type="sibTrans" cxnId="{A972C4D2-BB4C-411C-9FAC-5AA0DC13A7AA}">
      <dgm:prSet/>
      <dgm:spPr/>
      <dgm:t>
        <a:bodyPr/>
        <a:lstStyle/>
        <a:p>
          <a:endParaRPr lang="en-US"/>
        </a:p>
      </dgm:t>
    </dgm:pt>
    <dgm:pt modelId="{4D2F9B16-899F-437B-BCD6-EAAB98FB18CF}">
      <dgm:prSet phldrT="[Text]"/>
      <dgm:spPr/>
      <dgm:t>
        <a:bodyPr/>
        <a:lstStyle/>
        <a:p>
          <a:pPr algn="ctr">
            <a:spcAft>
              <a:spcPts val="600"/>
            </a:spcAft>
          </a:pPr>
          <a:r>
            <a:rPr lang="en-US" b="1" dirty="0"/>
            <a:t>Selected Risk Factors</a:t>
          </a:r>
        </a:p>
        <a:p>
          <a:pPr marL="533400" indent="0" algn="l">
            <a:spcAft>
              <a:spcPct val="35000"/>
            </a:spcAft>
          </a:pPr>
          <a:r>
            <a:rPr lang="en-US" dirty="0"/>
            <a:t>- Tobacco Use</a:t>
          </a:r>
        </a:p>
        <a:p>
          <a:pPr marL="533400" indent="0" algn="l">
            <a:spcAft>
              <a:spcPct val="35000"/>
            </a:spcAft>
          </a:pPr>
          <a:r>
            <a:rPr lang="en-US" dirty="0"/>
            <a:t>- Diet and Nutrition</a:t>
          </a:r>
        </a:p>
        <a:p>
          <a:pPr marL="533400" indent="0" algn="l">
            <a:spcAft>
              <a:spcPct val="35000"/>
            </a:spcAft>
          </a:pPr>
          <a:r>
            <a:rPr lang="en-US" dirty="0"/>
            <a:t>- Physical Activity</a:t>
          </a:r>
        </a:p>
        <a:p>
          <a:pPr marL="533400" indent="0" algn="l">
            <a:spcAft>
              <a:spcPct val="35000"/>
            </a:spcAft>
          </a:pPr>
          <a:r>
            <a:rPr lang="en-US" dirty="0"/>
            <a:t>- Alcohol Use</a:t>
          </a:r>
        </a:p>
      </dgm:t>
    </dgm:pt>
    <dgm:pt modelId="{AB197D7A-2255-40ED-A9C5-09634C5CAF72}" type="parTrans" cxnId="{3A4864D7-3161-4C07-9406-0FC2660AD12D}">
      <dgm:prSet/>
      <dgm:spPr/>
      <dgm:t>
        <a:bodyPr/>
        <a:lstStyle/>
        <a:p>
          <a:endParaRPr lang="en-US"/>
        </a:p>
      </dgm:t>
    </dgm:pt>
    <dgm:pt modelId="{66AF4147-E256-44A7-AB79-F3BCB6B2D69B}" type="sibTrans" cxnId="{3A4864D7-3161-4C07-9406-0FC2660AD12D}">
      <dgm:prSet/>
      <dgm:spPr/>
      <dgm:t>
        <a:bodyPr/>
        <a:lstStyle/>
        <a:p>
          <a:endParaRPr lang="en-US"/>
        </a:p>
      </dgm:t>
    </dgm:pt>
    <dgm:pt modelId="{02EDF81F-249D-49FD-8648-70B8156D6A17}">
      <dgm:prSet phldrT="[Text]"/>
      <dgm:spPr/>
      <dgm:t>
        <a:bodyPr/>
        <a:lstStyle/>
        <a:p>
          <a:pPr algn="ctr"/>
          <a:r>
            <a:rPr lang="en-US" b="1" dirty="0"/>
            <a:t>Major Conditions</a:t>
          </a:r>
        </a:p>
        <a:p>
          <a:pPr marL="271463" indent="0" algn="l"/>
          <a:r>
            <a:rPr lang="en-US" dirty="0"/>
            <a:t>- Obesity and overweight</a:t>
          </a:r>
        </a:p>
        <a:p>
          <a:pPr marL="271463" indent="0" algn="l"/>
          <a:r>
            <a:rPr lang="en-US" dirty="0"/>
            <a:t>- Diabetes</a:t>
          </a:r>
        </a:p>
        <a:p>
          <a:pPr marL="271463" indent="0" algn="l"/>
          <a:r>
            <a:rPr lang="en-US" dirty="0"/>
            <a:t>- High blood pressure</a:t>
          </a:r>
        </a:p>
        <a:p>
          <a:pPr marL="271463" indent="0" algn="l"/>
          <a:r>
            <a:rPr lang="en-US" dirty="0"/>
            <a:t>- High blood cholesterol</a:t>
          </a:r>
        </a:p>
        <a:p>
          <a:pPr algn="ctr"/>
          <a:endParaRPr lang="en-US" dirty="0"/>
        </a:p>
      </dgm:t>
    </dgm:pt>
    <dgm:pt modelId="{EAF7F756-3D57-49F4-A64D-2E1B838BD02E}" type="parTrans" cxnId="{DAF61454-64F8-4EA4-B273-E2933D24C12F}">
      <dgm:prSet/>
      <dgm:spPr/>
      <dgm:t>
        <a:bodyPr/>
        <a:lstStyle/>
        <a:p>
          <a:endParaRPr lang="en-US"/>
        </a:p>
      </dgm:t>
    </dgm:pt>
    <dgm:pt modelId="{60BA58C8-4C95-48C6-980C-8F7FB8D64ACE}" type="sibTrans" cxnId="{DAF61454-64F8-4EA4-B273-E2933D24C12F}">
      <dgm:prSet/>
      <dgm:spPr/>
      <dgm:t>
        <a:bodyPr/>
        <a:lstStyle/>
        <a:p>
          <a:endParaRPr lang="en-US"/>
        </a:p>
      </dgm:t>
    </dgm:pt>
    <dgm:pt modelId="{A9DB1154-3B03-4341-9D0A-62C60EA1EB23}">
      <dgm:prSet/>
      <dgm:spPr/>
      <dgm:t>
        <a:bodyPr/>
        <a:lstStyle/>
        <a:p>
          <a:pPr algn="ctr">
            <a:spcAft>
              <a:spcPts val="600"/>
            </a:spcAft>
          </a:pPr>
          <a:r>
            <a:rPr lang="en-US" b="1" dirty="0"/>
            <a:t>Major Diseases</a:t>
          </a:r>
        </a:p>
        <a:p>
          <a:pPr marL="90488" indent="0" algn="l">
            <a:spcAft>
              <a:spcPct val="35000"/>
            </a:spcAft>
          </a:pPr>
          <a:r>
            <a:rPr lang="en-US" dirty="0"/>
            <a:t>- Cardiovascular disease</a:t>
          </a:r>
        </a:p>
        <a:p>
          <a:pPr marL="90488" indent="0" algn="l">
            <a:spcAft>
              <a:spcPct val="35000"/>
            </a:spcAft>
          </a:pPr>
          <a:r>
            <a:rPr lang="en-US" dirty="0"/>
            <a:t>- Cancer</a:t>
          </a:r>
        </a:p>
        <a:p>
          <a:pPr marL="90488" indent="0" algn="l">
            <a:spcAft>
              <a:spcPct val="35000"/>
            </a:spcAft>
          </a:pPr>
          <a:r>
            <a:rPr lang="en-US" dirty="0"/>
            <a:t>- Chronic Respiratory Diseases</a:t>
          </a:r>
        </a:p>
        <a:p>
          <a:pPr marL="90488" indent="0" algn="l">
            <a:spcAft>
              <a:spcPct val="35000"/>
            </a:spcAft>
          </a:pPr>
          <a:r>
            <a:rPr lang="en-US" dirty="0"/>
            <a:t>- Mental Disorders</a:t>
          </a:r>
        </a:p>
        <a:p>
          <a:pPr marL="90488" indent="0" algn="l">
            <a:spcAft>
              <a:spcPct val="35000"/>
            </a:spcAft>
          </a:pPr>
          <a:r>
            <a:rPr lang="en-US" dirty="0"/>
            <a:t>- Neurological Disorders</a:t>
          </a:r>
        </a:p>
        <a:p>
          <a:pPr marL="90488" indent="0" algn="l">
            <a:spcAft>
              <a:spcPct val="35000"/>
            </a:spcAft>
          </a:pPr>
          <a:r>
            <a:rPr lang="en-US" dirty="0"/>
            <a:t>- Musculoskeletal Problems</a:t>
          </a:r>
        </a:p>
        <a:p>
          <a:pPr marL="90488" indent="0" algn="l">
            <a:spcAft>
              <a:spcPct val="35000"/>
            </a:spcAft>
          </a:pPr>
          <a:r>
            <a:rPr lang="en-US" dirty="0"/>
            <a:t>- Arthritis</a:t>
          </a:r>
        </a:p>
        <a:p>
          <a:pPr marL="90488" indent="0" algn="l">
            <a:spcAft>
              <a:spcPct val="35000"/>
            </a:spcAft>
          </a:pPr>
          <a:r>
            <a:rPr lang="en-US" dirty="0"/>
            <a:t>- Chronic Liver Disease</a:t>
          </a:r>
        </a:p>
        <a:p>
          <a:pPr marL="90488" indent="0" algn="l">
            <a:spcAft>
              <a:spcPct val="35000"/>
            </a:spcAft>
          </a:pPr>
          <a:r>
            <a:rPr lang="en-US" dirty="0"/>
            <a:t>- Kidney Disease</a:t>
          </a:r>
        </a:p>
      </dgm:t>
    </dgm:pt>
    <dgm:pt modelId="{C04A9598-20C2-452F-BE9B-A7F6764C1B6C}" type="parTrans" cxnId="{30F76323-3927-450B-B943-B560865B0930}">
      <dgm:prSet/>
      <dgm:spPr/>
      <dgm:t>
        <a:bodyPr/>
        <a:lstStyle/>
        <a:p>
          <a:endParaRPr lang="en-US"/>
        </a:p>
      </dgm:t>
    </dgm:pt>
    <dgm:pt modelId="{982A8AE5-FD47-40CD-8BD9-28069A794700}" type="sibTrans" cxnId="{30F76323-3927-450B-B943-B560865B0930}">
      <dgm:prSet/>
      <dgm:spPr/>
      <dgm:t>
        <a:bodyPr/>
        <a:lstStyle/>
        <a:p>
          <a:endParaRPr lang="en-US"/>
        </a:p>
      </dgm:t>
    </dgm:pt>
    <dgm:pt modelId="{8FED714B-54CC-489B-B228-8AA29C253FFD}" type="pres">
      <dgm:prSet presAssocID="{E9F2DC75-28DB-4BB0-B823-9E77924ECED7}" presName="CompostProcess" presStyleCnt="0">
        <dgm:presLayoutVars>
          <dgm:dir/>
          <dgm:resizeHandles val="exact"/>
        </dgm:presLayoutVars>
      </dgm:prSet>
      <dgm:spPr/>
    </dgm:pt>
    <dgm:pt modelId="{732CD9A9-3EB9-4BFE-9E08-8B04AA4CFFED}" type="pres">
      <dgm:prSet presAssocID="{E9F2DC75-28DB-4BB0-B823-9E77924ECED7}" presName="arrow" presStyleLbl="bgShp" presStyleIdx="0" presStyleCnt="1"/>
      <dgm:spPr/>
    </dgm:pt>
    <dgm:pt modelId="{47A36B9E-2027-49C3-AD52-F25120031CAC}" type="pres">
      <dgm:prSet presAssocID="{E9F2DC75-28DB-4BB0-B823-9E77924ECED7}" presName="linearProcess" presStyleCnt="0"/>
      <dgm:spPr/>
    </dgm:pt>
    <dgm:pt modelId="{BA9F1613-4835-44D7-BEFD-B6B41B95DB71}" type="pres">
      <dgm:prSet presAssocID="{2213F345-4A52-46F5-B954-7875DDE564FA}" presName="textNode" presStyleLbl="node1" presStyleIdx="0" presStyleCnt="4">
        <dgm:presLayoutVars>
          <dgm:bulletEnabled val="1"/>
        </dgm:presLayoutVars>
      </dgm:prSet>
      <dgm:spPr/>
      <dgm:t>
        <a:bodyPr/>
        <a:lstStyle/>
        <a:p>
          <a:pPr rtl="1"/>
          <a:endParaRPr lang="ar-SA"/>
        </a:p>
      </dgm:t>
    </dgm:pt>
    <dgm:pt modelId="{2A2B920C-9DA8-4C0A-B0D9-5A6AB75FFAF3}" type="pres">
      <dgm:prSet presAssocID="{4276A9B0-D327-4735-9897-54182F73DCF6}" presName="sibTrans" presStyleCnt="0"/>
      <dgm:spPr/>
    </dgm:pt>
    <dgm:pt modelId="{48486CA4-4161-48C4-96D5-6DBB4057B2E7}" type="pres">
      <dgm:prSet presAssocID="{4D2F9B16-899F-437B-BCD6-EAAB98FB18CF}" presName="textNode" presStyleLbl="node1" presStyleIdx="1" presStyleCnt="4">
        <dgm:presLayoutVars>
          <dgm:bulletEnabled val="1"/>
        </dgm:presLayoutVars>
      </dgm:prSet>
      <dgm:spPr/>
      <dgm:t>
        <a:bodyPr/>
        <a:lstStyle/>
        <a:p>
          <a:pPr rtl="1"/>
          <a:endParaRPr lang="ar-SA"/>
        </a:p>
      </dgm:t>
    </dgm:pt>
    <dgm:pt modelId="{0340B24E-4A5C-4CC3-93C4-B36D8521B650}" type="pres">
      <dgm:prSet presAssocID="{66AF4147-E256-44A7-AB79-F3BCB6B2D69B}" presName="sibTrans" presStyleCnt="0"/>
      <dgm:spPr/>
    </dgm:pt>
    <dgm:pt modelId="{EA8D253E-886C-4E58-B43B-1DB742B1F3CE}" type="pres">
      <dgm:prSet presAssocID="{02EDF81F-249D-49FD-8648-70B8156D6A17}" presName="textNode" presStyleLbl="node1" presStyleIdx="2" presStyleCnt="4">
        <dgm:presLayoutVars>
          <dgm:bulletEnabled val="1"/>
        </dgm:presLayoutVars>
      </dgm:prSet>
      <dgm:spPr/>
      <dgm:t>
        <a:bodyPr/>
        <a:lstStyle/>
        <a:p>
          <a:pPr rtl="1"/>
          <a:endParaRPr lang="ar-SA"/>
        </a:p>
      </dgm:t>
    </dgm:pt>
    <dgm:pt modelId="{3F1EE6EF-87D6-4392-8BD4-F6EFD5803195}" type="pres">
      <dgm:prSet presAssocID="{60BA58C8-4C95-48C6-980C-8F7FB8D64ACE}" presName="sibTrans" presStyleCnt="0"/>
      <dgm:spPr/>
    </dgm:pt>
    <dgm:pt modelId="{23700C91-039F-4504-9509-CAA970550032}" type="pres">
      <dgm:prSet presAssocID="{A9DB1154-3B03-4341-9D0A-62C60EA1EB23}" presName="textNode" presStyleLbl="node1" presStyleIdx="3" presStyleCnt="4" custScaleY="141779">
        <dgm:presLayoutVars>
          <dgm:bulletEnabled val="1"/>
        </dgm:presLayoutVars>
      </dgm:prSet>
      <dgm:spPr/>
      <dgm:t>
        <a:bodyPr/>
        <a:lstStyle/>
        <a:p>
          <a:pPr rtl="1"/>
          <a:endParaRPr lang="ar-SA"/>
        </a:p>
      </dgm:t>
    </dgm:pt>
  </dgm:ptLst>
  <dgm:cxnLst>
    <dgm:cxn modelId="{5AE74701-230A-4916-95C1-86154CD97EA7}" type="presOf" srcId="{A9DB1154-3B03-4341-9D0A-62C60EA1EB23}" destId="{23700C91-039F-4504-9509-CAA970550032}" srcOrd="0" destOrd="0" presId="urn:microsoft.com/office/officeart/2005/8/layout/hProcess9"/>
    <dgm:cxn modelId="{77556CD6-FE19-4F55-9CCA-A08F15872782}" type="presOf" srcId="{4D2F9B16-899F-437B-BCD6-EAAB98FB18CF}" destId="{48486CA4-4161-48C4-96D5-6DBB4057B2E7}" srcOrd="0" destOrd="0" presId="urn:microsoft.com/office/officeart/2005/8/layout/hProcess9"/>
    <dgm:cxn modelId="{30F76323-3927-450B-B943-B560865B0930}" srcId="{E9F2DC75-28DB-4BB0-B823-9E77924ECED7}" destId="{A9DB1154-3B03-4341-9D0A-62C60EA1EB23}" srcOrd="3" destOrd="0" parTransId="{C04A9598-20C2-452F-BE9B-A7F6764C1B6C}" sibTransId="{982A8AE5-FD47-40CD-8BD9-28069A794700}"/>
    <dgm:cxn modelId="{3A4864D7-3161-4C07-9406-0FC2660AD12D}" srcId="{E9F2DC75-28DB-4BB0-B823-9E77924ECED7}" destId="{4D2F9B16-899F-437B-BCD6-EAAB98FB18CF}" srcOrd="1" destOrd="0" parTransId="{AB197D7A-2255-40ED-A9C5-09634C5CAF72}" sibTransId="{66AF4147-E256-44A7-AB79-F3BCB6B2D69B}"/>
    <dgm:cxn modelId="{A972C4D2-BB4C-411C-9FAC-5AA0DC13A7AA}" srcId="{E9F2DC75-28DB-4BB0-B823-9E77924ECED7}" destId="{2213F345-4A52-46F5-B954-7875DDE564FA}" srcOrd="0" destOrd="0" parTransId="{AEEA59B3-DA63-43E5-A644-7DA841671F56}" sibTransId="{4276A9B0-D327-4735-9897-54182F73DCF6}"/>
    <dgm:cxn modelId="{8D7D7036-3E3D-43B0-9A21-66B73E9A2F62}" type="presOf" srcId="{E9F2DC75-28DB-4BB0-B823-9E77924ECED7}" destId="{8FED714B-54CC-489B-B228-8AA29C253FFD}" srcOrd="0" destOrd="0" presId="urn:microsoft.com/office/officeart/2005/8/layout/hProcess9"/>
    <dgm:cxn modelId="{E405FD51-AE83-4631-8556-6A48CB5554FA}" type="presOf" srcId="{2213F345-4A52-46F5-B954-7875DDE564FA}" destId="{BA9F1613-4835-44D7-BEFD-B6B41B95DB71}" srcOrd="0" destOrd="0" presId="urn:microsoft.com/office/officeart/2005/8/layout/hProcess9"/>
    <dgm:cxn modelId="{DAF61454-64F8-4EA4-B273-E2933D24C12F}" srcId="{E9F2DC75-28DB-4BB0-B823-9E77924ECED7}" destId="{02EDF81F-249D-49FD-8648-70B8156D6A17}" srcOrd="2" destOrd="0" parTransId="{EAF7F756-3D57-49F4-A64D-2E1B838BD02E}" sibTransId="{60BA58C8-4C95-48C6-980C-8F7FB8D64ACE}"/>
    <dgm:cxn modelId="{D07BEA51-ACB6-47BE-A851-11D96ABFF93B}" type="presOf" srcId="{02EDF81F-249D-49FD-8648-70B8156D6A17}" destId="{EA8D253E-886C-4E58-B43B-1DB742B1F3CE}" srcOrd="0" destOrd="0" presId="urn:microsoft.com/office/officeart/2005/8/layout/hProcess9"/>
    <dgm:cxn modelId="{24E7A615-418B-4B73-AFB1-F5B48570B6DB}" type="presParOf" srcId="{8FED714B-54CC-489B-B228-8AA29C253FFD}" destId="{732CD9A9-3EB9-4BFE-9E08-8B04AA4CFFED}" srcOrd="0" destOrd="0" presId="urn:microsoft.com/office/officeart/2005/8/layout/hProcess9"/>
    <dgm:cxn modelId="{C2F9296F-271F-45A6-A386-4BE4CB656822}" type="presParOf" srcId="{8FED714B-54CC-489B-B228-8AA29C253FFD}" destId="{47A36B9E-2027-49C3-AD52-F25120031CAC}" srcOrd="1" destOrd="0" presId="urn:microsoft.com/office/officeart/2005/8/layout/hProcess9"/>
    <dgm:cxn modelId="{D15A9D23-9694-4316-BF1F-CA81E0BE3679}" type="presParOf" srcId="{47A36B9E-2027-49C3-AD52-F25120031CAC}" destId="{BA9F1613-4835-44D7-BEFD-B6B41B95DB71}" srcOrd="0" destOrd="0" presId="urn:microsoft.com/office/officeart/2005/8/layout/hProcess9"/>
    <dgm:cxn modelId="{84DAA700-6DC4-447E-A168-C92C5E22C32F}" type="presParOf" srcId="{47A36B9E-2027-49C3-AD52-F25120031CAC}" destId="{2A2B920C-9DA8-4C0A-B0D9-5A6AB75FFAF3}" srcOrd="1" destOrd="0" presId="urn:microsoft.com/office/officeart/2005/8/layout/hProcess9"/>
    <dgm:cxn modelId="{52C8F523-4A7D-4654-BDA5-BD2FFA591193}" type="presParOf" srcId="{47A36B9E-2027-49C3-AD52-F25120031CAC}" destId="{48486CA4-4161-48C4-96D5-6DBB4057B2E7}" srcOrd="2" destOrd="0" presId="urn:microsoft.com/office/officeart/2005/8/layout/hProcess9"/>
    <dgm:cxn modelId="{CE767BEE-5274-484E-B956-047B5B90DA65}" type="presParOf" srcId="{47A36B9E-2027-49C3-AD52-F25120031CAC}" destId="{0340B24E-4A5C-4CC3-93C4-B36D8521B650}" srcOrd="3" destOrd="0" presId="urn:microsoft.com/office/officeart/2005/8/layout/hProcess9"/>
    <dgm:cxn modelId="{A4DEEB79-749D-4C9A-91F2-F205D93A7C70}" type="presParOf" srcId="{47A36B9E-2027-49C3-AD52-F25120031CAC}" destId="{EA8D253E-886C-4E58-B43B-1DB742B1F3CE}" srcOrd="4" destOrd="0" presId="urn:microsoft.com/office/officeart/2005/8/layout/hProcess9"/>
    <dgm:cxn modelId="{EDB90100-2B18-40BA-8C71-541A254348D3}" type="presParOf" srcId="{47A36B9E-2027-49C3-AD52-F25120031CAC}" destId="{3F1EE6EF-87D6-4392-8BD4-F6EFD5803195}" srcOrd="5" destOrd="0" presId="urn:microsoft.com/office/officeart/2005/8/layout/hProcess9"/>
    <dgm:cxn modelId="{FCAA4A75-4E09-4C4E-B516-896DA76D288A}" type="presParOf" srcId="{47A36B9E-2027-49C3-AD52-F25120031CAC}" destId="{23700C91-039F-4504-9509-CAA970550032}"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8D28955-275B-43B0-89BE-3345161B8750}"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3DA010D0-F200-48EB-900C-496CA0F6247F}">
      <dgm:prSet custT="1"/>
      <dgm:spPr/>
      <dgm:t>
        <a:bodyPr/>
        <a:lstStyle/>
        <a:p>
          <a:r>
            <a:rPr lang="en-US" sz="3000" dirty="0"/>
            <a:t>When taking a blood pressure reading, sharing information about the causes and problems of high blood pressure, talking about exercise and proper diet as ways to reduce blood pressure</a:t>
          </a:r>
        </a:p>
      </dgm:t>
    </dgm:pt>
    <dgm:pt modelId="{1FA1204A-706E-4B80-AF0B-2F30B7CF552A}" type="parTrans" cxnId="{5C5A0673-29B8-40D6-8596-1671D13203C4}">
      <dgm:prSet/>
      <dgm:spPr/>
      <dgm:t>
        <a:bodyPr/>
        <a:lstStyle/>
        <a:p>
          <a:endParaRPr lang="en-US"/>
        </a:p>
      </dgm:t>
    </dgm:pt>
    <dgm:pt modelId="{A7B02D1A-2814-46A4-8B1F-7991EBC7735B}" type="sibTrans" cxnId="{5C5A0673-29B8-40D6-8596-1671D13203C4}">
      <dgm:prSet/>
      <dgm:spPr/>
      <dgm:t>
        <a:bodyPr/>
        <a:lstStyle/>
        <a:p>
          <a:endParaRPr lang="en-US"/>
        </a:p>
      </dgm:t>
    </dgm:pt>
    <dgm:pt modelId="{BE8BE6DB-EDE0-45A1-A300-8ED3616BE519}">
      <dgm:prSet custT="1"/>
      <dgm:spPr/>
      <dgm:t>
        <a:bodyPr/>
        <a:lstStyle/>
        <a:p>
          <a:r>
            <a:rPr lang="en-US" sz="3000" dirty="0"/>
            <a:t>Encouraging a patient at risk of developing diabetes to talk about the foods they eat, offering nutrition advice, talking about practical ways to shop for food and prepare healthy meals </a:t>
          </a:r>
          <a:endParaRPr lang="en-AU" sz="3000" dirty="0"/>
        </a:p>
        <a:p>
          <a:endParaRPr lang="en-US" sz="2600" dirty="0"/>
        </a:p>
      </dgm:t>
    </dgm:pt>
    <dgm:pt modelId="{4CD50014-65E9-48B8-BCD3-F2FC24731430}" type="parTrans" cxnId="{FF0F691D-B012-4E4C-AB35-652DF278D1CC}">
      <dgm:prSet/>
      <dgm:spPr/>
      <dgm:t>
        <a:bodyPr/>
        <a:lstStyle/>
        <a:p>
          <a:endParaRPr lang="en-US"/>
        </a:p>
      </dgm:t>
    </dgm:pt>
    <dgm:pt modelId="{8734CB07-0952-4626-8A38-42D6A67237FA}" type="sibTrans" cxnId="{FF0F691D-B012-4E4C-AB35-652DF278D1CC}">
      <dgm:prSet/>
      <dgm:spPr/>
      <dgm:t>
        <a:bodyPr/>
        <a:lstStyle/>
        <a:p>
          <a:endParaRPr lang="en-US"/>
        </a:p>
      </dgm:t>
    </dgm:pt>
    <dgm:pt modelId="{772521BD-2ECE-42DD-BDC9-70B54EE6DD07}" type="pres">
      <dgm:prSet presAssocID="{88D28955-275B-43B0-89BE-3345161B8750}" presName="vert0" presStyleCnt="0">
        <dgm:presLayoutVars>
          <dgm:dir/>
          <dgm:animOne val="branch"/>
          <dgm:animLvl val="lvl"/>
        </dgm:presLayoutVars>
      </dgm:prSet>
      <dgm:spPr/>
      <dgm:t>
        <a:bodyPr/>
        <a:lstStyle/>
        <a:p>
          <a:pPr rtl="1"/>
          <a:endParaRPr lang="ar-SA"/>
        </a:p>
      </dgm:t>
    </dgm:pt>
    <dgm:pt modelId="{109E2929-895A-4E7C-AE73-46E6936C532D}" type="pres">
      <dgm:prSet presAssocID="{3DA010D0-F200-48EB-900C-496CA0F6247F}" presName="thickLine" presStyleLbl="alignNode1" presStyleIdx="0" presStyleCnt="2"/>
      <dgm:spPr/>
    </dgm:pt>
    <dgm:pt modelId="{6B46129C-DDBF-4B3D-AD29-F3187C5B5ACE}" type="pres">
      <dgm:prSet presAssocID="{3DA010D0-F200-48EB-900C-496CA0F6247F}" presName="horz1" presStyleCnt="0"/>
      <dgm:spPr/>
    </dgm:pt>
    <dgm:pt modelId="{341EA139-9985-473C-931B-82BD99EC7796}" type="pres">
      <dgm:prSet presAssocID="{3DA010D0-F200-48EB-900C-496CA0F6247F}" presName="tx1" presStyleLbl="revTx" presStyleIdx="0" presStyleCnt="2"/>
      <dgm:spPr/>
      <dgm:t>
        <a:bodyPr/>
        <a:lstStyle/>
        <a:p>
          <a:pPr rtl="1"/>
          <a:endParaRPr lang="ar-SA"/>
        </a:p>
      </dgm:t>
    </dgm:pt>
    <dgm:pt modelId="{A3A97252-A116-42DB-9117-92E6CF1DE6CE}" type="pres">
      <dgm:prSet presAssocID="{3DA010D0-F200-48EB-900C-496CA0F6247F}" presName="vert1" presStyleCnt="0"/>
      <dgm:spPr/>
    </dgm:pt>
    <dgm:pt modelId="{235643EC-C016-483F-864F-509BF1FF77EC}" type="pres">
      <dgm:prSet presAssocID="{BE8BE6DB-EDE0-45A1-A300-8ED3616BE519}" presName="thickLine" presStyleLbl="alignNode1" presStyleIdx="1" presStyleCnt="2"/>
      <dgm:spPr/>
    </dgm:pt>
    <dgm:pt modelId="{B6E84B3A-26CA-493B-9E27-26E462AB9180}" type="pres">
      <dgm:prSet presAssocID="{BE8BE6DB-EDE0-45A1-A300-8ED3616BE519}" presName="horz1" presStyleCnt="0"/>
      <dgm:spPr/>
    </dgm:pt>
    <dgm:pt modelId="{28877184-789A-417C-AE35-E2FBCF93A85E}" type="pres">
      <dgm:prSet presAssocID="{BE8BE6DB-EDE0-45A1-A300-8ED3616BE519}" presName="tx1" presStyleLbl="revTx" presStyleIdx="1" presStyleCnt="2"/>
      <dgm:spPr/>
      <dgm:t>
        <a:bodyPr/>
        <a:lstStyle/>
        <a:p>
          <a:pPr rtl="1"/>
          <a:endParaRPr lang="ar-SA"/>
        </a:p>
      </dgm:t>
    </dgm:pt>
    <dgm:pt modelId="{F8D5FDDD-8830-42A4-BC46-75A6AC60DA27}" type="pres">
      <dgm:prSet presAssocID="{BE8BE6DB-EDE0-45A1-A300-8ED3616BE519}" presName="vert1" presStyleCnt="0"/>
      <dgm:spPr/>
    </dgm:pt>
  </dgm:ptLst>
  <dgm:cxnLst>
    <dgm:cxn modelId="{9D86335A-FE90-4BB8-AED2-C82FCE25BFE0}" type="presOf" srcId="{88D28955-275B-43B0-89BE-3345161B8750}" destId="{772521BD-2ECE-42DD-BDC9-70B54EE6DD07}" srcOrd="0" destOrd="0" presId="urn:microsoft.com/office/officeart/2008/layout/LinedList"/>
    <dgm:cxn modelId="{10541D88-0C93-4053-9A30-976E935204AE}" type="presOf" srcId="{BE8BE6DB-EDE0-45A1-A300-8ED3616BE519}" destId="{28877184-789A-417C-AE35-E2FBCF93A85E}" srcOrd="0" destOrd="0" presId="urn:microsoft.com/office/officeart/2008/layout/LinedList"/>
    <dgm:cxn modelId="{FF0F691D-B012-4E4C-AB35-652DF278D1CC}" srcId="{88D28955-275B-43B0-89BE-3345161B8750}" destId="{BE8BE6DB-EDE0-45A1-A300-8ED3616BE519}" srcOrd="1" destOrd="0" parTransId="{4CD50014-65E9-48B8-BCD3-F2FC24731430}" sibTransId="{8734CB07-0952-4626-8A38-42D6A67237FA}"/>
    <dgm:cxn modelId="{8CF52FB3-DC5B-4B90-9A2C-621AB152606A}" type="presOf" srcId="{3DA010D0-F200-48EB-900C-496CA0F6247F}" destId="{341EA139-9985-473C-931B-82BD99EC7796}" srcOrd="0" destOrd="0" presId="urn:microsoft.com/office/officeart/2008/layout/LinedList"/>
    <dgm:cxn modelId="{5C5A0673-29B8-40D6-8596-1671D13203C4}" srcId="{88D28955-275B-43B0-89BE-3345161B8750}" destId="{3DA010D0-F200-48EB-900C-496CA0F6247F}" srcOrd="0" destOrd="0" parTransId="{1FA1204A-706E-4B80-AF0B-2F30B7CF552A}" sibTransId="{A7B02D1A-2814-46A4-8B1F-7991EBC7735B}"/>
    <dgm:cxn modelId="{6B7EF612-7055-499F-8ED7-36109D70A620}" type="presParOf" srcId="{772521BD-2ECE-42DD-BDC9-70B54EE6DD07}" destId="{109E2929-895A-4E7C-AE73-46E6936C532D}" srcOrd="0" destOrd="0" presId="urn:microsoft.com/office/officeart/2008/layout/LinedList"/>
    <dgm:cxn modelId="{2E144C00-5F09-425B-920C-5C6632BD68E4}" type="presParOf" srcId="{772521BD-2ECE-42DD-BDC9-70B54EE6DD07}" destId="{6B46129C-DDBF-4B3D-AD29-F3187C5B5ACE}" srcOrd="1" destOrd="0" presId="urn:microsoft.com/office/officeart/2008/layout/LinedList"/>
    <dgm:cxn modelId="{BBB8A0B6-9BAF-40F3-8838-CC24DC54A612}" type="presParOf" srcId="{6B46129C-DDBF-4B3D-AD29-F3187C5B5ACE}" destId="{341EA139-9985-473C-931B-82BD99EC7796}" srcOrd="0" destOrd="0" presId="urn:microsoft.com/office/officeart/2008/layout/LinedList"/>
    <dgm:cxn modelId="{6026BCAC-AB7B-4E5E-8A43-E106901454C9}" type="presParOf" srcId="{6B46129C-DDBF-4B3D-AD29-F3187C5B5ACE}" destId="{A3A97252-A116-42DB-9117-92E6CF1DE6CE}" srcOrd="1" destOrd="0" presId="urn:microsoft.com/office/officeart/2008/layout/LinedList"/>
    <dgm:cxn modelId="{67C1F8AF-41EC-4947-9B79-2AF9502E9DF0}" type="presParOf" srcId="{772521BD-2ECE-42DD-BDC9-70B54EE6DD07}" destId="{235643EC-C016-483F-864F-509BF1FF77EC}" srcOrd="2" destOrd="0" presId="urn:microsoft.com/office/officeart/2008/layout/LinedList"/>
    <dgm:cxn modelId="{BCD0ABBC-8B67-4BA1-B0E5-326700486147}" type="presParOf" srcId="{772521BD-2ECE-42DD-BDC9-70B54EE6DD07}" destId="{B6E84B3A-26CA-493B-9E27-26E462AB9180}" srcOrd="3" destOrd="0" presId="urn:microsoft.com/office/officeart/2008/layout/LinedList"/>
    <dgm:cxn modelId="{4E9178DA-975F-4446-AA26-51BD3D59C5D1}" type="presParOf" srcId="{B6E84B3A-26CA-493B-9E27-26E462AB9180}" destId="{28877184-789A-417C-AE35-E2FBCF93A85E}" srcOrd="0" destOrd="0" presId="urn:microsoft.com/office/officeart/2008/layout/LinedList"/>
    <dgm:cxn modelId="{170570C1-689A-46CD-A78E-0A4B8593BD35}" type="presParOf" srcId="{B6E84B3A-26CA-493B-9E27-26E462AB9180}" destId="{F8D5FDDD-8830-42A4-BC46-75A6AC60DA2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8D28955-275B-43B0-89BE-3345161B8750}"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3DA010D0-F200-48EB-900C-496CA0F6247F}">
      <dgm:prSet custT="1"/>
      <dgm:spPr/>
      <dgm:t>
        <a:bodyPr/>
        <a:lstStyle/>
        <a:p>
          <a:r>
            <a:rPr lang="en-US" sz="2800" dirty="0"/>
            <a:t>When treating an infant or child with a respiratory infection, talking to the mother who smokes to find out if she knows about passive smoking, recommending ways of reducing the child’s exposure to smoking, and asking if she is thinking about quitting</a:t>
          </a:r>
        </a:p>
      </dgm:t>
    </dgm:pt>
    <dgm:pt modelId="{1FA1204A-706E-4B80-AF0B-2F30B7CF552A}" type="parTrans" cxnId="{5C5A0673-29B8-40D6-8596-1671D13203C4}">
      <dgm:prSet/>
      <dgm:spPr/>
      <dgm:t>
        <a:bodyPr/>
        <a:lstStyle/>
        <a:p>
          <a:endParaRPr lang="en-US" sz="2800"/>
        </a:p>
      </dgm:t>
    </dgm:pt>
    <dgm:pt modelId="{A7B02D1A-2814-46A4-8B1F-7991EBC7735B}" type="sibTrans" cxnId="{5C5A0673-29B8-40D6-8596-1671D13203C4}">
      <dgm:prSet/>
      <dgm:spPr/>
      <dgm:t>
        <a:bodyPr/>
        <a:lstStyle/>
        <a:p>
          <a:endParaRPr lang="en-US" sz="2800"/>
        </a:p>
      </dgm:t>
    </dgm:pt>
    <dgm:pt modelId="{BE8BE6DB-EDE0-45A1-A300-8ED3616BE519}">
      <dgm:prSet custT="1"/>
      <dgm:spPr/>
      <dgm:t>
        <a:bodyPr/>
        <a:lstStyle/>
        <a:p>
          <a:endParaRPr lang="en-US" sz="2800" dirty="0"/>
        </a:p>
      </dgm:t>
    </dgm:pt>
    <dgm:pt modelId="{4CD50014-65E9-48B8-BCD3-F2FC24731430}" type="parTrans" cxnId="{FF0F691D-B012-4E4C-AB35-652DF278D1CC}">
      <dgm:prSet/>
      <dgm:spPr/>
      <dgm:t>
        <a:bodyPr/>
        <a:lstStyle/>
        <a:p>
          <a:endParaRPr lang="en-US" sz="2800"/>
        </a:p>
      </dgm:t>
    </dgm:pt>
    <dgm:pt modelId="{8734CB07-0952-4626-8A38-42D6A67237FA}" type="sibTrans" cxnId="{FF0F691D-B012-4E4C-AB35-652DF278D1CC}">
      <dgm:prSet/>
      <dgm:spPr/>
      <dgm:t>
        <a:bodyPr/>
        <a:lstStyle/>
        <a:p>
          <a:endParaRPr lang="en-US" sz="2800"/>
        </a:p>
      </dgm:t>
    </dgm:pt>
    <dgm:pt modelId="{772521BD-2ECE-42DD-BDC9-70B54EE6DD07}" type="pres">
      <dgm:prSet presAssocID="{88D28955-275B-43B0-89BE-3345161B8750}" presName="vert0" presStyleCnt="0">
        <dgm:presLayoutVars>
          <dgm:dir/>
          <dgm:animOne val="branch"/>
          <dgm:animLvl val="lvl"/>
        </dgm:presLayoutVars>
      </dgm:prSet>
      <dgm:spPr/>
      <dgm:t>
        <a:bodyPr/>
        <a:lstStyle/>
        <a:p>
          <a:pPr rtl="1"/>
          <a:endParaRPr lang="ar-SA"/>
        </a:p>
      </dgm:t>
    </dgm:pt>
    <dgm:pt modelId="{109E2929-895A-4E7C-AE73-46E6936C532D}" type="pres">
      <dgm:prSet presAssocID="{3DA010D0-F200-48EB-900C-496CA0F6247F}" presName="thickLine" presStyleLbl="alignNode1" presStyleIdx="0" presStyleCnt="2"/>
      <dgm:spPr/>
    </dgm:pt>
    <dgm:pt modelId="{6B46129C-DDBF-4B3D-AD29-F3187C5B5ACE}" type="pres">
      <dgm:prSet presAssocID="{3DA010D0-F200-48EB-900C-496CA0F6247F}" presName="horz1" presStyleCnt="0"/>
      <dgm:spPr/>
    </dgm:pt>
    <dgm:pt modelId="{341EA139-9985-473C-931B-82BD99EC7796}" type="pres">
      <dgm:prSet presAssocID="{3DA010D0-F200-48EB-900C-496CA0F6247F}" presName="tx1" presStyleLbl="revTx" presStyleIdx="0" presStyleCnt="2"/>
      <dgm:spPr/>
      <dgm:t>
        <a:bodyPr/>
        <a:lstStyle/>
        <a:p>
          <a:pPr rtl="1"/>
          <a:endParaRPr lang="ar-SA"/>
        </a:p>
      </dgm:t>
    </dgm:pt>
    <dgm:pt modelId="{A3A97252-A116-42DB-9117-92E6CF1DE6CE}" type="pres">
      <dgm:prSet presAssocID="{3DA010D0-F200-48EB-900C-496CA0F6247F}" presName="vert1" presStyleCnt="0"/>
      <dgm:spPr/>
    </dgm:pt>
    <dgm:pt modelId="{235643EC-C016-483F-864F-509BF1FF77EC}" type="pres">
      <dgm:prSet presAssocID="{BE8BE6DB-EDE0-45A1-A300-8ED3616BE519}" presName="thickLine" presStyleLbl="alignNode1" presStyleIdx="1" presStyleCnt="2"/>
      <dgm:spPr/>
    </dgm:pt>
    <dgm:pt modelId="{B6E84B3A-26CA-493B-9E27-26E462AB9180}" type="pres">
      <dgm:prSet presAssocID="{BE8BE6DB-EDE0-45A1-A300-8ED3616BE519}" presName="horz1" presStyleCnt="0"/>
      <dgm:spPr/>
    </dgm:pt>
    <dgm:pt modelId="{28877184-789A-417C-AE35-E2FBCF93A85E}" type="pres">
      <dgm:prSet presAssocID="{BE8BE6DB-EDE0-45A1-A300-8ED3616BE519}" presName="tx1" presStyleLbl="revTx" presStyleIdx="1" presStyleCnt="2"/>
      <dgm:spPr/>
      <dgm:t>
        <a:bodyPr/>
        <a:lstStyle/>
        <a:p>
          <a:pPr rtl="1"/>
          <a:endParaRPr lang="ar-SA"/>
        </a:p>
      </dgm:t>
    </dgm:pt>
    <dgm:pt modelId="{F8D5FDDD-8830-42A4-BC46-75A6AC60DA27}" type="pres">
      <dgm:prSet presAssocID="{BE8BE6DB-EDE0-45A1-A300-8ED3616BE519}" presName="vert1" presStyleCnt="0"/>
      <dgm:spPr/>
    </dgm:pt>
  </dgm:ptLst>
  <dgm:cxnLst>
    <dgm:cxn modelId="{9D86335A-FE90-4BB8-AED2-C82FCE25BFE0}" type="presOf" srcId="{88D28955-275B-43B0-89BE-3345161B8750}" destId="{772521BD-2ECE-42DD-BDC9-70B54EE6DD07}" srcOrd="0" destOrd="0" presId="urn:microsoft.com/office/officeart/2008/layout/LinedList"/>
    <dgm:cxn modelId="{10541D88-0C93-4053-9A30-976E935204AE}" type="presOf" srcId="{BE8BE6DB-EDE0-45A1-A300-8ED3616BE519}" destId="{28877184-789A-417C-AE35-E2FBCF93A85E}" srcOrd="0" destOrd="0" presId="urn:microsoft.com/office/officeart/2008/layout/LinedList"/>
    <dgm:cxn modelId="{FF0F691D-B012-4E4C-AB35-652DF278D1CC}" srcId="{88D28955-275B-43B0-89BE-3345161B8750}" destId="{BE8BE6DB-EDE0-45A1-A300-8ED3616BE519}" srcOrd="1" destOrd="0" parTransId="{4CD50014-65E9-48B8-BCD3-F2FC24731430}" sibTransId="{8734CB07-0952-4626-8A38-42D6A67237FA}"/>
    <dgm:cxn modelId="{8CF52FB3-DC5B-4B90-9A2C-621AB152606A}" type="presOf" srcId="{3DA010D0-F200-48EB-900C-496CA0F6247F}" destId="{341EA139-9985-473C-931B-82BD99EC7796}" srcOrd="0" destOrd="0" presId="urn:microsoft.com/office/officeart/2008/layout/LinedList"/>
    <dgm:cxn modelId="{5C5A0673-29B8-40D6-8596-1671D13203C4}" srcId="{88D28955-275B-43B0-89BE-3345161B8750}" destId="{3DA010D0-F200-48EB-900C-496CA0F6247F}" srcOrd="0" destOrd="0" parTransId="{1FA1204A-706E-4B80-AF0B-2F30B7CF552A}" sibTransId="{A7B02D1A-2814-46A4-8B1F-7991EBC7735B}"/>
    <dgm:cxn modelId="{6B7EF612-7055-499F-8ED7-36109D70A620}" type="presParOf" srcId="{772521BD-2ECE-42DD-BDC9-70B54EE6DD07}" destId="{109E2929-895A-4E7C-AE73-46E6936C532D}" srcOrd="0" destOrd="0" presId="urn:microsoft.com/office/officeart/2008/layout/LinedList"/>
    <dgm:cxn modelId="{2E144C00-5F09-425B-920C-5C6632BD68E4}" type="presParOf" srcId="{772521BD-2ECE-42DD-BDC9-70B54EE6DD07}" destId="{6B46129C-DDBF-4B3D-AD29-F3187C5B5ACE}" srcOrd="1" destOrd="0" presId="urn:microsoft.com/office/officeart/2008/layout/LinedList"/>
    <dgm:cxn modelId="{BBB8A0B6-9BAF-40F3-8838-CC24DC54A612}" type="presParOf" srcId="{6B46129C-DDBF-4B3D-AD29-F3187C5B5ACE}" destId="{341EA139-9985-473C-931B-82BD99EC7796}" srcOrd="0" destOrd="0" presId="urn:microsoft.com/office/officeart/2008/layout/LinedList"/>
    <dgm:cxn modelId="{6026BCAC-AB7B-4E5E-8A43-E106901454C9}" type="presParOf" srcId="{6B46129C-DDBF-4B3D-AD29-F3187C5B5ACE}" destId="{A3A97252-A116-42DB-9117-92E6CF1DE6CE}" srcOrd="1" destOrd="0" presId="urn:microsoft.com/office/officeart/2008/layout/LinedList"/>
    <dgm:cxn modelId="{67C1F8AF-41EC-4947-9B79-2AF9502E9DF0}" type="presParOf" srcId="{772521BD-2ECE-42DD-BDC9-70B54EE6DD07}" destId="{235643EC-C016-483F-864F-509BF1FF77EC}" srcOrd="2" destOrd="0" presId="urn:microsoft.com/office/officeart/2008/layout/LinedList"/>
    <dgm:cxn modelId="{BCD0ABBC-8B67-4BA1-B0E5-326700486147}" type="presParOf" srcId="{772521BD-2ECE-42DD-BDC9-70B54EE6DD07}" destId="{B6E84B3A-26CA-493B-9E27-26E462AB9180}" srcOrd="3" destOrd="0" presId="urn:microsoft.com/office/officeart/2008/layout/LinedList"/>
    <dgm:cxn modelId="{4E9178DA-975F-4446-AA26-51BD3D59C5D1}" type="presParOf" srcId="{B6E84B3A-26CA-493B-9E27-26E462AB9180}" destId="{28877184-789A-417C-AE35-E2FBCF93A85E}" srcOrd="0" destOrd="0" presId="urn:microsoft.com/office/officeart/2008/layout/LinedList"/>
    <dgm:cxn modelId="{170570C1-689A-46CD-A78E-0A4B8593BD35}" type="presParOf" srcId="{B6E84B3A-26CA-493B-9E27-26E462AB9180}" destId="{F8D5FDDD-8830-42A4-BC46-75A6AC60DA2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36BA55-B375-4A9C-80BD-55D77CEC9FA2}" type="datetimeFigureOut">
              <a:rPr lang="en-US" smtClean="0"/>
              <a:t>2/16/2019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C2F64B-8D1F-4745-820D-1A7C8410BC06}" type="slidenum">
              <a:rPr lang="en-US" smtClean="0"/>
              <a:t>‹#›</a:t>
            </a:fld>
            <a:endParaRPr lang="en-US"/>
          </a:p>
        </p:txBody>
      </p:sp>
    </p:spTree>
    <p:extLst>
      <p:ext uri="{BB962C8B-B14F-4D97-AF65-F5344CB8AC3E}">
        <p14:creationId xmlns:p14="http://schemas.microsoft.com/office/powerpoint/2010/main" val="3973114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DF047C-9BA6-460E-942F-17DA3D903FF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xmlns="" id="{9C036080-3377-4BD2-BB25-C08D76B274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xmlns="" id="{BE8C612E-7F37-4537-AE08-9E85E018BFD8}"/>
              </a:ext>
            </a:extLst>
          </p:cNvPr>
          <p:cNvSpPr>
            <a:spLocks noGrp="1"/>
          </p:cNvSpPr>
          <p:nvPr>
            <p:ph type="dt" sz="half" idx="10"/>
          </p:nvPr>
        </p:nvSpPr>
        <p:spPr/>
        <p:txBody>
          <a:bodyPr/>
          <a:lstStyle/>
          <a:p>
            <a:fld id="{4217F51E-B3FC-4A8D-870B-19A34A98C778}" type="datetime1">
              <a:rPr lang="en-US" smtClean="0"/>
              <a:t>2/16/2019</a:t>
            </a:fld>
            <a:endParaRPr lang="en-US"/>
          </a:p>
        </p:txBody>
      </p:sp>
      <p:sp>
        <p:nvSpPr>
          <p:cNvPr id="5" name="Footer Placeholder 4">
            <a:extLst>
              <a:ext uri="{FF2B5EF4-FFF2-40B4-BE49-F238E27FC236}">
                <a16:creationId xmlns:a16="http://schemas.microsoft.com/office/drawing/2014/main" xmlns="" id="{6B852447-B68D-457B-B12B-85B1609725D5}"/>
              </a:ext>
            </a:extLst>
          </p:cNvPr>
          <p:cNvSpPr>
            <a:spLocks noGrp="1"/>
          </p:cNvSpPr>
          <p:nvPr>
            <p:ph type="ftr" sz="quarter" idx="11"/>
          </p:nvPr>
        </p:nvSpPr>
        <p:spPr/>
        <p:txBody>
          <a:bodyPr/>
          <a:lstStyle/>
          <a:p>
            <a:r>
              <a:rPr lang="it-IT"/>
              <a:t>Dr Leena Baghdadi Feb 2019</a:t>
            </a:r>
            <a:endParaRPr lang="en-US"/>
          </a:p>
        </p:txBody>
      </p:sp>
      <p:sp>
        <p:nvSpPr>
          <p:cNvPr id="6" name="Slide Number Placeholder 5">
            <a:extLst>
              <a:ext uri="{FF2B5EF4-FFF2-40B4-BE49-F238E27FC236}">
                <a16:creationId xmlns:a16="http://schemas.microsoft.com/office/drawing/2014/main" xmlns="" id="{C6E47DD8-06E4-4FC5-B393-6C7E25B8B514}"/>
              </a:ext>
            </a:extLst>
          </p:cNvPr>
          <p:cNvSpPr>
            <a:spLocks noGrp="1"/>
          </p:cNvSpPr>
          <p:nvPr>
            <p:ph type="sldNum" sz="quarter" idx="12"/>
          </p:nvPr>
        </p:nvSpPr>
        <p:spPr/>
        <p:txBody>
          <a:bodyPr/>
          <a:lstStyle/>
          <a:p>
            <a:fld id="{1766C810-60FD-430C-868A-CC73AD56DA18}" type="slidenum">
              <a:rPr lang="en-US" smtClean="0"/>
              <a:t>‹#›</a:t>
            </a:fld>
            <a:endParaRPr lang="en-US"/>
          </a:p>
        </p:txBody>
      </p:sp>
    </p:spTree>
    <p:extLst>
      <p:ext uri="{BB962C8B-B14F-4D97-AF65-F5344CB8AC3E}">
        <p14:creationId xmlns:p14="http://schemas.microsoft.com/office/powerpoint/2010/main" val="2799532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F95F44-479F-4B84-8616-5CF2AFF5FE3A}"/>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xmlns="" id="{E5FC61D0-CD8D-4C09-87BD-634C0C8B62A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xmlns="" id="{34819946-EEB7-498A-83A6-BC0EFC744B02}"/>
              </a:ext>
            </a:extLst>
          </p:cNvPr>
          <p:cNvSpPr>
            <a:spLocks noGrp="1"/>
          </p:cNvSpPr>
          <p:nvPr>
            <p:ph type="dt" sz="half" idx="10"/>
          </p:nvPr>
        </p:nvSpPr>
        <p:spPr/>
        <p:txBody>
          <a:bodyPr/>
          <a:lstStyle/>
          <a:p>
            <a:fld id="{692B73E3-ABFA-422A-9735-8901BFE3C4E1}" type="datetime1">
              <a:rPr lang="en-US" smtClean="0"/>
              <a:t>2/16/2019</a:t>
            </a:fld>
            <a:endParaRPr lang="en-US"/>
          </a:p>
        </p:txBody>
      </p:sp>
      <p:sp>
        <p:nvSpPr>
          <p:cNvPr id="5" name="Footer Placeholder 4">
            <a:extLst>
              <a:ext uri="{FF2B5EF4-FFF2-40B4-BE49-F238E27FC236}">
                <a16:creationId xmlns:a16="http://schemas.microsoft.com/office/drawing/2014/main" xmlns="" id="{16747D32-4773-4BC9-955D-BBE7FF917C0A}"/>
              </a:ext>
            </a:extLst>
          </p:cNvPr>
          <p:cNvSpPr>
            <a:spLocks noGrp="1"/>
          </p:cNvSpPr>
          <p:nvPr>
            <p:ph type="ftr" sz="quarter" idx="11"/>
          </p:nvPr>
        </p:nvSpPr>
        <p:spPr/>
        <p:txBody>
          <a:bodyPr/>
          <a:lstStyle/>
          <a:p>
            <a:r>
              <a:rPr lang="it-IT"/>
              <a:t>Dr Leena Baghdadi Feb 2019</a:t>
            </a:r>
            <a:endParaRPr lang="en-US"/>
          </a:p>
        </p:txBody>
      </p:sp>
      <p:sp>
        <p:nvSpPr>
          <p:cNvPr id="6" name="Slide Number Placeholder 5">
            <a:extLst>
              <a:ext uri="{FF2B5EF4-FFF2-40B4-BE49-F238E27FC236}">
                <a16:creationId xmlns:a16="http://schemas.microsoft.com/office/drawing/2014/main" xmlns="" id="{6E44C750-FD08-4487-8B09-FE86347F41E7}"/>
              </a:ext>
            </a:extLst>
          </p:cNvPr>
          <p:cNvSpPr>
            <a:spLocks noGrp="1"/>
          </p:cNvSpPr>
          <p:nvPr>
            <p:ph type="sldNum" sz="quarter" idx="12"/>
          </p:nvPr>
        </p:nvSpPr>
        <p:spPr/>
        <p:txBody>
          <a:bodyPr/>
          <a:lstStyle/>
          <a:p>
            <a:fld id="{1766C810-60FD-430C-868A-CC73AD56DA18}" type="slidenum">
              <a:rPr lang="en-US" smtClean="0"/>
              <a:t>‹#›</a:t>
            </a:fld>
            <a:endParaRPr lang="en-US"/>
          </a:p>
        </p:txBody>
      </p:sp>
    </p:spTree>
    <p:extLst>
      <p:ext uri="{BB962C8B-B14F-4D97-AF65-F5344CB8AC3E}">
        <p14:creationId xmlns:p14="http://schemas.microsoft.com/office/powerpoint/2010/main" val="311634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8B99918-13CE-483F-A4E7-0B4A1901351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xmlns="" id="{CC6DC84E-D7F4-4822-8261-60B3394D5CF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xmlns="" id="{7FCB65AB-C8E0-48EE-A4FE-7CF589E3D71B}"/>
              </a:ext>
            </a:extLst>
          </p:cNvPr>
          <p:cNvSpPr>
            <a:spLocks noGrp="1"/>
          </p:cNvSpPr>
          <p:nvPr>
            <p:ph type="dt" sz="half" idx="10"/>
          </p:nvPr>
        </p:nvSpPr>
        <p:spPr/>
        <p:txBody>
          <a:bodyPr/>
          <a:lstStyle/>
          <a:p>
            <a:fld id="{82CDBF29-E79C-4A80-B980-85B7FEFE28AA}" type="datetime1">
              <a:rPr lang="en-US" smtClean="0"/>
              <a:t>2/16/2019</a:t>
            </a:fld>
            <a:endParaRPr lang="en-US"/>
          </a:p>
        </p:txBody>
      </p:sp>
      <p:sp>
        <p:nvSpPr>
          <p:cNvPr id="5" name="Footer Placeholder 4">
            <a:extLst>
              <a:ext uri="{FF2B5EF4-FFF2-40B4-BE49-F238E27FC236}">
                <a16:creationId xmlns:a16="http://schemas.microsoft.com/office/drawing/2014/main" xmlns="" id="{C72C13DE-BD81-4B0F-AD8E-21A2B910D89D}"/>
              </a:ext>
            </a:extLst>
          </p:cNvPr>
          <p:cNvSpPr>
            <a:spLocks noGrp="1"/>
          </p:cNvSpPr>
          <p:nvPr>
            <p:ph type="ftr" sz="quarter" idx="11"/>
          </p:nvPr>
        </p:nvSpPr>
        <p:spPr/>
        <p:txBody>
          <a:bodyPr/>
          <a:lstStyle/>
          <a:p>
            <a:r>
              <a:rPr lang="it-IT"/>
              <a:t>Dr Leena Baghdadi Feb 2019</a:t>
            </a:r>
            <a:endParaRPr lang="en-US"/>
          </a:p>
        </p:txBody>
      </p:sp>
      <p:sp>
        <p:nvSpPr>
          <p:cNvPr id="6" name="Slide Number Placeholder 5">
            <a:extLst>
              <a:ext uri="{FF2B5EF4-FFF2-40B4-BE49-F238E27FC236}">
                <a16:creationId xmlns:a16="http://schemas.microsoft.com/office/drawing/2014/main" xmlns="" id="{BAE20040-43EF-4F4A-BF25-76054DC869F5}"/>
              </a:ext>
            </a:extLst>
          </p:cNvPr>
          <p:cNvSpPr>
            <a:spLocks noGrp="1"/>
          </p:cNvSpPr>
          <p:nvPr>
            <p:ph type="sldNum" sz="quarter" idx="12"/>
          </p:nvPr>
        </p:nvSpPr>
        <p:spPr/>
        <p:txBody>
          <a:bodyPr/>
          <a:lstStyle/>
          <a:p>
            <a:fld id="{1766C810-60FD-430C-868A-CC73AD56DA18}" type="slidenum">
              <a:rPr lang="en-US" smtClean="0"/>
              <a:t>‹#›</a:t>
            </a:fld>
            <a:endParaRPr lang="en-US"/>
          </a:p>
        </p:txBody>
      </p:sp>
    </p:spTree>
    <p:extLst>
      <p:ext uri="{BB962C8B-B14F-4D97-AF65-F5344CB8AC3E}">
        <p14:creationId xmlns:p14="http://schemas.microsoft.com/office/powerpoint/2010/main" val="1824144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4BF180-4B41-4BF0-90D1-B525B10220BD}"/>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xmlns="" id="{31423C44-F82F-4D1D-9A1B-B724903C311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xmlns="" id="{8C160A4E-C9A3-42F2-8813-CA559B17BD07}"/>
              </a:ext>
            </a:extLst>
          </p:cNvPr>
          <p:cNvSpPr>
            <a:spLocks noGrp="1"/>
          </p:cNvSpPr>
          <p:nvPr>
            <p:ph type="dt" sz="half" idx="10"/>
          </p:nvPr>
        </p:nvSpPr>
        <p:spPr/>
        <p:txBody>
          <a:bodyPr/>
          <a:lstStyle/>
          <a:p>
            <a:fld id="{4C4DC516-F93E-4E1D-B3A6-CFF71BE68DFE}" type="datetime1">
              <a:rPr lang="en-US" smtClean="0"/>
              <a:t>2/16/2019</a:t>
            </a:fld>
            <a:endParaRPr lang="en-US"/>
          </a:p>
        </p:txBody>
      </p:sp>
      <p:sp>
        <p:nvSpPr>
          <p:cNvPr id="5" name="Footer Placeholder 4">
            <a:extLst>
              <a:ext uri="{FF2B5EF4-FFF2-40B4-BE49-F238E27FC236}">
                <a16:creationId xmlns:a16="http://schemas.microsoft.com/office/drawing/2014/main" xmlns="" id="{862E982A-7C55-4899-8010-6921AC411ECE}"/>
              </a:ext>
            </a:extLst>
          </p:cNvPr>
          <p:cNvSpPr>
            <a:spLocks noGrp="1"/>
          </p:cNvSpPr>
          <p:nvPr>
            <p:ph type="ftr" sz="quarter" idx="11"/>
          </p:nvPr>
        </p:nvSpPr>
        <p:spPr/>
        <p:txBody>
          <a:bodyPr/>
          <a:lstStyle/>
          <a:p>
            <a:r>
              <a:rPr lang="it-IT"/>
              <a:t>Dr Leena Baghdadi Feb 2019</a:t>
            </a:r>
            <a:endParaRPr lang="en-US"/>
          </a:p>
        </p:txBody>
      </p:sp>
      <p:sp>
        <p:nvSpPr>
          <p:cNvPr id="6" name="Slide Number Placeholder 5">
            <a:extLst>
              <a:ext uri="{FF2B5EF4-FFF2-40B4-BE49-F238E27FC236}">
                <a16:creationId xmlns:a16="http://schemas.microsoft.com/office/drawing/2014/main" xmlns="" id="{D439C851-8ED5-4BEA-96DC-AFDFB950CA65}"/>
              </a:ext>
            </a:extLst>
          </p:cNvPr>
          <p:cNvSpPr>
            <a:spLocks noGrp="1"/>
          </p:cNvSpPr>
          <p:nvPr>
            <p:ph type="sldNum" sz="quarter" idx="12"/>
          </p:nvPr>
        </p:nvSpPr>
        <p:spPr/>
        <p:txBody>
          <a:bodyPr/>
          <a:lstStyle/>
          <a:p>
            <a:fld id="{1766C810-60FD-430C-868A-CC73AD56DA18}" type="slidenum">
              <a:rPr lang="en-US" smtClean="0"/>
              <a:t>‹#›</a:t>
            </a:fld>
            <a:endParaRPr lang="en-US"/>
          </a:p>
        </p:txBody>
      </p:sp>
    </p:spTree>
    <p:extLst>
      <p:ext uri="{BB962C8B-B14F-4D97-AF65-F5344CB8AC3E}">
        <p14:creationId xmlns:p14="http://schemas.microsoft.com/office/powerpoint/2010/main" val="1871806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698DC2-B52F-4F48-9F8A-162E8039C63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xmlns="" id="{95A619A3-6524-4DFF-B544-5568C48989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C8053CBB-B3C4-45B9-88C5-035C9C7E5ADD}"/>
              </a:ext>
            </a:extLst>
          </p:cNvPr>
          <p:cNvSpPr>
            <a:spLocks noGrp="1"/>
          </p:cNvSpPr>
          <p:nvPr>
            <p:ph type="dt" sz="half" idx="10"/>
          </p:nvPr>
        </p:nvSpPr>
        <p:spPr/>
        <p:txBody>
          <a:bodyPr/>
          <a:lstStyle/>
          <a:p>
            <a:fld id="{676FC62B-9D0F-454E-8F3F-CF212917F98A}" type="datetime1">
              <a:rPr lang="en-US" smtClean="0"/>
              <a:t>2/16/2019</a:t>
            </a:fld>
            <a:endParaRPr lang="en-US"/>
          </a:p>
        </p:txBody>
      </p:sp>
      <p:sp>
        <p:nvSpPr>
          <p:cNvPr id="5" name="Footer Placeholder 4">
            <a:extLst>
              <a:ext uri="{FF2B5EF4-FFF2-40B4-BE49-F238E27FC236}">
                <a16:creationId xmlns:a16="http://schemas.microsoft.com/office/drawing/2014/main" xmlns="" id="{F77DB2C3-5C0E-4121-BFFD-826C7AC42589}"/>
              </a:ext>
            </a:extLst>
          </p:cNvPr>
          <p:cNvSpPr>
            <a:spLocks noGrp="1"/>
          </p:cNvSpPr>
          <p:nvPr>
            <p:ph type="ftr" sz="quarter" idx="11"/>
          </p:nvPr>
        </p:nvSpPr>
        <p:spPr/>
        <p:txBody>
          <a:bodyPr/>
          <a:lstStyle/>
          <a:p>
            <a:r>
              <a:rPr lang="it-IT"/>
              <a:t>Dr Leena Baghdadi Feb 2019</a:t>
            </a:r>
            <a:endParaRPr lang="en-US"/>
          </a:p>
        </p:txBody>
      </p:sp>
      <p:sp>
        <p:nvSpPr>
          <p:cNvPr id="6" name="Slide Number Placeholder 5">
            <a:extLst>
              <a:ext uri="{FF2B5EF4-FFF2-40B4-BE49-F238E27FC236}">
                <a16:creationId xmlns:a16="http://schemas.microsoft.com/office/drawing/2014/main" xmlns="" id="{4D6DCFDD-F199-41C8-B64D-C8BB244863A9}"/>
              </a:ext>
            </a:extLst>
          </p:cNvPr>
          <p:cNvSpPr>
            <a:spLocks noGrp="1"/>
          </p:cNvSpPr>
          <p:nvPr>
            <p:ph type="sldNum" sz="quarter" idx="12"/>
          </p:nvPr>
        </p:nvSpPr>
        <p:spPr/>
        <p:txBody>
          <a:bodyPr/>
          <a:lstStyle/>
          <a:p>
            <a:fld id="{1766C810-60FD-430C-868A-CC73AD56DA18}" type="slidenum">
              <a:rPr lang="en-US" smtClean="0"/>
              <a:t>‹#›</a:t>
            </a:fld>
            <a:endParaRPr lang="en-US"/>
          </a:p>
        </p:txBody>
      </p:sp>
    </p:spTree>
    <p:extLst>
      <p:ext uri="{BB962C8B-B14F-4D97-AF65-F5344CB8AC3E}">
        <p14:creationId xmlns:p14="http://schemas.microsoft.com/office/powerpoint/2010/main" val="3310552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935EF7-B0B0-4940-A32A-90A8824084CF}"/>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xmlns="" id="{DAE1E29C-DCDB-44E5-BC2B-EF890E8F843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xmlns="" id="{769310CE-6059-44DE-8323-A8F2A707CAB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xmlns="" id="{346A20A2-8B92-40AE-B5CE-B5FB544C77D1}"/>
              </a:ext>
            </a:extLst>
          </p:cNvPr>
          <p:cNvSpPr>
            <a:spLocks noGrp="1"/>
          </p:cNvSpPr>
          <p:nvPr>
            <p:ph type="dt" sz="half" idx="10"/>
          </p:nvPr>
        </p:nvSpPr>
        <p:spPr/>
        <p:txBody>
          <a:bodyPr/>
          <a:lstStyle/>
          <a:p>
            <a:fld id="{0D20E2AD-82CB-46B0-9BC7-89765EDD8909}" type="datetime1">
              <a:rPr lang="en-US" smtClean="0"/>
              <a:t>2/16/2019</a:t>
            </a:fld>
            <a:endParaRPr lang="en-US"/>
          </a:p>
        </p:txBody>
      </p:sp>
      <p:sp>
        <p:nvSpPr>
          <p:cNvPr id="6" name="Footer Placeholder 5">
            <a:extLst>
              <a:ext uri="{FF2B5EF4-FFF2-40B4-BE49-F238E27FC236}">
                <a16:creationId xmlns:a16="http://schemas.microsoft.com/office/drawing/2014/main" xmlns="" id="{EFAC4B0A-0906-45F4-AE84-39178D03D9B9}"/>
              </a:ext>
            </a:extLst>
          </p:cNvPr>
          <p:cNvSpPr>
            <a:spLocks noGrp="1"/>
          </p:cNvSpPr>
          <p:nvPr>
            <p:ph type="ftr" sz="quarter" idx="11"/>
          </p:nvPr>
        </p:nvSpPr>
        <p:spPr/>
        <p:txBody>
          <a:bodyPr/>
          <a:lstStyle/>
          <a:p>
            <a:r>
              <a:rPr lang="it-IT"/>
              <a:t>Dr Leena Baghdadi Feb 2019</a:t>
            </a:r>
            <a:endParaRPr lang="en-US"/>
          </a:p>
        </p:txBody>
      </p:sp>
      <p:sp>
        <p:nvSpPr>
          <p:cNvPr id="7" name="Slide Number Placeholder 6">
            <a:extLst>
              <a:ext uri="{FF2B5EF4-FFF2-40B4-BE49-F238E27FC236}">
                <a16:creationId xmlns:a16="http://schemas.microsoft.com/office/drawing/2014/main" xmlns="" id="{0EA1B223-D042-41BE-B510-3DAA3C8570AE}"/>
              </a:ext>
            </a:extLst>
          </p:cNvPr>
          <p:cNvSpPr>
            <a:spLocks noGrp="1"/>
          </p:cNvSpPr>
          <p:nvPr>
            <p:ph type="sldNum" sz="quarter" idx="12"/>
          </p:nvPr>
        </p:nvSpPr>
        <p:spPr/>
        <p:txBody>
          <a:bodyPr/>
          <a:lstStyle/>
          <a:p>
            <a:fld id="{1766C810-60FD-430C-868A-CC73AD56DA18}" type="slidenum">
              <a:rPr lang="en-US" smtClean="0"/>
              <a:t>‹#›</a:t>
            </a:fld>
            <a:endParaRPr lang="en-US"/>
          </a:p>
        </p:txBody>
      </p:sp>
    </p:spTree>
    <p:extLst>
      <p:ext uri="{BB962C8B-B14F-4D97-AF65-F5344CB8AC3E}">
        <p14:creationId xmlns:p14="http://schemas.microsoft.com/office/powerpoint/2010/main" val="2118034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E74E74-B271-4A28-8810-86D3854A8E8D}"/>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xmlns="" id="{877997A6-BC83-473B-BFF3-AFB190629B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2F1B5AE8-2AE2-427A-A3CD-082255EA952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xmlns="" id="{2B4F1693-BB4C-4CB6-A126-79AB7B0BBA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53CE506D-198C-48F9-BF24-8C5325083EB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xmlns="" id="{6C224238-ADA3-46B3-9AFA-747136C7E178}"/>
              </a:ext>
            </a:extLst>
          </p:cNvPr>
          <p:cNvSpPr>
            <a:spLocks noGrp="1"/>
          </p:cNvSpPr>
          <p:nvPr>
            <p:ph type="dt" sz="half" idx="10"/>
          </p:nvPr>
        </p:nvSpPr>
        <p:spPr/>
        <p:txBody>
          <a:bodyPr/>
          <a:lstStyle/>
          <a:p>
            <a:fld id="{0AE00644-FCB5-467A-A109-F0405F5ACF08}" type="datetime1">
              <a:rPr lang="en-US" smtClean="0"/>
              <a:t>2/16/2019</a:t>
            </a:fld>
            <a:endParaRPr lang="en-US"/>
          </a:p>
        </p:txBody>
      </p:sp>
      <p:sp>
        <p:nvSpPr>
          <p:cNvPr id="8" name="Footer Placeholder 7">
            <a:extLst>
              <a:ext uri="{FF2B5EF4-FFF2-40B4-BE49-F238E27FC236}">
                <a16:creationId xmlns:a16="http://schemas.microsoft.com/office/drawing/2014/main" xmlns="" id="{1AC7DCE3-DD10-401F-A44D-59854816DB44}"/>
              </a:ext>
            </a:extLst>
          </p:cNvPr>
          <p:cNvSpPr>
            <a:spLocks noGrp="1"/>
          </p:cNvSpPr>
          <p:nvPr>
            <p:ph type="ftr" sz="quarter" idx="11"/>
          </p:nvPr>
        </p:nvSpPr>
        <p:spPr/>
        <p:txBody>
          <a:bodyPr/>
          <a:lstStyle/>
          <a:p>
            <a:r>
              <a:rPr lang="it-IT"/>
              <a:t>Dr Leena Baghdadi Feb 2019</a:t>
            </a:r>
            <a:endParaRPr lang="en-US"/>
          </a:p>
        </p:txBody>
      </p:sp>
      <p:sp>
        <p:nvSpPr>
          <p:cNvPr id="9" name="Slide Number Placeholder 8">
            <a:extLst>
              <a:ext uri="{FF2B5EF4-FFF2-40B4-BE49-F238E27FC236}">
                <a16:creationId xmlns:a16="http://schemas.microsoft.com/office/drawing/2014/main" xmlns="" id="{1C45715B-8E45-4CB4-BBF6-90C7481120F8}"/>
              </a:ext>
            </a:extLst>
          </p:cNvPr>
          <p:cNvSpPr>
            <a:spLocks noGrp="1"/>
          </p:cNvSpPr>
          <p:nvPr>
            <p:ph type="sldNum" sz="quarter" idx="12"/>
          </p:nvPr>
        </p:nvSpPr>
        <p:spPr/>
        <p:txBody>
          <a:bodyPr/>
          <a:lstStyle/>
          <a:p>
            <a:fld id="{1766C810-60FD-430C-868A-CC73AD56DA18}" type="slidenum">
              <a:rPr lang="en-US" smtClean="0"/>
              <a:t>‹#›</a:t>
            </a:fld>
            <a:endParaRPr lang="en-US"/>
          </a:p>
        </p:txBody>
      </p:sp>
    </p:spTree>
    <p:extLst>
      <p:ext uri="{BB962C8B-B14F-4D97-AF65-F5344CB8AC3E}">
        <p14:creationId xmlns:p14="http://schemas.microsoft.com/office/powerpoint/2010/main" val="1898087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272853-835D-4286-BD49-90B74167EBCA}"/>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xmlns="" id="{936B31D6-C71E-400A-B782-9B43F5757E78}"/>
              </a:ext>
            </a:extLst>
          </p:cNvPr>
          <p:cNvSpPr>
            <a:spLocks noGrp="1"/>
          </p:cNvSpPr>
          <p:nvPr>
            <p:ph type="dt" sz="half" idx="10"/>
          </p:nvPr>
        </p:nvSpPr>
        <p:spPr/>
        <p:txBody>
          <a:bodyPr/>
          <a:lstStyle/>
          <a:p>
            <a:fld id="{40D03A18-9422-4248-91B8-D9C21A464908}" type="datetime1">
              <a:rPr lang="en-US" smtClean="0"/>
              <a:t>2/16/2019</a:t>
            </a:fld>
            <a:endParaRPr lang="en-US"/>
          </a:p>
        </p:txBody>
      </p:sp>
      <p:sp>
        <p:nvSpPr>
          <p:cNvPr id="4" name="Footer Placeholder 3">
            <a:extLst>
              <a:ext uri="{FF2B5EF4-FFF2-40B4-BE49-F238E27FC236}">
                <a16:creationId xmlns:a16="http://schemas.microsoft.com/office/drawing/2014/main" xmlns="" id="{984FC13A-2810-41D0-A311-05DAD7F6DB3A}"/>
              </a:ext>
            </a:extLst>
          </p:cNvPr>
          <p:cNvSpPr>
            <a:spLocks noGrp="1"/>
          </p:cNvSpPr>
          <p:nvPr>
            <p:ph type="ftr" sz="quarter" idx="11"/>
          </p:nvPr>
        </p:nvSpPr>
        <p:spPr/>
        <p:txBody>
          <a:bodyPr/>
          <a:lstStyle/>
          <a:p>
            <a:r>
              <a:rPr lang="it-IT"/>
              <a:t>Dr Leena Baghdadi Feb 2019</a:t>
            </a:r>
            <a:endParaRPr lang="en-US"/>
          </a:p>
        </p:txBody>
      </p:sp>
      <p:sp>
        <p:nvSpPr>
          <p:cNvPr id="5" name="Slide Number Placeholder 4">
            <a:extLst>
              <a:ext uri="{FF2B5EF4-FFF2-40B4-BE49-F238E27FC236}">
                <a16:creationId xmlns:a16="http://schemas.microsoft.com/office/drawing/2014/main" xmlns="" id="{2A5F145B-7D02-4337-91DA-124B8884CE5C}"/>
              </a:ext>
            </a:extLst>
          </p:cNvPr>
          <p:cNvSpPr>
            <a:spLocks noGrp="1"/>
          </p:cNvSpPr>
          <p:nvPr>
            <p:ph type="sldNum" sz="quarter" idx="12"/>
          </p:nvPr>
        </p:nvSpPr>
        <p:spPr/>
        <p:txBody>
          <a:bodyPr/>
          <a:lstStyle/>
          <a:p>
            <a:fld id="{1766C810-60FD-430C-868A-CC73AD56DA18}" type="slidenum">
              <a:rPr lang="en-US" smtClean="0"/>
              <a:t>‹#›</a:t>
            </a:fld>
            <a:endParaRPr lang="en-US"/>
          </a:p>
        </p:txBody>
      </p:sp>
    </p:spTree>
    <p:extLst>
      <p:ext uri="{BB962C8B-B14F-4D97-AF65-F5344CB8AC3E}">
        <p14:creationId xmlns:p14="http://schemas.microsoft.com/office/powerpoint/2010/main" val="3839640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A26D95D5-B14D-496F-9326-8C203C377755}"/>
              </a:ext>
            </a:extLst>
          </p:cNvPr>
          <p:cNvSpPr>
            <a:spLocks noGrp="1"/>
          </p:cNvSpPr>
          <p:nvPr>
            <p:ph type="dt" sz="half" idx="10"/>
          </p:nvPr>
        </p:nvSpPr>
        <p:spPr/>
        <p:txBody>
          <a:bodyPr/>
          <a:lstStyle/>
          <a:p>
            <a:fld id="{ADD2E941-74EA-4F01-9107-86036FF9143D}" type="datetime1">
              <a:rPr lang="en-US" smtClean="0"/>
              <a:t>2/16/2019</a:t>
            </a:fld>
            <a:endParaRPr lang="en-US"/>
          </a:p>
        </p:txBody>
      </p:sp>
      <p:sp>
        <p:nvSpPr>
          <p:cNvPr id="3" name="Footer Placeholder 2">
            <a:extLst>
              <a:ext uri="{FF2B5EF4-FFF2-40B4-BE49-F238E27FC236}">
                <a16:creationId xmlns:a16="http://schemas.microsoft.com/office/drawing/2014/main" xmlns="" id="{05C650D0-F05F-46AC-A20E-7D3FB2C89432}"/>
              </a:ext>
            </a:extLst>
          </p:cNvPr>
          <p:cNvSpPr>
            <a:spLocks noGrp="1"/>
          </p:cNvSpPr>
          <p:nvPr>
            <p:ph type="ftr" sz="quarter" idx="11"/>
          </p:nvPr>
        </p:nvSpPr>
        <p:spPr/>
        <p:txBody>
          <a:bodyPr/>
          <a:lstStyle/>
          <a:p>
            <a:r>
              <a:rPr lang="it-IT"/>
              <a:t>Dr Leena Baghdadi Feb 2019</a:t>
            </a:r>
            <a:endParaRPr lang="en-US"/>
          </a:p>
        </p:txBody>
      </p:sp>
      <p:sp>
        <p:nvSpPr>
          <p:cNvPr id="4" name="Slide Number Placeholder 3">
            <a:extLst>
              <a:ext uri="{FF2B5EF4-FFF2-40B4-BE49-F238E27FC236}">
                <a16:creationId xmlns:a16="http://schemas.microsoft.com/office/drawing/2014/main" xmlns="" id="{298DF418-0BF7-4476-AB48-9B59CA595ADD}"/>
              </a:ext>
            </a:extLst>
          </p:cNvPr>
          <p:cNvSpPr>
            <a:spLocks noGrp="1"/>
          </p:cNvSpPr>
          <p:nvPr>
            <p:ph type="sldNum" sz="quarter" idx="12"/>
          </p:nvPr>
        </p:nvSpPr>
        <p:spPr/>
        <p:txBody>
          <a:bodyPr/>
          <a:lstStyle/>
          <a:p>
            <a:fld id="{1766C810-60FD-430C-868A-CC73AD56DA18}" type="slidenum">
              <a:rPr lang="en-US" smtClean="0"/>
              <a:t>‹#›</a:t>
            </a:fld>
            <a:endParaRPr lang="en-US"/>
          </a:p>
        </p:txBody>
      </p:sp>
    </p:spTree>
    <p:extLst>
      <p:ext uri="{BB962C8B-B14F-4D97-AF65-F5344CB8AC3E}">
        <p14:creationId xmlns:p14="http://schemas.microsoft.com/office/powerpoint/2010/main" val="611852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E90E1C-0F39-465A-8D7D-B59B3E6443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xmlns="" id="{640E7F78-387C-4B39-B402-331570C470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xmlns="" id="{A6B4685C-5B7F-4294-8262-C6EB3EBD22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A9E31FDA-135B-42D9-B96D-757F1B35C2D2}"/>
              </a:ext>
            </a:extLst>
          </p:cNvPr>
          <p:cNvSpPr>
            <a:spLocks noGrp="1"/>
          </p:cNvSpPr>
          <p:nvPr>
            <p:ph type="dt" sz="half" idx="10"/>
          </p:nvPr>
        </p:nvSpPr>
        <p:spPr/>
        <p:txBody>
          <a:bodyPr/>
          <a:lstStyle/>
          <a:p>
            <a:fld id="{D2F7278B-BD31-4CFF-BBA5-CC94B52D48AC}" type="datetime1">
              <a:rPr lang="en-US" smtClean="0"/>
              <a:t>2/16/2019</a:t>
            </a:fld>
            <a:endParaRPr lang="en-US"/>
          </a:p>
        </p:txBody>
      </p:sp>
      <p:sp>
        <p:nvSpPr>
          <p:cNvPr id="6" name="Footer Placeholder 5">
            <a:extLst>
              <a:ext uri="{FF2B5EF4-FFF2-40B4-BE49-F238E27FC236}">
                <a16:creationId xmlns:a16="http://schemas.microsoft.com/office/drawing/2014/main" xmlns="" id="{451A048F-3FB2-484D-970F-3C3C40297AA8}"/>
              </a:ext>
            </a:extLst>
          </p:cNvPr>
          <p:cNvSpPr>
            <a:spLocks noGrp="1"/>
          </p:cNvSpPr>
          <p:nvPr>
            <p:ph type="ftr" sz="quarter" idx="11"/>
          </p:nvPr>
        </p:nvSpPr>
        <p:spPr/>
        <p:txBody>
          <a:bodyPr/>
          <a:lstStyle/>
          <a:p>
            <a:r>
              <a:rPr lang="it-IT"/>
              <a:t>Dr Leena Baghdadi Feb 2019</a:t>
            </a:r>
            <a:endParaRPr lang="en-US"/>
          </a:p>
        </p:txBody>
      </p:sp>
      <p:sp>
        <p:nvSpPr>
          <p:cNvPr id="7" name="Slide Number Placeholder 6">
            <a:extLst>
              <a:ext uri="{FF2B5EF4-FFF2-40B4-BE49-F238E27FC236}">
                <a16:creationId xmlns:a16="http://schemas.microsoft.com/office/drawing/2014/main" xmlns="" id="{B8D0E3DB-C85D-4DE2-B93F-7F90F1B42E1E}"/>
              </a:ext>
            </a:extLst>
          </p:cNvPr>
          <p:cNvSpPr>
            <a:spLocks noGrp="1"/>
          </p:cNvSpPr>
          <p:nvPr>
            <p:ph type="sldNum" sz="quarter" idx="12"/>
          </p:nvPr>
        </p:nvSpPr>
        <p:spPr/>
        <p:txBody>
          <a:bodyPr/>
          <a:lstStyle/>
          <a:p>
            <a:fld id="{1766C810-60FD-430C-868A-CC73AD56DA18}" type="slidenum">
              <a:rPr lang="en-US" smtClean="0"/>
              <a:t>‹#›</a:t>
            </a:fld>
            <a:endParaRPr lang="en-US"/>
          </a:p>
        </p:txBody>
      </p:sp>
    </p:spTree>
    <p:extLst>
      <p:ext uri="{BB962C8B-B14F-4D97-AF65-F5344CB8AC3E}">
        <p14:creationId xmlns:p14="http://schemas.microsoft.com/office/powerpoint/2010/main" val="3164455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76336A-343E-4DCC-890E-003442A4A2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xmlns="" id="{CDAF3120-29F1-493A-9D17-DC7CBDA2BB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xmlns="" id="{D710D1D3-C2E6-42FA-A9EE-E189384D3C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D6D8E709-05A7-44A6-BE23-B55F173F11CA}"/>
              </a:ext>
            </a:extLst>
          </p:cNvPr>
          <p:cNvSpPr>
            <a:spLocks noGrp="1"/>
          </p:cNvSpPr>
          <p:nvPr>
            <p:ph type="dt" sz="half" idx="10"/>
          </p:nvPr>
        </p:nvSpPr>
        <p:spPr/>
        <p:txBody>
          <a:bodyPr/>
          <a:lstStyle/>
          <a:p>
            <a:fld id="{3E7928AE-C5CB-4FBF-9643-E47F32EC623D}" type="datetime1">
              <a:rPr lang="en-US" smtClean="0"/>
              <a:t>2/16/2019</a:t>
            </a:fld>
            <a:endParaRPr lang="en-US"/>
          </a:p>
        </p:txBody>
      </p:sp>
      <p:sp>
        <p:nvSpPr>
          <p:cNvPr id="6" name="Footer Placeholder 5">
            <a:extLst>
              <a:ext uri="{FF2B5EF4-FFF2-40B4-BE49-F238E27FC236}">
                <a16:creationId xmlns:a16="http://schemas.microsoft.com/office/drawing/2014/main" xmlns="" id="{1E91E57B-2908-4C5D-BADC-9F25C038C50D}"/>
              </a:ext>
            </a:extLst>
          </p:cNvPr>
          <p:cNvSpPr>
            <a:spLocks noGrp="1"/>
          </p:cNvSpPr>
          <p:nvPr>
            <p:ph type="ftr" sz="quarter" idx="11"/>
          </p:nvPr>
        </p:nvSpPr>
        <p:spPr/>
        <p:txBody>
          <a:bodyPr/>
          <a:lstStyle/>
          <a:p>
            <a:r>
              <a:rPr lang="it-IT"/>
              <a:t>Dr Leena Baghdadi Feb 2019</a:t>
            </a:r>
            <a:endParaRPr lang="en-US" dirty="0"/>
          </a:p>
        </p:txBody>
      </p:sp>
      <p:sp>
        <p:nvSpPr>
          <p:cNvPr id="7" name="Slide Number Placeholder 6">
            <a:extLst>
              <a:ext uri="{FF2B5EF4-FFF2-40B4-BE49-F238E27FC236}">
                <a16:creationId xmlns:a16="http://schemas.microsoft.com/office/drawing/2014/main" xmlns="" id="{1AD1D2D3-30E7-41AD-9D4F-0284F03D2D49}"/>
              </a:ext>
            </a:extLst>
          </p:cNvPr>
          <p:cNvSpPr>
            <a:spLocks noGrp="1"/>
          </p:cNvSpPr>
          <p:nvPr>
            <p:ph type="sldNum" sz="quarter" idx="12"/>
          </p:nvPr>
        </p:nvSpPr>
        <p:spPr/>
        <p:txBody>
          <a:bodyPr/>
          <a:lstStyle/>
          <a:p>
            <a:fld id="{1766C810-60FD-430C-868A-CC73AD56DA18}" type="slidenum">
              <a:rPr lang="en-US" smtClean="0"/>
              <a:t>‹#›</a:t>
            </a:fld>
            <a:endParaRPr lang="en-US"/>
          </a:p>
        </p:txBody>
      </p:sp>
    </p:spTree>
    <p:extLst>
      <p:ext uri="{BB962C8B-B14F-4D97-AF65-F5344CB8AC3E}">
        <p14:creationId xmlns:p14="http://schemas.microsoft.com/office/powerpoint/2010/main" val="2816669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5375A06-0441-49E6-8802-2DB8885FAA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xmlns="" id="{F871A5A8-8B7B-4EF4-80B8-6BB997461C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xmlns="" id="{EDC26219-B312-4640-8523-596B488099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5C6473-EC46-4744-B151-AC51D716CFBB}" type="datetime1">
              <a:rPr lang="en-US" smtClean="0"/>
              <a:t>2/16/2019</a:t>
            </a:fld>
            <a:endParaRPr lang="en-US"/>
          </a:p>
        </p:txBody>
      </p:sp>
      <p:sp>
        <p:nvSpPr>
          <p:cNvPr id="5" name="Footer Placeholder 4">
            <a:extLst>
              <a:ext uri="{FF2B5EF4-FFF2-40B4-BE49-F238E27FC236}">
                <a16:creationId xmlns:a16="http://schemas.microsoft.com/office/drawing/2014/main" xmlns="" id="{42BC8CC5-ACA9-4936-B42D-FC75D67DD5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a:t>Dr Leena Baghdadi Feb 2019</a:t>
            </a:r>
            <a:endParaRPr lang="en-US"/>
          </a:p>
        </p:txBody>
      </p:sp>
      <p:sp>
        <p:nvSpPr>
          <p:cNvPr id="6" name="Slide Number Placeholder 5">
            <a:extLst>
              <a:ext uri="{FF2B5EF4-FFF2-40B4-BE49-F238E27FC236}">
                <a16:creationId xmlns:a16="http://schemas.microsoft.com/office/drawing/2014/main" xmlns="" id="{5AF00EF5-13D3-4E7F-8C74-161FF6EFD0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66C810-60FD-430C-868A-CC73AD56DA18}" type="slidenum">
              <a:rPr lang="en-US" smtClean="0"/>
              <a:t>‹#›</a:t>
            </a:fld>
            <a:endParaRPr lang="en-US"/>
          </a:p>
        </p:txBody>
      </p:sp>
    </p:spTree>
    <p:extLst>
      <p:ext uri="{BB962C8B-B14F-4D97-AF65-F5344CB8AC3E}">
        <p14:creationId xmlns:p14="http://schemas.microsoft.com/office/powerpoint/2010/main" val="661382801"/>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twitter.com/Psych_Review"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http://sphweb.bumc.bu.edu/otlt/MPH-Modules/SB/BehavioralChangeTheories/index.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2" name="Rectangle 8">
            <a:extLst>
              <a:ext uri="{FF2B5EF4-FFF2-40B4-BE49-F238E27FC236}">
                <a16:creationId xmlns:a16="http://schemas.microsoft.com/office/drawing/2014/main" xmlns="" id="{482BD70C-C4A0-46C4-9518-A731098B41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072445" y="3640254"/>
            <a:ext cx="5319433" cy="2076333"/>
          </a:xfrm>
        </p:spPr>
        <p:txBody>
          <a:bodyPr anchor="t">
            <a:normAutofit/>
          </a:bodyPr>
          <a:lstStyle/>
          <a:p>
            <a:r>
              <a:rPr lang="en-US" sz="4800" dirty="0">
                <a:solidFill>
                  <a:schemeClr val="bg1"/>
                </a:solidFill>
              </a:rPr>
              <a:t>Methods of prevention and control in NCDs</a:t>
            </a:r>
          </a:p>
        </p:txBody>
      </p:sp>
      <p:sp>
        <p:nvSpPr>
          <p:cNvPr id="3" name="Subtitle 2"/>
          <p:cNvSpPr>
            <a:spLocks noGrp="1"/>
          </p:cNvSpPr>
          <p:nvPr>
            <p:ph type="subTitle" idx="1"/>
          </p:nvPr>
        </p:nvSpPr>
        <p:spPr>
          <a:xfrm>
            <a:off x="6072446" y="2668075"/>
            <a:ext cx="5319431" cy="972180"/>
          </a:xfrm>
        </p:spPr>
        <p:txBody>
          <a:bodyPr anchor="b">
            <a:normAutofit/>
          </a:bodyPr>
          <a:lstStyle/>
          <a:p>
            <a:pPr algn="l"/>
            <a:r>
              <a:rPr lang="en-US" sz="1100" dirty="0">
                <a:solidFill>
                  <a:schemeClr val="bg1"/>
                </a:solidFill>
              </a:rPr>
              <a:t>Dr Leena Baghdadi </a:t>
            </a:r>
          </a:p>
          <a:p>
            <a:pPr algn="l"/>
            <a:r>
              <a:rPr lang="en-US" sz="1100" dirty="0">
                <a:solidFill>
                  <a:schemeClr val="bg1"/>
                </a:solidFill>
              </a:rPr>
              <a:t>MBBS, Master </a:t>
            </a:r>
            <a:r>
              <a:rPr lang="en-US" sz="1100" dirty="0" err="1">
                <a:solidFill>
                  <a:schemeClr val="bg1"/>
                </a:solidFill>
              </a:rPr>
              <a:t>CliEpi</a:t>
            </a:r>
            <a:r>
              <a:rPr lang="en-US" sz="1100" dirty="0">
                <a:solidFill>
                  <a:schemeClr val="bg1"/>
                </a:solidFill>
              </a:rPr>
              <a:t>, PhD </a:t>
            </a:r>
            <a:r>
              <a:rPr lang="en-US" sz="1100" dirty="0" err="1">
                <a:solidFill>
                  <a:schemeClr val="bg1"/>
                </a:solidFill>
              </a:rPr>
              <a:t>ClinEpi</a:t>
            </a:r>
            <a:endParaRPr lang="en-US" sz="1100" dirty="0">
              <a:solidFill>
                <a:schemeClr val="bg1"/>
              </a:solidFill>
            </a:endParaRPr>
          </a:p>
          <a:p>
            <a:pPr algn="l"/>
            <a:r>
              <a:rPr lang="en-US" sz="1100" dirty="0">
                <a:solidFill>
                  <a:schemeClr val="bg1"/>
                </a:solidFill>
              </a:rPr>
              <a:t>Assistant Professor &amp; Epidemiologist | Family &amp; Community Medicine| College of Medicine | KSU </a:t>
            </a:r>
          </a:p>
          <a:p>
            <a:pPr algn="l"/>
            <a:endParaRPr lang="en-US" sz="1100" dirty="0">
              <a:solidFill>
                <a:schemeClr val="bg1"/>
              </a:solidFill>
            </a:endParaRPr>
          </a:p>
        </p:txBody>
      </p:sp>
      <p:sp>
        <p:nvSpPr>
          <p:cNvPr id="11" name="Freeform: Shape 10">
            <a:extLst>
              <a:ext uri="{FF2B5EF4-FFF2-40B4-BE49-F238E27FC236}">
                <a16:creationId xmlns:a16="http://schemas.microsoft.com/office/drawing/2014/main" xmlns="" id="{39B74A45-BDDD-4892-B8C0-B290C0944F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0" y="0"/>
            <a:ext cx="5379352" cy="6374535"/>
          </a:xfrm>
          <a:custGeom>
            <a:avLst/>
            <a:gdLst>
              <a:gd name="connsiteX0" fmla="*/ 609861 w 5379352"/>
              <a:gd name="connsiteY0" fmla="*/ 6374535 h 6374535"/>
              <a:gd name="connsiteX1" fmla="*/ 3449004 w 5379352"/>
              <a:gd name="connsiteY1" fmla="*/ 6374535 h 6374535"/>
              <a:gd name="connsiteX2" fmla="*/ 3628245 w 5379352"/>
              <a:gd name="connsiteY2" fmla="*/ 6288190 h 6374535"/>
              <a:gd name="connsiteX3" fmla="*/ 5379352 w 5379352"/>
              <a:gd name="connsiteY3" fmla="*/ 3346018 h 6374535"/>
              <a:gd name="connsiteX4" fmla="*/ 2033334 w 5379352"/>
              <a:gd name="connsiteY4" fmla="*/ 0 h 6374535"/>
              <a:gd name="connsiteX5" fmla="*/ 129310 w 5379352"/>
              <a:gd name="connsiteY5" fmla="*/ 594192 h 6374535"/>
              <a:gd name="connsiteX6" fmla="*/ 0 w 5379352"/>
              <a:gd name="connsiteY6" fmla="*/ 692103 h 6374535"/>
              <a:gd name="connsiteX7" fmla="*/ 0 w 5379352"/>
              <a:gd name="connsiteY7" fmla="*/ 5999934 h 6374535"/>
              <a:gd name="connsiteX8" fmla="*/ 129311 w 5379352"/>
              <a:gd name="connsiteY8" fmla="*/ 6097845 h 6374535"/>
              <a:gd name="connsiteX9" fmla="*/ 367831 w 5379352"/>
              <a:gd name="connsiteY9" fmla="*/ 6248727 h 637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79352" h="6374535">
                <a:moveTo>
                  <a:pt x="609861" y="6374535"/>
                </a:moveTo>
                <a:lnTo>
                  <a:pt x="3449004" y="6374535"/>
                </a:lnTo>
                <a:lnTo>
                  <a:pt x="3628245" y="6288190"/>
                </a:lnTo>
                <a:cubicBezTo>
                  <a:pt x="4671283" y="5721578"/>
                  <a:pt x="5379352" y="4616487"/>
                  <a:pt x="5379352" y="3346018"/>
                </a:cubicBezTo>
                <a:cubicBezTo>
                  <a:pt x="5379352" y="1498063"/>
                  <a:pt x="3881289" y="0"/>
                  <a:pt x="2033334" y="0"/>
                </a:cubicBezTo>
                <a:cubicBezTo>
                  <a:pt x="1325914" y="0"/>
                  <a:pt x="669769" y="219535"/>
                  <a:pt x="129310" y="594192"/>
                </a:cubicBezTo>
                <a:lnTo>
                  <a:pt x="0" y="692103"/>
                </a:lnTo>
                <a:lnTo>
                  <a:pt x="0" y="5999934"/>
                </a:lnTo>
                <a:lnTo>
                  <a:pt x="129311" y="6097845"/>
                </a:lnTo>
                <a:cubicBezTo>
                  <a:pt x="206519" y="6151367"/>
                  <a:pt x="286089" y="6201724"/>
                  <a:pt x="367831" y="6248727"/>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xmlns="" id="{C516C73E-9465-4C9E-9B86-9E58FB326B6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299" y="0"/>
            <a:ext cx="5210147" cy="6210629"/>
          </a:xfrm>
          <a:custGeom>
            <a:avLst/>
            <a:gdLst>
              <a:gd name="connsiteX0" fmla="*/ 1058223 w 5210147"/>
              <a:gd name="connsiteY0" fmla="*/ 0 h 6210629"/>
              <a:gd name="connsiteX1" fmla="*/ 3003078 w 5210147"/>
              <a:gd name="connsiteY1" fmla="*/ 0 h 6210629"/>
              <a:gd name="connsiteX2" fmla="*/ 3266657 w 5210147"/>
              <a:gd name="connsiteY2" fmla="*/ 96471 h 6210629"/>
              <a:gd name="connsiteX3" fmla="*/ 5210147 w 5210147"/>
              <a:gd name="connsiteY3" fmla="*/ 3028517 h 6210629"/>
              <a:gd name="connsiteX4" fmla="*/ 2028035 w 5210147"/>
              <a:gd name="connsiteY4" fmla="*/ 6210629 h 6210629"/>
              <a:gd name="connsiteX5" fmla="*/ 3916 w 5210147"/>
              <a:gd name="connsiteY5" fmla="*/ 5483989 h 6210629"/>
              <a:gd name="connsiteX6" fmla="*/ 0 w 5210147"/>
              <a:gd name="connsiteY6" fmla="*/ 5480430 h 6210629"/>
              <a:gd name="connsiteX7" fmla="*/ 0 w 5210147"/>
              <a:gd name="connsiteY7" fmla="*/ 576603 h 6210629"/>
              <a:gd name="connsiteX8" fmla="*/ 3916 w 5210147"/>
              <a:gd name="connsiteY8" fmla="*/ 573044 h 6210629"/>
              <a:gd name="connsiteX9" fmla="*/ 933918 w 5210147"/>
              <a:gd name="connsiteY9" fmla="*/ 39494 h 621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10147" h="6210629">
                <a:moveTo>
                  <a:pt x="1058223" y="0"/>
                </a:moveTo>
                <a:lnTo>
                  <a:pt x="3003078" y="0"/>
                </a:lnTo>
                <a:lnTo>
                  <a:pt x="3266657" y="96471"/>
                </a:lnTo>
                <a:cubicBezTo>
                  <a:pt x="4408765" y="579542"/>
                  <a:pt x="5210147" y="1710443"/>
                  <a:pt x="5210147" y="3028517"/>
                </a:cubicBezTo>
                <a:cubicBezTo>
                  <a:pt x="5210147" y="4785949"/>
                  <a:pt x="3785467" y="6210629"/>
                  <a:pt x="2028035" y="6210629"/>
                </a:cubicBezTo>
                <a:cubicBezTo>
                  <a:pt x="1259159" y="6210629"/>
                  <a:pt x="553973" y="5937936"/>
                  <a:pt x="3916" y="5483989"/>
                </a:cubicBezTo>
                <a:lnTo>
                  <a:pt x="0" y="5480430"/>
                </a:lnTo>
                <a:lnTo>
                  <a:pt x="0" y="576603"/>
                </a:lnTo>
                <a:lnTo>
                  <a:pt x="3916" y="573044"/>
                </a:lnTo>
                <a:cubicBezTo>
                  <a:pt x="278945" y="346070"/>
                  <a:pt x="592755" y="164410"/>
                  <a:pt x="933918" y="394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941" y="2333735"/>
            <a:ext cx="3440610" cy="1376243"/>
          </a:xfrm>
          <a:prstGeom prst="rect">
            <a:avLst/>
          </a:prstGeom>
        </p:spPr>
      </p:pic>
    </p:spTree>
    <p:extLst>
      <p:ext uri="{BB962C8B-B14F-4D97-AF65-F5344CB8AC3E}">
        <p14:creationId xmlns:p14="http://schemas.microsoft.com/office/powerpoint/2010/main" val="25394594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xmlns="" id="{48A740BC-A0AA-45E0-B899-2AE9C6FE11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913121" y="-2"/>
            <a:ext cx="6278879" cy="6858002"/>
          </a:xfrm>
          <a:custGeom>
            <a:avLst/>
            <a:gdLst>
              <a:gd name="connsiteX0" fmla="*/ 45572 w 6278879"/>
              <a:gd name="connsiteY0" fmla="*/ 0 h 6858002"/>
              <a:gd name="connsiteX1" fmla="*/ 6278879 w 6278879"/>
              <a:gd name="connsiteY1" fmla="*/ 0 h 6858002"/>
              <a:gd name="connsiteX2" fmla="*/ 6278879 w 6278879"/>
              <a:gd name="connsiteY2" fmla="*/ 6858002 h 6858002"/>
              <a:gd name="connsiteX3" fmla="*/ 3292308 w 6278879"/>
              <a:gd name="connsiteY3" fmla="*/ 6858002 h 6858002"/>
              <a:gd name="connsiteX4" fmla="*/ 3181526 w 6278879"/>
              <a:gd name="connsiteY4" fmla="*/ 6786982 h 6858002"/>
              <a:gd name="connsiteX5" fmla="*/ 0 w 6278879"/>
              <a:gd name="connsiteY5" fmla="*/ 803254 h 6858002"/>
              <a:gd name="connsiteX6" fmla="*/ 37255 w 6278879"/>
              <a:gd name="connsiteY6" fmla="*/ 65447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9" h="6858002">
                <a:moveTo>
                  <a:pt x="45572" y="0"/>
                </a:moveTo>
                <a:lnTo>
                  <a:pt x="6278879" y="0"/>
                </a:lnTo>
                <a:lnTo>
                  <a:pt x="6278879" y="6858002"/>
                </a:lnTo>
                <a:lnTo>
                  <a:pt x="3292308" y="6858002"/>
                </a:lnTo>
                <a:lnTo>
                  <a:pt x="3181526" y="6786982"/>
                </a:lnTo>
                <a:cubicBezTo>
                  <a:pt x="1262021" y="5490191"/>
                  <a:pt x="0" y="3294103"/>
                  <a:pt x="0" y="803254"/>
                </a:cubicBezTo>
                <a:cubicBezTo>
                  <a:pt x="0" y="554169"/>
                  <a:pt x="12620" y="308032"/>
                  <a:pt x="37255" y="65447"/>
                </a:cubicBez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A306B083-37D6-431B-BA58-6377EF64C3C4}"/>
              </a:ext>
            </a:extLst>
          </p:cNvPr>
          <p:cNvSpPr>
            <a:spLocks noGrp="1"/>
          </p:cNvSpPr>
          <p:nvPr>
            <p:ph type="title"/>
          </p:nvPr>
        </p:nvSpPr>
        <p:spPr>
          <a:xfrm>
            <a:off x="655320" y="365125"/>
            <a:ext cx="9013052" cy="1623312"/>
          </a:xfrm>
        </p:spPr>
        <p:txBody>
          <a:bodyPr anchor="b">
            <a:normAutofit/>
          </a:bodyPr>
          <a:lstStyle/>
          <a:p>
            <a:r>
              <a:rPr lang="en-US" sz="4000" b="1">
                <a:solidFill>
                  <a:prstClr val="white"/>
                </a:solidFill>
              </a:rPr>
              <a:t>Epidemiology key words</a:t>
            </a:r>
            <a:endParaRPr lang="en-AU" sz="4000"/>
          </a:p>
        </p:txBody>
      </p:sp>
      <p:cxnSp>
        <p:nvCxnSpPr>
          <p:cNvPr id="10" name="Straight Arrow Connector 9">
            <a:extLst>
              <a:ext uri="{FF2B5EF4-FFF2-40B4-BE49-F238E27FC236}">
                <a16:creationId xmlns:a16="http://schemas.microsoft.com/office/drawing/2014/main" xmlns="" id="{B874EF51-C858-4BB9-97C3-D1775578712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63661" y="2316480"/>
            <a:ext cx="82296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AF25F545-D654-4120-90C7-3507DA29DFA5}"/>
              </a:ext>
            </a:extLst>
          </p:cNvPr>
          <p:cNvSpPr>
            <a:spLocks noGrp="1"/>
          </p:cNvSpPr>
          <p:nvPr>
            <p:ph idx="1"/>
          </p:nvPr>
        </p:nvSpPr>
        <p:spPr>
          <a:xfrm>
            <a:off x="655320" y="2305464"/>
            <a:ext cx="10336935" cy="3848354"/>
          </a:xfrm>
        </p:spPr>
        <p:txBody>
          <a:bodyPr>
            <a:noAutofit/>
          </a:bodyPr>
          <a:lstStyle/>
          <a:p>
            <a:pPr lvl="0"/>
            <a:r>
              <a:rPr lang="en-US" sz="2600" b="1" dirty="0"/>
              <a:t>Health-related states </a:t>
            </a:r>
            <a:r>
              <a:rPr lang="en-US" sz="2600" b="1" i="1" dirty="0"/>
              <a:t>- </a:t>
            </a:r>
            <a:r>
              <a:rPr lang="en-US" sz="2600" dirty="0"/>
              <a:t>Although infectious diseases were clearly the focus of much of the early epidemiological work, the field is no longer limited in this way. Epidemiology as it is practiced today is applied to the whole spectrum of health-related events, which includes NCDs, conditions, and risk factors.</a:t>
            </a:r>
          </a:p>
          <a:p>
            <a:pPr lvl="0"/>
            <a:r>
              <a:rPr lang="en-US" sz="2600" b="1" dirty="0"/>
              <a:t>Populations </a:t>
            </a:r>
            <a:r>
              <a:rPr lang="en-US" sz="2600" b="1" i="1" dirty="0"/>
              <a:t>- </a:t>
            </a:r>
            <a:r>
              <a:rPr lang="en-US" sz="2600" dirty="0"/>
              <a:t>One of the most important distinguishing characteristics of epidemiology is that it deals with groups of people rather than with individual patients.</a:t>
            </a:r>
          </a:p>
          <a:p>
            <a:pPr lvl="0"/>
            <a:r>
              <a:rPr lang="en-US" sz="2600" b="1" dirty="0"/>
              <a:t>Control  - </a:t>
            </a:r>
            <a:r>
              <a:rPr lang="en-US" sz="2600" dirty="0"/>
              <a:t>Epidemiological data and methods steer public health decision-making and aids in developing and evaluating interventions to control and prevent health problems. This is the primary function of applied, field, or consequential epidemiology.</a:t>
            </a:r>
          </a:p>
          <a:p>
            <a:endParaRPr lang="en-AU" sz="2600" dirty="0"/>
          </a:p>
        </p:txBody>
      </p:sp>
    </p:spTree>
    <p:extLst>
      <p:ext uri="{BB962C8B-B14F-4D97-AF65-F5344CB8AC3E}">
        <p14:creationId xmlns:p14="http://schemas.microsoft.com/office/powerpoint/2010/main" val="1344856922"/>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32BC26D8-82FB-445E-AA49-62A77D7C1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CB44330D-EA18-4254-AA95-EB49948539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3"/>
          <p:cNvPicPr>
            <a:picLocks noGrp="1" noChangeAspect="1"/>
          </p:cNvPicPr>
          <p:nvPr>
            <p:ph idx="1"/>
          </p:nvPr>
        </p:nvPicPr>
        <p:blipFill>
          <a:blip r:embed="rId2"/>
          <a:stretch>
            <a:fillRect/>
          </a:stretch>
        </p:blipFill>
        <p:spPr>
          <a:xfrm>
            <a:off x="660815" y="643467"/>
            <a:ext cx="10870370" cy="5571066"/>
          </a:xfrm>
          <a:prstGeom prst="rect">
            <a:avLst/>
          </a:prstGeom>
        </p:spPr>
      </p:pic>
      <p:sp>
        <p:nvSpPr>
          <p:cNvPr id="2" name="Oval 1">
            <a:extLst>
              <a:ext uri="{FF2B5EF4-FFF2-40B4-BE49-F238E27FC236}">
                <a16:creationId xmlns:a16="http://schemas.microsoft.com/office/drawing/2014/main" xmlns="" id="{673856E9-0E58-41ED-8B46-923161F8E2B9}"/>
              </a:ext>
            </a:extLst>
          </p:cNvPr>
          <p:cNvSpPr/>
          <p:nvPr/>
        </p:nvSpPr>
        <p:spPr>
          <a:xfrm>
            <a:off x="9806474" y="1278294"/>
            <a:ext cx="1156996" cy="7184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9808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32BC26D8-82FB-445E-AA49-62A77D7C1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CB44330D-EA18-4254-AA95-EB49948539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3"/>
          <p:cNvPicPr>
            <a:picLocks noGrp="1" noChangeAspect="1"/>
          </p:cNvPicPr>
          <p:nvPr>
            <p:ph idx="1"/>
          </p:nvPr>
        </p:nvPicPr>
        <p:blipFill>
          <a:blip r:embed="rId2"/>
          <a:stretch>
            <a:fillRect/>
          </a:stretch>
        </p:blipFill>
        <p:spPr>
          <a:xfrm>
            <a:off x="643467" y="839046"/>
            <a:ext cx="10905066" cy="5179907"/>
          </a:xfrm>
          <a:prstGeom prst="rect">
            <a:avLst/>
          </a:prstGeom>
        </p:spPr>
      </p:pic>
    </p:spTree>
    <p:extLst>
      <p:ext uri="{BB962C8B-B14F-4D97-AF65-F5344CB8AC3E}">
        <p14:creationId xmlns:p14="http://schemas.microsoft.com/office/powerpoint/2010/main" val="35455972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460" y="2837974"/>
            <a:ext cx="5873680" cy="1734026"/>
          </a:xfrm>
        </p:spPr>
        <p:txBody>
          <a:bodyPr anchor="t">
            <a:noAutofit/>
          </a:bodyPr>
          <a:lstStyle/>
          <a:p>
            <a:pPr marL="0" indent="0" algn="ctr">
              <a:buNone/>
            </a:pPr>
            <a:r>
              <a:rPr lang="en-US" sz="4000" b="1" spc="-50" dirty="0">
                <a:latin typeface="+mj-lt"/>
                <a:ea typeface="+mj-ea"/>
                <a:cs typeface="+mj-cs"/>
              </a:rPr>
              <a:t>Intervention Methods for NCD Control</a:t>
            </a:r>
          </a:p>
        </p:txBody>
      </p:sp>
      <p:sp>
        <p:nvSpPr>
          <p:cNvPr id="71" name="Freeform 49">
            <a:extLst>
              <a:ext uri="{FF2B5EF4-FFF2-40B4-BE49-F238E27FC236}">
                <a16:creationId xmlns:a16="http://schemas.microsoft.com/office/drawing/2014/main" xmlns="" id="{EF9B8DF2-C3F5-49A2-94D2-F7B65A0F1F1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6713914" y="581159"/>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alpha val="80000"/>
            </a:srgb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0" name="Picture 2" descr="Noncommunicable Diseases logo"/>
          <p:cNvPicPr>
            <a:picLocks noChangeAspect="1" noChangeArrowheads="1"/>
          </p:cNvPicPr>
          <p:nvPr/>
        </p:nvPicPr>
        <p:blipFill rotWithShape="1">
          <a:blip r:embed="rId2">
            <a:extLst>
              <a:ext uri="{28A0092B-C50C-407E-A947-70E740481C1C}">
                <a14:useLocalDpi xmlns:a14="http://schemas.microsoft.com/office/drawing/2010/main" val="0"/>
              </a:ext>
            </a:extLst>
          </a:blip>
          <a:srcRect l="115" r="3" b="3"/>
          <a:stretch/>
        </p:blipFill>
        <p:spPr bwMode="auto">
          <a:xfrm>
            <a:off x="6893317" y="760562"/>
            <a:ext cx="5298683" cy="6097438"/>
          </a:xfrm>
          <a:custGeom>
            <a:avLst/>
            <a:gdLst>
              <a:gd name="connsiteX0" fmla="*/ 3120528 w 5298683"/>
              <a:gd name="connsiteY0" fmla="*/ 0 h 6097438"/>
              <a:gd name="connsiteX1" fmla="*/ 5105473 w 5298683"/>
              <a:gd name="connsiteY1" fmla="*/ 712577 h 6097438"/>
              <a:gd name="connsiteX2" fmla="*/ 5298683 w 5298683"/>
              <a:gd name="connsiteY2" fmla="*/ 888178 h 6097438"/>
              <a:gd name="connsiteX3" fmla="*/ 5298683 w 5298683"/>
              <a:gd name="connsiteY3" fmla="*/ 5352876 h 6097438"/>
              <a:gd name="connsiteX4" fmla="*/ 5105473 w 5298683"/>
              <a:gd name="connsiteY4" fmla="*/ 5528477 h 6097438"/>
              <a:gd name="connsiteX5" fmla="*/ 4335177 w 5298683"/>
              <a:gd name="connsiteY5" fmla="*/ 5995828 h 6097438"/>
              <a:gd name="connsiteX6" fmla="*/ 4057556 w 5298683"/>
              <a:gd name="connsiteY6" fmla="*/ 6097438 h 6097438"/>
              <a:gd name="connsiteX7" fmla="*/ 2183499 w 5298683"/>
              <a:gd name="connsiteY7" fmla="*/ 6097438 h 6097438"/>
              <a:gd name="connsiteX8" fmla="*/ 1905878 w 5298683"/>
              <a:gd name="connsiteY8" fmla="*/ 5995828 h 6097438"/>
              <a:gd name="connsiteX9" fmla="*/ 0 w 5298683"/>
              <a:gd name="connsiteY9" fmla="*/ 3120527 h 6097438"/>
              <a:gd name="connsiteX10" fmla="*/ 3120528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7888297"/>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89896E-E13D-4D36-98D4-35E9D848C1AA}"/>
              </a:ext>
            </a:extLst>
          </p:cNvPr>
          <p:cNvSpPr>
            <a:spLocks noGrp="1"/>
          </p:cNvSpPr>
          <p:nvPr>
            <p:ph type="title"/>
          </p:nvPr>
        </p:nvSpPr>
        <p:spPr>
          <a:xfrm>
            <a:off x="6053668" y="803325"/>
            <a:ext cx="5314536" cy="1325563"/>
          </a:xfrm>
        </p:spPr>
        <p:txBody>
          <a:bodyPr>
            <a:normAutofit/>
          </a:bodyPr>
          <a:lstStyle/>
          <a:p>
            <a:r>
              <a:rPr lang="en-AU" dirty="0"/>
              <a:t>Multiple Determinants of NCDs</a:t>
            </a:r>
          </a:p>
        </p:txBody>
      </p:sp>
      <p:sp>
        <p:nvSpPr>
          <p:cNvPr id="12" name="Freeform: Shape 8">
            <a:extLst>
              <a:ext uri="{FF2B5EF4-FFF2-40B4-BE49-F238E27FC236}">
                <a16:creationId xmlns:a16="http://schemas.microsoft.com/office/drawing/2014/main" xmlns="" id="{E0D60ECE-8986-45DC-B7FE-EC7699B466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5438829" cy="5840278"/>
          </a:xfrm>
          <a:custGeom>
            <a:avLst/>
            <a:gdLst>
              <a:gd name="connsiteX0" fmla="*/ 0 w 5438829"/>
              <a:gd name="connsiteY0" fmla="*/ 0 h 5840278"/>
              <a:gd name="connsiteX1" fmla="*/ 4466700 w 5438829"/>
              <a:gd name="connsiteY1" fmla="*/ 0 h 5840278"/>
              <a:gd name="connsiteX2" fmla="*/ 4652178 w 5438829"/>
              <a:gd name="connsiteY2" fmla="*/ 204077 h 5840278"/>
              <a:gd name="connsiteX3" fmla="*/ 5438829 w 5438829"/>
              <a:gd name="connsiteY3" fmla="*/ 2395363 h 5840278"/>
              <a:gd name="connsiteX4" fmla="*/ 1993914 w 5438829"/>
              <a:gd name="connsiteY4" fmla="*/ 5840278 h 5840278"/>
              <a:gd name="connsiteX5" fmla="*/ 67829 w 5438829"/>
              <a:gd name="connsiteY5" fmla="*/ 5251941 h 5840278"/>
              <a:gd name="connsiteX6" fmla="*/ 0 w 5438829"/>
              <a:gd name="connsiteY6" fmla="*/ 5201220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38829" h="5840278">
                <a:moveTo>
                  <a:pt x="0" y="0"/>
                </a:moveTo>
                <a:lnTo>
                  <a:pt x="4466700" y="0"/>
                </a:lnTo>
                <a:lnTo>
                  <a:pt x="4652178" y="204077"/>
                </a:lnTo>
                <a:cubicBezTo>
                  <a:pt x="5143616" y="799562"/>
                  <a:pt x="5438829" y="1562987"/>
                  <a:pt x="5438829" y="2395363"/>
                </a:cubicBezTo>
                <a:cubicBezTo>
                  <a:pt x="5438829" y="4297937"/>
                  <a:pt x="3896488" y="5840278"/>
                  <a:pt x="1993914" y="5840278"/>
                </a:cubicBezTo>
                <a:cubicBezTo>
                  <a:pt x="1280449" y="5840278"/>
                  <a:pt x="617641" y="5623387"/>
                  <a:pt x="67829" y="5251941"/>
                </a:cubicBezTo>
                <a:lnTo>
                  <a:pt x="0" y="520122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xmlns="" id="{96964194-5878-40D2-8EC0-DDC58387FA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5269134" cy="5654940"/>
          </a:xfrm>
          <a:custGeom>
            <a:avLst/>
            <a:gdLst>
              <a:gd name="connsiteX0" fmla="*/ 0 w 5269134"/>
              <a:gd name="connsiteY0" fmla="*/ 0 h 5654940"/>
              <a:gd name="connsiteX1" fmla="*/ 4227767 w 5269134"/>
              <a:gd name="connsiteY1" fmla="*/ 0 h 5654940"/>
              <a:gd name="connsiteX2" fmla="*/ 4312042 w 5269134"/>
              <a:gd name="connsiteY2" fmla="*/ 76595 h 5654940"/>
              <a:gd name="connsiteX3" fmla="*/ 5269134 w 5269134"/>
              <a:gd name="connsiteY3" fmla="*/ 2387221 h 5654940"/>
              <a:gd name="connsiteX4" fmla="*/ 2001415 w 5269134"/>
              <a:gd name="connsiteY4" fmla="*/ 5654940 h 5654940"/>
              <a:gd name="connsiteX5" fmla="*/ 198928 w 5269134"/>
              <a:gd name="connsiteY5" fmla="*/ 5113274 h 5654940"/>
              <a:gd name="connsiteX6" fmla="*/ 0 w 5269134"/>
              <a:gd name="connsiteY6" fmla="*/ 4969563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9134" h="5654940">
                <a:moveTo>
                  <a:pt x="0" y="0"/>
                </a:moveTo>
                <a:lnTo>
                  <a:pt x="4227767" y="0"/>
                </a:lnTo>
                <a:lnTo>
                  <a:pt x="4312042" y="76595"/>
                </a:lnTo>
                <a:cubicBezTo>
                  <a:pt x="4903383" y="667936"/>
                  <a:pt x="5269134" y="1484866"/>
                  <a:pt x="5269134" y="2387221"/>
                </a:cubicBezTo>
                <a:cubicBezTo>
                  <a:pt x="5269134" y="4191932"/>
                  <a:pt x="3806126" y="5654940"/>
                  <a:pt x="2001415" y="5654940"/>
                </a:cubicBezTo>
                <a:cubicBezTo>
                  <a:pt x="1335223" y="5654940"/>
                  <a:pt x="715593" y="5455584"/>
                  <a:pt x="198928" y="5113274"/>
                </a:cubicBezTo>
                <a:lnTo>
                  <a:pt x="0" y="496956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xmlns="" id="{EAAD2EA6-AEF6-48E7-BD02-73064CBEB8E2}"/>
              </a:ext>
            </a:extLst>
          </p:cNvPr>
          <p:cNvPicPr>
            <a:picLocks noChangeAspect="1"/>
          </p:cNvPicPr>
          <p:nvPr/>
        </p:nvPicPr>
        <p:blipFill>
          <a:blip r:embed="rId2"/>
          <a:stretch>
            <a:fillRect/>
          </a:stretch>
        </p:blipFill>
        <p:spPr>
          <a:xfrm>
            <a:off x="353081" y="292608"/>
            <a:ext cx="3772792" cy="4336542"/>
          </a:xfrm>
          <a:prstGeom prst="rect">
            <a:avLst/>
          </a:prstGeom>
        </p:spPr>
      </p:pic>
      <p:sp>
        <p:nvSpPr>
          <p:cNvPr id="3" name="Content Placeholder 2">
            <a:extLst>
              <a:ext uri="{FF2B5EF4-FFF2-40B4-BE49-F238E27FC236}">
                <a16:creationId xmlns:a16="http://schemas.microsoft.com/office/drawing/2014/main" xmlns="" id="{1868F0CA-1AAC-45D6-A0CE-B8D4F0534EAE}"/>
              </a:ext>
            </a:extLst>
          </p:cNvPr>
          <p:cNvSpPr>
            <a:spLocks noGrp="1"/>
          </p:cNvSpPr>
          <p:nvPr>
            <p:ph idx="1"/>
          </p:nvPr>
        </p:nvSpPr>
        <p:spPr>
          <a:xfrm>
            <a:off x="6053667" y="2279018"/>
            <a:ext cx="5314543" cy="3375920"/>
          </a:xfrm>
        </p:spPr>
        <p:txBody>
          <a:bodyPr anchor="t">
            <a:normAutofit/>
          </a:bodyPr>
          <a:lstStyle/>
          <a:p>
            <a:pPr marL="514350" indent="-514350">
              <a:buFont typeface="+mj-lt"/>
              <a:buAutoNum type="arabicPeriod"/>
            </a:pPr>
            <a:r>
              <a:rPr lang="en-AU" sz="3000" b="1" dirty="0" err="1"/>
              <a:t>Behavioral</a:t>
            </a:r>
            <a:r>
              <a:rPr lang="en-AU" sz="3000" b="1" dirty="0"/>
              <a:t> Determinants</a:t>
            </a:r>
          </a:p>
          <a:p>
            <a:pPr marL="514350" indent="-514350">
              <a:buFont typeface="+mj-lt"/>
              <a:buAutoNum type="arabicPeriod"/>
            </a:pPr>
            <a:r>
              <a:rPr lang="en-AU" sz="3000" b="1" dirty="0"/>
              <a:t>Environmental Determinants</a:t>
            </a:r>
          </a:p>
          <a:p>
            <a:pPr marL="514350" indent="-514350">
              <a:buFont typeface="+mj-lt"/>
              <a:buAutoNum type="arabicPeriod"/>
            </a:pPr>
            <a:r>
              <a:rPr lang="en-AU" sz="3000" b="1" dirty="0"/>
              <a:t>Social Determinants</a:t>
            </a:r>
          </a:p>
          <a:p>
            <a:pPr marL="514350" indent="-514350">
              <a:buFont typeface="+mj-lt"/>
              <a:buAutoNum type="arabicPeriod"/>
            </a:pPr>
            <a:r>
              <a:rPr lang="en-AU" sz="3000" b="1" dirty="0"/>
              <a:t>Health Care Determinants</a:t>
            </a:r>
          </a:p>
          <a:p>
            <a:pPr marL="514350" indent="-514350">
              <a:buFont typeface="+mj-lt"/>
              <a:buAutoNum type="arabicPeriod"/>
            </a:pPr>
            <a:endParaRPr lang="en-AU" sz="3000" dirty="0"/>
          </a:p>
        </p:txBody>
      </p:sp>
    </p:spTree>
    <p:extLst>
      <p:ext uri="{BB962C8B-B14F-4D97-AF65-F5344CB8AC3E}">
        <p14:creationId xmlns:p14="http://schemas.microsoft.com/office/powerpoint/2010/main" val="10413670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89896E-E13D-4D36-98D4-35E9D848C1AA}"/>
              </a:ext>
            </a:extLst>
          </p:cNvPr>
          <p:cNvSpPr>
            <a:spLocks noGrp="1"/>
          </p:cNvSpPr>
          <p:nvPr>
            <p:ph type="title"/>
          </p:nvPr>
        </p:nvSpPr>
        <p:spPr>
          <a:xfrm>
            <a:off x="6053668" y="803325"/>
            <a:ext cx="5314536" cy="1325563"/>
          </a:xfrm>
        </p:spPr>
        <p:txBody>
          <a:bodyPr>
            <a:normAutofit/>
          </a:bodyPr>
          <a:lstStyle/>
          <a:p>
            <a:r>
              <a:rPr lang="en-AU"/>
              <a:t>Multiple Determinants of NCDs</a:t>
            </a:r>
            <a:endParaRPr lang="en-AU" dirty="0"/>
          </a:p>
        </p:txBody>
      </p:sp>
      <p:sp>
        <p:nvSpPr>
          <p:cNvPr id="9" name="Freeform: Shape 8">
            <a:extLst>
              <a:ext uri="{FF2B5EF4-FFF2-40B4-BE49-F238E27FC236}">
                <a16:creationId xmlns:a16="http://schemas.microsoft.com/office/drawing/2014/main" xmlns="" id="{E0D60ECE-8986-45DC-B7FE-EC7699B466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5438829" cy="5840278"/>
          </a:xfrm>
          <a:custGeom>
            <a:avLst/>
            <a:gdLst>
              <a:gd name="connsiteX0" fmla="*/ 0 w 5438829"/>
              <a:gd name="connsiteY0" fmla="*/ 0 h 5840278"/>
              <a:gd name="connsiteX1" fmla="*/ 4466700 w 5438829"/>
              <a:gd name="connsiteY1" fmla="*/ 0 h 5840278"/>
              <a:gd name="connsiteX2" fmla="*/ 4652178 w 5438829"/>
              <a:gd name="connsiteY2" fmla="*/ 204077 h 5840278"/>
              <a:gd name="connsiteX3" fmla="*/ 5438829 w 5438829"/>
              <a:gd name="connsiteY3" fmla="*/ 2395363 h 5840278"/>
              <a:gd name="connsiteX4" fmla="*/ 1993914 w 5438829"/>
              <a:gd name="connsiteY4" fmla="*/ 5840278 h 5840278"/>
              <a:gd name="connsiteX5" fmla="*/ 67829 w 5438829"/>
              <a:gd name="connsiteY5" fmla="*/ 5251941 h 5840278"/>
              <a:gd name="connsiteX6" fmla="*/ 0 w 5438829"/>
              <a:gd name="connsiteY6" fmla="*/ 5201220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38829" h="5840278">
                <a:moveTo>
                  <a:pt x="0" y="0"/>
                </a:moveTo>
                <a:lnTo>
                  <a:pt x="4466700" y="0"/>
                </a:lnTo>
                <a:lnTo>
                  <a:pt x="4652178" y="204077"/>
                </a:lnTo>
                <a:cubicBezTo>
                  <a:pt x="5143616" y="799562"/>
                  <a:pt x="5438829" y="1562987"/>
                  <a:pt x="5438829" y="2395363"/>
                </a:cubicBezTo>
                <a:cubicBezTo>
                  <a:pt x="5438829" y="4297937"/>
                  <a:pt x="3896488" y="5840278"/>
                  <a:pt x="1993914" y="5840278"/>
                </a:cubicBezTo>
                <a:cubicBezTo>
                  <a:pt x="1280449" y="5840278"/>
                  <a:pt x="617641" y="5623387"/>
                  <a:pt x="67829" y="5251941"/>
                </a:cubicBezTo>
                <a:lnTo>
                  <a:pt x="0" y="520122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xmlns="" id="{96964194-5878-40D2-8EC0-DDC58387FA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5269134" cy="5654940"/>
          </a:xfrm>
          <a:custGeom>
            <a:avLst/>
            <a:gdLst>
              <a:gd name="connsiteX0" fmla="*/ 0 w 5269134"/>
              <a:gd name="connsiteY0" fmla="*/ 0 h 5654940"/>
              <a:gd name="connsiteX1" fmla="*/ 4227767 w 5269134"/>
              <a:gd name="connsiteY1" fmla="*/ 0 h 5654940"/>
              <a:gd name="connsiteX2" fmla="*/ 4312042 w 5269134"/>
              <a:gd name="connsiteY2" fmla="*/ 76595 h 5654940"/>
              <a:gd name="connsiteX3" fmla="*/ 5269134 w 5269134"/>
              <a:gd name="connsiteY3" fmla="*/ 2387221 h 5654940"/>
              <a:gd name="connsiteX4" fmla="*/ 2001415 w 5269134"/>
              <a:gd name="connsiteY4" fmla="*/ 5654940 h 5654940"/>
              <a:gd name="connsiteX5" fmla="*/ 198928 w 5269134"/>
              <a:gd name="connsiteY5" fmla="*/ 5113274 h 5654940"/>
              <a:gd name="connsiteX6" fmla="*/ 0 w 5269134"/>
              <a:gd name="connsiteY6" fmla="*/ 4969563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9134" h="5654940">
                <a:moveTo>
                  <a:pt x="0" y="0"/>
                </a:moveTo>
                <a:lnTo>
                  <a:pt x="4227767" y="0"/>
                </a:lnTo>
                <a:lnTo>
                  <a:pt x="4312042" y="76595"/>
                </a:lnTo>
                <a:cubicBezTo>
                  <a:pt x="4903383" y="667936"/>
                  <a:pt x="5269134" y="1484866"/>
                  <a:pt x="5269134" y="2387221"/>
                </a:cubicBezTo>
                <a:cubicBezTo>
                  <a:pt x="5269134" y="4191932"/>
                  <a:pt x="3806126" y="5654940"/>
                  <a:pt x="2001415" y="5654940"/>
                </a:cubicBezTo>
                <a:cubicBezTo>
                  <a:pt x="1335223" y="5654940"/>
                  <a:pt x="715593" y="5455584"/>
                  <a:pt x="198928" y="5113274"/>
                </a:cubicBezTo>
                <a:lnTo>
                  <a:pt x="0" y="496956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xmlns="" id="{BE054CB6-EA61-4286-BE35-B558C0287142}"/>
              </a:ext>
            </a:extLst>
          </p:cNvPr>
          <p:cNvPicPr>
            <a:picLocks noChangeAspect="1"/>
          </p:cNvPicPr>
          <p:nvPr/>
        </p:nvPicPr>
        <p:blipFill>
          <a:blip r:embed="rId2"/>
          <a:stretch>
            <a:fillRect/>
          </a:stretch>
        </p:blipFill>
        <p:spPr>
          <a:xfrm>
            <a:off x="353081" y="292608"/>
            <a:ext cx="3772792" cy="4336542"/>
          </a:xfrm>
          <a:prstGeom prst="rect">
            <a:avLst/>
          </a:prstGeom>
        </p:spPr>
      </p:pic>
      <p:sp>
        <p:nvSpPr>
          <p:cNvPr id="3" name="Content Placeholder 2">
            <a:extLst>
              <a:ext uri="{FF2B5EF4-FFF2-40B4-BE49-F238E27FC236}">
                <a16:creationId xmlns:a16="http://schemas.microsoft.com/office/drawing/2014/main" xmlns="" id="{1868F0CA-1AAC-45D6-A0CE-B8D4F0534EAE}"/>
              </a:ext>
            </a:extLst>
          </p:cNvPr>
          <p:cNvSpPr>
            <a:spLocks noGrp="1"/>
          </p:cNvSpPr>
          <p:nvPr>
            <p:ph idx="1"/>
          </p:nvPr>
        </p:nvSpPr>
        <p:spPr>
          <a:xfrm>
            <a:off x="6053667" y="2279018"/>
            <a:ext cx="5314543" cy="3375920"/>
          </a:xfrm>
        </p:spPr>
        <p:txBody>
          <a:bodyPr anchor="t">
            <a:noAutofit/>
          </a:bodyPr>
          <a:lstStyle/>
          <a:p>
            <a:pPr marL="514350" indent="-514350">
              <a:buFont typeface="+mj-lt"/>
              <a:buAutoNum type="arabicPeriod"/>
            </a:pPr>
            <a:r>
              <a:rPr lang="en-AU" sz="3000" b="1" dirty="0" err="1"/>
              <a:t>Behavioral</a:t>
            </a:r>
            <a:r>
              <a:rPr lang="en-AU" sz="3000" b="1" dirty="0"/>
              <a:t> Determinants</a:t>
            </a:r>
          </a:p>
          <a:p>
            <a:r>
              <a:rPr lang="en-US" sz="3000" dirty="0"/>
              <a:t>Poor diet, physical inactivity, and smoking</a:t>
            </a:r>
          </a:p>
          <a:p>
            <a:r>
              <a:rPr lang="en-US" sz="3000" dirty="0"/>
              <a:t>80% of heart disease and stroke</a:t>
            </a:r>
          </a:p>
          <a:p>
            <a:r>
              <a:rPr lang="en-US" sz="3000" dirty="0"/>
              <a:t>80% of type 2 diabetes</a:t>
            </a:r>
          </a:p>
          <a:p>
            <a:r>
              <a:rPr lang="en-US" sz="3000" dirty="0"/>
              <a:t>40% of cancers </a:t>
            </a:r>
          </a:p>
          <a:p>
            <a:pPr marL="0" indent="0">
              <a:buNone/>
            </a:pPr>
            <a:endParaRPr lang="en-AU" sz="3000" dirty="0"/>
          </a:p>
          <a:p>
            <a:pPr marL="0" indent="0">
              <a:buNone/>
            </a:pPr>
            <a:endParaRPr lang="en-AU" sz="3000" dirty="0"/>
          </a:p>
        </p:txBody>
      </p:sp>
    </p:spTree>
    <p:extLst>
      <p:ext uri="{BB962C8B-B14F-4D97-AF65-F5344CB8AC3E}">
        <p14:creationId xmlns:p14="http://schemas.microsoft.com/office/powerpoint/2010/main" val="211585073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89896E-E13D-4D36-98D4-35E9D848C1AA}"/>
              </a:ext>
            </a:extLst>
          </p:cNvPr>
          <p:cNvSpPr>
            <a:spLocks noGrp="1"/>
          </p:cNvSpPr>
          <p:nvPr>
            <p:ph type="title"/>
          </p:nvPr>
        </p:nvSpPr>
        <p:spPr>
          <a:xfrm>
            <a:off x="6053668" y="803325"/>
            <a:ext cx="5314536" cy="1325563"/>
          </a:xfrm>
        </p:spPr>
        <p:txBody>
          <a:bodyPr>
            <a:normAutofit/>
          </a:bodyPr>
          <a:lstStyle/>
          <a:p>
            <a:r>
              <a:rPr lang="en-AU" dirty="0"/>
              <a:t>Multiple Determinants of NCDs</a:t>
            </a:r>
          </a:p>
        </p:txBody>
      </p:sp>
      <p:sp>
        <p:nvSpPr>
          <p:cNvPr id="15" name="Freeform: Shape 8">
            <a:extLst>
              <a:ext uri="{FF2B5EF4-FFF2-40B4-BE49-F238E27FC236}">
                <a16:creationId xmlns:a16="http://schemas.microsoft.com/office/drawing/2014/main" xmlns="" id="{E0D60ECE-8986-45DC-B7FE-EC7699B466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5438829" cy="5840278"/>
          </a:xfrm>
          <a:custGeom>
            <a:avLst/>
            <a:gdLst>
              <a:gd name="connsiteX0" fmla="*/ 0 w 5438829"/>
              <a:gd name="connsiteY0" fmla="*/ 0 h 5840278"/>
              <a:gd name="connsiteX1" fmla="*/ 4466700 w 5438829"/>
              <a:gd name="connsiteY1" fmla="*/ 0 h 5840278"/>
              <a:gd name="connsiteX2" fmla="*/ 4652178 w 5438829"/>
              <a:gd name="connsiteY2" fmla="*/ 204077 h 5840278"/>
              <a:gd name="connsiteX3" fmla="*/ 5438829 w 5438829"/>
              <a:gd name="connsiteY3" fmla="*/ 2395363 h 5840278"/>
              <a:gd name="connsiteX4" fmla="*/ 1993914 w 5438829"/>
              <a:gd name="connsiteY4" fmla="*/ 5840278 h 5840278"/>
              <a:gd name="connsiteX5" fmla="*/ 67829 w 5438829"/>
              <a:gd name="connsiteY5" fmla="*/ 5251941 h 5840278"/>
              <a:gd name="connsiteX6" fmla="*/ 0 w 5438829"/>
              <a:gd name="connsiteY6" fmla="*/ 5201220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38829" h="5840278">
                <a:moveTo>
                  <a:pt x="0" y="0"/>
                </a:moveTo>
                <a:lnTo>
                  <a:pt x="4466700" y="0"/>
                </a:lnTo>
                <a:lnTo>
                  <a:pt x="4652178" y="204077"/>
                </a:lnTo>
                <a:cubicBezTo>
                  <a:pt x="5143616" y="799562"/>
                  <a:pt x="5438829" y="1562987"/>
                  <a:pt x="5438829" y="2395363"/>
                </a:cubicBezTo>
                <a:cubicBezTo>
                  <a:pt x="5438829" y="4297937"/>
                  <a:pt x="3896488" y="5840278"/>
                  <a:pt x="1993914" y="5840278"/>
                </a:cubicBezTo>
                <a:cubicBezTo>
                  <a:pt x="1280449" y="5840278"/>
                  <a:pt x="617641" y="5623387"/>
                  <a:pt x="67829" y="5251941"/>
                </a:cubicBezTo>
                <a:lnTo>
                  <a:pt x="0" y="520122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0">
            <a:extLst>
              <a:ext uri="{FF2B5EF4-FFF2-40B4-BE49-F238E27FC236}">
                <a16:creationId xmlns:a16="http://schemas.microsoft.com/office/drawing/2014/main" xmlns="" id="{96964194-5878-40D2-8EC0-DDC58387FA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5269134" cy="5654940"/>
          </a:xfrm>
          <a:custGeom>
            <a:avLst/>
            <a:gdLst>
              <a:gd name="connsiteX0" fmla="*/ 0 w 5269134"/>
              <a:gd name="connsiteY0" fmla="*/ 0 h 5654940"/>
              <a:gd name="connsiteX1" fmla="*/ 4227767 w 5269134"/>
              <a:gd name="connsiteY1" fmla="*/ 0 h 5654940"/>
              <a:gd name="connsiteX2" fmla="*/ 4312042 w 5269134"/>
              <a:gd name="connsiteY2" fmla="*/ 76595 h 5654940"/>
              <a:gd name="connsiteX3" fmla="*/ 5269134 w 5269134"/>
              <a:gd name="connsiteY3" fmla="*/ 2387221 h 5654940"/>
              <a:gd name="connsiteX4" fmla="*/ 2001415 w 5269134"/>
              <a:gd name="connsiteY4" fmla="*/ 5654940 h 5654940"/>
              <a:gd name="connsiteX5" fmla="*/ 198928 w 5269134"/>
              <a:gd name="connsiteY5" fmla="*/ 5113274 h 5654940"/>
              <a:gd name="connsiteX6" fmla="*/ 0 w 5269134"/>
              <a:gd name="connsiteY6" fmla="*/ 4969563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9134" h="5654940">
                <a:moveTo>
                  <a:pt x="0" y="0"/>
                </a:moveTo>
                <a:lnTo>
                  <a:pt x="4227767" y="0"/>
                </a:lnTo>
                <a:lnTo>
                  <a:pt x="4312042" y="76595"/>
                </a:lnTo>
                <a:cubicBezTo>
                  <a:pt x="4903383" y="667936"/>
                  <a:pt x="5269134" y="1484866"/>
                  <a:pt x="5269134" y="2387221"/>
                </a:cubicBezTo>
                <a:cubicBezTo>
                  <a:pt x="5269134" y="4191932"/>
                  <a:pt x="3806126" y="5654940"/>
                  <a:pt x="2001415" y="5654940"/>
                </a:cubicBezTo>
                <a:cubicBezTo>
                  <a:pt x="1335223" y="5654940"/>
                  <a:pt x="715593" y="5455584"/>
                  <a:pt x="198928" y="5113274"/>
                </a:cubicBezTo>
                <a:lnTo>
                  <a:pt x="0" y="496956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xmlns="" id="{8164737A-E8D9-470D-8847-E02E2551B972}"/>
              </a:ext>
            </a:extLst>
          </p:cNvPr>
          <p:cNvPicPr>
            <a:picLocks noChangeAspect="1"/>
          </p:cNvPicPr>
          <p:nvPr/>
        </p:nvPicPr>
        <p:blipFill>
          <a:blip r:embed="rId2"/>
          <a:stretch>
            <a:fillRect/>
          </a:stretch>
        </p:blipFill>
        <p:spPr>
          <a:xfrm>
            <a:off x="353081" y="292608"/>
            <a:ext cx="3772792" cy="4336542"/>
          </a:xfrm>
          <a:prstGeom prst="rect">
            <a:avLst/>
          </a:prstGeom>
        </p:spPr>
      </p:pic>
      <p:sp>
        <p:nvSpPr>
          <p:cNvPr id="3" name="Content Placeholder 2">
            <a:extLst>
              <a:ext uri="{FF2B5EF4-FFF2-40B4-BE49-F238E27FC236}">
                <a16:creationId xmlns:a16="http://schemas.microsoft.com/office/drawing/2014/main" xmlns="" id="{1868F0CA-1AAC-45D6-A0CE-B8D4F0534EAE}"/>
              </a:ext>
            </a:extLst>
          </p:cNvPr>
          <p:cNvSpPr>
            <a:spLocks noGrp="1"/>
          </p:cNvSpPr>
          <p:nvPr>
            <p:ph idx="1"/>
          </p:nvPr>
        </p:nvSpPr>
        <p:spPr>
          <a:xfrm>
            <a:off x="6053668" y="2204373"/>
            <a:ext cx="5314543" cy="3375920"/>
          </a:xfrm>
        </p:spPr>
        <p:txBody>
          <a:bodyPr anchor="t">
            <a:noAutofit/>
          </a:bodyPr>
          <a:lstStyle/>
          <a:p>
            <a:pPr marL="0" indent="0">
              <a:buNone/>
            </a:pPr>
            <a:r>
              <a:rPr lang="en-AU" sz="2600" b="1"/>
              <a:t>2. Environmental Determinants</a:t>
            </a:r>
          </a:p>
          <a:p>
            <a:pPr lvl="0"/>
            <a:r>
              <a:rPr lang="en-AU" sz="2600"/>
              <a:t>accessible and safe sidewalks</a:t>
            </a:r>
          </a:p>
          <a:p>
            <a:pPr lvl="0"/>
            <a:r>
              <a:rPr lang="en-AU" sz="2600"/>
              <a:t>nearby parks, </a:t>
            </a:r>
          </a:p>
          <a:p>
            <a:pPr lvl="0"/>
            <a:r>
              <a:rPr lang="en-AU" sz="2600"/>
              <a:t>bike trails</a:t>
            </a:r>
          </a:p>
          <a:p>
            <a:pPr lvl="0"/>
            <a:r>
              <a:rPr lang="en-AU" sz="2600"/>
              <a:t>community swimming pools</a:t>
            </a:r>
          </a:p>
          <a:p>
            <a:pPr lvl="0"/>
            <a:r>
              <a:rPr lang="en-AU" sz="2600"/>
              <a:t>multiple-television households,</a:t>
            </a:r>
          </a:p>
          <a:p>
            <a:pPr lvl="0"/>
            <a:r>
              <a:rPr lang="en-AU" sz="2600"/>
              <a:t>desktop computers, and sophisticated video games</a:t>
            </a:r>
          </a:p>
          <a:p>
            <a:pPr lvl="0"/>
            <a:r>
              <a:rPr lang="en-AU" sz="2600"/>
              <a:t>healthy menu choices in schools, restaurants, and work site cafeterias</a:t>
            </a:r>
          </a:p>
          <a:p>
            <a:pPr marL="0" indent="0">
              <a:buNone/>
            </a:pPr>
            <a:endParaRPr lang="en-AU" sz="2600" b="1"/>
          </a:p>
          <a:p>
            <a:pPr marL="514350" indent="-514350">
              <a:buFont typeface="+mj-lt"/>
              <a:buAutoNum type="arabicPeriod"/>
            </a:pPr>
            <a:endParaRPr lang="en-AU" sz="2600"/>
          </a:p>
        </p:txBody>
      </p:sp>
    </p:spTree>
    <p:extLst>
      <p:ext uri="{BB962C8B-B14F-4D97-AF65-F5344CB8AC3E}">
        <p14:creationId xmlns:p14="http://schemas.microsoft.com/office/powerpoint/2010/main" val="273082512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89896E-E13D-4D36-98D4-35E9D848C1AA}"/>
              </a:ext>
            </a:extLst>
          </p:cNvPr>
          <p:cNvSpPr>
            <a:spLocks noGrp="1"/>
          </p:cNvSpPr>
          <p:nvPr>
            <p:ph type="title"/>
          </p:nvPr>
        </p:nvSpPr>
        <p:spPr>
          <a:xfrm>
            <a:off x="6053668" y="803325"/>
            <a:ext cx="5314536" cy="1325563"/>
          </a:xfrm>
        </p:spPr>
        <p:txBody>
          <a:bodyPr>
            <a:normAutofit/>
          </a:bodyPr>
          <a:lstStyle/>
          <a:p>
            <a:r>
              <a:rPr lang="en-AU" dirty="0"/>
              <a:t>Multiple Determinants of NCDs</a:t>
            </a:r>
          </a:p>
        </p:txBody>
      </p:sp>
      <p:sp>
        <p:nvSpPr>
          <p:cNvPr id="9" name="Freeform: Shape 8">
            <a:extLst>
              <a:ext uri="{FF2B5EF4-FFF2-40B4-BE49-F238E27FC236}">
                <a16:creationId xmlns:a16="http://schemas.microsoft.com/office/drawing/2014/main" xmlns="" id="{E0D60ECE-8986-45DC-B7FE-EC7699B466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5438829" cy="5840278"/>
          </a:xfrm>
          <a:custGeom>
            <a:avLst/>
            <a:gdLst>
              <a:gd name="connsiteX0" fmla="*/ 0 w 5438829"/>
              <a:gd name="connsiteY0" fmla="*/ 0 h 5840278"/>
              <a:gd name="connsiteX1" fmla="*/ 4466700 w 5438829"/>
              <a:gd name="connsiteY1" fmla="*/ 0 h 5840278"/>
              <a:gd name="connsiteX2" fmla="*/ 4652178 w 5438829"/>
              <a:gd name="connsiteY2" fmla="*/ 204077 h 5840278"/>
              <a:gd name="connsiteX3" fmla="*/ 5438829 w 5438829"/>
              <a:gd name="connsiteY3" fmla="*/ 2395363 h 5840278"/>
              <a:gd name="connsiteX4" fmla="*/ 1993914 w 5438829"/>
              <a:gd name="connsiteY4" fmla="*/ 5840278 h 5840278"/>
              <a:gd name="connsiteX5" fmla="*/ 67829 w 5438829"/>
              <a:gd name="connsiteY5" fmla="*/ 5251941 h 5840278"/>
              <a:gd name="connsiteX6" fmla="*/ 0 w 5438829"/>
              <a:gd name="connsiteY6" fmla="*/ 5201220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38829" h="5840278">
                <a:moveTo>
                  <a:pt x="0" y="0"/>
                </a:moveTo>
                <a:lnTo>
                  <a:pt x="4466700" y="0"/>
                </a:lnTo>
                <a:lnTo>
                  <a:pt x="4652178" y="204077"/>
                </a:lnTo>
                <a:cubicBezTo>
                  <a:pt x="5143616" y="799562"/>
                  <a:pt x="5438829" y="1562987"/>
                  <a:pt x="5438829" y="2395363"/>
                </a:cubicBezTo>
                <a:cubicBezTo>
                  <a:pt x="5438829" y="4297937"/>
                  <a:pt x="3896488" y="5840278"/>
                  <a:pt x="1993914" y="5840278"/>
                </a:cubicBezTo>
                <a:cubicBezTo>
                  <a:pt x="1280449" y="5840278"/>
                  <a:pt x="617641" y="5623387"/>
                  <a:pt x="67829" y="5251941"/>
                </a:cubicBezTo>
                <a:lnTo>
                  <a:pt x="0" y="520122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xmlns="" id="{96964194-5878-40D2-8EC0-DDC58387FA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5269134" cy="5654940"/>
          </a:xfrm>
          <a:custGeom>
            <a:avLst/>
            <a:gdLst>
              <a:gd name="connsiteX0" fmla="*/ 0 w 5269134"/>
              <a:gd name="connsiteY0" fmla="*/ 0 h 5654940"/>
              <a:gd name="connsiteX1" fmla="*/ 4227767 w 5269134"/>
              <a:gd name="connsiteY1" fmla="*/ 0 h 5654940"/>
              <a:gd name="connsiteX2" fmla="*/ 4312042 w 5269134"/>
              <a:gd name="connsiteY2" fmla="*/ 76595 h 5654940"/>
              <a:gd name="connsiteX3" fmla="*/ 5269134 w 5269134"/>
              <a:gd name="connsiteY3" fmla="*/ 2387221 h 5654940"/>
              <a:gd name="connsiteX4" fmla="*/ 2001415 w 5269134"/>
              <a:gd name="connsiteY4" fmla="*/ 5654940 h 5654940"/>
              <a:gd name="connsiteX5" fmla="*/ 198928 w 5269134"/>
              <a:gd name="connsiteY5" fmla="*/ 5113274 h 5654940"/>
              <a:gd name="connsiteX6" fmla="*/ 0 w 5269134"/>
              <a:gd name="connsiteY6" fmla="*/ 4969563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9134" h="5654940">
                <a:moveTo>
                  <a:pt x="0" y="0"/>
                </a:moveTo>
                <a:lnTo>
                  <a:pt x="4227767" y="0"/>
                </a:lnTo>
                <a:lnTo>
                  <a:pt x="4312042" y="76595"/>
                </a:lnTo>
                <a:cubicBezTo>
                  <a:pt x="4903383" y="667936"/>
                  <a:pt x="5269134" y="1484866"/>
                  <a:pt x="5269134" y="2387221"/>
                </a:cubicBezTo>
                <a:cubicBezTo>
                  <a:pt x="5269134" y="4191932"/>
                  <a:pt x="3806126" y="5654940"/>
                  <a:pt x="2001415" y="5654940"/>
                </a:cubicBezTo>
                <a:cubicBezTo>
                  <a:pt x="1335223" y="5654940"/>
                  <a:pt x="715593" y="5455584"/>
                  <a:pt x="198928" y="5113274"/>
                </a:cubicBezTo>
                <a:lnTo>
                  <a:pt x="0" y="496956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xmlns="" id="{6FB85697-EBC7-41CD-A1BA-B805A0E8C3AF}"/>
              </a:ext>
            </a:extLst>
          </p:cNvPr>
          <p:cNvPicPr>
            <a:picLocks noChangeAspect="1"/>
          </p:cNvPicPr>
          <p:nvPr/>
        </p:nvPicPr>
        <p:blipFill>
          <a:blip r:embed="rId2"/>
          <a:stretch>
            <a:fillRect/>
          </a:stretch>
        </p:blipFill>
        <p:spPr>
          <a:xfrm>
            <a:off x="353081" y="292608"/>
            <a:ext cx="3772792" cy="4336542"/>
          </a:xfrm>
          <a:prstGeom prst="rect">
            <a:avLst/>
          </a:prstGeom>
        </p:spPr>
      </p:pic>
      <p:sp>
        <p:nvSpPr>
          <p:cNvPr id="3" name="Content Placeholder 2">
            <a:extLst>
              <a:ext uri="{FF2B5EF4-FFF2-40B4-BE49-F238E27FC236}">
                <a16:creationId xmlns:a16="http://schemas.microsoft.com/office/drawing/2014/main" xmlns="" id="{1868F0CA-1AAC-45D6-A0CE-B8D4F0534EAE}"/>
              </a:ext>
            </a:extLst>
          </p:cNvPr>
          <p:cNvSpPr>
            <a:spLocks noGrp="1"/>
          </p:cNvSpPr>
          <p:nvPr>
            <p:ph idx="1"/>
          </p:nvPr>
        </p:nvSpPr>
        <p:spPr>
          <a:xfrm>
            <a:off x="6053667" y="2279018"/>
            <a:ext cx="5314543" cy="3375920"/>
          </a:xfrm>
        </p:spPr>
        <p:txBody>
          <a:bodyPr anchor="t">
            <a:noAutofit/>
          </a:bodyPr>
          <a:lstStyle/>
          <a:p>
            <a:pPr marL="0" indent="0">
              <a:buNone/>
            </a:pPr>
            <a:r>
              <a:rPr lang="en-AU" sz="2600" b="1" dirty="0"/>
              <a:t>3. Social Determinants</a:t>
            </a:r>
          </a:p>
          <a:p>
            <a:r>
              <a:rPr lang="en-US" sz="2600" dirty="0"/>
              <a:t>level of education</a:t>
            </a:r>
          </a:p>
          <a:p>
            <a:r>
              <a:rPr lang="en-US" sz="2600" dirty="0"/>
              <a:t>level of social or economic stressors</a:t>
            </a:r>
          </a:p>
          <a:p>
            <a:r>
              <a:rPr lang="en-US" sz="2600" dirty="0"/>
              <a:t>access to health care</a:t>
            </a:r>
          </a:p>
          <a:p>
            <a:r>
              <a:rPr lang="en-US" sz="2600" dirty="0"/>
              <a:t>transportation</a:t>
            </a:r>
          </a:p>
          <a:p>
            <a:r>
              <a:rPr lang="en-US" sz="2600" dirty="0"/>
              <a:t>housing</a:t>
            </a:r>
          </a:p>
          <a:p>
            <a:r>
              <a:rPr lang="en-US" sz="2600" dirty="0"/>
              <a:t>income inequality</a:t>
            </a:r>
          </a:p>
          <a:p>
            <a:r>
              <a:rPr lang="en-US" sz="2600" dirty="0"/>
              <a:t>social inclusion or exclusion stemming from sex, race, or age</a:t>
            </a:r>
            <a:r>
              <a:rPr lang="en-US" sz="2600" b="1" dirty="0"/>
              <a:t> </a:t>
            </a:r>
          </a:p>
          <a:p>
            <a:pPr marL="0" indent="0">
              <a:buNone/>
            </a:pPr>
            <a:endParaRPr lang="en-AU" sz="2600" b="1" dirty="0"/>
          </a:p>
          <a:p>
            <a:pPr marL="0" indent="0">
              <a:buNone/>
            </a:pPr>
            <a:endParaRPr lang="en-AU" sz="2600" dirty="0"/>
          </a:p>
        </p:txBody>
      </p:sp>
    </p:spTree>
    <p:extLst>
      <p:ext uri="{BB962C8B-B14F-4D97-AF65-F5344CB8AC3E}">
        <p14:creationId xmlns:p14="http://schemas.microsoft.com/office/powerpoint/2010/main" val="50634042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down)">
                                      <p:cBhvr>
                                        <p:cTn id="21" dur="500"/>
                                        <p:tgtEl>
                                          <p:spTgt spid="3">
                                            <p:txEl>
                                              <p:pRg st="4" end="4"/>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down)">
                                      <p:cBhvr>
                                        <p:cTn id="24" dur="500"/>
                                        <p:tgtEl>
                                          <p:spTgt spid="3">
                                            <p:txEl>
                                              <p:pRg st="5" end="5"/>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wipe(down)">
                                      <p:cBhvr>
                                        <p:cTn id="3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89896E-E13D-4D36-98D4-35E9D848C1AA}"/>
              </a:ext>
            </a:extLst>
          </p:cNvPr>
          <p:cNvSpPr>
            <a:spLocks noGrp="1"/>
          </p:cNvSpPr>
          <p:nvPr>
            <p:ph type="title"/>
          </p:nvPr>
        </p:nvSpPr>
        <p:spPr>
          <a:xfrm>
            <a:off x="6053668" y="803325"/>
            <a:ext cx="5314536" cy="1325563"/>
          </a:xfrm>
        </p:spPr>
        <p:txBody>
          <a:bodyPr>
            <a:normAutofit/>
          </a:bodyPr>
          <a:lstStyle/>
          <a:p>
            <a:r>
              <a:rPr lang="en-AU" dirty="0"/>
              <a:t>Multiple Determinants of NCDs</a:t>
            </a:r>
          </a:p>
        </p:txBody>
      </p:sp>
      <p:sp>
        <p:nvSpPr>
          <p:cNvPr id="9" name="Freeform: Shape 8">
            <a:extLst>
              <a:ext uri="{FF2B5EF4-FFF2-40B4-BE49-F238E27FC236}">
                <a16:creationId xmlns:a16="http://schemas.microsoft.com/office/drawing/2014/main" xmlns="" id="{E0D60ECE-8986-45DC-B7FE-EC7699B466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5438829" cy="5840278"/>
          </a:xfrm>
          <a:custGeom>
            <a:avLst/>
            <a:gdLst>
              <a:gd name="connsiteX0" fmla="*/ 0 w 5438829"/>
              <a:gd name="connsiteY0" fmla="*/ 0 h 5840278"/>
              <a:gd name="connsiteX1" fmla="*/ 4466700 w 5438829"/>
              <a:gd name="connsiteY1" fmla="*/ 0 h 5840278"/>
              <a:gd name="connsiteX2" fmla="*/ 4652178 w 5438829"/>
              <a:gd name="connsiteY2" fmla="*/ 204077 h 5840278"/>
              <a:gd name="connsiteX3" fmla="*/ 5438829 w 5438829"/>
              <a:gd name="connsiteY3" fmla="*/ 2395363 h 5840278"/>
              <a:gd name="connsiteX4" fmla="*/ 1993914 w 5438829"/>
              <a:gd name="connsiteY4" fmla="*/ 5840278 h 5840278"/>
              <a:gd name="connsiteX5" fmla="*/ 67829 w 5438829"/>
              <a:gd name="connsiteY5" fmla="*/ 5251941 h 5840278"/>
              <a:gd name="connsiteX6" fmla="*/ 0 w 5438829"/>
              <a:gd name="connsiteY6" fmla="*/ 5201220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38829" h="5840278">
                <a:moveTo>
                  <a:pt x="0" y="0"/>
                </a:moveTo>
                <a:lnTo>
                  <a:pt x="4466700" y="0"/>
                </a:lnTo>
                <a:lnTo>
                  <a:pt x="4652178" y="204077"/>
                </a:lnTo>
                <a:cubicBezTo>
                  <a:pt x="5143616" y="799562"/>
                  <a:pt x="5438829" y="1562987"/>
                  <a:pt x="5438829" y="2395363"/>
                </a:cubicBezTo>
                <a:cubicBezTo>
                  <a:pt x="5438829" y="4297937"/>
                  <a:pt x="3896488" y="5840278"/>
                  <a:pt x="1993914" y="5840278"/>
                </a:cubicBezTo>
                <a:cubicBezTo>
                  <a:pt x="1280449" y="5840278"/>
                  <a:pt x="617641" y="5623387"/>
                  <a:pt x="67829" y="5251941"/>
                </a:cubicBezTo>
                <a:lnTo>
                  <a:pt x="0" y="520122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xmlns="" id="{96964194-5878-40D2-8EC0-DDC58387FA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5269134" cy="5654940"/>
          </a:xfrm>
          <a:custGeom>
            <a:avLst/>
            <a:gdLst>
              <a:gd name="connsiteX0" fmla="*/ 0 w 5269134"/>
              <a:gd name="connsiteY0" fmla="*/ 0 h 5654940"/>
              <a:gd name="connsiteX1" fmla="*/ 4227767 w 5269134"/>
              <a:gd name="connsiteY1" fmla="*/ 0 h 5654940"/>
              <a:gd name="connsiteX2" fmla="*/ 4312042 w 5269134"/>
              <a:gd name="connsiteY2" fmla="*/ 76595 h 5654940"/>
              <a:gd name="connsiteX3" fmla="*/ 5269134 w 5269134"/>
              <a:gd name="connsiteY3" fmla="*/ 2387221 h 5654940"/>
              <a:gd name="connsiteX4" fmla="*/ 2001415 w 5269134"/>
              <a:gd name="connsiteY4" fmla="*/ 5654940 h 5654940"/>
              <a:gd name="connsiteX5" fmla="*/ 198928 w 5269134"/>
              <a:gd name="connsiteY5" fmla="*/ 5113274 h 5654940"/>
              <a:gd name="connsiteX6" fmla="*/ 0 w 5269134"/>
              <a:gd name="connsiteY6" fmla="*/ 4969563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9134" h="5654940">
                <a:moveTo>
                  <a:pt x="0" y="0"/>
                </a:moveTo>
                <a:lnTo>
                  <a:pt x="4227767" y="0"/>
                </a:lnTo>
                <a:lnTo>
                  <a:pt x="4312042" y="76595"/>
                </a:lnTo>
                <a:cubicBezTo>
                  <a:pt x="4903383" y="667936"/>
                  <a:pt x="5269134" y="1484866"/>
                  <a:pt x="5269134" y="2387221"/>
                </a:cubicBezTo>
                <a:cubicBezTo>
                  <a:pt x="5269134" y="4191932"/>
                  <a:pt x="3806126" y="5654940"/>
                  <a:pt x="2001415" y="5654940"/>
                </a:cubicBezTo>
                <a:cubicBezTo>
                  <a:pt x="1335223" y="5654940"/>
                  <a:pt x="715593" y="5455584"/>
                  <a:pt x="198928" y="5113274"/>
                </a:cubicBezTo>
                <a:lnTo>
                  <a:pt x="0" y="496956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xmlns="" id="{77F4F61E-E348-45BB-A27D-67D2F6E29844}"/>
              </a:ext>
            </a:extLst>
          </p:cNvPr>
          <p:cNvPicPr>
            <a:picLocks noChangeAspect="1"/>
          </p:cNvPicPr>
          <p:nvPr/>
        </p:nvPicPr>
        <p:blipFill>
          <a:blip r:embed="rId2"/>
          <a:stretch>
            <a:fillRect/>
          </a:stretch>
        </p:blipFill>
        <p:spPr>
          <a:xfrm>
            <a:off x="353081" y="292608"/>
            <a:ext cx="3772792" cy="4336542"/>
          </a:xfrm>
          <a:prstGeom prst="rect">
            <a:avLst/>
          </a:prstGeom>
        </p:spPr>
      </p:pic>
      <p:sp>
        <p:nvSpPr>
          <p:cNvPr id="3" name="Content Placeholder 2">
            <a:extLst>
              <a:ext uri="{FF2B5EF4-FFF2-40B4-BE49-F238E27FC236}">
                <a16:creationId xmlns:a16="http://schemas.microsoft.com/office/drawing/2014/main" xmlns="" id="{1868F0CA-1AAC-45D6-A0CE-B8D4F0534EAE}"/>
              </a:ext>
            </a:extLst>
          </p:cNvPr>
          <p:cNvSpPr>
            <a:spLocks noGrp="1"/>
          </p:cNvSpPr>
          <p:nvPr>
            <p:ph idx="1"/>
          </p:nvPr>
        </p:nvSpPr>
        <p:spPr>
          <a:xfrm>
            <a:off x="6053667" y="2279018"/>
            <a:ext cx="5314543" cy="3375920"/>
          </a:xfrm>
        </p:spPr>
        <p:txBody>
          <a:bodyPr anchor="t">
            <a:noAutofit/>
          </a:bodyPr>
          <a:lstStyle/>
          <a:p>
            <a:pPr marL="0" indent="0">
              <a:buNone/>
            </a:pPr>
            <a:r>
              <a:rPr lang="en-AU" b="1" dirty="0"/>
              <a:t>4. Health Care Determinants</a:t>
            </a:r>
          </a:p>
          <a:p>
            <a:r>
              <a:rPr lang="en-AU" dirty="0"/>
              <a:t>more funding on primary prevention</a:t>
            </a:r>
          </a:p>
          <a:p>
            <a:r>
              <a:rPr lang="en-AU" dirty="0"/>
              <a:t> secondary prevention (e.g., screening for hypertension, </a:t>
            </a:r>
            <a:r>
              <a:rPr lang="en-AU" dirty="0" err="1"/>
              <a:t>hyperlipidemia</a:t>
            </a:r>
            <a:r>
              <a:rPr lang="en-AU" dirty="0"/>
              <a:t>, breast cancer)</a:t>
            </a:r>
          </a:p>
          <a:p>
            <a:r>
              <a:rPr lang="en-AU" dirty="0"/>
              <a:t>tertiary prevention will minimize hospitalizations and provider visits</a:t>
            </a:r>
          </a:p>
          <a:p>
            <a:pPr marL="0" indent="0">
              <a:buNone/>
            </a:pPr>
            <a:endParaRPr lang="en-AU" b="1" dirty="0"/>
          </a:p>
          <a:p>
            <a:pPr marL="514350" indent="-514350">
              <a:buFont typeface="+mj-lt"/>
              <a:buAutoNum type="arabicPeriod"/>
            </a:pPr>
            <a:endParaRPr lang="en-AU" dirty="0"/>
          </a:p>
        </p:txBody>
      </p:sp>
    </p:spTree>
    <p:extLst>
      <p:ext uri="{BB962C8B-B14F-4D97-AF65-F5344CB8AC3E}">
        <p14:creationId xmlns:p14="http://schemas.microsoft.com/office/powerpoint/2010/main" val="48255596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19"/>
          <p:cNvSpPr/>
          <p:nvPr/>
        </p:nvSpPr>
        <p:spPr>
          <a:xfrm>
            <a:off x="4932056" y="5349086"/>
            <a:ext cx="1767320" cy="12780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Other</a:t>
            </a:r>
          </a:p>
        </p:txBody>
      </p:sp>
      <p:sp>
        <p:nvSpPr>
          <p:cNvPr id="2" name="Title 1"/>
          <p:cNvSpPr>
            <a:spLocks noGrp="1"/>
          </p:cNvSpPr>
          <p:nvPr>
            <p:ph type="title"/>
          </p:nvPr>
        </p:nvSpPr>
        <p:spPr>
          <a:xfrm>
            <a:off x="1097280" y="286604"/>
            <a:ext cx="10058400" cy="1216272"/>
          </a:xfrm>
        </p:spPr>
        <p:txBody>
          <a:bodyPr>
            <a:normAutofit/>
          </a:bodyPr>
          <a:lstStyle/>
          <a:p>
            <a:r>
              <a:rPr lang="en-US" sz="4000" b="1" dirty="0"/>
              <a:t>Evidence-based interventions</a:t>
            </a:r>
          </a:p>
        </p:txBody>
      </p:sp>
      <p:sp>
        <p:nvSpPr>
          <p:cNvPr id="12" name="Oval 11"/>
          <p:cNvSpPr/>
          <p:nvPr/>
        </p:nvSpPr>
        <p:spPr>
          <a:xfrm>
            <a:off x="2957804" y="1641691"/>
            <a:ext cx="1983275" cy="17544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Environmental Health Sciences</a:t>
            </a:r>
          </a:p>
        </p:txBody>
      </p:sp>
      <p:sp>
        <p:nvSpPr>
          <p:cNvPr id="15" name="Oval 14"/>
          <p:cNvSpPr/>
          <p:nvPr/>
        </p:nvSpPr>
        <p:spPr>
          <a:xfrm>
            <a:off x="6869994" y="4158935"/>
            <a:ext cx="1900280" cy="18110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Health Policy and Management</a:t>
            </a:r>
          </a:p>
        </p:txBody>
      </p:sp>
      <p:sp>
        <p:nvSpPr>
          <p:cNvPr id="16" name="Oval 15"/>
          <p:cNvSpPr/>
          <p:nvPr/>
        </p:nvSpPr>
        <p:spPr>
          <a:xfrm>
            <a:off x="2817857" y="4301412"/>
            <a:ext cx="1957056" cy="15674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Epidemiology</a:t>
            </a:r>
          </a:p>
        </p:txBody>
      </p:sp>
      <p:sp>
        <p:nvSpPr>
          <p:cNvPr id="17" name="Oval 16"/>
          <p:cNvSpPr/>
          <p:nvPr/>
        </p:nvSpPr>
        <p:spPr>
          <a:xfrm>
            <a:off x="6126480" y="1716001"/>
            <a:ext cx="2131112" cy="17544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Social and Behavioral Sciences</a:t>
            </a:r>
          </a:p>
        </p:txBody>
      </p:sp>
      <p:sp>
        <p:nvSpPr>
          <p:cNvPr id="18" name="Oval 17"/>
          <p:cNvSpPr/>
          <p:nvPr/>
        </p:nvSpPr>
        <p:spPr>
          <a:xfrm>
            <a:off x="3777708" y="2298825"/>
            <a:ext cx="3838218" cy="3671178"/>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glow rad="63500">
                  <a:schemeClr val="accent2">
                    <a:satMod val="175000"/>
                    <a:alpha val="40000"/>
                  </a:schemeClr>
                </a:glow>
              </a:effectLst>
            </a:endParaRPr>
          </a:p>
        </p:txBody>
      </p:sp>
      <p:sp>
        <p:nvSpPr>
          <p:cNvPr id="19" name="Oval 18"/>
          <p:cNvSpPr/>
          <p:nvPr/>
        </p:nvSpPr>
        <p:spPr>
          <a:xfrm>
            <a:off x="4778117" y="3315830"/>
            <a:ext cx="1645617" cy="1637168"/>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NCD control</a:t>
            </a:r>
          </a:p>
        </p:txBody>
      </p:sp>
    </p:spTree>
    <p:extLst>
      <p:ext uri="{BB962C8B-B14F-4D97-AF65-F5344CB8AC3E}">
        <p14:creationId xmlns:p14="http://schemas.microsoft.com/office/powerpoint/2010/main" val="2394938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53668" y="803325"/>
            <a:ext cx="5314536" cy="1325563"/>
          </a:xfrm>
        </p:spPr>
        <p:txBody>
          <a:bodyPr>
            <a:normAutofit/>
          </a:bodyPr>
          <a:lstStyle/>
          <a:p>
            <a:r>
              <a:rPr lang="en-US" b="1"/>
              <a:t>Objectives</a:t>
            </a:r>
            <a:endParaRPr lang="en-US" b="1" dirty="0"/>
          </a:p>
        </p:txBody>
      </p:sp>
      <p:sp>
        <p:nvSpPr>
          <p:cNvPr id="16" name="Freeform: Shape 8">
            <a:extLst>
              <a:ext uri="{FF2B5EF4-FFF2-40B4-BE49-F238E27FC236}">
                <a16:creationId xmlns:a16="http://schemas.microsoft.com/office/drawing/2014/main" xmlns="" id="{E0D60ECE-8986-45DC-B7FE-EC7699B466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5438829" cy="5840278"/>
          </a:xfrm>
          <a:custGeom>
            <a:avLst/>
            <a:gdLst>
              <a:gd name="connsiteX0" fmla="*/ 0 w 5438829"/>
              <a:gd name="connsiteY0" fmla="*/ 0 h 5840278"/>
              <a:gd name="connsiteX1" fmla="*/ 4466700 w 5438829"/>
              <a:gd name="connsiteY1" fmla="*/ 0 h 5840278"/>
              <a:gd name="connsiteX2" fmla="*/ 4652178 w 5438829"/>
              <a:gd name="connsiteY2" fmla="*/ 204077 h 5840278"/>
              <a:gd name="connsiteX3" fmla="*/ 5438829 w 5438829"/>
              <a:gd name="connsiteY3" fmla="*/ 2395363 h 5840278"/>
              <a:gd name="connsiteX4" fmla="*/ 1993914 w 5438829"/>
              <a:gd name="connsiteY4" fmla="*/ 5840278 h 5840278"/>
              <a:gd name="connsiteX5" fmla="*/ 67829 w 5438829"/>
              <a:gd name="connsiteY5" fmla="*/ 5251941 h 5840278"/>
              <a:gd name="connsiteX6" fmla="*/ 0 w 5438829"/>
              <a:gd name="connsiteY6" fmla="*/ 5201220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38829" h="5840278">
                <a:moveTo>
                  <a:pt x="0" y="0"/>
                </a:moveTo>
                <a:lnTo>
                  <a:pt x="4466700" y="0"/>
                </a:lnTo>
                <a:lnTo>
                  <a:pt x="4652178" y="204077"/>
                </a:lnTo>
                <a:cubicBezTo>
                  <a:pt x="5143616" y="799562"/>
                  <a:pt x="5438829" y="1562987"/>
                  <a:pt x="5438829" y="2395363"/>
                </a:cubicBezTo>
                <a:cubicBezTo>
                  <a:pt x="5438829" y="4297937"/>
                  <a:pt x="3896488" y="5840278"/>
                  <a:pt x="1993914" y="5840278"/>
                </a:cubicBezTo>
                <a:cubicBezTo>
                  <a:pt x="1280449" y="5840278"/>
                  <a:pt x="617641" y="5623387"/>
                  <a:pt x="67829" y="5251941"/>
                </a:cubicBezTo>
                <a:lnTo>
                  <a:pt x="0" y="520122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xmlns="" id="{96964194-5878-40D2-8EC0-DDC58387FA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5269134" cy="5654940"/>
          </a:xfrm>
          <a:custGeom>
            <a:avLst/>
            <a:gdLst>
              <a:gd name="connsiteX0" fmla="*/ 0 w 5269134"/>
              <a:gd name="connsiteY0" fmla="*/ 0 h 5654940"/>
              <a:gd name="connsiteX1" fmla="*/ 4227767 w 5269134"/>
              <a:gd name="connsiteY1" fmla="*/ 0 h 5654940"/>
              <a:gd name="connsiteX2" fmla="*/ 4312042 w 5269134"/>
              <a:gd name="connsiteY2" fmla="*/ 76595 h 5654940"/>
              <a:gd name="connsiteX3" fmla="*/ 5269134 w 5269134"/>
              <a:gd name="connsiteY3" fmla="*/ 2387221 h 5654940"/>
              <a:gd name="connsiteX4" fmla="*/ 2001415 w 5269134"/>
              <a:gd name="connsiteY4" fmla="*/ 5654940 h 5654940"/>
              <a:gd name="connsiteX5" fmla="*/ 198928 w 5269134"/>
              <a:gd name="connsiteY5" fmla="*/ 5113274 h 5654940"/>
              <a:gd name="connsiteX6" fmla="*/ 0 w 5269134"/>
              <a:gd name="connsiteY6" fmla="*/ 4969563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9134" h="5654940">
                <a:moveTo>
                  <a:pt x="0" y="0"/>
                </a:moveTo>
                <a:lnTo>
                  <a:pt x="4227767" y="0"/>
                </a:lnTo>
                <a:lnTo>
                  <a:pt x="4312042" y="76595"/>
                </a:lnTo>
                <a:cubicBezTo>
                  <a:pt x="4903383" y="667936"/>
                  <a:pt x="5269134" y="1484866"/>
                  <a:pt x="5269134" y="2387221"/>
                </a:cubicBezTo>
                <a:cubicBezTo>
                  <a:pt x="5269134" y="4191932"/>
                  <a:pt x="3806126" y="5654940"/>
                  <a:pt x="2001415" y="5654940"/>
                </a:cubicBezTo>
                <a:cubicBezTo>
                  <a:pt x="1335223" y="5654940"/>
                  <a:pt x="715593" y="5455584"/>
                  <a:pt x="198928" y="5113274"/>
                </a:cubicBezTo>
                <a:lnTo>
                  <a:pt x="0" y="496956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xmlns="" id="{34F8BB2C-7125-4765-9EA2-FB57D0876D62}"/>
              </a:ext>
            </a:extLst>
          </p:cNvPr>
          <p:cNvPicPr>
            <a:picLocks noChangeAspect="1"/>
          </p:cNvPicPr>
          <p:nvPr/>
        </p:nvPicPr>
        <p:blipFill>
          <a:blip r:embed="rId2"/>
          <a:stretch>
            <a:fillRect/>
          </a:stretch>
        </p:blipFill>
        <p:spPr>
          <a:xfrm>
            <a:off x="321733" y="1693781"/>
            <a:ext cx="3835488" cy="1534196"/>
          </a:xfrm>
          <a:prstGeom prst="rect">
            <a:avLst/>
          </a:prstGeom>
        </p:spPr>
      </p:pic>
      <p:sp>
        <p:nvSpPr>
          <p:cNvPr id="3" name="Content Placeholder 2"/>
          <p:cNvSpPr>
            <a:spLocks noGrp="1"/>
          </p:cNvSpPr>
          <p:nvPr>
            <p:ph idx="1"/>
          </p:nvPr>
        </p:nvSpPr>
        <p:spPr>
          <a:xfrm>
            <a:off x="6053668" y="1765835"/>
            <a:ext cx="5684243" cy="4401700"/>
          </a:xfrm>
        </p:spPr>
        <p:txBody>
          <a:bodyPr anchor="t">
            <a:noAutofit/>
          </a:bodyPr>
          <a:lstStyle/>
          <a:p>
            <a:r>
              <a:rPr lang="en-US" dirty="0"/>
              <a:t>Epidemiology as a method to understand the nature, extent and causes of NCDs</a:t>
            </a:r>
          </a:p>
          <a:p>
            <a:r>
              <a:rPr lang="en-US" dirty="0"/>
              <a:t>Interventions for NCD control</a:t>
            </a:r>
          </a:p>
          <a:p>
            <a:r>
              <a:rPr lang="en-US" dirty="0"/>
              <a:t>Intrapersonal approaches for NCD control</a:t>
            </a:r>
          </a:p>
          <a:p>
            <a:r>
              <a:rPr lang="en-US" dirty="0"/>
              <a:t>Interpersonal approaches</a:t>
            </a:r>
          </a:p>
          <a:p>
            <a:r>
              <a:rPr lang="en-US" dirty="0"/>
              <a:t>Organizational level interventions</a:t>
            </a:r>
          </a:p>
          <a:p>
            <a:r>
              <a:rPr lang="en-US" dirty="0"/>
              <a:t>Community factors in NCD control</a:t>
            </a:r>
          </a:p>
          <a:p>
            <a:r>
              <a:rPr lang="en-US" dirty="0"/>
              <a:t>Health Policy and Legal Interventions</a:t>
            </a:r>
          </a:p>
          <a:p>
            <a:endParaRPr lang="en-US" dirty="0"/>
          </a:p>
        </p:txBody>
      </p:sp>
    </p:spTree>
    <p:extLst>
      <p:ext uri="{BB962C8B-B14F-4D97-AF65-F5344CB8AC3E}">
        <p14:creationId xmlns:p14="http://schemas.microsoft.com/office/powerpoint/2010/main" val="1814018766"/>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171005"/>
          </a:xfrm>
        </p:spPr>
        <p:txBody>
          <a:bodyPr>
            <a:normAutofit/>
          </a:bodyPr>
          <a:lstStyle/>
          <a:p>
            <a:r>
              <a:rPr lang="en-US" sz="4000" b="1" dirty="0"/>
              <a:t>Levels of intervention: Ecological model of health</a:t>
            </a:r>
          </a:p>
        </p:txBody>
      </p:sp>
      <p:sp>
        <p:nvSpPr>
          <p:cNvPr id="5" name="TextBox 4"/>
          <p:cNvSpPr txBox="1"/>
          <p:nvPr/>
        </p:nvSpPr>
        <p:spPr>
          <a:xfrm>
            <a:off x="9560459" y="6092982"/>
            <a:ext cx="2631541" cy="215444"/>
          </a:xfrm>
          <a:prstGeom prst="rect">
            <a:avLst/>
          </a:prstGeom>
          <a:noFill/>
        </p:spPr>
        <p:txBody>
          <a:bodyPr wrap="square" rtlCol="0">
            <a:spAutoFit/>
          </a:bodyPr>
          <a:lstStyle/>
          <a:p>
            <a:r>
              <a:rPr lang="en-US" sz="800" dirty="0"/>
              <a:t>Source: Dahlgren &amp; Whitehead 1991.</a:t>
            </a:r>
          </a:p>
        </p:txBody>
      </p:sp>
      <p:pic>
        <p:nvPicPr>
          <p:cNvPr id="1030" name="Picture 6" descr="http://essentialhospitals.org/wp-content/uploads/2014/07/socialdeterminantsgen_sosioeconomic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3424" y="1774328"/>
            <a:ext cx="7098049" cy="4426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49205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xmlns="" id="{48A740BC-A0AA-45E0-B899-2AE9C6FE11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913121" y="-2"/>
            <a:ext cx="6278879" cy="6858002"/>
          </a:xfrm>
          <a:custGeom>
            <a:avLst/>
            <a:gdLst>
              <a:gd name="connsiteX0" fmla="*/ 45572 w 6278879"/>
              <a:gd name="connsiteY0" fmla="*/ 0 h 6858002"/>
              <a:gd name="connsiteX1" fmla="*/ 6278879 w 6278879"/>
              <a:gd name="connsiteY1" fmla="*/ 0 h 6858002"/>
              <a:gd name="connsiteX2" fmla="*/ 6278879 w 6278879"/>
              <a:gd name="connsiteY2" fmla="*/ 6858002 h 6858002"/>
              <a:gd name="connsiteX3" fmla="*/ 3292308 w 6278879"/>
              <a:gd name="connsiteY3" fmla="*/ 6858002 h 6858002"/>
              <a:gd name="connsiteX4" fmla="*/ 3181526 w 6278879"/>
              <a:gd name="connsiteY4" fmla="*/ 6786982 h 6858002"/>
              <a:gd name="connsiteX5" fmla="*/ 0 w 6278879"/>
              <a:gd name="connsiteY5" fmla="*/ 803254 h 6858002"/>
              <a:gd name="connsiteX6" fmla="*/ 37255 w 6278879"/>
              <a:gd name="connsiteY6" fmla="*/ 65447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9" h="6858002">
                <a:moveTo>
                  <a:pt x="45572" y="0"/>
                </a:moveTo>
                <a:lnTo>
                  <a:pt x="6278879" y="0"/>
                </a:lnTo>
                <a:lnTo>
                  <a:pt x="6278879" y="6858002"/>
                </a:lnTo>
                <a:lnTo>
                  <a:pt x="3292308" y="6858002"/>
                </a:lnTo>
                <a:lnTo>
                  <a:pt x="3181526" y="6786982"/>
                </a:lnTo>
                <a:cubicBezTo>
                  <a:pt x="1262021" y="5490191"/>
                  <a:pt x="0" y="3294103"/>
                  <a:pt x="0" y="803254"/>
                </a:cubicBezTo>
                <a:cubicBezTo>
                  <a:pt x="0" y="554169"/>
                  <a:pt x="12620" y="308032"/>
                  <a:pt x="37255" y="65447"/>
                </a:cubicBez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55320" y="365125"/>
            <a:ext cx="9013052" cy="1623312"/>
          </a:xfrm>
        </p:spPr>
        <p:txBody>
          <a:bodyPr anchor="b">
            <a:normAutofit/>
          </a:bodyPr>
          <a:lstStyle/>
          <a:p>
            <a:r>
              <a:rPr lang="en-US" sz="4000" b="1" dirty="0"/>
              <a:t>Levels of intervention: Ecological approach</a:t>
            </a:r>
          </a:p>
        </p:txBody>
      </p:sp>
      <p:cxnSp>
        <p:nvCxnSpPr>
          <p:cNvPr id="10" name="Straight Arrow Connector 9">
            <a:extLst>
              <a:ext uri="{FF2B5EF4-FFF2-40B4-BE49-F238E27FC236}">
                <a16:creationId xmlns:a16="http://schemas.microsoft.com/office/drawing/2014/main" xmlns="" id="{B874EF51-C858-4BB9-97C3-D1775578712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63661" y="2316480"/>
            <a:ext cx="82296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655320" y="2644518"/>
            <a:ext cx="9013052" cy="3327251"/>
          </a:xfrm>
        </p:spPr>
        <p:txBody>
          <a:bodyPr>
            <a:noAutofit/>
          </a:bodyPr>
          <a:lstStyle/>
          <a:p>
            <a:pPr marL="514350" indent="-514350">
              <a:buAutoNum type="arabicPeriod"/>
            </a:pPr>
            <a:r>
              <a:rPr lang="en-US" b="1" dirty="0"/>
              <a:t>Intrapersonal factors - </a:t>
            </a:r>
            <a:r>
              <a:rPr lang="en-US" dirty="0"/>
              <a:t>altering knowledge, attitudes, skills, and future behavioral intentions at the level of the individual person.</a:t>
            </a:r>
          </a:p>
          <a:p>
            <a:pPr marL="514350" indent="-514350">
              <a:buAutoNum type="arabicPeriod"/>
            </a:pPr>
            <a:r>
              <a:rPr lang="en-US" b="1" dirty="0"/>
              <a:t>Interpersonal factors - </a:t>
            </a:r>
            <a:r>
              <a:rPr lang="en-US" dirty="0"/>
              <a:t>understanding and accessing the relationships that people have with other individuals in their social network such as friends, peers, and coworkers, family members, neighbors, and others from whom behavioral patterns and behavioral norms are acquired.</a:t>
            </a:r>
          </a:p>
          <a:p>
            <a:pPr marL="514350" indent="-514350">
              <a:buAutoNum type="arabicPeriod"/>
            </a:pPr>
            <a:endParaRPr lang="en-US" dirty="0"/>
          </a:p>
        </p:txBody>
      </p:sp>
    </p:spTree>
    <p:extLst>
      <p:ext uri="{BB962C8B-B14F-4D97-AF65-F5344CB8AC3E}">
        <p14:creationId xmlns:p14="http://schemas.microsoft.com/office/powerpoint/2010/main" val="87906298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xmlns="" id="{48A740BC-A0AA-45E0-B899-2AE9C6FE11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913121" y="-2"/>
            <a:ext cx="6278879" cy="6858002"/>
          </a:xfrm>
          <a:custGeom>
            <a:avLst/>
            <a:gdLst>
              <a:gd name="connsiteX0" fmla="*/ 45572 w 6278879"/>
              <a:gd name="connsiteY0" fmla="*/ 0 h 6858002"/>
              <a:gd name="connsiteX1" fmla="*/ 6278879 w 6278879"/>
              <a:gd name="connsiteY1" fmla="*/ 0 h 6858002"/>
              <a:gd name="connsiteX2" fmla="*/ 6278879 w 6278879"/>
              <a:gd name="connsiteY2" fmla="*/ 6858002 h 6858002"/>
              <a:gd name="connsiteX3" fmla="*/ 3292308 w 6278879"/>
              <a:gd name="connsiteY3" fmla="*/ 6858002 h 6858002"/>
              <a:gd name="connsiteX4" fmla="*/ 3181526 w 6278879"/>
              <a:gd name="connsiteY4" fmla="*/ 6786982 h 6858002"/>
              <a:gd name="connsiteX5" fmla="*/ 0 w 6278879"/>
              <a:gd name="connsiteY5" fmla="*/ 803254 h 6858002"/>
              <a:gd name="connsiteX6" fmla="*/ 37255 w 6278879"/>
              <a:gd name="connsiteY6" fmla="*/ 65447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9" h="6858002">
                <a:moveTo>
                  <a:pt x="45572" y="0"/>
                </a:moveTo>
                <a:lnTo>
                  <a:pt x="6278879" y="0"/>
                </a:lnTo>
                <a:lnTo>
                  <a:pt x="6278879" y="6858002"/>
                </a:lnTo>
                <a:lnTo>
                  <a:pt x="3292308" y="6858002"/>
                </a:lnTo>
                <a:lnTo>
                  <a:pt x="3181526" y="6786982"/>
                </a:lnTo>
                <a:cubicBezTo>
                  <a:pt x="1262021" y="5490191"/>
                  <a:pt x="0" y="3294103"/>
                  <a:pt x="0" y="803254"/>
                </a:cubicBezTo>
                <a:cubicBezTo>
                  <a:pt x="0" y="554169"/>
                  <a:pt x="12620" y="308032"/>
                  <a:pt x="37255" y="65447"/>
                </a:cubicBez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A31E584A-775C-4710-BFC2-807CA0041E10}"/>
              </a:ext>
            </a:extLst>
          </p:cNvPr>
          <p:cNvSpPr>
            <a:spLocks noGrp="1"/>
          </p:cNvSpPr>
          <p:nvPr>
            <p:ph type="title"/>
          </p:nvPr>
        </p:nvSpPr>
        <p:spPr>
          <a:xfrm>
            <a:off x="655320" y="365125"/>
            <a:ext cx="9013052" cy="1623312"/>
          </a:xfrm>
        </p:spPr>
        <p:txBody>
          <a:bodyPr anchor="b">
            <a:normAutofit/>
          </a:bodyPr>
          <a:lstStyle/>
          <a:p>
            <a:endParaRPr lang="en-AU" sz="4000"/>
          </a:p>
        </p:txBody>
      </p:sp>
      <p:cxnSp>
        <p:nvCxnSpPr>
          <p:cNvPr id="10" name="Straight Arrow Connector 9">
            <a:extLst>
              <a:ext uri="{FF2B5EF4-FFF2-40B4-BE49-F238E27FC236}">
                <a16:creationId xmlns:a16="http://schemas.microsoft.com/office/drawing/2014/main" xmlns="" id="{B874EF51-C858-4BB9-97C3-D1775578712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63661" y="2316480"/>
            <a:ext cx="82296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141CAD13-0620-4F52-8EA1-2A5891CD17A7}"/>
              </a:ext>
            </a:extLst>
          </p:cNvPr>
          <p:cNvSpPr>
            <a:spLocks noGrp="1"/>
          </p:cNvSpPr>
          <p:nvPr>
            <p:ph idx="1"/>
          </p:nvPr>
        </p:nvSpPr>
        <p:spPr>
          <a:xfrm>
            <a:off x="655320" y="2644518"/>
            <a:ext cx="9013052" cy="3327251"/>
          </a:xfrm>
        </p:spPr>
        <p:txBody>
          <a:bodyPr>
            <a:normAutofit/>
          </a:bodyPr>
          <a:lstStyle/>
          <a:p>
            <a:pPr marL="0" lvl="0" indent="0">
              <a:buNone/>
            </a:pPr>
            <a:r>
              <a:rPr lang="en-US" b="1" dirty="0"/>
              <a:t>3. Organizational factors </a:t>
            </a:r>
            <a:r>
              <a:rPr lang="en-US" dirty="0"/>
              <a:t>- using organizations such as schools, faith-based groups, work sites, or health care facilities to direct, influence, or support health behavior change and help to define health behavior norms.</a:t>
            </a:r>
          </a:p>
          <a:p>
            <a:endParaRPr lang="en-AU" dirty="0"/>
          </a:p>
        </p:txBody>
      </p:sp>
    </p:spTree>
    <p:extLst>
      <p:ext uri="{BB962C8B-B14F-4D97-AF65-F5344CB8AC3E}">
        <p14:creationId xmlns:p14="http://schemas.microsoft.com/office/powerpoint/2010/main" val="79867534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xmlns="" id="{48A740BC-A0AA-45E0-B899-2AE9C6FE11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913121" y="-2"/>
            <a:ext cx="6278879" cy="6858002"/>
          </a:xfrm>
          <a:custGeom>
            <a:avLst/>
            <a:gdLst>
              <a:gd name="connsiteX0" fmla="*/ 45572 w 6278879"/>
              <a:gd name="connsiteY0" fmla="*/ 0 h 6858002"/>
              <a:gd name="connsiteX1" fmla="*/ 6278879 w 6278879"/>
              <a:gd name="connsiteY1" fmla="*/ 0 h 6858002"/>
              <a:gd name="connsiteX2" fmla="*/ 6278879 w 6278879"/>
              <a:gd name="connsiteY2" fmla="*/ 6858002 h 6858002"/>
              <a:gd name="connsiteX3" fmla="*/ 3292308 w 6278879"/>
              <a:gd name="connsiteY3" fmla="*/ 6858002 h 6858002"/>
              <a:gd name="connsiteX4" fmla="*/ 3181526 w 6278879"/>
              <a:gd name="connsiteY4" fmla="*/ 6786982 h 6858002"/>
              <a:gd name="connsiteX5" fmla="*/ 0 w 6278879"/>
              <a:gd name="connsiteY5" fmla="*/ 803254 h 6858002"/>
              <a:gd name="connsiteX6" fmla="*/ 37255 w 6278879"/>
              <a:gd name="connsiteY6" fmla="*/ 65447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9" h="6858002">
                <a:moveTo>
                  <a:pt x="45572" y="0"/>
                </a:moveTo>
                <a:lnTo>
                  <a:pt x="6278879" y="0"/>
                </a:lnTo>
                <a:lnTo>
                  <a:pt x="6278879" y="6858002"/>
                </a:lnTo>
                <a:lnTo>
                  <a:pt x="3292308" y="6858002"/>
                </a:lnTo>
                <a:lnTo>
                  <a:pt x="3181526" y="6786982"/>
                </a:lnTo>
                <a:cubicBezTo>
                  <a:pt x="1262021" y="5490191"/>
                  <a:pt x="0" y="3294103"/>
                  <a:pt x="0" y="803254"/>
                </a:cubicBezTo>
                <a:cubicBezTo>
                  <a:pt x="0" y="554169"/>
                  <a:pt x="12620" y="308032"/>
                  <a:pt x="37255" y="65447"/>
                </a:cubicBez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A8F2110A-851A-487C-9EF3-44D426C8E4E8}"/>
              </a:ext>
            </a:extLst>
          </p:cNvPr>
          <p:cNvSpPr>
            <a:spLocks noGrp="1"/>
          </p:cNvSpPr>
          <p:nvPr>
            <p:ph type="title"/>
          </p:nvPr>
        </p:nvSpPr>
        <p:spPr>
          <a:xfrm>
            <a:off x="655320" y="365125"/>
            <a:ext cx="9013052" cy="1623312"/>
          </a:xfrm>
        </p:spPr>
        <p:txBody>
          <a:bodyPr anchor="b">
            <a:normAutofit/>
          </a:bodyPr>
          <a:lstStyle/>
          <a:p>
            <a:endParaRPr lang="en-AU" sz="4000"/>
          </a:p>
        </p:txBody>
      </p:sp>
      <p:cxnSp>
        <p:nvCxnSpPr>
          <p:cNvPr id="10" name="Straight Arrow Connector 9">
            <a:extLst>
              <a:ext uri="{FF2B5EF4-FFF2-40B4-BE49-F238E27FC236}">
                <a16:creationId xmlns:a16="http://schemas.microsoft.com/office/drawing/2014/main" xmlns="" id="{B874EF51-C858-4BB9-97C3-D1775578712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63661" y="2316480"/>
            <a:ext cx="82296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5B591A38-CDB4-4BD0-91BC-1C89768250A5}"/>
              </a:ext>
            </a:extLst>
          </p:cNvPr>
          <p:cNvSpPr>
            <a:spLocks noGrp="1"/>
          </p:cNvSpPr>
          <p:nvPr>
            <p:ph idx="1"/>
          </p:nvPr>
        </p:nvSpPr>
        <p:spPr>
          <a:xfrm>
            <a:off x="655320" y="2644518"/>
            <a:ext cx="9013052" cy="3327251"/>
          </a:xfrm>
        </p:spPr>
        <p:txBody>
          <a:bodyPr>
            <a:normAutofit/>
          </a:bodyPr>
          <a:lstStyle/>
          <a:p>
            <a:pPr marL="0" indent="0">
              <a:buNone/>
            </a:pPr>
            <a:r>
              <a:rPr lang="en-US" b="1" dirty="0"/>
              <a:t>4. Community factors </a:t>
            </a:r>
            <a:r>
              <a:rPr lang="en-US" dirty="0"/>
              <a:t>- catalyzing interest within an area having geographic or political boundaries to leverage power structures to achieve a particular set of health objectives, perhaps to address the most serious health problems among persons typically in the weakest position to advocate on their own behalf (e.g., the rural poor, members of underrepresented minorities, less educated, physically or mentally disabled).</a:t>
            </a:r>
          </a:p>
          <a:p>
            <a:endParaRPr lang="en-AU" dirty="0"/>
          </a:p>
        </p:txBody>
      </p:sp>
    </p:spTree>
    <p:extLst>
      <p:ext uri="{BB962C8B-B14F-4D97-AF65-F5344CB8AC3E}">
        <p14:creationId xmlns:p14="http://schemas.microsoft.com/office/powerpoint/2010/main" val="374374703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xmlns="" id="{48A740BC-A0AA-45E0-B899-2AE9C6FE11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913121" y="-2"/>
            <a:ext cx="6278879" cy="6858002"/>
          </a:xfrm>
          <a:custGeom>
            <a:avLst/>
            <a:gdLst>
              <a:gd name="connsiteX0" fmla="*/ 45572 w 6278879"/>
              <a:gd name="connsiteY0" fmla="*/ 0 h 6858002"/>
              <a:gd name="connsiteX1" fmla="*/ 6278879 w 6278879"/>
              <a:gd name="connsiteY1" fmla="*/ 0 h 6858002"/>
              <a:gd name="connsiteX2" fmla="*/ 6278879 w 6278879"/>
              <a:gd name="connsiteY2" fmla="*/ 6858002 h 6858002"/>
              <a:gd name="connsiteX3" fmla="*/ 3292308 w 6278879"/>
              <a:gd name="connsiteY3" fmla="*/ 6858002 h 6858002"/>
              <a:gd name="connsiteX4" fmla="*/ 3181526 w 6278879"/>
              <a:gd name="connsiteY4" fmla="*/ 6786982 h 6858002"/>
              <a:gd name="connsiteX5" fmla="*/ 0 w 6278879"/>
              <a:gd name="connsiteY5" fmla="*/ 803254 h 6858002"/>
              <a:gd name="connsiteX6" fmla="*/ 37255 w 6278879"/>
              <a:gd name="connsiteY6" fmla="*/ 65447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9" h="6858002">
                <a:moveTo>
                  <a:pt x="45572" y="0"/>
                </a:moveTo>
                <a:lnTo>
                  <a:pt x="6278879" y="0"/>
                </a:lnTo>
                <a:lnTo>
                  <a:pt x="6278879" y="6858002"/>
                </a:lnTo>
                <a:lnTo>
                  <a:pt x="3292308" y="6858002"/>
                </a:lnTo>
                <a:lnTo>
                  <a:pt x="3181526" y="6786982"/>
                </a:lnTo>
                <a:cubicBezTo>
                  <a:pt x="1262021" y="5490191"/>
                  <a:pt x="0" y="3294103"/>
                  <a:pt x="0" y="803254"/>
                </a:cubicBezTo>
                <a:cubicBezTo>
                  <a:pt x="0" y="554169"/>
                  <a:pt x="12620" y="308032"/>
                  <a:pt x="37255" y="65447"/>
                </a:cubicBez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17E153AD-BDEB-44E0-B6E9-007345EA7652}"/>
              </a:ext>
            </a:extLst>
          </p:cNvPr>
          <p:cNvSpPr>
            <a:spLocks noGrp="1"/>
          </p:cNvSpPr>
          <p:nvPr>
            <p:ph type="title"/>
          </p:nvPr>
        </p:nvSpPr>
        <p:spPr>
          <a:xfrm>
            <a:off x="655320" y="365125"/>
            <a:ext cx="9013052" cy="1623312"/>
          </a:xfrm>
        </p:spPr>
        <p:txBody>
          <a:bodyPr anchor="b">
            <a:normAutofit/>
          </a:bodyPr>
          <a:lstStyle/>
          <a:p>
            <a:endParaRPr lang="en-AU" sz="4000"/>
          </a:p>
        </p:txBody>
      </p:sp>
      <p:cxnSp>
        <p:nvCxnSpPr>
          <p:cNvPr id="10" name="Straight Arrow Connector 9">
            <a:extLst>
              <a:ext uri="{FF2B5EF4-FFF2-40B4-BE49-F238E27FC236}">
                <a16:creationId xmlns:a16="http://schemas.microsoft.com/office/drawing/2014/main" xmlns="" id="{B874EF51-C858-4BB9-97C3-D1775578712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63661" y="2316480"/>
            <a:ext cx="82296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317F9498-E48F-4525-898C-6970BFE36126}"/>
              </a:ext>
            </a:extLst>
          </p:cNvPr>
          <p:cNvSpPr>
            <a:spLocks noGrp="1"/>
          </p:cNvSpPr>
          <p:nvPr>
            <p:ph idx="1"/>
          </p:nvPr>
        </p:nvSpPr>
        <p:spPr>
          <a:xfrm>
            <a:off x="655320" y="2644518"/>
            <a:ext cx="9013052" cy="3327251"/>
          </a:xfrm>
        </p:spPr>
        <p:txBody>
          <a:bodyPr>
            <a:normAutofit/>
          </a:bodyPr>
          <a:lstStyle/>
          <a:p>
            <a:pPr marL="0" lvl="0" indent="0">
              <a:buNone/>
            </a:pPr>
            <a:r>
              <a:rPr lang="en-US" b="1" dirty="0"/>
              <a:t>5. Policy factors </a:t>
            </a:r>
            <a:r>
              <a:rPr lang="en-US" dirty="0"/>
              <a:t>- advocating for and organizing and analyzing policies and procedures, regulations, and laws that favorably influence the fight against chronic diseases.</a:t>
            </a:r>
          </a:p>
          <a:p>
            <a:pPr marL="0" lvl="0" indent="0">
              <a:buNone/>
            </a:pPr>
            <a:endParaRPr lang="en-US" dirty="0"/>
          </a:p>
          <a:p>
            <a:endParaRPr lang="en-AU" dirty="0"/>
          </a:p>
        </p:txBody>
      </p:sp>
    </p:spTree>
    <p:extLst>
      <p:ext uri="{BB962C8B-B14F-4D97-AF65-F5344CB8AC3E}">
        <p14:creationId xmlns:p14="http://schemas.microsoft.com/office/powerpoint/2010/main" val="302687121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0588" y="2103437"/>
            <a:ext cx="5748629" cy="1619477"/>
          </a:xfrm>
        </p:spPr>
        <p:txBody>
          <a:bodyPr vert="horz" lIns="91440" tIns="45720" rIns="91440" bIns="45720" rtlCol="0" anchor="ctr">
            <a:noAutofit/>
          </a:bodyPr>
          <a:lstStyle/>
          <a:p>
            <a:pPr lvl="0" algn="ctr"/>
            <a:r>
              <a:rPr lang="en-US" sz="4000" b="1" dirty="0"/>
              <a:t>Intrapersonal (Individual) Approaches</a:t>
            </a:r>
            <a:br>
              <a:rPr lang="en-US" sz="4000" b="1" dirty="0"/>
            </a:br>
            <a:endParaRPr lang="en-US" sz="4000" dirty="0"/>
          </a:p>
        </p:txBody>
      </p:sp>
      <p:sp>
        <p:nvSpPr>
          <p:cNvPr id="6" name="TextBox 5"/>
          <p:cNvSpPr txBox="1"/>
          <p:nvPr/>
        </p:nvSpPr>
        <p:spPr>
          <a:xfrm>
            <a:off x="0" y="6632219"/>
            <a:ext cx="5006336" cy="291096"/>
          </a:xfrm>
          <a:prstGeom prst="rect">
            <a:avLst/>
          </a:prstGeom>
        </p:spPr>
        <p:txBody>
          <a:bodyPr vert="horz" lIns="91440" tIns="45720" rIns="91440" bIns="45720" rtlCol="0" anchor="t">
            <a:normAutofit/>
          </a:bodyPr>
          <a:lstStyle/>
          <a:p>
            <a:pPr>
              <a:lnSpc>
                <a:spcPct val="90000"/>
              </a:lnSpc>
              <a:spcAft>
                <a:spcPts val="600"/>
              </a:spcAft>
            </a:pPr>
            <a:r>
              <a:rPr lang="en-US" sz="900" dirty="0"/>
              <a:t>Source: http://inteligencia-intrapersonal2016iii.blogspot.com/2016/09/caracteristicas.html</a:t>
            </a:r>
          </a:p>
        </p:txBody>
      </p:sp>
      <p:sp>
        <p:nvSpPr>
          <p:cNvPr id="15" name="Freeform: Shape 12">
            <a:extLst>
              <a:ext uri="{FF2B5EF4-FFF2-40B4-BE49-F238E27FC236}">
                <a16:creationId xmlns:a16="http://schemas.microsoft.com/office/drawing/2014/main" xmlns="" id="{4F74D28C-3268-4E35-8EE1-D92CB4A85A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19218"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Content Placeholder 7">
            <a:extLst>
              <a:ext uri="{FF2B5EF4-FFF2-40B4-BE49-F238E27FC236}">
                <a16:creationId xmlns:a16="http://schemas.microsoft.com/office/drawing/2014/main" xmlns="" id="{52A1990B-6A19-451A-B2AE-C25A6FDD58C7}"/>
              </a:ext>
            </a:extLst>
          </p:cNvPr>
          <p:cNvPicPr>
            <a:picLocks noGrp="1" noChangeAspect="1"/>
          </p:cNvPicPr>
          <p:nvPr>
            <p:ph idx="1"/>
          </p:nvPr>
        </p:nvPicPr>
        <p:blipFill rotWithShape="1">
          <a:blip r:embed="rId2"/>
          <a:srcRect r="1" b="1528"/>
          <a:stretch/>
        </p:blipFill>
        <p:spPr>
          <a:xfrm>
            <a:off x="6167846" y="10"/>
            <a:ext cx="6024154" cy="685799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p:spPr>
      </p:pic>
      <p:sp>
        <p:nvSpPr>
          <p:cNvPr id="5" name="Content Placeholder 2"/>
          <p:cNvSpPr txBox="1">
            <a:spLocks/>
          </p:cNvSpPr>
          <p:nvPr/>
        </p:nvSpPr>
        <p:spPr>
          <a:xfrm>
            <a:off x="1097280" y="1981194"/>
            <a:ext cx="10058400" cy="305346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endParaRPr lang="en-US" sz="3600" b="1" dirty="0"/>
          </a:p>
        </p:txBody>
      </p:sp>
    </p:spTree>
    <p:extLst>
      <p:ext uri="{BB962C8B-B14F-4D97-AF65-F5344CB8AC3E}">
        <p14:creationId xmlns:p14="http://schemas.microsoft.com/office/powerpoint/2010/main" val="256859122"/>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63DC88-C542-4C98-85C4-96AF49364D0E}"/>
              </a:ext>
            </a:extLst>
          </p:cNvPr>
          <p:cNvSpPr>
            <a:spLocks noGrp="1"/>
          </p:cNvSpPr>
          <p:nvPr>
            <p:ph type="title"/>
          </p:nvPr>
        </p:nvSpPr>
        <p:spPr>
          <a:xfrm>
            <a:off x="801099" y="1396289"/>
            <a:ext cx="5006336" cy="1325563"/>
          </a:xfrm>
        </p:spPr>
        <p:txBody>
          <a:bodyPr>
            <a:normAutofit/>
          </a:bodyPr>
          <a:lstStyle/>
          <a:p>
            <a:r>
              <a:rPr lang="en-US" sz="3700" b="1"/>
              <a:t>Intrapersonal (Individual) Approaches</a:t>
            </a:r>
            <a:endParaRPr lang="en-AU" sz="3700"/>
          </a:p>
        </p:txBody>
      </p:sp>
      <p:sp>
        <p:nvSpPr>
          <p:cNvPr id="3" name="Content Placeholder 2">
            <a:extLst>
              <a:ext uri="{FF2B5EF4-FFF2-40B4-BE49-F238E27FC236}">
                <a16:creationId xmlns:a16="http://schemas.microsoft.com/office/drawing/2014/main" xmlns="" id="{FC9E9350-7D74-49C3-93AC-6219C79B1964}"/>
              </a:ext>
            </a:extLst>
          </p:cNvPr>
          <p:cNvSpPr>
            <a:spLocks noGrp="1"/>
          </p:cNvSpPr>
          <p:nvPr>
            <p:ph idx="1"/>
          </p:nvPr>
        </p:nvSpPr>
        <p:spPr>
          <a:xfrm>
            <a:off x="702905" y="2788006"/>
            <a:ext cx="5557935" cy="3370198"/>
          </a:xfrm>
        </p:spPr>
        <p:txBody>
          <a:bodyPr anchor="t">
            <a:normAutofit lnSpcReduction="10000"/>
          </a:bodyPr>
          <a:lstStyle/>
          <a:p>
            <a:r>
              <a:rPr lang="en-US" sz="3000" b="1" dirty="0"/>
              <a:t>Intrapersonal models or theoretical frameworks </a:t>
            </a:r>
            <a:r>
              <a:rPr lang="en-US" sz="3000" dirty="0"/>
              <a:t>draw on the assumption that people can be motivated to take individual action that changes their health knowledge, attitudes, skills, behavioral intentions, and eventual behavior.</a:t>
            </a:r>
          </a:p>
          <a:p>
            <a:endParaRPr lang="en-AU" sz="1800" dirty="0"/>
          </a:p>
        </p:txBody>
      </p:sp>
      <p:sp>
        <p:nvSpPr>
          <p:cNvPr id="9" name="Freeform: Shape 8">
            <a:extLst>
              <a:ext uri="{FF2B5EF4-FFF2-40B4-BE49-F238E27FC236}">
                <a16:creationId xmlns:a16="http://schemas.microsoft.com/office/drawing/2014/main" xmlns="" id="{4F74D28C-3268-4E35-8EE1-D92CB4A85A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19218"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xmlns="" id="{E9FB409F-0395-4558-B5A9-EE1A85AFE8C1}"/>
              </a:ext>
            </a:extLst>
          </p:cNvPr>
          <p:cNvPicPr>
            <a:picLocks noChangeAspect="1"/>
          </p:cNvPicPr>
          <p:nvPr/>
        </p:nvPicPr>
        <p:blipFill rotWithShape="1">
          <a:blip r:embed="rId2"/>
          <a:srcRect r="1" b="1528"/>
          <a:stretch/>
        </p:blipFill>
        <p:spPr>
          <a:xfrm>
            <a:off x="6167846" y="10"/>
            <a:ext cx="6024154" cy="685799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p:spPr>
      </p:pic>
    </p:spTree>
    <p:extLst>
      <p:ext uri="{BB962C8B-B14F-4D97-AF65-F5344CB8AC3E}">
        <p14:creationId xmlns:p14="http://schemas.microsoft.com/office/powerpoint/2010/main" val="297158323"/>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xmlns="" id="{AB45A142-4255-493C-8284-5D566C121B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b="1" kern="1200" dirty="0">
                <a:solidFill>
                  <a:srgbClr val="FFFFFF"/>
                </a:solidFill>
                <a:latin typeface="+mj-lt"/>
                <a:ea typeface="+mj-ea"/>
                <a:cs typeface="+mj-cs"/>
              </a:rPr>
              <a:t>Health Believe model</a:t>
            </a:r>
          </a:p>
        </p:txBody>
      </p:sp>
      <p:cxnSp>
        <p:nvCxnSpPr>
          <p:cNvPr id="80" name="Straight Connector 79">
            <a:extLst>
              <a:ext uri="{FF2B5EF4-FFF2-40B4-BE49-F238E27FC236}">
                <a16:creationId xmlns:a16="http://schemas.microsoft.com/office/drawing/2014/main" xmlns="" id="{38FB9660-F42F-4313-BBC4-47C007FE484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xmlns="" id="{D7D844C6-2153-4660-A1B2-A54AF0719A22}"/>
              </a:ext>
            </a:extLst>
          </p:cNvPr>
          <p:cNvSpPr/>
          <p:nvPr/>
        </p:nvSpPr>
        <p:spPr>
          <a:xfrm>
            <a:off x="5006544" y="1413063"/>
            <a:ext cx="6096000" cy="4031873"/>
          </a:xfrm>
          <a:prstGeom prst="rect">
            <a:avLst/>
          </a:prstGeom>
        </p:spPr>
        <p:txBody>
          <a:bodyPr>
            <a:spAutoFit/>
          </a:bodyPr>
          <a:lstStyle/>
          <a:p>
            <a:r>
              <a:rPr lang="en-US" sz="3200" b="1" dirty="0"/>
              <a:t>Health Belief Model </a:t>
            </a:r>
            <a:r>
              <a:rPr lang="en-US" sz="3200" dirty="0"/>
              <a:t>- The HBM suggests that a person's belief in a personal threat of an illness or disease together with a person's belief in the effectiveness of the recommended health behavior or action will predict the likelihood the person will adopt the behavior.</a:t>
            </a:r>
          </a:p>
        </p:txBody>
      </p:sp>
    </p:spTree>
    <p:extLst>
      <p:ext uri="{BB962C8B-B14F-4D97-AF65-F5344CB8AC3E}">
        <p14:creationId xmlns:p14="http://schemas.microsoft.com/office/powerpoint/2010/main" val="16989958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xmlns="" id="{AB45A142-4255-493C-8284-5D566C121B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b="1" kern="1200" dirty="0">
                <a:solidFill>
                  <a:srgbClr val="FFFFFF"/>
                </a:solidFill>
                <a:latin typeface="+mj-lt"/>
                <a:ea typeface="+mj-ea"/>
                <a:cs typeface="+mj-cs"/>
              </a:rPr>
              <a:t>Health Believe model</a:t>
            </a:r>
          </a:p>
        </p:txBody>
      </p:sp>
      <p:cxnSp>
        <p:nvCxnSpPr>
          <p:cNvPr id="80" name="Straight Connector 79">
            <a:extLst>
              <a:ext uri="{FF2B5EF4-FFF2-40B4-BE49-F238E27FC236}">
                <a16:creationId xmlns:a16="http://schemas.microsoft.com/office/drawing/2014/main" xmlns="" id="{38FB9660-F42F-4313-BBC4-47C007FE484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xmlns="" id="{D7D844C6-2153-4660-A1B2-A54AF0719A22}"/>
              </a:ext>
            </a:extLst>
          </p:cNvPr>
          <p:cNvSpPr/>
          <p:nvPr/>
        </p:nvSpPr>
        <p:spPr>
          <a:xfrm>
            <a:off x="5006544" y="847890"/>
            <a:ext cx="7095260" cy="6124754"/>
          </a:xfrm>
          <a:prstGeom prst="rect">
            <a:avLst/>
          </a:prstGeom>
        </p:spPr>
        <p:txBody>
          <a:bodyPr wrap="square">
            <a:spAutoFit/>
          </a:bodyPr>
          <a:lstStyle/>
          <a:p>
            <a:pPr lvl="0">
              <a:defRPr/>
            </a:pPr>
            <a:r>
              <a:rPr lang="en-US" sz="2800" b="1" dirty="0">
                <a:solidFill>
                  <a:prstClr val="black"/>
                </a:solidFill>
              </a:rPr>
              <a:t>A person is likely to change behavior if he/she experiences:</a:t>
            </a:r>
          </a:p>
          <a:p>
            <a:pPr lvl="0">
              <a:defRPr/>
            </a:pPr>
            <a:r>
              <a:rPr lang="en-US" sz="2800" dirty="0">
                <a:solidFill>
                  <a:prstClr val="black"/>
                </a:solidFill>
              </a:rPr>
              <a:t>1. Perceived Susceptibility/Seriousness: believing he/she is at risk.</a:t>
            </a:r>
          </a:p>
          <a:p>
            <a:pPr lvl="0">
              <a:defRPr/>
            </a:pPr>
            <a:r>
              <a:rPr lang="en-US" sz="2800" dirty="0">
                <a:solidFill>
                  <a:prstClr val="black"/>
                </a:solidFill>
              </a:rPr>
              <a:t>2. Perceived Benefits: believing that the behavior change will reduce risk.</a:t>
            </a:r>
          </a:p>
          <a:p>
            <a:pPr lvl="0">
              <a:defRPr/>
            </a:pPr>
            <a:r>
              <a:rPr lang="en-US" sz="2800" dirty="0">
                <a:solidFill>
                  <a:prstClr val="black"/>
                </a:solidFill>
              </a:rPr>
              <a:t>3. Perceived Barriers: how one interprets the costs/barriers of the desired behavior.</a:t>
            </a:r>
          </a:p>
          <a:p>
            <a:pPr lvl="0">
              <a:defRPr/>
            </a:pPr>
            <a:r>
              <a:rPr lang="en-US" sz="2800" dirty="0">
                <a:solidFill>
                  <a:prstClr val="black"/>
                </a:solidFill>
              </a:rPr>
              <a:t>4. Cues to Action: strategies to activate “readiness.”</a:t>
            </a:r>
          </a:p>
          <a:p>
            <a:pPr lvl="0">
              <a:defRPr/>
            </a:pPr>
            <a:r>
              <a:rPr lang="en-US" sz="2800" dirty="0">
                <a:solidFill>
                  <a:prstClr val="black"/>
                </a:solidFill>
              </a:rPr>
              <a:t>5. Self-Efficacy: feeling confident in one’s ability to take action.</a:t>
            </a:r>
          </a:p>
          <a:p>
            <a:pPr lvl="0">
              <a:defRPr/>
            </a:pPr>
            <a:endParaRPr lang="en-US" sz="2800" b="1" dirty="0">
              <a:solidFill>
                <a:prstClr val="black"/>
              </a:solidFill>
            </a:endParaRPr>
          </a:p>
          <a:p>
            <a:pPr lvl="0">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45622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xmlns="" id="{AB45A142-4255-493C-8284-5D566C121B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b="1" kern="1200" dirty="0">
                <a:solidFill>
                  <a:srgbClr val="FFFFFF"/>
                </a:solidFill>
                <a:latin typeface="+mj-lt"/>
                <a:ea typeface="+mj-ea"/>
                <a:cs typeface="+mj-cs"/>
              </a:rPr>
              <a:t>Health Believe model</a:t>
            </a:r>
          </a:p>
        </p:txBody>
      </p:sp>
      <p:cxnSp>
        <p:nvCxnSpPr>
          <p:cNvPr id="80" name="Straight Connector 79">
            <a:extLst>
              <a:ext uri="{FF2B5EF4-FFF2-40B4-BE49-F238E27FC236}">
                <a16:creationId xmlns:a16="http://schemas.microsoft.com/office/drawing/2014/main" xmlns="" id="{38FB9660-F42F-4313-BBC4-47C007FE484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xmlns="" id="{0AFCEC9D-4DAD-40D2-BD8C-AF24B13381AF}"/>
              </a:ext>
            </a:extLst>
          </p:cNvPr>
          <p:cNvPicPr>
            <a:picLocks noChangeAspect="1"/>
          </p:cNvPicPr>
          <p:nvPr/>
        </p:nvPicPr>
        <p:blipFill>
          <a:blip r:embed="rId2"/>
          <a:stretch>
            <a:fillRect/>
          </a:stretch>
        </p:blipFill>
        <p:spPr>
          <a:xfrm>
            <a:off x="4727047" y="759953"/>
            <a:ext cx="7128069" cy="5387928"/>
          </a:xfrm>
          <a:prstGeom prst="rect">
            <a:avLst/>
          </a:prstGeom>
        </p:spPr>
      </p:pic>
    </p:spTree>
    <p:extLst>
      <p:ext uri="{BB962C8B-B14F-4D97-AF65-F5344CB8AC3E}">
        <p14:creationId xmlns:p14="http://schemas.microsoft.com/office/powerpoint/2010/main" val="3399402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xmlns="" id="{48A740BC-A0AA-45E0-B899-2AE9C6FE11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913121" y="-2"/>
            <a:ext cx="6278879" cy="6858002"/>
          </a:xfrm>
          <a:custGeom>
            <a:avLst/>
            <a:gdLst>
              <a:gd name="connsiteX0" fmla="*/ 45572 w 6278879"/>
              <a:gd name="connsiteY0" fmla="*/ 0 h 6858002"/>
              <a:gd name="connsiteX1" fmla="*/ 6278879 w 6278879"/>
              <a:gd name="connsiteY1" fmla="*/ 0 h 6858002"/>
              <a:gd name="connsiteX2" fmla="*/ 6278879 w 6278879"/>
              <a:gd name="connsiteY2" fmla="*/ 6858002 h 6858002"/>
              <a:gd name="connsiteX3" fmla="*/ 3292308 w 6278879"/>
              <a:gd name="connsiteY3" fmla="*/ 6858002 h 6858002"/>
              <a:gd name="connsiteX4" fmla="*/ 3181526 w 6278879"/>
              <a:gd name="connsiteY4" fmla="*/ 6786982 h 6858002"/>
              <a:gd name="connsiteX5" fmla="*/ 0 w 6278879"/>
              <a:gd name="connsiteY5" fmla="*/ 803254 h 6858002"/>
              <a:gd name="connsiteX6" fmla="*/ 37255 w 6278879"/>
              <a:gd name="connsiteY6" fmla="*/ 65447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9" h="6858002">
                <a:moveTo>
                  <a:pt x="45572" y="0"/>
                </a:moveTo>
                <a:lnTo>
                  <a:pt x="6278879" y="0"/>
                </a:lnTo>
                <a:lnTo>
                  <a:pt x="6278879" y="6858002"/>
                </a:lnTo>
                <a:lnTo>
                  <a:pt x="3292308" y="6858002"/>
                </a:lnTo>
                <a:lnTo>
                  <a:pt x="3181526" y="6786982"/>
                </a:lnTo>
                <a:cubicBezTo>
                  <a:pt x="1262021" y="5490191"/>
                  <a:pt x="0" y="3294103"/>
                  <a:pt x="0" y="803254"/>
                </a:cubicBezTo>
                <a:cubicBezTo>
                  <a:pt x="0" y="554169"/>
                  <a:pt x="12620" y="308032"/>
                  <a:pt x="37255" y="65447"/>
                </a:cubicBez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xmlns="" id="{4AEE100B-3544-4E66-8B3B-E76AD27F6834}"/>
              </a:ext>
            </a:extLst>
          </p:cNvPr>
          <p:cNvSpPr>
            <a:spLocks noGrp="1"/>
          </p:cNvSpPr>
          <p:nvPr>
            <p:ph type="title"/>
          </p:nvPr>
        </p:nvSpPr>
        <p:spPr>
          <a:xfrm>
            <a:off x="655320" y="365125"/>
            <a:ext cx="9013052" cy="1623312"/>
          </a:xfrm>
        </p:spPr>
        <p:txBody>
          <a:bodyPr anchor="b">
            <a:normAutofit/>
          </a:bodyPr>
          <a:lstStyle/>
          <a:p>
            <a:r>
              <a:rPr lang="en-US" sz="4000" b="1"/>
              <a:t>Nature, extent &amp; causes of NCDs</a:t>
            </a:r>
            <a:endParaRPr lang="en-AU" sz="4000" b="1"/>
          </a:p>
        </p:txBody>
      </p:sp>
      <p:cxnSp>
        <p:nvCxnSpPr>
          <p:cNvPr id="11" name="Straight Arrow Connector 10">
            <a:extLst>
              <a:ext uri="{FF2B5EF4-FFF2-40B4-BE49-F238E27FC236}">
                <a16:creationId xmlns:a16="http://schemas.microsoft.com/office/drawing/2014/main" xmlns="" id="{B874EF51-C858-4BB9-97C3-D1775578712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63661" y="2316480"/>
            <a:ext cx="82296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xmlns="" id="{F47DA99E-BB45-458D-88DC-15F279621699}"/>
              </a:ext>
            </a:extLst>
          </p:cNvPr>
          <p:cNvSpPr>
            <a:spLocks noGrp="1"/>
          </p:cNvSpPr>
          <p:nvPr>
            <p:ph idx="1"/>
          </p:nvPr>
        </p:nvSpPr>
        <p:spPr>
          <a:xfrm>
            <a:off x="655320" y="2439245"/>
            <a:ext cx="9013052" cy="3327251"/>
          </a:xfrm>
        </p:spPr>
        <p:txBody>
          <a:bodyPr>
            <a:noAutofit/>
          </a:bodyPr>
          <a:lstStyle/>
          <a:p>
            <a:r>
              <a:rPr lang="en-US" sz="3000" dirty="0"/>
              <a:t>There is much to learn about the cause of chronic diseases. </a:t>
            </a:r>
          </a:p>
          <a:p>
            <a:r>
              <a:rPr lang="en-US" sz="3000" dirty="0"/>
              <a:t>Whereas in some chronic diseases the cause is known (e.g., silica in silicosis, asbestos in mesothelioma), for many chronic diseases the causative agent is not known.</a:t>
            </a:r>
          </a:p>
          <a:p>
            <a:r>
              <a:rPr lang="en-AU" sz="3000" dirty="0"/>
              <a:t>Multifactorial causation.</a:t>
            </a:r>
          </a:p>
          <a:p>
            <a:r>
              <a:rPr lang="en-US" sz="3000" dirty="0"/>
              <a:t>In the absence of a known agent, the term "risk factor(s)”is used.</a:t>
            </a:r>
            <a:endParaRPr lang="en-AU" sz="3000" dirty="0"/>
          </a:p>
        </p:txBody>
      </p:sp>
    </p:spTree>
    <p:extLst>
      <p:ext uri="{BB962C8B-B14F-4D97-AF65-F5344CB8AC3E}">
        <p14:creationId xmlns:p14="http://schemas.microsoft.com/office/powerpoint/2010/main" val="1880544363"/>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xmlns="" id="{AB45A142-4255-493C-8284-5D566C121B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100" b="1" kern="1200">
                <a:solidFill>
                  <a:srgbClr val="FFFFFF"/>
                </a:solidFill>
                <a:latin typeface="+mj-lt"/>
                <a:ea typeface="+mj-ea"/>
                <a:cs typeface="+mj-cs"/>
              </a:rPr>
              <a:t>Transtheoretical Model and Stages of Change</a:t>
            </a:r>
          </a:p>
        </p:txBody>
      </p:sp>
      <p:cxnSp>
        <p:nvCxnSpPr>
          <p:cNvPr id="73" name="Straight Connector 72">
            <a:extLst>
              <a:ext uri="{FF2B5EF4-FFF2-40B4-BE49-F238E27FC236}">
                <a16:creationId xmlns:a16="http://schemas.microsoft.com/office/drawing/2014/main" xmlns="" id="{38FB9660-F42F-4313-BBC4-47C007FE484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xmlns="" id="{1A91FEB9-744F-464B-904E-C15203EF409F}"/>
              </a:ext>
            </a:extLst>
          </p:cNvPr>
          <p:cNvSpPr/>
          <p:nvPr/>
        </p:nvSpPr>
        <p:spPr>
          <a:xfrm>
            <a:off x="4867469" y="1477357"/>
            <a:ext cx="6096000" cy="4031873"/>
          </a:xfrm>
          <a:prstGeom prst="rect">
            <a:avLst/>
          </a:prstGeom>
        </p:spPr>
        <p:txBody>
          <a:bodyPr>
            <a:spAutoFit/>
          </a:bodyPr>
          <a:lstStyle/>
          <a:p>
            <a:r>
              <a:rPr lang="en-US" sz="3200" b="1" dirty="0"/>
              <a:t>Transtheoretical Model and Stages of Change </a:t>
            </a:r>
            <a:r>
              <a:rPr lang="en-US" sz="3200" dirty="0"/>
              <a:t>- The TTM operates on the assumption that people do not change behaviors quickly and decisively. Rather, change in behavior, especially habitual behavior, occurs continuously through a cyclical process.</a:t>
            </a:r>
          </a:p>
        </p:txBody>
      </p:sp>
    </p:spTree>
    <p:extLst>
      <p:ext uri="{BB962C8B-B14F-4D97-AF65-F5344CB8AC3E}">
        <p14:creationId xmlns:p14="http://schemas.microsoft.com/office/powerpoint/2010/main" val="31424270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xmlns="" id="{AB45A142-4255-493C-8284-5D566C121B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100" b="1" kern="1200">
                <a:solidFill>
                  <a:srgbClr val="FFFFFF"/>
                </a:solidFill>
                <a:latin typeface="+mj-lt"/>
                <a:ea typeface="+mj-ea"/>
                <a:cs typeface="+mj-cs"/>
              </a:rPr>
              <a:t>Transtheoretical Model and Stages of Change</a:t>
            </a:r>
          </a:p>
        </p:txBody>
      </p:sp>
      <p:cxnSp>
        <p:nvCxnSpPr>
          <p:cNvPr id="73" name="Straight Connector 72">
            <a:extLst>
              <a:ext uri="{FF2B5EF4-FFF2-40B4-BE49-F238E27FC236}">
                <a16:creationId xmlns:a16="http://schemas.microsoft.com/office/drawing/2014/main" xmlns="" id="{38FB9660-F42F-4313-BBC4-47C007FE484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098" name="Picture 2" descr="https://valenbv26.files.wordpress.com/2014/11/stages-of-chan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4667" y="321177"/>
            <a:ext cx="6700449" cy="6365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77177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xmlns="" id="{AB45A142-4255-493C-8284-5D566C121B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100" b="1" dirty="0">
                <a:solidFill>
                  <a:srgbClr val="FFFFFF"/>
                </a:solidFill>
              </a:rPr>
              <a:t>Theory of Planned Behavior</a:t>
            </a:r>
            <a:endParaRPr lang="en-US" sz="4100" b="1" kern="1200" dirty="0">
              <a:solidFill>
                <a:srgbClr val="FFFFFF"/>
              </a:solidFill>
              <a:latin typeface="+mj-lt"/>
              <a:ea typeface="+mj-ea"/>
              <a:cs typeface="+mj-cs"/>
            </a:endParaRPr>
          </a:p>
        </p:txBody>
      </p:sp>
      <p:cxnSp>
        <p:nvCxnSpPr>
          <p:cNvPr id="73" name="Straight Connector 72">
            <a:extLst>
              <a:ext uri="{FF2B5EF4-FFF2-40B4-BE49-F238E27FC236}">
                <a16:creationId xmlns:a16="http://schemas.microsoft.com/office/drawing/2014/main" xmlns="" id="{38FB9660-F42F-4313-BBC4-47C007FE484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xmlns="" id="{F7144D11-3C82-4019-AFE7-074DEE88CEE7}"/>
              </a:ext>
            </a:extLst>
          </p:cNvPr>
          <p:cNvSpPr/>
          <p:nvPr/>
        </p:nvSpPr>
        <p:spPr>
          <a:xfrm>
            <a:off x="5118511" y="632649"/>
            <a:ext cx="6096000" cy="6093976"/>
          </a:xfrm>
          <a:prstGeom prst="rect">
            <a:avLst/>
          </a:prstGeom>
        </p:spPr>
        <p:txBody>
          <a:bodyPr>
            <a:spAutoFit/>
          </a:bodyPr>
          <a:lstStyle/>
          <a:p>
            <a:r>
              <a:rPr lang="en-US" sz="3000" b="1" dirty="0"/>
              <a:t>Theory of Planned Behavior </a:t>
            </a:r>
            <a:r>
              <a:rPr lang="en-US" sz="3000" dirty="0"/>
              <a:t>- The theory was intended to explain all behaviors over which people have the ability to exert self-control. The key component to this model is behavioral intent; behavioral intentions are influenced by the attitude about the likelihood that the behavior will have the expected outcome and the subjective evaluation of the risks and benefits of that outcome. </a:t>
            </a:r>
          </a:p>
          <a:p>
            <a:r>
              <a:rPr lang="en-US" sz="3000" dirty="0"/>
              <a:t>  </a:t>
            </a:r>
          </a:p>
        </p:txBody>
      </p:sp>
    </p:spTree>
    <p:extLst>
      <p:ext uri="{BB962C8B-B14F-4D97-AF65-F5344CB8AC3E}">
        <p14:creationId xmlns:p14="http://schemas.microsoft.com/office/powerpoint/2010/main" val="20658244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xmlns="" id="{AB45A142-4255-493C-8284-5D566C121B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b="1" dirty="0">
                <a:solidFill>
                  <a:srgbClr val="FFFFFF"/>
                </a:solidFill>
              </a:rPr>
              <a:t>Theory of Planned Behavior</a:t>
            </a:r>
            <a:endParaRPr lang="en-US" sz="4800" b="1" kern="1200" dirty="0">
              <a:solidFill>
                <a:srgbClr val="FFFFFF"/>
              </a:solidFill>
              <a:latin typeface="+mj-lt"/>
              <a:ea typeface="+mj-ea"/>
              <a:cs typeface="+mj-cs"/>
            </a:endParaRPr>
          </a:p>
        </p:txBody>
      </p:sp>
      <p:cxnSp>
        <p:nvCxnSpPr>
          <p:cNvPr id="80" name="Straight Connector 79">
            <a:extLst>
              <a:ext uri="{FF2B5EF4-FFF2-40B4-BE49-F238E27FC236}">
                <a16:creationId xmlns:a16="http://schemas.microsoft.com/office/drawing/2014/main" xmlns="" id="{38FB9660-F42F-4313-BBC4-47C007FE484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xmlns="" id="{D7D844C6-2153-4660-A1B2-A54AF0719A22}"/>
              </a:ext>
            </a:extLst>
          </p:cNvPr>
          <p:cNvSpPr/>
          <p:nvPr/>
        </p:nvSpPr>
        <p:spPr>
          <a:xfrm>
            <a:off x="5006544" y="847890"/>
            <a:ext cx="7095260" cy="5170646"/>
          </a:xfrm>
          <a:prstGeom prst="rect">
            <a:avLst/>
          </a:prstGeom>
        </p:spPr>
        <p:txBody>
          <a:bodyPr wrap="square">
            <a:spAutoFit/>
          </a:bodyPr>
          <a:lstStyle/>
          <a:p>
            <a:pPr lvl="0">
              <a:defRPr/>
            </a:pPr>
            <a:r>
              <a:rPr lang="en-US" sz="3000" b="1" dirty="0">
                <a:solidFill>
                  <a:prstClr val="black"/>
                </a:solidFill>
              </a:rPr>
              <a:t>Behavior in this model is influenced by three elements:</a:t>
            </a:r>
          </a:p>
          <a:p>
            <a:pPr marL="514350" lvl="0" indent="-514350">
              <a:buAutoNum type="arabicPeriod"/>
              <a:defRPr/>
            </a:pPr>
            <a:r>
              <a:rPr lang="en-US" sz="3000" dirty="0">
                <a:solidFill>
                  <a:prstClr val="black"/>
                </a:solidFill>
              </a:rPr>
              <a:t>Belief and Attitude: that the behavior will be beneficial to the individual.</a:t>
            </a:r>
          </a:p>
          <a:p>
            <a:pPr marL="514350" lvl="0" indent="-514350">
              <a:buAutoNum type="arabicPeriod"/>
              <a:defRPr/>
            </a:pPr>
            <a:r>
              <a:rPr lang="en-US" sz="3000" dirty="0">
                <a:solidFill>
                  <a:prstClr val="black"/>
                </a:solidFill>
              </a:rPr>
              <a:t>Subjective Norms: the belief that other people think that the behavior is acceptable. </a:t>
            </a:r>
          </a:p>
          <a:p>
            <a:pPr marL="514350" lvl="0" indent="-514350">
              <a:buAutoNum type="arabicPeriod"/>
              <a:defRPr/>
            </a:pPr>
            <a:r>
              <a:rPr lang="en-US" sz="3000" dirty="0">
                <a:solidFill>
                  <a:prstClr val="black"/>
                </a:solidFill>
              </a:rPr>
              <a:t>Perceived Ability: the belief that one has the skills and capability to change behavior.</a:t>
            </a:r>
            <a:endParaRPr kumimoji="0" lang="en-US" sz="3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94210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xmlns="" id="{823AC064-BC96-4F32-8AE1-B2FD387548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6073" y="466578"/>
            <a:ext cx="11139854" cy="930447"/>
          </a:xfrm>
        </p:spPr>
        <p:txBody>
          <a:bodyPr vert="horz" lIns="91440" tIns="45720" rIns="91440" bIns="45720" rtlCol="0" anchor="b">
            <a:normAutofit/>
          </a:bodyPr>
          <a:lstStyle/>
          <a:p>
            <a:pPr algn="ctr"/>
            <a:r>
              <a:rPr lang="en-US" sz="5400" b="1" kern="1200" dirty="0">
                <a:solidFill>
                  <a:srgbClr val="FFFFFF"/>
                </a:solidFill>
                <a:latin typeface="+mj-lt"/>
                <a:ea typeface="+mj-ea"/>
                <a:cs typeface="+mj-cs"/>
              </a:rPr>
              <a:t>Theory of Planned Behavior</a:t>
            </a:r>
          </a:p>
        </p:txBody>
      </p:sp>
      <p:cxnSp>
        <p:nvCxnSpPr>
          <p:cNvPr id="74" name="Straight Connector 73">
            <a:extLst>
              <a:ext uri="{FF2B5EF4-FFF2-40B4-BE49-F238E27FC236}">
                <a16:creationId xmlns:a16="http://schemas.microsoft.com/office/drawing/2014/main" xmlns="" id="{7E7C77BC-7138-40B1-A15B-20F57A49462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125" name="Picture 2" descr="http://sphweb.bumc.bu.edu/otlt/MPH-Modules/SB/BehavioralChangeTheories/Theory%20of%20Planned%20Behavior.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15645" y="2383277"/>
            <a:ext cx="8775045" cy="412427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busph_subbrand.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89677" y="6507548"/>
            <a:ext cx="952500" cy="271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08445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xmlns="" id="{AB45A142-4255-493C-8284-5D566C121B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100" b="1" dirty="0">
                <a:solidFill>
                  <a:srgbClr val="FFFFFF"/>
                </a:solidFill>
              </a:rPr>
              <a:t>Health Locus of Control Model </a:t>
            </a:r>
            <a:endParaRPr lang="en-US" sz="4100" b="1" kern="1200" dirty="0">
              <a:solidFill>
                <a:srgbClr val="FFFFFF"/>
              </a:solidFill>
              <a:latin typeface="+mj-lt"/>
              <a:ea typeface="+mj-ea"/>
              <a:cs typeface="+mj-cs"/>
            </a:endParaRPr>
          </a:p>
        </p:txBody>
      </p:sp>
      <p:cxnSp>
        <p:nvCxnSpPr>
          <p:cNvPr id="73" name="Straight Connector 72">
            <a:extLst>
              <a:ext uri="{FF2B5EF4-FFF2-40B4-BE49-F238E27FC236}">
                <a16:creationId xmlns:a16="http://schemas.microsoft.com/office/drawing/2014/main" xmlns="" id="{38FB9660-F42F-4313-BBC4-47C007FE484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xmlns="" id="{F7144D11-3C82-4019-AFE7-074DEE88CEE7}"/>
              </a:ext>
            </a:extLst>
          </p:cNvPr>
          <p:cNvSpPr/>
          <p:nvPr/>
        </p:nvSpPr>
        <p:spPr>
          <a:xfrm>
            <a:off x="5118511" y="632649"/>
            <a:ext cx="6096000" cy="2031325"/>
          </a:xfrm>
          <a:prstGeom prst="rect">
            <a:avLst/>
          </a:prstGeom>
        </p:spPr>
        <p:txBody>
          <a:bodyPr>
            <a:spAutoFit/>
          </a:bodyPr>
          <a:lstStyle/>
          <a:p>
            <a:pPr lvl="0"/>
            <a:r>
              <a:rPr lang="en-US" sz="3200" b="1" dirty="0">
                <a:solidFill>
                  <a:prstClr val="black"/>
                </a:solidFill>
              </a:rPr>
              <a:t>Health Locus of Control Model </a:t>
            </a:r>
            <a:r>
              <a:rPr lang="en-US" sz="3200" dirty="0">
                <a:solidFill>
                  <a:prstClr val="black"/>
                </a:solidFill>
              </a:rPr>
              <a:t>- who or what is responsible for that which happens to one’s health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72702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226776" y="6600119"/>
            <a:ext cx="2477523" cy="215444"/>
          </a:xfrm>
          <a:prstGeom prst="rect">
            <a:avLst/>
          </a:prstGeom>
        </p:spPr>
        <p:txBody>
          <a:bodyPr wrap="square">
            <a:spAutoFit/>
          </a:bodyPr>
          <a:lstStyle/>
          <a:p>
            <a:r>
              <a:rPr lang="en-US" sz="800" b="1" dirty="0">
                <a:solidFill>
                  <a:srgbClr val="657786"/>
                </a:solidFill>
                <a:latin typeface="Segoe UI" panose="020B0502040204020203" pitchFamily="34" charset="0"/>
                <a:hlinkClick r:id="rId2"/>
              </a:rPr>
              <a:t>AP Psychology Review</a:t>
            </a:r>
            <a:endParaRPr lang="en-US" sz="800" b="1" i="0" dirty="0">
              <a:solidFill>
                <a:srgbClr val="14171A"/>
              </a:solidFill>
              <a:effectLst/>
              <a:latin typeface="Segoe UI" panose="020B0502040204020203" pitchFamily="34" charset="0"/>
            </a:endParaRPr>
          </a:p>
        </p:txBody>
      </p:sp>
      <p:pic>
        <p:nvPicPr>
          <p:cNvPr id="2" name="Picture 1">
            <a:extLst>
              <a:ext uri="{FF2B5EF4-FFF2-40B4-BE49-F238E27FC236}">
                <a16:creationId xmlns:a16="http://schemas.microsoft.com/office/drawing/2014/main" xmlns="" id="{6B70905F-E628-4406-9B0B-700A5DA0117F}"/>
              </a:ext>
            </a:extLst>
          </p:cNvPr>
          <p:cNvPicPr>
            <a:picLocks noChangeAspect="1"/>
          </p:cNvPicPr>
          <p:nvPr/>
        </p:nvPicPr>
        <p:blipFill>
          <a:blip r:embed="rId3"/>
          <a:stretch>
            <a:fillRect/>
          </a:stretch>
        </p:blipFill>
        <p:spPr>
          <a:xfrm>
            <a:off x="1410818" y="456942"/>
            <a:ext cx="9370364" cy="5944115"/>
          </a:xfrm>
          <a:prstGeom prst="rect">
            <a:avLst/>
          </a:prstGeom>
        </p:spPr>
      </p:pic>
    </p:spTree>
    <p:extLst>
      <p:ext uri="{BB962C8B-B14F-4D97-AF65-F5344CB8AC3E}">
        <p14:creationId xmlns:p14="http://schemas.microsoft.com/office/powerpoint/2010/main" val="10377904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xmlns="" id="{AB45A142-4255-493C-8284-5D566C121B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74237" y="914400"/>
            <a:ext cx="3657600" cy="2887579"/>
          </a:xfrm>
        </p:spPr>
        <p:txBody>
          <a:bodyPr vert="horz" lIns="91440" tIns="45720" rIns="91440" bIns="45720" rtlCol="0" anchor="b">
            <a:normAutofit/>
          </a:bodyPr>
          <a:lstStyle/>
          <a:p>
            <a:pPr lvl="0" algn="ctr"/>
            <a:r>
              <a:rPr lang="en-US" sz="4800" b="1" kern="1200">
                <a:solidFill>
                  <a:srgbClr val="FFFFFF"/>
                </a:solidFill>
                <a:latin typeface="+mj-lt"/>
                <a:ea typeface="+mj-ea"/>
                <a:cs typeface="+mj-cs"/>
              </a:rPr>
              <a:t>Interpersonal Approaches</a:t>
            </a:r>
            <a:br>
              <a:rPr lang="en-US" sz="4800" b="1" kern="1200">
                <a:solidFill>
                  <a:srgbClr val="FFFFFF"/>
                </a:solidFill>
                <a:latin typeface="+mj-lt"/>
                <a:ea typeface="+mj-ea"/>
                <a:cs typeface="+mj-cs"/>
              </a:rPr>
            </a:br>
            <a:endParaRPr lang="en-US" sz="4800" kern="1200">
              <a:solidFill>
                <a:srgbClr val="FFFFFF"/>
              </a:solidFill>
              <a:latin typeface="+mj-lt"/>
              <a:ea typeface="+mj-ea"/>
              <a:cs typeface="+mj-cs"/>
            </a:endParaRPr>
          </a:p>
        </p:txBody>
      </p:sp>
      <p:cxnSp>
        <p:nvCxnSpPr>
          <p:cNvPr id="76" name="Straight Connector 75">
            <a:extLst>
              <a:ext uri="{FF2B5EF4-FFF2-40B4-BE49-F238E27FC236}">
                <a16:creationId xmlns:a16="http://schemas.microsoft.com/office/drawing/2014/main" xmlns="" id="{38FB9660-F42F-4313-BBC4-47C007FE484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6151" name="Picture 4" descr="Social Media and Its Impact on Interpersonal Relationship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53822" y="672289"/>
            <a:ext cx="6553545" cy="5521363"/>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1097280" y="1981194"/>
            <a:ext cx="10058400" cy="305346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endParaRPr lang="en-US" sz="3600" b="1" dirty="0"/>
          </a:p>
        </p:txBody>
      </p:sp>
      <p:sp>
        <p:nvSpPr>
          <p:cNvPr id="6" name="TextBox 5"/>
          <p:cNvSpPr txBox="1"/>
          <p:nvPr/>
        </p:nvSpPr>
        <p:spPr>
          <a:xfrm>
            <a:off x="8655113" y="6112928"/>
            <a:ext cx="3536887" cy="215444"/>
          </a:xfrm>
          <a:prstGeom prst="rect">
            <a:avLst/>
          </a:prstGeom>
          <a:noFill/>
        </p:spPr>
        <p:txBody>
          <a:bodyPr wrap="square" rtlCol="0">
            <a:spAutoFit/>
          </a:bodyPr>
          <a:lstStyle/>
          <a:p>
            <a:pPr>
              <a:spcAft>
                <a:spcPts val="600"/>
              </a:spcAft>
            </a:pPr>
            <a:r>
              <a:rPr lang="en-US" sz="800" dirty="0"/>
              <a:t>Source: https://jarvee.com/social-media-impact-interpersonal-relationships/</a:t>
            </a:r>
            <a:endParaRPr lang="en-US" sz="800"/>
          </a:p>
        </p:txBody>
      </p:sp>
    </p:spTree>
    <p:extLst>
      <p:ext uri="{BB962C8B-B14F-4D97-AF65-F5344CB8AC3E}">
        <p14:creationId xmlns:p14="http://schemas.microsoft.com/office/powerpoint/2010/main" val="24483944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56C20283-73E0-40EC-8AD8-057F581F64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8">
            <a:extLst>
              <a:ext uri="{FF2B5EF4-FFF2-40B4-BE49-F238E27FC236}">
                <a16:creationId xmlns:a16="http://schemas.microsoft.com/office/drawing/2014/main" xmlns="" id="{3FCC729B-E528-40C3-82D3-BA4375575E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26">
            <a:extLst>
              <a:ext uri="{FF2B5EF4-FFF2-40B4-BE49-F238E27FC236}">
                <a16:creationId xmlns:a16="http://schemas.microsoft.com/office/drawing/2014/main" xmlns="" id="{58F1FB8D-1842-4A04-998D-6CF047AB27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4384039" y="365125"/>
            <a:ext cx="7164493" cy="1325563"/>
          </a:xfrm>
        </p:spPr>
        <p:txBody>
          <a:bodyPr>
            <a:normAutofit/>
          </a:bodyPr>
          <a:lstStyle/>
          <a:p>
            <a:r>
              <a:rPr lang="en-US" b="1"/>
              <a:t>Interpersonal Approaches</a:t>
            </a:r>
          </a:p>
        </p:txBody>
      </p:sp>
      <p:pic>
        <p:nvPicPr>
          <p:cNvPr id="14" name="Graphic 13" descr="Team">
            <a:extLst>
              <a:ext uri="{FF2B5EF4-FFF2-40B4-BE49-F238E27FC236}">
                <a16:creationId xmlns:a16="http://schemas.microsoft.com/office/drawing/2014/main" xmlns="" id="{28DCD0C3-48A1-4688-9873-C114EE379BA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480060" y="1715781"/>
            <a:ext cx="3425957" cy="3425957"/>
          </a:xfrm>
          <a:prstGeom prst="rect">
            <a:avLst/>
          </a:prstGeom>
        </p:spPr>
      </p:pic>
      <p:sp>
        <p:nvSpPr>
          <p:cNvPr id="3" name="Content Placeholder 2"/>
          <p:cNvSpPr>
            <a:spLocks noGrp="1"/>
          </p:cNvSpPr>
          <p:nvPr>
            <p:ph idx="1"/>
          </p:nvPr>
        </p:nvSpPr>
        <p:spPr>
          <a:xfrm>
            <a:off x="4366145" y="1602723"/>
            <a:ext cx="7161017" cy="4154361"/>
          </a:xfrm>
        </p:spPr>
        <p:txBody>
          <a:bodyPr>
            <a:noAutofit/>
          </a:bodyPr>
          <a:lstStyle/>
          <a:p>
            <a:r>
              <a:rPr lang="en-US" sz="3000" dirty="0"/>
              <a:t> Models of interpersonal health behavior assume that the interpersonal environment is one of the most powerful sources of influence for health-related behavior and health status.</a:t>
            </a:r>
          </a:p>
          <a:p>
            <a:r>
              <a:rPr lang="en-US" sz="3000" dirty="0"/>
              <a:t>“People’s environments provide the means, model, reinforcements, resources, and sources of influence from which people gain information, skills, self-confidence, self-management competencies, coping behavior, and support” (Glanz, </a:t>
            </a:r>
            <a:r>
              <a:rPr lang="en-US" sz="3000" dirty="0" err="1"/>
              <a:t>Rimer</a:t>
            </a:r>
            <a:r>
              <a:rPr lang="en-US" sz="3000" dirty="0"/>
              <a:t>, and Lewis 2002, p. 265).</a:t>
            </a:r>
          </a:p>
        </p:txBody>
      </p:sp>
    </p:spTree>
    <p:extLst>
      <p:ext uri="{BB962C8B-B14F-4D97-AF65-F5344CB8AC3E}">
        <p14:creationId xmlns:p14="http://schemas.microsoft.com/office/powerpoint/2010/main" val="3516437556"/>
      </p:ext>
    </p:extLst>
  </p:cSld>
  <p:clrMapOvr>
    <a:overrideClrMapping bg1="dk1" tx1="lt1" bg2="dk2" tx2="lt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56C20283-73E0-40EC-8AD8-057F581F64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28">
            <a:extLst>
              <a:ext uri="{FF2B5EF4-FFF2-40B4-BE49-F238E27FC236}">
                <a16:creationId xmlns:a16="http://schemas.microsoft.com/office/drawing/2014/main" xmlns="" id="{3FCC729B-E528-40C3-82D3-BA4375575E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26">
            <a:extLst>
              <a:ext uri="{FF2B5EF4-FFF2-40B4-BE49-F238E27FC236}">
                <a16:creationId xmlns:a16="http://schemas.microsoft.com/office/drawing/2014/main" xmlns="" id="{58F1FB8D-1842-4A04-998D-6CF047AB27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384039" y="365125"/>
            <a:ext cx="7164493" cy="1325563"/>
          </a:xfrm>
        </p:spPr>
        <p:txBody>
          <a:bodyPr>
            <a:normAutofit/>
          </a:bodyPr>
          <a:lstStyle/>
          <a:p>
            <a:r>
              <a:rPr lang="en-US" b="1"/>
              <a:t>Interpersonal Approaches</a:t>
            </a:r>
          </a:p>
        </p:txBody>
      </p:sp>
      <p:pic>
        <p:nvPicPr>
          <p:cNvPr id="14" name="Graphic 13" descr="Team">
            <a:extLst>
              <a:ext uri="{FF2B5EF4-FFF2-40B4-BE49-F238E27FC236}">
                <a16:creationId xmlns:a16="http://schemas.microsoft.com/office/drawing/2014/main" xmlns="" id="{28DCD0C3-48A1-4688-9873-C114EE379BA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480060" y="1715781"/>
            <a:ext cx="3425957" cy="3425957"/>
          </a:xfrm>
          <a:prstGeom prst="rect">
            <a:avLst/>
          </a:prstGeom>
        </p:spPr>
      </p:pic>
      <p:sp>
        <p:nvSpPr>
          <p:cNvPr id="3" name="Content Placeholder 2"/>
          <p:cNvSpPr>
            <a:spLocks noGrp="1"/>
          </p:cNvSpPr>
          <p:nvPr>
            <p:ph idx="1"/>
          </p:nvPr>
        </p:nvSpPr>
        <p:spPr>
          <a:xfrm>
            <a:off x="4366145" y="1602723"/>
            <a:ext cx="7161017" cy="4154361"/>
          </a:xfrm>
        </p:spPr>
        <p:txBody>
          <a:bodyPr>
            <a:noAutofit/>
          </a:bodyPr>
          <a:lstStyle/>
          <a:p>
            <a:r>
              <a:rPr lang="en-US" sz="3000" dirty="0"/>
              <a:t> Social Cognitive Theory - learning occurs in a social context with a dynamic and reciprocal interaction of the person, environment, and behavior.</a:t>
            </a:r>
          </a:p>
          <a:p>
            <a:r>
              <a:rPr lang="en-US" sz="3000" dirty="0"/>
              <a:t>  Family-Based Interventions - for example, family members have been trained to provide support to individuals who are in programs to stop smoking.</a:t>
            </a:r>
          </a:p>
        </p:txBody>
      </p:sp>
    </p:spTree>
    <p:extLst>
      <p:ext uri="{BB962C8B-B14F-4D97-AF65-F5344CB8AC3E}">
        <p14:creationId xmlns:p14="http://schemas.microsoft.com/office/powerpoint/2010/main" val="1620487911"/>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5058" y="71159"/>
            <a:ext cx="8036261" cy="602719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797766" y="6596809"/>
            <a:ext cx="1394234" cy="215444"/>
          </a:xfrm>
          <a:prstGeom prst="rect">
            <a:avLst/>
          </a:prstGeom>
          <a:noFill/>
        </p:spPr>
        <p:txBody>
          <a:bodyPr wrap="square" rtlCol="0">
            <a:spAutoFit/>
          </a:bodyPr>
          <a:lstStyle/>
          <a:p>
            <a:r>
              <a:rPr lang="en-US" sz="800" dirty="0"/>
              <a:t>Source: http://emro.who.int</a:t>
            </a:r>
          </a:p>
        </p:txBody>
      </p:sp>
      <p:sp>
        <p:nvSpPr>
          <p:cNvPr id="4" name="Right Brace 3"/>
          <p:cNvSpPr/>
          <p:nvPr/>
        </p:nvSpPr>
        <p:spPr>
          <a:xfrm rot="5400000">
            <a:off x="5928557" y="4210709"/>
            <a:ext cx="229260" cy="3775295"/>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4299036" y="6442921"/>
            <a:ext cx="3488301" cy="369332"/>
          </a:xfrm>
          <a:prstGeom prst="rect">
            <a:avLst/>
          </a:prstGeom>
          <a:noFill/>
          <a:ln w="28575">
            <a:solidFill>
              <a:schemeClr val="bg1"/>
            </a:solidFill>
          </a:ln>
        </p:spPr>
        <p:txBody>
          <a:bodyPr wrap="square" rtlCol="0">
            <a:spAutoFit/>
          </a:bodyPr>
          <a:lstStyle/>
          <a:p>
            <a:r>
              <a:rPr lang="en-US" dirty="0"/>
              <a:t>Multiple and interrelated causes</a:t>
            </a:r>
          </a:p>
        </p:txBody>
      </p:sp>
      <p:sp>
        <p:nvSpPr>
          <p:cNvPr id="10" name="TextBox 9"/>
          <p:cNvSpPr txBox="1"/>
          <p:nvPr/>
        </p:nvSpPr>
        <p:spPr>
          <a:xfrm>
            <a:off x="5504508" y="5722063"/>
            <a:ext cx="2000816" cy="353943"/>
          </a:xfrm>
          <a:prstGeom prst="rect">
            <a:avLst/>
          </a:prstGeom>
          <a:noFill/>
        </p:spPr>
        <p:txBody>
          <a:bodyPr wrap="square" rtlCol="0">
            <a:spAutoFit/>
          </a:bodyPr>
          <a:lstStyle/>
          <a:p>
            <a:r>
              <a:rPr lang="en-US" sz="1700" b="1" dirty="0"/>
              <a:t>Behavioral</a:t>
            </a:r>
          </a:p>
        </p:txBody>
      </p:sp>
    </p:spTree>
    <p:extLst>
      <p:ext uri="{BB962C8B-B14F-4D97-AF65-F5344CB8AC3E}">
        <p14:creationId xmlns:p14="http://schemas.microsoft.com/office/powerpoint/2010/main" val="29630723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56C20283-73E0-40EC-8AD8-057F581F64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28">
            <a:extLst>
              <a:ext uri="{FF2B5EF4-FFF2-40B4-BE49-F238E27FC236}">
                <a16:creationId xmlns:a16="http://schemas.microsoft.com/office/drawing/2014/main" xmlns="" id="{3FCC729B-E528-40C3-82D3-BA4375575E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26">
            <a:extLst>
              <a:ext uri="{FF2B5EF4-FFF2-40B4-BE49-F238E27FC236}">
                <a16:creationId xmlns:a16="http://schemas.microsoft.com/office/drawing/2014/main" xmlns="" id="{58F1FB8D-1842-4A04-998D-6CF047AB27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384039" y="365125"/>
            <a:ext cx="7164493" cy="1325563"/>
          </a:xfrm>
        </p:spPr>
        <p:txBody>
          <a:bodyPr>
            <a:normAutofit/>
          </a:bodyPr>
          <a:lstStyle/>
          <a:p>
            <a:r>
              <a:rPr lang="en-US" b="1"/>
              <a:t>Interpersonal Approaches</a:t>
            </a:r>
          </a:p>
        </p:txBody>
      </p:sp>
      <p:pic>
        <p:nvPicPr>
          <p:cNvPr id="14" name="Graphic 13" descr="Team">
            <a:extLst>
              <a:ext uri="{FF2B5EF4-FFF2-40B4-BE49-F238E27FC236}">
                <a16:creationId xmlns:a16="http://schemas.microsoft.com/office/drawing/2014/main" xmlns="" id="{28DCD0C3-48A1-4688-9873-C114EE379BA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480060" y="1715781"/>
            <a:ext cx="3425957" cy="3425957"/>
          </a:xfrm>
          <a:prstGeom prst="rect">
            <a:avLst/>
          </a:prstGeom>
        </p:spPr>
      </p:pic>
      <p:sp>
        <p:nvSpPr>
          <p:cNvPr id="3" name="Content Placeholder 2"/>
          <p:cNvSpPr>
            <a:spLocks noGrp="1"/>
          </p:cNvSpPr>
          <p:nvPr>
            <p:ph idx="1"/>
          </p:nvPr>
        </p:nvSpPr>
        <p:spPr>
          <a:xfrm>
            <a:off x="4366145" y="1602723"/>
            <a:ext cx="7161017" cy="4154361"/>
          </a:xfrm>
        </p:spPr>
        <p:txBody>
          <a:bodyPr>
            <a:noAutofit/>
          </a:bodyPr>
          <a:lstStyle/>
          <a:p>
            <a:r>
              <a:rPr lang="en-US" sz="3000" dirty="0"/>
              <a:t> </a:t>
            </a:r>
            <a:r>
              <a:rPr lang="en-US" sz="3200" dirty="0"/>
              <a:t>Friends and Social Networks - developing new social network linkages through mentor programs, buddy systems, and self-help groups. Groups such as Alcoholics Anonymous, Overeaters Anonymous, and Weight Watchers.</a:t>
            </a:r>
            <a:endParaRPr lang="en-AU" sz="3200" dirty="0"/>
          </a:p>
          <a:p>
            <a:pPr marL="0" indent="0">
              <a:buNone/>
            </a:pPr>
            <a:endParaRPr lang="en-US" sz="3000" dirty="0"/>
          </a:p>
        </p:txBody>
      </p:sp>
    </p:spTree>
    <p:extLst>
      <p:ext uri="{BB962C8B-B14F-4D97-AF65-F5344CB8AC3E}">
        <p14:creationId xmlns:p14="http://schemas.microsoft.com/office/powerpoint/2010/main" val="4058044234"/>
      </p:ext>
    </p:extLst>
  </p:cSld>
  <p:clrMapOvr>
    <a:overrideClrMapping bg1="dk1" tx1="lt1" bg2="dk2" tx2="lt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56C20283-73E0-40EC-8AD8-057F581F64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8">
            <a:extLst>
              <a:ext uri="{FF2B5EF4-FFF2-40B4-BE49-F238E27FC236}">
                <a16:creationId xmlns:a16="http://schemas.microsoft.com/office/drawing/2014/main" xmlns="" id="{3FCC729B-E528-40C3-82D3-BA4375575E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26">
            <a:extLst>
              <a:ext uri="{FF2B5EF4-FFF2-40B4-BE49-F238E27FC236}">
                <a16:creationId xmlns:a16="http://schemas.microsoft.com/office/drawing/2014/main" xmlns="" id="{58F1FB8D-1842-4A04-998D-6CF047AB27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4384039" y="365125"/>
            <a:ext cx="7164493" cy="1325563"/>
          </a:xfrm>
        </p:spPr>
        <p:txBody>
          <a:bodyPr>
            <a:normAutofit/>
          </a:bodyPr>
          <a:lstStyle/>
          <a:p>
            <a:r>
              <a:rPr lang="en-US" b="1" dirty="0"/>
              <a:t>Interpersonal Approaches</a:t>
            </a:r>
          </a:p>
        </p:txBody>
      </p:sp>
      <p:pic>
        <p:nvPicPr>
          <p:cNvPr id="14" name="Graphic 13" descr="Group">
            <a:extLst>
              <a:ext uri="{FF2B5EF4-FFF2-40B4-BE49-F238E27FC236}">
                <a16:creationId xmlns:a16="http://schemas.microsoft.com/office/drawing/2014/main" xmlns="" id="{2DBDF2BF-FDFF-4237-91AE-D6DB984B6BD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480060" y="1715781"/>
            <a:ext cx="3425957" cy="3425957"/>
          </a:xfrm>
          <a:prstGeom prst="rect">
            <a:avLst/>
          </a:prstGeom>
        </p:spPr>
      </p:pic>
      <p:sp>
        <p:nvSpPr>
          <p:cNvPr id="3" name="Content Placeholder 2"/>
          <p:cNvSpPr>
            <a:spLocks noGrp="1"/>
          </p:cNvSpPr>
          <p:nvPr>
            <p:ph idx="1"/>
          </p:nvPr>
        </p:nvSpPr>
        <p:spPr>
          <a:xfrm>
            <a:off x="4270073" y="1108982"/>
            <a:ext cx="7278459" cy="5141297"/>
          </a:xfrm>
        </p:spPr>
        <p:txBody>
          <a:bodyPr>
            <a:noAutofit/>
          </a:bodyPr>
          <a:lstStyle/>
          <a:p>
            <a:pPr marL="0" indent="0">
              <a:buNone/>
            </a:pPr>
            <a:endParaRPr lang="en-US" sz="2000" dirty="0"/>
          </a:p>
          <a:p>
            <a:r>
              <a:rPr lang="en-US" sz="3000" b="1" dirty="0"/>
              <a:t>Social Support and Social Networks </a:t>
            </a:r>
            <a:r>
              <a:rPr lang="en-US" sz="3000" dirty="0"/>
              <a:t>- impact of social relationships on health status, health behaviors, and health decisions has the potential to make important contributions to the design of effective interventions.</a:t>
            </a:r>
          </a:p>
          <a:p>
            <a:r>
              <a:rPr lang="en-US" sz="3000" b="1" dirty="0"/>
              <a:t>Natural Helpers </a:t>
            </a:r>
            <a:r>
              <a:rPr lang="en-US" sz="3000" dirty="0"/>
              <a:t>- respected and trusted members of social networks to whom other network members turn for advice, support, and other types of aid</a:t>
            </a:r>
          </a:p>
        </p:txBody>
      </p:sp>
    </p:spTree>
    <p:extLst>
      <p:ext uri="{BB962C8B-B14F-4D97-AF65-F5344CB8AC3E}">
        <p14:creationId xmlns:p14="http://schemas.microsoft.com/office/powerpoint/2010/main" val="1707521362"/>
      </p:ext>
    </p:extLst>
  </p:cSld>
  <p:clrMapOvr>
    <a:overrideClrMapping bg1="dk1" tx1="lt1" bg2="dk2" tx2="lt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867D4867-5BA7-4462-B2F6-A23F4A622A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467" y="2416286"/>
            <a:ext cx="3685342" cy="2041367"/>
          </a:xfrm>
          <a:noFill/>
          <a:ln w="19050">
            <a:solidFill>
              <a:schemeClr val="bg1"/>
            </a:solidFill>
          </a:ln>
        </p:spPr>
        <p:txBody>
          <a:bodyPr vert="horz" wrap="square" lIns="91440" tIns="45720" rIns="91440" bIns="45720" rtlCol="0" anchor="ctr">
            <a:normAutofit/>
          </a:bodyPr>
          <a:lstStyle/>
          <a:p>
            <a:pPr algn="ctr"/>
            <a:r>
              <a:rPr lang="en-US" sz="3000" b="1" kern="1200" dirty="0">
                <a:solidFill>
                  <a:schemeClr val="bg1"/>
                </a:solidFill>
                <a:latin typeface="+mj-lt"/>
                <a:ea typeface="+mj-ea"/>
                <a:cs typeface="+mj-cs"/>
              </a:rPr>
              <a:t>Organizational-Level Venues for Intervention</a:t>
            </a:r>
            <a:br>
              <a:rPr lang="en-US" sz="3000" b="1" kern="1200" dirty="0">
                <a:solidFill>
                  <a:schemeClr val="bg1"/>
                </a:solidFill>
                <a:latin typeface="+mj-lt"/>
                <a:ea typeface="+mj-ea"/>
                <a:cs typeface="+mj-cs"/>
              </a:rPr>
            </a:br>
            <a:endParaRPr lang="en-US" sz="3000" b="1" kern="1200" dirty="0">
              <a:solidFill>
                <a:schemeClr val="bg1"/>
              </a:solidFill>
              <a:latin typeface="+mj-lt"/>
              <a:ea typeface="+mj-ea"/>
              <a:cs typeface="+mj-cs"/>
            </a:endParaRPr>
          </a:p>
        </p:txBody>
      </p:sp>
      <p:pic>
        <p:nvPicPr>
          <p:cNvPr id="8" name="Content Placeholder 7">
            <a:extLst>
              <a:ext uri="{FF2B5EF4-FFF2-40B4-BE49-F238E27FC236}">
                <a16:creationId xmlns:a16="http://schemas.microsoft.com/office/drawing/2014/main" xmlns="" id="{A6B9C191-2224-44DF-BF1C-5859E77CC3BA}"/>
              </a:ext>
            </a:extLst>
          </p:cNvPr>
          <p:cNvPicPr>
            <a:picLocks noGrp="1" noChangeAspect="1"/>
          </p:cNvPicPr>
          <p:nvPr>
            <p:ph idx="1"/>
          </p:nvPr>
        </p:nvPicPr>
        <p:blipFill>
          <a:blip r:embed="rId2"/>
          <a:stretch>
            <a:fillRect/>
          </a:stretch>
        </p:blipFill>
        <p:spPr>
          <a:xfrm>
            <a:off x="5297763" y="1473335"/>
            <a:ext cx="6250769" cy="3750462"/>
          </a:xfrm>
          <a:prstGeom prst="rect">
            <a:avLst/>
          </a:prstGeom>
        </p:spPr>
      </p:pic>
      <p:sp>
        <p:nvSpPr>
          <p:cNvPr id="5" name="Content Placeholder 2"/>
          <p:cNvSpPr txBox="1">
            <a:spLocks/>
          </p:cNvSpPr>
          <p:nvPr/>
        </p:nvSpPr>
        <p:spPr>
          <a:xfrm>
            <a:off x="1115387" y="2308634"/>
            <a:ext cx="10058400" cy="305346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endParaRPr lang="en-US" sz="3600" b="1" dirty="0"/>
          </a:p>
        </p:txBody>
      </p:sp>
      <p:pic>
        <p:nvPicPr>
          <p:cNvPr id="9" name="Picture 8">
            <a:extLst>
              <a:ext uri="{FF2B5EF4-FFF2-40B4-BE49-F238E27FC236}">
                <a16:creationId xmlns:a16="http://schemas.microsoft.com/office/drawing/2014/main" xmlns="" id="{917B8F5A-B207-4FA9-A6A1-D69A82E21A62}"/>
              </a:ext>
            </a:extLst>
          </p:cNvPr>
          <p:cNvPicPr>
            <a:picLocks noChangeAspect="1"/>
          </p:cNvPicPr>
          <p:nvPr/>
        </p:nvPicPr>
        <p:blipFill>
          <a:blip r:embed="rId3"/>
          <a:stretch>
            <a:fillRect/>
          </a:stretch>
        </p:blipFill>
        <p:spPr>
          <a:xfrm>
            <a:off x="1063441" y="6586705"/>
            <a:ext cx="3518287" cy="531626"/>
          </a:xfrm>
          <a:prstGeom prst="rect">
            <a:avLst/>
          </a:prstGeom>
        </p:spPr>
      </p:pic>
    </p:spTree>
    <p:extLst>
      <p:ext uri="{BB962C8B-B14F-4D97-AF65-F5344CB8AC3E}">
        <p14:creationId xmlns:p14="http://schemas.microsoft.com/office/powerpoint/2010/main" val="29580815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xmlns="" id="{48A740BC-A0AA-45E0-B899-2AE9C6FE11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913121" y="-2"/>
            <a:ext cx="6278879" cy="6858002"/>
          </a:xfrm>
          <a:custGeom>
            <a:avLst/>
            <a:gdLst>
              <a:gd name="connsiteX0" fmla="*/ 45572 w 6278879"/>
              <a:gd name="connsiteY0" fmla="*/ 0 h 6858002"/>
              <a:gd name="connsiteX1" fmla="*/ 6278879 w 6278879"/>
              <a:gd name="connsiteY1" fmla="*/ 0 h 6858002"/>
              <a:gd name="connsiteX2" fmla="*/ 6278879 w 6278879"/>
              <a:gd name="connsiteY2" fmla="*/ 6858002 h 6858002"/>
              <a:gd name="connsiteX3" fmla="*/ 3292308 w 6278879"/>
              <a:gd name="connsiteY3" fmla="*/ 6858002 h 6858002"/>
              <a:gd name="connsiteX4" fmla="*/ 3181526 w 6278879"/>
              <a:gd name="connsiteY4" fmla="*/ 6786982 h 6858002"/>
              <a:gd name="connsiteX5" fmla="*/ 0 w 6278879"/>
              <a:gd name="connsiteY5" fmla="*/ 803254 h 6858002"/>
              <a:gd name="connsiteX6" fmla="*/ 37255 w 6278879"/>
              <a:gd name="connsiteY6" fmla="*/ 65447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9" h="6858002">
                <a:moveTo>
                  <a:pt x="45572" y="0"/>
                </a:moveTo>
                <a:lnTo>
                  <a:pt x="6278879" y="0"/>
                </a:lnTo>
                <a:lnTo>
                  <a:pt x="6278879" y="6858002"/>
                </a:lnTo>
                <a:lnTo>
                  <a:pt x="3292308" y="6858002"/>
                </a:lnTo>
                <a:lnTo>
                  <a:pt x="3181526" y="6786982"/>
                </a:lnTo>
                <a:cubicBezTo>
                  <a:pt x="1262021" y="5490191"/>
                  <a:pt x="0" y="3294103"/>
                  <a:pt x="0" y="803254"/>
                </a:cubicBezTo>
                <a:cubicBezTo>
                  <a:pt x="0" y="554169"/>
                  <a:pt x="12620" y="308032"/>
                  <a:pt x="37255" y="65447"/>
                </a:cubicBez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55320" y="365125"/>
            <a:ext cx="9013052" cy="1623312"/>
          </a:xfrm>
        </p:spPr>
        <p:txBody>
          <a:bodyPr anchor="b">
            <a:normAutofit/>
          </a:bodyPr>
          <a:lstStyle/>
          <a:p>
            <a:r>
              <a:rPr lang="en-US" sz="4000" b="1" dirty="0"/>
              <a:t>Organizational-Level Venues for Intervention</a:t>
            </a:r>
          </a:p>
        </p:txBody>
      </p:sp>
      <p:cxnSp>
        <p:nvCxnSpPr>
          <p:cNvPr id="10" name="Straight Arrow Connector 9">
            <a:extLst>
              <a:ext uri="{FF2B5EF4-FFF2-40B4-BE49-F238E27FC236}">
                <a16:creationId xmlns:a16="http://schemas.microsoft.com/office/drawing/2014/main" xmlns="" id="{B874EF51-C858-4BB9-97C3-D1775578712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63661" y="2316480"/>
            <a:ext cx="82296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655320" y="2644518"/>
            <a:ext cx="9013052" cy="3327251"/>
          </a:xfrm>
        </p:spPr>
        <p:txBody>
          <a:bodyPr>
            <a:normAutofit/>
          </a:bodyPr>
          <a:lstStyle/>
          <a:p>
            <a:pPr marL="0" indent="0">
              <a:buNone/>
            </a:pPr>
            <a:endParaRPr lang="en-US" sz="3000" dirty="0"/>
          </a:p>
          <a:p>
            <a:pPr marL="361950" indent="-361950">
              <a:buFont typeface="Wingdings" panose="05000000000000000000" pitchFamily="2" charset="2"/>
              <a:buChar char="v"/>
            </a:pPr>
            <a:r>
              <a:rPr lang="en-US" sz="3000" dirty="0"/>
              <a:t>Health Care System and Clinical Services</a:t>
            </a:r>
          </a:p>
          <a:p>
            <a:pPr marL="361950" indent="-361950">
              <a:buFont typeface="Wingdings" panose="05000000000000000000" pitchFamily="2" charset="2"/>
              <a:buChar char="v"/>
            </a:pPr>
            <a:r>
              <a:rPr lang="en-US" sz="3000" dirty="0"/>
              <a:t>Schools</a:t>
            </a:r>
          </a:p>
          <a:p>
            <a:pPr marL="361950" indent="-361950">
              <a:buFont typeface="Wingdings" panose="05000000000000000000" pitchFamily="2" charset="2"/>
              <a:buChar char="v"/>
            </a:pPr>
            <a:r>
              <a:rPr lang="en-US" sz="3000" dirty="0"/>
              <a:t>Work Sites</a:t>
            </a:r>
          </a:p>
          <a:p>
            <a:pPr marL="361950" indent="-361950">
              <a:buFont typeface="Wingdings" panose="05000000000000000000" pitchFamily="2" charset="2"/>
              <a:buChar char="v"/>
            </a:pPr>
            <a:r>
              <a:rPr lang="en-US" sz="3000" dirty="0"/>
              <a:t>Faith-Based Organizations</a:t>
            </a:r>
          </a:p>
          <a:p>
            <a:endParaRPr lang="en-US" sz="3000" dirty="0"/>
          </a:p>
        </p:txBody>
      </p:sp>
    </p:spTree>
    <p:extLst>
      <p:ext uri="{BB962C8B-B14F-4D97-AF65-F5344CB8AC3E}">
        <p14:creationId xmlns:p14="http://schemas.microsoft.com/office/powerpoint/2010/main" val="623948765"/>
      </p:ext>
    </p:extLst>
  </p:cSld>
  <p:clrMapOvr>
    <a:overrideClrMapping bg1="dk1" tx1="lt1" bg2="dk2" tx2="lt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xmlns="" id="{48A740BC-A0AA-45E0-B899-2AE9C6FE11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913121" y="-2"/>
            <a:ext cx="6278879" cy="6858002"/>
          </a:xfrm>
          <a:custGeom>
            <a:avLst/>
            <a:gdLst>
              <a:gd name="connsiteX0" fmla="*/ 45572 w 6278879"/>
              <a:gd name="connsiteY0" fmla="*/ 0 h 6858002"/>
              <a:gd name="connsiteX1" fmla="*/ 6278879 w 6278879"/>
              <a:gd name="connsiteY1" fmla="*/ 0 h 6858002"/>
              <a:gd name="connsiteX2" fmla="*/ 6278879 w 6278879"/>
              <a:gd name="connsiteY2" fmla="*/ 6858002 h 6858002"/>
              <a:gd name="connsiteX3" fmla="*/ 3292308 w 6278879"/>
              <a:gd name="connsiteY3" fmla="*/ 6858002 h 6858002"/>
              <a:gd name="connsiteX4" fmla="*/ 3181526 w 6278879"/>
              <a:gd name="connsiteY4" fmla="*/ 6786982 h 6858002"/>
              <a:gd name="connsiteX5" fmla="*/ 0 w 6278879"/>
              <a:gd name="connsiteY5" fmla="*/ 803254 h 6858002"/>
              <a:gd name="connsiteX6" fmla="*/ 37255 w 6278879"/>
              <a:gd name="connsiteY6" fmla="*/ 65447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9" h="6858002">
                <a:moveTo>
                  <a:pt x="45572" y="0"/>
                </a:moveTo>
                <a:lnTo>
                  <a:pt x="6278879" y="0"/>
                </a:lnTo>
                <a:lnTo>
                  <a:pt x="6278879" y="6858002"/>
                </a:lnTo>
                <a:lnTo>
                  <a:pt x="3292308" y="6858002"/>
                </a:lnTo>
                <a:lnTo>
                  <a:pt x="3181526" y="6786982"/>
                </a:lnTo>
                <a:cubicBezTo>
                  <a:pt x="1262021" y="5490191"/>
                  <a:pt x="0" y="3294103"/>
                  <a:pt x="0" y="803254"/>
                </a:cubicBezTo>
                <a:cubicBezTo>
                  <a:pt x="0" y="554169"/>
                  <a:pt x="12620" y="308032"/>
                  <a:pt x="37255" y="65447"/>
                </a:cubicBez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55320" y="365125"/>
            <a:ext cx="9013052" cy="1623312"/>
          </a:xfrm>
        </p:spPr>
        <p:txBody>
          <a:bodyPr anchor="b">
            <a:normAutofit/>
          </a:bodyPr>
          <a:lstStyle/>
          <a:p>
            <a:r>
              <a:rPr lang="en-US" sz="4000" b="1" dirty="0"/>
              <a:t>Health Care System and Clinical Services</a:t>
            </a:r>
          </a:p>
        </p:txBody>
      </p:sp>
      <p:cxnSp>
        <p:nvCxnSpPr>
          <p:cNvPr id="10" name="Straight Arrow Connector 9">
            <a:extLst>
              <a:ext uri="{FF2B5EF4-FFF2-40B4-BE49-F238E27FC236}">
                <a16:creationId xmlns:a16="http://schemas.microsoft.com/office/drawing/2014/main" xmlns="" id="{B874EF51-C858-4BB9-97C3-D1775578712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63661" y="2316480"/>
            <a:ext cx="82296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655320" y="2595571"/>
            <a:ext cx="9013052" cy="3327251"/>
          </a:xfrm>
        </p:spPr>
        <p:txBody>
          <a:bodyPr>
            <a:noAutofit/>
          </a:bodyPr>
          <a:lstStyle/>
          <a:p>
            <a:pPr marL="271463" indent="-271463">
              <a:buFont typeface="Wingdings" panose="05000000000000000000" pitchFamily="2" charset="2"/>
              <a:buChar char="§"/>
            </a:pPr>
            <a:r>
              <a:rPr lang="en-US" sz="3000" dirty="0"/>
              <a:t>Research has firmly established that physician advice given in the health care setting provides a powerful and motivational message for cardiovascular disease risk reduction, weight loss, dietary change, and physical activity improvement among adolescents, tobacco control and alcohol consumption.</a:t>
            </a:r>
          </a:p>
          <a:p>
            <a:pPr marL="0" indent="0">
              <a:buNone/>
            </a:pPr>
            <a:endParaRPr lang="en-US" sz="3000" dirty="0"/>
          </a:p>
        </p:txBody>
      </p:sp>
    </p:spTree>
    <p:extLst>
      <p:ext uri="{BB962C8B-B14F-4D97-AF65-F5344CB8AC3E}">
        <p14:creationId xmlns:p14="http://schemas.microsoft.com/office/powerpoint/2010/main" val="2656212425"/>
      </p:ext>
    </p:extLst>
  </p:cSld>
  <p:clrMapOvr>
    <a:overrideClrMapping bg1="dk1" tx1="lt1" bg2="dk2" tx2="lt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xmlns="" id="{48A740BC-A0AA-45E0-B899-2AE9C6FE11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913121" y="-2"/>
            <a:ext cx="6278879" cy="6858002"/>
          </a:xfrm>
          <a:custGeom>
            <a:avLst/>
            <a:gdLst>
              <a:gd name="connsiteX0" fmla="*/ 45572 w 6278879"/>
              <a:gd name="connsiteY0" fmla="*/ 0 h 6858002"/>
              <a:gd name="connsiteX1" fmla="*/ 6278879 w 6278879"/>
              <a:gd name="connsiteY1" fmla="*/ 0 h 6858002"/>
              <a:gd name="connsiteX2" fmla="*/ 6278879 w 6278879"/>
              <a:gd name="connsiteY2" fmla="*/ 6858002 h 6858002"/>
              <a:gd name="connsiteX3" fmla="*/ 3292308 w 6278879"/>
              <a:gd name="connsiteY3" fmla="*/ 6858002 h 6858002"/>
              <a:gd name="connsiteX4" fmla="*/ 3181526 w 6278879"/>
              <a:gd name="connsiteY4" fmla="*/ 6786982 h 6858002"/>
              <a:gd name="connsiteX5" fmla="*/ 0 w 6278879"/>
              <a:gd name="connsiteY5" fmla="*/ 803254 h 6858002"/>
              <a:gd name="connsiteX6" fmla="*/ 37255 w 6278879"/>
              <a:gd name="connsiteY6" fmla="*/ 65447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9" h="6858002">
                <a:moveTo>
                  <a:pt x="45572" y="0"/>
                </a:moveTo>
                <a:lnTo>
                  <a:pt x="6278879" y="0"/>
                </a:lnTo>
                <a:lnTo>
                  <a:pt x="6278879" y="6858002"/>
                </a:lnTo>
                <a:lnTo>
                  <a:pt x="3292308" y="6858002"/>
                </a:lnTo>
                <a:lnTo>
                  <a:pt x="3181526" y="6786982"/>
                </a:lnTo>
                <a:cubicBezTo>
                  <a:pt x="1262021" y="5490191"/>
                  <a:pt x="0" y="3294103"/>
                  <a:pt x="0" y="803254"/>
                </a:cubicBezTo>
                <a:cubicBezTo>
                  <a:pt x="0" y="554169"/>
                  <a:pt x="12620" y="308032"/>
                  <a:pt x="37255" y="65447"/>
                </a:cubicBez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CAD6712A-583E-43A0-B2B5-5C11DC1135F3}"/>
              </a:ext>
            </a:extLst>
          </p:cNvPr>
          <p:cNvSpPr>
            <a:spLocks noGrp="1"/>
          </p:cNvSpPr>
          <p:nvPr>
            <p:ph type="title"/>
          </p:nvPr>
        </p:nvSpPr>
        <p:spPr>
          <a:xfrm>
            <a:off x="655320" y="365125"/>
            <a:ext cx="9013052" cy="1623312"/>
          </a:xfrm>
        </p:spPr>
        <p:txBody>
          <a:bodyPr anchor="b">
            <a:normAutofit/>
          </a:bodyPr>
          <a:lstStyle/>
          <a:p>
            <a:r>
              <a:rPr lang="en-US" sz="4000" b="1"/>
              <a:t>Health Care System and Clinical Services</a:t>
            </a:r>
            <a:endParaRPr lang="en-AU" sz="4000"/>
          </a:p>
        </p:txBody>
      </p:sp>
      <p:cxnSp>
        <p:nvCxnSpPr>
          <p:cNvPr id="10" name="Straight Arrow Connector 9">
            <a:extLst>
              <a:ext uri="{FF2B5EF4-FFF2-40B4-BE49-F238E27FC236}">
                <a16:creationId xmlns:a16="http://schemas.microsoft.com/office/drawing/2014/main" xmlns="" id="{B874EF51-C858-4BB9-97C3-D1775578712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63661" y="2316480"/>
            <a:ext cx="82296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22FEB1CD-80FA-4AD5-81F4-05F2951D5961}"/>
              </a:ext>
            </a:extLst>
          </p:cNvPr>
          <p:cNvSpPr>
            <a:spLocks noGrp="1"/>
          </p:cNvSpPr>
          <p:nvPr>
            <p:ph idx="1"/>
          </p:nvPr>
        </p:nvSpPr>
        <p:spPr>
          <a:xfrm>
            <a:off x="655320" y="2457906"/>
            <a:ext cx="9013052" cy="3327251"/>
          </a:xfrm>
        </p:spPr>
        <p:txBody>
          <a:bodyPr>
            <a:noAutofit/>
          </a:bodyPr>
          <a:lstStyle/>
          <a:p>
            <a:pPr marL="271463" lvl="0" indent="-271463">
              <a:buFont typeface="Wingdings" panose="05000000000000000000" pitchFamily="2" charset="2"/>
              <a:buChar char="§"/>
            </a:pPr>
            <a:r>
              <a:rPr lang="en-US" sz="3000" dirty="0"/>
              <a:t>An intervention that has shown effectiveness without being especially burdensome on health care providers or patients is known as the “brief intervention.”</a:t>
            </a:r>
          </a:p>
          <a:p>
            <a:pPr marL="271463" lvl="0" indent="-271463">
              <a:buFont typeface="Wingdings" panose="05000000000000000000" pitchFamily="2" charset="2"/>
              <a:buChar char="§"/>
            </a:pPr>
            <a:r>
              <a:rPr lang="en-US" sz="3000" dirty="0"/>
              <a:t>Brief interventions usually last for 5–60 minutes and consist of counseling and education.</a:t>
            </a:r>
          </a:p>
        </p:txBody>
      </p:sp>
    </p:spTree>
    <p:extLst>
      <p:ext uri="{BB962C8B-B14F-4D97-AF65-F5344CB8AC3E}">
        <p14:creationId xmlns:p14="http://schemas.microsoft.com/office/powerpoint/2010/main" val="1580313463"/>
      </p:ext>
    </p:extLst>
  </p:cSld>
  <p:clrMapOvr>
    <a:overrideClrMapping bg1="dk1" tx1="lt1" bg2="dk2" tx2="lt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xmlns="" id="{48A740BC-A0AA-45E0-B899-2AE9C6FE11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913121" y="-2"/>
            <a:ext cx="6278879" cy="6858002"/>
          </a:xfrm>
          <a:custGeom>
            <a:avLst/>
            <a:gdLst>
              <a:gd name="connsiteX0" fmla="*/ 45572 w 6278879"/>
              <a:gd name="connsiteY0" fmla="*/ 0 h 6858002"/>
              <a:gd name="connsiteX1" fmla="*/ 6278879 w 6278879"/>
              <a:gd name="connsiteY1" fmla="*/ 0 h 6858002"/>
              <a:gd name="connsiteX2" fmla="*/ 6278879 w 6278879"/>
              <a:gd name="connsiteY2" fmla="*/ 6858002 h 6858002"/>
              <a:gd name="connsiteX3" fmla="*/ 3292308 w 6278879"/>
              <a:gd name="connsiteY3" fmla="*/ 6858002 h 6858002"/>
              <a:gd name="connsiteX4" fmla="*/ 3181526 w 6278879"/>
              <a:gd name="connsiteY4" fmla="*/ 6786982 h 6858002"/>
              <a:gd name="connsiteX5" fmla="*/ 0 w 6278879"/>
              <a:gd name="connsiteY5" fmla="*/ 803254 h 6858002"/>
              <a:gd name="connsiteX6" fmla="*/ 37255 w 6278879"/>
              <a:gd name="connsiteY6" fmla="*/ 65447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9" h="6858002">
                <a:moveTo>
                  <a:pt x="45572" y="0"/>
                </a:moveTo>
                <a:lnTo>
                  <a:pt x="6278879" y="0"/>
                </a:lnTo>
                <a:lnTo>
                  <a:pt x="6278879" y="6858002"/>
                </a:lnTo>
                <a:lnTo>
                  <a:pt x="3292308" y="6858002"/>
                </a:lnTo>
                <a:lnTo>
                  <a:pt x="3181526" y="6786982"/>
                </a:lnTo>
                <a:cubicBezTo>
                  <a:pt x="1262021" y="5490191"/>
                  <a:pt x="0" y="3294103"/>
                  <a:pt x="0" y="803254"/>
                </a:cubicBezTo>
                <a:cubicBezTo>
                  <a:pt x="0" y="554169"/>
                  <a:pt x="12620" y="308032"/>
                  <a:pt x="37255" y="65447"/>
                </a:cubicBez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CAD6712A-583E-43A0-B2B5-5C11DC1135F3}"/>
              </a:ext>
            </a:extLst>
          </p:cNvPr>
          <p:cNvSpPr>
            <a:spLocks noGrp="1"/>
          </p:cNvSpPr>
          <p:nvPr>
            <p:ph type="title"/>
          </p:nvPr>
        </p:nvSpPr>
        <p:spPr>
          <a:xfrm>
            <a:off x="655320" y="365125"/>
            <a:ext cx="9013052" cy="1623312"/>
          </a:xfrm>
        </p:spPr>
        <p:txBody>
          <a:bodyPr anchor="b">
            <a:normAutofit/>
          </a:bodyPr>
          <a:lstStyle/>
          <a:p>
            <a:r>
              <a:rPr lang="en-US" sz="4000" b="1"/>
              <a:t>Health Care System and Clinical Services</a:t>
            </a:r>
            <a:endParaRPr lang="en-AU" sz="4000"/>
          </a:p>
        </p:txBody>
      </p:sp>
      <p:cxnSp>
        <p:nvCxnSpPr>
          <p:cNvPr id="10" name="Straight Arrow Connector 9">
            <a:extLst>
              <a:ext uri="{FF2B5EF4-FFF2-40B4-BE49-F238E27FC236}">
                <a16:creationId xmlns:a16="http://schemas.microsoft.com/office/drawing/2014/main" xmlns="" id="{B874EF51-C858-4BB9-97C3-D1775578712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63661" y="2316480"/>
            <a:ext cx="82296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22FEB1CD-80FA-4AD5-81F4-05F2951D5961}"/>
              </a:ext>
            </a:extLst>
          </p:cNvPr>
          <p:cNvSpPr>
            <a:spLocks noGrp="1"/>
          </p:cNvSpPr>
          <p:nvPr>
            <p:ph idx="1"/>
          </p:nvPr>
        </p:nvSpPr>
        <p:spPr>
          <a:xfrm>
            <a:off x="655320" y="2316480"/>
            <a:ext cx="10867986" cy="3327251"/>
          </a:xfrm>
        </p:spPr>
        <p:txBody>
          <a:bodyPr>
            <a:noAutofit/>
          </a:bodyPr>
          <a:lstStyle/>
          <a:p>
            <a:pPr marL="271463" lvl="0" indent="-271463">
              <a:buFont typeface="Wingdings" panose="05000000000000000000" pitchFamily="2" charset="2"/>
              <a:buChar char="§"/>
            </a:pPr>
            <a:r>
              <a:rPr lang="en-US" dirty="0"/>
              <a:t>Sometimes, there are multiple sessions, perhaps initiated by a primary care provider, and then transitioned to a health education specialist to carry on the intervention.</a:t>
            </a:r>
          </a:p>
          <a:p>
            <a:pPr marL="271463" lvl="0" indent="-271463">
              <a:buFont typeface="Wingdings" panose="05000000000000000000" pitchFamily="2" charset="2"/>
              <a:buChar char="§"/>
            </a:pPr>
            <a:r>
              <a:rPr lang="en-US" dirty="0"/>
              <a:t>However, a brief intervention can be as limited as 30 seconds and consist of just one “teachable moment” session conducted by an alert and opportunistic health care provider.</a:t>
            </a:r>
          </a:p>
          <a:p>
            <a:pPr marL="271463" lvl="0" indent="-271463">
              <a:buFont typeface="Wingdings" panose="05000000000000000000" pitchFamily="2" charset="2"/>
              <a:buChar char="§"/>
            </a:pPr>
            <a:r>
              <a:rPr lang="en-US" dirty="0"/>
              <a:t>The content, duration, and number of sessions may depend on the provider, the patient’s receptivity and readiness to change, the setting, and previous patient–provider rapport.</a:t>
            </a:r>
          </a:p>
          <a:p>
            <a:pPr marL="271463" lvl="0" indent="-271463">
              <a:buFont typeface="Wingdings" panose="05000000000000000000" pitchFamily="2" charset="2"/>
              <a:buChar char="§"/>
            </a:pPr>
            <a:endParaRPr lang="en-US" dirty="0"/>
          </a:p>
        </p:txBody>
      </p:sp>
    </p:spTree>
    <p:extLst>
      <p:ext uri="{BB962C8B-B14F-4D97-AF65-F5344CB8AC3E}">
        <p14:creationId xmlns:p14="http://schemas.microsoft.com/office/powerpoint/2010/main" val="40364307"/>
      </p:ext>
    </p:extLst>
  </p:cSld>
  <p:clrMapOvr>
    <a:overrideClrMapping bg1="dk1" tx1="lt1" bg2="dk2" tx2="lt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42285737-90EE-47DC-AC80-8AE156B119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xmlns="" id="{B57BDC17-F1B3-455F-BBF1-680AA1F25C0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xmlns="" id="{64E2FA9A-FEF7-4501-B0EB-5E45EDD2177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xmlns="" id="{BC38192B-B4CB-47D4-A3B1-10010247F1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5" name="Freeform 8">
              <a:extLst>
                <a:ext uri="{FF2B5EF4-FFF2-40B4-BE49-F238E27FC236}">
                  <a16:creationId xmlns:a16="http://schemas.microsoft.com/office/drawing/2014/main" xmlns="" id="{96330E33-E171-4B0F-82B5-AF7230399B5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6" name="Freeform 9">
              <a:extLst>
                <a:ext uri="{FF2B5EF4-FFF2-40B4-BE49-F238E27FC236}">
                  <a16:creationId xmlns:a16="http://schemas.microsoft.com/office/drawing/2014/main" xmlns="" id="{332B1723-69BF-42D7-B757-0FA059E152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xmlns="" id="{F115D62D-1E96-48D1-A78D-D370A0BFB9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xmlns="" id="{91C2876A-169D-4822-A766-C00578C88B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xmlns="" id="{D6FD44A2-C1EE-4D6C-9FD9-00791BDCF4F9}"/>
              </a:ext>
            </a:extLst>
          </p:cNvPr>
          <p:cNvSpPr>
            <a:spLocks noGrp="1"/>
          </p:cNvSpPr>
          <p:nvPr>
            <p:ph type="title"/>
          </p:nvPr>
        </p:nvSpPr>
        <p:spPr>
          <a:xfrm>
            <a:off x="535020" y="685800"/>
            <a:ext cx="2780271" cy="5105400"/>
          </a:xfrm>
        </p:spPr>
        <p:txBody>
          <a:bodyPr>
            <a:normAutofit/>
          </a:bodyPr>
          <a:lstStyle/>
          <a:p>
            <a:r>
              <a:rPr lang="en-US" sz="3700" b="1">
                <a:solidFill>
                  <a:srgbClr val="FFFFFF"/>
                </a:solidFill>
              </a:rPr>
              <a:t>Examples of Brief Interventions for</a:t>
            </a:r>
            <a:br>
              <a:rPr lang="en-US" sz="3700" b="1">
                <a:solidFill>
                  <a:srgbClr val="FFFFFF"/>
                </a:solidFill>
              </a:rPr>
            </a:br>
            <a:r>
              <a:rPr lang="en-US" sz="3700" b="1">
                <a:solidFill>
                  <a:srgbClr val="FFFFFF"/>
                </a:solidFill>
              </a:rPr>
              <a:t>Health Promotion</a:t>
            </a:r>
            <a:endParaRPr lang="en-AU" sz="3700" b="1">
              <a:solidFill>
                <a:srgbClr val="FFFFFF"/>
              </a:solidFill>
            </a:endParaRPr>
          </a:p>
        </p:txBody>
      </p:sp>
      <p:graphicFrame>
        <p:nvGraphicFramePr>
          <p:cNvPr id="5" name="Content Placeholder 2">
            <a:extLst>
              <a:ext uri="{FF2B5EF4-FFF2-40B4-BE49-F238E27FC236}">
                <a16:creationId xmlns:a16="http://schemas.microsoft.com/office/drawing/2014/main" xmlns="" id="{B5238B5B-8BE7-4CDE-B364-9202D3D24527}"/>
              </a:ext>
            </a:extLst>
          </p:cNvPr>
          <p:cNvGraphicFramePr>
            <a:graphicFrameLocks noGrp="1"/>
          </p:cNvGraphicFramePr>
          <p:nvPr>
            <p:ph idx="1"/>
            <p:extLst>
              <p:ext uri="{D42A27DB-BD31-4B8C-83A1-F6EECF244321}">
                <p14:modId xmlns:p14="http://schemas.microsoft.com/office/powerpoint/2010/main" val="1590724185"/>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42562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42285737-90EE-47DC-AC80-8AE156B119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xmlns="" id="{B57BDC17-F1B3-455F-BBF1-680AA1F25C0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xmlns="" id="{64E2FA9A-FEF7-4501-B0EB-5E45EDD2177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xmlns="" id="{BC38192B-B4CB-47D4-A3B1-10010247F1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5" name="Freeform 8">
              <a:extLst>
                <a:ext uri="{FF2B5EF4-FFF2-40B4-BE49-F238E27FC236}">
                  <a16:creationId xmlns:a16="http://schemas.microsoft.com/office/drawing/2014/main" xmlns="" id="{96330E33-E171-4B0F-82B5-AF7230399B5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6" name="Freeform 9">
              <a:extLst>
                <a:ext uri="{FF2B5EF4-FFF2-40B4-BE49-F238E27FC236}">
                  <a16:creationId xmlns:a16="http://schemas.microsoft.com/office/drawing/2014/main" xmlns="" id="{332B1723-69BF-42D7-B757-0FA059E152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xmlns="" id="{F115D62D-1E96-48D1-A78D-D370A0BFB9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xmlns="" id="{91C2876A-169D-4822-A766-C00578C88B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xmlns="" id="{D6FD44A2-C1EE-4D6C-9FD9-00791BDCF4F9}"/>
              </a:ext>
            </a:extLst>
          </p:cNvPr>
          <p:cNvSpPr>
            <a:spLocks noGrp="1"/>
          </p:cNvSpPr>
          <p:nvPr>
            <p:ph type="title"/>
          </p:nvPr>
        </p:nvSpPr>
        <p:spPr>
          <a:xfrm>
            <a:off x="535020" y="685800"/>
            <a:ext cx="2780271" cy="5105400"/>
          </a:xfrm>
        </p:spPr>
        <p:txBody>
          <a:bodyPr>
            <a:normAutofit/>
          </a:bodyPr>
          <a:lstStyle/>
          <a:p>
            <a:r>
              <a:rPr lang="en-US" sz="3700" b="1">
                <a:solidFill>
                  <a:srgbClr val="FFFFFF"/>
                </a:solidFill>
              </a:rPr>
              <a:t>Examples of Brief Interventions for</a:t>
            </a:r>
            <a:br>
              <a:rPr lang="en-US" sz="3700" b="1">
                <a:solidFill>
                  <a:srgbClr val="FFFFFF"/>
                </a:solidFill>
              </a:rPr>
            </a:br>
            <a:r>
              <a:rPr lang="en-US" sz="3700" b="1">
                <a:solidFill>
                  <a:srgbClr val="FFFFFF"/>
                </a:solidFill>
              </a:rPr>
              <a:t>Health Promotion</a:t>
            </a:r>
            <a:endParaRPr lang="en-AU" sz="3700" b="1">
              <a:solidFill>
                <a:srgbClr val="FFFFFF"/>
              </a:solidFill>
            </a:endParaRPr>
          </a:p>
        </p:txBody>
      </p:sp>
      <p:graphicFrame>
        <p:nvGraphicFramePr>
          <p:cNvPr id="5" name="Content Placeholder 2">
            <a:extLst>
              <a:ext uri="{FF2B5EF4-FFF2-40B4-BE49-F238E27FC236}">
                <a16:creationId xmlns:a16="http://schemas.microsoft.com/office/drawing/2014/main" xmlns="" id="{B5238B5B-8BE7-4CDE-B364-9202D3D24527}"/>
              </a:ext>
            </a:extLst>
          </p:cNvPr>
          <p:cNvGraphicFramePr>
            <a:graphicFrameLocks noGrp="1"/>
          </p:cNvGraphicFramePr>
          <p:nvPr>
            <p:ph idx="1"/>
            <p:extLst>
              <p:ext uri="{D42A27DB-BD31-4B8C-83A1-F6EECF244321}">
                <p14:modId xmlns:p14="http://schemas.microsoft.com/office/powerpoint/2010/main" val="255032927"/>
              </p:ext>
            </p:extLst>
          </p:nvPr>
        </p:nvGraphicFramePr>
        <p:xfrm>
          <a:off x="5010742" y="1516225"/>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66774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3" name="Rectangle 71">
            <a:extLst>
              <a:ext uri="{FF2B5EF4-FFF2-40B4-BE49-F238E27FC236}">
                <a16:creationId xmlns:a16="http://schemas.microsoft.com/office/drawing/2014/main" xmlns="" id="{6753252F-4873-4F63-801D-CC719279A7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4" name="Rectangle 73">
            <a:extLst>
              <a:ext uri="{FF2B5EF4-FFF2-40B4-BE49-F238E27FC236}">
                <a16:creationId xmlns:a16="http://schemas.microsoft.com/office/drawing/2014/main" xmlns="" id="{047C8CCB-F95D-4249-92DD-651249D353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2013557" cy="6858000"/>
          </a:xfrm>
          <a:prstGeom prst="rect">
            <a:avLst/>
          </a:prstGeom>
          <a:solidFill>
            <a:srgbClr val="5045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b="1" kern="1200">
                <a:solidFill>
                  <a:srgbClr val="FFFFFF"/>
                </a:solidFill>
                <a:latin typeface="+mj-lt"/>
                <a:ea typeface="+mj-ea"/>
                <a:cs typeface="+mj-cs"/>
              </a:rPr>
              <a:t>Coordinated school health program</a:t>
            </a:r>
          </a:p>
        </p:txBody>
      </p:sp>
      <p:pic>
        <p:nvPicPr>
          <p:cNvPr id="4105" name="Picture 2" descr="Students looking at printed material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23588" y="961812"/>
            <a:ext cx="5818223" cy="4930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3404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9784" y="273056"/>
            <a:ext cx="10515600" cy="1325563"/>
          </a:xfrm>
        </p:spPr>
        <p:txBody>
          <a:bodyPr/>
          <a:lstStyle/>
          <a:p>
            <a:r>
              <a:rPr lang="en-US" b="1" dirty="0"/>
              <a:t>Chronic disease continuum</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9335089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092522" y="3202020"/>
            <a:ext cx="461665" cy="1441843"/>
          </a:xfrm>
          <a:prstGeom prst="rect">
            <a:avLst/>
          </a:prstGeom>
          <a:noFill/>
        </p:spPr>
        <p:txBody>
          <a:bodyPr vert="vert270" wrap="square" rtlCol="0">
            <a:spAutoFit/>
          </a:bodyPr>
          <a:lstStyle/>
          <a:p>
            <a:r>
              <a:rPr lang="en-US" b="1" dirty="0"/>
              <a:t>Determinants</a:t>
            </a:r>
          </a:p>
        </p:txBody>
      </p:sp>
      <p:pic>
        <p:nvPicPr>
          <p:cNvPr id="3076" name="Picture 4" descr="http://nordiclifecore.com/wp-content/uploads/2017/11/lifecourse-188ea0.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97393" y="4578546"/>
            <a:ext cx="6241333" cy="180166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8"/>
          <a:stretch>
            <a:fillRect/>
          </a:stretch>
        </p:blipFill>
        <p:spPr>
          <a:xfrm>
            <a:off x="9123313" y="5998636"/>
            <a:ext cx="615821" cy="251927"/>
          </a:xfrm>
          <a:prstGeom prst="rect">
            <a:avLst/>
          </a:prstGeom>
        </p:spPr>
      </p:pic>
      <p:sp>
        <p:nvSpPr>
          <p:cNvPr id="3" name="TextBox 2">
            <a:extLst>
              <a:ext uri="{FF2B5EF4-FFF2-40B4-BE49-F238E27FC236}">
                <a16:creationId xmlns:a16="http://schemas.microsoft.com/office/drawing/2014/main" xmlns="" id="{F63880C2-B1B2-4949-B865-11461998375E}"/>
              </a:ext>
            </a:extLst>
          </p:cNvPr>
          <p:cNvSpPr txBox="1"/>
          <p:nvPr/>
        </p:nvSpPr>
        <p:spPr>
          <a:xfrm>
            <a:off x="626934" y="1297697"/>
            <a:ext cx="10382250" cy="1384995"/>
          </a:xfrm>
          <a:prstGeom prst="rect">
            <a:avLst/>
          </a:prstGeom>
          <a:noFill/>
        </p:spPr>
        <p:txBody>
          <a:bodyPr wrap="square" rtlCol="0">
            <a:spAutoFit/>
          </a:bodyPr>
          <a:lstStyle/>
          <a:p>
            <a:r>
              <a:rPr lang="en-US" sz="2800" dirty="0"/>
              <a:t>Continuum of Care is a concept involving a system that guides and tracks patients over time through a comprehensive array of health services spanning all levels and intensity of care.</a:t>
            </a:r>
            <a:endParaRPr lang="en-AU" sz="2800" dirty="0"/>
          </a:p>
        </p:txBody>
      </p:sp>
    </p:spTree>
    <p:extLst>
      <p:ext uri="{BB962C8B-B14F-4D97-AF65-F5344CB8AC3E}">
        <p14:creationId xmlns:p14="http://schemas.microsoft.com/office/powerpoint/2010/main" val="18747787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xmlns="" id="{48A740BC-A0AA-45E0-B899-2AE9C6FE11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913121" y="-2"/>
            <a:ext cx="6278879" cy="6858002"/>
          </a:xfrm>
          <a:custGeom>
            <a:avLst/>
            <a:gdLst>
              <a:gd name="connsiteX0" fmla="*/ 45572 w 6278879"/>
              <a:gd name="connsiteY0" fmla="*/ 0 h 6858002"/>
              <a:gd name="connsiteX1" fmla="*/ 6278879 w 6278879"/>
              <a:gd name="connsiteY1" fmla="*/ 0 h 6858002"/>
              <a:gd name="connsiteX2" fmla="*/ 6278879 w 6278879"/>
              <a:gd name="connsiteY2" fmla="*/ 6858002 h 6858002"/>
              <a:gd name="connsiteX3" fmla="*/ 3292308 w 6278879"/>
              <a:gd name="connsiteY3" fmla="*/ 6858002 h 6858002"/>
              <a:gd name="connsiteX4" fmla="*/ 3181526 w 6278879"/>
              <a:gd name="connsiteY4" fmla="*/ 6786982 h 6858002"/>
              <a:gd name="connsiteX5" fmla="*/ 0 w 6278879"/>
              <a:gd name="connsiteY5" fmla="*/ 803254 h 6858002"/>
              <a:gd name="connsiteX6" fmla="*/ 37255 w 6278879"/>
              <a:gd name="connsiteY6" fmla="*/ 65447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9" h="6858002">
                <a:moveTo>
                  <a:pt x="45572" y="0"/>
                </a:moveTo>
                <a:lnTo>
                  <a:pt x="6278879" y="0"/>
                </a:lnTo>
                <a:lnTo>
                  <a:pt x="6278879" y="6858002"/>
                </a:lnTo>
                <a:lnTo>
                  <a:pt x="3292308" y="6858002"/>
                </a:lnTo>
                <a:lnTo>
                  <a:pt x="3181526" y="6786982"/>
                </a:lnTo>
                <a:cubicBezTo>
                  <a:pt x="1262021" y="5490191"/>
                  <a:pt x="0" y="3294103"/>
                  <a:pt x="0" y="803254"/>
                </a:cubicBezTo>
                <a:cubicBezTo>
                  <a:pt x="0" y="554169"/>
                  <a:pt x="12620" y="308032"/>
                  <a:pt x="37255" y="65447"/>
                </a:cubicBez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55320" y="365125"/>
            <a:ext cx="9013052" cy="1623312"/>
          </a:xfrm>
        </p:spPr>
        <p:txBody>
          <a:bodyPr anchor="b">
            <a:normAutofit/>
          </a:bodyPr>
          <a:lstStyle/>
          <a:p>
            <a:r>
              <a:rPr lang="en-US" sz="4000" b="1" dirty="0"/>
              <a:t>Work site health promotion services</a:t>
            </a:r>
          </a:p>
        </p:txBody>
      </p:sp>
      <p:cxnSp>
        <p:nvCxnSpPr>
          <p:cNvPr id="10" name="Straight Arrow Connector 9">
            <a:extLst>
              <a:ext uri="{FF2B5EF4-FFF2-40B4-BE49-F238E27FC236}">
                <a16:creationId xmlns:a16="http://schemas.microsoft.com/office/drawing/2014/main" xmlns="" id="{B874EF51-C858-4BB9-97C3-D1775578712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63661" y="2316480"/>
            <a:ext cx="82296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655320" y="2644518"/>
            <a:ext cx="9013052" cy="3327251"/>
          </a:xfrm>
        </p:spPr>
        <p:txBody>
          <a:bodyPr>
            <a:normAutofit/>
          </a:bodyPr>
          <a:lstStyle/>
          <a:p>
            <a:pPr marL="271463" indent="-271463">
              <a:buFont typeface="Wingdings" panose="05000000000000000000" pitchFamily="2" charset="2"/>
              <a:buChar char="§"/>
            </a:pPr>
            <a:r>
              <a:rPr lang="en-US" sz="3000" dirty="0"/>
              <a:t>fitness centers</a:t>
            </a:r>
          </a:p>
          <a:p>
            <a:pPr marL="271463" indent="-271463">
              <a:buFont typeface="Wingdings" panose="05000000000000000000" pitchFamily="2" charset="2"/>
              <a:buChar char="§"/>
            </a:pPr>
            <a:r>
              <a:rPr lang="en-US" sz="3000" dirty="0"/>
              <a:t>on-site exercise classes</a:t>
            </a:r>
          </a:p>
          <a:p>
            <a:pPr marL="271463" indent="-271463">
              <a:buFont typeface="Wingdings" panose="05000000000000000000" pitchFamily="2" charset="2"/>
              <a:buChar char="§"/>
            </a:pPr>
            <a:r>
              <a:rPr lang="en-US" sz="3000" dirty="0"/>
              <a:t>weight loss programs</a:t>
            </a:r>
          </a:p>
          <a:p>
            <a:pPr marL="271463" indent="-271463">
              <a:buFont typeface="Wingdings" panose="05000000000000000000" pitchFamily="2" charset="2"/>
              <a:buChar char="§"/>
            </a:pPr>
            <a:r>
              <a:rPr lang="en-US" sz="3000" dirty="0"/>
              <a:t>policies related to paid time to exercise at work</a:t>
            </a:r>
          </a:p>
          <a:p>
            <a:pPr marL="271463" indent="-271463">
              <a:buFont typeface="Wingdings" panose="05000000000000000000" pitchFamily="2" charset="2"/>
              <a:buChar char="§"/>
            </a:pPr>
            <a:r>
              <a:rPr lang="en-US" sz="3000" dirty="0"/>
              <a:t>healthy vending and/or cafeteria choices</a:t>
            </a:r>
          </a:p>
        </p:txBody>
      </p:sp>
    </p:spTree>
    <p:extLst>
      <p:ext uri="{BB962C8B-B14F-4D97-AF65-F5344CB8AC3E}">
        <p14:creationId xmlns:p14="http://schemas.microsoft.com/office/powerpoint/2010/main" val="394069438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xmlns="" id="{48A740BC-A0AA-45E0-B899-2AE9C6FE11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913121" y="-2"/>
            <a:ext cx="6278879" cy="6858002"/>
          </a:xfrm>
          <a:custGeom>
            <a:avLst/>
            <a:gdLst>
              <a:gd name="connsiteX0" fmla="*/ 45572 w 6278879"/>
              <a:gd name="connsiteY0" fmla="*/ 0 h 6858002"/>
              <a:gd name="connsiteX1" fmla="*/ 6278879 w 6278879"/>
              <a:gd name="connsiteY1" fmla="*/ 0 h 6858002"/>
              <a:gd name="connsiteX2" fmla="*/ 6278879 w 6278879"/>
              <a:gd name="connsiteY2" fmla="*/ 6858002 h 6858002"/>
              <a:gd name="connsiteX3" fmla="*/ 3292308 w 6278879"/>
              <a:gd name="connsiteY3" fmla="*/ 6858002 h 6858002"/>
              <a:gd name="connsiteX4" fmla="*/ 3181526 w 6278879"/>
              <a:gd name="connsiteY4" fmla="*/ 6786982 h 6858002"/>
              <a:gd name="connsiteX5" fmla="*/ 0 w 6278879"/>
              <a:gd name="connsiteY5" fmla="*/ 803254 h 6858002"/>
              <a:gd name="connsiteX6" fmla="*/ 37255 w 6278879"/>
              <a:gd name="connsiteY6" fmla="*/ 65447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9" h="6858002">
                <a:moveTo>
                  <a:pt x="45572" y="0"/>
                </a:moveTo>
                <a:lnTo>
                  <a:pt x="6278879" y="0"/>
                </a:lnTo>
                <a:lnTo>
                  <a:pt x="6278879" y="6858002"/>
                </a:lnTo>
                <a:lnTo>
                  <a:pt x="3292308" y="6858002"/>
                </a:lnTo>
                <a:lnTo>
                  <a:pt x="3181526" y="6786982"/>
                </a:lnTo>
                <a:cubicBezTo>
                  <a:pt x="1262021" y="5490191"/>
                  <a:pt x="0" y="3294103"/>
                  <a:pt x="0" y="803254"/>
                </a:cubicBezTo>
                <a:cubicBezTo>
                  <a:pt x="0" y="554169"/>
                  <a:pt x="12620" y="308032"/>
                  <a:pt x="37255" y="65447"/>
                </a:cubicBez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55320" y="365125"/>
            <a:ext cx="9013052" cy="1623312"/>
          </a:xfrm>
        </p:spPr>
        <p:txBody>
          <a:bodyPr anchor="b">
            <a:normAutofit/>
          </a:bodyPr>
          <a:lstStyle/>
          <a:p>
            <a:r>
              <a:rPr lang="en-US" sz="4000" b="1" dirty="0"/>
              <a:t>Benefits through workplace interventions</a:t>
            </a:r>
          </a:p>
        </p:txBody>
      </p:sp>
      <p:cxnSp>
        <p:nvCxnSpPr>
          <p:cNvPr id="10" name="Straight Arrow Connector 9">
            <a:extLst>
              <a:ext uri="{FF2B5EF4-FFF2-40B4-BE49-F238E27FC236}">
                <a16:creationId xmlns:a16="http://schemas.microsoft.com/office/drawing/2014/main" xmlns="" id="{B874EF51-C858-4BB9-97C3-D1775578712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63661" y="2316480"/>
            <a:ext cx="82296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655319" y="2644518"/>
            <a:ext cx="10784011" cy="4278791"/>
          </a:xfrm>
        </p:spPr>
        <p:txBody>
          <a:bodyPr>
            <a:noAutofit/>
          </a:bodyPr>
          <a:lstStyle/>
          <a:p>
            <a:r>
              <a:rPr lang="en-US" sz="3000" b="1" dirty="0"/>
              <a:t>Improved employee productivity. </a:t>
            </a:r>
            <a:r>
              <a:rPr lang="en-US" sz="3000" dirty="0"/>
              <a:t>Employees with multiple health risk factors have been found to be less productive than employees with fewer risk factors (Partnership for Prevention 2001).</a:t>
            </a:r>
          </a:p>
          <a:p>
            <a:r>
              <a:rPr lang="en-US" sz="3000" b="1" dirty="0"/>
              <a:t>Reduced absenteeism. </a:t>
            </a:r>
            <a:r>
              <a:rPr lang="en-US" sz="3000" dirty="0"/>
              <a:t>In an analysis of the effects of work site wellness programs and employee absenteeism, it was determined that there was an average savings of $5.00 for every dollar spent on employee wellness.</a:t>
            </a:r>
          </a:p>
        </p:txBody>
      </p:sp>
    </p:spTree>
    <p:extLst>
      <p:ext uri="{BB962C8B-B14F-4D97-AF65-F5344CB8AC3E}">
        <p14:creationId xmlns:p14="http://schemas.microsoft.com/office/powerpoint/2010/main" val="1726940646"/>
      </p:ext>
    </p:extLst>
  </p:cSld>
  <p:clrMapOvr>
    <a:overrideClrMapping bg1="dk1" tx1="lt1" bg2="dk2" tx2="lt2" accent1="accent1" accent2="accent2" accent3="accent3" accent4="accent4" accent5="accent5" accent6="accent6" hlink="hlink" folHlink="folHlink"/>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xmlns="" id="{48A740BC-A0AA-45E0-B899-2AE9C6FE11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913121" y="-2"/>
            <a:ext cx="6278879" cy="6858002"/>
          </a:xfrm>
          <a:custGeom>
            <a:avLst/>
            <a:gdLst>
              <a:gd name="connsiteX0" fmla="*/ 45572 w 6278879"/>
              <a:gd name="connsiteY0" fmla="*/ 0 h 6858002"/>
              <a:gd name="connsiteX1" fmla="*/ 6278879 w 6278879"/>
              <a:gd name="connsiteY1" fmla="*/ 0 h 6858002"/>
              <a:gd name="connsiteX2" fmla="*/ 6278879 w 6278879"/>
              <a:gd name="connsiteY2" fmla="*/ 6858002 h 6858002"/>
              <a:gd name="connsiteX3" fmla="*/ 3292308 w 6278879"/>
              <a:gd name="connsiteY3" fmla="*/ 6858002 h 6858002"/>
              <a:gd name="connsiteX4" fmla="*/ 3181526 w 6278879"/>
              <a:gd name="connsiteY4" fmla="*/ 6786982 h 6858002"/>
              <a:gd name="connsiteX5" fmla="*/ 0 w 6278879"/>
              <a:gd name="connsiteY5" fmla="*/ 803254 h 6858002"/>
              <a:gd name="connsiteX6" fmla="*/ 37255 w 6278879"/>
              <a:gd name="connsiteY6" fmla="*/ 65447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9" h="6858002">
                <a:moveTo>
                  <a:pt x="45572" y="0"/>
                </a:moveTo>
                <a:lnTo>
                  <a:pt x="6278879" y="0"/>
                </a:lnTo>
                <a:lnTo>
                  <a:pt x="6278879" y="6858002"/>
                </a:lnTo>
                <a:lnTo>
                  <a:pt x="3292308" y="6858002"/>
                </a:lnTo>
                <a:lnTo>
                  <a:pt x="3181526" y="6786982"/>
                </a:lnTo>
                <a:cubicBezTo>
                  <a:pt x="1262021" y="5490191"/>
                  <a:pt x="0" y="3294103"/>
                  <a:pt x="0" y="803254"/>
                </a:cubicBezTo>
                <a:cubicBezTo>
                  <a:pt x="0" y="554169"/>
                  <a:pt x="12620" y="308032"/>
                  <a:pt x="37255" y="65447"/>
                </a:cubicBez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0FA2D7BF-8404-4049-82E5-09444721A2B3}"/>
              </a:ext>
            </a:extLst>
          </p:cNvPr>
          <p:cNvSpPr>
            <a:spLocks noGrp="1"/>
          </p:cNvSpPr>
          <p:nvPr>
            <p:ph type="title"/>
          </p:nvPr>
        </p:nvSpPr>
        <p:spPr>
          <a:xfrm>
            <a:off x="655320" y="365125"/>
            <a:ext cx="9013052" cy="1623312"/>
          </a:xfrm>
        </p:spPr>
        <p:txBody>
          <a:bodyPr anchor="b">
            <a:normAutofit/>
          </a:bodyPr>
          <a:lstStyle/>
          <a:p>
            <a:r>
              <a:rPr lang="en-US" sz="4000" b="1"/>
              <a:t>Benefits through workplace interventions</a:t>
            </a:r>
            <a:endParaRPr lang="en-AU" sz="4000"/>
          </a:p>
        </p:txBody>
      </p:sp>
      <p:cxnSp>
        <p:nvCxnSpPr>
          <p:cNvPr id="10" name="Straight Arrow Connector 9">
            <a:extLst>
              <a:ext uri="{FF2B5EF4-FFF2-40B4-BE49-F238E27FC236}">
                <a16:creationId xmlns:a16="http://schemas.microsoft.com/office/drawing/2014/main" xmlns="" id="{B874EF51-C858-4BB9-97C3-D1775578712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63661" y="2316480"/>
            <a:ext cx="82296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A1026318-4A84-49D6-A83B-AD4A8B020A73}"/>
              </a:ext>
            </a:extLst>
          </p:cNvPr>
          <p:cNvSpPr>
            <a:spLocks noGrp="1"/>
          </p:cNvSpPr>
          <p:nvPr>
            <p:ph idx="1"/>
          </p:nvPr>
        </p:nvSpPr>
        <p:spPr>
          <a:xfrm>
            <a:off x="655320" y="2476567"/>
            <a:ext cx="9013052" cy="3327251"/>
          </a:xfrm>
        </p:spPr>
        <p:txBody>
          <a:bodyPr>
            <a:noAutofit/>
          </a:bodyPr>
          <a:lstStyle/>
          <a:p>
            <a:pPr lvl="0"/>
            <a:r>
              <a:rPr lang="en-US" sz="2900" b="1" dirty="0"/>
              <a:t>Reduced health care costs. </a:t>
            </a:r>
            <a:r>
              <a:rPr lang="en-US" sz="2900" dirty="0"/>
              <a:t>An analysis of eight work site wellness programs determined a reduction of health care expenses averaging $3.35 for every dollar spent on employee health promotion (Partnership for Prevention 2001).</a:t>
            </a:r>
          </a:p>
          <a:p>
            <a:pPr lvl="0"/>
            <a:r>
              <a:rPr lang="en-US" sz="2900" b="1" dirty="0"/>
              <a:t>Improved corporate image. </a:t>
            </a:r>
            <a:r>
              <a:rPr lang="en-US" sz="2900" dirty="0"/>
              <a:t>Work site wellness programs offer further gains to employers by demonstrating social responsibility in addition to promoting the health of employees and their families in addition to retirees (Partnership for Prevention 2001).</a:t>
            </a:r>
          </a:p>
          <a:p>
            <a:endParaRPr lang="en-AU" sz="2900" dirty="0"/>
          </a:p>
        </p:txBody>
      </p:sp>
    </p:spTree>
    <p:extLst>
      <p:ext uri="{BB962C8B-B14F-4D97-AF65-F5344CB8AC3E}">
        <p14:creationId xmlns:p14="http://schemas.microsoft.com/office/powerpoint/2010/main" val="3727365464"/>
      </p:ext>
    </p:extLst>
  </p:cSld>
  <p:clrMapOvr>
    <a:overrideClrMapping bg1="dk1" tx1="lt1" bg2="dk2" tx2="lt2" accent1="accent1" accent2="accent2" accent3="accent3" accent4="accent4" accent5="accent5" accent6="accent6" hlink="hlink" folHlink="folHlink"/>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xmlns="" id="{48A740BC-A0AA-45E0-B899-2AE9C6FE11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913121" y="-2"/>
            <a:ext cx="6278879" cy="6858002"/>
          </a:xfrm>
          <a:custGeom>
            <a:avLst/>
            <a:gdLst>
              <a:gd name="connsiteX0" fmla="*/ 45572 w 6278879"/>
              <a:gd name="connsiteY0" fmla="*/ 0 h 6858002"/>
              <a:gd name="connsiteX1" fmla="*/ 6278879 w 6278879"/>
              <a:gd name="connsiteY1" fmla="*/ 0 h 6858002"/>
              <a:gd name="connsiteX2" fmla="*/ 6278879 w 6278879"/>
              <a:gd name="connsiteY2" fmla="*/ 6858002 h 6858002"/>
              <a:gd name="connsiteX3" fmla="*/ 3292308 w 6278879"/>
              <a:gd name="connsiteY3" fmla="*/ 6858002 h 6858002"/>
              <a:gd name="connsiteX4" fmla="*/ 3181526 w 6278879"/>
              <a:gd name="connsiteY4" fmla="*/ 6786982 h 6858002"/>
              <a:gd name="connsiteX5" fmla="*/ 0 w 6278879"/>
              <a:gd name="connsiteY5" fmla="*/ 803254 h 6858002"/>
              <a:gd name="connsiteX6" fmla="*/ 37255 w 6278879"/>
              <a:gd name="connsiteY6" fmla="*/ 65447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9" h="6858002">
                <a:moveTo>
                  <a:pt x="45572" y="0"/>
                </a:moveTo>
                <a:lnTo>
                  <a:pt x="6278879" y="0"/>
                </a:lnTo>
                <a:lnTo>
                  <a:pt x="6278879" y="6858002"/>
                </a:lnTo>
                <a:lnTo>
                  <a:pt x="3292308" y="6858002"/>
                </a:lnTo>
                <a:lnTo>
                  <a:pt x="3181526" y="6786982"/>
                </a:lnTo>
                <a:cubicBezTo>
                  <a:pt x="1262021" y="5490191"/>
                  <a:pt x="0" y="3294103"/>
                  <a:pt x="0" y="803254"/>
                </a:cubicBezTo>
                <a:cubicBezTo>
                  <a:pt x="0" y="554169"/>
                  <a:pt x="12620" y="308032"/>
                  <a:pt x="37255" y="65447"/>
                </a:cubicBez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C9548CEF-7801-441A-B51D-6FF96E0A9D3D}"/>
              </a:ext>
            </a:extLst>
          </p:cNvPr>
          <p:cNvSpPr>
            <a:spLocks noGrp="1"/>
          </p:cNvSpPr>
          <p:nvPr>
            <p:ph type="title"/>
          </p:nvPr>
        </p:nvSpPr>
        <p:spPr>
          <a:xfrm>
            <a:off x="655320" y="365125"/>
            <a:ext cx="9013052" cy="1623312"/>
          </a:xfrm>
        </p:spPr>
        <p:txBody>
          <a:bodyPr anchor="b">
            <a:normAutofit/>
          </a:bodyPr>
          <a:lstStyle/>
          <a:p>
            <a:r>
              <a:rPr lang="en-US" sz="4000" b="1"/>
              <a:t>Benefits through workplace interventions</a:t>
            </a:r>
            <a:endParaRPr lang="en-AU" sz="4000"/>
          </a:p>
        </p:txBody>
      </p:sp>
      <p:cxnSp>
        <p:nvCxnSpPr>
          <p:cNvPr id="10" name="Straight Arrow Connector 9">
            <a:extLst>
              <a:ext uri="{FF2B5EF4-FFF2-40B4-BE49-F238E27FC236}">
                <a16:creationId xmlns:a16="http://schemas.microsoft.com/office/drawing/2014/main" xmlns="" id="{B874EF51-C858-4BB9-97C3-D1775578712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63661" y="2316480"/>
            <a:ext cx="82296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A0EBABC1-2A20-4EA8-830A-AA99CAD626FC}"/>
              </a:ext>
            </a:extLst>
          </p:cNvPr>
          <p:cNvSpPr>
            <a:spLocks noGrp="1"/>
          </p:cNvSpPr>
          <p:nvPr>
            <p:ph idx="1"/>
          </p:nvPr>
        </p:nvSpPr>
        <p:spPr>
          <a:xfrm>
            <a:off x="655320" y="2644518"/>
            <a:ext cx="9013052" cy="3327251"/>
          </a:xfrm>
        </p:spPr>
        <p:txBody>
          <a:bodyPr>
            <a:normAutofit/>
          </a:bodyPr>
          <a:lstStyle/>
          <a:p>
            <a:pPr lvl="0"/>
            <a:r>
              <a:rPr lang="en-US" sz="3000" b="1" dirty="0"/>
              <a:t>Reduced employee health risks. </a:t>
            </a:r>
            <a:r>
              <a:rPr lang="en-US" sz="3000" dirty="0"/>
              <a:t>For a cost of $32 per employee, the Coors Brewing Company “</a:t>
            </a:r>
            <a:r>
              <a:rPr lang="en-US" sz="3000" dirty="0" err="1"/>
              <a:t>Lifecheck</a:t>
            </a:r>
            <a:r>
              <a:rPr lang="en-US" sz="3000" dirty="0"/>
              <a:t>” program reduced employee risk for cardiovascular disease by decreasing high blood pressure, high cholesterol, and weight among its employees (Aldana 1998).</a:t>
            </a:r>
          </a:p>
          <a:p>
            <a:endParaRPr lang="en-AU" sz="3000" dirty="0"/>
          </a:p>
        </p:txBody>
      </p:sp>
    </p:spTree>
    <p:extLst>
      <p:ext uri="{BB962C8B-B14F-4D97-AF65-F5344CB8AC3E}">
        <p14:creationId xmlns:p14="http://schemas.microsoft.com/office/powerpoint/2010/main" val="2673580794"/>
      </p:ext>
    </p:extLst>
  </p:cSld>
  <p:clrMapOvr>
    <a:overrideClrMapping bg1="dk1" tx1="lt1" bg2="dk2" tx2="lt2" accent1="accent1" accent2="accent2" accent3="accent3" accent4="accent4" accent5="accent5" accent6="accent6" hlink="hlink" folHlink="folHlink"/>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834660"/>
            <a:ext cx="6885017" cy="3678108"/>
          </a:xfrm>
        </p:spPr>
        <p:txBody>
          <a:bodyPr anchor="t">
            <a:normAutofit/>
          </a:bodyPr>
          <a:lstStyle/>
          <a:p>
            <a:pPr marL="0" indent="0">
              <a:buNone/>
            </a:pPr>
            <a:r>
              <a:rPr lang="en-US" sz="3700" b="1" dirty="0"/>
              <a:t>Community-Level Interventions</a:t>
            </a:r>
          </a:p>
        </p:txBody>
      </p:sp>
      <p:sp>
        <p:nvSpPr>
          <p:cNvPr id="9" name="Freeform: Shape 8">
            <a:extLst>
              <a:ext uri="{FF2B5EF4-FFF2-40B4-BE49-F238E27FC236}">
                <a16:creationId xmlns:a16="http://schemas.microsoft.com/office/drawing/2014/main" xmlns="" id="{4F74D28C-3268-4E35-8EE1-D92CB4A85A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19218"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2" descr="http://www.custerhealth.com/sites/default/files/Community20Needs20Assessment.jpg"/>
          <p:cNvPicPr>
            <a:picLocks noChangeAspect="1" noChangeArrowheads="1"/>
          </p:cNvPicPr>
          <p:nvPr/>
        </p:nvPicPr>
        <p:blipFill rotWithShape="1">
          <a:blip r:embed="rId2">
            <a:extLst>
              <a:ext uri="{28A0092B-C50C-407E-A947-70E740481C1C}">
                <a14:useLocalDpi xmlns:a14="http://schemas.microsoft.com/office/drawing/2010/main" val="0"/>
              </a:ext>
            </a:extLst>
          </a:blip>
          <a:srcRect l="26036" r="29604" b="-1"/>
          <a:stretch/>
        </p:blipFill>
        <p:spPr bwMode="auto">
          <a:xfrm>
            <a:off x="6167846" y="10"/>
            <a:ext cx="6024154" cy="685799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7035263"/>
      </p:ext>
    </p:extLst>
  </p:cSld>
  <p:clrMapOvr>
    <a:overrideClrMapping bg1="dk1" tx1="lt1" bg2="dk2" tx2="lt2" accent1="accent1" accent2="accent2" accent3="accent3" accent4="accent4" accent5="accent5" accent6="accent6" hlink="hlink" folHlink="folHlink"/>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1" y="803325"/>
            <a:ext cx="5314536" cy="1325563"/>
          </a:xfrm>
        </p:spPr>
        <p:txBody>
          <a:bodyPr>
            <a:normAutofit/>
          </a:bodyPr>
          <a:lstStyle/>
          <a:p>
            <a:r>
              <a:rPr lang="en-US" b="1"/>
              <a:t>Community </a:t>
            </a:r>
          </a:p>
        </p:txBody>
      </p:sp>
      <p:sp>
        <p:nvSpPr>
          <p:cNvPr id="3" name="Content Placeholder 2"/>
          <p:cNvSpPr>
            <a:spLocks noGrp="1"/>
          </p:cNvSpPr>
          <p:nvPr>
            <p:ph idx="1"/>
          </p:nvPr>
        </p:nvSpPr>
        <p:spPr>
          <a:xfrm>
            <a:off x="510073" y="1820653"/>
            <a:ext cx="5314543" cy="3375920"/>
          </a:xfrm>
        </p:spPr>
        <p:txBody>
          <a:bodyPr anchor="t">
            <a:noAutofit/>
          </a:bodyPr>
          <a:lstStyle/>
          <a:p>
            <a:endParaRPr lang="en-US" sz="3000" dirty="0"/>
          </a:p>
          <a:p>
            <a:pPr>
              <a:spcAft>
                <a:spcPts val="1200"/>
              </a:spcAft>
            </a:pPr>
            <a:r>
              <a:rPr lang="en-US" sz="3000" b="1" dirty="0"/>
              <a:t>Group’s members must share:</a:t>
            </a:r>
          </a:p>
          <a:p>
            <a:pPr lvl="1"/>
            <a:r>
              <a:rPr lang="en-US" sz="3000" dirty="0"/>
              <a:t>a sense of belonging</a:t>
            </a:r>
          </a:p>
          <a:p>
            <a:pPr lvl="1"/>
            <a:r>
              <a:rPr lang="en-US" sz="3000" dirty="0"/>
              <a:t>common symbols</a:t>
            </a:r>
          </a:p>
          <a:p>
            <a:pPr lvl="1"/>
            <a:r>
              <a:rPr lang="en-US" sz="3000" dirty="0"/>
              <a:t>norms and values</a:t>
            </a:r>
          </a:p>
          <a:p>
            <a:pPr lvl="1"/>
            <a:r>
              <a:rPr lang="en-US" sz="3000" dirty="0"/>
              <a:t>conditions and constraints</a:t>
            </a:r>
          </a:p>
          <a:p>
            <a:pPr lvl="1"/>
            <a:r>
              <a:rPr lang="en-US" sz="3000" dirty="0"/>
              <a:t>and mutual influence</a:t>
            </a:r>
          </a:p>
        </p:txBody>
      </p:sp>
      <p:sp>
        <p:nvSpPr>
          <p:cNvPr id="18" name="Freeform: Shape 17">
            <a:extLst>
              <a:ext uri="{FF2B5EF4-FFF2-40B4-BE49-F238E27FC236}">
                <a16:creationId xmlns:a16="http://schemas.microsoft.com/office/drawing/2014/main" xmlns="" id="{CF62D2A7-8207-488C-9F46-316BA81A16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2" descr="http://www.custerhealth.com/sites/default/files/Community20Needs20Assessment.jpg"/>
          <p:cNvPicPr>
            <a:picLocks noChangeAspect="1" noChangeArrowheads="1"/>
          </p:cNvPicPr>
          <p:nvPr/>
        </p:nvPicPr>
        <p:blipFill rotWithShape="1">
          <a:blip r:embed="rId2">
            <a:extLst>
              <a:ext uri="{28A0092B-C50C-407E-A947-70E740481C1C}">
                <a14:useLocalDpi xmlns:a14="http://schemas.microsoft.com/office/drawing/2010/main" val="0"/>
              </a:ext>
            </a:extLst>
          </a:blip>
          <a:srcRect l="23917" r="27487" b="1"/>
          <a:stretch/>
        </p:blipFill>
        <p:spPr bwMode="auto">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11249134" y="4808779"/>
            <a:ext cx="523983" cy="387794"/>
          </a:xfrm>
          <a:prstGeom prst="rect">
            <a:avLst/>
          </a:prstGeom>
        </p:spPr>
      </p:pic>
    </p:spTree>
    <p:extLst>
      <p:ext uri="{BB962C8B-B14F-4D97-AF65-F5344CB8AC3E}">
        <p14:creationId xmlns:p14="http://schemas.microsoft.com/office/powerpoint/2010/main" val="3445579952"/>
      </p:ext>
    </p:extLst>
  </p:cSld>
  <p:clrMapOvr>
    <a:overrideClrMapping bg1="dk1" tx1="lt1" bg2="dk2" tx2="lt2" accent1="accent1" accent2="accent2" accent3="accent3" accent4="accent4" accent5="accent5" accent6="accent6" hlink="hlink" folHlink="folHlink"/>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xmlns="" id="{48A740BC-A0AA-45E0-B899-2AE9C6FE11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913121" y="-2"/>
            <a:ext cx="6278879" cy="6858002"/>
          </a:xfrm>
          <a:custGeom>
            <a:avLst/>
            <a:gdLst>
              <a:gd name="connsiteX0" fmla="*/ 45572 w 6278879"/>
              <a:gd name="connsiteY0" fmla="*/ 0 h 6858002"/>
              <a:gd name="connsiteX1" fmla="*/ 6278879 w 6278879"/>
              <a:gd name="connsiteY1" fmla="*/ 0 h 6858002"/>
              <a:gd name="connsiteX2" fmla="*/ 6278879 w 6278879"/>
              <a:gd name="connsiteY2" fmla="*/ 6858002 h 6858002"/>
              <a:gd name="connsiteX3" fmla="*/ 3292308 w 6278879"/>
              <a:gd name="connsiteY3" fmla="*/ 6858002 h 6858002"/>
              <a:gd name="connsiteX4" fmla="*/ 3181526 w 6278879"/>
              <a:gd name="connsiteY4" fmla="*/ 6786982 h 6858002"/>
              <a:gd name="connsiteX5" fmla="*/ 0 w 6278879"/>
              <a:gd name="connsiteY5" fmla="*/ 803254 h 6858002"/>
              <a:gd name="connsiteX6" fmla="*/ 37255 w 6278879"/>
              <a:gd name="connsiteY6" fmla="*/ 65447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9" h="6858002">
                <a:moveTo>
                  <a:pt x="45572" y="0"/>
                </a:moveTo>
                <a:lnTo>
                  <a:pt x="6278879" y="0"/>
                </a:lnTo>
                <a:lnTo>
                  <a:pt x="6278879" y="6858002"/>
                </a:lnTo>
                <a:lnTo>
                  <a:pt x="3292308" y="6858002"/>
                </a:lnTo>
                <a:lnTo>
                  <a:pt x="3181526" y="6786982"/>
                </a:lnTo>
                <a:cubicBezTo>
                  <a:pt x="1262021" y="5490191"/>
                  <a:pt x="0" y="3294103"/>
                  <a:pt x="0" y="803254"/>
                </a:cubicBezTo>
                <a:cubicBezTo>
                  <a:pt x="0" y="554169"/>
                  <a:pt x="12620" y="308032"/>
                  <a:pt x="37255" y="65447"/>
                </a:cubicBez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1"/>
          <p:cNvSpPr>
            <a:spLocks noGrp="1"/>
          </p:cNvSpPr>
          <p:nvPr>
            <p:ph type="title"/>
          </p:nvPr>
        </p:nvSpPr>
        <p:spPr>
          <a:xfrm>
            <a:off x="655320" y="365125"/>
            <a:ext cx="9013052" cy="1623312"/>
          </a:xfrm>
        </p:spPr>
        <p:txBody>
          <a:bodyPr anchor="b">
            <a:normAutofit/>
          </a:bodyPr>
          <a:lstStyle/>
          <a:p>
            <a:r>
              <a:rPr lang="en-US" sz="4000" b="1"/>
              <a:t>Community interventions</a:t>
            </a:r>
            <a:endParaRPr lang="en-US" sz="4000" b="1" dirty="0"/>
          </a:p>
        </p:txBody>
      </p:sp>
      <p:cxnSp>
        <p:nvCxnSpPr>
          <p:cNvPr id="11" name="Straight Arrow Connector 10">
            <a:extLst>
              <a:ext uri="{FF2B5EF4-FFF2-40B4-BE49-F238E27FC236}">
                <a16:creationId xmlns:a16="http://schemas.microsoft.com/office/drawing/2014/main" xmlns="" id="{B874EF51-C858-4BB9-97C3-D1775578712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63661" y="2316480"/>
            <a:ext cx="82296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655320" y="2595571"/>
            <a:ext cx="9013052" cy="3327251"/>
          </a:xfrm>
        </p:spPr>
        <p:txBody>
          <a:bodyPr>
            <a:noAutofit/>
          </a:bodyPr>
          <a:lstStyle/>
          <a:p>
            <a:pPr marL="271463" indent="-271463">
              <a:buFont typeface="Arial" panose="020B0604020202020204" pitchFamily="34" charset="0"/>
              <a:buChar char="•"/>
            </a:pPr>
            <a:r>
              <a:rPr lang="en-US" sz="2900" dirty="0"/>
              <a:t>Intervention strategies should be selected based on the needs and priorities of the specific population so as to identify appropriate interventions that are compatible with the population’s knowledge, attitudes, perceptions, and sociocultural and economic circumstances.</a:t>
            </a:r>
          </a:p>
          <a:p>
            <a:pPr marL="271463" indent="-271463">
              <a:buFont typeface="Arial" panose="020B0604020202020204" pitchFamily="34" charset="0"/>
              <a:buChar char="•"/>
            </a:pPr>
            <a:r>
              <a:rPr lang="en-US" sz="2900" dirty="0"/>
              <a:t>Chronic disease prevention and control programs will be more effective if the population of interest is actively involved in prioritizing, developing, and implementing all intervention activities.</a:t>
            </a:r>
          </a:p>
        </p:txBody>
      </p:sp>
    </p:spTree>
    <p:extLst>
      <p:ext uri="{BB962C8B-B14F-4D97-AF65-F5344CB8AC3E}">
        <p14:creationId xmlns:p14="http://schemas.microsoft.com/office/powerpoint/2010/main" val="2548412904"/>
      </p:ext>
    </p:extLst>
  </p:cSld>
  <p:clrMapOvr>
    <a:overrideClrMapping bg1="dk1" tx1="lt1" bg2="dk2" tx2="lt2" accent1="accent1" accent2="accent2" accent3="accent3" accent4="accent4" accent5="accent5" accent6="accent6" hlink="hlink" folHlink="folHlink"/>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xmlns="" id="{48A740BC-A0AA-45E0-B899-2AE9C6FE11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913121" y="-2"/>
            <a:ext cx="6278879" cy="6858002"/>
          </a:xfrm>
          <a:custGeom>
            <a:avLst/>
            <a:gdLst>
              <a:gd name="connsiteX0" fmla="*/ 45572 w 6278879"/>
              <a:gd name="connsiteY0" fmla="*/ 0 h 6858002"/>
              <a:gd name="connsiteX1" fmla="*/ 6278879 w 6278879"/>
              <a:gd name="connsiteY1" fmla="*/ 0 h 6858002"/>
              <a:gd name="connsiteX2" fmla="*/ 6278879 w 6278879"/>
              <a:gd name="connsiteY2" fmla="*/ 6858002 h 6858002"/>
              <a:gd name="connsiteX3" fmla="*/ 3292308 w 6278879"/>
              <a:gd name="connsiteY3" fmla="*/ 6858002 h 6858002"/>
              <a:gd name="connsiteX4" fmla="*/ 3181526 w 6278879"/>
              <a:gd name="connsiteY4" fmla="*/ 6786982 h 6858002"/>
              <a:gd name="connsiteX5" fmla="*/ 0 w 6278879"/>
              <a:gd name="connsiteY5" fmla="*/ 803254 h 6858002"/>
              <a:gd name="connsiteX6" fmla="*/ 37255 w 6278879"/>
              <a:gd name="connsiteY6" fmla="*/ 65447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9" h="6858002">
                <a:moveTo>
                  <a:pt x="45572" y="0"/>
                </a:moveTo>
                <a:lnTo>
                  <a:pt x="6278879" y="0"/>
                </a:lnTo>
                <a:lnTo>
                  <a:pt x="6278879" y="6858002"/>
                </a:lnTo>
                <a:lnTo>
                  <a:pt x="3292308" y="6858002"/>
                </a:lnTo>
                <a:lnTo>
                  <a:pt x="3181526" y="6786982"/>
                </a:lnTo>
                <a:cubicBezTo>
                  <a:pt x="1262021" y="5490191"/>
                  <a:pt x="0" y="3294103"/>
                  <a:pt x="0" y="803254"/>
                </a:cubicBezTo>
                <a:cubicBezTo>
                  <a:pt x="0" y="554169"/>
                  <a:pt x="12620" y="308032"/>
                  <a:pt x="37255" y="65447"/>
                </a:cubicBez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656EBB05-68AF-490F-9F27-879AC6F1724D}"/>
              </a:ext>
            </a:extLst>
          </p:cNvPr>
          <p:cNvSpPr>
            <a:spLocks noGrp="1"/>
          </p:cNvSpPr>
          <p:nvPr>
            <p:ph type="title"/>
          </p:nvPr>
        </p:nvSpPr>
        <p:spPr>
          <a:xfrm>
            <a:off x="655320" y="365125"/>
            <a:ext cx="9013052" cy="1623312"/>
          </a:xfrm>
        </p:spPr>
        <p:txBody>
          <a:bodyPr anchor="b">
            <a:normAutofit/>
          </a:bodyPr>
          <a:lstStyle/>
          <a:p>
            <a:r>
              <a:rPr lang="en-AU" sz="4000" b="1"/>
              <a:t>Community interventions</a:t>
            </a:r>
            <a:endParaRPr lang="en-AU" sz="4000" b="1" dirty="0"/>
          </a:p>
        </p:txBody>
      </p:sp>
      <p:cxnSp>
        <p:nvCxnSpPr>
          <p:cNvPr id="10" name="Straight Arrow Connector 9">
            <a:extLst>
              <a:ext uri="{FF2B5EF4-FFF2-40B4-BE49-F238E27FC236}">
                <a16:creationId xmlns:a16="http://schemas.microsoft.com/office/drawing/2014/main" xmlns="" id="{B874EF51-C858-4BB9-97C3-D1775578712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63661" y="2316480"/>
            <a:ext cx="82296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A0064FB1-6D3D-4AA8-8311-F60E5692C007}"/>
              </a:ext>
            </a:extLst>
          </p:cNvPr>
          <p:cNvSpPr>
            <a:spLocks noGrp="1"/>
          </p:cNvSpPr>
          <p:nvPr>
            <p:ph idx="1"/>
          </p:nvPr>
        </p:nvSpPr>
        <p:spPr>
          <a:xfrm>
            <a:off x="655320" y="2353564"/>
            <a:ext cx="10457439" cy="3569670"/>
          </a:xfrm>
        </p:spPr>
        <p:txBody>
          <a:bodyPr>
            <a:noAutofit/>
          </a:bodyPr>
          <a:lstStyle/>
          <a:p>
            <a:pPr marL="271463" lvl="0" indent="-271463"/>
            <a:r>
              <a:rPr lang="en-US" sz="2900" dirty="0"/>
              <a:t>Full partnership between public health professionals and local community members can lead to empowerment of individuals and groups and result in more effective management of health issues and economic, social, and political forces in the community.</a:t>
            </a:r>
          </a:p>
          <a:p>
            <a:pPr marL="271463" lvl="0" indent="-271463"/>
            <a:r>
              <a:rPr lang="en-US" sz="2900" dirty="0"/>
              <a:t>Community coalitions are often initiated to assist communities in mobilizing resources and coordinating activities that improve the public’s health.</a:t>
            </a:r>
          </a:p>
          <a:p>
            <a:pPr marL="271463" lvl="0" indent="-271463"/>
            <a:r>
              <a:rPr lang="en-US" sz="2900" dirty="0"/>
              <a:t>Media advocacy  - “the strategic use of mass media in combination with community organizing to advance healthy public policies” .</a:t>
            </a:r>
          </a:p>
          <a:p>
            <a:pPr marL="0" indent="0">
              <a:buNone/>
            </a:pPr>
            <a:endParaRPr lang="en-AU" sz="2900" dirty="0"/>
          </a:p>
        </p:txBody>
      </p:sp>
    </p:spTree>
    <p:extLst>
      <p:ext uri="{BB962C8B-B14F-4D97-AF65-F5344CB8AC3E}">
        <p14:creationId xmlns:p14="http://schemas.microsoft.com/office/powerpoint/2010/main" val="3176656160"/>
      </p:ext>
    </p:extLst>
  </p:cSld>
  <p:clrMapOvr>
    <a:overrideClrMapping bg1="dk1" tx1="lt1" bg2="dk2" tx2="lt2" accent1="accent1" accent2="accent2" accent3="accent3" accent4="accent4" accent5="accent5" accent6="accent6" hlink="hlink" folHlink="folHlink"/>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xmlns="" id="{48A740BC-A0AA-45E0-B899-2AE9C6FE11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913121" y="-2"/>
            <a:ext cx="6278879" cy="6858002"/>
          </a:xfrm>
          <a:custGeom>
            <a:avLst/>
            <a:gdLst>
              <a:gd name="connsiteX0" fmla="*/ 45572 w 6278879"/>
              <a:gd name="connsiteY0" fmla="*/ 0 h 6858002"/>
              <a:gd name="connsiteX1" fmla="*/ 6278879 w 6278879"/>
              <a:gd name="connsiteY1" fmla="*/ 0 h 6858002"/>
              <a:gd name="connsiteX2" fmla="*/ 6278879 w 6278879"/>
              <a:gd name="connsiteY2" fmla="*/ 6858002 h 6858002"/>
              <a:gd name="connsiteX3" fmla="*/ 3292308 w 6278879"/>
              <a:gd name="connsiteY3" fmla="*/ 6858002 h 6858002"/>
              <a:gd name="connsiteX4" fmla="*/ 3181526 w 6278879"/>
              <a:gd name="connsiteY4" fmla="*/ 6786982 h 6858002"/>
              <a:gd name="connsiteX5" fmla="*/ 0 w 6278879"/>
              <a:gd name="connsiteY5" fmla="*/ 803254 h 6858002"/>
              <a:gd name="connsiteX6" fmla="*/ 37255 w 6278879"/>
              <a:gd name="connsiteY6" fmla="*/ 65447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9" h="6858002">
                <a:moveTo>
                  <a:pt x="45572" y="0"/>
                </a:moveTo>
                <a:lnTo>
                  <a:pt x="6278879" y="0"/>
                </a:lnTo>
                <a:lnTo>
                  <a:pt x="6278879" y="6858002"/>
                </a:lnTo>
                <a:lnTo>
                  <a:pt x="3292308" y="6858002"/>
                </a:lnTo>
                <a:lnTo>
                  <a:pt x="3181526" y="6786982"/>
                </a:lnTo>
                <a:cubicBezTo>
                  <a:pt x="1262021" y="5490191"/>
                  <a:pt x="0" y="3294103"/>
                  <a:pt x="0" y="803254"/>
                </a:cubicBezTo>
                <a:cubicBezTo>
                  <a:pt x="0" y="554169"/>
                  <a:pt x="12620" y="308032"/>
                  <a:pt x="37255" y="65447"/>
                </a:cubicBez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E0463C53-6E70-4A0A-A763-B2BB8E455C0C}"/>
              </a:ext>
            </a:extLst>
          </p:cNvPr>
          <p:cNvSpPr>
            <a:spLocks noGrp="1"/>
          </p:cNvSpPr>
          <p:nvPr>
            <p:ph type="title"/>
          </p:nvPr>
        </p:nvSpPr>
        <p:spPr>
          <a:xfrm>
            <a:off x="655320" y="365125"/>
            <a:ext cx="9013052" cy="1623312"/>
          </a:xfrm>
        </p:spPr>
        <p:txBody>
          <a:bodyPr anchor="b">
            <a:normAutofit/>
          </a:bodyPr>
          <a:lstStyle/>
          <a:p>
            <a:r>
              <a:rPr lang="en-AU" sz="4000" b="1" dirty="0"/>
              <a:t>Community interventions</a:t>
            </a:r>
          </a:p>
        </p:txBody>
      </p:sp>
      <p:cxnSp>
        <p:nvCxnSpPr>
          <p:cNvPr id="10" name="Straight Arrow Connector 9">
            <a:extLst>
              <a:ext uri="{FF2B5EF4-FFF2-40B4-BE49-F238E27FC236}">
                <a16:creationId xmlns:a16="http://schemas.microsoft.com/office/drawing/2014/main" xmlns="" id="{B874EF51-C858-4BB9-97C3-D1775578712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63661" y="2316480"/>
            <a:ext cx="82296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CFC15816-170E-4DB7-843F-9B0F04F5239D}"/>
              </a:ext>
            </a:extLst>
          </p:cNvPr>
          <p:cNvSpPr>
            <a:spLocks noGrp="1"/>
          </p:cNvSpPr>
          <p:nvPr>
            <p:ph idx="1"/>
          </p:nvPr>
        </p:nvSpPr>
        <p:spPr>
          <a:xfrm>
            <a:off x="655319" y="2644518"/>
            <a:ext cx="10606729" cy="4213471"/>
          </a:xfrm>
        </p:spPr>
        <p:txBody>
          <a:bodyPr>
            <a:normAutofit/>
          </a:bodyPr>
          <a:lstStyle/>
          <a:p>
            <a:r>
              <a:rPr lang="en-US" sz="3200" dirty="0"/>
              <a:t>Media advocacy differs from other uses of mass media in its attempt to shift power back to communities so they can change policies that affect their lives (i.e., addressing the power gap) rather than promote messages about the need for individual behavior change.</a:t>
            </a:r>
          </a:p>
          <a:p>
            <a:r>
              <a:rPr lang="en-US" sz="3200" dirty="0"/>
              <a:t>By learning to use media to address system-level factors, communities are empowered to participate in the political process.</a:t>
            </a:r>
          </a:p>
          <a:p>
            <a:endParaRPr lang="en-AU" sz="2000" dirty="0"/>
          </a:p>
        </p:txBody>
      </p:sp>
    </p:spTree>
    <p:extLst>
      <p:ext uri="{BB962C8B-B14F-4D97-AF65-F5344CB8AC3E}">
        <p14:creationId xmlns:p14="http://schemas.microsoft.com/office/powerpoint/2010/main" val="2570800587"/>
      </p:ext>
    </p:extLst>
  </p:cSld>
  <p:clrMapOvr>
    <a:overrideClrMapping bg1="dk1" tx1="lt1" bg2="dk2" tx2="lt2" accent1="accent1" accent2="accent2" accent3="accent3" accent4="accent4" accent5="accent5" accent6="accent6" hlink="hlink" folHlink="folHlink"/>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5" name="TextBox 4"/>
          <p:cNvSpPr txBox="1"/>
          <p:nvPr/>
        </p:nvSpPr>
        <p:spPr>
          <a:xfrm>
            <a:off x="10711542" y="6298750"/>
            <a:ext cx="1555103" cy="723627"/>
          </a:xfrm>
          <a:prstGeom prst="rect">
            <a:avLst/>
          </a:prstGeom>
        </p:spPr>
        <p:txBody>
          <a:bodyPr vert="horz" lIns="91440" tIns="45720" rIns="91440" bIns="45720" rtlCol="0" anchor="ctr">
            <a:noAutofit/>
          </a:bodyPr>
          <a:lstStyle/>
          <a:p>
            <a:pPr>
              <a:lnSpc>
                <a:spcPct val="90000"/>
              </a:lnSpc>
              <a:spcBef>
                <a:spcPct val="0"/>
              </a:spcBef>
              <a:spcAft>
                <a:spcPts val="600"/>
              </a:spcAft>
            </a:pPr>
            <a:r>
              <a:rPr lang="en-US" sz="1000" kern="1200" dirty="0">
                <a:solidFill>
                  <a:schemeClr val="tx1"/>
                </a:solidFill>
                <a:latin typeface="+mj-lt"/>
                <a:ea typeface="+mj-ea"/>
                <a:cs typeface="+mj-cs"/>
              </a:rPr>
              <a:t>Source: Hill </a:t>
            </a:r>
            <a:r>
              <a:rPr lang="en-US" sz="1000" kern="1200" dirty="0" err="1">
                <a:solidFill>
                  <a:schemeClr val="tx1"/>
                </a:solidFill>
                <a:latin typeface="+mj-lt"/>
                <a:ea typeface="+mj-ea"/>
                <a:cs typeface="+mj-cs"/>
              </a:rPr>
              <a:t>Havurah</a:t>
            </a:r>
            <a:r>
              <a:rPr lang="en-US" sz="1000" kern="1200" dirty="0">
                <a:solidFill>
                  <a:schemeClr val="tx1"/>
                </a:solidFill>
                <a:latin typeface="+mj-lt"/>
                <a:ea typeface="+mj-ea"/>
                <a:cs typeface="+mj-cs"/>
              </a:rPr>
              <a:t>, 2018</a:t>
            </a:r>
          </a:p>
        </p:txBody>
      </p:sp>
      <p:sp>
        <p:nvSpPr>
          <p:cNvPr id="71" name="Freeform: Shape 70">
            <a:extLst>
              <a:ext uri="{FF2B5EF4-FFF2-40B4-BE49-F238E27FC236}">
                <a16:creationId xmlns:a16="http://schemas.microsoft.com/office/drawing/2014/main" xmlns="" id="{E0D60ECE-8986-45DC-B7FE-EC7699B466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5438829" cy="5840278"/>
          </a:xfrm>
          <a:custGeom>
            <a:avLst/>
            <a:gdLst>
              <a:gd name="connsiteX0" fmla="*/ 0 w 5438829"/>
              <a:gd name="connsiteY0" fmla="*/ 0 h 5840278"/>
              <a:gd name="connsiteX1" fmla="*/ 4466700 w 5438829"/>
              <a:gd name="connsiteY1" fmla="*/ 0 h 5840278"/>
              <a:gd name="connsiteX2" fmla="*/ 4652178 w 5438829"/>
              <a:gd name="connsiteY2" fmla="*/ 204077 h 5840278"/>
              <a:gd name="connsiteX3" fmla="*/ 5438829 w 5438829"/>
              <a:gd name="connsiteY3" fmla="*/ 2395363 h 5840278"/>
              <a:gd name="connsiteX4" fmla="*/ 1993914 w 5438829"/>
              <a:gd name="connsiteY4" fmla="*/ 5840278 h 5840278"/>
              <a:gd name="connsiteX5" fmla="*/ 67829 w 5438829"/>
              <a:gd name="connsiteY5" fmla="*/ 5251941 h 5840278"/>
              <a:gd name="connsiteX6" fmla="*/ 0 w 5438829"/>
              <a:gd name="connsiteY6" fmla="*/ 5201220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38829" h="5840278">
                <a:moveTo>
                  <a:pt x="0" y="0"/>
                </a:moveTo>
                <a:lnTo>
                  <a:pt x="4466700" y="0"/>
                </a:lnTo>
                <a:lnTo>
                  <a:pt x="4652178" y="204077"/>
                </a:lnTo>
                <a:cubicBezTo>
                  <a:pt x="5143616" y="799562"/>
                  <a:pt x="5438829" y="1562987"/>
                  <a:pt x="5438829" y="2395363"/>
                </a:cubicBezTo>
                <a:cubicBezTo>
                  <a:pt x="5438829" y="4297937"/>
                  <a:pt x="3896488" y="5840278"/>
                  <a:pt x="1993914" y="5840278"/>
                </a:cubicBezTo>
                <a:cubicBezTo>
                  <a:pt x="1280449" y="5840278"/>
                  <a:pt x="617641" y="5623387"/>
                  <a:pt x="67829" y="5251941"/>
                </a:cubicBezTo>
                <a:lnTo>
                  <a:pt x="0" y="520122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xmlns="" id="{96964194-5878-40D2-8EC0-DDC58387FA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5269134" cy="5654940"/>
          </a:xfrm>
          <a:custGeom>
            <a:avLst/>
            <a:gdLst>
              <a:gd name="connsiteX0" fmla="*/ 0 w 5269134"/>
              <a:gd name="connsiteY0" fmla="*/ 0 h 5654940"/>
              <a:gd name="connsiteX1" fmla="*/ 4227767 w 5269134"/>
              <a:gd name="connsiteY1" fmla="*/ 0 h 5654940"/>
              <a:gd name="connsiteX2" fmla="*/ 4312042 w 5269134"/>
              <a:gd name="connsiteY2" fmla="*/ 76595 h 5654940"/>
              <a:gd name="connsiteX3" fmla="*/ 5269134 w 5269134"/>
              <a:gd name="connsiteY3" fmla="*/ 2387221 h 5654940"/>
              <a:gd name="connsiteX4" fmla="*/ 2001415 w 5269134"/>
              <a:gd name="connsiteY4" fmla="*/ 5654940 h 5654940"/>
              <a:gd name="connsiteX5" fmla="*/ 198928 w 5269134"/>
              <a:gd name="connsiteY5" fmla="*/ 5113274 h 5654940"/>
              <a:gd name="connsiteX6" fmla="*/ 0 w 5269134"/>
              <a:gd name="connsiteY6" fmla="*/ 4969563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9134" h="5654940">
                <a:moveTo>
                  <a:pt x="0" y="0"/>
                </a:moveTo>
                <a:lnTo>
                  <a:pt x="4227767" y="0"/>
                </a:lnTo>
                <a:lnTo>
                  <a:pt x="4312042" y="76595"/>
                </a:lnTo>
                <a:cubicBezTo>
                  <a:pt x="4903383" y="667936"/>
                  <a:pt x="5269134" y="1484866"/>
                  <a:pt x="5269134" y="2387221"/>
                </a:cubicBezTo>
                <a:cubicBezTo>
                  <a:pt x="5269134" y="4191932"/>
                  <a:pt x="3806126" y="5654940"/>
                  <a:pt x="2001415" y="5654940"/>
                </a:cubicBezTo>
                <a:cubicBezTo>
                  <a:pt x="1335223" y="5654940"/>
                  <a:pt x="715593" y="5455584"/>
                  <a:pt x="198928" y="5113274"/>
                </a:cubicBezTo>
                <a:lnTo>
                  <a:pt x="0" y="496956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146" name="Picture 2" descr="Image result for polic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733" y="1401325"/>
            <a:ext cx="3835488" cy="211910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5590866" y="2279018"/>
            <a:ext cx="6473615" cy="3375922"/>
          </a:xfrm>
        </p:spPr>
        <p:txBody>
          <a:bodyPr vert="horz" lIns="91440" tIns="45720" rIns="91440" bIns="45720" rtlCol="0" anchor="t">
            <a:normAutofit/>
          </a:bodyPr>
          <a:lstStyle/>
          <a:p>
            <a:pPr marL="0" indent="0" algn="ctr">
              <a:buNone/>
            </a:pPr>
            <a:r>
              <a:rPr lang="en-US" sz="4000" b="1" dirty="0"/>
              <a:t>Health Policy and Legal Interventions</a:t>
            </a:r>
          </a:p>
        </p:txBody>
      </p:sp>
    </p:spTree>
    <p:extLst>
      <p:ext uri="{BB962C8B-B14F-4D97-AF65-F5344CB8AC3E}">
        <p14:creationId xmlns:p14="http://schemas.microsoft.com/office/powerpoint/2010/main" val="2320681267"/>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79" y="205447"/>
            <a:ext cx="10058400" cy="1225326"/>
          </a:xfrm>
        </p:spPr>
        <p:txBody>
          <a:bodyPr>
            <a:normAutofit/>
          </a:bodyPr>
          <a:lstStyle/>
          <a:p>
            <a:r>
              <a:rPr lang="en-US" sz="4000" b="1" dirty="0"/>
              <a:t>Chronic disease continuum</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81809101"/>
              </p:ext>
            </p:extLst>
          </p:nvPr>
        </p:nvGraphicFramePr>
        <p:xfrm>
          <a:off x="2360984" y="4051424"/>
          <a:ext cx="7530989" cy="24541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2500251" y="4823643"/>
            <a:ext cx="338554" cy="846176"/>
          </a:xfrm>
          <a:prstGeom prst="rect">
            <a:avLst/>
          </a:prstGeom>
          <a:noFill/>
        </p:spPr>
        <p:txBody>
          <a:bodyPr vert="vert270" wrap="square" rtlCol="0">
            <a:spAutoFit/>
          </a:bodyPr>
          <a:lstStyle/>
          <a:p>
            <a:r>
              <a:rPr lang="en-US" sz="1000" b="1" dirty="0"/>
              <a:t>Determinants</a:t>
            </a:r>
          </a:p>
        </p:txBody>
      </p:sp>
      <p:sp>
        <p:nvSpPr>
          <p:cNvPr id="3" name="Right Brace 2"/>
          <p:cNvSpPr/>
          <p:nvPr/>
        </p:nvSpPr>
        <p:spPr>
          <a:xfrm rot="16200000">
            <a:off x="6004257" y="1335385"/>
            <a:ext cx="244444" cy="5432080"/>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1174223" y="1092286"/>
            <a:ext cx="9570231" cy="2831544"/>
          </a:xfrm>
          <a:prstGeom prst="rect">
            <a:avLst/>
          </a:prstGeom>
          <a:noFill/>
        </p:spPr>
        <p:txBody>
          <a:bodyPr wrap="square" rtlCol="0">
            <a:spAutoFit/>
          </a:bodyPr>
          <a:lstStyle/>
          <a:p>
            <a:pPr>
              <a:spcAft>
                <a:spcPts val="600"/>
              </a:spcAft>
            </a:pPr>
            <a:r>
              <a:rPr lang="en-US" sz="2800" b="1" dirty="0"/>
              <a:t>1. Descriptive epidemiology</a:t>
            </a:r>
            <a:r>
              <a:rPr lang="en-US" sz="2800" dirty="0"/>
              <a:t>: Describing the distribution of the continuum in populations by </a:t>
            </a:r>
            <a:r>
              <a:rPr lang="en-US" sz="2800" b="1" dirty="0"/>
              <a:t>time, person, and place</a:t>
            </a:r>
          </a:p>
          <a:p>
            <a:pPr>
              <a:spcAft>
                <a:spcPts val="600"/>
              </a:spcAft>
            </a:pPr>
            <a:r>
              <a:rPr lang="en-US" sz="2800" b="1" dirty="0"/>
              <a:t>2. Analytic epidemiology</a:t>
            </a:r>
            <a:r>
              <a:rPr lang="en-US" sz="2800" dirty="0"/>
              <a:t>: Discovering the causes of each of the factors along the continuum</a:t>
            </a:r>
          </a:p>
          <a:p>
            <a:r>
              <a:rPr lang="en-US" sz="2800" b="1" dirty="0"/>
              <a:t>3. Intervention and evaluation research</a:t>
            </a:r>
            <a:r>
              <a:rPr lang="en-US" sz="2800" dirty="0"/>
              <a:t>: Finding programs that work along the continuum from primary to tertiary prevention</a:t>
            </a:r>
          </a:p>
        </p:txBody>
      </p:sp>
    </p:spTree>
    <p:extLst>
      <p:ext uri="{BB962C8B-B14F-4D97-AF65-F5344CB8AC3E}">
        <p14:creationId xmlns:p14="http://schemas.microsoft.com/office/powerpoint/2010/main" val="41419499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EE1FC7B4-E4A7-4452-B413-1A623E3A723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324"/>
            <a:ext cx="12192000" cy="6861324"/>
          </a:xfrm>
          <a:prstGeom prst="rect">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3">
            <a:extLst>
              <a:ext uri="{FF2B5EF4-FFF2-40B4-BE49-F238E27FC236}">
                <a16:creationId xmlns:a16="http://schemas.microsoft.com/office/drawing/2014/main" xmlns="" id="{E0709AF0-24F0-4486-B189-BE6386BDB19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1">
            <a:extLst>
              <a:ext uri="{FF2B5EF4-FFF2-40B4-BE49-F238E27FC236}">
                <a16:creationId xmlns:a16="http://schemas.microsoft.com/office/drawing/2014/main" xmlns="" id="{FBE3B62F-5853-4A3C-B050-6186351A71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4" name="Picture 13">
            <a:extLst>
              <a:ext uri="{FF2B5EF4-FFF2-40B4-BE49-F238E27FC236}">
                <a16:creationId xmlns:a16="http://schemas.microsoft.com/office/drawing/2014/main" xmlns="" id="{C2673F6C-597A-4C2A-AEEF-8757ABF39CF4}"/>
              </a:ext>
            </a:extLst>
          </p:cNvPr>
          <p:cNvPicPr>
            <a:picLocks noChangeAspect="1"/>
          </p:cNvPicPr>
          <p:nvPr/>
        </p:nvPicPr>
        <p:blipFill>
          <a:blip r:embed="rId2"/>
          <a:stretch>
            <a:fillRect/>
          </a:stretch>
        </p:blipFill>
        <p:spPr>
          <a:xfrm>
            <a:off x="-9530116" y="-4034376"/>
            <a:ext cx="20446798" cy="11135568"/>
          </a:xfrm>
          <a:prstGeom prst="rect">
            <a:avLst/>
          </a:prstGeom>
        </p:spPr>
      </p:pic>
    </p:spTree>
    <p:extLst>
      <p:ext uri="{BB962C8B-B14F-4D97-AF65-F5344CB8AC3E}">
        <p14:creationId xmlns:p14="http://schemas.microsoft.com/office/powerpoint/2010/main" val="3115799197"/>
      </p:ext>
    </p:extLst>
  </p:cSld>
  <p:clrMapOvr>
    <a:overrideClrMapping bg1="dk1" tx1="lt1" bg2="dk2" tx2="lt2" accent1="accent1" accent2="accent2" accent3="accent3" accent4="accent4" accent5="accent5" accent6="accent6" hlink="hlink" folHlink="folHlink"/>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32BC26D8-82FB-445E-AA49-62A77D7C1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4C6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CB44330D-EA18-4254-AA95-EB49948539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5">
            <a:extLst>
              <a:ext uri="{FF2B5EF4-FFF2-40B4-BE49-F238E27FC236}">
                <a16:creationId xmlns:a16="http://schemas.microsoft.com/office/drawing/2014/main" xmlns="" id="{EADA46D9-13B7-4AE6-A159-645A8BC77ACB}"/>
              </a:ext>
            </a:extLst>
          </p:cNvPr>
          <p:cNvPicPr>
            <a:picLocks noGrp="1" noChangeAspect="1"/>
          </p:cNvPicPr>
          <p:nvPr>
            <p:ph idx="1"/>
          </p:nvPr>
        </p:nvPicPr>
        <p:blipFill>
          <a:blip r:embed="rId2"/>
          <a:stretch>
            <a:fillRect/>
          </a:stretch>
        </p:blipFill>
        <p:spPr>
          <a:xfrm>
            <a:off x="2592185" y="643467"/>
            <a:ext cx="7007630" cy="5571066"/>
          </a:xfrm>
          <a:prstGeom prst="rect">
            <a:avLst/>
          </a:prstGeom>
        </p:spPr>
      </p:pic>
      <p:sp>
        <p:nvSpPr>
          <p:cNvPr id="5" name="TextBox 4"/>
          <p:cNvSpPr txBox="1"/>
          <p:nvPr/>
        </p:nvSpPr>
        <p:spPr>
          <a:xfrm>
            <a:off x="10215358" y="6616782"/>
            <a:ext cx="1957359" cy="215444"/>
          </a:xfrm>
          <a:prstGeom prst="rect">
            <a:avLst/>
          </a:prstGeom>
          <a:noFill/>
        </p:spPr>
        <p:txBody>
          <a:bodyPr wrap="square" rtlCol="0">
            <a:spAutoFit/>
          </a:bodyPr>
          <a:lstStyle/>
          <a:p>
            <a:pPr>
              <a:spcAft>
                <a:spcPts val="600"/>
              </a:spcAft>
            </a:pPr>
            <a:r>
              <a:rPr lang="en-US" sz="800" dirty="0"/>
              <a:t>Source: World Health Organization, 2004</a:t>
            </a:r>
            <a:endParaRPr lang="en-US" sz="800"/>
          </a:p>
        </p:txBody>
      </p:sp>
    </p:spTree>
    <p:extLst>
      <p:ext uri="{BB962C8B-B14F-4D97-AF65-F5344CB8AC3E}">
        <p14:creationId xmlns:p14="http://schemas.microsoft.com/office/powerpoint/2010/main" val="168113846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0F06D5-9FC7-4103-B664-1424F25B957A}"/>
              </a:ext>
            </a:extLst>
          </p:cNvPr>
          <p:cNvSpPr>
            <a:spLocks noGrp="1"/>
          </p:cNvSpPr>
          <p:nvPr>
            <p:ph type="title"/>
          </p:nvPr>
        </p:nvSpPr>
        <p:spPr>
          <a:xfrm>
            <a:off x="5909388" y="271480"/>
            <a:ext cx="5314536" cy="1325563"/>
          </a:xfrm>
        </p:spPr>
        <p:txBody>
          <a:bodyPr>
            <a:normAutofit/>
          </a:bodyPr>
          <a:lstStyle/>
          <a:p>
            <a:r>
              <a:rPr lang="en-AU" b="1" dirty="0"/>
              <a:t>Conclusions </a:t>
            </a:r>
          </a:p>
        </p:txBody>
      </p:sp>
      <p:sp>
        <p:nvSpPr>
          <p:cNvPr id="9" name="Freeform: Shape 8">
            <a:extLst>
              <a:ext uri="{FF2B5EF4-FFF2-40B4-BE49-F238E27FC236}">
                <a16:creationId xmlns:a16="http://schemas.microsoft.com/office/drawing/2014/main" xmlns="" id="{E0D60ECE-8986-45DC-B7FE-EC7699B466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5438829" cy="5840278"/>
          </a:xfrm>
          <a:custGeom>
            <a:avLst/>
            <a:gdLst>
              <a:gd name="connsiteX0" fmla="*/ 0 w 5438829"/>
              <a:gd name="connsiteY0" fmla="*/ 0 h 5840278"/>
              <a:gd name="connsiteX1" fmla="*/ 4466700 w 5438829"/>
              <a:gd name="connsiteY1" fmla="*/ 0 h 5840278"/>
              <a:gd name="connsiteX2" fmla="*/ 4652178 w 5438829"/>
              <a:gd name="connsiteY2" fmla="*/ 204077 h 5840278"/>
              <a:gd name="connsiteX3" fmla="*/ 5438829 w 5438829"/>
              <a:gd name="connsiteY3" fmla="*/ 2395363 h 5840278"/>
              <a:gd name="connsiteX4" fmla="*/ 1993914 w 5438829"/>
              <a:gd name="connsiteY4" fmla="*/ 5840278 h 5840278"/>
              <a:gd name="connsiteX5" fmla="*/ 67829 w 5438829"/>
              <a:gd name="connsiteY5" fmla="*/ 5251941 h 5840278"/>
              <a:gd name="connsiteX6" fmla="*/ 0 w 5438829"/>
              <a:gd name="connsiteY6" fmla="*/ 5201220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38829" h="5840278">
                <a:moveTo>
                  <a:pt x="0" y="0"/>
                </a:moveTo>
                <a:lnTo>
                  <a:pt x="4466700" y="0"/>
                </a:lnTo>
                <a:lnTo>
                  <a:pt x="4652178" y="204077"/>
                </a:lnTo>
                <a:cubicBezTo>
                  <a:pt x="5143616" y="799562"/>
                  <a:pt x="5438829" y="1562987"/>
                  <a:pt x="5438829" y="2395363"/>
                </a:cubicBezTo>
                <a:cubicBezTo>
                  <a:pt x="5438829" y="4297937"/>
                  <a:pt x="3896488" y="5840278"/>
                  <a:pt x="1993914" y="5840278"/>
                </a:cubicBezTo>
                <a:cubicBezTo>
                  <a:pt x="1280449" y="5840278"/>
                  <a:pt x="617641" y="5623387"/>
                  <a:pt x="67829" y="5251941"/>
                </a:cubicBezTo>
                <a:lnTo>
                  <a:pt x="0" y="520122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xmlns="" id="{96964194-5878-40D2-8EC0-DDC58387FA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5269134" cy="5654940"/>
          </a:xfrm>
          <a:custGeom>
            <a:avLst/>
            <a:gdLst>
              <a:gd name="connsiteX0" fmla="*/ 0 w 5269134"/>
              <a:gd name="connsiteY0" fmla="*/ 0 h 5654940"/>
              <a:gd name="connsiteX1" fmla="*/ 4227767 w 5269134"/>
              <a:gd name="connsiteY1" fmla="*/ 0 h 5654940"/>
              <a:gd name="connsiteX2" fmla="*/ 4312042 w 5269134"/>
              <a:gd name="connsiteY2" fmla="*/ 76595 h 5654940"/>
              <a:gd name="connsiteX3" fmla="*/ 5269134 w 5269134"/>
              <a:gd name="connsiteY3" fmla="*/ 2387221 h 5654940"/>
              <a:gd name="connsiteX4" fmla="*/ 2001415 w 5269134"/>
              <a:gd name="connsiteY4" fmla="*/ 5654940 h 5654940"/>
              <a:gd name="connsiteX5" fmla="*/ 198928 w 5269134"/>
              <a:gd name="connsiteY5" fmla="*/ 5113274 h 5654940"/>
              <a:gd name="connsiteX6" fmla="*/ 0 w 5269134"/>
              <a:gd name="connsiteY6" fmla="*/ 4969563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9134" h="5654940">
                <a:moveTo>
                  <a:pt x="0" y="0"/>
                </a:moveTo>
                <a:lnTo>
                  <a:pt x="4227767" y="0"/>
                </a:lnTo>
                <a:lnTo>
                  <a:pt x="4312042" y="76595"/>
                </a:lnTo>
                <a:cubicBezTo>
                  <a:pt x="4903383" y="667936"/>
                  <a:pt x="5269134" y="1484866"/>
                  <a:pt x="5269134" y="2387221"/>
                </a:cubicBezTo>
                <a:cubicBezTo>
                  <a:pt x="5269134" y="4191932"/>
                  <a:pt x="3806126" y="5654940"/>
                  <a:pt x="2001415" y="5654940"/>
                </a:cubicBezTo>
                <a:cubicBezTo>
                  <a:pt x="1335223" y="5654940"/>
                  <a:pt x="715593" y="5455584"/>
                  <a:pt x="198928" y="5113274"/>
                </a:cubicBezTo>
                <a:lnTo>
                  <a:pt x="0" y="496956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xmlns="" id="{901CEAA7-CB62-48E4-8B1E-A8235A07F753}"/>
              </a:ext>
            </a:extLst>
          </p:cNvPr>
          <p:cNvPicPr>
            <a:picLocks noChangeAspect="1"/>
          </p:cNvPicPr>
          <p:nvPr/>
        </p:nvPicPr>
        <p:blipFill>
          <a:blip r:embed="rId2"/>
          <a:stretch>
            <a:fillRect/>
          </a:stretch>
        </p:blipFill>
        <p:spPr>
          <a:xfrm>
            <a:off x="321733" y="1693781"/>
            <a:ext cx="3835488" cy="1534196"/>
          </a:xfrm>
          <a:prstGeom prst="rect">
            <a:avLst/>
          </a:prstGeom>
        </p:spPr>
      </p:pic>
      <p:sp>
        <p:nvSpPr>
          <p:cNvPr id="3" name="Content Placeholder 2">
            <a:extLst>
              <a:ext uri="{FF2B5EF4-FFF2-40B4-BE49-F238E27FC236}">
                <a16:creationId xmlns:a16="http://schemas.microsoft.com/office/drawing/2014/main" xmlns="" id="{716E9FF8-342C-4B87-B53E-2D15F0D5FC85}"/>
              </a:ext>
            </a:extLst>
          </p:cNvPr>
          <p:cNvSpPr>
            <a:spLocks noGrp="1"/>
          </p:cNvSpPr>
          <p:nvPr>
            <p:ph idx="1"/>
          </p:nvPr>
        </p:nvSpPr>
        <p:spPr>
          <a:xfrm>
            <a:off x="5641770" y="1970267"/>
            <a:ext cx="6138332" cy="3375920"/>
          </a:xfrm>
        </p:spPr>
        <p:txBody>
          <a:bodyPr anchor="t">
            <a:noAutofit/>
          </a:bodyPr>
          <a:lstStyle/>
          <a:p>
            <a:r>
              <a:rPr lang="en-AU" dirty="0"/>
              <a:t>Epidemiology helps in searching  for determinants of health and preventing chronic non-communicable diseases.   </a:t>
            </a:r>
          </a:p>
          <a:p>
            <a:r>
              <a:rPr lang="en-AU" dirty="0"/>
              <a:t>Health care continuum involves health care system and guides and tracks patients over time through a comprehensive array of health.</a:t>
            </a:r>
          </a:p>
          <a:p>
            <a:r>
              <a:rPr lang="en-AU" dirty="0"/>
              <a:t>Many determents of health can be modified though behavioural change. </a:t>
            </a:r>
          </a:p>
          <a:p>
            <a:r>
              <a:rPr lang="en-AU" dirty="0"/>
              <a:t>Behavioural change needs time and patient.</a:t>
            </a:r>
          </a:p>
        </p:txBody>
      </p:sp>
    </p:spTree>
    <p:extLst>
      <p:ext uri="{BB962C8B-B14F-4D97-AF65-F5344CB8AC3E}">
        <p14:creationId xmlns:p14="http://schemas.microsoft.com/office/powerpoint/2010/main" val="2838911031"/>
      </p:ext>
    </p:extLst>
  </p:cSld>
  <p:clrMapOvr>
    <a:overrideClrMapping bg1="dk1" tx1="lt1" bg2="dk2" tx2="lt2" accent1="accent1" accent2="accent2" accent3="accent3" accent4="accent4" accent5="accent5" accent6="accent6" hlink="hlink" folHlink="folHlink"/>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xmlns="" id="{48A740BC-A0AA-45E0-B899-2AE9C6FE11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913121" y="-2"/>
            <a:ext cx="6278879" cy="6858002"/>
          </a:xfrm>
          <a:custGeom>
            <a:avLst/>
            <a:gdLst>
              <a:gd name="connsiteX0" fmla="*/ 45572 w 6278879"/>
              <a:gd name="connsiteY0" fmla="*/ 0 h 6858002"/>
              <a:gd name="connsiteX1" fmla="*/ 6278879 w 6278879"/>
              <a:gd name="connsiteY1" fmla="*/ 0 h 6858002"/>
              <a:gd name="connsiteX2" fmla="*/ 6278879 w 6278879"/>
              <a:gd name="connsiteY2" fmla="*/ 6858002 h 6858002"/>
              <a:gd name="connsiteX3" fmla="*/ 3292308 w 6278879"/>
              <a:gd name="connsiteY3" fmla="*/ 6858002 h 6858002"/>
              <a:gd name="connsiteX4" fmla="*/ 3181526 w 6278879"/>
              <a:gd name="connsiteY4" fmla="*/ 6786982 h 6858002"/>
              <a:gd name="connsiteX5" fmla="*/ 0 w 6278879"/>
              <a:gd name="connsiteY5" fmla="*/ 803254 h 6858002"/>
              <a:gd name="connsiteX6" fmla="*/ 37255 w 6278879"/>
              <a:gd name="connsiteY6" fmla="*/ 65447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9" h="6858002">
                <a:moveTo>
                  <a:pt x="45572" y="0"/>
                </a:moveTo>
                <a:lnTo>
                  <a:pt x="6278879" y="0"/>
                </a:lnTo>
                <a:lnTo>
                  <a:pt x="6278879" y="6858002"/>
                </a:lnTo>
                <a:lnTo>
                  <a:pt x="3292308" y="6858002"/>
                </a:lnTo>
                <a:lnTo>
                  <a:pt x="3181526" y="6786982"/>
                </a:lnTo>
                <a:cubicBezTo>
                  <a:pt x="1262021" y="5490191"/>
                  <a:pt x="0" y="3294103"/>
                  <a:pt x="0" y="803254"/>
                </a:cubicBezTo>
                <a:cubicBezTo>
                  <a:pt x="0" y="554169"/>
                  <a:pt x="12620" y="308032"/>
                  <a:pt x="37255" y="65447"/>
                </a:cubicBez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55320" y="365125"/>
            <a:ext cx="9013052" cy="1623312"/>
          </a:xfrm>
        </p:spPr>
        <p:txBody>
          <a:bodyPr anchor="b">
            <a:normAutofit/>
          </a:bodyPr>
          <a:lstStyle/>
          <a:p>
            <a:r>
              <a:rPr lang="en-US" sz="4000" b="1" dirty="0"/>
              <a:t>References</a:t>
            </a:r>
          </a:p>
        </p:txBody>
      </p:sp>
      <p:cxnSp>
        <p:nvCxnSpPr>
          <p:cNvPr id="11" name="Straight Arrow Connector 10">
            <a:extLst>
              <a:ext uri="{FF2B5EF4-FFF2-40B4-BE49-F238E27FC236}">
                <a16:creationId xmlns:a16="http://schemas.microsoft.com/office/drawing/2014/main" xmlns="" id="{B874EF51-C858-4BB9-97C3-D1775578712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63661" y="2316480"/>
            <a:ext cx="82296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idx="1"/>
          </p:nvPr>
        </p:nvSpPr>
        <p:spPr>
          <a:xfrm>
            <a:off x="655320" y="2644518"/>
            <a:ext cx="9013052" cy="3327251"/>
          </a:xfrm>
        </p:spPr>
        <p:txBody>
          <a:bodyPr>
            <a:normAutofit/>
          </a:bodyPr>
          <a:lstStyle/>
          <a:p>
            <a:r>
              <a:rPr lang="en-US" sz="2000"/>
              <a:t>Remington PL, </a:t>
            </a:r>
            <a:r>
              <a:rPr lang="de-DE" sz="2000"/>
              <a:t>Brownson RC, Wegner MV. </a:t>
            </a:r>
            <a:r>
              <a:rPr lang="en-US" sz="2000"/>
              <a:t>Chronic disease epidemiology and control - 3rd ed. Washington, DC: American Public Health Association; 2010.</a:t>
            </a:r>
          </a:p>
          <a:p>
            <a:r>
              <a:rPr lang="en-US" sz="2000"/>
              <a:t>LaMorte WW. Behavioral Change Models. Boston University School of Public Health; 2018. Available on: </a:t>
            </a:r>
            <a:r>
              <a:rPr lang="en-US" sz="2000">
                <a:hlinkClick r:id="rId2"/>
              </a:rPr>
              <a:t>http://sphweb.bumc.bu.edu/otlt/MPH-Modules/SB/BehavioralChangeTheories/index.html</a:t>
            </a:r>
            <a:endParaRPr lang="en-US" sz="2000"/>
          </a:p>
          <a:p>
            <a:r>
              <a:rPr lang="en-US" sz="2000"/>
              <a:t>Key considerations for the use of law to prevent noncommunicable diseases in the WHO European Region.  Report of an intensive legal training and capacity-building workshop on law and noncommunicable diseases. Moscow, 30 May–3 June 2016.</a:t>
            </a:r>
            <a:br>
              <a:rPr lang="en-US" sz="2000"/>
            </a:br>
            <a:endParaRPr lang="en-US" sz="2000"/>
          </a:p>
        </p:txBody>
      </p:sp>
    </p:spTree>
    <p:extLst>
      <p:ext uri="{BB962C8B-B14F-4D97-AF65-F5344CB8AC3E}">
        <p14:creationId xmlns:p14="http://schemas.microsoft.com/office/powerpoint/2010/main" val="1600869077"/>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Chronic disease continuum</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50298997"/>
              </p:ext>
            </p:extLst>
          </p:nvPr>
        </p:nvGraphicFramePr>
        <p:xfrm>
          <a:off x="1096962" y="905347"/>
          <a:ext cx="10391885" cy="56312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368566" y="2927625"/>
            <a:ext cx="1836360" cy="292388"/>
          </a:xfrm>
          <a:prstGeom prst="rect">
            <a:avLst/>
          </a:prstGeom>
          <a:noFill/>
        </p:spPr>
        <p:txBody>
          <a:bodyPr vert="horz" wrap="square" rtlCol="0">
            <a:spAutoFit/>
          </a:bodyPr>
          <a:lstStyle/>
          <a:p>
            <a:pPr algn="ctr"/>
            <a:r>
              <a:rPr lang="en-US" sz="1300" b="1" dirty="0"/>
              <a:t>Determinants</a:t>
            </a:r>
          </a:p>
        </p:txBody>
      </p:sp>
    </p:spTree>
    <p:extLst>
      <p:ext uri="{BB962C8B-B14F-4D97-AF65-F5344CB8AC3E}">
        <p14:creationId xmlns:p14="http://schemas.microsoft.com/office/powerpoint/2010/main" val="143319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1" y="803325"/>
            <a:ext cx="5314536" cy="1325563"/>
          </a:xfrm>
        </p:spPr>
        <p:txBody>
          <a:bodyPr>
            <a:normAutofit/>
          </a:bodyPr>
          <a:lstStyle/>
          <a:p>
            <a:r>
              <a:rPr lang="en-US" b="1"/>
              <a:t>Epidemiology</a:t>
            </a:r>
          </a:p>
        </p:txBody>
      </p:sp>
      <p:sp>
        <p:nvSpPr>
          <p:cNvPr id="3" name="Content Placeholder 2"/>
          <p:cNvSpPr>
            <a:spLocks noGrp="1"/>
          </p:cNvSpPr>
          <p:nvPr>
            <p:ph idx="1"/>
          </p:nvPr>
        </p:nvSpPr>
        <p:spPr>
          <a:xfrm>
            <a:off x="751885" y="2017760"/>
            <a:ext cx="5314543" cy="3375920"/>
          </a:xfrm>
        </p:spPr>
        <p:txBody>
          <a:bodyPr anchor="t">
            <a:noAutofit/>
          </a:bodyPr>
          <a:lstStyle/>
          <a:p>
            <a:r>
              <a:rPr lang="en-US" sz="3000" dirty="0"/>
              <a:t>The Centers for Disease Control and Prevention (CDC) currently defines epidemiology as “the study of the distribution and determinants of health-related states in specified populations, and the application of this study to control health problems.”</a:t>
            </a:r>
          </a:p>
        </p:txBody>
      </p:sp>
      <p:sp>
        <p:nvSpPr>
          <p:cNvPr id="75" name="Freeform: Shape 74">
            <a:extLst>
              <a:ext uri="{FF2B5EF4-FFF2-40B4-BE49-F238E27FC236}">
                <a16:creationId xmlns:a16="http://schemas.microsoft.com/office/drawing/2014/main" xmlns="" id="{CF62D2A7-8207-488C-9F46-316BA81A16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Freeform: Shape 76">
            <a:extLst>
              <a:ext uri="{FF2B5EF4-FFF2-40B4-BE49-F238E27FC236}">
                <a16:creationId xmlns:a16="http://schemas.microsoft.com/office/drawing/2014/main" xmlns="" id="{52AC6D7F-F068-4E11-BB06-F601D89BB9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102" name="Picture 6" descr="inspectorCharacter200p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4057" y="1041665"/>
            <a:ext cx="3796790" cy="2999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7390012"/>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xmlns="" id="{48A740BC-A0AA-45E0-B899-2AE9C6FE11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913121" y="-2"/>
            <a:ext cx="6278879" cy="6858002"/>
          </a:xfrm>
          <a:custGeom>
            <a:avLst/>
            <a:gdLst>
              <a:gd name="connsiteX0" fmla="*/ 45572 w 6278879"/>
              <a:gd name="connsiteY0" fmla="*/ 0 h 6858002"/>
              <a:gd name="connsiteX1" fmla="*/ 6278879 w 6278879"/>
              <a:gd name="connsiteY1" fmla="*/ 0 h 6858002"/>
              <a:gd name="connsiteX2" fmla="*/ 6278879 w 6278879"/>
              <a:gd name="connsiteY2" fmla="*/ 6858002 h 6858002"/>
              <a:gd name="connsiteX3" fmla="*/ 3292308 w 6278879"/>
              <a:gd name="connsiteY3" fmla="*/ 6858002 h 6858002"/>
              <a:gd name="connsiteX4" fmla="*/ 3181526 w 6278879"/>
              <a:gd name="connsiteY4" fmla="*/ 6786982 h 6858002"/>
              <a:gd name="connsiteX5" fmla="*/ 0 w 6278879"/>
              <a:gd name="connsiteY5" fmla="*/ 803254 h 6858002"/>
              <a:gd name="connsiteX6" fmla="*/ 37255 w 6278879"/>
              <a:gd name="connsiteY6" fmla="*/ 65447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9" h="6858002">
                <a:moveTo>
                  <a:pt x="45572" y="0"/>
                </a:moveTo>
                <a:lnTo>
                  <a:pt x="6278879" y="0"/>
                </a:lnTo>
                <a:lnTo>
                  <a:pt x="6278879" y="6858002"/>
                </a:lnTo>
                <a:lnTo>
                  <a:pt x="3292308" y="6858002"/>
                </a:lnTo>
                <a:lnTo>
                  <a:pt x="3181526" y="6786982"/>
                </a:lnTo>
                <a:cubicBezTo>
                  <a:pt x="1262021" y="5490191"/>
                  <a:pt x="0" y="3294103"/>
                  <a:pt x="0" y="803254"/>
                </a:cubicBezTo>
                <a:cubicBezTo>
                  <a:pt x="0" y="554169"/>
                  <a:pt x="12620" y="308032"/>
                  <a:pt x="37255" y="65447"/>
                </a:cubicBez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55320" y="365125"/>
            <a:ext cx="9013052" cy="1623312"/>
          </a:xfrm>
        </p:spPr>
        <p:txBody>
          <a:bodyPr anchor="b">
            <a:normAutofit/>
          </a:bodyPr>
          <a:lstStyle/>
          <a:p>
            <a:r>
              <a:rPr lang="en-US" sz="4000" b="1" dirty="0"/>
              <a:t>Epidemiology key words</a:t>
            </a:r>
          </a:p>
        </p:txBody>
      </p:sp>
      <p:cxnSp>
        <p:nvCxnSpPr>
          <p:cNvPr id="10" name="Straight Arrow Connector 9">
            <a:extLst>
              <a:ext uri="{FF2B5EF4-FFF2-40B4-BE49-F238E27FC236}">
                <a16:creationId xmlns:a16="http://schemas.microsoft.com/office/drawing/2014/main" xmlns="" id="{B874EF51-C858-4BB9-97C3-D1775578712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63661" y="2316480"/>
            <a:ext cx="82296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655320" y="2353564"/>
            <a:ext cx="10355058" cy="4410490"/>
          </a:xfrm>
        </p:spPr>
        <p:txBody>
          <a:bodyPr>
            <a:noAutofit/>
          </a:bodyPr>
          <a:lstStyle/>
          <a:p>
            <a:r>
              <a:rPr lang="en-US" sz="2600" b="1" dirty="0"/>
              <a:t>Study</a:t>
            </a:r>
            <a:r>
              <a:rPr lang="en-US" sz="2600" b="1" i="1" dirty="0"/>
              <a:t> - </a:t>
            </a:r>
            <a:r>
              <a:rPr lang="en-US" sz="2600" dirty="0"/>
              <a:t>Epidemiology is a quantitative discipline based on principles of statistics and research methods.</a:t>
            </a:r>
          </a:p>
          <a:p>
            <a:r>
              <a:rPr lang="en-US" sz="2600" b="1" dirty="0"/>
              <a:t>Distribution</a:t>
            </a:r>
            <a:r>
              <a:rPr lang="en-US" sz="2600" i="1" dirty="0"/>
              <a:t> - </a:t>
            </a:r>
            <a:r>
              <a:rPr lang="en-US" sz="2600" dirty="0"/>
              <a:t>Epidemiologists study the “distribution” of health events within groups in a population, characterizing health events in terms of </a:t>
            </a:r>
            <a:r>
              <a:rPr lang="en-US" sz="2600" b="1" dirty="0"/>
              <a:t>person, place, and time</a:t>
            </a:r>
            <a:r>
              <a:rPr lang="en-US" sz="2600" dirty="0"/>
              <a:t>. This type of epidemiology is referred to as </a:t>
            </a:r>
            <a:r>
              <a:rPr lang="en-US" sz="2600" b="1" u="sng" dirty="0"/>
              <a:t>descriptive epidemiology.</a:t>
            </a:r>
          </a:p>
          <a:p>
            <a:r>
              <a:rPr lang="en-US" sz="2600" b="1" dirty="0"/>
              <a:t>Determinants</a:t>
            </a:r>
            <a:r>
              <a:rPr lang="en-US" sz="2600" i="1" dirty="0"/>
              <a:t> - </a:t>
            </a:r>
            <a:r>
              <a:rPr lang="en-US" sz="2600" dirty="0"/>
              <a:t>Epidemiologists also search for “determinants” (i.e., causes or factors) that are associated with increased risk or probability of disease. This type of epidemiology, where we move from questions of “who,” “what,” “where,” and “when” and start trying to answer “how” and “why,” is referred to as “</a:t>
            </a:r>
            <a:r>
              <a:rPr lang="en-US" sz="2600" u="sng" dirty="0"/>
              <a:t>analytical epidemiology</a:t>
            </a:r>
            <a:r>
              <a:rPr lang="en-US" sz="2600" dirty="0"/>
              <a:t>.”</a:t>
            </a:r>
          </a:p>
        </p:txBody>
      </p:sp>
    </p:spTree>
    <p:extLst>
      <p:ext uri="{BB962C8B-B14F-4D97-AF65-F5344CB8AC3E}">
        <p14:creationId xmlns:p14="http://schemas.microsoft.com/office/powerpoint/2010/main" val="2251536164"/>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TotalTime>
  <Words>2647</Words>
  <Application>Microsoft Office PowerPoint</Application>
  <PresentationFormat>ملء الشاشة</PresentationFormat>
  <Paragraphs>246</Paragraphs>
  <Slides>63</Slides>
  <Notes>0</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63</vt:i4>
      </vt:variant>
    </vt:vector>
  </HeadingPairs>
  <TitlesOfParts>
    <vt:vector size="69" baseType="lpstr">
      <vt:lpstr>Arial</vt:lpstr>
      <vt:lpstr>Calibri</vt:lpstr>
      <vt:lpstr>Calibri Light</vt:lpstr>
      <vt:lpstr>Segoe UI</vt:lpstr>
      <vt:lpstr>Wingdings</vt:lpstr>
      <vt:lpstr>Office Theme</vt:lpstr>
      <vt:lpstr>Methods of prevention and control in NCDs</vt:lpstr>
      <vt:lpstr>Objectives</vt:lpstr>
      <vt:lpstr>Nature, extent &amp; causes of NCDs</vt:lpstr>
      <vt:lpstr>عرض تقديمي في PowerPoint</vt:lpstr>
      <vt:lpstr>Chronic disease continuum</vt:lpstr>
      <vt:lpstr>Chronic disease continuum</vt:lpstr>
      <vt:lpstr>Chronic disease continuum</vt:lpstr>
      <vt:lpstr>Epidemiology</vt:lpstr>
      <vt:lpstr>Epidemiology key words</vt:lpstr>
      <vt:lpstr>Epidemiology key words</vt:lpstr>
      <vt:lpstr>عرض تقديمي في PowerPoint</vt:lpstr>
      <vt:lpstr>عرض تقديمي في PowerPoint</vt:lpstr>
      <vt:lpstr>عرض تقديمي في PowerPoint</vt:lpstr>
      <vt:lpstr>Multiple Determinants of NCDs</vt:lpstr>
      <vt:lpstr>Multiple Determinants of NCDs</vt:lpstr>
      <vt:lpstr>Multiple Determinants of NCDs</vt:lpstr>
      <vt:lpstr>Multiple Determinants of NCDs</vt:lpstr>
      <vt:lpstr>Multiple Determinants of NCDs</vt:lpstr>
      <vt:lpstr>Evidence-based interventions</vt:lpstr>
      <vt:lpstr>Levels of intervention: Ecological model of health</vt:lpstr>
      <vt:lpstr>Levels of intervention: Ecological approach</vt:lpstr>
      <vt:lpstr>عرض تقديمي في PowerPoint</vt:lpstr>
      <vt:lpstr>عرض تقديمي في PowerPoint</vt:lpstr>
      <vt:lpstr>عرض تقديمي في PowerPoint</vt:lpstr>
      <vt:lpstr>Intrapersonal (Individual) Approaches </vt:lpstr>
      <vt:lpstr>Intrapersonal (Individual) Approaches</vt:lpstr>
      <vt:lpstr>Health Believe model</vt:lpstr>
      <vt:lpstr>Health Believe model</vt:lpstr>
      <vt:lpstr>Health Believe model</vt:lpstr>
      <vt:lpstr>Transtheoretical Model and Stages of Change</vt:lpstr>
      <vt:lpstr>Transtheoretical Model and Stages of Change</vt:lpstr>
      <vt:lpstr>Theory of Planned Behavior</vt:lpstr>
      <vt:lpstr>Theory of Planned Behavior</vt:lpstr>
      <vt:lpstr>Theory of Planned Behavior</vt:lpstr>
      <vt:lpstr>Health Locus of Control Model </vt:lpstr>
      <vt:lpstr>عرض تقديمي في PowerPoint</vt:lpstr>
      <vt:lpstr>Interpersonal Approaches </vt:lpstr>
      <vt:lpstr>Interpersonal Approaches</vt:lpstr>
      <vt:lpstr>Interpersonal Approaches</vt:lpstr>
      <vt:lpstr>Interpersonal Approaches</vt:lpstr>
      <vt:lpstr>Interpersonal Approaches</vt:lpstr>
      <vt:lpstr>Organizational-Level Venues for Intervention </vt:lpstr>
      <vt:lpstr>Organizational-Level Venues for Intervention</vt:lpstr>
      <vt:lpstr>Health Care System and Clinical Services</vt:lpstr>
      <vt:lpstr>Health Care System and Clinical Services</vt:lpstr>
      <vt:lpstr>Health Care System and Clinical Services</vt:lpstr>
      <vt:lpstr>Examples of Brief Interventions for Health Promotion</vt:lpstr>
      <vt:lpstr>Examples of Brief Interventions for Health Promotion</vt:lpstr>
      <vt:lpstr>Coordinated school health program</vt:lpstr>
      <vt:lpstr>Work site health promotion services</vt:lpstr>
      <vt:lpstr>Benefits through workplace interventions</vt:lpstr>
      <vt:lpstr>Benefits through workplace interventions</vt:lpstr>
      <vt:lpstr>Benefits through workplace interventions</vt:lpstr>
      <vt:lpstr>عرض تقديمي في PowerPoint</vt:lpstr>
      <vt:lpstr>Community </vt:lpstr>
      <vt:lpstr>Community interventions</vt:lpstr>
      <vt:lpstr>Community interventions</vt:lpstr>
      <vt:lpstr>Community interventions</vt:lpstr>
      <vt:lpstr>عرض تقديمي في PowerPoint</vt:lpstr>
      <vt:lpstr>عرض تقديمي في PowerPoint</vt:lpstr>
      <vt:lpstr>عرض تقديمي في PowerPoint</vt:lpstr>
      <vt:lpstr>Conclusions </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Methods of prevention and control in NCDs</dc:title>
  <dc:creator>Leena Baghdadi</dc:creator>
  <cp:lastModifiedBy>Star</cp:lastModifiedBy>
  <cp:revision>29</cp:revision>
  <dcterms:created xsi:type="dcterms:W3CDTF">2019-01-27T10:08:42Z</dcterms:created>
  <dcterms:modified xsi:type="dcterms:W3CDTF">2019-02-15T23:34:32Z</dcterms:modified>
</cp:coreProperties>
</file>