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 id="2147483690" r:id="rId2"/>
    <p:sldMasterId id="2147483726" r:id="rId3"/>
  </p:sldMasterIdLst>
  <p:notesMasterIdLst>
    <p:notesMasterId r:id="rId38"/>
  </p:notesMasterIdLst>
  <p:sldIdLst>
    <p:sldId id="256" r:id="rId4"/>
    <p:sldId id="257" r:id="rId5"/>
    <p:sldId id="258" r:id="rId6"/>
    <p:sldId id="260" r:id="rId7"/>
    <p:sldId id="266" r:id="rId8"/>
    <p:sldId id="267" r:id="rId9"/>
    <p:sldId id="269" r:id="rId10"/>
    <p:sldId id="270" r:id="rId11"/>
    <p:sldId id="305" r:id="rId12"/>
    <p:sldId id="277" r:id="rId13"/>
    <p:sldId id="291" r:id="rId14"/>
    <p:sldId id="293" r:id="rId15"/>
    <p:sldId id="292" r:id="rId16"/>
    <p:sldId id="279" r:id="rId17"/>
    <p:sldId id="271" r:id="rId18"/>
    <p:sldId id="294" r:id="rId19"/>
    <p:sldId id="295" r:id="rId20"/>
    <p:sldId id="296" r:id="rId21"/>
    <p:sldId id="306" r:id="rId22"/>
    <p:sldId id="286" r:id="rId23"/>
    <p:sldId id="297" r:id="rId24"/>
    <p:sldId id="261" r:id="rId25"/>
    <p:sldId id="289" r:id="rId26"/>
    <p:sldId id="290" r:id="rId27"/>
    <p:sldId id="298" r:id="rId28"/>
    <p:sldId id="299" r:id="rId29"/>
    <p:sldId id="300" r:id="rId30"/>
    <p:sldId id="301" r:id="rId31"/>
    <p:sldId id="302" r:id="rId32"/>
    <p:sldId id="303" r:id="rId33"/>
    <p:sldId id="304" r:id="rId34"/>
    <p:sldId id="265" r:id="rId35"/>
    <p:sldId id="274" r:id="rId36"/>
    <p:sldId id="275"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3077" autoAdjust="0"/>
  </p:normalViewPr>
  <p:slideViewPr>
    <p:cSldViewPr snapToGrid="0">
      <p:cViewPr varScale="1">
        <p:scale>
          <a:sx n="54" d="100"/>
          <a:sy n="54" d="100"/>
        </p:scale>
        <p:origin x="13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image" Target="../media/image2.jp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A75FD-2F52-4BB2-A21B-1025C4DD0E6E}"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A"/>
        </a:p>
      </dgm:t>
    </dgm:pt>
    <dgm:pt modelId="{37DC121C-6E83-47C4-A359-237AD51342A9}">
      <dgm:prSet phldrT="[Text]"/>
      <dgm:spPr/>
      <dgm:t>
        <a:bodyPr/>
        <a:lstStyle/>
        <a:p>
          <a:pPr rtl="1"/>
          <a:r>
            <a:rPr lang="en-US" dirty="0" smtClean="0"/>
            <a:t>Income</a:t>
          </a:r>
          <a:endParaRPr lang="ar-SA" dirty="0"/>
        </a:p>
      </dgm:t>
    </dgm:pt>
    <dgm:pt modelId="{87263721-AFBC-4881-9EF0-15CF3C197E80}" type="parTrans" cxnId="{E5E92C18-0E55-4289-85F4-7B40C5F2F96E}">
      <dgm:prSet/>
      <dgm:spPr/>
      <dgm:t>
        <a:bodyPr/>
        <a:lstStyle/>
        <a:p>
          <a:pPr rtl="1"/>
          <a:endParaRPr lang="ar-SA"/>
        </a:p>
      </dgm:t>
    </dgm:pt>
    <dgm:pt modelId="{855EC7AA-A53F-46CC-A242-F0E8BF7DCBD9}" type="sibTrans" cxnId="{E5E92C18-0E55-4289-85F4-7B40C5F2F96E}">
      <dgm:prSet/>
      <dgm:spPr/>
      <dgm:t>
        <a:bodyPr/>
        <a:lstStyle/>
        <a:p>
          <a:pPr rtl="1"/>
          <a:endParaRPr lang="ar-SA"/>
        </a:p>
      </dgm:t>
    </dgm:pt>
    <dgm:pt modelId="{97D5CA79-38D3-4C64-AF1E-DA56620EC672}">
      <dgm:prSet phldrT="[Text]"/>
      <dgm:spPr/>
      <dgm:t>
        <a:bodyPr/>
        <a:lstStyle/>
        <a:p>
          <a:pPr rtl="1"/>
          <a:r>
            <a:rPr lang="en-US" dirty="0" smtClean="0"/>
            <a:t>Public policies</a:t>
          </a:r>
          <a:endParaRPr lang="ar-SA" dirty="0"/>
        </a:p>
      </dgm:t>
    </dgm:pt>
    <dgm:pt modelId="{5B2AC09D-6132-4226-8EBA-5B561BB83C81}" type="parTrans" cxnId="{A1E0DF6B-3AA5-41E9-9E25-84BA69CCAB4B}">
      <dgm:prSet/>
      <dgm:spPr/>
      <dgm:t>
        <a:bodyPr/>
        <a:lstStyle/>
        <a:p>
          <a:pPr rtl="1"/>
          <a:endParaRPr lang="ar-SA"/>
        </a:p>
      </dgm:t>
    </dgm:pt>
    <dgm:pt modelId="{1B3778C9-2761-41A5-92FD-46CD7F274023}" type="sibTrans" cxnId="{A1E0DF6B-3AA5-41E9-9E25-84BA69CCAB4B}">
      <dgm:prSet/>
      <dgm:spPr/>
      <dgm:t>
        <a:bodyPr/>
        <a:lstStyle/>
        <a:p>
          <a:pPr rtl="1"/>
          <a:endParaRPr lang="ar-SA"/>
        </a:p>
      </dgm:t>
    </dgm:pt>
    <dgm:pt modelId="{CCA2BB3A-980F-4F84-AFB0-3A564AC1EB1A}">
      <dgm:prSet phldrT="[Text]"/>
      <dgm:spPr/>
      <dgm:t>
        <a:bodyPr/>
        <a:lstStyle/>
        <a:p>
          <a:pPr rtl="1"/>
          <a:r>
            <a:rPr lang="en-US" dirty="0" smtClean="0"/>
            <a:t>Health services</a:t>
          </a:r>
          <a:endParaRPr lang="ar-SA" dirty="0"/>
        </a:p>
      </dgm:t>
    </dgm:pt>
    <dgm:pt modelId="{AD314EF7-1951-4296-A7C8-3D4D7057D4BE}" type="parTrans" cxnId="{4F3ADEB7-FC61-4CF2-ABE6-8ACA87672CFC}">
      <dgm:prSet/>
      <dgm:spPr/>
      <dgm:t>
        <a:bodyPr/>
        <a:lstStyle/>
        <a:p>
          <a:pPr rtl="1"/>
          <a:endParaRPr lang="ar-SA"/>
        </a:p>
      </dgm:t>
    </dgm:pt>
    <dgm:pt modelId="{0EDE59A7-FCAF-4F5C-814A-96A76999389E}" type="sibTrans" cxnId="{4F3ADEB7-FC61-4CF2-ABE6-8ACA87672CFC}">
      <dgm:prSet/>
      <dgm:spPr/>
      <dgm:t>
        <a:bodyPr/>
        <a:lstStyle/>
        <a:p>
          <a:pPr rtl="1"/>
          <a:endParaRPr lang="ar-SA"/>
        </a:p>
      </dgm:t>
    </dgm:pt>
    <dgm:pt modelId="{6D23C8F4-6C4C-4C91-936F-6769402ECE93}">
      <dgm:prSet phldrT="[Text]"/>
      <dgm:spPr/>
      <dgm:t>
        <a:bodyPr/>
        <a:lstStyle/>
        <a:p>
          <a:pPr rtl="1"/>
          <a:r>
            <a:rPr lang="en-US" dirty="0" smtClean="0"/>
            <a:t>Employment</a:t>
          </a:r>
          <a:endParaRPr lang="ar-SA" dirty="0"/>
        </a:p>
      </dgm:t>
    </dgm:pt>
    <dgm:pt modelId="{CFB56674-2870-4C12-8959-86EF6498C856}" type="parTrans" cxnId="{F9697378-D467-4256-906B-7B3833CFC87C}">
      <dgm:prSet/>
      <dgm:spPr/>
      <dgm:t>
        <a:bodyPr/>
        <a:lstStyle/>
        <a:p>
          <a:pPr rtl="1"/>
          <a:endParaRPr lang="ar-SA"/>
        </a:p>
      </dgm:t>
    </dgm:pt>
    <dgm:pt modelId="{739EDC2D-D755-4A77-9B5D-38F7EB54A92A}" type="sibTrans" cxnId="{F9697378-D467-4256-906B-7B3833CFC87C}">
      <dgm:prSet/>
      <dgm:spPr/>
      <dgm:t>
        <a:bodyPr/>
        <a:lstStyle/>
        <a:p>
          <a:pPr rtl="1"/>
          <a:endParaRPr lang="ar-SA"/>
        </a:p>
      </dgm:t>
    </dgm:pt>
    <dgm:pt modelId="{92CC958D-D878-4293-BBF7-B220B7095E13}">
      <dgm:prSet phldrT="[Text]"/>
      <dgm:spPr/>
      <dgm:t>
        <a:bodyPr/>
        <a:lstStyle/>
        <a:p>
          <a:pPr rtl="1"/>
          <a:r>
            <a:rPr lang="en-US" dirty="0" smtClean="0"/>
            <a:t>Education</a:t>
          </a:r>
          <a:endParaRPr lang="ar-SA" dirty="0"/>
        </a:p>
      </dgm:t>
    </dgm:pt>
    <dgm:pt modelId="{53084E2E-981F-494D-9D12-C843417301DD}" type="parTrans" cxnId="{A543DF1C-3C16-4E20-897F-5AA893B7326F}">
      <dgm:prSet/>
      <dgm:spPr/>
      <dgm:t>
        <a:bodyPr/>
        <a:lstStyle/>
        <a:p>
          <a:pPr rtl="1"/>
          <a:endParaRPr lang="ar-SA"/>
        </a:p>
      </dgm:t>
    </dgm:pt>
    <dgm:pt modelId="{D99E1672-61D8-4942-9508-528D7C825606}" type="sibTrans" cxnId="{A543DF1C-3C16-4E20-897F-5AA893B7326F}">
      <dgm:prSet/>
      <dgm:spPr/>
      <dgm:t>
        <a:bodyPr/>
        <a:lstStyle/>
        <a:p>
          <a:pPr rtl="1"/>
          <a:endParaRPr lang="ar-SA"/>
        </a:p>
      </dgm:t>
    </dgm:pt>
    <dgm:pt modelId="{642500AE-DFFA-4EB5-9D0A-9F964B1915E6}">
      <dgm:prSet phldrT="[Text]"/>
      <dgm:spPr/>
      <dgm:t>
        <a:bodyPr/>
        <a:lstStyle/>
        <a:p>
          <a:pPr rtl="1"/>
          <a:r>
            <a:rPr lang="en-US" dirty="0" smtClean="0"/>
            <a:t>Housing</a:t>
          </a:r>
          <a:endParaRPr lang="ar-SA" dirty="0"/>
        </a:p>
      </dgm:t>
    </dgm:pt>
    <dgm:pt modelId="{455B00FE-AE18-4975-8B51-33FE1ABD014D}" type="parTrans" cxnId="{1BFAC15C-046C-4B8E-979F-3FEC783C4509}">
      <dgm:prSet/>
      <dgm:spPr/>
      <dgm:t>
        <a:bodyPr/>
        <a:lstStyle/>
        <a:p>
          <a:pPr rtl="1"/>
          <a:endParaRPr lang="ar-SA"/>
        </a:p>
      </dgm:t>
    </dgm:pt>
    <dgm:pt modelId="{E9F23EB0-B11D-4006-9BFE-38ACA50363C6}" type="sibTrans" cxnId="{1BFAC15C-046C-4B8E-979F-3FEC783C4509}">
      <dgm:prSet/>
      <dgm:spPr/>
      <dgm:t>
        <a:bodyPr/>
        <a:lstStyle/>
        <a:p>
          <a:pPr rtl="1"/>
          <a:endParaRPr lang="ar-SA"/>
        </a:p>
      </dgm:t>
    </dgm:pt>
    <dgm:pt modelId="{E6D26D65-3FBF-4BA0-945D-A898FB3936C1}">
      <dgm:prSet phldrT="[Text]"/>
      <dgm:spPr/>
      <dgm:t>
        <a:bodyPr/>
        <a:lstStyle/>
        <a:p>
          <a:pPr rtl="1"/>
          <a:r>
            <a:rPr lang="en-US" dirty="0" smtClean="0"/>
            <a:t>Transportation</a:t>
          </a:r>
          <a:endParaRPr lang="ar-SA" dirty="0"/>
        </a:p>
      </dgm:t>
    </dgm:pt>
    <dgm:pt modelId="{0853C590-BFB2-426A-97F1-53F7FE4A6D5D}" type="parTrans" cxnId="{55A0CAB4-4CFD-44E6-91A6-A5F7C1DF61AD}">
      <dgm:prSet/>
      <dgm:spPr/>
      <dgm:t>
        <a:bodyPr/>
        <a:lstStyle/>
        <a:p>
          <a:pPr rtl="1"/>
          <a:endParaRPr lang="ar-SA"/>
        </a:p>
      </dgm:t>
    </dgm:pt>
    <dgm:pt modelId="{BF9BABCD-7585-41B1-AA17-21C7C8DD9B8C}" type="sibTrans" cxnId="{55A0CAB4-4CFD-44E6-91A6-A5F7C1DF61AD}">
      <dgm:prSet/>
      <dgm:spPr/>
      <dgm:t>
        <a:bodyPr/>
        <a:lstStyle/>
        <a:p>
          <a:pPr rtl="1"/>
          <a:endParaRPr lang="ar-SA"/>
        </a:p>
      </dgm:t>
    </dgm:pt>
    <dgm:pt modelId="{8EB4E098-7051-44F7-B5E4-84522CC558DC}" type="pres">
      <dgm:prSet presAssocID="{5D6A75FD-2F52-4BB2-A21B-1025C4DD0E6E}" presName="Name0" presStyleCnt="0">
        <dgm:presLayoutVars>
          <dgm:dir/>
          <dgm:resizeHandles val="exact"/>
        </dgm:presLayoutVars>
      </dgm:prSet>
      <dgm:spPr/>
      <dgm:t>
        <a:bodyPr/>
        <a:lstStyle/>
        <a:p>
          <a:endParaRPr lang="en-US"/>
        </a:p>
      </dgm:t>
    </dgm:pt>
    <dgm:pt modelId="{A711C5A1-4AE8-4B66-B6DD-50BC45FF9D21}" type="pres">
      <dgm:prSet presAssocID="{37DC121C-6E83-47C4-A359-237AD51342A9}" presName="compNode" presStyleCnt="0"/>
      <dgm:spPr/>
    </dgm:pt>
    <dgm:pt modelId="{1CF380BF-0D9A-4958-A189-3A8336DF3CAB}" type="pres">
      <dgm:prSet presAssocID="{37DC121C-6E83-47C4-A359-237AD51342A9}" presName="pict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6ACC5CF3-0F5D-4368-A7A3-B7682D4F4401}" type="pres">
      <dgm:prSet presAssocID="{37DC121C-6E83-47C4-A359-237AD51342A9}" presName="textRect" presStyleLbl="revTx" presStyleIdx="0" presStyleCnt="7">
        <dgm:presLayoutVars>
          <dgm:bulletEnabled val="1"/>
        </dgm:presLayoutVars>
      </dgm:prSet>
      <dgm:spPr/>
      <dgm:t>
        <a:bodyPr/>
        <a:lstStyle/>
        <a:p>
          <a:pPr rtl="1"/>
          <a:endParaRPr lang="ar-SA"/>
        </a:p>
      </dgm:t>
    </dgm:pt>
    <dgm:pt modelId="{D6AEB228-A7D7-498A-9863-5D28FA3E1423}" type="pres">
      <dgm:prSet presAssocID="{855EC7AA-A53F-46CC-A242-F0E8BF7DCBD9}" presName="sibTrans" presStyleLbl="sibTrans2D1" presStyleIdx="0" presStyleCnt="0"/>
      <dgm:spPr/>
      <dgm:t>
        <a:bodyPr/>
        <a:lstStyle/>
        <a:p>
          <a:endParaRPr lang="en-US"/>
        </a:p>
      </dgm:t>
    </dgm:pt>
    <dgm:pt modelId="{D34152A3-E490-4988-975C-555091F862E7}" type="pres">
      <dgm:prSet presAssocID="{97D5CA79-38D3-4C64-AF1E-DA56620EC672}" presName="compNode" presStyleCnt="0"/>
      <dgm:spPr/>
    </dgm:pt>
    <dgm:pt modelId="{8FD9CAEB-C6EB-4832-B83C-7E7E9B88429D}" type="pres">
      <dgm:prSet presAssocID="{97D5CA79-38D3-4C64-AF1E-DA56620EC672}" presName="pictRect" presStyleLbl="nod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517A82B2-8977-4716-A6EA-FBF5EA57F491}" type="pres">
      <dgm:prSet presAssocID="{97D5CA79-38D3-4C64-AF1E-DA56620EC672}" presName="textRect" presStyleLbl="revTx" presStyleIdx="1" presStyleCnt="7">
        <dgm:presLayoutVars>
          <dgm:bulletEnabled val="1"/>
        </dgm:presLayoutVars>
      </dgm:prSet>
      <dgm:spPr/>
      <dgm:t>
        <a:bodyPr/>
        <a:lstStyle/>
        <a:p>
          <a:endParaRPr lang="en-US"/>
        </a:p>
      </dgm:t>
    </dgm:pt>
    <dgm:pt modelId="{FE673FF9-D2B5-49E0-9686-118ED0DFA9E6}" type="pres">
      <dgm:prSet presAssocID="{1B3778C9-2761-41A5-92FD-46CD7F274023}" presName="sibTrans" presStyleLbl="sibTrans2D1" presStyleIdx="0" presStyleCnt="0"/>
      <dgm:spPr/>
      <dgm:t>
        <a:bodyPr/>
        <a:lstStyle/>
        <a:p>
          <a:endParaRPr lang="en-US"/>
        </a:p>
      </dgm:t>
    </dgm:pt>
    <dgm:pt modelId="{756830A1-D940-4D0F-B81F-D51E7D0347F9}" type="pres">
      <dgm:prSet presAssocID="{CCA2BB3A-980F-4F84-AFB0-3A564AC1EB1A}" presName="compNode" presStyleCnt="0"/>
      <dgm:spPr/>
    </dgm:pt>
    <dgm:pt modelId="{739EEEF4-74B7-42AA-95E1-7622744935E0}" type="pres">
      <dgm:prSet presAssocID="{CCA2BB3A-980F-4F84-AFB0-3A564AC1EB1A}" presName="pictRect" presStyleLbl="nod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3F9549D7-6147-4C81-93ED-715257D3E525}" type="pres">
      <dgm:prSet presAssocID="{CCA2BB3A-980F-4F84-AFB0-3A564AC1EB1A}" presName="textRect" presStyleLbl="revTx" presStyleIdx="2" presStyleCnt="7">
        <dgm:presLayoutVars>
          <dgm:bulletEnabled val="1"/>
        </dgm:presLayoutVars>
      </dgm:prSet>
      <dgm:spPr/>
      <dgm:t>
        <a:bodyPr/>
        <a:lstStyle/>
        <a:p>
          <a:pPr rtl="1"/>
          <a:endParaRPr lang="ar-SA"/>
        </a:p>
      </dgm:t>
    </dgm:pt>
    <dgm:pt modelId="{9A2A40AD-48FB-43F7-919D-3970D480DC0C}" type="pres">
      <dgm:prSet presAssocID="{0EDE59A7-FCAF-4F5C-814A-96A76999389E}" presName="sibTrans" presStyleLbl="sibTrans2D1" presStyleIdx="0" presStyleCnt="0"/>
      <dgm:spPr/>
      <dgm:t>
        <a:bodyPr/>
        <a:lstStyle/>
        <a:p>
          <a:endParaRPr lang="en-US"/>
        </a:p>
      </dgm:t>
    </dgm:pt>
    <dgm:pt modelId="{5A87AD3F-864F-415B-A3A4-20158210B93B}" type="pres">
      <dgm:prSet presAssocID="{6D23C8F4-6C4C-4C91-936F-6769402ECE93}" presName="compNode" presStyleCnt="0"/>
      <dgm:spPr/>
    </dgm:pt>
    <dgm:pt modelId="{4605E2D9-5CEB-4C24-89E8-7FA2AADC2595}" type="pres">
      <dgm:prSet presAssocID="{6D23C8F4-6C4C-4C91-936F-6769402ECE93}" presName="pictRect" presStyleLbl="nod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00465933-7FCB-4C75-9406-A5D02D15C341}" type="pres">
      <dgm:prSet presAssocID="{6D23C8F4-6C4C-4C91-936F-6769402ECE93}" presName="textRect" presStyleLbl="revTx" presStyleIdx="3" presStyleCnt="7">
        <dgm:presLayoutVars>
          <dgm:bulletEnabled val="1"/>
        </dgm:presLayoutVars>
      </dgm:prSet>
      <dgm:spPr/>
      <dgm:t>
        <a:bodyPr/>
        <a:lstStyle/>
        <a:p>
          <a:endParaRPr lang="en-US"/>
        </a:p>
      </dgm:t>
    </dgm:pt>
    <dgm:pt modelId="{CF86B657-05F7-4B98-BC60-EEE147781242}" type="pres">
      <dgm:prSet presAssocID="{739EDC2D-D755-4A77-9B5D-38F7EB54A92A}" presName="sibTrans" presStyleLbl="sibTrans2D1" presStyleIdx="0" presStyleCnt="0"/>
      <dgm:spPr/>
      <dgm:t>
        <a:bodyPr/>
        <a:lstStyle/>
        <a:p>
          <a:endParaRPr lang="en-US"/>
        </a:p>
      </dgm:t>
    </dgm:pt>
    <dgm:pt modelId="{49174BB2-E5C5-4B12-A79D-C4CD90C1F775}" type="pres">
      <dgm:prSet presAssocID="{642500AE-DFFA-4EB5-9D0A-9F964B1915E6}" presName="compNode" presStyleCnt="0"/>
      <dgm:spPr/>
    </dgm:pt>
    <dgm:pt modelId="{2C60F63C-DBBF-4E04-8646-272F4F467D77}" type="pres">
      <dgm:prSet presAssocID="{642500AE-DFFA-4EB5-9D0A-9F964B1915E6}" presName="pictRect" presStyleLbl="nod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 modelId="{89DF9F23-6CA6-4856-9182-63A8F8DAAA8D}" type="pres">
      <dgm:prSet presAssocID="{642500AE-DFFA-4EB5-9D0A-9F964B1915E6}" presName="textRect" presStyleLbl="revTx" presStyleIdx="4" presStyleCnt="7">
        <dgm:presLayoutVars>
          <dgm:bulletEnabled val="1"/>
        </dgm:presLayoutVars>
      </dgm:prSet>
      <dgm:spPr/>
      <dgm:t>
        <a:bodyPr/>
        <a:lstStyle/>
        <a:p>
          <a:pPr rtl="1"/>
          <a:endParaRPr lang="ar-SA"/>
        </a:p>
      </dgm:t>
    </dgm:pt>
    <dgm:pt modelId="{C7F22D43-2F39-4E3D-AB5A-68479A056498}" type="pres">
      <dgm:prSet presAssocID="{E9F23EB0-B11D-4006-9BFE-38ACA50363C6}" presName="sibTrans" presStyleLbl="sibTrans2D1" presStyleIdx="0" presStyleCnt="0"/>
      <dgm:spPr/>
      <dgm:t>
        <a:bodyPr/>
        <a:lstStyle/>
        <a:p>
          <a:endParaRPr lang="en-US"/>
        </a:p>
      </dgm:t>
    </dgm:pt>
    <dgm:pt modelId="{A0D5D6F3-06A6-4D2C-A6C3-06F20847B82C}" type="pres">
      <dgm:prSet presAssocID="{92CC958D-D878-4293-BBF7-B220B7095E13}" presName="compNode" presStyleCnt="0"/>
      <dgm:spPr/>
    </dgm:pt>
    <dgm:pt modelId="{B62085B0-BD45-46A1-A8A6-4E311180D028}" type="pres">
      <dgm:prSet presAssocID="{92CC958D-D878-4293-BBF7-B220B7095E13}" presName="pictRect" presStyleLbl="nod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dgm:spPr>
    </dgm:pt>
    <dgm:pt modelId="{1A361AB5-176C-49C3-9969-2EEF4AB8BA41}" type="pres">
      <dgm:prSet presAssocID="{92CC958D-D878-4293-BBF7-B220B7095E13}" presName="textRect" presStyleLbl="revTx" presStyleIdx="5" presStyleCnt="7">
        <dgm:presLayoutVars>
          <dgm:bulletEnabled val="1"/>
        </dgm:presLayoutVars>
      </dgm:prSet>
      <dgm:spPr/>
      <dgm:t>
        <a:bodyPr/>
        <a:lstStyle/>
        <a:p>
          <a:pPr rtl="1"/>
          <a:endParaRPr lang="ar-SA"/>
        </a:p>
      </dgm:t>
    </dgm:pt>
    <dgm:pt modelId="{7F78536E-F22F-4D2F-92B3-09530EBCCC40}" type="pres">
      <dgm:prSet presAssocID="{D99E1672-61D8-4942-9508-528D7C825606}" presName="sibTrans" presStyleLbl="sibTrans2D1" presStyleIdx="0" presStyleCnt="0"/>
      <dgm:spPr/>
      <dgm:t>
        <a:bodyPr/>
        <a:lstStyle/>
        <a:p>
          <a:endParaRPr lang="en-US"/>
        </a:p>
      </dgm:t>
    </dgm:pt>
    <dgm:pt modelId="{D90E3507-BDE8-4CCB-BB99-139BFE19250F}" type="pres">
      <dgm:prSet presAssocID="{E6D26D65-3FBF-4BA0-945D-A898FB3936C1}" presName="compNode" presStyleCnt="0"/>
      <dgm:spPr/>
    </dgm:pt>
    <dgm:pt modelId="{C04ADCC4-0BD8-4AB6-81F6-134B09E61A60}" type="pres">
      <dgm:prSet presAssocID="{E6D26D65-3FBF-4BA0-945D-A898FB3936C1}" presName="pict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EF0D8F4D-C496-4633-8434-C37BDF8BD07A}" type="pres">
      <dgm:prSet presAssocID="{E6D26D65-3FBF-4BA0-945D-A898FB3936C1}" presName="textRect" presStyleLbl="revTx" presStyleIdx="6" presStyleCnt="7">
        <dgm:presLayoutVars>
          <dgm:bulletEnabled val="1"/>
        </dgm:presLayoutVars>
      </dgm:prSet>
      <dgm:spPr/>
      <dgm:t>
        <a:bodyPr/>
        <a:lstStyle/>
        <a:p>
          <a:pPr rtl="1"/>
          <a:endParaRPr lang="ar-SA"/>
        </a:p>
      </dgm:t>
    </dgm:pt>
  </dgm:ptLst>
  <dgm:cxnLst>
    <dgm:cxn modelId="{A16A9EEB-9FB4-496E-BB7F-17EC1F1379B5}" type="presOf" srcId="{739EDC2D-D755-4A77-9B5D-38F7EB54A92A}" destId="{CF86B657-05F7-4B98-BC60-EEE147781242}" srcOrd="0" destOrd="0" presId="urn:microsoft.com/office/officeart/2005/8/layout/pList1"/>
    <dgm:cxn modelId="{4F3ADEB7-FC61-4CF2-ABE6-8ACA87672CFC}" srcId="{5D6A75FD-2F52-4BB2-A21B-1025C4DD0E6E}" destId="{CCA2BB3A-980F-4F84-AFB0-3A564AC1EB1A}" srcOrd="2" destOrd="0" parTransId="{AD314EF7-1951-4296-A7C8-3D4D7057D4BE}" sibTransId="{0EDE59A7-FCAF-4F5C-814A-96A76999389E}"/>
    <dgm:cxn modelId="{496CC908-2A5F-4C4C-9A04-56DECDB46BAD}" type="presOf" srcId="{642500AE-DFFA-4EB5-9D0A-9F964B1915E6}" destId="{89DF9F23-6CA6-4856-9182-63A8F8DAAA8D}" srcOrd="0" destOrd="0" presId="urn:microsoft.com/office/officeart/2005/8/layout/pList1"/>
    <dgm:cxn modelId="{A543DF1C-3C16-4E20-897F-5AA893B7326F}" srcId="{5D6A75FD-2F52-4BB2-A21B-1025C4DD0E6E}" destId="{92CC958D-D878-4293-BBF7-B220B7095E13}" srcOrd="5" destOrd="0" parTransId="{53084E2E-981F-494D-9D12-C843417301DD}" sibTransId="{D99E1672-61D8-4942-9508-528D7C825606}"/>
    <dgm:cxn modelId="{55A0CAB4-4CFD-44E6-91A6-A5F7C1DF61AD}" srcId="{5D6A75FD-2F52-4BB2-A21B-1025C4DD0E6E}" destId="{E6D26D65-3FBF-4BA0-945D-A898FB3936C1}" srcOrd="6" destOrd="0" parTransId="{0853C590-BFB2-426A-97F1-53F7FE4A6D5D}" sibTransId="{BF9BABCD-7585-41B1-AA17-21C7C8DD9B8C}"/>
    <dgm:cxn modelId="{628654FC-23FA-420C-B0CD-1FE21729DD07}" type="presOf" srcId="{E6D26D65-3FBF-4BA0-945D-A898FB3936C1}" destId="{EF0D8F4D-C496-4633-8434-C37BDF8BD07A}" srcOrd="0" destOrd="0" presId="urn:microsoft.com/office/officeart/2005/8/layout/pList1"/>
    <dgm:cxn modelId="{F9697378-D467-4256-906B-7B3833CFC87C}" srcId="{5D6A75FD-2F52-4BB2-A21B-1025C4DD0E6E}" destId="{6D23C8F4-6C4C-4C91-936F-6769402ECE93}" srcOrd="3" destOrd="0" parTransId="{CFB56674-2870-4C12-8959-86EF6498C856}" sibTransId="{739EDC2D-D755-4A77-9B5D-38F7EB54A92A}"/>
    <dgm:cxn modelId="{55F73D63-7D41-4A2E-9EC0-52D8D47BE302}" type="presOf" srcId="{D99E1672-61D8-4942-9508-528D7C825606}" destId="{7F78536E-F22F-4D2F-92B3-09530EBCCC40}" srcOrd="0" destOrd="0" presId="urn:microsoft.com/office/officeart/2005/8/layout/pList1"/>
    <dgm:cxn modelId="{98E6D32B-053E-4D62-9F9E-FD0D33F8A951}" type="presOf" srcId="{37DC121C-6E83-47C4-A359-237AD51342A9}" destId="{6ACC5CF3-0F5D-4368-A7A3-B7682D4F4401}" srcOrd="0" destOrd="0" presId="urn:microsoft.com/office/officeart/2005/8/layout/pList1"/>
    <dgm:cxn modelId="{5DF1F3D3-8364-4994-A49A-EE0E30AD2BBF}" type="presOf" srcId="{1B3778C9-2761-41A5-92FD-46CD7F274023}" destId="{FE673FF9-D2B5-49E0-9686-118ED0DFA9E6}" srcOrd="0" destOrd="0" presId="urn:microsoft.com/office/officeart/2005/8/layout/pList1"/>
    <dgm:cxn modelId="{74B7060D-21C3-419B-ACA3-5E0EA0A1EB60}" type="presOf" srcId="{855EC7AA-A53F-46CC-A242-F0E8BF7DCBD9}" destId="{D6AEB228-A7D7-498A-9863-5D28FA3E1423}" srcOrd="0" destOrd="0" presId="urn:microsoft.com/office/officeart/2005/8/layout/pList1"/>
    <dgm:cxn modelId="{F81A61CC-0AB8-45B8-BF71-E8816031A05C}" type="presOf" srcId="{97D5CA79-38D3-4C64-AF1E-DA56620EC672}" destId="{517A82B2-8977-4716-A6EA-FBF5EA57F491}" srcOrd="0" destOrd="0" presId="urn:microsoft.com/office/officeart/2005/8/layout/pList1"/>
    <dgm:cxn modelId="{535236FA-21A2-4720-9106-FCDD02007F91}" type="presOf" srcId="{92CC958D-D878-4293-BBF7-B220B7095E13}" destId="{1A361AB5-176C-49C3-9969-2EEF4AB8BA41}" srcOrd="0" destOrd="0" presId="urn:microsoft.com/office/officeart/2005/8/layout/pList1"/>
    <dgm:cxn modelId="{A1E0DF6B-3AA5-41E9-9E25-84BA69CCAB4B}" srcId="{5D6A75FD-2F52-4BB2-A21B-1025C4DD0E6E}" destId="{97D5CA79-38D3-4C64-AF1E-DA56620EC672}" srcOrd="1" destOrd="0" parTransId="{5B2AC09D-6132-4226-8EBA-5B561BB83C81}" sibTransId="{1B3778C9-2761-41A5-92FD-46CD7F274023}"/>
    <dgm:cxn modelId="{C8990460-7D79-4DD2-B100-5DF765E173DA}" type="presOf" srcId="{E9F23EB0-B11D-4006-9BFE-38ACA50363C6}" destId="{C7F22D43-2F39-4E3D-AB5A-68479A056498}" srcOrd="0" destOrd="0" presId="urn:microsoft.com/office/officeart/2005/8/layout/pList1"/>
    <dgm:cxn modelId="{C0B722F7-DA43-40CB-8188-7DE23EB791EC}" type="presOf" srcId="{6D23C8F4-6C4C-4C91-936F-6769402ECE93}" destId="{00465933-7FCB-4C75-9406-A5D02D15C341}" srcOrd="0" destOrd="0" presId="urn:microsoft.com/office/officeart/2005/8/layout/pList1"/>
    <dgm:cxn modelId="{1BFAC15C-046C-4B8E-979F-3FEC783C4509}" srcId="{5D6A75FD-2F52-4BB2-A21B-1025C4DD0E6E}" destId="{642500AE-DFFA-4EB5-9D0A-9F964B1915E6}" srcOrd="4" destOrd="0" parTransId="{455B00FE-AE18-4975-8B51-33FE1ABD014D}" sibTransId="{E9F23EB0-B11D-4006-9BFE-38ACA50363C6}"/>
    <dgm:cxn modelId="{D4813740-13E0-423C-A396-EAC6D712743E}" type="presOf" srcId="{0EDE59A7-FCAF-4F5C-814A-96A76999389E}" destId="{9A2A40AD-48FB-43F7-919D-3970D480DC0C}" srcOrd="0" destOrd="0" presId="urn:microsoft.com/office/officeart/2005/8/layout/pList1"/>
    <dgm:cxn modelId="{73BA7EC2-43F7-4CA7-8655-B9E5DF861F4C}" type="presOf" srcId="{CCA2BB3A-980F-4F84-AFB0-3A564AC1EB1A}" destId="{3F9549D7-6147-4C81-93ED-715257D3E525}" srcOrd="0" destOrd="0" presId="urn:microsoft.com/office/officeart/2005/8/layout/pList1"/>
    <dgm:cxn modelId="{E5E92C18-0E55-4289-85F4-7B40C5F2F96E}" srcId="{5D6A75FD-2F52-4BB2-A21B-1025C4DD0E6E}" destId="{37DC121C-6E83-47C4-A359-237AD51342A9}" srcOrd="0" destOrd="0" parTransId="{87263721-AFBC-4881-9EF0-15CF3C197E80}" sibTransId="{855EC7AA-A53F-46CC-A242-F0E8BF7DCBD9}"/>
    <dgm:cxn modelId="{3D472917-190F-4BB9-A123-F91344AF81CE}" type="presOf" srcId="{5D6A75FD-2F52-4BB2-A21B-1025C4DD0E6E}" destId="{8EB4E098-7051-44F7-B5E4-84522CC558DC}" srcOrd="0" destOrd="0" presId="urn:microsoft.com/office/officeart/2005/8/layout/pList1"/>
    <dgm:cxn modelId="{0A92369F-2CC5-42F2-9A2A-C7D0DF9A45A4}" type="presParOf" srcId="{8EB4E098-7051-44F7-B5E4-84522CC558DC}" destId="{A711C5A1-4AE8-4B66-B6DD-50BC45FF9D21}" srcOrd="0" destOrd="0" presId="urn:microsoft.com/office/officeart/2005/8/layout/pList1"/>
    <dgm:cxn modelId="{9DDBFD2A-427D-40D7-ABDC-22EB660DA7C0}" type="presParOf" srcId="{A711C5A1-4AE8-4B66-B6DD-50BC45FF9D21}" destId="{1CF380BF-0D9A-4958-A189-3A8336DF3CAB}" srcOrd="0" destOrd="0" presId="urn:microsoft.com/office/officeart/2005/8/layout/pList1"/>
    <dgm:cxn modelId="{4CA7F039-459C-4AE2-839F-AEE000242CA3}" type="presParOf" srcId="{A711C5A1-4AE8-4B66-B6DD-50BC45FF9D21}" destId="{6ACC5CF3-0F5D-4368-A7A3-B7682D4F4401}" srcOrd="1" destOrd="0" presId="urn:microsoft.com/office/officeart/2005/8/layout/pList1"/>
    <dgm:cxn modelId="{EA2E88ED-9A20-402B-9C0D-4487F32E33CE}" type="presParOf" srcId="{8EB4E098-7051-44F7-B5E4-84522CC558DC}" destId="{D6AEB228-A7D7-498A-9863-5D28FA3E1423}" srcOrd="1" destOrd="0" presId="urn:microsoft.com/office/officeart/2005/8/layout/pList1"/>
    <dgm:cxn modelId="{73099B70-0C94-4F0D-94B4-E87CFB86CD90}" type="presParOf" srcId="{8EB4E098-7051-44F7-B5E4-84522CC558DC}" destId="{D34152A3-E490-4988-975C-555091F862E7}" srcOrd="2" destOrd="0" presId="urn:microsoft.com/office/officeart/2005/8/layout/pList1"/>
    <dgm:cxn modelId="{2183BB42-918E-4642-A0C0-4D05D33D40D1}" type="presParOf" srcId="{D34152A3-E490-4988-975C-555091F862E7}" destId="{8FD9CAEB-C6EB-4832-B83C-7E7E9B88429D}" srcOrd="0" destOrd="0" presId="urn:microsoft.com/office/officeart/2005/8/layout/pList1"/>
    <dgm:cxn modelId="{94586CDB-65B6-495F-8442-D2F0D8D9DB43}" type="presParOf" srcId="{D34152A3-E490-4988-975C-555091F862E7}" destId="{517A82B2-8977-4716-A6EA-FBF5EA57F491}" srcOrd="1" destOrd="0" presId="urn:microsoft.com/office/officeart/2005/8/layout/pList1"/>
    <dgm:cxn modelId="{5B2081CA-90B9-484E-AC21-56F9BAC28048}" type="presParOf" srcId="{8EB4E098-7051-44F7-B5E4-84522CC558DC}" destId="{FE673FF9-D2B5-49E0-9686-118ED0DFA9E6}" srcOrd="3" destOrd="0" presId="urn:microsoft.com/office/officeart/2005/8/layout/pList1"/>
    <dgm:cxn modelId="{2542F19F-01B0-4A4D-B6E3-8F9B9A94C4AA}" type="presParOf" srcId="{8EB4E098-7051-44F7-B5E4-84522CC558DC}" destId="{756830A1-D940-4D0F-B81F-D51E7D0347F9}" srcOrd="4" destOrd="0" presId="urn:microsoft.com/office/officeart/2005/8/layout/pList1"/>
    <dgm:cxn modelId="{3A06CE3E-6A12-4EE7-BBDC-6439644978F3}" type="presParOf" srcId="{756830A1-D940-4D0F-B81F-D51E7D0347F9}" destId="{739EEEF4-74B7-42AA-95E1-7622744935E0}" srcOrd="0" destOrd="0" presId="urn:microsoft.com/office/officeart/2005/8/layout/pList1"/>
    <dgm:cxn modelId="{75F82068-1BA4-4763-9C73-5B26A2E69F44}" type="presParOf" srcId="{756830A1-D940-4D0F-B81F-D51E7D0347F9}" destId="{3F9549D7-6147-4C81-93ED-715257D3E525}" srcOrd="1" destOrd="0" presId="urn:microsoft.com/office/officeart/2005/8/layout/pList1"/>
    <dgm:cxn modelId="{FAD82EBD-69E0-4B02-AFAF-76D01919C431}" type="presParOf" srcId="{8EB4E098-7051-44F7-B5E4-84522CC558DC}" destId="{9A2A40AD-48FB-43F7-919D-3970D480DC0C}" srcOrd="5" destOrd="0" presId="urn:microsoft.com/office/officeart/2005/8/layout/pList1"/>
    <dgm:cxn modelId="{589BA358-21D9-4FD5-A7CC-5B119C933CA9}" type="presParOf" srcId="{8EB4E098-7051-44F7-B5E4-84522CC558DC}" destId="{5A87AD3F-864F-415B-A3A4-20158210B93B}" srcOrd="6" destOrd="0" presId="urn:microsoft.com/office/officeart/2005/8/layout/pList1"/>
    <dgm:cxn modelId="{3D4C2A92-7137-4B90-AA4A-BA33AFA5EEB0}" type="presParOf" srcId="{5A87AD3F-864F-415B-A3A4-20158210B93B}" destId="{4605E2D9-5CEB-4C24-89E8-7FA2AADC2595}" srcOrd="0" destOrd="0" presId="urn:microsoft.com/office/officeart/2005/8/layout/pList1"/>
    <dgm:cxn modelId="{192A25F5-B7F5-445B-B970-444C5E0E84E9}" type="presParOf" srcId="{5A87AD3F-864F-415B-A3A4-20158210B93B}" destId="{00465933-7FCB-4C75-9406-A5D02D15C341}" srcOrd="1" destOrd="0" presId="urn:microsoft.com/office/officeart/2005/8/layout/pList1"/>
    <dgm:cxn modelId="{EA41EFD1-FB22-4347-A032-8570F7676E38}" type="presParOf" srcId="{8EB4E098-7051-44F7-B5E4-84522CC558DC}" destId="{CF86B657-05F7-4B98-BC60-EEE147781242}" srcOrd="7" destOrd="0" presId="urn:microsoft.com/office/officeart/2005/8/layout/pList1"/>
    <dgm:cxn modelId="{6FFBCD26-CB81-40B0-B044-B04727A5CF82}" type="presParOf" srcId="{8EB4E098-7051-44F7-B5E4-84522CC558DC}" destId="{49174BB2-E5C5-4B12-A79D-C4CD90C1F775}" srcOrd="8" destOrd="0" presId="urn:microsoft.com/office/officeart/2005/8/layout/pList1"/>
    <dgm:cxn modelId="{44190F4B-C615-41E7-8175-C0EB4CCCC28C}" type="presParOf" srcId="{49174BB2-E5C5-4B12-A79D-C4CD90C1F775}" destId="{2C60F63C-DBBF-4E04-8646-272F4F467D77}" srcOrd="0" destOrd="0" presId="urn:microsoft.com/office/officeart/2005/8/layout/pList1"/>
    <dgm:cxn modelId="{07F4E806-D210-4A16-A33F-D61FF91518D0}" type="presParOf" srcId="{49174BB2-E5C5-4B12-A79D-C4CD90C1F775}" destId="{89DF9F23-6CA6-4856-9182-63A8F8DAAA8D}" srcOrd="1" destOrd="0" presId="urn:microsoft.com/office/officeart/2005/8/layout/pList1"/>
    <dgm:cxn modelId="{22A693C4-0F7F-480C-9B0F-D5C62B76B6B6}" type="presParOf" srcId="{8EB4E098-7051-44F7-B5E4-84522CC558DC}" destId="{C7F22D43-2F39-4E3D-AB5A-68479A056498}" srcOrd="9" destOrd="0" presId="urn:microsoft.com/office/officeart/2005/8/layout/pList1"/>
    <dgm:cxn modelId="{21FAEEA4-8A97-48B6-B5B4-0A3820F09708}" type="presParOf" srcId="{8EB4E098-7051-44F7-B5E4-84522CC558DC}" destId="{A0D5D6F3-06A6-4D2C-A6C3-06F20847B82C}" srcOrd="10" destOrd="0" presId="urn:microsoft.com/office/officeart/2005/8/layout/pList1"/>
    <dgm:cxn modelId="{65D7D65C-046C-4C70-BA56-D2147679E31E}" type="presParOf" srcId="{A0D5D6F3-06A6-4D2C-A6C3-06F20847B82C}" destId="{B62085B0-BD45-46A1-A8A6-4E311180D028}" srcOrd="0" destOrd="0" presId="urn:microsoft.com/office/officeart/2005/8/layout/pList1"/>
    <dgm:cxn modelId="{6078F766-4566-4A51-B177-27C507A5C267}" type="presParOf" srcId="{A0D5D6F3-06A6-4D2C-A6C3-06F20847B82C}" destId="{1A361AB5-176C-49C3-9969-2EEF4AB8BA41}" srcOrd="1" destOrd="0" presId="urn:microsoft.com/office/officeart/2005/8/layout/pList1"/>
    <dgm:cxn modelId="{E9E1887B-EA15-4D99-B87C-9A06D6D2197C}" type="presParOf" srcId="{8EB4E098-7051-44F7-B5E4-84522CC558DC}" destId="{7F78536E-F22F-4D2F-92B3-09530EBCCC40}" srcOrd="11" destOrd="0" presId="urn:microsoft.com/office/officeart/2005/8/layout/pList1"/>
    <dgm:cxn modelId="{C62FA2E0-349F-4650-B149-4EA8B3B64688}" type="presParOf" srcId="{8EB4E098-7051-44F7-B5E4-84522CC558DC}" destId="{D90E3507-BDE8-4CCB-BB99-139BFE19250F}" srcOrd="12" destOrd="0" presId="urn:microsoft.com/office/officeart/2005/8/layout/pList1"/>
    <dgm:cxn modelId="{98D04BF2-65ED-4720-A3B3-E8152B00A540}" type="presParOf" srcId="{D90E3507-BDE8-4CCB-BB99-139BFE19250F}" destId="{C04ADCC4-0BD8-4AB6-81F6-134B09E61A60}" srcOrd="0" destOrd="0" presId="urn:microsoft.com/office/officeart/2005/8/layout/pList1"/>
    <dgm:cxn modelId="{0C15CFCF-8EC2-448F-949D-50A2A37BCB01}" type="presParOf" srcId="{D90E3507-BDE8-4CCB-BB99-139BFE19250F}" destId="{EF0D8F4D-C496-4633-8434-C37BDF8BD07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BFCFD-412C-4593-BE72-DCAE0830587C}" type="doc">
      <dgm:prSet loTypeId="urn:microsoft.com/office/officeart/2005/8/layout/process1" loCatId="process" qsTypeId="urn:microsoft.com/office/officeart/2005/8/quickstyle/simple1" qsCatId="simple" csTypeId="urn:microsoft.com/office/officeart/2005/8/colors/accent1_2" csCatId="accent1" phldr="1"/>
      <dgm:spPr/>
    </dgm:pt>
    <dgm:pt modelId="{25A4985D-7D63-4808-8D69-B055D4F8F15E}">
      <dgm:prSet phldrT="[Text]"/>
      <dgm:spPr/>
      <dgm:t>
        <a:bodyPr/>
        <a:lstStyle/>
        <a:p>
          <a:r>
            <a:rPr lang="en-US" dirty="0" smtClean="0"/>
            <a:t>Socioeconomic position</a:t>
          </a:r>
          <a:endParaRPr lang="en-US" dirty="0"/>
        </a:p>
      </dgm:t>
    </dgm:pt>
    <dgm:pt modelId="{362B8462-8225-486C-A032-D155CF40C7CB}" type="parTrans" cxnId="{A9F47713-CF4A-4F8D-9DAD-8E34138263B7}">
      <dgm:prSet/>
      <dgm:spPr/>
      <dgm:t>
        <a:bodyPr/>
        <a:lstStyle/>
        <a:p>
          <a:endParaRPr lang="en-US"/>
        </a:p>
      </dgm:t>
    </dgm:pt>
    <dgm:pt modelId="{5739B76A-5E2D-4CE8-BF62-EC7AA596B3F3}" type="sibTrans" cxnId="{A9F47713-CF4A-4F8D-9DAD-8E34138263B7}">
      <dgm:prSet/>
      <dgm:spPr/>
      <dgm:t>
        <a:bodyPr/>
        <a:lstStyle/>
        <a:p>
          <a:endParaRPr lang="en-US"/>
        </a:p>
      </dgm:t>
    </dgm:pt>
    <dgm:pt modelId="{68A35CCF-DCDD-40D6-BFE6-071926483E5B}">
      <dgm:prSet phldrT="[Text]"/>
      <dgm:spPr/>
      <dgm:t>
        <a:bodyPr/>
        <a:lstStyle/>
        <a:p>
          <a:r>
            <a:rPr lang="en-US" dirty="0" smtClean="0"/>
            <a:t>NCDs</a:t>
          </a:r>
          <a:endParaRPr lang="en-US" dirty="0"/>
        </a:p>
      </dgm:t>
    </dgm:pt>
    <dgm:pt modelId="{4A0D54E7-9C2D-494E-922B-52F040B171D6}" type="parTrans" cxnId="{633C3D57-4C94-4BD6-8DB6-9DA1FE0A4B8B}">
      <dgm:prSet/>
      <dgm:spPr/>
      <dgm:t>
        <a:bodyPr/>
        <a:lstStyle/>
        <a:p>
          <a:endParaRPr lang="en-US"/>
        </a:p>
      </dgm:t>
    </dgm:pt>
    <dgm:pt modelId="{DED42725-C1DD-435E-9FCE-4168D67C7068}" type="sibTrans" cxnId="{633C3D57-4C94-4BD6-8DB6-9DA1FE0A4B8B}">
      <dgm:prSet/>
      <dgm:spPr/>
      <dgm:t>
        <a:bodyPr/>
        <a:lstStyle/>
        <a:p>
          <a:endParaRPr lang="en-US"/>
        </a:p>
      </dgm:t>
    </dgm:pt>
    <dgm:pt modelId="{710BACD8-32C0-4C5D-ADD1-4CFECA60E3D7}" type="pres">
      <dgm:prSet presAssocID="{A2BBFCFD-412C-4593-BE72-DCAE0830587C}" presName="Name0" presStyleCnt="0">
        <dgm:presLayoutVars>
          <dgm:dir/>
          <dgm:resizeHandles val="exact"/>
        </dgm:presLayoutVars>
      </dgm:prSet>
      <dgm:spPr/>
    </dgm:pt>
    <dgm:pt modelId="{331BE313-431B-41B4-9D86-5A5BCCDF218C}" type="pres">
      <dgm:prSet presAssocID="{25A4985D-7D63-4808-8D69-B055D4F8F15E}" presName="node" presStyleLbl="node1" presStyleIdx="0" presStyleCnt="2">
        <dgm:presLayoutVars>
          <dgm:bulletEnabled val="1"/>
        </dgm:presLayoutVars>
      </dgm:prSet>
      <dgm:spPr/>
      <dgm:t>
        <a:bodyPr/>
        <a:lstStyle/>
        <a:p>
          <a:endParaRPr lang="en-US"/>
        </a:p>
      </dgm:t>
    </dgm:pt>
    <dgm:pt modelId="{410B9C41-DAAD-4B4E-B40A-9C47143A0653}" type="pres">
      <dgm:prSet presAssocID="{5739B76A-5E2D-4CE8-BF62-EC7AA596B3F3}" presName="sibTrans" presStyleLbl="sibTrans2D1" presStyleIdx="0" presStyleCnt="1"/>
      <dgm:spPr/>
      <dgm:t>
        <a:bodyPr/>
        <a:lstStyle/>
        <a:p>
          <a:endParaRPr lang="en-US"/>
        </a:p>
      </dgm:t>
    </dgm:pt>
    <dgm:pt modelId="{6EC1B75D-890D-42A8-84DC-542895C797A2}" type="pres">
      <dgm:prSet presAssocID="{5739B76A-5E2D-4CE8-BF62-EC7AA596B3F3}" presName="connectorText" presStyleLbl="sibTrans2D1" presStyleIdx="0" presStyleCnt="1"/>
      <dgm:spPr/>
      <dgm:t>
        <a:bodyPr/>
        <a:lstStyle/>
        <a:p>
          <a:endParaRPr lang="en-US"/>
        </a:p>
      </dgm:t>
    </dgm:pt>
    <dgm:pt modelId="{179D633A-8343-4AE4-A9B3-C090AFACE09B}" type="pres">
      <dgm:prSet presAssocID="{68A35CCF-DCDD-40D6-BFE6-071926483E5B}" presName="node" presStyleLbl="node1" presStyleIdx="1" presStyleCnt="2">
        <dgm:presLayoutVars>
          <dgm:bulletEnabled val="1"/>
        </dgm:presLayoutVars>
      </dgm:prSet>
      <dgm:spPr/>
      <dgm:t>
        <a:bodyPr/>
        <a:lstStyle/>
        <a:p>
          <a:endParaRPr lang="en-US"/>
        </a:p>
      </dgm:t>
    </dgm:pt>
  </dgm:ptLst>
  <dgm:cxnLst>
    <dgm:cxn modelId="{D83DFA4C-CBD3-44B9-9115-81E300C5146B}" type="presOf" srcId="{68A35CCF-DCDD-40D6-BFE6-071926483E5B}" destId="{179D633A-8343-4AE4-A9B3-C090AFACE09B}" srcOrd="0" destOrd="0" presId="urn:microsoft.com/office/officeart/2005/8/layout/process1"/>
    <dgm:cxn modelId="{4A937C3D-C0E6-4BA5-909F-F7B5B28572EE}" type="presOf" srcId="{5739B76A-5E2D-4CE8-BF62-EC7AA596B3F3}" destId="{410B9C41-DAAD-4B4E-B40A-9C47143A0653}" srcOrd="0" destOrd="0" presId="urn:microsoft.com/office/officeart/2005/8/layout/process1"/>
    <dgm:cxn modelId="{A9F47713-CF4A-4F8D-9DAD-8E34138263B7}" srcId="{A2BBFCFD-412C-4593-BE72-DCAE0830587C}" destId="{25A4985D-7D63-4808-8D69-B055D4F8F15E}" srcOrd="0" destOrd="0" parTransId="{362B8462-8225-486C-A032-D155CF40C7CB}" sibTransId="{5739B76A-5E2D-4CE8-BF62-EC7AA596B3F3}"/>
    <dgm:cxn modelId="{633C3D57-4C94-4BD6-8DB6-9DA1FE0A4B8B}" srcId="{A2BBFCFD-412C-4593-BE72-DCAE0830587C}" destId="{68A35CCF-DCDD-40D6-BFE6-071926483E5B}" srcOrd="1" destOrd="0" parTransId="{4A0D54E7-9C2D-494E-922B-52F040B171D6}" sibTransId="{DED42725-C1DD-435E-9FCE-4168D67C7068}"/>
    <dgm:cxn modelId="{D68D5509-5318-4B73-8957-B0D7A5ABCB7D}" type="presOf" srcId="{A2BBFCFD-412C-4593-BE72-DCAE0830587C}" destId="{710BACD8-32C0-4C5D-ADD1-4CFECA60E3D7}" srcOrd="0" destOrd="0" presId="urn:microsoft.com/office/officeart/2005/8/layout/process1"/>
    <dgm:cxn modelId="{74E3E4A2-50CC-47E7-8D7D-414E4C68427E}" type="presOf" srcId="{25A4985D-7D63-4808-8D69-B055D4F8F15E}" destId="{331BE313-431B-41B4-9D86-5A5BCCDF218C}" srcOrd="0" destOrd="0" presId="urn:microsoft.com/office/officeart/2005/8/layout/process1"/>
    <dgm:cxn modelId="{CE634C67-4E65-4DDD-A582-73DC4A4E7733}" type="presOf" srcId="{5739B76A-5E2D-4CE8-BF62-EC7AA596B3F3}" destId="{6EC1B75D-890D-42A8-84DC-542895C797A2}" srcOrd="1" destOrd="0" presId="urn:microsoft.com/office/officeart/2005/8/layout/process1"/>
    <dgm:cxn modelId="{873A42D1-A975-45F2-817D-1AF0EEC6B29E}" type="presParOf" srcId="{710BACD8-32C0-4C5D-ADD1-4CFECA60E3D7}" destId="{331BE313-431B-41B4-9D86-5A5BCCDF218C}" srcOrd="0" destOrd="0" presId="urn:microsoft.com/office/officeart/2005/8/layout/process1"/>
    <dgm:cxn modelId="{B822D7A7-2CC7-4898-ABD6-FAD12AAAF2EF}" type="presParOf" srcId="{710BACD8-32C0-4C5D-ADD1-4CFECA60E3D7}" destId="{410B9C41-DAAD-4B4E-B40A-9C47143A0653}" srcOrd="1" destOrd="0" presId="urn:microsoft.com/office/officeart/2005/8/layout/process1"/>
    <dgm:cxn modelId="{B3CC5366-8578-4FBD-BD94-C38A820A24EA}" type="presParOf" srcId="{410B9C41-DAAD-4B4E-B40A-9C47143A0653}" destId="{6EC1B75D-890D-42A8-84DC-542895C797A2}" srcOrd="0" destOrd="0" presId="urn:microsoft.com/office/officeart/2005/8/layout/process1"/>
    <dgm:cxn modelId="{6F8D9094-4EDB-4D36-B83A-83B8B85718C8}" type="presParOf" srcId="{710BACD8-32C0-4C5D-ADD1-4CFECA60E3D7}" destId="{179D633A-8343-4AE4-A9B3-C090AFACE0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BFCFD-412C-4593-BE72-DCAE0830587C}" type="doc">
      <dgm:prSet loTypeId="urn:microsoft.com/office/officeart/2005/8/layout/process1" loCatId="process" qsTypeId="urn:microsoft.com/office/officeart/2005/8/quickstyle/simple1" qsCatId="simple" csTypeId="urn:microsoft.com/office/officeart/2005/8/colors/accent1_2" csCatId="accent1" phldr="1"/>
      <dgm:spPr/>
    </dgm:pt>
    <dgm:pt modelId="{25A4985D-7D63-4808-8D69-B055D4F8F15E}">
      <dgm:prSet phldrT="[Text]"/>
      <dgm:spPr/>
      <dgm:t>
        <a:bodyPr/>
        <a:lstStyle/>
        <a:p>
          <a:r>
            <a:rPr lang="en-US" dirty="0" smtClean="0"/>
            <a:t>Socioeconomic position</a:t>
          </a:r>
          <a:endParaRPr lang="en-US" dirty="0"/>
        </a:p>
      </dgm:t>
    </dgm:pt>
    <dgm:pt modelId="{362B8462-8225-486C-A032-D155CF40C7CB}" type="parTrans" cxnId="{A9F47713-CF4A-4F8D-9DAD-8E34138263B7}">
      <dgm:prSet/>
      <dgm:spPr/>
      <dgm:t>
        <a:bodyPr/>
        <a:lstStyle/>
        <a:p>
          <a:endParaRPr lang="en-US"/>
        </a:p>
      </dgm:t>
    </dgm:pt>
    <dgm:pt modelId="{5739B76A-5E2D-4CE8-BF62-EC7AA596B3F3}" type="sibTrans" cxnId="{A9F47713-CF4A-4F8D-9DAD-8E34138263B7}">
      <dgm:prSet/>
      <dgm:spPr/>
      <dgm:t>
        <a:bodyPr/>
        <a:lstStyle/>
        <a:p>
          <a:endParaRPr lang="en-US" dirty="0"/>
        </a:p>
      </dgm:t>
    </dgm:pt>
    <dgm:pt modelId="{68A35CCF-DCDD-40D6-BFE6-071926483E5B}">
      <dgm:prSet phldrT="[Text]"/>
      <dgm:spPr/>
      <dgm:t>
        <a:bodyPr/>
        <a:lstStyle/>
        <a:p>
          <a:r>
            <a:rPr lang="en-US" dirty="0" smtClean="0"/>
            <a:t>NCDs</a:t>
          </a:r>
          <a:endParaRPr lang="en-US" dirty="0"/>
        </a:p>
      </dgm:t>
    </dgm:pt>
    <dgm:pt modelId="{4A0D54E7-9C2D-494E-922B-52F040B171D6}" type="parTrans" cxnId="{633C3D57-4C94-4BD6-8DB6-9DA1FE0A4B8B}">
      <dgm:prSet/>
      <dgm:spPr/>
      <dgm:t>
        <a:bodyPr/>
        <a:lstStyle/>
        <a:p>
          <a:endParaRPr lang="en-US"/>
        </a:p>
      </dgm:t>
    </dgm:pt>
    <dgm:pt modelId="{DED42725-C1DD-435E-9FCE-4168D67C7068}" type="sibTrans" cxnId="{633C3D57-4C94-4BD6-8DB6-9DA1FE0A4B8B}">
      <dgm:prSet/>
      <dgm:spPr/>
      <dgm:t>
        <a:bodyPr/>
        <a:lstStyle/>
        <a:p>
          <a:endParaRPr lang="en-US"/>
        </a:p>
      </dgm:t>
    </dgm:pt>
    <dgm:pt modelId="{710BACD8-32C0-4C5D-ADD1-4CFECA60E3D7}" type="pres">
      <dgm:prSet presAssocID="{A2BBFCFD-412C-4593-BE72-DCAE0830587C}" presName="Name0" presStyleCnt="0">
        <dgm:presLayoutVars>
          <dgm:dir/>
          <dgm:resizeHandles val="exact"/>
        </dgm:presLayoutVars>
      </dgm:prSet>
      <dgm:spPr/>
    </dgm:pt>
    <dgm:pt modelId="{331BE313-431B-41B4-9D86-5A5BCCDF218C}" type="pres">
      <dgm:prSet presAssocID="{25A4985D-7D63-4808-8D69-B055D4F8F15E}" presName="node" presStyleLbl="node1" presStyleIdx="0" presStyleCnt="2">
        <dgm:presLayoutVars>
          <dgm:bulletEnabled val="1"/>
        </dgm:presLayoutVars>
      </dgm:prSet>
      <dgm:spPr/>
      <dgm:t>
        <a:bodyPr/>
        <a:lstStyle/>
        <a:p>
          <a:endParaRPr lang="en-US"/>
        </a:p>
      </dgm:t>
    </dgm:pt>
    <dgm:pt modelId="{410B9C41-DAAD-4B4E-B40A-9C47143A0653}" type="pres">
      <dgm:prSet presAssocID="{5739B76A-5E2D-4CE8-BF62-EC7AA596B3F3}" presName="sibTrans" presStyleLbl="sibTrans2D1" presStyleIdx="0" presStyleCnt="1" custAng="10800000"/>
      <dgm:spPr/>
      <dgm:t>
        <a:bodyPr/>
        <a:lstStyle/>
        <a:p>
          <a:endParaRPr lang="en-US"/>
        </a:p>
      </dgm:t>
    </dgm:pt>
    <dgm:pt modelId="{6EC1B75D-890D-42A8-84DC-542895C797A2}" type="pres">
      <dgm:prSet presAssocID="{5739B76A-5E2D-4CE8-BF62-EC7AA596B3F3}" presName="connectorText" presStyleLbl="sibTrans2D1" presStyleIdx="0" presStyleCnt="1"/>
      <dgm:spPr/>
      <dgm:t>
        <a:bodyPr/>
        <a:lstStyle/>
        <a:p>
          <a:endParaRPr lang="en-US"/>
        </a:p>
      </dgm:t>
    </dgm:pt>
    <dgm:pt modelId="{179D633A-8343-4AE4-A9B3-C090AFACE09B}" type="pres">
      <dgm:prSet presAssocID="{68A35CCF-DCDD-40D6-BFE6-071926483E5B}" presName="node" presStyleLbl="node1" presStyleIdx="1" presStyleCnt="2">
        <dgm:presLayoutVars>
          <dgm:bulletEnabled val="1"/>
        </dgm:presLayoutVars>
      </dgm:prSet>
      <dgm:spPr/>
      <dgm:t>
        <a:bodyPr/>
        <a:lstStyle/>
        <a:p>
          <a:endParaRPr lang="en-US"/>
        </a:p>
      </dgm:t>
    </dgm:pt>
  </dgm:ptLst>
  <dgm:cxnLst>
    <dgm:cxn modelId="{9B545D07-EAB5-4BD0-B34D-A8F91A4E57B0}" type="presOf" srcId="{A2BBFCFD-412C-4593-BE72-DCAE0830587C}" destId="{710BACD8-32C0-4C5D-ADD1-4CFECA60E3D7}" srcOrd="0" destOrd="0" presId="urn:microsoft.com/office/officeart/2005/8/layout/process1"/>
    <dgm:cxn modelId="{ED49F100-D4BF-4A69-A65D-DC0192FE1191}" type="presOf" srcId="{68A35CCF-DCDD-40D6-BFE6-071926483E5B}" destId="{179D633A-8343-4AE4-A9B3-C090AFACE09B}" srcOrd="0" destOrd="0" presId="urn:microsoft.com/office/officeart/2005/8/layout/process1"/>
    <dgm:cxn modelId="{A9F47713-CF4A-4F8D-9DAD-8E34138263B7}" srcId="{A2BBFCFD-412C-4593-BE72-DCAE0830587C}" destId="{25A4985D-7D63-4808-8D69-B055D4F8F15E}" srcOrd="0" destOrd="0" parTransId="{362B8462-8225-486C-A032-D155CF40C7CB}" sibTransId="{5739B76A-5E2D-4CE8-BF62-EC7AA596B3F3}"/>
    <dgm:cxn modelId="{633C3D57-4C94-4BD6-8DB6-9DA1FE0A4B8B}" srcId="{A2BBFCFD-412C-4593-BE72-DCAE0830587C}" destId="{68A35CCF-DCDD-40D6-BFE6-071926483E5B}" srcOrd="1" destOrd="0" parTransId="{4A0D54E7-9C2D-494E-922B-52F040B171D6}" sibTransId="{DED42725-C1DD-435E-9FCE-4168D67C7068}"/>
    <dgm:cxn modelId="{9D7BA7A6-9BC4-411D-BE53-1D8C54286B5A}" type="presOf" srcId="{5739B76A-5E2D-4CE8-BF62-EC7AA596B3F3}" destId="{6EC1B75D-890D-42A8-84DC-542895C797A2}" srcOrd="1" destOrd="0" presId="urn:microsoft.com/office/officeart/2005/8/layout/process1"/>
    <dgm:cxn modelId="{42318EDB-14BE-4D2C-AB6C-7C4AB2E8806A}" type="presOf" srcId="{25A4985D-7D63-4808-8D69-B055D4F8F15E}" destId="{331BE313-431B-41B4-9D86-5A5BCCDF218C}" srcOrd="0" destOrd="0" presId="urn:microsoft.com/office/officeart/2005/8/layout/process1"/>
    <dgm:cxn modelId="{7055730D-385C-4895-ACA6-0232FFBCCEA8}" type="presOf" srcId="{5739B76A-5E2D-4CE8-BF62-EC7AA596B3F3}" destId="{410B9C41-DAAD-4B4E-B40A-9C47143A0653}" srcOrd="0" destOrd="0" presId="urn:microsoft.com/office/officeart/2005/8/layout/process1"/>
    <dgm:cxn modelId="{7FFF86ED-267C-41F5-BDED-A6A37150DC9A}" type="presParOf" srcId="{710BACD8-32C0-4C5D-ADD1-4CFECA60E3D7}" destId="{331BE313-431B-41B4-9D86-5A5BCCDF218C}" srcOrd="0" destOrd="0" presId="urn:microsoft.com/office/officeart/2005/8/layout/process1"/>
    <dgm:cxn modelId="{B16B1BEF-C1F3-4945-8B2D-20366E5C5653}" type="presParOf" srcId="{710BACD8-32C0-4C5D-ADD1-4CFECA60E3D7}" destId="{410B9C41-DAAD-4B4E-B40A-9C47143A0653}" srcOrd="1" destOrd="0" presId="urn:microsoft.com/office/officeart/2005/8/layout/process1"/>
    <dgm:cxn modelId="{2D918A59-6DED-4892-BB7C-6EA7C5D911F4}" type="presParOf" srcId="{410B9C41-DAAD-4B4E-B40A-9C47143A0653}" destId="{6EC1B75D-890D-42A8-84DC-542895C797A2}" srcOrd="0" destOrd="0" presId="urn:microsoft.com/office/officeart/2005/8/layout/process1"/>
    <dgm:cxn modelId="{B437354F-F30B-45B0-93C0-4ECD4D0E4133}" type="presParOf" srcId="{710BACD8-32C0-4C5D-ADD1-4CFECA60E3D7}" destId="{179D633A-8343-4AE4-A9B3-C090AFACE09B}"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3CC3EC8-FCEE-4E84-9ABE-3AC50CE4E45E}" type="datetimeFigureOut">
              <a:rPr lang="ar-SA" smtClean="0"/>
              <a:t>11/06/40</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50F127-1344-4A4A-8EFB-6B7B848B212C}" type="slidenum">
              <a:rPr lang="ar-SA" smtClean="0"/>
              <a:t>‹#›</a:t>
            </a:fld>
            <a:endParaRPr lang="ar-SA"/>
          </a:p>
        </p:txBody>
      </p:sp>
    </p:spTree>
    <p:extLst>
      <p:ext uri="{BB962C8B-B14F-4D97-AF65-F5344CB8AC3E}">
        <p14:creationId xmlns:p14="http://schemas.microsoft.com/office/powerpoint/2010/main" val="1457332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E50F127-1344-4A4A-8EFB-6B7B848B212C}" type="slidenum">
              <a:rPr lang="ar-SA" smtClean="0"/>
              <a:t>4</a:t>
            </a:fld>
            <a:endParaRPr lang="ar-SA"/>
          </a:p>
        </p:txBody>
      </p:sp>
    </p:spTree>
    <p:extLst>
      <p:ext uri="{BB962C8B-B14F-4D97-AF65-F5344CB8AC3E}">
        <p14:creationId xmlns:p14="http://schemas.microsoft.com/office/powerpoint/2010/main" val="139767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Read reference </a:t>
            </a:r>
            <a:r>
              <a:rPr lang="en-US" dirty="0" err="1" smtClean="0"/>
              <a:t>pgs</a:t>
            </a:r>
            <a:r>
              <a:rPr lang="en-US" dirty="0" smtClean="0"/>
              <a:t> [5-7], [25-40]</a:t>
            </a:r>
          </a:p>
          <a:p>
            <a:pPr algn="l" rtl="0"/>
            <a:endParaRPr lang="en-US" dirty="0" smtClean="0"/>
          </a:p>
          <a:p>
            <a:pPr algn="l" rtl="0"/>
            <a:r>
              <a:rPr lang="en-US" dirty="0" smtClean="0"/>
              <a:t>Structural determinants  have</a:t>
            </a:r>
            <a:r>
              <a:rPr lang="en-US" baseline="0" dirty="0" smtClean="0"/>
              <a:t> the biggest impact on health and are a priority in health inequities.</a:t>
            </a:r>
          </a:p>
          <a:p>
            <a:pPr algn="l" rtl="0"/>
            <a:r>
              <a:rPr lang="en-US" dirty="0" smtClean="0"/>
              <a:t>structural determinants are those that generate or reinforce social stratification in the society and that define individual socioeconomic position. These mechanisms configure the health opportunities of social groups based on their placement within hierarchies of power, prestige and access to resources (economic status). </a:t>
            </a:r>
            <a:endParaRPr lang="en-US" baseline="0" dirty="0" smtClean="0"/>
          </a:p>
          <a:p>
            <a:pPr algn="l" rtl="0"/>
            <a:endParaRPr lang="en-US" baseline="0" dirty="0" smtClean="0"/>
          </a:p>
          <a:p>
            <a:pPr algn="just" rtl="0">
              <a:spcAft>
                <a:spcPts val="1200"/>
              </a:spcAft>
            </a:pPr>
            <a:r>
              <a:rPr lang="en-US" sz="1200" dirty="0" smtClean="0"/>
              <a:t>- Differential exposure to conditions that have more immediate effects on health, such as access to healthy foods, a safe and clean place to live, and the ability to get routine physical exercise.</a:t>
            </a:r>
          </a:p>
          <a:p>
            <a:pPr algn="just" rtl="0">
              <a:spcAft>
                <a:spcPts val="1200"/>
              </a:spcAft>
            </a:pPr>
            <a:r>
              <a:rPr lang="en-US" sz="1200" dirty="0" smtClean="0"/>
              <a:t>- Those with less education and less income are more likely to smoke, less likely to engage in physical activity and less physically fit than their higher-income peers and are less likely to consume fiber and fresh fruits and vegetables.</a:t>
            </a:r>
          </a:p>
          <a:p>
            <a:pPr algn="just" rtl="0">
              <a:spcAft>
                <a:spcPts val="1200"/>
              </a:spcAft>
            </a:pPr>
            <a:r>
              <a:rPr lang="en-US" sz="1200" dirty="0" smtClean="0"/>
              <a:t>- Education promotes knowledge and life skills, which increase access to information and resources that promote health In addition, education builds occupational opportunities and earning potential, which in turn can lead to better nutrition, housing, schooling, and recreation.</a:t>
            </a:r>
          </a:p>
          <a:p>
            <a:pPr algn="l" rtl="0"/>
            <a:endParaRPr lang="en-US" dirty="0" smtClean="0"/>
          </a:p>
          <a:p>
            <a:pPr algn="l" rtl="0"/>
            <a:endParaRPr lang="en-US" dirty="0" smtClean="0"/>
          </a:p>
          <a:p>
            <a:pPr algn="l" rtl="0"/>
            <a:r>
              <a:rPr lang="en-US" dirty="0" smtClean="0"/>
              <a:t>-material</a:t>
            </a:r>
            <a:r>
              <a:rPr lang="en-US" baseline="0" dirty="0" smtClean="0"/>
              <a:t> living conditions include: </a:t>
            </a:r>
          </a:p>
          <a:p>
            <a:pPr marL="227013" indent="-227013" algn="l" rtl="0">
              <a:buFont typeface="Wingdings" panose="05000000000000000000" pitchFamily="2" charset="2"/>
              <a:buChar char="§"/>
            </a:pPr>
            <a:r>
              <a:rPr lang="en-US" dirty="0" smtClean="0"/>
              <a:t>Food</a:t>
            </a:r>
          </a:p>
          <a:p>
            <a:pPr marL="227013" indent="-227013" algn="l" rtl="0">
              <a:buFont typeface="Wingdings" panose="05000000000000000000" pitchFamily="2" charset="2"/>
              <a:buChar char="§"/>
            </a:pPr>
            <a:r>
              <a:rPr lang="en-US" dirty="0" smtClean="0"/>
              <a:t>Shelter</a:t>
            </a:r>
          </a:p>
          <a:p>
            <a:pPr marL="227013" indent="-227013" algn="l" rtl="0">
              <a:buFont typeface="Wingdings" panose="05000000000000000000" pitchFamily="2" charset="2"/>
              <a:buChar char="§"/>
            </a:pPr>
            <a:r>
              <a:rPr lang="en-US" dirty="0" smtClean="0"/>
              <a:t>Transportation</a:t>
            </a:r>
          </a:p>
          <a:p>
            <a:pPr marL="227013" indent="-227013" algn="l" rtl="0">
              <a:buFont typeface="Wingdings" panose="05000000000000000000" pitchFamily="2" charset="2"/>
              <a:buChar char="§"/>
            </a:pPr>
            <a:r>
              <a:rPr lang="en-US" dirty="0" smtClean="0"/>
              <a:t>Health care</a:t>
            </a:r>
          </a:p>
          <a:p>
            <a:pPr marL="227013" indent="-227013" algn="l" rtl="0">
              <a:buFont typeface="Wingdings" panose="05000000000000000000" pitchFamily="2" charset="2"/>
              <a:buChar char="§"/>
            </a:pPr>
            <a:r>
              <a:rPr lang="en-US" dirty="0" smtClean="0"/>
              <a:t>Safe environments</a:t>
            </a:r>
          </a:p>
          <a:p>
            <a:pPr algn="l" rtl="0"/>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244836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18</a:t>
            </a:fld>
            <a:endParaRPr lang="ar-SA"/>
          </a:p>
        </p:txBody>
      </p:sp>
    </p:spTree>
    <p:extLst>
      <p:ext uri="{BB962C8B-B14F-4D97-AF65-F5344CB8AC3E}">
        <p14:creationId xmlns:p14="http://schemas.microsoft.com/office/powerpoint/2010/main" val="295079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19</a:t>
            </a:fld>
            <a:endParaRPr lang="ar-SA"/>
          </a:p>
        </p:txBody>
      </p:sp>
    </p:spTree>
    <p:extLst>
      <p:ext uri="{BB962C8B-B14F-4D97-AF65-F5344CB8AC3E}">
        <p14:creationId xmlns:p14="http://schemas.microsoft.com/office/powerpoint/2010/main" val="14562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20</a:t>
            </a:fld>
            <a:endParaRPr lang="ar-SA"/>
          </a:p>
        </p:txBody>
      </p:sp>
    </p:spTree>
    <p:extLst>
      <p:ext uri="{BB962C8B-B14F-4D97-AF65-F5344CB8AC3E}">
        <p14:creationId xmlns:p14="http://schemas.microsoft.com/office/powerpoint/2010/main" val="11452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their respective social status, individuals experience differences in exposure and vulnerability to health-compromising conditions. Illness can “feed back” on a given individual’s social position, e.g. by compromising employment opportunities and reducing income; certain epidemic diseases can similarly “feed back” to affect the functioning of social, economic and political institutions.</a:t>
            </a:r>
          </a:p>
          <a:p>
            <a:pPr algn="l" rtl="0"/>
            <a:endParaRPr lang="en-US" dirty="0" smtClean="0"/>
          </a:p>
          <a:p>
            <a:pPr algn="l" rtl="0"/>
            <a:endParaRPr lang="en-US" dirty="0" smtClean="0"/>
          </a:p>
          <a:p>
            <a:pPr algn="l" rtl="0"/>
            <a:r>
              <a:rPr lang="en-US" dirty="0" smtClean="0"/>
              <a:t>Differences correlated with people’s socioeconomic position are found for rates of mortality and morbidity from almost every disease and condition. SEP is also linked to prevalence and course of disease and self-rated health. p The magnitude of certain diseases can directly affect features of the socioeconomic and political context, through high prevalence rates and levels of mortality and morbidity. </a:t>
            </a:r>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solidFill>
                  <a:prstClr val="black"/>
                </a:solidFill>
              </a:rPr>
              <a:pPr/>
              <a:t>23</a:t>
            </a:fld>
            <a:endParaRPr lang="ar-SA">
              <a:solidFill>
                <a:prstClr val="black"/>
              </a:solidFill>
            </a:endParaRPr>
          </a:p>
        </p:txBody>
      </p:sp>
    </p:spTree>
    <p:extLst>
      <p:ext uri="{BB962C8B-B14F-4D97-AF65-F5344CB8AC3E}">
        <p14:creationId xmlns:p14="http://schemas.microsoft.com/office/powerpoint/2010/main" val="193949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solidFill>
                  <a:prstClr val="black"/>
                </a:solidFill>
              </a:rPr>
              <a:pPr/>
              <a:t>24</a:t>
            </a:fld>
            <a:endParaRPr lang="ar-SA">
              <a:solidFill>
                <a:prstClr val="black"/>
              </a:solidFill>
            </a:endParaRPr>
          </a:p>
        </p:txBody>
      </p:sp>
    </p:spTree>
    <p:extLst>
      <p:ext uri="{BB962C8B-B14F-4D97-AF65-F5344CB8AC3E}">
        <p14:creationId xmlns:p14="http://schemas.microsoft.com/office/powerpoint/2010/main" val="1768007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Read reference </a:t>
            </a:r>
            <a:r>
              <a:rPr lang="en-US" dirty="0" err="1" smtClean="0"/>
              <a:t>pgs</a:t>
            </a:r>
            <a:r>
              <a:rPr lang="en-US" dirty="0" smtClean="0"/>
              <a:t> [5-7], [25-40]</a:t>
            </a:r>
          </a:p>
          <a:p>
            <a:pPr algn="l" rtl="0"/>
            <a:endParaRPr lang="en-US" dirty="0" smtClean="0"/>
          </a:p>
          <a:p>
            <a:pPr algn="l" rtl="0"/>
            <a:r>
              <a:rPr lang="en-US" dirty="0" smtClean="0"/>
              <a:t>Structural determinants  have</a:t>
            </a:r>
            <a:r>
              <a:rPr lang="en-US" baseline="0" dirty="0" smtClean="0"/>
              <a:t> the biggest impact on health and are a priority in health inequities.</a:t>
            </a:r>
          </a:p>
          <a:p>
            <a:pPr algn="l" rtl="0"/>
            <a:r>
              <a:rPr lang="en-US" dirty="0" smtClean="0"/>
              <a:t>structural determinants are those that generate or reinforce social stratification in the society and that define individual socioeconomic position. These mechanisms configure the health opportunities of social groups based on their placement within hierarchies of power, prestige and access to resources (economic status). </a:t>
            </a:r>
            <a:endParaRPr lang="en-US" baseline="0" dirty="0" smtClean="0"/>
          </a:p>
          <a:p>
            <a:pPr algn="l" rtl="0"/>
            <a:endParaRPr lang="en-US" baseline="0" dirty="0" smtClean="0"/>
          </a:p>
          <a:p>
            <a:pPr algn="just" rtl="0">
              <a:spcAft>
                <a:spcPts val="1200"/>
              </a:spcAft>
            </a:pPr>
            <a:r>
              <a:rPr lang="en-US" sz="1200" dirty="0" smtClean="0"/>
              <a:t>- Differential exposure to conditions that have more immediate effects on health, such as access to healthy foods, a safe and clean place to live, and the ability to get routine physical exercise.</a:t>
            </a:r>
          </a:p>
          <a:p>
            <a:pPr algn="just" rtl="0">
              <a:spcAft>
                <a:spcPts val="1200"/>
              </a:spcAft>
            </a:pPr>
            <a:r>
              <a:rPr lang="en-US" sz="1200" dirty="0" smtClean="0"/>
              <a:t>- Those with less education and less income are more likely to smoke, less likely to engage in physical activity and less physically fit than their higher-income peers and are less likely to consume fiber and fresh fruits and vegetables.</a:t>
            </a:r>
          </a:p>
          <a:p>
            <a:pPr algn="just" rtl="0">
              <a:spcAft>
                <a:spcPts val="1200"/>
              </a:spcAft>
            </a:pPr>
            <a:r>
              <a:rPr lang="en-US" sz="1200" dirty="0" smtClean="0"/>
              <a:t>- Education promotes knowledge and life skills, which increase access to information and resources that promote health In addition, education builds occupational opportunities and earning potential, which in turn can lead to better nutrition, housing, schooling, and recreation.</a:t>
            </a:r>
          </a:p>
          <a:p>
            <a:pPr algn="l" rtl="0"/>
            <a:endParaRPr lang="en-US" dirty="0" smtClean="0"/>
          </a:p>
          <a:p>
            <a:pPr algn="l" rtl="0"/>
            <a:endParaRPr lang="en-US" dirty="0" smtClean="0"/>
          </a:p>
          <a:p>
            <a:pPr algn="l" rtl="0"/>
            <a:r>
              <a:rPr lang="en-US" dirty="0" smtClean="0"/>
              <a:t>-material</a:t>
            </a:r>
            <a:r>
              <a:rPr lang="en-US" baseline="0" dirty="0" smtClean="0"/>
              <a:t> living conditions include: </a:t>
            </a:r>
          </a:p>
          <a:p>
            <a:pPr marL="227013" indent="-227013" algn="l" rtl="0">
              <a:buFont typeface="Wingdings" panose="05000000000000000000" pitchFamily="2" charset="2"/>
              <a:buChar char="§"/>
            </a:pPr>
            <a:r>
              <a:rPr lang="en-US" dirty="0" smtClean="0"/>
              <a:t>Food</a:t>
            </a:r>
          </a:p>
          <a:p>
            <a:pPr marL="227013" indent="-227013" algn="l" rtl="0">
              <a:buFont typeface="Wingdings" panose="05000000000000000000" pitchFamily="2" charset="2"/>
              <a:buChar char="§"/>
            </a:pPr>
            <a:r>
              <a:rPr lang="en-US" dirty="0" smtClean="0"/>
              <a:t>Shelter</a:t>
            </a:r>
          </a:p>
          <a:p>
            <a:pPr marL="227013" indent="-227013" algn="l" rtl="0">
              <a:buFont typeface="Wingdings" panose="05000000000000000000" pitchFamily="2" charset="2"/>
              <a:buChar char="§"/>
            </a:pPr>
            <a:r>
              <a:rPr lang="en-US" dirty="0" smtClean="0"/>
              <a:t>Transportation</a:t>
            </a:r>
          </a:p>
          <a:p>
            <a:pPr marL="227013" indent="-227013" algn="l" rtl="0">
              <a:buFont typeface="Wingdings" panose="05000000000000000000" pitchFamily="2" charset="2"/>
              <a:buChar char="§"/>
            </a:pPr>
            <a:r>
              <a:rPr lang="en-US" dirty="0" smtClean="0"/>
              <a:t>Health care</a:t>
            </a:r>
          </a:p>
          <a:p>
            <a:pPr marL="227013" indent="-227013" algn="l" rtl="0">
              <a:buFont typeface="Wingdings" panose="05000000000000000000" pitchFamily="2" charset="2"/>
              <a:buChar char="§"/>
            </a:pPr>
            <a:r>
              <a:rPr lang="en-US" dirty="0" smtClean="0"/>
              <a:t>Safe environments</a:t>
            </a:r>
          </a:p>
          <a:p>
            <a:pPr algn="l" rtl="0"/>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solidFill>
                  <a:prstClr val="black"/>
                </a:solidFill>
              </a:rPr>
              <a:pPr/>
              <a:t>26</a:t>
            </a:fld>
            <a:endParaRPr lang="ar-SA">
              <a:solidFill>
                <a:prstClr val="black"/>
              </a:solidFill>
            </a:endParaRPr>
          </a:p>
        </p:txBody>
      </p:sp>
    </p:spTree>
    <p:extLst>
      <p:ext uri="{BB962C8B-B14F-4D97-AF65-F5344CB8AC3E}">
        <p14:creationId xmlns:p14="http://schemas.microsoft.com/office/powerpoint/2010/main" val="398869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(with focus on structural socio-political context)1-</a:t>
            </a:r>
          </a:p>
          <a:p>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t>27</a:t>
            </a:fld>
            <a:endParaRPr lang="ar-SA"/>
          </a:p>
        </p:txBody>
      </p:sp>
    </p:spTree>
    <p:extLst>
      <p:ext uri="{BB962C8B-B14F-4D97-AF65-F5344CB8AC3E}">
        <p14:creationId xmlns:p14="http://schemas.microsoft.com/office/powerpoint/2010/main" val="323653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t>28</a:t>
            </a:fld>
            <a:endParaRPr lang="ar-SA"/>
          </a:p>
        </p:txBody>
      </p:sp>
    </p:spTree>
    <p:extLst>
      <p:ext uri="{BB962C8B-B14F-4D97-AF65-F5344CB8AC3E}">
        <p14:creationId xmlns:p14="http://schemas.microsoft.com/office/powerpoint/2010/main" val="306571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29</a:t>
            </a:fld>
            <a:endParaRPr lang="ar-SA"/>
          </a:p>
        </p:txBody>
      </p:sp>
    </p:spTree>
    <p:extLst>
      <p:ext uri="{BB962C8B-B14F-4D97-AF65-F5344CB8AC3E}">
        <p14:creationId xmlns:p14="http://schemas.microsoft.com/office/powerpoint/2010/main" val="2965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E50F127-1344-4A4A-8EFB-6B7B848B212C}" type="slidenum">
              <a:rPr lang="ar-SA" smtClean="0"/>
              <a:t>5</a:t>
            </a:fld>
            <a:endParaRPr lang="ar-SA"/>
          </a:p>
        </p:txBody>
      </p:sp>
    </p:spTree>
    <p:extLst>
      <p:ext uri="{BB962C8B-B14F-4D97-AF65-F5344CB8AC3E}">
        <p14:creationId xmlns:p14="http://schemas.microsoft.com/office/powerpoint/2010/main" val="285155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5E50F127-1344-4A4A-8EFB-6B7B848B212C}" type="slidenum">
              <a:rPr lang="ar-SA" smtClean="0"/>
              <a:t>6</a:t>
            </a:fld>
            <a:endParaRPr lang="ar-SA"/>
          </a:p>
        </p:txBody>
      </p:sp>
    </p:spTree>
    <p:extLst>
      <p:ext uri="{BB962C8B-B14F-4D97-AF65-F5344CB8AC3E}">
        <p14:creationId xmlns:p14="http://schemas.microsoft.com/office/powerpoint/2010/main" val="231288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While the precise pathways through which social determinants influence health are at an individual level – and not clear and are the subject of continuing research, it is important to note that: </a:t>
            </a:r>
          </a:p>
          <a:p>
            <a:pPr algn="l" rtl="0"/>
            <a:endParaRPr lang="ar-SA" dirty="0" smtClean="0"/>
          </a:p>
          <a:p>
            <a:pPr marL="228600" indent="-228600" algn="l" rtl="0">
              <a:buAutoNum type="alphaLcPeriod"/>
            </a:pPr>
            <a:r>
              <a:rPr lang="en-US" dirty="0" smtClean="0"/>
              <a:t>Social determinants contribute to health inequalities between social groups. This is because the effects of social determinants of health are not distributed equally or fairly across society. </a:t>
            </a:r>
          </a:p>
          <a:p>
            <a:pPr marL="228600" indent="-228600" algn="l" rtl="0">
              <a:buAutoNum type="alphaLcPeriod"/>
            </a:pPr>
            <a:r>
              <a:rPr lang="en-US" dirty="0" smtClean="0"/>
              <a:t>Social determinants can influence health both directly and indirectly. For example damp housing can directly contribute to respiratory disorders, while educational disadvantage can limit access to employment, raising the risk of poverty and its adverse impact on health.</a:t>
            </a:r>
          </a:p>
          <a:p>
            <a:pPr marL="228600" indent="-228600" algn="l" rtl="0">
              <a:buAutoNum type="alphaLcPeriod"/>
            </a:pPr>
            <a:r>
              <a:rPr lang="en-US" dirty="0" smtClean="0"/>
              <a:t>Social determinants of health are interconnected. For example poverty is linked to poor housing, access to health services or diet, all of which are in turn linked to health. </a:t>
            </a:r>
          </a:p>
          <a:p>
            <a:pPr marL="228600" indent="-228600" algn="l" rtl="0">
              <a:buAutoNum type="alphaLcPeriod"/>
            </a:pPr>
            <a:r>
              <a:rPr lang="en-US" dirty="0" smtClean="0"/>
              <a:t>Social determinants operate at different levels. Structural issues, such as socioeconomic policies or income inequality, are often termed ‘upstream’ factors. While ‘downstream’ factors like smoking or stress operate  can be influenced by upstream factors. </a:t>
            </a:r>
            <a:endParaRPr lang="ar-SA" dirty="0"/>
          </a:p>
        </p:txBody>
      </p:sp>
      <p:sp>
        <p:nvSpPr>
          <p:cNvPr id="4" name="Slide Number Placeholder 3"/>
          <p:cNvSpPr>
            <a:spLocks noGrp="1"/>
          </p:cNvSpPr>
          <p:nvPr>
            <p:ph type="sldNum" sz="quarter" idx="10"/>
          </p:nvPr>
        </p:nvSpPr>
        <p:spPr/>
        <p:txBody>
          <a:bodyPr/>
          <a:lstStyle/>
          <a:p>
            <a:fld id="{5E50F127-1344-4A4A-8EFB-6B7B848B212C}" type="slidenum">
              <a:rPr lang="ar-SA" smtClean="0"/>
              <a:t>7</a:t>
            </a:fld>
            <a:endParaRPr lang="ar-SA"/>
          </a:p>
        </p:txBody>
      </p:sp>
    </p:spTree>
    <p:extLst>
      <p:ext uri="{BB962C8B-B14F-4D97-AF65-F5344CB8AC3E}">
        <p14:creationId xmlns:p14="http://schemas.microsoft.com/office/powerpoint/2010/main" val="157309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illustrates four layers of determinants of health, which function independently and collectively to impact health outcomes for individuals. The model indicates unequal individual genetic and lifestyle factors are the primary causes for inequality in health, though the wider determinants of health go beyond these. Individuals with their different characteristics such as sex, age, hereditary, and race are placed at the </a:t>
            </a:r>
            <a:r>
              <a:rPr lang="en-US" dirty="0" err="1" smtClean="0"/>
              <a:t>centre</a:t>
            </a:r>
            <a:r>
              <a:rPr lang="en-US" dirty="0" smtClean="0"/>
              <a:t> of the figure, but are influenced by social and community networks which were placed in the next layer. The third layer indicates that individual’s health is influenced by the broad health determinants factors such as the general socioeconomic, cultural and environmental conditions. For instance, individual living and working conditions, access to essential goods and services, which is largely determined by a country’s overall economic state, </a:t>
            </a:r>
            <a:r>
              <a:rPr lang="en-US" dirty="0" err="1" smtClean="0"/>
              <a:t>labour</a:t>
            </a:r>
            <a:r>
              <a:rPr lang="en-US" dirty="0" smtClean="0"/>
              <a:t> market conditions, cultural, environmental, and standard of living achieved in a society. </a:t>
            </a:r>
            <a:endParaRPr lang="ar-SA" dirty="0"/>
          </a:p>
        </p:txBody>
      </p:sp>
      <p:sp>
        <p:nvSpPr>
          <p:cNvPr id="4" name="Slide Number Placeholder 3"/>
          <p:cNvSpPr>
            <a:spLocks noGrp="1"/>
          </p:cNvSpPr>
          <p:nvPr>
            <p:ph type="sldNum" sz="quarter" idx="10"/>
          </p:nvPr>
        </p:nvSpPr>
        <p:spPr/>
        <p:txBody>
          <a:bodyPr/>
          <a:lstStyle/>
          <a:p>
            <a:fld id="{5E50F127-1344-4A4A-8EFB-6B7B848B212C}" type="slidenum">
              <a:rPr lang="ar-SA" smtClean="0"/>
              <a:t>8</a:t>
            </a:fld>
            <a:endParaRPr lang="ar-SA"/>
          </a:p>
        </p:txBody>
      </p:sp>
    </p:spTree>
    <p:extLst>
      <p:ext uri="{BB962C8B-B14F-4D97-AF65-F5344CB8AC3E}">
        <p14:creationId xmlns:p14="http://schemas.microsoft.com/office/powerpoint/2010/main" val="403967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Read reference </a:t>
            </a:r>
            <a:r>
              <a:rPr lang="en-US" dirty="0" err="1" smtClean="0"/>
              <a:t>pgs</a:t>
            </a:r>
            <a:r>
              <a:rPr lang="en-US" dirty="0" smtClean="0"/>
              <a:t> [5-7], [25-40]</a:t>
            </a:r>
          </a:p>
          <a:p>
            <a:pPr algn="l" rtl="0"/>
            <a:endParaRPr lang="en-US" dirty="0" smtClean="0"/>
          </a:p>
          <a:p>
            <a:pPr algn="l" rtl="0"/>
            <a:r>
              <a:rPr lang="en-US" dirty="0" smtClean="0"/>
              <a:t>Structural determinants  have</a:t>
            </a:r>
            <a:r>
              <a:rPr lang="en-US" baseline="0" dirty="0" smtClean="0"/>
              <a:t> the biggest impact on health and are a priority in health inequities.</a:t>
            </a:r>
          </a:p>
          <a:p>
            <a:pPr algn="l" rtl="0"/>
            <a:r>
              <a:rPr lang="en-US" dirty="0" smtClean="0"/>
              <a:t>structural determinants are those that generate or reinforce social stratification in the society and that define individual socioeconomic position. These mechanisms configure the health opportunities of social groups based on their placement within hierarchies of power, prestige and access to resources (economic status). </a:t>
            </a:r>
            <a:endParaRPr lang="en-US" baseline="0" dirty="0" smtClean="0"/>
          </a:p>
          <a:p>
            <a:pPr algn="l" rtl="0"/>
            <a:endParaRPr lang="en-US" baseline="0" dirty="0" smtClean="0"/>
          </a:p>
          <a:p>
            <a:pPr algn="just" rtl="0">
              <a:spcAft>
                <a:spcPts val="1200"/>
              </a:spcAft>
            </a:pPr>
            <a:r>
              <a:rPr lang="en-US" sz="1200" dirty="0" smtClean="0"/>
              <a:t>- Differential exposure to conditions that have more immediate effects on health, such as access to healthy foods, a safe and clean place to live, and the ability to get routine physical exercise.</a:t>
            </a:r>
          </a:p>
          <a:p>
            <a:pPr algn="just" rtl="0">
              <a:spcAft>
                <a:spcPts val="1200"/>
              </a:spcAft>
            </a:pPr>
            <a:r>
              <a:rPr lang="en-US" sz="1200" dirty="0" smtClean="0"/>
              <a:t>- Those with less education and less income are more likely to smoke, less likely to engage in physical activity and less physically fit than their higher-income peers and are less likely to consume fiber and fresh fruits and vegetables.</a:t>
            </a:r>
          </a:p>
          <a:p>
            <a:pPr algn="just" rtl="0">
              <a:spcAft>
                <a:spcPts val="1200"/>
              </a:spcAft>
            </a:pPr>
            <a:r>
              <a:rPr lang="en-US" sz="1200" dirty="0" smtClean="0"/>
              <a:t>- Education promotes knowledge and life skills, which increase access to information and resources that promote health In addition, education builds occupational opportunities and earning potential, which in turn can lead to better nutrition, housing, schooling, and recreation.</a:t>
            </a:r>
          </a:p>
          <a:p>
            <a:pPr algn="l" rtl="0"/>
            <a:endParaRPr lang="en-US" dirty="0" smtClean="0"/>
          </a:p>
          <a:p>
            <a:pPr algn="l" rtl="0"/>
            <a:endParaRPr lang="en-US" dirty="0" smtClean="0"/>
          </a:p>
          <a:p>
            <a:pPr algn="l" rtl="0"/>
            <a:r>
              <a:rPr lang="en-US" dirty="0" smtClean="0"/>
              <a:t>-material</a:t>
            </a:r>
            <a:r>
              <a:rPr lang="en-US" baseline="0" dirty="0" smtClean="0"/>
              <a:t> living conditions include: </a:t>
            </a:r>
          </a:p>
          <a:p>
            <a:pPr marL="227013" indent="-227013" algn="l" rtl="0">
              <a:buFont typeface="Wingdings" panose="05000000000000000000" pitchFamily="2" charset="2"/>
              <a:buChar char="§"/>
            </a:pPr>
            <a:r>
              <a:rPr lang="en-US" dirty="0" smtClean="0"/>
              <a:t>Food</a:t>
            </a:r>
          </a:p>
          <a:p>
            <a:pPr marL="227013" indent="-227013" algn="l" rtl="0">
              <a:buFont typeface="Wingdings" panose="05000000000000000000" pitchFamily="2" charset="2"/>
              <a:buChar char="§"/>
            </a:pPr>
            <a:r>
              <a:rPr lang="en-US" dirty="0" smtClean="0"/>
              <a:t>Shelter</a:t>
            </a:r>
          </a:p>
          <a:p>
            <a:pPr marL="227013" indent="-227013" algn="l" rtl="0">
              <a:buFont typeface="Wingdings" panose="05000000000000000000" pitchFamily="2" charset="2"/>
              <a:buChar char="§"/>
            </a:pPr>
            <a:r>
              <a:rPr lang="en-US" dirty="0" smtClean="0"/>
              <a:t>Transportation</a:t>
            </a:r>
          </a:p>
          <a:p>
            <a:pPr marL="227013" indent="-227013" algn="l" rtl="0">
              <a:buFont typeface="Wingdings" panose="05000000000000000000" pitchFamily="2" charset="2"/>
              <a:buChar char="§"/>
            </a:pPr>
            <a:r>
              <a:rPr lang="en-US" dirty="0" smtClean="0"/>
              <a:t>Health care</a:t>
            </a:r>
          </a:p>
          <a:p>
            <a:pPr marL="227013" indent="-227013" algn="l" rtl="0">
              <a:buFont typeface="Wingdings" panose="05000000000000000000" pitchFamily="2" charset="2"/>
              <a:buChar char="§"/>
            </a:pPr>
            <a:r>
              <a:rPr lang="en-US" dirty="0" smtClean="0"/>
              <a:t>Safe environments</a:t>
            </a:r>
          </a:p>
          <a:p>
            <a:pPr algn="l" rtl="0"/>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t>10</a:t>
            </a:fld>
            <a:endParaRPr lang="ar-SA"/>
          </a:p>
        </p:txBody>
      </p:sp>
    </p:spTree>
    <p:extLst>
      <p:ext uri="{BB962C8B-B14F-4D97-AF65-F5344CB8AC3E}">
        <p14:creationId xmlns:p14="http://schemas.microsoft.com/office/powerpoint/2010/main" val="420979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Read reference </a:t>
            </a:r>
            <a:r>
              <a:rPr lang="en-US" dirty="0" err="1" smtClean="0"/>
              <a:t>pgs</a:t>
            </a:r>
            <a:r>
              <a:rPr lang="en-US" dirty="0" smtClean="0"/>
              <a:t> [5-7], [25-40]</a:t>
            </a:r>
          </a:p>
          <a:p>
            <a:pPr algn="l" rtl="0"/>
            <a:endParaRPr lang="en-US" dirty="0" smtClean="0"/>
          </a:p>
          <a:p>
            <a:pPr algn="l" rtl="0"/>
            <a:r>
              <a:rPr lang="en-US" dirty="0" smtClean="0"/>
              <a:t>Structural determinants  have</a:t>
            </a:r>
            <a:r>
              <a:rPr lang="en-US" baseline="0" dirty="0" smtClean="0"/>
              <a:t> the biggest impact on health and are a priority in health inequities.</a:t>
            </a:r>
          </a:p>
          <a:p>
            <a:pPr algn="l" rtl="0"/>
            <a:r>
              <a:rPr lang="en-US" dirty="0" smtClean="0"/>
              <a:t>structural determinants are those that generate or reinforce social stratification in the society and that define individual socioeconomic position. These mechanisms configure the health opportunities of social groups based on their placement within hierarchies of power, prestige and access to resources (economic status). </a:t>
            </a:r>
            <a:endParaRPr lang="en-US" baseline="0" dirty="0" smtClean="0"/>
          </a:p>
          <a:p>
            <a:pPr algn="l" rtl="0"/>
            <a:endParaRPr lang="en-US" baseline="0" dirty="0" smtClean="0"/>
          </a:p>
          <a:p>
            <a:pPr algn="just" rtl="0">
              <a:spcAft>
                <a:spcPts val="1200"/>
              </a:spcAft>
            </a:pPr>
            <a:r>
              <a:rPr lang="en-US" sz="1200" dirty="0" smtClean="0"/>
              <a:t>- Differential exposure to conditions that have more immediate effects on health, such as access to healthy foods, a safe and clean place to live, and the ability to get routine physical exercise.</a:t>
            </a:r>
          </a:p>
          <a:p>
            <a:pPr algn="just" rtl="0">
              <a:spcAft>
                <a:spcPts val="1200"/>
              </a:spcAft>
            </a:pPr>
            <a:r>
              <a:rPr lang="en-US" sz="1200" dirty="0" smtClean="0"/>
              <a:t>- Those with less education and less income are more likely to smoke, less likely to engage in physical activity and less physically fit than their higher-income peers and are less likely to consume fiber and fresh fruits and vegetables.</a:t>
            </a:r>
          </a:p>
          <a:p>
            <a:pPr algn="just" rtl="0">
              <a:spcAft>
                <a:spcPts val="1200"/>
              </a:spcAft>
            </a:pPr>
            <a:r>
              <a:rPr lang="en-US" sz="1200" dirty="0" smtClean="0"/>
              <a:t>- Education promotes knowledge and life skills, which increase access to information and resources that promote health In addition, education builds occupational opportunities and earning potential, which in turn can lead to better nutrition, housing, schooling, and recreation.</a:t>
            </a:r>
          </a:p>
          <a:p>
            <a:pPr algn="l" rtl="0"/>
            <a:endParaRPr lang="en-US" dirty="0" smtClean="0"/>
          </a:p>
          <a:p>
            <a:pPr algn="l" rtl="0"/>
            <a:endParaRPr lang="en-US" dirty="0" smtClean="0"/>
          </a:p>
          <a:p>
            <a:pPr algn="l" rtl="0"/>
            <a:r>
              <a:rPr lang="en-US" dirty="0" smtClean="0"/>
              <a:t>-material</a:t>
            </a:r>
            <a:r>
              <a:rPr lang="en-US" baseline="0" dirty="0" smtClean="0"/>
              <a:t> living conditions include: </a:t>
            </a:r>
          </a:p>
          <a:p>
            <a:pPr marL="227013" indent="-227013" algn="l" rtl="0">
              <a:buFont typeface="Wingdings" panose="05000000000000000000" pitchFamily="2" charset="2"/>
              <a:buChar char="§"/>
            </a:pPr>
            <a:r>
              <a:rPr lang="en-US" dirty="0" smtClean="0"/>
              <a:t>Food</a:t>
            </a:r>
          </a:p>
          <a:p>
            <a:pPr marL="227013" indent="-227013" algn="l" rtl="0">
              <a:buFont typeface="Wingdings" panose="05000000000000000000" pitchFamily="2" charset="2"/>
              <a:buChar char="§"/>
            </a:pPr>
            <a:r>
              <a:rPr lang="en-US" dirty="0" smtClean="0"/>
              <a:t>Shelter</a:t>
            </a:r>
          </a:p>
          <a:p>
            <a:pPr marL="227013" indent="-227013" algn="l" rtl="0">
              <a:buFont typeface="Wingdings" panose="05000000000000000000" pitchFamily="2" charset="2"/>
              <a:buChar char="§"/>
            </a:pPr>
            <a:r>
              <a:rPr lang="en-US" dirty="0" smtClean="0"/>
              <a:t>Transportation</a:t>
            </a:r>
          </a:p>
          <a:p>
            <a:pPr marL="227013" indent="-227013" algn="l" rtl="0">
              <a:buFont typeface="Wingdings" panose="05000000000000000000" pitchFamily="2" charset="2"/>
              <a:buChar char="§"/>
            </a:pPr>
            <a:r>
              <a:rPr lang="en-US" dirty="0" smtClean="0"/>
              <a:t>Health care</a:t>
            </a:r>
          </a:p>
          <a:p>
            <a:pPr marL="227013" indent="-227013" algn="l" rtl="0">
              <a:buFont typeface="Wingdings" panose="05000000000000000000" pitchFamily="2" charset="2"/>
              <a:buChar char="§"/>
            </a:pPr>
            <a:r>
              <a:rPr lang="en-US" dirty="0" smtClean="0"/>
              <a:t>Safe environments</a:t>
            </a:r>
          </a:p>
          <a:p>
            <a:pPr algn="l" rtl="0"/>
            <a:endParaRPr lang="en-US" dirty="0"/>
          </a:p>
        </p:txBody>
      </p:sp>
      <p:sp>
        <p:nvSpPr>
          <p:cNvPr id="4" name="Slide Number Placeholder 3"/>
          <p:cNvSpPr>
            <a:spLocks noGrp="1"/>
          </p:cNvSpPr>
          <p:nvPr>
            <p:ph type="sldNum" sz="quarter" idx="10"/>
          </p:nvPr>
        </p:nvSpPr>
        <p:spPr/>
        <p:txBody>
          <a:bodyPr/>
          <a:lstStyle/>
          <a:p>
            <a:fld id="{5E50F127-1344-4A4A-8EFB-6B7B848B212C}"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230638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14</a:t>
            </a:fld>
            <a:endParaRPr lang="ar-SA"/>
          </a:p>
        </p:txBody>
      </p:sp>
    </p:spTree>
    <p:extLst>
      <p:ext uri="{BB962C8B-B14F-4D97-AF65-F5344CB8AC3E}">
        <p14:creationId xmlns:p14="http://schemas.microsoft.com/office/powerpoint/2010/main" val="14937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0F127-1344-4A4A-8EFB-6B7B848B212C}" type="slidenum">
              <a:rPr lang="ar-SA" smtClean="0"/>
              <a:t>15</a:t>
            </a:fld>
            <a:endParaRPr lang="ar-SA"/>
          </a:p>
        </p:txBody>
      </p:sp>
    </p:spTree>
    <p:extLst>
      <p:ext uri="{BB962C8B-B14F-4D97-AF65-F5344CB8AC3E}">
        <p14:creationId xmlns:p14="http://schemas.microsoft.com/office/powerpoint/2010/main" val="172812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A935B0-23F7-46DA-BE19-79B8C279B0CA}" type="datetimeFigureOut">
              <a:rPr lang="ar-SA" smtClean="0"/>
              <a:t>11/06/40</a:t>
            </a:fld>
            <a:endParaRPr lang="ar-S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ar-S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442308-8697-4BDC-BFE5-A50D83D9AFFB}" type="slidenum">
              <a:rPr lang="ar-SA" smtClean="0"/>
              <a:t>‹#›</a:t>
            </a:fld>
            <a:endParaRPr lang="ar-SA"/>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9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935B0-23F7-46DA-BE19-79B8C279B0CA}" type="datetimeFigureOut">
              <a:rPr lang="ar-SA" smtClean="0"/>
              <a:t>11/06/40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15106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935B0-23F7-46DA-BE19-79B8C279B0CA}" type="datetimeFigureOut">
              <a:rPr lang="ar-SA" smtClean="0"/>
              <a:t>11/06/40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326322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EDE54-9479-4BBC-821B-C216519F6870}"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3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9A99-0C01-49CB-AFD6-61D090AB518D}"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54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2D670-7E53-47C1-8805-26D53C7E1C15}"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37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E89739-55C5-4F69-8A96-47D9F2B83EA5}"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63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FB776-6A9F-41E2-85C6-2EC7EB28B7E5}" type="datetime1">
              <a:rPr lang="en-US" smtClean="0">
                <a:solidFill>
                  <a:prstClr val="black">
                    <a:tint val="75000"/>
                  </a:prstClr>
                </a:solidFill>
              </a:rPr>
              <a:pPr/>
              <a:t>2/16/2019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9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00766-1536-4F05-AD80-41F8B69BCA01}" type="datetime1">
              <a:rPr lang="en-US" smtClean="0">
                <a:solidFill>
                  <a:prstClr val="black">
                    <a:tint val="75000"/>
                  </a:prstClr>
                </a:solidFill>
              </a:rPr>
              <a:pPr/>
              <a:t>2/16/2019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00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F906B-86FC-41AC-8009-34EF1A7F1EC9}" type="datetime1">
              <a:rPr lang="en-US" smtClean="0">
                <a:solidFill>
                  <a:prstClr val="black">
                    <a:tint val="75000"/>
                  </a:prstClr>
                </a:solidFill>
              </a:rPr>
              <a:pPr/>
              <a:t>2/16/2019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17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3211F-3BE4-4002-B944-9AF48FCC4009}"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9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935B0-23F7-46DA-BE19-79B8C279B0CA}" type="datetimeFigureOut">
              <a:rPr lang="ar-SA" smtClean="0"/>
              <a:t>11/06/40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2417526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257AA-FAF6-406D-B143-9E8F00338267}"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6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BF996-B35A-4720-A212-15B470821495}"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187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90968-0BDF-4B28-8152-921AE26CA118}"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5C9F5-F327-4322-AF33-8A03A6F7A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82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75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168028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F4A14E-1F58-4748-83E8-A299DDFAAA42}"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88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F4A14E-1F58-4748-83E8-A299DDFAAA42}"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226774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F4A14E-1F58-4748-83E8-A299DDFAAA42}" type="datetimeFigureOut">
              <a:rPr lang="en-US" smtClean="0"/>
              <a:pPr/>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96818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F4A14E-1F58-4748-83E8-A299DDFAAA42}" type="datetimeFigureOut">
              <a:rPr lang="en-US" smtClean="0"/>
              <a:pPr/>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36164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F4A14E-1F58-4748-83E8-A299DDFAAA42}" type="datetimeFigureOut">
              <a:rPr lang="en-US" smtClean="0"/>
              <a:pPr/>
              <a:t>2/16/2019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351092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935B0-23F7-46DA-BE19-79B8C279B0CA}" type="datetimeFigureOut">
              <a:rPr lang="ar-SA" smtClean="0"/>
              <a:t>11/06/40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F442308-8697-4BDC-BFE5-A50D83D9AFFB}" type="slidenum">
              <a:rPr lang="ar-SA" smtClean="0"/>
              <a:t>‹#›</a:t>
            </a:fld>
            <a:endParaRPr lang="ar-S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8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F4A14E-1F58-4748-83E8-A299DDFAAA42}" type="datetimeFigureOut">
              <a:rPr lang="en-US" smtClean="0"/>
              <a:pPr/>
              <a:t>2/16/2019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10BAC-2A27-44CC-B60B-18A3FE651E57}"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406439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F4A14E-1F58-4748-83E8-A299DDFAAA42}"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2199157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1331141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pPr/>
              <a:t>‹#›</a:t>
            </a:fld>
            <a:endParaRPr lang="en-US"/>
          </a:p>
        </p:txBody>
      </p:sp>
    </p:spTree>
    <p:extLst>
      <p:ext uri="{BB962C8B-B14F-4D97-AF65-F5344CB8AC3E}">
        <p14:creationId xmlns:p14="http://schemas.microsoft.com/office/powerpoint/2010/main" val="298360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A935B0-23F7-46DA-BE19-79B8C279B0CA}" type="datetimeFigureOut">
              <a:rPr lang="ar-SA" smtClean="0"/>
              <a:t>11/06/40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202722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A935B0-23F7-46DA-BE19-79B8C279B0CA}" type="datetimeFigureOut">
              <a:rPr lang="ar-SA" smtClean="0"/>
              <a:t>11/06/40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230858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A935B0-23F7-46DA-BE19-79B8C279B0CA}" type="datetimeFigureOut">
              <a:rPr lang="ar-SA" smtClean="0"/>
              <a:t>11/06/40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69238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935B0-23F7-46DA-BE19-79B8C279B0CA}" type="datetimeFigureOut">
              <a:rPr lang="ar-SA" smtClean="0"/>
              <a:t>11/06/40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402213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935B0-23F7-46DA-BE19-79B8C279B0CA}" type="datetimeFigureOut">
              <a:rPr lang="ar-SA" smtClean="0"/>
              <a:t>11/06/40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358686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935B0-23F7-46DA-BE19-79B8C279B0CA}" type="datetimeFigureOut">
              <a:rPr lang="ar-SA" smtClean="0"/>
              <a:t>11/06/40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F442308-8697-4BDC-BFE5-A50D83D9AFFB}" type="slidenum">
              <a:rPr lang="ar-SA" smtClean="0"/>
              <a:t>‹#›</a:t>
            </a:fld>
            <a:endParaRPr lang="ar-SA"/>
          </a:p>
        </p:txBody>
      </p:sp>
    </p:spTree>
    <p:extLst>
      <p:ext uri="{BB962C8B-B14F-4D97-AF65-F5344CB8AC3E}">
        <p14:creationId xmlns:p14="http://schemas.microsoft.com/office/powerpoint/2010/main" val="325345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BA935B0-23F7-46DA-BE19-79B8C279B0CA}" type="datetimeFigureOut">
              <a:rPr lang="ar-SA" smtClean="0"/>
              <a:t>11/06/40</a:t>
            </a:fld>
            <a:endParaRPr lang="ar-S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F442308-8697-4BDC-BFE5-A50D83D9AFFB}" type="slidenum">
              <a:rPr lang="ar-SA" smtClean="0"/>
              <a:t>‹#›</a:t>
            </a:fld>
            <a:endParaRPr lang="ar-SA"/>
          </a:p>
        </p:txBody>
      </p:sp>
    </p:spTree>
    <p:extLst>
      <p:ext uri="{BB962C8B-B14F-4D97-AF65-F5344CB8AC3E}">
        <p14:creationId xmlns:p14="http://schemas.microsoft.com/office/powerpoint/2010/main" val="37684844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15698A2-C815-4A03-BB5A-DCF85F44B95A}" type="datetime1">
              <a:rPr lang="en-US" smtClean="0">
                <a:solidFill>
                  <a:prstClr val="black">
                    <a:tint val="75000"/>
                  </a:prstClr>
                </a:solidFill>
              </a:rPr>
              <a:pPr rtl="0"/>
              <a:t>2/16/2019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FF5C9F5-F327-4322-AF33-8A03A6F7A7F7}"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745449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EEF4A14E-1F58-4748-83E8-A299DDFAAA42}" type="datetimeFigureOut">
              <a:rPr lang="en-US" smtClean="0"/>
              <a:pPr rtl="0"/>
              <a:t>2/16/2019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7510BAC-2A27-44CC-B60B-18A3FE651E57}" type="slidenum">
              <a:rPr lang="en-US" smtClean="0"/>
              <a:pPr rtl="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00864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mailto:mhassounah@ksu.edu.sa" TargetMode="Externa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5400" dirty="0" smtClean="0"/>
              <a:t>The Social Determinants of Non-Communicable Diseases</a:t>
            </a:r>
            <a:endParaRPr lang="ar-SA" sz="5400" dirty="0"/>
          </a:p>
        </p:txBody>
      </p:sp>
      <p:sp>
        <p:nvSpPr>
          <p:cNvPr id="3" name="Subtitle 2"/>
          <p:cNvSpPr>
            <a:spLocks noGrp="1"/>
          </p:cNvSpPr>
          <p:nvPr>
            <p:ph type="subTitle" idx="1"/>
          </p:nvPr>
        </p:nvSpPr>
        <p:spPr>
          <a:xfrm>
            <a:off x="1109980" y="3869634"/>
            <a:ext cx="9367410" cy="2314598"/>
          </a:xfrm>
          <a:solidFill>
            <a:srgbClr val="00B050"/>
          </a:solidFill>
        </p:spPr>
        <p:txBody>
          <a:bodyPr>
            <a:normAutofit/>
          </a:bodyPr>
          <a:lstStyle/>
          <a:p>
            <a:pPr algn="l"/>
            <a:r>
              <a:rPr lang="en-US" b="1" dirty="0"/>
              <a:t>Marwah Hassounah MPH-HCOM, MBBS</a:t>
            </a:r>
          </a:p>
          <a:p>
            <a:pPr algn="l"/>
            <a:r>
              <a:rPr lang="en-US" b="1" dirty="0"/>
              <a:t>Community Medicine Unit Faculty </a:t>
            </a:r>
          </a:p>
          <a:p>
            <a:pPr algn="l"/>
            <a:r>
              <a:rPr lang="en-US" b="1" dirty="0"/>
              <a:t>Family and Community Medicine Department- King Saud University</a:t>
            </a:r>
          </a:p>
          <a:p>
            <a:pPr algn="l"/>
            <a:r>
              <a:rPr lang="en-US" b="1" dirty="0"/>
              <a:t>COMM 311 - Community Medicine </a:t>
            </a:r>
            <a:r>
              <a:rPr lang="en-US" b="1" dirty="0" smtClean="0"/>
              <a:t>Course</a:t>
            </a:r>
          </a:p>
          <a:p>
            <a:pPr algn="l"/>
            <a:r>
              <a:rPr lang="en-US" b="1" dirty="0" smtClean="0"/>
              <a:t>February 2</a:t>
            </a:r>
            <a:r>
              <a:rPr lang="en-US" b="1" baseline="30000" dirty="0" smtClean="0"/>
              <a:t>nd</a:t>
            </a:r>
            <a:r>
              <a:rPr lang="en-US" b="1" dirty="0" smtClean="0"/>
              <a:t>,2019   9-10 A.M.</a:t>
            </a:r>
            <a:endParaRPr lang="en-US" b="1" dirty="0"/>
          </a:p>
        </p:txBody>
      </p:sp>
    </p:spTree>
    <p:extLst>
      <p:ext uri="{BB962C8B-B14F-4D97-AF65-F5344CB8AC3E}">
        <p14:creationId xmlns:p14="http://schemas.microsoft.com/office/powerpoint/2010/main" val="2809241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WHO conceptual framework </a:t>
            </a:r>
            <a:r>
              <a:rPr lang="en-US" dirty="0"/>
              <a:t>for action on the social determinants of </a:t>
            </a:r>
            <a:r>
              <a:rPr lang="en-US" dirty="0" smtClean="0"/>
              <a:t>health-2010</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2233762" y="1935510"/>
            <a:ext cx="7908859" cy="4681858"/>
          </a:xfrm>
          <a:prstGeom prst="rect">
            <a:avLst/>
          </a:prstGeom>
        </p:spPr>
      </p:pic>
      <p:sp>
        <p:nvSpPr>
          <p:cNvPr id="5" name="Footer Placeholder 4"/>
          <p:cNvSpPr>
            <a:spLocks noGrp="1"/>
          </p:cNvSpPr>
          <p:nvPr>
            <p:ph type="ftr" sz="quarter" idx="11"/>
          </p:nvPr>
        </p:nvSpPr>
        <p:spPr>
          <a:xfrm>
            <a:off x="0" y="6460958"/>
            <a:ext cx="12284242" cy="397042"/>
          </a:xfrm>
        </p:spPr>
        <p:txBody>
          <a:bodyPr/>
          <a:lstStyle/>
          <a:p>
            <a:r>
              <a:rPr lang="en-US" dirty="0" smtClean="0">
                <a:solidFill>
                  <a:schemeClr val="bg1">
                    <a:lumMod val="65000"/>
                  </a:schemeClr>
                </a:solidFill>
              </a:rPr>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solidFill>
                <a:schemeClr val="bg1">
                  <a:lumMod val="65000"/>
                </a:schemeClr>
              </a:solidFill>
            </a:endParaRPr>
          </a:p>
        </p:txBody>
      </p:sp>
    </p:spTree>
    <p:extLst>
      <p:ext uri="{BB962C8B-B14F-4D97-AF65-F5344CB8AC3E}">
        <p14:creationId xmlns:p14="http://schemas.microsoft.com/office/powerpoint/2010/main" val="241889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strike="sngStrike" dirty="0" smtClean="0">
                <a:solidFill>
                  <a:schemeClr val="tx1"/>
                </a:solidFill>
              </a:rPr>
              <a:t>Define the social determinants of NCDs</a:t>
            </a:r>
          </a:p>
          <a:p>
            <a:pPr marL="457200" indent="-457200" algn="l" rtl="0">
              <a:buFont typeface="+mj-lt"/>
              <a:buAutoNum type="arabicPeriod"/>
            </a:pPr>
            <a:r>
              <a:rPr lang="en-US"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dirty="0" smtClean="0">
                <a:solidFill>
                  <a:schemeClr val="tx1"/>
                </a:solidFill>
              </a:rPr>
              <a:t>Identify material conditions needed for individual and community well-being</a:t>
            </a:r>
          </a:p>
          <a:p>
            <a:pPr marL="457200" indent="-457200" algn="l" rtl="0">
              <a:buFont typeface="+mj-lt"/>
              <a:buAutoNum type="arabicPeriod"/>
            </a:pPr>
            <a:r>
              <a:rPr lang="en-US" dirty="0" smtClean="0">
                <a:solidFill>
                  <a:schemeClr val="tx1"/>
                </a:solidFill>
              </a:rPr>
              <a:t>Identify psychosocial risk factors influencing NCDs</a:t>
            </a:r>
          </a:p>
          <a:p>
            <a:pPr marL="457200" indent="-457200" algn="l" rtl="0">
              <a:buFont typeface="+mj-lt"/>
              <a:buAutoNum type="arabicPeriod"/>
            </a:pPr>
            <a:r>
              <a:rPr lang="en-US" dirty="0" smtClean="0">
                <a:solidFill>
                  <a:schemeClr val="tx1"/>
                </a:solidFill>
              </a:rPr>
              <a:t>Identify </a:t>
            </a:r>
            <a:r>
              <a:rPr lang="en-US" dirty="0">
                <a:solidFill>
                  <a:schemeClr val="tx1"/>
                </a:solidFill>
              </a:rPr>
              <a:t>n</a:t>
            </a:r>
            <a:r>
              <a:rPr lang="en-US" dirty="0" smtClean="0">
                <a:solidFill>
                  <a:schemeClr val="tx1"/>
                </a:solidFill>
              </a:rPr>
              <a:t>eighborhood factors influencing NCDs</a:t>
            </a:r>
          </a:p>
          <a:p>
            <a:pPr marL="457200" indent="-457200">
              <a:buFont typeface="+mj-lt"/>
              <a:buAutoNum type="arabicPeriod"/>
            </a:pPr>
            <a:r>
              <a:rPr lang="en-US" dirty="0">
                <a:solidFill>
                  <a:schemeClr val="tx1"/>
                </a:solidFill>
              </a:rPr>
              <a:t>Identify the relationship between SES and health-risk </a:t>
            </a:r>
            <a:r>
              <a:rPr lang="en-US"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1020857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WHO conceptual framework </a:t>
            </a:r>
            <a:r>
              <a:rPr lang="en-US" dirty="0"/>
              <a:t>for action on the social determinants of </a:t>
            </a:r>
            <a:r>
              <a:rPr lang="en-US" dirty="0" smtClean="0"/>
              <a:t>health-2010</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2233762" y="1935510"/>
            <a:ext cx="7908859" cy="4681858"/>
          </a:xfrm>
          <a:prstGeom prst="rect">
            <a:avLst/>
          </a:prstGeom>
        </p:spPr>
      </p:pic>
      <p:sp>
        <p:nvSpPr>
          <p:cNvPr id="5" name="Footer Placeholder 4"/>
          <p:cNvSpPr>
            <a:spLocks noGrp="1"/>
          </p:cNvSpPr>
          <p:nvPr>
            <p:ph type="ftr" sz="quarter" idx="11"/>
          </p:nvPr>
        </p:nvSpPr>
        <p:spPr>
          <a:xfrm>
            <a:off x="0" y="6460958"/>
            <a:ext cx="12284242" cy="397042"/>
          </a:xfrm>
        </p:spPr>
        <p:txBody>
          <a:bodyPr/>
          <a:lstStyle/>
          <a:p>
            <a:r>
              <a:rPr lang="en-US" dirty="0" smtClean="0">
                <a:solidFill>
                  <a:srgbClr val="FFFFFF">
                    <a:lumMod val="65000"/>
                  </a:srgbClr>
                </a:solidFill>
              </a:rPr>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solidFill>
                <a:srgbClr val="FFFFFF">
                  <a:lumMod val="65000"/>
                </a:srgbClr>
              </a:solidFill>
            </a:endParaRPr>
          </a:p>
        </p:txBody>
      </p:sp>
    </p:spTree>
    <p:extLst>
      <p:ext uri="{BB962C8B-B14F-4D97-AF65-F5344CB8AC3E}">
        <p14:creationId xmlns:p14="http://schemas.microsoft.com/office/powerpoint/2010/main" val="2573125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 risk groups</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tx1"/>
                </a:solidFill>
              </a:rPr>
              <a:t>Uneducated or low educational </a:t>
            </a:r>
            <a:r>
              <a:rPr lang="en-US" dirty="0" smtClean="0">
                <a:solidFill>
                  <a:schemeClr val="tx1"/>
                </a:solidFill>
              </a:rPr>
              <a:t>attainment</a:t>
            </a:r>
          </a:p>
          <a:p>
            <a:r>
              <a:rPr lang="en-US" dirty="0" smtClean="0">
                <a:solidFill>
                  <a:schemeClr val="tx1"/>
                </a:solidFill>
              </a:rPr>
              <a:t>unemployed</a:t>
            </a:r>
          </a:p>
          <a:p>
            <a:r>
              <a:rPr lang="en-US" dirty="0" smtClean="0">
                <a:solidFill>
                  <a:schemeClr val="tx1"/>
                </a:solidFill>
              </a:rPr>
              <a:t>Low income</a:t>
            </a:r>
          </a:p>
          <a:p>
            <a:r>
              <a:rPr lang="en-US" dirty="0" smtClean="0">
                <a:solidFill>
                  <a:schemeClr val="tx1"/>
                </a:solidFill>
              </a:rPr>
              <a:t>low social status</a:t>
            </a:r>
          </a:p>
          <a:p>
            <a:r>
              <a:rPr lang="en-US" dirty="0" smtClean="0">
                <a:solidFill>
                  <a:schemeClr val="tx1"/>
                </a:solidFill>
              </a:rPr>
              <a:t>Ethnic minorities</a:t>
            </a:r>
          </a:p>
          <a:p>
            <a:r>
              <a:rPr lang="en-US" dirty="0" smtClean="0">
                <a:solidFill>
                  <a:schemeClr val="tx1"/>
                </a:solidFill>
              </a:rPr>
              <a:t>females</a:t>
            </a:r>
          </a:p>
          <a:p>
            <a:endParaRPr lang="en-US" dirty="0" smtClean="0"/>
          </a:p>
        </p:txBody>
      </p:sp>
    </p:spTree>
    <p:extLst>
      <p:ext uri="{BB962C8B-B14F-4D97-AF65-F5344CB8AC3E}">
        <p14:creationId xmlns:p14="http://schemas.microsoft.com/office/powerpoint/2010/main" val="129817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2060" y="1130969"/>
            <a:ext cx="10133001" cy="4554870"/>
          </a:xfrm>
        </p:spPr>
      </p:pic>
      <p:sp>
        <p:nvSpPr>
          <p:cNvPr id="5" name="Footer Placeholder 4"/>
          <p:cNvSpPr>
            <a:spLocks noGrp="1"/>
          </p:cNvSpPr>
          <p:nvPr>
            <p:ph type="ftr" sz="quarter" idx="11"/>
          </p:nvPr>
        </p:nvSpPr>
        <p:spPr>
          <a:xfrm>
            <a:off x="902059" y="6223828"/>
            <a:ext cx="11117487" cy="357446"/>
          </a:xfrm>
        </p:spPr>
        <p:txBody>
          <a:bodyPr/>
          <a:lstStyle/>
          <a:p>
            <a:r>
              <a:rPr lang="en-US" dirty="0" smtClean="0"/>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p>
        </p:txBody>
      </p:sp>
    </p:spTree>
    <p:extLst>
      <p:ext uri="{BB962C8B-B14F-4D97-AF65-F5344CB8AC3E}">
        <p14:creationId xmlns:p14="http://schemas.microsoft.com/office/powerpoint/2010/main" val="286348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5635" y="815929"/>
            <a:ext cx="9799354" cy="5421886"/>
          </a:xfrm>
        </p:spPr>
      </p:pic>
      <p:sp>
        <p:nvSpPr>
          <p:cNvPr id="5" name="Footer Placeholder 4"/>
          <p:cNvSpPr>
            <a:spLocks noGrp="1"/>
          </p:cNvSpPr>
          <p:nvPr>
            <p:ph type="ftr" sz="quarter" idx="11"/>
          </p:nvPr>
        </p:nvSpPr>
        <p:spPr>
          <a:xfrm>
            <a:off x="745957" y="6223828"/>
            <a:ext cx="11285621" cy="333383"/>
          </a:xfrm>
        </p:spPr>
        <p:txBody>
          <a:bodyPr/>
          <a:lstStyle/>
          <a:p>
            <a:r>
              <a:rPr lang="en-US" dirty="0" smtClean="0"/>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p>
        </p:txBody>
      </p:sp>
    </p:spTree>
    <p:extLst>
      <p:ext uri="{BB962C8B-B14F-4D97-AF65-F5344CB8AC3E}">
        <p14:creationId xmlns:p14="http://schemas.microsoft.com/office/powerpoint/2010/main" val="28356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strike="sngStrike" dirty="0" smtClean="0">
                <a:solidFill>
                  <a:schemeClr val="tx1"/>
                </a:solidFill>
              </a:rPr>
              <a:t>Define the social determinants of NCDs</a:t>
            </a:r>
          </a:p>
          <a:p>
            <a:pPr marL="457200" indent="-457200" algn="l" rtl="0">
              <a:buFont typeface="+mj-lt"/>
              <a:buAutoNum type="arabicPeriod"/>
            </a:pPr>
            <a:r>
              <a:rPr lang="en-US" strike="sngStrike"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dirty="0" smtClean="0">
                <a:solidFill>
                  <a:schemeClr val="tx1"/>
                </a:solidFill>
              </a:rPr>
              <a:t>Identify material conditions needed for individual and community well-being</a:t>
            </a:r>
          </a:p>
          <a:p>
            <a:pPr marL="457200" indent="-457200" algn="l" rtl="0">
              <a:buFont typeface="+mj-lt"/>
              <a:buAutoNum type="arabicPeriod"/>
            </a:pPr>
            <a:r>
              <a:rPr lang="en-US" dirty="0" smtClean="0">
                <a:solidFill>
                  <a:schemeClr val="tx1"/>
                </a:solidFill>
              </a:rPr>
              <a:t>Identify psychosocial risk factors influencing NCDs</a:t>
            </a:r>
          </a:p>
          <a:p>
            <a:pPr marL="457200" indent="-457200" algn="l" rtl="0">
              <a:buFont typeface="+mj-lt"/>
              <a:buAutoNum type="arabicPeriod"/>
            </a:pPr>
            <a:r>
              <a:rPr lang="en-US" dirty="0" smtClean="0">
                <a:solidFill>
                  <a:schemeClr val="tx1"/>
                </a:solidFill>
              </a:rPr>
              <a:t>Identify </a:t>
            </a:r>
            <a:r>
              <a:rPr lang="en-US" dirty="0">
                <a:solidFill>
                  <a:schemeClr val="tx1"/>
                </a:solidFill>
              </a:rPr>
              <a:t>n</a:t>
            </a:r>
            <a:r>
              <a:rPr lang="en-US" dirty="0" smtClean="0">
                <a:solidFill>
                  <a:schemeClr val="tx1"/>
                </a:solidFill>
              </a:rPr>
              <a:t>eighborhood factors influencing NCDs</a:t>
            </a:r>
          </a:p>
          <a:p>
            <a:pPr marL="457200" indent="-457200">
              <a:buFont typeface="+mj-lt"/>
              <a:buAutoNum type="arabicPeriod"/>
            </a:pPr>
            <a:r>
              <a:rPr lang="en-US" dirty="0">
                <a:solidFill>
                  <a:schemeClr val="tx1"/>
                </a:solidFill>
              </a:rPr>
              <a:t>Identify the relationship between SES and health-risk </a:t>
            </a:r>
            <a:r>
              <a:rPr lang="en-US"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121942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WHO conceptual framework </a:t>
            </a:r>
            <a:r>
              <a:rPr lang="en-US" dirty="0"/>
              <a:t>for action on the social determinants of </a:t>
            </a:r>
            <a:r>
              <a:rPr lang="en-US" dirty="0" smtClean="0"/>
              <a:t>health-2010</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2233762" y="1935510"/>
            <a:ext cx="7908859" cy="4681858"/>
          </a:xfrm>
          <a:prstGeom prst="rect">
            <a:avLst/>
          </a:prstGeom>
        </p:spPr>
      </p:pic>
      <p:sp>
        <p:nvSpPr>
          <p:cNvPr id="5" name="Footer Placeholder 4"/>
          <p:cNvSpPr>
            <a:spLocks noGrp="1"/>
          </p:cNvSpPr>
          <p:nvPr>
            <p:ph type="ftr" sz="quarter" idx="11"/>
          </p:nvPr>
        </p:nvSpPr>
        <p:spPr>
          <a:xfrm>
            <a:off x="0" y="6460958"/>
            <a:ext cx="12284242" cy="397042"/>
          </a:xfrm>
        </p:spPr>
        <p:txBody>
          <a:bodyPr/>
          <a:lstStyle/>
          <a:p>
            <a:r>
              <a:rPr lang="en-US" dirty="0" smtClean="0">
                <a:solidFill>
                  <a:srgbClr val="FFFFFF">
                    <a:lumMod val="65000"/>
                  </a:srgbClr>
                </a:solidFill>
              </a:rPr>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solidFill>
                <a:srgbClr val="FFFFFF">
                  <a:lumMod val="65000"/>
                </a:srgbClr>
              </a:solidFill>
            </a:endParaRPr>
          </a:p>
        </p:txBody>
      </p:sp>
    </p:spTree>
    <p:extLst>
      <p:ext uri="{BB962C8B-B14F-4D97-AF65-F5344CB8AC3E}">
        <p14:creationId xmlns:p14="http://schemas.microsoft.com/office/powerpoint/2010/main" val="19251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Material &amp; neighborhood factors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Housing</a:t>
            </a:r>
          </a:p>
          <a:p>
            <a:pPr lvl="1"/>
            <a:r>
              <a:rPr lang="en-US" dirty="0" smtClean="0">
                <a:solidFill>
                  <a:schemeClr val="tx1"/>
                </a:solidFill>
              </a:rPr>
              <a:t>relating </a:t>
            </a:r>
            <a:r>
              <a:rPr lang="en-US" dirty="0">
                <a:solidFill>
                  <a:schemeClr val="tx1"/>
                </a:solidFill>
              </a:rPr>
              <a:t>to both the dwelling itself and its </a:t>
            </a:r>
            <a:r>
              <a:rPr lang="en-US" dirty="0" smtClean="0">
                <a:solidFill>
                  <a:schemeClr val="tx1"/>
                </a:solidFill>
              </a:rPr>
              <a:t>location</a:t>
            </a:r>
          </a:p>
          <a:p>
            <a:pPr lvl="1"/>
            <a:r>
              <a:rPr lang="en-US" dirty="0" smtClean="0">
                <a:solidFill>
                  <a:schemeClr val="tx1"/>
                </a:solidFill>
              </a:rPr>
              <a:t>Ex: access </a:t>
            </a:r>
            <a:r>
              <a:rPr lang="en-US" dirty="0">
                <a:solidFill>
                  <a:schemeClr val="tx1"/>
                </a:solidFill>
              </a:rPr>
              <a:t>to hot and cold water in the house, having central heating and carpets, sole use of bathrooms and toilets, whether the toilet is inside or outside the home, and having a refrigerator, washing machine, or </a:t>
            </a:r>
            <a:r>
              <a:rPr lang="en-US" dirty="0" smtClean="0">
                <a:solidFill>
                  <a:schemeClr val="tx1"/>
                </a:solidFill>
              </a:rPr>
              <a:t>telephone, broken windows</a:t>
            </a:r>
          </a:p>
          <a:p>
            <a:r>
              <a:rPr lang="en-US" dirty="0" smtClean="0">
                <a:solidFill>
                  <a:schemeClr val="tx1"/>
                </a:solidFill>
              </a:rPr>
              <a:t>consumption </a:t>
            </a:r>
            <a:r>
              <a:rPr lang="en-US" dirty="0">
                <a:solidFill>
                  <a:schemeClr val="tx1"/>
                </a:solidFill>
              </a:rPr>
              <a:t>potential, i.e. the financial means to buy healthy food, warm clothing, etc</a:t>
            </a:r>
            <a:r>
              <a:rPr lang="en-US" dirty="0" smtClean="0">
                <a:solidFill>
                  <a:schemeClr val="tx1"/>
                </a:solidFill>
              </a:rPr>
              <a:t>.</a:t>
            </a:r>
          </a:p>
          <a:p>
            <a:r>
              <a:rPr lang="en-US" dirty="0" smtClean="0">
                <a:solidFill>
                  <a:schemeClr val="tx1"/>
                </a:solidFill>
              </a:rPr>
              <a:t>the quality of physical </a:t>
            </a:r>
            <a:r>
              <a:rPr lang="en-US" dirty="0">
                <a:solidFill>
                  <a:schemeClr val="tx1"/>
                </a:solidFill>
              </a:rPr>
              <a:t>working </a:t>
            </a:r>
            <a:r>
              <a:rPr lang="en-US" dirty="0" smtClean="0">
                <a:solidFill>
                  <a:schemeClr val="tx1"/>
                </a:solidFill>
              </a:rPr>
              <a:t>environment</a:t>
            </a:r>
          </a:p>
          <a:p>
            <a:pPr lvl="1"/>
            <a:endParaRPr lang="en-US" dirty="0" smtClean="0">
              <a:solidFill>
                <a:schemeClr val="tx1"/>
              </a:solidFill>
            </a:endParaRPr>
          </a:p>
          <a:p>
            <a:pPr lvl="1"/>
            <a:endParaRPr lang="en-US" dirty="0">
              <a:solidFill>
                <a:schemeClr val="tx1"/>
              </a:solidFill>
            </a:endParaRPr>
          </a:p>
        </p:txBody>
      </p:sp>
      <p:sp>
        <p:nvSpPr>
          <p:cNvPr id="4" name="Footer Placeholder 3"/>
          <p:cNvSpPr>
            <a:spLocks noGrp="1"/>
          </p:cNvSpPr>
          <p:nvPr>
            <p:ph type="ftr" sz="quarter" idx="11"/>
          </p:nvPr>
        </p:nvSpPr>
        <p:spPr>
          <a:xfrm>
            <a:off x="1058779" y="6096000"/>
            <a:ext cx="7608143" cy="492953"/>
          </a:xfrm>
        </p:spPr>
        <p:txBody>
          <a:bodyPr/>
          <a:lstStyle/>
          <a:p>
            <a:r>
              <a:rPr lang="en-US" dirty="0" smtClean="0"/>
              <a:t>adapted from Dr. Armen </a:t>
            </a:r>
            <a:r>
              <a:rPr lang="en-US" dirty="0" err="1" smtClean="0"/>
              <a:t>Torchyan's</a:t>
            </a:r>
            <a:r>
              <a:rPr lang="en-US" dirty="0" smtClean="0"/>
              <a:t> COMM 311 course 2019 lecture slides NCD social determinants</a:t>
            </a:r>
            <a:endParaRPr lang="ar-SA" dirty="0"/>
          </a:p>
        </p:txBody>
      </p:sp>
    </p:spTree>
    <p:extLst>
      <p:ext uri="{BB962C8B-B14F-4D97-AF65-F5344CB8AC3E}">
        <p14:creationId xmlns:p14="http://schemas.microsoft.com/office/powerpoint/2010/main" val="250451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Material &amp; neighborhood factors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45720" indent="0">
              <a:buNone/>
            </a:pPr>
            <a:r>
              <a:rPr lang="en-US" sz="2400" b="1" dirty="0">
                <a:solidFill>
                  <a:schemeClr val="tx1"/>
                </a:solidFill>
              </a:rPr>
              <a:t>neighborhood </a:t>
            </a:r>
            <a:r>
              <a:rPr lang="en-US" sz="2400" b="1" dirty="0" smtClean="0">
                <a:solidFill>
                  <a:schemeClr val="tx1"/>
                </a:solidFill>
              </a:rPr>
              <a:t>environment:</a:t>
            </a:r>
          </a:p>
          <a:p>
            <a:pPr marL="45720" indent="0">
              <a:buNone/>
            </a:pPr>
            <a:endParaRPr lang="en-US" sz="2400" b="1" dirty="0">
              <a:solidFill>
                <a:schemeClr val="tx1"/>
              </a:solidFill>
            </a:endParaRPr>
          </a:p>
          <a:p>
            <a:pPr lvl="1"/>
            <a:r>
              <a:rPr lang="en-US" sz="2400" dirty="0">
                <a:solidFill>
                  <a:schemeClr val="tx1"/>
                </a:solidFill>
              </a:rPr>
              <a:t>abandoned cars, graffiti, trash and public school deterioration</a:t>
            </a:r>
          </a:p>
          <a:p>
            <a:pPr lvl="1"/>
            <a:r>
              <a:rPr lang="en-US" sz="2400" dirty="0">
                <a:solidFill>
                  <a:schemeClr val="tx1"/>
                </a:solidFill>
              </a:rPr>
              <a:t>water, air, and street and sidewalk conditions</a:t>
            </a:r>
          </a:p>
          <a:p>
            <a:pPr lvl="1"/>
            <a:r>
              <a:rPr lang="en-US" sz="2400" dirty="0">
                <a:solidFill>
                  <a:schemeClr val="tx1"/>
                </a:solidFill>
              </a:rPr>
              <a:t>level of risk in the environments in which people work, play, and </a:t>
            </a:r>
            <a:r>
              <a:rPr lang="en-US" sz="2400" dirty="0" smtClean="0">
                <a:solidFill>
                  <a:schemeClr val="tx1"/>
                </a:solidFill>
              </a:rPr>
              <a:t>rest</a:t>
            </a:r>
          </a:p>
          <a:p>
            <a:pPr lvl="1"/>
            <a:r>
              <a:rPr lang="en-US" sz="2400" dirty="0">
                <a:solidFill>
                  <a:schemeClr val="tx1"/>
                </a:solidFill>
              </a:rPr>
              <a:t>the quality of public and private services provided to residents, such as garbage removal, police protection, and social services</a:t>
            </a:r>
          </a:p>
          <a:p>
            <a:pPr lvl="1"/>
            <a:r>
              <a:rPr lang="en-US" sz="2400" dirty="0">
                <a:solidFill>
                  <a:schemeClr val="tx1"/>
                </a:solidFill>
              </a:rPr>
              <a:t>the reputation of a </a:t>
            </a:r>
            <a:r>
              <a:rPr lang="en-US" sz="2400" dirty="0" smtClean="0">
                <a:solidFill>
                  <a:schemeClr val="tx1"/>
                </a:solidFill>
              </a:rPr>
              <a:t>neighborhood</a:t>
            </a:r>
          </a:p>
          <a:p>
            <a:pPr lvl="1"/>
            <a:r>
              <a:rPr lang="en-US" sz="2400" dirty="0">
                <a:solidFill>
                  <a:schemeClr val="tx1"/>
                </a:solidFill>
              </a:rPr>
              <a:t>absence of grocery stores and the types of food </a:t>
            </a:r>
            <a:r>
              <a:rPr lang="en-US" sz="2400" dirty="0" smtClean="0">
                <a:solidFill>
                  <a:schemeClr val="tx1"/>
                </a:solidFill>
              </a:rPr>
              <a:t>available</a:t>
            </a:r>
          </a:p>
          <a:p>
            <a:pPr lvl="1"/>
            <a:r>
              <a:rPr lang="en-US" sz="2400" dirty="0">
                <a:solidFill>
                  <a:schemeClr val="tx1"/>
                </a:solidFill>
              </a:rPr>
              <a:t>individual characteristics of residents</a:t>
            </a:r>
            <a:endParaRPr lang="en-US" sz="2400" dirty="0" smtClean="0">
              <a:solidFill>
                <a:schemeClr val="tx1"/>
              </a:solidFill>
            </a:endParaRPr>
          </a:p>
          <a:p>
            <a:pPr lvl="1"/>
            <a:endParaRPr lang="en-US" sz="2400" dirty="0">
              <a:solidFill>
                <a:schemeClr val="tx1"/>
              </a:solidFill>
            </a:endParaRPr>
          </a:p>
        </p:txBody>
      </p:sp>
      <p:sp>
        <p:nvSpPr>
          <p:cNvPr id="5" name="Footer Placeholder 4"/>
          <p:cNvSpPr>
            <a:spLocks noGrp="1"/>
          </p:cNvSpPr>
          <p:nvPr>
            <p:ph type="ftr" sz="quarter" idx="11"/>
          </p:nvPr>
        </p:nvSpPr>
        <p:spPr/>
        <p:txBody>
          <a:bodyPr/>
          <a:lstStyle/>
          <a:p>
            <a:r>
              <a:rPr lang="en-US" dirty="0" smtClean="0"/>
              <a:t>adapted from Dr. Armen </a:t>
            </a:r>
            <a:r>
              <a:rPr lang="en-US" dirty="0" err="1" smtClean="0"/>
              <a:t>Torchyan's</a:t>
            </a:r>
            <a:r>
              <a:rPr lang="en-US" dirty="0" smtClean="0"/>
              <a:t> COMM 311 course 2019 lecture slides NCD social determinants</a:t>
            </a:r>
            <a:endParaRPr lang="ar-SA" dirty="0"/>
          </a:p>
        </p:txBody>
      </p:sp>
    </p:spTree>
    <p:extLst>
      <p:ext uri="{BB962C8B-B14F-4D97-AF65-F5344CB8AC3E}">
        <p14:creationId xmlns:p14="http://schemas.microsoft.com/office/powerpoint/2010/main" val="711123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801" y="787078"/>
            <a:ext cx="9154027" cy="5424609"/>
          </a:xfrm>
        </p:spPr>
      </p:pic>
    </p:spTree>
    <p:extLst>
      <p:ext uri="{BB962C8B-B14F-4D97-AF65-F5344CB8AC3E}">
        <p14:creationId xmlns:p14="http://schemas.microsoft.com/office/powerpoint/2010/main" val="3681953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16272"/>
          </a:xfrm>
        </p:spPr>
        <p:txBody>
          <a:bodyPr>
            <a:normAutofit/>
          </a:bodyPr>
          <a:lstStyle/>
          <a:p>
            <a:r>
              <a:rPr lang="en-US" sz="4000" dirty="0"/>
              <a:t>Psychosocial Risk Factors</a:t>
            </a:r>
          </a:p>
        </p:txBody>
      </p:sp>
      <p:sp>
        <p:nvSpPr>
          <p:cNvPr id="3" name="Content Placeholder 2"/>
          <p:cNvSpPr>
            <a:spLocks noGrp="1"/>
          </p:cNvSpPr>
          <p:nvPr>
            <p:ph idx="1"/>
          </p:nvPr>
        </p:nvSpPr>
        <p:spPr>
          <a:xfrm>
            <a:off x="1097280" y="1845734"/>
            <a:ext cx="10058400" cy="4392104"/>
          </a:xfrm>
        </p:spPr>
        <p:txBody>
          <a:bodyPr>
            <a:normAutofit fontScale="92500" lnSpcReduction="10000"/>
          </a:bodyPr>
          <a:lstStyle/>
          <a:p>
            <a:pPr marL="271463" indent="-271463">
              <a:buFont typeface="Wingdings" panose="05000000000000000000" pitchFamily="2" charset="2"/>
              <a:buChar char="§"/>
            </a:pPr>
            <a:r>
              <a:rPr lang="en-US" dirty="0" smtClean="0"/>
              <a:t>Stress (both acute and chronic)</a:t>
            </a:r>
          </a:p>
          <a:p>
            <a:pPr marL="271463" indent="-271463">
              <a:buFont typeface="Wingdings" panose="05000000000000000000" pitchFamily="2" charset="2"/>
              <a:buChar char="§"/>
            </a:pPr>
            <a:r>
              <a:rPr lang="en-US" dirty="0" smtClean="0"/>
              <a:t>Personality factors</a:t>
            </a:r>
          </a:p>
          <a:p>
            <a:pPr marL="564071" lvl="1" indent="-271463">
              <a:buFont typeface="Wingdings" panose="05000000000000000000" pitchFamily="2" charset="2"/>
              <a:buChar char="§"/>
            </a:pPr>
            <a:r>
              <a:rPr lang="en-US" dirty="0" smtClean="0"/>
              <a:t>traumatic life events</a:t>
            </a:r>
          </a:p>
          <a:p>
            <a:pPr marL="564071" lvl="1" indent="-271463">
              <a:buFont typeface="Wingdings" panose="05000000000000000000" pitchFamily="2" charset="2"/>
              <a:buChar char="§"/>
            </a:pPr>
            <a:r>
              <a:rPr lang="en-US" dirty="0" smtClean="0"/>
              <a:t>coping and resilience</a:t>
            </a:r>
          </a:p>
          <a:p>
            <a:pPr marL="564071" lvl="1" indent="-271463">
              <a:buFont typeface="Wingdings" panose="05000000000000000000" pitchFamily="2" charset="2"/>
              <a:buChar char="§"/>
            </a:pPr>
            <a:r>
              <a:rPr lang="en-US" dirty="0" smtClean="0"/>
              <a:t>self-efficacy</a:t>
            </a:r>
          </a:p>
          <a:p>
            <a:pPr marL="564071" lvl="1" indent="-271463">
              <a:buFont typeface="Wingdings" panose="05000000000000000000" pitchFamily="2" charset="2"/>
              <a:buChar char="§"/>
            </a:pPr>
            <a:r>
              <a:rPr lang="en-US" dirty="0" smtClean="0"/>
              <a:t>self-esteem</a:t>
            </a:r>
          </a:p>
          <a:p>
            <a:pPr marL="564071" lvl="1" indent="-271463">
              <a:buFont typeface="Wingdings" panose="05000000000000000000" pitchFamily="2" charset="2"/>
              <a:buChar char="§"/>
            </a:pPr>
            <a:r>
              <a:rPr lang="en-US" dirty="0" smtClean="0"/>
              <a:t>cynical hostility</a:t>
            </a:r>
          </a:p>
          <a:p>
            <a:pPr marL="564071" lvl="1" indent="-271463">
              <a:buFont typeface="Wingdings" panose="05000000000000000000" pitchFamily="2" charset="2"/>
              <a:buChar char="§"/>
            </a:pPr>
            <a:r>
              <a:rPr lang="en-US" dirty="0" smtClean="0"/>
              <a:t>Hopelessness</a:t>
            </a:r>
          </a:p>
          <a:p>
            <a:pPr marL="271463" indent="-271463">
              <a:buFont typeface="Wingdings" panose="05000000000000000000" pitchFamily="2" charset="2"/>
              <a:buChar char="§"/>
            </a:pPr>
            <a:r>
              <a:rPr lang="en-US" dirty="0" smtClean="0"/>
              <a:t>Social relationships</a:t>
            </a:r>
          </a:p>
          <a:p>
            <a:pPr marL="564071" lvl="1" indent="-271463">
              <a:buFont typeface="Wingdings" panose="05000000000000000000" pitchFamily="2" charset="2"/>
              <a:buChar char="§"/>
            </a:pPr>
            <a:r>
              <a:rPr lang="en-US" dirty="0" smtClean="0"/>
              <a:t>social support</a:t>
            </a:r>
          </a:p>
          <a:p>
            <a:pPr marL="564071" lvl="1" indent="-271463">
              <a:buFont typeface="Wingdings" panose="05000000000000000000" pitchFamily="2" charset="2"/>
              <a:buChar char="§"/>
            </a:pPr>
            <a:r>
              <a:rPr lang="en-US" dirty="0" smtClean="0"/>
              <a:t>social networks</a:t>
            </a:r>
          </a:p>
          <a:p>
            <a:pPr marL="564071" lvl="1" indent="-271463">
              <a:buFont typeface="Wingdings" panose="05000000000000000000" pitchFamily="2" charset="2"/>
              <a:buChar char="§"/>
            </a:pPr>
            <a:r>
              <a:rPr lang="en-US" dirty="0" smtClean="0"/>
              <a:t>sense of job control</a:t>
            </a:r>
          </a:p>
          <a:p>
            <a:pPr marL="564071" lvl="1" indent="-271463">
              <a:buFont typeface="Wingdings" panose="05000000000000000000" pitchFamily="2" charset="2"/>
              <a:buChar char="§"/>
            </a:pPr>
            <a:r>
              <a:rPr lang="en-US" dirty="0" smtClean="0"/>
              <a:t>experiences of discrimination</a:t>
            </a:r>
          </a:p>
          <a:p>
            <a:pPr marL="564071" lvl="1" indent="-271463">
              <a:buFont typeface="Wingdings" panose="05000000000000000000" pitchFamily="2" charset="2"/>
              <a:buChar char="§"/>
            </a:pPr>
            <a:r>
              <a:rPr lang="en-US" dirty="0"/>
              <a:t>use of risky behaviors as a form of self-medication</a:t>
            </a:r>
          </a:p>
        </p:txBody>
      </p:sp>
      <p:sp>
        <p:nvSpPr>
          <p:cNvPr id="4" name="Down Arrow 3"/>
          <p:cNvSpPr/>
          <p:nvPr/>
        </p:nvSpPr>
        <p:spPr>
          <a:xfrm>
            <a:off x="6581868" y="2064191"/>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a:r>
              <a:rPr lang="en-US" dirty="0" smtClean="0">
                <a:solidFill>
                  <a:prstClr val="white"/>
                </a:solidFill>
              </a:rPr>
              <a:t>Socioeconomic status</a:t>
            </a:r>
            <a:endParaRPr lang="en-US" dirty="0">
              <a:solidFill>
                <a:prstClr val="white"/>
              </a:solidFill>
            </a:endParaRPr>
          </a:p>
        </p:txBody>
      </p:sp>
      <p:sp>
        <p:nvSpPr>
          <p:cNvPr id="5" name="Down Arrow 4"/>
          <p:cNvSpPr/>
          <p:nvPr/>
        </p:nvSpPr>
        <p:spPr>
          <a:xfrm rot="10800000">
            <a:off x="8229600"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a:r>
              <a:rPr lang="en-US" dirty="0" smtClean="0">
                <a:solidFill>
                  <a:prstClr val="white"/>
                </a:solidFill>
              </a:rPr>
              <a:t>Risk Factors</a:t>
            </a:r>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smtClean="0"/>
              <a:t>adapted from Dr. Armen </a:t>
            </a:r>
            <a:r>
              <a:rPr lang="en-US" dirty="0" err="1" smtClean="0"/>
              <a:t>Torchyan's</a:t>
            </a:r>
            <a:r>
              <a:rPr lang="en-US" dirty="0" smtClean="0"/>
              <a:t> COMM 311 course 2019 lecture slides NCD social determinants</a:t>
            </a:r>
            <a:endParaRPr lang="en-US" dirty="0"/>
          </a:p>
        </p:txBody>
      </p:sp>
    </p:spTree>
    <p:extLst>
      <p:ext uri="{BB962C8B-B14F-4D97-AF65-F5344CB8AC3E}">
        <p14:creationId xmlns:p14="http://schemas.microsoft.com/office/powerpoint/2010/main" val="4254311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strike="sngStrike" dirty="0" smtClean="0">
                <a:solidFill>
                  <a:schemeClr val="tx1"/>
                </a:solidFill>
              </a:rPr>
              <a:t>Define the social determinants of NCDs</a:t>
            </a:r>
          </a:p>
          <a:p>
            <a:pPr marL="457200" indent="-457200" algn="l" rtl="0">
              <a:buFont typeface="+mj-lt"/>
              <a:buAutoNum type="arabicPeriod"/>
            </a:pPr>
            <a:r>
              <a:rPr lang="en-US" strike="sngStrike"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strike="sngStrike" dirty="0" smtClean="0">
                <a:solidFill>
                  <a:schemeClr val="tx1"/>
                </a:solidFill>
              </a:rPr>
              <a:t>Identify material conditions needed for individual and community well-being</a:t>
            </a:r>
          </a:p>
          <a:p>
            <a:pPr marL="457200" indent="-457200" algn="l" rtl="0">
              <a:buFont typeface="+mj-lt"/>
              <a:buAutoNum type="arabicPeriod"/>
            </a:pPr>
            <a:r>
              <a:rPr lang="en-US" strike="sngStrike" dirty="0" smtClean="0">
                <a:solidFill>
                  <a:schemeClr val="tx1"/>
                </a:solidFill>
              </a:rPr>
              <a:t>Identify psychosocial risk factors influencing NCDs</a:t>
            </a:r>
          </a:p>
          <a:p>
            <a:pPr marL="457200" indent="-457200" algn="l" rtl="0">
              <a:buFont typeface="+mj-lt"/>
              <a:buAutoNum type="arabicPeriod"/>
            </a:pPr>
            <a:r>
              <a:rPr lang="en-US" strike="sngStrike" dirty="0" smtClean="0">
                <a:solidFill>
                  <a:schemeClr val="tx1"/>
                </a:solidFill>
              </a:rPr>
              <a:t>Identify </a:t>
            </a:r>
            <a:r>
              <a:rPr lang="en-US" strike="sngStrike" dirty="0">
                <a:solidFill>
                  <a:schemeClr val="tx1"/>
                </a:solidFill>
              </a:rPr>
              <a:t>n</a:t>
            </a:r>
            <a:r>
              <a:rPr lang="en-US" strike="sngStrike" dirty="0" smtClean="0">
                <a:solidFill>
                  <a:schemeClr val="tx1"/>
                </a:solidFill>
              </a:rPr>
              <a:t>eighborhood factors influencing NCDs</a:t>
            </a:r>
          </a:p>
          <a:p>
            <a:pPr marL="457200" indent="-457200">
              <a:buFont typeface="+mj-lt"/>
              <a:buAutoNum type="arabicPeriod"/>
            </a:pPr>
            <a:r>
              <a:rPr lang="en-US" dirty="0">
                <a:solidFill>
                  <a:schemeClr val="tx1"/>
                </a:solidFill>
              </a:rPr>
              <a:t>Identify the relationship between SES and health-risk </a:t>
            </a:r>
            <a:r>
              <a:rPr lang="en-US"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3307217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stretching break</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0306" y="1769112"/>
            <a:ext cx="6471210" cy="4302344"/>
          </a:xfrm>
        </p:spPr>
      </p:pic>
    </p:spTree>
    <p:extLst>
      <p:ext uri="{BB962C8B-B14F-4D97-AF65-F5344CB8AC3E}">
        <p14:creationId xmlns:p14="http://schemas.microsoft.com/office/powerpoint/2010/main" val="1427515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3978"/>
          </a:xfrm>
        </p:spPr>
        <p:txBody>
          <a:bodyPr>
            <a:normAutofit/>
          </a:bodyPr>
          <a:lstStyle/>
          <a:p>
            <a:pPr algn="ctr"/>
            <a:r>
              <a:rPr lang="en-US" sz="4000" b="1" dirty="0"/>
              <a:t>Reverse Causality</a:t>
            </a:r>
          </a:p>
        </p:txBody>
      </p:sp>
      <p:graphicFrame>
        <p:nvGraphicFramePr>
          <p:cNvPr id="4" name="Diagram 3"/>
          <p:cNvGraphicFramePr/>
          <p:nvPr>
            <p:extLst/>
          </p:nvPr>
        </p:nvGraphicFramePr>
        <p:xfrm>
          <a:off x="2876851" y="1162726"/>
          <a:ext cx="6022052" cy="315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876852" y="3250762"/>
          <a:ext cx="6022052" cy="3074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a:xfrm>
            <a:off x="433137" y="6412832"/>
            <a:ext cx="9938084" cy="412078"/>
          </a:xfrm>
        </p:spPr>
        <p:txBody>
          <a:bodyPr/>
          <a:lstStyle/>
          <a:p>
            <a:r>
              <a:rPr lang="en-US" dirty="0" smtClean="0"/>
              <a:t>adapted from Dr. Armen </a:t>
            </a:r>
            <a:r>
              <a:rPr lang="en-US" dirty="0" err="1" smtClean="0"/>
              <a:t>Torchyan's</a:t>
            </a:r>
            <a:r>
              <a:rPr lang="en-US" dirty="0" smtClean="0"/>
              <a:t> COMM 311 course 2019 lecture slides NCD social determinants</a:t>
            </a:r>
            <a:endParaRPr lang="en-US" dirty="0"/>
          </a:p>
        </p:txBody>
      </p:sp>
    </p:spTree>
    <p:extLst>
      <p:ext uri="{BB962C8B-B14F-4D97-AF65-F5344CB8AC3E}">
        <p14:creationId xmlns:p14="http://schemas.microsoft.com/office/powerpoint/2010/main" val="3409338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43845"/>
          </a:xfrm>
        </p:spPr>
        <p:txBody>
          <a:bodyPr>
            <a:normAutofit/>
          </a:bodyPr>
          <a:lstStyle/>
          <a:p>
            <a:r>
              <a:rPr lang="en-US" sz="4000" dirty="0"/>
              <a:t>Health-Risk Behaviors</a:t>
            </a:r>
          </a:p>
        </p:txBody>
      </p:sp>
      <p:sp>
        <p:nvSpPr>
          <p:cNvPr id="8" name="Rectangle 7"/>
          <p:cNvSpPr/>
          <p:nvPr/>
        </p:nvSpPr>
        <p:spPr>
          <a:xfrm>
            <a:off x="4399983" y="1973655"/>
            <a:ext cx="3186821" cy="39563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lnSpc>
                <a:spcPct val="150000"/>
              </a:lnSpc>
            </a:pPr>
            <a:r>
              <a:rPr lang="en-US" dirty="0" smtClean="0">
                <a:solidFill>
                  <a:prstClr val="black"/>
                </a:solidFill>
              </a:rPr>
              <a:t>Tobacco use</a:t>
            </a:r>
          </a:p>
          <a:p>
            <a:pPr algn="ctr" rtl="0">
              <a:lnSpc>
                <a:spcPct val="150000"/>
              </a:lnSpc>
            </a:pPr>
            <a:r>
              <a:rPr lang="en-US" dirty="0" smtClean="0">
                <a:solidFill>
                  <a:prstClr val="black"/>
                </a:solidFill>
              </a:rPr>
              <a:t>Illicit </a:t>
            </a:r>
            <a:r>
              <a:rPr lang="en-US" dirty="0">
                <a:solidFill>
                  <a:prstClr val="black"/>
                </a:solidFill>
              </a:rPr>
              <a:t>drug </a:t>
            </a:r>
            <a:r>
              <a:rPr lang="en-US" dirty="0" smtClean="0">
                <a:solidFill>
                  <a:prstClr val="black"/>
                </a:solidFill>
              </a:rPr>
              <a:t>use</a:t>
            </a:r>
          </a:p>
          <a:p>
            <a:pPr algn="ctr" rtl="0">
              <a:lnSpc>
                <a:spcPct val="150000"/>
              </a:lnSpc>
            </a:pPr>
            <a:r>
              <a:rPr lang="en-US" dirty="0" smtClean="0">
                <a:solidFill>
                  <a:prstClr val="black"/>
                </a:solidFill>
              </a:rPr>
              <a:t>Obesity</a:t>
            </a:r>
            <a:endParaRPr lang="en-US" dirty="0">
              <a:solidFill>
                <a:prstClr val="black"/>
              </a:solidFill>
            </a:endParaRPr>
          </a:p>
          <a:p>
            <a:pPr algn="ctr" rtl="0">
              <a:lnSpc>
                <a:spcPct val="150000"/>
              </a:lnSpc>
            </a:pPr>
            <a:r>
              <a:rPr lang="en-US" dirty="0" smtClean="0">
                <a:solidFill>
                  <a:prstClr val="black"/>
                </a:solidFill>
              </a:rPr>
              <a:t>Physical inactivity</a:t>
            </a:r>
          </a:p>
          <a:p>
            <a:pPr algn="ctr" rtl="0">
              <a:lnSpc>
                <a:spcPct val="150000"/>
              </a:lnSpc>
            </a:pPr>
            <a:r>
              <a:rPr lang="en-US" dirty="0" smtClean="0">
                <a:solidFill>
                  <a:prstClr val="black"/>
                </a:solidFill>
              </a:rPr>
              <a:t>Sexual </a:t>
            </a:r>
            <a:r>
              <a:rPr lang="en-US" dirty="0">
                <a:solidFill>
                  <a:prstClr val="black"/>
                </a:solidFill>
              </a:rPr>
              <a:t>risk </a:t>
            </a:r>
            <a:r>
              <a:rPr lang="en-US" dirty="0" smtClean="0">
                <a:solidFill>
                  <a:prstClr val="black"/>
                </a:solidFill>
              </a:rPr>
              <a:t>taking</a:t>
            </a:r>
          </a:p>
          <a:p>
            <a:pPr algn="ctr" rtl="0">
              <a:lnSpc>
                <a:spcPct val="150000"/>
              </a:lnSpc>
            </a:pPr>
            <a:r>
              <a:rPr lang="en-US" dirty="0" smtClean="0">
                <a:solidFill>
                  <a:prstClr val="black"/>
                </a:solidFill>
              </a:rPr>
              <a:t>Driving </a:t>
            </a:r>
            <a:r>
              <a:rPr lang="en-US" dirty="0">
                <a:solidFill>
                  <a:prstClr val="black"/>
                </a:solidFill>
              </a:rPr>
              <a:t>while </a:t>
            </a:r>
            <a:r>
              <a:rPr lang="en-US" dirty="0" smtClean="0">
                <a:solidFill>
                  <a:prstClr val="black"/>
                </a:solidFill>
              </a:rPr>
              <a:t>intoxicated</a:t>
            </a:r>
          </a:p>
          <a:p>
            <a:pPr algn="ctr" rtl="0">
              <a:lnSpc>
                <a:spcPct val="150000"/>
              </a:lnSpc>
            </a:pPr>
            <a:r>
              <a:rPr lang="en-US" dirty="0" smtClean="0">
                <a:solidFill>
                  <a:prstClr val="black"/>
                </a:solidFill>
              </a:rPr>
              <a:t>Not wearing a helmet</a:t>
            </a:r>
          </a:p>
          <a:p>
            <a:pPr algn="ctr" rtl="0">
              <a:lnSpc>
                <a:spcPct val="150000"/>
              </a:lnSpc>
            </a:pPr>
            <a:r>
              <a:rPr lang="en-US" dirty="0" smtClean="0">
                <a:solidFill>
                  <a:prstClr val="black"/>
                </a:solidFill>
              </a:rPr>
              <a:t>others</a:t>
            </a:r>
            <a:endParaRPr lang="en-US" dirty="0">
              <a:solidFill>
                <a:prstClr val="black"/>
              </a:solidFill>
            </a:endParaRPr>
          </a:p>
        </p:txBody>
      </p:sp>
      <p:sp>
        <p:nvSpPr>
          <p:cNvPr id="9" name="Down Arrow 8"/>
          <p:cNvSpPr/>
          <p:nvPr/>
        </p:nvSpPr>
        <p:spPr>
          <a:xfrm>
            <a:off x="2842787"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a:r>
              <a:rPr lang="en-US" dirty="0" smtClean="0">
                <a:solidFill>
                  <a:prstClr val="white"/>
                </a:solidFill>
              </a:rPr>
              <a:t>Socioeconomic status</a:t>
            </a:r>
            <a:endParaRPr lang="en-US" dirty="0">
              <a:solidFill>
                <a:prstClr val="white"/>
              </a:solidFill>
            </a:endParaRPr>
          </a:p>
        </p:txBody>
      </p:sp>
      <p:sp>
        <p:nvSpPr>
          <p:cNvPr id="10" name="Down Arrow 9"/>
          <p:cNvSpPr/>
          <p:nvPr/>
        </p:nvSpPr>
        <p:spPr>
          <a:xfrm rot="10800000">
            <a:off x="8229600"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a:r>
              <a:rPr lang="en-US" dirty="0" smtClean="0">
                <a:solidFill>
                  <a:prstClr val="white"/>
                </a:solidFill>
              </a:rPr>
              <a:t>Risky Behavior</a:t>
            </a:r>
            <a:endParaRPr lang="en-US" dirty="0">
              <a:solidFill>
                <a:prstClr val="white"/>
              </a:solidFill>
            </a:endParaRPr>
          </a:p>
        </p:txBody>
      </p:sp>
      <p:sp>
        <p:nvSpPr>
          <p:cNvPr id="3" name="Footer Placeholder 2"/>
          <p:cNvSpPr>
            <a:spLocks noGrp="1"/>
          </p:cNvSpPr>
          <p:nvPr>
            <p:ph type="ftr" sz="quarter" idx="11"/>
          </p:nvPr>
        </p:nvSpPr>
        <p:spPr>
          <a:xfrm>
            <a:off x="1097280" y="6473227"/>
            <a:ext cx="9550667" cy="351683"/>
          </a:xfrm>
        </p:spPr>
        <p:txBody>
          <a:bodyPr/>
          <a:lstStyle/>
          <a:p>
            <a:r>
              <a:rPr lang="en-US" dirty="0" smtClean="0"/>
              <a:t>adapted from Dr. Armen </a:t>
            </a:r>
            <a:r>
              <a:rPr lang="en-US" dirty="0" err="1" smtClean="0"/>
              <a:t>Torchyan's</a:t>
            </a:r>
            <a:r>
              <a:rPr lang="en-US" dirty="0" smtClean="0"/>
              <a:t> COMM 311 course 2019 lecture slides NCD social determinants</a:t>
            </a:r>
            <a:endParaRPr lang="en-US" dirty="0"/>
          </a:p>
        </p:txBody>
      </p:sp>
    </p:spTree>
    <p:extLst>
      <p:ext uri="{BB962C8B-B14F-4D97-AF65-F5344CB8AC3E}">
        <p14:creationId xmlns:p14="http://schemas.microsoft.com/office/powerpoint/2010/main" val="3275796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strike="sngStrike" dirty="0" smtClean="0">
                <a:solidFill>
                  <a:schemeClr val="tx1"/>
                </a:solidFill>
              </a:rPr>
              <a:t>Define the social determinants of NCDs</a:t>
            </a:r>
          </a:p>
          <a:p>
            <a:pPr marL="457200" indent="-457200" algn="l" rtl="0">
              <a:buFont typeface="+mj-lt"/>
              <a:buAutoNum type="arabicPeriod"/>
            </a:pPr>
            <a:r>
              <a:rPr lang="en-US" strike="sngStrike"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strike="sngStrike" dirty="0" smtClean="0">
                <a:solidFill>
                  <a:schemeClr val="tx1"/>
                </a:solidFill>
              </a:rPr>
              <a:t>Identify material conditions needed for individual and community well-being</a:t>
            </a:r>
          </a:p>
          <a:p>
            <a:pPr marL="457200" indent="-457200" algn="l" rtl="0">
              <a:buFont typeface="+mj-lt"/>
              <a:buAutoNum type="arabicPeriod"/>
            </a:pPr>
            <a:r>
              <a:rPr lang="en-US" strike="sngStrike" dirty="0" smtClean="0">
                <a:solidFill>
                  <a:schemeClr val="tx1"/>
                </a:solidFill>
              </a:rPr>
              <a:t>Identify psychosocial risk factors influencing NCDs</a:t>
            </a:r>
          </a:p>
          <a:p>
            <a:pPr marL="457200" indent="-457200" algn="l" rtl="0">
              <a:buFont typeface="+mj-lt"/>
              <a:buAutoNum type="arabicPeriod"/>
            </a:pPr>
            <a:r>
              <a:rPr lang="en-US" strike="sngStrike" dirty="0" smtClean="0">
                <a:solidFill>
                  <a:schemeClr val="tx1"/>
                </a:solidFill>
              </a:rPr>
              <a:t>Identify </a:t>
            </a:r>
            <a:r>
              <a:rPr lang="en-US" strike="sngStrike" dirty="0">
                <a:solidFill>
                  <a:schemeClr val="tx1"/>
                </a:solidFill>
              </a:rPr>
              <a:t>n</a:t>
            </a:r>
            <a:r>
              <a:rPr lang="en-US" strike="sngStrike" dirty="0" smtClean="0">
                <a:solidFill>
                  <a:schemeClr val="tx1"/>
                </a:solidFill>
              </a:rPr>
              <a:t>eighborhood factors influencing NCDs</a:t>
            </a:r>
          </a:p>
          <a:p>
            <a:pPr marL="457200" indent="-457200">
              <a:buFont typeface="+mj-lt"/>
              <a:buAutoNum type="arabicPeriod"/>
            </a:pPr>
            <a:r>
              <a:rPr lang="en-US" strike="sngStrike" dirty="0">
                <a:solidFill>
                  <a:schemeClr val="tx1"/>
                </a:solidFill>
              </a:rPr>
              <a:t>Identify the relationship between SES and health-risk </a:t>
            </a:r>
            <a:r>
              <a:rPr lang="en-US" strike="sngStrike"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1127727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WHO conceptual framework </a:t>
            </a:r>
            <a:r>
              <a:rPr lang="en-US" dirty="0"/>
              <a:t>for action on the social determinants of </a:t>
            </a:r>
            <a:r>
              <a:rPr lang="en-US" dirty="0" smtClean="0"/>
              <a:t>health-2010</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2233762" y="1935510"/>
            <a:ext cx="7908859" cy="4681858"/>
          </a:xfrm>
          <a:prstGeom prst="rect">
            <a:avLst/>
          </a:prstGeom>
        </p:spPr>
      </p:pic>
      <p:sp>
        <p:nvSpPr>
          <p:cNvPr id="5" name="Footer Placeholder 4"/>
          <p:cNvSpPr>
            <a:spLocks noGrp="1"/>
          </p:cNvSpPr>
          <p:nvPr>
            <p:ph type="ftr" sz="quarter" idx="11"/>
          </p:nvPr>
        </p:nvSpPr>
        <p:spPr>
          <a:xfrm>
            <a:off x="0" y="6460958"/>
            <a:ext cx="12284242" cy="397042"/>
          </a:xfrm>
        </p:spPr>
        <p:txBody>
          <a:bodyPr/>
          <a:lstStyle/>
          <a:p>
            <a:r>
              <a:rPr lang="en-US" dirty="0" smtClean="0">
                <a:solidFill>
                  <a:srgbClr val="FFFFFF">
                    <a:lumMod val="65000"/>
                  </a:srgbClr>
                </a:solidFill>
              </a:rPr>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solidFill>
                <a:srgbClr val="FFFFFF">
                  <a:lumMod val="65000"/>
                </a:srgbClr>
              </a:solidFill>
            </a:endParaRPr>
          </a:p>
        </p:txBody>
      </p:sp>
    </p:spTree>
    <p:extLst>
      <p:ext uri="{BB962C8B-B14F-4D97-AF65-F5344CB8AC3E}">
        <p14:creationId xmlns:p14="http://schemas.microsoft.com/office/powerpoint/2010/main" val="2625134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to intervene?</a:t>
            </a:r>
            <a:endParaRPr lang="en-US" dirty="0">
              <a:solidFill>
                <a:schemeClr val="tx1"/>
              </a:solidFill>
            </a:endParaRPr>
          </a:p>
        </p:txBody>
      </p:sp>
      <p:sp>
        <p:nvSpPr>
          <p:cNvPr id="3" name="Content Placeholder 2"/>
          <p:cNvSpPr>
            <a:spLocks noGrp="1"/>
          </p:cNvSpPr>
          <p:nvPr>
            <p:ph idx="1"/>
          </p:nvPr>
        </p:nvSpPr>
        <p:spPr/>
        <p:txBody>
          <a:bodyPr>
            <a:normAutofit/>
          </a:bodyPr>
          <a:lstStyle/>
          <a:p>
            <a:pPr marL="45720" indent="0">
              <a:buNone/>
            </a:pPr>
            <a:endParaRPr lang="en-US" sz="2800" dirty="0" smtClean="0">
              <a:solidFill>
                <a:schemeClr val="tx1"/>
              </a:solidFill>
            </a:endParaRPr>
          </a:p>
          <a:p>
            <a:pPr marL="502920" indent="-457200">
              <a:buFont typeface="+mj-lt"/>
              <a:buAutoNum type="arabicPeriod"/>
            </a:pPr>
            <a:r>
              <a:rPr lang="en-US" sz="2800" dirty="0" smtClean="0">
                <a:solidFill>
                  <a:schemeClr val="tx1"/>
                </a:solidFill>
              </a:rPr>
              <a:t>Context </a:t>
            </a:r>
            <a:r>
              <a:rPr lang="en-US" sz="2800" dirty="0">
                <a:solidFill>
                  <a:schemeClr val="tx1"/>
                </a:solidFill>
              </a:rPr>
              <a:t>strategies tackling structural and intermediary </a:t>
            </a:r>
            <a:r>
              <a:rPr lang="en-US" sz="2800" dirty="0" smtClean="0">
                <a:solidFill>
                  <a:schemeClr val="tx1"/>
                </a:solidFill>
              </a:rPr>
              <a:t>determinants </a:t>
            </a:r>
          </a:p>
          <a:p>
            <a:pPr marL="502920" indent="-457200">
              <a:buFont typeface="+mj-lt"/>
              <a:buAutoNum type="arabicPeriod"/>
            </a:pPr>
            <a:r>
              <a:rPr lang="en-US" sz="2800" dirty="0" err="1" smtClean="0">
                <a:solidFill>
                  <a:schemeClr val="tx1"/>
                </a:solidFill>
              </a:rPr>
              <a:t>Intersectoral</a:t>
            </a:r>
            <a:r>
              <a:rPr lang="en-US" sz="2800" dirty="0" smtClean="0">
                <a:solidFill>
                  <a:schemeClr val="tx1"/>
                </a:solidFill>
              </a:rPr>
              <a:t> action</a:t>
            </a:r>
          </a:p>
          <a:p>
            <a:pPr marL="502920" indent="-457200">
              <a:buFont typeface="+mj-lt"/>
              <a:buAutoNum type="arabicPeriod"/>
            </a:pPr>
            <a:r>
              <a:rPr lang="en-US" sz="2800" dirty="0" smtClean="0">
                <a:solidFill>
                  <a:schemeClr val="tx1"/>
                </a:solidFill>
              </a:rPr>
              <a:t>Social participation and empowerment ( informing, consulting, involving, collaborating, empowering)</a:t>
            </a:r>
          </a:p>
          <a:p>
            <a:endParaRPr lang="en-US" sz="2800" dirty="0" smtClean="0">
              <a:solidFill>
                <a:schemeClr val="tx1"/>
              </a:solidFill>
            </a:endParaRPr>
          </a:p>
          <a:p>
            <a:pPr marL="502920" indent="-457200">
              <a:buFont typeface="+mj-lt"/>
              <a:buAutoNum type="arabicPeriod"/>
            </a:pPr>
            <a:endParaRPr lang="en-US" sz="2800" dirty="0">
              <a:solidFill>
                <a:schemeClr val="tx1"/>
              </a:solidFill>
            </a:endParaRPr>
          </a:p>
        </p:txBody>
      </p:sp>
      <p:sp>
        <p:nvSpPr>
          <p:cNvPr id="4" name="Footer Placeholder 3"/>
          <p:cNvSpPr>
            <a:spLocks noGrp="1"/>
          </p:cNvSpPr>
          <p:nvPr>
            <p:ph type="ftr" sz="quarter" idx="11"/>
          </p:nvPr>
        </p:nvSpPr>
        <p:spPr>
          <a:xfrm>
            <a:off x="974557" y="6223827"/>
            <a:ext cx="11008895" cy="501825"/>
          </a:xfrm>
        </p:spPr>
        <p:txBody>
          <a:bodyPr/>
          <a:lstStyle/>
          <a:p>
            <a:r>
              <a:rPr lang="en-US" dirty="0" smtClean="0"/>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p>
        </p:txBody>
      </p:sp>
    </p:spTree>
    <p:extLst>
      <p:ext uri="{BB962C8B-B14F-4D97-AF65-F5344CB8AC3E}">
        <p14:creationId xmlns:p14="http://schemas.microsoft.com/office/powerpoint/2010/main" val="1560567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7779" y="344269"/>
            <a:ext cx="6763578" cy="5992362"/>
          </a:xfrm>
        </p:spPr>
      </p:pic>
      <p:sp>
        <p:nvSpPr>
          <p:cNvPr id="5" name="Footer Placeholder 4"/>
          <p:cNvSpPr>
            <a:spLocks noGrp="1"/>
          </p:cNvSpPr>
          <p:nvPr>
            <p:ph type="ftr" sz="quarter" idx="11"/>
          </p:nvPr>
        </p:nvSpPr>
        <p:spPr>
          <a:xfrm>
            <a:off x="709863" y="6223829"/>
            <a:ext cx="11201400" cy="345414"/>
          </a:xfrm>
        </p:spPr>
        <p:txBody>
          <a:bodyPr/>
          <a:lstStyle/>
          <a:p>
            <a:r>
              <a:rPr lang="en-US" dirty="0" smtClean="0"/>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p>
        </p:txBody>
      </p:sp>
    </p:spTree>
    <p:extLst>
      <p:ext uri="{BB962C8B-B14F-4D97-AF65-F5344CB8AC3E}">
        <p14:creationId xmlns:p14="http://schemas.microsoft.com/office/powerpoint/2010/main" val="1739711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2694" y="294364"/>
            <a:ext cx="6818486" cy="5929464"/>
          </a:xfrm>
        </p:spPr>
      </p:pic>
      <p:sp>
        <p:nvSpPr>
          <p:cNvPr id="5" name="Footer Placeholder 4"/>
          <p:cNvSpPr>
            <a:spLocks noGrp="1"/>
          </p:cNvSpPr>
          <p:nvPr>
            <p:ph type="ftr" sz="quarter" idx="11"/>
          </p:nvPr>
        </p:nvSpPr>
        <p:spPr>
          <a:xfrm>
            <a:off x="312821" y="6223828"/>
            <a:ext cx="12055642" cy="634172"/>
          </a:xfrm>
        </p:spPr>
        <p:txBody>
          <a:bodyPr/>
          <a:lstStyle/>
          <a:p>
            <a:r>
              <a:rPr lang="en-US" dirty="0" smtClean="0"/>
              <a:t>A Conceptual Framework for Action on the Social Determinants of Health Social Determinants of Health Discussion Paper 2. World Health Organization 2010. URL: https://www.who.int/sdhconference/resources/ConceptualframeworkforactiononSDH_eng.pdf. [accessed Feb 6th, 2019]</a:t>
            </a:r>
            <a:endParaRPr lang="ar-SA" dirty="0"/>
          </a:p>
        </p:txBody>
      </p:sp>
    </p:spTree>
    <p:extLst>
      <p:ext uri="{BB962C8B-B14F-4D97-AF65-F5344CB8AC3E}">
        <p14:creationId xmlns:p14="http://schemas.microsoft.com/office/powerpoint/2010/main" val="348847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dirty="0" smtClean="0">
                <a:solidFill>
                  <a:schemeClr val="tx1"/>
                </a:solidFill>
              </a:rPr>
              <a:t>Define the social determinants of NCDs</a:t>
            </a:r>
          </a:p>
          <a:p>
            <a:pPr marL="457200" indent="-457200" algn="l" rtl="0">
              <a:buFont typeface="+mj-lt"/>
              <a:buAutoNum type="arabicPeriod"/>
            </a:pPr>
            <a:r>
              <a:rPr lang="en-US"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dirty="0" smtClean="0">
                <a:solidFill>
                  <a:schemeClr val="tx1"/>
                </a:solidFill>
              </a:rPr>
              <a:t>Identify material conditions needed for individual and community well-being</a:t>
            </a:r>
          </a:p>
          <a:p>
            <a:pPr marL="457200" indent="-457200" algn="l" rtl="0">
              <a:buFont typeface="+mj-lt"/>
              <a:buAutoNum type="arabicPeriod"/>
            </a:pPr>
            <a:r>
              <a:rPr lang="en-US" dirty="0" smtClean="0">
                <a:solidFill>
                  <a:schemeClr val="tx1"/>
                </a:solidFill>
              </a:rPr>
              <a:t>Identify psychosocial risk factors influencing NCDs</a:t>
            </a:r>
          </a:p>
          <a:p>
            <a:pPr marL="457200" indent="-457200" algn="l" rtl="0">
              <a:buFont typeface="+mj-lt"/>
              <a:buAutoNum type="arabicPeriod"/>
            </a:pPr>
            <a:r>
              <a:rPr lang="en-US" dirty="0" smtClean="0">
                <a:solidFill>
                  <a:schemeClr val="tx1"/>
                </a:solidFill>
              </a:rPr>
              <a:t>Identify </a:t>
            </a:r>
            <a:r>
              <a:rPr lang="en-US" dirty="0">
                <a:solidFill>
                  <a:schemeClr val="tx1"/>
                </a:solidFill>
              </a:rPr>
              <a:t>n</a:t>
            </a:r>
            <a:r>
              <a:rPr lang="en-US" dirty="0" smtClean="0">
                <a:solidFill>
                  <a:schemeClr val="tx1"/>
                </a:solidFill>
              </a:rPr>
              <a:t>eighborhood factors influencing NCDs</a:t>
            </a:r>
          </a:p>
          <a:p>
            <a:pPr marL="457200" indent="-457200">
              <a:buFont typeface="+mj-lt"/>
              <a:buAutoNum type="arabicPeriod"/>
            </a:pPr>
            <a:r>
              <a:rPr lang="en-US" dirty="0">
                <a:solidFill>
                  <a:schemeClr val="tx1"/>
                </a:solidFill>
              </a:rPr>
              <a:t>Identify the relationship between SES and health-risk </a:t>
            </a:r>
            <a:r>
              <a:rPr lang="en-US"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794984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strike="sngStrike" dirty="0" smtClean="0">
                <a:solidFill>
                  <a:schemeClr val="tx1"/>
                </a:solidFill>
              </a:rPr>
              <a:t>Define the social determinants of NCDs</a:t>
            </a:r>
          </a:p>
          <a:p>
            <a:pPr marL="457200" indent="-457200" algn="l" rtl="0">
              <a:buFont typeface="+mj-lt"/>
              <a:buAutoNum type="arabicPeriod"/>
            </a:pPr>
            <a:r>
              <a:rPr lang="en-US" strike="sngStrike"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strike="sngStrike" dirty="0" smtClean="0">
                <a:solidFill>
                  <a:schemeClr val="tx1"/>
                </a:solidFill>
              </a:rPr>
              <a:t>Identify material conditions needed for individual and community well-being</a:t>
            </a:r>
          </a:p>
          <a:p>
            <a:pPr marL="457200" indent="-457200" algn="l" rtl="0">
              <a:buFont typeface="+mj-lt"/>
              <a:buAutoNum type="arabicPeriod"/>
            </a:pPr>
            <a:r>
              <a:rPr lang="en-US" strike="sngStrike" dirty="0" smtClean="0">
                <a:solidFill>
                  <a:schemeClr val="tx1"/>
                </a:solidFill>
              </a:rPr>
              <a:t>Identify psychosocial risk factors influencing NCDs</a:t>
            </a:r>
          </a:p>
          <a:p>
            <a:pPr marL="457200" indent="-457200" algn="l" rtl="0">
              <a:buFont typeface="+mj-lt"/>
              <a:buAutoNum type="arabicPeriod"/>
            </a:pPr>
            <a:r>
              <a:rPr lang="en-US" strike="sngStrike" dirty="0" smtClean="0">
                <a:solidFill>
                  <a:schemeClr val="tx1"/>
                </a:solidFill>
              </a:rPr>
              <a:t>Identify </a:t>
            </a:r>
            <a:r>
              <a:rPr lang="en-US" strike="sngStrike" dirty="0">
                <a:solidFill>
                  <a:schemeClr val="tx1"/>
                </a:solidFill>
              </a:rPr>
              <a:t>n</a:t>
            </a:r>
            <a:r>
              <a:rPr lang="en-US" strike="sngStrike" dirty="0" smtClean="0">
                <a:solidFill>
                  <a:schemeClr val="tx1"/>
                </a:solidFill>
              </a:rPr>
              <a:t>eighborhood factors influencing NCDs</a:t>
            </a:r>
          </a:p>
          <a:p>
            <a:pPr marL="457200" indent="-457200">
              <a:buFont typeface="+mj-lt"/>
              <a:buAutoNum type="arabicPeriod"/>
            </a:pPr>
            <a:r>
              <a:rPr lang="en-US" strike="sngStrike" dirty="0">
                <a:solidFill>
                  <a:schemeClr val="tx1"/>
                </a:solidFill>
              </a:rPr>
              <a:t>Identify the relationship between SES and health-risk </a:t>
            </a:r>
            <a:r>
              <a:rPr lang="en-US" strike="sngStrike" dirty="0" smtClean="0">
                <a:solidFill>
                  <a:schemeClr val="tx1"/>
                </a:solidFill>
              </a:rPr>
              <a:t>behaviors</a:t>
            </a:r>
          </a:p>
          <a:p>
            <a:pPr marL="457200" indent="-457200" algn="l" rtl="0">
              <a:buFont typeface="+mj-lt"/>
              <a:buAutoNum type="arabicPeriod"/>
            </a:pPr>
            <a:r>
              <a:rPr lang="en-US" strike="sngStrike" dirty="0" smtClean="0">
                <a:solidFill>
                  <a:schemeClr val="tx1"/>
                </a:solidFill>
              </a:rPr>
              <a:t>Identify Evidence-based approaches to improving the social determinants of NCDs</a:t>
            </a:r>
            <a:endParaRPr lang="ar-SA" strike="sngStrike" dirty="0">
              <a:solidFill>
                <a:schemeClr val="tx1"/>
              </a:solidFill>
            </a:endParaRPr>
          </a:p>
        </p:txBody>
      </p:sp>
    </p:spTree>
    <p:extLst>
      <p:ext uri="{BB962C8B-B14F-4D97-AF65-F5344CB8AC3E}">
        <p14:creationId xmlns:p14="http://schemas.microsoft.com/office/powerpoint/2010/main" val="3983239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rtl="0"/>
            <a:r>
              <a:rPr lang="en-US" dirty="0" smtClean="0">
                <a:solidFill>
                  <a:schemeClr val="tx1"/>
                </a:solidFill>
              </a:rPr>
              <a:t>objectives</a:t>
            </a:r>
            <a:endParaRPr lang="ar-SA" dirty="0">
              <a:solidFill>
                <a:schemeClr val="tx1"/>
              </a:solidFill>
            </a:endParaRPr>
          </a:p>
        </p:txBody>
      </p:sp>
      <p:sp>
        <p:nvSpPr>
          <p:cNvPr id="3" name="Content Placeholder 2"/>
          <p:cNvSpPr>
            <a:spLocks noGrp="1"/>
          </p:cNvSpPr>
          <p:nvPr>
            <p:ph idx="1"/>
          </p:nvPr>
        </p:nvSpPr>
        <p:spPr>
          <a:solidFill>
            <a:srgbClr val="92D050"/>
          </a:solidFill>
        </p:spPr>
        <p:txBody>
          <a:bodyPr>
            <a:normAutofit lnSpcReduction="10000"/>
          </a:bodyPr>
          <a:lstStyle/>
          <a:p>
            <a:pPr marL="0" indent="0" algn="l" rtl="0">
              <a:buNone/>
            </a:pPr>
            <a:r>
              <a:rPr lang="en-US" dirty="0" smtClean="0">
                <a:solidFill>
                  <a:schemeClr val="tx1"/>
                </a:solidFill>
              </a:rPr>
              <a:t>By the end of this session students should be able to:</a:t>
            </a:r>
          </a:p>
          <a:p>
            <a:pPr marL="457200" indent="-457200" algn="l" rtl="0">
              <a:buFont typeface="+mj-lt"/>
              <a:buAutoNum type="arabicPeriod"/>
            </a:pPr>
            <a:r>
              <a:rPr lang="en-US" dirty="0" smtClean="0">
                <a:solidFill>
                  <a:schemeClr val="tx1"/>
                </a:solidFill>
              </a:rPr>
              <a:t>Define the social determinants of NCDs</a:t>
            </a:r>
          </a:p>
          <a:p>
            <a:pPr marL="457200" indent="-457200" algn="l" rtl="0">
              <a:buFont typeface="+mj-lt"/>
              <a:buAutoNum type="arabicPeriod"/>
            </a:pPr>
            <a:r>
              <a:rPr lang="en-US" dirty="0" smtClean="0">
                <a:solidFill>
                  <a:schemeClr val="tx1"/>
                </a:solidFill>
              </a:rPr>
              <a:t>Discuss the significance, high risk groups and health consequences of social determinants of NCDs</a:t>
            </a:r>
          </a:p>
          <a:p>
            <a:pPr marL="457200" indent="-457200" algn="l" rtl="0">
              <a:buFont typeface="+mj-lt"/>
              <a:buAutoNum type="arabicPeriod"/>
            </a:pPr>
            <a:r>
              <a:rPr lang="en-US" dirty="0" smtClean="0">
                <a:solidFill>
                  <a:schemeClr val="tx1"/>
                </a:solidFill>
              </a:rPr>
              <a:t>Identify material conditions needed for individual and community well-being</a:t>
            </a:r>
          </a:p>
          <a:p>
            <a:pPr marL="457200" indent="-457200" algn="l" rtl="0">
              <a:buFont typeface="+mj-lt"/>
              <a:buAutoNum type="arabicPeriod"/>
            </a:pPr>
            <a:r>
              <a:rPr lang="en-US" dirty="0" smtClean="0">
                <a:solidFill>
                  <a:schemeClr val="tx1"/>
                </a:solidFill>
              </a:rPr>
              <a:t>Identify psychosocial risk factors influencing NCDs</a:t>
            </a:r>
          </a:p>
          <a:p>
            <a:pPr marL="457200" indent="-457200" algn="l" rtl="0">
              <a:buFont typeface="+mj-lt"/>
              <a:buAutoNum type="arabicPeriod"/>
            </a:pPr>
            <a:r>
              <a:rPr lang="en-US" dirty="0" smtClean="0">
                <a:solidFill>
                  <a:schemeClr val="tx1"/>
                </a:solidFill>
              </a:rPr>
              <a:t>Identify </a:t>
            </a:r>
            <a:r>
              <a:rPr lang="en-US" dirty="0">
                <a:solidFill>
                  <a:schemeClr val="tx1"/>
                </a:solidFill>
              </a:rPr>
              <a:t>n</a:t>
            </a:r>
            <a:r>
              <a:rPr lang="en-US" dirty="0" smtClean="0">
                <a:solidFill>
                  <a:schemeClr val="tx1"/>
                </a:solidFill>
              </a:rPr>
              <a:t>eighborhood factors influencing NCDs</a:t>
            </a:r>
          </a:p>
          <a:p>
            <a:pPr marL="457200" indent="-457200">
              <a:buFont typeface="+mj-lt"/>
              <a:buAutoNum type="arabicPeriod"/>
            </a:pPr>
            <a:r>
              <a:rPr lang="en-US" dirty="0">
                <a:solidFill>
                  <a:schemeClr val="tx1"/>
                </a:solidFill>
              </a:rPr>
              <a:t>Identify the relationship between SES and health-risk </a:t>
            </a:r>
            <a:r>
              <a:rPr lang="en-US" dirty="0" smtClean="0">
                <a:solidFill>
                  <a:schemeClr val="tx1"/>
                </a:solidFill>
              </a:rPr>
              <a:t>behaviors</a:t>
            </a:r>
          </a:p>
          <a:p>
            <a:pPr marL="457200" indent="-457200" algn="l" rtl="0">
              <a:buFont typeface="+mj-lt"/>
              <a:buAutoNum type="arabicPeriod"/>
            </a:pPr>
            <a:r>
              <a:rPr lang="en-US" dirty="0" smtClean="0">
                <a:solidFill>
                  <a:schemeClr val="tx1"/>
                </a:solidFill>
              </a:rPr>
              <a:t>Identify Evidence-based approaches to improving the social determinants of NCDs</a:t>
            </a:r>
            <a:endParaRPr lang="ar-SA" dirty="0">
              <a:solidFill>
                <a:schemeClr val="tx1"/>
              </a:solidFill>
            </a:endParaRPr>
          </a:p>
        </p:txBody>
      </p:sp>
    </p:spTree>
    <p:extLst>
      <p:ext uri="{BB962C8B-B14F-4D97-AF65-F5344CB8AC3E}">
        <p14:creationId xmlns:p14="http://schemas.microsoft.com/office/powerpoint/2010/main" val="368081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R</a:t>
            </a:r>
            <a:r>
              <a:rPr lang="en-US" dirty="0" smtClean="0"/>
              <a:t>eferences</a:t>
            </a:r>
            <a:endParaRPr lang="ar-SA" dirty="0"/>
          </a:p>
        </p:txBody>
      </p:sp>
      <p:sp>
        <p:nvSpPr>
          <p:cNvPr id="3" name="Content Placeholder 2"/>
          <p:cNvSpPr>
            <a:spLocks noGrp="1"/>
          </p:cNvSpPr>
          <p:nvPr>
            <p:ph idx="1"/>
          </p:nvPr>
        </p:nvSpPr>
        <p:spPr/>
        <p:txBody>
          <a:bodyPr>
            <a:normAutofit lnSpcReduction="10000"/>
          </a:bodyPr>
          <a:lstStyle/>
          <a:p>
            <a:endParaRPr lang="en-US" dirty="0" smtClean="0"/>
          </a:p>
          <a:p>
            <a:r>
              <a:rPr lang="en-US" dirty="0"/>
              <a:t>A Conceptual Framework for Action on the Social Determinants of Health Social Determinants of Health Discussion Paper 2. World Health Organization 2010. URL: https://www.who.int/sdhconference/resources/ConceptualframeworkforactiononSDH_eng.pdf. [accessed Feb 6th, 2019</a:t>
            </a:r>
            <a:r>
              <a:rPr lang="en-US" dirty="0" smtClean="0"/>
              <a:t>]</a:t>
            </a:r>
          </a:p>
          <a:p>
            <a:r>
              <a:rPr lang="en-US" dirty="0" smtClean="0"/>
              <a:t>Social </a:t>
            </a:r>
            <a:r>
              <a:rPr lang="en-US" dirty="0"/>
              <a:t>Determinants of </a:t>
            </a:r>
            <a:r>
              <a:rPr lang="en-US" dirty="0" err="1"/>
              <a:t>Noncommunicable</a:t>
            </a:r>
            <a:r>
              <a:rPr lang="en-US" dirty="0"/>
              <a:t> Diseases and Other Public Health Issues in Seychelles: Evidence and </a:t>
            </a:r>
            <a:r>
              <a:rPr lang="en-US" dirty="0" err="1" smtClean="0"/>
              <a:t>Implications.WHO</a:t>
            </a:r>
            <a:r>
              <a:rPr lang="en-US" dirty="0" smtClean="0"/>
              <a:t> </a:t>
            </a:r>
            <a:r>
              <a:rPr lang="en-US" dirty="0"/>
              <a:t>Regional Office for Africa, 2014. URL:https://www.afro.who.int/sites/default/files/2017-05/social-determinants-of-ncd-and-other-publlic-health-issues-in-seychelles-who-published-2013.pdf. [Accessed 6th of February, 2019</a:t>
            </a:r>
            <a:r>
              <a:rPr lang="en-US" dirty="0" smtClean="0"/>
              <a:t>]</a:t>
            </a:r>
          </a:p>
          <a:p>
            <a:r>
              <a:rPr lang="en-US" dirty="0" smtClean="0"/>
              <a:t>Dr</a:t>
            </a:r>
            <a:r>
              <a:rPr lang="en-US" dirty="0"/>
              <a:t>. Armen </a:t>
            </a:r>
            <a:r>
              <a:rPr lang="en-US" dirty="0" err="1"/>
              <a:t>Torchyan's</a:t>
            </a:r>
            <a:r>
              <a:rPr lang="en-US" dirty="0"/>
              <a:t> COMM 311 course 2019 lecture slides </a:t>
            </a:r>
            <a:r>
              <a:rPr lang="en-US" dirty="0" smtClean="0"/>
              <a:t>titled-NCD </a:t>
            </a:r>
            <a:r>
              <a:rPr lang="en-US" dirty="0"/>
              <a:t>social determinants</a:t>
            </a:r>
          </a:p>
          <a:p>
            <a:endParaRPr lang="ar-SA" dirty="0"/>
          </a:p>
          <a:p>
            <a:pPr algn="l" rtl="0"/>
            <a:endParaRPr lang="ar-SA" dirty="0"/>
          </a:p>
        </p:txBody>
      </p:sp>
    </p:spTree>
    <p:extLst>
      <p:ext uri="{BB962C8B-B14F-4D97-AF65-F5344CB8AC3E}">
        <p14:creationId xmlns:p14="http://schemas.microsoft.com/office/powerpoint/2010/main" val="1536780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77B1F2-D808-4B68-9746-FE06075EAC21}" type="slidenum">
              <a:rPr lang="en-US" smtClean="0">
                <a:solidFill>
                  <a:prstClr val="black">
                    <a:tint val="75000"/>
                  </a:prstClr>
                </a:solidFill>
              </a:rPr>
              <a:pPr/>
              <a:t>33</a:t>
            </a:fld>
            <a:endParaRPr lang="en-US">
              <a:solidFill>
                <a:prstClr val="black">
                  <a:tint val="75000"/>
                </a:prst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7666" y="2348660"/>
            <a:ext cx="739868" cy="7398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328" y="3345420"/>
            <a:ext cx="802159" cy="8021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28" y="4385771"/>
            <a:ext cx="790832" cy="790832"/>
          </a:xfrm>
          <a:prstGeom prst="rect">
            <a:avLst/>
          </a:prstGeom>
        </p:spPr>
      </p:pic>
      <p:sp>
        <p:nvSpPr>
          <p:cNvPr id="8" name="TextBox 7"/>
          <p:cNvSpPr txBox="1"/>
          <p:nvPr/>
        </p:nvSpPr>
        <p:spPr>
          <a:xfrm>
            <a:off x="1968500" y="2348660"/>
            <a:ext cx="4927600" cy="2554545"/>
          </a:xfrm>
          <a:prstGeom prst="rect">
            <a:avLst/>
          </a:prstGeom>
          <a:noFill/>
        </p:spPr>
        <p:txBody>
          <a:bodyPr wrap="square" rtlCol="0">
            <a:spAutoFit/>
          </a:bodyPr>
          <a:lstStyle/>
          <a:p>
            <a:pPr algn="l" rtl="0"/>
            <a:r>
              <a:rPr lang="en-US" sz="3200" dirty="0" smtClean="0">
                <a:solidFill>
                  <a:prstClr val="black"/>
                </a:solidFill>
                <a:hlinkClick r:id="rId5"/>
              </a:rPr>
              <a:t>mhassounah@ksu.edu.sa</a:t>
            </a:r>
            <a:endParaRPr lang="en-US" sz="3200" dirty="0" smtClean="0">
              <a:solidFill>
                <a:prstClr val="black"/>
              </a:solidFill>
            </a:endParaRPr>
          </a:p>
          <a:p>
            <a:pPr algn="l" rtl="0"/>
            <a:endParaRPr lang="en-US" sz="3200" dirty="0">
              <a:solidFill>
                <a:prstClr val="black"/>
              </a:solidFill>
            </a:endParaRPr>
          </a:p>
          <a:p>
            <a:pPr algn="l" rtl="0"/>
            <a:r>
              <a:rPr lang="en-US" sz="3200" dirty="0" smtClean="0">
                <a:solidFill>
                  <a:prstClr val="black"/>
                </a:solidFill>
              </a:rPr>
              <a:t>Marwah </a:t>
            </a:r>
            <a:r>
              <a:rPr lang="en-US" sz="3200" dirty="0">
                <a:solidFill>
                  <a:prstClr val="black"/>
                </a:solidFill>
              </a:rPr>
              <a:t>Hassounah</a:t>
            </a:r>
          </a:p>
          <a:p>
            <a:pPr algn="l" rtl="0"/>
            <a:endParaRPr lang="en-US" sz="3200" dirty="0">
              <a:solidFill>
                <a:prstClr val="black"/>
              </a:solidFill>
            </a:endParaRPr>
          </a:p>
          <a:p>
            <a:pPr algn="l" rtl="0"/>
            <a:r>
              <a:rPr lang="en-US" sz="3200" dirty="0">
                <a:solidFill>
                  <a:prstClr val="black"/>
                </a:solidFill>
              </a:rPr>
              <a:t>Marwah Hassounah</a:t>
            </a:r>
          </a:p>
        </p:txBody>
      </p:sp>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2087" y="1570642"/>
            <a:ext cx="4351713" cy="4351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885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8000" b="1" dirty="0" smtClean="0">
                <a:solidFill>
                  <a:schemeClr val="bg1"/>
                </a:solidFill>
                <a:effectLst>
                  <a:outerShdw blurRad="38100" dist="38100" dir="2700000" algn="tl">
                    <a:srgbClr val="000000">
                      <a:alpha val="43137"/>
                    </a:srgbClr>
                  </a:outerShdw>
                </a:effectLst>
              </a:rPr>
              <a:t>Thank You</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13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0">
              <a:buNone/>
            </a:pPr>
            <a:endParaRPr lang="en-US" sz="3600" dirty="0" smtClean="0">
              <a:solidFill>
                <a:schemeClr val="tx1"/>
              </a:solidFill>
            </a:endParaRPr>
          </a:p>
          <a:p>
            <a:pPr marL="0" indent="0" algn="ctr" rtl="0">
              <a:buNone/>
            </a:pPr>
            <a:r>
              <a:rPr lang="en-US" sz="3600" dirty="0" smtClean="0">
                <a:solidFill>
                  <a:schemeClr val="tx1"/>
                </a:solidFill>
              </a:rPr>
              <a:t> </a:t>
            </a:r>
            <a:r>
              <a:rPr lang="en-US" sz="3600" i="1" dirty="0" smtClean="0">
                <a:solidFill>
                  <a:schemeClr val="tx1"/>
                </a:solidFill>
              </a:rPr>
              <a:t>“</a:t>
            </a:r>
            <a:r>
              <a:rPr lang="en-US" sz="3600" b="1" i="1" dirty="0" smtClean="0">
                <a:solidFill>
                  <a:schemeClr val="tx1"/>
                </a:solidFill>
              </a:rPr>
              <a:t>The </a:t>
            </a:r>
            <a:r>
              <a:rPr lang="en-US" sz="3600" b="1" i="1" dirty="0">
                <a:solidFill>
                  <a:schemeClr val="tx1"/>
                </a:solidFill>
              </a:rPr>
              <a:t>social determinants of health </a:t>
            </a:r>
            <a:r>
              <a:rPr lang="en-US" sz="3600" i="1" dirty="0">
                <a:solidFill>
                  <a:schemeClr val="tx1"/>
                </a:solidFill>
              </a:rPr>
              <a:t>refer to both specific features of and pathways by which societal conditions affect health and that potentially can be altered by informed action. </a:t>
            </a:r>
            <a:r>
              <a:rPr lang="en-US" sz="3600" i="1" dirty="0" smtClean="0">
                <a:solidFill>
                  <a:schemeClr val="tx1"/>
                </a:solidFill>
              </a:rPr>
              <a:t>“</a:t>
            </a:r>
            <a:endParaRPr lang="ar-SA" sz="3600" i="1" dirty="0">
              <a:solidFill>
                <a:schemeClr val="tx1"/>
              </a:solidFill>
            </a:endParaRPr>
          </a:p>
        </p:txBody>
      </p:sp>
      <p:sp>
        <p:nvSpPr>
          <p:cNvPr id="4" name="Footer Placeholder 3"/>
          <p:cNvSpPr>
            <a:spLocks noGrp="1"/>
          </p:cNvSpPr>
          <p:nvPr>
            <p:ph type="ftr" sz="quarter" idx="11"/>
          </p:nvPr>
        </p:nvSpPr>
        <p:spPr>
          <a:xfrm>
            <a:off x="253387" y="6356350"/>
            <a:ext cx="11799065" cy="187669"/>
          </a:xfrm>
        </p:spPr>
        <p:txBody>
          <a:bodyPr/>
          <a:lstStyle/>
          <a:p>
            <a:pPr algn="l"/>
            <a:r>
              <a:rPr lang="en-US" dirty="0" smtClean="0"/>
              <a:t>Social Determinants of </a:t>
            </a:r>
            <a:r>
              <a:rPr lang="en-US" dirty="0" err="1" smtClean="0"/>
              <a:t>Noncommunicable</a:t>
            </a:r>
            <a:r>
              <a:rPr lang="en-US" dirty="0" smtClean="0"/>
              <a:t> Diseases and Other Public Health Issues in Seychelles: Evidence and Implications.(pg:1)WHO Regional Office for Africa, 2014. URL:https://www.afro.who.int/sites/default/files/2017-05/social-determinants-of-ncd-and-other-publlic-health-issues-in-seychelles-who-published-2013.pdf. [Accessed 6th of February, 2019]</a:t>
            </a:r>
            <a:endParaRPr lang="ar-SA" dirty="0"/>
          </a:p>
        </p:txBody>
      </p:sp>
    </p:spTree>
    <p:extLst>
      <p:ext uri="{BB962C8B-B14F-4D97-AF65-F5344CB8AC3E}">
        <p14:creationId xmlns:p14="http://schemas.microsoft.com/office/powerpoint/2010/main" val="123006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2771697"/>
              </p:ext>
            </p:extLst>
          </p:nvPr>
        </p:nvGraphicFramePr>
        <p:xfrm>
          <a:off x="838200" y="209320"/>
          <a:ext cx="10288588" cy="596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1" y="6356350"/>
            <a:ext cx="12192000" cy="330889"/>
          </a:xfrm>
        </p:spPr>
        <p:txBody>
          <a:bodyPr/>
          <a:lstStyle/>
          <a:p>
            <a:pPr algn="l"/>
            <a:r>
              <a:rPr lang="en-US" dirty="0" smtClean="0"/>
              <a:t>Social Determinants of </a:t>
            </a:r>
            <a:r>
              <a:rPr lang="en-US" dirty="0" err="1" smtClean="0"/>
              <a:t>Noncommunicable</a:t>
            </a:r>
            <a:r>
              <a:rPr lang="en-US" dirty="0" smtClean="0"/>
              <a:t> Diseases and Other Public Health Issues in Seychelles: Evidence and Implications.(pg:1)WHO Regional Office for Africa, 2014. URL:https://www.afro.who.int/sites/default/files/2017-05/social-determinants-of-ncd-and-other-publlic-health-issues-in-seychelles-who-published-2013.pdf. [Accessed 6th of February, 2019]</a:t>
            </a:r>
            <a:endParaRPr lang="ar-SA" dirty="0"/>
          </a:p>
        </p:txBody>
      </p:sp>
    </p:spTree>
    <p:extLst>
      <p:ext uri="{BB962C8B-B14F-4D97-AF65-F5344CB8AC3E}">
        <p14:creationId xmlns:p14="http://schemas.microsoft.com/office/powerpoint/2010/main" val="40685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chemeClr val="tx1"/>
                </a:solidFill>
              </a:rPr>
              <a:t>Other examples of social determinants</a:t>
            </a:r>
            <a:endParaRPr lang="ar-SA" dirty="0">
              <a:solidFill>
                <a:schemeClr val="tx1"/>
              </a:solidFill>
            </a:endParaRPr>
          </a:p>
        </p:txBody>
      </p:sp>
      <p:sp>
        <p:nvSpPr>
          <p:cNvPr id="3" name="Content Placeholder 2"/>
          <p:cNvSpPr>
            <a:spLocks noGrp="1"/>
          </p:cNvSpPr>
          <p:nvPr>
            <p:ph idx="1"/>
          </p:nvPr>
        </p:nvSpPr>
        <p:spPr/>
        <p:txBody>
          <a:bodyPr/>
          <a:lstStyle/>
          <a:p>
            <a:pPr algn="l" rtl="0"/>
            <a:r>
              <a:rPr lang="en-US" dirty="0" smtClean="0">
                <a:solidFill>
                  <a:schemeClr val="tx1"/>
                </a:solidFill>
              </a:rPr>
              <a:t>Socio-economic status</a:t>
            </a:r>
          </a:p>
          <a:p>
            <a:pPr algn="l" rtl="0"/>
            <a:r>
              <a:rPr lang="en-US" dirty="0" smtClean="0">
                <a:solidFill>
                  <a:schemeClr val="tx1"/>
                </a:solidFill>
              </a:rPr>
              <a:t>Built environment </a:t>
            </a:r>
          </a:p>
          <a:p>
            <a:pPr algn="l" rtl="0"/>
            <a:r>
              <a:rPr lang="en-US" dirty="0" smtClean="0">
                <a:solidFill>
                  <a:schemeClr val="tx1"/>
                </a:solidFill>
              </a:rPr>
              <a:t>Community support networks</a:t>
            </a:r>
          </a:p>
          <a:p>
            <a:pPr algn="l" rtl="0"/>
            <a:r>
              <a:rPr lang="en-US" dirty="0" smtClean="0">
                <a:solidFill>
                  <a:schemeClr val="tx1"/>
                </a:solidFill>
              </a:rPr>
              <a:t>Health behavior and lifestyle</a:t>
            </a:r>
          </a:p>
          <a:p>
            <a:pPr algn="l" rtl="0"/>
            <a:endParaRPr lang="ar-SA" dirty="0">
              <a:solidFill>
                <a:schemeClr val="tx1"/>
              </a:solidFill>
            </a:endParaRPr>
          </a:p>
        </p:txBody>
      </p:sp>
      <p:sp>
        <p:nvSpPr>
          <p:cNvPr id="4" name="Footer Placeholder 3"/>
          <p:cNvSpPr>
            <a:spLocks noGrp="1"/>
          </p:cNvSpPr>
          <p:nvPr>
            <p:ph type="ftr" sz="quarter" idx="11"/>
          </p:nvPr>
        </p:nvSpPr>
        <p:spPr>
          <a:xfrm>
            <a:off x="0" y="6356351"/>
            <a:ext cx="12107537" cy="308854"/>
          </a:xfrm>
        </p:spPr>
        <p:txBody>
          <a:bodyPr/>
          <a:lstStyle/>
          <a:p>
            <a:pPr algn="l"/>
            <a:r>
              <a:rPr lang="en-US" dirty="0" smtClean="0"/>
              <a:t>Social Determinants of </a:t>
            </a:r>
            <a:r>
              <a:rPr lang="en-US" dirty="0" err="1" smtClean="0"/>
              <a:t>Noncommunicable</a:t>
            </a:r>
            <a:r>
              <a:rPr lang="en-US" dirty="0" smtClean="0"/>
              <a:t> Diseases and Other Public Health Issues in Seychelles: Evidence and Implications.(pg:1)WHO Regional Office for Africa, 2014. URL:https://www.afro.who.int/sites/default/files/2017-05/social-determinants-of-ncd-and-other-publlic-health-issues-in-seychelles-who-published-2013.pdf. [Accessed 6th of February, 2019]</a:t>
            </a:r>
            <a:endParaRPr lang="ar-SA" dirty="0"/>
          </a:p>
        </p:txBody>
      </p:sp>
    </p:spTree>
    <p:extLst>
      <p:ext uri="{BB962C8B-B14F-4D97-AF65-F5344CB8AC3E}">
        <p14:creationId xmlns:p14="http://schemas.microsoft.com/office/powerpoint/2010/main" val="2148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chemeClr val="tx1"/>
                </a:solidFill>
              </a:rPr>
              <a:t>Social Determinants of Health …. </a:t>
            </a:r>
            <a:endParaRPr lang="ar-SA" dirty="0">
              <a:solidFill>
                <a:schemeClr val="tx1"/>
              </a:solidFill>
            </a:endParaRPr>
          </a:p>
        </p:txBody>
      </p:sp>
      <p:sp>
        <p:nvSpPr>
          <p:cNvPr id="3" name="Content Placeholder 2"/>
          <p:cNvSpPr>
            <a:spLocks noGrp="1"/>
          </p:cNvSpPr>
          <p:nvPr>
            <p:ph idx="1"/>
          </p:nvPr>
        </p:nvSpPr>
        <p:spPr/>
        <p:txBody>
          <a:bodyPr/>
          <a:lstStyle/>
          <a:p>
            <a:pPr algn="l" rtl="0"/>
            <a:endParaRPr lang="en-US" dirty="0" smtClean="0">
              <a:solidFill>
                <a:schemeClr val="tx1"/>
              </a:solidFill>
            </a:endParaRPr>
          </a:p>
          <a:p>
            <a:pPr algn="l" rtl="0"/>
            <a:r>
              <a:rPr lang="en-US" dirty="0" smtClean="0">
                <a:solidFill>
                  <a:schemeClr val="tx1"/>
                </a:solidFill>
              </a:rPr>
              <a:t>can </a:t>
            </a:r>
            <a:r>
              <a:rPr lang="en-US" dirty="0">
                <a:solidFill>
                  <a:schemeClr val="tx1"/>
                </a:solidFill>
              </a:rPr>
              <a:t>influence health both directly and indirectly. </a:t>
            </a:r>
            <a:endParaRPr lang="en-US" dirty="0" smtClean="0">
              <a:solidFill>
                <a:schemeClr val="tx1"/>
              </a:solidFill>
            </a:endParaRPr>
          </a:p>
          <a:p>
            <a:pPr algn="l" rtl="0"/>
            <a:r>
              <a:rPr lang="en-US" dirty="0">
                <a:solidFill>
                  <a:schemeClr val="tx1"/>
                </a:solidFill>
              </a:rPr>
              <a:t>contribute to health inequalities between social groups</a:t>
            </a:r>
            <a:r>
              <a:rPr lang="en-US" dirty="0" smtClean="0">
                <a:solidFill>
                  <a:schemeClr val="tx1"/>
                </a:solidFill>
              </a:rPr>
              <a:t>.</a:t>
            </a:r>
          </a:p>
          <a:p>
            <a:pPr algn="l" rtl="0"/>
            <a:r>
              <a:rPr lang="en-US" dirty="0">
                <a:solidFill>
                  <a:schemeClr val="tx1"/>
                </a:solidFill>
              </a:rPr>
              <a:t>are interconnected</a:t>
            </a:r>
            <a:r>
              <a:rPr lang="en-US" dirty="0" smtClean="0">
                <a:solidFill>
                  <a:schemeClr val="tx1"/>
                </a:solidFill>
              </a:rPr>
              <a:t>.</a:t>
            </a:r>
          </a:p>
          <a:p>
            <a:pPr algn="l" rtl="0"/>
            <a:r>
              <a:rPr lang="en-US" dirty="0">
                <a:solidFill>
                  <a:schemeClr val="tx1"/>
                </a:solidFill>
              </a:rPr>
              <a:t>operate at different levels. </a:t>
            </a:r>
            <a:endParaRPr lang="ar-SA" dirty="0">
              <a:solidFill>
                <a:schemeClr val="tx1"/>
              </a:solidFill>
            </a:endParaRPr>
          </a:p>
        </p:txBody>
      </p:sp>
      <p:sp>
        <p:nvSpPr>
          <p:cNvPr id="4" name="Footer Placeholder 3"/>
          <p:cNvSpPr>
            <a:spLocks noGrp="1"/>
          </p:cNvSpPr>
          <p:nvPr>
            <p:ph type="ftr" sz="quarter" idx="11"/>
          </p:nvPr>
        </p:nvSpPr>
        <p:spPr>
          <a:xfrm>
            <a:off x="236483" y="6356350"/>
            <a:ext cx="11839903" cy="233635"/>
          </a:xfrm>
        </p:spPr>
        <p:txBody>
          <a:bodyPr/>
          <a:lstStyle/>
          <a:p>
            <a:pPr algn="l"/>
            <a:r>
              <a:rPr lang="en-US" dirty="0" smtClean="0"/>
              <a:t>Social Determinants of </a:t>
            </a:r>
            <a:r>
              <a:rPr lang="en-US" dirty="0" err="1" smtClean="0"/>
              <a:t>Noncommunicable</a:t>
            </a:r>
            <a:r>
              <a:rPr lang="en-US" dirty="0" smtClean="0"/>
              <a:t> Diseases and Other Public Health Issues in Seychelles: Evidence and Implications.(pg:2)WHO Regional Office for Africa, 2014. URL:https://www.afro.who.int/sites/default/files/2017-05/social-determinants-of-ncd-and-other-publlic-health-issues-in-seychelles-who-published-2013.pdf. [Accessed 6th of February, 2019]</a:t>
            </a:r>
            <a:endParaRPr lang="ar-SA" dirty="0"/>
          </a:p>
        </p:txBody>
      </p:sp>
    </p:spTree>
    <p:extLst>
      <p:ext uri="{BB962C8B-B14F-4D97-AF65-F5344CB8AC3E}">
        <p14:creationId xmlns:p14="http://schemas.microsoft.com/office/powerpoint/2010/main" val="2939732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1727" y="905862"/>
            <a:ext cx="7839018" cy="4775218"/>
          </a:xfrm>
        </p:spPr>
      </p:pic>
      <p:sp>
        <p:nvSpPr>
          <p:cNvPr id="5" name="Footer Placeholder 4"/>
          <p:cNvSpPr>
            <a:spLocks noGrp="1"/>
          </p:cNvSpPr>
          <p:nvPr>
            <p:ph type="ftr" sz="quarter" idx="11"/>
          </p:nvPr>
        </p:nvSpPr>
        <p:spPr>
          <a:xfrm>
            <a:off x="536028" y="6356350"/>
            <a:ext cx="11655972" cy="343995"/>
          </a:xfrm>
        </p:spPr>
        <p:txBody>
          <a:bodyPr/>
          <a:lstStyle/>
          <a:p>
            <a:pPr algn="l"/>
            <a:r>
              <a:rPr lang="en-US" dirty="0" smtClean="0"/>
              <a:t>Social Determinants of </a:t>
            </a:r>
            <a:r>
              <a:rPr lang="en-US" dirty="0" err="1" smtClean="0"/>
              <a:t>Noncommunicable</a:t>
            </a:r>
            <a:r>
              <a:rPr lang="en-US" dirty="0" smtClean="0"/>
              <a:t> Diseases and Other Public Health Issues in Seychelles: Evidence and Implications.(pg:5)WHO Regional Office for Africa, 2014. URL:https://www.afro.who.int/sites/default/files/2017-05/social-determinants-of-ncd-and-other-publlic-health-issues-in-seychelles-who-published-2013.pdf. [Accessed 6th of February, 2019]</a:t>
            </a:r>
            <a:endParaRPr lang="ar-SA" dirty="0"/>
          </a:p>
        </p:txBody>
      </p:sp>
    </p:spTree>
    <p:extLst>
      <p:ext uri="{BB962C8B-B14F-4D97-AF65-F5344CB8AC3E}">
        <p14:creationId xmlns:p14="http://schemas.microsoft.com/office/powerpoint/2010/main" val="4260568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9978" y="206114"/>
            <a:ext cx="4710412" cy="6491465"/>
          </a:xfrm>
        </p:spPr>
      </p:pic>
    </p:spTree>
    <p:extLst>
      <p:ext uri="{BB962C8B-B14F-4D97-AF65-F5344CB8AC3E}">
        <p14:creationId xmlns:p14="http://schemas.microsoft.com/office/powerpoint/2010/main" val="368402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791</TotalTime>
  <Words>2938</Words>
  <Application>Microsoft Office PowerPoint</Application>
  <PresentationFormat>ملء الشاشة</PresentationFormat>
  <Paragraphs>281</Paragraphs>
  <Slides>34</Slides>
  <Notes>19</Notes>
  <HiddenSlides>0</HiddenSlides>
  <MMClips>0</MMClips>
  <ScaleCrop>false</ScaleCrop>
  <HeadingPairs>
    <vt:vector size="6" baseType="variant">
      <vt:variant>
        <vt:lpstr>الخطوط المستخدمة</vt:lpstr>
      </vt:variant>
      <vt:variant>
        <vt:i4>6</vt:i4>
      </vt:variant>
      <vt:variant>
        <vt:lpstr>نسق</vt:lpstr>
      </vt:variant>
      <vt:variant>
        <vt:i4>3</vt:i4>
      </vt:variant>
      <vt:variant>
        <vt:lpstr>عناوين الشرائح</vt:lpstr>
      </vt:variant>
      <vt:variant>
        <vt:i4>34</vt:i4>
      </vt:variant>
    </vt:vector>
  </HeadingPairs>
  <TitlesOfParts>
    <vt:vector size="43" baseType="lpstr">
      <vt:lpstr>Arial</vt:lpstr>
      <vt:lpstr>Calibri</vt:lpstr>
      <vt:lpstr>Calibri Light</vt:lpstr>
      <vt:lpstr>Corbel</vt:lpstr>
      <vt:lpstr>Tahoma</vt:lpstr>
      <vt:lpstr>Wingdings</vt:lpstr>
      <vt:lpstr>Basis</vt:lpstr>
      <vt:lpstr>Office Theme</vt:lpstr>
      <vt:lpstr>2_Retrospect</vt:lpstr>
      <vt:lpstr>The Social Determinants of Non-Communicable Diseases</vt:lpstr>
      <vt:lpstr>عرض تقديمي في PowerPoint</vt:lpstr>
      <vt:lpstr>objectives</vt:lpstr>
      <vt:lpstr>عرض تقديمي في PowerPoint</vt:lpstr>
      <vt:lpstr>عرض تقديمي في PowerPoint</vt:lpstr>
      <vt:lpstr>Other examples of social determinants</vt:lpstr>
      <vt:lpstr>Social Determinants of Health …. </vt:lpstr>
      <vt:lpstr>عرض تقديمي في PowerPoint</vt:lpstr>
      <vt:lpstr>عرض تقديمي في PowerPoint</vt:lpstr>
      <vt:lpstr> WHO conceptual framework for action on the social determinants of health-2010 </vt:lpstr>
      <vt:lpstr>objectives</vt:lpstr>
      <vt:lpstr> WHO conceptual framework for action on the social determinants of health-2010 </vt:lpstr>
      <vt:lpstr>High risk groups</vt:lpstr>
      <vt:lpstr>عرض تقديمي في PowerPoint</vt:lpstr>
      <vt:lpstr>عرض تقديمي في PowerPoint</vt:lpstr>
      <vt:lpstr>objectives</vt:lpstr>
      <vt:lpstr> WHO conceptual framework for action on the social determinants of health-2010 </vt:lpstr>
      <vt:lpstr>Material &amp; neighborhood factors</vt:lpstr>
      <vt:lpstr>Material &amp; neighborhood factors</vt:lpstr>
      <vt:lpstr>Psychosocial Risk Factors</vt:lpstr>
      <vt:lpstr>objectives</vt:lpstr>
      <vt:lpstr>In-class stretching break</vt:lpstr>
      <vt:lpstr>Reverse Causality</vt:lpstr>
      <vt:lpstr>Health-Risk Behaviors</vt:lpstr>
      <vt:lpstr>objectives</vt:lpstr>
      <vt:lpstr> WHO conceptual framework for action on the social determinants of health-2010 </vt:lpstr>
      <vt:lpstr>How to intervene?</vt:lpstr>
      <vt:lpstr>عرض تقديمي في PowerPoint</vt:lpstr>
      <vt:lpstr>عرض تقديمي في PowerPoint</vt:lpstr>
      <vt:lpstr>objectives</vt:lpstr>
      <vt:lpstr>objectives</vt:lpstr>
      <vt:lpstr>References</vt:lpstr>
      <vt:lpstr>عرض تقديمي في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Hassounah Marwah</dc:creator>
  <cp:lastModifiedBy>Star</cp:lastModifiedBy>
  <cp:revision>58</cp:revision>
  <dcterms:created xsi:type="dcterms:W3CDTF">2019-02-03T12:50:11Z</dcterms:created>
  <dcterms:modified xsi:type="dcterms:W3CDTF">2019-02-15T23:39:59Z</dcterms:modified>
</cp:coreProperties>
</file>