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3" r:id="rId1"/>
  </p:sldMasterIdLst>
  <p:notesMasterIdLst>
    <p:notesMasterId r:id="rId56"/>
  </p:notesMasterIdLst>
  <p:sldIdLst>
    <p:sldId id="256" r:id="rId2"/>
    <p:sldId id="354" r:id="rId3"/>
    <p:sldId id="355" r:id="rId4"/>
    <p:sldId id="356" r:id="rId5"/>
    <p:sldId id="339" r:id="rId6"/>
    <p:sldId id="349" r:id="rId7"/>
    <p:sldId id="362" r:id="rId8"/>
    <p:sldId id="307" r:id="rId9"/>
    <p:sldId id="360" r:id="rId10"/>
    <p:sldId id="364" r:id="rId11"/>
    <p:sldId id="365" r:id="rId12"/>
    <p:sldId id="366" r:id="rId13"/>
    <p:sldId id="367" r:id="rId14"/>
    <p:sldId id="368" r:id="rId15"/>
    <p:sldId id="363" r:id="rId16"/>
    <p:sldId id="369" r:id="rId17"/>
    <p:sldId id="370" r:id="rId18"/>
    <p:sldId id="371" r:id="rId19"/>
    <p:sldId id="373" r:id="rId20"/>
    <p:sldId id="374" r:id="rId21"/>
    <p:sldId id="375" r:id="rId22"/>
    <p:sldId id="376" r:id="rId23"/>
    <p:sldId id="285" r:id="rId24"/>
    <p:sldId id="263" r:id="rId25"/>
    <p:sldId id="348" r:id="rId26"/>
    <p:sldId id="343" r:id="rId27"/>
    <p:sldId id="344" r:id="rId28"/>
    <p:sldId id="346" r:id="rId29"/>
    <p:sldId id="347" r:id="rId30"/>
    <p:sldId id="345" r:id="rId31"/>
    <p:sldId id="341" r:id="rId32"/>
    <p:sldId id="352" r:id="rId33"/>
    <p:sldId id="351" r:id="rId34"/>
    <p:sldId id="353" r:id="rId35"/>
    <p:sldId id="357" r:id="rId36"/>
    <p:sldId id="377" r:id="rId37"/>
    <p:sldId id="378" r:id="rId38"/>
    <p:sldId id="379" r:id="rId39"/>
    <p:sldId id="380" r:id="rId40"/>
    <p:sldId id="381" r:id="rId41"/>
    <p:sldId id="382" r:id="rId42"/>
    <p:sldId id="310" r:id="rId43"/>
    <p:sldId id="350" r:id="rId44"/>
    <p:sldId id="259" r:id="rId45"/>
    <p:sldId id="311" r:id="rId46"/>
    <p:sldId id="383" r:id="rId47"/>
    <p:sldId id="384" r:id="rId48"/>
    <p:sldId id="385" r:id="rId49"/>
    <p:sldId id="386" r:id="rId50"/>
    <p:sldId id="387" r:id="rId51"/>
    <p:sldId id="388" r:id="rId52"/>
    <p:sldId id="389" r:id="rId53"/>
    <p:sldId id="390" r:id="rId54"/>
    <p:sldId id="39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na Baghdadi" initials="LB" lastIdx="1" clrIdx="0">
    <p:extLst>
      <p:ext uri="{19B8F6BF-5375-455C-9EA6-DF929625EA0E}">
        <p15:presenceInfo xmlns:p15="http://schemas.microsoft.com/office/powerpoint/2012/main" userId="S-1-5-21-2398385941-2074524001-70176656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8"/>
      </p:cViewPr>
      <p:guideLst>
        <p:guide orient="horz" pos="2160"/>
        <p:guide pos="3840"/>
      </p:guideLst>
    </p:cSldViewPr>
  </p:slideViewPr>
  <p:notesTextViewPr>
    <p:cViewPr>
      <p:scale>
        <a:sx n="1" d="1"/>
        <a:sy n="1" d="1"/>
      </p:scale>
      <p:origin x="0" y="0"/>
    </p:cViewPr>
  </p:notesTextViewPr>
  <p:sorterViewPr>
    <p:cViewPr>
      <p:scale>
        <a:sx n="100" d="100"/>
        <a:sy n="100" d="100"/>
      </p:scale>
      <p:origin x="0" y="-157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10T11:25:07.666"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6BA55-B375-4A9C-80BD-55D77CEC9FA2}" type="datetimeFigureOut">
              <a:rPr lang="en-US" smtClean="0"/>
              <a:t>2/16/2019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2F64B-8D1F-4745-820D-1A7C8410BC06}" type="slidenum">
              <a:rPr lang="en-US" smtClean="0"/>
              <a:t>‹#›</a:t>
            </a:fld>
            <a:endParaRPr lang="en-US"/>
          </a:p>
        </p:txBody>
      </p:sp>
    </p:spTree>
    <p:extLst>
      <p:ext uri="{BB962C8B-B14F-4D97-AF65-F5344CB8AC3E}">
        <p14:creationId xmlns:p14="http://schemas.microsoft.com/office/powerpoint/2010/main" val="3973114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5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35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Ridker P M Circulation 2003;108:e81-e85</a:t>
            </a:r>
          </a:p>
          <a:p>
            <a:endParaRPr lang="en-AU" dirty="0"/>
          </a:p>
        </p:txBody>
      </p:sp>
      <p:sp>
        <p:nvSpPr>
          <p:cNvPr id="4" name="Slide Number Placeholder 3"/>
          <p:cNvSpPr>
            <a:spLocks noGrp="1"/>
          </p:cNvSpPr>
          <p:nvPr>
            <p:ph type="sldNum" sz="quarter" idx="5"/>
          </p:nvPr>
        </p:nvSpPr>
        <p:spPr/>
        <p:txBody>
          <a:bodyPr/>
          <a:lstStyle/>
          <a:p>
            <a:fld id="{69C2F64B-8D1F-4745-820D-1A7C8410BC06}" type="slidenum">
              <a:rPr lang="en-US" smtClean="0"/>
              <a:t>21</a:t>
            </a:fld>
            <a:endParaRPr lang="en-US"/>
          </a:p>
        </p:txBody>
      </p:sp>
    </p:spTree>
    <p:extLst>
      <p:ext uri="{BB962C8B-B14F-4D97-AF65-F5344CB8AC3E}">
        <p14:creationId xmlns:p14="http://schemas.microsoft.com/office/powerpoint/2010/main" val="237161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8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7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179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53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579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647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78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15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307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79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432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555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660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608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18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81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715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859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97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78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91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616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8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70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07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Franklin SS, </a:t>
            </a:r>
            <a:r>
              <a:rPr lang="en-US" dirty="0" err="1"/>
              <a:t>Fustin</a:t>
            </a:r>
            <a:r>
              <a:rPr lang="en-US" dirty="0"/>
              <a:t> W 4th, Wong ND, et al. Circulation. 1997;96:308-315.</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4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64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1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2F64B-8D1F-4745-820D-1A7C8410B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8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DF047C-9BA6-460E-942F-17DA3D903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 xmlns:a16="http://schemas.microsoft.com/office/drawing/2014/main" id="{9C036080-3377-4BD2-BB25-C08D76B274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 xmlns:a16="http://schemas.microsoft.com/office/drawing/2014/main" id="{BE8C612E-7F37-4537-AE08-9E85E018BFD8}"/>
              </a:ext>
            </a:extLst>
          </p:cNvPr>
          <p:cNvSpPr>
            <a:spLocks noGrp="1"/>
          </p:cNvSpPr>
          <p:nvPr>
            <p:ph type="dt" sz="half" idx="10"/>
          </p:nvPr>
        </p:nvSpPr>
        <p:spPr/>
        <p:txBody>
          <a:bodyPr/>
          <a:lstStyle/>
          <a:p>
            <a:fld id="{3F26393C-0A91-4C71-9FCB-B6845B660BCB}" type="datetime1">
              <a:rPr lang="en-US" smtClean="0"/>
              <a:t>2/16/2019</a:t>
            </a:fld>
            <a:endParaRPr lang="en-US"/>
          </a:p>
        </p:txBody>
      </p:sp>
      <p:sp>
        <p:nvSpPr>
          <p:cNvPr id="5" name="Footer Placeholder 4">
            <a:extLst>
              <a:ext uri="{FF2B5EF4-FFF2-40B4-BE49-F238E27FC236}">
                <a16:creationId xmlns="" xmlns:a16="http://schemas.microsoft.com/office/drawing/2014/main" id="{6B852447-B68D-457B-B12B-85B1609725D5}"/>
              </a:ext>
            </a:extLst>
          </p:cNvPr>
          <p:cNvSpPr>
            <a:spLocks noGrp="1"/>
          </p:cNvSpPr>
          <p:nvPr>
            <p:ph type="ftr" sz="quarter" idx="11"/>
          </p:nvPr>
        </p:nvSpPr>
        <p:spPr/>
        <p:txBody>
          <a:bodyPr/>
          <a:lstStyle/>
          <a:p>
            <a:r>
              <a:rPr lang="it-IT"/>
              <a:t>Dr Leena Baghdadi February 2019</a:t>
            </a:r>
            <a:endParaRPr lang="en-US"/>
          </a:p>
        </p:txBody>
      </p:sp>
      <p:sp>
        <p:nvSpPr>
          <p:cNvPr id="6" name="Slide Number Placeholder 5">
            <a:extLst>
              <a:ext uri="{FF2B5EF4-FFF2-40B4-BE49-F238E27FC236}">
                <a16:creationId xmlns="" xmlns:a16="http://schemas.microsoft.com/office/drawing/2014/main" id="{C6E47DD8-06E4-4FC5-B393-6C7E25B8B514}"/>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279953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F95F44-479F-4B84-8616-5CF2AFF5FE3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E5FC61D0-CD8D-4C09-87BD-634C0C8B62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4819946-EEB7-498A-83A6-BC0EFC744B02}"/>
              </a:ext>
            </a:extLst>
          </p:cNvPr>
          <p:cNvSpPr>
            <a:spLocks noGrp="1"/>
          </p:cNvSpPr>
          <p:nvPr>
            <p:ph type="dt" sz="half" idx="10"/>
          </p:nvPr>
        </p:nvSpPr>
        <p:spPr/>
        <p:txBody>
          <a:bodyPr/>
          <a:lstStyle/>
          <a:p>
            <a:fld id="{A957FFB5-D31E-4DFD-971B-0538C4C11F48}" type="datetime1">
              <a:rPr lang="en-US" smtClean="0"/>
              <a:t>2/16/2019</a:t>
            </a:fld>
            <a:endParaRPr lang="en-US"/>
          </a:p>
        </p:txBody>
      </p:sp>
      <p:sp>
        <p:nvSpPr>
          <p:cNvPr id="5" name="Footer Placeholder 4">
            <a:extLst>
              <a:ext uri="{FF2B5EF4-FFF2-40B4-BE49-F238E27FC236}">
                <a16:creationId xmlns="" xmlns:a16="http://schemas.microsoft.com/office/drawing/2014/main" id="{16747D32-4773-4BC9-955D-BBE7FF917C0A}"/>
              </a:ext>
            </a:extLst>
          </p:cNvPr>
          <p:cNvSpPr>
            <a:spLocks noGrp="1"/>
          </p:cNvSpPr>
          <p:nvPr>
            <p:ph type="ftr" sz="quarter" idx="11"/>
          </p:nvPr>
        </p:nvSpPr>
        <p:spPr/>
        <p:txBody>
          <a:bodyPr/>
          <a:lstStyle/>
          <a:p>
            <a:r>
              <a:rPr lang="it-IT"/>
              <a:t>Dr Leena Baghdadi February 2019</a:t>
            </a:r>
            <a:endParaRPr lang="en-US"/>
          </a:p>
        </p:txBody>
      </p:sp>
      <p:sp>
        <p:nvSpPr>
          <p:cNvPr id="6" name="Slide Number Placeholder 5">
            <a:extLst>
              <a:ext uri="{FF2B5EF4-FFF2-40B4-BE49-F238E27FC236}">
                <a16:creationId xmlns="" xmlns:a16="http://schemas.microsoft.com/office/drawing/2014/main" id="{6E44C750-FD08-4487-8B09-FE86347F41E7}"/>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311634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8B99918-13CE-483F-A4E7-0B4A19013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CC6DC84E-D7F4-4822-8261-60B3394D5C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7FCB65AB-C8E0-48EE-A4FE-7CF589E3D71B}"/>
              </a:ext>
            </a:extLst>
          </p:cNvPr>
          <p:cNvSpPr>
            <a:spLocks noGrp="1"/>
          </p:cNvSpPr>
          <p:nvPr>
            <p:ph type="dt" sz="half" idx="10"/>
          </p:nvPr>
        </p:nvSpPr>
        <p:spPr/>
        <p:txBody>
          <a:bodyPr/>
          <a:lstStyle/>
          <a:p>
            <a:fld id="{4B21C0B5-0FC5-403B-97FE-C2B49B52DF45}" type="datetime1">
              <a:rPr lang="en-US" smtClean="0"/>
              <a:t>2/16/2019</a:t>
            </a:fld>
            <a:endParaRPr lang="en-US"/>
          </a:p>
        </p:txBody>
      </p:sp>
      <p:sp>
        <p:nvSpPr>
          <p:cNvPr id="5" name="Footer Placeholder 4">
            <a:extLst>
              <a:ext uri="{FF2B5EF4-FFF2-40B4-BE49-F238E27FC236}">
                <a16:creationId xmlns="" xmlns:a16="http://schemas.microsoft.com/office/drawing/2014/main" id="{C72C13DE-BD81-4B0F-AD8E-21A2B910D89D}"/>
              </a:ext>
            </a:extLst>
          </p:cNvPr>
          <p:cNvSpPr>
            <a:spLocks noGrp="1"/>
          </p:cNvSpPr>
          <p:nvPr>
            <p:ph type="ftr" sz="quarter" idx="11"/>
          </p:nvPr>
        </p:nvSpPr>
        <p:spPr/>
        <p:txBody>
          <a:bodyPr/>
          <a:lstStyle/>
          <a:p>
            <a:r>
              <a:rPr lang="it-IT"/>
              <a:t>Dr Leena Baghdadi February 2019</a:t>
            </a:r>
            <a:endParaRPr lang="en-US"/>
          </a:p>
        </p:txBody>
      </p:sp>
      <p:sp>
        <p:nvSpPr>
          <p:cNvPr id="6" name="Slide Number Placeholder 5">
            <a:extLst>
              <a:ext uri="{FF2B5EF4-FFF2-40B4-BE49-F238E27FC236}">
                <a16:creationId xmlns="" xmlns:a16="http://schemas.microsoft.com/office/drawing/2014/main" id="{BAE20040-43EF-4F4A-BF25-76054DC869F5}"/>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182414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4BF180-4B41-4BF0-90D1-B525B10220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31423C44-F82F-4D1D-9A1B-B724903C31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8C160A4E-C9A3-42F2-8813-CA559B17BD07}"/>
              </a:ext>
            </a:extLst>
          </p:cNvPr>
          <p:cNvSpPr>
            <a:spLocks noGrp="1"/>
          </p:cNvSpPr>
          <p:nvPr>
            <p:ph type="dt" sz="half" idx="10"/>
          </p:nvPr>
        </p:nvSpPr>
        <p:spPr/>
        <p:txBody>
          <a:bodyPr/>
          <a:lstStyle/>
          <a:p>
            <a:fld id="{59938216-94DA-4BEE-9AAE-464033C19779}" type="datetime1">
              <a:rPr lang="en-US" smtClean="0"/>
              <a:t>2/16/2019</a:t>
            </a:fld>
            <a:endParaRPr lang="en-US"/>
          </a:p>
        </p:txBody>
      </p:sp>
      <p:sp>
        <p:nvSpPr>
          <p:cNvPr id="5" name="Footer Placeholder 4">
            <a:extLst>
              <a:ext uri="{FF2B5EF4-FFF2-40B4-BE49-F238E27FC236}">
                <a16:creationId xmlns="" xmlns:a16="http://schemas.microsoft.com/office/drawing/2014/main" id="{862E982A-7C55-4899-8010-6921AC411ECE}"/>
              </a:ext>
            </a:extLst>
          </p:cNvPr>
          <p:cNvSpPr>
            <a:spLocks noGrp="1"/>
          </p:cNvSpPr>
          <p:nvPr>
            <p:ph type="ftr" sz="quarter" idx="11"/>
          </p:nvPr>
        </p:nvSpPr>
        <p:spPr/>
        <p:txBody>
          <a:bodyPr/>
          <a:lstStyle/>
          <a:p>
            <a:r>
              <a:rPr lang="it-IT"/>
              <a:t>Dr Leena Baghdadi February 2019</a:t>
            </a:r>
            <a:endParaRPr lang="en-US"/>
          </a:p>
        </p:txBody>
      </p:sp>
      <p:sp>
        <p:nvSpPr>
          <p:cNvPr id="6" name="Slide Number Placeholder 5">
            <a:extLst>
              <a:ext uri="{FF2B5EF4-FFF2-40B4-BE49-F238E27FC236}">
                <a16:creationId xmlns="" xmlns:a16="http://schemas.microsoft.com/office/drawing/2014/main" id="{D439C851-8ED5-4BEA-96DC-AFDFB950CA65}"/>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187180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98DC2-B52F-4F48-9F8A-162E8039C6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 xmlns:a16="http://schemas.microsoft.com/office/drawing/2014/main" id="{95A619A3-6524-4DFF-B544-5568C4898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8053CBB-B3C4-45B9-88C5-035C9C7E5ADD}"/>
              </a:ext>
            </a:extLst>
          </p:cNvPr>
          <p:cNvSpPr>
            <a:spLocks noGrp="1"/>
          </p:cNvSpPr>
          <p:nvPr>
            <p:ph type="dt" sz="half" idx="10"/>
          </p:nvPr>
        </p:nvSpPr>
        <p:spPr/>
        <p:txBody>
          <a:bodyPr/>
          <a:lstStyle/>
          <a:p>
            <a:fld id="{3E344177-F9FC-446C-B3A7-C0739272B957}" type="datetime1">
              <a:rPr lang="en-US" smtClean="0"/>
              <a:t>2/16/2019</a:t>
            </a:fld>
            <a:endParaRPr lang="en-US"/>
          </a:p>
        </p:txBody>
      </p:sp>
      <p:sp>
        <p:nvSpPr>
          <p:cNvPr id="5" name="Footer Placeholder 4">
            <a:extLst>
              <a:ext uri="{FF2B5EF4-FFF2-40B4-BE49-F238E27FC236}">
                <a16:creationId xmlns="" xmlns:a16="http://schemas.microsoft.com/office/drawing/2014/main" id="{F77DB2C3-5C0E-4121-BFFD-826C7AC42589}"/>
              </a:ext>
            </a:extLst>
          </p:cNvPr>
          <p:cNvSpPr>
            <a:spLocks noGrp="1"/>
          </p:cNvSpPr>
          <p:nvPr>
            <p:ph type="ftr" sz="quarter" idx="11"/>
          </p:nvPr>
        </p:nvSpPr>
        <p:spPr/>
        <p:txBody>
          <a:bodyPr/>
          <a:lstStyle/>
          <a:p>
            <a:r>
              <a:rPr lang="it-IT"/>
              <a:t>Dr Leena Baghdadi February 2019</a:t>
            </a:r>
            <a:endParaRPr lang="en-US"/>
          </a:p>
        </p:txBody>
      </p:sp>
      <p:sp>
        <p:nvSpPr>
          <p:cNvPr id="6" name="Slide Number Placeholder 5">
            <a:extLst>
              <a:ext uri="{FF2B5EF4-FFF2-40B4-BE49-F238E27FC236}">
                <a16:creationId xmlns="" xmlns:a16="http://schemas.microsoft.com/office/drawing/2014/main" id="{4D6DCFDD-F199-41C8-B64D-C8BB244863A9}"/>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331055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935EF7-B0B0-4940-A32A-90A8824084C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DAE1E29C-DCDB-44E5-BC2B-EF890E8F84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 xmlns:a16="http://schemas.microsoft.com/office/drawing/2014/main" id="{769310CE-6059-44DE-8323-A8F2A707CA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 xmlns:a16="http://schemas.microsoft.com/office/drawing/2014/main" id="{346A20A2-8B92-40AE-B5CE-B5FB544C77D1}"/>
              </a:ext>
            </a:extLst>
          </p:cNvPr>
          <p:cNvSpPr>
            <a:spLocks noGrp="1"/>
          </p:cNvSpPr>
          <p:nvPr>
            <p:ph type="dt" sz="half" idx="10"/>
          </p:nvPr>
        </p:nvSpPr>
        <p:spPr/>
        <p:txBody>
          <a:bodyPr/>
          <a:lstStyle/>
          <a:p>
            <a:fld id="{56D9F2FB-86CC-47F3-851F-5194DB19F59C}" type="datetime1">
              <a:rPr lang="en-US" smtClean="0"/>
              <a:t>2/16/2019</a:t>
            </a:fld>
            <a:endParaRPr lang="en-US"/>
          </a:p>
        </p:txBody>
      </p:sp>
      <p:sp>
        <p:nvSpPr>
          <p:cNvPr id="6" name="Footer Placeholder 5">
            <a:extLst>
              <a:ext uri="{FF2B5EF4-FFF2-40B4-BE49-F238E27FC236}">
                <a16:creationId xmlns="" xmlns:a16="http://schemas.microsoft.com/office/drawing/2014/main" id="{EFAC4B0A-0906-45F4-AE84-39178D03D9B9}"/>
              </a:ext>
            </a:extLst>
          </p:cNvPr>
          <p:cNvSpPr>
            <a:spLocks noGrp="1"/>
          </p:cNvSpPr>
          <p:nvPr>
            <p:ph type="ftr" sz="quarter" idx="11"/>
          </p:nvPr>
        </p:nvSpPr>
        <p:spPr/>
        <p:txBody>
          <a:bodyPr/>
          <a:lstStyle/>
          <a:p>
            <a:r>
              <a:rPr lang="it-IT"/>
              <a:t>Dr Leena Baghdadi February 2019</a:t>
            </a:r>
            <a:endParaRPr lang="en-US"/>
          </a:p>
        </p:txBody>
      </p:sp>
      <p:sp>
        <p:nvSpPr>
          <p:cNvPr id="7" name="Slide Number Placeholder 6">
            <a:extLst>
              <a:ext uri="{FF2B5EF4-FFF2-40B4-BE49-F238E27FC236}">
                <a16:creationId xmlns="" xmlns:a16="http://schemas.microsoft.com/office/drawing/2014/main" id="{0EA1B223-D042-41BE-B510-3DAA3C8570AE}"/>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211803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E74E74-B271-4A28-8810-86D3854A8E8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877997A6-BC83-473B-BFF3-AFB190629B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F1B5AE8-2AE2-427A-A3CD-082255EA95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 xmlns:a16="http://schemas.microsoft.com/office/drawing/2014/main" id="{2B4F1693-BB4C-4CB6-A126-79AB7B0BB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3CE506D-198C-48F9-BF24-8C5325083E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 xmlns:a16="http://schemas.microsoft.com/office/drawing/2014/main" id="{6C224238-ADA3-46B3-9AFA-747136C7E178}"/>
              </a:ext>
            </a:extLst>
          </p:cNvPr>
          <p:cNvSpPr>
            <a:spLocks noGrp="1"/>
          </p:cNvSpPr>
          <p:nvPr>
            <p:ph type="dt" sz="half" idx="10"/>
          </p:nvPr>
        </p:nvSpPr>
        <p:spPr/>
        <p:txBody>
          <a:bodyPr/>
          <a:lstStyle/>
          <a:p>
            <a:fld id="{F3D1C20C-A210-40D2-A5FD-AC4DEC30EA47}" type="datetime1">
              <a:rPr lang="en-US" smtClean="0"/>
              <a:t>2/16/2019</a:t>
            </a:fld>
            <a:endParaRPr lang="en-US"/>
          </a:p>
        </p:txBody>
      </p:sp>
      <p:sp>
        <p:nvSpPr>
          <p:cNvPr id="8" name="Footer Placeholder 7">
            <a:extLst>
              <a:ext uri="{FF2B5EF4-FFF2-40B4-BE49-F238E27FC236}">
                <a16:creationId xmlns="" xmlns:a16="http://schemas.microsoft.com/office/drawing/2014/main" id="{1AC7DCE3-DD10-401F-A44D-59854816DB44}"/>
              </a:ext>
            </a:extLst>
          </p:cNvPr>
          <p:cNvSpPr>
            <a:spLocks noGrp="1"/>
          </p:cNvSpPr>
          <p:nvPr>
            <p:ph type="ftr" sz="quarter" idx="11"/>
          </p:nvPr>
        </p:nvSpPr>
        <p:spPr/>
        <p:txBody>
          <a:bodyPr/>
          <a:lstStyle/>
          <a:p>
            <a:r>
              <a:rPr lang="it-IT"/>
              <a:t>Dr Leena Baghdadi February 2019</a:t>
            </a:r>
            <a:endParaRPr lang="en-US"/>
          </a:p>
        </p:txBody>
      </p:sp>
      <p:sp>
        <p:nvSpPr>
          <p:cNvPr id="9" name="Slide Number Placeholder 8">
            <a:extLst>
              <a:ext uri="{FF2B5EF4-FFF2-40B4-BE49-F238E27FC236}">
                <a16:creationId xmlns="" xmlns:a16="http://schemas.microsoft.com/office/drawing/2014/main" id="{1C45715B-8E45-4CB4-BBF6-90C7481120F8}"/>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189808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272853-835D-4286-BD49-90B74167EBC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 xmlns:a16="http://schemas.microsoft.com/office/drawing/2014/main" id="{936B31D6-C71E-400A-B782-9B43F5757E78}"/>
              </a:ext>
            </a:extLst>
          </p:cNvPr>
          <p:cNvSpPr>
            <a:spLocks noGrp="1"/>
          </p:cNvSpPr>
          <p:nvPr>
            <p:ph type="dt" sz="half" idx="10"/>
          </p:nvPr>
        </p:nvSpPr>
        <p:spPr/>
        <p:txBody>
          <a:bodyPr/>
          <a:lstStyle/>
          <a:p>
            <a:fld id="{A45B28EB-37CC-42FA-AD78-71F34247315D}" type="datetime1">
              <a:rPr lang="en-US" smtClean="0"/>
              <a:t>2/16/2019</a:t>
            </a:fld>
            <a:endParaRPr lang="en-US"/>
          </a:p>
        </p:txBody>
      </p:sp>
      <p:sp>
        <p:nvSpPr>
          <p:cNvPr id="4" name="Footer Placeholder 3">
            <a:extLst>
              <a:ext uri="{FF2B5EF4-FFF2-40B4-BE49-F238E27FC236}">
                <a16:creationId xmlns="" xmlns:a16="http://schemas.microsoft.com/office/drawing/2014/main" id="{984FC13A-2810-41D0-A311-05DAD7F6DB3A}"/>
              </a:ext>
            </a:extLst>
          </p:cNvPr>
          <p:cNvSpPr>
            <a:spLocks noGrp="1"/>
          </p:cNvSpPr>
          <p:nvPr>
            <p:ph type="ftr" sz="quarter" idx="11"/>
          </p:nvPr>
        </p:nvSpPr>
        <p:spPr/>
        <p:txBody>
          <a:bodyPr/>
          <a:lstStyle/>
          <a:p>
            <a:r>
              <a:rPr lang="it-IT"/>
              <a:t>Dr Leena Baghdadi February 2019</a:t>
            </a:r>
            <a:endParaRPr lang="en-US"/>
          </a:p>
        </p:txBody>
      </p:sp>
      <p:sp>
        <p:nvSpPr>
          <p:cNvPr id="5" name="Slide Number Placeholder 4">
            <a:extLst>
              <a:ext uri="{FF2B5EF4-FFF2-40B4-BE49-F238E27FC236}">
                <a16:creationId xmlns="" xmlns:a16="http://schemas.microsoft.com/office/drawing/2014/main" id="{2A5F145B-7D02-4337-91DA-124B8884CE5C}"/>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3839640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26D95D5-B14D-496F-9326-8C203C377755}"/>
              </a:ext>
            </a:extLst>
          </p:cNvPr>
          <p:cNvSpPr>
            <a:spLocks noGrp="1"/>
          </p:cNvSpPr>
          <p:nvPr>
            <p:ph type="dt" sz="half" idx="10"/>
          </p:nvPr>
        </p:nvSpPr>
        <p:spPr/>
        <p:txBody>
          <a:bodyPr/>
          <a:lstStyle/>
          <a:p>
            <a:fld id="{F9034135-6621-4191-A879-E0113B52F06D}" type="datetime1">
              <a:rPr lang="en-US" smtClean="0"/>
              <a:t>2/16/2019</a:t>
            </a:fld>
            <a:endParaRPr lang="en-US"/>
          </a:p>
        </p:txBody>
      </p:sp>
      <p:sp>
        <p:nvSpPr>
          <p:cNvPr id="3" name="Footer Placeholder 2">
            <a:extLst>
              <a:ext uri="{FF2B5EF4-FFF2-40B4-BE49-F238E27FC236}">
                <a16:creationId xmlns="" xmlns:a16="http://schemas.microsoft.com/office/drawing/2014/main" id="{05C650D0-F05F-46AC-A20E-7D3FB2C89432}"/>
              </a:ext>
            </a:extLst>
          </p:cNvPr>
          <p:cNvSpPr>
            <a:spLocks noGrp="1"/>
          </p:cNvSpPr>
          <p:nvPr>
            <p:ph type="ftr" sz="quarter" idx="11"/>
          </p:nvPr>
        </p:nvSpPr>
        <p:spPr/>
        <p:txBody>
          <a:bodyPr/>
          <a:lstStyle/>
          <a:p>
            <a:r>
              <a:rPr lang="it-IT"/>
              <a:t>Dr Leena Baghdadi February 2019</a:t>
            </a:r>
            <a:endParaRPr lang="en-US"/>
          </a:p>
        </p:txBody>
      </p:sp>
      <p:sp>
        <p:nvSpPr>
          <p:cNvPr id="4" name="Slide Number Placeholder 3">
            <a:extLst>
              <a:ext uri="{FF2B5EF4-FFF2-40B4-BE49-F238E27FC236}">
                <a16:creationId xmlns="" xmlns:a16="http://schemas.microsoft.com/office/drawing/2014/main" id="{298DF418-0BF7-4476-AB48-9B59CA595ADD}"/>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61185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90E1C-0F39-465A-8D7D-B59B3E644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640E7F78-387C-4B39-B402-331570C47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 xmlns:a16="http://schemas.microsoft.com/office/drawing/2014/main" id="{A6B4685C-5B7F-4294-8262-C6EB3EBD2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E31FDA-135B-42D9-B96D-757F1B35C2D2}"/>
              </a:ext>
            </a:extLst>
          </p:cNvPr>
          <p:cNvSpPr>
            <a:spLocks noGrp="1"/>
          </p:cNvSpPr>
          <p:nvPr>
            <p:ph type="dt" sz="half" idx="10"/>
          </p:nvPr>
        </p:nvSpPr>
        <p:spPr/>
        <p:txBody>
          <a:bodyPr/>
          <a:lstStyle/>
          <a:p>
            <a:fld id="{2812C050-601D-4521-B983-C5208778D948}" type="datetime1">
              <a:rPr lang="en-US" smtClean="0"/>
              <a:t>2/16/2019</a:t>
            </a:fld>
            <a:endParaRPr lang="en-US"/>
          </a:p>
        </p:txBody>
      </p:sp>
      <p:sp>
        <p:nvSpPr>
          <p:cNvPr id="6" name="Footer Placeholder 5">
            <a:extLst>
              <a:ext uri="{FF2B5EF4-FFF2-40B4-BE49-F238E27FC236}">
                <a16:creationId xmlns="" xmlns:a16="http://schemas.microsoft.com/office/drawing/2014/main" id="{451A048F-3FB2-484D-970F-3C3C40297AA8}"/>
              </a:ext>
            </a:extLst>
          </p:cNvPr>
          <p:cNvSpPr>
            <a:spLocks noGrp="1"/>
          </p:cNvSpPr>
          <p:nvPr>
            <p:ph type="ftr" sz="quarter" idx="11"/>
          </p:nvPr>
        </p:nvSpPr>
        <p:spPr/>
        <p:txBody>
          <a:bodyPr/>
          <a:lstStyle/>
          <a:p>
            <a:r>
              <a:rPr lang="it-IT"/>
              <a:t>Dr Leena Baghdadi February 2019</a:t>
            </a:r>
            <a:endParaRPr lang="en-US"/>
          </a:p>
        </p:txBody>
      </p:sp>
      <p:sp>
        <p:nvSpPr>
          <p:cNvPr id="7" name="Slide Number Placeholder 6">
            <a:extLst>
              <a:ext uri="{FF2B5EF4-FFF2-40B4-BE49-F238E27FC236}">
                <a16:creationId xmlns="" xmlns:a16="http://schemas.microsoft.com/office/drawing/2014/main" id="{B8D0E3DB-C85D-4DE2-B93F-7F90F1B42E1E}"/>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3164455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6336A-343E-4DCC-890E-003442A4A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 xmlns:a16="http://schemas.microsoft.com/office/drawing/2014/main" id="{CDAF3120-29F1-493A-9D17-DC7CBDA2BB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 xmlns:a16="http://schemas.microsoft.com/office/drawing/2014/main" id="{D710D1D3-C2E6-42FA-A9EE-E189384D3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6D8E709-05A7-44A6-BE23-B55F173F11CA}"/>
              </a:ext>
            </a:extLst>
          </p:cNvPr>
          <p:cNvSpPr>
            <a:spLocks noGrp="1"/>
          </p:cNvSpPr>
          <p:nvPr>
            <p:ph type="dt" sz="half" idx="10"/>
          </p:nvPr>
        </p:nvSpPr>
        <p:spPr/>
        <p:txBody>
          <a:bodyPr/>
          <a:lstStyle/>
          <a:p>
            <a:fld id="{9725062D-EDCC-46B3-9F0C-6EA108ADCA73}" type="datetime1">
              <a:rPr lang="en-US" smtClean="0"/>
              <a:t>2/16/2019</a:t>
            </a:fld>
            <a:endParaRPr lang="en-US"/>
          </a:p>
        </p:txBody>
      </p:sp>
      <p:sp>
        <p:nvSpPr>
          <p:cNvPr id="6" name="Footer Placeholder 5">
            <a:extLst>
              <a:ext uri="{FF2B5EF4-FFF2-40B4-BE49-F238E27FC236}">
                <a16:creationId xmlns="" xmlns:a16="http://schemas.microsoft.com/office/drawing/2014/main" id="{1E91E57B-2908-4C5D-BADC-9F25C038C50D}"/>
              </a:ext>
            </a:extLst>
          </p:cNvPr>
          <p:cNvSpPr>
            <a:spLocks noGrp="1"/>
          </p:cNvSpPr>
          <p:nvPr>
            <p:ph type="ftr" sz="quarter" idx="11"/>
          </p:nvPr>
        </p:nvSpPr>
        <p:spPr/>
        <p:txBody>
          <a:bodyPr/>
          <a:lstStyle/>
          <a:p>
            <a:r>
              <a:rPr lang="it-IT"/>
              <a:t>Dr Leena Baghdadi February 2019</a:t>
            </a:r>
            <a:endParaRPr lang="en-US" dirty="0"/>
          </a:p>
        </p:txBody>
      </p:sp>
      <p:sp>
        <p:nvSpPr>
          <p:cNvPr id="7" name="Slide Number Placeholder 6">
            <a:extLst>
              <a:ext uri="{FF2B5EF4-FFF2-40B4-BE49-F238E27FC236}">
                <a16:creationId xmlns="" xmlns:a16="http://schemas.microsoft.com/office/drawing/2014/main" id="{1AD1D2D3-30E7-41AD-9D4F-0284F03D2D49}"/>
              </a:ext>
            </a:extLst>
          </p:cNvPr>
          <p:cNvSpPr>
            <a:spLocks noGrp="1"/>
          </p:cNvSpPr>
          <p:nvPr>
            <p:ph type="sldNum" sz="quarter" idx="12"/>
          </p:nvPr>
        </p:nvSpPr>
        <p:spPr/>
        <p:txBody>
          <a:bodyPr/>
          <a:lstStyle/>
          <a:p>
            <a:fld id="{1766C810-60FD-430C-868A-CC73AD56DA18}" type="slidenum">
              <a:rPr lang="en-US" smtClean="0"/>
              <a:t>‹#›</a:t>
            </a:fld>
            <a:endParaRPr lang="en-US"/>
          </a:p>
        </p:txBody>
      </p:sp>
    </p:spTree>
    <p:extLst>
      <p:ext uri="{BB962C8B-B14F-4D97-AF65-F5344CB8AC3E}">
        <p14:creationId xmlns:p14="http://schemas.microsoft.com/office/powerpoint/2010/main" val="281666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5375A06-0441-49E6-8802-2DB8885FA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F871A5A8-8B7B-4EF4-80B8-6BB997461C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EDC26219-B312-4640-8523-596B488099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667D7-93BE-4EFE-9A8E-28AB1F5FB714}" type="datetime1">
              <a:rPr lang="en-US" smtClean="0"/>
              <a:t>2/16/2019</a:t>
            </a:fld>
            <a:endParaRPr lang="en-US"/>
          </a:p>
        </p:txBody>
      </p:sp>
      <p:sp>
        <p:nvSpPr>
          <p:cNvPr id="5" name="Footer Placeholder 4">
            <a:extLst>
              <a:ext uri="{FF2B5EF4-FFF2-40B4-BE49-F238E27FC236}">
                <a16:creationId xmlns="" xmlns:a16="http://schemas.microsoft.com/office/drawing/2014/main" id="{42BC8CC5-ACA9-4936-B42D-FC75D67DD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Dr Leena Baghdadi February 2019</a:t>
            </a:r>
            <a:endParaRPr lang="en-US"/>
          </a:p>
        </p:txBody>
      </p:sp>
      <p:sp>
        <p:nvSpPr>
          <p:cNvPr id="6" name="Slide Number Placeholder 5">
            <a:extLst>
              <a:ext uri="{FF2B5EF4-FFF2-40B4-BE49-F238E27FC236}">
                <a16:creationId xmlns="" xmlns:a16="http://schemas.microsoft.com/office/drawing/2014/main" id="{5AF00EF5-13D3-4E7F-8C74-161FF6EF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6C810-60FD-430C-868A-CC73AD56DA18}" type="slidenum">
              <a:rPr lang="en-US" smtClean="0"/>
              <a:t>‹#›</a:t>
            </a:fld>
            <a:endParaRPr lang="en-US"/>
          </a:p>
        </p:txBody>
      </p:sp>
    </p:spTree>
    <p:extLst>
      <p:ext uri="{BB962C8B-B14F-4D97-AF65-F5344CB8AC3E}">
        <p14:creationId xmlns:p14="http://schemas.microsoft.com/office/powerpoint/2010/main" val="66138280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648B1B0-55CA-4CA5-9214-F6E83FE775D2}"/>
              </a:ext>
            </a:extLst>
          </p:cNvPr>
          <p:cNvPicPr>
            <a:picLocks noChangeAspect="1"/>
          </p:cNvPicPr>
          <p:nvPr/>
        </p:nvPicPr>
        <p:blipFill rotWithShape="1">
          <a:blip r:embed="rId2"/>
          <a:srcRect l="13333" r="-1" b="-1"/>
          <a:stretch/>
        </p:blipFill>
        <p:spPr>
          <a:xfrm>
            <a:off x="20" y="10"/>
            <a:ext cx="12191980" cy="6857990"/>
          </a:xfrm>
          <a:prstGeom prst="rect">
            <a:avLst/>
          </a:prstGeom>
        </p:spPr>
      </p:pic>
      <p:sp>
        <p:nvSpPr>
          <p:cNvPr id="18"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ctrTitle"/>
          </p:nvPr>
        </p:nvSpPr>
        <p:spPr>
          <a:xfrm>
            <a:off x="8022020" y="3045079"/>
            <a:ext cx="3852041" cy="1834056"/>
          </a:xfrm>
        </p:spPr>
        <p:txBody>
          <a:bodyPr>
            <a:normAutofit/>
          </a:bodyPr>
          <a:lstStyle/>
          <a:p>
            <a:r>
              <a:rPr lang="en-US" sz="3200" b="1"/>
              <a:t>Cardiovascular Disease Epidemiology, Prevention &amp; Control</a:t>
            </a:r>
            <a:endParaRPr lang="en-US" sz="3200" b="1" dirty="0"/>
          </a:p>
        </p:txBody>
      </p:sp>
      <p:sp>
        <p:nvSpPr>
          <p:cNvPr id="3" name="Subtitle 2"/>
          <p:cNvSpPr>
            <a:spLocks noGrp="1"/>
          </p:cNvSpPr>
          <p:nvPr>
            <p:ph type="subTitle" idx="1"/>
          </p:nvPr>
        </p:nvSpPr>
        <p:spPr>
          <a:xfrm>
            <a:off x="7782910" y="5242675"/>
            <a:ext cx="4330262" cy="683284"/>
          </a:xfrm>
        </p:spPr>
        <p:txBody>
          <a:bodyPr>
            <a:noAutofit/>
          </a:bodyPr>
          <a:lstStyle/>
          <a:p>
            <a:r>
              <a:rPr lang="en-US" sz="1100"/>
              <a:t>Dr Leena Baghdadi </a:t>
            </a:r>
          </a:p>
          <a:p>
            <a:r>
              <a:rPr lang="en-US" sz="1100"/>
              <a:t>MBBS, Master CliEpi, PhD ClinEpi</a:t>
            </a:r>
          </a:p>
          <a:p>
            <a:r>
              <a:rPr lang="en-US" sz="1100"/>
              <a:t>Assistant Professor &amp; Epidemiologist | Family &amp; Community Medicine| College of Medicine | KSU </a:t>
            </a:r>
          </a:p>
          <a:p>
            <a:endParaRPr lang="en-US" sz="1100" dirty="0"/>
          </a:p>
        </p:txBody>
      </p:sp>
      <p:cxnSp>
        <p:nvCxnSpPr>
          <p:cNvPr id="20" name="Straight Connector 19">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459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Major Risk Factors that can’t be Modified</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392434" y="937192"/>
            <a:ext cx="8578742" cy="5419158"/>
          </a:xfrm>
        </p:spPr>
        <p:txBody>
          <a:bodyPr/>
          <a:lstStyle/>
          <a:p>
            <a:pPr marL="0" indent="0">
              <a:buNone/>
            </a:pPr>
            <a:r>
              <a:rPr lang="en-US" sz="3000" b="1" dirty="0"/>
              <a:t>1. Increasing Age</a:t>
            </a:r>
          </a:p>
          <a:p>
            <a:r>
              <a:rPr lang="en-US" sz="3000" dirty="0"/>
              <a:t>The majority of people who die of coronary heart disease are 65 or older. (Men &gt; 45 and Females &gt;55).</a:t>
            </a:r>
          </a:p>
          <a:p>
            <a:pPr marL="0" indent="0">
              <a:buNone/>
            </a:pPr>
            <a:r>
              <a:rPr lang="en-US" sz="3000" b="1" dirty="0"/>
              <a:t>2. Male gender</a:t>
            </a:r>
          </a:p>
          <a:p>
            <a:r>
              <a:rPr lang="en-US" sz="3000" dirty="0"/>
              <a:t>Men have a greater risk of heart attack than women do, and men have attacks earlier in life.</a:t>
            </a:r>
          </a:p>
          <a:p>
            <a:pPr marL="0" indent="0">
              <a:buNone/>
            </a:pPr>
            <a:r>
              <a:rPr lang="en-US" sz="3000" b="1" dirty="0"/>
              <a:t>3. Heredity (including race)</a:t>
            </a:r>
          </a:p>
          <a:p>
            <a:r>
              <a:rPr lang="en-US" sz="3000" dirty="0"/>
              <a:t>Children of parents with heart disease are more likely to develop heart disease themselves. family history of a premature MI (defined as MI before age 55 years in men and 65 years in women).</a:t>
            </a:r>
          </a:p>
          <a:p>
            <a:pPr marL="0" indent="0">
              <a:buNone/>
            </a:pPr>
            <a:endParaRPr lang="en-AU" dirty="0"/>
          </a:p>
        </p:txBody>
      </p:sp>
    </p:spTree>
    <p:extLst>
      <p:ext uri="{BB962C8B-B14F-4D97-AF65-F5344CB8AC3E}">
        <p14:creationId xmlns:p14="http://schemas.microsoft.com/office/powerpoint/2010/main" val="400938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dirty="0">
                <a:solidFill>
                  <a:srgbClr val="FFFFFF"/>
                </a:solidFill>
              </a:rPr>
              <a:t>Major Risk Factors you can Modify, Treat or Control</a:t>
            </a:r>
            <a:br>
              <a:rPr lang="en-US" sz="2600" b="1" dirty="0">
                <a:solidFill>
                  <a:srgbClr val="FFFFFF"/>
                </a:solidFill>
              </a:rPr>
            </a:b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8" y="468596"/>
            <a:ext cx="8760031" cy="5887754"/>
          </a:xfrm>
        </p:spPr>
        <p:txBody>
          <a:bodyPr>
            <a:normAutofit lnSpcReduction="10000"/>
          </a:bodyPr>
          <a:lstStyle/>
          <a:p>
            <a:pPr marL="0" indent="0">
              <a:buNone/>
            </a:pPr>
            <a:r>
              <a:rPr lang="en-AU" b="1" dirty="0"/>
              <a:t>1. </a:t>
            </a:r>
            <a:r>
              <a:rPr lang="en-US" b="1" dirty="0"/>
              <a:t>Tobacco Smoke:</a:t>
            </a:r>
          </a:p>
          <a:p>
            <a:r>
              <a:rPr lang="en-US" dirty="0"/>
              <a:t>The risk that smokers will develop coronary heart disease is much higher than that for nonsmokers.</a:t>
            </a:r>
          </a:p>
          <a:p>
            <a:r>
              <a:rPr lang="en-US" dirty="0"/>
              <a:t>Cigarette smoking is a powerful independent risk factor for sudden cardiac death in patients with coronary heart disease.</a:t>
            </a:r>
          </a:p>
          <a:p>
            <a:pPr marL="0" indent="0">
              <a:buNone/>
            </a:pPr>
            <a:r>
              <a:rPr lang="en-US" b="1" dirty="0"/>
              <a:t>Causing:</a:t>
            </a:r>
          </a:p>
          <a:p>
            <a:pPr marL="0" indent="0">
              <a:buNone/>
            </a:pPr>
            <a:r>
              <a:rPr lang="en-US" b="1" dirty="0"/>
              <a:t>1. </a:t>
            </a:r>
            <a:r>
              <a:rPr lang="en-US" dirty="0"/>
              <a:t>Mechanical damage of endothelium and atherosclerosis</a:t>
            </a:r>
          </a:p>
          <a:p>
            <a:pPr marL="0" indent="0">
              <a:buNone/>
            </a:pPr>
            <a:r>
              <a:rPr lang="en-US" b="1" dirty="0"/>
              <a:t>2.</a:t>
            </a:r>
            <a:r>
              <a:rPr lang="en-US" dirty="0"/>
              <a:t> Increase coagulability state as increase in fibrinogen level</a:t>
            </a:r>
          </a:p>
          <a:p>
            <a:pPr marL="0" indent="0">
              <a:buNone/>
            </a:pPr>
            <a:r>
              <a:rPr lang="en-US" b="1" dirty="0"/>
              <a:t>3.</a:t>
            </a:r>
            <a:r>
              <a:rPr lang="en-US" dirty="0"/>
              <a:t> </a:t>
            </a:r>
            <a:r>
              <a:rPr lang="en-US" dirty="0" err="1"/>
              <a:t>Polythycaemia</a:t>
            </a:r>
            <a:r>
              <a:rPr lang="en-US" dirty="0"/>
              <a:t> and so increase blood viscosity</a:t>
            </a:r>
          </a:p>
          <a:p>
            <a:pPr marL="0" indent="0">
              <a:buNone/>
            </a:pPr>
            <a:r>
              <a:rPr lang="en-US" b="1" dirty="0"/>
              <a:t>4.</a:t>
            </a:r>
            <a:r>
              <a:rPr lang="en-US" dirty="0"/>
              <a:t> Increase Low-density-lipoprotein (LDL), decrease high-density-lipoprotein (HDL) and increase triglycerides.</a:t>
            </a:r>
          </a:p>
          <a:p>
            <a:pPr marL="0" indent="0">
              <a:buNone/>
            </a:pPr>
            <a:endParaRPr lang="en-AU" dirty="0"/>
          </a:p>
        </p:txBody>
      </p:sp>
    </p:spTree>
    <p:extLst>
      <p:ext uri="{BB962C8B-B14F-4D97-AF65-F5344CB8AC3E}">
        <p14:creationId xmlns:p14="http://schemas.microsoft.com/office/powerpoint/2010/main" val="1194991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dirty="0">
                <a:solidFill>
                  <a:srgbClr val="FFFFFF"/>
                </a:solidFill>
              </a:rPr>
              <a:t>Major Risk Factors you can Modify, Treat or Control</a:t>
            </a:r>
            <a:br>
              <a:rPr lang="en-US" sz="2600" b="1" dirty="0">
                <a:solidFill>
                  <a:srgbClr val="FFFFFF"/>
                </a:solidFill>
              </a:rPr>
            </a:b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8" y="363894"/>
            <a:ext cx="8760031" cy="6494106"/>
          </a:xfrm>
        </p:spPr>
        <p:txBody>
          <a:bodyPr>
            <a:normAutofit fontScale="85000" lnSpcReduction="20000"/>
          </a:bodyPr>
          <a:lstStyle/>
          <a:p>
            <a:pPr marL="0" indent="0">
              <a:buNone/>
            </a:pPr>
            <a:r>
              <a:rPr lang="en-AU" sz="3300" b="1" dirty="0"/>
              <a:t>2.</a:t>
            </a:r>
            <a:r>
              <a:rPr lang="en-AU" sz="3300" dirty="0"/>
              <a:t> </a:t>
            </a:r>
            <a:r>
              <a:rPr lang="en-AU" sz="3300" b="1" dirty="0"/>
              <a:t>High Blood Cholesterol</a:t>
            </a:r>
          </a:p>
          <a:p>
            <a:r>
              <a:rPr lang="en-US" sz="3300" b="1" dirty="0"/>
              <a:t>Low-density-lipoprotein (LDL) cholesterol </a:t>
            </a:r>
            <a:r>
              <a:rPr lang="en-US" sz="3300" dirty="0"/>
              <a:t>= “bad” cholesterol </a:t>
            </a:r>
            <a:br>
              <a:rPr lang="en-US" sz="3300" dirty="0"/>
            </a:br>
            <a:r>
              <a:rPr lang="en-US" sz="3300" dirty="0"/>
              <a:t>A low LDL cholesterol level is considered good. Lifestyle factors, such as a diet high in saturated and trans fats, can raise LDL cholesterol.</a:t>
            </a:r>
          </a:p>
          <a:p>
            <a:r>
              <a:rPr lang="en-US" sz="3300" b="1" dirty="0"/>
              <a:t>High-density-lipoprotein (HDL) cholesterol = </a:t>
            </a:r>
            <a:r>
              <a:rPr lang="en-US" sz="3300" dirty="0"/>
              <a:t>“good” cholesterol </a:t>
            </a:r>
            <a:br>
              <a:rPr lang="en-US" sz="3300" dirty="0"/>
            </a:br>
            <a:r>
              <a:rPr lang="en-US" sz="3300" dirty="0"/>
              <a:t>Higher levels are typically better. Low HDL cholesterol increases risk of heart disease. Genetic factors, Type 2 diabetes, smoking, being overweight and being sedentary can all result in lower HDL cholesterol.</a:t>
            </a:r>
          </a:p>
          <a:p>
            <a:r>
              <a:rPr lang="en-US" sz="3300" b="1" dirty="0"/>
              <a:t>Triglycerides </a:t>
            </a:r>
            <a:r>
              <a:rPr lang="en-US" sz="3300" dirty="0"/>
              <a:t/>
            </a:r>
            <a:br>
              <a:rPr lang="en-US" sz="3300" dirty="0"/>
            </a:br>
            <a:r>
              <a:rPr lang="en-US" sz="3300" dirty="0" err="1"/>
              <a:t>Triglycerides</a:t>
            </a:r>
            <a:r>
              <a:rPr lang="en-US" sz="3300" dirty="0"/>
              <a:t> are the most common type of fat in the body. A high triglyceride level combined with low HDL cholesterol or high LDL cholesterol is associated with atherosclerosis, which is the buildup of fatty deposits inside artery walls that increases the risk for heart attack and stroke.</a:t>
            </a:r>
          </a:p>
          <a:p>
            <a:pPr marL="0" indent="0">
              <a:buNone/>
            </a:pPr>
            <a:endParaRPr lang="en-AU" b="1" dirty="0"/>
          </a:p>
        </p:txBody>
      </p:sp>
    </p:spTree>
    <p:extLst>
      <p:ext uri="{BB962C8B-B14F-4D97-AF65-F5344CB8AC3E}">
        <p14:creationId xmlns:p14="http://schemas.microsoft.com/office/powerpoint/2010/main" val="55051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dirty="0">
                <a:solidFill>
                  <a:srgbClr val="FFFFFF"/>
                </a:solidFill>
              </a:rPr>
              <a:t>Major Risk Factors you can Modify, Treat or Control</a:t>
            </a:r>
            <a:br>
              <a:rPr lang="en-US" sz="2600" b="1" dirty="0">
                <a:solidFill>
                  <a:srgbClr val="FFFFFF"/>
                </a:solidFill>
              </a:rPr>
            </a:b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9" y="468596"/>
            <a:ext cx="8401460" cy="5419158"/>
          </a:xfrm>
        </p:spPr>
        <p:txBody>
          <a:bodyPr>
            <a:normAutofit/>
          </a:bodyPr>
          <a:lstStyle/>
          <a:p>
            <a:pPr marL="0" indent="0">
              <a:buNone/>
            </a:pPr>
            <a:r>
              <a:rPr lang="en-US" b="1" dirty="0"/>
              <a:t>3. Hypertension</a:t>
            </a:r>
          </a:p>
          <a:p>
            <a:r>
              <a:rPr lang="en-US" dirty="0"/>
              <a:t>High blood pressure increases the heart’s workload, causing the heart muscle to thicken and become stiffer.</a:t>
            </a:r>
          </a:p>
          <a:p>
            <a:r>
              <a:rPr lang="en-US" dirty="0"/>
              <a:t>Causing Mechanical damage of endothelium and atherosclerosis.</a:t>
            </a:r>
          </a:p>
          <a:p>
            <a:r>
              <a:rPr lang="en-US" dirty="0"/>
              <a:t>When high blood pressure is present alongside obesity, smoking, high blood cholesterol levels or diabetes, the risk of heart attack or stroke increases even more.</a:t>
            </a:r>
          </a:p>
          <a:p>
            <a:r>
              <a:rPr lang="en-US" dirty="0"/>
              <a:t>In patients &lt;50 years of age, diastolic blood pressure was the strongest predictor of CHD risk.</a:t>
            </a:r>
          </a:p>
          <a:p>
            <a:r>
              <a:rPr lang="en-US" dirty="0"/>
              <a:t>In patients ≥60 years of age, systolic pressure (pulse pressure) was the strongest predictor.</a:t>
            </a:r>
          </a:p>
          <a:p>
            <a:pPr marL="0" indent="0">
              <a:buNone/>
            </a:pPr>
            <a:endParaRPr lang="en-AU" dirty="0"/>
          </a:p>
        </p:txBody>
      </p:sp>
    </p:spTree>
    <p:extLst>
      <p:ext uri="{BB962C8B-B14F-4D97-AF65-F5344CB8AC3E}">
        <p14:creationId xmlns:p14="http://schemas.microsoft.com/office/powerpoint/2010/main" val="375334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What happens to blood pressure with aging?</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9" y="468596"/>
            <a:ext cx="8401460" cy="2388904"/>
          </a:xfrm>
        </p:spPr>
        <p:txBody>
          <a:bodyPr>
            <a:normAutofit/>
          </a:bodyPr>
          <a:lstStyle/>
          <a:p>
            <a:r>
              <a:rPr lang="en-US" b="1" dirty="0"/>
              <a:t>Systolic pressure </a:t>
            </a:r>
            <a:r>
              <a:rPr lang="en-US" dirty="0"/>
              <a:t>increases with age</a:t>
            </a:r>
          </a:p>
          <a:p>
            <a:r>
              <a:rPr lang="en-US" b="1" dirty="0"/>
              <a:t>Diastolic pressure </a:t>
            </a:r>
            <a:r>
              <a:rPr lang="en-US" dirty="0"/>
              <a:t>increases with age but peaks between 55 and 60 years then starts  to decrease.</a:t>
            </a:r>
          </a:p>
          <a:p>
            <a:r>
              <a:rPr lang="en-US" b="1" dirty="0"/>
              <a:t>Arterial stiffness</a:t>
            </a:r>
            <a:r>
              <a:rPr lang="en-US" dirty="0"/>
              <a:t>: cause of elevated systolic and lower diastolic pressure with aging.</a:t>
            </a:r>
          </a:p>
          <a:p>
            <a:pPr marL="0" indent="0">
              <a:buNone/>
            </a:pPr>
            <a:endParaRPr lang="en-AU" dirty="0"/>
          </a:p>
        </p:txBody>
      </p:sp>
      <p:pic>
        <p:nvPicPr>
          <p:cNvPr id="6" name="Picture 5">
            <a:extLst>
              <a:ext uri="{FF2B5EF4-FFF2-40B4-BE49-F238E27FC236}">
                <a16:creationId xmlns="" xmlns:a16="http://schemas.microsoft.com/office/drawing/2014/main" id="{659EEF2A-0E40-47E1-B66A-E1C36BB4B9DE}"/>
              </a:ext>
            </a:extLst>
          </p:cNvPr>
          <p:cNvPicPr>
            <a:picLocks noChangeAspect="1"/>
          </p:cNvPicPr>
          <p:nvPr/>
        </p:nvPicPr>
        <p:blipFill>
          <a:blip r:embed="rId3"/>
          <a:stretch>
            <a:fillRect/>
          </a:stretch>
        </p:blipFill>
        <p:spPr>
          <a:xfrm>
            <a:off x="3669090" y="3030972"/>
            <a:ext cx="3703259" cy="3151905"/>
          </a:xfrm>
          <a:prstGeom prst="rect">
            <a:avLst/>
          </a:prstGeom>
        </p:spPr>
      </p:pic>
      <p:pic>
        <p:nvPicPr>
          <p:cNvPr id="7" name="Picture 6">
            <a:extLst>
              <a:ext uri="{FF2B5EF4-FFF2-40B4-BE49-F238E27FC236}">
                <a16:creationId xmlns="" xmlns:a16="http://schemas.microsoft.com/office/drawing/2014/main" id="{D371DBD6-67EE-48F7-A947-C7E705442A85}"/>
              </a:ext>
            </a:extLst>
          </p:cNvPr>
          <p:cNvPicPr>
            <a:picLocks noChangeAspect="1"/>
          </p:cNvPicPr>
          <p:nvPr/>
        </p:nvPicPr>
        <p:blipFill>
          <a:blip r:embed="rId4"/>
          <a:stretch>
            <a:fillRect/>
          </a:stretch>
        </p:blipFill>
        <p:spPr>
          <a:xfrm>
            <a:off x="7604893" y="3030972"/>
            <a:ext cx="4228536" cy="3145809"/>
          </a:xfrm>
          <a:prstGeom prst="rect">
            <a:avLst/>
          </a:prstGeom>
        </p:spPr>
      </p:pic>
    </p:spTree>
    <p:extLst>
      <p:ext uri="{BB962C8B-B14F-4D97-AF65-F5344CB8AC3E}">
        <p14:creationId xmlns:p14="http://schemas.microsoft.com/office/powerpoint/2010/main" val="140196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Hypertension </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392434" y="937192"/>
            <a:ext cx="8997192" cy="5419158"/>
          </a:xfrm>
        </p:spPr>
        <p:txBody>
          <a:bodyPr/>
          <a:lstStyle/>
          <a:p>
            <a:r>
              <a:rPr lang="en-US" sz="3200" dirty="0"/>
              <a:t>Systolic blood pressure and isolated systolic hypertension are major CHD risk factors at all ages and in both genders. </a:t>
            </a:r>
          </a:p>
          <a:p>
            <a:r>
              <a:rPr lang="en-US" sz="3200" dirty="0"/>
              <a:t>The Framingham study found that the relative importance of systolic, diastolic, and pulse pressure (the difference between the systolic and diastolic blood pressures) changes with age. </a:t>
            </a:r>
          </a:p>
          <a:p>
            <a:pPr marL="0" indent="0">
              <a:buNone/>
            </a:pPr>
            <a:endParaRPr lang="en-AU" dirty="0"/>
          </a:p>
        </p:txBody>
      </p:sp>
    </p:spTree>
    <p:extLst>
      <p:ext uri="{BB962C8B-B14F-4D97-AF65-F5344CB8AC3E}">
        <p14:creationId xmlns:p14="http://schemas.microsoft.com/office/powerpoint/2010/main" val="277358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dirty="0">
                <a:solidFill>
                  <a:srgbClr val="FFFFFF"/>
                </a:solidFill>
              </a:rPr>
              <a:t>Major Risk Factors you can Modify, Treat or Control</a:t>
            </a:r>
            <a:br>
              <a:rPr lang="en-US" sz="2600" b="1" dirty="0">
                <a:solidFill>
                  <a:srgbClr val="FFFFFF"/>
                </a:solidFill>
              </a:rPr>
            </a:b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9" y="468596"/>
            <a:ext cx="8401460" cy="5419158"/>
          </a:xfrm>
        </p:spPr>
        <p:txBody>
          <a:bodyPr>
            <a:normAutofit/>
          </a:bodyPr>
          <a:lstStyle/>
          <a:p>
            <a:pPr marL="0" indent="0">
              <a:buNone/>
            </a:pPr>
            <a:r>
              <a:rPr lang="en-AU" sz="3200" b="1" dirty="0"/>
              <a:t>4. Physical Inactivity</a:t>
            </a:r>
          </a:p>
          <a:p>
            <a:r>
              <a:rPr lang="en-US" sz="3200" b="1" dirty="0"/>
              <a:t>An inactive </a:t>
            </a:r>
            <a:r>
              <a:rPr lang="en-US" sz="3200" dirty="0"/>
              <a:t>lifestyle is a risk factor for coronary heart disease. Regular, moderate to vigorous physical activity helps reduce the risk of cardiovascular disease. </a:t>
            </a:r>
          </a:p>
          <a:p>
            <a:r>
              <a:rPr lang="en-US" sz="3200" b="1" dirty="0"/>
              <a:t>Physical activity </a:t>
            </a:r>
            <a:r>
              <a:rPr lang="en-US" sz="3200" dirty="0"/>
              <a:t>can help control blood cholesterol, diabetes and obesity. It can also help to lower blood pressure in some people.</a:t>
            </a:r>
          </a:p>
          <a:p>
            <a:pPr marL="0" indent="0">
              <a:buNone/>
            </a:pPr>
            <a:endParaRPr lang="en-AU" sz="3200" b="1" dirty="0"/>
          </a:p>
        </p:txBody>
      </p:sp>
    </p:spTree>
    <p:extLst>
      <p:ext uri="{BB962C8B-B14F-4D97-AF65-F5344CB8AC3E}">
        <p14:creationId xmlns:p14="http://schemas.microsoft.com/office/powerpoint/2010/main" val="1785193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dirty="0">
                <a:solidFill>
                  <a:srgbClr val="FFFFFF"/>
                </a:solidFill>
              </a:rPr>
              <a:t>Major Risk Factors you can Modify, Treat or Control</a:t>
            </a:r>
            <a:br>
              <a:rPr lang="en-US" sz="2600" b="1" dirty="0">
                <a:solidFill>
                  <a:srgbClr val="FFFFFF"/>
                </a:solidFill>
              </a:rPr>
            </a:b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9" y="468596"/>
            <a:ext cx="8401460" cy="5419158"/>
          </a:xfrm>
        </p:spPr>
        <p:txBody>
          <a:bodyPr>
            <a:normAutofit/>
          </a:bodyPr>
          <a:lstStyle/>
          <a:p>
            <a:pPr marL="0" indent="0">
              <a:buNone/>
            </a:pPr>
            <a:r>
              <a:rPr lang="en-AU" sz="3200" b="1" dirty="0"/>
              <a:t>4. Obesity </a:t>
            </a:r>
          </a:p>
          <a:p>
            <a:r>
              <a:rPr lang="en-US" sz="3200" dirty="0"/>
              <a:t>People who have excess body fat – especially if a lot of it is at the waist (central obesity) – are more likely to develop heart disease and stroke, even if those same people have no other risk factors.</a:t>
            </a:r>
          </a:p>
          <a:p>
            <a:pPr marL="0" indent="0">
              <a:buNone/>
            </a:pPr>
            <a:endParaRPr lang="en-AU" sz="3200" b="1" dirty="0"/>
          </a:p>
        </p:txBody>
      </p:sp>
    </p:spTree>
    <p:extLst>
      <p:ext uri="{BB962C8B-B14F-4D97-AF65-F5344CB8AC3E}">
        <p14:creationId xmlns:p14="http://schemas.microsoft.com/office/powerpoint/2010/main" val="3709609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dirty="0">
                <a:solidFill>
                  <a:srgbClr val="FFFFFF"/>
                </a:solidFill>
              </a:rPr>
              <a:t>Major Risk Factors you can Modify, Treat or Control</a:t>
            </a:r>
            <a:br>
              <a:rPr lang="en-US" sz="2600" b="1" dirty="0">
                <a:solidFill>
                  <a:srgbClr val="FFFFFF"/>
                </a:solidFill>
              </a:rPr>
            </a:b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431969" y="468596"/>
            <a:ext cx="8401460" cy="5419158"/>
          </a:xfrm>
        </p:spPr>
        <p:txBody>
          <a:bodyPr>
            <a:normAutofit/>
          </a:bodyPr>
          <a:lstStyle/>
          <a:p>
            <a:pPr marL="0" indent="0">
              <a:buNone/>
            </a:pPr>
            <a:r>
              <a:rPr lang="en-AU" sz="3200" b="1" dirty="0"/>
              <a:t>5. </a:t>
            </a:r>
            <a:r>
              <a:rPr lang="en-US" sz="3200" b="1" dirty="0"/>
              <a:t>Diabetes </a:t>
            </a:r>
          </a:p>
          <a:p>
            <a:r>
              <a:rPr lang="en-US" sz="3200" dirty="0"/>
              <a:t>Diabetes seriously increases your risk of developing cardiovascular disease.</a:t>
            </a:r>
          </a:p>
          <a:p>
            <a:r>
              <a:rPr lang="en-US" sz="3200" dirty="0"/>
              <a:t>Even when glucose levels are under control, diabetes increases the risk of heart disease and stroke. </a:t>
            </a:r>
          </a:p>
          <a:p>
            <a:r>
              <a:rPr lang="en-US" sz="3200" dirty="0"/>
              <a:t>The risks are even greater if blood sugar is not well-controlled.</a:t>
            </a:r>
          </a:p>
          <a:p>
            <a:pPr marL="0" indent="0">
              <a:buNone/>
            </a:pPr>
            <a:endParaRPr lang="en-AU" sz="3200" b="1" dirty="0"/>
          </a:p>
        </p:txBody>
      </p:sp>
    </p:spTree>
    <p:extLst>
      <p:ext uri="{BB962C8B-B14F-4D97-AF65-F5344CB8AC3E}">
        <p14:creationId xmlns:p14="http://schemas.microsoft.com/office/powerpoint/2010/main" val="2870009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3000" b="1" dirty="0">
                <a:solidFill>
                  <a:srgbClr val="FFFFFF"/>
                </a:solidFill>
              </a:rPr>
              <a:t>Contributing Factors to Heart Disease Risk</a:t>
            </a:r>
            <a:br>
              <a:rPr lang="en-US" sz="3000" b="1" dirty="0">
                <a:solidFill>
                  <a:srgbClr val="FFFFFF"/>
                </a:solidFill>
              </a:rPr>
            </a:br>
            <a:endParaRPr lang="en-US" sz="3000" b="1" kern="1200" dirty="0">
              <a:solidFill>
                <a:srgbClr val="FFFFFF"/>
              </a:solidFill>
              <a:latin typeface="+mj-lt"/>
              <a:ea typeface="+mj-ea"/>
              <a:cs typeface="+mj-cs"/>
            </a:endParaRPr>
          </a:p>
        </p:txBody>
      </p:sp>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a:extLst>
              <a:ext uri="{FF2B5EF4-FFF2-40B4-BE49-F238E27FC236}">
                <a16:creationId xmlns="" xmlns:a16="http://schemas.microsoft.com/office/drawing/2014/main" id="{B98A7574-459A-45AE-89DE-4AED5C1FE5E6}"/>
              </a:ext>
            </a:extLst>
          </p:cNvPr>
          <p:cNvSpPr>
            <a:spLocks noGrp="1"/>
          </p:cNvSpPr>
          <p:nvPr>
            <p:ph idx="1"/>
          </p:nvPr>
        </p:nvSpPr>
        <p:spPr>
          <a:xfrm>
            <a:off x="3666930" y="724612"/>
            <a:ext cx="8080311" cy="5631738"/>
          </a:xfrm>
        </p:spPr>
        <p:txBody>
          <a:bodyPr/>
          <a:lstStyle/>
          <a:p>
            <a:pPr marL="0" indent="0">
              <a:buNone/>
            </a:pPr>
            <a:r>
              <a:rPr lang="en-US" sz="3000" b="1" dirty="0"/>
              <a:t>1. Stress</a:t>
            </a:r>
          </a:p>
          <a:p>
            <a:r>
              <a:rPr lang="en-US" sz="3000" dirty="0"/>
              <a:t>Individual response to stress may be a contributing factor for heart attacks. Increase in adrenaline and blood pressure.</a:t>
            </a:r>
          </a:p>
          <a:p>
            <a:pPr marL="0" indent="0">
              <a:buNone/>
            </a:pPr>
            <a:r>
              <a:rPr lang="en-US" sz="3000" b="1" dirty="0"/>
              <a:t>2. Alcohol</a:t>
            </a:r>
          </a:p>
          <a:p>
            <a:r>
              <a:rPr lang="en-US" sz="3000" dirty="0"/>
              <a:t>Drinking too much alcohol can raise blood pressure, and increase your risk for cardiomyopathy, stroke, cancer and other diseases. </a:t>
            </a:r>
          </a:p>
          <a:p>
            <a:r>
              <a:rPr lang="en-US" sz="3000" dirty="0"/>
              <a:t>It can also contribute to high triglycerides, and produce irregular heartbeats.</a:t>
            </a:r>
          </a:p>
          <a:p>
            <a:endParaRPr lang="en-AU" dirty="0"/>
          </a:p>
        </p:txBody>
      </p:sp>
    </p:spTree>
    <p:extLst>
      <p:ext uri="{BB962C8B-B14F-4D97-AF65-F5344CB8AC3E}">
        <p14:creationId xmlns:p14="http://schemas.microsoft.com/office/powerpoint/2010/main" val="404542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67D71C7-39B0-4818-93EE-89D87F01ABB3}"/>
              </a:ext>
            </a:extLst>
          </p:cNvPr>
          <p:cNvPicPr>
            <a:picLocks noChangeAspect="1"/>
          </p:cNvPicPr>
          <p:nvPr/>
        </p:nvPicPr>
        <p:blipFill rotWithShape="1">
          <a:blip r:embed="rId2">
            <a:alphaModFix/>
            <a:extLst/>
          </a:blip>
          <a:srcRect l="10434"/>
          <a:stretch/>
        </p:blipFill>
        <p:spPr>
          <a:xfrm>
            <a:off x="6083786" y="-168318"/>
            <a:ext cx="6261330" cy="3932313"/>
          </a:xfrm>
          <a:prstGeom prst="rect">
            <a:avLst/>
          </a:prstGeom>
          <a:effectLst>
            <a:softEdge rad="533400"/>
          </a:effectLst>
        </p:spPr>
      </p:pic>
      <p:pic>
        <p:nvPicPr>
          <p:cNvPr id="9" name="Picture 8">
            <a:extLst>
              <a:ext uri="{FF2B5EF4-FFF2-40B4-BE49-F238E27FC236}">
                <a16:creationId xmlns="" xmlns:a16="http://schemas.microsoft.com/office/drawing/2014/main" id="{2D9AA9C5-BC79-4D3B-9448-1F2251B5192C}"/>
              </a:ext>
            </a:extLst>
          </p:cNvPr>
          <p:cNvPicPr>
            <a:picLocks noChangeAspect="1"/>
          </p:cNvPicPr>
          <p:nvPr/>
        </p:nvPicPr>
        <p:blipFill rotWithShape="1">
          <a:blip r:embed="rId3"/>
          <a:srcRect l="20055" r="20509" b="-1"/>
          <a:stretch/>
        </p:blipFill>
        <p:spPr>
          <a:xfrm>
            <a:off x="6089904" y="2487168"/>
            <a:ext cx="6263640" cy="4215384"/>
          </a:xfrm>
          <a:prstGeom prst="rect">
            <a:avLst/>
          </a:prstGeom>
          <a:effectLst>
            <a:softEdge rad="533400"/>
          </a:effectLst>
        </p:spPr>
      </p:pic>
      <p:pic>
        <p:nvPicPr>
          <p:cNvPr id="21" name="Picture 20">
            <a:extLst>
              <a:ext uri="{FF2B5EF4-FFF2-40B4-BE49-F238E27FC236}">
                <a16:creationId xmlns=""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5" y="449766"/>
            <a:ext cx="4803636" cy="1311664"/>
          </a:xfrm>
        </p:spPr>
        <p:txBody>
          <a:bodyPr>
            <a:normAutofit/>
          </a:bodyPr>
          <a:lstStyle/>
          <a:p>
            <a:r>
              <a:rPr lang="en-US" sz="4000" b="1" dirty="0">
                <a:solidFill>
                  <a:srgbClr val="000000"/>
                </a:solidFill>
              </a:rPr>
              <a:t>Objectives</a:t>
            </a:r>
          </a:p>
        </p:txBody>
      </p:sp>
      <p:sp>
        <p:nvSpPr>
          <p:cNvPr id="3" name="Content Placeholder 2"/>
          <p:cNvSpPr>
            <a:spLocks noGrp="1"/>
          </p:cNvSpPr>
          <p:nvPr>
            <p:ph idx="1"/>
          </p:nvPr>
        </p:nvSpPr>
        <p:spPr>
          <a:xfrm>
            <a:off x="551896" y="1797838"/>
            <a:ext cx="5768502" cy="4215384"/>
          </a:xfrm>
        </p:spPr>
        <p:txBody>
          <a:bodyPr anchor="ctr">
            <a:noAutofit/>
          </a:bodyPr>
          <a:lstStyle/>
          <a:p>
            <a:r>
              <a:rPr lang="en-US" dirty="0">
                <a:solidFill>
                  <a:srgbClr val="000000"/>
                </a:solidFill>
              </a:rPr>
              <a:t>Definition and public health significance of Cardiovascular Diseases (CVDs).</a:t>
            </a:r>
          </a:p>
          <a:p>
            <a:r>
              <a:rPr lang="en-US" dirty="0">
                <a:solidFill>
                  <a:srgbClr val="000000"/>
                </a:solidFill>
              </a:rPr>
              <a:t>Risk factors, high risk groups and complications of CVDs</a:t>
            </a:r>
          </a:p>
          <a:p>
            <a:r>
              <a:rPr lang="en-US" dirty="0">
                <a:solidFill>
                  <a:srgbClr val="000000"/>
                </a:solidFill>
              </a:rPr>
              <a:t>Descriptive CVD Epidemiology</a:t>
            </a:r>
          </a:p>
          <a:p>
            <a:r>
              <a:rPr lang="en-US" dirty="0">
                <a:solidFill>
                  <a:srgbClr val="000000"/>
                </a:solidFill>
              </a:rPr>
              <a:t>Screening strategies for CVDs</a:t>
            </a:r>
          </a:p>
          <a:p>
            <a:r>
              <a:rPr lang="en-US" dirty="0">
                <a:solidFill>
                  <a:srgbClr val="000000"/>
                </a:solidFill>
              </a:rPr>
              <a:t>CVDs Prevention and control measures globally and in the local context</a:t>
            </a:r>
          </a:p>
        </p:txBody>
      </p:sp>
      <p:sp>
        <p:nvSpPr>
          <p:cNvPr id="5" name="Footer Placeholder 4">
            <a:extLst>
              <a:ext uri="{FF2B5EF4-FFF2-40B4-BE49-F238E27FC236}">
                <a16:creationId xmlns="" xmlns:a16="http://schemas.microsoft.com/office/drawing/2014/main" id="{401BC513-858B-4DE0-BE1C-14DE2539F864}"/>
              </a:ext>
            </a:extLst>
          </p:cNvPr>
          <p:cNvSpPr>
            <a:spLocks noGrp="1"/>
          </p:cNvSpPr>
          <p:nvPr>
            <p:ph type="ftr" sz="quarter" idx="11"/>
          </p:nvPr>
        </p:nvSpPr>
        <p:spPr>
          <a:xfrm>
            <a:off x="2469091" y="6464624"/>
            <a:ext cx="6584750" cy="314067"/>
          </a:xfrm>
        </p:spPr>
        <p:txBody>
          <a:bodyPr>
            <a:normAutofit/>
          </a:bodyPr>
          <a:lstStyle/>
          <a:p>
            <a:pPr lvl="0">
              <a:spcAft>
                <a:spcPts val="600"/>
              </a:spcAft>
            </a:pPr>
            <a:r>
              <a:rPr kumimoji="0" lang="it-IT" sz="1100" b="0" i="0" u="none" strike="noStrike" kern="1200" cap="none" spc="0" normalizeH="0" baseline="0" noProof="0" dirty="0">
                <a:ln>
                  <a:noFill/>
                </a:ln>
                <a:solidFill>
                  <a:srgbClr val="898989"/>
                </a:solidFill>
                <a:effectLst/>
                <a:uLnTx/>
                <a:uFillTx/>
                <a:latin typeface="Calibri" panose="020F0502020204030204"/>
                <a:ea typeface="+mn-ea"/>
                <a:cs typeface="+mn-cs"/>
              </a:rPr>
              <a:t>Dr Leena </a:t>
            </a:r>
            <a:r>
              <a:rPr lang="it-IT" sz="1100" dirty="0">
                <a:solidFill>
                  <a:srgbClr val="898989"/>
                </a:solidFill>
              </a:rPr>
              <a:t>BaghdadiFebruary 2019</a:t>
            </a:r>
            <a:endParaRPr kumimoji="0" lang="en-US" sz="11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3000" b="1" dirty="0">
                <a:solidFill>
                  <a:srgbClr val="FFFFFF"/>
                </a:solidFill>
              </a:rPr>
              <a:t>Contributing Factors to Heart Disease Risk</a:t>
            </a:r>
            <a:br>
              <a:rPr lang="en-US" sz="3000" b="1" dirty="0">
                <a:solidFill>
                  <a:srgbClr val="FFFFFF"/>
                </a:solidFill>
              </a:rPr>
            </a:br>
            <a:endParaRPr lang="en-US" sz="3000" b="1" kern="1200" dirty="0">
              <a:solidFill>
                <a:srgbClr val="FFFFFF"/>
              </a:solidFill>
              <a:latin typeface="+mj-lt"/>
              <a:ea typeface="+mj-ea"/>
              <a:cs typeface="+mj-cs"/>
            </a:endParaRPr>
          </a:p>
        </p:txBody>
      </p:sp>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a:extLst>
              <a:ext uri="{FF2B5EF4-FFF2-40B4-BE49-F238E27FC236}">
                <a16:creationId xmlns="" xmlns:a16="http://schemas.microsoft.com/office/drawing/2014/main" id="{B98A7574-459A-45AE-89DE-4AED5C1FE5E6}"/>
              </a:ext>
            </a:extLst>
          </p:cNvPr>
          <p:cNvSpPr>
            <a:spLocks noGrp="1"/>
          </p:cNvSpPr>
          <p:nvPr>
            <p:ph idx="1"/>
          </p:nvPr>
        </p:nvSpPr>
        <p:spPr>
          <a:xfrm>
            <a:off x="3666930" y="724612"/>
            <a:ext cx="8080311" cy="5631738"/>
          </a:xfrm>
        </p:spPr>
        <p:txBody>
          <a:bodyPr/>
          <a:lstStyle/>
          <a:p>
            <a:pPr marL="0" indent="0">
              <a:buNone/>
            </a:pPr>
            <a:r>
              <a:rPr lang="en-US" sz="3000" b="1" dirty="0"/>
              <a:t>3. Prothrombotic Markers</a:t>
            </a:r>
          </a:p>
          <a:p>
            <a:r>
              <a:rPr lang="en-US" sz="3000" dirty="0" err="1"/>
              <a:t>Homocystinaemia</a:t>
            </a:r>
            <a:r>
              <a:rPr lang="en-US" sz="3000" dirty="0"/>
              <a:t> (more among smokers).</a:t>
            </a:r>
          </a:p>
          <a:p>
            <a:r>
              <a:rPr lang="en-US" sz="3000" dirty="0"/>
              <a:t>High fibrinogen (more among smokers).</a:t>
            </a:r>
          </a:p>
          <a:p>
            <a:pPr marL="0" indent="0">
              <a:buNone/>
            </a:pPr>
            <a:endParaRPr lang="en-US" sz="3000" dirty="0"/>
          </a:p>
          <a:p>
            <a:pPr marL="0" indent="0">
              <a:buNone/>
            </a:pPr>
            <a:r>
              <a:rPr lang="en-US" sz="3000" b="1" dirty="0"/>
              <a:t>4. Proinflammatory Markers</a:t>
            </a:r>
          </a:p>
          <a:p>
            <a:r>
              <a:rPr lang="en-US" sz="3000" dirty="0"/>
              <a:t>High sensitive C-Reactive Protein.</a:t>
            </a:r>
          </a:p>
          <a:p>
            <a:pPr marL="0" indent="0">
              <a:buNone/>
            </a:pPr>
            <a:endParaRPr lang="en-US" sz="3000" b="1" dirty="0"/>
          </a:p>
          <a:p>
            <a:pPr marL="0" indent="0">
              <a:buNone/>
            </a:pPr>
            <a:endParaRPr lang="en-US" sz="3000" b="1" dirty="0"/>
          </a:p>
          <a:p>
            <a:endParaRPr lang="en-AU" dirty="0"/>
          </a:p>
        </p:txBody>
      </p:sp>
    </p:spTree>
    <p:extLst>
      <p:ext uri="{BB962C8B-B14F-4D97-AF65-F5344CB8AC3E}">
        <p14:creationId xmlns:p14="http://schemas.microsoft.com/office/powerpoint/2010/main" val="365709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552450" y="2074363"/>
            <a:ext cx="283998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3000" b="1" dirty="0">
                <a:solidFill>
                  <a:srgbClr val="FFFFFF"/>
                </a:solidFill>
              </a:rPr>
              <a:t>Clinical interpretation of </a:t>
            </a:r>
            <a:r>
              <a:rPr lang="en-US" sz="3000" b="1" dirty="0" err="1">
                <a:solidFill>
                  <a:srgbClr val="FFFFFF"/>
                </a:solidFill>
              </a:rPr>
              <a:t>hs</a:t>
            </a:r>
            <a:r>
              <a:rPr lang="en-US" sz="3000" b="1" dirty="0">
                <a:solidFill>
                  <a:srgbClr val="FFFFFF"/>
                </a:solidFill>
              </a:rPr>
              <a:t>-CRP for CV risk prediction</a:t>
            </a:r>
            <a:endParaRPr lang="en-US" sz="3000" b="1" kern="1200" dirty="0">
              <a:solidFill>
                <a:srgbClr val="FFFFFF"/>
              </a:solidFill>
              <a:latin typeface="+mj-lt"/>
              <a:ea typeface="+mj-ea"/>
              <a:cs typeface="+mj-cs"/>
            </a:endParaRPr>
          </a:p>
        </p:txBody>
      </p:sp>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Content Placeholder 2">
            <a:extLst>
              <a:ext uri="{FF2B5EF4-FFF2-40B4-BE49-F238E27FC236}">
                <a16:creationId xmlns="" xmlns:a16="http://schemas.microsoft.com/office/drawing/2014/main" id="{3FC0A215-7AF1-4A77-942F-487DFFBC1D8B}"/>
              </a:ext>
            </a:extLst>
          </p:cNvPr>
          <p:cNvPicPr>
            <a:picLocks noGrp="1" noChangeAspect="1"/>
          </p:cNvPicPr>
          <p:nvPr>
            <p:ph idx="1"/>
          </p:nvPr>
        </p:nvPicPr>
        <p:blipFill>
          <a:blip r:embed="rId3"/>
          <a:stretch>
            <a:fillRect/>
          </a:stretch>
        </p:blipFill>
        <p:spPr>
          <a:xfrm>
            <a:off x="3586458" y="2200735"/>
            <a:ext cx="8170115" cy="2456529"/>
          </a:xfrm>
          <a:prstGeom prst="rect">
            <a:avLst/>
          </a:prstGeom>
        </p:spPr>
      </p:pic>
    </p:spTree>
    <p:extLst>
      <p:ext uri="{BB962C8B-B14F-4D97-AF65-F5344CB8AC3E}">
        <p14:creationId xmlns:p14="http://schemas.microsoft.com/office/powerpoint/2010/main" val="3646372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3000" b="1" dirty="0">
                <a:solidFill>
                  <a:srgbClr val="FFFFFF"/>
                </a:solidFill>
              </a:rPr>
              <a:t>Contributing Factors to Heart Disease Risk</a:t>
            </a:r>
            <a:br>
              <a:rPr lang="en-US" sz="3000" b="1" dirty="0">
                <a:solidFill>
                  <a:srgbClr val="FFFFFF"/>
                </a:solidFill>
              </a:rPr>
            </a:br>
            <a:endParaRPr lang="en-US" sz="3000" b="1" kern="1200" dirty="0">
              <a:solidFill>
                <a:srgbClr val="FFFFFF"/>
              </a:solidFill>
              <a:latin typeface="+mj-lt"/>
              <a:ea typeface="+mj-ea"/>
              <a:cs typeface="+mj-cs"/>
            </a:endParaRPr>
          </a:p>
        </p:txBody>
      </p:sp>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a:extLst>
              <a:ext uri="{FF2B5EF4-FFF2-40B4-BE49-F238E27FC236}">
                <a16:creationId xmlns="" xmlns:a16="http://schemas.microsoft.com/office/drawing/2014/main" id="{B98A7574-459A-45AE-89DE-4AED5C1FE5E6}"/>
              </a:ext>
            </a:extLst>
          </p:cNvPr>
          <p:cNvSpPr>
            <a:spLocks noGrp="1"/>
          </p:cNvSpPr>
          <p:nvPr>
            <p:ph idx="1"/>
          </p:nvPr>
        </p:nvSpPr>
        <p:spPr>
          <a:xfrm>
            <a:off x="3666930" y="724612"/>
            <a:ext cx="8080311" cy="5631738"/>
          </a:xfrm>
        </p:spPr>
        <p:txBody>
          <a:bodyPr>
            <a:normAutofit/>
          </a:bodyPr>
          <a:lstStyle/>
          <a:p>
            <a:pPr marL="0" indent="0">
              <a:buNone/>
            </a:pPr>
            <a:r>
              <a:rPr lang="en-US" sz="3000" b="1" dirty="0"/>
              <a:t>5. Microalbuminuria </a:t>
            </a:r>
            <a:endParaRPr lang="en-US" sz="3000" dirty="0"/>
          </a:p>
          <a:p>
            <a:r>
              <a:rPr lang="en-US" sz="3000" dirty="0"/>
              <a:t>Microalbuminuria reflects vascular damage and appears to be a marker of early arterial disease.</a:t>
            </a:r>
          </a:p>
          <a:p>
            <a:r>
              <a:rPr lang="en-US" sz="3000" dirty="0"/>
              <a:t>Urinary albumin excretion (UAE) between the ranges of (30-300 mg/day) -- is an indication of increased cardiovascular risk and endothelial dysfunction, and an independent marker for cardiovascular morbidity and mortality in individuals with and without diabetes. </a:t>
            </a:r>
          </a:p>
          <a:p>
            <a:pPr marL="0" indent="0">
              <a:buNone/>
            </a:pPr>
            <a:endParaRPr lang="en-US" sz="3000" b="1" dirty="0"/>
          </a:p>
          <a:p>
            <a:endParaRPr lang="en-AU" dirty="0"/>
          </a:p>
        </p:txBody>
      </p:sp>
    </p:spTree>
    <p:extLst>
      <p:ext uri="{BB962C8B-B14F-4D97-AF65-F5344CB8AC3E}">
        <p14:creationId xmlns:p14="http://schemas.microsoft.com/office/powerpoint/2010/main" val="779699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7091" y="1324621"/>
            <a:ext cx="5314536" cy="3187020"/>
          </a:xfrm>
        </p:spPr>
        <p:txBody>
          <a:bodyPr>
            <a:normAutofit/>
          </a:bodyPr>
          <a:lstStyle/>
          <a:p>
            <a:pPr algn="ctr"/>
            <a:r>
              <a:rPr lang="en-US" b="1" dirty="0"/>
              <a:t>Cardiovascular Epidemiology</a:t>
            </a:r>
          </a:p>
        </p:txBody>
      </p:sp>
      <p:sp>
        <p:nvSpPr>
          <p:cNvPr id="75" name="Freeform: Shape 74">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inspectorCharacter2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057" y="1041665"/>
            <a:ext cx="3796790" cy="299946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 xmlns:a16="http://schemas.microsoft.com/office/drawing/2014/main" id="{57E960C0-9A29-4888-9EC9-40EAE7557413}"/>
              </a:ext>
            </a:extLst>
          </p:cNvPr>
          <p:cNvSpPr>
            <a:spLocks noGrp="1"/>
          </p:cNvSpPr>
          <p:nvPr>
            <p:ph type="ftr" sz="quarter" idx="11"/>
          </p:nvPr>
        </p:nvSpPr>
        <p:spPr>
          <a:xfrm>
            <a:off x="4038600" y="6356350"/>
            <a:ext cx="4114800" cy="365125"/>
          </a:xfrm>
        </p:spPr>
        <p:txBody>
          <a:bodyPr/>
          <a:lstStyle/>
          <a:p>
            <a:r>
              <a:rPr lang="it-IT"/>
              <a:t>Dr Leena Baghdadi February 2019</a:t>
            </a:r>
            <a:endParaRPr lang="en-US"/>
          </a:p>
        </p:txBody>
      </p:sp>
    </p:spTree>
    <p:extLst>
      <p:ext uri="{BB962C8B-B14F-4D97-AF65-F5344CB8AC3E}">
        <p14:creationId xmlns:p14="http://schemas.microsoft.com/office/powerpoint/2010/main" val="86739001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4509" y="1487271"/>
            <a:ext cx="3213461" cy="3145271"/>
          </a:xfrm>
          <a:prstGeom prst="ellipse">
            <a:avLst/>
          </a:prstGeom>
          <a:solidFill>
            <a:srgbClr val="7B7B7B"/>
          </a:solidFill>
          <a:ln w="174625" cmpd="thinThick">
            <a:solidFill>
              <a:srgbClr val="7B7B7B"/>
            </a:solidFill>
          </a:ln>
        </p:spPr>
        <p:txBody>
          <a:bodyPr>
            <a:normAutofit/>
          </a:bodyPr>
          <a:lstStyle/>
          <a:p>
            <a:pPr algn="ctr"/>
            <a:r>
              <a:rPr lang="en-US" sz="2800" b="1" dirty="0">
                <a:solidFill>
                  <a:srgbClr val="FFFFFF"/>
                </a:solidFill>
              </a:rPr>
              <a:t>Cardiovascular Epidemiology </a:t>
            </a:r>
          </a:p>
        </p:txBody>
      </p:sp>
      <p:pic>
        <p:nvPicPr>
          <p:cNvPr id="6" name="Picture 5">
            <a:extLst>
              <a:ext uri="{FF2B5EF4-FFF2-40B4-BE49-F238E27FC236}">
                <a16:creationId xmlns="" xmlns:a16="http://schemas.microsoft.com/office/drawing/2014/main" id="{D4F5996F-1C53-422B-B4D8-97F7145254F9}"/>
              </a:ext>
            </a:extLst>
          </p:cNvPr>
          <p:cNvPicPr>
            <a:picLocks noChangeAspect="1"/>
          </p:cNvPicPr>
          <p:nvPr/>
        </p:nvPicPr>
        <p:blipFill>
          <a:blip r:embed="rId2"/>
          <a:stretch>
            <a:fillRect/>
          </a:stretch>
        </p:blipFill>
        <p:spPr>
          <a:xfrm>
            <a:off x="4299079" y="88154"/>
            <a:ext cx="7708641" cy="2122809"/>
          </a:xfrm>
          <a:prstGeom prst="rect">
            <a:avLst/>
          </a:prstGeom>
        </p:spPr>
      </p:pic>
      <p:sp>
        <p:nvSpPr>
          <p:cNvPr id="3" name="Content Placeholder 2"/>
          <p:cNvSpPr>
            <a:spLocks noGrp="1"/>
          </p:cNvSpPr>
          <p:nvPr>
            <p:ph idx="1"/>
          </p:nvPr>
        </p:nvSpPr>
        <p:spPr>
          <a:xfrm>
            <a:off x="3907970" y="2492137"/>
            <a:ext cx="7811278" cy="3145271"/>
          </a:xfrm>
        </p:spPr>
        <p:txBody>
          <a:bodyPr>
            <a:noAutofit/>
          </a:bodyPr>
          <a:lstStyle/>
          <a:p>
            <a:pPr marL="514350" indent="-514350">
              <a:buAutoNum type="arabicPeriod"/>
            </a:pPr>
            <a:r>
              <a:rPr lang="en-US" sz="2600" b="1" dirty="0"/>
              <a:t>Descriptive epidemiology</a:t>
            </a:r>
            <a:r>
              <a:rPr lang="en-US" sz="2600" dirty="0"/>
              <a:t>: Describing distribution of CVDs by PERSON (i.e., age, gender, ethnicity) TIME and PLACE</a:t>
            </a:r>
          </a:p>
          <a:p>
            <a:pPr marL="514350" indent="-514350">
              <a:buAutoNum type="arabicPeriod"/>
            </a:pPr>
            <a:r>
              <a:rPr lang="en-US" sz="2600" b="1" dirty="0"/>
              <a:t>Analytic epidemiology</a:t>
            </a:r>
            <a:r>
              <a:rPr lang="en-US" sz="2600" dirty="0"/>
              <a:t>: Analyzing relationships between CVDs and risk factors (which increase the probability of disease occurrence at population level), risk models, and multicausal developments</a:t>
            </a:r>
          </a:p>
          <a:p>
            <a:pPr marL="514350" indent="-514350">
              <a:buAutoNum type="arabicPeriod"/>
            </a:pPr>
            <a:r>
              <a:rPr lang="en-US" sz="2600" b="1" dirty="0"/>
              <a:t>Experimental epidemiology/Interventions</a:t>
            </a:r>
            <a:r>
              <a:rPr lang="en-US" sz="2600" dirty="0"/>
              <a:t>: Strategies of CVD prevention (primordial, primary, secondary, tertiary; individual vs community levels)</a:t>
            </a:r>
          </a:p>
          <a:p>
            <a:pPr marL="514350" indent="-514350">
              <a:buAutoNum type="arabicPeriod"/>
            </a:pPr>
            <a:endParaRPr lang="en-US" sz="2600" dirty="0"/>
          </a:p>
        </p:txBody>
      </p:sp>
      <p:sp>
        <p:nvSpPr>
          <p:cNvPr id="4" name="Footer Placeholder 3">
            <a:extLst>
              <a:ext uri="{FF2B5EF4-FFF2-40B4-BE49-F238E27FC236}">
                <a16:creationId xmlns="" xmlns:a16="http://schemas.microsoft.com/office/drawing/2014/main" id="{A225D3F5-98CC-40F4-A1D3-8C9525734621}"/>
              </a:ext>
            </a:extLst>
          </p:cNvPr>
          <p:cNvSpPr>
            <a:spLocks noGrp="1"/>
          </p:cNvSpPr>
          <p:nvPr>
            <p:ph type="ftr" sz="quarter" idx="11"/>
          </p:nvPr>
        </p:nvSpPr>
        <p:spPr/>
        <p:txBody>
          <a:bodyPr/>
          <a:lstStyle/>
          <a:p>
            <a:r>
              <a:rPr lang="it-IT"/>
              <a:t>Dr Leena Baghdadi February 2019</a:t>
            </a:r>
            <a:endParaRPr lang="en-US"/>
          </a:p>
        </p:txBody>
      </p:sp>
    </p:spTree>
    <p:extLst>
      <p:ext uri="{BB962C8B-B14F-4D97-AF65-F5344CB8AC3E}">
        <p14:creationId xmlns:p14="http://schemas.microsoft.com/office/powerpoint/2010/main" val="8790629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Descriptive Epidemiology</a:t>
            </a:r>
            <a:br>
              <a:rPr lang="en-US" sz="2600" b="1" dirty="0">
                <a:solidFill>
                  <a:srgbClr val="FFFFFF"/>
                </a:solidFill>
              </a:rPr>
            </a:br>
            <a:r>
              <a:rPr lang="en-US" sz="2600" b="1" dirty="0">
                <a:solidFill>
                  <a:srgbClr val="FFFFFF"/>
                </a:solidFill>
              </a:rPr>
              <a:t>1980</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6" name="Content Placeholder 5">
            <a:extLst>
              <a:ext uri="{FF2B5EF4-FFF2-40B4-BE49-F238E27FC236}">
                <a16:creationId xmlns="" xmlns:a16="http://schemas.microsoft.com/office/drawing/2014/main" id="{9C1E62C2-6861-4D69-A1FF-3E4A571D074D}"/>
              </a:ext>
            </a:extLst>
          </p:cNvPr>
          <p:cNvPicPr>
            <a:picLocks noGrp="1" noChangeAspect="1"/>
          </p:cNvPicPr>
          <p:nvPr>
            <p:ph idx="1"/>
          </p:nvPr>
        </p:nvPicPr>
        <p:blipFill>
          <a:blip r:embed="rId3"/>
          <a:stretch>
            <a:fillRect/>
          </a:stretch>
        </p:blipFill>
        <p:spPr>
          <a:xfrm>
            <a:off x="3581740" y="-71554"/>
            <a:ext cx="9250340" cy="6291379"/>
          </a:xfrm>
          <a:prstGeom prst="rect">
            <a:avLst/>
          </a:prstGeom>
        </p:spPr>
      </p:pic>
    </p:spTree>
    <p:extLst>
      <p:ext uri="{BB962C8B-B14F-4D97-AF65-F5344CB8AC3E}">
        <p14:creationId xmlns:p14="http://schemas.microsoft.com/office/powerpoint/2010/main" val="24139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WHO 2019</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rgbClr val="898989"/>
                </a:solidFill>
                <a:effectLst/>
                <a:uLnTx/>
                <a:uFillTx/>
                <a:latin typeface="+mn-lt"/>
                <a:ea typeface="+mn-ea"/>
                <a:cs typeface="+mn-cs"/>
              </a:rPr>
              <a:t>Dr Leena Baghdadi February 2019</a:t>
            </a:r>
          </a:p>
        </p:txBody>
      </p:sp>
      <p:pic>
        <p:nvPicPr>
          <p:cNvPr id="14" name="Content Placeholder 13">
            <a:extLst>
              <a:ext uri="{FF2B5EF4-FFF2-40B4-BE49-F238E27FC236}">
                <a16:creationId xmlns="" xmlns:a16="http://schemas.microsoft.com/office/drawing/2014/main" id="{D63554B5-D755-4495-B0E4-1DB396DB63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0" y="262730"/>
            <a:ext cx="7360380" cy="6100747"/>
          </a:xfrm>
        </p:spPr>
      </p:pic>
    </p:spTree>
    <p:extLst>
      <p:ext uri="{BB962C8B-B14F-4D97-AF65-F5344CB8AC3E}">
        <p14:creationId xmlns:p14="http://schemas.microsoft.com/office/powerpoint/2010/main" val="1325025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WHO 2019</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6" name="Content Placeholder 5">
            <a:extLst>
              <a:ext uri="{FF2B5EF4-FFF2-40B4-BE49-F238E27FC236}">
                <a16:creationId xmlns="" xmlns:a16="http://schemas.microsoft.com/office/drawing/2014/main" id="{5415D276-0742-4B9E-B1DC-4E83290C3AD4}"/>
              </a:ext>
            </a:extLst>
          </p:cNvPr>
          <p:cNvPicPr>
            <a:picLocks noGrp="1" noChangeAspect="1"/>
          </p:cNvPicPr>
          <p:nvPr>
            <p:ph idx="1"/>
          </p:nvPr>
        </p:nvPicPr>
        <p:blipFill>
          <a:blip r:embed="rId3"/>
          <a:stretch>
            <a:fillRect/>
          </a:stretch>
        </p:blipFill>
        <p:spPr>
          <a:xfrm>
            <a:off x="3920330" y="136524"/>
            <a:ext cx="7032172" cy="6196435"/>
          </a:xfrm>
          <a:prstGeom prst="rect">
            <a:avLst/>
          </a:prstGeom>
        </p:spPr>
      </p:pic>
    </p:spTree>
    <p:extLst>
      <p:ext uri="{BB962C8B-B14F-4D97-AF65-F5344CB8AC3E}">
        <p14:creationId xmlns:p14="http://schemas.microsoft.com/office/powerpoint/2010/main" val="190271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WHO 2019</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6" name="Content Placeholder 5">
            <a:extLst>
              <a:ext uri="{FF2B5EF4-FFF2-40B4-BE49-F238E27FC236}">
                <a16:creationId xmlns="" xmlns:a16="http://schemas.microsoft.com/office/drawing/2014/main" id="{720F9366-3F00-44DD-928B-B02E5FACB05F}"/>
              </a:ext>
            </a:extLst>
          </p:cNvPr>
          <p:cNvPicPr>
            <a:picLocks noGrp="1" noChangeAspect="1"/>
          </p:cNvPicPr>
          <p:nvPr>
            <p:ph idx="1"/>
          </p:nvPr>
        </p:nvPicPr>
        <p:blipFill>
          <a:blip r:embed="rId3"/>
          <a:stretch>
            <a:fillRect/>
          </a:stretch>
        </p:blipFill>
        <p:spPr>
          <a:xfrm>
            <a:off x="4032514" y="9331"/>
            <a:ext cx="6658184" cy="6434666"/>
          </a:xfrm>
          <a:prstGeom prst="rect">
            <a:avLst/>
          </a:prstGeom>
        </p:spPr>
      </p:pic>
    </p:spTree>
    <p:extLst>
      <p:ext uri="{BB962C8B-B14F-4D97-AF65-F5344CB8AC3E}">
        <p14:creationId xmlns:p14="http://schemas.microsoft.com/office/powerpoint/2010/main" val="977599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WHO 2019</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6" name="Content Placeholder 5">
            <a:extLst>
              <a:ext uri="{FF2B5EF4-FFF2-40B4-BE49-F238E27FC236}">
                <a16:creationId xmlns="" xmlns:a16="http://schemas.microsoft.com/office/drawing/2014/main" id="{CFF840FC-8936-4A35-83CA-4E5652E66A1E}"/>
              </a:ext>
            </a:extLst>
          </p:cNvPr>
          <p:cNvPicPr>
            <a:picLocks noGrp="1" noChangeAspect="1"/>
          </p:cNvPicPr>
          <p:nvPr>
            <p:ph idx="1"/>
          </p:nvPr>
        </p:nvPicPr>
        <p:blipFill>
          <a:blip r:embed="rId3"/>
          <a:stretch>
            <a:fillRect/>
          </a:stretch>
        </p:blipFill>
        <p:spPr>
          <a:xfrm>
            <a:off x="3485642" y="136525"/>
            <a:ext cx="8706358" cy="5826530"/>
          </a:xfrm>
          <a:prstGeom prst="rect">
            <a:avLst/>
          </a:prstGeom>
        </p:spPr>
      </p:pic>
    </p:spTree>
    <p:extLst>
      <p:ext uri="{BB962C8B-B14F-4D97-AF65-F5344CB8AC3E}">
        <p14:creationId xmlns:p14="http://schemas.microsoft.com/office/powerpoint/2010/main" val="114911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67D71C7-39B0-4818-93EE-89D87F01ABB3}"/>
              </a:ext>
            </a:extLst>
          </p:cNvPr>
          <p:cNvPicPr>
            <a:picLocks noChangeAspect="1"/>
          </p:cNvPicPr>
          <p:nvPr/>
        </p:nvPicPr>
        <p:blipFill rotWithShape="1">
          <a:blip r:embed="rId2">
            <a:alphaModFix/>
            <a:extLst/>
          </a:blip>
          <a:srcRect l="10434"/>
          <a:stretch/>
        </p:blipFill>
        <p:spPr>
          <a:xfrm>
            <a:off x="6083786" y="-168318"/>
            <a:ext cx="6261330" cy="3932313"/>
          </a:xfrm>
          <a:prstGeom prst="rect">
            <a:avLst/>
          </a:prstGeom>
          <a:effectLst>
            <a:softEdge rad="533400"/>
          </a:effectLst>
        </p:spPr>
      </p:pic>
      <p:pic>
        <p:nvPicPr>
          <p:cNvPr id="9" name="Picture 8">
            <a:extLst>
              <a:ext uri="{FF2B5EF4-FFF2-40B4-BE49-F238E27FC236}">
                <a16:creationId xmlns="" xmlns:a16="http://schemas.microsoft.com/office/drawing/2014/main" id="{2D9AA9C5-BC79-4D3B-9448-1F2251B5192C}"/>
              </a:ext>
            </a:extLst>
          </p:cNvPr>
          <p:cNvPicPr>
            <a:picLocks noChangeAspect="1"/>
          </p:cNvPicPr>
          <p:nvPr/>
        </p:nvPicPr>
        <p:blipFill rotWithShape="1">
          <a:blip r:embed="rId3"/>
          <a:srcRect l="20055" r="20509" b="-1"/>
          <a:stretch/>
        </p:blipFill>
        <p:spPr>
          <a:xfrm>
            <a:off x="6089904" y="2487168"/>
            <a:ext cx="6263640" cy="4215384"/>
          </a:xfrm>
          <a:prstGeom prst="rect">
            <a:avLst/>
          </a:prstGeom>
          <a:effectLst>
            <a:softEdge rad="533400"/>
          </a:effectLst>
        </p:spPr>
      </p:pic>
      <p:pic>
        <p:nvPicPr>
          <p:cNvPr id="21" name="Picture 20">
            <a:extLst>
              <a:ext uri="{FF2B5EF4-FFF2-40B4-BE49-F238E27FC236}">
                <a16:creationId xmlns=""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46622" y="0"/>
            <a:ext cx="4803636" cy="1311664"/>
          </a:xfrm>
        </p:spPr>
        <p:txBody>
          <a:bodyPr>
            <a:normAutofit/>
          </a:bodyPr>
          <a:lstStyle/>
          <a:p>
            <a:r>
              <a:rPr lang="en-US" sz="4000" b="1" dirty="0">
                <a:solidFill>
                  <a:srgbClr val="000000"/>
                </a:solidFill>
              </a:rPr>
              <a:t>Introduction</a:t>
            </a:r>
          </a:p>
        </p:txBody>
      </p:sp>
      <p:sp>
        <p:nvSpPr>
          <p:cNvPr id="3" name="Content Placeholder 2"/>
          <p:cNvSpPr>
            <a:spLocks noGrp="1"/>
          </p:cNvSpPr>
          <p:nvPr>
            <p:ph idx="1"/>
          </p:nvPr>
        </p:nvSpPr>
        <p:spPr>
          <a:xfrm>
            <a:off x="119513" y="1124894"/>
            <a:ext cx="6848272" cy="5733105"/>
          </a:xfrm>
        </p:spPr>
        <p:txBody>
          <a:bodyPr anchor="ctr">
            <a:noAutofit/>
          </a:bodyPr>
          <a:lstStyle/>
          <a:p>
            <a:r>
              <a:rPr lang="en-US" dirty="0">
                <a:solidFill>
                  <a:srgbClr val="000000"/>
                </a:solidFill>
              </a:rPr>
              <a:t>Cardiovascular diseases comprise especially the major disorders of the heart and the arterial circulation supplying the heart, brain, and peripheral tissues.</a:t>
            </a:r>
          </a:p>
          <a:p>
            <a:r>
              <a:rPr lang="en-US" dirty="0">
                <a:solidFill>
                  <a:srgbClr val="000000"/>
                </a:solidFill>
              </a:rPr>
              <a:t>Evidence indicates that CVDs are already epidemic in low- and middle-income as well as high-income regions of the world and have become deep-rooted in most societies in recent decades.</a:t>
            </a:r>
          </a:p>
          <a:p>
            <a:r>
              <a:rPr lang="en-US" dirty="0">
                <a:solidFill>
                  <a:srgbClr val="000000"/>
                </a:solidFill>
              </a:rPr>
              <a:t>CVDs are leading causes of morbidity and mortality burdens worldwide.</a:t>
            </a:r>
          </a:p>
          <a:p>
            <a:endParaRPr lang="en-US" dirty="0">
              <a:solidFill>
                <a:srgbClr val="000000"/>
              </a:solidFill>
            </a:endParaRPr>
          </a:p>
        </p:txBody>
      </p:sp>
      <p:sp>
        <p:nvSpPr>
          <p:cNvPr id="5" name="Footer Placeholder 4">
            <a:extLst>
              <a:ext uri="{FF2B5EF4-FFF2-40B4-BE49-F238E27FC236}">
                <a16:creationId xmlns="" xmlns:a16="http://schemas.microsoft.com/office/drawing/2014/main" id="{401BC513-858B-4DE0-BE1C-14DE2539F864}"/>
              </a:ext>
            </a:extLst>
          </p:cNvPr>
          <p:cNvSpPr>
            <a:spLocks noGrp="1"/>
          </p:cNvSpPr>
          <p:nvPr>
            <p:ph type="ftr" sz="quarter" idx="11"/>
          </p:nvPr>
        </p:nvSpPr>
        <p:spPr>
          <a:xfrm>
            <a:off x="2469091" y="6464624"/>
            <a:ext cx="6584750" cy="31406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0" i="0" u="none" strike="noStrike" kern="1200" cap="none" spc="0" normalizeH="0" baseline="0" noProof="0" dirty="0">
                <a:ln>
                  <a:noFill/>
                </a:ln>
                <a:solidFill>
                  <a:srgbClr val="898989"/>
                </a:solidFill>
                <a:effectLst/>
                <a:uLnTx/>
                <a:uFillTx/>
                <a:latin typeface="Calibri" panose="020F0502020204030204"/>
                <a:ea typeface="+mn-ea"/>
                <a:cs typeface="+mn-cs"/>
              </a:rPr>
              <a:t>Dr Leena BaghdadiFebruary 2019</a:t>
            </a:r>
            <a:endParaRPr kumimoji="0" lang="en-US" sz="11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999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WHO 2019</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7" name="Content Placeholder 6">
            <a:extLst>
              <a:ext uri="{FF2B5EF4-FFF2-40B4-BE49-F238E27FC236}">
                <a16:creationId xmlns="" xmlns:a16="http://schemas.microsoft.com/office/drawing/2014/main" id="{12B4510A-9C63-4722-BC20-F08DDE50787A}"/>
              </a:ext>
            </a:extLst>
          </p:cNvPr>
          <p:cNvPicPr>
            <a:picLocks noGrp="1" noChangeAspect="1"/>
          </p:cNvPicPr>
          <p:nvPr>
            <p:ph idx="1"/>
          </p:nvPr>
        </p:nvPicPr>
        <p:blipFill>
          <a:blip r:embed="rId3"/>
          <a:stretch>
            <a:fillRect/>
          </a:stretch>
        </p:blipFill>
        <p:spPr>
          <a:xfrm>
            <a:off x="4032514" y="191703"/>
            <a:ext cx="7032172" cy="6164647"/>
          </a:xfrm>
          <a:prstGeom prst="rect">
            <a:avLst/>
          </a:prstGeom>
        </p:spPr>
      </p:pic>
    </p:spTree>
    <p:extLst>
      <p:ext uri="{BB962C8B-B14F-4D97-AF65-F5344CB8AC3E}">
        <p14:creationId xmlns:p14="http://schemas.microsoft.com/office/powerpoint/2010/main" val="101651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 xmlns:a16="http://schemas.microsoft.com/office/drawing/2014/main" id="{996DD6CE-3C68-482E-BA4E-A6BDCABF24C7}"/>
              </a:ext>
            </a:extLst>
          </p:cNvPr>
          <p:cNvPicPr>
            <a:picLocks noGrp="1" noChangeAspect="1"/>
          </p:cNvPicPr>
          <p:nvPr>
            <p:ph idx="1"/>
          </p:nvPr>
        </p:nvPicPr>
        <p:blipFill rotWithShape="1">
          <a:blip r:embed="rId2"/>
          <a:srcRect t="14503" b="29247"/>
          <a:stretch/>
        </p:blipFill>
        <p:spPr>
          <a:xfrm>
            <a:off x="20" y="10"/>
            <a:ext cx="12191980" cy="6857990"/>
          </a:xfrm>
          <a:prstGeom prst="rect">
            <a:avLst/>
          </a:prstGeom>
        </p:spPr>
      </p:pic>
      <p:sp>
        <p:nvSpPr>
          <p:cNvPr id="9"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8022021" y="3231931"/>
            <a:ext cx="3852041" cy="1834056"/>
          </a:xfrm>
          <a:prstGeom prst="ellipse">
            <a:avLst/>
          </a:prstGeom>
        </p:spPr>
        <p:txBody>
          <a:bodyPr vert="horz" lIns="91440" tIns="45720" rIns="91440" bIns="45720" rtlCol="0" anchor="b">
            <a:normAutofit/>
          </a:bodyPr>
          <a:lstStyle/>
          <a:p>
            <a:pPr algn="ctr"/>
            <a:r>
              <a:rPr lang="en-US" sz="4000" b="1" dirty="0"/>
              <a:t>Saudi Arabia</a:t>
            </a:r>
          </a:p>
        </p:txBody>
      </p:sp>
      <p:cxnSp>
        <p:nvCxnSpPr>
          <p:cNvPr id="11" name="Straight Connector 1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A225D3F5-98CC-40F4-A1D3-8C9525734621}"/>
              </a:ext>
            </a:extLst>
          </p:cNvPr>
          <p:cNvSpPr>
            <a:spLocks noGrp="1"/>
          </p:cNvSpPr>
          <p:nvPr>
            <p:ph type="ftr" sz="quarter" idx="11"/>
          </p:nvPr>
        </p:nvSpPr>
        <p:spPr>
          <a:xfrm>
            <a:off x="8413531" y="6137248"/>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Dr Leena Baghdadi February 2019</a:t>
            </a:r>
          </a:p>
        </p:txBody>
      </p:sp>
    </p:spTree>
    <p:extLst>
      <p:ext uri="{BB962C8B-B14F-4D97-AF65-F5344CB8AC3E}">
        <p14:creationId xmlns:p14="http://schemas.microsoft.com/office/powerpoint/2010/main" val="265481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Saudi Arabia</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2018</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8" name="Picture 7">
            <a:extLst>
              <a:ext uri="{FF2B5EF4-FFF2-40B4-BE49-F238E27FC236}">
                <a16:creationId xmlns="" xmlns:a16="http://schemas.microsoft.com/office/drawing/2014/main" id="{EC2493A8-85CE-494C-BB23-A02422187F9E}"/>
              </a:ext>
            </a:extLst>
          </p:cNvPr>
          <p:cNvPicPr>
            <a:picLocks noChangeAspect="1"/>
          </p:cNvPicPr>
          <p:nvPr/>
        </p:nvPicPr>
        <p:blipFill>
          <a:blip r:embed="rId3"/>
          <a:stretch>
            <a:fillRect/>
          </a:stretch>
        </p:blipFill>
        <p:spPr>
          <a:xfrm>
            <a:off x="2013557" y="39247"/>
            <a:ext cx="5508301" cy="862067"/>
          </a:xfrm>
          <a:prstGeom prst="rect">
            <a:avLst/>
          </a:prstGeom>
        </p:spPr>
      </p:pic>
      <p:pic>
        <p:nvPicPr>
          <p:cNvPr id="12" name="Content Placeholder 11">
            <a:extLst>
              <a:ext uri="{FF2B5EF4-FFF2-40B4-BE49-F238E27FC236}">
                <a16:creationId xmlns="" xmlns:a16="http://schemas.microsoft.com/office/drawing/2014/main" id="{27D81B47-3D78-424B-9F9A-D69868DBFC75}"/>
              </a:ext>
            </a:extLst>
          </p:cNvPr>
          <p:cNvPicPr>
            <a:picLocks noGrp="1" noChangeAspect="1"/>
          </p:cNvPicPr>
          <p:nvPr>
            <p:ph idx="1"/>
          </p:nvPr>
        </p:nvPicPr>
        <p:blipFill>
          <a:blip r:embed="rId4"/>
          <a:stretch>
            <a:fillRect/>
          </a:stretch>
        </p:blipFill>
        <p:spPr>
          <a:xfrm>
            <a:off x="3548549" y="901314"/>
            <a:ext cx="8002110" cy="5599397"/>
          </a:xfrm>
          <a:prstGeom prst="rect">
            <a:avLst/>
          </a:prstGeom>
        </p:spPr>
      </p:pic>
      <p:pic>
        <p:nvPicPr>
          <p:cNvPr id="11" name="Picture 10">
            <a:extLst>
              <a:ext uri="{FF2B5EF4-FFF2-40B4-BE49-F238E27FC236}">
                <a16:creationId xmlns="" xmlns:a16="http://schemas.microsoft.com/office/drawing/2014/main" id="{D468F86E-5304-4305-A8CA-5E56A2B8C812}"/>
              </a:ext>
            </a:extLst>
          </p:cNvPr>
          <p:cNvPicPr>
            <a:picLocks noChangeAspect="1"/>
          </p:cNvPicPr>
          <p:nvPr/>
        </p:nvPicPr>
        <p:blipFill>
          <a:blip r:embed="rId5"/>
          <a:stretch>
            <a:fillRect/>
          </a:stretch>
        </p:blipFill>
        <p:spPr>
          <a:xfrm>
            <a:off x="8636893" y="68222"/>
            <a:ext cx="3083100" cy="945700"/>
          </a:xfrm>
          <a:prstGeom prst="rect">
            <a:avLst/>
          </a:prstGeom>
        </p:spPr>
      </p:pic>
    </p:spTree>
    <p:extLst>
      <p:ext uri="{BB962C8B-B14F-4D97-AF65-F5344CB8AC3E}">
        <p14:creationId xmlns:p14="http://schemas.microsoft.com/office/powerpoint/2010/main" val="181304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Saudi Arabia</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2018</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7" name="Picture 6">
            <a:extLst>
              <a:ext uri="{FF2B5EF4-FFF2-40B4-BE49-F238E27FC236}">
                <a16:creationId xmlns="" xmlns:a16="http://schemas.microsoft.com/office/drawing/2014/main" id="{5C9C212F-6DB1-47D8-869C-F9BF39067119}"/>
              </a:ext>
            </a:extLst>
          </p:cNvPr>
          <p:cNvPicPr>
            <a:picLocks noChangeAspect="1"/>
          </p:cNvPicPr>
          <p:nvPr/>
        </p:nvPicPr>
        <p:blipFill>
          <a:blip r:embed="rId3"/>
          <a:stretch>
            <a:fillRect/>
          </a:stretch>
        </p:blipFill>
        <p:spPr>
          <a:xfrm>
            <a:off x="3764604" y="6107936"/>
            <a:ext cx="8268511" cy="424600"/>
          </a:xfrm>
          <a:prstGeom prst="rect">
            <a:avLst/>
          </a:prstGeom>
        </p:spPr>
      </p:pic>
      <p:pic>
        <p:nvPicPr>
          <p:cNvPr id="11" name="Content Placeholder 10">
            <a:extLst>
              <a:ext uri="{FF2B5EF4-FFF2-40B4-BE49-F238E27FC236}">
                <a16:creationId xmlns="" xmlns:a16="http://schemas.microsoft.com/office/drawing/2014/main" id="{DF5C1C90-8CF4-48BD-8FE5-56B12BC7E3A7}"/>
              </a:ext>
            </a:extLst>
          </p:cNvPr>
          <p:cNvPicPr>
            <a:picLocks noGrp="1" noChangeAspect="1"/>
          </p:cNvPicPr>
          <p:nvPr>
            <p:ph idx="1"/>
          </p:nvPr>
        </p:nvPicPr>
        <p:blipFill>
          <a:blip r:embed="rId4"/>
          <a:stretch>
            <a:fillRect/>
          </a:stretch>
        </p:blipFill>
        <p:spPr>
          <a:xfrm>
            <a:off x="3521413" y="185838"/>
            <a:ext cx="8710684" cy="5785573"/>
          </a:xfrm>
          <a:prstGeom prst="rect">
            <a:avLst/>
          </a:prstGeom>
        </p:spPr>
      </p:pic>
    </p:spTree>
    <p:extLst>
      <p:ext uri="{BB962C8B-B14F-4D97-AF65-F5344CB8AC3E}">
        <p14:creationId xmlns:p14="http://schemas.microsoft.com/office/powerpoint/2010/main" val="1007625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Descriptive Epidemiology</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Saudi Arabia</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2018</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pic>
        <p:nvPicPr>
          <p:cNvPr id="7" name="Content Placeholder 6">
            <a:extLst>
              <a:ext uri="{FF2B5EF4-FFF2-40B4-BE49-F238E27FC236}">
                <a16:creationId xmlns="" xmlns:a16="http://schemas.microsoft.com/office/drawing/2014/main" id="{EAAA71B3-CB6D-4EEF-B70E-51C85E75E277}"/>
              </a:ext>
            </a:extLst>
          </p:cNvPr>
          <p:cNvPicPr>
            <a:picLocks noGrp="1" noChangeAspect="1"/>
          </p:cNvPicPr>
          <p:nvPr>
            <p:ph idx="1"/>
          </p:nvPr>
        </p:nvPicPr>
        <p:blipFill>
          <a:blip r:embed="rId3"/>
          <a:stretch>
            <a:fillRect/>
          </a:stretch>
        </p:blipFill>
        <p:spPr>
          <a:xfrm>
            <a:off x="3481242" y="963089"/>
            <a:ext cx="8621949" cy="5256736"/>
          </a:xfrm>
          <a:prstGeom prst="rect">
            <a:avLst/>
          </a:prstGeom>
        </p:spPr>
      </p:pic>
    </p:spTree>
    <p:extLst>
      <p:ext uri="{BB962C8B-B14F-4D97-AF65-F5344CB8AC3E}">
        <p14:creationId xmlns:p14="http://schemas.microsoft.com/office/powerpoint/2010/main" val="1200621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EFDDFEC-FF28-423A-9FC1-740E4962D177}"/>
              </a:ext>
            </a:extLst>
          </p:cNvPr>
          <p:cNvPicPr>
            <a:picLocks noChangeAspect="1"/>
          </p:cNvPicPr>
          <p:nvPr/>
        </p:nvPicPr>
        <p:blipFill rotWithShape="1">
          <a:blip r:embed="rId2"/>
          <a:srcRect t="6353" b="9061"/>
          <a:stretch/>
        </p:blipFill>
        <p:spPr>
          <a:xfrm>
            <a:off x="20" y="-19040"/>
            <a:ext cx="12191980" cy="6857990"/>
          </a:xfrm>
          <a:prstGeom prst="rect">
            <a:avLst/>
          </a:prstGeom>
        </p:spPr>
      </p:pic>
      <p:sp>
        <p:nvSpPr>
          <p:cNvPr id="11"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 xmlns:a16="http://schemas.microsoft.com/office/drawing/2014/main" id="{DFB0EA17-63E8-4E9E-8BA0-A1C438C1EC51}"/>
              </a:ext>
            </a:extLst>
          </p:cNvPr>
          <p:cNvSpPr>
            <a:spLocks noGrp="1"/>
          </p:cNvSpPr>
          <p:nvPr>
            <p:ph type="ctrTitle"/>
          </p:nvPr>
        </p:nvSpPr>
        <p:spPr>
          <a:xfrm>
            <a:off x="8022021" y="3694921"/>
            <a:ext cx="3852041" cy="1371065"/>
          </a:xfrm>
        </p:spPr>
        <p:txBody>
          <a:bodyPr>
            <a:noAutofit/>
          </a:bodyPr>
          <a:lstStyle/>
          <a:p>
            <a:r>
              <a:rPr lang="en-AU" sz="3600" b="1" dirty="0"/>
              <a:t>Screening strategies for CVDs</a:t>
            </a:r>
            <a:r>
              <a:rPr lang="en-AU" sz="4000" b="1" dirty="0"/>
              <a:t/>
            </a:r>
            <a:br>
              <a:rPr lang="en-AU" sz="4000" b="1" dirty="0"/>
            </a:br>
            <a:endParaRPr lang="en-AU" sz="4000" b="1" dirty="0"/>
          </a:p>
        </p:txBody>
      </p:sp>
      <p:sp>
        <p:nvSpPr>
          <p:cNvPr id="5" name="Subtitle 4">
            <a:extLst>
              <a:ext uri="{FF2B5EF4-FFF2-40B4-BE49-F238E27FC236}">
                <a16:creationId xmlns="" xmlns:a16="http://schemas.microsoft.com/office/drawing/2014/main" id="{8568B6DA-71DB-4DC4-812D-0245AA9C49E6}"/>
              </a:ext>
            </a:extLst>
          </p:cNvPr>
          <p:cNvSpPr>
            <a:spLocks noGrp="1"/>
          </p:cNvSpPr>
          <p:nvPr>
            <p:ph type="subTitle" idx="1"/>
          </p:nvPr>
        </p:nvSpPr>
        <p:spPr>
          <a:xfrm>
            <a:off x="7782910" y="5242675"/>
            <a:ext cx="4330262" cy="683284"/>
          </a:xfrm>
        </p:spPr>
        <p:txBody>
          <a:bodyPr>
            <a:normAutofit/>
          </a:bodyPr>
          <a:lstStyle/>
          <a:p>
            <a:endParaRPr lang="en-AU" sz="2000"/>
          </a:p>
        </p:txBody>
      </p:sp>
      <p:cxnSp>
        <p:nvCxnSpPr>
          <p:cNvPr id="13" name="Straight Connector 12">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D15F567A-ECCE-4612-B652-BB237FC3271D}"/>
              </a:ext>
            </a:extLst>
          </p:cNvPr>
          <p:cNvSpPr>
            <a:spLocks noGrp="1"/>
          </p:cNvSpPr>
          <p:nvPr>
            <p:ph type="ftr" sz="quarter" idx="11"/>
          </p:nvPr>
        </p:nvSpPr>
        <p:spPr>
          <a:xfrm>
            <a:off x="8413531" y="6137248"/>
            <a:ext cx="3069020" cy="361977"/>
          </a:xfrm>
        </p:spPr>
        <p:txBody>
          <a:bodyPr>
            <a:normAutofit/>
          </a:bodyPr>
          <a:lstStyle/>
          <a:p>
            <a:pPr>
              <a:spcAft>
                <a:spcPts val="600"/>
              </a:spcAft>
            </a:pPr>
            <a:r>
              <a:rPr lang="it-IT" sz="1000">
                <a:solidFill>
                  <a:schemeClr val="tx1"/>
                </a:solidFill>
              </a:rPr>
              <a:t>Dr Leena Baghdadi February 2019</a:t>
            </a:r>
            <a:endParaRPr lang="en-US" sz="1000">
              <a:solidFill>
                <a:schemeClr val="tx1"/>
              </a:solidFill>
            </a:endParaRPr>
          </a:p>
        </p:txBody>
      </p:sp>
    </p:spTree>
    <p:extLst>
      <p:ext uri="{BB962C8B-B14F-4D97-AF65-F5344CB8AC3E}">
        <p14:creationId xmlns:p14="http://schemas.microsoft.com/office/powerpoint/2010/main" val="2774008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CVD screening </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05199" y="304800"/>
            <a:ext cx="8467725" cy="6143625"/>
          </a:xfrm>
        </p:spPr>
        <p:txBody>
          <a:bodyPr>
            <a:normAutofit/>
          </a:bodyPr>
          <a:lstStyle/>
          <a:p>
            <a:r>
              <a:rPr lang="en-US" dirty="0"/>
              <a:t>The primary purpose of screening for CHD is to identify patients whose prognosis could be improved with an intervention (in this case, medical therapy for risk factors or coronary HD). </a:t>
            </a:r>
          </a:p>
          <a:p>
            <a:r>
              <a:rPr lang="en-US" dirty="0"/>
              <a:t>Screening for CHD should be distinguished from estimation of risk for CHD (or overall cardiovascular disease [CVD]). </a:t>
            </a:r>
          </a:p>
          <a:p>
            <a:r>
              <a:rPr lang="en-US" dirty="0"/>
              <a:t>By definition, both are performed in asymptomatic persons, and both aim to improve outcomes with interventions, if indicated. </a:t>
            </a:r>
          </a:p>
          <a:p>
            <a:r>
              <a:rPr lang="en-US" dirty="0"/>
              <a:t>However, screening for CHD (or CVD) identifies existing disease, while estimating the risk of CHD (or CVD) does not directly identify existing disease but rather the likelihood of any future event related to CHD (or CVD).</a:t>
            </a:r>
          </a:p>
          <a:p>
            <a:endParaRPr lang="en-AU" dirty="0"/>
          </a:p>
        </p:txBody>
      </p:sp>
    </p:spTree>
    <p:extLst>
      <p:ext uri="{BB962C8B-B14F-4D97-AF65-F5344CB8AC3E}">
        <p14:creationId xmlns:p14="http://schemas.microsoft.com/office/powerpoint/2010/main" val="2551430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CVD screening </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48626" y="809625"/>
            <a:ext cx="8467725" cy="6143625"/>
          </a:xfrm>
        </p:spPr>
        <p:txBody>
          <a:bodyPr>
            <a:normAutofit/>
          </a:bodyPr>
          <a:lstStyle/>
          <a:p>
            <a:r>
              <a:rPr lang="en-US" dirty="0"/>
              <a:t>Usually, most asymptomatic adults are not screened for CHD. However, American Heart Association recommends nearly all patients aged 20 years or older without established CVD should undergo periodic cardiovascular risk assessment every three to five years.</a:t>
            </a:r>
          </a:p>
          <a:p>
            <a:r>
              <a:rPr lang="en-US" dirty="0"/>
              <a:t>(LDL) cholesterol and/or (HDL) cholesterol, glucose level, BP, life-style, …are required. </a:t>
            </a:r>
            <a:endParaRPr lang="en-AU" dirty="0"/>
          </a:p>
        </p:txBody>
      </p:sp>
    </p:spTree>
    <p:extLst>
      <p:ext uri="{BB962C8B-B14F-4D97-AF65-F5344CB8AC3E}">
        <p14:creationId xmlns:p14="http://schemas.microsoft.com/office/powerpoint/2010/main" val="3915851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CVD screening </a:t>
            </a: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398836" y="1187958"/>
            <a:ext cx="8467725" cy="6143625"/>
          </a:xfrm>
        </p:spPr>
        <p:txBody>
          <a:bodyPr>
            <a:normAutofit/>
          </a:bodyPr>
          <a:lstStyle/>
          <a:p>
            <a:pPr marL="0" indent="0">
              <a:buNone/>
            </a:pPr>
            <a:r>
              <a:rPr lang="en-US" b="1" dirty="0"/>
              <a:t>American Heart Association (AHA) and American College of Cardiology (ACC) pooled cohort hard CVD risk calculator (2013)</a:t>
            </a:r>
            <a:r>
              <a:rPr lang="en-AU" b="1" dirty="0"/>
              <a:t>;</a:t>
            </a:r>
          </a:p>
          <a:p>
            <a:pPr marL="0" indent="0">
              <a:buNone/>
            </a:pPr>
            <a:r>
              <a:rPr lang="en-US" dirty="0"/>
              <a:t>1.</a:t>
            </a:r>
            <a:r>
              <a:rPr lang="en-US" b="1" dirty="0"/>
              <a:t> </a:t>
            </a:r>
            <a:r>
              <a:rPr lang="en-US" dirty="0"/>
              <a:t>Age (validated only in patients 40 to 79 years of age)</a:t>
            </a:r>
          </a:p>
          <a:p>
            <a:pPr marL="0" indent="0">
              <a:buNone/>
            </a:pPr>
            <a:r>
              <a:rPr lang="en-US" dirty="0"/>
              <a:t>2. Gender</a:t>
            </a:r>
          </a:p>
          <a:p>
            <a:pPr marL="0" indent="0">
              <a:buNone/>
            </a:pPr>
            <a:r>
              <a:rPr lang="en-US" dirty="0"/>
              <a:t>3. Total cholesterol (mg/dL)</a:t>
            </a:r>
          </a:p>
          <a:p>
            <a:pPr marL="0" indent="0">
              <a:buNone/>
            </a:pPr>
            <a:r>
              <a:rPr lang="en-US" dirty="0"/>
              <a:t>4. HDL cholesterol (mg/dL)</a:t>
            </a:r>
          </a:p>
          <a:p>
            <a:pPr marL="0" indent="0">
              <a:buNone/>
            </a:pPr>
            <a:r>
              <a:rPr lang="en-US" dirty="0"/>
              <a:t>5. Systolic blood pressure (mmHg)</a:t>
            </a:r>
          </a:p>
          <a:p>
            <a:pPr marL="0" indent="0">
              <a:buNone/>
            </a:pPr>
            <a:r>
              <a:rPr lang="en-US" dirty="0"/>
              <a:t>6. Blood pressure treatment (yes or no)</a:t>
            </a:r>
          </a:p>
          <a:p>
            <a:pPr marL="0" indent="0">
              <a:buNone/>
            </a:pPr>
            <a:r>
              <a:rPr lang="en-US" dirty="0"/>
              <a:t>7. Diabetes mellitus (yes or no)</a:t>
            </a:r>
          </a:p>
          <a:p>
            <a:pPr marL="0" indent="0">
              <a:buNone/>
            </a:pPr>
            <a:r>
              <a:rPr lang="en-US" dirty="0"/>
              <a:t>8. Current smoking (yes or no)</a:t>
            </a:r>
          </a:p>
          <a:p>
            <a:pPr marL="0" indent="0">
              <a:buNone/>
            </a:pPr>
            <a:endParaRPr lang="en-US" b="1" dirty="0"/>
          </a:p>
        </p:txBody>
      </p:sp>
      <p:pic>
        <p:nvPicPr>
          <p:cNvPr id="3" name="Picture 2">
            <a:extLst>
              <a:ext uri="{FF2B5EF4-FFF2-40B4-BE49-F238E27FC236}">
                <a16:creationId xmlns="" xmlns:a16="http://schemas.microsoft.com/office/drawing/2014/main" id="{AA7BF010-E5ED-48AF-A56D-B9E7DBC7425E}"/>
              </a:ext>
            </a:extLst>
          </p:cNvPr>
          <p:cNvPicPr>
            <a:picLocks noChangeAspect="1"/>
          </p:cNvPicPr>
          <p:nvPr/>
        </p:nvPicPr>
        <p:blipFill>
          <a:blip r:embed="rId3"/>
          <a:stretch>
            <a:fillRect/>
          </a:stretch>
        </p:blipFill>
        <p:spPr>
          <a:xfrm>
            <a:off x="9779457" y="0"/>
            <a:ext cx="2438401" cy="1284225"/>
          </a:xfrm>
          <a:prstGeom prst="rect">
            <a:avLst/>
          </a:prstGeom>
        </p:spPr>
      </p:pic>
    </p:spTree>
    <p:extLst>
      <p:ext uri="{BB962C8B-B14F-4D97-AF65-F5344CB8AC3E}">
        <p14:creationId xmlns:p14="http://schemas.microsoft.com/office/powerpoint/2010/main" val="60059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1">
            <a:extLst>
              <a:ext uri="{FF2B5EF4-FFF2-40B4-BE49-F238E27FC236}">
                <a16:creationId xmlns="" xmlns:a16="http://schemas.microsoft.com/office/drawing/2014/main" id="{082CF50D-DFE7-4A37-85BE-A3000B03E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 xmlns:a16="http://schemas.microsoft.com/office/drawing/2014/main" id="{7F166D11-3124-40FA-AAFE-2CB7300303FD}"/>
              </a:ext>
            </a:extLst>
          </p:cNvPr>
          <p:cNvPicPr>
            <a:picLocks noGrp="1" noChangeAspect="1"/>
          </p:cNvPicPr>
          <p:nvPr>
            <p:ph idx="1"/>
          </p:nvPr>
        </p:nvPicPr>
        <p:blipFill>
          <a:blip r:embed="rId2"/>
          <a:stretch>
            <a:fillRect/>
          </a:stretch>
        </p:blipFill>
        <p:spPr>
          <a:xfrm>
            <a:off x="6420332" y="546100"/>
            <a:ext cx="5294656" cy="5810250"/>
          </a:xfrm>
          <a:prstGeom prst="rect">
            <a:avLst/>
          </a:prstGeom>
        </p:spPr>
      </p:pic>
      <p:sp>
        <p:nvSpPr>
          <p:cNvPr id="6" name="TextBox 5">
            <a:extLst>
              <a:ext uri="{FF2B5EF4-FFF2-40B4-BE49-F238E27FC236}">
                <a16:creationId xmlns="" xmlns:a16="http://schemas.microsoft.com/office/drawing/2014/main" id="{6700FCC0-DB77-4704-B247-21F9F8E9CAB7}"/>
              </a:ext>
            </a:extLst>
          </p:cNvPr>
          <p:cNvSpPr txBox="1"/>
          <p:nvPr/>
        </p:nvSpPr>
        <p:spPr>
          <a:xfrm>
            <a:off x="602563" y="914400"/>
            <a:ext cx="5294656" cy="5632311"/>
          </a:xfrm>
          <a:prstGeom prst="rect">
            <a:avLst/>
          </a:prstGeom>
          <a:noFill/>
        </p:spPr>
        <p:txBody>
          <a:bodyPr wrap="square" rtlCol="0">
            <a:spAutoFit/>
          </a:bodyPr>
          <a:lstStyle/>
          <a:p>
            <a:r>
              <a:rPr lang="en-US" sz="3000" dirty="0"/>
              <a:t>A 63-year-old man, known case of HTN, on medication. No history of Diabetes or smoking.</a:t>
            </a:r>
          </a:p>
          <a:p>
            <a:r>
              <a:rPr lang="en-US" sz="3000" dirty="0"/>
              <a:t>Risk assessment was done.</a:t>
            </a:r>
          </a:p>
          <a:p>
            <a:endParaRPr lang="en-US" sz="3000" dirty="0"/>
          </a:p>
          <a:p>
            <a:r>
              <a:rPr lang="en-US" sz="3000" dirty="0"/>
              <a:t>If Calculated Risk </a:t>
            </a:r>
            <a:r>
              <a:rPr lang="en-US" sz="3000" b="1" dirty="0"/>
              <a:t>≥7.5%</a:t>
            </a:r>
          </a:p>
          <a:p>
            <a:r>
              <a:rPr lang="en-US" sz="3000" dirty="0"/>
              <a:t>So considered high.</a:t>
            </a:r>
          </a:p>
          <a:p>
            <a:endParaRPr lang="en-US" sz="3000" dirty="0"/>
          </a:p>
          <a:p>
            <a:r>
              <a:rPr lang="en-US" sz="3000" dirty="0"/>
              <a:t>CV Risk Assessment:</a:t>
            </a:r>
          </a:p>
          <a:p>
            <a:r>
              <a:rPr lang="en-US" sz="3000" dirty="0"/>
              <a:t>10 year risk score is </a:t>
            </a:r>
            <a:r>
              <a:rPr lang="en-US" sz="3000" b="1" dirty="0"/>
              <a:t>&gt;7.5%, </a:t>
            </a:r>
            <a:r>
              <a:rPr lang="en-US" sz="3000" dirty="0"/>
              <a:t>high due to ??</a:t>
            </a:r>
          </a:p>
          <a:p>
            <a:endParaRPr lang="en-US" sz="3000" dirty="0"/>
          </a:p>
        </p:txBody>
      </p:sp>
    </p:spTree>
    <p:extLst>
      <p:ext uri="{BB962C8B-B14F-4D97-AF65-F5344CB8AC3E}">
        <p14:creationId xmlns:p14="http://schemas.microsoft.com/office/powerpoint/2010/main" val="21231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67D71C7-39B0-4818-93EE-89D87F01ABB3}"/>
              </a:ext>
            </a:extLst>
          </p:cNvPr>
          <p:cNvPicPr>
            <a:picLocks noChangeAspect="1"/>
          </p:cNvPicPr>
          <p:nvPr/>
        </p:nvPicPr>
        <p:blipFill rotWithShape="1">
          <a:blip r:embed="rId2">
            <a:alphaModFix/>
            <a:extLst/>
          </a:blip>
          <a:srcRect l="10434"/>
          <a:stretch/>
        </p:blipFill>
        <p:spPr>
          <a:xfrm>
            <a:off x="6083786" y="-168318"/>
            <a:ext cx="6261330" cy="3932313"/>
          </a:xfrm>
          <a:prstGeom prst="rect">
            <a:avLst/>
          </a:prstGeom>
          <a:effectLst>
            <a:softEdge rad="533400"/>
          </a:effectLst>
        </p:spPr>
      </p:pic>
      <p:pic>
        <p:nvPicPr>
          <p:cNvPr id="9" name="Picture 8">
            <a:extLst>
              <a:ext uri="{FF2B5EF4-FFF2-40B4-BE49-F238E27FC236}">
                <a16:creationId xmlns="" xmlns:a16="http://schemas.microsoft.com/office/drawing/2014/main" id="{2D9AA9C5-BC79-4D3B-9448-1F2251B5192C}"/>
              </a:ext>
            </a:extLst>
          </p:cNvPr>
          <p:cNvPicPr>
            <a:picLocks noChangeAspect="1"/>
          </p:cNvPicPr>
          <p:nvPr/>
        </p:nvPicPr>
        <p:blipFill rotWithShape="1">
          <a:blip r:embed="rId3"/>
          <a:srcRect l="20055" r="20509" b="-1"/>
          <a:stretch/>
        </p:blipFill>
        <p:spPr>
          <a:xfrm>
            <a:off x="6089904" y="2487168"/>
            <a:ext cx="6263640" cy="4215384"/>
          </a:xfrm>
          <a:prstGeom prst="rect">
            <a:avLst/>
          </a:prstGeom>
          <a:effectLst>
            <a:softEdge rad="533400"/>
          </a:effectLst>
        </p:spPr>
      </p:pic>
      <p:pic>
        <p:nvPicPr>
          <p:cNvPr id="21" name="Picture 20">
            <a:extLst>
              <a:ext uri="{FF2B5EF4-FFF2-40B4-BE49-F238E27FC236}">
                <a16:creationId xmlns=""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0744" y="-166431"/>
            <a:ext cx="5955725" cy="1311664"/>
          </a:xfrm>
        </p:spPr>
        <p:txBody>
          <a:bodyPr>
            <a:normAutofit/>
          </a:bodyPr>
          <a:lstStyle/>
          <a:p>
            <a:r>
              <a:rPr lang="en-US" sz="4000" b="1" dirty="0">
                <a:solidFill>
                  <a:srgbClr val="000000"/>
                </a:solidFill>
              </a:rPr>
              <a:t>Public Health Significance</a:t>
            </a:r>
          </a:p>
        </p:txBody>
      </p:sp>
      <p:sp>
        <p:nvSpPr>
          <p:cNvPr id="3" name="Content Placeholder 2"/>
          <p:cNvSpPr>
            <a:spLocks noGrp="1"/>
          </p:cNvSpPr>
          <p:nvPr>
            <p:ph idx="1"/>
          </p:nvPr>
        </p:nvSpPr>
        <p:spPr>
          <a:xfrm>
            <a:off x="453426" y="1204010"/>
            <a:ext cx="6429984" cy="5215471"/>
          </a:xfrm>
        </p:spPr>
        <p:txBody>
          <a:bodyPr anchor="ctr">
            <a:noAutofit/>
          </a:bodyPr>
          <a:lstStyle/>
          <a:p>
            <a:r>
              <a:rPr lang="en-US" dirty="0">
                <a:solidFill>
                  <a:srgbClr val="000000"/>
                </a:solidFill>
              </a:rPr>
              <a:t>Significantly contributes to morbidity and mortality rates: potential life years lost, common cause of premature death, and labor force (economic costs)</a:t>
            </a:r>
          </a:p>
          <a:p>
            <a:r>
              <a:rPr lang="en-US" dirty="0">
                <a:solidFill>
                  <a:srgbClr val="000000"/>
                </a:solidFill>
              </a:rPr>
              <a:t>According to the WHO, CVDs account for 31% of all global deaths.</a:t>
            </a:r>
          </a:p>
          <a:p>
            <a:r>
              <a:rPr lang="en-US" dirty="0">
                <a:solidFill>
                  <a:srgbClr val="000000"/>
                </a:solidFill>
              </a:rPr>
              <a:t>A major impact on life expectancy </a:t>
            </a:r>
          </a:p>
          <a:p>
            <a:r>
              <a:rPr lang="en-US" dirty="0">
                <a:solidFill>
                  <a:srgbClr val="000000"/>
                </a:solidFill>
              </a:rPr>
              <a:t>Contributes to deterioration of the quality of life</a:t>
            </a:r>
          </a:p>
          <a:p>
            <a:r>
              <a:rPr lang="en-US" dirty="0">
                <a:solidFill>
                  <a:srgbClr val="000000"/>
                </a:solidFill>
              </a:rPr>
              <a:t>Leading cause of mortality in developed countries and a rising tendency in developing countries (disease of civilization)</a:t>
            </a:r>
          </a:p>
          <a:p>
            <a:endParaRPr lang="en-US" dirty="0">
              <a:solidFill>
                <a:srgbClr val="000000"/>
              </a:solidFill>
            </a:endParaRPr>
          </a:p>
        </p:txBody>
      </p:sp>
      <p:sp>
        <p:nvSpPr>
          <p:cNvPr id="5" name="Footer Placeholder 4">
            <a:extLst>
              <a:ext uri="{FF2B5EF4-FFF2-40B4-BE49-F238E27FC236}">
                <a16:creationId xmlns="" xmlns:a16="http://schemas.microsoft.com/office/drawing/2014/main" id="{401BC513-858B-4DE0-BE1C-14DE2539F864}"/>
              </a:ext>
            </a:extLst>
          </p:cNvPr>
          <p:cNvSpPr>
            <a:spLocks noGrp="1"/>
          </p:cNvSpPr>
          <p:nvPr>
            <p:ph type="ftr" sz="quarter" idx="11"/>
          </p:nvPr>
        </p:nvSpPr>
        <p:spPr>
          <a:xfrm>
            <a:off x="2469091" y="6464624"/>
            <a:ext cx="6584750" cy="31406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0" i="0" u="none" strike="noStrike" kern="1200" cap="none" spc="0" normalizeH="0" baseline="0" noProof="0" dirty="0">
                <a:ln>
                  <a:noFill/>
                </a:ln>
                <a:solidFill>
                  <a:srgbClr val="898989"/>
                </a:solidFill>
                <a:effectLst/>
                <a:uLnTx/>
                <a:uFillTx/>
                <a:latin typeface="Calibri" panose="020F0502020204030204"/>
                <a:ea typeface="+mn-ea"/>
                <a:cs typeface="+mn-cs"/>
              </a:rPr>
              <a:t>Dr Leena BaghdadiFebruary 2019</a:t>
            </a:r>
            <a:endParaRPr kumimoji="0" lang="en-US" sz="11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664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1">
            <a:extLst>
              <a:ext uri="{FF2B5EF4-FFF2-40B4-BE49-F238E27FC236}">
                <a16:creationId xmlns="" xmlns:a16="http://schemas.microsoft.com/office/drawing/2014/main" id="{082CF50D-DFE7-4A37-85BE-A3000B03E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6700FCC0-DB77-4704-B247-21F9F8E9CAB7}"/>
              </a:ext>
            </a:extLst>
          </p:cNvPr>
          <p:cNvSpPr txBox="1"/>
          <p:nvPr/>
        </p:nvSpPr>
        <p:spPr>
          <a:xfrm>
            <a:off x="568418" y="444936"/>
            <a:ext cx="5294656" cy="6093976"/>
          </a:xfrm>
          <a:prstGeom prst="rect">
            <a:avLst/>
          </a:prstGeom>
          <a:noFill/>
        </p:spPr>
        <p:txBody>
          <a:bodyPr wrap="square" rtlCol="0">
            <a:spAutoFit/>
          </a:bodyPr>
          <a:lstStyle/>
          <a:p>
            <a:pPr lvl="0"/>
            <a:r>
              <a:rPr lang="en-US" sz="3000" dirty="0">
                <a:solidFill>
                  <a:prstClr val="black"/>
                </a:solidFill>
              </a:rPr>
              <a:t>A 48-year-old man, known case of hypertension, diabetes and smoker.</a:t>
            </a:r>
          </a:p>
          <a:p>
            <a:pPr lvl="0"/>
            <a:endParaRPr lang="en-US" sz="3000" dirty="0">
              <a:solidFill>
                <a:prstClr val="black"/>
              </a:solidFill>
            </a:endParaRPr>
          </a:p>
          <a:p>
            <a:pPr lvl="0"/>
            <a:r>
              <a:rPr lang="en-US" sz="3000" dirty="0">
                <a:solidFill>
                  <a:prstClr val="black"/>
                </a:solidFill>
              </a:rPr>
              <a:t>10 year risk score is shown.</a:t>
            </a:r>
          </a:p>
          <a:p>
            <a:pPr lvl="0"/>
            <a:r>
              <a:rPr lang="en-US" sz="3000" dirty="0">
                <a:solidFill>
                  <a:prstClr val="black"/>
                </a:solidFill>
              </a:rPr>
              <a:t>As it is high </a:t>
            </a:r>
            <a:r>
              <a:rPr lang="en-US" sz="3000" b="1" dirty="0">
                <a:solidFill>
                  <a:prstClr val="black"/>
                </a:solidFill>
              </a:rPr>
              <a:t>&gt;7.5% </a:t>
            </a:r>
            <a:r>
              <a:rPr lang="en-US" sz="3000" dirty="0">
                <a:solidFill>
                  <a:prstClr val="black"/>
                </a:solidFill>
              </a:rPr>
              <a:t>even reaching higher levels.</a:t>
            </a:r>
          </a:p>
          <a:p>
            <a:pPr lvl="0"/>
            <a:endParaRPr lang="en-US" sz="3000" dirty="0">
              <a:solidFill>
                <a:prstClr val="black"/>
              </a:solidFill>
            </a:endParaRPr>
          </a:p>
          <a:p>
            <a:pPr lvl="0"/>
            <a:r>
              <a:rPr lang="en-US" sz="3000" dirty="0">
                <a:solidFill>
                  <a:prstClr val="black"/>
                </a:solidFill>
              </a:rPr>
              <a:t>This patient should be given high intensity statin and even Aspirin for primary prevention beside</a:t>
            </a:r>
          </a:p>
          <a:p>
            <a:pPr lvl="0"/>
            <a:r>
              <a:rPr lang="en-US" sz="3000" dirty="0">
                <a:solidFill>
                  <a:prstClr val="black"/>
                </a:solidFill>
              </a:rPr>
              <a:t>Life style modification and stop smoking.</a:t>
            </a:r>
          </a:p>
        </p:txBody>
      </p:sp>
      <p:pic>
        <p:nvPicPr>
          <p:cNvPr id="7" name="Picture 6">
            <a:extLst>
              <a:ext uri="{FF2B5EF4-FFF2-40B4-BE49-F238E27FC236}">
                <a16:creationId xmlns="" xmlns:a16="http://schemas.microsoft.com/office/drawing/2014/main" id="{9FD02CD4-1D4A-43BD-AF4B-5F8CFDCF9AF9}"/>
              </a:ext>
            </a:extLst>
          </p:cNvPr>
          <p:cNvPicPr>
            <a:picLocks noChangeAspect="1"/>
          </p:cNvPicPr>
          <p:nvPr/>
        </p:nvPicPr>
        <p:blipFill>
          <a:blip r:embed="rId2"/>
          <a:stretch>
            <a:fillRect/>
          </a:stretch>
        </p:blipFill>
        <p:spPr>
          <a:xfrm>
            <a:off x="5954479" y="477577"/>
            <a:ext cx="5722208" cy="5875530"/>
          </a:xfrm>
          <a:prstGeom prst="rect">
            <a:avLst/>
          </a:prstGeom>
        </p:spPr>
      </p:pic>
    </p:spTree>
    <p:extLst>
      <p:ext uri="{BB962C8B-B14F-4D97-AF65-F5344CB8AC3E}">
        <p14:creationId xmlns:p14="http://schemas.microsoft.com/office/powerpoint/2010/main" val="111469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1">
            <a:extLst>
              <a:ext uri="{FF2B5EF4-FFF2-40B4-BE49-F238E27FC236}">
                <a16:creationId xmlns="" xmlns:a16="http://schemas.microsoft.com/office/drawing/2014/main" id="{082CF50D-DFE7-4A37-85BE-A3000B03E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6700FCC0-DB77-4704-B247-21F9F8E9CAB7}"/>
              </a:ext>
            </a:extLst>
          </p:cNvPr>
          <p:cNvSpPr txBox="1"/>
          <p:nvPr/>
        </p:nvSpPr>
        <p:spPr>
          <a:xfrm>
            <a:off x="648664" y="635070"/>
            <a:ext cx="5294656" cy="2862322"/>
          </a:xfrm>
          <a:prstGeom prst="rect">
            <a:avLst/>
          </a:prstGeom>
          <a:noFill/>
        </p:spPr>
        <p:txBody>
          <a:bodyPr wrap="square" rtlCol="0">
            <a:spAutoFit/>
          </a:bodyPr>
          <a:lstStyle/>
          <a:p>
            <a:pPr lvl="0"/>
            <a:r>
              <a:rPr lang="en-US" sz="3000" dirty="0">
                <a:solidFill>
                  <a:prstClr val="black"/>
                </a:solidFill>
              </a:rPr>
              <a:t>The same patient, if non-smoker and his HDL-C is within accepted range, </a:t>
            </a:r>
          </a:p>
          <a:p>
            <a:pPr lvl="0"/>
            <a:endParaRPr lang="en-US" sz="3000" dirty="0">
              <a:solidFill>
                <a:prstClr val="black"/>
              </a:solidFill>
            </a:endParaRPr>
          </a:p>
          <a:p>
            <a:pPr lvl="0"/>
            <a:r>
              <a:rPr lang="en-US" sz="3000" dirty="0">
                <a:solidFill>
                  <a:prstClr val="black"/>
                </a:solidFill>
              </a:rPr>
              <a:t>10 year risk score will drop from 21.87 to 7.05%</a:t>
            </a:r>
          </a:p>
        </p:txBody>
      </p:sp>
      <p:pic>
        <p:nvPicPr>
          <p:cNvPr id="8" name="Content Placeholder 3">
            <a:extLst>
              <a:ext uri="{FF2B5EF4-FFF2-40B4-BE49-F238E27FC236}">
                <a16:creationId xmlns="" xmlns:a16="http://schemas.microsoft.com/office/drawing/2014/main" id="{3F65FDBD-371A-4F3E-B23E-56C144FECF5D}"/>
              </a:ext>
            </a:extLst>
          </p:cNvPr>
          <p:cNvPicPr>
            <a:picLocks noChangeAspect="1"/>
          </p:cNvPicPr>
          <p:nvPr/>
        </p:nvPicPr>
        <p:blipFill rotWithShape="1">
          <a:blip r:embed="rId2"/>
          <a:srcRect l="51634" t="22547" b="9157"/>
          <a:stretch/>
        </p:blipFill>
        <p:spPr>
          <a:xfrm>
            <a:off x="6337300" y="393700"/>
            <a:ext cx="5358436" cy="5967349"/>
          </a:xfrm>
          <a:prstGeom prst="rect">
            <a:avLst/>
          </a:prstGeom>
        </p:spPr>
      </p:pic>
    </p:spTree>
    <p:extLst>
      <p:ext uri="{BB962C8B-B14F-4D97-AF65-F5344CB8AC3E}">
        <p14:creationId xmlns:p14="http://schemas.microsoft.com/office/powerpoint/2010/main" val="399853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9896E-E13D-4D36-98D4-35E9D848C1AA}"/>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700" b="1"/>
              <a:t>Cardiovascular Disease  Prevention </a:t>
            </a:r>
            <a:br>
              <a:rPr lang="en-US" sz="4700" b="1"/>
            </a:br>
            <a:endParaRPr lang="en-US" sz="4700" b="1"/>
          </a:p>
        </p:txBody>
      </p:sp>
      <p:sp>
        <p:nvSpPr>
          <p:cNvPr id="17" name="Freeform: Shape 16">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07165ED3-AE02-4898-B3D9-459A310F5AB0}"/>
              </a:ext>
            </a:extLst>
          </p:cNvPr>
          <p:cNvPicPr>
            <a:picLocks noChangeAspect="1"/>
          </p:cNvPicPr>
          <p:nvPr/>
        </p:nvPicPr>
        <p:blipFill rotWithShape="1">
          <a:blip r:embed="rId2"/>
          <a:srcRect r="-2" b="920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Footer Placeholder 2">
            <a:extLst>
              <a:ext uri="{FF2B5EF4-FFF2-40B4-BE49-F238E27FC236}">
                <a16:creationId xmlns="" xmlns:a16="http://schemas.microsoft.com/office/drawing/2014/main" id="{F07DC4E7-D811-4763-985A-25DB44433428}"/>
              </a:ext>
            </a:extLst>
          </p:cNvPr>
          <p:cNvSpPr>
            <a:spLocks noGrp="1"/>
          </p:cNvSpPr>
          <p:nvPr>
            <p:ph type="ftr" sz="quarter" idx="11"/>
          </p:nvPr>
        </p:nvSpPr>
        <p:spPr>
          <a:xfrm>
            <a:off x="6746626" y="6199631"/>
            <a:ext cx="4256653" cy="365760"/>
          </a:xfrm>
        </p:spPr>
        <p:txBody>
          <a:bodyPr vert="horz" lIns="91440" tIns="45720" rIns="91440" bIns="45720" rtlCol="0" anchor="ctr">
            <a:normAutofit/>
          </a:bodyPr>
          <a:lstStyle/>
          <a:p>
            <a:pPr algn="l">
              <a:spcAft>
                <a:spcPts val="600"/>
              </a:spcAft>
              <a:defRPr/>
            </a:pPr>
            <a:r>
              <a:rPr lang="en-US" sz="1100" kern="1200">
                <a:solidFill>
                  <a:schemeClr val="tx1">
                    <a:alpha val="80000"/>
                  </a:schemeClr>
                </a:solidFill>
                <a:latin typeface="Calibri" panose="020F0502020204030204"/>
                <a:ea typeface="+mn-ea"/>
                <a:cs typeface="+mn-cs"/>
              </a:rPr>
              <a:t>Dr Leena Baghdadi February 2019</a:t>
            </a:r>
          </a:p>
        </p:txBody>
      </p:sp>
    </p:spTree>
    <p:extLst>
      <p:ext uri="{BB962C8B-B14F-4D97-AF65-F5344CB8AC3E}">
        <p14:creationId xmlns:p14="http://schemas.microsoft.com/office/powerpoint/2010/main" val="10413670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55320" y="365125"/>
            <a:ext cx="5120114" cy="1692794"/>
          </a:xfrm>
          <a:prstGeom prst="ellipse">
            <a:avLst/>
          </a:prstGeom>
        </p:spPr>
        <p:txBody>
          <a:bodyPr vert="horz" lIns="91440" tIns="45720" rIns="91440" bIns="45720" rtlCol="0">
            <a:normAutofit/>
          </a:bodyPr>
          <a:lstStyle/>
          <a:p>
            <a:r>
              <a:rPr lang="en-US" sz="4100" b="1" kern="1200" dirty="0">
                <a:latin typeface="+mj-lt"/>
                <a:ea typeface="+mj-ea"/>
                <a:cs typeface="+mj-cs"/>
              </a:rPr>
              <a:t>CVD prevention </a:t>
            </a:r>
          </a:p>
        </p:txBody>
      </p:sp>
      <p:cxnSp>
        <p:nvCxnSpPr>
          <p:cNvPr id="28" name="Straight Arrow Connector 23">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 xmlns:a16="http://schemas.microsoft.com/office/drawing/2014/main" id="{E2687AEC-C252-4970-B2A3-F5D6D6F00ABF}"/>
              </a:ext>
            </a:extLst>
          </p:cNvPr>
          <p:cNvSpPr>
            <a:spLocks noGrp="1"/>
          </p:cNvSpPr>
          <p:nvPr>
            <p:ph idx="1"/>
          </p:nvPr>
        </p:nvSpPr>
        <p:spPr>
          <a:xfrm>
            <a:off x="314326" y="2422633"/>
            <a:ext cx="5781674" cy="3835289"/>
          </a:xfrm>
        </p:spPr>
        <p:txBody>
          <a:bodyPr>
            <a:noAutofit/>
          </a:bodyPr>
          <a:lstStyle/>
          <a:p>
            <a:pPr marL="0" indent="0">
              <a:buNone/>
            </a:pPr>
            <a:r>
              <a:rPr lang="en-US" sz="2200" b="1" dirty="0"/>
              <a:t>Programs from the American Heart Association that promote seven ideal cardiovascular health metrics, including:</a:t>
            </a:r>
          </a:p>
          <a:p>
            <a:pPr marL="0" indent="0">
              <a:buNone/>
            </a:pPr>
            <a:r>
              <a:rPr lang="en-US" sz="2200" b="1" dirty="0"/>
              <a:t>1. Not smoking</a:t>
            </a:r>
          </a:p>
          <a:p>
            <a:pPr marL="0" indent="0">
              <a:buNone/>
            </a:pPr>
            <a:r>
              <a:rPr lang="en-US" sz="2200" b="1" dirty="0"/>
              <a:t>2. Being physically active</a:t>
            </a:r>
          </a:p>
          <a:p>
            <a:pPr marL="0" indent="0">
              <a:buNone/>
            </a:pPr>
            <a:r>
              <a:rPr lang="en-US" sz="2200" b="1" dirty="0"/>
              <a:t>3. Having a normal blood pressure</a:t>
            </a:r>
          </a:p>
          <a:p>
            <a:pPr marL="0" indent="0">
              <a:buNone/>
            </a:pPr>
            <a:r>
              <a:rPr lang="en-US" sz="2200" b="1" dirty="0"/>
              <a:t>4. Having a normal blood glucose level</a:t>
            </a:r>
          </a:p>
          <a:p>
            <a:pPr marL="0" indent="0">
              <a:buNone/>
            </a:pPr>
            <a:r>
              <a:rPr lang="en-US" sz="2200" b="1" dirty="0"/>
              <a:t>5. Having a normal total cholesterol level</a:t>
            </a:r>
          </a:p>
          <a:p>
            <a:pPr marL="0" indent="0">
              <a:buNone/>
            </a:pPr>
            <a:r>
              <a:rPr lang="en-US" sz="2200" b="1" dirty="0"/>
              <a:t>6. Being normal weight</a:t>
            </a:r>
          </a:p>
          <a:p>
            <a:pPr marL="0" indent="0">
              <a:buNone/>
            </a:pPr>
            <a:r>
              <a:rPr lang="en-US" sz="2200" b="1" dirty="0"/>
              <a:t>7. Eating a healthy diet</a:t>
            </a:r>
          </a:p>
          <a:p>
            <a:pPr marL="0" indent="0">
              <a:buNone/>
            </a:pPr>
            <a:endParaRPr lang="en-US" sz="2200" b="1" dirty="0"/>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655320" y="6356350"/>
            <a:ext cx="4114800" cy="365125"/>
          </a:xfrm>
        </p:spPr>
        <p:txBody>
          <a:bodyPr vert="horz" lIns="91440" tIns="45720" rIns="91440" bIns="45720" rtlCol="0">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latin typeface="Calibri" panose="020F0502020204030204"/>
                <a:ea typeface="+mn-ea"/>
                <a:cs typeface="+mn-cs"/>
              </a:rPr>
              <a:t>Dr Leena Baghdadi February 2019</a:t>
            </a:r>
          </a:p>
        </p:txBody>
      </p:sp>
      <p:pic>
        <p:nvPicPr>
          <p:cNvPr id="3" name="Picture 2">
            <a:extLst>
              <a:ext uri="{FF2B5EF4-FFF2-40B4-BE49-F238E27FC236}">
                <a16:creationId xmlns="" xmlns:a16="http://schemas.microsoft.com/office/drawing/2014/main" id="{63D68325-47F6-4DFF-937B-21752D0DE2C1}"/>
              </a:ext>
            </a:extLst>
          </p:cNvPr>
          <p:cNvPicPr>
            <a:picLocks noChangeAspect="1"/>
          </p:cNvPicPr>
          <p:nvPr/>
        </p:nvPicPr>
        <p:blipFill rotWithShape="1">
          <a:blip r:embed="rId3"/>
          <a:srcRect r="4476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8757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 xmlns:a16="http://schemas.microsoft.com/office/drawing/2014/main" id="{082CF50D-DFE7-4A37-85BE-A3000B03E180}"/>
              </a:ext>
            </a:extLst>
          </p:cNvPr>
          <p:cNvSpPr>
            <a:spLocks noGrp="1"/>
          </p:cNvSpPr>
          <p:nvPr>
            <p:ph type="ftr" sz="quarter" idx="11"/>
          </p:nvPr>
        </p:nvSpPr>
        <p:spPr/>
        <p:txBody>
          <a:bodyPr/>
          <a:lstStyle/>
          <a:p>
            <a:r>
              <a:rPr lang="it-IT"/>
              <a:t>Dr Leena Baghdadi February 2019</a:t>
            </a:r>
            <a:endParaRPr lang="en-US"/>
          </a:p>
        </p:txBody>
      </p:sp>
      <p:pic>
        <p:nvPicPr>
          <p:cNvPr id="4" name="Content Placeholder 3">
            <a:extLst>
              <a:ext uri="{FF2B5EF4-FFF2-40B4-BE49-F238E27FC236}">
                <a16:creationId xmlns="" xmlns:a16="http://schemas.microsoft.com/office/drawing/2014/main" id="{28AEE09C-420F-4036-A6C7-9D5887720091}"/>
              </a:ext>
            </a:extLst>
          </p:cNvPr>
          <p:cNvPicPr>
            <a:picLocks noGrp="1" noChangeAspect="1"/>
          </p:cNvPicPr>
          <p:nvPr>
            <p:ph idx="1"/>
          </p:nvPr>
        </p:nvPicPr>
        <p:blipFill>
          <a:blip r:embed="rId2"/>
          <a:stretch>
            <a:fillRect/>
          </a:stretch>
        </p:blipFill>
        <p:spPr>
          <a:xfrm>
            <a:off x="901547" y="835025"/>
            <a:ext cx="10594808" cy="4965700"/>
          </a:xfrm>
          <a:prstGeom prst="rect">
            <a:avLst/>
          </a:prstGeom>
        </p:spPr>
      </p:pic>
    </p:spTree>
    <p:extLst>
      <p:ext uri="{BB962C8B-B14F-4D97-AF65-F5344CB8AC3E}">
        <p14:creationId xmlns:p14="http://schemas.microsoft.com/office/powerpoint/2010/main" val="907888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4A1D3E-A2B2-4828-BE68-7D2189CDD330}"/>
              </a:ext>
            </a:extLst>
          </p:cNvPr>
          <p:cNvPicPr>
            <a:picLocks noChangeAspect="1"/>
          </p:cNvPicPr>
          <p:nvPr/>
        </p:nvPicPr>
        <p:blipFill rotWithShape="1">
          <a:blip r:embed="rId2"/>
          <a:srcRect l="9091" t="7751" b="15352"/>
          <a:stretch/>
        </p:blipFill>
        <p:spPr>
          <a:xfrm>
            <a:off x="20" y="10"/>
            <a:ext cx="12191980" cy="6857990"/>
          </a:xfrm>
          <a:prstGeom prst="rect">
            <a:avLst/>
          </a:prstGeom>
        </p:spPr>
      </p:pic>
      <p:sp>
        <p:nvSpPr>
          <p:cNvPr id="16" name="Freeform: Shape 15">
            <a:extLst>
              <a:ext uri="{FF2B5EF4-FFF2-40B4-BE49-F238E27FC236}">
                <a16:creationId xmlns=""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089896E-E13D-4D36-98D4-35E9D848C1AA}"/>
              </a:ext>
            </a:extLst>
          </p:cNvPr>
          <p:cNvSpPr>
            <a:spLocks noGrp="1"/>
          </p:cNvSpPr>
          <p:nvPr>
            <p:ph type="title"/>
          </p:nvPr>
        </p:nvSpPr>
        <p:spPr>
          <a:xfrm>
            <a:off x="7621031" y="1252651"/>
            <a:ext cx="4062643" cy="2354050"/>
          </a:xfrm>
        </p:spPr>
        <p:txBody>
          <a:bodyPr>
            <a:normAutofit/>
          </a:bodyPr>
          <a:lstStyle/>
          <a:p>
            <a:pPr algn="ctr"/>
            <a:r>
              <a:rPr lang="en-US" sz="3600" b="1" dirty="0"/>
              <a:t>Counselling a patient at High Risk of CVD</a:t>
            </a:r>
            <a:endParaRPr lang="en-AU" sz="3600" b="1" dirty="0"/>
          </a:p>
        </p:txBody>
      </p:sp>
      <p:sp>
        <p:nvSpPr>
          <p:cNvPr id="3" name="Content Placeholder 2">
            <a:extLst>
              <a:ext uri="{FF2B5EF4-FFF2-40B4-BE49-F238E27FC236}">
                <a16:creationId xmlns="" xmlns:a16="http://schemas.microsoft.com/office/drawing/2014/main" id="{1868F0CA-1AAC-45D6-A0CE-B8D4F0534EAE}"/>
              </a:ext>
            </a:extLst>
          </p:cNvPr>
          <p:cNvSpPr>
            <a:spLocks noGrp="1"/>
          </p:cNvSpPr>
          <p:nvPr>
            <p:ph idx="1"/>
          </p:nvPr>
        </p:nvSpPr>
        <p:spPr>
          <a:xfrm>
            <a:off x="7621031" y="1774372"/>
            <a:ext cx="4062642" cy="2754086"/>
          </a:xfrm>
        </p:spPr>
        <p:txBody>
          <a:bodyPr anchor="t">
            <a:normAutofit/>
          </a:bodyPr>
          <a:lstStyle/>
          <a:p>
            <a:pPr marL="0" indent="0">
              <a:buNone/>
            </a:pPr>
            <a:endParaRPr lang="en-AU" sz="1800" dirty="0"/>
          </a:p>
          <a:p>
            <a:pPr marL="0" indent="0">
              <a:buNone/>
            </a:pPr>
            <a:endParaRPr lang="en-AU" sz="1800" dirty="0"/>
          </a:p>
        </p:txBody>
      </p:sp>
      <p:sp>
        <p:nvSpPr>
          <p:cNvPr id="5" name="Footer Placeholder 4">
            <a:extLst>
              <a:ext uri="{FF2B5EF4-FFF2-40B4-BE49-F238E27FC236}">
                <a16:creationId xmlns="" xmlns:a16="http://schemas.microsoft.com/office/drawing/2014/main" id="{6F957B94-ADC7-4651-A869-A471B63D957B}"/>
              </a:ext>
            </a:extLst>
          </p:cNvPr>
          <p:cNvSpPr>
            <a:spLocks noGrp="1"/>
          </p:cNvSpPr>
          <p:nvPr>
            <p:ph type="ftr" sz="quarter" idx="11"/>
          </p:nvPr>
        </p:nvSpPr>
        <p:spPr>
          <a:xfrm>
            <a:off x="8431399" y="4626431"/>
            <a:ext cx="3366613" cy="617260"/>
          </a:xfrm>
        </p:spPr>
        <p:txBody>
          <a:bodyPr>
            <a:normAutofit/>
          </a:bodyPr>
          <a:lstStyle/>
          <a:p>
            <a:pPr algn="l">
              <a:spcAft>
                <a:spcPts val="600"/>
              </a:spcAft>
            </a:pPr>
            <a:r>
              <a:rPr lang="it-IT" sz="1100">
                <a:solidFill>
                  <a:schemeClr val="tx1"/>
                </a:solidFill>
              </a:rPr>
              <a:t>Dr Leena Baghdadi February 2019</a:t>
            </a:r>
            <a:endParaRPr lang="en-US" sz="1100">
              <a:solidFill>
                <a:schemeClr val="tx1"/>
              </a:solidFill>
            </a:endParaRPr>
          </a:p>
        </p:txBody>
      </p:sp>
    </p:spTree>
    <p:extLst>
      <p:ext uri="{BB962C8B-B14F-4D97-AF65-F5344CB8AC3E}">
        <p14:creationId xmlns:p14="http://schemas.microsoft.com/office/powerpoint/2010/main" val="2115850732"/>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20635" y="1406784"/>
            <a:ext cx="7797398" cy="6143625"/>
          </a:xfrm>
        </p:spPr>
        <p:txBody>
          <a:bodyPr>
            <a:normAutofit/>
          </a:bodyPr>
          <a:lstStyle/>
          <a:p>
            <a:pPr marL="0" indent="0">
              <a:buNone/>
            </a:pPr>
            <a:r>
              <a:rPr lang="en-US" sz="3000" b="1" dirty="0"/>
              <a:t>1. Start with estimating the risk of CVD </a:t>
            </a:r>
          </a:p>
          <a:p>
            <a:pPr marL="0" indent="0">
              <a:buNone/>
            </a:pPr>
            <a:r>
              <a:rPr lang="en-US" sz="3000" b="1" dirty="0"/>
              <a:t>2. Ask about family history of premature CVD</a:t>
            </a:r>
          </a:p>
          <a:p>
            <a:pPr marL="0" indent="0">
              <a:buNone/>
            </a:pPr>
            <a:r>
              <a:rPr lang="en-US" sz="3000" b="1" dirty="0"/>
              <a:t>3. Always consider LIFESTYLE MODIFICATION </a:t>
            </a:r>
          </a:p>
          <a:p>
            <a:r>
              <a:rPr lang="en-US" sz="3000" dirty="0"/>
              <a:t>Lifestyle modification including activities such as smoking cessation, increase in physical activity, or improvement in diet are of proven benefit and should be the primary interventions in all.</a:t>
            </a:r>
          </a:p>
          <a:p>
            <a:endParaRPr lang="en-AU" sz="3000" dirty="0"/>
          </a:p>
        </p:txBody>
      </p:sp>
    </p:spTree>
    <p:extLst>
      <p:ext uri="{BB962C8B-B14F-4D97-AF65-F5344CB8AC3E}">
        <p14:creationId xmlns:p14="http://schemas.microsoft.com/office/powerpoint/2010/main" val="3418338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20635" y="1238833"/>
            <a:ext cx="8671365" cy="6143625"/>
          </a:xfrm>
        </p:spPr>
        <p:txBody>
          <a:bodyPr>
            <a:normAutofit/>
          </a:bodyPr>
          <a:lstStyle/>
          <a:p>
            <a:pPr marL="0" indent="0">
              <a:buNone/>
            </a:pPr>
            <a:r>
              <a:rPr lang="en-US" sz="3000" b="1" dirty="0"/>
              <a:t>3. Encourage Exercise </a:t>
            </a:r>
          </a:p>
          <a:p>
            <a:r>
              <a:rPr lang="en-US" sz="3000" dirty="0"/>
              <a:t>Even moderate degree has a protective effect against CHD and all-cause mortality. </a:t>
            </a:r>
          </a:p>
          <a:p>
            <a:r>
              <a:rPr lang="en-US" sz="3000" dirty="0"/>
              <a:t>150 minutes /week.</a:t>
            </a:r>
          </a:p>
          <a:p>
            <a:r>
              <a:rPr lang="en-US" sz="3000" dirty="0"/>
              <a:t>Exercise may have a variety of beneficial effects including an elevation in serum HDL cholesterol, a reduction in blood pressure, less insulin resistance, and weight loss. </a:t>
            </a:r>
          </a:p>
          <a:p>
            <a:r>
              <a:rPr lang="en-US" sz="3000" dirty="0"/>
              <a:t>Men who engaged in moderately vigorous sports activity have been reported to have a 23 % lower risk of death than those who were less active.</a:t>
            </a:r>
          </a:p>
          <a:p>
            <a:pPr marL="0" indent="0">
              <a:buNone/>
            </a:pPr>
            <a:endParaRPr lang="en-AU" sz="3000" dirty="0"/>
          </a:p>
        </p:txBody>
      </p:sp>
    </p:spTree>
    <p:extLst>
      <p:ext uri="{BB962C8B-B14F-4D97-AF65-F5344CB8AC3E}">
        <p14:creationId xmlns:p14="http://schemas.microsoft.com/office/powerpoint/2010/main" val="164656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20635" y="1406784"/>
            <a:ext cx="7797398" cy="6143625"/>
          </a:xfrm>
        </p:spPr>
        <p:txBody>
          <a:bodyPr>
            <a:normAutofit/>
          </a:bodyPr>
          <a:lstStyle/>
          <a:p>
            <a:pPr marL="0" indent="0">
              <a:buNone/>
            </a:pPr>
            <a:r>
              <a:rPr lang="en-US" sz="3000" b="1" dirty="0"/>
              <a:t>4. Smoking Cessation</a:t>
            </a:r>
          </a:p>
          <a:p>
            <a:r>
              <a:rPr lang="en-US" sz="3000" dirty="0"/>
              <a:t>Always ask about history of smoking. </a:t>
            </a:r>
          </a:p>
          <a:p>
            <a:r>
              <a:rPr lang="en-US" sz="3000" dirty="0"/>
              <a:t>Offer counselling to quit smoking.</a:t>
            </a:r>
          </a:p>
          <a:p>
            <a:endParaRPr lang="en-AU" sz="3000" dirty="0"/>
          </a:p>
        </p:txBody>
      </p:sp>
    </p:spTree>
    <p:extLst>
      <p:ext uri="{BB962C8B-B14F-4D97-AF65-F5344CB8AC3E}">
        <p14:creationId xmlns:p14="http://schemas.microsoft.com/office/powerpoint/2010/main" val="3734720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20635" y="1406784"/>
            <a:ext cx="7797398" cy="6143625"/>
          </a:xfrm>
        </p:spPr>
        <p:txBody>
          <a:bodyPr>
            <a:normAutofit/>
          </a:bodyPr>
          <a:lstStyle/>
          <a:p>
            <a:pPr marL="0" indent="0">
              <a:buNone/>
            </a:pPr>
            <a:r>
              <a:rPr lang="en-US" sz="3000" b="1" dirty="0"/>
              <a:t>5. Healthy Diet:</a:t>
            </a:r>
          </a:p>
          <a:p>
            <a:r>
              <a:rPr lang="en-US" sz="3000" dirty="0"/>
              <a:t>Fruits and vegetables – There is growing evidence suggesting that fruit and vegetable consumption is inversely related to the risk of CHD and stroke.</a:t>
            </a:r>
          </a:p>
          <a:p>
            <a:r>
              <a:rPr lang="en-US" sz="3000" dirty="0"/>
              <a:t>Higher intake of red meat and high-fat dairy products has also been associated with higher risks of CHD.</a:t>
            </a:r>
          </a:p>
          <a:p>
            <a:r>
              <a:rPr lang="en-US" sz="3000" dirty="0"/>
              <a:t>Fiber – High fiber intake is also associated with a reduction in the risk of CHD and stroke compared with low fiber intake.</a:t>
            </a:r>
            <a:endParaRPr lang="en-AU" sz="3000" dirty="0"/>
          </a:p>
        </p:txBody>
      </p:sp>
    </p:spTree>
    <p:extLst>
      <p:ext uri="{BB962C8B-B14F-4D97-AF65-F5344CB8AC3E}">
        <p14:creationId xmlns:p14="http://schemas.microsoft.com/office/powerpoint/2010/main" val="143884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AE99C03-05D5-4F16-97B9-213F248CFC26}"/>
              </a:ext>
            </a:extLst>
          </p:cNvPr>
          <p:cNvPicPr>
            <a:picLocks noChangeAspect="1"/>
          </p:cNvPicPr>
          <p:nvPr/>
        </p:nvPicPr>
        <p:blipFill rotWithShape="1">
          <a:blip r:embed="rId2"/>
          <a:srcRect b="3434"/>
          <a:stretch/>
        </p:blipFill>
        <p:spPr>
          <a:xfrm>
            <a:off x="20" y="10"/>
            <a:ext cx="12191980" cy="6857990"/>
          </a:xfrm>
          <a:prstGeom prst="rect">
            <a:avLst/>
          </a:prstGeom>
        </p:spPr>
      </p:pic>
      <p:sp>
        <p:nvSpPr>
          <p:cNvPr id="27" name="Rectangle 26">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2041DC9-A8BE-46A2-BB88-F1F13A9D60E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Types of Cardiovascular Diseases</a:t>
            </a:r>
          </a:p>
        </p:txBody>
      </p:sp>
      <p:cxnSp>
        <p:nvCxnSpPr>
          <p:cNvPr id="29" name="Straight Connector 28">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CA3611DA-0CDB-4722-B476-41C6002B17E0}"/>
              </a:ext>
            </a:extLst>
          </p:cNvPr>
          <p:cNvSpPr>
            <a:spLocks noGrp="1"/>
          </p:cNvSpPr>
          <p:nvPr>
            <p:ph type="ftr" sz="quarter" idx="11"/>
          </p:nvPr>
        </p:nvSpPr>
        <p:spPr/>
        <p:txBody>
          <a:bodyPr/>
          <a:lstStyle/>
          <a:p>
            <a:r>
              <a:rPr lang="it-IT"/>
              <a:t>Dr Leena Baghdadi February 2019</a:t>
            </a:r>
            <a:endParaRPr lang="en-US"/>
          </a:p>
        </p:txBody>
      </p:sp>
    </p:spTree>
    <p:extLst>
      <p:ext uri="{BB962C8B-B14F-4D97-AF65-F5344CB8AC3E}">
        <p14:creationId xmlns:p14="http://schemas.microsoft.com/office/powerpoint/2010/main" val="399463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20634" y="1406784"/>
            <a:ext cx="8301251" cy="6143625"/>
          </a:xfrm>
        </p:spPr>
        <p:txBody>
          <a:bodyPr>
            <a:normAutofit/>
          </a:bodyPr>
          <a:lstStyle/>
          <a:p>
            <a:pPr marL="0" indent="0">
              <a:buNone/>
            </a:pPr>
            <a:r>
              <a:rPr lang="en-US" sz="3000" b="1" dirty="0"/>
              <a:t>6. Use of Statins:</a:t>
            </a:r>
          </a:p>
          <a:p>
            <a:r>
              <a:rPr lang="en-US" sz="3000" dirty="0"/>
              <a:t>Due to the evidence of benefit from statin therapy across a broad range of risk, we believe it is reasonable to start statin therapy in patients whose 10-year risk of CVD ≥7.5 percent.</a:t>
            </a:r>
          </a:p>
          <a:p>
            <a:r>
              <a:rPr lang="en-US" sz="3000" dirty="0"/>
              <a:t>Statin therapy lowers the risk of death by 15 to 20 percent and lowers the risk of nonfatal cardiovascular events by an even greater degree. </a:t>
            </a:r>
          </a:p>
          <a:p>
            <a:r>
              <a:rPr lang="en-US" sz="3000" dirty="0"/>
              <a:t>The reduction in major vascular events with statin therapy is directly proportional to the absolute reduction in LDL-C. </a:t>
            </a:r>
          </a:p>
          <a:p>
            <a:pPr marL="0" indent="0">
              <a:buNone/>
            </a:pPr>
            <a:endParaRPr lang="en-US" sz="3000" b="1" dirty="0"/>
          </a:p>
        </p:txBody>
      </p:sp>
    </p:spTree>
    <p:extLst>
      <p:ext uri="{BB962C8B-B14F-4D97-AF65-F5344CB8AC3E}">
        <p14:creationId xmlns:p14="http://schemas.microsoft.com/office/powerpoint/2010/main" val="929549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631863" y="2074363"/>
            <a:ext cx="8301251" cy="6143625"/>
          </a:xfrm>
        </p:spPr>
        <p:txBody>
          <a:bodyPr>
            <a:normAutofit/>
          </a:bodyPr>
          <a:lstStyle/>
          <a:p>
            <a:pPr marL="0" indent="0">
              <a:buNone/>
            </a:pPr>
            <a:r>
              <a:rPr lang="en-US" sz="3000" b="1" dirty="0"/>
              <a:t>7. Control Blood Pressure</a:t>
            </a:r>
          </a:p>
          <a:p>
            <a:pPr marL="0" indent="0">
              <a:buNone/>
            </a:pPr>
            <a:r>
              <a:rPr lang="en-US" sz="3000" b="1" dirty="0"/>
              <a:t>8. Control Diabetes</a:t>
            </a:r>
          </a:p>
          <a:p>
            <a:pPr marL="0" indent="0">
              <a:buNone/>
            </a:pPr>
            <a:r>
              <a:rPr lang="en-US" sz="3000" b="1" dirty="0"/>
              <a:t>9. Reduction of weight among obese and overweight persons</a:t>
            </a:r>
          </a:p>
          <a:p>
            <a:pPr marL="0" indent="0">
              <a:buNone/>
            </a:pPr>
            <a:endParaRPr lang="en-US" sz="3000" b="1" dirty="0"/>
          </a:p>
        </p:txBody>
      </p:sp>
    </p:spTree>
    <p:extLst>
      <p:ext uri="{BB962C8B-B14F-4D97-AF65-F5344CB8AC3E}">
        <p14:creationId xmlns:p14="http://schemas.microsoft.com/office/powerpoint/2010/main" val="3990988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520634" y="1406784"/>
            <a:ext cx="8301251" cy="6143625"/>
          </a:xfrm>
        </p:spPr>
        <p:txBody>
          <a:bodyPr>
            <a:normAutofit/>
          </a:bodyPr>
          <a:lstStyle/>
          <a:p>
            <a:pPr marL="0" indent="0">
              <a:buNone/>
            </a:pPr>
            <a:r>
              <a:rPr lang="en-US" sz="3000" b="1" dirty="0"/>
              <a:t>10. Antiplatelet therapy </a:t>
            </a:r>
          </a:p>
          <a:p>
            <a:r>
              <a:rPr lang="en-US" sz="3000" dirty="0"/>
              <a:t>For patients with established and stable atherosclerotic CVD, aspirin is recommended. </a:t>
            </a:r>
          </a:p>
          <a:p>
            <a:r>
              <a:rPr lang="en-US" sz="3000" dirty="0"/>
              <a:t>Long-term antiplatelet therapy with aspirin reduces the risk of subsequent myocardial infarction (MI), stroke, and cardiovascular death among patients with a wide range of manifestations of occlusive CVD. </a:t>
            </a:r>
          </a:p>
          <a:p>
            <a:r>
              <a:rPr lang="en-US" sz="3000" dirty="0"/>
              <a:t>In patients who are unable to take aspirin and in those with a history of gastrointestinal bleeding, clopidogrel is a reasonable alternative. </a:t>
            </a:r>
          </a:p>
          <a:p>
            <a:pPr marL="0" indent="0">
              <a:buNone/>
            </a:pPr>
            <a:endParaRPr lang="en-US" sz="3000" dirty="0"/>
          </a:p>
          <a:p>
            <a:pPr marL="0" indent="0">
              <a:buNone/>
            </a:pPr>
            <a:endParaRPr lang="en-US" sz="3000" b="1" dirty="0"/>
          </a:p>
        </p:txBody>
      </p:sp>
    </p:spTree>
    <p:extLst>
      <p:ext uri="{BB962C8B-B14F-4D97-AF65-F5344CB8AC3E}">
        <p14:creationId xmlns:p14="http://schemas.microsoft.com/office/powerpoint/2010/main" val="3018430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20624"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Counselling</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DAC05201-DA71-46AA-BFDE-5240E2D927F9}"/>
              </a:ext>
            </a:extLst>
          </p:cNvPr>
          <p:cNvSpPr>
            <a:spLocks noGrp="1"/>
          </p:cNvSpPr>
          <p:nvPr>
            <p:ph idx="1"/>
          </p:nvPr>
        </p:nvSpPr>
        <p:spPr>
          <a:xfrm>
            <a:off x="3631863" y="2074363"/>
            <a:ext cx="8301251" cy="6143625"/>
          </a:xfrm>
        </p:spPr>
        <p:txBody>
          <a:bodyPr>
            <a:normAutofit/>
          </a:bodyPr>
          <a:lstStyle/>
          <a:p>
            <a:pPr marL="0" indent="0">
              <a:buNone/>
            </a:pPr>
            <a:r>
              <a:rPr lang="en-US" sz="3000" b="1" dirty="0"/>
              <a:t>11. Antioxidant vitamins</a:t>
            </a:r>
          </a:p>
          <a:p>
            <a:r>
              <a:rPr lang="en-US" sz="3000" dirty="0"/>
              <a:t>Antioxidant vitamins, the randomized evidence has not demonstrated clinical benefits on CVD in secondary or primary prevention regarding vitamin E and or vitamin C.</a:t>
            </a:r>
          </a:p>
        </p:txBody>
      </p:sp>
    </p:spTree>
    <p:extLst>
      <p:ext uri="{BB962C8B-B14F-4D97-AF65-F5344CB8AC3E}">
        <p14:creationId xmlns:p14="http://schemas.microsoft.com/office/powerpoint/2010/main" val="2176429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5">
            <a:extLst>
              <a:ext uri="{FF2B5EF4-FFF2-40B4-BE49-F238E27FC236}">
                <a16:creationId xmlns=""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6478471F-4DBA-40DA-86C5-D5D69300A937}"/>
              </a:ext>
            </a:extLst>
          </p:cNvPr>
          <p:cNvPicPr>
            <a:picLocks noChangeAspect="1"/>
          </p:cNvPicPr>
          <p:nvPr/>
        </p:nvPicPr>
        <p:blipFill>
          <a:blip r:embed="rId2"/>
          <a:stretch>
            <a:fillRect/>
          </a:stretch>
        </p:blipFill>
        <p:spPr>
          <a:xfrm>
            <a:off x="435721" y="489204"/>
            <a:ext cx="4015165" cy="4511421"/>
          </a:xfrm>
          <a:prstGeom prst="rect">
            <a:avLst/>
          </a:prstGeom>
        </p:spPr>
      </p:pic>
      <p:sp>
        <p:nvSpPr>
          <p:cNvPr id="3" name="Footer Placeholder 2">
            <a:extLst>
              <a:ext uri="{FF2B5EF4-FFF2-40B4-BE49-F238E27FC236}">
                <a16:creationId xmlns="" xmlns:a16="http://schemas.microsoft.com/office/drawing/2014/main" id="{F07DC4E7-D811-4763-985A-25DB44433428}"/>
              </a:ext>
            </a:extLst>
          </p:cNvPr>
          <p:cNvSpPr>
            <a:spLocks noGrp="1"/>
          </p:cNvSpPr>
          <p:nvPr>
            <p:ph type="ftr" sz="quarter" idx="11"/>
          </p:nvPr>
        </p:nvSpPr>
        <p:spPr>
          <a:xfrm>
            <a:off x="6746626" y="6199632"/>
            <a:ext cx="4256653" cy="314067"/>
          </a:xfrm>
        </p:spPr>
        <p:txBody>
          <a:bodyPr vert="horz" lIns="91440" tIns="45720" rIns="91440" bIns="45720" rtlCol="0" anchor="ctr">
            <a:normAutofit/>
          </a:bodyPr>
          <a:lstStyle/>
          <a:p>
            <a:pPr marR="0" lvl="0" indent="0" algn="l" fontAlgn="auto">
              <a:spcBef>
                <a:spcPts val="0"/>
              </a:spcBef>
              <a:spcAft>
                <a:spcPts val="600"/>
              </a:spcAft>
              <a:buClrTx/>
              <a:buSzTx/>
              <a:buFontTx/>
              <a:buNone/>
              <a:tabLst/>
              <a:defRPr/>
            </a:pPr>
            <a:r>
              <a:rPr kumimoji="0" lang="en-US" sz="1100" b="0" i="0" u="none" strike="noStrike" kern="1200" cap="none" spc="0" normalizeH="0" baseline="0" noProof="0">
                <a:ln>
                  <a:noFill/>
                </a:ln>
                <a:solidFill>
                  <a:schemeClr val="bg1">
                    <a:alpha val="80000"/>
                  </a:schemeClr>
                </a:solidFill>
                <a:effectLst/>
                <a:uLnTx/>
                <a:uFillTx/>
                <a:latin typeface="+mn-lt"/>
                <a:ea typeface="+mn-ea"/>
                <a:cs typeface="+mn-cs"/>
              </a:rPr>
              <a:t>Dr Leena Baghdadi February 2019</a:t>
            </a:r>
          </a:p>
        </p:txBody>
      </p:sp>
      <p:sp>
        <p:nvSpPr>
          <p:cNvPr id="7" name="TextBox 6">
            <a:extLst>
              <a:ext uri="{FF2B5EF4-FFF2-40B4-BE49-F238E27FC236}">
                <a16:creationId xmlns="" xmlns:a16="http://schemas.microsoft.com/office/drawing/2014/main" id="{52FAF0F8-E212-4165-9178-702FB82C90ED}"/>
              </a:ext>
            </a:extLst>
          </p:cNvPr>
          <p:cNvSpPr txBox="1"/>
          <p:nvPr/>
        </p:nvSpPr>
        <p:spPr>
          <a:xfrm>
            <a:off x="6167846" y="19614"/>
            <a:ext cx="6024154" cy="6001643"/>
          </a:xfrm>
          <a:prstGeom prst="rect">
            <a:avLst/>
          </a:prstGeom>
          <a:noFill/>
        </p:spPr>
        <p:txBody>
          <a:bodyPr wrap="square" rtlCol="0">
            <a:spAutoFit/>
          </a:bodyPr>
          <a:lstStyle/>
          <a:p>
            <a:r>
              <a:rPr lang="en-AU" sz="3200" dirty="0">
                <a:solidFill>
                  <a:schemeClr val="bg1"/>
                </a:solidFill>
              </a:rPr>
              <a:t>1. Risk factors for CVD:</a:t>
            </a:r>
          </a:p>
          <a:p>
            <a:r>
              <a:rPr lang="en-AU" sz="3200" dirty="0">
                <a:solidFill>
                  <a:schemeClr val="bg1"/>
                </a:solidFill>
              </a:rPr>
              <a:t>Age, Gender, Smoking, Hypertension, Hypercholesterolaemia, Obesity, FH of premature CVD</a:t>
            </a:r>
          </a:p>
          <a:p>
            <a:r>
              <a:rPr lang="en-AU" sz="3200" dirty="0">
                <a:solidFill>
                  <a:schemeClr val="bg1"/>
                </a:solidFill>
              </a:rPr>
              <a:t>2. Contributing factors: High levels of </a:t>
            </a:r>
            <a:r>
              <a:rPr lang="en-AU" sz="3200" dirty="0" err="1">
                <a:solidFill>
                  <a:schemeClr val="bg1"/>
                </a:solidFill>
              </a:rPr>
              <a:t>Homocystine</a:t>
            </a:r>
            <a:r>
              <a:rPr lang="en-AU" sz="3200" dirty="0">
                <a:solidFill>
                  <a:schemeClr val="bg1"/>
                </a:solidFill>
              </a:rPr>
              <a:t>, Fibrinogen, HS-CRP and Microalbuminuria</a:t>
            </a:r>
          </a:p>
          <a:p>
            <a:endParaRPr lang="en-AU" sz="3200" dirty="0">
              <a:solidFill>
                <a:schemeClr val="bg1"/>
              </a:solidFill>
            </a:endParaRPr>
          </a:p>
          <a:p>
            <a:r>
              <a:rPr lang="en-AU" sz="3200" dirty="0">
                <a:solidFill>
                  <a:schemeClr val="bg1"/>
                </a:solidFill>
              </a:rPr>
              <a:t>3. Prevention:</a:t>
            </a:r>
          </a:p>
          <a:p>
            <a:r>
              <a:rPr lang="en-AU" sz="3200" dirty="0">
                <a:solidFill>
                  <a:schemeClr val="bg1"/>
                </a:solidFill>
              </a:rPr>
              <a:t>Dealing with risk factors and importantly Life Style Modification</a:t>
            </a:r>
          </a:p>
        </p:txBody>
      </p:sp>
    </p:spTree>
    <p:extLst>
      <p:ext uri="{BB962C8B-B14F-4D97-AF65-F5344CB8AC3E}">
        <p14:creationId xmlns:p14="http://schemas.microsoft.com/office/powerpoint/2010/main" val="314060680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000" b="1" dirty="0">
                <a:solidFill>
                  <a:srgbClr val="FFFFFF"/>
                </a:solidFill>
              </a:rPr>
              <a:t>Types of CVDs</a:t>
            </a:r>
            <a:endParaRPr lang="en-US" sz="3000" b="1" kern="1200" dirty="0">
              <a:solidFill>
                <a:srgbClr val="FFFFFF"/>
              </a:solidFill>
              <a:latin typeface="+mj-lt"/>
              <a:ea typeface="+mj-ea"/>
              <a:cs typeface="+mj-cs"/>
            </a:endParaRPr>
          </a:p>
        </p:txBody>
      </p:sp>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 xmlns:a16="http://schemas.microsoft.com/office/drawing/2014/main" id="{518AC42E-9978-4FA4-80F6-9EC94F2B2765}"/>
              </a:ext>
            </a:extLst>
          </p:cNvPr>
          <p:cNvPicPr>
            <a:picLocks noGrp="1" noChangeAspect="1"/>
          </p:cNvPicPr>
          <p:nvPr>
            <p:ph idx="1"/>
          </p:nvPr>
        </p:nvPicPr>
        <p:blipFill>
          <a:blip r:embed="rId2"/>
          <a:stretch>
            <a:fillRect/>
          </a:stretch>
        </p:blipFill>
        <p:spPr>
          <a:xfrm>
            <a:off x="3501421" y="199627"/>
            <a:ext cx="8581592" cy="6240083"/>
          </a:xfrm>
          <a:prstGeom prst="rect">
            <a:avLst/>
          </a:prstGeom>
        </p:spPr>
      </p:pic>
    </p:spTree>
    <p:extLst>
      <p:ext uri="{BB962C8B-B14F-4D97-AF65-F5344CB8AC3E}">
        <p14:creationId xmlns:p14="http://schemas.microsoft.com/office/powerpoint/2010/main" val="267608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000" b="1" dirty="0">
                <a:solidFill>
                  <a:srgbClr val="FFFFFF"/>
                </a:solidFill>
              </a:rPr>
              <a:t>Types of CVDs</a:t>
            </a:r>
            <a:endParaRPr lang="en-US" sz="3000" b="1" kern="1200" dirty="0">
              <a:solidFill>
                <a:srgbClr val="FFFFFF"/>
              </a:solidFill>
              <a:latin typeface="+mj-lt"/>
              <a:ea typeface="+mj-ea"/>
              <a:cs typeface="+mj-cs"/>
            </a:endParaRPr>
          </a:p>
        </p:txBody>
      </p:sp>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Leena Baghdadi February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a:extLst>
              <a:ext uri="{FF2B5EF4-FFF2-40B4-BE49-F238E27FC236}">
                <a16:creationId xmlns="" xmlns:a16="http://schemas.microsoft.com/office/drawing/2014/main" id="{B98A7574-459A-45AE-89DE-4AED5C1FE5E6}"/>
              </a:ext>
            </a:extLst>
          </p:cNvPr>
          <p:cNvSpPr>
            <a:spLocks noGrp="1"/>
          </p:cNvSpPr>
          <p:nvPr>
            <p:ph idx="1"/>
          </p:nvPr>
        </p:nvSpPr>
        <p:spPr>
          <a:xfrm>
            <a:off x="3666930" y="724612"/>
            <a:ext cx="8080311" cy="5631738"/>
          </a:xfrm>
        </p:spPr>
        <p:txBody>
          <a:bodyPr/>
          <a:lstStyle/>
          <a:p>
            <a:r>
              <a:rPr lang="en-AU" sz="3200" b="1" dirty="0"/>
              <a:t>Coronary heart disease (CHD)</a:t>
            </a:r>
            <a:r>
              <a:rPr lang="en-AU" sz="3200" dirty="0"/>
              <a:t>, manifested by myocardial infarction (MI), angina pectoris, heart failure, and coronary death.</a:t>
            </a:r>
          </a:p>
          <a:p>
            <a:r>
              <a:rPr lang="en-AU" sz="3200" b="1" dirty="0"/>
              <a:t>Cerebrovascular disease</a:t>
            </a:r>
            <a:r>
              <a:rPr lang="en-AU" sz="3200" dirty="0"/>
              <a:t>, manifested by stroke and transient ischemic attack.</a:t>
            </a:r>
          </a:p>
          <a:p>
            <a:r>
              <a:rPr lang="en-AU" sz="3200" b="1" dirty="0"/>
              <a:t>Peripheral artery disease</a:t>
            </a:r>
            <a:r>
              <a:rPr lang="en-AU" sz="3200" dirty="0"/>
              <a:t>, manifested by intermittent claudication.</a:t>
            </a:r>
          </a:p>
          <a:p>
            <a:r>
              <a:rPr lang="en-AU" sz="3200" b="1" dirty="0"/>
              <a:t>Aortic atherosclerosis </a:t>
            </a:r>
            <a:r>
              <a:rPr lang="en-AU" sz="3200" dirty="0"/>
              <a:t>and thoracic or abdominal aortic aneurysm.</a:t>
            </a:r>
          </a:p>
          <a:p>
            <a:endParaRPr lang="en-AU" dirty="0"/>
          </a:p>
        </p:txBody>
      </p:sp>
    </p:spTree>
    <p:extLst>
      <p:ext uri="{BB962C8B-B14F-4D97-AF65-F5344CB8AC3E}">
        <p14:creationId xmlns:p14="http://schemas.microsoft.com/office/powerpoint/2010/main" val="126250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79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 xmlns:a16="http://schemas.microsoft.com/office/drawing/2014/main" id="{A306B083-37D6-431B-BA58-6377EF64C3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000" b="1" kern="1200" dirty="0">
                <a:solidFill>
                  <a:srgbClr val="FFFFFF"/>
                </a:solidFill>
                <a:latin typeface="+mj-lt"/>
                <a:ea typeface="+mj-ea"/>
                <a:cs typeface="+mj-cs"/>
              </a:rPr>
              <a:t>Causes of CVDs</a:t>
            </a:r>
          </a:p>
        </p:txBody>
      </p:sp>
      <p:pic>
        <p:nvPicPr>
          <p:cNvPr id="68" name="Content Placeholder 8">
            <a:extLst>
              <a:ext uri="{FF2B5EF4-FFF2-40B4-BE49-F238E27FC236}">
                <a16:creationId xmlns="" xmlns:a16="http://schemas.microsoft.com/office/drawing/2014/main" id="{C1BDECC2-C9D0-4FD6-945A-377C071B6492}"/>
              </a:ext>
            </a:extLst>
          </p:cNvPr>
          <p:cNvPicPr>
            <a:picLocks noGrp="1" noChangeAspect="1"/>
          </p:cNvPicPr>
          <p:nvPr>
            <p:ph idx="1"/>
          </p:nvPr>
        </p:nvPicPr>
        <p:blipFill>
          <a:blip r:embed="rId2"/>
          <a:stretch>
            <a:fillRect/>
          </a:stretch>
        </p:blipFill>
        <p:spPr>
          <a:xfrm>
            <a:off x="3485588" y="68094"/>
            <a:ext cx="8333729" cy="6527259"/>
          </a:xfrm>
          <a:prstGeom prst="rect">
            <a:avLst/>
          </a:prstGeom>
        </p:spPr>
      </p:pic>
      <p:sp>
        <p:nvSpPr>
          <p:cNvPr id="2" name="Footer Placeholder 1">
            <a:extLst>
              <a:ext uri="{FF2B5EF4-FFF2-40B4-BE49-F238E27FC236}">
                <a16:creationId xmlns="" xmlns:a16="http://schemas.microsoft.com/office/drawing/2014/main" id="{B9A23AFA-8D38-4C74-A7BA-63936DABD0A3}"/>
              </a:ext>
            </a:extLst>
          </p:cNvPr>
          <p:cNvSpPr>
            <a:spLocks noGrp="1"/>
          </p:cNvSpPr>
          <p:nvPr>
            <p:ph type="ftr" sz="quarter" idx="11"/>
          </p:nvPr>
        </p:nvSpPr>
        <p:spPr/>
        <p:txBody>
          <a:bodyPr/>
          <a:lstStyle/>
          <a:p>
            <a:r>
              <a:rPr lang="it-IT"/>
              <a:t>Dr Leena Baghdadi February 2019</a:t>
            </a:r>
            <a:endParaRPr lang="en-US"/>
          </a:p>
        </p:txBody>
      </p:sp>
    </p:spTree>
    <p:extLst>
      <p:ext uri="{BB962C8B-B14F-4D97-AF65-F5344CB8AC3E}">
        <p14:creationId xmlns:p14="http://schemas.microsoft.com/office/powerpoint/2010/main" val="1344856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976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47BFE8C5-1665-43C2-B957-F19B8A8FFD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dirty="0">
                <a:solidFill>
                  <a:srgbClr val="FFFFFF"/>
                </a:solidFill>
              </a:rPr>
              <a:t>Risk factors of CVDs</a:t>
            </a:r>
            <a:endParaRPr lang="en-US" sz="2600" b="1" kern="1200" dirty="0">
              <a:solidFill>
                <a:srgbClr val="FFFFFF"/>
              </a:solidFill>
              <a:latin typeface="+mj-lt"/>
              <a:ea typeface="+mj-ea"/>
              <a:cs typeface="+mj-cs"/>
            </a:endParaRPr>
          </a:p>
        </p:txBody>
      </p:sp>
      <p:sp>
        <p:nvSpPr>
          <p:cNvPr id="4" name="Footer Placeholder 3">
            <a:extLst>
              <a:ext uri="{FF2B5EF4-FFF2-40B4-BE49-F238E27FC236}">
                <a16:creationId xmlns="" xmlns:a16="http://schemas.microsoft.com/office/drawing/2014/main" id="{B70D6E74-DA16-4327-8D94-DF707357DB8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Dr Leena Baghdadi February 2019</a:t>
            </a:r>
          </a:p>
        </p:txBody>
      </p:sp>
      <p:sp>
        <p:nvSpPr>
          <p:cNvPr id="5" name="Content Placeholder 4">
            <a:extLst>
              <a:ext uri="{FF2B5EF4-FFF2-40B4-BE49-F238E27FC236}">
                <a16:creationId xmlns="" xmlns:a16="http://schemas.microsoft.com/office/drawing/2014/main" id="{4038BCEF-AC4B-4B67-B632-87EB44AB77AC}"/>
              </a:ext>
            </a:extLst>
          </p:cNvPr>
          <p:cNvSpPr>
            <a:spLocks noGrp="1"/>
          </p:cNvSpPr>
          <p:nvPr>
            <p:ph idx="1"/>
          </p:nvPr>
        </p:nvSpPr>
        <p:spPr>
          <a:xfrm>
            <a:off x="3546746" y="937191"/>
            <a:ext cx="8490942" cy="5715535"/>
          </a:xfrm>
        </p:spPr>
        <p:txBody>
          <a:bodyPr>
            <a:normAutofit/>
          </a:bodyPr>
          <a:lstStyle/>
          <a:p>
            <a:pPr marL="0" indent="0">
              <a:buNone/>
            </a:pPr>
            <a:r>
              <a:rPr lang="en-US" sz="3000" b="1" dirty="0"/>
              <a:t>Risk factors fall into three broad categories:</a:t>
            </a:r>
          </a:p>
          <a:p>
            <a:pPr marL="0" indent="0">
              <a:buNone/>
            </a:pPr>
            <a:r>
              <a:rPr lang="en-US" sz="3000" b="1" dirty="0"/>
              <a:t>1. Major risk factors</a:t>
            </a:r>
            <a:r>
              <a:rPr lang="en-US" sz="3000" dirty="0"/>
              <a:t> – Research has shown that these factors significantly increase the risk of heart and blood vessel (cardiovascular) disease.</a:t>
            </a:r>
          </a:p>
          <a:p>
            <a:pPr marL="0" indent="0">
              <a:buNone/>
            </a:pPr>
            <a:r>
              <a:rPr lang="en-US" sz="3000" b="1" dirty="0"/>
              <a:t>2. Modifiable risk factors</a:t>
            </a:r>
            <a:r>
              <a:rPr lang="en-US" sz="3000" dirty="0"/>
              <a:t> – Some major risk factors can be modified, treated or controlled through medications or lifestyle change.</a:t>
            </a:r>
          </a:p>
          <a:p>
            <a:pPr marL="0" indent="0">
              <a:buNone/>
            </a:pPr>
            <a:r>
              <a:rPr lang="en-US" sz="3000" b="1" dirty="0"/>
              <a:t>3. Contributing risk factors</a:t>
            </a:r>
            <a:r>
              <a:rPr lang="en-US" sz="3000" dirty="0"/>
              <a:t> – These factors are associated with increased risk of cardiovascular disease, but their significance and prevalence haven’t yet been determined.</a:t>
            </a:r>
          </a:p>
          <a:p>
            <a:pPr marL="0" indent="0">
              <a:buNone/>
            </a:pPr>
            <a:endParaRPr lang="en-AU" dirty="0"/>
          </a:p>
        </p:txBody>
      </p:sp>
    </p:spTree>
    <p:extLst>
      <p:ext uri="{BB962C8B-B14F-4D97-AF65-F5344CB8AC3E}">
        <p14:creationId xmlns:p14="http://schemas.microsoft.com/office/powerpoint/2010/main" val="4070647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2089</Words>
  <Application>Microsoft Office PowerPoint</Application>
  <PresentationFormat>ملء الشاشة</PresentationFormat>
  <Paragraphs>292</Paragraphs>
  <Slides>54</Slides>
  <Notes>32</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54</vt:i4>
      </vt:variant>
    </vt:vector>
  </HeadingPairs>
  <TitlesOfParts>
    <vt:vector size="58" baseType="lpstr">
      <vt:lpstr>Arial</vt:lpstr>
      <vt:lpstr>Calibri</vt:lpstr>
      <vt:lpstr>Calibri Light</vt:lpstr>
      <vt:lpstr>Office Theme</vt:lpstr>
      <vt:lpstr>Cardiovascular Disease Epidemiology, Prevention &amp; Control</vt:lpstr>
      <vt:lpstr>Objectives</vt:lpstr>
      <vt:lpstr>Introduction</vt:lpstr>
      <vt:lpstr>Public Health Significance</vt:lpstr>
      <vt:lpstr>Types of Cardiovascular Diseases</vt:lpstr>
      <vt:lpstr>Types of CVDs</vt:lpstr>
      <vt:lpstr>Types of CVDs</vt:lpstr>
      <vt:lpstr>Causes of CVDs</vt:lpstr>
      <vt:lpstr>Risk factors of CVDs</vt:lpstr>
      <vt:lpstr>Major Risk Factors that can’t be Modified</vt:lpstr>
      <vt:lpstr>Major Risk Factors you can Modify, Treat or Control </vt:lpstr>
      <vt:lpstr>Major Risk Factors you can Modify, Treat or Control </vt:lpstr>
      <vt:lpstr>Major Risk Factors you can Modify, Treat or Control </vt:lpstr>
      <vt:lpstr>What happens to blood pressure with aging?</vt:lpstr>
      <vt:lpstr>Hypertension </vt:lpstr>
      <vt:lpstr>Major Risk Factors you can Modify, Treat or Control </vt:lpstr>
      <vt:lpstr>Major Risk Factors you can Modify, Treat or Control </vt:lpstr>
      <vt:lpstr>Major Risk Factors you can Modify, Treat or Control </vt:lpstr>
      <vt:lpstr>Contributing Factors to Heart Disease Risk </vt:lpstr>
      <vt:lpstr>Contributing Factors to Heart Disease Risk </vt:lpstr>
      <vt:lpstr>Clinical interpretation of hs-CRP for CV risk prediction</vt:lpstr>
      <vt:lpstr>Contributing Factors to Heart Disease Risk </vt:lpstr>
      <vt:lpstr>Cardiovascular Epidemiology</vt:lpstr>
      <vt:lpstr>Cardiovascular Epidemiology </vt:lpstr>
      <vt:lpstr>Descriptive Epidemiology 1980</vt:lpstr>
      <vt:lpstr>Descriptive Epidemiology WHO 2019</vt:lpstr>
      <vt:lpstr>Descriptive Epidemiology WHO 2019</vt:lpstr>
      <vt:lpstr>Descriptive Epidemiology WHO 2019</vt:lpstr>
      <vt:lpstr>Descriptive Epidemiology WHO 2019</vt:lpstr>
      <vt:lpstr>Descriptive Epidemiology WHO 2019</vt:lpstr>
      <vt:lpstr>Saudi Arabia</vt:lpstr>
      <vt:lpstr>Descriptive Epidemiology Saudi Arabia 2018</vt:lpstr>
      <vt:lpstr>Descriptive Epidemiology Saudi Arabia 2018</vt:lpstr>
      <vt:lpstr>Descriptive Epidemiology Saudi Arabia 2018</vt:lpstr>
      <vt:lpstr>Screening strategies for CVDs </vt:lpstr>
      <vt:lpstr>CVD screening </vt:lpstr>
      <vt:lpstr>CVD screening </vt:lpstr>
      <vt:lpstr>CVD screening </vt:lpstr>
      <vt:lpstr>عرض تقديمي في PowerPoint</vt:lpstr>
      <vt:lpstr>عرض تقديمي في PowerPoint</vt:lpstr>
      <vt:lpstr>عرض تقديمي في PowerPoint</vt:lpstr>
      <vt:lpstr>Cardiovascular Disease  Prevention  </vt:lpstr>
      <vt:lpstr>CVD prevention </vt:lpstr>
      <vt:lpstr>عرض تقديمي في PowerPoint</vt:lpstr>
      <vt:lpstr>Counselling a patient at High Risk of CVD</vt:lpstr>
      <vt:lpstr>Counselling</vt:lpstr>
      <vt:lpstr>Counselling</vt:lpstr>
      <vt:lpstr>Counselling</vt:lpstr>
      <vt:lpstr>Counselling</vt:lpstr>
      <vt:lpstr>Counselling</vt:lpstr>
      <vt:lpstr>Counselling</vt:lpstr>
      <vt:lpstr>Counselling</vt:lpstr>
      <vt:lpstr>Counselling</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Disease Epidemiology, Prevention &amp; Control</dc:title>
  <dc:creator>Leena Baghdadi</dc:creator>
  <cp:lastModifiedBy>Star</cp:lastModifiedBy>
  <cp:revision>24</cp:revision>
  <dcterms:created xsi:type="dcterms:W3CDTF">2019-02-10T08:24:04Z</dcterms:created>
  <dcterms:modified xsi:type="dcterms:W3CDTF">2019-02-15T23:47:02Z</dcterms:modified>
</cp:coreProperties>
</file>