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372" r:id="rId3"/>
    <p:sldId id="373" r:id="rId4"/>
    <p:sldId id="374" r:id="rId5"/>
    <p:sldId id="257" r:id="rId6"/>
    <p:sldId id="258" r:id="rId7"/>
    <p:sldId id="315" r:id="rId8"/>
    <p:sldId id="267" r:id="rId9"/>
    <p:sldId id="268" r:id="rId10"/>
    <p:sldId id="269" r:id="rId11"/>
    <p:sldId id="270" r:id="rId12"/>
    <p:sldId id="271" r:id="rId13"/>
    <p:sldId id="272" r:id="rId14"/>
    <p:sldId id="273" r:id="rId15"/>
    <p:sldId id="274" r:id="rId16"/>
    <p:sldId id="275" r:id="rId17"/>
    <p:sldId id="276" r:id="rId18"/>
    <p:sldId id="277" r:id="rId19"/>
    <p:sldId id="358" r:id="rId20"/>
    <p:sldId id="359" r:id="rId21"/>
    <p:sldId id="360" r:id="rId22"/>
    <p:sldId id="361" r:id="rId23"/>
    <p:sldId id="278" r:id="rId24"/>
    <p:sldId id="279" r:id="rId25"/>
    <p:sldId id="280" r:id="rId26"/>
    <p:sldId id="281" r:id="rId27"/>
    <p:sldId id="355" r:id="rId28"/>
    <p:sldId id="282" r:id="rId29"/>
    <p:sldId id="283" r:id="rId30"/>
    <p:sldId id="284" r:id="rId31"/>
    <p:sldId id="285" r:id="rId32"/>
    <p:sldId id="286" r:id="rId33"/>
    <p:sldId id="287" r:id="rId34"/>
    <p:sldId id="288" r:id="rId35"/>
    <p:sldId id="289" r:id="rId36"/>
    <p:sldId id="371" r:id="rId37"/>
    <p:sldId id="369" r:id="rId38"/>
    <p:sldId id="290" r:id="rId39"/>
    <p:sldId id="291" r:id="rId40"/>
    <p:sldId id="292" r:id="rId41"/>
    <p:sldId id="293" r:id="rId42"/>
    <p:sldId id="365" r:id="rId43"/>
    <p:sldId id="294" r:id="rId44"/>
    <p:sldId id="295" r:id="rId45"/>
    <p:sldId id="296" r:id="rId46"/>
    <p:sldId id="297" r:id="rId47"/>
    <p:sldId id="298" r:id="rId48"/>
    <p:sldId id="299" r:id="rId49"/>
    <p:sldId id="300" r:id="rId50"/>
    <p:sldId id="301" r:id="rId51"/>
    <p:sldId id="302" r:id="rId52"/>
    <p:sldId id="303" r:id="rId53"/>
    <p:sldId id="366" r:id="rId54"/>
    <p:sldId id="304" r:id="rId55"/>
    <p:sldId id="305" r:id="rId56"/>
    <p:sldId id="306" r:id="rId57"/>
    <p:sldId id="307" r:id="rId58"/>
    <p:sldId id="308" r:id="rId59"/>
    <p:sldId id="309" r:id="rId60"/>
    <p:sldId id="310" r:id="rId61"/>
    <p:sldId id="311" r:id="rId62"/>
    <p:sldId id="312" r:id="rId63"/>
    <p:sldId id="368" r:id="rId64"/>
    <p:sldId id="313" r:id="rId65"/>
    <p:sldId id="314" r:id="rId66"/>
    <p:sldId id="25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88426"/>
  </p:normalViewPr>
  <p:slideViewPr>
    <p:cSldViewPr snapToGrid="0" snapToObjects="1">
      <p:cViewPr varScale="1">
        <p:scale>
          <a:sx n="66" d="100"/>
          <a:sy n="66" d="100"/>
        </p:scale>
        <p:origin x="87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3D4814-8148-4528-BA68-F3D546220E1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FC887565-BF9E-4E98-9838-4CC3F0629BA4}">
      <dgm:prSet phldrT="[نص]"/>
      <dgm:spPr/>
      <dgm:t>
        <a:bodyPr/>
        <a:lstStyle/>
        <a:p>
          <a:r>
            <a:rPr lang="en-US" dirty="0" smtClean="0"/>
            <a:t>Mortality</a:t>
          </a:r>
          <a:endParaRPr lang="en-GB" dirty="0"/>
        </a:p>
      </dgm:t>
    </dgm:pt>
    <dgm:pt modelId="{18753765-8A65-4D18-997E-9F04C25074D4}" type="parTrans" cxnId="{E8DC3795-55A2-44C5-94C6-F9C0AB75CD07}">
      <dgm:prSet/>
      <dgm:spPr/>
      <dgm:t>
        <a:bodyPr/>
        <a:lstStyle/>
        <a:p>
          <a:endParaRPr lang="en-GB"/>
        </a:p>
      </dgm:t>
    </dgm:pt>
    <dgm:pt modelId="{C1F4BBDC-ECB9-49DE-832B-2D9C40D618BC}" type="sibTrans" cxnId="{E8DC3795-55A2-44C5-94C6-F9C0AB75CD07}">
      <dgm:prSet/>
      <dgm:spPr/>
      <dgm:t>
        <a:bodyPr/>
        <a:lstStyle/>
        <a:p>
          <a:endParaRPr lang="en-GB"/>
        </a:p>
      </dgm:t>
    </dgm:pt>
    <dgm:pt modelId="{36CA3729-B73E-4BBC-A1B7-8B272D3EC78F}">
      <dgm:prSet phldrT="[نص]"/>
      <dgm:spPr/>
      <dgm:t>
        <a:bodyPr/>
        <a:lstStyle/>
        <a:p>
          <a:r>
            <a:rPr lang="en-GB" dirty="0" smtClean="0"/>
            <a:t>Death certificates</a:t>
          </a:r>
          <a:endParaRPr lang="en-GB" dirty="0"/>
        </a:p>
      </dgm:t>
    </dgm:pt>
    <dgm:pt modelId="{0FB963FC-19FB-439C-B3F0-EEF3E1099F12}" type="parTrans" cxnId="{B669160F-7C25-4F09-A3FA-ED6BCE888B65}">
      <dgm:prSet/>
      <dgm:spPr/>
      <dgm:t>
        <a:bodyPr/>
        <a:lstStyle/>
        <a:p>
          <a:endParaRPr lang="en-GB"/>
        </a:p>
      </dgm:t>
    </dgm:pt>
    <dgm:pt modelId="{0DA08BE8-5526-4CF4-9D56-E0CE0810913A}" type="sibTrans" cxnId="{B669160F-7C25-4F09-A3FA-ED6BCE888B65}">
      <dgm:prSet/>
      <dgm:spPr/>
      <dgm:t>
        <a:bodyPr/>
        <a:lstStyle/>
        <a:p>
          <a:endParaRPr lang="en-GB"/>
        </a:p>
      </dgm:t>
    </dgm:pt>
    <dgm:pt modelId="{9FC9AB5E-44C3-413B-8A24-BB2334DCF54F}">
      <dgm:prSet phldrT="[نص]"/>
      <dgm:spPr/>
      <dgm:t>
        <a:bodyPr/>
        <a:lstStyle/>
        <a:p>
          <a:r>
            <a:rPr lang="en-GB" dirty="0" smtClean="0"/>
            <a:t>Reports from mortuaries</a:t>
          </a:r>
          <a:endParaRPr lang="en-GB" dirty="0"/>
        </a:p>
      </dgm:t>
    </dgm:pt>
    <dgm:pt modelId="{0698D200-3FB1-4F80-9D87-942AC9E92885}" type="parTrans" cxnId="{2AF657B0-1137-4581-852D-616E3AB66D40}">
      <dgm:prSet/>
      <dgm:spPr/>
      <dgm:t>
        <a:bodyPr/>
        <a:lstStyle/>
        <a:p>
          <a:endParaRPr lang="en-GB"/>
        </a:p>
      </dgm:t>
    </dgm:pt>
    <dgm:pt modelId="{A08B8852-A946-4CD5-9775-2EFEAE4112C2}" type="sibTrans" cxnId="{2AF657B0-1137-4581-852D-616E3AB66D40}">
      <dgm:prSet/>
      <dgm:spPr/>
      <dgm:t>
        <a:bodyPr/>
        <a:lstStyle/>
        <a:p>
          <a:endParaRPr lang="en-GB"/>
        </a:p>
      </dgm:t>
    </dgm:pt>
    <dgm:pt modelId="{217E7333-F6EC-40D5-BD43-D97AD1AFEBD5}">
      <dgm:prSet phldrT="[نص]"/>
      <dgm:spPr/>
      <dgm:t>
        <a:bodyPr/>
        <a:lstStyle/>
        <a:p>
          <a:r>
            <a:rPr lang="en-US" dirty="0" smtClean="0"/>
            <a:t>Morbidity </a:t>
          </a:r>
          <a:r>
            <a:rPr lang="en-GB" dirty="0" smtClean="0"/>
            <a:t>and Health-related </a:t>
          </a:r>
          <a:endParaRPr lang="en-GB" dirty="0"/>
        </a:p>
      </dgm:t>
    </dgm:pt>
    <dgm:pt modelId="{ED9C00B9-9C05-4A5E-8D3C-7EBD753B766C}" type="parTrans" cxnId="{53023ECF-FA15-4599-AE08-A0AE5CB94991}">
      <dgm:prSet/>
      <dgm:spPr/>
      <dgm:t>
        <a:bodyPr/>
        <a:lstStyle/>
        <a:p>
          <a:endParaRPr lang="en-GB"/>
        </a:p>
      </dgm:t>
    </dgm:pt>
    <dgm:pt modelId="{E639BDBB-1510-47D5-8524-79B246090E05}" type="sibTrans" cxnId="{53023ECF-FA15-4599-AE08-A0AE5CB94991}">
      <dgm:prSet/>
      <dgm:spPr/>
      <dgm:t>
        <a:bodyPr/>
        <a:lstStyle/>
        <a:p>
          <a:endParaRPr lang="en-GB"/>
        </a:p>
      </dgm:t>
    </dgm:pt>
    <dgm:pt modelId="{DA23B576-0BE7-4606-B281-EA99B463B346}">
      <dgm:prSet phldrT="[نص]"/>
      <dgm:spPr/>
      <dgm:t>
        <a:bodyPr/>
        <a:lstStyle/>
        <a:p>
          <a:r>
            <a:rPr lang="en-GB" dirty="0" smtClean="0"/>
            <a:t>Hospitals</a:t>
          </a:r>
          <a:endParaRPr lang="en-GB" dirty="0"/>
        </a:p>
      </dgm:t>
    </dgm:pt>
    <dgm:pt modelId="{B1686D8E-A81E-499E-B6F2-3F2595761F85}" type="parTrans" cxnId="{FC52BE0B-7D6E-4429-B685-C200DE99B5E1}">
      <dgm:prSet/>
      <dgm:spPr/>
      <dgm:t>
        <a:bodyPr/>
        <a:lstStyle/>
        <a:p>
          <a:endParaRPr lang="en-GB"/>
        </a:p>
      </dgm:t>
    </dgm:pt>
    <dgm:pt modelId="{74494AEB-F539-40A2-9D02-BE179103A7AC}" type="sibTrans" cxnId="{FC52BE0B-7D6E-4429-B685-C200DE99B5E1}">
      <dgm:prSet/>
      <dgm:spPr/>
      <dgm:t>
        <a:bodyPr/>
        <a:lstStyle/>
        <a:p>
          <a:endParaRPr lang="en-GB"/>
        </a:p>
      </dgm:t>
    </dgm:pt>
    <dgm:pt modelId="{067F54EB-FACD-4CC5-B5AA-A040AD33B821}">
      <dgm:prSet phldrT="[نص]"/>
      <dgm:spPr/>
      <dgm:t>
        <a:bodyPr/>
        <a:lstStyle/>
        <a:p>
          <a:r>
            <a:rPr lang="en-GB" dirty="0" smtClean="0"/>
            <a:t>Medical records</a:t>
          </a:r>
          <a:endParaRPr lang="en-GB" dirty="0"/>
        </a:p>
      </dgm:t>
    </dgm:pt>
    <dgm:pt modelId="{76AB0A78-F781-43C0-8E61-68D131948583}" type="parTrans" cxnId="{0FA32B58-E52E-4A24-917B-9FBF93739380}">
      <dgm:prSet/>
      <dgm:spPr/>
      <dgm:t>
        <a:bodyPr/>
        <a:lstStyle/>
        <a:p>
          <a:endParaRPr lang="en-GB"/>
        </a:p>
      </dgm:t>
    </dgm:pt>
    <dgm:pt modelId="{16076E06-7689-4407-9CE4-BB5916C1064B}" type="sibTrans" cxnId="{0FA32B58-E52E-4A24-917B-9FBF93739380}">
      <dgm:prSet/>
      <dgm:spPr/>
      <dgm:t>
        <a:bodyPr/>
        <a:lstStyle/>
        <a:p>
          <a:endParaRPr lang="en-GB"/>
        </a:p>
      </dgm:t>
    </dgm:pt>
    <dgm:pt modelId="{BA55B216-1311-40F7-BD8F-DE4E92E6C91B}">
      <dgm:prSet phldrT="[نص]"/>
      <dgm:spPr/>
      <dgm:t>
        <a:bodyPr/>
        <a:lstStyle/>
        <a:p>
          <a:r>
            <a:rPr lang="en-US" dirty="0" smtClean="0"/>
            <a:t>Self Reported</a:t>
          </a:r>
          <a:endParaRPr lang="en-GB" dirty="0"/>
        </a:p>
      </dgm:t>
    </dgm:pt>
    <dgm:pt modelId="{7C102502-B567-4668-8062-B86BB4A9DA39}" type="parTrans" cxnId="{6CF60978-7472-46AC-832A-B30B7579E3F4}">
      <dgm:prSet/>
      <dgm:spPr/>
      <dgm:t>
        <a:bodyPr/>
        <a:lstStyle/>
        <a:p>
          <a:endParaRPr lang="en-GB"/>
        </a:p>
      </dgm:t>
    </dgm:pt>
    <dgm:pt modelId="{6299FDFA-A9D4-4E9A-AE32-481E62774E25}" type="sibTrans" cxnId="{6CF60978-7472-46AC-832A-B30B7579E3F4}">
      <dgm:prSet/>
      <dgm:spPr/>
      <dgm:t>
        <a:bodyPr/>
        <a:lstStyle/>
        <a:p>
          <a:endParaRPr lang="en-GB"/>
        </a:p>
      </dgm:t>
    </dgm:pt>
    <dgm:pt modelId="{9B98A1A3-8FF4-49BF-9545-B113F6888BBF}">
      <dgm:prSet phldrT="[نص]"/>
      <dgm:spPr/>
      <dgm:t>
        <a:bodyPr/>
        <a:lstStyle/>
        <a:p>
          <a:r>
            <a:rPr lang="en-GB" dirty="0" smtClean="0"/>
            <a:t>Surveys</a:t>
          </a:r>
          <a:endParaRPr lang="en-GB" dirty="0"/>
        </a:p>
      </dgm:t>
    </dgm:pt>
    <dgm:pt modelId="{4A00406B-39C4-4906-AF96-900E68707A2D}" type="parTrans" cxnId="{F49B66D0-9F91-4010-B289-6EC847F4D6A3}">
      <dgm:prSet/>
      <dgm:spPr/>
      <dgm:t>
        <a:bodyPr/>
        <a:lstStyle/>
        <a:p>
          <a:endParaRPr lang="en-GB"/>
        </a:p>
      </dgm:t>
    </dgm:pt>
    <dgm:pt modelId="{017FB587-AF25-467E-A32D-588EFB110212}" type="sibTrans" cxnId="{F49B66D0-9F91-4010-B289-6EC847F4D6A3}">
      <dgm:prSet/>
      <dgm:spPr/>
      <dgm:t>
        <a:bodyPr/>
        <a:lstStyle/>
        <a:p>
          <a:endParaRPr lang="en-GB"/>
        </a:p>
      </dgm:t>
    </dgm:pt>
    <dgm:pt modelId="{F2C9F9E7-F7FD-499F-BB3C-6132F4699F23}">
      <dgm:prSet phldrT="[نص]"/>
      <dgm:spPr/>
      <dgm:t>
        <a:bodyPr/>
        <a:lstStyle/>
        <a:p>
          <a:r>
            <a:rPr lang="en-GB" dirty="0" smtClean="0"/>
            <a:t>Media</a:t>
          </a:r>
          <a:endParaRPr lang="en-GB" dirty="0"/>
        </a:p>
      </dgm:t>
    </dgm:pt>
    <dgm:pt modelId="{9849D5E2-9496-4230-81C6-D5A342CDB0B5}" type="parTrans" cxnId="{6531A091-043B-40D1-B3E1-3D4F195CC5D4}">
      <dgm:prSet/>
      <dgm:spPr/>
      <dgm:t>
        <a:bodyPr/>
        <a:lstStyle/>
        <a:p>
          <a:endParaRPr lang="en-GB"/>
        </a:p>
      </dgm:t>
    </dgm:pt>
    <dgm:pt modelId="{4899D184-EC91-47AA-930B-4463CECFD120}" type="sibTrans" cxnId="{6531A091-043B-40D1-B3E1-3D4F195CC5D4}">
      <dgm:prSet/>
      <dgm:spPr/>
      <dgm:t>
        <a:bodyPr/>
        <a:lstStyle/>
        <a:p>
          <a:endParaRPr lang="en-GB"/>
        </a:p>
      </dgm:t>
    </dgm:pt>
    <dgm:pt modelId="{AE721C26-A7D7-4984-B0F8-D7260693E655}" type="pres">
      <dgm:prSet presAssocID="{2F3D4814-8148-4528-BA68-F3D546220E11}" presName="linear" presStyleCnt="0">
        <dgm:presLayoutVars>
          <dgm:dir/>
          <dgm:resizeHandles val="exact"/>
        </dgm:presLayoutVars>
      </dgm:prSet>
      <dgm:spPr/>
      <dgm:t>
        <a:bodyPr/>
        <a:lstStyle/>
        <a:p>
          <a:endParaRPr lang="en-GB"/>
        </a:p>
      </dgm:t>
    </dgm:pt>
    <dgm:pt modelId="{1C1B0302-CF7A-4532-AA2C-EAF6D7F815DE}" type="pres">
      <dgm:prSet presAssocID="{FC887565-BF9E-4E98-9838-4CC3F0629BA4}" presName="comp" presStyleCnt="0"/>
      <dgm:spPr/>
    </dgm:pt>
    <dgm:pt modelId="{18AB3CFC-068B-4B14-AF4F-5F0766233CD6}" type="pres">
      <dgm:prSet presAssocID="{FC887565-BF9E-4E98-9838-4CC3F0629BA4}" presName="box" presStyleLbl="node1" presStyleIdx="0" presStyleCnt="3"/>
      <dgm:spPr/>
      <dgm:t>
        <a:bodyPr/>
        <a:lstStyle/>
        <a:p>
          <a:endParaRPr lang="en-GB"/>
        </a:p>
      </dgm:t>
    </dgm:pt>
    <dgm:pt modelId="{9C48DC99-8232-4846-A726-D4417DFC0DF5}" type="pres">
      <dgm:prSet presAssocID="{FC887565-BF9E-4E98-9838-4CC3F0629BA4}" presName="img" presStyleLbl="fgImgPlace1" presStyleIdx="0" presStyleCnt="3"/>
      <dgm:spPr>
        <a:blipFill rotWithShape="0">
          <a:blip xmlns:r="http://schemas.openxmlformats.org/officeDocument/2006/relationships" r:embed="rId1"/>
          <a:stretch>
            <a:fillRect/>
          </a:stretch>
        </a:blipFill>
      </dgm:spPr>
    </dgm:pt>
    <dgm:pt modelId="{E49D5B6B-DE48-47C4-8F7A-2DD98D1C0B54}" type="pres">
      <dgm:prSet presAssocID="{FC887565-BF9E-4E98-9838-4CC3F0629BA4}" presName="text" presStyleLbl="node1" presStyleIdx="0" presStyleCnt="3">
        <dgm:presLayoutVars>
          <dgm:bulletEnabled val="1"/>
        </dgm:presLayoutVars>
      </dgm:prSet>
      <dgm:spPr/>
      <dgm:t>
        <a:bodyPr/>
        <a:lstStyle/>
        <a:p>
          <a:endParaRPr lang="en-GB"/>
        </a:p>
      </dgm:t>
    </dgm:pt>
    <dgm:pt modelId="{D579E13B-BD43-4CF3-B84E-78864DEBED1D}" type="pres">
      <dgm:prSet presAssocID="{C1F4BBDC-ECB9-49DE-832B-2D9C40D618BC}" presName="spacer" presStyleCnt="0"/>
      <dgm:spPr/>
    </dgm:pt>
    <dgm:pt modelId="{606CACA0-E2CF-4898-B7C3-E8F28D52B0FC}" type="pres">
      <dgm:prSet presAssocID="{217E7333-F6EC-40D5-BD43-D97AD1AFEBD5}" presName="comp" presStyleCnt="0"/>
      <dgm:spPr/>
    </dgm:pt>
    <dgm:pt modelId="{F620686A-BCE9-46CC-9820-CFA2465C500F}" type="pres">
      <dgm:prSet presAssocID="{217E7333-F6EC-40D5-BD43-D97AD1AFEBD5}" presName="box" presStyleLbl="node1" presStyleIdx="1" presStyleCnt="3"/>
      <dgm:spPr/>
      <dgm:t>
        <a:bodyPr/>
        <a:lstStyle/>
        <a:p>
          <a:endParaRPr lang="en-GB"/>
        </a:p>
      </dgm:t>
    </dgm:pt>
    <dgm:pt modelId="{E99D740E-8770-44F8-85F7-BE88931562CC}" type="pres">
      <dgm:prSet presAssocID="{217E7333-F6EC-40D5-BD43-D97AD1AFEBD5}" presName="img" presStyleLbl="fgImgPlace1" presStyleIdx="1" presStyleCnt="3"/>
      <dgm:spPr>
        <a:blipFill rotWithShape="0">
          <a:blip xmlns:r="http://schemas.openxmlformats.org/officeDocument/2006/relationships" r:embed="rId2"/>
          <a:stretch>
            <a:fillRect/>
          </a:stretch>
        </a:blipFill>
      </dgm:spPr>
    </dgm:pt>
    <dgm:pt modelId="{A0F782FB-D363-4FBC-9247-0CE42D117BC6}" type="pres">
      <dgm:prSet presAssocID="{217E7333-F6EC-40D5-BD43-D97AD1AFEBD5}" presName="text" presStyleLbl="node1" presStyleIdx="1" presStyleCnt="3">
        <dgm:presLayoutVars>
          <dgm:bulletEnabled val="1"/>
        </dgm:presLayoutVars>
      </dgm:prSet>
      <dgm:spPr/>
      <dgm:t>
        <a:bodyPr/>
        <a:lstStyle/>
        <a:p>
          <a:endParaRPr lang="en-GB"/>
        </a:p>
      </dgm:t>
    </dgm:pt>
    <dgm:pt modelId="{76888191-9CDB-4197-A030-DEDB5D80BA65}" type="pres">
      <dgm:prSet presAssocID="{E639BDBB-1510-47D5-8524-79B246090E05}" presName="spacer" presStyleCnt="0"/>
      <dgm:spPr/>
    </dgm:pt>
    <dgm:pt modelId="{25243E88-A274-4482-B09E-C248B8756B9E}" type="pres">
      <dgm:prSet presAssocID="{BA55B216-1311-40F7-BD8F-DE4E92E6C91B}" presName="comp" presStyleCnt="0"/>
      <dgm:spPr/>
    </dgm:pt>
    <dgm:pt modelId="{25CEC300-D01B-4C10-B3BA-CEFE90317A99}" type="pres">
      <dgm:prSet presAssocID="{BA55B216-1311-40F7-BD8F-DE4E92E6C91B}" presName="box" presStyleLbl="node1" presStyleIdx="2" presStyleCnt="3"/>
      <dgm:spPr/>
      <dgm:t>
        <a:bodyPr/>
        <a:lstStyle/>
        <a:p>
          <a:endParaRPr lang="en-GB"/>
        </a:p>
      </dgm:t>
    </dgm:pt>
    <dgm:pt modelId="{3FC8E05A-E7ED-468F-838F-52F69F2BB236}" type="pres">
      <dgm:prSet presAssocID="{BA55B216-1311-40F7-BD8F-DE4E92E6C91B}" presName="img" presStyleLbl="fgImgPlace1" presStyleIdx="2" presStyleCnt="3"/>
      <dgm:spPr>
        <a:blipFill rotWithShape="0">
          <a:blip xmlns:r="http://schemas.openxmlformats.org/officeDocument/2006/relationships" r:embed="rId3"/>
          <a:stretch>
            <a:fillRect/>
          </a:stretch>
        </a:blipFill>
      </dgm:spPr>
    </dgm:pt>
    <dgm:pt modelId="{5C35A7EF-69BB-4E7C-AA51-E730D2E2F745}" type="pres">
      <dgm:prSet presAssocID="{BA55B216-1311-40F7-BD8F-DE4E92E6C91B}" presName="text" presStyleLbl="node1" presStyleIdx="2" presStyleCnt="3">
        <dgm:presLayoutVars>
          <dgm:bulletEnabled val="1"/>
        </dgm:presLayoutVars>
      </dgm:prSet>
      <dgm:spPr/>
      <dgm:t>
        <a:bodyPr/>
        <a:lstStyle/>
        <a:p>
          <a:endParaRPr lang="en-GB"/>
        </a:p>
      </dgm:t>
    </dgm:pt>
  </dgm:ptLst>
  <dgm:cxnLst>
    <dgm:cxn modelId="{240BB837-46E1-AE4E-BED9-119CBE429A08}" type="presOf" srcId="{BA55B216-1311-40F7-BD8F-DE4E92E6C91B}" destId="{5C35A7EF-69BB-4E7C-AA51-E730D2E2F745}" srcOrd="1" destOrd="0" presId="urn:microsoft.com/office/officeart/2005/8/layout/vList4#1"/>
    <dgm:cxn modelId="{F49B66D0-9F91-4010-B289-6EC847F4D6A3}" srcId="{BA55B216-1311-40F7-BD8F-DE4E92E6C91B}" destId="{9B98A1A3-8FF4-49BF-9545-B113F6888BBF}" srcOrd="0" destOrd="0" parTransId="{4A00406B-39C4-4906-AF96-900E68707A2D}" sibTransId="{017FB587-AF25-467E-A32D-588EFB110212}"/>
    <dgm:cxn modelId="{2AF657B0-1137-4581-852D-616E3AB66D40}" srcId="{FC887565-BF9E-4E98-9838-4CC3F0629BA4}" destId="{9FC9AB5E-44C3-413B-8A24-BB2334DCF54F}" srcOrd="1" destOrd="0" parTransId="{0698D200-3FB1-4F80-9D87-942AC9E92885}" sibTransId="{A08B8852-A946-4CD5-9775-2EFEAE4112C2}"/>
    <dgm:cxn modelId="{5C79BD4C-78E4-9F4D-A599-B54D8BE5B4E1}" type="presOf" srcId="{9FC9AB5E-44C3-413B-8A24-BB2334DCF54F}" destId="{E49D5B6B-DE48-47C4-8F7A-2DD98D1C0B54}" srcOrd="1" destOrd="2" presId="urn:microsoft.com/office/officeart/2005/8/layout/vList4#1"/>
    <dgm:cxn modelId="{1DDBB442-A8B5-BF4F-A201-2CC053A2F86D}" type="presOf" srcId="{FC887565-BF9E-4E98-9838-4CC3F0629BA4}" destId="{E49D5B6B-DE48-47C4-8F7A-2DD98D1C0B54}" srcOrd="1" destOrd="0" presId="urn:microsoft.com/office/officeart/2005/8/layout/vList4#1"/>
    <dgm:cxn modelId="{6CF60978-7472-46AC-832A-B30B7579E3F4}" srcId="{2F3D4814-8148-4528-BA68-F3D546220E11}" destId="{BA55B216-1311-40F7-BD8F-DE4E92E6C91B}" srcOrd="2" destOrd="0" parTransId="{7C102502-B567-4668-8062-B86BB4A9DA39}" sibTransId="{6299FDFA-A9D4-4E9A-AE32-481E62774E25}"/>
    <dgm:cxn modelId="{FC52BE0B-7D6E-4429-B685-C200DE99B5E1}" srcId="{217E7333-F6EC-40D5-BD43-D97AD1AFEBD5}" destId="{DA23B576-0BE7-4606-B281-EA99B463B346}" srcOrd="0" destOrd="0" parTransId="{B1686D8E-A81E-499E-B6F2-3F2595761F85}" sibTransId="{74494AEB-F539-40A2-9D02-BE179103A7AC}"/>
    <dgm:cxn modelId="{E8DC3795-55A2-44C5-94C6-F9C0AB75CD07}" srcId="{2F3D4814-8148-4528-BA68-F3D546220E11}" destId="{FC887565-BF9E-4E98-9838-4CC3F0629BA4}" srcOrd="0" destOrd="0" parTransId="{18753765-8A65-4D18-997E-9F04C25074D4}" sibTransId="{C1F4BBDC-ECB9-49DE-832B-2D9C40D618BC}"/>
    <dgm:cxn modelId="{B669160F-7C25-4F09-A3FA-ED6BCE888B65}" srcId="{FC887565-BF9E-4E98-9838-4CC3F0629BA4}" destId="{36CA3729-B73E-4BBC-A1B7-8B272D3EC78F}" srcOrd="0" destOrd="0" parTransId="{0FB963FC-19FB-439C-B3F0-EEF3E1099F12}" sibTransId="{0DA08BE8-5526-4CF4-9D56-E0CE0810913A}"/>
    <dgm:cxn modelId="{558DB0DF-6079-9C4D-BA62-D28683C67462}" type="presOf" srcId="{9B98A1A3-8FF4-49BF-9545-B113F6888BBF}" destId="{5C35A7EF-69BB-4E7C-AA51-E730D2E2F745}" srcOrd="1" destOrd="1" presId="urn:microsoft.com/office/officeart/2005/8/layout/vList4#1"/>
    <dgm:cxn modelId="{0FA32B58-E52E-4A24-917B-9FBF93739380}" srcId="{217E7333-F6EC-40D5-BD43-D97AD1AFEBD5}" destId="{067F54EB-FACD-4CC5-B5AA-A040AD33B821}" srcOrd="1" destOrd="0" parTransId="{76AB0A78-F781-43C0-8E61-68D131948583}" sibTransId="{16076E06-7689-4407-9CE4-BB5916C1064B}"/>
    <dgm:cxn modelId="{8C60DFAA-D385-0B4B-A0B3-1BCB81A1B991}" type="presOf" srcId="{067F54EB-FACD-4CC5-B5AA-A040AD33B821}" destId="{F620686A-BCE9-46CC-9820-CFA2465C500F}" srcOrd="0" destOrd="2" presId="urn:microsoft.com/office/officeart/2005/8/layout/vList4#1"/>
    <dgm:cxn modelId="{1C1B66AB-B1C4-0941-AE42-0CCDBFE10AEF}" type="presOf" srcId="{F2C9F9E7-F7FD-499F-BB3C-6132F4699F23}" destId="{5C35A7EF-69BB-4E7C-AA51-E730D2E2F745}" srcOrd="1" destOrd="2" presId="urn:microsoft.com/office/officeart/2005/8/layout/vList4#1"/>
    <dgm:cxn modelId="{FB194F19-CB50-BE48-B188-280F4EF62DAE}" type="presOf" srcId="{36CA3729-B73E-4BBC-A1B7-8B272D3EC78F}" destId="{E49D5B6B-DE48-47C4-8F7A-2DD98D1C0B54}" srcOrd="1" destOrd="1" presId="urn:microsoft.com/office/officeart/2005/8/layout/vList4#1"/>
    <dgm:cxn modelId="{136C1253-5847-AA42-A9AF-ED2724827EA1}" type="presOf" srcId="{067F54EB-FACD-4CC5-B5AA-A040AD33B821}" destId="{A0F782FB-D363-4FBC-9247-0CE42D117BC6}" srcOrd="1" destOrd="2" presId="urn:microsoft.com/office/officeart/2005/8/layout/vList4#1"/>
    <dgm:cxn modelId="{53023ECF-FA15-4599-AE08-A0AE5CB94991}" srcId="{2F3D4814-8148-4528-BA68-F3D546220E11}" destId="{217E7333-F6EC-40D5-BD43-D97AD1AFEBD5}" srcOrd="1" destOrd="0" parTransId="{ED9C00B9-9C05-4A5E-8D3C-7EBD753B766C}" sibTransId="{E639BDBB-1510-47D5-8524-79B246090E05}"/>
    <dgm:cxn modelId="{6531A091-043B-40D1-B3E1-3D4F195CC5D4}" srcId="{BA55B216-1311-40F7-BD8F-DE4E92E6C91B}" destId="{F2C9F9E7-F7FD-499F-BB3C-6132F4699F23}" srcOrd="1" destOrd="0" parTransId="{9849D5E2-9496-4230-81C6-D5A342CDB0B5}" sibTransId="{4899D184-EC91-47AA-930B-4463CECFD120}"/>
    <dgm:cxn modelId="{FEC64A55-2878-FC43-A7B8-AA8965E3BD35}" type="presOf" srcId="{9FC9AB5E-44C3-413B-8A24-BB2334DCF54F}" destId="{18AB3CFC-068B-4B14-AF4F-5F0766233CD6}" srcOrd="0" destOrd="2" presId="urn:microsoft.com/office/officeart/2005/8/layout/vList4#1"/>
    <dgm:cxn modelId="{0D81EADA-A95A-EF4A-A42F-D220A6CB8F1C}" type="presOf" srcId="{DA23B576-0BE7-4606-B281-EA99B463B346}" destId="{F620686A-BCE9-46CC-9820-CFA2465C500F}" srcOrd="0" destOrd="1" presId="urn:microsoft.com/office/officeart/2005/8/layout/vList4#1"/>
    <dgm:cxn modelId="{FE6BC409-8656-A94E-BDB3-A1DBCDE87B21}" type="presOf" srcId="{217E7333-F6EC-40D5-BD43-D97AD1AFEBD5}" destId="{F620686A-BCE9-46CC-9820-CFA2465C500F}" srcOrd="0" destOrd="0" presId="urn:microsoft.com/office/officeart/2005/8/layout/vList4#1"/>
    <dgm:cxn modelId="{EBDC79CB-A482-7641-9B7A-028E16788584}" type="presOf" srcId="{F2C9F9E7-F7FD-499F-BB3C-6132F4699F23}" destId="{25CEC300-D01B-4C10-B3BA-CEFE90317A99}" srcOrd="0" destOrd="2" presId="urn:microsoft.com/office/officeart/2005/8/layout/vList4#1"/>
    <dgm:cxn modelId="{D04CE4B0-6C08-924D-89C8-9EEEBBA70433}" type="presOf" srcId="{9B98A1A3-8FF4-49BF-9545-B113F6888BBF}" destId="{25CEC300-D01B-4C10-B3BA-CEFE90317A99}" srcOrd="0" destOrd="1" presId="urn:microsoft.com/office/officeart/2005/8/layout/vList4#1"/>
    <dgm:cxn modelId="{8A4A615E-331C-0F4C-B432-52618F6D4066}" type="presOf" srcId="{36CA3729-B73E-4BBC-A1B7-8B272D3EC78F}" destId="{18AB3CFC-068B-4B14-AF4F-5F0766233CD6}" srcOrd="0" destOrd="1" presId="urn:microsoft.com/office/officeart/2005/8/layout/vList4#1"/>
    <dgm:cxn modelId="{E528ECCC-2743-8244-BCD2-D8AB681B7328}" type="presOf" srcId="{DA23B576-0BE7-4606-B281-EA99B463B346}" destId="{A0F782FB-D363-4FBC-9247-0CE42D117BC6}" srcOrd="1" destOrd="1" presId="urn:microsoft.com/office/officeart/2005/8/layout/vList4#1"/>
    <dgm:cxn modelId="{6BE962CC-66E5-E549-88DB-7AD489E38E5D}" type="presOf" srcId="{2F3D4814-8148-4528-BA68-F3D546220E11}" destId="{AE721C26-A7D7-4984-B0F8-D7260693E655}" srcOrd="0" destOrd="0" presId="urn:microsoft.com/office/officeart/2005/8/layout/vList4#1"/>
    <dgm:cxn modelId="{2CB82D5B-F72B-9848-9194-FF5C537F43F6}" type="presOf" srcId="{FC887565-BF9E-4E98-9838-4CC3F0629BA4}" destId="{18AB3CFC-068B-4B14-AF4F-5F0766233CD6}" srcOrd="0" destOrd="0" presId="urn:microsoft.com/office/officeart/2005/8/layout/vList4#1"/>
    <dgm:cxn modelId="{C5B7D062-6285-A14D-8639-EFCECE4EBA73}" type="presOf" srcId="{217E7333-F6EC-40D5-BD43-D97AD1AFEBD5}" destId="{A0F782FB-D363-4FBC-9247-0CE42D117BC6}" srcOrd="1" destOrd="0" presId="urn:microsoft.com/office/officeart/2005/8/layout/vList4#1"/>
    <dgm:cxn modelId="{0C784286-AE02-6C43-AD6B-206E074B6157}" type="presOf" srcId="{BA55B216-1311-40F7-BD8F-DE4E92E6C91B}" destId="{25CEC300-D01B-4C10-B3BA-CEFE90317A99}" srcOrd="0" destOrd="0" presId="urn:microsoft.com/office/officeart/2005/8/layout/vList4#1"/>
    <dgm:cxn modelId="{3BB37E28-9C27-F540-9549-5339B609D835}" type="presParOf" srcId="{AE721C26-A7D7-4984-B0F8-D7260693E655}" destId="{1C1B0302-CF7A-4532-AA2C-EAF6D7F815DE}" srcOrd="0" destOrd="0" presId="urn:microsoft.com/office/officeart/2005/8/layout/vList4#1"/>
    <dgm:cxn modelId="{369CD51E-066E-5C41-86CD-43A0A5A6FE2F}" type="presParOf" srcId="{1C1B0302-CF7A-4532-AA2C-EAF6D7F815DE}" destId="{18AB3CFC-068B-4B14-AF4F-5F0766233CD6}" srcOrd="0" destOrd="0" presId="urn:microsoft.com/office/officeart/2005/8/layout/vList4#1"/>
    <dgm:cxn modelId="{3ABE52F1-EC0F-734C-B79A-93B387D815CB}" type="presParOf" srcId="{1C1B0302-CF7A-4532-AA2C-EAF6D7F815DE}" destId="{9C48DC99-8232-4846-A726-D4417DFC0DF5}" srcOrd="1" destOrd="0" presId="urn:microsoft.com/office/officeart/2005/8/layout/vList4#1"/>
    <dgm:cxn modelId="{C806A818-3C2E-204B-ADB5-78D3DF8D7A41}" type="presParOf" srcId="{1C1B0302-CF7A-4532-AA2C-EAF6D7F815DE}" destId="{E49D5B6B-DE48-47C4-8F7A-2DD98D1C0B54}" srcOrd="2" destOrd="0" presId="urn:microsoft.com/office/officeart/2005/8/layout/vList4#1"/>
    <dgm:cxn modelId="{DA52AF7D-7CC5-8B45-A61E-5C23ADB9A4CF}" type="presParOf" srcId="{AE721C26-A7D7-4984-B0F8-D7260693E655}" destId="{D579E13B-BD43-4CF3-B84E-78864DEBED1D}" srcOrd="1" destOrd="0" presId="urn:microsoft.com/office/officeart/2005/8/layout/vList4#1"/>
    <dgm:cxn modelId="{65B69704-F29D-364D-9857-94E22F47AAF8}" type="presParOf" srcId="{AE721C26-A7D7-4984-B0F8-D7260693E655}" destId="{606CACA0-E2CF-4898-B7C3-E8F28D52B0FC}" srcOrd="2" destOrd="0" presId="urn:microsoft.com/office/officeart/2005/8/layout/vList4#1"/>
    <dgm:cxn modelId="{8779958F-4F7F-0241-A6A2-5680A8F8E423}" type="presParOf" srcId="{606CACA0-E2CF-4898-B7C3-E8F28D52B0FC}" destId="{F620686A-BCE9-46CC-9820-CFA2465C500F}" srcOrd="0" destOrd="0" presId="urn:microsoft.com/office/officeart/2005/8/layout/vList4#1"/>
    <dgm:cxn modelId="{E7B215D1-97B0-7645-894F-F944B19C305F}" type="presParOf" srcId="{606CACA0-E2CF-4898-B7C3-E8F28D52B0FC}" destId="{E99D740E-8770-44F8-85F7-BE88931562CC}" srcOrd="1" destOrd="0" presId="urn:microsoft.com/office/officeart/2005/8/layout/vList4#1"/>
    <dgm:cxn modelId="{07D8276C-E7EA-C049-BB61-59B2A44FEC92}" type="presParOf" srcId="{606CACA0-E2CF-4898-B7C3-E8F28D52B0FC}" destId="{A0F782FB-D363-4FBC-9247-0CE42D117BC6}" srcOrd="2" destOrd="0" presId="urn:microsoft.com/office/officeart/2005/8/layout/vList4#1"/>
    <dgm:cxn modelId="{76BB3EED-7268-FB4F-B35C-ECB02F8D7A18}" type="presParOf" srcId="{AE721C26-A7D7-4984-B0F8-D7260693E655}" destId="{76888191-9CDB-4197-A030-DEDB5D80BA65}" srcOrd="3" destOrd="0" presId="urn:microsoft.com/office/officeart/2005/8/layout/vList4#1"/>
    <dgm:cxn modelId="{F08754CB-1FF5-304C-B2F7-9399B7EF99A8}" type="presParOf" srcId="{AE721C26-A7D7-4984-B0F8-D7260693E655}" destId="{25243E88-A274-4482-B09E-C248B8756B9E}" srcOrd="4" destOrd="0" presId="urn:microsoft.com/office/officeart/2005/8/layout/vList4#1"/>
    <dgm:cxn modelId="{2A53DAE7-2FCB-4341-8750-8BB96F95F33A}" type="presParOf" srcId="{25243E88-A274-4482-B09E-C248B8756B9E}" destId="{25CEC300-D01B-4C10-B3BA-CEFE90317A99}" srcOrd="0" destOrd="0" presId="urn:microsoft.com/office/officeart/2005/8/layout/vList4#1"/>
    <dgm:cxn modelId="{45B8D7BC-5D6C-0347-84F4-BC96C46180BB}" type="presParOf" srcId="{25243E88-A274-4482-B09E-C248B8756B9E}" destId="{3FC8E05A-E7ED-468F-838F-52F69F2BB236}" srcOrd="1" destOrd="0" presId="urn:microsoft.com/office/officeart/2005/8/layout/vList4#1"/>
    <dgm:cxn modelId="{BBED4428-185A-0C45-98A3-8D797E67D8DB}" type="presParOf" srcId="{25243E88-A274-4482-B09E-C248B8756B9E}" destId="{5C35A7EF-69BB-4E7C-AA51-E730D2E2F74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20015C-0CFF-4B78-AF2E-E4532AB334D4}"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GB"/>
        </a:p>
      </dgm:t>
    </dgm:pt>
    <dgm:pt modelId="{F0F4900F-EFFA-4E89-AF51-B7D6DAC19C19}">
      <dgm:prSet phldrT="[نص]"/>
      <dgm:spPr/>
      <dgm:t>
        <a:bodyPr/>
        <a:lstStyle/>
        <a:p>
          <a:r>
            <a:rPr lang="en-GB" dirty="0" smtClean="0"/>
            <a:t>Community-based</a:t>
          </a:r>
          <a:endParaRPr lang="en-GB" dirty="0"/>
        </a:p>
      </dgm:t>
    </dgm:pt>
    <dgm:pt modelId="{6AC69744-9F2B-4A71-AB7E-6192E28CE450}" type="parTrans" cxnId="{1C201D74-F199-423B-B3A0-67056DEA3F54}">
      <dgm:prSet/>
      <dgm:spPr/>
      <dgm:t>
        <a:bodyPr/>
        <a:lstStyle/>
        <a:p>
          <a:endParaRPr lang="en-GB"/>
        </a:p>
      </dgm:t>
    </dgm:pt>
    <dgm:pt modelId="{FD5BA34B-58E8-4BCB-ACF3-286E74276EF8}" type="sibTrans" cxnId="{1C201D74-F199-423B-B3A0-67056DEA3F54}">
      <dgm:prSet/>
      <dgm:spPr/>
      <dgm:t>
        <a:bodyPr/>
        <a:lstStyle/>
        <a:p>
          <a:endParaRPr lang="en-GB"/>
        </a:p>
      </dgm:t>
    </dgm:pt>
    <dgm:pt modelId="{61531B2F-3C94-4F93-A46D-9C5608D20E98}">
      <dgm:prSet phldrT="[نص]"/>
      <dgm:spPr/>
      <dgm:t>
        <a:bodyPr/>
        <a:lstStyle/>
        <a:p>
          <a:r>
            <a:rPr lang="en-GB" dirty="0" smtClean="0"/>
            <a:t>Demographic records</a:t>
          </a:r>
          <a:endParaRPr lang="en-GB" dirty="0"/>
        </a:p>
      </dgm:t>
    </dgm:pt>
    <dgm:pt modelId="{9C21C7DA-78E6-4053-830D-9CA99D84F82D}" type="parTrans" cxnId="{8590E727-175A-4297-A2B6-1F5709FCA611}">
      <dgm:prSet/>
      <dgm:spPr/>
      <dgm:t>
        <a:bodyPr/>
        <a:lstStyle/>
        <a:p>
          <a:endParaRPr lang="en-GB"/>
        </a:p>
      </dgm:t>
    </dgm:pt>
    <dgm:pt modelId="{B71B365E-BF99-4106-8A34-563720DB1F1A}" type="sibTrans" cxnId="{8590E727-175A-4297-A2B6-1F5709FCA611}">
      <dgm:prSet/>
      <dgm:spPr/>
      <dgm:t>
        <a:bodyPr/>
        <a:lstStyle/>
        <a:p>
          <a:endParaRPr lang="en-GB"/>
        </a:p>
      </dgm:t>
    </dgm:pt>
    <dgm:pt modelId="{F17F95C0-59D0-4B65-A56F-D1065DCBE8E4}">
      <dgm:prSet phldrT="[نص]"/>
      <dgm:spPr/>
      <dgm:t>
        <a:bodyPr/>
        <a:lstStyle/>
        <a:p>
          <a:r>
            <a:rPr lang="en-GB" dirty="0" smtClean="0"/>
            <a:t>Local government  records</a:t>
          </a:r>
          <a:endParaRPr lang="en-GB" dirty="0"/>
        </a:p>
      </dgm:t>
    </dgm:pt>
    <dgm:pt modelId="{90A4B88C-8F4C-407E-B2D2-12B8B4571725}" type="parTrans" cxnId="{8FE3BA16-4811-478A-A86E-06FD8DF7B216}">
      <dgm:prSet/>
      <dgm:spPr/>
      <dgm:t>
        <a:bodyPr/>
        <a:lstStyle/>
        <a:p>
          <a:endParaRPr lang="en-GB"/>
        </a:p>
      </dgm:t>
    </dgm:pt>
    <dgm:pt modelId="{15215B49-C072-4E94-82CB-95E8D3179BC1}" type="sibTrans" cxnId="{8FE3BA16-4811-478A-A86E-06FD8DF7B216}">
      <dgm:prSet/>
      <dgm:spPr/>
      <dgm:t>
        <a:bodyPr/>
        <a:lstStyle/>
        <a:p>
          <a:endParaRPr lang="en-GB"/>
        </a:p>
      </dgm:t>
    </dgm:pt>
    <dgm:pt modelId="{0A4D000A-795C-45FC-A8F7-D38A0E3B913A}">
      <dgm:prSet phldrT="[نص]"/>
      <dgm:spPr/>
      <dgm:t>
        <a:bodyPr/>
        <a:lstStyle/>
        <a:p>
          <a:r>
            <a:rPr lang="en-GB" dirty="0" smtClean="0"/>
            <a:t>Law enforcement</a:t>
          </a:r>
          <a:endParaRPr lang="en-GB" dirty="0"/>
        </a:p>
      </dgm:t>
    </dgm:pt>
    <dgm:pt modelId="{44A24737-62BB-48AD-A71B-E2E13E60BD52}" type="parTrans" cxnId="{4A11FB7A-90B5-441C-882C-8A1B8D1FF83D}">
      <dgm:prSet/>
      <dgm:spPr/>
      <dgm:t>
        <a:bodyPr/>
        <a:lstStyle/>
        <a:p>
          <a:endParaRPr lang="en-GB"/>
        </a:p>
      </dgm:t>
    </dgm:pt>
    <dgm:pt modelId="{D3CF8DFF-AE21-4F69-86AC-3333DD49B865}" type="sibTrans" cxnId="{4A11FB7A-90B5-441C-882C-8A1B8D1FF83D}">
      <dgm:prSet/>
      <dgm:spPr/>
      <dgm:t>
        <a:bodyPr/>
        <a:lstStyle/>
        <a:p>
          <a:endParaRPr lang="en-GB"/>
        </a:p>
      </dgm:t>
    </dgm:pt>
    <dgm:pt modelId="{9F6F9D7F-BE31-4D59-BFD9-7C23C7630533}">
      <dgm:prSet phldrT="[نص]"/>
      <dgm:spPr/>
      <dgm:t>
        <a:bodyPr/>
        <a:lstStyle/>
        <a:p>
          <a:r>
            <a:rPr lang="en-GB" dirty="0" smtClean="0"/>
            <a:t>Police records</a:t>
          </a:r>
          <a:endParaRPr lang="en-GB" dirty="0"/>
        </a:p>
      </dgm:t>
    </dgm:pt>
    <dgm:pt modelId="{079E9C08-323D-4078-8824-8E913B8BC86A}" type="parTrans" cxnId="{350DF78B-9292-4349-B1BA-19258BF4ECCB}">
      <dgm:prSet/>
      <dgm:spPr/>
      <dgm:t>
        <a:bodyPr/>
        <a:lstStyle/>
        <a:p>
          <a:endParaRPr lang="en-GB"/>
        </a:p>
      </dgm:t>
    </dgm:pt>
    <dgm:pt modelId="{729347B2-5504-44D9-B777-D1992E702373}" type="sibTrans" cxnId="{350DF78B-9292-4349-B1BA-19258BF4ECCB}">
      <dgm:prSet/>
      <dgm:spPr/>
      <dgm:t>
        <a:bodyPr/>
        <a:lstStyle/>
        <a:p>
          <a:endParaRPr lang="en-GB"/>
        </a:p>
      </dgm:t>
    </dgm:pt>
    <dgm:pt modelId="{18381485-0A2B-43B1-B26B-0D67B0E9D7CE}">
      <dgm:prSet phldrT="[نص]"/>
      <dgm:spPr/>
      <dgm:t>
        <a:bodyPr/>
        <a:lstStyle/>
        <a:p>
          <a:r>
            <a:rPr lang="en-GB" dirty="0" smtClean="0"/>
            <a:t>Prison records</a:t>
          </a:r>
          <a:endParaRPr lang="en-GB" dirty="0"/>
        </a:p>
      </dgm:t>
    </dgm:pt>
    <dgm:pt modelId="{6C1285FE-0C17-474F-8517-49989BC8598A}" type="parTrans" cxnId="{1FC72CA8-6C64-4928-B9DF-AA27CDCFF1C7}">
      <dgm:prSet/>
      <dgm:spPr/>
      <dgm:t>
        <a:bodyPr/>
        <a:lstStyle/>
        <a:p>
          <a:endParaRPr lang="en-GB"/>
        </a:p>
      </dgm:t>
    </dgm:pt>
    <dgm:pt modelId="{D27EDEE5-83F5-44B7-960F-EE6E9EAD270C}" type="sibTrans" cxnId="{1FC72CA8-6C64-4928-B9DF-AA27CDCFF1C7}">
      <dgm:prSet/>
      <dgm:spPr/>
      <dgm:t>
        <a:bodyPr/>
        <a:lstStyle/>
        <a:p>
          <a:endParaRPr lang="en-GB"/>
        </a:p>
      </dgm:t>
    </dgm:pt>
    <dgm:pt modelId="{2C1EAB1D-738B-406C-BF7C-2335EEBD4775}">
      <dgm:prSet phldrT="[نص]"/>
      <dgm:spPr/>
      <dgm:t>
        <a:bodyPr/>
        <a:lstStyle/>
        <a:p>
          <a:r>
            <a:rPr lang="en-GB" dirty="0" smtClean="0"/>
            <a:t>Economic-social	</a:t>
          </a:r>
          <a:endParaRPr lang="en-GB" dirty="0"/>
        </a:p>
      </dgm:t>
    </dgm:pt>
    <dgm:pt modelId="{EB849FD7-BC49-4424-9D38-C8002437B2EF}" type="parTrans" cxnId="{9436C13E-F38B-412A-BBC3-7C101EE1B9AB}">
      <dgm:prSet/>
      <dgm:spPr/>
      <dgm:t>
        <a:bodyPr/>
        <a:lstStyle/>
        <a:p>
          <a:endParaRPr lang="en-GB"/>
        </a:p>
      </dgm:t>
    </dgm:pt>
    <dgm:pt modelId="{6BCCF734-50D5-4ACF-9F2C-460921B218A2}" type="sibTrans" cxnId="{9436C13E-F38B-412A-BBC3-7C101EE1B9AB}">
      <dgm:prSet/>
      <dgm:spPr/>
      <dgm:t>
        <a:bodyPr/>
        <a:lstStyle/>
        <a:p>
          <a:endParaRPr lang="en-GB"/>
        </a:p>
      </dgm:t>
    </dgm:pt>
    <dgm:pt modelId="{7D1AF55B-5618-447A-85F1-70DA6DD8193A}">
      <dgm:prSet phldrT="[نص]"/>
      <dgm:spPr/>
      <dgm:t>
        <a:bodyPr/>
        <a:lstStyle/>
        <a:p>
          <a:r>
            <a:rPr lang="en-GB" dirty="0" smtClean="0"/>
            <a:t>Institutional or agency records</a:t>
          </a:r>
          <a:endParaRPr lang="en-GB" dirty="0"/>
        </a:p>
      </dgm:t>
    </dgm:pt>
    <dgm:pt modelId="{EC2B51C0-7990-49CB-A626-817711CDB2EB}" type="parTrans" cxnId="{889FEC43-9145-407C-9800-19346AFBE346}">
      <dgm:prSet/>
      <dgm:spPr/>
      <dgm:t>
        <a:bodyPr/>
        <a:lstStyle/>
        <a:p>
          <a:endParaRPr lang="en-GB"/>
        </a:p>
      </dgm:t>
    </dgm:pt>
    <dgm:pt modelId="{4D0CA5DF-66EE-489E-BF31-576505C339EB}" type="sibTrans" cxnId="{889FEC43-9145-407C-9800-19346AFBE346}">
      <dgm:prSet/>
      <dgm:spPr/>
      <dgm:t>
        <a:bodyPr/>
        <a:lstStyle/>
        <a:p>
          <a:endParaRPr lang="en-GB"/>
        </a:p>
      </dgm:t>
    </dgm:pt>
    <dgm:pt modelId="{0D93818A-C346-4399-8E04-6B95CA761869}">
      <dgm:prSet phldrT="[نص]"/>
      <dgm:spPr/>
      <dgm:t>
        <a:bodyPr/>
        <a:lstStyle/>
        <a:p>
          <a:r>
            <a:rPr lang="en-GB" dirty="0" smtClean="0"/>
            <a:t>Special studies</a:t>
          </a:r>
          <a:endParaRPr lang="en-GB" dirty="0"/>
        </a:p>
      </dgm:t>
    </dgm:pt>
    <dgm:pt modelId="{959AC23D-475C-4866-8DF7-8B0E057C9BBF}" type="parTrans" cxnId="{F87DEC82-98D1-4E10-8665-888FB5CD85AB}">
      <dgm:prSet/>
      <dgm:spPr/>
      <dgm:t>
        <a:bodyPr/>
        <a:lstStyle/>
        <a:p>
          <a:endParaRPr lang="en-GB"/>
        </a:p>
      </dgm:t>
    </dgm:pt>
    <dgm:pt modelId="{F401CD96-F78C-4F15-80B7-0CB2F8DBB5E5}" type="sibTrans" cxnId="{F87DEC82-98D1-4E10-8665-888FB5CD85AB}">
      <dgm:prSet/>
      <dgm:spPr/>
      <dgm:t>
        <a:bodyPr/>
        <a:lstStyle/>
        <a:p>
          <a:endParaRPr lang="en-GB"/>
        </a:p>
      </dgm:t>
    </dgm:pt>
    <dgm:pt modelId="{C082935A-F32E-4679-B022-E4C24649005D}" type="pres">
      <dgm:prSet presAssocID="{C220015C-0CFF-4B78-AF2E-E4532AB334D4}" presName="linear" presStyleCnt="0">
        <dgm:presLayoutVars>
          <dgm:dir/>
          <dgm:resizeHandles val="exact"/>
        </dgm:presLayoutVars>
      </dgm:prSet>
      <dgm:spPr/>
      <dgm:t>
        <a:bodyPr/>
        <a:lstStyle/>
        <a:p>
          <a:endParaRPr lang="en-GB"/>
        </a:p>
      </dgm:t>
    </dgm:pt>
    <dgm:pt modelId="{91ED27A3-3217-467C-8F40-700CC06FA76D}" type="pres">
      <dgm:prSet presAssocID="{F0F4900F-EFFA-4E89-AF51-B7D6DAC19C19}" presName="comp" presStyleCnt="0"/>
      <dgm:spPr/>
    </dgm:pt>
    <dgm:pt modelId="{49494EEC-4AA9-4DF5-900B-A623FF805512}" type="pres">
      <dgm:prSet presAssocID="{F0F4900F-EFFA-4E89-AF51-B7D6DAC19C19}" presName="box" presStyleLbl="node1" presStyleIdx="0" presStyleCnt="3"/>
      <dgm:spPr/>
      <dgm:t>
        <a:bodyPr/>
        <a:lstStyle/>
        <a:p>
          <a:endParaRPr lang="en-GB"/>
        </a:p>
      </dgm:t>
    </dgm:pt>
    <dgm:pt modelId="{DDCC7749-339E-4B36-91F9-12E6D73DC229}" type="pres">
      <dgm:prSet presAssocID="{F0F4900F-EFFA-4E89-AF51-B7D6DAC19C19}" presName="img" presStyleLbl="fgImgPlace1" presStyleIdx="0" presStyleCnt="3"/>
      <dgm:spPr>
        <a:blipFill rotWithShape="0">
          <a:blip xmlns:r="http://schemas.openxmlformats.org/officeDocument/2006/relationships" r:embed="rId1"/>
          <a:stretch>
            <a:fillRect/>
          </a:stretch>
        </a:blipFill>
      </dgm:spPr>
    </dgm:pt>
    <dgm:pt modelId="{43382B8D-FBDB-442B-9BAC-891F351373C2}" type="pres">
      <dgm:prSet presAssocID="{F0F4900F-EFFA-4E89-AF51-B7D6DAC19C19}" presName="text" presStyleLbl="node1" presStyleIdx="0" presStyleCnt="3">
        <dgm:presLayoutVars>
          <dgm:bulletEnabled val="1"/>
        </dgm:presLayoutVars>
      </dgm:prSet>
      <dgm:spPr/>
      <dgm:t>
        <a:bodyPr/>
        <a:lstStyle/>
        <a:p>
          <a:endParaRPr lang="en-GB"/>
        </a:p>
      </dgm:t>
    </dgm:pt>
    <dgm:pt modelId="{6EC9DDD5-2A23-4F5E-ADF2-5EB17F886AF3}" type="pres">
      <dgm:prSet presAssocID="{FD5BA34B-58E8-4BCB-ACF3-286E74276EF8}" presName="spacer" presStyleCnt="0"/>
      <dgm:spPr/>
    </dgm:pt>
    <dgm:pt modelId="{CD5C8B2D-815D-4E80-9A2D-2B0663A7422C}" type="pres">
      <dgm:prSet presAssocID="{0A4D000A-795C-45FC-A8F7-D38A0E3B913A}" presName="comp" presStyleCnt="0"/>
      <dgm:spPr/>
    </dgm:pt>
    <dgm:pt modelId="{1F6896F0-8A47-4B29-BAE7-E8A54649E427}" type="pres">
      <dgm:prSet presAssocID="{0A4D000A-795C-45FC-A8F7-D38A0E3B913A}" presName="box" presStyleLbl="node1" presStyleIdx="1" presStyleCnt="3"/>
      <dgm:spPr/>
      <dgm:t>
        <a:bodyPr/>
        <a:lstStyle/>
        <a:p>
          <a:endParaRPr lang="en-GB"/>
        </a:p>
      </dgm:t>
    </dgm:pt>
    <dgm:pt modelId="{DD4B7F4B-A017-4AB5-833A-693827EBB83F}" type="pres">
      <dgm:prSet presAssocID="{0A4D000A-795C-45FC-A8F7-D38A0E3B913A}" presName="img" presStyleLbl="fgImgPlace1" presStyleIdx="1" presStyleCnt="3"/>
      <dgm:spPr>
        <a:blipFill rotWithShape="0">
          <a:blip xmlns:r="http://schemas.openxmlformats.org/officeDocument/2006/relationships" r:embed="rId2"/>
          <a:stretch>
            <a:fillRect/>
          </a:stretch>
        </a:blipFill>
      </dgm:spPr>
    </dgm:pt>
    <dgm:pt modelId="{1613DD78-BAD5-47BC-8D48-8864BEDD2122}" type="pres">
      <dgm:prSet presAssocID="{0A4D000A-795C-45FC-A8F7-D38A0E3B913A}" presName="text" presStyleLbl="node1" presStyleIdx="1" presStyleCnt="3">
        <dgm:presLayoutVars>
          <dgm:bulletEnabled val="1"/>
        </dgm:presLayoutVars>
      </dgm:prSet>
      <dgm:spPr/>
      <dgm:t>
        <a:bodyPr/>
        <a:lstStyle/>
        <a:p>
          <a:endParaRPr lang="en-GB"/>
        </a:p>
      </dgm:t>
    </dgm:pt>
    <dgm:pt modelId="{A5616D33-7203-4279-B0EE-C1591EC47B88}" type="pres">
      <dgm:prSet presAssocID="{D3CF8DFF-AE21-4F69-86AC-3333DD49B865}" presName="spacer" presStyleCnt="0"/>
      <dgm:spPr/>
    </dgm:pt>
    <dgm:pt modelId="{355C1AD3-D1E3-46DE-9E63-B3900A6103DC}" type="pres">
      <dgm:prSet presAssocID="{2C1EAB1D-738B-406C-BF7C-2335EEBD4775}" presName="comp" presStyleCnt="0"/>
      <dgm:spPr/>
    </dgm:pt>
    <dgm:pt modelId="{DDAD75CB-A3A5-4492-8E58-EB114BB707F4}" type="pres">
      <dgm:prSet presAssocID="{2C1EAB1D-738B-406C-BF7C-2335EEBD4775}" presName="box" presStyleLbl="node1" presStyleIdx="2" presStyleCnt="3"/>
      <dgm:spPr/>
      <dgm:t>
        <a:bodyPr/>
        <a:lstStyle/>
        <a:p>
          <a:endParaRPr lang="en-GB"/>
        </a:p>
      </dgm:t>
    </dgm:pt>
    <dgm:pt modelId="{DB194E85-0878-4B1A-8547-949DE999EE65}" type="pres">
      <dgm:prSet presAssocID="{2C1EAB1D-738B-406C-BF7C-2335EEBD4775}" presName="img" presStyleLbl="fgImgPlace1" presStyleIdx="2" presStyleCnt="3"/>
      <dgm:spPr>
        <a:blipFill rotWithShape="0">
          <a:blip xmlns:r="http://schemas.openxmlformats.org/officeDocument/2006/relationships" r:embed="rId3"/>
          <a:stretch>
            <a:fillRect/>
          </a:stretch>
        </a:blipFill>
      </dgm:spPr>
    </dgm:pt>
    <dgm:pt modelId="{89F6D4B0-39EF-4391-A489-AED7B4C5B764}" type="pres">
      <dgm:prSet presAssocID="{2C1EAB1D-738B-406C-BF7C-2335EEBD4775}" presName="text" presStyleLbl="node1" presStyleIdx="2" presStyleCnt="3">
        <dgm:presLayoutVars>
          <dgm:bulletEnabled val="1"/>
        </dgm:presLayoutVars>
      </dgm:prSet>
      <dgm:spPr/>
      <dgm:t>
        <a:bodyPr/>
        <a:lstStyle/>
        <a:p>
          <a:endParaRPr lang="en-GB"/>
        </a:p>
      </dgm:t>
    </dgm:pt>
  </dgm:ptLst>
  <dgm:cxnLst>
    <dgm:cxn modelId="{8FDB09F6-9FC0-E349-BC0D-3B6ACDB27AEC}" type="presOf" srcId="{18381485-0A2B-43B1-B26B-0D67B0E9D7CE}" destId="{1F6896F0-8A47-4B29-BAE7-E8A54649E427}" srcOrd="0" destOrd="2" presId="urn:microsoft.com/office/officeart/2005/8/layout/vList4#2"/>
    <dgm:cxn modelId="{889FEC43-9145-407C-9800-19346AFBE346}" srcId="{2C1EAB1D-738B-406C-BF7C-2335EEBD4775}" destId="{7D1AF55B-5618-447A-85F1-70DA6DD8193A}" srcOrd="0" destOrd="0" parTransId="{EC2B51C0-7990-49CB-A626-817711CDB2EB}" sibTransId="{4D0CA5DF-66EE-489E-BF31-576505C339EB}"/>
    <dgm:cxn modelId="{350DF78B-9292-4349-B1BA-19258BF4ECCB}" srcId="{0A4D000A-795C-45FC-A8F7-D38A0E3B913A}" destId="{9F6F9D7F-BE31-4D59-BFD9-7C23C7630533}" srcOrd="0" destOrd="0" parTransId="{079E9C08-323D-4078-8824-8E913B8BC86A}" sibTransId="{729347B2-5504-44D9-B777-D1992E702373}"/>
    <dgm:cxn modelId="{1C201D74-F199-423B-B3A0-67056DEA3F54}" srcId="{C220015C-0CFF-4B78-AF2E-E4532AB334D4}" destId="{F0F4900F-EFFA-4E89-AF51-B7D6DAC19C19}" srcOrd="0" destOrd="0" parTransId="{6AC69744-9F2B-4A71-AB7E-6192E28CE450}" sibTransId="{FD5BA34B-58E8-4BCB-ACF3-286E74276EF8}"/>
    <dgm:cxn modelId="{4B0F7306-892F-4D42-A089-9797518F3947}" type="presOf" srcId="{7D1AF55B-5618-447A-85F1-70DA6DD8193A}" destId="{DDAD75CB-A3A5-4492-8E58-EB114BB707F4}" srcOrd="0" destOrd="1" presId="urn:microsoft.com/office/officeart/2005/8/layout/vList4#2"/>
    <dgm:cxn modelId="{F93952AF-FD93-BD4E-B230-3CB63A158AE6}" type="presOf" srcId="{0A4D000A-795C-45FC-A8F7-D38A0E3B913A}" destId="{1F6896F0-8A47-4B29-BAE7-E8A54649E427}" srcOrd="0" destOrd="0" presId="urn:microsoft.com/office/officeart/2005/8/layout/vList4#2"/>
    <dgm:cxn modelId="{6F3A78B0-7E90-E045-95DD-DE62B0552C88}" type="presOf" srcId="{61531B2F-3C94-4F93-A46D-9C5608D20E98}" destId="{43382B8D-FBDB-442B-9BAC-891F351373C2}" srcOrd="1" destOrd="1" presId="urn:microsoft.com/office/officeart/2005/8/layout/vList4#2"/>
    <dgm:cxn modelId="{209E73FD-1BD4-0644-A7D2-1789A1E15EF7}" type="presOf" srcId="{F0F4900F-EFFA-4E89-AF51-B7D6DAC19C19}" destId="{43382B8D-FBDB-442B-9BAC-891F351373C2}" srcOrd="1" destOrd="0" presId="urn:microsoft.com/office/officeart/2005/8/layout/vList4#2"/>
    <dgm:cxn modelId="{5A54DF19-F255-214E-80EE-C84E2D5F91BC}" type="presOf" srcId="{9F6F9D7F-BE31-4D59-BFD9-7C23C7630533}" destId="{1613DD78-BAD5-47BC-8D48-8864BEDD2122}" srcOrd="1" destOrd="1" presId="urn:microsoft.com/office/officeart/2005/8/layout/vList4#2"/>
    <dgm:cxn modelId="{C83770F0-3B8D-9548-95E2-431F97172A7A}" type="presOf" srcId="{F17F95C0-59D0-4B65-A56F-D1065DCBE8E4}" destId="{49494EEC-4AA9-4DF5-900B-A623FF805512}" srcOrd="0" destOrd="2" presId="urn:microsoft.com/office/officeart/2005/8/layout/vList4#2"/>
    <dgm:cxn modelId="{8FE3BA16-4811-478A-A86E-06FD8DF7B216}" srcId="{F0F4900F-EFFA-4E89-AF51-B7D6DAC19C19}" destId="{F17F95C0-59D0-4B65-A56F-D1065DCBE8E4}" srcOrd="1" destOrd="0" parTransId="{90A4B88C-8F4C-407E-B2D2-12B8B4571725}" sibTransId="{15215B49-C072-4E94-82CB-95E8D3179BC1}"/>
    <dgm:cxn modelId="{2F2E49E2-8C15-3D41-BDEA-72DFF9E2AC29}" type="presOf" srcId="{2C1EAB1D-738B-406C-BF7C-2335EEBD4775}" destId="{DDAD75CB-A3A5-4492-8E58-EB114BB707F4}" srcOrd="0" destOrd="0" presId="urn:microsoft.com/office/officeart/2005/8/layout/vList4#2"/>
    <dgm:cxn modelId="{1F7907B7-6830-1D4E-BE98-DA327BAC30B8}" type="presOf" srcId="{0D93818A-C346-4399-8E04-6B95CA761869}" destId="{DDAD75CB-A3A5-4492-8E58-EB114BB707F4}" srcOrd="0" destOrd="2" presId="urn:microsoft.com/office/officeart/2005/8/layout/vList4#2"/>
    <dgm:cxn modelId="{4C79560E-BB61-1B4B-A313-DE68FFB2B663}" type="presOf" srcId="{9F6F9D7F-BE31-4D59-BFD9-7C23C7630533}" destId="{1F6896F0-8A47-4B29-BAE7-E8A54649E427}" srcOrd="0" destOrd="1" presId="urn:microsoft.com/office/officeart/2005/8/layout/vList4#2"/>
    <dgm:cxn modelId="{F508066E-FA90-7F48-9A71-34D039059DE5}" type="presOf" srcId="{0D93818A-C346-4399-8E04-6B95CA761869}" destId="{89F6D4B0-39EF-4391-A489-AED7B4C5B764}" srcOrd="1" destOrd="2" presId="urn:microsoft.com/office/officeart/2005/8/layout/vList4#2"/>
    <dgm:cxn modelId="{3CDD6349-C8FA-5542-8F12-0DD5E99A4FE8}" type="presOf" srcId="{F17F95C0-59D0-4B65-A56F-D1065DCBE8E4}" destId="{43382B8D-FBDB-442B-9BAC-891F351373C2}" srcOrd="1" destOrd="2" presId="urn:microsoft.com/office/officeart/2005/8/layout/vList4#2"/>
    <dgm:cxn modelId="{F87DEC82-98D1-4E10-8665-888FB5CD85AB}" srcId="{2C1EAB1D-738B-406C-BF7C-2335EEBD4775}" destId="{0D93818A-C346-4399-8E04-6B95CA761869}" srcOrd="1" destOrd="0" parTransId="{959AC23D-475C-4866-8DF7-8B0E057C9BBF}" sibTransId="{F401CD96-F78C-4F15-80B7-0CB2F8DBB5E5}"/>
    <dgm:cxn modelId="{1FC72CA8-6C64-4928-B9DF-AA27CDCFF1C7}" srcId="{0A4D000A-795C-45FC-A8F7-D38A0E3B913A}" destId="{18381485-0A2B-43B1-B26B-0D67B0E9D7CE}" srcOrd="1" destOrd="0" parTransId="{6C1285FE-0C17-474F-8517-49989BC8598A}" sibTransId="{D27EDEE5-83F5-44B7-960F-EE6E9EAD270C}"/>
    <dgm:cxn modelId="{4790C13C-ADF3-E94C-A399-58286F64D649}" type="presOf" srcId="{C220015C-0CFF-4B78-AF2E-E4532AB334D4}" destId="{C082935A-F32E-4679-B022-E4C24649005D}" srcOrd="0" destOrd="0" presId="urn:microsoft.com/office/officeart/2005/8/layout/vList4#2"/>
    <dgm:cxn modelId="{8DB1FC89-90B5-A94F-80D9-F9D069692FCB}" type="presOf" srcId="{61531B2F-3C94-4F93-A46D-9C5608D20E98}" destId="{49494EEC-4AA9-4DF5-900B-A623FF805512}" srcOrd="0" destOrd="1" presId="urn:microsoft.com/office/officeart/2005/8/layout/vList4#2"/>
    <dgm:cxn modelId="{35F8A88F-B1EB-6146-9EB6-6E63784C57BB}" type="presOf" srcId="{F0F4900F-EFFA-4E89-AF51-B7D6DAC19C19}" destId="{49494EEC-4AA9-4DF5-900B-A623FF805512}" srcOrd="0" destOrd="0" presId="urn:microsoft.com/office/officeart/2005/8/layout/vList4#2"/>
    <dgm:cxn modelId="{4409021E-FA56-C949-A193-8C7EC6DBF576}" type="presOf" srcId="{7D1AF55B-5618-447A-85F1-70DA6DD8193A}" destId="{89F6D4B0-39EF-4391-A489-AED7B4C5B764}" srcOrd="1" destOrd="1" presId="urn:microsoft.com/office/officeart/2005/8/layout/vList4#2"/>
    <dgm:cxn modelId="{8590E727-175A-4297-A2B6-1F5709FCA611}" srcId="{F0F4900F-EFFA-4E89-AF51-B7D6DAC19C19}" destId="{61531B2F-3C94-4F93-A46D-9C5608D20E98}" srcOrd="0" destOrd="0" parTransId="{9C21C7DA-78E6-4053-830D-9CA99D84F82D}" sibTransId="{B71B365E-BF99-4106-8A34-563720DB1F1A}"/>
    <dgm:cxn modelId="{EAF26E57-B773-8A4D-A306-C0EBCCB12B25}" type="presOf" srcId="{0A4D000A-795C-45FC-A8F7-D38A0E3B913A}" destId="{1613DD78-BAD5-47BC-8D48-8864BEDD2122}" srcOrd="1" destOrd="0" presId="urn:microsoft.com/office/officeart/2005/8/layout/vList4#2"/>
    <dgm:cxn modelId="{04FE595E-D457-6046-9EE0-32C2CB77068E}" type="presOf" srcId="{18381485-0A2B-43B1-B26B-0D67B0E9D7CE}" destId="{1613DD78-BAD5-47BC-8D48-8864BEDD2122}" srcOrd="1" destOrd="2" presId="urn:microsoft.com/office/officeart/2005/8/layout/vList4#2"/>
    <dgm:cxn modelId="{9436C13E-F38B-412A-BBC3-7C101EE1B9AB}" srcId="{C220015C-0CFF-4B78-AF2E-E4532AB334D4}" destId="{2C1EAB1D-738B-406C-BF7C-2335EEBD4775}" srcOrd="2" destOrd="0" parTransId="{EB849FD7-BC49-4424-9D38-C8002437B2EF}" sibTransId="{6BCCF734-50D5-4ACF-9F2C-460921B218A2}"/>
    <dgm:cxn modelId="{4A11FB7A-90B5-441C-882C-8A1B8D1FF83D}" srcId="{C220015C-0CFF-4B78-AF2E-E4532AB334D4}" destId="{0A4D000A-795C-45FC-A8F7-D38A0E3B913A}" srcOrd="1" destOrd="0" parTransId="{44A24737-62BB-48AD-A71B-E2E13E60BD52}" sibTransId="{D3CF8DFF-AE21-4F69-86AC-3333DD49B865}"/>
    <dgm:cxn modelId="{101AB4D3-0A17-8D43-8188-0F71A98163C0}" type="presOf" srcId="{2C1EAB1D-738B-406C-BF7C-2335EEBD4775}" destId="{89F6D4B0-39EF-4391-A489-AED7B4C5B764}" srcOrd="1" destOrd="0" presId="urn:microsoft.com/office/officeart/2005/8/layout/vList4#2"/>
    <dgm:cxn modelId="{BE9A2D53-C0FA-9646-A076-5DADB89F0F42}" type="presParOf" srcId="{C082935A-F32E-4679-B022-E4C24649005D}" destId="{91ED27A3-3217-467C-8F40-700CC06FA76D}" srcOrd="0" destOrd="0" presId="urn:microsoft.com/office/officeart/2005/8/layout/vList4#2"/>
    <dgm:cxn modelId="{41346107-C5DB-A444-8E92-3BC1F5F695DD}" type="presParOf" srcId="{91ED27A3-3217-467C-8F40-700CC06FA76D}" destId="{49494EEC-4AA9-4DF5-900B-A623FF805512}" srcOrd="0" destOrd="0" presId="urn:microsoft.com/office/officeart/2005/8/layout/vList4#2"/>
    <dgm:cxn modelId="{E04D0FFA-54A5-6049-838D-283BB8AA8D42}" type="presParOf" srcId="{91ED27A3-3217-467C-8F40-700CC06FA76D}" destId="{DDCC7749-339E-4B36-91F9-12E6D73DC229}" srcOrd="1" destOrd="0" presId="urn:microsoft.com/office/officeart/2005/8/layout/vList4#2"/>
    <dgm:cxn modelId="{E3EC64FB-A870-414F-978E-94980C3167B9}" type="presParOf" srcId="{91ED27A3-3217-467C-8F40-700CC06FA76D}" destId="{43382B8D-FBDB-442B-9BAC-891F351373C2}" srcOrd="2" destOrd="0" presId="urn:microsoft.com/office/officeart/2005/8/layout/vList4#2"/>
    <dgm:cxn modelId="{C4A33956-935D-4841-BBAA-D725A7C6AF0D}" type="presParOf" srcId="{C082935A-F32E-4679-B022-E4C24649005D}" destId="{6EC9DDD5-2A23-4F5E-ADF2-5EB17F886AF3}" srcOrd="1" destOrd="0" presId="urn:microsoft.com/office/officeart/2005/8/layout/vList4#2"/>
    <dgm:cxn modelId="{C1CC4B5E-A8CB-5345-A613-66BCF2781C42}" type="presParOf" srcId="{C082935A-F32E-4679-B022-E4C24649005D}" destId="{CD5C8B2D-815D-4E80-9A2D-2B0663A7422C}" srcOrd="2" destOrd="0" presId="urn:microsoft.com/office/officeart/2005/8/layout/vList4#2"/>
    <dgm:cxn modelId="{BA6BE0F6-D6D7-A44F-B203-D2E27B094118}" type="presParOf" srcId="{CD5C8B2D-815D-4E80-9A2D-2B0663A7422C}" destId="{1F6896F0-8A47-4B29-BAE7-E8A54649E427}" srcOrd="0" destOrd="0" presId="urn:microsoft.com/office/officeart/2005/8/layout/vList4#2"/>
    <dgm:cxn modelId="{1916C210-CCF7-7645-B7FE-CF551267294B}" type="presParOf" srcId="{CD5C8B2D-815D-4E80-9A2D-2B0663A7422C}" destId="{DD4B7F4B-A017-4AB5-833A-693827EBB83F}" srcOrd="1" destOrd="0" presId="urn:microsoft.com/office/officeart/2005/8/layout/vList4#2"/>
    <dgm:cxn modelId="{B83CEC99-8B47-8B4A-8C03-9E7D087AE8E8}" type="presParOf" srcId="{CD5C8B2D-815D-4E80-9A2D-2B0663A7422C}" destId="{1613DD78-BAD5-47BC-8D48-8864BEDD2122}" srcOrd="2" destOrd="0" presId="urn:microsoft.com/office/officeart/2005/8/layout/vList4#2"/>
    <dgm:cxn modelId="{FD1F1362-8747-EC4E-9C5D-0217FA7D6D9F}" type="presParOf" srcId="{C082935A-F32E-4679-B022-E4C24649005D}" destId="{A5616D33-7203-4279-B0EE-C1591EC47B88}" srcOrd="3" destOrd="0" presId="urn:microsoft.com/office/officeart/2005/8/layout/vList4#2"/>
    <dgm:cxn modelId="{329C1CFF-381E-964C-A870-259F3FD39A0E}" type="presParOf" srcId="{C082935A-F32E-4679-B022-E4C24649005D}" destId="{355C1AD3-D1E3-46DE-9E63-B3900A6103DC}" srcOrd="4" destOrd="0" presId="urn:microsoft.com/office/officeart/2005/8/layout/vList4#2"/>
    <dgm:cxn modelId="{E0F1AC1C-F505-7742-B9FF-37FC097CFA39}" type="presParOf" srcId="{355C1AD3-D1E3-46DE-9E63-B3900A6103DC}" destId="{DDAD75CB-A3A5-4492-8E58-EB114BB707F4}" srcOrd="0" destOrd="0" presId="urn:microsoft.com/office/officeart/2005/8/layout/vList4#2"/>
    <dgm:cxn modelId="{0711F659-9739-3040-B0E2-C21CC8AB4D96}" type="presParOf" srcId="{355C1AD3-D1E3-46DE-9E63-B3900A6103DC}" destId="{DB194E85-0878-4B1A-8547-949DE999EE65}" srcOrd="1" destOrd="0" presId="urn:microsoft.com/office/officeart/2005/8/layout/vList4#2"/>
    <dgm:cxn modelId="{8FDE9D94-C4F1-114D-BF6F-C234E4F075A3}" type="presParOf" srcId="{355C1AD3-D1E3-46DE-9E63-B3900A6103DC}" destId="{89F6D4B0-39EF-4391-A489-AED7B4C5B764}"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A7372-9BB9-E741-B205-DFCCBB68F51B}"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0F522-54A9-7F4B-957E-6C1831B1B7A7}" type="slidenum">
              <a:rPr lang="en-US" smtClean="0"/>
              <a:t>‹#›</a:t>
            </a:fld>
            <a:endParaRPr lang="en-US"/>
          </a:p>
        </p:txBody>
      </p:sp>
    </p:spTree>
    <p:extLst>
      <p:ext uri="{BB962C8B-B14F-4D97-AF65-F5344CB8AC3E}">
        <p14:creationId xmlns:p14="http://schemas.microsoft.com/office/powerpoint/2010/main" val="135506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0F522-54A9-7F4B-957E-6C1831B1B7A7}" type="slidenum">
              <a:rPr lang="en-US" smtClean="0"/>
              <a:t>4</a:t>
            </a:fld>
            <a:endParaRPr lang="en-US"/>
          </a:p>
        </p:txBody>
      </p:sp>
    </p:spTree>
    <p:extLst>
      <p:ext uri="{BB962C8B-B14F-4D97-AF65-F5344CB8AC3E}">
        <p14:creationId xmlns:p14="http://schemas.microsoft.com/office/powerpoint/2010/main" val="1442137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4"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tLang="en-US">
              <a:ea typeface="ＭＳ Ｐゴシック" charset="-128"/>
              <a:cs typeface="Arial" charset="0"/>
            </a:endParaRPr>
          </a:p>
        </p:txBody>
      </p:sp>
      <p:sp>
        <p:nvSpPr>
          <p:cNvPr id="64515"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Arial" charset="0"/>
              </a:defRPr>
            </a:lvl1pPr>
            <a:lvl2pPr marL="742950" indent="-285750">
              <a:spcBef>
                <a:spcPct val="30000"/>
              </a:spcBef>
              <a:defRPr sz="1200">
                <a:solidFill>
                  <a:schemeClr val="tx1"/>
                </a:solidFill>
                <a:latin typeface="Calibri" charset="0"/>
                <a:ea typeface="Arial" charset="0"/>
                <a:cs typeface="Arial" charset="0"/>
              </a:defRPr>
            </a:lvl2pPr>
            <a:lvl3pPr marL="1143000" indent="-228600">
              <a:spcBef>
                <a:spcPct val="30000"/>
              </a:spcBef>
              <a:defRPr sz="1200">
                <a:solidFill>
                  <a:schemeClr val="tx1"/>
                </a:solidFill>
                <a:latin typeface="Calibri" charset="0"/>
                <a:ea typeface="Arial" charset="0"/>
                <a:cs typeface="Arial" charset="0"/>
              </a:defRPr>
            </a:lvl3pPr>
            <a:lvl4pPr marL="1600200" indent="-228600">
              <a:spcBef>
                <a:spcPct val="30000"/>
              </a:spcBef>
              <a:defRPr sz="1200">
                <a:solidFill>
                  <a:schemeClr val="tx1"/>
                </a:solidFill>
                <a:latin typeface="Calibri" charset="0"/>
                <a:ea typeface="Arial" charset="0"/>
                <a:cs typeface="Arial" charset="0"/>
              </a:defRPr>
            </a:lvl4pPr>
            <a:lvl5pPr marL="2057400" indent="-228600">
              <a:spcBef>
                <a:spcPct val="30000"/>
              </a:spcBef>
              <a:defRPr sz="1200">
                <a:solidFill>
                  <a:schemeClr val="tx1"/>
                </a:solidFill>
                <a:latin typeface="Calibri"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Calibri"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Calibri"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Calibri"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Calibri" charset="0"/>
                <a:ea typeface="Arial" charset="0"/>
                <a:cs typeface="Arial" charset="0"/>
              </a:defRPr>
            </a:lvl9pPr>
          </a:lstStyle>
          <a:p>
            <a:pPr>
              <a:spcBef>
                <a:spcPct val="0"/>
              </a:spcBef>
            </a:pPr>
            <a:fld id="{185A3D75-9972-5348-A782-2631C0DF378D}" type="slidenum">
              <a:rPr lang="en-GB" altLang="en-US"/>
              <a:pPr>
                <a:spcBef>
                  <a:spcPct val="0"/>
                </a:spcBef>
              </a:pPr>
              <a:t>38</a:t>
            </a:fld>
            <a:endParaRPr lang="en-GB" altLang="en-US"/>
          </a:p>
        </p:txBody>
      </p:sp>
    </p:spTree>
    <p:extLst>
      <p:ext uri="{BB962C8B-B14F-4D97-AF65-F5344CB8AC3E}">
        <p14:creationId xmlns:p14="http://schemas.microsoft.com/office/powerpoint/2010/main" val="177676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tLang="en-US">
              <a:ea typeface="ＭＳ Ｐゴシック" charset="-128"/>
              <a:cs typeface="Arial" charset="0"/>
            </a:endParaRPr>
          </a:p>
        </p:txBody>
      </p:sp>
      <p:sp>
        <p:nvSpPr>
          <p:cNvPr id="66563"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Arial" charset="0"/>
              </a:defRPr>
            </a:lvl1pPr>
            <a:lvl2pPr marL="742950" indent="-285750">
              <a:spcBef>
                <a:spcPct val="30000"/>
              </a:spcBef>
              <a:defRPr sz="1200">
                <a:solidFill>
                  <a:schemeClr val="tx1"/>
                </a:solidFill>
                <a:latin typeface="Calibri" charset="0"/>
                <a:ea typeface="Arial" charset="0"/>
                <a:cs typeface="Arial" charset="0"/>
              </a:defRPr>
            </a:lvl2pPr>
            <a:lvl3pPr marL="1143000" indent="-228600">
              <a:spcBef>
                <a:spcPct val="30000"/>
              </a:spcBef>
              <a:defRPr sz="1200">
                <a:solidFill>
                  <a:schemeClr val="tx1"/>
                </a:solidFill>
                <a:latin typeface="Calibri" charset="0"/>
                <a:ea typeface="Arial" charset="0"/>
                <a:cs typeface="Arial" charset="0"/>
              </a:defRPr>
            </a:lvl3pPr>
            <a:lvl4pPr marL="1600200" indent="-228600">
              <a:spcBef>
                <a:spcPct val="30000"/>
              </a:spcBef>
              <a:defRPr sz="1200">
                <a:solidFill>
                  <a:schemeClr val="tx1"/>
                </a:solidFill>
                <a:latin typeface="Calibri" charset="0"/>
                <a:ea typeface="Arial" charset="0"/>
                <a:cs typeface="Arial" charset="0"/>
              </a:defRPr>
            </a:lvl4pPr>
            <a:lvl5pPr marL="2057400" indent="-228600">
              <a:spcBef>
                <a:spcPct val="30000"/>
              </a:spcBef>
              <a:defRPr sz="1200">
                <a:solidFill>
                  <a:schemeClr val="tx1"/>
                </a:solidFill>
                <a:latin typeface="Calibri"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Calibri"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Calibri"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Calibri"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Calibri" charset="0"/>
                <a:ea typeface="Arial" charset="0"/>
                <a:cs typeface="Arial" charset="0"/>
              </a:defRPr>
            </a:lvl9pPr>
          </a:lstStyle>
          <a:p>
            <a:pPr>
              <a:spcBef>
                <a:spcPct val="0"/>
              </a:spcBef>
            </a:pPr>
            <a:fld id="{CE64186E-4123-B048-8EAD-0F47D9707436}" type="slidenum">
              <a:rPr lang="en-GB" altLang="en-US"/>
              <a:pPr>
                <a:spcBef>
                  <a:spcPct val="0"/>
                </a:spcBef>
              </a:pPr>
              <a:t>39</a:t>
            </a:fld>
            <a:endParaRPr lang="en-GB" altLang="en-US"/>
          </a:p>
        </p:txBody>
      </p:sp>
    </p:spTree>
    <p:extLst>
      <p:ext uri="{BB962C8B-B14F-4D97-AF65-F5344CB8AC3E}">
        <p14:creationId xmlns:p14="http://schemas.microsoft.com/office/powerpoint/2010/main" val="815812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0114"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tLang="en-US">
              <a:ea typeface="ＭＳ Ｐゴシック" charset="-128"/>
              <a:cs typeface="Arial" charset="0"/>
            </a:endParaRPr>
          </a:p>
        </p:txBody>
      </p:sp>
      <p:sp>
        <p:nvSpPr>
          <p:cNvPr id="90115"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Arial" charset="0"/>
              </a:defRPr>
            </a:lvl1pPr>
            <a:lvl2pPr marL="742950" indent="-285750">
              <a:spcBef>
                <a:spcPct val="30000"/>
              </a:spcBef>
              <a:defRPr sz="1200">
                <a:solidFill>
                  <a:schemeClr val="tx1"/>
                </a:solidFill>
                <a:latin typeface="Calibri" charset="0"/>
                <a:ea typeface="Arial" charset="0"/>
                <a:cs typeface="Arial" charset="0"/>
              </a:defRPr>
            </a:lvl2pPr>
            <a:lvl3pPr marL="1143000" indent="-228600">
              <a:spcBef>
                <a:spcPct val="30000"/>
              </a:spcBef>
              <a:defRPr sz="1200">
                <a:solidFill>
                  <a:schemeClr val="tx1"/>
                </a:solidFill>
                <a:latin typeface="Calibri" charset="0"/>
                <a:ea typeface="Arial" charset="0"/>
                <a:cs typeface="Arial" charset="0"/>
              </a:defRPr>
            </a:lvl3pPr>
            <a:lvl4pPr marL="1600200" indent="-228600">
              <a:spcBef>
                <a:spcPct val="30000"/>
              </a:spcBef>
              <a:defRPr sz="1200">
                <a:solidFill>
                  <a:schemeClr val="tx1"/>
                </a:solidFill>
                <a:latin typeface="Calibri" charset="0"/>
                <a:ea typeface="Arial" charset="0"/>
                <a:cs typeface="Arial" charset="0"/>
              </a:defRPr>
            </a:lvl4pPr>
            <a:lvl5pPr marL="2057400" indent="-228600">
              <a:spcBef>
                <a:spcPct val="30000"/>
              </a:spcBef>
              <a:defRPr sz="1200">
                <a:solidFill>
                  <a:schemeClr val="tx1"/>
                </a:solidFill>
                <a:latin typeface="Calibri"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Calibri"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Calibri"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Calibri"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Calibri" charset="0"/>
                <a:ea typeface="Arial" charset="0"/>
                <a:cs typeface="Arial" charset="0"/>
              </a:defRPr>
            </a:lvl9pPr>
          </a:lstStyle>
          <a:p>
            <a:pPr>
              <a:spcBef>
                <a:spcPct val="0"/>
              </a:spcBef>
            </a:pPr>
            <a:fld id="{E8F5596C-D16E-FB4A-AD6E-67F599AB9837}" type="slidenum">
              <a:rPr lang="en-GB" altLang="en-US"/>
              <a:pPr>
                <a:spcBef>
                  <a:spcPct val="0"/>
                </a:spcBef>
              </a:pPr>
              <a:t>64</a:t>
            </a:fld>
            <a:endParaRPr lang="en-GB" altLang="en-US"/>
          </a:p>
        </p:txBody>
      </p:sp>
    </p:spTree>
    <p:extLst>
      <p:ext uri="{BB962C8B-B14F-4D97-AF65-F5344CB8AC3E}">
        <p14:creationId xmlns:p14="http://schemas.microsoft.com/office/powerpoint/2010/main" val="60767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smtClean="0">
                <a:ea typeface="ＭＳ Ｐゴシック" charset="-128"/>
              </a:rPr>
              <a:t>If a person must stop suddenly, as in a crash of a vehicle, that </a:t>
            </a:r>
            <a:r>
              <a:rPr lang="en-US" altLang="en-US" dirty="0" smtClean="0">
                <a:solidFill>
                  <a:srgbClr val="FFFF00"/>
                </a:solidFill>
                <a:ea typeface="ＭＳ Ｐゴシック" charset="-128"/>
              </a:rPr>
              <a:t>energy must be dissipated</a:t>
            </a:r>
            <a:r>
              <a:rPr lang="en-US" altLang="en-US" dirty="0" smtClean="0">
                <a:ea typeface="ＭＳ Ｐゴシック" charset="-128"/>
              </a:rPr>
              <a:t> in the vehicle, environment, or individual</a:t>
            </a:r>
            <a:r>
              <a:rPr lang="ja-JP" altLang="en-US" dirty="0" smtClean="0">
                <a:ea typeface="ＭＳ Ｐゴシック" charset="-128"/>
              </a:rPr>
              <a:t>’</a:t>
            </a:r>
            <a:r>
              <a:rPr lang="en-US" altLang="ja-JP" dirty="0" smtClean="0">
                <a:ea typeface="ＭＳ Ｐゴシック" charset="-128"/>
              </a:rPr>
              <a:t>s tissues</a:t>
            </a:r>
          </a:p>
          <a:p>
            <a:pPr>
              <a:lnSpc>
                <a:spcPct val="90000"/>
              </a:lnSpc>
            </a:pPr>
            <a:r>
              <a:rPr lang="en-US" altLang="en-US" dirty="0" smtClean="0">
                <a:ea typeface="ＭＳ Ｐゴシック" charset="-128"/>
              </a:rPr>
              <a:t>When the vehicle stops, the occupant will continue to move at the </a:t>
            </a:r>
            <a:r>
              <a:rPr lang="en-US" altLang="en-US" dirty="0" smtClean="0">
                <a:solidFill>
                  <a:srgbClr val="FFFF00"/>
                </a:solidFill>
                <a:ea typeface="ＭＳ Ｐゴシック" charset="-128"/>
              </a:rPr>
              <a:t>pre-crash speed </a:t>
            </a:r>
            <a:r>
              <a:rPr lang="en-US" altLang="en-US" dirty="0" smtClean="0">
                <a:ea typeface="ＭＳ Ｐゴシック" charset="-128"/>
              </a:rPr>
              <a:t>into interior structures, or into the materials in the exterior environment if ejected.</a:t>
            </a:r>
          </a:p>
          <a:p>
            <a:endParaRPr lang="en-US" dirty="0"/>
          </a:p>
        </p:txBody>
      </p:sp>
      <p:sp>
        <p:nvSpPr>
          <p:cNvPr id="4" name="Slide Number Placeholder 3"/>
          <p:cNvSpPr>
            <a:spLocks noGrp="1"/>
          </p:cNvSpPr>
          <p:nvPr>
            <p:ph type="sldNum" sz="quarter" idx="10"/>
          </p:nvPr>
        </p:nvSpPr>
        <p:spPr/>
        <p:txBody>
          <a:bodyPr/>
          <a:lstStyle/>
          <a:p>
            <a:fld id="{49B0F522-54A9-7F4B-957E-6C1831B1B7A7}" type="slidenum">
              <a:rPr lang="en-US" smtClean="0"/>
              <a:t>10</a:t>
            </a:fld>
            <a:endParaRPr lang="en-US"/>
          </a:p>
        </p:txBody>
      </p:sp>
    </p:spTree>
    <p:extLst>
      <p:ext uri="{BB962C8B-B14F-4D97-AF65-F5344CB8AC3E}">
        <p14:creationId xmlns:p14="http://schemas.microsoft.com/office/powerpoint/2010/main" val="62202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0F522-54A9-7F4B-957E-6C1831B1B7A7}" type="slidenum">
              <a:rPr lang="en-US" smtClean="0"/>
              <a:t>14</a:t>
            </a:fld>
            <a:endParaRPr lang="en-US"/>
          </a:p>
        </p:txBody>
      </p:sp>
    </p:spTree>
    <p:extLst>
      <p:ext uri="{BB962C8B-B14F-4D97-AF65-F5344CB8AC3E}">
        <p14:creationId xmlns:p14="http://schemas.microsoft.com/office/powerpoint/2010/main" val="2821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Proportionate mortality</a:t>
            </a:r>
            <a:r>
              <a:rPr lang="en-US" baseline="0" dirty="0" smtClean="0"/>
              <a:t> rate: no. of deaths due to accidents out of 100 total deaths</a:t>
            </a:r>
          </a:p>
          <a:p>
            <a:endParaRPr lang="en-US" dirty="0"/>
          </a:p>
        </p:txBody>
      </p:sp>
      <p:sp>
        <p:nvSpPr>
          <p:cNvPr id="4" name="Slide Number Placeholder 3"/>
          <p:cNvSpPr>
            <a:spLocks noGrp="1"/>
          </p:cNvSpPr>
          <p:nvPr>
            <p:ph type="sldNum" sz="quarter" idx="10"/>
          </p:nvPr>
        </p:nvSpPr>
        <p:spPr/>
        <p:txBody>
          <a:bodyPr/>
          <a:lstStyle/>
          <a:p>
            <a:fld id="{49B0F522-54A9-7F4B-957E-6C1831B1B7A7}" type="slidenum">
              <a:rPr lang="en-US" smtClean="0"/>
              <a:t>20</a:t>
            </a:fld>
            <a:endParaRPr lang="en-US"/>
          </a:p>
        </p:txBody>
      </p:sp>
    </p:spTree>
    <p:extLst>
      <p:ext uri="{BB962C8B-B14F-4D97-AF65-F5344CB8AC3E}">
        <p14:creationId xmlns:p14="http://schemas.microsoft.com/office/powerpoint/2010/main" val="660300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6"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tLang="en-US" dirty="0">
              <a:ea typeface="ＭＳ Ｐゴシック" charset="-128"/>
              <a:cs typeface="Arial" charset="0"/>
            </a:endParaRPr>
          </a:p>
        </p:txBody>
      </p:sp>
      <p:sp>
        <p:nvSpPr>
          <p:cNvPr id="52227"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Arial" charset="0"/>
              </a:defRPr>
            </a:lvl1pPr>
            <a:lvl2pPr marL="742950" indent="-285750">
              <a:spcBef>
                <a:spcPct val="30000"/>
              </a:spcBef>
              <a:defRPr sz="1200">
                <a:solidFill>
                  <a:schemeClr val="tx1"/>
                </a:solidFill>
                <a:latin typeface="Calibri" charset="0"/>
                <a:ea typeface="Arial" charset="0"/>
                <a:cs typeface="Arial" charset="0"/>
              </a:defRPr>
            </a:lvl2pPr>
            <a:lvl3pPr marL="1143000" indent="-228600">
              <a:spcBef>
                <a:spcPct val="30000"/>
              </a:spcBef>
              <a:defRPr sz="1200">
                <a:solidFill>
                  <a:schemeClr val="tx1"/>
                </a:solidFill>
                <a:latin typeface="Calibri" charset="0"/>
                <a:ea typeface="Arial" charset="0"/>
                <a:cs typeface="Arial" charset="0"/>
              </a:defRPr>
            </a:lvl3pPr>
            <a:lvl4pPr marL="1600200" indent="-228600">
              <a:spcBef>
                <a:spcPct val="30000"/>
              </a:spcBef>
              <a:defRPr sz="1200">
                <a:solidFill>
                  <a:schemeClr val="tx1"/>
                </a:solidFill>
                <a:latin typeface="Calibri" charset="0"/>
                <a:ea typeface="Arial" charset="0"/>
                <a:cs typeface="Arial" charset="0"/>
              </a:defRPr>
            </a:lvl4pPr>
            <a:lvl5pPr marL="2057400" indent="-228600">
              <a:spcBef>
                <a:spcPct val="30000"/>
              </a:spcBef>
              <a:defRPr sz="1200">
                <a:solidFill>
                  <a:schemeClr val="tx1"/>
                </a:solidFill>
                <a:latin typeface="Calibri"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Calibri"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Calibri"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Calibri"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Calibri" charset="0"/>
                <a:ea typeface="Arial" charset="0"/>
                <a:cs typeface="Arial" charset="0"/>
              </a:defRPr>
            </a:lvl9pPr>
          </a:lstStyle>
          <a:p>
            <a:pPr>
              <a:spcBef>
                <a:spcPct val="0"/>
              </a:spcBef>
            </a:pPr>
            <a:fld id="{34A3C5BD-653E-C84F-A968-80BF8B6CBC85}" type="slidenum">
              <a:rPr lang="en-GB" altLang="en-US"/>
              <a:pPr>
                <a:spcBef>
                  <a:spcPct val="0"/>
                </a:spcBef>
              </a:pPr>
              <a:t>26</a:t>
            </a:fld>
            <a:endParaRPr lang="en-GB" altLang="en-US"/>
          </a:p>
        </p:txBody>
      </p:sp>
    </p:spTree>
    <p:extLst>
      <p:ext uri="{BB962C8B-B14F-4D97-AF65-F5344CB8AC3E}">
        <p14:creationId xmlns:p14="http://schemas.microsoft.com/office/powerpoint/2010/main" val="180984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B0F522-54A9-7F4B-957E-6C1831B1B7A7}" type="slidenum">
              <a:rPr lang="en-US" smtClean="0"/>
              <a:t>27</a:t>
            </a:fld>
            <a:endParaRPr lang="en-US"/>
          </a:p>
        </p:txBody>
      </p:sp>
    </p:spTree>
    <p:extLst>
      <p:ext uri="{BB962C8B-B14F-4D97-AF65-F5344CB8AC3E}">
        <p14:creationId xmlns:p14="http://schemas.microsoft.com/office/powerpoint/2010/main" val="2125173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Arial" charset="0"/>
              </a:defRPr>
            </a:lvl1pPr>
            <a:lvl2pPr marL="742950" indent="-285750">
              <a:spcBef>
                <a:spcPct val="30000"/>
              </a:spcBef>
              <a:defRPr sz="1200">
                <a:solidFill>
                  <a:schemeClr val="tx1"/>
                </a:solidFill>
                <a:latin typeface="Calibri" charset="0"/>
                <a:ea typeface="Arial" charset="0"/>
                <a:cs typeface="Arial" charset="0"/>
              </a:defRPr>
            </a:lvl2pPr>
            <a:lvl3pPr marL="1143000" indent="-228600">
              <a:spcBef>
                <a:spcPct val="30000"/>
              </a:spcBef>
              <a:defRPr sz="1200">
                <a:solidFill>
                  <a:schemeClr val="tx1"/>
                </a:solidFill>
                <a:latin typeface="Calibri" charset="0"/>
                <a:ea typeface="Arial" charset="0"/>
                <a:cs typeface="Arial" charset="0"/>
              </a:defRPr>
            </a:lvl3pPr>
            <a:lvl4pPr marL="1600200" indent="-228600">
              <a:spcBef>
                <a:spcPct val="30000"/>
              </a:spcBef>
              <a:defRPr sz="1200">
                <a:solidFill>
                  <a:schemeClr val="tx1"/>
                </a:solidFill>
                <a:latin typeface="Calibri" charset="0"/>
                <a:ea typeface="Arial" charset="0"/>
                <a:cs typeface="Arial" charset="0"/>
              </a:defRPr>
            </a:lvl4pPr>
            <a:lvl5pPr marL="2057400" indent="-228600">
              <a:spcBef>
                <a:spcPct val="30000"/>
              </a:spcBef>
              <a:defRPr sz="1200">
                <a:solidFill>
                  <a:schemeClr val="tx1"/>
                </a:solidFill>
                <a:latin typeface="Calibri"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Calibri"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Calibri"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Calibri"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Calibri" charset="0"/>
                <a:ea typeface="Arial" charset="0"/>
                <a:cs typeface="Arial" charset="0"/>
              </a:defRPr>
            </a:lvl9pPr>
          </a:lstStyle>
          <a:p>
            <a:pPr>
              <a:spcBef>
                <a:spcPct val="0"/>
              </a:spcBef>
            </a:pPr>
            <a:fld id="{8AA49143-2EC2-134D-BA14-BED25BC9E957}" type="slidenum">
              <a:rPr lang="en-US" altLang="en-US"/>
              <a:pPr>
                <a:spcBef>
                  <a:spcPct val="0"/>
                </a:spcBef>
              </a:pPr>
              <a:t>30</a:t>
            </a:fld>
            <a:endParaRPr lang="en-US" altLang="en-US"/>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xfrm>
            <a:off x="319088" y="4343400"/>
            <a:ext cx="6219825" cy="454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tLang="en-US" sz="1000">
              <a:latin typeface="Arial" charset="0"/>
              <a:ea typeface="ＭＳ Ｐゴシック" charset="-128"/>
              <a:cs typeface="Arial" charset="0"/>
            </a:endParaRPr>
          </a:p>
        </p:txBody>
      </p:sp>
    </p:spTree>
    <p:extLst>
      <p:ext uri="{BB962C8B-B14F-4D97-AF65-F5344CB8AC3E}">
        <p14:creationId xmlns:p14="http://schemas.microsoft.com/office/powerpoint/2010/main" val="202864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عنصر نائب للملاحظا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tLang="en-US">
              <a:ea typeface="ＭＳ Ｐゴシック" charset="-128"/>
              <a:cs typeface="Arial" charset="0"/>
            </a:endParaRPr>
          </a:p>
        </p:txBody>
      </p:sp>
      <p:sp>
        <p:nvSpPr>
          <p:cNvPr id="58371" name="عنصر نائب لرقم الشريحة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cs typeface="Arial" charset="0"/>
              </a:defRPr>
            </a:lvl1pPr>
            <a:lvl2pPr marL="742950" indent="-285750">
              <a:spcBef>
                <a:spcPct val="30000"/>
              </a:spcBef>
              <a:defRPr sz="1200">
                <a:solidFill>
                  <a:schemeClr val="tx1"/>
                </a:solidFill>
                <a:latin typeface="Calibri" charset="0"/>
                <a:ea typeface="Arial" charset="0"/>
                <a:cs typeface="Arial" charset="0"/>
              </a:defRPr>
            </a:lvl2pPr>
            <a:lvl3pPr marL="1143000" indent="-228600">
              <a:spcBef>
                <a:spcPct val="30000"/>
              </a:spcBef>
              <a:defRPr sz="1200">
                <a:solidFill>
                  <a:schemeClr val="tx1"/>
                </a:solidFill>
                <a:latin typeface="Calibri" charset="0"/>
                <a:ea typeface="Arial" charset="0"/>
                <a:cs typeface="Arial" charset="0"/>
              </a:defRPr>
            </a:lvl3pPr>
            <a:lvl4pPr marL="1600200" indent="-228600">
              <a:spcBef>
                <a:spcPct val="30000"/>
              </a:spcBef>
              <a:defRPr sz="1200">
                <a:solidFill>
                  <a:schemeClr val="tx1"/>
                </a:solidFill>
                <a:latin typeface="Calibri" charset="0"/>
                <a:ea typeface="Arial" charset="0"/>
                <a:cs typeface="Arial" charset="0"/>
              </a:defRPr>
            </a:lvl4pPr>
            <a:lvl5pPr marL="2057400" indent="-228600">
              <a:spcBef>
                <a:spcPct val="30000"/>
              </a:spcBef>
              <a:defRPr sz="1200">
                <a:solidFill>
                  <a:schemeClr val="tx1"/>
                </a:solidFill>
                <a:latin typeface="Calibri" charset="0"/>
                <a:ea typeface="Arial" charset="0"/>
                <a:cs typeface="Arial" charset="0"/>
              </a:defRPr>
            </a:lvl5pPr>
            <a:lvl6pPr marL="2514600" indent="-228600" eaLnBrk="0" fontAlgn="base" hangingPunct="0">
              <a:spcBef>
                <a:spcPct val="30000"/>
              </a:spcBef>
              <a:spcAft>
                <a:spcPct val="0"/>
              </a:spcAft>
              <a:defRPr sz="1200">
                <a:solidFill>
                  <a:schemeClr val="tx1"/>
                </a:solidFill>
                <a:latin typeface="Calibri" charset="0"/>
                <a:ea typeface="Arial" charset="0"/>
                <a:cs typeface="Arial" charset="0"/>
              </a:defRPr>
            </a:lvl6pPr>
            <a:lvl7pPr marL="2971800" indent="-228600" eaLnBrk="0" fontAlgn="base" hangingPunct="0">
              <a:spcBef>
                <a:spcPct val="30000"/>
              </a:spcBef>
              <a:spcAft>
                <a:spcPct val="0"/>
              </a:spcAft>
              <a:defRPr sz="1200">
                <a:solidFill>
                  <a:schemeClr val="tx1"/>
                </a:solidFill>
                <a:latin typeface="Calibri" charset="0"/>
                <a:ea typeface="Arial" charset="0"/>
                <a:cs typeface="Arial" charset="0"/>
              </a:defRPr>
            </a:lvl7pPr>
            <a:lvl8pPr marL="3429000" indent="-228600" eaLnBrk="0" fontAlgn="base" hangingPunct="0">
              <a:spcBef>
                <a:spcPct val="30000"/>
              </a:spcBef>
              <a:spcAft>
                <a:spcPct val="0"/>
              </a:spcAft>
              <a:defRPr sz="1200">
                <a:solidFill>
                  <a:schemeClr val="tx1"/>
                </a:solidFill>
                <a:latin typeface="Calibri" charset="0"/>
                <a:ea typeface="Arial" charset="0"/>
                <a:cs typeface="Arial" charset="0"/>
              </a:defRPr>
            </a:lvl8pPr>
            <a:lvl9pPr marL="3886200" indent="-228600" eaLnBrk="0" fontAlgn="base" hangingPunct="0">
              <a:spcBef>
                <a:spcPct val="30000"/>
              </a:spcBef>
              <a:spcAft>
                <a:spcPct val="0"/>
              </a:spcAft>
              <a:defRPr sz="1200">
                <a:solidFill>
                  <a:schemeClr val="tx1"/>
                </a:solidFill>
                <a:latin typeface="Calibri" charset="0"/>
                <a:ea typeface="Arial" charset="0"/>
                <a:cs typeface="Arial" charset="0"/>
              </a:defRPr>
            </a:lvl9pPr>
          </a:lstStyle>
          <a:p>
            <a:pPr>
              <a:spcBef>
                <a:spcPct val="0"/>
              </a:spcBef>
            </a:pPr>
            <a:fld id="{72522BF0-6CFF-6542-9BAC-26C799A5AF5A}" type="slidenum">
              <a:rPr lang="en-GB" altLang="en-US"/>
              <a:pPr>
                <a:spcBef>
                  <a:spcPct val="0"/>
                </a:spcBef>
              </a:pPr>
              <a:t>31</a:t>
            </a:fld>
            <a:endParaRPr lang="en-GB" altLang="en-US"/>
          </a:p>
        </p:txBody>
      </p:sp>
    </p:spTree>
    <p:extLst>
      <p:ext uri="{BB962C8B-B14F-4D97-AF65-F5344CB8AC3E}">
        <p14:creationId xmlns:p14="http://schemas.microsoft.com/office/powerpoint/2010/main" val="586034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Inequality </a:t>
            </a:r>
            <a:endParaRPr lang="en-US" dirty="0"/>
          </a:p>
        </p:txBody>
      </p:sp>
      <p:sp>
        <p:nvSpPr>
          <p:cNvPr id="4" name="Slide Number Placeholder 3"/>
          <p:cNvSpPr>
            <a:spLocks noGrp="1"/>
          </p:cNvSpPr>
          <p:nvPr>
            <p:ph type="sldNum" sz="quarter" idx="10"/>
          </p:nvPr>
        </p:nvSpPr>
        <p:spPr/>
        <p:txBody>
          <a:bodyPr/>
          <a:lstStyle/>
          <a:p>
            <a:fld id="{49B0F522-54A9-7F4B-957E-6C1831B1B7A7}" type="slidenum">
              <a:rPr lang="en-US" smtClean="0"/>
              <a:t>34</a:t>
            </a:fld>
            <a:endParaRPr lang="en-US"/>
          </a:p>
        </p:txBody>
      </p:sp>
    </p:spTree>
    <p:extLst>
      <p:ext uri="{BB962C8B-B14F-4D97-AF65-F5344CB8AC3E}">
        <p14:creationId xmlns:p14="http://schemas.microsoft.com/office/powerpoint/2010/main" val="210071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E68B2B-31DC-6141-8B36-1D281EFCE65C}"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34311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68B2B-31DC-6141-8B36-1D281EFCE65C}"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184896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68B2B-31DC-6141-8B36-1D281EFCE65C}"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152308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E68B2B-31DC-6141-8B36-1D281EFCE65C}"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898963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E68B2B-31DC-6141-8B36-1D281EFCE65C}" type="datetimeFigureOut">
              <a:rPr lang="en-US" smtClean="0"/>
              <a:t>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205439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E68B2B-31DC-6141-8B36-1D281EFCE65C}"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92640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E68B2B-31DC-6141-8B36-1D281EFCE65C}" type="datetimeFigureOut">
              <a:rPr lang="en-US" smtClean="0"/>
              <a:t>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78235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E68B2B-31DC-6141-8B36-1D281EFCE65C}" type="datetimeFigureOut">
              <a:rPr lang="en-US" smtClean="0"/>
              <a:t>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7897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68B2B-31DC-6141-8B36-1D281EFCE65C}" type="datetimeFigureOut">
              <a:rPr lang="en-US" smtClean="0"/>
              <a:t>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15256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68B2B-31DC-6141-8B36-1D281EFCE65C}"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213376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68B2B-31DC-6141-8B36-1D281EFCE65C}" type="datetimeFigureOut">
              <a:rPr lang="en-US" smtClean="0"/>
              <a:t>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39E641-982D-9744-B3DB-DCF810FCB2B5}" type="slidenum">
              <a:rPr lang="en-US" smtClean="0"/>
              <a:t>‹#›</a:t>
            </a:fld>
            <a:endParaRPr lang="en-US"/>
          </a:p>
        </p:txBody>
      </p:sp>
    </p:spTree>
    <p:extLst>
      <p:ext uri="{BB962C8B-B14F-4D97-AF65-F5344CB8AC3E}">
        <p14:creationId xmlns:p14="http://schemas.microsoft.com/office/powerpoint/2010/main" val="133654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68B2B-31DC-6141-8B36-1D281EFCE65C}" type="datetimeFigureOut">
              <a:rPr lang="en-US" smtClean="0"/>
              <a:t>2/22/2019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9E641-982D-9744-B3DB-DCF810FCB2B5}" type="slidenum">
              <a:rPr lang="en-US" smtClean="0"/>
              <a:t>‹#›</a:t>
            </a:fld>
            <a:endParaRPr lang="en-US"/>
          </a:p>
        </p:txBody>
      </p:sp>
    </p:spTree>
    <p:extLst>
      <p:ext uri="{BB962C8B-B14F-4D97-AF65-F5344CB8AC3E}">
        <p14:creationId xmlns:p14="http://schemas.microsoft.com/office/powerpoint/2010/main" val="1208499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younis@ksu.edu.sa"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mailto:Afnan.younis@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hompsons.law/services/serious-injury/brain-injury-claim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salamh.org.sa/"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25637"/>
          </a:xfrm>
        </p:spPr>
        <p:txBody>
          <a:bodyPr/>
          <a:lstStyle/>
          <a:p>
            <a:r>
              <a:rPr lang="en-US" b="1" dirty="0" smtClean="0">
                <a:solidFill>
                  <a:srgbClr val="C00000"/>
                </a:solidFill>
              </a:rPr>
              <a:t>Injury Epidemiology </a:t>
            </a:r>
            <a:endParaRPr lang="en-US" b="1" dirty="0">
              <a:solidFill>
                <a:srgbClr val="C00000"/>
              </a:solidFill>
            </a:endParaRPr>
          </a:p>
        </p:txBody>
      </p:sp>
      <p:sp>
        <p:nvSpPr>
          <p:cNvPr id="3" name="Subtitle 2"/>
          <p:cNvSpPr>
            <a:spLocks noGrp="1"/>
          </p:cNvSpPr>
          <p:nvPr>
            <p:ph type="subTitle" idx="1"/>
          </p:nvPr>
        </p:nvSpPr>
        <p:spPr>
          <a:xfrm>
            <a:off x="1524000" y="4436226"/>
            <a:ext cx="9144000" cy="1655762"/>
          </a:xfrm>
        </p:spPr>
        <p:txBody>
          <a:bodyPr>
            <a:normAutofit fontScale="92500" lnSpcReduction="10000"/>
          </a:bodyPr>
          <a:lstStyle/>
          <a:p>
            <a:r>
              <a:rPr lang="en-US" altLang="en-US" sz="3200" b="1" dirty="0" smtClean="0">
                <a:latin typeface="Footlight MT Light" charset="0"/>
                <a:ea typeface="Arial" charset="0"/>
                <a:cs typeface="Arial" charset="0"/>
              </a:rPr>
              <a:t>Dr. </a:t>
            </a:r>
            <a:r>
              <a:rPr lang="en-US" altLang="en-US" sz="3200" b="1" dirty="0" err="1" smtClean="0">
                <a:latin typeface="Footlight MT Light" charset="0"/>
                <a:ea typeface="Arial" charset="0"/>
                <a:cs typeface="Arial" charset="0"/>
              </a:rPr>
              <a:t>Afnan</a:t>
            </a:r>
            <a:r>
              <a:rPr lang="en-US" altLang="en-US" sz="3200" b="1" dirty="0" smtClean="0">
                <a:latin typeface="Footlight MT Light" charset="0"/>
                <a:ea typeface="Arial" charset="0"/>
                <a:cs typeface="Arial" charset="0"/>
              </a:rPr>
              <a:t> </a:t>
            </a:r>
            <a:r>
              <a:rPr lang="en-US" altLang="en-US" sz="3200" b="1" dirty="0" err="1" smtClean="0">
                <a:latin typeface="Footlight MT Light" charset="0"/>
                <a:ea typeface="Arial" charset="0"/>
                <a:cs typeface="Arial" charset="0"/>
              </a:rPr>
              <a:t>Younis</a:t>
            </a:r>
            <a:r>
              <a:rPr lang="en-US" altLang="en-US" sz="3200" b="1" dirty="0" smtClean="0">
                <a:latin typeface="Footlight MT Light" charset="0"/>
                <a:ea typeface="Arial" charset="0"/>
                <a:cs typeface="Arial" charset="0"/>
              </a:rPr>
              <a:t>, MBBS, MPH, SBCM</a:t>
            </a:r>
          </a:p>
          <a:p>
            <a:r>
              <a:rPr lang="en-US" altLang="en-US" b="1" dirty="0" smtClean="0">
                <a:latin typeface="Footlight MT Light" charset="0"/>
                <a:ea typeface="Arial" charset="0"/>
                <a:cs typeface="Arial" charset="0"/>
              </a:rPr>
              <a:t>Assistant Professor, Community Medicine</a:t>
            </a:r>
          </a:p>
          <a:p>
            <a:r>
              <a:rPr lang="en-US" altLang="en-US" b="1" dirty="0" smtClean="0">
                <a:latin typeface="Footlight MT Light" charset="0"/>
                <a:ea typeface="Arial" charset="0"/>
                <a:cs typeface="Arial" charset="0"/>
                <a:hlinkClick r:id="rId3"/>
              </a:rPr>
              <a:t>ayounis@ksu.edu.sa</a:t>
            </a:r>
            <a:endParaRPr lang="en-US" altLang="en-US" b="1" dirty="0" smtClean="0">
              <a:latin typeface="Footlight MT Light" charset="0"/>
              <a:ea typeface="Arial" charset="0"/>
              <a:cs typeface="Arial" charset="0"/>
            </a:endParaRPr>
          </a:p>
          <a:p>
            <a:r>
              <a:rPr lang="en-US" altLang="en-US" b="1" dirty="0" smtClean="0">
                <a:latin typeface="Footlight MT Light" charset="0"/>
                <a:ea typeface="Arial" charset="0"/>
                <a:cs typeface="Arial" charset="0"/>
                <a:hlinkClick r:id="rId4"/>
              </a:rPr>
              <a:t>Afnan.younis@gmail.com</a:t>
            </a:r>
            <a:r>
              <a:rPr lang="en-US" altLang="en-US" b="1" dirty="0" smtClean="0">
                <a:latin typeface="Footlight MT Light" charset="0"/>
                <a:ea typeface="Arial" charset="0"/>
                <a:cs typeface="Arial" charset="0"/>
              </a:rPr>
              <a:t> </a:t>
            </a:r>
            <a:endParaRPr lang="ar-SA" altLang="en-US" b="1" dirty="0">
              <a:latin typeface="Footlight MT Light" charset="0"/>
              <a:ea typeface="Arial" charset="0"/>
            </a:endParaRPr>
          </a:p>
          <a:p>
            <a:endParaRPr lang="en-US" altLang="en-US" b="1" dirty="0" smtClean="0">
              <a:latin typeface="Footlight MT Light" charset="0"/>
              <a:ea typeface="Arial" charset="0"/>
              <a:cs typeface="Arial" charset="0"/>
            </a:endParaRPr>
          </a:p>
          <a:p>
            <a:endParaRPr lang="en-US" dirty="0"/>
          </a:p>
        </p:txBody>
      </p:sp>
    </p:spTree>
    <p:extLst>
      <p:ext uri="{BB962C8B-B14F-4D97-AF65-F5344CB8AC3E}">
        <p14:creationId xmlns:p14="http://schemas.microsoft.com/office/powerpoint/2010/main" val="756834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109997" y="422732"/>
            <a:ext cx="6551612" cy="838200"/>
          </a:xfrm>
        </p:spPr>
        <p:txBody>
          <a:bodyPr/>
          <a:lstStyle/>
          <a:p>
            <a:r>
              <a:rPr lang="en-US" altLang="en-US" sz="3200" b="1" dirty="0" smtClean="0">
                <a:solidFill>
                  <a:schemeClr val="accent1"/>
                </a:solidFill>
                <a:latin typeface="+mn-lt"/>
                <a:ea typeface="ＭＳ Ｐゴシック" charset="-128"/>
                <a:cs typeface="Tahoma" charset="0"/>
              </a:rPr>
              <a:t>Mechanical energy</a:t>
            </a:r>
            <a:endParaRPr lang="en-US" altLang="en-US" sz="3200" b="1" dirty="0">
              <a:solidFill>
                <a:schemeClr val="accent1"/>
              </a:solidFill>
              <a:latin typeface="+mn-lt"/>
              <a:ea typeface="ＭＳ Ｐゴシック" charset="-128"/>
              <a:cs typeface="Tahoma" charset="0"/>
            </a:endParaRPr>
          </a:p>
        </p:txBody>
      </p:sp>
      <p:sp>
        <p:nvSpPr>
          <p:cNvPr id="38914" name="Content Placeholder 2"/>
          <p:cNvSpPr>
            <a:spLocks noGrp="1"/>
          </p:cNvSpPr>
          <p:nvPr>
            <p:ph sz="half" idx="1"/>
          </p:nvPr>
        </p:nvSpPr>
        <p:spPr>
          <a:xfrm>
            <a:off x="838200" y="5271246"/>
            <a:ext cx="10367682" cy="783479"/>
          </a:xfrm>
        </p:spPr>
        <p:txBody>
          <a:bodyPr>
            <a:normAutofit lnSpcReduction="10000"/>
          </a:bodyPr>
          <a:lstStyle/>
          <a:p>
            <a:r>
              <a:rPr lang="en-US" altLang="en-US" dirty="0" smtClean="0">
                <a:ea typeface="ＭＳ Ｐゴシック" charset="-128"/>
              </a:rPr>
              <a:t>When a vehicle stops suddenly, the occupant will continue to move at the same speed and direction</a:t>
            </a:r>
          </a:p>
        </p:txBody>
      </p:sp>
      <p:pic>
        <p:nvPicPr>
          <p:cNvPr id="38915" name="Content Placeholder 7" descr="forward motion.jpg"/>
          <p:cNvPicPr>
            <a:picLocks noGrp="1" noChangeAspect="1"/>
          </p:cNvPicPr>
          <p:nvPr>
            <p:ph sz="half" idx="2"/>
          </p:nvPr>
        </p:nvPicPr>
        <p:blipFill>
          <a:blip r:embed="rId3">
            <a:extLst>
              <a:ext uri="{28A0092B-C50C-407E-A947-70E740481C1C}">
                <a14:useLocalDpi xmlns:a14="http://schemas.microsoft.com/office/drawing/2010/main" val="0"/>
              </a:ext>
            </a:extLst>
          </a:blip>
          <a:srcRect l="10323" r="6773"/>
          <a:stretch>
            <a:fillRect/>
          </a:stretch>
        </p:blipFill>
        <p:spPr>
          <a:xfrm>
            <a:off x="7010400" y="1469351"/>
            <a:ext cx="2685770" cy="3385056"/>
          </a:xfrm>
          <a:ln>
            <a:solidFill>
              <a:schemeClr val="tx1"/>
            </a:solidFill>
            <a:miter lim="800000"/>
            <a:headEnd/>
            <a:tailEnd/>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299" y="1765299"/>
            <a:ext cx="4473633" cy="2412253"/>
          </a:xfrm>
          <a:prstGeom prst="rect">
            <a:avLst/>
          </a:prstGeom>
        </p:spPr>
      </p:pic>
    </p:spTree>
    <p:extLst>
      <p:ext uri="{BB962C8B-B14F-4D97-AF65-F5344CB8AC3E}">
        <p14:creationId xmlns:p14="http://schemas.microsoft.com/office/powerpoint/2010/main" val="283510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en-US" sz="3200" b="1" dirty="0" smtClean="0">
                <a:solidFill>
                  <a:schemeClr val="accent1"/>
                </a:solidFill>
                <a:latin typeface="+mn-lt"/>
                <a:ea typeface="ＭＳ Ｐゴシック" charset="-128"/>
                <a:cs typeface="Tahoma" charset="0"/>
              </a:rPr>
              <a:t>Mechanical energy</a:t>
            </a:r>
            <a:endParaRPr lang="en-US" altLang="en-US" sz="3200" b="1" dirty="0">
              <a:solidFill>
                <a:schemeClr val="accent1"/>
              </a:solidFill>
              <a:latin typeface="+mn-lt"/>
              <a:ea typeface="ＭＳ Ｐゴシック" charset="-128"/>
              <a:cs typeface="Tahoma" charset="0"/>
            </a:endParaRPr>
          </a:p>
        </p:txBody>
      </p:sp>
      <p:sp>
        <p:nvSpPr>
          <p:cNvPr id="39938" name="Content Placeholder 2"/>
          <p:cNvSpPr>
            <a:spLocks noGrp="1"/>
          </p:cNvSpPr>
          <p:nvPr>
            <p:ph sz="half" idx="1"/>
          </p:nvPr>
        </p:nvSpPr>
        <p:spPr>
          <a:xfrm>
            <a:off x="838200" y="2205038"/>
            <a:ext cx="5181600" cy="3600449"/>
          </a:xfrm>
        </p:spPr>
        <p:txBody>
          <a:bodyPr/>
          <a:lstStyle/>
          <a:p>
            <a:pPr marL="342900" lvl="1" indent="-342900">
              <a:buFont typeface="Arial" charset="0"/>
              <a:buChar char="•"/>
            </a:pPr>
            <a:r>
              <a:rPr lang="en-US" altLang="en-US" sz="2800" dirty="0">
                <a:solidFill>
                  <a:schemeClr val="accent5"/>
                </a:solidFill>
                <a:ea typeface="ＭＳ Ｐゴシック" charset="-128"/>
              </a:rPr>
              <a:t>Stresses: </a:t>
            </a:r>
            <a:r>
              <a:rPr lang="en-US" altLang="en-US" sz="2800" dirty="0">
                <a:ea typeface="ＭＳ Ｐゴシック" charset="-128"/>
              </a:rPr>
              <a:t>contact with energy source generates forces counter to the load. </a:t>
            </a:r>
            <a:endParaRPr lang="en-US" altLang="en-US" sz="2800" dirty="0" smtClean="0">
              <a:ea typeface="ＭＳ Ｐゴシック" charset="-128"/>
            </a:endParaRPr>
          </a:p>
          <a:p>
            <a:pPr marL="342900" lvl="1" indent="-342900">
              <a:buFont typeface="Arial" charset="0"/>
              <a:buChar char="•"/>
            </a:pPr>
            <a:r>
              <a:rPr lang="en-US" altLang="en-US" sz="2800" dirty="0" smtClean="0">
                <a:ea typeface="ＭＳ Ｐゴシック" charset="-128"/>
              </a:rPr>
              <a:t>Types</a:t>
            </a:r>
            <a:r>
              <a:rPr lang="en-US" altLang="en-US" sz="2800" dirty="0">
                <a:ea typeface="ＭＳ Ｐゴシック" charset="-128"/>
              </a:rPr>
              <a:t>: </a:t>
            </a:r>
            <a:endParaRPr lang="en-US" altLang="en-US" sz="2800" dirty="0" smtClean="0">
              <a:ea typeface="ＭＳ Ｐゴシック" charset="-128"/>
            </a:endParaRPr>
          </a:p>
          <a:p>
            <a:pPr marL="342900" lvl="1" indent="-342900">
              <a:buFont typeface="Arial" charset="0"/>
              <a:buChar char="•"/>
            </a:pPr>
            <a:r>
              <a:rPr lang="en-US" altLang="en-US" sz="2800" dirty="0" smtClean="0">
                <a:solidFill>
                  <a:schemeClr val="accent5"/>
                </a:solidFill>
                <a:ea typeface="ＭＳ Ｐゴシック" charset="-128"/>
              </a:rPr>
              <a:t>Tension</a:t>
            </a:r>
            <a:r>
              <a:rPr lang="en-US" altLang="en-US" sz="2800" dirty="0" smtClean="0">
                <a:solidFill>
                  <a:schemeClr val="folHlink"/>
                </a:solidFill>
                <a:ea typeface="ＭＳ Ｐゴシック" charset="-128"/>
              </a:rPr>
              <a:t> </a:t>
            </a:r>
          </a:p>
          <a:p>
            <a:pPr marL="342900" lvl="1" indent="-342900">
              <a:buFont typeface="Arial" charset="0"/>
              <a:buChar char="•"/>
            </a:pPr>
            <a:r>
              <a:rPr lang="en-US" altLang="en-US" sz="2800" dirty="0" smtClean="0">
                <a:solidFill>
                  <a:schemeClr val="accent5"/>
                </a:solidFill>
                <a:ea typeface="ＭＳ Ｐゴシック" charset="-128"/>
              </a:rPr>
              <a:t>Compression</a:t>
            </a:r>
            <a:r>
              <a:rPr lang="en-US" altLang="en-US" sz="2800" dirty="0" smtClean="0">
                <a:solidFill>
                  <a:schemeClr val="folHlink"/>
                </a:solidFill>
                <a:ea typeface="ＭＳ Ｐゴシック" charset="-128"/>
              </a:rPr>
              <a:t> </a:t>
            </a:r>
          </a:p>
          <a:p>
            <a:pPr marL="342900" lvl="1" indent="-342900">
              <a:buFont typeface="Arial" charset="0"/>
              <a:buChar char="•"/>
            </a:pPr>
            <a:r>
              <a:rPr lang="en-US" altLang="en-US" sz="2800" dirty="0" smtClean="0">
                <a:solidFill>
                  <a:schemeClr val="accent5"/>
                </a:solidFill>
                <a:ea typeface="ＭＳ Ｐゴシック" charset="-128"/>
              </a:rPr>
              <a:t>Shear </a:t>
            </a:r>
            <a:endParaRPr lang="en-US" altLang="en-US" dirty="0">
              <a:ea typeface="ＭＳ Ｐゴシック" charset="-128"/>
            </a:endParaRPr>
          </a:p>
        </p:txBody>
      </p:sp>
      <p:pic>
        <p:nvPicPr>
          <p:cNvPr id="39939" name="Content Placeholder 7" descr="400px-Compression_tension_and_shear_forces.pn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86500" y="2205039"/>
            <a:ext cx="3810000" cy="2879725"/>
          </a:xfrm>
        </p:spPr>
      </p:pic>
    </p:spTree>
    <p:extLst>
      <p:ext uri="{BB962C8B-B14F-4D97-AF65-F5344CB8AC3E}">
        <p14:creationId xmlns:p14="http://schemas.microsoft.com/office/powerpoint/2010/main" val="1842832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1379621" y="573740"/>
            <a:ext cx="8350167" cy="1199497"/>
          </a:xfrm>
        </p:spPr>
        <p:txBody>
          <a:bodyPr/>
          <a:lstStyle/>
          <a:p>
            <a:r>
              <a:rPr lang="en-US" altLang="en-US" sz="3200" b="1" dirty="0" smtClean="0">
                <a:solidFill>
                  <a:schemeClr val="accent1"/>
                </a:solidFill>
                <a:latin typeface="+mn-lt"/>
                <a:ea typeface="ＭＳ Ｐゴシック" charset="-128"/>
                <a:cs typeface="Tahoma" charset="0"/>
              </a:rPr>
              <a:t>Mechanical energy</a:t>
            </a:r>
            <a:endParaRPr lang="en-US" altLang="en-US" b="1" dirty="0">
              <a:solidFill>
                <a:schemeClr val="accent1"/>
              </a:solidFill>
              <a:latin typeface="+mn-lt"/>
              <a:ea typeface="ＭＳ Ｐゴシック" charset="-128"/>
              <a:cs typeface="Tahoma" charset="0"/>
            </a:endParaRPr>
          </a:p>
        </p:txBody>
      </p:sp>
      <p:sp>
        <p:nvSpPr>
          <p:cNvPr id="40964" name="Rectangle 3"/>
          <p:cNvSpPr>
            <a:spLocks noGrp="1" noChangeArrowheads="1"/>
          </p:cNvSpPr>
          <p:nvPr>
            <p:ph type="body" idx="1"/>
          </p:nvPr>
        </p:nvSpPr>
        <p:spPr>
          <a:xfrm>
            <a:off x="838200" y="1941095"/>
            <a:ext cx="10170459" cy="4512094"/>
          </a:xfrm>
        </p:spPr>
        <p:txBody>
          <a:bodyPr/>
          <a:lstStyle/>
          <a:p>
            <a:pPr lvl="1">
              <a:lnSpc>
                <a:spcPct val="90000"/>
              </a:lnSpc>
            </a:pPr>
            <a:r>
              <a:rPr lang="en-US" altLang="en-US" sz="3200" dirty="0">
                <a:solidFill>
                  <a:schemeClr val="accent5"/>
                </a:solidFill>
                <a:ea typeface="ＭＳ Ｐゴシック" charset="-128"/>
              </a:rPr>
              <a:t>Strain</a:t>
            </a:r>
            <a:r>
              <a:rPr lang="en-US" altLang="en-US" sz="3200" dirty="0">
                <a:ea typeface="ＭＳ Ｐゴシック" charset="-128"/>
              </a:rPr>
              <a:t>: extent of deformation, resulting from tension, compression, shear</a:t>
            </a:r>
          </a:p>
          <a:p>
            <a:pPr lvl="1">
              <a:lnSpc>
                <a:spcPct val="90000"/>
              </a:lnSpc>
            </a:pPr>
            <a:r>
              <a:rPr lang="en-US" altLang="en-US" sz="3200" dirty="0">
                <a:ea typeface="ＭＳ Ｐゴシック" charset="-128"/>
              </a:rPr>
              <a:t>The </a:t>
            </a:r>
            <a:r>
              <a:rPr lang="en-US" altLang="en-US" sz="3200" dirty="0">
                <a:solidFill>
                  <a:schemeClr val="accent5"/>
                </a:solidFill>
                <a:ea typeface="ＭＳ Ｐゴシック" charset="-128"/>
              </a:rPr>
              <a:t>shape and elasticity </a:t>
            </a:r>
            <a:r>
              <a:rPr lang="en-US" altLang="en-US" sz="3200" dirty="0">
                <a:ea typeface="ＭＳ Ｐゴシック" charset="-128"/>
              </a:rPr>
              <a:t>of the materials struck will determine the damage to the tissue.  </a:t>
            </a:r>
          </a:p>
          <a:p>
            <a:pPr lvl="1">
              <a:lnSpc>
                <a:spcPct val="90000"/>
              </a:lnSpc>
            </a:pPr>
            <a:r>
              <a:rPr lang="en-US" altLang="en-US" sz="3200" dirty="0">
                <a:ea typeface="ＭＳ Ｐゴシック" charset="-128"/>
              </a:rPr>
              <a:t>Devices as </a:t>
            </a:r>
            <a:r>
              <a:rPr lang="en-US" altLang="en-US" sz="3200" dirty="0">
                <a:solidFill>
                  <a:schemeClr val="accent5"/>
                </a:solidFill>
                <a:ea typeface="ＭＳ Ｐゴシック" charset="-128"/>
              </a:rPr>
              <a:t>seat-belts, air bags and child restraints </a:t>
            </a:r>
            <a:r>
              <a:rPr lang="en-US" altLang="en-US" sz="3200" dirty="0">
                <a:ea typeface="ＭＳ Ｐゴシック" charset="-128"/>
              </a:rPr>
              <a:t>reduce the severity of injury by reducing contact with less flexible structures (</a:t>
            </a:r>
            <a:r>
              <a:rPr lang="en-US" altLang="en-US" sz="3200" dirty="0">
                <a:solidFill>
                  <a:schemeClr val="accent5"/>
                </a:solidFill>
                <a:ea typeface="ＭＳ Ｐゴシック" charset="-128"/>
              </a:rPr>
              <a:t>second collision</a:t>
            </a:r>
            <a:r>
              <a:rPr lang="en-US" altLang="en-US" sz="3200" dirty="0">
                <a:ea typeface="ＭＳ Ｐゴシック" charset="-128"/>
              </a:rPr>
              <a:t>)</a:t>
            </a:r>
          </a:p>
        </p:txBody>
      </p:sp>
    </p:spTree>
    <p:extLst>
      <p:ext uri="{BB962C8B-B14F-4D97-AF65-F5344CB8AC3E}">
        <p14:creationId xmlns:p14="http://schemas.microsoft.com/office/powerpoint/2010/main" val="1480015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964414" y="685801"/>
            <a:ext cx="8314859" cy="838200"/>
          </a:xfrm>
        </p:spPr>
        <p:txBody>
          <a:bodyPr/>
          <a:lstStyle/>
          <a:p>
            <a:r>
              <a:rPr lang="en-US" altLang="en-US" sz="3200" b="1" dirty="0" smtClean="0">
                <a:solidFill>
                  <a:schemeClr val="accent1"/>
                </a:solidFill>
                <a:latin typeface="+mn-lt"/>
                <a:ea typeface="ＭＳ Ｐゴシック" charset="-128"/>
                <a:cs typeface="Tahoma" charset="0"/>
              </a:rPr>
              <a:t>Thermal and chemical </a:t>
            </a:r>
            <a:r>
              <a:rPr lang="en-US" altLang="en-US" sz="3200" b="1" dirty="0">
                <a:solidFill>
                  <a:schemeClr val="accent1"/>
                </a:solidFill>
                <a:latin typeface="+mn-lt"/>
                <a:ea typeface="ＭＳ Ｐゴシック" charset="-128"/>
                <a:cs typeface="Tahoma" charset="0"/>
              </a:rPr>
              <a:t>e</a:t>
            </a:r>
            <a:r>
              <a:rPr lang="en-US" altLang="en-US" sz="3200" b="1" dirty="0" smtClean="0">
                <a:solidFill>
                  <a:schemeClr val="accent1"/>
                </a:solidFill>
                <a:latin typeface="+mn-lt"/>
                <a:ea typeface="ＭＳ Ｐゴシック" charset="-128"/>
                <a:cs typeface="Tahoma" charset="0"/>
              </a:rPr>
              <a:t>nergy</a:t>
            </a:r>
            <a:endParaRPr lang="en-US" altLang="en-US" sz="3200" b="1" dirty="0">
              <a:solidFill>
                <a:schemeClr val="accent1"/>
              </a:solidFill>
              <a:latin typeface="+mn-lt"/>
              <a:ea typeface="ＭＳ Ｐゴシック" charset="-128"/>
              <a:cs typeface="Tahoma" charset="0"/>
            </a:endParaRPr>
          </a:p>
        </p:txBody>
      </p:sp>
      <p:sp>
        <p:nvSpPr>
          <p:cNvPr id="41986" name="Content Placeholder 2"/>
          <p:cNvSpPr>
            <a:spLocks noGrp="1"/>
          </p:cNvSpPr>
          <p:nvPr>
            <p:ph sz="half" idx="1"/>
          </p:nvPr>
        </p:nvSpPr>
        <p:spPr>
          <a:xfrm>
            <a:off x="964415" y="1925053"/>
            <a:ext cx="5923750" cy="4599573"/>
          </a:xfrm>
        </p:spPr>
        <p:txBody>
          <a:bodyPr/>
          <a:lstStyle/>
          <a:p>
            <a:pPr marL="457200" lvl="1" indent="-457200"/>
            <a:r>
              <a:rPr lang="en-US" altLang="en-US" sz="2800" dirty="0" smtClean="0">
                <a:ea typeface="ＭＳ Ｐゴシック" charset="-128"/>
              </a:rPr>
              <a:t>Fires, </a:t>
            </a:r>
            <a:r>
              <a:rPr lang="en-US" altLang="en-US" sz="2800" dirty="0">
                <a:ea typeface="ＭＳ Ｐゴシック" charset="-128"/>
              </a:rPr>
              <a:t>heat &amp; smoke </a:t>
            </a:r>
            <a:endParaRPr lang="en-US" altLang="en-US" sz="2800" dirty="0" smtClean="0">
              <a:ea typeface="ＭＳ Ｐゴシック" charset="-128"/>
            </a:endParaRPr>
          </a:p>
          <a:p>
            <a:pPr marL="457200" lvl="1" indent="-457200"/>
            <a:endParaRPr lang="en-US" altLang="en-US" sz="2800" dirty="0" smtClean="0">
              <a:ea typeface="ＭＳ Ｐゴシック" charset="-128"/>
            </a:endParaRPr>
          </a:p>
          <a:p>
            <a:pPr marL="457200" lvl="1" indent="-457200"/>
            <a:r>
              <a:rPr lang="en-US" altLang="en-US" sz="2800" dirty="0" smtClean="0">
                <a:ea typeface="ＭＳ Ｐゴシック" charset="-128"/>
              </a:rPr>
              <a:t>As a result </a:t>
            </a:r>
            <a:r>
              <a:rPr lang="en-US" altLang="en-US" sz="2800" dirty="0">
                <a:ea typeface="ＭＳ Ｐゴシック" charset="-128"/>
              </a:rPr>
              <a:t>of ignition sources, flammable materials and of the heat and chemical </a:t>
            </a:r>
            <a:r>
              <a:rPr lang="en-US" altLang="en-US" sz="2800" dirty="0" smtClean="0">
                <a:ea typeface="ＭＳ Ｐゴシック" charset="-128"/>
              </a:rPr>
              <a:t>energies</a:t>
            </a:r>
            <a:endParaRPr lang="en-US" altLang="en-US" dirty="0">
              <a:ea typeface="ＭＳ Ｐゴシック" charset="-128"/>
            </a:endParaRPr>
          </a:p>
        </p:txBody>
      </p:sp>
      <p:pic>
        <p:nvPicPr>
          <p:cNvPr id="9" name="Content Placeholder 8" descr="ورة ذات صلة"/>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55859" y="1696492"/>
            <a:ext cx="4020670" cy="341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3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sz="half" idx="1"/>
          </p:nvPr>
        </p:nvSpPr>
        <p:spPr>
          <a:xfrm>
            <a:off x="1074821" y="1815372"/>
            <a:ext cx="5397697" cy="4310792"/>
          </a:xfrm>
        </p:spPr>
        <p:txBody>
          <a:bodyPr/>
          <a:lstStyle/>
          <a:p>
            <a:pPr>
              <a:lnSpc>
                <a:spcPct val="80000"/>
              </a:lnSpc>
            </a:pPr>
            <a:r>
              <a:rPr lang="en-US" altLang="en-US" dirty="0" smtClean="0">
                <a:ea typeface="ＭＳ Ｐゴシック" charset="-128"/>
              </a:rPr>
              <a:t>Combustion varies </a:t>
            </a:r>
            <a:r>
              <a:rPr lang="en-US" altLang="en-US" dirty="0">
                <a:ea typeface="ＭＳ Ｐゴシック" charset="-128"/>
              </a:rPr>
              <a:t>by: </a:t>
            </a:r>
          </a:p>
          <a:p>
            <a:pPr>
              <a:lnSpc>
                <a:spcPct val="80000"/>
              </a:lnSpc>
              <a:buFont typeface="Arial" charset="0"/>
              <a:buNone/>
            </a:pPr>
            <a:endParaRPr lang="en-US" altLang="en-US" dirty="0">
              <a:ea typeface="ＭＳ Ｐゴシック" charset="-128"/>
            </a:endParaRPr>
          </a:p>
          <a:p>
            <a:pPr lvl="1">
              <a:lnSpc>
                <a:spcPct val="80000"/>
              </a:lnSpc>
            </a:pPr>
            <a:r>
              <a:rPr lang="en-US" altLang="en-US" sz="2600" dirty="0">
                <a:ea typeface="ＭＳ Ｐゴシック" charset="-128"/>
              </a:rPr>
              <a:t>Concentration and type of heat source </a:t>
            </a:r>
          </a:p>
          <a:p>
            <a:pPr lvl="1">
              <a:lnSpc>
                <a:spcPct val="80000"/>
              </a:lnSpc>
            </a:pPr>
            <a:r>
              <a:rPr lang="en-US" altLang="en-US" sz="2600" dirty="0">
                <a:ea typeface="ＭＳ Ｐゴシック" charset="-128"/>
              </a:rPr>
              <a:t>Shape / size of a combustible </a:t>
            </a:r>
          </a:p>
          <a:p>
            <a:pPr lvl="1">
              <a:lnSpc>
                <a:spcPct val="80000"/>
              </a:lnSpc>
            </a:pPr>
            <a:r>
              <a:rPr lang="en-US" altLang="en-US" sz="2600" dirty="0">
                <a:ea typeface="ＭＳ Ｐゴシック" charset="-128"/>
              </a:rPr>
              <a:t>Oxygen concentration </a:t>
            </a:r>
          </a:p>
          <a:p>
            <a:pPr lvl="1">
              <a:lnSpc>
                <a:spcPct val="80000"/>
              </a:lnSpc>
            </a:pPr>
            <a:r>
              <a:rPr lang="en-US" altLang="en-US" sz="2600" dirty="0">
                <a:ea typeface="ＭＳ Ｐゴシック" charset="-128"/>
              </a:rPr>
              <a:t>Vaporization of gases </a:t>
            </a:r>
          </a:p>
          <a:p>
            <a:pPr lvl="1">
              <a:lnSpc>
                <a:spcPct val="80000"/>
              </a:lnSpc>
            </a:pPr>
            <a:r>
              <a:rPr lang="en-US" altLang="en-US" sz="2600" dirty="0">
                <a:ea typeface="ＭＳ Ｐゴシック" charset="-128"/>
              </a:rPr>
              <a:t>Presence or absence of catalysts</a:t>
            </a:r>
          </a:p>
          <a:p>
            <a:endParaRPr lang="en-US" altLang="en-US" dirty="0">
              <a:ea typeface="ＭＳ Ｐゴシック" charset="-128"/>
            </a:endParaRPr>
          </a:p>
        </p:txBody>
      </p:sp>
      <p:pic>
        <p:nvPicPr>
          <p:cNvPr id="9" name="Content Placeholder 8" descr="index.jpg"/>
          <p:cNvPicPr>
            <a:picLocks noGrp="1" noChangeAspect="1"/>
          </p:cNvPicPr>
          <p:nvPr>
            <p:ph sz="half" idx="2"/>
          </p:nvPr>
        </p:nvPicPr>
        <p:blipFill>
          <a:blip r:embed="rId3"/>
          <a:stretch>
            <a:fillRect/>
          </a:stretch>
        </p:blipFill>
        <p:spPr>
          <a:xfrm>
            <a:off x="7205122" y="2004649"/>
            <a:ext cx="4198189" cy="3313113"/>
          </a:xfrm>
          <a:ln>
            <a:solidFill>
              <a:schemeClr val="accent3"/>
            </a:solidFill>
          </a:ln>
        </p:spPr>
      </p:pic>
      <p:sp>
        <p:nvSpPr>
          <p:cNvPr id="43014" name="Title 1"/>
          <p:cNvSpPr>
            <a:spLocks noGrp="1"/>
          </p:cNvSpPr>
          <p:nvPr>
            <p:ph type="title"/>
          </p:nvPr>
        </p:nvSpPr>
        <p:spPr>
          <a:xfrm>
            <a:off x="1074821" y="546739"/>
            <a:ext cx="8100929" cy="721894"/>
          </a:xfrm>
        </p:spPr>
        <p:txBody>
          <a:bodyPr/>
          <a:lstStyle/>
          <a:p>
            <a:r>
              <a:rPr lang="en-US" altLang="en-US" sz="3200" b="1" dirty="0" smtClean="0">
                <a:solidFill>
                  <a:schemeClr val="accent1"/>
                </a:solidFill>
                <a:latin typeface="+mn-lt"/>
                <a:ea typeface="ＭＳ Ｐゴシック" charset="-128"/>
                <a:cs typeface="Tahoma" charset="0"/>
              </a:rPr>
              <a:t>Thermal and chemical energy</a:t>
            </a:r>
            <a:endParaRPr lang="en-US" altLang="en-US" sz="3200" b="1" dirty="0">
              <a:solidFill>
                <a:schemeClr val="accent1"/>
              </a:solidFill>
              <a:latin typeface="+mn-lt"/>
              <a:ea typeface="ＭＳ Ｐゴシック" charset="-128"/>
              <a:cs typeface="Tahoma" charset="0"/>
            </a:endParaRPr>
          </a:p>
        </p:txBody>
      </p:sp>
      <p:sp>
        <p:nvSpPr>
          <p:cNvPr id="2" name="AutoShape 6" descr="تيجة بحث الصور عن ‪thermal energy‬‏"/>
          <p:cNvSpPr>
            <a:spLocks noChangeAspect="1" noChangeArrowheads="1"/>
          </p:cNvSpPr>
          <p:nvPr/>
        </p:nvSpPr>
        <p:spPr bwMode="auto">
          <a:xfrm>
            <a:off x="0" y="0"/>
            <a:ext cx="6448425" cy="4838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00087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838200" y="513347"/>
            <a:ext cx="9144001" cy="683629"/>
          </a:xfrm>
        </p:spPr>
        <p:txBody>
          <a:bodyPr>
            <a:normAutofit/>
          </a:bodyPr>
          <a:lstStyle/>
          <a:p>
            <a:r>
              <a:rPr lang="en-US" altLang="en-US" sz="3200" b="1" dirty="0" smtClean="0">
                <a:solidFill>
                  <a:schemeClr val="accent1"/>
                </a:solidFill>
                <a:latin typeface="+mn-lt"/>
                <a:ea typeface="ＭＳ Ｐゴシック" charset="-128"/>
                <a:cs typeface="Tahoma" charset="0"/>
              </a:rPr>
              <a:t>Thermal and chemical energy</a:t>
            </a:r>
            <a:endParaRPr lang="en-US" altLang="en-US" sz="3200" b="1" dirty="0">
              <a:solidFill>
                <a:schemeClr val="accent1"/>
              </a:solidFill>
              <a:latin typeface="+mn-lt"/>
              <a:ea typeface="ＭＳ Ｐゴシック" charset="-128"/>
              <a:cs typeface="Tahoma" charset="0"/>
            </a:endParaRPr>
          </a:p>
        </p:txBody>
      </p:sp>
      <p:sp>
        <p:nvSpPr>
          <p:cNvPr id="44036" name="Rectangle 3"/>
          <p:cNvSpPr>
            <a:spLocks noGrp="1" noChangeArrowheads="1"/>
          </p:cNvSpPr>
          <p:nvPr>
            <p:ph type="body" idx="1"/>
          </p:nvPr>
        </p:nvSpPr>
        <p:spPr>
          <a:xfrm>
            <a:off x="838200" y="1419225"/>
            <a:ext cx="6337300" cy="4673600"/>
          </a:xfrm>
        </p:spPr>
        <p:txBody>
          <a:bodyPr/>
          <a:lstStyle/>
          <a:p>
            <a:pPr>
              <a:lnSpc>
                <a:spcPct val="80000"/>
              </a:lnSpc>
            </a:pPr>
            <a:r>
              <a:rPr lang="en-US" altLang="en-US" sz="3000" dirty="0">
                <a:ea typeface="ＭＳ Ｐゴシック" charset="-128"/>
              </a:rPr>
              <a:t>Chemicals may be breathed / inhaled (as in a fire); ingested; injected; absorbed</a:t>
            </a:r>
          </a:p>
          <a:p>
            <a:pPr>
              <a:lnSpc>
                <a:spcPct val="80000"/>
              </a:lnSpc>
            </a:pPr>
            <a:r>
              <a:rPr lang="en-US" altLang="en-US" sz="3000" dirty="0">
                <a:ea typeface="ＭＳ Ｐゴシック" charset="-128"/>
              </a:rPr>
              <a:t>Harms of chemicals are divided into 3 phases: exposure (poisoning); </a:t>
            </a:r>
            <a:r>
              <a:rPr lang="en-US" altLang="en-US" sz="3000" dirty="0" err="1">
                <a:ea typeface="ＭＳ Ｐゴシック" charset="-128"/>
              </a:rPr>
              <a:t>toxo</a:t>
            </a:r>
            <a:r>
              <a:rPr lang="en-US" altLang="en-US" sz="3000" dirty="0">
                <a:ea typeface="ＭＳ Ｐゴシック" charset="-128"/>
              </a:rPr>
              <a:t>-kinetic (chemical</a:t>
            </a:r>
            <a:r>
              <a:rPr lang="ja-JP" altLang="en-US" sz="3000" dirty="0">
                <a:ea typeface="ＭＳ Ｐゴシック" charset="-128"/>
              </a:rPr>
              <a:t>’</a:t>
            </a:r>
            <a:r>
              <a:rPr lang="en-US" altLang="ja-JP" sz="3000" dirty="0">
                <a:ea typeface="ＭＳ Ｐゴシック" charset="-128"/>
              </a:rPr>
              <a:t>s absorption through the organism</a:t>
            </a:r>
            <a:r>
              <a:rPr lang="ja-JP" altLang="en-US" sz="3000" dirty="0">
                <a:ea typeface="ＭＳ Ｐゴシック" charset="-128"/>
              </a:rPr>
              <a:t>’</a:t>
            </a:r>
            <a:r>
              <a:rPr lang="en-US" altLang="ja-JP" sz="3000" dirty="0">
                <a:ea typeface="ＭＳ Ｐゴシック" charset="-128"/>
              </a:rPr>
              <a:t>s membranes: GIT, lungs</a:t>
            </a:r>
            <a:r>
              <a:rPr lang="ja-JP" altLang="en-US" sz="3000" dirty="0">
                <a:ea typeface="ＭＳ Ｐゴシック" charset="-128"/>
              </a:rPr>
              <a:t>’</a:t>
            </a:r>
            <a:r>
              <a:rPr lang="en-US" altLang="ja-JP" sz="3000" dirty="0">
                <a:ea typeface="ＭＳ Ｐゴシック" charset="-128"/>
              </a:rPr>
              <a:t> air sacs); </a:t>
            </a:r>
            <a:r>
              <a:rPr lang="en-US" altLang="ja-JP" sz="3000" dirty="0" err="1">
                <a:ea typeface="ＭＳ Ｐゴシック" charset="-128"/>
              </a:rPr>
              <a:t>toxo</a:t>
            </a:r>
            <a:r>
              <a:rPr lang="en-US" altLang="ja-JP" sz="3000" dirty="0">
                <a:ea typeface="ＭＳ Ｐゴシック" charset="-128"/>
              </a:rPr>
              <a:t>-dynamic (interaction of chemical with receptors in target tissues)</a:t>
            </a:r>
            <a:endParaRPr lang="en-US" altLang="en-US" sz="3000" dirty="0">
              <a:ea typeface="ＭＳ Ｐゴシック" charset="-128"/>
            </a:endParaRPr>
          </a:p>
        </p:txBody>
      </p:sp>
      <p:pic>
        <p:nvPicPr>
          <p:cNvPr id="44038" name="Picture 6" descr="chemic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48526" y="2349501"/>
            <a:ext cx="2976563"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490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838200" y="365125"/>
            <a:ext cx="10515600" cy="1142833"/>
          </a:xfrm>
        </p:spPr>
        <p:txBody>
          <a:bodyPr/>
          <a:lstStyle/>
          <a:p>
            <a:r>
              <a:rPr lang="en-US" altLang="en-US" sz="3200" b="1" dirty="0" smtClean="0">
                <a:solidFill>
                  <a:schemeClr val="accent1"/>
                </a:solidFill>
                <a:latin typeface="+mn-lt"/>
                <a:ea typeface="ＭＳ Ｐゴシック" charset="-128"/>
                <a:cs typeface="Tahoma" charset="0"/>
              </a:rPr>
              <a:t>Electrical </a:t>
            </a:r>
            <a:r>
              <a:rPr lang="en-US" altLang="en-US" sz="3200" b="1" dirty="0">
                <a:solidFill>
                  <a:schemeClr val="accent1"/>
                </a:solidFill>
                <a:latin typeface="+mn-lt"/>
                <a:ea typeface="ＭＳ Ｐゴシック" charset="-128"/>
                <a:cs typeface="Tahoma" charset="0"/>
              </a:rPr>
              <a:t>energy</a:t>
            </a:r>
          </a:p>
        </p:txBody>
      </p:sp>
      <p:sp>
        <p:nvSpPr>
          <p:cNvPr id="45058" name="Content Placeholder 2"/>
          <p:cNvSpPr>
            <a:spLocks noGrp="1"/>
          </p:cNvSpPr>
          <p:nvPr>
            <p:ph idx="1"/>
          </p:nvPr>
        </p:nvSpPr>
        <p:spPr>
          <a:xfrm>
            <a:off x="838201" y="1828800"/>
            <a:ext cx="7070557" cy="4408487"/>
          </a:xfrm>
        </p:spPr>
        <p:txBody>
          <a:bodyPr>
            <a:normAutofit/>
          </a:bodyPr>
          <a:lstStyle/>
          <a:p>
            <a:pPr>
              <a:lnSpc>
                <a:spcPct val="80000"/>
              </a:lnSpc>
            </a:pPr>
            <a:r>
              <a:rPr lang="en-US" altLang="en-US" dirty="0" smtClean="0">
                <a:ea typeface="ＭＳ Ｐゴシック" charset="-128"/>
              </a:rPr>
              <a:t>The </a:t>
            </a:r>
            <a:r>
              <a:rPr lang="en-US" altLang="en-US" dirty="0">
                <a:ea typeface="ＭＳ Ｐゴシック" charset="-128"/>
              </a:rPr>
              <a:t>flow of electrons is </a:t>
            </a:r>
          </a:p>
          <a:p>
            <a:pPr>
              <a:lnSpc>
                <a:spcPct val="80000"/>
              </a:lnSpc>
              <a:buFont typeface="Arial" charset="0"/>
              <a:buNone/>
            </a:pPr>
            <a:r>
              <a:rPr lang="en-US" altLang="ja-JP" dirty="0">
                <a:ea typeface="ＭＳ Ｐゴシック" charset="-128"/>
              </a:rPr>
              <a:t>	</a:t>
            </a:r>
            <a:r>
              <a:rPr lang="ja-JP" altLang="en-US" dirty="0">
                <a:ea typeface="ＭＳ Ｐゴシック" charset="-128"/>
              </a:rPr>
              <a:t>“</a:t>
            </a:r>
            <a:r>
              <a:rPr lang="en-US" altLang="ja-JP" dirty="0">
                <a:ea typeface="ＭＳ Ｐゴシック" charset="-128"/>
              </a:rPr>
              <a:t>electrical current</a:t>
            </a:r>
            <a:r>
              <a:rPr lang="ja-JP" altLang="en-US" dirty="0">
                <a:ea typeface="ＭＳ Ｐゴシック" charset="-128"/>
              </a:rPr>
              <a:t>”</a:t>
            </a:r>
            <a:endParaRPr lang="en-US" altLang="ja-JP" dirty="0">
              <a:ea typeface="ＭＳ Ｐゴシック" charset="-128"/>
            </a:endParaRPr>
          </a:p>
          <a:p>
            <a:pPr>
              <a:lnSpc>
                <a:spcPct val="80000"/>
              </a:lnSpc>
            </a:pPr>
            <a:r>
              <a:rPr lang="en-US" altLang="en-US" dirty="0">
                <a:ea typeface="ＭＳ Ｐゴシック" charset="-128"/>
              </a:rPr>
              <a:t>The extent of damage of </a:t>
            </a:r>
            <a:r>
              <a:rPr lang="en-US" altLang="en-US" dirty="0" smtClean="0">
                <a:ea typeface="ＭＳ Ｐゴシック" charset="-128"/>
              </a:rPr>
              <a:t>human contact                          with </a:t>
            </a:r>
            <a:r>
              <a:rPr lang="en-US" altLang="en-US" dirty="0">
                <a:ea typeface="ＭＳ Ｐゴシック" charset="-128"/>
              </a:rPr>
              <a:t>electrical </a:t>
            </a:r>
            <a:r>
              <a:rPr lang="en-US" altLang="en-US" dirty="0" smtClean="0">
                <a:ea typeface="ＭＳ Ｐゴシック" charset="-128"/>
              </a:rPr>
              <a:t>energy </a:t>
            </a:r>
            <a:r>
              <a:rPr lang="en-US" altLang="en-US" dirty="0">
                <a:ea typeface="ＭＳ Ｐゴシック" charset="-128"/>
              </a:rPr>
              <a:t>increases with </a:t>
            </a:r>
            <a:r>
              <a:rPr lang="en-US" altLang="en-US" dirty="0" smtClean="0">
                <a:ea typeface="ＭＳ Ｐゴシック" charset="-128"/>
              </a:rPr>
              <a:t>                     amperage</a:t>
            </a:r>
            <a:r>
              <a:rPr lang="en-US" altLang="en-US" dirty="0">
                <a:ea typeface="ＭＳ Ｐゴシック" charset="-128"/>
              </a:rPr>
              <a:t>.  </a:t>
            </a:r>
          </a:p>
          <a:p>
            <a:pPr>
              <a:lnSpc>
                <a:spcPct val="80000"/>
              </a:lnSpc>
            </a:pPr>
            <a:r>
              <a:rPr lang="en-US" altLang="en-US" dirty="0">
                <a:ea typeface="ＭＳ Ｐゴシック" charset="-128"/>
              </a:rPr>
              <a:t>Skin sensitivity varies 100-fold as a function of wetness (100,000 ohms when dry; 100 ohms when wet</a:t>
            </a:r>
            <a:r>
              <a:rPr lang="en-US" altLang="en-US" dirty="0" smtClean="0">
                <a:ea typeface="ＭＳ Ｐゴシック" charset="-128"/>
              </a:rPr>
              <a:t>)</a:t>
            </a:r>
            <a:endParaRPr lang="en-US" altLang="en-US" dirty="0">
              <a:ea typeface="ＭＳ Ｐゴシック" charset="-128"/>
            </a:endParaRPr>
          </a:p>
        </p:txBody>
      </p:sp>
      <p:pic>
        <p:nvPicPr>
          <p:cNvPr id="45062" name="Picture 6" descr="electron-flow.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49176" y="737937"/>
            <a:ext cx="4004624"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90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106905" y="461798"/>
            <a:ext cx="8202611" cy="836362"/>
          </a:xfrm>
        </p:spPr>
        <p:txBody>
          <a:bodyPr/>
          <a:lstStyle/>
          <a:p>
            <a:r>
              <a:rPr lang="en-US" altLang="en-US" sz="3200" b="1" dirty="0" smtClean="0">
                <a:solidFill>
                  <a:schemeClr val="accent1"/>
                </a:solidFill>
                <a:latin typeface="+mn-lt"/>
                <a:ea typeface="ＭＳ Ｐゴシック" charset="-128"/>
                <a:cs typeface="Tahoma" charset="0"/>
              </a:rPr>
              <a:t>Asphyxiation</a:t>
            </a:r>
            <a:endParaRPr lang="en-US" altLang="en-US" sz="3200" b="1" dirty="0">
              <a:solidFill>
                <a:schemeClr val="accent1"/>
              </a:solidFill>
              <a:latin typeface="+mn-lt"/>
              <a:ea typeface="ＭＳ Ｐゴシック" charset="-128"/>
              <a:cs typeface="Tahoma" charset="0"/>
            </a:endParaRPr>
          </a:p>
        </p:txBody>
      </p:sp>
      <p:sp>
        <p:nvSpPr>
          <p:cNvPr id="46084" name="Rectangle 3"/>
          <p:cNvSpPr>
            <a:spLocks noGrp="1" noChangeArrowheads="1"/>
          </p:cNvSpPr>
          <p:nvPr>
            <p:ph type="body" idx="1"/>
          </p:nvPr>
        </p:nvSpPr>
        <p:spPr>
          <a:xfrm>
            <a:off x="1106905" y="1700463"/>
            <a:ext cx="10042358" cy="3384301"/>
          </a:xfrm>
        </p:spPr>
        <p:txBody>
          <a:bodyPr/>
          <a:lstStyle/>
          <a:p>
            <a:pPr>
              <a:lnSpc>
                <a:spcPct val="90000"/>
              </a:lnSpc>
            </a:pPr>
            <a:r>
              <a:rPr lang="en-US" altLang="en-US" sz="2600" dirty="0" smtClean="0">
                <a:ea typeface="ＭＳ Ｐゴシック" charset="-128"/>
              </a:rPr>
              <a:t>Asphyxiation</a:t>
            </a:r>
            <a:r>
              <a:rPr lang="en-US" altLang="en-US" sz="2600" dirty="0">
                <a:ea typeface="ＭＳ Ｐゴシック" charset="-128"/>
              </a:rPr>
              <a:t>: absence of oxygen to sustain endogenous energy conversion, which causes essential cells (in brain / heart) to be damaged within minutes</a:t>
            </a:r>
          </a:p>
          <a:p>
            <a:pPr>
              <a:lnSpc>
                <a:spcPct val="90000"/>
              </a:lnSpc>
            </a:pPr>
            <a:r>
              <a:rPr lang="en-US" altLang="en-US" sz="2600" dirty="0">
                <a:ea typeface="ＭＳ Ｐゴシック" charset="-128"/>
              </a:rPr>
              <a:t>Possible causes: objects blocking nose / mouth / trachea; mechanical blow to the trachea; constriction of the trachea; lung obstruction; water in lungs (drowning); lung congestion (endogenous fluids as in pneumonia / congestive heart failure)</a:t>
            </a:r>
          </a:p>
          <a:p>
            <a:pPr>
              <a:lnSpc>
                <a:spcPct val="90000"/>
              </a:lnSpc>
            </a:pPr>
            <a:endParaRPr lang="en-US" altLang="en-US" dirty="0">
              <a:ea typeface="ＭＳ Ｐゴシック" charset="-128"/>
            </a:endParaRPr>
          </a:p>
        </p:txBody>
      </p:sp>
      <p:pic>
        <p:nvPicPr>
          <p:cNvPr id="46086" name="Picture 6" descr="Airway-obstruc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4868863"/>
            <a:ext cx="20161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asphyxiation.jpg"/>
          <p:cNvPicPr>
            <a:picLocks noChangeAspect="1"/>
          </p:cNvPicPr>
          <p:nvPr/>
        </p:nvPicPr>
        <p:blipFill>
          <a:blip r:embed="rId3">
            <a:extLst>
              <a:ext uri="{28A0092B-C50C-407E-A947-70E740481C1C}">
                <a14:useLocalDpi xmlns:a14="http://schemas.microsoft.com/office/drawing/2010/main" val="0"/>
              </a:ext>
            </a:extLst>
          </a:blip>
          <a:srcRect l="9894" t="26521" r="9895"/>
          <a:stretch>
            <a:fillRect/>
          </a:stretch>
        </p:blipFill>
        <p:spPr bwMode="auto">
          <a:xfrm>
            <a:off x="8832851" y="4652963"/>
            <a:ext cx="11144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descr="pulmonary-edem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11901" y="4868863"/>
            <a:ext cx="22193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9" descr="traumaticasphyxiatio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95775" y="5013326"/>
            <a:ext cx="172878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668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957263" y="574675"/>
            <a:ext cx="8002588" cy="838200"/>
          </a:xfrm>
        </p:spPr>
        <p:txBody>
          <a:bodyPr/>
          <a:lstStyle/>
          <a:p>
            <a:r>
              <a:rPr lang="en-US" altLang="en-US" dirty="0">
                <a:solidFill>
                  <a:srgbClr val="0070C0"/>
                </a:solidFill>
                <a:latin typeface="+mn-lt"/>
                <a:ea typeface="ＭＳ Ｐゴシック" charset="-128"/>
                <a:cs typeface="Tahoma" charset="0"/>
              </a:rPr>
              <a:t>Types of Injuries</a:t>
            </a:r>
          </a:p>
        </p:txBody>
      </p:sp>
      <p:sp>
        <p:nvSpPr>
          <p:cNvPr id="47106" name="Content Placeholder 2"/>
          <p:cNvSpPr>
            <a:spLocks noGrp="1"/>
          </p:cNvSpPr>
          <p:nvPr>
            <p:ph idx="1"/>
          </p:nvPr>
        </p:nvSpPr>
        <p:spPr>
          <a:xfrm>
            <a:off x="957263" y="1860885"/>
            <a:ext cx="9521825" cy="4271628"/>
          </a:xfrm>
        </p:spPr>
        <p:txBody>
          <a:bodyPr>
            <a:normAutofit/>
          </a:bodyPr>
          <a:lstStyle/>
          <a:p>
            <a:pPr>
              <a:lnSpc>
                <a:spcPct val="150000"/>
              </a:lnSpc>
            </a:pPr>
            <a:r>
              <a:rPr lang="en-US" altLang="en-US" sz="3200" dirty="0">
                <a:solidFill>
                  <a:srgbClr val="C00000"/>
                </a:solidFill>
                <a:ea typeface="ＭＳ Ｐゴシック" charset="-128"/>
              </a:rPr>
              <a:t>Intentional: </a:t>
            </a:r>
            <a:r>
              <a:rPr lang="en-US" altLang="en-US" sz="3200" dirty="0">
                <a:ea typeface="ＭＳ Ｐゴシック" charset="-128"/>
              </a:rPr>
              <a:t>e.g. violence, suicide, homicide, intentional fire-arm injuries, </a:t>
            </a:r>
            <a:r>
              <a:rPr lang="en-US" altLang="en-US" sz="3200" dirty="0" err="1">
                <a:ea typeface="ＭＳ Ｐゴシック" charset="-128"/>
              </a:rPr>
              <a:t>etc</a:t>
            </a:r>
            <a:endParaRPr lang="en-US" altLang="en-US" sz="3200" dirty="0">
              <a:ea typeface="ＭＳ Ｐゴシック" charset="-128"/>
            </a:endParaRPr>
          </a:p>
          <a:p>
            <a:pPr>
              <a:lnSpc>
                <a:spcPct val="150000"/>
              </a:lnSpc>
            </a:pPr>
            <a:r>
              <a:rPr lang="en-US" altLang="en-US" sz="3200" dirty="0">
                <a:solidFill>
                  <a:srgbClr val="C00000"/>
                </a:solidFill>
                <a:ea typeface="ＭＳ Ｐゴシック" charset="-128"/>
              </a:rPr>
              <a:t>Non-intentional (accidental): </a:t>
            </a:r>
            <a:r>
              <a:rPr lang="en-US" altLang="en-US" sz="3200" dirty="0">
                <a:ea typeface="ＭＳ Ｐゴシック" charset="-128"/>
              </a:rPr>
              <a:t>e.g.</a:t>
            </a:r>
            <a:r>
              <a:rPr lang="en-US" altLang="en-US" sz="3200" dirty="0">
                <a:solidFill>
                  <a:srgbClr val="FF0000"/>
                </a:solidFill>
                <a:ea typeface="ＭＳ Ｐゴシック" charset="-128"/>
              </a:rPr>
              <a:t> </a:t>
            </a:r>
            <a:r>
              <a:rPr lang="en-US" altLang="en-US" sz="3200" dirty="0">
                <a:ea typeface="ＭＳ Ｐゴシック" charset="-128"/>
              </a:rPr>
              <a:t>road-traffic injuries, fires, falls, poisoning, drowning-asphyxia, burns, sports, accidental fire-arm injuries, </a:t>
            </a:r>
            <a:r>
              <a:rPr lang="en-US" altLang="en-US" sz="3200" dirty="0" err="1">
                <a:ea typeface="ＭＳ Ｐゴシック" charset="-128"/>
              </a:rPr>
              <a:t>etc</a:t>
            </a:r>
            <a:endParaRPr lang="en-US" altLang="en-US" sz="3200" dirty="0">
              <a:ea typeface="ＭＳ Ｐゴシック" charset="-128"/>
            </a:endParaRPr>
          </a:p>
        </p:txBody>
      </p:sp>
    </p:spTree>
    <p:extLst>
      <p:ext uri="{BB962C8B-B14F-4D97-AF65-F5344CB8AC3E}">
        <p14:creationId xmlns:p14="http://schemas.microsoft.com/office/powerpoint/2010/main" val="154534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Measuring the problem of accidents</a:t>
            </a:r>
            <a:endParaRPr lang="en-US" b="1" dirty="0">
              <a:solidFill>
                <a:schemeClr val="accent5"/>
              </a:solidFill>
            </a:endParaRPr>
          </a:p>
        </p:txBody>
      </p:sp>
      <p:sp>
        <p:nvSpPr>
          <p:cNvPr id="3" name="Content Placeholder 2"/>
          <p:cNvSpPr>
            <a:spLocks noGrp="1"/>
          </p:cNvSpPr>
          <p:nvPr>
            <p:ph idx="1"/>
          </p:nvPr>
        </p:nvSpPr>
        <p:spPr/>
        <p:txBody>
          <a:bodyPr/>
          <a:lstStyle/>
          <a:p>
            <a:pPr>
              <a:lnSpc>
                <a:spcPct val="150000"/>
              </a:lnSpc>
            </a:pPr>
            <a:r>
              <a:rPr lang="en-US" dirty="0" smtClean="0"/>
              <a:t>Mortality </a:t>
            </a:r>
          </a:p>
          <a:p>
            <a:pPr>
              <a:lnSpc>
                <a:spcPct val="150000"/>
              </a:lnSpc>
            </a:pPr>
            <a:r>
              <a:rPr lang="en-US" dirty="0" smtClean="0"/>
              <a:t>Morbidity </a:t>
            </a:r>
          </a:p>
          <a:p>
            <a:pPr>
              <a:lnSpc>
                <a:spcPct val="150000"/>
              </a:lnSpc>
            </a:pPr>
            <a:r>
              <a:rPr lang="en-US" dirty="0" smtClean="0"/>
              <a:t>Disability</a:t>
            </a:r>
          </a:p>
          <a:p>
            <a:pPr>
              <a:lnSpc>
                <a:spcPct val="150000"/>
              </a:lnSpc>
            </a:pPr>
            <a:endParaRPr lang="en-US" dirty="0"/>
          </a:p>
        </p:txBody>
      </p:sp>
    </p:spTree>
    <p:extLst>
      <p:ext uri="{BB962C8B-B14F-4D97-AF65-F5344CB8AC3E}">
        <p14:creationId xmlns:p14="http://schemas.microsoft.com/office/powerpoint/2010/main" val="833942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Scenario 1:</a:t>
            </a:r>
            <a:endParaRPr lang="en-US" b="1" dirty="0">
              <a:solidFill>
                <a:srgbClr val="C00000"/>
              </a:solidFill>
            </a:endParaRPr>
          </a:p>
        </p:txBody>
      </p:sp>
      <p:sp>
        <p:nvSpPr>
          <p:cNvPr id="3" name="Content Placeholder 2"/>
          <p:cNvSpPr>
            <a:spLocks noGrp="1"/>
          </p:cNvSpPr>
          <p:nvPr>
            <p:ph idx="1"/>
          </p:nvPr>
        </p:nvSpPr>
        <p:spPr/>
        <p:txBody>
          <a:bodyPr/>
          <a:lstStyle/>
          <a:p>
            <a:pPr>
              <a:lnSpc>
                <a:spcPct val="150000"/>
              </a:lnSpc>
            </a:pPr>
            <a:r>
              <a:rPr lang="en-US" dirty="0" smtClean="0"/>
              <a:t>Ahmad and Lama </a:t>
            </a:r>
            <a:r>
              <a:rPr lang="en-US" smtClean="0"/>
              <a:t>spent their one-week </a:t>
            </a:r>
            <a:r>
              <a:rPr lang="en-US" dirty="0" smtClean="0"/>
              <a:t>vacation </a:t>
            </a:r>
            <a:r>
              <a:rPr lang="en-US" smtClean="0"/>
              <a:t>in a resort </a:t>
            </a:r>
            <a:r>
              <a:rPr lang="en-US" dirty="0" smtClean="0"/>
              <a:t>in Egypt with their 3-year old child (Khalid). While they were relaxing by the pool, Khalid fell in the pool. Khalid’s parents, the lifeguard and other residents tried to rescue Khalid.  </a:t>
            </a:r>
            <a:endParaRPr lang="en-US" dirty="0"/>
          </a:p>
        </p:txBody>
      </p:sp>
    </p:spTree>
    <p:extLst>
      <p:ext uri="{BB962C8B-B14F-4D97-AF65-F5344CB8AC3E}">
        <p14:creationId xmlns:p14="http://schemas.microsoft.com/office/powerpoint/2010/main" val="928806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Mortality </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Proportionate mortality rate</a:t>
            </a:r>
          </a:p>
          <a:p>
            <a:r>
              <a:rPr lang="en-US" dirty="0" smtClean="0"/>
              <a:t>No. of deaths per million population </a:t>
            </a:r>
          </a:p>
          <a:p>
            <a:r>
              <a:rPr lang="en-US" dirty="0" smtClean="0"/>
              <a:t>Death rate per 1000 registered vehicles per year</a:t>
            </a:r>
          </a:p>
          <a:p>
            <a:r>
              <a:rPr lang="en-US" dirty="0" smtClean="0"/>
              <a:t> number of accidents or fatalities as a ratio of no. of vehicles per km or passengers per km</a:t>
            </a:r>
            <a:endParaRPr lang="en-US" dirty="0"/>
          </a:p>
        </p:txBody>
      </p:sp>
    </p:spTree>
    <p:extLst>
      <p:ext uri="{BB962C8B-B14F-4D97-AF65-F5344CB8AC3E}">
        <p14:creationId xmlns:p14="http://schemas.microsoft.com/office/powerpoint/2010/main" val="989608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Morbidity </a:t>
            </a:r>
            <a:endParaRPr lang="en-US" b="1" dirty="0">
              <a:solidFill>
                <a:schemeClr val="accent1"/>
              </a:solidFill>
            </a:endParaRPr>
          </a:p>
        </p:txBody>
      </p:sp>
      <p:sp>
        <p:nvSpPr>
          <p:cNvPr id="3" name="Content Placeholder 2"/>
          <p:cNvSpPr>
            <a:spLocks noGrp="1"/>
          </p:cNvSpPr>
          <p:nvPr>
            <p:ph idx="1"/>
          </p:nvPr>
        </p:nvSpPr>
        <p:spPr/>
        <p:txBody>
          <a:bodyPr>
            <a:normAutofit/>
          </a:bodyPr>
          <a:lstStyle/>
          <a:p>
            <a:pPr>
              <a:lnSpc>
                <a:spcPct val="150000"/>
              </a:lnSpc>
            </a:pPr>
            <a:r>
              <a:rPr lang="en-US" sz="3200" dirty="0" smtClean="0"/>
              <a:t>In terms of :</a:t>
            </a:r>
          </a:p>
          <a:p>
            <a:pPr lvl="1">
              <a:lnSpc>
                <a:spcPct val="150000"/>
              </a:lnSpc>
            </a:pPr>
            <a:r>
              <a:rPr lang="en-US" sz="2800" dirty="0" smtClean="0"/>
              <a:t>Slight injuries </a:t>
            </a:r>
          </a:p>
          <a:p>
            <a:pPr lvl="1">
              <a:lnSpc>
                <a:spcPct val="150000"/>
              </a:lnSpc>
            </a:pPr>
            <a:r>
              <a:rPr lang="en-US" sz="2800" dirty="0" smtClean="0"/>
              <a:t>Serious injuries </a:t>
            </a:r>
            <a:endParaRPr lang="en-US" sz="2800" dirty="0"/>
          </a:p>
        </p:txBody>
      </p:sp>
    </p:spTree>
    <p:extLst>
      <p:ext uri="{BB962C8B-B14F-4D97-AF65-F5344CB8AC3E}">
        <p14:creationId xmlns:p14="http://schemas.microsoft.com/office/powerpoint/2010/main" val="1409747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Disability </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Temporary or permanent </a:t>
            </a:r>
          </a:p>
          <a:p>
            <a:r>
              <a:rPr lang="en-US" dirty="0" smtClean="0"/>
              <a:t>Partial or total </a:t>
            </a:r>
          </a:p>
          <a:p>
            <a:endParaRPr lang="en-US" dirty="0"/>
          </a:p>
          <a:p>
            <a:r>
              <a:rPr lang="en-US" dirty="0" smtClean="0"/>
              <a:t>DALY, QALY</a:t>
            </a:r>
            <a:r>
              <a:rPr lang="mr-IN" dirty="0" smtClean="0"/>
              <a:t>…</a:t>
            </a:r>
            <a:endParaRPr lang="en-US" dirty="0"/>
          </a:p>
        </p:txBody>
      </p:sp>
    </p:spTree>
    <p:extLst>
      <p:ext uri="{BB962C8B-B14F-4D97-AF65-F5344CB8AC3E}">
        <p14:creationId xmlns:p14="http://schemas.microsoft.com/office/powerpoint/2010/main" val="2128935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dirty="0" smtClean="0">
                <a:solidFill>
                  <a:srgbClr val="C00000"/>
                </a:solidFill>
              </a:rPr>
              <a:t>MAGNITUDE OF THE PROBLEM</a:t>
            </a:r>
            <a:endParaRPr lang="en-US" dirty="0">
              <a:solidFill>
                <a:srgbClr val="C00000"/>
              </a:solidFill>
            </a:endParaRPr>
          </a:p>
        </p:txBody>
      </p:sp>
    </p:spTree>
    <p:extLst>
      <p:ext uri="{BB962C8B-B14F-4D97-AF65-F5344CB8AC3E}">
        <p14:creationId xmlns:p14="http://schemas.microsoft.com/office/powerpoint/2010/main" val="9498643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834190" y="1235242"/>
            <a:ext cx="10138610" cy="4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en-US" sz="2800" dirty="0">
              <a:solidFill>
                <a:schemeClr val="tx1"/>
              </a:solidFill>
            </a:endParaRPr>
          </a:p>
          <a:p>
            <a:pPr>
              <a:defRPr/>
            </a:pPr>
            <a:endParaRPr lang="en-US" sz="2800" dirty="0">
              <a:solidFill>
                <a:schemeClr val="tx1"/>
              </a:solidFill>
            </a:endParaRPr>
          </a:p>
          <a:p>
            <a:pPr marL="0" indent="0" algn="ctr">
              <a:buNone/>
              <a:defRPr/>
            </a:pPr>
            <a:r>
              <a:rPr lang="en-US" sz="2800" b="1" dirty="0">
                <a:solidFill>
                  <a:schemeClr val="tx1"/>
                </a:solidFill>
              </a:rPr>
              <a:t>Every </a:t>
            </a:r>
            <a:r>
              <a:rPr lang="en-US" sz="2800" b="1" dirty="0" smtClean="0">
                <a:solidFill>
                  <a:schemeClr val="tx1"/>
                </a:solidFill>
              </a:rPr>
              <a:t>day, </a:t>
            </a:r>
          </a:p>
          <a:p>
            <a:pPr marL="0" indent="0" algn="ctr">
              <a:buNone/>
              <a:defRPr/>
            </a:pPr>
            <a:r>
              <a:rPr lang="en-US" sz="2800" b="1" dirty="0" smtClean="0">
                <a:solidFill>
                  <a:schemeClr val="tx1"/>
                </a:solidFill>
              </a:rPr>
              <a:t>more </a:t>
            </a:r>
            <a:r>
              <a:rPr lang="en-US" sz="2800" b="1" dirty="0">
                <a:solidFill>
                  <a:schemeClr val="tx1"/>
                </a:solidFill>
              </a:rPr>
              <a:t>than 14 000 </a:t>
            </a:r>
            <a:r>
              <a:rPr lang="en-US" sz="2800" b="1" dirty="0" smtClean="0">
                <a:solidFill>
                  <a:schemeClr val="tx1"/>
                </a:solidFill>
              </a:rPr>
              <a:t>people die </a:t>
            </a:r>
            <a:r>
              <a:rPr lang="en-US" sz="2800" b="1" dirty="0">
                <a:solidFill>
                  <a:schemeClr val="tx1"/>
                </a:solidFill>
              </a:rPr>
              <a:t>as a result of an </a:t>
            </a:r>
            <a:r>
              <a:rPr lang="en-US" sz="2800" b="1" dirty="0" smtClean="0">
                <a:solidFill>
                  <a:schemeClr val="tx1"/>
                </a:solidFill>
              </a:rPr>
              <a:t>injury</a:t>
            </a:r>
          </a:p>
          <a:p>
            <a:pPr marL="0" indent="0" algn="ctr">
              <a:buNone/>
              <a:defRPr/>
            </a:pPr>
            <a:endParaRPr lang="en-US" sz="2800" b="1" dirty="0">
              <a:solidFill>
                <a:schemeClr val="tx1"/>
              </a:solidFill>
            </a:endParaRPr>
          </a:p>
          <a:p>
            <a:pPr marL="0" indent="0" algn="ctr">
              <a:buNone/>
              <a:defRPr/>
            </a:pPr>
            <a:r>
              <a:rPr lang="en-US" sz="2800" b="1" dirty="0">
                <a:solidFill>
                  <a:schemeClr val="tx1"/>
                </a:solidFill>
              </a:rPr>
              <a:t>Every six </a:t>
            </a:r>
            <a:r>
              <a:rPr lang="en-US" sz="2800" b="1" dirty="0" smtClean="0">
                <a:solidFill>
                  <a:schemeClr val="tx1"/>
                </a:solidFill>
              </a:rPr>
              <a:t>seconds, </a:t>
            </a:r>
          </a:p>
          <a:p>
            <a:pPr marL="0" indent="0" algn="ctr">
              <a:buNone/>
              <a:defRPr/>
            </a:pPr>
            <a:r>
              <a:rPr lang="en-US" sz="2800" b="1" dirty="0" smtClean="0">
                <a:solidFill>
                  <a:schemeClr val="tx1"/>
                </a:solidFill>
              </a:rPr>
              <a:t>someone </a:t>
            </a:r>
            <a:r>
              <a:rPr lang="en-US" sz="2800" b="1" dirty="0">
                <a:solidFill>
                  <a:schemeClr val="tx1"/>
                </a:solidFill>
              </a:rPr>
              <a:t>in the world dies as a result of an injury</a:t>
            </a:r>
          </a:p>
          <a:p>
            <a:pPr marL="0" indent="0" algn="ctr">
              <a:buNone/>
              <a:defRPr/>
            </a:pPr>
            <a:endParaRPr lang="en-US" sz="2800" b="1" dirty="0">
              <a:solidFill>
                <a:schemeClr val="tx1"/>
              </a:solidFill>
            </a:endParaRPr>
          </a:p>
        </p:txBody>
      </p:sp>
    </p:spTree>
    <p:extLst>
      <p:ext uri="{BB962C8B-B14F-4D97-AF65-F5344CB8AC3E}">
        <p14:creationId xmlns:p14="http://schemas.microsoft.com/office/powerpoint/2010/main" val="2123610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7766" y="465221"/>
            <a:ext cx="7436468" cy="581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27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وان 1"/>
          <p:cNvSpPr>
            <a:spLocks noGrp="1"/>
          </p:cNvSpPr>
          <p:nvPr>
            <p:ph type="title"/>
          </p:nvPr>
        </p:nvSpPr>
        <p:spPr>
          <a:xfrm>
            <a:off x="1004047" y="521368"/>
            <a:ext cx="7559675" cy="838200"/>
          </a:xfrm>
        </p:spPr>
        <p:txBody>
          <a:bodyPr>
            <a:normAutofit/>
          </a:bodyPr>
          <a:lstStyle/>
          <a:p>
            <a:pPr eaLnBrk="1" hangingPunct="1"/>
            <a:r>
              <a:rPr lang="en-GB" altLang="en-US" dirty="0">
                <a:solidFill>
                  <a:schemeClr val="accent5"/>
                </a:solidFill>
                <a:latin typeface="+mn-lt"/>
                <a:ea typeface="ＭＳ Ｐゴシック" charset="-128"/>
                <a:cs typeface="Tahoma" charset="0"/>
              </a:rPr>
              <a:t>Global &amp; Regional Burden </a:t>
            </a:r>
          </a:p>
        </p:txBody>
      </p:sp>
      <p:sp>
        <p:nvSpPr>
          <p:cNvPr id="51203" name="عنصر نائب للمحتوى 2"/>
          <p:cNvSpPr>
            <a:spLocks noGrp="1"/>
          </p:cNvSpPr>
          <p:nvPr>
            <p:ph idx="1"/>
          </p:nvPr>
        </p:nvSpPr>
        <p:spPr>
          <a:xfrm>
            <a:off x="1004047" y="1628776"/>
            <a:ext cx="10399059" cy="4848225"/>
          </a:xfrm>
        </p:spPr>
        <p:txBody>
          <a:bodyPr>
            <a:normAutofit/>
          </a:bodyPr>
          <a:lstStyle/>
          <a:p>
            <a:pPr>
              <a:defRPr/>
            </a:pPr>
            <a:r>
              <a:rPr lang="en-US" altLang="en-US" dirty="0">
                <a:ea typeface="ＭＳ Ｐゴシック" charset="-128"/>
              </a:rPr>
              <a:t>12% of global burden of disease</a:t>
            </a:r>
          </a:p>
          <a:p>
            <a:pPr>
              <a:defRPr/>
            </a:pPr>
            <a:r>
              <a:rPr lang="en-US" dirty="0" smtClean="0"/>
              <a:t>The </a:t>
            </a:r>
            <a:r>
              <a:rPr lang="en-US" dirty="0"/>
              <a:t>most common cause of death among people 1- 44 years of age</a:t>
            </a:r>
          </a:p>
          <a:p>
            <a:r>
              <a:rPr lang="en-GB" altLang="en-US" dirty="0" smtClean="0">
                <a:ea typeface="ＭＳ Ｐゴシック" charset="-128"/>
                <a:cs typeface="Arial" charset="0"/>
              </a:rPr>
              <a:t>I</a:t>
            </a:r>
            <a:r>
              <a:rPr lang="en-US" altLang="en-US" dirty="0" smtClean="0">
                <a:ea typeface="ＭＳ Ｐゴシック" charset="-128"/>
              </a:rPr>
              <a:t>n Eastern Mediterranean Region, injury is a </a:t>
            </a:r>
            <a:r>
              <a:rPr lang="en-US" altLang="en-US" dirty="0">
                <a:ea typeface="ＭＳ Ｐゴシック" charset="-128"/>
              </a:rPr>
              <a:t>l</a:t>
            </a:r>
            <a:r>
              <a:rPr lang="en-US" altLang="en-US" dirty="0" smtClean="0">
                <a:ea typeface="ＭＳ Ｐゴシック" charset="-128"/>
              </a:rPr>
              <a:t>eading cause </a:t>
            </a:r>
            <a:r>
              <a:rPr lang="en-US" altLang="en-US" dirty="0">
                <a:ea typeface="ＭＳ Ｐゴシック" charset="-128"/>
              </a:rPr>
              <a:t>of morbidity and </a:t>
            </a:r>
            <a:r>
              <a:rPr lang="en-US" altLang="en-US" dirty="0" smtClean="0">
                <a:ea typeface="ＭＳ Ｐゴシック" charset="-128"/>
              </a:rPr>
              <a:t>mortality</a:t>
            </a:r>
            <a:r>
              <a:rPr lang="en-US" altLang="en-US" dirty="0" smtClean="0">
                <a:ea typeface="ＭＳ Ｐゴシック" charset="-128"/>
                <a:sym typeface="Wingdings"/>
              </a:rPr>
              <a:t></a:t>
            </a:r>
            <a:r>
              <a:rPr lang="en-US" dirty="0" smtClean="0"/>
              <a:t> loss of productive years of life and effect on health care cost</a:t>
            </a:r>
            <a:endParaRPr lang="en-US" altLang="en-US" dirty="0" smtClean="0">
              <a:ea typeface="ＭＳ Ｐゴシック" charset="-128"/>
            </a:endParaRPr>
          </a:p>
          <a:p>
            <a:r>
              <a:rPr lang="en-US" altLang="en-US" dirty="0" smtClean="0">
                <a:ea typeface="ＭＳ Ｐゴシック" charset="-128"/>
              </a:rPr>
              <a:t>Road </a:t>
            </a:r>
            <a:r>
              <a:rPr lang="en-US" altLang="en-US" dirty="0">
                <a:ea typeface="ＭＳ Ｐゴシック" charset="-128"/>
              </a:rPr>
              <a:t>traffic </a:t>
            </a:r>
            <a:r>
              <a:rPr lang="ja-JP" altLang="en-US" dirty="0">
                <a:ea typeface="ＭＳ Ｐゴシック" charset="-128"/>
              </a:rPr>
              <a:t>“</a:t>
            </a:r>
            <a:r>
              <a:rPr lang="en-US" altLang="ja-JP" b="1" dirty="0">
                <a:ea typeface="ＭＳ Ｐゴシック" charset="-128"/>
              </a:rPr>
              <a:t>incidents</a:t>
            </a:r>
            <a:r>
              <a:rPr lang="ja-JP" altLang="en-US" b="1" dirty="0">
                <a:ea typeface="ＭＳ Ｐゴシック" charset="-128"/>
              </a:rPr>
              <a:t>”</a:t>
            </a:r>
            <a:r>
              <a:rPr lang="en-US" altLang="ja-JP" b="1" dirty="0">
                <a:ea typeface="ＭＳ Ｐゴシック" charset="-128"/>
              </a:rPr>
              <a:t> </a:t>
            </a:r>
            <a:r>
              <a:rPr lang="en-US" altLang="ja-JP" dirty="0">
                <a:ea typeface="ＭＳ Ｐゴシック" charset="-128"/>
              </a:rPr>
              <a:t>are the leading cause of injury deaths worldwide, which strongly applies to GCC/KSA</a:t>
            </a:r>
          </a:p>
          <a:p>
            <a:r>
              <a:rPr lang="en-US" altLang="en-US" dirty="0" smtClean="0">
                <a:ea typeface="ＭＳ Ｐゴシック" charset="-128"/>
              </a:rPr>
              <a:t>More than 90% of injury </a:t>
            </a:r>
            <a:r>
              <a:rPr lang="en-US" altLang="en-US" u="sng" dirty="0" smtClean="0">
                <a:ea typeface="ＭＳ Ｐゴシック" charset="-128"/>
              </a:rPr>
              <a:t>deaths</a:t>
            </a:r>
            <a:r>
              <a:rPr lang="en-US" altLang="en-US" dirty="0" smtClean="0">
                <a:ea typeface="ＭＳ Ｐゴシック" charset="-128"/>
              </a:rPr>
              <a:t> occur in low- and middle-income countries</a:t>
            </a:r>
          </a:p>
        </p:txBody>
      </p:sp>
    </p:spTree>
    <p:extLst>
      <p:ext uri="{BB962C8B-B14F-4D97-AF65-F5344CB8AC3E}">
        <p14:creationId xmlns:p14="http://schemas.microsoft.com/office/powerpoint/2010/main" val="1144060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362200" y="0"/>
            <a:ext cx="7513638" cy="838200"/>
          </a:xfrm>
        </p:spPr>
        <p:txBody>
          <a:bodyPr/>
          <a:lstStyle/>
          <a:p>
            <a:pPr eaLnBrk="1" hangingPunct="1">
              <a:defRPr/>
            </a:pPr>
            <a:r>
              <a:rPr lang="en-US" sz="3200" b="1" dirty="0">
                <a:solidFill>
                  <a:schemeClr val="accent5"/>
                </a:solidFill>
              </a:rPr>
              <a:t>Injury from a Global Perspective</a:t>
            </a:r>
            <a:endParaRPr lang="en-US" sz="3200" dirty="0">
              <a:solidFill>
                <a:schemeClr val="accent5"/>
              </a:solidFill>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90600"/>
            <a:ext cx="79248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2438400" y="5638800"/>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ts val="100"/>
              </a:spcBef>
              <a:spcAft>
                <a:spcPts val="100"/>
              </a:spcAft>
            </a:pPr>
            <a:r>
              <a:rPr lang="en-US" altLang="en-US" sz="2000" dirty="0">
                <a:solidFill>
                  <a:schemeClr val="tx2"/>
                </a:solidFill>
                <a:latin typeface="Times New Roman" charset="0"/>
              </a:rPr>
              <a:t>Each year &gt; 5 million people die of injuries. </a:t>
            </a:r>
          </a:p>
          <a:p>
            <a:pPr algn="ctr">
              <a:spcBef>
                <a:spcPts val="100"/>
              </a:spcBef>
              <a:spcAft>
                <a:spcPts val="100"/>
              </a:spcAft>
            </a:pPr>
            <a:r>
              <a:rPr lang="en-US" altLang="en-US" sz="2000" dirty="0">
                <a:solidFill>
                  <a:schemeClr val="tx2"/>
                </a:solidFill>
                <a:latin typeface="Times New Roman" charset="0"/>
              </a:rPr>
              <a:t>2/3 are males and the majority are young adults aged 15-44</a:t>
            </a:r>
          </a:p>
          <a:p>
            <a:pPr algn="ctr">
              <a:spcBef>
                <a:spcPts val="100"/>
              </a:spcBef>
              <a:spcAft>
                <a:spcPts val="100"/>
              </a:spcAft>
            </a:pPr>
            <a:r>
              <a:rPr lang="en-US" altLang="en-US" sz="2000" dirty="0" smtClean="0">
                <a:solidFill>
                  <a:schemeClr val="tx2"/>
                </a:solidFill>
                <a:latin typeface="Times New Roman" charset="0"/>
              </a:rPr>
              <a:t>RTA are the </a:t>
            </a:r>
            <a:r>
              <a:rPr lang="en-US" altLang="en-US" sz="2000" dirty="0">
                <a:solidFill>
                  <a:schemeClr val="tx2"/>
                </a:solidFill>
                <a:latin typeface="Times New Roman" charset="0"/>
              </a:rPr>
              <a:t>largest cause of injury death.</a:t>
            </a:r>
          </a:p>
        </p:txBody>
      </p:sp>
    </p:spTree>
    <p:extLst>
      <p:ext uri="{BB962C8B-B14F-4D97-AF65-F5344CB8AC3E}">
        <p14:creationId xmlns:p14="http://schemas.microsoft.com/office/powerpoint/2010/main" val="42510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4361" y="327256"/>
            <a:ext cx="6583279" cy="607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809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040" y="225074"/>
            <a:ext cx="5969921" cy="649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017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Scenario </a:t>
            </a:r>
            <a:r>
              <a:rPr lang="en-US" b="1" dirty="0" smtClean="0">
                <a:solidFill>
                  <a:srgbClr val="C00000"/>
                </a:solidFill>
              </a:rPr>
              <a:t>2:</a:t>
            </a:r>
            <a:endParaRPr lang="en-US" b="1" dirty="0">
              <a:solidFill>
                <a:srgbClr val="C00000"/>
              </a:solidFill>
            </a:endParaRPr>
          </a:p>
        </p:txBody>
      </p:sp>
      <p:sp>
        <p:nvSpPr>
          <p:cNvPr id="3" name="Content Placeholder 2"/>
          <p:cNvSpPr>
            <a:spLocks noGrp="1"/>
          </p:cNvSpPr>
          <p:nvPr>
            <p:ph idx="1"/>
          </p:nvPr>
        </p:nvSpPr>
        <p:spPr/>
        <p:txBody>
          <a:bodyPr/>
          <a:lstStyle/>
          <a:p>
            <a:pPr>
              <a:lnSpc>
                <a:spcPct val="150000"/>
              </a:lnSpc>
            </a:pPr>
            <a:r>
              <a:rPr lang="en-US" dirty="0" smtClean="0"/>
              <a:t>Fatima is a 70-year old diabetic lady who is complaining of peripheral neuropathy and diabetic retinopathy (visual impairment).  She was walking in her house and tripped over a loose carpet. </a:t>
            </a:r>
            <a:endParaRPr lang="en-US" dirty="0"/>
          </a:p>
        </p:txBody>
      </p:sp>
    </p:spTree>
    <p:extLst>
      <p:ext uri="{BB962C8B-B14F-4D97-AF65-F5344CB8AC3E}">
        <p14:creationId xmlns:p14="http://schemas.microsoft.com/office/powerpoint/2010/main" val="459537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6001" y="449179"/>
            <a:ext cx="7039999" cy="627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224963" y="5984875"/>
            <a:ext cx="1414462" cy="254000"/>
          </a:xfrm>
          <a:prstGeom prst="rect">
            <a:avLst/>
          </a:prstGeom>
          <a:noFill/>
        </p:spPr>
        <p:txBody>
          <a:bodyPr>
            <a:spAutoFit/>
          </a:bodyPr>
          <a:lstStyle/>
          <a:p>
            <a:pPr eaLnBrk="1" hangingPunct="1">
              <a:defRPr/>
            </a:pPr>
            <a:r>
              <a:rPr lang="en-US" sz="1050" dirty="0">
                <a:latin typeface="Arial" panose="020B0604020202020204" pitchFamily="34" charset="0"/>
                <a:ea typeface="ＭＳ Ｐゴシック" panose="020B0600070205080204" pitchFamily="34" charset="-128"/>
              </a:rPr>
              <a:t>Source: WHO, 2014</a:t>
            </a:r>
          </a:p>
        </p:txBody>
      </p:sp>
    </p:spTree>
    <p:extLst>
      <p:ext uri="{BB962C8B-B14F-4D97-AF65-F5344CB8AC3E}">
        <p14:creationId xmlns:p14="http://schemas.microsoft.com/office/powerpoint/2010/main" val="433910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687" y="371173"/>
            <a:ext cx="8438627" cy="611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949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4556" y="978565"/>
            <a:ext cx="9162889" cy="562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itle 1"/>
          <p:cNvSpPr txBox="1">
            <a:spLocks/>
          </p:cNvSpPr>
          <p:nvPr/>
        </p:nvSpPr>
        <p:spPr bwMode="auto">
          <a:xfrm>
            <a:off x="3729789" y="641680"/>
            <a:ext cx="5013158" cy="67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000">
                <a:solidFill>
                  <a:schemeClr val="bg1"/>
                </a:solidFill>
                <a:latin typeface="Calibri" charset="0"/>
                <a:ea typeface="ＭＳ Ｐゴシック" charset="-128"/>
              </a:defRPr>
            </a:lvl1pPr>
            <a:lvl2pPr marL="742950" indent="-285750">
              <a:spcBef>
                <a:spcPct val="20000"/>
              </a:spcBef>
              <a:buFont typeface="Arial" charset="0"/>
              <a:buChar char="–"/>
              <a:defRPr sz="2000">
                <a:solidFill>
                  <a:schemeClr val="bg1"/>
                </a:solidFill>
                <a:latin typeface="Calibri" charset="0"/>
                <a:ea typeface="ＭＳ Ｐゴシック" charset="-128"/>
              </a:defRPr>
            </a:lvl2pPr>
            <a:lvl3pPr marL="1143000" indent="-228600">
              <a:spcBef>
                <a:spcPct val="20000"/>
              </a:spcBef>
              <a:buFont typeface="Arial" charset="0"/>
              <a:buChar char="•"/>
              <a:defRPr sz="2000">
                <a:solidFill>
                  <a:schemeClr val="bg1"/>
                </a:solidFill>
                <a:latin typeface="Calibri" charset="0"/>
                <a:ea typeface="ＭＳ Ｐゴシック" charset="-128"/>
              </a:defRPr>
            </a:lvl3pPr>
            <a:lvl4pPr marL="1600200" indent="-228600">
              <a:spcBef>
                <a:spcPct val="20000"/>
              </a:spcBef>
              <a:buFont typeface="Arial" charset="0"/>
              <a:buChar char="–"/>
              <a:defRPr sz="2000">
                <a:solidFill>
                  <a:schemeClr val="bg1"/>
                </a:solidFill>
                <a:latin typeface="Calibri" charset="0"/>
                <a:ea typeface="ＭＳ Ｐゴシック" charset="-128"/>
              </a:defRPr>
            </a:lvl4pPr>
            <a:lvl5pPr marL="2057400" indent="-228600">
              <a:spcBef>
                <a:spcPct val="20000"/>
              </a:spcBef>
              <a:buFont typeface="Arial" charset="0"/>
              <a:buChar char="»"/>
              <a:defRPr sz="2000">
                <a:solidFill>
                  <a:schemeClr val="bg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9pPr>
          </a:lstStyle>
          <a:p>
            <a:pPr>
              <a:spcBef>
                <a:spcPct val="0"/>
              </a:spcBef>
              <a:buFontTx/>
              <a:buNone/>
            </a:pPr>
            <a:r>
              <a:rPr lang="en-US" altLang="en-US" sz="2400">
                <a:solidFill>
                  <a:srgbClr val="000000"/>
                </a:solidFill>
                <a:latin typeface="Tahoma" charset="0"/>
              </a:rPr>
              <a:t>Saudi Arabia – RTA death numbers</a:t>
            </a:r>
          </a:p>
        </p:txBody>
      </p:sp>
    </p:spTree>
    <p:extLst>
      <p:ext uri="{BB962C8B-B14F-4D97-AF65-F5344CB8AC3E}">
        <p14:creationId xmlns:p14="http://schemas.microsoft.com/office/powerpoint/2010/main" val="1115584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538" y="760242"/>
            <a:ext cx="10172924" cy="504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224963" y="5984875"/>
            <a:ext cx="1414462" cy="254000"/>
          </a:xfrm>
          <a:prstGeom prst="rect">
            <a:avLst/>
          </a:prstGeom>
          <a:noFill/>
        </p:spPr>
        <p:txBody>
          <a:bodyPr>
            <a:spAutoFit/>
          </a:bodyPr>
          <a:lstStyle/>
          <a:p>
            <a:pPr eaLnBrk="1" hangingPunct="1">
              <a:defRPr/>
            </a:pPr>
            <a:r>
              <a:rPr lang="en-US" sz="1050" dirty="0">
                <a:latin typeface="Arial" panose="020B0604020202020204" pitchFamily="34" charset="0"/>
                <a:ea typeface="ＭＳ Ｐゴシック" panose="020B0600070205080204" pitchFamily="34" charset="-128"/>
              </a:rPr>
              <a:t>Source: WHO, 2014</a:t>
            </a:r>
          </a:p>
        </p:txBody>
      </p:sp>
    </p:spTree>
    <p:extLst>
      <p:ext uri="{BB962C8B-B14F-4D97-AF65-F5344CB8AC3E}">
        <p14:creationId xmlns:p14="http://schemas.microsoft.com/office/powerpoint/2010/main" val="2090637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422" y="513348"/>
            <a:ext cx="8287156" cy="598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959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9973" y="786063"/>
            <a:ext cx="8732054" cy="5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14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6592143"/>
              </p:ext>
            </p:extLst>
          </p:nvPr>
        </p:nvGraphicFramePr>
        <p:xfrm>
          <a:off x="1010653" y="1981994"/>
          <a:ext cx="10154653" cy="4005580"/>
        </p:xfrm>
        <a:graphic>
          <a:graphicData uri="http://schemas.openxmlformats.org/drawingml/2006/table">
            <a:tbl>
              <a:tblPr/>
              <a:tblGrid>
                <a:gridCol w="1601729"/>
                <a:gridCol w="2021600"/>
                <a:gridCol w="1788339"/>
                <a:gridCol w="2410370"/>
                <a:gridCol w="2332615"/>
              </a:tblGrid>
              <a:tr h="1009650">
                <a:tc>
                  <a:txBody>
                    <a:bodyPr/>
                    <a:lstStyle/>
                    <a:p>
                      <a:pPr>
                        <a:spcAft>
                          <a:spcPts val="0"/>
                        </a:spcAft>
                        <a:tabLst>
                          <a:tab pos="1108710" algn="l"/>
                        </a:tabLst>
                      </a:pPr>
                      <a:r>
                        <a:rPr lang="en-US" sz="2400" b="1" kern="1200" dirty="0">
                          <a:solidFill>
                            <a:srgbClr val="000000"/>
                          </a:solidFill>
                          <a:effectLst/>
                          <a:latin typeface="+mn-lt"/>
                          <a:ea typeface="Times New Roman" charset="0"/>
                          <a:cs typeface="Times New Roman" charset="0"/>
                        </a:rPr>
                        <a:t>Phase</a:t>
                      </a: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lgn="ctr">
                        <a:spcAft>
                          <a:spcPts val="0"/>
                        </a:spcAft>
                      </a:pPr>
                      <a:r>
                        <a:rPr lang="en-US" sz="2400" b="1">
                          <a:solidFill>
                            <a:srgbClr val="000000"/>
                          </a:solidFill>
                          <a:effectLst/>
                          <a:latin typeface="+mn-lt"/>
                          <a:ea typeface="Times New Roman" charset="0"/>
                          <a:cs typeface="Times New Roman" charset="0"/>
                        </a:rPr>
                        <a:t>Host</a:t>
                      </a:r>
                      <a:endParaRPr lang="en-US" sz="2400" b="1">
                        <a:effectLst/>
                        <a:latin typeface="+mn-lt"/>
                        <a:ea typeface="Times New Roman" charset="0"/>
                      </a:endParaRPr>
                    </a:p>
                    <a:p>
                      <a:pPr algn="ctr">
                        <a:spcAft>
                          <a:spcPts val="0"/>
                        </a:spcAft>
                      </a:pPr>
                      <a:r>
                        <a:rPr lang="en-US" sz="2400" b="1">
                          <a:solidFill>
                            <a:srgbClr val="000000"/>
                          </a:solidFill>
                          <a:effectLst/>
                          <a:latin typeface="+mn-lt"/>
                          <a:ea typeface="Times New Roman" charset="0"/>
                          <a:cs typeface="Times New Roman" charset="0"/>
                        </a:rPr>
                        <a:t>(Human)</a:t>
                      </a:r>
                      <a:endParaRPr lang="en-US" sz="2400" b="1">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lgn="ctr">
                        <a:spcAft>
                          <a:spcPts val="0"/>
                        </a:spcAft>
                      </a:pPr>
                      <a:r>
                        <a:rPr lang="en-US" sz="2400" b="1">
                          <a:solidFill>
                            <a:srgbClr val="000000"/>
                          </a:solidFill>
                          <a:effectLst/>
                          <a:latin typeface="+mn-lt"/>
                          <a:cs typeface="Times New Roman" charset="0"/>
                        </a:rPr>
                        <a:t>Vector</a:t>
                      </a:r>
                      <a:endParaRPr lang="en-US" sz="2400" b="1">
                        <a:effectLst/>
                        <a:latin typeface="+mn-lt"/>
                        <a:cs typeface="Times New Roman" charset="0"/>
                      </a:endParaRPr>
                    </a:p>
                    <a:p>
                      <a:pPr algn="ctr">
                        <a:spcAft>
                          <a:spcPts val="0"/>
                        </a:spcAft>
                      </a:pPr>
                      <a:r>
                        <a:rPr lang="en-US" sz="2400" b="1">
                          <a:solidFill>
                            <a:srgbClr val="000000"/>
                          </a:solidFill>
                          <a:effectLst/>
                          <a:latin typeface="+mn-lt"/>
                          <a:ea typeface="Times New Roman" charset="0"/>
                          <a:cs typeface="Times New Roman" charset="0"/>
                        </a:rPr>
                        <a:t>(Vehicle)</a:t>
                      </a:r>
                      <a:endParaRPr lang="en-US" sz="2400" b="1">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lgn="ctr">
                        <a:spcAft>
                          <a:spcPts val="0"/>
                        </a:spcAft>
                      </a:pPr>
                      <a:r>
                        <a:rPr lang="en-US" sz="2400" b="1">
                          <a:solidFill>
                            <a:srgbClr val="000000"/>
                          </a:solidFill>
                          <a:effectLst/>
                          <a:latin typeface="+mn-lt"/>
                          <a:cs typeface="Times New Roman" charset="0"/>
                        </a:rPr>
                        <a:t>Physical</a:t>
                      </a:r>
                      <a:endParaRPr lang="en-US" sz="2400" b="1">
                        <a:solidFill>
                          <a:srgbClr val="FF00FF"/>
                        </a:solidFill>
                        <a:effectLst/>
                        <a:latin typeface="+mn-lt"/>
                        <a:cs typeface="Times New Roman" charset="0"/>
                      </a:endParaRPr>
                    </a:p>
                    <a:p>
                      <a:pPr algn="ctr">
                        <a:spcAft>
                          <a:spcPts val="0"/>
                        </a:spcAft>
                      </a:pPr>
                      <a:r>
                        <a:rPr lang="en-US" sz="2400" b="1">
                          <a:solidFill>
                            <a:srgbClr val="000000"/>
                          </a:solidFill>
                          <a:effectLst/>
                          <a:latin typeface="+mn-lt"/>
                          <a:ea typeface="Times New Roman" charset="0"/>
                          <a:cs typeface="Times New Roman" charset="0"/>
                        </a:rPr>
                        <a:t>Environment</a:t>
                      </a:r>
                      <a:endParaRPr lang="en-US" sz="2400" b="1">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lgn="ctr">
                        <a:spcAft>
                          <a:spcPts val="0"/>
                        </a:spcAft>
                      </a:pPr>
                      <a:r>
                        <a:rPr lang="en-US" sz="2400" b="1" dirty="0">
                          <a:solidFill>
                            <a:srgbClr val="000000"/>
                          </a:solidFill>
                          <a:effectLst/>
                          <a:latin typeface="+mn-lt"/>
                          <a:ea typeface="Times New Roman" charset="0"/>
                          <a:cs typeface="Times New Roman" charset="0"/>
                        </a:rPr>
                        <a:t>Cultural Environment</a:t>
                      </a: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r>
              <a:tr h="1021080">
                <a:tc>
                  <a:txBody>
                    <a:bodyPr/>
                    <a:lstStyle/>
                    <a:p>
                      <a:pPr>
                        <a:spcAft>
                          <a:spcPts val="0"/>
                        </a:spcAft>
                      </a:pPr>
                      <a:r>
                        <a:rPr lang="en-US" sz="2400" b="1" dirty="0">
                          <a:solidFill>
                            <a:srgbClr val="000000"/>
                          </a:solidFill>
                          <a:effectLst/>
                          <a:latin typeface="+mn-lt"/>
                          <a:cs typeface="Times New Roman" charset="0"/>
                        </a:rPr>
                        <a:t>Pre-Event</a:t>
                      </a:r>
                      <a:endParaRPr lang="en-US" sz="2400" b="1" dirty="0">
                        <a:solidFill>
                          <a:srgbClr val="008080"/>
                        </a:solidFill>
                        <a:effectLst/>
                        <a:latin typeface="+mn-lt"/>
                        <a:cs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r>
              <a:tr h="1032510">
                <a:tc>
                  <a:txBody>
                    <a:bodyPr/>
                    <a:lstStyle/>
                    <a:p>
                      <a:pPr>
                        <a:spcAft>
                          <a:spcPts val="0"/>
                        </a:spcAft>
                      </a:pPr>
                      <a:r>
                        <a:rPr lang="en-US" sz="2400" b="1" dirty="0">
                          <a:solidFill>
                            <a:srgbClr val="000000"/>
                          </a:solidFill>
                          <a:effectLst/>
                          <a:latin typeface="+mn-lt"/>
                          <a:ea typeface="Times New Roman" charset="0"/>
                          <a:cs typeface="Times New Roman" charset="0"/>
                        </a:rPr>
                        <a:t>Event</a:t>
                      </a: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r>
              <a:tr h="942340">
                <a:tc>
                  <a:txBody>
                    <a:bodyPr/>
                    <a:lstStyle/>
                    <a:p>
                      <a:pPr>
                        <a:spcAft>
                          <a:spcPts val="0"/>
                        </a:spcAft>
                      </a:pPr>
                      <a:r>
                        <a:rPr lang="en-US" sz="2400" b="1">
                          <a:solidFill>
                            <a:srgbClr val="000000"/>
                          </a:solidFill>
                          <a:effectLst/>
                          <a:latin typeface="+mn-lt"/>
                          <a:ea typeface="Times New Roman" charset="0"/>
                          <a:cs typeface="Times New Roman" charset="0"/>
                        </a:rPr>
                        <a:t>Post-Event</a:t>
                      </a:r>
                      <a:endParaRPr lang="en-US" sz="2400" b="1">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r>
            </a:tbl>
          </a:graphicData>
        </a:graphic>
      </p:graphicFrame>
      <p:sp>
        <p:nvSpPr>
          <p:cNvPr id="5" name="Rectangle 11"/>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ts val="500"/>
              </a:spcBef>
              <a:spcAft>
                <a:spcPts val="500"/>
              </a:spcAft>
            </a:pPr>
            <a:r>
              <a:rPr lang="en-US" altLang="en-US" sz="4000" dirty="0"/>
              <a:t>Haddon Phase-Factor Matrix</a:t>
            </a:r>
            <a:endParaRPr lang="en-GB" altLang="en-US" sz="4000" dirty="0"/>
          </a:p>
          <a:p>
            <a:pPr algn="ctr" eaLnBrk="1" hangingPunct="1"/>
            <a:endParaRPr lang="en-GB" altLang="en-US" sz="2400" b="1" dirty="0">
              <a:solidFill>
                <a:srgbClr val="99CCFF"/>
              </a:solidFill>
            </a:endParaRPr>
          </a:p>
        </p:txBody>
      </p:sp>
    </p:spTree>
    <p:extLst>
      <p:ext uri="{BB962C8B-B14F-4D97-AF65-F5344CB8AC3E}">
        <p14:creationId xmlns:p14="http://schemas.microsoft.com/office/powerpoint/2010/main" val="307009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0368405"/>
              </p:ext>
            </p:extLst>
          </p:nvPr>
        </p:nvGraphicFramePr>
        <p:xfrm>
          <a:off x="1010653" y="1981994"/>
          <a:ext cx="10154653" cy="4005580"/>
        </p:xfrm>
        <a:graphic>
          <a:graphicData uri="http://schemas.openxmlformats.org/drawingml/2006/table">
            <a:tbl>
              <a:tblPr/>
              <a:tblGrid>
                <a:gridCol w="1601729"/>
                <a:gridCol w="2021600"/>
                <a:gridCol w="1788339"/>
                <a:gridCol w="2410370"/>
                <a:gridCol w="2332615"/>
              </a:tblGrid>
              <a:tr h="1009650">
                <a:tc>
                  <a:txBody>
                    <a:bodyPr/>
                    <a:lstStyle/>
                    <a:p>
                      <a:pPr>
                        <a:spcAft>
                          <a:spcPts val="0"/>
                        </a:spcAft>
                        <a:tabLst>
                          <a:tab pos="1108710" algn="l"/>
                        </a:tabLst>
                      </a:pPr>
                      <a:r>
                        <a:rPr lang="en-US" sz="2400" b="1" kern="1200" dirty="0">
                          <a:solidFill>
                            <a:srgbClr val="000000"/>
                          </a:solidFill>
                          <a:effectLst/>
                          <a:latin typeface="+mn-lt"/>
                          <a:ea typeface="Times New Roman" charset="0"/>
                          <a:cs typeface="Times New Roman" charset="0"/>
                        </a:rPr>
                        <a:t>Phase</a:t>
                      </a: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lgn="ctr">
                        <a:spcAft>
                          <a:spcPts val="0"/>
                        </a:spcAft>
                      </a:pPr>
                      <a:r>
                        <a:rPr lang="en-US" sz="2400" b="1">
                          <a:solidFill>
                            <a:srgbClr val="000000"/>
                          </a:solidFill>
                          <a:effectLst/>
                          <a:latin typeface="+mn-lt"/>
                          <a:ea typeface="Times New Roman" charset="0"/>
                          <a:cs typeface="Times New Roman" charset="0"/>
                        </a:rPr>
                        <a:t>Host</a:t>
                      </a:r>
                      <a:endParaRPr lang="en-US" sz="2400" b="1">
                        <a:effectLst/>
                        <a:latin typeface="+mn-lt"/>
                        <a:ea typeface="Times New Roman" charset="0"/>
                      </a:endParaRPr>
                    </a:p>
                    <a:p>
                      <a:pPr algn="ctr">
                        <a:spcAft>
                          <a:spcPts val="0"/>
                        </a:spcAft>
                      </a:pPr>
                      <a:r>
                        <a:rPr lang="en-US" sz="2400" b="1">
                          <a:solidFill>
                            <a:srgbClr val="000000"/>
                          </a:solidFill>
                          <a:effectLst/>
                          <a:latin typeface="+mn-lt"/>
                          <a:ea typeface="Times New Roman" charset="0"/>
                          <a:cs typeface="Times New Roman" charset="0"/>
                        </a:rPr>
                        <a:t>(Human)</a:t>
                      </a:r>
                      <a:endParaRPr lang="en-US" sz="2400" b="1">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lgn="ctr">
                        <a:spcAft>
                          <a:spcPts val="0"/>
                        </a:spcAft>
                      </a:pPr>
                      <a:r>
                        <a:rPr lang="en-US" sz="2400" b="1">
                          <a:solidFill>
                            <a:srgbClr val="000000"/>
                          </a:solidFill>
                          <a:effectLst/>
                          <a:latin typeface="+mn-lt"/>
                          <a:cs typeface="Times New Roman" charset="0"/>
                        </a:rPr>
                        <a:t>Vector</a:t>
                      </a:r>
                      <a:endParaRPr lang="en-US" sz="2400" b="1">
                        <a:effectLst/>
                        <a:latin typeface="+mn-lt"/>
                        <a:cs typeface="Times New Roman" charset="0"/>
                      </a:endParaRPr>
                    </a:p>
                    <a:p>
                      <a:pPr algn="ctr">
                        <a:spcAft>
                          <a:spcPts val="0"/>
                        </a:spcAft>
                      </a:pPr>
                      <a:r>
                        <a:rPr lang="en-US" sz="2400" b="1">
                          <a:solidFill>
                            <a:srgbClr val="000000"/>
                          </a:solidFill>
                          <a:effectLst/>
                          <a:latin typeface="+mn-lt"/>
                          <a:ea typeface="Times New Roman" charset="0"/>
                          <a:cs typeface="Times New Roman" charset="0"/>
                        </a:rPr>
                        <a:t>(Vehicle)</a:t>
                      </a:r>
                      <a:endParaRPr lang="en-US" sz="2400" b="1">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lgn="ctr">
                        <a:spcAft>
                          <a:spcPts val="0"/>
                        </a:spcAft>
                      </a:pPr>
                      <a:r>
                        <a:rPr lang="en-US" sz="2400" b="1">
                          <a:solidFill>
                            <a:srgbClr val="000000"/>
                          </a:solidFill>
                          <a:effectLst/>
                          <a:latin typeface="+mn-lt"/>
                          <a:cs typeface="Times New Roman" charset="0"/>
                        </a:rPr>
                        <a:t>Physical</a:t>
                      </a:r>
                      <a:endParaRPr lang="en-US" sz="2400" b="1">
                        <a:solidFill>
                          <a:srgbClr val="FF00FF"/>
                        </a:solidFill>
                        <a:effectLst/>
                        <a:latin typeface="+mn-lt"/>
                        <a:cs typeface="Times New Roman" charset="0"/>
                      </a:endParaRPr>
                    </a:p>
                    <a:p>
                      <a:pPr algn="ctr">
                        <a:spcAft>
                          <a:spcPts val="0"/>
                        </a:spcAft>
                      </a:pPr>
                      <a:r>
                        <a:rPr lang="en-US" sz="2400" b="1">
                          <a:solidFill>
                            <a:srgbClr val="000000"/>
                          </a:solidFill>
                          <a:effectLst/>
                          <a:latin typeface="+mn-lt"/>
                          <a:ea typeface="Times New Roman" charset="0"/>
                          <a:cs typeface="Times New Roman" charset="0"/>
                        </a:rPr>
                        <a:t>Environment</a:t>
                      </a:r>
                      <a:endParaRPr lang="en-US" sz="2400" b="1">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lgn="ctr">
                        <a:spcAft>
                          <a:spcPts val="0"/>
                        </a:spcAft>
                      </a:pPr>
                      <a:r>
                        <a:rPr lang="en-US" sz="2400" b="1" dirty="0">
                          <a:solidFill>
                            <a:srgbClr val="000000"/>
                          </a:solidFill>
                          <a:effectLst/>
                          <a:latin typeface="+mn-lt"/>
                          <a:ea typeface="Times New Roman" charset="0"/>
                          <a:cs typeface="Times New Roman" charset="0"/>
                        </a:rPr>
                        <a:t>Cultural Environment</a:t>
                      </a:r>
                      <a:endParaRPr lang="en-US" sz="2400" b="1"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r>
              <a:tr h="1021080">
                <a:tc>
                  <a:txBody>
                    <a:bodyPr/>
                    <a:lstStyle/>
                    <a:p>
                      <a:pPr>
                        <a:spcAft>
                          <a:spcPts val="0"/>
                        </a:spcAft>
                      </a:pPr>
                      <a:r>
                        <a:rPr lang="en-US" sz="2400" b="1" dirty="0">
                          <a:solidFill>
                            <a:srgbClr val="000000"/>
                          </a:solidFill>
                          <a:effectLst/>
                          <a:latin typeface="+mn-lt"/>
                          <a:cs typeface="Times New Roman" charset="0"/>
                        </a:rPr>
                        <a:t>Pre-Event</a:t>
                      </a:r>
                      <a:endParaRPr lang="en-US" sz="2400" b="1" dirty="0">
                        <a:solidFill>
                          <a:srgbClr val="008080"/>
                        </a:solidFill>
                        <a:effectLst/>
                        <a:latin typeface="+mn-lt"/>
                        <a:cs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Alcohol Experience Judgment</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Brake status</a:t>
                      </a:r>
                      <a:endParaRPr lang="en-US" sz="1000">
                        <a:effectLst/>
                        <a:latin typeface="Times New Roman" charset="0"/>
                        <a:ea typeface="Times New Roman" charset="0"/>
                      </a:endParaRPr>
                    </a:p>
                    <a:p>
                      <a:pPr>
                        <a:spcAft>
                          <a:spcPts val="0"/>
                        </a:spcAft>
                      </a:pPr>
                      <a:r>
                        <a:rPr lang="en-US" sz="1600" b="1">
                          <a:solidFill>
                            <a:srgbClr val="000000"/>
                          </a:solidFill>
                          <a:effectLst/>
                          <a:latin typeface="Arial" charset="0"/>
                          <a:ea typeface="Times New Roman" charset="0"/>
                          <a:cs typeface="Times New Roman" charset="0"/>
                        </a:rPr>
                        <a:t>Tires</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Nigh,</a:t>
                      </a:r>
                      <a:endParaRPr lang="en-US" sz="1000">
                        <a:effectLst/>
                        <a:latin typeface="Times New Roman" charset="0"/>
                        <a:ea typeface="Times New Roman" charset="0"/>
                      </a:endParaRPr>
                    </a:p>
                    <a:p>
                      <a:pPr>
                        <a:spcAft>
                          <a:spcPts val="0"/>
                        </a:spcAft>
                      </a:pPr>
                      <a:r>
                        <a:rPr lang="en-US" sz="1600" b="1">
                          <a:solidFill>
                            <a:srgbClr val="000000"/>
                          </a:solidFill>
                          <a:effectLst/>
                          <a:latin typeface="Arial" charset="0"/>
                          <a:ea typeface="Times New Roman" charset="0"/>
                          <a:cs typeface="Times New Roman" charset="0"/>
                        </a:rPr>
                        <a:t>Rain</a:t>
                      </a:r>
                      <a:endParaRPr lang="en-US" sz="1000">
                        <a:effectLst/>
                        <a:latin typeface="Times New Roman" charset="0"/>
                        <a:ea typeface="Times New Roman" charset="0"/>
                      </a:endParaRPr>
                    </a:p>
                    <a:p>
                      <a:pPr>
                        <a:spcAft>
                          <a:spcPts val="0"/>
                        </a:spcAft>
                      </a:pPr>
                      <a:r>
                        <a:rPr lang="en-US" sz="1600" b="1">
                          <a:solidFill>
                            <a:srgbClr val="000000"/>
                          </a:solidFill>
                          <a:effectLst/>
                          <a:latin typeface="Arial" charset="0"/>
                          <a:ea typeface="Times New Roman" charset="0"/>
                          <a:cs typeface="Times New Roman" charset="0"/>
                        </a:rPr>
                        <a:t>Icy road</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Acceptance of Drinking and Driving</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r>
              <a:tr h="1032510">
                <a:tc>
                  <a:txBody>
                    <a:bodyPr/>
                    <a:lstStyle/>
                    <a:p>
                      <a:pPr>
                        <a:spcAft>
                          <a:spcPts val="0"/>
                        </a:spcAft>
                      </a:pPr>
                      <a:r>
                        <a:rPr lang="en-US" sz="2400" b="1" dirty="0">
                          <a:solidFill>
                            <a:srgbClr val="000000"/>
                          </a:solidFill>
                          <a:effectLst/>
                          <a:latin typeface="+mn-lt"/>
                          <a:ea typeface="Times New Roman" charset="0"/>
                          <a:cs typeface="Times New Roman" charset="0"/>
                        </a:rPr>
                        <a:t>Event</a:t>
                      </a:r>
                      <a:endParaRPr lang="en-US" sz="2400"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No seat belt</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No air bag</a:t>
                      </a:r>
                      <a:endParaRPr lang="en-US" sz="1000">
                        <a:effectLst/>
                        <a:latin typeface="Times New Roman" charset="0"/>
                        <a:ea typeface="Times New Roman" charset="0"/>
                      </a:endParaRPr>
                    </a:p>
                    <a:p>
                      <a:pPr>
                        <a:spcAft>
                          <a:spcPts val="0"/>
                        </a:spcAft>
                      </a:pPr>
                      <a:r>
                        <a:rPr lang="en-US" sz="1600" b="1">
                          <a:solidFill>
                            <a:srgbClr val="000000"/>
                          </a:solidFill>
                          <a:effectLst/>
                          <a:latin typeface="Arial" charset="0"/>
                          <a:ea typeface="Times New Roman" charset="0"/>
                          <a:cs typeface="Times New Roman" charset="0"/>
                        </a:rPr>
                        <a:t>Hardness of surfaces</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Tree too close to road,</a:t>
                      </a:r>
                      <a:endParaRPr lang="en-US" sz="1000">
                        <a:effectLst/>
                        <a:latin typeface="Times New Roman" charset="0"/>
                        <a:ea typeface="Times New Roman" charset="0"/>
                      </a:endParaRPr>
                    </a:p>
                    <a:p>
                      <a:pPr>
                        <a:spcAft>
                          <a:spcPts val="0"/>
                        </a:spcAft>
                      </a:pPr>
                      <a:r>
                        <a:rPr lang="en-US" sz="1600" b="1">
                          <a:solidFill>
                            <a:srgbClr val="000000"/>
                          </a:solidFill>
                          <a:effectLst/>
                          <a:latin typeface="Arial" charset="0"/>
                          <a:ea typeface="Times New Roman" charset="0"/>
                          <a:cs typeface="Times New Roman" charset="0"/>
                        </a:rPr>
                        <a:t>No guard rail</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Speed limits Enforcement of seat belt </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r>
              <a:tr h="942340">
                <a:tc>
                  <a:txBody>
                    <a:bodyPr/>
                    <a:lstStyle/>
                    <a:p>
                      <a:pPr>
                        <a:spcAft>
                          <a:spcPts val="0"/>
                        </a:spcAft>
                      </a:pPr>
                      <a:r>
                        <a:rPr lang="en-US" sz="2400" b="1" dirty="0">
                          <a:solidFill>
                            <a:srgbClr val="000000"/>
                          </a:solidFill>
                          <a:effectLst/>
                          <a:latin typeface="+mn-lt"/>
                          <a:ea typeface="Times New Roman" charset="0"/>
                          <a:cs typeface="Times New Roman" charset="0"/>
                        </a:rPr>
                        <a:t>Post-Event</a:t>
                      </a:r>
                      <a:endParaRPr lang="en-US" sz="2400" dirty="0">
                        <a:effectLst/>
                        <a:latin typeface="+mn-lt"/>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Physical condition</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Fuel system integrity</a:t>
                      </a:r>
                      <a:endParaRPr lang="en-US" sz="1000">
                        <a:effectLst/>
                        <a:latin typeface="Times New Roman" charset="0"/>
                        <a:ea typeface="Times New Roman" charset="0"/>
                      </a:endParaRPr>
                    </a:p>
                    <a:p>
                      <a:pPr>
                        <a:spcAft>
                          <a:spcPts val="0"/>
                        </a:spcAft>
                      </a:pPr>
                      <a:r>
                        <a:rPr lang="en-US" sz="1600" b="1">
                          <a:solidFill>
                            <a:srgbClr val="000000"/>
                          </a:solidFill>
                          <a:effectLst/>
                          <a:latin typeface="Arial" charset="0"/>
                          <a:ea typeface="Times New Roman" charset="0"/>
                          <a:cs typeface="Times New Roman" charset="0"/>
                        </a:rPr>
                        <a:t>Cell Phone</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a:solidFill>
                            <a:srgbClr val="000000"/>
                          </a:solidFill>
                          <a:effectLst/>
                          <a:latin typeface="Arial" charset="0"/>
                          <a:ea typeface="Times New Roman" charset="0"/>
                          <a:cs typeface="Times New Roman" charset="0"/>
                        </a:rPr>
                        <a:t>Distance of emergency response</a:t>
                      </a:r>
                      <a:endParaRPr lang="en-US" sz="100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c>
                  <a:txBody>
                    <a:bodyPr/>
                    <a:lstStyle/>
                    <a:p>
                      <a:pPr>
                        <a:spcAft>
                          <a:spcPts val="0"/>
                        </a:spcAft>
                      </a:pPr>
                      <a:r>
                        <a:rPr lang="en-US" sz="1600" b="1" dirty="0">
                          <a:solidFill>
                            <a:srgbClr val="000000"/>
                          </a:solidFill>
                          <a:effectLst/>
                          <a:latin typeface="Arial" charset="0"/>
                          <a:ea typeface="Times New Roman" charset="0"/>
                          <a:cs typeface="Times New Roman" charset="0"/>
                        </a:rPr>
                        <a:t>Support for Trauma systems, </a:t>
                      </a:r>
                      <a:endParaRPr lang="en-US" sz="1000" dirty="0">
                        <a:effectLst/>
                        <a:latin typeface="Times New Roman" charset="0"/>
                        <a:ea typeface="Times New Roman" charset="0"/>
                      </a:endParaRPr>
                    </a:p>
                    <a:p>
                      <a:pPr>
                        <a:spcAft>
                          <a:spcPts val="0"/>
                        </a:spcAft>
                      </a:pPr>
                      <a:r>
                        <a:rPr lang="en-US" sz="1600" b="1" dirty="0">
                          <a:solidFill>
                            <a:srgbClr val="000000"/>
                          </a:solidFill>
                          <a:effectLst/>
                          <a:latin typeface="Arial" charset="0"/>
                          <a:ea typeface="Times New Roman" charset="0"/>
                          <a:cs typeface="Times New Roman" charset="0"/>
                        </a:rPr>
                        <a:t>EMS standard</a:t>
                      </a:r>
                      <a:endParaRPr lang="en-US" sz="1000" dirty="0">
                        <a:effectLst/>
                        <a:latin typeface="Times New Roman" charset="0"/>
                        <a:ea typeface="Times New Roman" charset="0"/>
                      </a:endParaRPr>
                    </a:p>
                  </a:txBody>
                  <a:tcPr marL="68580" marR="68580" marT="0" marB="0">
                    <a:lnL w="19050" cap="flat" cmpd="sng" algn="ctr">
                      <a:solidFill>
                        <a:srgbClr val="800080"/>
                      </a:solidFill>
                      <a:prstDash val="solid"/>
                      <a:round/>
                      <a:headEnd type="none" w="med" len="med"/>
                      <a:tailEnd type="none" w="med" len="med"/>
                    </a:lnL>
                    <a:lnR w="19050" cap="flat" cmpd="sng" algn="ctr">
                      <a:solidFill>
                        <a:srgbClr val="800080"/>
                      </a:solidFill>
                      <a:prstDash val="solid"/>
                      <a:round/>
                      <a:headEnd type="none" w="med" len="med"/>
                      <a:tailEnd type="none" w="med" len="med"/>
                    </a:lnR>
                    <a:lnT w="19050" cap="flat" cmpd="sng" algn="ctr">
                      <a:solidFill>
                        <a:srgbClr val="800080"/>
                      </a:solidFill>
                      <a:prstDash val="solid"/>
                      <a:round/>
                      <a:headEnd type="none" w="med" len="med"/>
                      <a:tailEnd type="none" w="med" len="med"/>
                    </a:lnT>
                    <a:lnB w="19050" cap="flat" cmpd="sng" algn="ctr">
                      <a:solidFill>
                        <a:srgbClr val="800080"/>
                      </a:solidFill>
                      <a:prstDash val="solid"/>
                      <a:round/>
                      <a:headEnd type="none" w="med" len="med"/>
                      <a:tailEnd type="none" w="med" len="med"/>
                    </a:lnB>
                    <a:solidFill>
                      <a:srgbClr val="FFFFFF"/>
                    </a:solidFill>
                  </a:tcPr>
                </a:tc>
              </a:tr>
            </a:tbl>
          </a:graphicData>
        </a:graphic>
      </p:graphicFrame>
      <p:sp>
        <p:nvSpPr>
          <p:cNvPr id="5" name="Rectangle 11"/>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ts val="500"/>
              </a:spcBef>
              <a:spcAft>
                <a:spcPts val="500"/>
              </a:spcAft>
            </a:pPr>
            <a:r>
              <a:rPr lang="en-US" altLang="en-US" sz="4000" dirty="0"/>
              <a:t>Haddon Phase-Factor Matrix</a:t>
            </a:r>
            <a:endParaRPr lang="en-GB" altLang="en-US" sz="4000" dirty="0"/>
          </a:p>
          <a:p>
            <a:pPr algn="ctr">
              <a:spcBef>
                <a:spcPts val="500"/>
              </a:spcBef>
              <a:spcAft>
                <a:spcPts val="500"/>
              </a:spcAft>
            </a:pPr>
            <a:r>
              <a:rPr lang="en-US" altLang="en-US" sz="2800" b="1" dirty="0" smtClean="0">
                <a:solidFill>
                  <a:schemeClr val="accent5"/>
                </a:solidFill>
              </a:rPr>
              <a:t>Motor </a:t>
            </a:r>
            <a:r>
              <a:rPr lang="en-US" altLang="en-US" sz="2800" b="1" dirty="0">
                <a:solidFill>
                  <a:schemeClr val="accent5"/>
                </a:solidFill>
              </a:rPr>
              <a:t>vehicle crash</a:t>
            </a:r>
            <a:endParaRPr lang="en-US" altLang="en-US" sz="2400" dirty="0">
              <a:solidFill>
                <a:schemeClr val="accent5"/>
              </a:solidFill>
            </a:endParaRPr>
          </a:p>
          <a:p>
            <a:pPr algn="ctr" eaLnBrk="1" hangingPunct="1"/>
            <a:endParaRPr lang="en-GB" altLang="en-US" sz="2400" b="1" dirty="0">
              <a:solidFill>
                <a:srgbClr val="99CCFF"/>
              </a:solidFill>
            </a:endParaRPr>
          </a:p>
        </p:txBody>
      </p:sp>
    </p:spTree>
    <p:extLst>
      <p:ext uri="{BB962C8B-B14F-4D97-AF65-F5344CB8AC3E}">
        <p14:creationId xmlns:p14="http://schemas.microsoft.com/office/powerpoint/2010/main" val="1384207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وان 1"/>
          <p:cNvSpPr>
            <a:spLocks noGrp="1"/>
          </p:cNvSpPr>
          <p:nvPr>
            <p:ph type="title"/>
          </p:nvPr>
        </p:nvSpPr>
        <p:spPr>
          <a:xfrm>
            <a:off x="1703388" y="188913"/>
            <a:ext cx="8507412" cy="792162"/>
          </a:xfrm>
        </p:spPr>
        <p:txBody>
          <a:bodyPr/>
          <a:lstStyle/>
          <a:p>
            <a:pPr eaLnBrk="1" hangingPunct="1"/>
            <a:r>
              <a:rPr lang="en-GB" altLang="en-US" sz="3200" dirty="0">
                <a:latin typeface="+mn-lt"/>
                <a:ea typeface="ＭＳ Ｐゴシック" charset="-128"/>
                <a:cs typeface="Tahoma" charset="0"/>
              </a:rPr>
              <a:t>Types of Data &amp; Potential Sources of Information</a:t>
            </a:r>
          </a:p>
        </p:txBody>
      </p:sp>
      <p:graphicFrame>
        <p:nvGraphicFramePr>
          <p:cNvPr id="4" name="عنصر نائب للمحتوى 3"/>
          <p:cNvGraphicFramePr>
            <a:graphicFrameLocks noGrp="1"/>
          </p:cNvGraphicFramePr>
          <p:nvPr>
            <p:ph idx="1"/>
          </p:nvPr>
        </p:nvGraphicFramePr>
        <p:xfrm>
          <a:off x="1981200" y="1196753"/>
          <a:ext cx="8219256"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7174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1981200" y="476673"/>
          <a:ext cx="8229600" cy="5649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42" name="مستطيل 4"/>
          <p:cNvSpPr>
            <a:spLocks noChangeArrowheads="1"/>
          </p:cNvSpPr>
          <p:nvPr/>
        </p:nvSpPr>
        <p:spPr bwMode="auto">
          <a:xfrm>
            <a:off x="5735639" y="6165850"/>
            <a:ext cx="42941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000">
                <a:solidFill>
                  <a:schemeClr val="bg1"/>
                </a:solidFill>
                <a:latin typeface="Calibri" charset="0"/>
                <a:ea typeface="ＭＳ Ｐゴシック" charset="-128"/>
              </a:defRPr>
            </a:lvl1pPr>
            <a:lvl2pPr marL="742950" indent="-285750">
              <a:spcBef>
                <a:spcPct val="20000"/>
              </a:spcBef>
              <a:buFont typeface="Arial" charset="0"/>
              <a:buChar char="–"/>
              <a:defRPr sz="2000">
                <a:solidFill>
                  <a:schemeClr val="bg1"/>
                </a:solidFill>
                <a:latin typeface="Calibri" charset="0"/>
                <a:ea typeface="ＭＳ Ｐゴシック" charset="-128"/>
              </a:defRPr>
            </a:lvl2pPr>
            <a:lvl3pPr marL="1143000" indent="-228600">
              <a:spcBef>
                <a:spcPct val="20000"/>
              </a:spcBef>
              <a:buFont typeface="Arial" charset="0"/>
              <a:buChar char="•"/>
              <a:defRPr sz="2000">
                <a:solidFill>
                  <a:schemeClr val="bg1"/>
                </a:solidFill>
                <a:latin typeface="Calibri" charset="0"/>
                <a:ea typeface="ＭＳ Ｐゴシック" charset="-128"/>
              </a:defRPr>
            </a:lvl3pPr>
            <a:lvl4pPr marL="1600200" indent="-228600">
              <a:spcBef>
                <a:spcPct val="20000"/>
              </a:spcBef>
              <a:buFont typeface="Arial" charset="0"/>
              <a:buChar char="–"/>
              <a:defRPr sz="2000">
                <a:solidFill>
                  <a:schemeClr val="bg1"/>
                </a:solidFill>
                <a:latin typeface="Calibri" charset="0"/>
                <a:ea typeface="ＭＳ Ｐゴシック" charset="-128"/>
              </a:defRPr>
            </a:lvl4pPr>
            <a:lvl5pPr marL="2057400" indent="-228600">
              <a:spcBef>
                <a:spcPct val="20000"/>
              </a:spcBef>
              <a:buFont typeface="Arial" charset="0"/>
              <a:buChar char="»"/>
              <a:defRPr sz="2000">
                <a:solidFill>
                  <a:schemeClr val="bg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9pPr>
          </a:lstStyle>
          <a:p>
            <a:pPr eaLnBrk="1" hangingPunct="1">
              <a:spcBef>
                <a:spcPct val="0"/>
              </a:spcBef>
              <a:buFontTx/>
              <a:buNone/>
            </a:pPr>
            <a:r>
              <a:rPr lang="en-GB" altLang="en-US" sz="1800">
                <a:solidFill>
                  <a:schemeClr val="tx1"/>
                </a:solidFill>
              </a:rPr>
              <a:t>Source: adapted from Krug et al., eds., 2002</a:t>
            </a:r>
          </a:p>
        </p:txBody>
      </p:sp>
    </p:spTree>
    <p:extLst>
      <p:ext uri="{BB962C8B-B14F-4D97-AF65-F5344CB8AC3E}">
        <p14:creationId xmlns:p14="http://schemas.microsoft.com/office/powerpoint/2010/main" val="1375143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Scenario </a:t>
            </a:r>
            <a:r>
              <a:rPr lang="en-US" b="1" dirty="0" smtClean="0">
                <a:solidFill>
                  <a:srgbClr val="C00000"/>
                </a:solidFill>
              </a:rPr>
              <a:t>3:</a:t>
            </a:r>
            <a:endParaRPr lang="en-US" b="1" dirty="0">
              <a:solidFill>
                <a:srgbClr val="C00000"/>
              </a:solidFill>
            </a:endParaRPr>
          </a:p>
        </p:txBody>
      </p:sp>
      <p:sp>
        <p:nvSpPr>
          <p:cNvPr id="3" name="Content Placeholder 2"/>
          <p:cNvSpPr>
            <a:spLocks noGrp="1"/>
          </p:cNvSpPr>
          <p:nvPr>
            <p:ph idx="1"/>
          </p:nvPr>
        </p:nvSpPr>
        <p:spPr/>
        <p:txBody>
          <a:bodyPr/>
          <a:lstStyle/>
          <a:p>
            <a:pPr>
              <a:lnSpc>
                <a:spcPct val="150000"/>
              </a:lnSpc>
            </a:pPr>
            <a:r>
              <a:rPr lang="en-US" dirty="0" smtClean="0"/>
              <a:t>Majid was crossing </a:t>
            </a:r>
            <a:r>
              <a:rPr lang="en-US" dirty="0"/>
              <a:t>the road on his way to </a:t>
            </a:r>
            <a:r>
              <a:rPr lang="en-US" dirty="0" smtClean="0"/>
              <a:t>grocery store. He </a:t>
            </a:r>
            <a:r>
              <a:rPr lang="en-US" dirty="0"/>
              <a:t>was hit by a car driving on the wrong side of the road.</a:t>
            </a:r>
          </a:p>
          <a:p>
            <a:pPr>
              <a:lnSpc>
                <a:spcPct val="150000"/>
              </a:lnSpc>
            </a:pPr>
            <a:r>
              <a:rPr lang="en-US" dirty="0"/>
              <a:t>He was thrown about 10 feet into the air, landed on the car and suffered a severe </a:t>
            </a:r>
            <a:r>
              <a:rPr lang="en-US" dirty="0">
                <a:hlinkClick r:id="rId3" tooltip="Brain Injury Claims"/>
              </a:rPr>
              <a:t>brain injury</a:t>
            </a:r>
            <a:r>
              <a:rPr lang="en-US" dirty="0"/>
              <a:t>.</a:t>
            </a:r>
          </a:p>
        </p:txBody>
      </p:sp>
    </p:spTree>
    <p:extLst>
      <p:ext uri="{BB962C8B-B14F-4D97-AF65-F5344CB8AC3E}">
        <p14:creationId xmlns:p14="http://schemas.microsoft.com/office/powerpoint/2010/main" val="114117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dirty="0" smtClean="0">
                <a:solidFill>
                  <a:srgbClr val="C00000"/>
                </a:solidFill>
              </a:rPr>
              <a:t>PREVENTION &amp; CONTROL</a:t>
            </a:r>
            <a:endParaRPr lang="en-US" dirty="0">
              <a:solidFill>
                <a:srgbClr val="C00000"/>
              </a:solidFill>
            </a:endParaRPr>
          </a:p>
        </p:txBody>
      </p:sp>
    </p:spTree>
    <p:extLst>
      <p:ext uri="{BB962C8B-B14F-4D97-AF65-F5344CB8AC3E}">
        <p14:creationId xmlns:p14="http://schemas.microsoft.com/office/powerpoint/2010/main" val="1821051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826170" y="457200"/>
            <a:ext cx="7859713" cy="838200"/>
          </a:xfrm>
        </p:spPr>
        <p:txBody>
          <a:bodyPr/>
          <a:lstStyle/>
          <a:p>
            <a:r>
              <a:rPr lang="en-US" altLang="en-US" dirty="0" smtClean="0">
                <a:solidFill>
                  <a:schemeClr val="accent5"/>
                </a:solidFill>
                <a:latin typeface="Tahoma" charset="0"/>
                <a:ea typeface="ＭＳ Ｐゴシック" charset="-128"/>
                <a:cs typeface="Tahoma" charset="0"/>
              </a:rPr>
              <a:t>Prevention </a:t>
            </a:r>
            <a:endParaRPr lang="en-US" altLang="en-US" dirty="0">
              <a:solidFill>
                <a:schemeClr val="accent5"/>
              </a:solidFill>
              <a:latin typeface="Tahoma" charset="0"/>
              <a:ea typeface="ＭＳ Ｐゴシック" charset="-128"/>
              <a:cs typeface="Tahoma" charset="0"/>
            </a:endParaRPr>
          </a:p>
        </p:txBody>
      </p:sp>
      <p:sp>
        <p:nvSpPr>
          <p:cNvPr id="31747" name="Content Placeholder 2"/>
          <p:cNvSpPr>
            <a:spLocks noGrp="1"/>
          </p:cNvSpPr>
          <p:nvPr>
            <p:ph idx="1"/>
          </p:nvPr>
        </p:nvSpPr>
        <p:spPr>
          <a:xfrm>
            <a:off x="826170" y="1732547"/>
            <a:ext cx="10579766" cy="4616034"/>
          </a:xfrm>
        </p:spPr>
        <p:txBody>
          <a:bodyPr/>
          <a:lstStyle/>
          <a:p>
            <a:pPr>
              <a:defRPr/>
            </a:pPr>
            <a:r>
              <a:rPr lang="en-US" sz="2400" b="1" dirty="0">
                <a:solidFill>
                  <a:schemeClr val="accent5"/>
                </a:solidFill>
              </a:rPr>
              <a:t>Primary prevention: </a:t>
            </a:r>
          </a:p>
          <a:p>
            <a:pPr marL="0" indent="0">
              <a:buNone/>
              <a:defRPr/>
            </a:pPr>
            <a:r>
              <a:rPr lang="en-US" sz="2400" dirty="0"/>
              <a:t>Raising awareness of the community, at its different levels, as to methods of avoiding injuries. This includes health promotion / health education activities and applying preventive measures accordingly  </a:t>
            </a:r>
          </a:p>
          <a:p>
            <a:pPr>
              <a:defRPr/>
            </a:pPr>
            <a:r>
              <a:rPr lang="en-US" sz="2400" b="1" dirty="0">
                <a:solidFill>
                  <a:schemeClr val="accent5"/>
                </a:solidFill>
              </a:rPr>
              <a:t>Secondary prevention: </a:t>
            </a:r>
          </a:p>
          <a:p>
            <a:pPr marL="0" indent="0">
              <a:buNone/>
              <a:defRPr/>
            </a:pPr>
            <a:r>
              <a:rPr lang="en-US" sz="2400" dirty="0"/>
              <a:t>Early detection, proper evaluation and management of injuries at different levels of healthcare delivery (primary, secondary and tertiary facilities) </a:t>
            </a:r>
          </a:p>
          <a:p>
            <a:pPr>
              <a:defRPr/>
            </a:pPr>
            <a:r>
              <a:rPr lang="en-US" sz="2400" b="1" dirty="0">
                <a:solidFill>
                  <a:schemeClr val="accent5"/>
                </a:solidFill>
              </a:rPr>
              <a:t>Tertiary prevention:</a:t>
            </a:r>
            <a:r>
              <a:rPr lang="en-US" sz="2400" dirty="0">
                <a:solidFill>
                  <a:schemeClr val="accent5"/>
                </a:solidFill>
              </a:rPr>
              <a:t> </a:t>
            </a:r>
          </a:p>
          <a:p>
            <a:pPr marL="0" indent="0">
              <a:buNone/>
              <a:defRPr/>
            </a:pPr>
            <a:r>
              <a:rPr lang="en-US" sz="2400" dirty="0"/>
              <a:t>Management of complications of injuries, especially disabilities, including rehabilitative measures and approaches, improvement of quality of life of injury victims, as well as palliative care, when needed </a:t>
            </a:r>
          </a:p>
        </p:txBody>
      </p:sp>
    </p:spTree>
    <p:extLst>
      <p:ext uri="{BB962C8B-B14F-4D97-AF65-F5344CB8AC3E}">
        <p14:creationId xmlns:p14="http://schemas.microsoft.com/office/powerpoint/2010/main" val="473472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Prevention </a:t>
            </a:r>
            <a:endParaRPr lang="en-US" b="1" dirty="0">
              <a:solidFill>
                <a:schemeClr val="accent5"/>
              </a:solidFill>
            </a:endParaRPr>
          </a:p>
        </p:txBody>
      </p:sp>
      <p:sp>
        <p:nvSpPr>
          <p:cNvPr id="3" name="Content Placeholder 2"/>
          <p:cNvSpPr>
            <a:spLocks noGrp="1"/>
          </p:cNvSpPr>
          <p:nvPr>
            <p:ph idx="1"/>
          </p:nvPr>
        </p:nvSpPr>
        <p:spPr/>
        <p:txBody>
          <a:bodyPr/>
          <a:lstStyle/>
          <a:p>
            <a:r>
              <a:rPr lang="en-US" dirty="0" smtClean="0"/>
              <a:t>Safety education </a:t>
            </a:r>
          </a:p>
          <a:p>
            <a:r>
              <a:rPr lang="en-US" dirty="0" smtClean="0"/>
              <a:t>Promotion of safety measures</a:t>
            </a:r>
          </a:p>
          <a:p>
            <a:r>
              <a:rPr lang="en-US" dirty="0" smtClean="0"/>
              <a:t>Primary care</a:t>
            </a:r>
          </a:p>
          <a:p>
            <a:r>
              <a:rPr lang="en-US" dirty="0" smtClean="0"/>
              <a:t>Elimination of causative factors</a:t>
            </a:r>
          </a:p>
          <a:p>
            <a:r>
              <a:rPr lang="en-US" dirty="0" smtClean="0"/>
              <a:t>Low enforcement </a:t>
            </a:r>
          </a:p>
          <a:p>
            <a:r>
              <a:rPr lang="en-US" dirty="0" smtClean="0"/>
              <a:t>Rehabilitation </a:t>
            </a:r>
          </a:p>
          <a:p>
            <a:r>
              <a:rPr lang="en-US" dirty="0" smtClean="0"/>
              <a:t>Research and data collection </a:t>
            </a:r>
          </a:p>
        </p:txBody>
      </p:sp>
    </p:spTree>
    <p:extLst>
      <p:ext uri="{BB962C8B-B14F-4D97-AF65-F5344CB8AC3E}">
        <p14:creationId xmlns:p14="http://schemas.microsoft.com/office/powerpoint/2010/main" val="3194580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2193" y="673768"/>
            <a:ext cx="8547615" cy="566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6809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6482" y="834189"/>
            <a:ext cx="8759037" cy="545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9042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166" y="577516"/>
            <a:ext cx="7773669" cy="5598695"/>
          </a:xfrm>
        </p:spPr>
      </p:pic>
      <p:sp>
        <p:nvSpPr>
          <p:cNvPr id="8" name="TextBox 7"/>
          <p:cNvSpPr txBox="1"/>
          <p:nvPr/>
        </p:nvSpPr>
        <p:spPr>
          <a:xfrm>
            <a:off x="7684170" y="6049253"/>
            <a:ext cx="1925052" cy="253916"/>
          </a:xfrm>
          <a:prstGeom prst="rect">
            <a:avLst/>
          </a:prstGeom>
          <a:noFill/>
        </p:spPr>
        <p:txBody>
          <a:bodyPr wrap="square">
            <a:spAutoFit/>
          </a:bodyPr>
          <a:lstStyle/>
          <a:p>
            <a:pPr eaLnBrk="1" hangingPunct="1">
              <a:defRPr/>
            </a:pPr>
            <a:r>
              <a:rPr lang="en-US" sz="1050" smtClean="0">
                <a:latin typeface="Arial" panose="020B0604020202020204" pitchFamily="34" charset="0"/>
                <a:ea typeface="ＭＳ Ｐゴシック" panose="020B0600070205080204" pitchFamily="34" charset="-128"/>
              </a:rPr>
              <a:t>Source:WHO</a:t>
            </a:r>
            <a:r>
              <a:rPr lang="en-US" sz="1050" dirty="0">
                <a:latin typeface="Arial" panose="020B0604020202020204" pitchFamily="34" charset="0"/>
                <a:ea typeface="ＭＳ Ｐゴシック" panose="020B0600070205080204" pitchFamily="34" charset="-128"/>
              </a:rPr>
              <a:t>, 2014</a:t>
            </a:r>
          </a:p>
        </p:txBody>
      </p:sp>
    </p:spTree>
    <p:extLst>
      <p:ext uri="{BB962C8B-B14F-4D97-AF65-F5344CB8AC3E}">
        <p14:creationId xmlns:p14="http://schemas.microsoft.com/office/powerpoint/2010/main" val="15415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962526" y="264694"/>
            <a:ext cx="8373562" cy="838200"/>
          </a:xfrm>
        </p:spPr>
        <p:txBody>
          <a:bodyPr>
            <a:normAutofit/>
          </a:bodyPr>
          <a:lstStyle/>
          <a:p>
            <a:pPr algn="l"/>
            <a:r>
              <a:rPr lang="en-US" altLang="en-US" sz="2800" b="1" dirty="0">
                <a:solidFill>
                  <a:schemeClr val="accent5"/>
                </a:solidFill>
                <a:latin typeface="+mn-lt"/>
                <a:ea typeface="ＭＳ Ｐゴシック" charset="-128"/>
                <a:cs typeface="Tahoma" charset="0"/>
              </a:rPr>
              <a:t>Measures - Road traffic crashes</a:t>
            </a:r>
          </a:p>
        </p:txBody>
      </p:sp>
      <p:sp>
        <p:nvSpPr>
          <p:cNvPr id="72706" name="Content Placeholder 2"/>
          <p:cNvSpPr>
            <a:spLocks noGrp="1"/>
          </p:cNvSpPr>
          <p:nvPr>
            <p:ph idx="1"/>
          </p:nvPr>
        </p:nvSpPr>
        <p:spPr>
          <a:xfrm>
            <a:off x="962526" y="1174750"/>
            <a:ext cx="10988842" cy="5181600"/>
          </a:xfrm>
        </p:spPr>
        <p:txBody>
          <a:bodyPr>
            <a:noAutofit/>
          </a:bodyPr>
          <a:lstStyle/>
          <a:p>
            <a:pPr marL="0" indent="0">
              <a:lnSpc>
                <a:spcPct val="150000"/>
              </a:lnSpc>
              <a:buNone/>
            </a:pPr>
            <a:r>
              <a:rPr lang="en-US" altLang="en-US" dirty="0">
                <a:ea typeface="ＭＳ Ｐゴシック" charset="-128"/>
              </a:rPr>
              <a:t>• Setting and enforcing laws (</a:t>
            </a:r>
            <a:r>
              <a:rPr lang="en-US" altLang="en-US" dirty="0" smtClean="0">
                <a:ea typeface="ＭＳ Ｐゴシック" charset="-128"/>
              </a:rPr>
              <a:t>speeding, drinking and</a:t>
            </a:r>
          </a:p>
          <a:p>
            <a:pPr marL="0" indent="0">
              <a:lnSpc>
                <a:spcPct val="150000"/>
              </a:lnSpc>
              <a:buNone/>
            </a:pPr>
            <a:r>
              <a:rPr lang="en-US" altLang="en-US" dirty="0" smtClean="0">
                <a:ea typeface="ＭＳ Ｐゴシック" charset="-128"/>
              </a:rPr>
              <a:t> driving, motorcycle helmets, seat-belts, child restraints)</a:t>
            </a:r>
            <a:endParaRPr lang="en-US" altLang="en-US" dirty="0">
              <a:ea typeface="ＭＳ Ｐゴシック" charset="-128"/>
            </a:endParaRPr>
          </a:p>
          <a:p>
            <a:pPr marL="0" indent="0">
              <a:lnSpc>
                <a:spcPct val="150000"/>
              </a:lnSpc>
              <a:buNone/>
            </a:pPr>
            <a:r>
              <a:rPr lang="en-US" altLang="en-US" dirty="0">
                <a:ea typeface="ＭＳ Ｐゴシック" charset="-128"/>
              </a:rPr>
              <a:t>• Developing safer roadway infrastructure, including engineering measures </a:t>
            </a:r>
            <a:r>
              <a:rPr lang="en-US" altLang="en-US" dirty="0" smtClean="0">
                <a:ea typeface="ＭＳ Ｐゴシック" charset="-128"/>
              </a:rPr>
              <a:t>to reduce </a:t>
            </a:r>
            <a:r>
              <a:rPr lang="en-US" altLang="en-US" dirty="0">
                <a:ea typeface="ＭＳ Ｐゴシック" charset="-128"/>
              </a:rPr>
              <a:t>speeds in urban areas and separate different types of road users</a:t>
            </a:r>
          </a:p>
          <a:p>
            <a:pPr marL="0" indent="0">
              <a:lnSpc>
                <a:spcPct val="150000"/>
              </a:lnSpc>
              <a:buNone/>
            </a:pPr>
            <a:r>
              <a:rPr lang="en-US" altLang="en-US" dirty="0">
                <a:ea typeface="ＭＳ Ｐゴシック" charset="-128"/>
              </a:rPr>
              <a:t>• Implementing vehicle and safety equipment standards</a:t>
            </a:r>
          </a:p>
          <a:p>
            <a:pPr marL="0" indent="0">
              <a:lnSpc>
                <a:spcPct val="150000"/>
              </a:lnSpc>
              <a:buNone/>
            </a:pPr>
            <a:r>
              <a:rPr lang="en-US" altLang="en-US" dirty="0">
                <a:ea typeface="ＭＳ Ｐゴシック" charset="-128"/>
              </a:rPr>
              <a:t>• Setting and enforcing laws on daytime running lights for motorcycles</a:t>
            </a:r>
          </a:p>
          <a:p>
            <a:pPr marL="0" indent="0">
              <a:lnSpc>
                <a:spcPct val="150000"/>
              </a:lnSpc>
              <a:buNone/>
            </a:pPr>
            <a:r>
              <a:rPr lang="en-US" altLang="en-US" dirty="0">
                <a:ea typeface="ＭＳ Ｐゴシック" charset="-128"/>
              </a:rPr>
              <a:t>• Introducing a graduated driver licensing system for novice drivers</a:t>
            </a:r>
          </a:p>
        </p:txBody>
      </p:sp>
      <p:sp>
        <p:nvSpPr>
          <p:cNvPr id="7" name="TextBox 6"/>
          <p:cNvSpPr txBox="1"/>
          <p:nvPr/>
        </p:nvSpPr>
        <p:spPr>
          <a:xfrm>
            <a:off x="9336088" y="6229350"/>
            <a:ext cx="1414462" cy="254000"/>
          </a:xfrm>
          <a:prstGeom prst="rect">
            <a:avLst/>
          </a:prstGeom>
          <a:noFill/>
        </p:spPr>
        <p:txBody>
          <a:bodyPr>
            <a:spAutoFit/>
          </a:bodyPr>
          <a:lstStyle/>
          <a:p>
            <a:pPr eaLnBrk="1" hangingPunct="1">
              <a:defRPr/>
            </a:pPr>
            <a:r>
              <a:rPr lang="en-US" sz="1050" dirty="0">
                <a:latin typeface="Arial" panose="020B0604020202020204" pitchFamily="34" charset="0"/>
                <a:ea typeface="ＭＳ Ｐゴシック" panose="020B0600070205080204" pitchFamily="34" charset="-128"/>
              </a:rPr>
              <a:t>Source: WHO, 2014</a:t>
            </a:r>
          </a:p>
        </p:txBody>
      </p:sp>
      <p:pic>
        <p:nvPicPr>
          <p:cNvPr id="72711" name="Picture 2" descr="Image result for reduce sp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029" y="571499"/>
            <a:ext cx="2340702" cy="175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4472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normAutofit/>
          </a:bodyPr>
          <a:lstStyle/>
          <a:p>
            <a:pPr algn="l"/>
            <a:r>
              <a:rPr lang="en-US" altLang="en-US" sz="2800" b="1" dirty="0">
                <a:solidFill>
                  <a:schemeClr val="accent5"/>
                </a:solidFill>
                <a:latin typeface="+mn-lt"/>
                <a:ea typeface="ＭＳ Ｐゴシック" charset="-128"/>
                <a:cs typeface="Tahoma" charset="0"/>
              </a:rPr>
              <a:t>Measures - Burns</a:t>
            </a:r>
          </a:p>
        </p:txBody>
      </p:sp>
      <p:sp>
        <p:nvSpPr>
          <p:cNvPr id="73730" name="Content Placeholder 2"/>
          <p:cNvSpPr>
            <a:spLocks noGrp="1"/>
          </p:cNvSpPr>
          <p:nvPr>
            <p:ph idx="1"/>
          </p:nvPr>
        </p:nvSpPr>
        <p:spPr>
          <a:xfrm>
            <a:off x="838201" y="1690688"/>
            <a:ext cx="8386762" cy="4786313"/>
          </a:xfrm>
        </p:spPr>
        <p:txBody>
          <a:bodyPr>
            <a:normAutofit/>
          </a:bodyPr>
          <a:lstStyle/>
          <a:p>
            <a:pPr marL="0" indent="0">
              <a:lnSpc>
                <a:spcPct val="150000"/>
              </a:lnSpc>
              <a:buNone/>
            </a:pPr>
            <a:r>
              <a:rPr lang="en-US" altLang="en-US" dirty="0">
                <a:ea typeface="ＭＳ Ｐゴシック" charset="-128"/>
              </a:rPr>
              <a:t>• Setting and enforcing laws on smoke detectors</a:t>
            </a:r>
          </a:p>
          <a:p>
            <a:pPr marL="0" indent="0">
              <a:lnSpc>
                <a:spcPct val="150000"/>
              </a:lnSpc>
              <a:buNone/>
            </a:pPr>
            <a:r>
              <a:rPr lang="en-US" altLang="en-US" dirty="0">
                <a:ea typeface="ＭＳ Ｐゴシック" charset="-128"/>
              </a:rPr>
              <a:t>• Setting and enforcing laws on hot tap water temperatures</a:t>
            </a:r>
          </a:p>
          <a:p>
            <a:pPr marL="0" indent="0">
              <a:lnSpc>
                <a:spcPct val="150000"/>
              </a:lnSpc>
              <a:buNone/>
            </a:pPr>
            <a:r>
              <a:rPr lang="en-US" altLang="en-US" dirty="0">
                <a:ea typeface="ＭＳ Ｐゴシック" charset="-128"/>
              </a:rPr>
              <a:t>• Developing and implementing a standard for child-resistant lighters</a:t>
            </a:r>
          </a:p>
          <a:p>
            <a:pPr marL="0" indent="0">
              <a:lnSpc>
                <a:spcPct val="150000"/>
              </a:lnSpc>
              <a:buNone/>
            </a:pPr>
            <a:r>
              <a:rPr lang="en-US" altLang="en-US" dirty="0">
                <a:ea typeface="ＭＳ Ｐゴシック" charset="-128"/>
              </a:rPr>
              <a:t>• Treating burns patients in a dedicated burns </a:t>
            </a:r>
            <a:r>
              <a:rPr lang="en-US" altLang="en-US" dirty="0" smtClean="0">
                <a:ea typeface="ＭＳ Ｐゴシック" charset="-128"/>
              </a:rPr>
              <a:t>center</a:t>
            </a:r>
            <a:endParaRPr lang="en-US" altLang="en-US" dirty="0">
              <a:ea typeface="ＭＳ Ｐゴシック" charset="-128"/>
            </a:endParaRPr>
          </a:p>
        </p:txBody>
      </p:sp>
      <p:sp>
        <p:nvSpPr>
          <p:cNvPr id="8" name="TextBox 7"/>
          <p:cNvSpPr txBox="1"/>
          <p:nvPr/>
        </p:nvSpPr>
        <p:spPr>
          <a:xfrm>
            <a:off x="9224963" y="5984875"/>
            <a:ext cx="1414462" cy="254000"/>
          </a:xfrm>
          <a:prstGeom prst="rect">
            <a:avLst/>
          </a:prstGeom>
          <a:noFill/>
        </p:spPr>
        <p:txBody>
          <a:bodyPr>
            <a:spAutoFit/>
          </a:bodyPr>
          <a:lstStyle/>
          <a:p>
            <a:pPr eaLnBrk="1" hangingPunct="1">
              <a:defRPr/>
            </a:pPr>
            <a:r>
              <a:rPr lang="en-US" sz="1050" dirty="0">
                <a:latin typeface="Arial" panose="020B0604020202020204" pitchFamily="34" charset="0"/>
                <a:ea typeface="ＭＳ Ｐゴシック" panose="020B0600070205080204" pitchFamily="34" charset="-128"/>
              </a:rPr>
              <a:t>Source: WHO, 2014</a:t>
            </a:r>
          </a:p>
        </p:txBody>
      </p:sp>
      <p:pic>
        <p:nvPicPr>
          <p:cNvPr id="73735" name="Picture 2" descr="Image result for prevent bur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1968" y="1690688"/>
            <a:ext cx="2562225"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063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normAutofit/>
          </a:bodyPr>
          <a:lstStyle/>
          <a:p>
            <a:pPr algn="l"/>
            <a:r>
              <a:rPr lang="en-US" altLang="en-US" sz="2800" b="1" dirty="0">
                <a:solidFill>
                  <a:schemeClr val="accent5"/>
                </a:solidFill>
                <a:latin typeface="+mn-lt"/>
                <a:ea typeface="ＭＳ Ｐゴシック" charset="-128"/>
                <a:cs typeface="Tahoma" charset="0"/>
              </a:rPr>
              <a:t>Measures - Drowning</a:t>
            </a:r>
          </a:p>
        </p:txBody>
      </p:sp>
      <p:sp>
        <p:nvSpPr>
          <p:cNvPr id="74754" name="Content Placeholder 2"/>
          <p:cNvSpPr>
            <a:spLocks noGrp="1"/>
          </p:cNvSpPr>
          <p:nvPr>
            <p:ph idx="1"/>
          </p:nvPr>
        </p:nvSpPr>
        <p:spPr>
          <a:xfrm>
            <a:off x="838200" y="1557338"/>
            <a:ext cx="9236241" cy="4919662"/>
          </a:xfrm>
        </p:spPr>
        <p:txBody>
          <a:bodyPr>
            <a:normAutofit lnSpcReduction="10000"/>
          </a:bodyPr>
          <a:lstStyle/>
          <a:p>
            <a:pPr marL="0" indent="0">
              <a:lnSpc>
                <a:spcPct val="150000"/>
              </a:lnSpc>
              <a:buNone/>
            </a:pPr>
            <a:r>
              <a:rPr lang="en-US" altLang="en-US" dirty="0">
                <a:ea typeface="ＭＳ Ｐゴシック" charset="-128"/>
              </a:rPr>
              <a:t>• Installing barriers controlling access to water</a:t>
            </a:r>
          </a:p>
          <a:p>
            <a:pPr marL="0" indent="0">
              <a:buNone/>
            </a:pPr>
            <a:r>
              <a:rPr lang="en-US" altLang="en-US" dirty="0">
                <a:ea typeface="ＭＳ Ｐゴシック" charset="-128"/>
              </a:rPr>
              <a:t>• Providing capable child care for pre-school children in safe places away</a:t>
            </a:r>
          </a:p>
          <a:p>
            <a:pPr marL="0" indent="0">
              <a:buNone/>
            </a:pPr>
            <a:r>
              <a:rPr lang="en-US" altLang="en-US" dirty="0">
                <a:ea typeface="ＭＳ Ｐゴシック" charset="-128"/>
              </a:rPr>
              <a:t>from water</a:t>
            </a:r>
          </a:p>
          <a:p>
            <a:pPr marL="0" indent="0">
              <a:lnSpc>
                <a:spcPct val="150000"/>
              </a:lnSpc>
              <a:buNone/>
            </a:pPr>
            <a:r>
              <a:rPr lang="en-US" altLang="en-US" dirty="0">
                <a:ea typeface="ＭＳ Ｐゴシック" charset="-128"/>
              </a:rPr>
              <a:t>• Teaching school-age children basic swimming, water safety and safe rescue skills</a:t>
            </a:r>
          </a:p>
          <a:p>
            <a:pPr marL="0" indent="0">
              <a:lnSpc>
                <a:spcPct val="150000"/>
              </a:lnSpc>
              <a:buNone/>
            </a:pPr>
            <a:r>
              <a:rPr lang="en-US" altLang="en-US" dirty="0">
                <a:ea typeface="ＭＳ Ｐゴシック" charset="-128"/>
              </a:rPr>
              <a:t>• Training bystanders in safe rescue and resuscitation</a:t>
            </a:r>
          </a:p>
          <a:p>
            <a:pPr marL="0" indent="0">
              <a:lnSpc>
                <a:spcPct val="150000"/>
              </a:lnSpc>
              <a:buNone/>
            </a:pPr>
            <a:r>
              <a:rPr lang="en-US" altLang="en-US" dirty="0">
                <a:ea typeface="ＭＳ Ｐゴシック" charset="-128"/>
              </a:rPr>
              <a:t>• Wearing of personal flotation devices</a:t>
            </a:r>
          </a:p>
        </p:txBody>
      </p:sp>
      <p:sp>
        <p:nvSpPr>
          <p:cNvPr id="7" name="TextBox 6"/>
          <p:cNvSpPr txBox="1"/>
          <p:nvPr/>
        </p:nvSpPr>
        <p:spPr>
          <a:xfrm>
            <a:off x="9368003" y="6350000"/>
            <a:ext cx="1412875" cy="254000"/>
          </a:xfrm>
          <a:prstGeom prst="rect">
            <a:avLst/>
          </a:prstGeom>
          <a:noFill/>
        </p:spPr>
        <p:txBody>
          <a:bodyPr>
            <a:spAutoFit/>
          </a:bodyPr>
          <a:lstStyle/>
          <a:p>
            <a:pPr eaLnBrk="1" hangingPunct="1">
              <a:defRPr/>
            </a:pPr>
            <a:r>
              <a:rPr lang="en-US" sz="1050" dirty="0">
                <a:latin typeface="Arial" panose="020B0604020202020204" pitchFamily="34" charset="0"/>
                <a:ea typeface="ＭＳ Ｐゴシック" panose="020B0600070205080204" pitchFamily="34" charset="-128"/>
              </a:rPr>
              <a:t>Source: WHO, 2014</a:t>
            </a:r>
          </a:p>
        </p:txBody>
      </p:sp>
      <p:pic>
        <p:nvPicPr>
          <p:cNvPr id="74759" name="Picture 6" descr="Image result for personal floatation de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2999" y="863017"/>
            <a:ext cx="14287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326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normAutofit/>
          </a:bodyPr>
          <a:lstStyle/>
          <a:p>
            <a:pPr algn="l"/>
            <a:r>
              <a:rPr lang="en-US" altLang="en-US" sz="2800" b="1" dirty="0">
                <a:solidFill>
                  <a:schemeClr val="accent5"/>
                </a:solidFill>
                <a:latin typeface="+mn-lt"/>
                <a:ea typeface="ＭＳ Ｐゴシック" charset="-128"/>
                <a:cs typeface="Tahoma" charset="0"/>
              </a:rPr>
              <a:t>Measures - Falls</a:t>
            </a:r>
          </a:p>
        </p:txBody>
      </p:sp>
      <p:sp>
        <p:nvSpPr>
          <p:cNvPr id="75778" name="Content Placeholder 2"/>
          <p:cNvSpPr>
            <a:spLocks noGrp="1"/>
          </p:cNvSpPr>
          <p:nvPr>
            <p:ph idx="1"/>
          </p:nvPr>
        </p:nvSpPr>
        <p:spPr>
          <a:xfrm>
            <a:off x="995363" y="1736308"/>
            <a:ext cx="8229600" cy="4776787"/>
          </a:xfrm>
        </p:spPr>
        <p:txBody>
          <a:bodyPr/>
          <a:lstStyle/>
          <a:p>
            <a:pPr marL="0" indent="0">
              <a:lnSpc>
                <a:spcPct val="150000"/>
              </a:lnSpc>
              <a:buNone/>
            </a:pPr>
            <a:r>
              <a:rPr lang="en-US" altLang="en-US" dirty="0">
                <a:ea typeface="ＭＳ Ｐゴシック" charset="-128"/>
              </a:rPr>
              <a:t>• Setting and enforcing laws requiring window guards for tall buildings</a:t>
            </a:r>
          </a:p>
          <a:p>
            <a:pPr marL="0" indent="0">
              <a:lnSpc>
                <a:spcPct val="150000"/>
              </a:lnSpc>
              <a:buNone/>
            </a:pPr>
            <a:r>
              <a:rPr lang="en-US" altLang="en-US" dirty="0">
                <a:ea typeface="ＭＳ Ｐゴシック" charset="-128"/>
              </a:rPr>
              <a:t>• Redesigning furniture and other products</a:t>
            </a:r>
          </a:p>
          <a:p>
            <a:pPr marL="0" indent="0">
              <a:lnSpc>
                <a:spcPct val="150000"/>
              </a:lnSpc>
              <a:buNone/>
            </a:pPr>
            <a:r>
              <a:rPr lang="en-US" altLang="en-US" dirty="0">
                <a:ea typeface="ＭＳ Ｐゴシック" charset="-128"/>
              </a:rPr>
              <a:t>• Establishing standards for playground equipment</a:t>
            </a:r>
          </a:p>
        </p:txBody>
      </p:sp>
      <p:sp>
        <p:nvSpPr>
          <p:cNvPr id="7" name="TextBox 6"/>
          <p:cNvSpPr txBox="1"/>
          <p:nvPr/>
        </p:nvSpPr>
        <p:spPr>
          <a:xfrm>
            <a:off x="9224963" y="5984875"/>
            <a:ext cx="1414462" cy="254000"/>
          </a:xfrm>
          <a:prstGeom prst="rect">
            <a:avLst/>
          </a:prstGeom>
          <a:noFill/>
        </p:spPr>
        <p:txBody>
          <a:bodyPr>
            <a:spAutoFit/>
          </a:bodyPr>
          <a:lstStyle/>
          <a:p>
            <a:pPr eaLnBrk="1" hangingPunct="1">
              <a:defRPr/>
            </a:pPr>
            <a:r>
              <a:rPr lang="en-US" sz="1050" dirty="0">
                <a:latin typeface="Arial" panose="020B0604020202020204" pitchFamily="34" charset="0"/>
                <a:ea typeface="ＭＳ Ｐゴシック" panose="020B0600070205080204" pitchFamily="34" charset="-128"/>
              </a:rPr>
              <a:t>Source: WHO, 2014</a:t>
            </a:r>
          </a:p>
        </p:txBody>
      </p:sp>
      <p:pic>
        <p:nvPicPr>
          <p:cNvPr id="75783" name="Picture 2" descr="Image result for prevent f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363" y="2366169"/>
            <a:ext cx="28575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64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Objectives </a:t>
            </a:r>
            <a:endParaRPr lang="en-US" b="1" dirty="0">
              <a:solidFill>
                <a:schemeClr val="accent5"/>
              </a:solidFill>
            </a:endParaRPr>
          </a:p>
        </p:txBody>
      </p:sp>
      <p:sp>
        <p:nvSpPr>
          <p:cNvPr id="3" name="Content Placeholder 2"/>
          <p:cNvSpPr>
            <a:spLocks noGrp="1"/>
          </p:cNvSpPr>
          <p:nvPr>
            <p:ph idx="1"/>
          </p:nvPr>
        </p:nvSpPr>
        <p:spPr/>
        <p:txBody>
          <a:bodyPr/>
          <a:lstStyle/>
          <a:p>
            <a:r>
              <a:rPr lang="en-US" dirty="0" smtClean="0"/>
              <a:t>Describe the concepts of injuries, why do they occur and their epidemiology</a:t>
            </a:r>
          </a:p>
          <a:p>
            <a:r>
              <a:rPr lang="en-US" dirty="0" smtClean="0"/>
              <a:t>Describe important differences between various types of injuries (intentional and unintentional)</a:t>
            </a:r>
          </a:p>
          <a:p>
            <a:r>
              <a:rPr lang="en-US" dirty="0" smtClean="0"/>
              <a:t>Understand principles of injury prevention and control</a:t>
            </a:r>
          </a:p>
          <a:p>
            <a:r>
              <a:rPr lang="en-US" dirty="0" smtClean="0"/>
              <a:t>Appreciate the burden of injury in KSA</a:t>
            </a:r>
          </a:p>
          <a:p>
            <a:r>
              <a:rPr lang="en-US" dirty="0" smtClean="0"/>
              <a:t>Apply injury epidemiology principles to road traffic accidents</a:t>
            </a:r>
            <a:endParaRPr lang="en-US" dirty="0"/>
          </a:p>
        </p:txBody>
      </p:sp>
    </p:spTree>
    <p:extLst>
      <p:ext uri="{BB962C8B-B14F-4D97-AF65-F5344CB8AC3E}">
        <p14:creationId xmlns:p14="http://schemas.microsoft.com/office/powerpoint/2010/main" val="13312138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a:bodyPr>
          <a:lstStyle/>
          <a:p>
            <a:pPr algn="l"/>
            <a:r>
              <a:rPr lang="en-US" altLang="en-US" sz="2800" b="1" dirty="0">
                <a:solidFill>
                  <a:schemeClr val="accent5"/>
                </a:solidFill>
                <a:latin typeface="+mn-lt"/>
                <a:ea typeface="ＭＳ Ｐゴシック" charset="-128"/>
                <a:cs typeface="Tahoma" charset="0"/>
              </a:rPr>
              <a:t>Measures - Poisoning</a:t>
            </a:r>
          </a:p>
        </p:txBody>
      </p:sp>
      <p:sp>
        <p:nvSpPr>
          <p:cNvPr id="76802" name="Content Placeholder 2"/>
          <p:cNvSpPr>
            <a:spLocks noGrp="1"/>
          </p:cNvSpPr>
          <p:nvPr>
            <p:ph idx="1"/>
          </p:nvPr>
        </p:nvSpPr>
        <p:spPr>
          <a:xfrm>
            <a:off x="838201" y="1700214"/>
            <a:ext cx="7006388" cy="4776787"/>
          </a:xfrm>
        </p:spPr>
        <p:txBody>
          <a:bodyPr>
            <a:normAutofit/>
          </a:bodyPr>
          <a:lstStyle/>
          <a:p>
            <a:pPr marL="0" indent="0">
              <a:lnSpc>
                <a:spcPct val="150000"/>
              </a:lnSpc>
              <a:buNone/>
            </a:pPr>
            <a:r>
              <a:rPr lang="en-US" altLang="en-US" dirty="0">
                <a:ea typeface="ＭＳ Ｐゴシック" charset="-128"/>
              </a:rPr>
              <a:t>• Setting and enforcing laws for child resistant packaging of medicines and poisons</a:t>
            </a:r>
          </a:p>
          <a:p>
            <a:pPr marL="0" indent="0">
              <a:lnSpc>
                <a:spcPct val="150000"/>
              </a:lnSpc>
              <a:buNone/>
            </a:pPr>
            <a:r>
              <a:rPr lang="en-US" altLang="en-US" dirty="0">
                <a:ea typeface="ＭＳ Ｐゴシック" charset="-128"/>
              </a:rPr>
              <a:t>• Removing toxic products</a:t>
            </a:r>
          </a:p>
          <a:p>
            <a:pPr marL="0" indent="0">
              <a:lnSpc>
                <a:spcPct val="150000"/>
              </a:lnSpc>
              <a:buNone/>
            </a:pPr>
            <a:r>
              <a:rPr lang="en-US" altLang="en-US" dirty="0">
                <a:ea typeface="ＭＳ Ｐゴシック" charset="-128"/>
              </a:rPr>
              <a:t>• Packaging drugs in non-lethal quantities</a:t>
            </a:r>
          </a:p>
          <a:p>
            <a:pPr marL="0" indent="0">
              <a:lnSpc>
                <a:spcPct val="150000"/>
              </a:lnSpc>
              <a:buNone/>
            </a:pPr>
            <a:r>
              <a:rPr lang="en-US" altLang="en-US" dirty="0">
                <a:ea typeface="ＭＳ Ｐゴシック" charset="-128"/>
              </a:rPr>
              <a:t>• Establishing poison-control </a:t>
            </a:r>
            <a:r>
              <a:rPr lang="en-US" altLang="en-US" dirty="0" smtClean="0">
                <a:ea typeface="ＭＳ Ｐゴシック" charset="-128"/>
              </a:rPr>
              <a:t>centers</a:t>
            </a:r>
            <a:endParaRPr lang="en-US" altLang="en-US" dirty="0">
              <a:ea typeface="ＭＳ Ｐゴシック" charset="-128"/>
            </a:endParaRPr>
          </a:p>
        </p:txBody>
      </p:sp>
      <p:sp>
        <p:nvSpPr>
          <p:cNvPr id="7" name="TextBox 6"/>
          <p:cNvSpPr txBox="1"/>
          <p:nvPr/>
        </p:nvSpPr>
        <p:spPr>
          <a:xfrm>
            <a:off x="9224963" y="5984875"/>
            <a:ext cx="1414462" cy="254000"/>
          </a:xfrm>
          <a:prstGeom prst="rect">
            <a:avLst/>
          </a:prstGeom>
          <a:noFill/>
        </p:spPr>
        <p:txBody>
          <a:bodyPr>
            <a:spAutoFit/>
          </a:bodyPr>
          <a:lstStyle/>
          <a:p>
            <a:pPr eaLnBrk="1" hangingPunct="1">
              <a:defRPr/>
            </a:pPr>
            <a:r>
              <a:rPr lang="en-US" sz="1050" dirty="0">
                <a:latin typeface="Arial" panose="020B0604020202020204" pitchFamily="34" charset="0"/>
                <a:ea typeface="ＭＳ Ｐゴシック" panose="020B0600070205080204" pitchFamily="34" charset="-128"/>
              </a:rPr>
              <a:t>Source: WHO, 2014</a:t>
            </a:r>
          </a:p>
        </p:txBody>
      </p:sp>
      <p:pic>
        <p:nvPicPr>
          <p:cNvPr id="76807" name="Picture 2" descr="Image result for prevent poiso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850" y="1932781"/>
            <a:ext cx="26479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2551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normAutofit/>
          </a:bodyPr>
          <a:lstStyle/>
          <a:p>
            <a:pPr algn="l"/>
            <a:r>
              <a:rPr lang="en-US" altLang="en-US" sz="2800" b="1" dirty="0">
                <a:solidFill>
                  <a:schemeClr val="accent5"/>
                </a:solidFill>
                <a:latin typeface="+mn-lt"/>
                <a:ea typeface="ＭＳ Ｐゴシック" charset="-128"/>
                <a:cs typeface="Tahoma" charset="0"/>
              </a:rPr>
              <a:t>Measures – Interpersonal violence</a:t>
            </a:r>
          </a:p>
        </p:txBody>
      </p:sp>
      <p:sp>
        <p:nvSpPr>
          <p:cNvPr id="77826" name="Content Placeholder 2"/>
          <p:cNvSpPr>
            <a:spLocks noGrp="1"/>
          </p:cNvSpPr>
          <p:nvPr>
            <p:ph idx="1"/>
          </p:nvPr>
        </p:nvSpPr>
        <p:spPr>
          <a:xfrm>
            <a:off x="838200" y="1557338"/>
            <a:ext cx="9236241" cy="4919662"/>
          </a:xfrm>
        </p:spPr>
        <p:txBody>
          <a:bodyPr>
            <a:normAutofit/>
          </a:bodyPr>
          <a:lstStyle/>
          <a:p>
            <a:pPr marL="0" indent="0">
              <a:lnSpc>
                <a:spcPct val="110000"/>
              </a:lnSpc>
              <a:buNone/>
            </a:pPr>
            <a:r>
              <a:rPr lang="en-US" altLang="en-US" dirty="0">
                <a:ea typeface="ＭＳ Ｐゴシック" charset="-128"/>
              </a:rPr>
              <a:t>• Developing safe, stable and nurturing relationships between children and their parents or caregivers</a:t>
            </a:r>
          </a:p>
          <a:p>
            <a:pPr marL="0" indent="0">
              <a:lnSpc>
                <a:spcPct val="110000"/>
              </a:lnSpc>
              <a:buNone/>
            </a:pPr>
            <a:r>
              <a:rPr lang="en-US" altLang="en-US" dirty="0">
                <a:ea typeface="ＭＳ Ｐゴシック" charset="-128"/>
              </a:rPr>
              <a:t>• Developing life skills in children and adolescents</a:t>
            </a:r>
          </a:p>
          <a:p>
            <a:pPr marL="0" indent="0">
              <a:lnSpc>
                <a:spcPct val="110000"/>
              </a:lnSpc>
              <a:buNone/>
            </a:pPr>
            <a:r>
              <a:rPr lang="en-US" altLang="en-US" dirty="0">
                <a:ea typeface="ＭＳ Ｐゴシック" charset="-128"/>
              </a:rPr>
              <a:t>• Reducing the availability and harmful use of alcohol</a:t>
            </a:r>
          </a:p>
          <a:p>
            <a:pPr marL="0" indent="0">
              <a:lnSpc>
                <a:spcPct val="110000"/>
              </a:lnSpc>
              <a:buNone/>
            </a:pPr>
            <a:r>
              <a:rPr lang="en-US" altLang="en-US" dirty="0">
                <a:ea typeface="ＭＳ Ｐゴシック" charset="-128"/>
              </a:rPr>
              <a:t>• Reducing access to guns and knives</a:t>
            </a:r>
          </a:p>
          <a:p>
            <a:pPr marL="0" indent="0">
              <a:lnSpc>
                <a:spcPct val="110000"/>
              </a:lnSpc>
              <a:buNone/>
            </a:pPr>
            <a:r>
              <a:rPr lang="en-US" altLang="en-US" dirty="0">
                <a:ea typeface="ＭＳ Ｐゴシック" charset="-128"/>
              </a:rPr>
              <a:t>• Changing cultural and social norms that support violence</a:t>
            </a:r>
          </a:p>
          <a:p>
            <a:pPr marL="0" indent="0">
              <a:lnSpc>
                <a:spcPct val="110000"/>
              </a:lnSpc>
              <a:buNone/>
            </a:pPr>
            <a:r>
              <a:rPr lang="en-US" altLang="en-US" dirty="0">
                <a:ea typeface="ＭＳ Ｐゴシック" charset="-128"/>
              </a:rPr>
              <a:t>• Reducing violence through victim identification, care and support </a:t>
            </a:r>
            <a:r>
              <a:rPr lang="en-US" altLang="en-US" dirty="0" smtClean="0">
                <a:ea typeface="ＭＳ Ｐゴシック" charset="-128"/>
              </a:rPr>
              <a:t>programs</a:t>
            </a:r>
            <a:endParaRPr lang="en-US" altLang="en-US" dirty="0">
              <a:ea typeface="ＭＳ Ｐゴシック" charset="-128"/>
            </a:endParaRPr>
          </a:p>
        </p:txBody>
      </p:sp>
      <p:sp>
        <p:nvSpPr>
          <p:cNvPr id="7" name="TextBox 6"/>
          <p:cNvSpPr txBox="1"/>
          <p:nvPr/>
        </p:nvSpPr>
        <p:spPr>
          <a:xfrm>
            <a:off x="9224963" y="5984875"/>
            <a:ext cx="1414462" cy="254000"/>
          </a:xfrm>
          <a:prstGeom prst="rect">
            <a:avLst/>
          </a:prstGeom>
          <a:noFill/>
        </p:spPr>
        <p:txBody>
          <a:bodyPr>
            <a:spAutoFit/>
          </a:bodyPr>
          <a:lstStyle/>
          <a:p>
            <a:pPr eaLnBrk="1" hangingPunct="1">
              <a:defRPr/>
            </a:pPr>
            <a:r>
              <a:rPr lang="en-US" sz="1050" dirty="0">
                <a:latin typeface="Arial" panose="020B0604020202020204" pitchFamily="34" charset="0"/>
                <a:ea typeface="ＭＳ Ｐゴシック" panose="020B0600070205080204" pitchFamily="34" charset="-128"/>
              </a:rPr>
              <a:t>Source: WHO, 2014</a:t>
            </a:r>
          </a:p>
        </p:txBody>
      </p:sp>
      <p:pic>
        <p:nvPicPr>
          <p:cNvPr id="77831" name="Picture 6" descr="Image result for stop viol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644" y="2145506"/>
            <a:ext cx="234156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7610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838200" y="413544"/>
            <a:ext cx="10515600" cy="998161"/>
          </a:xfrm>
        </p:spPr>
        <p:txBody>
          <a:bodyPr>
            <a:normAutofit/>
          </a:bodyPr>
          <a:lstStyle/>
          <a:p>
            <a:pPr algn="l"/>
            <a:r>
              <a:rPr lang="en-US" altLang="en-US" sz="2800" b="1" dirty="0">
                <a:solidFill>
                  <a:schemeClr val="accent5"/>
                </a:solidFill>
                <a:latin typeface="+mn-lt"/>
                <a:ea typeface="ＭＳ Ｐゴシック" charset="-128"/>
                <a:cs typeface="Tahoma" charset="0"/>
              </a:rPr>
              <a:t>Measures - Suicide</a:t>
            </a:r>
          </a:p>
        </p:txBody>
      </p:sp>
      <p:sp>
        <p:nvSpPr>
          <p:cNvPr id="78850" name="Content Placeholder 2"/>
          <p:cNvSpPr>
            <a:spLocks noGrp="1"/>
          </p:cNvSpPr>
          <p:nvPr>
            <p:ph idx="1"/>
          </p:nvPr>
        </p:nvSpPr>
        <p:spPr>
          <a:xfrm>
            <a:off x="673769" y="1295400"/>
            <a:ext cx="9383046" cy="5181600"/>
          </a:xfrm>
        </p:spPr>
        <p:txBody>
          <a:bodyPr>
            <a:normAutofit fontScale="92500" lnSpcReduction="20000"/>
          </a:bodyPr>
          <a:lstStyle/>
          <a:p>
            <a:pPr marL="0" indent="0">
              <a:lnSpc>
                <a:spcPct val="110000"/>
              </a:lnSpc>
              <a:spcAft>
                <a:spcPts val="600"/>
              </a:spcAft>
              <a:buNone/>
            </a:pPr>
            <a:r>
              <a:rPr lang="en-US" altLang="en-US" dirty="0">
                <a:ea typeface="ＭＳ Ｐゴシック" charset="-128"/>
              </a:rPr>
              <a:t>• Reducing access to common means, such as firearms, pesticides and certain medications</a:t>
            </a:r>
          </a:p>
          <a:p>
            <a:pPr marL="0" indent="0">
              <a:lnSpc>
                <a:spcPct val="110000"/>
              </a:lnSpc>
              <a:spcAft>
                <a:spcPts val="600"/>
              </a:spcAft>
              <a:buNone/>
            </a:pPr>
            <a:r>
              <a:rPr lang="en-US" altLang="en-US" dirty="0">
                <a:ea typeface="ＭＳ Ｐゴシック" charset="-128"/>
              </a:rPr>
              <a:t>• Implementing policies and interventions to reduce the harmful use of alcohol</a:t>
            </a:r>
          </a:p>
          <a:p>
            <a:pPr marL="0" indent="0">
              <a:lnSpc>
                <a:spcPct val="110000"/>
              </a:lnSpc>
              <a:spcAft>
                <a:spcPts val="600"/>
              </a:spcAft>
              <a:buNone/>
            </a:pPr>
            <a:r>
              <a:rPr lang="en-US" altLang="en-US" dirty="0">
                <a:ea typeface="ＭＳ Ｐゴシック" charset="-128"/>
              </a:rPr>
              <a:t>• Ensuring early detection and effective treatment of mental disorders, particularly depression and alcohol use disorders</a:t>
            </a:r>
          </a:p>
          <a:p>
            <a:pPr marL="0" indent="0">
              <a:lnSpc>
                <a:spcPct val="110000"/>
              </a:lnSpc>
              <a:spcAft>
                <a:spcPts val="600"/>
              </a:spcAft>
              <a:buNone/>
            </a:pPr>
            <a:r>
              <a:rPr lang="en-US" altLang="en-US" dirty="0">
                <a:ea typeface="ＭＳ Ｐゴシック" charset="-128"/>
              </a:rPr>
              <a:t>• Ensuring management of people who have attempted suicide or are at risk, including assessment and appropriate follow-up</a:t>
            </a:r>
          </a:p>
          <a:p>
            <a:pPr marL="0" indent="0">
              <a:lnSpc>
                <a:spcPct val="110000"/>
              </a:lnSpc>
              <a:spcAft>
                <a:spcPts val="600"/>
              </a:spcAft>
              <a:buNone/>
            </a:pPr>
            <a:r>
              <a:rPr lang="en-US" altLang="en-US" dirty="0">
                <a:ea typeface="ＭＳ Ｐゴシック" charset="-128"/>
              </a:rPr>
              <a:t>• Training primary health care workers and other ‘gatekeepers’ who are likely to interact with people at risk of suicide</a:t>
            </a:r>
          </a:p>
          <a:p>
            <a:pPr marL="0" indent="0">
              <a:lnSpc>
                <a:spcPct val="110000"/>
              </a:lnSpc>
              <a:spcAft>
                <a:spcPts val="600"/>
              </a:spcAft>
              <a:buNone/>
            </a:pPr>
            <a:r>
              <a:rPr lang="en-US" altLang="en-US" dirty="0">
                <a:ea typeface="ＭＳ Ｐゴシック" charset="-128"/>
              </a:rPr>
              <a:t>• Adoption of responsible reporting of suicide by the media </a:t>
            </a:r>
          </a:p>
        </p:txBody>
      </p:sp>
      <p:sp>
        <p:nvSpPr>
          <p:cNvPr id="7" name="TextBox 6"/>
          <p:cNvSpPr txBox="1"/>
          <p:nvPr/>
        </p:nvSpPr>
        <p:spPr>
          <a:xfrm>
            <a:off x="1847851" y="6048375"/>
            <a:ext cx="1412875" cy="254000"/>
          </a:xfrm>
          <a:prstGeom prst="rect">
            <a:avLst/>
          </a:prstGeom>
          <a:noFill/>
        </p:spPr>
        <p:txBody>
          <a:bodyPr>
            <a:spAutoFit/>
          </a:bodyPr>
          <a:lstStyle/>
          <a:p>
            <a:pPr eaLnBrk="1" hangingPunct="1">
              <a:defRPr/>
            </a:pPr>
            <a:r>
              <a:rPr lang="en-US" sz="1050" dirty="0">
                <a:latin typeface="Arial" panose="020B0604020202020204" pitchFamily="34" charset="0"/>
                <a:ea typeface="ＭＳ Ｐゴシック" panose="020B0600070205080204" pitchFamily="34" charset="-128"/>
              </a:rPr>
              <a:t>Source: WHO, 2014</a:t>
            </a:r>
          </a:p>
        </p:txBody>
      </p:sp>
      <p:pic>
        <p:nvPicPr>
          <p:cNvPr id="78855" name="Picture 2" descr="Image result for prevent suic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814" y="1076326"/>
            <a:ext cx="1852613"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2310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87116" y="457200"/>
            <a:ext cx="8947484" cy="1143000"/>
          </a:xfrm>
        </p:spPr>
        <p:txBody>
          <a:bodyPr>
            <a:normAutofit/>
          </a:bodyPr>
          <a:lstStyle/>
          <a:p>
            <a:pPr eaLnBrk="1" hangingPunct="1">
              <a:defRPr/>
            </a:pPr>
            <a:r>
              <a:rPr lang="en-US" sz="3600" b="1" dirty="0">
                <a:solidFill>
                  <a:srgbClr val="C00000"/>
                </a:solidFill>
              </a:rPr>
              <a:t>Proven Injury Prevention Interventions</a:t>
            </a:r>
            <a:endParaRPr lang="en-US" sz="3600" dirty="0">
              <a:solidFill>
                <a:srgbClr val="C00000"/>
              </a:solidFill>
            </a:endParaRPr>
          </a:p>
        </p:txBody>
      </p:sp>
      <p:sp>
        <p:nvSpPr>
          <p:cNvPr id="34819" name="Rectangle 3"/>
          <p:cNvSpPr>
            <a:spLocks noGrp="1" noChangeArrowheads="1"/>
          </p:cNvSpPr>
          <p:nvPr>
            <p:ph type="body" idx="1"/>
          </p:nvPr>
        </p:nvSpPr>
        <p:spPr>
          <a:xfrm>
            <a:off x="1187116" y="1905000"/>
            <a:ext cx="6661484" cy="4495800"/>
          </a:xfrm>
        </p:spPr>
        <p:txBody>
          <a:bodyPr/>
          <a:lstStyle/>
          <a:p>
            <a:pPr>
              <a:spcBef>
                <a:spcPts val="500"/>
              </a:spcBef>
              <a:spcAft>
                <a:spcPts val="500"/>
              </a:spcAft>
              <a:buFont typeface="Wingdings" pitchFamily="2" charset="2"/>
              <a:buChar char="Ø"/>
              <a:defRPr/>
            </a:pPr>
            <a:r>
              <a:rPr lang="en-US" dirty="0"/>
              <a:t>Car safety seats and belts </a:t>
            </a:r>
          </a:p>
          <a:p>
            <a:pPr>
              <a:spcBef>
                <a:spcPts val="500"/>
              </a:spcBef>
              <a:spcAft>
                <a:spcPts val="500"/>
              </a:spcAft>
              <a:buFont typeface="Wingdings" pitchFamily="2" charset="2"/>
              <a:buChar char="Ø"/>
              <a:defRPr/>
            </a:pPr>
            <a:r>
              <a:rPr lang="en-US" dirty="0"/>
              <a:t>Air bags </a:t>
            </a:r>
          </a:p>
          <a:p>
            <a:pPr>
              <a:spcBef>
                <a:spcPts val="500"/>
              </a:spcBef>
              <a:spcAft>
                <a:spcPts val="500"/>
              </a:spcAft>
              <a:buFont typeface="Wingdings" pitchFamily="2" charset="2"/>
              <a:buChar char="Ø"/>
              <a:defRPr/>
            </a:pPr>
            <a:r>
              <a:rPr lang="en-US" dirty="0"/>
              <a:t>Motorcycle helmets </a:t>
            </a:r>
          </a:p>
          <a:p>
            <a:pPr>
              <a:spcBef>
                <a:spcPts val="500"/>
              </a:spcBef>
              <a:spcAft>
                <a:spcPts val="500"/>
              </a:spcAft>
              <a:buFont typeface="Wingdings" pitchFamily="2" charset="2"/>
              <a:buChar char="Ø"/>
              <a:defRPr/>
            </a:pPr>
            <a:r>
              <a:rPr lang="en-US" dirty="0"/>
              <a:t>Bicycle helmets </a:t>
            </a:r>
          </a:p>
          <a:p>
            <a:pPr>
              <a:spcBef>
                <a:spcPts val="500"/>
              </a:spcBef>
              <a:spcAft>
                <a:spcPts val="500"/>
              </a:spcAft>
              <a:buFont typeface="Wingdings" pitchFamily="2" charset="2"/>
              <a:buChar char="Ø"/>
              <a:defRPr/>
            </a:pPr>
            <a:r>
              <a:rPr lang="en-US" dirty="0"/>
              <a:t>Child resistant packaging </a:t>
            </a:r>
          </a:p>
          <a:p>
            <a:pPr>
              <a:spcBef>
                <a:spcPts val="500"/>
              </a:spcBef>
              <a:spcAft>
                <a:spcPts val="500"/>
              </a:spcAft>
              <a:buFont typeface="Wingdings" pitchFamily="2" charset="2"/>
              <a:buChar char="Ø"/>
              <a:defRPr/>
            </a:pPr>
            <a:r>
              <a:rPr lang="en-US" dirty="0"/>
              <a:t>Swimming pool fencing </a:t>
            </a:r>
          </a:p>
          <a:p>
            <a:pPr>
              <a:spcBef>
                <a:spcPts val="500"/>
              </a:spcBef>
              <a:spcAft>
                <a:spcPts val="500"/>
              </a:spcAft>
              <a:buFont typeface="Wingdings" pitchFamily="2" charset="2"/>
              <a:buChar char="Ø"/>
              <a:defRPr/>
            </a:pPr>
            <a:r>
              <a:rPr lang="en-US" dirty="0"/>
              <a:t>Smoke detectors </a:t>
            </a:r>
          </a:p>
          <a:p>
            <a:pPr>
              <a:spcBef>
                <a:spcPts val="500"/>
              </a:spcBef>
              <a:spcAft>
                <a:spcPts val="500"/>
              </a:spcAft>
              <a:buFont typeface="Wingdings" pitchFamily="2" charset="2"/>
              <a:buChar char="Ø"/>
              <a:defRPr/>
            </a:pPr>
            <a:r>
              <a:rPr lang="en-US" dirty="0"/>
              <a:t>Self extinguishing cigarettes</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1524000"/>
            <a:ext cx="21748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5455876"/>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0-#ppt_w/2"/>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4"/>
          <p:cNvSpPr>
            <a:spLocks noGrp="1"/>
          </p:cNvSpPr>
          <p:nvPr>
            <p:ph type="title"/>
          </p:nvPr>
        </p:nvSpPr>
        <p:spPr>
          <a:xfrm>
            <a:off x="3287714" y="5084764"/>
            <a:ext cx="5616575" cy="566737"/>
          </a:xfrm>
        </p:spPr>
        <p:txBody>
          <a:bodyPr>
            <a:normAutofit fontScale="90000"/>
          </a:bodyPr>
          <a:lstStyle/>
          <a:p>
            <a:pPr algn="ctr"/>
            <a:r>
              <a:rPr lang="en-US" altLang="en-US" sz="3600">
                <a:latin typeface="Tahoma" charset="0"/>
                <a:ea typeface="ＭＳ Ｐゴシック" charset="-128"/>
                <a:cs typeface="Tahoma" charset="0"/>
              </a:rPr>
              <a:t>KSA EFFORTS</a:t>
            </a:r>
          </a:p>
        </p:txBody>
      </p:sp>
      <p:pic>
        <p:nvPicPr>
          <p:cNvPr id="79874" name="Picture Placeholder 7" descr="saudi-flag.jpg"/>
          <p:cNvPicPr>
            <a:picLocks noGrp="1" noChangeAspect="1"/>
          </p:cNvPicPr>
          <p:nvPr>
            <p:ph type="pic" idx="1"/>
          </p:nvPr>
        </p:nvPicPr>
        <p:blipFill>
          <a:blip r:embed="rId2">
            <a:extLst>
              <a:ext uri="{28A0092B-C50C-407E-A947-70E740481C1C}">
                <a14:useLocalDpi xmlns:a14="http://schemas.microsoft.com/office/drawing/2010/main" val="0"/>
              </a:ext>
            </a:extLst>
          </a:blip>
          <a:srcRect l="-3333" r="-3333"/>
          <a:stretch>
            <a:fillRect/>
          </a:stretch>
        </p:blipFill>
        <p:spPr>
          <a:xfrm>
            <a:off x="3316288" y="612775"/>
            <a:ext cx="5372100" cy="4114800"/>
          </a:xfrm>
        </p:spPr>
      </p:pic>
    </p:spTree>
    <p:extLst>
      <p:ext uri="{BB962C8B-B14F-4D97-AF65-F5344CB8AC3E}">
        <p14:creationId xmlns:p14="http://schemas.microsoft.com/office/powerpoint/2010/main" val="663506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7"/>
          <p:cNvSpPr>
            <a:spLocks noGrp="1"/>
          </p:cNvSpPr>
          <p:nvPr>
            <p:ph type="title"/>
          </p:nvPr>
        </p:nvSpPr>
        <p:spPr/>
        <p:txBody>
          <a:bodyPr/>
          <a:lstStyle/>
          <a:p>
            <a:r>
              <a:rPr lang="en-US" altLang="en-US" sz="2800">
                <a:latin typeface="Tahoma" charset="0"/>
                <a:ea typeface="ＭＳ Ｐゴシック" charset="-128"/>
                <a:cs typeface="Tahoma" charset="0"/>
              </a:rPr>
              <a:t>http://moh-ncd.gov.sa/injury/index.php</a:t>
            </a:r>
          </a:p>
        </p:txBody>
      </p:sp>
      <p:pic>
        <p:nvPicPr>
          <p:cNvPr id="80898" name="Content Placeholder 9" descr="VIP5.tiff"/>
          <p:cNvPicPr>
            <a:picLocks noGrp="1" noChangeAspect="1"/>
          </p:cNvPicPr>
          <p:nvPr>
            <p:ph idx="1"/>
          </p:nvPr>
        </p:nvPicPr>
        <p:blipFill>
          <a:blip r:embed="rId2">
            <a:extLst>
              <a:ext uri="{28A0092B-C50C-407E-A947-70E740481C1C}">
                <a14:useLocalDpi xmlns:a14="http://schemas.microsoft.com/office/drawing/2010/main" val="0"/>
              </a:ext>
            </a:extLst>
          </a:blip>
          <a:srcRect l="11253" r="11253"/>
          <a:stretch>
            <a:fillRect/>
          </a:stretch>
        </p:blipFill>
        <p:spPr>
          <a:xfrm>
            <a:off x="2038350" y="1268414"/>
            <a:ext cx="8110538" cy="4941887"/>
          </a:xfrm>
        </p:spPr>
      </p:pic>
    </p:spTree>
    <p:extLst>
      <p:ext uri="{BB962C8B-B14F-4D97-AF65-F5344CB8AC3E}">
        <p14:creationId xmlns:p14="http://schemas.microsoft.com/office/powerpoint/2010/main" val="18193393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Content Placeholder 6" descr="C:\Documents and Settings\asus pc\Desktop\مطبوعات الاصابات\شعار الاصابات.jpg"/>
          <p:cNvPicPr>
            <a:picLocks noGrp="1"/>
          </p:cNvPicPr>
          <p:nvPr>
            <p:ph sz="half" idx="1"/>
          </p:nvPr>
        </p:nvPicPr>
        <p:blipFill>
          <a:blip r:embed="rId2">
            <a:extLst>
              <a:ext uri="{28A0092B-C50C-407E-A947-70E740481C1C}">
                <a14:useLocalDpi xmlns:a14="http://schemas.microsoft.com/office/drawing/2010/main" val="0"/>
              </a:ext>
            </a:extLst>
          </a:blip>
          <a:srcRect l="5383" r="5383"/>
          <a:stretch>
            <a:fillRect/>
          </a:stretch>
        </p:blipFill>
        <p:spPr/>
      </p:pic>
      <p:sp>
        <p:nvSpPr>
          <p:cNvPr id="81922" name="Content Placeholder 5"/>
          <p:cNvSpPr>
            <a:spLocks noGrp="1"/>
          </p:cNvSpPr>
          <p:nvPr>
            <p:ph sz="half" idx="2"/>
          </p:nvPr>
        </p:nvSpPr>
        <p:spPr/>
        <p:txBody>
          <a:bodyPr/>
          <a:lstStyle/>
          <a:p>
            <a:pPr marL="457200" indent="-457200">
              <a:buFont typeface="Courier New" charset="0"/>
              <a:buChar char="o"/>
            </a:pPr>
            <a:r>
              <a:rPr lang="en-US" altLang="en-US" sz="4000">
                <a:ea typeface="ＭＳ Ｐゴシック" charset="-128"/>
              </a:rPr>
              <a:t>Surveillance System</a:t>
            </a:r>
          </a:p>
          <a:p>
            <a:pPr marL="457200" indent="-457200">
              <a:buFont typeface="Courier New" charset="0"/>
              <a:buChar char="o"/>
            </a:pPr>
            <a:r>
              <a:rPr lang="en-US" altLang="en-US" sz="4000">
                <a:ea typeface="ＭＳ Ｐゴシック" charset="-128"/>
              </a:rPr>
              <a:t>Education </a:t>
            </a:r>
          </a:p>
          <a:p>
            <a:pPr marL="457200" indent="-457200">
              <a:buFont typeface="Courier New" charset="0"/>
              <a:buChar char="o"/>
            </a:pPr>
            <a:r>
              <a:rPr lang="en-US" altLang="en-US" sz="4000">
                <a:ea typeface="ＭＳ Ｐゴシック" charset="-128"/>
              </a:rPr>
              <a:t>Capacity Building</a:t>
            </a:r>
          </a:p>
        </p:txBody>
      </p:sp>
    </p:spTree>
    <p:extLst>
      <p:ext uri="{BB962C8B-B14F-4D97-AF65-F5344CB8AC3E}">
        <p14:creationId xmlns:p14="http://schemas.microsoft.com/office/powerpoint/2010/main" val="17645079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ta3.jpg"/>
          <p:cNvPicPr>
            <a:picLocks noChangeAspect="1"/>
          </p:cNvPicPr>
          <p:nvPr/>
        </p:nvPicPr>
        <p:blipFill>
          <a:blip r:embed="rId2" cstate="print">
            <a:alphaModFix amt="50000"/>
          </a:blip>
          <a:stretch>
            <a:fillRect/>
          </a:stretch>
        </p:blipFill>
        <p:spPr>
          <a:xfrm>
            <a:off x="1524000" y="0"/>
            <a:ext cx="9144000" cy="6874916"/>
          </a:xfrm>
          <a:prstGeom prst="rect">
            <a:avLst/>
          </a:prstGeom>
          <a:ln>
            <a:noFill/>
          </a:ln>
          <a:effectLst>
            <a:softEdge rad="112500"/>
          </a:effectLst>
        </p:spPr>
      </p:pic>
      <p:sp>
        <p:nvSpPr>
          <p:cNvPr id="82947" name="Subtitle 2"/>
          <p:cNvSpPr>
            <a:spLocks noGrp="1"/>
          </p:cNvSpPr>
          <p:nvPr>
            <p:ph type="subTitle" idx="1"/>
          </p:nvPr>
        </p:nvSpPr>
        <p:spPr/>
        <p:txBody>
          <a:bodyPr>
            <a:normAutofit/>
          </a:bodyPr>
          <a:lstStyle/>
          <a:p>
            <a:r>
              <a:rPr lang="en-US" altLang="en-US" sz="4000" dirty="0" smtClean="0">
                <a:solidFill>
                  <a:srgbClr val="C00000"/>
                </a:solidFill>
                <a:latin typeface="Arial" charset="0"/>
                <a:ea typeface="ＭＳ Ｐゴシック" charset="-128"/>
              </a:rPr>
              <a:t>Application to Road Traffic Accidents</a:t>
            </a:r>
            <a:endParaRPr lang="en-US" altLang="en-US" sz="4000" dirty="0">
              <a:solidFill>
                <a:srgbClr val="C00000"/>
              </a:solidFill>
              <a:latin typeface="Arial" charset="0"/>
              <a:ea typeface="ＭＳ Ｐゴシック" charset="-128"/>
            </a:endParaRPr>
          </a:p>
        </p:txBody>
      </p:sp>
      <p:sp>
        <p:nvSpPr>
          <p:cNvPr id="6" name="Rectangle 5"/>
          <p:cNvSpPr/>
          <p:nvPr/>
        </p:nvSpPr>
        <p:spPr>
          <a:xfrm>
            <a:off x="1524000" y="1"/>
            <a:ext cx="7740650" cy="765175"/>
          </a:xfrm>
          <a:prstGeom prst="rect">
            <a:avLst/>
          </a:prstGeom>
          <a:solidFill>
            <a:schemeClr val="bg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4835182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1138989" y="529390"/>
            <a:ext cx="8642684" cy="978567"/>
          </a:xfrm>
        </p:spPr>
        <p:txBody>
          <a:bodyPr>
            <a:normAutofit/>
          </a:bodyPr>
          <a:lstStyle/>
          <a:p>
            <a:r>
              <a:rPr lang="en-US" altLang="en-US" sz="3600" b="1" dirty="0" smtClean="0">
                <a:solidFill>
                  <a:schemeClr val="accent5"/>
                </a:solidFill>
                <a:latin typeface="+mn-lt"/>
                <a:ea typeface="ＭＳ Ｐゴシック" charset="-128"/>
                <a:cs typeface="Tahoma" charset="0"/>
              </a:rPr>
              <a:t>Application to </a:t>
            </a:r>
            <a:r>
              <a:rPr lang="en-US" altLang="en-US" sz="3600" b="1" dirty="0">
                <a:solidFill>
                  <a:schemeClr val="accent5"/>
                </a:solidFill>
                <a:latin typeface="+mn-lt"/>
                <a:ea typeface="ＭＳ Ｐゴシック" charset="-128"/>
                <a:cs typeface="Tahoma" charset="0"/>
              </a:rPr>
              <a:t>RTI </a:t>
            </a:r>
          </a:p>
        </p:txBody>
      </p:sp>
      <p:sp>
        <p:nvSpPr>
          <p:cNvPr id="83972" name="Rectangle 3"/>
          <p:cNvSpPr>
            <a:spLocks noGrp="1" noChangeArrowheads="1"/>
          </p:cNvSpPr>
          <p:nvPr>
            <p:ph type="body" idx="1"/>
          </p:nvPr>
        </p:nvSpPr>
        <p:spPr>
          <a:xfrm>
            <a:off x="1138989" y="1700214"/>
            <a:ext cx="8843211" cy="4014787"/>
          </a:xfrm>
        </p:spPr>
        <p:txBody>
          <a:bodyPr>
            <a:normAutofit/>
          </a:bodyPr>
          <a:lstStyle/>
          <a:p>
            <a:pPr>
              <a:lnSpc>
                <a:spcPct val="150000"/>
              </a:lnSpc>
            </a:pPr>
            <a:r>
              <a:rPr lang="en-US" altLang="en-US" sz="3200" dirty="0">
                <a:solidFill>
                  <a:srgbClr val="C00000"/>
                </a:solidFill>
                <a:ea typeface="ＭＳ Ｐゴシック" charset="-128"/>
              </a:rPr>
              <a:t>Host: </a:t>
            </a:r>
            <a:r>
              <a:rPr lang="en-US" altLang="en-US" sz="3200" dirty="0">
                <a:ea typeface="ＭＳ Ｐゴシック" charset="-128"/>
              </a:rPr>
              <a:t>victim: e.g. driver, passenger, pedestrian, </a:t>
            </a:r>
            <a:r>
              <a:rPr lang="en-US" altLang="en-US" sz="3200" dirty="0" err="1">
                <a:ea typeface="ＭＳ Ｐゴシック" charset="-128"/>
              </a:rPr>
              <a:t>etc</a:t>
            </a:r>
            <a:r>
              <a:rPr lang="en-US" altLang="en-US" sz="3200" dirty="0">
                <a:ea typeface="ＭＳ Ｐゴシック" charset="-128"/>
              </a:rPr>
              <a:t> </a:t>
            </a:r>
          </a:p>
          <a:p>
            <a:pPr>
              <a:lnSpc>
                <a:spcPct val="150000"/>
              </a:lnSpc>
            </a:pPr>
            <a:r>
              <a:rPr lang="en-US" altLang="en-US" sz="3200" dirty="0">
                <a:solidFill>
                  <a:srgbClr val="C00000"/>
                </a:solidFill>
                <a:ea typeface="ＭＳ Ｐゴシック" charset="-128"/>
              </a:rPr>
              <a:t>Agent: </a:t>
            </a:r>
            <a:r>
              <a:rPr lang="en-US" altLang="en-US" sz="3200" dirty="0">
                <a:ea typeface="ＭＳ Ｐゴシック" charset="-128"/>
              </a:rPr>
              <a:t>mechanical / thermal energy </a:t>
            </a:r>
          </a:p>
          <a:p>
            <a:pPr>
              <a:lnSpc>
                <a:spcPct val="150000"/>
              </a:lnSpc>
            </a:pPr>
            <a:r>
              <a:rPr lang="en-US" altLang="en-US" sz="3200" dirty="0">
                <a:solidFill>
                  <a:srgbClr val="C00000"/>
                </a:solidFill>
                <a:ea typeface="ＭＳ Ｐゴシック" charset="-128"/>
              </a:rPr>
              <a:t>Environment: </a:t>
            </a:r>
            <a:r>
              <a:rPr lang="en-US" altLang="en-US" sz="3200" dirty="0">
                <a:ea typeface="ＭＳ Ｐゴシック" charset="-128"/>
              </a:rPr>
              <a:t>vehicle(s) of incident</a:t>
            </a:r>
          </a:p>
        </p:txBody>
      </p:sp>
    </p:spTree>
    <p:extLst>
      <p:ext uri="{BB962C8B-B14F-4D97-AF65-F5344CB8AC3E}">
        <p14:creationId xmlns:p14="http://schemas.microsoft.com/office/powerpoint/2010/main" val="12062877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1403684" y="366129"/>
            <a:ext cx="7315200" cy="1046747"/>
          </a:xfrm>
        </p:spPr>
        <p:txBody>
          <a:bodyPr/>
          <a:lstStyle/>
          <a:p>
            <a:r>
              <a:rPr lang="en-US" altLang="en-US" sz="3200" b="1">
                <a:solidFill>
                  <a:schemeClr val="accent5"/>
                </a:solidFill>
                <a:ea typeface="ＭＳ Ｐゴシック" charset="-128"/>
                <a:cs typeface="Tahoma" charset="0"/>
              </a:rPr>
              <a:t>Application to RTI </a:t>
            </a:r>
            <a:endParaRPr lang="en-US" altLang="en-US" sz="3200" dirty="0">
              <a:solidFill>
                <a:srgbClr val="FF0000"/>
              </a:solidFill>
              <a:latin typeface="Tahoma" charset="0"/>
              <a:ea typeface="ＭＳ Ｐゴシック" charset="-128"/>
              <a:cs typeface="Tahoma" charset="0"/>
            </a:endParaRPr>
          </a:p>
        </p:txBody>
      </p:sp>
      <p:sp>
        <p:nvSpPr>
          <p:cNvPr id="84996" name="Rectangle 3"/>
          <p:cNvSpPr>
            <a:spLocks noGrp="1" noChangeArrowheads="1"/>
          </p:cNvSpPr>
          <p:nvPr>
            <p:ph type="body" idx="1"/>
          </p:nvPr>
        </p:nvSpPr>
        <p:spPr>
          <a:xfrm>
            <a:off x="1203158" y="1412876"/>
            <a:ext cx="8779042" cy="4458535"/>
          </a:xfrm>
        </p:spPr>
        <p:txBody>
          <a:bodyPr>
            <a:normAutofit/>
          </a:bodyPr>
          <a:lstStyle/>
          <a:p>
            <a:pPr lvl="1">
              <a:lnSpc>
                <a:spcPct val="90000"/>
              </a:lnSpc>
            </a:pPr>
            <a:r>
              <a:rPr lang="en-US" altLang="en-US" sz="2800">
                <a:ea typeface="ＭＳ Ｐゴシック" charset="-128"/>
              </a:rPr>
              <a:t>If a person must stop suddenly, as in a crash of a vehicle, that </a:t>
            </a:r>
            <a:r>
              <a:rPr lang="en-US" altLang="en-US" sz="2800">
                <a:solidFill>
                  <a:srgbClr val="FFFF00"/>
                </a:solidFill>
                <a:ea typeface="ＭＳ Ｐゴシック" charset="-128"/>
              </a:rPr>
              <a:t>energy must be dissipated </a:t>
            </a:r>
            <a:r>
              <a:rPr lang="en-US" altLang="en-US" sz="2800">
                <a:ea typeface="ＭＳ Ｐゴシック" charset="-128"/>
              </a:rPr>
              <a:t>in the vehicle, environment, or individual</a:t>
            </a:r>
            <a:r>
              <a:rPr lang="ja-JP" altLang="en-US" sz="2800" dirty="0">
                <a:ea typeface="ＭＳ Ｐゴシック" charset="-128"/>
              </a:rPr>
              <a:t>’</a:t>
            </a:r>
            <a:r>
              <a:rPr lang="en-US" altLang="ja-JP" sz="2800" dirty="0">
                <a:ea typeface="ＭＳ Ｐゴシック" charset="-128"/>
              </a:rPr>
              <a:t>s tissues</a:t>
            </a:r>
          </a:p>
          <a:p>
            <a:pPr lvl="1">
              <a:lnSpc>
                <a:spcPct val="90000"/>
              </a:lnSpc>
            </a:pPr>
            <a:r>
              <a:rPr lang="en-US" altLang="en-US" sz="2800" dirty="0">
                <a:ea typeface="ＭＳ Ｐゴシック" charset="-128"/>
              </a:rPr>
              <a:t>When the vehicle stops, the occupant will continue to move at the </a:t>
            </a:r>
            <a:r>
              <a:rPr lang="en-US" altLang="en-US" sz="2800" dirty="0">
                <a:solidFill>
                  <a:srgbClr val="FFFF00"/>
                </a:solidFill>
                <a:ea typeface="ＭＳ Ｐゴシック" charset="-128"/>
              </a:rPr>
              <a:t>pre-crash speed </a:t>
            </a:r>
            <a:r>
              <a:rPr lang="en-US" altLang="en-US" sz="2800" dirty="0">
                <a:ea typeface="ＭＳ Ｐゴシック" charset="-128"/>
              </a:rPr>
              <a:t>into interior structures, or into the materials in the exterior environment if ejected.</a:t>
            </a:r>
          </a:p>
          <a:p>
            <a:pPr lvl="1">
              <a:lnSpc>
                <a:spcPct val="90000"/>
              </a:lnSpc>
            </a:pPr>
            <a:r>
              <a:rPr lang="en-US" altLang="en-US" sz="2800" dirty="0">
                <a:solidFill>
                  <a:srgbClr val="FFFF00"/>
                </a:solidFill>
                <a:ea typeface="ＭＳ Ｐゴシック" charset="-128"/>
              </a:rPr>
              <a:t>Stresses: </a:t>
            </a:r>
            <a:r>
              <a:rPr lang="en-US" altLang="en-US" sz="2800" dirty="0">
                <a:ea typeface="ＭＳ Ｐゴシック" charset="-128"/>
              </a:rPr>
              <a:t>contact with energy source generates forces counter to the load. Types: </a:t>
            </a:r>
            <a:r>
              <a:rPr lang="en-US" altLang="en-US" sz="2800" dirty="0">
                <a:solidFill>
                  <a:srgbClr val="FFFF00"/>
                </a:solidFill>
                <a:ea typeface="ＭＳ Ｐゴシック" charset="-128"/>
              </a:rPr>
              <a:t>tension</a:t>
            </a:r>
            <a:r>
              <a:rPr lang="en-US" altLang="en-US" sz="2800" dirty="0">
                <a:solidFill>
                  <a:schemeClr val="folHlink"/>
                </a:solidFill>
                <a:ea typeface="ＭＳ Ｐゴシック" charset="-128"/>
              </a:rPr>
              <a:t> </a:t>
            </a:r>
            <a:r>
              <a:rPr lang="en-US" altLang="en-US" sz="2800" dirty="0">
                <a:ea typeface="ＭＳ Ｐゴシック" charset="-128"/>
              </a:rPr>
              <a:t>(pulling molecules apart),</a:t>
            </a:r>
            <a:r>
              <a:rPr lang="en-US" altLang="en-US" sz="2800" dirty="0">
                <a:solidFill>
                  <a:schemeClr val="folHlink"/>
                </a:solidFill>
                <a:ea typeface="ＭＳ Ｐゴシック" charset="-128"/>
              </a:rPr>
              <a:t> </a:t>
            </a:r>
            <a:r>
              <a:rPr lang="en-US" altLang="en-US" sz="2800" dirty="0">
                <a:solidFill>
                  <a:srgbClr val="FFFF00"/>
                </a:solidFill>
                <a:ea typeface="ＭＳ Ｐゴシック" charset="-128"/>
              </a:rPr>
              <a:t>compression</a:t>
            </a:r>
            <a:r>
              <a:rPr lang="en-US" altLang="en-US" sz="2800" dirty="0">
                <a:solidFill>
                  <a:schemeClr val="folHlink"/>
                </a:solidFill>
                <a:ea typeface="ＭＳ Ｐゴシック" charset="-128"/>
              </a:rPr>
              <a:t> </a:t>
            </a:r>
            <a:r>
              <a:rPr lang="en-US" altLang="en-US" sz="2800" dirty="0">
                <a:ea typeface="ＭＳ Ｐゴシック" charset="-128"/>
              </a:rPr>
              <a:t>(pushing molecules together),</a:t>
            </a:r>
            <a:r>
              <a:rPr lang="en-US" altLang="en-US" sz="2800" dirty="0">
                <a:solidFill>
                  <a:schemeClr val="folHlink"/>
                </a:solidFill>
                <a:ea typeface="ＭＳ Ｐゴシック" charset="-128"/>
              </a:rPr>
              <a:t> </a:t>
            </a:r>
            <a:r>
              <a:rPr lang="en-US" altLang="en-US" sz="2800" dirty="0">
                <a:solidFill>
                  <a:srgbClr val="FFFF00"/>
                </a:solidFill>
                <a:ea typeface="ＭＳ Ｐゴシック" charset="-128"/>
              </a:rPr>
              <a:t>shear</a:t>
            </a:r>
            <a:r>
              <a:rPr lang="en-US" altLang="en-US" sz="2800" dirty="0">
                <a:solidFill>
                  <a:schemeClr val="folHlink"/>
                </a:solidFill>
                <a:ea typeface="ＭＳ Ｐゴシック" charset="-128"/>
              </a:rPr>
              <a:t> </a:t>
            </a:r>
            <a:r>
              <a:rPr lang="en-US" altLang="en-US" sz="2800" dirty="0">
                <a:ea typeface="ＭＳ Ｐゴシック" charset="-128"/>
              </a:rPr>
              <a:t>(from a tangential force) </a:t>
            </a:r>
          </a:p>
          <a:p>
            <a:pPr lvl="1">
              <a:lnSpc>
                <a:spcPct val="90000"/>
              </a:lnSpc>
            </a:pPr>
            <a:endParaRPr lang="en-US" altLang="en-US" dirty="0">
              <a:solidFill>
                <a:schemeClr val="folHlink"/>
              </a:solidFill>
              <a:ea typeface="ＭＳ Ｐゴシック" charset="-128"/>
            </a:endParaRPr>
          </a:p>
        </p:txBody>
      </p:sp>
    </p:spTree>
    <p:extLst>
      <p:ext uri="{BB962C8B-B14F-4D97-AF65-F5344CB8AC3E}">
        <p14:creationId xmlns:p14="http://schemas.microsoft.com/office/powerpoint/2010/main" val="1832821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Injury </a:t>
            </a:r>
            <a:endParaRPr lang="en-US" b="1" dirty="0">
              <a:solidFill>
                <a:schemeClr val="accent5"/>
              </a:solidFill>
            </a:endParaRPr>
          </a:p>
        </p:txBody>
      </p:sp>
      <p:sp>
        <p:nvSpPr>
          <p:cNvPr id="3" name="Content Placeholder 2"/>
          <p:cNvSpPr>
            <a:spLocks noGrp="1"/>
          </p:cNvSpPr>
          <p:nvPr>
            <p:ph idx="1"/>
          </p:nvPr>
        </p:nvSpPr>
        <p:spPr>
          <a:xfrm>
            <a:off x="838200" y="1690688"/>
            <a:ext cx="10515600" cy="4998869"/>
          </a:xfrm>
        </p:spPr>
        <p:txBody>
          <a:bodyPr>
            <a:normAutofit/>
          </a:bodyPr>
          <a:lstStyle/>
          <a:p>
            <a:pPr marL="0" indent="0" algn="just">
              <a:lnSpc>
                <a:spcPct val="150000"/>
              </a:lnSpc>
              <a:buNone/>
            </a:pPr>
            <a:r>
              <a:rPr lang="en-GB" altLang="en-US" dirty="0" smtClean="0">
                <a:ea typeface="ＭＳ Ｐゴシック" charset="-128"/>
              </a:rPr>
              <a:t>“Acute exposure to agents such as mechanical energy, heat, electricity, chemicals, and ionising radiation interacting with the body in amounts or at rates that exceed the threshold of human tolerance. In some cases, injuries result from the sudden lack of essential agents such as oxygen or heat.”</a:t>
            </a:r>
          </a:p>
          <a:p>
            <a:pPr marL="0" indent="0" algn="just">
              <a:lnSpc>
                <a:spcPct val="150000"/>
              </a:lnSpc>
              <a:buNone/>
            </a:pPr>
            <a:endParaRPr lang="en-GB" altLang="en-US" sz="3200" dirty="0" smtClean="0">
              <a:ea typeface="ＭＳ Ｐゴシック" charset="-128"/>
            </a:endParaRPr>
          </a:p>
          <a:p>
            <a:pPr marL="0" indent="0" algn="r">
              <a:lnSpc>
                <a:spcPct val="150000"/>
              </a:lnSpc>
              <a:buNone/>
            </a:pPr>
            <a:r>
              <a:rPr lang="en-GB" altLang="en-US" sz="2400" dirty="0" smtClean="0">
                <a:ea typeface="ＭＳ Ｐゴシック" charset="-128"/>
              </a:rPr>
              <a:t>(Source: Gibson, 1961; Haddon, 1963)</a:t>
            </a:r>
            <a:endParaRPr lang="en-GB" altLang="en-US" dirty="0" smtClean="0">
              <a:ea typeface="ＭＳ Ｐゴシック" charset="-128"/>
            </a:endParaRPr>
          </a:p>
        </p:txBody>
      </p:sp>
    </p:spTree>
    <p:extLst>
      <p:ext uri="{BB962C8B-B14F-4D97-AF65-F5344CB8AC3E}">
        <p14:creationId xmlns:p14="http://schemas.microsoft.com/office/powerpoint/2010/main" val="16484041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1524251" y="287339"/>
            <a:ext cx="7162800" cy="1125537"/>
          </a:xfrm>
        </p:spPr>
        <p:txBody>
          <a:bodyPr/>
          <a:lstStyle/>
          <a:p>
            <a:r>
              <a:rPr lang="en-US" altLang="en-US" sz="3200" b="1" dirty="0">
                <a:solidFill>
                  <a:schemeClr val="accent5"/>
                </a:solidFill>
                <a:ea typeface="ＭＳ Ｐゴシック" charset="-128"/>
                <a:cs typeface="Tahoma" charset="0"/>
              </a:rPr>
              <a:t>Application to RTI </a:t>
            </a:r>
            <a:endParaRPr lang="en-US" altLang="en-US" dirty="0">
              <a:latin typeface="Tahoma" charset="0"/>
              <a:ea typeface="ＭＳ Ｐゴシック" charset="-128"/>
              <a:cs typeface="Tahoma" charset="0"/>
            </a:endParaRPr>
          </a:p>
        </p:txBody>
      </p:sp>
      <p:sp>
        <p:nvSpPr>
          <p:cNvPr id="86020" name="Rectangle 3"/>
          <p:cNvSpPr>
            <a:spLocks noGrp="1" noChangeArrowheads="1"/>
          </p:cNvSpPr>
          <p:nvPr>
            <p:ph type="body" idx="1"/>
          </p:nvPr>
        </p:nvSpPr>
        <p:spPr>
          <a:xfrm>
            <a:off x="1106905" y="1412876"/>
            <a:ext cx="9994232" cy="5040313"/>
          </a:xfrm>
        </p:spPr>
        <p:txBody>
          <a:bodyPr>
            <a:normAutofit/>
          </a:bodyPr>
          <a:lstStyle/>
          <a:p>
            <a:pPr lvl="1">
              <a:lnSpc>
                <a:spcPct val="150000"/>
              </a:lnSpc>
            </a:pPr>
            <a:r>
              <a:rPr lang="en-US" altLang="en-US" sz="2800" dirty="0">
                <a:ea typeface="ＭＳ Ｐゴシック" charset="-128"/>
              </a:rPr>
              <a:t>Strain: extent of deformation, resulting from tension, compression, shear</a:t>
            </a:r>
          </a:p>
          <a:p>
            <a:pPr lvl="1">
              <a:lnSpc>
                <a:spcPct val="150000"/>
              </a:lnSpc>
            </a:pPr>
            <a:r>
              <a:rPr lang="en-US" altLang="en-US" sz="2800" dirty="0">
                <a:ea typeface="ＭＳ Ｐゴシック" charset="-128"/>
              </a:rPr>
              <a:t>The shape and elasticity of the materials struck will determine the damage to the tissue.  </a:t>
            </a:r>
          </a:p>
          <a:p>
            <a:pPr lvl="1">
              <a:lnSpc>
                <a:spcPct val="150000"/>
              </a:lnSpc>
            </a:pPr>
            <a:r>
              <a:rPr lang="en-US" altLang="en-US" sz="2800" dirty="0">
                <a:ea typeface="ＭＳ Ｐゴシック" charset="-128"/>
              </a:rPr>
              <a:t>Devices as seat-belts, air bags and child restraints reduce the severity of injury by reducing contact with less flexible structures (second collision)</a:t>
            </a:r>
          </a:p>
        </p:txBody>
      </p:sp>
    </p:spTree>
    <p:extLst>
      <p:ext uri="{BB962C8B-B14F-4D97-AF65-F5344CB8AC3E}">
        <p14:creationId xmlns:p14="http://schemas.microsoft.com/office/powerpoint/2010/main" val="7317029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1227221" y="283245"/>
            <a:ext cx="7570788" cy="697831"/>
          </a:xfrm>
        </p:spPr>
        <p:txBody>
          <a:bodyPr>
            <a:normAutofit/>
          </a:bodyPr>
          <a:lstStyle/>
          <a:p>
            <a:r>
              <a:rPr lang="en-US" altLang="en-US" sz="3600" b="1" dirty="0">
                <a:solidFill>
                  <a:schemeClr val="accent5"/>
                </a:solidFill>
                <a:ea typeface="ＭＳ Ｐゴシック" charset="-128"/>
                <a:cs typeface="Tahoma" charset="0"/>
              </a:rPr>
              <a:t>Application to RTI </a:t>
            </a:r>
            <a:endParaRPr lang="en-US" altLang="en-US" sz="3600" dirty="0">
              <a:solidFill>
                <a:schemeClr val="bg2"/>
              </a:solidFill>
              <a:latin typeface="Tahoma" charset="0"/>
              <a:ea typeface="ＭＳ Ｐゴシック" charset="-128"/>
              <a:cs typeface="Tahoma" charset="0"/>
            </a:endParaRPr>
          </a:p>
        </p:txBody>
      </p:sp>
      <p:sp>
        <p:nvSpPr>
          <p:cNvPr id="39939" name="Content Placeholder 2"/>
          <p:cNvSpPr>
            <a:spLocks noGrp="1"/>
          </p:cNvSpPr>
          <p:nvPr>
            <p:ph idx="1"/>
          </p:nvPr>
        </p:nvSpPr>
        <p:spPr>
          <a:xfrm>
            <a:off x="838200" y="1203158"/>
            <a:ext cx="10515599" cy="5273843"/>
          </a:xfrm>
        </p:spPr>
        <p:txBody>
          <a:bodyPr/>
          <a:lstStyle/>
          <a:p>
            <a:r>
              <a:rPr lang="en-US" altLang="en-US" sz="2400" b="1" dirty="0">
                <a:solidFill>
                  <a:srgbClr val="C00000"/>
                </a:solidFill>
                <a:ea typeface="ＭＳ Ｐゴシック" charset="-128"/>
              </a:rPr>
              <a:t>Primary prevention:</a:t>
            </a:r>
          </a:p>
          <a:p>
            <a:pPr>
              <a:buFont typeface="Arial" charset="0"/>
              <a:buNone/>
            </a:pPr>
            <a:r>
              <a:rPr lang="en-US" altLang="en-US" sz="2400" dirty="0">
                <a:ea typeface="ＭＳ Ｐゴシック" charset="-128"/>
              </a:rPr>
              <a:t>Raising awareness of the community, at its </a:t>
            </a:r>
            <a:r>
              <a:rPr lang="en-US" altLang="en-US" sz="2400" dirty="0" smtClean="0">
                <a:ea typeface="ＭＳ Ｐゴシック" charset="-128"/>
              </a:rPr>
              <a:t>different levels</a:t>
            </a:r>
            <a:r>
              <a:rPr lang="en-US" altLang="en-US" sz="2400" dirty="0">
                <a:ea typeface="ＭＳ Ｐゴシック" charset="-128"/>
              </a:rPr>
              <a:t>, as to methods of avoiding RTI. This includes 	legislations, health promotion activities and applying </a:t>
            </a:r>
            <a:r>
              <a:rPr lang="en-US" altLang="en-US" sz="2400" dirty="0" smtClean="0">
                <a:ea typeface="ＭＳ Ｐゴシック" charset="-128"/>
              </a:rPr>
              <a:t>preventive </a:t>
            </a:r>
            <a:r>
              <a:rPr lang="en-US" altLang="en-US" sz="2400" dirty="0">
                <a:ea typeface="ＭＳ Ｐゴシック" charset="-128"/>
              </a:rPr>
              <a:t>measures (seat-belts, child restraints, </a:t>
            </a:r>
            <a:r>
              <a:rPr lang="en-US" altLang="en-US" sz="2400" dirty="0" smtClean="0">
                <a:ea typeface="ＭＳ Ｐゴシック" charset="-128"/>
              </a:rPr>
              <a:t>air-bags</a:t>
            </a:r>
            <a:r>
              <a:rPr lang="en-US" altLang="en-US" sz="2400" dirty="0">
                <a:ea typeface="ＭＳ Ｐゴシック" charset="-128"/>
              </a:rPr>
              <a:t>, good roads, following traffic rules, </a:t>
            </a:r>
            <a:r>
              <a:rPr lang="en-US" altLang="en-US" sz="2400" dirty="0" err="1">
                <a:ea typeface="ＭＳ Ｐゴシック" charset="-128"/>
              </a:rPr>
              <a:t>etc</a:t>
            </a:r>
            <a:r>
              <a:rPr lang="en-US" altLang="en-US" sz="2400" dirty="0">
                <a:ea typeface="ＭＳ Ｐゴシック" charset="-128"/>
              </a:rPr>
              <a:t>)   </a:t>
            </a:r>
          </a:p>
          <a:p>
            <a:r>
              <a:rPr lang="en-US" altLang="en-US" sz="2400" b="1" dirty="0">
                <a:solidFill>
                  <a:srgbClr val="C00000"/>
                </a:solidFill>
                <a:ea typeface="ＭＳ Ｐゴシック" charset="-128"/>
              </a:rPr>
              <a:t>Secondary prevention: </a:t>
            </a:r>
          </a:p>
          <a:p>
            <a:pPr>
              <a:buFont typeface="Arial" charset="0"/>
              <a:buNone/>
            </a:pPr>
            <a:r>
              <a:rPr lang="en-US" altLang="en-US" sz="2400" dirty="0">
                <a:ea typeface="ＭＳ Ｐゴシック" charset="-128"/>
              </a:rPr>
              <a:t>Early detection, proper evaluation and management of RTI at different levels of healthcare delivery (especially tertiary facilities: e.g. emergency / trauma facilities and related services) </a:t>
            </a:r>
          </a:p>
          <a:p>
            <a:r>
              <a:rPr lang="en-US" altLang="en-US" sz="2400" b="1" dirty="0">
                <a:solidFill>
                  <a:srgbClr val="C00000"/>
                </a:solidFill>
                <a:ea typeface="ＭＳ Ｐゴシック" charset="-128"/>
              </a:rPr>
              <a:t>Tertiary prevention:</a:t>
            </a:r>
          </a:p>
          <a:p>
            <a:pPr>
              <a:buFont typeface="Arial" charset="0"/>
              <a:buNone/>
            </a:pPr>
            <a:r>
              <a:rPr lang="en-US" altLang="en-US" sz="2400" dirty="0">
                <a:ea typeface="ＭＳ Ｐゴシック" charset="-128"/>
              </a:rPr>
              <a:t>Management of complications of RTI, especially disabilities, on medical / social / economic levels, including rehabilitative and physiotherapy measures</a:t>
            </a:r>
          </a:p>
        </p:txBody>
      </p:sp>
      <p:sp>
        <p:nvSpPr>
          <p:cNvPr id="8704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000">
                <a:solidFill>
                  <a:schemeClr val="bg1"/>
                </a:solidFill>
                <a:latin typeface="Calibri" charset="0"/>
                <a:ea typeface="ＭＳ Ｐゴシック" charset="-128"/>
              </a:defRPr>
            </a:lvl1pPr>
            <a:lvl2pPr marL="742950" indent="-285750">
              <a:spcBef>
                <a:spcPct val="20000"/>
              </a:spcBef>
              <a:buFont typeface="Arial" charset="0"/>
              <a:buChar char="–"/>
              <a:defRPr sz="2000">
                <a:solidFill>
                  <a:schemeClr val="bg1"/>
                </a:solidFill>
                <a:latin typeface="Calibri" charset="0"/>
                <a:ea typeface="ＭＳ Ｐゴシック" charset="-128"/>
              </a:defRPr>
            </a:lvl2pPr>
            <a:lvl3pPr marL="1143000" indent="-228600">
              <a:spcBef>
                <a:spcPct val="20000"/>
              </a:spcBef>
              <a:buFont typeface="Arial" charset="0"/>
              <a:buChar char="•"/>
              <a:defRPr sz="2000">
                <a:solidFill>
                  <a:schemeClr val="bg1"/>
                </a:solidFill>
                <a:latin typeface="Calibri" charset="0"/>
                <a:ea typeface="ＭＳ Ｐゴシック" charset="-128"/>
              </a:defRPr>
            </a:lvl3pPr>
            <a:lvl4pPr marL="1600200" indent="-228600">
              <a:spcBef>
                <a:spcPct val="20000"/>
              </a:spcBef>
              <a:buFont typeface="Arial" charset="0"/>
              <a:buChar char="–"/>
              <a:defRPr sz="2000">
                <a:solidFill>
                  <a:schemeClr val="bg1"/>
                </a:solidFill>
                <a:latin typeface="Calibri" charset="0"/>
                <a:ea typeface="ＭＳ Ｐゴシック" charset="-128"/>
              </a:defRPr>
            </a:lvl4pPr>
            <a:lvl5pPr marL="2057400" indent="-228600">
              <a:spcBef>
                <a:spcPct val="20000"/>
              </a:spcBef>
              <a:buFont typeface="Arial" charset="0"/>
              <a:buChar char="»"/>
              <a:defRPr sz="2000">
                <a:solidFill>
                  <a:schemeClr val="bg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9pPr>
          </a:lstStyle>
          <a:p>
            <a:pPr>
              <a:spcBef>
                <a:spcPct val="0"/>
              </a:spcBef>
              <a:buFontTx/>
              <a:buNone/>
            </a:pPr>
            <a:fld id="{5CCCA288-3F03-994C-A093-F9BE4C95E230}" type="datetime3">
              <a:rPr lang="en-GB" altLang="en-US" sz="1200">
                <a:solidFill>
                  <a:srgbClr val="FFFFFF"/>
                </a:solidFill>
              </a:rPr>
              <a:pPr>
                <a:spcBef>
                  <a:spcPct val="0"/>
                </a:spcBef>
                <a:buFontTx/>
                <a:buNone/>
              </a:pPr>
              <a:t>22 February, 2019</a:t>
            </a:fld>
            <a:endParaRPr lang="en-GB" altLang="en-US" sz="1200">
              <a:solidFill>
                <a:srgbClr val="FFFFFF"/>
              </a:solidFill>
            </a:endParaRPr>
          </a:p>
        </p:txBody>
      </p:sp>
      <p:sp>
        <p:nvSpPr>
          <p:cNvPr id="8704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000">
                <a:solidFill>
                  <a:schemeClr val="bg1"/>
                </a:solidFill>
                <a:latin typeface="Calibri" charset="0"/>
                <a:ea typeface="ＭＳ Ｐゴシック" charset="-128"/>
              </a:defRPr>
            </a:lvl1pPr>
            <a:lvl2pPr marL="742950" indent="-285750">
              <a:spcBef>
                <a:spcPct val="20000"/>
              </a:spcBef>
              <a:buFont typeface="Arial" charset="0"/>
              <a:buChar char="–"/>
              <a:defRPr sz="2000">
                <a:solidFill>
                  <a:schemeClr val="bg1"/>
                </a:solidFill>
                <a:latin typeface="Calibri" charset="0"/>
                <a:ea typeface="ＭＳ Ｐゴシック" charset="-128"/>
              </a:defRPr>
            </a:lvl2pPr>
            <a:lvl3pPr marL="1143000" indent="-228600">
              <a:spcBef>
                <a:spcPct val="20000"/>
              </a:spcBef>
              <a:buFont typeface="Arial" charset="0"/>
              <a:buChar char="•"/>
              <a:defRPr sz="2000">
                <a:solidFill>
                  <a:schemeClr val="bg1"/>
                </a:solidFill>
                <a:latin typeface="Calibri" charset="0"/>
                <a:ea typeface="ＭＳ Ｐゴシック" charset="-128"/>
              </a:defRPr>
            </a:lvl3pPr>
            <a:lvl4pPr marL="1600200" indent="-228600">
              <a:spcBef>
                <a:spcPct val="20000"/>
              </a:spcBef>
              <a:buFont typeface="Arial" charset="0"/>
              <a:buChar char="–"/>
              <a:defRPr sz="2000">
                <a:solidFill>
                  <a:schemeClr val="bg1"/>
                </a:solidFill>
                <a:latin typeface="Calibri" charset="0"/>
                <a:ea typeface="ＭＳ Ｐゴシック" charset="-128"/>
              </a:defRPr>
            </a:lvl4pPr>
            <a:lvl5pPr marL="2057400" indent="-228600">
              <a:spcBef>
                <a:spcPct val="20000"/>
              </a:spcBef>
              <a:buFont typeface="Arial" charset="0"/>
              <a:buChar char="»"/>
              <a:defRPr sz="2000">
                <a:solidFill>
                  <a:schemeClr val="bg1"/>
                </a:solidFill>
                <a:latin typeface="Calibri"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bg1"/>
                </a:solidFill>
                <a:latin typeface="Calibri" charset="0"/>
                <a:ea typeface="ＭＳ Ｐゴシック" charset="-128"/>
              </a:defRPr>
            </a:lvl9pPr>
          </a:lstStyle>
          <a:p>
            <a:pPr>
              <a:spcBef>
                <a:spcPct val="0"/>
              </a:spcBef>
              <a:buFontTx/>
              <a:buNone/>
            </a:pPr>
            <a:fld id="{E456E9AF-A232-C54F-A331-5B966CD6D9DE}" type="slidenum">
              <a:rPr lang="en-GB" altLang="en-US" sz="1200">
                <a:solidFill>
                  <a:srgbClr val="FFFFFF"/>
                </a:solidFill>
              </a:rPr>
              <a:pPr>
                <a:spcBef>
                  <a:spcPct val="0"/>
                </a:spcBef>
                <a:buFontTx/>
                <a:buNone/>
              </a:pPr>
              <a:t>61</a:t>
            </a:fld>
            <a:endParaRPr lang="en-GB" altLang="en-US" sz="1200">
              <a:solidFill>
                <a:srgbClr val="FFFFFF"/>
              </a:solidFill>
            </a:endParaRPr>
          </a:p>
        </p:txBody>
      </p:sp>
    </p:spTree>
    <p:extLst>
      <p:ext uri="{BB962C8B-B14F-4D97-AF65-F5344CB8AC3E}">
        <p14:creationId xmlns:p14="http://schemas.microsoft.com/office/powerpoint/2010/main" val="12394120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normAutofit/>
          </a:bodyPr>
          <a:lstStyle/>
          <a:p>
            <a:r>
              <a:rPr lang="en-GB" altLang="en-US" sz="3600" b="1" dirty="0">
                <a:solidFill>
                  <a:schemeClr val="accent5"/>
                </a:solidFill>
                <a:latin typeface="+mn-lt"/>
                <a:ea typeface="ＭＳ Ｐゴシック" charset="-128"/>
                <a:cs typeface="Tahoma" charset="0"/>
              </a:rPr>
              <a:t>National strategic plan to reduce RTI:</a:t>
            </a:r>
            <a:endParaRPr lang="en-US" altLang="en-US" sz="3600" b="1" dirty="0">
              <a:solidFill>
                <a:schemeClr val="accent5"/>
              </a:solidFill>
              <a:latin typeface="+mn-lt"/>
              <a:ea typeface="ＭＳ Ｐゴシック" charset="-128"/>
              <a:cs typeface="Tahoma" charset="0"/>
            </a:endParaRPr>
          </a:p>
        </p:txBody>
      </p:sp>
      <p:sp>
        <p:nvSpPr>
          <p:cNvPr id="3" name="Content Placeholder 2"/>
          <p:cNvSpPr>
            <a:spLocks noGrp="1"/>
          </p:cNvSpPr>
          <p:nvPr>
            <p:ph idx="1"/>
          </p:nvPr>
        </p:nvSpPr>
        <p:spPr>
          <a:xfrm>
            <a:off x="838200" y="1690688"/>
            <a:ext cx="10515600" cy="4486275"/>
          </a:xfrm>
        </p:spPr>
        <p:txBody>
          <a:bodyPr>
            <a:normAutofit/>
          </a:bodyPr>
          <a:lstStyle/>
          <a:p>
            <a:pPr>
              <a:defRPr/>
            </a:pPr>
            <a:r>
              <a:rPr lang="en-GB" dirty="0"/>
              <a:t>National strategic plan that covers the 4Es: </a:t>
            </a:r>
          </a:p>
          <a:p>
            <a:pPr>
              <a:defRPr/>
            </a:pPr>
            <a:r>
              <a:rPr lang="en-GB" dirty="0">
                <a:solidFill>
                  <a:srgbClr val="C00000"/>
                </a:solidFill>
              </a:rPr>
              <a:t>Education: </a:t>
            </a:r>
            <a:r>
              <a:rPr lang="en-GB" dirty="0"/>
              <a:t>annual traffic weeks.</a:t>
            </a:r>
          </a:p>
          <a:p>
            <a:pPr lvl="1">
              <a:defRPr/>
            </a:pPr>
            <a:r>
              <a:rPr lang="en-GB" sz="2800" dirty="0"/>
              <a:t>Saudi Society Organization for Traffic Safety </a:t>
            </a:r>
          </a:p>
          <a:p>
            <a:pPr marL="457200" lvl="1" indent="0">
              <a:buNone/>
              <a:defRPr/>
            </a:pPr>
            <a:r>
              <a:rPr lang="en-GB" sz="2800" dirty="0">
                <a:hlinkClick r:id="rId2"/>
              </a:rPr>
              <a:t>http://www.salamh.org.sa</a:t>
            </a:r>
            <a:r>
              <a:rPr lang="en-GB" sz="2800" dirty="0"/>
              <a:t> </a:t>
            </a:r>
          </a:p>
          <a:p>
            <a:pPr>
              <a:defRPr/>
            </a:pPr>
            <a:r>
              <a:rPr lang="en-GB" dirty="0">
                <a:solidFill>
                  <a:srgbClr val="C00000"/>
                </a:solidFill>
              </a:rPr>
              <a:t>Engineering: </a:t>
            </a:r>
            <a:r>
              <a:rPr lang="en-GB" dirty="0"/>
              <a:t>road infrastructure and vehicles</a:t>
            </a:r>
          </a:p>
          <a:p>
            <a:pPr>
              <a:defRPr/>
            </a:pPr>
            <a:r>
              <a:rPr lang="en-GB" dirty="0">
                <a:solidFill>
                  <a:srgbClr val="C00000"/>
                </a:solidFill>
              </a:rPr>
              <a:t>Enforcement</a:t>
            </a:r>
            <a:r>
              <a:rPr lang="en-GB" dirty="0">
                <a:solidFill>
                  <a:srgbClr val="FFFF00"/>
                </a:solidFill>
              </a:rPr>
              <a:t>: </a:t>
            </a:r>
            <a:r>
              <a:rPr lang="en-GB" dirty="0"/>
              <a:t>seatbelt rule, speed limit law </a:t>
            </a:r>
          </a:p>
          <a:p>
            <a:pPr>
              <a:defRPr/>
            </a:pPr>
            <a:r>
              <a:rPr lang="en-GB" dirty="0">
                <a:solidFill>
                  <a:srgbClr val="C00000"/>
                </a:solidFill>
              </a:rPr>
              <a:t>Emergency: </a:t>
            </a:r>
            <a:r>
              <a:rPr lang="en-GB" dirty="0"/>
              <a:t>Saudi Red Crescent Society (SRCS</a:t>
            </a:r>
            <a:r>
              <a:rPr lang="en-GB" dirty="0" smtClean="0"/>
              <a:t>)</a:t>
            </a:r>
          </a:p>
          <a:p>
            <a:pPr>
              <a:defRPr/>
            </a:pPr>
            <a:endParaRPr lang="en-GB" dirty="0"/>
          </a:p>
          <a:p>
            <a:pPr>
              <a:defRPr/>
            </a:pPr>
            <a:r>
              <a:rPr lang="en-GB" dirty="0" smtClean="0">
                <a:solidFill>
                  <a:srgbClr val="C00000"/>
                </a:solidFill>
              </a:rPr>
              <a:t>Epidemiology </a:t>
            </a:r>
            <a:r>
              <a:rPr lang="en-GB" dirty="0" smtClean="0"/>
              <a:t> </a:t>
            </a:r>
            <a:endParaRPr lang="en-US" dirty="0">
              <a:solidFill>
                <a:srgbClr val="FF0000"/>
              </a:solidFill>
            </a:endParaRPr>
          </a:p>
        </p:txBody>
      </p:sp>
    </p:spTree>
    <p:extLst>
      <p:ext uri="{BB962C8B-B14F-4D97-AF65-F5344CB8AC3E}">
        <p14:creationId xmlns:p14="http://schemas.microsoft.com/office/powerpoint/2010/main" val="20667953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8940" y="572294"/>
            <a:ext cx="7814120" cy="5860590"/>
          </a:xfrm>
        </p:spPr>
      </p:pic>
      <p:sp>
        <p:nvSpPr>
          <p:cNvPr id="7" name="Rectangle 6"/>
          <p:cNvSpPr/>
          <p:nvPr/>
        </p:nvSpPr>
        <p:spPr>
          <a:xfrm>
            <a:off x="4700337" y="5518484"/>
            <a:ext cx="2181726" cy="4812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762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عنوان 3"/>
          <p:cNvSpPr>
            <a:spLocks noGrp="1"/>
          </p:cNvSpPr>
          <p:nvPr>
            <p:ph type="title"/>
          </p:nvPr>
        </p:nvSpPr>
        <p:spPr>
          <a:xfrm>
            <a:off x="2063750" y="1052514"/>
            <a:ext cx="8229600" cy="1800225"/>
          </a:xfrm>
        </p:spPr>
        <p:txBody>
          <a:bodyPr/>
          <a:lstStyle/>
          <a:p>
            <a:pPr eaLnBrk="1" hangingPunct="1"/>
            <a:r>
              <a:rPr lang="en-GB" altLang="en-US" b="1" dirty="0" smtClean="0">
                <a:solidFill>
                  <a:srgbClr val="C00000"/>
                </a:solidFill>
                <a:latin typeface="Cooper Black" charset="0"/>
                <a:ea typeface="ＭＳ Ｐゴシック" charset="-128"/>
                <a:cs typeface="Tahoma" charset="0"/>
              </a:rPr>
              <a:t>“</a:t>
            </a:r>
            <a:r>
              <a:rPr lang="en-GB" altLang="en-US" b="1" dirty="0">
                <a:solidFill>
                  <a:srgbClr val="C00000"/>
                </a:solidFill>
                <a:latin typeface="Cooper Black" charset="0"/>
                <a:ea typeface="ＭＳ Ｐゴシック" charset="-128"/>
                <a:cs typeface="Tahoma" charset="0"/>
              </a:rPr>
              <a:t>E</a:t>
            </a:r>
            <a:r>
              <a:rPr lang="en-GB" altLang="ja-JP" b="1" dirty="0" smtClean="0">
                <a:solidFill>
                  <a:srgbClr val="C00000"/>
                </a:solidFill>
                <a:latin typeface="Cooper Black" charset="0"/>
                <a:ea typeface="ＭＳ Ｐゴシック" charset="-128"/>
                <a:cs typeface="Tahoma" charset="0"/>
              </a:rPr>
              <a:t>ducation is </a:t>
            </a:r>
            <a:r>
              <a:rPr lang="en-GB" altLang="ja-JP" b="1" dirty="0">
                <a:solidFill>
                  <a:srgbClr val="C00000"/>
                </a:solidFill>
                <a:latin typeface="Cooper Black" charset="0"/>
                <a:ea typeface="ＭＳ Ｐゴシック" charset="-128"/>
                <a:cs typeface="Tahoma" charset="0"/>
              </a:rPr>
              <a:t>the Vaccine for the Disease of Injury</a:t>
            </a:r>
            <a:r>
              <a:rPr lang="en-GB" altLang="en-US" b="1" dirty="0">
                <a:solidFill>
                  <a:srgbClr val="C00000"/>
                </a:solidFill>
                <a:latin typeface="Cooper Black" charset="0"/>
                <a:ea typeface="ＭＳ Ｐゴシック" charset="-128"/>
                <a:cs typeface="Tahoma" charset="0"/>
              </a:rPr>
              <a:t>”</a:t>
            </a:r>
            <a:endParaRPr lang="en-GB" altLang="en-US" dirty="0">
              <a:solidFill>
                <a:srgbClr val="C00000"/>
              </a:solidFill>
              <a:latin typeface="Calibri" charset="0"/>
              <a:ea typeface="ＭＳ Ｐゴシック" charset="-128"/>
              <a:cs typeface="Tahoma" charset="0"/>
            </a:endParaRPr>
          </a:p>
        </p:txBody>
      </p:sp>
      <p:pic>
        <p:nvPicPr>
          <p:cNvPr id="89091" name="عنصر نائب للمحتوى 6" descr="thank-you.jpg"/>
          <p:cNvPicPr>
            <a:picLocks noGrp="1" noChangeAspect="1"/>
          </p:cNvPicPr>
          <p:nvPr>
            <p:ph sz="half" idx="1"/>
          </p:nvPr>
        </p:nvPicPr>
        <p:blipFill>
          <a:blip r:embed="rId3">
            <a:extLst>
              <a:ext uri="{28A0092B-C50C-407E-A947-70E740481C1C}">
                <a14:useLocalDpi xmlns:a14="http://schemas.microsoft.com/office/drawing/2010/main" val="0"/>
              </a:ext>
            </a:extLst>
          </a:blip>
          <a:srcRect t="-24712" b="-24712"/>
          <a:stretch>
            <a:fillRect/>
          </a:stretch>
        </p:blipFill>
        <p:spPr>
          <a:xfrm>
            <a:off x="4295775" y="2389189"/>
            <a:ext cx="3384550" cy="3792537"/>
          </a:xfrm>
        </p:spPr>
      </p:pic>
    </p:spTree>
    <p:extLst>
      <p:ext uri="{BB962C8B-B14F-4D97-AF65-F5344CB8AC3E}">
        <p14:creationId xmlns:p14="http://schemas.microsoft.com/office/powerpoint/2010/main" val="11819379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7"/>
          <p:cNvSpPr>
            <a:spLocks noGrp="1"/>
          </p:cNvSpPr>
          <p:nvPr>
            <p:ph type="title"/>
          </p:nvPr>
        </p:nvSpPr>
        <p:spPr>
          <a:xfrm>
            <a:off x="1106905" y="274639"/>
            <a:ext cx="9103895" cy="561975"/>
          </a:xfrm>
        </p:spPr>
        <p:txBody>
          <a:bodyPr>
            <a:normAutofit fontScale="90000"/>
          </a:bodyPr>
          <a:lstStyle/>
          <a:p>
            <a:r>
              <a:rPr lang="en-US" altLang="en-US" sz="3600" dirty="0">
                <a:latin typeface="Tahoma" charset="0"/>
                <a:ea typeface="ＭＳ Ｐゴシック" charset="-128"/>
                <a:cs typeface="Tahoma" charset="0"/>
              </a:rPr>
              <a:t>References</a:t>
            </a:r>
          </a:p>
        </p:txBody>
      </p:sp>
      <p:sp>
        <p:nvSpPr>
          <p:cNvPr id="91139" name="Content Placeholder 8"/>
          <p:cNvSpPr>
            <a:spLocks noGrp="1"/>
          </p:cNvSpPr>
          <p:nvPr>
            <p:ph idx="1"/>
          </p:nvPr>
        </p:nvSpPr>
        <p:spPr>
          <a:xfrm>
            <a:off x="1106905" y="1125539"/>
            <a:ext cx="9115008" cy="5145087"/>
          </a:xfrm>
        </p:spPr>
        <p:txBody>
          <a:bodyPr/>
          <a:lstStyle/>
          <a:p>
            <a:pPr marL="609600" indent="-609600"/>
            <a:r>
              <a:rPr lang="en-US" altLang="en-US" sz="2600">
                <a:ea typeface="ＭＳ Ｐゴシック" charset="-128"/>
              </a:rPr>
              <a:t>Robertson LS.  </a:t>
            </a:r>
            <a:r>
              <a:rPr lang="en-US" altLang="en-US" sz="2600" dirty="0">
                <a:ea typeface="ＭＳ Ｐゴシック" charset="-128"/>
              </a:rPr>
              <a:t>Injury epidemiology.  Research &amp; control strategies.  3</a:t>
            </a:r>
            <a:r>
              <a:rPr lang="en-US" altLang="en-US" sz="2600" baseline="30000" dirty="0">
                <a:ea typeface="ＭＳ Ｐゴシック" charset="-128"/>
              </a:rPr>
              <a:t>rd</a:t>
            </a:r>
            <a:r>
              <a:rPr lang="en-US" altLang="en-US" sz="2600" dirty="0">
                <a:ea typeface="ＭＳ Ｐゴシック" charset="-128"/>
              </a:rPr>
              <a:t> edition.  Oxford, New York: Oxford University Press, 2007</a:t>
            </a:r>
          </a:p>
          <a:p>
            <a:pPr marL="609600" indent="-609600"/>
            <a:r>
              <a:rPr lang="en-US" altLang="en-US" sz="2600" dirty="0">
                <a:ea typeface="ＭＳ Ｐゴシック" charset="-128"/>
              </a:rPr>
              <a:t>WHO. World report on violence and health.  Geneva: World Health Organization, 2002 </a:t>
            </a:r>
            <a:endParaRPr lang="ar-SA" altLang="en-US" sz="2600" dirty="0">
              <a:latin typeface="Arial" charset="0"/>
              <a:ea typeface="ＭＳ Ｐゴシック" charset="-128"/>
            </a:endParaRPr>
          </a:p>
          <a:p>
            <a:pPr marL="609600" indent="-609600"/>
            <a:r>
              <a:rPr lang="en-US" altLang="en-US" sz="2600" dirty="0">
                <a:ea typeface="ＭＳ Ｐゴシック" charset="-128"/>
              </a:rPr>
              <a:t> </a:t>
            </a:r>
            <a:r>
              <a:rPr lang="en-US" altLang="en-US" sz="2600" dirty="0" err="1">
                <a:ea typeface="ＭＳ Ｐゴシック" charset="-128"/>
              </a:rPr>
              <a:t>Rivara</a:t>
            </a:r>
            <a:r>
              <a:rPr lang="en-US" altLang="en-US" sz="2600" dirty="0">
                <a:ea typeface="ＭＳ Ｐゴシック" charset="-128"/>
              </a:rPr>
              <a:t> FP. Injury control: a guide to research and program evaluation. Cambridge, New York: Cambridge University Press, 2001</a:t>
            </a:r>
          </a:p>
          <a:p>
            <a:pPr marL="609600" indent="-609600"/>
            <a:r>
              <a:rPr lang="en-US" altLang="en-US" sz="2600" dirty="0">
                <a:ea typeface="ＭＳ Ｐゴシック" charset="-128"/>
              </a:rPr>
              <a:t>WHO Global Consultation on Violence and Health,  Violence: a public health priority. Geneva: World Health Organization, 1996 </a:t>
            </a:r>
            <a:endParaRPr lang="ar-SA" altLang="en-US" sz="2600" dirty="0">
              <a:latin typeface="Arial" charset="0"/>
              <a:ea typeface="ＭＳ Ｐゴシック" charset="-128"/>
            </a:endParaRPr>
          </a:p>
          <a:p>
            <a:pPr marL="609600" indent="-609600"/>
            <a:endParaRPr lang="ar-SA" altLang="en-US" sz="2600" dirty="0">
              <a:latin typeface="Arial" charset="0"/>
              <a:ea typeface="ＭＳ Ｐゴシック" charset="-128"/>
            </a:endParaRPr>
          </a:p>
          <a:p>
            <a:pPr marL="609600" indent="-609600">
              <a:buFont typeface="Calibri" charset="0"/>
              <a:buAutoNum type="arabicPeriod"/>
            </a:pPr>
            <a:endParaRPr lang="en-US" altLang="en-US" sz="1400" dirty="0">
              <a:ea typeface="ＭＳ Ｐゴシック" charset="-128"/>
            </a:endParaRPr>
          </a:p>
        </p:txBody>
      </p:sp>
    </p:spTree>
    <p:extLst>
      <p:ext uri="{BB962C8B-B14F-4D97-AF65-F5344CB8AC3E}">
        <p14:creationId xmlns:p14="http://schemas.microsoft.com/office/powerpoint/2010/main" val="19361940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795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Violence </a:t>
            </a:r>
            <a:endParaRPr lang="en-US" b="1" dirty="0">
              <a:solidFill>
                <a:schemeClr val="accent5"/>
              </a:solidFill>
            </a:endParaRPr>
          </a:p>
        </p:txBody>
      </p:sp>
      <p:sp>
        <p:nvSpPr>
          <p:cNvPr id="3" name="Content Placeholder 2"/>
          <p:cNvSpPr>
            <a:spLocks noGrp="1"/>
          </p:cNvSpPr>
          <p:nvPr>
            <p:ph idx="1"/>
          </p:nvPr>
        </p:nvSpPr>
        <p:spPr/>
        <p:txBody>
          <a:bodyPr/>
          <a:lstStyle/>
          <a:p>
            <a:pPr marL="0" indent="0" algn="just">
              <a:lnSpc>
                <a:spcPct val="150000"/>
              </a:lnSpc>
              <a:spcBef>
                <a:spcPts val="500"/>
              </a:spcBef>
              <a:spcAft>
                <a:spcPts val="500"/>
              </a:spcAft>
              <a:buNone/>
            </a:pPr>
            <a:r>
              <a:rPr lang="ja-JP" altLang="en-US" dirty="0" smtClean="0">
                <a:ea typeface="ＭＳ Ｐゴシック" charset="-128"/>
              </a:rPr>
              <a:t>“</a:t>
            </a:r>
            <a:r>
              <a:rPr lang="en-US" altLang="ja-JP" dirty="0" smtClean="0">
                <a:ea typeface="ＭＳ Ｐゴシック" charset="-128"/>
              </a:rPr>
              <a:t>The intentional use of physical force or power, threatened or actual, against oneself, another person, or against a group or community, that either results in or has a high likelihood of resulting in injury, death, psychological harm, </a:t>
            </a:r>
            <a:r>
              <a:rPr lang="en-US" altLang="ja-JP" dirty="0" err="1" smtClean="0">
                <a:ea typeface="ＭＳ Ｐゴシック" charset="-128"/>
              </a:rPr>
              <a:t>maldevelopment</a:t>
            </a:r>
            <a:r>
              <a:rPr lang="en-US" altLang="ja-JP" dirty="0" smtClean="0">
                <a:ea typeface="ＭＳ Ｐゴシック" charset="-128"/>
              </a:rPr>
              <a:t> or deprivation</a:t>
            </a:r>
            <a:r>
              <a:rPr lang="ja-JP" altLang="en-US" dirty="0" smtClean="0">
                <a:ea typeface="ＭＳ Ｐゴシック" charset="-128"/>
              </a:rPr>
              <a:t>”</a:t>
            </a:r>
            <a:endParaRPr lang="en-US" altLang="ja-JP" dirty="0" smtClean="0">
              <a:ea typeface="ＭＳ Ｐゴシック" charset="-128"/>
            </a:endParaRPr>
          </a:p>
          <a:p>
            <a:pPr marL="0" indent="0" algn="r">
              <a:lnSpc>
                <a:spcPct val="150000"/>
              </a:lnSpc>
              <a:spcBef>
                <a:spcPts val="500"/>
              </a:spcBef>
              <a:spcAft>
                <a:spcPts val="500"/>
              </a:spcAft>
              <a:buNone/>
            </a:pPr>
            <a:r>
              <a:rPr lang="en-GB" altLang="en-US" dirty="0" smtClean="0">
                <a:ea typeface="ＭＳ Ｐゴシック" charset="-128"/>
              </a:rPr>
              <a:t>(WHO, 1996)</a:t>
            </a:r>
            <a:endParaRPr lang="en-GB" altLang="en-US" sz="2400" b="1" dirty="0" smtClean="0">
              <a:solidFill>
                <a:schemeClr val="accent2"/>
              </a:solidFill>
              <a:ea typeface="ＭＳ Ｐゴシック" charset="-128"/>
            </a:endParaRPr>
          </a:p>
          <a:p>
            <a:pPr>
              <a:lnSpc>
                <a:spcPct val="150000"/>
              </a:lnSpc>
            </a:pPr>
            <a:endParaRPr lang="en-US" dirty="0"/>
          </a:p>
        </p:txBody>
      </p:sp>
    </p:spTree>
    <p:extLst>
      <p:ext uri="{BB962C8B-B14F-4D97-AF65-F5344CB8AC3E}">
        <p14:creationId xmlns:p14="http://schemas.microsoft.com/office/powerpoint/2010/main" val="1175859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838199" y="414083"/>
            <a:ext cx="9601201" cy="914401"/>
          </a:xfrm>
        </p:spPr>
        <p:txBody>
          <a:bodyPr>
            <a:normAutofit/>
          </a:bodyPr>
          <a:lstStyle/>
          <a:p>
            <a:r>
              <a:rPr lang="en-US" altLang="en-US" sz="3600" dirty="0">
                <a:solidFill>
                  <a:schemeClr val="accent5"/>
                </a:solidFill>
                <a:latin typeface="Tahoma" charset="0"/>
                <a:ea typeface="ＭＳ Ｐゴシック" charset="-128"/>
                <a:cs typeface="Tahoma" charset="0"/>
              </a:rPr>
              <a:t>Epidemiologic Triad of </a:t>
            </a:r>
            <a:r>
              <a:rPr lang="en-US" altLang="en-US" sz="3600" dirty="0" smtClean="0">
                <a:solidFill>
                  <a:schemeClr val="accent5"/>
                </a:solidFill>
                <a:latin typeface="Tahoma" charset="0"/>
                <a:ea typeface="ＭＳ Ｐゴシック" charset="-128"/>
                <a:cs typeface="Tahoma" charset="0"/>
              </a:rPr>
              <a:t>Injuries</a:t>
            </a:r>
            <a:endParaRPr lang="en-US" altLang="en-US" sz="3600" dirty="0">
              <a:solidFill>
                <a:schemeClr val="accent5"/>
              </a:solidFill>
              <a:latin typeface="Tahoma" charset="0"/>
              <a:ea typeface="ＭＳ Ｐゴシック" charset="-128"/>
              <a:cs typeface="Tahoma" charset="0"/>
            </a:endParaRPr>
          </a:p>
        </p:txBody>
      </p:sp>
      <p:sp>
        <p:nvSpPr>
          <p:cNvPr id="2" name="Triangle 1"/>
          <p:cNvSpPr/>
          <p:nvPr/>
        </p:nvSpPr>
        <p:spPr>
          <a:xfrm>
            <a:off x="3976685" y="2357438"/>
            <a:ext cx="3324227" cy="25146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91460" y="1591328"/>
            <a:ext cx="2094676" cy="523220"/>
          </a:xfrm>
          <a:prstGeom prst="rect">
            <a:avLst/>
          </a:prstGeom>
          <a:noFill/>
        </p:spPr>
        <p:txBody>
          <a:bodyPr wrap="none" rtlCol="0">
            <a:spAutoFit/>
          </a:bodyPr>
          <a:lstStyle/>
          <a:p>
            <a:r>
              <a:rPr lang="en-US" sz="2800" dirty="0" smtClean="0">
                <a:solidFill>
                  <a:srgbClr val="C00000"/>
                </a:solidFill>
              </a:rPr>
              <a:t>Host: </a:t>
            </a:r>
            <a:r>
              <a:rPr lang="en-US" sz="2800" dirty="0" smtClean="0"/>
              <a:t>Human</a:t>
            </a:r>
            <a:endParaRPr lang="en-US" sz="2800" dirty="0"/>
          </a:p>
        </p:txBody>
      </p:sp>
      <p:sp>
        <p:nvSpPr>
          <p:cNvPr id="9" name="TextBox 8"/>
          <p:cNvSpPr txBox="1"/>
          <p:nvPr/>
        </p:nvSpPr>
        <p:spPr>
          <a:xfrm>
            <a:off x="7573200" y="4872038"/>
            <a:ext cx="3656776" cy="1384995"/>
          </a:xfrm>
          <a:prstGeom prst="rect">
            <a:avLst/>
          </a:prstGeom>
          <a:noFill/>
        </p:spPr>
        <p:txBody>
          <a:bodyPr wrap="square" rtlCol="0">
            <a:spAutoFit/>
          </a:bodyPr>
          <a:lstStyle/>
          <a:p>
            <a:r>
              <a:rPr lang="en-US" sz="2800" dirty="0" smtClean="0">
                <a:solidFill>
                  <a:srgbClr val="C00000"/>
                </a:solidFill>
              </a:rPr>
              <a:t>Environment</a:t>
            </a:r>
            <a:r>
              <a:rPr lang="en-US" sz="2800" smtClean="0">
                <a:solidFill>
                  <a:srgbClr val="C00000"/>
                </a:solidFill>
              </a:rPr>
              <a:t>: </a:t>
            </a:r>
            <a:r>
              <a:rPr lang="en-US" altLang="en-US" sz="2800" smtClean="0">
                <a:ea typeface="ＭＳ Ｐゴシック" charset="-128"/>
              </a:rPr>
              <a:t>vector / vehicle that conveys the agent / energy</a:t>
            </a:r>
            <a:endParaRPr lang="en-US" sz="2800" dirty="0"/>
          </a:p>
        </p:txBody>
      </p:sp>
      <p:sp>
        <p:nvSpPr>
          <p:cNvPr id="10" name="TextBox 9"/>
          <p:cNvSpPr txBox="1"/>
          <p:nvPr/>
        </p:nvSpPr>
        <p:spPr>
          <a:xfrm>
            <a:off x="1368487" y="4872038"/>
            <a:ext cx="2212913" cy="523220"/>
          </a:xfrm>
          <a:prstGeom prst="rect">
            <a:avLst/>
          </a:prstGeom>
          <a:noFill/>
        </p:spPr>
        <p:txBody>
          <a:bodyPr wrap="none" rtlCol="0">
            <a:spAutoFit/>
          </a:bodyPr>
          <a:lstStyle/>
          <a:p>
            <a:r>
              <a:rPr lang="en-US" sz="2800" dirty="0" smtClean="0">
                <a:solidFill>
                  <a:srgbClr val="C00000"/>
                </a:solidFill>
              </a:rPr>
              <a:t>Agent: </a:t>
            </a:r>
            <a:r>
              <a:rPr lang="en-US" sz="2800" dirty="0" smtClean="0"/>
              <a:t>Energy</a:t>
            </a:r>
            <a:endParaRPr lang="en-US" sz="2800" dirty="0"/>
          </a:p>
        </p:txBody>
      </p:sp>
    </p:spTree>
    <p:extLst>
      <p:ext uri="{BB962C8B-B14F-4D97-AF65-F5344CB8AC3E}">
        <p14:creationId xmlns:p14="http://schemas.microsoft.com/office/powerpoint/2010/main" val="1853436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971550" y="514355"/>
            <a:ext cx="9010650" cy="1268413"/>
          </a:xfrm>
        </p:spPr>
        <p:txBody>
          <a:bodyPr/>
          <a:lstStyle/>
          <a:p>
            <a:r>
              <a:rPr lang="en-US" altLang="en-US" dirty="0">
                <a:solidFill>
                  <a:srgbClr val="0070C0"/>
                </a:solidFill>
                <a:latin typeface="+mn-lt"/>
                <a:ea typeface="ＭＳ Ｐゴシック" charset="-128"/>
                <a:cs typeface="Tahoma" charset="0"/>
              </a:rPr>
              <a:t>Nature of Energy </a:t>
            </a:r>
          </a:p>
        </p:txBody>
      </p:sp>
      <p:sp>
        <p:nvSpPr>
          <p:cNvPr id="37892" name="Rectangle 3"/>
          <p:cNvSpPr>
            <a:spLocks noGrp="1" noChangeArrowheads="1"/>
          </p:cNvSpPr>
          <p:nvPr>
            <p:ph type="body" idx="1"/>
          </p:nvPr>
        </p:nvSpPr>
        <p:spPr>
          <a:xfrm>
            <a:off x="1228725" y="2053389"/>
            <a:ext cx="9250363" cy="4079123"/>
          </a:xfrm>
        </p:spPr>
        <p:txBody>
          <a:bodyPr/>
          <a:lstStyle/>
          <a:p>
            <a:pPr>
              <a:lnSpc>
                <a:spcPct val="150000"/>
              </a:lnSpc>
            </a:pPr>
            <a:r>
              <a:rPr lang="en-US" altLang="en-US" sz="3600" dirty="0">
                <a:ea typeface="ＭＳ Ｐゴシック" charset="-128"/>
              </a:rPr>
              <a:t>Mechanical</a:t>
            </a:r>
          </a:p>
          <a:p>
            <a:pPr>
              <a:lnSpc>
                <a:spcPct val="150000"/>
              </a:lnSpc>
            </a:pPr>
            <a:r>
              <a:rPr lang="en-US" altLang="en-US" sz="3600" dirty="0">
                <a:ea typeface="ＭＳ Ｐゴシック" charset="-128"/>
              </a:rPr>
              <a:t>Thermal / Chemical</a:t>
            </a:r>
          </a:p>
          <a:p>
            <a:pPr>
              <a:lnSpc>
                <a:spcPct val="150000"/>
              </a:lnSpc>
            </a:pPr>
            <a:r>
              <a:rPr lang="en-US" altLang="en-US" sz="3600" dirty="0">
                <a:ea typeface="ＭＳ Ｐゴシック" charset="-128"/>
              </a:rPr>
              <a:t>Electrical</a:t>
            </a:r>
          </a:p>
          <a:p>
            <a:pPr>
              <a:lnSpc>
                <a:spcPct val="150000"/>
              </a:lnSpc>
            </a:pPr>
            <a:r>
              <a:rPr lang="en-US" altLang="en-US" sz="3600" dirty="0">
                <a:ea typeface="ＭＳ Ｐゴシック" charset="-128"/>
              </a:rPr>
              <a:t>Asphyxiation</a:t>
            </a:r>
          </a:p>
        </p:txBody>
      </p:sp>
    </p:spTree>
    <p:extLst>
      <p:ext uri="{BB962C8B-B14F-4D97-AF65-F5344CB8AC3E}">
        <p14:creationId xmlns:p14="http://schemas.microsoft.com/office/powerpoint/2010/main" val="1463275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49701</TotalTime>
  <Words>2117</Words>
  <Application>Microsoft Office PowerPoint</Application>
  <PresentationFormat>ملء الشاشة</PresentationFormat>
  <Paragraphs>309</Paragraphs>
  <Slides>66</Slides>
  <Notes>12</Notes>
  <HiddenSlides>0</HiddenSlides>
  <MMClips>0</MMClips>
  <ScaleCrop>false</ScaleCrop>
  <HeadingPairs>
    <vt:vector size="6" baseType="variant">
      <vt:variant>
        <vt:lpstr>الخطوط المستخدمة</vt:lpstr>
      </vt:variant>
      <vt:variant>
        <vt:i4>11</vt:i4>
      </vt:variant>
      <vt:variant>
        <vt:lpstr>نسق</vt:lpstr>
      </vt:variant>
      <vt:variant>
        <vt:i4>1</vt:i4>
      </vt:variant>
      <vt:variant>
        <vt:lpstr>عناوين الشرائح</vt:lpstr>
      </vt:variant>
      <vt:variant>
        <vt:i4>66</vt:i4>
      </vt:variant>
    </vt:vector>
  </HeadingPairs>
  <TitlesOfParts>
    <vt:vector size="78" baseType="lpstr">
      <vt:lpstr>ＭＳ Ｐゴシック</vt:lpstr>
      <vt:lpstr>Arial</vt:lpstr>
      <vt:lpstr>Calibri</vt:lpstr>
      <vt:lpstr>Calibri Light</vt:lpstr>
      <vt:lpstr>Cooper Black</vt:lpstr>
      <vt:lpstr>Courier New</vt:lpstr>
      <vt:lpstr>Footlight MT Light</vt:lpstr>
      <vt:lpstr>Mangal</vt:lpstr>
      <vt:lpstr>Tahoma</vt:lpstr>
      <vt:lpstr>Times New Roman</vt:lpstr>
      <vt:lpstr>Wingdings</vt:lpstr>
      <vt:lpstr>Office Theme</vt:lpstr>
      <vt:lpstr>Injury Epidemiology </vt:lpstr>
      <vt:lpstr>Scenario 1:</vt:lpstr>
      <vt:lpstr>Scenario 2:</vt:lpstr>
      <vt:lpstr>Scenario 3:</vt:lpstr>
      <vt:lpstr>Objectives </vt:lpstr>
      <vt:lpstr>Injury </vt:lpstr>
      <vt:lpstr>Violence </vt:lpstr>
      <vt:lpstr>Epidemiologic Triad of Injuries</vt:lpstr>
      <vt:lpstr>Nature of Energy </vt:lpstr>
      <vt:lpstr>Mechanical energy</vt:lpstr>
      <vt:lpstr>Mechanical energy</vt:lpstr>
      <vt:lpstr>Mechanical energy</vt:lpstr>
      <vt:lpstr>Thermal and chemical energy</vt:lpstr>
      <vt:lpstr>Thermal and chemical energy</vt:lpstr>
      <vt:lpstr>Thermal and chemical energy</vt:lpstr>
      <vt:lpstr>Electrical energy</vt:lpstr>
      <vt:lpstr>Asphyxiation</vt:lpstr>
      <vt:lpstr>Types of Injuries</vt:lpstr>
      <vt:lpstr>Measuring the problem of accidents</vt:lpstr>
      <vt:lpstr>Mortality </vt:lpstr>
      <vt:lpstr>Morbidity </vt:lpstr>
      <vt:lpstr>Disability </vt:lpstr>
      <vt:lpstr>MAGNITUDE OF THE PROBLEM</vt:lpstr>
      <vt:lpstr>عرض تقديمي في PowerPoint</vt:lpstr>
      <vt:lpstr>عرض تقديمي في PowerPoint</vt:lpstr>
      <vt:lpstr>Global &amp; Regional Burden </vt:lpstr>
      <vt:lpstr>Injury from a Global Perspective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Haddon Phase-Factor Matrix </vt:lpstr>
      <vt:lpstr>Haddon Phase-Factor Matrix Motor vehicle crash </vt:lpstr>
      <vt:lpstr>Types of Data &amp; Potential Sources of Information</vt:lpstr>
      <vt:lpstr>عرض تقديمي في PowerPoint</vt:lpstr>
      <vt:lpstr>PREVENTION &amp; CONTROL</vt:lpstr>
      <vt:lpstr>Prevention </vt:lpstr>
      <vt:lpstr>Prevention </vt:lpstr>
      <vt:lpstr>عرض تقديمي في PowerPoint</vt:lpstr>
      <vt:lpstr>عرض تقديمي في PowerPoint</vt:lpstr>
      <vt:lpstr>عرض تقديمي في PowerPoint</vt:lpstr>
      <vt:lpstr>Measures - Road traffic crashes</vt:lpstr>
      <vt:lpstr>Measures - Burns</vt:lpstr>
      <vt:lpstr>Measures - Drowning</vt:lpstr>
      <vt:lpstr>Measures - Falls</vt:lpstr>
      <vt:lpstr>Measures - Poisoning</vt:lpstr>
      <vt:lpstr>Measures – Interpersonal violence</vt:lpstr>
      <vt:lpstr>Measures - Suicide</vt:lpstr>
      <vt:lpstr>Proven Injury Prevention Interventions</vt:lpstr>
      <vt:lpstr>KSA EFFORTS</vt:lpstr>
      <vt:lpstr>http://moh-ncd.gov.sa/injury/index.php</vt:lpstr>
      <vt:lpstr>عرض تقديمي في PowerPoint</vt:lpstr>
      <vt:lpstr>عرض تقديمي في PowerPoint</vt:lpstr>
      <vt:lpstr>Application to RTI </vt:lpstr>
      <vt:lpstr>Application to RTI </vt:lpstr>
      <vt:lpstr>Application to RTI </vt:lpstr>
      <vt:lpstr>Application to RTI </vt:lpstr>
      <vt:lpstr>National strategic plan to reduce RTI:</vt:lpstr>
      <vt:lpstr>عرض تقديمي في PowerPoint</vt:lpstr>
      <vt:lpstr>“Education is the Vaccine for the Disease of Injury”</vt:lpstr>
      <vt:lpstr>References</vt:lpstr>
      <vt:lpstr>عرض تقديمي في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Star</cp:lastModifiedBy>
  <cp:revision>49</cp:revision>
  <dcterms:created xsi:type="dcterms:W3CDTF">2019-01-14T08:08:11Z</dcterms:created>
  <dcterms:modified xsi:type="dcterms:W3CDTF">2019-02-21T22:02:59Z</dcterms:modified>
</cp:coreProperties>
</file>