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9" r:id="rId2"/>
    <p:sldId id="326" r:id="rId3"/>
    <p:sldId id="330" r:id="rId4"/>
    <p:sldId id="331" r:id="rId5"/>
    <p:sldId id="291" r:id="rId6"/>
    <p:sldId id="322" r:id="rId7"/>
    <p:sldId id="327" r:id="rId8"/>
    <p:sldId id="324" r:id="rId9"/>
    <p:sldId id="325" r:id="rId10"/>
    <p:sldId id="295" r:id="rId11"/>
    <p:sldId id="297" r:id="rId12"/>
    <p:sldId id="294" r:id="rId13"/>
    <p:sldId id="298" r:id="rId14"/>
    <p:sldId id="299" r:id="rId15"/>
    <p:sldId id="300" r:id="rId16"/>
    <p:sldId id="329" r:id="rId17"/>
    <p:sldId id="342" r:id="rId18"/>
    <p:sldId id="333" r:id="rId19"/>
    <p:sldId id="334" r:id="rId20"/>
    <p:sldId id="335" r:id="rId21"/>
    <p:sldId id="336" r:id="rId22"/>
    <p:sldId id="337" r:id="rId23"/>
    <p:sldId id="338" r:id="rId24"/>
    <p:sldId id="340" r:id="rId25"/>
    <p:sldId id="339" r:id="rId26"/>
    <p:sldId id="341" r:id="rId27"/>
    <p:sldId id="34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72F3FA2-DF53-4C61-85CC-ED98A8C456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AE9437-8753-47ED-8B8E-E1E3BF21B2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C132F-3794-4F21-92B2-A4ACBEA7C7EF}" type="datetimeFigureOut">
              <a:rPr lang="en-AU" smtClean="0"/>
              <a:t>31/03/2019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2322260-0166-4FCF-B54C-440F90AB7B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Dr L Baghdadi March 2019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DFDA99-070A-4DAF-B084-47A274A1DB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257E7-F420-498F-9E65-6F75BD26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022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9B955-DDD4-4F0D-A2AB-35580A5DD6C4}" type="datetimeFigureOut">
              <a:rPr lang="en-AU" smtClean="0"/>
              <a:t>31/03/2019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Dr L Baghdadi March 2019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4B83-B2E7-4372-8D2E-DF06D87170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49929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xmlns="" id="{66E5907C-1798-4204-A51F-8650B652F5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xmlns="" id="{2BAD7A25-6AFE-4CD0-8A72-00AA7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39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xmlns="" id="{8D9430B8-4588-4700-BB22-733ADE1B98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xmlns="" id="{7DD3C06B-E782-4A04-9280-EE6EE29CF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4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xmlns="" id="{CAE2A769-A896-483E-B09A-DF5CDF571B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xmlns="" id="{B13FB7FC-33A4-442D-B8B4-E0D69DD23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61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xmlns="" id="{BCAF4438-94D8-43CD-A5FA-C8EF39D289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xmlns="" id="{04A22D76-D15D-4EF4-9199-9D7AD845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4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xmlns="" id="{90F2F47F-6FB2-4538-8234-9DB6A415D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xmlns="" id="{AA906D58-7617-4EA1-B9DB-6648ADBCD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593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xmlns="" id="{6396C25A-BD77-4714-A0E7-2A5DD56C90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xmlns="" id="{A97834FC-5D6F-4B37-963D-EDA67FAF1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41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xmlns="" id="{BB49DDD7-7D0A-48D2-BE28-57A5E4823F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xmlns="" id="{16682A99-D625-4F7C-9684-F762B3D2C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53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xmlns="" id="{C406FD86-BBFA-4959-A6F7-FEEC06FF7F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xmlns="" id="{C8DF3254-37D2-43C3-9128-DD463D147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62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xmlns="" id="{1D2D1A51-B3BD-40E6-8694-80498B37BA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xmlns="" id="{33752AE8-1DE0-43C0-94DB-0772F7F3E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74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xmlns="" id="{D9ED8848-77D5-4C80-8118-974E211EED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xmlns="" id="{82AAF195-BA7B-4A23-A7EF-688415667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48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xmlns="" id="{B727FF90-2E8D-4386-B5AC-54BE1995C2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xmlns="" id="{D5088211-2AC3-4AF2-BB59-8CDCE9A66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30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xmlns="" id="{FC5FAB08-11D0-4552-AA08-EEDD9A9451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xmlns="" id="{077BF3D2-53E7-4D86-B0F0-C7F9151D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76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xmlns="" id="{E4302F76-7203-4DED-877E-428F471BE6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xmlns="" id="{ADA0D71E-1EF6-41CD-9136-3221845B8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355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xmlns="" id="{F85040A1-583E-4A71-8728-13024C74F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xmlns="" id="{5BD04548-8B09-4847-9D32-6627A607A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2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A49D-734C-4320-A9DB-3E3CC577183F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6958-1130-47C9-8DD7-590B90A6C3F0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33E-8A7F-4E0E-AF76-9F0E9C36A680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BD2-D46D-4B61-99D5-9C56B31CAC28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92E4-C042-4979-BE6B-5A5DB9FD98AF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CA4-1964-447E-B452-AC2422E278DE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1A8B-615D-4CE0-8D3B-47514BDA5632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7147-2C69-498C-8328-2A90DF79709F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87B4-D78A-4078-BF30-EF97FD93D3D0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F0A-310C-489A-B226-8AA31ACD8390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E0D7-DE2A-4738-ABD4-C34BA1BF26E3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9475-4C93-490F-82A0-A1A8A51E2568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B342-35B5-4B96-9B5F-C484F8284A36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9B08-679E-44B1-A2D7-BDBC67A5EBFB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368-4102-4A65-913A-BA76A4366A19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2BDE-B299-4E5C-B501-17C51A651AD8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8AC79-FF06-484A-8367-09E9E0977A77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library.wiley.com/doi/full/10.3322/caac.2139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485" name="Rectangle 136">
            <a:extLst>
              <a:ext uri="{FF2B5EF4-FFF2-40B4-BE49-F238E27FC236}">
                <a16:creationId xmlns:a16="http://schemas.microsoft.com/office/drawing/2014/main" xmlns="" id="{0BC7D22A-3C31-4046-A4DD-443AA6A6D3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6486" name="Group 138">
            <a:extLst>
              <a:ext uri="{FF2B5EF4-FFF2-40B4-BE49-F238E27FC236}">
                <a16:creationId xmlns:a16="http://schemas.microsoft.com/office/drawing/2014/main" xmlns="" id="{F8D5C6AE-ED4F-4CBA-A76C-9B5FB0DB0B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140" name="Freeform 11">
              <a:extLst>
                <a:ext uri="{FF2B5EF4-FFF2-40B4-BE49-F238E27FC236}">
                  <a16:creationId xmlns:a16="http://schemas.microsoft.com/office/drawing/2014/main" xmlns="" id="{41ED80F9-2570-4956-B71C-46595B604F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6487" name="Freeform 12">
              <a:extLst>
                <a:ext uri="{FF2B5EF4-FFF2-40B4-BE49-F238E27FC236}">
                  <a16:creationId xmlns:a16="http://schemas.microsoft.com/office/drawing/2014/main" xmlns="" id="{7C5A4893-9CCD-46F0-98BD-3FECFB7A53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3">
              <a:extLst>
                <a:ext uri="{FF2B5EF4-FFF2-40B4-BE49-F238E27FC236}">
                  <a16:creationId xmlns:a16="http://schemas.microsoft.com/office/drawing/2014/main" xmlns="" id="{B589D522-7164-489B-A975-33CA327F48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6488" name="Freeform 14">
              <a:extLst>
                <a:ext uri="{FF2B5EF4-FFF2-40B4-BE49-F238E27FC236}">
                  <a16:creationId xmlns:a16="http://schemas.microsoft.com/office/drawing/2014/main" xmlns="" id="{B4F85399-8692-43F0-85D1-67ED7CB40C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5">
              <a:extLst>
                <a:ext uri="{FF2B5EF4-FFF2-40B4-BE49-F238E27FC236}">
                  <a16:creationId xmlns:a16="http://schemas.microsoft.com/office/drawing/2014/main" xmlns="" id="{B53E62C1-3FF0-40F9-ADBB-08E0BFBC58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6">
              <a:extLst>
                <a:ext uri="{FF2B5EF4-FFF2-40B4-BE49-F238E27FC236}">
                  <a16:creationId xmlns:a16="http://schemas.microsoft.com/office/drawing/2014/main" xmlns="" id="{FF121ACB-BC0C-4DFA-B382-25B79E7849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17">
              <a:extLst>
                <a:ext uri="{FF2B5EF4-FFF2-40B4-BE49-F238E27FC236}">
                  <a16:creationId xmlns:a16="http://schemas.microsoft.com/office/drawing/2014/main" xmlns="" id="{A58394D9-3789-4BEA-A789-FEA079072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18">
              <a:extLst>
                <a:ext uri="{FF2B5EF4-FFF2-40B4-BE49-F238E27FC236}">
                  <a16:creationId xmlns:a16="http://schemas.microsoft.com/office/drawing/2014/main" xmlns="" id="{E1BAAD7A-4A6B-4557-BFDD-0F30D8E9AE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19">
              <a:extLst>
                <a:ext uri="{FF2B5EF4-FFF2-40B4-BE49-F238E27FC236}">
                  <a16:creationId xmlns:a16="http://schemas.microsoft.com/office/drawing/2014/main" xmlns="" id="{5B105CAF-1476-4DB5-AB48-0840BB2575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9" name="Freeform 20">
              <a:extLst>
                <a:ext uri="{FF2B5EF4-FFF2-40B4-BE49-F238E27FC236}">
                  <a16:creationId xmlns:a16="http://schemas.microsoft.com/office/drawing/2014/main" xmlns="" id="{7D1B070A-B475-4F8E-BCA1-FDF0346E77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0" name="Freeform 21">
              <a:extLst>
                <a:ext uri="{FF2B5EF4-FFF2-40B4-BE49-F238E27FC236}">
                  <a16:creationId xmlns:a16="http://schemas.microsoft.com/office/drawing/2014/main" xmlns="" id="{192B1344-7B9B-4BC9-B560-D3EC9ECDD8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1" name="Freeform 22">
              <a:extLst>
                <a:ext uri="{FF2B5EF4-FFF2-40B4-BE49-F238E27FC236}">
                  <a16:creationId xmlns:a16="http://schemas.microsoft.com/office/drawing/2014/main" xmlns="" id="{29C35314-956E-4521-9A13-980A05FCCB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xmlns="" id="{12A59AA7-650F-4999-9CA5-376654289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154" name="Freeform 27">
              <a:extLst>
                <a:ext uri="{FF2B5EF4-FFF2-40B4-BE49-F238E27FC236}">
                  <a16:creationId xmlns:a16="http://schemas.microsoft.com/office/drawing/2014/main" xmlns="" id="{D46E80DF-1070-4942-8D8C-68B2687898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28">
              <a:extLst>
                <a:ext uri="{FF2B5EF4-FFF2-40B4-BE49-F238E27FC236}">
                  <a16:creationId xmlns:a16="http://schemas.microsoft.com/office/drawing/2014/main" xmlns="" id="{4EC4F99E-13A3-4C47-B6BE-5A3F5EB21C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29">
              <a:extLst>
                <a:ext uri="{FF2B5EF4-FFF2-40B4-BE49-F238E27FC236}">
                  <a16:creationId xmlns:a16="http://schemas.microsoft.com/office/drawing/2014/main" xmlns="" id="{45E840C0-D999-43D6-B94B-C7CBCAC9E7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30">
              <a:extLst>
                <a:ext uri="{FF2B5EF4-FFF2-40B4-BE49-F238E27FC236}">
                  <a16:creationId xmlns:a16="http://schemas.microsoft.com/office/drawing/2014/main" xmlns="" id="{10685953-9653-4CA1-8B8A-96E8B6CEC1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1">
              <a:extLst>
                <a:ext uri="{FF2B5EF4-FFF2-40B4-BE49-F238E27FC236}">
                  <a16:creationId xmlns:a16="http://schemas.microsoft.com/office/drawing/2014/main" xmlns="" id="{09D300D0-C755-4A21-8A66-E7C43DB5BC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2">
              <a:extLst>
                <a:ext uri="{FF2B5EF4-FFF2-40B4-BE49-F238E27FC236}">
                  <a16:creationId xmlns:a16="http://schemas.microsoft.com/office/drawing/2014/main" xmlns="" id="{67F70228-CC75-473D-9220-52CFBB91C7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3">
              <a:extLst>
                <a:ext uri="{FF2B5EF4-FFF2-40B4-BE49-F238E27FC236}">
                  <a16:creationId xmlns:a16="http://schemas.microsoft.com/office/drawing/2014/main" xmlns="" id="{DD04006F-1DA1-4640-8CB4-F36CB441EF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4">
              <a:extLst>
                <a:ext uri="{FF2B5EF4-FFF2-40B4-BE49-F238E27FC236}">
                  <a16:creationId xmlns:a16="http://schemas.microsoft.com/office/drawing/2014/main" xmlns="" id="{BB29BE4A-FA75-43BE-B406-32F311B4CA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5">
              <a:extLst>
                <a:ext uri="{FF2B5EF4-FFF2-40B4-BE49-F238E27FC236}">
                  <a16:creationId xmlns:a16="http://schemas.microsoft.com/office/drawing/2014/main" xmlns="" id="{EDC9D240-B519-46A8-9E00-9F11AF02ED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3" name="Freeform 36">
              <a:extLst>
                <a:ext uri="{FF2B5EF4-FFF2-40B4-BE49-F238E27FC236}">
                  <a16:creationId xmlns:a16="http://schemas.microsoft.com/office/drawing/2014/main" xmlns="" id="{F6F6A2F8-D301-4B55-8AF7-F6B6ECC128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4" name="Freeform 37">
              <a:extLst>
                <a:ext uri="{FF2B5EF4-FFF2-40B4-BE49-F238E27FC236}">
                  <a16:creationId xmlns:a16="http://schemas.microsoft.com/office/drawing/2014/main" xmlns="" id="{364CB1D7-4A03-4305-86B4-9BF39D906D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5" name="Freeform 38">
              <a:extLst>
                <a:ext uri="{FF2B5EF4-FFF2-40B4-BE49-F238E27FC236}">
                  <a16:creationId xmlns:a16="http://schemas.microsoft.com/office/drawing/2014/main" xmlns="" id="{F6AB9314-140A-41AE-BC1C-1EE29670F7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76482" name="Rectangle 2">
            <a:extLst>
              <a:ext uri="{FF2B5EF4-FFF2-40B4-BE49-F238E27FC236}">
                <a16:creationId xmlns:a16="http://schemas.microsoft.com/office/drawing/2014/main" xmlns="" id="{347CC6DB-7E67-B347-8D9E-7A48E6A0A9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24602" y="935646"/>
            <a:ext cx="3181597" cy="3841735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/>
              <a:t>Tutorial: Communication &amp; Counseling in</a:t>
            </a:r>
            <a:br>
              <a:rPr lang="en-US" sz="2800" b="1" dirty="0"/>
            </a:br>
            <a:r>
              <a:rPr lang="en-US" sz="2800" b="1" dirty="0"/>
              <a:t>Clinical Setting 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xmlns="" id="{ABF78134-F0C3-7F46-A483-71D83A0C40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24602" y="4777379"/>
            <a:ext cx="3181598" cy="112628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sz="1100" b="1" dirty="0">
                <a:latin typeface="Times New Roman" pitchFamily="18" charset="0"/>
              </a:rPr>
              <a:t>Dr. Leena Baghdadi</a:t>
            </a:r>
          </a:p>
          <a:p>
            <a:pPr lvl="0" defTabSz="914400">
              <a:lnSpc>
                <a:spcPct val="90000"/>
              </a:lnSpc>
              <a:buClrTx/>
            </a:pPr>
            <a:r>
              <a:rPr lang="en-US" sz="1100" dirty="0">
                <a:latin typeface="Calibri" panose="020F0502020204030204"/>
              </a:rPr>
              <a:t>MBBS, Master </a:t>
            </a:r>
            <a:r>
              <a:rPr lang="en-US" sz="1100" dirty="0" err="1">
                <a:latin typeface="Calibri" panose="020F0502020204030204"/>
              </a:rPr>
              <a:t>CliEpi</a:t>
            </a:r>
            <a:r>
              <a:rPr lang="en-US" sz="1100" dirty="0">
                <a:latin typeface="Calibri" panose="020F0502020204030204"/>
              </a:rPr>
              <a:t>, PhD </a:t>
            </a:r>
            <a:r>
              <a:rPr lang="en-US" sz="1100" dirty="0" err="1">
                <a:latin typeface="Calibri" panose="020F0502020204030204"/>
              </a:rPr>
              <a:t>CliEpi</a:t>
            </a:r>
            <a:endParaRPr lang="en-US" sz="1100" dirty="0">
              <a:latin typeface="Calibri" panose="020F0502020204030204"/>
            </a:endParaRPr>
          </a:p>
          <a:p>
            <a:pPr lvl="0" defTabSz="914400">
              <a:lnSpc>
                <a:spcPct val="90000"/>
              </a:lnSpc>
              <a:buClrTx/>
            </a:pPr>
            <a:r>
              <a:rPr lang="en-US" sz="1100" dirty="0">
                <a:latin typeface="Calibri" panose="020F0502020204030204"/>
              </a:rPr>
              <a:t>Assistant Professor &amp; Clinical Epidemiologist | Family &amp; Community Medicine| College of Medicine | KSU 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xmlns="" id="{51268182-6E4D-42DF-81E8-EF1F829BCE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9" name="Freeform 33">
            <a:extLst>
              <a:ext uri="{FF2B5EF4-FFF2-40B4-BE49-F238E27FC236}">
                <a16:creationId xmlns:a16="http://schemas.microsoft.com/office/drawing/2014/main" xmlns="" id="{6292912F-F5FC-4001-9EA1-927D886F6F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1026" name="Picture 2" descr="Image result for counselling">
            <a:extLst>
              <a:ext uri="{FF2B5EF4-FFF2-40B4-BE49-F238E27FC236}">
                <a16:creationId xmlns:a16="http://schemas.microsoft.com/office/drawing/2014/main" xmlns="" id="{B9A718F0-1EB2-454A-B5B7-6C5B7C4B00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4" r="26092"/>
          <a:stretch/>
        </p:blipFill>
        <p:spPr bwMode="auto">
          <a:xfrm>
            <a:off x="1" y="10"/>
            <a:ext cx="610040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1D151675-F351-4926-8CF1-F2AF7529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4602" y="6570661"/>
            <a:ext cx="1751209" cy="365125"/>
          </a:xfrm>
        </p:spPr>
        <p:txBody>
          <a:bodyPr/>
          <a:lstStyle/>
          <a:p>
            <a:r>
              <a:rPr lang="en-US" dirty="0"/>
              <a:t>Dr L Baghdadi March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E124080-2E82-4BA0-933B-086ADD9B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xmlns="" id="{AF0D4D98-CBAA-4DA9-9A43-26318FA1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533400"/>
            <a:ext cx="7391400" cy="11430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Deficiencies in Communication &amp;Counseling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xmlns="" id="{851F2429-BAF1-48D6-A5DE-19C7A78AD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1" y="1828800"/>
            <a:ext cx="7383463" cy="457200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endParaRPr lang="en-US" altLang="en-US" sz="2400" dirty="0"/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/>
              <a:t>Doctors may not obtain enough information about patients’ perspective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/>
              <a:t>Provide information in inflexible way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/>
              <a:t>Pay little attention in checking how well patients have understood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/>
              <a:t>Less than half of patients’ psychological morbidity is recognized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7E6B18A-8969-4FC9-888E-56C709BF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263E0F1-815D-43EF-ABF1-00F90725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xmlns="" id="{779F53C6-F25C-4354-9257-4DA0098A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163" y="642938"/>
            <a:ext cx="7504112" cy="10207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/>
              <a:t>Reasons for patients not disclosing problems</a:t>
            </a:r>
          </a:p>
        </p:txBody>
      </p:sp>
      <p:sp>
        <p:nvSpPr>
          <p:cNvPr id="41986" name="Text Box 3">
            <a:extLst>
              <a:ext uri="{FF2B5EF4-FFF2-40B4-BE49-F238E27FC236}">
                <a16:creationId xmlns:a16="http://schemas.microsoft.com/office/drawing/2014/main" xmlns="" id="{EB265E18-9C07-495D-AC69-94BB38AC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19326"/>
            <a:ext cx="7272338" cy="4169603"/>
          </a:xfrm>
          <a:prstGeom prst="rect">
            <a:avLst/>
          </a:prstGeom>
          <a:solidFill>
            <a:schemeClr val="bg2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34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lnSpc>
                <a:spcPct val="14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Belief that nothing can be done</a:t>
            </a:r>
          </a:p>
          <a:p>
            <a:pPr marL="342900" indent="-342900" eaLnBrk="1" hangingPunct="1">
              <a:lnSpc>
                <a:spcPct val="14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Reluctance to burden the Doctor</a:t>
            </a:r>
          </a:p>
          <a:p>
            <a:pPr marL="342900" indent="-342900" eaLnBrk="1" hangingPunct="1">
              <a:lnSpc>
                <a:spcPct val="14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Desire not to appear pathetic or ungrateful</a:t>
            </a:r>
          </a:p>
          <a:p>
            <a:pPr marL="342900" indent="-342900" eaLnBrk="1" hangingPunct="1">
              <a:lnSpc>
                <a:spcPct val="14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Concern that it is not legitimate to mention them </a:t>
            </a:r>
          </a:p>
          <a:p>
            <a:pPr marL="342900" indent="-342900" eaLnBrk="1" hangingPunct="1">
              <a:lnSpc>
                <a:spcPct val="14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Doctors’ blocking behavior</a:t>
            </a:r>
          </a:p>
          <a:p>
            <a:pPr marL="342900" indent="-342900" eaLnBrk="1" hangingPunct="1">
              <a:lnSpc>
                <a:spcPct val="14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Worry that their fears about what is wrong with </a:t>
            </a:r>
          </a:p>
          <a:p>
            <a:pPr eaLnBrk="1" hangingPunct="1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dirty="0"/>
              <a:t>them will be confirmed</a:t>
            </a:r>
          </a:p>
          <a:p>
            <a:pPr marL="342900" indent="-342900" eaLnBrk="1" hangingPunct="1">
              <a:lnSpc>
                <a:spcPct val="14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Lack of confidentiality and trust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3687B30-54AA-4D55-9689-75B5A3E6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484D365-9937-4052-942A-631EC4DA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xmlns="" id="{23E5144E-5AAF-49DD-AC9A-CDE6DC600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77826"/>
            <a:ext cx="7543800" cy="1146175"/>
          </a:xfrm>
        </p:spPr>
        <p:txBody>
          <a:bodyPr/>
          <a:lstStyle/>
          <a:p>
            <a:pPr eaLnBrk="1" hangingPunct="1"/>
            <a:r>
              <a:rPr lang="en-GB" altLang="en-US" sz="3200" b="1" dirty="0"/>
              <a:t>The Evidence Base</a:t>
            </a:r>
            <a:endParaRPr lang="en-GB" altLang="en-US" sz="2400" b="1" dirty="0"/>
          </a:p>
        </p:txBody>
      </p:sp>
      <p:sp>
        <p:nvSpPr>
          <p:cNvPr id="35842" name="Text Box 3">
            <a:extLst>
              <a:ext uri="{FF2B5EF4-FFF2-40B4-BE49-F238E27FC236}">
                <a16:creationId xmlns:a16="http://schemas.microsoft.com/office/drawing/2014/main" xmlns="" id="{62803AEC-D970-48DE-BC5A-DA612579A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7620000" cy="4648200"/>
          </a:xfrm>
          <a:prstGeom prst="rect">
            <a:avLst/>
          </a:prstGeom>
          <a:solidFill>
            <a:schemeClr val="bg2">
              <a:alpha val="6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indent="2222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6F54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54% of patient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anose="02020603050405020304" pitchFamily="18" charset="0"/>
              </a:rPr>
              <a:t>’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 problems &amp; concerns not elicited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anose="02020603050405020304" pitchFamily="18" charset="0"/>
              </a:rPr>
              <a:t>    (Stewart et al, 1979).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6F54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6F54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Doctors frequently interrupted their patients soon after their opening statement (mean time 18 seconds) so patients subsequently failed to disclose significant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anose="02020603050405020304" pitchFamily="18" charset="0"/>
              </a:rPr>
              <a:t>(Beckman and Frankel, 1984).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6F54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6F54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Failing to discover the patients feelings and concerns led to dysfunctional consultations and counselling (Byrne and Long, 1976).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197EBD7-3D9D-4F6D-80D1-764D4986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77E08D0-6530-4FD8-86E6-D1DEF8954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28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xmlns="" id="{6A96F14F-AB47-4A27-8974-B20531F6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533400"/>
            <a:ext cx="8229600" cy="10175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/>
              <a:t>What is a failed communication/ Counseling?</a:t>
            </a:r>
          </a:p>
        </p:txBody>
      </p:sp>
      <p:sp>
        <p:nvSpPr>
          <p:cNvPr id="44034" name="Text Box 3">
            <a:extLst>
              <a:ext uri="{FF2B5EF4-FFF2-40B4-BE49-F238E27FC236}">
                <a16:creationId xmlns:a16="http://schemas.microsoft.com/office/drawing/2014/main" xmlns="" id="{458C044C-7845-40A6-9448-FC02B8519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133601"/>
            <a:ext cx="7772400" cy="4291013"/>
          </a:xfrm>
          <a:prstGeom prst="rect">
            <a:avLst/>
          </a:prstGeom>
          <a:solidFill>
            <a:schemeClr val="bg2">
              <a:alpha val="7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No rapport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Using medical jargon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Not exploring the patients agenda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Not eliciting the actual problem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No contingency plan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No summarization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Failing to clarify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Not exploring in socio-cultural &amp; economic context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3F76F2B-E99E-4F9E-B05D-1B566C28B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3F8635B-DB1A-4501-9E3C-D8DB745A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xmlns="" id="{D239BBB9-DD28-4B9E-A554-7BDA08D27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60376"/>
            <a:ext cx="8229600" cy="11398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Problems &amp; Limitations in Communication &amp; Counseling:</a:t>
            </a:r>
          </a:p>
        </p:txBody>
      </p:sp>
      <p:sp>
        <p:nvSpPr>
          <p:cNvPr id="46082" name="Text Box 3">
            <a:extLst>
              <a:ext uri="{FF2B5EF4-FFF2-40B4-BE49-F238E27FC236}">
                <a16:creationId xmlns:a16="http://schemas.microsoft.com/office/drawing/2014/main" xmlns="" id="{A2DE20A5-3C60-4CF8-BF67-589444211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133600"/>
            <a:ext cx="8001000" cy="4343400"/>
          </a:xfrm>
          <a:prstGeom prst="rect">
            <a:avLst/>
          </a:prstGeom>
          <a:solidFill>
            <a:schemeClr val="bg2">
              <a:alpha val="7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    Shortage of time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     Language barrier – low literacy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     Firm misconceptions and myths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     Lack of awareness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     Not ready to take responsibility for own illness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     Socio-cultural, economic barriers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ý"/>
            </a:pPr>
            <a:r>
              <a:rPr lang="en-US" altLang="en-US" sz="2400"/>
              <a:t>     Fatalistic attitude (It’s God’s will)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35E09A9-23FD-4927-B584-93EEFF75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039FE0A-A68D-48DF-A2DC-90A6E558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xmlns="" id="{55EE318B-56C0-43D5-8F33-8C1340A72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4572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900" b="1" dirty="0"/>
              <a:t>Barriers to Communication/Counseling</a:t>
            </a:r>
            <a:br>
              <a:rPr lang="en-US" altLang="en-US" sz="2900" b="1" dirty="0"/>
            </a:br>
            <a:r>
              <a:rPr lang="en-US" altLang="en-US" sz="2900" b="1" dirty="0"/>
              <a:t>in Clinical Practice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xmlns="" id="{33AB19A4-CCF3-498B-B1A8-5AFF5885E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752600"/>
            <a:ext cx="7620000" cy="4648200"/>
          </a:xfrm>
          <a:solidFill>
            <a:schemeClr val="bg2">
              <a:alpha val="74901"/>
            </a:schemeClr>
          </a:solidFill>
        </p:spPr>
        <p:txBody>
          <a:bodyPr>
            <a:noAutofit/>
          </a:bodyPr>
          <a:lstStyle/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Personal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Lack of training: undergraduate/postgraduate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Undervaluing importance of communication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Focus only on treating diseases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Personal Limitations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Organizational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Lack of time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Pressure of work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Interruptions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4F0FB9F-CB34-4D47-B861-C67B7410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B404D7D-F97E-4DD2-82E1-6BFF107B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E42FD98-0438-9E40-9BCE-814DE533BC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0" y="1981201"/>
            <a:ext cx="7200900" cy="2631490"/>
          </a:xfrm>
          <a:solidFill>
            <a:schemeClr val="bg2">
              <a:lumMod val="90000"/>
            </a:schemeClr>
          </a:solidFill>
          <a:ln w="38100">
            <a:miter lim="800000"/>
            <a:headEnd/>
            <a:tailEnd/>
          </a:ln>
          <a:effectLst>
            <a:prstShdw prst="shdw17" dist="17961" dir="2700000">
              <a:srgbClr val="33CCCC">
                <a:gamma/>
                <a:shade val="60000"/>
                <a:invGamma/>
              </a:srgbClr>
            </a:prstShdw>
          </a:effectLst>
        </p:spPr>
        <p:txBody>
          <a:bodyPr rtlCol="0">
            <a:spAutoFit/>
          </a:bodyPr>
          <a:lstStyle/>
          <a:p>
            <a:pPr marL="384048" indent="-384048" algn="ctr">
              <a:defRPr/>
            </a:pP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84048" indent="-384048"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Good communication &amp; counseling is good for doctors</a:t>
            </a:r>
          </a:p>
          <a:p>
            <a:pPr marL="384048" indent="-384048"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good for patients and </a:t>
            </a:r>
          </a:p>
          <a:p>
            <a:pPr marL="384048" indent="-384048"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good for the health service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BBE00BF-F6F6-463F-9B14-3853AFBEC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C545C4E-B8CB-4CA1-AFF7-68E7B66C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28FFE55-DB54-4192-953A-B62D5B666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/>
              <a:t>Example 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1A370844-CCF7-4363-8F42-57EB5971F1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5980D1-6EE0-4A2A-BD9F-9BD0E161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AC4CFC-6FCB-4400-B07E-FDFFBD6AC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93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xmlns="" id="{86732778-BDCE-44E1-80A1-7A1DF17DD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Smoking Cessation Counselling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74F30A-87CE-AB45-A2CE-8BB06C6A6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dirty="0"/>
              <a:t>Domains to be assessed:</a:t>
            </a:r>
          </a:p>
          <a:p>
            <a:pPr marL="0" indent="0" algn="ctr">
              <a:buNone/>
              <a:defRPr/>
            </a:pPr>
            <a:endParaRPr lang="en-US" sz="2400" b="1" dirty="0"/>
          </a:p>
          <a:p>
            <a:pPr>
              <a:defRPr/>
            </a:pPr>
            <a:r>
              <a:rPr lang="en-US" sz="2400" dirty="0"/>
              <a:t>A. Professional Behavior </a:t>
            </a:r>
          </a:p>
          <a:p>
            <a:pPr>
              <a:defRPr/>
            </a:pPr>
            <a:r>
              <a:rPr lang="en-US" sz="2400" dirty="0"/>
              <a:t>B. Data Gathering </a:t>
            </a:r>
          </a:p>
          <a:p>
            <a:pPr>
              <a:defRPr/>
            </a:pPr>
            <a:r>
              <a:rPr lang="en-US" sz="2400" dirty="0"/>
              <a:t>C. Management 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C5060777-89BC-4F5C-9B18-5BB5D2E0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930A02B-F37D-4C53-BF36-B87716E3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xmlns="" id="{223EA092-144D-4EDB-9ECC-748E057D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Professional Behavior 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xmlns="" id="{02335702-898E-4449-812D-1FF9F3DE6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Building Rapport</a:t>
            </a:r>
          </a:p>
          <a:p>
            <a:r>
              <a:rPr lang="en-US" altLang="en-US" sz="2400" dirty="0"/>
              <a:t>Showing empathy </a:t>
            </a:r>
          </a:p>
          <a:p>
            <a:r>
              <a:rPr lang="en-US" altLang="en-US" sz="2400" dirty="0"/>
              <a:t>Good posture </a:t>
            </a:r>
          </a:p>
          <a:p>
            <a:r>
              <a:rPr lang="en-US" altLang="en-US" sz="2400" dirty="0"/>
              <a:t>Appropriate body language </a:t>
            </a:r>
          </a:p>
          <a:p>
            <a:r>
              <a:rPr lang="en-US" altLang="en-US" sz="2400" dirty="0"/>
              <a:t>Avoids interruptions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793BE8C-1FF9-4213-8FC5-70F69D3A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3F38406-401A-4B71-BD46-62B0E5F6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xmlns="" id="{8E0C87C9-A052-4A44-8244-078192D1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/>
              <a:t>Objectives: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346FC87F-A2D9-314D-906A-D3137628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700" y="1676400"/>
            <a:ext cx="7200900" cy="4191000"/>
          </a:xfrm>
        </p:spPr>
        <p:txBody>
          <a:bodyPr rtlCol="0">
            <a:normAutofit fontScale="92500" lnSpcReduction="20000"/>
          </a:bodyPr>
          <a:lstStyle/>
          <a:p>
            <a:pPr marL="384048" indent="-384048">
              <a:defRPr/>
            </a:pPr>
            <a:r>
              <a:rPr lang="en-US" altLang="en-US" sz="2400" dirty="0"/>
              <a:t> To understand the concepts of communication and counseling</a:t>
            </a:r>
          </a:p>
          <a:p>
            <a:pPr marL="384048" indent="-384048">
              <a:defRPr/>
            </a:pPr>
            <a:endParaRPr lang="en-US" altLang="en-US" sz="2400" dirty="0"/>
          </a:p>
          <a:p>
            <a:pPr marL="384048" indent="-384048">
              <a:defRPr/>
            </a:pPr>
            <a:r>
              <a:rPr lang="en-US" altLang="en-US" sz="2400" dirty="0"/>
              <a:t> To learn why are communication&amp; counseling skills important ?</a:t>
            </a:r>
          </a:p>
          <a:p>
            <a:pPr marL="384048" indent="-384048">
              <a:defRPr/>
            </a:pPr>
            <a:endParaRPr lang="en-US" altLang="en-US" sz="2400" dirty="0"/>
          </a:p>
          <a:p>
            <a:pPr marL="384048" indent="-384048">
              <a:defRPr/>
            </a:pPr>
            <a:r>
              <a:rPr lang="en-US" altLang="en-US" sz="2400" dirty="0"/>
              <a:t> To learn the theories and stages of counseling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 marL="384048" indent="-384048">
              <a:defRPr/>
            </a:pPr>
            <a:r>
              <a:rPr lang="en-US" altLang="en-US" sz="2400" dirty="0"/>
              <a:t> What are the possible barriers ? </a:t>
            </a:r>
          </a:p>
          <a:p>
            <a:pPr marL="384048" indent="-384048">
              <a:defRPr/>
            </a:pPr>
            <a:endParaRPr lang="en-US" altLang="en-US" sz="2400" dirty="0"/>
          </a:p>
          <a:p>
            <a:pPr marL="384048" indent="-384048">
              <a:defRPr/>
            </a:pPr>
            <a:r>
              <a:rPr lang="en-US" altLang="en-US" sz="2400" dirty="0"/>
              <a:t>Discuss one practical example of counselling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827D208-313F-4762-B079-97C86ADA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8F8D115-AD0A-4DF6-9783-67C22ECB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xmlns="" id="{CB8F3D9D-4A57-4F24-BEA0-803FC73DC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700" y="685800"/>
            <a:ext cx="7200900" cy="838200"/>
          </a:xfrm>
        </p:spPr>
        <p:txBody>
          <a:bodyPr/>
          <a:lstStyle/>
          <a:p>
            <a:r>
              <a:rPr lang="en-US" altLang="en-US" b="1" dirty="0"/>
              <a:t>Data Gathering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5784C7-782C-3244-BBE9-AE88C5DF2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b="1" u="sng" dirty="0"/>
              <a:t>Exploring Smoking History </a:t>
            </a:r>
            <a:r>
              <a:rPr lang="en-US" sz="2400" u="sng" dirty="0"/>
              <a:t>: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Number if cigarettes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First cigarettes time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Previous attempts to quit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Motivation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Smokers around the patients? </a:t>
            </a:r>
          </a:p>
          <a:p>
            <a:pPr marL="0" indent="0">
              <a:buNone/>
              <a:defRPr/>
            </a:pPr>
            <a:r>
              <a:rPr lang="en-US" sz="2400" dirty="0"/>
              <a:t>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1E3E9B5-4600-4F22-9228-D787A60AC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5AB0EB6-5F9B-4731-BA70-2F830523F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xmlns="" id="{A4F552C3-6D43-4A2C-AE4F-16DACA201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700" y="685800"/>
            <a:ext cx="7200900" cy="762000"/>
          </a:xfrm>
        </p:spPr>
        <p:txBody>
          <a:bodyPr/>
          <a:lstStyle/>
          <a:p>
            <a:r>
              <a:rPr lang="en-US" altLang="en-US" sz="2400" b="1" dirty="0"/>
              <a:t>Data </a:t>
            </a:r>
            <a:r>
              <a:rPr lang="en-US" altLang="en-US" sz="2800" b="1" dirty="0"/>
              <a:t>Gathering</a:t>
            </a:r>
            <a:r>
              <a:rPr lang="en-US" altLang="en-US" sz="2400" b="1" dirty="0"/>
              <a:t> </a:t>
            </a:r>
            <a:endParaRPr lang="en-US" alt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7E28A1-9C03-3943-8039-0C210695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700" y="1447800"/>
            <a:ext cx="7200900" cy="441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u="sng" dirty="0"/>
              <a:t>General Health issues: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Cardiovascular diseases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Chronic cough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Depression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Any suicidal ideations, </a:t>
            </a:r>
            <a:r>
              <a:rPr lang="en-US" sz="2400" dirty="0" err="1"/>
              <a:t>etc</a:t>
            </a:r>
            <a:r>
              <a:rPr lang="en-US" sz="2400" dirty="0"/>
              <a:t> …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400" dirty="0"/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altLang="en-US" sz="24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Opportunistic Screening: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Blood Pressure, obesity, adolescent issues, stress, depression </a:t>
            </a:r>
            <a:r>
              <a:rPr lang="en-US" altLang="en-US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etc</a:t>
            </a:r>
            <a:r>
              <a:rPr lang="en-US" alt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…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1EB0D656-D5CE-43A0-AFDA-F85ABB53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103780-AB47-441D-A78D-B4986A7C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xmlns="" id="{565B011A-F65A-44DF-BE5F-0FF6853D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700" y="685800"/>
            <a:ext cx="7200900" cy="685800"/>
          </a:xfrm>
        </p:spPr>
        <p:txBody>
          <a:bodyPr>
            <a:normAutofit/>
          </a:bodyPr>
          <a:lstStyle/>
          <a:p>
            <a:r>
              <a:rPr lang="en-US" altLang="en-US" sz="2800" b="1" dirty="0"/>
              <a:t>Data Gathering </a:t>
            </a:r>
            <a:endParaRPr lang="en-US" altLang="en-US" sz="2800" dirty="0"/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xmlns="" id="{2ADFFB60-C54B-45DD-8BA7-66A430795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700" y="1371600"/>
            <a:ext cx="7200900" cy="4495800"/>
          </a:xfrm>
        </p:spPr>
        <p:txBody>
          <a:bodyPr>
            <a:normAutofit/>
          </a:bodyPr>
          <a:lstStyle/>
          <a:p>
            <a:r>
              <a:rPr lang="en-US" altLang="en-US" sz="2400" b="1" dirty="0"/>
              <a:t>Exploring ICE :</a:t>
            </a:r>
          </a:p>
          <a:p>
            <a:endParaRPr lang="en-US" alt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b="1" u="sng" dirty="0"/>
              <a:t>Idea:</a:t>
            </a:r>
            <a:r>
              <a:rPr lang="en-US" altLang="en-US" sz="2400" b="1" dirty="0"/>
              <a:t> </a:t>
            </a:r>
            <a:r>
              <a:rPr lang="en-US" altLang="en-US" sz="2400" dirty="0"/>
              <a:t>want to give up, any options available around ??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b="1" u="sng" dirty="0"/>
              <a:t>Concern:</a:t>
            </a:r>
            <a:r>
              <a:rPr lang="en-US" altLang="en-US" sz="2400" dirty="0"/>
              <a:t> fear of lung cancer.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b="1" u="sng" dirty="0"/>
              <a:t>Expectation:</a:t>
            </a:r>
            <a:r>
              <a:rPr lang="en-US" altLang="en-US" sz="2400" dirty="0"/>
              <a:t> I might get some prescription to quit smoking </a:t>
            </a:r>
          </a:p>
          <a:p>
            <a:endParaRPr lang="en-US" alt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4393AC2-F836-40BD-BBDA-65CD6341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2544391-9B1D-45C2-9EC9-7340FF73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xmlns="" id="{D0D528BA-8B5B-4BB2-B7B7-E58904FA8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700" y="685800"/>
            <a:ext cx="7200900" cy="609600"/>
          </a:xfrm>
        </p:spPr>
        <p:txBody>
          <a:bodyPr/>
          <a:lstStyle/>
          <a:p>
            <a:r>
              <a:rPr lang="en-US" altLang="en-US" sz="2800" b="1" dirty="0"/>
              <a:t>Management</a:t>
            </a:r>
            <a:r>
              <a:rPr lang="en-US" altLang="en-US" sz="24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24953-8158-FE40-99F3-50465D56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700" y="1295400"/>
            <a:ext cx="7200900" cy="457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dirty="0"/>
              <a:t>Discuss different pharmacological and non- pharmacological issues</a:t>
            </a:r>
          </a:p>
          <a:p>
            <a:pPr>
              <a:defRPr/>
            </a:pPr>
            <a:r>
              <a:rPr lang="en-US" sz="2200" dirty="0"/>
              <a:t>Patient’s ideas regarding medications</a:t>
            </a:r>
          </a:p>
          <a:p>
            <a:pPr>
              <a:defRPr/>
            </a:pPr>
            <a:r>
              <a:rPr lang="en-US" sz="2200" dirty="0"/>
              <a:t>Offering choices of Nicotine Replacement Therapy e.g. patches and gums</a:t>
            </a:r>
          </a:p>
          <a:p>
            <a:pPr>
              <a:defRPr/>
            </a:pPr>
            <a:r>
              <a:rPr lang="en-US" sz="2200" dirty="0"/>
              <a:t>Any cost  issues to buy this treatment</a:t>
            </a:r>
          </a:p>
          <a:p>
            <a:pPr>
              <a:defRPr/>
            </a:pPr>
            <a:r>
              <a:rPr lang="en-US" sz="2200" dirty="0"/>
              <a:t>Agree on quit date </a:t>
            </a:r>
          </a:p>
          <a:p>
            <a:pPr>
              <a:defRPr/>
            </a:pPr>
            <a:r>
              <a:rPr lang="en-US" sz="2200" dirty="0"/>
              <a:t>Respect his treatment choice </a:t>
            </a:r>
          </a:p>
          <a:p>
            <a:pPr>
              <a:defRPr/>
            </a:pPr>
            <a:r>
              <a:rPr lang="en-US" sz="2200" dirty="0"/>
              <a:t>Involvement of smoking cessation clinics (with patient  agreement)</a:t>
            </a:r>
          </a:p>
          <a:p>
            <a:pPr>
              <a:defRPr/>
            </a:pPr>
            <a:r>
              <a:rPr lang="en-US" sz="2200" dirty="0"/>
              <a:t>Follow up in 2 weeks after quit date </a:t>
            </a:r>
          </a:p>
          <a:p>
            <a:pPr marL="0" indent="0">
              <a:buNone/>
              <a:defRPr/>
            </a:pPr>
            <a:endParaRPr lang="en-US" sz="22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EB74089-8FF9-4166-92DA-0A6897D5A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F38DB7-BEC5-49E3-8B1D-C8BC470B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xmlns="" id="{05F70AF2-CCED-4FD2-8C7C-16745B30A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700" y="685800"/>
            <a:ext cx="7200900" cy="838200"/>
          </a:xfrm>
        </p:spPr>
        <p:txBody>
          <a:bodyPr/>
          <a:lstStyle/>
          <a:p>
            <a:r>
              <a:rPr lang="en-US" altLang="en-US" b="1" dirty="0"/>
              <a:t>Competencies to cover</a:t>
            </a:r>
          </a:p>
        </p:txBody>
      </p:sp>
      <p:pic>
        <p:nvPicPr>
          <p:cNvPr id="58370" name="Content Placeholder 3">
            <a:extLst>
              <a:ext uri="{FF2B5EF4-FFF2-40B4-BE49-F238E27FC236}">
                <a16:creationId xmlns:a16="http://schemas.microsoft.com/office/drawing/2014/main" xmlns="" id="{B7ECF235-2B8F-43C5-8EB7-7007A66753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2700" y="1676400"/>
            <a:ext cx="7200900" cy="4343400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B4398FF-0F0D-41AE-99FD-B616AEB7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61FC6A6-723B-44F4-A70B-4E7D4E38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9092D2-1036-4D5E-9B87-8F8AB3FF4F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/>
              <a:t>Example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4843A1-2328-443B-9749-EF3089609D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DFD1C1-C6EC-4942-A199-7BAF0515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D5334C-B133-4579-8E0F-4EFF9704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9B2CA4-445D-44DA-A18A-06F2B28A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839B1E-5842-4296-BE4B-B6CD94310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A 20 years old college student visits the health center for concerns over her increasing weight. You see that her BMI is greater than 30. </a:t>
            </a:r>
          </a:p>
          <a:p>
            <a:endParaRPr lang="en-US" sz="2400" dirty="0"/>
          </a:p>
          <a:p>
            <a:r>
              <a:rPr lang="en-US" sz="2400" dirty="0"/>
              <a:t>How will you approach this student, within context of the </a:t>
            </a:r>
            <a:r>
              <a:rPr lang="en-US" sz="2400" b="1" dirty="0"/>
              <a:t>5A</a:t>
            </a:r>
            <a:r>
              <a:rPr lang="en-US" sz="2400" dirty="0"/>
              <a:t> approach to counselling?</a:t>
            </a:r>
          </a:p>
          <a:p>
            <a:r>
              <a:rPr lang="en-US" sz="2400" dirty="0"/>
              <a:t>Please use the attached file to answer the question.</a:t>
            </a:r>
            <a:endParaRPr lang="en-AU" sz="24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AU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https://onlinelibrary.wiley.com/doi/full/10.3322/caac.21394</a:t>
            </a:r>
            <a:endParaRPr lang="en-AU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92AA6A-ED00-4F75-9104-3382294A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9EC0B9-B3EC-4A5C-BC6E-54BA9946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10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9F58D7C-8CD1-4DDF-B5D1-C9B960D5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EF8108-3027-404D-9465-5E18615A32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6B1D10-728D-4EFB-A539-C018E451C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128F0D-D1F3-49AB-8CB3-CF66FEB4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2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504DF14E-9AEF-1B42-877A-606531FAF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2700" y="685800"/>
            <a:ext cx="7200900" cy="6858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3200" b="1" dirty="0"/>
              <a:t>Why Communication &amp; Counseling  Skills?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xmlns="" id="{CC00F16A-0A38-42CC-B21E-7C66C9E0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113" y="1828800"/>
            <a:ext cx="7289800" cy="4572000"/>
          </a:xfrm>
          <a:solidFill>
            <a:schemeClr val="bg2">
              <a:alpha val="74901"/>
            </a:schemeClr>
          </a:solidFill>
        </p:spPr>
        <p:txBody>
          <a:bodyPr>
            <a:normAutofit/>
          </a:bodyPr>
          <a:lstStyle/>
          <a:p>
            <a:pPr marL="0" indent="290513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altLang="en-US" sz="2400" b="1" dirty="0"/>
              <a:t>When doctors use consultation &amp; counseling skills effectively: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endParaRPr lang="en-US" altLang="en-US" sz="2400" dirty="0"/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Patients’ problems identified more accurately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Patients more satisfied with their care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Patients more likely to comply with treatment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altLang="en-US" sz="2400" dirty="0"/>
              <a:t>Patients’ distress &amp; vulnerability to anxiety &amp; depression are lessened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4059FB1-8171-458A-8118-64DF8826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1B251B9-E59B-4DAA-BAC9-82FBE9E34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xmlns="" id="{A452C124-0F2A-42D0-AD36-B2C2EF13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514" y="631765"/>
            <a:ext cx="72009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dirty="0"/>
              <a:t>Why </a:t>
            </a:r>
            <a:r>
              <a:rPr lang="en-US" altLang="en-US" sz="3100" b="1" dirty="0"/>
              <a:t>Communication</a:t>
            </a:r>
            <a:r>
              <a:rPr lang="en-US" altLang="en-US" sz="2800" b="1" dirty="0"/>
              <a:t>/ Counseling Skills?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xmlns="" id="{2FAB6AEB-840B-C844-BA07-06A06E357B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2057400"/>
            <a:ext cx="7696200" cy="2751138"/>
          </a:xfrm>
        </p:spPr>
        <p:txBody>
          <a:bodyPr rtlCol="0">
            <a:noAutofit/>
          </a:bodyPr>
          <a:lstStyle/>
          <a:p>
            <a:pPr marL="384048" indent="-384048">
              <a:lnSpc>
                <a:spcPct val="80000"/>
              </a:lnSpc>
              <a:buNone/>
              <a:defRPr/>
            </a:pPr>
            <a:r>
              <a:rPr lang="en-US" altLang="en-US" sz="2400" b="1" dirty="0"/>
              <a:t>When doctors use consultation skills effectively</a:t>
            </a:r>
          </a:p>
          <a:p>
            <a:pPr marL="384048" indent="-384048">
              <a:lnSpc>
                <a:spcPct val="80000"/>
              </a:lnSpc>
              <a:defRPr/>
            </a:pPr>
            <a:endParaRPr lang="en-US" altLang="en-US" sz="2400" dirty="0"/>
          </a:p>
          <a:p>
            <a:pPr marL="384048" indent="-384048">
              <a:defRPr/>
            </a:pPr>
            <a:r>
              <a:rPr lang="en-US" altLang="en-US" sz="2400" dirty="0"/>
              <a:t>Doctors’ and patients wellbeing is improved</a:t>
            </a:r>
          </a:p>
          <a:p>
            <a:pPr marL="384048" indent="-384048">
              <a:defRPr/>
            </a:pPr>
            <a:r>
              <a:rPr lang="en-US" altLang="en-US" sz="2400" dirty="0"/>
              <a:t>Few clinical errors are made</a:t>
            </a:r>
          </a:p>
          <a:p>
            <a:pPr marL="384048" indent="-384048">
              <a:defRPr/>
            </a:pPr>
            <a:r>
              <a:rPr lang="en-US" altLang="en-US" sz="2400" dirty="0"/>
              <a:t>Patients are less likely to complain</a:t>
            </a:r>
          </a:p>
          <a:p>
            <a:pPr marL="384048" indent="-384048">
              <a:defRPr/>
            </a:pPr>
            <a:r>
              <a:rPr lang="en-US" altLang="en-US" sz="2400" dirty="0"/>
              <a:t>Reduced likelihood of doctors being sued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51B0A9-90F9-4AB2-A76B-54984759C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FEF2CB9-7AD8-46EC-B8CA-C1080C55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xmlns="" id="{769DEF86-42A4-4587-A66C-D544EA526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81001"/>
            <a:ext cx="7239000" cy="1039813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Communication</a:t>
            </a:r>
            <a:r>
              <a:rPr lang="en-US" altLang="en-US" sz="3200" dirty="0"/>
              <a:t>  </a:t>
            </a:r>
            <a:r>
              <a:rPr lang="en-US" altLang="en-US" sz="3200" b="1" dirty="0"/>
              <a:t>Skills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xmlns="" id="{FBB6F6C0-BAEE-44C0-B5E2-D2E52BFA06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905000"/>
            <a:ext cx="7239000" cy="4495800"/>
          </a:xfrm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 dirty="0"/>
              <a:t>You often need to be bearers of the worst imaginable news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 dirty="0"/>
              <a:t>You have to arrange complex and often uncertain information into something understandable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 dirty="0"/>
              <a:t>You have to respond to differing needs of a hugely diverse range of patients and their families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 b="1" i="1" dirty="0"/>
              <a:t>And</a:t>
            </a:r>
            <a:r>
              <a:rPr lang="en-US" altLang="en-US" sz="2400" dirty="0"/>
              <a:t> you have to do much of this when you are busy and under pressure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00F549E-1179-42D8-A81B-D71675A7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17A1EE8-996A-4FEB-94B1-4C7F1395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xmlns="" id="{89C5BF79-CC2A-4167-91CC-3602C6E27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700" y="533400"/>
            <a:ext cx="72009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/>
              <a:t>What is Counseling?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xmlns="" id="{3CCDA975-15C7-42A3-B2B0-9CCE35714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 It is the skilled and principled use of relationship to help the patient develop self-knowledge, emotional acceptance and growth including personal resources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Counselors who offer warmth and empathy are more effective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5E7F14D-24A4-403D-BF2B-10AB0E6A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D4631F4-5829-4FC5-8D49-68E342F6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xmlns="" id="{5F035180-3F45-4D8C-ABB5-FBFC7A1A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/>
            </a:r>
            <a:br>
              <a:rPr lang="en-US" altLang="en-US" dirty="0"/>
            </a:br>
            <a:endParaRPr lang="en-US" altLang="en-US" b="1" dirty="0"/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xmlns="" id="{C849F72C-D54B-4BB1-9E76-E63C8947D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It is an opportunity to talk to a person in non-judgmental and supportive way. </a:t>
            </a:r>
          </a:p>
          <a:p>
            <a:pPr eaLnBrk="1" hangingPunct="1"/>
            <a:r>
              <a:rPr lang="en-US" altLang="en-US" sz="2800" dirty="0"/>
              <a:t>To better understand his/her current problems </a:t>
            </a:r>
          </a:p>
          <a:p>
            <a:pPr eaLnBrk="1" hangingPunct="1"/>
            <a:r>
              <a:rPr lang="en-US" altLang="en-US" sz="2800" dirty="0"/>
              <a:t> To identifies strategies to help problem solve.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5AB9B23-47CB-4C57-979F-68A2A167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E1C01AF-8558-4397-B417-442EBA11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16626BBB-94DB-41D1-9049-C975B3EE3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/>
              <a:t>Aims of counseling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56B9E719-22A7-8448-994D-C007213D7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84048" indent="-384048">
              <a:defRPr/>
            </a:pPr>
            <a:r>
              <a:rPr lang="en-US" altLang="en-US" sz="2400" dirty="0"/>
              <a:t> To help people accept and come to terms with their difficulties and identify ways of coping more effectively and resourcefully</a:t>
            </a:r>
          </a:p>
          <a:p>
            <a:pPr marL="384048" indent="-384048">
              <a:buNone/>
              <a:defRPr/>
            </a:pPr>
            <a:endParaRPr lang="en-US" altLang="en-US" sz="2400" dirty="0"/>
          </a:p>
          <a:p>
            <a:pPr marL="384048" indent="-384048">
              <a:defRPr/>
            </a:pPr>
            <a:r>
              <a:rPr lang="en-US" altLang="en-US" sz="2400" dirty="0"/>
              <a:t> The counselor listens and asks questions until both counselor and client understand the way the client sees things</a:t>
            </a:r>
          </a:p>
          <a:p>
            <a:pPr marL="384048" indent="-384048">
              <a:buNone/>
              <a:defRPr/>
            </a:pPr>
            <a:endParaRPr lang="en-US" altLang="en-US" sz="2400" dirty="0"/>
          </a:p>
          <a:p>
            <a:pPr marL="384048" indent="-384048">
              <a:defRPr/>
            </a:pPr>
            <a:r>
              <a:rPr lang="en-US" altLang="en-US" sz="2400" dirty="0"/>
              <a:t>The counselor enables the client to clarify thoughts and feelings for better understanding of the problem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05D44ED-BFDC-403C-B6F6-F9294D67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7465B8A-1C9D-4F7A-B6B9-5FB07AA7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xmlns="" id="{DD28C73B-8794-4FB4-856A-8FCAA6463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/>
              <a:t>Stages of Counseling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xmlns="" id="{9D794C82-D032-D941-901F-796F2EE42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0738"/>
            <a:ext cx="8915400" cy="4595674"/>
          </a:xfrm>
        </p:spPr>
        <p:txBody>
          <a:bodyPr rtlCol="0">
            <a:noAutofit/>
          </a:bodyPr>
          <a:lstStyle/>
          <a:p>
            <a:pPr marL="384048" indent="-384048">
              <a:defRPr/>
            </a:pPr>
            <a:r>
              <a:rPr lang="en-US" altLang="en-US" sz="2200" dirty="0"/>
              <a:t> </a:t>
            </a:r>
            <a:r>
              <a:rPr lang="en-US" altLang="en-US" sz="2200" b="1" u="sng" dirty="0"/>
              <a:t>Exploration: </a:t>
            </a:r>
            <a:r>
              <a:rPr lang="en-US" altLang="en-US" sz="2200" dirty="0"/>
              <a:t>Enabling the patient to explore the problem himself and then focus on specific concerns</a:t>
            </a:r>
          </a:p>
          <a:p>
            <a:pPr marL="384048" indent="-384048">
              <a:buNone/>
              <a:defRPr/>
            </a:pPr>
            <a:endParaRPr lang="en-US" altLang="en-US" sz="2200" dirty="0"/>
          </a:p>
          <a:p>
            <a:pPr marL="384048" indent="-384048">
              <a:defRPr/>
            </a:pPr>
            <a:r>
              <a:rPr lang="en-US" altLang="en-US" sz="2200" dirty="0"/>
              <a:t> </a:t>
            </a:r>
            <a:r>
              <a:rPr lang="en-US" altLang="en-US" sz="2200" b="1" u="sng" dirty="0"/>
              <a:t>New understanding: </a:t>
            </a:r>
            <a:r>
              <a:rPr lang="en-US" altLang="en-US" sz="2200" dirty="0"/>
              <a:t>To see both, themselves and their situation in new perspectives and how to cope more effectively</a:t>
            </a:r>
          </a:p>
          <a:p>
            <a:pPr marL="384048" indent="-384048">
              <a:buNone/>
              <a:defRPr/>
            </a:pPr>
            <a:endParaRPr lang="en-US" altLang="en-US" sz="2200" dirty="0"/>
          </a:p>
          <a:p>
            <a:pPr marL="384048" indent="-384048">
              <a:defRPr/>
            </a:pPr>
            <a:r>
              <a:rPr lang="en-US" altLang="en-US" sz="2200" b="1" u="sng" dirty="0"/>
              <a:t>Goal setting</a:t>
            </a:r>
          </a:p>
          <a:p>
            <a:pPr marL="384048" indent="-384048">
              <a:buNone/>
              <a:defRPr/>
            </a:pPr>
            <a:endParaRPr lang="en-US" altLang="en-US" sz="2200" dirty="0"/>
          </a:p>
          <a:p>
            <a:pPr marL="384048" indent="-384048">
              <a:defRPr/>
            </a:pPr>
            <a:r>
              <a:rPr lang="en-US" altLang="en-US" sz="2200" b="1" u="sng" dirty="0"/>
              <a:t>Action:  </a:t>
            </a:r>
            <a:r>
              <a:rPr lang="en-US" altLang="en-US" sz="2200" dirty="0"/>
              <a:t>Possible ways to act ; costs/consequences, planning, implementation and evaluation ; creative thinking, problem solving and decision making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EC8165D8-C32D-4FA5-9CAF-C5DF61285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 Baghdadi March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004A8F6-0A69-4FC6-8F56-3095A94F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1102</Words>
  <Application>Microsoft Office PowerPoint</Application>
  <PresentationFormat>ملء الشاشة</PresentationFormat>
  <Paragraphs>219</Paragraphs>
  <Slides>27</Slides>
  <Notes>14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Calibri</vt:lpstr>
      <vt:lpstr>Century Gothic</vt:lpstr>
      <vt:lpstr>Times New Roman</vt:lpstr>
      <vt:lpstr>Wingdings</vt:lpstr>
      <vt:lpstr>Wingdings 3</vt:lpstr>
      <vt:lpstr>Wisp</vt:lpstr>
      <vt:lpstr>Tutorial: Communication &amp; Counseling in Clinical Setting </vt:lpstr>
      <vt:lpstr>Objectives:</vt:lpstr>
      <vt:lpstr>Why Communication &amp; Counseling  Skills?</vt:lpstr>
      <vt:lpstr>Why Communication/ Counseling Skills?</vt:lpstr>
      <vt:lpstr>Communication  Skills</vt:lpstr>
      <vt:lpstr> What is Counseling?</vt:lpstr>
      <vt:lpstr> </vt:lpstr>
      <vt:lpstr> Aims of counseling</vt:lpstr>
      <vt:lpstr> Stages of Counseling</vt:lpstr>
      <vt:lpstr>Deficiencies in Communication &amp;Counseling</vt:lpstr>
      <vt:lpstr>Reasons for patients not disclosing problems</vt:lpstr>
      <vt:lpstr>The Evidence Base</vt:lpstr>
      <vt:lpstr>What is a failed communication/ Counseling?</vt:lpstr>
      <vt:lpstr>Problems &amp; Limitations in Communication &amp; Counseling:</vt:lpstr>
      <vt:lpstr>Barriers to Communication/Counseling in Clinical Practice</vt:lpstr>
      <vt:lpstr>عرض تقديمي في PowerPoint</vt:lpstr>
      <vt:lpstr>Example 1</vt:lpstr>
      <vt:lpstr>Smoking Cessation Counselling </vt:lpstr>
      <vt:lpstr>Professional Behavior </vt:lpstr>
      <vt:lpstr>Data Gathering </vt:lpstr>
      <vt:lpstr>Data Gathering </vt:lpstr>
      <vt:lpstr>Data Gathering </vt:lpstr>
      <vt:lpstr>Management </vt:lpstr>
      <vt:lpstr>Competencies to cover</vt:lpstr>
      <vt:lpstr>Example 2</vt:lpstr>
      <vt:lpstr>عرض تقديمي في PowerPoint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Tutorial: Communication &amp; Counseling in Clinical Setting</dc:title>
  <dc:creator>Leena Baghdadi</dc:creator>
  <cp:lastModifiedBy>Star</cp:lastModifiedBy>
  <cp:revision>56</cp:revision>
  <dcterms:created xsi:type="dcterms:W3CDTF">2019-02-18T09:10:48Z</dcterms:created>
  <dcterms:modified xsi:type="dcterms:W3CDTF">2019-03-31T09:38:45Z</dcterms:modified>
</cp:coreProperties>
</file>