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309" r:id="rId30"/>
    <p:sldId id="299" r:id="rId31"/>
    <p:sldId id="301" r:id="rId32"/>
    <p:sldId id="306" r:id="rId33"/>
    <p:sldId id="302" r:id="rId34"/>
    <p:sldId id="307" r:id="rId35"/>
    <p:sldId id="308" r:id="rId36"/>
    <p:sldId id="310" r:id="rId37"/>
    <p:sldId id="303" r:id="rId38"/>
    <p:sldId id="30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CDA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98" autoAdjust="0"/>
    <p:restoredTop sz="83844" autoAdjust="0"/>
  </p:normalViewPr>
  <p:slideViewPr>
    <p:cSldViewPr snapToGrid="0" snapToObjects="1">
      <p:cViewPr varScale="1">
        <p:scale>
          <a:sx n="63" d="100"/>
          <a:sy n="63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4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375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https://www.thespec.com/news-story/2112270-second-in-command-guilty-in-killing-of-crack-kingpin/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72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98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896F1-A384-934A-A9EA-111A58530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EE151C-7D07-B040-85F6-E529762F8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E92605-BA4E-EF47-A846-40959D64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F25D-E600-45E0-A771-7334481BC71C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23B935-61DA-B344-A25B-5A7F6C7C0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94C242-9912-7947-8550-735B0D51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0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E38C68-B87C-3946-82E8-197DDFC7D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58C3285-3F03-7D48-837E-113CA226A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372A05-8A69-454F-84BC-3720E99AC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C4698-6B4F-4B99-A6FF-0CD345DE8DA9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DDAB6F-A164-2C4C-803B-AB426C383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B58660-A7BC-AA4A-BC03-DF54A9CF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4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DAE5433-A367-5D46-9C51-0691A379F5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65FB31-814D-CA44-AD49-4D1AECC2C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20BDBA-F94F-C14F-8A98-96E5781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C529-0FB5-45BC-B12A-B1D2182F0631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449B42-43E3-BB4A-84EC-AB6D6E3F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3A1280-37BF-7546-B42C-79FBC6192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1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548473-4F63-8241-830C-BD928207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E76618-D7DF-8842-A747-617F5E85D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0E4C49-51E9-4F43-A6B4-50569AD9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CC5B-68C8-4A54-9F81-C23FBCA056D7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1888E8-852F-0B49-B943-DD8BC16D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9BDC7C-37BA-4545-A821-D5EE710E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245F8F-4303-3749-A30F-3B485288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4959D0-2C2B-6C4A-AD83-A65052C6A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4FDF72-795F-8848-9230-9B5DB09A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F2B5-6F19-4939-97F6-6175215D80F2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72A3D2-BE78-C84E-986C-5FB587D4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98743A-C053-7B49-A1FF-35E764A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146B05-E7A6-CE4C-AA18-82214336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FD8635-881B-0D4C-9CC9-851987036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CC3F51-701F-2B4D-8477-EAE62D53D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598309-4E20-064A-894F-56FA2E9D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466E-0FA0-497B-A239-57315DE921E7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E23104-0D01-6146-9D73-97DCC51E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ACA8F9-412E-0849-90C6-579DE773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5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8C35B-ADDC-874C-8C51-336E1A20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D8B1FD-A7A6-E242-9D89-F0F5013CB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6C5B2D-7578-A044-983C-8A13D2AA4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4A5D1F-18BD-2944-90AF-483B20E353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5F3B1-E5BD-224C-B7D1-6C0A4F6FAF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257670-80AD-2843-83A9-792280A32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99B7-115B-49A6-9C6A-159B4EE1F215}" type="datetime1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43932FC-B3B4-154E-A8C2-CDE33BC2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C104597-EC41-C748-986F-B27FF65A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3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32B857-BE73-5944-9497-A76F0CCA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1E86FD4-0DE8-904D-A4AC-C0FD31C61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A1FFD-A586-46E0-87A3-B0B73158C1BD}" type="datetime1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68A948F-1D76-C145-8955-DE9F27CF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6D3BC38-D608-FA42-B3D0-DEE3DF58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2EE182-EDE2-A348-9FA8-11758A3D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E24D-1F9C-4A30-9077-849BB571F609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CA8DD2-4B8F-0349-90C9-F77F18D4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0123C3-7BBD-8541-BE4E-8E01F287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1ECD6-09A4-3643-B86B-9A99E1AAF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721638-46BC-9040-8FFB-1E947BA7F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EB2DF0-6925-2A40-A142-DBC9E9F4E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E48FB43-A3AA-7643-987B-DAF7FD3B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A48B7-AC03-4DAA-8022-BF22639B7550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4B3D7D-0E82-FF41-8E9B-B2B145F4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F667F7-B0C4-CD40-A4A7-65055AE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F6C8FF-A442-A949-B3CB-D706D8FB0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9E7CA63-85E3-944B-B191-97B2C6984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EFA4AE-2EEE-A24C-B46C-A45569FE7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E41DAD-5B39-9C44-A134-45523981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82FC-2D56-450E-A0B3-50AB50843B74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1EF1EC-A218-CE4A-A11B-C9646609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2116A0-9AD5-9845-9CF4-F8FE1DF6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9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9EED126-2BFA-4C4C-9377-8F968B2EE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14BF6B-0038-994A-A67D-F1444CAA3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D785BF-722F-7F4B-8F21-4B6790C9E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19EC9-C394-4CA3-85CD-26895E4CA08B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EBABD0-C1E7-464B-8471-60C98DD04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Khaldoon Aljerian MD MHSc FRCPC FCAP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AAE60-730A-FD46-A122-5FC5701D4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762F-B1E5-444E-AF46-578F0C310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3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EoOVvGV_aQ?t=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8yGJpsJjVPs?list=LLhQ8QjT5wnfoM5GRQXR8ev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s8JklrBSlk?t=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IS-kd2iWQRQ?t=35" TargetMode="External"/><Relationship Id="rId4" Type="http://schemas.openxmlformats.org/officeDocument/2006/relationships/hyperlink" Target="https://youtu.be/21y-X0E_nLo?t=20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cSMQGXICW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TJq8co38P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drjr9PmTM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jOKqYtRDGak?t=1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hLHguPnK0E?list=LLhQ8QjT5wnfoM5GRQXR8e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Mdp4T_G0Xsc?t=119" TargetMode="External"/><Relationship Id="rId4" Type="http://schemas.openxmlformats.org/officeDocument/2006/relationships/hyperlink" Target="https://youtu.be/BnqTRFEDHRY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K1X8SfGMs8?list=LLhQ8QjT5wnfoM5GRQXR8e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RY1FQGd1Bb4?t=93" TargetMode="External"/><Relationship Id="rId4" Type="http://schemas.openxmlformats.org/officeDocument/2006/relationships/hyperlink" Target="https://youtu.be/_PNibJSlOBE?t=2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hgNQni0xdw?list=LLhQ8QjT5wnfoM5GRQXR8e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Y1FQGd1Bb4?t=1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how.com/Use-Dowsing-or-Divining-Rod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ustinsbleach.com/product/windshield-washer-fluid-de-icer-3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sun.co.uk/news/2943539/half-brother-of-north-korea-leader-kim-jong-un-killed-in-a-malaysian-airport-had-nerve-agent-on-his-face/" TargetMode="External"/><Relationship Id="rId5" Type="http://schemas.openxmlformats.org/officeDocument/2006/relationships/hyperlink" Target="https://youtu.be/LEArXCD0Q8w" TargetMode="External"/><Relationship Id="rId4" Type="http://schemas.openxmlformats.org/officeDocument/2006/relationships/hyperlink" Target="http://www.abc.net.au/news/2018-03-20/aum-shinrikyo-members-closer-to-execution-over-sarin-gas-attack/9564962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5xKq2vPUe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SHzXVIdyL8?t=2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uSHzXVIdyL8?t=109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spec.com/news-story/2112270-second-in-command-guilty-in-killing-of-crack-kingpin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Mdp4T_G0Xsc?t=119" TargetMode="External"/><Relationship Id="rId4" Type="http://schemas.openxmlformats.org/officeDocument/2006/relationships/hyperlink" Target="https://youtu.be/BnqTRFEDHRY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K9Ld3QHjW8" TargetMode="External"/><Relationship Id="rId2" Type="http://schemas.openxmlformats.org/officeDocument/2006/relationships/hyperlink" Target="https://youtu.be/1seWmy53FZk?list=LLhQ8QjT5wnfoM5GRQXR8evg&amp;t=86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nqTRFEDH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seWmy53FZk?list=LLhQ8QjT5wnfoM5GRQXR8e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haldoonaljerian@gmail.com" TargetMode="External"/><Relationship Id="rId4" Type="http://schemas.openxmlformats.org/officeDocument/2006/relationships/hyperlink" Target="https://youtu.be/1seWmy53FZk?list=LLhQ8QjT5wnfoM5GRQXR8evg&amp;t=9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eNPRE4fkNKM?t=32" TargetMode="External"/><Relationship Id="rId3" Type="http://schemas.openxmlformats.org/officeDocument/2006/relationships/hyperlink" Target="https://youtu.be/mR3jnW2kcUs" TargetMode="External"/><Relationship Id="rId7" Type="http://schemas.openxmlformats.org/officeDocument/2006/relationships/hyperlink" Target="https://youtu.be/lg0CFUiYka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UlrdVRISrS8?t=80" TargetMode="External"/><Relationship Id="rId5" Type="http://schemas.openxmlformats.org/officeDocument/2006/relationships/hyperlink" Target="https://youtu.be/sLsEv-9DOUY" TargetMode="External"/><Relationship Id="rId4" Type="http://schemas.openxmlformats.org/officeDocument/2006/relationships/hyperlink" Target="https://youtu.be/jz2EpgkAz9U?t=11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Cxrkl2igGY?t=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seWmy53FZk?list=LLhQ8QjT5wnfoM5GRQXR8evg&amp;t=8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K9Ld3QHjW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_jVLH4ZHYs?list=LLhQ8QjT5wnfoM5GRQXR8e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0B1B640-420F-4B1C-B34A-8D44FB248C55}"/>
              </a:ext>
            </a:extLst>
          </p:cNvPr>
          <p:cNvSpPr/>
          <p:nvPr/>
        </p:nvSpPr>
        <p:spPr>
          <a:xfrm>
            <a:off x="597408" y="533335"/>
            <a:ext cx="10549128" cy="5421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/>
            </a:r>
            <a:br>
              <a:rPr lang="en-GB" sz="2000" dirty="0"/>
            </a:br>
            <a:r>
              <a:rPr lang="en-GB" sz="6600" dirty="0">
                <a:solidFill>
                  <a:srgbClr val="0000FF"/>
                </a:solidFill>
                <a:latin typeface="Arial" panose="020B0604020202020204" pitchFamily="34" charset="0"/>
              </a:rPr>
              <a:t>Postmortem Medicine for Future </a:t>
            </a:r>
            <a:r>
              <a:rPr lang="en-GB" sz="66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Doctors</a:t>
            </a:r>
            <a:endParaRPr lang="en-GB" sz="6600" dirty="0"/>
          </a:p>
          <a:p>
            <a:pPr algn="ctr">
              <a:spcBef>
                <a:spcPts val="520"/>
              </a:spcBef>
            </a:pPr>
            <a:r>
              <a:rPr lang="en-GB" sz="6600" dirty="0"/>
              <a:t/>
            </a:r>
            <a:br>
              <a:rPr lang="en-GB" sz="6600" dirty="0"/>
            </a:br>
            <a:r>
              <a:rPr lang="en-GB" sz="4000" b="1" u="sng" dirty="0" err="1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Khaldoon</a:t>
            </a:r>
            <a:r>
              <a:rPr lang="en-GB" sz="4000" b="1" u="sng" dirty="0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 Aljerian</a:t>
            </a:r>
            <a:endParaRPr lang="en-GB" sz="6600" dirty="0"/>
          </a:p>
          <a:p>
            <a:pPr algn="ctr">
              <a:spcBef>
                <a:spcPts val="520"/>
              </a:spcBef>
            </a:pPr>
            <a:r>
              <a:rPr lang="en-GB" sz="3600" dirty="0">
                <a:solidFill>
                  <a:srgbClr val="0000FF"/>
                </a:solidFill>
                <a:latin typeface="Arial" panose="020B0604020202020204" pitchFamily="34" charset="0"/>
              </a:rPr>
              <a:t>khaldoonaljerian@gmail.com</a:t>
            </a:r>
            <a:endParaRPr lang="en-GB" sz="66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1C9F4-9BA7-4B8D-92CA-B2996CAC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DB29-2F64-43F4-98B7-BC47E70313A3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949E0B-B02C-4A6A-856B-F908F9E7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69774C-2AD1-4F54-8344-33E3B38A5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0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412AEBE-E478-40AF-9130-993EDE06B94A}"/>
              </a:ext>
            </a:extLst>
          </p:cNvPr>
          <p:cNvSpPr/>
          <p:nvPr/>
        </p:nvSpPr>
        <p:spPr>
          <a:xfrm>
            <a:off x="2926080" y="268224"/>
            <a:ext cx="621792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medicine law &amp; definition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Systems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Reportable cases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changes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COD - DC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0F6CE0A-BC76-4FF5-89B3-ED50642A5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131" y="2310349"/>
            <a:ext cx="7114649" cy="73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8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219A695-0B49-4284-AC5B-2660926A20AD}"/>
              </a:ext>
            </a:extLst>
          </p:cNvPr>
          <p:cNvSpPr/>
          <p:nvPr/>
        </p:nvSpPr>
        <p:spPr>
          <a:xfrm>
            <a:off x="212271" y="136526"/>
            <a:ext cx="11141529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Unnatural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 (suspicious, abuse -/+, iatrogenic, unexpected)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Unattended, within 24H 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(arrival, </a:t>
            </a:r>
            <a:r>
              <a:rPr lang="en-GB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anesthesia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, procedure)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Drugs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 (prescription, non)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Special circumstances: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custody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, occupation, children, pregnancy, unable to complete certification, VIP,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by peace officers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5"/>
              </a:rPr>
              <a:t>again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				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Reportable cases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6765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85C7893-8510-4C54-8A47-572E54B39976}"/>
              </a:ext>
            </a:extLst>
          </p:cNvPr>
          <p:cNvSpPr/>
          <p:nvPr/>
        </p:nvSpPr>
        <p:spPr>
          <a:xfrm>
            <a:off x="2962656" y="743712"/>
            <a:ext cx="6181344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medicine law &amp; definition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Systems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Reportable cases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PM changes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COD - DC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95D9D6D-2BC6-46DF-B625-F83ABDC5C343}"/>
              </a:ext>
            </a:extLst>
          </p:cNvPr>
          <p:cNvSpPr txBox="1"/>
          <p:nvPr/>
        </p:nvSpPr>
        <p:spPr>
          <a:xfrm>
            <a:off x="2840735" y="3329936"/>
            <a:ext cx="7034784" cy="7437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53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C042753-8B4E-4C55-99A9-9B78DFD33B3F}"/>
              </a:ext>
            </a:extLst>
          </p:cNvPr>
          <p:cNvSpPr/>
          <p:nvPr/>
        </p:nvSpPr>
        <p:spPr>
          <a:xfrm>
            <a:off x="2024743" y="359229"/>
            <a:ext cx="9111343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Identification 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Morphological characteristics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Fingerprints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Dental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DNA profiling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Tattoos and body piercing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Identity of decomposed or skeletonized remains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4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2415CCB-F1E2-4139-A158-BCDD90CF3EE8}"/>
              </a:ext>
            </a:extLst>
          </p:cNvPr>
          <p:cNvSpPr/>
          <p:nvPr/>
        </p:nvSpPr>
        <p:spPr>
          <a:xfrm>
            <a:off x="1469571" y="902668"/>
            <a:ext cx="10722429" cy="4467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Changes after Death</a:t>
            </a:r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Calibri" panose="020F0502020204030204" pitchFamily="34" charset="0"/>
                <a:hlinkClick r:id="rId3"/>
              </a:rPr>
              <a:t>Rigor - Livor - Algor mortis</a:t>
            </a:r>
            <a:r>
              <a:rPr lang="en-GB" sz="3200" u="sng" dirty="0">
                <a:solidFill>
                  <a:srgbClr val="224B73"/>
                </a:solidFill>
                <a:latin typeface="Calibri" panose="020F0502020204030204" pitchFamily="34" charset="0"/>
              </a:rPr>
              <a:t> </a:t>
            </a:r>
            <a:r>
              <a:rPr lang="en-CA" sz="3200" dirty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en-CA" sz="3200" dirty="0">
                <a:solidFill>
                  <a:srgbClr val="002060"/>
                </a:solidFill>
                <a:latin typeface="Calibri" panose="020F0502020204030204" pitchFamily="34" charset="0"/>
                <a:hlinkClick r:id="rId4"/>
              </a:rPr>
              <a:t>Al Gore</a:t>
            </a:r>
            <a:r>
              <a:rPr lang="en-CA" sz="32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endParaRPr lang="en-GB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Decomposition:</a:t>
            </a:r>
          </a:p>
          <a:p>
            <a:pPr marL="3429000" lvl="7" indent="-22860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Autolysis</a:t>
            </a:r>
          </a:p>
          <a:p>
            <a:pPr marL="3429000" lvl="7" indent="-22860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Putrefaction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Mummification – Adipocere - Skeletonization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Post-mortem injuries - Immersion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</a:rPr>
              <a:t>Burial – Cremation – Medical preservation</a:t>
            </a:r>
            <a:endParaRPr lang="en-GB" sz="3200" b="0" i="0" u="none" strike="noStrike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86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EFA1F7-EBC0-4F25-A4D9-FE34DBB59E30}"/>
              </a:ext>
            </a:extLst>
          </p:cNvPr>
          <p:cNvSpPr/>
          <p:nvPr/>
        </p:nvSpPr>
        <p:spPr>
          <a:xfrm>
            <a:off x="3048000" y="902668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/>
              <a:t>Postmortem Medicine</a:t>
            </a:r>
          </a:p>
          <a:p>
            <a:pPr fontAlgn="base">
              <a:lnSpc>
                <a:spcPct val="150000"/>
              </a:lnSpc>
            </a:pPr>
            <a:r>
              <a:rPr lang="en-GB" sz="3200" dirty="0"/>
              <a:t>PM medicine law &amp; definition</a:t>
            </a:r>
          </a:p>
          <a:p>
            <a:pPr fontAlgn="base">
              <a:lnSpc>
                <a:spcPct val="150000"/>
              </a:lnSpc>
            </a:pPr>
            <a:r>
              <a:rPr lang="en-GB" sz="3200" dirty="0"/>
              <a:t>Systems</a:t>
            </a:r>
          </a:p>
          <a:p>
            <a:pPr fontAlgn="base">
              <a:lnSpc>
                <a:spcPct val="150000"/>
              </a:lnSpc>
            </a:pPr>
            <a:r>
              <a:rPr lang="en-GB" sz="3200" dirty="0"/>
              <a:t>Reportable cases</a:t>
            </a:r>
          </a:p>
          <a:p>
            <a:pPr fontAlgn="base">
              <a:lnSpc>
                <a:spcPct val="150000"/>
              </a:lnSpc>
            </a:pPr>
            <a:r>
              <a:rPr lang="en-GB" sz="3200" dirty="0"/>
              <a:t>PM changes</a:t>
            </a:r>
          </a:p>
          <a:p>
            <a:pPr fontAlgn="base">
              <a:lnSpc>
                <a:spcPct val="150000"/>
              </a:lnSpc>
            </a:pPr>
            <a:r>
              <a:rPr lang="en-GB" sz="3200" u="sng" dirty="0">
                <a:hlinkClick r:id="rId3"/>
              </a:rPr>
              <a:t>Management</a:t>
            </a:r>
            <a:endParaRPr lang="en-GB" sz="3200" dirty="0"/>
          </a:p>
          <a:p>
            <a:pPr fontAlgn="base">
              <a:lnSpc>
                <a:spcPct val="150000"/>
              </a:lnSpc>
            </a:pPr>
            <a:r>
              <a:rPr lang="en-GB" sz="3200" dirty="0"/>
              <a:t>COD - DC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b="0" i="0" u="none" strike="noStrike" dirty="0">
              <a:solidFill>
                <a:srgbClr val="00206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916868-B086-434F-976B-4A19774C09B3}"/>
              </a:ext>
            </a:extLst>
          </p:cNvPr>
          <p:cNvSpPr txBox="1"/>
          <p:nvPr/>
        </p:nvSpPr>
        <p:spPr>
          <a:xfrm>
            <a:off x="2946400" y="3806613"/>
            <a:ext cx="3483429" cy="5958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543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E91F10-8DF9-443A-918B-037A0459B78B}"/>
              </a:ext>
            </a:extLst>
          </p:cNvPr>
          <p:cNvSpPr/>
          <p:nvPr/>
        </p:nvSpPr>
        <p:spPr>
          <a:xfrm>
            <a:off x="1553029" y="391887"/>
            <a:ext cx="9579427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What does a forensic pathologist do?</a:t>
            </a:r>
          </a:p>
          <a:p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Authority, scene safety &amp; examination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History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Imaging		-	Laboratory tests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Physical examination	-	Surgical examination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5"/>
              </a:rPr>
              <a:t>Report, Communication, Recommendations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31731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B4273-0010-4CDB-9E7C-6AA9EA49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D2E6-E6B7-45B4-9585-3BED985AA385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C0049E-9D4B-4732-9956-F02AA89F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90219D-85BB-4840-B095-B25874F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17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4A4FBA0-A12A-43F3-B626-45126B4B27AE}"/>
              </a:ext>
            </a:extLst>
          </p:cNvPr>
          <p:cNvSpPr/>
          <p:nvPr/>
        </p:nvSpPr>
        <p:spPr>
          <a:xfrm>
            <a:off x="2583542" y="493486"/>
            <a:ext cx="8770257" cy="4506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Surgical examination</a:t>
            </a:r>
            <a:endParaRPr lang="en-GB" sz="3200" dirty="0"/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Incisions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Tissue samples (</a:t>
            </a:r>
            <a:r>
              <a:rPr lang="en-GB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surg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path, molecular)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Tissue, fluid (microbiology and toxicology) 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5"/>
              </a:rPr>
              <a:t>Retention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-342900">
              <a:lnSpc>
                <a:spcPct val="150000"/>
              </a:lnSpc>
              <a:spcBef>
                <a:spcPts val="560"/>
              </a:spcBef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→ correlates all the information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54319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9E9E20-A475-4B54-B8F5-57E9E5F25C7F}"/>
              </a:ext>
            </a:extLst>
          </p:cNvPr>
          <p:cNvSpPr/>
          <p:nvPr/>
        </p:nvSpPr>
        <p:spPr>
          <a:xfrm>
            <a:off x="507999" y="406400"/>
            <a:ext cx="10595429" cy="46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The Autopsy Lexicon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Suggested Headings for the Autopsy Report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Randy L. </a:t>
            </a:r>
            <a:r>
              <a:rPr lang="en-GB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Hanzlick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, MD, for the Members of the Autopsy Committee, College of American Pathologists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-342900">
              <a:spcBef>
                <a:spcPts val="480"/>
              </a:spcBef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(Arch </a:t>
            </a:r>
            <a:r>
              <a:rPr lang="en-GB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Pathol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Lab Med. 2000;124:594–603)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5994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1D41874-1687-4840-93D4-4374EAAE8662}"/>
              </a:ext>
            </a:extLst>
          </p:cNvPr>
          <p:cNvSpPr/>
          <p:nvPr/>
        </p:nvSpPr>
        <p:spPr>
          <a:xfrm>
            <a:off x="3206496" y="728260"/>
            <a:ext cx="6096000" cy="54014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medicine law &amp; definition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Systems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Reportable cases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changes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Management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COD - DC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EC89D3D-A548-4BD3-BF6E-FB9EC6009505}"/>
              </a:ext>
            </a:extLst>
          </p:cNvPr>
          <p:cNvSpPr txBox="1"/>
          <p:nvPr/>
        </p:nvSpPr>
        <p:spPr>
          <a:xfrm>
            <a:off x="2889504" y="4524752"/>
            <a:ext cx="7034784" cy="7437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0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B4273-0010-4CDB-9E7C-6AA9EA49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D2E6-E6B7-45B4-9585-3BED985AA385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C0049E-9D4B-4732-9956-F02AA89F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90219D-85BB-4840-B095-B25874F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ADBF34-F3FE-44DD-8FDC-0A98F3C98962}"/>
              </a:ext>
            </a:extLst>
          </p:cNvPr>
          <p:cNvSpPr/>
          <p:nvPr/>
        </p:nvSpPr>
        <p:spPr>
          <a:xfrm>
            <a:off x="2706623" y="353568"/>
            <a:ext cx="913180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 Postmortem Medicine</a:t>
            </a:r>
          </a:p>
          <a:p>
            <a:pPr fontAlgn="base"/>
            <a:r>
              <a:rPr lang="en-GB" sz="4400" dirty="0"/>
              <a:t/>
            </a:r>
            <a:br>
              <a:rPr lang="en-GB" sz="4400" dirty="0"/>
            </a:br>
            <a:r>
              <a:rPr lang="en-GB" sz="4400" u="sng" dirty="0">
                <a:hlinkClick r:id="rId3"/>
              </a:rPr>
              <a:t>PM medicine law &amp; definition</a:t>
            </a:r>
            <a:endParaRPr lang="en-GB" sz="4400" dirty="0"/>
          </a:p>
          <a:p>
            <a:pPr fontAlgn="base"/>
            <a:r>
              <a:rPr lang="en-GB" sz="4400" dirty="0"/>
              <a:t>Systems</a:t>
            </a:r>
          </a:p>
          <a:p>
            <a:pPr fontAlgn="base"/>
            <a:r>
              <a:rPr lang="en-GB" sz="4400" dirty="0"/>
              <a:t>Reportable cases</a:t>
            </a:r>
          </a:p>
          <a:p>
            <a:pPr fontAlgn="base"/>
            <a:r>
              <a:rPr lang="en-GB" sz="4400" dirty="0"/>
              <a:t>PM changes</a:t>
            </a:r>
          </a:p>
          <a:p>
            <a:pPr fontAlgn="base"/>
            <a:r>
              <a:rPr lang="en-GB" sz="4400" dirty="0"/>
              <a:t>Management</a:t>
            </a:r>
          </a:p>
          <a:p>
            <a:pPr fontAlgn="base"/>
            <a:r>
              <a:rPr lang="en-GB" sz="4400" dirty="0"/>
              <a:t>COD - DC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498E987-F271-4619-8589-D874210A3894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6937A5E-7D94-43EC-8348-6B91D03B8294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DBF7C39-996D-477E-9C5C-19F81C1FF0A2}"/>
              </a:ext>
            </a:extLst>
          </p:cNvPr>
          <p:cNvSpPr txBox="1"/>
          <p:nvPr/>
        </p:nvSpPr>
        <p:spPr>
          <a:xfrm>
            <a:off x="2706623" y="1501136"/>
            <a:ext cx="7034784" cy="7437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133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738DA14-B0D5-412D-93EA-E8BEDC64FDF1}"/>
              </a:ext>
            </a:extLst>
          </p:cNvPr>
          <p:cNvSpPr/>
          <p:nvPr/>
        </p:nvSpPr>
        <p:spPr>
          <a:xfrm>
            <a:off x="1077686" y="996044"/>
            <a:ext cx="100584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Cause of Death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Injury or disease that results in the cessation of life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“results in”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143000" lvl="2" indent="-22860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Causal linkages in a temporal chain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143000" lvl="2" indent="-228600"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Temporal delay not relevant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39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6D0214B-E73C-4AAD-8794-2BC5339272DA}"/>
              </a:ext>
            </a:extLst>
          </p:cNvPr>
          <p:cNvSpPr/>
          <p:nvPr/>
        </p:nvSpPr>
        <p:spPr>
          <a:xfrm>
            <a:off x="597408" y="540496"/>
            <a:ext cx="106192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Triangle of COD / disease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			      </a:t>
            </a: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Natural + Nutritional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  <a:p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					COD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	</a:t>
            </a: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	Trauma 				   Poison</a:t>
            </a:r>
            <a:endParaRPr lang="en-GB" sz="32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DEE1931E-32E0-4B11-A93A-7E7A1BA542EC}"/>
              </a:ext>
            </a:extLst>
          </p:cNvPr>
          <p:cNvSpPr/>
          <p:nvPr/>
        </p:nvSpPr>
        <p:spPr>
          <a:xfrm>
            <a:off x="4200144" y="2016149"/>
            <a:ext cx="3078480" cy="2580235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09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7A870D-A6B8-40B2-8AD2-F5ED8E712C48}"/>
              </a:ext>
            </a:extLst>
          </p:cNvPr>
          <p:cNvSpPr/>
          <p:nvPr/>
        </p:nvSpPr>
        <p:spPr>
          <a:xfrm>
            <a:off x="2609088" y="414528"/>
            <a:ext cx="8522208" cy="623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Natural &amp; Nutritional</a:t>
            </a:r>
          </a:p>
          <a:p>
            <a:pPr>
              <a:lnSpc>
                <a:spcPct val="150000"/>
              </a:lnSpc>
            </a:pPr>
            <a:endParaRPr lang="en-GB" sz="3200" dirty="0"/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Ischemia due to </a:t>
            </a:r>
            <a:r>
              <a:rPr lang="en-GB" sz="3200" i="1" u="sng" dirty="0">
                <a:solidFill>
                  <a:srgbClr val="002060"/>
                </a:solidFill>
                <a:latin typeface="Arial" panose="020B0604020202020204" pitchFamily="34" charset="0"/>
              </a:rPr>
              <a:t>coronary atherosclerosis 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rgbClr val="002060"/>
                </a:solidFill>
                <a:latin typeface="Arial" panose="020B0604020202020204" pitchFamily="34" charset="0"/>
              </a:rPr>
              <a:t>Hemorrhage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due to </a:t>
            </a:r>
            <a:r>
              <a:rPr lang="en-GB" sz="3200" i="1" u="sng" dirty="0">
                <a:solidFill>
                  <a:srgbClr val="002060"/>
                </a:solidFill>
                <a:latin typeface="Arial" panose="020B0604020202020204" pitchFamily="34" charset="0"/>
              </a:rPr>
              <a:t>Chronic alcoholism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Infection due to </a:t>
            </a:r>
            <a:r>
              <a:rPr lang="en-GB" sz="3200" i="1" u="sng" dirty="0">
                <a:solidFill>
                  <a:srgbClr val="002060"/>
                </a:solidFill>
                <a:latin typeface="Arial" panose="020B0604020202020204" pitchFamily="34" charset="0"/>
              </a:rPr>
              <a:t>pneumococcus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Nutritional +/-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86702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A094C7-706F-46EB-A705-9ED0D11F6039}"/>
              </a:ext>
            </a:extLst>
          </p:cNvPr>
          <p:cNvSpPr/>
          <p:nvPr/>
        </p:nvSpPr>
        <p:spPr>
          <a:xfrm>
            <a:off x="1714501" y="438912"/>
            <a:ext cx="9356270" cy="4987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Trauma (Physical) – Kinetic/non-kinetic</a:t>
            </a:r>
          </a:p>
          <a:p>
            <a:endParaRPr lang="en-GB" sz="3200" dirty="0"/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Blunt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Sharp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Projectile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Asphyxia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Heat, electricity and radiation (physical agents)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91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50F87F-3B2A-471D-AD16-AA4349159FEC}"/>
              </a:ext>
            </a:extLst>
          </p:cNvPr>
          <p:cNvSpPr/>
          <p:nvPr/>
        </p:nvSpPr>
        <p:spPr>
          <a:xfrm>
            <a:off x="1975104" y="999744"/>
            <a:ext cx="9156192" cy="366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</a:rPr>
              <a:t>Poisons</a:t>
            </a:r>
          </a:p>
          <a:p>
            <a:endParaRPr lang="en-GB" sz="3200" dirty="0"/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Pollutants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Air (Outdoor, Indoor) - Metals – Occupational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Administered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Prescribed - Self - Homicidal - Terrorism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28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B4273-0010-4CDB-9E7C-6AA9EA49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D2E6-E6B7-45B4-9585-3BED985AA385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C0049E-9D4B-4732-9956-F02AA89F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90219D-85BB-4840-B095-B25874F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25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0B87A12-85F0-4344-922D-009A68344E56}"/>
              </a:ext>
            </a:extLst>
          </p:cNvPr>
          <p:cNvSpPr/>
          <p:nvPr/>
        </p:nvSpPr>
        <p:spPr>
          <a:xfrm>
            <a:off x="1755648" y="280416"/>
            <a:ext cx="94122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/>
            <a:r>
              <a:rPr lang="en-GB" sz="3200" b="1" u="sng" dirty="0">
                <a:solidFill>
                  <a:srgbClr val="002060"/>
                </a:solidFill>
                <a:latin typeface="Arial" panose="020B0604020202020204" pitchFamily="34" charset="0"/>
              </a:rPr>
              <a:t>Alcohol, drugs &amp; toxins</a:t>
            </a:r>
            <a:endParaRPr lang="en-GB" sz="3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3200" dirty="0"/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Alcohols: Ethanol,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methanol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, ethylene glycol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Street: Heroin, cocaine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OTC, OTS: Diphenhydramine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Prescription: Antidepressants, analgesics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Terrorism: Botulinum, SEB,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4"/>
              </a:rPr>
              <a:t>Sarin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5"/>
              </a:rPr>
              <a:t>cyanide</a:t>
            </a: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6"/>
              </a:rPr>
              <a:t>VX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23808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34AA7F-6763-4F95-9DCE-EF02D3E0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FFAE-E4F0-4329-8D11-6EEACA438045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0EF443-B61D-44F1-B60B-CC7D464F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59A9B7-C876-4C77-977F-ACDEDAD7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AB9772-10A4-4EB7-95EF-F294DACA6347}"/>
              </a:ext>
            </a:extLst>
          </p:cNvPr>
          <p:cNvSpPr/>
          <p:nvPr/>
        </p:nvSpPr>
        <p:spPr>
          <a:xfrm>
            <a:off x="548640" y="377952"/>
            <a:ext cx="1132636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“Pending”</a:t>
            </a:r>
          </a:p>
          <a:p>
            <a:endParaRPr lang="en-GB" sz="3200" dirty="0"/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After the autopsy the cause of death is not clear = “pending”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Medical or scene information needed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Toxicology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Microscopy (histologic examination)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Examination of retained tissue (brain)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48041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3048000" y="1327875"/>
            <a:ext cx="6096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Manner of Death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Natural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Accident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Suicide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Homicide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002060"/>
                </a:solidFill>
                <a:latin typeface="Arial" panose="020B0604020202020204" pitchFamily="34" charset="0"/>
              </a:rPr>
              <a:t>Undetermined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39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B5C27C-FC57-4F7B-9ECE-F446E801269A}"/>
              </a:ext>
            </a:extLst>
          </p:cNvPr>
          <p:cNvSpPr/>
          <p:nvPr/>
        </p:nvSpPr>
        <p:spPr>
          <a:xfrm>
            <a:off x="5977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 </a:t>
            </a:r>
          </a:p>
        </p:txBody>
      </p:sp>
      <p:pic>
        <p:nvPicPr>
          <p:cNvPr id="6" name="Google Shape;429;p71" descr="http://research.ncku.edu.tw/re/articles/e/20090116/images/081110060241n0iu02.png">
            <a:extLst>
              <a:ext uri="{FF2B5EF4-FFF2-40B4-BE49-F238E27FC236}">
                <a16:creationId xmlns:a16="http://schemas.microsoft.com/office/drawing/2014/main" xmlns="" id="{E0145605-DCC6-4BAE-985E-811C7375BA8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950976"/>
            <a:ext cx="12192000" cy="4913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017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7B5C27C-FC57-4F7B-9ECE-F446E801269A}"/>
              </a:ext>
            </a:extLst>
          </p:cNvPr>
          <p:cNvSpPr/>
          <p:nvPr/>
        </p:nvSpPr>
        <p:spPr>
          <a:xfrm>
            <a:off x="5977217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 </a:t>
            </a:r>
          </a:p>
        </p:txBody>
      </p:sp>
      <p:pic>
        <p:nvPicPr>
          <p:cNvPr id="1026" name="Picture 2" descr="http://www.alsharq.net.sa/wp-content/uploads/2012/01/32620-513x340.jpg">
            <a:extLst>
              <a:ext uri="{FF2B5EF4-FFF2-40B4-BE49-F238E27FC236}">
                <a16:creationId xmlns:a16="http://schemas.microsoft.com/office/drawing/2014/main" xmlns="" id="{A827D17A-3D58-4662-B3D4-86B319D15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35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64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34AA7F-6763-4F95-9DCE-EF02D3E0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FFAE-E4F0-4329-8D11-6EEACA438045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0EF443-B61D-44F1-B60B-CC7D464F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59A9B7-C876-4C77-977F-ACDEDAD7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89E9443-49F1-4E97-8565-704A19AA0A76}"/>
              </a:ext>
            </a:extLst>
          </p:cNvPr>
          <p:cNvSpPr/>
          <p:nvPr/>
        </p:nvSpPr>
        <p:spPr>
          <a:xfrm>
            <a:off x="597408" y="268224"/>
            <a:ext cx="10533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</a:rPr>
              <a:t>Islamic jurisprudence Council, of the Muslim World League</a:t>
            </a:r>
            <a:endParaRPr lang="en-GB" sz="3600" dirty="0"/>
          </a:p>
          <a:p>
            <a:pPr marL="342900" algn="ctr"/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</a:rPr>
              <a:t>Based on necessities which calls for the </a:t>
            </a:r>
            <a:r>
              <a:rPr lang="en-GB" sz="3600" b="1" dirty="0">
                <a:solidFill>
                  <a:srgbClr val="000000"/>
                </a:solidFill>
                <a:latin typeface="Arial" panose="020B0604020202020204" pitchFamily="34" charset="0"/>
              </a:rPr>
              <a:t>postmortem examination </a:t>
            </a:r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</a:rPr>
              <a:t>of dead bodies, and with which the </a:t>
            </a:r>
            <a:r>
              <a:rPr lang="en-GB" sz="3600" b="1" dirty="0">
                <a:solidFill>
                  <a:srgbClr val="000000"/>
                </a:solidFill>
                <a:latin typeface="Arial" panose="020B0604020202020204" pitchFamily="34" charset="0"/>
              </a:rPr>
              <a:t>postmortem examination</a:t>
            </a:r>
            <a:r>
              <a:rPr lang="en-GB" sz="3600" dirty="0">
                <a:solidFill>
                  <a:srgbClr val="000000"/>
                </a:solidFill>
                <a:latin typeface="Arial" panose="020B0604020202020204" pitchFamily="34" charset="0"/>
              </a:rPr>
              <a:t>, becomes more a benefit than a depravity of violating the dignity of the dead human.</a:t>
            </a:r>
            <a:endParaRPr lang="en-GB" sz="3600" dirty="0"/>
          </a:p>
          <a:p>
            <a:pPr algn="ctr"/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5E7EC29-E015-4877-AC9A-8A17B5317E33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FDABDF7-F564-4709-9688-9F4C5CE1A2CF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72972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435;p72" descr="http://research.ncku.edu.tw/re/articles/e/20090116/images/081110060241n0iu02.png">
            <a:extLst>
              <a:ext uri="{FF2B5EF4-FFF2-40B4-BE49-F238E27FC236}">
                <a16:creationId xmlns:a16="http://schemas.microsoft.com/office/drawing/2014/main" xmlns="" id="{0FB1FAB3-D51C-46E0-920A-D476A2C33B7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43533"/>
            <a:ext cx="12192000" cy="45997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A5FB8BC-129A-403C-BAB8-FB3F579D84A2}"/>
              </a:ext>
            </a:extLst>
          </p:cNvPr>
          <p:cNvSpPr/>
          <p:nvPr/>
        </p:nvSpPr>
        <p:spPr>
          <a:xfrm>
            <a:off x="3048000" y="22748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  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Acute myocardial infarction</a:t>
            </a:r>
            <a:endParaRPr lang="en-GB" dirty="0"/>
          </a:p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Atherosclerotic coronary artery disease</a:t>
            </a:r>
            <a:endParaRPr lang="en-GB" dirty="0"/>
          </a:p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cxnSp>
        <p:nvCxnSpPr>
          <p:cNvPr id="8" name="Google Shape;438;p72">
            <a:extLst>
              <a:ext uri="{FF2B5EF4-FFF2-40B4-BE49-F238E27FC236}">
                <a16:creationId xmlns:a16="http://schemas.microsoft.com/office/drawing/2014/main" xmlns="" id="{82F383CF-E923-48B0-9DC0-7206FE5AFAED}"/>
              </a:ext>
            </a:extLst>
          </p:cNvPr>
          <p:cNvCxnSpPr>
            <a:cxnSpLocks/>
          </p:cNvCxnSpPr>
          <p:nvPr/>
        </p:nvCxnSpPr>
        <p:spPr>
          <a:xfrm flipV="1">
            <a:off x="2084832" y="3325076"/>
            <a:ext cx="1953768" cy="618546"/>
          </a:xfrm>
          <a:prstGeom prst="straightConnector1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"/>
            <a:headEnd type="none" w="sm" len="sm"/>
            <a:tailEnd type="triangle" w="med" len="med"/>
          </a:ln>
        </p:spPr>
      </p:cxnSp>
      <p:sp>
        <p:nvSpPr>
          <p:cNvPr id="9" name="Google Shape;439;p72">
            <a:extLst>
              <a:ext uri="{FF2B5EF4-FFF2-40B4-BE49-F238E27FC236}">
                <a16:creationId xmlns:a16="http://schemas.microsoft.com/office/drawing/2014/main" xmlns="" id="{DE15A0D4-54C0-451F-A754-CEDAD38EF8D0}"/>
              </a:ext>
            </a:extLst>
          </p:cNvPr>
          <p:cNvSpPr/>
          <p:nvPr/>
        </p:nvSpPr>
        <p:spPr>
          <a:xfrm>
            <a:off x="47700" y="3730755"/>
            <a:ext cx="2037132" cy="377704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440;p72">
            <a:extLst>
              <a:ext uri="{FF2B5EF4-FFF2-40B4-BE49-F238E27FC236}">
                <a16:creationId xmlns:a16="http://schemas.microsoft.com/office/drawing/2014/main" xmlns="" id="{B24182D6-8412-4A06-B08E-E67E329A4BA7}"/>
              </a:ext>
            </a:extLst>
          </p:cNvPr>
          <p:cNvSpPr/>
          <p:nvPr/>
        </p:nvSpPr>
        <p:spPr>
          <a:xfrm>
            <a:off x="47700" y="2377440"/>
            <a:ext cx="1847622" cy="434609"/>
          </a:xfrm>
          <a:prstGeom prst="ellipse">
            <a:avLst/>
          </a:prstGeom>
          <a:noFill/>
          <a:ln w="57150" cap="flat" cmpd="sng">
            <a:solidFill>
              <a:srgbClr val="00CC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441;p72">
            <a:extLst>
              <a:ext uri="{FF2B5EF4-FFF2-40B4-BE49-F238E27FC236}">
                <a16:creationId xmlns:a16="http://schemas.microsoft.com/office/drawing/2014/main" xmlns="" id="{71F1909C-3E26-4C73-9A6F-8315BBE788F5}"/>
              </a:ext>
            </a:extLst>
          </p:cNvPr>
          <p:cNvCxnSpPr>
            <a:cxnSpLocks/>
          </p:cNvCxnSpPr>
          <p:nvPr/>
        </p:nvCxnSpPr>
        <p:spPr>
          <a:xfrm>
            <a:off x="1895322" y="2621280"/>
            <a:ext cx="1316850" cy="0"/>
          </a:xfrm>
          <a:prstGeom prst="straightConnector1">
            <a:avLst/>
          </a:prstGeom>
          <a:noFill/>
          <a:ln w="57150" cap="flat" cmpd="sng">
            <a:solidFill>
              <a:srgbClr val="00CC00"/>
            </a:solidFill>
            <a:prstDash val="solid"/>
            <a:miter lim="8000"/>
            <a:headEnd type="none" w="sm" len="sm"/>
            <a:tailEnd type="triangle" w="med" len="med"/>
          </a:ln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B30E38B-2BB2-4B89-BC3F-FE786F891AAF}"/>
              </a:ext>
            </a:extLst>
          </p:cNvPr>
          <p:cNvSpPr txBox="1"/>
          <p:nvPr/>
        </p:nvSpPr>
        <p:spPr>
          <a:xfrm>
            <a:off x="950976" y="5279136"/>
            <a:ext cx="655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Arial" panose="020B0604020202020204" pitchFamily="34" charset="0"/>
              </a:rPr>
              <a:t>Hypertension, diabetes, obesity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0266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4180115" y="1322615"/>
            <a:ext cx="66620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u="sng" dirty="0">
                <a:hlinkClick r:id="rId3"/>
              </a:rPr>
              <a:t>Best of luck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Exam Do’s</a:t>
            </a:r>
          </a:p>
          <a:p>
            <a:r>
              <a:rPr lang="en-GB" sz="3200" u="sng" dirty="0">
                <a:hlinkClick r:id="rId4"/>
              </a:rPr>
              <a:t>Exam </a:t>
            </a:r>
            <a:r>
              <a:rPr lang="en-GB" sz="3200" u="sng" dirty="0" err="1">
                <a:hlinkClick r:id="rId4"/>
              </a:rPr>
              <a:t>Dont’s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324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3048000" y="954871"/>
            <a:ext cx="9042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808080"/>
                </a:solidFill>
                <a:latin typeface="Arial" panose="020B0604020202020204" pitchFamily="34" charset="0"/>
              </a:rPr>
              <a:t>PM medicine law &amp; definition - Government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</a:rPr>
              <a:t>Systems – Coroner’s office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</a:rPr>
              <a:t>Reportable cases – Coroner’s act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C000"/>
                </a:solidFill>
                <a:latin typeface="Arial" panose="020B0604020202020204" pitchFamily="34" charset="0"/>
              </a:rPr>
              <a:t>PM changes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C000"/>
                </a:solidFill>
                <a:latin typeface="Arial" panose="020B0604020202020204" pitchFamily="34" charset="0"/>
              </a:rPr>
              <a:t>Management: Coroner’s Team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COD – DC: Coroner’s report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151182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2330269" y="1523419"/>
            <a:ext cx="104851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Jason Gamble calls police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/>
          </a:p>
          <a:p>
            <a:r>
              <a:rPr lang="en-GB" sz="3200" dirty="0">
                <a:solidFill>
                  <a:srgbClr val="FFC000"/>
                </a:solidFill>
              </a:rPr>
              <a:t>Lawrence (Sonny) Butler, 29, single wound, chest</a:t>
            </a:r>
          </a:p>
          <a:p>
            <a:endParaRPr lang="en-GB" sz="3200" dirty="0"/>
          </a:p>
          <a:p>
            <a:r>
              <a:rPr lang="en-GB" sz="3200" dirty="0">
                <a:solidFill>
                  <a:srgbClr val="FFC000"/>
                </a:solidFill>
              </a:rPr>
              <a:t>Main floor, 1:30 a.m. on Jan. 31, 2006</a:t>
            </a:r>
          </a:p>
        </p:txBody>
      </p:sp>
    </p:spTree>
    <p:extLst>
      <p:ext uri="{BB962C8B-B14F-4D97-AF65-F5344CB8AC3E}">
        <p14:creationId xmlns:p14="http://schemas.microsoft.com/office/powerpoint/2010/main" val="1210181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3048000" y="954871"/>
            <a:ext cx="9042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</a:rPr>
              <a:t>PM medicine law &amp; definition - Government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</a:rPr>
              <a:t>Systems – Coroner’s office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</a:rPr>
              <a:t>Reportable cases – Coroner’s act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C000"/>
                </a:solidFill>
                <a:latin typeface="Arial" panose="020B0604020202020204" pitchFamily="34" charset="0"/>
              </a:rPr>
              <a:t>PM changes 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C000"/>
                </a:solidFill>
                <a:latin typeface="Arial" panose="020B0604020202020204" pitchFamily="34" charset="0"/>
              </a:rPr>
              <a:t>Management: Coroner’s Team</a:t>
            </a:r>
          </a:p>
          <a:p>
            <a:pPr fontAlgn="base"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COD – DC: Coroner’s report</a:t>
            </a: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64022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E91F10-8DF9-443A-918B-037A0459B78B}"/>
              </a:ext>
            </a:extLst>
          </p:cNvPr>
          <p:cNvSpPr/>
          <p:nvPr/>
        </p:nvSpPr>
        <p:spPr>
          <a:xfrm>
            <a:off x="1553029" y="391887"/>
            <a:ext cx="9579427" cy="4998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What does a forensic pathologist do?</a:t>
            </a:r>
          </a:p>
          <a:p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</a:rPr>
              <a:t>Authority, scene safety &amp; examination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00B050"/>
                </a:solidFill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History</a:t>
            </a:r>
            <a:endParaRPr lang="en-GB" sz="320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F0"/>
                </a:solidFill>
                <a:latin typeface="Arial" panose="020B0604020202020204" pitchFamily="34" charset="0"/>
              </a:rPr>
              <a:t>Imaging		-	Laboratory tests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Physical examination	-	Surgical examination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00B050"/>
                </a:solidFill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Report, Communication, Recommendations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130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563349-A606-4CF1-8637-EC90A626ADF5}"/>
              </a:ext>
            </a:extLst>
          </p:cNvPr>
          <p:cNvSpPr/>
          <p:nvPr/>
        </p:nvSpPr>
        <p:spPr>
          <a:xfrm>
            <a:off x="1453243" y="515075"/>
            <a:ext cx="11750693" cy="4480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00B050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Examination of dead persons</a:t>
            </a: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Provide an opinion concerning: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Death investigation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Identification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Biological and physical evidence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Wounds, patterns, and sequence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Cause, manner: disease, injury, death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00B05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Prevent:</a:t>
            </a:r>
            <a:r>
              <a:rPr lang="en-GB" sz="3200" u="sng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GB" sz="3200" dirty="0">
                <a:solidFill>
                  <a:srgbClr val="00B050"/>
                </a:solidFill>
                <a:latin typeface="Arial" panose="020B0604020202020204" pitchFamily="34" charset="0"/>
              </a:rPr>
              <a:t>Injury, disease, and death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56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8140C4-2498-4786-8669-F08AF8EA54E5}"/>
              </a:ext>
            </a:extLst>
          </p:cNvPr>
          <p:cNvSpPr/>
          <p:nvPr/>
        </p:nvSpPr>
        <p:spPr>
          <a:xfrm>
            <a:off x="114300" y="231648"/>
            <a:ext cx="110048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u="sng" dirty="0">
                <a:solidFill>
                  <a:srgbClr val="92D050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History</a:t>
            </a:r>
            <a:endParaRPr lang="en-GB" sz="3200" dirty="0">
              <a:solidFill>
                <a:srgbClr val="92D050"/>
              </a:solidFill>
              <a:latin typeface="Arial" panose="020B0604020202020204" pitchFamily="34" charset="0"/>
            </a:endParaRPr>
          </a:p>
          <a:p>
            <a:r>
              <a:rPr lang="en-US" sz="3200" dirty="0"/>
              <a:t>Coroner:</a:t>
            </a:r>
            <a:endParaRPr lang="en-GB" sz="3200" dirty="0"/>
          </a:p>
          <a:p>
            <a:r>
              <a:rPr lang="en-GB" sz="3200" dirty="0"/>
              <a:t>“Detective: </a:t>
            </a:r>
          </a:p>
          <a:p>
            <a:r>
              <a:rPr lang="en-GB" sz="3200" dirty="0">
                <a:solidFill>
                  <a:srgbClr val="FF0000"/>
                </a:solidFill>
              </a:rPr>
              <a:t>‘’Jason Gamble” says: </a:t>
            </a:r>
            <a:r>
              <a:rPr lang="en-GB" sz="3200" dirty="0"/>
              <a:t>Thomas Amber Van Every, 33, wanted, shooting in the USA</a:t>
            </a:r>
          </a:p>
          <a:p>
            <a:endParaRPr lang="en-GB" sz="3200" dirty="0"/>
          </a:p>
          <a:p>
            <a:r>
              <a:rPr lang="en-GB" sz="3200" dirty="0">
                <a:sym typeface="Wingdings" panose="05000000000000000000" pitchFamily="2" charset="2"/>
              </a:rPr>
              <a:t></a:t>
            </a:r>
            <a:r>
              <a:rPr lang="en-GB" sz="3200" dirty="0"/>
              <a:t>basement </a:t>
            </a:r>
            <a:r>
              <a:rPr lang="en-GB" sz="3200" dirty="0">
                <a:sym typeface="Wingdings" panose="05000000000000000000" pitchFamily="2" charset="2"/>
              </a:rPr>
              <a:t> </a:t>
            </a:r>
            <a:r>
              <a:rPr lang="en-GB" sz="3200" dirty="0"/>
              <a:t>shotgun</a:t>
            </a:r>
            <a:r>
              <a:rPr lang="en-GB" sz="3200" dirty="0">
                <a:sym typeface="Wingdings" panose="05000000000000000000" pitchFamily="2" charset="2"/>
              </a:rPr>
              <a:t> </a:t>
            </a:r>
            <a:r>
              <a:rPr lang="en-GB" sz="3200" dirty="0"/>
              <a:t>main floor and shot Butler</a:t>
            </a:r>
            <a:r>
              <a:rPr lang="en-GB" sz="3200" dirty="0">
                <a:sym typeface="Wingdings" panose="05000000000000000000" pitchFamily="2" charset="2"/>
              </a:rPr>
              <a:t> morgue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516268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38</a:t>
            </a:fld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52A9CA97-75F0-48B5-81AD-423CB8D5E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531" y="1118961"/>
            <a:ext cx="1073126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Questions -  </a:t>
            </a:r>
            <a:r>
              <a:rPr kumimoji="0" lang="ar-SA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أسئلة</a:t>
            </a: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– </a:t>
            </a:r>
            <a:r>
              <a:rPr kumimoji="0" lang="hi-IN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प्रश्न  </a:t>
            </a: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- </a:t>
            </a:r>
            <a:r>
              <a:rPr kumimoji="0" lang="ar-SA" altLang="en-US" sz="3600" b="0" i="0" u="none" strike="noStrike" cap="none" normalizeH="0" baseline="0" dirty="0" err="1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سوالات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Thank you – </a:t>
            </a:r>
            <a:r>
              <a:rPr kumimoji="0" lang="ar-SA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شكرا</a:t>
            </a: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 - </a:t>
            </a:r>
            <a:r>
              <a:rPr kumimoji="0" lang="hi-IN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शुक्रिया </a:t>
            </a: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- </a:t>
            </a:r>
            <a:r>
              <a:rPr kumimoji="0" lang="ar-SA" altLang="en-US" sz="3600" b="0" i="0" u="sng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آپ</a:t>
            </a:r>
            <a:r>
              <a:rPr kumimoji="0" lang="ar-SA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kumimoji="0" lang="ar-SA" altLang="en-US" sz="3600" b="0" i="0" u="sng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کا</a:t>
            </a:r>
            <a:r>
              <a:rPr kumimoji="0" lang="ar-SA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 </a:t>
            </a:r>
            <a:r>
              <a:rPr kumimoji="0" lang="ar-SA" altLang="en-US" sz="3600" b="0" i="0" u="sng" strike="noStrike" cap="none" normalizeH="0" baseline="0" dirty="0" err="1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شکریہ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Khaldoon Aljerian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khaldoonaljerian@gmail.com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    </a:t>
            </a:r>
          </a:p>
        </p:txBody>
      </p:sp>
    </p:spTree>
    <p:extLst>
      <p:ext uri="{BB962C8B-B14F-4D97-AF65-F5344CB8AC3E}">
        <p14:creationId xmlns:p14="http://schemas.microsoft.com/office/powerpoint/2010/main" val="339436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763A5B-6E24-435A-A47F-53243A47A834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23DBD4-CC95-41EB-A441-06FD43DDE3D0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714E63D-3026-4301-A3E6-6E47EB4C9C03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C020B1-13FB-470C-8DFB-AE94A7768C08}"/>
              </a:ext>
            </a:extLst>
          </p:cNvPr>
          <p:cNvSpPr/>
          <p:nvPr/>
        </p:nvSpPr>
        <p:spPr>
          <a:xfrm>
            <a:off x="536448" y="292608"/>
            <a:ext cx="1059484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Forensic Sciences</a:t>
            </a:r>
            <a:endParaRPr lang="en-GB" sz="3200" dirty="0"/>
          </a:p>
          <a:p>
            <a:pPr marL="13970" algn="ctr" fontAlgn="base"/>
            <a:endParaRPr lang="en-GB" sz="3200" dirty="0"/>
          </a:p>
          <a:p>
            <a:pPr marL="13970"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4"/>
              </a:rPr>
              <a:t>Computer Forensics, Criminalistics, DNA typing,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Fingerprints, Document Examination, Forensic Reconstruction,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5"/>
              </a:rPr>
              <a:t>Anthropology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, Ballistics,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6"/>
              </a:rPr>
              <a:t>Odontology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, toxicology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7"/>
              </a:rPr>
              <a:t>(non-Medical)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3970" fontAlgn="base">
              <a:buFont typeface="Arial" panose="020B0604020202020204" pitchFamily="34" charset="0"/>
              <a:buChar char="•"/>
            </a:pPr>
            <a:endParaRPr lang="en-CA" sz="32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13970" fontAlgn="base"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srgbClr val="002060"/>
                </a:solidFill>
                <a:latin typeface="Arial" panose="020B0604020202020204" pitchFamily="34" charset="0"/>
              </a:rPr>
              <a:t> Psychiatry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, radiology, pathology, EM, paediatrics, OBGYN, ophthalmology 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8"/>
              </a:rPr>
              <a:t>(Main Medical departments)</a:t>
            </a:r>
            <a:endParaRPr lang="en-GB" sz="2400" dirty="0">
              <a:solidFill>
                <a:srgbClr val="F9F9F9"/>
              </a:solidFill>
              <a:latin typeface="Arial" panose="020B0604020202020204" pitchFamily="34" charset="0"/>
            </a:endParaRP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62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AD28DB9-87A3-4F1C-9EC1-B65A3A1B33F0}"/>
              </a:ext>
            </a:extLst>
          </p:cNvPr>
          <p:cNvSpPr/>
          <p:nvPr/>
        </p:nvSpPr>
        <p:spPr>
          <a:xfrm>
            <a:off x="2731008" y="243840"/>
            <a:ext cx="8375904" cy="582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Pathology</a:t>
            </a:r>
          </a:p>
          <a:p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Anatomic Pathology: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Molecular Pathology, Cytology, Surgical pathology, Postmortem examination</a:t>
            </a: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Clinical Pathology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Biochemistry, Haematology, Immunology, Microbiology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3079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B563349-A606-4CF1-8637-EC90A626ADF5}"/>
              </a:ext>
            </a:extLst>
          </p:cNvPr>
          <p:cNvSpPr/>
          <p:nvPr/>
        </p:nvSpPr>
        <p:spPr>
          <a:xfrm>
            <a:off x="2682240" y="515075"/>
            <a:ext cx="10521696" cy="4973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Forensic Pathology</a:t>
            </a:r>
            <a:endParaRPr lang="en-GB" sz="32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Subspecialty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Examination of dead persons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Provide an opinion concerning: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Identification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Cause, manner: disease, injury, death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Biological and physical evidence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Wounds, patterns, and sequence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fontAlgn="base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Death investigation</a:t>
            </a:r>
            <a:endParaRPr lang="en-GB" sz="3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1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D43708C-DA88-49A5-BDE1-92C0995D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80D03-3599-40A4-8E56-B363801C3C63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AE3ED5B-CE4D-4CBE-9957-3CFC44DAC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AF4C09-7213-4BD7-9D42-D8A4DBA1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434D67-89F2-4CE7-A3BA-E9616B3C5BB0}"/>
              </a:ext>
            </a:extLst>
          </p:cNvPr>
          <p:cNvSpPr/>
          <p:nvPr/>
        </p:nvSpPr>
        <p:spPr>
          <a:xfrm>
            <a:off x="3048000" y="1058798"/>
            <a:ext cx="7303008" cy="3136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Forensic Pathology</a:t>
            </a:r>
            <a:endParaRPr lang="en-GB" sz="3200" dirty="0"/>
          </a:p>
          <a:p>
            <a:pPr indent="-342900">
              <a:spcBef>
                <a:spcPts val="720"/>
              </a:spcBef>
            </a:pP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Prevent:</a:t>
            </a: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</a:rPr>
              <a:t> </a:t>
            </a: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Injury, disease, and death</a:t>
            </a:r>
            <a:endParaRPr lang="en-GB" sz="3200" dirty="0"/>
          </a:p>
          <a:p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403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B4273-0010-4CDB-9E7C-6AA9EA49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D2E6-E6B7-45B4-9585-3BED985AA385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C0049E-9D4B-4732-9956-F02AA89F2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90219D-85BB-4840-B095-B25874F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8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C819289-40C9-493C-A24E-CD980BDBA680}"/>
              </a:ext>
            </a:extLst>
          </p:cNvPr>
          <p:cNvSpPr/>
          <p:nvPr/>
        </p:nvSpPr>
        <p:spPr>
          <a:xfrm>
            <a:off x="2950464" y="365761"/>
            <a:ext cx="6291072" cy="580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Postmortem Medicine</a:t>
            </a:r>
          </a:p>
          <a:p>
            <a:endParaRPr lang="en-GB" sz="3200" dirty="0"/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medicine law &amp; definition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Systems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Reportable cases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PM changes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Management</a:t>
            </a: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u="sng" dirty="0">
                <a:solidFill>
                  <a:srgbClr val="224B73"/>
                </a:solidFill>
                <a:latin typeface="Arial" panose="020B0604020202020204" pitchFamily="34" charset="0"/>
                <a:hlinkClick r:id="rId3"/>
              </a:rPr>
              <a:t>COD - DC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9FE576-CE1A-473B-9DA7-FFFE10BE26AD}"/>
              </a:ext>
            </a:extLst>
          </p:cNvPr>
          <p:cNvSpPr txBox="1"/>
          <p:nvPr/>
        </p:nvSpPr>
        <p:spPr>
          <a:xfrm>
            <a:off x="2706623" y="2244848"/>
            <a:ext cx="2450593" cy="74371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32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B34AA7F-6763-4F95-9DCE-EF02D3E0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FFAE-E4F0-4329-8D11-6EEACA438045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C0EF443-B61D-44F1-B60B-CC7D464F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Khaldoon Aljerian MD MHSc FRCPC FCAP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59A9B7-C876-4C77-977F-ACDEDAD7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1762F-B1E5-444E-AF46-578F0C310CB3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69E1CC-5BC2-455D-9C01-513EF04B72BC}"/>
              </a:ext>
            </a:extLst>
          </p:cNvPr>
          <p:cNvSpPr/>
          <p:nvPr/>
        </p:nvSpPr>
        <p:spPr>
          <a:xfrm>
            <a:off x="3742944" y="353569"/>
            <a:ext cx="6461760" cy="531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</a:rPr>
              <a:t>Systems</a:t>
            </a:r>
          </a:p>
          <a:p>
            <a:pPr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Coroner or  medical examiner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Particular geographic jurisdiction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Quasi-judicial powers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Inquiry into deaths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Complete the certificate of death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ts val="56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  <a:latin typeface="Arial" panose="020B0604020202020204" pitchFamily="34" charset="0"/>
              </a:rPr>
              <a:t>Recommendations/inquiry</a:t>
            </a:r>
            <a:endParaRPr lang="en-GB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7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11681</TotalTime>
  <Words>1025</Words>
  <Application>Microsoft Office PowerPoint</Application>
  <PresentationFormat>ملء الشاشة</PresentationFormat>
  <Paragraphs>370</Paragraphs>
  <Slides>38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Habibah Nasser Hamad Alkanhal</dc:creator>
  <cp:lastModifiedBy>Star</cp:lastModifiedBy>
  <cp:revision>53</cp:revision>
  <dcterms:created xsi:type="dcterms:W3CDTF">2018-09-08T23:14:57Z</dcterms:created>
  <dcterms:modified xsi:type="dcterms:W3CDTF">2019-02-21T22:10:54Z</dcterms:modified>
</cp:coreProperties>
</file>