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0"/>
  </p:notesMasterIdLst>
  <p:sldIdLst>
    <p:sldId id="258" r:id="rId3"/>
    <p:sldId id="259" r:id="rId4"/>
    <p:sldId id="273" r:id="rId5"/>
    <p:sldId id="274" r:id="rId6"/>
    <p:sldId id="280" r:id="rId7"/>
    <p:sldId id="281" r:id="rId8"/>
    <p:sldId id="282" r:id="rId9"/>
    <p:sldId id="284" r:id="rId10"/>
    <p:sldId id="260" r:id="rId11"/>
    <p:sldId id="283" r:id="rId12"/>
    <p:sldId id="267" r:id="rId13"/>
    <p:sldId id="262" r:id="rId14"/>
    <p:sldId id="265" r:id="rId15"/>
    <p:sldId id="268" r:id="rId16"/>
    <p:sldId id="269" r:id="rId17"/>
    <p:sldId id="275" r:id="rId18"/>
    <p:sldId id="276" r:id="rId19"/>
    <p:sldId id="266" r:id="rId20"/>
    <p:sldId id="270" r:id="rId21"/>
    <p:sldId id="271" r:id="rId22"/>
    <p:sldId id="272" r:id="rId23"/>
    <p:sldId id="277" r:id="rId24"/>
    <p:sldId id="278" r:id="rId25"/>
    <p:sldId id="279" r:id="rId26"/>
    <p:sldId id="285" r:id="rId27"/>
    <p:sldId id="286" r:id="rId28"/>
    <p:sldId id="287" r:id="rId29"/>
    <p:sldId id="288" r:id="rId30"/>
    <p:sldId id="298" r:id="rId31"/>
    <p:sldId id="322" r:id="rId32"/>
    <p:sldId id="289" r:id="rId33"/>
    <p:sldId id="290" r:id="rId34"/>
    <p:sldId id="291" r:id="rId35"/>
    <p:sldId id="299" r:id="rId36"/>
    <p:sldId id="292" r:id="rId37"/>
    <p:sldId id="294" r:id="rId38"/>
    <p:sldId id="295" r:id="rId39"/>
    <p:sldId id="300" r:id="rId40"/>
    <p:sldId id="296" r:id="rId41"/>
    <p:sldId id="297" r:id="rId42"/>
    <p:sldId id="301" r:id="rId43"/>
    <p:sldId id="317" r:id="rId44"/>
    <p:sldId id="318" r:id="rId45"/>
    <p:sldId id="302" r:id="rId46"/>
    <p:sldId id="303" r:id="rId47"/>
    <p:sldId id="304" r:id="rId48"/>
    <p:sldId id="305" r:id="rId49"/>
    <p:sldId id="306" r:id="rId50"/>
    <p:sldId id="307" r:id="rId51"/>
    <p:sldId id="308" r:id="rId52"/>
    <p:sldId id="309" r:id="rId53"/>
    <p:sldId id="310" r:id="rId54"/>
    <p:sldId id="312" r:id="rId55"/>
    <p:sldId id="313" r:id="rId56"/>
    <p:sldId id="314" r:id="rId57"/>
    <p:sldId id="315" r:id="rId58"/>
    <p:sldId id="321"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9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E4469B-523F-4549-9C99-B2FF8849DE7D}" type="datetimeFigureOut">
              <a:rPr lang="en-US" smtClean="0"/>
              <a:t>2/16/2019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ECAB8E-BE28-481D-B45C-45E8F6C64E96}" type="slidenum">
              <a:rPr lang="en-US" smtClean="0"/>
              <a:t>‹#›</a:t>
            </a:fld>
            <a:endParaRPr lang="en-US"/>
          </a:p>
        </p:txBody>
      </p:sp>
    </p:spTree>
    <p:extLst>
      <p:ext uri="{BB962C8B-B14F-4D97-AF65-F5344CB8AC3E}">
        <p14:creationId xmlns:p14="http://schemas.microsoft.com/office/powerpoint/2010/main" val="402565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84D4B6-CC2F-4A32-9DD5-DEFE84971333}" type="slidenum">
              <a:rPr lang="ar-SA" altLang="ar-SA"/>
              <a:pPr>
                <a:spcBef>
                  <a:spcPct val="0"/>
                </a:spcBef>
              </a:pPr>
              <a:t>1</a:t>
            </a:fld>
            <a:endParaRPr lang="en-US" altLang="ar-SA"/>
          </a:p>
        </p:txBody>
      </p:sp>
    </p:spTree>
    <p:extLst>
      <p:ext uri="{BB962C8B-B14F-4D97-AF65-F5344CB8AC3E}">
        <p14:creationId xmlns:p14="http://schemas.microsoft.com/office/powerpoint/2010/main" val="2849377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01767E-0A73-4C3A-BC8E-4BB9D0F86D27}" type="slidenum">
              <a:rPr lang="ar-SA" altLang="ar-SA"/>
              <a:pPr>
                <a:spcBef>
                  <a:spcPct val="0"/>
                </a:spcBef>
              </a:pPr>
              <a:t>31</a:t>
            </a:fld>
            <a:endParaRPr lang="en-US" altLang="ar-SA"/>
          </a:p>
        </p:txBody>
      </p:sp>
    </p:spTree>
    <p:extLst>
      <p:ext uri="{BB962C8B-B14F-4D97-AF65-F5344CB8AC3E}">
        <p14:creationId xmlns:p14="http://schemas.microsoft.com/office/powerpoint/2010/main" val="400307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4FF8EB8-33DA-45E5-8176-D64BBEE47C09}" type="slidenum">
              <a:rPr lang="ar-SA" altLang="ar-SA"/>
              <a:pPr>
                <a:spcBef>
                  <a:spcPct val="0"/>
                </a:spcBef>
              </a:pPr>
              <a:t>32</a:t>
            </a:fld>
            <a:endParaRPr lang="en-US" altLang="ar-SA"/>
          </a:p>
        </p:txBody>
      </p:sp>
    </p:spTree>
    <p:extLst>
      <p:ext uri="{BB962C8B-B14F-4D97-AF65-F5344CB8AC3E}">
        <p14:creationId xmlns:p14="http://schemas.microsoft.com/office/powerpoint/2010/main" val="3146206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3169BA-083F-4A2E-8A92-C998501A527D}" type="slidenum">
              <a:rPr lang="ar-SA" altLang="ar-SA"/>
              <a:pPr>
                <a:spcBef>
                  <a:spcPct val="0"/>
                </a:spcBef>
              </a:pPr>
              <a:t>33</a:t>
            </a:fld>
            <a:endParaRPr lang="en-US" altLang="ar-SA"/>
          </a:p>
        </p:txBody>
      </p:sp>
    </p:spTree>
    <p:extLst>
      <p:ext uri="{BB962C8B-B14F-4D97-AF65-F5344CB8AC3E}">
        <p14:creationId xmlns:p14="http://schemas.microsoft.com/office/powerpoint/2010/main" val="17890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8AF1DE-3F68-4A68-AC49-783A0BE9D82C}" type="slidenum">
              <a:rPr lang="ar-SA" altLang="ar-SA"/>
              <a:pPr>
                <a:spcBef>
                  <a:spcPct val="0"/>
                </a:spcBef>
              </a:pPr>
              <a:t>35</a:t>
            </a:fld>
            <a:endParaRPr lang="en-US" altLang="ar-SA"/>
          </a:p>
        </p:txBody>
      </p:sp>
    </p:spTree>
    <p:extLst>
      <p:ext uri="{BB962C8B-B14F-4D97-AF65-F5344CB8AC3E}">
        <p14:creationId xmlns:p14="http://schemas.microsoft.com/office/powerpoint/2010/main" val="1951127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A9273B-BB12-425F-8619-779BD016D0F3}" type="slidenum">
              <a:rPr lang="ar-SA" altLang="ar-SA"/>
              <a:pPr>
                <a:spcBef>
                  <a:spcPct val="0"/>
                </a:spcBef>
              </a:pPr>
              <a:t>36</a:t>
            </a:fld>
            <a:endParaRPr lang="en-US" altLang="ar-SA"/>
          </a:p>
        </p:txBody>
      </p:sp>
    </p:spTree>
    <p:extLst>
      <p:ext uri="{BB962C8B-B14F-4D97-AF65-F5344CB8AC3E}">
        <p14:creationId xmlns:p14="http://schemas.microsoft.com/office/powerpoint/2010/main" val="804419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0EE12A-3A40-406E-A87D-E090069906F0}" type="slidenum">
              <a:rPr lang="ar-SA" altLang="ar-SA"/>
              <a:pPr>
                <a:spcBef>
                  <a:spcPct val="0"/>
                </a:spcBef>
              </a:pPr>
              <a:t>37</a:t>
            </a:fld>
            <a:endParaRPr lang="en-US" altLang="ar-SA"/>
          </a:p>
        </p:txBody>
      </p:sp>
    </p:spTree>
    <p:extLst>
      <p:ext uri="{BB962C8B-B14F-4D97-AF65-F5344CB8AC3E}">
        <p14:creationId xmlns:p14="http://schemas.microsoft.com/office/powerpoint/2010/main" val="1518532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F9D191-DFC0-452E-8769-A73687E9558C}" type="slidenum">
              <a:rPr lang="ar-SA" altLang="ar-SA"/>
              <a:pPr>
                <a:spcBef>
                  <a:spcPct val="0"/>
                </a:spcBef>
              </a:pPr>
              <a:t>39</a:t>
            </a:fld>
            <a:endParaRPr lang="en-US" altLang="ar-SA"/>
          </a:p>
        </p:txBody>
      </p:sp>
    </p:spTree>
    <p:extLst>
      <p:ext uri="{BB962C8B-B14F-4D97-AF65-F5344CB8AC3E}">
        <p14:creationId xmlns:p14="http://schemas.microsoft.com/office/powerpoint/2010/main" val="1504074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409C85-5373-4D5A-BD20-0870043A9947}" type="slidenum">
              <a:rPr lang="ar-SA" altLang="ar-SA"/>
              <a:pPr>
                <a:spcBef>
                  <a:spcPct val="0"/>
                </a:spcBef>
              </a:pPr>
              <a:t>40</a:t>
            </a:fld>
            <a:endParaRPr lang="en-US" altLang="ar-SA"/>
          </a:p>
        </p:txBody>
      </p:sp>
    </p:spTree>
    <p:extLst>
      <p:ext uri="{BB962C8B-B14F-4D97-AF65-F5344CB8AC3E}">
        <p14:creationId xmlns:p14="http://schemas.microsoft.com/office/powerpoint/2010/main" val="3128852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F327D4-BA0F-474F-AFE9-B1CE35336791}" type="slidenum">
              <a:rPr lang="ar-SA" altLang="ar-SA"/>
              <a:pPr>
                <a:spcBef>
                  <a:spcPct val="0"/>
                </a:spcBef>
              </a:pPr>
              <a:t>41</a:t>
            </a:fld>
            <a:endParaRPr lang="en-US" altLang="ar-SA"/>
          </a:p>
        </p:txBody>
      </p:sp>
    </p:spTree>
    <p:extLst>
      <p:ext uri="{BB962C8B-B14F-4D97-AF65-F5344CB8AC3E}">
        <p14:creationId xmlns:p14="http://schemas.microsoft.com/office/powerpoint/2010/main" val="2103245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D23C1D-DFFC-4BEE-9603-C98924457805}" type="slidenum">
              <a:rPr lang="ar-SA" altLang="ar-SA"/>
              <a:pPr>
                <a:spcBef>
                  <a:spcPct val="0"/>
                </a:spcBef>
              </a:pPr>
              <a:t>44</a:t>
            </a:fld>
            <a:endParaRPr lang="en-US" altLang="ar-SA"/>
          </a:p>
        </p:txBody>
      </p:sp>
    </p:spTree>
    <p:extLst>
      <p:ext uri="{BB962C8B-B14F-4D97-AF65-F5344CB8AC3E}">
        <p14:creationId xmlns:p14="http://schemas.microsoft.com/office/powerpoint/2010/main" val="429191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8E24B6-0369-41E0-B08D-BF391D964871}" type="slidenum">
              <a:rPr lang="ar-SA" altLang="ar-SA"/>
              <a:pPr>
                <a:spcBef>
                  <a:spcPct val="0"/>
                </a:spcBef>
              </a:pPr>
              <a:t>4</a:t>
            </a:fld>
            <a:endParaRPr lang="en-US" altLang="ar-SA"/>
          </a:p>
        </p:txBody>
      </p:sp>
    </p:spTree>
    <p:extLst>
      <p:ext uri="{BB962C8B-B14F-4D97-AF65-F5344CB8AC3E}">
        <p14:creationId xmlns:p14="http://schemas.microsoft.com/office/powerpoint/2010/main" val="641845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AB8342-06E2-4694-A941-52DAE172C6C4}" type="slidenum">
              <a:rPr lang="ar-SA" altLang="ar-SA"/>
              <a:pPr>
                <a:spcBef>
                  <a:spcPct val="0"/>
                </a:spcBef>
              </a:pPr>
              <a:t>46</a:t>
            </a:fld>
            <a:endParaRPr lang="en-US" altLang="ar-SA"/>
          </a:p>
        </p:txBody>
      </p:sp>
    </p:spTree>
    <p:extLst>
      <p:ext uri="{BB962C8B-B14F-4D97-AF65-F5344CB8AC3E}">
        <p14:creationId xmlns:p14="http://schemas.microsoft.com/office/powerpoint/2010/main" val="3142553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D0FC748-344D-4503-BF71-4790CD4140AF}" type="slidenum">
              <a:rPr lang="ar-SA" altLang="ar-SA"/>
              <a:pPr>
                <a:spcBef>
                  <a:spcPct val="0"/>
                </a:spcBef>
              </a:pPr>
              <a:t>47</a:t>
            </a:fld>
            <a:endParaRPr lang="en-US" altLang="ar-SA"/>
          </a:p>
        </p:txBody>
      </p:sp>
    </p:spTree>
    <p:extLst>
      <p:ext uri="{BB962C8B-B14F-4D97-AF65-F5344CB8AC3E}">
        <p14:creationId xmlns:p14="http://schemas.microsoft.com/office/powerpoint/2010/main" val="1803877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9614E3-FD37-47C2-9A8A-93D5EF8F1C73}" type="slidenum">
              <a:rPr lang="ar-SA" altLang="ar-SA"/>
              <a:pPr>
                <a:spcBef>
                  <a:spcPct val="0"/>
                </a:spcBef>
              </a:pPr>
              <a:t>48</a:t>
            </a:fld>
            <a:endParaRPr lang="en-US" altLang="ar-SA"/>
          </a:p>
        </p:txBody>
      </p:sp>
    </p:spTree>
    <p:extLst>
      <p:ext uri="{BB962C8B-B14F-4D97-AF65-F5344CB8AC3E}">
        <p14:creationId xmlns:p14="http://schemas.microsoft.com/office/powerpoint/2010/main" val="246796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7AA7A4-D817-4B58-A8FB-E54BBA8CA025}" type="slidenum">
              <a:rPr lang="ar-SA" altLang="ar-SA"/>
              <a:pPr>
                <a:spcBef>
                  <a:spcPct val="0"/>
                </a:spcBef>
              </a:pPr>
              <a:t>49</a:t>
            </a:fld>
            <a:endParaRPr lang="en-US" altLang="ar-SA"/>
          </a:p>
        </p:txBody>
      </p:sp>
    </p:spTree>
    <p:extLst>
      <p:ext uri="{BB962C8B-B14F-4D97-AF65-F5344CB8AC3E}">
        <p14:creationId xmlns:p14="http://schemas.microsoft.com/office/powerpoint/2010/main" val="4166425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143D7DB-1CD0-480F-95C0-CD73AA3C8EE8}" type="slidenum">
              <a:rPr lang="ar-SA" altLang="ar-SA"/>
              <a:pPr>
                <a:spcBef>
                  <a:spcPct val="0"/>
                </a:spcBef>
              </a:pPr>
              <a:t>50</a:t>
            </a:fld>
            <a:endParaRPr lang="en-US" altLang="ar-SA"/>
          </a:p>
        </p:txBody>
      </p:sp>
    </p:spTree>
    <p:extLst>
      <p:ext uri="{BB962C8B-B14F-4D97-AF65-F5344CB8AC3E}">
        <p14:creationId xmlns:p14="http://schemas.microsoft.com/office/powerpoint/2010/main" val="1791322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5A98E0-2068-4D5D-A7DD-D649B3EA7E7E}" type="slidenum">
              <a:rPr lang="ar-SA" altLang="ar-SA"/>
              <a:pPr>
                <a:spcBef>
                  <a:spcPct val="0"/>
                </a:spcBef>
              </a:pPr>
              <a:t>51</a:t>
            </a:fld>
            <a:endParaRPr lang="en-US" altLang="ar-SA"/>
          </a:p>
        </p:txBody>
      </p:sp>
    </p:spTree>
    <p:extLst>
      <p:ext uri="{BB962C8B-B14F-4D97-AF65-F5344CB8AC3E}">
        <p14:creationId xmlns:p14="http://schemas.microsoft.com/office/powerpoint/2010/main" val="40412649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C3DA18-EE26-4931-9AC2-012C8841D877}" type="slidenum">
              <a:rPr lang="ar-SA" altLang="ar-SA"/>
              <a:pPr>
                <a:spcBef>
                  <a:spcPct val="0"/>
                </a:spcBef>
              </a:pPr>
              <a:t>52</a:t>
            </a:fld>
            <a:endParaRPr lang="en-US" altLang="ar-SA"/>
          </a:p>
        </p:txBody>
      </p:sp>
    </p:spTree>
    <p:extLst>
      <p:ext uri="{BB962C8B-B14F-4D97-AF65-F5344CB8AC3E}">
        <p14:creationId xmlns:p14="http://schemas.microsoft.com/office/powerpoint/2010/main" val="246765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87390B-B732-4DC8-8293-3CA0809D631C}" type="slidenum">
              <a:rPr lang="ar-SA" altLang="ar-SA"/>
              <a:pPr>
                <a:spcBef>
                  <a:spcPct val="0"/>
                </a:spcBef>
              </a:pPr>
              <a:t>53</a:t>
            </a:fld>
            <a:endParaRPr lang="en-US" altLang="ar-SA"/>
          </a:p>
        </p:txBody>
      </p:sp>
    </p:spTree>
    <p:extLst>
      <p:ext uri="{BB962C8B-B14F-4D97-AF65-F5344CB8AC3E}">
        <p14:creationId xmlns:p14="http://schemas.microsoft.com/office/powerpoint/2010/main" val="3554160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60921C-458B-4FC0-BB87-5BAC3AF9B882}" type="slidenum">
              <a:rPr lang="ar-SA" altLang="ar-SA"/>
              <a:pPr>
                <a:spcBef>
                  <a:spcPct val="0"/>
                </a:spcBef>
              </a:pPr>
              <a:t>54</a:t>
            </a:fld>
            <a:endParaRPr lang="en-US" altLang="ar-SA"/>
          </a:p>
        </p:txBody>
      </p:sp>
    </p:spTree>
    <p:extLst>
      <p:ext uri="{BB962C8B-B14F-4D97-AF65-F5344CB8AC3E}">
        <p14:creationId xmlns:p14="http://schemas.microsoft.com/office/powerpoint/2010/main" val="1823076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6DF7DD0-74CF-4CD0-AAAA-C8D430D4C502}" type="slidenum">
              <a:rPr lang="ar-SA" altLang="ar-SA"/>
              <a:pPr>
                <a:spcBef>
                  <a:spcPct val="0"/>
                </a:spcBef>
              </a:pPr>
              <a:t>55</a:t>
            </a:fld>
            <a:endParaRPr lang="en-US" altLang="ar-SA"/>
          </a:p>
        </p:txBody>
      </p:sp>
    </p:spTree>
    <p:extLst>
      <p:ext uri="{BB962C8B-B14F-4D97-AF65-F5344CB8AC3E}">
        <p14:creationId xmlns:p14="http://schemas.microsoft.com/office/powerpoint/2010/main" val="354858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2B7C5B-E78A-495C-B925-BE91DF11B5DC}" type="slidenum">
              <a:rPr lang="ar-SA" altLang="ar-SA"/>
              <a:pPr>
                <a:spcBef>
                  <a:spcPct val="0"/>
                </a:spcBef>
              </a:pPr>
              <a:t>5</a:t>
            </a:fld>
            <a:endParaRPr lang="en-US" altLang="ar-SA"/>
          </a:p>
        </p:txBody>
      </p:sp>
    </p:spTree>
    <p:extLst>
      <p:ext uri="{BB962C8B-B14F-4D97-AF65-F5344CB8AC3E}">
        <p14:creationId xmlns:p14="http://schemas.microsoft.com/office/powerpoint/2010/main" val="30783174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3FDF3DB-C696-4020-A20F-9789FF9603EC}" type="slidenum">
              <a:rPr lang="ar-SA" altLang="ar-SA"/>
              <a:pPr>
                <a:spcBef>
                  <a:spcPct val="0"/>
                </a:spcBef>
              </a:pPr>
              <a:t>56</a:t>
            </a:fld>
            <a:endParaRPr lang="en-US" altLang="ar-SA"/>
          </a:p>
        </p:txBody>
      </p:sp>
    </p:spTree>
    <p:extLst>
      <p:ext uri="{BB962C8B-B14F-4D97-AF65-F5344CB8AC3E}">
        <p14:creationId xmlns:p14="http://schemas.microsoft.com/office/powerpoint/2010/main" val="306860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19A3D6-B0A1-4F9E-971E-77D857271CFC}" type="slidenum">
              <a:rPr lang="ar-SA" altLang="ar-SA"/>
              <a:pPr>
                <a:spcBef>
                  <a:spcPct val="0"/>
                </a:spcBef>
              </a:pPr>
              <a:t>57</a:t>
            </a:fld>
            <a:endParaRPr lang="en-US" altLang="ar-SA"/>
          </a:p>
        </p:txBody>
      </p:sp>
    </p:spTree>
    <p:extLst>
      <p:ext uri="{BB962C8B-B14F-4D97-AF65-F5344CB8AC3E}">
        <p14:creationId xmlns:p14="http://schemas.microsoft.com/office/powerpoint/2010/main" val="3894281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39B895-D9B6-47E2-971E-B356FFF6EF63}" type="slidenum">
              <a:rPr lang="ar-SA" altLang="ar-SA"/>
              <a:pPr>
                <a:spcBef>
                  <a:spcPct val="0"/>
                </a:spcBef>
              </a:pPr>
              <a:t>12</a:t>
            </a:fld>
            <a:endParaRPr lang="en-US" altLang="ar-SA"/>
          </a:p>
        </p:txBody>
      </p:sp>
    </p:spTree>
    <p:extLst>
      <p:ext uri="{BB962C8B-B14F-4D97-AF65-F5344CB8AC3E}">
        <p14:creationId xmlns:p14="http://schemas.microsoft.com/office/powerpoint/2010/main" val="390841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C6D133-6D62-419D-95A4-AFD25E18E2B2}" type="slidenum">
              <a:rPr lang="ar-SA" altLang="ar-SA"/>
              <a:pPr>
                <a:spcBef>
                  <a:spcPct val="0"/>
                </a:spcBef>
              </a:pPr>
              <a:t>15</a:t>
            </a:fld>
            <a:endParaRPr lang="en-US" altLang="ar-SA"/>
          </a:p>
        </p:txBody>
      </p:sp>
    </p:spTree>
    <p:extLst>
      <p:ext uri="{BB962C8B-B14F-4D97-AF65-F5344CB8AC3E}">
        <p14:creationId xmlns:p14="http://schemas.microsoft.com/office/powerpoint/2010/main" val="38636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25BDF3-B4CD-46BB-98EB-D3751A33E23A}" type="slidenum">
              <a:rPr lang="ar-SA" altLang="ar-SA"/>
              <a:pPr>
                <a:spcBef>
                  <a:spcPct val="0"/>
                </a:spcBef>
              </a:pPr>
              <a:t>22</a:t>
            </a:fld>
            <a:endParaRPr lang="en-US" altLang="ar-SA"/>
          </a:p>
        </p:txBody>
      </p:sp>
    </p:spTree>
    <p:extLst>
      <p:ext uri="{BB962C8B-B14F-4D97-AF65-F5344CB8AC3E}">
        <p14:creationId xmlns:p14="http://schemas.microsoft.com/office/powerpoint/2010/main" val="209408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ar-SA" altLang="ar-SA"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CE358D5-995C-4517-B856-5E5BC64E3E6A}" type="slidenum">
              <a:rPr lang="ar-SA" altLang="ar-SA"/>
              <a:pPr>
                <a:spcBef>
                  <a:spcPct val="0"/>
                </a:spcBef>
              </a:pPr>
              <a:t>24</a:t>
            </a:fld>
            <a:endParaRPr lang="en-US" altLang="ar-SA"/>
          </a:p>
        </p:txBody>
      </p:sp>
    </p:spTree>
    <p:extLst>
      <p:ext uri="{BB962C8B-B14F-4D97-AF65-F5344CB8AC3E}">
        <p14:creationId xmlns:p14="http://schemas.microsoft.com/office/powerpoint/2010/main" val="420879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7F74E20-627C-47B9-9D72-12A567ADD4B9}" type="slidenum">
              <a:rPr lang="ar-SA" altLang="ar-SA"/>
              <a:pPr>
                <a:spcBef>
                  <a:spcPct val="0"/>
                </a:spcBef>
              </a:pPr>
              <a:t>26</a:t>
            </a:fld>
            <a:endParaRPr lang="en-US" altLang="ar-SA"/>
          </a:p>
        </p:txBody>
      </p:sp>
    </p:spTree>
    <p:extLst>
      <p:ext uri="{BB962C8B-B14F-4D97-AF65-F5344CB8AC3E}">
        <p14:creationId xmlns:p14="http://schemas.microsoft.com/office/powerpoint/2010/main" val="273448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ar-SA" altLang="ar-SA"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076BBB-B1CC-4321-8ED5-E50DF7B525F0}" type="slidenum">
              <a:rPr lang="ar-SA" altLang="ar-SA"/>
              <a:pPr>
                <a:spcBef>
                  <a:spcPct val="0"/>
                </a:spcBef>
              </a:pPr>
              <a:t>27</a:t>
            </a:fld>
            <a:endParaRPr lang="en-US" altLang="ar-SA"/>
          </a:p>
        </p:txBody>
      </p:sp>
    </p:spTree>
    <p:extLst>
      <p:ext uri="{BB962C8B-B14F-4D97-AF65-F5344CB8AC3E}">
        <p14:creationId xmlns:p14="http://schemas.microsoft.com/office/powerpoint/2010/main" val="591774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94D5D7-8234-4CF5-8F71-D9B4E82C1D43}"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999372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4D5D7-8234-4CF5-8F71-D9B4E82C1D43}"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4167826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4D5D7-8234-4CF5-8F71-D9B4E82C1D43}"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1818900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2440F9-83A3-4722-A2FB-4B606D5BFAB2}" type="datetimeFigureOut">
              <a:rPr lang="en-US">
                <a:solidFill>
                  <a:prstClr val="black">
                    <a:tint val="75000"/>
                  </a:prstClr>
                </a:solidFill>
              </a:rPr>
              <a:pPr>
                <a:def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D47E0A4-2280-4F4D-888E-0332377B0EC6}" type="slidenum">
              <a:rPr lang="ar-SA" altLang="ar-SA"/>
              <a:pPr/>
              <a:t>‹#›</a:t>
            </a:fld>
            <a:endParaRPr lang="en-US" altLang="ar-SA"/>
          </a:p>
        </p:txBody>
      </p:sp>
    </p:spTree>
    <p:extLst>
      <p:ext uri="{BB962C8B-B14F-4D97-AF65-F5344CB8AC3E}">
        <p14:creationId xmlns:p14="http://schemas.microsoft.com/office/powerpoint/2010/main" val="3838472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0F9DDD-04FA-4256-B79C-766AD45056E8}" type="datetimeFigureOut">
              <a:rPr lang="en-US">
                <a:solidFill>
                  <a:prstClr val="black">
                    <a:tint val="75000"/>
                  </a:prstClr>
                </a:solidFill>
              </a:rPr>
              <a:pPr>
                <a:def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E785111-1DD8-4D03-99C9-0660294B9955}" type="slidenum">
              <a:rPr lang="ar-SA" altLang="ar-SA"/>
              <a:pPr/>
              <a:t>‹#›</a:t>
            </a:fld>
            <a:endParaRPr lang="en-US" altLang="ar-SA"/>
          </a:p>
        </p:txBody>
      </p:sp>
    </p:spTree>
    <p:extLst>
      <p:ext uri="{BB962C8B-B14F-4D97-AF65-F5344CB8AC3E}">
        <p14:creationId xmlns:p14="http://schemas.microsoft.com/office/powerpoint/2010/main" val="1111501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0216BCC-09D4-47EE-BD88-0B3374C12874}" type="datetimeFigureOut">
              <a:rPr lang="en-US">
                <a:solidFill>
                  <a:prstClr val="black">
                    <a:tint val="75000"/>
                  </a:prstClr>
                </a:solidFill>
              </a:rPr>
              <a:pPr>
                <a:def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6AF547F-529D-4503-B918-0D8E5ED135D4}" type="slidenum">
              <a:rPr lang="ar-SA" altLang="ar-SA"/>
              <a:pPr/>
              <a:t>‹#›</a:t>
            </a:fld>
            <a:endParaRPr lang="en-US" altLang="ar-SA"/>
          </a:p>
        </p:txBody>
      </p:sp>
    </p:spTree>
    <p:extLst>
      <p:ext uri="{BB962C8B-B14F-4D97-AF65-F5344CB8AC3E}">
        <p14:creationId xmlns:p14="http://schemas.microsoft.com/office/powerpoint/2010/main" val="2244551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0BD0F96-5448-4CB9-87E2-11AEE77A6900}" type="datetimeFigureOut">
              <a:rPr lang="en-US">
                <a:solidFill>
                  <a:prstClr val="black">
                    <a:tint val="75000"/>
                  </a:prstClr>
                </a:solidFill>
              </a:rPr>
              <a:pPr>
                <a:defRPr/>
              </a:pPr>
              <a:t>2/16/2019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52BC4BC-ACE2-466E-B082-8B4F667D58A3}" type="slidenum">
              <a:rPr lang="ar-SA" altLang="ar-SA"/>
              <a:pPr/>
              <a:t>‹#›</a:t>
            </a:fld>
            <a:endParaRPr lang="en-US" altLang="ar-SA"/>
          </a:p>
        </p:txBody>
      </p:sp>
    </p:spTree>
    <p:extLst>
      <p:ext uri="{BB962C8B-B14F-4D97-AF65-F5344CB8AC3E}">
        <p14:creationId xmlns:p14="http://schemas.microsoft.com/office/powerpoint/2010/main" val="467557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EC8093-9CE2-4170-9526-517A1C1B93EA}" type="datetimeFigureOut">
              <a:rPr lang="en-US">
                <a:solidFill>
                  <a:prstClr val="black">
                    <a:tint val="75000"/>
                  </a:prstClr>
                </a:solidFill>
              </a:rPr>
              <a:pPr>
                <a:defRPr/>
              </a:pPr>
              <a:t>2/16/2019</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87F781A-7674-4A92-97D4-D65C51A26E41}" type="slidenum">
              <a:rPr lang="ar-SA" altLang="ar-SA"/>
              <a:pPr/>
              <a:t>‹#›</a:t>
            </a:fld>
            <a:endParaRPr lang="en-US" altLang="ar-SA"/>
          </a:p>
        </p:txBody>
      </p:sp>
    </p:spTree>
    <p:extLst>
      <p:ext uri="{BB962C8B-B14F-4D97-AF65-F5344CB8AC3E}">
        <p14:creationId xmlns:p14="http://schemas.microsoft.com/office/powerpoint/2010/main" val="879177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A395DE-2899-4941-8864-02B407F2EF4C}" type="datetimeFigureOut">
              <a:rPr lang="en-US">
                <a:solidFill>
                  <a:prstClr val="black">
                    <a:tint val="75000"/>
                  </a:prstClr>
                </a:solidFill>
              </a:rPr>
              <a:pPr>
                <a:defRPr/>
              </a:pPr>
              <a:t>2/16/2019</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609AE649-6A76-4FCD-81D7-BE88AC9DDDE5}" type="slidenum">
              <a:rPr lang="ar-SA" altLang="ar-SA"/>
              <a:pPr/>
              <a:t>‹#›</a:t>
            </a:fld>
            <a:endParaRPr lang="en-US" altLang="ar-SA"/>
          </a:p>
        </p:txBody>
      </p:sp>
    </p:spTree>
    <p:extLst>
      <p:ext uri="{BB962C8B-B14F-4D97-AF65-F5344CB8AC3E}">
        <p14:creationId xmlns:p14="http://schemas.microsoft.com/office/powerpoint/2010/main" val="3163484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37CD30-8CFD-45A9-B66F-0911A8F9690F}" type="datetimeFigureOut">
              <a:rPr lang="en-US">
                <a:solidFill>
                  <a:prstClr val="black">
                    <a:tint val="75000"/>
                  </a:prstClr>
                </a:solidFill>
              </a:rPr>
              <a:pPr>
                <a:defRPr/>
              </a:pPr>
              <a:t>2/16/2019</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C9DAEF4-8026-4F1B-A7EF-BF6165B8762B}" type="slidenum">
              <a:rPr lang="ar-SA" altLang="ar-SA"/>
              <a:pPr/>
              <a:t>‹#›</a:t>
            </a:fld>
            <a:endParaRPr lang="en-US" altLang="ar-SA"/>
          </a:p>
        </p:txBody>
      </p:sp>
    </p:spTree>
    <p:extLst>
      <p:ext uri="{BB962C8B-B14F-4D97-AF65-F5344CB8AC3E}">
        <p14:creationId xmlns:p14="http://schemas.microsoft.com/office/powerpoint/2010/main" val="1503985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C4891C-5E9B-4C4F-ADB3-441D818403FE}" type="datetimeFigureOut">
              <a:rPr lang="en-US">
                <a:solidFill>
                  <a:prstClr val="black">
                    <a:tint val="75000"/>
                  </a:prstClr>
                </a:solidFill>
              </a:rPr>
              <a:pPr>
                <a:defRPr/>
              </a:pPr>
              <a:t>2/16/2019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A23D6E-5879-4346-8592-AE690B6077CB}" type="slidenum">
              <a:rPr lang="ar-SA" altLang="ar-SA"/>
              <a:pPr/>
              <a:t>‹#›</a:t>
            </a:fld>
            <a:endParaRPr lang="en-US" altLang="ar-SA"/>
          </a:p>
        </p:txBody>
      </p:sp>
    </p:spTree>
    <p:extLst>
      <p:ext uri="{BB962C8B-B14F-4D97-AF65-F5344CB8AC3E}">
        <p14:creationId xmlns:p14="http://schemas.microsoft.com/office/powerpoint/2010/main" val="4278984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94D5D7-8234-4CF5-8F71-D9B4E82C1D43}"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25566932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CE5167-EA06-41D5-A446-BFD329AC96C3}" type="datetimeFigureOut">
              <a:rPr lang="en-US">
                <a:solidFill>
                  <a:prstClr val="black">
                    <a:tint val="75000"/>
                  </a:prstClr>
                </a:solidFill>
              </a:rPr>
              <a:pPr>
                <a:defRPr/>
              </a:pPr>
              <a:t>2/16/2019</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340FC6A-1D26-4EE0-8733-41C14B6417DD}" type="slidenum">
              <a:rPr lang="ar-SA" altLang="ar-SA"/>
              <a:pPr/>
              <a:t>‹#›</a:t>
            </a:fld>
            <a:endParaRPr lang="en-US" altLang="ar-SA"/>
          </a:p>
        </p:txBody>
      </p:sp>
    </p:spTree>
    <p:extLst>
      <p:ext uri="{BB962C8B-B14F-4D97-AF65-F5344CB8AC3E}">
        <p14:creationId xmlns:p14="http://schemas.microsoft.com/office/powerpoint/2010/main" val="3028086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6F1922-0AAF-4068-BCE8-6FD02B27D8BE}" type="datetimeFigureOut">
              <a:rPr lang="en-US">
                <a:solidFill>
                  <a:prstClr val="black">
                    <a:tint val="75000"/>
                  </a:prstClr>
                </a:solidFill>
              </a:rPr>
              <a:pPr>
                <a:def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FC67F88-BAF4-4894-AAC8-4981BC64228A}" type="slidenum">
              <a:rPr lang="ar-SA" altLang="ar-SA"/>
              <a:pPr/>
              <a:t>‹#›</a:t>
            </a:fld>
            <a:endParaRPr lang="en-US" altLang="ar-SA"/>
          </a:p>
        </p:txBody>
      </p:sp>
    </p:spTree>
    <p:extLst>
      <p:ext uri="{BB962C8B-B14F-4D97-AF65-F5344CB8AC3E}">
        <p14:creationId xmlns:p14="http://schemas.microsoft.com/office/powerpoint/2010/main" val="551713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1F7E33-4F70-432D-A37A-3DA01B2C02DE}" type="datetimeFigureOut">
              <a:rPr lang="en-US">
                <a:solidFill>
                  <a:prstClr val="black">
                    <a:tint val="75000"/>
                  </a:prstClr>
                </a:solidFill>
              </a:rPr>
              <a:pPr>
                <a:defRPr/>
              </a:pPr>
              <a:t>2/16/2019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50BB85-1026-4C7D-9E00-B2284BA18BB7}" type="slidenum">
              <a:rPr lang="ar-SA" altLang="ar-SA"/>
              <a:pPr/>
              <a:t>‹#›</a:t>
            </a:fld>
            <a:endParaRPr lang="en-US" altLang="ar-SA"/>
          </a:p>
        </p:txBody>
      </p:sp>
    </p:spTree>
    <p:extLst>
      <p:ext uri="{BB962C8B-B14F-4D97-AF65-F5344CB8AC3E}">
        <p14:creationId xmlns:p14="http://schemas.microsoft.com/office/powerpoint/2010/main" val="262451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94D5D7-8234-4CF5-8F71-D9B4E82C1D43}" type="datetimeFigureOut">
              <a:rPr lang="en-US" smtClean="0"/>
              <a:t>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129219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94D5D7-8234-4CF5-8F71-D9B4E82C1D43}"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3701563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94D5D7-8234-4CF5-8F71-D9B4E82C1D43}" type="datetimeFigureOut">
              <a:rPr lang="en-US" smtClean="0"/>
              <a:t>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104984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94D5D7-8234-4CF5-8F71-D9B4E82C1D43}" type="datetimeFigureOut">
              <a:rPr lang="en-US" smtClean="0"/>
              <a:t>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210851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94D5D7-8234-4CF5-8F71-D9B4E82C1D43}" type="datetimeFigureOut">
              <a:rPr lang="en-US" smtClean="0"/>
              <a:t>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1848183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4D5D7-8234-4CF5-8F71-D9B4E82C1D43}"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205517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94D5D7-8234-4CF5-8F71-D9B4E82C1D43}" type="datetimeFigureOut">
              <a:rPr lang="en-US" smtClean="0"/>
              <a:t>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D4180E-CFF0-4EAB-9AF4-9FBC3CEB1E7B}" type="slidenum">
              <a:rPr lang="en-US" smtClean="0"/>
              <a:t>‹#›</a:t>
            </a:fld>
            <a:endParaRPr lang="en-US"/>
          </a:p>
        </p:txBody>
      </p:sp>
    </p:spTree>
    <p:extLst>
      <p:ext uri="{BB962C8B-B14F-4D97-AF65-F5344CB8AC3E}">
        <p14:creationId xmlns:p14="http://schemas.microsoft.com/office/powerpoint/2010/main" val="18527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94D5D7-8234-4CF5-8F71-D9B4E82C1D43}" type="datetimeFigureOut">
              <a:rPr lang="en-US" smtClean="0"/>
              <a:t>2/16/2019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D4180E-CFF0-4EAB-9AF4-9FBC3CEB1E7B}" type="slidenum">
              <a:rPr lang="en-US" smtClean="0"/>
              <a:t>‹#›</a:t>
            </a:fld>
            <a:endParaRPr lang="en-US"/>
          </a:p>
        </p:txBody>
      </p:sp>
    </p:spTree>
    <p:extLst>
      <p:ext uri="{BB962C8B-B14F-4D97-AF65-F5344CB8AC3E}">
        <p14:creationId xmlns:p14="http://schemas.microsoft.com/office/powerpoint/2010/main" val="176763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ar-SA"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SA" smtClean="0"/>
              <a:t>Click to edit Master text styles</a:t>
            </a:r>
          </a:p>
          <a:p>
            <a:pPr lvl="1"/>
            <a:r>
              <a:rPr lang="en-US" altLang="ar-SA" smtClean="0"/>
              <a:t>Second level</a:t>
            </a:r>
          </a:p>
          <a:p>
            <a:pPr lvl="2"/>
            <a:r>
              <a:rPr lang="en-US" altLang="ar-SA" smtClean="0"/>
              <a:t>Third level</a:t>
            </a:r>
          </a:p>
          <a:p>
            <a:pPr lvl="3"/>
            <a:r>
              <a:rPr lang="en-US" altLang="ar-SA" smtClean="0"/>
              <a:t>Fourth level</a:t>
            </a:r>
          </a:p>
          <a:p>
            <a:pPr lvl="4"/>
            <a:r>
              <a:rPr lang="en-US" altLang="ar-SA"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rtl="0" eaLnBrk="1" fontAlgn="auto" hangingPunct="1">
              <a:spcBef>
                <a:spcPts val="0"/>
              </a:spcBef>
              <a:spcAft>
                <a:spcPts val="0"/>
              </a:spcAft>
              <a:defRPr sz="1200">
                <a:solidFill>
                  <a:schemeClr val="tx1">
                    <a:tint val="75000"/>
                  </a:schemeClr>
                </a:solidFill>
                <a:latin typeface="+mn-lt"/>
                <a:cs typeface="+mn-cs"/>
              </a:defRPr>
            </a:lvl1pPr>
          </a:lstStyle>
          <a:p>
            <a:pPr>
              <a:defRPr/>
            </a:pPr>
            <a:fld id="{A304E243-15F0-4F72-92B9-1F31A380D8C5}" type="datetimeFigureOut">
              <a:rPr lang="en-US">
                <a:solidFill>
                  <a:prstClr val="black">
                    <a:tint val="75000"/>
                  </a:prstClr>
                </a:solidFill>
              </a:rPr>
              <a:pPr>
                <a:defRPr/>
              </a:pPr>
              <a:t>2/16/2019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rtl="0"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pPr>
            <a:fld id="{43B37917-EA99-45B8-908B-A63020D5E5BB}" type="slidenum">
              <a:rPr lang="ar-SA" altLang="ar-SA"/>
              <a:pPr fontAlgn="base">
                <a:spcBef>
                  <a:spcPct val="0"/>
                </a:spcBef>
                <a:spcAft>
                  <a:spcPct val="0"/>
                </a:spcAft>
              </a:pPr>
              <a:t>‹#›</a:t>
            </a:fld>
            <a:endParaRPr lang="en-US" altLang="ar-SA"/>
          </a:p>
        </p:txBody>
      </p:sp>
    </p:spTree>
    <p:extLst>
      <p:ext uri="{BB962C8B-B14F-4D97-AF65-F5344CB8AC3E}">
        <p14:creationId xmlns:p14="http://schemas.microsoft.com/office/powerpoint/2010/main" val="2428643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524000" y="383453"/>
            <a:ext cx="9144000" cy="2387600"/>
          </a:xfrm>
        </p:spPr>
        <p:txBody>
          <a:bodyPr>
            <a:normAutofit/>
          </a:bodyPr>
          <a:lstStyle/>
          <a:p>
            <a:pPr eaLnBrk="1" hangingPunct="1">
              <a:defRPr/>
            </a:pPr>
            <a:r>
              <a:rPr lang="ar-SA" b="1" dirty="0" smtClean="0">
                <a:effectLst>
                  <a:outerShdw blurRad="38100" dist="38100" dir="2700000" algn="tl">
                    <a:srgbClr val="000000">
                      <a:alpha val="43137"/>
                    </a:srgbClr>
                  </a:outerShdw>
                </a:effectLst>
              </a:rPr>
              <a:t>التعامل مع قضايا نهاية الحياة</a:t>
            </a:r>
            <a:r>
              <a:rPr lang="ar-SA" sz="2400" b="1" dirty="0" smtClean="0">
                <a:effectLst>
                  <a:outerShdw blurRad="38100" dist="38100" dir="2700000" algn="tl">
                    <a:srgbClr val="000000">
                      <a:alpha val="43137"/>
                    </a:srgbClr>
                  </a:outerShdw>
                </a:effectLst>
              </a:rPr>
              <a:t/>
            </a:r>
            <a:br>
              <a:rPr lang="ar-SA" sz="2400" b="1" dirty="0" smtClean="0">
                <a:effectLst>
                  <a:outerShdw blurRad="38100" dist="38100" dir="2700000" algn="tl">
                    <a:srgbClr val="000000">
                      <a:alpha val="43137"/>
                    </a:srgbClr>
                  </a:outerShdw>
                </a:effectLst>
              </a:rPr>
            </a:br>
            <a:r>
              <a:rPr lang="ar-SA" sz="2400" b="1" dirty="0" smtClean="0">
                <a:effectLst>
                  <a:outerShdw blurRad="38100" dist="38100" dir="2700000" algn="tl">
                    <a:srgbClr val="000000">
                      <a:alpha val="43137"/>
                    </a:srgbClr>
                  </a:outerShdw>
                </a:effectLst>
              </a:rPr>
              <a:t>( المحتوى العلمي- أ.د جمال الجارالله)</a:t>
            </a:r>
            <a:endParaRPr lang="en-US" sz="2400" b="1" dirty="0" smtClean="0">
              <a:effectLst>
                <a:outerShdw blurRad="38100" dist="38100" dir="2700000" algn="tl">
                  <a:srgbClr val="000000">
                    <a:alpha val="43137"/>
                  </a:srgbClr>
                </a:outerShdw>
              </a:effectLst>
            </a:endParaRPr>
          </a:p>
        </p:txBody>
      </p:sp>
      <p:sp>
        <p:nvSpPr>
          <p:cNvPr id="2051" name="Subtitle 2"/>
          <p:cNvSpPr>
            <a:spLocks noGrp="1"/>
          </p:cNvSpPr>
          <p:nvPr>
            <p:ph type="subTitle" idx="1"/>
          </p:nvPr>
        </p:nvSpPr>
        <p:spPr>
          <a:xfrm>
            <a:off x="7352144" y="3821546"/>
            <a:ext cx="4214091" cy="1752600"/>
          </a:xfrm>
        </p:spPr>
        <p:txBody>
          <a:bodyPr/>
          <a:lstStyle/>
          <a:p>
            <a:pPr rtl="1" eaLnBrk="1" hangingPunct="1"/>
            <a:r>
              <a:rPr lang="ar-SA" altLang="ar-SA" b="1" dirty="0" smtClean="0">
                <a:solidFill>
                  <a:schemeClr val="tx1"/>
                </a:solidFill>
              </a:rPr>
              <a:t>دكتورة لميس الوطبان </a:t>
            </a:r>
          </a:p>
          <a:p>
            <a:pPr rtl="1" eaLnBrk="1" hangingPunct="1"/>
            <a:r>
              <a:rPr lang="ar-SA" altLang="ar-SA" b="1" dirty="0" smtClean="0"/>
              <a:t>استاذ مساعد قسم طب الاسرة و المجتمع</a:t>
            </a:r>
            <a:endParaRPr lang="en-US" altLang="ar-SA" b="1" dirty="0" smtClean="0">
              <a:solidFill>
                <a:schemeClr val="tx1"/>
              </a:solidFill>
            </a:endParaRPr>
          </a:p>
        </p:txBody>
      </p:sp>
      <p:pic>
        <p:nvPicPr>
          <p:cNvPr id="2" name="Picture 1"/>
          <p:cNvPicPr>
            <a:picLocks noChangeAspect="1"/>
          </p:cNvPicPr>
          <p:nvPr/>
        </p:nvPicPr>
        <p:blipFill>
          <a:blip r:embed="rId3"/>
          <a:stretch>
            <a:fillRect/>
          </a:stretch>
        </p:blipFill>
        <p:spPr>
          <a:xfrm>
            <a:off x="425969" y="3055626"/>
            <a:ext cx="5845522" cy="3284440"/>
          </a:xfrm>
          <a:prstGeom prst="rect">
            <a:avLst/>
          </a:prstGeom>
        </p:spPr>
      </p:pic>
    </p:spTree>
    <p:extLst>
      <p:ext uri="{BB962C8B-B14F-4D97-AF65-F5344CB8AC3E}">
        <p14:creationId xmlns:p14="http://schemas.microsoft.com/office/powerpoint/2010/main" val="306329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ar-SA" altLang="ar-SA" smtClean="0"/>
              <a:t>تلف الجزء العلوي من الدماغ (قشرة الدماغ) وتحلله يؤدي إلى:</a:t>
            </a:r>
          </a:p>
        </p:txBody>
      </p:sp>
      <p:sp>
        <p:nvSpPr>
          <p:cNvPr id="7171" name="Content Placeholder 2"/>
          <p:cNvSpPr>
            <a:spLocks noGrp="1"/>
          </p:cNvSpPr>
          <p:nvPr>
            <p:ph idx="1"/>
          </p:nvPr>
        </p:nvSpPr>
        <p:spPr>
          <a:xfrm>
            <a:off x="1981200" y="1371601"/>
            <a:ext cx="8229600" cy="4525963"/>
          </a:xfrm>
        </p:spPr>
        <p:txBody>
          <a:bodyPr/>
          <a:lstStyle/>
          <a:p>
            <a:pPr marL="514350" indent="-514350" algn="r" rtl="1">
              <a:buFont typeface="Arial" panose="020B0604020202020204" pitchFamily="34" charset="0"/>
              <a:buAutoNum type="alphaUcPeriod"/>
            </a:pPr>
            <a:r>
              <a:rPr lang="ar-SA" altLang="ar-SA" smtClean="0"/>
              <a:t>موت الدماغ</a:t>
            </a:r>
          </a:p>
          <a:p>
            <a:pPr marL="514350" indent="-514350" algn="r" rtl="1">
              <a:buFont typeface="Arial" panose="020B0604020202020204" pitchFamily="34" charset="0"/>
              <a:buAutoNum type="alphaUcPeriod"/>
            </a:pPr>
            <a:endParaRPr lang="ar-SA" altLang="ar-SA" smtClean="0"/>
          </a:p>
          <a:p>
            <a:pPr marL="514350" indent="-514350" algn="r" rtl="1">
              <a:buFont typeface="Arial" panose="020B0604020202020204" pitchFamily="34" charset="0"/>
              <a:buAutoNum type="alphaUcPeriod"/>
            </a:pPr>
            <a:r>
              <a:rPr lang="ar-SA" altLang="ar-SA" smtClean="0"/>
              <a:t>توقف التنفس</a:t>
            </a:r>
          </a:p>
          <a:p>
            <a:pPr marL="514350" indent="-514350" algn="r" rtl="1">
              <a:buFont typeface="Arial" panose="020B0604020202020204" pitchFamily="34" charset="0"/>
              <a:buAutoNum type="alphaUcPeriod"/>
            </a:pPr>
            <a:endParaRPr lang="ar-SA" altLang="ar-SA" smtClean="0"/>
          </a:p>
          <a:p>
            <a:pPr marL="514350" indent="-514350" algn="r" rtl="1">
              <a:buFont typeface="Arial" panose="020B0604020202020204" pitchFamily="34" charset="0"/>
              <a:buAutoNum type="alphaUcPeriod"/>
            </a:pPr>
            <a:r>
              <a:rPr lang="ar-SA" altLang="ar-SA" smtClean="0"/>
              <a:t>توقف القلب</a:t>
            </a:r>
          </a:p>
          <a:p>
            <a:pPr marL="514350" indent="-514350" algn="r" rtl="1">
              <a:buFont typeface="Arial" panose="020B0604020202020204" pitchFamily="34" charset="0"/>
              <a:buAutoNum type="alphaUcPeriod"/>
            </a:pPr>
            <a:endParaRPr lang="ar-SA" altLang="ar-SA" smtClean="0"/>
          </a:p>
          <a:p>
            <a:pPr marL="514350" indent="-514350" algn="r" rtl="1">
              <a:buFont typeface="Arial" panose="020B0604020202020204" pitchFamily="34" charset="0"/>
              <a:buAutoNum type="alphaUcPeriod"/>
            </a:pPr>
            <a:r>
              <a:rPr lang="ar-SA" altLang="ar-SA" smtClean="0"/>
              <a:t>توقف القلب والتنفس</a:t>
            </a:r>
          </a:p>
          <a:p>
            <a:pPr marL="514350" indent="-514350" algn="r" rtl="1">
              <a:buFont typeface="Arial" panose="020B0604020202020204" pitchFamily="34" charset="0"/>
              <a:buAutoNum type="alphaUcPeriod"/>
            </a:pPr>
            <a:endParaRPr lang="ar-SA" altLang="ar-SA" smtClean="0"/>
          </a:p>
          <a:p>
            <a:pPr marL="514350" indent="-514350" algn="r" rtl="1">
              <a:buFont typeface="Arial" panose="020B0604020202020204" pitchFamily="34" charset="0"/>
              <a:buAutoNum type="alphaUcPeriod"/>
            </a:pPr>
            <a:r>
              <a:rPr lang="ar-SA" altLang="ar-SA" smtClean="0"/>
              <a:t>الحالة النباتية (PERSISTENT VEGITATIVE STAE)</a:t>
            </a:r>
          </a:p>
        </p:txBody>
      </p:sp>
    </p:spTree>
    <p:extLst>
      <p:ext uri="{BB962C8B-B14F-4D97-AF65-F5344CB8AC3E}">
        <p14:creationId xmlns:p14="http://schemas.microsoft.com/office/powerpoint/2010/main" val="74009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حالات </a:t>
            </a:r>
            <a:r>
              <a:rPr lang="ar-SA" b="1" dirty="0" smtClean="0"/>
              <a:t>الامراض</a:t>
            </a:r>
            <a:endParaRPr lang="en-US" dirty="0"/>
          </a:p>
        </p:txBody>
      </p:sp>
      <p:sp>
        <p:nvSpPr>
          <p:cNvPr id="3" name="Content Placeholder 2"/>
          <p:cNvSpPr>
            <a:spLocks noGrp="1"/>
          </p:cNvSpPr>
          <p:nvPr>
            <p:ph idx="1"/>
          </p:nvPr>
        </p:nvSpPr>
        <p:spPr/>
        <p:txBody>
          <a:bodyPr/>
          <a:lstStyle/>
          <a:p>
            <a:pPr marL="0" indent="0" algn="r">
              <a:buNone/>
            </a:pPr>
            <a:r>
              <a:rPr lang="ar-SA" dirty="0" smtClean="0"/>
              <a:t>أ</a:t>
            </a:r>
            <a:r>
              <a:rPr lang="ar-SA" dirty="0"/>
              <a:t>. الأمراض الخطيرة المميته خلال فترة </a:t>
            </a:r>
            <a:r>
              <a:rPr lang="ar-SA" dirty="0" smtClean="0"/>
              <a:t>قصيره</a:t>
            </a:r>
          </a:p>
          <a:p>
            <a:pPr marL="0" indent="0" algn="r">
              <a:buNone/>
            </a:pPr>
            <a:r>
              <a:rPr lang="ar-SA" dirty="0" smtClean="0"/>
              <a:t>ب </a:t>
            </a:r>
            <a:r>
              <a:rPr lang="ar-SA" dirty="0"/>
              <a:t>. المرضى الذين يتعرضون لمضاعفات في الأجهزه الحيوية من الجسم ، كالقلب والرئتين ) </a:t>
            </a:r>
            <a:r>
              <a:rPr lang="ar-SA" dirty="0" smtClean="0"/>
              <a:t>فتؤثرعلى </a:t>
            </a:r>
            <a:r>
              <a:rPr lang="ar-SA" dirty="0"/>
              <a:t>التنفس والدورة الدموية ( مباشرة أو بطريقة غير مباشرة نتيجة لأمراض مزمنة . </a:t>
            </a:r>
            <a:endParaRPr lang="ar-SA" dirty="0" smtClean="0"/>
          </a:p>
          <a:p>
            <a:pPr marL="0" indent="0" algn="r">
              <a:buNone/>
            </a:pPr>
            <a:r>
              <a:rPr lang="ar-SA" dirty="0" smtClean="0"/>
              <a:t>ج</a:t>
            </a:r>
            <a:r>
              <a:rPr lang="ar-SA" dirty="0"/>
              <a:t>. المرضى الذين يعانون من أمراض تتصاعد حدتها ببطء ولاتؤثر بالضرورة على الأجهزة </a:t>
            </a:r>
            <a:r>
              <a:rPr lang="ar-SA" dirty="0" smtClean="0"/>
              <a:t>الحيوية واذا قدمت</a:t>
            </a:r>
            <a:endParaRPr lang="ar-SA" dirty="0"/>
          </a:p>
          <a:p>
            <a:pPr marL="0" indent="0" algn="r">
              <a:buNone/>
            </a:pPr>
            <a:r>
              <a:rPr lang="ar-SA" dirty="0"/>
              <a:t>د. المرضى الذين ليس لديهم أمراض تؤدي إلى إدخالهم إلى المستشفيات ، ويكتفي بعلاجهم في العيادات</a:t>
            </a:r>
            <a:endParaRPr lang="en-US" dirty="0"/>
          </a:p>
        </p:txBody>
      </p:sp>
    </p:spTree>
    <p:extLst>
      <p:ext uri="{BB962C8B-B14F-4D97-AF65-F5344CB8AC3E}">
        <p14:creationId xmlns:p14="http://schemas.microsoft.com/office/powerpoint/2010/main" val="26358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p:txBody>
          <a:bodyPr/>
          <a:lstStyle/>
          <a:p>
            <a:pPr rtl="1"/>
            <a:r>
              <a:rPr lang="ar-SA" altLang="ar-SA" dirty="0" smtClean="0">
                <a:cs typeface="Arial" panose="020B0604020202020204" pitchFamily="34" charset="0"/>
              </a:rPr>
              <a:t>ماهو مرض الموت ؟</a:t>
            </a:r>
            <a:endParaRPr lang="en-US" altLang="ar-SA" dirty="0" smtClean="0">
              <a:cs typeface="Arial" panose="020B0604020202020204" pitchFamily="34" charset="0"/>
            </a:endParaRPr>
          </a:p>
        </p:txBody>
      </p:sp>
      <p:sp>
        <p:nvSpPr>
          <p:cNvPr id="9219" name="Rectangle 3"/>
          <p:cNvSpPr>
            <a:spLocks noGrp="1"/>
          </p:cNvSpPr>
          <p:nvPr>
            <p:ph type="body" idx="1"/>
          </p:nvPr>
        </p:nvSpPr>
        <p:spPr/>
        <p:txBody>
          <a:bodyPr/>
          <a:lstStyle/>
          <a:p>
            <a:pPr algn="r" rtl="1"/>
            <a:r>
              <a:rPr lang="ar-SA" altLang="ar-SA" b="1" dirty="0" smtClean="0"/>
              <a:t> أن يكون مرضا يحدث فيه الموت غالبا</a:t>
            </a:r>
          </a:p>
          <a:p>
            <a:pPr algn="r" rtl="1"/>
            <a:endParaRPr lang="ar-SA" altLang="ar-SA" b="1" dirty="0" smtClean="0"/>
          </a:p>
          <a:p>
            <a:pPr algn="r" rtl="1">
              <a:buFont typeface="Arial" panose="020B0604020202020204" pitchFamily="34" charset="0"/>
              <a:buNone/>
            </a:pPr>
            <a:endParaRPr lang="ar-SA" altLang="ar-SA" b="1" dirty="0" smtClean="0"/>
          </a:p>
          <a:p>
            <a:pPr algn="r" rtl="1"/>
            <a:r>
              <a:rPr lang="ar-SA" altLang="ar-SA" b="1" dirty="0" smtClean="0"/>
              <a:t> أن يولّد عند المريض شعوراً بالخوف من</a:t>
            </a:r>
            <a:r>
              <a:rPr lang="en-US" altLang="ar-SA" b="1" dirty="0" smtClean="0"/>
              <a:t> </a:t>
            </a:r>
            <a:r>
              <a:rPr lang="ar-SA" altLang="ar-SA" b="1" dirty="0" smtClean="0"/>
              <a:t> الموت </a:t>
            </a:r>
            <a:br>
              <a:rPr lang="ar-SA" altLang="ar-SA" b="1" dirty="0" smtClean="0"/>
            </a:br>
            <a:endParaRPr lang="ar-SA" altLang="ar-SA" b="1" dirty="0" smtClean="0"/>
          </a:p>
          <a:p>
            <a:pPr algn="r" rtl="1">
              <a:buFont typeface="Arial" panose="020B0604020202020204" pitchFamily="34" charset="0"/>
              <a:buNone/>
            </a:pPr>
            <a:endParaRPr lang="en-US" altLang="ar-SA" b="1" dirty="0" smtClean="0"/>
          </a:p>
          <a:p>
            <a:pPr algn="r" rtl="1"/>
            <a:r>
              <a:rPr lang="ar-SA" altLang="ar-SA" b="1" dirty="0" smtClean="0"/>
              <a:t>أن يموت الشخص بالفعل موتاً متصلاً به قبل مضي سنة على بدئه</a:t>
            </a:r>
            <a:endParaRPr lang="en-US" altLang="ar-SA" b="1" dirty="0" smtClean="0"/>
          </a:p>
        </p:txBody>
      </p:sp>
    </p:spTree>
    <p:extLst>
      <p:ext uri="{BB962C8B-B14F-4D97-AF65-F5344CB8AC3E}">
        <p14:creationId xmlns:p14="http://schemas.microsoft.com/office/powerpoint/2010/main" val="3545174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p:txBody>
          <a:bodyPr/>
          <a:lstStyle/>
          <a:p>
            <a:pPr rtl="1"/>
            <a:r>
              <a:rPr lang="ar-SA" altLang="ar-SA" smtClean="0"/>
              <a:t>مرض لايوجد له علاج شاف ويؤدي إلى الوفاة </a:t>
            </a:r>
          </a:p>
        </p:txBody>
      </p:sp>
      <p:sp>
        <p:nvSpPr>
          <p:cNvPr id="11267" name="Subtitle 4"/>
          <p:cNvSpPr>
            <a:spLocks noGrp="1"/>
          </p:cNvSpPr>
          <p:nvPr>
            <p:ph type="subTitle" idx="1"/>
          </p:nvPr>
        </p:nvSpPr>
        <p:spPr/>
        <p:txBody>
          <a:bodyPr/>
          <a:lstStyle/>
          <a:p>
            <a:r>
              <a:rPr lang="ar-SA" altLang="ar-SA" sz="3600" b="1">
                <a:solidFill>
                  <a:srgbClr val="C00000"/>
                </a:solidFill>
              </a:rPr>
              <a:t>لايرجى برؤه ويؤدي إلى الوفاة</a:t>
            </a:r>
          </a:p>
          <a:p>
            <a:endParaRPr lang="ar-SA" altLang="ar-SA" sz="3600" b="1">
              <a:solidFill>
                <a:srgbClr val="C00000"/>
              </a:solidFill>
            </a:endParaRPr>
          </a:p>
          <a:p>
            <a:r>
              <a:rPr lang="ar-SA" altLang="ar-SA" sz="3600" b="1">
                <a:solidFill>
                  <a:srgbClr val="C00000"/>
                </a:solidFill>
              </a:rPr>
              <a:t>المدة التى خلالها يموت؟؟؟</a:t>
            </a:r>
          </a:p>
        </p:txBody>
      </p:sp>
    </p:spTree>
    <p:extLst>
      <p:ext uri="{BB962C8B-B14F-4D97-AF65-F5344CB8AC3E}">
        <p14:creationId xmlns:p14="http://schemas.microsoft.com/office/powerpoint/2010/main" val="1866997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p:txBody>
          <a:bodyPr/>
          <a:lstStyle/>
          <a:p>
            <a:pPr rtl="1"/>
            <a:r>
              <a:rPr lang="ar-SA" altLang="ar-SA" smtClean="0"/>
              <a:t>هل نخبر المريض بمرضه المؤدي إلى الوفاة؟</a:t>
            </a:r>
          </a:p>
        </p:txBody>
      </p:sp>
      <p:sp>
        <p:nvSpPr>
          <p:cNvPr id="5" name="Subtitle 4"/>
          <p:cNvSpPr>
            <a:spLocks noGrp="1"/>
          </p:cNvSpPr>
          <p:nvPr>
            <p:ph type="subTitle" idx="1"/>
          </p:nvPr>
        </p:nvSpPr>
        <p:spPr/>
        <p:txBody>
          <a:bodyPr/>
          <a:lstStyle/>
          <a:p>
            <a:pPr>
              <a:defRPr/>
            </a:pPr>
            <a:endParaRPr lang="ar-SA"/>
          </a:p>
        </p:txBody>
      </p:sp>
    </p:spTree>
    <p:extLst>
      <p:ext uri="{BB962C8B-B14F-4D97-AF65-F5344CB8AC3E}">
        <p14:creationId xmlns:p14="http://schemas.microsoft.com/office/powerpoint/2010/main" val="783327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rtl="1" eaLnBrk="1" hangingPunct="1"/>
            <a:r>
              <a:rPr lang="ar-SA" altLang="ar-SA" b="1" smtClean="0"/>
              <a:t>الأمراض المؤدية إلى الوفاة</a:t>
            </a:r>
            <a:endParaRPr lang="en-US" altLang="ar-SA" b="1" smtClean="0"/>
          </a:p>
        </p:txBody>
      </p:sp>
      <p:sp>
        <p:nvSpPr>
          <p:cNvPr id="12291" name="Content Placeholder 2"/>
          <p:cNvSpPr>
            <a:spLocks noGrp="1"/>
          </p:cNvSpPr>
          <p:nvPr>
            <p:ph idx="1"/>
          </p:nvPr>
        </p:nvSpPr>
        <p:spPr/>
        <p:txBody>
          <a:bodyPr/>
          <a:lstStyle/>
          <a:p>
            <a:pPr algn="r" rtl="1" eaLnBrk="1" hangingPunct="1"/>
            <a:r>
              <a:rPr lang="ar-SA" altLang="ar-SA" b="1" smtClean="0"/>
              <a:t>إخبار المريض عن حالته</a:t>
            </a:r>
          </a:p>
          <a:p>
            <a:pPr algn="r" rtl="1" eaLnBrk="1" hangingPunct="1">
              <a:buFont typeface="Arial" panose="020B0604020202020204" pitchFamily="34" charset="0"/>
              <a:buNone/>
            </a:pPr>
            <a:endParaRPr lang="ar-SA" altLang="ar-SA" b="1" smtClean="0"/>
          </a:p>
          <a:p>
            <a:pPr algn="r" rtl="1" eaLnBrk="1" hangingPunct="1">
              <a:buFont typeface="Arial" panose="020B0604020202020204" pitchFamily="34" charset="0"/>
              <a:buNone/>
            </a:pPr>
            <a:r>
              <a:rPr lang="ar-SA" altLang="ar-SA" b="1" smtClean="0"/>
              <a:t>                متى يكون ؟</a:t>
            </a:r>
          </a:p>
          <a:p>
            <a:pPr algn="r" rtl="1" eaLnBrk="1" hangingPunct="1">
              <a:buFont typeface="Arial" panose="020B0604020202020204" pitchFamily="34" charset="0"/>
              <a:buNone/>
            </a:pPr>
            <a:endParaRPr lang="ar-SA" altLang="ar-SA" b="1" smtClean="0"/>
          </a:p>
          <a:p>
            <a:pPr algn="r" rtl="1" eaLnBrk="1" hangingPunct="1">
              <a:buFont typeface="Arial" panose="020B0604020202020204" pitchFamily="34" charset="0"/>
              <a:buNone/>
            </a:pPr>
            <a:r>
              <a:rPr lang="ar-SA" altLang="ar-SA" b="1" smtClean="0"/>
              <a:t>                كيف يكون ؟</a:t>
            </a:r>
          </a:p>
          <a:p>
            <a:pPr algn="r" rtl="1" eaLnBrk="1" hangingPunct="1">
              <a:buFont typeface="Arial" panose="020B0604020202020204" pitchFamily="34" charset="0"/>
              <a:buNone/>
            </a:pPr>
            <a:endParaRPr lang="ar-SA" altLang="ar-SA" b="1" smtClean="0"/>
          </a:p>
          <a:p>
            <a:pPr algn="r" rtl="1" eaLnBrk="1" hangingPunct="1">
              <a:buFont typeface="Arial" panose="020B0604020202020204" pitchFamily="34" charset="0"/>
              <a:buNone/>
            </a:pPr>
            <a:r>
              <a:rPr lang="ar-SA" altLang="ar-SA" b="1" smtClean="0"/>
              <a:t>                من يقوم به؟</a:t>
            </a:r>
            <a:endParaRPr lang="en-US" altLang="ar-SA" b="1" smtClean="0"/>
          </a:p>
        </p:txBody>
      </p:sp>
    </p:spTree>
    <p:extLst>
      <p:ext uri="{BB962C8B-B14F-4D97-AF65-F5344CB8AC3E}">
        <p14:creationId xmlns:p14="http://schemas.microsoft.com/office/powerpoint/2010/main" val="3437693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r-SA" dirty="0" smtClean="0"/>
              <a:t>قصة</a:t>
            </a:r>
            <a:endParaRPr lang="en-US" dirty="0"/>
          </a:p>
        </p:txBody>
      </p:sp>
      <p:sp>
        <p:nvSpPr>
          <p:cNvPr id="5" name="Content Placeholder 4"/>
          <p:cNvSpPr>
            <a:spLocks noGrp="1"/>
          </p:cNvSpPr>
          <p:nvPr>
            <p:ph sz="half" idx="1"/>
          </p:nvPr>
        </p:nvSpPr>
        <p:spPr/>
        <p:txBody>
          <a:bodyPr/>
          <a:lstStyle/>
          <a:p>
            <a:pPr marL="0" indent="0" algn="ctr">
              <a:buNone/>
            </a:pPr>
            <a:r>
              <a:rPr lang="ar-SA" dirty="0" smtClean="0"/>
              <a:t>اللباقة التامة </a:t>
            </a:r>
            <a:endParaRPr lang="en-US" dirty="0"/>
          </a:p>
        </p:txBody>
      </p:sp>
      <p:sp>
        <p:nvSpPr>
          <p:cNvPr id="6" name="Content Placeholder 5"/>
          <p:cNvSpPr>
            <a:spLocks noGrp="1"/>
          </p:cNvSpPr>
          <p:nvPr>
            <p:ph sz="half" idx="2"/>
          </p:nvPr>
        </p:nvSpPr>
        <p:spPr/>
        <p:txBody>
          <a:bodyPr/>
          <a:lstStyle/>
          <a:p>
            <a:pPr marL="0" indent="0" algn="ctr">
              <a:buNone/>
            </a:pPr>
            <a:r>
              <a:rPr lang="ar-SA" dirty="0" smtClean="0"/>
              <a:t>الصراحة التامة </a:t>
            </a:r>
            <a:endParaRPr lang="en-US" dirty="0"/>
          </a:p>
        </p:txBody>
      </p:sp>
      <p:sp>
        <p:nvSpPr>
          <p:cNvPr id="8" name="TextBox 7"/>
          <p:cNvSpPr txBox="1"/>
          <p:nvPr/>
        </p:nvSpPr>
        <p:spPr>
          <a:xfrm>
            <a:off x="4715476" y="3682313"/>
            <a:ext cx="2557848" cy="954107"/>
          </a:xfrm>
          <a:prstGeom prst="rect">
            <a:avLst/>
          </a:prstGeom>
          <a:noFill/>
        </p:spPr>
        <p:txBody>
          <a:bodyPr wrap="square" rtlCol="0">
            <a:spAutoFit/>
          </a:bodyPr>
          <a:lstStyle/>
          <a:p>
            <a:pPr algn="ctr"/>
            <a:r>
              <a:rPr lang="ar-SA" sz="2800" dirty="0" smtClean="0"/>
              <a:t>صريح و صريح جدا</a:t>
            </a:r>
          </a:p>
          <a:p>
            <a:pPr algn="ctr"/>
            <a:r>
              <a:rPr lang="ar-SA" sz="2800" dirty="0" smtClean="0"/>
              <a:t>لبق و لبق جدا </a:t>
            </a:r>
            <a:endParaRPr lang="en-US" sz="2800" dirty="0"/>
          </a:p>
        </p:txBody>
      </p:sp>
    </p:spTree>
    <p:extLst>
      <p:ext uri="{BB962C8B-B14F-4D97-AF65-F5344CB8AC3E}">
        <p14:creationId xmlns:p14="http://schemas.microsoft.com/office/powerpoint/2010/main" val="4238925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4"/>
          <p:cNvGraphicFramePr>
            <a:graphicFrameLocks noChangeAspect="1"/>
          </p:cNvGraphicFramePr>
          <p:nvPr/>
        </p:nvGraphicFramePr>
        <p:xfrm>
          <a:off x="1828800" y="138114"/>
          <a:ext cx="8077200" cy="6643687"/>
        </p:xfrm>
        <a:graphic>
          <a:graphicData uri="http://schemas.openxmlformats.org/presentationml/2006/ole">
            <mc:AlternateContent xmlns:mc="http://schemas.openxmlformats.org/markup-compatibility/2006">
              <mc:Choice xmlns:v="urn:schemas-microsoft-com:vml" Requires="v">
                <p:oleObj spid="_x0000_s1033" name="Bitmap Image" r:id="rId3" imgW="10904762" imgH="12952381" progId="PBrush">
                  <p:embed/>
                </p:oleObj>
              </mc:Choice>
              <mc:Fallback>
                <p:oleObj name="Bitmap Image" r:id="rId3" imgW="10904762" imgH="12952381" progId="PBrush">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8114"/>
                        <a:ext cx="8077200" cy="664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95259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r">
              <a:buNone/>
            </a:pPr>
            <a:r>
              <a:rPr lang="ar-SA" dirty="0"/>
              <a:t>مثل هذه الحالات ينبغي أن يتأكد الطبيب من التشخيص ثم ينقل المعلومات المناسبة للمريض أو ذويه</a:t>
            </a:r>
          </a:p>
          <a:p>
            <a:pPr marL="0" indent="0" algn="r">
              <a:buNone/>
            </a:pPr>
            <a:r>
              <a:rPr lang="ar-SA" dirty="0"/>
              <a:t>بالصفة المناسبة في فقرة )إخبار المريض بمرضه الخطيرة أوالمميت(.كما ينبغي للطبيب أن يؤكد للمريض أو</a:t>
            </a:r>
          </a:p>
          <a:p>
            <a:pPr marL="0" indent="0" algn="r">
              <a:buNone/>
            </a:pPr>
            <a:r>
              <a:rPr lang="ar-SA" dirty="0"/>
              <a:t>وليه أن العناية الطبية المناسبة ستُب ذل للمريض ولن يتخلى عنه الطبيب ومعاونوه</a:t>
            </a:r>
            <a:endParaRPr lang="en-US" dirty="0"/>
          </a:p>
          <a:p>
            <a:pPr algn="r"/>
            <a:endParaRPr lang="en-US" dirty="0"/>
          </a:p>
        </p:txBody>
      </p:sp>
    </p:spTree>
    <p:extLst>
      <p:ext uri="{BB962C8B-B14F-4D97-AF65-F5344CB8AC3E}">
        <p14:creationId xmlns:p14="http://schemas.microsoft.com/office/powerpoint/2010/main" val="2169061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ctrTitle"/>
          </p:nvPr>
        </p:nvSpPr>
        <p:spPr>
          <a:xfrm>
            <a:off x="2209800" y="2416176"/>
            <a:ext cx="7772400" cy="1470025"/>
          </a:xfrm>
        </p:spPr>
        <p:txBody>
          <a:bodyPr/>
          <a:lstStyle/>
          <a:p>
            <a:pPr rtl="1"/>
            <a:r>
              <a:rPr lang="ar-SY" altLang="ar-SA" b="1" smtClean="0"/>
              <a:t>ما هي المصالح التي تتحقق من إخبار المريض بمرضه المميت</a:t>
            </a:r>
            <a:r>
              <a:rPr lang="ar-SA" altLang="ar-SA" b="1" smtClean="0"/>
              <a:t>؟</a:t>
            </a:r>
            <a:endParaRPr lang="ar-SA" altLang="ar-SA" smtClean="0"/>
          </a:p>
        </p:txBody>
      </p:sp>
      <p:sp>
        <p:nvSpPr>
          <p:cNvPr id="5" name="Subtitle 4"/>
          <p:cNvSpPr>
            <a:spLocks noGrp="1"/>
          </p:cNvSpPr>
          <p:nvPr>
            <p:ph type="subTitle" idx="1"/>
          </p:nvPr>
        </p:nvSpPr>
        <p:spPr/>
        <p:txBody>
          <a:bodyPr/>
          <a:lstStyle/>
          <a:p>
            <a:pPr>
              <a:defRPr/>
            </a:pPr>
            <a:endParaRPr lang="ar-SA"/>
          </a:p>
        </p:txBody>
      </p:sp>
    </p:spTree>
    <p:extLst>
      <p:ext uri="{BB962C8B-B14F-4D97-AF65-F5344CB8AC3E}">
        <p14:creationId xmlns:p14="http://schemas.microsoft.com/office/powerpoint/2010/main" val="446325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ar-SA" altLang="ar-SA" b="1" dirty="0" smtClean="0"/>
              <a:t>المحاور</a:t>
            </a:r>
          </a:p>
        </p:txBody>
      </p:sp>
      <p:sp>
        <p:nvSpPr>
          <p:cNvPr id="3075" name="Content Placeholder 2"/>
          <p:cNvSpPr>
            <a:spLocks noGrp="1"/>
          </p:cNvSpPr>
          <p:nvPr>
            <p:ph idx="1"/>
          </p:nvPr>
        </p:nvSpPr>
        <p:spPr/>
        <p:txBody>
          <a:bodyPr/>
          <a:lstStyle/>
          <a:p>
            <a:pPr algn="r" rtl="1"/>
            <a:r>
              <a:rPr lang="ar-SA" altLang="ar-SA" dirty="0" smtClean="0"/>
              <a:t>ماالمقصود بالأمراض المؤدية إلى الوفاة</a:t>
            </a:r>
          </a:p>
          <a:p>
            <a:pPr algn="r" rtl="1"/>
            <a:r>
              <a:rPr lang="ar-SA" altLang="ar-SA" dirty="0" smtClean="0"/>
              <a:t>إخبار المرضى عن أمراضهم المميتة</a:t>
            </a:r>
          </a:p>
          <a:p>
            <a:pPr algn="r" rtl="1"/>
            <a:r>
              <a:rPr lang="ar-SA" altLang="ar-SA" dirty="0" smtClean="0"/>
              <a:t>مرض الموت بين الفقهاء والأطباء</a:t>
            </a:r>
          </a:p>
          <a:p>
            <a:pPr algn="r" rtl="1"/>
            <a:r>
              <a:rPr lang="ar-SA" altLang="ar-SA" dirty="0" smtClean="0"/>
              <a:t>التعامل مع المرضى عند قرب الوفاة</a:t>
            </a:r>
          </a:p>
          <a:p>
            <a:pPr algn="r" rtl="1"/>
            <a:r>
              <a:rPr lang="ar-SA" altLang="ar-SA" dirty="0" smtClean="0"/>
              <a:t>الإنعاش واحكامه</a:t>
            </a:r>
          </a:p>
          <a:p>
            <a:pPr algn="r" rtl="1"/>
            <a:r>
              <a:rPr lang="ar-SA" altLang="ar-SA" dirty="0" smtClean="0"/>
              <a:t>فتاوى</a:t>
            </a:r>
          </a:p>
          <a:p>
            <a:pPr algn="r" rtl="1">
              <a:buFont typeface="Arial" panose="020B0604020202020204" pitchFamily="34" charset="0"/>
              <a:buNone/>
            </a:pPr>
            <a:r>
              <a:rPr lang="ar-SA" altLang="ar-SA" dirty="0" smtClean="0"/>
              <a:t>        </a:t>
            </a:r>
          </a:p>
        </p:txBody>
      </p:sp>
    </p:spTree>
    <p:extLst>
      <p:ext uri="{BB962C8B-B14F-4D97-AF65-F5344CB8AC3E}">
        <p14:creationId xmlns:p14="http://schemas.microsoft.com/office/powerpoint/2010/main" val="1437644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ar-SA" altLang="ar-SA" smtClean="0"/>
          </a:p>
        </p:txBody>
      </p:sp>
      <p:sp>
        <p:nvSpPr>
          <p:cNvPr id="16387" name="Content Placeholder 2"/>
          <p:cNvSpPr>
            <a:spLocks noGrp="1"/>
          </p:cNvSpPr>
          <p:nvPr>
            <p:ph idx="1"/>
          </p:nvPr>
        </p:nvSpPr>
        <p:spPr/>
        <p:txBody>
          <a:bodyPr/>
          <a:lstStyle/>
          <a:p>
            <a:pPr algn="r" rtl="1"/>
            <a:r>
              <a:rPr lang="ar-SY" altLang="ar-SA" smtClean="0"/>
              <a:t>ترسيخ ثقة المرضى بالأطباء</a:t>
            </a:r>
            <a:endParaRPr lang="en-US" altLang="ar-SA" smtClean="0"/>
          </a:p>
          <a:p>
            <a:pPr algn="r" rtl="1">
              <a:buFont typeface="Arial" panose="020B0604020202020204" pitchFamily="34" charset="0"/>
              <a:buNone/>
            </a:pPr>
            <a:endParaRPr lang="ar-SA" altLang="ar-SA" smtClean="0"/>
          </a:p>
          <a:p>
            <a:pPr algn="r" rtl="1"/>
            <a:r>
              <a:rPr lang="ar-SY" altLang="ar-SA" smtClean="0"/>
              <a:t>مراعاة المصلحة الشرعية التي تتحقق للمريض</a:t>
            </a:r>
            <a:endParaRPr lang="ar-SA" altLang="ar-SA" smtClean="0"/>
          </a:p>
          <a:p>
            <a:pPr algn="r" rtl="1">
              <a:buFont typeface="Arial" panose="020B0604020202020204" pitchFamily="34" charset="0"/>
              <a:buNone/>
            </a:pPr>
            <a:endParaRPr lang="ar-SA" altLang="ar-SA" smtClean="0"/>
          </a:p>
          <a:p>
            <a:pPr algn="r" rtl="1"/>
            <a:r>
              <a:rPr lang="ar-SY" altLang="ar-SA" smtClean="0"/>
              <a:t>تحقيق مصلحة المريض الدنيوية</a:t>
            </a:r>
            <a:endParaRPr lang="ar-SA" altLang="ar-SA" smtClean="0"/>
          </a:p>
          <a:p>
            <a:pPr algn="r" rtl="1">
              <a:buFont typeface="Arial" panose="020B0604020202020204" pitchFamily="34" charset="0"/>
              <a:buNone/>
            </a:pPr>
            <a:endParaRPr lang="ar-SA" altLang="ar-SA" smtClean="0"/>
          </a:p>
          <a:p>
            <a:pPr algn="r" rtl="1"/>
            <a:r>
              <a:rPr lang="ar-SA" altLang="ar-SA" smtClean="0"/>
              <a:t>الإراحة النفسية للمريض وذويه</a:t>
            </a:r>
          </a:p>
        </p:txBody>
      </p:sp>
    </p:spTree>
    <p:extLst>
      <p:ext uri="{BB962C8B-B14F-4D97-AF65-F5344CB8AC3E}">
        <p14:creationId xmlns:p14="http://schemas.microsoft.com/office/powerpoint/2010/main" val="2471952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ar-SA" altLang="ar-SA" sz="5400"/>
              <a:t>المساويء</a:t>
            </a:r>
            <a:br>
              <a:rPr lang="ar-SA" altLang="ar-SA" sz="5400"/>
            </a:br>
            <a:endParaRPr lang="ar-SA" altLang="ar-SA" sz="5400"/>
          </a:p>
        </p:txBody>
      </p:sp>
      <p:sp>
        <p:nvSpPr>
          <p:cNvPr id="17411" name="Content Placeholder 2"/>
          <p:cNvSpPr>
            <a:spLocks noGrp="1"/>
          </p:cNvSpPr>
          <p:nvPr>
            <p:ph idx="1"/>
          </p:nvPr>
        </p:nvSpPr>
        <p:spPr/>
        <p:txBody>
          <a:bodyPr/>
          <a:lstStyle/>
          <a:p>
            <a:pPr algn="r" rtl="1"/>
            <a:r>
              <a:rPr lang="ar-SY" altLang="ar-SA" smtClean="0"/>
              <a:t>ردة </a:t>
            </a:r>
            <a:r>
              <a:rPr lang="ar-SA" altLang="ar-SA" smtClean="0"/>
              <a:t>ال</a:t>
            </a:r>
            <a:r>
              <a:rPr lang="ar-SY" altLang="ar-SA" smtClean="0"/>
              <a:t>فعل </a:t>
            </a:r>
            <a:r>
              <a:rPr lang="ar-SA" altLang="ar-SA" smtClean="0"/>
              <a:t>ال</a:t>
            </a:r>
            <a:r>
              <a:rPr lang="ar-SY" altLang="ar-SA" smtClean="0"/>
              <a:t>نفسية </a:t>
            </a:r>
            <a:r>
              <a:rPr lang="ar-SA" altLang="ar-SA" smtClean="0"/>
              <a:t>ال</a:t>
            </a:r>
            <a:r>
              <a:rPr lang="ar-SY" altLang="ar-SA" smtClean="0"/>
              <a:t>عنيفة عند المريض </a:t>
            </a:r>
            <a:endParaRPr lang="ar-SA" altLang="ar-SA" smtClean="0"/>
          </a:p>
          <a:p>
            <a:pPr algn="r" rtl="1">
              <a:buFont typeface="Arial" panose="020B0604020202020204" pitchFamily="34" charset="0"/>
              <a:buNone/>
            </a:pPr>
            <a:endParaRPr lang="en-US" altLang="ar-SA" smtClean="0"/>
          </a:p>
          <a:p>
            <a:pPr algn="r" rtl="1"/>
            <a:r>
              <a:rPr lang="ar-SY" altLang="ar-SA" smtClean="0"/>
              <a:t>قد يقدم المريض على الانتحار </a:t>
            </a:r>
            <a:endParaRPr lang="ar-SA" altLang="ar-SA" smtClean="0"/>
          </a:p>
          <a:p>
            <a:pPr algn="r" rtl="1">
              <a:buFont typeface="Arial" panose="020B0604020202020204" pitchFamily="34" charset="0"/>
              <a:buNone/>
            </a:pPr>
            <a:endParaRPr lang="en-US" altLang="ar-SA" smtClean="0"/>
          </a:p>
          <a:p>
            <a:pPr algn="r" rtl="1"/>
            <a:r>
              <a:rPr lang="ar-SY" altLang="ar-SA" smtClean="0"/>
              <a:t>قد يستخدم الطبيب طريقة غير مناسبة في الإخبار </a:t>
            </a:r>
            <a:r>
              <a:rPr lang="ar-SA" altLang="ar-SA" smtClean="0"/>
              <a:t>تؤدي إلى سلبيات</a:t>
            </a:r>
          </a:p>
        </p:txBody>
      </p:sp>
    </p:spTree>
    <p:extLst>
      <p:ext uri="{BB962C8B-B14F-4D97-AF65-F5344CB8AC3E}">
        <p14:creationId xmlns:p14="http://schemas.microsoft.com/office/powerpoint/2010/main" val="27812525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rtl="1"/>
            <a:r>
              <a:rPr lang="ar-SA" altLang="ar-SA" smtClean="0"/>
              <a:t>كيف يكون الإخبار؟</a:t>
            </a:r>
            <a:endParaRPr lang="en-US" altLang="ar-SA" smtClean="0"/>
          </a:p>
        </p:txBody>
      </p:sp>
      <p:sp>
        <p:nvSpPr>
          <p:cNvPr id="22531" name="Content Placeholder 2"/>
          <p:cNvSpPr>
            <a:spLocks noGrp="1"/>
          </p:cNvSpPr>
          <p:nvPr>
            <p:ph idx="1"/>
          </p:nvPr>
        </p:nvSpPr>
        <p:spPr/>
        <p:txBody>
          <a:bodyPr/>
          <a:lstStyle/>
          <a:p>
            <a:pPr algn="r" rtl="1"/>
            <a:r>
              <a:rPr lang="en-US" altLang="ar-SA" sz="2400" b="1"/>
              <a:t> </a:t>
            </a:r>
            <a:r>
              <a:rPr lang="ar-SA" altLang="ar-SA" sz="2400" b="1"/>
              <a:t>مراعاة التدرج وتهيئة المريض نفسيا لتقبل الخبر وعدم مفاجأة المريض بالخبر السيئ .</a:t>
            </a:r>
          </a:p>
          <a:p>
            <a:pPr algn="r" rtl="1">
              <a:buFont typeface="Arial" panose="020B0604020202020204" pitchFamily="34" charset="0"/>
              <a:buNone/>
            </a:pPr>
            <a:endParaRPr lang="en-US" altLang="ar-SA" sz="2400" b="1"/>
          </a:p>
          <a:p>
            <a:pPr algn="r" rtl="1"/>
            <a:r>
              <a:rPr lang="ar-SA" altLang="ar-SA" sz="2400" b="1"/>
              <a:t>الاقتصار على المعلومات التي تفي بمعرفة المريض وفهمه لحالته الصحية دون الدخول في تفصيلات قد تزيد من قلقه.</a:t>
            </a:r>
          </a:p>
          <a:p>
            <a:pPr algn="r" rtl="1">
              <a:buFont typeface="Arial" panose="020B0604020202020204" pitchFamily="34" charset="0"/>
              <a:buNone/>
            </a:pPr>
            <a:endParaRPr lang="en-US" altLang="ar-SA" sz="2400" b="1"/>
          </a:p>
          <a:p>
            <a:pPr algn="r" rtl="1"/>
            <a:r>
              <a:rPr lang="ar-SA" altLang="ar-SA" sz="2400" b="1"/>
              <a:t>اختيار الوقت والمكان المناسبين لإخبار المريض، ويُفضل الوقت الذي يكون فيه المريض مستقراً نفسياً وجسدياً و متهيئا لتقبل الخبر.</a:t>
            </a:r>
          </a:p>
          <a:p>
            <a:pPr algn="r" rtl="1">
              <a:buFont typeface="Arial" panose="020B0604020202020204" pitchFamily="34" charset="0"/>
              <a:buNone/>
            </a:pPr>
            <a:endParaRPr lang="en-US" altLang="ar-SA" sz="2400" b="1"/>
          </a:p>
          <a:p>
            <a:pPr algn="r" rtl="1"/>
            <a:r>
              <a:rPr lang="ar-SA" altLang="ar-SA" sz="2400" b="1"/>
              <a:t>إعطاء الوقت والاهتمام الكافي للإخبار، فينقل الطبيب هذا الخبر وهو هادئ النفس ، مع استخدام مهارات التواصل الفعال.</a:t>
            </a:r>
            <a:endParaRPr lang="en-US" altLang="ar-SA" sz="2400" b="1"/>
          </a:p>
          <a:p>
            <a:pPr algn="r" rtl="1">
              <a:buFont typeface="Arial" panose="020B0604020202020204" pitchFamily="34" charset="0"/>
              <a:buNone/>
            </a:pPr>
            <a:endParaRPr lang="en-US" altLang="ar-SA" sz="2400" b="1"/>
          </a:p>
          <a:p>
            <a:pPr algn="r" rtl="1"/>
            <a:endParaRPr lang="en-US" altLang="ar-SA" sz="2400" b="1"/>
          </a:p>
        </p:txBody>
      </p:sp>
    </p:spTree>
    <p:extLst>
      <p:ext uri="{BB962C8B-B14F-4D97-AF65-F5344CB8AC3E}">
        <p14:creationId xmlns:p14="http://schemas.microsoft.com/office/powerpoint/2010/main" val="24665551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ar-SA" altLang="ar-SA" smtClean="0"/>
              <a:t>كيف يكون الإخبار؟</a:t>
            </a:r>
          </a:p>
        </p:txBody>
      </p:sp>
      <p:sp>
        <p:nvSpPr>
          <p:cNvPr id="23555" name="Content Placeholder 2"/>
          <p:cNvSpPr>
            <a:spLocks noGrp="1"/>
          </p:cNvSpPr>
          <p:nvPr>
            <p:ph idx="1"/>
          </p:nvPr>
        </p:nvSpPr>
        <p:spPr/>
        <p:txBody>
          <a:bodyPr/>
          <a:lstStyle/>
          <a:p>
            <a:pPr algn="r" rtl="1"/>
            <a:r>
              <a:rPr lang="ar-SA" altLang="ar-SA" sz="2400" b="1"/>
              <a:t>التركيز على الجوانب الإيجابية التي تؤدي إلى بعث الأمل في نفس المريض عملاً بقول الرسول </a:t>
            </a:r>
            <a:r>
              <a:rPr lang="en-US" altLang="ar-SA" sz="2400" b="1">
                <a:sym typeface="AGA Arabesque" pitchFamily="2" charset="2"/>
              </a:rPr>
              <a:t></a:t>
            </a:r>
            <a:r>
              <a:rPr lang="ar-SA" altLang="ar-SA" sz="2400" b="1"/>
              <a:t>: «يسروا ولا تعسروا وبشروا ولا تنفروا» .</a:t>
            </a:r>
          </a:p>
          <a:p>
            <a:pPr algn="r" rtl="1">
              <a:buFont typeface="Arial" panose="020B0604020202020204" pitchFamily="34" charset="0"/>
              <a:buNone/>
            </a:pPr>
            <a:endParaRPr lang="en-US" altLang="ar-SA" sz="2400" b="1"/>
          </a:p>
          <a:p>
            <a:pPr algn="r" rtl="1"/>
            <a:r>
              <a:rPr lang="ar-SA" altLang="ar-SA" sz="2400" b="1"/>
              <a:t>الاستمرار في تخفيف آلام المريض النفسية والجسدية وتقديم الرعاية المطلوبة، وعدم الابتعاد عنه أو اهماله  بما يشعره بأن الطبيب قد أيس من حالته. </a:t>
            </a:r>
          </a:p>
          <a:p>
            <a:pPr algn="r" rtl="1">
              <a:buFont typeface="Arial" panose="020B0604020202020204" pitchFamily="34" charset="0"/>
              <a:buNone/>
            </a:pPr>
            <a:endParaRPr lang="en-US" altLang="ar-SA" sz="2400" b="1"/>
          </a:p>
          <a:p>
            <a:pPr algn="r" rtl="1"/>
            <a:r>
              <a:rPr lang="ar-SA" altLang="ar-SA" sz="2400" b="1"/>
              <a:t>للطبيب أن يستخدم تقديراته في جدوى إخبار المريض بجزء من الحقيقة، أو الاقتصار في بيان ذلك على ذوي المريض إذا رأى أن ذلك أصلح.</a:t>
            </a:r>
            <a:endParaRPr lang="en-US" altLang="ar-SA" sz="2400" b="1"/>
          </a:p>
          <a:p>
            <a:pPr algn="r" rtl="1"/>
            <a:endParaRPr lang="ar-SA" altLang="ar-SA" sz="2400"/>
          </a:p>
        </p:txBody>
      </p:sp>
    </p:spTree>
    <p:extLst>
      <p:ext uri="{BB962C8B-B14F-4D97-AF65-F5344CB8AC3E}">
        <p14:creationId xmlns:p14="http://schemas.microsoft.com/office/powerpoint/2010/main" val="13320194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2057400" y="1295400"/>
            <a:ext cx="8153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rtl="1" eaLnBrk="1" hangingPunct="1">
              <a:spcBef>
                <a:spcPct val="0"/>
              </a:spcBef>
              <a:buFontTx/>
              <a:buNone/>
            </a:pPr>
            <a:r>
              <a:rPr lang="ar-SA" altLang="ar-SA" sz="5400">
                <a:latin typeface="Arial" panose="020B0604020202020204" pitchFamily="34" charset="0"/>
              </a:rPr>
              <a:t>” ‏ ‏إذا دخلتم على المريض فنفسوا له في الأجل فإن ذلك لا يرد شيئا وهو يطيب نفس المريض“</a:t>
            </a:r>
            <a:endParaRPr lang="en-US" altLang="ar-SA" sz="5400">
              <a:latin typeface="Arial" panose="020B0604020202020204" pitchFamily="34" charset="0"/>
            </a:endParaRPr>
          </a:p>
        </p:txBody>
      </p:sp>
      <p:sp>
        <p:nvSpPr>
          <p:cNvPr id="24581" name="Rectangle 4"/>
          <p:cNvSpPr>
            <a:spLocks noChangeArrowheads="1"/>
          </p:cNvSpPr>
          <p:nvPr/>
        </p:nvSpPr>
        <p:spPr bwMode="auto">
          <a:xfrm>
            <a:off x="4495800" y="5562601"/>
            <a:ext cx="3328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ar-SA" altLang="ar-SA" sz="2400" b="1">
                <a:solidFill>
                  <a:srgbClr val="C00000"/>
                </a:solidFill>
                <a:latin typeface="Arial" panose="020B0604020202020204" pitchFamily="34" charset="0"/>
              </a:rPr>
              <a:t> ( لا بأس ، طهور إن شاء الله )</a:t>
            </a:r>
            <a:endParaRPr lang="en-US" altLang="ar-SA" sz="2400" b="1">
              <a:solidFill>
                <a:srgbClr val="C00000"/>
              </a:solidFill>
              <a:latin typeface="Arial" panose="020B0604020202020204" pitchFamily="34" charset="0"/>
            </a:endParaRPr>
          </a:p>
        </p:txBody>
      </p:sp>
      <p:sp>
        <p:nvSpPr>
          <p:cNvPr id="2" name="TextBox 1"/>
          <p:cNvSpPr txBox="1"/>
          <p:nvPr/>
        </p:nvSpPr>
        <p:spPr>
          <a:xfrm>
            <a:off x="5181600" y="4712043"/>
            <a:ext cx="2248930" cy="523220"/>
          </a:xfrm>
          <a:prstGeom prst="rect">
            <a:avLst/>
          </a:prstGeom>
          <a:noFill/>
        </p:spPr>
        <p:txBody>
          <a:bodyPr wrap="square" rtlCol="0">
            <a:spAutoFit/>
          </a:bodyPr>
          <a:lstStyle/>
          <a:p>
            <a:r>
              <a:rPr lang="ar-SA" sz="2800" dirty="0" smtClean="0">
                <a:solidFill>
                  <a:srgbClr val="0070C0"/>
                </a:solidFill>
              </a:rPr>
              <a:t>اجر و عافية </a:t>
            </a:r>
            <a:endParaRPr lang="en-US" sz="2800" dirty="0">
              <a:solidFill>
                <a:srgbClr val="0070C0"/>
              </a:solidFill>
            </a:endParaRPr>
          </a:p>
        </p:txBody>
      </p:sp>
    </p:spTree>
    <p:extLst>
      <p:ext uri="{BB962C8B-B14F-4D97-AF65-F5344CB8AC3E}">
        <p14:creationId xmlns:p14="http://schemas.microsoft.com/office/powerpoint/2010/main" val="7680451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p:txBody>
          <a:bodyPr/>
          <a:lstStyle/>
          <a:p>
            <a:r>
              <a:rPr lang="ar-SA" altLang="ar-SA" smtClean="0"/>
              <a:t>التعامل مع المرضى قرب الوفاة</a:t>
            </a:r>
            <a:endParaRPr lang="en-US" altLang="ar-SA" smtClean="0"/>
          </a:p>
        </p:txBody>
      </p:sp>
      <p:sp>
        <p:nvSpPr>
          <p:cNvPr id="5" name="Subtitle 4"/>
          <p:cNvSpPr>
            <a:spLocks noGrp="1"/>
          </p:cNvSpPr>
          <p:nvPr>
            <p:ph type="subTitle" idx="1"/>
          </p:nvPr>
        </p:nvSpPr>
        <p:spPr/>
        <p:txBody>
          <a:bodyPr/>
          <a:lstStyle/>
          <a:p>
            <a:pPr>
              <a:defRPr/>
            </a:pPr>
            <a:endParaRPr lang="en-US"/>
          </a:p>
        </p:txBody>
      </p:sp>
    </p:spTree>
    <p:extLst>
      <p:ext uri="{BB962C8B-B14F-4D97-AF65-F5344CB8AC3E}">
        <p14:creationId xmlns:p14="http://schemas.microsoft.com/office/powerpoint/2010/main" val="3551881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81200" y="76200"/>
            <a:ext cx="8229600" cy="1143000"/>
          </a:xfrm>
        </p:spPr>
        <p:txBody>
          <a:bodyPr/>
          <a:lstStyle/>
          <a:p>
            <a:pPr eaLnBrk="1" hangingPunct="1"/>
            <a:r>
              <a:rPr lang="ar-SA" altLang="ar-SA" sz="4800" b="1"/>
              <a:t>قواعد أساسية</a:t>
            </a:r>
            <a:endParaRPr lang="en-US" altLang="ar-SA" sz="4800" b="1"/>
          </a:p>
        </p:txBody>
      </p:sp>
      <p:sp>
        <p:nvSpPr>
          <p:cNvPr id="33795" name="Content Placeholder 2"/>
          <p:cNvSpPr>
            <a:spLocks noGrp="1"/>
          </p:cNvSpPr>
          <p:nvPr>
            <p:ph idx="1"/>
          </p:nvPr>
        </p:nvSpPr>
        <p:spPr>
          <a:xfrm>
            <a:off x="1981200" y="1371601"/>
            <a:ext cx="8229600" cy="4525963"/>
          </a:xfrm>
        </p:spPr>
        <p:txBody>
          <a:bodyPr/>
          <a:lstStyle/>
          <a:p>
            <a:pPr algn="r" rtl="1" eaLnBrk="1" hangingPunct="1">
              <a:buFont typeface="Wingdings" panose="05000000000000000000" pitchFamily="2" charset="2"/>
              <a:buChar char="§"/>
            </a:pPr>
            <a:r>
              <a:rPr lang="ar-SA" altLang="ar-SA" sz="2000" b="1"/>
              <a:t>الأصل حفظ الحياة ،لكن لها نهاية </a:t>
            </a:r>
          </a:p>
          <a:p>
            <a:pPr algn="r" rtl="1" eaLnBrk="1" hangingPunct="1">
              <a:buFont typeface="Arial" panose="020B0604020202020204" pitchFamily="34" charset="0"/>
              <a:buNone/>
            </a:pPr>
            <a:r>
              <a:rPr lang="ar-SA" altLang="ar-SA" sz="2000" b="1"/>
              <a:t> </a:t>
            </a:r>
            <a:endParaRPr lang="en-US" altLang="ar-SA" sz="2000" b="1"/>
          </a:p>
          <a:p>
            <a:pPr algn="r" rtl="1" eaLnBrk="1" hangingPunct="1">
              <a:buFont typeface="Arial" panose="020B0604020202020204" pitchFamily="34" charset="0"/>
              <a:buNone/>
            </a:pPr>
            <a:r>
              <a:rPr lang="ar-SA" altLang="ar-SA" sz="2000" b="1"/>
              <a:t>وفي الحالات التي يُظن أن الشفاء فيها أصبح ميؤوساً منه ينبغي للفريق </a:t>
            </a:r>
          </a:p>
          <a:p>
            <a:pPr algn="r" rtl="1" eaLnBrk="1" hangingPunct="1">
              <a:buFont typeface="Arial" panose="020B0604020202020204" pitchFamily="34" charset="0"/>
              <a:buNone/>
            </a:pPr>
            <a:r>
              <a:rPr lang="ar-SA" altLang="ar-SA" sz="2000" b="1"/>
              <a:t>الطبي المعالج أن يستصحب القواعد التالية:</a:t>
            </a:r>
          </a:p>
          <a:p>
            <a:pPr algn="r" rtl="1" eaLnBrk="1" hangingPunct="1">
              <a:buFont typeface="Arial" panose="020B0604020202020204" pitchFamily="34" charset="0"/>
              <a:buNone/>
            </a:pPr>
            <a:endParaRPr lang="en-US" altLang="ar-SA" sz="2000" b="1"/>
          </a:p>
          <a:p>
            <a:pPr algn="r" rtl="1" eaLnBrk="1" hangingPunct="1"/>
            <a:r>
              <a:rPr lang="ar-SA" altLang="ar-SA" sz="2000" b="1"/>
              <a:t>أن يكون القرار الطبي بأن الحالة الطبية مميتة ولا يُرجى شفاؤها قراراًُ </a:t>
            </a:r>
          </a:p>
          <a:p>
            <a:pPr algn="r" rtl="1" eaLnBrk="1" hangingPunct="1">
              <a:buFont typeface="Arial" panose="020B0604020202020204" pitchFamily="34" charset="0"/>
              <a:buNone/>
            </a:pPr>
            <a:r>
              <a:rPr lang="ar-SA" altLang="ar-SA" sz="2000" b="1"/>
              <a:t>جماعياً يوافق عليه كل أو  معظم أعضاء الفريق الطبي المعالج.</a:t>
            </a:r>
          </a:p>
          <a:p>
            <a:pPr algn="r" rtl="1" eaLnBrk="1" hangingPunct="1">
              <a:buFont typeface="Arial" panose="020B0604020202020204" pitchFamily="34" charset="0"/>
              <a:buNone/>
            </a:pPr>
            <a:endParaRPr lang="en-US" altLang="ar-SA" sz="2000" b="1"/>
          </a:p>
          <a:p>
            <a:pPr algn="r" rtl="1" eaLnBrk="1" hangingPunct="1"/>
            <a:r>
              <a:rPr lang="ar-SA" altLang="ar-SA" sz="2000" b="1"/>
              <a:t>أن يُستشار ذوو الاختصاص من تخصصات طبية أخرى (إذا احتاج الأمر لذلك) للمشاركة  في اتخاذ مثل هذا القرار.</a:t>
            </a:r>
          </a:p>
          <a:p>
            <a:pPr algn="r" rtl="1" eaLnBrk="1" hangingPunct="1"/>
            <a:endParaRPr lang="en-US" altLang="ar-SA" sz="2000" b="1"/>
          </a:p>
          <a:p>
            <a:pPr algn="r" rtl="1" eaLnBrk="1" hangingPunct="1"/>
            <a:r>
              <a:rPr lang="ar-SA" altLang="ar-SA" sz="2000" b="1"/>
              <a:t>أن يُسجل ذلك بوضوح في ملفات المريض الطبية.</a:t>
            </a:r>
            <a:endParaRPr lang="en-US" altLang="ar-SA" sz="2000" b="1"/>
          </a:p>
          <a:p>
            <a:pPr algn="r" rtl="1" eaLnBrk="1" hangingPunct="1">
              <a:buFont typeface="Arial" panose="020B0604020202020204" pitchFamily="34" charset="0"/>
              <a:buNone/>
            </a:pPr>
            <a:r>
              <a:rPr lang="ar-SA" altLang="ar-SA" sz="2000" b="1"/>
              <a:t>وينبغي أن يكون المريض أو ذووه على علم بمدى خطورة الحالة المرضية .</a:t>
            </a:r>
            <a:endParaRPr lang="en-US" altLang="ar-SA" sz="2000" b="1"/>
          </a:p>
          <a:p>
            <a:pPr algn="r" rtl="1" eaLnBrk="1" hangingPunct="1">
              <a:buFont typeface="Arial" panose="020B0604020202020204" pitchFamily="34" charset="0"/>
              <a:buNone/>
            </a:pPr>
            <a:endParaRPr lang="en-US" altLang="ar-SA" sz="2000" b="1"/>
          </a:p>
        </p:txBody>
      </p:sp>
    </p:spTree>
    <p:extLst>
      <p:ext uri="{BB962C8B-B14F-4D97-AF65-F5344CB8AC3E}">
        <p14:creationId xmlns:p14="http://schemas.microsoft.com/office/powerpoint/2010/main" val="4129429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0"/>
            <a:ext cx="8229600" cy="1143000"/>
          </a:xfrm>
        </p:spPr>
        <p:txBody>
          <a:bodyPr/>
          <a:lstStyle/>
          <a:p>
            <a:pPr eaLnBrk="1" hangingPunct="1"/>
            <a:r>
              <a:rPr lang="ar-SA" altLang="ar-SA" smtClean="0"/>
              <a:t>التعامل مع المريض</a:t>
            </a:r>
            <a:endParaRPr lang="en-US" altLang="ar-SA" smtClean="0"/>
          </a:p>
        </p:txBody>
      </p:sp>
      <p:sp>
        <p:nvSpPr>
          <p:cNvPr id="34819" name="Content Placeholder 2"/>
          <p:cNvSpPr>
            <a:spLocks noGrp="1"/>
          </p:cNvSpPr>
          <p:nvPr>
            <p:ph idx="1"/>
          </p:nvPr>
        </p:nvSpPr>
        <p:spPr>
          <a:xfrm>
            <a:off x="2057400" y="533401"/>
            <a:ext cx="8229600" cy="4525963"/>
          </a:xfrm>
        </p:spPr>
        <p:txBody>
          <a:bodyPr/>
          <a:lstStyle/>
          <a:p>
            <a:pPr algn="r" rtl="1" eaLnBrk="1" hangingPunct="1">
              <a:buFont typeface="Arial" panose="020B0604020202020204" pitchFamily="34" charset="0"/>
              <a:buNone/>
            </a:pPr>
            <a:endParaRPr lang="ar-SA" altLang="ar-SA" sz="2400" b="1"/>
          </a:p>
          <a:p>
            <a:pPr algn="r" rtl="1" eaLnBrk="1" hangingPunct="1"/>
            <a:endParaRPr lang="en-US" altLang="ar-SA" sz="2400" b="1"/>
          </a:p>
          <a:p>
            <a:pPr algn="r" rtl="1" eaLnBrk="1" hangingPunct="1"/>
            <a:r>
              <a:rPr lang="ar-SA" altLang="ar-SA" sz="2400" b="1"/>
              <a:t> احترام المريض مهما كانت درجة مرضه من السوء، وإعطاؤه العناية الطبية المناسبة لحالته دون إفراط أو تفريط. </a:t>
            </a:r>
          </a:p>
          <a:p>
            <a:pPr algn="r" rtl="1" eaLnBrk="1" hangingPunct="1"/>
            <a:endParaRPr lang="en-US" altLang="ar-SA" sz="2400" b="1"/>
          </a:p>
          <a:p>
            <a:pPr algn="r" rtl="1" eaLnBrk="1" hangingPunct="1"/>
            <a:r>
              <a:rPr lang="ar-SA" altLang="ar-SA" sz="2400" b="1"/>
              <a:t>إعطاء المعلومات الطبية المناسبة عن حالة المريض للمريض نفسه بقدر استيعابه</a:t>
            </a:r>
            <a:r>
              <a:rPr lang="ar-SA" altLang="ar-SA" sz="2400" b="1" baseline="30000"/>
              <a:t> </a:t>
            </a:r>
            <a:r>
              <a:rPr lang="ar-SA" altLang="ar-SA" sz="2400" b="1"/>
              <a:t>. وإعطاء المعلومات الملائمة عن المنظور الشفائي (</a:t>
            </a:r>
            <a:r>
              <a:rPr lang="en-US" altLang="ar-SA" sz="2400" b="1"/>
              <a:t>Prognosis</a:t>
            </a:r>
            <a:r>
              <a:rPr lang="ar-SA" altLang="ar-SA" sz="2400" b="1"/>
              <a:t>) لمن يناسب من ذوي المريض حتى لا تكون وفاة المريض مفاجأة غير متوقعة لهم.</a:t>
            </a:r>
          </a:p>
          <a:p>
            <a:pPr algn="r" rtl="1" eaLnBrk="1" hangingPunct="1"/>
            <a:endParaRPr lang="en-US" altLang="ar-SA" sz="2400" b="1"/>
          </a:p>
          <a:p>
            <a:pPr algn="r" rtl="1" eaLnBrk="1" hangingPunct="1"/>
            <a:r>
              <a:rPr lang="ar-SA" altLang="ar-SA" sz="2400" b="1"/>
              <a:t>أن يؤكد الممارس الصحي للمريض أو وليه أن العناية الطبية المناسبة ستُبذل للمريض ولن يَتخلى عنه الممارس الصحي ومعاونوه.</a:t>
            </a:r>
          </a:p>
          <a:p>
            <a:pPr algn="r" rtl="1" eaLnBrk="1" hangingPunct="1">
              <a:buFont typeface="Arial" panose="020B0604020202020204" pitchFamily="34" charset="0"/>
              <a:buNone/>
            </a:pPr>
            <a:endParaRPr lang="en-US" altLang="ar-SA" sz="2400" b="1"/>
          </a:p>
          <a:p>
            <a:pPr algn="r" rtl="1" eaLnBrk="1" hangingPunct="1"/>
            <a:r>
              <a:rPr lang="ar-SA" altLang="ar-SA" sz="2400" b="1"/>
              <a:t> تخفيف الآلام عن المريض المحتضر ما أمكن.</a:t>
            </a:r>
          </a:p>
          <a:p>
            <a:pPr algn="r" rtl="1" eaLnBrk="1" hangingPunct="1">
              <a:buFont typeface="Arial" panose="020B0604020202020204" pitchFamily="34" charset="0"/>
              <a:buNone/>
            </a:pPr>
            <a:endParaRPr lang="en-US" altLang="ar-SA" sz="2400" b="1"/>
          </a:p>
          <a:p>
            <a:pPr algn="r" rtl="1" eaLnBrk="1" hangingPunct="1">
              <a:buFont typeface="Arial" panose="020B0604020202020204" pitchFamily="34" charset="0"/>
              <a:buNone/>
            </a:pPr>
            <a:endParaRPr lang="en-US" altLang="ar-SA" sz="2400" b="1"/>
          </a:p>
          <a:p>
            <a:pPr algn="r" eaLnBrk="1" hangingPunct="1">
              <a:buFont typeface="Arial" panose="020B0604020202020204" pitchFamily="34" charset="0"/>
              <a:buNone/>
            </a:pPr>
            <a:endParaRPr lang="en-US" altLang="ar-SA" sz="2400" b="1"/>
          </a:p>
        </p:txBody>
      </p:sp>
    </p:spTree>
    <p:extLst>
      <p:ext uri="{BB962C8B-B14F-4D97-AF65-F5344CB8AC3E}">
        <p14:creationId xmlns:p14="http://schemas.microsoft.com/office/powerpoint/2010/main" val="1467808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ar-SA" altLang="ar-SA" smtClean="0"/>
              <a:t>التعامل مع المريض</a:t>
            </a:r>
          </a:p>
        </p:txBody>
      </p:sp>
      <p:sp>
        <p:nvSpPr>
          <p:cNvPr id="35843" name="Content Placeholder 2"/>
          <p:cNvSpPr>
            <a:spLocks noGrp="1"/>
          </p:cNvSpPr>
          <p:nvPr>
            <p:ph idx="1"/>
          </p:nvPr>
        </p:nvSpPr>
        <p:spPr/>
        <p:txBody>
          <a:bodyPr/>
          <a:lstStyle/>
          <a:p>
            <a:pPr algn="r" rtl="1" eaLnBrk="1" hangingPunct="1"/>
            <a:r>
              <a:rPr lang="ar-SA" altLang="ar-SA" sz="2400" b="1"/>
              <a:t> الاهتمام الدائم بنظافة المريض وحُسنِ تمريضه وبتوفر الغذاء المناسب لحالته.</a:t>
            </a:r>
          </a:p>
          <a:p>
            <a:pPr algn="r" rtl="1" eaLnBrk="1" hangingPunct="1">
              <a:buFont typeface="Arial" panose="020B0604020202020204" pitchFamily="34" charset="0"/>
              <a:buNone/>
            </a:pPr>
            <a:endParaRPr lang="en-US" altLang="ar-SA" sz="2400" b="1"/>
          </a:p>
          <a:p>
            <a:pPr algn="r" rtl="1" eaLnBrk="1" hangingPunct="1"/>
            <a:r>
              <a:rPr lang="ar-SA" altLang="ar-SA" sz="2400" b="1"/>
              <a:t> إرشاد المريض إلى الاستمرار في أداء الصلاة، حتى لو تعذر تمام الطهارة.</a:t>
            </a:r>
          </a:p>
          <a:p>
            <a:pPr algn="r" rtl="1" eaLnBrk="1" hangingPunct="1"/>
            <a:endParaRPr lang="en-US" altLang="ar-SA" sz="2400" b="1"/>
          </a:p>
          <a:p>
            <a:pPr algn="r" rtl="1" eaLnBrk="1" hangingPunct="1"/>
            <a:r>
              <a:rPr lang="ar-SA" altLang="ar-SA" sz="2400" b="1"/>
              <a:t>تجنب الإجراءات الطبية غير المجدية إذا تبين للطبيب أن الموت أصبح وشيكا، ليموت المريض في أحسن هيئة ممكنة، دون تعريضه لمحاولات طبية لا طائل تحتها.</a:t>
            </a:r>
          </a:p>
          <a:p>
            <a:pPr algn="r" rtl="1" eaLnBrk="1" hangingPunct="1"/>
            <a:endParaRPr lang="en-US" altLang="ar-SA" sz="2400" b="1"/>
          </a:p>
          <a:p>
            <a:pPr algn="r" rtl="1" eaLnBrk="1" hangingPunct="1"/>
            <a:r>
              <a:rPr lang="ar-SA" altLang="ar-SA" sz="2400" b="1"/>
              <a:t> الاهتمام بذوي المريض وأقاربه وأصدقائه الذين يريدون الاطمئنان على صحته أو معرفة حاله، وتمكينهم من زيارة المريض بقدر المستطاع إذا كان ذلك يُخفف عن المريض أو يدخل عليه السرور. </a:t>
            </a:r>
            <a:endParaRPr lang="en-US" altLang="ar-SA" sz="2400" b="1"/>
          </a:p>
          <a:p>
            <a:pPr algn="r" rtl="1"/>
            <a:endParaRPr lang="ar-SA" altLang="ar-SA" sz="2400"/>
          </a:p>
        </p:txBody>
      </p:sp>
    </p:spTree>
    <p:extLst>
      <p:ext uri="{BB962C8B-B14F-4D97-AF65-F5344CB8AC3E}">
        <p14:creationId xmlns:p14="http://schemas.microsoft.com/office/powerpoint/2010/main" val="3965932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8479" y="569564"/>
            <a:ext cx="10363200" cy="1362075"/>
          </a:xfrm>
        </p:spPr>
        <p:txBody>
          <a:bodyPr/>
          <a:lstStyle/>
          <a:p>
            <a:r>
              <a:rPr lang="ar-SA" b="1" dirty="0" smtClean="0"/>
              <a:t>الطب التلطيفي </a:t>
            </a:r>
            <a:r>
              <a:rPr lang="en-US" b="1" dirty="0" smtClean="0"/>
              <a:t> </a:t>
            </a:r>
            <a:endParaRPr lang="en-US" b="1" dirty="0"/>
          </a:p>
        </p:txBody>
      </p:sp>
      <p:sp>
        <p:nvSpPr>
          <p:cNvPr id="5" name="TextBox 4"/>
          <p:cNvSpPr txBox="1"/>
          <p:nvPr/>
        </p:nvSpPr>
        <p:spPr>
          <a:xfrm>
            <a:off x="1538479" y="1811780"/>
            <a:ext cx="10313773" cy="646331"/>
          </a:xfrm>
          <a:prstGeom prst="rect">
            <a:avLst/>
          </a:prstGeom>
          <a:noFill/>
        </p:spPr>
        <p:txBody>
          <a:bodyPr wrap="square" rtlCol="0">
            <a:spAutoFit/>
          </a:bodyPr>
          <a:lstStyle/>
          <a:p>
            <a:pPr algn="ctr"/>
            <a:r>
              <a:rPr lang="en-US" sz="3600" b="1" dirty="0" smtClean="0"/>
              <a:t>Palliative Medicine </a:t>
            </a:r>
            <a:endParaRPr lang="en-US" sz="3600" b="1" dirty="0"/>
          </a:p>
        </p:txBody>
      </p:sp>
      <p:pic>
        <p:nvPicPr>
          <p:cNvPr id="3" name="Picture 2"/>
          <p:cNvPicPr>
            <a:picLocks noChangeAspect="1"/>
          </p:cNvPicPr>
          <p:nvPr/>
        </p:nvPicPr>
        <p:blipFill>
          <a:blip r:embed="rId2"/>
          <a:stretch>
            <a:fillRect/>
          </a:stretch>
        </p:blipFill>
        <p:spPr>
          <a:xfrm>
            <a:off x="332510" y="2984585"/>
            <a:ext cx="5485678" cy="3450356"/>
          </a:xfrm>
          <a:prstGeom prst="rect">
            <a:avLst/>
          </a:prstGeom>
        </p:spPr>
      </p:pic>
    </p:spTree>
    <p:extLst>
      <p:ext uri="{BB962C8B-B14F-4D97-AF65-F5344CB8AC3E}">
        <p14:creationId xmlns:p14="http://schemas.microsoft.com/office/powerpoint/2010/main" val="3597725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altLang="ar-SA" smtClean="0"/>
          </a:p>
        </p:txBody>
      </p:sp>
      <p:sp>
        <p:nvSpPr>
          <p:cNvPr id="28675" name="Content Placeholder 2"/>
          <p:cNvSpPr>
            <a:spLocks noGrp="1"/>
          </p:cNvSpPr>
          <p:nvPr>
            <p:ph idx="1"/>
          </p:nvPr>
        </p:nvSpPr>
        <p:spPr/>
        <p:txBody>
          <a:bodyPr/>
          <a:lstStyle/>
          <a:p>
            <a:endParaRPr lang="ar-SA" altLang="ar-SA" smtClean="0"/>
          </a:p>
        </p:txBody>
      </p:sp>
      <p:sp>
        <p:nvSpPr>
          <p:cNvPr id="4" name="Flowchart: Process 3"/>
          <p:cNvSpPr/>
          <p:nvPr/>
        </p:nvSpPr>
        <p:spPr>
          <a:xfrm>
            <a:off x="1371600" y="0"/>
            <a:ext cx="9525000" cy="6858000"/>
          </a:xfrm>
          <a:prstGeom prst="flowChart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r>
              <a:rPr lang="ar-SA" sz="9600" b="1" dirty="0"/>
              <a:t>ماهو الموت؟</a:t>
            </a:r>
          </a:p>
        </p:txBody>
      </p:sp>
    </p:spTree>
    <p:extLst>
      <p:ext uri="{BB962C8B-B14F-4D97-AF65-F5344CB8AC3E}">
        <p14:creationId xmlns:p14="http://schemas.microsoft.com/office/powerpoint/2010/main" val="252468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7" presetClass="entr" presetSubtype="1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p:cTn id="2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End-of-life care</a:t>
            </a:r>
          </a:p>
        </p:txBody>
      </p:sp>
      <p:sp>
        <p:nvSpPr>
          <p:cNvPr id="3" name="Content Placeholder 2"/>
          <p:cNvSpPr>
            <a:spLocks noGrp="1"/>
          </p:cNvSpPr>
          <p:nvPr>
            <p:ph idx="1"/>
          </p:nvPr>
        </p:nvSpPr>
        <p:spPr/>
        <p:txBody>
          <a:bodyPr/>
          <a:lstStyle/>
          <a:p>
            <a:r>
              <a:rPr lang="en-US" dirty="0" smtClean="0"/>
              <a:t>describes </a:t>
            </a:r>
            <a:r>
              <a:rPr lang="en-US" dirty="0"/>
              <a:t>support and medical care given during the time surrounding </a:t>
            </a:r>
            <a:r>
              <a:rPr lang="en-US" dirty="0" smtClean="0"/>
              <a:t>death</a:t>
            </a:r>
          </a:p>
          <a:p>
            <a:r>
              <a:rPr lang="en-US" dirty="0" smtClean="0"/>
              <a:t>includes </a:t>
            </a:r>
            <a:r>
              <a:rPr lang="en-US" dirty="0"/>
              <a:t>physical, emotional, social, and spiritual support for patients and their families. </a:t>
            </a:r>
            <a:endParaRPr lang="ar-SA" dirty="0" smtClean="0"/>
          </a:p>
          <a:p>
            <a:r>
              <a:rPr lang="en-US" dirty="0" smtClean="0"/>
              <a:t>The </a:t>
            </a:r>
            <a:r>
              <a:rPr lang="en-US" dirty="0"/>
              <a:t>goal of end-of-life care is to control pain and other symptoms so the patient can be as comfortable as possible. End-of-life care may include palliative care, supportive care, and hospice care.</a:t>
            </a:r>
          </a:p>
        </p:txBody>
      </p:sp>
    </p:spTree>
    <p:extLst>
      <p:ext uri="{BB962C8B-B14F-4D97-AF65-F5344CB8AC3E}">
        <p14:creationId xmlns:p14="http://schemas.microsoft.com/office/powerpoint/2010/main" val="3460090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ar-SA" altLang="ar-SA" smtClean="0"/>
              <a:t>عند نهاية الحياة</a:t>
            </a:r>
            <a:endParaRPr lang="en-US" altLang="ar-SA" smtClean="0"/>
          </a:p>
        </p:txBody>
      </p:sp>
      <p:sp>
        <p:nvSpPr>
          <p:cNvPr id="36867" name="Content Placeholder 2"/>
          <p:cNvSpPr>
            <a:spLocks noGrp="1"/>
          </p:cNvSpPr>
          <p:nvPr>
            <p:ph idx="1"/>
          </p:nvPr>
        </p:nvSpPr>
        <p:spPr/>
        <p:txBody>
          <a:bodyPr/>
          <a:lstStyle/>
          <a:p>
            <a:pPr algn="r" rtl="1" eaLnBrk="1" hangingPunct="1"/>
            <a:r>
              <a:rPr lang="ar-SA" altLang="ar-SA" smtClean="0"/>
              <a:t>تخفيف الآلام</a:t>
            </a:r>
          </a:p>
          <a:p>
            <a:pPr algn="r" rtl="1" eaLnBrk="1" hangingPunct="1">
              <a:buFont typeface="Arial" panose="020B0604020202020204" pitchFamily="34" charset="0"/>
              <a:buNone/>
            </a:pPr>
            <a:endParaRPr lang="ar-SA" altLang="ar-SA" smtClean="0"/>
          </a:p>
          <a:p>
            <a:pPr algn="r" rtl="1" eaLnBrk="1" hangingPunct="1"/>
            <a:r>
              <a:rPr lang="ar-SA" altLang="ar-SA" smtClean="0"/>
              <a:t>علاج الأعراض</a:t>
            </a:r>
          </a:p>
          <a:p>
            <a:pPr algn="r" rtl="1" eaLnBrk="1" hangingPunct="1">
              <a:buFont typeface="Arial" panose="020B0604020202020204" pitchFamily="34" charset="0"/>
              <a:buNone/>
            </a:pPr>
            <a:endParaRPr lang="ar-SA" altLang="ar-SA" smtClean="0"/>
          </a:p>
          <a:p>
            <a:pPr algn="r" rtl="1" eaLnBrk="1" hangingPunct="1"/>
            <a:r>
              <a:rPr lang="ar-SA" altLang="ar-SA" smtClean="0"/>
              <a:t>العلاج النفسي</a:t>
            </a:r>
          </a:p>
          <a:p>
            <a:pPr algn="r" rtl="1" eaLnBrk="1" hangingPunct="1">
              <a:buFont typeface="Arial" panose="020B0604020202020204" pitchFamily="34" charset="0"/>
              <a:buNone/>
            </a:pPr>
            <a:endParaRPr lang="ar-SA" altLang="ar-SA" smtClean="0"/>
          </a:p>
          <a:p>
            <a:pPr algn="r" rtl="1" eaLnBrk="1" hangingPunct="1"/>
            <a:r>
              <a:rPr lang="ar-SA" altLang="ar-SA" smtClean="0"/>
              <a:t>العلاج الروحي</a:t>
            </a:r>
            <a:endParaRPr lang="en-US" altLang="ar-SA" smtClean="0"/>
          </a:p>
        </p:txBody>
      </p:sp>
    </p:spTree>
    <p:extLst>
      <p:ext uri="{BB962C8B-B14F-4D97-AF65-F5344CB8AC3E}">
        <p14:creationId xmlns:p14="http://schemas.microsoft.com/office/powerpoint/2010/main" val="3385435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ar-SA" altLang="ar-SA" sz="5400" b="1"/>
              <a:t>الإنعاش</a:t>
            </a:r>
          </a:p>
        </p:txBody>
      </p:sp>
      <p:sp>
        <p:nvSpPr>
          <p:cNvPr id="38915" name="Content Placeholder 2"/>
          <p:cNvSpPr>
            <a:spLocks noGrp="1"/>
          </p:cNvSpPr>
          <p:nvPr>
            <p:ph idx="1"/>
          </p:nvPr>
        </p:nvSpPr>
        <p:spPr>
          <a:xfrm>
            <a:off x="774356" y="1822623"/>
            <a:ext cx="10972800" cy="4525963"/>
          </a:xfrm>
        </p:spPr>
        <p:txBody>
          <a:bodyPr/>
          <a:lstStyle/>
          <a:p>
            <a:pPr algn="r" rtl="1" eaLnBrk="1" hangingPunct="1"/>
            <a:r>
              <a:rPr lang="ar-SA" altLang="ar-SA" b="1" dirty="0" smtClean="0"/>
              <a:t>الانعاش القلبي الرئوي</a:t>
            </a:r>
            <a:r>
              <a:rPr lang="en-US" altLang="ar-SA" b="1" dirty="0" smtClean="0"/>
              <a:t>(Basic CPR) </a:t>
            </a:r>
            <a:endParaRPr lang="ar-SA" altLang="ar-SA" b="1" dirty="0" smtClean="0"/>
          </a:p>
          <a:p>
            <a:pPr marL="0" indent="0" algn="r" rtl="1" eaLnBrk="1" hangingPunct="1">
              <a:buNone/>
            </a:pPr>
            <a:r>
              <a:rPr lang="ar-SA" dirty="0" smtClean="0"/>
              <a:t>لذلك </a:t>
            </a:r>
            <a:r>
              <a:rPr lang="ar-SA" dirty="0"/>
              <a:t>الغرض فيشمل إضافة الى الإنعاش الأساسي ، جملة من الإجراءات التي تتطلب وجود أجهزه </a:t>
            </a:r>
            <a:r>
              <a:rPr lang="ar-SA" dirty="0" smtClean="0"/>
              <a:t>خاصة</a:t>
            </a:r>
            <a:r>
              <a:rPr lang="en-US" dirty="0" smtClean="0"/>
              <a:t>:</a:t>
            </a:r>
            <a:endParaRPr lang="ar-SA" dirty="0" smtClean="0"/>
          </a:p>
          <a:p>
            <a:pPr algn="r" rtl="1" eaLnBrk="1" hangingPunct="1"/>
            <a:r>
              <a:rPr lang="ar-SA" dirty="0" smtClean="0"/>
              <a:t>جهاز التنفس الصناعي (المنفسة)</a:t>
            </a:r>
          </a:p>
          <a:p>
            <a:pPr algn="r" rtl="1" eaLnBrk="1" hangingPunct="1"/>
            <a:r>
              <a:rPr lang="ar-SA" dirty="0" smtClean="0"/>
              <a:t>جهاز مزيل الرجفان</a:t>
            </a:r>
            <a:r>
              <a:rPr lang="en-US" dirty="0" smtClean="0"/>
              <a:t>Defibrillator</a:t>
            </a:r>
            <a:endParaRPr lang="ar-SA" altLang="ar-SA" b="1" dirty="0" smtClean="0"/>
          </a:p>
          <a:p>
            <a:pPr algn="r" rtl="1" eaLnBrk="1" hangingPunct="1"/>
            <a:r>
              <a:rPr lang="ar-SA" altLang="ar-SA" b="1" dirty="0" smtClean="0"/>
              <a:t>جهاز منظم ضربات القلب</a:t>
            </a:r>
          </a:p>
          <a:p>
            <a:pPr algn="r" rtl="1" eaLnBrk="1" hangingPunct="1"/>
            <a:r>
              <a:rPr lang="ar-SA" altLang="ar-SA" b="1" dirty="0" smtClean="0"/>
              <a:t>الأدوية المصاحبة</a:t>
            </a:r>
          </a:p>
        </p:txBody>
      </p:sp>
    </p:spTree>
    <p:extLst>
      <p:ext uri="{BB962C8B-B14F-4D97-AF65-F5344CB8AC3E}">
        <p14:creationId xmlns:p14="http://schemas.microsoft.com/office/powerpoint/2010/main" val="3524362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ar-SA" altLang="ar-SA" smtClean="0"/>
              <a:t>الإن ..........عاش </a:t>
            </a:r>
            <a:endParaRPr lang="en-US" altLang="ar-SA" smtClean="0"/>
          </a:p>
        </p:txBody>
      </p:sp>
      <p:sp>
        <p:nvSpPr>
          <p:cNvPr id="39939" name="Content Placeholder 2"/>
          <p:cNvSpPr>
            <a:spLocks noGrp="1"/>
          </p:cNvSpPr>
          <p:nvPr>
            <p:ph idx="1"/>
          </p:nvPr>
        </p:nvSpPr>
        <p:spPr/>
        <p:txBody>
          <a:bodyPr/>
          <a:lstStyle/>
          <a:p>
            <a:pPr algn="r" rtl="1" eaLnBrk="1" hangingPunct="1"/>
            <a:r>
              <a:rPr lang="ar-SA" altLang="ar-SA" smtClean="0"/>
              <a:t> هل هو من التداوي ؟</a:t>
            </a:r>
          </a:p>
          <a:p>
            <a:pPr algn="r" rtl="1" eaLnBrk="1" hangingPunct="1">
              <a:buFont typeface="Arial" panose="020B0604020202020204" pitchFamily="34" charset="0"/>
              <a:buNone/>
            </a:pPr>
            <a:endParaRPr lang="ar-SA" altLang="ar-SA" smtClean="0"/>
          </a:p>
          <a:p>
            <a:pPr algn="r" rtl="1" eaLnBrk="1" hangingPunct="1"/>
            <a:r>
              <a:rPr lang="ar-SA" altLang="ar-SA" smtClean="0"/>
              <a:t>أم هو إنقاذ؟</a:t>
            </a:r>
          </a:p>
          <a:p>
            <a:pPr algn="r" rtl="1" eaLnBrk="1" hangingPunct="1"/>
            <a:endParaRPr lang="ar-SA" altLang="ar-SA" smtClean="0"/>
          </a:p>
          <a:p>
            <a:pPr algn="r" rtl="1" eaLnBrk="1" hangingPunct="1"/>
            <a:r>
              <a:rPr lang="ar-SA" altLang="ar-SA" smtClean="0"/>
              <a:t>وما الفرق بينهما ؟</a:t>
            </a:r>
          </a:p>
          <a:p>
            <a:pPr algn="r" rtl="1" eaLnBrk="1" hangingPunct="1">
              <a:buFont typeface="Arial" panose="020B0604020202020204" pitchFamily="34" charset="0"/>
              <a:buNone/>
            </a:pPr>
            <a:endParaRPr lang="en-US" altLang="ar-SA" smtClean="0"/>
          </a:p>
        </p:txBody>
      </p:sp>
    </p:spTree>
    <p:extLst>
      <p:ext uri="{BB962C8B-B14F-4D97-AF65-F5344CB8AC3E}">
        <p14:creationId xmlns:p14="http://schemas.microsoft.com/office/powerpoint/2010/main" val="1440495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التداوي وعلاقته بالإنعاش</a:t>
            </a:r>
            <a:br>
              <a:rPr lang="ar-SA" b="1" dirty="0"/>
            </a:br>
            <a:endParaRPr lang="en-US" dirty="0"/>
          </a:p>
        </p:txBody>
      </p:sp>
      <p:sp>
        <p:nvSpPr>
          <p:cNvPr id="3" name="Content Placeholder 2"/>
          <p:cNvSpPr>
            <a:spLocks noGrp="1"/>
          </p:cNvSpPr>
          <p:nvPr>
            <p:ph idx="1"/>
          </p:nvPr>
        </p:nvSpPr>
        <p:spPr/>
        <p:txBody>
          <a:bodyPr/>
          <a:lstStyle/>
          <a:p>
            <a:pPr marL="0" indent="0" algn="r">
              <a:buNone/>
            </a:pPr>
            <a:r>
              <a:rPr lang="ar-SA" dirty="0" smtClean="0"/>
              <a:t>جمهور </a:t>
            </a:r>
            <a:r>
              <a:rPr lang="ar-SA" dirty="0"/>
              <a:t>الفقهاء صرفوا أحاديث الأمر بالتداوي إلى الإباحة أو </a:t>
            </a:r>
            <a:r>
              <a:rPr lang="ar-SA" dirty="0" smtClean="0"/>
              <a:t>الندب وليس </a:t>
            </a:r>
            <a:r>
              <a:rPr lang="ar-SA" dirty="0"/>
              <a:t>إلى </a:t>
            </a:r>
            <a:r>
              <a:rPr lang="ar-SA" dirty="0" smtClean="0"/>
              <a:t>الوجوب</a:t>
            </a:r>
          </a:p>
          <a:p>
            <a:pPr marL="0" indent="0" algn="r">
              <a:buNone/>
            </a:pPr>
            <a:r>
              <a:rPr lang="ar-SA" dirty="0" smtClean="0"/>
              <a:t>شيخ </a:t>
            </a:r>
            <a:r>
              <a:rPr lang="ar-SA" dirty="0"/>
              <a:t>الإسلام بن تيمية رحمه الله وهو قوله عن التداوي:"... وقد يكون منه</a:t>
            </a:r>
          </a:p>
          <a:p>
            <a:pPr marL="0" indent="0" algn="r">
              <a:buNone/>
            </a:pPr>
            <a:r>
              <a:rPr lang="ar-SA" dirty="0"/>
              <a:t>ماهو واجب، وهو مايعلم أنه يحصل به بقاء النفس لابغيره" ، ويؤيد ذلك مجمع </a:t>
            </a:r>
            <a:endParaRPr lang="ar-SA" dirty="0" smtClean="0"/>
          </a:p>
          <a:p>
            <a:pPr marL="0" indent="0" algn="r">
              <a:buNone/>
            </a:pPr>
            <a:r>
              <a:rPr lang="ar-SA" dirty="0" smtClean="0"/>
              <a:t>هذا </a:t>
            </a:r>
            <a:r>
              <a:rPr lang="ar-SA" dirty="0"/>
              <a:t>من جهة المريض.أما من جهة الطبيب، فالأصل أن يبذل وسعه في تقديم العلاج</a:t>
            </a:r>
          </a:p>
          <a:p>
            <a:pPr marL="0" indent="0" algn="r">
              <a:buNone/>
            </a:pPr>
            <a:r>
              <a:rPr lang="ar-SA" dirty="0"/>
              <a:t>الطبي للمريض، والاستمرار فيه. فهل هذا على إطلاقه؟أم هناك استثناءات؟ وهل قضية </a:t>
            </a:r>
            <a:r>
              <a:rPr lang="ar-SA" dirty="0" smtClean="0"/>
              <a:t>الأمربعدم </a:t>
            </a:r>
            <a:r>
              <a:rPr lang="ar-SA" dirty="0"/>
              <a:t>الإنعاش أورفع أجهزة الإنعاش داخلة في هذا الاستثناء</a:t>
            </a:r>
            <a:endParaRPr lang="en-US" dirty="0"/>
          </a:p>
        </p:txBody>
      </p:sp>
    </p:spTree>
    <p:extLst>
      <p:ext uri="{BB962C8B-B14F-4D97-AF65-F5344CB8AC3E}">
        <p14:creationId xmlns:p14="http://schemas.microsoft.com/office/powerpoint/2010/main" val="29598371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ar-SA" altLang="ar-SA" smtClean="0"/>
              <a:t>الخلط متى يتوقف ؟</a:t>
            </a:r>
            <a:endParaRPr lang="en-US" altLang="ar-SA" smtClean="0"/>
          </a:p>
        </p:txBody>
      </p:sp>
      <p:sp>
        <p:nvSpPr>
          <p:cNvPr id="40963" name="Content Placeholder 2"/>
          <p:cNvSpPr>
            <a:spLocks noGrp="1"/>
          </p:cNvSpPr>
          <p:nvPr>
            <p:ph idx="1"/>
          </p:nvPr>
        </p:nvSpPr>
        <p:spPr/>
        <p:txBody>
          <a:bodyPr/>
          <a:lstStyle/>
          <a:p>
            <a:pPr algn="r" rtl="1" eaLnBrk="1" hangingPunct="1"/>
            <a:r>
              <a:rPr lang="ar-SA" altLang="ar-SA" smtClean="0"/>
              <a:t>موت الدماغ                       BRAIN DEATH</a:t>
            </a:r>
          </a:p>
          <a:p>
            <a:pPr algn="r" rtl="1" eaLnBrk="1" hangingPunct="1">
              <a:buFont typeface="Arial" panose="020B0604020202020204" pitchFamily="34" charset="0"/>
              <a:buNone/>
            </a:pPr>
            <a:endParaRPr lang="ar-SA" altLang="ar-SA" smtClean="0"/>
          </a:p>
          <a:p>
            <a:pPr algn="r" rtl="1" eaLnBrk="1" hangingPunct="1"/>
            <a:r>
              <a:rPr lang="ar-SA" altLang="ar-SA" smtClean="0"/>
              <a:t>الأمر بعدم الإنعاش            DONT RESSUCITATE  </a:t>
            </a:r>
          </a:p>
          <a:p>
            <a:pPr algn="r" rtl="1" eaLnBrk="1" hangingPunct="1">
              <a:buFont typeface="Arial" panose="020B0604020202020204" pitchFamily="34" charset="0"/>
              <a:buNone/>
            </a:pPr>
            <a:endParaRPr lang="ar-SA" altLang="ar-SA" smtClean="0"/>
          </a:p>
          <a:p>
            <a:pPr algn="r" rtl="1" eaLnBrk="1" hangingPunct="1"/>
            <a:r>
              <a:rPr lang="ar-SA" altLang="ar-SA" smtClean="0"/>
              <a:t>القتل الرحيم                               EUSTHENASIA</a:t>
            </a:r>
          </a:p>
          <a:p>
            <a:pPr algn="r" rtl="1" eaLnBrk="1" hangingPunct="1"/>
            <a:r>
              <a:rPr lang="ar-MA" altLang="ar-SA" smtClean="0"/>
              <a:t>المساعدة على الانتحار              </a:t>
            </a:r>
            <a:r>
              <a:rPr lang="en-US" altLang="ar-SA" smtClean="0"/>
              <a:t>Physicisn assisted suicide</a:t>
            </a:r>
            <a:r>
              <a:rPr lang="ar-MA" altLang="ar-SA" smtClean="0"/>
              <a:t>                   </a:t>
            </a:r>
            <a:endParaRPr lang="ar-SA" altLang="ar-SA" smtClean="0"/>
          </a:p>
          <a:p>
            <a:pPr algn="r" rtl="1" eaLnBrk="1" hangingPunct="1"/>
            <a:r>
              <a:rPr lang="ar-SA" altLang="ar-SA" smtClean="0"/>
              <a:t>الحالات النباتية               PERSISTENT VEGITATIVE STATE</a:t>
            </a:r>
            <a:endParaRPr lang="en-US" altLang="ar-SA" smtClean="0"/>
          </a:p>
        </p:txBody>
      </p:sp>
    </p:spTree>
    <p:extLst>
      <p:ext uri="{BB962C8B-B14F-4D97-AF65-F5344CB8AC3E}">
        <p14:creationId xmlns:p14="http://schemas.microsoft.com/office/powerpoint/2010/main" val="4117866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ctrTitle"/>
          </p:nvPr>
        </p:nvSpPr>
        <p:spPr/>
        <p:txBody>
          <a:bodyPr/>
          <a:lstStyle/>
          <a:p>
            <a:pPr rtl="1" eaLnBrk="1" hangingPunct="1"/>
            <a:r>
              <a:rPr lang="ar-SA" altLang="ar-SA" b="1" smtClean="0"/>
              <a:t>عدم تركيب أجهزة الانعاش</a:t>
            </a:r>
            <a:br>
              <a:rPr lang="ar-SA" altLang="ar-SA" b="1" smtClean="0"/>
            </a:br>
            <a:r>
              <a:rPr lang="ar-SA" altLang="ar-SA" b="1" smtClean="0"/>
              <a:t/>
            </a:r>
            <a:br>
              <a:rPr lang="ar-SA" altLang="ar-SA" b="1" smtClean="0"/>
            </a:br>
            <a:r>
              <a:rPr lang="ar-SA" altLang="ar-SA" b="1" smtClean="0"/>
              <a:t> فصل أجهزة الانعاش</a:t>
            </a:r>
            <a:endParaRPr lang="en-US" altLang="ar-SA" b="1" smtClean="0"/>
          </a:p>
        </p:txBody>
      </p:sp>
      <p:sp>
        <p:nvSpPr>
          <p:cNvPr id="43011" name="Subtitle 3"/>
          <p:cNvSpPr>
            <a:spLocks noGrp="1"/>
          </p:cNvSpPr>
          <p:nvPr>
            <p:ph type="subTitle" idx="1"/>
          </p:nvPr>
        </p:nvSpPr>
        <p:spPr/>
        <p:txBody>
          <a:bodyPr/>
          <a:lstStyle/>
          <a:p>
            <a:pPr rtl="1"/>
            <a:endParaRPr lang="ar-SA" altLang="ar-SA" b="1" smtClean="0">
              <a:solidFill>
                <a:schemeClr val="tx1"/>
              </a:solidFill>
            </a:endParaRPr>
          </a:p>
          <a:p>
            <a:pPr rtl="1"/>
            <a:endParaRPr lang="ar-SA" altLang="ar-SA" b="1" smtClean="0">
              <a:solidFill>
                <a:schemeClr val="tx1"/>
              </a:solidFill>
            </a:endParaRPr>
          </a:p>
          <a:p>
            <a:pPr rtl="1"/>
            <a:r>
              <a:rPr lang="ar-SA" altLang="ar-SA" b="1" smtClean="0">
                <a:solidFill>
                  <a:schemeClr val="tx1"/>
                </a:solidFill>
              </a:rPr>
              <a:t>ماالفرق بينهما؟</a:t>
            </a:r>
            <a:endParaRPr lang="en-US" altLang="ar-SA" b="1" smtClean="0">
              <a:solidFill>
                <a:schemeClr val="tx1"/>
              </a:solidFill>
            </a:endParaRPr>
          </a:p>
        </p:txBody>
      </p:sp>
    </p:spTree>
    <p:extLst>
      <p:ext uri="{BB962C8B-B14F-4D97-AF65-F5344CB8AC3E}">
        <p14:creationId xmlns:p14="http://schemas.microsoft.com/office/powerpoint/2010/main" val="40777147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p:txBody>
          <a:bodyPr/>
          <a:lstStyle/>
          <a:p>
            <a:r>
              <a:rPr lang="ar-SA" altLang="ar-SA" sz="4800" b="1"/>
              <a:t>على أي أساس يتم؟</a:t>
            </a:r>
            <a:endParaRPr lang="en-US" altLang="ar-SA" sz="4800" b="1"/>
          </a:p>
        </p:txBody>
      </p:sp>
      <p:sp>
        <p:nvSpPr>
          <p:cNvPr id="5" name="Subtitle 4"/>
          <p:cNvSpPr>
            <a:spLocks noGrp="1"/>
          </p:cNvSpPr>
          <p:nvPr>
            <p:ph type="subTitle" idx="1"/>
          </p:nvPr>
        </p:nvSpPr>
        <p:spPr/>
        <p:txBody>
          <a:bodyPr/>
          <a:lstStyle/>
          <a:p>
            <a:pPr>
              <a:buFont typeface="Arial" charset="0"/>
              <a:buNone/>
              <a:defRPr/>
            </a:pPr>
            <a:endParaRPr lang="en-US"/>
          </a:p>
        </p:txBody>
      </p:sp>
    </p:spTree>
    <p:extLst>
      <p:ext uri="{BB962C8B-B14F-4D97-AF65-F5344CB8AC3E}">
        <p14:creationId xmlns:p14="http://schemas.microsoft.com/office/powerpoint/2010/main" val="3760299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ar-SA" dirty="0" smtClean="0"/>
              <a:t> </a:t>
            </a:r>
            <a:r>
              <a:rPr lang="ar-SA" dirty="0"/>
              <a:t>يجب أن يتخذ القرار بناء</a:t>
            </a:r>
          </a:p>
          <a:p>
            <a:pPr marL="0" indent="0" algn="ctr">
              <a:buNone/>
            </a:pPr>
            <a:r>
              <a:rPr lang="ar-SA" dirty="0"/>
              <a:t>على مدى إمكانية عودة المريض في وضع طبيعي يسمح له بمغادرة المستشفى ، مستغنيا عن هذه الأجهزة،</a:t>
            </a:r>
          </a:p>
          <a:p>
            <a:pPr marL="0" indent="0" algn="ctr">
              <a:buNone/>
            </a:pPr>
            <a:r>
              <a:rPr lang="ar-SA" dirty="0"/>
              <a:t>وإذا لم تتحقق هذه الغاية أو غلب الظن أنها لن تتحقق ، فأنه يسوغ اصدار هذا الأمر لأنه لافائدة من الإنعاش</a:t>
            </a:r>
          </a:p>
          <a:p>
            <a:pPr marL="0" indent="0" algn="ctr">
              <a:buNone/>
            </a:pPr>
            <a:r>
              <a:rPr lang="ar-SA" dirty="0"/>
              <a:t>في هذه الحالة أو أن فائدته محدودة جداً أوربما أحدث ضرراً للمريض</a:t>
            </a:r>
            <a:endParaRPr lang="en-US" dirty="0"/>
          </a:p>
        </p:txBody>
      </p:sp>
    </p:spTree>
    <p:extLst>
      <p:ext uri="{BB962C8B-B14F-4D97-AF65-F5344CB8AC3E}">
        <p14:creationId xmlns:p14="http://schemas.microsoft.com/office/powerpoint/2010/main" val="239227324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3"/>
          <p:cNvSpPr>
            <a:spLocks noGrp="1"/>
          </p:cNvSpPr>
          <p:nvPr>
            <p:ph type="ctrTitle"/>
          </p:nvPr>
        </p:nvSpPr>
        <p:spPr>
          <a:xfrm>
            <a:off x="2209800" y="2644776"/>
            <a:ext cx="7772400" cy="1470025"/>
          </a:xfrm>
        </p:spPr>
        <p:txBody>
          <a:bodyPr/>
          <a:lstStyle/>
          <a:p>
            <a:pPr eaLnBrk="1" hangingPunct="1"/>
            <a:r>
              <a:rPr lang="ar-SA" altLang="ar-SA" sz="9600"/>
              <a:t>عدم جدوى العلاج</a:t>
            </a:r>
            <a:endParaRPr lang="en-US" altLang="ar-SA" sz="9600"/>
          </a:p>
        </p:txBody>
      </p:sp>
    </p:spTree>
    <p:extLst>
      <p:ext uri="{BB962C8B-B14F-4D97-AF65-F5344CB8AC3E}">
        <p14:creationId xmlns:p14="http://schemas.microsoft.com/office/powerpoint/2010/main" val="412912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ar-SA" altLang="ar-SA" sz="6000" b="1"/>
              <a:t>ماهو الموت ؟</a:t>
            </a:r>
            <a:endParaRPr lang="en-US" altLang="ar-SA" sz="6000" b="1"/>
          </a:p>
        </p:txBody>
      </p:sp>
      <p:sp>
        <p:nvSpPr>
          <p:cNvPr id="29699" name="Subtitle 2"/>
          <p:cNvSpPr>
            <a:spLocks noGrp="1"/>
          </p:cNvSpPr>
          <p:nvPr>
            <p:ph idx="1"/>
          </p:nvPr>
        </p:nvSpPr>
        <p:spPr/>
        <p:txBody>
          <a:bodyPr/>
          <a:lstStyle/>
          <a:p>
            <a:pPr algn="ctr">
              <a:buFont typeface="Arial" panose="020B0604020202020204" pitchFamily="34" charset="0"/>
              <a:buNone/>
            </a:pPr>
            <a:r>
              <a:rPr lang="en-US" altLang="ar-SA" sz="4400" b="1">
                <a:solidFill>
                  <a:srgbClr val="C00000"/>
                </a:solidFill>
              </a:rPr>
              <a:t>  </a:t>
            </a:r>
            <a:r>
              <a:rPr lang="ar-SA" altLang="ar-SA" sz="4400" b="1">
                <a:solidFill>
                  <a:srgbClr val="C00000"/>
                </a:solidFill>
              </a:rPr>
              <a:t>مفارقة الروح الجسد</a:t>
            </a:r>
            <a:r>
              <a:rPr lang="en-US" altLang="ar-SA" sz="4400" b="1">
                <a:solidFill>
                  <a:srgbClr val="C00000"/>
                </a:solidFill>
              </a:rPr>
              <a:t>    </a:t>
            </a:r>
          </a:p>
          <a:p>
            <a:pPr algn="r" rtl="1">
              <a:buFont typeface="Arial" panose="020B0604020202020204" pitchFamily="34" charset="0"/>
              <a:buNone/>
            </a:pPr>
            <a:endParaRPr lang="en-US" altLang="ar-SA" sz="4000" b="1"/>
          </a:p>
          <a:p>
            <a:pPr algn="r" rtl="1">
              <a:buFont typeface="Arial" panose="020B0604020202020204" pitchFamily="34" charset="0"/>
              <a:buNone/>
            </a:pPr>
            <a:endParaRPr lang="ar-SA" altLang="ar-SA" sz="4000" b="1"/>
          </a:p>
          <a:p>
            <a:pPr algn="r" rtl="1">
              <a:buFont typeface="Arial" panose="020B0604020202020204" pitchFamily="34" charset="0"/>
              <a:buNone/>
            </a:pPr>
            <a:r>
              <a:rPr lang="en-US" altLang="ar-SA" sz="3600" b="1"/>
              <a:t> )</a:t>
            </a:r>
            <a:r>
              <a:rPr lang="ar-SA" altLang="ar-SA" sz="3600" b="1"/>
              <a:t>إن حقيقه الوفاة في مفارقة الروح البدن. وإن حقيقة المفارقة خلوص الأعضاء كلها عن الروح بحيث لا يبقى جهاز من أجهزة البدن فيه صفة حياتيه</a:t>
            </a:r>
            <a:r>
              <a:rPr lang="en-US" altLang="ar-SA" sz="3600" b="1"/>
              <a:t>(</a:t>
            </a:r>
            <a:endParaRPr lang="ar-SA" altLang="ar-SA" sz="3600" b="1"/>
          </a:p>
          <a:p>
            <a:pPr algn="r" rtl="1"/>
            <a:endParaRPr lang="en-US" altLang="ar-SA" sz="4000" b="1"/>
          </a:p>
        </p:txBody>
      </p:sp>
    </p:spTree>
    <p:extLst>
      <p:ext uri="{BB962C8B-B14F-4D97-AF65-F5344CB8AC3E}">
        <p14:creationId xmlns:p14="http://schemas.microsoft.com/office/powerpoint/2010/main" val="3864372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1066801"/>
            <a:ext cx="7772400" cy="1470025"/>
          </a:xfrm>
        </p:spPr>
        <p:txBody>
          <a:bodyPr rtlCol="0">
            <a:normAutofit fontScale="90000"/>
          </a:bodyPr>
          <a:lstStyle/>
          <a:p>
            <a:pPr rtl="1" eaLnBrk="1" fontAlgn="auto" hangingPunct="1">
              <a:spcAft>
                <a:spcPts val="0"/>
              </a:spcAft>
              <a:defRPr/>
            </a:pPr>
            <a:r>
              <a:rPr lang="ar-SA" b="1" dirty="0" smtClean="0"/>
              <a:t>التوجيه المسبق</a:t>
            </a:r>
            <a:r>
              <a:rPr lang="en-US" b="1" dirty="0" smtClean="0"/>
              <a:t/>
            </a:r>
            <a:br>
              <a:rPr lang="en-US" b="1" dirty="0" smtClean="0"/>
            </a:br>
            <a:r>
              <a:rPr lang="en-US" b="1" dirty="0" smtClean="0"/>
              <a:t>Advance  Directive</a:t>
            </a:r>
            <a:br>
              <a:rPr lang="en-US" b="1" dirty="0" smtClean="0"/>
            </a:br>
            <a:endParaRPr lang="en-US" b="1" dirty="0"/>
          </a:p>
        </p:txBody>
      </p:sp>
      <p:sp>
        <p:nvSpPr>
          <p:cNvPr id="46083" name="Subtitle 4"/>
          <p:cNvSpPr>
            <a:spLocks noGrp="1"/>
          </p:cNvSpPr>
          <p:nvPr>
            <p:ph type="subTitle" idx="1"/>
          </p:nvPr>
        </p:nvSpPr>
        <p:spPr>
          <a:xfrm>
            <a:off x="2895600" y="2667000"/>
            <a:ext cx="6400800" cy="1752600"/>
          </a:xfrm>
        </p:spPr>
        <p:txBody>
          <a:bodyPr/>
          <a:lstStyle/>
          <a:p>
            <a:pPr eaLnBrk="1" hangingPunct="1"/>
            <a:r>
              <a:rPr lang="ar-SA" altLang="ar-SA" sz="4800" b="1">
                <a:solidFill>
                  <a:schemeClr val="tx1"/>
                </a:solidFill>
              </a:rPr>
              <a:t>وصية الحياة</a:t>
            </a:r>
          </a:p>
          <a:p>
            <a:pPr eaLnBrk="1" hangingPunct="1"/>
            <a:r>
              <a:rPr lang="en-US" altLang="ar-SA" sz="4800" b="1">
                <a:solidFill>
                  <a:schemeClr val="tx1"/>
                </a:solidFill>
              </a:rPr>
              <a:t>Living will</a:t>
            </a:r>
          </a:p>
        </p:txBody>
      </p:sp>
      <p:sp>
        <p:nvSpPr>
          <p:cNvPr id="46084" name="TextBox 4"/>
          <p:cNvSpPr txBox="1">
            <a:spLocks noChangeArrowheads="1"/>
          </p:cNvSpPr>
          <p:nvPr/>
        </p:nvSpPr>
        <p:spPr bwMode="auto">
          <a:xfrm>
            <a:off x="4191000" y="4953001"/>
            <a:ext cx="441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ar-SA" altLang="ar-SA" sz="5400" b="1">
                <a:latin typeface="Arial" panose="020B0604020202020204" pitchFamily="34" charset="0"/>
              </a:rPr>
              <a:t>      تعيين وكيل</a:t>
            </a:r>
          </a:p>
        </p:txBody>
      </p:sp>
    </p:spTree>
    <p:extLst>
      <p:ext uri="{BB962C8B-B14F-4D97-AF65-F5344CB8AC3E}">
        <p14:creationId xmlns:p14="http://schemas.microsoft.com/office/powerpoint/2010/main" val="31590797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09800" y="2568576"/>
            <a:ext cx="7772400" cy="1470025"/>
          </a:xfrm>
        </p:spPr>
        <p:txBody>
          <a:bodyPr/>
          <a:lstStyle/>
          <a:p>
            <a:pPr eaLnBrk="1" hangingPunct="1">
              <a:defRPr/>
            </a:pPr>
            <a:r>
              <a:rPr lang="ar-SA" sz="5400" dirty="0">
                <a:effectLst>
                  <a:outerShdw blurRad="38100" dist="38100" dir="2700000" algn="tl">
                    <a:srgbClr val="000000"/>
                  </a:outerShdw>
                </a:effectLst>
                <a:latin typeface="Arial" pitchFamily="34" charset="0"/>
              </a:rPr>
              <a:t>اللجنة الدائمة للبحوث العلمية والإفتاء</a:t>
            </a:r>
            <a:endParaRPr lang="ar-SA" sz="5400" dirty="0"/>
          </a:p>
        </p:txBody>
      </p:sp>
    </p:spTree>
    <p:extLst>
      <p:ext uri="{BB962C8B-B14F-4D97-AF65-F5344CB8AC3E}">
        <p14:creationId xmlns:p14="http://schemas.microsoft.com/office/powerpoint/2010/main" val="5177073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بشأن موضوع حكم إيقاف العلاج عن المريض الميؤوس من برئه</a:t>
            </a:r>
            <a:endParaRPr lang="en-US" dirty="0"/>
          </a:p>
        </p:txBody>
      </p:sp>
      <p:sp>
        <p:nvSpPr>
          <p:cNvPr id="3" name="Content Placeholder 2"/>
          <p:cNvSpPr>
            <a:spLocks noGrp="1"/>
          </p:cNvSpPr>
          <p:nvPr>
            <p:ph idx="1"/>
          </p:nvPr>
        </p:nvSpPr>
        <p:spPr/>
        <p:txBody>
          <a:bodyPr/>
          <a:lstStyle/>
          <a:p>
            <a:pPr marL="0" indent="0" algn="r">
              <a:buNone/>
            </a:pPr>
            <a:r>
              <a:rPr lang="ar-SA" b="1" dirty="0" smtClean="0"/>
              <a:t>في </a:t>
            </a:r>
            <a:r>
              <a:rPr lang="ar-SA" b="1" dirty="0"/>
              <a:t>المدة من 21 </a:t>
            </a:r>
            <a:r>
              <a:rPr lang="ar-SA" dirty="0"/>
              <a:t>- </a:t>
            </a:r>
            <a:r>
              <a:rPr lang="ar-SA" b="1" dirty="0"/>
              <a:t>24 رجب 1436 ه التي يوافقها 10 </a:t>
            </a:r>
            <a:r>
              <a:rPr lang="ar-SA" dirty="0"/>
              <a:t>- </a:t>
            </a:r>
            <a:r>
              <a:rPr lang="ar-SA" b="1" dirty="0"/>
              <a:t>13 مايو 2015 م </a:t>
            </a:r>
          </a:p>
          <a:p>
            <a:pPr marL="0" indent="0" algn="r">
              <a:buNone/>
            </a:pPr>
            <a:r>
              <a:rPr lang="ar-SA" b="1" dirty="0" smtClean="0"/>
              <a:t> مناقشة </a:t>
            </a:r>
            <a:r>
              <a:rPr lang="ar-SA" b="1" dirty="0"/>
              <a:t>مستفيضة، واستحضار ما يلي </a:t>
            </a:r>
            <a:r>
              <a:rPr lang="ar-SA" b="1" dirty="0" smtClean="0"/>
              <a:t>:</a:t>
            </a:r>
          </a:p>
          <a:p>
            <a:pPr marL="0" indent="0" algn="r">
              <a:buNone/>
            </a:pPr>
            <a:r>
              <a:rPr lang="ar-SA" b="1" dirty="0" smtClean="0"/>
              <a:t> </a:t>
            </a:r>
            <a:r>
              <a:rPr lang="ar-SA" b="1" dirty="0"/>
              <a:t>1- المحافظة على حياة الإنسان فريضةٌ واجبةٌ، وهي من أعظم كليَّات الشريعة ومقاصدها </a:t>
            </a:r>
            <a:r>
              <a:rPr lang="ar-SA" b="1" dirty="0" smtClean="0"/>
              <a:t>.</a:t>
            </a:r>
          </a:p>
          <a:p>
            <a:pPr marL="0" indent="0" algn="r">
              <a:buNone/>
            </a:pPr>
            <a:r>
              <a:rPr lang="ar-SA" b="1" dirty="0" smtClean="0"/>
              <a:t> </a:t>
            </a:r>
            <a:r>
              <a:rPr lang="ar-SA" b="1" dirty="0"/>
              <a:t>2- أن الأخذ بالأسباب والتداوي بالعلاج المباح أمرٌ مشروعٌ، قامت على مشروعيته وطلبه الأدلة الشرعية</a:t>
            </a:r>
          </a:p>
          <a:p>
            <a:pPr marL="0" indent="0" algn="r">
              <a:buNone/>
            </a:pPr>
            <a:r>
              <a:rPr lang="ar-SA" b="1" dirty="0" smtClean="0"/>
              <a:t> </a:t>
            </a:r>
            <a:r>
              <a:rPr lang="ar-SA" b="1" dirty="0"/>
              <a:t>3- أن أكثر الأمراض التي كان يظن أو يجزم بأنها ميؤوس من شفائها أصبحت الآن في نظر </a:t>
            </a:r>
            <a:r>
              <a:rPr lang="ar-SA" b="1" dirty="0" smtClean="0"/>
              <a:t>الأطباء مقدوراً </a:t>
            </a:r>
            <a:r>
              <a:rPr lang="ar-SA" b="1" dirty="0"/>
              <a:t>على </a:t>
            </a:r>
            <a:r>
              <a:rPr lang="ar-SA" b="1" dirty="0" smtClean="0"/>
              <a:t>علاجها....؛ </a:t>
            </a:r>
            <a:r>
              <a:rPr lang="ar-SA" b="1" dirty="0"/>
              <a:t>لذا </a:t>
            </a:r>
            <a:r>
              <a:rPr lang="ar-SA" b="1" dirty="0" smtClean="0"/>
              <a:t>ينبغي للطبيب </a:t>
            </a:r>
            <a:r>
              <a:rPr lang="ar-SA" b="1" dirty="0"/>
              <a:t>وأهل المريض ومن حوله أن يدخلوا عليه الأمل وعدم </a:t>
            </a:r>
            <a:r>
              <a:rPr lang="ar-SA" b="1" dirty="0" smtClean="0"/>
              <a:t>اليأس</a:t>
            </a:r>
            <a:endParaRPr lang="en-US" dirty="0"/>
          </a:p>
        </p:txBody>
      </p:sp>
    </p:spTree>
    <p:extLst>
      <p:ext uri="{BB962C8B-B14F-4D97-AF65-F5344CB8AC3E}">
        <p14:creationId xmlns:p14="http://schemas.microsoft.com/office/powerpoint/2010/main" val="658358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643" y="172995"/>
            <a:ext cx="10972800" cy="4742207"/>
          </a:xfrm>
        </p:spPr>
        <p:txBody>
          <a:bodyPr/>
          <a:lstStyle/>
          <a:p>
            <a:pPr marL="0" indent="0" algn="r">
              <a:buNone/>
            </a:pPr>
            <a:r>
              <a:rPr lang="ar-SA" b="1" dirty="0" smtClean="0"/>
              <a:t>1408 </a:t>
            </a:r>
            <a:r>
              <a:rPr lang="ar-SA" b="1" dirty="0"/>
              <a:t>ه 21 أكتوبر 1987 م </a:t>
            </a:r>
            <a:r>
              <a:rPr lang="ar-SA" b="1" dirty="0" smtClean="0"/>
              <a:t>ومضمونه:</a:t>
            </a:r>
          </a:p>
          <a:p>
            <a:pPr marL="0" indent="0" algn="r">
              <a:buNone/>
            </a:pPr>
            <a:r>
              <a:rPr lang="ar-SA" b="1" dirty="0" smtClean="0"/>
              <a:t>اولا: </a:t>
            </a:r>
            <a:r>
              <a:rPr lang="ar-SA" b="1" dirty="0"/>
              <a:t>جواز رفع أجهزة الإنعاش إذا ثبت موت الدماغ ثبوتا </a:t>
            </a:r>
            <a:r>
              <a:rPr lang="ar-SA" b="1" dirty="0" smtClean="0"/>
              <a:t>قطعياً  </a:t>
            </a:r>
          </a:p>
          <a:p>
            <a:pPr marL="0" indent="0" algn="r">
              <a:buNone/>
            </a:pPr>
            <a:r>
              <a:rPr lang="ar-SA" b="1" dirty="0" smtClean="0"/>
              <a:t>ثانيا</a:t>
            </a:r>
            <a:r>
              <a:rPr lang="ar-SA" b="1" dirty="0"/>
              <a:t>: إذا ظن الطبيب المختص أن الدواء ينفع المريض ولا يضره أو أن نفعه أكثر من ضرره، فإنه </a:t>
            </a:r>
            <a:r>
              <a:rPr lang="ar-SA" b="1" dirty="0" smtClean="0"/>
              <a:t>يشرع له </a:t>
            </a:r>
            <a:r>
              <a:rPr lang="ar-SA" b="1" dirty="0"/>
              <a:t>مواصلة علاجه، ولو كان تأثير العلاج مؤقتا؛ لأن الله سبحانه قد ينفعه بالعلاج نفعا مستمرا خلاف </a:t>
            </a:r>
            <a:r>
              <a:rPr lang="ar-SA" b="1" dirty="0" smtClean="0"/>
              <a:t>مايتوقعه </a:t>
            </a:r>
            <a:r>
              <a:rPr lang="ar-SA" b="1" dirty="0"/>
              <a:t>الأطباء </a:t>
            </a:r>
          </a:p>
          <a:p>
            <a:pPr marL="0" indent="0" algn="r">
              <a:buNone/>
            </a:pPr>
            <a:r>
              <a:rPr lang="ar-SA" b="1" dirty="0" smtClean="0"/>
              <a:t>ثالثا</a:t>
            </a:r>
            <a:r>
              <a:rPr lang="ar-SA" b="1" dirty="0"/>
              <a:t>: لا يجوز إيقاف العلاج عن المريض إلا إذا قرر ثلاثة من الأطباء المختصين الثقات أن العلاج </a:t>
            </a:r>
            <a:r>
              <a:rPr lang="ar-SA" b="1" dirty="0" smtClean="0"/>
              <a:t>يلحق الأذى </a:t>
            </a:r>
            <a:r>
              <a:rPr lang="ar-SA" b="1" dirty="0"/>
              <a:t>بالمريض ولا تأثير له في تحسن حالته ، مع أهمية الاستمرار في رعاية المريض المتمثلة في </a:t>
            </a:r>
            <a:r>
              <a:rPr lang="ar-SA" b="1" dirty="0" smtClean="0"/>
              <a:t>تغذيته وإزالة </a:t>
            </a:r>
            <a:r>
              <a:rPr lang="ar-SA" b="1" dirty="0"/>
              <a:t>الآلام أو تخفيفها قدر الإمكان </a:t>
            </a:r>
            <a:r>
              <a:rPr lang="ar-SA" b="1" dirty="0" smtClean="0"/>
              <a:t>.</a:t>
            </a:r>
          </a:p>
          <a:p>
            <a:pPr marL="0" indent="0" algn="r">
              <a:buNone/>
            </a:pPr>
            <a:r>
              <a:rPr lang="ar-SA" b="1" dirty="0" smtClean="0"/>
              <a:t> </a:t>
            </a:r>
            <a:r>
              <a:rPr lang="ar-SA" b="1" dirty="0"/>
              <a:t>رابعا:ً تعجيل وفاة المريض بفعل تنتهي به حياته ، وهو ما يسمى بالقتل الرحيم محرم شرعا بأي </a:t>
            </a:r>
            <a:r>
              <a:rPr lang="ar-SA" b="1" dirty="0" smtClean="0"/>
              <a:t>صورة كان </a:t>
            </a:r>
            <a:r>
              <a:rPr lang="ar-SA" b="1" dirty="0"/>
              <a:t>سواءً أكان بطلب من المريض أم قرابته . </a:t>
            </a:r>
            <a:endParaRPr lang="en-US" dirty="0"/>
          </a:p>
        </p:txBody>
      </p:sp>
    </p:spTree>
    <p:extLst>
      <p:ext uri="{BB962C8B-B14F-4D97-AF65-F5344CB8AC3E}">
        <p14:creationId xmlns:p14="http://schemas.microsoft.com/office/powerpoint/2010/main" val="18236503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Rot="1" noChangeArrowheads="1"/>
          </p:cNvSpPr>
          <p:nvPr>
            <p:ph type="title"/>
          </p:nvPr>
        </p:nvSpPr>
        <p:spPr/>
        <p:txBody>
          <a:bodyPr/>
          <a:lstStyle/>
          <a:p>
            <a:pPr eaLnBrk="1" hangingPunct="1"/>
            <a:r>
              <a:rPr lang="ar-SA" altLang="ar-SA" sz="4000"/>
              <a:t>فتوى رقم (12086) وتاريخ 30/6/1409هـ..</a:t>
            </a:r>
            <a:endParaRPr lang="en-US" altLang="ar-SA" sz="4000"/>
          </a:p>
        </p:txBody>
      </p:sp>
      <p:sp>
        <p:nvSpPr>
          <p:cNvPr id="48131" name="Rectangle 3"/>
          <p:cNvSpPr>
            <a:spLocks noGrp="1" noChangeArrowheads="1"/>
          </p:cNvSpPr>
          <p:nvPr>
            <p:ph idx="1"/>
          </p:nvPr>
        </p:nvSpPr>
        <p:spPr>
          <a:xfrm>
            <a:off x="1981200" y="1828800"/>
            <a:ext cx="8229600" cy="4648200"/>
          </a:xfrm>
        </p:spPr>
        <p:txBody>
          <a:bodyPr/>
          <a:lstStyle/>
          <a:p>
            <a:pPr marL="979488" indent="-979488" algn="just" rtl="1" eaLnBrk="1" hangingPunct="1">
              <a:lnSpc>
                <a:spcPct val="120000"/>
              </a:lnSpc>
              <a:buNone/>
            </a:pPr>
            <a:r>
              <a:rPr lang="ar-SA" altLang="ar-SA" sz="2400">
                <a:latin typeface="Arial" panose="020B0604020202020204" pitchFamily="34" charset="0"/>
              </a:rPr>
              <a:t>أولاً 	:  إذا وصل المريض متوفى..  </a:t>
            </a:r>
          </a:p>
          <a:p>
            <a:pPr marL="979488" indent="-979488" algn="just" rtl="1" eaLnBrk="1" hangingPunct="1">
              <a:lnSpc>
                <a:spcPct val="90000"/>
              </a:lnSpc>
              <a:buNone/>
            </a:pPr>
            <a:r>
              <a:rPr lang="ar-SA" altLang="ar-SA" sz="2400">
                <a:solidFill>
                  <a:srgbClr val="000000"/>
                </a:solidFill>
              </a:rPr>
              <a:t>أولاً 	:  إذا وصل المريض إلى المستشفى وهو متوفى فلا حاجة لإستعمال جهاز الإنعاش..  </a:t>
            </a:r>
          </a:p>
          <a:p>
            <a:pPr marL="979488" indent="-979488" algn="just" rtl="1" eaLnBrk="1" hangingPunct="1">
              <a:lnSpc>
                <a:spcPct val="120000"/>
              </a:lnSpc>
              <a:buNone/>
            </a:pPr>
            <a:endParaRPr lang="ar-SA" altLang="ar-SA" sz="2400">
              <a:latin typeface="Arial" panose="020B0604020202020204" pitchFamily="34" charset="0"/>
            </a:endParaRPr>
          </a:p>
          <a:p>
            <a:pPr marL="979488" indent="-979488" algn="just" rtl="1" eaLnBrk="1" hangingPunct="1">
              <a:lnSpc>
                <a:spcPct val="120000"/>
              </a:lnSpc>
              <a:buNone/>
            </a:pPr>
            <a:r>
              <a:rPr lang="ar-SA" altLang="ar-SA" sz="2400">
                <a:latin typeface="Arial" panose="020B0604020202020204" pitchFamily="34" charset="0"/>
              </a:rPr>
              <a:t>ثانياً 	:  إذا كان ملف المريض مختوماً بعلامة عدم عمل إجراءات الإنعاش بناء على رفض المريض أو وكيله في حال عدم صلاحيه المريض للإنعاش..  </a:t>
            </a:r>
          </a:p>
          <a:p>
            <a:pPr marL="979488" indent="-979488" algn="just" rtl="1" eaLnBrk="1" hangingPunct="1">
              <a:lnSpc>
                <a:spcPct val="90000"/>
              </a:lnSpc>
              <a:buNone/>
            </a:pPr>
            <a:endParaRPr lang="ar-SA" altLang="ar-SA" sz="2400">
              <a:solidFill>
                <a:srgbClr val="000000"/>
              </a:solidFill>
            </a:endParaRPr>
          </a:p>
          <a:p>
            <a:pPr marL="979488" indent="-979488" algn="just" rtl="1" eaLnBrk="1" hangingPunct="1">
              <a:lnSpc>
                <a:spcPct val="90000"/>
              </a:lnSpc>
              <a:buNone/>
            </a:pPr>
            <a:r>
              <a:rPr lang="ar-SA" altLang="ar-SA" sz="2400">
                <a:solidFill>
                  <a:srgbClr val="000000"/>
                </a:solidFill>
              </a:rPr>
              <a:t>ثانياً 	:  إذا كانت حالة المريض غير صالحة للإنعاش بتقرير ثلاث من الأطباء المختصين الثقات فلا حاجة ايضاً لإستعمال جهاز الإنعاش.  </a:t>
            </a:r>
          </a:p>
          <a:p>
            <a:pPr marL="979488" indent="-979488" algn="just" rtl="1" eaLnBrk="1" hangingPunct="1">
              <a:lnSpc>
                <a:spcPct val="120000"/>
              </a:lnSpc>
              <a:buNone/>
            </a:pPr>
            <a:endParaRPr lang="ar-SA" altLang="ar-SA" sz="2400">
              <a:latin typeface="Arial" panose="020B0604020202020204" pitchFamily="34" charset="0"/>
            </a:endParaRPr>
          </a:p>
        </p:txBody>
      </p:sp>
    </p:spTree>
    <p:extLst>
      <p:ext uri="{BB962C8B-B14F-4D97-AF65-F5344CB8AC3E}">
        <p14:creationId xmlns:p14="http://schemas.microsoft.com/office/powerpoint/2010/main" val="41601665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3"/>
          <p:cNvSpPr>
            <a:spLocks noGrp="1"/>
          </p:cNvSpPr>
          <p:nvPr>
            <p:ph type="title"/>
          </p:nvPr>
        </p:nvSpPr>
        <p:spPr/>
        <p:txBody>
          <a:bodyPr/>
          <a:lstStyle/>
          <a:p>
            <a:endParaRPr lang="ar-SA" altLang="ar-SA" smtClean="0"/>
          </a:p>
        </p:txBody>
      </p:sp>
      <p:sp>
        <p:nvSpPr>
          <p:cNvPr id="5" name="Content Placeholder 4"/>
          <p:cNvSpPr>
            <a:spLocks noGrp="1"/>
          </p:cNvSpPr>
          <p:nvPr>
            <p:ph idx="1"/>
          </p:nvPr>
        </p:nvSpPr>
        <p:spPr/>
        <p:txBody>
          <a:bodyPr/>
          <a:lstStyle/>
          <a:p>
            <a:pPr marL="979488" indent="-979488" algn="just" rtl="1" eaLnBrk="1" hangingPunct="1">
              <a:lnSpc>
                <a:spcPct val="120000"/>
              </a:lnSpc>
              <a:buNone/>
              <a:defRPr/>
            </a:pPr>
            <a:r>
              <a:rPr lang="ar-SA" dirty="0">
                <a:solidFill>
                  <a:prstClr val="black"/>
                </a:solidFill>
                <a:latin typeface="Arial" pitchFamily="34" charset="0"/>
              </a:rPr>
              <a:t>ثالثاً 	:  إذا قرر ثلاثة أطباء أن من غير المناسب إنعاش المريض عندما يكون من الواضح أنه يعاني من مرض مستعصى غير قابل للعلاج وأن الموت محقق..  </a:t>
            </a:r>
            <a:endParaRPr lang="ar-SA" dirty="0" smtClean="0">
              <a:solidFill>
                <a:prstClr val="black"/>
              </a:solidFill>
              <a:latin typeface="Arial" pitchFamily="34" charset="0"/>
            </a:endParaRPr>
          </a:p>
          <a:p>
            <a:pPr marL="979488" indent="-979488" algn="just" rtl="1" eaLnBrk="1" hangingPunct="1">
              <a:lnSpc>
                <a:spcPct val="120000"/>
              </a:lnSpc>
              <a:buNone/>
              <a:defRPr/>
            </a:pPr>
            <a:endParaRPr lang="ar-SA" dirty="0">
              <a:solidFill>
                <a:prstClr val="black"/>
              </a:solidFill>
              <a:latin typeface="Arial" pitchFamily="34" charset="0"/>
            </a:endParaRPr>
          </a:p>
          <a:p>
            <a:pPr marL="979488" indent="-979488" algn="just" rtl="1" eaLnBrk="1" hangingPunct="1">
              <a:lnSpc>
                <a:spcPct val="90000"/>
              </a:lnSpc>
              <a:buNone/>
              <a:defRPr/>
            </a:pPr>
            <a:r>
              <a:rPr lang="ar-SA" dirty="0">
                <a:solidFill>
                  <a:prstClr val="black"/>
                </a:solidFill>
              </a:rPr>
              <a:t>ثالثاً 	:  إذا كان مرض المريض مستعصياً غير قابل للعلاج وأن الموت محقق بشهادة ثلاثة من الأطباء المختصين الثقات فلا حاجة أيضاً لإستعمال جهاز الإنعاش.. </a:t>
            </a:r>
            <a:endParaRPr lang="en-US" dirty="0">
              <a:solidFill>
                <a:prstClr val="black"/>
              </a:solidFill>
            </a:endParaRPr>
          </a:p>
          <a:p>
            <a:pPr marL="0" indent="0">
              <a:buNone/>
              <a:defRPr/>
            </a:pPr>
            <a:endParaRPr lang="ar-SA" dirty="0"/>
          </a:p>
        </p:txBody>
      </p:sp>
    </p:spTree>
    <p:extLst>
      <p:ext uri="{BB962C8B-B14F-4D97-AF65-F5344CB8AC3E}">
        <p14:creationId xmlns:p14="http://schemas.microsoft.com/office/powerpoint/2010/main" val="4704956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r>
              <a:rPr lang="ar-SA" altLang="ar-SA" sz="4000"/>
              <a:t>فتوى رقم (12086) وتاريخ 30/6/1409هـ..</a:t>
            </a:r>
            <a:endParaRPr lang="en-US" altLang="ar-SA" sz="4000"/>
          </a:p>
        </p:txBody>
      </p:sp>
      <p:sp>
        <p:nvSpPr>
          <p:cNvPr id="50179" name="Rectangle 3"/>
          <p:cNvSpPr>
            <a:spLocks noGrp="1" noChangeArrowheads="1"/>
          </p:cNvSpPr>
          <p:nvPr>
            <p:ph idx="1"/>
          </p:nvPr>
        </p:nvSpPr>
        <p:spPr/>
        <p:txBody>
          <a:bodyPr/>
          <a:lstStyle/>
          <a:p>
            <a:pPr marL="979488" indent="-979488" algn="just" rtl="1" eaLnBrk="1" hangingPunct="1">
              <a:lnSpc>
                <a:spcPct val="150000"/>
              </a:lnSpc>
              <a:buNone/>
            </a:pPr>
            <a:r>
              <a:rPr lang="ar-SA" altLang="ar-SA" smtClean="0">
                <a:latin typeface="Arial" panose="020B0604020202020204" pitchFamily="34" charset="0"/>
              </a:rPr>
              <a:t>رابعاً 	:  إذا كان المريض في حالة عجز أكيد عقلياً أو جسمياً أو كليهما وفي حالة خمول ذهني مع مرض مزمن مثل السكته الدماغية المسببة للعجز أو مرض السرطان في مرحلة متقدمة أو مرض القلب والرئتين المزمن الشديد أو أمراض الهزال وتكرار توقف القلب والرئتين.. </a:t>
            </a:r>
            <a:endParaRPr lang="en-US" altLang="ar-SA" smtClean="0"/>
          </a:p>
        </p:txBody>
      </p:sp>
    </p:spTree>
    <p:extLst>
      <p:ext uri="{BB962C8B-B14F-4D97-AF65-F5344CB8AC3E}">
        <p14:creationId xmlns:p14="http://schemas.microsoft.com/office/powerpoint/2010/main" val="16283911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Rot="1" noChangeArrowheads="1"/>
          </p:cNvSpPr>
          <p:nvPr>
            <p:ph type="title"/>
          </p:nvPr>
        </p:nvSpPr>
        <p:spPr/>
        <p:txBody>
          <a:bodyPr/>
          <a:lstStyle/>
          <a:p>
            <a:pPr eaLnBrk="1" hangingPunct="1"/>
            <a:r>
              <a:rPr lang="ar-SA" altLang="ar-SA" sz="4000"/>
              <a:t>فتوى رقم (12086) وتاريخ 30/6/1409هـ..</a:t>
            </a:r>
            <a:endParaRPr lang="en-US" altLang="ar-SA" sz="4000"/>
          </a:p>
        </p:txBody>
      </p:sp>
      <p:sp>
        <p:nvSpPr>
          <p:cNvPr id="51203" name="Rectangle 3"/>
          <p:cNvSpPr>
            <a:spLocks noGrp="1" noChangeArrowheads="1"/>
          </p:cNvSpPr>
          <p:nvPr>
            <p:ph idx="1"/>
          </p:nvPr>
        </p:nvSpPr>
        <p:spPr>
          <a:xfrm>
            <a:off x="1981200" y="1828800"/>
            <a:ext cx="8229600" cy="4572000"/>
          </a:xfrm>
        </p:spPr>
        <p:txBody>
          <a:bodyPr/>
          <a:lstStyle/>
          <a:p>
            <a:pPr marL="979488" indent="-979488" algn="just" rtl="1" eaLnBrk="1" hangingPunct="1">
              <a:buNone/>
            </a:pPr>
            <a:r>
              <a:rPr lang="ar-SA" altLang="ar-SA" smtClean="0"/>
              <a:t>خامساً 	:  إذا وجد لدى المريض دليل على الإصابة بتلف في الدماغ مستعصي على العلاج عقب تعرضه لتوقف القلب والرئتين لأول مرة.. </a:t>
            </a:r>
          </a:p>
          <a:p>
            <a:pPr marL="979488" indent="-979488" algn="just" rtl="1" eaLnBrk="1" hangingPunct="1">
              <a:buNone/>
            </a:pPr>
            <a:r>
              <a:rPr lang="ar-SA" altLang="ar-SA" smtClean="0"/>
              <a:t> </a:t>
            </a:r>
            <a:r>
              <a:rPr lang="ar-SA" altLang="ar-SA" smtClean="0">
                <a:solidFill>
                  <a:srgbClr val="000000"/>
                </a:solidFill>
              </a:rPr>
              <a:t>خامساً 	:  إذا وجد لدى المريض دليل على الإصابه بتلف في الدماغ مستعصي على العلاج بتقرير ثلاثة من الأطباء المختصين الثقات فلا حاجه ايضاً لإستعمال جهاز الإنعاش لعدم الفائدة في ذلك.. </a:t>
            </a:r>
            <a:endParaRPr lang="en-US" altLang="ar-SA" smtClean="0">
              <a:solidFill>
                <a:srgbClr val="000000"/>
              </a:solidFill>
            </a:endParaRPr>
          </a:p>
          <a:p>
            <a:pPr marL="979488" indent="-979488" algn="just" rtl="1" eaLnBrk="1" hangingPunct="1">
              <a:buNone/>
            </a:pPr>
            <a:endParaRPr lang="ar-SA" altLang="ar-SA" smtClean="0"/>
          </a:p>
        </p:txBody>
      </p:sp>
    </p:spTree>
    <p:extLst>
      <p:ext uri="{BB962C8B-B14F-4D97-AF65-F5344CB8AC3E}">
        <p14:creationId xmlns:p14="http://schemas.microsoft.com/office/powerpoint/2010/main" val="14681542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Rot="1" noChangeArrowheads="1"/>
          </p:cNvSpPr>
          <p:nvPr>
            <p:ph type="title"/>
          </p:nvPr>
        </p:nvSpPr>
        <p:spPr/>
        <p:txBody>
          <a:bodyPr/>
          <a:lstStyle/>
          <a:p>
            <a:pPr eaLnBrk="1" hangingPunct="1"/>
            <a:r>
              <a:rPr lang="ar-SA" altLang="ar-SA" sz="4000"/>
              <a:t>فتوى رقم (12086) وتاريخ 30/6/1409هـ..</a:t>
            </a:r>
            <a:endParaRPr lang="en-US" altLang="ar-SA" sz="4000"/>
          </a:p>
        </p:txBody>
      </p:sp>
      <p:sp>
        <p:nvSpPr>
          <p:cNvPr id="52227" name="Rectangle 3"/>
          <p:cNvSpPr>
            <a:spLocks noGrp="1" noChangeArrowheads="1"/>
          </p:cNvSpPr>
          <p:nvPr>
            <p:ph idx="1"/>
          </p:nvPr>
        </p:nvSpPr>
        <p:spPr>
          <a:xfrm>
            <a:off x="1981200" y="1676400"/>
            <a:ext cx="8229600" cy="4953000"/>
          </a:xfrm>
        </p:spPr>
        <p:txBody>
          <a:bodyPr/>
          <a:lstStyle/>
          <a:p>
            <a:pPr marL="979488" indent="-979488" algn="just" rtl="1" eaLnBrk="1" hangingPunct="1">
              <a:buNone/>
            </a:pPr>
            <a:r>
              <a:rPr lang="ar-SA" altLang="ar-SA" sz="2800">
                <a:solidFill>
                  <a:srgbClr val="000000"/>
                </a:solidFill>
              </a:rPr>
              <a:t>سادساً 	:  إذا كان إنعاش القلب والرئتين غير مجد وغير ملائم لوضع معين حسب رأي الأطباء الحاضرين فإن رأي المريض الذاتي لا يهم والأطباء غير ملزمين بإجراء إنعاش القلب والرئتين وهل يحق لذوي المريض طلب هذا النوع من العلاج إذا كان غير مجدي..</a:t>
            </a:r>
          </a:p>
          <a:p>
            <a:pPr marL="979488" indent="-979488" algn="just" rtl="1" eaLnBrk="1" hangingPunct="1">
              <a:buNone/>
            </a:pPr>
            <a:r>
              <a:rPr lang="ar-SA" altLang="ar-SA" sz="2800">
                <a:solidFill>
                  <a:srgbClr val="000000"/>
                </a:solidFill>
              </a:rPr>
              <a:t> سادساً 	:  إذا كان إنعاش القلب والرئتين غير مجد وغير ملائم لوضع معين حسب رأي ثلاثه من الأطباء المختصين الثقات فلاحاجه لإستعمال آلات الإنعاش ولا يلتفت إلى رأي أولياء المريض في وضع آلات الإنعاش أو رفعها لكون ذلك ليس من إختصاصهم..</a:t>
            </a:r>
          </a:p>
          <a:p>
            <a:pPr marL="979488" indent="-979488" algn="just" rtl="1" eaLnBrk="1" hangingPunct="1">
              <a:buNone/>
            </a:pPr>
            <a:endParaRPr lang="en-US" altLang="ar-SA" sz="2800">
              <a:solidFill>
                <a:srgbClr val="000000"/>
              </a:solidFill>
            </a:endParaRPr>
          </a:p>
        </p:txBody>
      </p:sp>
    </p:spTree>
    <p:extLst>
      <p:ext uri="{BB962C8B-B14F-4D97-AF65-F5344CB8AC3E}">
        <p14:creationId xmlns:p14="http://schemas.microsoft.com/office/powerpoint/2010/main" val="14324258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Rot="1" noChangeArrowheads="1"/>
          </p:cNvSpPr>
          <p:nvPr>
            <p:ph type="title"/>
          </p:nvPr>
        </p:nvSpPr>
        <p:spPr/>
        <p:txBody>
          <a:bodyPr/>
          <a:lstStyle/>
          <a:p>
            <a:pPr eaLnBrk="1" hangingPunct="1"/>
            <a:r>
              <a:rPr lang="ar-SA" altLang="ar-SA" sz="4000"/>
              <a:t>فتوى رقم (12086) وتاريخ 30/6/1409هـ..</a:t>
            </a:r>
            <a:endParaRPr lang="en-US" altLang="ar-SA" sz="4000"/>
          </a:p>
        </p:txBody>
      </p:sp>
      <p:sp>
        <p:nvSpPr>
          <p:cNvPr id="53251" name="Rectangle 3"/>
          <p:cNvSpPr>
            <a:spLocks noGrp="1" noChangeArrowheads="1"/>
          </p:cNvSpPr>
          <p:nvPr>
            <p:ph idx="1"/>
          </p:nvPr>
        </p:nvSpPr>
        <p:spPr>
          <a:xfrm>
            <a:off x="1981200" y="1722438"/>
            <a:ext cx="8153400" cy="4525962"/>
          </a:xfrm>
        </p:spPr>
        <p:txBody>
          <a:bodyPr/>
          <a:lstStyle/>
          <a:p>
            <a:pPr marL="979488" indent="-979488" algn="just" rtl="1" eaLnBrk="1" hangingPunct="1">
              <a:buNone/>
            </a:pPr>
            <a:r>
              <a:rPr lang="ar-SA" altLang="ar-SA" smtClean="0"/>
              <a:t>  </a:t>
            </a:r>
          </a:p>
          <a:p>
            <a:pPr marL="979488" indent="-979488" algn="just" rtl="1" eaLnBrk="1" hangingPunct="1">
              <a:buNone/>
            </a:pPr>
            <a:r>
              <a:rPr lang="ar-SA" altLang="ar-SA" smtClean="0"/>
              <a:t>	وبالله التوفيق.. </a:t>
            </a:r>
          </a:p>
          <a:p>
            <a:pPr marL="979488" indent="-979488" algn="just" rtl="1" eaLnBrk="1" hangingPunct="1">
              <a:buNone/>
            </a:pPr>
            <a:r>
              <a:rPr lang="ar-SA" altLang="ar-SA" smtClean="0"/>
              <a:t>	وصلى الله على نبينا محمد وآله وصحبه وسلم..</a:t>
            </a:r>
            <a:endParaRPr lang="en-US" altLang="ar-SA" smtClean="0"/>
          </a:p>
        </p:txBody>
      </p:sp>
    </p:spTree>
    <p:extLst>
      <p:ext uri="{BB962C8B-B14F-4D97-AF65-F5344CB8AC3E}">
        <p14:creationId xmlns:p14="http://schemas.microsoft.com/office/powerpoint/2010/main" val="6322596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6"/>
          <p:cNvSpPr>
            <a:spLocks noGrp="1"/>
          </p:cNvSpPr>
          <p:nvPr>
            <p:ph type="title"/>
          </p:nvPr>
        </p:nvSpPr>
        <p:spPr/>
        <p:txBody>
          <a:bodyPr/>
          <a:lstStyle/>
          <a:p>
            <a:r>
              <a:rPr lang="en-US" altLang="ar-SA" smtClean="0"/>
              <a:t> </a:t>
            </a:r>
            <a:r>
              <a:rPr lang="ar-SA" altLang="ar-SA" smtClean="0"/>
              <a:t>علامات الموت عند الفقهاء</a:t>
            </a:r>
            <a:endParaRPr lang="en-US" altLang="ar-SA" smtClean="0"/>
          </a:p>
        </p:txBody>
      </p:sp>
      <p:sp>
        <p:nvSpPr>
          <p:cNvPr id="30723" name="Title 3"/>
          <p:cNvSpPr>
            <a:spLocks noGrp="1"/>
          </p:cNvSpPr>
          <p:nvPr>
            <p:ph idx="1"/>
          </p:nvPr>
        </p:nvSpPr>
        <p:spPr/>
        <p:txBody>
          <a:bodyPr/>
          <a:lstStyle/>
          <a:p>
            <a:pPr algn="r" rtl="1"/>
            <a:r>
              <a:rPr lang="ar-SA" altLang="ar-SA" b="1" smtClean="0"/>
              <a:t> انقطاع النفس </a:t>
            </a:r>
            <a:endParaRPr lang="en-US" altLang="ar-SA" b="1" smtClean="0"/>
          </a:p>
          <a:p>
            <a:pPr algn="r" rtl="1"/>
            <a:r>
              <a:rPr lang="ar-SA" altLang="ar-SA" b="1" smtClean="0"/>
              <a:t> استرخاء القدمين </a:t>
            </a:r>
            <a:endParaRPr lang="en-US" altLang="ar-SA" b="1" smtClean="0"/>
          </a:p>
          <a:p>
            <a:pPr algn="r" rtl="1"/>
            <a:r>
              <a:rPr lang="ar-SA" altLang="ar-SA" b="1" smtClean="0"/>
              <a:t>و انخساف الصدغين</a:t>
            </a:r>
            <a:endParaRPr lang="en-US" altLang="ar-SA" b="1" smtClean="0"/>
          </a:p>
          <a:p>
            <a:pPr algn="r" rtl="1"/>
            <a:r>
              <a:rPr lang="ar-SA" altLang="ar-SA" b="1" smtClean="0"/>
              <a:t>وبرودة الجسد</a:t>
            </a:r>
            <a:endParaRPr lang="en-US" altLang="ar-SA" b="1" smtClean="0"/>
          </a:p>
          <a:p>
            <a:pPr algn="r" rtl="1">
              <a:buFont typeface="Arial" panose="020B0604020202020204" pitchFamily="34" charset="0"/>
              <a:buNone/>
            </a:pPr>
            <a:r>
              <a:rPr lang="ar-SA" altLang="ar-SA" b="1" smtClean="0"/>
              <a:t> فإن حدث وشك أو مات الشخص فجأة فعلى الشخص الانتظار حتى تتبين العلامات.</a:t>
            </a:r>
            <a:br>
              <a:rPr lang="ar-SA" altLang="ar-SA" b="1" smtClean="0"/>
            </a:br>
            <a:r>
              <a:rPr lang="ar-SA" altLang="ar-SA" b="1" smtClean="0"/>
              <a:t/>
            </a:r>
            <a:br>
              <a:rPr lang="ar-SA" altLang="ar-SA" b="1" smtClean="0"/>
            </a:br>
            <a:endParaRPr lang="en-US" altLang="ar-SA" b="1" smtClean="0"/>
          </a:p>
        </p:txBody>
      </p:sp>
    </p:spTree>
    <p:extLst>
      <p:ext uri="{BB962C8B-B14F-4D97-AF65-F5344CB8AC3E}">
        <p14:creationId xmlns:p14="http://schemas.microsoft.com/office/powerpoint/2010/main" val="16881818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r>
              <a:rPr lang="ar-SA" altLang="ar-SA" sz="4000"/>
              <a:t>فتوى رقم (15964) وتاريخ 13/ 4 /1414هـ.</a:t>
            </a:r>
            <a:endParaRPr lang="en-US" altLang="ar-SA" sz="4000"/>
          </a:p>
        </p:txBody>
      </p:sp>
      <p:sp>
        <p:nvSpPr>
          <p:cNvPr id="54275" name="Rectangle 3"/>
          <p:cNvSpPr>
            <a:spLocks noGrp="1" noChangeArrowheads="1"/>
          </p:cNvSpPr>
          <p:nvPr>
            <p:ph idx="1"/>
          </p:nvPr>
        </p:nvSpPr>
        <p:spPr>
          <a:xfrm>
            <a:off x="1981200" y="1752600"/>
            <a:ext cx="8229600" cy="4800600"/>
          </a:xfrm>
        </p:spPr>
        <p:txBody>
          <a:bodyPr/>
          <a:lstStyle/>
          <a:p>
            <a:pPr marL="0" indent="892175" algn="just" rtl="1" eaLnBrk="1" hangingPunct="1">
              <a:lnSpc>
                <a:spcPct val="90000"/>
              </a:lnSpc>
              <a:buNone/>
            </a:pPr>
            <a:r>
              <a:rPr lang="ar-SA" altLang="ar-SA" smtClean="0"/>
              <a:t>الحمد الله وحده والصلاة والسلام على من لا نبي بعده.. وبعد:</a:t>
            </a:r>
          </a:p>
          <a:p>
            <a:pPr marL="0" indent="892175" algn="just" rtl="1" eaLnBrk="1" hangingPunct="1">
              <a:lnSpc>
                <a:spcPct val="150000"/>
              </a:lnSpc>
              <a:buNone/>
            </a:pPr>
            <a:r>
              <a:rPr lang="ar-SA" altLang="ar-SA" smtClean="0"/>
              <a:t>   فقد اطلعت اللجنة الدائمة للبحوث العلمية والإفتاء على ما ورد إلى سماحة المفتى العام من فضيلة مدير مكتب الدعوة في استراليا والمحال إلى اللجنة من الأمانة العامة لهيئة كبار العلماء برقم (1625) وتاريخ 10/4/1414هـ. وقد سأل فضيلته سؤالاً هذا نصه:</a:t>
            </a:r>
          </a:p>
        </p:txBody>
      </p:sp>
    </p:spTree>
    <p:extLst>
      <p:ext uri="{BB962C8B-B14F-4D97-AF65-F5344CB8AC3E}">
        <p14:creationId xmlns:p14="http://schemas.microsoft.com/office/powerpoint/2010/main" val="2852576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Rot="1" noChangeArrowheads="1"/>
          </p:cNvSpPr>
          <p:nvPr>
            <p:ph type="title"/>
          </p:nvPr>
        </p:nvSpPr>
        <p:spPr/>
        <p:txBody>
          <a:bodyPr/>
          <a:lstStyle/>
          <a:p>
            <a:pPr eaLnBrk="1" hangingPunct="1"/>
            <a:r>
              <a:rPr lang="ar-SA" altLang="ar-SA" sz="4000"/>
              <a:t>فتوى رقم (15964) وتاريخ 13/ 4 /1414هـ.</a:t>
            </a:r>
            <a:endParaRPr lang="en-US" altLang="ar-SA" sz="4000"/>
          </a:p>
        </p:txBody>
      </p:sp>
      <p:sp>
        <p:nvSpPr>
          <p:cNvPr id="55299" name="Rectangle 3"/>
          <p:cNvSpPr>
            <a:spLocks noGrp="1" noChangeArrowheads="1"/>
          </p:cNvSpPr>
          <p:nvPr>
            <p:ph idx="1"/>
          </p:nvPr>
        </p:nvSpPr>
        <p:spPr>
          <a:xfrm>
            <a:off x="1981200" y="1676400"/>
            <a:ext cx="8229600" cy="4648200"/>
          </a:xfrm>
        </p:spPr>
        <p:txBody>
          <a:bodyPr/>
          <a:lstStyle/>
          <a:p>
            <a:pPr marL="0" indent="892175" algn="just" rtl="1" eaLnBrk="1" hangingPunct="1">
              <a:buNone/>
            </a:pPr>
            <a:r>
              <a:rPr lang="ar-SA" altLang="ar-SA" smtClean="0"/>
              <a:t>(بنت مسلمة من اندونيسيا حدث لها حادث في السيارة بتاريخ 19/9/1993م مما أدى إلى تهشم مخها وكسر رجليها والآن هي في المستشفى وتتنفس عن طريق جهاز يوضع لها ويقول الأطباء لو سحب منها هذا الجهاز ستموت فوراً ولا يمكن أن تستمر لها الحياة إلا بوضع هذا الجهاز. علماً بأن تكاليف العلاج ليوم واحد ما يعادل اثنا عشر ألف دولار استرالي وليس لها مصدر لتسديد هذا المبلغ. فهل يجوز شرعاً سحب هذا الجهاز..؟ أرجو الإجابة على هذا السؤال أو توجيهه إلى أهل الاختصاص.).</a:t>
            </a:r>
            <a:endParaRPr lang="en-US" altLang="ar-SA" smtClean="0"/>
          </a:p>
        </p:txBody>
      </p:sp>
    </p:spTree>
    <p:extLst>
      <p:ext uri="{BB962C8B-B14F-4D97-AF65-F5344CB8AC3E}">
        <p14:creationId xmlns:p14="http://schemas.microsoft.com/office/powerpoint/2010/main" val="42940146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Rot="1" noChangeArrowheads="1"/>
          </p:cNvSpPr>
          <p:nvPr>
            <p:ph type="title"/>
          </p:nvPr>
        </p:nvSpPr>
        <p:spPr/>
        <p:txBody>
          <a:bodyPr/>
          <a:lstStyle/>
          <a:p>
            <a:pPr eaLnBrk="1" hangingPunct="1"/>
            <a:r>
              <a:rPr lang="ar-SA" altLang="ar-SA" sz="4000" b="1"/>
              <a:t>فتوى رقم (15964) وتاريخ 13/ 4 /1414هـ.</a:t>
            </a:r>
            <a:endParaRPr lang="en-US" altLang="ar-SA" sz="4000" b="1"/>
          </a:p>
        </p:txBody>
      </p:sp>
      <p:sp>
        <p:nvSpPr>
          <p:cNvPr id="56323" name="Rectangle 3"/>
          <p:cNvSpPr>
            <a:spLocks noGrp="1" noChangeArrowheads="1"/>
          </p:cNvSpPr>
          <p:nvPr>
            <p:ph idx="1"/>
          </p:nvPr>
        </p:nvSpPr>
        <p:spPr>
          <a:xfrm>
            <a:off x="1981200" y="1828800"/>
            <a:ext cx="8229600" cy="4724400"/>
          </a:xfrm>
        </p:spPr>
        <p:txBody>
          <a:bodyPr/>
          <a:lstStyle/>
          <a:p>
            <a:pPr marL="0" indent="892175" algn="just" rtl="1" eaLnBrk="1" hangingPunct="1">
              <a:lnSpc>
                <a:spcPct val="150000"/>
              </a:lnSpc>
              <a:buNone/>
            </a:pPr>
            <a:r>
              <a:rPr lang="ar-SA" altLang="ar-SA" b="1" smtClean="0"/>
              <a:t>وبعد دراسة اللجنة للاستفتاء أجابت بأنه إذا كان الأمر كما ذكر فلا مانع من نزع الجهاز التنفسي عنها إذا قرر طبيبان فأكثر أنها في حكم الموتى ولكن يجب أن ينتظر بعد نزع الأجهزة منها مدة مناسبة حتى تتحقق وفاتها.  وبالله التوفيق.</a:t>
            </a:r>
          </a:p>
          <a:p>
            <a:pPr marL="0" indent="892175" algn="just" rtl="1" eaLnBrk="1" hangingPunct="1">
              <a:lnSpc>
                <a:spcPct val="150000"/>
              </a:lnSpc>
              <a:buNone/>
            </a:pPr>
            <a:r>
              <a:rPr lang="ar-SA" altLang="ar-SA" b="1" smtClean="0"/>
              <a:t>وصلى الله على نبينا محمد وآله وصحبه وسلم...</a:t>
            </a:r>
            <a:endParaRPr lang="en-US" altLang="ar-SA" b="1" smtClean="0"/>
          </a:p>
        </p:txBody>
      </p:sp>
    </p:spTree>
    <p:extLst>
      <p:ext uri="{BB962C8B-B14F-4D97-AF65-F5344CB8AC3E}">
        <p14:creationId xmlns:p14="http://schemas.microsoft.com/office/powerpoint/2010/main" val="24843515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rtl="1" eaLnBrk="1" hangingPunct="1"/>
            <a:r>
              <a:rPr lang="ar-SA" altLang="ar-SA" smtClean="0"/>
              <a:t>حالة</a:t>
            </a:r>
          </a:p>
        </p:txBody>
      </p:sp>
      <p:sp>
        <p:nvSpPr>
          <p:cNvPr id="58371" name="Content Placeholder 2"/>
          <p:cNvSpPr>
            <a:spLocks noGrp="1"/>
          </p:cNvSpPr>
          <p:nvPr>
            <p:ph idx="1"/>
          </p:nvPr>
        </p:nvSpPr>
        <p:spPr/>
        <p:txBody>
          <a:bodyPr/>
          <a:lstStyle/>
          <a:p>
            <a:pPr algn="r" rtl="1" eaLnBrk="1" hangingPunct="1">
              <a:buFont typeface="Arial" panose="020B0604020202020204" pitchFamily="34" charset="0"/>
              <a:buNone/>
            </a:pPr>
            <a:r>
              <a:rPr lang="ar-SA" altLang="ar-SA" sz="3600"/>
              <a:t> السيده (م) عمرها56 عاماً، امرأة عاملة وأم لخمسة أولاد وبنتين، شخّصت بسرطان في عنق الرحم، متأخر جداً ومنتشر لا يُرجى بُرؤه. ترددت كثيراً أن تخبرها لتعاطفك معها وأنه لا يوجد علاج لها.</a:t>
            </a:r>
          </a:p>
        </p:txBody>
      </p:sp>
    </p:spTree>
    <p:extLst>
      <p:ext uri="{BB962C8B-B14F-4D97-AF65-F5344CB8AC3E}">
        <p14:creationId xmlns:p14="http://schemas.microsoft.com/office/powerpoint/2010/main" val="11464769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ar-SA" altLang="ar-SA" smtClean="0"/>
              <a:t>أسئلة للمناقشة</a:t>
            </a:r>
          </a:p>
        </p:txBody>
      </p:sp>
      <p:sp>
        <p:nvSpPr>
          <p:cNvPr id="59395" name="Content Placeholder 2"/>
          <p:cNvSpPr>
            <a:spLocks noGrp="1"/>
          </p:cNvSpPr>
          <p:nvPr>
            <p:ph idx="1"/>
          </p:nvPr>
        </p:nvSpPr>
        <p:spPr/>
        <p:txBody>
          <a:bodyPr/>
          <a:lstStyle/>
          <a:p>
            <a:pPr algn="r" rtl="1" eaLnBrk="1" hangingPunct="1"/>
            <a:r>
              <a:rPr lang="ar-SA" altLang="ar-SA" smtClean="0"/>
              <a:t>هل يجب إخبارالسيدة(م)بأن مرضها ميئوس من علاجه؟</a:t>
            </a:r>
          </a:p>
          <a:p>
            <a:pPr algn="r" rtl="1" eaLnBrk="1" hangingPunct="1"/>
            <a:r>
              <a:rPr lang="ar-SA" altLang="ar-SA" smtClean="0"/>
              <a:t>ما المباديء الأخلاقية والشرعية التي اعتمدت عليها في إجابتك؟</a:t>
            </a:r>
          </a:p>
          <a:p>
            <a:pPr algn="r" rtl="1" eaLnBrk="1" hangingPunct="1"/>
            <a:r>
              <a:rPr lang="ar-SA" altLang="ar-SA" smtClean="0"/>
              <a:t>في حال قررت إخبارها، ما المصالح المترتبة على ذلك؟</a:t>
            </a:r>
          </a:p>
          <a:p>
            <a:pPr algn="r" rtl="1" eaLnBrk="1" hangingPunct="1"/>
            <a:r>
              <a:rPr lang="ar-SA" altLang="ar-SA" smtClean="0"/>
              <a:t>كيف يتم اخبارها بهذا الخبر؟</a:t>
            </a:r>
          </a:p>
          <a:p>
            <a:pPr algn="r" rtl="1" eaLnBrk="1" hangingPunct="1"/>
            <a:r>
              <a:rPr lang="ar-SA" altLang="ar-SA" smtClean="0"/>
              <a:t>في حال أن علم الأهل بالخبر وطلبوا عدم إخبار السيدة(م)؛ ما التصرف الأمثل في هذه الحالة؟</a:t>
            </a:r>
          </a:p>
          <a:p>
            <a:pPr algn="r" rtl="1" eaLnBrk="1" hangingPunct="1"/>
            <a:r>
              <a:rPr lang="ar-SA" altLang="ar-SA" smtClean="0"/>
              <a:t>في حالة طلبت السيدة(م) عدم اخبار أهلها فكيف تتصرف؟</a:t>
            </a:r>
          </a:p>
        </p:txBody>
      </p:sp>
    </p:spTree>
    <p:extLst>
      <p:ext uri="{BB962C8B-B14F-4D97-AF65-F5344CB8AC3E}">
        <p14:creationId xmlns:p14="http://schemas.microsoft.com/office/powerpoint/2010/main" val="5135920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rtl="1" eaLnBrk="1" hangingPunct="1"/>
            <a:r>
              <a:rPr lang="ar-SA" altLang="ar-SA" smtClean="0"/>
              <a:t>حالة</a:t>
            </a:r>
          </a:p>
        </p:txBody>
      </p:sp>
      <p:sp>
        <p:nvSpPr>
          <p:cNvPr id="60419" name="Content Placeholder 2"/>
          <p:cNvSpPr>
            <a:spLocks noGrp="1"/>
          </p:cNvSpPr>
          <p:nvPr>
            <p:ph idx="1"/>
          </p:nvPr>
        </p:nvSpPr>
        <p:spPr/>
        <p:txBody>
          <a:bodyPr/>
          <a:lstStyle/>
          <a:p>
            <a:pPr algn="r" rtl="1" eaLnBrk="1" hangingPunct="1"/>
            <a:r>
              <a:rPr lang="ar-SA" altLang="ar-SA" smtClean="0"/>
              <a:t>خالد، 24 عاماً، يقيم في مركز للتأهيل بعد إصابة شديدة للفقرات العنقية أدّت إلى إصابته بشلل رباعي. قدراته العقلية سليمة وهو في كامل وعيه وليس لديه مشكلة في التنفس. حضر للمستشفى اليوم لإصابته بإلتهاب رئوي حاد، الطبيب المقيم المشرف على حالته كتب له مضاد حيوي وعلاج طبيعي للرئتين وتعويض للسوائل. في اليوم التالي عند كتابة أمر الخروج لخالد قال طبيب الامتياز في الفريق يفترض أن يكتب له أمر عدم الانعاش بناءً على حالته الطبية الميئوس منها.</a:t>
            </a:r>
          </a:p>
        </p:txBody>
      </p:sp>
    </p:spTree>
    <p:extLst>
      <p:ext uri="{BB962C8B-B14F-4D97-AF65-F5344CB8AC3E}">
        <p14:creationId xmlns:p14="http://schemas.microsoft.com/office/powerpoint/2010/main" val="2166609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r>
              <a:rPr lang="ar-SA" altLang="ar-SA" smtClean="0"/>
              <a:t>أسئلة للمناقشة</a:t>
            </a:r>
          </a:p>
        </p:txBody>
      </p:sp>
      <p:sp>
        <p:nvSpPr>
          <p:cNvPr id="61443" name="Content Placeholder 2"/>
          <p:cNvSpPr>
            <a:spLocks noGrp="1"/>
          </p:cNvSpPr>
          <p:nvPr>
            <p:ph idx="1"/>
          </p:nvPr>
        </p:nvSpPr>
        <p:spPr/>
        <p:txBody>
          <a:bodyPr/>
          <a:lstStyle/>
          <a:p>
            <a:pPr algn="r" rtl="1" eaLnBrk="1" hangingPunct="1"/>
            <a:r>
              <a:rPr lang="ar-SA" altLang="ar-SA" sz="3600"/>
              <a:t>هل توافق على مبدأ كتابة أمر عدم الإنعاش لخالد؟</a:t>
            </a:r>
          </a:p>
          <a:p>
            <a:pPr algn="r" rtl="1" eaLnBrk="1" hangingPunct="1"/>
            <a:r>
              <a:rPr lang="ar-SA" altLang="ar-SA" sz="3600"/>
              <a:t>هل حالة خالد ميئوس منها ولماذا؟</a:t>
            </a:r>
          </a:p>
        </p:txBody>
      </p:sp>
    </p:spTree>
    <p:extLst>
      <p:ext uri="{BB962C8B-B14F-4D97-AF65-F5344CB8AC3E}">
        <p14:creationId xmlns:p14="http://schemas.microsoft.com/office/powerpoint/2010/main" val="29699798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3733800" y="2362201"/>
            <a:ext cx="53213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ar-SA" altLang="ar-SA" sz="8800">
                <a:latin typeface="Tahoma" panose="020B0604030504040204" pitchFamily="34" charset="0"/>
                <a:cs typeface="Tahoma" panose="020B0604030504040204" pitchFamily="34" charset="0"/>
              </a:rPr>
              <a:t>شكرا جزيلا</a:t>
            </a:r>
            <a:endParaRPr lang="en-US" altLang="ar-SA" sz="8800">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3522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ar-SA" altLang="ar-SA" smtClean="0"/>
              <a:t>توقف القلب والتنفس ؟</a:t>
            </a:r>
            <a:endParaRPr lang="en-US" altLang="ar-SA" smtClean="0"/>
          </a:p>
        </p:txBody>
      </p:sp>
      <p:sp>
        <p:nvSpPr>
          <p:cNvPr id="31747" name="Content Placeholder 2"/>
          <p:cNvSpPr>
            <a:spLocks noGrp="1"/>
          </p:cNvSpPr>
          <p:nvPr>
            <p:ph idx="1"/>
          </p:nvPr>
        </p:nvSpPr>
        <p:spPr/>
        <p:txBody>
          <a:bodyPr/>
          <a:lstStyle/>
          <a:p>
            <a:pPr>
              <a:buFont typeface="Arial" panose="020B0604020202020204" pitchFamily="34" charset="0"/>
              <a:buNone/>
            </a:pPr>
            <a:endParaRPr lang="en-US" altLang="ar-SA" i="1" dirty="0" smtClean="0"/>
          </a:p>
          <a:p>
            <a:pPr>
              <a:buFont typeface="Arial" panose="020B0604020202020204" pitchFamily="34" charset="0"/>
              <a:buNone/>
            </a:pPr>
            <a:r>
              <a:rPr lang="en-US" altLang="ar-SA" b="1" dirty="0" smtClean="0"/>
              <a:t>The irreversible cessation of all integrated functioning of the human organism as a whole, mental or physical.</a:t>
            </a:r>
          </a:p>
          <a:p>
            <a:pPr algn="r" rtl="1">
              <a:buFont typeface="Arial" panose="020B0604020202020204" pitchFamily="34" charset="0"/>
              <a:buNone/>
            </a:pPr>
            <a:r>
              <a:rPr lang="ar-SA" altLang="ar-SA" b="1" dirty="0" smtClean="0"/>
              <a:t>  </a:t>
            </a:r>
            <a:r>
              <a:rPr lang="ar-MA" altLang="ar-SA" b="1" dirty="0" smtClean="0"/>
              <a:t>”توقف  جميع الوظائف المتشابكة </a:t>
            </a:r>
            <a:r>
              <a:rPr lang="en-US" altLang="ar-SA" b="1" dirty="0" smtClean="0"/>
              <a:t>)</a:t>
            </a:r>
            <a:r>
              <a:rPr lang="ar-SA" altLang="ar-SA" b="1" dirty="0" smtClean="0"/>
              <a:t>المتكاملة)</a:t>
            </a:r>
            <a:r>
              <a:rPr lang="ar-MA" altLang="ar-SA" b="1" dirty="0" smtClean="0"/>
              <a:t>في الإنسان ككل، العقلية والجسدية، توقفا لارجعة فيه“</a:t>
            </a:r>
            <a:endParaRPr lang="en-US" altLang="ar-SA" b="1" dirty="0" smtClean="0"/>
          </a:p>
          <a:p>
            <a:pPr>
              <a:buNone/>
            </a:pPr>
            <a:r>
              <a:rPr lang="ar-SA" altLang="ar-SA" dirty="0" smtClean="0"/>
              <a:t/>
            </a:r>
            <a:br>
              <a:rPr lang="ar-SA" altLang="ar-SA" dirty="0" smtClean="0"/>
            </a:br>
            <a:endParaRPr lang="en-US" altLang="ar-SA" i="1" dirty="0"/>
          </a:p>
          <a:p>
            <a:pPr>
              <a:buFont typeface="Arial" panose="020B0604020202020204" pitchFamily="34" charset="0"/>
              <a:buNone/>
            </a:pPr>
            <a:endParaRPr lang="en-US" altLang="ar-SA" dirty="0" smtClean="0"/>
          </a:p>
        </p:txBody>
      </p:sp>
    </p:spTree>
    <p:extLst>
      <p:ext uri="{BB962C8B-B14F-4D97-AF65-F5344CB8AC3E}">
        <p14:creationId xmlns:p14="http://schemas.microsoft.com/office/powerpoint/2010/main" val="4052710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76200"/>
            <a:ext cx="8229600" cy="1143000"/>
          </a:xfrm>
        </p:spPr>
        <p:txBody>
          <a:bodyPr/>
          <a:lstStyle/>
          <a:p>
            <a:pPr rtl="1"/>
            <a:r>
              <a:rPr lang="ar-SA" altLang="ar-SA" smtClean="0"/>
              <a:t>موت الدماغ هو:</a:t>
            </a:r>
          </a:p>
        </p:txBody>
      </p:sp>
      <p:sp>
        <p:nvSpPr>
          <p:cNvPr id="6147" name="Content Placeholder 2"/>
          <p:cNvSpPr>
            <a:spLocks noGrp="1"/>
          </p:cNvSpPr>
          <p:nvPr>
            <p:ph idx="1"/>
          </p:nvPr>
        </p:nvSpPr>
        <p:spPr>
          <a:xfrm>
            <a:off x="1981200" y="1143001"/>
            <a:ext cx="8229600" cy="4525963"/>
          </a:xfrm>
        </p:spPr>
        <p:txBody>
          <a:bodyPr/>
          <a:lstStyle/>
          <a:p>
            <a:pPr algn="r" rtl="1">
              <a:buFont typeface="Arial" panose="020B0604020202020204" pitchFamily="34" charset="0"/>
              <a:buNone/>
            </a:pPr>
            <a:r>
              <a:rPr lang="ar-SA" altLang="ar-SA" smtClean="0"/>
              <a:t>A</a:t>
            </a:r>
            <a:r>
              <a:rPr lang="ar-MA" altLang="ar-SA" smtClean="0"/>
              <a:t>.توقف القلب</a:t>
            </a:r>
          </a:p>
          <a:p>
            <a:pPr algn="r" rtl="1">
              <a:buFont typeface="Arial" panose="020B0604020202020204" pitchFamily="34" charset="0"/>
              <a:buNone/>
            </a:pPr>
            <a:endParaRPr lang="ar-MA" altLang="ar-SA" smtClean="0"/>
          </a:p>
          <a:p>
            <a:pPr algn="r" rtl="1">
              <a:buFont typeface="Arial" panose="020B0604020202020204" pitchFamily="34" charset="0"/>
              <a:buNone/>
            </a:pPr>
            <a:r>
              <a:rPr lang="en-US" altLang="ar-SA" smtClean="0"/>
              <a:t>B</a:t>
            </a:r>
            <a:r>
              <a:rPr lang="ar-SA" altLang="ar-SA" smtClean="0"/>
              <a:t>. توقف القلب والتنفس</a:t>
            </a:r>
          </a:p>
          <a:p>
            <a:pPr algn="r" rtl="1">
              <a:buFont typeface="Arial" panose="020B0604020202020204" pitchFamily="34" charset="0"/>
              <a:buNone/>
            </a:pPr>
            <a:endParaRPr lang="ar-SA" altLang="ar-SA" smtClean="0"/>
          </a:p>
          <a:p>
            <a:pPr algn="r" rtl="1">
              <a:buFont typeface="Arial" panose="020B0604020202020204" pitchFamily="34" charset="0"/>
              <a:buNone/>
            </a:pPr>
            <a:r>
              <a:rPr lang="ar-SA" altLang="ar-SA" smtClean="0"/>
              <a:t>C. توقف التنفس</a:t>
            </a:r>
          </a:p>
          <a:p>
            <a:pPr algn="r" rtl="1">
              <a:buFont typeface="Arial" panose="020B0604020202020204" pitchFamily="34" charset="0"/>
              <a:buNone/>
            </a:pPr>
            <a:endParaRPr lang="ar-SA" altLang="ar-SA" smtClean="0"/>
          </a:p>
          <a:p>
            <a:pPr algn="r" rtl="1">
              <a:buFont typeface="Arial" panose="020B0604020202020204" pitchFamily="34" charset="0"/>
              <a:buNone/>
            </a:pPr>
            <a:r>
              <a:rPr lang="ar-SA" altLang="ar-SA" smtClean="0"/>
              <a:t>D.موت جذع الدماغ</a:t>
            </a:r>
          </a:p>
          <a:p>
            <a:pPr algn="r" rtl="1">
              <a:buFont typeface="Arial" panose="020B0604020202020204" pitchFamily="34" charset="0"/>
              <a:buNone/>
            </a:pPr>
            <a:endParaRPr lang="ar-SA" altLang="ar-SA" smtClean="0"/>
          </a:p>
          <a:p>
            <a:pPr algn="r" rtl="1">
              <a:buFont typeface="Arial" panose="020B0604020202020204" pitchFamily="34" charset="0"/>
              <a:buNone/>
            </a:pPr>
            <a:r>
              <a:rPr lang="ar-SA" altLang="ar-SA" smtClean="0"/>
              <a:t>E</a:t>
            </a:r>
            <a:r>
              <a:rPr lang="ar-MA" altLang="ar-SA" smtClean="0"/>
              <a:t>. موت جميع أجزاء الدماغ</a:t>
            </a:r>
            <a:endParaRPr lang="ar-SA" altLang="ar-SA" smtClean="0"/>
          </a:p>
        </p:txBody>
      </p:sp>
    </p:spTree>
    <p:extLst>
      <p:ext uri="{BB962C8B-B14F-4D97-AF65-F5344CB8AC3E}">
        <p14:creationId xmlns:p14="http://schemas.microsoft.com/office/powerpoint/2010/main" val="3436895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altLang="ar-SA" i="1" dirty="0"/>
              <a:t>The irreversible cessation of functioning of the entire brain, including the brainstem</a:t>
            </a:r>
            <a:endParaRPr lang="en-US" dirty="0"/>
          </a:p>
        </p:txBody>
      </p:sp>
    </p:spTree>
    <p:extLst>
      <p:ext uri="{BB962C8B-B14F-4D97-AF65-F5344CB8AC3E}">
        <p14:creationId xmlns:p14="http://schemas.microsoft.com/office/powerpoint/2010/main" val="24532623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a:r>
            <a:br>
              <a:rPr lang="en-US" dirty="0"/>
            </a:br>
            <a:r>
              <a:rPr lang="en-US" dirty="0"/>
              <a:t>"</a:t>
            </a:r>
            <a:r>
              <a:rPr lang="en-US" b="1" dirty="0"/>
              <a:t>death</a:t>
            </a:r>
            <a:r>
              <a:rPr lang="en-US" dirty="0"/>
              <a:t> (death) (</a:t>
            </a:r>
            <a:r>
              <a:rPr lang="en-US" dirty="0" err="1"/>
              <a:t>deth</a:t>
            </a:r>
            <a:r>
              <a:rPr lang="en-US" dirty="0"/>
              <a:t>) the cessation of life; permanent cessation of all vital bodily functions. For legal and medical purposes, the following definition of death has been proposed-the irreversible cessation of all of the following: (1) total cerebral function, usually assessed by EEG as flat-line (2) spontaneous function of the respiratory system, and (3) spontaneous function of the circulatory system..</a:t>
            </a:r>
          </a:p>
          <a:p>
            <a:endParaRPr lang="en-US" dirty="0"/>
          </a:p>
        </p:txBody>
      </p:sp>
    </p:spTree>
    <p:extLst>
      <p:ext uri="{BB962C8B-B14F-4D97-AF65-F5344CB8AC3E}">
        <p14:creationId xmlns:p14="http://schemas.microsoft.com/office/powerpoint/2010/main" val="11927615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2006</Words>
  <Application>Microsoft Office PowerPoint</Application>
  <PresentationFormat>ملء الشاشة</PresentationFormat>
  <Paragraphs>290</Paragraphs>
  <Slides>57</Slides>
  <Notes>31</Notes>
  <HiddenSlides>1</HiddenSlides>
  <MMClips>0</MMClips>
  <ScaleCrop>false</ScaleCrop>
  <HeadingPairs>
    <vt:vector size="8" baseType="variant">
      <vt:variant>
        <vt:lpstr>الخطوط المستخدمة</vt:lpstr>
      </vt:variant>
      <vt:variant>
        <vt:i4>7</vt:i4>
      </vt:variant>
      <vt:variant>
        <vt:lpstr>نسق</vt:lpstr>
      </vt:variant>
      <vt:variant>
        <vt:i4>2</vt:i4>
      </vt:variant>
      <vt:variant>
        <vt:lpstr>خوادم OLE مضمنة</vt:lpstr>
      </vt:variant>
      <vt:variant>
        <vt:i4>1</vt:i4>
      </vt:variant>
      <vt:variant>
        <vt:lpstr>عناوين الشرائح</vt:lpstr>
      </vt:variant>
      <vt:variant>
        <vt:i4>57</vt:i4>
      </vt:variant>
    </vt:vector>
  </HeadingPairs>
  <TitlesOfParts>
    <vt:vector size="67" baseType="lpstr">
      <vt:lpstr>AGA Arabesque</vt:lpstr>
      <vt:lpstr>Arial</vt:lpstr>
      <vt:lpstr>Calibri</vt:lpstr>
      <vt:lpstr>Calibri Light</vt:lpstr>
      <vt:lpstr>Tahoma</vt:lpstr>
      <vt:lpstr>Times New Roman</vt:lpstr>
      <vt:lpstr>Wingdings</vt:lpstr>
      <vt:lpstr>Office Theme</vt:lpstr>
      <vt:lpstr>1_Office Theme</vt:lpstr>
      <vt:lpstr>Bitmap Image</vt:lpstr>
      <vt:lpstr>التعامل مع قضايا نهاية الحياة ( المحتوى العلمي- أ.د جمال الجارالله)</vt:lpstr>
      <vt:lpstr>المحاور</vt:lpstr>
      <vt:lpstr>عرض تقديمي في PowerPoint</vt:lpstr>
      <vt:lpstr>ماهو الموت ؟</vt:lpstr>
      <vt:lpstr> علامات الموت عند الفقهاء</vt:lpstr>
      <vt:lpstr>توقف القلب والتنفس ؟</vt:lpstr>
      <vt:lpstr>موت الدماغ هو:</vt:lpstr>
      <vt:lpstr>عرض تقديمي في PowerPoint</vt:lpstr>
      <vt:lpstr>عرض تقديمي في PowerPoint</vt:lpstr>
      <vt:lpstr>تلف الجزء العلوي من الدماغ (قشرة الدماغ) وتحلله يؤدي إلى:</vt:lpstr>
      <vt:lpstr>حالات الامراض</vt:lpstr>
      <vt:lpstr>ماهو مرض الموت ؟</vt:lpstr>
      <vt:lpstr>مرض لايوجد له علاج شاف ويؤدي إلى الوفاة </vt:lpstr>
      <vt:lpstr>هل نخبر المريض بمرضه المؤدي إلى الوفاة؟</vt:lpstr>
      <vt:lpstr>الأمراض المؤدية إلى الوفاة</vt:lpstr>
      <vt:lpstr>قصة</vt:lpstr>
      <vt:lpstr>عرض تقديمي في PowerPoint</vt:lpstr>
      <vt:lpstr>عرض تقديمي في PowerPoint</vt:lpstr>
      <vt:lpstr>ما هي المصالح التي تتحقق من إخبار المريض بمرضه المميت؟</vt:lpstr>
      <vt:lpstr>عرض تقديمي في PowerPoint</vt:lpstr>
      <vt:lpstr>المساويء </vt:lpstr>
      <vt:lpstr>كيف يكون الإخبار؟</vt:lpstr>
      <vt:lpstr>كيف يكون الإخبار؟</vt:lpstr>
      <vt:lpstr>عرض تقديمي في PowerPoint</vt:lpstr>
      <vt:lpstr>التعامل مع المرضى قرب الوفاة</vt:lpstr>
      <vt:lpstr>قواعد أساسية</vt:lpstr>
      <vt:lpstr>التعامل مع المريض</vt:lpstr>
      <vt:lpstr>التعامل مع المريض</vt:lpstr>
      <vt:lpstr>الطب التلطيفي  </vt:lpstr>
      <vt:lpstr>End-of-life care</vt:lpstr>
      <vt:lpstr>عند نهاية الحياة</vt:lpstr>
      <vt:lpstr>الإنعاش</vt:lpstr>
      <vt:lpstr>الإن ..........عاش </vt:lpstr>
      <vt:lpstr>التداوي وعلاقته بالإنعاش </vt:lpstr>
      <vt:lpstr>الخلط متى يتوقف ؟</vt:lpstr>
      <vt:lpstr>عدم تركيب أجهزة الانعاش   فصل أجهزة الانعاش</vt:lpstr>
      <vt:lpstr>على أي أساس يتم؟</vt:lpstr>
      <vt:lpstr>عرض تقديمي في PowerPoint</vt:lpstr>
      <vt:lpstr>عدم جدوى العلاج</vt:lpstr>
      <vt:lpstr>التوجيه المسبق Advance  Directive </vt:lpstr>
      <vt:lpstr>اللجنة الدائمة للبحوث العلمية والإفتاء</vt:lpstr>
      <vt:lpstr>بشأن موضوع حكم إيقاف العلاج عن المريض الميؤوس من برئه</vt:lpstr>
      <vt:lpstr>عرض تقديمي في PowerPoint</vt:lpstr>
      <vt:lpstr>فتوى رقم (12086) وتاريخ 30/6/1409هـ..</vt:lpstr>
      <vt:lpstr>عرض تقديمي في PowerPoint</vt:lpstr>
      <vt:lpstr>فتوى رقم (12086) وتاريخ 30/6/1409هـ..</vt:lpstr>
      <vt:lpstr>فتوى رقم (12086) وتاريخ 30/6/1409هـ..</vt:lpstr>
      <vt:lpstr>فتوى رقم (12086) وتاريخ 30/6/1409هـ..</vt:lpstr>
      <vt:lpstr>فتوى رقم (12086) وتاريخ 30/6/1409هـ..</vt:lpstr>
      <vt:lpstr>فتوى رقم (15964) وتاريخ 13/ 4 /1414هـ.</vt:lpstr>
      <vt:lpstr>فتوى رقم (15964) وتاريخ 13/ 4 /1414هـ.</vt:lpstr>
      <vt:lpstr>فتوى رقم (15964) وتاريخ 13/ 4 /1414هـ.</vt:lpstr>
      <vt:lpstr>حالة</vt:lpstr>
      <vt:lpstr>أسئلة للمناقشة</vt:lpstr>
      <vt:lpstr>حالة</vt:lpstr>
      <vt:lpstr>أسئلة للمناقشة</vt:lpstr>
      <vt:lpstr>عرض تقديمي في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التعامل مع قضايا نهاية الحياة</dc:title>
  <dc:creator>Lames</dc:creator>
  <cp:lastModifiedBy>Star</cp:lastModifiedBy>
  <cp:revision>16</cp:revision>
  <dcterms:created xsi:type="dcterms:W3CDTF">2019-02-03T12:25:29Z</dcterms:created>
  <dcterms:modified xsi:type="dcterms:W3CDTF">2019-02-16T00:38:03Z</dcterms:modified>
</cp:coreProperties>
</file>