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82" r:id="rId4"/>
    <p:sldId id="284" r:id="rId5"/>
    <p:sldId id="283" r:id="rId6"/>
    <p:sldId id="271" r:id="rId7"/>
    <p:sldId id="288" r:id="rId8"/>
    <p:sldId id="279" r:id="rId9"/>
    <p:sldId id="280" r:id="rId10"/>
    <p:sldId id="289" r:id="rId11"/>
    <p:sldId id="293" r:id="rId12"/>
    <p:sldId id="258" r:id="rId13"/>
    <p:sldId id="259" r:id="rId14"/>
    <p:sldId id="260" r:id="rId15"/>
    <p:sldId id="294" r:id="rId16"/>
    <p:sldId id="268" r:id="rId17"/>
    <p:sldId id="270" r:id="rId18"/>
    <p:sldId id="292" r:id="rId19"/>
    <p:sldId id="285" r:id="rId20"/>
    <p:sldId id="286" r:id="rId21"/>
    <p:sldId id="272" r:id="rId22"/>
    <p:sldId id="273" r:id="rId23"/>
    <p:sldId id="275" r:id="rId24"/>
    <p:sldId id="266" r:id="rId25"/>
    <p:sldId id="295" r:id="rId26"/>
    <p:sldId id="261" r:id="rId27"/>
    <p:sldId id="278" r:id="rId28"/>
    <p:sldId id="265"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580"/>
  </p:normalViewPr>
  <p:slideViewPr>
    <p:cSldViewPr snapToGrid="0" snapToObjects="1">
      <p:cViewPr varScale="1">
        <p:scale>
          <a:sx n="70" d="100"/>
          <a:sy n="70" d="100"/>
        </p:scale>
        <p:origin x="17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62D216-E7D4-0F4C-B59A-12DB80E79CBC}"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150465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2D216-E7D4-0F4C-B59A-12DB80E79CBC}"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227205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2D216-E7D4-0F4C-B59A-12DB80E79CBC}"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373503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2D216-E7D4-0F4C-B59A-12DB80E79CBC}"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274731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62D216-E7D4-0F4C-B59A-12DB80E79CBC}"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292098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62D216-E7D4-0F4C-B59A-12DB80E79CBC}"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19256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62D216-E7D4-0F4C-B59A-12DB80E79CBC}" type="datetimeFigureOut">
              <a:rPr lang="en-US" smtClean="0"/>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149662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62D216-E7D4-0F4C-B59A-12DB80E79CBC}" type="datetimeFigureOut">
              <a:rPr lang="en-US" smtClean="0"/>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82285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2D216-E7D4-0F4C-B59A-12DB80E79CBC}" type="datetimeFigureOut">
              <a:rPr lang="en-US" smtClean="0"/>
              <a:t>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271474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2D216-E7D4-0F4C-B59A-12DB80E79CBC}"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41636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2D216-E7D4-0F4C-B59A-12DB80E79CBC}"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F5DA5-918C-9E4A-8A00-93B5F7AE9C0D}" type="slidenum">
              <a:rPr lang="en-US" smtClean="0"/>
              <a:t>‹#›</a:t>
            </a:fld>
            <a:endParaRPr lang="en-US"/>
          </a:p>
        </p:txBody>
      </p:sp>
    </p:spTree>
    <p:extLst>
      <p:ext uri="{BB962C8B-B14F-4D97-AF65-F5344CB8AC3E}">
        <p14:creationId xmlns:p14="http://schemas.microsoft.com/office/powerpoint/2010/main" val="2841228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2D216-E7D4-0F4C-B59A-12DB80E79CBC}" type="datetimeFigureOut">
              <a:rPr lang="en-US" smtClean="0"/>
              <a:t>2/27/2019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F5DA5-918C-9E4A-8A00-93B5F7AE9C0D}" type="slidenum">
              <a:rPr lang="en-US" smtClean="0"/>
              <a:t>‹#›</a:t>
            </a:fld>
            <a:endParaRPr lang="en-US"/>
          </a:p>
        </p:txBody>
      </p:sp>
    </p:spTree>
    <p:extLst>
      <p:ext uri="{BB962C8B-B14F-4D97-AF65-F5344CB8AC3E}">
        <p14:creationId xmlns:p14="http://schemas.microsoft.com/office/powerpoint/2010/main" val="961468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www.thelancet.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B36C9C-E516-F54B-95E8-A23581456D47}"/>
              </a:ext>
            </a:extLst>
          </p:cNvPr>
          <p:cNvSpPr>
            <a:spLocks noGrp="1"/>
          </p:cNvSpPr>
          <p:nvPr>
            <p:ph type="ctrTitle"/>
          </p:nvPr>
        </p:nvSpPr>
        <p:spPr>
          <a:xfrm>
            <a:off x="706821" y="456077"/>
            <a:ext cx="7772400" cy="2387600"/>
          </a:xfrm>
        </p:spPr>
        <p:txBody>
          <a:bodyPr>
            <a:noAutofit/>
          </a:bodyPr>
          <a:lstStyle/>
          <a:p>
            <a:pPr>
              <a:lnSpc>
                <a:spcPct val="200000"/>
              </a:lnSpc>
            </a:pPr>
            <a:r>
              <a:rPr lang="en-US" sz="4000" b="1" dirty="0"/>
              <a:t>Scientific Integrity</a:t>
            </a:r>
            <a:r>
              <a:rPr lang="en-US" sz="4000" dirty="0"/>
              <a:t/>
            </a:r>
            <a:br>
              <a:rPr lang="en-US" sz="4000" dirty="0"/>
            </a:br>
            <a:r>
              <a:rPr lang="ar-SA" sz="4000" b="1" dirty="0"/>
              <a:t>النزاهة العلمية</a:t>
            </a:r>
            <a:endParaRPr lang="en-US" sz="4000" dirty="0"/>
          </a:p>
        </p:txBody>
      </p:sp>
      <p:sp>
        <p:nvSpPr>
          <p:cNvPr id="3" name="Subtitle 2">
            <a:extLst>
              <a:ext uri="{FF2B5EF4-FFF2-40B4-BE49-F238E27FC236}">
                <a16:creationId xmlns:a16="http://schemas.microsoft.com/office/drawing/2014/main" xmlns="" id="{37FEA228-5D2F-B64C-8A14-FDB7158243F4}"/>
              </a:ext>
            </a:extLst>
          </p:cNvPr>
          <p:cNvSpPr>
            <a:spLocks noGrp="1"/>
          </p:cNvSpPr>
          <p:nvPr>
            <p:ph type="subTitle" idx="1"/>
          </p:nvPr>
        </p:nvSpPr>
        <p:spPr>
          <a:xfrm>
            <a:off x="1295400" y="3150093"/>
            <a:ext cx="6858000" cy="1655762"/>
          </a:xfrm>
        </p:spPr>
        <p:txBody>
          <a:bodyPr/>
          <a:lstStyle/>
          <a:p>
            <a:r>
              <a:rPr lang="en-US" b="1" dirty="0"/>
              <a:t>Monday 25/02/2019 (20/6/1440) </a:t>
            </a:r>
            <a:endParaRPr lang="en-US" dirty="0"/>
          </a:p>
          <a:p>
            <a:r>
              <a:rPr lang="en-US" b="1" dirty="0"/>
              <a:t>1-3</a:t>
            </a:r>
          </a:p>
          <a:p>
            <a:r>
              <a:rPr lang="en-US" b="1" dirty="0" err="1"/>
              <a:t>Dr</a:t>
            </a:r>
            <a:r>
              <a:rPr lang="en-US" b="1" dirty="0"/>
              <a:t> </a:t>
            </a:r>
            <a:r>
              <a:rPr lang="en-US" b="1" dirty="0" err="1"/>
              <a:t>Aljohara</a:t>
            </a:r>
            <a:r>
              <a:rPr lang="en-US" b="1" dirty="0"/>
              <a:t> </a:t>
            </a:r>
            <a:r>
              <a:rPr lang="en-US" b="1" dirty="0" err="1"/>
              <a:t>Almeneessier</a:t>
            </a:r>
            <a:r>
              <a:rPr lang="en-US" b="1" dirty="0"/>
              <a:t> </a:t>
            </a:r>
            <a:endParaRPr lang="en-US" dirty="0"/>
          </a:p>
        </p:txBody>
      </p:sp>
      <p:pic>
        <p:nvPicPr>
          <p:cNvPr id="4" name="Picture 3">
            <a:extLst>
              <a:ext uri="{FF2B5EF4-FFF2-40B4-BE49-F238E27FC236}">
                <a16:creationId xmlns:a16="http://schemas.microsoft.com/office/drawing/2014/main" xmlns="" id="{FC23EC7E-BCA1-AC40-BB11-DEA25D80BCD3}"/>
              </a:ext>
            </a:extLst>
          </p:cNvPr>
          <p:cNvPicPr>
            <a:picLocks noChangeAspect="1"/>
          </p:cNvPicPr>
          <p:nvPr/>
        </p:nvPicPr>
        <p:blipFill>
          <a:blip r:embed="rId2"/>
          <a:stretch>
            <a:fillRect/>
          </a:stretch>
        </p:blipFill>
        <p:spPr>
          <a:xfrm>
            <a:off x="0" y="3510675"/>
            <a:ext cx="2590800" cy="3136900"/>
          </a:xfrm>
          <a:prstGeom prst="rect">
            <a:avLst/>
          </a:prstGeom>
        </p:spPr>
      </p:pic>
    </p:spTree>
    <p:extLst>
      <p:ext uri="{BB962C8B-B14F-4D97-AF65-F5344CB8AC3E}">
        <p14:creationId xmlns:p14="http://schemas.microsoft.com/office/powerpoint/2010/main" val="14373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A59A002-89B4-344F-8132-B88F4F5083A6}"/>
              </a:ext>
            </a:extLst>
          </p:cNvPr>
          <p:cNvSpPr/>
          <p:nvPr/>
        </p:nvSpPr>
        <p:spPr>
          <a:xfrm>
            <a:off x="294289" y="584538"/>
            <a:ext cx="8439807" cy="4550285"/>
          </a:xfrm>
          <a:prstGeom prst="rect">
            <a:avLst/>
          </a:prstGeom>
        </p:spPr>
        <p:txBody>
          <a:bodyPr wrap="square">
            <a:spAutoFit/>
          </a:bodyPr>
          <a:lstStyle/>
          <a:p>
            <a:pPr algn="r" rtl="1">
              <a:lnSpc>
                <a:spcPct val="150000"/>
              </a:lnSpc>
            </a:pPr>
            <a:r>
              <a:rPr lang="ar" sz="2800" dirty="0">
                <a:latin typeface="Helvetica" pitchFamily="2" charset="0"/>
              </a:rPr>
              <a:t>أنواع التجاوزات والسلوك السيء في نشر الأبحاث يمكن تصنيف ابرز هذه التجاوزات كالاتي </a:t>
            </a:r>
          </a:p>
          <a:p>
            <a:pPr algn="r" rtl="1">
              <a:lnSpc>
                <a:spcPct val="150000"/>
              </a:lnSpc>
            </a:pPr>
            <a:endParaRPr lang="ar" sz="2800" dirty="0">
              <a:latin typeface="Helvetica" pitchFamily="2" charset="0"/>
            </a:endParaRPr>
          </a:p>
          <a:p>
            <a:pPr algn="r" rtl="1">
              <a:lnSpc>
                <a:spcPct val="150000"/>
              </a:lnSpc>
            </a:pPr>
            <a:r>
              <a:rPr lang="ar" sz="2800" dirty="0">
                <a:latin typeface="Helvetica" pitchFamily="2" charset="0"/>
              </a:rPr>
              <a:t>1 </a:t>
            </a:r>
            <a:r>
              <a:rPr lang="ar-SA" sz="2800" dirty="0">
                <a:latin typeface="Helvetica" pitchFamily="2" charset="0"/>
              </a:rPr>
              <a:t> </a:t>
            </a:r>
            <a:r>
              <a:rPr lang="ar" sz="2800" dirty="0">
                <a:latin typeface="Helvetica" pitchFamily="2" charset="0"/>
              </a:rPr>
              <a:t>تلفيق البيانات واختلاقها </a:t>
            </a:r>
            <a:r>
              <a:rPr lang="en-US" sz="2800" dirty="0">
                <a:latin typeface="Helvetica" pitchFamily="2" charset="0"/>
              </a:rPr>
              <a:t>fabrication </a:t>
            </a:r>
            <a:r>
              <a:rPr lang="ar-SA" sz="2800" dirty="0">
                <a:latin typeface="Helvetica" pitchFamily="2" charset="0"/>
              </a:rPr>
              <a:t> </a:t>
            </a:r>
            <a:endParaRPr lang="en-US" sz="2800" dirty="0">
              <a:latin typeface="Helvetica" pitchFamily="2" charset="0"/>
            </a:endParaRPr>
          </a:p>
          <a:p>
            <a:pPr algn="r" rtl="1">
              <a:lnSpc>
                <a:spcPct val="150000"/>
              </a:lnSpc>
            </a:pPr>
            <a:r>
              <a:rPr lang="en-US" sz="2800" dirty="0">
                <a:latin typeface="Helvetica" pitchFamily="2" charset="0"/>
              </a:rPr>
              <a:t>2</a:t>
            </a:r>
            <a:r>
              <a:rPr lang="ar-SA" sz="2800" dirty="0">
                <a:latin typeface="Helvetica" pitchFamily="2" charset="0"/>
              </a:rPr>
              <a:t> </a:t>
            </a:r>
            <a:r>
              <a:rPr lang="ar" sz="2800" dirty="0">
                <a:latin typeface="Helvetica" pitchFamily="2" charset="0"/>
              </a:rPr>
              <a:t>تزييف البيانات والنتائج </a:t>
            </a:r>
            <a:r>
              <a:rPr lang="ar-SA" sz="2800" dirty="0">
                <a:latin typeface="Helvetica" pitchFamily="2" charset="0"/>
              </a:rPr>
              <a:t> </a:t>
            </a:r>
            <a:r>
              <a:rPr lang="en-US" sz="2800" dirty="0">
                <a:latin typeface="Helvetica" pitchFamily="2" charset="0"/>
              </a:rPr>
              <a:t>falsification </a:t>
            </a:r>
            <a:r>
              <a:rPr lang="ar-SA" sz="2800" dirty="0">
                <a:latin typeface="Helvetica" pitchFamily="2" charset="0"/>
              </a:rPr>
              <a:t> </a:t>
            </a:r>
            <a:endParaRPr lang="en-US" sz="2800" dirty="0">
              <a:latin typeface="Helvetica" pitchFamily="2" charset="0"/>
            </a:endParaRPr>
          </a:p>
          <a:p>
            <a:pPr algn="r" rtl="1">
              <a:lnSpc>
                <a:spcPct val="150000"/>
              </a:lnSpc>
            </a:pPr>
            <a:r>
              <a:rPr lang="en-US" sz="2800" dirty="0">
                <a:latin typeface="Helvetica" pitchFamily="2" charset="0"/>
              </a:rPr>
              <a:t>3</a:t>
            </a:r>
            <a:r>
              <a:rPr lang="ar-SA" sz="2800" dirty="0">
                <a:latin typeface="Helvetica" pitchFamily="2" charset="0"/>
              </a:rPr>
              <a:t> </a:t>
            </a:r>
            <a:r>
              <a:rPr lang="ar" sz="2800" dirty="0">
                <a:latin typeface="Helvetica" pitchFamily="2" charset="0"/>
              </a:rPr>
              <a:t>الانتحال والسرقة الادبيه </a:t>
            </a:r>
            <a:r>
              <a:rPr lang="en-US" sz="2800" dirty="0">
                <a:latin typeface="Helvetica" pitchFamily="2" charset="0"/>
              </a:rPr>
              <a:t>plagiarism </a:t>
            </a:r>
            <a:r>
              <a:rPr lang="ar-SA" sz="2800" dirty="0">
                <a:latin typeface="Helvetica" pitchFamily="2" charset="0"/>
              </a:rPr>
              <a:t> </a:t>
            </a:r>
            <a:endParaRPr lang="en-US" sz="2800" dirty="0">
              <a:latin typeface="Helvetica" pitchFamily="2" charset="0"/>
            </a:endParaRPr>
          </a:p>
          <a:p>
            <a:pPr algn="r" rtl="1">
              <a:lnSpc>
                <a:spcPct val="150000"/>
              </a:lnSpc>
            </a:pPr>
            <a:r>
              <a:rPr lang="en-US" sz="2800" dirty="0">
                <a:latin typeface="Helvetica" pitchFamily="2" charset="0"/>
              </a:rPr>
              <a:t>4</a:t>
            </a:r>
            <a:r>
              <a:rPr lang="ar-SA" sz="2800" dirty="0">
                <a:latin typeface="Helvetica" pitchFamily="2" charset="0"/>
              </a:rPr>
              <a:t> </a:t>
            </a:r>
            <a:r>
              <a:rPr lang="ar" sz="2800" dirty="0">
                <a:latin typeface="Helvetica" pitchFamily="2" charset="0"/>
              </a:rPr>
              <a:t>قضايا التأليف والنشر</a:t>
            </a:r>
            <a:endParaRPr lang="ar" sz="2800" dirty="0">
              <a:effectLst/>
              <a:latin typeface="Helvetica" pitchFamily="2" charset="0"/>
            </a:endParaRPr>
          </a:p>
        </p:txBody>
      </p:sp>
    </p:spTree>
    <p:extLst>
      <p:ext uri="{BB962C8B-B14F-4D97-AF65-F5344CB8AC3E}">
        <p14:creationId xmlns:p14="http://schemas.microsoft.com/office/powerpoint/2010/main" val="394623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A59A002-89B4-344F-8132-B88F4F5083A6}"/>
              </a:ext>
            </a:extLst>
          </p:cNvPr>
          <p:cNvSpPr/>
          <p:nvPr/>
        </p:nvSpPr>
        <p:spPr>
          <a:xfrm>
            <a:off x="294289" y="584538"/>
            <a:ext cx="8439807" cy="2597762"/>
          </a:xfrm>
          <a:prstGeom prst="rect">
            <a:avLst/>
          </a:prstGeom>
        </p:spPr>
        <p:txBody>
          <a:bodyPr wrap="square">
            <a:spAutoFit/>
          </a:bodyPr>
          <a:lstStyle/>
          <a:p>
            <a:pPr algn="r" rtl="1">
              <a:lnSpc>
                <a:spcPct val="150000"/>
              </a:lnSpc>
            </a:pPr>
            <a:endParaRPr lang="ar" sz="2800" dirty="0">
              <a:latin typeface="Helvetica" pitchFamily="2" charset="0"/>
            </a:endParaRPr>
          </a:p>
          <a:p>
            <a:pPr algn="r" rtl="1">
              <a:lnSpc>
                <a:spcPct val="150000"/>
              </a:lnSpc>
            </a:pPr>
            <a:r>
              <a:rPr lang="ar" sz="2800" dirty="0">
                <a:latin typeface="Helvetica" pitchFamily="2" charset="0"/>
              </a:rPr>
              <a:t>1 </a:t>
            </a:r>
            <a:r>
              <a:rPr lang="ar-SA" sz="2800" dirty="0">
                <a:latin typeface="Helvetica" pitchFamily="2" charset="0"/>
              </a:rPr>
              <a:t> </a:t>
            </a:r>
            <a:r>
              <a:rPr lang="ar" sz="2800" dirty="0">
                <a:latin typeface="Helvetica" pitchFamily="2" charset="0"/>
              </a:rPr>
              <a:t>تلفيق البيانات واختلاقها </a:t>
            </a:r>
            <a:r>
              <a:rPr lang="en-US" sz="2800" dirty="0">
                <a:latin typeface="Helvetica" pitchFamily="2" charset="0"/>
              </a:rPr>
              <a:t>fabrication </a:t>
            </a:r>
            <a:r>
              <a:rPr lang="ar-SA" sz="2800" dirty="0">
                <a:latin typeface="Helvetica" pitchFamily="2" charset="0"/>
              </a:rPr>
              <a:t> </a:t>
            </a:r>
            <a:endParaRPr lang="en-US" sz="2800" dirty="0">
              <a:latin typeface="Helvetica" pitchFamily="2" charset="0"/>
            </a:endParaRPr>
          </a:p>
          <a:p>
            <a:pPr algn="r" rtl="1">
              <a:lnSpc>
                <a:spcPct val="150000"/>
              </a:lnSpc>
            </a:pPr>
            <a:r>
              <a:rPr lang="en-US" sz="2800" dirty="0">
                <a:latin typeface="Helvetica" pitchFamily="2" charset="0"/>
              </a:rPr>
              <a:t>2</a:t>
            </a:r>
            <a:r>
              <a:rPr lang="ar-SA" sz="2800" dirty="0">
                <a:latin typeface="Helvetica" pitchFamily="2" charset="0"/>
              </a:rPr>
              <a:t> </a:t>
            </a:r>
            <a:r>
              <a:rPr lang="ar" sz="2800" dirty="0">
                <a:latin typeface="Helvetica" pitchFamily="2" charset="0"/>
              </a:rPr>
              <a:t>تزييف البيانات والنتائج </a:t>
            </a:r>
            <a:r>
              <a:rPr lang="ar-SA" sz="2800" dirty="0">
                <a:latin typeface="Helvetica" pitchFamily="2" charset="0"/>
              </a:rPr>
              <a:t> </a:t>
            </a:r>
            <a:r>
              <a:rPr lang="en-US" sz="2800" dirty="0">
                <a:latin typeface="Helvetica" pitchFamily="2" charset="0"/>
              </a:rPr>
              <a:t>falsification </a:t>
            </a:r>
            <a:r>
              <a:rPr lang="ar-SA" sz="2800" dirty="0">
                <a:latin typeface="Helvetica" pitchFamily="2" charset="0"/>
              </a:rPr>
              <a:t> </a:t>
            </a:r>
            <a:endParaRPr lang="en-US" sz="2800" dirty="0">
              <a:latin typeface="Helvetica" pitchFamily="2" charset="0"/>
            </a:endParaRPr>
          </a:p>
          <a:p>
            <a:pPr algn="r" rtl="1">
              <a:lnSpc>
                <a:spcPct val="150000"/>
              </a:lnSpc>
            </a:pPr>
            <a:endParaRPr lang="ar" sz="2800" dirty="0">
              <a:effectLst/>
              <a:latin typeface="Helvetica" pitchFamily="2" charset="0"/>
            </a:endParaRPr>
          </a:p>
        </p:txBody>
      </p:sp>
    </p:spTree>
    <p:extLst>
      <p:ext uri="{BB962C8B-B14F-4D97-AF65-F5344CB8AC3E}">
        <p14:creationId xmlns:p14="http://schemas.microsoft.com/office/powerpoint/2010/main" val="133438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E8E3606-243E-0C4B-BD87-8B6C9E6DFC87}"/>
              </a:ext>
            </a:extLst>
          </p:cNvPr>
          <p:cNvPicPr>
            <a:picLocks noChangeAspect="1"/>
          </p:cNvPicPr>
          <p:nvPr/>
        </p:nvPicPr>
        <p:blipFill rotWithShape="1">
          <a:blip r:embed="rId2"/>
          <a:srcRect b="50049"/>
          <a:stretch/>
        </p:blipFill>
        <p:spPr>
          <a:xfrm>
            <a:off x="285750" y="958905"/>
            <a:ext cx="6059871" cy="20030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 id="{02BB4A5E-CCD6-6D44-9EC9-EBD0C6989E1B}"/>
              </a:ext>
            </a:extLst>
          </p:cNvPr>
          <p:cNvPicPr>
            <a:picLocks noChangeAspect="1"/>
          </p:cNvPicPr>
          <p:nvPr/>
        </p:nvPicPr>
        <p:blipFill>
          <a:blip r:embed="rId3"/>
          <a:stretch>
            <a:fillRect/>
          </a:stretch>
        </p:blipFill>
        <p:spPr>
          <a:xfrm>
            <a:off x="381000" y="3493048"/>
            <a:ext cx="8382000" cy="20002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9D0A73AA-71C8-1A4D-9515-458F92B92C94}"/>
              </a:ext>
            </a:extLst>
          </p:cNvPr>
          <p:cNvPicPr>
            <a:picLocks noChangeAspect="1"/>
          </p:cNvPicPr>
          <p:nvPr/>
        </p:nvPicPr>
        <p:blipFill>
          <a:blip r:embed="rId4"/>
          <a:stretch>
            <a:fillRect/>
          </a:stretch>
        </p:blipFill>
        <p:spPr>
          <a:xfrm>
            <a:off x="6140668" y="1650125"/>
            <a:ext cx="2695739" cy="1752407"/>
          </a:xfrm>
          <a:prstGeom prst="rect">
            <a:avLst/>
          </a:prstGeom>
        </p:spPr>
      </p:pic>
    </p:spTree>
    <p:extLst>
      <p:ext uri="{BB962C8B-B14F-4D97-AF65-F5344CB8AC3E}">
        <p14:creationId xmlns:p14="http://schemas.microsoft.com/office/powerpoint/2010/main" val="3562927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981CD8D-DFC0-9649-8D3A-19C1EFC5AD50}"/>
              </a:ext>
            </a:extLst>
          </p:cNvPr>
          <p:cNvPicPr>
            <a:picLocks noChangeAspect="1"/>
          </p:cNvPicPr>
          <p:nvPr/>
        </p:nvPicPr>
        <p:blipFill>
          <a:blip r:embed="rId2"/>
          <a:stretch>
            <a:fillRect/>
          </a:stretch>
        </p:blipFill>
        <p:spPr>
          <a:xfrm>
            <a:off x="1523508" y="1165335"/>
            <a:ext cx="4867275" cy="1295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xmlns="" id="{56CFBE57-DBEF-F643-B90E-CC234518E63E}"/>
              </a:ext>
            </a:extLst>
          </p:cNvPr>
          <p:cNvPicPr>
            <a:picLocks noChangeAspect="1"/>
          </p:cNvPicPr>
          <p:nvPr/>
        </p:nvPicPr>
        <p:blipFill>
          <a:blip r:embed="rId3"/>
          <a:stretch>
            <a:fillRect/>
          </a:stretch>
        </p:blipFill>
        <p:spPr>
          <a:xfrm>
            <a:off x="6006662" y="1582913"/>
            <a:ext cx="2283371" cy="3338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87B1A699-BA13-B144-822D-8F59190CE513}"/>
              </a:ext>
            </a:extLst>
          </p:cNvPr>
          <p:cNvPicPr>
            <a:picLocks noChangeAspect="1"/>
          </p:cNvPicPr>
          <p:nvPr/>
        </p:nvPicPr>
        <p:blipFill>
          <a:blip r:embed="rId4"/>
          <a:stretch>
            <a:fillRect/>
          </a:stretch>
        </p:blipFill>
        <p:spPr>
          <a:xfrm>
            <a:off x="1523509" y="2609386"/>
            <a:ext cx="4349147" cy="19099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50C5490F-DF7B-864E-8709-EB8759ECAB82}"/>
              </a:ext>
            </a:extLst>
          </p:cNvPr>
          <p:cNvPicPr>
            <a:picLocks noChangeAspect="1"/>
          </p:cNvPicPr>
          <p:nvPr/>
        </p:nvPicPr>
        <p:blipFill>
          <a:blip r:embed="rId5"/>
          <a:stretch>
            <a:fillRect/>
          </a:stretch>
        </p:blipFill>
        <p:spPr>
          <a:xfrm>
            <a:off x="337646" y="3433926"/>
            <a:ext cx="723900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999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254957-E4F4-2349-A392-D539847A786F}"/>
              </a:ext>
            </a:extLst>
          </p:cNvPr>
          <p:cNvPicPr>
            <a:picLocks noChangeAspect="1"/>
          </p:cNvPicPr>
          <p:nvPr/>
        </p:nvPicPr>
        <p:blipFill>
          <a:blip r:embed="rId2"/>
          <a:stretch>
            <a:fillRect/>
          </a:stretch>
        </p:blipFill>
        <p:spPr>
          <a:xfrm>
            <a:off x="2624959" y="1180134"/>
            <a:ext cx="6377150" cy="3279537"/>
          </a:xfrm>
          <a:prstGeom prst="rect">
            <a:avLst/>
          </a:prstGeom>
        </p:spPr>
      </p:pic>
      <p:pic>
        <p:nvPicPr>
          <p:cNvPr id="4" name="Picture 3">
            <a:extLst>
              <a:ext uri="{FF2B5EF4-FFF2-40B4-BE49-F238E27FC236}">
                <a16:creationId xmlns:a16="http://schemas.microsoft.com/office/drawing/2014/main" xmlns="" id="{9E5D57C0-B618-354E-AB29-C8EE39AAC508}"/>
              </a:ext>
            </a:extLst>
          </p:cNvPr>
          <p:cNvPicPr>
            <a:picLocks noChangeAspect="1"/>
          </p:cNvPicPr>
          <p:nvPr/>
        </p:nvPicPr>
        <p:blipFill>
          <a:blip r:embed="rId3"/>
          <a:stretch>
            <a:fillRect/>
          </a:stretch>
        </p:blipFill>
        <p:spPr>
          <a:xfrm>
            <a:off x="796816" y="4459671"/>
            <a:ext cx="6210300" cy="1114425"/>
          </a:xfrm>
          <a:prstGeom prst="rect">
            <a:avLst/>
          </a:prstGeom>
        </p:spPr>
      </p:pic>
    </p:spTree>
    <p:extLst>
      <p:ext uri="{BB962C8B-B14F-4D97-AF65-F5344CB8AC3E}">
        <p14:creationId xmlns:p14="http://schemas.microsoft.com/office/powerpoint/2010/main" val="171372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A59A002-89B4-344F-8132-B88F4F5083A6}"/>
              </a:ext>
            </a:extLst>
          </p:cNvPr>
          <p:cNvSpPr/>
          <p:nvPr/>
        </p:nvSpPr>
        <p:spPr>
          <a:xfrm>
            <a:off x="294289" y="584538"/>
            <a:ext cx="8439807" cy="1318631"/>
          </a:xfrm>
          <a:prstGeom prst="rect">
            <a:avLst/>
          </a:prstGeom>
        </p:spPr>
        <p:txBody>
          <a:bodyPr wrap="square">
            <a:spAutoFit/>
          </a:bodyPr>
          <a:lstStyle/>
          <a:p>
            <a:pPr algn="r" rtl="1">
              <a:lnSpc>
                <a:spcPct val="150000"/>
              </a:lnSpc>
            </a:pPr>
            <a:r>
              <a:rPr lang="en-US" sz="2800" dirty="0">
                <a:latin typeface="Helvetica" pitchFamily="2" charset="0"/>
              </a:rPr>
              <a:t>3</a:t>
            </a:r>
            <a:r>
              <a:rPr lang="ar-SA" sz="2800" dirty="0">
                <a:latin typeface="Helvetica" pitchFamily="2" charset="0"/>
              </a:rPr>
              <a:t> </a:t>
            </a:r>
            <a:r>
              <a:rPr lang="ar" sz="2800" dirty="0">
                <a:latin typeface="Helvetica" pitchFamily="2" charset="0"/>
              </a:rPr>
              <a:t>الانتحال والسرقة الادبيه </a:t>
            </a:r>
            <a:r>
              <a:rPr lang="en-US" sz="2800" dirty="0">
                <a:latin typeface="Helvetica" pitchFamily="2" charset="0"/>
              </a:rPr>
              <a:t>plagiarism </a:t>
            </a:r>
            <a:r>
              <a:rPr lang="ar-SA" sz="2800" dirty="0">
                <a:latin typeface="Helvetica" pitchFamily="2" charset="0"/>
              </a:rPr>
              <a:t> </a:t>
            </a:r>
            <a:endParaRPr lang="en-US" sz="2800" dirty="0">
              <a:latin typeface="Helvetica" pitchFamily="2" charset="0"/>
            </a:endParaRPr>
          </a:p>
          <a:p>
            <a:pPr algn="r" rtl="1">
              <a:lnSpc>
                <a:spcPct val="150000"/>
              </a:lnSpc>
            </a:pPr>
            <a:r>
              <a:rPr lang="en-US" sz="2800" dirty="0">
                <a:latin typeface="Helvetica" pitchFamily="2" charset="0"/>
              </a:rPr>
              <a:t>4</a:t>
            </a:r>
            <a:r>
              <a:rPr lang="ar-SA" sz="2800" dirty="0">
                <a:latin typeface="Helvetica" pitchFamily="2" charset="0"/>
              </a:rPr>
              <a:t> </a:t>
            </a:r>
            <a:r>
              <a:rPr lang="ar" sz="2800" dirty="0">
                <a:latin typeface="Helvetica" pitchFamily="2" charset="0"/>
              </a:rPr>
              <a:t>قضايا التأليف والنشر</a:t>
            </a:r>
            <a:endParaRPr lang="ar" sz="2800" dirty="0">
              <a:effectLst/>
              <a:latin typeface="Helvetica" pitchFamily="2" charset="0"/>
            </a:endParaRPr>
          </a:p>
        </p:txBody>
      </p:sp>
    </p:spTree>
    <p:extLst>
      <p:ext uri="{BB962C8B-B14F-4D97-AF65-F5344CB8AC3E}">
        <p14:creationId xmlns:p14="http://schemas.microsoft.com/office/powerpoint/2010/main" val="332604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6B83EAE-6298-2A47-8E03-5573C759AB9C}"/>
              </a:ext>
            </a:extLst>
          </p:cNvPr>
          <p:cNvSpPr/>
          <p:nvPr/>
        </p:nvSpPr>
        <p:spPr>
          <a:xfrm>
            <a:off x="1735647" y="6331779"/>
            <a:ext cx="4596515" cy="369332"/>
          </a:xfrm>
          <a:prstGeom prst="rect">
            <a:avLst/>
          </a:prstGeom>
        </p:spPr>
        <p:txBody>
          <a:bodyPr wrap="none">
            <a:spAutoFit/>
          </a:bodyPr>
          <a:lstStyle/>
          <a:p>
            <a:r>
              <a:rPr lang="en-US">
                <a:solidFill>
                  <a:srgbClr val="2F2A2B"/>
                </a:solidFill>
                <a:latin typeface="Helvetica" pitchFamily="2" charset="0"/>
                <a:hlinkClick r:id="rId2"/>
              </a:rPr>
              <a:t>www.thelancet.com</a:t>
            </a:r>
            <a:r>
              <a:rPr lang="en-US">
                <a:solidFill>
                  <a:srgbClr val="2F2A2B"/>
                </a:solidFill>
                <a:latin typeface="Helvetica" pitchFamily="2" charset="0"/>
              </a:rPr>
              <a:t>  Vol 371 June 28, 2008</a:t>
            </a:r>
            <a:endParaRPr lang="en-US">
              <a:solidFill>
                <a:srgbClr val="2F2A2B"/>
              </a:solidFill>
              <a:effectLst/>
              <a:latin typeface="Helvetica" pitchFamily="2" charset="0"/>
            </a:endParaRPr>
          </a:p>
        </p:txBody>
      </p:sp>
      <p:pic>
        <p:nvPicPr>
          <p:cNvPr id="3" name="Picture 2">
            <a:extLst>
              <a:ext uri="{FF2B5EF4-FFF2-40B4-BE49-F238E27FC236}">
                <a16:creationId xmlns:a16="http://schemas.microsoft.com/office/drawing/2014/main" xmlns="" id="{FBBA7EAB-6EC5-3A4F-8D14-8077F968CB24}"/>
              </a:ext>
            </a:extLst>
          </p:cNvPr>
          <p:cNvPicPr>
            <a:picLocks noChangeAspect="1"/>
          </p:cNvPicPr>
          <p:nvPr/>
        </p:nvPicPr>
        <p:blipFill>
          <a:blip r:embed="rId3"/>
          <a:stretch>
            <a:fillRect/>
          </a:stretch>
        </p:blipFill>
        <p:spPr>
          <a:xfrm>
            <a:off x="0" y="828569"/>
            <a:ext cx="9144000" cy="5200862"/>
          </a:xfrm>
          <a:prstGeom prst="rect">
            <a:avLst/>
          </a:prstGeom>
        </p:spPr>
      </p:pic>
    </p:spTree>
    <p:extLst>
      <p:ext uri="{BB962C8B-B14F-4D97-AF65-F5344CB8AC3E}">
        <p14:creationId xmlns:p14="http://schemas.microsoft.com/office/powerpoint/2010/main" val="335456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2BEBA8-5782-6640-9075-CAA03AC5B23B}"/>
              </a:ext>
            </a:extLst>
          </p:cNvPr>
          <p:cNvPicPr>
            <a:picLocks noChangeAspect="1"/>
          </p:cNvPicPr>
          <p:nvPr/>
        </p:nvPicPr>
        <p:blipFill>
          <a:blip r:embed="rId2"/>
          <a:stretch>
            <a:fillRect/>
          </a:stretch>
        </p:blipFill>
        <p:spPr>
          <a:xfrm>
            <a:off x="1037447" y="189115"/>
            <a:ext cx="6826392" cy="6389185"/>
          </a:xfrm>
          <a:prstGeom prst="rect">
            <a:avLst/>
          </a:prstGeom>
        </p:spPr>
      </p:pic>
      <p:cxnSp>
        <p:nvCxnSpPr>
          <p:cNvPr id="4" name="Straight Arrow Connector 3">
            <a:extLst>
              <a:ext uri="{FF2B5EF4-FFF2-40B4-BE49-F238E27FC236}">
                <a16:creationId xmlns:a16="http://schemas.microsoft.com/office/drawing/2014/main" xmlns="" id="{E61D7662-5A62-4E4E-B431-4CDB3164A131}"/>
              </a:ext>
            </a:extLst>
          </p:cNvPr>
          <p:cNvCxnSpPr/>
          <p:nvPr/>
        </p:nvCxnSpPr>
        <p:spPr>
          <a:xfrm flipH="1">
            <a:off x="7595825" y="1723697"/>
            <a:ext cx="536028"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06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16936A4-764C-424B-9F90-401777983081}"/>
              </a:ext>
            </a:extLst>
          </p:cNvPr>
          <p:cNvSpPr/>
          <p:nvPr/>
        </p:nvSpPr>
        <p:spPr>
          <a:xfrm>
            <a:off x="2797588" y="364499"/>
            <a:ext cx="3611886" cy="523220"/>
          </a:xfrm>
          <a:prstGeom prst="rect">
            <a:avLst/>
          </a:prstGeom>
        </p:spPr>
        <p:txBody>
          <a:bodyPr wrap="none">
            <a:spAutoFit/>
          </a:bodyPr>
          <a:lstStyle/>
          <a:p>
            <a:r>
              <a:rPr lang="ar" sz="2800" dirty="0">
                <a:latin typeface="Helvetica" pitchFamily="2" charset="0"/>
              </a:rPr>
              <a:t>فما الضابط في احقية التاليف ؟</a:t>
            </a:r>
            <a:endParaRPr lang="ar" sz="2800" dirty="0">
              <a:effectLst/>
              <a:latin typeface="Helvetica" pitchFamily="2" charset="0"/>
            </a:endParaRPr>
          </a:p>
        </p:txBody>
      </p:sp>
      <p:pic>
        <p:nvPicPr>
          <p:cNvPr id="5" name="Picture 4">
            <a:extLst>
              <a:ext uri="{FF2B5EF4-FFF2-40B4-BE49-F238E27FC236}">
                <a16:creationId xmlns:a16="http://schemas.microsoft.com/office/drawing/2014/main" xmlns="" id="{6CCCA508-51D0-FC4F-99A0-950EF48F2EB2}"/>
              </a:ext>
            </a:extLst>
          </p:cNvPr>
          <p:cNvPicPr>
            <a:picLocks noChangeAspect="1"/>
          </p:cNvPicPr>
          <p:nvPr/>
        </p:nvPicPr>
        <p:blipFill>
          <a:blip r:embed="rId2"/>
          <a:stretch>
            <a:fillRect/>
          </a:stretch>
        </p:blipFill>
        <p:spPr>
          <a:xfrm>
            <a:off x="409903" y="1784570"/>
            <a:ext cx="8556078" cy="3225800"/>
          </a:xfrm>
          <a:prstGeom prst="rect">
            <a:avLst/>
          </a:prstGeom>
        </p:spPr>
      </p:pic>
    </p:spTree>
    <p:extLst>
      <p:ext uri="{BB962C8B-B14F-4D97-AF65-F5344CB8AC3E}">
        <p14:creationId xmlns:p14="http://schemas.microsoft.com/office/powerpoint/2010/main" val="5694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52B13D-282E-4C41-ACDE-49DB07DB4161}"/>
              </a:ext>
            </a:extLst>
          </p:cNvPr>
          <p:cNvPicPr>
            <a:picLocks noChangeAspect="1"/>
          </p:cNvPicPr>
          <p:nvPr/>
        </p:nvPicPr>
        <p:blipFill>
          <a:blip r:embed="rId2"/>
          <a:stretch>
            <a:fillRect/>
          </a:stretch>
        </p:blipFill>
        <p:spPr>
          <a:xfrm>
            <a:off x="368300" y="107950"/>
            <a:ext cx="8407400" cy="6642100"/>
          </a:xfrm>
          <a:prstGeom prst="rect">
            <a:avLst/>
          </a:prstGeom>
        </p:spPr>
      </p:pic>
    </p:spTree>
    <p:extLst>
      <p:ext uri="{BB962C8B-B14F-4D97-AF65-F5344CB8AC3E}">
        <p14:creationId xmlns:p14="http://schemas.microsoft.com/office/powerpoint/2010/main" val="247644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96190BB-A2E4-8A4B-852B-B20DD8E0BBC8}"/>
              </a:ext>
            </a:extLst>
          </p:cNvPr>
          <p:cNvSpPr/>
          <p:nvPr/>
        </p:nvSpPr>
        <p:spPr>
          <a:xfrm>
            <a:off x="191124" y="1751219"/>
            <a:ext cx="8420725" cy="3000821"/>
          </a:xfrm>
          <a:prstGeom prst="rect">
            <a:avLst/>
          </a:prstGeom>
        </p:spPr>
        <p:txBody>
          <a:bodyPr wrap="square">
            <a:spAutoFit/>
          </a:bodyPr>
          <a:lstStyle/>
          <a:p>
            <a:pPr algn="r" rtl="1"/>
            <a:r>
              <a:rPr lang="ar-SA" sz="2100" b="1">
                <a:solidFill>
                  <a:srgbClr val="000000"/>
                </a:solidFill>
                <a:latin typeface="Calibri" panose="020F0502020204030204" pitchFamily="34" charset="0"/>
                <a:ea typeface="Times New Roman" panose="02020603050405020304" pitchFamily="18" charset="0"/>
              </a:rPr>
              <a:t>النزاهة العلمية وأخلاقيات النشر</a:t>
            </a:r>
            <a:endParaRPr lang="en-US" sz="2100" b="1">
              <a:solidFill>
                <a:srgbClr val="000000"/>
              </a:solidFill>
              <a:latin typeface="Calibri" panose="020F0502020204030204" pitchFamily="34" charset="0"/>
              <a:ea typeface="Times New Roman" panose="02020603050405020304" pitchFamily="18" charset="0"/>
            </a:endParaRPr>
          </a:p>
          <a:p>
            <a:pPr algn="r" rtl="1"/>
            <a:r>
              <a:rPr lang="ar-SA" sz="2100" b="1">
                <a:solidFill>
                  <a:srgbClr val="000000"/>
                </a:solidFill>
                <a:latin typeface="Calibri" panose="020F0502020204030204" pitchFamily="34" charset="0"/>
                <a:ea typeface="Times New Roman" panose="02020603050405020304" pitchFamily="18" charset="0"/>
              </a:rPr>
              <a:t>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b="1">
                <a:solidFill>
                  <a:srgbClr val="000000"/>
                </a:solidFill>
                <a:latin typeface="inherit"/>
                <a:ea typeface="Times New Roman" panose="02020603050405020304" pitchFamily="18" charset="0"/>
              </a:rPr>
              <a:t>    </a:t>
            </a:r>
            <a:r>
              <a:rPr lang="ar-SA" sz="2100" b="1">
                <a:solidFill>
                  <a:srgbClr val="000000"/>
                </a:solidFill>
                <a:latin typeface="Calibri" panose="020F0502020204030204" pitchFamily="34" charset="0"/>
                <a:ea typeface="Times New Roman" panose="02020603050405020304" pitchFamily="18" charset="0"/>
              </a:rPr>
              <a:t> </a:t>
            </a:r>
            <a:r>
              <a:rPr lang="ar-SA" sz="2100" b="1" err="1">
                <a:solidFill>
                  <a:srgbClr val="000000"/>
                </a:solidFill>
                <a:latin typeface="Calibri" panose="020F0502020204030204" pitchFamily="34" charset="0"/>
                <a:ea typeface="Times New Roman" panose="02020603050405020304" pitchFamily="18" charset="0"/>
              </a:rPr>
              <a:t>أ</a:t>
            </a:r>
            <a:r>
              <a:rPr lang="ar-SA" sz="2100" b="1">
                <a:solidFill>
                  <a:srgbClr val="000000"/>
                </a:solidFill>
                <a:latin typeface="Calibri" panose="020F0502020204030204" pitchFamily="34" charset="0"/>
                <a:ea typeface="Times New Roman" panose="02020603050405020304" pitchFamily="18" charset="0"/>
              </a:rPr>
              <a:t>.</a:t>
            </a:r>
            <a:r>
              <a:rPr lang="ar-SA" sz="2100">
                <a:solidFill>
                  <a:srgbClr val="000000"/>
                </a:solidFill>
                <a:latin typeface="Calibri" panose="020F0502020204030204" pitchFamily="34" charset="0"/>
                <a:ea typeface="Times New Roman" panose="02020603050405020304" pitchFamily="18" charset="0"/>
              </a:rPr>
              <a:t> تعريف النزاهة العلمية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ب. اسباب التجاوزات في النشر العلمي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a:t>
            </a:r>
            <a:r>
              <a:rPr lang="ar-SA" sz="2100" err="1">
                <a:solidFill>
                  <a:srgbClr val="000000"/>
                </a:solidFill>
                <a:latin typeface="Calibri" panose="020F0502020204030204" pitchFamily="34" charset="0"/>
                <a:ea typeface="Times New Roman" panose="02020603050405020304" pitchFamily="18" charset="0"/>
              </a:rPr>
              <a:t>ج</a:t>
            </a:r>
            <a:r>
              <a:rPr lang="ar-SA" sz="2100">
                <a:solidFill>
                  <a:srgbClr val="000000"/>
                </a:solidFill>
                <a:latin typeface="Calibri" panose="020F0502020204030204" pitchFamily="34" charset="0"/>
                <a:ea typeface="Times New Roman" panose="02020603050405020304" pitchFamily="18" charset="0"/>
              </a:rPr>
              <a:t>. سوء السلوك في البحث العلمي والنشر: التلفيق والانتحال( السرقة) و التزييف والغش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د. أخلاقيات النشر العلمي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ه. قضايا التأليف</a:t>
            </a:r>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a:t>
            </a:r>
            <a:r>
              <a:rPr lang="en-US" sz="2100">
                <a:solidFill>
                  <a:srgbClr val="000000"/>
                </a:solidFill>
                <a:latin typeface="inherit"/>
                <a:ea typeface="Times New Roman" panose="02020603050405020304" pitchFamily="18" charset="0"/>
                <a:cs typeface="Arial" panose="020B0604020202020204" pitchFamily="34" charset="0"/>
              </a:rPr>
              <a:t>Authorship</a:t>
            </a:r>
            <a:r>
              <a:rPr lang="ar-SA" sz="2100">
                <a:solidFill>
                  <a:srgbClr val="000000"/>
                </a:solidFill>
                <a:latin typeface="Calibri" panose="020F0502020204030204" pitchFamily="34" charset="0"/>
                <a:ea typeface="Times New Roman" panose="02020603050405020304" pitchFamily="18" charset="0"/>
              </a:rPr>
              <a:t>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و. أخلاقيات الباحث: الإخلاص/ الأمانة / الرقابة الذاتية </a:t>
            </a:r>
            <a:endParaRPr lang="en-US" sz="2100">
              <a:latin typeface="Calibri" panose="020F0502020204030204" pitchFamily="34" charset="0"/>
              <a:ea typeface="Calibri" panose="020F0502020204030204" pitchFamily="34" charset="0"/>
              <a:cs typeface="Arial" panose="020B0604020202020204" pitchFamily="34" charset="0"/>
            </a:endParaRPr>
          </a:p>
          <a:p>
            <a:pPr algn="r" rtl="1"/>
            <a:r>
              <a:rPr lang="ar-SA" sz="2100">
                <a:solidFill>
                  <a:srgbClr val="000000"/>
                </a:solidFill>
                <a:latin typeface="inherit"/>
                <a:ea typeface="Times New Roman" panose="02020603050405020304" pitchFamily="18" charset="0"/>
              </a:rPr>
              <a:t>   </a:t>
            </a:r>
            <a:r>
              <a:rPr lang="ar-SA" sz="2100">
                <a:solidFill>
                  <a:srgbClr val="000000"/>
                </a:solidFill>
                <a:latin typeface="Calibri" panose="020F0502020204030204" pitchFamily="34" charset="0"/>
                <a:ea typeface="Times New Roman" panose="02020603050405020304" pitchFamily="18" charset="0"/>
              </a:rPr>
              <a:t> </a:t>
            </a:r>
            <a:r>
              <a:rPr lang="ar-SA" sz="2100" err="1">
                <a:solidFill>
                  <a:srgbClr val="000000"/>
                </a:solidFill>
                <a:latin typeface="Calibri" panose="020F0502020204030204" pitchFamily="34" charset="0"/>
                <a:ea typeface="Times New Roman" panose="02020603050405020304" pitchFamily="18" charset="0"/>
              </a:rPr>
              <a:t>ز</a:t>
            </a:r>
            <a:r>
              <a:rPr lang="ar-SA" sz="2100">
                <a:solidFill>
                  <a:srgbClr val="000000"/>
                </a:solidFill>
                <a:latin typeface="Calibri" panose="020F0502020204030204" pitchFamily="34" charset="0"/>
                <a:ea typeface="Times New Roman" panose="02020603050405020304" pitchFamily="18" charset="0"/>
              </a:rPr>
              <a:t>. تضارب المصالح في البحث العلمي </a:t>
            </a:r>
            <a:endParaRPr lang="en-US" sz="210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194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B28F66-D729-AC46-A672-7C2039DD4AEF}"/>
              </a:ext>
            </a:extLst>
          </p:cNvPr>
          <p:cNvPicPr>
            <a:picLocks noChangeAspect="1"/>
          </p:cNvPicPr>
          <p:nvPr/>
        </p:nvPicPr>
        <p:blipFill>
          <a:blip r:embed="rId2"/>
          <a:stretch>
            <a:fillRect/>
          </a:stretch>
        </p:blipFill>
        <p:spPr>
          <a:xfrm>
            <a:off x="393700" y="1733550"/>
            <a:ext cx="8356600" cy="3390900"/>
          </a:xfrm>
          <a:prstGeom prst="rect">
            <a:avLst/>
          </a:prstGeom>
        </p:spPr>
      </p:pic>
    </p:spTree>
    <p:extLst>
      <p:ext uri="{BB962C8B-B14F-4D97-AF65-F5344CB8AC3E}">
        <p14:creationId xmlns:p14="http://schemas.microsoft.com/office/powerpoint/2010/main" val="661606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B7CD00E-5FAB-FA47-8EB0-BA3323D3D154}"/>
              </a:ext>
            </a:extLst>
          </p:cNvPr>
          <p:cNvSpPr/>
          <p:nvPr/>
        </p:nvSpPr>
        <p:spPr>
          <a:xfrm>
            <a:off x="547157" y="335093"/>
            <a:ext cx="8046720" cy="6247864"/>
          </a:xfrm>
          <a:prstGeom prst="rect">
            <a:avLst/>
          </a:prstGeom>
        </p:spPr>
        <p:txBody>
          <a:bodyPr wrap="square">
            <a:spAutoFit/>
          </a:bodyPr>
          <a:lstStyle/>
          <a:p>
            <a:pPr algn="r" rtl="1"/>
            <a:r>
              <a:rPr lang="en-US" sz="2000" dirty="0" err="1"/>
              <a:t>قبلت</a:t>
            </a:r>
            <a:r>
              <a:rPr lang="en-US" sz="2000" dirty="0"/>
              <a:t> </a:t>
            </a:r>
            <a:r>
              <a:rPr lang="en-US" sz="2000" dirty="0" err="1"/>
              <a:t>المجلة</a:t>
            </a:r>
            <a:r>
              <a:rPr lang="en-US" sz="2000" dirty="0"/>
              <a:t> </a:t>
            </a:r>
            <a:r>
              <a:rPr lang="en-US" sz="2000" dirty="0" err="1">
                <a:solidFill>
                  <a:srgbClr val="FF0000"/>
                </a:solidFill>
              </a:rPr>
              <a:t>أ</a:t>
            </a:r>
            <a:r>
              <a:rPr lang="en-US" sz="2000" dirty="0"/>
              <a:t> </a:t>
            </a:r>
            <a:r>
              <a:rPr lang="en-US" sz="2000" dirty="0" err="1"/>
              <a:t>مخطوطة</a:t>
            </a:r>
            <a:r>
              <a:rPr lang="en-US" sz="2000" dirty="0"/>
              <a:t> </a:t>
            </a:r>
            <a:r>
              <a:rPr lang="en-US" sz="2000" dirty="0" err="1"/>
              <a:t>مع</a:t>
            </a:r>
            <a:r>
              <a:rPr lang="en-US" sz="2000" dirty="0"/>
              <a:t> </a:t>
            </a:r>
            <a:r>
              <a:rPr lang="en-US" sz="2000" dirty="0" err="1"/>
              <a:t>ستة</a:t>
            </a:r>
            <a:r>
              <a:rPr lang="en-US" sz="2000" dirty="0"/>
              <a:t> </a:t>
            </a:r>
            <a:r>
              <a:rPr lang="en-US" sz="2000" dirty="0" err="1"/>
              <a:t>مؤلفين</a:t>
            </a:r>
            <a:r>
              <a:rPr lang="en-US" sz="2000" dirty="0"/>
              <a:t> </a:t>
            </a:r>
            <a:r>
              <a:rPr lang="en-US" sz="2000" dirty="0" err="1"/>
              <a:t>في</a:t>
            </a:r>
            <a:r>
              <a:rPr lang="en-US" sz="2000" dirty="0"/>
              <a:t> </a:t>
            </a:r>
            <a:r>
              <a:rPr lang="en-US" sz="2000" dirty="0" err="1">
                <a:solidFill>
                  <a:srgbClr val="FF0000"/>
                </a:solidFill>
              </a:rPr>
              <a:t>يونيو</a:t>
            </a:r>
            <a:r>
              <a:rPr lang="en-US" sz="2000" dirty="0"/>
              <a:t> 2017 ، </a:t>
            </a:r>
            <a:r>
              <a:rPr lang="en-US" sz="2000" dirty="0" err="1"/>
              <a:t>والتي</a:t>
            </a:r>
            <a:r>
              <a:rPr lang="en-US" sz="2000" dirty="0"/>
              <a:t> </a:t>
            </a:r>
            <a:r>
              <a:rPr lang="en-US" sz="2000" dirty="0" err="1"/>
              <a:t>تم</a:t>
            </a:r>
            <a:r>
              <a:rPr lang="en-US" sz="2000" dirty="0"/>
              <a:t> </a:t>
            </a:r>
            <a:r>
              <a:rPr lang="en-US" sz="2000" dirty="0" err="1"/>
              <a:t>نشرها</a:t>
            </a:r>
            <a:r>
              <a:rPr lang="en-US" sz="2000" dirty="0"/>
              <a:t> </a:t>
            </a:r>
            <a:r>
              <a:rPr lang="en-US" sz="2000" dirty="0" err="1"/>
              <a:t>في</a:t>
            </a:r>
            <a:r>
              <a:rPr lang="en-US" sz="2000" dirty="0">
                <a:solidFill>
                  <a:srgbClr val="FF0000"/>
                </a:solidFill>
              </a:rPr>
              <a:t> </a:t>
            </a:r>
            <a:r>
              <a:rPr lang="en-US" sz="2000" dirty="0" err="1">
                <a:solidFill>
                  <a:srgbClr val="FF0000"/>
                </a:solidFill>
              </a:rPr>
              <a:t>يناير</a:t>
            </a:r>
            <a:r>
              <a:rPr lang="en-US" sz="2000" dirty="0">
                <a:solidFill>
                  <a:srgbClr val="FF0000"/>
                </a:solidFill>
              </a:rPr>
              <a:t> </a:t>
            </a:r>
            <a:r>
              <a:rPr lang="en-US" sz="2000" dirty="0"/>
              <a:t>2018</a:t>
            </a:r>
            <a:endParaRPr lang="ar-SA" sz="2000" dirty="0"/>
          </a:p>
          <a:p>
            <a:pPr algn="r" rtl="1"/>
            <a:r>
              <a:rPr lang="en-US" sz="2000" dirty="0" err="1"/>
              <a:t>وجد</a:t>
            </a:r>
            <a:r>
              <a:rPr lang="en-US" sz="2000" dirty="0"/>
              <a:t> </a:t>
            </a:r>
            <a:r>
              <a:rPr lang="en-US" sz="2000" dirty="0" err="1"/>
              <a:t>محررو</a:t>
            </a:r>
            <a:r>
              <a:rPr lang="en-US" sz="2000" dirty="0"/>
              <a:t> </a:t>
            </a:r>
            <a:r>
              <a:rPr lang="en-US" sz="2000" dirty="0" err="1"/>
              <a:t>المجلة</a:t>
            </a:r>
            <a:r>
              <a:rPr lang="en-US" sz="2000" dirty="0">
                <a:solidFill>
                  <a:srgbClr val="FF0000"/>
                </a:solidFill>
              </a:rPr>
              <a:t> </a:t>
            </a:r>
            <a:r>
              <a:rPr lang="ar-SA" sz="2000" dirty="0" err="1">
                <a:solidFill>
                  <a:srgbClr val="FF0000"/>
                </a:solidFill>
              </a:rPr>
              <a:t>أ</a:t>
            </a:r>
            <a:r>
              <a:rPr lang="en-US" sz="2000" dirty="0">
                <a:solidFill>
                  <a:srgbClr val="FF0000"/>
                </a:solidFill>
              </a:rPr>
              <a:t> </a:t>
            </a:r>
            <a:r>
              <a:rPr lang="en-US" sz="2000" dirty="0" err="1"/>
              <a:t>أن</a:t>
            </a:r>
            <a:r>
              <a:rPr lang="en-US" sz="2000" dirty="0"/>
              <a:t> </a:t>
            </a:r>
            <a:r>
              <a:rPr lang="en-US" sz="2000" dirty="0" err="1"/>
              <a:t>المجلة</a:t>
            </a:r>
            <a:r>
              <a:rPr lang="en-US" sz="2000" dirty="0"/>
              <a:t> </a:t>
            </a:r>
            <a:r>
              <a:rPr lang="ar-SA" sz="2000" dirty="0">
                <a:solidFill>
                  <a:srgbClr val="FF0000"/>
                </a:solidFill>
              </a:rPr>
              <a:t>ب</a:t>
            </a:r>
            <a:r>
              <a:rPr lang="en-US" sz="2000" dirty="0"/>
              <a:t> </a:t>
            </a:r>
            <a:r>
              <a:rPr lang="en-US" sz="2000" dirty="0" err="1"/>
              <a:t>قد</a:t>
            </a:r>
            <a:r>
              <a:rPr lang="en-US" sz="2000" dirty="0"/>
              <a:t> </a:t>
            </a:r>
            <a:r>
              <a:rPr lang="en-US" sz="2000" dirty="0" err="1"/>
              <a:t>نشرت</a:t>
            </a:r>
            <a:r>
              <a:rPr lang="en-US" sz="2000" dirty="0"/>
              <a:t> </a:t>
            </a:r>
            <a:r>
              <a:rPr lang="en-US" sz="2000" dirty="0" err="1"/>
              <a:t>ورقة</a:t>
            </a:r>
            <a:r>
              <a:rPr lang="en-US" sz="2000" dirty="0"/>
              <a:t> </a:t>
            </a:r>
            <a:r>
              <a:rPr lang="ar-SA" sz="2000" dirty="0"/>
              <a:t> </a:t>
            </a:r>
            <a:r>
              <a:rPr lang="en-US" sz="2000" dirty="0"/>
              <a:t> ، </a:t>
            </a:r>
            <a:r>
              <a:rPr lang="en-US" sz="2000" dirty="0" err="1"/>
              <a:t>والتي</a:t>
            </a:r>
            <a:r>
              <a:rPr lang="en-US" sz="2000" dirty="0"/>
              <a:t> </a:t>
            </a:r>
            <a:r>
              <a:rPr lang="en-US" sz="2000" dirty="0" err="1"/>
              <a:t>تشترك</a:t>
            </a:r>
            <a:r>
              <a:rPr lang="en-US" sz="2000" dirty="0"/>
              <a:t> </a:t>
            </a:r>
            <a:r>
              <a:rPr lang="en-US" sz="2000" dirty="0" err="1"/>
              <a:t>في</a:t>
            </a:r>
            <a:r>
              <a:rPr lang="en-US" sz="2000" dirty="0"/>
              <a:t> </a:t>
            </a:r>
            <a:r>
              <a:rPr lang="en-US" sz="2000" dirty="0" err="1"/>
              <a:t>أوجه</a:t>
            </a:r>
            <a:r>
              <a:rPr lang="en-US" sz="2000" dirty="0"/>
              <a:t> </a:t>
            </a:r>
            <a:r>
              <a:rPr lang="en-US" sz="2000" dirty="0" err="1"/>
              <a:t>التشابه</a:t>
            </a:r>
            <a:r>
              <a:rPr lang="en-US" sz="2000" dirty="0"/>
              <a:t> </a:t>
            </a:r>
            <a:r>
              <a:rPr lang="en-US" sz="2000" dirty="0" err="1"/>
              <a:t>اللافتة</a:t>
            </a:r>
            <a:r>
              <a:rPr lang="en-US" sz="2000" dirty="0"/>
              <a:t> </a:t>
            </a:r>
            <a:r>
              <a:rPr lang="en-US" sz="2000" dirty="0" err="1"/>
              <a:t>مع</a:t>
            </a:r>
            <a:r>
              <a:rPr lang="en-US" sz="2000" dirty="0"/>
              <a:t> </a:t>
            </a:r>
            <a:r>
              <a:rPr lang="en-US" sz="2000" dirty="0" err="1"/>
              <a:t>الورق</a:t>
            </a:r>
            <a:r>
              <a:rPr lang="en-US" sz="2000" dirty="0"/>
              <a:t> </a:t>
            </a:r>
            <a:r>
              <a:rPr lang="ar-SA" sz="2000" dirty="0"/>
              <a:t> </a:t>
            </a:r>
            <a:r>
              <a:rPr lang="en-US" sz="2000" dirty="0"/>
              <a:t>.</a:t>
            </a:r>
            <a:endParaRPr lang="ar-SA" sz="2000" dirty="0"/>
          </a:p>
          <a:p>
            <a:pPr algn="r" rtl="1"/>
            <a:r>
              <a:rPr lang="en-US" sz="2000" dirty="0" err="1"/>
              <a:t>تقبل</a:t>
            </a:r>
            <a:r>
              <a:rPr lang="en-US" sz="2000" dirty="0"/>
              <a:t> </a:t>
            </a:r>
            <a:r>
              <a:rPr lang="en-US" sz="2000" dirty="0" err="1"/>
              <a:t>المجلة</a:t>
            </a:r>
            <a:r>
              <a:rPr lang="en-US" sz="2000" dirty="0"/>
              <a:t> </a:t>
            </a:r>
            <a:r>
              <a:rPr lang="ar-SA" sz="2000" dirty="0">
                <a:solidFill>
                  <a:srgbClr val="FF0000"/>
                </a:solidFill>
              </a:rPr>
              <a:t>ب</a:t>
            </a:r>
            <a:r>
              <a:rPr lang="en-US" sz="2000" dirty="0"/>
              <a:t> </a:t>
            </a:r>
            <a:r>
              <a:rPr lang="en-US" sz="2000" dirty="0" err="1"/>
              <a:t>في</a:t>
            </a:r>
            <a:r>
              <a:rPr lang="en-US" sz="2000" dirty="0"/>
              <a:t> </a:t>
            </a:r>
            <a:r>
              <a:rPr lang="en-US" sz="2000" dirty="0" err="1">
                <a:solidFill>
                  <a:srgbClr val="FF0000"/>
                </a:solidFill>
              </a:rPr>
              <a:t>نوفمبر</a:t>
            </a:r>
            <a:r>
              <a:rPr lang="en-US" sz="2000" dirty="0"/>
              <a:t> 2017 </a:t>
            </a:r>
            <a:r>
              <a:rPr lang="en-US" sz="2000" dirty="0" err="1"/>
              <a:t>ونشرها</a:t>
            </a:r>
            <a:r>
              <a:rPr lang="en-US" sz="2000" dirty="0"/>
              <a:t> </a:t>
            </a:r>
            <a:r>
              <a:rPr lang="en-US" sz="2000" dirty="0" err="1"/>
              <a:t>في</a:t>
            </a:r>
            <a:r>
              <a:rPr lang="en-US" sz="2000" dirty="0">
                <a:solidFill>
                  <a:srgbClr val="FF0000"/>
                </a:solidFill>
              </a:rPr>
              <a:t> </a:t>
            </a:r>
            <a:r>
              <a:rPr lang="en-US" sz="2000" dirty="0" err="1">
                <a:solidFill>
                  <a:srgbClr val="FF0000"/>
                </a:solidFill>
              </a:rPr>
              <a:t>فبراير</a:t>
            </a:r>
            <a:r>
              <a:rPr lang="en-US" sz="2000" dirty="0">
                <a:solidFill>
                  <a:srgbClr val="FF0000"/>
                </a:solidFill>
              </a:rPr>
              <a:t> </a:t>
            </a:r>
            <a:r>
              <a:rPr lang="en-US" sz="2000" dirty="0"/>
              <a:t>2018. </a:t>
            </a:r>
            <a:r>
              <a:rPr lang="en-US" sz="2000" dirty="0" err="1"/>
              <a:t>كان</a:t>
            </a:r>
            <a:r>
              <a:rPr lang="en-US" sz="2000" dirty="0"/>
              <a:t> </a:t>
            </a:r>
            <a:r>
              <a:rPr lang="en-US" sz="2000" dirty="0" err="1"/>
              <a:t>المؤلف</a:t>
            </a:r>
            <a:r>
              <a:rPr lang="en-US" sz="2000" dirty="0"/>
              <a:t> </a:t>
            </a:r>
            <a:r>
              <a:rPr lang="en-US" sz="2000" dirty="0" err="1"/>
              <a:t>الأول</a:t>
            </a:r>
            <a:r>
              <a:rPr lang="en-US" sz="2000" dirty="0"/>
              <a:t> </a:t>
            </a:r>
            <a:r>
              <a:rPr lang="en-US" sz="2000" dirty="0" err="1"/>
              <a:t>للورقة</a:t>
            </a:r>
            <a:r>
              <a:rPr lang="en-US" sz="2000" dirty="0"/>
              <a:t> </a:t>
            </a:r>
            <a:r>
              <a:rPr lang="ar-SA" sz="2000" dirty="0">
                <a:solidFill>
                  <a:srgbClr val="FF0000"/>
                </a:solidFill>
              </a:rPr>
              <a:t>ب</a:t>
            </a:r>
            <a:r>
              <a:rPr lang="en-US" sz="2000" dirty="0"/>
              <a:t> </a:t>
            </a:r>
            <a:r>
              <a:rPr lang="en-US" sz="2000" dirty="0" err="1"/>
              <a:t>مختلفًا</a:t>
            </a:r>
            <a:r>
              <a:rPr lang="en-US" sz="2000" dirty="0"/>
              <a:t> </a:t>
            </a:r>
            <a:r>
              <a:rPr lang="en-US" sz="2000" dirty="0" err="1"/>
              <a:t>ولكن</a:t>
            </a:r>
            <a:r>
              <a:rPr lang="en-US" sz="2000" dirty="0"/>
              <a:t> </a:t>
            </a:r>
            <a:r>
              <a:rPr lang="en-US" sz="2000" dirty="0" err="1"/>
              <a:t>المؤلفين</a:t>
            </a:r>
            <a:r>
              <a:rPr lang="en-US" sz="2000" dirty="0"/>
              <a:t> </a:t>
            </a:r>
            <a:r>
              <a:rPr lang="en-US" sz="2000" dirty="0" err="1"/>
              <a:t>الأربعة</a:t>
            </a:r>
            <a:r>
              <a:rPr lang="en-US" sz="2000" dirty="0"/>
              <a:t> </a:t>
            </a:r>
            <a:r>
              <a:rPr lang="en-US" sz="2000" dirty="0" err="1"/>
              <a:t>الباقين</a:t>
            </a:r>
            <a:r>
              <a:rPr lang="en-US" sz="2000" dirty="0"/>
              <a:t> </a:t>
            </a:r>
            <a:r>
              <a:rPr lang="en-US" sz="2000" dirty="0" err="1"/>
              <a:t>كانوا</a:t>
            </a:r>
            <a:r>
              <a:rPr lang="en-US" sz="2000" dirty="0"/>
              <a:t> </a:t>
            </a:r>
            <a:r>
              <a:rPr lang="en-US" sz="2000" dirty="0" err="1"/>
              <a:t>من</a:t>
            </a:r>
            <a:r>
              <a:rPr lang="en-US" sz="2000" dirty="0"/>
              <a:t> </a:t>
            </a:r>
            <a:r>
              <a:rPr lang="en-US" sz="2000" dirty="0" err="1"/>
              <a:t>الورق</a:t>
            </a:r>
            <a:r>
              <a:rPr lang="en-US" sz="2000" dirty="0"/>
              <a:t> </a:t>
            </a:r>
            <a:r>
              <a:rPr lang="en-US" sz="2000" dirty="0" err="1"/>
              <a:t>أ</a:t>
            </a:r>
            <a:r>
              <a:rPr lang="en-US" sz="2000" dirty="0"/>
              <a:t>.</a:t>
            </a:r>
          </a:p>
          <a:p>
            <a:pPr algn="r" rtl="1"/>
            <a:endParaRPr lang="en-US" sz="2000" dirty="0"/>
          </a:p>
          <a:p>
            <a:pPr algn="r" rtl="1"/>
            <a:r>
              <a:rPr lang="en-US" sz="2000" dirty="0" err="1"/>
              <a:t>واتفقت</a:t>
            </a:r>
            <a:r>
              <a:rPr lang="en-US" sz="2000" dirty="0"/>
              <a:t> </a:t>
            </a:r>
            <a:r>
              <a:rPr lang="en-US" sz="2000" dirty="0" err="1"/>
              <a:t>هيئة</a:t>
            </a:r>
            <a:r>
              <a:rPr lang="en-US" sz="2000" dirty="0"/>
              <a:t> </a:t>
            </a:r>
            <a:r>
              <a:rPr lang="en-US" sz="2000" dirty="0" err="1"/>
              <a:t>تحرير</a:t>
            </a:r>
            <a:r>
              <a:rPr lang="en-US" sz="2000" dirty="0"/>
              <a:t> </a:t>
            </a:r>
            <a:r>
              <a:rPr lang="en-US" sz="2000" dirty="0" err="1"/>
              <a:t>المجلة</a:t>
            </a:r>
            <a:r>
              <a:rPr lang="en-US" sz="2000" dirty="0"/>
              <a:t> "</a:t>
            </a:r>
            <a:r>
              <a:rPr lang="en-US" sz="2000" dirty="0" err="1"/>
              <a:t>أ</a:t>
            </a:r>
            <a:r>
              <a:rPr lang="en-US" sz="2000" dirty="0"/>
              <a:t>" </a:t>
            </a:r>
            <a:r>
              <a:rPr lang="en-US" sz="2000" dirty="0" err="1"/>
              <a:t>على</a:t>
            </a:r>
            <a:r>
              <a:rPr lang="en-US" sz="2000" dirty="0"/>
              <a:t> </a:t>
            </a:r>
            <a:r>
              <a:rPr lang="en-US" sz="2000" dirty="0" err="1"/>
              <a:t>أن</a:t>
            </a:r>
            <a:r>
              <a:rPr lang="en-US" sz="2000" dirty="0"/>
              <a:t> </a:t>
            </a:r>
            <a:r>
              <a:rPr lang="en-US" sz="2000" dirty="0" err="1"/>
              <a:t>الورقتين</a:t>
            </a:r>
            <a:r>
              <a:rPr lang="en-US" sz="2000" dirty="0"/>
              <a:t> "</a:t>
            </a:r>
            <a:r>
              <a:rPr lang="en-US" sz="2000" dirty="0" err="1"/>
              <a:t>أ</a:t>
            </a:r>
            <a:r>
              <a:rPr lang="en-US" sz="2000" dirty="0"/>
              <a:t>" </a:t>
            </a:r>
            <a:r>
              <a:rPr lang="en-US" sz="2000" dirty="0" err="1"/>
              <a:t>و</a:t>
            </a:r>
            <a:r>
              <a:rPr lang="en-US" sz="2000" dirty="0"/>
              <a:t> "</a:t>
            </a:r>
            <a:r>
              <a:rPr lang="en-US" sz="2000" dirty="0" err="1"/>
              <a:t>ب</a:t>
            </a:r>
            <a:r>
              <a:rPr lang="en-US" sz="2000" dirty="0"/>
              <a:t>" </a:t>
            </a:r>
            <a:r>
              <a:rPr lang="en-US" sz="2000" dirty="0" err="1"/>
              <a:t>كُتبتا</a:t>
            </a:r>
            <a:endParaRPr lang="ar-SA" sz="2000" dirty="0"/>
          </a:p>
          <a:p>
            <a:pPr algn="r" rtl="1"/>
            <a:r>
              <a:rPr lang="en-US" sz="2000" dirty="0"/>
              <a:t> (1) </a:t>
            </a:r>
            <a:r>
              <a:rPr lang="en-US" sz="2000" dirty="0" err="1"/>
              <a:t>بطريقة</a:t>
            </a:r>
            <a:r>
              <a:rPr lang="en-US" sz="2000" dirty="0"/>
              <a:t> </a:t>
            </a:r>
            <a:r>
              <a:rPr lang="en-US" sz="2000" dirty="0" err="1"/>
              <a:t>أو</a:t>
            </a:r>
            <a:r>
              <a:rPr lang="en-US" sz="2000" dirty="0"/>
              <a:t> </a:t>
            </a:r>
            <a:r>
              <a:rPr lang="en-US" sz="2000" dirty="0" err="1"/>
              <a:t>صيغة</a:t>
            </a:r>
            <a:r>
              <a:rPr lang="en-US" sz="2000" dirty="0"/>
              <a:t> </a:t>
            </a:r>
            <a:r>
              <a:rPr lang="en-US" sz="2000" dirty="0" err="1"/>
              <a:t>عرض</a:t>
            </a:r>
            <a:r>
              <a:rPr lang="en-US" sz="2000" dirty="0"/>
              <a:t> </a:t>
            </a:r>
            <a:r>
              <a:rPr lang="en-US" sz="2000" dirty="0" err="1"/>
              <a:t>متطابقة</a:t>
            </a:r>
            <a:r>
              <a:rPr lang="en-US" sz="2000" dirty="0"/>
              <a:t>.</a:t>
            </a:r>
            <a:endParaRPr lang="ar-SA" sz="2000" dirty="0"/>
          </a:p>
          <a:p>
            <a:pPr algn="r" rtl="1"/>
            <a:r>
              <a:rPr lang="en-US" sz="2000" dirty="0"/>
              <a:t> (2) </a:t>
            </a:r>
            <a:r>
              <a:rPr lang="en-US" sz="2000" dirty="0" err="1"/>
              <a:t>في</a:t>
            </a:r>
            <a:r>
              <a:rPr lang="en-US" sz="2000" dirty="0"/>
              <a:t> </a:t>
            </a:r>
            <a:r>
              <a:rPr lang="en-US" sz="2000" dirty="0" err="1"/>
              <a:t>إطار</a:t>
            </a:r>
            <a:r>
              <a:rPr lang="en-US" sz="2000" dirty="0"/>
              <a:t> </a:t>
            </a:r>
            <a:r>
              <a:rPr lang="en-US" sz="2000" dirty="0" err="1"/>
              <a:t>نفس</a:t>
            </a:r>
            <a:r>
              <a:rPr lang="en-US" sz="2000" dirty="0"/>
              <a:t> </a:t>
            </a:r>
            <a:r>
              <a:rPr lang="en-US" sz="2000" dirty="0" err="1"/>
              <a:t>تصميم</a:t>
            </a:r>
            <a:r>
              <a:rPr lang="en-US" sz="2000" dirty="0"/>
              <a:t> </a:t>
            </a:r>
            <a:r>
              <a:rPr lang="en-US" sz="2000" dirty="0" err="1"/>
              <a:t>الدراسة</a:t>
            </a:r>
            <a:r>
              <a:rPr lang="en-US" sz="2000" dirty="0"/>
              <a:t> </a:t>
            </a:r>
            <a:r>
              <a:rPr lang="en-US" sz="2000" dirty="0" err="1"/>
              <a:t>مع</a:t>
            </a:r>
            <a:r>
              <a:rPr lang="en-US" sz="2000" dirty="0"/>
              <a:t> </a:t>
            </a:r>
            <a:r>
              <a:rPr lang="en-US" sz="2000" dirty="0" err="1"/>
              <a:t>تغييرات</a:t>
            </a:r>
            <a:r>
              <a:rPr lang="en-US" sz="2000" dirty="0"/>
              <a:t> </a:t>
            </a:r>
            <a:r>
              <a:rPr lang="en-US" sz="2000" dirty="0" err="1"/>
              <a:t>طفيفة</a:t>
            </a:r>
            <a:r>
              <a:rPr lang="en-US" sz="2000" dirty="0"/>
              <a:t> </a:t>
            </a:r>
            <a:r>
              <a:rPr lang="en-US" sz="2000" dirty="0" err="1"/>
              <a:t>فقط</a:t>
            </a:r>
            <a:r>
              <a:rPr lang="en-US" sz="2000" dirty="0"/>
              <a:t> </a:t>
            </a:r>
            <a:r>
              <a:rPr lang="en-US" sz="2000" dirty="0" err="1"/>
              <a:t>من</a:t>
            </a:r>
            <a:r>
              <a:rPr lang="en-US" sz="2000" dirty="0"/>
              <a:t> </a:t>
            </a:r>
            <a:r>
              <a:rPr lang="en-US" sz="2000" dirty="0" err="1"/>
              <a:t>شأنها</a:t>
            </a:r>
            <a:r>
              <a:rPr lang="en-US" sz="2000" dirty="0"/>
              <a:t> </a:t>
            </a:r>
            <a:r>
              <a:rPr lang="en-US" sz="2000" dirty="0" err="1"/>
              <a:t>أن</a:t>
            </a:r>
            <a:r>
              <a:rPr lang="en-US" sz="2000" dirty="0"/>
              <a:t> </a:t>
            </a:r>
            <a:r>
              <a:rPr lang="en-US" sz="2000" dirty="0" err="1"/>
              <a:t>تجعل</a:t>
            </a:r>
            <a:r>
              <a:rPr lang="en-US" sz="2000" dirty="0"/>
              <a:t> </a:t>
            </a:r>
            <a:r>
              <a:rPr lang="en-US" sz="2000" dirty="0" err="1"/>
              <a:t>اختلاف</a:t>
            </a:r>
            <a:r>
              <a:rPr lang="en-US" sz="2000" dirty="0"/>
              <a:t> </a:t>
            </a:r>
            <a:r>
              <a:rPr lang="en-US" sz="2000" dirty="0" err="1"/>
              <a:t>سريري</a:t>
            </a:r>
            <a:r>
              <a:rPr lang="en-US" sz="2000" dirty="0"/>
              <a:t> </a:t>
            </a:r>
            <a:r>
              <a:rPr lang="en-US" sz="2000" dirty="0" err="1"/>
              <a:t>ضئيل</a:t>
            </a:r>
            <a:r>
              <a:rPr lang="en-US" sz="2000" dirty="0"/>
              <a:t> (3) </a:t>
            </a:r>
            <a:r>
              <a:rPr lang="en-US" sz="2000" dirty="0" err="1"/>
              <a:t>مع</a:t>
            </a:r>
            <a:r>
              <a:rPr lang="en-US" sz="2000" dirty="0"/>
              <a:t> </a:t>
            </a:r>
            <a:r>
              <a:rPr lang="en-US" sz="2000" dirty="0" err="1"/>
              <a:t>الاستخدام</a:t>
            </a:r>
            <a:r>
              <a:rPr lang="en-US" sz="2000" dirty="0"/>
              <a:t> </a:t>
            </a:r>
            <a:r>
              <a:rPr lang="en-US" sz="2000" dirty="0" err="1"/>
              <a:t>المكثف</a:t>
            </a:r>
            <a:r>
              <a:rPr lang="en-US" sz="2000" dirty="0"/>
              <a:t> </a:t>
            </a:r>
            <a:r>
              <a:rPr lang="en-US" sz="2000" dirty="0" err="1"/>
              <a:t>للنصوص</a:t>
            </a:r>
            <a:r>
              <a:rPr lang="en-US" sz="2000" dirty="0"/>
              <a:t> </a:t>
            </a:r>
            <a:r>
              <a:rPr lang="en-US" sz="2000" dirty="0" err="1"/>
              <a:t>المعاد</a:t>
            </a:r>
            <a:r>
              <a:rPr lang="en-US" sz="2000" dirty="0"/>
              <a:t> </a:t>
            </a:r>
            <a:r>
              <a:rPr lang="en-US" sz="2000" dirty="0" err="1"/>
              <a:t>تدويرها</a:t>
            </a:r>
            <a:r>
              <a:rPr lang="en-US" sz="2000" dirty="0"/>
              <a:t> </a:t>
            </a:r>
            <a:r>
              <a:rPr lang="en-US" sz="2000" dirty="0" err="1"/>
              <a:t>التي</a:t>
            </a:r>
            <a:r>
              <a:rPr lang="en-US" sz="2000" dirty="0"/>
              <a:t> </a:t>
            </a:r>
            <a:r>
              <a:rPr lang="en-US" sz="2000" dirty="0" err="1"/>
              <a:t>غطت</a:t>
            </a:r>
            <a:r>
              <a:rPr lang="en-US" sz="2000" dirty="0"/>
              <a:t> </a:t>
            </a:r>
            <a:r>
              <a:rPr lang="en-US" sz="2000" dirty="0" err="1"/>
              <a:t>معظم</a:t>
            </a:r>
            <a:r>
              <a:rPr lang="en-US" sz="2000" dirty="0"/>
              <a:t> </a:t>
            </a:r>
            <a:r>
              <a:rPr lang="en-US" sz="2000" dirty="0" err="1"/>
              <a:t>الأوراق</a:t>
            </a:r>
            <a:r>
              <a:rPr lang="en-US" sz="2000" dirty="0"/>
              <a:t> ، </a:t>
            </a:r>
            <a:r>
              <a:rPr lang="en-US" sz="2000" dirty="0" err="1"/>
              <a:t>بما</a:t>
            </a:r>
            <a:r>
              <a:rPr lang="en-US" sz="2000" dirty="0"/>
              <a:t> </a:t>
            </a:r>
            <a:r>
              <a:rPr lang="en-US" sz="2000" dirty="0" err="1"/>
              <a:t>في</a:t>
            </a:r>
            <a:r>
              <a:rPr lang="en-US" sz="2000" dirty="0"/>
              <a:t> </a:t>
            </a:r>
            <a:r>
              <a:rPr lang="en-US" sz="2000" dirty="0" err="1"/>
              <a:t>ذلك</a:t>
            </a:r>
            <a:r>
              <a:rPr lang="en-US" sz="2000" dirty="0"/>
              <a:t> </a:t>
            </a:r>
            <a:r>
              <a:rPr lang="en-US" sz="2000" dirty="0" err="1"/>
              <a:t>أغلبية</a:t>
            </a:r>
            <a:r>
              <a:rPr lang="en-US" sz="2000" dirty="0"/>
              <a:t> </a:t>
            </a:r>
            <a:r>
              <a:rPr lang="en-US" sz="2000" dirty="0" err="1"/>
              <a:t>المواد</a:t>
            </a:r>
            <a:r>
              <a:rPr lang="en-US" sz="2000" dirty="0"/>
              <a:t> </a:t>
            </a:r>
            <a:r>
              <a:rPr lang="en-US" sz="2000" dirty="0" err="1"/>
              <a:t>وأقسام</a:t>
            </a:r>
            <a:r>
              <a:rPr lang="en-US" sz="2000" dirty="0"/>
              <a:t> </a:t>
            </a:r>
            <a:r>
              <a:rPr lang="en-US" sz="2000" dirty="0" err="1"/>
              <a:t>المناقشة</a:t>
            </a:r>
            <a:r>
              <a:rPr lang="en-US" sz="2000" dirty="0"/>
              <a:t>.</a:t>
            </a:r>
          </a:p>
          <a:p>
            <a:pPr algn="r" rtl="1"/>
            <a:endParaRPr lang="en-US" sz="2000" dirty="0"/>
          </a:p>
          <a:p>
            <a:pPr algn="r" rtl="1"/>
            <a:r>
              <a:rPr lang="en-US" sz="2000" dirty="0" err="1"/>
              <a:t>لو</a:t>
            </a:r>
            <a:r>
              <a:rPr lang="en-US" sz="2000" dirty="0"/>
              <a:t> </a:t>
            </a:r>
            <a:r>
              <a:rPr lang="en-US" sz="2000" dirty="0" err="1"/>
              <a:t>أن</a:t>
            </a:r>
            <a:r>
              <a:rPr lang="en-US" sz="2000" dirty="0"/>
              <a:t> </a:t>
            </a:r>
            <a:r>
              <a:rPr lang="en-US" sz="2000" dirty="0" err="1"/>
              <a:t>محرري</a:t>
            </a:r>
            <a:r>
              <a:rPr lang="en-US" sz="2000" dirty="0"/>
              <a:t> </a:t>
            </a:r>
            <a:r>
              <a:rPr lang="en-US" sz="2000" dirty="0" err="1"/>
              <a:t>المجلة</a:t>
            </a:r>
            <a:r>
              <a:rPr lang="en-US" sz="2000" dirty="0"/>
              <a:t> </a:t>
            </a:r>
            <a:r>
              <a:rPr lang="ar-SA" sz="2000" dirty="0" err="1"/>
              <a:t>أ</a:t>
            </a:r>
            <a:r>
              <a:rPr lang="en-US" sz="2000" dirty="0"/>
              <a:t> </a:t>
            </a:r>
            <a:r>
              <a:rPr lang="en-US" sz="2000" dirty="0" err="1"/>
              <a:t>قد</a:t>
            </a:r>
            <a:r>
              <a:rPr lang="en-US" sz="2000" dirty="0"/>
              <a:t> </a:t>
            </a:r>
            <a:r>
              <a:rPr lang="en-US" sz="2000" dirty="0" err="1"/>
              <a:t>عرفوا</a:t>
            </a:r>
            <a:r>
              <a:rPr lang="en-US" sz="2000" dirty="0"/>
              <a:t> </a:t>
            </a:r>
            <a:r>
              <a:rPr lang="en-US" sz="2000" dirty="0" err="1"/>
              <a:t>أن</a:t>
            </a:r>
            <a:r>
              <a:rPr lang="en-US" sz="2000" dirty="0"/>
              <a:t> </a:t>
            </a:r>
            <a:r>
              <a:rPr lang="en-US" sz="2000" dirty="0" err="1"/>
              <a:t>المؤلفين</a:t>
            </a:r>
            <a:r>
              <a:rPr lang="en-US" sz="2000" dirty="0"/>
              <a:t> </a:t>
            </a:r>
            <a:r>
              <a:rPr lang="en-US" sz="2000" dirty="0" err="1"/>
              <a:t>قد</a:t>
            </a:r>
            <a:r>
              <a:rPr lang="en-US" sz="2000" dirty="0"/>
              <a:t> </a:t>
            </a:r>
            <a:r>
              <a:rPr lang="en-US" sz="2000" dirty="0" err="1"/>
              <a:t>قدموا</a:t>
            </a:r>
            <a:r>
              <a:rPr lang="en-US" sz="2000" dirty="0"/>
              <a:t> </a:t>
            </a:r>
            <a:r>
              <a:rPr lang="en-US" sz="2000" dirty="0" err="1"/>
              <a:t>أو</a:t>
            </a:r>
            <a:r>
              <a:rPr lang="en-US" sz="2000" dirty="0"/>
              <a:t> </a:t>
            </a:r>
            <a:r>
              <a:rPr lang="en-US" sz="2000" dirty="0" err="1"/>
              <a:t>خططوا</a:t>
            </a:r>
            <a:r>
              <a:rPr lang="en-US" sz="2000" dirty="0"/>
              <a:t> </a:t>
            </a:r>
            <a:r>
              <a:rPr lang="en-US" sz="2000" dirty="0" err="1"/>
              <a:t>لتقديم</a:t>
            </a:r>
            <a:r>
              <a:rPr lang="en-US" sz="2000" dirty="0"/>
              <a:t> </a:t>
            </a:r>
            <a:r>
              <a:rPr lang="en-US" sz="2000" dirty="0" err="1"/>
              <a:t>ورقة</a:t>
            </a:r>
            <a:r>
              <a:rPr lang="en-US" sz="2000" dirty="0"/>
              <a:t> </a:t>
            </a:r>
            <a:r>
              <a:rPr lang="ar-SA" sz="2000" dirty="0"/>
              <a:t>ب</a:t>
            </a:r>
            <a:r>
              <a:rPr lang="en-US" sz="2000" dirty="0"/>
              <a:t> </a:t>
            </a:r>
            <a:r>
              <a:rPr lang="en-US" sz="2000" dirty="0" err="1"/>
              <a:t>إلى</a:t>
            </a:r>
            <a:r>
              <a:rPr lang="en-US" sz="2000" dirty="0"/>
              <a:t> </a:t>
            </a:r>
            <a:r>
              <a:rPr lang="en-US" sz="2000" dirty="0" err="1"/>
              <a:t>مجلة</a:t>
            </a:r>
            <a:r>
              <a:rPr lang="en-US" sz="2000" dirty="0"/>
              <a:t> </a:t>
            </a:r>
            <a:r>
              <a:rPr lang="en-US" sz="2000" dirty="0" err="1"/>
              <a:t>أخرى</a:t>
            </a:r>
            <a:r>
              <a:rPr lang="en-US" sz="2000" dirty="0"/>
              <a:t> ، </a:t>
            </a:r>
            <a:r>
              <a:rPr lang="en-US" sz="2000" dirty="0" err="1"/>
              <a:t>لكانوا</a:t>
            </a:r>
            <a:r>
              <a:rPr lang="en-US" sz="2000" dirty="0"/>
              <a:t> </a:t>
            </a:r>
            <a:r>
              <a:rPr lang="en-US" sz="2000" dirty="0" err="1"/>
              <a:t>قد</a:t>
            </a:r>
            <a:r>
              <a:rPr lang="en-US" sz="2000" dirty="0"/>
              <a:t> </a:t>
            </a:r>
            <a:r>
              <a:rPr lang="en-US" sz="2000" dirty="0" err="1"/>
              <a:t>رفضوا</a:t>
            </a:r>
            <a:r>
              <a:rPr lang="en-US" sz="2000" dirty="0"/>
              <a:t> </a:t>
            </a:r>
            <a:r>
              <a:rPr lang="en-US" sz="2000" dirty="0" err="1"/>
              <a:t>الورقة</a:t>
            </a:r>
            <a:r>
              <a:rPr lang="en-US" sz="2000" dirty="0"/>
              <a:t> </a:t>
            </a:r>
            <a:endParaRPr lang="ar-SA" sz="2000" dirty="0"/>
          </a:p>
          <a:p>
            <a:pPr algn="r" rtl="1"/>
            <a:r>
              <a:rPr lang="en-US" sz="2000" dirty="0">
                <a:solidFill>
                  <a:srgbClr val="FF0000"/>
                </a:solidFill>
              </a:rPr>
              <a:t>. </a:t>
            </a:r>
            <a:r>
              <a:rPr lang="en-US" sz="2000" dirty="0" err="1">
                <a:solidFill>
                  <a:srgbClr val="FF0000"/>
                </a:solidFill>
              </a:rPr>
              <a:t>إن</a:t>
            </a:r>
            <a:r>
              <a:rPr lang="en-US" sz="2000" dirty="0">
                <a:solidFill>
                  <a:srgbClr val="FF0000"/>
                </a:solidFill>
              </a:rPr>
              <a:t> </a:t>
            </a:r>
            <a:r>
              <a:rPr lang="en-US" sz="2000" dirty="0" err="1">
                <a:solidFill>
                  <a:srgbClr val="FF0000"/>
                </a:solidFill>
              </a:rPr>
              <a:t>الادعاء</a:t>
            </a:r>
            <a:r>
              <a:rPr lang="en-US" sz="2000" dirty="0">
                <a:solidFill>
                  <a:srgbClr val="FF0000"/>
                </a:solidFill>
              </a:rPr>
              <a:t> </a:t>
            </a:r>
            <a:r>
              <a:rPr lang="en-US" sz="2000" dirty="0" err="1">
                <a:solidFill>
                  <a:srgbClr val="FF0000"/>
                </a:solidFill>
              </a:rPr>
              <a:t>الآن</a:t>
            </a:r>
            <a:r>
              <a:rPr lang="en-US" sz="2000" dirty="0">
                <a:solidFill>
                  <a:srgbClr val="FF0000"/>
                </a:solidFill>
              </a:rPr>
              <a:t> </a:t>
            </a:r>
            <a:r>
              <a:rPr lang="en-US" sz="2000" dirty="0" err="1">
                <a:solidFill>
                  <a:srgbClr val="FF0000"/>
                </a:solidFill>
              </a:rPr>
              <a:t>هو</a:t>
            </a:r>
            <a:r>
              <a:rPr lang="en-US" sz="2000" dirty="0">
                <a:solidFill>
                  <a:srgbClr val="FF0000"/>
                </a:solidFill>
              </a:rPr>
              <a:t> </a:t>
            </a:r>
            <a:r>
              <a:rPr lang="en-US" sz="2000" dirty="0" err="1">
                <a:solidFill>
                  <a:srgbClr val="FF0000"/>
                </a:solidFill>
              </a:rPr>
              <a:t>أن</a:t>
            </a:r>
            <a:r>
              <a:rPr lang="en-US" sz="2000" dirty="0">
                <a:solidFill>
                  <a:srgbClr val="FF0000"/>
                </a:solidFill>
              </a:rPr>
              <a:t> </a:t>
            </a:r>
            <a:r>
              <a:rPr lang="en-US" sz="2000" dirty="0" err="1">
                <a:solidFill>
                  <a:srgbClr val="FF0000"/>
                </a:solidFill>
              </a:rPr>
              <a:t>المؤلفين</a:t>
            </a:r>
            <a:r>
              <a:rPr lang="en-US" sz="2000" dirty="0">
                <a:solidFill>
                  <a:srgbClr val="FF0000"/>
                </a:solidFill>
              </a:rPr>
              <a:t> </a:t>
            </a:r>
            <a:r>
              <a:rPr lang="en-US" sz="2000" dirty="0" err="1">
                <a:solidFill>
                  <a:srgbClr val="FF0000"/>
                </a:solidFill>
              </a:rPr>
              <a:t>قاموا</a:t>
            </a:r>
            <a:r>
              <a:rPr lang="en-US" sz="2000" dirty="0">
                <a:solidFill>
                  <a:srgbClr val="FF0000"/>
                </a:solidFill>
              </a:rPr>
              <a:t> </a:t>
            </a:r>
            <a:r>
              <a:rPr lang="en-US" sz="2000" dirty="0" err="1">
                <a:solidFill>
                  <a:srgbClr val="FF0000"/>
                </a:solidFill>
              </a:rPr>
              <a:t>بسرقة</a:t>
            </a:r>
            <a:r>
              <a:rPr lang="en-US" sz="2000" dirty="0">
                <a:solidFill>
                  <a:srgbClr val="FF0000"/>
                </a:solidFill>
              </a:rPr>
              <a:t> </a:t>
            </a:r>
            <a:r>
              <a:rPr lang="en-US" sz="2000" dirty="0" err="1">
                <a:solidFill>
                  <a:srgbClr val="FF0000"/>
                </a:solidFill>
              </a:rPr>
              <a:t>المخطوطات</a:t>
            </a:r>
            <a:r>
              <a:rPr lang="en-US" sz="2000" dirty="0">
                <a:solidFill>
                  <a:srgbClr val="FF0000"/>
                </a:solidFill>
              </a:rPr>
              <a:t> </a:t>
            </a:r>
            <a:r>
              <a:rPr lang="en-US" sz="2000" dirty="0" err="1">
                <a:solidFill>
                  <a:srgbClr val="FF0000"/>
                </a:solidFill>
              </a:rPr>
              <a:t>ذاتيا</a:t>
            </a:r>
            <a:r>
              <a:rPr lang="en-US" sz="2000" dirty="0">
                <a:solidFill>
                  <a:srgbClr val="FF0000"/>
                </a:solidFill>
              </a:rPr>
              <a:t> </a:t>
            </a:r>
            <a:r>
              <a:rPr lang="ar-SA" sz="2000" dirty="0">
                <a:solidFill>
                  <a:srgbClr val="FF0000"/>
                </a:solidFill>
              </a:rPr>
              <a:t> </a:t>
            </a:r>
            <a:r>
              <a:rPr lang="en-US" sz="2000" dirty="0"/>
              <a:t>.</a:t>
            </a:r>
          </a:p>
          <a:p>
            <a:pPr algn="r" rtl="1"/>
            <a:endParaRPr lang="en-US" sz="2000" dirty="0"/>
          </a:p>
          <a:p>
            <a:pPr algn="r" rtl="1"/>
            <a:r>
              <a:rPr lang="en-US" sz="2000" dirty="0" err="1"/>
              <a:t>سؤال</a:t>
            </a:r>
            <a:r>
              <a:rPr lang="en-US" sz="2000" dirty="0"/>
              <a:t> (</a:t>
            </a:r>
            <a:r>
              <a:rPr lang="en-US" sz="2000" dirty="0" err="1"/>
              <a:t>أسئلة</a:t>
            </a:r>
            <a:r>
              <a:rPr lang="en-US" sz="2000" dirty="0"/>
              <a:t>) </a:t>
            </a:r>
            <a:r>
              <a:rPr lang="en-US" sz="2000" dirty="0" err="1"/>
              <a:t>لمنتدى</a:t>
            </a:r>
            <a:r>
              <a:rPr lang="en-US" sz="2000" dirty="0"/>
              <a:t> COPE</a:t>
            </a:r>
          </a:p>
          <a:p>
            <a:pPr algn="r" rtl="1"/>
            <a:r>
              <a:rPr lang="en-US" sz="2000" dirty="0"/>
              <a:t>• </a:t>
            </a:r>
            <a:r>
              <a:rPr lang="en-US" sz="2000" dirty="0" err="1"/>
              <a:t>عندما</a:t>
            </a:r>
            <a:r>
              <a:rPr lang="en-US" sz="2000" dirty="0"/>
              <a:t> </a:t>
            </a:r>
            <a:r>
              <a:rPr lang="en-US" sz="2000" dirty="0" err="1"/>
              <a:t>يتم</a:t>
            </a:r>
            <a:r>
              <a:rPr lang="en-US" sz="2000" dirty="0"/>
              <a:t> </a:t>
            </a:r>
            <a:r>
              <a:rPr lang="en-US" sz="2000" dirty="0" err="1"/>
              <a:t>العثور</a:t>
            </a:r>
            <a:r>
              <a:rPr lang="en-US" sz="2000" dirty="0"/>
              <a:t> </a:t>
            </a:r>
            <a:r>
              <a:rPr lang="en-US" sz="2000" dirty="0" err="1"/>
              <a:t>على</a:t>
            </a:r>
            <a:r>
              <a:rPr lang="en-US" sz="2000" dirty="0"/>
              <a:t> </a:t>
            </a:r>
            <a:r>
              <a:rPr lang="en-US" sz="2000" dirty="0" err="1"/>
              <a:t>الانتحال</a:t>
            </a:r>
            <a:r>
              <a:rPr lang="en-US" sz="2000" dirty="0"/>
              <a:t> </a:t>
            </a:r>
            <a:r>
              <a:rPr lang="en-US" sz="2000" dirty="0" err="1"/>
              <a:t>الذاتي</a:t>
            </a:r>
            <a:r>
              <a:rPr lang="en-US" sz="2000" dirty="0"/>
              <a:t> </a:t>
            </a:r>
            <a:r>
              <a:rPr lang="en-US" sz="2000" dirty="0" err="1"/>
              <a:t>في</a:t>
            </a:r>
            <a:r>
              <a:rPr lang="en-US" sz="2000" dirty="0"/>
              <a:t> </a:t>
            </a:r>
            <a:r>
              <a:rPr lang="en-US" sz="2000" dirty="0" err="1"/>
              <a:t>مقالة</a:t>
            </a:r>
            <a:r>
              <a:rPr lang="en-US" sz="2000" dirty="0"/>
              <a:t> </a:t>
            </a:r>
            <a:r>
              <a:rPr lang="en-US" sz="2000" dirty="0" err="1"/>
              <a:t>منشورة</a:t>
            </a:r>
            <a:r>
              <a:rPr lang="en-US" sz="2000" dirty="0"/>
              <a:t> ، </a:t>
            </a:r>
            <a:r>
              <a:rPr lang="en-US" sz="2000" dirty="0" err="1"/>
              <a:t>ما</a:t>
            </a:r>
            <a:r>
              <a:rPr lang="en-US" sz="2000" dirty="0"/>
              <a:t> </a:t>
            </a:r>
            <a:r>
              <a:rPr lang="en-US" sz="2000" dirty="0" err="1"/>
              <a:t>الذي</a:t>
            </a:r>
            <a:r>
              <a:rPr lang="en-US" sz="2000" dirty="0"/>
              <a:t> </a:t>
            </a:r>
            <a:r>
              <a:rPr lang="en-US" sz="2000" dirty="0" err="1"/>
              <a:t>يمكن</a:t>
            </a:r>
            <a:r>
              <a:rPr lang="en-US" sz="2000" dirty="0"/>
              <a:t> </a:t>
            </a:r>
            <a:r>
              <a:rPr lang="en-US" sz="2000" dirty="0" err="1"/>
              <a:t>أن</a:t>
            </a:r>
            <a:r>
              <a:rPr lang="en-US" sz="2000" dirty="0"/>
              <a:t> </a:t>
            </a:r>
            <a:r>
              <a:rPr lang="en-US" sz="2000" dirty="0" err="1"/>
              <a:t>يفعله</a:t>
            </a:r>
            <a:r>
              <a:rPr lang="en-US" sz="2000" dirty="0"/>
              <a:t> </a:t>
            </a:r>
            <a:r>
              <a:rPr lang="en-US" sz="2000" dirty="0" err="1"/>
              <a:t>المحرر</a:t>
            </a:r>
            <a:r>
              <a:rPr lang="en-US" sz="2000" dirty="0"/>
              <a:t>؟</a:t>
            </a:r>
          </a:p>
          <a:p>
            <a:pPr algn="r" rtl="1"/>
            <a:r>
              <a:rPr lang="en-US" sz="2000" dirty="0"/>
              <a:t>• </a:t>
            </a:r>
            <a:r>
              <a:rPr lang="en-US" sz="2000" dirty="0" err="1"/>
              <a:t>هل</a:t>
            </a:r>
            <a:r>
              <a:rPr lang="en-US" sz="2000" dirty="0"/>
              <a:t> </a:t>
            </a:r>
            <a:r>
              <a:rPr lang="en-US" sz="2000" dirty="0" err="1"/>
              <a:t>يجب</a:t>
            </a:r>
            <a:r>
              <a:rPr lang="en-US" sz="2000" dirty="0"/>
              <a:t> </a:t>
            </a:r>
            <a:r>
              <a:rPr lang="en-US" sz="2000" dirty="0" err="1"/>
              <a:t>على</a:t>
            </a:r>
            <a:r>
              <a:rPr lang="en-US" sz="2000" dirty="0"/>
              <a:t> </a:t>
            </a:r>
            <a:r>
              <a:rPr lang="en-US" sz="2000" dirty="0" err="1"/>
              <a:t>المحرر</a:t>
            </a:r>
            <a:r>
              <a:rPr lang="en-US" sz="2000" dirty="0"/>
              <a:t> </a:t>
            </a:r>
            <a:r>
              <a:rPr lang="en-US" sz="2000" dirty="0" err="1"/>
              <a:t>إبلاغ</a:t>
            </a:r>
            <a:r>
              <a:rPr lang="en-US" sz="2000" dirty="0"/>
              <a:t> </a:t>
            </a:r>
            <a:r>
              <a:rPr lang="en-US" sz="2000" dirty="0" err="1"/>
              <a:t>محرر</a:t>
            </a:r>
            <a:r>
              <a:rPr lang="en-US" sz="2000" dirty="0"/>
              <a:t> </a:t>
            </a:r>
            <a:r>
              <a:rPr lang="en-US" sz="2000" dirty="0" err="1"/>
              <a:t>المجلة</a:t>
            </a:r>
            <a:r>
              <a:rPr lang="en-US" sz="2000" dirty="0"/>
              <a:t> </a:t>
            </a:r>
            <a:r>
              <a:rPr lang="en-US" sz="2000" dirty="0" err="1"/>
              <a:t>الآخر</a:t>
            </a:r>
            <a:r>
              <a:rPr lang="en-US" sz="2000" dirty="0"/>
              <a:t>؟</a:t>
            </a:r>
          </a:p>
          <a:p>
            <a:pPr algn="r" rtl="1"/>
            <a:r>
              <a:rPr lang="en-US" sz="2000" dirty="0"/>
              <a:t>• </a:t>
            </a:r>
            <a:r>
              <a:rPr lang="en-US" sz="2000" dirty="0" err="1"/>
              <a:t>في</a:t>
            </a:r>
            <a:r>
              <a:rPr lang="en-US" sz="2000" dirty="0"/>
              <a:t> </a:t>
            </a:r>
            <a:r>
              <a:rPr lang="en-US" sz="2000" dirty="0" err="1"/>
              <a:t>مثل</a:t>
            </a:r>
            <a:r>
              <a:rPr lang="en-US" sz="2000" dirty="0"/>
              <a:t> </a:t>
            </a:r>
            <a:r>
              <a:rPr lang="en-US" sz="2000" dirty="0" err="1"/>
              <a:t>هذه</a:t>
            </a:r>
            <a:r>
              <a:rPr lang="en-US" sz="2000" dirty="0"/>
              <a:t> </a:t>
            </a:r>
            <a:r>
              <a:rPr lang="en-US" sz="2000" dirty="0" err="1"/>
              <a:t>الحالات</a:t>
            </a:r>
            <a:r>
              <a:rPr lang="en-US" sz="2000" dirty="0"/>
              <a:t> ، </a:t>
            </a:r>
            <a:r>
              <a:rPr lang="en-US" sz="2000" dirty="0" err="1"/>
              <a:t>هل</a:t>
            </a:r>
            <a:r>
              <a:rPr lang="en-US" sz="2000" dirty="0"/>
              <a:t> </a:t>
            </a:r>
            <a:r>
              <a:rPr lang="en-US" sz="2000" dirty="0" err="1"/>
              <a:t>ينبغي</a:t>
            </a:r>
            <a:r>
              <a:rPr lang="en-US" sz="2000" dirty="0"/>
              <a:t> </a:t>
            </a:r>
            <a:r>
              <a:rPr lang="en-US" sz="2000" dirty="0" err="1"/>
              <a:t>سحب</a:t>
            </a:r>
            <a:r>
              <a:rPr lang="en-US" sz="2000" dirty="0"/>
              <a:t> </a:t>
            </a:r>
            <a:r>
              <a:rPr lang="en-US" sz="2000" dirty="0" err="1"/>
              <a:t>المادة</a:t>
            </a:r>
            <a:r>
              <a:rPr lang="en-US" sz="2000" dirty="0"/>
              <a:t> </a:t>
            </a:r>
            <a:r>
              <a:rPr lang="en-US" sz="2000" dirty="0" err="1"/>
              <a:t>من</a:t>
            </a:r>
            <a:r>
              <a:rPr lang="en-US" sz="2000" dirty="0"/>
              <a:t> </a:t>
            </a:r>
            <a:r>
              <a:rPr lang="en-US" sz="2000" dirty="0" err="1"/>
              <a:t>كلتا</a:t>
            </a:r>
            <a:r>
              <a:rPr lang="en-US" sz="2000" dirty="0"/>
              <a:t> </a:t>
            </a:r>
            <a:r>
              <a:rPr lang="ar-SA" sz="2000" dirty="0"/>
              <a:t>المجلتين</a:t>
            </a:r>
            <a:r>
              <a:rPr lang="en-US" dirty="0"/>
              <a:t>؟</a:t>
            </a:r>
          </a:p>
        </p:txBody>
      </p:sp>
    </p:spTree>
    <p:extLst>
      <p:ext uri="{BB962C8B-B14F-4D97-AF65-F5344CB8AC3E}">
        <p14:creationId xmlns:p14="http://schemas.microsoft.com/office/powerpoint/2010/main" val="3756220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C27FD2A-1DDD-6C4E-8F3C-93B1975903D6}"/>
              </a:ext>
            </a:extLst>
          </p:cNvPr>
          <p:cNvSpPr/>
          <p:nvPr/>
        </p:nvSpPr>
        <p:spPr>
          <a:xfrm>
            <a:off x="472966" y="790335"/>
            <a:ext cx="8108731" cy="4524315"/>
          </a:xfrm>
          <a:prstGeom prst="rect">
            <a:avLst/>
          </a:prstGeom>
        </p:spPr>
        <p:txBody>
          <a:bodyPr wrap="square">
            <a:spAutoFit/>
          </a:bodyPr>
          <a:lstStyle/>
          <a:p>
            <a:pPr algn="r" rtl="1"/>
            <a:r>
              <a:rPr lang="en-US" sz="2400" dirty="0" err="1"/>
              <a:t>قدم</a:t>
            </a:r>
            <a:r>
              <a:rPr lang="en-US" sz="2400" dirty="0"/>
              <a:t> </a:t>
            </a:r>
            <a:r>
              <a:rPr lang="en-US" sz="2400" dirty="0" err="1"/>
              <a:t>مؤلفين</a:t>
            </a:r>
            <a:r>
              <a:rPr lang="en-US" sz="2400" dirty="0"/>
              <a:t> </a:t>
            </a:r>
            <a:r>
              <a:rPr lang="en-US" sz="2400" dirty="0" err="1"/>
              <a:t>مخطوطتين</a:t>
            </a:r>
            <a:r>
              <a:rPr lang="en-US" sz="2400" dirty="0"/>
              <a:t> </a:t>
            </a:r>
            <a:r>
              <a:rPr lang="en-US" sz="2400" dirty="0" err="1"/>
              <a:t>إلى</a:t>
            </a:r>
            <a:r>
              <a:rPr lang="en-US" sz="2400" dirty="0"/>
              <a:t> </a:t>
            </a:r>
            <a:r>
              <a:rPr lang="en-US" sz="2400" dirty="0" err="1"/>
              <a:t>مجلة</a:t>
            </a:r>
            <a:r>
              <a:rPr lang="en-US" sz="2400" dirty="0"/>
              <a:t> </a:t>
            </a:r>
            <a:r>
              <a:rPr lang="en-US" sz="2400" dirty="0" err="1"/>
              <a:t>لدينا</a:t>
            </a:r>
            <a:r>
              <a:rPr lang="en-US" sz="2400" dirty="0"/>
              <a:t> </a:t>
            </a:r>
            <a:r>
              <a:rPr lang="en-US" sz="2400" dirty="0" err="1"/>
              <a:t>والبيانات</a:t>
            </a:r>
            <a:r>
              <a:rPr lang="en-US" sz="2400" dirty="0"/>
              <a:t> </a:t>
            </a:r>
            <a:r>
              <a:rPr lang="en-US" sz="2400" dirty="0" err="1"/>
              <a:t>ملفقة</a:t>
            </a:r>
            <a:r>
              <a:rPr lang="en-US" sz="2400" dirty="0"/>
              <a:t> </a:t>
            </a:r>
            <a:r>
              <a:rPr lang="en-US" sz="2400" dirty="0" err="1"/>
              <a:t>بشكل</a:t>
            </a:r>
            <a:r>
              <a:rPr lang="en-US" sz="2400" dirty="0"/>
              <a:t> </a:t>
            </a:r>
            <a:r>
              <a:rPr lang="en-US" sz="2400" dirty="0" err="1"/>
              <a:t>واضح</a:t>
            </a:r>
            <a:r>
              <a:rPr lang="en-US" sz="2400" dirty="0"/>
              <a:t> ، </a:t>
            </a:r>
            <a:r>
              <a:rPr lang="en-US" sz="2400" dirty="0" err="1"/>
              <a:t>وهو</a:t>
            </a:r>
            <a:r>
              <a:rPr lang="en-US" sz="2400" dirty="0"/>
              <a:t> </a:t>
            </a:r>
            <a:r>
              <a:rPr lang="en-US" sz="2400" dirty="0" err="1"/>
              <a:t>ما</a:t>
            </a:r>
            <a:r>
              <a:rPr lang="en-US" sz="2400" dirty="0"/>
              <a:t> </a:t>
            </a:r>
            <a:r>
              <a:rPr lang="en-US" sz="2400" dirty="0" err="1"/>
              <a:t>تأكد</a:t>
            </a:r>
            <a:r>
              <a:rPr lang="en-US" sz="2400" dirty="0"/>
              <a:t> </a:t>
            </a:r>
            <a:r>
              <a:rPr lang="en-US" sz="2400" dirty="0" err="1"/>
              <a:t>عندما</a:t>
            </a:r>
            <a:r>
              <a:rPr lang="en-US" sz="2400" dirty="0"/>
              <a:t> </a:t>
            </a:r>
            <a:r>
              <a:rPr lang="en-US" sz="2400" dirty="0" err="1"/>
              <a:t>فحصنا</a:t>
            </a:r>
            <a:r>
              <a:rPr lang="en-US" sz="2400" dirty="0"/>
              <a:t> </a:t>
            </a:r>
            <a:r>
              <a:rPr lang="en-US" sz="2400" dirty="0" err="1"/>
              <a:t>ملفات</a:t>
            </a:r>
            <a:r>
              <a:rPr lang="en-US" sz="2400" dirty="0"/>
              <a:t> </a:t>
            </a:r>
            <a:r>
              <a:rPr lang="en-US" sz="2400" dirty="0" err="1"/>
              <a:t>بيانات</a:t>
            </a:r>
            <a:r>
              <a:rPr lang="en-US" sz="2400" dirty="0"/>
              <a:t> </a:t>
            </a:r>
            <a:r>
              <a:rPr lang="en-US" sz="2400" dirty="0" err="1"/>
              <a:t>المريض</a:t>
            </a:r>
            <a:r>
              <a:rPr lang="en-US" sz="2400" dirty="0"/>
              <a:t> </a:t>
            </a:r>
            <a:r>
              <a:rPr lang="en-US" sz="2400" dirty="0" err="1"/>
              <a:t>الأصلية</a:t>
            </a:r>
            <a:r>
              <a:rPr lang="en-US" sz="2400" dirty="0"/>
              <a:t>. </a:t>
            </a:r>
            <a:r>
              <a:rPr lang="en-US" sz="2400" dirty="0" err="1"/>
              <a:t>اعترف</a:t>
            </a:r>
            <a:r>
              <a:rPr lang="en-US" sz="2400" dirty="0"/>
              <a:t> </a:t>
            </a:r>
            <a:r>
              <a:rPr lang="en-US" sz="2400" dirty="0" err="1"/>
              <a:t>المؤلف</a:t>
            </a:r>
            <a:r>
              <a:rPr lang="en-US" sz="2400" dirty="0"/>
              <a:t> </a:t>
            </a:r>
            <a:r>
              <a:rPr lang="en-US" sz="2400" dirty="0" err="1"/>
              <a:t>الرئيسي</a:t>
            </a:r>
            <a:r>
              <a:rPr lang="en-US" sz="2400" dirty="0"/>
              <a:t> </a:t>
            </a:r>
            <a:r>
              <a:rPr lang="en-US" sz="2400" dirty="0" err="1"/>
              <a:t>بأنهم</a:t>
            </a:r>
            <a:r>
              <a:rPr lang="en-US" sz="2400" dirty="0"/>
              <a:t> </a:t>
            </a:r>
            <a:r>
              <a:rPr lang="en-US" sz="2400" dirty="0" err="1"/>
              <a:t>قاموا</a:t>
            </a:r>
            <a:r>
              <a:rPr lang="en-US" sz="2400" dirty="0"/>
              <a:t> </a:t>
            </a:r>
            <a:r>
              <a:rPr lang="en-US" sz="2400" dirty="0" err="1"/>
              <a:t>فقط</a:t>
            </a:r>
            <a:r>
              <a:rPr lang="en-US" sz="2400" dirty="0"/>
              <a:t> </a:t>
            </a:r>
            <a:r>
              <a:rPr lang="en-US" sz="2400" dirty="0" err="1"/>
              <a:t>بتجنيد</a:t>
            </a:r>
            <a:r>
              <a:rPr lang="en-US" sz="2400" dirty="0"/>
              <a:t> </a:t>
            </a:r>
            <a:r>
              <a:rPr lang="en-US" sz="2400" dirty="0" err="1"/>
              <a:t>عدد</a:t>
            </a:r>
            <a:r>
              <a:rPr lang="en-US" sz="2400" dirty="0"/>
              <a:t> </a:t>
            </a:r>
            <a:r>
              <a:rPr lang="en-US" sz="2400" dirty="0" err="1"/>
              <a:t>قليل</a:t>
            </a:r>
            <a:r>
              <a:rPr lang="en-US" sz="2400" dirty="0"/>
              <a:t> </a:t>
            </a:r>
            <a:r>
              <a:rPr lang="en-US" sz="2400" dirty="0" err="1"/>
              <a:t>من</a:t>
            </a:r>
            <a:r>
              <a:rPr lang="en-US" sz="2400" dirty="0"/>
              <a:t> </a:t>
            </a:r>
            <a:r>
              <a:rPr lang="en-US" sz="2400" dirty="0" err="1"/>
              <a:t>المرضى</a:t>
            </a:r>
            <a:r>
              <a:rPr lang="en-US" sz="2400" dirty="0"/>
              <a:t> </a:t>
            </a:r>
            <a:r>
              <a:rPr lang="en-US" sz="2400" dirty="0" err="1"/>
              <a:t>وقاموا</a:t>
            </a:r>
            <a:r>
              <a:rPr lang="en-US" sz="2400" dirty="0"/>
              <a:t> </a:t>
            </a:r>
            <a:r>
              <a:rPr lang="en-US" sz="2400" dirty="0" err="1"/>
              <a:t>بتصنيع</a:t>
            </a:r>
            <a:r>
              <a:rPr lang="en-US" sz="2400" dirty="0"/>
              <a:t> </a:t>
            </a:r>
            <a:r>
              <a:rPr lang="en-US" sz="2400" dirty="0" err="1"/>
              <a:t>جميع</a:t>
            </a:r>
            <a:r>
              <a:rPr lang="en-US" sz="2400" dirty="0"/>
              <a:t> </a:t>
            </a:r>
            <a:r>
              <a:rPr lang="en-US" sz="2400" dirty="0" err="1"/>
              <a:t>البيانات</a:t>
            </a:r>
            <a:r>
              <a:rPr lang="en-US" sz="2400" dirty="0"/>
              <a:t> </a:t>
            </a:r>
            <a:r>
              <a:rPr lang="en-US" sz="2400" dirty="0" err="1"/>
              <a:t>المتبقية</a:t>
            </a:r>
            <a:r>
              <a:rPr lang="en-US" sz="2400" dirty="0"/>
              <a:t> </a:t>
            </a:r>
            <a:r>
              <a:rPr lang="en-US" sz="2400" dirty="0" err="1"/>
              <a:t>وقالوا</a:t>
            </a:r>
            <a:r>
              <a:rPr lang="en-US" sz="2400" dirty="0"/>
              <a:t> </a:t>
            </a:r>
            <a:r>
              <a:rPr lang="en-US" sz="2400" dirty="0" err="1"/>
              <a:t>إن</a:t>
            </a:r>
            <a:r>
              <a:rPr lang="en-US" sz="2400" dirty="0"/>
              <a:t> </a:t>
            </a:r>
            <a:r>
              <a:rPr lang="en-US" sz="2400" dirty="0" err="1"/>
              <a:t>المؤلفين</a:t>
            </a:r>
            <a:r>
              <a:rPr lang="en-US" sz="2400" dirty="0"/>
              <a:t> </a:t>
            </a:r>
            <a:r>
              <a:rPr lang="en-US" sz="2400" dirty="0" err="1"/>
              <a:t>المشاركين</a:t>
            </a:r>
            <a:r>
              <a:rPr lang="en-US" sz="2400" dirty="0"/>
              <a:t> </a:t>
            </a:r>
            <a:r>
              <a:rPr lang="en-US" sz="2400" dirty="0" err="1"/>
              <a:t>قد</a:t>
            </a:r>
            <a:r>
              <a:rPr lang="en-US" sz="2400" dirty="0"/>
              <a:t> </a:t>
            </a:r>
            <a:r>
              <a:rPr lang="en-US" sz="2400" dirty="0" err="1"/>
              <a:t>قاموا</a:t>
            </a:r>
            <a:r>
              <a:rPr lang="en-US" sz="2400" dirty="0"/>
              <a:t> </a:t>
            </a:r>
            <a:r>
              <a:rPr lang="en-US" sz="2400" dirty="0" err="1"/>
              <a:t>بذلك</a:t>
            </a:r>
            <a:r>
              <a:rPr lang="en-US" sz="2400" dirty="0"/>
              <a:t> </a:t>
            </a:r>
            <a:r>
              <a:rPr lang="en-US" sz="2400" dirty="0" err="1"/>
              <a:t>دون</a:t>
            </a:r>
            <a:r>
              <a:rPr lang="en-US" sz="2400" dirty="0"/>
              <a:t> </a:t>
            </a:r>
            <a:r>
              <a:rPr lang="en-US" sz="2400" dirty="0" err="1"/>
              <a:t>علمهم</a:t>
            </a:r>
            <a:r>
              <a:rPr lang="en-US" sz="2400" dirty="0"/>
              <a:t>.</a:t>
            </a:r>
          </a:p>
          <a:p>
            <a:pPr algn="r" rtl="1"/>
            <a:endParaRPr lang="en-US" sz="2400" dirty="0"/>
          </a:p>
          <a:p>
            <a:pPr algn="r" rtl="1"/>
            <a:r>
              <a:rPr lang="en-US" sz="2400" dirty="0" err="1"/>
              <a:t>لقد</a:t>
            </a:r>
            <a:r>
              <a:rPr lang="en-US" sz="2400" dirty="0"/>
              <a:t> </a:t>
            </a:r>
            <a:r>
              <a:rPr lang="en-US" sz="2400" dirty="0" err="1"/>
              <a:t>أبلغنا</a:t>
            </a:r>
            <a:r>
              <a:rPr lang="en-US" sz="2400" dirty="0"/>
              <a:t> </a:t>
            </a:r>
            <a:r>
              <a:rPr lang="en-US" sz="2400" dirty="0" err="1"/>
              <a:t>بذلك</a:t>
            </a:r>
            <a:r>
              <a:rPr lang="en-US" sz="2400" dirty="0"/>
              <a:t> </a:t>
            </a:r>
            <a:r>
              <a:rPr lang="en-US" sz="2400" dirty="0" err="1"/>
              <a:t>إلى</a:t>
            </a:r>
            <a:r>
              <a:rPr lang="en-US" sz="2400" dirty="0"/>
              <a:t> </a:t>
            </a:r>
            <a:r>
              <a:rPr lang="en-US" sz="2400" dirty="0" err="1"/>
              <a:t>المؤسسة</a:t>
            </a:r>
            <a:r>
              <a:rPr lang="en-US" sz="2400" dirty="0"/>
              <a:t> </a:t>
            </a:r>
            <a:r>
              <a:rPr lang="en-US" sz="2400" dirty="0" err="1"/>
              <a:t>التي</a:t>
            </a:r>
            <a:r>
              <a:rPr lang="en-US" sz="2400" dirty="0"/>
              <a:t> </a:t>
            </a:r>
            <a:r>
              <a:rPr lang="en-US" sz="2400" dirty="0" err="1"/>
              <a:t>أجرت</a:t>
            </a:r>
            <a:r>
              <a:rPr lang="en-US" sz="2400" dirty="0"/>
              <a:t> </a:t>
            </a:r>
            <a:r>
              <a:rPr lang="en-US" sz="2400" dirty="0" err="1"/>
              <a:t>تحقيقًا</a:t>
            </a:r>
            <a:r>
              <a:rPr lang="en-US" sz="2400" dirty="0"/>
              <a:t>. </a:t>
            </a:r>
            <a:r>
              <a:rPr lang="en-US" sz="2400" dirty="0" err="1"/>
              <a:t>ومع</a:t>
            </a:r>
            <a:r>
              <a:rPr lang="en-US" sz="2400" dirty="0"/>
              <a:t> </a:t>
            </a:r>
            <a:r>
              <a:rPr lang="en-US" sz="2400" dirty="0" err="1"/>
              <a:t>ذلك</a:t>
            </a:r>
            <a:r>
              <a:rPr lang="en-US" sz="2400" dirty="0"/>
              <a:t> ، </a:t>
            </a:r>
            <a:r>
              <a:rPr lang="en-US" sz="2400" dirty="0" err="1"/>
              <a:t>برأ</a:t>
            </a:r>
            <a:r>
              <a:rPr lang="en-US" sz="2400" dirty="0"/>
              <a:t> </a:t>
            </a:r>
            <a:r>
              <a:rPr lang="en-US" sz="2400" dirty="0" err="1"/>
              <a:t>هذا</a:t>
            </a:r>
            <a:r>
              <a:rPr lang="en-US" sz="2400" dirty="0"/>
              <a:t> </a:t>
            </a:r>
            <a:r>
              <a:rPr lang="en-US" sz="2400" dirty="0" err="1"/>
              <a:t>التحقيق</a:t>
            </a:r>
            <a:r>
              <a:rPr lang="en-US" sz="2400" dirty="0"/>
              <a:t> </a:t>
            </a:r>
            <a:r>
              <a:rPr lang="en-US" sz="2400" dirty="0" err="1"/>
              <a:t>المؤلف</a:t>
            </a:r>
            <a:r>
              <a:rPr lang="en-US" sz="2400" dirty="0"/>
              <a:t> </a:t>
            </a:r>
            <a:r>
              <a:rPr lang="en-US" sz="2400" dirty="0" err="1"/>
              <a:t>الرئيسي</a:t>
            </a:r>
            <a:r>
              <a:rPr lang="en-US" sz="2400" dirty="0"/>
              <a:t> </a:t>
            </a:r>
            <a:r>
              <a:rPr lang="en-US" sz="2400" dirty="0" err="1"/>
              <a:t>من</a:t>
            </a:r>
            <a:r>
              <a:rPr lang="en-US" sz="2400" dirty="0"/>
              <a:t> </a:t>
            </a:r>
            <a:r>
              <a:rPr lang="en-US" sz="2400" dirty="0" err="1"/>
              <a:t>سوء</a:t>
            </a:r>
            <a:r>
              <a:rPr lang="en-US" sz="2400" dirty="0"/>
              <a:t> </a:t>
            </a:r>
            <a:r>
              <a:rPr lang="en-US" sz="2400" dirty="0" err="1"/>
              <a:t>السلوك</a:t>
            </a:r>
            <a:r>
              <a:rPr lang="en-US" sz="2400" dirty="0"/>
              <a:t> ، </a:t>
            </a:r>
            <a:r>
              <a:rPr lang="en-US" sz="2400" dirty="0" err="1"/>
              <a:t>الذي</a:t>
            </a:r>
            <a:r>
              <a:rPr lang="en-US" sz="2400" dirty="0"/>
              <a:t> </a:t>
            </a:r>
            <a:r>
              <a:rPr lang="en-US" sz="2400" dirty="0" err="1"/>
              <a:t>ذهب</a:t>
            </a:r>
            <a:r>
              <a:rPr lang="en-US" sz="2400" dirty="0"/>
              <a:t> </a:t>
            </a:r>
            <a:r>
              <a:rPr lang="en-US" sz="2400" dirty="0" err="1"/>
              <a:t>إلى</a:t>
            </a:r>
            <a:r>
              <a:rPr lang="en-US" sz="2400" dirty="0"/>
              <a:t> </a:t>
            </a:r>
            <a:r>
              <a:rPr lang="en-US" sz="2400" dirty="0" err="1"/>
              <a:t>نشر</a:t>
            </a:r>
            <a:r>
              <a:rPr lang="en-US" sz="2400" dirty="0"/>
              <a:t> </a:t>
            </a:r>
            <a:r>
              <a:rPr lang="en-US" sz="2400" dirty="0" err="1"/>
              <a:t>أحد</a:t>
            </a:r>
            <a:r>
              <a:rPr lang="en-US" sz="2400" dirty="0"/>
              <a:t> </a:t>
            </a:r>
            <a:r>
              <a:rPr lang="en-US" sz="2400" dirty="0" err="1"/>
              <a:t>هذه</a:t>
            </a:r>
            <a:r>
              <a:rPr lang="en-US" sz="2400" dirty="0"/>
              <a:t> </a:t>
            </a:r>
            <a:r>
              <a:rPr lang="en-US" sz="2400" dirty="0" err="1"/>
              <a:t>المخطوطات</a:t>
            </a:r>
            <a:r>
              <a:rPr lang="en-US" sz="2400" dirty="0"/>
              <a:t> </a:t>
            </a:r>
            <a:r>
              <a:rPr lang="en-US" sz="2400" dirty="0" err="1"/>
              <a:t>في</a:t>
            </a:r>
            <a:r>
              <a:rPr lang="en-US" sz="2400" dirty="0"/>
              <a:t> </a:t>
            </a:r>
            <a:r>
              <a:rPr lang="en-US" sz="2400" dirty="0" err="1"/>
              <a:t>مكان</a:t>
            </a:r>
            <a:r>
              <a:rPr lang="en-US" sz="2400" dirty="0"/>
              <a:t> </a:t>
            </a:r>
            <a:r>
              <a:rPr lang="en-US" sz="2400" dirty="0" err="1"/>
              <a:t>آخر</a:t>
            </a:r>
            <a:r>
              <a:rPr lang="en-US" sz="2400" dirty="0"/>
              <a:t> ، </a:t>
            </a:r>
            <a:r>
              <a:rPr lang="en-US" sz="2400" dirty="0" err="1"/>
              <a:t>ولا</a:t>
            </a:r>
            <a:r>
              <a:rPr lang="en-US" sz="2400" dirty="0"/>
              <a:t> </a:t>
            </a:r>
            <a:r>
              <a:rPr lang="en-US" sz="2400" dirty="0" err="1"/>
              <a:t>يزال</a:t>
            </a:r>
            <a:r>
              <a:rPr lang="en-US" sz="2400" dirty="0"/>
              <a:t> </a:t>
            </a:r>
            <a:r>
              <a:rPr lang="en-US" sz="2400" dirty="0" err="1"/>
              <a:t>ينشر</a:t>
            </a:r>
            <a:r>
              <a:rPr lang="en-US" sz="2400" dirty="0"/>
              <a:t> </a:t>
            </a:r>
            <a:r>
              <a:rPr lang="en-US" sz="2400" dirty="0" err="1"/>
              <a:t>المخطوطات</a:t>
            </a:r>
            <a:r>
              <a:rPr lang="en-US" sz="2400" dirty="0"/>
              <a:t> </a:t>
            </a:r>
            <a:r>
              <a:rPr lang="en-US" sz="2400" dirty="0" err="1"/>
              <a:t>المشبوهة</a:t>
            </a:r>
            <a:r>
              <a:rPr lang="en-US" sz="2400" dirty="0"/>
              <a:t> </a:t>
            </a:r>
            <a:r>
              <a:rPr lang="en-US" sz="2400" dirty="0" err="1"/>
              <a:t>في</a:t>
            </a:r>
            <a:r>
              <a:rPr lang="en-US" sz="2400" dirty="0"/>
              <a:t> </a:t>
            </a:r>
            <a:r>
              <a:rPr lang="en-US" sz="2400" dirty="0" err="1"/>
              <a:t>المجلات</a:t>
            </a:r>
            <a:r>
              <a:rPr lang="en-US" sz="2400" dirty="0"/>
              <a:t> </a:t>
            </a:r>
            <a:r>
              <a:rPr lang="en-US" sz="2400" dirty="0" err="1"/>
              <a:t>الأخرى</a:t>
            </a:r>
            <a:r>
              <a:rPr lang="en-US" sz="2400" dirty="0"/>
              <a:t>.</a:t>
            </a:r>
          </a:p>
          <a:p>
            <a:pPr algn="r" rtl="1"/>
            <a:endParaRPr lang="en-US" sz="2400" dirty="0"/>
          </a:p>
          <a:p>
            <a:pPr algn="r" rtl="1"/>
            <a:r>
              <a:rPr lang="en-US" sz="2400" dirty="0" err="1"/>
              <a:t>سؤال</a:t>
            </a:r>
            <a:r>
              <a:rPr lang="en-US" sz="2400" dirty="0"/>
              <a:t> (</a:t>
            </a:r>
            <a:r>
              <a:rPr lang="en-US" sz="2400" dirty="0" err="1"/>
              <a:t>أسئلة</a:t>
            </a:r>
            <a:r>
              <a:rPr lang="en-US" sz="2400" dirty="0"/>
              <a:t>) </a:t>
            </a:r>
            <a:r>
              <a:rPr lang="en-US" sz="2400" dirty="0" err="1"/>
              <a:t>لمنتدى</a:t>
            </a:r>
            <a:r>
              <a:rPr lang="en-US" sz="2400" dirty="0"/>
              <a:t> COPE</a:t>
            </a:r>
          </a:p>
          <a:p>
            <a:pPr algn="r" rtl="1"/>
            <a:r>
              <a:rPr lang="en-US" sz="2400" dirty="0"/>
              <a:t>• </a:t>
            </a:r>
            <a:r>
              <a:rPr lang="en-US" sz="2400" dirty="0" err="1"/>
              <a:t>ھل</a:t>
            </a:r>
            <a:r>
              <a:rPr lang="en-US" sz="2400" dirty="0"/>
              <a:t> </a:t>
            </a:r>
            <a:r>
              <a:rPr lang="en-US" sz="2400" dirty="0" err="1"/>
              <a:t>ﯾﻧﺑﻐﻲ</a:t>
            </a:r>
            <a:r>
              <a:rPr lang="en-US" sz="2400" dirty="0"/>
              <a:t> </a:t>
            </a:r>
            <a:r>
              <a:rPr lang="en-US" sz="2400" dirty="0" err="1"/>
              <a:t>ﺗﺣذﯾر</a:t>
            </a:r>
            <a:r>
              <a:rPr lang="en-US" sz="2400" dirty="0"/>
              <a:t> </a:t>
            </a:r>
            <a:r>
              <a:rPr lang="ar-SA" sz="2400" dirty="0"/>
              <a:t>مجلات</a:t>
            </a:r>
            <a:r>
              <a:rPr lang="en-US" sz="2400" dirty="0"/>
              <a:t> </a:t>
            </a:r>
            <a:r>
              <a:rPr lang="en-US" sz="2400" dirty="0" err="1"/>
              <a:t>أﺧرى</a:t>
            </a:r>
            <a:r>
              <a:rPr lang="en-US" sz="2400" dirty="0"/>
              <a:t> </a:t>
            </a:r>
            <a:r>
              <a:rPr lang="en-US" sz="2400" dirty="0" err="1"/>
              <a:t>ﺣول</a:t>
            </a:r>
            <a:r>
              <a:rPr lang="en-US" sz="2400" dirty="0"/>
              <a:t> </a:t>
            </a:r>
            <a:r>
              <a:rPr lang="en-US" sz="2400" dirty="0" err="1"/>
              <a:t>ھذه</a:t>
            </a:r>
            <a:r>
              <a:rPr lang="en-US" sz="2400" dirty="0"/>
              <a:t> </a:t>
            </a:r>
            <a:r>
              <a:rPr lang="en-US" sz="2400" dirty="0" err="1"/>
              <a:t>اﻟﻘﺿﯾﺔ</a:t>
            </a:r>
            <a:r>
              <a:rPr lang="en-US" sz="2400" dirty="0"/>
              <a:t> </a:t>
            </a:r>
            <a:r>
              <a:rPr lang="ar-SA" sz="2400" dirty="0"/>
              <a:t> </a:t>
            </a:r>
            <a:r>
              <a:rPr lang="en-US" sz="2400" dirty="0"/>
              <a:t>؟</a:t>
            </a:r>
          </a:p>
          <a:p>
            <a:pPr algn="r" rtl="1"/>
            <a:r>
              <a:rPr lang="en-US" sz="2400" dirty="0"/>
              <a:t>• </a:t>
            </a:r>
            <a:r>
              <a:rPr lang="en-US" sz="2400" dirty="0" err="1"/>
              <a:t>هل</a:t>
            </a:r>
            <a:r>
              <a:rPr lang="en-US" sz="2400" dirty="0"/>
              <a:t> </a:t>
            </a:r>
            <a:r>
              <a:rPr lang="en-US" sz="2400" dirty="0" err="1"/>
              <a:t>يجب</a:t>
            </a:r>
            <a:r>
              <a:rPr lang="en-US" sz="2400" dirty="0"/>
              <a:t> </a:t>
            </a:r>
            <a:r>
              <a:rPr lang="en-US" sz="2400" dirty="0" err="1"/>
              <a:t>إبلاغ</a:t>
            </a:r>
            <a:r>
              <a:rPr lang="en-US" sz="2400" dirty="0"/>
              <a:t> </a:t>
            </a:r>
            <a:r>
              <a:rPr lang="en-US" sz="2400" dirty="0" err="1"/>
              <a:t>أي</a:t>
            </a:r>
            <a:r>
              <a:rPr lang="en-US" sz="2400" dirty="0"/>
              <a:t> </a:t>
            </a:r>
            <a:r>
              <a:rPr lang="en-US" sz="2400" dirty="0" err="1"/>
              <a:t>شخص</a:t>
            </a:r>
            <a:r>
              <a:rPr lang="en-US" sz="2400" dirty="0"/>
              <a:t> </a:t>
            </a:r>
            <a:r>
              <a:rPr lang="en-US" sz="2400" dirty="0" err="1"/>
              <a:t>آخر</a:t>
            </a:r>
            <a:r>
              <a:rPr lang="en-US" sz="2400" dirty="0"/>
              <a:t> </a:t>
            </a:r>
            <a:r>
              <a:rPr lang="en-US" sz="2400" dirty="0" err="1"/>
              <a:t>بهذه</a:t>
            </a:r>
            <a:r>
              <a:rPr lang="en-US" sz="2400" dirty="0"/>
              <a:t> </a:t>
            </a:r>
            <a:r>
              <a:rPr lang="en-US" sz="2400" dirty="0" err="1"/>
              <a:t>الق</a:t>
            </a:r>
            <a:r>
              <a:rPr lang="ar-SA" sz="2400" dirty="0" err="1"/>
              <a:t>ضية</a:t>
            </a:r>
            <a:r>
              <a:rPr lang="en-US" dirty="0"/>
              <a:t>؟</a:t>
            </a:r>
          </a:p>
        </p:txBody>
      </p:sp>
    </p:spTree>
    <p:extLst>
      <p:ext uri="{BB962C8B-B14F-4D97-AF65-F5344CB8AC3E}">
        <p14:creationId xmlns:p14="http://schemas.microsoft.com/office/powerpoint/2010/main" val="337264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473B213-9E0E-4B48-94CC-DC0B6E3B3C05}"/>
              </a:ext>
            </a:extLst>
          </p:cNvPr>
          <p:cNvSpPr/>
          <p:nvPr/>
        </p:nvSpPr>
        <p:spPr>
          <a:xfrm>
            <a:off x="704192" y="876282"/>
            <a:ext cx="7824952" cy="5582619"/>
          </a:xfrm>
          <a:prstGeom prst="rect">
            <a:avLst/>
          </a:prstGeom>
        </p:spPr>
        <p:txBody>
          <a:bodyPr wrap="square">
            <a:spAutoFit/>
          </a:bodyPr>
          <a:lstStyle/>
          <a:p>
            <a:pPr algn="r" rtl="1">
              <a:lnSpc>
                <a:spcPct val="150000"/>
              </a:lnSpc>
            </a:pPr>
            <a:r>
              <a:rPr lang="en-US" sz="2000" dirty="0" err="1"/>
              <a:t>اتصل</a:t>
            </a:r>
            <a:r>
              <a:rPr lang="en-US" sz="2000" dirty="0"/>
              <a:t> </a:t>
            </a:r>
            <a:r>
              <a:rPr lang="en-US" sz="2000" dirty="0" err="1"/>
              <a:t>الم</a:t>
            </a:r>
            <a:r>
              <a:rPr lang="ar-SA" sz="2000" dirty="0" err="1"/>
              <a:t>ؤلف</a:t>
            </a:r>
            <a:r>
              <a:rPr lang="en-US" sz="2000" dirty="0"/>
              <a:t>"</a:t>
            </a:r>
            <a:r>
              <a:rPr lang="en-US" sz="2000" dirty="0" err="1"/>
              <a:t>أ</a:t>
            </a:r>
            <a:r>
              <a:rPr lang="en-US" sz="2000" dirty="0"/>
              <a:t>" </a:t>
            </a:r>
            <a:r>
              <a:rPr lang="en-US" sz="2000" dirty="0" err="1"/>
              <a:t>بجريدتنا</a:t>
            </a:r>
            <a:r>
              <a:rPr lang="en-US" sz="2000" dirty="0"/>
              <a:t> </a:t>
            </a:r>
            <a:r>
              <a:rPr lang="en-US" sz="2000" dirty="0" err="1"/>
              <a:t>بعد</a:t>
            </a:r>
            <a:r>
              <a:rPr lang="en-US" sz="2000" dirty="0"/>
              <a:t> </a:t>
            </a:r>
            <a:r>
              <a:rPr lang="en-US" sz="2000" dirty="0" err="1"/>
              <a:t>نشر</a:t>
            </a:r>
            <a:r>
              <a:rPr lang="en-US" sz="2000" dirty="0"/>
              <a:t> </a:t>
            </a:r>
            <a:r>
              <a:rPr lang="en-US" sz="2000" dirty="0" err="1"/>
              <a:t>مخطوطة</a:t>
            </a:r>
            <a:r>
              <a:rPr lang="en-US" sz="2000" dirty="0"/>
              <a:t> </a:t>
            </a:r>
            <a:r>
              <a:rPr lang="en-US" sz="2000" dirty="0" err="1"/>
              <a:t>تدعي</a:t>
            </a:r>
            <a:r>
              <a:rPr lang="en-US" sz="2000" dirty="0"/>
              <a:t> </a:t>
            </a:r>
            <a:r>
              <a:rPr lang="en-US" sz="2000" dirty="0" err="1">
                <a:solidFill>
                  <a:srgbClr val="FF0000"/>
                </a:solidFill>
              </a:rPr>
              <a:t>أنه</a:t>
            </a:r>
            <a:r>
              <a:rPr lang="en-US" sz="2000" dirty="0">
                <a:solidFill>
                  <a:srgbClr val="FF0000"/>
                </a:solidFill>
              </a:rPr>
              <a:t> </a:t>
            </a:r>
            <a:r>
              <a:rPr lang="en-US" sz="2000" dirty="0" err="1">
                <a:solidFill>
                  <a:srgbClr val="FF0000"/>
                </a:solidFill>
              </a:rPr>
              <a:t>كان</a:t>
            </a:r>
            <a:r>
              <a:rPr lang="en-US" sz="2000" dirty="0">
                <a:solidFill>
                  <a:srgbClr val="FF0000"/>
                </a:solidFill>
              </a:rPr>
              <a:t> </a:t>
            </a:r>
            <a:r>
              <a:rPr lang="en-US" sz="2000" dirty="0" err="1">
                <a:solidFill>
                  <a:srgbClr val="FF0000"/>
                </a:solidFill>
              </a:rPr>
              <a:t>المؤلف</a:t>
            </a:r>
            <a:r>
              <a:rPr lang="en-US" sz="2000" dirty="0">
                <a:solidFill>
                  <a:srgbClr val="FF0000"/>
                </a:solidFill>
              </a:rPr>
              <a:t> </a:t>
            </a:r>
            <a:r>
              <a:rPr lang="en-US" sz="2000" dirty="0" err="1">
                <a:solidFill>
                  <a:srgbClr val="FF0000"/>
                </a:solidFill>
              </a:rPr>
              <a:t>الشرعي</a:t>
            </a:r>
            <a:r>
              <a:rPr lang="en-US" sz="2000" dirty="0"/>
              <a:t>. </a:t>
            </a:r>
            <a:r>
              <a:rPr lang="en-US" sz="2000" dirty="0" err="1"/>
              <a:t>سألنا</a:t>
            </a:r>
            <a:r>
              <a:rPr lang="en-US" sz="2000" dirty="0"/>
              <a:t> </a:t>
            </a:r>
            <a:r>
              <a:rPr lang="en-US" sz="2000" dirty="0" err="1"/>
              <a:t>المؤلف</a:t>
            </a:r>
            <a:r>
              <a:rPr lang="en-US" sz="2000" dirty="0"/>
              <a:t> عن </a:t>
            </a:r>
            <a:r>
              <a:rPr lang="en-US" sz="2000" dirty="0" err="1"/>
              <a:t>دليل</a:t>
            </a:r>
            <a:r>
              <a:rPr lang="en-US" sz="2000" dirty="0"/>
              <a:t> ، </a:t>
            </a:r>
            <a:r>
              <a:rPr lang="en-US" sz="2000" dirty="0" err="1"/>
              <a:t>وقال</a:t>
            </a:r>
            <a:r>
              <a:rPr lang="en-US" sz="2000" dirty="0"/>
              <a:t> </a:t>
            </a:r>
            <a:r>
              <a:rPr lang="en-US" sz="2000" dirty="0" err="1"/>
              <a:t>إنه</a:t>
            </a:r>
            <a:r>
              <a:rPr lang="en-US" sz="2000" dirty="0"/>
              <a:t> </a:t>
            </a:r>
            <a:r>
              <a:rPr lang="en-US" sz="2000" dirty="0" err="1"/>
              <a:t>كان</a:t>
            </a:r>
            <a:r>
              <a:rPr lang="en-US" sz="2000" dirty="0"/>
              <a:t> </a:t>
            </a:r>
            <a:r>
              <a:rPr lang="en-US" sz="2000" dirty="0" err="1"/>
              <a:t>لديه</a:t>
            </a:r>
            <a:r>
              <a:rPr lang="en-US" sz="2000" dirty="0"/>
              <a:t> </a:t>
            </a:r>
            <a:r>
              <a:rPr lang="en-US" sz="2000" dirty="0" err="1"/>
              <a:t>كل</a:t>
            </a:r>
            <a:r>
              <a:rPr lang="en-US" sz="2000" dirty="0"/>
              <a:t> </a:t>
            </a:r>
            <a:r>
              <a:rPr lang="en-US" sz="2000" dirty="0" err="1"/>
              <a:t>البيانات</a:t>
            </a:r>
            <a:r>
              <a:rPr lang="en-US" sz="2000" dirty="0"/>
              <a:t> </a:t>
            </a:r>
            <a:r>
              <a:rPr lang="en-US" sz="2000" dirty="0" err="1"/>
              <a:t>المتعلقة</a:t>
            </a:r>
            <a:r>
              <a:rPr lang="en-US" sz="2000" dirty="0"/>
              <a:t> </a:t>
            </a:r>
            <a:r>
              <a:rPr lang="en-US" sz="2000" dirty="0" err="1"/>
              <a:t>بالمريض</a:t>
            </a:r>
            <a:r>
              <a:rPr lang="en-US" sz="2000" dirty="0"/>
              <a:t> </a:t>
            </a:r>
            <a:r>
              <a:rPr lang="en-US" sz="2000" dirty="0" err="1"/>
              <a:t>لأنه</a:t>
            </a:r>
            <a:r>
              <a:rPr lang="en-US" sz="2000" dirty="0"/>
              <a:t> </a:t>
            </a:r>
            <a:r>
              <a:rPr lang="en-US" sz="2000" dirty="0" err="1"/>
              <a:t>تلقى</a:t>
            </a:r>
            <a:r>
              <a:rPr lang="en-US" sz="2000" dirty="0"/>
              <a:t> </a:t>
            </a:r>
            <a:r>
              <a:rPr lang="en-US" sz="2000" dirty="0" err="1"/>
              <a:t>العينة</a:t>
            </a:r>
            <a:r>
              <a:rPr lang="en-US" sz="2000" dirty="0"/>
              <a:t> </a:t>
            </a:r>
            <a:r>
              <a:rPr lang="en-US" sz="2000" dirty="0" err="1"/>
              <a:t>الجراحية</a:t>
            </a:r>
            <a:r>
              <a:rPr lang="en-US" sz="2000" dirty="0"/>
              <a:t> </a:t>
            </a:r>
            <a:r>
              <a:rPr lang="en-US" sz="2000" dirty="0" err="1"/>
              <a:t>وقام</a:t>
            </a:r>
            <a:r>
              <a:rPr lang="en-US" sz="2000" dirty="0"/>
              <a:t> </a:t>
            </a:r>
            <a:r>
              <a:rPr lang="en-US" sz="2000" dirty="0" err="1"/>
              <a:t>بالتشخيص</a:t>
            </a:r>
            <a:r>
              <a:rPr lang="en-US" sz="2000" dirty="0"/>
              <a:t>. </a:t>
            </a:r>
            <a:r>
              <a:rPr lang="en-US" sz="2000" dirty="0" err="1"/>
              <a:t>وقال</a:t>
            </a:r>
            <a:r>
              <a:rPr lang="en-US" sz="2000" dirty="0"/>
              <a:t> </a:t>
            </a:r>
            <a:r>
              <a:rPr lang="en-US" sz="2000" dirty="0" err="1"/>
              <a:t>المؤلف</a:t>
            </a:r>
            <a:r>
              <a:rPr lang="en-US" sz="2000" dirty="0"/>
              <a:t> A </a:t>
            </a:r>
            <a:r>
              <a:rPr lang="en-US" sz="2000" dirty="0" err="1"/>
              <a:t>إنه</a:t>
            </a:r>
            <a:r>
              <a:rPr lang="en-US" sz="2000" dirty="0"/>
              <a:t> </a:t>
            </a:r>
            <a:r>
              <a:rPr lang="en-US" sz="2000" dirty="0" err="1"/>
              <a:t>تعاون</a:t>
            </a:r>
            <a:r>
              <a:rPr lang="en-US" sz="2000" dirty="0"/>
              <a:t> </a:t>
            </a:r>
            <a:r>
              <a:rPr lang="en-US" sz="2000" dirty="0" err="1"/>
              <a:t>أيضًا</a:t>
            </a:r>
            <a:r>
              <a:rPr lang="en-US" sz="2000" dirty="0"/>
              <a:t> </a:t>
            </a:r>
            <a:r>
              <a:rPr lang="en-US" sz="2000" dirty="0" err="1"/>
              <a:t>في</a:t>
            </a:r>
            <a:r>
              <a:rPr lang="en-US" sz="2000" dirty="0"/>
              <a:t> </a:t>
            </a:r>
            <a:r>
              <a:rPr lang="en-US" sz="2000" dirty="0" err="1"/>
              <a:t>كتابة</a:t>
            </a:r>
            <a:r>
              <a:rPr lang="en-US" sz="2000" dirty="0"/>
              <a:t> </a:t>
            </a:r>
            <a:r>
              <a:rPr lang="en-US" sz="2000" dirty="0" err="1"/>
              <a:t>المقالة</a:t>
            </a:r>
            <a:r>
              <a:rPr lang="en-US" sz="2000" dirty="0"/>
              <a:t> </a:t>
            </a:r>
            <a:r>
              <a:rPr lang="en-US" sz="2000" dirty="0" err="1"/>
              <a:t>مع</a:t>
            </a:r>
            <a:r>
              <a:rPr lang="en-US" sz="2000" dirty="0"/>
              <a:t> </a:t>
            </a:r>
            <a:r>
              <a:rPr lang="en-US" sz="2000" dirty="0" err="1"/>
              <a:t>المؤلف</a:t>
            </a:r>
            <a:r>
              <a:rPr lang="en-US" sz="2000" dirty="0"/>
              <a:t> B </a:t>
            </a:r>
            <a:r>
              <a:rPr lang="en-US" sz="2000" dirty="0" err="1"/>
              <a:t>ومن</a:t>
            </a:r>
            <a:r>
              <a:rPr lang="en-US" sz="2000" dirty="0"/>
              <a:t> </a:t>
            </a:r>
            <a:r>
              <a:rPr lang="en-US" sz="2000" dirty="0" err="1"/>
              <a:t>ثم</a:t>
            </a:r>
            <a:r>
              <a:rPr lang="en-US" sz="2000" dirty="0"/>
              <a:t> </a:t>
            </a:r>
            <a:r>
              <a:rPr lang="en-US" sz="2000" dirty="0" err="1"/>
              <a:t>فوجئ</a:t>
            </a:r>
            <a:r>
              <a:rPr lang="en-US" sz="2000" dirty="0"/>
              <a:t> </a:t>
            </a:r>
            <a:r>
              <a:rPr lang="en-US" sz="2000" dirty="0" err="1"/>
              <a:t>بعدم</a:t>
            </a:r>
            <a:r>
              <a:rPr lang="en-US" sz="2000" dirty="0"/>
              <a:t> </a:t>
            </a:r>
            <a:r>
              <a:rPr lang="en-US" sz="2000" dirty="0" err="1"/>
              <a:t>ظهور</a:t>
            </a:r>
            <a:r>
              <a:rPr lang="en-US" sz="2000" dirty="0"/>
              <a:t> </a:t>
            </a:r>
            <a:r>
              <a:rPr lang="en-US" sz="2000" dirty="0" err="1"/>
              <a:t>اسمه</a:t>
            </a:r>
            <a:r>
              <a:rPr lang="en-US" sz="2000" dirty="0"/>
              <a:t> </a:t>
            </a:r>
            <a:r>
              <a:rPr lang="en-US" sz="2000" dirty="0" err="1"/>
              <a:t>أو</a:t>
            </a:r>
            <a:r>
              <a:rPr lang="en-US" sz="2000" dirty="0"/>
              <a:t> </a:t>
            </a:r>
            <a:r>
              <a:rPr lang="en-US" sz="2000" dirty="0" err="1"/>
              <a:t>إسهامه</a:t>
            </a:r>
            <a:r>
              <a:rPr lang="en-US" sz="2000" dirty="0"/>
              <a:t> </a:t>
            </a:r>
            <a:r>
              <a:rPr lang="en-US" sz="2000" dirty="0" err="1"/>
              <a:t>في</a:t>
            </a:r>
            <a:r>
              <a:rPr lang="en-US" sz="2000" dirty="0"/>
              <a:t> </a:t>
            </a:r>
            <a:r>
              <a:rPr lang="en-US" sz="2000" dirty="0" err="1"/>
              <a:t>المقالة</a:t>
            </a:r>
            <a:r>
              <a:rPr lang="en-US" sz="2000" dirty="0"/>
              <a:t> </a:t>
            </a:r>
            <a:r>
              <a:rPr lang="en-US" sz="2000" dirty="0" err="1"/>
              <a:t>المنشورة</a:t>
            </a:r>
            <a:r>
              <a:rPr lang="en-US" sz="2000" dirty="0"/>
              <a:t>.</a:t>
            </a:r>
          </a:p>
          <a:p>
            <a:pPr algn="r" rtl="1">
              <a:lnSpc>
                <a:spcPct val="150000"/>
              </a:lnSpc>
            </a:pPr>
            <a:endParaRPr lang="en-US" sz="2000" dirty="0"/>
          </a:p>
          <a:p>
            <a:pPr algn="r" rtl="1">
              <a:lnSpc>
                <a:spcPct val="150000"/>
              </a:lnSpc>
            </a:pPr>
            <a:r>
              <a:rPr lang="en-US" sz="2000" dirty="0" err="1"/>
              <a:t>ادعى</a:t>
            </a:r>
            <a:r>
              <a:rPr lang="en-US" sz="2000" dirty="0"/>
              <a:t> </a:t>
            </a:r>
            <a:r>
              <a:rPr lang="en-US" sz="2000" dirty="0" err="1"/>
              <a:t>المؤلف</a:t>
            </a:r>
            <a:r>
              <a:rPr lang="en-US" sz="2000" dirty="0"/>
              <a:t> </a:t>
            </a:r>
            <a:r>
              <a:rPr lang="en-US" sz="2000" dirty="0" err="1"/>
              <a:t>أنه</a:t>
            </a:r>
            <a:r>
              <a:rPr lang="en-US" sz="2000" dirty="0"/>
              <a:t> </a:t>
            </a:r>
            <a:r>
              <a:rPr lang="en-US" sz="2000" dirty="0" err="1"/>
              <a:t>أعطى</a:t>
            </a:r>
            <a:r>
              <a:rPr lang="en-US" sz="2000" dirty="0"/>
              <a:t> </a:t>
            </a:r>
            <a:r>
              <a:rPr lang="en-US" sz="2000" dirty="0" err="1"/>
              <a:t>تصريحًا</a:t>
            </a:r>
            <a:r>
              <a:rPr lang="en-US" sz="2000" dirty="0"/>
              <a:t> </a:t>
            </a:r>
            <a:r>
              <a:rPr lang="en-US" sz="2000" dirty="0" err="1"/>
              <a:t>لعرض</a:t>
            </a:r>
            <a:r>
              <a:rPr lang="en-US" sz="2000" dirty="0"/>
              <a:t> </a:t>
            </a:r>
            <a:r>
              <a:rPr lang="en-US" sz="2000" dirty="0" err="1"/>
              <a:t>القضية</a:t>
            </a:r>
            <a:r>
              <a:rPr lang="en-US" sz="2000" dirty="0"/>
              <a:t> </a:t>
            </a:r>
            <a:r>
              <a:rPr lang="en-US" sz="2000" dirty="0" err="1"/>
              <a:t>في</a:t>
            </a:r>
            <a:r>
              <a:rPr lang="en-US" sz="2000" dirty="0"/>
              <a:t> </a:t>
            </a:r>
            <a:r>
              <a:rPr lang="en-US" sz="2000" dirty="0" err="1"/>
              <a:t>مؤتمر</a:t>
            </a:r>
            <a:r>
              <a:rPr lang="en-US" sz="2000" dirty="0"/>
              <a:t> </a:t>
            </a:r>
            <a:r>
              <a:rPr lang="en-US" sz="2000" dirty="0" err="1"/>
              <a:t>للمؤلف</a:t>
            </a:r>
            <a:r>
              <a:rPr lang="en-US" sz="2000" dirty="0"/>
              <a:t> B </a:t>
            </a:r>
            <a:r>
              <a:rPr lang="en-US" sz="2000" dirty="0" err="1"/>
              <a:t>الذي</a:t>
            </a:r>
            <a:r>
              <a:rPr lang="en-US" sz="2000" dirty="0"/>
              <a:t> </a:t>
            </a:r>
            <a:r>
              <a:rPr lang="en-US" sz="2000" dirty="0" err="1"/>
              <a:t>نشر</a:t>
            </a:r>
            <a:r>
              <a:rPr lang="en-US" sz="2000" dirty="0"/>
              <a:t> </a:t>
            </a:r>
            <a:r>
              <a:rPr lang="en-US" sz="2000" dirty="0" err="1"/>
              <a:t>المقالة</a:t>
            </a:r>
            <a:r>
              <a:rPr lang="en-US" sz="2000" dirty="0"/>
              <a:t> </a:t>
            </a:r>
            <a:r>
              <a:rPr lang="en-US" sz="2000" dirty="0" err="1"/>
              <a:t>لاحقًا</a:t>
            </a:r>
            <a:r>
              <a:rPr lang="en-US" sz="2000" dirty="0"/>
              <a:t> </a:t>
            </a:r>
            <a:r>
              <a:rPr lang="en-US" sz="2000" dirty="0" err="1"/>
              <a:t>في</a:t>
            </a:r>
            <a:r>
              <a:rPr lang="en-US" sz="2000" dirty="0"/>
              <a:t> </a:t>
            </a:r>
            <a:r>
              <a:rPr lang="en-US" sz="2000" dirty="0" err="1"/>
              <a:t>مجلتنا</a:t>
            </a:r>
            <a:r>
              <a:rPr lang="en-US" sz="2000" dirty="0"/>
              <a:t> </a:t>
            </a:r>
            <a:r>
              <a:rPr lang="en-US" sz="2000" dirty="0" err="1"/>
              <a:t>دون</a:t>
            </a:r>
            <a:r>
              <a:rPr lang="en-US" sz="2000" dirty="0"/>
              <a:t> </a:t>
            </a:r>
            <a:r>
              <a:rPr lang="en-US" sz="2000" dirty="0" err="1"/>
              <a:t>موافقته</a:t>
            </a:r>
            <a:r>
              <a:rPr lang="en-US" sz="2000" dirty="0"/>
              <a:t>.</a:t>
            </a:r>
          </a:p>
          <a:p>
            <a:pPr algn="r" rtl="1">
              <a:lnSpc>
                <a:spcPct val="150000"/>
              </a:lnSpc>
            </a:pPr>
            <a:endParaRPr lang="en-US" sz="2000" dirty="0"/>
          </a:p>
          <a:p>
            <a:pPr algn="r" rtl="1">
              <a:lnSpc>
                <a:spcPct val="150000"/>
              </a:lnSpc>
            </a:pPr>
            <a:r>
              <a:rPr lang="en-US" sz="2000" dirty="0" err="1"/>
              <a:t>سؤال</a:t>
            </a:r>
            <a:r>
              <a:rPr lang="en-US" sz="2000" dirty="0"/>
              <a:t> (</a:t>
            </a:r>
            <a:r>
              <a:rPr lang="en-US" sz="2000" dirty="0" err="1"/>
              <a:t>أسئلة</a:t>
            </a:r>
            <a:r>
              <a:rPr lang="en-US" sz="2000" dirty="0"/>
              <a:t>) </a:t>
            </a:r>
            <a:r>
              <a:rPr lang="en-US" sz="2000" dirty="0" err="1"/>
              <a:t>لمنتدى</a:t>
            </a:r>
            <a:r>
              <a:rPr lang="en-US" sz="2000" dirty="0"/>
              <a:t> COPE</a:t>
            </a:r>
          </a:p>
          <a:p>
            <a:pPr algn="r" rtl="1">
              <a:lnSpc>
                <a:spcPct val="150000"/>
              </a:lnSpc>
            </a:pPr>
            <a:r>
              <a:rPr lang="en-US" sz="2000" dirty="0" err="1"/>
              <a:t>من</a:t>
            </a:r>
            <a:r>
              <a:rPr lang="en-US" sz="2000" dirty="0"/>
              <a:t> </a:t>
            </a:r>
            <a:r>
              <a:rPr lang="en-US" sz="2000" dirty="0" err="1"/>
              <a:t>هو</a:t>
            </a:r>
            <a:r>
              <a:rPr lang="en-US" sz="2000" dirty="0"/>
              <a:t> </a:t>
            </a:r>
            <a:r>
              <a:rPr lang="en-US" sz="2000" dirty="0" err="1"/>
              <a:t>صاحب</a:t>
            </a:r>
            <a:r>
              <a:rPr lang="en-US" sz="2000" dirty="0"/>
              <a:t> </a:t>
            </a:r>
            <a:r>
              <a:rPr lang="en-US" sz="2000" dirty="0" err="1"/>
              <a:t>هذه</a:t>
            </a:r>
            <a:r>
              <a:rPr lang="en-US" sz="2000" dirty="0"/>
              <a:t> </a:t>
            </a:r>
            <a:r>
              <a:rPr lang="en-US" sz="2000" dirty="0" err="1"/>
              <a:t>المقالة</a:t>
            </a:r>
            <a:r>
              <a:rPr lang="en-US" sz="2000" dirty="0"/>
              <a:t>؟</a:t>
            </a:r>
          </a:p>
          <a:p>
            <a:pPr algn="r" rtl="1">
              <a:lnSpc>
                <a:spcPct val="150000"/>
              </a:lnSpc>
            </a:pPr>
            <a:r>
              <a:rPr lang="en-US" sz="2000" dirty="0"/>
              <a:t>• </a:t>
            </a:r>
            <a:r>
              <a:rPr lang="en-US" sz="2000" dirty="0" err="1"/>
              <a:t>هل</a:t>
            </a:r>
            <a:r>
              <a:rPr lang="en-US" sz="2000" dirty="0"/>
              <a:t> </a:t>
            </a:r>
            <a:r>
              <a:rPr lang="en-US" sz="2000" dirty="0" err="1"/>
              <a:t>هذه</a:t>
            </a:r>
            <a:r>
              <a:rPr lang="en-US" sz="2000" dirty="0"/>
              <a:t> </a:t>
            </a:r>
            <a:r>
              <a:rPr lang="en-US" sz="2000" dirty="0" err="1"/>
              <a:t>حالة</a:t>
            </a:r>
            <a:r>
              <a:rPr lang="en-US" sz="2000" dirty="0"/>
              <a:t> </a:t>
            </a:r>
            <a:r>
              <a:rPr lang="en-US" sz="2000" dirty="0" err="1"/>
              <a:t>سرقة</a:t>
            </a:r>
            <a:r>
              <a:rPr lang="en-US" sz="2000" dirty="0"/>
              <a:t>؟</a:t>
            </a:r>
          </a:p>
          <a:p>
            <a:pPr algn="r" rtl="1">
              <a:lnSpc>
                <a:spcPct val="150000"/>
              </a:lnSpc>
            </a:pPr>
            <a:r>
              <a:rPr lang="en-US" sz="2000" dirty="0"/>
              <a:t>• </a:t>
            </a:r>
            <a:r>
              <a:rPr lang="en-US" sz="2000" dirty="0" err="1"/>
              <a:t>ما</a:t>
            </a:r>
            <a:r>
              <a:rPr lang="en-US" sz="2000" dirty="0"/>
              <a:t> </a:t>
            </a:r>
            <a:r>
              <a:rPr lang="en-US" sz="2000" dirty="0" err="1"/>
              <a:t>الإجراء</a:t>
            </a:r>
            <a:r>
              <a:rPr lang="en-US" sz="2000" dirty="0"/>
              <a:t> </a:t>
            </a:r>
            <a:r>
              <a:rPr lang="en-US" sz="2000" dirty="0" err="1"/>
              <a:t>الذي</a:t>
            </a:r>
            <a:r>
              <a:rPr lang="en-US" sz="2000" dirty="0"/>
              <a:t> </a:t>
            </a:r>
            <a:r>
              <a:rPr lang="en-US" sz="2000" dirty="0" err="1"/>
              <a:t>يمكننا</a:t>
            </a:r>
            <a:r>
              <a:rPr lang="en-US" sz="2000" dirty="0"/>
              <a:t> </a:t>
            </a:r>
            <a:r>
              <a:rPr lang="en-US" sz="2000" dirty="0" err="1"/>
              <a:t>اتخاذه</a:t>
            </a:r>
            <a:r>
              <a:rPr lang="en-US" sz="2000" dirty="0"/>
              <a:t> </a:t>
            </a:r>
            <a:r>
              <a:rPr lang="en-US" sz="2000" dirty="0" err="1"/>
              <a:t>بشأن</a:t>
            </a:r>
            <a:r>
              <a:rPr lang="en-US" sz="2000" dirty="0"/>
              <a:t> </a:t>
            </a:r>
            <a:r>
              <a:rPr lang="en-US" sz="2000" dirty="0" err="1"/>
              <a:t>المؤلفين</a:t>
            </a:r>
            <a:r>
              <a:rPr lang="en-US" sz="2000" dirty="0"/>
              <a:t> A </a:t>
            </a:r>
            <a:r>
              <a:rPr lang="en-US" sz="2000" dirty="0" err="1"/>
              <a:t>و</a:t>
            </a:r>
            <a:r>
              <a:rPr lang="en-US" sz="2000" dirty="0"/>
              <a:t> B؟</a:t>
            </a:r>
          </a:p>
        </p:txBody>
      </p:sp>
    </p:spTree>
    <p:extLst>
      <p:ext uri="{BB962C8B-B14F-4D97-AF65-F5344CB8AC3E}">
        <p14:creationId xmlns:p14="http://schemas.microsoft.com/office/powerpoint/2010/main" val="821579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517F3EE-ED62-0145-A76B-2AF4FF6E60C3}"/>
              </a:ext>
            </a:extLst>
          </p:cNvPr>
          <p:cNvSpPr/>
          <p:nvPr/>
        </p:nvSpPr>
        <p:spPr>
          <a:xfrm>
            <a:off x="3431018" y="459092"/>
            <a:ext cx="2226893" cy="523220"/>
          </a:xfrm>
          <a:prstGeom prst="rect">
            <a:avLst/>
          </a:prstGeom>
        </p:spPr>
        <p:txBody>
          <a:bodyPr wrap="none">
            <a:spAutoFit/>
          </a:bodyPr>
          <a:lstStyle/>
          <a:p>
            <a:pPr algn="r" rtl="1"/>
            <a:r>
              <a:rPr lang="ar" sz="2800" dirty="0">
                <a:latin typeface="Helvetica" pitchFamily="2" charset="0"/>
              </a:rPr>
              <a:t>تضارب</a:t>
            </a:r>
            <a:r>
              <a:rPr lang="en-US" sz="2800" dirty="0">
                <a:latin typeface="Helvetica" pitchFamily="2" charset="0"/>
              </a:rPr>
              <a:t> </a:t>
            </a:r>
            <a:r>
              <a:rPr lang="ar" sz="2800" dirty="0">
                <a:latin typeface="Helvetica" pitchFamily="2" charset="0"/>
              </a:rPr>
              <a:t>المصالح</a:t>
            </a:r>
            <a:r>
              <a:rPr lang="en-US" sz="2800" dirty="0">
                <a:latin typeface="Helvetica" pitchFamily="2" charset="0"/>
              </a:rPr>
              <a:t> </a:t>
            </a:r>
            <a:endParaRPr lang="ar" sz="2800" dirty="0">
              <a:effectLst/>
              <a:latin typeface="Helvetica" pitchFamily="2" charset="0"/>
            </a:endParaRPr>
          </a:p>
        </p:txBody>
      </p:sp>
      <p:sp>
        <p:nvSpPr>
          <p:cNvPr id="6" name="Rectangle 5">
            <a:extLst>
              <a:ext uri="{FF2B5EF4-FFF2-40B4-BE49-F238E27FC236}">
                <a16:creationId xmlns:a16="http://schemas.microsoft.com/office/drawing/2014/main" xmlns="" id="{F99B3938-3FD0-674E-8A05-B9AE5A815D4E}"/>
              </a:ext>
            </a:extLst>
          </p:cNvPr>
          <p:cNvSpPr/>
          <p:nvPr/>
        </p:nvSpPr>
        <p:spPr>
          <a:xfrm>
            <a:off x="483476" y="1202783"/>
            <a:ext cx="8177048" cy="3359446"/>
          </a:xfrm>
          <a:prstGeom prst="rect">
            <a:avLst/>
          </a:prstGeom>
        </p:spPr>
        <p:txBody>
          <a:bodyPr wrap="square">
            <a:spAutoFit/>
          </a:bodyPr>
          <a:lstStyle/>
          <a:p>
            <a:pPr algn="r" rtl="1">
              <a:lnSpc>
                <a:spcPct val="150000"/>
              </a:lnSpc>
            </a:pPr>
            <a:r>
              <a:rPr lang="ar" sz="2400" dirty="0">
                <a:latin typeface="Helvetica" pitchFamily="2" charset="0"/>
              </a:rPr>
              <a:t>قد</a:t>
            </a:r>
            <a:r>
              <a:rPr lang="en-US" sz="2400" dirty="0">
                <a:latin typeface="Helvetica" pitchFamily="2" charset="0"/>
              </a:rPr>
              <a:t> </a:t>
            </a:r>
            <a:r>
              <a:rPr lang="ar" sz="2400" dirty="0">
                <a:latin typeface="Helvetica" pitchFamily="2" charset="0"/>
              </a:rPr>
              <a:t>يحصل</a:t>
            </a:r>
            <a:r>
              <a:rPr lang="en-US" sz="2400" dirty="0">
                <a:latin typeface="Helvetica" pitchFamily="2" charset="0"/>
              </a:rPr>
              <a:t> </a:t>
            </a:r>
            <a:r>
              <a:rPr lang="ar" sz="2400" dirty="0">
                <a:latin typeface="Helvetica" pitchFamily="2" charset="0"/>
              </a:rPr>
              <a:t>تضارب</a:t>
            </a:r>
            <a:r>
              <a:rPr lang="en-US" sz="2400" dirty="0">
                <a:latin typeface="Helvetica" pitchFamily="2" charset="0"/>
              </a:rPr>
              <a:t> </a:t>
            </a:r>
            <a:r>
              <a:rPr lang="ar" sz="2400" dirty="0">
                <a:latin typeface="Helvetica" pitchFamily="2" charset="0"/>
              </a:rPr>
              <a:t>بين</a:t>
            </a:r>
            <a:r>
              <a:rPr lang="en-US" sz="2400" dirty="0">
                <a:latin typeface="Helvetica" pitchFamily="2" charset="0"/>
              </a:rPr>
              <a:t> </a:t>
            </a:r>
            <a:r>
              <a:rPr lang="ar" sz="2400" dirty="0">
                <a:latin typeface="Helvetica" pitchFamily="2" charset="0"/>
              </a:rPr>
              <a:t>مصلحة</a:t>
            </a:r>
            <a:r>
              <a:rPr lang="en-US" sz="2400" dirty="0">
                <a:latin typeface="Helvetica" pitchFamily="2" charset="0"/>
              </a:rPr>
              <a:t> </a:t>
            </a:r>
            <a:r>
              <a:rPr lang="ar" sz="2400" dirty="0">
                <a:latin typeface="Helvetica" pitchFamily="2" charset="0"/>
              </a:rPr>
              <a:t>الباحث</a:t>
            </a:r>
            <a:r>
              <a:rPr lang="en-US" sz="2400" dirty="0">
                <a:latin typeface="Helvetica" pitchFamily="2" charset="0"/>
              </a:rPr>
              <a:t> </a:t>
            </a:r>
            <a:r>
              <a:rPr lang="ar" sz="2400" dirty="0">
                <a:latin typeface="Helvetica" pitchFamily="2" charset="0"/>
              </a:rPr>
              <a:t>الخاصه</a:t>
            </a:r>
            <a:r>
              <a:rPr lang="en-US" sz="2400" dirty="0">
                <a:latin typeface="Helvetica" pitchFamily="2" charset="0"/>
              </a:rPr>
              <a:t> </a:t>
            </a:r>
            <a:r>
              <a:rPr lang="ar" sz="2400" dirty="0">
                <a:latin typeface="Helvetica" pitchFamily="2" charset="0"/>
              </a:rPr>
              <a:t>،</a:t>
            </a:r>
            <a:r>
              <a:rPr lang="en-US" sz="2400" dirty="0">
                <a:latin typeface="Helvetica" pitchFamily="2" charset="0"/>
              </a:rPr>
              <a:t> </a:t>
            </a:r>
            <a:r>
              <a:rPr lang="ar" sz="2400" dirty="0">
                <a:latin typeface="Helvetica" pitchFamily="2" charset="0"/>
              </a:rPr>
              <a:t>كالمصلحة</a:t>
            </a:r>
            <a:r>
              <a:rPr lang="en-US" sz="2400" dirty="0">
                <a:latin typeface="Helvetica" pitchFamily="2" charset="0"/>
              </a:rPr>
              <a:t> </a:t>
            </a:r>
            <a:r>
              <a:rPr lang="ar" sz="2400" dirty="0">
                <a:latin typeface="Helvetica" pitchFamily="2" charset="0"/>
              </a:rPr>
              <a:t>المادية</a:t>
            </a:r>
            <a:r>
              <a:rPr lang="en-US" sz="2400" dirty="0">
                <a:latin typeface="Helvetica" pitchFamily="2" charset="0"/>
              </a:rPr>
              <a:t> </a:t>
            </a:r>
            <a:r>
              <a:rPr lang="ar" sz="2400" dirty="0">
                <a:latin typeface="Helvetica" pitchFamily="2" charset="0"/>
              </a:rPr>
              <a:t>أو</a:t>
            </a:r>
            <a:r>
              <a:rPr lang="en-US" sz="2400" dirty="0">
                <a:latin typeface="Helvetica" pitchFamily="2" charset="0"/>
              </a:rPr>
              <a:t> </a:t>
            </a:r>
            <a:r>
              <a:rPr lang="ar" sz="2400" dirty="0">
                <a:latin typeface="Helvetica" pitchFamily="2" charset="0"/>
              </a:rPr>
              <a:t>المعنوية</a:t>
            </a:r>
            <a:r>
              <a:rPr lang="en-US" sz="2400" dirty="0">
                <a:latin typeface="Helvetica" pitchFamily="2" charset="0"/>
              </a:rPr>
              <a:t> </a:t>
            </a:r>
            <a:r>
              <a:rPr lang="ar" sz="2400" dirty="0">
                <a:latin typeface="Helvetica" pitchFamily="2" charset="0"/>
              </a:rPr>
              <a:t>مثل</a:t>
            </a:r>
            <a:r>
              <a:rPr lang="en-US" sz="2400" dirty="0">
                <a:latin typeface="Helvetica" pitchFamily="2" charset="0"/>
              </a:rPr>
              <a:t> </a:t>
            </a:r>
            <a:r>
              <a:rPr lang="ar" sz="2400" dirty="0">
                <a:latin typeface="Helvetica" pitchFamily="2" charset="0"/>
              </a:rPr>
              <a:t>الشهرة</a:t>
            </a:r>
            <a:r>
              <a:rPr lang="en-US" sz="2400" dirty="0">
                <a:latin typeface="Helvetica" pitchFamily="2" charset="0"/>
              </a:rPr>
              <a:t> </a:t>
            </a:r>
            <a:r>
              <a:rPr lang="ar" sz="2400" dirty="0">
                <a:latin typeface="Helvetica" pitchFamily="2" charset="0"/>
              </a:rPr>
              <a:t>،</a:t>
            </a:r>
            <a:r>
              <a:rPr lang="en-US" sz="2400" dirty="0">
                <a:latin typeface="Helvetica" pitchFamily="2" charset="0"/>
              </a:rPr>
              <a:t> </a:t>
            </a:r>
            <a:r>
              <a:rPr lang="ar" sz="2400" dirty="0">
                <a:latin typeface="Helvetica" pitchFamily="2" charset="0"/>
              </a:rPr>
              <a:t>والموقع</a:t>
            </a:r>
            <a:r>
              <a:rPr lang="en-US" sz="2400" dirty="0">
                <a:latin typeface="Helvetica" pitchFamily="2" charset="0"/>
              </a:rPr>
              <a:t> </a:t>
            </a:r>
            <a:r>
              <a:rPr lang="ar" sz="2400" dirty="0">
                <a:latin typeface="Helvetica" pitchFamily="2" charset="0"/>
              </a:rPr>
              <a:t>العلمي</a:t>
            </a:r>
            <a:r>
              <a:rPr lang="en-US" sz="2400" dirty="0">
                <a:latin typeface="Helvetica" pitchFamily="2" charset="0"/>
              </a:rPr>
              <a:t> </a:t>
            </a:r>
            <a:r>
              <a:rPr lang="ar" sz="2400" dirty="0">
                <a:latin typeface="Helvetica" pitchFamily="2" charset="0"/>
              </a:rPr>
              <a:t>،</a:t>
            </a:r>
            <a:r>
              <a:rPr lang="en-US" sz="2400" dirty="0">
                <a:latin typeface="Helvetica" pitchFamily="2" charset="0"/>
              </a:rPr>
              <a:t> </a:t>
            </a:r>
            <a:r>
              <a:rPr lang="ar" sz="2400" dirty="0">
                <a:latin typeface="Helvetica" pitchFamily="2" charset="0"/>
              </a:rPr>
              <a:t>وبين</a:t>
            </a:r>
            <a:r>
              <a:rPr lang="en-US" sz="2400" dirty="0">
                <a:latin typeface="Helvetica" pitchFamily="2" charset="0"/>
              </a:rPr>
              <a:t> </a:t>
            </a:r>
            <a:r>
              <a:rPr lang="ar" sz="2400" dirty="0">
                <a:latin typeface="Helvetica" pitchFamily="2" charset="0"/>
              </a:rPr>
              <a:t>مصالح</a:t>
            </a:r>
            <a:r>
              <a:rPr lang="en-US" sz="2400" dirty="0">
                <a:latin typeface="Helvetica" pitchFamily="2" charset="0"/>
              </a:rPr>
              <a:t> </a:t>
            </a:r>
            <a:r>
              <a:rPr lang="ar" sz="2400" dirty="0">
                <a:latin typeface="Helvetica" pitchFamily="2" charset="0"/>
              </a:rPr>
              <a:t>أخرى</a:t>
            </a:r>
            <a:r>
              <a:rPr lang="en-US" sz="2400" dirty="0">
                <a:latin typeface="Helvetica" pitchFamily="2" charset="0"/>
              </a:rPr>
              <a:t> </a:t>
            </a:r>
            <a:r>
              <a:rPr lang="ar" sz="2400" dirty="0">
                <a:latin typeface="Helvetica" pitchFamily="2" charset="0"/>
              </a:rPr>
              <a:t>مثل</a:t>
            </a:r>
            <a:r>
              <a:rPr lang="en-US" sz="2400" dirty="0">
                <a:latin typeface="Helvetica" pitchFamily="2" charset="0"/>
              </a:rPr>
              <a:t> </a:t>
            </a:r>
            <a:r>
              <a:rPr lang="ar" sz="2400" dirty="0">
                <a:latin typeface="Helvetica" pitchFamily="2" charset="0"/>
              </a:rPr>
              <a:t>النزاهة</a:t>
            </a:r>
            <a:r>
              <a:rPr lang="en-US" sz="2400" dirty="0">
                <a:latin typeface="Helvetica" pitchFamily="2" charset="0"/>
              </a:rPr>
              <a:t> </a:t>
            </a:r>
            <a:r>
              <a:rPr lang="ar" sz="2400" dirty="0">
                <a:latin typeface="Helvetica" pitchFamily="2" charset="0"/>
              </a:rPr>
              <a:t>العلمية</a:t>
            </a:r>
            <a:r>
              <a:rPr lang="en-US" sz="2400" dirty="0">
                <a:latin typeface="Helvetica" pitchFamily="2" charset="0"/>
              </a:rPr>
              <a:t> </a:t>
            </a:r>
            <a:r>
              <a:rPr lang="ar" sz="2400" dirty="0">
                <a:latin typeface="Helvetica" pitchFamily="2" charset="0"/>
              </a:rPr>
              <a:t>والموضوعية</a:t>
            </a:r>
            <a:r>
              <a:rPr lang="en-US" sz="2400" dirty="0">
                <a:latin typeface="Helvetica" pitchFamily="2" charset="0"/>
              </a:rPr>
              <a:t> </a:t>
            </a:r>
            <a:r>
              <a:rPr lang="ar" sz="2400" dirty="0">
                <a:latin typeface="Helvetica" pitchFamily="2" charset="0"/>
              </a:rPr>
              <a:t>في</a:t>
            </a:r>
            <a:r>
              <a:rPr lang="en-US" sz="2400" dirty="0">
                <a:latin typeface="Helvetica" pitchFamily="2" charset="0"/>
              </a:rPr>
              <a:t> </a:t>
            </a:r>
            <a:r>
              <a:rPr lang="ar" sz="2400" dirty="0">
                <a:latin typeface="Helvetica" pitchFamily="2" charset="0"/>
              </a:rPr>
              <a:t>إجراء</a:t>
            </a:r>
            <a:r>
              <a:rPr lang="en-US" sz="2400" dirty="0">
                <a:latin typeface="Helvetica" pitchFamily="2" charset="0"/>
              </a:rPr>
              <a:t> </a:t>
            </a:r>
            <a:r>
              <a:rPr lang="ar" sz="2400" dirty="0">
                <a:latin typeface="Helvetica" pitchFamily="2" charset="0"/>
              </a:rPr>
              <a:t>البحوث</a:t>
            </a:r>
            <a:r>
              <a:rPr lang="en-US" sz="2400" dirty="0">
                <a:latin typeface="Helvetica" pitchFamily="2" charset="0"/>
              </a:rPr>
              <a:t> </a:t>
            </a:r>
            <a:r>
              <a:rPr lang="ar" sz="2400" dirty="0">
                <a:latin typeface="Helvetica" pitchFamily="2" charset="0"/>
              </a:rPr>
              <a:t>ونشرها</a:t>
            </a:r>
            <a:r>
              <a:rPr lang="en-US" sz="2400" dirty="0">
                <a:latin typeface="Helvetica" pitchFamily="2" charset="0"/>
              </a:rPr>
              <a:t> </a:t>
            </a:r>
            <a:r>
              <a:rPr lang="ar" sz="2400" dirty="0">
                <a:latin typeface="Helvetica" pitchFamily="2" charset="0"/>
              </a:rPr>
              <a:t>والمصالح</a:t>
            </a:r>
            <a:r>
              <a:rPr lang="en-US" sz="2400" dirty="0">
                <a:latin typeface="Helvetica" pitchFamily="2" charset="0"/>
              </a:rPr>
              <a:t> </a:t>
            </a:r>
            <a:r>
              <a:rPr lang="ar" sz="2400" dirty="0">
                <a:latin typeface="Helvetica" pitchFamily="2" charset="0"/>
              </a:rPr>
              <a:t>العامة</a:t>
            </a:r>
            <a:r>
              <a:rPr lang="en-US" sz="2400" dirty="0">
                <a:latin typeface="Helvetica" pitchFamily="2" charset="0"/>
              </a:rPr>
              <a:t> </a:t>
            </a:r>
            <a:r>
              <a:rPr lang="ar" sz="2400" dirty="0">
                <a:latin typeface="Helvetica" pitchFamily="2" charset="0"/>
              </a:rPr>
              <a:t>الأخرى</a:t>
            </a:r>
            <a:r>
              <a:rPr lang="en-US" sz="2400" dirty="0">
                <a:latin typeface="Helvetica" pitchFamily="2" charset="0"/>
              </a:rPr>
              <a:t> </a:t>
            </a:r>
            <a:r>
              <a:rPr lang="ar" sz="2400" dirty="0">
                <a:latin typeface="Helvetica" pitchFamily="2" charset="0"/>
              </a:rPr>
              <a:t>وعلى</a:t>
            </a:r>
            <a:r>
              <a:rPr lang="en-US" sz="2400" dirty="0">
                <a:latin typeface="Helvetica" pitchFamily="2" charset="0"/>
              </a:rPr>
              <a:t> </a:t>
            </a:r>
            <a:r>
              <a:rPr lang="ar" sz="2400" dirty="0">
                <a:latin typeface="Helvetica" pitchFamily="2" charset="0"/>
              </a:rPr>
              <a:t>الباحث</a:t>
            </a:r>
            <a:r>
              <a:rPr lang="en-US" sz="2400" dirty="0">
                <a:latin typeface="Helvetica" pitchFamily="2" charset="0"/>
              </a:rPr>
              <a:t> </a:t>
            </a:r>
            <a:r>
              <a:rPr lang="ar" sz="2400" dirty="0">
                <a:latin typeface="Helvetica" pitchFamily="2" charset="0"/>
              </a:rPr>
              <a:t>،</a:t>
            </a:r>
            <a:r>
              <a:rPr lang="en-US" sz="2400" dirty="0">
                <a:latin typeface="Helvetica" pitchFamily="2" charset="0"/>
              </a:rPr>
              <a:t> </a:t>
            </a:r>
            <a:r>
              <a:rPr lang="ar" sz="2400" dirty="0">
                <a:latin typeface="Helvetica" pitchFamily="2" charset="0"/>
              </a:rPr>
              <a:t>عند</a:t>
            </a:r>
            <a:r>
              <a:rPr lang="en-US" sz="2400" dirty="0">
                <a:latin typeface="Helvetica" pitchFamily="2" charset="0"/>
              </a:rPr>
              <a:t> </a:t>
            </a:r>
            <a:r>
              <a:rPr lang="ar" sz="2400" dirty="0">
                <a:latin typeface="Helvetica" pitchFamily="2" charset="0"/>
              </a:rPr>
              <a:t>وجود</a:t>
            </a:r>
            <a:r>
              <a:rPr lang="en-US" sz="2400" dirty="0">
                <a:latin typeface="Helvetica" pitchFamily="2" charset="0"/>
              </a:rPr>
              <a:t> </a:t>
            </a:r>
            <a:r>
              <a:rPr lang="ar" sz="2400" dirty="0">
                <a:latin typeface="Helvetica" pitchFamily="2" charset="0"/>
              </a:rPr>
              <a:t>مثل</a:t>
            </a:r>
            <a:r>
              <a:rPr lang="en-US" sz="2400" dirty="0">
                <a:latin typeface="Helvetica" pitchFamily="2" charset="0"/>
              </a:rPr>
              <a:t> </a:t>
            </a:r>
            <a:r>
              <a:rPr lang="ar" sz="2400" dirty="0">
                <a:latin typeface="Helvetica" pitchFamily="2" charset="0"/>
              </a:rPr>
              <a:t>هذا</a:t>
            </a:r>
            <a:r>
              <a:rPr lang="en-US" sz="2400" dirty="0">
                <a:latin typeface="Helvetica" pitchFamily="2" charset="0"/>
              </a:rPr>
              <a:t> </a:t>
            </a:r>
            <a:r>
              <a:rPr lang="ar" sz="2400" dirty="0">
                <a:latin typeface="Helvetica" pitchFamily="2" charset="0"/>
              </a:rPr>
              <a:t>التضارب</a:t>
            </a:r>
            <a:r>
              <a:rPr lang="en-US" sz="2400" dirty="0">
                <a:latin typeface="Helvetica" pitchFamily="2" charset="0"/>
              </a:rPr>
              <a:t> </a:t>
            </a:r>
            <a:r>
              <a:rPr lang="ar" sz="2400" dirty="0">
                <a:latin typeface="Helvetica" pitchFamily="2" charset="0"/>
              </a:rPr>
              <a:t>ان</a:t>
            </a:r>
            <a:r>
              <a:rPr lang="en-US" sz="2400" dirty="0">
                <a:latin typeface="Helvetica" pitchFamily="2" charset="0"/>
              </a:rPr>
              <a:t> </a:t>
            </a:r>
            <a:r>
              <a:rPr lang="ar" sz="2400" dirty="0">
                <a:latin typeface="Helvetica" pitchFamily="2" charset="0"/>
              </a:rPr>
              <a:t>يكون</a:t>
            </a:r>
            <a:r>
              <a:rPr lang="en-US" sz="2400" dirty="0">
                <a:latin typeface="Helvetica" pitchFamily="2" charset="0"/>
              </a:rPr>
              <a:t> </a:t>
            </a:r>
            <a:r>
              <a:rPr lang="ar" sz="2400" dirty="0">
                <a:latin typeface="Helvetica" pitchFamily="2" charset="0"/>
              </a:rPr>
              <a:t>أمينا</a:t>
            </a:r>
            <a:r>
              <a:rPr lang="en-US" sz="2400" dirty="0">
                <a:latin typeface="Helvetica" pitchFamily="2" charset="0"/>
              </a:rPr>
              <a:t> </a:t>
            </a:r>
            <a:r>
              <a:rPr lang="ar" sz="2400" dirty="0">
                <a:latin typeface="Helvetica" pitchFamily="2" charset="0"/>
              </a:rPr>
              <a:t>وصادقا</a:t>
            </a:r>
            <a:r>
              <a:rPr lang="en-US" sz="2400" dirty="0">
                <a:latin typeface="Helvetica" pitchFamily="2" charset="0"/>
              </a:rPr>
              <a:t> </a:t>
            </a:r>
            <a:r>
              <a:rPr lang="ar" sz="2400" dirty="0">
                <a:latin typeface="Helvetica" pitchFamily="2" charset="0"/>
              </a:rPr>
              <a:t>وأن</a:t>
            </a:r>
            <a:r>
              <a:rPr lang="en-US" sz="2400" dirty="0">
                <a:latin typeface="Helvetica" pitchFamily="2" charset="0"/>
              </a:rPr>
              <a:t> </a:t>
            </a:r>
            <a:r>
              <a:rPr lang="ar" sz="2400" dirty="0">
                <a:latin typeface="Helvetica" pitchFamily="2" charset="0"/>
              </a:rPr>
              <a:t>يتحرى</a:t>
            </a:r>
            <a:r>
              <a:rPr lang="en-US" sz="2400" dirty="0">
                <a:latin typeface="Helvetica" pitchFamily="2" charset="0"/>
              </a:rPr>
              <a:t> </a:t>
            </a:r>
            <a:r>
              <a:rPr lang="ar" sz="2400" dirty="0">
                <a:latin typeface="Helvetica" pitchFamily="2" charset="0"/>
              </a:rPr>
              <a:t>الموضوعية</a:t>
            </a:r>
          </a:p>
          <a:p>
            <a:pPr algn="r" rtl="1">
              <a:lnSpc>
                <a:spcPct val="150000"/>
              </a:lnSpc>
            </a:pPr>
            <a:r>
              <a:rPr lang="ar" sz="2400" dirty="0">
                <a:latin typeface="Helvetica" pitchFamily="2" charset="0"/>
              </a:rPr>
              <a:t>والتجرد</a:t>
            </a:r>
            <a:r>
              <a:rPr lang="en-US" sz="2400" dirty="0">
                <a:latin typeface="Helvetica" pitchFamily="2" charset="0"/>
              </a:rPr>
              <a:t> </a:t>
            </a:r>
            <a:r>
              <a:rPr lang="ar" sz="2400" dirty="0">
                <a:latin typeface="Helvetica" pitchFamily="2" charset="0"/>
              </a:rPr>
              <a:t>وأن</a:t>
            </a:r>
            <a:r>
              <a:rPr lang="en-US" sz="2400" dirty="0">
                <a:latin typeface="Helvetica" pitchFamily="2" charset="0"/>
              </a:rPr>
              <a:t> </a:t>
            </a:r>
            <a:r>
              <a:rPr lang="ar" sz="2400" dirty="0">
                <a:latin typeface="Helvetica" pitchFamily="2" charset="0"/>
              </a:rPr>
              <a:t>لايقدم</a:t>
            </a:r>
            <a:r>
              <a:rPr lang="en-US" sz="2400" dirty="0">
                <a:latin typeface="Helvetica" pitchFamily="2" charset="0"/>
              </a:rPr>
              <a:t> </a:t>
            </a:r>
            <a:r>
              <a:rPr lang="ar" sz="2400" dirty="0">
                <a:latin typeface="Helvetica" pitchFamily="2" charset="0"/>
              </a:rPr>
              <a:t>مصالحة</a:t>
            </a:r>
            <a:r>
              <a:rPr lang="en-US" sz="2400" dirty="0">
                <a:latin typeface="Helvetica" pitchFamily="2" charset="0"/>
              </a:rPr>
              <a:t> </a:t>
            </a:r>
            <a:r>
              <a:rPr lang="ar" sz="2400" dirty="0">
                <a:latin typeface="Helvetica" pitchFamily="2" charset="0"/>
              </a:rPr>
              <a:t>الشخصيه</a:t>
            </a:r>
            <a:r>
              <a:rPr lang="en-US" sz="2400" dirty="0">
                <a:latin typeface="Helvetica" pitchFamily="2" charset="0"/>
              </a:rPr>
              <a:t> </a:t>
            </a:r>
            <a:r>
              <a:rPr lang="ar" sz="2400" dirty="0">
                <a:latin typeface="Helvetica" pitchFamily="2" charset="0"/>
              </a:rPr>
              <a:t>الخاصه</a:t>
            </a:r>
            <a:r>
              <a:rPr lang="en-US" sz="2400" dirty="0">
                <a:latin typeface="Helvetica" pitchFamily="2" charset="0"/>
              </a:rPr>
              <a:t> </a:t>
            </a:r>
            <a:r>
              <a:rPr lang="ar" sz="2400" dirty="0">
                <a:latin typeface="Helvetica" pitchFamily="2" charset="0"/>
              </a:rPr>
              <a:t>أو</a:t>
            </a:r>
            <a:r>
              <a:rPr lang="en-US" sz="2400" dirty="0">
                <a:latin typeface="Helvetica" pitchFamily="2" charset="0"/>
              </a:rPr>
              <a:t> </a:t>
            </a:r>
            <a:r>
              <a:rPr lang="ar" sz="2400" dirty="0">
                <a:latin typeface="Helvetica" pitchFamily="2" charset="0"/>
              </a:rPr>
              <a:t>مصالح</a:t>
            </a:r>
            <a:r>
              <a:rPr lang="en-US" sz="2400" dirty="0">
                <a:latin typeface="Helvetica" pitchFamily="2" charset="0"/>
              </a:rPr>
              <a:t> </a:t>
            </a:r>
            <a:r>
              <a:rPr lang="ar" sz="2400" dirty="0">
                <a:latin typeface="Helvetica" pitchFamily="2" charset="0"/>
              </a:rPr>
              <a:t>المؤسسة</a:t>
            </a:r>
            <a:r>
              <a:rPr lang="en-US" sz="2400" dirty="0">
                <a:latin typeface="Helvetica" pitchFamily="2" charset="0"/>
              </a:rPr>
              <a:t> </a:t>
            </a:r>
            <a:r>
              <a:rPr lang="ar" sz="2400" dirty="0">
                <a:latin typeface="Helvetica" pitchFamily="2" charset="0"/>
              </a:rPr>
              <a:t>التي</a:t>
            </a:r>
            <a:r>
              <a:rPr lang="en-US" sz="2400" dirty="0">
                <a:latin typeface="Helvetica" pitchFamily="2" charset="0"/>
              </a:rPr>
              <a:t> </a:t>
            </a:r>
            <a:r>
              <a:rPr lang="ar" sz="2400" dirty="0">
                <a:latin typeface="Helvetica" pitchFamily="2" charset="0"/>
              </a:rPr>
              <a:t>يعمل</a:t>
            </a:r>
            <a:r>
              <a:rPr lang="en-US" sz="2400" dirty="0">
                <a:latin typeface="Helvetica" pitchFamily="2" charset="0"/>
              </a:rPr>
              <a:t> </a:t>
            </a:r>
            <a:r>
              <a:rPr lang="ar" sz="2400" dirty="0">
                <a:latin typeface="Helvetica" pitchFamily="2" charset="0"/>
              </a:rPr>
              <a:t>بها</a:t>
            </a:r>
            <a:r>
              <a:rPr lang="en-US" sz="2400" dirty="0">
                <a:latin typeface="Helvetica" pitchFamily="2" charset="0"/>
              </a:rPr>
              <a:t> </a:t>
            </a:r>
            <a:r>
              <a:rPr lang="ar" sz="2400" dirty="0">
                <a:latin typeface="Helvetica" pitchFamily="2" charset="0"/>
              </a:rPr>
              <a:t>على</a:t>
            </a:r>
            <a:r>
              <a:rPr lang="en-US" sz="2400" dirty="0">
                <a:latin typeface="Helvetica" pitchFamily="2" charset="0"/>
              </a:rPr>
              <a:t> </a:t>
            </a:r>
            <a:r>
              <a:rPr lang="ar" sz="2400" dirty="0">
                <a:latin typeface="Helvetica" pitchFamily="2" charset="0"/>
              </a:rPr>
              <a:t>المصالح</a:t>
            </a:r>
            <a:r>
              <a:rPr lang="en-US" sz="2400" dirty="0">
                <a:latin typeface="Helvetica" pitchFamily="2" charset="0"/>
              </a:rPr>
              <a:t> </a:t>
            </a:r>
            <a:r>
              <a:rPr lang="ar" sz="2400" dirty="0">
                <a:latin typeface="Helvetica" pitchFamily="2" charset="0"/>
              </a:rPr>
              <a:t>العامه</a:t>
            </a:r>
            <a:r>
              <a:rPr lang="en-US" dirty="0">
                <a:latin typeface="Helvetica" pitchFamily="2" charset="0"/>
              </a:rPr>
              <a:t> </a:t>
            </a:r>
            <a:endParaRPr lang="en-US" dirty="0">
              <a:effectLst/>
              <a:latin typeface="Helvetica" pitchFamily="2" charset="0"/>
            </a:endParaRPr>
          </a:p>
        </p:txBody>
      </p:sp>
    </p:spTree>
    <p:extLst>
      <p:ext uri="{BB962C8B-B14F-4D97-AF65-F5344CB8AC3E}">
        <p14:creationId xmlns:p14="http://schemas.microsoft.com/office/powerpoint/2010/main" val="3771076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B080613-925B-4C44-ADE4-741049ED7629}"/>
              </a:ext>
            </a:extLst>
          </p:cNvPr>
          <p:cNvPicPr>
            <a:picLocks noChangeAspect="1"/>
          </p:cNvPicPr>
          <p:nvPr/>
        </p:nvPicPr>
        <p:blipFill>
          <a:blip r:embed="rId2"/>
          <a:stretch>
            <a:fillRect/>
          </a:stretch>
        </p:blipFill>
        <p:spPr>
          <a:xfrm>
            <a:off x="704194" y="512840"/>
            <a:ext cx="7514896" cy="5455815"/>
          </a:xfrm>
          <a:prstGeom prst="rect">
            <a:avLst/>
          </a:prstGeom>
        </p:spPr>
      </p:pic>
    </p:spTree>
    <p:extLst>
      <p:ext uri="{BB962C8B-B14F-4D97-AF65-F5344CB8AC3E}">
        <p14:creationId xmlns:p14="http://schemas.microsoft.com/office/powerpoint/2010/main" val="3960928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1174430-273B-EB4F-B919-565F873D3608}"/>
              </a:ext>
            </a:extLst>
          </p:cNvPr>
          <p:cNvPicPr>
            <a:picLocks noChangeAspect="1"/>
          </p:cNvPicPr>
          <p:nvPr/>
        </p:nvPicPr>
        <p:blipFill>
          <a:blip r:embed="rId2"/>
          <a:stretch>
            <a:fillRect/>
          </a:stretch>
        </p:blipFill>
        <p:spPr>
          <a:xfrm>
            <a:off x="1419225" y="1766888"/>
            <a:ext cx="6305550" cy="3324225"/>
          </a:xfrm>
          <a:prstGeom prst="rect">
            <a:avLst/>
          </a:prstGeom>
        </p:spPr>
      </p:pic>
    </p:spTree>
    <p:extLst>
      <p:ext uri="{BB962C8B-B14F-4D97-AF65-F5344CB8AC3E}">
        <p14:creationId xmlns:p14="http://schemas.microsoft.com/office/powerpoint/2010/main" val="2624178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07DE63-36CF-2D40-8242-84A7E00A9A79}"/>
              </a:ext>
            </a:extLst>
          </p:cNvPr>
          <p:cNvSpPr/>
          <p:nvPr/>
        </p:nvSpPr>
        <p:spPr>
          <a:xfrm>
            <a:off x="2292498" y="217355"/>
            <a:ext cx="4692310" cy="584775"/>
          </a:xfrm>
          <a:prstGeom prst="rect">
            <a:avLst/>
          </a:prstGeom>
        </p:spPr>
        <p:txBody>
          <a:bodyPr wrap="none">
            <a:spAutoFit/>
          </a:bodyPr>
          <a:lstStyle/>
          <a:p>
            <a:pPr algn="ctr" rtl="1"/>
            <a:r>
              <a:rPr lang="ar-SA" sz="3200" dirty="0">
                <a:solidFill>
                  <a:srgbClr val="FF0000"/>
                </a:solidFill>
                <a:latin typeface="Calibri" panose="020F0502020204030204" pitchFamily="34" charset="0"/>
                <a:ea typeface="Times New Roman" panose="02020603050405020304" pitchFamily="18" charset="0"/>
              </a:rPr>
              <a:t>اسباب التجاوزات في النشر العلمي</a:t>
            </a:r>
            <a:r>
              <a:rPr lang="ar-SA" dirty="0">
                <a:solidFill>
                  <a:srgbClr val="000000"/>
                </a:solidFill>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05FC2120-60A6-D54E-8C5B-84D3824E2F0E}"/>
              </a:ext>
            </a:extLst>
          </p:cNvPr>
          <p:cNvSpPr/>
          <p:nvPr/>
        </p:nvSpPr>
        <p:spPr>
          <a:xfrm>
            <a:off x="840827" y="947484"/>
            <a:ext cx="7903779" cy="5021439"/>
          </a:xfrm>
          <a:prstGeom prst="rect">
            <a:avLst/>
          </a:prstGeom>
        </p:spPr>
        <p:txBody>
          <a:bodyPr wrap="square">
            <a:spAutoFit/>
          </a:bodyPr>
          <a:lstStyle/>
          <a:p>
            <a:pPr algn="r" rtl="1">
              <a:lnSpc>
                <a:spcPct val="150000"/>
              </a:lnSpc>
            </a:pPr>
            <a:r>
              <a:rPr lang="ar" sz="2400" b="1" dirty="0">
                <a:latin typeface="Helvetica" pitchFamily="2" charset="0"/>
              </a:rPr>
              <a:t>يمكن</a:t>
            </a:r>
            <a:r>
              <a:rPr lang="en-US" sz="2400" b="1" dirty="0">
                <a:latin typeface="Helvetica" pitchFamily="2" charset="0"/>
              </a:rPr>
              <a:t> </a:t>
            </a:r>
            <a:r>
              <a:rPr lang="ar" sz="2400" b="1" dirty="0">
                <a:latin typeface="Helvetica" pitchFamily="2" charset="0"/>
              </a:rPr>
              <a:t>تلخيص</a:t>
            </a:r>
            <a:r>
              <a:rPr lang="en-US" sz="2400" b="1" dirty="0">
                <a:latin typeface="Helvetica" pitchFamily="2" charset="0"/>
              </a:rPr>
              <a:t> </a:t>
            </a:r>
            <a:r>
              <a:rPr lang="ar" sz="2400" b="1" dirty="0">
                <a:latin typeface="Helvetica" pitchFamily="2" charset="0"/>
              </a:rPr>
              <a:t>الأسباب</a:t>
            </a:r>
            <a:r>
              <a:rPr lang="en-US" sz="2400" b="1" dirty="0">
                <a:latin typeface="Helvetica" pitchFamily="2" charset="0"/>
              </a:rPr>
              <a:t> </a:t>
            </a:r>
            <a:r>
              <a:rPr lang="ar" sz="2400" b="1" dirty="0">
                <a:latin typeface="Helvetica" pitchFamily="2" charset="0"/>
              </a:rPr>
              <a:t>التي</a:t>
            </a:r>
            <a:r>
              <a:rPr lang="en-US" sz="2400" b="1" dirty="0">
                <a:latin typeface="Helvetica" pitchFamily="2" charset="0"/>
              </a:rPr>
              <a:t> </a:t>
            </a:r>
            <a:r>
              <a:rPr lang="ar" sz="2400" b="1" dirty="0">
                <a:latin typeface="Helvetica" pitchFamily="2" charset="0"/>
              </a:rPr>
              <a:t>تؤدي</a:t>
            </a:r>
            <a:r>
              <a:rPr lang="en-US" sz="2400" b="1" dirty="0">
                <a:latin typeface="Helvetica" pitchFamily="2" charset="0"/>
              </a:rPr>
              <a:t> </a:t>
            </a:r>
            <a:r>
              <a:rPr lang="ar" sz="2400" b="1" dirty="0">
                <a:latin typeface="Helvetica" pitchFamily="2" charset="0"/>
              </a:rPr>
              <a:t>الى</a:t>
            </a:r>
            <a:r>
              <a:rPr lang="en-US" sz="2400" b="1" dirty="0">
                <a:latin typeface="Helvetica" pitchFamily="2" charset="0"/>
              </a:rPr>
              <a:t> </a:t>
            </a:r>
            <a:r>
              <a:rPr lang="ar" sz="2400" b="1" dirty="0">
                <a:latin typeface="Helvetica" pitchFamily="2" charset="0"/>
              </a:rPr>
              <a:t>التجاوزات</a:t>
            </a:r>
            <a:r>
              <a:rPr lang="en-US" sz="2400" b="1" dirty="0">
                <a:latin typeface="Helvetica" pitchFamily="2" charset="0"/>
              </a:rPr>
              <a:t> </a:t>
            </a:r>
            <a:r>
              <a:rPr lang="ar" sz="2400" b="1" dirty="0">
                <a:latin typeface="Helvetica" pitchFamily="2" charset="0"/>
              </a:rPr>
              <a:t>في</a:t>
            </a:r>
            <a:r>
              <a:rPr lang="en-US" sz="2400" b="1" dirty="0">
                <a:latin typeface="Helvetica" pitchFamily="2" charset="0"/>
              </a:rPr>
              <a:t> </a:t>
            </a:r>
            <a:r>
              <a:rPr lang="ar" sz="2400" b="1" dirty="0">
                <a:latin typeface="Helvetica" pitchFamily="2" charset="0"/>
              </a:rPr>
              <a:t>النشر</a:t>
            </a:r>
            <a:r>
              <a:rPr lang="en-US" sz="2400" b="1" dirty="0">
                <a:latin typeface="Helvetica" pitchFamily="2" charset="0"/>
              </a:rPr>
              <a:t> </a:t>
            </a:r>
            <a:r>
              <a:rPr lang="ar" sz="2400" b="1" dirty="0">
                <a:latin typeface="Helvetica" pitchFamily="2" charset="0"/>
              </a:rPr>
              <a:t>العلمي</a:t>
            </a:r>
            <a:r>
              <a:rPr lang="en-US" sz="2400" b="1" dirty="0">
                <a:latin typeface="Helvetica" pitchFamily="2" charset="0"/>
              </a:rPr>
              <a:t> </a:t>
            </a:r>
            <a:r>
              <a:rPr lang="ar" sz="2400" b="1" dirty="0">
                <a:latin typeface="Helvetica" pitchFamily="2" charset="0"/>
              </a:rPr>
              <a:t>فيما</a:t>
            </a:r>
            <a:r>
              <a:rPr lang="en-US" sz="2400" b="1" dirty="0">
                <a:latin typeface="Helvetica" pitchFamily="2" charset="0"/>
              </a:rPr>
              <a:t> </a:t>
            </a:r>
            <a:r>
              <a:rPr lang="ar" sz="2400" b="1" dirty="0">
                <a:latin typeface="Helvetica" pitchFamily="2" charset="0"/>
              </a:rPr>
              <a:t>يأتي</a:t>
            </a:r>
          </a:p>
          <a:p>
            <a:pPr algn="r" rtl="1">
              <a:lnSpc>
                <a:spcPct val="150000"/>
              </a:lnSpc>
            </a:pPr>
            <a:r>
              <a:rPr lang="en-US" sz="2400" b="1" dirty="0">
                <a:latin typeface="Helvetica" pitchFamily="2" charset="0"/>
              </a:rPr>
              <a:t> </a:t>
            </a:r>
            <a:endParaRPr lang="ar" sz="2400" b="1" dirty="0">
              <a:latin typeface="Helvetica" pitchFamily="2" charset="0"/>
            </a:endParaRPr>
          </a:p>
          <a:p>
            <a:pPr marL="342900" indent="-342900" algn="r" rtl="1">
              <a:lnSpc>
                <a:spcPct val="150000"/>
              </a:lnSpc>
              <a:buFont typeface="Arial" panose="020B0604020202020204" pitchFamily="34" charset="0"/>
              <a:buChar char="•"/>
            </a:pPr>
            <a:r>
              <a:rPr lang="ar" sz="2400" dirty="0">
                <a:latin typeface="Helvetica" pitchFamily="2" charset="0"/>
              </a:rPr>
              <a:t>طموح</a:t>
            </a:r>
            <a:r>
              <a:rPr lang="en-US" sz="2400" dirty="0">
                <a:latin typeface="Helvetica" pitchFamily="2" charset="0"/>
              </a:rPr>
              <a:t> </a:t>
            </a:r>
            <a:r>
              <a:rPr lang="ar" sz="2400" dirty="0">
                <a:latin typeface="Helvetica" pitchFamily="2" charset="0"/>
              </a:rPr>
              <a:t>الباحثين</a:t>
            </a:r>
            <a:r>
              <a:rPr lang="en-US" sz="2400" dirty="0">
                <a:latin typeface="Helvetica" pitchFamily="2" charset="0"/>
              </a:rPr>
              <a:t> </a:t>
            </a:r>
            <a:r>
              <a:rPr lang="ar" sz="2400" dirty="0">
                <a:latin typeface="Helvetica" pitchFamily="2" charset="0"/>
              </a:rPr>
              <a:t>واستعجالهم</a:t>
            </a:r>
            <a:r>
              <a:rPr lang="en-US" sz="2400" dirty="0">
                <a:latin typeface="Helvetica" pitchFamily="2" charset="0"/>
              </a:rPr>
              <a:t> </a:t>
            </a:r>
            <a:r>
              <a:rPr lang="ar" sz="2400" dirty="0">
                <a:latin typeface="Helvetica" pitchFamily="2" charset="0"/>
              </a:rPr>
              <a:t>النشر</a:t>
            </a:r>
            <a:r>
              <a:rPr lang="en-US" sz="2400" dirty="0">
                <a:latin typeface="Helvetica" pitchFamily="2" charset="0"/>
              </a:rPr>
              <a:t> </a:t>
            </a:r>
            <a:r>
              <a:rPr lang="ar" sz="2400" dirty="0">
                <a:latin typeface="Helvetica" pitchFamily="2" charset="0"/>
              </a:rPr>
              <a:t>لكي</a:t>
            </a:r>
            <a:r>
              <a:rPr lang="en-US" sz="2400" dirty="0">
                <a:latin typeface="Helvetica" pitchFamily="2" charset="0"/>
              </a:rPr>
              <a:t> </a:t>
            </a:r>
            <a:r>
              <a:rPr lang="ar" sz="2400" dirty="0">
                <a:latin typeface="Helvetica" pitchFamily="2" charset="0"/>
              </a:rPr>
              <a:t>يحققوا</a:t>
            </a:r>
            <a:r>
              <a:rPr lang="en-US" sz="2400" dirty="0">
                <a:latin typeface="Helvetica" pitchFamily="2" charset="0"/>
              </a:rPr>
              <a:t> </a:t>
            </a:r>
            <a:r>
              <a:rPr lang="ar" sz="2400" dirty="0">
                <a:latin typeface="Helvetica" pitchFamily="2" charset="0"/>
              </a:rPr>
              <a:t>مايريدونه</a:t>
            </a:r>
            <a:r>
              <a:rPr lang="en-US" sz="2400" dirty="0">
                <a:latin typeface="Helvetica" pitchFamily="2" charset="0"/>
              </a:rPr>
              <a:t> </a:t>
            </a:r>
            <a:r>
              <a:rPr lang="ar" sz="2400" dirty="0">
                <a:latin typeface="Helvetica" pitchFamily="2" charset="0"/>
              </a:rPr>
              <a:t>من</a:t>
            </a:r>
            <a:r>
              <a:rPr lang="en-US" sz="2400" dirty="0">
                <a:latin typeface="Helvetica" pitchFamily="2" charset="0"/>
              </a:rPr>
              <a:t> </a:t>
            </a:r>
            <a:r>
              <a:rPr lang="ar" sz="2400" dirty="0">
                <a:latin typeface="Helvetica" pitchFamily="2" charset="0"/>
              </a:rPr>
              <a:t>شهرة</a:t>
            </a:r>
            <a:endParaRPr lang="en-US" sz="2400" dirty="0">
              <a:latin typeface="Helvetica" pitchFamily="2" charset="0"/>
            </a:endParaRPr>
          </a:p>
          <a:p>
            <a:pPr marL="342900" indent="-342900" algn="r" rtl="1">
              <a:lnSpc>
                <a:spcPct val="150000"/>
              </a:lnSpc>
              <a:buFont typeface="Arial" panose="020B0604020202020204" pitchFamily="34" charset="0"/>
              <a:buChar char="•"/>
            </a:pPr>
            <a:r>
              <a:rPr lang="ar" sz="2400" dirty="0"/>
              <a:t>الضغط</a:t>
            </a:r>
            <a:r>
              <a:rPr lang="en-US" sz="2400" dirty="0"/>
              <a:t> </a:t>
            </a:r>
            <a:r>
              <a:rPr lang="ar" sz="2400" dirty="0"/>
              <a:t>الواقع</a:t>
            </a:r>
            <a:r>
              <a:rPr lang="en-US" sz="2400" dirty="0"/>
              <a:t> </a:t>
            </a:r>
            <a:r>
              <a:rPr lang="ar" sz="2400" dirty="0"/>
              <a:t>على</a:t>
            </a:r>
            <a:r>
              <a:rPr lang="en-US" sz="2400" dirty="0"/>
              <a:t> </a:t>
            </a:r>
            <a:r>
              <a:rPr lang="ar" sz="2400" dirty="0"/>
              <a:t>الأكاديمين</a:t>
            </a:r>
            <a:r>
              <a:rPr lang="en-US" sz="2400" dirty="0"/>
              <a:t> </a:t>
            </a:r>
            <a:r>
              <a:rPr lang="ar" sz="2400" dirty="0"/>
              <a:t>في</a:t>
            </a:r>
            <a:r>
              <a:rPr lang="en-US" sz="2400" dirty="0"/>
              <a:t> </a:t>
            </a:r>
            <a:r>
              <a:rPr lang="ar" sz="2400" dirty="0"/>
              <a:t>ربط</a:t>
            </a:r>
            <a:r>
              <a:rPr lang="en-US" sz="2400" dirty="0"/>
              <a:t> </a:t>
            </a:r>
            <a:r>
              <a:rPr lang="ar" sz="2400" dirty="0"/>
              <a:t>ترقياتهم</a:t>
            </a:r>
            <a:r>
              <a:rPr lang="en-US" sz="2400" dirty="0"/>
              <a:t> </a:t>
            </a:r>
            <a:r>
              <a:rPr lang="ar" sz="2400" dirty="0"/>
              <a:t>العلمية</a:t>
            </a:r>
            <a:r>
              <a:rPr lang="en-US" sz="2400" dirty="0"/>
              <a:t> </a:t>
            </a:r>
            <a:r>
              <a:rPr lang="ar" sz="2400" dirty="0"/>
              <a:t>بعدد</a:t>
            </a:r>
            <a:r>
              <a:rPr lang="en-US" sz="2400" dirty="0"/>
              <a:t> </a:t>
            </a:r>
            <a:r>
              <a:rPr lang="ar" sz="2400" dirty="0"/>
              <a:t>الأبحاث</a:t>
            </a:r>
            <a:r>
              <a:rPr lang="en-US" sz="2400" dirty="0"/>
              <a:t> </a:t>
            </a:r>
            <a:r>
              <a:rPr lang="ar" sz="2400" dirty="0"/>
              <a:t>التي</a:t>
            </a:r>
            <a:r>
              <a:rPr lang="en-US" sz="2400" dirty="0"/>
              <a:t> </a:t>
            </a:r>
            <a:r>
              <a:rPr lang="ar" sz="2400" dirty="0"/>
              <a:t>ينشرونها</a:t>
            </a:r>
            <a:r>
              <a:rPr lang="en-US" sz="2400" dirty="0"/>
              <a:t> </a:t>
            </a:r>
            <a:r>
              <a:rPr lang="ar" sz="2400" dirty="0"/>
              <a:t>مما</a:t>
            </a:r>
            <a:r>
              <a:rPr lang="en-US" sz="2400" dirty="0"/>
              <a:t> </a:t>
            </a:r>
            <a:r>
              <a:rPr lang="ar" sz="2400" dirty="0"/>
              <a:t>يغريهم</a:t>
            </a:r>
            <a:r>
              <a:rPr lang="en-US" sz="2400" dirty="0"/>
              <a:t> </a:t>
            </a:r>
            <a:r>
              <a:rPr lang="ar" sz="2400" dirty="0"/>
              <a:t>بالإكثار</a:t>
            </a:r>
            <a:r>
              <a:rPr lang="en-US" sz="2400" dirty="0"/>
              <a:t> </a:t>
            </a:r>
            <a:r>
              <a:rPr lang="ar" sz="2400" dirty="0"/>
              <a:t>من</a:t>
            </a:r>
            <a:r>
              <a:rPr lang="en-US" sz="2400" dirty="0"/>
              <a:t> </a:t>
            </a:r>
            <a:r>
              <a:rPr lang="ar" sz="2400" dirty="0"/>
              <a:t>النشر</a:t>
            </a:r>
            <a:r>
              <a:rPr lang="en-US" sz="2400" dirty="0"/>
              <a:t> </a:t>
            </a:r>
            <a:r>
              <a:rPr lang="ar" sz="2400" dirty="0"/>
              <a:t>العلمي</a:t>
            </a:r>
            <a:r>
              <a:rPr lang="en-US" sz="2400" dirty="0"/>
              <a:t> </a:t>
            </a:r>
            <a:r>
              <a:rPr lang="ar" sz="2400" dirty="0"/>
              <a:t>والتزيد</a:t>
            </a:r>
            <a:r>
              <a:rPr lang="en-US" sz="2400" dirty="0"/>
              <a:t> </a:t>
            </a:r>
            <a:r>
              <a:rPr lang="ar" sz="2400" dirty="0"/>
              <a:t>،</a:t>
            </a:r>
            <a:r>
              <a:rPr lang="en-US" sz="2400" dirty="0"/>
              <a:t> </a:t>
            </a:r>
            <a:r>
              <a:rPr lang="ar" sz="2400" dirty="0"/>
              <a:t>وقد</a:t>
            </a:r>
            <a:r>
              <a:rPr lang="en-US" sz="2400" dirty="0"/>
              <a:t> </a:t>
            </a:r>
            <a:r>
              <a:rPr lang="ar" sz="2400" dirty="0"/>
              <a:t>يؤدي</a:t>
            </a:r>
            <a:r>
              <a:rPr lang="en-US" sz="2400" dirty="0"/>
              <a:t> </a:t>
            </a:r>
            <a:r>
              <a:rPr lang="ar" sz="2400" dirty="0"/>
              <a:t>هذا</a:t>
            </a:r>
            <a:r>
              <a:rPr lang="en-US" sz="2400" dirty="0"/>
              <a:t> </a:t>
            </a:r>
            <a:r>
              <a:rPr lang="ar" sz="2400" dirty="0"/>
              <a:t>الى</a:t>
            </a:r>
            <a:r>
              <a:rPr lang="en-US" sz="2400" dirty="0"/>
              <a:t> </a:t>
            </a:r>
            <a:r>
              <a:rPr lang="ar" sz="2400" dirty="0"/>
              <a:t>الاهتمام</a:t>
            </a:r>
            <a:r>
              <a:rPr lang="en-US" sz="2400" dirty="0"/>
              <a:t> </a:t>
            </a:r>
            <a:r>
              <a:rPr lang="ar" sz="2400" dirty="0"/>
              <a:t>بالكم</a:t>
            </a:r>
            <a:r>
              <a:rPr lang="en-US" sz="2400" dirty="0"/>
              <a:t> </a:t>
            </a:r>
            <a:r>
              <a:rPr lang="ar" sz="2400" dirty="0"/>
              <a:t>دون</a:t>
            </a:r>
            <a:r>
              <a:rPr lang="en-US" sz="2400" dirty="0"/>
              <a:t> </a:t>
            </a:r>
            <a:r>
              <a:rPr lang="ar" sz="2400" dirty="0"/>
              <a:t>الكيف</a:t>
            </a:r>
            <a:r>
              <a:rPr lang="en-US" sz="2400" dirty="0"/>
              <a:t>   </a:t>
            </a:r>
            <a:r>
              <a:rPr lang="ar" sz="2400" dirty="0"/>
              <a:t>،</a:t>
            </a:r>
            <a:r>
              <a:rPr lang="en-US" sz="2400" dirty="0"/>
              <a:t>  </a:t>
            </a:r>
            <a:r>
              <a:rPr lang="ar" sz="2400" dirty="0"/>
              <a:t>ويغري</a:t>
            </a:r>
            <a:r>
              <a:rPr lang="en-US" sz="2400" dirty="0"/>
              <a:t> </a:t>
            </a:r>
            <a:r>
              <a:rPr lang="ar" sz="2400" dirty="0"/>
              <a:t>الباحث</a:t>
            </a:r>
            <a:r>
              <a:rPr lang="en-US" sz="2400" dirty="0"/>
              <a:t> </a:t>
            </a:r>
            <a:r>
              <a:rPr lang="ar" sz="2400" dirty="0"/>
              <a:t>القيام</a:t>
            </a:r>
            <a:r>
              <a:rPr lang="en-US" sz="2400" dirty="0"/>
              <a:t> </a:t>
            </a:r>
            <a:r>
              <a:rPr lang="ar" sz="2400" dirty="0"/>
              <a:t>بفبركه</a:t>
            </a:r>
            <a:r>
              <a:rPr lang="en-US" sz="2400" dirty="0"/>
              <a:t> </a:t>
            </a:r>
            <a:r>
              <a:rPr lang="ar" sz="2400" dirty="0"/>
              <a:t>البيانات</a:t>
            </a:r>
            <a:r>
              <a:rPr lang="en-US" sz="2400" dirty="0"/>
              <a:t> </a:t>
            </a:r>
            <a:r>
              <a:rPr lang="ar" sz="2400" dirty="0"/>
              <a:t>أو</a:t>
            </a:r>
            <a:r>
              <a:rPr lang="en-US" sz="2400" dirty="0"/>
              <a:t> </a:t>
            </a:r>
            <a:r>
              <a:rPr lang="ar" sz="2400" dirty="0"/>
              <a:t>تزييف</a:t>
            </a:r>
            <a:r>
              <a:rPr lang="en-US" sz="2400" dirty="0"/>
              <a:t> </a:t>
            </a:r>
            <a:r>
              <a:rPr lang="ar" sz="2400" dirty="0"/>
              <a:t>الحقائق</a:t>
            </a:r>
            <a:r>
              <a:rPr lang="en-US" sz="2400" dirty="0"/>
              <a:t>.</a:t>
            </a:r>
            <a:endParaRPr lang="ar" sz="2400" dirty="0"/>
          </a:p>
          <a:p>
            <a:pPr marL="342900" indent="-342900" algn="r" rtl="1">
              <a:lnSpc>
                <a:spcPct val="150000"/>
              </a:lnSpc>
              <a:buFont typeface="Arial" panose="020B0604020202020204" pitchFamily="34" charset="0"/>
              <a:buChar char="•"/>
            </a:pPr>
            <a:r>
              <a:rPr lang="ar" sz="2400" dirty="0"/>
              <a:t>عدم</a:t>
            </a:r>
            <a:r>
              <a:rPr lang="en-US" sz="2400" dirty="0"/>
              <a:t> </a:t>
            </a:r>
            <a:r>
              <a:rPr lang="ar" sz="2400" dirty="0"/>
              <a:t>القدرة</a:t>
            </a:r>
            <a:r>
              <a:rPr lang="en-US" sz="2400" dirty="0"/>
              <a:t> </a:t>
            </a:r>
            <a:r>
              <a:rPr lang="ar" sz="2400" dirty="0"/>
              <a:t>على</a:t>
            </a:r>
            <a:r>
              <a:rPr lang="en-US" sz="2400" dirty="0"/>
              <a:t> </a:t>
            </a:r>
            <a:r>
              <a:rPr lang="ar" sz="2400" dirty="0"/>
              <a:t>تصميم</a:t>
            </a:r>
            <a:r>
              <a:rPr lang="en-US" sz="2400" dirty="0"/>
              <a:t> </a:t>
            </a:r>
            <a:r>
              <a:rPr lang="ar" sz="2400" dirty="0"/>
              <a:t>وتنفيذ</a:t>
            </a:r>
            <a:r>
              <a:rPr lang="en-US" sz="2400" dirty="0"/>
              <a:t> </a:t>
            </a:r>
            <a:r>
              <a:rPr lang="ar" sz="2400" dirty="0"/>
              <a:t>بحث</a:t>
            </a:r>
            <a:r>
              <a:rPr lang="en-US" sz="2400" dirty="0"/>
              <a:t> </a:t>
            </a:r>
            <a:r>
              <a:rPr lang="ar" sz="2400" dirty="0"/>
              <a:t>جديد</a:t>
            </a:r>
            <a:r>
              <a:rPr lang="en-US" sz="2400" dirty="0"/>
              <a:t> </a:t>
            </a:r>
            <a:r>
              <a:rPr lang="ar" sz="2400" dirty="0"/>
              <a:t>مكتمل</a:t>
            </a:r>
            <a:r>
              <a:rPr lang="en-US" sz="2400" dirty="0"/>
              <a:t> </a:t>
            </a:r>
            <a:r>
              <a:rPr lang="ar" sz="2400" dirty="0"/>
              <a:t>الأركان</a:t>
            </a:r>
            <a:r>
              <a:rPr lang="en-US" sz="2400" dirty="0"/>
              <a:t> </a:t>
            </a:r>
            <a:r>
              <a:rPr lang="ar" sz="2400" dirty="0"/>
              <a:t>من</a:t>
            </a:r>
            <a:r>
              <a:rPr lang="en-US" sz="2400" dirty="0"/>
              <a:t> </a:t>
            </a:r>
            <a:r>
              <a:rPr lang="ar" sz="2400" dirty="0"/>
              <a:t>حيث</a:t>
            </a:r>
            <a:r>
              <a:rPr lang="en-US" sz="2400" dirty="0"/>
              <a:t> </a:t>
            </a:r>
            <a:r>
              <a:rPr lang="ar" sz="2400" dirty="0"/>
              <a:t>قوته</a:t>
            </a:r>
            <a:r>
              <a:rPr lang="en-US" sz="2400" dirty="0"/>
              <a:t> </a:t>
            </a:r>
            <a:r>
              <a:rPr lang="ar" sz="2400" dirty="0"/>
              <a:t>العلمية،</a:t>
            </a:r>
            <a:r>
              <a:rPr lang="en-US" sz="2400" dirty="0"/>
              <a:t> </a:t>
            </a:r>
            <a:r>
              <a:rPr lang="ar" sz="2400" dirty="0"/>
              <a:t>وقدرته</a:t>
            </a:r>
            <a:r>
              <a:rPr lang="en-US" sz="2400" dirty="0"/>
              <a:t> </a:t>
            </a:r>
            <a:r>
              <a:rPr lang="ar" sz="2400" dirty="0"/>
              <a:t>على المنافسة</a:t>
            </a:r>
            <a:r>
              <a:rPr lang="en-US" sz="2400" dirty="0"/>
              <a:t> </a:t>
            </a:r>
            <a:r>
              <a:rPr lang="ar" sz="2400" dirty="0"/>
              <a:t>الشريفة</a:t>
            </a:r>
            <a:r>
              <a:rPr lang="en-US" sz="2400" dirty="0"/>
              <a:t> </a:t>
            </a:r>
            <a:r>
              <a:rPr lang="ar" sz="2400" dirty="0"/>
              <a:t>وغير</a:t>
            </a:r>
            <a:r>
              <a:rPr lang="en-US" sz="2400" dirty="0"/>
              <a:t> </a:t>
            </a:r>
            <a:r>
              <a:rPr lang="ar" sz="2400" dirty="0"/>
              <a:t>ذلك</a:t>
            </a:r>
            <a:r>
              <a:rPr lang="en-US" sz="2400" dirty="0"/>
              <a:t> </a:t>
            </a:r>
            <a:r>
              <a:rPr lang="ar" sz="2400" dirty="0"/>
              <a:t>من</a:t>
            </a:r>
            <a:r>
              <a:rPr lang="en-US" sz="2400" dirty="0"/>
              <a:t> </a:t>
            </a:r>
            <a:r>
              <a:rPr lang="ar" sz="2400" dirty="0"/>
              <a:t>الأسباب</a:t>
            </a:r>
            <a:r>
              <a:rPr lang="en-US" sz="2400" dirty="0"/>
              <a:t>  </a:t>
            </a:r>
            <a:endParaRPr lang="en-US" sz="2800" dirty="0">
              <a:effectLst/>
              <a:latin typeface="Helvetica" pitchFamily="2" charset="0"/>
            </a:endParaRPr>
          </a:p>
        </p:txBody>
      </p:sp>
    </p:spTree>
    <p:extLst>
      <p:ext uri="{BB962C8B-B14F-4D97-AF65-F5344CB8AC3E}">
        <p14:creationId xmlns:p14="http://schemas.microsoft.com/office/powerpoint/2010/main" val="10669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strips(downLeft)">
                                      <p:cBhvr>
                                        <p:cTn id="7" dur="500"/>
                                        <p:tgtEl>
                                          <p:spTgt spid="3">
                                            <p:txEl>
                                              <p:pRg st="2" end="2"/>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strips(downLeft)">
                                      <p:cBhvr>
                                        <p:cTn id="10" dur="500"/>
                                        <p:tgtEl>
                                          <p:spTgt spid="3">
                                            <p:txEl>
                                              <p:pRg st="3" end="3"/>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strips(downLeft)">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B841C63-0D71-0C46-9DF7-C309E6B39081}"/>
              </a:ext>
            </a:extLst>
          </p:cNvPr>
          <p:cNvSpPr/>
          <p:nvPr/>
        </p:nvSpPr>
        <p:spPr>
          <a:xfrm>
            <a:off x="2917135" y="385521"/>
            <a:ext cx="3772186" cy="523220"/>
          </a:xfrm>
          <a:prstGeom prst="rect">
            <a:avLst/>
          </a:prstGeom>
        </p:spPr>
        <p:txBody>
          <a:bodyPr wrap="none">
            <a:spAutoFit/>
          </a:bodyPr>
          <a:lstStyle/>
          <a:p>
            <a:pPr algn="ctr" rtl="1"/>
            <a:r>
              <a:rPr lang="ar" sz="2800" dirty="0">
                <a:latin typeface="Helvetica" pitchFamily="2" charset="0"/>
              </a:rPr>
              <a:t>الضوابط الأخلاقية النشر العلمي</a:t>
            </a:r>
            <a:endParaRPr lang="ar" sz="2800" dirty="0">
              <a:effectLst/>
              <a:latin typeface="Helvetica" pitchFamily="2" charset="0"/>
            </a:endParaRPr>
          </a:p>
        </p:txBody>
      </p:sp>
      <p:sp>
        <p:nvSpPr>
          <p:cNvPr id="6" name="Rectangle 5">
            <a:extLst>
              <a:ext uri="{FF2B5EF4-FFF2-40B4-BE49-F238E27FC236}">
                <a16:creationId xmlns:a16="http://schemas.microsoft.com/office/drawing/2014/main" xmlns="" id="{21A2B2E5-8483-8D41-900B-17E4CE021B06}"/>
              </a:ext>
            </a:extLst>
          </p:cNvPr>
          <p:cNvSpPr/>
          <p:nvPr/>
        </p:nvSpPr>
        <p:spPr>
          <a:xfrm>
            <a:off x="2459421" y="1331452"/>
            <a:ext cx="5550529" cy="4431983"/>
          </a:xfrm>
          <a:prstGeom prst="rect">
            <a:avLst/>
          </a:prstGeom>
        </p:spPr>
        <p:txBody>
          <a:bodyPr wrap="square">
            <a:spAutoFit/>
          </a:bodyPr>
          <a:lstStyle/>
          <a:p>
            <a:pPr algn="r" rtl="1"/>
            <a:r>
              <a:rPr lang="ar" dirty="0">
                <a:latin typeface="Helvetica" pitchFamily="2" charset="0"/>
              </a:rPr>
              <a:t>. </a:t>
            </a:r>
            <a:r>
              <a:rPr lang="ar" sz="2400" dirty="0">
                <a:latin typeface="Helvetica" pitchFamily="2" charset="0"/>
              </a:rPr>
              <a:t>الامانه في النقل </a:t>
            </a:r>
          </a:p>
          <a:p>
            <a:pPr algn="r" rtl="1"/>
            <a:endParaRPr lang="ar" sz="2400" dirty="0">
              <a:latin typeface="Helvetica" pitchFamily="2" charset="0"/>
            </a:endParaRPr>
          </a:p>
          <a:p>
            <a:pPr algn="r" rtl="1"/>
            <a:r>
              <a:rPr lang="ar" sz="2400" dirty="0"/>
              <a:t>. الامانه في عرض المادة العلمية </a:t>
            </a:r>
          </a:p>
          <a:p>
            <a:pPr algn="r" rtl="1"/>
            <a:endParaRPr lang="ar" sz="2400" dirty="0">
              <a:effectLst/>
              <a:latin typeface="Helvetica" pitchFamily="2" charset="0"/>
            </a:endParaRPr>
          </a:p>
          <a:p>
            <a:pPr algn="r" rtl="1"/>
            <a:r>
              <a:rPr lang="ar" sz="2400" dirty="0"/>
              <a:t>. التجرد وعدم الهوى وعدم التحيز </a:t>
            </a:r>
          </a:p>
          <a:p>
            <a:pPr algn="r" rtl="1"/>
            <a:endParaRPr lang="ar" sz="2400" dirty="0">
              <a:effectLst/>
              <a:latin typeface="Helvetica" pitchFamily="2" charset="0"/>
            </a:endParaRPr>
          </a:p>
          <a:p>
            <a:pPr algn="r" rtl="1"/>
            <a:r>
              <a:rPr lang="ar" sz="2400" dirty="0"/>
              <a:t>. تجنب الغش والخداع </a:t>
            </a:r>
          </a:p>
          <a:p>
            <a:pPr algn="r" rtl="1"/>
            <a:endParaRPr lang="ar" sz="2400" dirty="0">
              <a:effectLst/>
              <a:latin typeface="Helvetica" pitchFamily="2" charset="0"/>
            </a:endParaRPr>
          </a:p>
          <a:p>
            <a:pPr algn="r" rtl="1"/>
            <a:r>
              <a:rPr lang="ar" sz="2400" dirty="0"/>
              <a:t>. التثبت والتبين</a:t>
            </a:r>
          </a:p>
          <a:p>
            <a:pPr algn="r" rtl="1"/>
            <a:endParaRPr lang="ar" sz="2400" dirty="0">
              <a:effectLst/>
              <a:latin typeface="Helvetica" pitchFamily="2" charset="0"/>
            </a:endParaRPr>
          </a:p>
          <a:p>
            <a:pPr algn="r" rtl="1"/>
            <a:r>
              <a:rPr lang="ar" sz="2400" dirty="0"/>
              <a:t>. التواضع امام الحقيقه العلمية</a:t>
            </a:r>
          </a:p>
          <a:p>
            <a:endParaRPr lang="ar" dirty="0">
              <a:effectLst/>
              <a:latin typeface="Helvetica" pitchFamily="2" charset="0"/>
            </a:endParaRPr>
          </a:p>
        </p:txBody>
      </p:sp>
    </p:spTree>
    <p:extLst>
      <p:ext uri="{BB962C8B-B14F-4D97-AF65-F5344CB8AC3E}">
        <p14:creationId xmlns:p14="http://schemas.microsoft.com/office/powerpoint/2010/main" val="43497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054E77B-40A1-3843-9239-09285AADF174}"/>
              </a:ext>
            </a:extLst>
          </p:cNvPr>
          <p:cNvPicPr>
            <a:picLocks noChangeAspect="1"/>
          </p:cNvPicPr>
          <p:nvPr/>
        </p:nvPicPr>
        <p:blipFill>
          <a:blip r:embed="rId2"/>
          <a:stretch>
            <a:fillRect/>
          </a:stretch>
        </p:blipFill>
        <p:spPr>
          <a:xfrm>
            <a:off x="1996965" y="1571488"/>
            <a:ext cx="5686097" cy="3741954"/>
          </a:xfrm>
          <a:prstGeom prst="rect">
            <a:avLst/>
          </a:prstGeom>
        </p:spPr>
      </p:pic>
      <p:sp>
        <p:nvSpPr>
          <p:cNvPr id="3" name="Title 2">
            <a:extLst>
              <a:ext uri="{FF2B5EF4-FFF2-40B4-BE49-F238E27FC236}">
                <a16:creationId xmlns:a16="http://schemas.microsoft.com/office/drawing/2014/main" xmlns="" id="{1044E5DD-F0F6-A347-895D-10EE05979A91}"/>
              </a:ext>
            </a:extLst>
          </p:cNvPr>
          <p:cNvSpPr>
            <a:spLocks noGrp="1"/>
          </p:cNvSpPr>
          <p:nvPr>
            <p:ph type="title"/>
          </p:nvPr>
        </p:nvSpPr>
        <p:spPr/>
        <p:txBody>
          <a:bodyPr>
            <a:normAutofit/>
          </a:bodyPr>
          <a:lstStyle/>
          <a:p>
            <a:pPr algn="ctr" defTabSz="914400" rtl="1" eaLnBrk="1" latinLnBrk="0" hangingPunct="1">
              <a:lnSpc>
                <a:spcPct val="90000"/>
              </a:lnSpc>
              <a:spcBef>
                <a:spcPct val="0"/>
              </a:spcBef>
              <a:buNone/>
            </a:pPr>
            <a:r>
              <a:rPr lang="ar-SA" sz="2400" dirty="0"/>
              <a:t>مذكره للامتحان </a:t>
            </a:r>
            <a:endParaRPr lang="en-US" sz="2400" dirty="0"/>
          </a:p>
        </p:txBody>
      </p:sp>
      <p:sp>
        <p:nvSpPr>
          <p:cNvPr id="4" name="Rectangle 3">
            <a:extLst>
              <a:ext uri="{FF2B5EF4-FFF2-40B4-BE49-F238E27FC236}">
                <a16:creationId xmlns:a16="http://schemas.microsoft.com/office/drawing/2014/main" xmlns="" id="{B00E3CC4-4CD8-3D47-A7DB-F42066744B6D}"/>
              </a:ext>
            </a:extLst>
          </p:cNvPr>
          <p:cNvSpPr/>
          <p:nvPr/>
        </p:nvSpPr>
        <p:spPr>
          <a:xfrm>
            <a:off x="3194753" y="5514568"/>
            <a:ext cx="3095719" cy="369332"/>
          </a:xfrm>
          <a:prstGeom prst="rect">
            <a:avLst/>
          </a:prstGeom>
        </p:spPr>
        <p:txBody>
          <a:bodyPr wrap="none">
            <a:spAutoFit/>
          </a:bodyPr>
          <a:lstStyle/>
          <a:p>
            <a:r>
              <a:rPr lang="ar" dirty="0">
                <a:solidFill>
                  <a:srgbClr val="CF1C00"/>
                </a:solidFill>
                <a:latin typeface="Helvetica" pitchFamily="2" charset="0"/>
              </a:rPr>
              <a:t>النزاهة  العلمية و أخلاقيات النشر١٤٤٠</a:t>
            </a:r>
            <a:endParaRPr lang="ar" dirty="0">
              <a:solidFill>
                <a:srgbClr val="CF1C00"/>
              </a:solidFill>
              <a:effectLst/>
              <a:latin typeface="Helvetica" pitchFamily="2" charset="0"/>
            </a:endParaRPr>
          </a:p>
        </p:txBody>
      </p:sp>
    </p:spTree>
    <p:extLst>
      <p:ext uri="{BB962C8B-B14F-4D97-AF65-F5344CB8AC3E}">
        <p14:creationId xmlns:p14="http://schemas.microsoft.com/office/powerpoint/2010/main" val="8230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18DBE2-F226-434F-A6AE-232BEB06EA82}"/>
              </a:ext>
            </a:extLst>
          </p:cNvPr>
          <p:cNvSpPr/>
          <p:nvPr/>
        </p:nvSpPr>
        <p:spPr>
          <a:xfrm>
            <a:off x="304800" y="964601"/>
            <a:ext cx="8113985" cy="2990114"/>
          </a:xfrm>
          <a:prstGeom prst="rect">
            <a:avLst/>
          </a:prstGeom>
        </p:spPr>
        <p:txBody>
          <a:bodyPr wrap="square">
            <a:spAutoFit/>
          </a:bodyPr>
          <a:lstStyle/>
          <a:p>
            <a:pPr algn="r" rtl="1"/>
            <a:r>
              <a:rPr lang="ar" sz="2400">
                <a:latin typeface="Helvetica" pitchFamily="2" charset="0"/>
              </a:rPr>
              <a:t>الحالة الأولى</a:t>
            </a:r>
          </a:p>
          <a:p>
            <a:pPr algn="r" rtl="1"/>
            <a:endParaRPr lang="ar" sz="2400">
              <a:latin typeface="Helvetica" pitchFamily="2" charset="0"/>
            </a:endParaRPr>
          </a:p>
          <a:p>
            <a:pPr algn="r" rtl="1">
              <a:lnSpc>
                <a:spcPct val="150000"/>
              </a:lnSpc>
            </a:pPr>
            <a:r>
              <a:rPr lang="ar" sz="2400">
                <a:latin typeface="Helvetica" pitchFamily="2" charset="0"/>
              </a:rPr>
              <a:t> تقدم احد الباحثين لاحد المراكز البحثيه بمشروع بحث بغرض </a:t>
            </a:r>
            <a:r>
              <a:rPr lang="ar" sz="2400">
                <a:solidFill>
                  <a:srgbClr val="FF0000"/>
                </a:solidFill>
                <a:latin typeface="Helvetica" pitchFamily="2" charset="0"/>
              </a:rPr>
              <a:t>طلب تمويله </a:t>
            </a:r>
            <a:r>
              <a:rPr lang="ar" sz="2400">
                <a:latin typeface="Helvetica" pitchFamily="2" charset="0"/>
              </a:rPr>
              <a:t>من المركز وعرض البحث على احد </a:t>
            </a:r>
            <a:r>
              <a:rPr lang="ar" sz="2400">
                <a:solidFill>
                  <a:srgbClr val="FF0000"/>
                </a:solidFill>
                <a:latin typeface="Helvetica" pitchFamily="2" charset="0"/>
              </a:rPr>
              <a:t>الخبراء المتخصصين </a:t>
            </a:r>
            <a:r>
              <a:rPr lang="ar" sz="2400">
                <a:latin typeface="Helvetica" pitchFamily="2" charset="0"/>
              </a:rPr>
              <a:t>والذي رأى بعد مراجعة البحث </a:t>
            </a:r>
            <a:r>
              <a:rPr lang="ar" sz="2400">
                <a:solidFill>
                  <a:srgbClr val="FF0000"/>
                </a:solidFill>
                <a:latin typeface="Helvetica" pitchFamily="2" charset="0"/>
              </a:rPr>
              <a:t>بأنه لايستحق التمويل </a:t>
            </a:r>
            <a:r>
              <a:rPr lang="ar" sz="2400">
                <a:latin typeface="Helvetica" pitchFamily="2" charset="0"/>
              </a:rPr>
              <a:t>،و بعد فترة وجد الباحث الذي قدم المشروع ان </a:t>
            </a:r>
            <a:r>
              <a:rPr lang="ar" sz="2400">
                <a:solidFill>
                  <a:srgbClr val="FF0000"/>
                </a:solidFill>
                <a:latin typeface="Helvetica" pitchFamily="2" charset="0"/>
              </a:rPr>
              <a:t>مشروع بحثه كما هو قدم من قبل خبير الى جهة أخرى بغرض تمويله</a:t>
            </a:r>
            <a:r>
              <a:rPr lang="ar-SA" sz="2400">
                <a:solidFill>
                  <a:srgbClr val="FF0000"/>
                </a:solidFill>
                <a:latin typeface="Helvetica" pitchFamily="2" charset="0"/>
              </a:rPr>
              <a:t> </a:t>
            </a:r>
            <a:endParaRPr lang="en-US" sz="2400">
              <a:solidFill>
                <a:srgbClr val="FF0000"/>
              </a:solidFill>
              <a:latin typeface="Helvetica" pitchFamily="2" charset="0"/>
            </a:endParaRPr>
          </a:p>
        </p:txBody>
      </p:sp>
    </p:spTree>
    <p:extLst>
      <p:ext uri="{BB962C8B-B14F-4D97-AF65-F5344CB8AC3E}">
        <p14:creationId xmlns:p14="http://schemas.microsoft.com/office/powerpoint/2010/main" val="1904037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18DBE2-F226-434F-A6AE-232BEB06EA82}"/>
              </a:ext>
            </a:extLst>
          </p:cNvPr>
          <p:cNvSpPr/>
          <p:nvPr/>
        </p:nvSpPr>
        <p:spPr>
          <a:xfrm>
            <a:off x="357352" y="1122257"/>
            <a:ext cx="8113985" cy="3544112"/>
          </a:xfrm>
          <a:prstGeom prst="rect">
            <a:avLst/>
          </a:prstGeom>
        </p:spPr>
        <p:txBody>
          <a:bodyPr wrap="square">
            <a:spAutoFit/>
          </a:bodyPr>
          <a:lstStyle/>
          <a:p>
            <a:pPr algn="r" rtl="1"/>
            <a:r>
              <a:rPr lang="ar" sz="2400">
                <a:latin typeface="Helvetica" pitchFamily="2" charset="0"/>
              </a:rPr>
              <a:t>الحالة الثانية </a:t>
            </a:r>
          </a:p>
          <a:p>
            <a:pPr algn="r" rtl="1"/>
            <a:endParaRPr lang="ar" sz="2400">
              <a:latin typeface="Helvetica" pitchFamily="2" charset="0"/>
            </a:endParaRPr>
          </a:p>
          <a:p>
            <a:pPr algn="r" rtl="1">
              <a:lnSpc>
                <a:spcPct val="150000"/>
              </a:lnSpc>
            </a:pPr>
            <a:r>
              <a:rPr lang="ar" sz="2400">
                <a:latin typeface="Helvetica" pitchFamily="2" charset="0"/>
              </a:rPr>
              <a:t>  قام احد الباحثين بإرسال ورقة علمية الى احد المجلات العلمية ،وبعد عرضها على المراجعين، </a:t>
            </a:r>
            <a:r>
              <a:rPr lang="ar" sz="2400">
                <a:solidFill>
                  <a:srgbClr val="FF0000"/>
                </a:solidFill>
                <a:latin typeface="Helvetica" pitchFamily="2" charset="0"/>
              </a:rPr>
              <a:t>شك احدهم في ان البيانات التي اعتمد عليها الباحث غير واقعية </a:t>
            </a:r>
            <a:r>
              <a:rPr lang="ar" sz="2400">
                <a:latin typeface="Helvetica" pitchFamily="2" charset="0"/>
              </a:rPr>
              <a:t>،وقد تكون </a:t>
            </a:r>
            <a:r>
              <a:rPr lang="ar" sz="2400">
                <a:solidFill>
                  <a:srgbClr val="FF0000"/>
                </a:solidFill>
                <a:latin typeface="Helvetica" pitchFamily="2" charset="0"/>
              </a:rPr>
              <a:t>مختلقة مفبركة </a:t>
            </a:r>
            <a:r>
              <a:rPr lang="ar" sz="2400">
                <a:latin typeface="Helvetica" pitchFamily="2" charset="0"/>
              </a:rPr>
              <a:t>وعندما قام محرر المجلة باثارة الموضوع مع الباحث </a:t>
            </a:r>
            <a:r>
              <a:rPr lang="ar" sz="2400">
                <a:solidFill>
                  <a:srgbClr val="FF0000"/>
                </a:solidFill>
                <a:latin typeface="Helvetica" pitchFamily="2" charset="0"/>
              </a:rPr>
              <a:t>انفعل وطلب سحب الورقة العلمية </a:t>
            </a:r>
            <a:r>
              <a:rPr lang="ar-SA" sz="2400">
                <a:solidFill>
                  <a:srgbClr val="FF0000"/>
                </a:solidFill>
                <a:latin typeface="Helvetica" pitchFamily="2" charset="0"/>
              </a:rPr>
              <a:t> </a:t>
            </a:r>
            <a:r>
              <a:rPr lang="ar" sz="2400">
                <a:latin typeface="Helvetica" pitchFamily="2" charset="0"/>
              </a:rPr>
              <a:t>تلقى </a:t>
            </a:r>
            <a:r>
              <a:rPr lang="ar" sz="2400">
                <a:solidFill>
                  <a:srgbClr val="FF0000"/>
                </a:solidFill>
                <a:latin typeface="Helvetica" pitchFamily="2" charset="0"/>
              </a:rPr>
              <a:t>المحرر رسالة من احد العاملين </a:t>
            </a:r>
            <a:r>
              <a:rPr lang="ar" sz="2400">
                <a:latin typeface="Helvetica" pitchFamily="2" charset="0"/>
              </a:rPr>
              <a:t>مع الباحث ان البيانات كانت مفبركة</a:t>
            </a:r>
            <a:r>
              <a:rPr lang="ar-SA" sz="2400">
                <a:latin typeface="Helvetica" pitchFamily="2" charset="0"/>
              </a:rPr>
              <a:t>.</a:t>
            </a:r>
            <a:endParaRPr lang="en-US" sz="2400">
              <a:latin typeface="Helvetica" pitchFamily="2" charset="0"/>
            </a:endParaRPr>
          </a:p>
        </p:txBody>
      </p:sp>
    </p:spTree>
    <p:extLst>
      <p:ext uri="{BB962C8B-B14F-4D97-AF65-F5344CB8AC3E}">
        <p14:creationId xmlns:p14="http://schemas.microsoft.com/office/powerpoint/2010/main" val="749324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818DBE2-F226-434F-A6AE-232BEB06EA82}"/>
              </a:ext>
            </a:extLst>
          </p:cNvPr>
          <p:cNvSpPr/>
          <p:nvPr/>
        </p:nvSpPr>
        <p:spPr>
          <a:xfrm>
            <a:off x="420414" y="1353484"/>
            <a:ext cx="8113985" cy="1882118"/>
          </a:xfrm>
          <a:prstGeom prst="rect">
            <a:avLst/>
          </a:prstGeom>
        </p:spPr>
        <p:txBody>
          <a:bodyPr wrap="square">
            <a:spAutoFit/>
          </a:bodyPr>
          <a:lstStyle/>
          <a:p>
            <a:pPr algn="r" rtl="1"/>
            <a:r>
              <a:rPr lang="ar" sz="2400" dirty="0">
                <a:latin typeface="Helvetica" pitchFamily="2" charset="0"/>
              </a:rPr>
              <a:t>الحالة الثالثه</a:t>
            </a:r>
          </a:p>
          <a:p>
            <a:pPr algn="r" rtl="1"/>
            <a:endParaRPr lang="ar" sz="2400" dirty="0">
              <a:latin typeface="Helvetica" pitchFamily="2" charset="0"/>
            </a:endParaRPr>
          </a:p>
          <a:p>
            <a:pPr algn="r" rtl="1">
              <a:lnSpc>
                <a:spcPct val="150000"/>
              </a:lnSpc>
            </a:pPr>
            <a:r>
              <a:rPr lang="ar" sz="2400" dirty="0">
                <a:latin typeface="Helvetica" pitchFamily="2" charset="0"/>
              </a:rPr>
              <a:t> اشترك ثلاثة من الباحثين في احد الأبحاث ،على ان تضمن أسماؤهم جميعا كمؤلفين </a:t>
            </a:r>
            <a:r>
              <a:rPr lang="ar-SA" sz="2400" dirty="0">
                <a:latin typeface="Helvetica" pitchFamily="2" charset="0"/>
              </a:rPr>
              <a:t> </a:t>
            </a:r>
            <a:r>
              <a:rPr lang="ar" sz="2400" dirty="0">
                <a:latin typeface="Helvetica" pitchFamily="2" charset="0"/>
              </a:rPr>
              <a:t>وبعد النشر </a:t>
            </a:r>
            <a:r>
              <a:rPr lang="ar" sz="2400" dirty="0">
                <a:solidFill>
                  <a:srgbClr val="FF0000"/>
                </a:solidFill>
                <a:latin typeface="Helvetica" pitchFamily="2" charset="0"/>
              </a:rPr>
              <a:t>وجد أحد الباحثين أن اسمه لم يكن ضمن المؤلفين</a:t>
            </a:r>
            <a:r>
              <a:rPr lang="ar-SA" sz="2400" dirty="0">
                <a:latin typeface="Helvetica" pitchFamily="2" charset="0"/>
              </a:rPr>
              <a:t>.</a:t>
            </a:r>
            <a:endParaRPr lang="en-US" sz="2400" dirty="0">
              <a:latin typeface="Helvetica" pitchFamily="2" charset="0"/>
            </a:endParaRPr>
          </a:p>
        </p:txBody>
      </p:sp>
    </p:spTree>
    <p:extLst>
      <p:ext uri="{BB962C8B-B14F-4D97-AF65-F5344CB8AC3E}">
        <p14:creationId xmlns:p14="http://schemas.microsoft.com/office/powerpoint/2010/main" val="54407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56B213-8DF2-8D4F-A09D-EC5B4C02470E}"/>
              </a:ext>
            </a:extLst>
          </p:cNvPr>
          <p:cNvSpPr/>
          <p:nvPr/>
        </p:nvSpPr>
        <p:spPr>
          <a:xfrm>
            <a:off x="2967238" y="595727"/>
            <a:ext cx="3086102" cy="584775"/>
          </a:xfrm>
          <a:prstGeom prst="rect">
            <a:avLst/>
          </a:prstGeom>
        </p:spPr>
        <p:txBody>
          <a:bodyPr wrap="none">
            <a:spAutoFit/>
          </a:bodyPr>
          <a:lstStyle/>
          <a:p>
            <a:pPr algn="ctr" rtl="1"/>
            <a:r>
              <a:rPr lang="ar-SA" sz="3200">
                <a:solidFill>
                  <a:srgbClr val="FF0000"/>
                </a:solidFill>
                <a:latin typeface="Calibri" panose="020F0502020204030204" pitchFamily="34" charset="0"/>
                <a:ea typeface="Times New Roman" panose="02020603050405020304" pitchFamily="18" charset="0"/>
              </a:rPr>
              <a:t>تعريف النزاهة العلمية</a:t>
            </a:r>
            <a:r>
              <a:rPr lang="ar-SA">
                <a:solidFill>
                  <a:srgbClr val="000000"/>
                </a:solidFill>
                <a:latin typeface="Calibri" panose="020F0502020204030204" pitchFamily="34" charset="0"/>
                <a:ea typeface="Times New Roman" panose="02020603050405020304" pitchFamily="18"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283AFC38-8057-9A4D-9AF9-E0AC7B899CF6}"/>
              </a:ext>
            </a:extLst>
          </p:cNvPr>
          <p:cNvSpPr/>
          <p:nvPr/>
        </p:nvSpPr>
        <p:spPr>
          <a:xfrm>
            <a:off x="240461" y="6425238"/>
            <a:ext cx="8539655" cy="276999"/>
          </a:xfrm>
          <a:prstGeom prst="rect">
            <a:avLst/>
          </a:prstGeom>
        </p:spPr>
        <p:txBody>
          <a:bodyPr wrap="square">
            <a:spAutoFit/>
          </a:bodyPr>
          <a:lstStyle/>
          <a:p>
            <a:r>
              <a:rPr lang="en-US" sz="1200"/>
              <a:t>https://</a:t>
            </a:r>
            <a:r>
              <a:rPr lang="en-US" sz="1200" err="1"/>
              <a:t>www.usda.gov</a:t>
            </a:r>
            <a:r>
              <a:rPr lang="en-US" sz="1200"/>
              <a:t>/our-agency/staff-offices/office-chief-scientist-</a:t>
            </a:r>
            <a:r>
              <a:rPr lang="en-US" sz="1200" err="1"/>
              <a:t>ocs</a:t>
            </a:r>
            <a:r>
              <a:rPr lang="en-US" sz="1200"/>
              <a:t>/scientific-integrity-and-research-misconduct</a:t>
            </a:r>
          </a:p>
        </p:txBody>
      </p:sp>
      <p:sp>
        <p:nvSpPr>
          <p:cNvPr id="4" name="Rectangle 3">
            <a:extLst>
              <a:ext uri="{FF2B5EF4-FFF2-40B4-BE49-F238E27FC236}">
                <a16:creationId xmlns:a16="http://schemas.microsoft.com/office/drawing/2014/main" xmlns="" id="{9F4776E2-BF41-A446-A7E2-ACBE52C21FBB}"/>
              </a:ext>
            </a:extLst>
          </p:cNvPr>
          <p:cNvSpPr/>
          <p:nvPr/>
        </p:nvSpPr>
        <p:spPr>
          <a:xfrm>
            <a:off x="240461" y="1374678"/>
            <a:ext cx="8288684" cy="2802690"/>
          </a:xfrm>
          <a:prstGeom prst="rect">
            <a:avLst/>
          </a:prstGeom>
        </p:spPr>
        <p:txBody>
          <a:bodyPr wrap="square">
            <a:spAutoFit/>
          </a:bodyPr>
          <a:lstStyle/>
          <a:p>
            <a:pPr algn="r" rtl="1">
              <a:lnSpc>
                <a:spcPct val="150000"/>
              </a:lnSpc>
            </a:pPr>
            <a:r>
              <a:rPr lang="en-US" sz="2400" dirty="0"/>
              <a:t>النزاهة العلمية هي الشرط الناتج عن </a:t>
            </a:r>
            <a:r>
              <a:rPr lang="en-US" sz="2400" dirty="0" err="1"/>
              <a:t>التمسك</a:t>
            </a:r>
            <a:r>
              <a:rPr lang="en-US" sz="2400" dirty="0"/>
              <a:t> </a:t>
            </a:r>
            <a:r>
              <a:rPr lang="en-US" sz="2400" dirty="0" err="1"/>
              <a:t>بالقيم</a:t>
            </a:r>
            <a:r>
              <a:rPr lang="en-US" sz="2400" dirty="0"/>
              <a:t> </a:t>
            </a:r>
            <a:r>
              <a:rPr lang="en-US" sz="2400" dirty="0" err="1"/>
              <a:t>والممارسات</a:t>
            </a:r>
            <a:r>
              <a:rPr lang="en-US" sz="2400" dirty="0"/>
              <a:t> </a:t>
            </a:r>
            <a:r>
              <a:rPr lang="en-US" sz="2400" dirty="0" err="1"/>
              <a:t>المهنية</a:t>
            </a:r>
            <a:r>
              <a:rPr lang="en-US" sz="2400" dirty="0"/>
              <a:t> </a:t>
            </a:r>
            <a:r>
              <a:rPr lang="en-US" sz="2400" dirty="0" err="1"/>
              <a:t>عند</a:t>
            </a:r>
            <a:r>
              <a:rPr lang="en-US" sz="2400" dirty="0"/>
              <a:t> </a:t>
            </a:r>
            <a:r>
              <a:rPr lang="en-US" sz="2400" dirty="0" err="1"/>
              <a:t>إجراء</a:t>
            </a:r>
            <a:r>
              <a:rPr lang="en-US" sz="2400" dirty="0"/>
              <a:t> ، </a:t>
            </a:r>
            <a:r>
              <a:rPr lang="en-US" sz="2400" dirty="0" err="1"/>
              <a:t>وإعداد</a:t>
            </a:r>
            <a:r>
              <a:rPr lang="en-US" sz="2400" dirty="0"/>
              <a:t> </a:t>
            </a:r>
            <a:r>
              <a:rPr lang="en-US" sz="2400" dirty="0" err="1"/>
              <a:t>التقارير</a:t>
            </a:r>
            <a:r>
              <a:rPr lang="en-US" sz="2400" dirty="0"/>
              <a:t> ، </a:t>
            </a:r>
            <a:r>
              <a:rPr lang="en-US" sz="2400" dirty="0" err="1"/>
              <a:t>وتطبيق</a:t>
            </a:r>
            <a:r>
              <a:rPr lang="en-US" sz="2400" dirty="0"/>
              <a:t> </a:t>
            </a:r>
            <a:r>
              <a:rPr lang="en-US" sz="2400" dirty="0" err="1"/>
              <a:t>نتائج</a:t>
            </a:r>
            <a:r>
              <a:rPr lang="en-US" sz="2400" dirty="0"/>
              <a:t> </a:t>
            </a:r>
            <a:r>
              <a:rPr lang="en-US" sz="2400" dirty="0" err="1"/>
              <a:t>الأنشطة</a:t>
            </a:r>
            <a:r>
              <a:rPr lang="en-US" sz="2400" dirty="0"/>
              <a:t> </a:t>
            </a:r>
            <a:r>
              <a:rPr lang="en-US" sz="2400" dirty="0" err="1"/>
              <a:t>العلمية</a:t>
            </a:r>
            <a:r>
              <a:rPr lang="en-US" sz="2400" dirty="0"/>
              <a:t> </a:t>
            </a:r>
            <a:r>
              <a:rPr lang="en-US" sz="2400" dirty="0" err="1"/>
              <a:t>التي</a:t>
            </a:r>
            <a:r>
              <a:rPr lang="en-US" sz="2400" dirty="0"/>
              <a:t> </a:t>
            </a:r>
            <a:r>
              <a:rPr lang="en-US" sz="2400" dirty="0" err="1"/>
              <a:t>تضمن</a:t>
            </a:r>
            <a:r>
              <a:rPr lang="en-US" sz="2400" dirty="0"/>
              <a:t> </a:t>
            </a:r>
            <a:r>
              <a:rPr lang="en-US" sz="2400" dirty="0" err="1"/>
              <a:t>الموضوعية</a:t>
            </a:r>
            <a:r>
              <a:rPr lang="en-US" sz="2400" dirty="0"/>
              <a:t> </a:t>
            </a:r>
            <a:r>
              <a:rPr lang="en-US" sz="2400" dirty="0" err="1"/>
              <a:t>والوضوح</a:t>
            </a:r>
            <a:r>
              <a:rPr lang="en-US" sz="2400" dirty="0"/>
              <a:t> </a:t>
            </a:r>
            <a:r>
              <a:rPr lang="en-US" sz="2400" dirty="0" err="1"/>
              <a:t>والتكرار</a:t>
            </a:r>
            <a:r>
              <a:rPr lang="en-US" sz="2400" dirty="0"/>
              <a:t> ، </a:t>
            </a:r>
            <a:r>
              <a:rPr lang="en-US" sz="2400" dirty="0" err="1"/>
              <a:t>والتي</a:t>
            </a:r>
            <a:r>
              <a:rPr lang="en-US" sz="2400" dirty="0"/>
              <a:t> </a:t>
            </a:r>
            <a:r>
              <a:rPr lang="en-US" sz="2400" dirty="0" err="1"/>
              <a:t>توفر</a:t>
            </a:r>
            <a:r>
              <a:rPr lang="en-US" sz="2400" dirty="0"/>
              <a:t> </a:t>
            </a:r>
            <a:r>
              <a:rPr lang="en-US" sz="2400" dirty="0" err="1"/>
              <a:t>العزل</a:t>
            </a:r>
            <a:r>
              <a:rPr lang="en-US" sz="2400" dirty="0"/>
              <a:t> </a:t>
            </a:r>
            <a:r>
              <a:rPr lang="en-US" sz="2400" dirty="0" err="1"/>
              <a:t>من</a:t>
            </a:r>
            <a:r>
              <a:rPr lang="ar-SA" sz="2400" dirty="0"/>
              <a:t>:</a:t>
            </a:r>
          </a:p>
          <a:p>
            <a:pPr algn="r" rtl="1">
              <a:lnSpc>
                <a:spcPct val="150000"/>
              </a:lnSpc>
            </a:pPr>
            <a:r>
              <a:rPr lang="en-US" sz="2400" dirty="0"/>
              <a:t> </a:t>
            </a:r>
            <a:r>
              <a:rPr lang="en-US" sz="2400" dirty="0" err="1"/>
              <a:t>التحيز</a:t>
            </a:r>
            <a:r>
              <a:rPr lang="en-US" sz="2400" dirty="0"/>
              <a:t> ، </a:t>
            </a:r>
            <a:r>
              <a:rPr lang="en-US" sz="2400" dirty="0" err="1"/>
              <a:t>والتصنيع</a:t>
            </a:r>
            <a:r>
              <a:rPr lang="en-US" sz="2400" dirty="0"/>
              <a:t> ، </a:t>
            </a:r>
            <a:r>
              <a:rPr lang="en-US" sz="2400" dirty="0" err="1"/>
              <a:t>والتزوير</a:t>
            </a:r>
            <a:r>
              <a:rPr lang="en-US" sz="2400" dirty="0"/>
              <a:t> ، </a:t>
            </a:r>
            <a:r>
              <a:rPr lang="en-US" sz="2400" dirty="0" err="1"/>
              <a:t>والانتحال</a:t>
            </a:r>
            <a:r>
              <a:rPr lang="en-US" sz="2400" dirty="0"/>
              <a:t> ، </a:t>
            </a:r>
            <a:r>
              <a:rPr lang="en-US" sz="2400" dirty="0" err="1"/>
              <a:t>والتأثير</a:t>
            </a:r>
            <a:r>
              <a:rPr lang="en-US" sz="2400" dirty="0"/>
              <a:t> </a:t>
            </a:r>
            <a:r>
              <a:rPr lang="en-US" sz="2400" dirty="0" err="1"/>
              <a:t>غير</a:t>
            </a:r>
            <a:r>
              <a:rPr lang="en-US" sz="2400" dirty="0"/>
              <a:t> </a:t>
            </a:r>
            <a:r>
              <a:rPr lang="en-US" sz="2400" dirty="0" err="1"/>
              <a:t>الملائم</a:t>
            </a:r>
            <a:r>
              <a:rPr lang="en-US" sz="2400" dirty="0"/>
              <a:t> ، </a:t>
            </a:r>
            <a:r>
              <a:rPr lang="en-US" sz="2400" dirty="0" err="1"/>
              <a:t>التدخل</a:t>
            </a:r>
            <a:r>
              <a:rPr lang="en-US" sz="2400" dirty="0"/>
              <a:t> </a:t>
            </a:r>
            <a:r>
              <a:rPr lang="en-US" sz="2400" dirty="0" err="1"/>
              <a:t>السياسي</a:t>
            </a:r>
            <a:r>
              <a:rPr lang="en-US" sz="2400" dirty="0"/>
              <a:t> </a:t>
            </a:r>
            <a:r>
              <a:rPr lang="en-US" sz="2400" dirty="0" err="1"/>
              <a:t>والرقابة</a:t>
            </a:r>
            <a:r>
              <a:rPr lang="en-US" sz="2400" dirty="0"/>
              <a:t> </a:t>
            </a:r>
            <a:r>
              <a:rPr lang="en-US" sz="2400" dirty="0" err="1"/>
              <a:t>وعدم</a:t>
            </a:r>
            <a:r>
              <a:rPr lang="en-US" sz="2400" dirty="0"/>
              <a:t> </a:t>
            </a:r>
            <a:r>
              <a:rPr lang="en-US" sz="2400" dirty="0" err="1"/>
              <a:t>كفاية</a:t>
            </a:r>
            <a:r>
              <a:rPr lang="en-US" sz="2400" dirty="0"/>
              <a:t> </a:t>
            </a:r>
            <a:r>
              <a:rPr lang="en-US" sz="2400" dirty="0" err="1"/>
              <a:t>الإجراءات</a:t>
            </a:r>
            <a:r>
              <a:rPr lang="en-US" sz="2400" dirty="0"/>
              <a:t> </a:t>
            </a:r>
            <a:r>
              <a:rPr lang="en-US" sz="2400" dirty="0" err="1"/>
              <a:t>الإجرائية</a:t>
            </a:r>
            <a:r>
              <a:rPr lang="en-US" sz="2400" dirty="0"/>
              <a:t> </a:t>
            </a:r>
            <a:r>
              <a:rPr lang="en-US" sz="2400" dirty="0" err="1"/>
              <a:t>وأمن</a:t>
            </a:r>
            <a:r>
              <a:rPr lang="en-US" sz="2400" dirty="0"/>
              <a:t> </a:t>
            </a:r>
            <a:r>
              <a:rPr lang="en-US" sz="2400" dirty="0" err="1"/>
              <a:t>المعلومات</a:t>
            </a:r>
            <a:r>
              <a:rPr lang="en-US" dirty="0"/>
              <a:t>.</a:t>
            </a:r>
          </a:p>
        </p:txBody>
      </p:sp>
      <p:sp>
        <p:nvSpPr>
          <p:cNvPr id="5" name="Rectangle 4">
            <a:extLst>
              <a:ext uri="{FF2B5EF4-FFF2-40B4-BE49-F238E27FC236}">
                <a16:creationId xmlns:a16="http://schemas.microsoft.com/office/drawing/2014/main" xmlns="" id="{F21D7501-23D9-984D-B18E-80C14F2EE05E}"/>
              </a:ext>
            </a:extLst>
          </p:cNvPr>
          <p:cNvSpPr/>
          <p:nvPr/>
        </p:nvSpPr>
        <p:spPr>
          <a:xfrm>
            <a:off x="240461" y="4568831"/>
            <a:ext cx="8098878" cy="1754326"/>
          </a:xfrm>
          <a:prstGeom prst="rect">
            <a:avLst/>
          </a:prstGeom>
        </p:spPr>
        <p:txBody>
          <a:bodyPr wrap="square">
            <a:spAutoFit/>
          </a:bodyPr>
          <a:lstStyle/>
          <a:p>
            <a:pPr algn="l"/>
            <a:r>
              <a:rPr lang="en-US" dirty="0"/>
              <a:t>Scientific integrity is the condition resulting from adherence to professional values and practices when conducting, reporting, and applying the results of scientific activities that ensures objectivity, clarity, and reproducibility, and that provides insulation from bias, fabrication, falsification, plagiarism, inappropriate influence, political interference, censorship, and inadequate procedural and information security.</a:t>
            </a:r>
          </a:p>
        </p:txBody>
      </p:sp>
    </p:spTree>
    <p:extLst>
      <p:ext uri="{BB962C8B-B14F-4D97-AF65-F5344CB8AC3E}">
        <p14:creationId xmlns:p14="http://schemas.microsoft.com/office/powerpoint/2010/main" val="2055273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ED1132E-0426-0248-9B6B-288FA6541EA6}"/>
              </a:ext>
            </a:extLst>
          </p:cNvPr>
          <p:cNvSpPr/>
          <p:nvPr/>
        </p:nvSpPr>
        <p:spPr>
          <a:xfrm>
            <a:off x="756745" y="1234993"/>
            <a:ext cx="7966841" cy="3631763"/>
          </a:xfrm>
          <a:prstGeom prst="rect">
            <a:avLst/>
          </a:prstGeom>
        </p:spPr>
        <p:txBody>
          <a:bodyPr wrap="square">
            <a:spAutoFit/>
          </a:bodyPr>
          <a:lstStyle/>
          <a:p>
            <a:pPr algn="r" rtl="1"/>
            <a:r>
              <a:rPr lang="ar" sz="2800" dirty="0">
                <a:latin typeface="Helvetica" pitchFamily="2" charset="0"/>
              </a:rPr>
              <a:t>سوء السلوك في مجال البحث العلمي</a:t>
            </a:r>
            <a:r>
              <a:rPr lang="en-US" sz="2800" dirty="0">
                <a:latin typeface="Helvetica" pitchFamily="2" charset="0"/>
              </a:rPr>
              <a:t>  </a:t>
            </a:r>
            <a:r>
              <a:rPr lang="ar-SA" sz="2800" dirty="0">
                <a:latin typeface="Helvetica" pitchFamily="2" charset="0"/>
              </a:rPr>
              <a:t> </a:t>
            </a:r>
            <a:r>
              <a:rPr lang="en-US" sz="2800" dirty="0">
                <a:latin typeface="Helvetica" pitchFamily="2" charset="0"/>
              </a:rPr>
              <a:t>research misconduct</a:t>
            </a:r>
            <a:r>
              <a:rPr lang="ar-SA" sz="2800" dirty="0">
                <a:latin typeface="Helvetica" pitchFamily="2" charset="0"/>
              </a:rPr>
              <a:t> </a:t>
            </a:r>
            <a:endParaRPr lang="en-US" sz="2800" dirty="0">
              <a:latin typeface="Helvetica" pitchFamily="2" charset="0"/>
            </a:endParaRPr>
          </a:p>
          <a:p>
            <a:pPr algn="r" rtl="1"/>
            <a:r>
              <a:rPr lang="en-US" sz="2800" dirty="0">
                <a:latin typeface="Helvetica" pitchFamily="2" charset="0"/>
              </a:rPr>
              <a:t>   </a:t>
            </a:r>
            <a:r>
              <a:rPr lang="ar" sz="2800" dirty="0">
                <a:latin typeface="Helvetica" pitchFamily="2" charset="0"/>
              </a:rPr>
              <a:t> </a:t>
            </a:r>
            <a:endParaRPr lang="en-US" sz="2800" dirty="0">
              <a:latin typeface="Helvetica" pitchFamily="2" charset="0"/>
            </a:endParaRPr>
          </a:p>
          <a:p>
            <a:pPr algn="r" rtl="1">
              <a:lnSpc>
                <a:spcPct val="150000"/>
              </a:lnSpc>
            </a:pPr>
            <a:r>
              <a:rPr lang="ar-SA" sz="2800" dirty="0">
                <a:latin typeface="Helvetica" pitchFamily="2" charset="0"/>
              </a:rPr>
              <a:t>	الفبركة</a:t>
            </a:r>
          </a:p>
          <a:p>
            <a:pPr algn="r" rtl="1">
              <a:lnSpc>
                <a:spcPct val="150000"/>
              </a:lnSpc>
            </a:pPr>
            <a:r>
              <a:rPr lang="ar-SA" sz="2800" dirty="0">
                <a:latin typeface="Helvetica" pitchFamily="2" charset="0"/>
              </a:rPr>
              <a:t>	الانتحال</a:t>
            </a:r>
          </a:p>
          <a:p>
            <a:pPr algn="r" rtl="1">
              <a:lnSpc>
                <a:spcPct val="150000"/>
              </a:lnSpc>
            </a:pPr>
            <a:r>
              <a:rPr lang="ar-SA" sz="2800" dirty="0">
                <a:latin typeface="Helvetica" pitchFamily="2" charset="0"/>
              </a:rPr>
              <a:t>	التزييف</a:t>
            </a:r>
            <a:endParaRPr lang="en-US" sz="2800" dirty="0">
              <a:latin typeface="Helvetica" pitchFamily="2" charset="0"/>
            </a:endParaRPr>
          </a:p>
          <a:p>
            <a:pPr algn="r" rtl="1"/>
            <a:endParaRPr lang="en-US" sz="2400" dirty="0">
              <a:latin typeface="Helvetica" pitchFamily="2" charset="0"/>
            </a:endParaRPr>
          </a:p>
          <a:p>
            <a:pPr algn="r" rtl="1"/>
            <a:endParaRPr lang="en-US" sz="2400" dirty="0">
              <a:latin typeface="Helvetica" pitchFamily="2" charset="0"/>
            </a:endParaRPr>
          </a:p>
        </p:txBody>
      </p:sp>
    </p:spTree>
    <p:extLst>
      <p:ext uri="{BB962C8B-B14F-4D97-AF65-F5344CB8AC3E}">
        <p14:creationId xmlns:p14="http://schemas.microsoft.com/office/powerpoint/2010/main" val="2862109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EF113-47A8-0847-8284-2D45F73F5A6F}"/>
              </a:ext>
            </a:extLst>
          </p:cNvPr>
          <p:cNvSpPr>
            <a:spLocks noGrp="1"/>
          </p:cNvSpPr>
          <p:nvPr>
            <p:ph type="title"/>
          </p:nvPr>
        </p:nvSpPr>
        <p:spPr>
          <a:xfrm>
            <a:off x="628650" y="27096"/>
            <a:ext cx="7886700" cy="1325563"/>
          </a:xfrm>
        </p:spPr>
        <p:txBody>
          <a:bodyPr/>
          <a:lstStyle/>
          <a:p>
            <a:pPr algn="ctr" defTabSz="914400" rtl="1" eaLnBrk="1" latinLnBrk="0" hangingPunct="1">
              <a:lnSpc>
                <a:spcPct val="90000"/>
              </a:lnSpc>
              <a:spcBef>
                <a:spcPct val="0"/>
              </a:spcBef>
              <a:buNone/>
            </a:pPr>
            <a:r>
              <a:rPr lang="ar-SA">
                <a:solidFill>
                  <a:srgbClr val="FF0000"/>
                </a:solidFill>
              </a:rPr>
              <a:t>مفاهيم</a:t>
            </a:r>
            <a:endParaRPr lang="en-US">
              <a:solidFill>
                <a:srgbClr val="FF0000"/>
              </a:solidFill>
            </a:endParaRPr>
          </a:p>
        </p:txBody>
      </p:sp>
      <p:sp>
        <p:nvSpPr>
          <p:cNvPr id="3" name="Content Placeholder 2">
            <a:extLst>
              <a:ext uri="{FF2B5EF4-FFF2-40B4-BE49-F238E27FC236}">
                <a16:creationId xmlns:a16="http://schemas.microsoft.com/office/drawing/2014/main" xmlns="" id="{EE337465-C1D8-F246-A870-6E803F4E8A96}"/>
              </a:ext>
            </a:extLst>
          </p:cNvPr>
          <p:cNvSpPr>
            <a:spLocks noGrp="1"/>
          </p:cNvSpPr>
          <p:nvPr>
            <p:ph idx="1"/>
          </p:nvPr>
        </p:nvSpPr>
        <p:spPr>
          <a:xfrm>
            <a:off x="628650" y="1352659"/>
            <a:ext cx="7886700" cy="4351338"/>
          </a:xfrm>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b="1" u="sng"/>
              <a:t>السرقة العلمية</a:t>
            </a:r>
          </a:p>
          <a:p>
            <a:pPr marL="0" indent="0" algn="r" defTabSz="914400" rtl="1" eaLnBrk="1" latinLnBrk="0" hangingPunct="1">
              <a:lnSpc>
                <a:spcPct val="90000"/>
              </a:lnSpc>
              <a:spcBef>
                <a:spcPts val="1000"/>
              </a:spcBef>
              <a:buNone/>
            </a:pPr>
            <a:r>
              <a:rPr lang="ar-SA" sz="2400"/>
              <a:t>انتهاك حقوق المؤلف والاعتداء على الحق المعنوي</a:t>
            </a:r>
          </a:p>
          <a:p>
            <a:pPr marL="0" indent="0" algn="r" defTabSz="914400" rtl="1" eaLnBrk="1" latinLnBrk="0" hangingPunct="1">
              <a:lnSpc>
                <a:spcPct val="90000"/>
              </a:lnSpc>
              <a:spcBef>
                <a:spcPts val="1000"/>
              </a:spcBef>
              <a:buNone/>
            </a:pPr>
            <a:r>
              <a:rPr lang="ar-SA" sz="2400"/>
              <a:t>" استخدام غير معترف به لأفكار و اعمال الاخرين بقصد او من غير قصد"</a:t>
            </a:r>
          </a:p>
          <a:p>
            <a:pPr marL="0" indent="0" algn="r" defTabSz="914400" rtl="1" eaLnBrk="1" latinLnBrk="0" hangingPunct="1">
              <a:lnSpc>
                <a:spcPct val="90000"/>
              </a:lnSpc>
              <a:spcBef>
                <a:spcPts val="1000"/>
              </a:spcBef>
              <a:buNone/>
            </a:pPr>
            <a:endParaRPr lang="ar-SA"/>
          </a:p>
          <a:p>
            <a:pPr algn="r" rtl="1"/>
            <a:r>
              <a:rPr lang="ar-SA" b="1" u="sng"/>
              <a:t>الانتحال</a:t>
            </a:r>
          </a:p>
          <a:p>
            <a:pPr marL="0" indent="0" algn="r" rtl="1">
              <a:buNone/>
            </a:pPr>
            <a:r>
              <a:rPr lang="ar-SA" sz="2400"/>
              <a:t>"استخدام غير معترف به و غير مناسب للأفكار او صيغة من شخص اخر"</a:t>
            </a:r>
          </a:p>
          <a:p>
            <a:pPr marL="0" indent="0" algn="r" defTabSz="914400" rtl="1" eaLnBrk="1" latinLnBrk="0" hangingPunct="1">
              <a:lnSpc>
                <a:spcPct val="90000"/>
              </a:lnSpc>
              <a:spcBef>
                <a:spcPts val="1000"/>
              </a:spcBef>
              <a:buNone/>
            </a:pPr>
            <a:r>
              <a:rPr lang="ar-SA" sz="2400"/>
              <a:t>دون الإشارة الى مصدرها</a:t>
            </a:r>
          </a:p>
          <a:p>
            <a:pPr marL="0" indent="0" algn="r" defTabSz="914400" rtl="1" eaLnBrk="1" latinLnBrk="0" hangingPunct="1">
              <a:lnSpc>
                <a:spcPct val="90000"/>
              </a:lnSpc>
              <a:spcBef>
                <a:spcPts val="1000"/>
              </a:spcBef>
              <a:buNone/>
            </a:pPr>
            <a:endParaRPr lang="ar-SA"/>
          </a:p>
        </p:txBody>
      </p:sp>
      <p:sp>
        <p:nvSpPr>
          <p:cNvPr id="4" name="Rectangle 3">
            <a:extLst>
              <a:ext uri="{FF2B5EF4-FFF2-40B4-BE49-F238E27FC236}">
                <a16:creationId xmlns:a16="http://schemas.microsoft.com/office/drawing/2014/main" xmlns="" id="{A2E74670-83B7-C449-B546-B960C4D56F38}"/>
              </a:ext>
            </a:extLst>
          </p:cNvPr>
          <p:cNvSpPr/>
          <p:nvPr/>
        </p:nvSpPr>
        <p:spPr>
          <a:xfrm>
            <a:off x="5111854" y="6141083"/>
            <a:ext cx="3403496" cy="341632"/>
          </a:xfrm>
          <a:prstGeom prst="rect">
            <a:avLst/>
          </a:prstGeom>
        </p:spPr>
        <p:txBody>
          <a:bodyPr wrap="none">
            <a:spAutoFit/>
          </a:bodyPr>
          <a:lstStyle/>
          <a:p>
            <a:pPr algn="r" rtl="1">
              <a:lnSpc>
                <a:spcPct val="90000"/>
              </a:lnSpc>
              <a:spcBef>
                <a:spcPts val="1000"/>
              </a:spcBef>
            </a:pPr>
            <a:r>
              <a:rPr lang="ar-SA"/>
              <a:t>مذكرة الممارسات الاكاديمية الصحيحة ص٣</a:t>
            </a:r>
            <a:endParaRPr lang="en-US"/>
          </a:p>
        </p:txBody>
      </p:sp>
    </p:spTree>
    <p:extLst>
      <p:ext uri="{BB962C8B-B14F-4D97-AF65-F5344CB8AC3E}">
        <p14:creationId xmlns:p14="http://schemas.microsoft.com/office/powerpoint/2010/main" val="15066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CBF2D01-A939-6745-B231-90791B84EF24}"/>
              </a:ext>
            </a:extLst>
          </p:cNvPr>
          <p:cNvSpPr/>
          <p:nvPr/>
        </p:nvSpPr>
        <p:spPr>
          <a:xfrm>
            <a:off x="3963361" y="301437"/>
            <a:ext cx="970137" cy="584775"/>
          </a:xfrm>
          <a:prstGeom prst="rect">
            <a:avLst/>
          </a:prstGeom>
        </p:spPr>
        <p:txBody>
          <a:bodyPr wrap="none">
            <a:spAutoFit/>
          </a:bodyPr>
          <a:lstStyle/>
          <a:p>
            <a:r>
              <a:rPr lang="ar-SA" sz="3200">
                <a:solidFill>
                  <a:srgbClr val="FF0000"/>
                </a:solidFill>
              </a:rPr>
              <a:t>مفاهيم</a:t>
            </a:r>
            <a:endParaRPr lang="en-US" sz="3200"/>
          </a:p>
        </p:txBody>
      </p:sp>
      <p:sp>
        <p:nvSpPr>
          <p:cNvPr id="3" name="Title 2">
            <a:extLst>
              <a:ext uri="{FF2B5EF4-FFF2-40B4-BE49-F238E27FC236}">
                <a16:creationId xmlns:a16="http://schemas.microsoft.com/office/drawing/2014/main" xmlns="" id="{C8AFE853-2456-CC4F-B120-379F6DD962F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xmlns="" id="{A24B57FF-899D-E548-AE2B-39AEB35615EA}"/>
              </a:ext>
            </a:extLst>
          </p:cNvPr>
          <p:cNvSpPr>
            <a:spLocks noGrp="1"/>
          </p:cNvSpPr>
          <p:nvPr>
            <p:ph idx="1"/>
          </p:nvPr>
        </p:nvSpPr>
        <p:spPr>
          <a:xfrm>
            <a:off x="323850" y="1754378"/>
            <a:ext cx="8191500" cy="4351338"/>
          </a:xfrm>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b="1" u="sng"/>
              <a:t>حق المؤلف</a:t>
            </a:r>
          </a:p>
          <a:p>
            <a:pPr marL="0" indent="0" algn="r" rtl="1">
              <a:buNone/>
            </a:pPr>
            <a:r>
              <a:rPr lang="ar-SA"/>
              <a:t>" كل ما يبدعه فكر الانسان من اختراعات  و مصنفات أدبية و فنية  ورموز و صور مستعملة في التجارة"</a:t>
            </a:r>
          </a:p>
          <a:p>
            <a:pPr marL="0" indent="0" algn="r" rtl="1">
              <a:buNone/>
            </a:pPr>
            <a:endParaRPr lang="ar-SA"/>
          </a:p>
          <a:p>
            <a:pPr algn="r" rtl="1"/>
            <a:r>
              <a:rPr lang="ar-SA" b="1" u="sng"/>
              <a:t>الأمانة العلمية</a:t>
            </a:r>
          </a:p>
          <a:p>
            <a:pPr algn="r" rtl="1"/>
            <a:r>
              <a:rPr lang="ar-SA" sz="2400"/>
              <a:t>ان تكون مسؤولا عن معلومات و أفكار الاخرين و تشير الى مصادر المعلومات</a:t>
            </a:r>
          </a:p>
          <a:p>
            <a:pPr algn="r" rtl="1"/>
            <a:r>
              <a:rPr lang="ar-SA" sz="2400"/>
              <a:t>احترام حق المؤلف</a:t>
            </a:r>
          </a:p>
          <a:p>
            <a:pPr algn="r" rtl="1"/>
            <a:r>
              <a:rPr lang="ar-SA" sz="2400"/>
              <a:t>عدم الغش ، عدم الخداع والتضليل في الأبحاث و النتائج</a:t>
            </a:r>
            <a:endParaRPr lang="en-US" sz="2400"/>
          </a:p>
        </p:txBody>
      </p:sp>
    </p:spTree>
    <p:extLst>
      <p:ext uri="{BB962C8B-B14F-4D97-AF65-F5344CB8AC3E}">
        <p14:creationId xmlns:p14="http://schemas.microsoft.com/office/powerpoint/2010/main" val="1605374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{7357CDA3-5DE4-4A41-B6F9-E8FD8F0BBF7E}tf10001060</Template>
  <TotalTime>9648</TotalTime>
  <Words>1085</Words>
  <Application>Microsoft Office PowerPoint</Application>
  <PresentationFormat>عرض على الشاشة (3:4)‏</PresentationFormat>
  <Paragraphs>115</Paragraphs>
  <Slides>29</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29</vt:i4>
      </vt:variant>
    </vt:vector>
  </HeadingPairs>
  <TitlesOfParts>
    <vt:vector size="36" baseType="lpstr">
      <vt:lpstr>Arial</vt:lpstr>
      <vt:lpstr>Calibri</vt:lpstr>
      <vt:lpstr>Calibri Light</vt:lpstr>
      <vt:lpstr>Helvetica</vt:lpstr>
      <vt:lpstr>inherit</vt:lpstr>
      <vt:lpstr>Times New Roman</vt:lpstr>
      <vt:lpstr>Office Theme</vt:lpstr>
      <vt:lpstr>Scientific Integrity النزاهة العلمية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مفاهيم</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مذكره للامتحان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Integrity النزاهة العلمية</dc:title>
  <dc:creator>aljohara saud</dc:creator>
  <cp:lastModifiedBy>Star</cp:lastModifiedBy>
  <cp:revision>60</cp:revision>
  <dcterms:created xsi:type="dcterms:W3CDTF">2019-01-02T07:43:21Z</dcterms:created>
  <dcterms:modified xsi:type="dcterms:W3CDTF">2019-02-26T21:59:21Z</dcterms:modified>
</cp:coreProperties>
</file>