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sldIdLst>
    <p:sldId id="256" r:id="rId2"/>
    <p:sldId id="259" r:id="rId3"/>
    <p:sldId id="257" r:id="rId4"/>
    <p:sldId id="261" r:id="rId5"/>
    <p:sldId id="258" r:id="rId6"/>
    <p:sldId id="260" r:id="rId7"/>
    <p:sldId id="262" r:id="rId8"/>
    <p:sldId id="267" r:id="rId9"/>
    <p:sldId id="263" r:id="rId10"/>
    <p:sldId id="264" r:id="rId11"/>
    <p:sldId id="266" r:id="rId12"/>
    <p:sldId id="268" r:id="rId13"/>
    <p:sldId id="329" r:id="rId14"/>
    <p:sldId id="330" r:id="rId15"/>
    <p:sldId id="328" r:id="rId16"/>
    <p:sldId id="331" r:id="rId17"/>
    <p:sldId id="332" r:id="rId18"/>
    <p:sldId id="333" r:id="rId19"/>
    <p:sldId id="334" r:id="rId20"/>
    <p:sldId id="335" r:id="rId21"/>
    <p:sldId id="336" r:id="rId22"/>
    <p:sldId id="337" r:id="rId23"/>
    <p:sldId id="338" r:id="rId24"/>
    <p:sldId id="295" r:id="rId25"/>
    <p:sldId id="296" r:id="rId26"/>
    <p:sldId id="297" r:id="rId27"/>
    <p:sldId id="298" r:id="rId28"/>
    <p:sldId id="299" r:id="rId29"/>
    <p:sldId id="301" r:id="rId30"/>
    <p:sldId id="339" r:id="rId31"/>
    <p:sldId id="340" r:id="rId32"/>
    <p:sldId id="341" r:id="rId33"/>
    <p:sldId id="342" r:id="rId34"/>
    <p:sldId id="344" r:id="rId35"/>
    <p:sldId id="345" r:id="rId36"/>
    <p:sldId id="346" r:id="rId37"/>
    <p:sldId id="347" r:id="rId38"/>
    <p:sldId id="348" r:id="rId39"/>
    <p:sldId id="350" r:id="rId40"/>
    <p:sldId id="351" r:id="rId41"/>
    <p:sldId id="352" r:id="rId42"/>
    <p:sldId id="353" r:id="rId43"/>
    <p:sldId id="354" r:id="rId44"/>
    <p:sldId id="355" r:id="rId45"/>
    <p:sldId id="357" r:id="rId46"/>
    <p:sldId id="374" r:id="rId47"/>
    <p:sldId id="356" r:id="rId48"/>
    <p:sldId id="358" r:id="rId49"/>
    <p:sldId id="359" r:id="rId50"/>
    <p:sldId id="360" r:id="rId51"/>
    <p:sldId id="367" r:id="rId52"/>
    <p:sldId id="368" r:id="rId53"/>
    <p:sldId id="362" r:id="rId54"/>
    <p:sldId id="363" r:id="rId55"/>
    <p:sldId id="364" r:id="rId56"/>
    <p:sldId id="365" r:id="rId57"/>
    <p:sldId id="366" r:id="rId58"/>
    <p:sldId id="369" r:id="rId59"/>
    <p:sldId id="370" r:id="rId60"/>
    <p:sldId id="371" r:id="rId61"/>
    <p:sldId id="372" r:id="rId62"/>
    <p:sldId id="373"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3"/>
    <p:restoredTop sz="94666"/>
  </p:normalViewPr>
  <p:slideViewPr>
    <p:cSldViewPr snapToGrid="0" snapToObjects="1">
      <p:cViewPr varScale="1">
        <p:scale>
          <a:sx n="75" d="100"/>
          <a:sy n="75" d="100"/>
        </p:scale>
        <p:origin x="702"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CF7D1-D05F-E84E-AB2A-B6943B997D9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25371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CF7D1-D05F-E84E-AB2A-B6943B997D9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413093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CF7D1-D05F-E84E-AB2A-B6943B997D9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39280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CF7D1-D05F-E84E-AB2A-B6943B997D9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408909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ECF7D1-D05F-E84E-AB2A-B6943B997D9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421203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CF7D1-D05F-E84E-AB2A-B6943B997D98}"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32387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CF7D1-D05F-E84E-AB2A-B6943B997D98}" type="datetimeFigureOut">
              <a:rPr lang="en-US" smtClean="0"/>
              <a:t>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10420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CF7D1-D05F-E84E-AB2A-B6943B997D98}" type="datetimeFigureOut">
              <a:rPr lang="en-US" smtClean="0"/>
              <a:t>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371103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CF7D1-D05F-E84E-AB2A-B6943B997D98}" type="datetimeFigureOut">
              <a:rPr lang="en-US" smtClean="0"/>
              <a:t>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71754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ECF7D1-D05F-E84E-AB2A-B6943B997D98}"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80565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ECF7D1-D05F-E84E-AB2A-B6943B997D98}"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843DB-7CBE-FC4B-8BAE-6AE419842F3A}" type="slidenum">
              <a:rPr lang="en-US" smtClean="0"/>
              <a:t>‹#›</a:t>
            </a:fld>
            <a:endParaRPr lang="en-US"/>
          </a:p>
        </p:txBody>
      </p:sp>
    </p:spTree>
    <p:extLst>
      <p:ext uri="{BB962C8B-B14F-4D97-AF65-F5344CB8AC3E}">
        <p14:creationId xmlns:p14="http://schemas.microsoft.com/office/powerpoint/2010/main" val="4208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CF7D1-D05F-E84E-AB2A-B6943B997D98}" type="datetimeFigureOut">
              <a:rPr lang="en-US" smtClean="0"/>
              <a:t>2/16/2019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843DB-7CBE-FC4B-8BAE-6AE419842F3A}" type="slidenum">
              <a:rPr lang="en-US" smtClean="0"/>
              <a:t>‹#›</a:t>
            </a:fld>
            <a:endParaRPr lang="en-US"/>
          </a:p>
        </p:txBody>
      </p:sp>
    </p:spTree>
    <p:extLst>
      <p:ext uri="{BB962C8B-B14F-4D97-AF65-F5344CB8AC3E}">
        <p14:creationId xmlns:p14="http://schemas.microsoft.com/office/powerpoint/2010/main" val="369077223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D7B8CD2-EFC5-C649-B960-F966E8BA24AB}"/>
              </a:ext>
            </a:extLst>
          </p:cNvPr>
          <p:cNvSpPr>
            <a:spLocks noGrp="1"/>
          </p:cNvSpPr>
          <p:nvPr>
            <p:ph type="ctrTitle"/>
          </p:nvPr>
        </p:nvSpPr>
        <p:spPr>
          <a:xfrm>
            <a:off x="2878037" y="1408228"/>
            <a:ext cx="6105194" cy="2523566"/>
          </a:xfrm>
        </p:spPr>
        <p:txBody>
          <a:bodyPr>
            <a:noAutofit/>
          </a:bodyPr>
          <a:lstStyle/>
          <a:p>
            <a:r>
              <a:rPr lang="en-US" b="1" dirty="0">
                <a:solidFill>
                  <a:srgbClr val="FFFFFF"/>
                </a:solidFill>
              </a:rPr>
              <a:t>MALARIA &amp; TRAVEL MEDICINE</a:t>
            </a:r>
          </a:p>
        </p:txBody>
      </p:sp>
      <p:sp>
        <p:nvSpPr>
          <p:cNvPr id="3" name="Subtitle 2">
            <a:extLst>
              <a:ext uri="{FF2B5EF4-FFF2-40B4-BE49-F238E27FC236}">
                <a16:creationId xmlns:a16="http://schemas.microsoft.com/office/drawing/2014/main" xmlns="" id="{C8504B7F-CBCE-C74F-B4CC-58AE02E711AC}"/>
              </a:ext>
            </a:extLst>
          </p:cNvPr>
          <p:cNvSpPr>
            <a:spLocks noGrp="1"/>
          </p:cNvSpPr>
          <p:nvPr>
            <p:ph type="subTitle" idx="1"/>
          </p:nvPr>
        </p:nvSpPr>
        <p:spPr>
          <a:xfrm>
            <a:off x="3043403" y="4319252"/>
            <a:ext cx="6105194" cy="682079"/>
          </a:xfrm>
        </p:spPr>
        <p:txBody>
          <a:bodyPr>
            <a:normAutofit fontScale="25000" lnSpcReduction="20000"/>
          </a:bodyPr>
          <a:lstStyle/>
          <a:p>
            <a:r>
              <a:rPr lang="en-US" sz="3200" dirty="0">
                <a:solidFill>
                  <a:srgbClr val="FFFFFF"/>
                </a:solidFill>
              </a:rPr>
              <a:t>Awadh R. </a:t>
            </a:r>
            <a:r>
              <a:rPr lang="en-US" sz="3200" dirty="0" err="1">
                <a:solidFill>
                  <a:srgbClr val="FFFFFF"/>
                </a:solidFill>
              </a:rPr>
              <a:t>Alanazi</a:t>
            </a:r>
            <a:r>
              <a:rPr lang="en-US" sz="3200" dirty="0">
                <a:solidFill>
                  <a:srgbClr val="FFFFFF"/>
                </a:solidFill>
              </a:rPr>
              <a:t> </a:t>
            </a:r>
            <a:r>
              <a:rPr lang="en-US" sz="3200" dirty="0" smtClean="0">
                <a:solidFill>
                  <a:srgbClr val="FFFFFF"/>
                </a:solidFill>
              </a:rPr>
              <a:t>M.D</a:t>
            </a:r>
          </a:p>
          <a:p>
            <a:r>
              <a:rPr lang="en-US" sz="3200" dirty="0" smtClean="0">
                <a:solidFill>
                  <a:srgbClr val="FFFFFF"/>
                </a:solidFill>
              </a:rPr>
              <a:t>King Saud University</a:t>
            </a:r>
          </a:p>
          <a:p>
            <a:r>
              <a:rPr lang="en-US" sz="3200" dirty="0" smtClean="0">
                <a:solidFill>
                  <a:srgbClr val="FFFFFF"/>
                </a:solidFill>
              </a:rPr>
              <a:t>College Of Medicine</a:t>
            </a:r>
          </a:p>
          <a:p>
            <a:r>
              <a:rPr lang="en-US" sz="3200" dirty="0" smtClean="0">
                <a:solidFill>
                  <a:srgbClr val="FFFFFF"/>
                </a:solidFill>
              </a:rPr>
              <a:t>1440--2019</a:t>
            </a:r>
            <a:endParaRPr lang="en-US" sz="3200" dirty="0">
              <a:solidFill>
                <a:srgbClr val="FFFFFF"/>
              </a:solidFill>
            </a:endParaRPr>
          </a:p>
        </p:txBody>
      </p:sp>
    </p:spTree>
    <p:extLst>
      <p:ext uri="{BB962C8B-B14F-4D97-AF65-F5344CB8AC3E}">
        <p14:creationId xmlns:p14="http://schemas.microsoft.com/office/powerpoint/2010/main" val="2291888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rmAutofit/>
          </a:bodyPr>
          <a:lstStyle/>
          <a:p>
            <a:pPr algn="ctr"/>
            <a:r>
              <a:rPr lang="en-US" sz="4000" b="1">
                <a:solidFill>
                  <a:srgbClr val="FFFFFF"/>
                </a:solidFill>
              </a:rPr>
              <a:t>CLINICAL FEATURES</a:t>
            </a:r>
          </a:p>
        </p:txBody>
      </p:sp>
      <p:sp>
        <p:nvSpPr>
          <p:cNvPr id="3" name="Content Placeholder 2">
            <a:extLst>
              <a:ext uri="{FF2B5EF4-FFF2-40B4-BE49-F238E27FC236}">
                <a16:creationId xmlns:a16="http://schemas.microsoft.com/office/drawing/2014/main" xmlns="" id="{C7622850-53AD-6F44-9A6D-96E7F8468982}"/>
              </a:ext>
            </a:extLst>
          </p:cNvPr>
          <p:cNvSpPr>
            <a:spLocks noGrp="1"/>
          </p:cNvSpPr>
          <p:nvPr>
            <p:ph idx="1"/>
          </p:nvPr>
        </p:nvSpPr>
        <p:spPr>
          <a:xfrm>
            <a:off x="1179226" y="2753937"/>
            <a:ext cx="10785466" cy="3985530"/>
          </a:xfrm>
        </p:spPr>
        <p:txBody>
          <a:bodyPr>
            <a:normAutofit/>
          </a:bodyPr>
          <a:lstStyle/>
          <a:p>
            <a:pPr marL="0" indent="0">
              <a:buNone/>
              <a:defRPr/>
            </a:pPr>
            <a:r>
              <a:rPr lang="en-US" sz="2400" dirty="0">
                <a:solidFill>
                  <a:srgbClr val="000000"/>
                </a:solidFill>
                <a:latin typeface="Calibri" panose="020F0502020204030204" pitchFamily="34" charset="0"/>
                <a:cs typeface="Calibri" panose="020F0502020204030204" pitchFamily="34" charset="0"/>
              </a:rPr>
              <a:t>Clinical features vary with: </a:t>
            </a:r>
          </a:p>
          <a:p>
            <a:pPr>
              <a:defRPr/>
            </a:pPr>
            <a:r>
              <a:rPr lang="en-US" sz="2400" dirty="0">
                <a:solidFill>
                  <a:srgbClr val="000000"/>
                </a:solidFill>
                <a:latin typeface="Calibri" panose="020F0502020204030204" pitchFamily="34" charset="0"/>
                <a:cs typeface="Calibri" panose="020F0502020204030204" pitchFamily="34" charset="0"/>
              </a:rPr>
              <a:t> Geography.</a:t>
            </a:r>
          </a:p>
          <a:p>
            <a:pPr>
              <a:defRPr/>
            </a:pPr>
            <a:r>
              <a:rPr lang="en-US" sz="2400" dirty="0">
                <a:solidFill>
                  <a:srgbClr val="000000"/>
                </a:solidFill>
                <a:latin typeface="Calibri" panose="020F0502020204030204" pitchFamily="34" charset="0"/>
                <a:cs typeface="Calibri" panose="020F0502020204030204" pitchFamily="34" charset="0"/>
              </a:rPr>
              <a:t> Epidemiology.</a:t>
            </a:r>
          </a:p>
          <a:p>
            <a:pPr>
              <a:defRPr/>
            </a:pPr>
            <a:r>
              <a:rPr lang="en-US" sz="2400" dirty="0">
                <a:solidFill>
                  <a:srgbClr val="000000"/>
                </a:solidFill>
                <a:latin typeface="Calibri" panose="020F0502020204030204" pitchFamily="34" charset="0"/>
                <a:cs typeface="Calibri" panose="020F0502020204030204" pitchFamily="34" charset="0"/>
              </a:rPr>
              <a:t> Age.</a:t>
            </a:r>
          </a:p>
          <a:p>
            <a:pPr marL="0" indent="0">
              <a:buNone/>
              <a:defRPr/>
            </a:pPr>
            <a:endParaRPr lang="en-US" sz="2400" dirty="0">
              <a:solidFill>
                <a:srgbClr val="000000"/>
              </a:solidFill>
              <a:latin typeface="Calibri" panose="020F0502020204030204" pitchFamily="34" charset="0"/>
              <a:cs typeface="Calibri" panose="020F0502020204030204" pitchFamily="34" charset="0"/>
            </a:endParaRPr>
          </a:p>
          <a:p>
            <a:pPr>
              <a:defRPr/>
            </a:pPr>
            <a:r>
              <a:rPr lang="en-US" sz="2400" dirty="0">
                <a:solidFill>
                  <a:srgbClr val="000000"/>
                </a:solidFill>
                <a:latin typeface="Calibri" panose="020F0502020204030204" pitchFamily="34" charset="0"/>
                <a:cs typeface="Calibri" panose="020F0502020204030204" pitchFamily="34" charset="0"/>
              </a:rPr>
              <a:t> High risk population includes: </a:t>
            </a:r>
          </a:p>
          <a:p>
            <a:pPr lvl="1">
              <a:defRPr/>
            </a:pPr>
            <a:r>
              <a:rPr lang="en-US" dirty="0">
                <a:solidFill>
                  <a:srgbClr val="000000"/>
                </a:solidFill>
                <a:latin typeface="Calibri" panose="020F0502020204030204" pitchFamily="34" charset="0"/>
                <a:cs typeface="Calibri" panose="020F0502020204030204" pitchFamily="34" charset="0"/>
              </a:rPr>
              <a:t> Children.</a:t>
            </a:r>
          </a:p>
          <a:p>
            <a:pPr lvl="1">
              <a:defRPr/>
            </a:pPr>
            <a:r>
              <a:rPr lang="en-US" dirty="0">
                <a:solidFill>
                  <a:srgbClr val="000000"/>
                </a:solidFill>
                <a:latin typeface="Calibri" panose="020F0502020204030204" pitchFamily="34" charset="0"/>
                <a:cs typeface="Calibri" panose="020F0502020204030204" pitchFamily="34" charset="0"/>
              </a:rPr>
              <a:t> Pregnant women.</a:t>
            </a:r>
          </a:p>
          <a:p>
            <a:pPr lvl="1">
              <a:defRPr/>
            </a:pPr>
            <a:r>
              <a:rPr lang="en-US" dirty="0">
                <a:solidFill>
                  <a:srgbClr val="000000"/>
                </a:solidFill>
                <a:latin typeface="Calibri" panose="020F0502020204030204" pitchFamily="34" charset="0"/>
                <a:cs typeface="Calibri" panose="020F0502020204030204" pitchFamily="34" charset="0"/>
              </a:rPr>
              <a:t> Non-immune travelers to malaria endemic areas.</a:t>
            </a:r>
            <a:endParaRPr lang="ar-SA" dirty="0">
              <a:solidFill>
                <a:srgbClr val="000000"/>
              </a:solidFill>
              <a:latin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585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D9A3BC1-85D2-2E4B-96F8-4F790A53FA1D}"/>
              </a:ext>
            </a:extLst>
          </p:cNvPr>
          <p:cNvSpPr>
            <a:spLocks noGrp="1"/>
          </p:cNvSpPr>
          <p:nvPr>
            <p:ph type="title"/>
          </p:nvPr>
        </p:nvSpPr>
        <p:spPr>
          <a:xfrm>
            <a:off x="1179226" y="826680"/>
            <a:ext cx="9833548" cy="1325563"/>
          </a:xfrm>
        </p:spPr>
        <p:txBody>
          <a:bodyPr>
            <a:normAutofit/>
          </a:bodyPr>
          <a:lstStyle/>
          <a:p>
            <a:pPr algn="ctr"/>
            <a:r>
              <a:rPr lang="en-US" sz="4000" b="1">
                <a:solidFill>
                  <a:srgbClr val="FFFFFF"/>
                </a:solidFill>
              </a:rPr>
              <a:t>CLINICAL FEATURES</a:t>
            </a:r>
          </a:p>
        </p:txBody>
      </p:sp>
      <p:sp>
        <p:nvSpPr>
          <p:cNvPr id="3" name="Content Placeholder 2">
            <a:extLst>
              <a:ext uri="{FF2B5EF4-FFF2-40B4-BE49-F238E27FC236}">
                <a16:creationId xmlns:a16="http://schemas.microsoft.com/office/drawing/2014/main" xmlns="" id="{71675EA7-7E42-5943-87D8-690A66438278}"/>
              </a:ext>
            </a:extLst>
          </p:cNvPr>
          <p:cNvSpPr>
            <a:spLocks noGrp="1"/>
          </p:cNvSpPr>
          <p:nvPr>
            <p:ph idx="1"/>
          </p:nvPr>
        </p:nvSpPr>
        <p:spPr>
          <a:xfrm>
            <a:off x="355601" y="2753937"/>
            <a:ext cx="10657173" cy="3782330"/>
          </a:xfrm>
        </p:spPr>
        <p:txBody>
          <a:bodyPr>
            <a:normAutofit/>
          </a:bodyPr>
          <a:lstStyle/>
          <a:p>
            <a:pPr marL="0" indent="0">
              <a:buNone/>
              <a:tabLst>
                <a:tab pos="1371600" algn="l"/>
              </a:tabLst>
              <a:defRPr/>
            </a:pPr>
            <a:endParaRPr lang="en-US" sz="2000" dirty="0">
              <a:solidFill>
                <a:srgbClr val="000000"/>
              </a:solidFill>
              <a:latin typeface="Calibri" panose="020F0502020204030204" pitchFamily="34" charset="0"/>
              <a:cs typeface="Calibri" panose="020F0502020204030204" pitchFamily="34" charset="0"/>
            </a:endParaRPr>
          </a:p>
          <a:p>
            <a:pPr marL="914400" lvl="2" indent="0">
              <a:buNone/>
              <a:tabLst>
                <a:tab pos="1371600" algn="l"/>
              </a:tabLst>
              <a:defRPr/>
            </a:pPr>
            <a:r>
              <a:rPr lang="en-US" dirty="0">
                <a:solidFill>
                  <a:srgbClr val="000000"/>
                </a:solidFill>
                <a:latin typeface="Calibri" panose="020F0502020204030204" pitchFamily="34" charset="0"/>
                <a:cs typeface="Calibri" panose="020F0502020204030204" pitchFamily="34" charset="0"/>
              </a:rPr>
              <a:t>Major features:</a:t>
            </a:r>
          </a:p>
          <a:p>
            <a:pPr marL="914400" lvl="2" indent="0">
              <a:buNone/>
              <a:tabLst>
                <a:tab pos="1371600" algn="l"/>
              </a:tabLst>
              <a:defRPr/>
            </a:pPr>
            <a:r>
              <a:rPr lang="en-US" dirty="0">
                <a:solidFill>
                  <a:srgbClr val="000000"/>
                </a:solidFill>
                <a:latin typeface="Calibri" panose="020F0502020204030204" pitchFamily="34" charset="0"/>
                <a:cs typeface="Calibri" panose="020F0502020204030204" pitchFamily="34" charset="0"/>
              </a:rPr>
              <a:t>Recurring fevers</a:t>
            </a:r>
          </a:p>
          <a:p>
            <a:pPr marL="914400" lvl="2" indent="0">
              <a:buNone/>
              <a:tabLst>
                <a:tab pos="1371600" algn="l"/>
              </a:tabLst>
              <a:defRPr/>
            </a:pPr>
            <a:r>
              <a:rPr lang="en-US" dirty="0">
                <a:solidFill>
                  <a:srgbClr val="000000"/>
                </a:solidFill>
                <a:latin typeface="Calibri" panose="020F0502020204030204" pitchFamily="34" charset="0"/>
                <a:cs typeface="Calibri" panose="020F0502020204030204" pitchFamily="34" charset="0"/>
              </a:rPr>
              <a:t>Chills (Assoc. </a:t>
            </a:r>
            <a:r>
              <a:rPr lang="fr-FR" dirty="0">
                <a:solidFill>
                  <a:srgbClr val="000000"/>
                </a:solidFill>
                <a:latin typeface="Calibri" panose="020F0502020204030204" pitchFamily="34" charset="0"/>
                <a:cs typeface="Calibri" panose="020F0502020204030204" pitchFamily="34" charset="0"/>
              </a:rPr>
              <a:t>RBC lyses – </a:t>
            </a:r>
            <a:r>
              <a:rPr lang="fr-FR" i="1" dirty="0">
                <a:solidFill>
                  <a:srgbClr val="000000"/>
                </a:solidFill>
                <a:latin typeface="Calibri" panose="020F0502020204030204" pitchFamily="34" charset="0"/>
                <a:cs typeface="Calibri" panose="020F0502020204030204" pitchFamily="34" charset="0"/>
              </a:rPr>
              <a:t>mature </a:t>
            </a:r>
            <a:r>
              <a:rPr lang="fr-FR" i="1" dirty="0" err="1">
                <a:solidFill>
                  <a:srgbClr val="000000"/>
                </a:solidFill>
                <a:latin typeface="Calibri" panose="020F0502020204030204" pitchFamily="34" charset="0"/>
                <a:cs typeface="Calibri" panose="020F0502020204030204" pitchFamily="34" charset="0"/>
              </a:rPr>
              <a:t>zchisonts</a:t>
            </a:r>
            <a:r>
              <a:rPr lang="fr-FR" i="1" dirty="0">
                <a:solidFill>
                  <a:srgbClr val="000000"/>
                </a:solidFill>
                <a:latin typeface="Calibri" panose="020F0502020204030204" pitchFamily="34" charset="0"/>
                <a:cs typeface="Calibri" panose="020F0502020204030204" pitchFamily="34" charset="0"/>
              </a:rPr>
              <a:t>)</a:t>
            </a:r>
            <a:endParaRPr lang="en-US" dirty="0">
              <a:solidFill>
                <a:srgbClr val="000000"/>
              </a:solidFill>
              <a:latin typeface="Calibri" panose="020F0502020204030204" pitchFamily="34" charset="0"/>
              <a:cs typeface="Calibri" panose="020F0502020204030204" pitchFamily="34" charset="0"/>
            </a:endParaRPr>
          </a:p>
          <a:p>
            <a:pPr marL="914400" lvl="2" indent="0">
              <a:buNone/>
              <a:tabLst>
                <a:tab pos="1371600" algn="l"/>
              </a:tabLst>
              <a:defRPr/>
            </a:pPr>
            <a:r>
              <a:rPr lang="fr-FR"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14400" lvl="2" indent="0">
              <a:buNone/>
              <a:tabLst>
                <a:tab pos="1371600" algn="l"/>
              </a:tabLst>
              <a:defRPr/>
            </a:pPr>
            <a:r>
              <a:rPr lang="en-US"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Periodicity S/O</a:t>
            </a:r>
          </a:p>
          <a:p>
            <a:pPr marL="914400" lvl="2" indent="0">
              <a:buNone/>
              <a:tabLst>
                <a:tab pos="1371600" algn="l"/>
              </a:tabLst>
              <a:defRPr/>
            </a:pPr>
            <a:endParaRPr lang="en-US" dirty="0">
              <a:solidFill>
                <a:srgbClr val="000000"/>
              </a:solidFill>
              <a:effectLst>
                <a:outerShdw blurRad="38100" dist="38100" dir="2700000" algn="tl">
                  <a:srgbClr val="FFFFFF"/>
                </a:outerShdw>
              </a:effectLst>
              <a:latin typeface="Calibri" panose="020F0502020204030204" pitchFamily="34" charset="0"/>
              <a:cs typeface="Calibri" panose="020F0502020204030204" pitchFamily="34" charset="0"/>
            </a:endParaRPr>
          </a:p>
          <a:p>
            <a:pPr marL="914400" lvl="2" indent="0">
              <a:buNone/>
              <a:tabLst>
                <a:tab pos="1371600" algn="l"/>
              </a:tabLst>
              <a:defRPr/>
            </a:pPr>
            <a:r>
              <a:rPr lang="en-US" dirty="0">
                <a:solidFill>
                  <a:srgbClr val="000000"/>
                </a:solidFill>
                <a:latin typeface="Calibri" panose="020F0502020204030204" pitchFamily="34" charset="0"/>
                <a:cs typeface="Calibri" panose="020F0502020204030204" pitchFamily="34" charset="0"/>
              </a:rPr>
              <a:t>48 hours: P. Vivax &amp; </a:t>
            </a:r>
            <a:r>
              <a:rPr lang="en-US" dirty="0" err="1">
                <a:solidFill>
                  <a:srgbClr val="000000"/>
                </a:solidFill>
                <a:latin typeface="Calibri" panose="020F0502020204030204" pitchFamily="34" charset="0"/>
                <a:cs typeface="Calibri" panose="020F0502020204030204" pitchFamily="34" charset="0"/>
              </a:rPr>
              <a:t>Ovale</a:t>
            </a:r>
            <a:endParaRPr lang="en-US" dirty="0">
              <a:solidFill>
                <a:srgbClr val="000000"/>
              </a:solidFill>
              <a:latin typeface="Calibri" panose="020F0502020204030204" pitchFamily="34" charset="0"/>
              <a:cs typeface="Calibri" panose="020F0502020204030204" pitchFamily="34" charset="0"/>
            </a:endParaRPr>
          </a:p>
          <a:p>
            <a:pPr marL="914400" lvl="2" indent="0">
              <a:buNone/>
              <a:tabLst>
                <a:tab pos="1371600" algn="l"/>
              </a:tabLst>
              <a:defRPr/>
            </a:pPr>
            <a:r>
              <a:rPr lang="en-US" dirty="0">
                <a:solidFill>
                  <a:srgbClr val="000000"/>
                </a:solidFill>
                <a:latin typeface="Calibri" panose="020F0502020204030204" pitchFamily="34" charset="0"/>
                <a:cs typeface="Calibri" panose="020F0502020204030204" pitchFamily="34" charset="0"/>
              </a:rPr>
              <a:t>72 hours: P. Malaria</a:t>
            </a:r>
          </a:p>
          <a:p>
            <a:pPr marL="914400" lvl="2" indent="0">
              <a:buNone/>
              <a:tabLst>
                <a:tab pos="1371600" algn="l"/>
              </a:tabLst>
              <a:defRPr/>
            </a:pPr>
            <a:r>
              <a:rPr lang="en-US" dirty="0">
                <a:solidFill>
                  <a:srgbClr val="000000"/>
                </a:solidFill>
                <a:latin typeface="Calibri" panose="020F0502020204030204" pitchFamily="34" charset="0"/>
                <a:cs typeface="Calibri" panose="020F0502020204030204" pitchFamily="34" charset="0"/>
              </a:rPr>
              <a:t>Non-regular/hectic in P.F. especially in non-	immune</a:t>
            </a:r>
          </a:p>
          <a:p>
            <a:pPr marL="914400" lvl="2" indent="0">
              <a:buNone/>
              <a:tabLst>
                <a:tab pos="1371600" algn="l"/>
              </a:tabLst>
              <a:defRPr/>
            </a:pPr>
            <a:r>
              <a:rPr lang="en-US" dirty="0">
                <a:solidFill>
                  <a:srgbClr val="000000"/>
                </a:solidFill>
                <a:latin typeface="Calibri" panose="020F0502020204030204" pitchFamily="34" charset="0"/>
                <a:cs typeface="Calibri" panose="020F0502020204030204" pitchFamily="34" charset="0"/>
              </a:rPr>
              <a:t>Patients (</a:t>
            </a:r>
            <a:r>
              <a:rPr lang="en-US" i="1" dirty="0">
                <a:solidFill>
                  <a:srgbClr val="000000"/>
                </a:solidFill>
                <a:latin typeface="Calibri" panose="020F0502020204030204" pitchFamily="34" charset="0"/>
                <a:cs typeface="Calibri" panose="020F0502020204030204" pitchFamily="34" charset="0"/>
              </a:rPr>
              <a:t>who are at highest risk of complications and death)</a:t>
            </a:r>
            <a:endParaRPr lang="en-US" dirty="0">
              <a:solidFill>
                <a:srgbClr val="000000"/>
              </a:solidFill>
              <a:latin typeface="Calibri" panose="020F0502020204030204" pitchFamily="34" charset="0"/>
              <a:cs typeface="Calibri" panose="020F0502020204030204" pitchFamily="34" charset="0"/>
            </a:endParaRPr>
          </a:p>
          <a:p>
            <a:pPr marL="0" indent="0">
              <a:buNone/>
            </a:pP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0040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41C17A5-D9E0-6F41-A894-07AC1E1F6AF1}"/>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MALARIA PAROXYSM</a:t>
            </a:r>
          </a:p>
        </p:txBody>
      </p:sp>
      <p:pic>
        <p:nvPicPr>
          <p:cNvPr id="6" name="Picture 2" descr="attack3">
            <a:extLst>
              <a:ext uri="{FF2B5EF4-FFF2-40B4-BE49-F238E27FC236}">
                <a16:creationId xmlns:a16="http://schemas.microsoft.com/office/drawing/2014/main" xmlns="" id="{EB874C67-67CA-1548-87B7-78456BDFD85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1236" y="2652338"/>
            <a:ext cx="4916774" cy="389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9360F332-E56B-CC40-9CB7-F862C011142B}"/>
              </a:ext>
            </a:extLst>
          </p:cNvPr>
          <p:cNvSpPr txBox="1"/>
          <p:nvPr/>
        </p:nvSpPr>
        <p:spPr>
          <a:xfrm>
            <a:off x="5903645" y="3369735"/>
            <a:ext cx="5932450" cy="2814617"/>
          </a:xfrm>
          <a:prstGeom prst="rect">
            <a:avLst/>
          </a:prstGeom>
          <a:noFill/>
        </p:spPr>
        <p:txBody>
          <a:bodyPr wrap="square" rtlCol="0">
            <a:spAutoFit/>
          </a:bodyPr>
          <a:lstStyle/>
          <a:p>
            <a:pPr>
              <a:lnSpc>
                <a:spcPct val="150000"/>
              </a:lnSpc>
              <a:buFontTx/>
              <a:buChar char="•"/>
            </a:pPr>
            <a:r>
              <a:rPr lang="en-US" altLang="en-US" sz="2000" dirty="0">
                <a:solidFill>
                  <a:prstClr val="black"/>
                </a:solidFill>
                <a:latin typeface="Calibri" panose="020F0502020204030204" pitchFamily="34" charset="0"/>
                <a:cs typeface="Calibri" panose="020F0502020204030204" pitchFamily="34" charset="0"/>
              </a:rPr>
              <a:t> Paroxysms associated with synchrony of merozoite release</a:t>
            </a:r>
          </a:p>
          <a:p>
            <a:pPr>
              <a:lnSpc>
                <a:spcPct val="150000"/>
              </a:lnSpc>
              <a:buFontTx/>
              <a:buChar char="•"/>
            </a:pPr>
            <a:r>
              <a:rPr lang="en-US" altLang="en-US" sz="2000" dirty="0">
                <a:solidFill>
                  <a:prstClr val="black"/>
                </a:solidFill>
                <a:latin typeface="Calibri" panose="020F0502020204030204" pitchFamily="34" charset="0"/>
                <a:cs typeface="Calibri" panose="020F0502020204030204" pitchFamily="34" charset="0"/>
              </a:rPr>
              <a:t> Between paroxysms temperature is normal and patient feels well </a:t>
            </a:r>
          </a:p>
          <a:p>
            <a:pPr>
              <a:lnSpc>
                <a:spcPct val="150000"/>
              </a:lnSpc>
              <a:buFontTx/>
              <a:buChar char="•"/>
            </a:pPr>
            <a:r>
              <a:rPr lang="en-US" altLang="en-US" sz="2000" dirty="0">
                <a:solidFill>
                  <a:prstClr val="black"/>
                </a:solidFill>
                <a:latin typeface="Calibri" panose="020F0502020204030204" pitchFamily="34" charset="0"/>
                <a:cs typeface="Calibri" panose="020F0502020204030204" pitchFamily="34" charset="0"/>
              </a:rPr>
              <a:t> Falciparum may not exhibit classic paroxysms (continuous fever)</a:t>
            </a:r>
          </a:p>
        </p:txBody>
      </p:sp>
    </p:spTree>
    <p:extLst>
      <p:ext uri="{BB962C8B-B14F-4D97-AF65-F5344CB8AC3E}">
        <p14:creationId xmlns:p14="http://schemas.microsoft.com/office/powerpoint/2010/main" val="1875545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defRPr/>
            </a:pPr>
            <a:r>
              <a:rPr lang="en-US" sz="4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CLINICAL FEATURES</a:t>
            </a:r>
            <a:endParaRPr lang="ar-SA" sz="4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435" name="Content Placeholder 2"/>
          <p:cNvSpPr>
            <a:spLocks noGrp="1"/>
          </p:cNvSpPr>
          <p:nvPr>
            <p:ph idx="1"/>
          </p:nvPr>
        </p:nvSpPr>
        <p:spPr>
          <a:xfrm>
            <a:off x="1016000" y="2523067"/>
            <a:ext cx="11175696" cy="3979333"/>
          </a:xfrm>
        </p:spPr>
        <p:txBody>
          <a:bodyPr>
            <a:normAutofit/>
          </a:bodyPr>
          <a:lstStyle/>
          <a:p>
            <a:pPr marL="0" indent="0" algn="just">
              <a:buNone/>
              <a:tabLst>
                <a:tab pos="-228600" algn="l"/>
                <a:tab pos="1371600" algn="l"/>
              </a:tabLst>
              <a:defRPr/>
            </a:pPr>
            <a:r>
              <a:rPr lang="en-US" sz="600" i="1" dirty="0">
                <a:solidFill>
                  <a:schemeClr val="bg1"/>
                </a:solidFill>
                <a:latin typeface="Calibri" panose="020F0502020204030204" pitchFamily="34" charset="0"/>
                <a:cs typeface="Calibri" panose="020F0502020204030204" pitchFamily="34" charset="0"/>
              </a:rPr>
              <a:t> </a:t>
            </a:r>
            <a:endParaRPr lang="en-US" sz="600" dirty="0">
              <a:solidFill>
                <a:schemeClr val="bg1"/>
              </a:solidFill>
              <a:latin typeface="Calibri" panose="020F0502020204030204" pitchFamily="34" charset="0"/>
              <a:cs typeface="Calibri" panose="020F0502020204030204" pitchFamily="34" charset="0"/>
            </a:endParaRPr>
          </a:p>
          <a:p>
            <a:pPr marL="457200" lvl="1" indent="0">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Severe: P.F. (</a:t>
            </a:r>
            <a:r>
              <a:rPr lang="en-US" sz="2000" u="sng" dirty="0">
                <a:solidFill>
                  <a:schemeClr val="bg1"/>
                </a:solidFill>
                <a:latin typeface="Calibri" panose="020F0502020204030204" pitchFamily="34" charset="0"/>
                <a:cs typeface="Calibri" panose="020F0502020204030204" pitchFamily="34" charset="0"/>
              </a:rPr>
              <a:t>&gt;</a:t>
            </a:r>
            <a:r>
              <a:rPr lang="en-US" sz="2000" dirty="0">
                <a:solidFill>
                  <a:schemeClr val="bg1"/>
                </a:solidFill>
                <a:latin typeface="Calibri" panose="020F0502020204030204" pitchFamily="34" charset="0"/>
                <a:cs typeface="Calibri" panose="020F0502020204030204" pitchFamily="34" charset="0"/>
              </a:rPr>
              <a:t> 10 parasite/ mcl)  AC Complications:</a:t>
            </a: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Renal failure</a:t>
            </a: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Coma 2 o: </a:t>
            </a:r>
            <a:r>
              <a:rPr lang="en-US" sz="2000" dirty="0" err="1">
                <a:solidFill>
                  <a:schemeClr val="bg1"/>
                </a:solidFill>
                <a:latin typeface="Calibri" panose="020F0502020204030204" pitchFamily="34" charset="0"/>
                <a:cs typeface="Calibri" panose="020F0502020204030204" pitchFamily="34" charset="0"/>
              </a:rPr>
              <a:t>hypoglc</a:t>
            </a:r>
            <a:r>
              <a:rPr lang="en-US" sz="2000" dirty="0">
                <a:solidFill>
                  <a:schemeClr val="bg1"/>
                </a:solidFill>
                <a:latin typeface="Calibri" panose="020F0502020204030204" pitchFamily="34" charset="0"/>
                <a:cs typeface="Calibri" panose="020F0502020204030204" pitchFamily="34" charset="0"/>
              </a:rPr>
              <a:t>; TNF, or microvascular pathology</a:t>
            </a: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Pulmonary Edema</a:t>
            </a: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Thrombocytopenia</a:t>
            </a: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G. Enteritis – </a:t>
            </a:r>
            <a:r>
              <a:rPr lang="en-US" sz="2000" i="1" dirty="0">
                <a:solidFill>
                  <a:schemeClr val="bg1"/>
                </a:solidFill>
                <a:latin typeface="Calibri" panose="020F0502020204030204" pitchFamily="34" charset="0"/>
                <a:cs typeface="Calibri" panose="020F0502020204030204" pitchFamily="34" charset="0"/>
              </a:rPr>
              <a:t>especially diarrhea.</a:t>
            </a:r>
          </a:p>
          <a:p>
            <a:pPr marL="457200" lvl="1" indent="0" algn="just">
              <a:buNone/>
              <a:tabLst>
                <a:tab pos="-228600" algn="l"/>
                <a:tab pos="1371600" algn="l"/>
              </a:tabLst>
              <a:defRPr/>
            </a:pPr>
            <a:endParaRPr lang="en-US" sz="2000" dirty="0">
              <a:solidFill>
                <a:schemeClr val="bg1"/>
              </a:solidFill>
              <a:latin typeface="Calibri" panose="020F0502020204030204" pitchFamily="34" charset="0"/>
              <a:cs typeface="Calibri" panose="020F0502020204030204" pitchFamily="34" charset="0"/>
            </a:endParaRP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Chronic P. Falciparum infection:</a:t>
            </a: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Splenomegaly typically resolves after treatment with anti-malarial medications (6-12 months).</a:t>
            </a:r>
          </a:p>
          <a:p>
            <a:pPr marL="457200" lvl="1" indent="0" algn="just">
              <a:buNone/>
              <a:tabLst>
                <a:tab pos="-228600" algn="l"/>
                <a:tab pos="1371600" algn="l"/>
              </a:tabLst>
              <a:defRPr/>
            </a:pPr>
            <a:r>
              <a:rPr lang="fr-FR" sz="2000" dirty="0">
                <a:solidFill>
                  <a:schemeClr val="bg1"/>
                </a:solidFill>
                <a:latin typeface="Calibri" panose="020F0502020204030204" pitchFamily="34" charset="0"/>
                <a:cs typeface="Calibri" panose="020F0502020204030204" pitchFamily="34" charset="0"/>
              </a:rPr>
              <a:t>P. </a:t>
            </a:r>
            <a:r>
              <a:rPr lang="fr-FR" sz="2000" dirty="0" err="1">
                <a:solidFill>
                  <a:schemeClr val="bg1"/>
                </a:solidFill>
                <a:latin typeface="Calibri" panose="020F0502020204030204" pitchFamily="34" charset="0"/>
                <a:cs typeface="Calibri" panose="020F0502020204030204" pitchFamily="34" charset="0"/>
              </a:rPr>
              <a:t>Malariae</a:t>
            </a:r>
            <a:r>
              <a:rPr lang="fr-FR" sz="2000" dirty="0">
                <a:solidFill>
                  <a:schemeClr val="bg1"/>
                </a:solidFill>
                <a:latin typeface="Calibri" panose="020F0502020204030204" pitchFamily="34" charset="0"/>
                <a:cs typeface="Calibri" panose="020F0502020204030204" pitchFamily="34" charset="0"/>
              </a:rPr>
              <a:t> </a:t>
            </a:r>
            <a:r>
              <a:rPr lang="fr-FR" sz="2000" dirty="0" err="1">
                <a:solidFill>
                  <a:schemeClr val="bg1"/>
                </a:solidFill>
                <a:latin typeface="Calibri" panose="020F0502020204030204" pitchFamily="34" charset="0"/>
                <a:cs typeface="Calibri" panose="020F0502020204030204" pitchFamily="34" charset="0"/>
              </a:rPr>
              <a:t>associated</a:t>
            </a:r>
            <a:r>
              <a:rPr lang="fr-FR" sz="2000" dirty="0">
                <a:solidFill>
                  <a:schemeClr val="bg1"/>
                </a:solidFill>
                <a:latin typeface="Calibri" panose="020F0502020204030204" pitchFamily="34" charset="0"/>
                <a:cs typeface="Calibri" panose="020F0502020204030204" pitchFamily="34" charset="0"/>
              </a:rPr>
              <a:t> Immune </a:t>
            </a:r>
            <a:r>
              <a:rPr lang="fr-FR" sz="2000" dirty="0" err="1">
                <a:solidFill>
                  <a:schemeClr val="bg1"/>
                </a:solidFill>
                <a:latin typeface="Calibri" panose="020F0502020204030204" pitchFamily="34" charset="0"/>
                <a:cs typeface="Calibri" panose="020F0502020204030204" pitchFamily="34" charset="0"/>
              </a:rPr>
              <a:t>compl</a:t>
            </a:r>
            <a:r>
              <a:rPr lang="fr-FR" sz="2000" dirty="0">
                <a:solidFill>
                  <a:schemeClr val="bg1"/>
                </a:solidFill>
                <a:latin typeface="Calibri" panose="020F0502020204030204" pitchFamily="34" charset="0"/>
                <a:cs typeface="Calibri" panose="020F0502020204030204" pitchFamily="34" charset="0"/>
              </a:rPr>
              <a:t>. N. </a:t>
            </a:r>
            <a:r>
              <a:rPr lang="fr-FR" sz="2000" dirty="0" err="1">
                <a:solidFill>
                  <a:schemeClr val="bg1"/>
                </a:solidFill>
                <a:latin typeface="Calibri" panose="020F0502020204030204" pitchFamily="34" charset="0"/>
                <a:cs typeface="Calibri" panose="020F0502020204030204" pitchFamily="34" charset="0"/>
              </a:rPr>
              <a:t>Synd</a:t>
            </a:r>
            <a:r>
              <a:rPr lang="fr-FR" sz="2000" dirty="0">
                <a:solidFill>
                  <a:schemeClr val="bg1"/>
                </a:solidFill>
                <a:latin typeface="Calibri" panose="020F0502020204030204" pitchFamily="34" charset="0"/>
                <a:cs typeface="Calibri" panose="020F0502020204030204" pitchFamily="34" charset="0"/>
              </a:rPr>
              <a:t>.</a:t>
            </a:r>
            <a:endParaRPr lang="en-US" sz="2000" dirty="0">
              <a:solidFill>
                <a:schemeClr val="bg1"/>
              </a:solidFill>
              <a:latin typeface="Calibri" panose="020F0502020204030204" pitchFamily="34" charset="0"/>
              <a:cs typeface="Calibri" panose="020F0502020204030204" pitchFamily="34" charset="0"/>
            </a:endParaRPr>
          </a:p>
          <a:p>
            <a:pPr marL="457200" lvl="1" indent="0" algn="just">
              <a:buNone/>
              <a:tabLst>
                <a:tab pos="-228600" algn="l"/>
                <a:tab pos="1371600" algn="l"/>
              </a:tabLst>
              <a:defRPr/>
            </a:pPr>
            <a:r>
              <a:rPr lang="en-US" sz="2000" dirty="0">
                <a:solidFill>
                  <a:schemeClr val="bg1"/>
                </a:solidFill>
                <a:latin typeface="Calibri" panose="020F0502020204030204" pitchFamily="34" charset="0"/>
                <a:cs typeface="Calibri" panose="020F0502020204030204" pitchFamily="34" charset="0"/>
              </a:rPr>
              <a:t>P. Vivax – late splenic rupture with trauma 1-3 mon. after initial infection.</a:t>
            </a:r>
          </a:p>
        </p:txBody>
      </p:sp>
    </p:spTree>
    <p:extLst>
      <p:ext uri="{BB962C8B-B14F-4D97-AF65-F5344CB8AC3E}">
        <p14:creationId xmlns:p14="http://schemas.microsoft.com/office/powerpoint/2010/main" val="21450644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D9A3BC1-85D2-2E4B-96F8-4F790A53FA1D}"/>
              </a:ext>
            </a:extLst>
          </p:cNvPr>
          <p:cNvSpPr>
            <a:spLocks noGrp="1"/>
          </p:cNvSpPr>
          <p:nvPr>
            <p:ph type="title"/>
          </p:nvPr>
        </p:nvSpPr>
        <p:spPr>
          <a:xfrm>
            <a:off x="1179226" y="792814"/>
            <a:ext cx="9833548" cy="1325563"/>
          </a:xfrm>
        </p:spPr>
        <p:txBody>
          <a:bodyPr>
            <a:normAutofit/>
          </a:bodyPr>
          <a:lstStyle/>
          <a:p>
            <a:pPr algn="ctr"/>
            <a:r>
              <a:rPr lang="en-US" sz="4000" b="1" dirty="0">
                <a:solidFill>
                  <a:srgbClr val="FFFFFF"/>
                </a:solidFill>
              </a:rPr>
              <a:t>MALARIA FEVER PAROXYSMS</a:t>
            </a:r>
          </a:p>
        </p:txBody>
      </p:sp>
      <p:sp>
        <p:nvSpPr>
          <p:cNvPr id="20" name="Rectangle 30">
            <a:extLst>
              <a:ext uri="{FF2B5EF4-FFF2-40B4-BE49-F238E27FC236}">
                <a16:creationId xmlns:a16="http://schemas.microsoft.com/office/drawing/2014/main" xmlns="" id="{EBCA19D9-B3F0-3B44-A172-AB8A53766C9B}"/>
              </a:ext>
            </a:extLst>
          </p:cNvPr>
          <p:cNvSpPr>
            <a:spLocks noChangeArrowheads="1"/>
          </p:cNvSpPr>
          <p:nvPr/>
        </p:nvSpPr>
        <p:spPr bwMode="auto">
          <a:xfrm>
            <a:off x="-8458" y="2362208"/>
            <a:ext cx="3505200" cy="1262063"/>
          </a:xfrm>
          <a:prstGeom prst="rect">
            <a:avLst/>
          </a:prstGeom>
          <a:noFill/>
          <a:ln w="12700" cap="sq">
            <a:noFill/>
            <a:miter lim="800000"/>
            <a:headEnd type="none" w="sm" len="sm"/>
            <a:tailEnd type="none" w="sm" len="sm"/>
          </a:ln>
          <a:effectLst/>
        </p:spPr>
        <p:txBody>
          <a:bodyPr lIns="0" tIns="0" rIns="0" bIns="0">
            <a:spAutoFit/>
          </a:bodyPr>
          <a:lstStyle/>
          <a:p>
            <a:pPr algn="ctr" eaLnBrk="1" hangingPunct="1">
              <a:defRPr/>
            </a:pPr>
            <a:r>
              <a:rPr 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Rigors, headache</a:t>
            </a:r>
            <a:endParaRPr lang="en-US" sz="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defRPr/>
            </a:pPr>
            <a:r>
              <a:rPr lang="en-US"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associated with  pale cold skin</a:t>
            </a:r>
            <a:endParaRPr lang="en-US" sz="1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defRPr/>
            </a:pPr>
            <a:r>
              <a:rPr lang="en-US" sz="16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(1-2 hours)</a:t>
            </a:r>
            <a:endParaRPr lang="en-US" sz="1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21" name="Rectangle 33">
            <a:extLst>
              <a:ext uri="{FF2B5EF4-FFF2-40B4-BE49-F238E27FC236}">
                <a16:creationId xmlns:a16="http://schemas.microsoft.com/office/drawing/2014/main" xmlns="" id="{35786A0F-4AD9-F941-962C-04C1F8EDCAD1}"/>
              </a:ext>
            </a:extLst>
          </p:cNvPr>
          <p:cNvSpPr>
            <a:spLocks noChangeArrowheads="1"/>
          </p:cNvSpPr>
          <p:nvPr/>
        </p:nvSpPr>
        <p:spPr bwMode="auto">
          <a:xfrm>
            <a:off x="4597397" y="2361350"/>
            <a:ext cx="3505200" cy="1354138"/>
          </a:xfrm>
          <a:prstGeom prst="rect">
            <a:avLst/>
          </a:prstGeom>
          <a:noFill/>
          <a:ln w="12700" cap="sq">
            <a:noFill/>
            <a:miter lim="800000"/>
            <a:headEnd type="none" w="sm" len="sm"/>
            <a:tailEnd type="none" w="sm" len="sm"/>
          </a:ln>
          <a:effectLst/>
        </p:spPr>
        <p:txBody>
          <a:bodyPr lIns="0" tIns="0" rIns="0" bIns="0">
            <a:spAutoFit/>
          </a:bodyPr>
          <a:lstStyle/>
          <a:p>
            <a:pPr algn="ctr" eaLnBrk="1" hangingPunct="1">
              <a:defRPr/>
            </a:pPr>
            <a:r>
              <a:rPr 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Delirium, Tachypnoea, </a:t>
            </a:r>
          </a:p>
          <a:p>
            <a:pPr algn="ctr" eaLnBrk="1" hangingPunct="1">
              <a:defRPr/>
            </a:pPr>
            <a:r>
              <a:rPr 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Hot Skin</a:t>
            </a:r>
            <a:endParaRPr lang="en-US" sz="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defRPr/>
            </a:pPr>
            <a:r>
              <a:rPr lang="en-US" sz="16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(Several hours)</a:t>
            </a:r>
            <a:endParaRPr lang="en-US" sz="1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22" name="Rectangle 34">
            <a:extLst>
              <a:ext uri="{FF2B5EF4-FFF2-40B4-BE49-F238E27FC236}">
                <a16:creationId xmlns:a16="http://schemas.microsoft.com/office/drawing/2014/main" xmlns="" id="{89DD6C84-81AE-1F41-997C-DA890108329D}"/>
              </a:ext>
            </a:extLst>
          </p:cNvPr>
          <p:cNvSpPr>
            <a:spLocks noChangeArrowheads="1"/>
          </p:cNvSpPr>
          <p:nvPr/>
        </p:nvSpPr>
        <p:spPr bwMode="auto">
          <a:xfrm>
            <a:off x="8525940" y="2345280"/>
            <a:ext cx="3505200" cy="1128712"/>
          </a:xfrm>
          <a:prstGeom prst="rect">
            <a:avLst/>
          </a:prstGeom>
          <a:noFill/>
          <a:ln w="12700" cap="sq">
            <a:noFill/>
            <a:miter lim="800000"/>
            <a:headEnd type="none" w="sm" len="sm"/>
            <a:tailEnd type="none" w="sm" len="sm"/>
          </a:ln>
          <a:effectLst/>
        </p:spPr>
        <p:txBody>
          <a:bodyPr lIns="0" tIns="0" rIns="0" bIns="0">
            <a:spAutoFit/>
          </a:bodyPr>
          <a:lstStyle/>
          <a:p>
            <a:pPr algn="ctr" eaLnBrk="1" hangingPunct="1">
              <a:defRPr/>
            </a:pPr>
            <a:r>
              <a:rPr 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Fever </a:t>
            </a:r>
            <a:endParaRPr lang="en-US" sz="12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defRPr/>
            </a:pPr>
            <a:r>
              <a:rPr lang="en-US"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Marked  sweating and fatigue</a:t>
            </a:r>
            <a:endParaRPr lang="en-US" sz="12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endParaRPr lang="en-US" sz="28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24" name="Picture 23" descr="A picture containing text, book&#10;&#10;Description automatically generated">
            <a:extLst>
              <a:ext uri="{FF2B5EF4-FFF2-40B4-BE49-F238E27FC236}">
                <a16:creationId xmlns:a16="http://schemas.microsoft.com/office/drawing/2014/main" xmlns="" id="{045C5D5D-C649-0E4C-9255-5E35BCE53F0C}"/>
              </a:ext>
            </a:extLst>
          </p:cNvPr>
          <p:cNvPicPr>
            <a:picLocks noChangeAspect="1"/>
          </p:cNvPicPr>
          <p:nvPr/>
        </p:nvPicPr>
        <p:blipFill>
          <a:blip r:embed="rId3"/>
          <a:stretch>
            <a:fillRect/>
          </a:stretch>
        </p:blipFill>
        <p:spPr>
          <a:xfrm>
            <a:off x="42340" y="3569417"/>
            <a:ext cx="3505199" cy="2367986"/>
          </a:xfrm>
          <a:prstGeom prst="rect">
            <a:avLst/>
          </a:prstGeom>
        </p:spPr>
      </p:pic>
      <p:pic>
        <p:nvPicPr>
          <p:cNvPr id="26" name="Picture 25" descr="A picture containing text, book&#10;&#10;Description automatically generated">
            <a:extLst>
              <a:ext uri="{FF2B5EF4-FFF2-40B4-BE49-F238E27FC236}">
                <a16:creationId xmlns:a16="http://schemas.microsoft.com/office/drawing/2014/main" xmlns="" id="{BC469E2B-BDA1-6C4D-96B9-03526EB3CAD7}"/>
              </a:ext>
            </a:extLst>
          </p:cNvPr>
          <p:cNvPicPr>
            <a:picLocks noChangeAspect="1"/>
          </p:cNvPicPr>
          <p:nvPr/>
        </p:nvPicPr>
        <p:blipFill>
          <a:blip r:embed="rId4"/>
          <a:stretch>
            <a:fillRect/>
          </a:stretch>
        </p:blipFill>
        <p:spPr>
          <a:xfrm>
            <a:off x="4292596" y="3712839"/>
            <a:ext cx="3644941" cy="2230762"/>
          </a:xfrm>
          <a:prstGeom prst="rect">
            <a:avLst/>
          </a:prstGeom>
        </p:spPr>
      </p:pic>
      <p:pic>
        <p:nvPicPr>
          <p:cNvPr id="28" name="Picture 27" descr="A picture containing text, book&#10;&#10;Description automatically generated">
            <a:extLst>
              <a:ext uri="{FF2B5EF4-FFF2-40B4-BE49-F238E27FC236}">
                <a16:creationId xmlns:a16="http://schemas.microsoft.com/office/drawing/2014/main" xmlns="" id="{468CEE42-544C-D947-B842-2E4C905B16A4}"/>
              </a:ext>
            </a:extLst>
          </p:cNvPr>
          <p:cNvPicPr>
            <a:picLocks noChangeAspect="1"/>
          </p:cNvPicPr>
          <p:nvPr/>
        </p:nvPicPr>
        <p:blipFill>
          <a:blip r:embed="rId5"/>
          <a:stretch>
            <a:fillRect/>
          </a:stretch>
        </p:blipFill>
        <p:spPr>
          <a:xfrm>
            <a:off x="8288859" y="3614490"/>
            <a:ext cx="3750438" cy="2230762"/>
          </a:xfrm>
          <a:prstGeom prst="rect">
            <a:avLst/>
          </a:prstGeom>
        </p:spPr>
      </p:pic>
      <p:cxnSp>
        <p:nvCxnSpPr>
          <p:cNvPr id="30" name="Straight Arrow Connector 29">
            <a:extLst>
              <a:ext uri="{FF2B5EF4-FFF2-40B4-BE49-F238E27FC236}">
                <a16:creationId xmlns:a16="http://schemas.microsoft.com/office/drawing/2014/main" xmlns="" id="{0607075B-E93C-E64F-A5FE-2E59C50E0ECA}"/>
              </a:ext>
            </a:extLst>
          </p:cNvPr>
          <p:cNvCxnSpPr>
            <a:cxnSpLocks/>
          </p:cNvCxnSpPr>
          <p:nvPr/>
        </p:nvCxnSpPr>
        <p:spPr>
          <a:xfrm>
            <a:off x="3395140" y="3157291"/>
            <a:ext cx="147600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xmlns="" id="{69BAF2AD-76F1-BD43-8FFB-FAD7890443C0}"/>
              </a:ext>
            </a:extLst>
          </p:cNvPr>
          <p:cNvCxnSpPr>
            <a:cxnSpLocks/>
          </p:cNvCxnSpPr>
          <p:nvPr/>
        </p:nvCxnSpPr>
        <p:spPr>
          <a:xfrm>
            <a:off x="7374471" y="3157294"/>
            <a:ext cx="1476000"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33" name="Text Box 35">
            <a:extLst>
              <a:ext uri="{FF2B5EF4-FFF2-40B4-BE49-F238E27FC236}">
                <a16:creationId xmlns:a16="http://schemas.microsoft.com/office/drawing/2014/main" xmlns="" id="{B48E329E-AD4C-E545-8C0C-C8A2FDF4CFCC}"/>
              </a:ext>
            </a:extLst>
          </p:cNvPr>
          <p:cNvSpPr txBox="1">
            <a:spLocks noChangeArrowheads="1"/>
          </p:cNvSpPr>
          <p:nvPr/>
        </p:nvSpPr>
        <p:spPr bwMode="auto">
          <a:xfrm>
            <a:off x="1879602" y="6088588"/>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spcBef>
                <a:spcPct val="50000"/>
              </a:spcBef>
            </a:pPr>
            <a:r>
              <a:rPr lang="en-US" altLang="en-US" sz="2400" dirty="0">
                <a:solidFill>
                  <a:srgbClr val="FF0000"/>
                </a:solidFill>
                <a:latin typeface="Calibri" panose="020F0502020204030204" pitchFamily="34" charset="0"/>
                <a:cs typeface="Calibri" panose="020F0502020204030204" pitchFamily="34" charset="0"/>
              </a:rPr>
              <a:t>Patient often symptoms free between paroxysms</a:t>
            </a:r>
          </a:p>
        </p:txBody>
      </p:sp>
    </p:spTree>
    <p:extLst>
      <p:ext uri="{BB962C8B-B14F-4D97-AF65-F5344CB8AC3E}">
        <p14:creationId xmlns:p14="http://schemas.microsoft.com/office/powerpoint/2010/main" val="179846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defRPr/>
            </a:pPr>
            <a:r>
              <a:rPr lang="en-US" sz="4000">
                <a:solidFill>
                  <a:srgbClr val="FFFFFF"/>
                </a:solidFill>
                <a:effectLst>
                  <a:outerShdw blurRad="38100" dist="38100" dir="2700000" algn="tl">
                    <a:srgbClr val="000000">
                      <a:alpha val="43137"/>
                    </a:srgbClr>
                  </a:outerShdw>
                </a:effectLst>
                <a:latin typeface="Arial Black" pitchFamily="34" charset="0"/>
              </a:rPr>
              <a:t>DIAGNOSIS</a:t>
            </a:r>
            <a:endParaRPr lang="ar-SA" sz="4000">
              <a:solidFill>
                <a:srgbClr val="FFFFFF"/>
              </a:solidFill>
              <a:effectLst>
                <a:outerShdw blurRad="38100" dist="38100" dir="2700000" algn="tl">
                  <a:srgbClr val="000000">
                    <a:alpha val="43137"/>
                  </a:srgbClr>
                </a:outerShdw>
              </a:effectLst>
              <a:latin typeface="Arial Black" pitchFamily="34" charset="0"/>
            </a:endParaRPr>
          </a:p>
        </p:txBody>
      </p:sp>
      <p:sp>
        <p:nvSpPr>
          <p:cNvPr id="18435" name="Content Placeholder 2"/>
          <p:cNvSpPr>
            <a:spLocks noGrp="1"/>
          </p:cNvSpPr>
          <p:nvPr>
            <p:ph idx="1"/>
          </p:nvPr>
        </p:nvSpPr>
        <p:spPr>
          <a:xfrm>
            <a:off x="1179226" y="3092970"/>
            <a:ext cx="9833548" cy="2693976"/>
          </a:xfrm>
        </p:spPr>
        <p:txBody>
          <a:bodyPr>
            <a:normAutofit/>
          </a:bodyPr>
          <a:lstStyle/>
          <a:p>
            <a:r>
              <a:rPr lang="en-US" altLang="en-US" dirty="0">
                <a:solidFill>
                  <a:srgbClr val="000000"/>
                </a:solidFill>
                <a:latin typeface="Times New Roman" panose="02020603050405020304" pitchFamily="18" charset="0"/>
                <a:cs typeface="Times New Roman" panose="02020603050405020304" pitchFamily="18" charset="0"/>
              </a:rPr>
              <a:t> Detailed targeted history including travel </a:t>
            </a:r>
            <a:r>
              <a:rPr lang="en-US" altLang="en-US" dirty="0" err="1">
                <a:solidFill>
                  <a:srgbClr val="000000"/>
                </a:solidFill>
                <a:latin typeface="Times New Roman" panose="02020603050405020304" pitchFamily="18" charset="0"/>
                <a:cs typeface="Times New Roman" panose="02020603050405020304" pitchFamily="18" charset="0"/>
              </a:rPr>
              <a:t>hx</a:t>
            </a:r>
            <a:r>
              <a:rPr lang="en-US" altLang="en-US" dirty="0">
                <a:solidFill>
                  <a:srgbClr val="000000"/>
                </a:solidFill>
                <a:latin typeface="Times New Roman" panose="02020603050405020304" pitchFamily="18" charset="0"/>
                <a:cs typeface="Times New Roman" panose="02020603050405020304" pitchFamily="18" charset="0"/>
              </a:rPr>
              <a:t> and clinical examination together with:</a:t>
            </a:r>
          </a:p>
          <a:p>
            <a:endParaRPr lang="en-US" altLang="en-US" dirty="0">
              <a:solidFill>
                <a:srgbClr val="000000"/>
              </a:solidFill>
              <a:latin typeface="Times New Roman" panose="02020603050405020304" pitchFamily="18" charset="0"/>
              <a:cs typeface="Times New Roman" panose="02020603050405020304" pitchFamily="18" charset="0"/>
            </a:endParaRPr>
          </a:p>
          <a:p>
            <a:r>
              <a:rPr lang="en-US" altLang="en-US" dirty="0">
                <a:solidFill>
                  <a:srgbClr val="000000"/>
                </a:solidFill>
                <a:latin typeface="Times New Roman" panose="02020603050405020304" pitchFamily="18" charset="0"/>
                <a:cs typeface="Times New Roman" panose="02020603050405020304" pitchFamily="18" charset="0"/>
              </a:rPr>
              <a:t> High Index of Suspicion (HIS)</a:t>
            </a:r>
          </a:p>
          <a:p>
            <a:endParaRPr lang="ar-SA" altLang="en-US" dirty="0">
              <a:solidFill>
                <a:srgbClr val="000000"/>
              </a:solidFill>
            </a:endParaRPr>
          </a:p>
        </p:txBody>
      </p:sp>
    </p:spTree>
    <p:extLst>
      <p:ext uri="{BB962C8B-B14F-4D97-AF65-F5344CB8AC3E}">
        <p14:creationId xmlns:p14="http://schemas.microsoft.com/office/powerpoint/2010/main" val="3570607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81A1FC9-9C5D-DD4E-BE20-58A3EF632866}"/>
              </a:ext>
            </a:extLst>
          </p:cNvPr>
          <p:cNvSpPr>
            <a:spLocks noGrp="1"/>
          </p:cNvSpPr>
          <p:nvPr>
            <p:ph type="title"/>
          </p:nvPr>
        </p:nvSpPr>
        <p:spPr>
          <a:xfrm>
            <a:off x="1179226" y="826680"/>
            <a:ext cx="9833548" cy="1325563"/>
          </a:xfrm>
        </p:spPr>
        <p:txBody>
          <a:bodyPr>
            <a:normAutofit/>
          </a:bodyPr>
          <a:lstStyle/>
          <a:p>
            <a:pPr algn="ctr"/>
            <a:r>
              <a:rPr lang="en-US" sz="4000" b="1" dirty="0">
                <a:effectLst>
                  <a:outerShdw blurRad="38100" dist="38100" dir="2700000" algn="tl">
                    <a:srgbClr val="000000">
                      <a:alpha val="43137"/>
                    </a:srgbClr>
                  </a:outerShdw>
                </a:effectLst>
              </a:rPr>
              <a:t>DX:  BLOOD FILM</a:t>
            </a:r>
            <a:endParaRPr lang="en-US" sz="4000" b="1" dirty="0"/>
          </a:p>
        </p:txBody>
      </p:sp>
      <p:sp>
        <p:nvSpPr>
          <p:cNvPr id="3" name="Content Placeholder 2">
            <a:extLst>
              <a:ext uri="{FF2B5EF4-FFF2-40B4-BE49-F238E27FC236}">
                <a16:creationId xmlns:a16="http://schemas.microsoft.com/office/drawing/2014/main" xmlns="" id="{59DF0836-3C90-F94C-8101-A9850EF53719}"/>
              </a:ext>
            </a:extLst>
          </p:cNvPr>
          <p:cNvSpPr>
            <a:spLocks noGrp="1"/>
          </p:cNvSpPr>
          <p:nvPr>
            <p:ph idx="1"/>
          </p:nvPr>
        </p:nvSpPr>
        <p:spPr>
          <a:xfrm>
            <a:off x="544737" y="2614455"/>
            <a:ext cx="11260362" cy="4104064"/>
          </a:xfrm>
        </p:spPr>
        <p:txBody>
          <a:bodyPr>
            <a:noAutofit/>
          </a:bodyPr>
          <a:lstStyle/>
          <a:p>
            <a:pPr marL="457200" lvl="1" indent="0">
              <a:buNone/>
              <a:tabLst>
                <a:tab pos="914400" algn="l"/>
                <a:tab pos="1828800" algn="l"/>
              </a:tabLst>
              <a:defRPr/>
            </a:pPr>
            <a:r>
              <a:rPr lang="en-US" sz="1800" b="1" dirty="0">
                <a:solidFill>
                  <a:schemeClr val="bg1"/>
                </a:solidFill>
                <a:latin typeface="Garamond" pitchFamily="18" charset="0"/>
              </a:rPr>
              <a:t>Giemsa stain or wright</a:t>
            </a:r>
            <a:r>
              <a:rPr lang="ja-JP" altLang="en-US" sz="1800" b="1" dirty="0">
                <a:solidFill>
                  <a:schemeClr val="bg1"/>
                </a:solidFill>
                <a:latin typeface="Garamond" pitchFamily="18" charset="0"/>
              </a:rPr>
              <a:t>’</a:t>
            </a:r>
            <a:r>
              <a:rPr lang="en-US" altLang="ja-JP" sz="1800" b="1" dirty="0">
                <a:solidFill>
                  <a:schemeClr val="bg1"/>
                </a:solidFill>
                <a:latin typeface="Garamond" pitchFamily="18" charset="0"/>
              </a:rPr>
              <a:t>s stain.</a:t>
            </a:r>
          </a:p>
          <a:p>
            <a:pPr marL="457200" lvl="1" indent="0">
              <a:buNone/>
              <a:tabLst>
                <a:tab pos="914400" algn="l"/>
                <a:tab pos="1828800" algn="l"/>
              </a:tabLst>
              <a:defRPr/>
            </a:pPr>
            <a:r>
              <a:rPr lang="en-US" sz="1800" b="1" dirty="0">
                <a:solidFill>
                  <a:schemeClr val="bg1"/>
                </a:solidFill>
                <a:latin typeface="Garamond" pitchFamily="18" charset="0"/>
              </a:rPr>
              <a:t>Correct identification of malarial Species is essential for treatment because of P. Falciparum is </a:t>
            </a:r>
            <a:r>
              <a:rPr lang="en-US" sz="1800" b="1" dirty="0" err="1">
                <a:solidFill>
                  <a:schemeClr val="bg1"/>
                </a:solidFill>
                <a:latin typeface="Garamond" pitchFamily="18" charset="0"/>
              </a:rPr>
              <a:t>risitant</a:t>
            </a:r>
            <a:r>
              <a:rPr lang="en-US" sz="1800" b="1" dirty="0">
                <a:solidFill>
                  <a:schemeClr val="bg1"/>
                </a:solidFill>
                <a:latin typeface="Garamond" pitchFamily="18" charset="0"/>
              </a:rPr>
              <a:t> to Chloroquine &amp; others.</a:t>
            </a:r>
          </a:p>
          <a:p>
            <a:pPr marL="457200" lvl="1" indent="0">
              <a:buNone/>
              <a:tabLst>
                <a:tab pos="914400" algn="l"/>
                <a:tab pos="1828800" algn="l"/>
              </a:tabLst>
              <a:defRPr/>
            </a:pPr>
            <a:r>
              <a:rPr lang="en-US" sz="1800" b="1" dirty="0">
                <a:solidFill>
                  <a:schemeClr val="bg1"/>
                </a:solidFill>
                <a:latin typeface="Garamond" pitchFamily="18" charset="0"/>
              </a:rPr>
              <a:t>On Giemsa stain – Cytoplasm: light blue, nucleus: dark blue</a:t>
            </a:r>
          </a:p>
          <a:p>
            <a:pPr marL="457200" lvl="1" indent="0">
              <a:buNone/>
              <a:tabLst>
                <a:tab pos="914400" algn="l"/>
                <a:tab pos="1828800" algn="l"/>
              </a:tabLst>
              <a:defRPr/>
            </a:pPr>
            <a:r>
              <a:rPr lang="en-US" sz="1800" b="1" dirty="0">
                <a:solidFill>
                  <a:schemeClr val="bg1"/>
                </a:solidFill>
                <a:latin typeface="Garamond" pitchFamily="18" charset="0"/>
              </a:rPr>
              <a:t>In P.F</a:t>
            </a:r>
          </a:p>
          <a:p>
            <a:pPr marL="914400" lvl="2" indent="0">
              <a:buNone/>
              <a:tabLst>
                <a:tab pos="914400" algn="l"/>
                <a:tab pos="1828800" algn="l"/>
              </a:tabLst>
              <a:defRPr/>
            </a:pPr>
            <a:r>
              <a:rPr lang="en-US" sz="1800" b="1" dirty="0">
                <a:solidFill>
                  <a:schemeClr val="bg1"/>
                </a:solidFill>
                <a:latin typeface="Garamond" pitchFamily="18" charset="0"/>
              </a:rPr>
              <a:t>(a) only ring stage a sexual parasite and gametocytes seen in </a:t>
            </a:r>
            <a:r>
              <a:rPr lang="en-US" sz="1800" b="1" dirty="0" err="1">
                <a:solidFill>
                  <a:schemeClr val="bg1"/>
                </a:solidFill>
                <a:latin typeface="Garamond" pitchFamily="18" charset="0"/>
              </a:rPr>
              <a:t>periph</a:t>
            </a:r>
            <a:r>
              <a:rPr lang="en-US" sz="1800" b="1" dirty="0">
                <a:solidFill>
                  <a:schemeClr val="bg1"/>
                </a:solidFill>
                <a:latin typeface="Garamond" pitchFamily="18" charset="0"/>
              </a:rPr>
              <a:t>. blood.</a:t>
            </a:r>
          </a:p>
          <a:p>
            <a:pPr marL="914400" lvl="2" indent="0">
              <a:buNone/>
              <a:tabLst>
                <a:tab pos="914400" algn="l"/>
                <a:tab pos="1828800" algn="l"/>
              </a:tabLst>
              <a:defRPr/>
            </a:pPr>
            <a:r>
              <a:rPr lang="en-US" sz="1800" b="1" dirty="0">
                <a:solidFill>
                  <a:schemeClr val="bg1"/>
                </a:solidFill>
                <a:latin typeface="Garamond" pitchFamily="18" charset="0"/>
              </a:rPr>
              <a:t>(b) While RBC with Trophozoites or </a:t>
            </a:r>
            <a:r>
              <a:rPr lang="en-US" sz="1800" b="1" dirty="0" err="1" smtClean="0">
                <a:solidFill>
                  <a:schemeClr val="bg1"/>
                </a:solidFill>
                <a:latin typeface="Garamond" pitchFamily="18" charset="0"/>
              </a:rPr>
              <a:t>Schizonts</a:t>
            </a:r>
            <a:r>
              <a:rPr lang="en-US" sz="1800" b="1" dirty="0" smtClean="0">
                <a:solidFill>
                  <a:schemeClr val="bg1"/>
                </a:solidFill>
                <a:latin typeface="Garamond" pitchFamily="18" charset="0"/>
              </a:rPr>
              <a:t> </a:t>
            </a:r>
            <a:r>
              <a:rPr lang="en-US" sz="1800" b="1" dirty="0">
                <a:solidFill>
                  <a:schemeClr val="bg1"/>
                </a:solidFill>
                <a:latin typeface="Garamond" pitchFamily="18" charset="0"/>
              </a:rPr>
              <a:t>stage – sequestered in peripheral, Microvasculature, and </a:t>
            </a:r>
            <a:r>
              <a:rPr lang="en-US" sz="1800" b="1" u="sng" dirty="0">
                <a:solidFill>
                  <a:schemeClr val="bg1"/>
                </a:solidFill>
                <a:latin typeface="Garamond" pitchFamily="18" charset="0"/>
              </a:rPr>
              <a:t>NOT</a:t>
            </a:r>
            <a:r>
              <a:rPr lang="en-US" sz="1800" b="1" dirty="0">
                <a:solidFill>
                  <a:schemeClr val="bg1"/>
                </a:solidFill>
                <a:latin typeface="Garamond" pitchFamily="18" charset="0"/>
              </a:rPr>
              <a:t>  circulating P-blood.</a:t>
            </a:r>
          </a:p>
          <a:p>
            <a:pPr marL="457200" lvl="1" indent="0">
              <a:buNone/>
              <a:tabLst>
                <a:tab pos="914400" algn="l"/>
                <a:tab pos="1828800" algn="l"/>
              </a:tabLst>
              <a:defRPr/>
            </a:pPr>
            <a:r>
              <a:rPr lang="en-US" sz="1800" b="1" dirty="0">
                <a:solidFill>
                  <a:schemeClr val="bg1"/>
                </a:solidFill>
                <a:latin typeface="Garamond" pitchFamily="18" charset="0"/>
              </a:rPr>
              <a:t>All asexual erythrocytic stages of P. Vivax, </a:t>
            </a:r>
            <a:r>
              <a:rPr lang="en-US" sz="1800" b="1" dirty="0" err="1">
                <a:solidFill>
                  <a:schemeClr val="bg1"/>
                </a:solidFill>
                <a:latin typeface="Garamond" pitchFamily="18" charset="0"/>
              </a:rPr>
              <a:t>Ovale</a:t>
            </a:r>
            <a:r>
              <a:rPr lang="en-US" sz="1800" b="1" dirty="0">
                <a:solidFill>
                  <a:schemeClr val="bg1"/>
                </a:solidFill>
                <a:latin typeface="Garamond" pitchFamily="18" charset="0"/>
              </a:rPr>
              <a:t> &amp; </a:t>
            </a:r>
            <a:r>
              <a:rPr lang="en-US" sz="1800" b="1" dirty="0" err="1">
                <a:solidFill>
                  <a:schemeClr val="bg1"/>
                </a:solidFill>
                <a:latin typeface="Garamond" pitchFamily="18" charset="0"/>
              </a:rPr>
              <a:t>malariae</a:t>
            </a:r>
            <a:r>
              <a:rPr lang="en-US" sz="1800" b="1" dirty="0">
                <a:solidFill>
                  <a:schemeClr val="bg1"/>
                </a:solidFill>
                <a:latin typeface="Garamond" pitchFamily="18" charset="0"/>
              </a:rPr>
              <a:t> circulate in peripheral blood, thus seen on Blood Smear</a:t>
            </a:r>
          </a:p>
          <a:p>
            <a:pPr marL="457200" lvl="1" indent="0">
              <a:buNone/>
              <a:tabLst>
                <a:tab pos="914400" algn="l"/>
                <a:tab pos="1828800" algn="l"/>
              </a:tabLst>
              <a:defRPr/>
            </a:pPr>
            <a:r>
              <a:rPr lang="en-US" sz="1800" b="1" dirty="0">
                <a:solidFill>
                  <a:schemeClr val="bg1"/>
                </a:solidFill>
                <a:latin typeface="Garamond" pitchFamily="18" charset="0"/>
              </a:rPr>
              <a:t>Acutely ill patients</a:t>
            </a:r>
          </a:p>
          <a:p>
            <a:pPr marL="457200" lvl="1" indent="0">
              <a:buNone/>
              <a:tabLst>
                <a:tab pos="914400" algn="l"/>
                <a:tab pos="1828800" algn="l"/>
              </a:tabLst>
              <a:defRPr/>
            </a:pPr>
            <a:r>
              <a:rPr lang="en-US" sz="1800" b="1" dirty="0">
                <a:solidFill>
                  <a:schemeClr val="bg1"/>
                </a:solidFill>
                <a:latin typeface="Garamond" pitchFamily="18" charset="0"/>
              </a:rPr>
              <a:t>	   </a:t>
            </a:r>
            <a:r>
              <a:rPr lang="en-US" sz="1800" b="1" u="sng" dirty="0">
                <a:solidFill>
                  <a:schemeClr val="bg1"/>
                </a:solidFill>
                <a:latin typeface="Garamond" pitchFamily="18" charset="0"/>
              </a:rPr>
              <a:t>DDX</a:t>
            </a:r>
            <a:r>
              <a:rPr lang="en-US" sz="1800" b="1" dirty="0">
                <a:solidFill>
                  <a:schemeClr val="bg1"/>
                </a:solidFill>
                <a:latin typeface="Garamond" pitchFamily="18" charset="0"/>
              </a:rPr>
              <a:t>:  P.F. vs P. Vivax, because</a:t>
            </a:r>
          </a:p>
          <a:p>
            <a:pPr marL="457200" lvl="1" indent="0">
              <a:buNone/>
              <a:tabLst>
                <a:tab pos="914400" algn="l"/>
                <a:tab pos="1828800" algn="l"/>
              </a:tabLst>
              <a:defRPr/>
            </a:pPr>
            <a:r>
              <a:rPr lang="fr-FR" sz="1800" b="1" dirty="0">
                <a:solidFill>
                  <a:schemeClr val="bg1"/>
                </a:solidFill>
                <a:latin typeface="Garamond" pitchFamily="18" charset="0"/>
              </a:rPr>
              <a:t>	(a)          P. Ovale – </a:t>
            </a:r>
            <a:r>
              <a:rPr lang="fr-FR" sz="1800" b="1" dirty="0" err="1">
                <a:solidFill>
                  <a:schemeClr val="bg1"/>
                </a:solidFill>
                <a:latin typeface="Garamond" pitchFamily="18" charset="0"/>
              </a:rPr>
              <a:t>Vivax</a:t>
            </a:r>
            <a:r>
              <a:rPr lang="fr-FR" sz="1800" b="1" dirty="0">
                <a:solidFill>
                  <a:schemeClr val="bg1"/>
                </a:solidFill>
                <a:latin typeface="Garamond" pitchFamily="18" charset="0"/>
              </a:rPr>
              <a:t> – </a:t>
            </a:r>
            <a:r>
              <a:rPr lang="fr-FR" sz="1800" b="1" dirty="0" err="1">
                <a:solidFill>
                  <a:schemeClr val="bg1"/>
                </a:solidFill>
                <a:latin typeface="Garamond" pitchFamily="18" charset="0"/>
              </a:rPr>
              <a:t>clinical</a:t>
            </a:r>
            <a:r>
              <a:rPr lang="fr-FR" sz="1800" b="1" dirty="0">
                <a:solidFill>
                  <a:schemeClr val="bg1"/>
                </a:solidFill>
                <a:latin typeface="Garamond" pitchFamily="18" charset="0"/>
              </a:rPr>
              <a:t>, </a:t>
            </a:r>
            <a:r>
              <a:rPr lang="fr-FR" sz="1800" b="1" dirty="0" err="1">
                <a:solidFill>
                  <a:schemeClr val="bg1"/>
                </a:solidFill>
                <a:latin typeface="Garamond" pitchFamily="18" charset="0"/>
              </a:rPr>
              <a:t>morphological</a:t>
            </a:r>
            <a:endParaRPr lang="en-US" sz="1800" b="1" dirty="0">
              <a:solidFill>
                <a:schemeClr val="bg1"/>
              </a:solidFill>
              <a:latin typeface="Garamond" pitchFamily="18" charset="0"/>
            </a:endParaRPr>
          </a:p>
          <a:p>
            <a:pPr marL="457200" lvl="1" indent="0">
              <a:buNone/>
              <a:tabLst>
                <a:tab pos="914400" algn="l"/>
                <a:tab pos="1828800" algn="l"/>
              </a:tabLst>
              <a:defRPr/>
            </a:pPr>
            <a:r>
              <a:rPr lang="fr-FR" sz="1800" b="1" dirty="0">
                <a:solidFill>
                  <a:schemeClr val="bg1"/>
                </a:solidFill>
                <a:latin typeface="Garamond" pitchFamily="18" charset="0"/>
              </a:rPr>
              <a:t>	(b)          P. </a:t>
            </a:r>
            <a:r>
              <a:rPr lang="fr-FR" sz="1800" b="1" dirty="0" err="1">
                <a:solidFill>
                  <a:schemeClr val="bg1"/>
                </a:solidFill>
                <a:latin typeface="Garamond" pitchFamily="18" charset="0"/>
              </a:rPr>
              <a:t>malariae</a:t>
            </a:r>
            <a:r>
              <a:rPr lang="fr-FR" sz="1800" b="1" dirty="0">
                <a:solidFill>
                  <a:schemeClr val="bg1"/>
                </a:solidFill>
                <a:latin typeface="Garamond" pitchFamily="18" charset="0"/>
              </a:rPr>
              <a:t> -  ch. </a:t>
            </a:r>
            <a:r>
              <a:rPr lang="fr-FR" sz="1800" b="1" dirty="0" err="1">
                <a:solidFill>
                  <a:schemeClr val="bg1"/>
                </a:solidFill>
                <a:latin typeface="Garamond" pitchFamily="18" charset="0"/>
              </a:rPr>
              <a:t>Infeciton</a:t>
            </a:r>
            <a:endParaRPr lang="en-US" sz="1800" b="1" dirty="0">
              <a:solidFill>
                <a:schemeClr val="bg1"/>
              </a:solidFill>
              <a:latin typeface="Garamond" pitchFamily="18" charset="0"/>
            </a:endParaRPr>
          </a:p>
        </p:txBody>
      </p:sp>
    </p:spTree>
    <p:extLst>
      <p:ext uri="{BB962C8B-B14F-4D97-AF65-F5344CB8AC3E}">
        <p14:creationId xmlns:p14="http://schemas.microsoft.com/office/powerpoint/2010/main" val="2349931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5891.jpg">
            <a:extLst>
              <a:ext uri="{FF2B5EF4-FFF2-40B4-BE49-F238E27FC236}">
                <a16:creationId xmlns:a16="http://schemas.microsoft.com/office/drawing/2014/main" xmlns="" id="{11930DC9-7F5F-654B-9F5B-9893D71A3F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851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81A1FC9-9C5D-DD4E-BE20-58A3EF632866}"/>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THIN VS. THICK BLOOD FILM</a:t>
            </a:r>
          </a:p>
        </p:txBody>
      </p:sp>
      <p:sp>
        <p:nvSpPr>
          <p:cNvPr id="3" name="Content Placeholder 2">
            <a:extLst>
              <a:ext uri="{FF2B5EF4-FFF2-40B4-BE49-F238E27FC236}">
                <a16:creationId xmlns:a16="http://schemas.microsoft.com/office/drawing/2014/main" xmlns="" id="{59DF0836-3C90-F94C-8101-A9850EF53719}"/>
              </a:ext>
            </a:extLst>
          </p:cNvPr>
          <p:cNvSpPr>
            <a:spLocks noGrp="1"/>
          </p:cNvSpPr>
          <p:nvPr>
            <p:ph idx="1"/>
          </p:nvPr>
        </p:nvSpPr>
        <p:spPr>
          <a:xfrm>
            <a:off x="355601" y="2753937"/>
            <a:ext cx="5919693" cy="3629930"/>
          </a:xfrm>
        </p:spPr>
        <p:txBody>
          <a:bodyPr>
            <a:noAutofit/>
          </a:bodyPr>
          <a:lstStyle/>
          <a:p>
            <a:pPr marL="0" indent="0">
              <a:buNone/>
              <a:tabLst>
                <a:tab pos="685800" algn="l"/>
              </a:tabLst>
              <a:defRPr/>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 blood film: RBC morphology preserved:</a:t>
            </a:r>
          </a:p>
          <a:p>
            <a:pPr marL="0" indent="0">
              <a:buNone/>
              <a:tabLst>
                <a:tab pos="685800" algn="l"/>
              </a:tabLst>
              <a:defRPr/>
            </a:pP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tabLst>
                <a:tab pos="685800" algn="l"/>
              </a:tabLst>
              <a:defRPr/>
            </a:pPr>
            <a:r>
              <a:rPr lang="en-US" sz="2000" dirty="0">
                <a:solidFill>
                  <a:schemeClr val="bg1"/>
                </a:solidFill>
                <a:latin typeface="Calibri" panose="020F0502020204030204" pitchFamily="34" charset="0"/>
                <a:cs typeface="Calibri" panose="020F0502020204030204" pitchFamily="34" charset="0"/>
              </a:rPr>
              <a:t>P. Vivax; infected RBC</a:t>
            </a:r>
          </a:p>
          <a:p>
            <a:pPr>
              <a:tabLst>
                <a:tab pos="685800" algn="l"/>
              </a:tabLst>
              <a:defRPr/>
            </a:pPr>
            <a:r>
              <a:rPr lang="en-US" sz="2000" dirty="0">
                <a:solidFill>
                  <a:schemeClr val="bg1"/>
                </a:solidFill>
                <a:latin typeface="Calibri" panose="020F0502020204030204" pitchFamily="34" charset="0"/>
                <a:cs typeface="Calibri" panose="020F0502020204030204" pitchFamily="34" charset="0"/>
              </a:rPr>
              <a:t>RBC enlargement with parasite maturation.</a:t>
            </a:r>
          </a:p>
          <a:p>
            <a:pPr>
              <a:tabLst>
                <a:tab pos="685800" algn="l"/>
              </a:tabLst>
              <a:defRPr/>
            </a:pPr>
            <a:r>
              <a:rPr lang="en-US" sz="2000" dirty="0" err="1">
                <a:solidFill>
                  <a:schemeClr val="bg1"/>
                </a:solidFill>
                <a:latin typeface="Calibri" panose="020F0502020204030204" pitchFamily="34" charset="0"/>
                <a:cs typeface="Calibri" panose="020F0502020204030204" pitchFamily="34" charset="0"/>
              </a:rPr>
              <a:t>Scuffner’</a:t>
            </a:r>
            <a:r>
              <a:rPr lang="en-US" altLang="ja-JP" sz="2000" dirty="0" err="1">
                <a:solidFill>
                  <a:schemeClr val="bg1"/>
                </a:solidFill>
                <a:latin typeface="Calibri" panose="020F0502020204030204" pitchFamily="34" charset="0"/>
                <a:cs typeface="Calibri" panose="020F0502020204030204" pitchFamily="34" charset="0"/>
              </a:rPr>
              <a:t>s</a:t>
            </a:r>
            <a:r>
              <a:rPr lang="en-US" altLang="ja-JP" sz="2000" dirty="0">
                <a:solidFill>
                  <a:schemeClr val="bg1"/>
                </a:solidFill>
                <a:latin typeface="Calibri" panose="020F0502020204030204" pitchFamily="34" charset="0"/>
                <a:cs typeface="Calibri" panose="020F0502020204030204" pitchFamily="34" charset="0"/>
              </a:rPr>
              <a:t> dots (eosinophilic dots in RBC </a:t>
            </a:r>
            <a:r>
              <a:rPr lang="en-US" altLang="ja-JP" sz="2000" dirty="0" err="1">
                <a:solidFill>
                  <a:schemeClr val="bg1"/>
                </a:solidFill>
                <a:latin typeface="Calibri" panose="020F0502020204030204" pitchFamily="34" charset="0"/>
                <a:cs typeface="Calibri" panose="020F0502020204030204" pitchFamily="34" charset="0"/>
              </a:rPr>
              <a:t>cyto</a:t>
            </a:r>
            <a:r>
              <a:rPr lang="en-US" altLang="ja-JP" sz="2000" dirty="0">
                <a:solidFill>
                  <a:schemeClr val="bg1"/>
                </a:solidFill>
                <a:latin typeface="Calibri" panose="020F0502020204030204" pitchFamily="34" charset="0"/>
                <a:cs typeface="Calibri" panose="020F0502020204030204" pitchFamily="34" charset="0"/>
              </a:rPr>
              <a:t>.)</a:t>
            </a:r>
          </a:p>
          <a:p>
            <a:pPr>
              <a:tabLst>
                <a:tab pos="685800" algn="l"/>
              </a:tabLst>
              <a:defRPr/>
            </a:pPr>
            <a:r>
              <a:rPr lang="en-US" sz="2000" dirty="0">
                <a:solidFill>
                  <a:schemeClr val="bg1"/>
                </a:solidFill>
                <a:latin typeface="Calibri" panose="020F0502020204030204" pitchFamily="34" charset="0"/>
                <a:cs typeface="Calibri" panose="020F0502020204030204" pitchFamily="34" charset="0"/>
              </a:rPr>
              <a:t>May see Maurer’</a:t>
            </a:r>
            <a:r>
              <a:rPr lang="en-US" altLang="ja-JP" sz="2000" dirty="0">
                <a:solidFill>
                  <a:schemeClr val="bg1"/>
                </a:solidFill>
                <a:latin typeface="Calibri" panose="020F0502020204030204" pitchFamily="34" charset="0"/>
                <a:cs typeface="Calibri" panose="020F0502020204030204" pitchFamily="34" charset="0"/>
              </a:rPr>
              <a:t>s clots in RBC ectoplasm</a:t>
            </a:r>
          </a:p>
          <a:p>
            <a:pPr>
              <a:tabLst>
                <a:tab pos="685800" algn="l"/>
              </a:tabLst>
              <a:defRPr/>
            </a:pPr>
            <a:r>
              <a:rPr lang="en-US" sz="2000" dirty="0">
                <a:solidFill>
                  <a:schemeClr val="bg1"/>
                </a:solidFill>
                <a:latin typeface="Calibri" panose="020F0502020204030204" pitchFamily="34" charset="0"/>
                <a:cs typeface="Calibri" panose="020F0502020204030204" pitchFamily="34" charset="0"/>
              </a:rPr>
              <a:t>Infection with more than one parasite </a:t>
            </a:r>
            <a:r>
              <a:rPr lang="en-US" sz="2000" dirty="0" err="1">
                <a:solidFill>
                  <a:schemeClr val="bg1"/>
                </a:solidFill>
                <a:latin typeface="Calibri" panose="020F0502020204030204" pitchFamily="34" charset="0"/>
                <a:cs typeface="Calibri" panose="020F0502020204030204" pitchFamily="34" charset="0"/>
              </a:rPr>
              <a:t>spp</a:t>
            </a:r>
            <a:r>
              <a:rPr lang="en-US" sz="2000" dirty="0">
                <a:solidFill>
                  <a:schemeClr val="bg1"/>
                </a:solidFill>
                <a:latin typeface="Calibri" panose="020F0502020204030204" pitchFamily="34" charset="0"/>
                <a:cs typeface="Calibri" panose="020F0502020204030204" pitchFamily="34" charset="0"/>
              </a:rPr>
              <a:t>:  5-7%</a:t>
            </a:r>
          </a:p>
          <a:p>
            <a:pPr marL="0" indent="0">
              <a:buNone/>
              <a:tabLst>
                <a:tab pos="685800" algn="l"/>
              </a:tabLst>
              <a:defRPr/>
            </a:pP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6BF599C1-0373-7E4C-A299-361472FAE52D}"/>
              </a:ext>
            </a:extLst>
          </p:cNvPr>
          <p:cNvSpPr txBox="1"/>
          <p:nvPr/>
        </p:nvSpPr>
        <p:spPr>
          <a:xfrm>
            <a:off x="6580087" y="2761129"/>
            <a:ext cx="5560801" cy="2862322"/>
          </a:xfrm>
          <a:prstGeom prst="rect">
            <a:avLst/>
          </a:prstGeom>
          <a:noFill/>
        </p:spPr>
        <p:txBody>
          <a:bodyPr wrap="square" rtlCol="0">
            <a:spAutoFit/>
          </a:bodyPr>
          <a:lstStyle/>
          <a:p>
            <a:pPr>
              <a:tabLst>
                <a:tab pos="685800" algn="l"/>
              </a:tabLst>
              <a:defRPr/>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Thick blood film: RBC’S are lysed:</a:t>
            </a:r>
          </a:p>
          <a:p>
            <a:pPr>
              <a:tabLst>
                <a:tab pos="685800" algn="l"/>
              </a:tabLst>
              <a:defRPr/>
            </a:pP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tabLst>
                <a:tab pos="685800" algn="l"/>
              </a:tabLst>
              <a:defRPr/>
            </a:pPr>
            <a:r>
              <a:rPr lang="en-US" sz="2000" dirty="0">
                <a:solidFill>
                  <a:schemeClr val="bg1"/>
                </a:solidFill>
                <a:latin typeface="Calibri" panose="020F0502020204030204" pitchFamily="34" charset="0"/>
                <a:cs typeface="Calibri" panose="020F0502020204030204" pitchFamily="34" charset="0"/>
              </a:rPr>
              <a:t>You may examine 10X. Blood more than in thin film.</a:t>
            </a:r>
          </a:p>
          <a:p>
            <a:pPr marL="342900" indent="-342900">
              <a:buFont typeface="Arial" panose="020B0604020202020204" pitchFamily="34" charset="0"/>
              <a:buChar char="•"/>
              <a:tabLst>
                <a:tab pos="685800" algn="l"/>
              </a:tabLst>
              <a:defRPr/>
            </a:pPr>
            <a:r>
              <a:rPr lang="en-US" sz="2000" dirty="0">
                <a:solidFill>
                  <a:schemeClr val="bg1"/>
                </a:solidFill>
                <a:latin typeface="Calibri" panose="020F0502020204030204" pitchFamily="34" charset="0"/>
                <a:cs typeface="Calibri" panose="020F0502020204030204" pitchFamily="34" charset="0"/>
              </a:rPr>
              <a:t>More diagnostic in lower degree of </a:t>
            </a:r>
            <a:r>
              <a:rPr lang="en-US" sz="2000" dirty="0" err="1">
                <a:solidFill>
                  <a:schemeClr val="bg1"/>
                </a:solidFill>
                <a:latin typeface="Calibri" panose="020F0502020204030204" pitchFamily="34" charset="0"/>
                <a:cs typeface="Calibri" panose="020F0502020204030204" pitchFamily="34" charset="0"/>
              </a:rPr>
              <a:t>parasitemias</a:t>
            </a:r>
            <a:r>
              <a:rPr lang="en-US" sz="2000" dirty="0">
                <a:solidFill>
                  <a:schemeClr val="bg1"/>
                </a:solidFill>
                <a:latin typeface="Calibri" panose="020F0502020204030204" pitchFamily="34" charset="0"/>
                <a:cs typeface="Calibri" panose="020F0502020204030204" pitchFamily="34" charset="0"/>
              </a:rPr>
              <a:t>.</a:t>
            </a:r>
          </a:p>
          <a:p>
            <a:pPr lvl="2">
              <a:tabLst>
                <a:tab pos="685800" algn="l"/>
              </a:tabLst>
              <a:defRPr/>
            </a:pPr>
            <a:r>
              <a:rPr lang="en-US" sz="2000" dirty="0">
                <a:solidFill>
                  <a:schemeClr val="bg1"/>
                </a:solidFill>
                <a:latin typeface="Calibri" panose="020F0502020204030204" pitchFamily="34" charset="0"/>
                <a:cs typeface="Calibri" panose="020F0502020204030204" pitchFamily="34" charset="0"/>
              </a:rPr>
              <a:t>    </a:t>
            </a:r>
          </a:p>
          <a:p>
            <a:pPr>
              <a:tabLst>
                <a:tab pos="685800" algn="l"/>
              </a:tabLst>
              <a:defRPr/>
            </a:pPr>
            <a:r>
              <a:rPr lang="en-US" sz="2000" dirty="0">
                <a:solidFill>
                  <a:schemeClr val="bg1"/>
                </a:solidFill>
                <a:latin typeface="Calibri" panose="020F0502020204030204" pitchFamily="34" charset="0"/>
                <a:cs typeface="Calibri" panose="020F0502020204030204" pitchFamily="34" charset="0"/>
              </a:rPr>
              <a:t>Serology: not useful in managing acutely ill patient. </a:t>
            </a:r>
          </a:p>
          <a:p>
            <a:pPr>
              <a:tabLst>
                <a:tab pos="685800" algn="l"/>
              </a:tabLst>
              <a:defRPr/>
            </a:pPr>
            <a:r>
              <a:rPr lang="en-US" sz="2000" dirty="0">
                <a:solidFill>
                  <a:schemeClr val="bg1"/>
                </a:solidFill>
                <a:latin typeface="Calibri" panose="020F0502020204030204" pitchFamily="34" charset="0"/>
                <a:cs typeface="Calibri" panose="020F0502020204030204" pitchFamily="34" charset="0"/>
              </a:rPr>
              <a:t>DNA probe:  similar thick film sensitivity.</a:t>
            </a:r>
          </a:p>
        </p:txBody>
      </p:sp>
    </p:spTree>
    <p:extLst>
      <p:ext uri="{BB962C8B-B14F-4D97-AF65-F5344CB8AC3E}">
        <p14:creationId xmlns:p14="http://schemas.microsoft.com/office/powerpoint/2010/main" val="2019447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DDE42-5B1A-6247-B3BB-CC18DBFECB71}"/>
              </a:ext>
            </a:extLst>
          </p:cNvPr>
          <p:cNvSpPr>
            <a:spLocks noGrp="1"/>
          </p:cNvSpPr>
          <p:nvPr>
            <p:ph type="title"/>
          </p:nvPr>
        </p:nvSpPr>
        <p:spPr/>
        <p:txBody>
          <a:bodyPr/>
          <a:lstStyle/>
          <a:p>
            <a:endParaRPr lang="en-US"/>
          </a:p>
        </p:txBody>
      </p:sp>
      <p:pic>
        <p:nvPicPr>
          <p:cNvPr id="4" name="Content Placeholder 3" descr="malari2">
            <a:extLst>
              <a:ext uri="{FF2B5EF4-FFF2-40B4-BE49-F238E27FC236}">
                <a16:creationId xmlns:a16="http://schemas.microsoft.com/office/drawing/2014/main" xmlns="" id="{E0C50846-3912-F346-9668-D2C5B639ED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38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97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5580E9D-A0E3-E64B-8972-2D13E3AED711}"/>
              </a:ext>
            </a:extLst>
          </p:cNvPr>
          <p:cNvSpPr>
            <a:spLocks noGrp="1"/>
          </p:cNvSpPr>
          <p:nvPr>
            <p:ph type="title"/>
          </p:nvPr>
        </p:nvSpPr>
        <p:spPr>
          <a:xfrm>
            <a:off x="1179226" y="826680"/>
            <a:ext cx="9833548" cy="1325563"/>
          </a:xfrm>
        </p:spPr>
        <p:txBody>
          <a:bodyPr>
            <a:normAutofit/>
          </a:bodyPr>
          <a:lstStyle/>
          <a:p>
            <a:pPr algn="ctr"/>
            <a:r>
              <a:rPr lang="en-US" sz="4000" b="1">
                <a:solidFill>
                  <a:srgbClr val="FFFFFF"/>
                </a:solidFill>
              </a:rPr>
              <a:t>EDUCATIONAL OBJECTIVES</a:t>
            </a:r>
          </a:p>
        </p:txBody>
      </p:sp>
      <p:sp>
        <p:nvSpPr>
          <p:cNvPr id="3" name="Content Placeholder 2">
            <a:extLst>
              <a:ext uri="{FF2B5EF4-FFF2-40B4-BE49-F238E27FC236}">
                <a16:creationId xmlns:a16="http://schemas.microsoft.com/office/drawing/2014/main" xmlns="" id="{7621F95A-E711-A345-8FE4-777616A8D2CC}"/>
              </a:ext>
            </a:extLst>
          </p:cNvPr>
          <p:cNvSpPr>
            <a:spLocks noGrp="1"/>
          </p:cNvSpPr>
          <p:nvPr>
            <p:ph idx="1"/>
          </p:nvPr>
        </p:nvSpPr>
        <p:spPr>
          <a:xfrm>
            <a:off x="1179226" y="3092970"/>
            <a:ext cx="9833548" cy="2938350"/>
          </a:xfrm>
        </p:spPr>
        <p:txBody>
          <a:bodyPr>
            <a:normAutofit/>
          </a:bodyPr>
          <a:lstStyle/>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At the end of this lecture students are expected to know:</a:t>
            </a:r>
          </a:p>
          <a:p>
            <a:pPr>
              <a:spcBef>
                <a:spcPct val="50000"/>
              </a:spcBef>
              <a:defRPr/>
            </a:pPr>
            <a:r>
              <a:rPr lang="en-US" sz="2000" dirty="0">
                <a:solidFill>
                  <a:srgbClr val="000000"/>
                </a:solidFill>
                <a:latin typeface="Calibri" panose="020F0502020204030204" pitchFamily="34" charset="0"/>
                <a:cs typeface="Calibri" panose="020F0502020204030204" pitchFamily="34" charset="0"/>
              </a:rPr>
              <a:t>Epidemiology &amp; Etiology.</a:t>
            </a:r>
          </a:p>
          <a:p>
            <a:pPr>
              <a:spcBef>
                <a:spcPct val="50000"/>
              </a:spcBef>
              <a:defRPr/>
            </a:pPr>
            <a:r>
              <a:rPr lang="en-US" sz="2000" dirty="0">
                <a:solidFill>
                  <a:srgbClr val="000000"/>
                </a:solidFill>
                <a:latin typeface="Calibri" panose="020F0502020204030204" pitchFamily="34" charset="0"/>
                <a:cs typeface="Calibri" panose="020F0502020204030204" pitchFamily="34" charset="0"/>
              </a:rPr>
              <a:t>Clinical presentation.</a:t>
            </a:r>
          </a:p>
          <a:p>
            <a:pPr>
              <a:spcBef>
                <a:spcPct val="50000"/>
              </a:spcBef>
              <a:defRPr/>
            </a:pPr>
            <a:r>
              <a:rPr lang="en-US" sz="2000" dirty="0">
                <a:solidFill>
                  <a:srgbClr val="000000"/>
                </a:solidFill>
                <a:latin typeface="Calibri" panose="020F0502020204030204" pitchFamily="34" charset="0"/>
                <a:cs typeface="Calibri" panose="020F0502020204030204" pitchFamily="34" charset="0"/>
              </a:rPr>
              <a:t>Risk to travelers.</a:t>
            </a:r>
          </a:p>
          <a:p>
            <a:pPr>
              <a:spcBef>
                <a:spcPct val="50000"/>
              </a:spcBef>
              <a:defRPr/>
            </a:pPr>
            <a:r>
              <a:rPr lang="en-US" sz="2000" dirty="0">
                <a:solidFill>
                  <a:srgbClr val="000000"/>
                </a:solidFill>
                <a:latin typeface="Calibri" panose="020F0502020204030204" pitchFamily="34" charset="0"/>
                <a:cs typeface="Calibri" panose="020F0502020204030204" pitchFamily="34" charset="0"/>
              </a:rPr>
              <a:t>Malaria and pregnancy.</a:t>
            </a:r>
          </a:p>
          <a:p>
            <a:pPr>
              <a:spcBef>
                <a:spcPct val="50000"/>
              </a:spcBef>
              <a:defRPr/>
            </a:pPr>
            <a:r>
              <a:rPr lang="en-US" sz="2000" dirty="0">
                <a:solidFill>
                  <a:srgbClr val="000000"/>
                </a:solidFill>
                <a:latin typeface="Calibri" panose="020F0502020204030204" pitchFamily="34" charset="0"/>
                <a:cs typeface="Calibri" panose="020F0502020204030204" pitchFamily="34" charset="0"/>
              </a:rPr>
              <a:t>Diagnostic work up.</a:t>
            </a:r>
          </a:p>
          <a:p>
            <a:pPr>
              <a:spcBef>
                <a:spcPct val="50000"/>
              </a:spcBef>
              <a:defRPr/>
            </a:pPr>
            <a:r>
              <a:rPr lang="en-US" sz="2000" dirty="0">
                <a:solidFill>
                  <a:srgbClr val="000000"/>
                </a:solidFill>
                <a:latin typeface="Calibri" panose="020F0502020204030204" pitchFamily="34" charset="0"/>
                <a:cs typeface="Calibri" panose="020F0502020204030204" pitchFamily="34" charset="0"/>
              </a:rPr>
              <a:t>Treatment &amp; prophylaxis.</a:t>
            </a:r>
            <a:endParaRPr lang="ar-SA" sz="2000" dirty="0">
              <a:solidFill>
                <a:srgbClr val="000000"/>
              </a:solidFill>
              <a:latin typeface="Calibri" panose="020F0502020204030204" pitchFamily="34" charset="0"/>
              <a:cs typeface="Calibri" panose="020F0502020204030204" pitchFamily="34" charset="0"/>
            </a:endParaRPr>
          </a:p>
          <a:p>
            <a:pPr>
              <a:defRPr/>
            </a:pPr>
            <a:endParaRPr lang="ar-SA" sz="2000" dirty="0">
              <a:solidFill>
                <a:srgbClr val="000000"/>
              </a:solidFill>
              <a:latin typeface="Calibri" panose="020F0502020204030204" pitchFamily="34" charset="0"/>
              <a:cs typeface="Calibri" panose="020F0502020204030204" pitchFamily="34" charset="0"/>
            </a:endParaRPr>
          </a:p>
          <a:p>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3580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defRPr/>
            </a:pPr>
            <a:r>
              <a:rPr lang="en-US" altLang="zh-CN" sz="3200" b="1" dirty="0">
                <a:solidFill>
                  <a:schemeClr val="tx2"/>
                </a:solidFill>
              </a:rPr>
              <a:t>PLASMODIUM FALCIPARUM:</a:t>
            </a:r>
            <a:r>
              <a:rPr lang="en-US" altLang="zh-CN" sz="3200" b="1" dirty="0">
                <a:solidFill>
                  <a:schemeClr val="tx2"/>
                </a:solidFill>
                <a:latin typeface="Times New Roman" pitchFamily="18" charset="0"/>
              </a:rPr>
              <a:t> </a:t>
            </a:r>
            <a:r>
              <a:rPr lang="en-US" altLang="zh-CN" sz="3200" b="1" dirty="0">
                <a:solidFill>
                  <a:schemeClr val="tx2"/>
                </a:solidFill>
              </a:rPr>
              <a:t>BLOOD STAGE PARASITES</a:t>
            </a:r>
            <a:br>
              <a:rPr lang="en-US" altLang="zh-CN" sz="3200" b="1" dirty="0">
                <a:solidFill>
                  <a:schemeClr val="tx2"/>
                </a:solidFill>
              </a:rPr>
            </a:br>
            <a:r>
              <a:rPr lang="en-US" altLang="zh-CN" sz="3200" b="1" dirty="0">
                <a:solidFill>
                  <a:schemeClr val="tx2"/>
                </a:solidFill>
              </a:rPr>
              <a:t>THIN BLOOD SMEARS</a:t>
            </a:r>
          </a:p>
        </p:txBody>
      </p:sp>
      <p:sp>
        <p:nvSpPr>
          <p:cNvPr id="3" name="Content Placeholder 2">
            <a:extLst>
              <a:ext uri="{FF2B5EF4-FFF2-40B4-BE49-F238E27FC236}">
                <a16:creationId xmlns:a16="http://schemas.microsoft.com/office/drawing/2014/main" xmlns="" id="{C7622850-53AD-6F44-9A6D-96E7F8468982}"/>
              </a:ext>
            </a:extLst>
          </p:cNvPr>
          <p:cNvSpPr>
            <a:spLocks noGrp="1"/>
          </p:cNvSpPr>
          <p:nvPr>
            <p:ph idx="1"/>
          </p:nvPr>
        </p:nvSpPr>
        <p:spPr>
          <a:xfrm>
            <a:off x="1179226" y="2783616"/>
            <a:ext cx="5257433" cy="3966810"/>
          </a:xfrm>
        </p:spPr>
        <p:txBody>
          <a:bodyPr>
            <a:normAutofit fontScale="92500" lnSpcReduction="10000"/>
          </a:bodyPr>
          <a:lstStyle/>
          <a:p>
            <a:pPr marL="342900" indent="-342900">
              <a:spcBef>
                <a:spcPct val="20000"/>
              </a:spcBef>
              <a:buClr>
                <a:schemeClr val="accent2"/>
              </a:buClr>
              <a:buSzPct val="80000"/>
              <a:buNone/>
              <a:defRPr/>
            </a:pPr>
            <a:r>
              <a:rPr lang="en-US" altLang="zh-CN" sz="1800" b="1" dirty="0">
                <a:solidFill>
                  <a:schemeClr val="bg1"/>
                </a:solidFill>
              </a:rPr>
              <a:t>1</a:t>
            </a:r>
            <a:r>
              <a:rPr lang="en-US" altLang="zh-CN" sz="1800" dirty="0">
                <a:solidFill>
                  <a:schemeClr val="bg1"/>
                </a:solidFill>
              </a:rPr>
              <a:t>: Normal red cell.</a:t>
            </a:r>
          </a:p>
          <a:p>
            <a:pPr marL="342900" indent="-342900">
              <a:spcBef>
                <a:spcPct val="20000"/>
              </a:spcBef>
              <a:buClr>
                <a:schemeClr val="accent2"/>
              </a:buClr>
              <a:buSzPct val="80000"/>
              <a:buNone/>
              <a:defRPr/>
            </a:pPr>
            <a:endParaRPr lang="en-US" altLang="zh-CN" sz="1800" dirty="0">
              <a:solidFill>
                <a:schemeClr val="bg1"/>
              </a:solidFill>
            </a:endParaRPr>
          </a:p>
          <a:p>
            <a:pPr marL="342900" indent="-342900">
              <a:spcBef>
                <a:spcPct val="20000"/>
              </a:spcBef>
              <a:buClr>
                <a:schemeClr val="accent2"/>
              </a:buClr>
              <a:buSzPct val="80000"/>
              <a:buNone/>
              <a:defRPr/>
            </a:pPr>
            <a:r>
              <a:rPr lang="en-US" altLang="zh-CN" sz="1800" b="1" dirty="0">
                <a:solidFill>
                  <a:schemeClr val="bg1"/>
                </a:solidFill>
              </a:rPr>
              <a:t>2-18</a:t>
            </a:r>
            <a:r>
              <a:rPr lang="en-US" altLang="zh-CN" sz="1800" dirty="0">
                <a:solidFill>
                  <a:schemeClr val="bg1"/>
                </a:solidFill>
              </a:rPr>
              <a:t>: Trophozoites </a:t>
            </a:r>
          </a:p>
          <a:p>
            <a:pPr marL="342900" indent="-342900">
              <a:spcBef>
                <a:spcPct val="20000"/>
              </a:spcBef>
              <a:buClr>
                <a:schemeClr val="accent2"/>
              </a:buClr>
              <a:buSzPct val="80000"/>
              <a:buNone/>
              <a:defRPr/>
            </a:pPr>
            <a:r>
              <a:rPr lang="en-US" altLang="zh-CN" sz="1800" dirty="0">
                <a:solidFill>
                  <a:schemeClr val="bg1"/>
                </a:solidFill>
              </a:rPr>
              <a:t>  ( 2-10: ring-stage trophozoites).</a:t>
            </a:r>
          </a:p>
          <a:p>
            <a:pPr marL="342900" indent="-342900">
              <a:spcBef>
                <a:spcPct val="20000"/>
              </a:spcBef>
              <a:buClr>
                <a:schemeClr val="accent2"/>
              </a:buClr>
              <a:buSzPct val="80000"/>
              <a:buNone/>
              <a:defRPr/>
            </a:pPr>
            <a:endParaRPr lang="en-US" altLang="zh-CN" sz="1800" dirty="0">
              <a:solidFill>
                <a:schemeClr val="bg1"/>
              </a:solidFill>
            </a:endParaRPr>
          </a:p>
          <a:p>
            <a:pPr marL="342900" indent="-342900">
              <a:spcBef>
                <a:spcPct val="20000"/>
              </a:spcBef>
              <a:buClr>
                <a:schemeClr val="accent2"/>
              </a:buClr>
              <a:buSzPct val="80000"/>
              <a:buNone/>
              <a:defRPr/>
            </a:pPr>
            <a:r>
              <a:rPr lang="en-US" altLang="zh-CN" sz="1800" b="1" dirty="0">
                <a:solidFill>
                  <a:schemeClr val="bg1"/>
                </a:solidFill>
              </a:rPr>
              <a:t>19-26</a:t>
            </a:r>
            <a:r>
              <a:rPr lang="en-US" altLang="zh-CN" sz="1800" dirty="0">
                <a:solidFill>
                  <a:schemeClr val="bg1"/>
                </a:solidFill>
              </a:rPr>
              <a:t>: Schizonts ( 26 is a ruptured </a:t>
            </a:r>
          </a:p>
          <a:p>
            <a:pPr marL="342900" indent="-342900">
              <a:spcBef>
                <a:spcPct val="20000"/>
              </a:spcBef>
              <a:buClr>
                <a:schemeClr val="accent2"/>
              </a:buClr>
              <a:buSzPct val="80000"/>
              <a:buNone/>
              <a:defRPr/>
            </a:pPr>
            <a:r>
              <a:rPr lang="en-US" altLang="zh-CN" sz="1800" dirty="0">
                <a:solidFill>
                  <a:schemeClr val="bg1"/>
                </a:solidFill>
              </a:rPr>
              <a:t>            schizont).</a:t>
            </a:r>
          </a:p>
          <a:p>
            <a:pPr marL="342900" indent="-342900">
              <a:spcBef>
                <a:spcPct val="20000"/>
              </a:spcBef>
              <a:buClr>
                <a:schemeClr val="accent2"/>
              </a:buClr>
              <a:buSzPct val="80000"/>
              <a:buNone/>
              <a:defRPr/>
            </a:pPr>
            <a:endParaRPr lang="en-US" altLang="zh-CN" sz="1800" dirty="0">
              <a:solidFill>
                <a:schemeClr val="bg1"/>
              </a:solidFill>
            </a:endParaRPr>
          </a:p>
          <a:p>
            <a:pPr marL="342900" indent="-342900">
              <a:spcBef>
                <a:spcPct val="20000"/>
              </a:spcBef>
              <a:buClr>
                <a:schemeClr val="accent2"/>
              </a:buClr>
              <a:buSzPct val="80000"/>
              <a:buNone/>
              <a:defRPr/>
            </a:pPr>
            <a:r>
              <a:rPr lang="en-US" altLang="zh-CN" sz="1800" b="1" dirty="0">
                <a:solidFill>
                  <a:schemeClr val="bg1"/>
                </a:solidFill>
              </a:rPr>
              <a:t>27, 28</a:t>
            </a:r>
            <a:r>
              <a:rPr lang="en-US" altLang="zh-CN" sz="1800" dirty="0">
                <a:solidFill>
                  <a:schemeClr val="bg1"/>
                </a:solidFill>
              </a:rPr>
              <a:t>: Mature macrogametocytes </a:t>
            </a:r>
          </a:p>
          <a:p>
            <a:pPr marL="342900" indent="-342900">
              <a:spcBef>
                <a:spcPct val="20000"/>
              </a:spcBef>
              <a:buClr>
                <a:schemeClr val="accent2"/>
              </a:buClr>
              <a:buSzPct val="80000"/>
              <a:buNone/>
              <a:defRPr/>
            </a:pPr>
            <a:r>
              <a:rPr lang="en-US" altLang="zh-CN" sz="1800" dirty="0">
                <a:solidFill>
                  <a:schemeClr val="bg1"/>
                </a:solidFill>
              </a:rPr>
              <a:t>            (female).</a:t>
            </a:r>
          </a:p>
          <a:p>
            <a:pPr marL="342900" indent="-342900">
              <a:spcBef>
                <a:spcPct val="20000"/>
              </a:spcBef>
              <a:buClr>
                <a:schemeClr val="accent2"/>
              </a:buClr>
              <a:buSzPct val="80000"/>
              <a:buNone/>
              <a:defRPr/>
            </a:pPr>
            <a:endParaRPr lang="en-US" altLang="zh-CN" sz="1800" dirty="0">
              <a:solidFill>
                <a:schemeClr val="bg1"/>
              </a:solidFill>
            </a:endParaRPr>
          </a:p>
          <a:p>
            <a:pPr marL="342900" indent="-342900">
              <a:spcBef>
                <a:spcPct val="20000"/>
              </a:spcBef>
              <a:buClr>
                <a:schemeClr val="accent2"/>
              </a:buClr>
              <a:buSzPct val="80000"/>
              <a:buNone/>
              <a:defRPr/>
            </a:pPr>
            <a:r>
              <a:rPr lang="en-US" altLang="zh-CN" sz="1800" b="1" dirty="0">
                <a:solidFill>
                  <a:schemeClr val="bg1"/>
                </a:solidFill>
              </a:rPr>
              <a:t>29, 30</a:t>
            </a:r>
            <a:r>
              <a:rPr lang="en-US" altLang="zh-CN" sz="1800" dirty="0">
                <a:solidFill>
                  <a:schemeClr val="bg1"/>
                </a:solidFill>
              </a:rPr>
              <a:t>: Mature microgametocytes </a:t>
            </a:r>
          </a:p>
          <a:p>
            <a:pPr marL="342900" indent="-342900">
              <a:spcBef>
                <a:spcPct val="20000"/>
              </a:spcBef>
              <a:buClr>
                <a:schemeClr val="accent2"/>
              </a:buClr>
              <a:buSzPct val="80000"/>
              <a:buNone/>
              <a:defRPr/>
            </a:pPr>
            <a:r>
              <a:rPr lang="en-US" altLang="zh-CN" sz="1800" dirty="0">
                <a:solidFill>
                  <a:schemeClr val="bg1"/>
                </a:solidFill>
              </a:rPr>
              <a:t>            (male).</a:t>
            </a:r>
          </a:p>
          <a:p>
            <a:pPr marL="342900" indent="-342900">
              <a:spcBef>
                <a:spcPct val="20000"/>
              </a:spcBef>
              <a:buClr>
                <a:schemeClr val="accent2"/>
              </a:buClr>
              <a:buSzPct val="80000"/>
              <a:buNone/>
              <a:defRPr/>
            </a:pPr>
            <a:r>
              <a:rPr lang="en-US" altLang="zh-CN" sz="1800" dirty="0">
                <a:solidFill>
                  <a:schemeClr val="bg1"/>
                </a:solidFill>
              </a:rPr>
              <a:t/>
            </a:r>
            <a:br>
              <a:rPr lang="en-US" altLang="zh-CN" sz="1800" dirty="0">
                <a:solidFill>
                  <a:schemeClr val="bg1"/>
                </a:solidFill>
              </a:rPr>
            </a:br>
            <a:endParaRPr lang="en-US" altLang="zh-CN" sz="1800" dirty="0">
              <a:solidFill>
                <a:schemeClr val="bg1"/>
              </a:solidFill>
            </a:endParaRPr>
          </a:p>
          <a:p>
            <a:endParaRPr lang="en-US" sz="1800" dirty="0">
              <a:solidFill>
                <a:schemeClr val="bg1"/>
              </a:solidFill>
              <a:latin typeface="Calibri" panose="020F0502020204030204" pitchFamily="34" charset="0"/>
              <a:cs typeface="Calibri" panose="020F0502020204030204" pitchFamily="34" charset="0"/>
            </a:endParaRPr>
          </a:p>
        </p:txBody>
      </p:sp>
      <p:pic>
        <p:nvPicPr>
          <p:cNvPr id="7" name="Picture 4" descr="Thin Blood Smears">
            <a:extLst>
              <a:ext uri="{FF2B5EF4-FFF2-40B4-BE49-F238E27FC236}">
                <a16:creationId xmlns:a16="http://schemas.microsoft.com/office/drawing/2014/main" xmlns="" id="{4D2FEDDD-7A21-C046-850A-B6FC70598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224" y="2474262"/>
            <a:ext cx="7244824" cy="427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18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defRPr/>
            </a:pPr>
            <a:r>
              <a:rPr lang="en-US" altLang="zh-CN" sz="3200" b="1" dirty="0">
                <a:solidFill>
                  <a:schemeClr val="tx2"/>
                </a:solidFill>
              </a:rPr>
              <a:t>PLASMODIUM VIVAX:</a:t>
            </a:r>
            <a:r>
              <a:rPr lang="en-US" altLang="zh-CN" sz="3200" b="1" dirty="0">
                <a:solidFill>
                  <a:schemeClr val="tx2"/>
                </a:solidFill>
                <a:latin typeface="Times New Roman" pitchFamily="18" charset="0"/>
              </a:rPr>
              <a:t> </a:t>
            </a:r>
            <a:r>
              <a:rPr lang="en-US" altLang="zh-CN" sz="3200" b="1" dirty="0">
                <a:solidFill>
                  <a:schemeClr val="tx2"/>
                </a:solidFill>
              </a:rPr>
              <a:t>BLOOD STAGE PARASITES</a:t>
            </a:r>
            <a:br>
              <a:rPr lang="en-US" altLang="zh-CN" sz="3200" b="1" dirty="0">
                <a:solidFill>
                  <a:schemeClr val="tx2"/>
                </a:solidFill>
              </a:rPr>
            </a:br>
            <a:r>
              <a:rPr lang="en-US" altLang="zh-CN" sz="3200" b="1" dirty="0">
                <a:solidFill>
                  <a:schemeClr val="tx2"/>
                </a:solidFill>
              </a:rPr>
              <a:t>THIN BLOOD SMEARS </a:t>
            </a:r>
          </a:p>
        </p:txBody>
      </p:sp>
      <p:sp>
        <p:nvSpPr>
          <p:cNvPr id="3" name="Content Placeholder 2">
            <a:extLst>
              <a:ext uri="{FF2B5EF4-FFF2-40B4-BE49-F238E27FC236}">
                <a16:creationId xmlns:a16="http://schemas.microsoft.com/office/drawing/2014/main" xmlns="" id="{C7622850-53AD-6F44-9A6D-96E7F8468982}"/>
              </a:ext>
            </a:extLst>
          </p:cNvPr>
          <p:cNvSpPr>
            <a:spLocks noGrp="1"/>
          </p:cNvSpPr>
          <p:nvPr>
            <p:ph idx="1"/>
          </p:nvPr>
        </p:nvSpPr>
        <p:spPr>
          <a:xfrm>
            <a:off x="695133" y="2783616"/>
            <a:ext cx="5257433" cy="3966810"/>
          </a:xfrm>
        </p:spPr>
        <p:txBody>
          <a:bodyPr>
            <a:normAutofit/>
          </a:bodyPr>
          <a:lstStyle/>
          <a:p>
            <a:pPr marL="342900" indent="-342900">
              <a:lnSpc>
                <a:spcPct val="80000"/>
              </a:lnSpc>
              <a:spcBef>
                <a:spcPct val="20000"/>
              </a:spcBef>
              <a:buClr>
                <a:schemeClr val="accent2"/>
              </a:buClr>
              <a:buSzPct val="80000"/>
              <a:buFont typeface="Wingdings" pitchFamily="2" charset="2"/>
              <a:buNone/>
              <a:defRPr/>
            </a:pPr>
            <a:r>
              <a:rPr lang="en-US" altLang="zh-CN" sz="1800" b="1" dirty="0">
                <a:solidFill>
                  <a:schemeClr val="bg1"/>
                </a:solidFill>
                <a:latin typeface="Calibri" panose="020F0502020204030204" pitchFamily="34" charset="0"/>
                <a:cs typeface="Calibri" panose="020F0502020204030204" pitchFamily="34" charset="0"/>
              </a:rPr>
              <a:t>1</a:t>
            </a:r>
            <a:r>
              <a:rPr lang="en-US" altLang="zh-CN" sz="1800" dirty="0">
                <a:solidFill>
                  <a:schemeClr val="bg1"/>
                </a:solidFill>
                <a:latin typeface="Calibri" panose="020F0502020204030204" pitchFamily="34" charset="0"/>
                <a:cs typeface="Calibri" panose="020F0502020204030204" pitchFamily="34" charset="0"/>
              </a:rPr>
              <a:t>: Normal red cell.</a:t>
            </a:r>
          </a:p>
          <a:p>
            <a:pPr marL="342900" indent="-342900">
              <a:lnSpc>
                <a:spcPct val="80000"/>
              </a:lnSpc>
              <a:spcBef>
                <a:spcPct val="20000"/>
              </a:spcBef>
              <a:buClr>
                <a:schemeClr val="accent2"/>
              </a:buClr>
              <a:buSzPct val="80000"/>
              <a:buFont typeface="Wingdings" pitchFamily="2" charset="2"/>
              <a:buNone/>
              <a:defRPr/>
            </a:pPr>
            <a:endParaRPr lang="en-US" altLang="zh-CN" sz="18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1800" b="1" dirty="0">
                <a:solidFill>
                  <a:schemeClr val="bg1"/>
                </a:solidFill>
                <a:latin typeface="Calibri" panose="020F0502020204030204" pitchFamily="34" charset="0"/>
                <a:cs typeface="Calibri" panose="020F0502020204030204" pitchFamily="34" charset="0"/>
              </a:rPr>
              <a:t>2-6</a:t>
            </a:r>
            <a:r>
              <a:rPr lang="en-US" altLang="zh-CN" sz="1800" dirty="0">
                <a:solidFill>
                  <a:schemeClr val="bg1"/>
                </a:solidFill>
                <a:latin typeface="Calibri" panose="020F0502020204030204" pitchFamily="34" charset="0"/>
                <a:cs typeface="Calibri" panose="020F0502020204030204" pitchFamily="34" charset="0"/>
              </a:rPr>
              <a:t>: Young trophozoites (ring stage parasites).</a:t>
            </a:r>
          </a:p>
          <a:p>
            <a:pPr marL="342900" indent="-342900">
              <a:lnSpc>
                <a:spcPct val="80000"/>
              </a:lnSpc>
              <a:spcBef>
                <a:spcPct val="20000"/>
              </a:spcBef>
              <a:buClr>
                <a:schemeClr val="accent2"/>
              </a:buClr>
              <a:buSzPct val="80000"/>
              <a:buFont typeface="Wingdings" pitchFamily="2" charset="2"/>
              <a:buNone/>
              <a:defRPr/>
            </a:pPr>
            <a:r>
              <a:rPr lang="en-US" altLang="zh-CN" sz="1800" dirty="0">
                <a:solidFill>
                  <a:schemeClr val="bg1"/>
                </a:solidFill>
                <a:latin typeface="Calibri" panose="020F0502020204030204" pitchFamily="34" charset="0"/>
                <a:cs typeface="Calibri" panose="020F0502020204030204" pitchFamily="34" charset="0"/>
              </a:rPr>
              <a:t> </a:t>
            </a:r>
          </a:p>
          <a:p>
            <a:pPr marL="342900" indent="-342900">
              <a:lnSpc>
                <a:spcPct val="80000"/>
              </a:lnSpc>
              <a:spcBef>
                <a:spcPct val="20000"/>
              </a:spcBef>
              <a:buClr>
                <a:schemeClr val="accent2"/>
              </a:buClr>
              <a:buSzPct val="80000"/>
              <a:buFont typeface="Wingdings" pitchFamily="2" charset="2"/>
              <a:buNone/>
              <a:defRPr/>
            </a:pPr>
            <a:r>
              <a:rPr lang="en-US" altLang="zh-CN" sz="1800" b="1" dirty="0">
                <a:solidFill>
                  <a:schemeClr val="bg1"/>
                </a:solidFill>
                <a:latin typeface="Calibri" panose="020F0502020204030204" pitchFamily="34" charset="0"/>
                <a:cs typeface="Calibri" panose="020F0502020204030204" pitchFamily="34" charset="0"/>
              </a:rPr>
              <a:t>7-18</a:t>
            </a:r>
            <a:r>
              <a:rPr lang="en-US" altLang="zh-CN" sz="1800" dirty="0">
                <a:solidFill>
                  <a:schemeClr val="bg1"/>
                </a:solidFill>
                <a:latin typeface="Calibri" panose="020F0502020204030204" pitchFamily="34" charset="0"/>
                <a:cs typeface="Calibri" panose="020F0502020204030204" pitchFamily="34" charset="0"/>
              </a:rPr>
              <a:t>: Trophozoites.</a:t>
            </a:r>
          </a:p>
          <a:p>
            <a:pPr marL="342900" indent="-342900">
              <a:lnSpc>
                <a:spcPct val="80000"/>
              </a:lnSpc>
              <a:spcBef>
                <a:spcPct val="20000"/>
              </a:spcBef>
              <a:buClr>
                <a:schemeClr val="accent2"/>
              </a:buClr>
              <a:buSzPct val="80000"/>
              <a:buFont typeface="Wingdings" pitchFamily="2" charset="2"/>
              <a:buNone/>
              <a:defRPr/>
            </a:pPr>
            <a:endParaRPr lang="en-US" altLang="zh-CN" sz="18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1800" b="1" dirty="0">
                <a:solidFill>
                  <a:schemeClr val="bg1"/>
                </a:solidFill>
                <a:latin typeface="Calibri" panose="020F0502020204030204" pitchFamily="34" charset="0"/>
                <a:cs typeface="Calibri" panose="020F0502020204030204" pitchFamily="34" charset="0"/>
              </a:rPr>
              <a:t>19-27</a:t>
            </a:r>
            <a:r>
              <a:rPr lang="en-US" altLang="zh-CN" sz="1800" dirty="0">
                <a:solidFill>
                  <a:schemeClr val="bg1"/>
                </a:solidFill>
                <a:latin typeface="Calibri" panose="020F0502020204030204" pitchFamily="34" charset="0"/>
                <a:cs typeface="Calibri" panose="020F0502020204030204" pitchFamily="34" charset="0"/>
              </a:rPr>
              <a:t>: Schizonts.</a:t>
            </a:r>
          </a:p>
          <a:p>
            <a:pPr marL="342900" indent="-342900">
              <a:lnSpc>
                <a:spcPct val="80000"/>
              </a:lnSpc>
              <a:spcBef>
                <a:spcPct val="20000"/>
              </a:spcBef>
              <a:buClr>
                <a:schemeClr val="accent2"/>
              </a:buClr>
              <a:buSzPct val="80000"/>
              <a:buFont typeface="Wingdings" pitchFamily="2" charset="2"/>
              <a:buNone/>
              <a:defRPr/>
            </a:pPr>
            <a:endParaRPr lang="en-US" altLang="zh-CN" sz="18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1800" b="1" dirty="0">
                <a:solidFill>
                  <a:schemeClr val="bg1"/>
                </a:solidFill>
                <a:latin typeface="Calibri" panose="020F0502020204030204" pitchFamily="34" charset="0"/>
                <a:cs typeface="Calibri" panose="020F0502020204030204" pitchFamily="34" charset="0"/>
              </a:rPr>
              <a:t>28,29</a:t>
            </a:r>
            <a:r>
              <a:rPr lang="en-US" altLang="zh-CN" sz="1800" dirty="0">
                <a:solidFill>
                  <a:schemeClr val="bg1"/>
                </a:solidFill>
                <a:latin typeface="Calibri" panose="020F0502020204030204" pitchFamily="34" charset="0"/>
                <a:cs typeface="Calibri" panose="020F0502020204030204" pitchFamily="34" charset="0"/>
              </a:rPr>
              <a:t>: Macrogametocytes (female).</a:t>
            </a:r>
          </a:p>
          <a:p>
            <a:pPr marL="342900" indent="-342900">
              <a:lnSpc>
                <a:spcPct val="80000"/>
              </a:lnSpc>
              <a:spcBef>
                <a:spcPct val="20000"/>
              </a:spcBef>
              <a:buClr>
                <a:schemeClr val="accent2"/>
              </a:buClr>
              <a:buSzPct val="80000"/>
              <a:buFont typeface="Wingdings" pitchFamily="2" charset="2"/>
              <a:buNone/>
              <a:defRPr/>
            </a:pPr>
            <a:endParaRPr lang="en-US" altLang="zh-CN" sz="18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1800" b="1" dirty="0">
                <a:solidFill>
                  <a:schemeClr val="bg1"/>
                </a:solidFill>
                <a:latin typeface="Calibri" panose="020F0502020204030204" pitchFamily="34" charset="0"/>
                <a:cs typeface="Calibri" panose="020F0502020204030204" pitchFamily="34" charset="0"/>
              </a:rPr>
              <a:t>30</a:t>
            </a:r>
            <a:r>
              <a:rPr lang="en-US" altLang="zh-CN" sz="1800" dirty="0">
                <a:solidFill>
                  <a:schemeClr val="bg1"/>
                </a:solidFill>
                <a:latin typeface="Calibri" panose="020F0502020204030204" pitchFamily="34" charset="0"/>
                <a:cs typeface="Calibri" panose="020F0502020204030204" pitchFamily="34" charset="0"/>
              </a:rPr>
              <a:t>: Microgametocyte (male).</a:t>
            </a:r>
            <a:br>
              <a:rPr lang="en-US" altLang="zh-CN" sz="1800" dirty="0">
                <a:solidFill>
                  <a:schemeClr val="bg1"/>
                </a:solidFill>
                <a:latin typeface="Calibri" panose="020F0502020204030204" pitchFamily="34" charset="0"/>
                <a:cs typeface="Calibri" panose="020F0502020204030204" pitchFamily="34" charset="0"/>
              </a:rPr>
            </a:br>
            <a:endParaRPr lang="en-US" altLang="zh-CN" sz="1800" dirty="0">
              <a:solidFill>
                <a:schemeClr val="bg1"/>
              </a:solidFill>
              <a:latin typeface="Calibri" panose="020F0502020204030204" pitchFamily="34" charset="0"/>
              <a:cs typeface="Calibri" panose="020F0502020204030204" pitchFamily="34" charset="0"/>
            </a:endParaRPr>
          </a:p>
          <a:p>
            <a:endParaRPr lang="en-US" sz="1800" dirty="0">
              <a:solidFill>
                <a:schemeClr val="bg1"/>
              </a:solidFill>
              <a:latin typeface="Calibri" panose="020F0502020204030204" pitchFamily="34" charset="0"/>
              <a:cs typeface="Calibri" panose="020F0502020204030204" pitchFamily="34" charset="0"/>
            </a:endParaRPr>
          </a:p>
        </p:txBody>
      </p:sp>
      <p:pic>
        <p:nvPicPr>
          <p:cNvPr id="9" name="Picture 5" descr="Thin Blood Smears">
            <a:extLst>
              <a:ext uri="{FF2B5EF4-FFF2-40B4-BE49-F238E27FC236}">
                <a16:creationId xmlns:a16="http://schemas.microsoft.com/office/drawing/2014/main" xmlns="" id="{7E849806-C408-7F42-BE7B-E0BD4FFB5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466" y="2599764"/>
            <a:ext cx="6456084" cy="425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46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defRPr/>
            </a:pPr>
            <a:r>
              <a:rPr lang="en-US" altLang="zh-CN" sz="3200" b="1" dirty="0">
                <a:solidFill>
                  <a:schemeClr val="tx2"/>
                </a:solidFill>
              </a:rPr>
              <a:t>PLASMODIUM OVALE:</a:t>
            </a:r>
            <a:r>
              <a:rPr lang="en-US" altLang="zh-CN" sz="3200" b="1" dirty="0">
                <a:solidFill>
                  <a:schemeClr val="tx2"/>
                </a:solidFill>
                <a:latin typeface="Times New Roman" pitchFamily="18" charset="0"/>
              </a:rPr>
              <a:t> </a:t>
            </a:r>
            <a:r>
              <a:rPr lang="en-US" altLang="zh-CN" sz="3200" b="1" dirty="0">
                <a:solidFill>
                  <a:schemeClr val="tx2"/>
                </a:solidFill>
              </a:rPr>
              <a:t>BLOOD STAGE PARASITES</a:t>
            </a:r>
            <a:br>
              <a:rPr lang="en-US" altLang="zh-CN" sz="3200" b="1" dirty="0">
                <a:solidFill>
                  <a:schemeClr val="tx2"/>
                </a:solidFill>
              </a:rPr>
            </a:br>
            <a:r>
              <a:rPr lang="en-US" altLang="zh-CN" sz="3200" b="1" dirty="0">
                <a:solidFill>
                  <a:schemeClr val="tx2"/>
                </a:solidFill>
              </a:rPr>
              <a:t>THIN BLOOD SMEARS </a:t>
            </a:r>
          </a:p>
        </p:txBody>
      </p:sp>
      <p:sp>
        <p:nvSpPr>
          <p:cNvPr id="3" name="Content Placeholder 2">
            <a:extLst>
              <a:ext uri="{FF2B5EF4-FFF2-40B4-BE49-F238E27FC236}">
                <a16:creationId xmlns:a16="http://schemas.microsoft.com/office/drawing/2014/main" xmlns="" id="{C7622850-53AD-6F44-9A6D-96E7F8468982}"/>
              </a:ext>
            </a:extLst>
          </p:cNvPr>
          <p:cNvSpPr>
            <a:spLocks noGrp="1"/>
          </p:cNvSpPr>
          <p:nvPr>
            <p:ph idx="1"/>
          </p:nvPr>
        </p:nvSpPr>
        <p:spPr>
          <a:xfrm>
            <a:off x="695133" y="2783616"/>
            <a:ext cx="5257433" cy="3966810"/>
          </a:xfrm>
        </p:spPr>
        <p:txBody>
          <a:bodyPr>
            <a:normAutofit fontScale="92500" lnSpcReduction="20000"/>
          </a:bodyPr>
          <a:lstStyle/>
          <a:p>
            <a:pPr marL="342900" indent="-342900">
              <a:spcBef>
                <a:spcPct val="20000"/>
              </a:spcBef>
              <a:buClr>
                <a:schemeClr val="accent2"/>
              </a:buClr>
              <a:buSzPct val="80000"/>
              <a:buNone/>
              <a:defRPr/>
            </a:pPr>
            <a:r>
              <a:rPr lang="en-US" altLang="zh-CN" sz="2400" b="1" dirty="0">
                <a:solidFill>
                  <a:schemeClr val="bg1"/>
                </a:solidFill>
                <a:latin typeface="Calibri" panose="020F0502020204030204" pitchFamily="34" charset="0"/>
                <a:cs typeface="Calibri" panose="020F0502020204030204" pitchFamily="34" charset="0"/>
              </a:rPr>
              <a:t>1</a:t>
            </a:r>
            <a:r>
              <a:rPr lang="en-US" altLang="zh-CN" sz="2400" dirty="0">
                <a:solidFill>
                  <a:schemeClr val="bg1"/>
                </a:solidFill>
                <a:latin typeface="Calibri" panose="020F0502020204030204" pitchFamily="34" charset="0"/>
                <a:cs typeface="Calibri" panose="020F0502020204030204" pitchFamily="34" charset="0"/>
              </a:rPr>
              <a:t>: Normal red cell.</a:t>
            </a:r>
          </a:p>
          <a:p>
            <a:pPr marL="342900" indent="-342900">
              <a:spcBef>
                <a:spcPct val="20000"/>
              </a:spcBef>
              <a:buClr>
                <a:schemeClr val="accent2"/>
              </a:buClr>
              <a:buSzPct val="80000"/>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spcBef>
                <a:spcPct val="20000"/>
              </a:spcBef>
              <a:buClr>
                <a:schemeClr val="accent2"/>
              </a:buClr>
              <a:buSzPct val="80000"/>
              <a:buNone/>
              <a:defRPr/>
            </a:pPr>
            <a:r>
              <a:rPr lang="en-US" altLang="zh-CN" sz="2400" b="1" dirty="0">
                <a:solidFill>
                  <a:schemeClr val="bg1"/>
                </a:solidFill>
                <a:latin typeface="Calibri" panose="020F0502020204030204" pitchFamily="34" charset="0"/>
                <a:cs typeface="Calibri" panose="020F0502020204030204" pitchFamily="34" charset="0"/>
              </a:rPr>
              <a:t>2-5</a:t>
            </a:r>
            <a:r>
              <a:rPr lang="en-US" altLang="zh-CN" sz="2400" dirty="0">
                <a:solidFill>
                  <a:schemeClr val="bg1"/>
                </a:solidFill>
                <a:latin typeface="Calibri" panose="020F0502020204030204" pitchFamily="34" charset="0"/>
                <a:cs typeface="Calibri" panose="020F0502020204030204" pitchFamily="34" charset="0"/>
              </a:rPr>
              <a:t>: Young trophozoites.</a:t>
            </a:r>
          </a:p>
          <a:p>
            <a:pPr marL="342900" indent="-342900">
              <a:spcBef>
                <a:spcPct val="20000"/>
              </a:spcBef>
              <a:buClr>
                <a:schemeClr val="accent2"/>
              </a:buClr>
              <a:buSzPct val="80000"/>
              <a:buNone/>
              <a:defRPr/>
            </a:pPr>
            <a:r>
              <a:rPr lang="en-US" altLang="zh-CN" sz="2400" dirty="0">
                <a:solidFill>
                  <a:schemeClr val="bg1"/>
                </a:solidFill>
                <a:latin typeface="Calibri" panose="020F0502020204030204" pitchFamily="34" charset="0"/>
                <a:cs typeface="Calibri" panose="020F0502020204030204" pitchFamily="34" charset="0"/>
              </a:rPr>
              <a:t>  </a:t>
            </a:r>
          </a:p>
          <a:p>
            <a:pPr marL="342900" indent="-342900">
              <a:spcBef>
                <a:spcPct val="20000"/>
              </a:spcBef>
              <a:buClr>
                <a:schemeClr val="accent2"/>
              </a:buClr>
              <a:buSzPct val="80000"/>
              <a:buNone/>
              <a:defRPr/>
            </a:pPr>
            <a:r>
              <a:rPr lang="en-US" altLang="zh-CN" sz="2400" b="1" dirty="0">
                <a:solidFill>
                  <a:schemeClr val="bg1"/>
                </a:solidFill>
                <a:latin typeface="Calibri" panose="020F0502020204030204" pitchFamily="34" charset="0"/>
                <a:cs typeface="Calibri" panose="020F0502020204030204" pitchFamily="34" charset="0"/>
              </a:rPr>
              <a:t>6-15</a:t>
            </a:r>
            <a:r>
              <a:rPr lang="en-US" altLang="zh-CN" sz="2400" dirty="0">
                <a:solidFill>
                  <a:schemeClr val="bg1"/>
                </a:solidFill>
                <a:latin typeface="Calibri" panose="020F0502020204030204" pitchFamily="34" charset="0"/>
                <a:cs typeface="Calibri" panose="020F0502020204030204" pitchFamily="34" charset="0"/>
              </a:rPr>
              <a:t>: Trophozoites.</a:t>
            </a:r>
          </a:p>
          <a:p>
            <a:pPr marL="342900" indent="-342900">
              <a:spcBef>
                <a:spcPct val="20000"/>
              </a:spcBef>
              <a:buClr>
                <a:schemeClr val="accent2"/>
              </a:buClr>
              <a:buSzPct val="80000"/>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spcBef>
                <a:spcPct val="20000"/>
              </a:spcBef>
              <a:buClr>
                <a:schemeClr val="accent2"/>
              </a:buClr>
              <a:buSzPct val="80000"/>
              <a:buNone/>
              <a:defRPr/>
            </a:pPr>
            <a:r>
              <a:rPr lang="en-US" altLang="zh-CN" sz="2400" b="1" dirty="0">
                <a:solidFill>
                  <a:schemeClr val="bg1"/>
                </a:solidFill>
                <a:latin typeface="Calibri" panose="020F0502020204030204" pitchFamily="34" charset="0"/>
                <a:cs typeface="Calibri" panose="020F0502020204030204" pitchFamily="34" charset="0"/>
              </a:rPr>
              <a:t>16-23</a:t>
            </a:r>
            <a:r>
              <a:rPr lang="en-US" altLang="zh-CN" sz="2400" dirty="0">
                <a:solidFill>
                  <a:schemeClr val="bg1"/>
                </a:solidFill>
                <a:latin typeface="Calibri" panose="020F0502020204030204" pitchFamily="34" charset="0"/>
                <a:cs typeface="Calibri" panose="020F0502020204030204" pitchFamily="34" charset="0"/>
              </a:rPr>
              <a:t>: Schizonts.</a:t>
            </a:r>
          </a:p>
          <a:p>
            <a:pPr marL="342900" indent="-342900">
              <a:spcBef>
                <a:spcPct val="20000"/>
              </a:spcBef>
              <a:buClr>
                <a:schemeClr val="accent2"/>
              </a:buClr>
              <a:buSzPct val="80000"/>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spcBef>
                <a:spcPct val="20000"/>
              </a:spcBef>
              <a:buClr>
                <a:schemeClr val="accent2"/>
              </a:buClr>
              <a:buSzPct val="80000"/>
              <a:buNone/>
              <a:defRPr/>
            </a:pPr>
            <a:r>
              <a:rPr lang="en-US" altLang="zh-CN" sz="2400" b="1" dirty="0">
                <a:solidFill>
                  <a:schemeClr val="bg1"/>
                </a:solidFill>
                <a:latin typeface="Calibri" panose="020F0502020204030204" pitchFamily="34" charset="0"/>
                <a:cs typeface="Calibri" panose="020F0502020204030204" pitchFamily="34" charset="0"/>
              </a:rPr>
              <a:t>24</a:t>
            </a:r>
            <a:r>
              <a:rPr lang="en-US" altLang="zh-CN" sz="2400" dirty="0">
                <a:solidFill>
                  <a:schemeClr val="bg1"/>
                </a:solidFill>
                <a:latin typeface="Calibri" panose="020F0502020204030204" pitchFamily="34" charset="0"/>
                <a:cs typeface="Calibri" panose="020F0502020204030204" pitchFamily="34" charset="0"/>
              </a:rPr>
              <a:t>: Macrogametocytes (female).</a:t>
            </a:r>
          </a:p>
          <a:p>
            <a:pPr marL="342900" indent="-342900">
              <a:spcBef>
                <a:spcPct val="20000"/>
              </a:spcBef>
              <a:buClr>
                <a:schemeClr val="accent2"/>
              </a:buClr>
              <a:buSzPct val="80000"/>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spcBef>
                <a:spcPct val="20000"/>
              </a:spcBef>
              <a:buClr>
                <a:schemeClr val="accent2"/>
              </a:buClr>
              <a:buSzPct val="80000"/>
              <a:buNone/>
              <a:defRPr/>
            </a:pPr>
            <a:r>
              <a:rPr lang="en-US" altLang="zh-CN" sz="2400" b="1" dirty="0">
                <a:solidFill>
                  <a:schemeClr val="bg1"/>
                </a:solidFill>
                <a:latin typeface="Calibri" panose="020F0502020204030204" pitchFamily="34" charset="0"/>
                <a:cs typeface="Calibri" panose="020F0502020204030204" pitchFamily="34" charset="0"/>
              </a:rPr>
              <a:t>25</a:t>
            </a:r>
            <a:r>
              <a:rPr lang="en-US" altLang="zh-CN" sz="2400" dirty="0">
                <a:solidFill>
                  <a:schemeClr val="bg1"/>
                </a:solidFill>
                <a:latin typeface="Calibri" panose="020F0502020204030204" pitchFamily="34" charset="0"/>
                <a:cs typeface="Calibri" panose="020F0502020204030204" pitchFamily="34" charset="0"/>
              </a:rPr>
              <a:t>: Microgametocyte (male).</a:t>
            </a:r>
            <a:br>
              <a:rPr lang="en-US" altLang="zh-CN" sz="2400" dirty="0">
                <a:solidFill>
                  <a:schemeClr val="bg1"/>
                </a:solidFill>
                <a:latin typeface="Calibri" panose="020F0502020204030204" pitchFamily="34" charset="0"/>
                <a:cs typeface="Calibri" panose="020F0502020204030204" pitchFamily="34" charset="0"/>
              </a:rPr>
            </a:br>
            <a:endParaRPr lang="en-US" altLang="zh-CN"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pic>
        <p:nvPicPr>
          <p:cNvPr id="7" name="Picture 4" descr="P. ovale">
            <a:extLst>
              <a:ext uri="{FF2B5EF4-FFF2-40B4-BE49-F238E27FC236}">
                <a16:creationId xmlns:a16="http://schemas.microsoft.com/office/drawing/2014/main" xmlns="" id="{2B8158D2-7771-2843-AD03-F4E58AF56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412" y="2753936"/>
            <a:ext cx="6276636" cy="406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156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defRPr/>
            </a:pPr>
            <a:r>
              <a:rPr lang="en-US" altLang="zh-CN" sz="3200" b="1" dirty="0">
                <a:solidFill>
                  <a:schemeClr val="tx2"/>
                </a:solidFill>
              </a:rPr>
              <a:t>PLASMODIUM MALARIAE:</a:t>
            </a:r>
            <a:r>
              <a:rPr lang="en-US" altLang="zh-CN" sz="3200" b="1" dirty="0">
                <a:solidFill>
                  <a:schemeClr val="tx2"/>
                </a:solidFill>
                <a:latin typeface="Times New Roman" pitchFamily="18" charset="0"/>
              </a:rPr>
              <a:t> </a:t>
            </a:r>
            <a:r>
              <a:rPr lang="en-US" altLang="zh-CN" sz="3200" b="1" dirty="0">
                <a:solidFill>
                  <a:schemeClr val="tx2"/>
                </a:solidFill>
              </a:rPr>
              <a:t>BLOOD STAGE PARASITES</a:t>
            </a:r>
            <a:br>
              <a:rPr lang="en-US" altLang="zh-CN" sz="3200" b="1" dirty="0">
                <a:solidFill>
                  <a:schemeClr val="tx2"/>
                </a:solidFill>
              </a:rPr>
            </a:br>
            <a:r>
              <a:rPr lang="en-US" altLang="zh-CN" sz="3200" b="1" dirty="0">
                <a:solidFill>
                  <a:schemeClr val="tx2"/>
                </a:solidFill>
              </a:rPr>
              <a:t>THIN BLOOD SMEARS </a:t>
            </a:r>
          </a:p>
        </p:txBody>
      </p:sp>
      <p:sp>
        <p:nvSpPr>
          <p:cNvPr id="3" name="Content Placeholder 2">
            <a:extLst>
              <a:ext uri="{FF2B5EF4-FFF2-40B4-BE49-F238E27FC236}">
                <a16:creationId xmlns:a16="http://schemas.microsoft.com/office/drawing/2014/main" xmlns="" id="{C7622850-53AD-6F44-9A6D-96E7F8468982}"/>
              </a:ext>
            </a:extLst>
          </p:cNvPr>
          <p:cNvSpPr>
            <a:spLocks noGrp="1"/>
          </p:cNvSpPr>
          <p:nvPr>
            <p:ph idx="1"/>
          </p:nvPr>
        </p:nvSpPr>
        <p:spPr>
          <a:xfrm>
            <a:off x="695133" y="2783616"/>
            <a:ext cx="5257433" cy="3966810"/>
          </a:xfrm>
        </p:spPr>
        <p:txBody>
          <a:bodyPr>
            <a:normAutofit fontScale="92500" lnSpcReduction="20000"/>
          </a:bodyPr>
          <a:lstStyle/>
          <a:p>
            <a:pPr marL="342900" indent="-342900">
              <a:lnSpc>
                <a:spcPct val="80000"/>
              </a:lnSpc>
              <a:spcBef>
                <a:spcPct val="20000"/>
              </a:spcBef>
              <a:buClr>
                <a:schemeClr val="accent2"/>
              </a:buClr>
              <a:buSzPct val="80000"/>
              <a:buFont typeface="Wingdings" pitchFamily="2" charset="2"/>
              <a:buNone/>
              <a:defRPr/>
            </a:pPr>
            <a:r>
              <a:rPr lang="en-US" altLang="zh-CN" sz="2400" b="1" dirty="0">
                <a:solidFill>
                  <a:schemeClr val="bg1"/>
                </a:solidFill>
                <a:latin typeface="Calibri" panose="020F0502020204030204" pitchFamily="34" charset="0"/>
                <a:cs typeface="Calibri" panose="020F0502020204030204" pitchFamily="34" charset="0"/>
              </a:rPr>
              <a:t>1</a:t>
            </a:r>
            <a:r>
              <a:rPr lang="en-US" altLang="zh-CN" sz="2400" dirty="0">
                <a:solidFill>
                  <a:schemeClr val="bg1"/>
                </a:solidFill>
                <a:latin typeface="Calibri" panose="020F0502020204030204" pitchFamily="34" charset="0"/>
                <a:cs typeface="Calibri" panose="020F0502020204030204" pitchFamily="34" charset="0"/>
              </a:rPr>
              <a:t>: Normal red cell.</a:t>
            </a:r>
          </a:p>
          <a:p>
            <a:pPr marL="342900" indent="-342900">
              <a:lnSpc>
                <a:spcPct val="80000"/>
              </a:lnSpc>
              <a:spcBef>
                <a:spcPct val="20000"/>
              </a:spcBef>
              <a:buClr>
                <a:schemeClr val="accent2"/>
              </a:buClr>
              <a:buSzPct val="80000"/>
              <a:buFont typeface="Wingdings" pitchFamily="2" charset="2"/>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2400" b="1" dirty="0">
                <a:solidFill>
                  <a:schemeClr val="bg1"/>
                </a:solidFill>
                <a:latin typeface="Calibri" panose="020F0502020204030204" pitchFamily="34" charset="0"/>
                <a:cs typeface="Calibri" panose="020F0502020204030204" pitchFamily="34" charset="0"/>
              </a:rPr>
              <a:t>2-5</a:t>
            </a:r>
            <a:r>
              <a:rPr lang="en-US" altLang="zh-CN" sz="2400" dirty="0">
                <a:solidFill>
                  <a:schemeClr val="bg1"/>
                </a:solidFill>
                <a:latin typeface="Calibri" panose="020F0502020204030204" pitchFamily="34" charset="0"/>
                <a:cs typeface="Calibri" panose="020F0502020204030204" pitchFamily="34" charset="0"/>
              </a:rPr>
              <a:t>: Young trophozoites (rings).</a:t>
            </a:r>
          </a:p>
          <a:p>
            <a:pPr marL="342900" indent="-342900">
              <a:lnSpc>
                <a:spcPct val="80000"/>
              </a:lnSpc>
              <a:spcBef>
                <a:spcPct val="20000"/>
              </a:spcBef>
              <a:buClr>
                <a:schemeClr val="accent2"/>
              </a:buClr>
              <a:buSzPct val="80000"/>
              <a:buFont typeface="Wingdings" pitchFamily="2" charset="2"/>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2400" b="1" dirty="0">
                <a:solidFill>
                  <a:schemeClr val="bg1"/>
                </a:solidFill>
                <a:latin typeface="Calibri" panose="020F0502020204030204" pitchFamily="34" charset="0"/>
                <a:cs typeface="Calibri" panose="020F0502020204030204" pitchFamily="34" charset="0"/>
              </a:rPr>
              <a:t>6-13</a:t>
            </a:r>
            <a:r>
              <a:rPr lang="en-US" altLang="zh-CN" sz="2400" dirty="0">
                <a:solidFill>
                  <a:schemeClr val="bg1"/>
                </a:solidFill>
                <a:latin typeface="Calibri" panose="020F0502020204030204" pitchFamily="34" charset="0"/>
                <a:cs typeface="Calibri" panose="020F0502020204030204" pitchFamily="34" charset="0"/>
              </a:rPr>
              <a:t>: Trophozoites.</a:t>
            </a:r>
          </a:p>
          <a:p>
            <a:pPr marL="342900" indent="-342900">
              <a:lnSpc>
                <a:spcPct val="80000"/>
              </a:lnSpc>
              <a:spcBef>
                <a:spcPct val="20000"/>
              </a:spcBef>
              <a:buClr>
                <a:schemeClr val="accent2"/>
              </a:buClr>
              <a:buSzPct val="80000"/>
              <a:buFont typeface="Wingdings" pitchFamily="2" charset="2"/>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2400" b="1" dirty="0">
                <a:solidFill>
                  <a:schemeClr val="bg1"/>
                </a:solidFill>
                <a:latin typeface="Calibri" panose="020F0502020204030204" pitchFamily="34" charset="0"/>
                <a:cs typeface="Calibri" panose="020F0502020204030204" pitchFamily="34" charset="0"/>
              </a:rPr>
              <a:t>14-22</a:t>
            </a:r>
            <a:r>
              <a:rPr lang="en-US" altLang="zh-CN" sz="2400" dirty="0">
                <a:solidFill>
                  <a:schemeClr val="bg1"/>
                </a:solidFill>
                <a:latin typeface="Calibri" panose="020F0502020204030204" pitchFamily="34" charset="0"/>
                <a:cs typeface="Calibri" panose="020F0502020204030204" pitchFamily="34" charset="0"/>
              </a:rPr>
              <a:t>: Schizonts.</a:t>
            </a:r>
          </a:p>
          <a:p>
            <a:pPr marL="342900" indent="-342900">
              <a:lnSpc>
                <a:spcPct val="80000"/>
              </a:lnSpc>
              <a:spcBef>
                <a:spcPct val="20000"/>
              </a:spcBef>
              <a:buClr>
                <a:schemeClr val="accent2"/>
              </a:buClr>
              <a:buSzPct val="80000"/>
              <a:buFont typeface="Wingdings" pitchFamily="2" charset="2"/>
              <a:buNone/>
              <a:defRPr/>
            </a:pPr>
            <a:endParaRPr lang="en-US" altLang="zh-CN" sz="2400" b="1"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2400" b="1" dirty="0">
                <a:solidFill>
                  <a:schemeClr val="bg1"/>
                </a:solidFill>
                <a:latin typeface="Calibri" panose="020F0502020204030204" pitchFamily="34" charset="0"/>
                <a:cs typeface="Calibri" panose="020F0502020204030204" pitchFamily="34" charset="0"/>
              </a:rPr>
              <a:t>23</a:t>
            </a:r>
            <a:r>
              <a:rPr lang="en-US" altLang="zh-CN" sz="2400" dirty="0">
                <a:solidFill>
                  <a:schemeClr val="bg1"/>
                </a:solidFill>
                <a:latin typeface="Calibri" panose="020F0502020204030204" pitchFamily="34" charset="0"/>
                <a:cs typeface="Calibri" panose="020F0502020204030204" pitchFamily="34" charset="0"/>
              </a:rPr>
              <a:t>: Developing gametocyte.</a:t>
            </a:r>
          </a:p>
          <a:p>
            <a:pPr marL="342900" indent="-342900">
              <a:lnSpc>
                <a:spcPct val="80000"/>
              </a:lnSpc>
              <a:spcBef>
                <a:spcPct val="20000"/>
              </a:spcBef>
              <a:buClr>
                <a:schemeClr val="accent2"/>
              </a:buClr>
              <a:buSzPct val="80000"/>
              <a:buFont typeface="Wingdings" pitchFamily="2" charset="2"/>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2400" b="1" dirty="0">
                <a:solidFill>
                  <a:schemeClr val="bg1"/>
                </a:solidFill>
                <a:latin typeface="Calibri" panose="020F0502020204030204" pitchFamily="34" charset="0"/>
                <a:cs typeface="Calibri" panose="020F0502020204030204" pitchFamily="34" charset="0"/>
              </a:rPr>
              <a:t>24</a:t>
            </a:r>
            <a:r>
              <a:rPr lang="en-US" altLang="zh-CN" sz="2400" dirty="0">
                <a:solidFill>
                  <a:schemeClr val="bg1"/>
                </a:solidFill>
                <a:latin typeface="Calibri" panose="020F0502020204030204" pitchFamily="34" charset="0"/>
                <a:cs typeface="Calibri" panose="020F0502020204030204" pitchFamily="34" charset="0"/>
              </a:rPr>
              <a:t>: Macrogametocyte (female).</a:t>
            </a:r>
          </a:p>
          <a:p>
            <a:pPr marL="342900" indent="-342900">
              <a:lnSpc>
                <a:spcPct val="80000"/>
              </a:lnSpc>
              <a:spcBef>
                <a:spcPct val="20000"/>
              </a:spcBef>
              <a:buClr>
                <a:schemeClr val="accent2"/>
              </a:buClr>
              <a:buSzPct val="80000"/>
              <a:buFont typeface="Wingdings" pitchFamily="2" charset="2"/>
              <a:buNone/>
              <a:defRPr/>
            </a:pPr>
            <a:endParaRPr lang="en-US" altLang="zh-CN" sz="240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Clr>
                <a:schemeClr val="accent2"/>
              </a:buClr>
              <a:buSzPct val="80000"/>
              <a:buFont typeface="Wingdings" pitchFamily="2" charset="2"/>
              <a:buNone/>
              <a:defRPr/>
            </a:pPr>
            <a:r>
              <a:rPr lang="en-US" altLang="zh-CN" sz="2400" b="1" dirty="0">
                <a:solidFill>
                  <a:schemeClr val="bg1"/>
                </a:solidFill>
                <a:latin typeface="Calibri" panose="020F0502020204030204" pitchFamily="34" charset="0"/>
                <a:cs typeface="Calibri" panose="020F0502020204030204" pitchFamily="34" charset="0"/>
              </a:rPr>
              <a:t>25</a:t>
            </a:r>
            <a:r>
              <a:rPr lang="en-US" altLang="zh-CN" sz="2400" dirty="0">
                <a:solidFill>
                  <a:schemeClr val="bg1"/>
                </a:solidFill>
                <a:latin typeface="Calibri" panose="020F0502020204030204" pitchFamily="34" charset="0"/>
                <a:cs typeface="Calibri" panose="020F0502020204030204" pitchFamily="34" charset="0"/>
              </a:rPr>
              <a:t>:  Microgametocyte (male).</a:t>
            </a:r>
            <a:br>
              <a:rPr lang="en-US" altLang="zh-CN" sz="2400" dirty="0">
                <a:solidFill>
                  <a:schemeClr val="bg1"/>
                </a:solidFill>
                <a:latin typeface="Calibri" panose="020F0502020204030204" pitchFamily="34" charset="0"/>
                <a:cs typeface="Calibri" panose="020F0502020204030204" pitchFamily="34" charset="0"/>
              </a:rPr>
            </a:br>
            <a:endParaRPr lang="en-US" altLang="zh-CN"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pic>
        <p:nvPicPr>
          <p:cNvPr id="9" name="Picture 4" descr="Thin Blood Smears">
            <a:extLst>
              <a:ext uri="{FF2B5EF4-FFF2-40B4-BE49-F238E27FC236}">
                <a16:creationId xmlns:a16="http://schemas.microsoft.com/office/drawing/2014/main" xmlns="" id="{E7963D9A-3EDB-D340-9810-363B950A1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682" y="2563905"/>
            <a:ext cx="6421413" cy="428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289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1"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403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Untitle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Untitle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1358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Untitle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Untitle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71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Untitled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Untitl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594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9798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descr="Untitled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1825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Untitled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0"/>
            <a:ext cx="6095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descr="Untitled13"/>
          <p:cNvPicPr>
            <a:picLocks noChangeAspect="1" noChangeArrowheads="1"/>
          </p:cNvPicPr>
          <p:nvPr/>
        </p:nvPicPr>
        <p:blipFill rotWithShape="1">
          <a:blip r:embed="rId3">
            <a:extLst>
              <a:ext uri="{28A0092B-C50C-407E-A947-70E740481C1C}">
                <a14:useLocalDpi xmlns:a14="http://schemas.microsoft.com/office/drawing/2010/main" val="0"/>
              </a:ext>
            </a:extLst>
          </a:blip>
          <a:srcRect l="-1" t="647" r="-394" b="13344"/>
          <a:stretch/>
        </p:blipFill>
        <p:spPr bwMode="auto">
          <a:xfrm>
            <a:off x="0" y="-1"/>
            <a:ext cx="61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7891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33D4560-E8A0-6341-BB50-EC6AD3A71CA1}"/>
              </a:ext>
            </a:extLst>
          </p:cNvPr>
          <p:cNvSpPr>
            <a:spLocks noGrp="1"/>
          </p:cNvSpPr>
          <p:nvPr>
            <p:ph type="title"/>
          </p:nvPr>
        </p:nvSpPr>
        <p:spPr>
          <a:xfrm>
            <a:off x="6094105" y="802955"/>
            <a:ext cx="4977976" cy="1454051"/>
          </a:xfrm>
        </p:spPr>
        <p:txBody>
          <a:bodyPr>
            <a:normAutofit/>
          </a:bodyPr>
          <a:lstStyle/>
          <a:p>
            <a:r>
              <a:rPr lang="en-US" b="1" dirty="0">
                <a:solidFill>
                  <a:srgbClr val="000000"/>
                </a:solidFill>
              </a:rPr>
              <a:t>MALARIA EPIDEMIOLOGY</a:t>
            </a:r>
          </a:p>
        </p:txBody>
      </p:sp>
      <p:sp>
        <p:nvSpPr>
          <p:cNvPr id="23"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Earth Globe Americas">
            <a:extLst>
              <a:ext uri="{FF2B5EF4-FFF2-40B4-BE49-F238E27FC236}">
                <a16:creationId xmlns:a16="http://schemas.microsoft.com/office/drawing/2014/main" xmlns="" id="{C41E0119-6D1D-4B6C-8181-8D50E990A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xmlns="" id="{EA39EE0A-7C3B-3D4F-A05E-7AF9F5C9B177}"/>
              </a:ext>
            </a:extLst>
          </p:cNvPr>
          <p:cNvSpPr>
            <a:spLocks noGrp="1"/>
          </p:cNvSpPr>
          <p:nvPr>
            <p:ph idx="1"/>
          </p:nvPr>
        </p:nvSpPr>
        <p:spPr>
          <a:xfrm>
            <a:off x="6090574" y="1930400"/>
            <a:ext cx="5651172" cy="4130571"/>
          </a:xfrm>
        </p:spPr>
        <p:txBody>
          <a:bodyPr anchor="ctr">
            <a:normAutofit/>
          </a:bodyPr>
          <a:lstStyle/>
          <a:p>
            <a:endParaRPr lang="en-US" sz="1800" dirty="0">
              <a:solidFill>
                <a:srgbClr val="000000"/>
              </a:solidFill>
            </a:endParaRPr>
          </a:p>
          <a:p>
            <a:endParaRPr lang="en-US" sz="1800" dirty="0">
              <a:solidFill>
                <a:srgbClr val="000000"/>
              </a:solidFill>
            </a:endParaRPr>
          </a:p>
          <a:p>
            <a:r>
              <a:rPr lang="en-US" sz="1800" dirty="0">
                <a:solidFill>
                  <a:srgbClr val="000000"/>
                </a:solidFill>
              </a:rPr>
              <a:t>In 2017, an estimated 219 million cases of malaria occurred worldwide, compared with 239 million cases in 2010 and 217 million cases in 2016. </a:t>
            </a:r>
          </a:p>
          <a:p>
            <a:r>
              <a:rPr lang="en-US" sz="1800" dirty="0">
                <a:solidFill>
                  <a:srgbClr val="000000"/>
                </a:solidFill>
              </a:rPr>
              <a:t>Most malaria cases in 2017 were in the WHO African Region (200 million or 92%), followed by the WHO South-East Asia Region with 5% of the cases and the WHO Eastern Mediterranean Region with 2%. </a:t>
            </a:r>
          </a:p>
          <a:p>
            <a:r>
              <a:rPr lang="en-US" sz="1800" dirty="0">
                <a:solidFill>
                  <a:srgbClr val="000000"/>
                </a:solidFill>
              </a:rPr>
              <a:t>Fifteen countries in sub-Saharan Africa and India carried almost 80% of the global malaria burden. Five countries accounted for nearly half of all malaria cases worldwide: Nigeria (25%), Democratic Republic of the Congo (11%), Mozambique (5%), India (4%) and Uganda (4%). </a:t>
            </a:r>
          </a:p>
        </p:txBody>
      </p:sp>
    </p:spTree>
    <p:extLst>
      <p:ext uri="{BB962C8B-B14F-4D97-AF65-F5344CB8AC3E}">
        <p14:creationId xmlns:p14="http://schemas.microsoft.com/office/powerpoint/2010/main" val="72585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DIFFERENTIAL DIAGNOSIS OF MALARIA IN ACUTELY </a:t>
            </a:r>
            <a:br>
              <a:rPr lang="en-US" sz="3200" b="1" dirty="0">
                <a:effectLst>
                  <a:outerShdw blurRad="38100" dist="38100" dir="2700000" algn="tl">
                    <a:srgbClr val="000000">
                      <a:alpha val="43137"/>
                    </a:srgbClr>
                  </a:outerShdw>
                </a:effectLst>
                <a:cs typeface="Calibri" panose="020F0502020204030204" pitchFamily="34" charset="0"/>
              </a:rPr>
            </a:br>
            <a:r>
              <a:rPr lang="en-US" sz="3200" b="1" dirty="0">
                <a:effectLst>
                  <a:outerShdw blurRad="38100" dist="38100" dir="2700000" algn="tl">
                    <a:srgbClr val="000000">
                      <a:alpha val="43137"/>
                    </a:srgbClr>
                  </a:outerShdw>
                </a:effectLst>
                <a:cs typeface="Calibri" panose="020F0502020204030204" pitchFamily="34" charset="0"/>
              </a:rPr>
              <a:t>III PATIENTS BASED ON P.B. SMEAR</a:t>
            </a:r>
          </a:p>
        </p:txBody>
      </p:sp>
      <p:graphicFrame>
        <p:nvGraphicFramePr>
          <p:cNvPr id="4" name="Content Placeholder 3">
            <a:extLst>
              <a:ext uri="{FF2B5EF4-FFF2-40B4-BE49-F238E27FC236}">
                <a16:creationId xmlns:a16="http://schemas.microsoft.com/office/drawing/2014/main" xmlns="" id="{867D8EB9-F05E-274D-8554-FE8E2F4A59DB}"/>
              </a:ext>
            </a:extLst>
          </p:cNvPr>
          <p:cNvGraphicFramePr>
            <a:graphicFrameLocks noGrp="1"/>
          </p:cNvGraphicFramePr>
          <p:nvPr>
            <p:ph idx="1"/>
            <p:extLst>
              <p:ext uri="{D42A27DB-BD31-4B8C-83A1-F6EECF244321}">
                <p14:modId xmlns:p14="http://schemas.microsoft.com/office/powerpoint/2010/main" val="4243974381"/>
              </p:ext>
            </p:extLst>
          </p:nvPr>
        </p:nvGraphicFramePr>
        <p:xfrm>
          <a:off x="695325" y="2782888"/>
          <a:ext cx="10905003" cy="2021840"/>
        </p:xfrm>
        <a:graphic>
          <a:graphicData uri="http://schemas.openxmlformats.org/drawingml/2006/table">
            <a:tbl>
              <a:tblPr firstRow="1" bandRow="1">
                <a:tableStyleId>{5C22544A-7EE6-4342-B048-85BDC9FD1C3A}</a:tableStyleId>
              </a:tblPr>
              <a:tblGrid>
                <a:gridCol w="3635001">
                  <a:extLst>
                    <a:ext uri="{9D8B030D-6E8A-4147-A177-3AD203B41FA5}">
                      <a16:colId xmlns:a16="http://schemas.microsoft.com/office/drawing/2014/main" xmlns="" val="4058248933"/>
                    </a:ext>
                  </a:extLst>
                </a:gridCol>
                <a:gridCol w="3635001">
                  <a:extLst>
                    <a:ext uri="{9D8B030D-6E8A-4147-A177-3AD203B41FA5}">
                      <a16:colId xmlns:a16="http://schemas.microsoft.com/office/drawing/2014/main" xmlns="" val="2733592221"/>
                    </a:ext>
                  </a:extLst>
                </a:gridCol>
                <a:gridCol w="3635001">
                  <a:extLst>
                    <a:ext uri="{9D8B030D-6E8A-4147-A177-3AD203B41FA5}">
                      <a16:colId xmlns:a16="http://schemas.microsoft.com/office/drawing/2014/main" xmlns="" val="2292031420"/>
                    </a:ext>
                  </a:extLst>
                </a:gridCol>
              </a:tblGrid>
              <a:tr h="370840">
                <a:tc>
                  <a:txBody>
                    <a:bodyPr/>
                    <a:lstStyle/>
                    <a:p>
                      <a:endParaRPr lang="en-US" dirty="0"/>
                    </a:p>
                  </a:txBody>
                  <a:tcPr/>
                </a:tc>
                <a:tc>
                  <a:txBody>
                    <a:bodyPr/>
                    <a:lstStyle/>
                    <a:p>
                      <a:r>
                        <a:rPr lang="en-US" dirty="0"/>
                        <a:t>P. FALCIPARUM</a:t>
                      </a:r>
                    </a:p>
                  </a:txBody>
                  <a:tcPr/>
                </a:tc>
                <a:tc>
                  <a:txBody>
                    <a:bodyPr/>
                    <a:lstStyle/>
                    <a:p>
                      <a:r>
                        <a:rPr lang="en-US" dirty="0"/>
                        <a:t>P. VIVAD &amp; P. OVALE</a:t>
                      </a:r>
                    </a:p>
                  </a:txBody>
                  <a:tcPr/>
                </a:tc>
                <a:extLst>
                  <a:ext uri="{0D108BD9-81ED-4DB2-BD59-A6C34878D82A}">
                    <a16:rowId xmlns:a16="http://schemas.microsoft.com/office/drawing/2014/main" xmlns="" val="937211449"/>
                  </a:ext>
                </a:extLst>
              </a:tr>
              <a:tr h="370840">
                <a:tc>
                  <a:txBody>
                    <a:bodyPr/>
                    <a:lstStyle/>
                    <a:p>
                      <a:r>
                        <a:rPr lang="en-US" dirty="0"/>
                        <a:t>Multiple infected RBCs</a:t>
                      </a:r>
                    </a:p>
                  </a:txBody>
                  <a:tcPr/>
                </a:tc>
                <a:tc>
                  <a:txBody>
                    <a:bodyPr/>
                    <a:lstStyle/>
                    <a:p>
                      <a:r>
                        <a:rPr lang="en-US" dirty="0"/>
                        <a:t>Common</a:t>
                      </a:r>
                    </a:p>
                  </a:txBody>
                  <a:tcPr/>
                </a:tc>
                <a:tc>
                  <a:txBody>
                    <a:bodyPr/>
                    <a:lstStyle/>
                    <a:p>
                      <a:r>
                        <a:rPr lang="en-US" dirty="0"/>
                        <a:t>Rare</a:t>
                      </a:r>
                    </a:p>
                  </a:txBody>
                  <a:tcPr/>
                </a:tc>
                <a:extLst>
                  <a:ext uri="{0D108BD9-81ED-4DB2-BD59-A6C34878D82A}">
                    <a16:rowId xmlns:a16="http://schemas.microsoft.com/office/drawing/2014/main" xmlns="" val="2164445085"/>
                  </a:ext>
                </a:extLst>
              </a:tr>
              <a:tr h="370840">
                <a:tc>
                  <a:txBody>
                    <a:bodyPr/>
                    <a:lstStyle/>
                    <a:p>
                      <a:r>
                        <a:rPr lang="en-US" dirty="0"/>
                        <a:t>Mature (trophozoite and schizont) parasites </a:t>
                      </a:r>
                    </a:p>
                  </a:txBody>
                  <a:tcPr/>
                </a:tc>
                <a:tc>
                  <a:txBody>
                    <a:bodyPr/>
                    <a:lstStyle/>
                    <a:p>
                      <a:r>
                        <a:rPr lang="en-US" dirty="0"/>
                        <a:t>Absent</a:t>
                      </a:r>
                    </a:p>
                  </a:txBody>
                  <a:tcPr/>
                </a:tc>
                <a:tc>
                  <a:txBody>
                    <a:bodyPr/>
                    <a:lstStyle/>
                    <a:p>
                      <a:r>
                        <a:rPr lang="en-US" dirty="0"/>
                        <a:t>Common</a:t>
                      </a:r>
                    </a:p>
                  </a:txBody>
                  <a:tcPr/>
                </a:tc>
                <a:extLst>
                  <a:ext uri="{0D108BD9-81ED-4DB2-BD59-A6C34878D82A}">
                    <a16:rowId xmlns:a16="http://schemas.microsoft.com/office/drawing/2014/main" xmlns="" val="1496095388"/>
                  </a:ext>
                </a:extLst>
              </a:tr>
              <a:tr h="370840">
                <a:tc>
                  <a:txBody>
                    <a:bodyPr/>
                    <a:lstStyle/>
                    <a:p>
                      <a:r>
                        <a:rPr lang="en-US" dirty="0"/>
                        <a:t>RBC enlargement with later parasite stages</a:t>
                      </a:r>
                    </a:p>
                  </a:txBody>
                  <a:tcPr/>
                </a:tc>
                <a:tc>
                  <a:txBody>
                    <a:bodyPr/>
                    <a:lstStyle/>
                    <a:p>
                      <a:r>
                        <a:rPr lang="en-US" dirty="0"/>
                        <a:t>Absent</a:t>
                      </a:r>
                    </a:p>
                  </a:txBody>
                  <a:tcPr/>
                </a:tc>
                <a:tc>
                  <a:txBody>
                    <a:bodyPr/>
                    <a:lstStyle/>
                    <a:p>
                      <a:r>
                        <a:rPr lang="en-US" dirty="0"/>
                        <a:t>Common</a:t>
                      </a:r>
                    </a:p>
                  </a:txBody>
                  <a:tcPr/>
                </a:tc>
                <a:extLst>
                  <a:ext uri="{0D108BD9-81ED-4DB2-BD59-A6C34878D82A}">
                    <a16:rowId xmlns:a16="http://schemas.microsoft.com/office/drawing/2014/main" xmlns="" val="521255218"/>
                  </a:ext>
                </a:extLst>
              </a:tr>
            </a:tbl>
          </a:graphicData>
        </a:graphic>
      </p:graphicFrame>
      <p:sp>
        <p:nvSpPr>
          <p:cNvPr id="5" name="TextBox 4">
            <a:extLst>
              <a:ext uri="{FF2B5EF4-FFF2-40B4-BE49-F238E27FC236}">
                <a16:creationId xmlns:a16="http://schemas.microsoft.com/office/drawing/2014/main" xmlns="" id="{5866514D-F052-3441-8600-05C33FB2F989}"/>
              </a:ext>
            </a:extLst>
          </p:cNvPr>
          <p:cNvSpPr txBox="1"/>
          <p:nvPr/>
        </p:nvSpPr>
        <p:spPr>
          <a:xfrm>
            <a:off x="695325" y="5056099"/>
            <a:ext cx="10905003" cy="1061829"/>
          </a:xfrm>
          <a:prstGeom prst="rect">
            <a:avLst/>
          </a:prstGeom>
          <a:noFill/>
        </p:spPr>
        <p:txBody>
          <a:bodyPr wrap="square" rtlCol="0">
            <a:spAutoFit/>
          </a:bodyPr>
          <a:lstStyle/>
          <a:p>
            <a:pPr marL="285750" indent="-285750">
              <a:spcBef>
                <a:spcPct val="50000"/>
              </a:spcBef>
              <a:buFont typeface="Arial" panose="020B0604020202020204" pitchFamily="34" charset="0"/>
              <a:buChar char="•"/>
              <a:defRPr/>
            </a:pPr>
            <a:r>
              <a:rPr lang="fr-FR" dirty="0">
                <a:solidFill>
                  <a:schemeClr val="bg1"/>
                </a:solidFill>
                <a:latin typeface="Calibri" panose="020F0502020204030204" pitchFamily="34" charset="0"/>
                <a:cs typeface="Calibri" panose="020F0502020204030204" pitchFamily="34" charset="0"/>
              </a:rPr>
              <a:t>Mature (</a:t>
            </a:r>
            <a:r>
              <a:rPr lang="fr-FR" dirty="0" err="1">
                <a:solidFill>
                  <a:schemeClr val="bg1"/>
                </a:solidFill>
                <a:latin typeface="Calibri" panose="020F0502020204030204" pitchFamily="34" charset="0"/>
                <a:cs typeface="Calibri" panose="020F0502020204030204" pitchFamily="34" charset="0"/>
              </a:rPr>
              <a:t>trophozoites</a:t>
            </a:r>
            <a:r>
              <a:rPr lang="fr-FR" dirty="0">
                <a:solidFill>
                  <a:schemeClr val="bg1"/>
                </a:solidFill>
                <a:latin typeface="Calibri" panose="020F0502020204030204" pitchFamily="34" charset="0"/>
                <a:cs typeface="Calibri" panose="020F0502020204030204" pitchFamily="34" charset="0"/>
              </a:rPr>
              <a:t> &amp; </a:t>
            </a:r>
            <a:r>
              <a:rPr lang="fr-FR" dirty="0" err="1">
                <a:solidFill>
                  <a:schemeClr val="bg1"/>
                </a:solidFill>
                <a:latin typeface="Calibri" panose="020F0502020204030204" pitchFamily="34" charset="0"/>
                <a:cs typeface="Calibri" panose="020F0502020204030204" pitchFamily="34" charset="0"/>
              </a:rPr>
              <a:t>schizont</a:t>
            </a:r>
            <a:r>
              <a:rPr lang="fr-FR" dirty="0">
                <a:solidFill>
                  <a:schemeClr val="bg1"/>
                </a:solidFill>
                <a:latin typeface="Calibri" panose="020F0502020204030204" pitchFamily="34" charset="0"/>
                <a:cs typeface="Calibri" panose="020F0502020204030204" pitchFamily="34" charset="0"/>
              </a:rPr>
              <a:t>) stage P. </a:t>
            </a:r>
            <a:r>
              <a:rPr lang="fr-FR" dirty="0" err="1">
                <a:solidFill>
                  <a:schemeClr val="bg1"/>
                </a:solidFill>
                <a:latin typeface="Calibri" panose="020F0502020204030204" pitchFamily="34" charset="0"/>
                <a:cs typeface="Calibri" panose="020F0502020204030204" pitchFamily="34" charset="0"/>
              </a:rPr>
              <a:t>falciparum</a:t>
            </a:r>
            <a:r>
              <a:rPr lang="fr-FR"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Typically sequestered in the peripheral microvasculature.</a:t>
            </a:r>
          </a:p>
          <a:p>
            <a:pPr marL="285750" indent="-285750">
              <a:spcBef>
                <a:spcPct val="50000"/>
              </a:spcBef>
              <a:buFont typeface="Arial" panose="020B0604020202020204" pitchFamily="34" charset="0"/>
              <a:buChar char="•"/>
              <a:defRPr/>
            </a:pPr>
            <a:r>
              <a:rPr lang="en-US" dirty="0">
                <a:solidFill>
                  <a:schemeClr val="bg1"/>
                </a:solidFill>
                <a:latin typeface="Calibri" panose="020F0502020204030204" pitchFamily="34" charset="0"/>
                <a:cs typeface="Calibri" panose="020F0502020204030204" pitchFamily="34" charset="0"/>
              </a:rPr>
              <a:t>RBC enlargement in P. vivax typically occurs with later stage parasites that do not circulate in P. falciparum infection.</a:t>
            </a:r>
          </a:p>
        </p:txBody>
      </p:sp>
    </p:spTree>
    <p:extLst>
      <p:ext uri="{BB962C8B-B14F-4D97-AF65-F5344CB8AC3E}">
        <p14:creationId xmlns:p14="http://schemas.microsoft.com/office/powerpoint/2010/main" val="2966215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MALARIA COMPLICATIONS</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199" y="2753936"/>
            <a:ext cx="11219481" cy="4005445"/>
          </a:xfrm>
        </p:spPr>
        <p:txBody>
          <a:bodyPr>
            <a:normAutofit lnSpcReduction="10000"/>
          </a:bodyPr>
          <a:lstStyle/>
          <a:p>
            <a:pPr lvl="1">
              <a:spcBef>
                <a:spcPct val="50000"/>
              </a:spcBef>
            </a:pPr>
            <a:r>
              <a:rPr lang="en-US" altLang="en-US" sz="2000" dirty="0">
                <a:solidFill>
                  <a:schemeClr val="bg1"/>
                </a:solidFill>
                <a:latin typeface="Calibri" panose="020F0502020204030204" pitchFamily="34" charset="0"/>
                <a:cs typeface="Calibri" panose="020F0502020204030204" pitchFamily="34" charset="0"/>
              </a:rPr>
              <a:t>Depth of coma.</a:t>
            </a:r>
          </a:p>
          <a:p>
            <a:pPr lvl="1">
              <a:spcBef>
                <a:spcPct val="50000"/>
              </a:spcBef>
            </a:pPr>
            <a:r>
              <a:rPr lang="en-US" altLang="en-US" sz="2000" dirty="0">
                <a:solidFill>
                  <a:schemeClr val="bg1"/>
                </a:solidFill>
                <a:latin typeface="Calibri" panose="020F0502020204030204" pitchFamily="34" charset="0"/>
                <a:cs typeface="Calibri" panose="020F0502020204030204" pitchFamily="34" charset="0"/>
              </a:rPr>
              <a:t>Temp.</a:t>
            </a:r>
          </a:p>
          <a:p>
            <a:pPr lvl="1">
              <a:spcBef>
                <a:spcPct val="50000"/>
              </a:spcBef>
            </a:pPr>
            <a:r>
              <a:rPr lang="en-US" altLang="en-US" sz="2000" dirty="0">
                <a:solidFill>
                  <a:schemeClr val="bg1"/>
                </a:solidFill>
                <a:latin typeface="Calibri" panose="020F0502020204030204" pitchFamily="34" charset="0"/>
                <a:cs typeface="Calibri" panose="020F0502020204030204" pitchFamily="34" charset="0"/>
              </a:rPr>
              <a:t>Vomiting.			</a:t>
            </a:r>
          </a:p>
          <a:p>
            <a:pPr lvl="1">
              <a:spcBef>
                <a:spcPct val="50000"/>
              </a:spcBef>
            </a:pPr>
            <a:r>
              <a:rPr lang="fr-FR" altLang="en-US" sz="2000" i="1" dirty="0" err="1">
                <a:solidFill>
                  <a:schemeClr val="bg1"/>
                </a:solidFill>
                <a:latin typeface="Calibri" panose="020F0502020204030204" pitchFamily="34" charset="0"/>
                <a:cs typeface="Calibri" panose="020F0502020204030204" pitchFamily="34" charset="0"/>
              </a:rPr>
              <a:t>Seizures</a:t>
            </a:r>
            <a:r>
              <a:rPr lang="fr-FR" altLang="en-US" sz="2000" i="1" dirty="0">
                <a:solidFill>
                  <a:schemeClr val="bg1"/>
                </a:solidFill>
                <a:latin typeface="Calibri" panose="020F0502020204030204" pitchFamily="34" charset="0"/>
                <a:cs typeface="Calibri" panose="020F0502020204030204" pitchFamily="34" charset="0"/>
              </a:rPr>
              <a:t>.</a:t>
            </a:r>
            <a:r>
              <a:rPr lang="en-US" altLang="en-US" sz="2000" dirty="0">
                <a:solidFill>
                  <a:schemeClr val="bg1"/>
                </a:solidFill>
                <a:latin typeface="Calibri" panose="020F0502020204030204" pitchFamily="34" charset="0"/>
                <a:cs typeface="Calibri" panose="020F0502020204030204" pitchFamily="34" charset="0"/>
              </a:rPr>
              <a:t>                                                                 Do not modify outcome </a:t>
            </a:r>
          </a:p>
          <a:p>
            <a:pPr lvl="1">
              <a:spcBef>
                <a:spcPct val="50000"/>
              </a:spcBef>
            </a:pPr>
            <a:r>
              <a:rPr lang="fr-FR" altLang="en-US" sz="2000" dirty="0">
                <a:solidFill>
                  <a:schemeClr val="bg1"/>
                </a:solidFill>
                <a:latin typeface="Calibri" panose="020F0502020204030204" pitchFamily="34" charset="0"/>
                <a:cs typeface="Calibri" panose="020F0502020204030204" pitchFamily="34" charset="0"/>
              </a:rPr>
              <a:t>Parasite </a:t>
            </a:r>
            <a:r>
              <a:rPr lang="fr-FR" altLang="en-US" sz="2000" dirty="0" err="1">
                <a:solidFill>
                  <a:schemeClr val="bg1"/>
                </a:solidFill>
                <a:latin typeface="Calibri" panose="020F0502020204030204" pitchFamily="34" charset="0"/>
                <a:cs typeface="Calibri" panose="020F0502020204030204" pitchFamily="34" charset="0"/>
              </a:rPr>
              <a:t>load</a:t>
            </a:r>
            <a:r>
              <a:rPr lang="fr-FR" altLang="en-US" sz="2000" dirty="0">
                <a:solidFill>
                  <a:schemeClr val="bg1"/>
                </a:solidFill>
                <a:latin typeface="Calibri" panose="020F0502020204030204" pitchFamily="34" charset="0"/>
                <a:cs typeface="Calibri" panose="020F0502020204030204" pitchFamily="34" charset="0"/>
              </a:rPr>
              <a:t>.</a:t>
            </a:r>
            <a:endParaRPr lang="en-US" altLang="en-US" sz="2000" dirty="0">
              <a:solidFill>
                <a:schemeClr val="bg1"/>
              </a:solidFill>
              <a:latin typeface="Calibri" panose="020F0502020204030204" pitchFamily="34" charset="0"/>
              <a:cs typeface="Calibri" panose="020F0502020204030204" pitchFamily="34" charset="0"/>
            </a:endParaRPr>
          </a:p>
          <a:p>
            <a:pPr lvl="1">
              <a:spcBef>
                <a:spcPct val="50000"/>
              </a:spcBef>
            </a:pPr>
            <a:r>
              <a:rPr lang="fr-FR" altLang="en-US" sz="2000" dirty="0" err="1">
                <a:solidFill>
                  <a:schemeClr val="bg1"/>
                </a:solidFill>
                <a:latin typeface="Calibri" panose="020F0502020204030204" pitchFamily="34" charset="0"/>
                <a:cs typeface="Calibri" panose="020F0502020204030204" pitchFamily="34" charset="0"/>
              </a:rPr>
              <a:t>Anemia</a:t>
            </a:r>
            <a:r>
              <a:rPr lang="fr-FR" altLang="en-US" sz="2000" dirty="0">
                <a:solidFill>
                  <a:schemeClr val="bg1"/>
                </a:solidFill>
                <a:latin typeface="Calibri" panose="020F0502020204030204" pitchFamily="34" charset="0"/>
                <a:cs typeface="Calibri" panose="020F0502020204030204" pitchFamily="34" charset="0"/>
              </a:rPr>
              <a:t>.</a:t>
            </a:r>
          </a:p>
          <a:p>
            <a:pPr marL="457200" lvl="1" indent="0">
              <a:spcBef>
                <a:spcPct val="50000"/>
              </a:spcBef>
              <a:buNone/>
            </a:pPr>
            <a:endParaRPr lang="en-US" altLang="en-US" sz="2000" dirty="0">
              <a:solidFill>
                <a:schemeClr val="bg1"/>
              </a:solidFill>
              <a:latin typeface="Calibri" panose="020F0502020204030204" pitchFamily="34" charset="0"/>
              <a:cs typeface="Calibri" panose="020F0502020204030204" pitchFamily="34" charset="0"/>
            </a:endParaRPr>
          </a:p>
          <a:p>
            <a:pPr lvl="1">
              <a:spcBef>
                <a:spcPct val="50000"/>
              </a:spcBef>
            </a:pPr>
            <a:r>
              <a:rPr lang="en-US" altLang="en-US" sz="2000" dirty="0">
                <a:solidFill>
                  <a:schemeClr val="bg1"/>
                </a:solidFill>
                <a:latin typeface="Calibri" panose="020F0502020204030204" pitchFamily="34" charset="0"/>
                <a:cs typeface="Calibri" panose="020F0502020204030204" pitchFamily="34" charset="0"/>
              </a:rPr>
              <a:t> HIV infection did not affect clinical or biological presentation of cerebral malaria and appears not to affect outcome. </a:t>
            </a:r>
            <a:endParaRPr lang="fr-FR" altLang="en-US" i="1" dirty="0">
              <a:solidFill>
                <a:schemeClr val="bg1"/>
              </a:solidFill>
              <a:latin typeface="Calibri" panose="020F0502020204030204" pitchFamily="34" charset="0"/>
              <a:cs typeface="Calibri" panose="020F0502020204030204" pitchFamily="34" charset="0"/>
            </a:endParaRPr>
          </a:p>
          <a:p>
            <a:pPr algn="r">
              <a:spcBef>
                <a:spcPct val="50000"/>
              </a:spcBef>
            </a:pPr>
            <a:r>
              <a:rPr lang="fr-FR" altLang="en-US" sz="2400" i="1" dirty="0">
                <a:solidFill>
                  <a:schemeClr val="bg1"/>
                </a:solidFill>
                <a:latin typeface="Calibri" panose="020F0502020204030204" pitchFamily="34" charset="0"/>
                <a:cs typeface="Calibri" panose="020F0502020204030204" pitchFamily="34" charset="0"/>
              </a:rPr>
              <a:t>(</a:t>
            </a:r>
            <a:r>
              <a:rPr lang="fr-FR" altLang="en-US" sz="2400" i="1" dirty="0" err="1">
                <a:solidFill>
                  <a:schemeClr val="bg1"/>
                </a:solidFill>
                <a:latin typeface="Calibri" panose="020F0502020204030204" pitchFamily="34" charset="0"/>
                <a:cs typeface="Calibri" panose="020F0502020204030204" pitchFamily="34" charset="0"/>
              </a:rPr>
              <a:t>Niyongabo</a:t>
            </a:r>
            <a:r>
              <a:rPr lang="fr-FR" altLang="en-US" sz="2400" i="1" dirty="0">
                <a:solidFill>
                  <a:schemeClr val="bg1"/>
                </a:solidFill>
                <a:latin typeface="Calibri" panose="020F0502020204030204" pitchFamily="34" charset="0"/>
                <a:cs typeface="Calibri" panose="020F0502020204030204" pitchFamily="34" charset="0"/>
              </a:rPr>
              <a:t> et al, Acta </a:t>
            </a:r>
            <a:r>
              <a:rPr lang="fr-FR" altLang="en-US" sz="2400" i="1" dirty="0" err="1">
                <a:solidFill>
                  <a:schemeClr val="bg1"/>
                </a:solidFill>
                <a:latin typeface="Calibri" panose="020F0502020204030204" pitchFamily="34" charset="0"/>
                <a:cs typeface="Calibri" panose="020F0502020204030204" pitchFamily="34" charset="0"/>
              </a:rPr>
              <a:t>Tropica</a:t>
            </a:r>
            <a:r>
              <a:rPr lang="fr-FR" altLang="en-US" sz="2400" i="1" dirty="0">
                <a:solidFill>
                  <a:schemeClr val="bg1"/>
                </a:solidFill>
                <a:latin typeface="Calibri" panose="020F0502020204030204" pitchFamily="34" charset="0"/>
                <a:cs typeface="Calibri" panose="020F0502020204030204" pitchFamily="34" charset="0"/>
              </a:rPr>
              <a:t> </a:t>
            </a:r>
            <a:r>
              <a:rPr lang="fr-FR" altLang="en-US" sz="2400" i="1" dirty="0" err="1">
                <a:solidFill>
                  <a:schemeClr val="bg1"/>
                </a:solidFill>
                <a:latin typeface="Calibri" panose="020F0502020204030204" pitchFamily="34" charset="0"/>
                <a:cs typeface="Calibri" panose="020F0502020204030204" pitchFamily="34" charset="0"/>
              </a:rPr>
              <a:t>Apr</a:t>
            </a:r>
            <a:r>
              <a:rPr lang="fr-FR" altLang="en-US" sz="2400" i="1" dirty="0">
                <a:solidFill>
                  <a:schemeClr val="bg1"/>
                </a:solidFill>
                <a:latin typeface="Calibri" panose="020F0502020204030204" pitchFamily="34" charset="0"/>
                <a:cs typeface="Calibri" panose="020F0502020204030204" pitchFamily="34" charset="0"/>
              </a:rPr>
              <a:t> 1994)</a:t>
            </a:r>
            <a:endParaRPr lang="en-US" altLang="en-US" sz="2400" i="1" dirty="0">
              <a:solidFill>
                <a:schemeClr val="bg1"/>
              </a:solidFill>
              <a:latin typeface="Calibri" panose="020F0502020204030204" pitchFamily="34" charset="0"/>
              <a:cs typeface="Calibri" panose="020F0502020204030204" pitchFamily="34" charset="0"/>
            </a:endParaRPr>
          </a:p>
        </p:txBody>
      </p:sp>
      <p:sp>
        <p:nvSpPr>
          <p:cNvPr id="9" name="Right Brace 8">
            <a:extLst>
              <a:ext uri="{FF2B5EF4-FFF2-40B4-BE49-F238E27FC236}">
                <a16:creationId xmlns:a16="http://schemas.microsoft.com/office/drawing/2014/main" xmlns="" id="{1255D6BA-78BE-1E47-9460-7C22FC1ACC34}"/>
              </a:ext>
            </a:extLst>
          </p:cNvPr>
          <p:cNvSpPr/>
          <p:nvPr/>
        </p:nvSpPr>
        <p:spPr>
          <a:xfrm>
            <a:off x="3720353" y="2655317"/>
            <a:ext cx="1676400" cy="2510122"/>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solidFill>
                <a:schemeClr val="bg1"/>
              </a:solidFill>
            </a:endParaRPr>
          </a:p>
        </p:txBody>
      </p:sp>
    </p:spTree>
    <p:extLst>
      <p:ext uri="{BB962C8B-B14F-4D97-AF65-F5344CB8AC3E}">
        <p14:creationId xmlns:p14="http://schemas.microsoft.com/office/powerpoint/2010/main" val="2252443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RISK FACTORS FOR POOR PROGNOSIS IN CEREBRAL MALARIA</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3153401"/>
            <a:ext cx="10515600" cy="4005445"/>
          </a:xfrm>
        </p:spPr>
        <p:txBody>
          <a:bodyPr>
            <a:normAutofit/>
          </a:bodyPr>
          <a:lstStyle/>
          <a:p>
            <a:pPr lvl="1">
              <a:spcBef>
                <a:spcPct val="50000"/>
              </a:spcBef>
            </a:pPr>
            <a:r>
              <a:rPr lang="en-US" altLang="en-US" sz="2800" dirty="0">
                <a:solidFill>
                  <a:schemeClr val="bg1"/>
                </a:solidFill>
                <a:latin typeface="Calibri" panose="020F0502020204030204" pitchFamily="34" charset="0"/>
                <a:cs typeface="Calibri" panose="020F0502020204030204" pitchFamily="34" charset="0"/>
              </a:rPr>
              <a:t>High bilirubin.</a:t>
            </a:r>
          </a:p>
          <a:p>
            <a:pPr lvl="1">
              <a:spcBef>
                <a:spcPct val="50000"/>
              </a:spcBef>
            </a:pPr>
            <a:r>
              <a:rPr lang="en-US" altLang="en-US" sz="2800" dirty="0">
                <a:solidFill>
                  <a:schemeClr val="bg1"/>
                </a:solidFill>
                <a:latin typeface="Calibri" panose="020F0502020204030204" pitchFamily="34" charset="0"/>
                <a:cs typeface="Calibri" panose="020F0502020204030204" pitchFamily="34" charset="0"/>
              </a:rPr>
              <a:t>High creatinine.</a:t>
            </a:r>
          </a:p>
          <a:p>
            <a:pPr lvl="1">
              <a:spcBef>
                <a:spcPct val="50000"/>
              </a:spcBef>
            </a:pPr>
            <a:r>
              <a:rPr lang="en-US" altLang="en-US" sz="2800" dirty="0">
                <a:solidFill>
                  <a:schemeClr val="bg1"/>
                </a:solidFill>
                <a:latin typeface="Calibri" panose="020F0502020204030204" pitchFamily="34" charset="0"/>
                <a:cs typeface="Calibri" panose="020F0502020204030204" pitchFamily="34" charset="0"/>
              </a:rPr>
              <a:t>Hight lactase.</a:t>
            </a:r>
          </a:p>
        </p:txBody>
      </p:sp>
    </p:spTree>
    <p:extLst>
      <p:ext uri="{BB962C8B-B14F-4D97-AF65-F5344CB8AC3E}">
        <p14:creationId xmlns:p14="http://schemas.microsoft.com/office/powerpoint/2010/main" val="278035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MALARIA COMPLICATIONS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3153401"/>
            <a:ext cx="10515600" cy="3372905"/>
          </a:xfrm>
        </p:spPr>
        <p:txBody>
          <a:bodyPr>
            <a:normAutofit/>
          </a:bodyPr>
          <a:lstStyle/>
          <a:p>
            <a:pPr lvl="1">
              <a:spcBef>
                <a:spcPct val="50000"/>
              </a:spcBef>
            </a:pPr>
            <a:r>
              <a:rPr lang="en-US" altLang="en-US" sz="2800" dirty="0">
                <a:solidFill>
                  <a:schemeClr val="bg1"/>
                </a:solidFill>
                <a:latin typeface="Calibri" panose="020F0502020204030204" pitchFamily="34" charset="0"/>
                <a:cs typeface="Calibri" panose="020F0502020204030204" pitchFamily="34" charset="0"/>
              </a:rPr>
              <a:t>Major clinical features of malaria are those of the complications. </a:t>
            </a:r>
          </a:p>
          <a:p>
            <a:pPr lvl="1">
              <a:spcBef>
                <a:spcPct val="50000"/>
              </a:spcBef>
            </a:pPr>
            <a:endParaRPr lang="en-US" altLang="en-US" sz="2800" dirty="0">
              <a:solidFill>
                <a:schemeClr val="bg1"/>
              </a:solidFill>
              <a:latin typeface="Calibri" panose="020F0502020204030204" pitchFamily="34" charset="0"/>
              <a:cs typeface="Calibri" panose="020F0502020204030204" pitchFamily="34" charset="0"/>
            </a:endParaRPr>
          </a:p>
          <a:p>
            <a:pPr lvl="1">
              <a:spcBef>
                <a:spcPct val="50000"/>
              </a:spcBef>
            </a:pPr>
            <a:r>
              <a:rPr lang="en-US" altLang="en-US" sz="2800" dirty="0">
                <a:solidFill>
                  <a:schemeClr val="bg1"/>
                </a:solidFill>
                <a:latin typeface="Calibri" panose="020F0502020204030204" pitchFamily="34" charset="0"/>
                <a:cs typeface="Calibri" panose="020F0502020204030204" pitchFamily="34" charset="0"/>
              </a:rPr>
              <a:t>Majority of complications (apart from anemia) associated with P. Falciparum.</a:t>
            </a:r>
          </a:p>
          <a:p>
            <a:pPr lvl="1">
              <a:spcBef>
                <a:spcPct val="50000"/>
              </a:spcBef>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1459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MALARIA COMPLICATIONS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3153401"/>
            <a:ext cx="10515600" cy="3372905"/>
          </a:xfrm>
        </p:spPr>
        <p:txBody>
          <a:bodyPr>
            <a:normAutofit/>
          </a:bodyPr>
          <a:lstStyle/>
          <a:p>
            <a:pPr marL="0" indent="0">
              <a:buNone/>
            </a:pPr>
            <a:endParaRPr lang="en-US" altLang="en-US" sz="800" dirty="0">
              <a:solidFill>
                <a:schemeClr val="bg1"/>
              </a:solidFill>
              <a:latin typeface="Calibri" panose="020F0502020204030204" pitchFamily="34" charset="0"/>
              <a:cs typeface="Calibri" panose="020F0502020204030204" pitchFamily="34" charset="0"/>
            </a:endParaRPr>
          </a:p>
          <a:p>
            <a:pPr marL="457200" lvl="1" indent="0">
              <a:buNone/>
            </a:pPr>
            <a:r>
              <a:rPr lang="en-US" altLang="en-US" u="sng" dirty="0">
                <a:solidFill>
                  <a:schemeClr val="bg1"/>
                </a:solidFill>
                <a:latin typeface="Calibri" panose="020F0502020204030204" pitchFamily="34" charset="0"/>
                <a:cs typeface="Calibri" panose="020F0502020204030204" pitchFamily="34" charset="0"/>
              </a:rPr>
              <a:t>Majority of complications (apart from anemia) associated with P. falciparum</a:t>
            </a:r>
          </a:p>
          <a:p>
            <a:pPr marL="457200" lvl="1" indent="0" algn="just">
              <a:buNone/>
            </a:pPr>
            <a:endParaRPr lang="en-US" altLang="en-US" sz="700" dirty="0">
              <a:solidFill>
                <a:schemeClr val="bg1"/>
              </a:solidFill>
              <a:latin typeface="Calibri" panose="020F0502020204030204" pitchFamily="34" charset="0"/>
              <a:cs typeface="Calibri" panose="020F0502020204030204" pitchFamily="34" charset="0"/>
            </a:endParaRPr>
          </a:p>
          <a:p>
            <a:pPr marL="457200" lvl="1" indent="0">
              <a:buNone/>
            </a:pPr>
            <a:r>
              <a:rPr lang="en-US" altLang="en-US" dirty="0">
                <a:solidFill>
                  <a:schemeClr val="bg1"/>
                </a:solidFill>
                <a:latin typeface="Calibri" panose="020F0502020204030204" pitchFamily="34" charset="0"/>
                <a:cs typeface="Calibri" panose="020F0502020204030204" pitchFamily="34" charset="0"/>
              </a:rPr>
              <a:t>*Anemia:  presents in most severe infections and parallels parasitemia.</a:t>
            </a:r>
          </a:p>
          <a:p>
            <a:pPr marL="457200" lvl="1" indent="0">
              <a:buNone/>
            </a:pPr>
            <a:endParaRPr lang="en-US" altLang="en-US" sz="700" dirty="0">
              <a:solidFill>
                <a:schemeClr val="bg1"/>
              </a:solidFill>
              <a:latin typeface="Calibri" panose="020F0502020204030204" pitchFamily="34" charset="0"/>
              <a:cs typeface="Calibri" panose="020F0502020204030204" pitchFamily="34" charset="0"/>
            </a:endParaRPr>
          </a:p>
          <a:p>
            <a:pPr marL="457200" lvl="1" indent="0">
              <a:buNone/>
            </a:pPr>
            <a:endParaRPr lang="en-US" altLang="en-US" sz="700" dirty="0">
              <a:solidFill>
                <a:schemeClr val="bg1"/>
              </a:solidFill>
              <a:latin typeface="Calibri" panose="020F0502020204030204" pitchFamily="34" charset="0"/>
              <a:cs typeface="Calibri" panose="020F0502020204030204" pitchFamily="34" charset="0"/>
            </a:endParaRPr>
          </a:p>
          <a:p>
            <a:pPr lvl="1"/>
            <a:r>
              <a:rPr lang="en-US" altLang="en-US" dirty="0">
                <a:solidFill>
                  <a:schemeClr val="bg1"/>
                </a:solidFill>
                <a:latin typeface="Calibri" panose="020F0502020204030204" pitchFamily="34" charset="0"/>
                <a:cs typeface="Calibri" panose="020F0502020204030204" pitchFamily="34" charset="0"/>
              </a:rPr>
              <a:t> Hemolysis of infected RBC.</a:t>
            </a:r>
            <a:endParaRPr lang="en-US" altLang="en-US" sz="700" dirty="0">
              <a:solidFill>
                <a:schemeClr val="bg1"/>
              </a:solidFill>
              <a:latin typeface="Calibri" panose="020F0502020204030204" pitchFamily="34" charset="0"/>
              <a:cs typeface="Calibri" panose="020F0502020204030204" pitchFamily="34" charset="0"/>
            </a:endParaRPr>
          </a:p>
          <a:p>
            <a:pPr lvl="1"/>
            <a:r>
              <a:rPr lang="en-US" altLang="en-US" dirty="0">
                <a:solidFill>
                  <a:schemeClr val="bg1"/>
                </a:solidFill>
                <a:latin typeface="Calibri" panose="020F0502020204030204" pitchFamily="34" charset="0"/>
                <a:cs typeface="Calibri" panose="020F0502020204030204" pitchFamily="34" charset="0"/>
              </a:rPr>
              <a:t> Delayed retics. release from BM.</a:t>
            </a:r>
            <a:endParaRPr lang="en-US" altLang="en-US" sz="700" dirty="0">
              <a:solidFill>
                <a:schemeClr val="bg1"/>
              </a:solidFill>
              <a:latin typeface="Calibri" panose="020F0502020204030204" pitchFamily="34" charset="0"/>
              <a:cs typeface="Calibri" panose="020F0502020204030204" pitchFamily="34" charset="0"/>
            </a:endParaRPr>
          </a:p>
          <a:p>
            <a:pPr lvl="1"/>
            <a:r>
              <a:rPr lang="en-US" altLang="en-US" dirty="0">
                <a:solidFill>
                  <a:schemeClr val="bg1"/>
                </a:solidFill>
                <a:latin typeface="Calibri" panose="020F0502020204030204" pitchFamily="34" charset="0"/>
                <a:cs typeface="Calibri" panose="020F0502020204030204" pitchFamily="34" charset="0"/>
              </a:rPr>
              <a:t> Immune – mediated hemolysis of non-infected RBC.</a:t>
            </a:r>
            <a:endParaRPr lang="en-US" altLang="en-US" sz="700" dirty="0">
              <a:solidFill>
                <a:schemeClr val="bg1"/>
              </a:solidFill>
              <a:latin typeface="Calibri" panose="020F0502020204030204" pitchFamily="34" charset="0"/>
              <a:cs typeface="Calibri" panose="020F0502020204030204" pitchFamily="34" charset="0"/>
            </a:endParaRPr>
          </a:p>
          <a:p>
            <a:pPr lvl="1"/>
            <a:endParaRPr lang="en-US" altLang="en-US" sz="1800" dirty="0">
              <a:solidFill>
                <a:schemeClr val="bg1"/>
              </a:solidFill>
              <a:latin typeface="Calibri" panose="020F0502020204030204" pitchFamily="34" charset="0"/>
              <a:cs typeface="Calibri" panose="020F0502020204030204" pitchFamily="34" charset="0"/>
            </a:endParaRPr>
          </a:p>
          <a:p>
            <a:pPr lvl="1">
              <a:spcBef>
                <a:spcPct val="50000"/>
              </a:spcBef>
            </a:pPr>
            <a:endParaRPr lang="en-US" alt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173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MALARIA COMPLICATIONS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3153401"/>
            <a:ext cx="10515600" cy="3372905"/>
          </a:xfrm>
        </p:spPr>
        <p:txBody>
          <a:bodyPr>
            <a:normAutofit/>
          </a:bodyPr>
          <a:lstStyle/>
          <a:p>
            <a:pPr marL="0" indent="0">
              <a:buNone/>
            </a:pPr>
            <a:endParaRPr lang="en-US" altLang="en-US" sz="800" dirty="0">
              <a:solidFill>
                <a:schemeClr val="bg1"/>
              </a:solidFill>
              <a:latin typeface="Calibri" panose="020F0502020204030204" pitchFamily="34" charset="0"/>
              <a:cs typeface="Calibri" panose="020F0502020204030204" pitchFamily="34" charset="0"/>
            </a:endParaRPr>
          </a:p>
          <a:p>
            <a:pPr marL="457200" lvl="1" indent="0">
              <a:buNone/>
            </a:pPr>
            <a:r>
              <a:rPr lang="en-US" altLang="en-US" u="sng" dirty="0">
                <a:solidFill>
                  <a:schemeClr val="bg1"/>
                </a:solidFill>
                <a:latin typeface="Calibri" panose="020F0502020204030204" pitchFamily="34" charset="0"/>
                <a:cs typeface="Calibri" panose="020F0502020204030204" pitchFamily="34" charset="0"/>
              </a:rPr>
              <a:t>Majority of complications (apart from anemia) associated with P. falciparum</a:t>
            </a:r>
          </a:p>
          <a:p>
            <a:pPr marL="457200" lvl="1" indent="0" algn="just">
              <a:buNone/>
            </a:pPr>
            <a:endParaRPr lang="en-US" altLang="en-US" sz="700" dirty="0">
              <a:solidFill>
                <a:schemeClr val="bg1"/>
              </a:solidFill>
              <a:latin typeface="Calibri" panose="020F0502020204030204" pitchFamily="34" charset="0"/>
              <a:cs typeface="Calibri" panose="020F0502020204030204" pitchFamily="34" charset="0"/>
            </a:endParaRPr>
          </a:p>
          <a:p>
            <a:pPr marL="457200" lvl="1" indent="0" algn="just">
              <a:buNone/>
            </a:pPr>
            <a:endParaRPr lang="en-US" altLang="en-US" sz="700" dirty="0">
              <a:solidFill>
                <a:schemeClr val="bg1"/>
              </a:solidFill>
              <a:latin typeface="Calibri" panose="020F0502020204030204" pitchFamily="34" charset="0"/>
              <a:cs typeface="Calibri" panose="020F0502020204030204" pitchFamily="34" charset="0"/>
            </a:endParaRPr>
          </a:p>
          <a:p>
            <a:pPr marL="457200" lvl="1" indent="0">
              <a:buNone/>
            </a:pPr>
            <a:r>
              <a:rPr lang="en-US" altLang="en-US" dirty="0">
                <a:solidFill>
                  <a:schemeClr val="bg1"/>
                </a:solidFill>
                <a:latin typeface="Calibri" panose="020F0502020204030204" pitchFamily="34" charset="0"/>
                <a:cs typeface="Calibri" panose="020F0502020204030204" pitchFamily="34" charset="0"/>
              </a:rPr>
              <a:t>Non-immune:  (primary infection).</a:t>
            </a:r>
          </a:p>
          <a:p>
            <a:pPr lvl="1"/>
            <a:endParaRPr lang="en-US" altLang="en-US" sz="800" dirty="0">
              <a:solidFill>
                <a:schemeClr val="bg1"/>
              </a:solidFill>
              <a:latin typeface="Calibri" panose="020F0502020204030204" pitchFamily="34" charset="0"/>
              <a:cs typeface="Calibri" panose="020F0502020204030204" pitchFamily="34" charset="0"/>
            </a:endParaRPr>
          </a:p>
          <a:p>
            <a:pPr marL="457200" lvl="1" indent="0">
              <a:buNone/>
            </a:pPr>
            <a:endParaRPr lang="en-US" altLang="en-US" sz="800" dirty="0">
              <a:solidFill>
                <a:schemeClr val="bg1"/>
              </a:solidFill>
              <a:latin typeface="Calibri" panose="020F0502020204030204" pitchFamily="34" charset="0"/>
              <a:cs typeface="Calibri" panose="020F0502020204030204" pitchFamily="34" charset="0"/>
            </a:endParaRPr>
          </a:p>
          <a:p>
            <a:pPr marL="914400" lvl="1" indent="-457200"/>
            <a:r>
              <a:rPr lang="en-US" altLang="en-US" dirty="0">
                <a:solidFill>
                  <a:schemeClr val="bg1"/>
                </a:solidFill>
                <a:latin typeface="Calibri" panose="020F0502020204030204" pitchFamily="34" charset="0"/>
                <a:cs typeface="Calibri" panose="020F0502020204030204" pitchFamily="34" charset="0"/>
              </a:rPr>
              <a:t>Hemoglobinuria.</a:t>
            </a:r>
            <a:endParaRPr lang="en-US" altLang="en-US" sz="800" dirty="0">
              <a:solidFill>
                <a:schemeClr val="bg1"/>
              </a:solidFill>
              <a:latin typeface="Calibri" panose="020F0502020204030204" pitchFamily="34" charset="0"/>
              <a:cs typeface="Calibri" panose="020F0502020204030204" pitchFamily="34" charset="0"/>
            </a:endParaRPr>
          </a:p>
          <a:p>
            <a:pPr marL="914400" lvl="1" indent="-457200"/>
            <a:r>
              <a:rPr lang="en-US" altLang="en-US" dirty="0">
                <a:solidFill>
                  <a:schemeClr val="bg1"/>
                </a:solidFill>
                <a:latin typeface="Calibri" panose="020F0502020204030204" pitchFamily="34" charset="0"/>
                <a:cs typeface="Calibri" panose="020F0502020204030204" pitchFamily="34" charset="0"/>
              </a:rPr>
              <a:t>Black water fever</a:t>
            </a:r>
            <a:r>
              <a:rPr lang="en-US" altLang="en-US" sz="800" dirty="0">
                <a:solidFill>
                  <a:schemeClr val="bg1"/>
                </a:solidFill>
                <a:latin typeface="Calibri" panose="020F0502020204030204" pitchFamily="34" charset="0"/>
                <a:cs typeface="Calibri" panose="020F0502020204030204" pitchFamily="34" charset="0"/>
              </a:rPr>
              <a:t> .</a:t>
            </a:r>
          </a:p>
          <a:p>
            <a:pPr marL="914400" lvl="1" indent="-457200"/>
            <a:r>
              <a:rPr lang="en-US" altLang="en-US" dirty="0">
                <a:solidFill>
                  <a:schemeClr val="bg1"/>
                </a:solidFill>
                <a:latin typeface="Calibri" panose="020F0502020204030204" pitchFamily="34" charset="0"/>
                <a:cs typeface="Calibri" panose="020F0502020204030204" pitchFamily="34" charset="0"/>
              </a:rPr>
              <a:t>Exaggerated hemolytic response to quinine – sensitized RBC.</a:t>
            </a:r>
            <a:endParaRPr lang="en-US" altLang="en-US" sz="800" dirty="0">
              <a:solidFill>
                <a:schemeClr val="bg1"/>
              </a:solidFill>
              <a:latin typeface="Calibri" panose="020F0502020204030204" pitchFamily="34" charset="0"/>
              <a:cs typeface="Calibri" panose="020F0502020204030204" pitchFamily="34" charset="0"/>
            </a:endParaRPr>
          </a:p>
          <a:p>
            <a:pPr lvl="1">
              <a:spcBef>
                <a:spcPct val="50000"/>
              </a:spcBef>
            </a:pPr>
            <a:endParaRPr lang="en-US" alt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216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MALARIA COMPLICATIONS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729559" y="2753936"/>
            <a:ext cx="11106535" cy="3956830"/>
          </a:xfrm>
        </p:spPr>
        <p:txBody>
          <a:bodyPr>
            <a:noAutofit/>
          </a:bodyPr>
          <a:lstStyle/>
          <a:p>
            <a:pPr marL="0" indent="0">
              <a:buNone/>
            </a:pPr>
            <a:r>
              <a:rPr lang="en-US" altLang="en-US" sz="2000" dirty="0">
                <a:solidFill>
                  <a:schemeClr val="bg1"/>
                </a:solidFill>
                <a:latin typeface="Calibri" panose="020F0502020204030204" pitchFamily="34" charset="0"/>
                <a:cs typeface="Calibri" panose="020F0502020204030204" pitchFamily="34" charset="0"/>
              </a:rPr>
              <a:t>Mild unconjugated jaundice common, and parallels hemolysis.  Hepatocellular dysfunction may contribute to jaundice.</a:t>
            </a:r>
          </a:p>
          <a:p>
            <a:pPr marL="0" indent="0">
              <a:buNone/>
            </a:pPr>
            <a:endParaRPr lang="en-US" altLang="en-US" sz="2000" dirty="0">
              <a:solidFill>
                <a:schemeClr val="bg1"/>
              </a:solidFill>
              <a:latin typeface="Calibri" panose="020F0502020204030204" pitchFamily="34" charset="0"/>
              <a:cs typeface="Calibri" panose="020F0502020204030204" pitchFamily="34" charset="0"/>
            </a:endParaRPr>
          </a:p>
          <a:p>
            <a:pPr marL="0" indent="0">
              <a:buNone/>
            </a:pPr>
            <a:r>
              <a:rPr lang="en-US" altLang="en-US" sz="2000" b="1" dirty="0">
                <a:solidFill>
                  <a:schemeClr val="bg1"/>
                </a:solidFill>
                <a:latin typeface="Calibri" panose="020F0502020204030204" pitchFamily="34" charset="0"/>
                <a:cs typeface="Calibri" panose="020F0502020204030204" pitchFamily="34" charset="0"/>
              </a:rPr>
              <a:t>Tissue hypoxia related complications:</a:t>
            </a:r>
          </a:p>
          <a:p>
            <a:pPr marL="0" indent="0">
              <a:buNone/>
            </a:pPr>
            <a:r>
              <a:rPr lang="en-US" altLang="en-US" sz="2000" dirty="0">
                <a:solidFill>
                  <a:schemeClr val="bg1"/>
                </a:solidFill>
                <a:latin typeface="Calibri" panose="020F0502020204030204" pitchFamily="34" charset="0"/>
                <a:cs typeface="Calibri" panose="020F0502020204030204" pitchFamily="34" charset="0"/>
              </a:rPr>
              <a:t>Hypoxia results from altered microcirculation + anemia. </a:t>
            </a:r>
          </a:p>
          <a:p>
            <a:pPr marL="0" indent="0">
              <a:buNone/>
            </a:pPr>
            <a:r>
              <a:rPr lang="en-US" altLang="en-US" sz="2000" dirty="0">
                <a:solidFill>
                  <a:schemeClr val="bg1"/>
                </a:solidFill>
                <a:latin typeface="Calibri" panose="020F0502020204030204" pitchFamily="34" charset="0"/>
                <a:cs typeface="Calibri" panose="020F0502020204030204" pitchFamily="34" charset="0"/>
              </a:rPr>
              <a:t>Maturation of erythrocyte schizonts in P. falciparum takes place in tissue capillaries and venules.</a:t>
            </a:r>
          </a:p>
          <a:p>
            <a:pPr marL="0" indent="0">
              <a:buNone/>
            </a:pPr>
            <a:r>
              <a:rPr lang="en-US" altLang="en-US" sz="2000" dirty="0">
                <a:solidFill>
                  <a:schemeClr val="bg1"/>
                </a:solidFill>
                <a:latin typeface="Calibri" panose="020F0502020204030204" pitchFamily="34" charset="0"/>
                <a:cs typeface="Calibri" panose="020F0502020204030204" pitchFamily="34" charset="0"/>
              </a:rPr>
              <a:t>P. falciparum parasitized RBC sequestered in micro circulation because:</a:t>
            </a:r>
          </a:p>
          <a:p>
            <a:pPr lvl="1"/>
            <a:r>
              <a:rPr lang="en-US" altLang="en-US" sz="2000" dirty="0">
                <a:solidFill>
                  <a:schemeClr val="bg1"/>
                </a:solidFill>
                <a:latin typeface="Calibri" panose="020F0502020204030204" pitchFamily="34" charset="0"/>
                <a:cs typeface="Calibri" panose="020F0502020204030204" pitchFamily="34" charset="0"/>
              </a:rPr>
              <a:t>Altered deformability of parasitized RBC.</a:t>
            </a:r>
          </a:p>
          <a:p>
            <a:pPr lvl="1"/>
            <a:r>
              <a:rPr lang="en-US" altLang="en-US" sz="2000" dirty="0">
                <a:solidFill>
                  <a:schemeClr val="bg1"/>
                </a:solidFill>
                <a:latin typeface="Calibri" panose="020F0502020204030204" pitchFamily="34" charset="0"/>
                <a:cs typeface="Calibri" panose="020F0502020204030204" pitchFamily="34" charset="0"/>
              </a:rPr>
              <a:t>Adhesion involving parasite – derived proteins within RBC and glycoproteins on vascular endothelium.</a:t>
            </a:r>
            <a:endParaRPr lang="en-US" alt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7520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MALARIA COMPLICATIONS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863840"/>
          </a:xfrm>
        </p:spPr>
        <p:txBody>
          <a:bodyPr>
            <a:noAutofit/>
          </a:bodyPr>
          <a:lstStyle/>
          <a:p>
            <a:pPr marL="0" indent="0" algn="jus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Cerebral Malaria</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dirty="0">
                <a:solidFill>
                  <a:schemeClr val="bg1"/>
                </a:solidFill>
                <a:latin typeface="Calibri" panose="020F0502020204030204" pitchFamily="34" charset="0"/>
                <a:cs typeface="Calibri" panose="020F0502020204030204" pitchFamily="34" charset="0"/>
              </a:rPr>
              <a:t>Most severe common complication</a:t>
            </a:r>
          </a:p>
          <a:p>
            <a:pPr marL="0" indent="0" algn="jus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Renal Failure</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dirty="0">
                <a:solidFill>
                  <a:schemeClr val="bg1"/>
                </a:solidFill>
                <a:latin typeface="Calibri" panose="020F0502020204030204" pitchFamily="34" charset="0"/>
                <a:cs typeface="Calibri" panose="020F0502020204030204" pitchFamily="34" charset="0"/>
              </a:rPr>
              <a:t>Most severe common complication</a:t>
            </a:r>
          </a:p>
          <a:p>
            <a:pPr algn="just"/>
            <a:r>
              <a:rPr lang="en-US" altLang="en-US" sz="2000" dirty="0">
                <a:solidFill>
                  <a:schemeClr val="bg1"/>
                </a:solidFill>
                <a:latin typeface="Calibri" panose="020F0502020204030204" pitchFamily="34" charset="0"/>
                <a:cs typeface="Calibri" panose="020F0502020204030204" pitchFamily="34" charset="0"/>
              </a:rPr>
              <a:t>ATN.</a:t>
            </a:r>
          </a:p>
          <a:p>
            <a:pPr algn="just"/>
            <a:r>
              <a:rPr lang="en-US" altLang="en-US" sz="2000" dirty="0">
                <a:solidFill>
                  <a:schemeClr val="bg1"/>
                </a:solidFill>
                <a:latin typeface="Calibri" panose="020F0502020204030204" pitchFamily="34" charset="0"/>
                <a:cs typeface="Calibri" panose="020F0502020204030204" pitchFamily="34" charset="0"/>
              </a:rPr>
              <a:t>Dehydration.</a:t>
            </a:r>
          </a:p>
          <a:p>
            <a:pPr algn="just"/>
            <a:r>
              <a:rPr lang="en-US" altLang="en-US" sz="2000" dirty="0">
                <a:solidFill>
                  <a:schemeClr val="bg1"/>
                </a:solidFill>
                <a:latin typeface="Calibri" panose="020F0502020204030204" pitchFamily="34" charset="0"/>
                <a:cs typeface="Calibri" panose="020F0502020204030204" pitchFamily="34" charset="0"/>
              </a:rPr>
              <a:t>Hypotension.</a:t>
            </a:r>
          </a:p>
          <a:p>
            <a:pPr algn="just"/>
            <a:r>
              <a:rPr lang="en-US" altLang="en-US" sz="2000" dirty="0" err="1">
                <a:solidFill>
                  <a:schemeClr val="bg1"/>
                </a:solidFill>
                <a:latin typeface="Calibri" panose="020F0502020204030204" pitchFamily="34" charset="0"/>
                <a:cs typeface="Calibri" panose="020F0502020204030204" pitchFamily="34" charset="0"/>
              </a:rPr>
              <a:t>Hypervescosity</a:t>
            </a:r>
            <a:r>
              <a:rPr lang="en-US" altLang="en-US" sz="2000" dirty="0">
                <a:solidFill>
                  <a:schemeClr val="bg1"/>
                </a:solidFill>
                <a:latin typeface="Calibri" panose="020F0502020204030204" pitchFamily="34" charset="0"/>
                <a:cs typeface="Calibri" panose="020F0502020204030204" pitchFamily="34" charset="0"/>
              </a:rPr>
              <a:t>.</a:t>
            </a:r>
          </a:p>
          <a:p>
            <a:pPr marL="0" indent="0">
              <a:buNone/>
            </a:pPr>
            <a:r>
              <a:rPr lang="en-US" altLang="en-US" sz="2000" dirty="0">
                <a:solidFill>
                  <a:schemeClr val="bg1"/>
                </a:solidFill>
                <a:latin typeface="Calibri" panose="020F0502020204030204" pitchFamily="34" charset="0"/>
                <a:cs typeface="Calibri" panose="020F0502020204030204" pitchFamily="34" charset="0"/>
              </a:rPr>
              <a:t> </a:t>
            </a:r>
          </a:p>
          <a:p>
            <a:pPr marL="0" indent="0">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Pulmonary Edema: </a:t>
            </a:r>
          </a:p>
          <a:p>
            <a:pPr marL="0" indent="0">
              <a:buNone/>
            </a:pPr>
            <a:r>
              <a:rPr lang="en-US" altLang="en-US" sz="2000" dirty="0">
                <a:solidFill>
                  <a:schemeClr val="bg1"/>
                </a:solidFill>
                <a:latin typeface="Calibri" panose="020F0502020204030204" pitchFamily="34" charset="0"/>
                <a:cs typeface="Calibri" panose="020F0502020204030204" pitchFamily="34" charset="0"/>
              </a:rPr>
              <a:t>ARDS – may complicate acute phase of severe malaise. Fluid overload may contribute.</a:t>
            </a:r>
          </a:p>
          <a:p>
            <a:pPr marL="0" indent="0">
              <a:buNone/>
            </a:pPr>
            <a:endParaRPr lang="en-US" altLang="en-US" sz="2000" dirty="0">
              <a:solidFill>
                <a:schemeClr val="bg1"/>
              </a:solidFill>
              <a:latin typeface="Calibri" panose="020F0502020204030204" pitchFamily="34" charset="0"/>
              <a:cs typeface="Calibri" panose="020F0502020204030204" pitchFamily="34" charset="0"/>
            </a:endParaRPr>
          </a:p>
          <a:p>
            <a:pPr marL="0" indent="0">
              <a:buNone/>
            </a:pPr>
            <a:endParaRPr lang="en-US" alt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778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MALARIA COMPLICATIONS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fontScale="92500" lnSpcReduction="10000"/>
          </a:bodyPr>
          <a:lstStyle/>
          <a:p>
            <a:pPr marL="0" indent="0">
              <a:lnSpc>
                <a:spcPct val="100000"/>
              </a:lnSpc>
              <a:spcBef>
                <a:spcPts val="600"/>
              </a:spcBef>
              <a:buNone/>
            </a:pPr>
            <a:r>
              <a:rPr lang="en-US" altLang="en-US" sz="1800" dirty="0">
                <a:solidFill>
                  <a:schemeClr val="bg1"/>
                </a:solidFill>
                <a:latin typeface="Calibri" panose="020F0502020204030204" pitchFamily="34" charset="0"/>
                <a:cs typeface="Calibri" panose="020F0502020204030204" pitchFamily="34" charset="0"/>
              </a:rPr>
              <a:t> </a:t>
            </a:r>
            <a:r>
              <a:rPr lang="en-US" alt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Hypoglycemia</a:t>
            </a:r>
            <a:r>
              <a:rPr lang="en-US" alt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nSpc>
                <a:spcPct val="100000"/>
              </a:lnSpc>
              <a:spcBef>
                <a:spcPts val="600"/>
              </a:spcBef>
            </a:pPr>
            <a:r>
              <a:rPr lang="en-US" altLang="en-US" sz="1800" dirty="0">
                <a:solidFill>
                  <a:schemeClr val="bg1"/>
                </a:solidFill>
                <a:latin typeface="Calibri" panose="020F0502020204030204" pitchFamily="34" charset="0"/>
                <a:cs typeface="Calibri" panose="020F0502020204030204" pitchFamily="34" charset="0"/>
              </a:rPr>
              <a:t>Glucose consumption.</a:t>
            </a:r>
          </a:p>
          <a:p>
            <a:pPr>
              <a:lnSpc>
                <a:spcPct val="100000"/>
              </a:lnSpc>
              <a:spcBef>
                <a:spcPts val="600"/>
              </a:spcBef>
            </a:pPr>
            <a:r>
              <a:rPr lang="en-US" altLang="en-US" sz="1800" dirty="0">
                <a:solidFill>
                  <a:schemeClr val="bg1"/>
                </a:solidFill>
                <a:latin typeface="Calibri" panose="020F0502020204030204" pitchFamily="34" charset="0"/>
                <a:cs typeface="Calibri" panose="020F0502020204030204" pitchFamily="34" charset="0"/>
              </a:rPr>
              <a:t>Lactic acidosis.</a:t>
            </a:r>
          </a:p>
          <a:p>
            <a:pPr>
              <a:lnSpc>
                <a:spcPct val="100000"/>
              </a:lnSpc>
              <a:spcBef>
                <a:spcPts val="600"/>
              </a:spcBef>
            </a:pPr>
            <a:r>
              <a:rPr lang="en-US" altLang="en-US" sz="1800" dirty="0">
                <a:solidFill>
                  <a:schemeClr val="bg1"/>
                </a:solidFill>
                <a:latin typeface="Calibri" panose="020F0502020204030204" pitchFamily="34" charset="0"/>
                <a:cs typeface="Calibri" panose="020F0502020204030204" pitchFamily="34" charset="0"/>
              </a:rPr>
              <a:t>Quinine/quinidine --- increase insulin secretion.</a:t>
            </a:r>
          </a:p>
          <a:p>
            <a:pPr marL="0" indent="0">
              <a:lnSpc>
                <a:spcPct val="100000"/>
              </a:lnSpc>
              <a:spcBef>
                <a:spcPts val="600"/>
              </a:spcBef>
              <a:buNone/>
            </a:pPr>
            <a:endParaRPr lang="en-US" alt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spcBef>
                <a:spcPts val="600"/>
              </a:spcBef>
              <a:buNone/>
            </a:pPr>
            <a:r>
              <a:rPr lang="en-US" alt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Bleeding</a:t>
            </a:r>
            <a:r>
              <a:rPr lang="en-US" alt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nSpc>
                <a:spcPct val="100000"/>
              </a:lnSpc>
              <a:spcBef>
                <a:spcPts val="600"/>
              </a:spcBef>
            </a:pPr>
            <a:r>
              <a:rPr lang="en-US" altLang="en-US" sz="1800" dirty="0">
                <a:solidFill>
                  <a:schemeClr val="bg1"/>
                </a:solidFill>
                <a:latin typeface="Calibri" panose="020F0502020204030204" pitchFamily="34" charset="0"/>
                <a:cs typeface="Calibri" panose="020F0502020204030204" pitchFamily="34" charset="0"/>
              </a:rPr>
              <a:t>Thrombocytopenia.</a:t>
            </a:r>
          </a:p>
          <a:p>
            <a:pPr>
              <a:lnSpc>
                <a:spcPct val="100000"/>
              </a:lnSpc>
              <a:spcBef>
                <a:spcPts val="600"/>
              </a:spcBef>
            </a:pPr>
            <a:r>
              <a:rPr lang="en-US" altLang="en-US" sz="1800" dirty="0">
                <a:solidFill>
                  <a:schemeClr val="bg1"/>
                </a:solidFill>
                <a:latin typeface="Calibri" panose="020F0502020204030204" pitchFamily="34" charset="0"/>
                <a:cs typeface="Calibri" panose="020F0502020204030204" pitchFamily="34" charset="0"/>
              </a:rPr>
              <a:t>Consumption coagulopathy.</a:t>
            </a:r>
          </a:p>
          <a:p>
            <a:pPr marL="1371600" lvl="3" indent="0">
              <a:lnSpc>
                <a:spcPct val="100000"/>
              </a:lnSpc>
              <a:spcBef>
                <a:spcPts val="600"/>
              </a:spcBef>
              <a:buNone/>
            </a:pPr>
            <a:endParaRPr lang="en-US" altLang="en-US" dirty="0">
              <a:solidFill>
                <a:schemeClr val="bg1"/>
              </a:solidFill>
              <a:latin typeface="Calibri" panose="020F0502020204030204" pitchFamily="34" charset="0"/>
              <a:cs typeface="Calibri" panose="020F0502020204030204" pitchFamily="34" charset="0"/>
            </a:endParaRPr>
          </a:p>
          <a:p>
            <a:pPr marL="0" indent="0">
              <a:lnSpc>
                <a:spcPct val="100000"/>
              </a:lnSpc>
              <a:spcBef>
                <a:spcPts val="600"/>
              </a:spcBef>
              <a:buNone/>
            </a:pPr>
            <a:r>
              <a:rPr lang="en-US" alt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Shock</a:t>
            </a:r>
            <a:r>
              <a:rPr lang="en-US" alt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Endotoxemia.</a:t>
            </a:r>
          </a:p>
          <a:p>
            <a:pPr marL="0" indent="0">
              <a:lnSpc>
                <a:spcPct val="100000"/>
              </a:lnSpc>
              <a:spcBef>
                <a:spcPts val="600"/>
              </a:spcBef>
              <a:buNone/>
            </a:pPr>
            <a:r>
              <a:rPr lang="en-US" alt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Diarrhea</a:t>
            </a:r>
            <a:r>
              <a:rPr lang="en-US" alt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0" indent="0">
              <a:lnSpc>
                <a:spcPct val="100000"/>
              </a:lnSpc>
              <a:spcBef>
                <a:spcPts val="600"/>
              </a:spcBef>
              <a:buNone/>
            </a:pPr>
            <a:r>
              <a:rPr lang="en-US" altLang="en-US" sz="1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Hyponatremia</a:t>
            </a:r>
            <a:r>
              <a:rPr lang="en-US" alt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SIADH).</a:t>
            </a:r>
          </a:p>
        </p:txBody>
      </p:sp>
    </p:spTree>
    <p:extLst>
      <p:ext uri="{BB962C8B-B14F-4D97-AF65-F5344CB8AC3E}">
        <p14:creationId xmlns:p14="http://schemas.microsoft.com/office/powerpoint/2010/main" val="1246062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LATE COMPLICATIONS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a:tabLst>
                <a:tab pos="1371600" algn="l"/>
              </a:tabLst>
              <a:defRPr/>
            </a:pPr>
            <a:r>
              <a:rPr lang="en-US" sz="2500" dirty="0">
                <a:solidFill>
                  <a:schemeClr val="bg1"/>
                </a:solidFill>
                <a:latin typeface="Calibri" panose="020F0502020204030204" pitchFamily="34" charset="0"/>
                <a:cs typeface="Calibri" panose="020F0502020204030204" pitchFamily="34" charset="0"/>
              </a:rPr>
              <a:t>Tropical splenomegaly in P. Falciparum endemic areas.</a:t>
            </a:r>
          </a:p>
          <a:p>
            <a:pPr lvl="3">
              <a:tabLst>
                <a:tab pos="1371600" algn="l"/>
              </a:tabLst>
              <a:defRPr/>
            </a:pPr>
            <a:endParaRPr lang="en-US" sz="2500" dirty="0">
              <a:solidFill>
                <a:schemeClr val="bg1"/>
              </a:solidFill>
              <a:latin typeface="Calibri" panose="020F0502020204030204" pitchFamily="34" charset="0"/>
              <a:cs typeface="Calibri" panose="020F0502020204030204" pitchFamily="34" charset="0"/>
            </a:endParaRPr>
          </a:p>
          <a:p>
            <a:pPr>
              <a:tabLst>
                <a:tab pos="1371600" algn="l"/>
              </a:tabLst>
              <a:defRPr/>
            </a:pPr>
            <a:r>
              <a:rPr lang="en-US" sz="2500" dirty="0">
                <a:solidFill>
                  <a:schemeClr val="bg1"/>
                </a:solidFill>
                <a:latin typeface="Calibri" panose="020F0502020204030204" pitchFamily="34" charset="0"/>
                <a:cs typeface="Calibri" panose="020F0502020204030204" pitchFamily="34" charset="0"/>
              </a:rPr>
              <a:t>N. syndrome with P. </a:t>
            </a:r>
            <a:r>
              <a:rPr lang="en-US" sz="2500" dirty="0" err="1">
                <a:solidFill>
                  <a:schemeClr val="bg1"/>
                </a:solidFill>
                <a:latin typeface="Calibri" panose="020F0502020204030204" pitchFamily="34" charset="0"/>
                <a:cs typeface="Calibri" panose="020F0502020204030204" pitchFamily="34" charset="0"/>
              </a:rPr>
              <a:t>malariae</a:t>
            </a:r>
            <a:r>
              <a:rPr lang="en-US" sz="2500" dirty="0">
                <a:solidFill>
                  <a:schemeClr val="bg1"/>
                </a:solidFill>
                <a:latin typeface="Calibri" panose="020F0502020204030204" pitchFamily="34" charset="0"/>
                <a:cs typeface="Calibri" panose="020F0502020204030204" pitchFamily="34" charset="0"/>
              </a:rPr>
              <a:t>.</a:t>
            </a:r>
          </a:p>
          <a:p>
            <a:pPr lvl="3">
              <a:tabLst>
                <a:tab pos="1371600" algn="l"/>
              </a:tabLst>
              <a:defRPr/>
            </a:pPr>
            <a:endParaRPr lang="en-US" sz="2500" dirty="0">
              <a:solidFill>
                <a:schemeClr val="bg1"/>
              </a:solidFill>
              <a:latin typeface="Calibri" panose="020F0502020204030204" pitchFamily="34" charset="0"/>
              <a:cs typeface="Calibri" panose="020F0502020204030204" pitchFamily="34" charset="0"/>
            </a:endParaRPr>
          </a:p>
          <a:p>
            <a:pPr>
              <a:tabLst>
                <a:tab pos="1371600" algn="l"/>
              </a:tabLst>
              <a:defRPr/>
            </a:pPr>
            <a:r>
              <a:rPr lang="en-US" sz="2500" dirty="0">
                <a:solidFill>
                  <a:schemeClr val="bg1"/>
                </a:solidFill>
                <a:latin typeface="Calibri" panose="020F0502020204030204" pitchFamily="34" charset="0"/>
                <a:cs typeface="Calibri" panose="020F0502020204030204" pitchFamily="34" charset="0"/>
              </a:rPr>
              <a:t>Burkett</a:t>
            </a:r>
            <a:r>
              <a:rPr lang="ja-JP" altLang="en-US" sz="2500">
                <a:solidFill>
                  <a:schemeClr val="bg1"/>
                </a:solidFill>
                <a:latin typeface="Calibri" panose="020F0502020204030204" pitchFamily="34" charset="0"/>
                <a:cs typeface="Calibri" panose="020F0502020204030204" pitchFamily="34" charset="0"/>
              </a:rPr>
              <a:t>’</a:t>
            </a:r>
            <a:r>
              <a:rPr lang="en-US" altLang="ja-JP" sz="2500" dirty="0">
                <a:solidFill>
                  <a:schemeClr val="bg1"/>
                </a:solidFill>
                <a:latin typeface="Calibri" panose="020F0502020204030204" pitchFamily="34" charset="0"/>
                <a:cs typeface="Calibri" panose="020F0502020204030204" pitchFamily="34" charset="0"/>
              </a:rPr>
              <a:t>s lymphoma (PF  - EBV)</a:t>
            </a:r>
          </a:p>
          <a:p>
            <a:pPr marL="0" indent="0">
              <a:lnSpc>
                <a:spcPct val="100000"/>
              </a:lnSpc>
              <a:spcBef>
                <a:spcPts val="600"/>
              </a:spcBef>
              <a:buNone/>
            </a:pPr>
            <a:endParaRPr lang="en-US" altLang="en-US" sz="2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711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8219140-410B-CF43-ADED-B0155D991206}"/>
              </a:ext>
            </a:extLst>
          </p:cNvPr>
          <p:cNvSpPr>
            <a:spLocks noGrp="1"/>
          </p:cNvSpPr>
          <p:nvPr>
            <p:ph type="title"/>
          </p:nvPr>
        </p:nvSpPr>
        <p:spPr>
          <a:xfrm>
            <a:off x="1179226" y="826680"/>
            <a:ext cx="9833548" cy="1325563"/>
          </a:xfrm>
        </p:spPr>
        <p:txBody>
          <a:bodyPr>
            <a:normAutofit/>
          </a:bodyPr>
          <a:lstStyle/>
          <a:p>
            <a:pPr algn="ctr"/>
            <a:r>
              <a:rPr lang="en-US" sz="4000" b="1" dirty="0"/>
              <a:t>MALARIA EPIDEMIOLOGY</a:t>
            </a:r>
          </a:p>
        </p:txBody>
      </p:sp>
      <p:sp>
        <p:nvSpPr>
          <p:cNvPr id="15" name="Content Placeholder 2">
            <a:extLst>
              <a:ext uri="{FF2B5EF4-FFF2-40B4-BE49-F238E27FC236}">
                <a16:creationId xmlns:a16="http://schemas.microsoft.com/office/drawing/2014/main" xmlns="" id="{BEA9D532-BE3A-C148-A1B8-ADA3B5DF8871}"/>
              </a:ext>
            </a:extLst>
          </p:cNvPr>
          <p:cNvSpPr>
            <a:spLocks noGrp="1"/>
          </p:cNvSpPr>
          <p:nvPr>
            <p:ph idx="1"/>
          </p:nvPr>
        </p:nvSpPr>
        <p:spPr>
          <a:xfrm>
            <a:off x="1179226" y="3092969"/>
            <a:ext cx="9833548" cy="3290897"/>
          </a:xfrm>
        </p:spPr>
        <p:txBody>
          <a:bodyPr>
            <a:normAutofit/>
          </a:bodyPr>
          <a:lstStyle/>
          <a:p>
            <a:r>
              <a:rPr lang="en-US" sz="1800" dirty="0">
                <a:solidFill>
                  <a:srgbClr val="000000"/>
                </a:solidFill>
              </a:rPr>
              <a:t>The 10 highest burden countries in Africa reported increases in cases of malaria in 2017 compared with 2016. Of these, Nigeria, Madagascar and the Democratic Republic of the Congo had the highest estimated increases, all greater than half a million cases. In contrast, India reported 3 million fewer cases in the same period, a 24% decrease compared with 2016. </a:t>
            </a:r>
          </a:p>
          <a:p>
            <a:r>
              <a:rPr lang="en-US" sz="1800" dirty="0">
                <a:solidFill>
                  <a:srgbClr val="000000"/>
                </a:solidFill>
              </a:rPr>
              <a:t>The incidence rate of malaria declined globally between 2010 and 2017, from 72 to 59 cases per 1000 population at risk. Although this represents an 18% reduction over the period, the number of cases per 1000 population at risk has stood at 59 for the past 3 years. </a:t>
            </a:r>
          </a:p>
          <a:p>
            <a:r>
              <a:rPr lang="en-US" sz="1800" i="1" dirty="0">
                <a:solidFill>
                  <a:srgbClr val="000000"/>
                </a:solidFill>
              </a:rPr>
              <a:t>Plasmodium falciparum </a:t>
            </a:r>
            <a:r>
              <a:rPr lang="en-US" sz="1800" dirty="0">
                <a:solidFill>
                  <a:srgbClr val="000000"/>
                </a:solidFill>
              </a:rPr>
              <a:t>is the most prevalent malaria parasite in the WHO African Region, accounting for 99.7% of estimated malaria cases in 2017, as well as in the WHO regions of South-East Asia (62.8%), the Eastern Mediterranean (69%) and the Western Pacific (71.9%). </a:t>
            </a:r>
            <a:r>
              <a:rPr lang="en-US" sz="1800" i="1" dirty="0">
                <a:solidFill>
                  <a:srgbClr val="000000"/>
                </a:solidFill>
              </a:rPr>
              <a:t>P. vivax </a:t>
            </a:r>
            <a:r>
              <a:rPr lang="en-US" sz="1800" dirty="0">
                <a:solidFill>
                  <a:srgbClr val="000000"/>
                </a:solidFill>
              </a:rPr>
              <a:t>is the predominant parasite in the WHO Region of the Americas, representing 74.1% of malaria cases. </a:t>
            </a:r>
          </a:p>
          <a:p>
            <a:endParaRPr lang="en-US" sz="1800" dirty="0">
              <a:solidFill>
                <a:srgbClr val="000000"/>
              </a:solidFill>
            </a:endParaRPr>
          </a:p>
          <a:p>
            <a:endParaRPr lang="en-US" sz="1800" dirty="0">
              <a:solidFill>
                <a:srgbClr val="000000"/>
              </a:solidFill>
            </a:endParaRPr>
          </a:p>
        </p:txBody>
      </p:sp>
    </p:spTree>
    <p:extLst>
      <p:ext uri="{BB962C8B-B14F-4D97-AF65-F5344CB8AC3E}">
        <p14:creationId xmlns:p14="http://schemas.microsoft.com/office/powerpoint/2010/main" val="2901410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MALARIA &amp; PREGNANCY</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a:spcBef>
                <a:spcPts val="600"/>
              </a:spcBef>
            </a:pPr>
            <a:r>
              <a:rPr lang="en-US" altLang="en-US" sz="2000" dirty="0">
                <a:solidFill>
                  <a:schemeClr val="bg1"/>
                </a:solidFill>
                <a:latin typeface="Calibri" panose="020F0502020204030204" pitchFamily="34" charset="0"/>
                <a:cs typeface="Calibri" panose="020F0502020204030204" pitchFamily="34" charset="0"/>
              </a:rPr>
              <a:t>Mortality.</a:t>
            </a:r>
            <a:endParaRPr lang="en-US" altLang="en-US" sz="700" dirty="0">
              <a:solidFill>
                <a:schemeClr val="bg1"/>
              </a:solidFill>
              <a:latin typeface="Calibri" panose="020F0502020204030204" pitchFamily="34" charset="0"/>
              <a:cs typeface="Calibri" panose="020F0502020204030204" pitchFamily="34" charset="0"/>
            </a:endParaRPr>
          </a:p>
          <a:p>
            <a:pPr lvl="1">
              <a:spcBef>
                <a:spcPts val="600"/>
              </a:spcBef>
            </a:pPr>
            <a:r>
              <a:rPr lang="en-US" altLang="en-US" sz="400" dirty="0">
                <a:solidFill>
                  <a:schemeClr val="bg1"/>
                </a:solidFill>
                <a:latin typeface="Calibri" panose="020F0502020204030204" pitchFamily="34" charset="0"/>
                <a:cs typeface="Calibri" panose="020F0502020204030204" pitchFamily="34" charset="0"/>
              </a:rPr>
              <a:t> </a:t>
            </a:r>
            <a:endParaRPr lang="en-US" altLang="en-US" sz="700" dirty="0">
              <a:solidFill>
                <a:schemeClr val="bg1"/>
              </a:solidFill>
              <a:latin typeface="Calibri" panose="020F0502020204030204" pitchFamily="34" charset="0"/>
              <a:cs typeface="Calibri" panose="020F0502020204030204" pitchFamily="34" charset="0"/>
            </a:endParaRPr>
          </a:p>
          <a:p>
            <a:pPr>
              <a:spcBef>
                <a:spcPts val="600"/>
              </a:spcBef>
            </a:pPr>
            <a:r>
              <a:rPr lang="en-US" altLang="en-US" sz="2000" dirty="0">
                <a:solidFill>
                  <a:schemeClr val="bg1"/>
                </a:solidFill>
                <a:latin typeface="Calibri" panose="020F0502020204030204" pitchFamily="34" charset="0"/>
                <a:cs typeface="Calibri" panose="020F0502020204030204" pitchFamily="34" charset="0"/>
              </a:rPr>
              <a:t>Anemia, hypoglycemia, pulmonary edema:  &gt; common.</a:t>
            </a:r>
            <a:endParaRPr lang="en-US" altLang="en-US" sz="700" dirty="0">
              <a:solidFill>
                <a:schemeClr val="bg1"/>
              </a:solidFill>
              <a:latin typeface="Calibri" panose="020F0502020204030204" pitchFamily="34" charset="0"/>
              <a:cs typeface="Calibri" panose="020F0502020204030204" pitchFamily="34" charset="0"/>
            </a:endParaRPr>
          </a:p>
          <a:p>
            <a:pPr lvl="1">
              <a:spcBef>
                <a:spcPts val="600"/>
              </a:spcBef>
            </a:pPr>
            <a:r>
              <a:rPr lang="en-US" altLang="en-US" sz="400" dirty="0">
                <a:solidFill>
                  <a:schemeClr val="bg1"/>
                </a:solidFill>
                <a:latin typeface="Calibri" panose="020F0502020204030204" pitchFamily="34" charset="0"/>
                <a:cs typeface="Calibri" panose="020F0502020204030204" pitchFamily="34" charset="0"/>
              </a:rPr>
              <a:t> </a:t>
            </a:r>
            <a:endParaRPr lang="en-US" altLang="en-US" sz="700" dirty="0">
              <a:solidFill>
                <a:schemeClr val="bg1"/>
              </a:solidFill>
              <a:latin typeface="Calibri" panose="020F0502020204030204" pitchFamily="34" charset="0"/>
              <a:cs typeface="Calibri" panose="020F0502020204030204" pitchFamily="34" charset="0"/>
            </a:endParaRPr>
          </a:p>
          <a:p>
            <a:pPr>
              <a:spcBef>
                <a:spcPts val="600"/>
              </a:spcBef>
            </a:pPr>
            <a:r>
              <a:rPr lang="en-US" altLang="en-US" sz="2000" dirty="0">
                <a:solidFill>
                  <a:schemeClr val="bg1"/>
                </a:solidFill>
                <a:latin typeface="Calibri" panose="020F0502020204030204" pitchFamily="34" charset="0"/>
                <a:cs typeface="Calibri" panose="020F0502020204030204" pitchFamily="34" charset="0"/>
              </a:rPr>
              <a:t>Abortion.</a:t>
            </a:r>
            <a:endParaRPr lang="en-US" altLang="en-US" sz="700" dirty="0">
              <a:solidFill>
                <a:schemeClr val="bg1"/>
              </a:solidFill>
              <a:latin typeface="Calibri" panose="020F0502020204030204" pitchFamily="34" charset="0"/>
              <a:cs typeface="Calibri" panose="020F0502020204030204" pitchFamily="34" charset="0"/>
            </a:endParaRPr>
          </a:p>
          <a:p>
            <a:pPr lvl="1">
              <a:spcBef>
                <a:spcPts val="600"/>
              </a:spcBef>
            </a:pPr>
            <a:r>
              <a:rPr lang="en-US" altLang="en-US" sz="400" dirty="0">
                <a:solidFill>
                  <a:schemeClr val="bg1"/>
                </a:solidFill>
                <a:latin typeface="Calibri" panose="020F0502020204030204" pitchFamily="34" charset="0"/>
                <a:cs typeface="Calibri" panose="020F0502020204030204" pitchFamily="34" charset="0"/>
              </a:rPr>
              <a:t> </a:t>
            </a:r>
            <a:endParaRPr lang="en-US" altLang="en-US" sz="700" dirty="0">
              <a:solidFill>
                <a:schemeClr val="bg1"/>
              </a:solidFill>
              <a:latin typeface="Calibri" panose="020F0502020204030204" pitchFamily="34" charset="0"/>
              <a:cs typeface="Calibri" panose="020F0502020204030204" pitchFamily="34" charset="0"/>
            </a:endParaRPr>
          </a:p>
          <a:p>
            <a:pPr>
              <a:spcBef>
                <a:spcPts val="600"/>
              </a:spcBef>
            </a:pPr>
            <a:r>
              <a:rPr lang="en-US" altLang="en-US" sz="2000" dirty="0">
                <a:solidFill>
                  <a:schemeClr val="bg1"/>
                </a:solidFill>
                <a:latin typeface="Calibri" panose="020F0502020204030204" pitchFamily="34" charset="0"/>
                <a:cs typeface="Calibri" panose="020F0502020204030204" pitchFamily="34" charset="0"/>
              </a:rPr>
              <a:t>Stillbirth.</a:t>
            </a:r>
            <a:endParaRPr lang="en-US" altLang="en-US" sz="700" dirty="0">
              <a:solidFill>
                <a:schemeClr val="bg1"/>
              </a:solidFill>
              <a:latin typeface="Calibri" panose="020F0502020204030204" pitchFamily="34" charset="0"/>
              <a:cs typeface="Calibri" panose="020F0502020204030204" pitchFamily="34" charset="0"/>
            </a:endParaRPr>
          </a:p>
          <a:p>
            <a:pPr lvl="1">
              <a:spcBef>
                <a:spcPts val="600"/>
              </a:spcBef>
            </a:pPr>
            <a:endParaRPr lang="en-US" altLang="en-US" sz="700" dirty="0">
              <a:solidFill>
                <a:schemeClr val="bg1"/>
              </a:solidFill>
              <a:latin typeface="Calibri" panose="020F0502020204030204" pitchFamily="34" charset="0"/>
              <a:cs typeface="Calibri" panose="020F0502020204030204" pitchFamily="34" charset="0"/>
            </a:endParaRPr>
          </a:p>
          <a:p>
            <a:pPr>
              <a:spcBef>
                <a:spcPts val="600"/>
              </a:spcBef>
            </a:pPr>
            <a:r>
              <a:rPr lang="en-US" altLang="en-US" sz="2000" dirty="0">
                <a:solidFill>
                  <a:schemeClr val="bg1"/>
                </a:solidFill>
                <a:latin typeface="Calibri" panose="020F0502020204030204" pitchFamily="34" charset="0"/>
                <a:cs typeface="Calibri" panose="020F0502020204030204" pitchFamily="34" charset="0"/>
              </a:rPr>
              <a:t>Premature delivery high infant mortality.</a:t>
            </a:r>
            <a:endParaRPr lang="en-US" altLang="en-US" sz="700" dirty="0">
              <a:solidFill>
                <a:schemeClr val="bg1"/>
              </a:solidFill>
              <a:latin typeface="Calibri" panose="020F0502020204030204" pitchFamily="34" charset="0"/>
              <a:cs typeface="Calibri" panose="020F0502020204030204" pitchFamily="34" charset="0"/>
            </a:endParaRPr>
          </a:p>
          <a:p>
            <a:pPr lvl="1">
              <a:spcBef>
                <a:spcPts val="600"/>
              </a:spcBef>
            </a:pPr>
            <a:r>
              <a:rPr lang="en-US" altLang="en-US" sz="400" dirty="0">
                <a:solidFill>
                  <a:schemeClr val="bg1"/>
                </a:solidFill>
                <a:latin typeface="Calibri" panose="020F0502020204030204" pitchFamily="34" charset="0"/>
                <a:cs typeface="Calibri" panose="020F0502020204030204" pitchFamily="34" charset="0"/>
              </a:rPr>
              <a:t> </a:t>
            </a:r>
            <a:endParaRPr lang="en-US" altLang="en-US" sz="700" dirty="0">
              <a:solidFill>
                <a:schemeClr val="bg1"/>
              </a:solidFill>
              <a:latin typeface="Calibri" panose="020F0502020204030204" pitchFamily="34" charset="0"/>
              <a:cs typeface="Calibri" panose="020F0502020204030204" pitchFamily="34" charset="0"/>
            </a:endParaRPr>
          </a:p>
          <a:p>
            <a:pPr>
              <a:spcBef>
                <a:spcPts val="600"/>
              </a:spcBef>
            </a:pPr>
            <a:r>
              <a:rPr lang="en-US" altLang="en-US" sz="2000" dirty="0">
                <a:solidFill>
                  <a:schemeClr val="bg1"/>
                </a:solidFill>
                <a:latin typeface="Calibri" panose="020F0502020204030204" pitchFamily="34" charset="0"/>
                <a:cs typeface="Calibri" panose="020F0502020204030204" pitchFamily="34" charset="0"/>
              </a:rPr>
              <a:t>LB wt.                     </a:t>
            </a:r>
            <a:endParaRPr lang="en-US" altLang="en-US" sz="700" dirty="0">
              <a:solidFill>
                <a:schemeClr val="bg1"/>
              </a:solidFill>
              <a:latin typeface="Calibri" panose="020F0502020204030204" pitchFamily="34" charset="0"/>
              <a:cs typeface="Calibri" panose="020F0502020204030204" pitchFamily="34" charset="0"/>
            </a:endParaRPr>
          </a:p>
          <a:p>
            <a:pPr lvl="1">
              <a:spcBef>
                <a:spcPts val="600"/>
              </a:spcBef>
            </a:pPr>
            <a:r>
              <a:rPr lang="en-US" altLang="en-US" sz="400" dirty="0">
                <a:solidFill>
                  <a:schemeClr val="bg1"/>
                </a:solidFill>
                <a:latin typeface="Calibri" panose="020F0502020204030204" pitchFamily="34" charset="0"/>
                <a:cs typeface="Calibri" panose="020F0502020204030204" pitchFamily="34" charset="0"/>
              </a:rPr>
              <a:t> </a:t>
            </a:r>
            <a:endParaRPr lang="en-US" altLang="en-US" sz="700" dirty="0">
              <a:solidFill>
                <a:schemeClr val="bg1"/>
              </a:solidFill>
              <a:latin typeface="Calibri" panose="020F0502020204030204" pitchFamily="34" charset="0"/>
              <a:cs typeface="Calibri" panose="020F0502020204030204" pitchFamily="34" charset="0"/>
            </a:endParaRPr>
          </a:p>
          <a:p>
            <a:pPr>
              <a:spcBef>
                <a:spcPts val="600"/>
              </a:spcBef>
            </a:pPr>
            <a:r>
              <a:rPr lang="en-US" altLang="en-US" sz="2000" dirty="0">
                <a:solidFill>
                  <a:schemeClr val="bg1"/>
                </a:solidFill>
                <a:latin typeface="Calibri" panose="020F0502020204030204" pitchFamily="34" charset="0"/>
                <a:cs typeface="Calibri" panose="020F0502020204030204" pitchFamily="34" charset="0"/>
              </a:rPr>
              <a:t>Placental insufficiency.</a:t>
            </a:r>
            <a:endParaRPr lang="en-US" altLang="en-US" sz="700" dirty="0">
              <a:solidFill>
                <a:schemeClr val="bg1"/>
              </a:solidFill>
              <a:latin typeface="Calibri" panose="020F0502020204030204" pitchFamily="34" charset="0"/>
              <a:cs typeface="Calibri" panose="020F0502020204030204" pitchFamily="34" charset="0"/>
            </a:endParaRPr>
          </a:p>
          <a:p>
            <a:pPr lvl="1">
              <a:spcBef>
                <a:spcPts val="600"/>
              </a:spcBef>
            </a:pPr>
            <a:r>
              <a:rPr lang="en-US" altLang="en-US" sz="400" dirty="0">
                <a:solidFill>
                  <a:schemeClr val="bg1"/>
                </a:solidFill>
                <a:latin typeface="Calibri" panose="020F0502020204030204" pitchFamily="34" charset="0"/>
                <a:cs typeface="Calibri" panose="020F0502020204030204" pitchFamily="34" charset="0"/>
              </a:rPr>
              <a:t> </a:t>
            </a:r>
            <a:endParaRPr lang="en-US" altLang="en-US" sz="700" dirty="0">
              <a:solidFill>
                <a:schemeClr val="bg1"/>
              </a:solidFill>
              <a:latin typeface="Calibri" panose="020F0502020204030204" pitchFamily="34" charset="0"/>
              <a:cs typeface="Calibri" panose="020F0502020204030204" pitchFamily="34" charset="0"/>
            </a:endParaRPr>
          </a:p>
          <a:p>
            <a:pPr>
              <a:spcBef>
                <a:spcPts val="600"/>
              </a:spcBef>
            </a:pPr>
            <a:r>
              <a:rPr lang="en-US" altLang="en-US" sz="2000" dirty="0">
                <a:solidFill>
                  <a:schemeClr val="bg1"/>
                </a:solidFill>
                <a:latin typeface="Calibri" panose="020F0502020204030204" pitchFamily="34" charset="0"/>
                <a:cs typeface="Calibri" panose="020F0502020204030204" pitchFamily="34" charset="0"/>
              </a:rPr>
              <a:t>High parasitemia ?   placenta favorable  site for P. falciparum.</a:t>
            </a:r>
            <a:endParaRPr lang="en-US" alt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712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altLang="en-US" sz="3200" b="1" dirty="0">
                <a:effectLst>
                  <a:outerShdw blurRad="38100" dist="38100" dir="2700000" algn="tl">
                    <a:srgbClr val="000000">
                      <a:alpha val="43137"/>
                    </a:srgbClr>
                  </a:outerShdw>
                </a:effectLst>
                <a:ea typeface="MS PGothic" pitchFamily="34" charset="-128"/>
                <a:cs typeface="Arial Black"/>
              </a:rPr>
              <a:t>CONGENITAL MALARIA</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lnSpcReduction="10000"/>
          </a:bodyPr>
          <a:lstStyle/>
          <a:p>
            <a:endParaRPr lang="en-US" altLang="en-US" sz="2400" dirty="0">
              <a:solidFill>
                <a:schemeClr val="bg1"/>
              </a:solidFill>
              <a:latin typeface="Calibri" panose="020F0502020204030204" pitchFamily="34" charset="0"/>
              <a:cs typeface="Calibri" panose="020F0502020204030204" pitchFamily="34" charset="0"/>
            </a:endParaRPr>
          </a:p>
          <a:p>
            <a:pPr marL="0" indent="0">
              <a:buNone/>
            </a:pPr>
            <a:r>
              <a:rPr lang="en-US" altLang="en-US" sz="2400" dirty="0">
                <a:solidFill>
                  <a:schemeClr val="bg1"/>
                </a:solidFill>
                <a:latin typeface="Calibri" panose="020F0502020204030204" pitchFamily="34" charset="0"/>
                <a:cs typeface="Calibri" panose="020F0502020204030204" pitchFamily="34" charset="0"/>
              </a:rPr>
              <a:t> Transplacental infection:</a:t>
            </a:r>
          </a:p>
          <a:p>
            <a:pPr lvl="1"/>
            <a:r>
              <a:rPr lang="en-US" altLang="en-US" sz="2000" dirty="0">
                <a:solidFill>
                  <a:schemeClr val="bg1"/>
                </a:solidFill>
                <a:latin typeface="Calibri" panose="020F0502020204030204" pitchFamily="34" charset="0"/>
                <a:cs typeface="Calibri" panose="020F0502020204030204" pitchFamily="34" charset="0"/>
              </a:rPr>
              <a:t>Can be all 4 species.</a:t>
            </a:r>
          </a:p>
          <a:p>
            <a:pPr lvl="1"/>
            <a:r>
              <a:rPr lang="en-US" altLang="en-US" sz="2000" dirty="0">
                <a:solidFill>
                  <a:schemeClr val="bg1"/>
                </a:solidFill>
                <a:latin typeface="Calibri" panose="020F0502020204030204" pitchFamily="34" charset="0"/>
                <a:cs typeface="Calibri" panose="020F0502020204030204" pitchFamily="34" charset="0"/>
              </a:rPr>
              <a:t>Commonly </a:t>
            </a:r>
            <a:r>
              <a:rPr lang="en-US" altLang="en-US" sz="2000" i="1" dirty="0" err="1">
                <a:solidFill>
                  <a:schemeClr val="bg1"/>
                </a:solidFill>
                <a:latin typeface="Calibri" panose="020F0502020204030204" pitchFamily="34" charset="0"/>
                <a:cs typeface="Calibri" panose="020F0502020204030204" pitchFamily="34" charset="0"/>
              </a:rPr>
              <a:t>P.v</a:t>
            </a:r>
            <a:r>
              <a:rPr lang="en-US" altLang="en-US" sz="2000" i="1" dirty="0">
                <a:solidFill>
                  <a:schemeClr val="bg1"/>
                </a:solidFill>
                <a:latin typeface="Calibri" panose="020F0502020204030204" pitchFamily="34" charset="0"/>
                <a:cs typeface="Calibri" panose="020F0502020204030204" pitchFamily="34" charset="0"/>
              </a:rPr>
              <a:t>.</a:t>
            </a:r>
            <a:r>
              <a:rPr lang="en-US" altLang="en-US" sz="2000" dirty="0">
                <a:solidFill>
                  <a:schemeClr val="bg1"/>
                </a:solidFill>
                <a:latin typeface="Calibri" panose="020F0502020204030204" pitchFamily="34" charset="0"/>
                <a:cs typeface="Calibri" panose="020F0502020204030204" pitchFamily="34" charset="0"/>
              </a:rPr>
              <a:t> and </a:t>
            </a:r>
            <a:r>
              <a:rPr lang="en-US" altLang="en-US" sz="2000" i="1" dirty="0" err="1">
                <a:solidFill>
                  <a:schemeClr val="bg1"/>
                </a:solidFill>
                <a:latin typeface="Calibri" panose="020F0502020204030204" pitchFamily="34" charset="0"/>
                <a:cs typeface="Calibri" panose="020F0502020204030204" pitchFamily="34" charset="0"/>
              </a:rPr>
              <a:t>P.f</a:t>
            </a:r>
            <a:r>
              <a:rPr lang="en-US" altLang="en-US" sz="2000" i="1" dirty="0">
                <a:solidFill>
                  <a:schemeClr val="bg1"/>
                </a:solidFill>
                <a:latin typeface="Calibri" panose="020F0502020204030204" pitchFamily="34" charset="0"/>
                <a:cs typeface="Calibri" panose="020F0502020204030204" pitchFamily="34" charset="0"/>
              </a:rPr>
              <a:t>.</a:t>
            </a:r>
            <a:r>
              <a:rPr lang="en-US" altLang="en-US" sz="2000" dirty="0">
                <a:solidFill>
                  <a:schemeClr val="bg1"/>
                </a:solidFill>
                <a:latin typeface="Calibri" panose="020F0502020204030204" pitchFamily="34" charset="0"/>
                <a:cs typeface="Calibri" panose="020F0502020204030204" pitchFamily="34" charset="0"/>
              </a:rPr>
              <a:t> in endemic areas.</a:t>
            </a:r>
          </a:p>
          <a:p>
            <a:pPr lvl="1"/>
            <a:r>
              <a:rPr lang="en-US" altLang="en-US" sz="2000" i="1" dirty="0">
                <a:solidFill>
                  <a:schemeClr val="bg1"/>
                </a:solidFill>
                <a:latin typeface="Calibri" panose="020F0502020204030204" pitchFamily="34" charset="0"/>
                <a:cs typeface="Calibri" panose="020F0502020204030204" pitchFamily="34" charset="0"/>
              </a:rPr>
              <a:t>P.m.</a:t>
            </a:r>
            <a:r>
              <a:rPr lang="en-US" altLang="en-US" sz="2000" dirty="0">
                <a:solidFill>
                  <a:schemeClr val="bg1"/>
                </a:solidFill>
                <a:latin typeface="Calibri" panose="020F0502020204030204" pitchFamily="34" charset="0"/>
                <a:cs typeface="Calibri" panose="020F0502020204030204" pitchFamily="34" charset="0"/>
              </a:rPr>
              <a:t> infections in nonendemic areas due to long persistence of species.</a:t>
            </a:r>
          </a:p>
          <a:p>
            <a:pPr marL="457200" lvl="1" indent="0">
              <a:buNone/>
            </a:pPr>
            <a:endParaRPr lang="en-US" altLang="en-US" sz="2000" dirty="0">
              <a:solidFill>
                <a:schemeClr val="bg1"/>
              </a:solidFill>
              <a:latin typeface="Calibri" panose="020F0502020204030204" pitchFamily="34" charset="0"/>
              <a:cs typeface="Calibri" panose="020F0502020204030204" pitchFamily="34" charset="0"/>
            </a:endParaRPr>
          </a:p>
          <a:p>
            <a:pPr marL="0" indent="0">
              <a:buNone/>
            </a:pPr>
            <a:r>
              <a:rPr lang="en-US" altLang="en-US" sz="2400" dirty="0">
                <a:solidFill>
                  <a:schemeClr val="bg1"/>
                </a:solidFill>
                <a:latin typeface="Calibri" panose="020F0502020204030204" pitchFamily="34" charset="0"/>
                <a:cs typeface="Calibri" panose="020F0502020204030204" pitchFamily="34" charset="0"/>
              </a:rPr>
              <a:t>Neonate can be diagnosed with parasitemia within  7 days of birth or longer if no other risk factors for malaria (mosquito exposure, blood transfusion).</a:t>
            </a:r>
          </a:p>
          <a:p>
            <a:pPr marL="0" indent="0">
              <a:buNone/>
            </a:pPr>
            <a:r>
              <a:rPr lang="en-US" altLang="en-US" sz="2400" dirty="0">
                <a:solidFill>
                  <a:schemeClr val="bg1"/>
                </a:solidFill>
                <a:latin typeface="Calibri" panose="020F0502020204030204" pitchFamily="34" charset="0"/>
                <a:cs typeface="Calibri" panose="020F0502020204030204" pitchFamily="34" charset="0"/>
              </a:rPr>
              <a:t>Fever, irritability, feeding problems, anemia, hepatosplenomegaly, and jaundice.</a:t>
            </a:r>
          </a:p>
          <a:p>
            <a:pPr marL="0" indent="0">
              <a:buNone/>
            </a:pPr>
            <a:r>
              <a:rPr lang="en-US" altLang="en-US" sz="2400" dirty="0">
                <a:solidFill>
                  <a:schemeClr val="bg1"/>
                </a:solidFill>
                <a:latin typeface="Calibri" panose="020F0502020204030204" pitchFamily="34" charset="0"/>
                <a:cs typeface="Calibri" panose="020F0502020204030204" pitchFamily="34" charset="0"/>
              </a:rPr>
              <a:t>Be mindful of this problem even if mother has not been in </a:t>
            </a:r>
            <a:r>
              <a:rPr lang="en-US" altLang="en-US" sz="2400" dirty="0" err="1">
                <a:solidFill>
                  <a:schemeClr val="bg1"/>
                </a:solidFill>
                <a:latin typeface="Calibri" panose="020F0502020204030204" pitchFamily="34" charset="0"/>
                <a:cs typeface="Calibri" panose="020F0502020204030204" pitchFamily="34" charset="0"/>
              </a:rPr>
              <a:t>malarious</a:t>
            </a:r>
            <a:r>
              <a:rPr lang="en-US" altLang="en-US" sz="2400" dirty="0">
                <a:solidFill>
                  <a:schemeClr val="bg1"/>
                </a:solidFill>
                <a:latin typeface="Calibri" panose="020F0502020204030204" pitchFamily="34" charset="0"/>
                <a:cs typeface="Calibri" panose="020F0502020204030204" pitchFamily="34" charset="0"/>
              </a:rPr>
              <a:t> area for years before delivery.</a:t>
            </a:r>
          </a:p>
        </p:txBody>
      </p:sp>
    </p:spTree>
    <p:extLst>
      <p:ext uri="{BB962C8B-B14F-4D97-AF65-F5344CB8AC3E}">
        <p14:creationId xmlns:p14="http://schemas.microsoft.com/office/powerpoint/2010/main" val="2056258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r>
              <a:rPr lang="en-US" altLang="en-US" sz="3200" b="1" dirty="0">
                <a:cs typeface="Tahoma" panose="020B0604030504040204" pitchFamily="34" charset="0"/>
              </a:rPr>
              <a:t>MALARIA AND HEMOGLOBINOPATHIES</a:t>
            </a:r>
            <a:endParaRPr lang="en-US" sz="3200" b="1" dirty="0">
              <a:effectLst>
                <a:outerShdw blurRad="38100" dist="38100" dir="2700000" algn="tl">
                  <a:srgbClr val="000000">
                    <a:alpha val="43137"/>
                  </a:srgbClr>
                </a:outerShdw>
              </a:effectLst>
              <a:cs typeface="Calibri" panose="020F0502020204030204" pitchFamily="34" charset="0"/>
            </a:endParaRP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marL="0" indent="0">
              <a:buNone/>
            </a:pPr>
            <a:r>
              <a:rPr lang="en-US" altLang="en-US" sz="2400" dirty="0">
                <a:solidFill>
                  <a:schemeClr val="bg1"/>
                </a:solidFill>
                <a:latin typeface="Calibri" panose="020F0502020204030204" pitchFamily="34" charset="0"/>
                <a:cs typeface="Calibri" panose="020F0502020204030204" pitchFamily="34" charset="0"/>
              </a:rPr>
              <a:t> </a:t>
            </a:r>
          </a:p>
          <a:p>
            <a:pPr marL="0" indent="0">
              <a:buNone/>
            </a:pPr>
            <a:r>
              <a:rPr lang="en-US" altLang="en-US" sz="2400" dirty="0">
                <a:solidFill>
                  <a:schemeClr val="bg1"/>
                </a:solidFill>
                <a:latin typeface="Calibri" panose="020F0502020204030204" pitchFamily="34" charset="0"/>
                <a:cs typeface="Calibri" panose="020F0502020204030204" pitchFamily="34" charset="0"/>
              </a:rPr>
              <a:t>Heterozygous sickle cell train children less likely to contract P. falciparum.</a:t>
            </a:r>
          </a:p>
          <a:p>
            <a:pPr marL="0" indent="0">
              <a:buNone/>
            </a:pPr>
            <a:endParaRPr lang="en-US" altLang="en-US" sz="1000" dirty="0">
              <a:solidFill>
                <a:schemeClr val="bg1"/>
              </a:solidFill>
              <a:latin typeface="Calibri" panose="020F0502020204030204" pitchFamily="34" charset="0"/>
              <a:cs typeface="Calibri" panose="020F0502020204030204" pitchFamily="34" charset="0"/>
            </a:endParaRPr>
          </a:p>
          <a:p>
            <a:pPr marL="0" indent="0">
              <a:buNone/>
            </a:pPr>
            <a:r>
              <a:rPr lang="en-US" altLang="en-US" sz="2400" dirty="0">
                <a:solidFill>
                  <a:schemeClr val="bg1"/>
                </a:solidFill>
                <a:latin typeface="Calibri" panose="020F0502020204030204" pitchFamily="34" charset="0"/>
                <a:cs typeface="Calibri" panose="020F0502020204030204" pitchFamily="34" charset="0"/>
              </a:rPr>
              <a:t>C.S. disease:  no such protection, rather mortality is higher &gt; normal.</a:t>
            </a:r>
          </a:p>
          <a:p>
            <a:pPr marL="0" indent="0">
              <a:buNone/>
            </a:pPr>
            <a:endParaRPr lang="en-US" altLang="en-US" sz="1000" dirty="0">
              <a:solidFill>
                <a:schemeClr val="bg1"/>
              </a:solidFill>
              <a:latin typeface="Calibri" panose="020F0502020204030204" pitchFamily="34" charset="0"/>
              <a:cs typeface="Calibri" panose="020F0502020204030204" pitchFamily="34" charset="0"/>
            </a:endParaRPr>
          </a:p>
          <a:p>
            <a:pPr marL="0" indent="0">
              <a:buNone/>
            </a:pPr>
            <a:r>
              <a:rPr lang="en-US" altLang="en-US" sz="2400" dirty="0" err="1">
                <a:solidFill>
                  <a:schemeClr val="bg1"/>
                </a:solidFill>
                <a:latin typeface="Calibri" panose="020F0502020204030204" pitchFamily="34" charset="0"/>
                <a:cs typeface="Calibri" panose="020F0502020204030204" pitchFamily="34" charset="0"/>
              </a:rPr>
              <a:t>Thalassemics</a:t>
            </a:r>
            <a:r>
              <a:rPr lang="en-US" altLang="en-US" sz="2400" dirty="0">
                <a:solidFill>
                  <a:schemeClr val="bg1"/>
                </a:solidFill>
                <a:latin typeface="Calibri" panose="020F0502020204030204" pitchFamily="34" charset="0"/>
                <a:cs typeface="Calibri" panose="020F0502020204030204" pitchFamily="34" charset="0"/>
              </a:rPr>
              <a:t>: partially protected (? Fetal </a:t>
            </a:r>
            <a:r>
              <a:rPr lang="en-US" altLang="en-US" sz="2400" dirty="0" err="1">
                <a:solidFill>
                  <a:schemeClr val="bg1"/>
                </a:solidFill>
                <a:latin typeface="Calibri" panose="020F0502020204030204" pitchFamily="34" charset="0"/>
                <a:cs typeface="Calibri" panose="020F0502020204030204" pitchFamily="34" charset="0"/>
              </a:rPr>
              <a:t>Hb</a:t>
            </a:r>
            <a:r>
              <a:rPr lang="en-US" altLang="en-US" sz="2400" dirty="0">
                <a:solidFill>
                  <a:schemeClr val="bg1"/>
                </a:solidFill>
                <a:latin typeface="Calibri" panose="020F0502020204030204" pitchFamily="34" charset="0"/>
                <a:cs typeface="Calibri" panose="020F0502020204030204" pitchFamily="34" charset="0"/>
              </a:rPr>
              <a:t>)</a:t>
            </a:r>
          </a:p>
          <a:p>
            <a:pPr marL="0" indent="0">
              <a:buNone/>
            </a:pPr>
            <a:r>
              <a:rPr lang="en-US" altLang="en-US" sz="2400" dirty="0">
                <a:solidFill>
                  <a:schemeClr val="bg1"/>
                </a:solidFill>
                <a:latin typeface="Calibri" panose="020F0502020204030204" pitchFamily="34" charset="0"/>
                <a:cs typeface="Calibri" panose="020F0502020204030204" pitchFamily="34" charset="0"/>
              </a:rPr>
              <a:t>G-6-phosphatase  RBC  : less prone to P. falciparum.</a:t>
            </a:r>
            <a:r>
              <a:rPr lang="en-US" altLang="en-US" sz="1200" dirty="0">
                <a:solidFill>
                  <a:schemeClr val="bg1"/>
                </a:solidFill>
                <a:latin typeface="Calibri" panose="020F0502020204030204" pitchFamily="34" charset="0"/>
                <a:cs typeface="Calibri" panose="020F0502020204030204" pitchFamily="34" charset="0"/>
              </a:rPr>
              <a:t> </a:t>
            </a:r>
            <a:endParaRPr lang="en-US" altLang="en-US" sz="2000" dirty="0">
              <a:solidFill>
                <a:schemeClr val="bg1"/>
              </a:solidFill>
              <a:latin typeface="Calibri" panose="020F0502020204030204" pitchFamily="34" charset="0"/>
              <a:cs typeface="Calibri" panose="020F0502020204030204" pitchFamily="34" charset="0"/>
            </a:endParaRPr>
          </a:p>
          <a:p>
            <a:pPr marL="0" indent="0">
              <a:buNone/>
            </a:pPr>
            <a:endParaRPr lang="en-US" alt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54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PRINCIPLES OF TREATMENT</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marL="0" indent="0">
              <a:buNone/>
              <a:defRPr/>
            </a:pPr>
            <a:r>
              <a:rPr lang="en-US" dirty="0">
                <a:solidFill>
                  <a:schemeClr val="bg1"/>
                </a:solidFill>
                <a:latin typeface="Calibri" panose="020F0502020204030204" pitchFamily="34" charset="0"/>
                <a:cs typeface="Calibri" panose="020F0502020204030204" pitchFamily="34" charset="0"/>
              </a:rPr>
              <a:t>Treatment should be guided by three main factors (CDC):</a:t>
            </a:r>
          </a:p>
          <a:p>
            <a:pPr>
              <a:defRPr/>
            </a:pPr>
            <a:endParaRPr lang="en-US" dirty="0">
              <a:solidFill>
                <a:schemeClr val="bg1"/>
              </a:solidFill>
              <a:latin typeface="Calibri" panose="020F0502020204030204" pitchFamily="34" charset="0"/>
              <a:cs typeface="Calibri" panose="020F0502020204030204" pitchFamily="34" charset="0"/>
            </a:endParaRPr>
          </a:p>
          <a:p>
            <a:pPr marL="342900" indent="-342900">
              <a:defRPr/>
            </a:pPr>
            <a:r>
              <a:rPr lang="en-US" dirty="0">
                <a:solidFill>
                  <a:schemeClr val="bg1"/>
                </a:solidFill>
                <a:latin typeface="Calibri" panose="020F0502020204030204" pitchFamily="34" charset="0"/>
                <a:cs typeface="Calibri" panose="020F0502020204030204" pitchFamily="34" charset="0"/>
              </a:rPr>
              <a:t>The infecting Plasmodium</a:t>
            </a:r>
            <a:r>
              <a:rPr lang="en-US" i="1"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species.</a:t>
            </a:r>
          </a:p>
          <a:p>
            <a:pPr marL="342900" indent="-342900">
              <a:defRPr/>
            </a:pPr>
            <a:r>
              <a:rPr lang="en-US" dirty="0">
                <a:solidFill>
                  <a:schemeClr val="bg1"/>
                </a:solidFill>
                <a:latin typeface="Calibri" panose="020F0502020204030204" pitchFamily="34" charset="0"/>
                <a:cs typeface="Calibri" panose="020F0502020204030204" pitchFamily="34" charset="0"/>
              </a:rPr>
              <a:t>The clinical status of the patient.</a:t>
            </a:r>
          </a:p>
          <a:p>
            <a:pPr marL="342900" indent="-342900">
              <a:defRPr/>
            </a:pPr>
            <a:r>
              <a:rPr lang="en-US" dirty="0">
                <a:solidFill>
                  <a:schemeClr val="bg1"/>
                </a:solidFill>
                <a:latin typeface="Calibri" panose="020F0502020204030204" pitchFamily="34" charset="0"/>
                <a:cs typeface="Calibri" panose="020F0502020204030204" pitchFamily="34" charset="0"/>
              </a:rPr>
              <a:t>The drug susceptibility of the infecting parasites as determined by the geographic area where the infection was acquired and the previous use of antimalarial medicines.</a:t>
            </a:r>
          </a:p>
          <a:p>
            <a:pPr marL="0" indent="0">
              <a:buNone/>
            </a:pPr>
            <a:endParaRPr lang="en-US" alt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919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PRINCIPLES OF TREATMENT</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marL="342900" indent="-342900">
              <a:spcBef>
                <a:spcPts val="600"/>
              </a:spcBef>
              <a:buFont typeface="Arial"/>
              <a:buChar char="•"/>
              <a:defRPr/>
            </a:pPr>
            <a:r>
              <a:rPr lang="en-US" sz="2400" dirty="0">
                <a:solidFill>
                  <a:schemeClr val="bg1"/>
                </a:solidFill>
                <a:latin typeface="Calibri" panose="020F0502020204030204" pitchFamily="34" charset="0"/>
                <a:ea typeface="ＭＳ Ｐゴシック" charset="0"/>
                <a:cs typeface="Calibri" panose="020F0502020204030204" pitchFamily="34" charset="0"/>
              </a:rPr>
              <a:t>If treatment must be initiated before the species is known treat as </a:t>
            </a:r>
            <a:r>
              <a:rPr lang="en-US" sz="2400" i="1" dirty="0">
                <a:solidFill>
                  <a:schemeClr val="bg1"/>
                </a:solidFill>
                <a:latin typeface="Calibri" panose="020F0502020204030204" pitchFamily="34" charset="0"/>
                <a:ea typeface="ＭＳ Ｐゴシック" charset="0"/>
                <a:cs typeface="Calibri" panose="020F0502020204030204" pitchFamily="34" charset="0"/>
              </a:rPr>
              <a:t>P .falciparum.</a:t>
            </a:r>
            <a:endParaRPr lang="en-US" sz="2400" dirty="0">
              <a:solidFill>
                <a:schemeClr val="bg1"/>
              </a:solidFill>
              <a:latin typeface="Calibri" panose="020F0502020204030204" pitchFamily="34" charset="0"/>
              <a:ea typeface="ＭＳ Ｐゴシック" charset="0"/>
              <a:cs typeface="Calibri" panose="020F0502020204030204" pitchFamily="34" charset="0"/>
            </a:endParaRPr>
          </a:p>
          <a:p>
            <a:pPr>
              <a:spcBef>
                <a:spcPts val="600"/>
              </a:spcBef>
              <a:defRPr/>
            </a:pPr>
            <a:endParaRPr lang="en-US" sz="2400" dirty="0">
              <a:solidFill>
                <a:schemeClr val="bg1"/>
              </a:solidFill>
              <a:latin typeface="Calibri" panose="020F0502020204030204" pitchFamily="34" charset="0"/>
              <a:ea typeface="ＭＳ Ｐゴシック" charset="0"/>
              <a:cs typeface="Calibri" panose="020F0502020204030204" pitchFamily="34" charset="0"/>
            </a:endParaRPr>
          </a:p>
          <a:p>
            <a:pPr marL="342900" indent="-342900">
              <a:spcBef>
                <a:spcPts val="600"/>
              </a:spcBef>
              <a:defRPr/>
            </a:pPr>
            <a:r>
              <a:rPr lang="en-US" sz="2400" i="1" dirty="0">
                <a:solidFill>
                  <a:schemeClr val="bg1"/>
                </a:solidFill>
                <a:latin typeface="Calibri" panose="020F0502020204030204" pitchFamily="34" charset="0"/>
                <a:ea typeface="ＭＳ Ｐゴシック" charset="0"/>
                <a:cs typeface="Calibri" panose="020F0502020204030204" pitchFamily="34" charset="0"/>
              </a:rPr>
              <a:t>P falciparum</a:t>
            </a:r>
            <a:r>
              <a:rPr lang="en-US" sz="2400" dirty="0">
                <a:solidFill>
                  <a:schemeClr val="bg1"/>
                </a:solidFill>
                <a:latin typeface="Calibri" panose="020F0502020204030204" pitchFamily="34" charset="0"/>
                <a:ea typeface="ＭＳ Ｐゴシック" charset="0"/>
                <a:cs typeface="Calibri" panose="020F0502020204030204" pitchFamily="34" charset="0"/>
              </a:rPr>
              <a:t> should be presumed to be chloroquine resistant, except in a few areas of Central America and the Middle East.</a:t>
            </a:r>
          </a:p>
          <a:p>
            <a:pPr marL="342900" indent="-342900">
              <a:spcBef>
                <a:spcPts val="600"/>
              </a:spcBef>
              <a:buFont typeface="Arial"/>
              <a:buChar char="•"/>
              <a:defRPr/>
            </a:pPr>
            <a:endParaRPr lang="en-US" sz="2400" dirty="0">
              <a:solidFill>
                <a:schemeClr val="bg1"/>
              </a:solidFill>
              <a:latin typeface="Calibri" panose="020F0502020204030204" pitchFamily="34" charset="0"/>
              <a:ea typeface="ＭＳ Ｐゴシック" charset="0"/>
              <a:cs typeface="Calibri" panose="020F0502020204030204" pitchFamily="34" charset="0"/>
            </a:endParaRPr>
          </a:p>
          <a:p>
            <a:pPr marL="342900" indent="-342900">
              <a:spcBef>
                <a:spcPts val="600"/>
              </a:spcBef>
              <a:buFont typeface="Arial"/>
              <a:buChar char="•"/>
              <a:defRPr/>
            </a:pPr>
            <a:r>
              <a:rPr lang="en-US" sz="2400" dirty="0">
                <a:solidFill>
                  <a:schemeClr val="bg1"/>
                </a:solidFill>
                <a:latin typeface="Calibri" panose="020F0502020204030204" pitchFamily="34" charset="0"/>
                <a:ea typeface="ＭＳ Ｐゴシック" charset="0"/>
                <a:cs typeface="Calibri" panose="020F0502020204030204" pitchFamily="34" charset="0"/>
              </a:rPr>
              <a:t>Primaquine should be given if </a:t>
            </a:r>
            <a:r>
              <a:rPr lang="en-US" sz="2400" i="1" dirty="0">
                <a:solidFill>
                  <a:schemeClr val="bg1"/>
                </a:solidFill>
                <a:latin typeface="Calibri" panose="020F0502020204030204" pitchFamily="34" charset="0"/>
                <a:ea typeface="ＭＳ Ｐゴシック" charset="0"/>
                <a:cs typeface="Calibri" panose="020F0502020204030204" pitchFamily="34" charset="0"/>
              </a:rPr>
              <a:t>Plasmodium vivax</a:t>
            </a:r>
            <a:r>
              <a:rPr lang="en-US" sz="2400" dirty="0">
                <a:solidFill>
                  <a:schemeClr val="bg1"/>
                </a:solidFill>
                <a:latin typeface="Calibri" panose="020F0502020204030204" pitchFamily="34" charset="0"/>
                <a:ea typeface="ＭＳ Ｐゴシック" charset="0"/>
                <a:cs typeface="Calibri" panose="020F0502020204030204" pitchFamily="34" charset="0"/>
              </a:rPr>
              <a:t> or </a:t>
            </a:r>
            <a:r>
              <a:rPr lang="en-US" sz="2400" i="1" dirty="0">
                <a:solidFill>
                  <a:schemeClr val="bg1"/>
                </a:solidFill>
                <a:latin typeface="Calibri" panose="020F0502020204030204" pitchFamily="34" charset="0"/>
                <a:ea typeface="ＭＳ Ｐゴシック" charset="0"/>
                <a:cs typeface="Calibri" panose="020F0502020204030204" pitchFamily="34" charset="0"/>
              </a:rPr>
              <a:t>Plasmodium </a:t>
            </a:r>
            <a:r>
              <a:rPr lang="en-US" sz="2400" i="1" dirty="0" err="1">
                <a:solidFill>
                  <a:schemeClr val="bg1"/>
                </a:solidFill>
                <a:latin typeface="Calibri" panose="020F0502020204030204" pitchFamily="34" charset="0"/>
                <a:ea typeface="ＭＳ Ｐゴシック" charset="0"/>
                <a:cs typeface="Calibri" panose="020F0502020204030204" pitchFamily="34" charset="0"/>
              </a:rPr>
              <a:t>ovale</a:t>
            </a:r>
            <a:r>
              <a:rPr lang="en-US" sz="2400" dirty="0">
                <a:solidFill>
                  <a:schemeClr val="bg1"/>
                </a:solidFill>
                <a:latin typeface="Calibri" panose="020F0502020204030204" pitchFamily="34" charset="0"/>
                <a:ea typeface="ＭＳ Ｐゴシック" charset="0"/>
                <a:cs typeface="Calibri" panose="020F0502020204030204" pitchFamily="34" charset="0"/>
              </a:rPr>
              <a:t> is likely.</a:t>
            </a:r>
          </a:p>
        </p:txBody>
      </p:sp>
    </p:spTree>
    <p:extLst>
      <p:ext uri="{BB962C8B-B14F-4D97-AF65-F5344CB8AC3E}">
        <p14:creationId xmlns:p14="http://schemas.microsoft.com/office/powerpoint/2010/main" val="3156487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RESISTANCE PATTERNS</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481943"/>
            <a:ext cx="10515600" cy="4263241"/>
          </a:xfrm>
        </p:spPr>
        <p:txBody>
          <a:bodyPr>
            <a:noAutofit/>
          </a:bodyPr>
          <a:lstStyle/>
          <a:p>
            <a:pPr marL="0" indent="0" algn="ctr">
              <a:spcBef>
                <a:spcPts val="0"/>
              </a:spcBef>
              <a:buNone/>
              <a:defRPr/>
            </a:pPr>
            <a:endParaRPr lang="en-US" sz="1800" dirty="0">
              <a:solidFill>
                <a:schemeClr val="bg1"/>
              </a:solidFill>
              <a:latin typeface="Calibri" panose="020F0502020204030204" pitchFamily="34" charset="0"/>
              <a:cs typeface="Calibri" panose="020F0502020204030204" pitchFamily="34" charset="0"/>
            </a:endParaRPr>
          </a:p>
          <a:p>
            <a:pPr marL="342900" indent="-342900">
              <a:spcBef>
                <a:spcPts val="0"/>
              </a:spcBef>
              <a:defRPr/>
            </a:pPr>
            <a:r>
              <a:rPr lang="en-US" sz="1800" b="1" i="1" dirty="0">
                <a:solidFill>
                  <a:schemeClr val="bg1"/>
                </a:solidFill>
                <a:latin typeface="Calibri" panose="020F0502020204030204" pitchFamily="34" charset="0"/>
                <a:cs typeface="Calibri" panose="020F0502020204030204" pitchFamily="34" charset="0"/>
              </a:rPr>
              <a:t>Chloroquine-resistant P falciparum</a:t>
            </a:r>
            <a:r>
              <a:rPr lang="en-US" sz="1800" b="1" dirty="0">
                <a:solidFill>
                  <a:schemeClr val="bg1"/>
                </a:solidFill>
                <a:latin typeface="Calibri" panose="020F0502020204030204" pitchFamily="34" charset="0"/>
                <a:cs typeface="Calibri" panose="020F0502020204030204" pitchFamily="34" charset="0"/>
              </a:rPr>
              <a:t>:</a:t>
            </a:r>
          </a:p>
          <a:p>
            <a:pPr>
              <a:spcBef>
                <a:spcPts val="0"/>
              </a:spcBef>
              <a:defRPr/>
            </a:pPr>
            <a:endParaRPr lang="en-US" sz="1800" dirty="0">
              <a:solidFill>
                <a:schemeClr val="bg1"/>
              </a:solidFill>
              <a:latin typeface="Calibri" panose="020F0502020204030204" pitchFamily="34" charset="0"/>
              <a:cs typeface="Calibri" panose="020F0502020204030204" pitchFamily="34" charset="0"/>
            </a:endParaRPr>
          </a:p>
          <a:p>
            <a:pPr marL="457200" lvl="1" indent="0">
              <a:spcBef>
                <a:spcPts val="0"/>
              </a:spcBef>
              <a:buNone/>
              <a:defRPr/>
            </a:pPr>
            <a:r>
              <a:rPr lang="en-US" sz="1800" dirty="0">
                <a:solidFill>
                  <a:schemeClr val="bg1"/>
                </a:solidFill>
                <a:latin typeface="Calibri" panose="020F0502020204030204" pitchFamily="34" charset="0"/>
                <a:cs typeface="Calibri" panose="020F0502020204030204" pitchFamily="34" charset="0"/>
              </a:rPr>
              <a:t>Eastern Hemisphere: All of sub-Saharan Africa, Saudi Arabia, Yemen, Iran, Pakistan, Afghanistan, China, Nepal, and all of Southeast Asia .</a:t>
            </a:r>
          </a:p>
          <a:p>
            <a:pPr marL="0" indent="0">
              <a:spcBef>
                <a:spcPts val="0"/>
              </a:spcBef>
              <a:buNone/>
              <a:defRPr/>
            </a:pPr>
            <a:endParaRPr lang="en-US" sz="1800" dirty="0">
              <a:solidFill>
                <a:schemeClr val="bg1"/>
              </a:solidFill>
              <a:latin typeface="Calibri" panose="020F0502020204030204" pitchFamily="34" charset="0"/>
              <a:cs typeface="Calibri" panose="020F0502020204030204" pitchFamily="34" charset="0"/>
            </a:endParaRPr>
          </a:p>
          <a:p>
            <a:pPr marL="457200" lvl="1" indent="0">
              <a:spcBef>
                <a:spcPts val="0"/>
              </a:spcBef>
              <a:buNone/>
              <a:defRPr/>
            </a:pPr>
            <a:r>
              <a:rPr lang="en-US" sz="1800" dirty="0">
                <a:solidFill>
                  <a:schemeClr val="bg1"/>
                </a:solidFill>
                <a:latin typeface="Calibri" panose="020F0502020204030204" pitchFamily="34" charset="0"/>
                <a:cs typeface="Calibri" panose="020F0502020204030204" pitchFamily="34" charset="0"/>
              </a:rPr>
              <a:t>Western Hemisphere: Panama, Haiti, Brazil, Peru, Bolivia, Colombia, Venezuela, Ecuador, French Guiana, Guyana, and Suriname.</a:t>
            </a:r>
          </a:p>
          <a:p>
            <a:pPr>
              <a:spcBef>
                <a:spcPts val="0"/>
              </a:spcBef>
              <a:defRPr/>
            </a:pPr>
            <a:endParaRPr lang="en-US" sz="1800" dirty="0">
              <a:solidFill>
                <a:schemeClr val="bg1"/>
              </a:solidFill>
              <a:latin typeface="Calibri" panose="020F0502020204030204" pitchFamily="34" charset="0"/>
              <a:cs typeface="Calibri" panose="020F0502020204030204" pitchFamily="34" charset="0"/>
            </a:endParaRPr>
          </a:p>
          <a:p>
            <a:pPr marL="342900" indent="-342900">
              <a:spcBef>
                <a:spcPts val="0"/>
              </a:spcBef>
              <a:defRPr/>
            </a:pPr>
            <a:r>
              <a:rPr lang="en-US" sz="1800" b="1" i="1" dirty="0">
                <a:solidFill>
                  <a:schemeClr val="bg1"/>
                </a:solidFill>
                <a:latin typeface="Calibri" panose="020F0502020204030204" pitchFamily="34" charset="0"/>
                <a:cs typeface="Calibri" panose="020F0502020204030204" pitchFamily="34" charset="0"/>
              </a:rPr>
              <a:t>Chloroquine-sensitive P falciparum</a:t>
            </a:r>
            <a:r>
              <a:rPr lang="en-US" sz="1800" b="1" dirty="0">
                <a:solidFill>
                  <a:schemeClr val="bg1"/>
                </a:solidFill>
                <a:latin typeface="Calibri" panose="020F0502020204030204" pitchFamily="34" charset="0"/>
                <a:cs typeface="Calibri" panose="020F0502020204030204" pitchFamily="34" charset="0"/>
              </a:rPr>
              <a:t>:</a:t>
            </a:r>
          </a:p>
          <a:p>
            <a:pPr>
              <a:spcBef>
                <a:spcPts val="0"/>
              </a:spcBef>
              <a:defRPr/>
            </a:pPr>
            <a:endParaRPr lang="en-US" sz="1800" dirty="0">
              <a:solidFill>
                <a:schemeClr val="bg1"/>
              </a:solidFill>
              <a:latin typeface="Calibri" panose="020F0502020204030204" pitchFamily="34" charset="0"/>
              <a:cs typeface="Calibri" panose="020F0502020204030204" pitchFamily="34" charset="0"/>
            </a:endParaRPr>
          </a:p>
          <a:p>
            <a:pPr marL="457200" lvl="1" indent="0">
              <a:spcBef>
                <a:spcPts val="0"/>
              </a:spcBef>
              <a:buNone/>
              <a:defRPr/>
            </a:pPr>
            <a:r>
              <a:rPr lang="en-US" sz="1800" dirty="0">
                <a:solidFill>
                  <a:schemeClr val="bg1"/>
                </a:solidFill>
                <a:latin typeface="Calibri" panose="020F0502020204030204" pitchFamily="34" charset="0"/>
                <a:cs typeface="Calibri" panose="020F0502020204030204" pitchFamily="34" charset="0"/>
              </a:rPr>
              <a:t>Eastern Hemisphere: Turkey, Iraq, Syria, Georgia, Azerbaijan, Tajikistan, Turkmenistan, and Kyrgyzstan.</a:t>
            </a:r>
          </a:p>
          <a:p>
            <a:pPr marL="0" indent="0">
              <a:spcBef>
                <a:spcPts val="0"/>
              </a:spcBef>
              <a:buNone/>
              <a:defRPr/>
            </a:pPr>
            <a:endParaRPr lang="en-US" sz="1800" dirty="0">
              <a:solidFill>
                <a:schemeClr val="bg1"/>
              </a:solidFill>
              <a:latin typeface="Calibri" panose="020F0502020204030204" pitchFamily="34" charset="0"/>
              <a:cs typeface="Calibri" panose="020F0502020204030204" pitchFamily="34" charset="0"/>
            </a:endParaRPr>
          </a:p>
          <a:p>
            <a:pPr marL="457200" lvl="1" indent="0">
              <a:spcBef>
                <a:spcPts val="0"/>
              </a:spcBef>
              <a:buNone/>
              <a:defRPr/>
            </a:pPr>
            <a:r>
              <a:rPr lang="en-US" sz="1800" dirty="0">
                <a:solidFill>
                  <a:schemeClr val="bg1"/>
                </a:solidFill>
                <a:latin typeface="Calibri" panose="020F0502020204030204" pitchFamily="34" charset="0"/>
                <a:cs typeface="Calibri" panose="020F0502020204030204" pitchFamily="34" charset="0"/>
              </a:rPr>
              <a:t>Western Hemisphere: Argentina, Paraguay, Mexico, Guatemala, Costa Rica, Honduras, Nicaragua, El Salvador, and Dominican Republic.</a:t>
            </a:r>
          </a:p>
          <a:p>
            <a:pPr>
              <a:spcBef>
                <a:spcPts val="0"/>
              </a:spcBef>
              <a:defRPr/>
            </a:pPr>
            <a:endParaRPr 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7570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RESISTANCE PATTERNS CONT.</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481943"/>
            <a:ext cx="10515600" cy="4263241"/>
          </a:xfrm>
        </p:spPr>
        <p:txBody>
          <a:bodyPr>
            <a:noAutofit/>
          </a:bodyPr>
          <a:lstStyle/>
          <a:p>
            <a:pPr marL="0" indent="0" algn="ctr">
              <a:spcBef>
                <a:spcPts val="0"/>
              </a:spcBef>
              <a:buNone/>
              <a:defRPr/>
            </a:pPr>
            <a:endParaRPr lang="en-US" sz="2000" dirty="0">
              <a:solidFill>
                <a:schemeClr val="bg1"/>
              </a:solidFill>
              <a:latin typeface="Calibri" panose="020F0502020204030204" pitchFamily="34" charset="0"/>
              <a:cs typeface="Calibri" panose="020F0502020204030204" pitchFamily="34" charset="0"/>
            </a:endParaRPr>
          </a:p>
          <a:p>
            <a:pPr>
              <a:spcBef>
                <a:spcPts val="0"/>
              </a:spcBef>
              <a:defRPr/>
            </a:pPr>
            <a:endParaRPr lang="en-US" sz="2000" dirty="0">
              <a:solidFill>
                <a:schemeClr val="bg1"/>
              </a:solidFill>
              <a:latin typeface="Calibri" panose="020F0502020204030204" pitchFamily="34" charset="0"/>
              <a:cs typeface="Calibri" panose="020F0502020204030204" pitchFamily="34" charset="0"/>
            </a:endParaRPr>
          </a:p>
          <a:p>
            <a:pPr marL="342900" indent="-342900">
              <a:spcBef>
                <a:spcPts val="0"/>
              </a:spcBef>
              <a:defRPr/>
            </a:pPr>
            <a:r>
              <a:rPr lang="en-US" sz="2000" b="1" i="1" dirty="0">
                <a:solidFill>
                  <a:schemeClr val="bg1"/>
                </a:solidFill>
                <a:latin typeface="Calibri" panose="020F0502020204030204" pitchFamily="34" charset="0"/>
                <a:cs typeface="Calibri" panose="020F0502020204030204" pitchFamily="34" charset="0"/>
              </a:rPr>
              <a:t>Mefloquine-resistant P falciparum</a:t>
            </a:r>
            <a:r>
              <a:rPr lang="en-US" sz="2000" b="1" dirty="0">
                <a:solidFill>
                  <a:schemeClr val="bg1"/>
                </a:solidFill>
                <a:latin typeface="Calibri" panose="020F0502020204030204" pitchFamily="34" charset="0"/>
                <a:cs typeface="Calibri" panose="020F0502020204030204" pitchFamily="34" charset="0"/>
              </a:rPr>
              <a:t>:</a:t>
            </a:r>
          </a:p>
          <a:p>
            <a:pPr>
              <a:spcBef>
                <a:spcPts val="0"/>
              </a:spcBef>
              <a:defRPr/>
            </a:pPr>
            <a:endParaRPr lang="en-US" sz="2000" dirty="0">
              <a:solidFill>
                <a:schemeClr val="bg1"/>
              </a:solidFill>
              <a:latin typeface="Calibri" panose="020F0502020204030204" pitchFamily="34" charset="0"/>
              <a:cs typeface="Calibri" panose="020F0502020204030204" pitchFamily="34" charset="0"/>
            </a:endParaRPr>
          </a:p>
          <a:p>
            <a:pPr marL="457200" lvl="1" indent="0">
              <a:spcBef>
                <a:spcPts val="0"/>
              </a:spcBef>
              <a:buNone/>
              <a:defRPr/>
            </a:pPr>
            <a:r>
              <a:rPr lang="en-US" sz="2000" dirty="0">
                <a:solidFill>
                  <a:schemeClr val="bg1"/>
                </a:solidFill>
                <a:latin typeface="Calibri" panose="020F0502020204030204" pitchFamily="34" charset="0"/>
                <a:cs typeface="Calibri" panose="020F0502020204030204" pitchFamily="34" charset="0"/>
              </a:rPr>
              <a:t>Southeast Asia: Regions of Vietnam, Laos, Thailand, Burma, and Cambodia.</a:t>
            </a:r>
          </a:p>
          <a:p>
            <a:pPr>
              <a:spcBef>
                <a:spcPts val="0"/>
              </a:spcBef>
              <a:defRPr/>
            </a:pPr>
            <a:endParaRPr lang="en-US" sz="2000" dirty="0">
              <a:solidFill>
                <a:schemeClr val="bg1"/>
              </a:solidFill>
              <a:latin typeface="Calibri" panose="020F0502020204030204" pitchFamily="34" charset="0"/>
              <a:cs typeface="Calibri" panose="020F0502020204030204" pitchFamily="34" charset="0"/>
            </a:endParaRPr>
          </a:p>
          <a:p>
            <a:pPr marL="342900" indent="-342900">
              <a:spcBef>
                <a:spcPts val="0"/>
              </a:spcBef>
              <a:defRPr/>
            </a:pPr>
            <a:r>
              <a:rPr lang="en-US" sz="2000" b="1" i="1" dirty="0">
                <a:solidFill>
                  <a:schemeClr val="bg1"/>
                </a:solidFill>
                <a:latin typeface="Calibri" panose="020F0502020204030204" pitchFamily="34" charset="0"/>
                <a:cs typeface="Calibri" panose="020F0502020204030204" pitchFamily="34" charset="0"/>
              </a:rPr>
              <a:t>Chloroquine-resistant P vivax</a:t>
            </a:r>
            <a:r>
              <a:rPr lang="en-US" sz="2000" b="1" dirty="0">
                <a:solidFill>
                  <a:schemeClr val="bg1"/>
                </a:solidFill>
                <a:latin typeface="Calibri" panose="020F0502020204030204" pitchFamily="34" charset="0"/>
                <a:cs typeface="Calibri" panose="020F0502020204030204" pitchFamily="34" charset="0"/>
              </a:rPr>
              <a:t>:</a:t>
            </a:r>
          </a:p>
          <a:p>
            <a:pPr marL="342900" indent="-342900">
              <a:spcBef>
                <a:spcPts val="0"/>
              </a:spcBef>
              <a:defRPr/>
            </a:pPr>
            <a:endParaRPr lang="en-US" sz="2000" dirty="0">
              <a:solidFill>
                <a:schemeClr val="bg1"/>
              </a:solidFill>
              <a:latin typeface="Calibri" panose="020F0502020204030204" pitchFamily="34" charset="0"/>
              <a:cs typeface="Calibri" panose="020F0502020204030204" pitchFamily="34" charset="0"/>
            </a:endParaRPr>
          </a:p>
          <a:p>
            <a:pPr marL="457200" lvl="1" indent="0">
              <a:spcBef>
                <a:spcPts val="0"/>
              </a:spcBef>
              <a:buNone/>
              <a:defRPr/>
            </a:pPr>
            <a:r>
              <a:rPr lang="en-US" sz="2000" dirty="0">
                <a:solidFill>
                  <a:schemeClr val="bg1"/>
                </a:solidFill>
                <a:latin typeface="Calibri" panose="020F0502020204030204" pitchFamily="34" charset="0"/>
                <a:cs typeface="Calibri" panose="020F0502020204030204" pitchFamily="34" charset="0"/>
              </a:rPr>
              <a:t>Papua New Guinea and Indonesia.</a:t>
            </a:r>
          </a:p>
          <a:p>
            <a:pPr marL="0" indent="0">
              <a:spcBef>
                <a:spcPts val="0"/>
              </a:spcBef>
              <a:buNone/>
            </a:pPr>
            <a:endParaRPr lang="en-US" alt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324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TREATMENT</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588820"/>
            <a:ext cx="10515600" cy="4156363"/>
          </a:xfrm>
        </p:spPr>
        <p:txBody>
          <a:bodyPr>
            <a:normAutofit/>
          </a:bodyPr>
          <a:lstStyle/>
          <a:p>
            <a:pPr marL="0" indent="0">
              <a:spcBef>
                <a:spcPts val="0"/>
              </a:spcBef>
              <a:buNone/>
              <a:defRPr/>
            </a:pPr>
            <a:r>
              <a:rPr lang="en-US" sz="1800" dirty="0">
                <a:solidFill>
                  <a:schemeClr val="bg1"/>
                </a:solidFill>
                <a:latin typeface="Calibri" panose="020F0502020204030204" pitchFamily="34" charset="0"/>
                <a:ea typeface="ＭＳ Ｐゴシック" charset="0"/>
                <a:cs typeface="Calibri" panose="020F0502020204030204" pitchFamily="34" charset="0"/>
              </a:rPr>
              <a:t>Uncomplicated P falciparum infection :</a:t>
            </a:r>
          </a:p>
          <a:p>
            <a:pPr>
              <a:spcBef>
                <a:spcPts val="0"/>
              </a:spcBef>
              <a:defRPr/>
            </a:pPr>
            <a:endParaRPr lang="en-US" sz="1800" dirty="0">
              <a:solidFill>
                <a:schemeClr val="bg1"/>
              </a:solidFill>
              <a:latin typeface="Calibri" panose="020F0502020204030204" pitchFamily="34" charset="0"/>
              <a:ea typeface="ＭＳ Ｐゴシック" charset="0"/>
              <a:cs typeface="Calibri" panose="020F0502020204030204" pitchFamily="34" charset="0"/>
            </a:endParaRP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Artemether-Lumefantrine or,</a:t>
            </a: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Atovaquone-proguanil or,</a:t>
            </a: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Quinine or,</a:t>
            </a: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Mefloquine.</a:t>
            </a:r>
          </a:p>
          <a:p>
            <a:pPr marL="285750" indent="-285750">
              <a:spcBef>
                <a:spcPts val="0"/>
              </a:spcBef>
              <a:buFont typeface="Arial"/>
              <a:buChar char="•"/>
              <a:defRPr/>
            </a:pPr>
            <a:endParaRPr lang="en-US" sz="1800" dirty="0">
              <a:solidFill>
                <a:schemeClr val="bg1"/>
              </a:solidFill>
              <a:latin typeface="Calibri" panose="020F0502020204030204" pitchFamily="34" charset="0"/>
              <a:ea typeface="ＭＳ Ｐゴシック" charset="0"/>
              <a:cs typeface="Calibri" panose="020F0502020204030204" pitchFamily="34" charset="0"/>
            </a:endParaRPr>
          </a:p>
          <a:p>
            <a:pPr marL="0" indent="0">
              <a:spcBef>
                <a:spcPts val="0"/>
              </a:spcBef>
              <a:buNone/>
              <a:defRPr/>
            </a:pPr>
            <a:r>
              <a:rPr lang="en-US" sz="1800" dirty="0">
                <a:solidFill>
                  <a:schemeClr val="bg1"/>
                </a:solidFill>
                <a:latin typeface="Calibri" panose="020F0502020204030204" pitchFamily="34" charset="0"/>
                <a:ea typeface="ＭＳ Ｐゴシック" charset="0"/>
                <a:cs typeface="Calibri" panose="020F0502020204030204" pitchFamily="34" charset="0"/>
              </a:rPr>
              <a:t>Uncomplicated Plasmodium </a:t>
            </a:r>
            <a:r>
              <a:rPr lang="en-US" sz="1800" dirty="0" err="1">
                <a:solidFill>
                  <a:schemeClr val="bg1"/>
                </a:solidFill>
                <a:latin typeface="Calibri" panose="020F0502020204030204" pitchFamily="34" charset="0"/>
                <a:ea typeface="ＭＳ Ｐゴシック" charset="0"/>
                <a:cs typeface="Calibri" panose="020F0502020204030204" pitchFamily="34" charset="0"/>
              </a:rPr>
              <a:t>malariae</a:t>
            </a:r>
            <a:r>
              <a:rPr lang="en-US" sz="1800" dirty="0">
                <a:solidFill>
                  <a:schemeClr val="bg1"/>
                </a:solidFill>
                <a:latin typeface="Calibri" panose="020F0502020204030204" pitchFamily="34" charset="0"/>
                <a:ea typeface="ＭＳ Ｐゴシック" charset="0"/>
                <a:cs typeface="Calibri" panose="020F0502020204030204" pitchFamily="34" charset="0"/>
              </a:rPr>
              <a:t>, Plasmodium </a:t>
            </a:r>
            <a:r>
              <a:rPr lang="en-US" sz="1800" dirty="0" err="1">
                <a:solidFill>
                  <a:schemeClr val="bg1"/>
                </a:solidFill>
                <a:latin typeface="Calibri" panose="020F0502020204030204" pitchFamily="34" charset="0"/>
                <a:ea typeface="ＭＳ Ｐゴシック" charset="0"/>
                <a:cs typeface="Calibri" panose="020F0502020204030204" pitchFamily="34" charset="0"/>
              </a:rPr>
              <a:t>knowlesi</a:t>
            </a:r>
            <a:r>
              <a:rPr lang="en-US" sz="1800" dirty="0">
                <a:solidFill>
                  <a:schemeClr val="bg1"/>
                </a:solidFill>
                <a:latin typeface="Calibri" panose="020F0502020204030204" pitchFamily="34" charset="0"/>
                <a:ea typeface="ＭＳ Ｐゴシック" charset="0"/>
                <a:cs typeface="Calibri" panose="020F0502020204030204" pitchFamily="34" charset="0"/>
              </a:rPr>
              <a:t>, or chloroquine-sensitive P falciparum infection:</a:t>
            </a:r>
          </a:p>
          <a:p>
            <a:pPr marL="285750" indent="-285750">
              <a:spcBef>
                <a:spcPts val="0"/>
              </a:spcBef>
              <a:buFont typeface="Arial"/>
              <a:buChar char="•"/>
              <a:defRPr/>
            </a:pPr>
            <a:endParaRPr lang="en-US" sz="1800" dirty="0">
              <a:solidFill>
                <a:schemeClr val="bg1"/>
              </a:solidFill>
              <a:latin typeface="Calibri" panose="020F0502020204030204" pitchFamily="34" charset="0"/>
              <a:ea typeface="ＭＳ Ｐゴシック" charset="0"/>
              <a:cs typeface="Calibri" panose="020F0502020204030204" pitchFamily="34" charset="0"/>
            </a:endParaRP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Chloroquine phosphate or,</a:t>
            </a: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Hydroxychloroquine.</a:t>
            </a:r>
          </a:p>
          <a:p>
            <a:pPr marL="285750" indent="-285750">
              <a:spcBef>
                <a:spcPts val="0"/>
              </a:spcBef>
              <a:buFont typeface="Arial"/>
              <a:buChar char="•"/>
              <a:defRPr/>
            </a:pPr>
            <a:endParaRPr lang="en-US" sz="1800" dirty="0">
              <a:solidFill>
                <a:schemeClr val="bg1"/>
              </a:solidFill>
              <a:latin typeface="Calibri" panose="020F0502020204030204" pitchFamily="34" charset="0"/>
              <a:ea typeface="ＭＳ Ｐゴシック" charset="0"/>
              <a:cs typeface="Calibri" panose="020F0502020204030204" pitchFamily="34" charset="0"/>
            </a:endParaRPr>
          </a:p>
          <a:p>
            <a:pPr marL="0" indent="0">
              <a:spcBef>
                <a:spcPts val="0"/>
              </a:spcBef>
              <a:buNone/>
              <a:defRPr/>
            </a:pPr>
            <a:r>
              <a:rPr lang="en-US" sz="1800" dirty="0">
                <a:solidFill>
                  <a:schemeClr val="bg1"/>
                </a:solidFill>
                <a:latin typeface="Calibri" panose="020F0502020204030204" pitchFamily="34" charset="0"/>
                <a:ea typeface="ＭＳ Ｐゴシック" charset="0"/>
                <a:cs typeface="Calibri" panose="020F0502020204030204" pitchFamily="34" charset="0"/>
              </a:rPr>
              <a:t>Uncomplicated P vivax or P </a:t>
            </a:r>
            <a:r>
              <a:rPr lang="en-US" sz="1800" dirty="0" err="1">
                <a:solidFill>
                  <a:schemeClr val="bg1"/>
                </a:solidFill>
                <a:latin typeface="Calibri" panose="020F0502020204030204" pitchFamily="34" charset="0"/>
                <a:ea typeface="ＭＳ Ｐゴシック" charset="0"/>
                <a:cs typeface="Calibri" panose="020F0502020204030204" pitchFamily="34" charset="0"/>
              </a:rPr>
              <a:t>ovale</a:t>
            </a:r>
            <a:r>
              <a:rPr lang="en-US" sz="1800" dirty="0">
                <a:solidFill>
                  <a:schemeClr val="bg1"/>
                </a:solidFill>
                <a:latin typeface="Calibri" panose="020F0502020204030204" pitchFamily="34" charset="0"/>
                <a:ea typeface="ＭＳ Ｐゴシック" charset="0"/>
                <a:cs typeface="Calibri" panose="020F0502020204030204" pitchFamily="34" charset="0"/>
              </a:rPr>
              <a:t> infection, expected to be chloroquine-susceptible:</a:t>
            </a:r>
          </a:p>
          <a:p>
            <a:pPr marL="285750" indent="-285750">
              <a:spcBef>
                <a:spcPts val="0"/>
              </a:spcBef>
              <a:buFont typeface="Arial"/>
              <a:buChar char="•"/>
              <a:defRPr/>
            </a:pPr>
            <a:endParaRPr lang="en-US" sz="1800" dirty="0">
              <a:solidFill>
                <a:schemeClr val="bg1"/>
              </a:solidFill>
              <a:latin typeface="Calibri" panose="020F0502020204030204" pitchFamily="34" charset="0"/>
              <a:ea typeface="ＭＳ Ｐゴシック" charset="0"/>
              <a:cs typeface="Calibri" panose="020F0502020204030204" pitchFamily="34" charset="0"/>
            </a:endParaRP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Chloroquine phosphate or,</a:t>
            </a:r>
          </a:p>
          <a:p>
            <a:pPr marL="285750" indent="-285750">
              <a:spcBef>
                <a:spcPts val="0"/>
              </a:spcBef>
              <a:buFont typeface="Arial"/>
              <a:buChar cha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Hydroxychloroquine.</a:t>
            </a:r>
          </a:p>
        </p:txBody>
      </p:sp>
    </p:spTree>
    <p:extLst>
      <p:ext uri="{BB962C8B-B14F-4D97-AF65-F5344CB8AC3E}">
        <p14:creationId xmlns:p14="http://schemas.microsoft.com/office/powerpoint/2010/main" val="2266632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TREATMENT</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marL="0" indent="0">
              <a:buNone/>
              <a:defRPr/>
            </a:pPr>
            <a:r>
              <a:rPr lang="en-US" sz="2000" dirty="0">
                <a:solidFill>
                  <a:schemeClr val="bg1"/>
                </a:solidFill>
                <a:latin typeface="Calibri" panose="020F0502020204030204" pitchFamily="34" charset="0"/>
                <a:ea typeface="ＭＳ Ｐゴシック" charset="0"/>
                <a:cs typeface="Calibri" panose="020F0502020204030204" pitchFamily="34" charset="0"/>
              </a:rPr>
              <a:t>Uncomplicated P vivax infection, expected to be chloroquine-resistant:</a:t>
            </a:r>
          </a:p>
          <a:p>
            <a:pPr marL="0" indent="0">
              <a:buNone/>
              <a:defRPr/>
            </a:pPr>
            <a:endParaRPr lang="en-US" sz="2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Quinine or,</a:t>
            </a:r>
          </a:p>
          <a:p>
            <a:pP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Atovaquone-proguanil or,</a:t>
            </a:r>
          </a:p>
          <a:p>
            <a:pP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Mefloquine or,</a:t>
            </a:r>
          </a:p>
          <a:p>
            <a:pPr>
              <a:defRPr/>
            </a:pPr>
            <a:r>
              <a:rPr lang="en-US" sz="1800" dirty="0">
                <a:solidFill>
                  <a:schemeClr val="bg1"/>
                </a:solidFill>
                <a:latin typeface="Calibri" panose="020F0502020204030204" pitchFamily="34" charset="0"/>
                <a:ea typeface="ＭＳ Ｐゴシック" charset="0"/>
                <a:cs typeface="Calibri" panose="020F0502020204030204" pitchFamily="34" charset="0"/>
              </a:rPr>
              <a:t>Amodiaquine.</a:t>
            </a:r>
          </a:p>
          <a:p>
            <a:pPr marL="0" indent="0">
              <a:buNone/>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0" indent="0">
              <a:buNone/>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0" indent="0">
              <a:buNone/>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0" indent="0">
              <a:buNone/>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0" indent="0">
              <a:buNone/>
            </a:pPr>
            <a:endParaRPr lang="en-US" alt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633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COMPLICATED MALARIA</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marL="0" indent="0">
              <a:spcBef>
                <a:spcPts val="0"/>
              </a:spcBef>
              <a:buNone/>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285750" indent="-285750">
              <a:spcBef>
                <a:spcPts val="0"/>
              </a:spcBef>
              <a:buFont typeface="Arial"/>
              <a:buChar char="•"/>
              <a:defRPr/>
            </a:pPr>
            <a:r>
              <a:rPr lang="en-US" sz="2000" dirty="0">
                <a:solidFill>
                  <a:schemeClr val="bg1"/>
                </a:solidFill>
                <a:latin typeface="Calibri" panose="020F0502020204030204" pitchFamily="34" charset="0"/>
                <a:ea typeface="ＭＳ Ｐゴシック" charset="0"/>
                <a:cs typeface="Calibri" panose="020F0502020204030204" pitchFamily="34" charset="0"/>
              </a:rPr>
              <a:t>Quinidine gluconate 10 mg/kg loading dose over 1-2h, then 1.2 mg/kg/h for at least 24h.</a:t>
            </a:r>
          </a:p>
          <a:p>
            <a:pPr marL="285750" indent="-285750">
              <a:spcBef>
                <a:spcPts val="0"/>
              </a:spcBef>
              <a:buFont typeface="Arial"/>
              <a:buChar char="•"/>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285750" indent="-285750">
              <a:spcBef>
                <a:spcPts val="0"/>
              </a:spcBef>
              <a:buFont typeface="Arial"/>
              <a:buChar char="•"/>
              <a:defRPr/>
            </a:pPr>
            <a:r>
              <a:rPr lang="en-US" sz="2000" dirty="0">
                <a:solidFill>
                  <a:schemeClr val="bg1"/>
                </a:solidFill>
                <a:latin typeface="Calibri" panose="020F0502020204030204" pitchFamily="34" charset="0"/>
                <a:ea typeface="ＭＳ Ｐゴシック" charset="0"/>
                <a:cs typeface="Calibri" panose="020F0502020204030204" pitchFamily="34" charset="0"/>
              </a:rPr>
              <a:t>Once parasitemia is &lt; 1% and patient can take oral medication, switch to quinine 650 mg PO TID to complete 3-d course (7-d course if malaria was acquired in southern Asia).</a:t>
            </a:r>
          </a:p>
          <a:p>
            <a:pPr marL="285750" indent="-285750">
              <a:spcBef>
                <a:spcPts val="0"/>
              </a:spcBef>
              <a:buFont typeface="Arial"/>
              <a:buChar char="•"/>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285750" indent="-285750">
              <a:spcBef>
                <a:spcPts val="0"/>
              </a:spcBef>
              <a:buFont typeface="Arial"/>
              <a:buChar char="•"/>
              <a:defRPr/>
            </a:pPr>
            <a:r>
              <a:rPr lang="en-US" sz="2000" dirty="0">
                <a:solidFill>
                  <a:schemeClr val="bg1"/>
                </a:solidFill>
                <a:latin typeface="Calibri" panose="020F0502020204030204" pitchFamily="34" charset="0"/>
                <a:ea typeface="ＭＳ Ｐゴシック" charset="0"/>
                <a:cs typeface="Calibri" panose="020F0502020204030204" pitchFamily="34" charset="0"/>
              </a:rPr>
              <a:t>In addition, give doxycycline 100 mg IV or PO BID for 7d. </a:t>
            </a:r>
          </a:p>
          <a:p>
            <a:pPr marL="285750" indent="-285750">
              <a:spcBef>
                <a:spcPts val="0"/>
              </a:spcBef>
              <a:buFont typeface="Arial"/>
              <a:buChar char="•"/>
              <a:defRPr/>
            </a:pPr>
            <a:endParaRPr lang="en-US" sz="2000" dirty="0">
              <a:solidFill>
                <a:schemeClr val="bg1"/>
              </a:solidFill>
              <a:latin typeface="Calibri" panose="020F0502020204030204" pitchFamily="34" charset="0"/>
              <a:ea typeface="ＭＳ Ｐゴシック" charset="0"/>
              <a:cs typeface="Calibri" panose="020F0502020204030204" pitchFamily="34" charset="0"/>
            </a:endParaRPr>
          </a:p>
          <a:p>
            <a:pPr marL="285750" indent="-285750">
              <a:spcBef>
                <a:spcPts val="0"/>
              </a:spcBef>
              <a:buFont typeface="Arial"/>
              <a:buChar char="•"/>
              <a:defRPr/>
            </a:pPr>
            <a:r>
              <a:rPr lang="en-US" sz="2000" dirty="0">
                <a:solidFill>
                  <a:schemeClr val="bg1"/>
                </a:solidFill>
                <a:latin typeface="Calibri" panose="020F0502020204030204" pitchFamily="34" charset="0"/>
                <a:ea typeface="ＭＳ Ｐゴシック" charset="0"/>
                <a:cs typeface="Calibri" panose="020F0502020204030204" pitchFamily="34" charset="0"/>
              </a:rPr>
              <a:t>For pregnant women, instead of doxycycline, give clindamycin 20 mg base/kg/day PO divided TID for 7d.</a:t>
            </a:r>
          </a:p>
        </p:txBody>
      </p:sp>
    </p:spTree>
    <p:extLst>
      <p:ext uri="{BB962C8B-B14F-4D97-AF65-F5344CB8AC3E}">
        <p14:creationId xmlns:p14="http://schemas.microsoft.com/office/powerpoint/2010/main" val="236067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7C25902-D7DF-2A47-A161-089B249EEADF}"/>
              </a:ext>
            </a:extLst>
          </p:cNvPr>
          <p:cNvSpPr>
            <a:spLocks noGrp="1"/>
          </p:cNvSpPr>
          <p:nvPr>
            <p:ph type="title"/>
          </p:nvPr>
        </p:nvSpPr>
        <p:spPr>
          <a:xfrm>
            <a:off x="1179226" y="826680"/>
            <a:ext cx="9833548" cy="1325563"/>
          </a:xfrm>
        </p:spPr>
        <p:txBody>
          <a:bodyPr>
            <a:normAutofit/>
          </a:bodyPr>
          <a:lstStyle/>
          <a:p>
            <a:pPr algn="ctr"/>
            <a:r>
              <a:rPr lang="en-US" sz="4000" b="1" dirty="0"/>
              <a:t>MALARIA EPIDEMIOLOGY</a:t>
            </a:r>
          </a:p>
        </p:txBody>
      </p:sp>
      <p:sp>
        <p:nvSpPr>
          <p:cNvPr id="3" name="Content Placeholder 2">
            <a:extLst>
              <a:ext uri="{FF2B5EF4-FFF2-40B4-BE49-F238E27FC236}">
                <a16:creationId xmlns:a16="http://schemas.microsoft.com/office/drawing/2014/main" xmlns="" id="{E4236691-FC9F-0B40-BC34-96E71435115F}"/>
              </a:ext>
            </a:extLst>
          </p:cNvPr>
          <p:cNvSpPr>
            <a:spLocks noGrp="1"/>
          </p:cNvSpPr>
          <p:nvPr>
            <p:ph idx="1"/>
          </p:nvPr>
        </p:nvSpPr>
        <p:spPr>
          <a:xfrm>
            <a:off x="1179226" y="3092970"/>
            <a:ext cx="9833548" cy="2693976"/>
          </a:xfrm>
        </p:spPr>
        <p:txBody>
          <a:bodyPr>
            <a:normAutofit/>
          </a:bodyPr>
          <a:lstStyle/>
          <a:p>
            <a:r>
              <a:rPr lang="en-US" dirty="0">
                <a:solidFill>
                  <a:srgbClr val="000000"/>
                </a:solidFill>
              </a:rPr>
              <a:t>In 2017, there were an estimated 435 000 deaths from malaria globally, compared with 451 000 estimated deaths in 2016, and 607 000 in 2010. </a:t>
            </a:r>
          </a:p>
          <a:p>
            <a:r>
              <a:rPr lang="en-US" dirty="0">
                <a:solidFill>
                  <a:srgbClr val="000000"/>
                </a:solidFill>
              </a:rPr>
              <a:t>Children aged under 5 years are the most vulnerable group affected by malaria. In 2017, they accounted for 61% (266 000) of all malaria deaths worldwide. </a:t>
            </a:r>
          </a:p>
        </p:txBody>
      </p:sp>
    </p:spTree>
    <p:extLst>
      <p:ext uri="{BB962C8B-B14F-4D97-AF65-F5344CB8AC3E}">
        <p14:creationId xmlns:p14="http://schemas.microsoft.com/office/powerpoint/2010/main" val="23053170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CHEMOPROPHYLAXIS</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r>
              <a:rPr lang="en-US" altLang="en-US" dirty="0">
                <a:solidFill>
                  <a:schemeClr val="bg1"/>
                </a:solidFill>
                <a:latin typeface="Calibri" panose="020F0502020204030204" pitchFamily="34" charset="0"/>
                <a:cs typeface="Calibri" panose="020F0502020204030204" pitchFamily="34" charset="0"/>
              </a:rPr>
              <a:t>Atovaquone-proguanil or,</a:t>
            </a:r>
          </a:p>
          <a:p>
            <a:r>
              <a:rPr lang="en-US" altLang="en-US" dirty="0">
                <a:solidFill>
                  <a:schemeClr val="bg1"/>
                </a:solidFill>
                <a:latin typeface="Calibri" panose="020F0502020204030204" pitchFamily="34" charset="0"/>
                <a:cs typeface="Calibri" panose="020F0502020204030204" pitchFamily="34" charset="0"/>
              </a:rPr>
              <a:t>Chloroquine phosphate or,</a:t>
            </a:r>
          </a:p>
          <a:p>
            <a:r>
              <a:rPr lang="en-US" altLang="en-US" dirty="0">
                <a:solidFill>
                  <a:schemeClr val="bg1"/>
                </a:solidFill>
                <a:latin typeface="Calibri" panose="020F0502020204030204" pitchFamily="34" charset="0"/>
                <a:cs typeface="Calibri" panose="020F0502020204030204" pitchFamily="34" charset="0"/>
              </a:rPr>
              <a:t>Doxycycline or,</a:t>
            </a:r>
          </a:p>
          <a:p>
            <a:r>
              <a:rPr lang="en-US" altLang="en-US" dirty="0">
                <a:solidFill>
                  <a:schemeClr val="bg1"/>
                </a:solidFill>
                <a:latin typeface="Calibri" panose="020F0502020204030204" pitchFamily="34" charset="0"/>
                <a:cs typeface="Calibri" panose="020F0502020204030204" pitchFamily="34" charset="0"/>
              </a:rPr>
              <a:t>Mefloquine or,</a:t>
            </a:r>
          </a:p>
          <a:p>
            <a:r>
              <a:rPr lang="en-US" altLang="en-US" dirty="0">
                <a:solidFill>
                  <a:schemeClr val="bg1"/>
                </a:solidFill>
                <a:latin typeface="Calibri" panose="020F0502020204030204" pitchFamily="34" charset="0"/>
                <a:cs typeface="Calibri" panose="020F0502020204030204" pitchFamily="34" charset="0"/>
              </a:rPr>
              <a:t>Primaquine.</a:t>
            </a:r>
          </a:p>
          <a:p>
            <a:endParaRPr lang="en-US" alt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078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F16A6F2C-1D6C-C242-84B8-6894308A9149}"/>
              </a:ext>
            </a:extLst>
          </p:cNvPr>
          <p:cNvPicPr>
            <a:picLocks noGrp="1" noChangeAspect="1"/>
          </p:cNvPicPr>
          <p:nvPr>
            <p:ph idx="1"/>
          </p:nvPr>
        </p:nvPicPr>
        <p:blipFill>
          <a:blip r:embed="rId2"/>
          <a:stretch>
            <a:fillRect/>
          </a:stretch>
        </p:blipFill>
        <p:spPr>
          <a:xfrm>
            <a:off x="-203200" y="0"/>
            <a:ext cx="12547600" cy="6570133"/>
          </a:xfrm>
        </p:spPr>
      </p:pic>
    </p:spTree>
    <p:extLst>
      <p:ext uri="{BB962C8B-B14F-4D97-AF65-F5344CB8AC3E}">
        <p14:creationId xmlns:p14="http://schemas.microsoft.com/office/powerpoint/2010/main" val="34935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7417AA6-34D3-624E-85DA-5047EC94B096}"/>
              </a:ext>
            </a:extLst>
          </p:cNvPr>
          <p:cNvPicPr>
            <a:picLocks noGrp="1" noChangeAspect="1"/>
          </p:cNvPicPr>
          <p:nvPr>
            <p:ph idx="1"/>
          </p:nvPr>
        </p:nvPicPr>
        <p:blipFill>
          <a:blip r:embed="rId2"/>
          <a:stretch>
            <a:fillRect/>
          </a:stretch>
        </p:blipFill>
        <p:spPr>
          <a:xfrm>
            <a:off x="-474134" y="577453"/>
            <a:ext cx="12666134" cy="5703094"/>
          </a:xfrm>
        </p:spPr>
      </p:pic>
    </p:spTree>
    <p:extLst>
      <p:ext uri="{BB962C8B-B14F-4D97-AF65-F5344CB8AC3E}">
        <p14:creationId xmlns:p14="http://schemas.microsoft.com/office/powerpoint/2010/main" val="2447779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ADDITIONAL SUPPORTIVE MEASURES</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endParaRPr lang="en-US" altLang="en-US" sz="1800" dirty="0">
              <a:solidFill>
                <a:schemeClr val="bg1"/>
              </a:solidFill>
              <a:latin typeface="Calibri" panose="020F0502020204030204" pitchFamily="34" charset="0"/>
              <a:cs typeface="Calibri" panose="020F0502020204030204" pitchFamily="34" charset="0"/>
            </a:endParaRPr>
          </a:p>
          <a:p>
            <a:pPr marL="171450" indent="-171450">
              <a:tabLst>
                <a:tab pos="1828800" algn="l"/>
              </a:tabLst>
            </a:pPr>
            <a:r>
              <a:rPr lang="en-US" altLang="en-US" sz="1800" dirty="0">
                <a:solidFill>
                  <a:schemeClr val="bg1"/>
                </a:solidFill>
                <a:latin typeface="Calibri" panose="020F0502020204030204" pitchFamily="34" charset="0"/>
                <a:cs typeface="Calibri" panose="020F0502020204030204" pitchFamily="34" charset="0"/>
              </a:rPr>
              <a:t>Blood Tx / Exchange Tx.</a:t>
            </a:r>
          </a:p>
          <a:p>
            <a:pPr marL="171450" indent="-171450">
              <a:tabLst>
                <a:tab pos="1828800" algn="l"/>
              </a:tabLst>
            </a:pPr>
            <a:r>
              <a:rPr lang="en-US" altLang="en-US" sz="1800" dirty="0">
                <a:solidFill>
                  <a:schemeClr val="bg1"/>
                </a:solidFill>
                <a:latin typeface="Calibri" panose="020F0502020204030204" pitchFamily="34" charset="0"/>
                <a:cs typeface="Calibri" panose="020F0502020204030204" pitchFamily="34" charset="0"/>
              </a:rPr>
              <a:t>Hypoglycemia treatment and prophylaxis especially in pregnant women.</a:t>
            </a:r>
          </a:p>
          <a:p>
            <a:pPr marL="171450" indent="-171450">
              <a:tabLst>
                <a:tab pos="1828800" algn="l"/>
              </a:tabLst>
            </a:pPr>
            <a:r>
              <a:rPr lang="en-US" altLang="en-US" sz="1800" dirty="0">
                <a:solidFill>
                  <a:schemeClr val="bg1"/>
                </a:solidFill>
                <a:latin typeface="Calibri" panose="020F0502020204030204" pitchFamily="34" charset="0"/>
                <a:cs typeface="Calibri" panose="020F0502020204030204" pitchFamily="34" charset="0"/>
              </a:rPr>
              <a:t>Avoidance of IVF overload.</a:t>
            </a:r>
          </a:p>
          <a:p>
            <a:pPr marL="171450" indent="-171450">
              <a:tabLst>
                <a:tab pos="1828800" algn="l"/>
              </a:tabLst>
            </a:pPr>
            <a:r>
              <a:rPr lang="en-US" altLang="en-US" sz="1800" dirty="0">
                <a:solidFill>
                  <a:schemeClr val="bg1"/>
                </a:solidFill>
                <a:latin typeface="Calibri" panose="020F0502020204030204" pitchFamily="34" charset="0"/>
                <a:cs typeface="Calibri" panose="020F0502020204030204" pitchFamily="34" charset="0"/>
              </a:rPr>
              <a:t>Dialysis.</a:t>
            </a:r>
          </a:p>
          <a:p>
            <a:pPr marL="171450" indent="-171450">
              <a:tabLst>
                <a:tab pos="1828800" algn="l"/>
              </a:tabLst>
            </a:pPr>
            <a:r>
              <a:rPr lang="en-US" altLang="en-US" sz="1800" dirty="0">
                <a:solidFill>
                  <a:schemeClr val="bg1"/>
                </a:solidFill>
                <a:latin typeface="Calibri" panose="020F0502020204030204" pitchFamily="34" charset="0"/>
                <a:cs typeface="Calibri" panose="020F0502020204030204" pitchFamily="34" charset="0"/>
              </a:rPr>
              <a:t>Heparin for consumption coagulation.</a:t>
            </a:r>
          </a:p>
          <a:p>
            <a:pPr marL="171450" indent="-171450">
              <a:tabLst>
                <a:tab pos="1828800" algn="l"/>
              </a:tabLst>
            </a:pPr>
            <a:r>
              <a:rPr lang="en-US" altLang="en-US" sz="1800" dirty="0">
                <a:solidFill>
                  <a:schemeClr val="bg1"/>
                </a:solidFill>
                <a:latin typeface="Calibri" panose="020F0502020204030204" pitchFamily="34" charset="0"/>
                <a:cs typeface="Calibri" panose="020F0502020204030204" pitchFamily="34" charset="0"/>
              </a:rPr>
              <a:t>Pregnant woman should receive prophylaxis.</a:t>
            </a:r>
          </a:p>
          <a:p>
            <a:pPr marL="171450" indent="-171450">
              <a:tabLst>
                <a:tab pos="1828800" algn="l"/>
              </a:tabLst>
            </a:pPr>
            <a:r>
              <a:rPr lang="en-US" altLang="en-US" sz="1800" dirty="0">
                <a:solidFill>
                  <a:schemeClr val="bg1"/>
                </a:solidFill>
                <a:latin typeface="Calibri" panose="020F0502020204030204" pitchFamily="34" charset="0"/>
                <a:cs typeface="Calibri" panose="020F0502020204030204" pitchFamily="34" charset="0"/>
              </a:rPr>
              <a:t>Non-immune travelers.</a:t>
            </a:r>
          </a:p>
          <a:p>
            <a:pPr marL="0" indent="0">
              <a:buNone/>
            </a:pPr>
            <a:endParaRPr lang="en-US" alt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9961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OTHER MEASURES IN TREATING SEVERE MALARIA</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marL="457200" indent="-457200">
              <a:spcBef>
                <a:spcPts val="0"/>
              </a:spcBef>
              <a:buFont typeface="+mj-lt"/>
              <a:buAutoNum type="arabicPeriod"/>
              <a:tabLst>
                <a:tab pos="1600200" algn="l"/>
              </a:tabLst>
              <a:defRPr/>
            </a:pPr>
            <a:r>
              <a:rPr lang="en-US" sz="2400" b="1" dirty="0">
                <a:solidFill>
                  <a:schemeClr val="bg1"/>
                </a:solidFill>
                <a:latin typeface="Calibri" panose="020F0502020204030204" pitchFamily="34" charset="0"/>
                <a:cs typeface="Calibri" panose="020F0502020204030204" pitchFamily="34" charset="0"/>
              </a:rPr>
              <a:t>Antibodies against TNF   -  </a:t>
            </a:r>
            <a:r>
              <a:rPr lang="en-US" sz="2400" b="1" dirty="0">
                <a:solidFill>
                  <a:schemeClr val="bg1"/>
                </a:solidFill>
                <a:latin typeface="Calibri" panose="020F0502020204030204" pitchFamily="34" charset="0"/>
                <a:cs typeface="Calibri" panose="020F0502020204030204" pitchFamily="34" charset="0"/>
                <a:sym typeface="Symbol" pitchFamily="18" charset="2"/>
              </a:rPr>
              <a:t></a:t>
            </a:r>
          </a:p>
          <a:p>
            <a:pPr marL="457200" lvl="1" indent="0">
              <a:spcBef>
                <a:spcPts val="0"/>
              </a:spcBef>
              <a:buNone/>
              <a:tabLst>
                <a:tab pos="1600200" algn="l"/>
              </a:tabLst>
              <a:defRPr/>
            </a:pPr>
            <a:r>
              <a:rPr lang="en-US" sz="1800" dirty="0">
                <a:solidFill>
                  <a:schemeClr val="bg1"/>
                </a:solidFill>
                <a:latin typeface="Calibri" panose="020F0502020204030204" pitchFamily="34" charset="0"/>
                <a:cs typeface="Calibri" panose="020F0502020204030204" pitchFamily="34" charset="0"/>
                <a:sym typeface="Wingdings" pitchFamily="2" charset="2"/>
              </a:rPr>
              <a:t>They DECREASE fever but no effect on mortality &amp; morbidity</a:t>
            </a:r>
          </a:p>
          <a:p>
            <a:pPr marL="457200" lvl="1" indent="0">
              <a:spcBef>
                <a:spcPts val="0"/>
              </a:spcBef>
              <a:buNone/>
              <a:tabLst>
                <a:tab pos="1600200" algn="l"/>
              </a:tabLst>
              <a:defRPr/>
            </a:pPr>
            <a:endParaRPr lang="en-US" sz="1800" dirty="0">
              <a:solidFill>
                <a:schemeClr val="bg1"/>
              </a:solidFill>
              <a:latin typeface="Calibri" panose="020F0502020204030204" pitchFamily="34" charset="0"/>
              <a:cs typeface="Calibri" panose="020F0502020204030204" pitchFamily="34" charset="0"/>
              <a:sym typeface="Wingdings" pitchFamily="2" charset="2"/>
            </a:endParaRPr>
          </a:p>
          <a:p>
            <a:pPr marL="457200" lvl="1" indent="0">
              <a:spcBef>
                <a:spcPts val="0"/>
              </a:spcBef>
              <a:buNone/>
              <a:tabLst>
                <a:tab pos="1600200" algn="l"/>
              </a:tabLst>
              <a:defRPr/>
            </a:pPr>
            <a:endParaRPr lang="en-US" sz="1800" dirty="0">
              <a:solidFill>
                <a:schemeClr val="bg1"/>
              </a:solidFill>
              <a:latin typeface="Calibri" panose="020F0502020204030204" pitchFamily="34" charset="0"/>
              <a:cs typeface="Calibri" panose="020F0502020204030204" pitchFamily="34" charset="0"/>
              <a:sym typeface="Wingdings" pitchFamily="2" charset="2"/>
            </a:endParaRPr>
          </a:p>
          <a:p>
            <a:pPr marL="457200" lvl="1" indent="0">
              <a:spcBef>
                <a:spcPts val="0"/>
              </a:spcBef>
              <a:buNone/>
              <a:tabLst>
                <a:tab pos="1600200" algn="l"/>
              </a:tabLst>
              <a:defRPr/>
            </a:pPr>
            <a:r>
              <a:rPr lang="en-US" sz="2800" dirty="0">
                <a:solidFill>
                  <a:schemeClr val="bg1"/>
                </a:solidFill>
                <a:latin typeface="Calibri" panose="020F0502020204030204" pitchFamily="34" charset="0"/>
                <a:cs typeface="Calibri" panose="020F0502020204030204" pitchFamily="34" charset="0"/>
                <a:sym typeface="Wingdings" pitchFamily="2" charset="2"/>
              </a:rPr>
              <a:t>?  Reason</a:t>
            </a:r>
          </a:p>
          <a:p>
            <a:pPr lvl="1">
              <a:spcBef>
                <a:spcPts val="0"/>
              </a:spcBef>
              <a:tabLst>
                <a:tab pos="1600200" algn="l"/>
              </a:tabLst>
              <a:defRPr/>
            </a:pPr>
            <a:r>
              <a:rPr lang="en-US" sz="1800" dirty="0">
                <a:solidFill>
                  <a:schemeClr val="bg1"/>
                </a:solidFill>
                <a:latin typeface="Calibri" panose="020F0502020204030204" pitchFamily="34" charset="0"/>
                <a:cs typeface="Calibri" panose="020F0502020204030204" pitchFamily="34" charset="0"/>
                <a:sym typeface="Wingdings" pitchFamily="2" charset="2"/>
              </a:rPr>
              <a:t>Effects of other cytokines as IL – 1, TNF- </a:t>
            </a:r>
            <a:r>
              <a:rPr lang="en-US" sz="1800" dirty="0">
                <a:solidFill>
                  <a:schemeClr val="bg1"/>
                </a:solidFill>
                <a:latin typeface="Calibri" panose="020F0502020204030204" pitchFamily="34" charset="0"/>
                <a:cs typeface="Calibri" panose="020F0502020204030204" pitchFamily="34" charset="0"/>
                <a:sym typeface="Symbol" pitchFamily="18" charset="2"/>
              </a:rPr>
              <a:t>.</a:t>
            </a:r>
            <a:endParaRPr lang="en-US" sz="1800" dirty="0">
              <a:solidFill>
                <a:schemeClr val="bg1"/>
              </a:solidFill>
              <a:latin typeface="Calibri" panose="020F0502020204030204" pitchFamily="34" charset="0"/>
              <a:cs typeface="Calibri" panose="020F0502020204030204" pitchFamily="34" charset="0"/>
            </a:endParaRPr>
          </a:p>
          <a:p>
            <a:pPr>
              <a:spcBef>
                <a:spcPts val="0"/>
              </a:spcBef>
              <a:tabLst>
                <a:tab pos="1600200" algn="l"/>
              </a:tabLst>
              <a:defRPr/>
            </a:pPr>
            <a:endParaRPr lang="en-US" sz="2400" dirty="0">
              <a:solidFill>
                <a:schemeClr val="bg1"/>
              </a:solidFill>
              <a:latin typeface="Calibri" panose="020F0502020204030204" pitchFamily="34" charset="0"/>
              <a:cs typeface="Calibri" panose="020F0502020204030204" pitchFamily="34" charset="0"/>
              <a:sym typeface="Symbol" pitchFamily="18" charset="2"/>
            </a:endParaRPr>
          </a:p>
          <a:p>
            <a:pPr lvl="1">
              <a:spcBef>
                <a:spcPts val="0"/>
              </a:spcBef>
              <a:tabLst>
                <a:tab pos="1600200" algn="l"/>
              </a:tabLst>
              <a:defRPr/>
            </a:pPr>
            <a:r>
              <a:rPr lang="en-US" sz="1800" dirty="0">
                <a:solidFill>
                  <a:schemeClr val="bg1"/>
                </a:solidFill>
                <a:latin typeface="Calibri" panose="020F0502020204030204" pitchFamily="34" charset="0"/>
                <a:cs typeface="Calibri" panose="020F0502020204030204" pitchFamily="34" charset="0"/>
                <a:sym typeface="Symbol" pitchFamily="18" charset="2"/>
              </a:rPr>
              <a:t>On pathogenesis of complicated severe malaria.</a:t>
            </a:r>
          </a:p>
          <a:p>
            <a:pPr marL="0" indent="0">
              <a:spcBef>
                <a:spcPts val="0"/>
              </a:spcBef>
              <a:buNone/>
            </a:pPr>
            <a:endParaRPr lang="en-US" alt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59909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OTHER MEASURES IN TREATING SEVERE MALARIA</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marL="514350" indent="-514350">
              <a:spcBef>
                <a:spcPts val="0"/>
              </a:spcBef>
              <a:buFont typeface="+mj-lt"/>
              <a:buAutoNum type="arabicPeriod" startAt="2"/>
              <a:tabLst>
                <a:tab pos="1371600" algn="l"/>
              </a:tabLst>
              <a:defRPr/>
            </a:pPr>
            <a:r>
              <a:rPr lang="en-US" sz="2600" b="1" dirty="0">
                <a:solidFill>
                  <a:schemeClr val="bg1"/>
                </a:solidFill>
                <a:latin typeface="Calibri" panose="020F0502020204030204" pitchFamily="34" charset="0"/>
                <a:cs typeface="Calibri" panose="020F0502020204030204" pitchFamily="34" charset="0"/>
              </a:rPr>
              <a:t>Steroids</a:t>
            </a:r>
          </a:p>
          <a:p>
            <a:pPr marL="0" indent="0">
              <a:spcBef>
                <a:spcPts val="0"/>
              </a:spcBef>
              <a:buNone/>
              <a:tabLst>
                <a:tab pos="1371600" algn="l"/>
              </a:tabLst>
              <a:defRPr/>
            </a:pPr>
            <a:r>
              <a:rPr lang="en-US" sz="2600" dirty="0">
                <a:solidFill>
                  <a:schemeClr val="bg1"/>
                </a:solidFill>
                <a:latin typeface="Calibri" panose="020F0502020204030204" pitchFamily="34" charset="0"/>
                <a:cs typeface="Calibri" panose="020F0502020204030204" pitchFamily="34" charset="0"/>
              </a:rPr>
              <a:t>Harmful by controlled trials.</a:t>
            </a:r>
          </a:p>
          <a:p>
            <a:pPr marL="0" indent="0">
              <a:spcBef>
                <a:spcPts val="0"/>
              </a:spcBef>
              <a:buNone/>
              <a:tabLst>
                <a:tab pos="1371600" algn="l"/>
              </a:tabLst>
              <a:defRPr/>
            </a:pPr>
            <a:r>
              <a:rPr lang="en-US" sz="2600" dirty="0">
                <a:solidFill>
                  <a:schemeClr val="bg1"/>
                </a:solidFill>
                <a:latin typeface="Calibri" panose="020F0502020204030204" pitchFamily="34" charset="0"/>
                <a:cs typeface="Calibri" panose="020F0502020204030204" pitchFamily="34" charset="0"/>
              </a:rPr>
              <a:t>Dexamethasone longer duration of coma + worse outcomes than patient receiving quinine alone.</a:t>
            </a:r>
          </a:p>
          <a:p>
            <a:pPr algn="r">
              <a:spcBef>
                <a:spcPts val="0"/>
              </a:spcBef>
              <a:tabLst>
                <a:tab pos="1371600" algn="l"/>
              </a:tabLst>
              <a:defRPr/>
            </a:pPr>
            <a:r>
              <a:rPr lang="en-US" sz="2600" dirty="0">
                <a:solidFill>
                  <a:schemeClr val="bg1"/>
                </a:solidFill>
                <a:latin typeface="Calibri" panose="020F0502020204030204" pitchFamily="34" charset="0"/>
                <a:cs typeface="Calibri" panose="020F0502020204030204" pitchFamily="34" charset="0"/>
              </a:rPr>
              <a:t>(NEWJ 1982, </a:t>
            </a:r>
            <a:r>
              <a:rPr lang="en-US" sz="2600" dirty="0" err="1">
                <a:solidFill>
                  <a:schemeClr val="bg1"/>
                </a:solidFill>
                <a:latin typeface="Calibri" panose="020F0502020204030204" pitchFamily="34" charset="0"/>
                <a:cs typeface="Calibri" panose="020F0502020204030204" pitchFamily="34" charset="0"/>
              </a:rPr>
              <a:t>Warrel</a:t>
            </a:r>
            <a:r>
              <a:rPr lang="en-US" sz="2600" dirty="0">
                <a:solidFill>
                  <a:schemeClr val="bg1"/>
                </a:solidFill>
                <a:latin typeface="Calibri" panose="020F0502020204030204" pitchFamily="34" charset="0"/>
                <a:cs typeface="Calibri" panose="020F0502020204030204" pitchFamily="34" charset="0"/>
              </a:rPr>
              <a:t> et al)</a:t>
            </a:r>
          </a:p>
          <a:p>
            <a:pPr algn="r">
              <a:spcBef>
                <a:spcPts val="0"/>
              </a:spcBef>
              <a:tabLst>
                <a:tab pos="1371600" algn="l"/>
              </a:tabLst>
              <a:defRPr/>
            </a:pPr>
            <a:endParaRPr lang="en-US" sz="2600" dirty="0">
              <a:solidFill>
                <a:schemeClr val="bg1"/>
              </a:solidFill>
              <a:latin typeface="Calibri" panose="020F0502020204030204" pitchFamily="34" charset="0"/>
              <a:cs typeface="Calibri" panose="020F0502020204030204" pitchFamily="34" charset="0"/>
            </a:endParaRPr>
          </a:p>
          <a:p>
            <a:pPr marL="514350" indent="-514350">
              <a:spcBef>
                <a:spcPts val="0"/>
              </a:spcBef>
              <a:buFont typeface="+mj-lt"/>
              <a:buAutoNum type="arabicPeriod" startAt="2"/>
              <a:tabLst>
                <a:tab pos="1371600" algn="l"/>
              </a:tabLst>
              <a:defRPr/>
            </a:pPr>
            <a:r>
              <a:rPr lang="en-US" sz="2600" b="1" dirty="0">
                <a:solidFill>
                  <a:schemeClr val="bg1"/>
                </a:solidFill>
                <a:latin typeface="Calibri" panose="020F0502020204030204" pitchFamily="34" charset="0"/>
                <a:cs typeface="Calibri" panose="020F0502020204030204" pitchFamily="34" charset="0"/>
              </a:rPr>
              <a:t>Reducing mosquito – human contact.</a:t>
            </a:r>
          </a:p>
          <a:p>
            <a:pPr marL="514350" indent="-514350">
              <a:spcBef>
                <a:spcPts val="0"/>
              </a:spcBef>
              <a:buFont typeface="+mj-lt"/>
              <a:buAutoNum type="arabicPeriod" startAt="2"/>
              <a:tabLst>
                <a:tab pos="1371600" algn="l"/>
              </a:tabLst>
              <a:defRPr/>
            </a:pPr>
            <a:r>
              <a:rPr lang="en-US" sz="2600" b="1" dirty="0">
                <a:solidFill>
                  <a:schemeClr val="bg1"/>
                </a:solidFill>
                <a:latin typeface="Calibri" panose="020F0502020204030204" pitchFamily="34" charset="0"/>
                <a:cs typeface="Calibri" panose="020F0502020204030204" pitchFamily="34" charset="0"/>
              </a:rPr>
              <a:t>Malaria vaccine.</a:t>
            </a:r>
          </a:p>
          <a:p>
            <a:pPr marL="914400" lvl="2" indent="0">
              <a:spcBef>
                <a:spcPts val="0"/>
              </a:spcBef>
              <a:buNone/>
              <a:tabLst>
                <a:tab pos="1371600" algn="l"/>
              </a:tabLst>
              <a:defRPr/>
            </a:pPr>
            <a:r>
              <a:rPr lang="en-US" sz="2600" dirty="0">
                <a:solidFill>
                  <a:schemeClr val="bg1"/>
                </a:solidFill>
                <a:effectLst>
                  <a:outerShdw blurRad="38100" dist="38100" dir="2700000" algn="tl">
                    <a:srgbClr val="1F497D"/>
                  </a:outerShdw>
                </a:effectLst>
                <a:latin typeface="Calibri" panose="020F0502020204030204" pitchFamily="34" charset="0"/>
                <a:cs typeface="Calibri" panose="020F0502020204030204" pitchFamily="34" charset="0"/>
              </a:rPr>
              <a:t> </a:t>
            </a:r>
            <a:endParaRPr lang="en-US" sz="1000" dirty="0">
              <a:solidFill>
                <a:schemeClr val="bg1"/>
              </a:solidFill>
              <a:effectLst>
                <a:outerShdw blurRad="38100" dist="38100" dir="2700000" algn="tl">
                  <a:srgbClr val="1F497D"/>
                </a:outerShdw>
              </a:effectLst>
              <a:latin typeface="Calibri" panose="020F0502020204030204" pitchFamily="34" charset="0"/>
              <a:cs typeface="Calibri" panose="020F0502020204030204" pitchFamily="34" charset="0"/>
            </a:endParaRPr>
          </a:p>
          <a:p>
            <a:pPr marL="914400" lvl="2" indent="0">
              <a:spcBef>
                <a:spcPts val="0"/>
              </a:spcBef>
              <a:buNone/>
              <a:tabLst>
                <a:tab pos="1371600" algn="l"/>
              </a:tabLst>
              <a:defRPr/>
            </a:pPr>
            <a:endParaRPr lang="en-US" sz="2400" dirty="0">
              <a:solidFill>
                <a:schemeClr val="bg1"/>
              </a:solidFill>
              <a:effectLst>
                <a:outerShdw blurRad="38100" dist="38100" dir="2700000" algn="tl">
                  <a:srgbClr val="1F497D"/>
                </a:outerShdw>
              </a:effectLst>
              <a:latin typeface="Calibri" panose="020F0502020204030204" pitchFamily="34" charset="0"/>
              <a:cs typeface="Calibri" panose="020F0502020204030204" pitchFamily="34" charset="0"/>
            </a:endParaRPr>
          </a:p>
          <a:p>
            <a:pPr marL="0" indent="0">
              <a:spcBef>
                <a:spcPts val="0"/>
              </a:spcBef>
              <a:buNone/>
            </a:pPr>
            <a:endParaRPr lang="en-US" alt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24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FUTURE PERSPECTIVE</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2753936"/>
            <a:ext cx="10515600" cy="3991248"/>
          </a:xfrm>
        </p:spPr>
        <p:txBody>
          <a:bodyPr>
            <a:normAutofit/>
          </a:bodyPr>
          <a:lstStyle/>
          <a:p>
            <a:pPr indent="0">
              <a:buNone/>
            </a:pPr>
            <a:r>
              <a:rPr lang="en-US" altLang="en-US" sz="2400" dirty="0">
                <a:solidFill>
                  <a:schemeClr val="bg1"/>
                </a:solidFill>
                <a:latin typeface="Calibri" panose="020F0502020204030204" pitchFamily="34" charset="0"/>
                <a:cs typeface="Calibri" panose="020F0502020204030204" pitchFamily="34" charset="0"/>
              </a:rPr>
              <a:t>Success to control or eradicate malaria faced by obstacles:</a:t>
            </a:r>
          </a:p>
          <a:p>
            <a:pPr lvl="1"/>
            <a:r>
              <a:rPr lang="en-US" altLang="en-US" dirty="0">
                <a:solidFill>
                  <a:schemeClr val="bg1"/>
                </a:solidFill>
                <a:latin typeface="Calibri" panose="020F0502020204030204" pitchFamily="34" charset="0"/>
                <a:cs typeface="Calibri" panose="020F0502020204030204" pitchFamily="34" charset="0"/>
              </a:rPr>
              <a:t>Increasing drug resistance in P. falciparum and appearing ( R ) in P. vivax.</a:t>
            </a:r>
          </a:p>
          <a:p>
            <a:pPr lvl="1"/>
            <a:r>
              <a:rPr lang="en-US" altLang="en-US" dirty="0">
                <a:solidFill>
                  <a:schemeClr val="bg1"/>
                </a:solidFill>
                <a:latin typeface="Calibri" panose="020F0502020204030204" pitchFamily="34" charset="0"/>
                <a:cs typeface="Calibri" panose="020F0502020204030204" pitchFamily="34" charset="0"/>
              </a:rPr>
              <a:t>Basis of protection against infection and disease not understood.</a:t>
            </a:r>
          </a:p>
          <a:p>
            <a:pPr lvl="1"/>
            <a:r>
              <a:rPr lang="en-US" altLang="en-US" dirty="0">
                <a:solidFill>
                  <a:schemeClr val="bg1"/>
                </a:solidFill>
                <a:latin typeface="Calibri" panose="020F0502020204030204" pitchFamily="34" charset="0"/>
                <a:cs typeface="Calibri" panose="020F0502020204030204" pitchFamily="34" charset="0"/>
              </a:rPr>
              <a:t>Biologic basis of vector capacity responsible for mosquito-born malaria transmission is unknown.</a:t>
            </a:r>
          </a:p>
          <a:p>
            <a:pPr lvl="1"/>
            <a:r>
              <a:rPr lang="en-US" altLang="en-US" dirty="0">
                <a:solidFill>
                  <a:schemeClr val="bg1"/>
                </a:solidFill>
                <a:latin typeface="Calibri" panose="020F0502020204030204" pitchFamily="34" charset="0"/>
                <a:cs typeface="Calibri" panose="020F0502020204030204" pitchFamily="34" charset="0"/>
              </a:rPr>
              <a:t>Increasing anopheline mosquito resistance to insecticide.</a:t>
            </a:r>
          </a:p>
        </p:txBody>
      </p:sp>
    </p:spTree>
    <p:extLst>
      <p:ext uri="{BB962C8B-B14F-4D97-AF65-F5344CB8AC3E}">
        <p14:creationId xmlns:p14="http://schemas.microsoft.com/office/powerpoint/2010/main" val="599291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Autofit/>
          </a:bodyPr>
          <a:lstStyle/>
          <a:p>
            <a:pPr algn="ctr">
              <a:spcBef>
                <a:spcPct val="50000"/>
              </a:spcBef>
              <a:defRPr/>
            </a:pPr>
            <a:r>
              <a:rPr lang="en-US" sz="3200" b="1" dirty="0">
                <a:effectLst>
                  <a:outerShdw blurRad="38100" dist="38100" dir="2700000" algn="tl">
                    <a:srgbClr val="000000">
                      <a:alpha val="43137"/>
                    </a:srgbClr>
                  </a:outerShdw>
                </a:effectLst>
                <a:cs typeface="Calibri" panose="020F0502020204030204" pitchFamily="34" charset="0"/>
              </a:rPr>
              <a:t>FURTHER EXTRA READING</a:t>
            </a:r>
          </a:p>
        </p:txBody>
      </p:sp>
      <p:sp>
        <p:nvSpPr>
          <p:cNvPr id="6" name="Content Placeholder 5">
            <a:extLst>
              <a:ext uri="{FF2B5EF4-FFF2-40B4-BE49-F238E27FC236}">
                <a16:creationId xmlns:a16="http://schemas.microsoft.com/office/drawing/2014/main" xmlns="" id="{8EB4AF95-3439-554A-A495-56085085EFCA}"/>
              </a:ext>
            </a:extLst>
          </p:cNvPr>
          <p:cNvSpPr>
            <a:spLocks noGrp="1"/>
          </p:cNvSpPr>
          <p:nvPr>
            <p:ph idx="1"/>
          </p:nvPr>
        </p:nvSpPr>
        <p:spPr>
          <a:xfrm>
            <a:off x="838048" y="4262106"/>
            <a:ext cx="10515600" cy="675064"/>
          </a:xfrm>
        </p:spPr>
        <p:txBody>
          <a:bodyPr>
            <a:normAutofit/>
          </a:bodyPr>
          <a:lstStyle/>
          <a:p>
            <a:pPr marL="0" indent="0" algn="ctr" defTabSz="914400" rtl="1" eaLnBrk="1" latinLnBrk="0" hangingPunct="1">
              <a:lnSpc>
                <a:spcPct val="90000"/>
              </a:lnSpc>
              <a:spcBef>
                <a:spcPts val="1000"/>
              </a:spcBef>
              <a:buNone/>
            </a:pPr>
            <a:r>
              <a:rPr lang="en-US" altLang="en-US" sz="3200" dirty="0">
                <a:solidFill>
                  <a:schemeClr val="bg1"/>
                </a:solidFill>
                <a:latin typeface="Calibri" panose="020F0502020204030204" pitchFamily="34" charset="0"/>
                <a:cs typeface="Calibri" panose="020F0502020204030204" pitchFamily="34" charset="0"/>
              </a:rPr>
              <a:t>The following are for interested readers</a:t>
            </a:r>
          </a:p>
        </p:txBody>
      </p:sp>
    </p:spTree>
    <p:extLst>
      <p:ext uri="{BB962C8B-B14F-4D97-AF65-F5344CB8AC3E}">
        <p14:creationId xmlns:p14="http://schemas.microsoft.com/office/powerpoint/2010/main" val="2522591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951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757"/>
            <a:ext cx="12192000" cy="683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296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6">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166C92F-A9B6-D646-B47C-BBAFD19B4E47}"/>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ETIOLOGY</a:t>
            </a:r>
          </a:p>
        </p:txBody>
      </p:sp>
      <p:sp>
        <p:nvSpPr>
          <p:cNvPr id="29" name="Content Placeholder 2">
            <a:extLst>
              <a:ext uri="{FF2B5EF4-FFF2-40B4-BE49-F238E27FC236}">
                <a16:creationId xmlns:a16="http://schemas.microsoft.com/office/drawing/2014/main" xmlns="" id="{B2AA94F8-7933-6A40-964C-C9D2AC2F4568}"/>
              </a:ext>
            </a:extLst>
          </p:cNvPr>
          <p:cNvSpPr>
            <a:spLocks noGrp="1"/>
          </p:cNvSpPr>
          <p:nvPr>
            <p:ph idx="1"/>
          </p:nvPr>
        </p:nvSpPr>
        <p:spPr>
          <a:xfrm>
            <a:off x="355601" y="2753936"/>
            <a:ext cx="11091331" cy="4104063"/>
          </a:xfrm>
        </p:spPr>
        <p:txBody>
          <a:bodyPr>
            <a:normAutofit/>
          </a:bodyPr>
          <a:lstStyle/>
          <a:p>
            <a:r>
              <a:rPr lang="en-US" sz="1800" b="1" dirty="0">
                <a:solidFill>
                  <a:srgbClr val="000000"/>
                </a:solidFill>
              </a:rPr>
              <a:t>Malaria</a:t>
            </a:r>
            <a:r>
              <a:rPr lang="en-US" sz="1800" dirty="0">
                <a:solidFill>
                  <a:srgbClr val="000000"/>
                </a:solidFill>
              </a:rPr>
              <a:t> is caused by the Plasmodium parasite. The parasite can be spread to humans through the bites of infected mosquitoes (</a:t>
            </a:r>
            <a:r>
              <a:rPr lang="en-US" sz="1800" dirty="0">
                <a:solidFill>
                  <a:srgbClr val="FF0000"/>
                </a:solidFill>
              </a:rPr>
              <a:t>female </a:t>
            </a:r>
            <a:r>
              <a:rPr lang="en-US" sz="1800" i="1" dirty="0">
                <a:solidFill>
                  <a:srgbClr val="FF0000"/>
                </a:solidFill>
              </a:rPr>
              <a:t>Anopheles</a:t>
            </a:r>
            <a:r>
              <a:rPr lang="en-US" sz="1800" dirty="0">
                <a:solidFill>
                  <a:srgbClr val="FF0000"/>
                </a:solidFill>
              </a:rPr>
              <a:t> mosquitoes</a:t>
            </a:r>
            <a:r>
              <a:rPr lang="en-US" sz="1800" dirty="0">
                <a:solidFill>
                  <a:srgbClr val="000000"/>
                </a:solidFill>
              </a:rPr>
              <a:t>). There are many different types of plasmodium parasite, but only 5 types cause </a:t>
            </a:r>
            <a:r>
              <a:rPr lang="en-US" sz="1800" b="1" dirty="0">
                <a:solidFill>
                  <a:srgbClr val="000000"/>
                </a:solidFill>
              </a:rPr>
              <a:t>malaria </a:t>
            </a:r>
            <a:r>
              <a:rPr lang="en-US" sz="1800" dirty="0">
                <a:solidFill>
                  <a:srgbClr val="000000"/>
                </a:solidFill>
              </a:rPr>
              <a:t>in humans.</a:t>
            </a:r>
          </a:p>
          <a:p>
            <a:endParaRPr lang="en-US" sz="1800" dirty="0">
              <a:solidFill>
                <a:srgbClr val="000000"/>
              </a:solidFill>
            </a:endParaRPr>
          </a:p>
          <a:p>
            <a:r>
              <a:rPr lang="en-US" sz="1800" b="1" dirty="0">
                <a:solidFill>
                  <a:srgbClr val="000000"/>
                </a:solidFill>
              </a:rPr>
              <a:t>Plasmodium falciparum</a:t>
            </a:r>
            <a:r>
              <a:rPr lang="en-US" sz="1800" dirty="0">
                <a:solidFill>
                  <a:srgbClr val="000000"/>
                </a:solidFill>
              </a:rPr>
              <a:t> – mainly found in Africa, it's the most common type of malaria parasite and is responsible for most malaria deaths worldwide.</a:t>
            </a:r>
          </a:p>
          <a:p>
            <a:r>
              <a:rPr lang="en-US" sz="1800" b="1" dirty="0">
                <a:solidFill>
                  <a:srgbClr val="000000"/>
                </a:solidFill>
              </a:rPr>
              <a:t>Plasmodium vivax</a:t>
            </a:r>
            <a:r>
              <a:rPr lang="en-US" sz="1800" dirty="0">
                <a:solidFill>
                  <a:srgbClr val="000000"/>
                </a:solidFill>
              </a:rPr>
              <a:t> – mainly found in Asia and South America, this parasite causes milder symptoms than Plasmodium falciparum, but it can stay in the liver for up to 3 years, which can result in relapses.</a:t>
            </a:r>
          </a:p>
          <a:p>
            <a:r>
              <a:rPr lang="en-US" sz="1800" b="1" dirty="0">
                <a:solidFill>
                  <a:srgbClr val="000000"/>
                </a:solidFill>
              </a:rPr>
              <a:t>Plasmodium </a:t>
            </a:r>
            <a:r>
              <a:rPr lang="en-US" sz="1800" b="1" dirty="0" err="1">
                <a:solidFill>
                  <a:srgbClr val="000000"/>
                </a:solidFill>
              </a:rPr>
              <a:t>ovale</a:t>
            </a:r>
            <a:r>
              <a:rPr lang="en-US" sz="1800" dirty="0">
                <a:solidFill>
                  <a:srgbClr val="000000"/>
                </a:solidFill>
              </a:rPr>
              <a:t> – fairly uncommon and usually found in West Africa, it can remain in your liver for several years without producing symptoms.</a:t>
            </a:r>
          </a:p>
          <a:p>
            <a:r>
              <a:rPr lang="en-US" sz="1800" b="1" dirty="0">
                <a:solidFill>
                  <a:srgbClr val="000000"/>
                </a:solidFill>
              </a:rPr>
              <a:t>Plasmodium </a:t>
            </a:r>
            <a:r>
              <a:rPr lang="en-US" sz="1800" b="1" dirty="0" err="1">
                <a:solidFill>
                  <a:srgbClr val="000000"/>
                </a:solidFill>
              </a:rPr>
              <a:t>malariae</a:t>
            </a:r>
            <a:r>
              <a:rPr lang="en-US" sz="1800" dirty="0">
                <a:solidFill>
                  <a:srgbClr val="000000"/>
                </a:solidFill>
              </a:rPr>
              <a:t> – this is quite rare and usually only found in Africa.</a:t>
            </a:r>
          </a:p>
          <a:p>
            <a:r>
              <a:rPr lang="en-US" sz="1800" b="1" dirty="0">
                <a:solidFill>
                  <a:srgbClr val="000000"/>
                </a:solidFill>
              </a:rPr>
              <a:t>Plasmodium </a:t>
            </a:r>
            <a:r>
              <a:rPr lang="en-US" sz="1800" b="1" dirty="0" err="1">
                <a:solidFill>
                  <a:srgbClr val="000000"/>
                </a:solidFill>
              </a:rPr>
              <a:t>knowlesi</a:t>
            </a:r>
            <a:r>
              <a:rPr lang="en-US" sz="1800" dirty="0">
                <a:solidFill>
                  <a:srgbClr val="000000"/>
                </a:solidFill>
              </a:rPr>
              <a:t> – this is very rare and found in parts of southeast Asia.</a:t>
            </a:r>
          </a:p>
        </p:txBody>
      </p:sp>
    </p:spTree>
    <p:extLst>
      <p:ext uri="{BB962C8B-B14F-4D97-AF65-F5344CB8AC3E}">
        <p14:creationId xmlns:p14="http://schemas.microsoft.com/office/powerpoint/2010/main" val="25793172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4680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75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55140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76F1A03-3A57-7F42-9F8D-B553E2B5143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THANK YOU</a:t>
            </a:r>
          </a:p>
        </p:txBody>
      </p:sp>
    </p:spTree>
    <p:extLst>
      <p:ext uri="{BB962C8B-B14F-4D97-AF65-F5344CB8AC3E}">
        <p14:creationId xmlns:p14="http://schemas.microsoft.com/office/powerpoint/2010/main" val="1109376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81A1FC9-9C5D-DD4E-BE20-58A3EF632866}"/>
              </a:ext>
            </a:extLst>
          </p:cNvPr>
          <p:cNvSpPr>
            <a:spLocks noGrp="1"/>
          </p:cNvSpPr>
          <p:nvPr>
            <p:ph type="title"/>
          </p:nvPr>
        </p:nvSpPr>
        <p:spPr>
          <a:xfrm>
            <a:off x="1179226" y="826680"/>
            <a:ext cx="9833548" cy="1325563"/>
          </a:xfrm>
        </p:spPr>
        <p:txBody>
          <a:bodyPr>
            <a:normAutofit/>
          </a:bodyPr>
          <a:lstStyle/>
          <a:p>
            <a:pPr algn="ctr"/>
            <a:r>
              <a:rPr lang="en-US" sz="4000" b="1" dirty="0" smtClean="0">
                <a:solidFill>
                  <a:srgbClr val="FFFFFF"/>
                </a:solidFill>
              </a:rPr>
              <a:t>PATHOGENESIS</a:t>
            </a:r>
            <a:endParaRPr lang="en-US" sz="4000" b="1" dirty="0">
              <a:solidFill>
                <a:srgbClr val="FFFFFF"/>
              </a:solidFill>
            </a:endParaRPr>
          </a:p>
        </p:txBody>
      </p:sp>
      <p:sp>
        <p:nvSpPr>
          <p:cNvPr id="3" name="Content Placeholder 2">
            <a:extLst>
              <a:ext uri="{FF2B5EF4-FFF2-40B4-BE49-F238E27FC236}">
                <a16:creationId xmlns:a16="http://schemas.microsoft.com/office/drawing/2014/main" xmlns="" id="{59DF0836-3C90-F94C-8101-A9850EF53719}"/>
              </a:ext>
            </a:extLst>
          </p:cNvPr>
          <p:cNvSpPr>
            <a:spLocks noGrp="1"/>
          </p:cNvSpPr>
          <p:nvPr>
            <p:ph idx="1"/>
          </p:nvPr>
        </p:nvSpPr>
        <p:spPr>
          <a:xfrm>
            <a:off x="1179225" y="2753937"/>
            <a:ext cx="10656869" cy="4104064"/>
          </a:xfrm>
        </p:spPr>
        <p:txBody>
          <a:bodyPr>
            <a:normAutofit/>
          </a:bodyPr>
          <a:lstStyle/>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P.F. invades RBC at all ages.</a:t>
            </a:r>
          </a:p>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P. Mal: only old RBC.</a:t>
            </a:r>
          </a:p>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P. </a:t>
            </a:r>
            <a:r>
              <a:rPr lang="en-US" sz="2000" dirty="0" err="1">
                <a:solidFill>
                  <a:srgbClr val="000000"/>
                </a:solidFill>
                <a:latin typeface="Calibri" panose="020F0502020204030204" pitchFamily="34" charset="0"/>
                <a:cs typeface="Calibri" panose="020F0502020204030204" pitchFamily="34" charset="0"/>
              </a:rPr>
              <a:t>ovale</a:t>
            </a:r>
            <a:r>
              <a:rPr lang="en-US" sz="2000" dirty="0">
                <a:solidFill>
                  <a:srgbClr val="000000"/>
                </a:solidFill>
                <a:latin typeface="Calibri" panose="020F0502020204030204" pitchFamily="34" charset="0"/>
                <a:cs typeface="Calibri" panose="020F0502020204030204" pitchFamily="34" charset="0"/>
              </a:rPr>
              <a:t> and P. vivax invade young RBC</a:t>
            </a:r>
            <a:r>
              <a:rPr lang="en-US" altLang="en-US" sz="2000" dirty="0">
                <a:solidFill>
                  <a:srgbClr val="000000"/>
                </a:solidFill>
                <a:latin typeface="Calibri" panose="020F0502020204030204" pitchFamily="34" charset="0"/>
                <a:cs typeface="Calibri" panose="020F0502020204030204" pitchFamily="34" charset="0"/>
              </a:rPr>
              <a:t>’</a:t>
            </a:r>
            <a:r>
              <a:rPr lang="en-US" sz="2000" dirty="0">
                <a:solidFill>
                  <a:srgbClr val="000000"/>
                </a:solidFill>
                <a:latin typeface="Calibri" panose="020F0502020204030204" pitchFamily="34" charset="0"/>
                <a:cs typeface="Calibri" panose="020F0502020204030204" pitchFamily="34" charset="0"/>
              </a:rPr>
              <a:t>s.</a:t>
            </a:r>
          </a:p>
          <a:p>
            <a:pPr marL="0" indent="0">
              <a:spcBef>
                <a:spcPct val="50000"/>
              </a:spcBef>
              <a:buNone/>
              <a:defRPr/>
            </a:pPr>
            <a:endParaRPr lang="en-US" sz="2000" dirty="0">
              <a:solidFill>
                <a:srgbClr val="000000"/>
              </a:solidFill>
              <a:latin typeface="Calibri" panose="020F0502020204030204" pitchFamily="34" charset="0"/>
              <a:cs typeface="Calibri" panose="020F0502020204030204" pitchFamily="34" charset="0"/>
            </a:endParaRPr>
          </a:p>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Microvascular pathology: secondary Ischemia Adherence of  Non-deformable parasitized RBC to endothelium</a:t>
            </a:r>
          </a:p>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Renal failure:  hemolysis, Ischemia secondary  microvascular  pathology</a:t>
            </a:r>
          </a:p>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Deep Coma:  hypoglycemia, microvascular adherent  parasitized  RBC</a:t>
            </a:r>
          </a:p>
          <a:p>
            <a:pPr marL="0" indent="0">
              <a:spcBef>
                <a:spcPct val="50000"/>
              </a:spcBef>
              <a:buNone/>
              <a:defRPr/>
            </a:pPr>
            <a:r>
              <a:rPr lang="en-US" sz="2000" dirty="0">
                <a:solidFill>
                  <a:srgbClr val="000000"/>
                </a:solidFill>
                <a:latin typeface="Calibri" panose="020F0502020204030204" pitchFamily="34" charset="0"/>
                <a:cs typeface="Calibri" panose="020F0502020204030204" pitchFamily="34" charset="0"/>
              </a:rPr>
              <a:t>Pulmonary edema;  2 o:  Capillary leak </a:t>
            </a:r>
            <a:r>
              <a:rPr lang="en-US" sz="2000" dirty="0" err="1">
                <a:solidFill>
                  <a:srgbClr val="000000"/>
                </a:solidFill>
                <a:latin typeface="Calibri" panose="020F0502020204030204" pitchFamily="34" charset="0"/>
                <a:cs typeface="Calibri" panose="020F0502020204030204" pitchFamily="34" charset="0"/>
              </a:rPr>
              <a:t>Synd</a:t>
            </a:r>
            <a:r>
              <a:rPr lang="en-US" sz="2000" dirty="0">
                <a:solidFill>
                  <a:srgbClr val="000000"/>
                </a:solidFill>
                <a:latin typeface="Calibri" panose="020F0502020204030204" pitchFamily="34" charset="0"/>
                <a:cs typeface="Calibri" panose="020F0502020204030204" pitchFamily="34" charset="0"/>
              </a:rPr>
              <a:t> (without  C.C.F.)</a:t>
            </a:r>
          </a:p>
          <a:p>
            <a:pPr marL="0" indent="0">
              <a:spcBef>
                <a:spcPct val="50000"/>
              </a:spcBef>
              <a:buNone/>
              <a:defRPr/>
            </a:pPr>
            <a:r>
              <a:rPr lang="fr-FR" sz="2000" dirty="0">
                <a:solidFill>
                  <a:srgbClr val="000000"/>
                </a:solidFill>
                <a:latin typeface="Calibri" panose="020F0502020204030204" pitchFamily="34" charset="0"/>
                <a:cs typeface="Calibri" panose="020F0502020204030204" pitchFamily="34" charset="0"/>
              </a:rPr>
              <a:t>Immune </a:t>
            </a:r>
            <a:r>
              <a:rPr lang="fr-FR" sz="2000" dirty="0" err="1">
                <a:solidFill>
                  <a:srgbClr val="000000"/>
                </a:solidFill>
                <a:latin typeface="Calibri" panose="020F0502020204030204" pitchFamily="34" charset="0"/>
                <a:cs typeface="Calibri" panose="020F0502020204030204" pitchFamily="34" charset="0"/>
              </a:rPr>
              <a:t>complex</a:t>
            </a:r>
            <a:r>
              <a:rPr lang="fr-FR" sz="2000" dirty="0">
                <a:solidFill>
                  <a:srgbClr val="000000"/>
                </a:solidFill>
                <a:latin typeface="Calibri" panose="020F0502020204030204" pitchFamily="34" charset="0"/>
                <a:cs typeface="Calibri" panose="020F0502020204030204" pitchFamily="34" charset="0"/>
              </a:rPr>
              <a:t> </a:t>
            </a:r>
            <a:r>
              <a:rPr lang="fr-FR" sz="2000" dirty="0" err="1">
                <a:solidFill>
                  <a:srgbClr val="000000"/>
                </a:solidFill>
                <a:latin typeface="Calibri" panose="020F0502020204030204" pitchFamily="34" charset="0"/>
                <a:cs typeface="Calibri" panose="020F0502020204030204" pitchFamily="34" charset="0"/>
              </a:rPr>
              <a:t>Neph</a:t>
            </a:r>
            <a:r>
              <a:rPr lang="fr-FR" sz="2000" dirty="0">
                <a:solidFill>
                  <a:srgbClr val="000000"/>
                </a:solidFill>
                <a:latin typeface="Calibri" panose="020F0502020204030204" pitchFamily="34" charset="0"/>
                <a:cs typeface="Calibri" panose="020F0502020204030204" pitchFamily="34" charset="0"/>
              </a:rPr>
              <a:t>. Syndrome 2 o P. </a:t>
            </a:r>
            <a:r>
              <a:rPr lang="fr-FR" sz="2000" dirty="0" err="1">
                <a:solidFill>
                  <a:srgbClr val="000000"/>
                </a:solidFill>
                <a:latin typeface="Calibri" panose="020F0502020204030204" pitchFamily="34" charset="0"/>
                <a:cs typeface="Calibri" panose="020F0502020204030204" pitchFamily="34" charset="0"/>
              </a:rPr>
              <a:t>Malariae</a:t>
            </a:r>
            <a:r>
              <a:rPr lang="en-US" sz="2000" dirty="0">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47275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436799-F9D4-1C4E-B315-536E1051D776}"/>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INCUBATION PERIOD</a:t>
            </a:r>
          </a:p>
        </p:txBody>
      </p:sp>
      <p:sp>
        <p:nvSpPr>
          <p:cNvPr id="3" name="Content Placeholder 2">
            <a:extLst>
              <a:ext uri="{FF2B5EF4-FFF2-40B4-BE49-F238E27FC236}">
                <a16:creationId xmlns:a16="http://schemas.microsoft.com/office/drawing/2014/main" xmlns="" id="{C7622850-53AD-6F44-9A6D-96E7F8468982}"/>
              </a:ext>
            </a:extLst>
          </p:cNvPr>
          <p:cNvSpPr>
            <a:spLocks noGrp="1"/>
          </p:cNvSpPr>
          <p:nvPr>
            <p:ph idx="1"/>
          </p:nvPr>
        </p:nvSpPr>
        <p:spPr>
          <a:xfrm>
            <a:off x="491067" y="3092969"/>
            <a:ext cx="3928533" cy="3443297"/>
          </a:xfrm>
        </p:spPr>
        <p:txBody>
          <a:bodyPr>
            <a:normAutofit/>
          </a:bodyPr>
          <a:lstStyle/>
          <a:p>
            <a:r>
              <a:rPr lang="en-US" altLang="en-US" sz="2400" dirty="0">
                <a:solidFill>
                  <a:schemeClr val="bg1"/>
                </a:solidFill>
                <a:latin typeface="Calibri" panose="020F0502020204030204" pitchFamily="34" charset="0"/>
                <a:cs typeface="Calibri" panose="020F0502020204030204" pitchFamily="34" charset="0"/>
              </a:rPr>
              <a:t>Sporozoites reach the liver within 1-2 hours following female Anopheles mosquito bite.</a:t>
            </a:r>
          </a:p>
          <a:p>
            <a:r>
              <a:rPr lang="en-US" altLang="en-US" sz="2400" dirty="0">
                <a:solidFill>
                  <a:schemeClr val="bg1"/>
                </a:solidFill>
                <a:latin typeface="Calibri" panose="020F0502020204030204" pitchFamily="34" charset="0"/>
                <a:cs typeface="Calibri" panose="020F0502020204030204" pitchFamily="34" charset="0"/>
              </a:rPr>
              <a:t>Patients are asymptomatic for 12-35 days until RBCs stage of parasite life cycle.</a:t>
            </a:r>
          </a:p>
          <a:p>
            <a:endParaRPr lang="en-US" sz="2400" dirty="0">
              <a:solidFill>
                <a:schemeClr val="bg1"/>
              </a:solidFill>
              <a:latin typeface="Calibri" panose="020F0502020204030204" pitchFamily="34" charset="0"/>
              <a:cs typeface="Calibri" panose="020F0502020204030204" pitchFamily="34" charset="0"/>
            </a:endParaRPr>
          </a:p>
        </p:txBody>
      </p:sp>
      <p:pic>
        <p:nvPicPr>
          <p:cNvPr id="6" name="Picture 5" descr="C:\Users\acer\Desktop\malaria pictures\Malaria_life_cycle.jpg">
            <a:extLst>
              <a:ext uri="{FF2B5EF4-FFF2-40B4-BE49-F238E27FC236}">
                <a16:creationId xmlns:a16="http://schemas.microsoft.com/office/drawing/2014/main" xmlns="" id="{08E1BC23-D933-BB49-9BD4-878D57DA5E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419600" y="2650169"/>
            <a:ext cx="7535333" cy="400925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51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6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DEB9F8E0-BB5F-D749-96D3-10574D52041F}"/>
              </a:ext>
            </a:extLst>
          </p:cNvPr>
          <p:cNvPicPr>
            <a:picLocks noGrp="1" noChangeAspect="1"/>
          </p:cNvPicPr>
          <p:nvPr>
            <p:ph idx="1"/>
          </p:nvPr>
        </p:nvPicPr>
        <p:blipFill>
          <a:blip r:embed="rId2"/>
          <a:stretch>
            <a:fillRect/>
          </a:stretch>
        </p:blipFill>
        <p:spPr>
          <a:xfrm>
            <a:off x="2439687" y="643467"/>
            <a:ext cx="7312625" cy="5571066"/>
          </a:xfrm>
          <a:prstGeom prst="rect">
            <a:avLst/>
          </a:prstGeom>
        </p:spPr>
      </p:pic>
    </p:spTree>
    <p:extLst>
      <p:ext uri="{BB962C8B-B14F-4D97-AF65-F5344CB8AC3E}">
        <p14:creationId xmlns:p14="http://schemas.microsoft.com/office/powerpoint/2010/main" val="543038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38</TotalTime>
  <Words>2055</Words>
  <Application>Microsoft Office PowerPoint</Application>
  <PresentationFormat>ملء الشاشة</PresentationFormat>
  <Paragraphs>418</Paragraphs>
  <Slides>62</Slides>
  <Notes>0</Notes>
  <HiddenSlides>0</HiddenSlides>
  <MMClips>0</MMClips>
  <ScaleCrop>false</ScaleCrop>
  <HeadingPairs>
    <vt:vector size="6" baseType="variant">
      <vt:variant>
        <vt:lpstr>الخطوط المستخدمة</vt:lpstr>
      </vt:variant>
      <vt:variant>
        <vt:i4>14</vt:i4>
      </vt:variant>
      <vt:variant>
        <vt:lpstr>نسق</vt:lpstr>
      </vt:variant>
      <vt:variant>
        <vt:i4>1</vt:i4>
      </vt:variant>
      <vt:variant>
        <vt:lpstr>عناوين الشرائح</vt:lpstr>
      </vt:variant>
      <vt:variant>
        <vt:i4>62</vt:i4>
      </vt:variant>
    </vt:vector>
  </HeadingPairs>
  <TitlesOfParts>
    <vt:vector size="77" baseType="lpstr">
      <vt:lpstr>MS PGothic</vt:lpstr>
      <vt:lpstr>MS PGothic</vt:lpstr>
      <vt:lpstr>游ゴシック</vt:lpstr>
      <vt:lpstr>Arial</vt:lpstr>
      <vt:lpstr>Arial Black</vt:lpstr>
      <vt:lpstr>Calibri</vt:lpstr>
      <vt:lpstr>Calibri Light</vt:lpstr>
      <vt:lpstr>Garamond</vt:lpstr>
      <vt:lpstr>Symbol</vt:lpstr>
      <vt:lpstr>Tahoma</vt:lpstr>
      <vt:lpstr>Times New Roman</vt:lpstr>
      <vt:lpstr>Wingdings</vt:lpstr>
      <vt:lpstr>等线</vt:lpstr>
      <vt:lpstr>等线 Light</vt:lpstr>
      <vt:lpstr>Office Theme</vt:lpstr>
      <vt:lpstr>MALARIA &amp; TRAVEL MEDICINE</vt:lpstr>
      <vt:lpstr>EDUCATIONAL OBJECTIVES</vt:lpstr>
      <vt:lpstr>MALARIA EPIDEMIOLOGY</vt:lpstr>
      <vt:lpstr>MALARIA EPIDEMIOLOGY</vt:lpstr>
      <vt:lpstr>MALARIA EPIDEMIOLOGY</vt:lpstr>
      <vt:lpstr>ETIOLOGY</vt:lpstr>
      <vt:lpstr>PATHOGENESIS</vt:lpstr>
      <vt:lpstr>INCUBATION PERIOD</vt:lpstr>
      <vt:lpstr>عرض تقديمي في PowerPoint</vt:lpstr>
      <vt:lpstr>CLINICAL FEATURES</vt:lpstr>
      <vt:lpstr>CLINICAL FEATURES</vt:lpstr>
      <vt:lpstr>MALARIA PAROXYSM</vt:lpstr>
      <vt:lpstr>CLINICAL FEATURES</vt:lpstr>
      <vt:lpstr>MALARIA FEVER PAROXYSMS</vt:lpstr>
      <vt:lpstr>DIAGNOSIS</vt:lpstr>
      <vt:lpstr>DX:  BLOOD FILM</vt:lpstr>
      <vt:lpstr>عرض تقديمي في PowerPoint</vt:lpstr>
      <vt:lpstr>THIN VS. THICK BLOOD FILM</vt:lpstr>
      <vt:lpstr>عرض تقديمي في PowerPoint</vt:lpstr>
      <vt:lpstr>PLASMODIUM FALCIPARUM: BLOOD STAGE PARASITES THIN BLOOD SMEARS</vt:lpstr>
      <vt:lpstr>PLASMODIUM VIVAX: BLOOD STAGE PARASITES THIN BLOOD SMEARS </vt:lpstr>
      <vt:lpstr>PLASMODIUM OVALE: BLOOD STAGE PARASITES THIN BLOOD SMEARS </vt:lpstr>
      <vt:lpstr>PLASMODIUM MALARIAE: BLOOD STAGE PARASITES THIN BLOOD SMEARS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DIFFERENTIAL DIAGNOSIS OF MALARIA IN ACUTELY  III PATIENTS BASED ON P.B. SMEAR</vt:lpstr>
      <vt:lpstr>MALARIA COMPLICATIONS</vt:lpstr>
      <vt:lpstr>RISK FACTORS FOR POOR PROGNOSIS IN CEREBRAL MALARIA</vt:lpstr>
      <vt:lpstr>MALARIA COMPLICATIONS</vt:lpstr>
      <vt:lpstr>MALARIA COMPLICATIONS</vt:lpstr>
      <vt:lpstr>MALARIA COMPLICATIONS</vt:lpstr>
      <vt:lpstr>MALARIA COMPLICATIONS</vt:lpstr>
      <vt:lpstr>MALARIA COMPLICATIONS</vt:lpstr>
      <vt:lpstr>MALARIA COMPLICATIONS</vt:lpstr>
      <vt:lpstr>LATE COMPLICATIONS</vt:lpstr>
      <vt:lpstr>MALARIA &amp; PREGNANCY</vt:lpstr>
      <vt:lpstr>CONGENITAL MALARIA</vt:lpstr>
      <vt:lpstr>MALARIA AND HEMOGLOBINOPATHIES</vt:lpstr>
      <vt:lpstr>PRINCIPLES OF TREATMENT</vt:lpstr>
      <vt:lpstr>PRINCIPLES OF TREATMENT</vt:lpstr>
      <vt:lpstr>RESISTANCE PATTERNS</vt:lpstr>
      <vt:lpstr>RESISTANCE PATTERNS CONT.</vt:lpstr>
      <vt:lpstr>TREATMENT</vt:lpstr>
      <vt:lpstr>TREATMENT</vt:lpstr>
      <vt:lpstr>COMPLICATED MALARIA</vt:lpstr>
      <vt:lpstr>CHEMOPROPHYLAXIS</vt:lpstr>
      <vt:lpstr>عرض تقديمي في PowerPoint</vt:lpstr>
      <vt:lpstr>عرض تقديمي في PowerPoint</vt:lpstr>
      <vt:lpstr>ADDITIONAL SUPPORTIVE MEASURES</vt:lpstr>
      <vt:lpstr>OTHER MEASURES IN TREATING SEVERE MALARIA</vt:lpstr>
      <vt:lpstr>OTHER MEASURES IN TREATING SEVERE MALARIA</vt:lpstr>
      <vt:lpstr>FUTURE PERSPECTIVE</vt:lpstr>
      <vt:lpstr>FURTHER EXTRA READING</vt:lpstr>
      <vt:lpstr>عرض تقديمي في PowerPoint</vt:lpstr>
      <vt:lpstr>عرض تقديمي في PowerPoint</vt:lpstr>
      <vt:lpstr>عرض تقديمي في PowerPoint</vt:lpstr>
      <vt:lpstr>عرض تقديمي في PowerPoint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MALARIA</dc:title>
  <dc:creator>Mizy .</dc:creator>
  <cp:lastModifiedBy>Star</cp:lastModifiedBy>
  <cp:revision>8</cp:revision>
  <dcterms:created xsi:type="dcterms:W3CDTF">2018-12-03T10:38:53Z</dcterms:created>
  <dcterms:modified xsi:type="dcterms:W3CDTF">2019-02-15T22:02:40Z</dcterms:modified>
</cp:coreProperties>
</file>