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353" r:id="rId3"/>
    <p:sldId id="295" r:id="rId4"/>
    <p:sldId id="262" r:id="rId5"/>
    <p:sldId id="335" r:id="rId6"/>
    <p:sldId id="258" r:id="rId7"/>
    <p:sldId id="259" r:id="rId8"/>
    <p:sldId id="260" r:id="rId9"/>
    <p:sldId id="299" r:id="rId10"/>
    <p:sldId id="293" r:id="rId11"/>
    <p:sldId id="332" r:id="rId12"/>
    <p:sldId id="333" r:id="rId13"/>
    <p:sldId id="336" r:id="rId14"/>
    <p:sldId id="337" r:id="rId15"/>
    <p:sldId id="300" r:id="rId16"/>
    <p:sldId id="339" r:id="rId17"/>
    <p:sldId id="301" r:id="rId18"/>
    <p:sldId id="267" r:id="rId19"/>
    <p:sldId id="268" r:id="rId20"/>
    <p:sldId id="340" r:id="rId21"/>
    <p:sldId id="319" r:id="rId22"/>
    <p:sldId id="266" r:id="rId23"/>
    <p:sldId id="270" r:id="rId24"/>
    <p:sldId id="341" r:id="rId25"/>
    <p:sldId id="342" r:id="rId26"/>
    <p:sldId id="275" r:id="rId27"/>
    <p:sldId id="305" r:id="rId28"/>
    <p:sldId id="346" r:id="rId29"/>
    <p:sldId id="345" r:id="rId30"/>
    <p:sldId id="279" r:id="rId31"/>
    <p:sldId id="343" r:id="rId32"/>
    <p:sldId id="329" r:id="rId33"/>
    <p:sldId id="257" r:id="rId34"/>
    <p:sldId id="280" r:id="rId35"/>
    <p:sldId id="296" r:id="rId36"/>
    <p:sldId id="348" r:id="rId37"/>
    <p:sldId id="297" r:id="rId38"/>
    <p:sldId id="282" r:id="rId39"/>
    <p:sldId id="273" r:id="rId40"/>
    <p:sldId id="344" r:id="rId41"/>
    <p:sldId id="285" r:id="rId42"/>
    <p:sldId id="350" r:id="rId43"/>
    <p:sldId id="286" r:id="rId44"/>
    <p:sldId id="306" r:id="rId45"/>
    <p:sldId id="330" r:id="rId46"/>
    <p:sldId id="289" r:id="rId47"/>
    <p:sldId id="288" r:id="rId48"/>
    <p:sldId id="310" r:id="rId49"/>
    <p:sldId id="311" r:id="rId50"/>
    <p:sldId id="312" r:id="rId51"/>
    <p:sldId id="313" r:id="rId52"/>
    <p:sldId id="290" r:id="rId53"/>
    <p:sldId id="351" r:id="rId54"/>
    <p:sldId id="314" r:id="rId55"/>
    <p:sldId id="308" r:id="rId56"/>
    <p:sldId id="352" r:id="rId57"/>
    <p:sldId id="315" r:id="rId58"/>
    <p:sldId id="317" r:id="rId59"/>
    <p:sldId id="291" r:id="rId60"/>
    <p:sldId id="298" r:id="rId61"/>
    <p:sldId id="331" r:id="rId62"/>
    <p:sldId id="354" r:id="rId63"/>
    <p:sldId id="355" r:id="rId64"/>
    <p:sldId id="356" r:id="rId65"/>
    <p:sldId id="292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39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46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8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76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7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7893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776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7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5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1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77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  <p:extLst>
      <p:ext uri="{BB962C8B-B14F-4D97-AF65-F5344CB8AC3E}">
        <p14:creationId xmlns:p14="http://schemas.microsoft.com/office/powerpoint/2010/main" val="3086888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94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45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5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2019-02-16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302433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Pituitary Disorders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dirty="0" err="1" smtClean="0"/>
              <a:t>Aishah</a:t>
            </a:r>
            <a:r>
              <a:rPr lang="en-CA" sz="2700" dirty="0" smtClean="0"/>
              <a:t> </a:t>
            </a:r>
            <a:r>
              <a:rPr lang="en-CA" sz="2700" dirty="0" err="1" smtClean="0"/>
              <a:t>Ekhzaimy,MBBS,FRCPC,FACE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800" dirty="0" smtClean="0"/>
              <a:t>Endocrine &amp; Metabolism Unit, Department of Medicine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King </a:t>
            </a:r>
            <a:r>
              <a:rPr lang="en-US" sz="1800" dirty="0"/>
              <a:t>Saud </a:t>
            </a:r>
            <a:r>
              <a:rPr lang="en-US" sz="1800" dirty="0" smtClean="0"/>
              <a:t>University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77200" cy="63552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b="1" dirty="0" smtClean="0"/>
          </a:p>
          <a:p>
            <a:r>
              <a:rPr lang="en-CA" b="1" dirty="0" smtClean="0"/>
              <a:t>Anterior pituitary disorders</a:t>
            </a:r>
          </a:p>
          <a:p>
            <a:endParaRPr lang="en-CA" sz="2800" b="1" dirty="0"/>
          </a:p>
          <a:p>
            <a:endParaRPr lang="en-CA" sz="2800" b="1" dirty="0" smtClean="0"/>
          </a:p>
          <a:p>
            <a:endParaRPr lang="en-CA" sz="2800" b="1" dirty="0"/>
          </a:p>
          <a:p>
            <a:r>
              <a:rPr lang="en-CA" b="1" dirty="0" smtClean="0"/>
              <a:t>Posterior Pituitary disorders</a:t>
            </a:r>
          </a:p>
          <a:p>
            <a:pPr marL="164592" indent="0">
              <a:buNone/>
            </a:pPr>
            <a:r>
              <a:rPr lang="en-CA" sz="2800" b="1" dirty="0"/>
              <a:t>	</a:t>
            </a:r>
            <a:endParaRPr lang="en-CA" sz="2800" b="1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Posterior Pituitary 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CA" b="1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CA" sz="3200" b="1" dirty="0"/>
              <a:t>Diabetes insipidus</a:t>
            </a:r>
          </a:p>
          <a:p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  <a:endParaRPr lang="en-US" dirty="0"/>
          </a:p>
        </p:txBody>
      </p:sp>
      <p:graphicFrame>
        <p:nvGraphicFramePr>
          <p:cNvPr id="4" name="عنصر نائب للجدول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8383303"/>
              </p:ext>
            </p:extLst>
          </p:nvPr>
        </p:nvGraphicFramePr>
        <p:xfrm>
          <a:off x="395536" y="1556792"/>
          <a:ext cx="8206680" cy="506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77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E2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TRH, </a:t>
                      </a:r>
                      <a:r>
                        <a:rPr lang="en-US" sz="1000" dirty="0" smtClean="0"/>
                        <a:t>E2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AVP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gp-130 cytokines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0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Activins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LH,FSH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TSH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ACTH,POMC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Liver</a:t>
                      </a:r>
                    </a:p>
                    <a:p>
                      <a:r>
                        <a:rPr lang="en-US" sz="1000" dirty="0" smtClean="0"/>
                        <a:t>&amp; other tissues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&amp; other tissues</a:t>
                      </a:r>
                    </a:p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Thyroid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Target Hormone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IGF-1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Testosterone,</a:t>
                      </a:r>
                      <a:r>
                        <a:rPr lang="en-US" sz="1000" baseline="0" dirty="0" smtClean="0"/>
                        <a:t> E2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T4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cortisol</a:t>
                      </a:r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Sex Steroid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Follicular growth</a:t>
                      </a:r>
                    </a:p>
                    <a:p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Germ Cell maturation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r>
                        <a:rPr lang="en-US" sz="1000" dirty="0" smtClean="0"/>
                        <a:t>Androgen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Pituitary Function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Anterior Pituitary Hormones</a:t>
            </a:r>
          </a:p>
          <a:p>
            <a:pPr lvl="1"/>
            <a:r>
              <a:rPr lang="en-US" b="1" dirty="0"/>
              <a:t>G</a:t>
            </a:r>
            <a:r>
              <a:rPr lang="en-US" dirty="0"/>
              <a:t>o </a:t>
            </a:r>
            <a:r>
              <a:rPr lang="en-US" b="1" dirty="0"/>
              <a:t>L</a:t>
            </a:r>
            <a:r>
              <a:rPr lang="en-US" dirty="0"/>
              <a:t>ook </a:t>
            </a:r>
            <a:r>
              <a:rPr lang="en-US" b="1" dirty="0"/>
              <a:t>F</a:t>
            </a:r>
            <a:r>
              <a:rPr lang="en-US" dirty="0"/>
              <a:t>or </a:t>
            </a:r>
            <a:r>
              <a:rPr lang="en-US" b="1" dirty="0"/>
              <a:t>T</a:t>
            </a:r>
            <a:r>
              <a:rPr lang="en-US" dirty="0"/>
              <a:t>he </a:t>
            </a:r>
            <a:r>
              <a:rPr lang="en-US" b="1" dirty="0"/>
              <a:t>A</a:t>
            </a:r>
            <a:r>
              <a:rPr lang="en-US" dirty="0"/>
              <a:t>denoma </a:t>
            </a:r>
            <a:r>
              <a:rPr lang="en-US" b="1" dirty="0"/>
              <a:t>P</a:t>
            </a:r>
            <a:r>
              <a:rPr lang="en-US" dirty="0"/>
              <a:t>lease</a:t>
            </a:r>
          </a:p>
          <a:p>
            <a:pPr lvl="1"/>
            <a:r>
              <a:rPr lang="en-US" dirty="0"/>
              <a:t>GH , LH, FSH, TSH, ACTH, </a:t>
            </a:r>
            <a:r>
              <a:rPr lang="en-US" dirty="0" smtClean="0"/>
              <a:t>Prolactin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compressive adenoma in pituitary will impair hormone production in this order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Posterior Pituitary Hormones</a:t>
            </a:r>
          </a:p>
          <a:p>
            <a:pPr lvl="1"/>
            <a:r>
              <a:rPr lang="en-US" dirty="0" smtClean="0"/>
              <a:t>Oxytocin</a:t>
            </a:r>
          </a:p>
          <a:p>
            <a:pPr lvl="1"/>
            <a:r>
              <a:rPr lang="en-US" dirty="0" smtClean="0"/>
              <a:t>ADH( vasopressin)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Remember (storage not synthesis)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Prolactinoma</a:t>
            </a:r>
            <a:r>
              <a:rPr lang="en-US" altLang="en-US" sz="2600" dirty="0" smtClean="0">
                <a:latin typeface="Arial Narrow" pitchFamily="34" charset="0"/>
              </a:rPr>
              <a:t> ( PRL-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Somatotropinoma</a:t>
            </a:r>
            <a:r>
              <a:rPr lang="en-US" altLang="en-US" sz="2600" dirty="0" smtClean="0">
                <a:latin typeface="Arial Narrow" pitchFamily="34" charset="0"/>
              </a:rPr>
              <a:t> ( GH secreting adenoma, Acromegaly)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Corticotropinoma</a:t>
            </a:r>
            <a:r>
              <a:rPr lang="en-US" altLang="en-US" sz="2600" dirty="0" smtClean="0">
                <a:latin typeface="Arial Narrow" pitchFamily="34" charset="0"/>
              </a:rPr>
              <a:t>   ( ACTH secreting adenoma, Cushing’s disease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 smtClean="0">
                <a:latin typeface="Arial Narrow" pitchFamily="34" charset="0"/>
              </a:rPr>
              <a:t>Thyrotropinoma</a:t>
            </a:r>
            <a:r>
              <a:rPr lang="en-US" altLang="en-US" sz="2600" dirty="0" smtClean="0">
                <a:latin typeface="Arial Narrow" pitchFamily="34" charset="0"/>
              </a:rPr>
              <a:t> (TSH-</a:t>
            </a:r>
            <a:r>
              <a:rPr lang="en-US" altLang="en-US" sz="2600" dirty="0" err="1" smtClean="0">
                <a:latin typeface="Arial Narrow" pitchFamily="34" charset="0"/>
              </a:rPr>
              <a:t>oma</a:t>
            </a:r>
            <a:r>
              <a:rPr lang="en-US" altLang="en-US" sz="2600" dirty="0" smtClean="0">
                <a:latin typeface="Arial Narrow" pitchFamily="34" charset="0"/>
              </a:rPr>
              <a:t>, rare )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</a:t>
            </a:r>
            <a:r>
              <a:rPr lang="en-US" altLang="en-US" sz="2600" dirty="0" smtClean="0">
                <a:latin typeface="Arial Narrow" pitchFamily="34" charset="0"/>
              </a:rPr>
              <a:t>endocrine </a:t>
            </a:r>
            <a:r>
              <a:rPr lang="en-US" altLang="en-US" sz="2600" dirty="0">
                <a:latin typeface="Arial Narrow" pitchFamily="34" charset="0"/>
              </a:rPr>
              <a:t>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17715" r="16479" b="10331"/>
          <a:stretch/>
        </p:blipFill>
        <p:spPr>
          <a:xfrm>
            <a:off x="539552" y="1844824"/>
            <a:ext cx="4004480" cy="4317780"/>
          </a:xfrm>
          <a:prstGeom prst="rect">
            <a:avLst/>
          </a:prstGeom>
        </p:spPr>
      </p:pic>
      <p:pic>
        <p:nvPicPr>
          <p:cNvPr id="6" name="Picture 4" descr="http://images.radiopaedia.org/images/1723804/c1bdef2948fb75f24b637af770dc0a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10867" r="37953" b="10768"/>
          <a:stretch/>
        </p:blipFill>
        <p:spPr bwMode="auto">
          <a:xfrm>
            <a:off x="4355976" y="1567333"/>
            <a:ext cx="44513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understand basic pathophysiology and feedback  for pituitary hormones.</a:t>
            </a:r>
          </a:p>
          <a:p>
            <a:endParaRPr lang="en-US" dirty="0" smtClean="0"/>
          </a:p>
          <a:p>
            <a:r>
              <a:rPr lang="en-US" dirty="0" smtClean="0"/>
              <a:t>Know </a:t>
            </a:r>
            <a:r>
              <a:rPr lang="en-US" dirty="0"/>
              <a:t>about </a:t>
            </a:r>
            <a:r>
              <a:rPr lang="en-US" dirty="0" smtClean="0"/>
              <a:t>clinical approach for common </a:t>
            </a:r>
            <a:r>
              <a:rPr lang="en-US" dirty="0"/>
              <a:t>anterior pituitary gland </a:t>
            </a:r>
            <a:r>
              <a:rPr lang="en-US" dirty="0" smtClean="0"/>
              <a:t>disorders:</a:t>
            </a:r>
          </a:p>
          <a:p>
            <a:pPr lvl="1"/>
            <a:r>
              <a:rPr lang="en-US" dirty="0" smtClean="0"/>
              <a:t>Common clinical presentations.</a:t>
            </a:r>
          </a:p>
          <a:p>
            <a:pPr lvl="1"/>
            <a:r>
              <a:rPr lang="en-US" dirty="0" smtClean="0"/>
              <a:t>Main </a:t>
            </a:r>
            <a:r>
              <a:rPr lang="en-US" dirty="0"/>
              <a:t>laboratory </a:t>
            </a:r>
            <a:r>
              <a:rPr lang="en-US" dirty="0" smtClean="0"/>
              <a:t>investigations.</a:t>
            </a:r>
          </a:p>
          <a:p>
            <a:pPr lvl="1"/>
            <a:r>
              <a:rPr lang="en-US" dirty="0" smtClean="0"/>
              <a:t>Radiological investigations</a:t>
            </a:r>
          </a:p>
          <a:p>
            <a:pPr lvl="1"/>
            <a:r>
              <a:rPr lang="en-US" dirty="0"/>
              <a:t>Describe </a:t>
            </a:r>
            <a:r>
              <a:rPr lang="en-US" dirty="0" smtClean="0"/>
              <a:t>lines of management </a:t>
            </a:r>
            <a:r>
              <a:rPr lang="en-US" dirty="0"/>
              <a:t>for each of these conditions.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/>
              <a:t>Disorders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: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Hypersecretion: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(GH,LH,FSH,PRL,TSH,ACTH)</a:t>
            </a:r>
          </a:p>
          <a:p>
            <a:pPr lvl="2"/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Hyposecretion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CA" sz="1800" b="1" dirty="0" smtClean="0"/>
              <a:t>hypopituitarism ( isolated, multiple, pan)</a:t>
            </a:r>
            <a:endParaRPr lang="en-CA" sz="1800" b="1" dirty="0"/>
          </a:p>
          <a:p>
            <a:pPr marL="768096" lvl="2" indent="0"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Masses</a:t>
            </a:r>
          </a:p>
          <a:p>
            <a:pPr lvl="2"/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Functioning = Hypersecretion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Functioning </a:t>
            </a:r>
            <a:endParaRPr lang="en-US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/without mass-effect:</a:t>
            </a:r>
          </a:p>
          <a:p>
            <a:pPr lvl="3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Space occupying lesion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ndalus" panose="02020603050405020304" pitchFamily="18" charset="-78"/>
              </a:rPr>
              <a:t>( compression symptoms, </a:t>
            </a:r>
            <a:r>
              <a:rPr lang="en-CA" b="1" dirty="0" smtClean="0">
                <a:latin typeface="+mj-lt"/>
                <a:cs typeface="Andalus" panose="02020603050405020304" pitchFamily="18" charset="-78"/>
              </a:rPr>
              <a:t>hypopituitarism )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Andalus" panose="02020603050405020304" pitchFamily="18" charset="-78"/>
            </a:endParaRPr>
          </a:p>
          <a:p>
            <a:pPr lvl="3"/>
            <a:endParaRPr lang="en-CA" b="1" dirty="0" smtClean="0"/>
          </a:p>
          <a:p>
            <a:pPr lvl="1"/>
            <a:endParaRPr lang="en-CA" b="1" dirty="0" smtClean="0"/>
          </a:p>
          <a:p>
            <a:pPr marL="118872" indent="0">
              <a:buNone/>
            </a:pP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Disorders of Pituitary Function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Hypopituitarism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</a:t>
            </a:r>
            <a:r>
              <a:rPr lang="en-US" altLang="en-US" sz="2400" dirty="0" err="1"/>
              <a:t>hypoadrenalism</a:t>
            </a:r>
            <a:r>
              <a:rPr lang="en-US" altLang="en-US" sz="2400" dirty="0"/>
              <a:t>, hypogonadism, hypothyroidism or GH deficiency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Panhypopituitarism</a:t>
            </a:r>
            <a:endParaRPr lang="en-US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 err="1"/>
              <a:t>Hypersecretion</a:t>
            </a:r>
            <a:r>
              <a:rPr lang="en-US" altLang="en-US" sz="2800" b="1" dirty="0"/>
              <a:t> of Pituitary Hormones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Hyperprolactinemia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Acromegaly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Cushing’s Disease</a:t>
            </a:r>
          </a:p>
        </p:txBody>
      </p:sp>
    </p:spTree>
    <p:extLst>
      <p:ext uri="{BB962C8B-B14F-4D97-AF65-F5344CB8AC3E}">
        <p14:creationId xmlns:p14="http://schemas.microsoft.com/office/powerpoint/2010/main" val="159093789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</a:t>
            </a:r>
          </a:p>
          <a:p>
            <a:pPr lvl="1"/>
            <a:r>
              <a:rPr lang="en-CA" sz="2000" dirty="0" smtClean="0"/>
              <a:t> 10 % of all pituitary lesions</a:t>
            </a:r>
          </a:p>
          <a:p>
            <a:pPr lvl="1"/>
            <a:r>
              <a:rPr lang="en-CA" sz="2000" dirty="0" smtClean="0"/>
              <a:t>Genetic-related</a:t>
            </a:r>
          </a:p>
          <a:p>
            <a:pPr lvl="2"/>
            <a:r>
              <a:rPr lang="en-CA" sz="1600" dirty="0" smtClean="0"/>
              <a:t>MEN-1,  Gs-alpha mutation, PTTG gene, FGF receptor-4</a:t>
            </a:r>
          </a:p>
          <a:p>
            <a:endParaRPr lang="en-CA" sz="2400" dirty="0" smtClean="0"/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</a:t>
            </a:r>
          </a:p>
          <a:p>
            <a:pPr lvl="1"/>
            <a:r>
              <a:rPr lang="en-CA" sz="2000" dirty="0" smtClean="0"/>
              <a:t>1.5 -31     % in autopsy ( prevalence)</a:t>
            </a:r>
            <a:endParaRPr lang="en-CA" sz="2000" dirty="0"/>
          </a:p>
          <a:p>
            <a:pPr lvl="1"/>
            <a:r>
              <a:rPr lang="en-CA" sz="2400" dirty="0" smtClean="0"/>
              <a:t>10 %  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of Pituitary lesion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dirty="0" smtClean="0"/>
              <a:t>C: Clinical </a:t>
            </a:r>
            <a:r>
              <a:rPr lang="en-US" dirty="0" smtClean="0"/>
              <a:t>( History and Examination)</a:t>
            </a:r>
          </a:p>
          <a:p>
            <a:pPr lvl="1"/>
            <a:r>
              <a:rPr lang="en-US" dirty="0" smtClean="0"/>
              <a:t> function ( </a:t>
            </a:r>
            <a:r>
              <a:rPr lang="en-US" dirty="0" err="1" smtClean="0"/>
              <a:t>oversection</a:t>
            </a:r>
            <a:r>
              <a:rPr lang="en-US" dirty="0" smtClean="0"/>
              <a:t> or </a:t>
            </a:r>
            <a:r>
              <a:rPr lang="en-US" dirty="0" err="1" smtClean="0"/>
              <a:t>hyposecretion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Mass ( headache, visual symptoms )</a:t>
            </a:r>
          </a:p>
          <a:p>
            <a:endParaRPr lang="en-US" dirty="0" smtClean="0"/>
          </a:p>
          <a:p>
            <a:r>
              <a:rPr lang="en-US" sz="4600" b="1" dirty="0" smtClean="0"/>
              <a:t>B: Biochemical</a:t>
            </a:r>
          </a:p>
          <a:p>
            <a:pPr lvl="1"/>
            <a:r>
              <a:rPr lang="en-US" dirty="0" smtClean="0"/>
              <a:t>Screen Test</a:t>
            </a:r>
          </a:p>
          <a:p>
            <a:pPr lvl="1"/>
            <a:r>
              <a:rPr lang="en-US" dirty="0" smtClean="0"/>
              <a:t>Confirmatory Test</a:t>
            </a:r>
          </a:p>
          <a:p>
            <a:endParaRPr lang="en-US" dirty="0" smtClean="0"/>
          </a:p>
          <a:p>
            <a:r>
              <a:rPr lang="en-US" sz="4600" b="1" dirty="0" smtClean="0"/>
              <a:t>A: Anatomical</a:t>
            </a:r>
          </a:p>
          <a:p>
            <a:pPr lvl="1"/>
            <a:r>
              <a:rPr lang="en-US" dirty="0" smtClean="0"/>
              <a:t>MRI of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 treatment:</a:t>
            </a:r>
          </a:p>
          <a:p>
            <a:pPr lvl="1"/>
            <a:r>
              <a:rPr lang="en-US" dirty="0" smtClean="0"/>
              <a:t>Surgical – Medical – Radiation</a:t>
            </a:r>
          </a:p>
          <a:p>
            <a:pPr lvl="1"/>
            <a:r>
              <a:rPr lang="en-US" dirty="0" smtClean="0"/>
              <a:t>Medical – Surgical – Radiation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Non- functional pituitary adenoma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61472"/>
              </p:ext>
            </p:extLst>
          </p:nvPr>
        </p:nvGraphicFramePr>
        <p:xfrm>
          <a:off x="467544" y="1556792"/>
          <a:ext cx="82296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C: Clinical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Asymptomtic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CA" sz="1800" dirty="0" err="1" smtClean="0"/>
                        <a:t>incidentaloma</a:t>
                      </a:r>
                      <a:r>
                        <a:rPr lang="en-CA" sz="1800" dirty="0" smtClean="0"/>
                        <a:t> by imaging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Mass-effect ( mechanical pressure,</a:t>
                      </a:r>
                      <a:r>
                        <a:rPr lang="en-CA" sz="1800" baseline="0" dirty="0" smtClean="0"/>
                        <a:t> hypopituitarism, visual ( </a:t>
                      </a:r>
                      <a:r>
                        <a:rPr lang="en-CA" sz="1800" baseline="0" dirty="0" err="1" smtClean="0"/>
                        <a:t>bitemproal</a:t>
                      </a:r>
                      <a:r>
                        <a:rPr lang="en-CA" sz="1800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Gonadal hypersecretion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B: Biochemical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GH,LH,FSH,TSH,ACTH: not high</a:t>
                      </a:r>
                    </a:p>
                    <a:p>
                      <a:r>
                        <a:rPr lang="en-US" dirty="0" smtClean="0"/>
                        <a:t>PRL</a:t>
                      </a:r>
                      <a:r>
                        <a:rPr lang="en-US" baseline="0" dirty="0" smtClean="0"/>
                        <a:t> : low ,high,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A: Anatomical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Treatment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Surgery  if indicated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Observation</a:t>
                      </a:r>
                    </a:p>
                    <a:p>
                      <a:r>
                        <a:rPr lang="en-CA" sz="1800" b="1" dirty="0" smtClean="0"/>
                        <a:t>Adjunctive therapy: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Radiation therapy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Dopamine agonist</a:t>
                      </a:r>
                    </a:p>
                    <a:p>
                      <a:pPr>
                        <a:buNone/>
                      </a:pPr>
                      <a:r>
                        <a:rPr lang="en-CA" sz="1800" dirty="0" smtClean="0"/>
                        <a:t>		-  Somatostatin analogue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</a:t>
            </a:r>
            <a:endParaRPr lang="en-US" dirty="0"/>
          </a:p>
        </p:txBody>
      </p:sp>
      <p:pic>
        <p:nvPicPr>
          <p:cNvPr id="4" name="Picture 2" descr="Prolac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Prolactin - Low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clinical significant if there is no mass invading the hypothalamus.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N.B. :</a:t>
            </a:r>
          </a:p>
          <a:p>
            <a:pPr lvl="1"/>
            <a:r>
              <a:rPr lang="en-US" dirty="0" smtClean="0"/>
              <a:t>PRL is the only pituitary hormone that is inhibited by hypothalamus.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dirty="0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 rotWithShape="1">
          <a:blip r:embed="rId3" cstate="print"/>
          <a:srcRect b="8179"/>
          <a:stretch/>
        </p:blipFill>
        <p:spPr bwMode="auto">
          <a:xfrm>
            <a:off x="971822" y="1556792"/>
            <a:ext cx="6840538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331640" y="1988840"/>
            <a:ext cx="13681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r>
              <a:rPr lang="en-CA" dirty="0" smtClean="0"/>
              <a:t> ( Mass + high level)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14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391691"/>
              </p:ext>
            </p:extLst>
          </p:nvPr>
        </p:nvGraphicFramePr>
        <p:xfrm>
          <a:off x="107504" y="370276"/>
          <a:ext cx="8964488" cy="593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13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142">
                <a:tc gridSpan="2">
                  <a:txBody>
                    <a:bodyPr/>
                    <a:lstStyle/>
                    <a:p>
                      <a:r>
                        <a:rPr lang="en-US" altLang="en-US" sz="3200" dirty="0" err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Prolactinomas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919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err="1" smtClean="0"/>
                        <a:t>oligomenorrhea</a:t>
                      </a:r>
                      <a:r>
                        <a:rPr lang="en-US" altLang="en-US" sz="1400" b="1" dirty="0" smtClean="0"/>
                        <a:t>, amenorrhea or infertility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Sexual dysfunction (in 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asleep, stress, pregnancy, lactation and chest wall stimulation or trauma, Renal failure, Liver failure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Medication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hypothyroid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Nipple discharge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021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GH,LH,FSH,TSH,ACTH: normal or low</a:t>
                      </a:r>
                    </a:p>
                    <a:p>
                      <a:r>
                        <a:rPr lang="en-US" sz="1400" dirty="0" smtClean="0"/>
                        <a:t>PRL</a:t>
                      </a:r>
                      <a:r>
                        <a:rPr lang="en-US" sz="1400" baseline="0" dirty="0" smtClean="0"/>
                        <a:t> : High</a:t>
                      </a:r>
                    </a:p>
                    <a:p>
                      <a:r>
                        <a:rPr lang="en-US" sz="1400" baseline="0" dirty="0" smtClean="0"/>
                        <a:t>TSH: R/O Hypothyroidism( primary)</a:t>
                      </a:r>
                    </a:p>
                    <a:p>
                      <a:r>
                        <a:rPr lang="en-US" sz="1400" baseline="0" dirty="0" smtClean="0"/>
                        <a:t>IGF-1: R/O acromegaly co-</a:t>
                      </a:r>
                      <a:r>
                        <a:rPr lang="en-US" sz="1400" baseline="0" dirty="0" err="1" smtClean="0"/>
                        <a:t>secrtion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4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Medical</a:t>
                      </a:r>
                      <a:r>
                        <a:rPr lang="en-CA" sz="1400" b="1" baseline="0" dirty="0" smtClean="0"/>
                        <a:t> – Medical – Medical ( Dopamine agonist)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Surgical- 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Prolactinomas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sz="2800" b="1" dirty="0"/>
              <a:t>Most common </a:t>
            </a:r>
            <a:r>
              <a:rPr lang="en-US" altLang="en-US" sz="2800" dirty="0"/>
              <a:t>of functional pituitary adenomas</a:t>
            </a:r>
          </a:p>
          <a:p>
            <a:r>
              <a:rPr lang="en-US" altLang="en-US" sz="2800" dirty="0"/>
              <a:t>25-30% of all pituitary adenomas</a:t>
            </a:r>
          </a:p>
          <a:p>
            <a:r>
              <a:rPr lang="en-US" altLang="en-US" sz="2800" dirty="0"/>
              <a:t>Some growth hormone (GH)–producing tumors also co-secrete PRL </a:t>
            </a:r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women:</a:t>
            </a:r>
          </a:p>
          <a:p>
            <a:pPr lvl="1"/>
            <a:r>
              <a:rPr lang="en-US" altLang="en-US" sz="2400" dirty="0" smtClean="0"/>
              <a:t>90</a:t>
            </a:r>
            <a:r>
              <a:rPr lang="en-US" altLang="en-US" sz="2400" dirty="0"/>
              <a:t>% present with </a:t>
            </a:r>
            <a:r>
              <a:rPr lang="en-US" altLang="en-US" sz="2400" b="1" u="sng" dirty="0" err="1"/>
              <a:t>micr</a:t>
            </a:r>
            <a:r>
              <a:rPr lang="en-US" altLang="en-US" sz="2400" b="1" dirty="0" err="1"/>
              <a:t>o</a:t>
            </a:r>
            <a:r>
              <a:rPr lang="en-US" altLang="en-US" sz="2400" dirty="0" err="1"/>
              <a:t>prolactinomas</a:t>
            </a:r>
            <a:endParaRPr lang="en-US" altLang="en-US" sz="2400" dirty="0"/>
          </a:p>
          <a:p>
            <a:endParaRPr lang="en-US" altLang="en-US" sz="2800" dirty="0" smtClean="0"/>
          </a:p>
          <a:p>
            <a:r>
              <a:rPr lang="en-US" altLang="en-US" sz="2800" dirty="0" err="1" smtClean="0"/>
              <a:t>Prolactinomas</a:t>
            </a:r>
            <a:r>
              <a:rPr lang="en-US" altLang="en-US" sz="2800" dirty="0" smtClean="0"/>
              <a:t> in </a:t>
            </a:r>
            <a:r>
              <a:rPr lang="en-US" altLang="en-US" sz="2800" b="1" dirty="0" smtClean="0"/>
              <a:t>men</a:t>
            </a:r>
            <a:r>
              <a:rPr lang="en-US" altLang="en-US" sz="2800" dirty="0" smtClean="0"/>
              <a:t> :</a:t>
            </a:r>
          </a:p>
          <a:p>
            <a:pPr lvl="1"/>
            <a:r>
              <a:rPr lang="en-US" altLang="en-US" sz="2400" dirty="0" smtClean="0"/>
              <a:t>60</a:t>
            </a:r>
            <a:r>
              <a:rPr lang="en-US" altLang="en-US" sz="2400" dirty="0"/>
              <a:t>% present with </a:t>
            </a:r>
            <a:r>
              <a:rPr lang="en-US" altLang="en-US" sz="2400" b="1" dirty="0" err="1"/>
              <a:t>macro</a:t>
            </a:r>
            <a:r>
              <a:rPr lang="en-US" altLang="en-US" sz="2400" dirty="0" err="1"/>
              <a:t>prolactinomas</a:t>
            </a:r>
            <a:r>
              <a:rPr lang="en-US" altLang="en-US" sz="2400" dirty="0"/>
              <a:t> </a:t>
            </a:r>
          </a:p>
          <a:p>
            <a:endParaRPr lang="en-US" altLang="en-US" sz="28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613525"/>
            <a:ext cx="2768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solidFill>
                  <a:schemeClr val="bg1"/>
                </a:solidFill>
              </a:rPr>
              <a:t>http://www.emedicine.com/Med/topic1915.htm</a:t>
            </a:r>
          </a:p>
        </p:txBody>
      </p:sp>
    </p:spTree>
    <p:extLst>
      <p:ext uri="{BB962C8B-B14F-4D97-AF65-F5344CB8AC3E}">
        <p14:creationId xmlns:p14="http://schemas.microsoft.com/office/powerpoint/2010/main" val="3116029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deficiency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Isolated, pan hypopituitarism</a:t>
            </a:r>
          </a:p>
          <a:p>
            <a:endParaRPr lang="en-CA" sz="2800" dirty="0" smtClean="0"/>
          </a:p>
          <a:p>
            <a:r>
              <a:rPr lang="en-CA" sz="2800" dirty="0" smtClean="0"/>
              <a:t>Pituitary tumor as mass effect →→ Growth hormone deficiency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dirty="0" smtClean="0"/>
              <a:t>Disease :</a:t>
            </a:r>
          </a:p>
          <a:p>
            <a:pPr lvl="1"/>
            <a:r>
              <a:rPr lang="en-CA" sz="2400" dirty="0" smtClean="0"/>
              <a:t>Children: Short stature</a:t>
            </a:r>
          </a:p>
          <a:p>
            <a:pPr lvl="1"/>
            <a:r>
              <a:rPr lang="en-CA" sz="2400" dirty="0" smtClean="0"/>
              <a:t>Adult: ??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0661"/>
              </p:ext>
            </p:extLst>
          </p:nvPr>
        </p:nvGraphicFramePr>
        <p:xfrm>
          <a:off x="251520" y="144015"/>
          <a:ext cx="8640960" cy="6669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8533">
                <a:tc gridSpan="2">
                  <a:txBody>
                    <a:bodyPr/>
                    <a:lstStyle/>
                    <a:p>
                      <a:r>
                        <a:rPr lang="en-CA" sz="3200" dirty="0" smtClean="0"/>
                        <a:t>Growth hormone deficiency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65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Short stature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  <a:endParaRPr lang="en-US" altLang="en-US" sz="14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241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r>
                        <a:rPr lang="en-CA" dirty="0" smtClean="0"/>
                        <a:t>Dynamic testing:</a:t>
                      </a:r>
                    </a:p>
                    <a:p>
                      <a:pPr lvl="1"/>
                      <a:r>
                        <a:rPr lang="en-CA" dirty="0" smtClean="0"/>
                        <a:t>  clonidine stimulation test</a:t>
                      </a:r>
                    </a:p>
                    <a:p>
                      <a:pPr lvl="1"/>
                      <a:r>
                        <a:rPr lang="en-CA" dirty="0" smtClean="0"/>
                        <a:t> glucagon stimulation</a:t>
                      </a:r>
                    </a:p>
                    <a:p>
                      <a:pPr lvl="1"/>
                      <a:r>
                        <a:rPr lang="en-CA" dirty="0" smtClean="0"/>
                        <a:t>exercise testing,</a:t>
                      </a:r>
                    </a:p>
                    <a:p>
                      <a:pPr lvl="1"/>
                      <a:r>
                        <a:rPr lang="en-CA" dirty="0" smtClean="0"/>
                        <a:t> arginine-GHRH</a:t>
                      </a:r>
                    </a:p>
                    <a:p>
                      <a:pPr lvl="1"/>
                      <a:r>
                        <a:rPr lang="en-CA" dirty="0" smtClean="0"/>
                        <a:t> </a:t>
                      </a:r>
                      <a:r>
                        <a:rPr lang="en-CA" b="1" dirty="0" smtClean="0"/>
                        <a:t>insulin tolerance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337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X-ray of hands: delayed bone age</a:t>
                      </a:r>
                    </a:p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853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GH replacement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6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- Acromegaly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Growth hormone - Acromegaly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Gland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20891"/>
              </p:ext>
            </p:extLst>
          </p:nvPr>
        </p:nvGraphicFramePr>
        <p:xfrm>
          <a:off x="0" y="-14129"/>
          <a:ext cx="9144000" cy="6867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2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4990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Acromegaly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035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Sweating, Enlargement (</a:t>
                      </a:r>
                      <a:r>
                        <a:rPr lang="en-US" altLang="en-US" sz="1400" b="1" dirty="0" err="1" smtClean="0"/>
                        <a:t>acral</a:t>
                      </a:r>
                      <a:r>
                        <a:rPr lang="en-US" altLang="en-US" sz="1400" b="1" dirty="0" smtClean="0"/>
                        <a:t>, face gross features, heart, tongue Jaw, gigantism in children ,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Galactorrhea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Mass-effect ( mechanical pressure,</a:t>
                      </a:r>
                      <a:r>
                        <a:rPr lang="en-CA" sz="1400" b="1" baseline="0" dirty="0" smtClean="0"/>
                        <a:t> hypopituitarism)</a:t>
                      </a:r>
                      <a:r>
                        <a:rPr lang="en-US" altLang="en-US" sz="14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i="1" dirty="0" smtClean="0"/>
                        <a:t>HTN,CHF,</a:t>
                      </a:r>
                      <a:r>
                        <a:rPr lang="en-US" altLang="en-US" sz="1400" b="1" i="1" baseline="0" dirty="0" smtClean="0"/>
                        <a:t> </a:t>
                      </a:r>
                      <a:r>
                        <a:rPr lang="en-US" altLang="en-US" sz="1400" b="1" i="1" baseline="0" dirty="0" err="1" smtClean="0"/>
                        <a:t>OSA,constipation</a:t>
                      </a:r>
                      <a:endParaRPr lang="en-US" altLang="en-US" sz="14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O/E: Visual field defect ( </a:t>
                      </a:r>
                      <a:r>
                        <a:rPr lang="en-CA" sz="1400" b="1" baseline="0" dirty="0" err="1" smtClean="0"/>
                        <a:t>Bitemporal</a:t>
                      </a:r>
                      <a:r>
                        <a:rPr lang="en-CA" sz="1400" b="1" baseline="0" dirty="0" smtClean="0"/>
                        <a:t> hemianopia)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baseline="0" dirty="0" smtClean="0"/>
                        <a:t>Gross features of Acromegaly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559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Pituitary Function (LH,FSH.PRL, TSH, ACTH, </a:t>
                      </a:r>
                      <a:r>
                        <a:rPr lang="en-US" sz="1400" dirty="0" err="1" smtClean="0"/>
                        <a:t>cortisol,testesterone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T4)</a:t>
                      </a:r>
                    </a:p>
                    <a:p>
                      <a:r>
                        <a:rPr lang="en-US" sz="1400" baseline="0" dirty="0" smtClean="0"/>
                        <a:t>Screen: IGF-1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Confirmatory Test :  </a:t>
                      </a:r>
                      <a:r>
                        <a:rPr lang="en-CA" sz="1400" dirty="0" smtClean="0"/>
                        <a:t>75 g OGTT tolerance test for GH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 smtClean="0"/>
                    </a:p>
                    <a:p>
                      <a:r>
                        <a:rPr lang="en-CA" sz="1400" dirty="0" smtClean="0"/>
                        <a:t>Fasting and random blood sugar, HbA1c</a:t>
                      </a:r>
                    </a:p>
                    <a:p>
                      <a:r>
                        <a:rPr lang="en-CA" sz="1400" dirty="0" smtClean="0"/>
                        <a:t>Lipid profile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63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</a:p>
                    <a:p>
                      <a:r>
                        <a:rPr lang="en-CA" sz="1400" dirty="0" smtClean="0"/>
                        <a:t>Echo:</a:t>
                      </a:r>
                    </a:p>
                    <a:p>
                      <a:r>
                        <a:rPr lang="en-CA" sz="1400" dirty="0" smtClean="0"/>
                        <a:t>      Cardiac disease is a major cause of morbidity and mortality</a:t>
                      </a:r>
                    </a:p>
                    <a:p>
                      <a:r>
                        <a:rPr lang="en-CA" sz="1400" dirty="0" smtClean="0"/>
                        <a:t>      50 % died before age of 50</a:t>
                      </a:r>
                    </a:p>
                    <a:p>
                      <a:r>
                        <a:rPr lang="en-CA" sz="1400" dirty="0" smtClean="0"/>
                        <a:t>      HTN in 40%,      LVH in 50% ,   Diastolic dysfunction as an early sign of cardiomyopathy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630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 smtClean="0"/>
                        <a:t>Surgical – Medical (</a:t>
                      </a:r>
                      <a:r>
                        <a:rPr lang="en-CA" sz="1400" dirty="0" smtClean="0"/>
                        <a:t>Somatostatin analogue)- </a:t>
                      </a:r>
                      <a:r>
                        <a:rPr lang="en-CA" sz="1400" b="1" dirty="0" smtClean="0"/>
                        <a:t>Radiation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Circadian rhythm of cortisol secretion</a:t>
            </a:r>
          </a:p>
          <a:p>
            <a:r>
              <a:rPr lang="en-CA" dirty="0"/>
              <a:t>Early morning cortisol between 8-9 </a:t>
            </a:r>
            <a:r>
              <a:rPr lang="en-CA" dirty="0" smtClean="0"/>
              <a:t>am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9739"/>
            <a:ext cx="4457700" cy="2295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815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Cortisol low (</a:t>
            </a:r>
            <a:r>
              <a:rPr lang="en-US" dirty="0" err="1" smtClean="0"/>
              <a:t>Hypoadrenalism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Nausea, Vomiting, abdominal pain, Diarrhea</a:t>
            </a:r>
          </a:p>
          <a:p>
            <a:r>
              <a:rPr lang="en-US" sz="2400" dirty="0" smtClean="0"/>
              <a:t>Dizziness and weakness</a:t>
            </a:r>
            <a:r>
              <a:rPr lang="en-US" sz="2400" dirty="0"/>
              <a:t>, </a:t>
            </a:r>
            <a:r>
              <a:rPr lang="en-US" sz="2400" dirty="0" smtClean="0"/>
              <a:t>Tiredness,</a:t>
            </a:r>
            <a:r>
              <a:rPr lang="en-US" sz="2400" dirty="0"/>
              <a:t> Muscle ache</a:t>
            </a:r>
          </a:p>
          <a:p>
            <a:pPr marL="118872" indent="0">
              <a:buNone/>
            </a:pPr>
            <a:endParaRPr lang="en-US" sz="2400" dirty="0" smtClean="0"/>
          </a:p>
          <a:p>
            <a:r>
              <a:rPr lang="en-US" sz="2400" dirty="0" smtClean="0"/>
              <a:t>Hypotension</a:t>
            </a:r>
          </a:p>
          <a:p>
            <a:endParaRPr lang="en-US" sz="2400" dirty="0" smtClean="0"/>
          </a:p>
          <a:p>
            <a:r>
              <a:rPr lang="en-US" sz="2400" dirty="0" smtClean="0"/>
              <a:t>Weight </a:t>
            </a:r>
            <a:r>
              <a:rPr lang="en-US" sz="2400" dirty="0"/>
              <a:t>loss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Content Placeholder 3" descr="0.jpg"/>
          <p:cNvPicPr>
            <a:picLocks noChangeAspect="1"/>
          </p:cNvPicPr>
          <p:nvPr/>
        </p:nvPicPr>
        <p:blipFill rotWithShape="1">
          <a:blip r:embed="rId2" cstate="print"/>
          <a:srcRect l="11742" t="6797" r="10960" b="25003"/>
          <a:stretch/>
        </p:blipFill>
        <p:spPr>
          <a:xfrm>
            <a:off x="4460789" y="3034620"/>
            <a:ext cx="4361762" cy="32026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</a:t>
            </a:r>
            <a:r>
              <a:rPr lang="en-CA" dirty="0" err="1" smtClean="0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172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ACTH-Adenoma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</a:t>
            </a:r>
            <a:r>
              <a:rPr lang="en-CA" dirty="0" smtClean="0"/>
              <a:t>cortisol (Cushing’s)</a:t>
            </a:r>
            <a:br>
              <a:rPr lang="en-CA" dirty="0" smtClean="0"/>
            </a:br>
            <a:r>
              <a:rPr lang="en-CA" dirty="0" smtClean="0"/>
              <a:t>Hirsutism in women 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err="1" smtClean="0"/>
              <a:t>Stria</a:t>
            </a:r>
            <a:r>
              <a:rPr lang="en-CA" dirty="0" smtClean="0"/>
              <a:t> (purple, wide &gt;1cm)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Pituitary Development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Anterior pituitary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Rathke’s</a:t>
            </a:r>
            <a:r>
              <a:rPr lang="en-CA" dirty="0" smtClean="0"/>
              <a:t> </a:t>
            </a:r>
            <a:r>
              <a:rPr lang="en-CA" dirty="0"/>
              <a:t>pouch, Ectodermal </a:t>
            </a:r>
            <a:r>
              <a:rPr lang="en-CA" dirty="0" err="1"/>
              <a:t>evagination</a:t>
            </a:r>
            <a:r>
              <a:rPr lang="en-CA" dirty="0"/>
              <a:t> of </a:t>
            </a:r>
            <a:r>
              <a:rPr lang="en-CA" dirty="0" smtClean="0"/>
              <a:t>oropharynx</a:t>
            </a:r>
          </a:p>
          <a:p>
            <a:r>
              <a:rPr lang="en-CA" dirty="0" smtClean="0"/>
              <a:t>Synthesis and secrete</a:t>
            </a:r>
          </a:p>
          <a:p>
            <a:pPr lvl="1"/>
            <a:r>
              <a:rPr lang="en-CA" sz="1600" dirty="0" smtClean="0"/>
              <a:t>(GH,LH,FSH,PRL,TSH,ACTH)</a:t>
            </a:r>
          </a:p>
          <a:p>
            <a:endParaRPr lang="en-CA" sz="1700" dirty="0" smtClean="0"/>
          </a:p>
          <a:p>
            <a:r>
              <a:rPr lang="en-CA" sz="1700" dirty="0" smtClean="0"/>
              <a:t>recognizable </a:t>
            </a:r>
            <a:r>
              <a:rPr lang="en-CA" sz="1700" dirty="0"/>
              <a:t>by 4- 5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/>
              <a:t>wk</a:t>
            </a:r>
            <a:r>
              <a:rPr lang="en-CA" sz="1700" dirty="0"/>
              <a:t> of </a:t>
            </a:r>
            <a:r>
              <a:rPr lang="en-CA" sz="1700" dirty="0" smtClean="0"/>
              <a:t>gestation and full </a:t>
            </a:r>
            <a:r>
              <a:rPr lang="en-CA" sz="1700" dirty="0"/>
              <a:t>maturation by 20</a:t>
            </a:r>
            <a:r>
              <a:rPr lang="en-CA" sz="1700" baseline="30000" dirty="0"/>
              <a:t>th</a:t>
            </a:r>
            <a:r>
              <a:rPr lang="en-CA" sz="1700" dirty="0"/>
              <a:t> </a:t>
            </a:r>
            <a:r>
              <a:rPr lang="en-CA" sz="1700" dirty="0" err="1" smtClean="0"/>
              <a:t>wk</a:t>
            </a:r>
            <a:endParaRPr lang="en-CA" sz="1700" dirty="0" smtClean="0"/>
          </a:p>
          <a:p>
            <a:endParaRPr lang="en-CA" sz="1700" dirty="0" smtClean="0"/>
          </a:p>
          <a:p>
            <a:r>
              <a:rPr lang="en-CA" sz="1700" dirty="0" smtClean="0"/>
              <a:t>Portion </a:t>
            </a:r>
            <a:r>
              <a:rPr lang="en-CA" sz="1700" dirty="0"/>
              <a:t>of </a:t>
            </a:r>
            <a:r>
              <a:rPr lang="en-CA" sz="1700" dirty="0" err="1"/>
              <a:t>Rathke’s</a:t>
            </a:r>
            <a:r>
              <a:rPr lang="en-CA" sz="1700" dirty="0"/>
              <a:t> pouch →→  Intermediate lobe</a:t>
            </a:r>
          </a:p>
          <a:p>
            <a:r>
              <a:rPr lang="en-CA" sz="1700" dirty="0"/>
              <a:t>Remnant of </a:t>
            </a:r>
            <a:r>
              <a:rPr lang="en-CA" sz="1700" dirty="0" err="1"/>
              <a:t>Rathke’s</a:t>
            </a:r>
            <a:r>
              <a:rPr lang="en-CA" sz="1700" dirty="0"/>
              <a:t> pouch cell in oral cavity →→ pharyngeal pituitary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Posterior </a:t>
            </a:r>
            <a:r>
              <a:rPr lang="en-CA" sz="2000" dirty="0" smtClean="0"/>
              <a:t>pituitary</a:t>
            </a:r>
          </a:p>
          <a:p>
            <a:r>
              <a:rPr lang="en-CA" sz="2000" dirty="0" smtClean="0"/>
              <a:t>(neurohypophysis)</a:t>
            </a:r>
            <a:endParaRPr lang="en-CA" sz="2000" dirty="0"/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neural cells as an outpouching from the floor of 3</a:t>
            </a:r>
            <a:r>
              <a:rPr lang="en-CA" baseline="30000" dirty="0"/>
              <a:t>rd</a:t>
            </a:r>
            <a:r>
              <a:rPr lang="en-CA" dirty="0"/>
              <a:t> </a:t>
            </a:r>
            <a:r>
              <a:rPr lang="en-CA" dirty="0" smtClean="0"/>
              <a:t>ventricle</a:t>
            </a:r>
          </a:p>
          <a:p>
            <a:r>
              <a:rPr lang="en-CA" dirty="0" smtClean="0"/>
              <a:t>Only storage:</a:t>
            </a:r>
          </a:p>
          <a:p>
            <a:pPr lvl="1"/>
            <a:r>
              <a:rPr lang="en-CA" sz="1600" dirty="0" err="1" smtClean="0"/>
              <a:t>Oxyctocin,ADH</a:t>
            </a:r>
            <a:r>
              <a:rPr lang="en-CA" sz="1600" dirty="0" smtClean="0"/>
              <a:t> </a:t>
            </a:r>
            <a:r>
              <a:rPr lang="en-CA" sz="1600" smtClean="0"/>
              <a:t>(hypothalamic </a:t>
            </a:r>
            <a:r>
              <a:rPr lang="en-CA" sz="1600" dirty="0" smtClean="0"/>
              <a:t>hormones)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excessive cortisol (Cushing’s)</a:t>
            </a:r>
            <a:br>
              <a:rPr lang="en-CA" dirty="0"/>
            </a:br>
            <a:r>
              <a:rPr lang="en-CA" dirty="0" smtClean="0"/>
              <a:t>ecchymosis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008"/>
              </p:ext>
            </p:extLst>
          </p:nvPr>
        </p:nvGraphicFramePr>
        <p:xfrm>
          <a:off x="395536" y="476671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CA" sz="3200" b="1" dirty="0" smtClean="0"/>
                        <a:t>Cushing’s ( excessive cortisol)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Hirsutism, acne, easily bur</a:t>
                      </a:r>
                      <a:r>
                        <a:rPr lang="en-US" altLang="en-US" sz="1400" b="1" baseline="0" dirty="0" smtClean="0"/>
                        <a:t> </a:t>
                      </a:r>
                      <a:r>
                        <a:rPr lang="en-US" altLang="en-US" sz="1400" b="1" dirty="0" smtClean="0"/>
                        <a:t> DM,HTN, irregular period, proximal weakness,</a:t>
                      </a:r>
                      <a:r>
                        <a:rPr lang="en-US" altLang="en-US" sz="1400" b="1" baseline="0" dirty="0" smtClean="0"/>
                        <a:t> recurrent infections,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hirsutism, acne, moon face, central obesity, </a:t>
                      </a:r>
                      <a:r>
                        <a:rPr lang="en-US" altLang="en-US" sz="1400" b="1" baseline="0" dirty="0" err="1" smtClean="0"/>
                        <a:t>stria</a:t>
                      </a:r>
                      <a:r>
                        <a:rPr lang="en-US" altLang="en-US" sz="1400" b="1" baseline="0" dirty="0" smtClean="0"/>
                        <a:t>,</a:t>
                      </a:r>
                      <a:r>
                        <a:rPr lang="en-US" altLang="en-US" sz="1400" b="1" dirty="0" smtClean="0"/>
                        <a:t> proximal weakness, supraclavicular fat</a:t>
                      </a:r>
                      <a:r>
                        <a:rPr lang="en-US" altLang="en-US" sz="1400" b="1" baseline="0" dirty="0" smtClean="0"/>
                        <a:t> pad, </a:t>
                      </a:r>
                      <a:endParaRPr lang="en-US" alt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cortisol , high ACH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24hrs for UFC</a:t>
                      </a:r>
                    </a:p>
                    <a:p>
                      <a:r>
                        <a:rPr lang="en-US" sz="1400" baseline="0" dirty="0" smtClean="0"/>
                        <a:t>1MG DST</a:t>
                      </a:r>
                    </a:p>
                    <a:p>
                      <a:r>
                        <a:rPr lang="en-US" sz="1400" baseline="0" dirty="0" smtClean="0"/>
                        <a:t>Midnight </a:t>
                      </a:r>
                      <a:r>
                        <a:rPr lang="en-US" sz="1400" dirty="0" smtClean="0"/>
                        <a:t>salivary cortisol </a:t>
                      </a:r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CA" sz="1400" dirty="0" smtClean="0"/>
                        <a:t>Surgical</a:t>
                      </a:r>
                      <a:r>
                        <a:rPr lang="en-CA" sz="1400" baseline="0" dirty="0" smtClean="0"/>
                        <a:t> – Medical - Radiation</a:t>
                      </a:r>
                      <a:endParaRPr lang="en-CA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14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TSH-Hypothyroid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679318"/>
              </p:ext>
            </p:extLst>
          </p:nvPr>
        </p:nvGraphicFramePr>
        <p:xfrm>
          <a:off x="323528" y="692696"/>
          <a:ext cx="8640960" cy="59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5874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Central Hypothyroidism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57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C: Clinical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 smtClean="0"/>
                        <a:t>Function : fatigue, weight gain, irregular menses, dry skin, depression, cold intolerance, increase sleep, slow thinking</a:t>
                      </a:r>
                      <a:endParaRPr lang="en-US" altLang="en-US" sz="1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baseline="0" dirty="0" smtClean="0"/>
                        <a:t>O/E: obesity, ? Depressed face, eye brow  </a:t>
                      </a:r>
                      <a:endParaRPr lang="en-US" alt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640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B: Biochemical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T4 , Low</a:t>
                      </a:r>
                      <a:r>
                        <a:rPr lang="en-US" sz="1400" baseline="0" dirty="0" smtClean="0"/>
                        <a:t> TSH</a:t>
                      </a:r>
                      <a:endParaRPr lang="en-US" sz="1400" dirty="0" smtClean="0"/>
                    </a:p>
                    <a:p>
                      <a:endParaRPr lang="en-US" sz="14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8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A: Anatomical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03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Treatment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Thyroxine replacement</a:t>
                      </a:r>
                    </a:p>
                    <a:p>
                      <a:r>
                        <a:rPr lang="en-US" sz="1400" dirty="0" smtClean="0"/>
                        <a:t>Surgical removal of pituitary adenoma if large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58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TSH-hyperthyroid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</a:t>
            </a:r>
          </a:p>
          <a:p>
            <a:pPr marL="118872" indent="0">
              <a:buNone/>
            </a:pPr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Sella </a:t>
            </a:r>
            <a:r>
              <a:rPr lang="en-CA" sz="4800" dirty="0" err="1"/>
              <a:t>turcica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Lies at the base of the skull</a:t>
            </a:r>
          </a:p>
          <a:p>
            <a:endParaRPr lang="en-CA" sz="2400" dirty="0"/>
          </a:p>
          <a:p>
            <a:r>
              <a:rPr lang="en-CA" sz="2400" b="1" u="sng" dirty="0" smtClean="0"/>
              <a:t>Roof :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pPr lvl="1"/>
            <a:r>
              <a:rPr lang="en-CA" sz="2000" dirty="0"/>
              <a:t>Pituitary stalk  and its blood vessels pass through the </a:t>
            </a:r>
            <a:r>
              <a:rPr lang="en-CA" sz="2000" dirty="0" smtClean="0"/>
              <a:t>diaphragm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Floor:  </a:t>
            </a:r>
            <a:r>
              <a:rPr lang="en-CA" sz="2400" dirty="0" smtClean="0"/>
              <a:t>Sphenoid sinus</a:t>
            </a:r>
          </a:p>
          <a:p>
            <a:endParaRPr lang="en-CA" sz="2400" dirty="0" smtClean="0"/>
          </a:p>
          <a:p>
            <a:r>
              <a:rPr lang="en-CA" sz="2400" b="1" u="sng" dirty="0" smtClean="0"/>
              <a:t>Lateral walls: </a:t>
            </a:r>
            <a:r>
              <a:rPr lang="en-CA" sz="2400" dirty="0" smtClean="0"/>
              <a:t>cavernous sinus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containing III, IV, VI, V1, V2 cranial nerves and internal carotid artery with sympathetic fibers</a:t>
            </a:r>
            <a:r>
              <a:rPr lang="en-CA" sz="2000" dirty="0" smtClean="0"/>
              <a:t>.</a:t>
            </a:r>
          </a:p>
          <a:p>
            <a:pPr lvl="1"/>
            <a:r>
              <a:rPr lang="en-CA" sz="2000" dirty="0" smtClean="0"/>
              <a:t> </a:t>
            </a:r>
            <a:r>
              <a:rPr lang="en-CA" sz="2000" dirty="0"/>
              <a:t>Both adjacent to temporal lobes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-1"/>
            <a:ext cx="4536504" cy="2996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Gonadotroph</a:t>
            </a:r>
            <a:r>
              <a:rPr lang="en-CA" dirty="0"/>
              <a:t> </a:t>
            </a:r>
            <a:r>
              <a:rPr lang="en-CA" dirty="0" smtClean="0"/>
              <a:t>Adenoma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Surgical resection if large</a:t>
            </a:r>
          </a:p>
          <a:p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03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0752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101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433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</a:t>
            </a:r>
          </a:p>
          <a:p>
            <a:pPr lvl="1"/>
            <a:r>
              <a:rPr lang="en-CA" sz="2000" dirty="0" smtClean="0"/>
              <a:t> </a:t>
            </a:r>
            <a:r>
              <a:rPr lang="en-CA" sz="3200" dirty="0" smtClean="0"/>
              <a:t>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600" dirty="0" smtClean="0"/>
              <a:t>Pituitary gland measures</a:t>
            </a:r>
          </a:p>
          <a:p>
            <a:pPr lvl="1"/>
            <a:r>
              <a:rPr lang="en-CA" sz="2200" dirty="0" smtClean="0"/>
              <a:t> 15 X 10 X 6 mm, weighs 500 mg but about 1 g in women</a:t>
            </a:r>
          </a:p>
          <a:p>
            <a:endParaRPr lang="en-CA" sz="2600" dirty="0" smtClean="0"/>
          </a:p>
          <a:p>
            <a:r>
              <a:rPr lang="en-CA" sz="2600" dirty="0" smtClean="0"/>
              <a:t>Optic chiasm</a:t>
            </a:r>
          </a:p>
          <a:p>
            <a:pPr lvl="1"/>
            <a:r>
              <a:rPr lang="en-CA" sz="2200" dirty="0" smtClean="0"/>
              <a:t> lies 10 mm above the gland and anterior to the stalk</a:t>
            </a:r>
          </a:p>
          <a:p>
            <a:r>
              <a:rPr lang="en-CA" sz="2600" dirty="0" smtClean="0"/>
              <a:t>Blood supply :</a:t>
            </a:r>
          </a:p>
          <a:p>
            <a:pPr lvl="1"/>
            <a:r>
              <a:rPr lang="en-CA" sz="2200" dirty="0" smtClean="0"/>
              <a:t> superior,  middle, inferior </a:t>
            </a:r>
            <a:r>
              <a:rPr lang="en-CA" sz="2200" dirty="0" err="1" smtClean="0"/>
              <a:t>hypophysial</a:t>
            </a:r>
            <a:r>
              <a:rPr lang="en-CA" sz="22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</a:t>
            </a:r>
          </a:p>
          <a:p>
            <a:pPr lvl="1"/>
            <a:r>
              <a:rPr lang="en-CA" sz="2200" dirty="0" smtClean="0"/>
              <a:t>  to superior and inferior petrosal </a:t>
            </a:r>
            <a:r>
              <a:rPr lang="en-CA" sz="2200" dirty="0" err="1" smtClean="0"/>
              <a:t>sinsuses</a:t>
            </a:r>
            <a:r>
              <a:rPr lang="en-CA" sz="22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  <p:pic>
        <p:nvPicPr>
          <p:cNvPr id="4" name="Content Placeholder 3" descr="Scan_Pic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832146" cy="234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5088</TotalTime>
  <Words>1818</Words>
  <Application>Microsoft Office PowerPoint</Application>
  <PresentationFormat>عرض على الشاشة (3:4)‏</PresentationFormat>
  <Paragraphs>486</Paragraphs>
  <Slides>65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75" baseType="lpstr">
      <vt:lpstr>Andalus</vt:lpstr>
      <vt:lpstr>Arial</vt:lpstr>
      <vt:lpstr>Arial Narrow</vt:lpstr>
      <vt:lpstr>Calibri</vt:lpstr>
      <vt:lpstr>Corbel</vt:lpstr>
      <vt:lpstr>Verdana</vt:lpstr>
      <vt:lpstr>Wingdings</vt:lpstr>
      <vt:lpstr>Wingdings 2</vt:lpstr>
      <vt:lpstr>Wingdings 3</vt:lpstr>
      <vt:lpstr>Module</vt:lpstr>
      <vt:lpstr>Pituitary Disorders  Aishah Ekhzaimy,MBBS,FRCPC,FACE  Endocrine &amp; Metabolism Unit, Department of Medicine  King Saud University       </vt:lpstr>
      <vt:lpstr>Objectives</vt:lpstr>
      <vt:lpstr>Endocrine system</vt:lpstr>
      <vt:lpstr>Pituitary Gland</vt:lpstr>
      <vt:lpstr>Pituitary Development</vt:lpstr>
      <vt:lpstr>Sella turcica</vt:lpstr>
      <vt:lpstr>Pituitary Development</vt:lpstr>
      <vt:lpstr>Pituitary Development</vt:lpstr>
      <vt:lpstr>Normal Pituitary Anatomy</vt:lpstr>
      <vt:lpstr>Pituitary Disorders</vt:lpstr>
      <vt:lpstr>Anterior Pituitary Disorders</vt:lpstr>
      <vt:lpstr>Posterior Pituitary disorders</vt:lpstr>
      <vt:lpstr>Anterior Pituitary Function</vt:lpstr>
      <vt:lpstr>Pituitary Function</vt:lpstr>
      <vt:lpstr>Etiology of Pituitary Masses</vt:lpstr>
      <vt:lpstr>Anterior Pituitary Disorders</vt:lpstr>
      <vt:lpstr>Etiology of Pituitary-Hypothalamic Lesions</vt:lpstr>
      <vt:lpstr>عرض تقديمي في PowerPoint</vt:lpstr>
      <vt:lpstr>عرض تقديمي في PowerPoint</vt:lpstr>
      <vt:lpstr>Anterior Pituitary Disorders</vt:lpstr>
      <vt:lpstr>Disorders of Pituitary Function</vt:lpstr>
      <vt:lpstr>Evaluation of Pituitary mass</vt:lpstr>
      <vt:lpstr>Evaluation of Pituitary lesion</vt:lpstr>
      <vt:lpstr>Evaluation of Pituitary lesion</vt:lpstr>
      <vt:lpstr>Non- functional pituitary adenoma</vt:lpstr>
      <vt:lpstr>Non- functional pituitary adenoma</vt:lpstr>
      <vt:lpstr>Functional pituitary mass</vt:lpstr>
      <vt:lpstr>Prolactin</vt:lpstr>
      <vt:lpstr>Prolactin - Low</vt:lpstr>
      <vt:lpstr>Prolactinoma ( Mass + high level)</vt:lpstr>
      <vt:lpstr>عرض تقديمي في PowerPoint</vt:lpstr>
      <vt:lpstr>Prolactinomas</vt:lpstr>
      <vt:lpstr>Growth hormone disorder</vt:lpstr>
      <vt:lpstr>Growth hormone deficiency</vt:lpstr>
      <vt:lpstr>Growth hormone deficiency</vt:lpstr>
      <vt:lpstr>عرض تقديمي في PowerPoint</vt:lpstr>
      <vt:lpstr>Acromegaly</vt:lpstr>
      <vt:lpstr>Growth hormone - Acromegaly</vt:lpstr>
      <vt:lpstr>Growth hormone - Acromegaly</vt:lpstr>
      <vt:lpstr>عرض تقديمي في PowerPoint</vt:lpstr>
      <vt:lpstr>ACTH-disorders</vt:lpstr>
      <vt:lpstr>HPA-axis</vt:lpstr>
      <vt:lpstr>ACTH-disorders</vt:lpstr>
      <vt:lpstr>Cortisol low (Hypoadrenalism)</vt:lpstr>
      <vt:lpstr>Management of hypoadrenalism</vt:lpstr>
      <vt:lpstr>HPA-axis ( excessive cortisol)</vt:lpstr>
      <vt:lpstr>ACTH-Adenoma</vt:lpstr>
      <vt:lpstr>excessive cortisol (Cushing’s) Hirsutism in women  </vt:lpstr>
      <vt:lpstr>excessive cortisol (Cushing’s) Stria (purple, wide &gt;1cm)</vt:lpstr>
      <vt:lpstr>excessive cortisol (Cushing’s) </vt:lpstr>
      <vt:lpstr>excessive cortisol (Cushing’s) ecchymosis</vt:lpstr>
      <vt:lpstr>HPA-axis ( excessive cortisol)</vt:lpstr>
      <vt:lpstr>عرض تقديمي في PowerPoint</vt:lpstr>
      <vt:lpstr>TSH-Hypothyroid</vt:lpstr>
      <vt:lpstr>Central Hypothyroidism</vt:lpstr>
      <vt:lpstr>عرض تقديمي في PowerPoint</vt:lpstr>
      <vt:lpstr>TSH-hyperthyroid</vt:lpstr>
      <vt:lpstr>عرض تقديمي في PowerPoint</vt:lpstr>
      <vt:lpstr>TSH-Producing adenoma</vt:lpstr>
      <vt:lpstr>عرض تقديمي في PowerPoint</vt:lpstr>
      <vt:lpstr>Gonadotroph Adenoma</vt:lpstr>
      <vt:lpstr>عرض تقديمي في PowerPoint</vt:lpstr>
      <vt:lpstr>عرض تقديمي في PowerPoint</vt:lpstr>
      <vt:lpstr>عرض تقديمي في PowerPoint</vt:lpstr>
      <vt:lpstr>assessment of pituitary function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Star</cp:lastModifiedBy>
  <cp:revision>170</cp:revision>
  <dcterms:created xsi:type="dcterms:W3CDTF">2011-04-22T06:05:51Z</dcterms:created>
  <dcterms:modified xsi:type="dcterms:W3CDTF">2019-02-15T22:07:34Z</dcterms:modified>
</cp:coreProperties>
</file>