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6"/>
  </p:notesMasterIdLst>
  <p:sldIdLst>
    <p:sldId id="256" r:id="rId3"/>
    <p:sldId id="272" r:id="rId4"/>
    <p:sldId id="301" r:id="rId5"/>
    <p:sldId id="336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43" r:id="rId41"/>
    <p:sldId id="345" r:id="rId42"/>
    <p:sldId id="338" r:id="rId43"/>
    <p:sldId id="342" r:id="rId44"/>
    <p:sldId id="344" r:id="rId45"/>
    <p:sldId id="339" r:id="rId46"/>
    <p:sldId id="340" r:id="rId47"/>
    <p:sldId id="346" r:id="rId48"/>
    <p:sldId id="348" r:id="rId49"/>
    <p:sldId id="347" r:id="rId50"/>
    <p:sldId id="350" r:id="rId51"/>
    <p:sldId id="341" r:id="rId52"/>
    <p:sldId id="349" r:id="rId53"/>
    <p:sldId id="298" r:id="rId54"/>
    <p:sldId id="27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37E08C-521D-4D70-A34D-77B9614CCE70}">
          <p14:sldIdLst>
            <p14:sldId id="256"/>
            <p14:sldId id="272"/>
            <p14:sldId id="301"/>
            <p14:sldId id="336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43"/>
            <p14:sldId id="345"/>
            <p14:sldId id="338"/>
            <p14:sldId id="342"/>
            <p14:sldId id="344"/>
            <p14:sldId id="339"/>
            <p14:sldId id="340"/>
            <p14:sldId id="346"/>
            <p14:sldId id="348"/>
            <p14:sldId id="347"/>
            <p14:sldId id="350"/>
            <p14:sldId id="341"/>
            <p14:sldId id="349"/>
          </p14:sldIdLst>
        </p14:section>
        <p14:section name="Untitled Section" id="{D6B47C25-8229-4B5B-A5CB-1695D0AA9B1D}">
          <p14:sldIdLst>
            <p14:sldId id="29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D43"/>
    <a:srgbClr val="6ACE42"/>
    <a:srgbClr val="9F9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C398-4DAE-4D44-8BB5-EB4513107254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ECD9-481B-45E0-B65A-10B3E27D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5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3980329"/>
            <a:ext cx="9144000" cy="1733550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69976"/>
            <a:ext cx="7838440" cy="1568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162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15778F-BA3B-4CF6-9911-ECC8EE02B123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lang="en-US" sz="28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500"/>
        </a:spcBef>
        <a:spcAft>
          <a:spcPts val="500"/>
        </a:spcAft>
        <a:buClr>
          <a:srgbClr val="2082C1"/>
        </a:buClr>
        <a:buFont typeface="Arial" charset="0"/>
        <a:buChar char="–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spcBef>
          <a:spcPts val="500"/>
        </a:spcBef>
        <a:spcAft>
          <a:spcPts val="500"/>
        </a:spcAft>
        <a:buClr>
          <a:srgbClr val="9F9F9F"/>
        </a:buClr>
        <a:buFont typeface="Wingdings" pitchFamily="2" charset="2"/>
        <a:buChar char="§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439863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Wingdings" pitchFamily="2" charset="2"/>
        <a:buChar char="§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798638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Courier New" pitchFamily="49" charset="0"/>
        <a:buChar char="o"/>
        <a:defRPr lang="en-GB" sz="1400" i="1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382000" cy="2308225"/>
          </a:xfrm>
        </p:spPr>
        <p:txBody>
          <a:bodyPr/>
          <a:lstStyle/>
          <a:p>
            <a:r>
              <a:rPr lang="en-US" sz="3800" dirty="0">
                <a:cs typeface="Times New Roman" panose="02020603050405020304" pitchFamily="18" charset="0"/>
              </a:rPr>
              <a:t>Scleroderma Spectrum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467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Mohammed A. Omair MBBS, SF Rheum</a:t>
            </a:r>
          </a:p>
          <a:p>
            <a:r>
              <a:rPr lang="en-US" dirty="0"/>
              <a:t>Consultant Rheumatologist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King Saud University</a:t>
            </a:r>
          </a:p>
          <a:p>
            <a:r>
              <a:rPr lang="en-US" dirty="0"/>
              <a:t>President of the Charitable Association for Rheumatic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116386" cy="117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0999"/>
            <a:ext cx="2438400" cy="15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122979"/>
            <a:ext cx="8763000" cy="1582621"/>
          </a:xfrm>
        </p:spPr>
        <p:txBody>
          <a:bodyPr>
            <a:noAutofit/>
          </a:bodyPr>
          <a:lstStyle/>
          <a:p>
            <a:r>
              <a:rPr lang="en-US" sz="4000" dirty="0"/>
              <a:t>Skin the Largest and Most Important Organ in SSc (and all women)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087210" y="762000"/>
            <a:ext cx="4837590" cy="4506638"/>
          </a:xfrm>
        </p:spPr>
      </p:pic>
    </p:spTree>
    <p:extLst>
      <p:ext uri="{BB962C8B-B14F-4D97-AF65-F5344CB8AC3E}">
        <p14:creationId xmlns:p14="http://schemas.microsoft.com/office/powerpoint/2010/main" val="50153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Involvement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involvement has been considered a reflection of internal organ involvement.</a:t>
            </a:r>
          </a:p>
          <a:p>
            <a:r>
              <a:rPr lang="en-US" dirty="0"/>
              <a:t>The level of skin involvement predicts severe disease and mortality.</a:t>
            </a:r>
          </a:p>
          <a:p>
            <a:r>
              <a:rPr lang="en-US" dirty="0"/>
              <a:t>Skin loosening occurs 5 years after the onset of the disease.</a:t>
            </a:r>
          </a:p>
          <a:p>
            <a:r>
              <a:rPr lang="en-US" dirty="0"/>
              <a:t>Treatment is usually initiated when active skin inflammation is apparent or progressive skin thickening. </a:t>
            </a:r>
          </a:p>
        </p:txBody>
      </p:sp>
    </p:spTree>
    <p:extLst>
      <p:ext uri="{BB962C8B-B14F-4D97-AF65-F5344CB8AC3E}">
        <p14:creationId xmlns:p14="http://schemas.microsoft.com/office/powerpoint/2010/main" val="41285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INVOLVEMENT ALWAYS STARTS IN THE FINGERS AND TOES AND EXTENDS PROXIMALLY.</a:t>
            </a:r>
          </a:p>
          <a:p>
            <a:r>
              <a:rPr lang="en-US" dirty="0"/>
              <a:t>Contractures of the fingers and disability are preventable with stretching exercise.</a:t>
            </a:r>
          </a:p>
          <a:p>
            <a:r>
              <a:rPr lang="en-US" dirty="0"/>
              <a:t>Patients should be advised to use emollients and  creams at all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9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Methotrexate (if no ILD or renal failure)</a:t>
            </a:r>
          </a:p>
          <a:p>
            <a:r>
              <a:rPr lang="en-US" dirty="0"/>
              <a:t>Mycophenolate mofetil</a:t>
            </a:r>
          </a:p>
          <a:p>
            <a:r>
              <a:rPr lang="en-US" dirty="0"/>
              <a:t>Cyclophosphamide</a:t>
            </a:r>
          </a:p>
          <a:p>
            <a:r>
              <a:rPr lang="en-US" dirty="0"/>
              <a:t>Rituximab </a:t>
            </a:r>
          </a:p>
          <a:p>
            <a:r>
              <a:rPr lang="en-US" dirty="0"/>
              <a:t>With some steroids </a:t>
            </a:r>
          </a:p>
        </p:txBody>
      </p:sp>
    </p:spTree>
    <p:extLst>
      <p:ext uri="{BB962C8B-B14F-4D97-AF65-F5344CB8AC3E}">
        <p14:creationId xmlns:p14="http://schemas.microsoft.com/office/powerpoint/2010/main" val="2170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/>
              <a:t>Raynaud’s Phenomenon and Digital Ulcers (Pain at the tip of your fingers)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895854"/>
            <a:ext cx="2362201" cy="1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" b="6215"/>
          <a:stretch/>
        </p:blipFill>
        <p:spPr bwMode="auto">
          <a:xfrm>
            <a:off x="6629400" y="4895854"/>
            <a:ext cx="1981200" cy="150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0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Raynaud’s Phenomenon (RP) and Digital Ulcers (DU)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62200"/>
            <a:ext cx="6019800" cy="4312920"/>
          </a:xfrm>
        </p:spPr>
        <p:txBody>
          <a:bodyPr>
            <a:normAutofit/>
          </a:bodyPr>
          <a:lstStyle/>
          <a:p>
            <a:r>
              <a:rPr lang="en-US" dirty="0"/>
              <a:t>RP and DU are 2 faces of the same coin.</a:t>
            </a:r>
          </a:p>
          <a:p>
            <a:r>
              <a:rPr lang="en-US" dirty="0"/>
              <a:t>There is some difference between the underlying pathogenesis of both conditions.</a:t>
            </a:r>
          </a:p>
          <a:p>
            <a:r>
              <a:rPr lang="en-US" dirty="0"/>
              <a:t>95% and 50% of SSc have RP and DU respectively, but RP tends to occur years before the diagnosis of SSc unlike DU that usually occur in the first 5 years after the development of the non-RP manifestation.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76200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4508500"/>
            <a:ext cx="288362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5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/>
              <a:t>Treatment Modalities in Secondary 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324600" cy="4389120"/>
          </a:xfrm>
        </p:spPr>
        <p:txBody>
          <a:bodyPr>
            <a:normAutofit/>
          </a:bodyPr>
          <a:lstStyle/>
          <a:p>
            <a:r>
              <a:rPr lang="en-US" dirty="0"/>
              <a:t>Never underestimate non-pharmacological treatment.</a:t>
            </a:r>
          </a:p>
          <a:p>
            <a:r>
              <a:rPr lang="en-US" dirty="0"/>
              <a:t>Treat pain adequately.</a:t>
            </a:r>
          </a:p>
          <a:p>
            <a:r>
              <a:rPr lang="en-US" dirty="0"/>
              <a:t>Calcium channel blockers are effective in treating RP with the cost of side effects and intolerance.</a:t>
            </a:r>
          </a:p>
          <a:p>
            <a:r>
              <a:rPr lang="en-US" dirty="0"/>
              <a:t>Prazocin not working well. </a:t>
            </a:r>
          </a:p>
          <a:p>
            <a:r>
              <a:rPr lang="en-US" dirty="0"/>
              <a:t>Efficacy of oral and IV prostaglandins.</a:t>
            </a:r>
          </a:p>
          <a:p>
            <a:r>
              <a:rPr lang="en-US" dirty="0"/>
              <a:t>IV iloprost better than nifedipine.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8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Treatment of 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 of treatment includes: healing and prevention of new ulcers at the end of the study.</a:t>
            </a:r>
          </a:p>
          <a:p>
            <a:r>
              <a:rPr lang="en-US" dirty="0"/>
              <a:t>Calcium channel blockers are commonly used but no evidence in healing DU</a:t>
            </a:r>
          </a:p>
          <a:p>
            <a:r>
              <a:rPr lang="en-US" dirty="0" err="1"/>
              <a:t>Endothelin</a:t>
            </a:r>
            <a:r>
              <a:rPr lang="en-US" dirty="0"/>
              <a:t> receptor antagonist (bosentan) has been shown to prevent new ulcers and is believed to be a disease modifying agent for  SSc</a:t>
            </a:r>
          </a:p>
          <a:p>
            <a:r>
              <a:rPr lang="en-US" dirty="0"/>
              <a:t>Phosphodiesterase inhibitors has a positive effect on healing and preventing ulcers.</a:t>
            </a:r>
          </a:p>
          <a:p>
            <a:r>
              <a:rPr lang="en-US" dirty="0"/>
              <a:t>Prostacyclin has been shown to heal DU and prevent new ulcers.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772400" cy="838199"/>
          </a:xfrm>
        </p:spPr>
        <p:txBody>
          <a:bodyPr>
            <a:noAutofit/>
          </a:bodyPr>
          <a:lstStyle/>
          <a:p>
            <a:r>
              <a:rPr lang="en-US" sz="5000" dirty="0"/>
              <a:t>Interstitial Lung Disease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206457" y="361672"/>
            <a:ext cx="5292901" cy="5292899"/>
          </a:xfrm>
        </p:spPr>
      </p:pic>
    </p:spTree>
    <p:extLst>
      <p:ext uri="{BB962C8B-B14F-4D97-AF65-F5344CB8AC3E}">
        <p14:creationId xmlns:p14="http://schemas.microsoft.com/office/powerpoint/2010/main" val="183538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ILD: is defined as a specific form of chronic, progressive </a:t>
            </a:r>
            <a:r>
              <a:rPr lang="en-US" dirty="0" err="1"/>
              <a:t>fibrosing</a:t>
            </a:r>
            <a:r>
              <a:rPr lang="en-US" dirty="0"/>
              <a:t> interstitial pneumonia leading to progressive loss of pulmonary function, and respiratory failure.</a:t>
            </a:r>
          </a:p>
          <a:p>
            <a:r>
              <a:rPr lang="en-US" dirty="0"/>
              <a:t>Who should be screened for ILD: EVERYBODY</a:t>
            </a:r>
          </a:p>
          <a:p>
            <a:r>
              <a:rPr lang="en-US" dirty="0"/>
              <a:t>It affects usually the bases of the lungs.</a:t>
            </a:r>
          </a:p>
          <a:p>
            <a:r>
              <a:rPr lang="en-US" dirty="0"/>
              <a:t>Diagnosis is made by a combination of imaging and pulmonary function test (PFT).</a:t>
            </a:r>
          </a:p>
        </p:txBody>
      </p:sp>
    </p:spTree>
    <p:extLst>
      <p:ext uri="{BB962C8B-B14F-4D97-AF65-F5344CB8AC3E}">
        <p14:creationId xmlns:p14="http://schemas.microsoft.com/office/powerpoint/2010/main" val="230726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Scleroderma</a:t>
            </a:r>
          </a:p>
          <a:p>
            <a:r>
              <a:rPr lang="en-US" dirty="0"/>
              <a:t>Sjogren’s Syndrome</a:t>
            </a:r>
          </a:p>
          <a:p>
            <a:r>
              <a:rPr lang="en-US" dirty="0"/>
              <a:t>Inflammatory Myopathies</a:t>
            </a:r>
          </a:p>
        </p:txBody>
      </p:sp>
    </p:spTree>
    <p:extLst>
      <p:ext uri="{BB962C8B-B14F-4D97-AF65-F5344CB8AC3E}">
        <p14:creationId xmlns:p14="http://schemas.microsoft.com/office/powerpoint/2010/main" val="137054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 in 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 findings in ILD:</a:t>
            </a:r>
          </a:p>
          <a:p>
            <a:pPr>
              <a:buFontTx/>
              <a:buChar char="-"/>
            </a:pPr>
            <a:r>
              <a:rPr lang="en-US" dirty="0"/>
              <a:t>Tachypnea</a:t>
            </a:r>
          </a:p>
          <a:p>
            <a:pPr>
              <a:buFontTx/>
              <a:buChar char="-"/>
            </a:pPr>
            <a:r>
              <a:rPr lang="en-US" dirty="0"/>
              <a:t>Tachycardia</a:t>
            </a:r>
          </a:p>
          <a:p>
            <a:pPr>
              <a:buFontTx/>
              <a:buChar char="-"/>
            </a:pPr>
            <a:r>
              <a:rPr lang="en-US" dirty="0"/>
              <a:t>Cyanosis</a:t>
            </a:r>
          </a:p>
          <a:p>
            <a:pPr>
              <a:buFontTx/>
              <a:buChar char="-"/>
            </a:pPr>
            <a:r>
              <a:rPr lang="en-US" dirty="0"/>
              <a:t>Clubbing</a:t>
            </a:r>
          </a:p>
          <a:p>
            <a:pPr>
              <a:buFontTx/>
              <a:buChar char="-"/>
            </a:pPr>
            <a:r>
              <a:rPr lang="en-US" dirty="0"/>
              <a:t>Reduced chest expansion</a:t>
            </a:r>
          </a:p>
          <a:p>
            <a:pPr>
              <a:buFontTx/>
              <a:buChar char="-"/>
            </a:pPr>
            <a:r>
              <a:rPr lang="en-US" dirty="0"/>
              <a:t>Fine early inspiratory crackles</a:t>
            </a:r>
          </a:p>
          <a:p>
            <a:r>
              <a:rPr lang="en-US" dirty="0"/>
              <a:t>PFT in ILD shows</a:t>
            </a:r>
          </a:p>
          <a:p>
            <a:pPr>
              <a:buFontTx/>
              <a:buChar char="-"/>
            </a:pPr>
            <a:r>
              <a:rPr lang="en-US" dirty="0"/>
              <a:t>Low forced vital capacity (FVC)</a:t>
            </a:r>
          </a:p>
          <a:p>
            <a:pPr>
              <a:buFontTx/>
              <a:buChar char="-"/>
            </a:pPr>
            <a:r>
              <a:rPr lang="en-US" dirty="0"/>
              <a:t>Low forced expiratory volume in one second (FEV1)</a:t>
            </a:r>
          </a:p>
          <a:p>
            <a:pPr>
              <a:buFontTx/>
              <a:buChar char="-"/>
            </a:pPr>
            <a:r>
              <a:rPr lang="en-US" dirty="0"/>
              <a:t>Normal or high FVC/FEV1 ratio</a:t>
            </a:r>
          </a:p>
          <a:p>
            <a:pPr>
              <a:buFontTx/>
              <a:buChar char="-"/>
            </a:pPr>
            <a:r>
              <a:rPr lang="en-US" dirty="0"/>
              <a:t>Low diffusion capacity of carbon monoxide (DLCO)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599"/>
            <a:ext cx="341979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990600"/>
            <a:ext cx="3676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91196" cy="26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6404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Cyclophosphamide is up to today the standard of care used as treatment induction in ILD.</a:t>
            </a:r>
          </a:p>
          <a:p>
            <a:r>
              <a:rPr lang="en-US" dirty="0"/>
              <a:t> Alternative could be: MMF or rituximab.</a:t>
            </a:r>
          </a:p>
          <a:p>
            <a:r>
              <a:rPr lang="en-US" dirty="0"/>
              <a:t>Maintenance includes: MMF, AZA and RTX.</a:t>
            </a:r>
          </a:p>
          <a:p>
            <a:r>
              <a:rPr lang="en-US" dirty="0"/>
              <a:t>Steroids are a part of induction and maintenance. </a:t>
            </a:r>
          </a:p>
        </p:txBody>
      </p:sp>
    </p:spTree>
    <p:extLst>
      <p:ext uri="{BB962C8B-B14F-4D97-AF65-F5344CB8AC3E}">
        <p14:creationId xmlns:p14="http://schemas.microsoft.com/office/powerpoint/2010/main" val="50697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4864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dirty="0"/>
              <a:t>Pulmonary Arterial Hypertension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>
            <a:fillRect/>
          </a:stretch>
        </p:blipFill>
        <p:spPr>
          <a:xfrm>
            <a:off x="4038600" y="838201"/>
            <a:ext cx="4724400" cy="4401192"/>
          </a:xfrm>
        </p:spPr>
      </p:pic>
    </p:spTree>
    <p:extLst>
      <p:ext uri="{BB962C8B-B14F-4D97-AF65-F5344CB8AC3E}">
        <p14:creationId xmlns:p14="http://schemas.microsoft.com/office/powerpoint/2010/main" val="4263412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PAH in SSc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/>
          <a:lstStyle/>
          <a:p>
            <a:r>
              <a:rPr lang="en-US" dirty="0"/>
              <a:t>PAH is defined as PAP ≥ 25mmHg with a pulmonary wedge pressure ≤ 15 mmHg. </a:t>
            </a:r>
          </a:p>
          <a:p>
            <a:r>
              <a:rPr lang="en-US" dirty="0"/>
              <a:t>PAH has become a very important cause of mortality along with ILD they are the cause of 33% of death.</a:t>
            </a:r>
          </a:p>
          <a:p>
            <a:r>
              <a:rPr lang="en-US" dirty="0"/>
              <a:t>Affects 8-13% of SSc (RHC criteria)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1"/>
          <a:stretch/>
        </p:blipFill>
        <p:spPr bwMode="auto">
          <a:xfrm>
            <a:off x="76201" y="3429001"/>
            <a:ext cx="5105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76200" y="4463007"/>
            <a:ext cx="5481637" cy="64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2173"/>
            <a:ext cx="2956412" cy="34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ninjasoftware.net/images/NinjaSoft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7" y="4317864"/>
            <a:ext cx="1927983" cy="1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400" y="5410200"/>
            <a:ext cx="741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PAH</a:t>
            </a:r>
          </a:p>
        </p:txBody>
      </p:sp>
    </p:spTree>
    <p:extLst>
      <p:ext uri="{BB962C8B-B14F-4D97-AF65-F5344CB8AC3E}">
        <p14:creationId xmlns:p14="http://schemas.microsoft.com/office/powerpoint/2010/main" val="173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Solutions to Reduce PAH-related Mortality and 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Detection</a:t>
            </a:r>
          </a:p>
          <a:p>
            <a:r>
              <a:rPr lang="en-US" dirty="0"/>
              <a:t>Aggressive treatment</a:t>
            </a:r>
          </a:p>
          <a:p>
            <a:r>
              <a:rPr lang="en-US" dirty="0"/>
              <a:t>Early Referral for lung transplant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6595"/>
            <a:ext cx="4876800" cy="3289005"/>
          </a:xfrm>
          <a:prstGeom prst="flowChartPrepa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2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diagnose PAH in 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findings include:</a:t>
            </a:r>
          </a:p>
          <a:p>
            <a:r>
              <a:rPr lang="en-US" dirty="0"/>
              <a:t>Desaturation</a:t>
            </a:r>
          </a:p>
          <a:p>
            <a:r>
              <a:rPr lang="en-US" dirty="0"/>
              <a:t>Tachycardia</a:t>
            </a:r>
          </a:p>
          <a:p>
            <a:r>
              <a:rPr lang="en-US" dirty="0"/>
              <a:t>Palpable P2 and parasternal heave</a:t>
            </a:r>
          </a:p>
          <a:p>
            <a:r>
              <a:rPr lang="en-US" dirty="0"/>
              <a:t>Loud 2</a:t>
            </a:r>
            <a:r>
              <a:rPr lang="en-US" baseline="30000" dirty="0"/>
              <a:t>nd</a:t>
            </a:r>
            <a:r>
              <a:rPr lang="en-US" dirty="0"/>
              <a:t> heart sound</a:t>
            </a:r>
          </a:p>
          <a:p>
            <a:r>
              <a:rPr lang="en-US" dirty="0"/>
              <a:t>Signs of right sided heart failure</a:t>
            </a:r>
          </a:p>
          <a:p>
            <a:r>
              <a:rPr lang="en-US" dirty="0"/>
              <a:t>The first investigation to order is echocardiography.</a:t>
            </a:r>
          </a:p>
          <a:p>
            <a:r>
              <a:rPr lang="en-US" dirty="0"/>
              <a:t>PFT may show isolated low DLCO</a:t>
            </a:r>
          </a:p>
          <a:p>
            <a:r>
              <a:rPr lang="en-US" dirty="0"/>
              <a:t>The gold diagnostic tool is right sided heart catheterization.</a:t>
            </a:r>
          </a:p>
        </p:txBody>
      </p:sp>
    </p:spTree>
    <p:extLst>
      <p:ext uri="{BB962C8B-B14F-4D97-AF65-F5344CB8AC3E}">
        <p14:creationId xmlns:p14="http://schemas.microsoft.com/office/powerpoint/2010/main" val="3923777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Remember you can have pulmonary hypertension secondary to ILD which makes diagnosis and management more complex. </a:t>
            </a:r>
          </a:p>
        </p:txBody>
      </p:sp>
    </p:spTree>
    <p:extLst>
      <p:ext uri="{BB962C8B-B14F-4D97-AF65-F5344CB8AC3E}">
        <p14:creationId xmlns:p14="http://schemas.microsoft.com/office/powerpoint/2010/main" val="2972675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/>
              <a:t>Treatment of PAH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389120"/>
          </a:xfrm>
        </p:spPr>
        <p:txBody>
          <a:bodyPr>
            <a:normAutofit/>
          </a:bodyPr>
          <a:lstStyle/>
          <a:p>
            <a:r>
              <a:rPr lang="en-US" dirty="0" err="1"/>
              <a:t>Endothelin</a:t>
            </a:r>
            <a:r>
              <a:rPr lang="en-US" dirty="0"/>
              <a:t> Receptor Antagonists: </a:t>
            </a:r>
          </a:p>
          <a:p>
            <a:pPr>
              <a:buFontTx/>
              <a:buChar char="-"/>
            </a:pPr>
            <a:r>
              <a:rPr lang="en-US" dirty="0"/>
              <a:t>Bosentan</a:t>
            </a:r>
          </a:p>
          <a:p>
            <a:pPr>
              <a:buFontTx/>
              <a:buChar char="-"/>
            </a:pPr>
            <a:r>
              <a:rPr lang="en-US" dirty="0" err="1"/>
              <a:t>Ambrisentan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Macitentan</a:t>
            </a:r>
            <a:endParaRPr lang="en-US" dirty="0"/>
          </a:p>
          <a:p>
            <a:r>
              <a:rPr lang="en-US" dirty="0" err="1"/>
              <a:t>Phosphodiestrase</a:t>
            </a:r>
            <a:r>
              <a:rPr lang="en-US" dirty="0"/>
              <a:t> Inhibitors</a:t>
            </a:r>
          </a:p>
          <a:p>
            <a:r>
              <a:rPr lang="en-US" dirty="0" err="1"/>
              <a:t>Prostacyclins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36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2979"/>
            <a:ext cx="7315200" cy="1582621"/>
          </a:xfrm>
        </p:spPr>
        <p:txBody>
          <a:bodyPr>
            <a:noAutofit/>
          </a:bodyPr>
          <a:lstStyle/>
          <a:p>
            <a:r>
              <a:rPr lang="en-US" sz="5000" dirty="0"/>
              <a:t>Gastrointestinal System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2185"/>
          <a:stretch>
            <a:fillRect/>
          </a:stretch>
        </p:blipFill>
        <p:spPr>
          <a:xfrm>
            <a:off x="4267200" y="838201"/>
            <a:ext cx="4495800" cy="4188231"/>
          </a:xfrm>
        </p:spPr>
      </p:pic>
    </p:spTree>
    <p:extLst>
      <p:ext uri="{BB962C8B-B14F-4D97-AF65-F5344CB8AC3E}">
        <p14:creationId xmlns:p14="http://schemas.microsoft.com/office/powerpoint/2010/main" val="399872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/>
              <a:t>Scleroderma spectrum diseases are a group of heterogeneous diseases that has a predominant feature and share other common features.</a:t>
            </a:r>
          </a:p>
          <a:p>
            <a:r>
              <a:rPr lang="en-US" dirty="0"/>
              <a:t>They are rare.</a:t>
            </a:r>
          </a:p>
          <a:p>
            <a:r>
              <a:rPr lang="en-US" dirty="0"/>
              <a:t>Difficult to treat.</a:t>
            </a:r>
          </a:p>
          <a:p>
            <a:r>
              <a:rPr lang="en-US" dirty="0"/>
              <a:t>Associated with significant morbidity and mortality. </a:t>
            </a:r>
          </a:p>
        </p:txBody>
      </p:sp>
    </p:spTree>
    <p:extLst>
      <p:ext uri="{BB962C8B-B14F-4D97-AF65-F5344CB8AC3E}">
        <p14:creationId xmlns:p14="http://schemas.microsoft.com/office/powerpoint/2010/main" val="380016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GIT is the most common internal organ to </a:t>
            </a:r>
            <a:r>
              <a:rPr lang="en-US"/>
              <a:t>be 	         involved </a:t>
            </a:r>
            <a:r>
              <a:rPr lang="en-US" dirty="0"/>
              <a:t>(95-99%) which includes: </a:t>
            </a:r>
          </a:p>
          <a:p>
            <a:pPr marL="0" indent="0">
              <a:buNone/>
            </a:pPr>
            <a:r>
              <a:rPr lang="en-US" dirty="0"/>
              <a:t>- Esophagus: dysmotility and reflux leading to strictures</a:t>
            </a:r>
          </a:p>
          <a:p>
            <a:pPr>
              <a:buFontTx/>
              <a:buChar char="-"/>
            </a:pPr>
            <a:r>
              <a:rPr lang="en-US" dirty="0"/>
              <a:t>Stomach: </a:t>
            </a:r>
            <a:r>
              <a:rPr lang="en-US" dirty="0" err="1"/>
              <a:t>gasrtoparesis</a:t>
            </a:r>
            <a:r>
              <a:rPr lang="en-US" dirty="0"/>
              <a:t>, watermelon appearance with </a:t>
            </a:r>
            <a:r>
              <a:rPr lang="en-US" dirty="0" err="1"/>
              <a:t>telagectasia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malabsorption.</a:t>
            </a:r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Anorectal incontinence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26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458200" cy="35433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malabsorption.</a:t>
            </a:r>
          </a:p>
          <a:p>
            <a:pPr>
              <a:buFontTx/>
              <a:buChar char="-"/>
            </a:pPr>
            <a:r>
              <a:rPr lang="en-US" dirty="0"/>
              <a:t>Primary treatment is sequential antibiotics but stomas and TPN can be offered in advanced case .</a:t>
            </a:r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Treatment includes laxatives</a:t>
            </a:r>
          </a:p>
          <a:p>
            <a:pPr>
              <a:buFontTx/>
              <a:buChar char="-"/>
            </a:pPr>
            <a:r>
              <a:rPr lang="en-US" dirty="0" err="1"/>
              <a:t>Anorectal</a:t>
            </a:r>
            <a:r>
              <a:rPr lang="en-US" dirty="0"/>
              <a:t>: fecal incontinence is a devastating complication and difficult to manage but one option could be to clear bowel frequently before going out.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6248"/>
            <a:ext cx="3581400" cy="23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42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dirty="0"/>
              <a:t>Kidney Involvement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4" y="1524000"/>
            <a:ext cx="70501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25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Scleroderma Renal 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Patients with SSc usually have low BP, once you see high BP suspect SRC.</a:t>
            </a:r>
          </a:p>
          <a:p>
            <a:r>
              <a:rPr lang="en-US" dirty="0"/>
              <a:t>The primary </a:t>
            </a:r>
            <a:r>
              <a:rPr lang="en-US" dirty="0" err="1"/>
              <a:t>histopathologic</a:t>
            </a:r>
            <a:r>
              <a:rPr lang="en-US" dirty="0"/>
              <a:t> changes in the kidney are localized in the small arcuate and interlobular arteries and the glomeruli.</a:t>
            </a:r>
          </a:p>
          <a:p>
            <a:r>
              <a:rPr lang="en-US" dirty="0"/>
              <a:t>The characteristic finding is intimal proliferation and thickening that leads to narrowing and obliteration of the vascular lumen, with concentric "onion-skin" hypertrophy. </a:t>
            </a:r>
          </a:p>
          <a:p>
            <a:r>
              <a:rPr lang="en-US" dirty="0"/>
              <a:t>This will lead to activation of the aldosterone-renin-angiotensin pathway.</a:t>
            </a:r>
          </a:p>
          <a:p>
            <a:r>
              <a:rPr lang="en-US" dirty="0"/>
              <a:t>Precipitating factors include: high dose steroids, </a:t>
            </a:r>
            <a:r>
              <a:rPr lang="en-US" dirty="0" err="1"/>
              <a:t>cyclosporin</a:t>
            </a:r>
            <a:r>
              <a:rPr lang="en-US" dirty="0"/>
              <a:t>, pregnancy.</a:t>
            </a:r>
          </a:p>
          <a:p>
            <a:r>
              <a:rPr lang="en-US" dirty="0"/>
              <a:t>Anemia in SSc is usually iron deficiency, once you see </a:t>
            </a:r>
            <a:r>
              <a:rPr lang="en-US" dirty="0" err="1"/>
              <a:t>microangiopathic</a:t>
            </a:r>
            <a:r>
              <a:rPr lang="en-US" dirty="0"/>
              <a:t> hemolytic anemia suspect SRC.</a:t>
            </a:r>
          </a:p>
        </p:txBody>
      </p:sp>
    </p:spTree>
    <p:extLst>
      <p:ext uri="{BB962C8B-B14F-4D97-AF65-F5344CB8AC3E}">
        <p14:creationId xmlns:p14="http://schemas.microsoft.com/office/powerpoint/2010/main" val="478186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Lab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new onset HTN with a BP of &gt;150/85 or 20mmHg increase from baseline is critical to recognize.</a:t>
            </a:r>
          </a:p>
          <a:p>
            <a:r>
              <a:rPr lang="en-US" dirty="0"/>
              <a:t>Normotensive renal crisis can occur</a:t>
            </a:r>
          </a:p>
          <a:p>
            <a:r>
              <a:rPr lang="en-US" dirty="0"/>
              <a:t>Urinalysis might show proteinuria and hematuria but no RBC cast.</a:t>
            </a:r>
          </a:p>
          <a:p>
            <a:r>
              <a:rPr lang="en-US" dirty="0"/>
              <a:t>High creatinine is almost universal</a:t>
            </a:r>
          </a:p>
          <a:p>
            <a:r>
              <a:rPr lang="en-US" dirty="0"/>
              <a:t>Anemia with positive hemolytic workup points to </a:t>
            </a:r>
            <a:r>
              <a:rPr lang="en-US" dirty="0" err="1"/>
              <a:t>microangipathic</a:t>
            </a:r>
            <a:r>
              <a:rPr lang="en-US" dirty="0"/>
              <a:t>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266597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control of BP by reducing it 10mmHg every 24 hours</a:t>
            </a:r>
          </a:p>
          <a:p>
            <a:r>
              <a:rPr lang="en-US" dirty="0"/>
              <a:t>Best (and only) drug Angiotensin Converting Enzyme Inhibitors </a:t>
            </a:r>
          </a:p>
          <a:p>
            <a:r>
              <a:rPr lang="en-US" dirty="0"/>
              <a:t>Even if progress to ESKD 40% might recover and get back to near normal function.</a:t>
            </a:r>
          </a:p>
        </p:txBody>
      </p:sp>
    </p:spTree>
    <p:extLst>
      <p:ext uri="{BB962C8B-B14F-4D97-AF65-F5344CB8AC3E}">
        <p14:creationId xmlns:p14="http://schemas.microsoft.com/office/powerpoint/2010/main" val="2072661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Cardiac: Myocardial fibrosis leading to conduction abnormalities, cardiomyopathy, and accelerated coronary artery disease.</a:t>
            </a:r>
          </a:p>
          <a:p>
            <a:r>
              <a:rPr lang="en-US" dirty="0"/>
              <a:t>Arthritis: similar to RA with erosions and joint destruction.</a:t>
            </a:r>
          </a:p>
          <a:p>
            <a:r>
              <a:rPr lang="en-US" dirty="0"/>
              <a:t>Myositis: manifested by weakness with no pain and high muscle enzymes. </a:t>
            </a:r>
          </a:p>
        </p:txBody>
      </p:sp>
    </p:spTree>
    <p:extLst>
      <p:ext uri="{BB962C8B-B14F-4D97-AF65-F5344CB8AC3E}">
        <p14:creationId xmlns:p14="http://schemas.microsoft.com/office/powerpoint/2010/main" val="1236109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/>
              <a:t>Sjogren’s Syndrome (SS)</a:t>
            </a:r>
          </a:p>
        </p:txBody>
      </p:sp>
    </p:spTree>
    <p:extLst>
      <p:ext uri="{BB962C8B-B14F-4D97-AF65-F5344CB8AC3E}">
        <p14:creationId xmlns:p14="http://schemas.microsoft.com/office/powerpoint/2010/main" val="1978373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systemic chronic inflammatory disorder characterized by lymphocytic infiltrates in exocrine organs. </a:t>
            </a:r>
          </a:p>
          <a:p>
            <a:r>
              <a:rPr lang="en-US" dirty="0"/>
              <a:t>Most individuals with </a:t>
            </a:r>
            <a:r>
              <a:rPr lang="en-US" dirty="0" err="1"/>
              <a:t>Sjögren’s</a:t>
            </a:r>
            <a:r>
              <a:rPr lang="en-US" dirty="0"/>
              <a:t> syndrome present with </a:t>
            </a:r>
            <a:r>
              <a:rPr lang="en-US" dirty="0" err="1"/>
              <a:t>sicca</a:t>
            </a:r>
            <a:r>
              <a:rPr lang="en-US" dirty="0"/>
              <a:t> symptoms, such as:</a:t>
            </a:r>
          </a:p>
          <a:p>
            <a:pPr>
              <a:buFontTx/>
              <a:buChar char="-"/>
            </a:pPr>
            <a:r>
              <a:rPr lang="en-US" dirty="0" err="1"/>
              <a:t>Xerophthalmia</a:t>
            </a:r>
            <a:r>
              <a:rPr lang="en-US" dirty="0"/>
              <a:t> (dry eyes)</a:t>
            </a:r>
          </a:p>
          <a:p>
            <a:pPr>
              <a:buFontTx/>
              <a:buChar char="-"/>
            </a:pPr>
            <a:r>
              <a:rPr lang="en-US" dirty="0" err="1"/>
              <a:t>Xerostomia</a:t>
            </a:r>
            <a:r>
              <a:rPr lang="en-US" dirty="0"/>
              <a:t> (dry mouth)</a:t>
            </a:r>
          </a:p>
          <a:p>
            <a:pPr>
              <a:buFontTx/>
              <a:buChar char="-"/>
            </a:pPr>
            <a:r>
              <a:rPr lang="en-US" dirty="0"/>
              <a:t>Vaginal dryness</a:t>
            </a:r>
          </a:p>
          <a:p>
            <a:pPr>
              <a:buFontTx/>
              <a:buChar char="-"/>
            </a:pPr>
            <a:r>
              <a:rPr lang="en-US" dirty="0"/>
              <a:t>Parotid gland enlargement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2280"/>
            <a:ext cx="4343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8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of 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 of primary SS requires at least 4 of the criteria listed below (you must have 5 or 6):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dryness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Oral </a:t>
            </a:r>
            <a:r>
              <a:rPr lang="en-US" dirty="0" err="1"/>
              <a:t>dyness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signs (</a:t>
            </a:r>
            <a:r>
              <a:rPr lang="en-US" dirty="0" err="1"/>
              <a:t>Schirmer</a:t>
            </a:r>
            <a:r>
              <a:rPr lang="en-US" dirty="0"/>
              <a:t> test)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Oral signs (</a:t>
            </a:r>
            <a:r>
              <a:rPr lang="en-US" dirty="0" err="1"/>
              <a:t>sialogram</a:t>
            </a:r>
            <a:r>
              <a:rPr lang="en-US" dirty="0"/>
              <a:t>, </a:t>
            </a:r>
            <a:r>
              <a:rPr lang="en-US" dirty="0" err="1"/>
              <a:t>scintigraphy</a:t>
            </a:r>
            <a:r>
              <a:rPr lang="en-US" dirty="0"/>
              <a:t> or </a:t>
            </a:r>
            <a:r>
              <a:rPr lang="en-US" dirty="0" err="1"/>
              <a:t>sialometry</a:t>
            </a:r>
            <a:r>
              <a:rPr lang="en-US" dirty="0"/>
              <a:t> findings)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Positive minor salivary gland biopsy 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Positive anti–SSA or anti–SSB antibody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4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Scleroderma or systemic sclerosis (SSc)</a:t>
            </a:r>
          </a:p>
        </p:txBody>
      </p:sp>
    </p:spTree>
    <p:extLst>
      <p:ext uri="{BB962C8B-B14F-4D97-AF65-F5344CB8AC3E}">
        <p14:creationId xmlns:p14="http://schemas.microsoft.com/office/powerpoint/2010/main" val="1150554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glandular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hygiene </a:t>
            </a:r>
          </a:p>
          <a:p>
            <a:r>
              <a:rPr lang="en-US" dirty="0"/>
              <a:t>Avoid sugars</a:t>
            </a:r>
          </a:p>
          <a:p>
            <a:r>
              <a:rPr lang="en-US" dirty="0"/>
              <a:t>Florid products</a:t>
            </a:r>
          </a:p>
          <a:p>
            <a:r>
              <a:rPr lang="en-US" dirty="0"/>
              <a:t>Parasympathomimetics (</a:t>
            </a:r>
            <a:r>
              <a:rPr lang="en-US" dirty="0" err="1"/>
              <a:t>pilocarpine</a:t>
            </a:r>
            <a:r>
              <a:rPr lang="en-US" dirty="0"/>
              <a:t>)</a:t>
            </a:r>
          </a:p>
          <a:p>
            <a:r>
              <a:rPr lang="en-US" dirty="0"/>
              <a:t>Artificial eye and mouth moisturizers </a:t>
            </a:r>
          </a:p>
          <a:p>
            <a:r>
              <a:rPr lang="en-US" dirty="0"/>
              <a:t>Creams and lotions</a:t>
            </a:r>
          </a:p>
          <a:p>
            <a:r>
              <a:rPr lang="en-US" dirty="0"/>
              <a:t>Vaginal lubricants </a:t>
            </a:r>
          </a:p>
        </p:txBody>
      </p:sp>
    </p:spTree>
    <p:extLst>
      <p:ext uri="{BB962C8B-B14F-4D97-AF65-F5344CB8AC3E}">
        <p14:creationId xmlns:p14="http://schemas.microsoft.com/office/powerpoint/2010/main" val="3104923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Extra-articular manifestations of 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Arthritis </a:t>
            </a:r>
          </a:p>
          <a:p>
            <a:r>
              <a:rPr lang="en-US" dirty="0"/>
              <a:t>Myositis </a:t>
            </a:r>
          </a:p>
          <a:p>
            <a:r>
              <a:rPr lang="en-US" dirty="0"/>
              <a:t>Pancytopenia</a:t>
            </a:r>
          </a:p>
          <a:p>
            <a:r>
              <a:rPr lang="en-US" dirty="0"/>
              <a:t>Palpable purpura</a:t>
            </a:r>
          </a:p>
          <a:p>
            <a:r>
              <a:rPr lang="en-US" dirty="0"/>
              <a:t>ILD</a:t>
            </a:r>
          </a:p>
          <a:p>
            <a:r>
              <a:rPr lang="en-US" dirty="0"/>
              <a:t>Demyelinating disease</a:t>
            </a:r>
          </a:p>
          <a:p>
            <a:r>
              <a:rPr lang="en-US" dirty="0"/>
              <a:t>Renal tubular acidosis type 1</a:t>
            </a:r>
          </a:p>
          <a:p>
            <a:r>
              <a:rPr lang="en-US" dirty="0"/>
              <a:t>Interstitial nephritis </a:t>
            </a:r>
          </a:p>
          <a:p>
            <a:r>
              <a:rPr lang="en-US" dirty="0"/>
              <a:t>Fatigue </a:t>
            </a:r>
          </a:p>
        </p:txBody>
      </p:sp>
    </p:spTree>
    <p:extLst>
      <p:ext uri="{BB962C8B-B14F-4D97-AF65-F5344CB8AC3E}">
        <p14:creationId xmlns:p14="http://schemas.microsoft.com/office/powerpoint/2010/main" val="1708611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of extra-glandular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all include immunosuppressive agents: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MTX (except for ILD)</a:t>
            </a:r>
          </a:p>
          <a:p>
            <a:r>
              <a:rPr lang="en-US" dirty="0"/>
              <a:t>Azathioprine</a:t>
            </a:r>
          </a:p>
          <a:p>
            <a:r>
              <a:rPr lang="en-US" dirty="0"/>
              <a:t>Cyclophosphamide</a:t>
            </a:r>
          </a:p>
          <a:p>
            <a:r>
              <a:rPr lang="en-US" dirty="0" err="1"/>
              <a:t>Rituxmiab</a:t>
            </a:r>
            <a:r>
              <a:rPr lang="en-US" dirty="0"/>
              <a:t>  </a:t>
            </a:r>
          </a:p>
          <a:p>
            <a:r>
              <a:rPr lang="en-US" dirty="0"/>
              <a:t>For RTA you just need to give NaHCO</a:t>
            </a:r>
            <a:r>
              <a:rPr lang="en-US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6941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 patients are at risk of developing lymphoma 20 times more than the general population</a:t>
            </a:r>
          </a:p>
          <a:p>
            <a:r>
              <a:rPr lang="en-US" dirty="0"/>
              <a:t>Look for persistent LAP or disappearance of RF</a:t>
            </a:r>
          </a:p>
        </p:txBody>
      </p:sp>
    </p:spTree>
    <p:extLst>
      <p:ext uri="{BB962C8B-B14F-4D97-AF65-F5344CB8AC3E}">
        <p14:creationId xmlns:p14="http://schemas.microsoft.com/office/powerpoint/2010/main" val="3034976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Idiopathic inflammatory Myopathies (IIM) </a:t>
            </a:r>
          </a:p>
        </p:txBody>
      </p:sp>
    </p:spTree>
    <p:extLst>
      <p:ext uri="{BB962C8B-B14F-4D97-AF65-F5344CB8AC3E}">
        <p14:creationId xmlns:p14="http://schemas.microsoft.com/office/powerpoint/2010/main" val="2943581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a group of autoimmune myopathies that are characterized by muscle weakness mainly in the proximal muscles.</a:t>
            </a:r>
          </a:p>
          <a:p>
            <a:r>
              <a:rPr lang="en-US" dirty="0"/>
              <a:t>It is insidious and progressive.</a:t>
            </a:r>
          </a:p>
          <a:p>
            <a:r>
              <a:rPr lang="en-US" dirty="0"/>
              <a:t>Pharyngeal muscle involvement can present as dysphagia and can lead to aspiration pneumonia.</a:t>
            </a:r>
          </a:p>
          <a:p>
            <a:r>
              <a:rPr lang="en-US" dirty="0"/>
              <a:t>Chest wall weakness can present as dyspnea and lead to type II respiratory failure.</a:t>
            </a:r>
          </a:p>
          <a:p>
            <a:r>
              <a:rPr lang="en-US" dirty="0"/>
              <a:t>Can affect the heart and lead to cardiomyopathy</a:t>
            </a:r>
          </a:p>
        </p:txBody>
      </p:sp>
    </p:spTree>
    <p:extLst>
      <p:ext uri="{BB962C8B-B14F-4D97-AF65-F5344CB8AC3E}">
        <p14:creationId xmlns:p14="http://schemas.microsoft.com/office/powerpoint/2010/main" val="2971000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Primary idiopathic </a:t>
            </a:r>
            <a:r>
              <a:rPr lang="en-US" dirty="0" err="1"/>
              <a:t>polymyositis</a:t>
            </a:r>
            <a:r>
              <a:rPr lang="en-US" dirty="0"/>
              <a:t> (PM)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Primary idiopathic dermatomyositis (DM) 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/>
              <a:t>Polymyositis</a:t>
            </a:r>
            <a:r>
              <a:rPr lang="en-US" dirty="0"/>
              <a:t> or dermatomyositis associated with malignancy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Childhood </a:t>
            </a:r>
            <a:r>
              <a:rPr lang="en-US" dirty="0" err="1"/>
              <a:t>polymyositis</a:t>
            </a:r>
            <a:r>
              <a:rPr lang="en-US" dirty="0"/>
              <a:t> or dermatomyositis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/>
              <a:t>Polymyositis</a:t>
            </a:r>
            <a:r>
              <a:rPr lang="en-US" dirty="0"/>
              <a:t> or dermatomyositis associated with another connective-tissue disease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Inclusion body 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Miscellaneous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myositis, myositis </a:t>
            </a:r>
            <a:r>
              <a:rPr lang="en-US" dirty="0" err="1"/>
              <a:t>ossificans</a:t>
            </a:r>
            <a:r>
              <a:rPr lang="en-US" dirty="0"/>
              <a:t>, focal myositis, giant cell myositis)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4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PM and DM</a:t>
            </a:r>
          </a:p>
        </p:txBody>
      </p:sp>
      <p:pic>
        <p:nvPicPr>
          <p:cNvPr id="1026" name="Picture 2" descr="Image result for bohan and peter criteria for myosi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 bwMode="auto">
          <a:xfrm>
            <a:off x="536574" y="1752600"/>
            <a:ext cx="6931026" cy="46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81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Rashes of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Photosensitivity </a:t>
            </a:r>
          </a:p>
          <a:p>
            <a:r>
              <a:rPr lang="en-US" dirty="0"/>
              <a:t>Heliotrope rash</a:t>
            </a:r>
          </a:p>
          <a:p>
            <a:r>
              <a:rPr lang="en-US" dirty="0" err="1"/>
              <a:t>Gottron’s</a:t>
            </a:r>
            <a:r>
              <a:rPr lang="en-US" dirty="0"/>
              <a:t> papules/sign </a:t>
            </a:r>
          </a:p>
          <a:p>
            <a:r>
              <a:rPr lang="en-US" dirty="0"/>
              <a:t>Shawl rash</a:t>
            </a:r>
          </a:p>
          <a:p>
            <a:r>
              <a:rPr lang="en-US" dirty="0" err="1"/>
              <a:t>Erythroderma</a:t>
            </a:r>
            <a:r>
              <a:rPr lang="en-US" dirty="0"/>
              <a:t> </a:t>
            </a:r>
          </a:p>
        </p:txBody>
      </p:sp>
      <p:pic>
        <p:nvPicPr>
          <p:cNvPr id="2050" name="Picture 2" descr="Image result for photosensitivity 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40774"/>
            <a:ext cx="1825389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liotrope r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1794"/>
            <a:ext cx="23425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ottron r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 bwMode="auto">
          <a:xfrm>
            <a:off x="6705600" y="5029200"/>
            <a:ext cx="2247267" cy="15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hawl r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96"/>
            <a:ext cx="2310075" cy="17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rythroder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08258"/>
            <a:ext cx="3151087" cy="2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09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Muscle enzymes </a:t>
            </a:r>
          </a:p>
          <a:p>
            <a:r>
              <a:rPr lang="en-US" dirty="0"/>
              <a:t>CK</a:t>
            </a:r>
          </a:p>
          <a:p>
            <a:r>
              <a:rPr lang="en-US" dirty="0"/>
              <a:t>LD</a:t>
            </a:r>
          </a:p>
          <a:p>
            <a:r>
              <a:rPr lang="en-US" dirty="0"/>
              <a:t>AST</a:t>
            </a:r>
          </a:p>
          <a:p>
            <a:r>
              <a:rPr lang="en-US" dirty="0"/>
              <a:t>ALT</a:t>
            </a:r>
          </a:p>
          <a:p>
            <a:r>
              <a:rPr lang="en-US" dirty="0" err="1"/>
              <a:t>Aldolase</a:t>
            </a:r>
            <a:endParaRPr lang="en-US" dirty="0"/>
          </a:p>
          <a:p>
            <a:r>
              <a:rPr lang="en-US" dirty="0"/>
              <a:t>MRI muscle: showing muscle edema</a:t>
            </a:r>
          </a:p>
          <a:p>
            <a:r>
              <a:rPr lang="en-US" dirty="0"/>
              <a:t>Muscle biopsy: lymphocytic infiltration</a:t>
            </a:r>
          </a:p>
          <a:p>
            <a:r>
              <a:rPr lang="en-US" dirty="0"/>
              <a:t>EMG: </a:t>
            </a:r>
            <a:r>
              <a:rPr lang="en-US" dirty="0" err="1"/>
              <a:t>myopathic</a:t>
            </a:r>
            <a:r>
              <a:rPr lang="en-US" dirty="0"/>
              <a:t> changes</a:t>
            </a:r>
          </a:p>
          <a:p>
            <a:r>
              <a:rPr lang="en-US" dirty="0"/>
              <a:t>MOST IMPORTANT: RULE OUT OTHER CAUSES OF MYOPATHIES.  </a:t>
            </a:r>
          </a:p>
        </p:txBody>
      </p:sp>
    </p:spTree>
    <p:extLst>
      <p:ext uri="{BB962C8B-B14F-4D97-AF65-F5344CB8AC3E}">
        <p14:creationId xmlns:p14="http://schemas.microsoft.com/office/powerpoint/2010/main" val="193143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SSc is characterized by skin thickening, vasculopathy and autoantibody production.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" y="4267200"/>
            <a:ext cx="175996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052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68" y="4572000"/>
            <a:ext cx="25610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67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Extra-muscular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Arthritis </a:t>
            </a:r>
          </a:p>
          <a:p>
            <a:r>
              <a:rPr lang="en-US" dirty="0"/>
              <a:t>RP</a:t>
            </a:r>
          </a:p>
          <a:p>
            <a:r>
              <a:rPr lang="en-US" dirty="0"/>
              <a:t>ILD (</a:t>
            </a:r>
            <a:r>
              <a:rPr lang="en-US" dirty="0" err="1"/>
              <a:t>antisynthetase</a:t>
            </a:r>
            <a:r>
              <a:rPr lang="en-US" dirty="0"/>
              <a:t>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58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all manifestations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Steroids </a:t>
            </a:r>
          </a:p>
          <a:p>
            <a:r>
              <a:rPr lang="en-US" dirty="0" err="1"/>
              <a:t>Methotrextae</a:t>
            </a:r>
            <a:r>
              <a:rPr lang="en-US" dirty="0"/>
              <a:t> </a:t>
            </a:r>
          </a:p>
          <a:p>
            <a:r>
              <a:rPr lang="en-US" dirty="0"/>
              <a:t>Mycophenolate mofetil </a:t>
            </a:r>
          </a:p>
          <a:p>
            <a:r>
              <a:rPr lang="en-US" dirty="0"/>
              <a:t>Azathioprine </a:t>
            </a:r>
          </a:p>
          <a:p>
            <a:r>
              <a:rPr lang="en-US" dirty="0"/>
              <a:t>Rituximab </a:t>
            </a:r>
          </a:p>
          <a:p>
            <a:r>
              <a:rPr lang="en-US" dirty="0"/>
              <a:t>Intravenous </a:t>
            </a:r>
            <a:r>
              <a:rPr lang="en-US" dirty="0" err="1"/>
              <a:t>immunoglobulins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386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Scleroderma spectrum diseases are rare but serious diseases that are characterized by a specific organ involvement and many other common features.</a:t>
            </a:r>
          </a:p>
          <a:p>
            <a:r>
              <a:rPr lang="en-US" dirty="0"/>
              <a:t>Therapies used to treat inflammatory manifestations are similar for all conditions.</a:t>
            </a:r>
          </a:p>
          <a:p>
            <a:r>
              <a:rPr lang="en-US" dirty="0"/>
              <a:t>Morbidity and mortality are due to internal organ damage.</a:t>
            </a:r>
          </a:p>
        </p:txBody>
      </p:sp>
    </p:spTree>
    <p:extLst>
      <p:ext uri="{BB962C8B-B14F-4D97-AF65-F5344CB8AC3E}">
        <p14:creationId xmlns:p14="http://schemas.microsoft.com/office/powerpoint/2010/main" val="10264869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 for your attention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6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/>
              <a:t>Based on cutaneous involvement, it is classified to diffuse and limited.</a:t>
            </a:r>
          </a:p>
          <a:p>
            <a:r>
              <a:rPr lang="en-US" dirty="0"/>
              <a:t>Diffuse disease is associated with more internal organ involvement, Anti-topoisomerase/RNA polymerase III antibodies and a worse prognosis.</a:t>
            </a:r>
          </a:p>
          <a:p>
            <a:r>
              <a:rPr lang="en-US" dirty="0"/>
              <a:t>Limited form is often more indolent, has a higher risk of pulmonary hypertension, and anti-centromere antibodies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7" y="4495800"/>
            <a:ext cx="3985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9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Scl-70 (topoisomerase): is associated with diffuse subset, ILD, and reduced risk of PAH.</a:t>
            </a:r>
          </a:p>
          <a:p>
            <a:r>
              <a:rPr lang="en-US" dirty="0"/>
              <a:t>Anti-centromere: limited subset, PAH and DU.</a:t>
            </a:r>
          </a:p>
          <a:p>
            <a:r>
              <a:rPr lang="en-US" dirty="0"/>
              <a:t>RNA polymerase III: associated with SRC, malignancy associated </a:t>
            </a:r>
            <a:r>
              <a:rPr lang="en-US" dirty="0" err="1"/>
              <a:t>SSc</a:t>
            </a:r>
            <a:r>
              <a:rPr lang="en-US" dirty="0"/>
              <a:t>, and mortality.</a:t>
            </a:r>
          </a:p>
          <a:p>
            <a:r>
              <a:rPr lang="en-US" dirty="0" err="1"/>
              <a:t>Scl</a:t>
            </a:r>
            <a:r>
              <a:rPr lang="en-US" dirty="0"/>
              <a:t>-PM: associated with myositis overlap. </a:t>
            </a:r>
          </a:p>
        </p:txBody>
      </p:sp>
    </p:spTree>
    <p:extLst>
      <p:ext uri="{BB962C8B-B14F-4D97-AF65-F5344CB8AC3E}">
        <p14:creationId xmlns:p14="http://schemas.microsoft.com/office/powerpoint/2010/main" val="239675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156"/>
            <a:ext cx="8686800" cy="1054250"/>
          </a:xfrm>
        </p:spPr>
        <p:txBody>
          <a:bodyPr>
            <a:noAutofit/>
          </a:bodyPr>
          <a:lstStyle/>
          <a:p>
            <a:r>
              <a:rPr lang="en-US" sz="4000" dirty="0"/>
              <a:t>2013 Criteria for the Classification of Systemic Sclerosis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 bwMode="auto">
          <a:xfrm>
            <a:off x="400962" y="1905000"/>
            <a:ext cx="8438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Involvement in 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SSc is a disease that is difficult to evaluate, treat, and monitor (why is that ?)</a:t>
            </a:r>
          </a:p>
          <a:p>
            <a:r>
              <a:rPr lang="en-US" dirty="0"/>
              <a:t>It is very heterogeneous</a:t>
            </a:r>
          </a:p>
          <a:p>
            <a:r>
              <a:rPr lang="en-US" dirty="0"/>
              <a:t>Usually diagnosed late</a:t>
            </a:r>
          </a:p>
          <a:p>
            <a:r>
              <a:rPr lang="en-US" dirty="0"/>
              <a:t>Pathogenesis in each organ involved is not the same (Neurovascular/</a:t>
            </a:r>
            <a:r>
              <a:rPr lang="en-US" dirty="0" err="1"/>
              <a:t>fibroproliferative</a:t>
            </a:r>
            <a:r>
              <a:rPr lang="en-US" dirty="0"/>
              <a:t>/inflammatory).</a:t>
            </a:r>
          </a:p>
          <a:p>
            <a:r>
              <a:rPr lang="en-US" dirty="0"/>
              <a:t> There is no single drug that treats everything</a:t>
            </a:r>
          </a:p>
          <a:p>
            <a:r>
              <a:rPr lang="en-US" dirty="0"/>
              <a:t> A strategy should be adopted to evaluate each manifestation and organ involved on a regular basis.</a:t>
            </a:r>
          </a:p>
        </p:txBody>
      </p:sp>
    </p:spTree>
    <p:extLst>
      <p:ext uri="{BB962C8B-B14F-4D97-AF65-F5344CB8AC3E}">
        <p14:creationId xmlns:p14="http://schemas.microsoft.com/office/powerpoint/2010/main" val="384604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5">
      <a:dk1>
        <a:srgbClr val="014785"/>
      </a:dk1>
      <a:lt1>
        <a:srgbClr val="FFFFFF"/>
      </a:lt1>
      <a:dk2>
        <a:srgbClr val="014785"/>
      </a:dk2>
      <a:lt2>
        <a:srgbClr val="2082C1"/>
      </a:lt2>
      <a:accent1>
        <a:srgbClr val="014785"/>
      </a:accent1>
      <a:accent2>
        <a:srgbClr val="F5BF27"/>
      </a:accent2>
      <a:accent3>
        <a:srgbClr val="5A5A5C"/>
      </a:accent3>
      <a:accent4>
        <a:srgbClr val="21AB4B"/>
      </a:accent4>
      <a:accent5>
        <a:srgbClr val="8B436B"/>
      </a:accent5>
      <a:accent6>
        <a:srgbClr val="37B6E9"/>
      </a:accent6>
      <a:hlink>
        <a:srgbClr val="F07E4A"/>
      </a:hlink>
      <a:folHlink>
        <a:srgbClr val="9EB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25897</TotalTime>
  <Words>1699</Words>
  <Application>Microsoft Office PowerPoint</Application>
  <PresentationFormat>عرض على الشاشة (3:4)‏</PresentationFormat>
  <Paragraphs>255</Paragraphs>
  <Slides>53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53</vt:i4>
      </vt:variant>
    </vt:vector>
  </HeadingPairs>
  <TitlesOfParts>
    <vt:vector size="60" baseType="lpstr">
      <vt:lpstr>Arial</vt:lpstr>
      <vt:lpstr>Calibri</vt:lpstr>
      <vt:lpstr>Courier New</vt:lpstr>
      <vt:lpstr>Times New Roman</vt:lpstr>
      <vt:lpstr>Wingdings</vt:lpstr>
      <vt:lpstr>Clarity</vt:lpstr>
      <vt:lpstr>Custom Design</vt:lpstr>
      <vt:lpstr>Scleroderma Spectrum disease</vt:lpstr>
      <vt:lpstr>Agenda </vt:lpstr>
      <vt:lpstr>Background</vt:lpstr>
      <vt:lpstr>Scleroderma or systemic sclerosis (SSc)</vt:lpstr>
      <vt:lpstr>SSc</vt:lpstr>
      <vt:lpstr>Types</vt:lpstr>
      <vt:lpstr>Autoantibodies</vt:lpstr>
      <vt:lpstr>2013 Criteria for the Classification of Systemic Sclerosis</vt:lpstr>
      <vt:lpstr>Organ Involvement in SSc</vt:lpstr>
      <vt:lpstr>Skin the Largest and Most Important Organ in SSc (and all women)</vt:lpstr>
      <vt:lpstr>Skin Involvement</vt:lpstr>
      <vt:lpstr>Skin Involvement</vt:lpstr>
      <vt:lpstr>Treatment of skin involvement</vt:lpstr>
      <vt:lpstr>Raynaud’s Phenomenon and Digital Ulcers (Pain at the tip of your fingers)</vt:lpstr>
      <vt:lpstr>Raynaud’s Phenomenon (RP) and Digital Ulcers (DU)</vt:lpstr>
      <vt:lpstr>Treatment Modalities in Secondary RP</vt:lpstr>
      <vt:lpstr>Treatment of DU</vt:lpstr>
      <vt:lpstr>Interstitial Lung Disease</vt:lpstr>
      <vt:lpstr>ILD</vt:lpstr>
      <vt:lpstr>PFT in ILD</vt:lpstr>
      <vt:lpstr>عرض تقديمي في PowerPoint</vt:lpstr>
      <vt:lpstr>Treatment Options</vt:lpstr>
      <vt:lpstr>Pulmonary Arterial Hypertension</vt:lpstr>
      <vt:lpstr>PAH in SSc</vt:lpstr>
      <vt:lpstr> Solutions to Reduce PAH-related Mortality and Morbidity</vt:lpstr>
      <vt:lpstr>How to diagnose PAH in SSc</vt:lpstr>
      <vt:lpstr>Remember you can have pulmonary hypertension secondary to ILD which makes diagnosis and management more complex. </vt:lpstr>
      <vt:lpstr>Treatment of PAH</vt:lpstr>
      <vt:lpstr>Gastrointestinal System </vt:lpstr>
      <vt:lpstr>GIT Involvement</vt:lpstr>
      <vt:lpstr>GIT Involvement</vt:lpstr>
      <vt:lpstr>Kidney Involvement</vt:lpstr>
      <vt:lpstr>Scleroderma Renal Crisis</vt:lpstr>
      <vt:lpstr>Clinical and Lab Findings</vt:lpstr>
      <vt:lpstr>Treatment</vt:lpstr>
      <vt:lpstr>Other manifestations</vt:lpstr>
      <vt:lpstr>Sjogren’s Syndrome (SS)</vt:lpstr>
      <vt:lpstr>SS</vt:lpstr>
      <vt:lpstr>Criteria of SS</vt:lpstr>
      <vt:lpstr>Treatment of glandular manifestations </vt:lpstr>
      <vt:lpstr>Extra-articular manifestations of SS</vt:lpstr>
      <vt:lpstr>Treatment of extra-glandular manifestations </vt:lpstr>
      <vt:lpstr>Complications </vt:lpstr>
      <vt:lpstr>Idiopathic inflammatory Myopathies (IIM) </vt:lpstr>
      <vt:lpstr>IIM</vt:lpstr>
      <vt:lpstr>Types of IIM</vt:lpstr>
      <vt:lpstr>Criteria for PM and DM</vt:lpstr>
      <vt:lpstr>Rashes of DM</vt:lpstr>
      <vt:lpstr>Investigation </vt:lpstr>
      <vt:lpstr>Extra-muscular manifestations </vt:lpstr>
      <vt:lpstr>Treatment of all manifestations  </vt:lpstr>
      <vt:lpstr>Conclusion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and Recommendation Pick and Choose</dc:title>
  <dc:creator>User</dc:creator>
  <cp:lastModifiedBy>Star</cp:lastModifiedBy>
  <cp:revision>345</cp:revision>
  <dcterms:created xsi:type="dcterms:W3CDTF">2016-01-05T03:35:29Z</dcterms:created>
  <dcterms:modified xsi:type="dcterms:W3CDTF">2019-01-18T10:01:12Z</dcterms:modified>
</cp:coreProperties>
</file>