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320" r:id="rId3"/>
    <p:sldId id="257" r:id="rId4"/>
    <p:sldId id="321" r:id="rId5"/>
    <p:sldId id="258" r:id="rId6"/>
    <p:sldId id="325" r:id="rId7"/>
    <p:sldId id="259" r:id="rId8"/>
    <p:sldId id="327" r:id="rId9"/>
    <p:sldId id="323" r:id="rId10"/>
    <p:sldId id="328" r:id="rId11"/>
    <p:sldId id="334" r:id="rId12"/>
    <p:sldId id="260" r:id="rId13"/>
    <p:sldId id="262" r:id="rId14"/>
    <p:sldId id="264" r:id="rId15"/>
    <p:sldId id="265" r:id="rId16"/>
    <p:sldId id="266" r:id="rId17"/>
    <p:sldId id="267" r:id="rId18"/>
    <p:sldId id="268" r:id="rId19"/>
    <p:sldId id="329" r:id="rId20"/>
    <p:sldId id="269" r:id="rId21"/>
    <p:sldId id="270" r:id="rId22"/>
    <p:sldId id="271" r:id="rId23"/>
    <p:sldId id="272" r:id="rId24"/>
    <p:sldId id="333" r:id="rId25"/>
    <p:sldId id="273" r:id="rId26"/>
    <p:sldId id="274" r:id="rId27"/>
    <p:sldId id="275" r:id="rId28"/>
    <p:sldId id="276" r:id="rId29"/>
    <p:sldId id="332" r:id="rId30"/>
    <p:sldId id="330" r:id="rId31"/>
    <p:sldId id="277" r:id="rId32"/>
    <p:sldId id="278" r:id="rId33"/>
    <p:sldId id="331" r:id="rId34"/>
    <p:sldId id="279" r:id="rId35"/>
    <p:sldId id="280" r:id="rId36"/>
    <p:sldId id="282" r:id="rId37"/>
    <p:sldId id="283" r:id="rId38"/>
    <p:sldId id="284" r:id="rId39"/>
    <p:sldId id="285" r:id="rId40"/>
    <p:sldId id="281" r:id="rId41"/>
    <p:sldId id="286" r:id="rId42"/>
    <p:sldId id="287" r:id="rId43"/>
    <p:sldId id="288" r:id="rId44"/>
    <p:sldId id="289" r:id="rId45"/>
    <p:sldId id="290" r:id="rId46"/>
    <p:sldId id="291" r:id="rId47"/>
    <p:sldId id="292" r:id="rId48"/>
    <p:sldId id="293" r:id="rId49"/>
    <p:sldId id="294" r:id="rId50"/>
    <p:sldId id="295" r:id="rId51"/>
    <p:sldId id="296" r:id="rId52"/>
    <p:sldId id="297" r:id="rId53"/>
    <p:sldId id="298" r:id="rId54"/>
    <p:sldId id="299" r:id="rId55"/>
    <p:sldId id="324" r:id="rId56"/>
    <p:sldId id="300" r:id="rId57"/>
    <p:sldId id="301" r:id="rId58"/>
    <p:sldId id="302" r:id="rId59"/>
    <p:sldId id="303" r:id="rId60"/>
    <p:sldId id="304" r:id="rId61"/>
    <p:sldId id="305" r:id="rId62"/>
    <p:sldId id="306" r:id="rId63"/>
    <p:sldId id="307" r:id="rId64"/>
    <p:sldId id="308" r:id="rId65"/>
    <p:sldId id="309" r:id="rId66"/>
    <p:sldId id="310" r:id="rId67"/>
    <p:sldId id="311" r:id="rId68"/>
    <p:sldId id="312" r:id="rId69"/>
    <p:sldId id="313" r:id="rId70"/>
    <p:sldId id="314" r:id="rId71"/>
    <p:sldId id="315" r:id="rId72"/>
    <p:sldId id="316" r:id="rId73"/>
    <p:sldId id="317" r:id="rId74"/>
    <p:sldId id="318" r:id="rId75"/>
    <p:sldId id="319" r:id="rId7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12192000" cy="4572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0000"/>
                    <a:lumOff val="10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FE8AED67-D537-4A6B-BA09-4DE420952DF6}"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98B15-0E22-4DF5-8BBB-BD73B3FBB4AF}"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3545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8AED67-D537-4A6B-BA09-4DE420952DF6}"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98B15-0E22-4DF5-8BBB-BD73B3FBB4AF}" type="slidenum">
              <a:rPr lang="en-US" smtClean="0"/>
              <a:t>‹#›</a:t>
            </a:fld>
            <a:endParaRPr lang="en-US"/>
          </a:p>
        </p:txBody>
      </p:sp>
    </p:spTree>
    <p:extLst>
      <p:ext uri="{BB962C8B-B14F-4D97-AF65-F5344CB8AC3E}">
        <p14:creationId xmlns:p14="http://schemas.microsoft.com/office/powerpoint/2010/main" val="430972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0"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8AED67-D537-4A6B-BA09-4DE420952DF6}"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98B15-0E22-4DF5-8BBB-BD73B3FBB4AF}"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6141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8AED67-D537-4A6B-BA09-4DE420952DF6}"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98B15-0E22-4DF5-8BBB-BD73B3FBB4AF}" type="slidenum">
              <a:rPr lang="en-US" smtClean="0"/>
              <a:t>‹#›</a:t>
            </a:fld>
            <a:endParaRPr lang="en-US"/>
          </a:p>
        </p:txBody>
      </p:sp>
    </p:spTree>
    <p:extLst>
      <p:ext uri="{BB962C8B-B14F-4D97-AF65-F5344CB8AC3E}">
        <p14:creationId xmlns:p14="http://schemas.microsoft.com/office/powerpoint/2010/main" val="375026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12192000" cy="4572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8AED67-D537-4A6B-BA09-4DE420952DF6}" type="datetimeFigureOut">
              <a:rPr lang="en-US" smtClean="0"/>
              <a:t>2/22/2019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C98B15-0E22-4DF5-8BBB-BD73B3FBB4AF}" type="slidenum">
              <a:rPr lang="en-US" smtClean="0"/>
              <a:t>‹#›</a:t>
            </a:fld>
            <a:endParaRPr lang="en-US"/>
          </a:p>
        </p:txBody>
      </p:sp>
      <p:cxnSp>
        <p:nvCxnSpPr>
          <p:cNvPr id="8" name="Straight Connector 7"/>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7371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8"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8AED67-D537-4A6B-BA09-4DE420952DF6}"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98B15-0E22-4DF5-8BBB-BD73B3FBB4AF}" type="slidenum">
              <a:rPr lang="en-US" smtClean="0"/>
              <a:t>‹#›</a:t>
            </a:fld>
            <a:endParaRPr lang="en-US"/>
          </a:p>
        </p:txBody>
      </p:sp>
    </p:spTree>
    <p:extLst>
      <p:ext uri="{BB962C8B-B14F-4D97-AF65-F5344CB8AC3E}">
        <p14:creationId xmlns:p14="http://schemas.microsoft.com/office/powerpoint/2010/main" val="519594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lIns="45720" rIns="4572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89320"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89320" y="2967788"/>
            <a:ext cx="4754880" cy="3341572"/>
          </a:xfrm>
        </p:spPr>
        <p:txBody>
          <a:bodyPr lIns="45720" rIns="4572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8AED67-D537-4A6B-BA09-4DE420952DF6}" type="datetimeFigureOut">
              <a:rPr lang="en-US" smtClean="0"/>
              <a:t>2/22/2019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C98B15-0E22-4DF5-8BBB-BD73B3FBB4AF}" type="slidenum">
              <a:rPr lang="en-US" smtClean="0"/>
              <a:t>‹#›</a:t>
            </a:fld>
            <a:endParaRPr lang="en-US"/>
          </a:p>
        </p:txBody>
      </p:sp>
    </p:spTree>
    <p:extLst>
      <p:ext uri="{BB962C8B-B14F-4D97-AF65-F5344CB8AC3E}">
        <p14:creationId xmlns:p14="http://schemas.microsoft.com/office/powerpoint/2010/main" val="2965215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8AED67-D537-4A6B-BA09-4DE420952DF6}" type="datetimeFigureOut">
              <a:rPr lang="en-US" smtClean="0"/>
              <a:t>2/22/2019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C98B15-0E22-4DF5-8BBB-BD73B3FBB4AF}" type="slidenum">
              <a:rPr lang="en-US" smtClean="0"/>
              <a:t>‹#›</a:t>
            </a:fld>
            <a:endParaRPr lang="en-US"/>
          </a:p>
        </p:txBody>
      </p:sp>
    </p:spTree>
    <p:extLst>
      <p:ext uri="{BB962C8B-B14F-4D97-AF65-F5344CB8AC3E}">
        <p14:creationId xmlns:p14="http://schemas.microsoft.com/office/powerpoint/2010/main" val="4037843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8AED67-D537-4A6B-BA09-4DE420952DF6}" type="datetimeFigureOut">
              <a:rPr lang="en-US" smtClean="0"/>
              <a:t>2/22/2019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C98B15-0E22-4DF5-8BBB-BD73B3FBB4AF}" type="slidenum">
              <a:rPr lang="en-US" smtClean="0"/>
              <a:t>‹#›</a:t>
            </a:fld>
            <a:endParaRPr lang="en-US"/>
          </a:p>
        </p:txBody>
      </p:sp>
    </p:spTree>
    <p:extLst>
      <p:ext uri="{BB962C8B-B14F-4D97-AF65-F5344CB8AC3E}">
        <p14:creationId xmlns:p14="http://schemas.microsoft.com/office/powerpoint/2010/main" val="704748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8AED67-D537-4A6B-BA09-4DE420952DF6}"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98B15-0E22-4DF5-8BBB-BD73B3FBB4AF}" type="slidenum">
              <a:rPr lang="en-US" smtClean="0"/>
              <a:t>‹#›</a:t>
            </a:fld>
            <a:endParaRPr lang="en-US"/>
          </a:p>
        </p:txBody>
      </p:sp>
    </p:spTree>
    <p:extLst>
      <p:ext uri="{BB962C8B-B14F-4D97-AF65-F5344CB8AC3E}">
        <p14:creationId xmlns:p14="http://schemas.microsoft.com/office/powerpoint/2010/main" val="4048172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0000"/>
                    <a:lumOff val="1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8AED67-D537-4A6B-BA09-4DE420952DF6}" type="datetimeFigureOut">
              <a:rPr lang="en-US" smtClean="0"/>
              <a:t>2/22/2019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C98B15-0E22-4DF5-8BBB-BD73B3FBB4AF}" type="slidenum">
              <a:rPr lang="en-US" smtClean="0"/>
              <a:t>‹#›</a:t>
            </a:fld>
            <a:endParaRPr lang="en-US"/>
          </a:p>
        </p:txBody>
      </p:sp>
      <p:cxnSp>
        <p:nvCxnSpPr>
          <p:cNvPr id="9" name="Straight Connector 8"/>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7111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1"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8" y="6470704"/>
            <a:ext cx="2154142"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FE8AED67-D537-4A6B-BA09-4DE420952DF6}" type="datetimeFigureOut">
              <a:rPr lang="en-US" smtClean="0"/>
              <a:t>2/22/2019</a:t>
            </a:fld>
            <a:endParaRPr lang="en-US"/>
          </a:p>
        </p:txBody>
      </p:sp>
      <p:sp>
        <p:nvSpPr>
          <p:cNvPr id="5" name="Footer Placeholder 4"/>
          <p:cNvSpPr>
            <a:spLocks noGrp="1"/>
          </p:cNvSpPr>
          <p:nvPr>
            <p:ph type="ftr" sz="quarter" idx="3"/>
          </p:nvPr>
        </p:nvSpPr>
        <p:spPr>
          <a:xfrm>
            <a:off x="4842932" y="6470704"/>
            <a:ext cx="5901458" cy="274320"/>
          </a:xfrm>
          <a:prstGeom prst="rect">
            <a:avLst/>
          </a:prstGeom>
        </p:spPr>
        <p:txBody>
          <a:bodyPr vert="horz" lIns="91440" tIns="45720" rIns="91440" bIns="45720" rtlCol="0" anchor="ctr"/>
          <a:lstStyle>
            <a:lvl1pPr algn="r">
              <a:defRPr sz="1000" cap="all" baseline="0">
                <a:solidFill>
                  <a:schemeClr val="tx1">
                    <a:lumMod val="90000"/>
                    <a:lumOff val="10000"/>
                  </a:schemeClr>
                </a:solidFill>
                <a:latin typeface="+mj-lt"/>
              </a:defRPr>
            </a:lvl1pPr>
          </a:lstStyle>
          <a:p>
            <a:endParaRPr lang="en-US"/>
          </a:p>
        </p:txBody>
      </p:sp>
      <p:sp>
        <p:nvSpPr>
          <p:cNvPr id="6" name="Slide Number Placeholder 5"/>
          <p:cNvSpPr>
            <a:spLocks noGrp="1"/>
          </p:cNvSpPr>
          <p:nvPr>
            <p:ph type="sldNum" sz="quarter" idx="4"/>
          </p:nvPr>
        </p:nvSpPr>
        <p:spPr>
          <a:xfrm>
            <a:off x="10837334" y="6470704"/>
            <a:ext cx="973666" cy="274320"/>
          </a:xfrm>
          <a:prstGeom prst="rect">
            <a:avLst/>
          </a:prstGeom>
        </p:spPr>
        <p:txBody>
          <a:bodyPr vert="horz" lIns="91440" tIns="45720" rIns="91440" bIns="45720" rtlCol="0" anchor="ctr"/>
          <a:lstStyle>
            <a:lvl1pPr algn="l">
              <a:defRPr sz="1000">
                <a:solidFill>
                  <a:schemeClr val="tx1">
                    <a:lumMod val="90000"/>
                    <a:lumOff val="10000"/>
                  </a:schemeClr>
                </a:solidFill>
                <a:latin typeface="+mj-lt"/>
              </a:defRPr>
            </a:lvl1pPr>
          </a:lstStyle>
          <a:p>
            <a:fld id="{DFC98B15-0E22-4DF5-8BBB-BD73B3FBB4AF}"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5551726"/>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Neuromuscular </a:t>
            </a:r>
            <a:r>
              <a:rPr lang="en-US" dirty="0"/>
              <a:t>J</a:t>
            </a:r>
            <a:r>
              <a:rPr lang="en-US" dirty="0" smtClean="0"/>
              <a:t>unction Disorders </a:t>
            </a:r>
            <a:endParaRPr lang="en-US" dirty="0"/>
          </a:p>
        </p:txBody>
      </p:sp>
      <p:sp>
        <p:nvSpPr>
          <p:cNvPr id="3" name="Subtitle 2"/>
          <p:cNvSpPr>
            <a:spLocks noGrp="1"/>
          </p:cNvSpPr>
          <p:nvPr>
            <p:ph type="subTitle" idx="1"/>
          </p:nvPr>
        </p:nvSpPr>
        <p:spPr/>
        <p:txBody>
          <a:bodyPr/>
          <a:lstStyle/>
          <a:p>
            <a:r>
              <a:rPr lang="en-US" dirty="0" smtClean="0"/>
              <a:t>Dr. Hana Albulaihe</a:t>
            </a:r>
          </a:p>
          <a:p>
            <a:r>
              <a:rPr lang="en-US" dirty="0" smtClean="0"/>
              <a:t>Consultant Neurologist </a:t>
            </a:r>
          </a:p>
          <a:p>
            <a:endParaRPr lang="en-US" dirty="0"/>
          </a:p>
        </p:txBody>
      </p:sp>
    </p:spTree>
    <p:extLst>
      <p:ext uri="{BB962C8B-B14F-4D97-AF65-F5344CB8AC3E}">
        <p14:creationId xmlns:p14="http://schemas.microsoft.com/office/powerpoint/2010/main" val="2648577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Neuromuscular junction physiology</a:t>
            </a:r>
          </a:p>
        </p:txBody>
      </p:sp>
      <p:sp>
        <p:nvSpPr>
          <p:cNvPr id="3" name="Content Placeholder 2"/>
          <p:cNvSpPr>
            <a:spLocks noGrp="1"/>
          </p:cNvSpPr>
          <p:nvPr>
            <p:ph idx="1"/>
          </p:nvPr>
        </p:nvSpPr>
        <p:spPr/>
        <p:txBody>
          <a:bodyPr/>
          <a:lstStyle/>
          <a:p>
            <a:r>
              <a:rPr lang="en-US" b="1" u="sng" dirty="0"/>
              <a:t>Breakdown of </a:t>
            </a:r>
            <a:r>
              <a:rPr lang="en-US" b="1" u="sng" dirty="0" smtClean="0"/>
              <a:t>Ach:</a:t>
            </a:r>
          </a:p>
          <a:p>
            <a:r>
              <a:rPr lang="en-US" dirty="0"/>
              <a:t/>
            </a:r>
            <a:br>
              <a:rPr lang="en-US" dirty="0"/>
            </a:br>
            <a:r>
              <a:rPr lang="en-US" dirty="0"/>
              <a:t>The </a:t>
            </a:r>
            <a:r>
              <a:rPr lang="en-US" dirty="0" err="1"/>
              <a:t>ACh</a:t>
            </a:r>
            <a:r>
              <a:rPr lang="en-US" dirty="0"/>
              <a:t> that is </a:t>
            </a:r>
            <a:r>
              <a:rPr lang="en-US" dirty="0" smtClean="0"/>
              <a:t>released </a:t>
            </a:r>
            <a:r>
              <a:rPr lang="en-US" dirty="0"/>
              <a:t>is only available to take </a:t>
            </a:r>
            <a:r>
              <a:rPr lang="en-US" dirty="0" smtClean="0"/>
              <a:t>part </a:t>
            </a:r>
            <a:r>
              <a:rPr lang="en-US" dirty="0"/>
              <a:t>for a short time before it is broken down by an </a:t>
            </a:r>
            <a:r>
              <a:rPr lang="en-US" dirty="0" err="1"/>
              <a:t>enzyeme</a:t>
            </a:r>
            <a:r>
              <a:rPr lang="en-US" dirty="0"/>
              <a:t> called acetylcholinesterase (</a:t>
            </a:r>
            <a:r>
              <a:rPr lang="en-US" dirty="0" err="1"/>
              <a:t>AChE</a:t>
            </a:r>
            <a:r>
              <a:rPr lang="en-US" dirty="0"/>
              <a:t>). This breakdown of </a:t>
            </a:r>
            <a:r>
              <a:rPr lang="en-US" dirty="0" err="1"/>
              <a:t>ACh</a:t>
            </a:r>
            <a:r>
              <a:rPr lang="en-US" dirty="0"/>
              <a:t> occurs within the synaptic cleft.</a:t>
            </a:r>
          </a:p>
          <a:p>
            <a:endParaRPr lang="en-US" dirty="0"/>
          </a:p>
        </p:txBody>
      </p:sp>
    </p:spTree>
    <p:extLst>
      <p:ext uri="{BB962C8B-B14F-4D97-AF65-F5344CB8AC3E}">
        <p14:creationId xmlns:p14="http://schemas.microsoft.com/office/powerpoint/2010/main" val="4105571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355600" y="1388533"/>
            <a:ext cx="10159999" cy="5046134"/>
          </a:xfrm>
          <a:prstGeom prst="rect">
            <a:avLst/>
          </a:prstGeom>
        </p:spPr>
      </p:pic>
    </p:spTree>
    <p:extLst>
      <p:ext uri="{BB962C8B-B14F-4D97-AF65-F5344CB8AC3E}">
        <p14:creationId xmlns:p14="http://schemas.microsoft.com/office/powerpoint/2010/main" val="1127574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video</a:t>
            </a:r>
            <a:endParaRPr lang="en-US" dirty="0"/>
          </a:p>
        </p:txBody>
      </p:sp>
    </p:spTree>
    <p:extLst>
      <p:ext uri="{BB962C8B-B14F-4D97-AF65-F5344CB8AC3E}">
        <p14:creationId xmlns:p14="http://schemas.microsoft.com/office/powerpoint/2010/main" val="502194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Classification of NMJ DISORDERS</a:t>
            </a:r>
            <a:r>
              <a:rPr lang="en-US" dirty="0" smtClean="0"/>
              <a:t> </a:t>
            </a:r>
            <a:endParaRPr lang="en-US" dirty="0"/>
          </a:p>
        </p:txBody>
      </p:sp>
      <p:sp>
        <p:nvSpPr>
          <p:cNvPr id="3" name="Content Placeholder 2"/>
          <p:cNvSpPr>
            <a:spLocks noGrp="1"/>
          </p:cNvSpPr>
          <p:nvPr>
            <p:ph idx="1"/>
          </p:nvPr>
        </p:nvSpPr>
        <p:spPr/>
        <p:txBody>
          <a:bodyPr/>
          <a:lstStyle/>
          <a:p>
            <a:r>
              <a:rPr lang="en-US" dirty="0" smtClean="0"/>
              <a:t> </a:t>
            </a:r>
            <a:r>
              <a:rPr lang="en-US" b="1" dirty="0" smtClean="0"/>
              <a:t>According to the mechanism of action or etiology:</a:t>
            </a:r>
          </a:p>
          <a:p>
            <a:r>
              <a:rPr lang="en-US" dirty="0" smtClean="0"/>
              <a:t> </a:t>
            </a:r>
          </a:p>
          <a:p>
            <a:r>
              <a:rPr lang="en-US" dirty="0" smtClean="0"/>
              <a:t>Immune-mediated disease.</a:t>
            </a:r>
          </a:p>
          <a:p>
            <a:r>
              <a:rPr lang="en-US" dirty="0" smtClean="0"/>
              <a:t> Toxic/metabolic.  </a:t>
            </a:r>
          </a:p>
          <a:p>
            <a:r>
              <a:rPr lang="en-US" dirty="0"/>
              <a:t> </a:t>
            </a:r>
            <a:r>
              <a:rPr lang="en-US" dirty="0" smtClean="0"/>
              <a:t>Congenital syndromes.</a:t>
            </a:r>
            <a:endParaRPr lang="en-US" dirty="0"/>
          </a:p>
        </p:txBody>
      </p:sp>
    </p:spTree>
    <p:extLst>
      <p:ext uri="{BB962C8B-B14F-4D97-AF65-F5344CB8AC3E}">
        <p14:creationId xmlns:p14="http://schemas.microsoft.com/office/powerpoint/2010/main" val="3852357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Classification</a:t>
            </a:r>
          </a:p>
        </p:txBody>
      </p:sp>
      <p:sp>
        <p:nvSpPr>
          <p:cNvPr id="3" name="Content Placeholder 2"/>
          <p:cNvSpPr>
            <a:spLocks noGrp="1"/>
          </p:cNvSpPr>
          <p:nvPr>
            <p:ph idx="1"/>
          </p:nvPr>
        </p:nvSpPr>
        <p:spPr>
          <a:xfrm>
            <a:off x="838200" y="2306782"/>
            <a:ext cx="10515600" cy="3870181"/>
          </a:xfrm>
        </p:spPr>
        <p:txBody>
          <a:bodyPr/>
          <a:lstStyle/>
          <a:p>
            <a:r>
              <a:rPr lang="en-US" u="sng" dirty="0" smtClean="0"/>
              <a:t>Immune-mediated</a:t>
            </a:r>
          </a:p>
          <a:p>
            <a:r>
              <a:rPr lang="en-US" dirty="0"/>
              <a:t>M</a:t>
            </a:r>
            <a:r>
              <a:rPr lang="en-US" dirty="0" smtClean="0"/>
              <a:t>yasthenia gravis, and Lambert-Eaton syndrome</a:t>
            </a:r>
          </a:p>
          <a:p>
            <a:r>
              <a:rPr lang="en-US" u="sng" dirty="0" smtClean="0"/>
              <a:t>Toxic/metabolic</a:t>
            </a:r>
          </a:p>
          <a:p>
            <a:r>
              <a:rPr lang="en-US" dirty="0"/>
              <a:t>I</a:t>
            </a:r>
            <a:r>
              <a:rPr lang="en-US" dirty="0" smtClean="0"/>
              <a:t>nclude snake venom poisoning, botulism, arthropod poisoning, organophosphates and </a:t>
            </a:r>
            <a:r>
              <a:rPr lang="en-US" dirty="0" err="1" smtClean="0"/>
              <a:t>hypermagnesemia</a:t>
            </a:r>
            <a:endParaRPr lang="en-US" dirty="0" smtClean="0"/>
          </a:p>
          <a:p>
            <a:r>
              <a:rPr lang="en-US" u="sng" dirty="0" smtClean="0"/>
              <a:t>Congenital</a:t>
            </a:r>
          </a:p>
          <a:p>
            <a:r>
              <a:rPr lang="en-US" dirty="0" smtClean="0"/>
              <a:t>Congenital </a:t>
            </a:r>
            <a:r>
              <a:rPr lang="en-US" dirty="0" err="1" smtClean="0"/>
              <a:t>myasthenic</a:t>
            </a:r>
            <a:r>
              <a:rPr lang="en-US" dirty="0" smtClean="0"/>
              <a:t> syndromes</a:t>
            </a:r>
          </a:p>
          <a:p>
            <a:endParaRPr lang="en-US" dirty="0"/>
          </a:p>
        </p:txBody>
      </p:sp>
    </p:spTree>
    <p:extLst>
      <p:ext uri="{BB962C8B-B14F-4D97-AF65-F5344CB8AC3E}">
        <p14:creationId xmlns:p14="http://schemas.microsoft.com/office/powerpoint/2010/main" val="4033559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Classification</a:t>
            </a:r>
          </a:p>
        </p:txBody>
      </p:sp>
      <p:sp>
        <p:nvSpPr>
          <p:cNvPr id="3" name="Content Placeholder 2"/>
          <p:cNvSpPr>
            <a:spLocks noGrp="1"/>
          </p:cNvSpPr>
          <p:nvPr>
            <p:ph idx="1"/>
          </p:nvPr>
        </p:nvSpPr>
        <p:spPr/>
        <p:txBody>
          <a:bodyPr/>
          <a:lstStyle/>
          <a:p>
            <a:r>
              <a:rPr lang="en-US" b="1" dirty="0"/>
              <a:t>A</a:t>
            </a:r>
            <a:r>
              <a:rPr lang="en-US" b="1" dirty="0" smtClean="0"/>
              <a:t>ccording to the location of their disruption</a:t>
            </a:r>
            <a:r>
              <a:rPr lang="en-US" dirty="0" smtClean="0"/>
              <a:t>:</a:t>
            </a:r>
          </a:p>
          <a:p>
            <a:r>
              <a:rPr lang="en-US" dirty="0"/>
              <a:t>P</a:t>
            </a:r>
            <a:r>
              <a:rPr lang="en-US" dirty="0" smtClean="0"/>
              <a:t>resynaptic membrane of the motor neuron.</a:t>
            </a:r>
          </a:p>
          <a:p>
            <a:r>
              <a:rPr lang="en-US" dirty="0"/>
              <a:t>T</a:t>
            </a:r>
            <a:r>
              <a:rPr lang="en-US" dirty="0" smtClean="0"/>
              <a:t>he synapse.</a:t>
            </a:r>
          </a:p>
          <a:p>
            <a:r>
              <a:rPr lang="en-US" dirty="0"/>
              <a:t>P</a:t>
            </a:r>
            <a:r>
              <a:rPr lang="en-US" dirty="0" smtClean="0"/>
              <a:t>ostsynaptic membrane (the muscle fiber).</a:t>
            </a:r>
          </a:p>
          <a:p>
            <a:endParaRPr lang="en-US" dirty="0"/>
          </a:p>
        </p:txBody>
      </p:sp>
    </p:spTree>
    <p:extLst>
      <p:ext uri="{BB962C8B-B14F-4D97-AF65-F5344CB8AC3E}">
        <p14:creationId xmlns:p14="http://schemas.microsoft.com/office/powerpoint/2010/main" val="692436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Classification</a:t>
            </a:r>
          </a:p>
        </p:txBody>
      </p:sp>
      <p:sp>
        <p:nvSpPr>
          <p:cNvPr id="3" name="Content Placeholder 2"/>
          <p:cNvSpPr>
            <a:spLocks noGrp="1"/>
          </p:cNvSpPr>
          <p:nvPr>
            <p:ph idx="1"/>
          </p:nvPr>
        </p:nvSpPr>
        <p:spPr/>
        <p:txBody>
          <a:bodyPr>
            <a:normAutofit/>
          </a:bodyPr>
          <a:lstStyle/>
          <a:p>
            <a:r>
              <a:rPr lang="en-US" b="1" u="sng" dirty="0" smtClean="0"/>
              <a:t>Presynaptic</a:t>
            </a:r>
          </a:p>
          <a:p>
            <a:r>
              <a:rPr lang="en-US" dirty="0" smtClean="0"/>
              <a:t>Different mechanisms. </a:t>
            </a:r>
          </a:p>
          <a:p>
            <a:r>
              <a:rPr lang="en-US" dirty="0" smtClean="0"/>
              <a:t>Most often this causes a decrease in the release of acetylcholine. </a:t>
            </a:r>
          </a:p>
          <a:p>
            <a:r>
              <a:rPr lang="en-US" dirty="0" smtClean="0"/>
              <a:t>Mechanism of action can also impair the calcium channels that induce exocytosis of the vesicles.</a:t>
            </a:r>
          </a:p>
          <a:p>
            <a:r>
              <a:rPr lang="en-US" dirty="0" smtClean="0"/>
              <a:t>Other ion channels can also be disrupted, such as the potassium channels causing inefficient repolarization at the presynaptic membrane as in </a:t>
            </a:r>
            <a:r>
              <a:rPr lang="en-US" dirty="0" err="1" smtClean="0"/>
              <a:t>neuromyotonia</a:t>
            </a:r>
            <a:r>
              <a:rPr lang="en-US" dirty="0"/>
              <a:t>.</a:t>
            </a:r>
            <a:endParaRPr lang="en-US" dirty="0" smtClean="0"/>
          </a:p>
          <a:p>
            <a:r>
              <a:rPr lang="en-US" dirty="0" smtClean="0"/>
              <a:t>Examples: autoimmune </a:t>
            </a:r>
            <a:r>
              <a:rPr lang="en-US" dirty="0" err="1" smtClean="0"/>
              <a:t>neuromyotonia</a:t>
            </a:r>
            <a:r>
              <a:rPr lang="en-US" dirty="0" smtClean="0"/>
              <a:t>, Lambert-Eaton syndrome, congenital myasthenia gravis and botulism</a:t>
            </a:r>
          </a:p>
          <a:p>
            <a:endParaRPr lang="en-US" dirty="0"/>
          </a:p>
        </p:txBody>
      </p:sp>
    </p:spTree>
    <p:extLst>
      <p:ext uri="{BB962C8B-B14F-4D97-AF65-F5344CB8AC3E}">
        <p14:creationId xmlns:p14="http://schemas.microsoft.com/office/powerpoint/2010/main" val="3821071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Classification</a:t>
            </a:r>
          </a:p>
        </p:txBody>
      </p:sp>
      <p:sp>
        <p:nvSpPr>
          <p:cNvPr id="3" name="Content Placeholder 2"/>
          <p:cNvSpPr>
            <a:spLocks noGrp="1"/>
          </p:cNvSpPr>
          <p:nvPr>
            <p:ph idx="1"/>
          </p:nvPr>
        </p:nvSpPr>
        <p:spPr/>
        <p:txBody>
          <a:bodyPr/>
          <a:lstStyle/>
          <a:p>
            <a:r>
              <a:rPr lang="en-US" b="1" u="sng" dirty="0" smtClean="0"/>
              <a:t>Postsynaptic</a:t>
            </a:r>
          </a:p>
          <a:p>
            <a:r>
              <a:rPr lang="en-US" dirty="0" smtClean="0"/>
              <a:t>The highest number of diseases affect the neuromuscular junction </a:t>
            </a:r>
            <a:r>
              <a:rPr lang="en-US" dirty="0" err="1" smtClean="0"/>
              <a:t>postsynaptically</a:t>
            </a:r>
            <a:r>
              <a:rPr lang="en-US" dirty="0" smtClean="0"/>
              <a:t>.</a:t>
            </a:r>
          </a:p>
          <a:p>
            <a:r>
              <a:rPr lang="en-US" dirty="0" smtClean="0"/>
              <a:t>Immune mediated Myasthenia Gravis is the most common.</a:t>
            </a:r>
          </a:p>
          <a:p>
            <a:r>
              <a:rPr lang="en-US" dirty="0" smtClean="0"/>
              <a:t>All the diseases that affect the postsynaptic membrane are forms of myasthenia gravis. Examples includes: Neonatal Myasthenia Gravis, Drug Induced Myasthenia Gravis and several types of Congenital myasthenia.</a:t>
            </a:r>
            <a:endParaRPr lang="en-US" dirty="0"/>
          </a:p>
        </p:txBody>
      </p:sp>
    </p:spTree>
    <p:extLst>
      <p:ext uri="{BB962C8B-B14F-4D97-AF65-F5344CB8AC3E}">
        <p14:creationId xmlns:p14="http://schemas.microsoft.com/office/powerpoint/2010/main" val="1339197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Myasthenia Gravis </a:t>
            </a:r>
            <a:endParaRPr lang="en-US" sz="4800" dirty="0"/>
          </a:p>
        </p:txBody>
      </p:sp>
      <p:sp>
        <p:nvSpPr>
          <p:cNvPr id="3" name="Content Placeholder 2"/>
          <p:cNvSpPr>
            <a:spLocks noGrp="1"/>
          </p:cNvSpPr>
          <p:nvPr>
            <p:ph idx="1"/>
          </p:nvPr>
        </p:nvSpPr>
        <p:spPr/>
        <p:txBody>
          <a:bodyPr>
            <a:normAutofit/>
          </a:bodyPr>
          <a:lstStyle/>
          <a:p>
            <a:endParaRPr lang="en-US" dirty="0" smtClean="0"/>
          </a:p>
          <a:p>
            <a:r>
              <a:rPr lang="en-US" dirty="0" smtClean="0"/>
              <a:t>Myasthenia gravis is the most common disorder of neuromuscular transmission.</a:t>
            </a:r>
          </a:p>
          <a:p>
            <a:endParaRPr lang="en-US" dirty="0" smtClean="0"/>
          </a:p>
          <a:p>
            <a:r>
              <a:rPr lang="en-US" dirty="0" smtClean="0"/>
              <a:t>The hallmark of the disorder is a fluctuating degree and variable combination of weakness in ocular, bulbar, limb, and respiratory muscles.</a:t>
            </a:r>
          </a:p>
          <a:p>
            <a:endParaRPr lang="en-US" dirty="0"/>
          </a:p>
        </p:txBody>
      </p:sp>
    </p:spTree>
    <p:extLst>
      <p:ext uri="{BB962C8B-B14F-4D97-AF65-F5344CB8AC3E}">
        <p14:creationId xmlns:p14="http://schemas.microsoft.com/office/powerpoint/2010/main" val="42819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There are two clinical forms of myasthenia gravis: ocular and generalized.</a:t>
            </a:r>
          </a:p>
          <a:p>
            <a:endParaRPr lang="en-US" dirty="0"/>
          </a:p>
          <a:p>
            <a:r>
              <a:rPr lang="en-US" dirty="0" smtClean="0"/>
              <a:t>●Ocular myasthenia: </a:t>
            </a:r>
            <a:r>
              <a:rPr lang="en-US" dirty="0"/>
              <a:t>the weakness is limited to the eyelids and extraocular muscles. </a:t>
            </a:r>
          </a:p>
          <a:p>
            <a:endParaRPr lang="en-US" dirty="0"/>
          </a:p>
          <a:p>
            <a:pPr marL="0" indent="0">
              <a:buNone/>
            </a:pPr>
            <a:r>
              <a:rPr lang="en-US" dirty="0" smtClean="0"/>
              <a:t> ●</a:t>
            </a:r>
            <a:r>
              <a:rPr lang="en-US" dirty="0"/>
              <a:t>G</a:t>
            </a:r>
            <a:r>
              <a:rPr lang="en-US" dirty="0" smtClean="0"/>
              <a:t>eneralized </a:t>
            </a:r>
            <a:r>
              <a:rPr lang="en-US" dirty="0"/>
              <a:t>disease, the weakness commonly affects ocular muscles, but it also involves a variable combination of bulbar, limb, and respiratory </a:t>
            </a:r>
            <a:r>
              <a:rPr lang="en-US" dirty="0" smtClean="0"/>
              <a:t>muscles.</a:t>
            </a:r>
            <a:endParaRPr lang="en-US" dirty="0"/>
          </a:p>
          <a:p>
            <a:endParaRPr lang="en-US" dirty="0"/>
          </a:p>
        </p:txBody>
      </p:sp>
    </p:spTree>
    <p:extLst>
      <p:ext uri="{BB962C8B-B14F-4D97-AF65-F5344CB8AC3E}">
        <p14:creationId xmlns:p14="http://schemas.microsoft.com/office/powerpoint/2010/main" val="3390833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a:t>
            </a:r>
            <a:endParaRPr lang="en-US" dirty="0"/>
          </a:p>
        </p:txBody>
      </p:sp>
      <p:sp>
        <p:nvSpPr>
          <p:cNvPr id="3" name="Content Placeholder 2"/>
          <p:cNvSpPr>
            <a:spLocks noGrp="1"/>
          </p:cNvSpPr>
          <p:nvPr>
            <p:ph idx="1"/>
          </p:nvPr>
        </p:nvSpPr>
        <p:spPr/>
        <p:txBody>
          <a:bodyPr/>
          <a:lstStyle/>
          <a:p>
            <a:r>
              <a:rPr lang="en-US" dirty="0" smtClean="0"/>
              <a:t>Anatomy and physiology of neuromuscular junction.</a:t>
            </a:r>
          </a:p>
          <a:p>
            <a:r>
              <a:rPr lang="en-US" dirty="0" smtClean="0"/>
              <a:t>Classifications of NMJ disorders</a:t>
            </a:r>
          </a:p>
          <a:p>
            <a:r>
              <a:rPr lang="en-US" dirty="0" smtClean="0"/>
              <a:t>Myasthenia gravis.</a:t>
            </a:r>
          </a:p>
          <a:p>
            <a:r>
              <a:rPr lang="en-US" dirty="0" smtClean="0"/>
              <a:t>Lambert </a:t>
            </a:r>
            <a:r>
              <a:rPr lang="en-US" dirty="0" err="1" smtClean="0"/>
              <a:t>eaton</a:t>
            </a:r>
            <a:r>
              <a:rPr lang="en-US" dirty="0" smtClean="0"/>
              <a:t> </a:t>
            </a:r>
            <a:r>
              <a:rPr lang="en-US" dirty="0" err="1" smtClean="0"/>
              <a:t>myasthenic</a:t>
            </a:r>
            <a:r>
              <a:rPr lang="en-US" dirty="0" smtClean="0"/>
              <a:t> syndrome.</a:t>
            </a:r>
          </a:p>
          <a:p>
            <a:r>
              <a:rPr lang="en-US" dirty="0" smtClean="0"/>
              <a:t>Other neuromuscular junction disorders (toxins).</a:t>
            </a:r>
            <a:endParaRPr lang="en-US" dirty="0"/>
          </a:p>
        </p:txBody>
      </p:sp>
    </p:spTree>
    <p:extLst>
      <p:ext uri="{BB962C8B-B14F-4D97-AF65-F5344CB8AC3E}">
        <p14:creationId xmlns:p14="http://schemas.microsoft.com/office/powerpoint/2010/main" val="37170397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Myasthenia Gravis </a:t>
            </a:r>
          </a:p>
        </p:txBody>
      </p:sp>
      <p:sp>
        <p:nvSpPr>
          <p:cNvPr id="3" name="Content Placeholder 2"/>
          <p:cNvSpPr>
            <a:spLocks noGrp="1"/>
          </p:cNvSpPr>
          <p:nvPr>
            <p:ph idx="1"/>
          </p:nvPr>
        </p:nvSpPr>
        <p:spPr/>
        <p:txBody>
          <a:bodyPr/>
          <a:lstStyle/>
          <a:p>
            <a:r>
              <a:rPr lang="en-US" b="1" u="sng" dirty="0" smtClean="0"/>
              <a:t>EPIDEMIOLOGY :</a:t>
            </a:r>
          </a:p>
          <a:p>
            <a:r>
              <a:rPr lang="en-US" dirty="0" smtClean="0"/>
              <a:t>Myasthenia gravis is a relatively uncommon disorder with an annual incidence of approximately 7 to 23 new cases per million.</a:t>
            </a:r>
          </a:p>
          <a:p>
            <a:r>
              <a:rPr lang="en-US" dirty="0" smtClean="0"/>
              <a:t>Myasthenia gravis occurs at any age, but there is a bimodal distribution to the age of onset:</a:t>
            </a:r>
          </a:p>
          <a:p>
            <a:r>
              <a:rPr lang="en-US" dirty="0" smtClean="0"/>
              <a:t> -</a:t>
            </a:r>
            <a:r>
              <a:rPr lang="en-US" dirty="0"/>
              <a:t>E</a:t>
            </a:r>
            <a:r>
              <a:rPr lang="en-US" dirty="0" smtClean="0"/>
              <a:t>arly peak in the second and third decades (female predominance) </a:t>
            </a:r>
          </a:p>
          <a:p>
            <a:r>
              <a:rPr lang="en-US" dirty="0"/>
              <a:t> </a:t>
            </a:r>
            <a:r>
              <a:rPr lang="en-US" dirty="0" smtClean="0"/>
              <a:t>-Late peak in the sixth to eighth decade (male predominance). </a:t>
            </a:r>
            <a:endParaRPr lang="en-US" dirty="0"/>
          </a:p>
        </p:txBody>
      </p:sp>
    </p:spTree>
    <p:extLst>
      <p:ext uri="{BB962C8B-B14F-4D97-AF65-F5344CB8AC3E}">
        <p14:creationId xmlns:p14="http://schemas.microsoft.com/office/powerpoint/2010/main" val="26438937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 of mg</a:t>
            </a:r>
            <a:endParaRPr lang="en-US" dirty="0"/>
          </a:p>
        </p:txBody>
      </p:sp>
      <p:sp>
        <p:nvSpPr>
          <p:cNvPr id="3" name="Content Placeholder 2"/>
          <p:cNvSpPr>
            <a:spLocks noGrp="1"/>
          </p:cNvSpPr>
          <p:nvPr>
            <p:ph idx="1"/>
          </p:nvPr>
        </p:nvSpPr>
        <p:spPr/>
        <p:txBody>
          <a:bodyPr/>
          <a:lstStyle/>
          <a:p>
            <a:r>
              <a:rPr lang="en-US" dirty="0" smtClean="0"/>
              <a:t>- With every nerve impulse, the amount of </a:t>
            </a:r>
            <a:r>
              <a:rPr lang="en-US" dirty="0" err="1" smtClean="0"/>
              <a:t>ACh</a:t>
            </a:r>
            <a:r>
              <a:rPr lang="en-US" dirty="0" smtClean="0"/>
              <a:t> released by the presynaptic motor neuron normally decreases because of a temporary depletion of the presynaptic </a:t>
            </a:r>
            <a:r>
              <a:rPr lang="en-US" dirty="0" err="1" smtClean="0"/>
              <a:t>ACh</a:t>
            </a:r>
            <a:r>
              <a:rPr lang="en-US" dirty="0" smtClean="0"/>
              <a:t> stores (a phenomenon referred to as presynaptic rundown).</a:t>
            </a:r>
          </a:p>
          <a:p>
            <a:r>
              <a:rPr lang="en-US" dirty="0" smtClean="0"/>
              <a:t>- In MG, there is a reduction in the number of </a:t>
            </a:r>
            <a:r>
              <a:rPr lang="en-US" dirty="0" err="1" smtClean="0"/>
              <a:t>AChRs</a:t>
            </a:r>
            <a:r>
              <a:rPr lang="en-US" dirty="0" smtClean="0"/>
              <a:t> available at the muscle endplate and flattening of the postsynaptic folds.</a:t>
            </a:r>
          </a:p>
          <a:p>
            <a:r>
              <a:rPr lang="en-US" dirty="0" smtClean="0"/>
              <a:t>- Even if a normal amount of </a:t>
            </a:r>
            <a:r>
              <a:rPr lang="en-US" dirty="0" err="1" smtClean="0"/>
              <a:t>ACh</a:t>
            </a:r>
            <a:r>
              <a:rPr lang="en-US" dirty="0" smtClean="0"/>
              <a:t> is released, fewer endplate potentials will be produced, and they may fall below the threshold value for generation of an action potential. The end result of this process is inefficient neuromuscular transmission.</a:t>
            </a:r>
            <a:endParaRPr lang="en-US" dirty="0"/>
          </a:p>
        </p:txBody>
      </p:sp>
    </p:spTree>
    <p:extLst>
      <p:ext uri="{BB962C8B-B14F-4D97-AF65-F5344CB8AC3E}">
        <p14:creationId xmlns:p14="http://schemas.microsoft.com/office/powerpoint/2010/main" val="11968332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Pathophysiology of mg</a:t>
            </a:r>
          </a:p>
        </p:txBody>
      </p:sp>
      <p:sp>
        <p:nvSpPr>
          <p:cNvPr id="3" name="Content Placeholder 2"/>
          <p:cNvSpPr>
            <a:spLocks noGrp="1"/>
          </p:cNvSpPr>
          <p:nvPr>
            <p:ph idx="1"/>
          </p:nvPr>
        </p:nvSpPr>
        <p:spPr/>
        <p:txBody>
          <a:bodyPr/>
          <a:lstStyle/>
          <a:p>
            <a:r>
              <a:rPr lang="en-US" dirty="0" smtClean="0"/>
              <a:t>- Inefficient neuromuscular transmission together with the normally present presynaptic rundown phenomenon results in a progressive decrease in the amount of muscle fibers being activated by successive nerve fiber impulses. This explains the fatigability seen in MG patients</a:t>
            </a:r>
          </a:p>
          <a:p>
            <a:r>
              <a:rPr lang="en-US" dirty="0" smtClean="0"/>
              <a:t>- Patients become symptomatic once the number of </a:t>
            </a:r>
            <a:r>
              <a:rPr lang="en-US" dirty="0" err="1" smtClean="0"/>
              <a:t>AChRs</a:t>
            </a:r>
            <a:r>
              <a:rPr lang="en-US" dirty="0" smtClean="0"/>
              <a:t> is reduced to approximately 30% of normal. </a:t>
            </a:r>
          </a:p>
        </p:txBody>
      </p:sp>
    </p:spTree>
    <p:extLst>
      <p:ext uri="{BB962C8B-B14F-4D97-AF65-F5344CB8AC3E}">
        <p14:creationId xmlns:p14="http://schemas.microsoft.com/office/powerpoint/2010/main" val="1068053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Pathophysiology of mg</a:t>
            </a:r>
          </a:p>
        </p:txBody>
      </p:sp>
      <p:sp>
        <p:nvSpPr>
          <p:cNvPr id="3" name="Content Placeholder 2"/>
          <p:cNvSpPr>
            <a:spLocks noGrp="1"/>
          </p:cNvSpPr>
          <p:nvPr>
            <p:ph idx="1"/>
          </p:nvPr>
        </p:nvSpPr>
        <p:spPr/>
        <p:txBody>
          <a:bodyPr/>
          <a:lstStyle/>
          <a:p>
            <a:r>
              <a:rPr lang="en-US" dirty="0"/>
              <a:t>- The cholinergic receptors of smooth and cardiac muscle have a different antigenicity than skeletal muscle and usually are not affected by the disease</a:t>
            </a:r>
          </a:p>
          <a:p>
            <a:endParaRPr lang="en-US" dirty="0" smtClean="0"/>
          </a:p>
          <a:p>
            <a:r>
              <a:rPr lang="en-US" dirty="0" smtClean="0"/>
              <a:t>- The decrease in the number of postsynaptic </a:t>
            </a:r>
            <a:r>
              <a:rPr lang="en-US" dirty="0" err="1" smtClean="0"/>
              <a:t>AChRs</a:t>
            </a:r>
            <a:r>
              <a:rPr lang="en-US" dirty="0" smtClean="0"/>
              <a:t> is believed to be due to an autoimmune process whereby anti-</a:t>
            </a:r>
            <a:r>
              <a:rPr lang="en-US" dirty="0" err="1" smtClean="0"/>
              <a:t>AChR</a:t>
            </a:r>
            <a:r>
              <a:rPr lang="en-US" dirty="0" smtClean="0"/>
              <a:t> antibodies are produced and block the target receptors, cause an increase the turnover of the receptors, and damage the postsynaptic membrane in a complement-mediated manner.</a:t>
            </a:r>
            <a:endParaRPr lang="en-US" dirty="0"/>
          </a:p>
        </p:txBody>
      </p:sp>
    </p:spTree>
    <p:extLst>
      <p:ext uri="{BB962C8B-B14F-4D97-AF65-F5344CB8AC3E}">
        <p14:creationId xmlns:p14="http://schemas.microsoft.com/office/powerpoint/2010/main" val="32161969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45733" y="1676399"/>
            <a:ext cx="7535334" cy="4842933"/>
          </a:xfrm>
        </p:spPr>
      </p:pic>
    </p:spTree>
    <p:extLst>
      <p:ext uri="{BB962C8B-B14F-4D97-AF65-F5344CB8AC3E}">
        <p14:creationId xmlns:p14="http://schemas.microsoft.com/office/powerpoint/2010/main" val="14649341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features of mg</a:t>
            </a:r>
            <a:endParaRPr lang="en-US" dirty="0"/>
          </a:p>
        </p:txBody>
      </p:sp>
      <p:sp>
        <p:nvSpPr>
          <p:cNvPr id="3" name="Content Placeholder 2"/>
          <p:cNvSpPr>
            <a:spLocks noGrp="1"/>
          </p:cNvSpPr>
          <p:nvPr>
            <p:ph idx="1"/>
          </p:nvPr>
        </p:nvSpPr>
        <p:spPr>
          <a:xfrm>
            <a:off x="1024128" y="1760561"/>
            <a:ext cx="9720071" cy="4548799"/>
          </a:xfrm>
        </p:spPr>
        <p:txBody>
          <a:bodyPr>
            <a:normAutofit lnSpcReduction="10000"/>
          </a:bodyPr>
          <a:lstStyle/>
          <a:p>
            <a:r>
              <a:rPr lang="en-US" dirty="0" smtClean="0"/>
              <a:t> </a:t>
            </a:r>
          </a:p>
          <a:p>
            <a:pPr marL="0" indent="0">
              <a:buNone/>
            </a:pPr>
            <a:r>
              <a:rPr lang="en-US" dirty="0" smtClean="0"/>
              <a:t>- &gt;50% of patients present with ocular symptoms of ptosis and/or diplopia.</a:t>
            </a:r>
          </a:p>
          <a:p>
            <a:pPr marL="0" indent="0">
              <a:buNone/>
            </a:pPr>
            <a:endParaRPr lang="en-US" dirty="0" smtClean="0"/>
          </a:p>
          <a:p>
            <a:pPr marL="0" indent="0">
              <a:buNone/>
            </a:pPr>
            <a:r>
              <a:rPr lang="en-US" dirty="0" smtClean="0"/>
              <a:t>- Of those who present with ocular manifestations, about half will develop generalized disease within two years.</a:t>
            </a:r>
          </a:p>
          <a:p>
            <a:pPr marL="0" indent="0">
              <a:buNone/>
            </a:pPr>
            <a:endParaRPr lang="en-US" dirty="0" smtClean="0"/>
          </a:p>
          <a:p>
            <a:pPr marL="0" indent="0">
              <a:buNone/>
            </a:pPr>
            <a:r>
              <a:rPr lang="en-US" dirty="0" smtClean="0"/>
              <a:t>- 15% of patients present with bulbar symptoms. These include dysarthria, dysphagia, and fatigable chewing.</a:t>
            </a:r>
          </a:p>
          <a:p>
            <a:pPr marL="0" indent="0">
              <a:buNone/>
            </a:pPr>
            <a:endParaRPr lang="en-US" dirty="0" smtClean="0"/>
          </a:p>
          <a:p>
            <a:pPr marL="0" indent="0">
              <a:buNone/>
            </a:pPr>
            <a:r>
              <a:rPr lang="en-US" dirty="0" smtClean="0"/>
              <a:t>-&lt;5% present with proximal limb weakness alone.</a:t>
            </a:r>
          </a:p>
          <a:p>
            <a:endParaRPr lang="en-US" dirty="0"/>
          </a:p>
        </p:txBody>
      </p:sp>
    </p:spTree>
    <p:extLst>
      <p:ext uri="{BB962C8B-B14F-4D97-AF65-F5344CB8AC3E}">
        <p14:creationId xmlns:p14="http://schemas.microsoft.com/office/powerpoint/2010/main" val="32364431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 of mg</a:t>
            </a:r>
          </a:p>
        </p:txBody>
      </p:sp>
      <p:sp>
        <p:nvSpPr>
          <p:cNvPr id="3" name="Content Placeholder 2"/>
          <p:cNvSpPr>
            <a:spLocks noGrp="1"/>
          </p:cNvSpPr>
          <p:nvPr>
            <p:ph idx="1"/>
          </p:nvPr>
        </p:nvSpPr>
        <p:spPr/>
        <p:txBody>
          <a:bodyPr>
            <a:normAutofit/>
          </a:bodyPr>
          <a:lstStyle/>
          <a:p>
            <a:r>
              <a:rPr lang="en-US" b="1" u="sng" dirty="0" smtClean="0"/>
              <a:t>Ocular muscles</a:t>
            </a:r>
            <a:r>
              <a:rPr lang="en-US" dirty="0" smtClean="0"/>
              <a:t>:</a:t>
            </a:r>
          </a:p>
          <a:p>
            <a:pPr marL="0" indent="0">
              <a:buNone/>
            </a:pPr>
            <a:r>
              <a:rPr lang="en-US" dirty="0" smtClean="0"/>
              <a:t>Weakness of the eyelid muscles can lead to ptosis (</a:t>
            </a:r>
            <a:r>
              <a:rPr lang="en-US" dirty="0" err="1" smtClean="0"/>
              <a:t>flactuating</a:t>
            </a:r>
            <a:r>
              <a:rPr lang="en-US" dirty="0" smtClean="0"/>
              <a:t>).</a:t>
            </a:r>
          </a:p>
          <a:p>
            <a:pPr marL="0" indent="0">
              <a:buNone/>
            </a:pPr>
            <a:r>
              <a:rPr lang="en-US" dirty="0" smtClean="0"/>
              <a:t>The ptosis may start bilaterally and improve in one eye, resulting in              unilateral ptosis or alternate.</a:t>
            </a:r>
          </a:p>
          <a:p>
            <a:pPr marL="0" indent="0">
              <a:buNone/>
            </a:pPr>
            <a:r>
              <a:rPr lang="en-US" dirty="0" smtClean="0"/>
              <a:t>Variable severity </a:t>
            </a:r>
          </a:p>
          <a:p>
            <a:pPr marL="0" indent="0">
              <a:buNone/>
            </a:pPr>
            <a:r>
              <a:rPr lang="en-US" dirty="0"/>
              <a:t>E</a:t>
            </a:r>
            <a:r>
              <a:rPr lang="en-US" dirty="0" smtClean="0"/>
              <a:t>xtraocular muscles involvement( binocular diplopia). It may be horizontal or vertical.</a:t>
            </a:r>
            <a:endParaRPr lang="en-US" dirty="0"/>
          </a:p>
        </p:txBody>
      </p:sp>
    </p:spTree>
    <p:extLst>
      <p:ext uri="{BB962C8B-B14F-4D97-AF65-F5344CB8AC3E}">
        <p14:creationId xmlns:p14="http://schemas.microsoft.com/office/powerpoint/2010/main" val="36198465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 of mg</a:t>
            </a:r>
          </a:p>
        </p:txBody>
      </p:sp>
      <p:sp>
        <p:nvSpPr>
          <p:cNvPr id="3" name="Content Placeholder 2"/>
          <p:cNvSpPr>
            <a:spLocks noGrp="1"/>
          </p:cNvSpPr>
          <p:nvPr>
            <p:ph idx="1"/>
          </p:nvPr>
        </p:nvSpPr>
        <p:spPr/>
        <p:txBody>
          <a:bodyPr>
            <a:normAutofit/>
          </a:bodyPr>
          <a:lstStyle/>
          <a:p>
            <a:r>
              <a:rPr lang="en-US" b="1" dirty="0" smtClean="0">
                <a:effectLst>
                  <a:outerShdw blurRad="38100" dist="38100" dir="2700000" algn="tl">
                    <a:srgbClr val="000000">
                      <a:alpha val="43137"/>
                    </a:srgbClr>
                  </a:outerShdw>
                </a:effectLst>
              </a:rPr>
              <a:t>Bulbar muscles</a:t>
            </a:r>
          </a:p>
          <a:p>
            <a:r>
              <a:rPr lang="en-US" dirty="0" smtClean="0"/>
              <a:t>Muscles of jaw closure (fatigable chewing).</a:t>
            </a:r>
          </a:p>
          <a:p>
            <a:r>
              <a:rPr lang="en-US" dirty="0" smtClean="0"/>
              <a:t>Oropharyngeal muscle weakness produces dysarthria and dysphagia.  </a:t>
            </a:r>
          </a:p>
          <a:p>
            <a:r>
              <a:rPr lang="en-US" dirty="0" smtClean="0"/>
              <a:t>Palatal muscles weakness causing nasal speech.</a:t>
            </a:r>
          </a:p>
          <a:p>
            <a:r>
              <a:rPr lang="en-US" dirty="0" smtClean="0"/>
              <a:t>Nasal regurgitation, particularly of liquids, may occur due to palatal weakness</a:t>
            </a:r>
          </a:p>
          <a:p>
            <a:endParaRPr lang="en-US" dirty="0"/>
          </a:p>
        </p:txBody>
      </p:sp>
    </p:spTree>
    <p:extLst>
      <p:ext uri="{BB962C8B-B14F-4D97-AF65-F5344CB8AC3E}">
        <p14:creationId xmlns:p14="http://schemas.microsoft.com/office/powerpoint/2010/main" val="11666014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 of mg</a:t>
            </a:r>
          </a:p>
        </p:txBody>
      </p:sp>
      <p:sp>
        <p:nvSpPr>
          <p:cNvPr id="3" name="Content Placeholder 2"/>
          <p:cNvSpPr>
            <a:spLocks noGrp="1"/>
          </p:cNvSpPr>
          <p:nvPr>
            <p:ph idx="1"/>
          </p:nvPr>
        </p:nvSpPr>
        <p:spPr/>
        <p:txBody>
          <a:bodyPr>
            <a:normAutofit/>
          </a:bodyPr>
          <a:lstStyle/>
          <a:p>
            <a:r>
              <a:rPr lang="en-US" b="1" u="sng" dirty="0" smtClean="0"/>
              <a:t>Facial muscles  </a:t>
            </a:r>
            <a:endParaRPr lang="en-US" dirty="0"/>
          </a:p>
          <a:p>
            <a:pPr marL="0" indent="0">
              <a:buNone/>
            </a:pPr>
            <a:r>
              <a:rPr lang="en-US" dirty="0"/>
              <a:t>F</a:t>
            </a:r>
            <a:r>
              <a:rPr lang="en-US" dirty="0" smtClean="0"/>
              <a:t>requently involved and causing expressionless face.</a:t>
            </a:r>
          </a:p>
          <a:p>
            <a:pPr marL="0" indent="0">
              <a:buNone/>
            </a:pPr>
            <a:r>
              <a:rPr lang="en-US" dirty="0" smtClean="0"/>
              <a:t>Transverse smile may be evident on examination "</a:t>
            </a:r>
            <a:r>
              <a:rPr lang="en-US" dirty="0" err="1" smtClean="0"/>
              <a:t>myasthenic</a:t>
            </a:r>
            <a:r>
              <a:rPr lang="en-US" dirty="0" smtClean="0"/>
              <a:t> sneer," where the mid-lip rises but the outer corners of the mouth fail to move. </a:t>
            </a:r>
          </a:p>
          <a:p>
            <a:pPr marL="0" indent="0">
              <a:buNone/>
            </a:pPr>
            <a:r>
              <a:rPr lang="en-US" dirty="0" smtClean="0"/>
              <a:t>Orbicularis oculi weakness.</a:t>
            </a:r>
          </a:p>
          <a:p>
            <a:endParaRPr lang="en-US" dirty="0" smtClean="0"/>
          </a:p>
          <a:p>
            <a:endParaRPr lang="en-US" dirty="0"/>
          </a:p>
        </p:txBody>
      </p:sp>
    </p:spTree>
    <p:extLst>
      <p:ext uri="{BB962C8B-B14F-4D97-AF65-F5344CB8AC3E}">
        <p14:creationId xmlns:p14="http://schemas.microsoft.com/office/powerpoint/2010/main" val="13942678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93333" y="2353732"/>
            <a:ext cx="8178800" cy="3488267"/>
          </a:xfrm>
        </p:spPr>
      </p:pic>
    </p:spTree>
    <p:extLst>
      <p:ext uri="{BB962C8B-B14F-4D97-AF65-F5344CB8AC3E}">
        <p14:creationId xmlns:p14="http://schemas.microsoft.com/office/powerpoint/2010/main" val="550806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Anatomical </a:t>
            </a:r>
            <a:r>
              <a:rPr lang="en-US" sz="3600" dirty="0" smtClean="0"/>
              <a:t>Description </a:t>
            </a:r>
            <a:r>
              <a:rPr lang="en-US" sz="3600" dirty="0"/>
              <a:t>of a NMJ</a:t>
            </a:r>
          </a:p>
        </p:txBody>
      </p:sp>
      <p:sp>
        <p:nvSpPr>
          <p:cNvPr id="3" name="Content Placeholder 2"/>
          <p:cNvSpPr>
            <a:spLocks noGrp="1"/>
          </p:cNvSpPr>
          <p:nvPr>
            <p:ph idx="1"/>
          </p:nvPr>
        </p:nvSpPr>
        <p:spPr>
          <a:xfrm>
            <a:off x="1024128" y="2084832"/>
            <a:ext cx="9720071" cy="4224528"/>
          </a:xfrm>
        </p:spPr>
        <p:txBody>
          <a:bodyPr>
            <a:normAutofit/>
          </a:bodyPr>
          <a:lstStyle/>
          <a:p>
            <a:pPr marL="0" indent="0">
              <a:buNone/>
            </a:pPr>
            <a:r>
              <a:rPr lang="en-US" dirty="0" smtClean="0">
                <a:effectLst/>
              </a:rPr>
              <a:t>Each neuromuscular junction consists of the axon terminal of a motor neuron and the motor end plate of a muscle </a:t>
            </a:r>
            <a:r>
              <a:rPr lang="en-US" dirty="0" err="1" smtClean="0">
                <a:effectLst/>
              </a:rPr>
              <a:t>fibre</a:t>
            </a:r>
            <a:r>
              <a:rPr lang="en-US" dirty="0" smtClean="0">
                <a:effectLst/>
              </a:rPr>
              <a:t>. </a:t>
            </a:r>
          </a:p>
          <a:p>
            <a:pPr marL="0" indent="0">
              <a:buNone/>
            </a:pPr>
            <a:r>
              <a:rPr lang="en-US" u="sng" dirty="0" smtClean="0">
                <a:effectLst/>
              </a:rPr>
              <a:t>The Motor Neuron Part</a:t>
            </a:r>
            <a:r>
              <a:rPr lang="en-US" dirty="0" smtClean="0">
                <a:effectLst/>
              </a:rPr>
              <a:t>:</a:t>
            </a:r>
            <a:br>
              <a:rPr lang="en-US" dirty="0" smtClean="0">
                <a:effectLst/>
              </a:rPr>
            </a:br>
            <a:r>
              <a:rPr lang="en-US" dirty="0" smtClean="0">
                <a:effectLst/>
              </a:rPr>
              <a:t>- The axon of a motor neuron enters the structure of skeletal muscle  </a:t>
            </a:r>
            <a:r>
              <a:rPr lang="en-US" dirty="0" smtClean="0"/>
              <a:t>and</a:t>
            </a:r>
            <a:r>
              <a:rPr lang="en-US" dirty="0" smtClean="0">
                <a:effectLst/>
              </a:rPr>
              <a:t> forms many branches called axon terminals.</a:t>
            </a:r>
          </a:p>
          <a:p>
            <a:pPr marL="0" indent="0">
              <a:buNone/>
            </a:pPr>
            <a:r>
              <a:rPr lang="en-US" dirty="0" smtClean="0"/>
              <a:t>- </a:t>
            </a:r>
            <a:r>
              <a:rPr lang="en-US" dirty="0" smtClean="0">
                <a:effectLst/>
              </a:rPr>
              <a:t>There is a swelling called a synaptic end bulb at the end of each axon terminal. </a:t>
            </a:r>
          </a:p>
          <a:p>
            <a:pPr marL="0" indent="0">
              <a:buNone/>
            </a:pPr>
            <a:r>
              <a:rPr lang="en-US" dirty="0" smtClean="0"/>
              <a:t>- </a:t>
            </a:r>
            <a:r>
              <a:rPr lang="en-US" dirty="0" smtClean="0">
                <a:effectLst/>
              </a:rPr>
              <a:t>Each synaptic end bulb contains many synaptic vesicles each of which contains an important neurotransmitter called acetylcholine.</a:t>
            </a:r>
          </a:p>
          <a:p>
            <a:endParaRPr lang="en-US" dirty="0"/>
          </a:p>
        </p:txBody>
      </p:sp>
    </p:spTree>
    <p:extLst>
      <p:ext uri="{BB962C8B-B14F-4D97-AF65-F5344CB8AC3E}">
        <p14:creationId xmlns:p14="http://schemas.microsoft.com/office/powerpoint/2010/main" val="31034188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u="sng" dirty="0" smtClean="0"/>
              <a:t>Neck and limb muscles :</a:t>
            </a:r>
          </a:p>
          <a:p>
            <a:r>
              <a:rPr lang="en-US" dirty="0" smtClean="0"/>
              <a:t>Neck </a:t>
            </a:r>
            <a:r>
              <a:rPr lang="en-US" dirty="0"/>
              <a:t>extensor and flexor muscles are commonly affected. </a:t>
            </a:r>
            <a:r>
              <a:rPr lang="en-US" dirty="0" smtClean="0"/>
              <a:t> </a:t>
            </a:r>
          </a:p>
          <a:p>
            <a:r>
              <a:rPr lang="en-US" dirty="0"/>
              <a:t>D</a:t>
            </a:r>
            <a:r>
              <a:rPr lang="en-US" dirty="0" smtClean="0"/>
              <a:t>ropped </a:t>
            </a:r>
            <a:r>
              <a:rPr lang="en-US" dirty="0"/>
              <a:t>head </a:t>
            </a:r>
            <a:r>
              <a:rPr lang="en-US" dirty="0" smtClean="0"/>
              <a:t>syndrome.</a:t>
            </a:r>
            <a:endParaRPr lang="en-US" dirty="0"/>
          </a:p>
          <a:p>
            <a:pPr marL="0" indent="0">
              <a:buNone/>
            </a:pPr>
            <a:r>
              <a:rPr lang="en-US" dirty="0" smtClean="0"/>
              <a:t> Proximal limb weakness (the </a:t>
            </a:r>
            <a:r>
              <a:rPr lang="en-US" dirty="0"/>
              <a:t>arms &gt;</a:t>
            </a:r>
            <a:r>
              <a:rPr lang="en-US" dirty="0" smtClean="0"/>
              <a:t> </a:t>
            </a:r>
            <a:r>
              <a:rPr lang="en-US" dirty="0"/>
              <a:t>the </a:t>
            </a:r>
            <a:r>
              <a:rPr lang="en-US" dirty="0" smtClean="0"/>
              <a:t>legs).</a:t>
            </a:r>
          </a:p>
          <a:p>
            <a:pPr marL="0" indent="0">
              <a:buNone/>
            </a:pPr>
            <a:r>
              <a:rPr lang="en-US" dirty="0" smtClean="0"/>
              <a:t> Wrist </a:t>
            </a:r>
            <a:r>
              <a:rPr lang="en-US" dirty="0"/>
              <a:t>and finger extensors and foot </a:t>
            </a:r>
            <a:r>
              <a:rPr lang="en-US" dirty="0" err="1" smtClean="0"/>
              <a:t>dorsiflexors</a:t>
            </a:r>
            <a:r>
              <a:rPr lang="en-US" dirty="0" smtClean="0"/>
              <a:t>.</a:t>
            </a:r>
            <a:endParaRPr lang="en-US" dirty="0"/>
          </a:p>
          <a:p>
            <a:endParaRPr lang="en-US" dirty="0"/>
          </a:p>
        </p:txBody>
      </p:sp>
    </p:spTree>
    <p:extLst>
      <p:ext uri="{BB962C8B-B14F-4D97-AF65-F5344CB8AC3E}">
        <p14:creationId xmlns:p14="http://schemas.microsoft.com/office/powerpoint/2010/main" val="15865210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features of mg</a:t>
            </a:r>
          </a:p>
        </p:txBody>
      </p:sp>
      <p:sp>
        <p:nvSpPr>
          <p:cNvPr id="3" name="Content Placeholder 2"/>
          <p:cNvSpPr>
            <a:spLocks noGrp="1"/>
          </p:cNvSpPr>
          <p:nvPr>
            <p:ph idx="1"/>
          </p:nvPr>
        </p:nvSpPr>
        <p:spPr/>
        <p:txBody>
          <a:bodyPr/>
          <a:lstStyle/>
          <a:p>
            <a:r>
              <a:rPr lang="en-US" b="1" u="sng" dirty="0" smtClean="0"/>
              <a:t>Respiratory muscles :</a:t>
            </a:r>
          </a:p>
          <a:p>
            <a:r>
              <a:rPr lang="en-US" dirty="0" smtClean="0"/>
              <a:t>Respiratory muscle weakness can leads to respiratory insufficiency and pending respiratory failure "</a:t>
            </a:r>
            <a:r>
              <a:rPr lang="en-US" dirty="0" err="1" smtClean="0"/>
              <a:t>myasthenic</a:t>
            </a:r>
            <a:r>
              <a:rPr lang="en-US" dirty="0" smtClean="0"/>
              <a:t> crisis.“</a:t>
            </a:r>
          </a:p>
          <a:p>
            <a:pPr marL="0" indent="0">
              <a:buNone/>
            </a:pPr>
            <a:r>
              <a:rPr lang="en-US" dirty="0" smtClean="0"/>
              <a:t> It may occur spontaneously during an active phase of the disease or may be precipitated by a variety of factors including surgery, infections, certain medications, or tapering of immunotherapy.</a:t>
            </a:r>
            <a:endParaRPr lang="en-US" dirty="0"/>
          </a:p>
        </p:txBody>
      </p:sp>
    </p:spTree>
    <p:extLst>
      <p:ext uri="{BB962C8B-B14F-4D97-AF65-F5344CB8AC3E}">
        <p14:creationId xmlns:p14="http://schemas.microsoft.com/office/powerpoint/2010/main" val="22132668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of mg </a:t>
            </a:r>
            <a:endParaRPr lang="en-US" dirty="0"/>
          </a:p>
        </p:txBody>
      </p:sp>
      <p:sp>
        <p:nvSpPr>
          <p:cNvPr id="3" name="Content Placeholder 2"/>
          <p:cNvSpPr>
            <a:spLocks noGrp="1"/>
          </p:cNvSpPr>
          <p:nvPr>
            <p:ph idx="1"/>
          </p:nvPr>
        </p:nvSpPr>
        <p:spPr/>
        <p:txBody>
          <a:bodyPr/>
          <a:lstStyle/>
          <a:p>
            <a:r>
              <a:rPr lang="en-US" b="1" u="sng" dirty="0" smtClean="0"/>
              <a:t>BEDSIDE TESTS: </a:t>
            </a:r>
          </a:p>
          <a:p>
            <a:r>
              <a:rPr lang="en-US" dirty="0" smtClean="0"/>
              <a:t>Ice pack test:</a:t>
            </a:r>
          </a:p>
          <a:p>
            <a:r>
              <a:rPr lang="en-US" dirty="0"/>
              <a:t>I</a:t>
            </a:r>
            <a:r>
              <a:rPr lang="en-US" dirty="0" smtClean="0"/>
              <a:t>t can be used in patients with ptosis.</a:t>
            </a:r>
          </a:p>
          <a:p>
            <a:r>
              <a:rPr lang="en-US" dirty="0"/>
              <a:t>A</a:t>
            </a:r>
            <a:r>
              <a:rPr lang="en-US" dirty="0" smtClean="0"/>
              <a:t> bag (or surgical glove) is filled with ice and placed on the closed lid for two minutes. The ice is then removed and the extent of ptosis is immediately assessed. </a:t>
            </a:r>
          </a:p>
          <a:p>
            <a:r>
              <a:rPr lang="en-US" dirty="0" smtClean="0"/>
              <a:t>The sensitivity appears to be about 80%.</a:t>
            </a:r>
            <a:endParaRPr lang="en-US" dirty="0"/>
          </a:p>
        </p:txBody>
      </p:sp>
    </p:spTree>
    <p:extLst>
      <p:ext uri="{BB962C8B-B14F-4D97-AF65-F5344CB8AC3E}">
        <p14:creationId xmlns:p14="http://schemas.microsoft.com/office/powerpoint/2010/main" val="14028320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4128" y="2370667"/>
            <a:ext cx="9593072" cy="2810933"/>
          </a:xfrm>
        </p:spPr>
      </p:pic>
    </p:spTree>
    <p:extLst>
      <p:ext uri="{BB962C8B-B14F-4D97-AF65-F5344CB8AC3E}">
        <p14:creationId xmlns:p14="http://schemas.microsoft.com/office/powerpoint/2010/main" val="20000895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of mg </a:t>
            </a:r>
          </a:p>
        </p:txBody>
      </p:sp>
      <p:sp>
        <p:nvSpPr>
          <p:cNvPr id="3" name="Content Placeholder 2"/>
          <p:cNvSpPr>
            <a:spLocks noGrp="1"/>
          </p:cNvSpPr>
          <p:nvPr>
            <p:ph idx="1"/>
          </p:nvPr>
        </p:nvSpPr>
        <p:spPr/>
        <p:txBody>
          <a:bodyPr/>
          <a:lstStyle/>
          <a:p>
            <a:r>
              <a:rPr lang="en-US" dirty="0" err="1" smtClean="0"/>
              <a:t>Edrophonium</a:t>
            </a:r>
            <a:r>
              <a:rPr lang="en-US" dirty="0" smtClean="0"/>
              <a:t>(</a:t>
            </a:r>
            <a:r>
              <a:rPr lang="en-US" dirty="0" err="1" smtClean="0"/>
              <a:t>Tensilon</a:t>
            </a:r>
            <a:r>
              <a:rPr lang="en-US" dirty="0" smtClean="0"/>
              <a:t>) test:</a:t>
            </a:r>
          </a:p>
          <a:p>
            <a:r>
              <a:rPr lang="en-US" dirty="0" smtClean="0"/>
              <a:t>It should be used only in those patients with obvious ptosis or </a:t>
            </a:r>
            <a:r>
              <a:rPr lang="en-US" dirty="0" err="1" smtClean="0"/>
              <a:t>ophthalmoparesis</a:t>
            </a:r>
            <a:r>
              <a:rPr lang="en-US" dirty="0" smtClean="0"/>
              <a:t>, in whom improvement after infusion of the drug can easily be observed. </a:t>
            </a:r>
          </a:p>
          <a:p>
            <a:r>
              <a:rPr lang="en-US" dirty="0" err="1" smtClean="0"/>
              <a:t>Edrophonium</a:t>
            </a:r>
            <a:r>
              <a:rPr lang="en-US" dirty="0" smtClean="0"/>
              <a:t> chloride is an acetylcholinesterase inhibitor with rapid onset (30 to 45 seconds) and short duration of action (5 to 10 minutes). </a:t>
            </a:r>
          </a:p>
          <a:p>
            <a:r>
              <a:rPr lang="en-US" dirty="0" smtClean="0"/>
              <a:t>It prolongs the presence of acetylcholine in the neuromuscular junction and results in an immediate increase in muscle strength in many of the affected muscles.</a:t>
            </a:r>
            <a:endParaRPr lang="en-US" dirty="0"/>
          </a:p>
        </p:txBody>
      </p:sp>
    </p:spTree>
    <p:extLst>
      <p:ext uri="{BB962C8B-B14F-4D97-AF65-F5344CB8AC3E}">
        <p14:creationId xmlns:p14="http://schemas.microsoft.com/office/powerpoint/2010/main" val="8941033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of mg </a:t>
            </a:r>
          </a:p>
        </p:txBody>
      </p:sp>
      <p:sp>
        <p:nvSpPr>
          <p:cNvPr id="3" name="Content Placeholder 2"/>
          <p:cNvSpPr>
            <a:spLocks noGrp="1"/>
          </p:cNvSpPr>
          <p:nvPr>
            <p:ph idx="1"/>
          </p:nvPr>
        </p:nvSpPr>
        <p:spPr>
          <a:xfrm>
            <a:off x="1024128" y="1719619"/>
            <a:ext cx="9720071" cy="4589742"/>
          </a:xfrm>
        </p:spPr>
        <p:txBody>
          <a:bodyPr>
            <a:normAutofit/>
          </a:bodyPr>
          <a:lstStyle/>
          <a:p>
            <a:r>
              <a:rPr lang="en-US" b="1" dirty="0" smtClean="0"/>
              <a:t>SEROLOGIC TESTING :</a:t>
            </a:r>
          </a:p>
          <a:p>
            <a:endParaRPr lang="en-US" dirty="0" smtClean="0"/>
          </a:p>
          <a:p>
            <a:r>
              <a:rPr lang="en-US" dirty="0" smtClean="0"/>
              <a:t>- Acetylcholine receptor binding antibodies found in in 80-90% of those with generalized disease and in 40-55% of those with ocular myasthenia</a:t>
            </a:r>
          </a:p>
          <a:p>
            <a:endParaRPr lang="en-US" dirty="0" smtClean="0"/>
          </a:p>
          <a:p>
            <a:r>
              <a:rPr lang="en-US" dirty="0" smtClean="0"/>
              <a:t>- </a:t>
            </a:r>
            <a:r>
              <a:rPr lang="en-US" dirty="0" err="1" smtClean="0"/>
              <a:t>MuSK</a:t>
            </a:r>
            <a:r>
              <a:rPr lang="en-US" dirty="0" smtClean="0"/>
              <a:t> antibodies are present in 38-50% of those with generalized myasthenia gravis who are </a:t>
            </a:r>
            <a:r>
              <a:rPr lang="en-US" dirty="0" err="1" smtClean="0"/>
              <a:t>AChR</a:t>
            </a:r>
            <a:r>
              <a:rPr lang="en-US" dirty="0" smtClean="0"/>
              <a:t>-Ab negative </a:t>
            </a:r>
          </a:p>
          <a:p>
            <a:pPr marL="0" indent="0">
              <a:buNone/>
            </a:pPr>
            <a:r>
              <a:rPr lang="en-US" dirty="0"/>
              <a:t> </a:t>
            </a:r>
            <a:endParaRPr lang="en-US" dirty="0" smtClean="0"/>
          </a:p>
          <a:p>
            <a:endParaRPr lang="en-US" dirty="0"/>
          </a:p>
        </p:txBody>
      </p:sp>
    </p:spTree>
    <p:extLst>
      <p:ext uri="{BB962C8B-B14F-4D97-AF65-F5344CB8AC3E}">
        <p14:creationId xmlns:p14="http://schemas.microsoft.com/office/powerpoint/2010/main" val="2939721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of mg </a:t>
            </a:r>
          </a:p>
        </p:txBody>
      </p:sp>
      <p:sp>
        <p:nvSpPr>
          <p:cNvPr id="3" name="Content Placeholder 2"/>
          <p:cNvSpPr>
            <a:spLocks noGrp="1"/>
          </p:cNvSpPr>
          <p:nvPr>
            <p:ph idx="1"/>
          </p:nvPr>
        </p:nvSpPr>
        <p:spPr/>
        <p:txBody>
          <a:bodyPr>
            <a:normAutofit/>
          </a:bodyPr>
          <a:lstStyle/>
          <a:p>
            <a:r>
              <a:rPr lang="en-US" b="1" u="sng" dirty="0" smtClean="0"/>
              <a:t>ELECTROPHYSIOLOGIC CONFIRMATION </a:t>
            </a:r>
          </a:p>
          <a:p>
            <a:r>
              <a:rPr lang="en-US" b="1" i="1" dirty="0" smtClean="0"/>
              <a:t>Repetitive nerve stimulation:</a:t>
            </a:r>
          </a:p>
          <a:p>
            <a:pPr marL="0" indent="0">
              <a:buNone/>
            </a:pPr>
            <a:r>
              <a:rPr lang="en-US" dirty="0" smtClean="0"/>
              <a:t>The nerve is electrically stimulated 6 to 10 times at low rates (2 or 3 Hertz). The compound muscle action potential (CMAP) amplitude is recorded from the electrodes over the muscle after electrical stimulation of the nerve. </a:t>
            </a:r>
          </a:p>
          <a:p>
            <a:pPr marL="0" indent="0">
              <a:buNone/>
            </a:pPr>
            <a:r>
              <a:rPr lang="en-US" dirty="0" smtClean="0"/>
              <a:t>In normal muscles, there is no change in CMAP amplitude with repetitive nerve stimulation. </a:t>
            </a:r>
          </a:p>
          <a:p>
            <a:pPr marL="0" indent="0">
              <a:buNone/>
            </a:pPr>
            <a:r>
              <a:rPr lang="en-US" dirty="0" smtClean="0"/>
              <a:t>In myasthenia there may be a progressive decline in the CMAP amplitude with the first four to five stimuli </a:t>
            </a:r>
            <a:endParaRPr lang="en-US" dirty="0"/>
          </a:p>
        </p:txBody>
      </p:sp>
    </p:spTree>
    <p:extLst>
      <p:ext uri="{BB962C8B-B14F-4D97-AF65-F5344CB8AC3E}">
        <p14:creationId xmlns:p14="http://schemas.microsoft.com/office/powerpoint/2010/main" val="27918285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1" r="72" b="44856"/>
          <a:stretch/>
        </p:blipFill>
        <p:spPr>
          <a:xfrm>
            <a:off x="2218267" y="1981201"/>
            <a:ext cx="7128933" cy="3708400"/>
          </a:xfrm>
        </p:spPr>
      </p:pic>
    </p:spTree>
    <p:extLst>
      <p:ext uri="{BB962C8B-B14F-4D97-AF65-F5344CB8AC3E}">
        <p14:creationId xmlns:p14="http://schemas.microsoft.com/office/powerpoint/2010/main" val="23370891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of mg </a:t>
            </a:r>
          </a:p>
        </p:txBody>
      </p:sp>
      <p:sp>
        <p:nvSpPr>
          <p:cNvPr id="3" name="Content Placeholder 2"/>
          <p:cNvSpPr>
            <a:spLocks noGrp="1"/>
          </p:cNvSpPr>
          <p:nvPr>
            <p:ph idx="1"/>
          </p:nvPr>
        </p:nvSpPr>
        <p:spPr/>
        <p:txBody>
          <a:bodyPr/>
          <a:lstStyle/>
          <a:p>
            <a:r>
              <a:rPr lang="en-US" dirty="0" smtClean="0"/>
              <a:t>An RNS study is considered positive (abnormal) if the decrement is greater than 10 % </a:t>
            </a:r>
          </a:p>
          <a:p>
            <a:r>
              <a:rPr lang="en-US" dirty="0" smtClean="0"/>
              <a:t>RNS studies are positive in more than 75% of patients with generalized myasthenia. </a:t>
            </a:r>
          </a:p>
          <a:p>
            <a:endParaRPr lang="en-US" dirty="0"/>
          </a:p>
        </p:txBody>
      </p:sp>
    </p:spTree>
    <p:extLst>
      <p:ext uri="{BB962C8B-B14F-4D97-AF65-F5344CB8AC3E}">
        <p14:creationId xmlns:p14="http://schemas.microsoft.com/office/powerpoint/2010/main" val="32705038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smtClean="0"/>
              <a:t>Single fiber electromyography</a:t>
            </a:r>
            <a:r>
              <a:rPr lang="en-US" dirty="0" smtClean="0"/>
              <a:t>:</a:t>
            </a:r>
          </a:p>
          <a:p>
            <a:r>
              <a:rPr lang="en-US" dirty="0" smtClean="0"/>
              <a:t>It is positive in greater than 90% of those with generalized myasthenia.</a:t>
            </a:r>
            <a:endParaRPr lang="en-US" dirty="0"/>
          </a:p>
        </p:txBody>
      </p:sp>
    </p:spTree>
    <p:extLst>
      <p:ext uri="{BB962C8B-B14F-4D97-AF65-F5344CB8AC3E}">
        <p14:creationId xmlns:p14="http://schemas.microsoft.com/office/powerpoint/2010/main" val="2949967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Anatomical Description of a NMJ</a:t>
            </a:r>
          </a:p>
        </p:txBody>
      </p:sp>
      <p:sp>
        <p:nvSpPr>
          <p:cNvPr id="3" name="Content Placeholder 2"/>
          <p:cNvSpPr>
            <a:spLocks noGrp="1"/>
          </p:cNvSpPr>
          <p:nvPr>
            <p:ph idx="1"/>
          </p:nvPr>
        </p:nvSpPr>
        <p:spPr/>
        <p:txBody>
          <a:bodyPr/>
          <a:lstStyle/>
          <a:p>
            <a:r>
              <a:rPr lang="en-US" u="sng" dirty="0"/>
              <a:t>The Muscle Fiber Part</a:t>
            </a:r>
            <a:r>
              <a:rPr lang="en-US" dirty="0" smtClean="0"/>
              <a:t>:</a:t>
            </a:r>
          </a:p>
          <a:p>
            <a:r>
              <a:rPr lang="en-US" dirty="0"/>
              <a:t/>
            </a:r>
            <a:br>
              <a:rPr lang="en-US" dirty="0"/>
            </a:br>
            <a:r>
              <a:rPr lang="en-US" dirty="0"/>
              <a:t>The part of the sarcolemma of the muscle cell that is in closest proximity to the synaptic end bulb is called the </a:t>
            </a:r>
            <a:r>
              <a:rPr lang="en-US" dirty="0" smtClean="0"/>
              <a:t>motor </a:t>
            </a:r>
            <a:r>
              <a:rPr lang="en-US" dirty="0"/>
              <a:t>end </a:t>
            </a:r>
            <a:r>
              <a:rPr lang="en-US" dirty="0" smtClean="0"/>
              <a:t>plate.</a:t>
            </a:r>
            <a:endParaRPr lang="en-US" dirty="0"/>
          </a:p>
          <a:p>
            <a:endParaRPr lang="en-US" dirty="0"/>
          </a:p>
          <a:p>
            <a:endParaRPr lang="en-US" dirty="0"/>
          </a:p>
        </p:txBody>
      </p:sp>
    </p:spTree>
    <p:extLst>
      <p:ext uri="{BB962C8B-B14F-4D97-AF65-F5344CB8AC3E}">
        <p14:creationId xmlns:p14="http://schemas.microsoft.com/office/powerpoint/2010/main" val="8516586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of mg </a:t>
            </a:r>
          </a:p>
        </p:txBody>
      </p:sp>
      <p:sp>
        <p:nvSpPr>
          <p:cNvPr id="3" name="Content Placeholder 2"/>
          <p:cNvSpPr>
            <a:spLocks noGrp="1"/>
          </p:cNvSpPr>
          <p:nvPr>
            <p:ph idx="1"/>
          </p:nvPr>
        </p:nvSpPr>
        <p:spPr/>
        <p:txBody>
          <a:bodyPr/>
          <a:lstStyle/>
          <a:p>
            <a:r>
              <a:rPr lang="en-US" b="1" i="1" dirty="0" smtClean="0"/>
              <a:t>CT Mediastinum:</a:t>
            </a:r>
          </a:p>
          <a:p>
            <a:r>
              <a:rPr lang="en-US" dirty="0" smtClean="0"/>
              <a:t>In </a:t>
            </a:r>
            <a:r>
              <a:rPr lang="en-US" dirty="0" err="1" smtClean="0"/>
              <a:t>AChR</a:t>
            </a:r>
            <a:r>
              <a:rPr lang="en-US" dirty="0" smtClean="0"/>
              <a:t> antibody positive myasthenia gravis,&gt;75% of patients have </a:t>
            </a:r>
            <a:r>
              <a:rPr lang="en-US" dirty="0" err="1" smtClean="0"/>
              <a:t>thymic</a:t>
            </a:r>
            <a:r>
              <a:rPr lang="en-US" dirty="0" smtClean="0"/>
              <a:t> abnormalities.  </a:t>
            </a:r>
          </a:p>
          <a:p>
            <a:r>
              <a:rPr lang="en-US" dirty="0" err="1"/>
              <a:t>T</a:t>
            </a:r>
            <a:r>
              <a:rPr lang="en-US" dirty="0" err="1" smtClean="0"/>
              <a:t>hymic</a:t>
            </a:r>
            <a:r>
              <a:rPr lang="en-US" dirty="0" smtClean="0"/>
              <a:t> hyperplasia is most common 85%.</a:t>
            </a:r>
          </a:p>
          <a:p>
            <a:r>
              <a:rPr lang="en-US" dirty="0" err="1"/>
              <a:t>T</a:t>
            </a:r>
            <a:r>
              <a:rPr lang="en-US" dirty="0" err="1" smtClean="0"/>
              <a:t>hymic</a:t>
            </a:r>
            <a:r>
              <a:rPr lang="en-US" dirty="0" smtClean="0"/>
              <a:t> tumors (primarily </a:t>
            </a:r>
            <a:r>
              <a:rPr lang="en-US" dirty="0" err="1" smtClean="0"/>
              <a:t>thymoma</a:t>
            </a:r>
            <a:r>
              <a:rPr lang="en-US" dirty="0" smtClean="0"/>
              <a:t>) in up to 15%. </a:t>
            </a:r>
          </a:p>
          <a:p>
            <a:endParaRPr lang="en-US" dirty="0"/>
          </a:p>
        </p:txBody>
      </p:sp>
    </p:spTree>
    <p:extLst>
      <p:ext uri="{BB962C8B-B14F-4D97-AF65-F5344CB8AC3E}">
        <p14:creationId xmlns:p14="http://schemas.microsoft.com/office/powerpoint/2010/main" val="37778786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of mg </a:t>
            </a:r>
          </a:p>
        </p:txBody>
      </p:sp>
      <p:sp>
        <p:nvSpPr>
          <p:cNvPr id="3" name="Content Placeholder 2"/>
          <p:cNvSpPr>
            <a:spLocks noGrp="1"/>
          </p:cNvSpPr>
          <p:nvPr>
            <p:ph idx="1"/>
          </p:nvPr>
        </p:nvSpPr>
        <p:spPr/>
        <p:txBody>
          <a:bodyPr/>
          <a:lstStyle/>
          <a:p>
            <a:r>
              <a:rPr lang="en-US" b="1" i="1" dirty="0" smtClean="0"/>
              <a:t>Autoimmune disorders:</a:t>
            </a:r>
          </a:p>
          <a:p>
            <a:r>
              <a:rPr lang="en-US" dirty="0" smtClean="0"/>
              <a:t>Autoimmune thyroid disease is common (3-8%) in patients with myasthenia. </a:t>
            </a:r>
            <a:endParaRPr lang="en-US" dirty="0"/>
          </a:p>
          <a:p>
            <a:r>
              <a:rPr lang="en-US" dirty="0"/>
              <a:t>S</a:t>
            </a:r>
            <a:r>
              <a:rPr lang="en-US" dirty="0" smtClean="0"/>
              <a:t>creening for thyroid abnormalities should also be part of the initial evaluation.</a:t>
            </a:r>
            <a:endParaRPr lang="en-US" dirty="0"/>
          </a:p>
        </p:txBody>
      </p:sp>
    </p:spTree>
    <p:extLst>
      <p:ext uri="{BB962C8B-B14F-4D97-AF65-F5344CB8AC3E}">
        <p14:creationId xmlns:p14="http://schemas.microsoft.com/office/powerpoint/2010/main" val="23295297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of mg </a:t>
            </a:r>
            <a:endParaRPr lang="en-US" dirty="0"/>
          </a:p>
        </p:txBody>
      </p:sp>
      <p:sp>
        <p:nvSpPr>
          <p:cNvPr id="3" name="Content Placeholder 2"/>
          <p:cNvSpPr>
            <a:spLocks noGrp="1"/>
          </p:cNvSpPr>
          <p:nvPr>
            <p:ph idx="1"/>
          </p:nvPr>
        </p:nvSpPr>
        <p:spPr/>
        <p:txBody>
          <a:bodyPr/>
          <a:lstStyle/>
          <a:p>
            <a:r>
              <a:rPr lang="en-US" dirty="0"/>
              <a:t>S</a:t>
            </a:r>
            <a:r>
              <a:rPr lang="en-US" dirty="0" smtClean="0"/>
              <a:t>ymptomatic treatments (anticholinesterase agents)</a:t>
            </a:r>
          </a:p>
          <a:p>
            <a:endParaRPr lang="en-US" dirty="0" smtClean="0"/>
          </a:p>
          <a:p>
            <a:r>
              <a:rPr lang="en-US" dirty="0" smtClean="0"/>
              <a:t>Chronic immunotherapies (glucocorticoids/immunosuppressive drugs).</a:t>
            </a:r>
          </a:p>
          <a:p>
            <a:endParaRPr lang="en-US" dirty="0" smtClean="0"/>
          </a:p>
          <a:p>
            <a:r>
              <a:rPr lang="en-US" dirty="0" smtClean="0"/>
              <a:t>Rapid immunotherapies (plasma exchange and intravenous immune globulin [IVIG]).</a:t>
            </a:r>
          </a:p>
          <a:p>
            <a:endParaRPr lang="en-US" dirty="0" smtClean="0"/>
          </a:p>
          <a:p>
            <a:r>
              <a:rPr lang="en-US" dirty="0" err="1" smtClean="0"/>
              <a:t>Thymectomy</a:t>
            </a:r>
            <a:r>
              <a:rPr lang="en-US" dirty="0" smtClean="0"/>
              <a:t>.</a:t>
            </a:r>
            <a:endParaRPr lang="en-US" dirty="0"/>
          </a:p>
        </p:txBody>
      </p:sp>
    </p:spTree>
    <p:extLst>
      <p:ext uri="{BB962C8B-B14F-4D97-AF65-F5344CB8AC3E}">
        <p14:creationId xmlns:p14="http://schemas.microsoft.com/office/powerpoint/2010/main" val="36277887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Lambert </a:t>
            </a:r>
            <a:r>
              <a:rPr lang="en-US" dirty="0" err="1" smtClean="0"/>
              <a:t>eaton</a:t>
            </a:r>
            <a:r>
              <a:rPr lang="en-US" dirty="0" smtClean="0"/>
              <a:t> syndrome</a:t>
            </a:r>
            <a:endParaRPr lang="en-US" dirty="0"/>
          </a:p>
        </p:txBody>
      </p:sp>
      <p:sp>
        <p:nvSpPr>
          <p:cNvPr id="3" name="Content Placeholder 2"/>
          <p:cNvSpPr>
            <a:spLocks noGrp="1"/>
          </p:cNvSpPr>
          <p:nvPr>
            <p:ph idx="1"/>
          </p:nvPr>
        </p:nvSpPr>
        <p:spPr/>
        <p:txBody>
          <a:bodyPr/>
          <a:lstStyle/>
          <a:p>
            <a:r>
              <a:rPr lang="en-US" dirty="0" smtClean="0"/>
              <a:t>Lambert-Eaton </a:t>
            </a:r>
            <a:r>
              <a:rPr lang="en-US" dirty="0" err="1" smtClean="0"/>
              <a:t>myasthenic</a:t>
            </a:r>
            <a:r>
              <a:rPr lang="en-US" dirty="0" smtClean="0"/>
              <a:t> syndrome (LEMS) is a rare presynaptic disorder of neuromuscular transmission in which quantal release of acetylcholine (</a:t>
            </a:r>
            <a:r>
              <a:rPr lang="en-US" dirty="0" err="1" smtClean="0"/>
              <a:t>ACh</a:t>
            </a:r>
            <a:r>
              <a:rPr lang="en-US" dirty="0" smtClean="0"/>
              <a:t>) is impaired.</a:t>
            </a:r>
          </a:p>
          <a:p>
            <a:endParaRPr lang="en-US" dirty="0"/>
          </a:p>
        </p:txBody>
      </p:sp>
    </p:spTree>
    <p:extLst>
      <p:ext uri="{BB962C8B-B14F-4D97-AF65-F5344CB8AC3E}">
        <p14:creationId xmlns:p14="http://schemas.microsoft.com/office/powerpoint/2010/main" val="79146780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Pathophysiology of </a:t>
            </a:r>
            <a:r>
              <a:rPr lang="en-US" dirty="0" err="1" smtClean="0"/>
              <a:t>lems</a:t>
            </a:r>
            <a:r>
              <a:rPr lang="en-US" dirty="0" smtClean="0"/>
              <a:t> </a:t>
            </a:r>
            <a:endParaRPr lang="en-US" dirty="0"/>
          </a:p>
        </p:txBody>
      </p:sp>
      <p:sp>
        <p:nvSpPr>
          <p:cNvPr id="3" name="Content Placeholder 2"/>
          <p:cNvSpPr>
            <a:spLocks noGrp="1"/>
          </p:cNvSpPr>
          <p:nvPr>
            <p:ph idx="1"/>
          </p:nvPr>
        </p:nvSpPr>
        <p:spPr/>
        <p:txBody>
          <a:bodyPr/>
          <a:lstStyle/>
          <a:p>
            <a:r>
              <a:rPr lang="en-US" dirty="0" smtClean="0"/>
              <a:t>An autoimmune attack directed against the voltage-gated calcium channels (VGCCs) on the presynaptic motor nerve terminal results in a loss of functional VGCCs at the motor nerve terminals.</a:t>
            </a:r>
          </a:p>
          <a:p>
            <a:endParaRPr lang="en-US" dirty="0" smtClean="0"/>
          </a:p>
          <a:p>
            <a:r>
              <a:rPr lang="en-US" dirty="0" smtClean="0"/>
              <a:t>The number of quanta released by a nerve impulse is diminished.</a:t>
            </a:r>
          </a:p>
          <a:p>
            <a:endParaRPr lang="en-US" dirty="0" smtClean="0"/>
          </a:p>
          <a:p>
            <a:r>
              <a:rPr lang="en-US" dirty="0" smtClean="0"/>
              <a:t>Because presynaptic stores of </a:t>
            </a:r>
            <a:r>
              <a:rPr lang="en-US" dirty="0" err="1" smtClean="0"/>
              <a:t>ACh</a:t>
            </a:r>
            <a:r>
              <a:rPr lang="en-US" dirty="0" smtClean="0"/>
              <a:t> and the postsynaptic response to </a:t>
            </a:r>
            <a:r>
              <a:rPr lang="en-US" dirty="0" err="1" smtClean="0"/>
              <a:t>ACh</a:t>
            </a:r>
            <a:r>
              <a:rPr lang="en-US" dirty="0" smtClean="0"/>
              <a:t> remain intact, rapid repetitive stimulation or voluntary activation that aids in the release of quanta will raise the endplate potential above threshold and permit generation of muscle action potential.</a:t>
            </a:r>
          </a:p>
          <a:p>
            <a:endParaRPr lang="en-US" dirty="0"/>
          </a:p>
        </p:txBody>
      </p:sp>
    </p:spTree>
    <p:extLst>
      <p:ext uri="{BB962C8B-B14F-4D97-AF65-F5344CB8AC3E}">
        <p14:creationId xmlns:p14="http://schemas.microsoft.com/office/powerpoint/2010/main" val="272052934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Pathophysiology of </a:t>
            </a:r>
            <a:r>
              <a:rPr lang="en-US" dirty="0" err="1"/>
              <a:t>lems</a:t>
            </a:r>
            <a:r>
              <a:rPr lang="en-US" dirty="0"/>
              <a:t> </a:t>
            </a:r>
          </a:p>
        </p:txBody>
      </p:sp>
      <p:sp>
        <p:nvSpPr>
          <p:cNvPr id="3" name="Content Placeholder 2"/>
          <p:cNvSpPr>
            <a:spLocks noGrp="1"/>
          </p:cNvSpPr>
          <p:nvPr>
            <p:ph idx="1"/>
          </p:nvPr>
        </p:nvSpPr>
        <p:spPr/>
        <p:txBody>
          <a:bodyPr/>
          <a:lstStyle/>
          <a:p>
            <a:endParaRPr lang="en-US" dirty="0" smtClean="0"/>
          </a:p>
          <a:p>
            <a:pPr marL="0" indent="0">
              <a:buNone/>
            </a:pPr>
            <a:r>
              <a:rPr lang="en-US" dirty="0" smtClean="0"/>
              <a:t>Clinically, this phenomenon is noted by the appearance of previously absent tendon reflexes following a short period of strong muscle contraction by the </a:t>
            </a:r>
            <a:r>
              <a:rPr lang="en-US" dirty="0"/>
              <a:t>patient. </a:t>
            </a:r>
            <a:endParaRPr lang="en-US" dirty="0" smtClean="0"/>
          </a:p>
          <a:p>
            <a:endParaRPr lang="en-US" dirty="0" smtClean="0"/>
          </a:p>
          <a:p>
            <a:pPr marL="0" indent="0">
              <a:buNone/>
            </a:pPr>
            <a:r>
              <a:rPr lang="en-US" dirty="0" smtClean="0"/>
              <a:t>Parasympathetic</a:t>
            </a:r>
            <a:r>
              <a:rPr lang="en-US" dirty="0"/>
              <a:t>, sympathetic, and enteric neurons are all affected</a:t>
            </a:r>
          </a:p>
          <a:p>
            <a:pPr marL="0" indent="0">
              <a:buNone/>
            </a:pPr>
            <a:endParaRPr lang="en-US" dirty="0"/>
          </a:p>
        </p:txBody>
      </p:sp>
    </p:spTree>
    <p:extLst>
      <p:ext uri="{BB962C8B-B14F-4D97-AF65-F5344CB8AC3E}">
        <p14:creationId xmlns:p14="http://schemas.microsoft.com/office/powerpoint/2010/main" val="350068130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Etiology of </a:t>
            </a:r>
            <a:r>
              <a:rPr lang="en-US" dirty="0" err="1" smtClean="0"/>
              <a:t>lems</a:t>
            </a:r>
            <a:endParaRPr lang="en-US" dirty="0"/>
          </a:p>
        </p:txBody>
      </p:sp>
      <p:sp>
        <p:nvSpPr>
          <p:cNvPr id="3" name="Content Placeholder 2"/>
          <p:cNvSpPr>
            <a:spLocks noGrp="1"/>
          </p:cNvSpPr>
          <p:nvPr>
            <p:ph idx="1"/>
          </p:nvPr>
        </p:nvSpPr>
        <p:spPr/>
        <p:txBody>
          <a:bodyPr/>
          <a:lstStyle/>
          <a:p>
            <a:pPr marL="0" indent="0">
              <a:buNone/>
            </a:pPr>
            <a:r>
              <a:rPr lang="en-US" b="1" u="sng" dirty="0" smtClean="0"/>
              <a:t>Autoimmune: </a:t>
            </a:r>
          </a:p>
          <a:p>
            <a:pPr marL="0" indent="0">
              <a:buNone/>
            </a:pPr>
            <a:r>
              <a:rPr lang="en-US" dirty="0" smtClean="0"/>
              <a:t>Antibodies directed against the voltage-gated calcium channel (VGCC).</a:t>
            </a:r>
          </a:p>
          <a:p>
            <a:pPr marL="0" indent="0">
              <a:buNone/>
            </a:pPr>
            <a:r>
              <a:rPr lang="en-US" dirty="0" smtClean="0"/>
              <a:t>These antibodies interfere with the normal calcium flux required for the release of acetylcholine.</a:t>
            </a:r>
          </a:p>
          <a:p>
            <a:pPr marL="0" indent="0">
              <a:buNone/>
            </a:pPr>
            <a:r>
              <a:rPr lang="en-US" b="1" u="sng" dirty="0" smtClean="0"/>
              <a:t>Paraneoplastic: </a:t>
            </a:r>
          </a:p>
          <a:p>
            <a:pPr marL="0" indent="0">
              <a:buNone/>
            </a:pPr>
            <a:r>
              <a:rPr lang="en-US" dirty="0" smtClean="0"/>
              <a:t>The expression of functional VGCCs in the surface membrane of small cell lung cancer (SCLC) cells (among numerous other neural antigens) is responsible for most cases of paraneoplastic LEMS.</a:t>
            </a:r>
          </a:p>
        </p:txBody>
      </p:sp>
    </p:spTree>
    <p:extLst>
      <p:ext uri="{BB962C8B-B14F-4D97-AF65-F5344CB8AC3E}">
        <p14:creationId xmlns:p14="http://schemas.microsoft.com/office/powerpoint/2010/main" val="22185601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 of </a:t>
            </a:r>
            <a:r>
              <a:rPr lang="en-US" dirty="0" err="1" smtClean="0"/>
              <a:t>lems</a:t>
            </a:r>
            <a:r>
              <a:rPr lang="en-US" dirty="0" smtClean="0"/>
              <a:t> </a:t>
            </a:r>
            <a:endParaRPr lang="en-US" dirty="0"/>
          </a:p>
        </p:txBody>
      </p:sp>
      <p:sp>
        <p:nvSpPr>
          <p:cNvPr id="3" name="Content Placeholder 2"/>
          <p:cNvSpPr>
            <a:spLocks noGrp="1"/>
          </p:cNvSpPr>
          <p:nvPr>
            <p:ph idx="1"/>
          </p:nvPr>
        </p:nvSpPr>
        <p:spPr/>
        <p:txBody>
          <a:bodyPr/>
          <a:lstStyle/>
          <a:p>
            <a:r>
              <a:rPr lang="en-US" dirty="0" smtClean="0"/>
              <a:t>The true incidence of LEMS is unknown, but the condition is uncommon and occurs much less frequently than myasthenia gravis</a:t>
            </a:r>
          </a:p>
          <a:p>
            <a:r>
              <a:rPr lang="en-US" dirty="0" smtClean="0"/>
              <a:t>approximately 1/2 of LEMS cases are associated with a malignancy, mainly small cell lung cancer (SCLC)</a:t>
            </a:r>
          </a:p>
          <a:p>
            <a:r>
              <a:rPr lang="en-US" dirty="0" smtClean="0"/>
              <a:t>The incidence and prevalence of LEMS in patients with SCLC are estimated to be approximately 3% </a:t>
            </a:r>
          </a:p>
          <a:p>
            <a:r>
              <a:rPr lang="en-US" dirty="0" smtClean="0"/>
              <a:t>The other tumors associated with LEMS are lymphoproliferative disorders (Hodgkin lymphoma). </a:t>
            </a:r>
            <a:endParaRPr lang="en-US" dirty="0"/>
          </a:p>
        </p:txBody>
      </p:sp>
    </p:spTree>
    <p:extLst>
      <p:ext uri="{BB962C8B-B14F-4D97-AF65-F5344CB8AC3E}">
        <p14:creationId xmlns:p14="http://schemas.microsoft.com/office/powerpoint/2010/main" val="20470845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 of </a:t>
            </a:r>
            <a:r>
              <a:rPr lang="en-US" dirty="0" err="1" smtClean="0"/>
              <a:t>lems</a:t>
            </a:r>
            <a:r>
              <a:rPr lang="en-US" dirty="0" smtClean="0"/>
              <a:t>:</a:t>
            </a:r>
            <a:endParaRPr lang="en-US" dirty="0"/>
          </a:p>
        </p:txBody>
      </p:sp>
      <p:sp>
        <p:nvSpPr>
          <p:cNvPr id="3" name="Content Placeholder 2"/>
          <p:cNvSpPr>
            <a:spLocks noGrp="1"/>
          </p:cNvSpPr>
          <p:nvPr>
            <p:ph idx="1"/>
          </p:nvPr>
        </p:nvSpPr>
        <p:spPr/>
        <p:txBody>
          <a:bodyPr/>
          <a:lstStyle/>
          <a:p>
            <a:r>
              <a:rPr lang="en-US" dirty="0" smtClean="0"/>
              <a:t>Most patients with LEMS present with slowly progressive proximal muscle weakness, particularly involving the legs. </a:t>
            </a:r>
          </a:p>
          <a:p>
            <a:r>
              <a:rPr lang="en-US" dirty="0" smtClean="0"/>
              <a:t>Deep tendon reflexes are typically depressed or absent</a:t>
            </a:r>
          </a:p>
          <a:p>
            <a:r>
              <a:rPr lang="en-US" dirty="0" smtClean="0"/>
              <a:t>Dry mouth is the most common autonomic symptom, while erectile dysfunction is common in men</a:t>
            </a:r>
          </a:p>
          <a:p>
            <a:r>
              <a:rPr lang="en-US" dirty="0" smtClean="0"/>
              <a:t>Ocular symptoms, especially ptosis and diplopia, may occur with LEMS but are rarely the presenting or dominant feature of the illness. </a:t>
            </a:r>
          </a:p>
        </p:txBody>
      </p:sp>
    </p:spTree>
    <p:extLst>
      <p:ext uri="{BB962C8B-B14F-4D97-AF65-F5344CB8AC3E}">
        <p14:creationId xmlns:p14="http://schemas.microsoft.com/office/powerpoint/2010/main" val="64270912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manifestation of </a:t>
            </a:r>
            <a:r>
              <a:rPr lang="en-US" dirty="0" err="1"/>
              <a:t>lems</a:t>
            </a:r>
            <a:endParaRPr lang="en-US" dirty="0"/>
          </a:p>
        </p:txBody>
      </p:sp>
      <p:sp>
        <p:nvSpPr>
          <p:cNvPr id="3" name="Content Placeholder 2"/>
          <p:cNvSpPr>
            <a:spLocks noGrp="1"/>
          </p:cNvSpPr>
          <p:nvPr>
            <p:ph idx="1"/>
          </p:nvPr>
        </p:nvSpPr>
        <p:spPr/>
        <p:txBody>
          <a:bodyPr/>
          <a:lstStyle/>
          <a:p>
            <a:pPr marL="0" indent="0">
              <a:buNone/>
            </a:pPr>
            <a:r>
              <a:rPr lang="en-US" dirty="0"/>
              <a:t>Most patients do not have significant respiratory muscle weakness</a:t>
            </a:r>
          </a:p>
          <a:p>
            <a:endParaRPr lang="en-US" dirty="0" smtClean="0"/>
          </a:p>
          <a:p>
            <a:pPr marL="0" indent="0">
              <a:buNone/>
            </a:pPr>
            <a:r>
              <a:rPr lang="en-US" dirty="0" smtClean="0"/>
              <a:t>Recovery of lost deep tendon reflexes or improvement in muscle strength with vigorous, brief muscle activation is a unique aspect of LEMS</a:t>
            </a:r>
            <a:endParaRPr lang="en-US" dirty="0"/>
          </a:p>
        </p:txBody>
      </p:sp>
    </p:spTree>
    <p:extLst>
      <p:ext uri="{BB962C8B-B14F-4D97-AF65-F5344CB8AC3E}">
        <p14:creationId xmlns:p14="http://schemas.microsoft.com/office/powerpoint/2010/main" val="31050245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Anatomical Description of a NMJ</a:t>
            </a:r>
          </a:p>
        </p:txBody>
      </p:sp>
      <p:sp>
        <p:nvSpPr>
          <p:cNvPr id="3" name="Content Placeholder 2"/>
          <p:cNvSpPr>
            <a:spLocks noGrp="1"/>
          </p:cNvSpPr>
          <p:nvPr>
            <p:ph idx="1"/>
          </p:nvPr>
        </p:nvSpPr>
        <p:spPr/>
        <p:txBody>
          <a:bodyPr>
            <a:normAutofit/>
          </a:bodyPr>
          <a:lstStyle/>
          <a:p>
            <a:r>
              <a:rPr lang="en-US" u="sng" dirty="0" smtClean="0">
                <a:effectLst/>
              </a:rPr>
              <a:t>The Synapse or Neuromuscular Junction (NMJ)</a:t>
            </a:r>
            <a:r>
              <a:rPr lang="en-US" dirty="0" smtClean="0">
                <a:effectLst/>
              </a:rPr>
              <a:t>:</a:t>
            </a:r>
          </a:p>
          <a:p>
            <a:r>
              <a:rPr lang="en-US" dirty="0" smtClean="0">
                <a:effectLst/>
              </a:rPr>
              <a:t>The area</a:t>
            </a:r>
            <a:r>
              <a:rPr lang="en-US" b="1" dirty="0" smtClean="0">
                <a:effectLst/>
              </a:rPr>
              <a:t> </a:t>
            </a:r>
            <a:r>
              <a:rPr lang="en-US" dirty="0" smtClean="0">
                <a:effectLst/>
              </a:rPr>
              <a:t>between</a:t>
            </a:r>
            <a:r>
              <a:rPr lang="en-US" b="1" dirty="0" smtClean="0">
                <a:effectLst/>
              </a:rPr>
              <a:t> </a:t>
            </a:r>
            <a:r>
              <a:rPr lang="en-US" dirty="0" smtClean="0">
                <a:effectLst/>
              </a:rPr>
              <a:t>the axon terminal and the sarcolemma is called the '</a:t>
            </a:r>
            <a:r>
              <a:rPr lang="en-US" b="1" dirty="0" smtClean="0">
                <a:effectLst/>
              </a:rPr>
              <a:t>synaptic cleft</a:t>
            </a:r>
            <a:r>
              <a:rPr lang="en-US" dirty="0" smtClean="0">
                <a:effectLst/>
              </a:rPr>
              <a:t>'.</a:t>
            </a:r>
          </a:p>
          <a:p>
            <a:pPr marL="0" indent="0">
              <a:buNone/>
            </a:pPr>
            <a:endParaRPr lang="en-US" dirty="0"/>
          </a:p>
        </p:txBody>
      </p:sp>
    </p:spTree>
    <p:extLst>
      <p:ext uri="{BB962C8B-B14F-4D97-AF65-F5344CB8AC3E}">
        <p14:creationId xmlns:p14="http://schemas.microsoft.com/office/powerpoint/2010/main" val="42037543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of </a:t>
            </a:r>
            <a:r>
              <a:rPr lang="en-US" dirty="0" err="1" smtClean="0"/>
              <a:t>lems</a:t>
            </a:r>
            <a:r>
              <a:rPr lang="en-US" dirty="0" smtClean="0"/>
              <a:t> :</a:t>
            </a:r>
            <a:endParaRPr lang="en-US" dirty="0"/>
          </a:p>
        </p:txBody>
      </p:sp>
      <p:sp>
        <p:nvSpPr>
          <p:cNvPr id="3" name="Content Placeholder 2"/>
          <p:cNvSpPr>
            <a:spLocks noGrp="1"/>
          </p:cNvSpPr>
          <p:nvPr>
            <p:ph idx="1"/>
          </p:nvPr>
        </p:nvSpPr>
        <p:spPr/>
        <p:txBody>
          <a:bodyPr/>
          <a:lstStyle/>
          <a:p>
            <a:r>
              <a:rPr lang="en-US" dirty="0" smtClean="0"/>
              <a:t>The diagnosis of LEMS is usually made on clinical grounds and confirmed by the presence of antibodies to voltage-gated calcium channel (VGCC) and by </a:t>
            </a:r>
            <a:r>
              <a:rPr lang="en-US" dirty="0" err="1" smtClean="0"/>
              <a:t>electrodiagnostic</a:t>
            </a:r>
            <a:r>
              <a:rPr lang="en-US" dirty="0" smtClean="0"/>
              <a:t> studies </a:t>
            </a:r>
          </a:p>
          <a:p>
            <a:r>
              <a:rPr lang="en-US" dirty="0" smtClean="0"/>
              <a:t>Antibodies against the P/Q-type VGCC are present in approximately 85-95% of patients with LEMS</a:t>
            </a:r>
          </a:p>
          <a:p>
            <a:r>
              <a:rPr lang="en-US" dirty="0" smtClean="0"/>
              <a:t>high frequency (10 to 50 Hz) repetitive nerve stimulation (RNS) or brief (</a:t>
            </a:r>
            <a:r>
              <a:rPr lang="en-US" dirty="0" err="1" smtClean="0"/>
              <a:t>eg</a:t>
            </a:r>
            <a:r>
              <a:rPr lang="en-US" dirty="0" smtClean="0"/>
              <a:t>, 10 seconds) maximal isometric muscle activation result in significant increment with a marked increase in the CMAP amplitude</a:t>
            </a:r>
            <a:endParaRPr lang="en-US" dirty="0"/>
          </a:p>
        </p:txBody>
      </p:sp>
    </p:spTree>
    <p:extLst>
      <p:ext uri="{BB962C8B-B14F-4D97-AF65-F5344CB8AC3E}">
        <p14:creationId xmlns:p14="http://schemas.microsoft.com/office/powerpoint/2010/main" val="20005791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2533" y="2084832"/>
            <a:ext cx="8195733" cy="3892635"/>
          </a:xfrm>
          <a:prstGeom prst="rect">
            <a:avLst/>
          </a:prstGeom>
        </p:spPr>
      </p:pic>
    </p:spTree>
    <p:extLst>
      <p:ext uri="{BB962C8B-B14F-4D97-AF65-F5344CB8AC3E}">
        <p14:creationId xmlns:p14="http://schemas.microsoft.com/office/powerpoint/2010/main" val="238999164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of </a:t>
            </a:r>
            <a:r>
              <a:rPr lang="en-US" dirty="0" err="1" smtClean="0"/>
              <a:t>lems</a:t>
            </a:r>
            <a:r>
              <a:rPr lang="en-US" dirty="0" smtClean="0"/>
              <a:t>: </a:t>
            </a:r>
            <a:endParaRPr lang="en-US" dirty="0"/>
          </a:p>
        </p:txBody>
      </p:sp>
      <p:sp>
        <p:nvSpPr>
          <p:cNvPr id="3" name="Content Placeholder 2"/>
          <p:cNvSpPr>
            <a:spLocks noGrp="1"/>
          </p:cNvSpPr>
          <p:nvPr>
            <p:ph idx="1"/>
          </p:nvPr>
        </p:nvSpPr>
        <p:spPr/>
        <p:txBody>
          <a:bodyPr/>
          <a:lstStyle/>
          <a:p>
            <a:r>
              <a:rPr lang="en-US" dirty="0"/>
              <a:t>S</a:t>
            </a:r>
            <a:r>
              <a:rPr lang="en-US" dirty="0" smtClean="0"/>
              <a:t>earch for and treat a primary underlying malignancy in patients with any risk factors for small cell lung cancer.</a:t>
            </a:r>
          </a:p>
          <a:p>
            <a:r>
              <a:rPr lang="en-US" dirty="0" smtClean="0"/>
              <a:t>Symptomatic therapies for LEMS include medications that increase the amount of acetylcholine available at the postsynaptic membrane. </a:t>
            </a:r>
          </a:p>
          <a:p>
            <a:r>
              <a:rPr lang="en-US" dirty="0" smtClean="0"/>
              <a:t>These are guanidine, </a:t>
            </a:r>
            <a:r>
              <a:rPr lang="en-US" dirty="0" err="1" smtClean="0"/>
              <a:t>aminopyridines</a:t>
            </a:r>
            <a:r>
              <a:rPr lang="en-US" dirty="0" smtClean="0"/>
              <a:t> such as 3,4-diaminopyridine (3,4-DAP), and acetylcholinesterase inhibitors such as </a:t>
            </a:r>
            <a:r>
              <a:rPr lang="en-US" dirty="0" err="1" smtClean="0"/>
              <a:t>pyridostigmine</a:t>
            </a:r>
            <a:endParaRPr lang="en-US" dirty="0"/>
          </a:p>
        </p:txBody>
      </p:sp>
    </p:spTree>
    <p:extLst>
      <p:ext uri="{BB962C8B-B14F-4D97-AF65-F5344CB8AC3E}">
        <p14:creationId xmlns:p14="http://schemas.microsoft.com/office/powerpoint/2010/main" val="186632516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of </a:t>
            </a:r>
            <a:r>
              <a:rPr lang="en-US" dirty="0" err="1"/>
              <a:t>lems</a:t>
            </a:r>
            <a:r>
              <a:rPr lang="en-US" dirty="0"/>
              <a:t>: </a:t>
            </a:r>
          </a:p>
        </p:txBody>
      </p:sp>
      <p:sp>
        <p:nvSpPr>
          <p:cNvPr id="3" name="Content Placeholder 2"/>
          <p:cNvSpPr>
            <a:spLocks noGrp="1"/>
          </p:cNvSpPr>
          <p:nvPr>
            <p:ph idx="1"/>
          </p:nvPr>
        </p:nvSpPr>
        <p:spPr/>
        <p:txBody>
          <a:bodyPr/>
          <a:lstStyle/>
          <a:p>
            <a:r>
              <a:rPr lang="en-US" dirty="0" smtClean="0"/>
              <a:t>Immunologic therapies include intravenous immune globulin (IVIG), oral immunosuppressive agents.</a:t>
            </a:r>
            <a:endParaRPr lang="en-US" dirty="0"/>
          </a:p>
        </p:txBody>
      </p:sp>
    </p:spTree>
    <p:extLst>
      <p:ext uri="{BB962C8B-B14F-4D97-AF65-F5344CB8AC3E}">
        <p14:creationId xmlns:p14="http://schemas.microsoft.com/office/powerpoint/2010/main" val="428456278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1465943"/>
            <a:ext cx="9720072" cy="2438399"/>
          </a:xfrm>
        </p:spPr>
        <p:txBody>
          <a:bodyPr/>
          <a:lstStyle/>
          <a:p>
            <a:r>
              <a:rPr lang="en-US" dirty="0" smtClean="0"/>
              <a:t>Other neuromuscular junction disorders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77883597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botulism</a:t>
            </a:r>
            <a:endParaRPr lang="en-US" dirty="0"/>
          </a:p>
        </p:txBody>
      </p:sp>
      <p:sp>
        <p:nvSpPr>
          <p:cNvPr id="3" name="Content Placeholder 2"/>
          <p:cNvSpPr>
            <a:spLocks noGrp="1"/>
          </p:cNvSpPr>
          <p:nvPr>
            <p:ph idx="1"/>
          </p:nvPr>
        </p:nvSpPr>
        <p:spPr/>
        <p:txBody>
          <a:bodyPr/>
          <a:lstStyle/>
          <a:p>
            <a:r>
              <a:rPr lang="en-US" dirty="0" smtClean="0"/>
              <a:t>It is </a:t>
            </a:r>
            <a:r>
              <a:rPr lang="en-US" dirty="0"/>
              <a:t>an uncommon and life-threatening disease caused by bacteria in the Clostridium family. </a:t>
            </a:r>
            <a:endParaRPr lang="en-US" dirty="0" smtClean="0"/>
          </a:p>
          <a:p>
            <a:r>
              <a:rPr lang="en-US" dirty="0" smtClean="0"/>
              <a:t>The </a:t>
            </a:r>
            <a:r>
              <a:rPr lang="en-US" dirty="0"/>
              <a:t>botulinum neurotoxin is considered the most potent lethal substance known. In high enough doses</a:t>
            </a:r>
          </a:p>
          <a:p>
            <a:r>
              <a:rPr lang="en-US" dirty="0" smtClean="0"/>
              <a:t>Organisms </a:t>
            </a:r>
            <a:r>
              <a:rPr lang="en-US" dirty="0"/>
              <a:t>of the Clostridium genus are commonly found in soil and include C. botulinum, C </a:t>
            </a:r>
            <a:r>
              <a:rPr lang="en-US" dirty="0" err="1"/>
              <a:t>baratii</a:t>
            </a:r>
            <a:r>
              <a:rPr lang="en-US" dirty="0"/>
              <a:t>, and C </a:t>
            </a:r>
            <a:r>
              <a:rPr lang="en-US" dirty="0" err="1"/>
              <a:t>butyricum</a:t>
            </a:r>
            <a:r>
              <a:rPr lang="en-US" dirty="0"/>
              <a:t>. </a:t>
            </a:r>
            <a:endParaRPr lang="en-US" dirty="0" smtClean="0"/>
          </a:p>
          <a:p>
            <a:r>
              <a:rPr lang="en-US" dirty="0" smtClean="0"/>
              <a:t>They </a:t>
            </a:r>
            <a:r>
              <a:rPr lang="en-US" dirty="0"/>
              <a:t>are all gram-positive, anaerobic, spore-forming rods, which have evolved to produce a potent neurotoxin</a:t>
            </a:r>
          </a:p>
          <a:p>
            <a:endParaRPr lang="en-US" dirty="0"/>
          </a:p>
        </p:txBody>
      </p:sp>
    </p:spTree>
    <p:extLst>
      <p:ext uri="{BB962C8B-B14F-4D97-AF65-F5344CB8AC3E}">
        <p14:creationId xmlns:p14="http://schemas.microsoft.com/office/powerpoint/2010/main" val="36833140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7" y="460525"/>
            <a:ext cx="9720072" cy="1499616"/>
          </a:xfrm>
        </p:spPr>
        <p:txBody>
          <a:bodyPr/>
          <a:lstStyle/>
          <a:p>
            <a:r>
              <a:rPr lang="en-US" dirty="0"/>
              <a:t>botulism</a:t>
            </a:r>
          </a:p>
        </p:txBody>
      </p:sp>
      <p:sp>
        <p:nvSpPr>
          <p:cNvPr id="3" name="Content Placeholder 2"/>
          <p:cNvSpPr>
            <a:spLocks noGrp="1"/>
          </p:cNvSpPr>
          <p:nvPr>
            <p:ph idx="1"/>
          </p:nvPr>
        </p:nvSpPr>
        <p:spPr/>
        <p:txBody>
          <a:bodyPr>
            <a:normAutofit lnSpcReduction="10000"/>
          </a:bodyPr>
          <a:lstStyle/>
          <a:p>
            <a:r>
              <a:rPr lang="en-US" dirty="0" smtClean="0"/>
              <a:t>It occurs in 4 forms, differentiated by the mode of acquisition:</a:t>
            </a:r>
          </a:p>
          <a:p>
            <a:pPr marL="0" indent="0">
              <a:buNone/>
            </a:pPr>
            <a:r>
              <a:rPr lang="en-US" dirty="0" smtClean="0"/>
              <a:t>●Food borne botulism occurs after ingestion of food contaminated by preformed botulinum toxin</a:t>
            </a:r>
          </a:p>
          <a:p>
            <a:pPr marL="0" indent="0">
              <a:buNone/>
            </a:pPr>
            <a:r>
              <a:rPr lang="en-US" dirty="0" smtClean="0"/>
              <a:t>●Infant botulism occurs after the ingestion of </a:t>
            </a:r>
            <a:r>
              <a:rPr lang="en-US" dirty="0" err="1" smtClean="0"/>
              <a:t>clostridial</a:t>
            </a:r>
            <a:r>
              <a:rPr lang="en-US" dirty="0" smtClean="0"/>
              <a:t> spores that then colonize the host's gastrointestinal (GI) tract and release toxin produced in vivo</a:t>
            </a:r>
          </a:p>
          <a:p>
            <a:pPr marL="0" indent="0">
              <a:buNone/>
            </a:pPr>
            <a:r>
              <a:rPr lang="en-US" dirty="0" smtClean="0"/>
              <a:t>●Wound botulism occurs after infection of a wound by Clostridium botulinum with subsequent in vivo production of neurotoxin</a:t>
            </a:r>
          </a:p>
          <a:p>
            <a:pPr marL="0" indent="0">
              <a:buNone/>
            </a:pPr>
            <a:r>
              <a:rPr lang="en-US" dirty="0" smtClean="0"/>
              <a:t>●Adult enteric infectious botulism or adult infectious botulism of unknown source is similar to infant botulism in that toxin is produced in vivo in the GI tract of an infected adult host</a:t>
            </a:r>
            <a:endParaRPr lang="en-US" dirty="0"/>
          </a:p>
        </p:txBody>
      </p:sp>
    </p:spTree>
    <p:extLst>
      <p:ext uri="{BB962C8B-B14F-4D97-AF65-F5344CB8AC3E}">
        <p14:creationId xmlns:p14="http://schemas.microsoft.com/office/powerpoint/2010/main" val="280745253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botulism</a:t>
            </a:r>
          </a:p>
        </p:txBody>
      </p:sp>
      <p:sp>
        <p:nvSpPr>
          <p:cNvPr id="3" name="Content Placeholder 2"/>
          <p:cNvSpPr>
            <a:spLocks noGrp="1"/>
          </p:cNvSpPr>
          <p:nvPr>
            <p:ph idx="1"/>
          </p:nvPr>
        </p:nvSpPr>
        <p:spPr/>
        <p:txBody>
          <a:bodyPr/>
          <a:lstStyle/>
          <a:p>
            <a:r>
              <a:rPr lang="en-US" dirty="0" smtClean="0"/>
              <a:t>An average of 110 cases of botulism is reported each year in the United States.</a:t>
            </a:r>
          </a:p>
          <a:p>
            <a:pPr marL="0" indent="0">
              <a:buNone/>
            </a:pPr>
            <a:endParaRPr lang="en-US" dirty="0"/>
          </a:p>
          <a:p>
            <a:pPr marL="0" indent="0">
              <a:buNone/>
            </a:pPr>
            <a:r>
              <a:rPr lang="en-US" dirty="0" smtClean="0"/>
              <a:t>Approximately 72% of these cases are infant botulism, 25% are food borne botulism, and 3% are wound botulism.</a:t>
            </a:r>
            <a:endParaRPr lang="en-US" dirty="0"/>
          </a:p>
        </p:txBody>
      </p:sp>
    </p:spTree>
    <p:extLst>
      <p:ext uri="{BB962C8B-B14F-4D97-AF65-F5344CB8AC3E}">
        <p14:creationId xmlns:p14="http://schemas.microsoft.com/office/powerpoint/2010/main" val="44851624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 of botulism: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It is described as the acute onset of bilateral cranial neuropathies associated with symmetric descending weakness.</a:t>
            </a:r>
          </a:p>
          <a:p>
            <a:pPr marL="0" indent="0">
              <a:buNone/>
            </a:pPr>
            <a:r>
              <a:rPr lang="en-US" dirty="0" smtClean="0"/>
              <a:t>- Key features of the botulism syndrome (US CDC):</a:t>
            </a:r>
          </a:p>
          <a:p>
            <a:pPr marL="0" indent="0">
              <a:buNone/>
            </a:pPr>
            <a:r>
              <a:rPr lang="en-US" dirty="0"/>
              <a:t> </a:t>
            </a:r>
            <a:r>
              <a:rPr lang="en-US" dirty="0" smtClean="0"/>
              <a:t>●Absence of fever</a:t>
            </a:r>
          </a:p>
          <a:p>
            <a:pPr marL="0" indent="0">
              <a:buNone/>
            </a:pPr>
            <a:r>
              <a:rPr lang="en-US" dirty="0"/>
              <a:t> </a:t>
            </a:r>
            <a:r>
              <a:rPr lang="en-US" dirty="0" smtClean="0"/>
              <a:t>●Symmetric neurologic deficits</a:t>
            </a:r>
          </a:p>
          <a:p>
            <a:pPr marL="0" indent="0">
              <a:buNone/>
            </a:pPr>
            <a:r>
              <a:rPr lang="en-US" dirty="0"/>
              <a:t> </a:t>
            </a:r>
            <a:r>
              <a:rPr lang="en-US" dirty="0" smtClean="0"/>
              <a:t>●The patient remains responsive</a:t>
            </a:r>
          </a:p>
          <a:p>
            <a:pPr marL="0" indent="0">
              <a:buNone/>
            </a:pPr>
            <a:r>
              <a:rPr lang="en-US" dirty="0"/>
              <a:t> </a:t>
            </a:r>
            <a:r>
              <a:rPr lang="en-US" dirty="0" smtClean="0"/>
              <a:t>●Normal or slow heart rate and normal blood pressure</a:t>
            </a:r>
          </a:p>
          <a:p>
            <a:r>
              <a:rPr lang="en-US" dirty="0" smtClean="0"/>
              <a:t>●No sensory deficits with the exception of blurred vision</a:t>
            </a:r>
          </a:p>
          <a:p>
            <a:endParaRPr lang="en-US" dirty="0"/>
          </a:p>
        </p:txBody>
      </p:sp>
    </p:spTree>
    <p:extLst>
      <p:ext uri="{BB962C8B-B14F-4D97-AF65-F5344CB8AC3E}">
        <p14:creationId xmlns:p14="http://schemas.microsoft.com/office/powerpoint/2010/main" val="114089388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of botulism: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a:t>
            </a:r>
            <a:r>
              <a:rPr lang="en-US" dirty="0"/>
              <a:t>diagnosis is usually </a:t>
            </a:r>
            <a:r>
              <a:rPr lang="en-US" dirty="0" smtClean="0"/>
              <a:t>clinical as routine lab tests are  nonspecific and specific laboratory confirmation may take up to days.</a:t>
            </a:r>
          </a:p>
          <a:p>
            <a:pPr marL="0" indent="0">
              <a:buNone/>
            </a:pPr>
            <a:r>
              <a:rPr lang="en-US" dirty="0" err="1" smtClean="0"/>
              <a:t>Electrodiagnostic</a:t>
            </a:r>
            <a:r>
              <a:rPr lang="en-US" dirty="0" smtClean="0"/>
              <a:t> studies are helpful in diagnosis of botulism.</a:t>
            </a:r>
          </a:p>
          <a:p>
            <a:pPr marL="0" indent="0">
              <a:buNone/>
            </a:pPr>
            <a:r>
              <a:rPr lang="en-US" dirty="0" smtClean="0"/>
              <a:t>Repetitive nerve stimulation (RNS) at low frequencies of 2 to 5 Hz causes </a:t>
            </a:r>
            <a:r>
              <a:rPr lang="en-US" dirty="0" err="1" smtClean="0"/>
              <a:t>decremental</a:t>
            </a:r>
            <a:r>
              <a:rPr lang="en-US" dirty="0" smtClean="0"/>
              <a:t> response.</a:t>
            </a:r>
          </a:p>
          <a:p>
            <a:pPr marL="0" indent="0">
              <a:buNone/>
            </a:pPr>
            <a:r>
              <a:rPr lang="en-US" dirty="0" smtClean="0"/>
              <a:t>RNS at high </a:t>
            </a:r>
            <a:r>
              <a:rPr lang="en-US" dirty="0" err="1" smtClean="0"/>
              <a:t>frequenciesstimulation</a:t>
            </a:r>
            <a:r>
              <a:rPr lang="en-US" dirty="0" smtClean="0"/>
              <a:t> or exercise causes incremental response, or </a:t>
            </a:r>
            <a:r>
              <a:rPr lang="en-US" dirty="0" err="1" smtClean="0"/>
              <a:t>postactivation</a:t>
            </a:r>
            <a:r>
              <a:rPr lang="en-US" dirty="0" smtClean="0"/>
              <a:t> facilitation ( in 60% of adult </a:t>
            </a:r>
            <a:r>
              <a:rPr lang="en-US" dirty="0" err="1" smtClean="0"/>
              <a:t>botulis</a:t>
            </a:r>
            <a:r>
              <a:rPr lang="en-US" dirty="0" smtClean="0"/>
              <a:t>).</a:t>
            </a:r>
          </a:p>
          <a:p>
            <a:pPr marL="0" indent="0">
              <a:buNone/>
            </a:pPr>
            <a:r>
              <a:rPr lang="en-US" dirty="0" smtClean="0"/>
              <a:t>The amount of facilitation seen with botulism (40-100%) is usually less than that seen in Lambert-Eaton </a:t>
            </a:r>
            <a:r>
              <a:rPr lang="en-US" dirty="0" err="1" smtClean="0"/>
              <a:t>myasthenic</a:t>
            </a:r>
            <a:r>
              <a:rPr lang="en-US" dirty="0" smtClean="0"/>
              <a:t> syndrome (200%).</a:t>
            </a:r>
          </a:p>
          <a:p>
            <a:endParaRPr lang="en-US" dirty="0"/>
          </a:p>
        </p:txBody>
      </p:sp>
    </p:spTree>
    <p:extLst>
      <p:ext uri="{BB962C8B-B14F-4D97-AF65-F5344CB8AC3E}">
        <p14:creationId xmlns:p14="http://schemas.microsoft.com/office/powerpoint/2010/main" val="3862444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242" t="17039" r="242" b="-1121"/>
          <a:stretch/>
        </p:blipFill>
        <p:spPr>
          <a:xfrm>
            <a:off x="498764" y="585216"/>
            <a:ext cx="9788236" cy="5690893"/>
          </a:xfrm>
        </p:spPr>
      </p:pic>
    </p:spTree>
    <p:extLst>
      <p:ext uri="{BB962C8B-B14F-4D97-AF65-F5344CB8AC3E}">
        <p14:creationId xmlns:p14="http://schemas.microsoft.com/office/powerpoint/2010/main" val="222677967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of botulism:</a:t>
            </a:r>
            <a:endParaRPr lang="en-US" dirty="0"/>
          </a:p>
        </p:txBody>
      </p:sp>
      <p:sp>
        <p:nvSpPr>
          <p:cNvPr id="3" name="Content Placeholder 2"/>
          <p:cNvSpPr>
            <a:spLocks noGrp="1"/>
          </p:cNvSpPr>
          <p:nvPr>
            <p:ph idx="1"/>
          </p:nvPr>
        </p:nvSpPr>
        <p:spPr/>
        <p:txBody>
          <a:bodyPr/>
          <a:lstStyle/>
          <a:p>
            <a:r>
              <a:rPr lang="en-US" dirty="0" smtClean="0"/>
              <a:t>Any patient with clinical signs, symptoms, or history suspicious for botulism should be hospitalized immediately and monitored for signs of respiratory failure.</a:t>
            </a:r>
          </a:p>
          <a:p>
            <a:r>
              <a:rPr lang="en-US" dirty="0" smtClean="0"/>
              <a:t>There are two botulism antitoxin therapies available. </a:t>
            </a:r>
          </a:p>
          <a:p>
            <a:r>
              <a:rPr lang="en-US" dirty="0" smtClean="0"/>
              <a:t>Equine serum heptavalent botulism antitoxin is used to treat children older than one year of age and adults.</a:t>
            </a:r>
          </a:p>
          <a:p>
            <a:r>
              <a:rPr lang="en-US" dirty="0"/>
              <a:t>H</a:t>
            </a:r>
            <a:r>
              <a:rPr lang="en-US" dirty="0" smtClean="0"/>
              <a:t>uman-derived botulism immune globulin is used for infants less than one year of age</a:t>
            </a:r>
            <a:endParaRPr lang="en-US" dirty="0"/>
          </a:p>
        </p:txBody>
      </p:sp>
    </p:spTree>
    <p:extLst>
      <p:ext uri="{BB962C8B-B14F-4D97-AF65-F5344CB8AC3E}">
        <p14:creationId xmlns:p14="http://schemas.microsoft.com/office/powerpoint/2010/main" val="121563414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 of botulism</a:t>
            </a:r>
          </a:p>
        </p:txBody>
      </p:sp>
      <p:sp>
        <p:nvSpPr>
          <p:cNvPr id="3" name="Content Placeholder 2"/>
          <p:cNvSpPr>
            <a:spLocks noGrp="1"/>
          </p:cNvSpPr>
          <p:nvPr>
            <p:ph idx="1"/>
          </p:nvPr>
        </p:nvSpPr>
        <p:spPr/>
        <p:txBody>
          <a:bodyPr/>
          <a:lstStyle/>
          <a:p>
            <a:r>
              <a:rPr lang="en-US" dirty="0" smtClean="0"/>
              <a:t>Antibiotics are recommended for wound botulism after antitoxin has been administered.</a:t>
            </a:r>
          </a:p>
          <a:p>
            <a:pPr marL="0" indent="0">
              <a:buNone/>
            </a:pPr>
            <a:r>
              <a:rPr lang="en-US" dirty="0" smtClean="0"/>
              <a:t> Penicillin G (3 million units intravenously [IV] every four hours in adults) provides effective coverage of other </a:t>
            </a:r>
            <a:r>
              <a:rPr lang="en-US" dirty="0" err="1" smtClean="0"/>
              <a:t>clostridial</a:t>
            </a:r>
            <a:r>
              <a:rPr lang="en-US" dirty="0" smtClean="0"/>
              <a:t> species and is frequently used. </a:t>
            </a:r>
          </a:p>
          <a:p>
            <a:pPr marL="0" indent="0">
              <a:buNone/>
            </a:pPr>
            <a:r>
              <a:rPr lang="en-US" dirty="0"/>
              <a:t> </a:t>
            </a:r>
            <a:r>
              <a:rPr lang="en-US" dirty="0" smtClean="0"/>
              <a:t>Metronidazole (500 mg IV every eight hours) is a possible alternative for penicillin-allergic patients.</a:t>
            </a:r>
            <a:endParaRPr lang="en-US" dirty="0"/>
          </a:p>
        </p:txBody>
      </p:sp>
    </p:spTree>
    <p:extLst>
      <p:ext uri="{BB962C8B-B14F-4D97-AF65-F5344CB8AC3E}">
        <p14:creationId xmlns:p14="http://schemas.microsoft.com/office/powerpoint/2010/main" val="210851281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Tick paralysis:</a:t>
            </a:r>
            <a:endParaRPr lang="en-US" dirty="0"/>
          </a:p>
        </p:txBody>
      </p:sp>
      <p:sp>
        <p:nvSpPr>
          <p:cNvPr id="3" name="Content Placeholder 2"/>
          <p:cNvSpPr>
            <a:spLocks noGrp="1"/>
          </p:cNvSpPr>
          <p:nvPr>
            <p:ph idx="1"/>
          </p:nvPr>
        </p:nvSpPr>
        <p:spPr/>
        <p:txBody>
          <a:bodyPr/>
          <a:lstStyle/>
          <a:p>
            <a:r>
              <a:rPr lang="en-US" dirty="0" smtClean="0"/>
              <a:t>Several tick species produce a toxin that inhibits transmission at the neuromuscular junction by blocking influx of sodium ions. </a:t>
            </a:r>
          </a:p>
          <a:p>
            <a:r>
              <a:rPr lang="en-US" dirty="0" smtClean="0"/>
              <a:t>This prevents presynaptic terminal axon depolarization and inhibits release of acetylcholine at the nerve terminal.</a:t>
            </a:r>
          </a:p>
          <a:p>
            <a:r>
              <a:rPr lang="en-US" dirty="0" smtClean="0"/>
              <a:t>The ticks primarily responsible include the Rocky Mountain wood tick (</a:t>
            </a:r>
            <a:r>
              <a:rPr lang="en-US" dirty="0" err="1" smtClean="0"/>
              <a:t>Dermacentor</a:t>
            </a:r>
            <a:r>
              <a:rPr lang="en-US" dirty="0" smtClean="0"/>
              <a:t> </a:t>
            </a:r>
            <a:r>
              <a:rPr lang="en-US" dirty="0" err="1" smtClean="0"/>
              <a:t>andersoni</a:t>
            </a:r>
            <a:r>
              <a:rPr lang="en-US" dirty="0" smtClean="0"/>
              <a:t>), the American dog tick (</a:t>
            </a:r>
            <a:r>
              <a:rPr lang="en-US" dirty="0" err="1" smtClean="0"/>
              <a:t>Dermacentor</a:t>
            </a:r>
            <a:r>
              <a:rPr lang="en-US" dirty="0" smtClean="0"/>
              <a:t> </a:t>
            </a:r>
            <a:r>
              <a:rPr lang="en-US" dirty="0" err="1" smtClean="0"/>
              <a:t>variabilis</a:t>
            </a:r>
            <a:r>
              <a:rPr lang="en-US" dirty="0" smtClean="0"/>
              <a:t>), the Lone Star tick (</a:t>
            </a:r>
            <a:r>
              <a:rPr lang="en-US" dirty="0" err="1" smtClean="0"/>
              <a:t>Amblyomma</a:t>
            </a:r>
            <a:r>
              <a:rPr lang="en-US" dirty="0" smtClean="0"/>
              <a:t> </a:t>
            </a:r>
            <a:r>
              <a:rPr lang="en-US" dirty="0" err="1" smtClean="0"/>
              <a:t>americanum</a:t>
            </a:r>
            <a:r>
              <a:rPr lang="en-US" dirty="0" smtClean="0"/>
              <a:t>), the black-legged tick (</a:t>
            </a:r>
            <a:r>
              <a:rPr lang="en-US" dirty="0" err="1" smtClean="0"/>
              <a:t>Ixodes</a:t>
            </a:r>
            <a:r>
              <a:rPr lang="en-US" dirty="0" smtClean="0"/>
              <a:t> </a:t>
            </a:r>
            <a:r>
              <a:rPr lang="en-US" dirty="0" err="1" smtClean="0"/>
              <a:t>scapularis</a:t>
            </a:r>
            <a:r>
              <a:rPr lang="en-US" dirty="0" smtClean="0"/>
              <a:t>).</a:t>
            </a:r>
          </a:p>
          <a:p>
            <a:endParaRPr lang="en-US" dirty="0"/>
          </a:p>
        </p:txBody>
      </p:sp>
    </p:spTree>
    <p:extLst>
      <p:ext uri="{BB962C8B-B14F-4D97-AF65-F5344CB8AC3E}">
        <p14:creationId xmlns:p14="http://schemas.microsoft.com/office/powerpoint/2010/main" val="41398567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Tick paralysis:</a:t>
            </a:r>
          </a:p>
        </p:txBody>
      </p:sp>
      <p:sp>
        <p:nvSpPr>
          <p:cNvPr id="3" name="Content Placeholder 2"/>
          <p:cNvSpPr>
            <a:spLocks noGrp="1"/>
          </p:cNvSpPr>
          <p:nvPr>
            <p:ph idx="1"/>
          </p:nvPr>
        </p:nvSpPr>
        <p:spPr/>
        <p:txBody>
          <a:bodyPr/>
          <a:lstStyle/>
          <a:p>
            <a:r>
              <a:rPr lang="en-US" dirty="0" smtClean="0"/>
              <a:t>Symptoms include anorexia, lethargy, muscle weakness, nystagmus, and an ascending flaccid paralysis. </a:t>
            </a:r>
          </a:p>
          <a:p>
            <a:r>
              <a:rPr lang="en-US" dirty="0" smtClean="0"/>
              <a:t>Symptom onset occurs three to seven days after attachment of the tick.</a:t>
            </a:r>
          </a:p>
          <a:p>
            <a:r>
              <a:rPr lang="en-US" dirty="0" smtClean="0"/>
              <a:t>The diagnosis of tick paralysis usually relies on the finding of a tick attached to the patient. </a:t>
            </a:r>
          </a:p>
          <a:p>
            <a:r>
              <a:rPr lang="en-US" dirty="0" smtClean="0"/>
              <a:t>Unexposed areas such as the scalp, genitalia, and external meatus should be inspected carefully.</a:t>
            </a:r>
          </a:p>
          <a:p>
            <a:r>
              <a:rPr lang="en-US" dirty="0" smtClean="0"/>
              <a:t>Removal of the tick is the primary treatment of tick paralysis.</a:t>
            </a:r>
            <a:endParaRPr lang="en-US" dirty="0"/>
          </a:p>
        </p:txBody>
      </p:sp>
    </p:spTree>
    <p:extLst>
      <p:ext uri="{BB962C8B-B14F-4D97-AF65-F5344CB8AC3E}">
        <p14:creationId xmlns:p14="http://schemas.microsoft.com/office/powerpoint/2010/main" val="253401478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Snake venom: </a:t>
            </a:r>
            <a:endParaRPr lang="en-US" dirty="0"/>
          </a:p>
        </p:txBody>
      </p:sp>
      <p:sp>
        <p:nvSpPr>
          <p:cNvPr id="3" name="Content Placeholder 2"/>
          <p:cNvSpPr>
            <a:spLocks noGrp="1"/>
          </p:cNvSpPr>
          <p:nvPr>
            <p:ph idx="1"/>
          </p:nvPr>
        </p:nvSpPr>
        <p:spPr/>
        <p:txBody>
          <a:bodyPr/>
          <a:lstStyle/>
          <a:p>
            <a:r>
              <a:rPr lang="en-US" dirty="0" smtClean="0"/>
              <a:t>The toxins produced affect either the presynaptic or postsynaptic junction</a:t>
            </a:r>
          </a:p>
          <a:p>
            <a:r>
              <a:rPr lang="en-US" dirty="0" smtClean="0"/>
              <a:t>Toxins affecting the presynaptic junction include beta-</a:t>
            </a:r>
            <a:r>
              <a:rPr lang="en-US" dirty="0" err="1" smtClean="0"/>
              <a:t>bungarotoxin</a:t>
            </a:r>
            <a:r>
              <a:rPr lang="en-US" dirty="0" smtClean="0"/>
              <a:t> (krait), </a:t>
            </a:r>
            <a:r>
              <a:rPr lang="en-US" dirty="0" err="1" smtClean="0"/>
              <a:t>notexin</a:t>
            </a:r>
            <a:r>
              <a:rPr lang="en-US" dirty="0" smtClean="0"/>
              <a:t> (tiger snake), </a:t>
            </a:r>
            <a:r>
              <a:rPr lang="en-US" dirty="0" err="1" smtClean="0"/>
              <a:t>taipoxin</a:t>
            </a:r>
            <a:r>
              <a:rPr lang="en-US" dirty="0" smtClean="0"/>
              <a:t> (Taipan), and </a:t>
            </a:r>
            <a:r>
              <a:rPr lang="en-US" dirty="0" err="1" smtClean="0"/>
              <a:t>crotoxin</a:t>
            </a:r>
            <a:r>
              <a:rPr lang="en-US" dirty="0" smtClean="0"/>
              <a:t> (Brazilian rattlesnake). </a:t>
            </a:r>
          </a:p>
          <a:p>
            <a:r>
              <a:rPr lang="en-US" dirty="0" smtClean="0"/>
              <a:t>The exact mechanism of toxicity is undefined, but initial fusion of synaptic vesicles with the presynaptic membrane is induced, followed by inhibited reformation of the vesicles after exocytosis. Further neurotransmitter release is therefore prevented </a:t>
            </a:r>
            <a:endParaRPr lang="en-US" dirty="0"/>
          </a:p>
        </p:txBody>
      </p:sp>
    </p:spTree>
    <p:extLst>
      <p:ext uri="{BB962C8B-B14F-4D97-AF65-F5344CB8AC3E}">
        <p14:creationId xmlns:p14="http://schemas.microsoft.com/office/powerpoint/2010/main" val="5343187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Snake venom</a:t>
            </a:r>
          </a:p>
        </p:txBody>
      </p:sp>
      <p:sp>
        <p:nvSpPr>
          <p:cNvPr id="3" name="Content Placeholder 2"/>
          <p:cNvSpPr>
            <a:spLocks noGrp="1"/>
          </p:cNvSpPr>
          <p:nvPr>
            <p:ph idx="1"/>
          </p:nvPr>
        </p:nvSpPr>
        <p:spPr/>
        <p:txBody>
          <a:bodyPr/>
          <a:lstStyle/>
          <a:p>
            <a:r>
              <a:rPr lang="en-US" dirty="0" smtClean="0"/>
              <a:t>The postsynaptic-acting toxins bind irreversibly to the acetylcholine receptor site, and prevent the opening of the associated sodium channel (an example is alpha-</a:t>
            </a:r>
            <a:r>
              <a:rPr lang="en-US" dirty="0" err="1" smtClean="0"/>
              <a:t>bungarotoxin</a:t>
            </a:r>
            <a:r>
              <a:rPr lang="en-US" dirty="0" smtClean="0"/>
              <a:t>).</a:t>
            </a:r>
            <a:endParaRPr lang="en-US" dirty="0"/>
          </a:p>
        </p:txBody>
      </p:sp>
    </p:spTree>
    <p:extLst>
      <p:ext uri="{BB962C8B-B14F-4D97-AF65-F5344CB8AC3E}">
        <p14:creationId xmlns:p14="http://schemas.microsoft.com/office/powerpoint/2010/main" val="136134496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Snake venom</a:t>
            </a:r>
          </a:p>
        </p:txBody>
      </p:sp>
      <p:sp>
        <p:nvSpPr>
          <p:cNvPr id="3" name="Content Placeholder 2"/>
          <p:cNvSpPr>
            <a:spLocks noGrp="1"/>
          </p:cNvSpPr>
          <p:nvPr>
            <p:ph idx="1"/>
          </p:nvPr>
        </p:nvSpPr>
        <p:spPr/>
        <p:txBody>
          <a:bodyPr/>
          <a:lstStyle/>
          <a:p>
            <a:r>
              <a:rPr lang="en-US" dirty="0" smtClean="0"/>
              <a:t>Snake venom neurotoxins affect the cranial nerves first, resulting in ptosis, </a:t>
            </a:r>
            <a:r>
              <a:rPr lang="en-US" dirty="0" err="1" smtClean="0"/>
              <a:t>ophthalmoplegia</a:t>
            </a:r>
            <a:r>
              <a:rPr lang="en-US" dirty="0" smtClean="0"/>
              <a:t>, dysarthria, dysphagia, and drooling. This progresses to weakness of limb muscles. </a:t>
            </a:r>
          </a:p>
          <a:p>
            <a:r>
              <a:rPr lang="en-US" dirty="0" smtClean="0"/>
              <a:t>Clotting time is also increased.</a:t>
            </a:r>
          </a:p>
          <a:p>
            <a:r>
              <a:rPr lang="en-US" dirty="0" smtClean="0"/>
              <a:t>The postsynaptic toxins produce findings on </a:t>
            </a:r>
            <a:r>
              <a:rPr lang="en-US" dirty="0" err="1" smtClean="0"/>
              <a:t>electrodiagnostic</a:t>
            </a:r>
            <a:r>
              <a:rPr lang="en-US" dirty="0" smtClean="0"/>
              <a:t> studies identical to those seen in myasthenia gravis, since the mechanism of disease is similar.</a:t>
            </a:r>
          </a:p>
          <a:p>
            <a:pPr marL="0" indent="0">
              <a:buNone/>
            </a:pPr>
            <a:r>
              <a:rPr lang="en-US" dirty="0" smtClean="0"/>
              <a:t> Repetitive nerve stimulation produces a </a:t>
            </a:r>
            <a:r>
              <a:rPr lang="en-US" dirty="0" err="1" smtClean="0"/>
              <a:t>decremental</a:t>
            </a:r>
            <a:r>
              <a:rPr lang="en-US" dirty="0" smtClean="0"/>
              <a:t> response</a:t>
            </a:r>
            <a:endParaRPr lang="en-US" dirty="0"/>
          </a:p>
        </p:txBody>
      </p:sp>
    </p:spTree>
    <p:extLst>
      <p:ext uri="{BB962C8B-B14F-4D97-AF65-F5344CB8AC3E}">
        <p14:creationId xmlns:p14="http://schemas.microsoft.com/office/powerpoint/2010/main" val="175090837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Snake venom</a:t>
            </a:r>
          </a:p>
        </p:txBody>
      </p:sp>
      <p:sp>
        <p:nvSpPr>
          <p:cNvPr id="3" name="Content Placeholder 2"/>
          <p:cNvSpPr>
            <a:spLocks noGrp="1"/>
          </p:cNvSpPr>
          <p:nvPr>
            <p:ph idx="1"/>
          </p:nvPr>
        </p:nvSpPr>
        <p:spPr/>
        <p:txBody>
          <a:bodyPr/>
          <a:lstStyle/>
          <a:p>
            <a:r>
              <a:rPr lang="en-US" dirty="0" err="1" smtClean="0"/>
              <a:t>Antivenom</a:t>
            </a:r>
            <a:r>
              <a:rPr lang="en-US" dirty="0" smtClean="0"/>
              <a:t> is available and effective for postsynaptic neurotoxins. It accelerates dissociation of the toxin from the postsynaptic receptor. </a:t>
            </a:r>
          </a:p>
          <a:p>
            <a:r>
              <a:rPr lang="en-US" dirty="0" smtClean="0"/>
              <a:t>Presynaptic toxins have no response to </a:t>
            </a:r>
            <a:r>
              <a:rPr lang="en-US" dirty="0" err="1" smtClean="0"/>
              <a:t>antivenom</a:t>
            </a:r>
            <a:r>
              <a:rPr lang="en-US" dirty="0" smtClean="0"/>
              <a:t>. </a:t>
            </a:r>
            <a:endParaRPr lang="en-US" dirty="0"/>
          </a:p>
        </p:txBody>
      </p:sp>
    </p:spTree>
    <p:extLst>
      <p:ext uri="{BB962C8B-B14F-4D97-AF65-F5344CB8AC3E}">
        <p14:creationId xmlns:p14="http://schemas.microsoft.com/office/powerpoint/2010/main" val="260789411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ORGANOPHOSPHATE AND CARBAMATE TOXICITY </a:t>
            </a:r>
            <a:endParaRPr lang="en-US" dirty="0"/>
          </a:p>
        </p:txBody>
      </p:sp>
      <p:sp>
        <p:nvSpPr>
          <p:cNvPr id="3" name="Content Placeholder 2"/>
          <p:cNvSpPr>
            <a:spLocks noGrp="1"/>
          </p:cNvSpPr>
          <p:nvPr>
            <p:ph idx="1"/>
          </p:nvPr>
        </p:nvSpPr>
        <p:spPr/>
        <p:txBody>
          <a:bodyPr/>
          <a:lstStyle/>
          <a:p>
            <a:r>
              <a:rPr lang="en-US" dirty="0" smtClean="0"/>
              <a:t>Organophosphates and carbamates are potent inhibitors of acetylcholinesterase, causing excess acetylcholine concentrations in the synapse.</a:t>
            </a:r>
          </a:p>
          <a:p>
            <a:r>
              <a:rPr lang="en-US" dirty="0"/>
              <a:t>C</a:t>
            </a:r>
            <a:r>
              <a:rPr lang="en-US" dirty="0" smtClean="0"/>
              <a:t>ommonly used as pesticides.</a:t>
            </a:r>
          </a:p>
          <a:p>
            <a:r>
              <a:rPr lang="en-US" dirty="0" smtClean="0"/>
              <a:t>Exposure routes include oral ingestion, inhalation, or dermal contact.</a:t>
            </a:r>
            <a:endParaRPr lang="en-US" dirty="0"/>
          </a:p>
        </p:txBody>
      </p:sp>
    </p:spTree>
    <p:extLst>
      <p:ext uri="{BB962C8B-B14F-4D97-AF65-F5344CB8AC3E}">
        <p14:creationId xmlns:p14="http://schemas.microsoft.com/office/powerpoint/2010/main" val="413009672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manifestation:</a:t>
            </a:r>
            <a:endParaRPr lang="en-US" dirty="0"/>
          </a:p>
        </p:txBody>
      </p:sp>
      <p:sp>
        <p:nvSpPr>
          <p:cNvPr id="3" name="Content Placeholder 2"/>
          <p:cNvSpPr>
            <a:spLocks noGrp="1"/>
          </p:cNvSpPr>
          <p:nvPr>
            <p:ph idx="1"/>
          </p:nvPr>
        </p:nvSpPr>
        <p:spPr/>
        <p:txBody>
          <a:bodyPr/>
          <a:lstStyle/>
          <a:p>
            <a:r>
              <a:rPr lang="en-US" dirty="0"/>
              <a:t>B</a:t>
            </a:r>
            <a:r>
              <a:rPr lang="en-US" dirty="0" smtClean="0"/>
              <a:t>oth sympathetic and parasympathetic systems are involved. </a:t>
            </a:r>
          </a:p>
          <a:p>
            <a:r>
              <a:rPr lang="en-US" dirty="0"/>
              <a:t>S</a:t>
            </a:r>
            <a:r>
              <a:rPr lang="en-US" dirty="0" smtClean="0"/>
              <a:t>ymptoms of organophosphate and carbamate poisoning include typical muscarinic signs (lacrimation, bradycardia, bronchospasm) and nicotinic signs (mydriasis, tachycardia, weakness, hypertension). </a:t>
            </a:r>
          </a:p>
          <a:p>
            <a:r>
              <a:rPr lang="en-US" dirty="0" smtClean="0"/>
              <a:t>Increased depolarization at nicotinic neuromuscular synapses results in muscle weakness and flaccid paralysis.</a:t>
            </a:r>
            <a:endParaRPr lang="en-US" dirty="0"/>
          </a:p>
        </p:txBody>
      </p:sp>
    </p:spTree>
    <p:extLst>
      <p:ext uri="{BB962C8B-B14F-4D97-AF65-F5344CB8AC3E}">
        <p14:creationId xmlns:p14="http://schemas.microsoft.com/office/powerpoint/2010/main" val="3014552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Neuromuscular junction physiology</a:t>
            </a:r>
            <a:endParaRPr lang="en-US" sz="3600" dirty="0"/>
          </a:p>
        </p:txBody>
      </p:sp>
      <p:sp>
        <p:nvSpPr>
          <p:cNvPr id="3" name="Content Placeholder 2"/>
          <p:cNvSpPr>
            <a:spLocks noGrp="1"/>
          </p:cNvSpPr>
          <p:nvPr>
            <p:ph idx="1"/>
          </p:nvPr>
        </p:nvSpPr>
        <p:spPr/>
        <p:txBody>
          <a:bodyPr>
            <a:normAutofit/>
          </a:bodyPr>
          <a:lstStyle/>
          <a:p>
            <a:pPr marL="0" indent="0">
              <a:buNone/>
            </a:pPr>
            <a:endParaRPr lang="en-US" dirty="0" smtClean="0">
              <a:effectLst/>
            </a:endParaRPr>
          </a:p>
          <a:p>
            <a:r>
              <a:rPr lang="en-US" b="1" u="sng" dirty="0" smtClean="0">
                <a:effectLst/>
              </a:rPr>
              <a:t>Release of Ach:</a:t>
            </a:r>
            <a:r>
              <a:rPr lang="en-US" dirty="0" smtClean="0">
                <a:effectLst/>
              </a:rPr>
              <a:t/>
            </a:r>
            <a:br>
              <a:rPr lang="en-US" dirty="0" smtClean="0">
                <a:effectLst/>
              </a:rPr>
            </a:br>
            <a:endParaRPr lang="en-US" dirty="0" smtClean="0">
              <a:effectLst/>
            </a:endParaRPr>
          </a:p>
          <a:p>
            <a:r>
              <a:rPr lang="en-US" dirty="0" smtClean="0">
                <a:effectLst/>
              </a:rPr>
              <a:t>- When a nerve pulse reaches a synaptic end bulb, it triggers release of the neurotransmitter acetylcholine (</a:t>
            </a:r>
            <a:r>
              <a:rPr lang="en-US" dirty="0" err="1" smtClean="0">
                <a:effectLst/>
              </a:rPr>
              <a:t>ACh</a:t>
            </a:r>
            <a:r>
              <a:rPr lang="en-US" dirty="0" smtClean="0">
                <a:effectLst/>
              </a:rPr>
              <a:t>) from synaptic vesicles that contain acetylcholine (</a:t>
            </a:r>
            <a:r>
              <a:rPr lang="en-US" dirty="0" err="1" smtClean="0">
                <a:effectLst/>
              </a:rPr>
              <a:t>ACh</a:t>
            </a:r>
            <a:r>
              <a:rPr lang="en-US" dirty="0" smtClean="0">
                <a:effectLst/>
              </a:rPr>
              <a:t>).</a:t>
            </a:r>
          </a:p>
          <a:p>
            <a:r>
              <a:rPr lang="en-US" dirty="0" smtClean="0"/>
              <a:t>- </a:t>
            </a:r>
            <a:r>
              <a:rPr lang="en-US" dirty="0" err="1" smtClean="0">
                <a:effectLst/>
              </a:rPr>
              <a:t>ACh</a:t>
            </a:r>
            <a:r>
              <a:rPr lang="en-US" dirty="0" smtClean="0">
                <a:effectLst/>
              </a:rPr>
              <a:t> then diffuses across the synaptic cleft between the motor </a:t>
            </a:r>
            <a:r>
              <a:rPr lang="en-US" dirty="0" err="1" smtClean="0">
                <a:effectLst/>
              </a:rPr>
              <a:t>neurone</a:t>
            </a:r>
            <a:r>
              <a:rPr lang="en-US" dirty="0" smtClean="0">
                <a:effectLst/>
              </a:rPr>
              <a:t> and the motor end plate.</a:t>
            </a:r>
          </a:p>
          <a:p>
            <a:endParaRPr lang="en-US" dirty="0"/>
          </a:p>
        </p:txBody>
      </p:sp>
    </p:spTree>
    <p:extLst>
      <p:ext uri="{BB962C8B-B14F-4D97-AF65-F5344CB8AC3E}">
        <p14:creationId xmlns:p14="http://schemas.microsoft.com/office/powerpoint/2010/main" val="71993911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manifestation:</a:t>
            </a:r>
          </a:p>
        </p:txBody>
      </p:sp>
      <p:sp>
        <p:nvSpPr>
          <p:cNvPr id="3" name="Content Placeholder 2"/>
          <p:cNvSpPr>
            <a:spLocks noGrp="1"/>
          </p:cNvSpPr>
          <p:nvPr>
            <p:ph idx="1"/>
          </p:nvPr>
        </p:nvSpPr>
        <p:spPr/>
        <p:txBody>
          <a:bodyPr/>
          <a:lstStyle/>
          <a:p>
            <a:r>
              <a:rPr lang="en-US" dirty="0" smtClean="0"/>
              <a:t>Central nervous system symptoms may be present, with suppression of central medullary centers resulting in anxiety, confusion, seizures, and coma</a:t>
            </a:r>
          </a:p>
          <a:p>
            <a:r>
              <a:rPr lang="en-US" dirty="0" smtClean="0"/>
              <a:t>10-40%of patients develop a distinct neurologic disorder 24-96 hours after organophosphorus agent poisoning, referred to as the "intermediate syndrome." </a:t>
            </a:r>
            <a:endParaRPr lang="en-US" dirty="0"/>
          </a:p>
        </p:txBody>
      </p:sp>
    </p:spTree>
    <p:extLst>
      <p:ext uri="{BB962C8B-B14F-4D97-AF65-F5344CB8AC3E}">
        <p14:creationId xmlns:p14="http://schemas.microsoft.com/office/powerpoint/2010/main" val="400406828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 </a:t>
            </a:r>
            <a:endParaRPr lang="en-US" dirty="0"/>
          </a:p>
        </p:txBody>
      </p:sp>
      <p:sp>
        <p:nvSpPr>
          <p:cNvPr id="3" name="Content Placeholder 2"/>
          <p:cNvSpPr>
            <a:spLocks noGrp="1"/>
          </p:cNvSpPr>
          <p:nvPr>
            <p:ph idx="1"/>
          </p:nvPr>
        </p:nvSpPr>
        <p:spPr/>
        <p:txBody>
          <a:bodyPr/>
          <a:lstStyle/>
          <a:p>
            <a:r>
              <a:rPr lang="en-US" dirty="0" smtClean="0"/>
              <a:t>The diagnosis of organophosphate or carbamate poisoning is made on clinical grounds; the clinical features of cholinergic excess should indicate the possibility of organophosphate poisoning</a:t>
            </a:r>
            <a:endParaRPr lang="en-US" dirty="0"/>
          </a:p>
        </p:txBody>
      </p:sp>
    </p:spTree>
    <p:extLst>
      <p:ext uri="{BB962C8B-B14F-4D97-AF65-F5344CB8AC3E}">
        <p14:creationId xmlns:p14="http://schemas.microsoft.com/office/powerpoint/2010/main" val="31994921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a:t>
            </a:r>
          </a:p>
        </p:txBody>
      </p:sp>
      <p:sp>
        <p:nvSpPr>
          <p:cNvPr id="3" name="Content Placeholder 2"/>
          <p:cNvSpPr>
            <a:spLocks noGrp="1"/>
          </p:cNvSpPr>
          <p:nvPr>
            <p:ph idx="1"/>
          </p:nvPr>
        </p:nvSpPr>
        <p:spPr/>
        <p:txBody>
          <a:bodyPr/>
          <a:lstStyle/>
          <a:p>
            <a:r>
              <a:rPr lang="en-US" dirty="0" smtClean="0"/>
              <a:t>Emergency management of organophosphate or carbamate poisoning often requires endotracheal intubation and volume resuscitation.</a:t>
            </a:r>
          </a:p>
          <a:p>
            <a:r>
              <a:rPr lang="en-US" dirty="0" smtClean="0"/>
              <a:t> All cases require aggressive decontamination with complete removal of the patient's clothes and vigorous irrigation of the affected areas</a:t>
            </a:r>
          </a:p>
          <a:p>
            <a:r>
              <a:rPr lang="en-US" dirty="0" smtClean="0"/>
              <a:t>Atropine is used for symptomatic relief of muscarinic symptoms.</a:t>
            </a:r>
          </a:p>
          <a:p>
            <a:pPr marL="0" indent="0">
              <a:buNone/>
            </a:pPr>
            <a:r>
              <a:rPr lang="en-US" dirty="0" smtClean="0"/>
              <a:t> It does not reverse the paralysis caused by neuromuscular blockade that results from nicotinic receptor stimulation. </a:t>
            </a:r>
          </a:p>
          <a:p>
            <a:pPr marL="0" indent="0">
              <a:buNone/>
            </a:pPr>
            <a:r>
              <a:rPr lang="en-US" dirty="0" smtClean="0"/>
              <a:t>Atropine dosing should be titrated to the therapeutic end point of the clearing of respiratory secretions and the cessation of bronchoconstriction</a:t>
            </a:r>
            <a:endParaRPr lang="en-US" dirty="0"/>
          </a:p>
        </p:txBody>
      </p:sp>
    </p:spTree>
    <p:extLst>
      <p:ext uri="{BB962C8B-B14F-4D97-AF65-F5344CB8AC3E}">
        <p14:creationId xmlns:p14="http://schemas.microsoft.com/office/powerpoint/2010/main" val="26856167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HYPERMAGNESEMIA/HYPOCALCEMIA </a:t>
            </a:r>
            <a:endParaRPr lang="en-US" dirty="0"/>
          </a:p>
        </p:txBody>
      </p:sp>
      <p:sp>
        <p:nvSpPr>
          <p:cNvPr id="3" name="Content Placeholder 2"/>
          <p:cNvSpPr>
            <a:spLocks noGrp="1"/>
          </p:cNvSpPr>
          <p:nvPr>
            <p:ph idx="1"/>
          </p:nvPr>
        </p:nvSpPr>
        <p:spPr/>
        <p:txBody>
          <a:bodyPr/>
          <a:lstStyle/>
          <a:p>
            <a:r>
              <a:rPr lang="en-US" dirty="0" smtClean="0"/>
              <a:t>Causes inhibition of acetylcholine release</a:t>
            </a:r>
          </a:p>
          <a:p>
            <a:r>
              <a:rPr lang="en-US" dirty="0" smtClean="0"/>
              <a:t>Magnesium has a calcium channel blocking effect that decreases entry of calcium into cells. It also decreases the amount of acetylcholine released and depresses the excitability of the muscle membrane.</a:t>
            </a:r>
          </a:p>
          <a:p>
            <a:r>
              <a:rPr lang="en-US" dirty="0" smtClean="0"/>
              <a:t>This produces proximal muscle weakness, which may progress to respiratory insufficiency. Ocular muscles are generally spared</a:t>
            </a:r>
            <a:endParaRPr lang="en-US" dirty="0"/>
          </a:p>
        </p:txBody>
      </p:sp>
    </p:spTree>
    <p:extLst>
      <p:ext uri="{BB962C8B-B14F-4D97-AF65-F5344CB8AC3E}">
        <p14:creationId xmlns:p14="http://schemas.microsoft.com/office/powerpoint/2010/main" val="140704854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r>
              <a:rPr lang="en-US" dirty="0" smtClean="0"/>
              <a:t>The diagnosis of </a:t>
            </a:r>
            <a:r>
              <a:rPr lang="en-US" dirty="0" err="1" smtClean="0"/>
              <a:t>hypermagnesemia</a:t>
            </a:r>
            <a:r>
              <a:rPr lang="en-US" dirty="0" smtClean="0"/>
              <a:t> or hypocalcemia is generally made by demonstrating elevated serum magnesium levels or decreased calcium levels. </a:t>
            </a:r>
          </a:p>
          <a:p>
            <a:r>
              <a:rPr lang="en-US" dirty="0"/>
              <a:t>O</a:t>
            </a:r>
            <a:r>
              <a:rPr lang="en-US" dirty="0" smtClean="0"/>
              <a:t>bserving clinical improvement as levels normalize.</a:t>
            </a:r>
            <a:endParaRPr lang="en-US" dirty="0"/>
          </a:p>
        </p:txBody>
      </p:sp>
    </p:spTree>
    <p:extLst>
      <p:ext uri="{BB962C8B-B14F-4D97-AF65-F5344CB8AC3E}">
        <p14:creationId xmlns:p14="http://schemas.microsoft.com/office/powerpoint/2010/main" val="233880010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6000" dirty="0" smtClean="0"/>
              <a:t>           Thank you </a:t>
            </a:r>
            <a:endParaRPr lang="en-US" sz="6000" dirty="0"/>
          </a:p>
        </p:txBody>
      </p:sp>
    </p:spTree>
    <p:extLst>
      <p:ext uri="{BB962C8B-B14F-4D97-AF65-F5344CB8AC3E}">
        <p14:creationId xmlns:p14="http://schemas.microsoft.com/office/powerpoint/2010/main" val="2133296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u="sng" dirty="0" smtClean="0"/>
              <a:t>Activation of </a:t>
            </a:r>
            <a:r>
              <a:rPr lang="en-US" b="1" u="sng" dirty="0" err="1" smtClean="0"/>
              <a:t>ACh</a:t>
            </a:r>
            <a:r>
              <a:rPr lang="en-US" b="1" u="sng" dirty="0" smtClean="0"/>
              <a:t> receptors:</a:t>
            </a:r>
          </a:p>
          <a:p>
            <a:r>
              <a:rPr lang="en-US" dirty="0"/>
              <a:t/>
            </a:r>
            <a:br>
              <a:rPr lang="en-US" dirty="0"/>
            </a:br>
            <a:r>
              <a:rPr lang="en-US" dirty="0" smtClean="0"/>
              <a:t>- The </a:t>
            </a:r>
            <a:r>
              <a:rPr lang="en-US" dirty="0"/>
              <a:t>motor end plate contains receptors onto which the free </a:t>
            </a:r>
            <a:r>
              <a:rPr lang="en-US" dirty="0" err="1"/>
              <a:t>ACh</a:t>
            </a:r>
            <a:r>
              <a:rPr lang="en-US" dirty="0"/>
              <a:t> binds after diffusing across the synaptic cleft.</a:t>
            </a:r>
            <a:br>
              <a:rPr lang="en-US" dirty="0"/>
            </a:br>
            <a:endParaRPr lang="en-US" dirty="0" smtClean="0"/>
          </a:p>
          <a:p>
            <a:r>
              <a:rPr lang="en-US" dirty="0" smtClean="0"/>
              <a:t>- This </a:t>
            </a:r>
            <a:r>
              <a:rPr lang="en-US" dirty="0"/>
              <a:t>binding of </a:t>
            </a:r>
            <a:r>
              <a:rPr lang="en-US" dirty="0" err="1"/>
              <a:t>ACh</a:t>
            </a:r>
            <a:r>
              <a:rPr lang="en-US" dirty="0"/>
              <a:t> to </a:t>
            </a:r>
            <a:r>
              <a:rPr lang="en-US" dirty="0" err="1"/>
              <a:t>ACh</a:t>
            </a:r>
            <a:r>
              <a:rPr lang="en-US" dirty="0"/>
              <a:t> receptors in the motor end plate causes ion channels to open &amp; so allow the sodium (Na+) ions to flow across the membrane into the muscle cell.</a:t>
            </a:r>
            <a:br>
              <a:rPr lang="en-US" dirty="0"/>
            </a:br>
            <a:endParaRPr lang="en-US" dirty="0"/>
          </a:p>
          <a:p>
            <a:endParaRPr lang="en-US" dirty="0"/>
          </a:p>
        </p:txBody>
      </p:sp>
    </p:spTree>
    <p:extLst>
      <p:ext uri="{BB962C8B-B14F-4D97-AF65-F5344CB8AC3E}">
        <p14:creationId xmlns:p14="http://schemas.microsoft.com/office/powerpoint/2010/main" val="555333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Neuromuscular junction physiology</a:t>
            </a:r>
          </a:p>
        </p:txBody>
      </p:sp>
      <p:sp>
        <p:nvSpPr>
          <p:cNvPr id="3" name="Content Placeholder 2"/>
          <p:cNvSpPr>
            <a:spLocks noGrp="1"/>
          </p:cNvSpPr>
          <p:nvPr>
            <p:ph idx="1"/>
          </p:nvPr>
        </p:nvSpPr>
        <p:spPr/>
        <p:txBody>
          <a:bodyPr/>
          <a:lstStyle/>
          <a:p>
            <a:r>
              <a:rPr lang="en-US" b="1" u="sng" dirty="0" smtClean="0"/>
              <a:t>Generation of muscle action potential:</a:t>
            </a:r>
            <a:r>
              <a:rPr lang="en-US" dirty="0"/>
              <a:t/>
            </a:r>
            <a:br>
              <a:rPr lang="en-US" dirty="0"/>
            </a:br>
            <a:endParaRPr lang="en-US" dirty="0" smtClean="0"/>
          </a:p>
          <a:p>
            <a:r>
              <a:rPr lang="en-US" dirty="0" smtClean="0"/>
              <a:t>- The </a:t>
            </a:r>
            <a:r>
              <a:rPr lang="en-US" dirty="0"/>
              <a:t>flow of sodium (Na+) ions across the membrane into the muscle cell generates a muscle action potential. </a:t>
            </a:r>
            <a:br>
              <a:rPr lang="en-US" dirty="0"/>
            </a:br>
            <a:endParaRPr lang="en-US" dirty="0" smtClean="0"/>
          </a:p>
          <a:p>
            <a:r>
              <a:rPr lang="en-US" dirty="0" smtClean="0"/>
              <a:t>- This </a:t>
            </a:r>
            <a:r>
              <a:rPr lang="en-US" dirty="0"/>
              <a:t>action potential then travels along the </a:t>
            </a:r>
            <a:r>
              <a:rPr lang="en-US" dirty="0" smtClean="0"/>
              <a:t>sarcolemma.</a:t>
            </a:r>
            <a:endParaRPr lang="en-US" dirty="0"/>
          </a:p>
          <a:p>
            <a:endParaRPr lang="en-US" dirty="0"/>
          </a:p>
          <a:p>
            <a:endParaRPr lang="en-US" dirty="0"/>
          </a:p>
        </p:txBody>
      </p:sp>
    </p:spTree>
    <p:extLst>
      <p:ext uri="{BB962C8B-B14F-4D97-AF65-F5344CB8AC3E}">
        <p14:creationId xmlns:p14="http://schemas.microsoft.com/office/powerpoint/2010/main" val="351627122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456</TotalTime>
  <Words>3271</Words>
  <Application>Microsoft Office PowerPoint</Application>
  <PresentationFormat>ملء الشاشة</PresentationFormat>
  <Paragraphs>308</Paragraphs>
  <Slides>75</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75</vt:i4>
      </vt:variant>
    </vt:vector>
  </HeadingPairs>
  <TitlesOfParts>
    <vt:vector size="79" baseType="lpstr">
      <vt:lpstr>Tw Cen MT</vt:lpstr>
      <vt:lpstr>Tw Cen MT Condensed</vt:lpstr>
      <vt:lpstr>Wingdings 3</vt:lpstr>
      <vt:lpstr>Integral</vt:lpstr>
      <vt:lpstr>Neuromuscular Junction Disorders </vt:lpstr>
      <vt:lpstr>Outline: </vt:lpstr>
      <vt:lpstr>Anatomical Description of a NMJ</vt:lpstr>
      <vt:lpstr>Anatomical Description of a NMJ</vt:lpstr>
      <vt:lpstr>Anatomical Description of a NMJ</vt:lpstr>
      <vt:lpstr>عرض تقديمي في PowerPoint</vt:lpstr>
      <vt:lpstr>Neuromuscular junction physiology</vt:lpstr>
      <vt:lpstr>عرض تقديمي في PowerPoint</vt:lpstr>
      <vt:lpstr>Neuromuscular junction physiology</vt:lpstr>
      <vt:lpstr>Neuromuscular junction physiology</vt:lpstr>
      <vt:lpstr>عرض تقديمي في PowerPoint</vt:lpstr>
      <vt:lpstr>عرض تقديمي في PowerPoint</vt:lpstr>
      <vt:lpstr>Classification of NMJ DISORDERS </vt:lpstr>
      <vt:lpstr>Classification</vt:lpstr>
      <vt:lpstr>Classification</vt:lpstr>
      <vt:lpstr>Classification</vt:lpstr>
      <vt:lpstr>Classification</vt:lpstr>
      <vt:lpstr>Myasthenia Gravis </vt:lpstr>
      <vt:lpstr>عرض تقديمي في PowerPoint</vt:lpstr>
      <vt:lpstr>Myasthenia Gravis </vt:lpstr>
      <vt:lpstr>Pathophysiology of mg</vt:lpstr>
      <vt:lpstr>Pathophysiology of mg</vt:lpstr>
      <vt:lpstr>Pathophysiology of mg</vt:lpstr>
      <vt:lpstr>عرض تقديمي في PowerPoint</vt:lpstr>
      <vt:lpstr>Clinical features of mg</vt:lpstr>
      <vt:lpstr>Clinical features of mg</vt:lpstr>
      <vt:lpstr>Clinical features of mg</vt:lpstr>
      <vt:lpstr>Clinical features of mg</vt:lpstr>
      <vt:lpstr>عرض تقديمي في PowerPoint</vt:lpstr>
      <vt:lpstr>عرض تقديمي في PowerPoint</vt:lpstr>
      <vt:lpstr>Clinical features of mg</vt:lpstr>
      <vt:lpstr>Diagnosis of mg </vt:lpstr>
      <vt:lpstr>عرض تقديمي في PowerPoint</vt:lpstr>
      <vt:lpstr>Diagnosis of mg </vt:lpstr>
      <vt:lpstr>Diagnosis of mg </vt:lpstr>
      <vt:lpstr>Diagnosis of mg </vt:lpstr>
      <vt:lpstr>عرض تقديمي في PowerPoint</vt:lpstr>
      <vt:lpstr>Diagnosis of mg </vt:lpstr>
      <vt:lpstr>عرض تقديمي في PowerPoint</vt:lpstr>
      <vt:lpstr>Diagnosis of mg </vt:lpstr>
      <vt:lpstr>Diagnosis of mg </vt:lpstr>
      <vt:lpstr>Treatment of mg </vt:lpstr>
      <vt:lpstr>Lambert eaton syndrome</vt:lpstr>
      <vt:lpstr>Pathophysiology of lems </vt:lpstr>
      <vt:lpstr>Pathophysiology of lems </vt:lpstr>
      <vt:lpstr>Etiology of lems</vt:lpstr>
      <vt:lpstr>Epidemiology of lems </vt:lpstr>
      <vt:lpstr>Clinical manifestation of lems:</vt:lpstr>
      <vt:lpstr>Clinical manifestation of lems</vt:lpstr>
      <vt:lpstr>Diagnosis of lems :</vt:lpstr>
      <vt:lpstr>عرض تقديمي في PowerPoint</vt:lpstr>
      <vt:lpstr>Treatment of lems: </vt:lpstr>
      <vt:lpstr>Treatment of lems: </vt:lpstr>
      <vt:lpstr>Other neuromuscular junction disorders</vt:lpstr>
      <vt:lpstr>botulism</vt:lpstr>
      <vt:lpstr>botulism</vt:lpstr>
      <vt:lpstr>botulism</vt:lpstr>
      <vt:lpstr>Clinical manifestation of botulism: </vt:lpstr>
      <vt:lpstr>Diagnosis of botulism: </vt:lpstr>
      <vt:lpstr>Treatment of botulism:</vt:lpstr>
      <vt:lpstr>Treatment of botulism</vt:lpstr>
      <vt:lpstr>Tick paralysis:</vt:lpstr>
      <vt:lpstr>Tick paralysis:</vt:lpstr>
      <vt:lpstr>Snake venom: </vt:lpstr>
      <vt:lpstr>Snake venom</vt:lpstr>
      <vt:lpstr>Snake venom</vt:lpstr>
      <vt:lpstr>Snake venom</vt:lpstr>
      <vt:lpstr>ORGANOPHOSPHATE AND CARBAMATE TOXICITY </vt:lpstr>
      <vt:lpstr>Clinical manifestation:</vt:lpstr>
      <vt:lpstr>Clinical manifestation:</vt:lpstr>
      <vt:lpstr>Diagnosis: </vt:lpstr>
      <vt:lpstr>Treatment</vt:lpstr>
      <vt:lpstr>HYPERMAGNESEMIA/HYPOCALCEMIA </vt:lpstr>
      <vt:lpstr> </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Neuromuscular Junction Disorders</dc:title>
  <dc:creator>almaha a</dc:creator>
  <cp:lastModifiedBy>Star</cp:lastModifiedBy>
  <cp:revision>193</cp:revision>
  <dcterms:created xsi:type="dcterms:W3CDTF">2017-04-16T11:11:13Z</dcterms:created>
  <dcterms:modified xsi:type="dcterms:W3CDTF">2019-02-21T22:26:15Z</dcterms:modified>
</cp:coreProperties>
</file>