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12192000" cy="6858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2679700"/>
            <a:ext cx="4191000" cy="4178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608948" y="5867400"/>
            <a:ext cx="990600" cy="990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608948" y="1676400"/>
            <a:ext cx="2819400" cy="2819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999348" y="8509"/>
            <a:ext cx="1600200" cy="1600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502142" y="1519047"/>
            <a:ext cx="3288029" cy="768350"/>
          </a:xfrm>
          <a:custGeom>
            <a:avLst/>
            <a:gdLst/>
            <a:ahLst/>
            <a:cxnLst/>
            <a:rect l="l" t="t" r="r" b="b"/>
            <a:pathLst>
              <a:path w="3288029" h="768350">
                <a:moveTo>
                  <a:pt x="3226307" y="0"/>
                </a:moveTo>
                <a:lnTo>
                  <a:pt x="2909951" y="104775"/>
                </a:lnTo>
                <a:lnTo>
                  <a:pt x="2591054" y="200660"/>
                </a:lnTo>
                <a:lnTo>
                  <a:pt x="2485643" y="229997"/>
                </a:lnTo>
                <a:lnTo>
                  <a:pt x="2271522" y="287274"/>
                </a:lnTo>
                <a:lnTo>
                  <a:pt x="2059812" y="340487"/>
                </a:lnTo>
                <a:lnTo>
                  <a:pt x="1954656" y="365760"/>
                </a:lnTo>
                <a:lnTo>
                  <a:pt x="1639697" y="436244"/>
                </a:lnTo>
                <a:lnTo>
                  <a:pt x="1330071" y="498855"/>
                </a:lnTo>
                <a:lnTo>
                  <a:pt x="1127378" y="536828"/>
                </a:lnTo>
                <a:lnTo>
                  <a:pt x="829309" y="588517"/>
                </a:lnTo>
                <a:lnTo>
                  <a:pt x="447928" y="646811"/>
                </a:lnTo>
                <a:lnTo>
                  <a:pt x="174751" y="683894"/>
                </a:lnTo>
                <a:lnTo>
                  <a:pt x="0" y="705103"/>
                </a:lnTo>
                <a:lnTo>
                  <a:pt x="9701" y="720494"/>
                </a:lnTo>
                <a:lnTo>
                  <a:pt x="29342" y="751181"/>
                </a:lnTo>
                <a:lnTo>
                  <a:pt x="39115" y="766572"/>
                </a:lnTo>
                <a:lnTo>
                  <a:pt x="66166" y="767349"/>
                </a:lnTo>
                <a:lnTo>
                  <a:pt x="95131" y="767793"/>
                </a:lnTo>
                <a:lnTo>
                  <a:pt x="125954" y="767911"/>
                </a:lnTo>
                <a:lnTo>
                  <a:pt x="192949" y="767195"/>
                </a:lnTo>
                <a:lnTo>
                  <a:pt x="305973" y="763849"/>
                </a:lnTo>
                <a:lnTo>
                  <a:pt x="477701" y="755441"/>
                </a:lnTo>
                <a:lnTo>
                  <a:pt x="773052" y="735284"/>
                </a:lnTo>
                <a:lnTo>
                  <a:pt x="1336019" y="685315"/>
                </a:lnTo>
                <a:lnTo>
                  <a:pt x="2059023" y="606988"/>
                </a:lnTo>
                <a:lnTo>
                  <a:pt x="2689041" y="527362"/>
                </a:lnTo>
                <a:lnTo>
                  <a:pt x="3038251" y="477217"/>
                </a:lnTo>
                <a:lnTo>
                  <a:pt x="3250138" y="443265"/>
                </a:lnTo>
                <a:lnTo>
                  <a:pt x="3288029" y="436752"/>
                </a:lnTo>
                <a:lnTo>
                  <a:pt x="3280235" y="379771"/>
                </a:lnTo>
                <a:lnTo>
                  <a:pt x="3273959" y="334487"/>
                </a:lnTo>
                <a:lnTo>
                  <a:pt x="3264862" y="270500"/>
                </a:lnTo>
                <a:lnTo>
                  <a:pt x="3252759" y="189298"/>
                </a:lnTo>
                <a:lnTo>
                  <a:pt x="3249394" y="166333"/>
                </a:lnTo>
                <a:lnTo>
                  <a:pt x="3245343" y="138048"/>
                </a:lnTo>
                <a:lnTo>
                  <a:pt x="3240328" y="102315"/>
                </a:lnTo>
                <a:lnTo>
                  <a:pt x="3234075" y="57008"/>
                </a:lnTo>
                <a:lnTo>
                  <a:pt x="3226307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459511" y="1866392"/>
            <a:ext cx="11277600" cy="4534535"/>
          </a:xfrm>
          <a:custGeom>
            <a:avLst/>
            <a:gdLst/>
            <a:ahLst/>
            <a:cxnLst/>
            <a:rect l="l" t="t" r="r" b="b"/>
            <a:pathLst>
              <a:path w="11277600" h="4534535">
                <a:moveTo>
                  <a:pt x="0" y="0"/>
                </a:moveTo>
                <a:lnTo>
                  <a:pt x="0" y="4533912"/>
                </a:lnTo>
                <a:lnTo>
                  <a:pt x="11277574" y="4533912"/>
                </a:lnTo>
                <a:lnTo>
                  <a:pt x="11277574" y="400050"/>
                </a:lnTo>
                <a:lnTo>
                  <a:pt x="6013424" y="400050"/>
                </a:lnTo>
                <a:lnTo>
                  <a:pt x="5546699" y="398525"/>
                </a:lnTo>
                <a:lnTo>
                  <a:pt x="4648174" y="381000"/>
                </a:lnTo>
                <a:lnTo>
                  <a:pt x="4006824" y="357250"/>
                </a:lnTo>
                <a:lnTo>
                  <a:pt x="2828899" y="290575"/>
                </a:lnTo>
                <a:lnTo>
                  <a:pt x="2132050" y="238125"/>
                </a:lnTo>
                <a:lnTo>
                  <a:pt x="1519275" y="180975"/>
                </a:lnTo>
                <a:lnTo>
                  <a:pt x="773112" y="100075"/>
                </a:lnTo>
                <a:lnTo>
                  <a:pt x="403225" y="55625"/>
                </a:lnTo>
                <a:lnTo>
                  <a:pt x="0" y="0"/>
                </a:lnTo>
                <a:close/>
              </a:path>
              <a:path w="11277600" h="4534535">
                <a:moveTo>
                  <a:pt x="11277574" y="1650"/>
                </a:moveTo>
                <a:lnTo>
                  <a:pt x="10510875" y="115950"/>
                </a:lnTo>
                <a:lnTo>
                  <a:pt x="9740874" y="209550"/>
                </a:lnTo>
                <a:lnTo>
                  <a:pt x="9486874" y="234950"/>
                </a:lnTo>
                <a:lnTo>
                  <a:pt x="8974175" y="281050"/>
                </a:lnTo>
                <a:lnTo>
                  <a:pt x="8467699" y="319150"/>
                </a:lnTo>
                <a:lnTo>
                  <a:pt x="8215350" y="335025"/>
                </a:lnTo>
                <a:lnTo>
                  <a:pt x="7466050" y="371475"/>
                </a:lnTo>
                <a:lnTo>
                  <a:pt x="6730974" y="392175"/>
                </a:lnTo>
                <a:lnTo>
                  <a:pt x="6013424" y="400050"/>
                </a:lnTo>
                <a:lnTo>
                  <a:pt x="11277574" y="400050"/>
                </a:lnTo>
                <a:lnTo>
                  <a:pt x="11277574" y="1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0" y="471169"/>
            <a:ext cx="476884" cy="5910580"/>
          </a:xfrm>
          <a:custGeom>
            <a:avLst/>
            <a:gdLst/>
            <a:ahLst/>
            <a:cxnLst/>
            <a:rect l="l" t="t" r="r" b="b"/>
            <a:pathLst>
              <a:path w="476884" h="5910580">
                <a:moveTo>
                  <a:pt x="0" y="5910580"/>
                </a:moveTo>
                <a:lnTo>
                  <a:pt x="476377" y="5910580"/>
                </a:lnTo>
                <a:lnTo>
                  <a:pt x="476377" y="0"/>
                </a:lnTo>
                <a:lnTo>
                  <a:pt x="0" y="0"/>
                </a:lnTo>
                <a:lnTo>
                  <a:pt x="0" y="5910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1123548" y="1270"/>
            <a:ext cx="1068705" cy="469900"/>
          </a:xfrm>
          <a:custGeom>
            <a:avLst/>
            <a:gdLst/>
            <a:ahLst/>
            <a:cxnLst/>
            <a:rect l="l" t="t" r="r" b="b"/>
            <a:pathLst>
              <a:path w="1068704" h="469900">
                <a:moveTo>
                  <a:pt x="0" y="469899"/>
                </a:moveTo>
                <a:lnTo>
                  <a:pt x="1068451" y="469899"/>
                </a:lnTo>
                <a:lnTo>
                  <a:pt x="1068451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749" y="469899"/>
                </a:lnTo>
                <a:lnTo>
                  <a:pt x="10437749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1709272" y="471423"/>
            <a:ext cx="483234" cy="5910580"/>
          </a:xfrm>
          <a:custGeom>
            <a:avLst/>
            <a:gdLst/>
            <a:ahLst/>
            <a:cxnLst/>
            <a:rect l="l" t="t" r="r" b="b"/>
            <a:pathLst>
              <a:path w="483234" h="5910580">
                <a:moveTo>
                  <a:pt x="482726" y="0"/>
                </a:moveTo>
                <a:lnTo>
                  <a:pt x="0" y="0"/>
                </a:lnTo>
                <a:lnTo>
                  <a:pt x="0" y="5910326"/>
                </a:lnTo>
                <a:lnTo>
                  <a:pt x="482726" y="5910326"/>
                </a:lnTo>
                <a:lnTo>
                  <a:pt x="4827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0398252" y="0"/>
            <a:ext cx="765048" cy="12085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0437748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0" y="1143000"/>
                </a:moveTo>
                <a:lnTo>
                  <a:pt x="685800" y="1143000"/>
                </a:lnTo>
                <a:lnTo>
                  <a:pt x="685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B31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33932" y="1029715"/>
            <a:ext cx="972413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2679700"/>
            <a:ext cx="4191000" cy="4178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608948" y="5867400"/>
            <a:ext cx="990600" cy="990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608948" y="1676400"/>
            <a:ext cx="2819400" cy="2819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999348" y="8509"/>
            <a:ext cx="1600200" cy="1600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502142" y="1519047"/>
            <a:ext cx="3288029" cy="768350"/>
          </a:xfrm>
          <a:custGeom>
            <a:avLst/>
            <a:gdLst/>
            <a:ahLst/>
            <a:cxnLst/>
            <a:rect l="l" t="t" r="r" b="b"/>
            <a:pathLst>
              <a:path w="3288029" h="768350">
                <a:moveTo>
                  <a:pt x="3226307" y="0"/>
                </a:moveTo>
                <a:lnTo>
                  <a:pt x="2909951" y="104775"/>
                </a:lnTo>
                <a:lnTo>
                  <a:pt x="2591054" y="200660"/>
                </a:lnTo>
                <a:lnTo>
                  <a:pt x="2485643" y="229997"/>
                </a:lnTo>
                <a:lnTo>
                  <a:pt x="2271522" y="287274"/>
                </a:lnTo>
                <a:lnTo>
                  <a:pt x="2059812" y="340487"/>
                </a:lnTo>
                <a:lnTo>
                  <a:pt x="1954656" y="365760"/>
                </a:lnTo>
                <a:lnTo>
                  <a:pt x="1639697" y="436244"/>
                </a:lnTo>
                <a:lnTo>
                  <a:pt x="1330071" y="498855"/>
                </a:lnTo>
                <a:lnTo>
                  <a:pt x="1127378" y="536828"/>
                </a:lnTo>
                <a:lnTo>
                  <a:pt x="829309" y="588517"/>
                </a:lnTo>
                <a:lnTo>
                  <a:pt x="447928" y="646811"/>
                </a:lnTo>
                <a:lnTo>
                  <a:pt x="174751" y="683894"/>
                </a:lnTo>
                <a:lnTo>
                  <a:pt x="0" y="705103"/>
                </a:lnTo>
                <a:lnTo>
                  <a:pt x="9701" y="720494"/>
                </a:lnTo>
                <a:lnTo>
                  <a:pt x="29342" y="751181"/>
                </a:lnTo>
                <a:lnTo>
                  <a:pt x="39115" y="766572"/>
                </a:lnTo>
                <a:lnTo>
                  <a:pt x="66166" y="767349"/>
                </a:lnTo>
                <a:lnTo>
                  <a:pt x="95131" y="767793"/>
                </a:lnTo>
                <a:lnTo>
                  <a:pt x="125954" y="767911"/>
                </a:lnTo>
                <a:lnTo>
                  <a:pt x="192949" y="767195"/>
                </a:lnTo>
                <a:lnTo>
                  <a:pt x="305973" y="763849"/>
                </a:lnTo>
                <a:lnTo>
                  <a:pt x="477701" y="755441"/>
                </a:lnTo>
                <a:lnTo>
                  <a:pt x="773052" y="735284"/>
                </a:lnTo>
                <a:lnTo>
                  <a:pt x="1336019" y="685315"/>
                </a:lnTo>
                <a:lnTo>
                  <a:pt x="2059023" y="606988"/>
                </a:lnTo>
                <a:lnTo>
                  <a:pt x="2689041" y="527362"/>
                </a:lnTo>
                <a:lnTo>
                  <a:pt x="3038251" y="477217"/>
                </a:lnTo>
                <a:lnTo>
                  <a:pt x="3250138" y="443265"/>
                </a:lnTo>
                <a:lnTo>
                  <a:pt x="3288029" y="436752"/>
                </a:lnTo>
                <a:lnTo>
                  <a:pt x="3280235" y="379771"/>
                </a:lnTo>
                <a:lnTo>
                  <a:pt x="3273959" y="334487"/>
                </a:lnTo>
                <a:lnTo>
                  <a:pt x="3264862" y="270500"/>
                </a:lnTo>
                <a:lnTo>
                  <a:pt x="3252759" y="189298"/>
                </a:lnTo>
                <a:lnTo>
                  <a:pt x="3249394" y="166333"/>
                </a:lnTo>
                <a:lnTo>
                  <a:pt x="3245343" y="138048"/>
                </a:lnTo>
                <a:lnTo>
                  <a:pt x="3240328" y="102315"/>
                </a:lnTo>
                <a:lnTo>
                  <a:pt x="3234075" y="57008"/>
                </a:lnTo>
                <a:lnTo>
                  <a:pt x="3226307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459511" y="1866392"/>
            <a:ext cx="11277600" cy="4534535"/>
          </a:xfrm>
          <a:custGeom>
            <a:avLst/>
            <a:gdLst/>
            <a:ahLst/>
            <a:cxnLst/>
            <a:rect l="l" t="t" r="r" b="b"/>
            <a:pathLst>
              <a:path w="11277600" h="4534535">
                <a:moveTo>
                  <a:pt x="0" y="0"/>
                </a:moveTo>
                <a:lnTo>
                  <a:pt x="0" y="4533912"/>
                </a:lnTo>
                <a:lnTo>
                  <a:pt x="11277574" y="4533912"/>
                </a:lnTo>
                <a:lnTo>
                  <a:pt x="11277574" y="400050"/>
                </a:lnTo>
                <a:lnTo>
                  <a:pt x="6013424" y="400050"/>
                </a:lnTo>
                <a:lnTo>
                  <a:pt x="5546699" y="398525"/>
                </a:lnTo>
                <a:lnTo>
                  <a:pt x="4648174" y="381000"/>
                </a:lnTo>
                <a:lnTo>
                  <a:pt x="4006824" y="357250"/>
                </a:lnTo>
                <a:lnTo>
                  <a:pt x="2828899" y="290575"/>
                </a:lnTo>
                <a:lnTo>
                  <a:pt x="2132050" y="238125"/>
                </a:lnTo>
                <a:lnTo>
                  <a:pt x="1519275" y="180975"/>
                </a:lnTo>
                <a:lnTo>
                  <a:pt x="773112" y="100075"/>
                </a:lnTo>
                <a:lnTo>
                  <a:pt x="403225" y="55625"/>
                </a:lnTo>
                <a:lnTo>
                  <a:pt x="0" y="0"/>
                </a:lnTo>
                <a:close/>
              </a:path>
              <a:path w="11277600" h="4534535">
                <a:moveTo>
                  <a:pt x="11277574" y="1650"/>
                </a:moveTo>
                <a:lnTo>
                  <a:pt x="10510875" y="115950"/>
                </a:lnTo>
                <a:lnTo>
                  <a:pt x="9740874" y="209550"/>
                </a:lnTo>
                <a:lnTo>
                  <a:pt x="9486874" y="234950"/>
                </a:lnTo>
                <a:lnTo>
                  <a:pt x="8974175" y="281050"/>
                </a:lnTo>
                <a:lnTo>
                  <a:pt x="8467699" y="319150"/>
                </a:lnTo>
                <a:lnTo>
                  <a:pt x="8215350" y="335025"/>
                </a:lnTo>
                <a:lnTo>
                  <a:pt x="7466050" y="371475"/>
                </a:lnTo>
                <a:lnTo>
                  <a:pt x="6730974" y="392175"/>
                </a:lnTo>
                <a:lnTo>
                  <a:pt x="6013424" y="400050"/>
                </a:lnTo>
                <a:lnTo>
                  <a:pt x="11277574" y="400050"/>
                </a:lnTo>
                <a:lnTo>
                  <a:pt x="11277574" y="1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0" y="471169"/>
            <a:ext cx="476884" cy="5910580"/>
          </a:xfrm>
          <a:custGeom>
            <a:avLst/>
            <a:gdLst/>
            <a:ahLst/>
            <a:cxnLst/>
            <a:rect l="l" t="t" r="r" b="b"/>
            <a:pathLst>
              <a:path w="476884" h="5910580">
                <a:moveTo>
                  <a:pt x="0" y="5910580"/>
                </a:moveTo>
                <a:lnTo>
                  <a:pt x="476377" y="5910580"/>
                </a:lnTo>
                <a:lnTo>
                  <a:pt x="476377" y="0"/>
                </a:lnTo>
                <a:lnTo>
                  <a:pt x="0" y="0"/>
                </a:lnTo>
                <a:lnTo>
                  <a:pt x="0" y="5910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1123548" y="1270"/>
            <a:ext cx="1068705" cy="469900"/>
          </a:xfrm>
          <a:custGeom>
            <a:avLst/>
            <a:gdLst/>
            <a:ahLst/>
            <a:cxnLst/>
            <a:rect l="l" t="t" r="r" b="b"/>
            <a:pathLst>
              <a:path w="1068704" h="469900">
                <a:moveTo>
                  <a:pt x="0" y="469899"/>
                </a:moveTo>
                <a:lnTo>
                  <a:pt x="1068451" y="469899"/>
                </a:lnTo>
                <a:lnTo>
                  <a:pt x="1068451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749" y="469899"/>
                </a:lnTo>
                <a:lnTo>
                  <a:pt x="10437749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1709272" y="471423"/>
            <a:ext cx="483234" cy="5910580"/>
          </a:xfrm>
          <a:custGeom>
            <a:avLst/>
            <a:gdLst/>
            <a:ahLst/>
            <a:cxnLst/>
            <a:rect l="l" t="t" r="r" b="b"/>
            <a:pathLst>
              <a:path w="483234" h="5910580">
                <a:moveTo>
                  <a:pt x="482726" y="0"/>
                </a:moveTo>
                <a:lnTo>
                  <a:pt x="0" y="0"/>
                </a:lnTo>
                <a:lnTo>
                  <a:pt x="0" y="5910326"/>
                </a:lnTo>
                <a:lnTo>
                  <a:pt x="482726" y="5910326"/>
                </a:lnTo>
                <a:lnTo>
                  <a:pt x="4827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0398252" y="0"/>
            <a:ext cx="765048" cy="12085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0437748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0" y="1143000"/>
                </a:moveTo>
                <a:lnTo>
                  <a:pt x="685800" y="1143000"/>
                </a:lnTo>
                <a:lnTo>
                  <a:pt x="685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B31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EBEBE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EBEBE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EBEBE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33932" y="522478"/>
            <a:ext cx="9724135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EBEBE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33932" y="2505842"/>
            <a:ext cx="9724135" cy="33896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1169"/>
            <a:ext cx="476884" cy="5910580"/>
          </a:xfrm>
          <a:custGeom>
            <a:avLst/>
            <a:gdLst/>
            <a:ahLst/>
            <a:cxnLst/>
            <a:rect l="l" t="t" r="r" b="b"/>
            <a:pathLst>
              <a:path w="476884" h="5910580">
                <a:moveTo>
                  <a:pt x="0" y="5910580"/>
                </a:moveTo>
                <a:lnTo>
                  <a:pt x="476377" y="5910580"/>
                </a:lnTo>
                <a:lnTo>
                  <a:pt x="476377" y="0"/>
                </a:lnTo>
                <a:lnTo>
                  <a:pt x="0" y="0"/>
                </a:lnTo>
                <a:lnTo>
                  <a:pt x="0" y="5910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123548" y="1270"/>
            <a:ext cx="1068705" cy="469900"/>
          </a:xfrm>
          <a:custGeom>
            <a:avLst/>
            <a:gdLst/>
            <a:ahLst/>
            <a:cxnLst/>
            <a:rect l="l" t="t" r="r" b="b"/>
            <a:pathLst>
              <a:path w="1068704" h="469900">
                <a:moveTo>
                  <a:pt x="0" y="469899"/>
                </a:moveTo>
                <a:lnTo>
                  <a:pt x="1068451" y="469899"/>
                </a:lnTo>
                <a:lnTo>
                  <a:pt x="1068451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749" y="469899"/>
                </a:lnTo>
                <a:lnTo>
                  <a:pt x="10437749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709272" y="471423"/>
            <a:ext cx="483234" cy="5910580"/>
          </a:xfrm>
          <a:custGeom>
            <a:avLst/>
            <a:gdLst/>
            <a:ahLst/>
            <a:cxnLst/>
            <a:rect l="l" t="t" r="r" b="b"/>
            <a:pathLst>
              <a:path w="483234" h="5910580">
                <a:moveTo>
                  <a:pt x="482726" y="0"/>
                </a:moveTo>
                <a:lnTo>
                  <a:pt x="0" y="0"/>
                </a:lnTo>
                <a:lnTo>
                  <a:pt x="0" y="5910326"/>
                </a:lnTo>
                <a:lnTo>
                  <a:pt x="482726" y="5910326"/>
                </a:lnTo>
                <a:lnTo>
                  <a:pt x="4827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98252" y="0"/>
            <a:ext cx="765048" cy="12085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437748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0" y="1143000"/>
                </a:moveTo>
                <a:lnTo>
                  <a:pt x="685800" y="1143000"/>
                </a:lnTo>
                <a:lnTo>
                  <a:pt x="685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B31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33932" y="3575172"/>
            <a:ext cx="4318000" cy="1932305"/>
          </a:xfrm>
          <a:prstGeom prst="rect">
            <a:avLst/>
          </a:prstGeom>
        </p:spPr>
        <p:txBody>
          <a:bodyPr vert="horz" wrap="square" lIns="0" tIns="3194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15"/>
              </a:spcBef>
            </a:pPr>
            <a:r>
              <a:rPr sz="5400" spc="-235" dirty="0"/>
              <a:t>Osteoarthritis</a:t>
            </a:r>
            <a:endParaRPr sz="5400"/>
          </a:p>
          <a:p>
            <a:pPr marL="12700" marR="767715">
              <a:lnSpc>
                <a:spcPts val="3160"/>
              </a:lnSpc>
              <a:spcBef>
                <a:spcPts val="75"/>
              </a:spcBef>
            </a:pPr>
            <a:r>
              <a:rPr sz="1800" spc="-145" dirty="0">
                <a:solidFill>
                  <a:srgbClr val="EE52A4"/>
                </a:solidFill>
              </a:rPr>
              <a:t>RIZWAN </a:t>
            </a:r>
            <a:r>
              <a:rPr sz="1800" spc="5" dirty="0">
                <a:solidFill>
                  <a:srgbClr val="EE52A4"/>
                </a:solidFill>
              </a:rPr>
              <a:t>MANSOOR </a:t>
            </a:r>
            <a:r>
              <a:rPr sz="1800" spc="-60" dirty="0">
                <a:solidFill>
                  <a:srgbClr val="EE52A4"/>
                </a:solidFill>
              </a:rPr>
              <a:t>M.D.  </a:t>
            </a:r>
            <a:r>
              <a:rPr sz="1800" spc="-95" dirty="0">
                <a:solidFill>
                  <a:srgbClr val="EE52A4"/>
                </a:solidFill>
              </a:rPr>
              <a:t>CONSULTANT</a:t>
            </a:r>
            <a:r>
              <a:rPr sz="1800" spc="-120" dirty="0">
                <a:solidFill>
                  <a:srgbClr val="EE52A4"/>
                </a:solidFill>
              </a:rPr>
              <a:t> </a:t>
            </a:r>
            <a:r>
              <a:rPr sz="1800" spc="-110" dirty="0">
                <a:solidFill>
                  <a:srgbClr val="EE52A4"/>
                </a:solidFill>
              </a:rPr>
              <a:t>RHEUMATOLOGIST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79700"/>
            <a:ext cx="4191000" cy="4178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08948" y="5867400"/>
            <a:ext cx="990600" cy="990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08948" y="1676400"/>
            <a:ext cx="2819400" cy="2819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99348" y="8509"/>
            <a:ext cx="1600200" cy="1600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02142" y="1519047"/>
            <a:ext cx="3288029" cy="768350"/>
          </a:xfrm>
          <a:custGeom>
            <a:avLst/>
            <a:gdLst/>
            <a:ahLst/>
            <a:cxnLst/>
            <a:rect l="l" t="t" r="r" b="b"/>
            <a:pathLst>
              <a:path w="3288029" h="768350">
                <a:moveTo>
                  <a:pt x="3226307" y="0"/>
                </a:moveTo>
                <a:lnTo>
                  <a:pt x="2909951" y="104775"/>
                </a:lnTo>
                <a:lnTo>
                  <a:pt x="2591054" y="200660"/>
                </a:lnTo>
                <a:lnTo>
                  <a:pt x="2485643" y="229997"/>
                </a:lnTo>
                <a:lnTo>
                  <a:pt x="2271522" y="287274"/>
                </a:lnTo>
                <a:lnTo>
                  <a:pt x="2059812" y="340487"/>
                </a:lnTo>
                <a:lnTo>
                  <a:pt x="1954656" y="365760"/>
                </a:lnTo>
                <a:lnTo>
                  <a:pt x="1639697" y="436244"/>
                </a:lnTo>
                <a:lnTo>
                  <a:pt x="1330071" y="498855"/>
                </a:lnTo>
                <a:lnTo>
                  <a:pt x="1127378" y="536828"/>
                </a:lnTo>
                <a:lnTo>
                  <a:pt x="829309" y="588517"/>
                </a:lnTo>
                <a:lnTo>
                  <a:pt x="447928" y="646811"/>
                </a:lnTo>
                <a:lnTo>
                  <a:pt x="174751" y="683894"/>
                </a:lnTo>
                <a:lnTo>
                  <a:pt x="0" y="705103"/>
                </a:lnTo>
                <a:lnTo>
                  <a:pt x="9701" y="720494"/>
                </a:lnTo>
                <a:lnTo>
                  <a:pt x="29342" y="751181"/>
                </a:lnTo>
                <a:lnTo>
                  <a:pt x="39115" y="766572"/>
                </a:lnTo>
                <a:lnTo>
                  <a:pt x="66166" y="767349"/>
                </a:lnTo>
                <a:lnTo>
                  <a:pt x="95131" y="767793"/>
                </a:lnTo>
                <a:lnTo>
                  <a:pt x="125954" y="767911"/>
                </a:lnTo>
                <a:lnTo>
                  <a:pt x="192949" y="767195"/>
                </a:lnTo>
                <a:lnTo>
                  <a:pt x="305973" y="763849"/>
                </a:lnTo>
                <a:lnTo>
                  <a:pt x="477701" y="755441"/>
                </a:lnTo>
                <a:lnTo>
                  <a:pt x="773052" y="735284"/>
                </a:lnTo>
                <a:lnTo>
                  <a:pt x="1336019" y="685315"/>
                </a:lnTo>
                <a:lnTo>
                  <a:pt x="2059023" y="606988"/>
                </a:lnTo>
                <a:lnTo>
                  <a:pt x="2689041" y="527362"/>
                </a:lnTo>
                <a:lnTo>
                  <a:pt x="3038251" y="477217"/>
                </a:lnTo>
                <a:lnTo>
                  <a:pt x="3250138" y="443265"/>
                </a:lnTo>
                <a:lnTo>
                  <a:pt x="3288029" y="436752"/>
                </a:lnTo>
                <a:lnTo>
                  <a:pt x="3280235" y="379771"/>
                </a:lnTo>
                <a:lnTo>
                  <a:pt x="3273959" y="334487"/>
                </a:lnTo>
                <a:lnTo>
                  <a:pt x="3264862" y="270500"/>
                </a:lnTo>
                <a:lnTo>
                  <a:pt x="3252759" y="189298"/>
                </a:lnTo>
                <a:lnTo>
                  <a:pt x="3249394" y="166333"/>
                </a:lnTo>
                <a:lnTo>
                  <a:pt x="3245343" y="138048"/>
                </a:lnTo>
                <a:lnTo>
                  <a:pt x="3240328" y="102315"/>
                </a:lnTo>
                <a:lnTo>
                  <a:pt x="3234075" y="57008"/>
                </a:lnTo>
                <a:lnTo>
                  <a:pt x="3226307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9511" y="1866392"/>
            <a:ext cx="11277600" cy="4534535"/>
          </a:xfrm>
          <a:custGeom>
            <a:avLst/>
            <a:gdLst/>
            <a:ahLst/>
            <a:cxnLst/>
            <a:rect l="l" t="t" r="r" b="b"/>
            <a:pathLst>
              <a:path w="11277600" h="4534535">
                <a:moveTo>
                  <a:pt x="0" y="0"/>
                </a:moveTo>
                <a:lnTo>
                  <a:pt x="0" y="4533912"/>
                </a:lnTo>
                <a:lnTo>
                  <a:pt x="11277574" y="4533912"/>
                </a:lnTo>
                <a:lnTo>
                  <a:pt x="11277574" y="400050"/>
                </a:lnTo>
                <a:lnTo>
                  <a:pt x="6013424" y="400050"/>
                </a:lnTo>
                <a:lnTo>
                  <a:pt x="5546699" y="398525"/>
                </a:lnTo>
                <a:lnTo>
                  <a:pt x="4648174" y="381000"/>
                </a:lnTo>
                <a:lnTo>
                  <a:pt x="4006824" y="357250"/>
                </a:lnTo>
                <a:lnTo>
                  <a:pt x="2828899" y="290575"/>
                </a:lnTo>
                <a:lnTo>
                  <a:pt x="2132050" y="238125"/>
                </a:lnTo>
                <a:lnTo>
                  <a:pt x="1519275" y="180975"/>
                </a:lnTo>
                <a:lnTo>
                  <a:pt x="773112" y="100075"/>
                </a:lnTo>
                <a:lnTo>
                  <a:pt x="403225" y="55625"/>
                </a:lnTo>
                <a:lnTo>
                  <a:pt x="0" y="0"/>
                </a:lnTo>
                <a:close/>
              </a:path>
              <a:path w="11277600" h="4534535">
                <a:moveTo>
                  <a:pt x="11277574" y="1650"/>
                </a:moveTo>
                <a:lnTo>
                  <a:pt x="10510875" y="115950"/>
                </a:lnTo>
                <a:lnTo>
                  <a:pt x="9740874" y="209550"/>
                </a:lnTo>
                <a:lnTo>
                  <a:pt x="9486874" y="234950"/>
                </a:lnTo>
                <a:lnTo>
                  <a:pt x="8974175" y="281050"/>
                </a:lnTo>
                <a:lnTo>
                  <a:pt x="8467699" y="319150"/>
                </a:lnTo>
                <a:lnTo>
                  <a:pt x="8215350" y="335025"/>
                </a:lnTo>
                <a:lnTo>
                  <a:pt x="7466050" y="371475"/>
                </a:lnTo>
                <a:lnTo>
                  <a:pt x="6730974" y="392175"/>
                </a:lnTo>
                <a:lnTo>
                  <a:pt x="6013424" y="400050"/>
                </a:lnTo>
                <a:lnTo>
                  <a:pt x="11277574" y="400050"/>
                </a:lnTo>
                <a:lnTo>
                  <a:pt x="11277574" y="1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71169"/>
            <a:ext cx="476884" cy="5910580"/>
          </a:xfrm>
          <a:custGeom>
            <a:avLst/>
            <a:gdLst/>
            <a:ahLst/>
            <a:cxnLst/>
            <a:rect l="l" t="t" r="r" b="b"/>
            <a:pathLst>
              <a:path w="476884" h="5910580">
                <a:moveTo>
                  <a:pt x="0" y="5910580"/>
                </a:moveTo>
                <a:lnTo>
                  <a:pt x="476377" y="5910580"/>
                </a:lnTo>
                <a:lnTo>
                  <a:pt x="476377" y="0"/>
                </a:lnTo>
                <a:lnTo>
                  <a:pt x="0" y="0"/>
                </a:lnTo>
                <a:lnTo>
                  <a:pt x="0" y="5910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123548" y="1270"/>
            <a:ext cx="1068705" cy="469900"/>
          </a:xfrm>
          <a:custGeom>
            <a:avLst/>
            <a:gdLst/>
            <a:ahLst/>
            <a:cxnLst/>
            <a:rect l="l" t="t" r="r" b="b"/>
            <a:pathLst>
              <a:path w="1068704" h="469900">
                <a:moveTo>
                  <a:pt x="0" y="469899"/>
                </a:moveTo>
                <a:lnTo>
                  <a:pt x="1068451" y="469899"/>
                </a:lnTo>
                <a:lnTo>
                  <a:pt x="1068451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749" y="469899"/>
                </a:lnTo>
                <a:lnTo>
                  <a:pt x="10437749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709272" y="471423"/>
            <a:ext cx="483234" cy="5910580"/>
          </a:xfrm>
          <a:custGeom>
            <a:avLst/>
            <a:gdLst/>
            <a:ahLst/>
            <a:cxnLst/>
            <a:rect l="l" t="t" r="r" b="b"/>
            <a:pathLst>
              <a:path w="483234" h="5910580">
                <a:moveTo>
                  <a:pt x="482726" y="0"/>
                </a:moveTo>
                <a:lnTo>
                  <a:pt x="0" y="0"/>
                </a:lnTo>
                <a:lnTo>
                  <a:pt x="0" y="5910326"/>
                </a:lnTo>
                <a:lnTo>
                  <a:pt x="482726" y="5910326"/>
                </a:lnTo>
                <a:lnTo>
                  <a:pt x="4827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98252" y="0"/>
            <a:ext cx="765048" cy="12085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437748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0" y="1143000"/>
                </a:moveTo>
                <a:lnTo>
                  <a:pt x="685800" y="1143000"/>
                </a:lnTo>
                <a:lnTo>
                  <a:pt x="685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B31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395477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0" dirty="0"/>
              <a:t>Synovial</a:t>
            </a:r>
            <a:r>
              <a:rPr spc="-320" dirty="0"/>
              <a:t> </a:t>
            </a:r>
            <a:r>
              <a:rPr spc="25" dirty="0"/>
              <a:t>cartilage</a:t>
            </a:r>
          </a:p>
        </p:txBody>
      </p:sp>
      <p:sp>
        <p:nvSpPr>
          <p:cNvPr id="16" name="object 16"/>
          <p:cNvSpPr/>
          <p:nvPr/>
        </p:nvSpPr>
        <p:spPr>
          <a:xfrm>
            <a:off x="3020186" y="2844800"/>
            <a:ext cx="5095874" cy="2933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79700"/>
            <a:ext cx="4191000" cy="4178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08948" y="5867400"/>
            <a:ext cx="990600" cy="990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08948" y="1676400"/>
            <a:ext cx="2819400" cy="2819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99348" y="8509"/>
            <a:ext cx="1600200" cy="1600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02142" y="1519047"/>
            <a:ext cx="3288029" cy="768350"/>
          </a:xfrm>
          <a:custGeom>
            <a:avLst/>
            <a:gdLst/>
            <a:ahLst/>
            <a:cxnLst/>
            <a:rect l="l" t="t" r="r" b="b"/>
            <a:pathLst>
              <a:path w="3288029" h="768350">
                <a:moveTo>
                  <a:pt x="3226307" y="0"/>
                </a:moveTo>
                <a:lnTo>
                  <a:pt x="2909951" y="104775"/>
                </a:lnTo>
                <a:lnTo>
                  <a:pt x="2591054" y="200660"/>
                </a:lnTo>
                <a:lnTo>
                  <a:pt x="2485643" y="229997"/>
                </a:lnTo>
                <a:lnTo>
                  <a:pt x="2271522" y="287274"/>
                </a:lnTo>
                <a:lnTo>
                  <a:pt x="2059812" y="340487"/>
                </a:lnTo>
                <a:lnTo>
                  <a:pt x="1954656" y="365760"/>
                </a:lnTo>
                <a:lnTo>
                  <a:pt x="1639697" y="436244"/>
                </a:lnTo>
                <a:lnTo>
                  <a:pt x="1330071" y="498855"/>
                </a:lnTo>
                <a:lnTo>
                  <a:pt x="1127378" y="536828"/>
                </a:lnTo>
                <a:lnTo>
                  <a:pt x="829309" y="588517"/>
                </a:lnTo>
                <a:lnTo>
                  <a:pt x="447928" y="646811"/>
                </a:lnTo>
                <a:lnTo>
                  <a:pt x="174751" y="683894"/>
                </a:lnTo>
                <a:lnTo>
                  <a:pt x="0" y="705103"/>
                </a:lnTo>
                <a:lnTo>
                  <a:pt x="9701" y="720494"/>
                </a:lnTo>
                <a:lnTo>
                  <a:pt x="29342" y="751181"/>
                </a:lnTo>
                <a:lnTo>
                  <a:pt x="39115" y="766572"/>
                </a:lnTo>
                <a:lnTo>
                  <a:pt x="66166" y="767349"/>
                </a:lnTo>
                <a:lnTo>
                  <a:pt x="95131" y="767793"/>
                </a:lnTo>
                <a:lnTo>
                  <a:pt x="125954" y="767911"/>
                </a:lnTo>
                <a:lnTo>
                  <a:pt x="192949" y="767195"/>
                </a:lnTo>
                <a:lnTo>
                  <a:pt x="305973" y="763849"/>
                </a:lnTo>
                <a:lnTo>
                  <a:pt x="477701" y="755441"/>
                </a:lnTo>
                <a:lnTo>
                  <a:pt x="773052" y="735284"/>
                </a:lnTo>
                <a:lnTo>
                  <a:pt x="1336019" y="685315"/>
                </a:lnTo>
                <a:lnTo>
                  <a:pt x="2059023" y="606988"/>
                </a:lnTo>
                <a:lnTo>
                  <a:pt x="2689041" y="527362"/>
                </a:lnTo>
                <a:lnTo>
                  <a:pt x="3038251" y="477217"/>
                </a:lnTo>
                <a:lnTo>
                  <a:pt x="3250138" y="443265"/>
                </a:lnTo>
                <a:lnTo>
                  <a:pt x="3288029" y="436752"/>
                </a:lnTo>
                <a:lnTo>
                  <a:pt x="3280235" y="379771"/>
                </a:lnTo>
                <a:lnTo>
                  <a:pt x="3273959" y="334487"/>
                </a:lnTo>
                <a:lnTo>
                  <a:pt x="3264862" y="270500"/>
                </a:lnTo>
                <a:lnTo>
                  <a:pt x="3252759" y="189298"/>
                </a:lnTo>
                <a:lnTo>
                  <a:pt x="3249394" y="166333"/>
                </a:lnTo>
                <a:lnTo>
                  <a:pt x="3245343" y="138048"/>
                </a:lnTo>
                <a:lnTo>
                  <a:pt x="3240328" y="102315"/>
                </a:lnTo>
                <a:lnTo>
                  <a:pt x="3234075" y="57008"/>
                </a:lnTo>
                <a:lnTo>
                  <a:pt x="3226307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9511" y="1866392"/>
            <a:ext cx="11277600" cy="4534535"/>
          </a:xfrm>
          <a:custGeom>
            <a:avLst/>
            <a:gdLst/>
            <a:ahLst/>
            <a:cxnLst/>
            <a:rect l="l" t="t" r="r" b="b"/>
            <a:pathLst>
              <a:path w="11277600" h="4534535">
                <a:moveTo>
                  <a:pt x="0" y="0"/>
                </a:moveTo>
                <a:lnTo>
                  <a:pt x="0" y="4533912"/>
                </a:lnTo>
                <a:lnTo>
                  <a:pt x="11277574" y="4533912"/>
                </a:lnTo>
                <a:lnTo>
                  <a:pt x="11277574" y="400050"/>
                </a:lnTo>
                <a:lnTo>
                  <a:pt x="6013424" y="400050"/>
                </a:lnTo>
                <a:lnTo>
                  <a:pt x="5546699" y="398525"/>
                </a:lnTo>
                <a:lnTo>
                  <a:pt x="4648174" y="381000"/>
                </a:lnTo>
                <a:lnTo>
                  <a:pt x="4006824" y="357250"/>
                </a:lnTo>
                <a:lnTo>
                  <a:pt x="2828899" y="290575"/>
                </a:lnTo>
                <a:lnTo>
                  <a:pt x="2132050" y="238125"/>
                </a:lnTo>
                <a:lnTo>
                  <a:pt x="1519275" y="180975"/>
                </a:lnTo>
                <a:lnTo>
                  <a:pt x="773112" y="100075"/>
                </a:lnTo>
                <a:lnTo>
                  <a:pt x="403225" y="55625"/>
                </a:lnTo>
                <a:lnTo>
                  <a:pt x="0" y="0"/>
                </a:lnTo>
                <a:close/>
              </a:path>
              <a:path w="11277600" h="4534535">
                <a:moveTo>
                  <a:pt x="11277574" y="1650"/>
                </a:moveTo>
                <a:lnTo>
                  <a:pt x="10510875" y="115950"/>
                </a:lnTo>
                <a:lnTo>
                  <a:pt x="9740874" y="209550"/>
                </a:lnTo>
                <a:lnTo>
                  <a:pt x="9486874" y="234950"/>
                </a:lnTo>
                <a:lnTo>
                  <a:pt x="8974175" y="281050"/>
                </a:lnTo>
                <a:lnTo>
                  <a:pt x="8467699" y="319150"/>
                </a:lnTo>
                <a:lnTo>
                  <a:pt x="8215350" y="335025"/>
                </a:lnTo>
                <a:lnTo>
                  <a:pt x="7466050" y="371475"/>
                </a:lnTo>
                <a:lnTo>
                  <a:pt x="6730974" y="392175"/>
                </a:lnTo>
                <a:lnTo>
                  <a:pt x="6013424" y="400050"/>
                </a:lnTo>
                <a:lnTo>
                  <a:pt x="11277574" y="400050"/>
                </a:lnTo>
                <a:lnTo>
                  <a:pt x="11277574" y="1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71169"/>
            <a:ext cx="476884" cy="5910580"/>
          </a:xfrm>
          <a:custGeom>
            <a:avLst/>
            <a:gdLst/>
            <a:ahLst/>
            <a:cxnLst/>
            <a:rect l="l" t="t" r="r" b="b"/>
            <a:pathLst>
              <a:path w="476884" h="5910580">
                <a:moveTo>
                  <a:pt x="0" y="5910580"/>
                </a:moveTo>
                <a:lnTo>
                  <a:pt x="476377" y="5910580"/>
                </a:lnTo>
                <a:lnTo>
                  <a:pt x="476377" y="0"/>
                </a:lnTo>
                <a:lnTo>
                  <a:pt x="0" y="0"/>
                </a:lnTo>
                <a:lnTo>
                  <a:pt x="0" y="5910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123548" y="1270"/>
            <a:ext cx="1068705" cy="469900"/>
          </a:xfrm>
          <a:custGeom>
            <a:avLst/>
            <a:gdLst/>
            <a:ahLst/>
            <a:cxnLst/>
            <a:rect l="l" t="t" r="r" b="b"/>
            <a:pathLst>
              <a:path w="1068704" h="469900">
                <a:moveTo>
                  <a:pt x="0" y="469899"/>
                </a:moveTo>
                <a:lnTo>
                  <a:pt x="1068451" y="469899"/>
                </a:lnTo>
                <a:lnTo>
                  <a:pt x="1068451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749" y="469899"/>
                </a:lnTo>
                <a:lnTo>
                  <a:pt x="10437749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709272" y="471423"/>
            <a:ext cx="483234" cy="5910580"/>
          </a:xfrm>
          <a:custGeom>
            <a:avLst/>
            <a:gdLst/>
            <a:ahLst/>
            <a:cxnLst/>
            <a:rect l="l" t="t" r="r" b="b"/>
            <a:pathLst>
              <a:path w="483234" h="5910580">
                <a:moveTo>
                  <a:pt x="482726" y="0"/>
                </a:moveTo>
                <a:lnTo>
                  <a:pt x="0" y="0"/>
                </a:lnTo>
                <a:lnTo>
                  <a:pt x="0" y="5910326"/>
                </a:lnTo>
                <a:lnTo>
                  <a:pt x="482726" y="5910326"/>
                </a:lnTo>
                <a:lnTo>
                  <a:pt x="4827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98252" y="0"/>
            <a:ext cx="765048" cy="12085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437748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0" y="1143000"/>
                </a:moveTo>
                <a:lnTo>
                  <a:pt x="685800" y="1143000"/>
                </a:lnTo>
                <a:lnTo>
                  <a:pt x="685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B31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395477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0" dirty="0"/>
              <a:t>Synovial</a:t>
            </a:r>
            <a:r>
              <a:rPr spc="-320" dirty="0"/>
              <a:t> </a:t>
            </a:r>
            <a:r>
              <a:rPr spc="25" dirty="0"/>
              <a:t>cartilage</a:t>
            </a:r>
          </a:p>
        </p:txBody>
      </p:sp>
      <p:sp>
        <p:nvSpPr>
          <p:cNvPr id="16" name="object 16"/>
          <p:cNvSpPr/>
          <p:nvPr/>
        </p:nvSpPr>
        <p:spPr>
          <a:xfrm>
            <a:off x="1838325" y="2352675"/>
            <a:ext cx="7058025" cy="38004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79700"/>
            <a:ext cx="4191000" cy="4178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08948" y="5867400"/>
            <a:ext cx="990600" cy="990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08948" y="1676400"/>
            <a:ext cx="2819400" cy="2819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99348" y="8509"/>
            <a:ext cx="1600200" cy="1600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02142" y="1519047"/>
            <a:ext cx="3288029" cy="768350"/>
          </a:xfrm>
          <a:custGeom>
            <a:avLst/>
            <a:gdLst/>
            <a:ahLst/>
            <a:cxnLst/>
            <a:rect l="l" t="t" r="r" b="b"/>
            <a:pathLst>
              <a:path w="3288029" h="768350">
                <a:moveTo>
                  <a:pt x="3226307" y="0"/>
                </a:moveTo>
                <a:lnTo>
                  <a:pt x="2909951" y="104775"/>
                </a:lnTo>
                <a:lnTo>
                  <a:pt x="2591054" y="200660"/>
                </a:lnTo>
                <a:lnTo>
                  <a:pt x="2485643" y="229997"/>
                </a:lnTo>
                <a:lnTo>
                  <a:pt x="2271522" y="287274"/>
                </a:lnTo>
                <a:lnTo>
                  <a:pt x="2059812" y="340487"/>
                </a:lnTo>
                <a:lnTo>
                  <a:pt x="1954656" y="365760"/>
                </a:lnTo>
                <a:lnTo>
                  <a:pt x="1639697" y="436244"/>
                </a:lnTo>
                <a:lnTo>
                  <a:pt x="1330071" y="498855"/>
                </a:lnTo>
                <a:lnTo>
                  <a:pt x="1127378" y="536828"/>
                </a:lnTo>
                <a:lnTo>
                  <a:pt x="829309" y="588517"/>
                </a:lnTo>
                <a:lnTo>
                  <a:pt x="447928" y="646811"/>
                </a:lnTo>
                <a:lnTo>
                  <a:pt x="174751" y="683894"/>
                </a:lnTo>
                <a:lnTo>
                  <a:pt x="0" y="705103"/>
                </a:lnTo>
                <a:lnTo>
                  <a:pt x="9701" y="720494"/>
                </a:lnTo>
                <a:lnTo>
                  <a:pt x="29342" y="751181"/>
                </a:lnTo>
                <a:lnTo>
                  <a:pt x="39115" y="766572"/>
                </a:lnTo>
                <a:lnTo>
                  <a:pt x="66166" y="767349"/>
                </a:lnTo>
                <a:lnTo>
                  <a:pt x="95131" y="767793"/>
                </a:lnTo>
                <a:lnTo>
                  <a:pt x="125954" y="767911"/>
                </a:lnTo>
                <a:lnTo>
                  <a:pt x="192949" y="767195"/>
                </a:lnTo>
                <a:lnTo>
                  <a:pt x="305973" y="763849"/>
                </a:lnTo>
                <a:lnTo>
                  <a:pt x="477701" y="755441"/>
                </a:lnTo>
                <a:lnTo>
                  <a:pt x="773052" y="735284"/>
                </a:lnTo>
                <a:lnTo>
                  <a:pt x="1336019" y="685315"/>
                </a:lnTo>
                <a:lnTo>
                  <a:pt x="2059023" y="606988"/>
                </a:lnTo>
                <a:lnTo>
                  <a:pt x="2689041" y="527362"/>
                </a:lnTo>
                <a:lnTo>
                  <a:pt x="3038251" y="477217"/>
                </a:lnTo>
                <a:lnTo>
                  <a:pt x="3250138" y="443265"/>
                </a:lnTo>
                <a:lnTo>
                  <a:pt x="3288029" y="436752"/>
                </a:lnTo>
                <a:lnTo>
                  <a:pt x="3280235" y="379771"/>
                </a:lnTo>
                <a:lnTo>
                  <a:pt x="3273959" y="334487"/>
                </a:lnTo>
                <a:lnTo>
                  <a:pt x="3264862" y="270500"/>
                </a:lnTo>
                <a:lnTo>
                  <a:pt x="3252759" y="189298"/>
                </a:lnTo>
                <a:lnTo>
                  <a:pt x="3249394" y="166333"/>
                </a:lnTo>
                <a:lnTo>
                  <a:pt x="3245343" y="138048"/>
                </a:lnTo>
                <a:lnTo>
                  <a:pt x="3240328" y="102315"/>
                </a:lnTo>
                <a:lnTo>
                  <a:pt x="3234075" y="57008"/>
                </a:lnTo>
                <a:lnTo>
                  <a:pt x="3226307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9511" y="1866392"/>
            <a:ext cx="11277600" cy="4534535"/>
          </a:xfrm>
          <a:custGeom>
            <a:avLst/>
            <a:gdLst/>
            <a:ahLst/>
            <a:cxnLst/>
            <a:rect l="l" t="t" r="r" b="b"/>
            <a:pathLst>
              <a:path w="11277600" h="4534535">
                <a:moveTo>
                  <a:pt x="0" y="0"/>
                </a:moveTo>
                <a:lnTo>
                  <a:pt x="0" y="4533912"/>
                </a:lnTo>
                <a:lnTo>
                  <a:pt x="11277574" y="4533912"/>
                </a:lnTo>
                <a:lnTo>
                  <a:pt x="11277574" y="400050"/>
                </a:lnTo>
                <a:lnTo>
                  <a:pt x="6013424" y="400050"/>
                </a:lnTo>
                <a:lnTo>
                  <a:pt x="5546699" y="398525"/>
                </a:lnTo>
                <a:lnTo>
                  <a:pt x="4648174" y="381000"/>
                </a:lnTo>
                <a:lnTo>
                  <a:pt x="4006824" y="357250"/>
                </a:lnTo>
                <a:lnTo>
                  <a:pt x="2828899" y="290575"/>
                </a:lnTo>
                <a:lnTo>
                  <a:pt x="2132050" y="238125"/>
                </a:lnTo>
                <a:lnTo>
                  <a:pt x="1519275" y="180975"/>
                </a:lnTo>
                <a:lnTo>
                  <a:pt x="773112" y="100075"/>
                </a:lnTo>
                <a:lnTo>
                  <a:pt x="403225" y="55625"/>
                </a:lnTo>
                <a:lnTo>
                  <a:pt x="0" y="0"/>
                </a:lnTo>
                <a:close/>
              </a:path>
              <a:path w="11277600" h="4534535">
                <a:moveTo>
                  <a:pt x="11277574" y="1650"/>
                </a:moveTo>
                <a:lnTo>
                  <a:pt x="10510875" y="115950"/>
                </a:lnTo>
                <a:lnTo>
                  <a:pt x="9740874" y="209550"/>
                </a:lnTo>
                <a:lnTo>
                  <a:pt x="9486874" y="234950"/>
                </a:lnTo>
                <a:lnTo>
                  <a:pt x="8974175" y="281050"/>
                </a:lnTo>
                <a:lnTo>
                  <a:pt x="8467699" y="319150"/>
                </a:lnTo>
                <a:lnTo>
                  <a:pt x="8215350" y="335025"/>
                </a:lnTo>
                <a:lnTo>
                  <a:pt x="7466050" y="371475"/>
                </a:lnTo>
                <a:lnTo>
                  <a:pt x="6730974" y="392175"/>
                </a:lnTo>
                <a:lnTo>
                  <a:pt x="6013424" y="400050"/>
                </a:lnTo>
                <a:lnTo>
                  <a:pt x="11277574" y="400050"/>
                </a:lnTo>
                <a:lnTo>
                  <a:pt x="11277574" y="1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71169"/>
            <a:ext cx="476884" cy="5910580"/>
          </a:xfrm>
          <a:custGeom>
            <a:avLst/>
            <a:gdLst/>
            <a:ahLst/>
            <a:cxnLst/>
            <a:rect l="l" t="t" r="r" b="b"/>
            <a:pathLst>
              <a:path w="476884" h="5910580">
                <a:moveTo>
                  <a:pt x="0" y="5910580"/>
                </a:moveTo>
                <a:lnTo>
                  <a:pt x="476377" y="5910580"/>
                </a:lnTo>
                <a:lnTo>
                  <a:pt x="476377" y="0"/>
                </a:lnTo>
                <a:lnTo>
                  <a:pt x="0" y="0"/>
                </a:lnTo>
                <a:lnTo>
                  <a:pt x="0" y="5910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123548" y="1270"/>
            <a:ext cx="1068705" cy="469900"/>
          </a:xfrm>
          <a:custGeom>
            <a:avLst/>
            <a:gdLst/>
            <a:ahLst/>
            <a:cxnLst/>
            <a:rect l="l" t="t" r="r" b="b"/>
            <a:pathLst>
              <a:path w="1068704" h="469900">
                <a:moveTo>
                  <a:pt x="0" y="469899"/>
                </a:moveTo>
                <a:lnTo>
                  <a:pt x="1068451" y="469899"/>
                </a:lnTo>
                <a:lnTo>
                  <a:pt x="1068451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749" y="469899"/>
                </a:lnTo>
                <a:lnTo>
                  <a:pt x="10437749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709272" y="471423"/>
            <a:ext cx="483234" cy="5910580"/>
          </a:xfrm>
          <a:custGeom>
            <a:avLst/>
            <a:gdLst/>
            <a:ahLst/>
            <a:cxnLst/>
            <a:rect l="l" t="t" r="r" b="b"/>
            <a:pathLst>
              <a:path w="483234" h="5910580">
                <a:moveTo>
                  <a:pt x="482726" y="0"/>
                </a:moveTo>
                <a:lnTo>
                  <a:pt x="0" y="0"/>
                </a:lnTo>
                <a:lnTo>
                  <a:pt x="0" y="5910326"/>
                </a:lnTo>
                <a:lnTo>
                  <a:pt x="482726" y="5910326"/>
                </a:lnTo>
                <a:lnTo>
                  <a:pt x="4827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98252" y="0"/>
            <a:ext cx="765048" cy="12085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437748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0" y="1143000"/>
                </a:moveTo>
                <a:lnTo>
                  <a:pt x="685800" y="1143000"/>
                </a:lnTo>
                <a:lnTo>
                  <a:pt x="685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B31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49250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0" dirty="0"/>
              <a:t>Cartilage</a:t>
            </a:r>
            <a:r>
              <a:rPr spc="-305" dirty="0"/>
              <a:t> </a:t>
            </a:r>
            <a:r>
              <a:rPr spc="-120" dirty="0"/>
              <a:t>homeostasis</a:t>
            </a:r>
          </a:p>
        </p:txBody>
      </p:sp>
      <p:sp>
        <p:nvSpPr>
          <p:cNvPr id="16" name="object 16"/>
          <p:cNvSpPr/>
          <p:nvPr/>
        </p:nvSpPr>
        <p:spPr>
          <a:xfrm>
            <a:off x="3663188" y="2959100"/>
            <a:ext cx="3810000" cy="2705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79700"/>
            <a:ext cx="4191000" cy="4178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08948" y="5867400"/>
            <a:ext cx="990600" cy="990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08948" y="1676400"/>
            <a:ext cx="2819400" cy="2819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99348" y="8509"/>
            <a:ext cx="1600200" cy="1600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02142" y="1519047"/>
            <a:ext cx="3288029" cy="768350"/>
          </a:xfrm>
          <a:custGeom>
            <a:avLst/>
            <a:gdLst/>
            <a:ahLst/>
            <a:cxnLst/>
            <a:rect l="l" t="t" r="r" b="b"/>
            <a:pathLst>
              <a:path w="3288029" h="768350">
                <a:moveTo>
                  <a:pt x="3226307" y="0"/>
                </a:moveTo>
                <a:lnTo>
                  <a:pt x="2909951" y="104775"/>
                </a:lnTo>
                <a:lnTo>
                  <a:pt x="2591054" y="200660"/>
                </a:lnTo>
                <a:lnTo>
                  <a:pt x="2485643" y="229997"/>
                </a:lnTo>
                <a:lnTo>
                  <a:pt x="2271522" y="287274"/>
                </a:lnTo>
                <a:lnTo>
                  <a:pt x="2059812" y="340487"/>
                </a:lnTo>
                <a:lnTo>
                  <a:pt x="1954656" y="365760"/>
                </a:lnTo>
                <a:lnTo>
                  <a:pt x="1639697" y="436244"/>
                </a:lnTo>
                <a:lnTo>
                  <a:pt x="1330071" y="498855"/>
                </a:lnTo>
                <a:lnTo>
                  <a:pt x="1127378" y="536828"/>
                </a:lnTo>
                <a:lnTo>
                  <a:pt x="829309" y="588517"/>
                </a:lnTo>
                <a:lnTo>
                  <a:pt x="447928" y="646811"/>
                </a:lnTo>
                <a:lnTo>
                  <a:pt x="174751" y="683894"/>
                </a:lnTo>
                <a:lnTo>
                  <a:pt x="0" y="705103"/>
                </a:lnTo>
                <a:lnTo>
                  <a:pt x="9701" y="720494"/>
                </a:lnTo>
                <a:lnTo>
                  <a:pt x="29342" y="751181"/>
                </a:lnTo>
                <a:lnTo>
                  <a:pt x="39115" y="766572"/>
                </a:lnTo>
                <a:lnTo>
                  <a:pt x="66166" y="767349"/>
                </a:lnTo>
                <a:lnTo>
                  <a:pt x="95131" y="767793"/>
                </a:lnTo>
                <a:lnTo>
                  <a:pt x="125954" y="767911"/>
                </a:lnTo>
                <a:lnTo>
                  <a:pt x="192949" y="767195"/>
                </a:lnTo>
                <a:lnTo>
                  <a:pt x="305973" y="763849"/>
                </a:lnTo>
                <a:lnTo>
                  <a:pt x="477701" y="755441"/>
                </a:lnTo>
                <a:lnTo>
                  <a:pt x="773052" y="735284"/>
                </a:lnTo>
                <a:lnTo>
                  <a:pt x="1336019" y="685315"/>
                </a:lnTo>
                <a:lnTo>
                  <a:pt x="2059023" y="606988"/>
                </a:lnTo>
                <a:lnTo>
                  <a:pt x="2689041" y="527362"/>
                </a:lnTo>
                <a:lnTo>
                  <a:pt x="3038251" y="477217"/>
                </a:lnTo>
                <a:lnTo>
                  <a:pt x="3250138" y="443265"/>
                </a:lnTo>
                <a:lnTo>
                  <a:pt x="3288029" y="436752"/>
                </a:lnTo>
                <a:lnTo>
                  <a:pt x="3280235" y="379771"/>
                </a:lnTo>
                <a:lnTo>
                  <a:pt x="3273959" y="334487"/>
                </a:lnTo>
                <a:lnTo>
                  <a:pt x="3264862" y="270500"/>
                </a:lnTo>
                <a:lnTo>
                  <a:pt x="3252759" y="189298"/>
                </a:lnTo>
                <a:lnTo>
                  <a:pt x="3249394" y="166333"/>
                </a:lnTo>
                <a:lnTo>
                  <a:pt x="3245343" y="138048"/>
                </a:lnTo>
                <a:lnTo>
                  <a:pt x="3240328" y="102315"/>
                </a:lnTo>
                <a:lnTo>
                  <a:pt x="3234075" y="57008"/>
                </a:lnTo>
                <a:lnTo>
                  <a:pt x="3226307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9511" y="1866392"/>
            <a:ext cx="11277600" cy="4534535"/>
          </a:xfrm>
          <a:custGeom>
            <a:avLst/>
            <a:gdLst/>
            <a:ahLst/>
            <a:cxnLst/>
            <a:rect l="l" t="t" r="r" b="b"/>
            <a:pathLst>
              <a:path w="11277600" h="4534535">
                <a:moveTo>
                  <a:pt x="0" y="0"/>
                </a:moveTo>
                <a:lnTo>
                  <a:pt x="0" y="4533912"/>
                </a:lnTo>
                <a:lnTo>
                  <a:pt x="11277574" y="4533912"/>
                </a:lnTo>
                <a:lnTo>
                  <a:pt x="11277574" y="400050"/>
                </a:lnTo>
                <a:lnTo>
                  <a:pt x="6013424" y="400050"/>
                </a:lnTo>
                <a:lnTo>
                  <a:pt x="5546699" y="398525"/>
                </a:lnTo>
                <a:lnTo>
                  <a:pt x="4648174" y="381000"/>
                </a:lnTo>
                <a:lnTo>
                  <a:pt x="4006824" y="357250"/>
                </a:lnTo>
                <a:lnTo>
                  <a:pt x="2828899" y="290575"/>
                </a:lnTo>
                <a:lnTo>
                  <a:pt x="2132050" y="238125"/>
                </a:lnTo>
                <a:lnTo>
                  <a:pt x="1519275" y="180975"/>
                </a:lnTo>
                <a:lnTo>
                  <a:pt x="773112" y="100075"/>
                </a:lnTo>
                <a:lnTo>
                  <a:pt x="403225" y="55625"/>
                </a:lnTo>
                <a:lnTo>
                  <a:pt x="0" y="0"/>
                </a:lnTo>
                <a:close/>
              </a:path>
              <a:path w="11277600" h="4534535">
                <a:moveTo>
                  <a:pt x="11277574" y="1650"/>
                </a:moveTo>
                <a:lnTo>
                  <a:pt x="10510875" y="115950"/>
                </a:lnTo>
                <a:lnTo>
                  <a:pt x="9740874" y="209550"/>
                </a:lnTo>
                <a:lnTo>
                  <a:pt x="9486874" y="234950"/>
                </a:lnTo>
                <a:lnTo>
                  <a:pt x="8974175" y="281050"/>
                </a:lnTo>
                <a:lnTo>
                  <a:pt x="8467699" y="319150"/>
                </a:lnTo>
                <a:lnTo>
                  <a:pt x="8215350" y="335025"/>
                </a:lnTo>
                <a:lnTo>
                  <a:pt x="7466050" y="371475"/>
                </a:lnTo>
                <a:lnTo>
                  <a:pt x="6730974" y="392175"/>
                </a:lnTo>
                <a:lnTo>
                  <a:pt x="6013424" y="400050"/>
                </a:lnTo>
                <a:lnTo>
                  <a:pt x="11277574" y="400050"/>
                </a:lnTo>
                <a:lnTo>
                  <a:pt x="11277574" y="1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71169"/>
            <a:ext cx="476884" cy="5910580"/>
          </a:xfrm>
          <a:custGeom>
            <a:avLst/>
            <a:gdLst/>
            <a:ahLst/>
            <a:cxnLst/>
            <a:rect l="l" t="t" r="r" b="b"/>
            <a:pathLst>
              <a:path w="476884" h="5910580">
                <a:moveTo>
                  <a:pt x="0" y="5910580"/>
                </a:moveTo>
                <a:lnTo>
                  <a:pt x="476377" y="5910580"/>
                </a:lnTo>
                <a:lnTo>
                  <a:pt x="476377" y="0"/>
                </a:lnTo>
                <a:lnTo>
                  <a:pt x="0" y="0"/>
                </a:lnTo>
                <a:lnTo>
                  <a:pt x="0" y="5910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123548" y="1270"/>
            <a:ext cx="1068705" cy="469900"/>
          </a:xfrm>
          <a:custGeom>
            <a:avLst/>
            <a:gdLst/>
            <a:ahLst/>
            <a:cxnLst/>
            <a:rect l="l" t="t" r="r" b="b"/>
            <a:pathLst>
              <a:path w="1068704" h="469900">
                <a:moveTo>
                  <a:pt x="0" y="469899"/>
                </a:moveTo>
                <a:lnTo>
                  <a:pt x="1068451" y="469899"/>
                </a:lnTo>
                <a:lnTo>
                  <a:pt x="1068451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749" y="469899"/>
                </a:lnTo>
                <a:lnTo>
                  <a:pt x="10437749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709272" y="471423"/>
            <a:ext cx="483234" cy="5910580"/>
          </a:xfrm>
          <a:custGeom>
            <a:avLst/>
            <a:gdLst/>
            <a:ahLst/>
            <a:cxnLst/>
            <a:rect l="l" t="t" r="r" b="b"/>
            <a:pathLst>
              <a:path w="483234" h="5910580">
                <a:moveTo>
                  <a:pt x="482726" y="0"/>
                </a:moveTo>
                <a:lnTo>
                  <a:pt x="0" y="0"/>
                </a:lnTo>
                <a:lnTo>
                  <a:pt x="0" y="5910326"/>
                </a:lnTo>
                <a:lnTo>
                  <a:pt x="482726" y="5910326"/>
                </a:lnTo>
                <a:lnTo>
                  <a:pt x="4827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98252" y="0"/>
            <a:ext cx="765048" cy="12085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437748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0" y="1143000"/>
                </a:moveTo>
                <a:lnTo>
                  <a:pt x="685800" y="1143000"/>
                </a:lnTo>
                <a:lnTo>
                  <a:pt x="685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B31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65938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Pathogenesis </a:t>
            </a:r>
            <a:r>
              <a:rPr spc="-45" dirty="0"/>
              <a:t>Pathways </a:t>
            </a:r>
            <a:r>
              <a:rPr spc="-180" dirty="0"/>
              <a:t>in</a:t>
            </a:r>
            <a:r>
              <a:rPr spc="-755" dirty="0"/>
              <a:t> </a:t>
            </a:r>
            <a:r>
              <a:rPr spc="240" dirty="0"/>
              <a:t>OA</a:t>
            </a:r>
          </a:p>
        </p:txBody>
      </p:sp>
      <p:sp>
        <p:nvSpPr>
          <p:cNvPr id="16" name="object 16"/>
          <p:cNvSpPr/>
          <p:nvPr/>
        </p:nvSpPr>
        <p:spPr>
          <a:xfrm>
            <a:off x="3701288" y="2603500"/>
            <a:ext cx="3733673" cy="3416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79700"/>
            <a:ext cx="4191000" cy="4178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08948" y="5867400"/>
            <a:ext cx="990600" cy="990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08948" y="1676400"/>
            <a:ext cx="2819400" cy="2819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99348" y="8509"/>
            <a:ext cx="1600200" cy="1600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02142" y="1519047"/>
            <a:ext cx="3288029" cy="768350"/>
          </a:xfrm>
          <a:custGeom>
            <a:avLst/>
            <a:gdLst/>
            <a:ahLst/>
            <a:cxnLst/>
            <a:rect l="l" t="t" r="r" b="b"/>
            <a:pathLst>
              <a:path w="3288029" h="768350">
                <a:moveTo>
                  <a:pt x="3226307" y="0"/>
                </a:moveTo>
                <a:lnTo>
                  <a:pt x="2909951" y="104775"/>
                </a:lnTo>
                <a:lnTo>
                  <a:pt x="2591054" y="200660"/>
                </a:lnTo>
                <a:lnTo>
                  <a:pt x="2485643" y="229997"/>
                </a:lnTo>
                <a:lnTo>
                  <a:pt x="2271522" y="287274"/>
                </a:lnTo>
                <a:lnTo>
                  <a:pt x="2059812" y="340487"/>
                </a:lnTo>
                <a:lnTo>
                  <a:pt x="1954656" y="365760"/>
                </a:lnTo>
                <a:lnTo>
                  <a:pt x="1639697" y="436244"/>
                </a:lnTo>
                <a:lnTo>
                  <a:pt x="1330071" y="498855"/>
                </a:lnTo>
                <a:lnTo>
                  <a:pt x="1127378" y="536828"/>
                </a:lnTo>
                <a:lnTo>
                  <a:pt x="829309" y="588517"/>
                </a:lnTo>
                <a:lnTo>
                  <a:pt x="447928" y="646811"/>
                </a:lnTo>
                <a:lnTo>
                  <a:pt x="174751" y="683894"/>
                </a:lnTo>
                <a:lnTo>
                  <a:pt x="0" y="705103"/>
                </a:lnTo>
                <a:lnTo>
                  <a:pt x="9701" y="720494"/>
                </a:lnTo>
                <a:lnTo>
                  <a:pt x="29342" y="751181"/>
                </a:lnTo>
                <a:lnTo>
                  <a:pt x="39115" y="766572"/>
                </a:lnTo>
                <a:lnTo>
                  <a:pt x="66166" y="767349"/>
                </a:lnTo>
                <a:lnTo>
                  <a:pt x="95131" y="767793"/>
                </a:lnTo>
                <a:lnTo>
                  <a:pt x="125954" y="767911"/>
                </a:lnTo>
                <a:lnTo>
                  <a:pt x="192949" y="767195"/>
                </a:lnTo>
                <a:lnTo>
                  <a:pt x="305973" y="763849"/>
                </a:lnTo>
                <a:lnTo>
                  <a:pt x="477701" y="755441"/>
                </a:lnTo>
                <a:lnTo>
                  <a:pt x="773052" y="735284"/>
                </a:lnTo>
                <a:lnTo>
                  <a:pt x="1336019" y="685315"/>
                </a:lnTo>
                <a:lnTo>
                  <a:pt x="2059023" y="606988"/>
                </a:lnTo>
                <a:lnTo>
                  <a:pt x="2689041" y="527362"/>
                </a:lnTo>
                <a:lnTo>
                  <a:pt x="3038251" y="477217"/>
                </a:lnTo>
                <a:lnTo>
                  <a:pt x="3250138" y="443265"/>
                </a:lnTo>
                <a:lnTo>
                  <a:pt x="3288029" y="436752"/>
                </a:lnTo>
                <a:lnTo>
                  <a:pt x="3280235" y="379771"/>
                </a:lnTo>
                <a:lnTo>
                  <a:pt x="3273959" y="334487"/>
                </a:lnTo>
                <a:lnTo>
                  <a:pt x="3264862" y="270500"/>
                </a:lnTo>
                <a:lnTo>
                  <a:pt x="3252759" y="189298"/>
                </a:lnTo>
                <a:lnTo>
                  <a:pt x="3249394" y="166333"/>
                </a:lnTo>
                <a:lnTo>
                  <a:pt x="3245343" y="138048"/>
                </a:lnTo>
                <a:lnTo>
                  <a:pt x="3240328" y="102315"/>
                </a:lnTo>
                <a:lnTo>
                  <a:pt x="3234075" y="57008"/>
                </a:lnTo>
                <a:lnTo>
                  <a:pt x="3226307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9511" y="1866392"/>
            <a:ext cx="11277600" cy="4534535"/>
          </a:xfrm>
          <a:custGeom>
            <a:avLst/>
            <a:gdLst/>
            <a:ahLst/>
            <a:cxnLst/>
            <a:rect l="l" t="t" r="r" b="b"/>
            <a:pathLst>
              <a:path w="11277600" h="4534535">
                <a:moveTo>
                  <a:pt x="0" y="0"/>
                </a:moveTo>
                <a:lnTo>
                  <a:pt x="0" y="4533912"/>
                </a:lnTo>
                <a:lnTo>
                  <a:pt x="11277574" y="4533912"/>
                </a:lnTo>
                <a:lnTo>
                  <a:pt x="11277574" y="400050"/>
                </a:lnTo>
                <a:lnTo>
                  <a:pt x="6013424" y="400050"/>
                </a:lnTo>
                <a:lnTo>
                  <a:pt x="5546699" y="398525"/>
                </a:lnTo>
                <a:lnTo>
                  <a:pt x="4648174" y="381000"/>
                </a:lnTo>
                <a:lnTo>
                  <a:pt x="4006824" y="357250"/>
                </a:lnTo>
                <a:lnTo>
                  <a:pt x="2828899" y="290575"/>
                </a:lnTo>
                <a:lnTo>
                  <a:pt x="2132050" y="238125"/>
                </a:lnTo>
                <a:lnTo>
                  <a:pt x="1519275" y="180975"/>
                </a:lnTo>
                <a:lnTo>
                  <a:pt x="773112" y="100075"/>
                </a:lnTo>
                <a:lnTo>
                  <a:pt x="403225" y="55625"/>
                </a:lnTo>
                <a:lnTo>
                  <a:pt x="0" y="0"/>
                </a:lnTo>
                <a:close/>
              </a:path>
              <a:path w="11277600" h="4534535">
                <a:moveTo>
                  <a:pt x="11277574" y="1650"/>
                </a:moveTo>
                <a:lnTo>
                  <a:pt x="10510875" y="115950"/>
                </a:lnTo>
                <a:lnTo>
                  <a:pt x="9740874" y="209550"/>
                </a:lnTo>
                <a:lnTo>
                  <a:pt x="9486874" y="234950"/>
                </a:lnTo>
                <a:lnTo>
                  <a:pt x="8974175" y="281050"/>
                </a:lnTo>
                <a:lnTo>
                  <a:pt x="8467699" y="319150"/>
                </a:lnTo>
                <a:lnTo>
                  <a:pt x="8215350" y="335025"/>
                </a:lnTo>
                <a:lnTo>
                  <a:pt x="7466050" y="371475"/>
                </a:lnTo>
                <a:lnTo>
                  <a:pt x="6730974" y="392175"/>
                </a:lnTo>
                <a:lnTo>
                  <a:pt x="6013424" y="400050"/>
                </a:lnTo>
                <a:lnTo>
                  <a:pt x="11277574" y="400050"/>
                </a:lnTo>
                <a:lnTo>
                  <a:pt x="11277574" y="1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71169"/>
            <a:ext cx="476884" cy="5910580"/>
          </a:xfrm>
          <a:custGeom>
            <a:avLst/>
            <a:gdLst/>
            <a:ahLst/>
            <a:cxnLst/>
            <a:rect l="l" t="t" r="r" b="b"/>
            <a:pathLst>
              <a:path w="476884" h="5910580">
                <a:moveTo>
                  <a:pt x="0" y="5910580"/>
                </a:moveTo>
                <a:lnTo>
                  <a:pt x="476377" y="5910580"/>
                </a:lnTo>
                <a:lnTo>
                  <a:pt x="476377" y="0"/>
                </a:lnTo>
                <a:lnTo>
                  <a:pt x="0" y="0"/>
                </a:lnTo>
                <a:lnTo>
                  <a:pt x="0" y="5910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123548" y="1270"/>
            <a:ext cx="1068705" cy="469900"/>
          </a:xfrm>
          <a:custGeom>
            <a:avLst/>
            <a:gdLst/>
            <a:ahLst/>
            <a:cxnLst/>
            <a:rect l="l" t="t" r="r" b="b"/>
            <a:pathLst>
              <a:path w="1068704" h="469900">
                <a:moveTo>
                  <a:pt x="0" y="469899"/>
                </a:moveTo>
                <a:lnTo>
                  <a:pt x="1068451" y="469899"/>
                </a:lnTo>
                <a:lnTo>
                  <a:pt x="1068451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749" y="469899"/>
                </a:lnTo>
                <a:lnTo>
                  <a:pt x="10437749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709272" y="471423"/>
            <a:ext cx="483234" cy="5910580"/>
          </a:xfrm>
          <a:custGeom>
            <a:avLst/>
            <a:gdLst/>
            <a:ahLst/>
            <a:cxnLst/>
            <a:rect l="l" t="t" r="r" b="b"/>
            <a:pathLst>
              <a:path w="483234" h="5910580">
                <a:moveTo>
                  <a:pt x="482726" y="0"/>
                </a:moveTo>
                <a:lnTo>
                  <a:pt x="0" y="0"/>
                </a:lnTo>
                <a:lnTo>
                  <a:pt x="0" y="5910326"/>
                </a:lnTo>
                <a:lnTo>
                  <a:pt x="482726" y="5910326"/>
                </a:lnTo>
                <a:lnTo>
                  <a:pt x="4827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98252" y="0"/>
            <a:ext cx="765048" cy="12085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437748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0" y="1143000"/>
                </a:moveTo>
                <a:lnTo>
                  <a:pt x="685800" y="1143000"/>
                </a:lnTo>
                <a:lnTo>
                  <a:pt x="685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B31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43922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0" dirty="0"/>
              <a:t>Cartilage</a:t>
            </a:r>
            <a:r>
              <a:rPr spc="-300" dirty="0"/>
              <a:t> </a:t>
            </a:r>
            <a:r>
              <a:rPr spc="-160" dirty="0"/>
              <a:t>Disruption</a:t>
            </a:r>
          </a:p>
        </p:txBody>
      </p:sp>
      <p:sp>
        <p:nvSpPr>
          <p:cNvPr id="16" name="object 16"/>
          <p:cNvSpPr/>
          <p:nvPr/>
        </p:nvSpPr>
        <p:spPr>
          <a:xfrm>
            <a:off x="1741677" y="2220722"/>
            <a:ext cx="6888480" cy="41800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79700"/>
            <a:ext cx="4191000" cy="4178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08948" y="5867400"/>
            <a:ext cx="990600" cy="990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08948" y="1676400"/>
            <a:ext cx="2819400" cy="2819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99348" y="8509"/>
            <a:ext cx="1600200" cy="1600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02142" y="1519047"/>
            <a:ext cx="3288029" cy="768350"/>
          </a:xfrm>
          <a:custGeom>
            <a:avLst/>
            <a:gdLst/>
            <a:ahLst/>
            <a:cxnLst/>
            <a:rect l="l" t="t" r="r" b="b"/>
            <a:pathLst>
              <a:path w="3288029" h="768350">
                <a:moveTo>
                  <a:pt x="3226307" y="0"/>
                </a:moveTo>
                <a:lnTo>
                  <a:pt x="2909951" y="104775"/>
                </a:lnTo>
                <a:lnTo>
                  <a:pt x="2591054" y="200660"/>
                </a:lnTo>
                <a:lnTo>
                  <a:pt x="2485643" y="229997"/>
                </a:lnTo>
                <a:lnTo>
                  <a:pt x="2271522" y="287274"/>
                </a:lnTo>
                <a:lnTo>
                  <a:pt x="2059812" y="340487"/>
                </a:lnTo>
                <a:lnTo>
                  <a:pt x="1954656" y="365760"/>
                </a:lnTo>
                <a:lnTo>
                  <a:pt x="1639697" y="436244"/>
                </a:lnTo>
                <a:lnTo>
                  <a:pt x="1330071" y="498855"/>
                </a:lnTo>
                <a:lnTo>
                  <a:pt x="1127378" y="536828"/>
                </a:lnTo>
                <a:lnTo>
                  <a:pt x="829309" y="588517"/>
                </a:lnTo>
                <a:lnTo>
                  <a:pt x="447928" y="646811"/>
                </a:lnTo>
                <a:lnTo>
                  <a:pt x="174751" y="683894"/>
                </a:lnTo>
                <a:lnTo>
                  <a:pt x="0" y="705103"/>
                </a:lnTo>
                <a:lnTo>
                  <a:pt x="9701" y="720494"/>
                </a:lnTo>
                <a:lnTo>
                  <a:pt x="29342" y="751181"/>
                </a:lnTo>
                <a:lnTo>
                  <a:pt x="39115" y="766572"/>
                </a:lnTo>
                <a:lnTo>
                  <a:pt x="66166" y="767349"/>
                </a:lnTo>
                <a:lnTo>
                  <a:pt x="95131" y="767793"/>
                </a:lnTo>
                <a:lnTo>
                  <a:pt x="125954" y="767911"/>
                </a:lnTo>
                <a:lnTo>
                  <a:pt x="192949" y="767195"/>
                </a:lnTo>
                <a:lnTo>
                  <a:pt x="305973" y="763849"/>
                </a:lnTo>
                <a:lnTo>
                  <a:pt x="477701" y="755441"/>
                </a:lnTo>
                <a:lnTo>
                  <a:pt x="773052" y="735284"/>
                </a:lnTo>
                <a:lnTo>
                  <a:pt x="1336019" y="685315"/>
                </a:lnTo>
                <a:lnTo>
                  <a:pt x="2059023" y="606988"/>
                </a:lnTo>
                <a:lnTo>
                  <a:pt x="2689041" y="527362"/>
                </a:lnTo>
                <a:lnTo>
                  <a:pt x="3038251" y="477217"/>
                </a:lnTo>
                <a:lnTo>
                  <a:pt x="3250138" y="443265"/>
                </a:lnTo>
                <a:lnTo>
                  <a:pt x="3288029" y="436752"/>
                </a:lnTo>
                <a:lnTo>
                  <a:pt x="3280235" y="379771"/>
                </a:lnTo>
                <a:lnTo>
                  <a:pt x="3273959" y="334487"/>
                </a:lnTo>
                <a:lnTo>
                  <a:pt x="3264862" y="270500"/>
                </a:lnTo>
                <a:lnTo>
                  <a:pt x="3252759" y="189298"/>
                </a:lnTo>
                <a:lnTo>
                  <a:pt x="3249394" y="166333"/>
                </a:lnTo>
                <a:lnTo>
                  <a:pt x="3245343" y="138048"/>
                </a:lnTo>
                <a:lnTo>
                  <a:pt x="3240328" y="102315"/>
                </a:lnTo>
                <a:lnTo>
                  <a:pt x="3234075" y="57008"/>
                </a:lnTo>
                <a:lnTo>
                  <a:pt x="3226307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9511" y="1866392"/>
            <a:ext cx="11277600" cy="4534535"/>
          </a:xfrm>
          <a:custGeom>
            <a:avLst/>
            <a:gdLst/>
            <a:ahLst/>
            <a:cxnLst/>
            <a:rect l="l" t="t" r="r" b="b"/>
            <a:pathLst>
              <a:path w="11277600" h="4534535">
                <a:moveTo>
                  <a:pt x="0" y="0"/>
                </a:moveTo>
                <a:lnTo>
                  <a:pt x="0" y="4533912"/>
                </a:lnTo>
                <a:lnTo>
                  <a:pt x="11277574" y="4533912"/>
                </a:lnTo>
                <a:lnTo>
                  <a:pt x="11277574" y="400050"/>
                </a:lnTo>
                <a:lnTo>
                  <a:pt x="6013424" y="400050"/>
                </a:lnTo>
                <a:lnTo>
                  <a:pt x="5546699" y="398525"/>
                </a:lnTo>
                <a:lnTo>
                  <a:pt x="4648174" y="381000"/>
                </a:lnTo>
                <a:lnTo>
                  <a:pt x="4006824" y="357250"/>
                </a:lnTo>
                <a:lnTo>
                  <a:pt x="2828899" y="290575"/>
                </a:lnTo>
                <a:lnTo>
                  <a:pt x="2132050" y="238125"/>
                </a:lnTo>
                <a:lnTo>
                  <a:pt x="1519275" y="180975"/>
                </a:lnTo>
                <a:lnTo>
                  <a:pt x="773112" y="100075"/>
                </a:lnTo>
                <a:lnTo>
                  <a:pt x="403225" y="55625"/>
                </a:lnTo>
                <a:lnTo>
                  <a:pt x="0" y="0"/>
                </a:lnTo>
                <a:close/>
              </a:path>
              <a:path w="11277600" h="4534535">
                <a:moveTo>
                  <a:pt x="11277574" y="1650"/>
                </a:moveTo>
                <a:lnTo>
                  <a:pt x="10510875" y="115950"/>
                </a:lnTo>
                <a:lnTo>
                  <a:pt x="9740874" y="209550"/>
                </a:lnTo>
                <a:lnTo>
                  <a:pt x="9486874" y="234950"/>
                </a:lnTo>
                <a:lnTo>
                  <a:pt x="8974175" y="281050"/>
                </a:lnTo>
                <a:lnTo>
                  <a:pt x="8467699" y="319150"/>
                </a:lnTo>
                <a:lnTo>
                  <a:pt x="8215350" y="335025"/>
                </a:lnTo>
                <a:lnTo>
                  <a:pt x="7466050" y="371475"/>
                </a:lnTo>
                <a:lnTo>
                  <a:pt x="6730974" y="392175"/>
                </a:lnTo>
                <a:lnTo>
                  <a:pt x="6013424" y="400050"/>
                </a:lnTo>
                <a:lnTo>
                  <a:pt x="11277574" y="400050"/>
                </a:lnTo>
                <a:lnTo>
                  <a:pt x="11277574" y="1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71169"/>
            <a:ext cx="476884" cy="5910580"/>
          </a:xfrm>
          <a:custGeom>
            <a:avLst/>
            <a:gdLst/>
            <a:ahLst/>
            <a:cxnLst/>
            <a:rect l="l" t="t" r="r" b="b"/>
            <a:pathLst>
              <a:path w="476884" h="5910580">
                <a:moveTo>
                  <a:pt x="0" y="5910580"/>
                </a:moveTo>
                <a:lnTo>
                  <a:pt x="476377" y="5910580"/>
                </a:lnTo>
                <a:lnTo>
                  <a:pt x="476377" y="0"/>
                </a:lnTo>
                <a:lnTo>
                  <a:pt x="0" y="0"/>
                </a:lnTo>
                <a:lnTo>
                  <a:pt x="0" y="5910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123548" y="1270"/>
            <a:ext cx="1068705" cy="469900"/>
          </a:xfrm>
          <a:custGeom>
            <a:avLst/>
            <a:gdLst/>
            <a:ahLst/>
            <a:cxnLst/>
            <a:rect l="l" t="t" r="r" b="b"/>
            <a:pathLst>
              <a:path w="1068704" h="469900">
                <a:moveTo>
                  <a:pt x="0" y="469899"/>
                </a:moveTo>
                <a:lnTo>
                  <a:pt x="1068451" y="469899"/>
                </a:lnTo>
                <a:lnTo>
                  <a:pt x="1068451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749" y="469899"/>
                </a:lnTo>
                <a:lnTo>
                  <a:pt x="10437749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709272" y="471423"/>
            <a:ext cx="483234" cy="5910580"/>
          </a:xfrm>
          <a:custGeom>
            <a:avLst/>
            <a:gdLst/>
            <a:ahLst/>
            <a:cxnLst/>
            <a:rect l="l" t="t" r="r" b="b"/>
            <a:pathLst>
              <a:path w="483234" h="5910580">
                <a:moveTo>
                  <a:pt x="482726" y="0"/>
                </a:moveTo>
                <a:lnTo>
                  <a:pt x="0" y="0"/>
                </a:lnTo>
                <a:lnTo>
                  <a:pt x="0" y="5910326"/>
                </a:lnTo>
                <a:lnTo>
                  <a:pt x="482726" y="5910326"/>
                </a:lnTo>
                <a:lnTo>
                  <a:pt x="4827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98252" y="0"/>
            <a:ext cx="765048" cy="12085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437748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0" y="1143000"/>
                </a:moveTo>
                <a:lnTo>
                  <a:pt x="685800" y="1143000"/>
                </a:lnTo>
                <a:lnTo>
                  <a:pt x="685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B31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25" dirty="0"/>
              <a:t>CSPC </a:t>
            </a:r>
            <a:r>
              <a:rPr spc="-150" dirty="0"/>
              <a:t>distribution </a:t>
            </a:r>
            <a:r>
              <a:rPr spc="-180" dirty="0"/>
              <a:t>in </a:t>
            </a:r>
            <a:r>
              <a:rPr spc="-80" dirty="0"/>
              <a:t>normal</a:t>
            </a:r>
            <a:r>
              <a:rPr spc="-695" dirty="0"/>
              <a:t> </a:t>
            </a:r>
            <a:r>
              <a:rPr spc="-85" dirty="0"/>
              <a:t>articular  </a:t>
            </a:r>
            <a:r>
              <a:rPr spc="25" dirty="0"/>
              <a:t>cartilage and, </a:t>
            </a:r>
            <a:r>
              <a:rPr spc="245" dirty="0"/>
              <a:t>OA</a:t>
            </a:r>
            <a:r>
              <a:rPr spc="-844" dirty="0"/>
              <a:t> </a:t>
            </a:r>
            <a:r>
              <a:rPr spc="-55" dirty="0"/>
              <a:t>pathogenesis.</a:t>
            </a:r>
          </a:p>
        </p:txBody>
      </p:sp>
      <p:sp>
        <p:nvSpPr>
          <p:cNvPr id="16" name="object 16"/>
          <p:cNvSpPr/>
          <p:nvPr/>
        </p:nvSpPr>
        <p:spPr>
          <a:xfrm>
            <a:off x="1560957" y="2309114"/>
            <a:ext cx="7204329" cy="37106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29489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0" dirty="0"/>
              <a:t>Synovial</a:t>
            </a:r>
            <a:r>
              <a:rPr spc="-325" dirty="0"/>
              <a:t> </a:t>
            </a:r>
            <a:r>
              <a:rPr spc="-150" dirty="0"/>
              <a:t>Fluid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2" y="2505805"/>
            <a:ext cx="8369934" cy="258064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1800" spc="-75" dirty="0">
                <a:solidFill>
                  <a:srgbClr val="404040"/>
                </a:solidFill>
                <a:latin typeface="Verdana"/>
                <a:cs typeface="Verdana"/>
              </a:rPr>
              <a:t>Synovial </a:t>
            </a:r>
            <a:r>
              <a:rPr sz="1800" spc="-50" dirty="0">
                <a:solidFill>
                  <a:srgbClr val="404040"/>
                </a:solidFill>
                <a:latin typeface="Verdana"/>
                <a:cs typeface="Verdana"/>
              </a:rPr>
              <a:t>fluid </a:t>
            </a:r>
            <a:r>
              <a:rPr sz="1800" spc="-180" dirty="0">
                <a:solidFill>
                  <a:srgbClr val="404040"/>
                </a:solidFill>
                <a:latin typeface="Verdana"/>
                <a:cs typeface="Verdana"/>
              </a:rPr>
              <a:t>is 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formed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by</a:t>
            </a:r>
            <a:r>
              <a:rPr sz="1800" spc="-4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75" dirty="0">
                <a:solidFill>
                  <a:srgbClr val="404040"/>
                </a:solidFill>
                <a:latin typeface="Verdana"/>
                <a:cs typeface="Verdana"/>
              </a:rPr>
              <a:t>(synoviocytes).</a:t>
            </a:r>
            <a:endParaRPr sz="1800">
              <a:latin typeface="Verdana"/>
              <a:cs typeface="Verdana"/>
            </a:endParaRPr>
          </a:p>
          <a:p>
            <a:pPr marL="355600" marR="608965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1800" spc="-75" dirty="0">
                <a:solidFill>
                  <a:srgbClr val="404040"/>
                </a:solidFill>
                <a:latin typeface="Verdana"/>
                <a:cs typeface="Verdana"/>
              </a:rPr>
              <a:t>Synovial</a:t>
            </a:r>
            <a:r>
              <a:rPr sz="1800" spc="-1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404040"/>
                </a:solidFill>
                <a:latin typeface="Verdana"/>
                <a:cs typeface="Verdana"/>
              </a:rPr>
              <a:t>cells</a:t>
            </a:r>
            <a:r>
              <a:rPr sz="1800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404040"/>
                </a:solidFill>
                <a:latin typeface="Verdana"/>
                <a:cs typeface="Verdana"/>
              </a:rPr>
              <a:t>also</a:t>
            </a:r>
            <a:r>
              <a:rPr sz="1800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manufacture</a:t>
            </a:r>
            <a:r>
              <a:rPr sz="1800" spc="-1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404040"/>
                </a:solidFill>
                <a:latin typeface="Verdana"/>
                <a:cs typeface="Verdana"/>
              </a:rPr>
              <a:t>hyaluronic</a:t>
            </a:r>
            <a:r>
              <a:rPr sz="1800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Verdana"/>
                <a:cs typeface="Verdana"/>
              </a:rPr>
              <a:t>acid</a:t>
            </a:r>
            <a:r>
              <a:rPr sz="1800" spc="-1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95" dirty="0">
                <a:solidFill>
                  <a:srgbClr val="404040"/>
                </a:solidFill>
                <a:latin typeface="Verdana"/>
                <a:cs typeface="Verdana"/>
              </a:rPr>
              <a:t>(HA,</a:t>
            </a:r>
            <a:r>
              <a:rPr sz="18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404040"/>
                </a:solidFill>
                <a:latin typeface="Verdana"/>
                <a:cs typeface="Verdana"/>
              </a:rPr>
              <a:t>also</a:t>
            </a:r>
            <a:r>
              <a:rPr sz="1800" spc="-1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404040"/>
                </a:solidFill>
                <a:latin typeface="Verdana"/>
                <a:cs typeface="Verdana"/>
              </a:rPr>
              <a:t>known</a:t>
            </a:r>
            <a:r>
              <a:rPr sz="18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404040"/>
                </a:solidFill>
                <a:latin typeface="Verdana"/>
                <a:cs typeface="Verdana"/>
              </a:rPr>
              <a:t>as  </a:t>
            </a:r>
            <a:r>
              <a:rPr sz="1800" spc="-50" dirty="0">
                <a:solidFill>
                  <a:srgbClr val="404040"/>
                </a:solidFill>
                <a:latin typeface="Verdana"/>
                <a:cs typeface="Verdana"/>
              </a:rPr>
              <a:t>hyaluronate), </a:t>
            </a:r>
            <a:r>
              <a:rPr sz="1800" spc="145" dirty="0">
                <a:solidFill>
                  <a:srgbClr val="404040"/>
                </a:solidFill>
                <a:latin typeface="Verdana"/>
                <a:cs typeface="Verdana"/>
              </a:rPr>
              <a:t>a 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glycosaminoglycan </a:t>
            </a:r>
            <a:r>
              <a:rPr sz="1800" spc="-35" dirty="0">
                <a:solidFill>
                  <a:srgbClr val="404040"/>
                </a:solidFill>
                <a:latin typeface="Verdana"/>
                <a:cs typeface="Verdana"/>
              </a:rPr>
              <a:t>that </a:t>
            </a:r>
            <a:r>
              <a:rPr sz="1800" spc="-180" dirty="0">
                <a:solidFill>
                  <a:srgbClr val="404040"/>
                </a:solidFill>
                <a:latin typeface="Verdana"/>
                <a:cs typeface="Verdana"/>
              </a:rPr>
              <a:t>is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the </a:t>
            </a:r>
            <a:r>
              <a:rPr sz="1800" spc="-65" dirty="0">
                <a:solidFill>
                  <a:srgbClr val="404040"/>
                </a:solidFill>
                <a:latin typeface="Verdana"/>
                <a:cs typeface="Verdana"/>
              </a:rPr>
              <a:t>major 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noncellular  </a:t>
            </a:r>
            <a:r>
              <a:rPr sz="1800" spc="35" dirty="0">
                <a:solidFill>
                  <a:srgbClr val="404040"/>
                </a:solidFill>
                <a:latin typeface="Verdana"/>
                <a:cs typeface="Verdana"/>
              </a:rPr>
              <a:t>component 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of </a:t>
            </a:r>
            <a:r>
              <a:rPr sz="1800" spc="-65" dirty="0">
                <a:solidFill>
                  <a:srgbClr val="404040"/>
                </a:solidFill>
                <a:latin typeface="Verdana"/>
                <a:cs typeface="Verdana"/>
              </a:rPr>
              <a:t>synovial</a:t>
            </a:r>
            <a:r>
              <a:rPr sz="1800" spc="-4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70" dirty="0">
                <a:solidFill>
                  <a:srgbClr val="404040"/>
                </a:solidFill>
                <a:latin typeface="Verdana"/>
                <a:cs typeface="Verdana"/>
              </a:rPr>
              <a:t>fluid.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1800" spc="-75" dirty="0">
                <a:solidFill>
                  <a:srgbClr val="404040"/>
                </a:solidFill>
                <a:latin typeface="Verdana"/>
                <a:cs typeface="Verdana"/>
              </a:rPr>
              <a:t>Synovial</a:t>
            </a:r>
            <a:r>
              <a:rPr sz="1800" spc="-1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Verdana"/>
                <a:cs typeface="Verdana"/>
              </a:rPr>
              <a:t>fluid</a:t>
            </a:r>
            <a:r>
              <a:rPr sz="18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65" dirty="0">
                <a:solidFill>
                  <a:srgbClr val="404040"/>
                </a:solidFill>
                <a:latin typeface="Verdana"/>
                <a:cs typeface="Verdana"/>
              </a:rPr>
              <a:t>supplies</a:t>
            </a:r>
            <a:r>
              <a:rPr sz="18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00" dirty="0">
                <a:solidFill>
                  <a:srgbClr val="404040"/>
                </a:solidFill>
                <a:latin typeface="Verdana"/>
                <a:cs typeface="Verdana"/>
              </a:rPr>
              <a:t>nutrients</a:t>
            </a:r>
            <a:r>
              <a:rPr sz="18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r>
              <a:rPr sz="18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800" spc="-1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avascular</a:t>
            </a:r>
            <a:r>
              <a:rPr sz="1800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404040"/>
                </a:solidFill>
                <a:latin typeface="Verdana"/>
                <a:cs typeface="Verdana"/>
              </a:rPr>
              <a:t>articular</a:t>
            </a:r>
            <a:r>
              <a:rPr sz="18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cartilage;</a:t>
            </a:r>
            <a:r>
              <a:rPr sz="1800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10" dirty="0">
                <a:solidFill>
                  <a:srgbClr val="404040"/>
                </a:solidFill>
                <a:latin typeface="Verdana"/>
                <a:cs typeface="Verdana"/>
              </a:rPr>
              <a:t>it</a:t>
            </a:r>
            <a:r>
              <a:rPr sz="18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404040"/>
                </a:solidFill>
                <a:latin typeface="Verdana"/>
                <a:cs typeface="Verdana"/>
              </a:rPr>
              <a:t>also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450" spc="240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1800" spc="-35" dirty="0">
                <a:solidFill>
                  <a:srgbClr val="404040"/>
                </a:solidFill>
                <a:latin typeface="Verdana"/>
                <a:cs typeface="Verdana"/>
              </a:rPr>
              <a:t>provides</a:t>
            </a:r>
            <a:r>
              <a:rPr sz="1800" spc="-1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8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80" dirty="0">
                <a:solidFill>
                  <a:srgbClr val="404040"/>
                </a:solidFill>
                <a:latin typeface="Verdana"/>
                <a:cs typeface="Verdana"/>
              </a:rPr>
              <a:t>viscosity</a:t>
            </a:r>
            <a:r>
              <a:rPr sz="1800" spc="-1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70" dirty="0">
                <a:solidFill>
                  <a:srgbClr val="404040"/>
                </a:solidFill>
                <a:latin typeface="Verdana"/>
                <a:cs typeface="Verdana"/>
              </a:rPr>
              <a:t>needed</a:t>
            </a:r>
            <a:r>
              <a:rPr sz="1800" spc="-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r>
              <a:rPr sz="18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absorb</a:t>
            </a:r>
            <a:r>
              <a:rPr sz="1800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404040"/>
                </a:solidFill>
                <a:latin typeface="Verdana"/>
                <a:cs typeface="Verdana"/>
              </a:rPr>
              <a:t>shock</a:t>
            </a:r>
            <a:r>
              <a:rPr sz="1800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70" dirty="0">
                <a:solidFill>
                  <a:srgbClr val="404040"/>
                </a:solidFill>
                <a:latin typeface="Verdana"/>
                <a:cs typeface="Verdana"/>
              </a:rPr>
              <a:t>from</a:t>
            </a:r>
            <a:r>
              <a:rPr sz="1800" spc="-1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65" dirty="0">
                <a:solidFill>
                  <a:srgbClr val="404040"/>
                </a:solidFill>
                <a:latin typeface="Verdana"/>
                <a:cs typeface="Verdana"/>
              </a:rPr>
              <a:t>slow</a:t>
            </a:r>
            <a:r>
              <a:rPr sz="18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404040"/>
                </a:solidFill>
                <a:latin typeface="Verdana"/>
                <a:cs typeface="Verdana"/>
              </a:rPr>
              <a:t>movements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1800" spc="-35" dirty="0">
                <a:solidFill>
                  <a:srgbClr val="404040"/>
                </a:solidFill>
                <a:latin typeface="Verdana"/>
                <a:cs typeface="Verdana"/>
              </a:rPr>
              <a:t>provides</a:t>
            </a:r>
            <a:r>
              <a:rPr sz="1800" spc="-1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Verdana"/>
                <a:cs typeface="Verdana"/>
              </a:rPr>
              <a:t>elasticity</a:t>
            </a:r>
            <a:r>
              <a:rPr sz="1800" spc="-1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404040"/>
                </a:solidFill>
                <a:latin typeface="Verdana"/>
                <a:cs typeface="Verdana"/>
              </a:rPr>
              <a:t>required</a:t>
            </a:r>
            <a:r>
              <a:rPr sz="1800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r>
              <a:rPr sz="18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absorb</a:t>
            </a:r>
            <a:r>
              <a:rPr sz="18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404040"/>
                </a:solidFill>
                <a:latin typeface="Verdana"/>
                <a:cs typeface="Verdana"/>
              </a:rPr>
              <a:t>shock</a:t>
            </a:r>
            <a:r>
              <a:rPr sz="1800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70" dirty="0">
                <a:solidFill>
                  <a:srgbClr val="404040"/>
                </a:solidFill>
                <a:latin typeface="Verdana"/>
                <a:cs typeface="Verdana"/>
              </a:rPr>
              <a:t>from</a:t>
            </a:r>
            <a:r>
              <a:rPr sz="18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rapid</a:t>
            </a:r>
            <a:r>
              <a:rPr sz="1800" spc="-1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Verdana"/>
                <a:cs typeface="Verdana"/>
              </a:rPr>
              <a:t>movements.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932" y="1029715"/>
            <a:ext cx="60432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70" dirty="0">
                <a:solidFill>
                  <a:srgbClr val="EBEBEB"/>
                </a:solidFill>
                <a:latin typeface="Verdana"/>
                <a:cs typeface="Verdana"/>
              </a:rPr>
              <a:t>There </a:t>
            </a:r>
            <a:r>
              <a:rPr sz="3600" spc="-380" dirty="0">
                <a:solidFill>
                  <a:srgbClr val="EBEBEB"/>
                </a:solidFill>
                <a:latin typeface="Verdana"/>
                <a:cs typeface="Verdana"/>
              </a:rPr>
              <a:t>is </a:t>
            </a:r>
            <a:r>
              <a:rPr sz="3600" spc="-110" dirty="0">
                <a:solidFill>
                  <a:srgbClr val="EBEBEB"/>
                </a:solidFill>
                <a:latin typeface="Verdana"/>
                <a:cs typeface="Verdana"/>
              </a:rPr>
              <a:t>Inflammation </a:t>
            </a:r>
            <a:r>
              <a:rPr sz="3600" spc="-180" dirty="0">
                <a:solidFill>
                  <a:srgbClr val="EBEBEB"/>
                </a:solidFill>
                <a:latin typeface="Verdana"/>
                <a:cs typeface="Verdana"/>
              </a:rPr>
              <a:t>in</a:t>
            </a:r>
            <a:r>
              <a:rPr sz="3600" spc="-395" dirty="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sz="3600" spc="250" dirty="0">
                <a:solidFill>
                  <a:srgbClr val="EBEBEB"/>
                </a:solidFill>
                <a:latin typeface="Verdana"/>
                <a:cs typeface="Verdana"/>
              </a:rPr>
              <a:t>OA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33932" y="2632405"/>
            <a:ext cx="866711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1800" spc="-50" dirty="0">
                <a:solidFill>
                  <a:srgbClr val="404040"/>
                </a:solidFill>
                <a:latin typeface="Verdana"/>
                <a:cs typeface="Verdana"/>
              </a:rPr>
              <a:t>Inflammation</a:t>
            </a:r>
            <a:r>
              <a:rPr sz="1800" spc="-1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occurs</a:t>
            </a:r>
            <a:r>
              <a:rPr sz="1800" spc="-1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Verdana"/>
                <a:cs typeface="Verdana"/>
              </a:rPr>
              <a:t>as</a:t>
            </a:r>
            <a:r>
              <a:rPr sz="1800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404040"/>
                </a:solidFill>
                <a:latin typeface="Verdana"/>
                <a:cs typeface="Verdana"/>
              </a:rPr>
              <a:t>cytokines</a:t>
            </a:r>
            <a:r>
              <a:rPr sz="18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8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404040"/>
                </a:solidFill>
                <a:latin typeface="Verdana"/>
                <a:cs typeface="Verdana"/>
              </a:rPr>
              <a:t>metalloproteinases</a:t>
            </a:r>
            <a:r>
              <a:rPr sz="18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are</a:t>
            </a:r>
            <a:r>
              <a:rPr sz="1800" spc="-1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released</a:t>
            </a:r>
            <a:r>
              <a:rPr sz="18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Verdana"/>
                <a:cs typeface="Verdana"/>
              </a:rPr>
              <a:t>into 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the </a:t>
            </a:r>
            <a:r>
              <a:rPr sz="1800" spc="-100" dirty="0">
                <a:solidFill>
                  <a:srgbClr val="404040"/>
                </a:solidFill>
                <a:latin typeface="Verdana"/>
                <a:cs typeface="Verdana"/>
              </a:rPr>
              <a:t>joint. </a:t>
            </a:r>
            <a:r>
              <a:rPr sz="1800" spc="-95" dirty="0">
                <a:solidFill>
                  <a:srgbClr val="404040"/>
                </a:solidFill>
                <a:latin typeface="Verdana"/>
                <a:cs typeface="Verdana"/>
              </a:rPr>
              <a:t>These 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agents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are 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involved </a:t>
            </a:r>
            <a:r>
              <a:rPr sz="1800" spc="-80" dirty="0">
                <a:solidFill>
                  <a:srgbClr val="404040"/>
                </a:solidFill>
                <a:latin typeface="Verdana"/>
                <a:cs typeface="Verdana"/>
              </a:rPr>
              <a:t>in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the </a:t>
            </a:r>
            <a:r>
              <a:rPr sz="1800" spc="-40" dirty="0">
                <a:solidFill>
                  <a:srgbClr val="404040"/>
                </a:solidFill>
                <a:latin typeface="Verdana"/>
                <a:cs typeface="Verdana"/>
              </a:rPr>
              <a:t>excessive </a:t>
            </a:r>
            <a:r>
              <a:rPr sz="1800" spc="-100" dirty="0">
                <a:solidFill>
                  <a:srgbClr val="404040"/>
                </a:solidFill>
                <a:latin typeface="Verdana"/>
                <a:cs typeface="Verdana"/>
              </a:rPr>
              <a:t>matrix </a:t>
            </a:r>
            <a:r>
              <a:rPr sz="1800" spc="20" dirty="0">
                <a:solidFill>
                  <a:srgbClr val="404040"/>
                </a:solidFill>
                <a:latin typeface="Verdana"/>
                <a:cs typeface="Verdana"/>
              </a:rPr>
              <a:t>degradation  </a:t>
            </a:r>
            <a:r>
              <a:rPr sz="1800" spc="-35" dirty="0">
                <a:solidFill>
                  <a:srgbClr val="404040"/>
                </a:solidFill>
                <a:latin typeface="Verdana"/>
                <a:cs typeface="Verdana"/>
              </a:rPr>
              <a:t>that</a:t>
            </a:r>
            <a:r>
              <a:rPr sz="18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characterizes</a:t>
            </a:r>
            <a:r>
              <a:rPr sz="18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Verdana"/>
                <a:cs typeface="Verdana"/>
              </a:rPr>
              <a:t>cartilage</a:t>
            </a:r>
            <a:r>
              <a:rPr sz="1800" spc="-1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Verdana"/>
                <a:cs typeface="Verdana"/>
              </a:rPr>
              <a:t>degeneration</a:t>
            </a:r>
            <a:r>
              <a:rPr sz="18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80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1800" spc="-1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90" dirty="0">
                <a:solidFill>
                  <a:srgbClr val="404040"/>
                </a:solidFill>
                <a:latin typeface="Verdana"/>
                <a:cs typeface="Verdana"/>
              </a:rPr>
              <a:t>osteoarthritis.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29698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Pathogenesis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2" y="2505805"/>
            <a:ext cx="8559165" cy="272859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1800" spc="-75" dirty="0">
                <a:solidFill>
                  <a:srgbClr val="404040"/>
                </a:solidFill>
                <a:latin typeface="Verdana"/>
                <a:cs typeface="Verdana"/>
              </a:rPr>
              <a:t>Swelling </a:t>
            </a:r>
            <a:r>
              <a:rPr sz="1800" spc="10" dirty="0">
                <a:solidFill>
                  <a:srgbClr val="404040"/>
                </a:solidFill>
                <a:latin typeface="Verdana"/>
                <a:cs typeface="Verdana"/>
              </a:rPr>
              <a:t>of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the </a:t>
            </a:r>
            <a:r>
              <a:rPr sz="1800" spc="10" dirty="0">
                <a:solidFill>
                  <a:srgbClr val="404040"/>
                </a:solidFill>
                <a:latin typeface="Verdana"/>
                <a:cs typeface="Verdana"/>
              </a:rPr>
              <a:t>cartilage</a:t>
            </a:r>
            <a:r>
              <a:rPr sz="1800" spc="-4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80" dirty="0">
                <a:solidFill>
                  <a:srgbClr val="404040"/>
                </a:solidFill>
                <a:latin typeface="Verdana"/>
                <a:cs typeface="Verdana"/>
              </a:rPr>
              <a:t>usually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occurs</a:t>
            </a:r>
            <a:endParaRPr sz="1800">
              <a:latin typeface="Verdana"/>
              <a:cs typeface="Verdana"/>
            </a:endParaRPr>
          </a:p>
          <a:p>
            <a:pPr marL="355600" marR="37465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8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404040"/>
                </a:solidFill>
                <a:latin typeface="Verdana"/>
                <a:cs typeface="Verdana"/>
              </a:rPr>
              <a:t>level</a:t>
            </a:r>
            <a:r>
              <a:rPr sz="1800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800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proteoglycans</a:t>
            </a:r>
            <a:r>
              <a:rPr sz="18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404040"/>
                </a:solidFill>
                <a:latin typeface="Verdana"/>
                <a:cs typeface="Verdana"/>
              </a:rPr>
              <a:t>eventually</a:t>
            </a:r>
            <a:r>
              <a:rPr sz="18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404040"/>
                </a:solidFill>
                <a:latin typeface="Verdana"/>
                <a:cs typeface="Verdana"/>
              </a:rPr>
              <a:t>drops</a:t>
            </a:r>
            <a:r>
              <a:rPr sz="1800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75" dirty="0">
                <a:solidFill>
                  <a:srgbClr val="404040"/>
                </a:solidFill>
                <a:latin typeface="Verdana"/>
                <a:cs typeface="Verdana"/>
              </a:rPr>
              <a:t>very</a:t>
            </a:r>
            <a:r>
              <a:rPr sz="1800" spc="-1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404040"/>
                </a:solidFill>
                <a:latin typeface="Verdana"/>
                <a:cs typeface="Verdana"/>
              </a:rPr>
              <a:t>low,</a:t>
            </a:r>
            <a:r>
              <a:rPr sz="18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8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Verdana"/>
                <a:cs typeface="Verdana"/>
              </a:rPr>
              <a:t>cartilage</a:t>
            </a:r>
            <a:r>
              <a:rPr sz="18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80" dirty="0">
                <a:solidFill>
                  <a:srgbClr val="404040"/>
                </a:solidFill>
                <a:latin typeface="Verdana"/>
                <a:cs typeface="Verdana"/>
              </a:rPr>
              <a:t>softens  </a:t>
            </a:r>
            <a:r>
              <a:rPr sz="1800" spc="65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8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404040"/>
                </a:solidFill>
                <a:latin typeface="Verdana"/>
                <a:cs typeface="Verdana"/>
              </a:rPr>
              <a:t>lose</a:t>
            </a:r>
            <a:r>
              <a:rPr sz="18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Verdana"/>
                <a:cs typeface="Verdana"/>
              </a:rPr>
              <a:t>elasticity</a:t>
            </a:r>
            <a:r>
              <a:rPr sz="1800" spc="-1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800" spc="-1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404040"/>
                </a:solidFill>
                <a:latin typeface="Verdana"/>
                <a:cs typeface="Verdana"/>
              </a:rPr>
              <a:t>compromising</a:t>
            </a:r>
            <a:r>
              <a:rPr sz="1800" spc="-1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90" dirty="0">
                <a:solidFill>
                  <a:srgbClr val="404040"/>
                </a:solidFill>
                <a:latin typeface="Verdana"/>
                <a:cs typeface="Verdana"/>
              </a:rPr>
              <a:t>joint</a:t>
            </a:r>
            <a:r>
              <a:rPr sz="1800" spc="-1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surface</a:t>
            </a:r>
            <a:r>
              <a:rPr sz="18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85" dirty="0">
                <a:solidFill>
                  <a:srgbClr val="404040"/>
                </a:solidFill>
                <a:latin typeface="Verdana"/>
                <a:cs typeface="Verdana"/>
              </a:rPr>
              <a:t>integrity.</a:t>
            </a:r>
            <a:endParaRPr sz="180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1800" spc="-60" dirty="0">
                <a:solidFill>
                  <a:srgbClr val="404040"/>
                </a:solidFill>
                <a:latin typeface="Verdana"/>
                <a:cs typeface="Verdana"/>
              </a:rPr>
              <a:t>Flaking</a:t>
            </a:r>
            <a:r>
              <a:rPr sz="18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8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80" dirty="0">
                <a:solidFill>
                  <a:srgbClr val="404040"/>
                </a:solidFill>
                <a:latin typeface="Verdana"/>
                <a:cs typeface="Verdana"/>
              </a:rPr>
              <a:t>fibrillations</a:t>
            </a:r>
            <a:r>
              <a:rPr sz="1800" spc="-1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404040"/>
                </a:solidFill>
                <a:latin typeface="Verdana"/>
                <a:cs typeface="Verdana"/>
              </a:rPr>
              <a:t>(vertical</a:t>
            </a:r>
            <a:r>
              <a:rPr sz="18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60" dirty="0">
                <a:solidFill>
                  <a:srgbClr val="404040"/>
                </a:solidFill>
                <a:latin typeface="Verdana"/>
                <a:cs typeface="Verdana"/>
              </a:rPr>
              <a:t>clefts)</a:t>
            </a:r>
            <a:r>
              <a:rPr sz="18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40" dirty="0">
                <a:solidFill>
                  <a:srgbClr val="404040"/>
                </a:solidFill>
                <a:latin typeface="Verdana"/>
                <a:cs typeface="Verdana"/>
              </a:rPr>
              <a:t>develop</a:t>
            </a:r>
            <a:r>
              <a:rPr sz="18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25" dirty="0">
                <a:solidFill>
                  <a:srgbClr val="404040"/>
                </a:solidFill>
                <a:latin typeface="Verdana"/>
                <a:cs typeface="Verdana"/>
              </a:rPr>
              <a:t>along</a:t>
            </a:r>
            <a:r>
              <a:rPr sz="18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20" dirty="0">
                <a:solidFill>
                  <a:srgbClr val="404040"/>
                </a:solidFill>
                <a:latin typeface="Verdana"/>
                <a:cs typeface="Verdana"/>
              </a:rPr>
              <a:t>on</a:t>
            </a:r>
            <a:r>
              <a:rPr sz="1800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8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surface</a:t>
            </a:r>
            <a:r>
              <a:rPr sz="18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800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45" dirty="0">
                <a:solidFill>
                  <a:srgbClr val="404040"/>
                </a:solidFill>
                <a:latin typeface="Verdana"/>
                <a:cs typeface="Verdana"/>
              </a:rPr>
              <a:t>an  </a:t>
            </a:r>
            <a:r>
              <a:rPr sz="1800" spc="-50" dirty="0">
                <a:solidFill>
                  <a:srgbClr val="404040"/>
                </a:solidFill>
                <a:latin typeface="Verdana"/>
                <a:cs typeface="Verdana"/>
              </a:rPr>
              <a:t>osteoarthritic </a:t>
            </a:r>
            <a:r>
              <a:rPr sz="1800" spc="-100" dirty="0">
                <a:solidFill>
                  <a:srgbClr val="404040"/>
                </a:solidFill>
                <a:latin typeface="Verdana"/>
                <a:cs typeface="Verdana"/>
              </a:rPr>
              <a:t>joint. 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Over </a:t>
            </a:r>
            <a:r>
              <a:rPr sz="1800" spc="-70" dirty="0">
                <a:solidFill>
                  <a:srgbClr val="404040"/>
                </a:solidFill>
                <a:latin typeface="Verdana"/>
                <a:cs typeface="Verdana"/>
              </a:rPr>
              <a:t>time,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the </a:t>
            </a:r>
            <a:r>
              <a:rPr sz="1800" spc="-130" dirty="0">
                <a:solidFill>
                  <a:srgbClr val="404040"/>
                </a:solidFill>
                <a:latin typeface="Verdana"/>
                <a:cs typeface="Verdana"/>
              </a:rPr>
              <a:t>loss 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of </a:t>
            </a:r>
            <a:r>
              <a:rPr sz="1800" spc="10" dirty="0">
                <a:solidFill>
                  <a:srgbClr val="404040"/>
                </a:solidFill>
                <a:latin typeface="Verdana"/>
                <a:cs typeface="Verdana"/>
              </a:rPr>
              <a:t>cartilage </a:t>
            </a:r>
            <a:r>
              <a:rPr sz="1800" spc="-135" dirty="0">
                <a:solidFill>
                  <a:srgbClr val="404040"/>
                </a:solidFill>
                <a:latin typeface="Verdana"/>
                <a:cs typeface="Verdana"/>
              </a:rPr>
              <a:t>results </a:t>
            </a:r>
            <a:r>
              <a:rPr sz="1800" spc="-80" dirty="0">
                <a:solidFill>
                  <a:srgbClr val="404040"/>
                </a:solidFill>
                <a:latin typeface="Verdana"/>
                <a:cs typeface="Verdana"/>
              </a:rPr>
              <a:t>in </a:t>
            </a:r>
            <a:r>
              <a:rPr sz="1800" spc="-130" dirty="0">
                <a:solidFill>
                  <a:srgbClr val="404040"/>
                </a:solidFill>
                <a:latin typeface="Verdana"/>
                <a:cs typeface="Verdana"/>
              </a:rPr>
              <a:t>loss 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of </a:t>
            </a:r>
            <a:r>
              <a:rPr sz="1800" spc="-90" dirty="0">
                <a:solidFill>
                  <a:srgbClr val="404040"/>
                </a:solidFill>
                <a:latin typeface="Verdana"/>
                <a:cs typeface="Verdana"/>
              </a:rPr>
              <a:t>joint  </a:t>
            </a:r>
            <a:r>
              <a:rPr sz="1800" spc="25" dirty="0">
                <a:solidFill>
                  <a:srgbClr val="404040"/>
                </a:solidFill>
                <a:latin typeface="Verdana"/>
                <a:cs typeface="Verdana"/>
              </a:rPr>
              <a:t>space.</a:t>
            </a:r>
            <a:endParaRPr sz="1800">
              <a:latin typeface="Verdana"/>
              <a:cs typeface="Verdana"/>
            </a:endParaRPr>
          </a:p>
          <a:p>
            <a:pPr marL="355600" marR="756285" indent="-3429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1800" spc="145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1800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greater</a:t>
            </a:r>
            <a:r>
              <a:rPr sz="18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30" dirty="0">
                <a:solidFill>
                  <a:srgbClr val="404040"/>
                </a:solidFill>
                <a:latin typeface="Verdana"/>
                <a:cs typeface="Verdana"/>
              </a:rPr>
              <a:t>loss</a:t>
            </a:r>
            <a:r>
              <a:rPr sz="18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8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90" dirty="0">
                <a:solidFill>
                  <a:srgbClr val="404040"/>
                </a:solidFill>
                <a:latin typeface="Verdana"/>
                <a:cs typeface="Verdana"/>
              </a:rPr>
              <a:t>joint</a:t>
            </a:r>
            <a:r>
              <a:rPr sz="1800" spc="-1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60" dirty="0">
                <a:solidFill>
                  <a:srgbClr val="404040"/>
                </a:solidFill>
                <a:latin typeface="Verdana"/>
                <a:cs typeface="Verdana"/>
              </a:rPr>
              <a:t>space</a:t>
            </a:r>
            <a:r>
              <a:rPr sz="18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occurs</a:t>
            </a:r>
            <a:r>
              <a:rPr sz="1800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20" dirty="0">
                <a:solidFill>
                  <a:srgbClr val="404040"/>
                </a:solidFill>
                <a:latin typeface="Verdana"/>
                <a:cs typeface="Verdana"/>
              </a:rPr>
              <a:t>at</a:t>
            </a:r>
            <a:r>
              <a:rPr sz="1800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404040"/>
                </a:solidFill>
                <a:latin typeface="Verdana"/>
                <a:cs typeface="Verdana"/>
              </a:rPr>
              <a:t>those</a:t>
            </a:r>
            <a:r>
              <a:rPr sz="18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areas</a:t>
            </a:r>
            <a:r>
              <a:rPr sz="18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experiencing</a:t>
            </a:r>
            <a:r>
              <a:rPr sz="1800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the  </a:t>
            </a:r>
            <a:r>
              <a:rPr sz="1800" spc="-55" dirty="0">
                <a:solidFill>
                  <a:srgbClr val="404040"/>
                </a:solidFill>
                <a:latin typeface="Verdana"/>
                <a:cs typeface="Verdana"/>
              </a:rPr>
              <a:t>highest</a:t>
            </a:r>
            <a:r>
              <a:rPr sz="1800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404040"/>
                </a:solidFill>
                <a:latin typeface="Verdana"/>
                <a:cs typeface="Verdana"/>
              </a:rPr>
              <a:t>loads.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79700"/>
            <a:ext cx="4191000" cy="4178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08948" y="5867400"/>
            <a:ext cx="990600" cy="990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08948" y="1676400"/>
            <a:ext cx="2819400" cy="2819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99348" y="8509"/>
            <a:ext cx="1600200" cy="1600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02142" y="1519047"/>
            <a:ext cx="3288029" cy="768350"/>
          </a:xfrm>
          <a:custGeom>
            <a:avLst/>
            <a:gdLst/>
            <a:ahLst/>
            <a:cxnLst/>
            <a:rect l="l" t="t" r="r" b="b"/>
            <a:pathLst>
              <a:path w="3288029" h="768350">
                <a:moveTo>
                  <a:pt x="3226307" y="0"/>
                </a:moveTo>
                <a:lnTo>
                  <a:pt x="2909951" y="104775"/>
                </a:lnTo>
                <a:lnTo>
                  <a:pt x="2591054" y="200660"/>
                </a:lnTo>
                <a:lnTo>
                  <a:pt x="2485643" y="229997"/>
                </a:lnTo>
                <a:lnTo>
                  <a:pt x="2271522" y="287274"/>
                </a:lnTo>
                <a:lnTo>
                  <a:pt x="2059812" y="340487"/>
                </a:lnTo>
                <a:lnTo>
                  <a:pt x="1954656" y="365760"/>
                </a:lnTo>
                <a:lnTo>
                  <a:pt x="1639697" y="436244"/>
                </a:lnTo>
                <a:lnTo>
                  <a:pt x="1330071" y="498855"/>
                </a:lnTo>
                <a:lnTo>
                  <a:pt x="1127378" y="536828"/>
                </a:lnTo>
                <a:lnTo>
                  <a:pt x="829309" y="588517"/>
                </a:lnTo>
                <a:lnTo>
                  <a:pt x="447928" y="646811"/>
                </a:lnTo>
                <a:lnTo>
                  <a:pt x="174751" y="683894"/>
                </a:lnTo>
                <a:lnTo>
                  <a:pt x="0" y="705103"/>
                </a:lnTo>
                <a:lnTo>
                  <a:pt x="9701" y="720494"/>
                </a:lnTo>
                <a:lnTo>
                  <a:pt x="29342" y="751181"/>
                </a:lnTo>
                <a:lnTo>
                  <a:pt x="39115" y="766572"/>
                </a:lnTo>
                <a:lnTo>
                  <a:pt x="66166" y="767349"/>
                </a:lnTo>
                <a:lnTo>
                  <a:pt x="95131" y="767793"/>
                </a:lnTo>
                <a:lnTo>
                  <a:pt x="125954" y="767911"/>
                </a:lnTo>
                <a:lnTo>
                  <a:pt x="192949" y="767195"/>
                </a:lnTo>
                <a:lnTo>
                  <a:pt x="305973" y="763849"/>
                </a:lnTo>
                <a:lnTo>
                  <a:pt x="477701" y="755441"/>
                </a:lnTo>
                <a:lnTo>
                  <a:pt x="773052" y="735284"/>
                </a:lnTo>
                <a:lnTo>
                  <a:pt x="1336019" y="685315"/>
                </a:lnTo>
                <a:lnTo>
                  <a:pt x="2059023" y="606988"/>
                </a:lnTo>
                <a:lnTo>
                  <a:pt x="2689041" y="527362"/>
                </a:lnTo>
                <a:lnTo>
                  <a:pt x="3038251" y="477217"/>
                </a:lnTo>
                <a:lnTo>
                  <a:pt x="3250138" y="443265"/>
                </a:lnTo>
                <a:lnTo>
                  <a:pt x="3288029" y="436752"/>
                </a:lnTo>
                <a:lnTo>
                  <a:pt x="3280235" y="379771"/>
                </a:lnTo>
                <a:lnTo>
                  <a:pt x="3273959" y="334487"/>
                </a:lnTo>
                <a:lnTo>
                  <a:pt x="3264862" y="270500"/>
                </a:lnTo>
                <a:lnTo>
                  <a:pt x="3252759" y="189298"/>
                </a:lnTo>
                <a:lnTo>
                  <a:pt x="3249394" y="166333"/>
                </a:lnTo>
                <a:lnTo>
                  <a:pt x="3245343" y="138048"/>
                </a:lnTo>
                <a:lnTo>
                  <a:pt x="3240328" y="102315"/>
                </a:lnTo>
                <a:lnTo>
                  <a:pt x="3234075" y="57008"/>
                </a:lnTo>
                <a:lnTo>
                  <a:pt x="3226307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9511" y="1866392"/>
            <a:ext cx="11277600" cy="4534535"/>
          </a:xfrm>
          <a:custGeom>
            <a:avLst/>
            <a:gdLst/>
            <a:ahLst/>
            <a:cxnLst/>
            <a:rect l="l" t="t" r="r" b="b"/>
            <a:pathLst>
              <a:path w="11277600" h="4534535">
                <a:moveTo>
                  <a:pt x="0" y="0"/>
                </a:moveTo>
                <a:lnTo>
                  <a:pt x="0" y="4533912"/>
                </a:lnTo>
                <a:lnTo>
                  <a:pt x="11277574" y="4533912"/>
                </a:lnTo>
                <a:lnTo>
                  <a:pt x="11277574" y="400050"/>
                </a:lnTo>
                <a:lnTo>
                  <a:pt x="6013424" y="400050"/>
                </a:lnTo>
                <a:lnTo>
                  <a:pt x="5546699" y="398525"/>
                </a:lnTo>
                <a:lnTo>
                  <a:pt x="4648174" y="381000"/>
                </a:lnTo>
                <a:lnTo>
                  <a:pt x="4006824" y="357250"/>
                </a:lnTo>
                <a:lnTo>
                  <a:pt x="2828899" y="290575"/>
                </a:lnTo>
                <a:lnTo>
                  <a:pt x="2132050" y="238125"/>
                </a:lnTo>
                <a:lnTo>
                  <a:pt x="1519275" y="180975"/>
                </a:lnTo>
                <a:lnTo>
                  <a:pt x="773112" y="100075"/>
                </a:lnTo>
                <a:lnTo>
                  <a:pt x="403225" y="55625"/>
                </a:lnTo>
                <a:lnTo>
                  <a:pt x="0" y="0"/>
                </a:lnTo>
                <a:close/>
              </a:path>
              <a:path w="11277600" h="4534535">
                <a:moveTo>
                  <a:pt x="11277574" y="1650"/>
                </a:moveTo>
                <a:lnTo>
                  <a:pt x="10510875" y="115950"/>
                </a:lnTo>
                <a:lnTo>
                  <a:pt x="9740874" y="209550"/>
                </a:lnTo>
                <a:lnTo>
                  <a:pt x="9486874" y="234950"/>
                </a:lnTo>
                <a:lnTo>
                  <a:pt x="8974175" y="281050"/>
                </a:lnTo>
                <a:lnTo>
                  <a:pt x="8467699" y="319150"/>
                </a:lnTo>
                <a:lnTo>
                  <a:pt x="8215350" y="335025"/>
                </a:lnTo>
                <a:lnTo>
                  <a:pt x="7466050" y="371475"/>
                </a:lnTo>
                <a:lnTo>
                  <a:pt x="6730974" y="392175"/>
                </a:lnTo>
                <a:lnTo>
                  <a:pt x="6013424" y="400050"/>
                </a:lnTo>
                <a:lnTo>
                  <a:pt x="11277574" y="400050"/>
                </a:lnTo>
                <a:lnTo>
                  <a:pt x="11277574" y="1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71169"/>
            <a:ext cx="476884" cy="5910580"/>
          </a:xfrm>
          <a:custGeom>
            <a:avLst/>
            <a:gdLst/>
            <a:ahLst/>
            <a:cxnLst/>
            <a:rect l="l" t="t" r="r" b="b"/>
            <a:pathLst>
              <a:path w="476884" h="5910580">
                <a:moveTo>
                  <a:pt x="0" y="5910580"/>
                </a:moveTo>
                <a:lnTo>
                  <a:pt x="476377" y="5910580"/>
                </a:lnTo>
                <a:lnTo>
                  <a:pt x="476377" y="0"/>
                </a:lnTo>
                <a:lnTo>
                  <a:pt x="0" y="0"/>
                </a:lnTo>
                <a:lnTo>
                  <a:pt x="0" y="5910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123548" y="1270"/>
            <a:ext cx="1068705" cy="469900"/>
          </a:xfrm>
          <a:custGeom>
            <a:avLst/>
            <a:gdLst/>
            <a:ahLst/>
            <a:cxnLst/>
            <a:rect l="l" t="t" r="r" b="b"/>
            <a:pathLst>
              <a:path w="1068704" h="469900">
                <a:moveTo>
                  <a:pt x="0" y="469899"/>
                </a:moveTo>
                <a:lnTo>
                  <a:pt x="1068451" y="469899"/>
                </a:lnTo>
                <a:lnTo>
                  <a:pt x="1068451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749" y="469899"/>
                </a:lnTo>
                <a:lnTo>
                  <a:pt x="10437749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709272" y="471423"/>
            <a:ext cx="483234" cy="5910580"/>
          </a:xfrm>
          <a:custGeom>
            <a:avLst/>
            <a:gdLst/>
            <a:ahLst/>
            <a:cxnLst/>
            <a:rect l="l" t="t" r="r" b="b"/>
            <a:pathLst>
              <a:path w="483234" h="5910580">
                <a:moveTo>
                  <a:pt x="482726" y="0"/>
                </a:moveTo>
                <a:lnTo>
                  <a:pt x="0" y="0"/>
                </a:lnTo>
                <a:lnTo>
                  <a:pt x="0" y="5910326"/>
                </a:lnTo>
                <a:lnTo>
                  <a:pt x="482726" y="5910326"/>
                </a:lnTo>
                <a:lnTo>
                  <a:pt x="4827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98252" y="0"/>
            <a:ext cx="765048" cy="12085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437748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0" y="1143000"/>
                </a:moveTo>
                <a:lnTo>
                  <a:pt x="685800" y="1143000"/>
                </a:lnTo>
                <a:lnTo>
                  <a:pt x="685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B31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41802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0" dirty="0"/>
              <a:t>Cartilage</a:t>
            </a:r>
            <a:r>
              <a:rPr spc="-300" dirty="0"/>
              <a:t> </a:t>
            </a:r>
            <a:r>
              <a:rPr spc="65" dirty="0"/>
              <a:t>changes</a:t>
            </a:r>
          </a:p>
        </p:txBody>
      </p:sp>
      <p:sp>
        <p:nvSpPr>
          <p:cNvPr id="16" name="object 16"/>
          <p:cNvSpPr/>
          <p:nvPr/>
        </p:nvSpPr>
        <p:spPr>
          <a:xfrm>
            <a:off x="1154950" y="2240660"/>
            <a:ext cx="8376284" cy="37791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32340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45" dirty="0"/>
              <a:t>OA </a:t>
            </a:r>
            <a:r>
              <a:rPr spc="-440" dirty="0"/>
              <a:t>-</a:t>
            </a:r>
            <a:r>
              <a:rPr spc="-844" dirty="0"/>
              <a:t> </a:t>
            </a:r>
            <a:r>
              <a:rPr spc="-110" dirty="0"/>
              <a:t>Definition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2" y="2632405"/>
            <a:ext cx="8392795" cy="2179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Heterogeneous</a:t>
            </a:r>
            <a:r>
              <a:rPr sz="18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group</a:t>
            </a:r>
            <a:r>
              <a:rPr sz="1800" spc="-1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800" spc="-1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conditions</a:t>
            </a:r>
            <a:r>
              <a:rPr sz="18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85" dirty="0">
                <a:solidFill>
                  <a:srgbClr val="404040"/>
                </a:solidFill>
                <a:latin typeface="Verdana"/>
                <a:cs typeface="Verdana"/>
              </a:rPr>
              <a:t>resulting</a:t>
            </a:r>
            <a:r>
              <a:rPr sz="18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80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1800" spc="-1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35" dirty="0">
                <a:solidFill>
                  <a:srgbClr val="404040"/>
                </a:solidFill>
                <a:latin typeface="Verdana"/>
                <a:cs typeface="Verdana"/>
              </a:rPr>
              <a:t>common</a:t>
            </a:r>
            <a:r>
              <a:rPr sz="18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histopathologic</a:t>
            </a:r>
            <a:endParaRPr sz="18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</a:pPr>
            <a:r>
              <a:rPr sz="1800" spc="65" dirty="0">
                <a:solidFill>
                  <a:srgbClr val="404040"/>
                </a:solidFill>
                <a:latin typeface="Verdana"/>
                <a:cs typeface="Verdana"/>
              </a:rPr>
              <a:t>and </a:t>
            </a:r>
            <a:r>
              <a:rPr sz="1800" spc="10" dirty="0">
                <a:solidFill>
                  <a:srgbClr val="404040"/>
                </a:solidFill>
                <a:latin typeface="Verdana"/>
                <a:cs typeface="Verdana"/>
              </a:rPr>
              <a:t>radiologic </a:t>
            </a:r>
            <a:r>
              <a:rPr sz="1800" spc="30" dirty="0">
                <a:solidFill>
                  <a:srgbClr val="404040"/>
                </a:solidFill>
                <a:latin typeface="Verdana"/>
                <a:cs typeface="Verdana"/>
              </a:rPr>
              <a:t>changes</a:t>
            </a:r>
            <a:r>
              <a:rPr sz="1800" spc="-4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Verdana"/>
                <a:cs typeface="Verdana"/>
              </a:rPr>
              <a:t>involving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1800" spc="-100" dirty="0">
                <a:solidFill>
                  <a:srgbClr val="404040"/>
                </a:solidFill>
                <a:latin typeface="Verdana"/>
                <a:cs typeface="Verdana"/>
              </a:rPr>
              <a:t>Entire </a:t>
            </a:r>
            <a:r>
              <a:rPr sz="1800" spc="-90" dirty="0">
                <a:solidFill>
                  <a:srgbClr val="404040"/>
                </a:solidFill>
                <a:latin typeface="Verdana"/>
                <a:cs typeface="Verdana"/>
              </a:rPr>
              <a:t>joint 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organ,</a:t>
            </a:r>
            <a:r>
              <a:rPr sz="1800" spc="-22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404040"/>
                </a:solidFill>
                <a:latin typeface="Verdana"/>
                <a:cs typeface="Verdana"/>
              </a:rPr>
              <a:t>including: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419100" algn="l"/>
              </a:tabLst>
            </a:pPr>
            <a:r>
              <a:rPr sz="1450" spc="235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the </a:t>
            </a:r>
            <a:r>
              <a:rPr sz="1800" spc="-40" dirty="0">
                <a:solidFill>
                  <a:srgbClr val="404040"/>
                </a:solidFill>
                <a:latin typeface="Verdana"/>
                <a:cs typeface="Verdana"/>
              </a:rPr>
              <a:t>articular</a:t>
            </a:r>
            <a:r>
              <a:rPr sz="1800" spc="-2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Verdana"/>
                <a:cs typeface="Verdana"/>
              </a:rPr>
              <a:t>cartilage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the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subchondral </a:t>
            </a:r>
            <a:r>
              <a:rPr sz="1800" spc="55" dirty="0">
                <a:solidFill>
                  <a:srgbClr val="404040"/>
                </a:solidFill>
                <a:latin typeface="Verdana"/>
                <a:cs typeface="Verdana"/>
              </a:rPr>
              <a:t>bone</a:t>
            </a:r>
            <a:r>
              <a:rPr sz="1800" spc="-3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8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85" dirty="0">
                <a:solidFill>
                  <a:srgbClr val="404040"/>
                </a:solidFill>
                <a:latin typeface="Verdana"/>
                <a:cs typeface="Verdana"/>
              </a:rPr>
              <a:t>synovium.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79700"/>
            <a:ext cx="4191000" cy="4178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08948" y="5867400"/>
            <a:ext cx="990600" cy="990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08948" y="1676400"/>
            <a:ext cx="2819400" cy="2819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99348" y="8509"/>
            <a:ext cx="1600200" cy="1600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02142" y="1519047"/>
            <a:ext cx="3288029" cy="768350"/>
          </a:xfrm>
          <a:custGeom>
            <a:avLst/>
            <a:gdLst/>
            <a:ahLst/>
            <a:cxnLst/>
            <a:rect l="l" t="t" r="r" b="b"/>
            <a:pathLst>
              <a:path w="3288029" h="768350">
                <a:moveTo>
                  <a:pt x="3226307" y="0"/>
                </a:moveTo>
                <a:lnTo>
                  <a:pt x="2909951" y="104775"/>
                </a:lnTo>
                <a:lnTo>
                  <a:pt x="2591054" y="200660"/>
                </a:lnTo>
                <a:lnTo>
                  <a:pt x="2485643" y="229997"/>
                </a:lnTo>
                <a:lnTo>
                  <a:pt x="2271522" y="287274"/>
                </a:lnTo>
                <a:lnTo>
                  <a:pt x="2059812" y="340487"/>
                </a:lnTo>
                <a:lnTo>
                  <a:pt x="1954656" y="365760"/>
                </a:lnTo>
                <a:lnTo>
                  <a:pt x="1639697" y="436244"/>
                </a:lnTo>
                <a:lnTo>
                  <a:pt x="1330071" y="498855"/>
                </a:lnTo>
                <a:lnTo>
                  <a:pt x="1127378" y="536828"/>
                </a:lnTo>
                <a:lnTo>
                  <a:pt x="829309" y="588517"/>
                </a:lnTo>
                <a:lnTo>
                  <a:pt x="447928" y="646811"/>
                </a:lnTo>
                <a:lnTo>
                  <a:pt x="174751" y="683894"/>
                </a:lnTo>
                <a:lnTo>
                  <a:pt x="0" y="705103"/>
                </a:lnTo>
                <a:lnTo>
                  <a:pt x="9701" y="720494"/>
                </a:lnTo>
                <a:lnTo>
                  <a:pt x="29342" y="751181"/>
                </a:lnTo>
                <a:lnTo>
                  <a:pt x="39115" y="766572"/>
                </a:lnTo>
                <a:lnTo>
                  <a:pt x="66166" y="767349"/>
                </a:lnTo>
                <a:lnTo>
                  <a:pt x="95131" y="767793"/>
                </a:lnTo>
                <a:lnTo>
                  <a:pt x="125954" y="767911"/>
                </a:lnTo>
                <a:lnTo>
                  <a:pt x="192949" y="767195"/>
                </a:lnTo>
                <a:lnTo>
                  <a:pt x="305973" y="763849"/>
                </a:lnTo>
                <a:lnTo>
                  <a:pt x="477701" y="755441"/>
                </a:lnTo>
                <a:lnTo>
                  <a:pt x="773052" y="735284"/>
                </a:lnTo>
                <a:lnTo>
                  <a:pt x="1336019" y="685315"/>
                </a:lnTo>
                <a:lnTo>
                  <a:pt x="2059023" y="606988"/>
                </a:lnTo>
                <a:lnTo>
                  <a:pt x="2689041" y="527362"/>
                </a:lnTo>
                <a:lnTo>
                  <a:pt x="3038251" y="477217"/>
                </a:lnTo>
                <a:lnTo>
                  <a:pt x="3250138" y="443265"/>
                </a:lnTo>
                <a:lnTo>
                  <a:pt x="3288029" y="436752"/>
                </a:lnTo>
                <a:lnTo>
                  <a:pt x="3280235" y="379771"/>
                </a:lnTo>
                <a:lnTo>
                  <a:pt x="3273959" y="334487"/>
                </a:lnTo>
                <a:lnTo>
                  <a:pt x="3264862" y="270500"/>
                </a:lnTo>
                <a:lnTo>
                  <a:pt x="3252759" y="189298"/>
                </a:lnTo>
                <a:lnTo>
                  <a:pt x="3249394" y="166333"/>
                </a:lnTo>
                <a:lnTo>
                  <a:pt x="3245343" y="138048"/>
                </a:lnTo>
                <a:lnTo>
                  <a:pt x="3240328" y="102315"/>
                </a:lnTo>
                <a:lnTo>
                  <a:pt x="3234075" y="57008"/>
                </a:lnTo>
                <a:lnTo>
                  <a:pt x="3226307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9511" y="1866392"/>
            <a:ext cx="11277600" cy="4534535"/>
          </a:xfrm>
          <a:custGeom>
            <a:avLst/>
            <a:gdLst/>
            <a:ahLst/>
            <a:cxnLst/>
            <a:rect l="l" t="t" r="r" b="b"/>
            <a:pathLst>
              <a:path w="11277600" h="4534535">
                <a:moveTo>
                  <a:pt x="0" y="0"/>
                </a:moveTo>
                <a:lnTo>
                  <a:pt x="0" y="4533912"/>
                </a:lnTo>
                <a:lnTo>
                  <a:pt x="11277574" y="4533912"/>
                </a:lnTo>
                <a:lnTo>
                  <a:pt x="11277574" y="400050"/>
                </a:lnTo>
                <a:lnTo>
                  <a:pt x="6013424" y="400050"/>
                </a:lnTo>
                <a:lnTo>
                  <a:pt x="5546699" y="398525"/>
                </a:lnTo>
                <a:lnTo>
                  <a:pt x="4648174" y="381000"/>
                </a:lnTo>
                <a:lnTo>
                  <a:pt x="4006824" y="357250"/>
                </a:lnTo>
                <a:lnTo>
                  <a:pt x="2828899" y="290575"/>
                </a:lnTo>
                <a:lnTo>
                  <a:pt x="2132050" y="238125"/>
                </a:lnTo>
                <a:lnTo>
                  <a:pt x="1519275" y="180975"/>
                </a:lnTo>
                <a:lnTo>
                  <a:pt x="773112" y="100075"/>
                </a:lnTo>
                <a:lnTo>
                  <a:pt x="403225" y="55625"/>
                </a:lnTo>
                <a:lnTo>
                  <a:pt x="0" y="0"/>
                </a:lnTo>
                <a:close/>
              </a:path>
              <a:path w="11277600" h="4534535">
                <a:moveTo>
                  <a:pt x="11277574" y="1650"/>
                </a:moveTo>
                <a:lnTo>
                  <a:pt x="10510875" y="115950"/>
                </a:lnTo>
                <a:lnTo>
                  <a:pt x="9740874" y="209550"/>
                </a:lnTo>
                <a:lnTo>
                  <a:pt x="9486874" y="234950"/>
                </a:lnTo>
                <a:lnTo>
                  <a:pt x="8974175" y="281050"/>
                </a:lnTo>
                <a:lnTo>
                  <a:pt x="8467699" y="319150"/>
                </a:lnTo>
                <a:lnTo>
                  <a:pt x="8215350" y="335025"/>
                </a:lnTo>
                <a:lnTo>
                  <a:pt x="7466050" y="371475"/>
                </a:lnTo>
                <a:lnTo>
                  <a:pt x="6730974" y="392175"/>
                </a:lnTo>
                <a:lnTo>
                  <a:pt x="6013424" y="400050"/>
                </a:lnTo>
                <a:lnTo>
                  <a:pt x="11277574" y="400050"/>
                </a:lnTo>
                <a:lnTo>
                  <a:pt x="11277574" y="1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71169"/>
            <a:ext cx="476884" cy="5910580"/>
          </a:xfrm>
          <a:custGeom>
            <a:avLst/>
            <a:gdLst/>
            <a:ahLst/>
            <a:cxnLst/>
            <a:rect l="l" t="t" r="r" b="b"/>
            <a:pathLst>
              <a:path w="476884" h="5910580">
                <a:moveTo>
                  <a:pt x="0" y="5910580"/>
                </a:moveTo>
                <a:lnTo>
                  <a:pt x="476377" y="5910580"/>
                </a:lnTo>
                <a:lnTo>
                  <a:pt x="476377" y="0"/>
                </a:lnTo>
                <a:lnTo>
                  <a:pt x="0" y="0"/>
                </a:lnTo>
                <a:lnTo>
                  <a:pt x="0" y="5910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123548" y="1270"/>
            <a:ext cx="1068705" cy="469900"/>
          </a:xfrm>
          <a:custGeom>
            <a:avLst/>
            <a:gdLst/>
            <a:ahLst/>
            <a:cxnLst/>
            <a:rect l="l" t="t" r="r" b="b"/>
            <a:pathLst>
              <a:path w="1068704" h="469900">
                <a:moveTo>
                  <a:pt x="0" y="469899"/>
                </a:moveTo>
                <a:lnTo>
                  <a:pt x="1068451" y="469899"/>
                </a:lnTo>
                <a:lnTo>
                  <a:pt x="1068451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749" y="469899"/>
                </a:lnTo>
                <a:lnTo>
                  <a:pt x="10437749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709272" y="471423"/>
            <a:ext cx="483234" cy="5910580"/>
          </a:xfrm>
          <a:custGeom>
            <a:avLst/>
            <a:gdLst/>
            <a:ahLst/>
            <a:cxnLst/>
            <a:rect l="l" t="t" r="r" b="b"/>
            <a:pathLst>
              <a:path w="483234" h="5910580">
                <a:moveTo>
                  <a:pt x="482726" y="0"/>
                </a:moveTo>
                <a:lnTo>
                  <a:pt x="0" y="0"/>
                </a:lnTo>
                <a:lnTo>
                  <a:pt x="0" y="5910326"/>
                </a:lnTo>
                <a:lnTo>
                  <a:pt x="482726" y="5910326"/>
                </a:lnTo>
                <a:lnTo>
                  <a:pt x="4827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98252" y="0"/>
            <a:ext cx="765048" cy="12085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437748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0" y="1143000"/>
                </a:moveTo>
                <a:lnTo>
                  <a:pt x="685800" y="1143000"/>
                </a:lnTo>
                <a:lnTo>
                  <a:pt x="685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B31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55937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Clinical </a:t>
            </a:r>
            <a:r>
              <a:rPr spc="140" dirty="0"/>
              <a:t>and</a:t>
            </a:r>
            <a:r>
              <a:rPr spc="-575" dirty="0"/>
              <a:t> </a:t>
            </a:r>
            <a:r>
              <a:rPr spc="30" dirty="0"/>
              <a:t>Radiological</a:t>
            </a:r>
          </a:p>
        </p:txBody>
      </p:sp>
      <p:sp>
        <p:nvSpPr>
          <p:cNvPr id="16" name="object 16"/>
          <p:cNvSpPr/>
          <p:nvPr/>
        </p:nvSpPr>
        <p:spPr>
          <a:xfrm>
            <a:off x="2435098" y="2325789"/>
            <a:ext cx="5307457" cy="43930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32372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Bone</a:t>
            </a:r>
            <a:r>
              <a:rPr spc="-330" dirty="0"/>
              <a:t> </a:t>
            </a:r>
            <a:r>
              <a:rPr spc="65" dirty="0"/>
              <a:t>changes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2" y="2632405"/>
            <a:ext cx="8387080" cy="2199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Bone</a:t>
            </a:r>
            <a:r>
              <a:rPr sz="18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55" dirty="0">
                <a:solidFill>
                  <a:srgbClr val="404040"/>
                </a:solidFill>
                <a:latin typeface="Verdana"/>
                <a:cs typeface="Verdana"/>
              </a:rPr>
              <a:t>denuded</a:t>
            </a:r>
            <a:r>
              <a:rPr sz="18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800" spc="-1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55" dirty="0">
                <a:solidFill>
                  <a:srgbClr val="404040"/>
                </a:solidFill>
                <a:latin typeface="Verdana"/>
                <a:cs typeface="Verdana"/>
              </a:rPr>
              <a:t>its</a:t>
            </a:r>
            <a:r>
              <a:rPr sz="1800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protective</a:t>
            </a:r>
            <a:r>
              <a:rPr sz="1800" spc="-1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Verdana"/>
                <a:cs typeface="Verdana"/>
              </a:rPr>
              <a:t>cartilage</a:t>
            </a:r>
            <a:r>
              <a:rPr sz="18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continues</a:t>
            </a:r>
            <a:r>
              <a:rPr sz="18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r>
              <a:rPr sz="18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articulate</a:t>
            </a:r>
            <a:r>
              <a:rPr sz="18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70" dirty="0">
                <a:solidFill>
                  <a:srgbClr val="404040"/>
                </a:solidFill>
                <a:latin typeface="Verdana"/>
                <a:cs typeface="Verdana"/>
              </a:rPr>
              <a:t>with</a:t>
            </a:r>
            <a:r>
              <a:rPr sz="1800" spc="-1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endParaRPr sz="18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</a:pP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opposing</a:t>
            </a:r>
            <a:r>
              <a:rPr sz="18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404040"/>
                </a:solidFill>
                <a:latin typeface="Verdana"/>
                <a:cs typeface="Verdana"/>
              </a:rPr>
              <a:t>surface.</a:t>
            </a:r>
            <a:endParaRPr sz="1800">
              <a:latin typeface="Verdana"/>
              <a:cs typeface="Verdana"/>
            </a:endParaRPr>
          </a:p>
          <a:p>
            <a:pPr marL="355600" marR="646430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1800" spc="-70" dirty="0">
                <a:solidFill>
                  <a:srgbClr val="404040"/>
                </a:solidFill>
                <a:latin typeface="Verdana"/>
                <a:cs typeface="Verdana"/>
              </a:rPr>
              <a:t>Eventually,</a:t>
            </a:r>
            <a:r>
              <a:rPr sz="18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8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404040"/>
                </a:solidFill>
                <a:latin typeface="Verdana"/>
                <a:cs typeface="Verdana"/>
              </a:rPr>
              <a:t>increasing</a:t>
            </a:r>
            <a:r>
              <a:rPr sz="1800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45" dirty="0">
                <a:solidFill>
                  <a:srgbClr val="404040"/>
                </a:solidFill>
                <a:latin typeface="Verdana"/>
                <a:cs typeface="Verdana"/>
              </a:rPr>
              <a:t>stresses</a:t>
            </a:r>
            <a:r>
              <a:rPr sz="1800" spc="-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Verdana"/>
                <a:cs typeface="Verdana"/>
              </a:rPr>
              <a:t>exceed</a:t>
            </a:r>
            <a:r>
              <a:rPr sz="1800" spc="-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8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35" dirty="0">
                <a:solidFill>
                  <a:srgbClr val="404040"/>
                </a:solidFill>
                <a:latin typeface="Verdana"/>
                <a:cs typeface="Verdana"/>
              </a:rPr>
              <a:t>biomechanical</a:t>
            </a:r>
            <a:r>
              <a:rPr sz="1800" spc="-1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404040"/>
                </a:solidFill>
                <a:latin typeface="Verdana"/>
                <a:cs typeface="Verdana"/>
              </a:rPr>
              <a:t>yield  </a:t>
            </a:r>
            <a:r>
              <a:rPr sz="1800" spc="-80" dirty="0">
                <a:solidFill>
                  <a:srgbClr val="404040"/>
                </a:solidFill>
                <a:latin typeface="Verdana"/>
                <a:cs typeface="Verdana"/>
              </a:rPr>
              <a:t>strength 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of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800" spc="-2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Verdana"/>
                <a:cs typeface="Verdana"/>
              </a:rPr>
              <a:t>bone.</a:t>
            </a:r>
            <a:endParaRPr sz="1800">
              <a:latin typeface="Verdana"/>
              <a:cs typeface="Verdana"/>
            </a:endParaRPr>
          </a:p>
          <a:p>
            <a:pPr marL="355600" marR="327025" indent="-3429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1800" spc="-10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8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subchondral</a:t>
            </a:r>
            <a:r>
              <a:rPr sz="18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55" dirty="0">
                <a:solidFill>
                  <a:srgbClr val="404040"/>
                </a:solidFill>
                <a:latin typeface="Verdana"/>
                <a:cs typeface="Verdana"/>
              </a:rPr>
              <a:t>bone</a:t>
            </a:r>
            <a:r>
              <a:rPr sz="18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Verdana"/>
                <a:cs typeface="Verdana"/>
              </a:rPr>
              <a:t>responds</a:t>
            </a:r>
            <a:r>
              <a:rPr sz="18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75" dirty="0">
                <a:solidFill>
                  <a:srgbClr val="404040"/>
                </a:solidFill>
                <a:latin typeface="Verdana"/>
                <a:cs typeface="Verdana"/>
              </a:rPr>
              <a:t>with</a:t>
            </a:r>
            <a:r>
              <a:rPr sz="1800" spc="-1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vascular</a:t>
            </a:r>
            <a:r>
              <a:rPr sz="1800" spc="-1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404040"/>
                </a:solidFill>
                <a:latin typeface="Verdana"/>
                <a:cs typeface="Verdana"/>
              </a:rPr>
              <a:t>invasion</a:t>
            </a:r>
            <a:r>
              <a:rPr sz="1800" spc="-1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800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increased  </a:t>
            </a:r>
            <a:r>
              <a:rPr sz="1800" spc="-60" dirty="0">
                <a:solidFill>
                  <a:srgbClr val="404040"/>
                </a:solidFill>
                <a:latin typeface="Verdana"/>
                <a:cs typeface="Verdana"/>
              </a:rPr>
              <a:t>cellularity, </a:t>
            </a:r>
            <a:r>
              <a:rPr sz="1800" spc="45" dirty="0">
                <a:solidFill>
                  <a:srgbClr val="404040"/>
                </a:solidFill>
                <a:latin typeface="Verdana"/>
                <a:cs typeface="Verdana"/>
              </a:rPr>
              <a:t>becoming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thickened </a:t>
            </a:r>
            <a:r>
              <a:rPr sz="1800" spc="65" dirty="0">
                <a:solidFill>
                  <a:srgbClr val="404040"/>
                </a:solidFill>
                <a:latin typeface="Verdana"/>
                <a:cs typeface="Verdana"/>
              </a:rPr>
              <a:t>and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dense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(a </a:t>
            </a:r>
            <a:r>
              <a:rPr sz="1800" spc="-35" dirty="0">
                <a:solidFill>
                  <a:srgbClr val="404040"/>
                </a:solidFill>
                <a:latin typeface="Verdana"/>
                <a:cs typeface="Verdana"/>
              </a:rPr>
              <a:t>process </a:t>
            </a:r>
            <a:r>
              <a:rPr sz="1800" spc="-40" dirty="0">
                <a:solidFill>
                  <a:srgbClr val="404040"/>
                </a:solidFill>
                <a:latin typeface="Verdana"/>
                <a:cs typeface="Verdana"/>
              </a:rPr>
              <a:t>known </a:t>
            </a:r>
            <a:r>
              <a:rPr sz="1800" spc="-50" dirty="0">
                <a:solidFill>
                  <a:srgbClr val="404040"/>
                </a:solidFill>
                <a:latin typeface="Verdana"/>
                <a:cs typeface="Verdana"/>
              </a:rPr>
              <a:t>as  </a:t>
            </a:r>
            <a:r>
              <a:rPr sz="1800" spc="-35" dirty="0">
                <a:solidFill>
                  <a:srgbClr val="404040"/>
                </a:solidFill>
                <a:latin typeface="Verdana"/>
                <a:cs typeface="Verdana"/>
              </a:rPr>
              <a:t>eburnation) </a:t>
            </a:r>
            <a:r>
              <a:rPr sz="1800" spc="15" dirty="0">
                <a:solidFill>
                  <a:srgbClr val="404040"/>
                </a:solidFill>
                <a:latin typeface="Verdana"/>
                <a:cs typeface="Verdana"/>
              </a:rPr>
              <a:t>at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areas 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800" spc="-4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00" dirty="0">
                <a:solidFill>
                  <a:srgbClr val="404040"/>
                </a:solidFill>
                <a:latin typeface="Verdana"/>
                <a:cs typeface="Verdana"/>
              </a:rPr>
              <a:t>pressure.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32372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Bone</a:t>
            </a:r>
            <a:r>
              <a:rPr spc="-330" dirty="0"/>
              <a:t> </a:t>
            </a:r>
            <a:r>
              <a:rPr spc="65" dirty="0"/>
              <a:t>changes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2" y="2632405"/>
            <a:ext cx="8519795" cy="2179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subchondral </a:t>
            </a:r>
            <a:r>
              <a:rPr sz="1800" spc="55" dirty="0">
                <a:solidFill>
                  <a:srgbClr val="404040"/>
                </a:solidFill>
                <a:latin typeface="Verdana"/>
                <a:cs typeface="Verdana"/>
              </a:rPr>
              <a:t>bone</a:t>
            </a:r>
            <a:r>
              <a:rPr sz="1800" spc="-4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undergo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cystic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degeneration.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625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1800" spc="-50" dirty="0">
                <a:solidFill>
                  <a:srgbClr val="404040"/>
                </a:solidFill>
                <a:latin typeface="Verdana"/>
                <a:cs typeface="Verdana"/>
              </a:rPr>
              <a:t>Osteoarthritic</a:t>
            </a:r>
            <a:r>
              <a:rPr sz="18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00" dirty="0">
                <a:solidFill>
                  <a:srgbClr val="404040"/>
                </a:solidFill>
                <a:latin typeface="Verdana"/>
                <a:cs typeface="Verdana"/>
              </a:rPr>
              <a:t>cysts</a:t>
            </a:r>
            <a:r>
              <a:rPr sz="18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are</a:t>
            </a:r>
            <a:r>
              <a:rPr sz="18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404040"/>
                </a:solidFill>
                <a:latin typeface="Verdana"/>
                <a:cs typeface="Verdana"/>
              </a:rPr>
              <a:t>also</a:t>
            </a:r>
            <a:r>
              <a:rPr sz="1800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Verdana"/>
                <a:cs typeface="Verdana"/>
              </a:rPr>
              <a:t>referred</a:t>
            </a:r>
            <a:r>
              <a:rPr sz="1800" spc="-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r>
              <a:rPr sz="18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Verdana"/>
                <a:cs typeface="Verdana"/>
              </a:rPr>
              <a:t>as</a:t>
            </a:r>
            <a:r>
              <a:rPr sz="1800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subchondral</a:t>
            </a:r>
            <a:r>
              <a:rPr sz="18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10" dirty="0">
                <a:solidFill>
                  <a:srgbClr val="404040"/>
                </a:solidFill>
                <a:latin typeface="Verdana"/>
                <a:cs typeface="Verdana"/>
              </a:rPr>
              <a:t>cysts, </a:t>
            </a:r>
            <a:r>
              <a:rPr sz="1800" spc="-50" dirty="0">
                <a:solidFill>
                  <a:srgbClr val="404040"/>
                </a:solidFill>
                <a:latin typeface="Verdana"/>
                <a:cs typeface="Verdana"/>
              </a:rPr>
              <a:t>pseudocysts,  </a:t>
            </a:r>
            <a:r>
              <a:rPr sz="1800" spc="-75" dirty="0">
                <a:solidFill>
                  <a:srgbClr val="404040"/>
                </a:solidFill>
                <a:latin typeface="Verdana"/>
                <a:cs typeface="Verdana"/>
              </a:rPr>
              <a:t>or</a:t>
            </a:r>
            <a:r>
              <a:rPr sz="18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35" dirty="0">
                <a:solidFill>
                  <a:srgbClr val="404040"/>
                </a:solidFill>
                <a:latin typeface="Verdana"/>
                <a:cs typeface="Verdana"/>
              </a:rPr>
              <a:t>geodes</a:t>
            </a:r>
            <a:r>
              <a:rPr sz="18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8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may</a:t>
            </a:r>
            <a:r>
              <a:rPr sz="1800" spc="-1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range</a:t>
            </a:r>
            <a:r>
              <a:rPr sz="18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75" dirty="0">
                <a:solidFill>
                  <a:srgbClr val="404040"/>
                </a:solidFill>
                <a:latin typeface="Verdana"/>
                <a:cs typeface="Verdana"/>
              </a:rPr>
              <a:t>from</a:t>
            </a:r>
            <a:r>
              <a:rPr sz="1800" spc="-150" dirty="0">
                <a:solidFill>
                  <a:srgbClr val="404040"/>
                </a:solidFill>
                <a:latin typeface="Verdana"/>
                <a:cs typeface="Verdana"/>
              </a:rPr>
              <a:t> 2</a:t>
            </a:r>
            <a:r>
              <a:rPr sz="1800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r>
              <a:rPr sz="18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50" dirty="0">
                <a:solidFill>
                  <a:srgbClr val="404040"/>
                </a:solidFill>
                <a:latin typeface="Verdana"/>
                <a:cs typeface="Verdana"/>
              </a:rPr>
              <a:t>20</a:t>
            </a:r>
            <a:r>
              <a:rPr sz="1800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60" dirty="0">
                <a:solidFill>
                  <a:srgbClr val="404040"/>
                </a:solidFill>
                <a:latin typeface="Verdana"/>
                <a:cs typeface="Verdana"/>
              </a:rPr>
              <a:t>mm</a:t>
            </a:r>
            <a:r>
              <a:rPr sz="1800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80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1800" spc="-1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404040"/>
                </a:solidFill>
                <a:latin typeface="Verdana"/>
                <a:cs typeface="Verdana"/>
              </a:rPr>
              <a:t>diameter.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35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1800" spc="-50" dirty="0">
                <a:solidFill>
                  <a:srgbClr val="404040"/>
                </a:solidFill>
                <a:latin typeface="Verdana"/>
                <a:cs typeface="Verdana"/>
              </a:rPr>
              <a:t>Osteoarthritic</a:t>
            </a:r>
            <a:r>
              <a:rPr sz="18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00" dirty="0">
                <a:solidFill>
                  <a:srgbClr val="404040"/>
                </a:solidFill>
                <a:latin typeface="Verdana"/>
                <a:cs typeface="Verdana"/>
              </a:rPr>
              <a:t>cysts</a:t>
            </a:r>
            <a:r>
              <a:rPr sz="18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80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1800" spc="-1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8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25" dirty="0">
                <a:solidFill>
                  <a:srgbClr val="404040"/>
                </a:solidFill>
                <a:latin typeface="Verdana"/>
                <a:cs typeface="Verdana"/>
              </a:rPr>
              <a:t>acetabulum</a:t>
            </a:r>
            <a:r>
              <a:rPr sz="18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are</a:t>
            </a:r>
            <a:r>
              <a:rPr sz="1800" spc="-1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termed</a:t>
            </a:r>
            <a:r>
              <a:rPr sz="1800" spc="-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404040"/>
                </a:solidFill>
                <a:latin typeface="Verdana"/>
                <a:cs typeface="Verdana"/>
              </a:rPr>
              <a:t>Egger</a:t>
            </a:r>
            <a:r>
              <a:rPr sz="1800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10" dirty="0">
                <a:solidFill>
                  <a:srgbClr val="404040"/>
                </a:solidFill>
                <a:latin typeface="Verdana"/>
                <a:cs typeface="Verdana"/>
              </a:rPr>
              <a:t>cysts.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31483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Joint</a:t>
            </a:r>
            <a:r>
              <a:rPr spc="-300" dirty="0"/>
              <a:t> </a:t>
            </a:r>
            <a:r>
              <a:rPr spc="65" dirty="0"/>
              <a:t>changes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2" y="2505805"/>
            <a:ext cx="8658225" cy="217995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1800" spc="-40" dirty="0">
                <a:solidFill>
                  <a:srgbClr val="404040"/>
                </a:solidFill>
                <a:latin typeface="Verdana"/>
                <a:cs typeface="Verdana"/>
              </a:rPr>
              <a:t>vascularization </a:t>
            </a:r>
            <a:r>
              <a:rPr sz="1800" spc="10" dirty="0">
                <a:solidFill>
                  <a:srgbClr val="404040"/>
                </a:solidFill>
                <a:latin typeface="Verdana"/>
                <a:cs typeface="Verdana"/>
              </a:rPr>
              <a:t>of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subchondral</a:t>
            </a:r>
            <a:r>
              <a:rPr sz="1800" spc="-3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70" dirty="0">
                <a:solidFill>
                  <a:srgbClr val="404040"/>
                </a:solidFill>
                <a:latin typeface="Verdana"/>
                <a:cs typeface="Verdana"/>
              </a:rPr>
              <a:t>marrow,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1800" spc="-75" dirty="0">
                <a:solidFill>
                  <a:srgbClr val="404040"/>
                </a:solidFill>
                <a:latin typeface="Verdana"/>
                <a:cs typeface="Verdana"/>
              </a:rPr>
              <a:t>osseous</a:t>
            </a:r>
            <a:r>
              <a:rPr sz="18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metaplasia</a:t>
            </a:r>
            <a:r>
              <a:rPr sz="1800" spc="-1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800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65" dirty="0">
                <a:solidFill>
                  <a:srgbClr val="404040"/>
                </a:solidFill>
                <a:latin typeface="Verdana"/>
                <a:cs typeface="Verdana"/>
              </a:rPr>
              <a:t>synovial</a:t>
            </a:r>
            <a:r>
              <a:rPr sz="1800" spc="-1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30" dirty="0">
                <a:solidFill>
                  <a:srgbClr val="404040"/>
                </a:solidFill>
                <a:latin typeface="Verdana"/>
                <a:cs typeface="Verdana"/>
              </a:rPr>
              <a:t>connective</a:t>
            </a:r>
            <a:r>
              <a:rPr sz="1800" spc="-1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20" dirty="0">
                <a:solidFill>
                  <a:srgbClr val="404040"/>
                </a:solidFill>
                <a:latin typeface="Verdana"/>
                <a:cs typeface="Verdana"/>
              </a:rPr>
              <a:t>tissue,</a:t>
            </a:r>
            <a:r>
              <a:rPr sz="18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endParaRPr sz="1800">
              <a:latin typeface="Verdana"/>
              <a:cs typeface="Verdana"/>
            </a:endParaRPr>
          </a:p>
          <a:p>
            <a:pPr marL="355600" marR="163830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1800" spc="-90" dirty="0">
                <a:solidFill>
                  <a:srgbClr val="404040"/>
                </a:solidFill>
                <a:latin typeface="Verdana"/>
                <a:cs typeface="Verdana"/>
              </a:rPr>
              <a:t>ossifying</a:t>
            </a:r>
            <a:r>
              <a:rPr sz="1800" spc="-1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404040"/>
                </a:solidFill>
                <a:latin typeface="Verdana"/>
                <a:cs typeface="Verdana"/>
              </a:rPr>
              <a:t>cartilaginous</a:t>
            </a:r>
            <a:r>
              <a:rPr sz="1800" spc="-1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95" dirty="0">
                <a:solidFill>
                  <a:srgbClr val="404040"/>
                </a:solidFill>
                <a:latin typeface="Verdana"/>
                <a:cs typeface="Verdana"/>
              </a:rPr>
              <a:t>protrusions</a:t>
            </a:r>
            <a:r>
              <a:rPr sz="18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50" dirty="0">
                <a:solidFill>
                  <a:srgbClr val="404040"/>
                </a:solidFill>
                <a:latin typeface="Verdana"/>
                <a:cs typeface="Verdana"/>
              </a:rPr>
              <a:t>lead</a:t>
            </a:r>
            <a:r>
              <a:rPr sz="18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r>
              <a:rPr sz="18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75" dirty="0">
                <a:solidFill>
                  <a:srgbClr val="404040"/>
                </a:solidFill>
                <a:latin typeface="Verdana"/>
                <a:cs typeface="Verdana"/>
              </a:rPr>
              <a:t>irregular</a:t>
            </a:r>
            <a:r>
              <a:rPr sz="18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404040"/>
                </a:solidFill>
                <a:latin typeface="Verdana"/>
                <a:cs typeface="Verdana"/>
              </a:rPr>
              <a:t>outgrowth</a:t>
            </a:r>
            <a:r>
              <a:rPr sz="18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8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20" dirty="0">
                <a:solidFill>
                  <a:srgbClr val="404040"/>
                </a:solidFill>
                <a:latin typeface="Verdana"/>
                <a:cs typeface="Verdana"/>
              </a:rPr>
              <a:t>new</a:t>
            </a:r>
            <a:r>
              <a:rPr sz="1800" spc="-1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55" dirty="0">
                <a:solidFill>
                  <a:srgbClr val="404040"/>
                </a:solidFill>
                <a:latin typeface="Verdana"/>
                <a:cs typeface="Verdana"/>
              </a:rPr>
              <a:t>bone  </a:t>
            </a:r>
            <a:r>
              <a:rPr sz="1800" spc="-65" dirty="0">
                <a:solidFill>
                  <a:srgbClr val="404040"/>
                </a:solidFill>
                <a:latin typeface="Verdana"/>
                <a:cs typeface="Verdana"/>
              </a:rPr>
              <a:t>(osteophytes).</a:t>
            </a:r>
            <a:endParaRPr sz="180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1800" spc="-30" dirty="0">
                <a:solidFill>
                  <a:srgbClr val="404040"/>
                </a:solidFill>
                <a:latin typeface="Verdana"/>
                <a:cs typeface="Verdana"/>
              </a:rPr>
              <a:t>Fragmentation</a:t>
            </a:r>
            <a:r>
              <a:rPr sz="18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800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404040"/>
                </a:solidFill>
                <a:latin typeface="Verdana"/>
                <a:cs typeface="Verdana"/>
              </a:rPr>
              <a:t>these</a:t>
            </a:r>
            <a:r>
              <a:rPr sz="1800" spc="-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404040"/>
                </a:solidFill>
                <a:latin typeface="Verdana"/>
                <a:cs typeface="Verdana"/>
              </a:rPr>
              <a:t>osteophytes</a:t>
            </a:r>
            <a:r>
              <a:rPr sz="1800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75" dirty="0">
                <a:solidFill>
                  <a:srgbClr val="404040"/>
                </a:solidFill>
                <a:latin typeface="Verdana"/>
                <a:cs typeface="Verdana"/>
              </a:rPr>
              <a:t>or</a:t>
            </a:r>
            <a:r>
              <a:rPr sz="1800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8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8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404040"/>
                </a:solidFill>
                <a:latin typeface="Verdana"/>
                <a:cs typeface="Verdana"/>
              </a:rPr>
              <a:t>articular</a:t>
            </a:r>
            <a:r>
              <a:rPr sz="1800" spc="-1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Verdana"/>
                <a:cs typeface="Verdana"/>
              </a:rPr>
              <a:t>cartilage</a:t>
            </a:r>
            <a:r>
              <a:rPr sz="1800" spc="-1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00" dirty="0">
                <a:solidFill>
                  <a:srgbClr val="404040"/>
                </a:solidFill>
                <a:latin typeface="Verdana"/>
                <a:cs typeface="Verdana"/>
              </a:rPr>
              <a:t>itself</a:t>
            </a:r>
            <a:r>
              <a:rPr sz="1800" spc="-135" dirty="0">
                <a:solidFill>
                  <a:srgbClr val="404040"/>
                </a:solidFill>
                <a:latin typeface="Verdana"/>
                <a:cs typeface="Verdana"/>
              </a:rPr>
              <a:t> results  </a:t>
            </a:r>
            <a:r>
              <a:rPr sz="1800" spc="-80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1800" spc="-1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8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presence</a:t>
            </a:r>
            <a:r>
              <a:rPr sz="1800" spc="-1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8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65" dirty="0">
                <a:solidFill>
                  <a:srgbClr val="404040"/>
                </a:solidFill>
                <a:latin typeface="Verdana"/>
                <a:cs typeface="Verdana"/>
              </a:rPr>
              <a:t>intra-articular</a:t>
            </a:r>
            <a:r>
              <a:rPr sz="18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loose</a:t>
            </a:r>
            <a:r>
              <a:rPr sz="1800" spc="-1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bodies</a:t>
            </a:r>
            <a:r>
              <a:rPr sz="18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05" dirty="0">
                <a:solidFill>
                  <a:srgbClr val="404040"/>
                </a:solidFill>
                <a:latin typeface="Verdana"/>
                <a:cs typeface="Verdana"/>
              </a:rPr>
              <a:t>(joint</a:t>
            </a:r>
            <a:r>
              <a:rPr sz="18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404040"/>
                </a:solidFill>
                <a:latin typeface="Verdana"/>
                <a:cs typeface="Verdana"/>
              </a:rPr>
              <a:t>mice).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79700"/>
            <a:ext cx="4191000" cy="4178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08948" y="5867400"/>
            <a:ext cx="990600" cy="990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08948" y="1676400"/>
            <a:ext cx="2819400" cy="2819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99348" y="8509"/>
            <a:ext cx="1600200" cy="1600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02142" y="1519047"/>
            <a:ext cx="3288029" cy="768350"/>
          </a:xfrm>
          <a:custGeom>
            <a:avLst/>
            <a:gdLst/>
            <a:ahLst/>
            <a:cxnLst/>
            <a:rect l="l" t="t" r="r" b="b"/>
            <a:pathLst>
              <a:path w="3288029" h="768350">
                <a:moveTo>
                  <a:pt x="3226307" y="0"/>
                </a:moveTo>
                <a:lnTo>
                  <a:pt x="2909951" y="104775"/>
                </a:lnTo>
                <a:lnTo>
                  <a:pt x="2591054" y="200660"/>
                </a:lnTo>
                <a:lnTo>
                  <a:pt x="2485643" y="229997"/>
                </a:lnTo>
                <a:lnTo>
                  <a:pt x="2271522" y="287274"/>
                </a:lnTo>
                <a:lnTo>
                  <a:pt x="2059812" y="340487"/>
                </a:lnTo>
                <a:lnTo>
                  <a:pt x="1954656" y="365760"/>
                </a:lnTo>
                <a:lnTo>
                  <a:pt x="1639697" y="436244"/>
                </a:lnTo>
                <a:lnTo>
                  <a:pt x="1330071" y="498855"/>
                </a:lnTo>
                <a:lnTo>
                  <a:pt x="1127378" y="536828"/>
                </a:lnTo>
                <a:lnTo>
                  <a:pt x="829309" y="588517"/>
                </a:lnTo>
                <a:lnTo>
                  <a:pt x="447928" y="646811"/>
                </a:lnTo>
                <a:lnTo>
                  <a:pt x="174751" y="683894"/>
                </a:lnTo>
                <a:lnTo>
                  <a:pt x="0" y="705103"/>
                </a:lnTo>
                <a:lnTo>
                  <a:pt x="9701" y="720494"/>
                </a:lnTo>
                <a:lnTo>
                  <a:pt x="29342" y="751181"/>
                </a:lnTo>
                <a:lnTo>
                  <a:pt x="39115" y="766572"/>
                </a:lnTo>
                <a:lnTo>
                  <a:pt x="66166" y="767349"/>
                </a:lnTo>
                <a:lnTo>
                  <a:pt x="95131" y="767793"/>
                </a:lnTo>
                <a:lnTo>
                  <a:pt x="125954" y="767911"/>
                </a:lnTo>
                <a:lnTo>
                  <a:pt x="192949" y="767195"/>
                </a:lnTo>
                <a:lnTo>
                  <a:pt x="305973" y="763849"/>
                </a:lnTo>
                <a:lnTo>
                  <a:pt x="477701" y="755441"/>
                </a:lnTo>
                <a:lnTo>
                  <a:pt x="773052" y="735284"/>
                </a:lnTo>
                <a:lnTo>
                  <a:pt x="1336019" y="685315"/>
                </a:lnTo>
                <a:lnTo>
                  <a:pt x="2059023" y="606988"/>
                </a:lnTo>
                <a:lnTo>
                  <a:pt x="2689041" y="527362"/>
                </a:lnTo>
                <a:lnTo>
                  <a:pt x="3038251" y="477217"/>
                </a:lnTo>
                <a:lnTo>
                  <a:pt x="3250138" y="443265"/>
                </a:lnTo>
                <a:lnTo>
                  <a:pt x="3288029" y="436752"/>
                </a:lnTo>
                <a:lnTo>
                  <a:pt x="3280235" y="379771"/>
                </a:lnTo>
                <a:lnTo>
                  <a:pt x="3273959" y="334487"/>
                </a:lnTo>
                <a:lnTo>
                  <a:pt x="3264862" y="270500"/>
                </a:lnTo>
                <a:lnTo>
                  <a:pt x="3252759" y="189298"/>
                </a:lnTo>
                <a:lnTo>
                  <a:pt x="3249394" y="166333"/>
                </a:lnTo>
                <a:lnTo>
                  <a:pt x="3245343" y="138048"/>
                </a:lnTo>
                <a:lnTo>
                  <a:pt x="3240328" y="102315"/>
                </a:lnTo>
                <a:lnTo>
                  <a:pt x="3234075" y="57008"/>
                </a:lnTo>
                <a:lnTo>
                  <a:pt x="3226307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9511" y="1866392"/>
            <a:ext cx="11277600" cy="4534535"/>
          </a:xfrm>
          <a:custGeom>
            <a:avLst/>
            <a:gdLst/>
            <a:ahLst/>
            <a:cxnLst/>
            <a:rect l="l" t="t" r="r" b="b"/>
            <a:pathLst>
              <a:path w="11277600" h="4534535">
                <a:moveTo>
                  <a:pt x="0" y="0"/>
                </a:moveTo>
                <a:lnTo>
                  <a:pt x="0" y="4533912"/>
                </a:lnTo>
                <a:lnTo>
                  <a:pt x="11277574" y="4533912"/>
                </a:lnTo>
                <a:lnTo>
                  <a:pt x="11277574" y="400050"/>
                </a:lnTo>
                <a:lnTo>
                  <a:pt x="6013424" y="400050"/>
                </a:lnTo>
                <a:lnTo>
                  <a:pt x="5546699" y="398525"/>
                </a:lnTo>
                <a:lnTo>
                  <a:pt x="4648174" y="381000"/>
                </a:lnTo>
                <a:lnTo>
                  <a:pt x="4006824" y="357250"/>
                </a:lnTo>
                <a:lnTo>
                  <a:pt x="2828899" y="290575"/>
                </a:lnTo>
                <a:lnTo>
                  <a:pt x="2132050" y="238125"/>
                </a:lnTo>
                <a:lnTo>
                  <a:pt x="1519275" y="180975"/>
                </a:lnTo>
                <a:lnTo>
                  <a:pt x="773112" y="100075"/>
                </a:lnTo>
                <a:lnTo>
                  <a:pt x="403225" y="55625"/>
                </a:lnTo>
                <a:lnTo>
                  <a:pt x="0" y="0"/>
                </a:lnTo>
                <a:close/>
              </a:path>
              <a:path w="11277600" h="4534535">
                <a:moveTo>
                  <a:pt x="11277574" y="1650"/>
                </a:moveTo>
                <a:lnTo>
                  <a:pt x="10510875" y="115950"/>
                </a:lnTo>
                <a:lnTo>
                  <a:pt x="9740874" y="209550"/>
                </a:lnTo>
                <a:lnTo>
                  <a:pt x="9486874" y="234950"/>
                </a:lnTo>
                <a:lnTo>
                  <a:pt x="8974175" y="281050"/>
                </a:lnTo>
                <a:lnTo>
                  <a:pt x="8467699" y="319150"/>
                </a:lnTo>
                <a:lnTo>
                  <a:pt x="8215350" y="335025"/>
                </a:lnTo>
                <a:lnTo>
                  <a:pt x="7466050" y="371475"/>
                </a:lnTo>
                <a:lnTo>
                  <a:pt x="6730974" y="392175"/>
                </a:lnTo>
                <a:lnTo>
                  <a:pt x="6013424" y="400050"/>
                </a:lnTo>
                <a:lnTo>
                  <a:pt x="11277574" y="400050"/>
                </a:lnTo>
                <a:lnTo>
                  <a:pt x="11277574" y="1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71169"/>
            <a:ext cx="476884" cy="5910580"/>
          </a:xfrm>
          <a:custGeom>
            <a:avLst/>
            <a:gdLst/>
            <a:ahLst/>
            <a:cxnLst/>
            <a:rect l="l" t="t" r="r" b="b"/>
            <a:pathLst>
              <a:path w="476884" h="5910580">
                <a:moveTo>
                  <a:pt x="0" y="5910580"/>
                </a:moveTo>
                <a:lnTo>
                  <a:pt x="476377" y="5910580"/>
                </a:lnTo>
                <a:lnTo>
                  <a:pt x="476377" y="0"/>
                </a:lnTo>
                <a:lnTo>
                  <a:pt x="0" y="0"/>
                </a:lnTo>
                <a:lnTo>
                  <a:pt x="0" y="5910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123548" y="1270"/>
            <a:ext cx="1068705" cy="469900"/>
          </a:xfrm>
          <a:custGeom>
            <a:avLst/>
            <a:gdLst/>
            <a:ahLst/>
            <a:cxnLst/>
            <a:rect l="l" t="t" r="r" b="b"/>
            <a:pathLst>
              <a:path w="1068704" h="469900">
                <a:moveTo>
                  <a:pt x="0" y="469899"/>
                </a:moveTo>
                <a:lnTo>
                  <a:pt x="1068451" y="469899"/>
                </a:lnTo>
                <a:lnTo>
                  <a:pt x="1068451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749" y="469899"/>
                </a:lnTo>
                <a:lnTo>
                  <a:pt x="10437749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709272" y="471423"/>
            <a:ext cx="483234" cy="5910580"/>
          </a:xfrm>
          <a:custGeom>
            <a:avLst/>
            <a:gdLst/>
            <a:ahLst/>
            <a:cxnLst/>
            <a:rect l="l" t="t" r="r" b="b"/>
            <a:pathLst>
              <a:path w="483234" h="5910580">
                <a:moveTo>
                  <a:pt x="482726" y="0"/>
                </a:moveTo>
                <a:lnTo>
                  <a:pt x="0" y="0"/>
                </a:lnTo>
                <a:lnTo>
                  <a:pt x="0" y="5910326"/>
                </a:lnTo>
                <a:lnTo>
                  <a:pt x="482726" y="5910326"/>
                </a:lnTo>
                <a:lnTo>
                  <a:pt x="4827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98252" y="0"/>
            <a:ext cx="765048" cy="12085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437748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0" y="1143000"/>
                </a:moveTo>
                <a:lnTo>
                  <a:pt x="685800" y="1143000"/>
                </a:lnTo>
                <a:lnTo>
                  <a:pt x="685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B31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31483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Joint</a:t>
            </a:r>
            <a:r>
              <a:rPr spc="-300" dirty="0"/>
              <a:t> </a:t>
            </a:r>
            <a:r>
              <a:rPr spc="65" dirty="0"/>
              <a:t>changes</a:t>
            </a:r>
          </a:p>
        </p:txBody>
      </p:sp>
      <p:sp>
        <p:nvSpPr>
          <p:cNvPr id="16" name="object 16"/>
          <p:cNvSpPr/>
          <p:nvPr/>
        </p:nvSpPr>
        <p:spPr>
          <a:xfrm>
            <a:off x="1880361" y="2369680"/>
            <a:ext cx="8628888" cy="41856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17595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0" dirty="0"/>
              <a:t>Etiology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2" y="2505842"/>
            <a:ext cx="8517890" cy="3249295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1800" spc="-170" dirty="0">
                <a:solidFill>
                  <a:srgbClr val="404040"/>
                </a:solidFill>
                <a:latin typeface="Verdana"/>
                <a:cs typeface="Verdana"/>
              </a:rPr>
              <a:t>Risk </a:t>
            </a:r>
            <a:r>
              <a:rPr sz="1800" spc="-55" dirty="0">
                <a:solidFill>
                  <a:srgbClr val="404040"/>
                </a:solidFill>
                <a:latin typeface="Verdana"/>
                <a:cs typeface="Verdana"/>
              </a:rPr>
              <a:t>factors-</a:t>
            </a:r>
            <a:endParaRPr sz="1800">
              <a:latin typeface="Verdana"/>
              <a:cs typeface="Verdana"/>
            </a:endParaRPr>
          </a:p>
          <a:p>
            <a:pPr marL="355600" marR="903605" indent="-342900" algn="just">
              <a:lnSpc>
                <a:spcPts val="1939"/>
              </a:lnSpc>
              <a:spcBef>
                <a:spcPts val="1030"/>
              </a:spcBef>
            </a:pPr>
            <a:r>
              <a:rPr sz="1450" spc="235" dirty="0">
                <a:solidFill>
                  <a:srgbClr val="B31166"/>
                </a:solidFill>
                <a:latin typeface="Arial"/>
                <a:cs typeface="Arial"/>
              </a:rPr>
              <a:t> </a:t>
            </a:r>
            <a:r>
              <a:rPr sz="1800" spc="35" dirty="0">
                <a:solidFill>
                  <a:srgbClr val="404040"/>
                </a:solidFill>
                <a:latin typeface="Verdana"/>
                <a:cs typeface="Verdana"/>
              </a:rPr>
              <a:t>Age, </a:t>
            </a:r>
            <a:r>
              <a:rPr sz="1800" spc="-55" dirty="0">
                <a:solidFill>
                  <a:srgbClr val="404040"/>
                </a:solidFill>
                <a:latin typeface="Verdana"/>
                <a:cs typeface="Verdana"/>
              </a:rPr>
              <a:t>obesity,trauma, 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genetics, 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hypogonadism, </a:t>
            </a:r>
            <a:r>
              <a:rPr sz="1800" spc="-30" dirty="0">
                <a:solidFill>
                  <a:srgbClr val="404040"/>
                </a:solidFill>
                <a:latin typeface="Verdana"/>
                <a:cs typeface="Verdana"/>
              </a:rPr>
              <a:t>muscle</a:t>
            </a:r>
            <a:r>
              <a:rPr sz="1800" spc="-4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00" dirty="0">
                <a:solidFill>
                  <a:srgbClr val="404040"/>
                </a:solidFill>
                <a:latin typeface="Verdana"/>
                <a:cs typeface="Verdana"/>
              </a:rPr>
              <a:t>weakness,  </a:t>
            </a:r>
            <a:r>
              <a:rPr sz="1800" spc="-40" dirty="0">
                <a:solidFill>
                  <a:srgbClr val="404040"/>
                </a:solidFill>
                <a:latin typeface="Verdana"/>
                <a:cs typeface="Verdana"/>
              </a:rPr>
              <a:t>repetitive </a:t>
            </a:r>
            <a:r>
              <a:rPr sz="1800" spc="-90" dirty="0">
                <a:solidFill>
                  <a:srgbClr val="404040"/>
                </a:solidFill>
                <a:latin typeface="Verdana"/>
                <a:cs typeface="Verdana"/>
              </a:rPr>
              <a:t>use, </a:t>
            </a:r>
            <a:r>
              <a:rPr sz="1800" spc="-50" dirty="0">
                <a:solidFill>
                  <a:srgbClr val="404040"/>
                </a:solidFill>
                <a:latin typeface="Verdana"/>
                <a:cs typeface="Verdana"/>
              </a:rPr>
              <a:t>Infection, </a:t>
            </a:r>
            <a:r>
              <a:rPr sz="1800" spc="-70" dirty="0">
                <a:solidFill>
                  <a:srgbClr val="404040"/>
                </a:solidFill>
                <a:latin typeface="Verdana"/>
                <a:cs typeface="Verdana"/>
              </a:rPr>
              <a:t>crystal </a:t>
            </a:r>
            <a:r>
              <a:rPr sz="1800" spc="-30" dirty="0">
                <a:solidFill>
                  <a:srgbClr val="404040"/>
                </a:solidFill>
                <a:latin typeface="Verdana"/>
                <a:cs typeface="Verdana"/>
              </a:rPr>
              <a:t>deposition, 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acromegaly, </a:t>
            </a:r>
            <a:r>
              <a:rPr sz="1800" spc="-55" dirty="0">
                <a:solidFill>
                  <a:srgbClr val="404040"/>
                </a:solidFill>
                <a:latin typeface="Verdana"/>
                <a:cs typeface="Verdana"/>
              </a:rPr>
              <a:t>previous  </a:t>
            </a:r>
            <a:r>
              <a:rPr sz="1800" spc="-50" dirty="0">
                <a:solidFill>
                  <a:srgbClr val="404040"/>
                </a:solidFill>
                <a:latin typeface="Verdana"/>
                <a:cs typeface="Verdana"/>
              </a:rPr>
              <a:t>inflammatory </a:t>
            </a:r>
            <a:r>
              <a:rPr sz="1800" spc="-120" dirty="0">
                <a:solidFill>
                  <a:srgbClr val="404040"/>
                </a:solidFill>
                <a:latin typeface="Verdana"/>
                <a:cs typeface="Verdana"/>
              </a:rPr>
              <a:t>arthritis </a:t>
            </a:r>
            <a:r>
              <a:rPr sz="1800" spc="-85" dirty="0">
                <a:solidFill>
                  <a:srgbClr val="404040"/>
                </a:solidFill>
                <a:latin typeface="Verdana"/>
                <a:cs typeface="Verdana"/>
              </a:rPr>
              <a:t>(burnt-out 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rheumatoid</a:t>
            </a:r>
            <a:r>
              <a:rPr sz="1800" spc="-2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25" dirty="0">
                <a:solidFill>
                  <a:srgbClr val="404040"/>
                </a:solidFill>
                <a:latin typeface="Verdana"/>
                <a:cs typeface="Verdana"/>
              </a:rPr>
              <a:t>arthritis)</a:t>
            </a:r>
            <a:endParaRPr sz="1800">
              <a:latin typeface="Verdana"/>
              <a:cs typeface="Verdana"/>
            </a:endParaRPr>
          </a:p>
          <a:p>
            <a:pPr marL="355600" marR="90170" indent="-342900">
              <a:lnSpc>
                <a:spcPct val="90000"/>
              </a:lnSpc>
              <a:spcBef>
                <a:spcPts val="975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1800" spc="-35" dirty="0">
                <a:solidFill>
                  <a:srgbClr val="404040"/>
                </a:solidFill>
                <a:latin typeface="Verdana"/>
                <a:cs typeface="Verdana"/>
              </a:rPr>
              <a:t>Heritable </a:t>
            </a:r>
            <a:r>
              <a:rPr sz="1800" spc="20" dirty="0">
                <a:solidFill>
                  <a:srgbClr val="404040"/>
                </a:solidFill>
                <a:latin typeface="Verdana"/>
                <a:cs typeface="Verdana"/>
              </a:rPr>
              <a:t>metabolic 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causes </a:t>
            </a:r>
            <a:r>
              <a:rPr sz="1800" spc="-45" dirty="0">
                <a:solidFill>
                  <a:srgbClr val="404040"/>
                </a:solidFill>
                <a:latin typeface="Verdana"/>
                <a:cs typeface="Verdana"/>
              </a:rPr>
              <a:t>(alkaptonuria, </a:t>
            </a:r>
            <a:r>
              <a:rPr sz="1800" spc="-40" dirty="0">
                <a:solidFill>
                  <a:srgbClr val="404040"/>
                </a:solidFill>
                <a:latin typeface="Verdana"/>
                <a:cs typeface="Verdana"/>
              </a:rPr>
              <a:t>hemochromatosis, </a:t>
            </a:r>
            <a:r>
              <a:rPr sz="1800" spc="-95" dirty="0">
                <a:solidFill>
                  <a:srgbClr val="404040"/>
                </a:solidFill>
                <a:latin typeface="Verdana"/>
                <a:cs typeface="Verdana"/>
              </a:rPr>
              <a:t>Wilson  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disease)Hemoglobinopathies </a:t>
            </a:r>
            <a:r>
              <a:rPr sz="1800" spc="-75" dirty="0">
                <a:solidFill>
                  <a:srgbClr val="404040"/>
                </a:solidFill>
                <a:latin typeface="Verdana"/>
                <a:cs typeface="Verdana"/>
              </a:rPr>
              <a:t>(sickle </a:t>
            </a:r>
            <a:r>
              <a:rPr sz="1800" spc="10" dirty="0">
                <a:solidFill>
                  <a:srgbClr val="404040"/>
                </a:solidFill>
                <a:latin typeface="Verdana"/>
                <a:cs typeface="Verdana"/>
              </a:rPr>
              <a:t>cell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disease </a:t>
            </a:r>
            <a:r>
              <a:rPr sz="1800" spc="65" dirty="0">
                <a:solidFill>
                  <a:srgbClr val="404040"/>
                </a:solidFill>
                <a:latin typeface="Verdana"/>
                <a:cs typeface="Verdana"/>
              </a:rPr>
              <a:t>and 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thalassemia)Neuropathic </a:t>
            </a:r>
            <a:r>
              <a:rPr sz="1800" spc="-75" dirty="0">
                <a:solidFill>
                  <a:srgbClr val="404040"/>
                </a:solidFill>
                <a:latin typeface="Verdana"/>
                <a:cs typeface="Verdana"/>
              </a:rPr>
              <a:t>disorders </a:t>
            </a:r>
            <a:r>
              <a:rPr sz="1800" spc="15" dirty="0">
                <a:solidFill>
                  <a:srgbClr val="404040"/>
                </a:solidFill>
                <a:latin typeface="Verdana"/>
                <a:cs typeface="Verdana"/>
              </a:rPr>
              <a:t>leading 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to </a:t>
            </a:r>
            <a:r>
              <a:rPr sz="1800" spc="145" dirty="0">
                <a:solidFill>
                  <a:srgbClr val="404040"/>
                </a:solidFill>
                <a:latin typeface="Verdana"/>
                <a:cs typeface="Verdana"/>
              </a:rPr>
              <a:t>a </a:t>
            </a:r>
            <a:r>
              <a:rPr sz="1800" spc="40" dirty="0">
                <a:solidFill>
                  <a:srgbClr val="404040"/>
                </a:solidFill>
                <a:latin typeface="Verdana"/>
                <a:cs typeface="Verdana"/>
              </a:rPr>
              <a:t>Charcot </a:t>
            </a:r>
            <a:r>
              <a:rPr sz="1800" spc="-90" dirty="0">
                <a:solidFill>
                  <a:srgbClr val="404040"/>
                </a:solidFill>
                <a:latin typeface="Verdana"/>
                <a:cs typeface="Verdana"/>
              </a:rPr>
              <a:t>joint  </a:t>
            </a:r>
            <a:r>
              <a:rPr sz="1800" spc="-75" dirty="0">
                <a:solidFill>
                  <a:srgbClr val="404040"/>
                </a:solidFill>
                <a:latin typeface="Verdana"/>
                <a:cs typeface="Verdana"/>
              </a:rPr>
              <a:t>(syringomyelia,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tabes </a:t>
            </a:r>
            <a:r>
              <a:rPr sz="1800" spc="-90" dirty="0">
                <a:solidFill>
                  <a:srgbClr val="404040"/>
                </a:solidFill>
                <a:latin typeface="Verdana"/>
                <a:cs typeface="Verdana"/>
              </a:rPr>
              <a:t>dorsalis, </a:t>
            </a:r>
            <a:r>
              <a:rPr sz="1800" spc="65" dirty="0">
                <a:solidFill>
                  <a:srgbClr val="404040"/>
                </a:solidFill>
                <a:latin typeface="Verdana"/>
                <a:cs typeface="Verdana"/>
              </a:rPr>
              <a:t>and </a:t>
            </a:r>
            <a:r>
              <a:rPr sz="1800" spc="-35" dirty="0">
                <a:solidFill>
                  <a:srgbClr val="404040"/>
                </a:solidFill>
                <a:latin typeface="Verdana"/>
                <a:cs typeface="Verdana"/>
              </a:rPr>
              <a:t>diabetes)Underlying 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morphologic </a:t>
            </a:r>
            <a:r>
              <a:rPr sz="1800" spc="-190" dirty="0">
                <a:solidFill>
                  <a:srgbClr val="404040"/>
                </a:solidFill>
                <a:latin typeface="Verdana"/>
                <a:cs typeface="Verdana"/>
              </a:rPr>
              <a:t>risk  </a:t>
            </a:r>
            <a:r>
              <a:rPr sz="1800" spc="-30" dirty="0">
                <a:solidFill>
                  <a:srgbClr val="404040"/>
                </a:solidFill>
                <a:latin typeface="Verdana"/>
                <a:cs typeface="Verdana"/>
              </a:rPr>
              <a:t>factors</a:t>
            </a:r>
            <a:r>
              <a:rPr sz="18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(congenital</a:t>
            </a:r>
            <a:r>
              <a:rPr sz="18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hip</a:t>
            </a:r>
            <a:r>
              <a:rPr sz="18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dislocation</a:t>
            </a:r>
            <a:r>
              <a:rPr sz="1800" spc="-1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8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slipped</a:t>
            </a:r>
            <a:r>
              <a:rPr sz="1800" spc="-1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404040"/>
                </a:solidFill>
                <a:latin typeface="Verdana"/>
                <a:cs typeface="Verdana"/>
              </a:rPr>
              <a:t>femoral</a:t>
            </a:r>
            <a:r>
              <a:rPr sz="1800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30" dirty="0">
                <a:solidFill>
                  <a:srgbClr val="404040"/>
                </a:solidFill>
                <a:latin typeface="Verdana"/>
                <a:cs typeface="Verdana"/>
              </a:rPr>
              <a:t>capital</a:t>
            </a:r>
            <a:r>
              <a:rPr sz="18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75" dirty="0">
                <a:solidFill>
                  <a:srgbClr val="404040"/>
                </a:solidFill>
                <a:latin typeface="Verdana"/>
                <a:cs typeface="Verdana"/>
              </a:rPr>
              <a:t>epiphysis)</a:t>
            </a:r>
            <a:endParaRPr sz="1800">
              <a:latin typeface="Verdana"/>
              <a:cs typeface="Verdana"/>
            </a:endParaRPr>
          </a:p>
          <a:p>
            <a:pPr marL="355600" marR="5080" indent="-342900">
              <a:lnSpc>
                <a:spcPts val="1939"/>
              </a:lnSpc>
              <a:spcBef>
                <a:spcPts val="1040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1800" spc="-95" dirty="0">
                <a:solidFill>
                  <a:srgbClr val="404040"/>
                </a:solidFill>
                <a:latin typeface="Verdana"/>
                <a:cs typeface="Verdana"/>
              </a:rPr>
              <a:t>Disorders</a:t>
            </a:r>
            <a:r>
              <a:rPr sz="18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800" spc="-1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55" dirty="0">
                <a:solidFill>
                  <a:srgbClr val="404040"/>
                </a:solidFill>
                <a:latin typeface="Verdana"/>
                <a:cs typeface="Verdana"/>
              </a:rPr>
              <a:t>bone</a:t>
            </a:r>
            <a:r>
              <a:rPr sz="18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(Paget</a:t>
            </a:r>
            <a:r>
              <a:rPr sz="18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disease</a:t>
            </a:r>
            <a:r>
              <a:rPr sz="1800" spc="-1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8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avascular</a:t>
            </a:r>
            <a:r>
              <a:rPr sz="1800" spc="-1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70" dirty="0">
                <a:solidFill>
                  <a:srgbClr val="404040"/>
                </a:solidFill>
                <a:latin typeface="Verdana"/>
                <a:cs typeface="Verdana"/>
              </a:rPr>
              <a:t>necrosis)Previous</a:t>
            </a:r>
            <a:r>
              <a:rPr sz="18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404040"/>
                </a:solidFill>
                <a:latin typeface="Verdana"/>
                <a:cs typeface="Verdana"/>
              </a:rPr>
              <a:t>surgical 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procedures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(meniscectomy)Diabetes </a:t>
            </a:r>
            <a:r>
              <a:rPr sz="1800" spc="-95" dirty="0">
                <a:solidFill>
                  <a:srgbClr val="404040"/>
                </a:solidFill>
                <a:latin typeface="Verdana"/>
                <a:cs typeface="Verdana"/>
              </a:rPr>
              <a:t>mellitus</a:t>
            </a:r>
            <a:r>
              <a:rPr sz="1800" spc="-2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79" baseline="25462" dirty="0">
                <a:solidFill>
                  <a:srgbClr val="404040"/>
                </a:solidFill>
                <a:latin typeface="Verdana"/>
                <a:cs typeface="Verdana"/>
              </a:rPr>
              <a:t>[44]</a:t>
            </a:r>
            <a:endParaRPr sz="1800" baseline="25462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79700"/>
            <a:ext cx="4191000" cy="4178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08948" y="5867400"/>
            <a:ext cx="990600" cy="990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08948" y="1676400"/>
            <a:ext cx="2819400" cy="2819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99348" y="8509"/>
            <a:ext cx="1600200" cy="1600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02142" y="1519047"/>
            <a:ext cx="3288029" cy="768350"/>
          </a:xfrm>
          <a:custGeom>
            <a:avLst/>
            <a:gdLst/>
            <a:ahLst/>
            <a:cxnLst/>
            <a:rect l="l" t="t" r="r" b="b"/>
            <a:pathLst>
              <a:path w="3288029" h="768350">
                <a:moveTo>
                  <a:pt x="3226307" y="0"/>
                </a:moveTo>
                <a:lnTo>
                  <a:pt x="2909951" y="104775"/>
                </a:lnTo>
                <a:lnTo>
                  <a:pt x="2591054" y="200660"/>
                </a:lnTo>
                <a:lnTo>
                  <a:pt x="2485643" y="229997"/>
                </a:lnTo>
                <a:lnTo>
                  <a:pt x="2271522" y="287274"/>
                </a:lnTo>
                <a:lnTo>
                  <a:pt x="2059812" y="340487"/>
                </a:lnTo>
                <a:lnTo>
                  <a:pt x="1954656" y="365760"/>
                </a:lnTo>
                <a:lnTo>
                  <a:pt x="1639697" y="436244"/>
                </a:lnTo>
                <a:lnTo>
                  <a:pt x="1330071" y="498855"/>
                </a:lnTo>
                <a:lnTo>
                  <a:pt x="1127378" y="536828"/>
                </a:lnTo>
                <a:lnTo>
                  <a:pt x="829309" y="588517"/>
                </a:lnTo>
                <a:lnTo>
                  <a:pt x="447928" y="646811"/>
                </a:lnTo>
                <a:lnTo>
                  <a:pt x="174751" y="683894"/>
                </a:lnTo>
                <a:lnTo>
                  <a:pt x="0" y="705103"/>
                </a:lnTo>
                <a:lnTo>
                  <a:pt x="9701" y="720494"/>
                </a:lnTo>
                <a:lnTo>
                  <a:pt x="29342" y="751181"/>
                </a:lnTo>
                <a:lnTo>
                  <a:pt x="39115" y="766572"/>
                </a:lnTo>
                <a:lnTo>
                  <a:pt x="66166" y="767349"/>
                </a:lnTo>
                <a:lnTo>
                  <a:pt x="95131" y="767793"/>
                </a:lnTo>
                <a:lnTo>
                  <a:pt x="125954" y="767911"/>
                </a:lnTo>
                <a:lnTo>
                  <a:pt x="192949" y="767195"/>
                </a:lnTo>
                <a:lnTo>
                  <a:pt x="305973" y="763849"/>
                </a:lnTo>
                <a:lnTo>
                  <a:pt x="477701" y="755441"/>
                </a:lnTo>
                <a:lnTo>
                  <a:pt x="773052" y="735284"/>
                </a:lnTo>
                <a:lnTo>
                  <a:pt x="1336019" y="685315"/>
                </a:lnTo>
                <a:lnTo>
                  <a:pt x="2059023" y="606988"/>
                </a:lnTo>
                <a:lnTo>
                  <a:pt x="2689041" y="527362"/>
                </a:lnTo>
                <a:lnTo>
                  <a:pt x="3038251" y="477217"/>
                </a:lnTo>
                <a:lnTo>
                  <a:pt x="3250138" y="443265"/>
                </a:lnTo>
                <a:lnTo>
                  <a:pt x="3288029" y="436752"/>
                </a:lnTo>
                <a:lnTo>
                  <a:pt x="3280235" y="379771"/>
                </a:lnTo>
                <a:lnTo>
                  <a:pt x="3273959" y="334487"/>
                </a:lnTo>
                <a:lnTo>
                  <a:pt x="3264862" y="270500"/>
                </a:lnTo>
                <a:lnTo>
                  <a:pt x="3252759" y="189298"/>
                </a:lnTo>
                <a:lnTo>
                  <a:pt x="3249394" y="166333"/>
                </a:lnTo>
                <a:lnTo>
                  <a:pt x="3245343" y="138048"/>
                </a:lnTo>
                <a:lnTo>
                  <a:pt x="3240328" y="102315"/>
                </a:lnTo>
                <a:lnTo>
                  <a:pt x="3234075" y="57008"/>
                </a:lnTo>
                <a:lnTo>
                  <a:pt x="3226307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9511" y="1866392"/>
            <a:ext cx="11277600" cy="4534535"/>
          </a:xfrm>
          <a:custGeom>
            <a:avLst/>
            <a:gdLst/>
            <a:ahLst/>
            <a:cxnLst/>
            <a:rect l="l" t="t" r="r" b="b"/>
            <a:pathLst>
              <a:path w="11277600" h="4534535">
                <a:moveTo>
                  <a:pt x="0" y="0"/>
                </a:moveTo>
                <a:lnTo>
                  <a:pt x="0" y="4533912"/>
                </a:lnTo>
                <a:lnTo>
                  <a:pt x="11277574" y="4533912"/>
                </a:lnTo>
                <a:lnTo>
                  <a:pt x="11277574" y="400050"/>
                </a:lnTo>
                <a:lnTo>
                  <a:pt x="6013424" y="400050"/>
                </a:lnTo>
                <a:lnTo>
                  <a:pt x="5546699" y="398525"/>
                </a:lnTo>
                <a:lnTo>
                  <a:pt x="4648174" y="381000"/>
                </a:lnTo>
                <a:lnTo>
                  <a:pt x="4006824" y="357250"/>
                </a:lnTo>
                <a:lnTo>
                  <a:pt x="2828899" y="290575"/>
                </a:lnTo>
                <a:lnTo>
                  <a:pt x="2132050" y="238125"/>
                </a:lnTo>
                <a:lnTo>
                  <a:pt x="1519275" y="180975"/>
                </a:lnTo>
                <a:lnTo>
                  <a:pt x="773112" y="100075"/>
                </a:lnTo>
                <a:lnTo>
                  <a:pt x="403225" y="55625"/>
                </a:lnTo>
                <a:lnTo>
                  <a:pt x="0" y="0"/>
                </a:lnTo>
                <a:close/>
              </a:path>
              <a:path w="11277600" h="4534535">
                <a:moveTo>
                  <a:pt x="11277574" y="1650"/>
                </a:moveTo>
                <a:lnTo>
                  <a:pt x="10510875" y="115950"/>
                </a:lnTo>
                <a:lnTo>
                  <a:pt x="9740874" y="209550"/>
                </a:lnTo>
                <a:lnTo>
                  <a:pt x="9486874" y="234950"/>
                </a:lnTo>
                <a:lnTo>
                  <a:pt x="8974175" y="281050"/>
                </a:lnTo>
                <a:lnTo>
                  <a:pt x="8467699" y="319150"/>
                </a:lnTo>
                <a:lnTo>
                  <a:pt x="8215350" y="335025"/>
                </a:lnTo>
                <a:lnTo>
                  <a:pt x="7466050" y="371475"/>
                </a:lnTo>
                <a:lnTo>
                  <a:pt x="6730974" y="392175"/>
                </a:lnTo>
                <a:lnTo>
                  <a:pt x="6013424" y="400050"/>
                </a:lnTo>
                <a:lnTo>
                  <a:pt x="11277574" y="400050"/>
                </a:lnTo>
                <a:lnTo>
                  <a:pt x="11277574" y="1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71169"/>
            <a:ext cx="476884" cy="5910580"/>
          </a:xfrm>
          <a:custGeom>
            <a:avLst/>
            <a:gdLst/>
            <a:ahLst/>
            <a:cxnLst/>
            <a:rect l="l" t="t" r="r" b="b"/>
            <a:pathLst>
              <a:path w="476884" h="5910580">
                <a:moveTo>
                  <a:pt x="0" y="5910580"/>
                </a:moveTo>
                <a:lnTo>
                  <a:pt x="476377" y="5910580"/>
                </a:lnTo>
                <a:lnTo>
                  <a:pt x="476377" y="0"/>
                </a:lnTo>
                <a:lnTo>
                  <a:pt x="0" y="0"/>
                </a:lnTo>
                <a:lnTo>
                  <a:pt x="0" y="5910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123548" y="1270"/>
            <a:ext cx="1068705" cy="469900"/>
          </a:xfrm>
          <a:custGeom>
            <a:avLst/>
            <a:gdLst/>
            <a:ahLst/>
            <a:cxnLst/>
            <a:rect l="l" t="t" r="r" b="b"/>
            <a:pathLst>
              <a:path w="1068704" h="469900">
                <a:moveTo>
                  <a:pt x="0" y="469899"/>
                </a:moveTo>
                <a:lnTo>
                  <a:pt x="1068451" y="469899"/>
                </a:lnTo>
                <a:lnTo>
                  <a:pt x="1068451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749" y="469899"/>
                </a:lnTo>
                <a:lnTo>
                  <a:pt x="10437749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709272" y="471423"/>
            <a:ext cx="483234" cy="5910580"/>
          </a:xfrm>
          <a:custGeom>
            <a:avLst/>
            <a:gdLst/>
            <a:ahLst/>
            <a:cxnLst/>
            <a:rect l="l" t="t" r="r" b="b"/>
            <a:pathLst>
              <a:path w="483234" h="5910580">
                <a:moveTo>
                  <a:pt x="482726" y="0"/>
                </a:moveTo>
                <a:lnTo>
                  <a:pt x="0" y="0"/>
                </a:lnTo>
                <a:lnTo>
                  <a:pt x="0" y="5910326"/>
                </a:lnTo>
                <a:lnTo>
                  <a:pt x="482726" y="5910326"/>
                </a:lnTo>
                <a:lnTo>
                  <a:pt x="4827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98252" y="0"/>
            <a:ext cx="765048" cy="12085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437748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0" y="1143000"/>
                </a:moveTo>
                <a:lnTo>
                  <a:pt x="685800" y="1143000"/>
                </a:lnTo>
                <a:lnTo>
                  <a:pt x="685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B31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5133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Radiographic</a:t>
            </a:r>
            <a:r>
              <a:rPr spc="-295" dirty="0"/>
              <a:t> </a:t>
            </a:r>
            <a:r>
              <a:rPr spc="65" dirty="0"/>
              <a:t>changes</a:t>
            </a:r>
          </a:p>
        </p:txBody>
      </p:sp>
      <p:sp>
        <p:nvSpPr>
          <p:cNvPr id="16" name="object 16"/>
          <p:cNvSpPr/>
          <p:nvPr/>
        </p:nvSpPr>
        <p:spPr>
          <a:xfrm>
            <a:off x="3758438" y="2954337"/>
            <a:ext cx="3619500" cy="27146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79700"/>
            <a:ext cx="4191000" cy="4178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08948" y="5867400"/>
            <a:ext cx="990600" cy="990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08948" y="1676400"/>
            <a:ext cx="2819400" cy="2819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99348" y="8509"/>
            <a:ext cx="1600200" cy="1600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02142" y="1519047"/>
            <a:ext cx="3288029" cy="768350"/>
          </a:xfrm>
          <a:custGeom>
            <a:avLst/>
            <a:gdLst/>
            <a:ahLst/>
            <a:cxnLst/>
            <a:rect l="l" t="t" r="r" b="b"/>
            <a:pathLst>
              <a:path w="3288029" h="768350">
                <a:moveTo>
                  <a:pt x="3226307" y="0"/>
                </a:moveTo>
                <a:lnTo>
                  <a:pt x="2909951" y="104775"/>
                </a:lnTo>
                <a:lnTo>
                  <a:pt x="2591054" y="200660"/>
                </a:lnTo>
                <a:lnTo>
                  <a:pt x="2485643" y="229997"/>
                </a:lnTo>
                <a:lnTo>
                  <a:pt x="2271522" y="287274"/>
                </a:lnTo>
                <a:lnTo>
                  <a:pt x="2059812" y="340487"/>
                </a:lnTo>
                <a:lnTo>
                  <a:pt x="1954656" y="365760"/>
                </a:lnTo>
                <a:lnTo>
                  <a:pt x="1639697" y="436244"/>
                </a:lnTo>
                <a:lnTo>
                  <a:pt x="1330071" y="498855"/>
                </a:lnTo>
                <a:lnTo>
                  <a:pt x="1127378" y="536828"/>
                </a:lnTo>
                <a:lnTo>
                  <a:pt x="829309" y="588517"/>
                </a:lnTo>
                <a:lnTo>
                  <a:pt x="447928" y="646811"/>
                </a:lnTo>
                <a:lnTo>
                  <a:pt x="174751" y="683894"/>
                </a:lnTo>
                <a:lnTo>
                  <a:pt x="0" y="705103"/>
                </a:lnTo>
                <a:lnTo>
                  <a:pt x="9701" y="720494"/>
                </a:lnTo>
                <a:lnTo>
                  <a:pt x="29342" y="751181"/>
                </a:lnTo>
                <a:lnTo>
                  <a:pt x="39115" y="766572"/>
                </a:lnTo>
                <a:lnTo>
                  <a:pt x="66166" y="767349"/>
                </a:lnTo>
                <a:lnTo>
                  <a:pt x="95131" y="767793"/>
                </a:lnTo>
                <a:lnTo>
                  <a:pt x="125954" y="767911"/>
                </a:lnTo>
                <a:lnTo>
                  <a:pt x="192949" y="767195"/>
                </a:lnTo>
                <a:lnTo>
                  <a:pt x="305973" y="763849"/>
                </a:lnTo>
                <a:lnTo>
                  <a:pt x="477701" y="755441"/>
                </a:lnTo>
                <a:lnTo>
                  <a:pt x="773052" y="735284"/>
                </a:lnTo>
                <a:lnTo>
                  <a:pt x="1336019" y="685315"/>
                </a:lnTo>
                <a:lnTo>
                  <a:pt x="2059023" y="606988"/>
                </a:lnTo>
                <a:lnTo>
                  <a:pt x="2689041" y="527362"/>
                </a:lnTo>
                <a:lnTo>
                  <a:pt x="3038251" y="477217"/>
                </a:lnTo>
                <a:lnTo>
                  <a:pt x="3250138" y="443265"/>
                </a:lnTo>
                <a:lnTo>
                  <a:pt x="3288029" y="436752"/>
                </a:lnTo>
                <a:lnTo>
                  <a:pt x="3280235" y="379771"/>
                </a:lnTo>
                <a:lnTo>
                  <a:pt x="3273959" y="334487"/>
                </a:lnTo>
                <a:lnTo>
                  <a:pt x="3264862" y="270500"/>
                </a:lnTo>
                <a:lnTo>
                  <a:pt x="3252759" y="189298"/>
                </a:lnTo>
                <a:lnTo>
                  <a:pt x="3249394" y="166333"/>
                </a:lnTo>
                <a:lnTo>
                  <a:pt x="3245343" y="138048"/>
                </a:lnTo>
                <a:lnTo>
                  <a:pt x="3240328" y="102315"/>
                </a:lnTo>
                <a:lnTo>
                  <a:pt x="3234075" y="57008"/>
                </a:lnTo>
                <a:lnTo>
                  <a:pt x="3226307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9511" y="1866392"/>
            <a:ext cx="11277600" cy="4534535"/>
          </a:xfrm>
          <a:custGeom>
            <a:avLst/>
            <a:gdLst/>
            <a:ahLst/>
            <a:cxnLst/>
            <a:rect l="l" t="t" r="r" b="b"/>
            <a:pathLst>
              <a:path w="11277600" h="4534535">
                <a:moveTo>
                  <a:pt x="0" y="0"/>
                </a:moveTo>
                <a:lnTo>
                  <a:pt x="0" y="4533912"/>
                </a:lnTo>
                <a:lnTo>
                  <a:pt x="11277574" y="4533912"/>
                </a:lnTo>
                <a:lnTo>
                  <a:pt x="11277574" y="400050"/>
                </a:lnTo>
                <a:lnTo>
                  <a:pt x="6013424" y="400050"/>
                </a:lnTo>
                <a:lnTo>
                  <a:pt x="5546699" y="398525"/>
                </a:lnTo>
                <a:lnTo>
                  <a:pt x="4648174" y="381000"/>
                </a:lnTo>
                <a:lnTo>
                  <a:pt x="4006824" y="357250"/>
                </a:lnTo>
                <a:lnTo>
                  <a:pt x="2828899" y="290575"/>
                </a:lnTo>
                <a:lnTo>
                  <a:pt x="2132050" y="238125"/>
                </a:lnTo>
                <a:lnTo>
                  <a:pt x="1519275" y="180975"/>
                </a:lnTo>
                <a:lnTo>
                  <a:pt x="773112" y="100075"/>
                </a:lnTo>
                <a:lnTo>
                  <a:pt x="403225" y="55625"/>
                </a:lnTo>
                <a:lnTo>
                  <a:pt x="0" y="0"/>
                </a:lnTo>
                <a:close/>
              </a:path>
              <a:path w="11277600" h="4534535">
                <a:moveTo>
                  <a:pt x="11277574" y="1650"/>
                </a:moveTo>
                <a:lnTo>
                  <a:pt x="10510875" y="115950"/>
                </a:lnTo>
                <a:lnTo>
                  <a:pt x="9740874" y="209550"/>
                </a:lnTo>
                <a:lnTo>
                  <a:pt x="9486874" y="234950"/>
                </a:lnTo>
                <a:lnTo>
                  <a:pt x="8974175" y="281050"/>
                </a:lnTo>
                <a:lnTo>
                  <a:pt x="8467699" y="319150"/>
                </a:lnTo>
                <a:lnTo>
                  <a:pt x="8215350" y="335025"/>
                </a:lnTo>
                <a:lnTo>
                  <a:pt x="7466050" y="371475"/>
                </a:lnTo>
                <a:lnTo>
                  <a:pt x="6730974" y="392175"/>
                </a:lnTo>
                <a:lnTo>
                  <a:pt x="6013424" y="400050"/>
                </a:lnTo>
                <a:lnTo>
                  <a:pt x="11277574" y="400050"/>
                </a:lnTo>
                <a:lnTo>
                  <a:pt x="11277574" y="1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71169"/>
            <a:ext cx="476884" cy="5910580"/>
          </a:xfrm>
          <a:custGeom>
            <a:avLst/>
            <a:gdLst/>
            <a:ahLst/>
            <a:cxnLst/>
            <a:rect l="l" t="t" r="r" b="b"/>
            <a:pathLst>
              <a:path w="476884" h="5910580">
                <a:moveTo>
                  <a:pt x="0" y="5910580"/>
                </a:moveTo>
                <a:lnTo>
                  <a:pt x="476377" y="5910580"/>
                </a:lnTo>
                <a:lnTo>
                  <a:pt x="476377" y="0"/>
                </a:lnTo>
                <a:lnTo>
                  <a:pt x="0" y="0"/>
                </a:lnTo>
                <a:lnTo>
                  <a:pt x="0" y="5910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123548" y="1270"/>
            <a:ext cx="1068705" cy="469900"/>
          </a:xfrm>
          <a:custGeom>
            <a:avLst/>
            <a:gdLst/>
            <a:ahLst/>
            <a:cxnLst/>
            <a:rect l="l" t="t" r="r" b="b"/>
            <a:pathLst>
              <a:path w="1068704" h="469900">
                <a:moveTo>
                  <a:pt x="0" y="469899"/>
                </a:moveTo>
                <a:lnTo>
                  <a:pt x="1068451" y="469899"/>
                </a:lnTo>
                <a:lnTo>
                  <a:pt x="1068451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749" y="469899"/>
                </a:lnTo>
                <a:lnTo>
                  <a:pt x="10437749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709272" y="471423"/>
            <a:ext cx="483234" cy="5910580"/>
          </a:xfrm>
          <a:custGeom>
            <a:avLst/>
            <a:gdLst/>
            <a:ahLst/>
            <a:cxnLst/>
            <a:rect l="l" t="t" r="r" b="b"/>
            <a:pathLst>
              <a:path w="483234" h="5910580">
                <a:moveTo>
                  <a:pt x="482726" y="0"/>
                </a:moveTo>
                <a:lnTo>
                  <a:pt x="0" y="0"/>
                </a:lnTo>
                <a:lnTo>
                  <a:pt x="0" y="5910326"/>
                </a:lnTo>
                <a:lnTo>
                  <a:pt x="482726" y="5910326"/>
                </a:lnTo>
                <a:lnTo>
                  <a:pt x="4827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98252" y="0"/>
            <a:ext cx="765048" cy="12085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437748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0" y="1143000"/>
                </a:moveTo>
                <a:lnTo>
                  <a:pt x="685800" y="1143000"/>
                </a:lnTo>
                <a:lnTo>
                  <a:pt x="685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B31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48901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0" dirty="0"/>
              <a:t>Radiological</a:t>
            </a:r>
            <a:r>
              <a:rPr spc="-254" dirty="0"/>
              <a:t> </a:t>
            </a:r>
            <a:r>
              <a:rPr spc="65" dirty="0"/>
              <a:t>changes</a:t>
            </a:r>
          </a:p>
        </p:txBody>
      </p:sp>
      <p:sp>
        <p:nvSpPr>
          <p:cNvPr id="16" name="object 16"/>
          <p:cNvSpPr/>
          <p:nvPr/>
        </p:nvSpPr>
        <p:spPr>
          <a:xfrm>
            <a:off x="3239007" y="2603500"/>
            <a:ext cx="4658233" cy="3416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54914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60" dirty="0"/>
              <a:t>Osteoarthritis</a:t>
            </a:r>
            <a:r>
              <a:rPr spc="-245" dirty="0"/>
              <a:t> </a:t>
            </a:r>
            <a:r>
              <a:rPr spc="-145" dirty="0"/>
              <a:t>Progression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2" y="2632405"/>
            <a:ext cx="8392795" cy="312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Stage </a:t>
            </a:r>
            <a:r>
              <a:rPr sz="1800" spc="-185" dirty="0">
                <a:solidFill>
                  <a:srgbClr val="404040"/>
                </a:solidFill>
                <a:latin typeface="Verdana"/>
                <a:cs typeface="Verdana"/>
              </a:rPr>
              <a:t>1-</a:t>
            </a:r>
            <a:r>
              <a:rPr sz="1800" spc="-2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breakdown </a:t>
            </a:r>
            <a:r>
              <a:rPr sz="1800" spc="10" dirty="0">
                <a:solidFill>
                  <a:srgbClr val="404040"/>
                </a:solidFill>
                <a:latin typeface="Verdana"/>
                <a:cs typeface="Verdana"/>
              </a:rPr>
              <a:t>of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the </a:t>
            </a:r>
            <a:r>
              <a:rPr sz="1800" spc="10" dirty="0">
                <a:solidFill>
                  <a:srgbClr val="404040"/>
                </a:solidFill>
                <a:latin typeface="Verdana"/>
                <a:cs typeface="Verdana"/>
              </a:rPr>
              <a:t>cartilage </a:t>
            </a:r>
            <a:r>
              <a:rPr sz="1800" spc="-100" dirty="0">
                <a:solidFill>
                  <a:srgbClr val="404040"/>
                </a:solidFill>
                <a:latin typeface="Verdana"/>
                <a:cs typeface="Verdana"/>
              </a:rPr>
              <a:t>matrix 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occurs.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25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Stage</a:t>
            </a:r>
            <a:r>
              <a:rPr sz="18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50" dirty="0">
                <a:solidFill>
                  <a:srgbClr val="404040"/>
                </a:solidFill>
                <a:latin typeface="Verdana"/>
                <a:cs typeface="Verdana"/>
              </a:rPr>
              <a:t>2</a:t>
            </a:r>
            <a:r>
              <a:rPr sz="1800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20" dirty="0">
                <a:solidFill>
                  <a:srgbClr val="404040"/>
                </a:solidFill>
                <a:latin typeface="Verdana"/>
                <a:cs typeface="Verdana"/>
              </a:rPr>
              <a:t>-</a:t>
            </a:r>
            <a:r>
              <a:rPr sz="1800" spc="-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60" dirty="0">
                <a:solidFill>
                  <a:srgbClr val="404040"/>
                </a:solidFill>
                <a:latin typeface="Verdana"/>
                <a:cs typeface="Verdana"/>
              </a:rPr>
              <a:t>involves</a:t>
            </a:r>
            <a:r>
              <a:rPr sz="1800" spc="-1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8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65" dirty="0">
                <a:solidFill>
                  <a:srgbClr val="404040"/>
                </a:solidFill>
                <a:latin typeface="Verdana"/>
                <a:cs typeface="Verdana"/>
              </a:rPr>
              <a:t>fibrillation</a:t>
            </a:r>
            <a:r>
              <a:rPr sz="1800" spc="-1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8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404040"/>
                </a:solidFill>
                <a:latin typeface="Verdana"/>
                <a:cs typeface="Verdana"/>
              </a:rPr>
              <a:t>erosion</a:t>
            </a:r>
            <a:r>
              <a:rPr sz="1800" spc="-1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800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8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Verdana"/>
                <a:cs typeface="Verdana"/>
              </a:rPr>
              <a:t>cartilage</a:t>
            </a:r>
            <a:r>
              <a:rPr sz="1800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surface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35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Stage</a:t>
            </a:r>
            <a:r>
              <a:rPr sz="18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50" dirty="0">
                <a:solidFill>
                  <a:srgbClr val="404040"/>
                </a:solidFill>
                <a:latin typeface="Verdana"/>
                <a:cs typeface="Verdana"/>
              </a:rPr>
              <a:t>3</a:t>
            </a:r>
            <a:r>
              <a:rPr sz="1800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20" dirty="0">
                <a:solidFill>
                  <a:srgbClr val="404040"/>
                </a:solidFill>
                <a:latin typeface="Verdana"/>
                <a:cs typeface="Verdana"/>
              </a:rPr>
              <a:t>-</a:t>
            </a:r>
            <a:r>
              <a:rPr sz="1800" spc="-1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145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1800" spc="-1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Verdana"/>
                <a:cs typeface="Verdana"/>
              </a:rPr>
              <a:t>chronic</a:t>
            </a:r>
            <a:r>
              <a:rPr sz="18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Verdana"/>
                <a:cs typeface="Verdana"/>
              </a:rPr>
              <a:t>inflammatory</a:t>
            </a:r>
            <a:r>
              <a:rPr sz="1800" spc="-1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Verdana"/>
                <a:cs typeface="Verdana"/>
              </a:rPr>
              <a:t>response</a:t>
            </a:r>
            <a:r>
              <a:rPr sz="18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80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1800" spc="-1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8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85" dirty="0">
                <a:solidFill>
                  <a:srgbClr val="404040"/>
                </a:solidFill>
                <a:latin typeface="Verdana"/>
                <a:cs typeface="Verdana"/>
              </a:rPr>
              <a:t>synovium.</a:t>
            </a:r>
            <a:endParaRPr sz="180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1800" spc="-110" dirty="0">
                <a:solidFill>
                  <a:srgbClr val="404040"/>
                </a:solidFill>
                <a:latin typeface="Verdana"/>
                <a:cs typeface="Verdana"/>
              </a:rPr>
              <a:t>Further </a:t>
            </a:r>
            <a:r>
              <a:rPr sz="1800" spc="-75" dirty="0">
                <a:solidFill>
                  <a:srgbClr val="404040"/>
                </a:solidFill>
                <a:latin typeface="Verdana"/>
                <a:cs typeface="Verdana"/>
              </a:rPr>
              <a:t>Progression </a:t>
            </a:r>
            <a:r>
              <a:rPr sz="1800" spc="-220" dirty="0">
                <a:solidFill>
                  <a:srgbClr val="404040"/>
                </a:solidFill>
                <a:latin typeface="Verdana"/>
                <a:cs typeface="Verdana"/>
              </a:rPr>
              <a:t>-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the </a:t>
            </a:r>
            <a:r>
              <a:rPr sz="1800" spc="70" dirty="0">
                <a:solidFill>
                  <a:srgbClr val="404040"/>
                </a:solidFill>
                <a:latin typeface="Verdana"/>
                <a:cs typeface="Verdana"/>
              </a:rPr>
              <a:t>above </a:t>
            </a:r>
            <a:r>
              <a:rPr sz="1800" spc="-50" dirty="0">
                <a:solidFill>
                  <a:srgbClr val="404040"/>
                </a:solidFill>
                <a:latin typeface="Verdana"/>
                <a:cs typeface="Verdana"/>
              </a:rPr>
              <a:t>events alter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the </a:t>
            </a:r>
            <a:r>
              <a:rPr sz="1800" spc="-90" dirty="0">
                <a:solidFill>
                  <a:srgbClr val="404040"/>
                </a:solidFill>
                <a:latin typeface="Verdana"/>
                <a:cs typeface="Verdana"/>
              </a:rPr>
              <a:t>joint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architecture, 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compensatory </a:t>
            </a:r>
            <a:r>
              <a:rPr sz="1800" spc="55" dirty="0">
                <a:solidFill>
                  <a:srgbClr val="404040"/>
                </a:solidFill>
                <a:latin typeface="Verdana"/>
                <a:cs typeface="Verdana"/>
              </a:rPr>
              <a:t>bone </a:t>
            </a:r>
            <a:r>
              <a:rPr sz="1800" spc="-35" dirty="0">
                <a:solidFill>
                  <a:srgbClr val="404040"/>
                </a:solidFill>
                <a:latin typeface="Verdana"/>
                <a:cs typeface="Verdana"/>
              </a:rPr>
              <a:t>overgrowth 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occurs. </a:t>
            </a:r>
            <a:r>
              <a:rPr sz="1800" spc="-90" dirty="0">
                <a:solidFill>
                  <a:srgbClr val="404040"/>
                </a:solidFill>
                <a:latin typeface="Verdana"/>
                <a:cs typeface="Verdana"/>
              </a:rPr>
              <a:t>joint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architecture </a:t>
            </a:r>
            <a:r>
              <a:rPr sz="1800" spc="-180" dirty="0">
                <a:solidFill>
                  <a:srgbClr val="404040"/>
                </a:solidFill>
                <a:latin typeface="Verdana"/>
                <a:cs typeface="Verdana"/>
              </a:rPr>
              <a:t>is </a:t>
            </a:r>
            <a:r>
              <a:rPr sz="1800" spc="80" dirty="0">
                <a:solidFill>
                  <a:srgbClr val="404040"/>
                </a:solidFill>
                <a:latin typeface="Verdana"/>
                <a:cs typeface="Verdana"/>
              </a:rPr>
              <a:t>changed  </a:t>
            </a:r>
            <a:r>
              <a:rPr sz="1800" spc="40" dirty="0">
                <a:solidFill>
                  <a:srgbClr val="404040"/>
                </a:solidFill>
                <a:latin typeface="Verdana"/>
                <a:cs typeface="Verdana"/>
              </a:rPr>
              <a:t>mechanical</a:t>
            </a:r>
            <a:r>
              <a:rPr sz="18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8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Verdana"/>
                <a:cs typeface="Verdana"/>
              </a:rPr>
              <a:t>inflammatory</a:t>
            </a:r>
            <a:r>
              <a:rPr sz="1800" spc="-1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65" dirty="0">
                <a:solidFill>
                  <a:srgbClr val="404040"/>
                </a:solidFill>
                <a:latin typeface="Verdana"/>
                <a:cs typeface="Verdana"/>
              </a:rPr>
              <a:t>stress</a:t>
            </a:r>
            <a:r>
              <a:rPr sz="1800" spc="-1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occurs</a:t>
            </a:r>
            <a:r>
              <a:rPr sz="1800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20" dirty="0">
                <a:solidFill>
                  <a:srgbClr val="404040"/>
                </a:solidFill>
                <a:latin typeface="Verdana"/>
                <a:cs typeface="Verdana"/>
              </a:rPr>
              <a:t>on</a:t>
            </a:r>
            <a:r>
              <a:rPr sz="1800" spc="-1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800" spc="-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404040"/>
                </a:solidFill>
                <a:latin typeface="Verdana"/>
                <a:cs typeface="Verdana"/>
              </a:rPr>
              <a:t>articular</a:t>
            </a:r>
            <a:r>
              <a:rPr sz="1800" spc="-1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65" dirty="0">
                <a:solidFill>
                  <a:srgbClr val="404040"/>
                </a:solidFill>
                <a:latin typeface="Verdana"/>
                <a:cs typeface="Verdana"/>
              </a:rPr>
              <a:t>surfaces,</a:t>
            </a:r>
            <a:r>
              <a:rPr sz="18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the  disease </a:t>
            </a:r>
            <a:r>
              <a:rPr sz="1800" spc="-75" dirty="0">
                <a:solidFill>
                  <a:srgbClr val="404040"/>
                </a:solidFill>
                <a:latin typeface="Verdana"/>
                <a:cs typeface="Verdana"/>
              </a:rPr>
              <a:t>progresses</a:t>
            </a:r>
            <a:r>
              <a:rPr sz="1800" spc="-2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25" dirty="0">
                <a:solidFill>
                  <a:srgbClr val="404040"/>
                </a:solidFill>
                <a:latin typeface="Verdana"/>
                <a:cs typeface="Verdana"/>
              </a:rPr>
              <a:t>unchecked.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46393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80" dirty="0"/>
              <a:t>Primary</a:t>
            </a:r>
            <a:r>
              <a:rPr spc="-295" dirty="0"/>
              <a:t> </a:t>
            </a:r>
            <a:r>
              <a:rPr spc="-160" dirty="0"/>
              <a:t>Osteoarthritis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2" y="2505805"/>
            <a:ext cx="3255645" cy="243268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203200">
              <a:lnSpc>
                <a:spcPct val="100000"/>
              </a:lnSpc>
              <a:spcBef>
                <a:spcPts val="1100"/>
              </a:spcBef>
            </a:pPr>
            <a:r>
              <a:rPr sz="1800" spc="-90" dirty="0">
                <a:solidFill>
                  <a:srgbClr val="404040"/>
                </a:solidFill>
                <a:latin typeface="Verdana"/>
                <a:cs typeface="Verdana"/>
              </a:rPr>
              <a:t>Three</a:t>
            </a:r>
            <a:r>
              <a:rPr sz="18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60" dirty="0">
                <a:solidFill>
                  <a:srgbClr val="404040"/>
                </a:solidFill>
                <a:latin typeface="Verdana"/>
                <a:cs typeface="Verdana"/>
              </a:rPr>
              <a:t>subtypes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1800" spc="-90" dirty="0">
                <a:solidFill>
                  <a:srgbClr val="404040"/>
                </a:solidFill>
                <a:latin typeface="Verdana"/>
                <a:cs typeface="Verdana"/>
              </a:rPr>
              <a:t>Primary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generalized</a:t>
            </a:r>
            <a:r>
              <a:rPr sz="1800" spc="-2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114" dirty="0">
                <a:solidFill>
                  <a:srgbClr val="404040"/>
                </a:solidFill>
                <a:latin typeface="Verdana"/>
                <a:cs typeface="Verdana"/>
              </a:rPr>
              <a:t>OA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35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1800" spc="-95" dirty="0">
                <a:solidFill>
                  <a:srgbClr val="404040"/>
                </a:solidFill>
                <a:latin typeface="Verdana"/>
                <a:cs typeface="Verdana"/>
              </a:rPr>
              <a:t>Erosive</a:t>
            </a:r>
            <a:r>
              <a:rPr sz="1800" spc="-1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85" dirty="0">
                <a:solidFill>
                  <a:srgbClr val="404040"/>
                </a:solidFill>
                <a:latin typeface="Verdana"/>
                <a:cs typeface="Verdana"/>
              </a:rPr>
              <a:t>osteoarthritis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20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1800" spc="35" dirty="0">
                <a:solidFill>
                  <a:srgbClr val="404040"/>
                </a:solidFill>
                <a:latin typeface="Verdana"/>
                <a:cs typeface="Verdana"/>
              </a:rPr>
              <a:t>Chondromalacia</a:t>
            </a:r>
            <a:r>
              <a:rPr sz="1800" spc="-2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Verdana"/>
                <a:cs typeface="Verdana"/>
              </a:rPr>
              <a:t>Patellae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3047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Epi</a:t>
            </a:r>
            <a:r>
              <a:rPr spc="-45" dirty="0"/>
              <a:t>d</a:t>
            </a:r>
            <a:r>
              <a:rPr spc="-10" dirty="0"/>
              <a:t>emi</a:t>
            </a:r>
            <a:r>
              <a:rPr spc="-25" dirty="0"/>
              <a:t>o</a:t>
            </a:r>
            <a:r>
              <a:rPr spc="-35" dirty="0"/>
              <a:t>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2" y="2632405"/>
            <a:ext cx="8639810" cy="2327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1800" spc="-70" dirty="0">
                <a:solidFill>
                  <a:srgbClr val="404040"/>
                </a:solidFill>
                <a:latin typeface="Verdana"/>
                <a:cs typeface="Verdana"/>
              </a:rPr>
              <a:t>Internationally,</a:t>
            </a:r>
            <a:r>
              <a:rPr sz="18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85" dirty="0">
                <a:solidFill>
                  <a:srgbClr val="404040"/>
                </a:solidFill>
                <a:latin typeface="Verdana"/>
                <a:cs typeface="Verdana"/>
              </a:rPr>
              <a:t>osteoarthritis</a:t>
            </a:r>
            <a:r>
              <a:rPr sz="18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80" dirty="0">
                <a:solidFill>
                  <a:srgbClr val="404040"/>
                </a:solidFill>
                <a:latin typeface="Verdana"/>
                <a:cs typeface="Verdana"/>
              </a:rPr>
              <a:t>is</a:t>
            </a:r>
            <a:r>
              <a:rPr sz="18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8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80" dirty="0">
                <a:solidFill>
                  <a:srgbClr val="404040"/>
                </a:solidFill>
                <a:latin typeface="Verdana"/>
                <a:cs typeface="Verdana"/>
              </a:rPr>
              <a:t>most</a:t>
            </a:r>
            <a:r>
              <a:rPr sz="18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40" dirty="0">
                <a:solidFill>
                  <a:srgbClr val="404040"/>
                </a:solidFill>
                <a:latin typeface="Verdana"/>
                <a:cs typeface="Verdana"/>
              </a:rPr>
              <a:t>common</a:t>
            </a:r>
            <a:r>
              <a:rPr sz="18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404040"/>
                </a:solidFill>
                <a:latin typeface="Verdana"/>
                <a:cs typeface="Verdana"/>
              </a:rPr>
              <a:t>articular</a:t>
            </a:r>
            <a:r>
              <a:rPr sz="1800" spc="-1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404040"/>
                </a:solidFill>
                <a:latin typeface="Verdana"/>
                <a:cs typeface="Verdana"/>
              </a:rPr>
              <a:t>disease.</a:t>
            </a:r>
            <a:endParaRPr sz="18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</a:pPr>
            <a:r>
              <a:rPr sz="1800" spc="-95" dirty="0">
                <a:solidFill>
                  <a:srgbClr val="404040"/>
                </a:solidFill>
                <a:latin typeface="Verdana"/>
                <a:cs typeface="Verdana"/>
              </a:rPr>
              <a:t>Estimates</a:t>
            </a:r>
            <a:r>
              <a:rPr sz="18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800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60" dirty="0">
                <a:solidFill>
                  <a:srgbClr val="404040"/>
                </a:solidFill>
                <a:latin typeface="Verdana"/>
                <a:cs typeface="Verdana"/>
              </a:rPr>
              <a:t>its</a:t>
            </a:r>
            <a:r>
              <a:rPr sz="18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frequency</a:t>
            </a:r>
            <a:r>
              <a:rPr sz="1800" spc="-1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60" dirty="0">
                <a:solidFill>
                  <a:srgbClr val="404040"/>
                </a:solidFill>
                <a:latin typeface="Verdana"/>
                <a:cs typeface="Verdana"/>
              </a:rPr>
              <a:t>vary</a:t>
            </a:r>
            <a:r>
              <a:rPr sz="1800" spc="-1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404040"/>
                </a:solidFill>
                <a:latin typeface="Verdana"/>
                <a:cs typeface="Verdana"/>
              </a:rPr>
              <a:t>across</a:t>
            </a:r>
            <a:r>
              <a:rPr sz="1800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404040"/>
                </a:solidFill>
                <a:latin typeface="Verdana"/>
                <a:cs typeface="Verdana"/>
              </a:rPr>
              <a:t>different</a:t>
            </a:r>
            <a:r>
              <a:rPr sz="1800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404040"/>
                </a:solidFill>
                <a:latin typeface="Verdana"/>
                <a:cs typeface="Verdana"/>
              </a:rPr>
              <a:t>populations.</a:t>
            </a:r>
            <a:endParaRPr sz="1800">
              <a:latin typeface="Verdana"/>
              <a:cs typeface="Verdana"/>
            </a:endParaRPr>
          </a:p>
          <a:p>
            <a:pPr marL="355600" marR="222250" indent="-342900">
              <a:lnSpc>
                <a:spcPct val="100000"/>
              </a:lnSpc>
              <a:spcBef>
                <a:spcPts val="994"/>
              </a:spcBef>
              <a:tabLst>
                <a:tab pos="419100" algn="l"/>
              </a:tabLst>
            </a:pPr>
            <a:r>
              <a:rPr sz="1450" spc="235" dirty="0">
                <a:solidFill>
                  <a:srgbClr val="B31166"/>
                </a:solidFill>
                <a:latin typeface="Arial"/>
                <a:cs typeface="Arial"/>
              </a:rPr>
              <a:t>		</a:t>
            </a:r>
            <a:r>
              <a:rPr sz="1800" spc="-229" dirty="0">
                <a:solidFill>
                  <a:srgbClr val="404040"/>
                </a:solidFill>
                <a:latin typeface="Verdana"/>
                <a:cs typeface="Verdana"/>
              </a:rPr>
              <a:t>80-90%</a:t>
            </a:r>
            <a:r>
              <a:rPr sz="18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800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Verdana"/>
                <a:cs typeface="Verdana"/>
              </a:rPr>
              <a:t>individuals</a:t>
            </a:r>
            <a:r>
              <a:rPr sz="1800" spc="-1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older</a:t>
            </a:r>
            <a:r>
              <a:rPr sz="18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than</a:t>
            </a:r>
            <a:r>
              <a:rPr sz="18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50" dirty="0">
                <a:solidFill>
                  <a:srgbClr val="404040"/>
                </a:solidFill>
                <a:latin typeface="Verdana"/>
                <a:cs typeface="Verdana"/>
              </a:rPr>
              <a:t>65</a:t>
            </a:r>
            <a:r>
              <a:rPr sz="18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70" dirty="0">
                <a:solidFill>
                  <a:srgbClr val="404040"/>
                </a:solidFill>
                <a:latin typeface="Verdana"/>
                <a:cs typeface="Verdana"/>
              </a:rPr>
              <a:t>years</a:t>
            </a:r>
            <a:r>
              <a:rPr sz="18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30" dirty="0">
                <a:solidFill>
                  <a:srgbClr val="404040"/>
                </a:solidFill>
                <a:latin typeface="Verdana"/>
                <a:cs typeface="Verdana"/>
              </a:rPr>
              <a:t>have</a:t>
            </a:r>
            <a:r>
              <a:rPr sz="18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45" dirty="0">
                <a:solidFill>
                  <a:srgbClr val="404040"/>
                </a:solidFill>
                <a:latin typeface="Verdana"/>
                <a:cs typeface="Verdana"/>
              </a:rPr>
              <a:t>evidence</a:t>
            </a:r>
            <a:r>
              <a:rPr sz="1800" spc="-1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800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Verdana"/>
                <a:cs typeface="Verdana"/>
              </a:rPr>
              <a:t>radiographic  </a:t>
            </a:r>
            <a:r>
              <a:rPr sz="1800" spc="-90" dirty="0">
                <a:solidFill>
                  <a:srgbClr val="404040"/>
                </a:solidFill>
                <a:latin typeface="Verdana"/>
                <a:cs typeface="Verdana"/>
              </a:rPr>
              <a:t>osteoarthritis.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8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25" dirty="0">
                <a:solidFill>
                  <a:srgbClr val="404040"/>
                </a:solidFill>
                <a:latin typeface="Verdana"/>
                <a:cs typeface="Verdana"/>
              </a:rPr>
              <a:t>prevalence</a:t>
            </a:r>
            <a:r>
              <a:rPr sz="18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800" spc="-1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85" dirty="0">
                <a:solidFill>
                  <a:srgbClr val="404040"/>
                </a:solidFill>
                <a:latin typeface="Verdana"/>
                <a:cs typeface="Verdana"/>
              </a:rPr>
              <a:t>osteoarthritis</a:t>
            </a:r>
            <a:r>
              <a:rPr sz="18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80" dirty="0">
                <a:solidFill>
                  <a:srgbClr val="404040"/>
                </a:solidFill>
                <a:latin typeface="Verdana"/>
                <a:cs typeface="Verdana"/>
              </a:rPr>
              <a:t>is</a:t>
            </a:r>
            <a:r>
              <a:rPr sz="1800" spc="-1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404040"/>
                </a:solidFill>
                <a:latin typeface="Verdana"/>
                <a:cs typeface="Verdana"/>
              </a:rPr>
              <a:t>higher</a:t>
            </a:r>
            <a:r>
              <a:rPr sz="1800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35" dirty="0">
                <a:solidFill>
                  <a:srgbClr val="404040"/>
                </a:solidFill>
                <a:latin typeface="Verdana"/>
                <a:cs typeface="Verdana"/>
              </a:rPr>
              <a:t>among</a:t>
            </a:r>
            <a:r>
              <a:rPr sz="1800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Verdana"/>
                <a:cs typeface="Verdana"/>
              </a:rPr>
              <a:t>women</a:t>
            </a:r>
            <a:r>
              <a:rPr sz="1800" spc="-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than</a:t>
            </a:r>
            <a:r>
              <a:rPr sz="18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40" dirty="0">
                <a:solidFill>
                  <a:srgbClr val="404040"/>
                </a:solidFill>
                <a:latin typeface="Verdana"/>
                <a:cs typeface="Verdana"/>
              </a:rPr>
              <a:t>among</a:t>
            </a:r>
            <a:r>
              <a:rPr sz="1800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404040"/>
                </a:solidFill>
                <a:latin typeface="Verdana"/>
                <a:cs typeface="Verdana"/>
              </a:rPr>
              <a:t>men.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450" spc="240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1800" spc="-60" dirty="0">
                <a:solidFill>
                  <a:srgbClr val="404040"/>
                </a:solidFill>
                <a:latin typeface="Verdana"/>
                <a:cs typeface="Verdana"/>
              </a:rPr>
              <a:t>Interethnic</a:t>
            </a:r>
            <a:r>
              <a:rPr sz="18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differences</a:t>
            </a:r>
            <a:r>
              <a:rPr sz="18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80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18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8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25" dirty="0">
                <a:solidFill>
                  <a:srgbClr val="404040"/>
                </a:solidFill>
                <a:latin typeface="Verdana"/>
                <a:cs typeface="Verdana"/>
              </a:rPr>
              <a:t>prevalence</a:t>
            </a:r>
            <a:r>
              <a:rPr sz="1800" spc="-1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800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85" dirty="0">
                <a:solidFill>
                  <a:srgbClr val="404040"/>
                </a:solidFill>
                <a:latin typeface="Verdana"/>
                <a:cs typeface="Verdana"/>
              </a:rPr>
              <a:t>osteoarthritis</a:t>
            </a:r>
            <a:r>
              <a:rPr sz="18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30" dirty="0">
                <a:solidFill>
                  <a:srgbClr val="404040"/>
                </a:solidFill>
                <a:latin typeface="Verdana"/>
                <a:cs typeface="Verdana"/>
              </a:rPr>
              <a:t>have</a:t>
            </a:r>
            <a:r>
              <a:rPr sz="18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55" dirty="0">
                <a:solidFill>
                  <a:srgbClr val="404040"/>
                </a:solidFill>
                <a:latin typeface="Verdana"/>
                <a:cs typeface="Verdana"/>
              </a:rPr>
              <a:t>been</a:t>
            </a:r>
            <a:endParaRPr sz="18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</a:pP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noted.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79700"/>
            <a:ext cx="4191000" cy="4178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08948" y="5867400"/>
            <a:ext cx="990600" cy="990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08948" y="1676400"/>
            <a:ext cx="2819400" cy="2819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99348" y="8509"/>
            <a:ext cx="1600200" cy="1600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02142" y="1519047"/>
            <a:ext cx="3288029" cy="768350"/>
          </a:xfrm>
          <a:custGeom>
            <a:avLst/>
            <a:gdLst/>
            <a:ahLst/>
            <a:cxnLst/>
            <a:rect l="l" t="t" r="r" b="b"/>
            <a:pathLst>
              <a:path w="3288029" h="768350">
                <a:moveTo>
                  <a:pt x="3226307" y="0"/>
                </a:moveTo>
                <a:lnTo>
                  <a:pt x="2909951" y="104775"/>
                </a:lnTo>
                <a:lnTo>
                  <a:pt x="2591054" y="200660"/>
                </a:lnTo>
                <a:lnTo>
                  <a:pt x="2485643" y="229997"/>
                </a:lnTo>
                <a:lnTo>
                  <a:pt x="2271522" y="287274"/>
                </a:lnTo>
                <a:lnTo>
                  <a:pt x="2059812" y="340487"/>
                </a:lnTo>
                <a:lnTo>
                  <a:pt x="1954656" y="365760"/>
                </a:lnTo>
                <a:lnTo>
                  <a:pt x="1639697" y="436244"/>
                </a:lnTo>
                <a:lnTo>
                  <a:pt x="1330071" y="498855"/>
                </a:lnTo>
                <a:lnTo>
                  <a:pt x="1127378" y="536828"/>
                </a:lnTo>
                <a:lnTo>
                  <a:pt x="829309" y="588517"/>
                </a:lnTo>
                <a:lnTo>
                  <a:pt x="447928" y="646811"/>
                </a:lnTo>
                <a:lnTo>
                  <a:pt x="174751" y="683894"/>
                </a:lnTo>
                <a:lnTo>
                  <a:pt x="0" y="705103"/>
                </a:lnTo>
                <a:lnTo>
                  <a:pt x="9701" y="720494"/>
                </a:lnTo>
                <a:lnTo>
                  <a:pt x="29342" y="751181"/>
                </a:lnTo>
                <a:lnTo>
                  <a:pt x="39115" y="766572"/>
                </a:lnTo>
                <a:lnTo>
                  <a:pt x="66166" y="767349"/>
                </a:lnTo>
                <a:lnTo>
                  <a:pt x="95131" y="767793"/>
                </a:lnTo>
                <a:lnTo>
                  <a:pt x="125954" y="767911"/>
                </a:lnTo>
                <a:lnTo>
                  <a:pt x="192949" y="767195"/>
                </a:lnTo>
                <a:lnTo>
                  <a:pt x="305973" y="763849"/>
                </a:lnTo>
                <a:lnTo>
                  <a:pt x="477701" y="755441"/>
                </a:lnTo>
                <a:lnTo>
                  <a:pt x="773052" y="735284"/>
                </a:lnTo>
                <a:lnTo>
                  <a:pt x="1336019" y="685315"/>
                </a:lnTo>
                <a:lnTo>
                  <a:pt x="2059023" y="606988"/>
                </a:lnTo>
                <a:lnTo>
                  <a:pt x="2689041" y="527362"/>
                </a:lnTo>
                <a:lnTo>
                  <a:pt x="3038251" y="477217"/>
                </a:lnTo>
                <a:lnTo>
                  <a:pt x="3250138" y="443265"/>
                </a:lnTo>
                <a:lnTo>
                  <a:pt x="3288029" y="436752"/>
                </a:lnTo>
                <a:lnTo>
                  <a:pt x="3280235" y="379771"/>
                </a:lnTo>
                <a:lnTo>
                  <a:pt x="3273959" y="334487"/>
                </a:lnTo>
                <a:lnTo>
                  <a:pt x="3264862" y="270500"/>
                </a:lnTo>
                <a:lnTo>
                  <a:pt x="3252759" y="189298"/>
                </a:lnTo>
                <a:lnTo>
                  <a:pt x="3249394" y="166333"/>
                </a:lnTo>
                <a:lnTo>
                  <a:pt x="3245343" y="138048"/>
                </a:lnTo>
                <a:lnTo>
                  <a:pt x="3240328" y="102315"/>
                </a:lnTo>
                <a:lnTo>
                  <a:pt x="3234075" y="57008"/>
                </a:lnTo>
                <a:lnTo>
                  <a:pt x="3226307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9511" y="1866392"/>
            <a:ext cx="11277600" cy="4534535"/>
          </a:xfrm>
          <a:custGeom>
            <a:avLst/>
            <a:gdLst/>
            <a:ahLst/>
            <a:cxnLst/>
            <a:rect l="l" t="t" r="r" b="b"/>
            <a:pathLst>
              <a:path w="11277600" h="4534535">
                <a:moveTo>
                  <a:pt x="0" y="0"/>
                </a:moveTo>
                <a:lnTo>
                  <a:pt x="0" y="4533912"/>
                </a:lnTo>
                <a:lnTo>
                  <a:pt x="11277574" y="4533912"/>
                </a:lnTo>
                <a:lnTo>
                  <a:pt x="11277574" y="400050"/>
                </a:lnTo>
                <a:lnTo>
                  <a:pt x="6013424" y="400050"/>
                </a:lnTo>
                <a:lnTo>
                  <a:pt x="5546699" y="398525"/>
                </a:lnTo>
                <a:lnTo>
                  <a:pt x="4648174" y="381000"/>
                </a:lnTo>
                <a:lnTo>
                  <a:pt x="4006824" y="357250"/>
                </a:lnTo>
                <a:lnTo>
                  <a:pt x="2828899" y="290575"/>
                </a:lnTo>
                <a:lnTo>
                  <a:pt x="2132050" y="238125"/>
                </a:lnTo>
                <a:lnTo>
                  <a:pt x="1519275" y="180975"/>
                </a:lnTo>
                <a:lnTo>
                  <a:pt x="773112" y="100075"/>
                </a:lnTo>
                <a:lnTo>
                  <a:pt x="403225" y="55625"/>
                </a:lnTo>
                <a:lnTo>
                  <a:pt x="0" y="0"/>
                </a:lnTo>
                <a:close/>
              </a:path>
              <a:path w="11277600" h="4534535">
                <a:moveTo>
                  <a:pt x="11277574" y="1650"/>
                </a:moveTo>
                <a:lnTo>
                  <a:pt x="10510875" y="115950"/>
                </a:lnTo>
                <a:lnTo>
                  <a:pt x="9740874" y="209550"/>
                </a:lnTo>
                <a:lnTo>
                  <a:pt x="9486874" y="234950"/>
                </a:lnTo>
                <a:lnTo>
                  <a:pt x="8974175" y="281050"/>
                </a:lnTo>
                <a:lnTo>
                  <a:pt x="8467699" y="319150"/>
                </a:lnTo>
                <a:lnTo>
                  <a:pt x="8215350" y="335025"/>
                </a:lnTo>
                <a:lnTo>
                  <a:pt x="7466050" y="371475"/>
                </a:lnTo>
                <a:lnTo>
                  <a:pt x="6730974" y="392175"/>
                </a:lnTo>
                <a:lnTo>
                  <a:pt x="6013424" y="400050"/>
                </a:lnTo>
                <a:lnTo>
                  <a:pt x="11277574" y="400050"/>
                </a:lnTo>
                <a:lnTo>
                  <a:pt x="11277574" y="1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71169"/>
            <a:ext cx="476884" cy="5910580"/>
          </a:xfrm>
          <a:custGeom>
            <a:avLst/>
            <a:gdLst/>
            <a:ahLst/>
            <a:cxnLst/>
            <a:rect l="l" t="t" r="r" b="b"/>
            <a:pathLst>
              <a:path w="476884" h="5910580">
                <a:moveTo>
                  <a:pt x="0" y="5910580"/>
                </a:moveTo>
                <a:lnTo>
                  <a:pt x="476377" y="5910580"/>
                </a:lnTo>
                <a:lnTo>
                  <a:pt x="476377" y="0"/>
                </a:lnTo>
                <a:lnTo>
                  <a:pt x="0" y="0"/>
                </a:lnTo>
                <a:lnTo>
                  <a:pt x="0" y="5910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123548" y="1270"/>
            <a:ext cx="1068705" cy="469900"/>
          </a:xfrm>
          <a:custGeom>
            <a:avLst/>
            <a:gdLst/>
            <a:ahLst/>
            <a:cxnLst/>
            <a:rect l="l" t="t" r="r" b="b"/>
            <a:pathLst>
              <a:path w="1068704" h="469900">
                <a:moveTo>
                  <a:pt x="0" y="469899"/>
                </a:moveTo>
                <a:lnTo>
                  <a:pt x="1068451" y="469899"/>
                </a:lnTo>
                <a:lnTo>
                  <a:pt x="1068451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749" y="469899"/>
                </a:lnTo>
                <a:lnTo>
                  <a:pt x="10437749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709272" y="471423"/>
            <a:ext cx="483234" cy="5910580"/>
          </a:xfrm>
          <a:custGeom>
            <a:avLst/>
            <a:gdLst/>
            <a:ahLst/>
            <a:cxnLst/>
            <a:rect l="l" t="t" r="r" b="b"/>
            <a:pathLst>
              <a:path w="483234" h="5910580">
                <a:moveTo>
                  <a:pt x="482726" y="0"/>
                </a:moveTo>
                <a:lnTo>
                  <a:pt x="0" y="0"/>
                </a:lnTo>
                <a:lnTo>
                  <a:pt x="0" y="5910326"/>
                </a:lnTo>
                <a:lnTo>
                  <a:pt x="482726" y="5910326"/>
                </a:lnTo>
                <a:lnTo>
                  <a:pt x="4827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98252" y="0"/>
            <a:ext cx="765048" cy="12085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437748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0" y="1143000"/>
                </a:moveTo>
                <a:lnTo>
                  <a:pt x="685800" y="1143000"/>
                </a:lnTo>
                <a:lnTo>
                  <a:pt x="685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B31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14319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90" dirty="0"/>
              <a:t>PG</a:t>
            </a:r>
            <a:r>
              <a:rPr spc="225" dirty="0"/>
              <a:t>O</a:t>
            </a:r>
            <a:r>
              <a:rPr spc="200" dirty="0"/>
              <a:t>A</a:t>
            </a:r>
          </a:p>
        </p:txBody>
      </p:sp>
      <p:sp>
        <p:nvSpPr>
          <p:cNvPr id="16" name="object 16"/>
          <p:cNvSpPr/>
          <p:nvPr/>
        </p:nvSpPr>
        <p:spPr>
          <a:xfrm>
            <a:off x="1771142" y="2281935"/>
            <a:ext cx="7562342" cy="37378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79700"/>
            <a:ext cx="4191000" cy="4178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08948" y="5867400"/>
            <a:ext cx="990600" cy="990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08948" y="1676400"/>
            <a:ext cx="2819400" cy="2819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99348" y="8509"/>
            <a:ext cx="1600200" cy="1600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02142" y="1519047"/>
            <a:ext cx="3288029" cy="768350"/>
          </a:xfrm>
          <a:custGeom>
            <a:avLst/>
            <a:gdLst/>
            <a:ahLst/>
            <a:cxnLst/>
            <a:rect l="l" t="t" r="r" b="b"/>
            <a:pathLst>
              <a:path w="3288029" h="768350">
                <a:moveTo>
                  <a:pt x="3226307" y="0"/>
                </a:moveTo>
                <a:lnTo>
                  <a:pt x="2909951" y="104775"/>
                </a:lnTo>
                <a:lnTo>
                  <a:pt x="2591054" y="200660"/>
                </a:lnTo>
                <a:lnTo>
                  <a:pt x="2485643" y="229997"/>
                </a:lnTo>
                <a:lnTo>
                  <a:pt x="2271522" y="287274"/>
                </a:lnTo>
                <a:lnTo>
                  <a:pt x="2059812" y="340487"/>
                </a:lnTo>
                <a:lnTo>
                  <a:pt x="1954656" y="365760"/>
                </a:lnTo>
                <a:lnTo>
                  <a:pt x="1639697" y="436244"/>
                </a:lnTo>
                <a:lnTo>
                  <a:pt x="1330071" y="498855"/>
                </a:lnTo>
                <a:lnTo>
                  <a:pt x="1127378" y="536828"/>
                </a:lnTo>
                <a:lnTo>
                  <a:pt x="829309" y="588517"/>
                </a:lnTo>
                <a:lnTo>
                  <a:pt x="447928" y="646811"/>
                </a:lnTo>
                <a:lnTo>
                  <a:pt x="174751" y="683894"/>
                </a:lnTo>
                <a:lnTo>
                  <a:pt x="0" y="705103"/>
                </a:lnTo>
                <a:lnTo>
                  <a:pt x="9701" y="720494"/>
                </a:lnTo>
                <a:lnTo>
                  <a:pt x="29342" y="751181"/>
                </a:lnTo>
                <a:lnTo>
                  <a:pt x="39115" y="766572"/>
                </a:lnTo>
                <a:lnTo>
                  <a:pt x="66166" y="767349"/>
                </a:lnTo>
                <a:lnTo>
                  <a:pt x="95131" y="767793"/>
                </a:lnTo>
                <a:lnTo>
                  <a:pt x="125954" y="767911"/>
                </a:lnTo>
                <a:lnTo>
                  <a:pt x="192949" y="767195"/>
                </a:lnTo>
                <a:lnTo>
                  <a:pt x="305973" y="763849"/>
                </a:lnTo>
                <a:lnTo>
                  <a:pt x="477701" y="755441"/>
                </a:lnTo>
                <a:lnTo>
                  <a:pt x="773052" y="735284"/>
                </a:lnTo>
                <a:lnTo>
                  <a:pt x="1336019" y="685315"/>
                </a:lnTo>
                <a:lnTo>
                  <a:pt x="2059023" y="606988"/>
                </a:lnTo>
                <a:lnTo>
                  <a:pt x="2689041" y="527362"/>
                </a:lnTo>
                <a:lnTo>
                  <a:pt x="3038251" y="477217"/>
                </a:lnTo>
                <a:lnTo>
                  <a:pt x="3250138" y="443265"/>
                </a:lnTo>
                <a:lnTo>
                  <a:pt x="3288029" y="436752"/>
                </a:lnTo>
                <a:lnTo>
                  <a:pt x="3280235" y="379771"/>
                </a:lnTo>
                <a:lnTo>
                  <a:pt x="3273959" y="334487"/>
                </a:lnTo>
                <a:lnTo>
                  <a:pt x="3264862" y="270500"/>
                </a:lnTo>
                <a:lnTo>
                  <a:pt x="3252759" y="189298"/>
                </a:lnTo>
                <a:lnTo>
                  <a:pt x="3249394" y="166333"/>
                </a:lnTo>
                <a:lnTo>
                  <a:pt x="3245343" y="138048"/>
                </a:lnTo>
                <a:lnTo>
                  <a:pt x="3240328" y="102315"/>
                </a:lnTo>
                <a:lnTo>
                  <a:pt x="3234075" y="57008"/>
                </a:lnTo>
                <a:lnTo>
                  <a:pt x="3226307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9511" y="1866392"/>
            <a:ext cx="11277600" cy="4534535"/>
          </a:xfrm>
          <a:custGeom>
            <a:avLst/>
            <a:gdLst/>
            <a:ahLst/>
            <a:cxnLst/>
            <a:rect l="l" t="t" r="r" b="b"/>
            <a:pathLst>
              <a:path w="11277600" h="4534535">
                <a:moveTo>
                  <a:pt x="0" y="0"/>
                </a:moveTo>
                <a:lnTo>
                  <a:pt x="0" y="4533912"/>
                </a:lnTo>
                <a:lnTo>
                  <a:pt x="11277574" y="4533912"/>
                </a:lnTo>
                <a:lnTo>
                  <a:pt x="11277574" y="400050"/>
                </a:lnTo>
                <a:lnTo>
                  <a:pt x="6013424" y="400050"/>
                </a:lnTo>
                <a:lnTo>
                  <a:pt x="5546699" y="398525"/>
                </a:lnTo>
                <a:lnTo>
                  <a:pt x="4648174" y="381000"/>
                </a:lnTo>
                <a:lnTo>
                  <a:pt x="4006824" y="357250"/>
                </a:lnTo>
                <a:lnTo>
                  <a:pt x="2828899" y="290575"/>
                </a:lnTo>
                <a:lnTo>
                  <a:pt x="2132050" y="238125"/>
                </a:lnTo>
                <a:lnTo>
                  <a:pt x="1519275" y="180975"/>
                </a:lnTo>
                <a:lnTo>
                  <a:pt x="773112" y="100075"/>
                </a:lnTo>
                <a:lnTo>
                  <a:pt x="403225" y="55625"/>
                </a:lnTo>
                <a:lnTo>
                  <a:pt x="0" y="0"/>
                </a:lnTo>
                <a:close/>
              </a:path>
              <a:path w="11277600" h="4534535">
                <a:moveTo>
                  <a:pt x="11277574" y="1650"/>
                </a:moveTo>
                <a:lnTo>
                  <a:pt x="10510875" y="115950"/>
                </a:lnTo>
                <a:lnTo>
                  <a:pt x="9740874" y="209550"/>
                </a:lnTo>
                <a:lnTo>
                  <a:pt x="9486874" y="234950"/>
                </a:lnTo>
                <a:lnTo>
                  <a:pt x="8974175" y="281050"/>
                </a:lnTo>
                <a:lnTo>
                  <a:pt x="8467699" y="319150"/>
                </a:lnTo>
                <a:lnTo>
                  <a:pt x="8215350" y="335025"/>
                </a:lnTo>
                <a:lnTo>
                  <a:pt x="7466050" y="371475"/>
                </a:lnTo>
                <a:lnTo>
                  <a:pt x="6730974" y="392175"/>
                </a:lnTo>
                <a:lnTo>
                  <a:pt x="6013424" y="400050"/>
                </a:lnTo>
                <a:lnTo>
                  <a:pt x="11277574" y="400050"/>
                </a:lnTo>
                <a:lnTo>
                  <a:pt x="11277574" y="1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71169"/>
            <a:ext cx="476884" cy="5910580"/>
          </a:xfrm>
          <a:custGeom>
            <a:avLst/>
            <a:gdLst/>
            <a:ahLst/>
            <a:cxnLst/>
            <a:rect l="l" t="t" r="r" b="b"/>
            <a:pathLst>
              <a:path w="476884" h="5910580">
                <a:moveTo>
                  <a:pt x="0" y="5910580"/>
                </a:moveTo>
                <a:lnTo>
                  <a:pt x="476377" y="5910580"/>
                </a:lnTo>
                <a:lnTo>
                  <a:pt x="476377" y="0"/>
                </a:lnTo>
                <a:lnTo>
                  <a:pt x="0" y="0"/>
                </a:lnTo>
                <a:lnTo>
                  <a:pt x="0" y="5910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123548" y="1270"/>
            <a:ext cx="1068705" cy="469900"/>
          </a:xfrm>
          <a:custGeom>
            <a:avLst/>
            <a:gdLst/>
            <a:ahLst/>
            <a:cxnLst/>
            <a:rect l="l" t="t" r="r" b="b"/>
            <a:pathLst>
              <a:path w="1068704" h="469900">
                <a:moveTo>
                  <a:pt x="0" y="469899"/>
                </a:moveTo>
                <a:lnTo>
                  <a:pt x="1068451" y="469899"/>
                </a:lnTo>
                <a:lnTo>
                  <a:pt x="1068451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749" y="469899"/>
                </a:lnTo>
                <a:lnTo>
                  <a:pt x="10437749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709272" y="471423"/>
            <a:ext cx="483234" cy="5910580"/>
          </a:xfrm>
          <a:custGeom>
            <a:avLst/>
            <a:gdLst/>
            <a:ahLst/>
            <a:cxnLst/>
            <a:rect l="l" t="t" r="r" b="b"/>
            <a:pathLst>
              <a:path w="483234" h="5910580">
                <a:moveTo>
                  <a:pt x="482726" y="0"/>
                </a:moveTo>
                <a:lnTo>
                  <a:pt x="0" y="0"/>
                </a:lnTo>
                <a:lnTo>
                  <a:pt x="0" y="5910326"/>
                </a:lnTo>
                <a:lnTo>
                  <a:pt x="482726" y="5910326"/>
                </a:lnTo>
                <a:lnTo>
                  <a:pt x="4827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98252" y="0"/>
            <a:ext cx="765048" cy="12085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437748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0" y="1143000"/>
                </a:moveTo>
                <a:lnTo>
                  <a:pt x="685800" y="1143000"/>
                </a:lnTo>
                <a:lnTo>
                  <a:pt x="685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B31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2390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5" dirty="0"/>
              <a:t>Erosive</a:t>
            </a:r>
            <a:r>
              <a:rPr spc="-320" dirty="0"/>
              <a:t> </a:t>
            </a:r>
            <a:r>
              <a:rPr spc="240" dirty="0"/>
              <a:t>OA</a:t>
            </a:r>
          </a:p>
        </p:txBody>
      </p:sp>
      <p:sp>
        <p:nvSpPr>
          <p:cNvPr id="16" name="object 16"/>
          <p:cNvSpPr/>
          <p:nvPr/>
        </p:nvSpPr>
        <p:spPr>
          <a:xfrm>
            <a:off x="2734436" y="2911475"/>
            <a:ext cx="5667374" cy="28003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79700"/>
            <a:ext cx="4191000" cy="4178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08948" y="5867400"/>
            <a:ext cx="990600" cy="990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08948" y="1676400"/>
            <a:ext cx="2819400" cy="2819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99348" y="8509"/>
            <a:ext cx="1600200" cy="1600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02142" y="1519047"/>
            <a:ext cx="3288029" cy="768350"/>
          </a:xfrm>
          <a:custGeom>
            <a:avLst/>
            <a:gdLst/>
            <a:ahLst/>
            <a:cxnLst/>
            <a:rect l="l" t="t" r="r" b="b"/>
            <a:pathLst>
              <a:path w="3288029" h="768350">
                <a:moveTo>
                  <a:pt x="3226307" y="0"/>
                </a:moveTo>
                <a:lnTo>
                  <a:pt x="2909951" y="104775"/>
                </a:lnTo>
                <a:lnTo>
                  <a:pt x="2591054" y="200660"/>
                </a:lnTo>
                <a:lnTo>
                  <a:pt x="2485643" y="229997"/>
                </a:lnTo>
                <a:lnTo>
                  <a:pt x="2271522" y="287274"/>
                </a:lnTo>
                <a:lnTo>
                  <a:pt x="2059812" y="340487"/>
                </a:lnTo>
                <a:lnTo>
                  <a:pt x="1954656" y="365760"/>
                </a:lnTo>
                <a:lnTo>
                  <a:pt x="1639697" y="436244"/>
                </a:lnTo>
                <a:lnTo>
                  <a:pt x="1330071" y="498855"/>
                </a:lnTo>
                <a:lnTo>
                  <a:pt x="1127378" y="536828"/>
                </a:lnTo>
                <a:lnTo>
                  <a:pt x="829309" y="588517"/>
                </a:lnTo>
                <a:lnTo>
                  <a:pt x="447928" y="646811"/>
                </a:lnTo>
                <a:lnTo>
                  <a:pt x="174751" y="683894"/>
                </a:lnTo>
                <a:lnTo>
                  <a:pt x="0" y="705103"/>
                </a:lnTo>
                <a:lnTo>
                  <a:pt x="9701" y="720494"/>
                </a:lnTo>
                <a:lnTo>
                  <a:pt x="29342" y="751181"/>
                </a:lnTo>
                <a:lnTo>
                  <a:pt x="39115" y="766572"/>
                </a:lnTo>
                <a:lnTo>
                  <a:pt x="66166" y="767349"/>
                </a:lnTo>
                <a:lnTo>
                  <a:pt x="95131" y="767793"/>
                </a:lnTo>
                <a:lnTo>
                  <a:pt x="125954" y="767911"/>
                </a:lnTo>
                <a:lnTo>
                  <a:pt x="192949" y="767195"/>
                </a:lnTo>
                <a:lnTo>
                  <a:pt x="305973" y="763849"/>
                </a:lnTo>
                <a:lnTo>
                  <a:pt x="477701" y="755441"/>
                </a:lnTo>
                <a:lnTo>
                  <a:pt x="773052" y="735284"/>
                </a:lnTo>
                <a:lnTo>
                  <a:pt x="1336019" y="685315"/>
                </a:lnTo>
                <a:lnTo>
                  <a:pt x="2059023" y="606988"/>
                </a:lnTo>
                <a:lnTo>
                  <a:pt x="2689041" y="527362"/>
                </a:lnTo>
                <a:lnTo>
                  <a:pt x="3038251" y="477217"/>
                </a:lnTo>
                <a:lnTo>
                  <a:pt x="3250138" y="443265"/>
                </a:lnTo>
                <a:lnTo>
                  <a:pt x="3288029" y="436752"/>
                </a:lnTo>
                <a:lnTo>
                  <a:pt x="3280235" y="379771"/>
                </a:lnTo>
                <a:lnTo>
                  <a:pt x="3273959" y="334487"/>
                </a:lnTo>
                <a:lnTo>
                  <a:pt x="3264862" y="270500"/>
                </a:lnTo>
                <a:lnTo>
                  <a:pt x="3252759" y="189298"/>
                </a:lnTo>
                <a:lnTo>
                  <a:pt x="3249394" y="166333"/>
                </a:lnTo>
                <a:lnTo>
                  <a:pt x="3245343" y="138048"/>
                </a:lnTo>
                <a:lnTo>
                  <a:pt x="3240328" y="102315"/>
                </a:lnTo>
                <a:lnTo>
                  <a:pt x="3234075" y="57008"/>
                </a:lnTo>
                <a:lnTo>
                  <a:pt x="3226307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9511" y="1866392"/>
            <a:ext cx="11277600" cy="4534535"/>
          </a:xfrm>
          <a:custGeom>
            <a:avLst/>
            <a:gdLst/>
            <a:ahLst/>
            <a:cxnLst/>
            <a:rect l="l" t="t" r="r" b="b"/>
            <a:pathLst>
              <a:path w="11277600" h="4534535">
                <a:moveTo>
                  <a:pt x="0" y="0"/>
                </a:moveTo>
                <a:lnTo>
                  <a:pt x="0" y="4533912"/>
                </a:lnTo>
                <a:lnTo>
                  <a:pt x="11277574" y="4533912"/>
                </a:lnTo>
                <a:lnTo>
                  <a:pt x="11277574" y="400050"/>
                </a:lnTo>
                <a:lnTo>
                  <a:pt x="6013424" y="400050"/>
                </a:lnTo>
                <a:lnTo>
                  <a:pt x="5546699" y="398525"/>
                </a:lnTo>
                <a:lnTo>
                  <a:pt x="4648174" y="381000"/>
                </a:lnTo>
                <a:lnTo>
                  <a:pt x="4006824" y="357250"/>
                </a:lnTo>
                <a:lnTo>
                  <a:pt x="2828899" y="290575"/>
                </a:lnTo>
                <a:lnTo>
                  <a:pt x="2132050" y="238125"/>
                </a:lnTo>
                <a:lnTo>
                  <a:pt x="1519275" y="180975"/>
                </a:lnTo>
                <a:lnTo>
                  <a:pt x="773112" y="100075"/>
                </a:lnTo>
                <a:lnTo>
                  <a:pt x="403225" y="55625"/>
                </a:lnTo>
                <a:lnTo>
                  <a:pt x="0" y="0"/>
                </a:lnTo>
                <a:close/>
              </a:path>
              <a:path w="11277600" h="4534535">
                <a:moveTo>
                  <a:pt x="11277574" y="1650"/>
                </a:moveTo>
                <a:lnTo>
                  <a:pt x="10510875" y="115950"/>
                </a:lnTo>
                <a:lnTo>
                  <a:pt x="9740874" y="209550"/>
                </a:lnTo>
                <a:lnTo>
                  <a:pt x="9486874" y="234950"/>
                </a:lnTo>
                <a:lnTo>
                  <a:pt x="8974175" y="281050"/>
                </a:lnTo>
                <a:lnTo>
                  <a:pt x="8467699" y="319150"/>
                </a:lnTo>
                <a:lnTo>
                  <a:pt x="8215350" y="335025"/>
                </a:lnTo>
                <a:lnTo>
                  <a:pt x="7466050" y="371475"/>
                </a:lnTo>
                <a:lnTo>
                  <a:pt x="6730974" y="392175"/>
                </a:lnTo>
                <a:lnTo>
                  <a:pt x="6013424" y="400050"/>
                </a:lnTo>
                <a:lnTo>
                  <a:pt x="11277574" y="400050"/>
                </a:lnTo>
                <a:lnTo>
                  <a:pt x="11277574" y="1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71169"/>
            <a:ext cx="476884" cy="5910580"/>
          </a:xfrm>
          <a:custGeom>
            <a:avLst/>
            <a:gdLst/>
            <a:ahLst/>
            <a:cxnLst/>
            <a:rect l="l" t="t" r="r" b="b"/>
            <a:pathLst>
              <a:path w="476884" h="5910580">
                <a:moveTo>
                  <a:pt x="0" y="5910580"/>
                </a:moveTo>
                <a:lnTo>
                  <a:pt x="476377" y="5910580"/>
                </a:lnTo>
                <a:lnTo>
                  <a:pt x="476377" y="0"/>
                </a:lnTo>
                <a:lnTo>
                  <a:pt x="0" y="0"/>
                </a:lnTo>
                <a:lnTo>
                  <a:pt x="0" y="5910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123548" y="1270"/>
            <a:ext cx="1068705" cy="469900"/>
          </a:xfrm>
          <a:custGeom>
            <a:avLst/>
            <a:gdLst/>
            <a:ahLst/>
            <a:cxnLst/>
            <a:rect l="l" t="t" r="r" b="b"/>
            <a:pathLst>
              <a:path w="1068704" h="469900">
                <a:moveTo>
                  <a:pt x="0" y="469899"/>
                </a:moveTo>
                <a:lnTo>
                  <a:pt x="1068451" y="469899"/>
                </a:lnTo>
                <a:lnTo>
                  <a:pt x="1068451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749" y="469899"/>
                </a:lnTo>
                <a:lnTo>
                  <a:pt x="10437749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709272" y="471423"/>
            <a:ext cx="483234" cy="5910580"/>
          </a:xfrm>
          <a:custGeom>
            <a:avLst/>
            <a:gdLst/>
            <a:ahLst/>
            <a:cxnLst/>
            <a:rect l="l" t="t" r="r" b="b"/>
            <a:pathLst>
              <a:path w="483234" h="5910580">
                <a:moveTo>
                  <a:pt x="482726" y="0"/>
                </a:moveTo>
                <a:lnTo>
                  <a:pt x="0" y="0"/>
                </a:lnTo>
                <a:lnTo>
                  <a:pt x="0" y="5910326"/>
                </a:lnTo>
                <a:lnTo>
                  <a:pt x="482726" y="5910326"/>
                </a:lnTo>
                <a:lnTo>
                  <a:pt x="4827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98252" y="0"/>
            <a:ext cx="765048" cy="12085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437748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0" y="1143000"/>
                </a:moveTo>
                <a:lnTo>
                  <a:pt x="685800" y="1143000"/>
                </a:lnTo>
                <a:lnTo>
                  <a:pt x="685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B31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5183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0" dirty="0"/>
              <a:t>Chonromalcia</a:t>
            </a:r>
            <a:r>
              <a:rPr spc="-275" dirty="0"/>
              <a:t> </a:t>
            </a:r>
            <a:r>
              <a:rPr spc="25" dirty="0"/>
              <a:t>Patellae</a:t>
            </a:r>
          </a:p>
        </p:txBody>
      </p:sp>
      <p:sp>
        <p:nvSpPr>
          <p:cNvPr id="16" name="object 16"/>
          <p:cNvSpPr/>
          <p:nvPr/>
        </p:nvSpPr>
        <p:spPr>
          <a:xfrm>
            <a:off x="2866770" y="2446616"/>
            <a:ext cx="3970654" cy="37894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46081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5" dirty="0"/>
              <a:t>Differential</a:t>
            </a:r>
            <a:r>
              <a:rPr spc="-325" dirty="0"/>
              <a:t> </a:t>
            </a:r>
            <a:r>
              <a:rPr spc="-120" dirty="0"/>
              <a:t>Diagnosis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2" y="2505805"/>
            <a:ext cx="8236584" cy="270700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  <a:tabLst>
                <a:tab pos="419100" algn="l"/>
              </a:tabLst>
            </a:pPr>
            <a:r>
              <a:rPr sz="1450" spc="235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1800" spc="-65" dirty="0">
                <a:solidFill>
                  <a:srgbClr val="404040"/>
                </a:solidFill>
                <a:latin typeface="Verdana"/>
                <a:cs typeface="Verdana"/>
              </a:rPr>
              <a:t>Crystalline </a:t>
            </a:r>
            <a:r>
              <a:rPr sz="1800" spc="-45" dirty="0">
                <a:solidFill>
                  <a:srgbClr val="404040"/>
                </a:solidFill>
                <a:latin typeface="Verdana"/>
                <a:cs typeface="Verdana"/>
              </a:rPr>
              <a:t>arthropathies </a:t>
            </a:r>
            <a:r>
              <a:rPr sz="1800" spc="-95" dirty="0">
                <a:solidFill>
                  <a:srgbClr val="404040"/>
                </a:solidFill>
                <a:latin typeface="Verdana"/>
                <a:cs typeface="Verdana"/>
              </a:rPr>
              <a:t>(ie, 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gout </a:t>
            </a:r>
            <a:r>
              <a:rPr sz="1800" spc="65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800" spc="-4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pseudogout)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1800" spc="-65" dirty="0">
                <a:solidFill>
                  <a:srgbClr val="404040"/>
                </a:solidFill>
                <a:latin typeface="Verdana"/>
                <a:cs typeface="Verdana"/>
              </a:rPr>
              <a:t>Inflammatory </a:t>
            </a:r>
            <a:r>
              <a:rPr sz="1800" spc="-120" dirty="0">
                <a:solidFill>
                  <a:srgbClr val="404040"/>
                </a:solidFill>
                <a:latin typeface="Verdana"/>
                <a:cs typeface="Verdana"/>
              </a:rPr>
              <a:t>arthritis </a:t>
            </a:r>
            <a:r>
              <a:rPr sz="1800" spc="-40" dirty="0">
                <a:solidFill>
                  <a:srgbClr val="404040"/>
                </a:solidFill>
                <a:latin typeface="Verdana"/>
                <a:cs typeface="Verdana"/>
              </a:rPr>
              <a:t>(eg, 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rheumatoid</a:t>
            </a:r>
            <a:r>
              <a:rPr sz="1800" spc="-3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25" dirty="0">
                <a:solidFill>
                  <a:srgbClr val="404040"/>
                </a:solidFill>
                <a:latin typeface="Verdana"/>
                <a:cs typeface="Verdana"/>
              </a:rPr>
              <a:t>arthritis)</a:t>
            </a:r>
            <a:endParaRPr sz="180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1800" spc="-30" dirty="0">
                <a:solidFill>
                  <a:srgbClr val="404040"/>
                </a:solidFill>
                <a:latin typeface="Verdana"/>
                <a:cs typeface="Verdana"/>
              </a:rPr>
              <a:t>Seronegative </a:t>
            </a:r>
            <a:r>
              <a:rPr sz="1800" spc="-40" dirty="0">
                <a:solidFill>
                  <a:srgbClr val="404040"/>
                </a:solidFill>
                <a:latin typeface="Verdana"/>
                <a:cs typeface="Verdana"/>
              </a:rPr>
              <a:t>spondyloarthropathies </a:t>
            </a:r>
            <a:r>
              <a:rPr sz="1800" spc="-45" dirty="0">
                <a:solidFill>
                  <a:srgbClr val="404040"/>
                </a:solidFill>
                <a:latin typeface="Verdana"/>
                <a:cs typeface="Verdana"/>
              </a:rPr>
              <a:t>(eg, </a:t>
            </a:r>
            <a:r>
              <a:rPr sz="1800" spc="-30" dirty="0">
                <a:solidFill>
                  <a:srgbClr val="404040"/>
                </a:solidFill>
                <a:latin typeface="Verdana"/>
                <a:cs typeface="Verdana"/>
              </a:rPr>
              <a:t>psoriatic </a:t>
            </a:r>
            <a:r>
              <a:rPr sz="1800" spc="-120" dirty="0">
                <a:solidFill>
                  <a:srgbClr val="404040"/>
                </a:solidFill>
                <a:latin typeface="Verdana"/>
                <a:cs typeface="Verdana"/>
              </a:rPr>
              <a:t>arthritis </a:t>
            </a:r>
            <a:r>
              <a:rPr sz="1800" spc="65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800" spc="-40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reactive  </a:t>
            </a:r>
            <a:r>
              <a:rPr sz="1800" spc="-125" dirty="0">
                <a:solidFill>
                  <a:srgbClr val="404040"/>
                </a:solidFill>
                <a:latin typeface="Verdana"/>
                <a:cs typeface="Verdana"/>
              </a:rPr>
              <a:t>arthritis)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1800" spc="-30" dirty="0">
                <a:solidFill>
                  <a:srgbClr val="404040"/>
                </a:solidFill>
                <a:latin typeface="Verdana"/>
                <a:cs typeface="Verdana"/>
              </a:rPr>
              <a:t>Septic </a:t>
            </a:r>
            <a:r>
              <a:rPr sz="1800" spc="-120" dirty="0">
                <a:solidFill>
                  <a:srgbClr val="404040"/>
                </a:solidFill>
                <a:latin typeface="Verdana"/>
                <a:cs typeface="Verdana"/>
              </a:rPr>
              <a:t>arthritis </a:t>
            </a:r>
            <a:r>
              <a:rPr sz="1800" spc="-75" dirty="0">
                <a:solidFill>
                  <a:srgbClr val="404040"/>
                </a:solidFill>
                <a:latin typeface="Verdana"/>
                <a:cs typeface="Verdana"/>
              </a:rPr>
              <a:t>or </a:t>
            </a:r>
            <a:r>
              <a:rPr sz="1800" spc="-40" dirty="0">
                <a:solidFill>
                  <a:srgbClr val="404040"/>
                </a:solidFill>
                <a:latin typeface="Verdana"/>
                <a:cs typeface="Verdana"/>
              </a:rPr>
              <a:t>postinfectious</a:t>
            </a:r>
            <a:r>
              <a:rPr sz="1800" spc="-3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404040"/>
                </a:solidFill>
                <a:latin typeface="Verdana"/>
                <a:cs typeface="Verdana"/>
              </a:rPr>
              <a:t>arthropathy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1800" spc="-35" dirty="0">
                <a:solidFill>
                  <a:srgbClr val="404040"/>
                </a:solidFill>
                <a:latin typeface="Verdana"/>
                <a:cs typeface="Verdana"/>
              </a:rPr>
              <a:t>Fibromyalgia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1800" spc="-80" dirty="0">
                <a:solidFill>
                  <a:srgbClr val="404040"/>
                </a:solidFill>
                <a:latin typeface="Verdana"/>
                <a:cs typeface="Verdana"/>
              </a:rPr>
              <a:t>Tendonitis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186943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80" dirty="0"/>
              <a:t>Work</a:t>
            </a:r>
            <a:r>
              <a:rPr spc="-350" dirty="0"/>
              <a:t> </a:t>
            </a:r>
            <a:r>
              <a:rPr spc="-35" dirty="0"/>
              <a:t>Up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2" y="2505805"/>
            <a:ext cx="4301490" cy="203200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1800" spc="-30" dirty="0">
                <a:solidFill>
                  <a:srgbClr val="404040"/>
                </a:solidFill>
                <a:latin typeface="Verdana"/>
                <a:cs typeface="Verdana"/>
              </a:rPr>
              <a:t>Laboratory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1800" spc="-35" dirty="0">
                <a:solidFill>
                  <a:srgbClr val="404040"/>
                </a:solidFill>
                <a:latin typeface="Verdana"/>
                <a:cs typeface="Verdana"/>
              </a:rPr>
              <a:t>Plain</a:t>
            </a:r>
            <a:r>
              <a:rPr sz="1800" spc="-1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Radiography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1800" spc="-70" dirty="0">
                <a:solidFill>
                  <a:srgbClr val="404040"/>
                </a:solidFill>
                <a:latin typeface="Verdana"/>
                <a:cs typeface="Verdana"/>
              </a:rPr>
              <a:t>CT 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scan, </a:t>
            </a:r>
            <a:r>
              <a:rPr sz="1800" spc="-125" dirty="0">
                <a:solidFill>
                  <a:srgbClr val="404040"/>
                </a:solidFill>
                <a:latin typeface="Verdana"/>
                <a:cs typeface="Verdana"/>
              </a:rPr>
              <a:t>MRI 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scan,</a:t>
            </a:r>
            <a:r>
              <a:rPr sz="1800" spc="-3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404040"/>
                </a:solidFill>
                <a:latin typeface="Verdana"/>
                <a:cs typeface="Verdana"/>
              </a:rPr>
              <a:t>ultrasonography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Bone</a:t>
            </a:r>
            <a:r>
              <a:rPr sz="18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404040"/>
                </a:solidFill>
                <a:latin typeface="Verdana"/>
                <a:cs typeface="Verdana"/>
              </a:rPr>
              <a:t>scintigraphy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1800" spc="-60" dirty="0">
                <a:solidFill>
                  <a:srgbClr val="404040"/>
                </a:solidFill>
                <a:latin typeface="Verdana"/>
                <a:cs typeface="Verdana"/>
              </a:rPr>
              <a:t>Arthrocentesis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2282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20" dirty="0"/>
              <a:t>Treatment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2" y="2505842"/>
            <a:ext cx="5994400" cy="3389629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Non</a:t>
            </a:r>
            <a:r>
              <a:rPr sz="1800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20" dirty="0">
                <a:solidFill>
                  <a:srgbClr val="404040"/>
                </a:solidFill>
                <a:latin typeface="Verdana"/>
                <a:cs typeface="Verdana"/>
              </a:rPr>
              <a:t>pharmacologic-</a:t>
            </a:r>
            <a:endParaRPr sz="1800">
              <a:latin typeface="Verdana"/>
              <a:cs typeface="Verdana"/>
            </a:endParaRPr>
          </a:p>
          <a:p>
            <a:pPr marL="393700">
              <a:lnSpc>
                <a:spcPct val="100000"/>
              </a:lnSpc>
              <a:spcBef>
                <a:spcPts val="780"/>
              </a:spcBef>
            </a:pPr>
            <a:r>
              <a:rPr sz="1800" spc="-65" dirty="0">
                <a:solidFill>
                  <a:srgbClr val="404040"/>
                </a:solidFill>
                <a:latin typeface="Verdana"/>
                <a:cs typeface="Verdana"/>
              </a:rPr>
              <a:t>Life</a:t>
            </a:r>
            <a:r>
              <a:rPr sz="1800" spc="-1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00" dirty="0">
                <a:solidFill>
                  <a:srgbClr val="404040"/>
                </a:solidFill>
                <a:latin typeface="Verdana"/>
                <a:cs typeface="Verdana"/>
              </a:rPr>
              <a:t>style</a:t>
            </a:r>
            <a:r>
              <a:rPr sz="18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modification,</a:t>
            </a:r>
            <a:r>
              <a:rPr sz="1800" spc="-1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physical</a:t>
            </a:r>
            <a:r>
              <a:rPr sz="1800" spc="-1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8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Verdana"/>
                <a:cs typeface="Verdana"/>
              </a:rPr>
              <a:t>rehab</a:t>
            </a:r>
            <a:r>
              <a:rPr sz="1800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therapy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50">
              <a:latin typeface="Times New Roman"/>
              <a:cs typeface="Times New Roman"/>
            </a:endParaRPr>
          </a:p>
          <a:p>
            <a:pPr marL="329565" marR="3599179" indent="-317500">
              <a:lnSpc>
                <a:spcPct val="136300"/>
              </a:lnSpc>
              <a:tabLst>
                <a:tab pos="354965" algn="l"/>
              </a:tabLst>
            </a:pPr>
            <a:r>
              <a:rPr sz="1450" spc="235" dirty="0">
                <a:solidFill>
                  <a:srgbClr val="B31166"/>
                </a:solidFill>
                <a:latin typeface="Arial"/>
                <a:cs typeface="Arial"/>
              </a:rPr>
              <a:t>		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Pharmacotherapy  </a:t>
            </a:r>
            <a:r>
              <a:rPr sz="1800" spc="-35" dirty="0">
                <a:solidFill>
                  <a:srgbClr val="404040"/>
                </a:solidFill>
                <a:latin typeface="Verdana"/>
                <a:cs typeface="Verdana"/>
              </a:rPr>
              <a:t>Arthroscopy  </a:t>
            </a:r>
            <a:r>
              <a:rPr sz="1800" spc="-30" dirty="0">
                <a:solidFill>
                  <a:srgbClr val="404040"/>
                </a:solidFill>
                <a:latin typeface="Verdana"/>
                <a:cs typeface="Verdana"/>
              </a:rPr>
              <a:t>Osteotomy  </a:t>
            </a:r>
            <a:r>
              <a:rPr sz="1800" spc="-65" dirty="0">
                <a:solidFill>
                  <a:srgbClr val="404040"/>
                </a:solidFill>
                <a:latin typeface="Verdana"/>
                <a:cs typeface="Verdana"/>
              </a:rPr>
              <a:t>Arthroplasty</a:t>
            </a:r>
            <a:endParaRPr sz="1800">
              <a:latin typeface="Verdana"/>
              <a:cs typeface="Verdana"/>
            </a:endParaRPr>
          </a:p>
          <a:p>
            <a:pPr marL="329565" marR="3032125">
              <a:lnSpc>
                <a:spcPct val="136100"/>
              </a:lnSpc>
            </a:pPr>
            <a:r>
              <a:rPr sz="1800" spc="-90" dirty="0">
                <a:solidFill>
                  <a:srgbClr val="404040"/>
                </a:solidFill>
                <a:latin typeface="Verdana"/>
                <a:cs typeface="Verdana"/>
              </a:rPr>
              <a:t>Fusion </a:t>
            </a:r>
            <a:r>
              <a:rPr sz="1800" spc="65" dirty="0">
                <a:solidFill>
                  <a:srgbClr val="404040"/>
                </a:solidFill>
                <a:latin typeface="Verdana"/>
                <a:cs typeface="Verdana"/>
              </a:rPr>
              <a:t>and </a:t>
            </a:r>
            <a:r>
              <a:rPr sz="1800" spc="-90" dirty="0">
                <a:solidFill>
                  <a:srgbClr val="404040"/>
                </a:solidFill>
                <a:latin typeface="Verdana"/>
                <a:cs typeface="Verdana"/>
              </a:rPr>
              <a:t>joint</a:t>
            </a:r>
            <a:r>
              <a:rPr sz="1800" spc="-4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40" dirty="0">
                <a:solidFill>
                  <a:srgbClr val="404040"/>
                </a:solidFill>
                <a:latin typeface="Verdana"/>
                <a:cs typeface="Verdana"/>
              </a:rPr>
              <a:t>Lavage  </a:t>
            </a:r>
            <a:r>
              <a:rPr sz="1800" spc="-110" dirty="0">
                <a:solidFill>
                  <a:srgbClr val="404040"/>
                </a:solidFill>
                <a:latin typeface="Verdana"/>
                <a:cs typeface="Verdana"/>
              </a:rPr>
              <a:t>Stem </a:t>
            </a:r>
            <a:r>
              <a:rPr sz="1800" spc="10" dirty="0">
                <a:solidFill>
                  <a:srgbClr val="404040"/>
                </a:solidFill>
                <a:latin typeface="Verdana"/>
                <a:cs typeface="Verdana"/>
              </a:rPr>
              <a:t>cell</a:t>
            </a:r>
            <a:r>
              <a:rPr sz="1800" spc="-1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therapy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25253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References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9738" y="3566286"/>
            <a:ext cx="874395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12121"/>
                </a:solidFill>
                <a:latin typeface="Arial"/>
                <a:cs typeface="Arial"/>
              </a:rPr>
              <a:t>1.1.Hunter, </a:t>
            </a:r>
            <a:r>
              <a:rPr sz="1200" spc="-15" dirty="0">
                <a:solidFill>
                  <a:srgbClr val="212121"/>
                </a:solidFill>
                <a:latin typeface="Arial"/>
                <a:cs typeface="Arial"/>
              </a:rPr>
              <a:t>W. </a:t>
            </a: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Of the structure </a:t>
            </a:r>
            <a:r>
              <a:rPr sz="1200" spc="-5" dirty="0">
                <a:solidFill>
                  <a:srgbClr val="212121"/>
                </a:solidFill>
                <a:latin typeface="Arial"/>
                <a:cs typeface="Arial"/>
              </a:rPr>
              <a:t>and </a:t>
            </a: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diseases of </a:t>
            </a:r>
            <a:r>
              <a:rPr sz="1200" spc="-5" dirty="0">
                <a:solidFill>
                  <a:srgbClr val="212121"/>
                </a:solidFill>
                <a:latin typeface="Arial"/>
                <a:cs typeface="Arial"/>
              </a:rPr>
              <a:t>articulating cartilages. </a:t>
            </a:r>
            <a:r>
              <a:rPr sz="1200" i="1" spc="-5" dirty="0">
                <a:solidFill>
                  <a:srgbClr val="212121"/>
                </a:solidFill>
                <a:latin typeface="Arial"/>
                <a:cs typeface="Arial"/>
              </a:rPr>
              <a:t>Phil. </a:t>
            </a:r>
            <a:r>
              <a:rPr sz="1200" i="1" spc="-20" dirty="0">
                <a:solidFill>
                  <a:srgbClr val="212121"/>
                </a:solidFill>
                <a:latin typeface="Arial"/>
                <a:cs typeface="Arial"/>
              </a:rPr>
              <a:t>Trans. </a:t>
            </a:r>
            <a:r>
              <a:rPr sz="1200" i="1" dirty="0">
                <a:solidFill>
                  <a:srgbClr val="212121"/>
                </a:solidFill>
                <a:latin typeface="Arial"/>
                <a:cs typeface="Arial"/>
              </a:rPr>
              <a:t>Royal Soc. </a:t>
            </a:r>
            <a:r>
              <a:rPr sz="1200" b="1" spc="-5" dirty="0">
                <a:solidFill>
                  <a:srgbClr val="212121"/>
                </a:solidFill>
                <a:latin typeface="Arial"/>
                <a:cs typeface="Arial"/>
              </a:rPr>
              <a:t>470</a:t>
            </a:r>
            <a:r>
              <a:rPr sz="1200" spc="-5" dirty="0">
                <a:solidFill>
                  <a:srgbClr val="212121"/>
                </a:solidFill>
                <a:latin typeface="Arial"/>
                <a:cs typeface="Arial"/>
              </a:rPr>
              <a:t>, 514–521</a:t>
            </a:r>
            <a:r>
              <a:rPr sz="1200" spc="-1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12121"/>
                </a:solidFill>
                <a:latin typeface="Arial"/>
                <a:cs typeface="Arial"/>
              </a:rPr>
              <a:t>(1743).</a:t>
            </a:r>
            <a:endParaRPr sz="1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1200" spc="-5" dirty="0">
                <a:solidFill>
                  <a:srgbClr val="212121"/>
                </a:solidFill>
                <a:latin typeface="Arial"/>
                <a:cs typeface="Arial"/>
              </a:rPr>
              <a:t>2.2.National Collaborating </a:t>
            </a: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Centre for </a:t>
            </a:r>
            <a:r>
              <a:rPr sz="1200" spc="-5" dirty="0">
                <a:solidFill>
                  <a:srgbClr val="212121"/>
                </a:solidFill>
                <a:latin typeface="Arial"/>
                <a:cs typeface="Arial"/>
              </a:rPr>
              <a:t>Chronic Conditions</a:t>
            </a:r>
            <a:r>
              <a:rPr sz="1200" spc="-1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12121"/>
                </a:solidFill>
                <a:latin typeface="Arial"/>
                <a:cs typeface="Arial"/>
              </a:rPr>
              <a:t>(UK).</a:t>
            </a:r>
            <a:endParaRPr sz="1200">
              <a:latin typeface="Arial"/>
              <a:cs typeface="Arial"/>
            </a:endParaRPr>
          </a:p>
          <a:p>
            <a:pPr marL="469900" marR="5080">
              <a:lnSpc>
                <a:spcPct val="100000"/>
              </a:lnSpc>
            </a:pPr>
            <a:r>
              <a:rPr sz="1200" i="1" spc="-5" dirty="0">
                <a:solidFill>
                  <a:srgbClr val="212121"/>
                </a:solidFill>
                <a:latin typeface="Arial"/>
                <a:cs typeface="Arial"/>
              </a:rPr>
              <a:t>3.National Clinical Guideline for Care and Management in </a:t>
            </a:r>
            <a:r>
              <a:rPr sz="1200" i="1" dirty="0">
                <a:solidFill>
                  <a:srgbClr val="212121"/>
                </a:solidFill>
                <a:latin typeface="Arial"/>
                <a:cs typeface="Arial"/>
              </a:rPr>
              <a:t>Adults</a:t>
            </a: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(Royal </a:t>
            </a:r>
            <a:r>
              <a:rPr sz="1200" spc="-5" dirty="0">
                <a:solidFill>
                  <a:srgbClr val="212121"/>
                </a:solidFill>
                <a:latin typeface="Arial"/>
                <a:cs typeface="Arial"/>
              </a:rPr>
              <a:t>College </a:t>
            </a: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of </a:t>
            </a:r>
            <a:r>
              <a:rPr sz="1200" spc="-5" dirty="0">
                <a:solidFill>
                  <a:srgbClr val="212121"/>
                </a:solidFill>
                <a:latin typeface="Arial"/>
                <a:cs typeface="Arial"/>
              </a:rPr>
              <a:t>Physicians </a:t>
            </a: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of </a:t>
            </a:r>
            <a:r>
              <a:rPr sz="1200" spc="-5" dirty="0">
                <a:solidFill>
                  <a:srgbClr val="212121"/>
                </a:solidFill>
                <a:latin typeface="Arial"/>
                <a:cs typeface="Arial"/>
              </a:rPr>
              <a:t>London, 2008).  3.3.Felson, </a:t>
            </a: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D. </a:t>
            </a:r>
            <a:r>
              <a:rPr sz="1200" spc="-65" dirty="0">
                <a:solidFill>
                  <a:srgbClr val="212121"/>
                </a:solidFill>
                <a:latin typeface="Arial"/>
                <a:cs typeface="Arial"/>
              </a:rPr>
              <a:t>T. </a:t>
            </a:r>
            <a:r>
              <a:rPr sz="1200" spc="-5" dirty="0">
                <a:solidFill>
                  <a:srgbClr val="212121"/>
                </a:solidFill>
                <a:latin typeface="Arial"/>
                <a:cs typeface="Arial"/>
              </a:rPr>
              <a:t>An update on </a:t>
            </a: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the </a:t>
            </a:r>
            <a:r>
              <a:rPr sz="1200" spc="-5" dirty="0">
                <a:solidFill>
                  <a:srgbClr val="212121"/>
                </a:solidFill>
                <a:latin typeface="Arial"/>
                <a:cs typeface="Arial"/>
              </a:rPr>
              <a:t>pathogenesis and epidemiology </a:t>
            </a: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of osteoarthritis. </a:t>
            </a:r>
            <a:r>
              <a:rPr sz="1200" i="1" dirty="0">
                <a:solidFill>
                  <a:srgbClr val="212121"/>
                </a:solidFill>
                <a:latin typeface="Arial"/>
                <a:cs typeface="Arial"/>
              </a:rPr>
              <a:t>Radiol. </a:t>
            </a:r>
            <a:r>
              <a:rPr sz="1200" i="1" spc="-5" dirty="0">
                <a:solidFill>
                  <a:srgbClr val="212121"/>
                </a:solidFill>
                <a:latin typeface="Arial"/>
                <a:cs typeface="Arial"/>
              </a:rPr>
              <a:t>Clin. North </a:t>
            </a:r>
            <a:r>
              <a:rPr sz="1200" i="1" spc="-10" dirty="0">
                <a:solidFill>
                  <a:srgbClr val="212121"/>
                </a:solidFill>
                <a:latin typeface="Arial"/>
                <a:cs typeface="Arial"/>
              </a:rPr>
              <a:t>Am. </a:t>
            </a:r>
            <a:r>
              <a:rPr sz="1200" b="1" spc="-5" dirty="0">
                <a:solidFill>
                  <a:srgbClr val="212121"/>
                </a:solidFill>
                <a:latin typeface="Arial"/>
                <a:cs typeface="Arial"/>
              </a:rPr>
              <a:t>42</a:t>
            </a:r>
            <a:r>
              <a:rPr sz="1200" spc="-5" dirty="0">
                <a:solidFill>
                  <a:srgbClr val="212121"/>
                </a:solidFill>
                <a:latin typeface="Arial"/>
                <a:cs typeface="Arial"/>
              </a:rPr>
              <a:t>, </a:t>
            </a: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1–9</a:t>
            </a:r>
            <a:r>
              <a:rPr sz="1200" spc="-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12121"/>
                </a:solidFill>
                <a:latin typeface="Arial"/>
                <a:cs typeface="Arial"/>
              </a:rPr>
              <a:t>(2004).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4.4.WHO.</a:t>
            </a:r>
            <a:r>
              <a:rPr sz="12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12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12121"/>
                </a:solidFill>
                <a:latin typeface="Arial"/>
                <a:cs typeface="Arial"/>
              </a:rPr>
              <a:t>World</a:t>
            </a:r>
            <a:r>
              <a:rPr sz="12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Health</a:t>
            </a:r>
            <a:r>
              <a:rPr sz="12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Report</a:t>
            </a:r>
            <a:r>
              <a:rPr sz="12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12121"/>
                </a:solidFill>
                <a:latin typeface="Arial"/>
                <a:cs typeface="Arial"/>
              </a:rPr>
              <a:t>2002:</a:t>
            </a:r>
            <a:r>
              <a:rPr sz="12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12121"/>
                </a:solidFill>
                <a:latin typeface="Arial"/>
                <a:cs typeface="Arial"/>
              </a:rPr>
              <a:t>reducing</a:t>
            </a:r>
            <a:r>
              <a:rPr sz="12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12121"/>
                </a:solidFill>
                <a:latin typeface="Arial"/>
                <a:cs typeface="Arial"/>
              </a:rPr>
              <a:t>risks,</a:t>
            </a:r>
            <a:r>
              <a:rPr sz="1200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12121"/>
                </a:solidFill>
                <a:latin typeface="Arial"/>
                <a:cs typeface="Arial"/>
              </a:rPr>
              <a:t>promoting</a:t>
            </a:r>
            <a:r>
              <a:rPr sz="12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12121"/>
                </a:solidFill>
                <a:latin typeface="Arial"/>
                <a:cs typeface="Arial"/>
              </a:rPr>
              <a:t>healthy</a:t>
            </a:r>
            <a:r>
              <a:rPr sz="12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life</a:t>
            </a:r>
            <a:r>
              <a:rPr sz="1200" spc="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12121"/>
                </a:solidFill>
                <a:latin typeface="Arial"/>
                <a:cs typeface="Arial"/>
              </a:rPr>
              <a:t>(WHO,</a:t>
            </a:r>
            <a:r>
              <a:rPr sz="12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12121"/>
                </a:solidFill>
                <a:latin typeface="Arial"/>
                <a:cs typeface="Arial"/>
              </a:rPr>
              <a:t>2002).</a:t>
            </a:r>
            <a:endParaRPr sz="1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1200" spc="-5" dirty="0">
                <a:solidFill>
                  <a:srgbClr val="212121"/>
                </a:solidFill>
                <a:latin typeface="Arial"/>
                <a:cs typeface="Arial"/>
              </a:rPr>
              <a:t>5.5.Centers </a:t>
            </a: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for </a:t>
            </a:r>
            <a:r>
              <a:rPr sz="1200" spc="-5" dirty="0">
                <a:solidFill>
                  <a:srgbClr val="212121"/>
                </a:solidFill>
                <a:latin typeface="Arial"/>
                <a:cs typeface="Arial"/>
              </a:rPr>
              <a:t>Disease </a:t>
            </a: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Control </a:t>
            </a:r>
            <a:r>
              <a:rPr sz="1200" spc="-5" dirty="0">
                <a:solidFill>
                  <a:srgbClr val="212121"/>
                </a:solidFill>
                <a:latin typeface="Arial"/>
                <a:cs typeface="Arial"/>
              </a:rPr>
              <a:t>and Prevention (CDC). Prevalence </a:t>
            </a: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of </a:t>
            </a:r>
            <a:r>
              <a:rPr sz="1200" spc="-5" dirty="0">
                <a:solidFill>
                  <a:srgbClr val="212121"/>
                </a:solidFill>
                <a:latin typeface="Arial"/>
                <a:cs typeface="Arial"/>
              </a:rPr>
              <a:t>doctor-diagnosed arthritis</a:t>
            </a:r>
            <a:r>
              <a:rPr sz="1200" spc="-114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endParaRPr sz="1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1200" spc="-5" dirty="0">
                <a:solidFill>
                  <a:srgbClr val="212121"/>
                </a:solidFill>
                <a:latin typeface="Arial"/>
                <a:cs typeface="Arial"/>
              </a:rPr>
              <a:t>arthritis-attributable activity limitation—United </a:t>
            </a: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States, </a:t>
            </a:r>
            <a:r>
              <a:rPr sz="1200" spc="-5" dirty="0">
                <a:solidFill>
                  <a:srgbClr val="212121"/>
                </a:solidFill>
                <a:latin typeface="Arial"/>
                <a:cs typeface="Arial"/>
              </a:rPr>
              <a:t>2010–2012. </a:t>
            </a:r>
            <a:r>
              <a:rPr sz="1200" i="1" dirty="0">
                <a:solidFill>
                  <a:srgbClr val="212121"/>
                </a:solidFill>
                <a:latin typeface="Arial"/>
                <a:cs typeface="Arial"/>
              </a:rPr>
              <a:t>MMWR </a:t>
            </a:r>
            <a:r>
              <a:rPr sz="1200" i="1" spc="-5" dirty="0">
                <a:solidFill>
                  <a:srgbClr val="212121"/>
                </a:solidFill>
                <a:latin typeface="Arial"/>
                <a:cs typeface="Arial"/>
              </a:rPr>
              <a:t>Morb. Mortal. </a:t>
            </a:r>
            <a:r>
              <a:rPr sz="1200" i="1" dirty="0">
                <a:solidFill>
                  <a:srgbClr val="212121"/>
                </a:solidFill>
                <a:latin typeface="Arial"/>
                <a:cs typeface="Arial"/>
              </a:rPr>
              <a:t>Wkly Rep. </a:t>
            </a:r>
            <a:r>
              <a:rPr sz="1200" b="1" spc="-5" dirty="0">
                <a:solidFill>
                  <a:srgbClr val="212121"/>
                </a:solidFill>
                <a:latin typeface="Arial"/>
                <a:cs typeface="Arial"/>
              </a:rPr>
              <a:t>62</a:t>
            </a:r>
            <a:r>
              <a:rPr sz="1200" spc="-5" dirty="0">
                <a:solidFill>
                  <a:srgbClr val="212121"/>
                </a:solidFill>
                <a:latin typeface="Arial"/>
                <a:cs typeface="Arial"/>
              </a:rPr>
              <a:t>, 869–873</a:t>
            </a:r>
            <a:r>
              <a:rPr sz="12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12121"/>
                </a:solidFill>
                <a:latin typeface="Arial"/>
                <a:cs typeface="Arial"/>
              </a:rPr>
              <a:t>(2013).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31388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0" dirty="0"/>
              <a:t>Involved</a:t>
            </a:r>
            <a:r>
              <a:rPr spc="-300" dirty="0"/>
              <a:t> </a:t>
            </a:r>
            <a:r>
              <a:rPr spc="-235" dirty="0"/>
              <a:t>joints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2" y="2505805"/>
            <a:ext cx="4336415" cy="283527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100"/>
              </a:spcBef>
            </a:pPr>
            <a:r>
              <a:rPr sz="1800" spc="-30" dirty="0">
                <a:solidFill>
                  <a:srgbClr val="404040"/>
                </a:solidFill>
                <a:latin typeface="Verdana"/>
                <a:cs typeface="Verdana"/>
              </a:rPr>
              <a:t>Weight-bearing </a:t>
            </a:r>
            <a:r>
              <a:rPr sz="1800" spc="-125" dirty="0">
                <a:solidFill>
                  <a:srgbClr val="404040"/>
                </a:solidFill>
                <a:latin typeface="Verdana"/>
                <a:cs typeface="Verdana"/>
              </a:rPr>
              <a:t>joints,</a:t>
            </a:r>
            <a:r>
              <a:rPr sz="1800" spc="-20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404040"/>
                </a:solidFill>
                <a:latin typeface="Verdana"/>
                <a:cs typeface="Verdana"/>
              </a:rPr>
              <a:t>including:</a:t>
            </a:r>
            <a:endParaRPr sz="1800">
              <a:latin typeface="Verdana"/>
              <a:cs typeface="Verdana"/>
            </a:endParaRPr>
          </a:p>
          <a:p>
            <a:pPr marL="457200" marR="2803525">
              <a:lnSpc>
                <a:spcPct val="146100"/>
              </a:lnSpc>
            </a:pP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800" spc="-1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60" dirty="0">
                <a:solidFill>
                  <a:srgbClr val="404040"/>
                </a:solidFill>
                <a:latin typeface="Verdana"/>
                <a:cs typeface="Verdana"/>
              </a:rPr>
              <a:t>knees 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800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80" dirty="0">
                <a:solidFill>
                  <a:srgbClr val="404040"/>
                </a:solidFill>
                <a:latin typeface="Verdana"/>
                <a:cs typeface="Verdana"/>
              </a:rPr>
              <a:t>hips</a:t>
            </a:r>
            <a:endParaRPr sz="1800">
              <a:latin typeface="Verdana"/>
              <a:cs typeface="Verdana"/>
            </a:endParaRPr>
          </a:p>
          <a:p>
            <a:pPr marL="457200" marR="393065">
              <a:lnSpc>
                <a:spcPct val="146200"/>
              </a:lnSpc>
              <a:spcBef>
                <a:spcPts val="10"/>
              </a:spcBef>
            </a:pPr>
            <a:r>
              <a:rPr sz="1800" spc="15" dirty="0">
                <a:solidFill>
                  <a:srgbClr val="404040"/>
                </a:solidFill>
                <a:latin typeface="Verdana"/>
                <a:cs typeface="Verdana"/>
              </a:rPr>
              <a:t>cervical </a:t>
            </a:r>
            <a:r>
              <a:rPr sz="1800" spc="65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800" spc="-4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lumbosacral </a:t>
            </a:r>
            <a:r>
              <a:rPr sz="1800" spc="-45" dirty="0">
                <a:solidFill>
                  <a:srgbClr val="404040"/>
                </a:solidFill>
                <a:latin typeface="Verdana"/>
                <a:cs typeface="Verdana"/>
              </a:rPr>
              <a:t>spine  </a:t>
            </a:r>
            <a:r>
              <a:rPr sz="1800" spc="-35" dirty="0">
                <a:solidFill>
                  <a:srgbClr val="404040"/>
                </a:solidFill>
                <a:latin typeface="Verdana"/>
                <a:cs typeface="Verdana"/>
              </a:rPr>
              <a:t>feet.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800" spc="10" dirty="0">
                <a:solidFill>
                  <a:srgbClr val="404040"/>
                </a:solidFill>
                <a:latin typeface="Verdana"/>
                <a:cs typeface="Verdana"/>
              </a:rPr>
              <a:t>Non 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weight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bearing</a:t>
            </a:r>
            <a:r>
              <a:rPr sz="1800" spc="-3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45" dirty="0">
                <a:solidFill>
                  <a:srgbClr val="404040"/>
                </a:solidFill>
                <a:latin typeface="Verdana"/>
                <a:cs typeface="Verdana"/>
              </a:rPr>
              <a:t>joints: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800" spc="-110" dirty="0">
                <a:solidFill>
                  <a:srgbClr val="404040"/>
                </a:solidFill>
                <a:latin typeface="Verdana"/>
                <a:cs typeface="Verdana"/>
              </a:rPr>
              <a:t>the(DIP), the(PIP), </a:t>
            </a:r>
            <a:r>
              <a:rPr sz="1800" spc="65" dirty="0">
                <a:solidFill>
                  <a:srgbClr val="404040"/>
                </a:solidFill>
                <a:latin typeface="Verdana"/>
                <a:cs typeface="Verdana"/>
              </a:rPr>
              <a:t>and </a:t>
            </a:r>
            <a:r>
              <a:rPr sz="1800" spc="15" dirty="0">
                <a:solidFill>
                  <a:srgbClr val="404040"/>
                </a:solidFill>
                <a:latin typeface="Verdana"/>
                <a:cs typeface="Verdana"/>
              </a:rPr>
              <a:t>the(CMC)</a:t>
            </a:r>
            <a:r>
              <a:rPr sz="1800" spc="-25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25" dirty="0">
                <a:solidFill>
                  <a:srgbClr val="404040"/>
                </a:solidFill>
                <a:latin typeface="Verdana"/>
                <a:cs typeface="Verdana"/>
              </a:rPr>
              <a:t>joints.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4012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Joint</a:t>
            </a:r>
            <a:r>
              <a:rPr spc="-300" dirty="0"/>
              <a:t> </a:t>
            </a:r>
            <a:r>
              <a:rPr spc="-60" dirty="0"/>
              <a:t>classification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2" y="2632405"/>
            <a:ext cx="6831965" cy="2708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1800" spc="-50" dirty="0">
                <a:solidFill>
                  <a:srgbClr val="404040"/>
                </a:solidFill>
                <a:latin typeface="Verdana"/>
                <a:cs typeface="Verdana"/>
              </a:rPr>
              <a:t>Functional: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25"/>
              </a:spcBef>
            </a:pPr>
            <a:r>
              <a:rPr sz="1800" spc="-110" dirty="0">
                <a:solidFill>
                  <a:srgbClr val="404040"/>
                </a:solidFill>
                <a:latin typeface="Verdana"/>
                <a:cs typeface="Verdana"/>
              </a:rPr>
              <a:t>Synarthroses</a:t>
            </a:r>
            <a:r>
              <a:rPr sz="18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85" dirty="0">
                <a:solidFill>
                  <a:srgbClr val="404040"/>
                </a:solidFill>
                <a:latin typeface="Verdana"/>
                <a:cs typeface="Verdana"/>
              </a:rPr>
              <a:t>(immovable)(Skull)</a:t>
            </a:r>
            <a:endParaRPr sz="1800">
              <a:latin typeface="Verdana"/>
              <a:cs typeface="Verdana"/>
            </a:endParaRPr>
          </a:p>
          <a:p>
            <a:pPr marL="12700" marR="5080">
              <a:lnSpc>
                <a:spcPct val="292800"/>
              </a:lnSpc>
            </a:pPr>
            <a:r>
              <a:rPr sz="1800" spc="-60" dirty="0">
                <a:solidFill>
                  <a:srgbClr val="404040"/>
                </a:solidFill>
                <a:latin typeface="Verdana"/>
                <a:cs typeface="Verdana"/>
              </a:rPr>
              <a:t>Amphiarthroses </a:t>
            </a:r>
            <a:r>
              <a:rPr sz="1800" spc="-110" dirty="0">
                <a:solidFill>
                  <a:srgbClr val="404040"/>
                </a:solidFill>
                <a:latin typeface="Verdana"/>
                <a:cs typeface="Verdana"/>
              </a:rPr>
              <a:t>(slightly </a:t>
            </a:r>
            <a:r>
              <a:rPr sz="1800" spc="-65" dirty="0">
                <a:solidFill>
                  <a:srgbClr val="404040"/>
                </a:solidFill>
                <a:latin typeface="Verdana"/>
                <a:cs typeface="Verdana"/>
              </a:rPr>
              <a:t>moveable)(symphysis pubis, </a:t>
            </a:r>
            <a:r>
              <a:rPr sz="1800" spc="-45" dirty="0">
                <a:solidFill>
                  <a:srgbClr val="404040"/>
                </a:solidFill>
                <a:latin typeface="Verdana"/>
                <a:cs typeface="Verdana"/>
              </a:rPr>
              <a:t>verebral)  </a:t>
            </a:r>
            <a:r>
              <a:rPr sz="1800" spc="-90" dirty="0">
                <a:solidFill>
                  <a:srgbClr val="404040"/>
                </a:solidFill>
                <a:latin typeface="Verdana"/>
                <a:cs typeface="Verdana"/>
              </a:rPr>
              <a:t>Diarthroses </a:t>
            </a:r>
            <a:r>
              <a:rPr sz="1800" spc="-80" dirty="0">
                <a:solidFill>
                  <a:srgbClr val="404040"/>
                </a:solidFill>
                <a:latin typeface="Verdana"/>
                <a:cs typeface="Verdana"/>
              </a:rPr>
              <a:t>(freely</a:t>
            </a:r>
            <a:r>
              <a:rPr sz="1800" spc="-1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Verdana"/>
                <a:cs typeface="Verdana"/>
              </a:rPr>
              <a:t>moveable)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40887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Joint</a:t>
            </a:r>
            <a:r>
              <a:rPr spc="-310" dirty="0"/>
              <a:t> </a:t>
            </a:r>
            <a:r>
              <a:rPr spc="-60" dirty="0"/>
              <a:t>Classification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2" y="2632405"/>
            <a:ext cx="1797685" cy="190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1800" spc="-90" dirty="0">
                <a:solidFill>
                  <a:srgbClr val="404040"/>
                </a:solidFill>
                <a:latin typeface="Verdana"/>
                <a:cs typeface="Verdana"/>
              </a:rPr>
              <a:t>Structural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00">
              <a:latin typeface="Times New Roman"/>
              <a:cs typeface="Times New Roman"/>
            </a:endParaRPr>
          </a:p>
          <a:p>
            <a:pPr marL="329565" marR="5080">
              <a:lnSpc>
                <a:spcPct val="146400"/>
              </a:lnSpc>
            </a:pPr>
            <a:r>
              <a:rPr sz="1800" spc="-75" dirty="0">
                <a:solidFill>
                  <a:srgbClr val="404040"/>
                </a:solidFill>
                <a:latin typeface="Verdana"/>
                <a:cs typeface="Verdana"/>
              </a:rPr>
              <a:t>Synovial  </a:t>
            </a:r>
            <a:r>
              <a:rPr sz="1800" spc="-90" dirty="0">
                <a:solidFill>
                  <a:srgbClr val="404040"/>
                </a:solidFill>
                <a:latin typeface="Verdana"/>
                <a:cs typeface="Verdana"/>
              </a:rPr>
              <a:t>Fibrous  </a:t>
            </a:r>
            <a:r>
              <a:rPr sz="1800" spc="45" dirty="0">
                <a:solidFill>
                  <a:srgbClr val="404040"/>
                </a:solidFill>
                <a:latin typeface="Verdana"/>
                <a:cs typeface="Verdana"/>
              </a:rPr>
              <a:t>Ca</a:t>
            </a:r>
            <a:r>
              <a:rPr sz="1800" spc="20" dirty="0">
                <a:solidFill>
                  <a:srgbClr val="404040"/>
                </a:solidFill>
                <a:latin typeface="Verdana"/>
                <a:cs typeface="Verdana"/>
              </a:rPr>
              <a:t>r</a:t>
            </a:r>
            <a:r>
              <a:rPr sz="1800" spc="-114" dirty="0">
                <a:solidFill>
                  <a:srgbClr val="404040"/>
                </a:solidFill>
                <a:latin typeface="Verdana"/>
                <a:cs typeface="Verdana"/>
              </a:rPr>
              <a:t>ti</a:t>
            </a:r>
            <a:r>
              <a:rPr sz="1800" spc="-125" dirty="0">
                <a:solidFill>
                  <a:srgbClr val="404040"/>
                </a:solidFill>
                <a:latin typeface="Verdana"/>
                <a:cs typeface="Verdana"/>
              </a:rPr>
              <a:t>l</a:t>
            </a:r>
            <a:r>
              <a:rPr sz="1800" spc="135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1800" spc="-35" dirty="0">
                <a:solidFill>
                  <a:srgbClr val="404040"/>
                </a:solidFill>
                <a:latin typeface="Verdana"/>
                <a:cs typeface="Verdana"/>
              </a:rPr>
              <a:t>g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i</a:t>
            </a:r>
            <a:r>
              <a:rPr sz="1800" spc="-55" dirty="0">
                <a:solidFill>
                  <a:srgbClr val="404040"/>
                </a:solidFill>
                <a:latin typeface="Verdana"/>
                <a:cs typeface="Verdana"/>
              </a:rPr>
              <a:t>n</a:t>
            </a:r>
            <a:r>
              <a:rPr sz="1800" spc="20" dirty="0">
                <a:solidFill>
                  <a:srgbClr val="404040"/>
                </a:solidFill>
                <a:latin typeface="Verdana"/>
                <a:cs typeface="Verdana"/>
              </a:rPr>
              <a:t>o</a:t>
            </a:r>
            <a:r>
              <a:rPr sz="1800" spc="15" dirty="0">
                <a:solidFill>
                  <a:srgbClr val="404040"/>
                </a:solidFill>
                <a:latin typeface="Verdana"/>
                <a:cs typeface="Verdana"/>
              </a:rPr>
              <a:t>u</a:t>
            </a:r>
            <a:r>
              <a:rPr sz="1800" spc="-240" dirty="0">
                <a:solidFill>
                  <a:srgbClr val="404040"/>
                </a:solidFill>
                <a:latin typeface="Verdana"/>
                <a:cs typeface="Verdana"/>
              </a:rPr>
              <a:t>s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3176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0" dirty="0"/>
              <a:t>Synovial</a:t>
            </a:r>
            <a:r>
              <a:rPr spc="-305" dirty="0"/>
              <a:t> </a:t>
            </a:r>
            <a:r>
              <a:rPr spc="-130" dirty="0"/>
              <a:t>Joints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2" y="2505805"/>
            <a:ext cx="2575560" cy="203200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1800" spc="-45" dirty="0">
                <a:solidFill>
                  <a:srgbClr val="404040"/>
                </a:solidFill>
                <a:latin typeface="Verdana"/>
                <a:cs typeface="Verdana"/>
              </a:rPr>
              <a:t>Articular</a:t>
            </a:r>
            <a:r>
              <a:rPr sz="1800" spc="-1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Verdana"/>
                <a:cs typeface="Verdana"/>
              </a:rPr>
              <a:t>cartilage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Subchondral</a:t>
            </a:r>
            <a:r>
              <a:rPr sz="1800" spc="-1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55" dirty="0">
                <a:solidFill>
                  <a:srgbClr val="404040"/>
                </a:solidFill>
                <a:latin typeface="Verdana"/>
                <a:cs typeface="Verdana"/>
              </a:rPr>
              <a:t>bone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1800" spc="-75" dirty="0">
                <a:solidFill>
                  <a:srgbClr val="404040"/>
                </a:solidFill>
                <a:latin typeface="Verdana"/>
                <a:cs typeface="Verdana"/>
              </a:rPr>
              <a:t>Synovial</a:t>
            </a:r>
            <a:r>
              <a:rPr sz="1800" spc="-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membrane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1800" spc="-75" dirty="0">
                <a:solidFill>
                  <a:srgbClr val="404040"/>
                </a:solidFill>
                <a:latin typeface="Verdana"/>
                <a:cs typeface="Verdana"/>
              </a:rPr>
              <a:t>Synovial</a:t>
            </a:r>
            <a:r>
              <a:rPr sz="1800" spc="-1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Verdana"/>
                <a:cs typeface="Verdana"/>
              </a:rPr>
              <a:t>fluid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1800" spc="-30" dirty="0">
                <a:solidFill>
                  <a:srgbClr val="404040"/>
                </a:solidFill>
                <a:latin typeface="Verdana"/>
                <a:cs typeface="Verdana"/>
              </a:rPr>
              <a:t>Joint</a:t>
            </a:r>
            <a:r>
              <a:rPr sz="1800" spc="-1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20" dirty="0">
                <a:solidFill>
                  <a:srgbClr val="404040"/>
                </a:solidFill>
                <a:latin typeface="Verdana"/>
                <a:cs typeface="Verdana"/>
              </a:rPr>
              <a:t>capsule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79700"/>
            <a:ext cx="4191000" cy="4178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08948" y="5867400"/>
            <a:ext cx="990600" cy="990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08948" y="1676400"/>
            <a:ext cx="2819400" cy="2819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99348" y="8509"/>
            <a:ext cx="1600200" cy="1600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02142" y="1519047"/>
            <a:ext cx="3288029" cy="768350"/>
          </a:xfrm>
          <a:custGeom>
            <a:avLst/>
            <a:gdLst/>
            <a:ahLst/>
            <a:cxnLst/>
            <a:rect l="l" t="t" r="r" b="b"/>
            <a:pathLst>
              <a:path w="3288029" h="768350">
                <a:moveTo>
                  <a:pt x="3226307" y="0"/>
                </a:moveTo>
                <a:lnTo>
                  <a:pt x="2909951" y="104775"/>
                </a:lnTo>
                <a:lnTo>
                  <a:pt x="2591054" y="200660"/>
                </a:lnTo>
                <a:lnTo>
                  <a:pt x="2485643" y="229997"/>
                </a:lnTo>
                <a:lnTo>
                  <a:pt x="2271522" y="287274"/>
                </a:lnTo>
                <a:lnTo>
                  <a:pt x="2059812" y="340487"/>
                </a:lnTo>
                <a:lnTo>
                  <a:pt x="1954656" y="365760"/>
                </a:lnTo>
                <a:lnTo>
                  <a:pt x="1639697" y="436244"/>
                </a:lnTo>
                <a:lnTo>
                  <a:pt x="1330071" y="498855"/>
                </a:lnTo>
                <a:lnTo>
                  <a:pt x="1127378" y="536828"/>
                </a:lnTo>
                <a:lnTo>
                  <a:pt x="829309" y="588517"/>
                </a:lnTo>
                <a:lnTo>
                  <a:pt x="447928" y="646811"/>
                </a:lnTo>
                <a:lnTo>
                  <a:pt x="174751" y="683894"/>
                </a:lnTo>
                <a:lnTo>
                  <a:pt x="0" y="705103"/>
                </a:lnTo>
                <a:lnTo>
                  <a:pt x="9701" y="720494"/>
                </a:lnTo>
                <a:lnTo>
                  <a:pt x="29342" y="751181"/>
                </a:lnTo>
                <a:lnTo>
                  <a:pt x="39115" y="766572"/>
                </a:lnTo>
                <a:lnTo>
                  <a:pt x="66166" y="767349"/>
                </a:lnTo>
                <a:lnTo>
                  <a:pt x="95131" y="767793"/>
                </a:lnTo>
                <a:lnTo>
                  <a:pt x="125954" y="767911"/>
                </a:lnTo>
                <a:lnTo>
                  <a:pt x="192949" y="767195"/>
                </a:lnTo>
                <a:lnTo>
                  <a:pt x="305973" y="763849"/>
                </a:lnTo>
                <a:lnTo>
                  <a:pt x="477701" y="755441"/>
                </a:lnTo>
                <a:lnTo>
                  <a:pt x="773052" y="735284"/>
                </a:lnTo>
                <a:lnTo>
                  <a:pt x="1336019" y="685315"/>
                </a:lnTo>
                <a:lnTo>
                  <a:pt x="2059023" y="606988"/>
                </a:lnTo>
                <a:lnTo>
                  <a:pt x="2689041" y="527362"/>
                </a:lnTo>
                <a:lnTo>
                  <a:pt x="3038251" y="477217"/>
                </a:lnTo>
                <a:lnTo>
                  <a:pt x="3250138" y="443265"/>
                </a:lnTo>
                <a:lnTo>
                  <a:pt x="3288029" y="436752"/>
                </a:lnTo>
                <a:lnTo>
                  <a:pt x="3280235" y="379771"/>
                </a:lnTo>
                <a:lnTo>
                  <a:pt x="3273959" y="334487"/>
                </a:lnTo>
                <a:lnTo>
                  <a:pt x="3264862" y="270500"/>
                </a:lnTo>
                <a:lnTo>
                  <a:pt x="3252759" y="189298"/>
                </a:lnTo>
                <a:lnTo>
                  <a:pt x="3249394" y="166333"/>
                </a:lnTo>
                <a:lnTo>
                  <a:pt x="3245343" y="138048"/>
                </a:lnTo>
                <a:lnTo>
                  <a:pt x="3240328" y="102315"/>
                </a:lnTo>
                <a:lnTo>
                  <a:pt x="3234075" y="57008"/>
                </a:lnTo>
                <a:lnTo>
                  <a:pt x="3226307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9511" y="1866392"/>
            <a:ext cx="11277600" cy="4534535"/>
          </a:xfrm>
          <a:custGeom>
            <a:avLst/>
            <a:gdLst/>
            <a:ahLst/>
            <a:cxnLst/>
            <a:rect l="l" t="t" r="r" b="b"/>
            <a:pathLst>
              <a:path w="11277600" h="4534535">
                <a:moveTo>
                  <a:pt x="0" y="0"/>
                </a:moveTo>
                <a:lnTo>
                  <a:pt x="0" y="4533912"/>
                </a:lnTo>
                <a:lnTo>
                  <a:pt x="11277574" y="4533912"/>
                </a:lnTo>
                <a:lnTo>
                  <a:pt x="11277574" y="400050"/>
                </a:lnTo>
                <a:lnTo>
                  <a:pt x="6013424" y="400050"/>
                </a:lnTo>
                <a:lnTo>
                  <a:pt x="5546699" y="398525"/>
                </a:lnTo>
                <a:lnTo>
                  <a:pt x="4648174" y="381000"/>
                </a:lnTo>
                <a:lnTo>
                  <a:pt x="4006824" y="357250"/>
                </a:lnTo>
                <a:lnTo>
                  <a:pt x="2828899" y="290575"/>
                </a:lnTo>
                <a:lnTo>
                  <a:pt x="2132050" y="238125"/>
                </a:lnTo>
                <a:lnTo>
                  <a:pt x="1519275" y="180975"/>
                </a:lnTo>
                <a:lnTo>
                  <a:pt x="773112" y="100075"/>
                </a:lnTo>
                <a:lnTo>
                  <a:pt x="403225" y="55625"/>
                </a:lnTo>
                <a:lnTo>
                  <a:pt x="0" y="0"/>
                </a:lnTo>
                <a:close/>
              </a:path>
              <a:path w="11277600" h="4534535">
                <a:moveTo>
                  <a:pt x="11277574" y="1650"/>
                </a:moveTo>
                <a:lnTo>
                  <a:pt x="10510875" y="115950"/>
                </a:lnTo>
                <a:lnTo>
                  <a:pt x="9740874" y="209550"/>
                </a:lnTo>
                <a:lnTo>
                  <a:pt x="9486874" y="234950"/>
                </a:lnTo>
                <a:lnTo>
                  <a:pt x="8974175" y="281050"/>
                </a:lnTo>
                <a:lnTo>
                  <a:pt x="8467699" y="319150"/>
                </a:lnTo>
                <a:lnTo>
                  <a:pt x="8215350" y="335025"/>
                </a:lnTo>
                <a:lnTo>
                  <a:pt x="7466050" y="371475"/>
                </a:lnTo>
                <a:lnTo>
                  <a:pt x="6730974" y="392175"/>
                </a:lnTo>
                <a:lnTo>
                  <a:pt x="6013424" y="400050"/>
                </a:lnTo>
                <a:lnTo>
                  <a:pt x="11277574" y="400050"/>
                </a:lnTo>
                <a:lnTo>
                  <a:pt x="11277574" y="1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71169"/>
            <a:ext cx="476884" cy="5910580"/>
          </a:xfrm>
          <a:custGeom>
            <a:avLst/>
            <a:gdLst/>
            <a:ahLst/>
            <a:cxnLst/>
            <a:rect l="l" t="t" r="r" b="b"/>
            <a:pathLst>
              <a:path w="476884" h="5910580">
                <a:moveTo>
                  <a:pt x="0" y="5910580"/>
                </a:moveTo>
                <a:lnTo>
                  <a:pt x="476377" y="5910580"/>
                </a:lnTo>
                <a:lnTo>
                  <a:pt x="476377" y="0"/>
                </a:lnTo>
                <a:lnTo>
                  <a:pt x="0" y="0"/>
                </a:lnTo>
                <a:lnTo>
                  <a:pt x="0" y="5910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123548" y="1270"/>
            <a:ext cx="1068705" cy="469900"/>
          </a:xfrm>
          <a:custGeom>
            <a:avLst/>
            <a:gdLst/>
            <a:ahLst/>
            <a:cxnLst/>
            <a:rect l="l" t="t" r="r" b="b"/>
            <a:pathLst>
              <a:path w="1068704" h="469900">
                <a:moveTo>
                  <a:pt x="0" y="469899"/>
                </a:moveTo>
                <a:lnTo>
                  <a:pt x="1068451" y="469899"/>
                </a:lnTo>
                <a:lnTo>
                  <a:pt x="1068451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270"/>
            <a:ext cx="10438130" cy="469900"/>
          </a:xfrm>
          <a:custGeom>
            <a:avLst/>
            <a:gdLst/>
            <a:ahLst/>
            <a:cxnLst/>
            <a:rect l="l" t="t" r="r" b="b"/>
            <a:pathLst>
              <a:path w="10438130" h="469900">
                <a:moveTo>
                  <a:pt x="0" y="469899"/>
                </a:moveTo>
                <a:lnTo>
                  <a:pt x="10437749" y="469899"/>
                </a:lnTo>
                <a:lnTo>
                  <a:pt x="10437749" y="0"/>
                </a:lnTo>
                <a:lnTo>
                  <a:pt x="0" y="0"/>
                </a:lnTo>
                <a:lnTo>
                  <a:pt x="0" y="4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709272" y="471423"/>
            <a:ext cx="483234" cy="5910580"/>
          </a:xfrm>
          <a:custGeom>
            <a:avLst/>
            <a:gdLst/>
            <a:ahLst/>
            <a:cxnLst/>
            <a:rect l="l" t="t" r="r" b="b"/>
            <a:pathLst>
              <a:path w="483234" h="5910580">
                <a:moveTo>
                  <a:pt x="482726" y="0"/>
                </a:moveTo>
                <a:lnTo>
                  <a:pt x="0" y="0"/>
                </a:lnTo>
                <a:lnTo>
                  <a:pt x="0" y="5910326"/>
                </a:lnTo>
                <a:lnTo>
                  <a:pt x="482726" y="5910326"/>
                </a:lnTo>
                <a:lnTo>
                  <a:pt x="4827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98252" y="0"/>
            <a:ext cx="765048" cy="12085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437748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0" y="1143000"/>
                </a:moveTo>
                <a:lnTo>
                  <a:pt x="685800" y="1143000"/>
                </a:lnTo>
                <a:lnTo>
                  <a:pt x="685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B31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50317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0" dirty="0"/>
              <a:t>Synovial </a:t>
            </a:r>
            <a:r>
              <a:rPr spc="-185" dirty="0"/>
              <a:t>joint</a:t>
            </a:r>
            <a:r>
              <a:rPr spc="-400" dirty="0"/>
              <a:t> </a:t>
            </a:r>
            <a:r>
              <a:rPr spc="15" dirty="0"/>
              <a:t>anatomy</a:t>
            </a:r>
          </a:p>
        </p:txBody>
      </p:sp>
      <p:sp>
        <p:nvSpPr>
          <p:cNvPr id="16" name="object 16"/>
          <p:cNvSpPr/>
          <p:nvPr/>
        </p:nvSpPr>
        <p:spPr>
          <a:xfrm>
            <a:off x="3321430" y="2603500"/>
            <a:ext cx="4493386" cy="3416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1029715"/>
            <a:ext cx="85928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5" dirty="0"/>
              <a:t>The </a:t>
            </a:r>
            <a:r>
              <a:rPr spc="-80" dirty="0"/>
              <a:t>normal </a:t>
            </a:r>
            <a:r>
              <a:rPr sz="1100" spc="-25" dirty="0"/>
              <a:t>articular </a:t>
            </a:r>
            <a:r>
              <a:rPr spc="-35" dirty="0"/>
              <a:t>surface </a:t>
            </a:r>
            <a:r>
              <a:rPr spc="15" dirty="0"/>
              <a:t>of </a:t>
            </a:r>
            <a:r>
              <a:rPr spc="-125" dirty="0"/>
              <a:t>synovial</a:t>
            </a:r>
            <a:r>
              <a:rPr spc="-780" dirty="0"/>
              <a:t> </a:t>
            </a:r>
            <a:r>
              <a:rPr spc="-235" dirty="0"/>
              <a:t>joints</a:t>
            </a:r>
            <a:endParaRPr sz="1100"/>
          </a:p>
        </p:txBody>
      </p:sp>
      <p:sp>
        <p:nvSpPr>
          <p:cNvPr id="3" name="object 3"/>
          <p:cNvSpPr txBox="1"/>
          <p:nvPr/>
        </p:nvSpPr>
        <p:spPr>
          <a:xfrm>
            <a:off x="1233932" y="2632405"/>
            <a:ext cx="8249920" cy="2454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1800" spc="-40" dirty="0">
                <a:solidFill>
                  <a:srgbClr val="404040"/>
                </a:solidFill>
                <a:latin typeface="Verdana"/>
                <a:cs typeface="Verdana"/>
              </a:rPr>
              <a:t>articular</a:t>
            </a:r>
            <a:r>
              <a:rPr sz="1800" spc="-1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Verdana"/>
                <a:cs typeface="Verdana"/>
              </a:rPr>
              <a:t>cartilage</a:t>
            </a:r>
            <a:r>
              <a:rPr sz="1800" spc="-1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55" dirty="0">
                <a:solidFill>
                  <a:srgbClr val="404040"/>
                </a:solidFill>
                <a:latin typeface="Verdana"/>
                <a:cs typeface="Verdana"/>
              </a:rPr>
              <a:t>(</a:t>
            </a:r>
            <a:r>
              <a:rPr sz="1800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chondrocytes)</a:t>
            </a:r>
            <a:r>
              <a:rPr sz="18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Verdana"/>
                <a:cs typeface="Verdana"/>
              </a:rPr>
              <a:t>surrounded</a:t>
            </a:r>
            <a:r>
              <a:rPr sz="18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by</a:t>
            </a:r>
            <a:r>
              <a:rPr sz="1800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404040"/>
                </a:solidFill>
                <a:latin typeface="Verdana"/>
                <a:cs typeface="Verdana"/>
              </a:rPr>
              <a:t>extracellular</a:t>
            </a:r>
            <a:r>
              <a:rPr sz="1800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95" dirty="0">
                <a:solidFill>
                  <a:srgbClr val="404040"/>
                </a:solidFill>
                <a:latin typeface="Verdana"/>
                <a:cs typeface="Verdana"/>
              </a:rPr>
              <a:t>matrix</a:t>
            </a:r>
            <a:endParaRPr sz="18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</a:pP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includes</a:t>
            </a:r>
            <a:endParaRPr sz="180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proteoglycans</a:t>
            </a:r>
            <a:r>
              <a:rPr sz="1800" spc="-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8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Verdana"/>
                <a:cs typeface="Verdana"/>
              </a:rPr>
              <a:t>collagen.</a:t>
            </a:r>
            <a:r>
              <a:rPr sz="18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0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8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Verdana"/>
                <a:cs typeface="Verdana"/>
              </a:rPr>
              <a:t>cartilage</a:t>
            </a:r>
            <a:r>
              <a:rPr sz="18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404040"/>
                </a:solidFill>
                <a:latin typeface="Verdana"/>
                <a:cs typeface="Verdana"/>
              </a:rPr>
              <a:t>facilitates</a:t>
            </a:r>
            <a:r>
              <a:rPr sz="18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90" dirty="0">
                <a:solidFill>
                  <a:srgbClr val="404040"/>
                </a:solidFill>
                <a:latin typeface="Verdana"/>
                <a:cs typeface="Verdana"/>
              </a:rPr>
              <a:t>joint</a:t>
            </a:r>
            <a:r>
              <a:rPr sz="18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function</a:t>
            </a:r>
            <a:r>
              <a:rPr sz="1800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Verdana"/>
                <a:cs typeface="Verdana"/>
              </a:rPr>
              <a:t>and  </a:t>
            </a:r>
            <a:r>
              <a:rPr sz="1800" spc="-30" dirty="0">
                <a:solidFill>
                  <a:srgbClr val="404040"/>
                </a:solidFill>
                <a:latin typeface="Verdana"/>
                <a:cs typeface="Verdana"/>
              </a:rPr>
              <a:t>protects</a:t>
            </a:r>
            <a:r>
              <a:rPr sz="18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8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404040"/>
                </a:solidFill>
                <a:latin typeface="Verdana"/>
                <a:cs typeface="Verdana"/>
              </a:rPr>
              <a:t>underlying</a:t>
            </a:r>
            <a:r>
              <a:rPr sz="1800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subchondral</a:t>
            </a:r>
            <a:r>
              <a:rPr sz="18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55" dirty="0">
                <a:solidFill>
                  <a:srgbClr val="404040"/>
                </a:solidFill>
                <a:latin typeface="Verdana"/>
                <a:cs typeface="Verdana"/>
              </a:rPr>
              <a:t>bone</a:t>
            </a:r>
            <a:r>
              <a:rPr sz="18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by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1800" spc="-75" dirty="0">
                <a:solidFill>
                  <a:srgbClr val="404040"/>
                </a:solidFill>
                <a:latin typeface="Verdana"/>
                <a:cs typeface="Verdana"/>
              </a:rPr>
              <a:t>distributing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large</a:t>
            </a:r>
            <a:r>
              <a:rPr sz="1800" spc="-2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404040"/>
                </a:solidFill>
                <a:latin typeface="Verdana"/>
                <a:cs typeface="Verdana"/>
              </a:rPr>
              <a:t>loads,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450" spc="240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1800" spc="-30" dirty="0">
                <a:solidFill>
                  <a:srgbClr val="404040"/>
                </a:solidFill>
                <a:latin typeface="Verdana"/>
                <a:cs typeface="Verdana"/>
              </a:rPr>
              <a:t>maintaining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low </a:t>
            </a:r>
            <a:r>
              <a:rPr sz="1800" spc="55" dirty="0">
                <a:solidFill>
                  <a:srgbClr val="404040"/>
                </a:solidFill>
                <a:latin typeface="Verdana"/>
                <a:cs typeface="Verdana"/>
              </a:rPr>
              <a:t>contact</a:t>
            </a:r>
            <a:r>
              <a:rPr sz="1800" spc="-3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45" dirty="0">
                <a:solidFill>
                  <a:srgbClr val="404040"/>
                </a:solidFill>
                <a:latin typeface="Verdana"/>
                <a:cs typeface="Verdana"/>
              </a:rPr>
              <a:t>stresses, </a:t>
            </a:r>
            <a:r>
              <a:rPr sz="1800" spc="65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reducing </a:t>
            </a:r>
            <a:r>
              <a:rPr sz="1800" spc="-50" dirty="0">
                <a:solidFill>
                  <a:srgbClr val="404040"/>
                </a:solidFill>
                <a:latin typeface="Verdana"/>
                <a:cs typeface="Verdana"/>
              </a:rPr>
              <a:t>friction </a:t>
            </a:r>
            <a:r>
              <a:rPr sz="1800" spc="15" dirty="0">
                <a:solidFill>
                  <a:srgbClr val="404040"/>
                </a:solidFill>
                <a:latin typeface="Verdana"/>
                <a:cs typeface="Verdana"/>
              </a:rPr>
              <a:t>at</a:t>
            </a:r>
            <a:r>
              <a:rPr sz="1800" spc="-48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the </a:t>
            </a:r>
            <a:r>
              <a:rPr sz="1800" spc="-100" dirty="0">
                <a:solidFill>
                  <a:srgbClr val="404040"/>
                </a:solidFill>
                <a:latin typeface="Verdana"/>
                <a:cs typeface="Verdana"/>
              </a:rPr>
              <a:t>joint.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277</Words>
  <Application>Microsoft Office PowerPoint</Application>
  <PresentationFormat>ملء الشاشة</PresentationFormat>
  <Paragraphs>133</Paragraphs>
  <Slides>36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36</vt:i4>
      </vt:variant>
    </vt:vector>
  </HeadingPairs>
  <TitlesOfParts>
    <vt:vector size="41" baseType="lpstr">
      <vt:lpstr>Arial</vt:lpstr>
      <vt:lpstr>Calibri</vt:lpstr>
      <vt:lpstr>Times New Roman</vt:lpstr>
      <vt:lpstr>Verdana</vt:lpstr>
      <vt:lpstr>Office Theme</vt:lpstr>
      <vt:lpstr>Osteoarthritis RIZWAN MANSOOR M.D.  CONSULTANT RHEUMATOLOGIST</vt:lpstr>
      <vt:lpstr>OA - Definition</vt:lpstr>
      <vt:lpstr>Epidemiology</vt:lpstr>
      <vt:lpstr>Involved joints</vt:lpstr>
      <vt:lpstr>Joint classification</vt:lpstr>
      <vt:lpstr>Joint Classification</vt:lpstr>
      <vt:lpstr>Synovial Joints</vt:lpstr>
      <vt:lpstr>Synovial joint anatomy</vt:lpstr>
      <vt:lpstr>The normal articular surface of synovial joints</vt:lpstr>
      <vt:lpstr>Synovial cartilage</vt:lpstr>
      <vt:lpstr>Synovial cartilage</vt:lpstr>
      <vt:lpstr>Cartilage homeostasis</vt:lpstr>
      <vt:lpstr>Pathogenesis Pathways in OA</vt:lpstr>
      <vt:lpstr>Cartilage Disruption</vt:lpstr>
      <vt:lpstr>CSPC distribution in normal articular  cartilage and, OA pathogenesis.</vt:lpstr>
      <vt:lpstr>Synovial Fluid</vt:lpstr>
      <vt:lpstr>عرض تقديمي في PowerPoint</vt:lpstr>
      <vt:lpstr>Pathogenesis</vt:lpstr>
      <vt:lpstr>Cartilage changes</vt:lpstr>
      <vt:lpstr>Clinical and Radiological</vt:lpstr>
      <vt:lpstr>Bone changes</vt:lpstr>
      <vt:lpstr>Bone changes</vt:lpstr>
      <vt:lpstr>Joint changes</vt:lpstr>
      <vt:lpstr>Joint changes</vt:lpstr>
      <vt:lpstr>Etiology</vt:lpstr>
      <vt:lpstr>Radiographic changes</vt:lpstr>
      <vt:lpstr>Radiological changes</vt:lpstr>
      <vt:lpstr>Osteoarthritis Progression</vt:lpstr>
      <vt:lpstr>Primary Osteoarthritis</vt:lpstr>
      <vt:lpstr>PGOA</vt:lpstr>
      <vt:lpstr>Erosive OA</vt:lpstr>
      <vt:lpstr>Chonromalcia Patellae</vt:lpstr>
      <vt:lpstr>Differential Diagnosis</vt:lpstr>
      <vt:lpstr>Work Up</vt:lpstr>
      <vt:lpstr>Treatment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Osteoarthritis</dc:title>
  <dc:creator>Rizwan Mansoor</dc:creator>
  <cp:lastModifiedBy>Star</cp:lastModifiedBy>
  <cp:revision>1</cp:revision>
  <dcterms:created xsi:type="dcterms:W3CDTF">2019-01-18T10:06:40Z</dcterms:created>
  <dcterms:modified xsi:type="dcterms:W3CDTF">2019-01-18T10:07:19Z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2019-01-08T00:00:00Z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2019-01-18T00:00:00Z</vt:filetime>
  </property>
</Properties>
</file>