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343" r:id="rId3"/>
    <p:sldId id="291" r:id="rId4"/>
    <p:sldId id="257" r:id="rId5"/>
    <p:sldId id="346" r:id="rId6"/>
    <p:sldId id="290" r:id="rId7"/>
    <p:sldId id="293" r:id="rId8"/>
    <p:sldId id="327" r:id="rId9"/>
    <p:sldId id="299" r:id="rId10"/>
    <p:sldId id="300" r:id="rId11"/>
    <p:sldId id="301" r:id="rId12"/>
    <p:sldId id="295" r:id="rId13"/>
    <p:sldId id="348" r:id="rId14"/>
    <p:sldId id="302" r:id="rId15"/>
    <p:sldId id="303" r:id="rId16"/>
    <p:sldId id="305" r:id="rId17"/>
    <p:sldId id="298" r:id="rId18"/>
    <p:sldId id="347" r:id="rId19"/>
    <p:sldId id="306" r:id="rId20"/>
    <p:sldId id="307" r:id="rId21"/>
    <p:sldId id="328" r:id="rId22"/>
    <p:sldId id="308" r:id="rId23"/>
    <p:sldId id="329" r:id="rId24"/>
    <p:sldId id="309" r:id="rId25"/>
    <p:sldId id="330" r:id="rId26"/>
    <p:sldId id="311" r:id="rId27"/>
    <p:sldId id="313" r:id="rId28"/>
    <p:sldId id="314" r:id="rId29"/>
    <p:sldId id="315" r:id="rId30"/>
    <p:sldId id="331" r:id="rId31"/>
    <p:sldId id="333" r:id="rId32"/>
    <p:sldId id="335" r:id="rId33"/>
    <p:sldId id="337" r:id="rId34"/>
    <p:sldId id="317" r:id="rId35"/>
    <p:sldId id="319" r:id="rId36"/>
    <p:sldId id="334" r:id="rId37"/>
    <p:sldId id="320" r:id="rId38"/>
    <p:sldId id="283" r:id="rId39"/>
    <p:sldId id="284" r:id="rId40"/>
    <p:sldId id="286" r:id="rId41"/>
    <p:sldId id="321" r:id="rId42"/>
    <p:sldId id="287" r:id="rId43"/>
    <p:sldId id="341" r:id="rId44"/>
    <p:sldId id="322" r:id="rId45"/>
    <p:sldId id="344" r:id="rId46"/>
    <p:sldId id="324" r:id="rId47"/>
    <p:sldId id="326" r:id="rId48"/>
    <p:sldId id="342" r:id="rId49"/>
    <p:sldId id="288" r:id="rId50"/>
    <p:sldId id="34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402" autoAdjust="0"/>
  </p:normalViewPr>
  <p:slideViewPr>
    <p:cSldViewPr>
      <p:cViewPr varScale="1">
        <p:scale>
          <a:sx n="36" d="100"/>
          <a:sy n="36" d="100"/>
        </p:scale>
        <p:origin x="1476"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B74751-1305-49B4-86D5-5CEC50FAEB4D}" type="datetimeFigureOut">
              <a:rPr lang="en-US" smtClean="0"/>
              <a:t>3/4/2019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0AF5DA-A8B8-4246-AB09-A48645F0CE18}" type="slidenum">
              <a:rPr lang="en-US" smtClean="0"/>
              <a:t>‹#›</a:t>
            </a:fld>
            <a:endParaRPr lang="en-US"/>
          </a:p>
        </p:txBody>
      </p:sp>
    </p:spTree>
    <p:extLst>
      <p:ext uri="{BB962C8B-B14F-4D97-AF65-F5344CB8AC3E}">
        <p14:creationId xmlns:p14="http://schemas.microsoft.com/office/powerpoint/2010/main" val="1891711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result from increased intracranial pressure (ICP) or the presence of exudates encasing the nerve roots</a:t>
            </a:r>
          </a:p>
          <a:p>
            <a:r>
              <a:rPr lang="en-US" dirty="0" smtClean="0"/>
              <a:t>is a rare finding (&lt; 1% of patients) that also indicates increased ICP, but it is neither sensitive nor </a:t>
            </a:r>
            <a:r>
              <a:rPr lang="en-US" dirty="0" err="1" smtClean="0"/>
              <a:t>specifi</a:t>
            </a:r>
            <a:r>
              <a:rPr lang="en-US" dirty="0" smtClean="0"/>
              <a:t>: it occurs in only one third of meningitis patients with increased ICP and is present not only in meningitis but also in brain abscess and other disorders</a:t>
            </a:r>
            <a:endParaRPr lang="en-US" dirty="0"/>
          </a:p>
        </p:txBody>
      </p:sp>
      <p:sp>
        <p:nvSpPr>
          <p:cNvPr id="4" name="Slide Number Placeholder 3"/>
          <p:cNvSpPr>
            <a:spLocks noGrp="1"/>
          </p:cNvSpPr>
          <p:nvPr>
            <p:ph type="sldNum" sz="quarter" idx="10"/>
          </p:nvPr>
        </p:nvSpPr>
        <p:spPr/>
        <p:txBody>
          <a:bodyPr/>
          <a:lstStyle/>
          <a:p>
            <a:fld id="{4B0AF5DA-A8B8-4246-AB09-A48645F0CE18}" type="slidenum">
              <a:rPr lang="en-US" smtClean="0"/>
              <a:t>16</a:t>
            </a:fld>
            <a:endParaRPr lang="en-US"/>
          </a:p>
        </p:txBody>
      </p:sp>
    </p:spTree>
    <p:extLst>
      <p:ext uri="{BB962C8B-B14F-4D97-AF65-F5344CB8AC3E}">
        <p14:creationId xmlns:p14="http://schemas.microsoft.com/office/powerpoint/2010/main" val="1091225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Although patients may not complain specifically of a stiff neck, it is easy to demonstrate nuchal rigidity. Passive or active flexion of the neck will usually result in an inability to touch the chin to the chest. Difficulty in lateral motion of the neck is a less reliable finding.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Brudzinski</a:t>
            </a:r>
            <a:r>
              <a:rPr lang="en-US" dirty="0" smtClean="0"/>
              <a:t> refers to spontaneous flexion of the hips during attempted passive flexion of the neck.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Kernig</a:t>
            </a:r>
            <a:r>
              <a:rPr lang="en-US" dirty="0" smtClean="0"/>
              <a:t> refers to the inability or reluctance to allow full extension of the knee when the hip is flexed 90 degrees. The </a:t>
            </a:r>
            <a:r>
              <a:rPr lang="en-US" dirty="0" err="1" smtClean="0"/>
              <a:t>Kernig</a:t>
            </a:r>
            <a:r>
              <a:rPr lang="en-US" dirty="0" smtClean="0"/>
              <a:t> test is usually performed in the supine position, but it can be tested in the seated patient.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B0AF5DA-A8B8-4246-AB09-A48645F0CE18}" type="slidenum">
              <a:rPr lang="en-US" smtClean="0"/>
              <a:t>17</a:t>
            </a:fld>
            <a:endParaRPr lang="en-US"/>
          </a:p>
        </p:txBody>
      </p:sp>
    </p:spTree>
    <p:extLst>
      <p:ext uri="{BB962C8B-B14F-4D97-AF65-F5344CB8AC3E}">
        <p14:creationId xmlns:p14="http://schemas.microsoft.com/office/powerpoint/2010/main" val="2936073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and the symptoms are dominated by focal syphilitic arteritis (</a:t>
            </a:r>
            <a:r>
              <a:rPr lang="en-US" dirty="0" err="1" smtClean="0"/>
              <a:t>ie</a:t>
            </a:r>
            <a:r>
              <a:rPr lang="en-US" dirty="0" smtClean="0"/>
              <a:t>, focal neurologic symptoms associated with signs of meningeal irritation) that spans weeks to months and results in stroke and irreversible damage if left untreated. Patients with concomitant HIV infection have an increased risk of accelerated progression.</a:t>
            </a:r>
          </a:p>
          <a:p>
            <a:endParaRPr lang="en-US" dirty="0"/>
          </a:p>
        </p:txBody>
      </p:sp>
      <p:sp>
        <p:nvSpPr>
          <p:cNvPr id="4" name="Slide Number Placeholder 3"/>
          <p:cNvSpPr>
            <a:spLocks noGrp="1"/>
          </p:cNvSpPr>
          <p:nvPr>
            <p:ph type="sldNum" sz="quarter" idx="10"/>
          </p:nvPr>
        </p:nvSpPr>
        <p:spPr/>
        <p:txBody>
          <a:bodyPr/>
          <a:lstStyle/>
          <a:p>
            <a:fld id="{4B0AF5DA-A8B8-4246-AB09-A48645F0CE18}" type="slidenum">
              <a:rPr lang="en-US" smtClean="0"/>
              <a:t>23</a:t>
            </a:fld>
            <a:endParaRPr lang="en-US"/>
          </a:p>
        </p:txBody>
      </p:sp>
    </p:spTree>
    <p:extLst>
      <p:ext uri="{BB962C8B-B14F-4D97-AF65-F5344CB8AC3E}">
        <p14:creationId xmlns:p14="http://schemas.microsoft.com/office/powerpoint/2010/main" val="2887356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diagnosis of bacterial meningitis is made by culture of the CSF sample. The opening pressure should be measured and the fluid sent for cell count (and differential count), chemistry (</a:t>
            </a:r>
            <a:r>
              <a:rPr lang="en-US" dirty="0" err="1" smtClean="0"/>
              <a:t>ie</a:t>
            </a:r>
            <a:r>
              <a:rPr lang="en-US" dirty="0" smtClean="0"/>
              <a:t>, CSF glucose and protein), and microbiology (</a:t>
            </a:r>
            <a:r>
              <a:rPr lang="en-US" dirty="0" err="1" smtClean="0"/>
              <a:t>ie</a:t>
            </a:r>
            <a:r>
              <a:rPr lang="en-US" dirty="0" smtClean="0"/>
              <a:t>, Gram stain and cultures</a:t>
            </a:r>
          </a:p>
          <a:p>
            <a:endParaRPr lang="en-US" dirty="0"/>
          </a:p>
        </p:txBody>
      </p:sp>
      <p:sp>
        <p:nvSpPr>
          <p:cNvPr id="4" name="Slide Number Placeholder 3"/>
          <p:cNvSpPr>
            <a:spLocks noGrp="1"/>
          </p:cNvSpPr>
          <p:nvPr>
            <p:ph type="sldNum" sz="quarter" idx="10"/>
          </p:nvPr>
        </p:nvSpPr>
        <p:spPr/>
        <p:txBody>
          <a:bodyPr/>
          <a:lstStyle/>
          <a:p>
            <a:fld id="{4B0AF5DA-A8B8-4246-AB09-A48645F0CE18}" type="slidenum">
              <a:rPr lang="en-US" smtClean="0"/>
              <a:t>26</a:t>
            </a:fld>
            <a:endParaRPr lang="en-US"/>
          </a:p>
        </p:txBody>
      </p:sp>
    </p:spTree>
    <p:extLst>
      <p:ext uri="{BB962C8B-B14F-4D97-AF65-F5344CB8AC3E}">
        <p14:creationId xmlns:p14="http://schemas.microsoft.com/office/powerpoint/2010/main" val="807536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13CD90-4BF5-4816-886D-92D2A5F9B83C}"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D0434-13A7-4FD9-BE53-9CC939E0426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13CD90-4BF5-4816-886D-92D2A5F9B83C}"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D0434-13A7-4FD9-BE53-9CC939E0426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13CD90-4BF5-4816-886D-92D2A5F9B83C}"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D0434-13A7-4FD9-BE53-9CC939E0426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13CD90-4BF5-4816-886D-92D2A5F9B83C}"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D0434-13A7-4FD9-BE53-9CC939E0426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13CD90-4BF5-4816-886D-92D2A5F9B83C}"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D0434-13A7-4FD9-BE53-9CC939E0426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13CD90-4BF5-4816-886D-92D2A5F9B83C}"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7D0434-13A7-4FD9-BE53-9CC939E0426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13CD90-4BF5-4816-886D-92D2A5F9B83C}" type="datetimeFigureOut">
              <a:rPr lang="en-US" smtClean="0"/>
              <a:t>3/4/2019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7D0434-13A7-4FD9-BE53-9CC939E0426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13CD90-4BF5-4816-886D-92D2A5F9B83C}" type="datetimeFigureOut">
              <a:rPr lang="en-US" smtClean="0"/>
              <a:t>3/4/2019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7D0434-13A7-4FD9-BE53-9CC939E0426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13CD90-4BF5-4816-886D-92D2A5F9B83C}" type="datetimeFigureOut">
              <a:rPr lang="en-US" smtClean="0"/>
              <a:t>3/4/2019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7D0434-13A7-4FD9-BE53-9CC939E0426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13CD90-4BF5-4816-886D-92D2A5F9B83C}"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7D0434-13A7-4FD9-BE53-9CC939E0426C}"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513CD90-4BF5-4816-886D-92D2A5F9B83C}" type="datetimeFigureOut">
              <a:rPr lang="en-US" smtClean="0"/>
              <a:t>3/4/2019</a:t>
            </a:fld>
            <a:endParaRPr lang="en-US"/>
          </a:p>
        </p:txBody>
      </p:sp>
      <p:sp>
        <p:nvSpPr>
          <p:cNvPr id="9" name="Slide Number Placeholder 8"/>
          <p:cNvSpPr>
            <a:spLocks noGrp="1"/>
          </p:cNvSpPr>
          <p:nvPr>
            <p:ph type="sldNum" sz="quarter" idx="11"/>
          </p:nvPr>
        </p:nvSpPr>
        <p:spPr/>
        <p:txBody>
          <a:bodyPr/>
          <a:lstStyle/>
          <a:p>
            <a:fld id="{6C7D0434-13A7-4FD9-BE53-9CC939E0426C}"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C7D0434-13A7-4FD9-BE53-9CC939E0426C}"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513CD90-4BF5-4816-886D-92D2A5F9B83C}" type="datetimeFigureOut">
              <a:rPr lang="en-US" smtClean="0"/>
              <a:t>3/4/2019</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medscape.com/public/medscapeapp"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CNS Infections</a:t>
            </a:r>
            <a:endParaRPr lang="en-US" dirty="0"/>
          </a:p>
        </p:txBody>
      </p:sp>
      <p:sp>
        <p:nvSpPr>
          <p:cNvPr id="3" name="Subtitle 2"/>
          <p:cNvSpPr>
            <a:spLocks noGrp="1"/>
          </p:cNvSpPr>
          <p:nvPr>
            <p:ph type="subTitle" idx="1"/>
          </p:nvPr>
        </p:nvSpPr>
        <p:spPr/>
        <p:txBody>
          <a:bodyPr/>
          <a:lstStyle/>
          <a:p>
            <a:r>
              <a:rPr lang="en-US" dirty="0" smtClean="0"/>
              <a:t>Dr. Hana </a:t>
            </a:r>
            <a:r>
              <a:rPr lang="en-US" dirty="0" err="1" smtClean="0"/>
              <a:t>Albulaihe</a:t>
            </a:r>
            <a:r>
              <a:rPr lang="en-US" dirty="0" smtClean="0"/>
              <a:t> </a:t>
            </a:r>
          </a:p>
          <a:p>
            <a:r>
              <a:rPr lang="en-US" dirty="0" smtClean="0"/>
              <a:t>Consultant Neurologist </a:t>
            </a:r>
            <a:endParaRPr lang="en-US" dirty="0"/>
          </a:p>
        </p:txBody>
      </p:sp>
    </p:spTree>
    <p:extLst>
      <p:ext uri="{BB962C8B-B14F-4D97-AF65-F5344CB8AC3E}">
        <p14:creationId xmlns:p14="http://schemas.microsoft.com/office/powerpoint/2010/main" val="963567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Manifestations</a:t>
            </a:r>
            <a:endParaRPr lang="en-US" dirty="0"/>
          </a:p>
        </p:txBody>
      </p:sp>
      <p:sp>
        <p:nvSpPr>
          <p:cNvPr id="3" name="Content Placeholder 2"/>
          <p:cNvSpPr>
            <a:spLocks noGrp="1"/>
          </p:cNvSpPr>
          <p:nvPr>
            <p:ph idx="1"/>
          </p:nvPr>
        </p:nvSpPr>
        <p:spPr/>
        <p:txBody>
          <a:bodyPr>
            <a:normAutofit/>
          </a:bodyPr>
          <a:lstStyle/>
          <a:p>
            <a:r>
              <a:rPr lang="en-US" dirty="0" smtClean="0"/>
              <a:t>25</a:t>
            </a:r>
            <a:r>
              <a:rPr lang="en-US" dirty="0"/>
              <a:t>% of patients have concomitant sinusitis or otitis that could predispose to </a:t>
            </a:r>
            <a:r>
              <a:rPr lang="en-US" i="1" dirty="0"/>
              <a:t>S pneumoniae</a:t>
            </a:r>
            <a:r>
              <a:rPr lang="en-US" dirty="0"/>
              <a:t> meningitis.</a:t>
            </a:r>
            <a:r>
              <a:rPr lang="en-US" baseline="30000" dirty="0"/>
              <a:t> </a:t>
            </a:r>
            <a:endParaRPr lang="en-US" dirty="0"/>
          </a:p>
          <a:p>
            <a:pPr marL="0" indent="0">
              <a:buNone/>
            </a:pPr>
            <a:endParaRPr lang="en-US" dirty="0"/>
          </a:p>
          <a:p>
            <a:r>
              <a:rPr lang="en-US" dirty="0"/>
              <a:t>Atypical presentation may be observed in certain </a:t>
            </a:r>
            <a:r>
              <a:rPr lang="en-US" dirty="0" smtClean="0"/>
              <a:t>groups like </a:t>
            </a:r>
            <a:r>
              <a:rPr lang="en-US" dirty="0"/>
              <a:t>Elderly </a:t>
            </a:r>
            <a:r>
              <a:rPr lang="en-US" dirty="0" smtClean="0"/>
              <a:t>individuals </a:t>
            </a:r>
            <a:r>
              <a:rPr lang="en-US" dirty="0"/>
              <a:t>with underlying comorbidities (</a:t>
            </a:r>
            <a:r>
              <a:rPr lang="en-US" dirty="0" smtClean="0"/>
              <a:t> lethargy, an </a:t>
            </a:r>
            <a:r>
              <a:rPr lang="en-US" dirty="0"/>
              <a:t>absence of meningeal </a:t>
            </a:r>
            <a:r>
              <a:rPr lang="en-US" dirty="0" smtClean="0"/>
              <a:t>symptoms).</a:t>
            </a:r>
            <a:endParaRPr lang="en-US" dirty="0"/>
          </a:p>
          <a:p>
            <a:endParaRPr lang="en-US" dirty="0"/>
          </a:p>
        </p:txBody>
      </p:sp>
    </p:spTree>
    <p:extLst>
      <p:ext uri="{BB962C8B-B14F-4D97-AF65-F5344CB8AC3E}">
        <p14:creationId xmlns:p14="http://schemas.microsoft.com/office/powerpoint/2010/main" val="333448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Manifestations</a:t>
            </a:r>
            <a:endParaRPr lang="en-US" dirty="0"/>
          </a:p>
        </p:txBody>
      </p:sp>
      <p:sp>
        <p:nvSpPr>
          <p:cNvPr id="3" name="Content Placeholder 2"/>
          <p:cNvSpPr>
            <a:spLocks noGrp="1"/>
          </p:cNvSpPr>
          <p:nvPr>
            <p:ph idx="1"/>
          </p:nvPr>
        </p:nvSpPr>
        <p:spPr/>
        <p:txBody>
          <a:bodyPr/>
          <a:lstStyle/>
          <a:p>
            <a:r>
              <a:rPr lang="en-US" dirty="0"/>
              <a:t>A history of exposure to a patient with a similar illness is an important diagnostic clue. It may point to the presence of epidemic disease, such as viral or meningococcal meningitis.</a:t>
            </a:r>
          </a:p>
        </p:txBody>
      </p:sp>
    </p:spTree>
    <p:extLst>
      <p:ext uri="{BB962C8B-B14F-4D97-AF65-F5344CB8AC3E}">
        <p14:creationId xmlns:p14="http://schemas.microsoft.com/office/powerpoint/2010/main" val="1468761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Manifestations</a:t>
            </a:r>
            <a:endParaRPr lang="en-US" dirty="0"/>
          </a:p>
        </p:txBody>
      </p:sp>
      <p:sp>
        <p:nvSpPr>
          <p:cNvPr id="3" name="Content Placeholder 2"/>
          <p:cNvSpPr>
            <a:spLocks noGrp="1"/>
          </p:cNvSpPr>
          <p:nvPr>
            <p:ph idx="1"/>
          </p:nvPr>
        </p:nvSpPr>
        <p:spPr/>
        <p:txBody>
          <a:bodyPr>
            <a:normAutofit/>
          </a:bodyPr>
          <a:lstStyle/>
          <a:p>
            <a:r>
              <a:rPr lang="en-US" dirty="0"/>
              <a:t>Certain bacteria, particularly </a:t>
            </a:r>
            <a:r>
              <a:rPr lang="en-US" i="1" dirty="0"/>
              <a:t>N. </a:t>
            </a:r>
            <a:r>
              <a:rPr lang="en-US" i="1" dirty="0" err="1"/>
              <a:t>meningitidis</a:t>
            </a:r>
            <a:r>
              <a:rPr lang="en-US" dirty="0"/>
              <a:t>, can cause characteristic skin manifestations, such as </a:t>
            </a:r>
            <a:r>
              <a:rPr lang="en-US" dirty="0" err="1"/>
              <a:t>petechiae</a:t>
            </a:r>
            <a:r>
              <a:rPr lang="en-US" dirty="0"/>
              <a:t> and palpable </a:t>
            </a:r>
            <a:r>
              <a:rPr lang="en-US" dirty="0" err="1"/>
              <a:t>purpura</a:t>
            </a:r>
            <a:r>
              <a:rPr lang="en-US" dirty="0"/>
              <a:t>. Arthritis occurs in some patients with bacterial meningitis </a:t>
            </a:r>
          </a:p>
        </p:txBody>
      </p:sp>
    </p:spTree>
    <p:extLst>
      <p:ext uri="{BB962C8B-B14F-4D97-AF65-F5344CB8AC3E}">
        <p14:creationId xmlns:p14="http://schemas.microsoft.com/office/powerpoint/2010/main" val="1453264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900" t="31921" r="48687" b="24172"/>
          <a:stretch/>
        </p:blipFill>
        <p:spPr bwMode="auto">
          <a:xfrm>
            <a:off x="1679530" y="2133600"/>
            <a:ext cx="4997885" cy="3211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941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manifestation </a:t>
            </a:r>
            <a:endParaRPr lang="en-US" dirty="0"/>
          </a:p>
        </p:txBody>
      </p:sp>
      <p:sp>
        <p:nvSpPr>
          <p:cNvPr id="3" name="Content Placeholder 2"/>
          <p:cNvSpPr>
            <a:spLocks noGrp="1"/>
          </p:cNvSpPr>
          <p:nvPr>
            <p:ph idx="1"/>
          </p:nvPr>
        </p:nvSpPr>
        <p:spPr/>
        <p:txBody>
          <a:bodyPr>
            <a:normAutofit/>
          </a:bodyPr>
          <a:lstStyle/>
          <a:p>
            <a:r>
              <a:rPr lang="en-US" dirty="0"/>
              <a:t>H</a:t>
            </a:r>
            <a:r>
              <a:rPr lang="en-US" dirty="0" smtClean="0"/>
              <a:t>istory </a:t>
            </a:r>
            <a:r>
              <a:rPr lang="en-US" dirty="0"/>
              <a:t>of sexual contact or high-risk </a:t>
            </a:r>
            <a:r>
              <a:rPr lang="en-US" dirty="0" smtClean="0"/>
              <a:t>behavior &gt;&gt;&gt;&gt;Herpes </a:t>
            </a:r>
            <a:r>
              <a:rPr lang="en-US" dirty="0"/>
              <a:t>simplex virus (HSV) </a:t>
            </a:r>
            <a:r>
              <a:rPr lang="en-US" dirty="0" smtClean="0"/>
              <a:t>meningitis </a:t>
            </a:r>
            <a:r>
              <a:rPr lang="en-US" dirty="0"/>
              <a:t>and HIV infection</a:t>
            </a:r>
            <a:r>
              <a:rPr lang="en-US" dirty="0" smtClean="0"/>
              <a:t>.</a:t>
            </a:r>
          </a:p>
          <a:p>
            <a:endParaRPr lang="en-US" dirty="0"/>
          </a:p>
          <a:p>
            <a:r>
              <a:rPr lang="en-US" dirty="0"/>
              <a:t>Animal contacts </a:t>
            </a:r>
            <a:r>
              <a:rPr lang="en-US" dirty="0" smtClean="0"/>
              <a:t>&gt;&gt;&gt;&gt; Brucellosis </a:t>
            </a:r>
            <a:r>
              <a:rPr lang="en-US" dirty="0"/>
              <a:t>may be transmitted through contact with infected farm </a:t>
            </a:r>
            <a:r>
              <a:rPr lang="en-US" dirty="0" smtClean="0"/>
              <a:t>animals </a:t>
            </a:r>
            <a:r>
              <a:rPr lang="en-US" dirty="0"/>
              <a:t>The intake of unpasteurized milk and cheese also predisposes to brucellosis, as well as to </a:t>
            </a:r>
            <a:r>
              <a:rPr lang="en-US" i="1" dirty="0"/>
              <a:t>L monocytogenes</a:t>
            </a:r>
            <a:r>
              <a:rPr lang="en-US" dirty="0"/>
              <a:t> infection</a:t>
            </a:r>
          </a:p>
          <a:p>
            <a:endParaRPr lang="en-US" dirty="0"/>
          </a:p>
        </p:txBody>
      </p:sp>
    </p:spTree>
    <p:extLst>
      <p:ext uri="{BB962C8B-B14F-4D97-AF65-F5344CB8AC3E}">
        <p14:creationId xmlns:p14="http://schemas.microsoft.com/office/powerpoint/2010/main" val="403500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Clinical </a:t>
            </a:r>
            <a:r>
              <a:rPr lang="en-US" b="1" dirty="0" smtClean="0"/>
              <a:t>Manifestations</a:t>
            </a:r>
            <a:br>
              <a:rPr lang="en-US" b="1" dirty="0" smtClean="0"/>
            </a:br>
            <a:r>
              <a:rPr lang="en-US" b="1" dirty="0"/>
              <a:t>(examination)</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r>
              <a:rPr lang="en-US" dirty="0"/>
              <a:t>N</a:t>
            </a:r>
            <a:r>
              <a:rPr lang="en-US" dirty="0" smtClean="0"/>
              <a:t>o </a:t>
            </a:r>
            <a:r>
              <a:rPr lang="en-US" dirty="0"/>
              <a:t>focal neurologic deficits in the majority of </a:t>
            </a:r>
            <a:r>
              <a:rPr lang="en-US" dirty="0" smtClean="0"/>
              <a:t>cases</a:t>
            </a:r>
            <a:r>
              <a:rPr lang="en-US" dirty="0"/>
              <a:t>.</a:t>
            </a:r>
          </a:p>
          <a:p>
            <a:pPr marL="0" indent="0">
              <a:buNone/>
            </a:pPr>
            <a:endParaRPr lang="en-US" dirty="0"/>
          </a:p>
        </p:txBody>
      </p:sp>
    </p:spTree>
    <p:extLst>
      <p:ext uri="{BB962C8B-B14F-4D97-AF65-F5344CB8AC3E}">
        <p14:creationId xmlns:p14="http://schemas.microsoft.com/office/powerpoint/2010/main" val="217622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Clinical Manifestations</a:t>
            </a:r>
            <a:br>
              <a:rPr lang="en-US" b="1" dirty="0"/>
            </a:br>
            <a:r>
              <a:rPr lang="en-US" b="1" dirty="0"/>
              <a:t>(examination)</a:t>
            </a:r>
            <a:endParaRPr lang="en-US" dirty="0"/>
          </a:p>
        </p:txBody>
      </p:sp>
      <p:sp>
        <p:nvSpPr>
          <p:cNvPr id="3" name="Content Placeholder 2"/>
          <p:cNvSpPr>
            <a:spLocks noGrp="1"/>
          </p:cNvSpPr>
          <p:nvPr>
            <p:ph idx="1"/>
          </p:nvPr>
        </p:nvSpPr>
        <p:spPr/>
        <p:txBody>
          <a:bodyPr>
            <a:normAutofit/>
          </a:bodyPr>
          <a:lstStyle/>
          <a:p>
            <a:pPr marL="0" indent="0">
              <a:buNone/>
            </a:pPr>
            <a:endParaRPr lang="en-US" b="1" u="sng" dirty="0" smtClean="0"/>
          </a:p>
          <a:p>
            <a:pPr marL="0" indent="0">
              <a:buNone/>
            </a:pPr>
            <a:r>
              <a:rPr lang="en-US" b="1" u="sng" dirty="0" smtClean="0"/>
              <a:t>Focal </a:t>
            </a:r>
            <a:r>
              <a:rPr lang="en-US" b="1" u="sng" dirty="0"/>
              <a:t>neurologic </a:t>
            </a:r>
            <a:r>
              <a:rPr lang="en-US" b="1" u="sng" dirty="0" smtClean="0"/>
              <a:t>signs</a:t>
            </a:r>
          </a:p>
          <a:p>
            <a:pPr marL="0" indent="0">
              <a:buNone/>
            </a:pPr>
            <a:endParaRPr lang="en-US" b="1" u="sng" dirty="0"/>
          </a:p>
          <a:p>
            <a:r>
              <a:rPr lang="en-US" dirty="0"/>
              <a:t>I</a:t>
            </a:r>
            <a:r>
              <a:rPr lang="en-US" dirty="0" smtClean="0"/>
              <a:t>solated </a:t>
            </a:r>
            <a:r>
              <a:rPr lang="en-US" dirty="0"/>
              <a:t>cranial nerve abnormalities (principally of cranial nerves III, IV, VI, and VII</a:t>
            </a:r>
            <a:r>
              <a:rPr lang="en-US" dirty="0" smtClean="0"/>
              <a:t>).</a:t>
            </a:r>
          </a:p>
          <a:p>
            <a:r>
              <a:rPr lang="en-US" dirty="0" smtClean="0"/>
              <a:t>Focal </a:t>
            </a:r>
            <a:r>
              <a:rPr lang="en-US" dirty="0"/>
              <a:t>cerebral </a:t>
            </a:r>
            <a:r>
              <a:rPr lang="en-US" dirty="0" smtClean="0"/>
              <a:t>signs as </a:t>
            </a:r>
            <a:r>
              <a:rPr lang="en-US" dirty="0"/>
              <a:t>a result of ischemia from vascular inflammation and thrombosis.</a:t>
            </a:r>
          </a:p>
          <a:p>
            <a:r>
              <a:rPr lang="en-US" dirty="0" smtClean="0"/>
              <a:t>Papilledema</a:t>
            </a:r>
            <a:endParaRPr lang="en-US" dirty="0"/>
          </a:p>
          <a:p>
            <a:endParaRPr lang="en-US" dirty="0"/>
          </a:p>
        </p:txBody>
      </p:sp>
    </p:spTree>
    <p:extLst>
      <p:ext uri="{BB962C8B-B14F-4D97-AF65-F5344CB8AC3E}">
        <p14:creationId xmlns:p14="http://schemas.microsoft.com/office/powerpoint/2010/main" val="2596632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Clinical Manifestations</a:t>
            </a:r>
            <a:br>
              <a:rPr lang="en-US" b="1" dirty="0"/>
            </a:br>
            <a:r>
              <a:rPr lang="en-US" b="1" dirty="0"/>
              <a:t>(examination)</a:t>
            </a:r>
            <a:endParaRPr lang="en-US" dirty="0"/>
          </a:p>
        </p:txBody>
      </p:sp>
      <p:sp>
        <p:nvSpPr>
          <p:cNvPr id="3" name="Content Placeholder 2"/>
          <p:cNvSpPr>
            <a:spLocks noGrp="1"/>
          </p:cNvSpPr>
          <p:nvPr>
            <p:ph idx="1"/>
          </p:nvPr>
        </p:nvSpPr>
        <p:spPr/>
        <p:txBody>
          <a:bodyPr>
            <a:normAutofit/>
          </a:bodyPr>
          <a:lstStyle/>
          <a:p>
            <a:pPr marL="0" indent="0">
              <a:buNone/>
            </a:pPr>
            <a:r>
              <a:rPr lang="en-US" b="1" u="sng" dirty="0"/>
              <a:t>Examination for nuchal </a:t>
            </a:r>
            <a:r>
              <a:rPr lang="en-US" b="1" u="sng" dirty="0" smtClean="0"/>
              <a:t>rigidity</a:t>
            </a:r>
          </a:p>
          <a:p>
            <a:pPr marL="0" indent="0">
              <a:buNone/>
            </a:pPr>
            <a:endParaRPr lang="en-US" b="1" u="sng" dirty="0"/>
          </a:p>
          <a:p>
            <a:r>
              <a:rPr lang="en-US" dirty="0" err="1" smtClean="0"/>
              <a:t>Brudzinski</a:t>
            </a:r>
            <a:r>
              <a:rPr lang="en-US" dirty="0" smtClean="0"/>
              <a:t> </a:t>
            </a:r>
            <a:r>
              <a:rPr lang="en-US" dirty="0"/>
              <a:t>sign </a:t>
            </a:r>
            <a:endParaRPr lang="en-US" dirty="0" smtClean="0"/>
          </a:p>
          <a:p>
            <a:endParaRPr lang="en-US" dirty="0"/>
          </a:p>
          <a:p>
            <a:r>
              <a:rPr lang="en-US" dirty="0" smtClean="0"/>
              <a:t>The </a:t>
            </a:r>
            <a:r>
              <a:rPr lang="en-US" dirty="0" err="1" smtClean="0"/>
              <a:t>Kernig</a:t>
            </a:r>
            <a:r>
              <a:rPr lang="en-US" dirty="0" smtClean="0"/>
              <a:t> sign</a:t>
            </a:r>
            <a:endParaRPr lang="en-US" dirty="0"/>
          </a:p>
        </p:txBody>
      </p:sp>
    </p:spTree>
    <p:extLst>
      <p:ext uri="{BB962C8B-B14F-4D97-AF65-F5344CB8AC3E}">
        <p14:creationId xmlns:p14="http://schemas.microsoft.com/office/powerpoint/2010/main" val="2889575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879" t="31721" r="54047" b="18864"/>
          <a:stretch/>
        </p:blipFill>
        <p:spPr bwMode="auto">
          <a:xfrm>
            <a:off x="1524000" y="1295400"/>
            <a:ext cx="4952999"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4294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Clinical Manifestations</a:t>
            </a:r>
            <a:br>
              <a:rPr lang="en-US" b="1" dirty="0"/>
            </a:br>
            <a:r>
              <a:rPr lang="en-US" b="1" dirty="0"/>
              <a:t>(examination)</a:t>
            </a:r>
            <a:endParaRPr lang="en-US" dirty="0"/>
          </a:p>
        </p:txBody>
      </p:sp>
      <p:sp>
        <p:nvSpPr>
          <p:cNvPr id="3" name="Content Placeholder 2"/>
          <p:cNvSpPr>
            <a:spLocks noGrp="1"/>
          </p:cNvSpPr>
          <p:nvPr>
            <p:ph idx="1"/>
          </p:nvPr>
        </p:nvSpPr>
        <p:spPr/>
        <p:txBody>
          <a:bodyPr>
            <a:normAutofit/>
          </a:bodyPr>
          <a:lstStyle/>
          <a:p>
            <a:pPr marL="0" indent="0">
              <a:buNone/>
            </a:pPr>
            <a:endParaRPr lang="en-US" b="1" u="sng" dirty="0" smtClean="0"/>
          </a:p>
          <a:p>
            <a:pPr marL="0" indent="0">
              <a:buNone/>
            </a:pPr>
            <a:r>
              <a:rPr lang="en-US" b="1" u="sng" dirty="0" smtClean="0"/>
              <a:t>Systemic </a:t>
            </a:r>
            <a:r>
              <a:rPr lang="en-US" b="1" u="sng" dirty="0"/>
              <a:t>and </a:t>
            </a:r>
            <a:r>
              <a:rPr lang="en-US" b="1" u="sng" dirty="0" err="1"/>
              <a:t>extracranial</a:t>
            </a:r>
            <a:r>
              <a:rPr lang="en-US" b="1" u="sng" dirty="0"/>
              <a:t> </a:t>
            </a:r>
            <a:r>
              <a:rPr lang="en-US" b="1" u="sng" dirty="0" smtClean="0"/>
              <a:t>findings</a:t>
            </a:r>
          </a:p>
          <a:p>
            <a:pPr marL="0" indent="0">
              <a:buNone/>
            </a:pPr>
            <a:endParaRPr lang="en-US" b="1" u="sng" dirty="0"/>
          </a:p>
          <a:p>
            <a:r>
              <a:rPr lang="en-US" dirty="0"/>
              <a:t>R</a:t>
            </a:r>
            <a:r>
              <a:rPr lang="en-US" dirty="0" smtClean="0"/>
              <a:t>ash </a:t>
            </a:r>
            <a:r>
              <a:rPr lang="en-US" dirty="0"/>
              <a:t>with pharyngitis and adenopathy may suggest a viral etiology </a:t>
            </a:r>
            <a:r>
              <a:rPr lang="en-US" dirty="0" smtClean="0"/>
              <a:t>(EBV, CMV, </a:t>
            </a:r>
            <a:r>
              <a:rPr lang="en-US" dirty="0"/>
              <a:t>adenovirus</a:t>
            </a:r>
            <a:r>
              <a:rPr lang="en-US" dirty="0" smtClean="0"/>
              <a:t>, </a:t>
            </a:r>
            <a:r>
              <a:rPr lang="en-US" dirty="0"/>
              <a:t>HIV). Macules and </a:t>
            </a:r>
            <a:r>
              <a:rPr lang="en-US" dirty="0" err="1"/>
              <a:t>petechiae</a:t>
            </a:r>
            <a:r>
              <a:rPr lang="en-US" dirty="0"/>
              <a:t> that rapidly evolve into purpura suggest </a:t>
            </a:r>
            <a:r>
              <a:rPr lang="en-US" dirty="0" smtClean="0"/>
              <a:t>meningococcal meningitis. </a:t>
            </a:r>
          </a:p>
          <a:p>
            <a:r>
              <a:rPr lang="en-US" dirty="0" smtClean="0"/>
              <a:t>Vesicular </a:t>
            </a:r>
            <a:r>
              <a:rPr lang="en-US" dirty="0"/>
              <a:t>lesions in a dermatomal distribution suggest </a:t>
            </a:r>
            <a:r>
              <a:rPr lang="en-US" dirty="0" smtClean="0"/>
              <a:t>VZV </a:t>
            </a:r>
            <a:r>
              <a:rPr lang="en-US" dirty="0"/>
              <a:t>meningitis.</a:t>
            </a:r>
          </a:p>
          <a:p>
            <a:pPr marL="0" indent="0">
              <a:buNone/>
            </a:pPr>
            <a:r>
              <a:rPr lang="en-US" dirty="0"/>
              <a:t/>
            </a:r>
            <a:br>
              <a:rPr lang="en-US" dirty="0"/>
            </a:br>
            <a:endParaRPr lang="en-US" dirty="0"/>
          </a:p>
        </p:txBody>
      </p:sp>
    </p:spTree>
    <p:extLst>
      <p:ext uri="{BB962C8B-B14F-4D97-AF65-F5344CB8AC3E}">
        <p14:creationId xmlns:p14="http://schemas.microsoft.com/office/powerpoint/2010/main" val="3161973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lstStyle/>
          <a:p>
            <a:r>
              <a:rPr lang="en-US" dirty="0" smtClean="0"/>
              <a:t>Types of meningitis </a:t>
            </a:r>
          </a:p>
          <a:p>
            <a:r>
              <a:rPr lang="en-US" dirty="0" smtClean="0"/>
              <a:t>Clinical manifestation</a:t>
            </a:r>
          </a:p>
          <a:p>
            <a:r>
              <a:rPr lang="en-US" dirty="0" smtClean="0"/>
              <a:t>Approach to meningitis </a:t>
            </a:r>
          </a:p>
          <a:p>
            <a:r>
              <a:rPr lang="en-US" dirty="0" smtClean="0"/>
              <a:t>Diagnosis </a:t>
            </a:r>
          </a:p>
          <a:p>
            <a:r>
              <a:rPr lang="en-US" dirty="0" smtClean="0"/>
              <a:t>Management </a:t>
            </a:r>
          </a:p>
          <a:p>
            <a:r>
              <a:rPr lang="en-US" dirty="0" smtClean="0"/>
              <a:t>Prevention</a:t>
            </a:r>
          </a:p>
          <a:p>
            <a:endParaRPr lang="en-US" dirty="0" smtClean="0"/>
          </a:p>
          <a:p>
            <a:endParaRPr lang="en-US" dirty="0" smtClean="0"/>
          </a:p>
          <a:p>
            <a:endParaRPr lang="en-US" dirty="0"/>
          </a:p>
        </p:txBody>
      </p:sp>
    </p:spTree>
    <p:extLst>
      <p:ext uri="{BB962C8B-B14F-4D97-AF65-F5344CB8AC3E}">
        <p14:creationId xmlns:p14="http://schemas.microsoft.com/office/powerpoint/2010/main" val="775488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Clinical Manifestations</a:t>
            </a:r>
            <a:br>
              <a:rPr lang="en-US" b="1" dirty="0"/>
            </a:br>
            <a:r>
              <a:rPr lang="en-US" b="1" dirty="0"/>
              <a:t>(examination)</a:t>
            </a:r>
            <a:endParaRPr lang="en-US" dirty="0"/>
          </a:p>
        </p:txBody>
      </p:sp>
      <p:sp>
        <p:nvSpPr>
          <p:cNvPr id="3" name="Content Placeholder 2"/>
          <p:cNvSpPr>
            <a:spLocks noGrp="1"/>
          </p:cNvSpPr>
          <p:nvPr>
            <p:ph idx="1"/>
          </p:nvPr>
        </p:nvSpPr>
        <p:spPr/>
        <p:txBody>
          <a:bodyPr>
            <a:normAutofit/>
          </a:bodyPr>
          <a:lstStyle/>
          <a:p>
            <a:pPr marL="0" indent="0">
              <a:buNone/>
            </a:pPr>
            <a:r>
              <a:rPr lang="en-US" b="1" u="sng" dirty="0"/>
              <a:t>Systemic and </a:t>
            </a:r>
            <a:r>
              <a:rPr lang="en-US" b="1" u="sng" dirty="0" err="1"/>
              <a:t>extracranial</a:t>
            </a:r>
            <a:r>
              <a:rPr lang="en-US" b="1" u="sng" dirty="0"/>
              <a:t> </a:t>
            </a:r>
            <a:r>
              <a:rPr lang="en-US" b="1" u="sng" dirty="0" smtClean="0"/>
              <a:t>findings:</a:t>
            </a:r>
          </a:p>
          <a:p>
            <a:endParaRPr lang="en-US" dirty="0" smtClean="0"/>
          </a:p>
          <a:p>
            <a:r>
              <a:rPr lang="en-US" dirty="0" smtClean="0"/>
              <a:t>Sinusitis </a:t>
            </a:r>
            <a:r>
              <a:rPr lang="en-US" dirty="0"/>
              <a:t>or otitis suggests direct extension into the meninges, usually with </a:t>
            </a:r>
            <a:r>
              <a:rPr lang="en-US" i="1" dirty="0"/>
              <a:t>S pneumoniae</a:t>
            </a:r>
            <a:r>
              <a:rPr lang="en-US" dirty="0"/>
              <a:t> or, less often, </a:t>
            </a:r>
            <a:r>
              <a:rPr lang="en-US" i="1" dirty="0"/>
              <a:t>H </a:t>
            </a:r>
            <a:r>
              <a:rPr lang="en-US" i="1" dirty="0" err="1"/>
              <a:t>influenzae</a:t>
            </a:r>
            <a:r>
              <a:rPr lang="en-US" i="1" dirty="0"/>
              <a:t>.</a:t>
            </a:r>
            <a:r>
              <a:rPr lang="en-US" dirty="0"/>
              <a:t> </a:t>
            </a:r>
            <a:endParaRPr lang="en-US" dirty="0" smtClean="0"/>
          </a:p>
          <a:p>
            <a:r>
              <a:rPr lang="en-US" dirty="0" smtClean="0"/>
              <a:t>Rhinorrhea </a:t>
            </a:r>
            <a:r>
              <a:rPr lang="en-US" dirty="0"/>
              <a:t>or </a:t>
            </a:r>
            <a:r>
              <a:rPr lang="en-US" dirty="0" err="1"/>
              <a:t>otorrhea</a:t>
            </a:r>
            <a:r>
              <a:rPr lang="en-US" dirty="0"/>
              <a:t> suggests a cerebrospinal fluid (CSF) leak from a basilar skull fracture, with meningitis most commonly caused by </a:t>
            </a:r>
            <a:r>
              <a:rPr lang="en-US" i="1" dirty="0"/>
              <a:t>S pneumoniae.</a:t>
            </a:r>
            <a:endParaRPr lang="en-US" dirty="0"/>
          </a:p>
          <a:p>
            <a:pPr marL="0" indent="0">
              <a:buNone/>
            </a:pPr>
            <a:r>
              <a:rPr lang="en-US" dirty="0"/>
              <a:t/>
            </a:r>
            <a:br>
              <a:rPr lang="en-US" dirty="0"/>
            </a:br>
            <a:endParaRPr lang="en-US" dirty="0"/>
          </a:p>
        </p:txBody>
      </p:sp>
    </p:spTree>
    <p:extLst>
      <p:ext uri="{BB962C8B-B14F-4D97-AF65-F5344CB8AC3E}">
        <p14:creationId xmlns:p14="http://schemas.microsoft.com/office/powerpoint/2010/main" val="25690221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Clinical Manifestations</a:t>
            </a:r>
            <a:br>
              <a:rPr lang="en-US" b="1" dirty="0"/>
            </a:br>
            <a:r>
              <a:rPr lang="en-US" b="1" dirty="0"/>
              <a:t>(examination)</a:t>
            </a:r>
            <a:endParaRPr lang="en-US" dirty="0"/>
          </a:p>
        </p:txBody>
      </p:sp>
      <p:sp>
        <p:nvSpPr>
          <p:cNvPr id="3" name="Content Placeholder 2"/>
          <p:cNvSpPr>
            <a:spLocks noGrp="1"/>
          </p:cNvSpPr>
          <p:nvPr>
            <p:ph idx="1"/>
          </p:nvPr>
        </p:nvSpPr>
        <p:spPr/>
        <p:txBody>
          <a:bodyPr>
            <a:normAutofit/>
          </a:bodyPr>
          <a:lstStyle/>
          <a:p>
            <a:pPr marL="0" indent="0">
              <a:buNone/>
            </a:pPr>
            <a:endParaRPr lang="en-US" b="1" u="sng" dirty="0" smtClean="0"/>
          </a:p>
          <a:p>
            <a:pPr marL="0" indent="0">
              <a:buNone/>
            </a:pPr>
            <a:r>
              <a:rPr lang="en-US" b="1" u="sng" dirty="0" smtClean="0"/>
              <a:t>Systemic </a:t>
            </a:r>
            <a:r>
              <a:rPr lang="en-US" b="1" u="sng" dirty="0"/>
              <a:t>and </a:t>
            </a:r>
            <a:r>
              <a:rPr lang="en-US" b="1" u="sng" dirty="0" err="1"/>
              <a:t>extracranial</a:t>
            </a:r>
            <a:r>
              <a:rPr lang="en-US" b="1" u="sng" dirty="0"/>
              <a:t> findings:</a:t>
            </a:r>
          </a:p>
          <a:p>
            <a:pPr marL="0" indent="0">
              <a:buNone/>
            </a:pPr>
            <a:endParaRPr lang="en-US" dirty="0" smtClean="0"/>
          </a:p>
          <a:p>
            <a:r>
              <a:rPr lang="en-US" dirty="0" err="1" smtClean="0"/>
              <a:t>Endotoxic</a:t>
            </a:r>
            <a:r>
              <a:rPr lang="en-US" dirty="0" smtClean="0"/>
              <a:t> </a:t>
            </a:r>
            <a:r>
              <a:rPr lang="en-US" dirty="0"/>
              <a:t>shock with vascular collapse is characteristic of severe </a:t>
            </a:r>
            <a:r>
              <a:rPr lang="en-US" i="1" dirty="0"/>
              <a:t>N </a:t>
            </a:r>
            <a:r>
              <a:rPr lang="en-US" i="1" dirty="0" err="1" smtClean="0"/>
              <a:t>meningitidis</a:t>
            </a:r>
            <a:r>
              <a:rPr lang="en-US" i="1" dirty="0" smtClean="0"/>
              <a:t> </a:t>
            </a:r>
            <a:r>
              <a:rPr lang="en-US" dirty="0" smtClean="0"/>
              <a:t>(</a:t>
            </a:r>
            <a:r>
              <a:rPr lang="en-US" dirty="0"/>
              <a:t>meningococcal) </a:t>
            </a:r>
            <a:r>
              <a:rPr lang="en-US" dirty="0" smtClean="0"/>
              <a:t>infection</a:t>
            </a:r>
          </a:p>
          <a:p>
            <a:r>
              <a:rPr lang="en-US" dirty="0" err="1"/>
              <a:t>Nonblanching</a:t>
            </a:r>
            <a:r>
              <a:rPr lang="en-US" dirty="0"/>
              <a:t> </a:t>
            </a:r>
            <a:r>
              <a:rPr lang="en-US" dirty="0" err="1"/>
              <a:t>petechiae</a:t>
            </a:r>
            <a:r>
              <a:rPr lang="en-US" dirty="0"/>
              <a:t> and cutaneous hemorrhages may be present in meningitis caused by </a:t>
            </a:r>
            <a:r>
              <a:rPr lang="en-US" i="1" dirty="0"/>
              <a:t>N </a:t>
            </a:r>
            <a:r>
              <a:rPr lang="en-US" i="1" dirty="0" err="1"/>
              <a:t>meningitidis</a:t>
            </a:r>
            <a:r>
              <a:rPr lang="en-US" dirty="0"/>
              <a:t> (50%), </a:t>
            </a:r>
            <a:r>
              <a:rPr lang="en-US" i="1" dirty="0"/>
              <a:t>H </a:t>
            </a:r>
            <a:r>
              <a:rPr lang="en-US" i="1" dirty="0" err="1"/>
              <a:t>influenzae</a:t>
            </a:r>
            <a:r>
              <a:rPr lang="en-US" i="1" dirty="0"/>
              <a:t>, S </a:t>
            </a:r>
            <a:r>
              <a:rPr lang="en-US" i="1" dirty="0" err="1"/>
              <a:t>pneumoniae</a:t>
            </a:r>
            <a:r>
              <a:rPr lang="en-US" dirty="0"/>
              <a:t>, or </a:t>
            </a:r>
            <a:r>
              <a:rPr lang="en-US" i="1" dirty="0"/>
              <a:t>S </a:t>
            </a:r>
            <a:r>
              <a:rPr lang="en-US" i="1" dirty="0" err="1"/>
              <a:t>aureus</a:t>
            </a:r>
            <a:r>
              <a:rPr lang="en-US" dirty="0"/>
              <a:t>.</a:t>
            </a:r>
            <a:r>
              <a:rPr lang="en-US" baseline="30000" dirty="0"/>
              <a:t> </a:t>
            </a:r>
          </a:p>
          <a:p>
            <a:r>
              <a:rPr lang="en-US" dirty="0"/>
              <a:t>Arthritis is seen with meningococcal infection.</a:t>
            </a:r>
          </a:p>
          <a:p>
            <a:endParaRPr lang="en-US" dirty="0"/>
          </a:p>
          <a:p>
            <a:endParaRPr lang="en-US" dirty="0"/>
          </a:p>
          <a:p>
            <a:endParaRPr lang="en-US" dirty="0"/>
          </a:p>
        </p:txBody>
      </p:sp>
    </p:spTree>
    <p:extLst>
      <p:ext uri="{BB962C8B-B14F-4D97-AF65-F5344CB8AC3E}">
        <p14:creationId xmlns:p14="http://schemas.microsoft.com/office/powerpoint/2010/main" val="3147855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 manifestations </a:t>
            </a:r>
            <a:br>
              <a:rPr lang="en-US" dirty="0" smtClean="0"/>
            </a:br>
            <a:r>
              <a:rPr lang="en-US" dirty="0" smtClean="0"/>
              <a:t>chronic meningitis</a:t>
            </a:r>
            <a:endParaRPr lang="en-US" dirty="0"/>
          </a:p>
        </p:txBody>
      </p:sp>
      <p:sp>
        <p:nvSpPr>
          <p:cNvPr id="3" name="Content Placeholder 2"/>
          <p:cNvSpPr>
            <a:spLocks noGrp="1"/>
          </p:cNvSpPr>
          <p:nvPr>
            <p:ph idx="1"/>
          </p:nvPr>
        </p:nvSpPr>
        <p:spPr/>
        <p:txBody>
          <a:bodyPr>
            <a:normAutofit/>
          </a:bodyPr>
          <a:lstStyle/>
          <a:p>
            <a:pPr marL="0" indent="0">
              <a:buNone/>
            </a:pPr>
            <a:r>
              <a:rPr lang="en-US" b="1" u="sng" dirty="0" err="1"/>
              <a:t>Tuberculous</a:t>
            </a:r>
            <a:r>
              <a:rPr lang="en-US" b="1" u="sng" dirty="0"/>
              <a:t> </a:t>
            </a:r>
            <a:r>
              <a:rPr lang="en-US" b="1" u="sng" dirty="0" smtClean="0"/>
              <a:t>meningitis</a:t>
            </a:r>
          </a:p>
          <a:p>
            <a:pPr indent="-342900"/>
            <a:r>
              <a:rPr lang="en-US" dirty="0" smtClean="0"/>
              <a:t>The </a:t>
            </a:r>
            <a:r>
              <a:rPr lang="en-US" dirty="0"/>
              <a:t>classic presentation is </a:t>
            </a:r>
            <a:r>
              <a:rPr lang="en-US" dirty="0" err="1"/>
              <a:t>subacute</a:t>
            </a:r>
            <a:r>
              <a:rPr lang="en-US" dirty="0"/>
              <a:t> </a:t>
            </a:r>
            <a:r>
              <a:rPr lang="en-US" dirty="0" smtClean="0"/>
              <a:t>over </a:t>
            </a:r>
            <a:r>
              <a:rPr lang="en-US" dirty="0"/>
              <a:t>weeks. </a:t>
            </a:r>
            <a:endParaRPr lang="en-US" dirty="0" smtClean="0"/>
          </a:p>
          <a:p>
            <a:r>
              <a:rPr lang="en-US" dirty="0" smtClean="0"/>
              <a:t>Patients </a:t>
            </a:r>
            <a:r>
              <a:rPr lang="en-US" dirty="0"/>
              <a:t>generally have a </a:t>
            </a:r>
            <a:r>
              <a:rPr lang="en-US" dirty="0" err="1"/>
              <a:t>prodrome</a:t>
            </a:r>
            <a:r>
              <a:rPr lang="en-US" dirty="0"/>
              <a:t> consisting of fever of varying degrees, malaise, and intermittent headaches. </a:t>
            </a:r>
            <a:endParaRPr lang="en-US" dirty="0" smtClean="0"/>
          </a:p>
          <a:p>
            <a:r>
              <a:rPr lang="en-US" dirty="0" smtClean="0"/>
              <a:t>Cranial </a:t>
            </a:r>
            <a:r>
              <a:rPr lang="en-US" dirty="0"/>
              <a:t>nerve palsies (III, IV, V, VI, and VII) often develop, suggesting basilar meningeal involvement</a:t>
            </a:r>
            <a:r>
              <a:rPr lang="en-US" dirty="0" smtClean="0"/>
              <a:t>.</a:t>
            </a:r>
          </a:p>
          <a:p>
            <a:r>
              <a:rPr lang="en-US" dirty="0" smtClean="0"/>
              <a:t>Other symptoms include Lymphadenopathy, Papilledema </a:t>
            </a:r>
            <a:r>
              <a:rPr lang="en-US" dirty="0"/>
              <a:t>and </a:t>
            </a:r>
            <a:r>
              <a:rPr lang="en-US" dirty="0" err="1"/>
              <a:t>tuberculomas</a:t>
            </a:r>
            <a:r>
              <a:rPr lang="en-US" dirty="0"/>
              <a:t> during </a:t>
            </a:r>
            <a:r>
              <a:rPr lang="en-US" dirty="0" err="1"/>
              <a:t>funduscopy</a:t>
            </a:r>
            <a:endParaRPr lang="en-US" dirty="0"/>
          </a:p>
          <a:p>
            <a:r>
              <a:rPr lang="en-US" dirty="0" err="1"/>
              <a:t>Meningismus</a:t>
            </a:r>
            <a:endParaRPr lang="en-US" dirty="0"/>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17514596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b="1" u="sng" dirty="0"/>
              <a:t>Syphilitic meningitis</a:t>
            </a:r>
          </a:p>
          <a:p>
            <a:endParaRPr lang="en-US" dirty="0" smtClean="0"/>
          </a:p>
          <a:p>
            <a:r>
              <a:rPr lang="en-US" dirty="0" smtClean="0"/>
              <a:t>The </a:t>
            </a:r>
            <a:r>
              <a:rPr lang="en-US" dirty="0"/>
              <a:t>median incubation period </a:t>
            </a:r>
            <a:r>
              <a:rPr lang="en-US" dirty="0" smtClean="0"/>
              <a:t> </a:t>
            </a:r>
            <a:r>
              <a:rPr lang="en-US" dirty="0"/>
              <a:t>is 21 days </a:t>
            </a:r>
          </a:p>
          <a:p>
            <a:r>
              <a:rPr lang="en-US" dirty="0"/>
              <a:t>M</a:t>
            </a:r>
            <a:r>
              <a:rPr lang="en-US" dirty="0" smtClean="0"/>
              <a:t>eningitis</a:t>
            </a:r>
            <a:r>
              <a:rPr lang="en-US" dirty="0"/>
              <a:t> usually occurs during the primary or secondary stage of </a:t>
            </a:r>
            <a:r>
              <a:rPr lang="en-US" dirty="0" smtClean="0"/>
              <a:t>syphilis.</a:t>
            </a:r>
            <a:endParaRPr lang="en-US" dirty="0"/>
          </a:p>
          <a:p>
            <a:r>
              <a:rPr lang="en-US" dirty="0" smtClean="0"/>
              <a:t> </a:t>
            </a:r>
            <a:r>
              <a:rPr lang="en-US" dirty="0"/>
              <a:t>Its </a:t>
            </a:r>
            <a:r>
              <a:rPr lang="en-US" dirty="0" smtClean="0"/>
              <a:t>presentation </a:t>
            </a:r>
            <a:r>
              <a:rPr lang="en-US" dirty="0"/>
              <a:t>including headache, nausea, vomiting, and </a:t>
            </a:r>
            <a:r>
              <a:rPr lang="en-US" dirty="0" err="1"/>
              <a:t>meningismus</a:t>
            </a:r>
            <a:r>
              <a:rPr lang="en-US" dirty="0"/>
              <a:t>.</a:t>
            </a:r>
          </a:p>
          <a:p>
            <a:r>
              <a:rPr lang="en-US" dirty="0" err="1"/>
              <a:t>Meningovascular</a:t>
            </a:r>
            <a:r>
              <a:rPr lang="en-US" dirty="0"/>
              <a:t> syphilis occurs later in the course of untreated </a:t>
            </a:r>
            <a:r>
              <a:rPr lang="en-US" dirty="0" smtClean="0"/>
              <a:t>syphilis</a:t>
            </a:r>
            <a:r>
              <a:rPr lang="en-US" dirty="0"/>
              <a:t/>
            </a:r>
            <a:br>
              <a:rPr lang="en-US" dirty="0"/>
            </a:br>
            <a:endParaRPr lang="en-US" dirty="0"/>
          </a:p>
          <a:p>
            <a:endParaRPr lang="en-US" dirty="0"/>
          </a:p>
        </p:txBody>
      </p:sp>
    </p:spTree>
    <p:extLst>
      <p:ext uri="{BB962C8B-B14F-4D97-AF65-F5344CB8AC3E}">
        <p14:creationId xmlns:p14="http://schemas.microsoft.com/office/powerpoint/2010/main" val="2212984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Immediate </a:t>
            </a:r>
            <a:r>
              <a:rPr lang="en-US" b="1" dirty="0"/>
              <a:t>complications of meningitis include the following</a:t>
            </a:r>
            <a:r>
              <a:rPr lang="en-US" dirty="0"/>
              <a:t>:</a:t>
            </a:r>
          </a:p>
          <a:p>
            <a:r>
              <a:rPr lang="en-US" dirty="0"/>
              <a:t>Septic </a:t>
            </a:r>
            <a:r>
              <a:rPr lang="en-US" dirty="0" smtClean="0"/>
              <a:t>shock</a:t>
            </a:r>
            <a:r>
              <a:rPr lang="en-US" dirty="0"/>
              <a:t> </a:t>
            </a:r>
            <a:r>
              <a:rPr lang="en-US" dirty="0" smtClean="0"/>
              <a:t>and (DIC)</a:t>
            </a:r>
          </a:p>
          <a:p>
            <a:r>
              <a:rPr lang="en-US" dirty="0"/>
              <a:t>Focal neurologic deficits (</a:t>
            </a:r>
            <a:r>
              <a:rPr lang="en-US" dirty="0" err="1"/>
              <a:t>eg</a:t>
            </a:r>
            <a:r>
              <a:rPr lang="en-US" dirty="0"/>
              <a:t>, cranial nerve palsy, hemiparesis</a:t>
            </a:r>
            <a:r>
              <a:rPr lang="en-US" dirty="0" smtClean="0"/>
              <a:t>)</a:t>
            </a:r>
            <a:endParaRPr lang="en-US" dirty="0"/>
          </a:p>
          <a:p>
            <a:r>
              <a:rPr lang="en-US" dirty="0" smtClean="0"/>
              <a:t>Coma</a:t>
            </a:r>
            <a:endParaRPr lang="en-US" dirty="0"/>
          </a:p>
          <a:p>
            <a:r>
              <a:rPr lang="en-US" dirty="0" smtClean="0"/>
              <a:t>Seizures</a:t>
            </a:r>
            <a:endParaRPr lang="en-US" dirty="0"/>
          </a:p>
          <a:p>
            <a:r>
              <a:rPr lang="en-US" dirty="0"/>
              <a:t>Cerebral edema</a:t>
            </a:r>
          </a:p>
          <a:p>
            <a:r>
              <a:rPr lang="en-US" dirty="0"/>
              <a:t>Septic arthritis</a:t>
            </a:r>
          </a:p>
          <a:p>
            <a:r>
              <a:rPr lang="en-US" dirty="0"/>
              <a:t>Pericardial effusion</a:t>
            </a:r>
          </a:p>
          <a:p>
            <a:r>
              <a:rPr lang="en-US" dirty="0"/>
              <a:t>Hemolytic anemia (</a:t>
            </a:r>
            <a:r>
              <a:rPr lang="en-US" i="1" dirty="0"/>
              <a:t>H </a:t>
            </a:r>
            <a:r>
              <a:rPr lang="en-US" i="1" dirty="0" err="1"/>
              <a:t>influenzae</a:t>
            </a:r>
            <a:r>
              <a:rPr lang="en-US" dirty="0"/>
              <a:t>)</a:t>
            </a:r>
          </a:p>
          <a:p>
            <a:endParaRPr lang="en-US" dirty="0"/>
          </a:p>
        </p:txBody>
      </p:sp>
    </p:spTree>
    <p:extLst>
      <p:ext uri="{BB962C8B-B14F-4D97-AF65-F5344CB8AC3E}">
        <p14:creationId xmlns:p14="http://schemas.microsoft.com/office/powerpoint/2010/main" val="3545423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a:t>
            </a:r>
          </a:p>
        </p:txBody>
      </p:sp>
      <p:sp>
        <p:nvSpPr>
          <p:cNvPr id="3" name="Content Placeholder 2"/>
          <p:cNvSpPr>
            <a:spLocks noGrp="1"/>
          </p:cNvSpPr>
          <p:nvPr>
            <p:ph idx="1"/>
          </p:nvPr>
        </p:nvSpPr>
        <p:spPr/>
        <p:txBody>
          <a:bodyPr>
            <a:normAutofit/>
          </a:bodyPr>
          <a:lstStyle/>
          <a:p>
            <a:pPr marL="0" indent="0">
              <a:buNone/>
            </a:pPr>
            <a:r>
              <a:rPr lang="en-US" b="1" dirty="0"/>
              <a:t>Delayed complications include the following:</a:t>
            </a:r>
          </a:p>
          <a:p>
            <a:r>
              <a:rPr lang="en-US" dirty="0"/>
              <a:t>Decreased hearing or deafness</a:t>
            </a:r>
          </a:p>
          <a:p>
            <a:r>
              <a:rPr lang="en-US" dirty="0"/>
              <a:t>Other cranial nerve </a:t>
            </a:r>
            <a:r>
              <a:rPr lang="en-US" dirty="0" smtClean="0"/>
              <a:t>dysfunctions</a:t>
            </a:r>
            <a:endParaRPr lang="en-US" dirty="0"/>
          </a:p>
          <a:p>
            <a:r>
              <a:rPr lang="en-US" dirty="0"/>
              <a:t>Focal paralysis</a:t>
            </a:r>
          </a:p>
          <a:p>
            <a:r>
              <a:rPr lang="en-US" dirty="0"/>
              <a:t>Subdural effusions</a:t>
            </a:r>
          </a:p>
          <a:p>
            <a:r>
              <a:rPr lang="en-US" dirty="0" smtClean="0"/>
              <a:t>Hydrocephalus</a:t>
            </a:r>
            <a:endParaRPr lang="en-US" dirty="0"/>
          </a:p>
          <a:p>
            <a:r>
              <a:rPr lang="en-US" dirty="0"/>
              <a:t>Ataxia</a:t>
            </a:r>
          </a:p>
          <a:p>
            <a:pPr marL="0" indent="0">
              <a:buNone/>
            </a:pPr>
            <a:endParaRPr lang="en-US" dirty="0"/>
          </a:p>
          <a:p>
            <a:endParaRPr lang="en-US" dirty="0"/>
          </a:p>
        </p:txBody>
      </p:sp>
    </p:spTree>
    <p:extLst>
      <p:ext uri="{BB962C8B-B14F-4D97-AF65-F5344CB8AC3E}">
        <p14:creationId xmlns:p14="http://schemas.microsoft.com/office/powerpoint/2010/main" val="3055456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to meningitis </a:t>
            </a:r>
            <a:endParaRPr lang="en-US" dirty="0"/>
          </a:p>
        </p:txBody>
      </p:sp>
      <p:sp>
        <p:nvSpPr>
          <p:cNvPr id="3" name="Content Placeholder 2"/>
          <p:cNvSpPr>
            <a:spLocks noGrp="1"/>
          </p:cNvSpPr>
          <p:nvPr>
            <p:ph idx="1"/>
          </p:nvPr>
        </p:nvSpPr>
        <p:spPr/>
        <p:txBody>
          <a:bodyPr>
            <a:normAutofit/>
          </a:bodyPr>
          <a:lstStyle/>
          <a:p>
            <a:r>
              <a:rPr lang="en-US" dirty="0" smtClean="0"/>
              <a:t>Acute </a:t>
            </a:r>
            <a:r>
              <a:rPr lang="en-US" dirty="0"/>
              <a:t>bacterial meningitis is a medical emergency, and delays in </a:t>
            </a:r>
            <a:r>
              <a:rPr lang="en-US" dirty="0" smtClean="0"/>
              <a:t>starting </a:t>
            </a:r>
            <a:r>
              <a:rPr lang="en-US" dirty="0"/>
              <a:t>effective antimicrobial therapy result in increased morbidity and </a:t>
            </a:r>
            <a:r>
              <a:rPr lang="en-US" dirty="0" smtClean="0"/>
              <a:t>mortality.</a:t>
            </a:r>
          </a:p>
          <a:p>
            <a:r>
              <a:rPr lang="en-US" dirty="0" smtClean="0"/>
              <a:t>If the </a:t>
            </a:r>
            <a:r>
              <a:rPr lang="en-US" dirty="0"/>
              <a:t>diagnosis of meningitis is strongly considered, a lumbar </a:t>
            </a:r>
            <a:r>
              <a:rPr lang="en-US" dirty="0" smtClean="0"/>
              <a:t>puncture</a:t>
            </a:r>
            <a:r>
              <a:rPr lang="en-US" dirty="0"/>
              <a:t> </a:t>
            </a:r>
            <a:r>
              <a:rPr lang="en-US" dirty="0" smtClean="0"/>
              <a:t>should be performed.</a:t>
            </a:r>
          </a:p>
          <a:p>
            <a:r>
              <a:rPr lang="en-US" dirty="0" smtClean="0"/>
              <a:t>CSF analysis </a:t>
            </a:r>
            <a:r>
              <a:rPr lang="en-US" dirty="0"/>
              <a:t>is the cornerstone of the </a:t>
            </a:r>
            <a:r>
              <a:rPr lang="en-US" dirty="0" smtClean="0"/>
              <a:t>diagnosis.</a:t>
            </a:r>
          </a:p>
          <a:p>
            <a:endParaRPr lang="en-US" dirty="0"/>
          </a:p>
        </p:txBody>
      </p:sp>
    </p:spTree>
    <p:extLst>
      <p:ext uri="{BB962C8B-B14F-4D97-AF65-F5344CB8AC3E}">
        <p14:creationId xmlns:p14="http://schemas.microsoft.com/office/powerpoint/2010/main" val="2871715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to meningitis </a:t>
            </a:r>
          </a:p>
        </p:txBody>
      </p:sp>
      <p:sp>
        <p:nvSpPr>
          <p:cNvPr id="3" name="Content Placeholder 2"/>
          <p:cNvSpPr>
            <a:spLocks noGrp="1"/>
          </p:cNvSpPr>
          <p:nvPr>
            <p:ph idx="1"/>
          </p:nvPr>
        </p:nvSpPr>
        <p:spPr/>
        <p:txBody>
          <a:bodyPr>
            <a:normAutofit/>
          </a:bodyPr>
          <a:lstStyle/>
          <a:p>
            <a:r>
              <a:rPr lang="en-US" dirty="0"/>
              <a:t>The decision to obtain a brain CT scan before LP should not delay the institution of antibiotic </a:t>
            </a:r>
            <a:r>
              <a:rPr lang="en-US" dirty="0" smtClean="0"/>
              <a:t>therapy</a:t>
            </a:r>
            <a:endParaRPr lang="en-US" dirty="0"/>
          </a:p>
          <a:p>
            <a:r>
              <a:rPr lang="en-US" dirty="0"/>
              <a:t>H</a:t>
            </a:r>
            <a:r>
              <a:rPr lang="en-US" dirty="0" smtClean="0"/>
              <a:t>erniation </a:t>
            </a:r>
            <a:r>
              <a:rPr lang="en-US" dirty="0"/>
              <a:t>can occur in patients with bacterial meningitis who have a normal brain CT scan. </a:t>
            </a:r>
            <a:endParaRPr lang="en-US" dirty="0" smtClean="0"/>
          </a:p>
          <a:p>
            <a:r>
              <a:rPr lang="en-US" dirty="0" smtClean="0"/>
              <a:t>The </a:t>
            </a:r>
            <a:r>
              <a:rPr lang="en-US" dirty="0"/>
              <a:t>most reliable clinical signs that indicate the risk of herniation include deteriorating level of consciousness, brainstem signs, and a very recent seizure.</a:t>
            </a:r>
          </a:p>
          <a:p>
            <a:pPr marL="0" indent="0">
              <a:buNone/>
            </a:pPr>
            <a:r>
              <a:rPr lang="en-US" dirty="0"/>
              <a:t/>
            </a:r>
            <a:br>
              <a:rPr lang="en-US" dirty="0"/>
            </a:br>
            <a:endParaRPr lang="en-US" dirty="0"/>
          </a:p>
        </p:txBody>
      </p:sp>
    </p:spTree>
    <p:extLst>
      <p:ext uri="{BB962C8B-B14F-4D97-AF65-F5344CB8AC3E}">
        <p14:creationId xmlns:p14="http://schemas.microsoft.com/office/powerpoint/2010/main" val="4201952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 </a:t>
            </a:r>
            <a:endParaRPr lang="en-US" dirty="0"/>
          </a:p>
        </p:txBody>
      </p:sp>
      <p:sp>
        <p:nvSpPr>
          <p:cNvPr id="3" name="Content Placeholder 2"/>
          <p:cNvSpPr>
            <a:spLocks noGrp="1"/>
          </p:cNvSpPr>
          <p:nvPr>
            <p:ph idx="1"/>
          </p:nvPr>
        </p:nvSpPr>
        <p:spPr/>
        <p:txBody>
          <a:bodyPr>
            <a:normAutofit/>
          </a:bodyPr>
          <a:lstStyle/>
          <a:p>
            <a:pPr marL="0" indent="0">
              <a:buNone/>
            </a:pPr>
            <a:r>
              <a:rPr lang="en-US" b="1" u="sng" dirty="0"/>
              <a:t>Blood Studies</a:t>
            </a:r>
          </a:p>
          <a:p>
            <a:r>
              <a:rPr lang="en-US" dirty="0" smtClean="0"/>
              <a:t>complete </a:t>
            </a:r>
            <a:r>
              <a:rPr lang="en-US" dirty="0"/>
              <a:t>blood count (CBC) with </a:t>
            </a:r>
            <a:r>
              <a:rPr lang="en-US" dirty="0" smtClean="0"/>
              <a:t>differential</a:t>
            </a:r>
            <a:endParaRPr lang="en-US" dirty="0"/>
          </a:p>
          <a:p>
            <a:r>
              <a:rPr lang="en-US" dirty="0"/>
              <a:t>Serum </a:t>
            </a:r>
            <a:r>
              <a:rPr lang="en-US" dirty="0" smtClean="0"/>
              <a:t>electrolytes</a:t>
            </a:r>
            <a:endParaRPr lang="en-US" dirty="0"/>
          </a:p>
          <a:p>
            <a:r>
              <a:rPr lang="en-US" dirty="0"/>
              <a:t>Serum glucose </a:t>
            </a:r>
          </a:p>
          <a:p>
            <a:r>
              <a:rPr lang="en-US" dirty="0"/>
              <a:t>Blood urea nitrogen (BUN) or creatinine and liver profile, to assess organ function and adjust antibiotic </a:t>
            </a:r>
            <a:r>
              <a:rPr lang="en-US" dirty="0" smtClean="0"/>
              <a:t>dosing</a:t>
            </a:r>
            <a:endParaRPr lang="en-US" dirty="0"/>
          </a:p>
          <a:p>
            <a:r>
              <a:rPr lang="en-US" dirty="0"/>
              <a:t>A coagulation profile and platelet </a:t>
            </a:r>
            <a:r>
              <a:rPr lang="en-US" dirty="0" smtClean="0"/>
              <a:t>count</a:t>
            </a:r>
            <a:endParaRPr lang="en-US" dirty="0"/>
          </a:p>
          <a:p>
            <a:endParaRPr lang="en-US" dirty="0"/>
          </a:p>
        </p:txBody>
      </p:sp>
    </p:spTree>
    <p:extLst>
      <p:ext uri="{BB962C8B-B14F-4D97-AF65-F5344CB8AC3E}">
        <p14:creationId xmlns:p14="http://schemas.microsoft.com/office/powerpoint/2010/main" val="1731330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 </a:t>
            </a:r>
            <a:endParaRPr lang="en-US" dirty="0"/>
          </a:p>
        </p:txBody>
      </p:sp>
      <p:sp>
        <p:nvSpPr>
          <p:cNvPr id="3" name="Content Placeholder 2"/>
          <p:cNvSpPr>
            <a:spLocks noGrp="1"/>
          </p:cNvSpPr>
          <p:nvPr>
            <p:ph idx="1"/>
          </p:nvPr>
        </p:nvSpPr>
        <p:spPr/>
        <p:txBody>
          <a:bodyPr>
            <a:normAutofit/>
          </a:bodyPr>
          <a:lstStyle/>
          <a:p>
            <a:r>
              <a:rPr lang="en-US" dirty="0"/>
              <a:t>Cultures and Bacterial Antigen </a:t>
            </a:r>
            <a:r>
              <a:rPr lang="en-US" dirty="0" smtClean="0"/>
              <a:t>Testing:</a:t>
            </a:r>
          </a:p>
          <a:p>
            <a:r>
              <a:rPr lang="en-US" dirty="0" smtClean="0"/>
              <a:t>Blood -50</a:t>
            </a:r>
            <a:r>
              <a:rPr lang="en-US" dirty="0"/>
              <a:t>% positive in meningitis caused by </a:t>
            </a:r>
            <a:r>
              <a:rPr lang="en-US" i="1" dirty="0"/>
              <a:t>H </a:t>
            </a:r>
            <a:r>
              <a:rPr lang="en-US" i="1" dirty="0" err="1"/>
              <a:t>influenzae</a:t>
            </a:r>
            <a:r>
              <a:rPr lang="en-US" i="1" dirty="0"/>
              <a:t>, S </a:t>
            </a:r>
            <a:r>
              <a:rPr lang="en-US" i="1" dirty="0" err="1"/>
              <a:t>pneumoniae,</a:t>
            </a:r>
            <a:r>
              <a:rPr lang="en-US" dirty="0" err="1"/>
              <a:t>or</a:t>
            </a:r>
            <a:r>
              <a:rPr lang="en-US" dirty="0"/>
              <a:t> </a:t>
            </a:r>
            <a:r>
              <a:rPr lang="en-US" i="1" dirty="0"/>
              <a:t>N </a:t>
            </a:r>
            <a:r>
              <a:rPr lang="en-US" i="1" dirty="0" err="1" smtClean="0"/>
              <a:t>meningitidis</a:t>
            </a:r>
            <a:endParaRPr lang="en-US" dirty="0"/>
          </a:p>
          <a:p>
            <a:r>
              <a:rPr lang="en-US" dirty="0"/>
              <a:t>Latex agglutination </a:t>
            </a:r>
            <a:r>
              <a:rPr lang="en-US" dirty="0" smtClean="0"/>
              <a:t>of </a:t>
            </a:r>
            <a:r>
              <a:rPr lang="en-US" dirty="0"/>
              <a:t>blood, urine, and CSF for specific bacterial </a:t>
            </a:r>
            <a:r>
              <a:rPr lang="en-US" dirty="0" smtClean="0"/>
              <a:t>antigens</a:t>
            </a:r>
            <a:endParaRPr lang="en-US" dirty="0"/>
          </a:p>
          <a:p>
            <a:r>
              <a:rPr lang="en-US" dirty="0" smtClean="0"/>
              <a:t>PCR testing for </a:t>
            </a:r>
            <a:r>
              <a:rPr lang="en-US" dirty="0"/>
              <a:t>diagnosis of </a:t>
            </a:r>
            <a:r>
              <a:rPr lang="en-US" dirty="0" smtClean="0"/>
              <a:t>HSV meningitis.</a:t>
            </a:r>
          </a:p>
          <a:p>
            <a:r>
              <a:rPr lang="en-US" dirty="0"/>
              <a:t>Serum </a:t>
            </a:r>
            <a:r>
              <a:rPr lang="en-US" dirty="0" err="1"/>
              <a:t>Procalcitonin</a:t>
            </a:r>
            <a:r>
              <a:rPr lang="en-US" dirty="0"/>
              <a:t> Testing</a:t>
            </a:r>
          </a:p>
          <a:p>
            <a:pPr marL="0" indent="0">
              <a:buNone/>
            </a:pPr>
            <a:r>
              <a:rPr lang="en-US" dirty="0" smtClean="0"/>
              <a:t> </a:t>
            </a:r>
          </a:p>
          <a:p>
            <a:endParaRPr lang="en-US" dirty="0"/>
          </a:p>
        </p:txBody>
      </p:sp>
    </p:spTree>
    <p:extLst>
      <p:ext uri="{BB962C8B-B14F-4D97-AF65-F5344CB8AC3E}">
        <p14:creationId xmlns:p14="http://schemas.microsoft.com/office/powerpoint/2010/main" val="3782922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Introductin</a:t>
            </a:r>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a:t>Infections of the central nervous system (CNS) can be divided into 2 broad categories: </a:t>
            </a:r>
            <a:endParaRPr lang="en-US" dirty="0" smtClean="0"/>
          </a:p>
          <a:p>
            <a:pPr marL="0" indent="0">
              <a:buNone/>
            </a:pPr>
            <a:endParaRPr lang="en-US" dirty="0"/>
          </a:p>
          <a:p>
            <a:r>
              <a:rPr lang="en-US" dirty="0" smtClean="0"/>
              <a:t>Primarily </a:t>
            </a:r>
            <a:r>
              <a:rPr lang="en-US" dirty="0"/>
              <a:t>involving the </a:t>
            </a:r>
            <a:r>
              <a:rPr lang="en-US" dirty="0" smtClean="0"/>
              <a:t>meninges.</a:t>
            </a:r>
          </a:p>
          <a:p>
            <a:r>
              <a:rPr lang="en-US" dirty="0"/>
              <a:t>P</a:t>
            </a:r>
            <a:r>
              <a:rPr lang="en-US" dirty="0" smtClean="0"/>
              <a:t>rimarily </a:t>
            </a:r>
            <a:r>
              <a:rPr lang="en-US" dirty="0"/>
              <a:t>confined to the </a:t>
            </a:r>
            <a:r>
              <a:rPr lang="en-US" dirty="0" smtClean="0"/>
              <a:t>parenchyma.</a:t>
            </a:r>
            <a:endParaRPr lang="en-US" dirty="0"/>
          </a:p>
          <a:p>
            <a:pPr marL="0" indent="0">
              <a:buNone/>
            </a:pPr>
            <a:r>
              <a:rPr lang="en-US" dirty="0"/>
              <a:t/>
            </a:r>
            <a:br>
              <a:rPr lang="en-US" dirty="0"/>
            </a:br>
            <a:endParaRPr lang="en-US" dirty="0"/>
          </a:p>
        </p:txBody>
      </p:sp>
      <p:pic>
        <p:nvPicPr>
          <p:cNvPr id="1027" name="Picture 3" descr="Pneumococcal meningitis in a patient with alcoho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7087850"/>
            <a:ext cx="2428875" cy="36195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eMedicine Logo"/>
          <p:cNvSpPr>
            <a:spLocks noChangeAspect="1" noChangeArrowheads="1"/>
          </p:cNvSpPr>
          <p:nvPr/>
        </p:nvSpPr>
        <p:spPr bwMode="auto">
          <a:xfrm>
            <a:off x="63500" y="4984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descr="https://img.medscapestatic.com/pi/mktg/medscape-app-driver-270x225-2x.png?interpolation=lanczos-none&amp;resize=300:25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14254163"/>
            <a:ext cx="28575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7004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 </a:t>
            </a:r>
            <a:endParaRPr lang="en-US" dirty="0"/>
          </a:p>
        </p:txBody>
      </p:sp>
      <p:sp>
        <p:nvSpPr>
          <p:cNvPr id="3" name="Content Placeholder 2"/>
          <p:cNvSpPr>
            <a:spLocks noGrp="1"/>
          </p:cNvSpPr>
          <p:nvPr>
            <p:ph idx="1"/>
          </p:nvPr>
        </p:nvSpPr>
        <p:spPr/>
        <p:txBody>
          <a:bodyPr>
            <a:normAutofit/>
          </a:bodyPr>
          <a:lstStyle/>
          <a:p>
            <a:pPr marL="0" indent="0">
              <a:buNone/>
            </a:pPr>
            <a:r>
              <a:rPr lang="en-US" b="1" u="sng" dirty="0" smtClean="0"/>
              <a:t>Lumbar puncture:</a:t>
            </a:r>
          </a:p>
          <a:p>
            <a:endParaRPr lang="en-US" dirty="0" smtClean="0"/>
          </a:p>
          <a:p>
            <a:r>
              <a:rPr lang="en-US" dirty="0"/>
              <a:t>L</a:t>
            </a:r>
            <a:r>
              <a:rPr lang="en-US" dirty="0" smtClean="0"/>
              <a:t>owering </a:t>
            </a:r>
            <a:r>
              <a:rPr lang="en-US" dirty="0"/>
              <a:t>of CSF pressure from withdrawal of CSF </a:t>
            </a:r>
            <a:r>
              <a:rPr lang="en-US" dirty="0" smtClean="0"/>
              <a:t>could precipitate </a:t>
            </a:r>
            <a:r>
              <a:rPr lang="en-US" dirty="0"/>
              <a:t>herniation of the brain. </a:t>
            </a:r>
            <a:endParaRPr lang="en-US" dirty="0" smtClean="0"/>
          </a:p>
          <a:p>
            <a:r>
              <a:rPr lang="en-US" dirty="0" smtClean="0"/>
              <a:t>It </a:t>
            </a:r>
            <a:r>
              <a:rPr lang="en-US" dirty="0"/>
              <a:t>can </a:t>
            </a:r>
            <a:r>
              <a:rPr lang="en-US" dirty="0" smtClean="0"/>
              <a:t>occur as </a:t>
            </a:r>
            <a:r>
              <a:rPr lang="en-US" dirty="0"/>
              <a:t>the consequence of severe cerebral edema or acute hydrocephalus. Clinically, this is manifested by an altered state of consciousness, abnormalities in pupil reflexes, and </a:t>
            </a:r>
            <a:r>
              <a:rPr lang="en-US" dirty="0" err="1"/>
              <a:t>decerebrate</a:t>
            </a:r>
            <a:r>
              <a:rPr lang="en-US" dirty="0"/>
              <a:t> or decorticate posturing</a:t>
            </a:r>
            <a:r>
              <a:rPr lang="en-US" dirty="0" smtClean="0"/>
              <a:t>.</a:t>
            </a:r>
            <a:endParaRPr lang="en-US" dirty="0"/>
          </a:p>
          <a:p>
            <a:r>
              <a:rPr lang="en-US" dirty="0"/>
              <a:t>A screening </a:t>
            </a:r>
            <a:r>
              <a:rPr lang="en-US" dirty="0" smtClean="0"/>
              <a:t>CT </a:t>
            </a:r>
            <a:r>
              <a:rPr lang="en-US" dirty="0"/>
              <a:t>scan of the head may be performed before LP to determine the risk of herniation. </a:t>
            </a:r>
          </a:p>
          <a:p>
            <a:pPr marL="0" indent="0">
              <a:buNone/>
            </a:pPr>
            <a:endParaRPr lang="en-US" dirty="0"/>
          </a:p>
          <a:p>
            <a:endParaRPr lang="en-US" dirty="0"/>
          </a:p>
        </p:txBody>
      </p:sp>
    </p:spTree>
    <p:extLst>
      <p:ext uri="{BB962C8B-B14F-4D97-AF65-F5344CB8AC3E}">
        <p14:creationId xmlns:p14="http://schemas.microsoft.com/office/powerpoint/2010/main" val="1310289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 </a:t>
            </a:r>
            <a:endParaRPr lang="en-US" dirty="0"/>
          </a:p>
        </p:txBody>
      </p:sp>
      <p:sp>
        <p:nvSpPr>
          <p:cNvPr id="3" name="Content Placeholder 2"/>
          <p:cNvSpPr>
            <a:spLocks noGrp="1"/>
          </p:cNvSpPr>
          <p:nvPr>
            <p:ph idx="1"/>
          </p:nvPr>
        </p:nvSpPr>
        <p:spPr/>
        <p:txBody>
          <a:bodyPr>
            <a:normAutofit/>
          </a:bodyPr>
          <a:lstStyle/>
          <a:p>
            <a:pPr marL="0" indent="0">
              <a:buNone/>
            </a:pPr>
            <a:r>
              <a:rPr lang="en-US" b="1" u="sng" dirty="0"/>
              <a:t>Indications for imaging before LP:</a:t>
            </a:r>
          </a:p>
          <a:p>
            <a:r>
              <a:rPr lang="en-US" dirty="0"/>
              <a:t>Age ≥60 years</a:t>
            </a:r>
          </a:p>
          <a:p>
            <a:r>
              <a:rPr lang="en-US" dirty="0" err="1"/>
              <a:t>Immunocompromise</a:t>
            </a:r>
            <a:r>
              <a:rPr lang="en-US" dirty="0"/>
              <a:t> (</a:t>
            </a:r>
            <a:r>
              <a:rPr lang="en-US" dirty="0" err="1"/>
              <a:t>ie</a:t>
            </a:r>
            <a:r>
              <a:rPr lang="en-US" dirty="0"/>
              <a:t>, HIV infection/AIDS, immunosuppressive therapy, or transplantation)</a:t>
            </a:r>
          </a:p>
          <a:p>
            <a:r>
              <a:rPr lang="en-US" dirty="0"/>
              <a:t>A history of CNS disease</a:t>
            </a:r>
          </a:p>
          <a:p>
            <a:r>
              <a:rPr lang="en-US" dirty="0"/>
              <a:t>A history of seizure within 1 week before presentation</a:t>
            </a:r>
          </a:p>
          <a:p>
            <a:r>
              <a:rPr lang="en-US" dirty="0"/>
              <a:t>Any abnormality on neurologic examination</a:t>
            </a:r>
          </a:p>
          <a:p>
            <a:endParaRPr lang="en-US" dirty="0"/>
          </a:p>
        </p:txBody>
      </p:sp>
    </p:spTree>
    <p:extLst>
      <p:ext uri="{BB962C8B-B14F-4D97-AF65-F5344CB8AC3E}">
        <p14:creationId xmlns:p14="http://schemas.microsoft.com/office/powerpoint/2010/main" val="3672761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a:t>
            </a:r>
            <a:endParaRPr lang="en-US" dirty="0"/>
          </a:p>
        </p:txBody>
      </p:sp>
      <p:sp>
        <p:nvSpPr>
          <p:cNvPr id="3" name="Content Placeholder 2"/>
          <p:cNvSpPr>
            <a:spLocks noGrp="1"/>
          </p:cNvSpPr>
          <p:nvPr>
            <p:ph idx="1"/>
          </p:nvPr>
        </p:nvSpPr>
        <p:spPr/>
        <p:txBody>
          <a:bodyPr>
            <a:normAutofit/>
          </a:bodyPr>
          <a:lstStyle/>
          <a:p>
            <a:r>
              <a:rPr lang="en-US" b="1" dirty="0"/>
              <a:t>If LP is delayed</a:t>
            </a:r>
            <a:r>
              <a:rPr lang="en-US" dirty="0"/>
              <a:t> :</a:t>
            </a:r>
            <a:r>
              <a:rPr lang="en-US" dirty="0" smtClean="0"/>
              <a:t> </a:t>
            </a:r>
            <a:r>
              <a:rPr lang="en-US" dirty="0"/>
              <a:t>blood cultures should be obtained and antimicrobial therapy should be administered empirically before the imaging study, followed as soon as possible by the LP. </a:t>
            </a:r>
          </a:p>
          <a:p>
            <a:pPr marL="0" indent="0">
              <a:buNone/>
            </a:pPr>
            <a:endParaRPr lang="en-US" dirty="0"/>
          </a:p>
          <a:p>
            <a:r>
              <a:rPr lang="en-US" dirty="0"/>
              <a:t>Prior administration of antimicrobials tends to have minimal effects on the chemistry and cytology </a:t>
            </a:r>
            <a:r>
              <a:rPr lang="en-US" dirty="0" smtClean="0"/>
              <a:t>findings </a:t>
            </a:r>
            <a:r>
              <a:rPr lang="en-US" dirty="0"/>
              <a:t>but can reduce the yield of Gram stain and culture</a:t>
            </a:r>
          </a:p>
        </p:txBody>
      </p:sp>
    </p:spTree>
    <p:extLst>
      <p:ext uri="{BB962C8B-B14F-4D97-AF65-F5344CB8AC3E}">
        <p14:creationId xmlns:p14="http://schemas.microsoft.com/office/powerpoint/2010/main" val="3727366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Investigations </a:t>
            </a:r>
            <a:br>
              <a:rPr lang="en-US" dirty="0" smtClean="0"/>
            </a:br>
            <a:r>
              <a:rPr lang="en-US" dirty="0" smtClean="0"/>
              <a:t>CSF analysis </a:t>
            </a:r>
            <a:endParaRPr lang="en-US" dirty="0"/>
          </a:p>
        </p:txBody>
      </p:sp>
      <p:sp>
        <p:nvSpPr>
          <p:cNvPr id="3" name="Content Placeholder 2"/>
          <p:cNvSpPr>
            <a:spLocks noGrp="1"/>
          </p:cNvSpPr>
          <p:nvPr>
            <p:ph idx="1"/>
          </p:nvPr>
        </p:nvSpPr>
        <p:spPr/>
        <p:txBody>
          <a:bodyPr>
            <a:normAutofit/>
          </a:bodyPr>
          <a:lstStyle/>
          <a:p>
            <a:pPr marL="0" indent="0">
              <a:buNone/>
            </a:pPr>
            <a:r>
              <a:rPr lang="en-US" b="1" dirty="0"/>
              <a:t>Opening </a:t>
            </a:r>
            <a:r>
              <a:rPr lang="en-US" b="1" dirty="0" smtClean="0"/>
              <a:t>pressure</a:t>
            </a:r>
            <a:r>
              <a:rPr lang="en-US" dirty="0" smtClean="0"/>
              <a:t>:</a:t>
            </a:r>
            <a:endParaRPr lang="en-US" dirty="0"/>
          </a:p>
          <a:p>
            <a:r>
              <a:rPr lang="en-US" dirty="0"/>
              <a:t>T</a:t>
            </a:r>
            <a:r>
              <a:rPr lang="en-US" dirty="0" smtClean="0"/>
              <a:t>ypically </a:t>
            </a:r>
            <a:r>
              <a:rPr lang="en-US" dirty="0"/>
              <a:t>elevated in patients with bacterial meningitis. </a:t>
            </a:r>
            <a:endParaRPr lang="en-US" dirty="0" smtClean="0"/>
          </a:p>
          <a:p>
            <a:pPr marL="0" indent="0">
              <a:buNone/>
            </a:pPr>
            <a:r>
              <a:rPr lang="en-US" b="1" dirty="0"/>
              <a:t>Gram </a:t>
            </a:r>
            <a:r>
              <a:rPr lang="en-US" b="1" dirty="0" smtClean="0"/>
              <a:t>stain</a:t>
            </a:r>
            <a:r>
              <a:rPr lang="en-US" dirty="0" smtClean="0"/>
              <a:t>:</a:t>
            </a:r>
            <a:endParaRPr lang="en-US" dirty="0"/>
          </a:p>
          <a:p>
            <a:r>
              <a:rPr lang="en-US" dirty="0" smtClean="0"/>
              <a:t>It should </a:t>
            </a:r>
            <a:r>
              <a:rPr lang="en-US" dirty="0"/>
              <a:t>be obtained whenever there is suspicion of bacterial meningitis.</a:t>
            </a:r>
          </a:p>
          <a:p>
            <a:r>
              <a:rPr lang="en-US" dirty="0"/>
              <a:t>The following findings may be seen:</a:t>
            </a:r>
          </a:p>
          <a:p>
            <a:pPr marL="0" indent="0">
              <a:buNone/>
            </a:pPr>
            <a:r>
              <a:rPr lang="en-US" dirty="0" smtClean="0"/>
              <a:t>●Gram-positive </a:t>
            </a:r>
            <a:r>
              <a:rPr lang="en-US" dirty="0" err="1" smtClean="0"/>
              <a:t>diplococci</a:t>
            </a:r>
            <a:r>
              <a:rPr lang="en-US" dirty="0" smtClean="0"/>
              <a:t> suggest pneumococcal infection </a:t>
            </a:r>
          </a:p>
          <a:p>
            <a:pPr marL="0" indent="0">
              <a:buNone/>
            </a:pPr>
            <a:r>
              <a:rPr lang="en-US" dirty="0" smtClean="0"/>
              <a:t>●Gram-negative </a:t>
            </a:r>
            <a:r>
              <a:rPr lang="en-US" dirty="0" err="1" smtClean="0"/>
              <a:t>diplococci</a:t>
            </a:r>
            <a:r>
              <a:rPr lang="en-US" dirty="0" smtClean="0"/>
              <a:t> suggest meningococcal infection </a:t>
            </a:r>
          </a:p>
          <a:p>
            <a:pPr marL="0" indent="0">
              <a:buNone/>
            </a:pPr>
            <a:r>
              <a:rPr lang="en-US" dirty="0" smtClean="0"/>
              <a:t>●Small pleomorphic gram-negative </a:t>
            </a:r>
            <a:r>
              <a:rPr lang="en-US" dirty="0" err="1" smtClean="0"/>
              <a:t>coccobacilli</a:t>
            </a:r>
            <a:r>
              <a:rPr lang="en-US" dirty="0" smtClean="0"/>
              <a:t> suggest </a:t>
            </a:r>
            <a:r>
              <a:rPr lang="en-US" i="1" dirty="0" err="1" smtClean="0"/>
              <a:t>Haemophilus</a:t>
            </a:r>
            <a:r>
              <a:rPr lang="en-US" i="1" dirty="0" smtClean="0"/>
              <a:t> </a:t>
            </a:r>
            <a:r>
              <a:rPr lang="en-US" i="1" dirty="0" err="1" smtClean="0"/>
              <a:t>influenzae</a:t>
            </a:r>
            <a:r>
              <a:rPr lang="en-US" dirty="0" smtClean="0"/>
              <a:t> infection</a:t>
            </a:r>
          </a:p>
          <a:p>
            <a:pPr marL="0" indent="0">
              <a:buNone/>
            </a:pPr>
            <a:r>
              <a:rPr lang="en-US" dirty="0" smtClean="0"/>
              <a:t>●Gram-positive rods and </a:t>
            </a:r>
            <a:r>
              <a:rPr lang="en-US" dirty="0" err="1" smtClean="0"/>
              <a:t>coccobacilli</a:t>
            </a:r>
            <a:r>
              <a:rPr lang="en-US" dirty="0" smtClean="0"/>
              <a:t> suggest </a:t>
            </a:r>
            <a:r>
              <a:rPr lang="en-US" dirty="0" err="1" smtClean="0"/>
              <a:t>listerial</a:t>
            </a:r>
            <a:r>
              <a:rPr lang="en-US" dirty="0" smtClean="0"/>
              <a:t> infection</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9127729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8284" t="6960" r="26697" b="5762"/>
          <a:stretch/>
        </p:blipFill>
        <p:spPr>
          <a:xfrm>
            <a:off x="1143001" y="609600"/>
            <a:ext cx="6248400" cy="5410200"/>
          </a:xfrm>
          <a:prstGeom prst="rect">
            <a:avLst/>
          </a:prstGeom>
        </p:spPr>
      </p:pic>
    </p:spTree>
    <p:extLst>
      <p:ext uri="{BB962C8B-B14F-4D97-AF65-F5344CB8AC3E}">
        <p14:creationId xmlns:p14="http://schemas.microsoft.com/office/powerpoint/2010/main" val="17232292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Investigations </a:t>
            </a:r>
            <a:br>
              <a:rPr lang="en-US" dirty="0" smtClean="0"/>
            </a:br>
            <a:r>
              <a:rPr lang="en-US" dirty="0" smtClean="0"/>
              <a:t>CSF analysis</a:t>
            </a:r>
            <a:endParaRPr lang="en-US" dirty="0"/>
          </a:p>
        </p:txBody>
      </p:sp>
      <p:sp>
        <p:nvSpPr>
          <p:cNvPr id="3" name="Content Placeholder 2"/>
          <p:cNvSpPr>
            <a:spLocks noGrp="1"/>
          </p:cNvSpPr>
          <p:nvPr>
            <p:ph idx="1"/>
          </p:nvPr>
        </p:nvSpPr>
        <p:spPr/>
        <p:txBody>
          <a:bodyPr>
            <a:normAutofit/>
          </a:bodyPr>
          <a:lstStyle/>
          <a:p>
            <a:pPr marL="0" indent="0">
              <a:buNone/>
            </a:pPr>
            <a:r>
              <a:rPr lang="en-US" b="1" dirty="0"/>
              <a:t>CSF characteristics of acute bacterial meningitis</a:t>
            </a:r>
          </a:p>
          <a:p>
            <a:r>
              <a:rPr lang="en-US" dirty="0" err="1" smtClean="0"/>
              <a:t>neutrophilic</a:t>
            </a:r>
            <a:r>
              <a:rPr lang="en-US" dirty="0" smtClean="0"/>
              <a:t> </a:t>
            </a:r>
            <a:r>
              <a:rPr lang="en-US" dirty="0" err="1"/>
              <a:t>pleocytosis</a:t>
            </a:r>
            <a:r>
              <a:rPr lang="en-US" dirty="0"/>
              <a:t> (cell count usually ranging from hundreds to a few thousand, with &gt;80% PMNs). </a:t>
            </a:r>
            <a:endParaRPr lang="en-US" dirty="0" smtClean="0"/>
          </a:p>
          <a:p>
            <a:r>
              <a:rPr lang="en-US" dirty="0" smtClean="0"/>
              <a:t>In </a:t>
            </a:r>
            <a:r>
              <a:rPr lang="en-US" dirty="0"/>
              <a:t>some (25-30%) cases of </a:t>
            </a:r>
            <a:r>
              <a:rPr lang="en-US" i="1" dirty="0" err="1" smtClean="0"/>
              <a:t>Lmonocytogenes</a:t>
            </a:r>
            <a:r>
              <a:rPr lang="en-US" dirty="0"/>
              <a:t> meningitis, a lymphocytic predominance may occur</a:t>
            </a:r>
            <a:r>
              <a:rPr lang="en-US" dirty="0" smtClean="0"/>
              <a:t>.</a:t>
            </a:r>
            <a:endParaRPr lang="en-US" dirty="0"/>
          </a:p>
          <a:p>
            <a:r>
              <a:rPr lang="en-US" dirty="0"/>
              <a:t>CSF glucose−to−blood glucose ratio of 0.4 or lower</a:t>
            </a:r>
          </a:p>
          <a:p>
            <a:r>
              <a:rPr lang="en-US" dirty="0"/>
              <a:t>CSF WBC count of 500/µL or higher</a:t>
            </a:r>
          </a:p>
          <a:p>
            <a:r>
              <a:rPr lang="en-US" dirty="0"/>
              <a:t>CSF lactate level of 31.53 mg/</a:t>
            </a:r>
            <a:r>
              <a:rPr lang="en-US" dirty="0" err="1"/>
              <a:t>dL</a:t>
            </a:r>
            <a:r>
              <a:rPr lang="en-US" dirty="0"/>
              <a:t> or higher</a:t>
            </a:r>
          </a:p>
          <a:p>
            <a:endParaRPr lang="en-US" dirty="0"/>
          </a:p>
        </p:txBody>
      </p:sp>
    </p:spTree>
    <p:extLst>
      <p:ext uri="{BB962C8B-B14F-4D97-AF65-F5344CB8AC3E}">
        <p14:creationId xmlns:p14="http://schemas.microsoft.com/office/powerpoint/2010/main" val="16983303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Investigations </a:t>
            </a:r>
            <a:br>
              <a:rPr lang="en-US" dirty="0" smtClean="0"/>
            </a:br>
            <a:r>
              <a:rPr lang="en-US" dirty="0" smtClean="0"/>
              <a:t>CSF analysis</a:t>
            </a:r>
            <a:endParaRPr lang="en-US" dirty="0"/>
          </a:p>
        </p:txBody>
      </p:sp>
      <p:sp>
        <p:nvSpPr>
          <p:cNvPr id="3" name="Content Placeholder 2"/>
          <p:cNvSpPr>
            <a:spLocks noGrp="1"/>
          </p:cNvSpPr>
          <p:nvPr>
            <p:ph idx="1"/>
          </p:nvPr>
        </p:nvSpPr>
        <p:spPr/>
        <p:txBody>
          <a:bodyPr>
            <a:normAutofit/>
          </a:bodyPr>
          <a:lstStyle/>
          <a:p>
            <a:pPr marL="0" indent="0">
              <a:buNone/>
            </a:pPr>
            <a:r>
              <a:rPr lang="en-US" b="1" dirty="0"/>
              <a:t>CSF characteristics of viral meningitis</a:t>
            </a:r>
          </a:p>
          <a:p>
            <a:r>
              <a:rPr lang="en-US" dirty="0"/>
              <a:t> </a:t>
            </a:r>
            <a:r>
              <a:rPr lang="en-US" dirty="0" smtClean="0"/>
              <a:t>WBC </a:t>
            </a:r>
            <a:r>
              <a:rPr lang="en-US" dirty="0"/>
              <a:t>count is </a:t>
            </a:r>
            <a:r>
              <a:rPr lang="en-US" dirty="0" smtClean="0"/>
              <a:t>10-300/µL.</a:t>
            </a:r>
          </a:p>
          <a:p>
            <a:r>
              <a:rPr lang="en-US" dirty="0"/>
              <a:t> G</a:t>
            </a:r>
            <a:r>
              <a:rPr lang="en-US" dirty="0" smtClean="0"/>
              <a:t>lucose </a:t>
            </a:r>
            <a:r>
              <a:rPr lang="en-US" dirty="0"/>
              <a:t>is typically </a:t>
            </a:r>
            <a:r>
              <a:rPr lang="en-US" dirty="0" smtClean="0"/>
              <a:t>normal</a:t>
            </a:r>
          </a:p>
          <a:p>
            <a:r>
              <a:rPr lang="en-US" dirty="0"/>
              <a:t> P</a:t>
            </a:r>
            <a:r>
              <a:rPr lang="en-US" dirty="0" smtClean="0"/>
              <a:t>rotein </a:t>
            </a:r>
            <a:r>
              <a:rPr lang="en-US" dirty="0"/>
              <a:t>concentration </a:t>
            </a:r>
            <a:r>
              <a:rPr lang="en-US" dirty="0" smtClean="0"/>
              <a:t>slightly elevated</a:t>
            </a:r>
            <a:endParaRPr lang="en-US" dirty="0"/>
          </a:p>
          <a:p>
            <a:endParaRPr lang="en-US" dirty="0"/>
          </a:p>
        </p:txBody>
      </p:sp>
    </p:spTree>
    <p:extLst>
      <p:ext uri="{BB962C8B-B14F-4D97-AF65-F5344CB8AC3E}">
        <p14:creationId xmlns:p14="http://schemas.microsoft.com/office/powerpoint/2010/main" val="33384862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Investigations </a:t>
            </a:r>
            <a:br>
              <a:rPr lang="en-US" dirty="0" smtClean="0"/>
            </a:br>
            <a:r>
              <a:rPr lang="en-US" dirty="0" smtClean="0"/>
              <a:t>CSF analysis </a:t>
            </a:r>
            <a:endParaRPr lang="en-US" dirty="0"/>
          </a:p>
        </p:txBody>
      </p:sp>
      <p:sp>
        <p:nvSpPr>
          <p:cNvPr id="3" name="Content Placeholder 2"/>
          <p:cNvSpPr>
            <a:spLocks noGrp="1"/>
          </p:cNvSpPr>
          <p:nvPr>
            <p:ph idx="1"/>
          </p:nvPr>
        </p:nvSpPr>
        <p:spPr/>
        <p:txBody>
          <a:bodyPr>
            <a:normAutofit/>
          </a:bodyPr>
          <a:lstStyle/>
          <a:p>
            <a:pPr marL="0" indent="0">
              <a:buNone/>
            </a:pPr>
            <a:r>
              <a:rPr lang="en-US" b="1" dirty="0"/>
              <a:t>CSF characteristics of tuberculous meningitis</a:t>
            </a:r>
          </a:p>
          <a:p>
            <a:r>
              <a:rPr lang="en-US" dirty="0"/>
              <a:t>L</a:t>
            </a:r>
            <a:r>
              <a:rPr lang="en-US" dirty="0" smtClean="0"/>
              <a:t>ymphocytic </a:t>
            </a:r>
            <a:r>
              <a:rPr lang="en-US" dirty="0" err="1" smtClean="0"/>
              <a:t>pleocytosis</a:t>
            </a:r>
            <a:endParaRPr lang="en-US" dirty="0" smtClean="0"/>
          </a:p>
          <a:p>
            <a:r>
              <a:rPr lang="en-US" dirty="0"/>
              <a:t>E</a:t>
            </a:r>
            <a:r>
              <a:rPr lang="en-US" dirty="0" smtClean="0"/>
              <a:t>levated </a:t>
            </a:r>
            <a:r>
              <a:rPr lang="en-US" dirty="0"/>
              <a:t>protein </a:t>
            </a:r>
            <a:r>
              <a:rPr lang="en-US" dirty="0" smtClean="0"/>
              <a:t>level</a:t>
            </a:r>
          </a:p>
          <a:p>
            <a:r>
              <a:rPr lang="en-US" dirty="0"/>
              <a:t>L</a:t>
            </a:r>
            <a:r>
              <a:rPr lang="en-US" dirty="0" smtClean="0"/>
              <a:t>ow </a:t>
            </a:r>
            <a:r>
              <a:rPr lang="en-US" dirty="0"/>
              <a:t>glucose level (&lt; 40 mg/</a:t>
            </a:r>
            <a:r>
              <a:rPr lang="en-US" dirty="0" err="1"/>
              <a:t>dL</a:t>
            </a:r>
            <a:r>
              <a:rPr lang="en-US" dirty="0" smtClean="0"/>
              <a:t>).</a:t>
            </a:r>
          </a:p>
          <a:p>
            <a:r>
              <a:rPr lang="en-US" dirty="0" smtClean="0"/>
              <a:t>PCR </a:t>
            </a:r>
            <a:r>
              <a:rPr lang="en-US" dirty="0"/>
              <a:t>testing can provide a rapid </a:t>
            </a:r>
            <a:r>
              <a:rPr lang="en-US" dirty="0" smtClean="0"/>
              <a:t>diagnosis</a:t>
            </a:r>
            <a:endParaRPr lang="en-US" dirty="0"/>
          </a:p>
          <a:p>
            <a:pPr marL="0" indent="0">
              <a:buNone/>
            </a:pPr>
            <a:r>
              <a:rPr lang="en-US" dirty="0"/>
              <a:t/>
            </a:r>
            <a:br>
              <a:rPr lang="en-US" dirty="0"/>
            </a:br>
            <a:endParaRPr lang="en-US" dirty="0"/>
          </a:p>
        </p:txBody>
      </p:sp>
    </p:spTree>
    <p:extLst>
      <p:ext uri="{BB962C8B-B14F-4D97-AF65-F5344CB8AC3E}">
        <p14:creationId xmlns:p14="http://schemas.microsoft.com/office/powerpoint/2010/main" val="2659553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meningitis </a:t>
            </a:r>
            <a:endParaRPr lang="en-US" dirty="0"/>
          </a:p>
        </p:txBody>
      </p:sp>
      <p:sp>
        <p:nvSpPr>
          <p:cNvPr id="3" name="Content Placeholder 2"/>
          <p:cNvSpPr>
            <a:spLocks noGrp="1"/>
          </p:cNvSpPr>
          <p:nvPr>
            <p:ph idx="1"/>
          </p:nvPr>
        </p:nvSpPr>
        <p:spPr/>
        <p:txBody>
          <a:bodyPr>
            <a:normAutofit/>
          </a:bodyPr>
          <a:lstStyle/>
          <a:p>
            <a:pPr marL="0" indent="0">
              <a:buNone/>
            </a:pPr>
            <a:r>
              <a:rPr lang="en-US" b="1" dirty="0"/>
              <a:t>Antibiotic regimen</a:t>
            </a:r>
            <a:r>
              <a:rPr lang="en-US" dirty="0"/>
              <a:t> </a:t>
            </a:r>
          </a:p>
          <a:p>
            <a:r>
              <a:rPr lang="en-US" dirty="0" smtClean="0"/>
              <a:t>There </a:t>
            </a:r>
            <a:r>
              <a:rPr lang="en-US" dirty="0"/>
              <a:t>are </a:t>
            </a:r>
            <a:r>
              <a:rPr lang="en-US" dirty="0" smtClean="0"/>
              <a:t>general </a:t>
            </a:r>
            <a:r>
              <a:rPr lang="en-US" dirty="0"/>
              <a:t>requirements of antimicrobial therapy for bacterial </a:t>
            </a:r>
            <a:r>
              <a:rPr lang="en-US" dirty="0" smtClean="0"/>
              <a:t>meningitis</a:t>
            </a:r>
            <a:endParaRPr lang="en-US" dirty="0"/>
          </a:p>
          <a:p>
            <a:pPr marL="0" indent="0">
              <a:buNone/>
            </a:pPr>
            <a:r>
              <a:rPr lang="en-US" dirty="0" smtClean="0"/>
              <a:t>  ●</a:t>
            </a:r>
            <a:r>
              <a:rPr lang="en-US" dirty="0"/>
              <a:t>Use of bactericidal drugs effective against the infecting organism</a:t>
            </a:r>
          </a:p>
          <a:p>
            <a:pPr marL="0" indent="0">
              <a:buNone/>
            </a:pPr>
            <a:r>
              <a:rPr lang="en-US" dirty="0" smtClean="0"/>
              <a:t>  ●</a:t>
            </a:r>
            <a:r>
              <a:rPr lang="en-US" dirty="0"/>
              <a:t>Use of drugs that enter the CSF, since the blood-brain barrier prevents macromolecule entry into the CSF</a:t>
            </a:r>
          </a:p>
          <a:p>
            <a:pPr marL="0" indent="0">
              <a:buNone/>
            </a:pPr>
            <a:endParaRPr lang="en-US" dirty="0"/>
          </a:p>
          <a:p>
            <a:endParaRPr lang="en-US" dirty="0"/>
          </a:p>
        </p:txBody>
      </p:sp>
    </p:spTree>
    <p:extLst>
      <p:ext uri="{BB962C8B-B14F-4D97-AF65-F5344CB8AC3E}">
        <p14:creationId xmlns:p14="http://schemas.microsoft.com/office/powerpoint/2010/main" val="1022284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meningitis </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b="1" dirty="0"/>
              <a:t>Community-acquired meningitis</a:t>
            </a:r>
            <a:endParaRPr lang="en-US" dirty="0"/>
          </a:p>
          <a:p>
            <a:r>
              <a:rPr lang="en-US" dirty="0" smtClean="0"/>
              <a:t>Most common organisms: </a:t>
            </a:r>
            <a:r>
              <a:rPr lang="en-US" i="1" dirty="0" smtClean="0"/>
              <a:t>S</a:t>
            </a:r>
            <a:r>
              <a:rPr lang="en-US" i="1" dirty="0"/>
              <a:t>. </a:t>
            </a:r>
            <a:r>
              <a:rPr lang="en-US" i="1" dirty="0" err="1"/>
              <a:t>pneumoniae</a:t>
            </a:r>
            <a:r>
              <a:rPr lang="en-US" dirty="0"/>
              <a:t>, </a:t>
            </a:r>
            <a:r>
              <a:rPr lang="en-US" i="1" dirty="0"/>
              <a:t>N. </a:t>
            </a:r>
            <a:r>
              <a:rPr lang="en-US" i="1" dirty="0" err="1"/>
              <a:t>meningitidis</a:t>
            </a:r>
            <a:r>
              <a:rPr lang="en-US" dirty="0"/>
              <a:t>, and, less often, </a:t>
            </a:r>
            <a:r>
              <a:rPr lang="en-US" i="1" dirty="0"/>
              <a:t>H. </a:t>
            </a:r>
            <a:r>
              <a:rPr lang="en-US" i="1" dirty="0" err="1"/>
              <a:t>influenzae</a:t>
            </a:r>
            <a:r>
              <a:rPr lang="en-US" i="1" dirty="0"/>
              <a:t> </a:t>
            </a:r>
            <a:r>
              <a:rPr lang="en-US" dirty="0"/>
              <a:t>and group B </a:t>
            </a:r>
            <a:r>
              <a:rPr lang="en-US" i="1" dirty="0"/>
              <a:t>Streptococcus </a:t>
            </a:r>
            <a:endParaRPr lang="en-US" dirty="0"/>
          </a:p>
          <a:p>
            <a:pPr marL="0" indent="0">
              <a:buNone/>
            </a:pPr>
            <a:endParaRPr lang="en-US" dirty="0"/>
          </a:p>
          <a:p>
            <a:r>
              <a:rPr lang="en-US" u="sng" dirty="0" smtClean="0"/>
              <a:t>Ceftriaxone </a:t>
            </a:r>
            <a:r>
              <a:rPr lang="en-US" dirty="0" smtClean="0"/>
              <a:t>– </a:t>
            </a:r>
            <a:r>
              <a:rPr lang="en-US" dirty="0"/>
              <a:t>2 g intravenously (IV) every 12 hours</a:t>
            </a:r>
          </a:p>
          <a:p>
            <a:pPr marL="0" indent="0">
              <a:buNone/>
            </a:pPr>
            <a:r>
              <a:rPr lang="en-US" b="1" dirty="0" smtClean="0"/>
              <a:t>      or</a:t>
            </a:r>
            <a:endParaRPr lang="en-US" dirty="0"/>
          </a:p>
          <a:p>
            <a:r>
              <a:rPr lang="en-US" u="sng" dirty="0" err="1" smtClean="0"/>
              <a:t>Cefotaxime</a:t>
            </a:r>
            <a:r>
              <a:rPr lang="en-US" dirty="0"/>
              <a:t> </a:t>
            </a:r>
            <a:r>
              <a:rPr lang="en-US" dirty="0" smtClean="0"/>
              <a:t>– </a:t>
            </a:r>
            <a:r>
              <a:rPr lang="en-US" dirty="0"/>
              <a:t>2 g IV every 4 to 6 hours</a:t>
            </a:r>
          </a:p>
          <a:p>
            <a:pPr marL="0" indent="0">
              <a:buNone/>
            </a:pPr>
            <a:r>
              <a:rPr lang="en-US" b="1" dirty="0" smtClean="0"/>
              <a:t>      plus</a:t>
            </a:r>
            <a:endParaRPr lang="en-US" dirty="0"/>
          </a:p>
          <a:p>
            <a:r>
              <a:rPr lang="en-US" u="sng" dirty="0" err="1" smtClean="0"/>
              <a:t>Vancomycin</a:t>
            </a:r>
            <a:r>
              <a:rPr lang="en-US" dirty="0"/>
              <a:t> – 15 to 20 mg/kg IV every 8 to 12 hours (not to exceed 2 g per dose or a total daily dose of 60 mg/kg; adjust dose to achieve </a:t>
            </a:r>
            <a:r>
              <a:rPr lang="en-US" dirty="0" err="1"/>
              <a:t>vancomycin</a:t>
            </a:r>
            <a:r>
              <a:rPr lang="en-US" dirty="0"/>
              <a:t> serum trough concentrations of 15 to 20 mcg/mL)</a:t>
            </a:r>
          </a:p>
          <a:p>
            <a:pPr marL="0" indent="0">
              <a:buNone/>
            </a:pPr>
            <a:r>
              <a:rPr lang="en-US" b="1" dirty="0" smtClean="0"/>
              <a:t>      plus</a:t>
            </a:r>
            <a:endParaRPr lang="en-US" dirty="0"/>
          </a:p>
          <a:p>
            <a:pPr marL="0" indent="0">
              <a:buNone/>
            </a:pPr>
            <a:r>
              <a:rPr lang="en-US" dirty="0"/>
              <a:t> </a:t>
            </a:r>
            <a:r>
              <a:rPr lang="en-US" dirty="0" smtClean="0"/>
              <a:t>     In </a:t>
            </a:r>
            <a:r>
              <a:rPr lang="en-US" dirty="0"/>
              <a:t>adults &gt;50 years of age, </a:t>
            </a:r>
            <a:r>
              <a:rPr lang="en-US" u="sng" dirty="0"/>
              <a:t>ampicillin</a:t>
            </a:r>
            <a:r>
              <a:rPr lang="en-US" dirty="0"/>
              <a:t> – 2 g IV every 4 hours</a:t>
            </a:r>
          </a:p>
          <a:p>
            <a:pPr marL="0" indent="0">
              <a:buNone/>
            </a:pPr>
            <a:endParaRPr lang="en-US" dirty="0"/>
          </a:p>
          <a:p>
            <a:endParaRPr lang="en-US" dirty="0"/>
          </a:p>
        </p:txBody>
      </p:sp>
    </p:spTree>
    <p:extLst>
      <p:ext uri="{BB962C8B-B14F-4D97-AF65-F5344CB8AC3E}">
        <p14:creationId xmlns:p14="http://schemas.microsoft.com/office/powerpoint/2010/main" val="1828410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lstStyle/>
          <a:p>
            <a:r>
              <a:rPr lang="en-US" dirty="0" smtClean="0"/>
              <a:t>The </a:t>
            </a:r>
            <a:r>
              <a:rPr lang="en-US" dirty="0"/>
              <a:t>meninges consist of three parts: the pia, arachnoid, and dura maters. </a:t>
            </a:r>
            <a:endParaRPr lang="en-US" dirty="0" smtClean="0"/>
          </a:p>
          <a:p>
            <a:endParaRPr lang="en-US" dirty="0" smtClean="0"/>
          </a:p>
          <a:p>
            <a:r>
              <a:rPr lang="en-US" dirty="0" smtClean="0"/>
              <a:t>Meningitis </a:t>
            </a:r>
            <a:r>
              <a:rPr lang="en-US" dirty="0"/>
              <a:t>reflects infection of the arachnoid mater and the CSF in both the subarachnoid space and the cerebral ventricles</a:t>
            </a:r>
            <a:r>
              <a:rPr lang="en-US" dirty="0" smtClean="0"/>
              <a:t>.</a:t>
            </a:r>
            <a:endParaRPr lang="en-US" dirty="0"/>
          </a:p>
          <a:p>
            <a:endParaRPr lang="en-US" dirty="0"/>
          </a:p>
        </p:txBody>
      </p:sp>
    </p:spTree>
    <p:extLst>
      <p:ext uri="{BB962C8B-B14F-4D97-AF65-F5344CB8AC3E}">
        <p14:creationId xmlns:p14="http://schemas.microsoft.com/office/powerpoint/2010/main" val="1524188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a:t>
            </a:r>
            <a:r>
              <a:rPr lang="en-US" dirty="0" err="1" smtClean="0"/>
              <a:t>meninigitis</a:t>
            </a:r>
            <a:r>
              <a:rPr lang="en-US" dirty="0" smtClean="0"/>
              <a:t> </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Healthcare-associated meningitis</a:t>
            </a:r>
            <a:r>
              <a:rPr lang="en-US" dirty="0"/>
              <a:t> </a:t>
            </a:r>
          </a:p>
          <a:p>
            <a:r>
              <a:rPr lang="en-US" dirty="0" smtClean="0"/>
              <a:t> </a:t>
            </a:r>
            <a:r>
              <a:rPr lang="en-US" dirty="0"/>
              <a:t>following head trauma or neurosurgery, and in patients with internal or external ventricular </a:t>
            </a:r>
            <a:r>
              <a:rPr lang="en-US" dirty="0" smtClean="0"/>
              <a:t>drains </a:t>
            </a:r>
            <a:endParaRPr lang="en-US" dirty="0"/>
          </a:p>
          <a:p>
            <a:r>
              <a:rPr lang="en-US" dirty="0" smtClean="0"/>
              <a:t>Most common causative organisms gram-negative </a:t>
            </a:r>
            <a:r>
              <a:rPr lang="en-US" dirty="0"/>
              <a:t>bacilli </a:t>
            </a:r>
            <a:r>
              <a:rPr lang="en-US" dirty="0" smtClean="0"/>
              <a:t>a,</a:t>
            </a:r>
            <a:r>
              <a:rPr lang="en-US" dirty="0"/>
              <a:t> </a:t>
            </a:r>
            <a:r>
              <a:rPr lang="en-US" i="1" dirty="0"/>
              <a:t>S. </a:t>
            </a:r>
            <a:r>
              <a:rPr lang="en-US" i="1" dirty="0" err="1"/>
              <a:t>aureus</a:t>
            </a:r>
            <a:r>
              <a:rPr lang="en-US" dirty="0"/>
              <a:t>, and coagulase-negative </a:t>
            </a:r>
            <a:r>
              <a:rPr lang="en-US" dirty="0" smtClean="0"/>
              <a:t>staphylococci</a:t>
            </a:r>
            <a:endParaRPr lang="en-US" dirty="0"/>
          </a:p>
          <a:p>
            <a:pPr marL="0" indent="0">
              <a:buNone/>
            </a:pPr>
            <a:endParaRPr lang="en-US" dirty="0"/>
          </a:p>
          <a:p>
            <a:r>
              <a:rPr lang="en-US" u="sng" dirty="0" err="1" smtClean="0"/>
              <a:t>Vancomycin</a:t>
            </a:r>
            <a:r>
              <a:rPr lang="en-US" dirty="0"/>
              <a:t> – 15 to 20 mg/kg IV every 8 to 12 hours (not to exceed 2 g per dose or a total daily dose of 60 mg/kg; adjust dose to achieve </a:t>
            </a:r>
            <a:r>
              <a:rPr lang="en-US" dirty="0" err="1"/>
              <a:t>vancomycin</a:t>
            </a:r>
            <a:r>
              <a:rPr lang="en-US" dirty="0"/>
              <a:t> serum trough concentrations of 15 to 20 mcg/mL)</a:t>
            </a:r>
          </a:p>
          <a:p>
            <a:pPr marL="0" indent="0">
              <a:buNone/>
            </a:pPr>
            <a:r>
              <a:rPr lang="en-US" b="1" dirty="0" smtClean="0"/>
              <a:t>       plus</a:t>
            </a:r>
            <a:endParaRPr lang="en-US" dirty="0"/>
          </a:p>
          <a:p>
            <a:pPr marL="0" indent="0">
              <a:buNone/>
            </a:pPr>
            <a:r>
              <a:rPr lang="en-US" dirty="0" smtClean="0"/>
              <a:t>       One </a:t>
            </a:r>
            <a:r>
              <a:rPr lang="en-US" dirty="0"/>
              <a:t>of the </a:t>
            </a:r>
            <a:r>
              <a:rPr lang="en-US" dirty="0" smtClean="0"/>
              <a:t>following:</a:t>
            </a:r>
            <a:endParaRPr lang="en-US" dirty="0"/>
          </a:p>
          <a:p>
            <a:pPr marL="0" indent="0">
              <a:buNone/>
            </a:pPr>
            <a:r>
              <a:rPr lang="en-US" dirty="0" smtClean="0"/>
              <a:t>      •</a:t>
            </a:r>
            <a:r>
              <a:rPr lang="en-US" u="sng" dirty="0" err="1" smtClean="0"/>
              <a:t>Ceftazidime</a:t>
            </a:r>
            <a:r>
              <a:rPr lang="en-US" dirty="0" smtClean="0"/>
              <a:t> – 2 g IV every 8 hours</a:t>
            </a:r>
          </a:p>
          <a:p>
            <a:pPr marL="0" indent="0">
              <a:buNone/>
            </a:pPr>
            <a:r>
              <a:rPr lang="en-US" b="1" dirty="0" smtClean="0"/>
              <a:t>      or</a:t>
            </a:r>
            <a:endParaRPr lang="en-US" dirty="0" smtClean="0"/>
          </a:p>
          <a:p>
            <a:pPr marL="0" indent="0">
              <a:buNone/>
            </a:pPr>
            <a:r>
              <a:rPr lang="en-US" dirty="0" smtClean="0"/>
              <a:t>      •</a:t>
            </a:r>
            <a:r>
              <a:rPr lang="en-US" u="sng" dirty="0" err="1" smtClean="0"/>
              <a:t>Cefepime</a:t>
            </a:r>
            <a:r>
              <a:rPr lang="en-US" dirty="0"/>
              <a:t> </a:t>
            </a:r>
            <a:r>
              <a:rPr lang="en-US" dirty="0" smtClean="0"/>
              <a:t>– 2 g IV every 8 hours</a:t>
            </a:r>
          </a:p>
          <a:p>
            <a:pPr marL="0" indent="0">
              <a:buNone/>
            </a:pPr>
            <a:r>
              <a:rPr lang="en-US" b="1" dirty="0" smtClean="0"/>
              <a:t>      or</a:t>
            </a:r>
            <a:endParaRPr lang="en-US" dirty="0" smtClean="0"/>
          </a:p>
          <a:p>
            <a:pPr marL="0" indent="0">
              <a:buNone/>
            </a:pPr>
            <a:r>
              <a:rPr lang="en-US" dirty="0" smtClean="0"/>
              <a:t>      •</a:t>
            </a:r>
            <a:r>
              <a:rPr lang="en-US" u="sng" dirty="0" err="1" smtClean="0"/>
              <a:t>Meropenem</a:t>
            </a:r>
            <a:r>
              <a:rPr lang="en-US" dirty="0" smtClean="0"/>
              <a:t> – 2 g IV every 8 hours</a:t>
            </a:r>
          </a:p>
          <a:p>
            <a:endParaRPr lang="en-US" dirty="0"/>
          </a:p>
        </p:txBody>
      </p:sp>
    </p:spTree>
    <p:extLst>
      <p:ext uri="{BB962C8B-B14F-4D97-AF65-F5344CB8AC3E}">
        <p14:creationId xmlns:p14="http://schemas.microsoft.com/office/powerpoint/2010/main" val="35841425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t>
            </a:r>
            <a:endParaRPr lang="en-US" dirty="0"/>
          </a:p>
        </p:txBody>
      </p:sp>
      <p:sp>
        <p:nvSpPr>
          <p:cNvPr id="3" name="Content Placeholder 2"/>
          <p:cNvSpPr>
            <a:spLocks noGrp="1"/>
          </p:cNvSpPr>
          <p:nvPr>
            <p:ph idx="1"/>
          </p:nvPr>
        </p:nvSpPr>
        <p:spPr/>
        <p:txBody>
          <a:bodyPr>
            <a:normAutofit/>
          </a:bodyPr>
          <a:lstStyle/>
          <a:p>
            <a:r>
              <a:rPr lang="en-US" dirty="0"/>
              <a:t>Most cases of viral </a:t>
            </a:r>
            <a:r>
              <a:rPr lang="en-US" dirty="0" smtClean="0"/>
              <a:t>meningitis</a:t>
            </a:r>
            <a:r>
              <a:rPr lang="en-US" dirty="0"/>
              <a:t> </a:t>
            </a:r>
            <a:r>
              <a:rPr lang="en-US" dirty="0" smtClean="0"/>
              <a:t>are </a:t>
            </a:r>
            <a:r>
              <a:rPr lang="en-US" dirty="0"/>
              <a:t>benign and self-limited. </a:t>
            </a:r>
            <a:endParaRPr lang="en-US" dirty="0" smtClean="0"/>
          </a:p>
          <a:p>
            <a:r>
              <a:rPr lang="en-US" dirty="0" smtClean="0"/>
              <a:t>Usually patients </a:t>
            </a:r>
            <a:r>
              <a:rPr lang="en-US" dirty="0"/>
              <a:t>need only supportive care and require no specific </a:t>
            </a:r>
            <a:r>
              <a:rPr lang="en-US" dirty="0" smtClean="0"/>
              <a:t>therapy.</a:t>
            </a:r>
            <a:endParaRPr lang="en-US" dirty="0"/>
          </a:p>
          <a:p>
            <a:r>
              <a:rPr lang="en-US" dirty="0"/>
              <a:t>Herpes simplex </a:t>
            </a:r>
            <a:r>
              <a:rPr lang="en-US" dirty="0" smtClean="0"/>
              <a:t>meningitis should be treated with  </a:t>
            </a:r>
            <a:r>
              <a:rPr lang="en-US" dirty="0"/>
              <a:t>Acyclovir (10 mg/kg IV every 8 hours) </a:t>
            </a:r>
            <a:r>
              <a:rPr lang="en-US" dirty="0" smtClean="0"/>
              <a:t>for </a:t>
            </a:r>
            <a:r>
              <a:rPr lang="en-US" dirty="0"/>
              <a:t>HSV-1 and HSV-2 </a:t>
            </a:r>
            <a:r>
              <a:rPr lang="en-US" dirty="0" smtClean="0"/>
              <a:t>meningitis.</a:t>
            </a:r>
            <a:r>
              <a:rPr lang="en-US" dirty="0"/>
              <a:t/>
            </a:r>
            <a:br>
              <a:rPr lang="en-US" dirty="0"/>
            </a:br>
            <a:endParaRPr lang="en-US" dirty="0"/>
          </a:p>
        </p:txBody>
      </p:sp>
    </p:spTree>
    <p:extLst>
      <p:ext uri="{BB962C8B-B14F-4D97-AF65-F5344CB8AC3E}">
        <p14:creationId xmlns:p14="http://schemas.microsoft.com/office/powerpoint/2010/main" val="40197840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t>
            </a:r>
            <a:endParaRPr lang="en-US" dirty="0"/>
          </a:p>
        </p:txBody>
      </p:sp>
      <p:sp>
        <p:nvSpPr>
          <p:cNvPr id="3" name="Content Placeholder 2"/>
          <p:cNvSpPr>
            <a:spLocks noGrp="1"/>
          </p:cNvSpPr>
          <p:nvPr>
            <p:ph idx="1"/>
          </p:nvPr>
        </p:nvSpPr>
        <p:spPr/>
        <p:txBody>
          <a:bodyPr>
            <a:normAutofit/>
          </a:bodyPr>
          <a:lstStyle/>
          <a:p>
            <a:pPr marL="0" indent="0">
              <a:buNone/>
            </a:pPr>
            <a:r>
              <a:rPr lang="en-US" b="1" dirty="0"/>
              <a:t>SUPPORTIVE CARE</a:t>
            </a:r>
            <a:endParaRPr lang="en-US" dirty="0"/>
          </a:p>
          <a:p>
            <a:r>
              <a:rPr lang="en-US" b="1" dirty="0"/>
              <a:t>Fluid management</a:t>
            </a:r>
            <a:r>
              <a:rPr lang="en-US" dirty="0"/>
              <a:t> </a:t>
            </a:r>
          </a:p>
          <a:p>
            <a:pPr marL="0" indent="0">
              <a:buNone/>
            </a:pPr>
            <a:r>
              <a:rPr lang="en-US" dirty="0" smtClean="0"/>
              <a:t>    </a:t>
            </a:r>
            <a:r>
              <a:rPr lang="en-US" dirty="0"/>
              <a:t>I</a:t>
            </a:r>
            <a:r>
              <a:rPr lang="en-US" dirty="0" smtClean="0"/>
              <a:t>ntravenous </a:t>
            </a:r>
            <a:r>
              <a:rPr lang="en-US" dirty="0"/>
              <a:t>maintenance fluids </a:t>
            </a:r>
          </a:p>
          <a:p>
            <a:r>
              <a:rPr lang="en-US" b="1" dirty="0"/>
              <a:t>Reduction of intracranial pressure</a:t>
            </a:r>
            <a:r>
              <a:rPr lang="en-US" dirty="0"/>
              <a:t> </a:t>
            </a:r>
          </a:p>
          <a:p>
            <a:pPr marL="0" indent="0">
              <a:buNone/>
            </a:pPr>
            <a:r>
              <a:rPr lang="en-US" dirty="0"/>
              <a:t> </a:t>
            </a:r>
            <a:r>
              <a:rPr lang="en-US" dirty="0" smtClean="0"/>
              <a:t>  </a:t>
            </a:r>
            <a:r>
              <a:rPr lang="en-US" dirty="0"/>
              <a:t>E</a:t>
            </a:r>
            <a:r>
              <a:rPr lang="en-US" dirty="0" smtClean="0"/>
              <a:t>levating </a:t>
            </a:r>
            <a:r>
              <a:rPr lang="en-US" dirty="0"/>
              <a:t>the head of the bed to </a:t>
            </a:r>
            <a:r>
              <a:rPr lang="en-US" dirty="0" smtClean="0"/>
              <a:t>30º</a:t>
            </a:r>
          </a:p>
          <a:p>
            <a:pPr marL="0" indent="0">
              <a:buNone/>
            </a:pPr>
            <a:r>
              <a:rPr lang="en-US" dirty="0" smtClean="0"/>
              <a:t>   Hyperventilation</a:t>
            </a:r>
          </a:p>
          <a:p>
            <a:pPr marL="0" indent="0">
              <a:buNone/>
            </a:pPr>
            <a:r>
              <a:rPr lang="en-US" dirty="0"/>
              <a:t> </a:t>
            </a:r>
            <a:r>
              <a:rPr lang="en-US" dirty="0" smtClean="0"/>
              <a:t>  </a:t>
            </a:r>
            <a:r>
              <a:rPr lang="en-US" dirty="0"/>
              <a:t>O</a:t>
            </a:r>
            <a:r>
              <a:rPr lang="en-US" dirty="0" smtClean="0"/>
              <a:t>ral </a:t>
            </a:r>
            <a:r>
              <a:rPr lang="en-US" dirty="0"/>
              <a:t>administration of the </a:t>
            </a:r>
            <a:r>
              <a:rPr lang="en-US" dirty="0" smtClean="0"/>
              <a:t>hyperosmolar agent </a:t>
            </a:r>
            <a:endParaRPr lang="en-US" dirty="0"/>
          </a:p>
        </p:txBody>
      </p:sp>
    </p:spTree>
    <p:extLst>
      <p:ext uri="{BB962C8B-B14F-4D97-AF65-F5344CB8AC3E}">
        <p14:creationId xmlns:p14="http://schemas.microsoft.com/office/powerpoint/2010/main" val="8293196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REPEAT </a:t>
            </a:r>
            <a:r>
              <a:rPr lang="en-US" b="1" dirty="0"/>
              <a:t>CSF </a:t>
            </a:r>
            <a:r>
              <a:rPr lang="en-US" b="1" dirty="0" smtClean="0"/>
              <a:t>ANALYSIS</a:t>
            </a:r>
            <a:endParaRPr lang="en-US" dirty="0"/>
          </a:p>
          <a:p>
            <a:pPr marL="0" indent="0">
              <a:buNone/>
            </a:pPr>
            <a:r>
              <a:rPr lang="en-US" dirty="0" smtClean="0"/>
              <a:t>●</a:t>
            </a:r>
            <a:r>
              <a:rPr lang="en-US" dirty="0"/>
              <a:t>When there is no evidence of improvement by 48 hours after the initiation of appropriate therapy</a:t>
            </a:r>
          </a:p>
          <a:p>
            <a:pPr marL="0" indent="0">
              <a:buNone/>
            </a:pPr>
            <a:endParaRPr lang="en-US" dirty="0"/>
          </a:p>
          <a:p>
            <a:pPr marL="0" indent="0">
              <a:buNone/>
            </a:pPr>
            <a:r>
              <a:rPr lang="en-US" dirty="0"/>
              <a:t>●Persistent fever for more than eight days without another </a:t>
            </a:r>
            <a:r>
              <a:rPr lang="en-US" dirty="0" smtClean="0"/>
              <a:t>explanation</a:t>
            </a:r>
            <a:endParaRPr lang="en-US" dirty="0"/>
          </a:p>
        </p:txBody>
      </p:sp>
    </p:spTree>
    <p:extLst>
      <p:ext uri="{BB962C8B-B14F-4D97-AF65-F5344CB8AC3E}">
        <p14:creationId xmlns:p14="http://schemas.microsoft.com/office/powerpoint/2010/main" val="4156759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r>
              <a:rPr lang="en-US" dirty="0"/>
              <a:t>Vaccination </a:t>
            </a:r>
            <a:endParaRPr lang="en-US" dirty="0" smtClean="0"/>
          </a:p>
          <a:p>
            <a:pPr marL="0" indent="0">
              <a:buNone/>
            </a:pPr>
            <a:endParaRPr lang="en-US" dirty="0" smtClean="0"/>
          </a:p>
          <a:p>
            <a:r>
              <a:rPr lang="en-US" dirty="0"/>
              <a:t>C</a:t>
            </a:r>
            <a:r>
              <a:rPr lang="en-US" dirty="0" smtClean="0"/>
              <a:t>hemoprophylaxis </a:t>
            </a:r>
            <a:endParaRPr lang="en-US" dirty="0"/>
          </a:p>
        </p:txBody>
      </p:sp>
    </p:spTree>
    <p:extLst>
      <p:ext uri="{BB962C8B-B14F-4D97-AF65-F5344CB8AC3E}">
        <p14:creationId xmlns:p14="http://schemas.microsoft.com/office/powerpoint/2010/main" val="19748411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endParaRPr lang="en-US" b="1" dirty="0"/>
          </a:p>
          <a:p>
            <a:r>
              <a:rPr lang="en-US" dirty="0"/>
              <a:t>Vaccination against </a:t>
            </a:r>
            <a:r>
              <a:rPr lang="en-US" i="1" dirty="0"/>
              <a:t>H </a:t>
            </a:r>
            <a:r>
              <a:rPr lang="en-US" i="1" dirty="0" err="1"/>
              <a:t>influenzae</a:t>
            </a:r>
            <a:r>
              <a:rPr lang="en-US" dirty="0"/>
              <a:t> type B (</a:t>
            </a:r>
            <a:r>
              <a:rPr lang="en-US" dirty="0" err="1"/>
              <a:t>Hib</a:t>
            </a:r>
            <a:r>
              <a:rPr lang="en-US" dirty="0"/>
              <a:t>) is strongly recommended in susceptible </a:t>
            </a:r>
            <a:r>
              <a:rPr lang="en-US" dirty="0" smtClean="0"/>
              <a:t>individuals.</a:t>
            </a:r>
          </a:p>
          <a:p>
            <a:endParaRPr lang="en-US" dirty="0" smtClean="0"/>
          </a:p>
          <a:p>
            <a:r>
              <a:rPr lang="en-US" dirty="0" smtClean="0"/>
              <a:t> </a:t>
            </a:r>
            <a:r>
              <a:rPr lang="en-US" dirty="0"/>
              <a:t>Vaccination against </a:t>
            </a:r>
            <a:r>
              <a:rPr lang="en-US" i="1" dirty="0"/>
              <a:t>S </a:t>
            </a:r>
            <a:r>
              <a:rPr lang="en-US" i="1" dirty="0" err="1"/>
              <a:t>pneumoniae</a:t>
            </a:r>
            <a:r>
              <a:rPr lang="en-US" dirty="0"/>
              <a:t> is also strongly encouraged for susceptible individuals, including people older than 65 years and individuals with chronic cardiopulmonary illnesses. </a:t>
            </a:r>
            <a:endParaRPr lang="en-US" dirty="0" smtClean="0"/>
          </a:p>
          <a:p>
            <a:endParaRPr lang="en-US" dirty="0"/>
          </a:p>
          <a:p>
            <a:pPr marL="0" indent="0">
              <a:buNone/>
            </a:pPr>
            <a:endParaRPr lang="en-US" dirty="0"/>
          </a:p>
          <a:p>
            <a:r>
              <a:rPr lang="en-US" dirty="0"/>
              <a:t>Vaccination with </a:t>
            </a:r>
            <a:r>
              <a:rPr lang="en-US" dirty="0" err="1"/>
              <a:t>quadrivalent</a:t>
            </a:r>
            <a:r>
              <a:rPr lang="en-US" dirty="0"/>
              <a:t> meningococcal polysaccharide vaccine should be offered to all high-risk populations, including those who have underlying immune deficiencies, those who travel to </a:t>
            </a:r>
            <a:r>
              <a:rPr lang="en-US" dirty="0" err="1"/>
              <a:t>hyperendemic</a:t>
            </a:r>
            <a:r>
              <a:rPr lang="en-US" dirty="0"/>
              <a:t> areas and epidemic areas, and those who do laboratory work that involves routine exposure to </a:t>
            </a:r>
            <a:r>
              <a:rPr lang="en-US" i="1" dirty="0"/>
              <a:t>N </a:t>
            </a:r>
            <a:r>
              <a:rPr lang="en-US" i="1" dirty="0" err="1"/>
              <a:t>meningitidis</a:t>
            </a:r>
            <a:r>
              <a:rPr lang="en-US" i="1" dirty="0"/>
              <a:t>.</a:t>
            </a:r>
            <a:r>
              <a:rPr lang="en-US" dirty="0"/>
              <a:t> </a:t>
            </a:r>
          </a:p>
          <a:p>
            <a:pPr marL="0" indent="0">
              <a:buNone/>
            </a:pPr>
            <a:r>
              <a:rPr lang="en-US" dirty="0"/>
              <a:t/>
            </a:r>
            <a:br>
              <a:rPr lang="en-US" dirty="0"/>
            </a:br>
            <a:endParaRPr lang="en-US" dirty="0"/>
          </a:p>
          <a:p>
            <a:endParaRPr lang="en-US" dirty="0"/>
          </a:p>
        </p:txBody>
      </p:sp>
    </p:spTree>
    <p:extLst>
      <p:ext uri="{BB962C8B-B14F-4D97-AF65-F5344CB8AC3E}">
        <p14:creationId xmlns:p14="http://schemas.microsoft.com/office/powerpoint/2010/main" val="36145635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r>
              <a:rPr lang="en-US" dirty="0"/>
              <a:t>In October 2014, the FDA approved the first meningococcal vaccine for serogroup B (</a:t>
            </a:r>
            <a:r>
              <a:rPr lang="en-US" dirty="0" err="1"/>
              <a:t>Trumenba</a:t>
            </a:r>
            <a:r>
              <a:rPr lang="en-US" dirty="0"/>
              <a:t>) </a:t>
            </a:r>
          </a:p>
          <a:p>
            <a:endParaRPr lang="en-US" dirty="0"/>
          </a:p>
        </p:txBody>
      </p:sp>
    </p:spTree>
    <p:extLst>
      <p:ext uri="{BB962C8B-B14F-4D97-AF65-F5344CB8AC3E}">
        <p14:creationId xmlns:p14="http://schemas.microsoft.com/office/powerpoint/2010/main" val="25929086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a:t>
            </a:r>
            <a:endParaRPr lang="en-US" dirty="0"/>
          </a:p>
        </p:txBody>
      </p:sp>
      <p:sp>
        <p:nvSpPr>
          <p:cNvPr id="3" name="Content Placeholder 2"/>
          <p:cNvSpPr>
            <a:spLocks noGrp="1"/>
          </p:cNvSpPr>
          <p:nvPr>
            <p:ph idx="1"/>
          </p:nvPr>
        </p:nvSpPr>
        <p:spPr/>
        <p:txBody>
          <a:bodyPr>
            <a:normAutofit/>
          </a:bodyPr>
          <a:lstStyle/>
          <a:p>
            <a:pPr marL="0" indent="0">
              <a:buNone/>
            </a:pPr>
            <a:r>
              <a:rPr lang="en-US" b="1" dirty="0"/>
              <a:t>Chemoprophylaxis</a:t>
            </a:r>
          </a:p>
          <a:p>
            <a:r>
              <a:rPr lang="en-US" dirty="0"/>
              <a:t>After exposure to </a:t>
            </a:r>
            <a:r>
              <a:rPr lang="en-US" dirty="0" smtClean="0"/>
              <a:t>cases </a:t>
            </a:r>
            <a:r>
              <a:rPr lang="en-US" dirty="0"/>
              <a:t>involving </a:t>
            </a:r>
            <a:r>
              <a:rPr lang="en-US" i="1" dirty="0"/>
              <a:t>H </a:t>
            </a:r>
            <a:r>
              <a:rPr lang="en-US" i="1" dirty="0" err="1"/>
              <a:t>influenzae</a:t>
            </a:r>
            <a:r>
              <a:rPr lang="en-US" i="1" dirty="0"/>
              <a:t>, N </a:t>
            </a:r>
            <a:r>
              <a:rPr lang="en-US" i="1" dirty="0" err="1"/>
              <a:t>meningitidis</a:t>
            </a:r>
            <a:r>
              <a:rPr lang="en-US" i="1" dirty="0"/>
              <a:t>,</a:t>
            </a:r>
            <a:r>
              <a:rPr lang="en-US" dirty="0"/>
              <a:t> or </a:t>
            </a:r>
            <a:r>
              <a:rPr lang="en-US" i="1" dirty="0"/>
              <a:t>S pneumoniae</a:t>
            </a:r>
            <a:r>
              <a:rPr lang="en-US" dirty="0"/>
              <a:t>, temporary nasopharyngeal carriage of the organism </a:t>
            </a:r>
            <a:r>
              <a:rPr lang="en-US" dirty="0" smtClean="0"/>
              <a:t>can occur.</a:t>
            </a:r>
            <a:endParaRPr lang="en-US" dirty="0"/>
          </a:p>
          <a:p>
            <a:r>
              <a:rPr lang="en-US" dirty="0"/>
              <a:t>To eliminate nasopharyngeal carriage of Hib and to decrease invasion of colonized susceptible individuals, rifampin (20 mg/kg/day for 4 days) is given</a:t>
            </a:r>
            <a:r>
              <a:rPr lang="en-US" dirty="0" smtClean="0"/>
              <a:t>.</a:t>
            </a:r>
            <a:endParaRPr lang="en-US" dirty="0"/>
          </a:p>
        </p:txBody>
      </p:sp>
    </p:spTree>
    <p:extLst>
      <p:ext uri="{BB962C8B-B14F-4D97-AF65-F5344CB8AC3E}">
        <p14:creationId xmlns:p14="http://schemas.microsoft.com/office/powerpoint/2010/main" val="41224157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a:t>
            </a:r>
            <a:endParaRPr lang="en-US" dirty="0"/>
          </a:p>
        </p:txBody>
      </p:sp>
      <p:sp>
        <p:nvSpPr>
          <p:cNvPr id="3" name="Content Placeholder 2"/>
          <p:cNvSpPr>
            <a:spLocks noGrp="1"/>
          </p:cNvSpPr>
          <p:nvPr>
            <p:ph idx="1"/>
          </p:nvPr>
        </p:nvSpPr>
        <p:spPr/>
        <p:txBody>
          <a:bodyPr>
            <a:normAutofit/>
          </a:bodyPr>
          <a:lstStyle/>
          <a:p>
            <a:r>
              <a:rPr lang="en-US" dirty="0"/>
              <a:t>Prophylaxis is suggested for contacts of persons with meningococcal meningitis (</a:t>
            </a:r>
            <a:r>
              <a:rPr lang="en-US" dirty="0" err="1"/>
              <a:t>eg</a:t>
            </a:r>
            <a:r>
              <a:rPr lang="en-US" dirty="0"/>
              <a:t>, household contacts, daycare center </a:t>
            </a:r>
            <a:r>
              <a:rPr lang="en-US" dirty="0" smtClean="0"/>
              <a:t>members, </a:t>
            </a:r>
            <a:r>
              <a:rPr lang="en-US" dirty="0"/>
              <a:t>close contacts </a:t>
            </a:r>
            <a:r>
              <a:rPr lang="en-US" dirty="0" smtClean="0"/>
              <a:t>in </a:t>
            </a:r>
            <a:r>
              <a:rPr lang="en-US" dirty="0"/>
              <a:t>schools, and medical personnel performing mouth-to-mouth resuscitation). </a:t>
            </a:r>
            <a:endParaRPr lang="en-US" dirty="0" smtClean="0"/>
          </a:p>
          <a:p>
            <a:r>
              <a:rPr lang="en-US" dirty="0" smtClean="0"/>
              <a:t>Rifampin </a:t>
            </a:r>
            <a:r>
              <a:rPr lang="en-US" dirty="0"/>
              <a:t>(600 mg PO every 12 hours for 2 days) can rapidly eradicate the carrier stage, and the prophylaxis persists for as long as 10 weeks after treatment.</a:t>
            </a:r>
          </a:p>
          <a:p>
            <a:r>
              <a:rPr lang="en-US" dirty="0"/>
              <a:t>Alternative agents for adults include ceftriaxone (250 mg IM in a single dose); this agent is also the safest choice in pregnant patients</a:t>
            </a:r>
            <a:r>
              <a:rPr lang="en-US" dirty="0" smtClean="0"/>
              <a:t>.</a:t>
            </a:r>
            <a:endParaRPr lang="en-US" dirty="0"/>
          </a:p>
          <a:p>
            <a:endParaRPr lang="en-US" dirty="0"/>
          </a:p>
        </p:txBody>
      </p:sp>
    </p:spTree>
    <p:extLst>
      <p:ext uri="{BB962C8B-B14F-4D97-AF65-F5344CB8AC3E}">
        <p14:creationId xmlns:p14="http://schemas.microsoft.com/office/powerpoint/2010/main" val="40186352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Prognosis </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b="1" dirty="0"/>
              <a:t>Mortality</a:t>
            </a:r>
            <a:r>
              <a:rPr lang="en-US" dirty="0"/>
              <a:t> </a:t>
            </a:r>
          </a:p>
          <a:p>
            <a:r>
              <a:rPr lang="en-US" dirty="0" smtClean="0"/>
              <a:t>The </a:t>
            </a:r>
            <a:r>
              <a:rPr lang="en-US" dirty="0"/>
              <a:t>mortality rate of bacterial meningitis increases </a:t>
            </a:r>
            <a:r>
              <a:rPr lang="en-US" dirty="0" smtClean="0"/>
              <a:t>with </a:t>
            </a:r>
            <a:r>
              <a:rPr lang="en-US" dirty="0"/>
              <a:t>increasing age</a:t>
            </a:r>
            <a:r>
              <a:rPr lang="en-US" dirty="0" smtClean="0"/>
              <a:t>.</a:t>
            </a:r>
            <a:endParaRPr lang="en-US" dirty="0"/>
          </a:p>
          <a:p>
            <a:r>
              <a:rPr lang="en-US" dirty="0" smtClean="0"/>
              <a:t>The </a:t>
            </a:r>
            <a:r>
              <a:rPr lang="en-US" dirty="0"/>
              <a:t>mortality rate was higher with healthcare-associated compared with community-acquired infection </a:t>
            </a:r>
          </a:p>
          <a:p>
            <a:r>
              <a:rPr lang="en-US" dirty="0" smtClean="0"/>
              <a:t>Higher with </a:t>
            </a:r>
            <a:r>
              <a:rPr lang="en-US" dirty="0"/>
              <a:t>infection due to </a:t>
            </a:r>
            <a:r>
              <a:rPr lang="en-US" i="1" dirty="0" err="1" smtClean="0"/>
              <a:t>S.pneumoniae</a:t>
            </a:r>
            <a:r>
              <a:rPr lang="en-US" dirty="0"/>
              <a:t> and </a:t>
            </a:r>
            <a:r>
              <a:rPr lang="en-US" i="1" dirty="0"/>
              <a:t>L. </a:t>
            </a:r>
            <a:r>
              <a:rPr lang="en-US" i="1" dirty="0" err="1"/>
              <a:t>monocytogenes</a:t>
            </a:r>
            <a:r>
              <a:rPr lang="en-US" i="1" dirty="0"/>
              <a:t> </a:t>
            </a:r>
            <a:r>
              <a:rPr lang="en-US" dirty="0"/>
              <a:t>compared with </a:t>
            </a:r>
            <a:r>
              <a:rPr lang="en-US" i="1" dirty="0"/>
              <a:t>N. </a:t>
            </a:r>
            <a:r>
              <a:rPr lang="en-US" i="1" dirty="0" err="1" smtClean="0"/>
              <a:t>meningitidis</a:t>
            </a:r>
            <a:endParaRPr lang="en-US" dirty="0"/>
          </a:p>
          <a:p>
            <a:endParaRPr lang="en-US" dirty="0"/>
          </a:p>
        </p:txBody>
      </p:sp>
    </p:spTree>
    <p:extLst>
      <p:ext uri="{BB962C8B-B14F-4D97-AF65-F5344CB8AC3E}">
        <p14:creationId xmlns:p14="http://schemas.microsoft.com/office/powerpoint/2010/main" val="150469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457" t="33062" r="47435" b="19506"/>
          <a:stretch/>
        </p:blipFill>
        <p:spPr bwMode="auto">
          <a:xfrm>
            <a:off x="1143000" y="1402914"/>
            <a:ext cx="6095999" cy="4083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63351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6000" dirty="0" smtClean="0"/>
              <a:t>            </a:t>
            </a:r>
          </a:p>
          <a:p>
            <a:pPr marL="0" indent="0">
              <a:buNone/>
            </a:pPr>
            <a:r>
              <a:rPr lang="en-US" sz="6000" dirty="0"/>
              <a:t> </a:t>
            </a:r>
            <a:r>
              <a:rPr lang="en-US" sz="6000" dirty="0" smtClean="0"/>
              <a:t>            Thank you </a:t>
            </a:r>
            <a:endParaRPr lang="en-US" sz="6000" dirty="0"/>
          </a:p>
        </p:txBody>
      </p:sp>
    </p:spTree>
    <p:extLst>
      <p:ext uri="{BB962C8B-B14F-4D97-AF65-F5344CB8AC3E}">
        <p14:creationId xmlns:p14="http://schemas.microsoft.com/office/powerpoint/2010/main" val="1967179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lstStyle/>
          <a:p>
            <a:pPr marL="0" indent="0">
              <a:buNone/>
            </a:pPr>
            <a:r>
              <a:rPr lang="en-US" dirty="0"/>
              <a:t>Meningitis can also be divided into the following 3 general categories:</a:t>
            </a:r>
          </a:p>
          <a:p>
            <a:endParaRPr lang="en-US" dirty="0" smtClean="0"/>
          </a:p>
          <a:p>
            <a:r>
              <a:rPr lang="en-US" dirty="0" smtClean="0"/>
              <a:t>Bacterial </a:t>
            </a:r>
            <a:r>
              <a:rPr lang="en-US" dirty="0"/>
              <a:t>(pyogenic</a:t>
            </a:r>
            <a:r>
              <a:rPr lang="en-US" dirty="0" smtClean="0"/>
              <a:t>)</a:t>
            </a:r>
          </a:p>
          <a:p>
            <a:r>
              <a:rPr lang="en-US" dirty="0" smtClean="0"/>
              <a:t>Viral </a:t>
            </a:r>
            <a:endParaRPr lang="en-US" dirty="0"/>
          </a:p>
          <a:p>
            <a:r>
              <a:rPr lang="en-US" dirty="0"/>
              <a:t>Granulomatous</a:t>
            </a:r>
          </a:p>
          <a:p>
            <a:r>
              <a:rPr lang="en-US" dirty="0"/>
              <a:t>Aseptic</a:t>
            </a:r>
          </a:p>
          <a:p>
            <a:endParaRPr lang="en-US" dirty="0"/>
          </a:p>
        </p:txBody>
      </p:sp>
    </p:spTree>
    <p:extLst>
      <p:ext uri="{BB962C8B-B14F-4D97-AF65-F5344CB8AC3E}">
        <p14:creationId xmlns:p14="http://schemas.microsoft.com/office/powerpoint/2010/main" val="1384504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Manifestations</a:t>
            </a:r>
            <a:r>
              <a:rPr lang="en-US" dirty="0"/>
              <a:t> </a:t>
            </a:r>
          </a:p>
        </p:txBody>
      </p:sp>
      <p:sp>
        <p:nvSpPr>
          <p:cNvPr id="3" name="Content Placeholder 2"/>
          <p:cNvSpPr>
            <a:spLocks noGrp="1"/>
          </p:cNvSpPr>
          <p:nvPr>
            <p:ph idx="1"/>
          </p:nvPr>
        </p:nvSpPr>
        <p:spPr/>
        <p:txBody>
          <a:bodyPr/>
          <a:lstStyle/>
          <a:p>
            <a:pPr marL="0" indent="0">
              <a:buNone/>
            </a:pPr>
            <a:r>
              <a:rPr lang="en-US" dirty="0" smtClean="0"/>
              <a:t>The </a:t>
            </a:r>
            <a:r>
              <a:rPr lang="en-US" dirty="0"/>
              <a:t>classic </a:t>
            </a:r>
            <a:r>
              <a:rPr lang="en-US" dirty="0" smtClean="0"/>
              <a:t>triad </a:t>
            </a:r>
            <a:r>
              <a:rPr lang="en-US" dirty="0"/>
              <a:t>consists of fever, nuchal rigidity, </a:t>
            </a:r>
            <a:r>
              <a:rPr lang="en-US" dirty="0" smtClean="0"/>
              <a:t>and neck stiffness</a:t>
            </a:r>
          </a:p>
          <a:p>
            <a:pPr marL="0" indent="0">
              <a:buNone/>
            </a:pPr>
            <a:r>
              <a:rPr lang="en-US" dirty="0" smtClean="0"/>
              <a:t>Other symptoms include:</a:t>
            </a:r>
          </a:p>
          <a:p>
            <a:r>
              <a:rPr lang="en-US" dirty="0"/>
              <a:t>C</a:t>
            </a:r>
            <a:r>
              <a:rPr lang="en-US" dirty="0" smtClean="0"/>
              <a:t>hange </a:t>
            </a:r>
            <a:r>
              <a:rPr lang="en-US" dirty="0"/>
              <a:t>in mental </a:t>
            </a:r>
            <a:r>
              <a:rPr lang="en-US" dirty="0" smtClean="0"/>
              <a:t>status</a:t>
            </a:r>
            <a:endParaRPr lang="en-US" dirty="0"/>
          </a:p>
          <a:p>
            <a:r>
              <a:rPr lang="en-US" dirty="0"/>
              <a:t>Headache </a:t>
            </a:r>
            <a:endParaRPr lang="en-US" dirty="0" smtClean="0"/>
          </a:p>
          <a:p>
            <a:r>
              <a:rPr lang="en-US" dirty="0" smtClean="0"/>
              <a:t>Photophobia</a:t>
            </a:r>
          </a:p>
          <a:p>
            <a:r>
              <a:rPr lang="en-US" dirty="0"/>
              <a:t>N</a:t>
            </a:r>
            <a:r>
              <a:rPr lang="en-US" dirty="0" smtClean="0"/>
              <a:t>ausea</a:t>
            </a:r>
            <a:r>
              <a:rPr lang="en-US" dirty="0"/>
              <a:t>, and/or vomiting</a:t>
            </a:r>
          </a:p>
          <a:p>
            <a:endParaRPr lang="en-US" dirty="0"/>
          </a:p>
        </p:txBody>
      </p:sp>
    </p:spTree>
    <p:extLst>
      <p:ext uri="{BB962C8B-B14F-4D97-AF65-F5344CB8AC3E}">
        <p14:creationId xmlns:p14="http://schemas.microsoft.com/office/powerpoint/2010/main" val="1811679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Manifestations</a:t>
            </a:r>
            <a:endParaRPr lang="en-US" dirty="0"/>
          </a:p>
        </p:txBody>
      </p:sp>
      <p:sp>
        <p:nvSpPr>
          <p:cNvPr id="3" name="Content Placeholder 2"/>
          <p:cNvSpPr>
            <a:spLocks noGrp="1"/>
          </p:cNvSpPr>
          <p:nvPr>
            <p:ph idx="1"/>
          </p:nvPr>
        </p:nvSpPr>
        <p:spPr/>
        <p:txBody>
          <a:bodyPr/>
          <a:lstStyle/>
          <a:p>
            <a:r>
              <a:rPr lang="en-US" dirty="0"/>
              <a:t>Confusion</a:t>
            </a:r>
          </a:p>
          <a:p>
            <a:r>
              <a:rPr lang="en-US" dirty="0"/>
              <a:t>Irritability</a:t>
            </a:r>
          </a:p>
          <a:p>
            <a:r>
              <a:rPr lang="en-US" dirty="0"/>
              <a:t>Delirium</a:t>
            </a:r>
          </a:p>
          <a:p>
            <a:r>
              <a:rPr lang="en-US" dirty="0"/>
              <a:t>Coma</a:t>
            </a:r>
          </a:p>
          <a:p>
            <a:endParaRPr lang="en-US" dirty="0"/>
          </a:p>
        </p:txBody>
      </p:sp>
    </p:spTree>
    <p:extLst>
      <p:ext uri="{BB962C8B-B14F-4D97-AF65-F5344CB8AC3E}">
        <p14:creationId xmlns:p14="http://schemas.microsoft.com/office/powerpoint/2010/main" val="2500359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Manifestations</a:t>
            </a:r>
            <a:endParaRPr lang="en-US" dirty="0"/>
          </a:p>
        </p:txBody>
      </p:sp>
      <p:sp>
        <p:nvSpPr>
          <p:cNvPr id="3" name="Content Placeholder 2"/>
          <p:cNvSpPr>
            <a:spLocks noGrp="1"/>
          </p:cNvSpPr>
          <p:nvPr>
            <p:ph idx="1"/>
          </p:nvPr>
        </p:nvSpPr>
        <p:spPr/>
        <p:txBody>
          <a:bodyPr>
            <a:normAutofit lnSpcReduction="10000"/>
          </a:bodyPr>
          <a:lstStyle/>
          <a:p>
            <a:r>
              <a:rPr lang="en-US" baseline="30000" dirty="0"/>
              <a:t> </a:t>
            </a:r>
            <a:r>
              <a:rPr lang="en-US" dirty="0"/>
              <a:t>S</a:t>
            </a:r>
            <a:r>
              <a:rPr lang="en-US" dirty="0" smtClean="0"/>
              <a:t>ymptoms </a:t>
            </a:r>
            <a:r>
              <a:rPr lang="en-US" dirty="0"/>
              <a:t>can develop over several hours or over 1-2 days. </a:t>
            </a:r>
            <a:endParaRPr lang="en-US" dirty="0" smtClean="0"/>
          </a:p>
          <a:p>
            <a:pPr marL="0" indent="0">
              <a:buNone/>
            </a:pPr>
            <a:endParaRPr lang="en-US" dirty="0" smtClean="0"/>
          </a:p>
          <a:p>
            <a:r>
              <a:rPr lang="en-US" dirty="0" smtClean="0"/>
              <a:t>Chronic </a:t>
            </a:r>
            <a:r>
              <a:rPr lang="en-US" dirty="0"/>
              <a:t>symptoms lasting longer than 1 week suggest the presence of meningitis caused by certain viruses or by tuberculosis, syphilis, fungi (especially </a:t>
            </a:r>
            <a:r>
              <a:rPr lang="en-US" dirty="0" err="1"/>
              <a:t>cryptococci</a:t>
            </a:r>
            <a:r>
              <a:rPr lang="en-US" dirty="0"/>
              <a:t>), or </a:t>
            </a:r>
            <a:r>
              <a:rPr lang="en-US" dirty="0" err="1"/>
              <a:t>carcinomatosis</a:t>
            </a:r>
            <a:r>
              <a:rPr lang="en-US" dirty="0" smtClean="0"/>
              <a:t>.</a:t>
            </a:r>
          </a:p>
          <a:p>
            <a:pPr marL="0" indent="0">
              <a:buNone/>
            </a:pPr>
            <a:endParaRPr lang="en-US" dirty="0" smtClean="0"/>
          </a:p>
          <a:p>
            <a:r>
              <a:rPr lang="en-US" dirty="0"/>
              <a:t>F</a:t>
            </a:r>
            <a:r>
              <a:rPr lang="en-US" dirty="0" smtClean="0"/>
              <a:t>ever </a:t>
            </a:r>
            <a:r>
              <a:rPr lang="en-US" dirty="0"/>
              <a:t>and changes in level of alertness or mental status are less common in partially treated meningitis than in untreated </a:t>
            </a:r>
            <a:r>
              <a:rPr lang="en-US" dirty="0" smtClean="0"/>
              <a:t>meningitis.</a:t>
            </a:r>
          </a:p>
          <a:p>
            <a:pPr marL="0" indent="0">
              <a:buNone/>
            </a:pPr>
            <a:endParaRPr lang="en-US" dirty="0"/>
          </a:p>
          <a:p>
            <a:pPr marL="0" indent="0">
              <a:buNone/>
            </a:pPr>
            <a:endParaRPr lang="en-US" dirty="0"/>
          </a:p>
          <a:p>
            <a:pPr marL="0" indent="0">
              <a:buNone/>
            </a:pPr>
            <a:r>
              <a:rPr lang="en-US" dirty="0"/>
              <a:t/>
            </a:r>
            <a:br>
              <a:rPr lang="en-US" dirty="0"/>
            </a:br>
            <a:endParaRPr lang="en-US" dirty="0"/>
          </a:p>
        </p:txBody>
      </p:sp>
    </p:spTree>
    <p:extLst>
      <p:ext uri="{BB962C8B-B14F-4D97-AF65-F5344CB8AC3E}">
        <p14:creationId xmlns:p14="http://schemas.microsoft.com/office/powerpoint/2010/main" val="13710544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374</TotalTime>
  <Words>1416</Words>
  <Application>Microsoft Office PowerPoint</Application>
  <PresentationFormat>عرض على الشاشة (3:4)‏</PresentationFormat>
  <Paragraphs>293</Paragraphs>
  <Slides>50</Slides>
  <Notes>4</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50</vt:i4>
      </vt:variant>
    </vt:vector>
  </HeadingPairs>
  <TitlesOfParts>
    <vt:vector size="54" baseType="lpstr">
      <vt:lpstr>Arial</vt:lpstr>
      <vt:lpstr>Calibri</vt:lpstr>
      <vt:lpstr>Cambria</vt:lpstr>
      <vt:lpstr>Adjacency</vt:lpstr>
      <vt:lpstr>CNS Infections</vt:lpstr>
      <vt:lpstr>Objectives </vt:lpstr>
      <vt:lpstr>Introductin </vt:lpstr>
      <vt:lpstr>Introduction </vt:lpstr>
      <vt:lpstr>عرض تقديمي في PowerPoint</vt:lpstr>
      <vt:lpstr>Introduction </vt:lpstr>
      <vt:lpstr>Clinical Manifestations </vt:lpstr>
      <vt:lpstr>Clinical Manifestations</vt:lpstr>
      <vt:lpstr>Clinical Manifestations</vt:lpstr>
      <vt:lpstr>Clinical Manifestations</vt:lpstr>
      <vt:lpstr>Clinical Manifestations</vt:lpstr>
      <vt:lpstr>Clinical Manifestations</vt:lpstr>
      <vt:lpstr>عرض تقديمي في PowerPoint</vt:lpstr>
      <vt:lpstr>Clinical manifestation </vt:lpstr>
      <vt:lpstr>Clinical Manifestations (examination)</vt:lpstr>
      <vt:lpstr>Clinical Manifestations (examination)</vt:lpstr>
      <vt:lpstr>Clinical Manifestations (examination)</vt:lpstr>
      <vt:lpstr>عرض تقديمي في PowerPoint</vt:lpstr>
      <vt:lpstr>Clinical Manifestations (examination)</vt:lpstr>
      <vt:lpstr>Clinical Manifestations (examination)</vt:lpstr>
      <vt:lpstr>Clinical Manifestations (examination)</vt:lpstr>
      <vt:lpstr>Clinical manifestations  chronic meningitis</vt:lpstr>
      <vt:lpstr>عرض تقديمي في PowerPoint</vt:lpstr>
      <vt:lpstr>Complications </vt:lpstr>
      <vt:lpstr>Complications</vt:lpstr>
      <vt:lpstr>Approach to meningitis </vt:lpstr>
      <vt:lpstr>Approach to meningitis </vt:lpstr>
      <vt:lpstr>Investigations </vt:lpstr>
      <vt:lpstr>Investigations </vt:lpstr>
      <vt:lpstr>Investigations </vt:lpstr>
      <vt:lpstr>Investigations </vt:lpstr>
      <vt:lpstr>Investigations</vt:lpstr>
      <vt:lpstr>Investigations  CSF analysis </vt:lpstr>
      <vt:lpstr>عرض تقديمي في PowerPoint</vt:lpstr>
      <vt:lpstr>Investigations  CSF analysis</vt:lpstr>
      <vt:lpstr>Investigations  CSF analysis</vt:lpstr>
      <vt:lpstr>Investigations  CSF analysis </vt:lpstr>
      <vt:lpstr>Treatment of meningitis </vt:lpstr>
      <vt:lpstr>Treatment of meningitis </vt:lpstr>
      <vt:lpstr>Treatment of meninigitis </vt:lpstr>
      <vt:lpstr>Management </vt:lpstr>
      <vt:lpstr>Management </vt:lpstr>
      <vt:lpstr>Management </vt:lpstr>
      <vt:lpstr>Prevention </vt:lpstr>
      <vt:lpstr>Prevention </vt:lpstr>
      <vt:lpstr>Prevention </vt:lpstr>
      <vt:lpstr>Prevention </vt:lpstr>
      <vt:lpstr>Prevention </vt:lpstr>
      <vt:lpstr>Prognosis </vt:lpstr>
      <vt:lpstr>عرض تقديمي في PowerPoint</vt:lpstr>
    </vt:vector>
  </TitlesOfParts>
  <Company>by adguard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Star</cp:lastModifiedBy>
  <cp:revision>211</cp:revision>
  <dcterms:created xsi:type="dcterms:W3CDTF">2019-02-25T17:58:20Z</dcterms:created>
  <dcterms:modified xsi:type="dcterms:W3CDTF">2019-03-03T22:31:50Z</dcterms:modified>
</cp:coreProperties>
</file>