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66"/>
  </p:notesMasterIdLst>
  <p:sldIdLst>
    <p:sldId id="331" r:id="rId2"/>
    <p:sldId id="257" r:id="rId3"/>
    <p:sldId id="261" r:id="rId4"/>
    <p:sldId id="258" r:id="rId5"/>
    <p:sldId id="260" r:id="rId6"/>
    <p:sldId id="264" r:id="rId7"/>
    <p:sldId id="262" r:id="rId8"/>
    <p:sldId id="263" r:id="rId9"/>
    <p:sldId id="269" r:id="rId10"/>
    <p:sldId id="265" r:id="rId11"/>
    <p:sldId id="266" r:id="rId12"/>
    <p:sldId id="268" r:id="rId13"/>
    <p:sldId id="267" r:id="rId14"/>
    <p:sldId id="271" r:id="rId15"/>
    <p:sldId id="272" r:id="rId16"/>
    <p:sldId id="273" r:id="rId17"/>
    <p:sldId id="274" r:id="rId18"/>
    <p:sldId id="275" r:id="rId19"/>
    <p:sldId id="276" r:id="rId20"/>
    <p:sldId id="277" r:id="rId21"/>
    <p:sldId id="278" r:id="rId22"/>
    <p:sldId id="279" r:id="rId23"/>
    <p:sldId id="280" r:id="rId24"/>
    <p:sldId id="281" r:id="rId25"/>
    <p:sldId id="284" r:id="rId26"/>
    <p:sldId id="282" r:id="rId27"/>
    <p:sldId id="283" r:id="rId28"/>
    <p:sldId id="285" r:id="rId29"/>
    <p:sldId id="286" r:id="rId30"/>
    <p:sldId id="287" r:id="rId31"/>
    <p:sldId id="288" r:id="rId32"/>
    <p:sldId id="289" r:id="rId33"/>
    <p:sldId id="292" r:id="rId34"/>
    <p:sldId id="290" r:id="rId35"/>
    <p:sldId id="291" r:id="rId36"/>
    <p:sldId id="293" r:id="rId37"/>
    <p:sldId id="295" r:id="rId38"/>
    <p:sldId id="296" r:id="rId39"/>
    <p:sldId id="294" r:id="rId40"/>
    <p:sldId id="297" r:id="rId41"/>
    <p:sldId id="298" r:id="rId42"/>
    <p:sldId id="299" r:id="rId43"/>
    <p:sldId id="305" r:id="rId44"/>
    <p:sldId id="304" r:id="rId45"/>
    <p:sldId id="302" r:id="rId46"/>
    <p:sldId id="303" r:id="rId47"/>
    <p:sldId id="300" r:id="rId48"/>
    <p:sldId id="307" r:id="rId49"/>
    <p:sldId id="315" r:id="rId50"/>
    <p:sldId id="316" r:id="rId51"/>
    <p:sldId id="318" r:id="rId52"/>
    <p:sldId id="319" r:id="rId53"/>
    <p:sldId id="320" r:id="rId54"/>
    <p:sldId id="321" r:id="rId55"/>
    <p:sldId id="323" r:id="rId56"/>
    <p:sldId id="324" r:id="rId57"/>
    <p:sldId id="325" r:id="rId58"/>
    <p:sldId id="326" r:id="rId59"/>
    <p:sldId id="327" r:id="rId60"/>
    <p:sldId id="328" r:id="rId61"/>
    <p:sldId id="329" r:id="rId62"/>
    <p:sldId id="308" r:id="rId63"/>
    <p:sldId id="309" r:id="rId64"/>
    <p:sldId id="310"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3" d="100"/>
          <a:sy n="43" d="100"/>
        </p:scale>
        <p:origin x="129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5A828-02D7-7545-AC47-AE0E1DCD1D59}" type="datetimeFigureOut">
              <a:rPr lang="en-US" smtClean="0"/>
              <a:t>3/31/2019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FAF61-8F21-0341-9E91-F39E75041171}" type="slidenum">
              <a:rPr lang="en-US" smtClean="0"/>
              <a:t>‹#›</a:t>
            </a:fld>
            <a:endParaRPr lang="en-US"/>
          </a:p>
        </p:txBody>
      </p:sp>
    </p:spTree>
    <p:extLst>
      <p:ext uri="{BB962C8B-B14F-4D97-AF65-F5344CB8AC3E}">
        <p14:creationId xmlns:p14="http://schemas.microsoft.com/office/powerpoint/2010/main" val="22792083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C94F4A-F6F3-584E-8122-40C6E938C69D}" type="slidenum">
              <a:rPr lang="en-US"/>
              <a:pPr eaLnBrk="1" hangingPunct="1"/>
              <a:t>50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Results in prolonged cell survival  despite of low proliferate index.</a:t>
            </a:r>
          </a:p>
          <a:p>
            <a:pPr eaLnBrk="1" hangingPunct="1"/>
            <a:r>
              <a:rPr lang="en-US"/>
              <a:t>Generally marked hypogammaglobulinemia, with increased incidence of infections.</a:t>
            </a:r>
          </a:p>
          <a:p>
            <a:pPr eaLnBrk="1" hangingPunct="1"/>
            <a:endParaRPr lang="en-US"/>
          </a:p>
        </p:txBody>
      </p:sp>
    </p:spTree>
    <p:extLst>
      <p:ext uri="{BB962C8B-B14F-4D97-AF65-F5344CB8AC3E}">
        <p14:creationId xmlns:p14="http://schemas.microsoft.com/office/powerpoint/2010/main" val="234780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A2FB56D-9AC5-B646-B860-3343D77BB6AB}" type="slidenum">
              <a:rPr lang="en-US"/>
              <a:pPr eaLnBrk="1" hangingPunct="1"/>
              <a:t>51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Accounting for 25% of all the cases.</a:t>
            </a:r>
          </a:p>
          <a:p>
            <a:pPr eaLnBrk="1" hangingPunct="1"/>
            <a:r>
              <a:rPr lang="en-US"/>
              <a:t>For unknown reasons.</a:t>
            </a:r>
          </a:p>
          <a:p>
            <a:pPr eaLnBrk="1" hangingPunct="1"/>
            <a:r>
              <a:rPr lang="en-US"/>
              <a:t>Rarely seen before age 35 years.</a:t>
            </a:r>
          </a:p>
          <a:p>
            <a:pPr eaLnBrk="1" hangingPunct="1"/>
            <a:endParaRPr lang="en-US"/>
          </a:p>
        </p:txBody>
      </p:sp>
    </p:spTree>
    <p:extLst>
      <p:ext uri="{BB962C8B-B14F-4D97-AF65-F5344CB8AC3E}">
        <p14:creationId xmlns:p14="http://schemas.microsoft.com/office/powerpoint/2010/main" val="108567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Like radiation exposure, alkylating agents.</a:t>
            </a:r>
          </a:p>
          <a:p>
            <a:pPr eaLnBrk="1" hangingPunct="1"/>
            <a:r>
              <a:rPr lang="en-US"/>
              <a:t>No link with HTLV nor EBV.</a:t>
            </a:r>
          </a:p>
          <a:p>
            <a:pPr eaLnBrk="1" hangingPunct="1"/>
            <a:endParaRPr 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7173F5-890E-DB47-B3A2-1BB704446724}" type="slidenum">
              <a:rPr lang="en-US"/>
              <a:pPr eaLnBrk="1" hangingPunct="1"/>
              <a:t>52</a:t>
            </a:fld>
            <a:endParaRPr lang="en-US"/>
          </a:p>
        </p:txBody>
      </p:sp>
    </p:spTree>
    <p:extLst>
      <p:ext uri="{BB962C8B-B14F-4D97-AF65-F5344CB8AC3E}">
        <p14:creationId xmlns:p14="http://schemas.microsoft.com/office/powerpoint/2010/main" val="161160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Patients with CLL have absolute lymphocytosis and pretty much all of the lymphs look like this. The cytoplasm is thin, the nucleus is dense and clumped, and no nucleoli can be seen. These are commonly called soccer ball lymphs. Also there are a lot of broken cells which we call smudge cells.</a:t>
            </a:r>
          </a:p>
          <a:p>
            <a:pPr eaLnBrk="1" hangingPunct="1"/>
            <a:endParaRPr 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6D408B9-22BB-E042-92CB-E8625E9A6B00}" type="slidenum">
              <a:rPr lang="en-US"/>
              <a:pPr eaLnBrk="1" hangingPunct="1"/>
              <a:t>57</a:t>
            </a:fld>
            <a:endParaRPr lang="en-US"/>
          </a:p>
        </p:txBody>
      </p:sp>
    </p:spTree>
    <p:extLst>
      <p:ext uri="{BB962C8B-B14F-4D97-AF65-F5344CB8AC3E}">
        <p14:creationId xmlns:p14="http://schemas.microsoft.com/office/powerpoint/2010/main" val="326148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Determining the immunophenotyping of the cells can help diagnose CLL. Just to review,  immunophenotyping means detecting antigens on cell surfaces using specific monoclonal antibodies. For fluid samples we use a flow cytometer to detect the antibodies bound to the cells and for tissue we use immunohistochemistry. As I had said, the leukemic cells in CLL are mature B cells. So they express some of the appropriate B cell markers like CD19, CD20 and CD23. CD20 expression is usually decreased compared to normal. CD5 is usually on T cells but it is also present on CLL cells. Normal B cells only express one type of light chain, either Kappa or Lambda but a few studies have shown that CLL cells can have a mixed expression of both.</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DEB5E51-3C07-9D45-A50C-28B018252EA6}" type="slidenum">
              <a:rPr lang="en-US"/>
              <a:pPr eaLnBrk="1" hangingPunct="1"/>
              <a:t>58</a:t>
            </a:fld>
            <a:endParaRPr lang="en-US"/>
          </a:p>
        </p:txBody>
      </p:sp>
    </p:spTree>
    <p:extLst>
      <p:ext uri="{BB962C8B-B14F-4D97-AF65-F5344CB8AC3E}">
        <p14:creationId xmlns:p14="http://schemas.microsoft.com/office/powerpoint/2010/main" val="95151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If a bone marrow collection is done, you would see that the soccer ball lymphs have infiltrated the bone marrow, which leaves little room for normal hematopoiesis to occur. So the patient also can experience low neutrophils, red cells, and platelets. These cells can also infiltrate other lymphoid tissues like the spleen, liver, and lymph nodes and cause enlargement.</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CA6B36-EC1B-AE47-BF40-8E13209F68D5}" type="slidenum">
              <a:rPr lang="en-US"/>
              <a:pPr eaLnBrk="1" hangingPunct="1"/>
              <a:t>59</a:t>
            </a:fld>
            <a:endParaRPr lang="en-US"/>
          </a:p>
        </p:txBody>
      </p:sp>
    </p:spTree>
    <p:extLst>
      <p:ext uri="{BB962C8B-B14F-4D97-AF65-F5344CB8AC3E}">
        <p14:creationId xmlns:p14="http://schemas.microsoft.com/office/powerpoint/2010/main" val="47530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6DF4CC3-AB1F-044F-9F29-49DA9C9D818A}"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2DAD2-A732-B947-9909-28011A2518EF}"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4CC3-AB1F-044F-9F29-49DA9C9D818A}" type="datetimeFigureOut">
              <a:rPr lang="en-US" smtClean="0"/>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2DAD2-A732-B947-9909-28011A2518E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6DF4CC3-AB1F-044F-9F29-49DA9C9D818A}"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2DAD2-A732-B947-9909-28011A2518E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6DF4CC3-AB1F-044F-9F29-49DA9C9D818A}"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2DAD2-A732-B947-9909-28011A2518EF}"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6DF4CC3-AB1F-044F-9F29-49DA9C9D818A}"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2DAD2-A732-B947-9909-28011A2518EF}"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DF4CC3-AB1F-044F-9F29-49DA9C9D818A}"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2DAD2-A732-B947-9909-28011A2518E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DF4CC3-AB1F-044F-9F29-49DA9C9D818A}"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2DAD2-A732-B947-9909-28011A2518E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DF4CC3-AB1F-044F-9F29-49DA9C9D818A}" type="datetimeFigureOut">
              <a:rPr lang="en-US" smtClean="0"/>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2DAD2-A732-B947-9909-28011A2518E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DF4CC3-AB1F-044F-9F29-49DA9C9D818A}"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2DAD2-A732-B947-9909-28011A2518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6DF4CC3-AB1F-044F-9F29-49DA9C9D818A}" type="datetimeFigureOut">
              <a:rPr lang="en-US" smtClean="0"/>
              <a:t>3/31/2019</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A2DAD2-A732-B947-9909-28011A2518EF}"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6DF4CC3-AB1F-044F-9F29-49DA9C9D818A}"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2DAD2-A732-B947-9909-28011A2518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6DF4CC3-AB1F-044F-9F29-49DA9C9D818A}" type="datetimeFigureOut">
              <a:rPr lang="en-US" smtClean="0"/>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2DAD2-A732-B947-9909-28011A2518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6DF4CC3-AB1F-044F-9F29-49DA9C9D818A}"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2DAD2-A732-B947-9909-28011A2518EF}"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6DF4CC3-AB1F-044F-9F29-49DA9C9D818A}"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2DAD2-A732-B947-9909-28011A2518E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6DF4CC3-AB1F-044F-9F29-49DA9C9D818A}"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2DAD2-A732-B947-9909-28011A2518E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6DF4CC3-AB1F-044F-9F29-49DA9C9D818A}" type="datetimeFigureOut">
              <a:rPr lang="en-US" smtClean="0"/>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2DAD2-A732-B947-9909-28011A2518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96DF4CC3-AB1F-044F-9F29-49DA9C9D818A}" type="datetimeFigureOut">
              <a:rPr lang="en-US" smtClean="0"/>
              <a:t>3/31/2019</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E3A2DAD2-A732-B947-9909-28011A2518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6600"/>
                </a:solidFill>
              </a:rPr>
              <a:t>Acute &amp; </a:t>
            </a:r>
            <a:r>
              <a:rPr lang="en-US" dirty="0" err="1" smtClean="0">
                <a:solidFill>
                  <a:srgbClr val="FF6600"/>
                </a:solidFill>
              </a:rPr>
              <a:t>Chroinc</a:t>
            </a:r>
            <a:r>
              <a:rPr lang="en-US" dirty="0" smtClean="0">
                <a:solidFill>
                  <a:srgbClr val="FF6600"/>
                </a:solidFill>
              </a:rPr>
              <a:t> Leukemia</a:t>
            </a:r>
            <a:endParaRPr lang="en-US" dirty="0">
              <a:solidFill>
                <a:srgbClr val="FF6600"/>
              </a:solidFill>
            </a:endParaRP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450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Viruses </a:t>
            </a:r>
            <a:r>
              <a:rPr lang="en-US" b="1" u="sng" dirty="0" smtClean="0">
                <a:effectLst/>
              </a:rPr>
              <a:t/>
            </a:r>
            <a:br>
              <a:rPr lang="en-US" b="1" u="sng" dirty="0" smtClean="0">
                <a:effectLst/>
              </a:rPr>
            </a:br>
            <a:endParaRPr lang="en-US" b="1" u="sng"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a:t>The human T-cell leukemia-lymphoma virus-I (HTLV-I) has been implicated as a causative agent of adult T-Cell leukemia-lymphoma. </a:t>
            </a:r>
            <a:endParaRPr lang="en-US" dirty="0" smtClean="0">
              <a:effectLst/>
            </a:endParaRPr>
          </a:p>
          <a:p>
            <a:r>
              <a:rPr lang="en-US" dirty="0"/>
              <a:t>• Another related virus HTLV-II has been isolated from patients with atypical hairy cell leukemia (CLL) </a:t>
            </a:r>
            <a:endParaRPr lang="en-US" dirty="0" smtClean="0">
              <a:effectLst/>
            </a:endParaRPr>
          </a:p>
          <a:p>
            <a:r>
              <a:rPr lang="en-US" dirty="0"/>
              <a:t>• The Epstein’s Barr virus has been linked to </a:t>
            </a:r>
            <a:r>
              <a:rPr lang="en-US" dirty="0" err="1"/>
              <a:t>Burkitt’s</a:t>
            </a:r>
            <a:r>
              <a:rPr lang="en-US" dirty="0"/>
              <a:t> lymphoma. </a:t>
            </a:r>
            <a:endParaRPr lang="en-US" dirty="0" smtClean="0">
              <a:effectLst/>
            </a:endParaRPr>
          </a:p>
          <a:p>
            <a:endParaRPr lang="en-US" dirty="0"/>
          </a:p>
        </p:txBody>
      </p:sp>
    </p:spTree>
    <p:extLst>
      <p:ext uri="{BB962C8B-B14F-4D97-AF65-F5344CB8AC3E}">
        <p14:creationId xmlns:p14="http://schemas.microsoft.com/office/powerpoint/2010/main" val="2965081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Incidence </a:t>
            </a:r>
            <a:endParaRPr lang="en-US" dirty="0" smtClean="0">
              <a:effectLst/>
            </a:endParaRPr>
          </a:p>
          <a:p>
            <a:r>
              <a:rPr lang="en-US" dirty="0"/>
              <a:t>• In the USA 8-10 new cases per 100,000 individuals annually. </a:t>
            </a:r>
            <a:endParaRPr lang="en-US" dirty="0" smtClean="0">
              <a:effectLst/>
            </a:endParaRPr>
          </a:p>
          <a:p>
            <a:r>
              <a:rPr lang="en-US" dirty="0"/>
              <a:t>• Approximately 28,600 new cases were reported about 50% acute and 50% chronic </a:t>
            </a:r>
            <a:endParaRPr lang="en-US" dirty="0" smtClean="0">
              <a:effectLst/>
            </a:endParaRPr>
          </a:p>
          <a:p>
            <a:r>
              <a:rPr lang="en-US" dirty="0"/>
              <a:t>• Leukemia strike more in adult than children (10:1) and has slightly increase incidence in males than females (1-2:1) </a:t>
            </a:r>
            <a:endParaRPr lang="en-US" dirty="0" smtClean="0">
              <a:effectLst/>
            </a:endParaRPr>
          </a:p>
          <a:p>
            <a:endParaRPr lang="en-US" dirty="0"/>
          </a:p>
        </p:txBody>
      </p:sp>
    </p:spTree>
    <p:extLst>
      <p:ext uri="{BB962C8B-B14F-4D97-AF65-F5344CB8AC3E}">
        <p14:creationId xmlns:p14="http://schemas.microsoft.com/office/powerpoint/2010/main" val="426575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9-03-11 at 6.49.27 PM.png"/>
          <p:cNvPicPr>
            <a:picLocks noGrp="1" noChangeAspect="1"/>
          </p:cNvPicPr>
          <p:nvPr>
            <p:ph idx="1"/>
          </p:nvPr>
        </p:nvPicPr>
        <p:blipFill>
          <a:blip r:embed="rId2">
            <a:extLst>
              <a:ext uri="{28A0092B-C50C-407E-A947-70E740481C1C}">
                <a14:useLocalDpi xmlns:a14="http://schemas.microsoft.com/office/drawing/2010/main" val="0"/>
              </a:ext>
            </a:extLst>
          </a:blip>
          <a:srcRect l="-16932" r="-16932"/>
          <a:stretch>
            <a:fillRect/>
          </a:stretch>
        </p:blipFill>
        <p:spPr>
          <a:xfrm>
            <a:off x="457200" y="274638"/>
            <a:ext cx="8229600" cy="5851525"/>
          </a:xfrm>
        </p:spPr>
      </p:pic>
    </p:spTree>
    <p:extLst>
      <p:ext uri="{BB962C8B-B14F-4D97-AF65-F5344CB8AC3E}">
        <p14:creationId xmlns:p14="http://schemas.microsoft.com/office/powerpoint/2010/main" val="1688935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a:t>
            </a:r>
            <a:r>
              <a:rPr lang="en-US" dirty="0" err="1" smtClean="0"/>
              <a:t>leukemias</a:t>
            </a:r>
            <a:r>
              <a:rPr lang="en-US" dirty="0" smtClean="0"/>
              <a:t>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Two </a:t>
            </a:r>
            <a:r>
              <a:rPr lang="en-US" dirty="0"/>
              <a:t>major types (4 subtypes) of </a:t>
            </a:r>
            <a:r>
              <a:rPr lang="en-US" dirty="0" err="1"/>
              <a:t>leukemias</a:t>
            </a:r>
            <a:r>
              <a:rPr lang="en-US" dirty="0"/>
              <a:t> </a:t>
            </a:r>
            <a:endParaRPr lang="en-US" dirty="0" smtClean="0">
              <a:effectLst/>
            </a:endParaRPr>
          </a:p>
          <a:p>
            <a:r>
              <a:rPr lang="en-US" dirty="0"/>
              <a:t>Acute </a:t>
            </a:r>
            <a:r>
              <a:rPr lang="en-US" dirty="0" err="1"/>
              <a:t>leukemias</a:t>
            </a:r>
            <a:r>
              <a:rPr lang="en-US" dirty="0"/>
              <a:t> </a:t>
            </a:r>
            <a:endParaRPr lang="en-US" dirty="0" smtClean="0">
              <a:effectLst/>
            </a:endParaRPr>
          </a:p>
          <a:p>
            <a:r>
              <a:rPr lang="en-US" dirty="0"/>
              <a:t>Acute lymphoblastic leukemia (ALL) Acute </a:t>
            </a:r>
            <a:r>
              <a:rPr lang="en-US" dirty="0" err="1"/>
              <a:t>myelogenous</a:t>
            </a:r>
            <a:r>
              <a:rPr lang="en-US" dirty="0"/>
              <a:t> leukemia (AML) </a:t>
            </a:r>
            <a:endParaRPr lang="en-US" dirty="0" smtClean="0">
              <a:effectLst/>
            </a:endParaRPr>
          </a:p>
          <a:p>
            <a:r>
              <a:rPr lang="en-US" dirty="0"/>
              <a:t>(also "myeloid" or "</a:t>
            </a:r>
            <a:r>
              <a:rPr lang="en-US" dirty="0" err="1"/>
              <a:t>nonlymphocytic</a:t>
            </a:r>
            <a:r>
              <a:rPr lang="en-US" dirty="0"/>
              <a:t>") </a:t>
            </a:r>
            <a:endParaRPr lang="en-US" dirty="0" smtClean="0">
              <a:effectLst/>
            </a:endParaRPr>
          </a:p>
          <a:p>
            <a:r>
              <a:rPr lang="en-US" dirty="0"/>
              <a:t>Chronic </a:t>
            </a:r>
            <a:r>
              <a:rPr lang="en-US" dirty="0" err="1"/>
              <a:t>leukemias</a:t>
            </a:r>
            <a:r>
              <a:rPr lang="en-US" dirty="0"/>
              <a:t> </a:t>
            </a:r>
            <a:endParaRPr lang="en-US" dirty="0" smtClean="0">
              <a:effectLst/>
            </a:endParaRPr>
          </a:p>
          <a:p>
            <a:r>
              <a:rPr lang="en-US" dirty="0"/>
              <a:t>Chronic lymphocytic leukemia (CLL) Chronic myeloid leukemia (CML) </a:t>
            </a:r>
            <a:endParaRPr lang="en-US" dirty="0" smtClean="0">
              <a:effectLst/>
            </a:endParaRPr>
          </a:p>
          <a:p>
            <a:r>
              <a:rPr lang="en-US" dirty="0"/>
              <a:t>(Within these main categories, there are typically several subcategories) </a:t>
            </a:r>
            <a:endParaRPr lang="en-US" dirty="0" smtClean="0">
              <a:effectLst/>
            </a:endParaRPr>
          </a:p>
          <a:p>
            <a:endParaRPr lang="en-US" dirty="0"/>
          </a:p>
        </p:txBody>
      </p:sp>
    </p:spTree>
    <p:extLst>
      <p:ext uri="{BB962C8B-B14F-4D97-AF65-F5344CB8AC3E}">
        <p14:creationId xmlns:p14="http://schemas.microsoft.com/office/powerpoint/2010/main" val="3846219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9-03-11 at 6.51.30 PM.png"/>
          <p:cNvPicPr>
            <a:picLocks noGrp="1" noChangeAspect="1"/>
          </p:cNvPicPr>
          <p:nvPr>
            <p:ph idx="1"/>
          </p:nvPr>
        </p:nvPicPr>
        <p:blipFill>
          <a:blip r:embed="rId2">
            <a:extLst>
              <a:ext uri="{28A0092B-C50C-407E-A947-70E740481C1C}">
                <a14:useLocalDpi xmlns:a14="http://schemas.microsoft.com/office/drawing/2010/main" val="0"/>
              </a:ext>
            </a:extLst>
          </a:blip>
          <a:srcRect l="-1399" r="-1399"/>
          <a:stretch>
            <a:fillRect/>
          </a:stretch>
        </p:blipFill>
        <p:spPr>
          <a:xfrm>
            <a:off x="457200" y="274638"/>
            <a:ext cx="8229600" cy="5851525"/>
          </a:xfrm>
        </p:spPr>
      </p:pic>
    </p:spTree>
    <p:extLst>
      <p:ext uri="{BB962C8B-B14F-4D97-AF65-F5344CB8AC3E}">
        <p14:creationId xmlns:p14="http://schemas.microsoft.com/office/powerpoint/2010/main" val="1784716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AML</a:t>
            </a:r>
            <a:endParaRPr lang="en-US" dirty="0"/>
          </a:p>
        </p:txBody>
      </p:sp>
      <p:sp>
        <p:nvSpPr>
          <p:cNvPr id="3" name="Content Placeholder 2"/>
          <p:cNvSpPr>
            <a:spLocks noGrp="1"/>
          </p:cNvSpPr>
          <p:nvPr>
            <p:ph idx="1"/>
          </p:nvPr>
        </p:nvSpPr>
        <p:spPr/>
        <p:txBody>
          <a:bodyPr/>
          <a:lstStyle/>
          <a:p>
            <a:r>
              <a:rPr lang="en-US" dirty="0"/>
              <a:t>Epidemiology of AML </a:t>
            </a:r>
            <a:endParaRPr lang="en-US" dirty="0" smtClean="0">
              <a:effectLst/>
            </a:endParaRPr>
          </a:p>
          <a:p>
            <a:r>
              <a:rPr lang="en-US" dirty="0"/>
              <a:t>• Accounts for 35% of all new cases of acute leukemia </a:t>
            </a:r>
            <a:endParaRPr lang="en-US" dirty="0" smtClean="0">
              <a:effectLst/>
            </a:endParaRPr>
          </a:p>
          <a:p>
            <a:r>
              <a:rPr lang="en-US" dirty="0"/>
              <a:t>• Predominant form of leukemia in neonatal period, but only a small proportion (15- 20%) of childhood &amp; adolescent cases </a:t>
            </a:r>
            <a:endParaRPr lang="en-US" dirty="0" smtClean="0">
              <a:effectLst/>
            </a:endParaRPr>
          </a:p>
          <a:p>
            <a:r>
              <a:rPr lang="en-US" dirty="0"/>
              <a:t>• Majority of adult leukemia (~80%) • Slightly more common in males </a:t>
            </a:r>
            <a:endParaRPr lang="en-US" dirty="0" smtClean="0">
              <a:effectLst/>
            </a:endParaRPr>
          </a:p>
          <a:p>
            <a:endParaRPr lang="en-US" dirty="0"/>
          </a:p>
        </p:txBody>
      </p:sp>
    </p:spTree>
    <p:extLst>
      <p:ext uri="{BB962C8B-B14F-4D97-AF65-F5344CB8AC3E}">
        <p14:creationId xmlns:p14="http://schemas.microsoft.com/office/powerpoint/2010/main" val="2784459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lstStyle/>
          <a:p>
            <a:r>
              <a:rPr lang="en-US" dirty="0" smtClean="0"/>
              <a:t>• </a:t>
            </a:r>
            <a:r>
              <a:rPr lang="en-US" dirty="0"/>
              <a:t>Characterized by clonal proliferation of myeloid precursors with reduced capacity to differentiate into more mature elements </a:t>
            </a:r>
            <a:endParaRPr lang="en-US" dirty="0" smtClean="0">
              <a:effectLst/>
            </a:endParaRPr>
          </a:p>
          <a:p>
            <a:r>
              <a:rPr lang="en-US" dirty="0"/>
              <a:t>• Accumulation of leukemic forms in bone marrow, peripheral blood, and other tissues, with a marked reduction in red cells, platelets, and neutrophils </a:t>
            </a:r>
            <a:endParaRPr lang="en-US" dirty="0" smtClean="0">
              <a:effectLst/>
            </a:endParaRPr>
          </a:p>
          <a:p>
            <a:endParaRPr lang="en-US" dirty="0"/>
          </a:p>
        </p:txBody>
      </p:sp>
    </p:spTree>
    <p:extLst>
      <p:ext uri="{BB962C8B-B14F-4D97-AF65-F5344CB8AC3E}">
        <p14:creationId xmlns:p14="http://schemas.microsoft.com/office/powerpoint/2010/main" val="3310727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of AML</a:t>
            </a:r>
            <a:endParaRPr lang="en-US" dirty="0"/>
          </a:p>
        </p:txBody>
      </p:sp>
      <p:sp>
        <p:nvSpPr>
          <p:cNvPr id="3" name="Content Placeholder 2"/>
          <p:cNvSpPr>
            <a:spLocks noGrp="1"/>
          </p:cNvSpPr>
          <p:nvPr>
            <p:ph idx="1"/>
          </p:nvPr>
        </p:nvSpPr>
        <p:spPr/>
        <p:txBody>
          <a:bodyPr>
            <a:normAutofit fontScale="55000" lnSpcReduction="20000"/>
          </a:bodyPr>
          <a:lstStyle/>
          <a:p>
            <a:r>
              <a:rPr lang="en-US" dirty="0"/>
              <a:t>Therapy-related AML (t-AML) </a:t>
            </a:r>
            <a:endParaRPr lang="en-US" dirty="0" smtClean="0">
              <a:effectLst/>
            </a:endParaRPr>
          </a:p>
          <a:p>
            <a:r>
              <a:rPr lang="en-US" dirty="0"/>
              <a:t>Alkylating agent-induced DNA damage (e.g. cyclophosphamide) </a:t>
            </a:r>
          </a:p>
          <a:p>
            <a:pPr lvl="1"/>
            <a:r>
              <a:rPr lang="en-US" dirty="0"/>
              <a:t>–  ~5-7 years following therapy of primary CA </a:t>
            </a:r>
            <a:endParaRPr lang="en-US" sz="3200" dirty="0"/>
          </a:p>
          <a:p>
            <a:pPr lvl="1"/>
            <a:r>
              <a:rPr lang="en-US" dirty="0"/>
              <a:t>–  usually associated with an antecedent MDS </a:t>
            </a:r>
            <a:endParaRPr lang="en-US" sz="3200" dirty="0"/>
          </a:p>
          <a:p>
            <a:pPr lvl="1"/>
            <a:r>
              <a:rPr lang="en-US" dirty="0"/>
              <a:t>–  complete loss or interstitial deletion of the long arm of chromosomes 7 and/or 5, rearrangements of the MLL gene in chromosome band 11q23, and polymorphisms in genes that encode glutathione S-</a:t>
            </a:r>
            <a:r>
              <a:rPr lang="en-US" dirty="0" err="1"/>
              <a:t>transferases</a:t>
            </a:r>
            <a:r>
              <a:rPr lang="en-US" dirty="0"/>
              <a:t> (</a:t>
            </a:r>
            <a:r>
              <a:rPr lang="en-US" dirty="0" err="1"/>
              <a:t>wildtype</a:t>
            </a:r>
            <a:r>
              <a:rPr lang="en-US" dirty="0"/>
              <a:t> detoxifies potentially mutagenic chemotherapeutic agents) </a:t>
            </a:r>
            <a:endParaRPr lang="en-US" sz="3200" dirty="0"/>
          </a:p>
          <a:p>
            <a:r>
              <a:rPr lang="en-US" dirty="0"/>
              <a:t>DNA topoisomerase II inhibitors (e.g. </a:t>
            </a:r>
            <a:r>
              <a:rPr lang="en-US" dirty="0" err="1"/>
              <a:t>etoposide</a:t>
            </a:r>
            <a:r>
              <a:rPr lang="en-US" dirty="0"/>
              <a:t>) </a:t>
            </a:r>
          </a:p>
          <a:p>
            <a:pPr lvl="1"/>
            <a:r>
              <a:rPr lang="en-US" dirty="0"/>
              <a:t>–  shorter latency period (30-34 months) presenting with over leukemia and rarely with MDS </a:t>
            </a:r>
            <a:endParaRPr lang="en-US" sz="3200" dirty="0"/>
          </a:p>
          <a:p>
            <a:pPr lvl="1"/>
            <a:r>
              <a:rPr lang="en-US" dirty="0"/>
              <a:t>–  most often involve MLL gene at 11q23, but has also been associated with t(15:17) of APL, as well as t(4;11) of ALL </a:t>
            </a:r>
            <a:endParaRPr lang="en-US" sz="3200" dirty="0"/>
          </a:p>
          <a:p>
            <a:r>
              <a:rPr lang="en-US" dirty="0"/>
              <a:t>• </a:t>
            </a:r>
            <a:r>
              <a:rPr lang="en-US" dirty="0" err="1"/>
              <a:t>Bimolane</a:t>
            </a:r>
            <a:r>
              <a:rPr lang="en-US" dirty="0"/>
              <a:t> for psoriasis </a:t>
            </a:r>
            <a:endParaRPr lang="en-US" dirty="0" smtClean="0">
              <a:effectLst/>
            </a:endParaRPr>
          </a:p>
          <a:p>
            <a:endParaRPr lang="en-US" dirty="0"/>
          </a:p>
        </p:txBody>
      </p:sp>
    </p:spTree>
    <p:extLst>
      <p:ext uri="{BB962C8B-B14F-4D97-AF65-F5344CB8AC3E}">
        <p14:creationId xmlns:p14="http://schemas.microsoft.com/office/powerpoint/2010/main" val="4258261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 </a:t>
            </a:r>
            <a:r>
              <a:rPr lang="en-US" dirty="0"/>
              <a:t>Ionizing radiation </a:t>
            </a:r>
            <a:endParaRPr lang="en-US" dirty="0" smtClean="0">
              <a:effectLst/>
            </a:endParaRPr>
          </a:p>
          <a:p>
            <a:r>
              <a:rPr lang="en-US" dirty="0"/>
              <a:t>– damages DNA by inducing double strand breaks that my cause mutations, deletions, or translocations </a:t>
            </a:r>
            <a:endParaRPr lang="en-US" dirty="0" smtClean="0">
              <a:effectLst/>
            </a:endParaRPr>
          </a:p>
          <a:p>
            <a:r>
              <a:rPr lang="en-US" dirty="0"/>
              <a:t>• increased incidence of AML in atomic bomb survivors as well as radiologists &amp; technicians chronically exposed to high levels of radiation before 1950 </a:t>
            </a:r>
            <a:endParaRPr lang="en-US" dirty="0" smtClean="0">
              <a:effectLst/>
            </a:endParaRPr>
          </a:p>
          <a:p>
            <a:r>
              <a:rPr lang="en-US" dirty="0"/>
              <a:t>• Chemical exposure </a:t>
            </a:r>
            <a:endParaRPr lang="en-US" dirty="0" smtClean="0">
              <a:effectLst/>
            </a:endParaRPr>
          </a:p>
          <a:p>
            <a:r>
              <a:rPr lang="en-US" dirty="0"/>
              <a:t>–  organic solvents (benzene, petroleum products) have been associated with a higher risk of disease (less than twofold) </a:t>
            </a:r>
            <a:endParaRPr lang="en-US" dirty="0" smtClean="0">
              <a:effectLst/>
            </a:endParaRPr>
          </a:p>
          <a:p>
            <a:r>
              <a:rPr lang="en-US" dirty="0"/>
              <a:t>–  the presence of RAS mutations in patients with AML has been associated with specific occupational exposure to chemicals </a:t>
            </a:r>
            <a:endParaRPr lang="en-US" dirty="0" smtClean="0">
              <a:effectLst/>
            </a:endParaRPr>
          </a:p>
          <a:p>
            <a:endParaRPr lang="en-US" dirty="0"/>
          </a:p>
        </p:txBody>
      </p:sp>
    </p:spTree>
    <p:extLst>
      <p:ext uri="{BB962C8B-B14F-4D97-AF65-F5344CB8AC3E}">
        <p14:creationId xmlns:p14="http://schemas.microsoft.com/office/powerpoint/2010/main" val="1756823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Familial leukemia </a:t>
            </a:r>
          </a:p>
          <a:p>
            <a:pPr lvl="1"/>
            <a:r>
              <a:rPr lang="en-US" dirty="0"/>
              <a:t>–  Risk of AML in a non-identical sibling is 2-3x that of general population </a:t>
            </a:r>
            <a:endParaRPr lang="en-US" sz="3200" dirty="0"/>
          </a:p>
          <a:p>
            <a:pPr lvl="1"/>
            <a:r>
              <a:rPr lang="en-US" dirty="0"/>
              <a:t>–  Trisomy 8 syndrome: characteristic facial &amp; skeletal muscle </a:t>
            </a:r>
            <a:r>
              <a:rPr lang="en-US" dirty="0" err="1"/>
              <a:t>dysmorphism</a:t>
            </a:r>
            <a:r>
              <a:rPr lang="en-US" dirty="0"/>
              <a:t>, development of hematologic disorders (aplastic anemia, MDS, AML, CML) </a:t>
            </a:r>
            <a:endParaRPr lang="en-US" sz="3200" dirty="0"/>
          </a:p>
          <a:p>
            <a:pPr lvl="1"/>
            <a:r>
              <a:rPr lang="en-US" dirty="0"/>
              <a:t>–  Trisomy 21 (Down syndrome): 10-18 fold increased risk for leukemia; in age &lt;3, most frequently AML of FAB-M7 subtype; ALL more common age&gt;3 </a:t>
            </a:r>
            <a:endParaRPr lang="en-US" sz="3200" dirty="0"/>
          </a:p>
          <a:p>
            <a:r>
              <a:rPr lang="en-US" dirty="0"/>
              <a:t>Familial disorders leading to AML </a:t>
            </a:r>
          </a:p>
          <a:p>
            <a:r>
              <a:rPr lang="en-US" dirty="0"/>
              <a:t>– inherited (AR or AD) disorders with defective DNA repair </a:t>
            </a:r>
            <a:endParaRPr lang="en-US" dirty="0" smtClean="0">
              <a:effectLst/>
            </a:endParaRPr>
          </a:p>
          <a:p>
            <a:r>
              <a:rPr lang="en-US" dirty="0"/>
              <a:t>• Bloom’s syndrome, </a:t>
            </a:r>
            <a:r>
              <a:rPr lang="en-US" dirty="0" err="1"/>
              <a:t>Fanconi’s</a:t>
            </a:r>
            <a:r>
              <a:rPr lang="en-US" dirty="0"/>
              <a:t> anemia, neurofibromatosis, Li- </a:t>
            </a:r>
            <a:r>
              <a:rPr lang="en-US" dirty="0" err="1"/>
              <a:t>Fraumeni</a:t>
            </a:r>
            <a:r>
              <a:rPr lang="en-US" dirty="0"/>
              <a:t> syndrome, </a:t>
            </a:r>
            <a:r>
              <a:rPr lang="en-US" dirty="0" err="1"/>
              <a:t>Wiskott</a:t>
            </a:r>
            <a:r>
              <a:rPr lang="en-US" dirty="0"/>
              <a:t>-Aldrich syndrome, </a:t>
            </a:r>
            <a:r>
              <a:rPr lang="en-US" dirty="0" err="1"/>
              <a:t>Kostmann’s</a:t>
            </a:r>
            <a:r>
              <a:rPr lang="en-US" dirty="0"/>
              <a:t> syndrome, Diamond </a:t>
            </a:r>
            <a:r>
              <a:rPr lang="en-US" dirty="0" err="1"/>
              <a:t>Blackfan</a:t>
            </a:r>
            <a:r>
              <a:rPr lang="en-US" dirty="0"/>
              <a:t> anemia </a:t>
            </a:r>
            <a:endParaRPr lang="en-US" dirty="0" smtClean="0">
              <a:effectLst/>
            </a:endParaRPr>
          </a:p>
          <a:p>
            <a:r>
              <a:rPr lang="en-US" dirty="0"/>
              <a:t>• Retroviruses </a:t>
            </a:r>
            <a:endParaRPr lang="en-US" dirty="0" smtClean="0">
              <a:effectLst/>
            </a:endParaRPr>
          </a:p>
          <a:p>
            <a:endParaRPr lang="en-US" dirty="0"/>
          </a:p>
        </p:txBody>
      </p:sp>
    </p:spTree>
    <p:extLst>
      <p:ext uri="{BB962C8B-B14F-4D97-AF65-F5344CB8AC3E}">
        <p14:creationId xmlns:p14="http://schemas.microsoft.com/office/powerpoint/2010/main" val="2442269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Leukemia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lstStyle/>
          <a:p>
            <a:r>
              <a:rPr lang="en-US" b="1" baseline="30000" dirty="0" smtClean="0">
                <a:latin typeface="TimesNewRomanPSMT"/>
              </a:rPr>
              <a:t>Definition</a:t>
            </a:r>
          </a:p>
          <a:p>
            <a:r>
              <a:rPr lang="en-US" sz="3200" b="0" baseline="30000" dirty="0" smtClean="0">
                <a:latin typeface="TimesNewRomanPSMT"/>
              </a:rPr>
              <a:t>Leukemia is a malignant disease of hematopoietic tissue characterized by the accumulation abnormal white cells (neoplastic or leukemic) in the bone marrow leading to bone marrow failure, a raised circulating white cell count (leukocytosis) and infiltrate organs (</a:t>
            </a:r>
            <a:r>
              <a:rPr lang="en-US" sz="3200" b="0" baseline="30000" dirty="0" err="1" smtClean="0">
                <a:latin typeface="TimesNewRomanPSMT"/>
              </a:rPr>
              <a:t>e.g</a:t>
            </a:r>
            <a:r>
              <a:rPr lang="en-US" sz="3200" b="0" baseline="30000" dirty="0" smtClean="0">
                <a:latin typeface="TimesNewRomanPSMT"/>
              </a:rPr>
              <a:t> liver, spleen, lymph nodes, brain)</a:t>
            </a:r>
            <a:endParaRPr lang="en-US" sz="3200" dirty="0"/>
          </a:p>
        </p:txBody>
      </p:sp>
    </p:spTree>
    <p:extLst>
      <p:ext uri="{BB962C8B-B14F-4D97-AF65-F5344CB8AC3E}">
        <p14:creationId xmlns:p14="http://schemas.microsoft.com/office/powerpoint/2010/main" val="245351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Presentation—History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lstStyle/>
          <a:p>
            <a:r>
              <a:rPr lang="en-US" dirty="0" smtClean="0"/>
              <a:t>• </a:t>
            </a:r>
            <a:r>
              <a:rPr lang="en-US" dirty="0"/>
              <a:t>Symptoms related to pancytopenia </a:t>
            </a:r>
            <a:endParaRPr lang="en-US" dirty="0" smtClean="0">
              <a:effectLst/>
            </a:endParaRPr>
          </a:p>
          <a:p>
            <a:r>
              <a:rPr lang="en-US" dirty="0"/>
              <a:t>– weakness, easy fatigue, SOB </a:t>
            </a:r>
            <a:endParaRPr lang="en-US" dirty="0" smtClean="0">
              <a:effectLst/>
            </a:endParaRPr>
          </a:p>
          <a:p>
            <a:r>
              <a:rPr lang="en-US" dirty="0"/>
              <a:t>– infections </a:t>
            </a:r>
            <a:endParaRPr lang="en-US" dirty="0" smtClean="0">
              <a:effectLst/>
            </a:endParaRPr>
          </a:p>
          <a:p>
            <a:r>
              <a:rPr lang="en-US" dirty="0"/>
              <a:t>– gingival bleeding, </a:t>
            </a:r>
            <a:r>
              <a:rPr lang="en-US" dirty="0" err="1"/>
              <a:t>ecchymoses</a:t>
            </a:r>
            <a:r>
              <a:rPr lang="en-US" dirty="0"/>
              <a:t>, epistaxis, menorrhagia </a:t>
            </a:r>
            <a:endParaRPr lang="en-US" dirty="0" smtClean="0">
              <a:effectLst/>
            </a:endParaRPr>
          </a:p>
          <a:p>
            <a:r>
              <a:rPr lang="en-US" dirty="0"/>
              <a:t>• Infrequent bone pain (sternum, long bones) • Onset weeks to months </a:t>
            </a:r>
            <a:endParaRPr lang="en-US" dirty="0" smtClean="0">
              <a:effectLst/>
            </a:endParaRPr>
          </a:p>
          <a:p>
            <a:endParaRPr lang="en-US" dirty="0"/>
          </a:p>
        </p:txBody>
      </p:sp>
    </p:spTree>
    <p:extLst>
      <p:ext uri="{BB962C8B-B14F-4D97-AF65-F5344CB8AC3E}">
        <p14:creationId xmlns:p14="http://schemas.microsoft.com/office/powerpoint/2010/main" val="3704632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Past Medical History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a:bodyPr>
          <a:lstStyle/>
          <a:p>
            <a:r>
              <a:rPr lang="en-US" dirty="0"/>
              <a:t>• Prior hematologic disorder – </a:t>
            </a:r>
            <a:r>
              <a:rPr lang="en-US" dirty="0" err="1"/>
              <a:t>Myelodysplastic</a:t>
            </a:r>
            <a:r>
              <a:rPr lang="en-US" dirty="0"/>
              <a:t> syndrome – </a:t>
            </a:r>
            <a:r>
              <a:rPr lang="en-US" dirty="0" err="1"/>
              <a:t>Myeloproliferative</a:t>
            </a:r>
            <a:r>
              <a:rPr lang="en-US" dirty="0"/>
              <a:t> disorder – </a:t>
            </a:r>
            <a:r>
              <a:rPr lang="en-US" dirty="0" err="1"/>
              <a:t>Fanconi’s</a:t>
            </a:r>
            <a:r>
              <a:rPr lang="en-US" dirty="0"/>
              <a:t> anemia </a:t>
            </a:r>
            <a:endParaRPr lang="en-US" dirty="0" smtClean="0">
              <a:effectLst/>
            </a:endParaRPr>
          </a:p>
          <a:p>
            <a:r>
              <a:rPr lang="en-US" dirty="0"/>
              <a:t>• Prior chemotherapy and/or radiation therapy • CHF and cardiac disease</a:t>
            </a:r>
            <a:br>
              <a:rPr lang="en-US" dirty="0"/>
            </a:br>
            <a:r>
              <a:rPr lang="en-US" dirty="0"/>
              <a:t>• Prior transfusion or pregnancies</a:t>
            </a:r>
            <a:br>
              <a:rPr lang="en-US" dirty="0"/>
            </a:br>
            <a:r>
              <a:rPr lang="en-US" dirty="0"/>
              <a:t>• Drug allergies </a:t>
            </a:r>
            <a:endParaRPr lang="en-US" dirty="0" smtClean="0">
              <a:effectLst/>
            </a:endParaRPr>
          </a:p>
          <a:p>
            <a:r>
              <a:rPr lang="en-US" dirty="0"/>
              <a:t>• History of HSV infection </a:t>
            </a:r>
            <a:endParaRPr lang="en-US" dirty="0" smtClean="0">
              <a:effectLst/>
            </a:endParaRPr>
          </a:p>
          <a:p>
            <a:endParaRPr lang="en-US" dirty="0"/>
          </a:p>
        </p:txBody>
      </p:sp>
    </p:spTree>
    <p:extLst>
      <p:ext uri="{BB962C8B-B14F-4D97-AF65-F5344CB8AC3E}">
        <p14:creationId xmlns:p14="http://schemas.microsoft.com/office/powerpoint/2010/main" val="1265650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Physical Exam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fontScale="40000" lnSpcReduction="20000"/>
          </a:bodyPr>
          <a:lstStyle/>
          <a:p>
            <a:r>
              <a:rPr lang="en-US" dirty="0"/>
              <a:t>Fever </a:t>
            </a:r>
            <a:endParaRPr lang="en-US" dirty="0" smtClean="0">
              <a:effectLst/>
            </a:endParaRPr>
          </a:p>
          <a:p>
            <a:r>
              <a:rPr lang="en-US" dirty="0" smtClean="0"/>
              <a:t>– </a:t>
            </a:r>
            <a:r>
              <a:rPr lang="en-US" dirty="0"/>
              <a:t>almost always due to infection, small minority have fever related solely to underlying leukemia </a:t>
            </a:r>
            <a:endParaRPr lang="en-US" dirty="0" smtClean="0">
              <a:effectLst/>
            </a:endParaRPr>
          </a:p>
          <a:p>
            <a:r>
              <a:rPr lang="en-US" dirty="0"/>
              <a:t>• Skin </a:t>
            </a:r>
            <a:endParaRPr lang="en-US" dirty="0" smtClean="0">
              <a:effectLst/>
            </a:endParaRPr>
          </a:p>
          <a:p>
            <a:r>
              <a:rPr lang="en-US" dirty="0"/>
              <a:t>– pallor, </a:t>
            </a:r>
            <a:r>
              <a:rPr lang="en-US" dirty="0" err="1"/>
              <a:t>petechiae</a:t>
            </a:r>
            <a:r>
              <a:rPr lang="en-US" dirty="0"/>
              <a:t>, </a:t>
            </a:r>
            <a:r>
              <a:rPr lang="en-US" dirty="0" err="1"/>
              <a:t>ecchymoses</a:t>
            </a:r>
            <a:r>
              <a:rPr lang="en-US" dirty="0"/>
              <a:t>, infiltrative lesions (leukemia cutis or granulocytic sarcoma) </a:t>
            </a:r>
            <a:endParaRPr lang="en-US" dirty="0" smtClean="0">
              <a:effectLst/>
            </a:endParaRPr>
          </a:p>
          <a:p>
            <a:r>
              <a:rPr lang="en-US" dirty="0"/>
              <a:t>• Eyes</a:t>
            </a:r>
            <a:br>
              <a:rPr lang="en-US" dirty="0"/>
            </a:br>
            <a:r>
              <a:rPr lang="en-US" dirty="0"/>
              <a:t>– retinal hemorrhages and/or exudates, pale </a:t>
            </a:r>
            <a:r>
              <a:rPr lang="en-US" dirty="0" err="1"/>
              <a:t>conjuctivae</a:t>
            </a:r>
            <a:r>
              <a:rPr lang="en-US" dirty="0"/>
              <a:t> </a:t>
            </a:r>
            <a:endParaRPr lang="en-US" dirty="0" smtClean="0">
              <a:effectLst/>
            </a:endParaRPr>
          </a:p>
          <a:p>
            <a:r>
              <a:rPr lang="en-US" dirty="0"/>
              <a:t>• Oropharynx</a:t>
            </a:r>
            <a:br>
              <a:rPr lang="en-US" dirty="0"/>
            </a:br>
            <a:r>
              <a:rPr lang="en-US" dirty="0"/>
              <a:t>– gingival hypertrophy (leukemic infiltration), candidiasis, herpetic lesions </a:t>
            </a:r>
            <a:endParaRPr lang="en-US" dirty="0" smtClean="0">
              <a:effectLst/>
            </a:endParaRPr>
          </a:p>
          <a:p>
            <a:r>
              <a:rPr lang="en-US" dirty="0"/>
              <a:t>• </a:t>
            </a:r>
            <a:r>
              <a:rPr lang="en-US" dirty="0" err="1"/>
              <a:t>Organomegaly</a:t>
            </a:r>
            <a:r>
              <a:rPr lang="en-US" dirty="0"/>
              <a:t/>
            </a:r>
            <a:br>
              <a:rPr lang="en-US" dirty="0"/>
            </a:br>
            <a:r>
              <a:rPr lang="en-US" dirty="0"/>
              <a:t>– palpable </a:t>
            </a:r>
            <a:r>
              <a:rPr lang="en-US" dirty="0" err="1"/>
              <a:t>adenopathy</a:t>
            </a:r>
            <a:r>
              <a:rPr lang="en-US" dirty="0"/>
              <a:t> rare, HSM uncommon </a:t>
            </a:r>
            <a:endParaRPr lang="en-US" dirty="0" smtClean="0">
              <a:effectLst/>
            </a:endParaRPr>
          </a:p>
          <a:p>
            <a:r>
              <a:rPr lang="en-US" dirty="0"/>
              <a:t>• Joints</a:t>
            </a:r>
            <a:br>
              <a:rPr lang="en-US" dirty="0"/>
            </a:br>
            <a:r>
              <a:rPr lang="en-US" dirty="0"/>
              <a:t>– polyarthritis, </a:t>
            </a:r>
            <a:r>
              <a:rPr lang="en-US" dirty="0" err="1"/>
              <a:t>arthralgias</a:t>
            </a:r>
            <a:r>
              <a:rPr lang="en-US" dirty="0"/>
              <a:t>, bone pain &amp; tenderness </a:t>
            </a:r>
            <a:endParaRPr lang="en-US" dirty="0" smtClean="0">
              <a:effectLst/>
            </a:endParaRPr>
          </a:p>
          <a:p>
            <a:endParaRPr lang="en-US" dirty="0"/>
          </a:p>
        </p:txBody>
      </p:sp>
    </p:spTree>
    <p:extLst>
      <p:ext uri="{BB962C8B-B14F-4D97-AF65-F5344CB8AC3E}">
        <p14:creationId xmlns:p14="http://schemas.microsoft.com/office/powerpoint/2010/main" val="4176800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Laboratory Testing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fontScale="70000" lnSpcReduction="20000"/>
          </a:bodyPr>
          <a:lstStyle/>
          <a:p>
            <a:r>
              <a:rPr lang="en-US" dirty="0"/>
              <a:t>Routine blood work </a:t>
            </a:r>
            <a:endParaRPr lang="en-US" dirty="0" smtClean="0">
              <a:effectLst/>
            </a:endParaRPr>
          </a:p>
          <a:p>
            <a:r>
              <a:rPr lang="en-US" dirty="0"/>
              <a:t>– CBC, differential, and smear </a:t>
            </a:r>
            <a:endParaRPr lang="en-US" dirty="0" smtClean="0">
              <a:effectLst/>
            </a:endParaRPr>
          </a:p>
          <a:p>
            <a:r>
              <a:rPr lang="en-US" dirty="0"/>
              <a:t>• presumptive diagnosis of AML can be made via PBS if circulating leukemic blasts </a:t>
            </a:r>
            <a:endParaRPr lang="en-US" dirty="0" smtClean="0">
              <a:effectLst/>
            </a:endParaRPr>
          </a:p>
          <a:p>
            <a:r>
              <a:rPr lang="en-US" dirty="0"/>
              <a:t>– electrolytes, renal and liver function tests, uric acid, LDH, calcium, phosphate </a:t>
            </a:r>
            <a:endParaRPr lang="en-US" dirty="0" smtClean="0">
              <a:effectLst/>
            </a:endParaRPr>
          </a:p>
          <a:p>
            <a:r>
              <a:rPr lang="en-US" dirty="0"/>
              <a:t>– INR, </a:t>
            </a:r>
            <a:r>
              <a:rPr lang="en-US" dirty="0" err="1"/>
              <a:t>aPTT</a:t>
            </a:r>
            <a:r>
              <a:rPr lang="en-US" dirty="0"/>
              <a:t>, fibrinogen, D-dimer • Bone marrow aspirate &amp; biopsy • Flow </a:t>
            </a:r>
            <a:r>
              <a:rPr lang="en-US" dirty="0" err="1"/>
              <a:t>cytometry</a:t>
            </a:r>
            <a:r>
              <a:rPr lang="en-US" dirty="0"/>
              <a:t/>
            </a:r>
            <a:br>
              <a:rPr lang="en-US" dirty="0"/>
            </a:br>
            <a:r>
              <a:rPr lang="en-US" dirty="0"/>
              <a:t>• </a:t>
            </a:r>
            <a:r>
              <a:rPr lang="en-US" dirty="0" err="1"/>
              <a:t>Cytogenetics</a:t>
            </a:r>
            <a:r>
              <a:rPr lang="en-US" dirty="0"/>
              <a:t> </a:t>
            </a:r>
            <a:endParaRPr lang="en-US" dirty="0" smtClean="0">
              <a:effectLst/>
            </a:endParaRPr>
          </a:p>
          <a:p>
            <a:r>
              <a:rPr lang="en-US" dirty="0"/>
              <a:t>• Other: CXR, EKG, LVEF, LP, HLA typing, viral serology (CMV &amp; HSV) </a:t>
            </a:r>
            <a:endParaRPr lang="en-US" dirty="0" smtClean="0"/>
          </a:p>
          <a:p>
            <a:r>
              <a:rPr lang="en-US" u="sng" dirty="0" smtClean="0">
                <a:solidFill>
                  <a:srgbClr val="FF0000"/>
                </a:solidFill>
                <a:effectLst/>
              </a:rPr>
              <a:t>Bone marrow is important </a:t>
            </a:r>
          </a:p>
          <a:p>
            <a:endParaRPr lang="en-US" dirty="0"/>
          </a:p>
        </p:txBody>
      </p:sp>
    </p:spTree>
    <p:extLst>
      <p:ext uri="{BB962C8B-B14F-4D97-AF65-F5344CB8AC3E}">
        <p14:creationId xmlns:p14="http://schemas.microsoft.com/office/powerpoint/2010/main" val="3429247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rPr>
              <a:t>Diagnosis of AML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lstStyle/>
          <a:p>
            <a:r>
              <a:rPr lang="en-US" dirty="0"/>
              <a:t>• Requires all four of:</a:t>
            </a:r>
            <a:br>
              <a:rPr lang="en-US" dirty="0"/>
            </a:br>
            <a:r>
              <a:rPr lang="en-US" dirty="0"/>
              <a:t>– Bone marrow infiltration</a:t>
            </a:r>
            <a:br>
              <a:rPr lang="en-US" dirty="0"/>
            </a:br>
            <a:r>
              <a:rPr lang="en-US" dirty="0"/>
              <a:t>– Myeloid origin of leukemic cells – FAB/WHO classification</a:t>
            </a:r>
            <a:br>
              <a:rPr lang="en-US" dirty="0"/>
            </a:br>
            <a:r>
              <a:rPr lang="en-US" dirty="0"/>
              <a:t>– </a:t>
            </a:r>
            <a:r>
              <a:rPr lang="en-US" dirty="0" err="1"/>
              <a:t>Karyotypic</a:t>
            </a:r>
            <a:r>
              <a:rPr lang="en-US" dirty="0"/>
              <a:t> analysis </a:t>
            </a:r>
            <a:endParaRPr lang="en-US" dirty="0" smtClean="0">
              <a:effectLst/>
            </a:endParaRPr>
          </a:p>
          <a:p>
            <a:endParaRPr lang="en-US" dirty="0"/>
          </a:p>
        </p:txBody>
      </p:sp>
    </p:spTree>
    <p:extLst>
      <p:ext uri="{BB962C8B-B14F-4D97-AF65-F5344CB8AC3E}">
        <p14:creationId xmlns:p14="http://schemas.microsoft.com/office/powerpoint/2010/main" val="3394220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9-03-11 at 6.56.43 PM.png"/>
          <p:cNvPicPr>
            <a:picLocks noGrp="1" noChangeAspect="1"/>
          </p:cNvPicPr>
          <p:nvPr>
            <p:ph idx="1"/>
          </p:nvPr>
        </p:nvPicPr>
        <p:blipFill>
          <a:blip r:embed="rId2">
            <a:extLst>
              <a:ext uri="{28A0092B-C50C-407E-A947-70E740481C1C}">
                <a14:useLocalDpi xmlns:a14="http://schemas.microsoft.com/office/drawing/2010/main" val="0"/>
              </a:ext>
            </a:extLst>
          </a:blip>
          <a:srcRect t="32244" b="32244"/>
          <a:stretch>
            <a:fillRect/>
          </a:stretch>
        </p:blipFill>
        <p:spPr/>
      </p:pic>
    </p:spTree>
    <p:extLst>
      <p:ext uri="{BB962C8B-B14F-4D97-AF65-F5344CB8AC3E}">
        <p14:creationId xmlns:p14="http://schemas.microsoft.com/office/powerpoint/2010/main" val="3373409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WHO Classification of AML </a:t>
            </a:r>
            <a:endParaRPr lang="en-US" dirty="0" smtClean="0">
              <a:effectLst/>
            </a:endParaRPr>
          </a:p>
          <a:p>
            <a:r>
              <a:rPr lang="en-US" dirty="0"/>
              <a:t>• AML with recurrent genetic abnormalities • AML with </a:t>
            </a:r>
            <a:r>
              <a:rPr lang="en-US" dirty="0" err="1"/>
              <a:t>multilineage</a:t>
            </a:r>
            <a:r>
              <a:rPr lang="en-US" dirty="0"/>
              <a:t> dysplasia</a:t>
            </a:r>
            <a:br>
              <a:rPr lang="en-US" dirty="0"/>
            </a:br>
            <a:r>
              <a:rPr lang="en-US" dirty="0"/>
              <a:t>• AML and MDS syndromes, therapy-related • AML, not otherwise categorized </a:t>
            </a:r>
            <a:endParaRPr lang="en-US" dirty="0" smtClean="0">
              <a:effectLst/>
            </a:endParaRPr>
          </a:p>
          <a:p>
            <a:endParaRPr lang="en-US" dirty="0"/>
          </a:p>
        </p:txBody>
      </p:sp>
    </p:spTree>
    <p:extLst>
      <p:ext uri="{BB962C8B-B14F-4D97-AF65-F5344CB8AC3E}">
        <p14:creationId xmlns:p14="http://schemas.microsoft.com/office/powerpoint/2010/main" val="2549499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Adverse Prognostic Factors (1)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Advanced </a:t>
            </a:r>
            <a:r>
              <a:rPr lang="en-US" dirty="0"/>
              <a:t>age (&gt;60) </a:t>
            </a:r>
          </a:p>
          <a:p>
            <a:r>
              <a:rPr lang="en-US" dirty="0"/>
              <a:t>Performance status (</a:t>
            </a:r>
            <a:r>
              <a:rPr lang="en-US" dirty="0" err="1"/>
              <a:t>Karnovsky</a:t>
            </a:r>
            <a:r>
              <a:rPr lang="en-US" dirty="0"/>
              <a:t> score &lt;60%) </a:t>
            </a:r>
          </a:p>
          <a:p>
            <a:r>
              <a:rPr lang="en-US" dirty="0"/>
              <a:t>• Karyotype </a:t>
            </a:r>
          </a:p>
          <a:p>
            <a:pPr lvl="1"/>
            <a:r>
              <a:rPr lang="en-US" dirty="0"/>
              <a:t>–  Good risk: favorable karyotype, including t(8;21), t(15;17), </a:t>
            </a:r>
            <a:r>
              <a:rPr lang="en-US" dirty="0" err="1"/>
              <a:t>inv</a:t>
            </a:r>
            <a:r>
              <a:rPr lang="en-US" dirty="0"/>
              <a:t>(16)/t(16;16)/del(16q), or FAB M3 </a:t>
            </a:r>
            <a:endParaRPr lang="en-US" sz="3200" dirty="0"/>
          </a:p>
          <a:p>
            <a:pPr lvl="1"/>
            <a:r>
              <a:rPr lang="en-US" dirty="0"/>
              <a:t>–  Standard (intermediate risk): neither good risk nor poor risk, normal </a:t>
            </a:r>
            <a:r>
              <a:rPr lang="en-US" dirty="0" err="1"/>
              <a:t>cytogenetics</a:t>
            </a:r>
            <a:r>
              <a:rPr lang="en-US" dirty="0"/>
              <a:t> </a:t>
            </a:r>
            <a:endParaRPr lang="en-US" sz="3200" dirty="0"/>
          </a:p>
          <a:p>
            <a:pPr lvl="1"/>
            <a:r>
              <a:rPr lang="en-US" dirty="0"/>
              <a:t>–  Poor risk: adverse karyotype [</a:t>
            </a:r>
            <a:r>
              <a:rPr lang="en-US" dirty="0" err="1"/>
              <a:t>monosomy</a:t>
            </a:r>
            <a:r>
              <a:rPr lang="en-US" dirty="0"/>
              <a:t> 5 or 7, del(5q), </a:t>
            </a:r>
            <a:r>
              <a:rPr lang="en-US" dirty="0" err="1"/>
              <a:t>abn</a:t>
            </a:r>
            <a:r>
              <a:rPr lang="en-US" dirty="0"/>
              <a:t> (3q26), trisomy 8, complex karyotype] or resistant disease after the first course of chemotherapy (&gt;15% blasts in BM), and no good risk features </a:t>
            </a:r>
            <a:endParaRPr lang="en-US" sz="3200" dirty="0"/>
          </a:p>
          <a:p>
            <a:pPr lvl="1"/>
            <a:r>
              <a:rPr lang="en-US" dirty="0"/>
              <a:t>–  MRC study (1711 AML patients age ≤55): 5-year survival for </a:t>
            </a:r>
            <a:endParaRPr lang="en-US" sz="3200" dirty="0"/>
          </a:p>
          <a:p>
            <a:r>
              <a:rPr lang="en-US" sz="2800" dirty="0" smtClean="0"/>
              <a:t>- </a:t>
            </a:r>
            <a:r>
              <a:rPr lang="en-US" dirty="0"/>
              <a:t>good, standard, and poor risk patients was 70%, 48%, and 15%, </a:t>
            </a:r>
            <a:r>
              <a:rPr lang="en-US" sz="2800" dirty="0" smtClean="0"/>
              <a:t>79</a:t>
            </a:r>
            <a:r>
              <a:rPr lang="en-US" sz="2800" dirty="0"/>
              <a:t/>
            </a:r>
            <a:br>
              <a:rPr lang="en-US" sz="2800" dirty="0"/>
            </a:br>
            <a:r>
              <a:rPr lang="en-US" dirty="0"/>
              <a:t>with relapse rates of 33%, 50%, and 78% respectively1 </a:t>
            </a:r>
            <a:endParaRPr lang="en-US" dirty="0" smtClean="0"/>
          </a:p>
          <a:p>
            <a:pPr marL="0" indent="0">
              <a:buNone/>
            </a:pPr>
            <a:r>
              <a:rPr lang="en-US" dirty="0" smtClean="0"/>
              <a:t>1Wheatley et al. </a:t>
            </a:r>
            <a:r>
              <a:rPr lang="en-US" i="1" dirty="0" smtClean="0"/>
              <a:t>Br J </a:t>
            </a:r>
            <a:r>
              <a:rPr lang="en-US" i="1" dirty="0" err="1" smtClean="0"/>
              <a:t>Haematol</a:t>
            </a:r>
            <a:r>
              <a:rPr lang="en-US" i="1" dirty="0" smtClean="0"/>
              <a:t> </a:t>
            </a:r>
            <a:r>
              <a:rPr lang="en-US" dirty="0" smtClean="0"/>
              <a:t>1999 </a:t>
            </a:r>
            <a:r>
              <a:rPr lang="en-US" b="1" dirty="0" smtClean="0"/>
              <a:t>107</a:t>
            </a:r>
            <a:r>
              <a:rPr lang="en-US" dirty="0" smtClean="0"/>
              <a:t>:69</a:t>
            </a:r>
            <a:endParaRPr lang="en-US" dirty="0" smtClean="0">
              <a:effectLst/>
            </a:endParaRPr>
          </a:p>
          <a:p>
            <a:endParaRPr lang="en-US" dirty="0"/>
          </a:p>
        </p:txBody>
      </p:sp>
    </p:spTree>
    <p:extLst>
      <p:ext uri="{BB962C8B-B14F-4D97-AF65-F5344CB8AC3E}">
        <p14:creationId xmlns:p14="http://schemas.microsoft.com/office/powerpoint/2010/main" val="95348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aseline="30000" dirty="0" smtClean="0">
                <a:solidFill>
                  <a:srgbClr val="000000"/>
                </a:solidFill>
                <a:latin typeface="TimesNewRomanPSMT"/>
              </a:rPr>
              <a:t>Treatment of non-M3 AML</a:t>
            </a:r>
            <a:br>
              <a:rPr lang="en-US" baseline="30000" dirty="0" smtClean="0">
                <a:solidFill>
                  <a:srgbClr val="000000"/>
                </a:solidFill>
                <a:latin typeface="TimesNewRomanPSMT"/>
              </a:rPr>
            </a:br>
            <a:endParaRPr lang="en-US" dirty="0"/>
          </a:p>
        </p:txBody>
      </p:sp>
      <p:sp>
        <p:nvSpPr>
          <p:cNvPr id="3" name="Content Placeholder 2"/>
          <p:cNvSpPr>
            <a:spLocks noGrp="1"/>
          </p:cNvSpPr>
          <p:nvPr>
            <p:ph idx="1"/>
          </p:nvPr>
        </p:nvSpPr>
        <p:spPr/>
        <p:txBody>
          <a:bodyPr/>
          <a:lstStyle/>
          <a:p>
            <a:r>
              <a:rPr lang="en-US" baseline="30000" dirty="0" smtClean="0">
                <a:solidFill>
                  <a:srgbClr val="000000"/>
                </a:solidFill>
                <a:latin typeface="TimesNewRomanPSMT"/>
              </a:rPr>
              <a:t>• Remission induction</a:t>
            </a:r>
          </a:p>
          <a:p>
            <a:r>
              <a:rPr lang="en-US" baseline="30000" dirty="0" smtClean="0">
                <a:solidFill>
                  <a:srgbClr val="000000"/>
                </a:solidFill>
                <a:latin typeface="TimesNewRomanPSMT"/>
              </a:rPr>
              <a:t>• Post-remission therapy</a:t>
            </a:r>
          </a:p>
          <a:p>
            <a:r>
              <a:rPr lang="en-US" baseline="30000" dirty="0" smtClean="0">
                <a:solidFill>
                  <a:srgbClr val="000000"/>
                </a:solidFill>
                <a:latin typeface="TimesNewRomanPSMT"/>
              </a:rPr>
              <a:t>– consolidation chemotherapy</a:t>
            </a:r>
          </a:p>
          <a:p>
            <a:r>
              <a:rPr lang="en-US" baseline="30000" dirty="0" smtClean="0">
                <a:solidFill>
                  <a:srgbClr val="000000"/>
                </a:solidFill>
                <a:latin typeface="TimesNewRomanPSMT"/>
              </a:rPr>
              <a:t>– hematopoietic stem cell transplantation</a:t>
            </a:r>
          </a:p>
          <a:p>
            <a:r>
              <a:rPr lang="en-US" baseline="30000" dirty="0" smtClean="0">
                <a:solidFill>
                  <a:srgbClr val="000000"/>
                </a:solidFill>
                <a:latin typeface="TimesNewRomanPSMT"/>
              </a:rPr>
              <a:t>• Relapsed or resistant AML</a:t>
            </a:r>
            <a:endParaRPr lang="en-US" dirty="0"/>
          </a:p>
        </p:txBody>
      </p:sp>
    </p:spTree>
    <p:extLst>
      <p:ext uri="{BB962C8B-B14F-4D97-AF65-F5344CB8AC3E}">
        <p14:creationId xmlns:p14="http://schemas.microsoft.com/office/powerpoint/2010/main" val="1093201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aseline="30000" dirty="0" smtClean="0">
                <a:solidFill>
                  <a:srgbClr val="000000"/>
                </a:solidFill>
                <a:latin typeface="TimesNewRomanPSMT"/>
              </a:rPr>
              <a:t>Considerations Before Treatment</a:t>
            </a:r>
            <a:br>
              <a:rPr lang="en-US" baseline="30000" dirty="0" smtClean="0">
                <a:solidFill>
                  <a:srgbClr val="000000"/>
                </a:solidFill>
                <a:latin typeface="TimesNewRomanPSMT"/>
              </a:rPr>
            </a:br>
            <a:endParaRPr lang="en-US" dirty="0"/>
          </a:p>
        </p:txBody>
      </p:sp>
      <p:sp>
        <p:nvSpPr>
          <p:cNvPr id="3" name="Content Placeholder 2"/>
          <p:cNvSpPr>
            <a:spLocks noGrp="1"/>
          </p:cNvSpPr>
          <p:nvPr>
            <p:ph idx="1"/>
          </p:nvPr>
        </p:nvSpPr>
        <p:spPr/>
        <p:txBody>
          <a:bodyPr/>
          <a:lstStyle/>
          <a:p>
            <a:r>
              <a:rPr lang="en-US" baseline="30000" dirty="0" smtClean="0">
                <a:solidFill>
                  <a:srgbClr val="000000"/>
                </a:solidFill>
                <a:latin typeface="TimesNewRomanPSMT"/>
              </a:rPr>
              <a:t>• Goals of therapy</a:t>
            </a:r>
          </a:p>
          <a:p>
            <a:r>
              <a:rPr lang="en-US" baseline="30000" dirty="0" smtClean="0">
                <a:solidFill>
                  <a:srgbClr val="000000"/>
                </a:solidFill>
                <a:latin typeface="TimesNewRomanPSMT"/>
              </a:rPr>
              <a:t>– intensive therapy (to achieve CR) may not be advisable due to advanced age, significant co- morbidities, prior therapies</a:t>
            </a:r>
          </a:p>
          <a:p>
            <a:r>
              <a:rPr lang="en-US" baseline="30000" dirty="0" smtClean="0">
                <a:solidFill>
                  <a:srgbClr val="000000"/>
                </a:solidFill>
                <a:latin typeface="TimesNewRomanPSMT"/>
              </a:rPr>
              <a:t>• Side effects of treatment</a:t>
            </a:r>
          </a:p>
          <a:p>
            <a:r>
              <a:rPr lang="en-US" baseline="30000" dirty="0" smtClean="0">
                <a:solidFill>
                  <a:srgbClr val="000000"/>
                </a:solidFill>
                <a:latin typeface="TimesNewRomanPSMT"/>
              </a:rPr>
              <a:t>• Effect on patient</a:t>
            </a:r>
            <a:r>
              <a:rPr lang="en-US" baseline="30000" dirty="0" smtClean="0">
                <a:solidFill>
                  <a:srgbClr val="000000"/>
                </a:solidFill>
                <a:latin typeface="ArialMT"/>
              </a:rPr>
              <a:t>’</a:t>
            </a:r>
            <a:r>
              <a:rPr lang="en-US" baseline="30000" dirty="0" smtClean="0">
                <a:solidFill>
                  <a:srgbClr val="000000"/>
                </a:solidFill>
                <a:latin typeface="TimesNewRomanPSMT"/>
              </a:rPr>
              <a:t>s employment &amp; other financial issues</a:t>
            </a:r>
          </a:p>
          <a:p>
            <a:r>
              <a:rPr lang="en-US" baseline="30000" dirty="0" smtClean="0">
                <a:solidFill>
                  <a:srgbClr val="000000"/>
                </a:solidFill>
                <a:latin typeface="TimesNewRomanPSMT"/>
              </a:rPr>
              <a:t>• Power of attorney for personal care • Code status</a:t>
            </a:r>
            <a:endParaRPr lang="en-US" dirty="0"/>
          </a:p>
        </p:txBody>
      </p:sp>
    </p:spTree>
    <p:extLst>
      <p:ext uri="{BB962C8B-B14F-4D97-AF65-F5344CB8AC3E}">
        <p14:creationId xmlns:p14="http://schemas.microsoft.com/office/powerpoint/2010/main" val="4061554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Leukemia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lstStyle/>
          <a:p>
            <a:r>
              <a:rPr lang="en-US" dirty="0"/>
              <a:t>Historic Perspective </a:t>
            </a:r>
            <a:endParaRPr lang="en-US" dirty="0" smtClean="0">
              <a:effectLst/>
            </a:endParaRPr>
          </a:p>
          <a:p>
            <a:r>
              <a:rPr lang="en-US" dirty="0"/>
              <a:t>•1945</a:t>
            </a:r>
            <a:br>
              <a:rPr lang="en-US" dirty="0"/>
            </a:br>
            <a:r>
              <a:rPr lang="en-US" dirty="0"/>
              <a:t>•The initial description of leukemia as a clinical entity was made by Bennett in Scotland and in Germany. </a:t>
            </a:r>
            <a:endParaRPr lang="en-US" dirty="0" smtClean="0">
              <a:effectLst/>
            </a:endParaRPr>
          </a:p>
          <a:p>
            <a:endParaRPr lang="en-US" dirty="0"/>
          </a:p>
        </p:txBody>
      </p:sp>
    </p:spTree>
    <p:extLst>
      <p:ext uri="{BB962C8B-B14F-4D97-AF65-F5344CB8AC3E}">
        <p14:creationId xmlns:p14="http://schemas.microsoft.com/office/powerpoint/2010/main" val="1534007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Induction Therapy </a:t>
            </a:r>
            <a:endParaRPr lang="en-US" b="1" u="sng" dirty="0">
              <a:solidFill>
                <a:srgbClr val="FF0000"/>
              </a:solidFill>
            </a:endParaRPr>
          </a:p>
        </p:txBody>
      </p:sp>
      <p:sp>
        <p:nvSpPr>
          <p:cNvPr id="3" name="Content Placeholder 2"/>
          <p:cNvSpPr>
            <a:spLocks noGrp="1"/>
          </p:cNvSpPr>
          <p:nvPr>
            <p:ph idx="1"/>
          </p:nvPr>
        </p:nvSpPr>
        <p:spPr/>
        <p:txBody>
          <a:bodyPr>
            <a:normAutofit/>
          </a:bodyPr>
          <a:lstStyle/>
          <a:p>
            <a:r>
              <a:rPr lang="en-US" baseline="30000" dirty="0" smtClean="0">
                <a:solidFill>
                  <a:srgbClr val="000000"/>
                </a:solidFill>
                <a:latin typeface="TimesNewRomanPSMT"/>
              </a:rPr>
              <a:t>• Goal: rapid restoration of normal BM function</a:t>
            </a:r>
          </a:p>
          <a:p>
            <a:r>
              <a:rPr lang="en-US" baseline="30000" dirty="0" smtClean="0">
                <a:solidFill>
                  <a:srgbClr val="000000"/>
                </a:solidFill>
                <a:latin typeface="TimesNewRomanPSMT"/>
              </a:rPr>
              <a:t>• Complete remission: recovery of normal peripheral blood counts, blasts &lt;5% in BM, and no leukemic phenotype</a:t>
            </a:r>
          </a:p>
          <a:p>
            <a:r>
              <a:rPr lang="en-US" baseline="30000" dirty="0" smtClean="0">
                <a:solidFill>
                  <a:srgbClr val="000000"/>
                </a:solidFill>
                <a:latin typeface="TimesNewRomanPSMT"/>
              </a:rPr>
              <a:t>• Substantial burden of leukemia cells persists undetected (minimal residual disease), leading to relapse within weeks or months in no further therapy given</a:t>
            </a:r>
          </a:p>
          <a:p>
            <a:r>
              <a:rPr lang="en-US" baseline="30000" dirty="0" smtClean="0">
                <a:solidFill>
                  <a:srgbClr val="000000"/>
                </a:solidFill>
                <a:latin typeface="TimesNewRomanPSMT"/>
              </a:rPr>
              <a:t>Most common regimen (</a:t>
            </a:r>
            <a:r>
              <a:rPr lang="en-US" baseline="30000" dirty="0" smtClean="0">
                <a:solidFill>
                  <a:srgbClr val="000000"/>
                </a:solidFill>
                <a:latin typeface="ArialMT"/>
              </a:rPr>
              <a:t>“</a:t>
            </a:r>
            <a:r>
              <a:rPr lang="en-US" baseline="30000" dirty="0" smtClean="0">
                <a:solidFill>
                  <a:srgbClr val="000000"/>
                </a:solidFill>
                <a:latin typeface="TimesNewRomanPSMT"/>
              </a:rPr>
              <a:t>7+3</a:t>
            </a:r>
            <a:r>
              <a:rPr lang="en-US" baseline="30000" dirty="0" smtClean="0">
                <a:solidFill>
                  <a:srgbClr val="000000"/>
                </a:solidFill>
                <a:latin typeface="ArialMT"/>
              </a:rPr>
              <a:t>”</a:t>
            </a:r>
            <a:r>
              <a:rPr lang="en-US" baseline="30000" dirty="0" smtClean="0">
                <a:solidFill>
                  <a:srgbClr val="000000"/>
                </a:solidFill>
                <a:latin typeface="TimesNewRomanPSMT"/>
              </a:rPr>
              <a:t>)</a:t>
            </a:r>
          </a:p>
          <a:p>
            <a:r>
              <a:rPr lang="en-US" baseline="30000" dirty="0" smtClean="0">
                <a:solidFill>
                  <a:srgbClr val="000000"/>
                </a:solidFill>
                <a:latin typeface="TimesNewRomanPSMT"/>
              </a:rPr>
              <a:t> </a:t>
            </a:r>
            <a:r>
              <a:rPr lang="en-US" baseline="30000" dirty="0" err="1" smtClean="0">
                <a:solidFill>
                  <a:srgbClr val="000000"/>
                </a:solidFill>
                <a:latin typeface="TimesNewRomanPSMT"/>
              </a:rPr>
              <a:t>cytarabine</a:t>
            </a:r>
            <a:r>
              <a:rPr lang="en-US" baseline="30000" dirty="0" smtClean="0">
                <a:solidFill>
                  <a:srgbClr val="000000"/>
                </a:solidFill>
                <a:latin typeface="TimesNewRomanPSMT"/>
              </a:rPr>
              <a:t> IV continuous infusion 100-200 mg/m2 x 7 days, and</a:t>
            </a:r>
          </a:p>
          <a:p>
            <a:r>
              <a:rPr lang="en-US" baseline="30000" dirty="0" smtClean="0">
                <a:solidFill>
                  <a:srgbClr val="000000"/>
                </a:solidFill>
                <a:latin typeface="TimesNewRomanPSMT"/>
              </a:rPr>
              <a:t> </a:t>
            </a:r>
            <a:r>
              <a:rPr lang="en-US" baseline="30000" dirty="0" err="1" smtClean="0">
                <a:solidFill>
                  <a:srgbClr val="000000"/>
                </a:solidFill>
                <a:latin typeface="TimesNewRomanPSMT"/>
              </a:rPr>
              <a:t>daunorubicin</a:t>
            </a:r>
            <a:r>
              <a:rPr lang="en-US" baseline="30000" dirty="0" smtClean="0">
                <a:solidFill>
                  <a:srgbClr val="000000"/>
                </a:solidFill>
                <a:latin typeface="TimesNewRomanPSMT"/>
              </a:rPr>
              <a:t> 45-60 mg/m2 x 3 days (Day 1-3) (use 30 mg/m2 in elderly patients)</a:t>
            </a:r>
          </a:p>
        </p:txBody>
      </p:sp>
    </p:spTree>
    <p:extLst>
      <p:ext uri="{BB962C8B-B14F-4D97-AF65-F5344CB8AC3E}">
        <p14:creationId xmlns:p14="http://schemas.microsoft.com/office/powerpoint/2010/main" val="4149259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aseline="30000" dirty="0" smtClean="0">
                <a:solidFill>
                  <a:srgbClr val="000000"/>
                </a:solidFill>
                <a:latin typeface="TimesNewRomanPSMT"/>
              </a:rPr>
              <a:t>Consolidation Chemotherapy</a:t>
            </a:r>
            <a:br>
              <a:rPr lang="en-US" baseline="30000" dirty="0" smtClean="0">
                <a:solidFill>
                  <a:srgbClr val="000000"/>
                </a:solidFill>
                <a:latin typeface="TimesNewRomanPSMT"/>
              </a:rPr>
            </a:br>
            <a:endParaRPr lang="en-US" dirty="0"/>
          </a:p>
        </p:txBody>
      </p:sp>
      <p:sp>
        <p:nvSpPr>
          <p:cNvPr id="3" name="Content Placeholder 2"/>
          <p:cNvSpPr>
            <a:spLocks noGrp="1"/>
          </p:cNvSpPr>
          <p:nvPr>
            <p:ph idx="1"/>
          </p:nvPr>
        </p:nvSpPr>
        <p:spPr/>
        <p:txBody>
          <a:bodyPr>
            <a:normAutofit fontScale="92500"/>
          </a:bodyPr>
          <a:lstStyle/>
          <a:p>
            <a:r>
              <a:rPr lang="en-US" baseline="30000" dirty="0" smtClean="0">
                <a:solidFill>
                  <a:srgbClr val="000000"/>
                </a:solidFill>
                <a:latin typeface="TimesNewRomanPSMT"/>
              </a:rPr>
              <a:t>The same chemotherapy regimen used for remission induction can be repeated for one or more cycles as consolidation treatment, or potentially non-cross-resistant drugs can be used for consolidation</a:t>
            </a:r>
          </a:p>
          <a:p>
            <a:r>
              <a:rPr lang="en-US" baseline="30000" dirty="0" smtClean="0">
                <a:solidFill>
                  <a:srgbClr val="000000"/>
                </a:solidFill>
                <a:latin typeface="TimesNewRomanPSMT"/>
              </a:rPr>
              <a:t>• High dose </a:t>
            </a:r>
            <a:r>
              <a:rPr lang="en-US" baseline="30000" dirty="0" err="1" smtClean="0">
                <a:solidFill>
                  <a:srgbClr val="000000"/>
                </a:solidFill>
                <a:latin typeface="TimesNewRomanPSMT"/>
              </a:rPr>
              <a:t>cytarabine</a:t>
            </a:r>
            <a:r>
              <a:rPr lang="en-US" baseline="30000" dirty="0" smtClean="0">
                <a:solidFill>
                  <a:srgbClr val="000000"/>
                </a:solidFill>
                <a:latin typeface="TimesNewRomanPSMT"/>
              </a:rPr>
              <a:t> (HDAC) in young patients is preferred</a:t>
            </a:r>
          </a:p>
          <a:p>
            <a:r>
              <a:rPr lang="en-US" baseline="30000" dirty="0" smtClean="0">
                <a:solidFill>
                  <a:srgbClr val="000000"/>
                </a:solidFill>
                <a:latin typeface="TimesNewRomanPSMT"/>
              </a:rPr>
              <a:t>– CALGB RCT study1 in 596 patients using four courses of </a:t>
            </a:r>
            <a:r>
              <a:rPr lang="en-US" baseline="30000" dirty="0" err="1" smtClean="0">
                <a:solidFill>
                  <a:srgbClr val="000000"/>
                </a:solidFill>
                <a:latin typeface="TimesNewRomanPSMT"/>
              </a:rPr>
              <a:t>cytarabine</a:t>
            </a:r>
            <a:r>
              <a:rPr lang="en-US" baseline="30000" dirty="0" smtClean="0">
                <a:solidFill>
                  <a:srgbClr val="000000"/>
                </a:solidFill>
                <a:latin typeface="TimesNewRomanPSMT"/>
              </a:rPr>
              <a:t> at low (100 mg/m2 per day) or intermediate doses (400 mg/m2 per day) as continuous infusion x 5 days, or at high doses (3 g/m2 every 12 </a:t>
            </a:r>
            <a:r>
              <a:rPr lang="en-US" baseline="30000" dirty="0" err="1" smtClean="0">
                <a:solidFill>
                  <a:srgbClr val="000000"/>
                </a:solidFill>
                <a:latin typeface="TimesNewRomanPSMT"/>
              </a:rPr>
              <a:t>hrs</a:t>
            </a:r>
            <a:r>
              <a:rPr lang="en-US" baseline="30000" dirty="0" smtClean="0">
                <a:solidFill>
                  <a:srgbClr val="000000"/>
                </a:solidFill>
                <a:latin typeface="TimesNewRomanPSMT"/>
              </a:rPr>
              <a:t> on days 1, 3, and 5)</a:t>
            </a:r>
          </a:p>
          <a:p>
            <a:r>
              <a:rPr lang="en-US" baseline="30000" dirty="0" smtClean="0">
                <a:solidFill>
                  <a:srgbClr val="000000"/>
                </a:solidFill>
                <a:latin typeface="TimesNewRomanPSMT"/>
              </a:rPr>
              <a:t>– In patients age&lt;60, 4-year DFS 44% in HDAC arm vs. 29% and 24% in intermediate and low dose groups; 5% TRM in HDAC group</a:t>
            </a:r>
          </a:p>
          <a:p>
            <a:r>
              <a:rPr lang="en-US" baseline="30000" dirty="0" smtClean="0">
                <a:solidFill>
                  <a:srgbClr val="000000"/>
                </a:solidFill>
                <a:latin typeface="TimesNewRomanPSMT"/>
              </a:rPr>
              <a:t>– Older patients had poor outcome (4-year DFS &lt;16% in all groups) and higher toxicity (esp. cerebellar ataxia in HDAC group)</a:t>
            </a:r>
            <a:endParaRPr lang="en-US" dirty="0"/>
          </a:p>
        </p:txBody>
      </p:sp>
    </p:spTree>
    <p:extLst>
      <p:ext uri="{BB962C8B-B14F-4D97-AF65-F5344CB8AC3E}">
        <p14:creationId xmlns:p14="http://schemas.microsoft.com/office/powerpoint/2010/main" val="1276371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solidFill>
                  <a:srgbClr val="000000"/>
                </a:solidFill>
                <a:latin typeface="TimesNewRomanPSMT"/>
              </a:rPr>
              <a:t>Allogeneic Transplantation</a:t>
            </a:r>
            <a:endParaRPr lang="en-US" dirty="0"/>
          </a:p>
        </p:txBody>
      </p:sp>
      <p:sp>
        <p:nvSpPr>
          <p:cNvPr id="3" name="Content Placeholder 2"/>
          <p:cNvSpPr>
            <a:spLocks noGrp="1"/>
          </p:cNvSpPr>
          <p:nvPr>
            <p:ph idx="1"/>
          </p:nvPr>
        </p:nvSpPr>
        <p:spPr/>
        <p:txBody>
          <a:bodyPr/>
          <a:lstStyle/>
          <a:p>
            <a:r>
              <a:rPr lang="en-US" baseline="30000" dirty="0" smtClean="0">
                <a:solidFill>
                  <a:srgbClr val="000000"/>
                </a:solidFill>
                <a:latin typeface="TimesNewRomanPSMT"/>
              </a:rPr>
              <a:t>Long-term disease free survival in adult patients with AML who receive </a:t>
            </a:r>
            <a:r>
              <a:rPr lang="en-US" baseline="30000" dirty="0" err="1" smtClean="0">
                <a:solidFill>
                  <a:srgbClr val="000000"/>
                </a:solidFill>
                <a:latin typeface="TimesNewRomanPSMT"/>
              </a:rPr>
              <a:t>allo</a:t>
            </a:r>
            <a:r>
              <a:rPr lang="en-US" baseline="30000" dirty="0" smtClean="0">
                <a:solidFill>
                  <a:srgbClr val="000000"/>
                </a:solidFill>
                <a:latin typeface="TimesNewRomanPSMT"/>
              </a:rPr>
              <a:t>-HCT while in first CR is ~45-65%</a:t>
            </a:r>
          </a:p>
          <a:p>
            <a:r>
              <a:rPr lang="en-US" baseline="30000" dirty="0" smtClean="0">
                <a:solidFill>
                  <a:srgbClr val="000000"/>
                </a:solidFill>
                <a:latin typeface="TimesNewRomanPSMT"/>
              </a:rPr>
              <a:t>• HLA-matched </a:t>
            </a:r>
            <a:r>
              <a:rPr lang="en-US" baseline="30000" dirty="0" err="1" smtClean="0">
                <a:solidFill>
                  <a:srgbClr val="000000"/>
                </a:solidFill>
                <a:latin typeface="TimesNewRomanPSMT"/>
              </a:rPr>
              <a:t>allo</a:t>
            </a:r>
            <a:r>
              <a:rPr lang="en-US" baseline="30000" dirty="0" smtClean="0">
                <a:solidFill>
                  <a:srgbClr val="000000"/>
                </a:solidFill>
                <a:latin typeface="TimesNewRomanPSMT"/>
              </a:rPr>
              <a:t>-HCT should be considered in:</a:t>
            </a:r>
          </a:p>
          <a:p>
            <a:r>
              <a:rPr lang="en-US" baseline="30000" dirty="0" smtClean="0">
                <a:solidFill>
                  <a:srgbClr val="000000"/>
                </a:solidFill>
                <a:latin typeface="TimesNewRomanPSMT"/>
              </a:rPr>
              <a:t>– high-risk patients in first remission (e.g. young patient with normal karyotype or abnormality of chromosome 5 or 7, 11q23 abnormalities, &amp; other high-risk </a:t>
            </a:r>
            <a:r>
              <a:rPr lang="en-US" baseline="30000" dirty="0" err="1" smtClean="0">
                <a:solidFill>
                  <a:srgbClr val="000000"/>
                </a:solidFill>
                <a:latin typeface="TimesNewRomanPSMT"/>
              </a:rPr>
              <a:t>cytogenetics</a:t>
            </a:r>
            <a:r>
              <a:rPr lang="en-US" baseline="30000" dirty="0" smtClean="0">
                <a:solidFill>
                  <a:srgbClr val="000000"/>
                </a:solidFill>
                <a:latin typeface="TimesNewRomanPSMT"/>
              </a:rPr>
              <a:t>)</a:t>
            </a:r>
            <a:endParaRPr lang="en-US" dirty="0"/>
          </a:p>
        </p:txBody>
      </p:sp>
    </p:spTree>
    <p:extLst>
      <p:ext uri="{BB962C8B-B14F-4D97-AF65-F5344CB8AC3E}">
        <p14:creationId xmlns:p14="http://schemas.microsoft.com/office/powerpoint/2010/main" val="429541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Acute Lymphoblastic Leukemia </a:t>
            </a:r>
            <a:r>
              <a:rPr lang="en-US" dirty="0" smtClean="0">
                <a:effectLst/>
              </a:rPr>
              <a:t/>
            </a:r>
            <a:br>
              <a:rPr lang="en-US" dirty="0" smtClean="0">
                <a:effectLst/>
              </a:rPr>
            </a:br>
            <a:r>
              <a:rPr lang="en-US" baseline="30000" dirty="0" smtClean="0">
                <a:solidFill>
                  <a:srgbClr val="000000"/>
                </a:solidFill>
                <a:latin typeface="TimesNewRomanPSMT"/>
              </a:rPr>
              <a:t>Children</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4200" baseline="30000" dirty="0" smtClean="0">
                <a:solidFill>
                  <a:srgbClr val="000000"/>
                </a:solidFill>
                <a:latin typeface="TimesNewRomanPSMT"/>
              </a:rPr>
              <a:t>Children</a:t>
            </a:r>
            <a:r>
              <a:rPr lang="en-US" sz="4200" dirty="0" smtClean="0">
                <a:solidFill>
                  <a:srgbClr val="000000"/>
                </a:solidFill>
                <a:latin typeface="TimesNewRomanPSMT"/>
              </a:rPr>
              <a:t> </a:t>
            </a:r>
          </a:p>
          <a:p>
            <a:pPr marL="0" indent="0">
              <a:buNone/>
            </a:pPr>
            <a:r>
              <a:rPr lang="en-US" sz="4200" baseline="30000" dirty="0" smtClean="0">
                <a:solidFill>
                  <a:srgbClr val="000000"/>
                </a:solidFill>
                <a:latin typeface="TimesNewRomanPSMT"/>
              </a:rPr>
              <a:t> Most common leukemia (&gt;80%)</a:t>
            </a:r>
          </a:p>
          <a:p>
            <a:r>
              <a:rPr lang="en-US" sz="4200" baseline="30000" dirty="0" smtClean="0">
                <a:solidFill>
                  <a:srgbClr val="000000"/>
                </a:solidFill>
                <a:latin typeface="TimesNewRomanPSMT"/>
              </a:rPr>
              <a:t>– Incidence peaks ages 2 to 5 </a:t>
            </a:r>
            <a:r>
              <a:rPr lang="en-US" sz="4200" baseline="30000" dirty="0" err="1" smtClean="0">
                <a:solidFill>
                  <a:srgbClr val="000000"/>
                </a:solidFill>
                <a:latin typeface="TimesNewRomanPSMT"/>
              </a:rPr>
              <a:t>yr</a:t>
            </a:r>
            <a:endParaRPr lang="en-US" sz="4200" baseline="30000" dirty="0" smtClean="0">
              <a:solidFill>
                <a:srgbClr val="000000"/>
              </a:solidFill>
              <a:latin typeface="TimesNewRomanPSMT"/>
            </a:endParaRPr>
          </a:p>
          <a:p>
            <a:r>
              <a:rPr lang="en-US" sz="4200" baseline="30000" dirty="0" smtClean="0">
                <a:solidFill>
                  <a:srgbClr val="000000"/>
                </a:solidFill>
                <a:latin typeface="TimesNewRomanPSMT"/>
              </a:rPr>
              <a:t>• 30 cases per million per year in the US</a:t>
            </a:r>
          </a:p>
          <a:p>
            <a:r>
              <a:rPr lang="en-US" sz="4200" baseline="30000" dirty="0" smtClean="0">
                <a:solidFill>
                  <a:srgbClr val="000000"/>
                </a:solidFill>
                <a:latin typeface="TimesNewRomanPSMT"/>
              </a:rPr>
              <a:t>• Adults</a:t>
            </a:r>
          </a:p>
          <a:p>
            <a:r>
              <a:rPr lang="en-US" sz="4200" baseline="30000" dirty="0" smtClean="0">
                <a:solidFill>
                  <a:srgbClr val="000000"/>
                </a:solidFill>
                <a:latin typeface="TimesNewRomanPSMT"/>
              </a:rPr>
              <a:t>– 20% of adult </a:t>
            </a:r>
            <a:r>
              <a:rPr lang="en-US" sz="4200" baseline="30000" dirty="0" err="1" smtClean="0">
                <a:solidFill>
                  <a:srgbClr val="000000"/>
                </a:solidFill>
                <a:latin typeface="TimesNewRomanPSMT"/>
              </a:rPr>
              <a:t>leukemias</a:t>
            </a:r>
            <a:endParaRPr lang="en-US" sz="4200" baseline="30000" dirty="0" smtClean="0">
              <a:solidFill>
                <a:srgbClr val="000000"/>
              </a:solidFill>
              <a:latin typeface="TimesNewRomanPSMT"/>
            </a:endParaRPr>
          </a:p>
          <a:p>
            <a:r>
              <a:rPr lang="en-US" sz="4200" baseline="30000" dirty="0" smtClean="0">
                <a:solidFill>
                  <a:srgbClr val="000000"/>
                </a:solidFill>
                <a:latin typeface="TimesNewRomanPSMT"/>
              </a:rPr>
              <a:t>– Incidence ~ 1/3 in children</a:t>
            </a:r>
          </a:p>
          <a:p>
            <a:r>
              <a:rPr lang="en-US" sz="4200" baseline="30000" dirty="0" smtClean="0">
                <a:solidFill>
                  <a:srgbClr val="000000"/>
                </a:solidFill>
                <a:latin typeface="TimesNewRomanPSMT"/>
              </a:rPr>
              <a:t>– Second peak around age 50</a:t>
            </a:r>
          </a:p>
          <a:p>
            <a:r>
              <a:rPr lang="en-US" sz="4200" baseline="30000" dirty="0" smtClean="0">
                <a:solidFill>
                  <a:srgbClr val="000000"/>
                </a:solidFill>
                <a:latin typeface="TimesNewRomanPSMT"/>
              </a:rPr>
              <a:t>– Steady rise in incidence with age</a:t>
            </a:r>
          </a:p>
          <a:p>
            <a:endParaRPr lang="en-US" dirty="0"/>
          </a:p>
        </p:txBody>
      </p:sp>
    </p:spTree>
    <p:extLst>
      <p:ext uri="{BB962C8B-B14F-4D97-AF65-F5344CB8AC3E}">
        <p14:creationId xmlns:p14="http://schemas.microsoft.com/office/powerpoint/2010/main" val="3207622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solidFill>
                  <a:srgbClr val="000000"/>
                </a:solidFill>
                <a:latin typeface="TimesNewRomanPSMT"/>
              </a:rPr>
              <a:t>Etiology in children</a:t>
            </a:r>
            <a:endParaRPr lang="en-US" dirty="0"/>
          </a:p>
        </p:txBody>
      </p:sp>
      <p:sp>
        <p:nvSpPr>
          <p:cNvPr id="3" name="Content Placeholder 2"/>
          <p:cNvSpPr>
            <a:spLocks noGrp="1"/>
          </p:cNvSpPr>
          <p:nvPr>
            <p:ph idx="1"/>
          </p:nvPr>
        </p:nvSpPr>
        <p:spPr/>
        <p:txBody>
          <a:bodyPr>
            <a:normAutofit lnSpcReduction="10000"/>
          </a:bodyPr>
          <a:lstStyle/>
          <a:p>
            <a:r>
              <a:rPr lang="en-US" baseline="30000" dirty="0" smtClean="0">
                <a:solidFill>
                  <a:srgbClr val="000000"/>
                </a:solidFill>
                <a:latin typeface="TimesNewRomanPSMT"/>
              </a:rPr>
              <a:t>Genetic syndromes</a:t>
            </a:r>
          </a:p>
          <a:p>
            <a:r>
              <a:rPr lang="en-US" baseline="30000" dirty="0" smtClean="0">
                <a:solidFill>
                  <a:srgbClr val="000000"/>
                </a:solidFill>
                <a:latin typeface="TimesNewRomanPSMT"/>
              </a:rPr>
              <a:t>– Down syndrome (both ALL and AML)</a:t>
            </a:r>
          </a:p>
          <a:p>
            <a:r>
              <a:rPr lang="en-US" baseline="30000" dirty="0" smtClean="0">
                <a:solidFill>
                  <a:srgbClr val="000000"/>
                </a:solidFill>
                <a:latin typeface="TimesNewRomanPSMT"/>
              </a:rPr>
              <a:t>– Others: Bloom syndrome, neurofibromatosis, </a:t>
            </a:r>
            <a:r>
              <a:rPr lang="en-US" baseline="30000" dirty="0" err="1" smtClean="0">
                <a:solidFill>
                  <a:srgbClr val="000000"/>
                </a:solidFill>
                <a:latin typeface="TimesNewRomanPSMT"/>
              </a:rPr>
              <a:t>Schwachman</a:t>
            </a:r>
            <a:r>
              <a:rPr lang="en-US" baseline="30000" dirty="0" smtClean="0">
                <a:solidFill>
                  <a:srgbClr val="000000"/>
                </a:solidFill>
                <a:latin typeface="TimesNewRomanPSMT"/>
              </a:rPr>
              <a:t> syndrome, ataxia </a:t>
            </a:r>
            <a:r>
              <a:rPr lang="en-US" baseline="30000" dirty="0" err="1" smtClean="0">
                <a:solidFill>
                  <a:srgbClr val="000000"/>
                </a:solidFill>
                <a:latin typeface="TimesNewRomanPSMT"/>
              </a:rPr>
              <a:t>telangeictasia</a:t>
            </a:r>
            <a:r>
              <a:rPr lang="en-US" baseline="30000" dirty="0" smtClean="0">
                <a:solidFill>
                  <a:srgbClr val="000000"/>
                </a:solidFill>
                <a:latin typeface="TimesNewRomanPSMT"/>
              </a:rPr>
              <a:t>, </a:t>
            </a:r>
            <a:r>
              <a:rPr lang="en-US" baseline="30000" dirty="0" err="1" smtClean="0">
                <a:solidFill>
                  <a:srgbClr val="000000"/>
                </a:solidFill>
                <a:latin typeface="TimesNewRomanPSMT"/>
              </a:rPr>
              <a:t>Klinefelter</a:t>
            </a:r>
            <a:r>
              <a:rPr lang="en-US" baseline="30000" dirty="0" err="1" smtClean="0">
                <a:solidFill>
                  <a:srgbClr val="000000"/>
                </a:solidFill>
                <a:latin typeface="ArialMT"/>
              </a:rPr>
              <a:t>’</a:t>
            </a:r>
            <a:r>
              <a:rPr lang="en-US" baseline="30000" dirty="0" err="1" smtClean="0">
                <a:solidFill>
                  <a:srgbClr val="000000"/>
                </a:solidFill>
                <a:latin typeface="TimesNewRomanPSMT"/>
              </a:rPr>
              <a:t>s</a:t>
            </a:r>
            <a:endParaRPr lang="en-US" baseline="30000" dirty="0" smtClean="0">
              <a:solidFill>
                <a:srgbClr val="000000"/>
              </a:solidFill>
              <a:latin typeface="TimesNewRomanPSMT"/>
            </a:endParaRPr>
          </a:p>
          <a:p>
            <a:r>
              <a:rPr lang="en-US" baseline="30000" dirty="0" smtClean="0">
                <a:solidFill>
                  <a:srgbClr val="000000"/>
                </a:solidFill>
                <a:latin typeface="TimesNewRomanPSMT"/>
              </a:rPr>
              <a:t>• In utero exposure</a:t>
            </a:r>
          </a:p>
          <a:p>
            <a:r>
              <a:rPr lang="en-US" baseline="30000" dirty="0" smtClean="0">
                <a:solidFill>
                  <a:srgbClr val="000000"/>
                </a:solidFill>
                <a:latin typeface="TimesNewRomanPSMT"/>
              </a:rPr>
              <a:t>– Ionizing radiation</a:t>
            </a:r>
          </a:p>
          <a:p>
            <a:r>
              <a:rPr lang="en-US" baseline="30000" dirty="0" smtClean="0">
                <a:solidFill>
                  <a:srgbClr val="000000"/>
                </a:solidFill>
                <a:latin typeface="TimesNewRomanPSMT"/>
              </a:rPr>
              <a:t>– Related to MLL = inhibition of topoisomerase II: ? quinolones, flavonoids, </a:t>
            </a:r>
            <a:r>
              <a:rPr lang="en-US" baseline="30000" dirty="0" err="1" smtClean="0">
                <a:solidFill>
                  <a:srgbClr val="000000"/>
                </a:solidFill>
                <a:latin typeface="TimesNewRomanPSMT"/>
              </a:rPr>
              <a:t>catechins</a:t>
            </a:r>
            <a:r>
              <a:rPr lang="en-US" baseline="30000" dirty="0" smtClean="0">
                <a:solidFill>
                  <a:srgbClr val="000000"/>
                </a:solidFill>
                <a:latin typeface="TimesNewRomanPSMT"/>
              </a:rPr>
              <a:t>, </a:t>
            </a:r>
            <a:r>
              <a:rPr lang="en-US" baseline="30000" dirty="0" err="1" smtClean="0">
                <a:solidFill>
                  <a:srgbClr val="000000"/>
                </a:solidFill>
                <a:latin typeface="TimesNewRomanPSMT"/>
              </a:rPr>
              <a:t>podophyllin</a:t>
            </a:r>
            <a:r>
              <a:rPr lang="en-US" baseline="30000" dirty="0" smtClean="0">
                <a:solidFill>
                  <a:srgbClr val="000000"/>
                </a:solidFill>
                <a:latin typeface="TimesNewRomanPSMT"/>
              </a:rPr>
              <a:t>, benzene metabolites, estrogens, </a:t>
            </a:r>
            <a:r>
              <a:rPr lang="en-US" baseline="30000" dirty="0" err="1" smtClean="0">
                <a:solidFill>
                  <a:srgbClr val="000000"/>
                </a:solidFill>
                <a:latin typeface="TimesNewRomanPSMT"/>
              </a:rPr>
              <a:t>dipyrone</a:t>
            </a:r>
            <a:r>
              <a:rPr lang="en-US" baseline="30000" dirty="0" smtClean="0">
                <a:solidFill>
                  <a:srgbClr val="000000"/>
                </a:solidFill>
                <a:latin typeface="TimesNewRomanPSMT"/>
              </a:rPr>
              <a:t> (NSAID), </a:t>
            </a:r>
            <a:r>
              <a:rPr lang="en-US" baseline="30000" dirty="0" err="1" smtClean="0">
                <a:solidFill>
                  <a:srgbClr val="000000"/>
                </a:solidFill>
                <a:latin typeface="TimesNewRomanPSMT"/>
              </a:rPr>
              <a:t>mosquitocidal</a:t>
            </a:r>
            <a:r>
              <a:rPr lang="en-US" baseline="30000" dirty="0" smtClean="0">
                <a:solidFill>
                  <a:srgbClr val="000000"/>
                </a:solidFill>
                <a:latin typeface="TimesNewRomanPSMT"/>
              </a:rPr>
              <a:t> agent (</a:t>
            </a:r>
            <a:r>
              <a:rPr lang="en-US" baseline="30000" dirty="0" err="1" smtClean="0">
                <a:solidFill>
                  <a:srgbClr val="000000"/>
                </a:solidFill>
                <a:latin typeface="TimesNewRomanPSMT"/>
              </a:rPr>
              <a:t>Baygon</a:t>
            </a:r>
            <a:r>
              <a:rPr lang="en-US" baseline="30000" dirty="0" smtClean="0">
                <a:solidFill>
                  <a:srgbClr val="000000"/>
                </a:solidFill>
                <a:latin typeface="TimesNewRomanPSMT"/>
              </a:rPr>
              <a:t>)</a:t>
            </a:r>
            <a:endParaRPr lang="en-US" dirty="0"/>
          </a:p>
        </p:txBody>
      </p:sp>
    </p:spTree>
    <p:extLst>
      <p:ext uri="{BB962C8B-B14F-4D97-AF65-F5344CB8AC3E}">
        <p14:creationId xmlns:p14="http://schemas.microsoft.com/office/powerpoint/2010/main" val="720717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solidFill>
                  <a:srgbClr val="000000"/>
                </a:solidFill>
                <a:latin typeface="TimesNewRomanPSMT"/>
              </a:rPr>
              <a:t>Clinical Manifestations</a:t>
            </a:r>
            <a:endParaRPr lang="en-US" dirty="0"/>
          </a:p>
        </p:txBody>
      </p:sp>
      <p:sp>
        <p:nvSpPr>
          <p:cNvPr id="3" name="Content Placeholder 2"/>
          <p:cNvSpPr>
            <a:spLocks noGrp="1"/>
          </p:cNvSpPr>
          <p:nvPr>
            <p:ph idx="1"/>
          </p:nvPr>
        </p:nvSpPr>
        <p:spPr/>
        <p:txBody>
          <a:bodyPr>
            <a:normAutofit fontScale="70000" lnSpcReduction="20000"/>
          </a:bodyPr>
          <a:lstStyle/>
          <a:p>
            <a:r>
              <a:rPr lang="en-US" baseline="30000" dirty="0" smtClean="0">
                <a:solidFill>
                  <a:srgbClr val="000000"/>
                </a:solidFill>
                <a:latin typeface="TimesNewRomanPSMT"/>
              </a:rPr>
              <a:t> Bone marrow failure</a:t>
            </a:r>
          </a:p>
          <a:p>
            <a:r>
              <a:rPr lang="en-US" baseline="30000" dirty="0" smtClean="0">
                <a:solidFill>
                  <a:srgbClr val="000000"/>
                </a:solidFill>
                <a:latin typeface="TimesNewRomanPSMT"/>
              </a:rPr>
              <a:t>– Anemia, thrombocytopenia, neutropenia</a:t>
            </a:r>
          </a:p>
          <a:p>
            <a:r>
              <a:rPr lang="en-US" baseline="30000" dirty="0" smtClean="0">
                <a:solidFill>
                  <a:srgbClr val="000000"/>
                </a:solidFill>
                <a:latin typeface="TimesNewRomanPSMT"/>
              </a:rPr>
              <a:t>• Lymphadenopathy, hepatomegaly, splenomegaly</a:t>
            </a:r>
          </a:p>
          <a:p>
            <a:r>
              <a:rPr lang="en-US" baseline="30000" dirty="0" smtClean="0">
                <a:solidFill>
                  <a:srgbClr val="000000"/>
                </a:solidFill>
                <a:latin typeface="TimesNewRomanPSMT"/>
              </a:rPr>
              <a:t>• Bone pain, </a:t>
            </a:r>
            <a:r>
              <a:rPr lang="en-US" baseline="30000" dirty="0" err="1" smtClean="0">
                <a:solidFill>
                  <a:srgbClr val="000000"/>
                </a:solidFill>
                <a:latin typeface="TimesNewRomanPSMT"/>
              </a:rPr>
              <a:t>arthralgias</a:t>
            </a:r>
            <a:r>
              <a:rPr lang="en-US" baseline="30000" dirty="0" smtClean="0">
                <a:solidFill>
                  <a:srgbClr val="000000"/>
                </a:solidFill>
                <a:latin typeface="TimesNewRomanPSMT"/>
              </a:rPr>
              <a:t> (especially in children)</a:t>
            </a:r>
          </a:p>
          <a:p>
            <a:r>
              <a:rPr lang="en-US" baseline="30000" dirty="0" smtClean="0">
                <a:solidFill>
                  <a:srgbClr val="000000"/>
                </a:solidFill>
                <a:latin typeface="TimesNewRomanPSMT"/>
              </a:rPr>
              <a:t>• Infection, fever</a:t>
            </a:r>
          </a:p>
          <a:p>
            <a:r>
              <a:rPr lang="en-US" baseline="30000" dirty="0" smtClean="0">
                <a:solidFill>
                  <a:srgbClr val="000000"/>
                </a:solidFill>
                <a:latin typeface="TimesNewRomanPSMT"/>
              </a:rPr>
              <a:t>• </a:t>
            </a:r>
            <a:r>
              <a:rPr lang="en-US" baseline="30000" dirty="0" err="1" smtClean="0">
                <a:solidFill>
                  <a:srgbClr val="000000"/>
                </a:solidFill>
                <a:latin typeface="TimesNewRomanPSMT"/>
              </a:rPr>
              <a:t>Extramedullary</a:t>
            </a:r>
            <a:r>
              <a:rPr lang="en-US" baseline="30000" dirty="0" smtClean="0">
                <a:solidFill>
                  <a:srgbClr val="000000"/>
                </a:solidFill>
                <a:latin typeface="TimesNewRomanPSMT"/>
              </a:rPr>
              <a:t> spread:</a:t>
            </a:r>
          </a:p>
          <a:p>
            <a:r>
              <a:rPr lang="en-US" baseline="30000" dirty="0" smtClean="0">
                <a:solidFill>
                  <a:srgbClr val="000000"/>
                </a:solidFill>
                <a:latin typeface="TimesNewRomanPSMT"/>
              </a:rPr>
              <a:t>– CNS involvement at diagnosis (5% children, 15% adults) – Skin</a:t>
            </a:r>
          </a:p>
          <a:p>
            <a:r>
              <a:rPr lang="tr-TR" baseline="30000" dirty="0" smtClean="0">
                <a:solidFill>
                  <a:srgbClr val="000000"/>
                </a:solidFill>
                <a:latin typeface="TimesNewRomanPSMT"/>
              </a:rPr>
              <a:t>– </a:t>
            </a:r>
            <a:r>
              <a:rPr lang="tr-TR" baseline="30000" dirty="0" err="1" smtClean="0">
                <a:solidFill>
                  <a:srgbClr val="000000"/>
                </a:solidFill>
                <a:latin typeface="TimesNewRomanPSMT"/>
              </a:rPr>
              <a:t>Testes</a:t>
            </a:r>
            <a:r>
              <a:rPr lang="tr-TR" baseline="30000" dirty="0" smtClean="0">
                <a:solidFill>
                  <a:srgbClr val="000000"/>
                </a:solidFill>
                <a:latin typeface="TimesNewRomanPSMT"/>
              </a:rPr>
              <a:t> (10-15% </a:t>
            </a:r>
            <a:r>
              <a:rPr lang="tr-TR" baseline="30000" dirty="0" err="1" smtClean="0">
                <a:solidFill>
                  <a:srgbClr val="000000"/>
                </a:solidFill>
                <a:latin typeface="TimesNewRomanPSMT"/>
              </a:rPr>
              <a:t>boys</a:t>
            </a:r>
            <a:r>
              <a:rPr lang="tr-TR" baseline="30000" dirty="0" smtClean="0">
                <a:solidFill>
                  <a:srgbClr val="000000"/>
                </a:solidFill>
                <a:latin typeface="TimesNewRomanPSMT"/>
              </a:rPr>
              <a:t>)</a:t>
            </a:r>
          </a:p>
          <a:p>
            <a:r>
              <a:rPr lang="tr-TR" baseline="30000" dirty="0" smtClean="0">
                <a:solidFill>
                  <a:srgbClr val="000000"/>
                </a:solidFill>
                <a:latin typeface="TimesNewRomanPSMT"/>
              </a:rPr>
              <a:t>• </a:t>
            </a:r>
            <a:r>
              <a:rPr lang="tr-TR" baseline="30000" dirty="0" err="1" smtClean="0">
                <a:solidFill>
                  <a:srgbClr val="000000"/>
                </a:solidFill>
                <a:latin typeface="TimesNewRomanPSMT"/>
              </a:rPr>
              <a:t>Mediastinal</a:t>
            </a:r>
            <a:r>
              <a:rPr lang="tr-TR" baseline="30000" dirty="0" smtClean="0">
                <a:solidFill>
                  <a:srgbClr val="000000"/>
                </a:solidFill>
                <a:latin typeface="TimesNewRomanPSMT"/>
              </a:rPr>
              <a:t> </a:t>
            </a:r>
            <a:r>
              <a:rPr lang="tr-TR" baseline="30000" dirty="0" err="1" smtClean="0">
                <a:solidFill>
                  <a:srgbClr val="000000"/>
                </a:solidFill>
                <a:latin typeface="TimesNewRomanPSMT"/>
              </a:rPr>
              <a:t>mass</a:t>
            </a:r>
            <a:r>
              <a:rPr lang="tr-TR" baseline="30000" dirty="0" smtClean="0">
                <a:solidFill>
                  <a:srgbClr val="000000"/>
                </a:solidFill>
                <a:latin typeface="TimesNewRomanPSMT"/>
              </a:rPr>
              <a:t> </a:t>
            </a:r>
            <a:r>
              <a:rPr lang="tr-TR" baseline="30000" dirty="0" err="1" smtClean="0">
                <a:solidFill>
                  <a:srgbClr val="000000"/>
                </a:solidFill>
                <a:latin typeface="TimesNewRomanPSMT"/>
              </a:rPr>
              <a:t>or</a:t>
            </a:r>
            <a:r>
              <a:rPr lang="tr-TR" baseline="30000" dirty="0" smtClean="0">
                <a:solidFill>
                  <a:srgbClr val="000000"/>
                </a:solidFill>
                <a:latin typeface="TimesNewRomanPSMT"/>
              </a:rPr>
              <a:t> </a:t>
            </a:r>
            <a:r>
              <a:rPr lang="tr-TR" baseline="30000" dirty="0" err="1" smtClean="0">
                <a:solidFill>
                  <a:srgbClr val="000000"/>
                </a:solidFill>
                <a:latin typeface="TimesNewRomanPSMT"/>
              </a:rPr>
              <a:t>tissue</a:t>
            </a:r>
            <a:r>
              <a:rPr lang="tr-TR" baseline="30000" dirty="0" smtClean="0">
                <a:solidFill>
                  <a:srgbClr val="000000"/>
                </a:solidFill>
                <a:latin typeface="TimesNewRomanPSMT"/>
              </a:rPr>
              <a:t> </a:t>
            </a:r>
            <a:r>
              <a:rPr lang="tr-TR" baseline="30000" dirty="0" err="1" smtClean="0">
                <a:solidFill>
                  <a:srgbClr val="000000"/>
                </a:solidFill>
                <a:latin typeface="TimesNewRomanPSMT"/>
              </a:rPr>
              <a:t>mass</a:t>
            </a:r>
            <a:r>
              <a:rPr lang="tr-TR" baseline="30000" dirty="0" smtClean="0">
                <a:solidFill>
                  <a:srgbClr val="000000"/>
                </a:solidFill>
                <a:latin typeface="TimesNewRomanPSMT"/>
              </a:rPr>
              <a:t> (50% of T </a:t>
            </a:r>
            <a:r>
              <a:rPr lang="tr-TR" baseline="30000" dirty="0" err="1" smtClean="0">
                <a:solidFill>
                  <a:srgbClr val="000000"/>
                </a:solidFill>
                <a:latin typeface="TimesNewRomanPSMT"/>
              </a:rPr>
              <a:t>cell</a:t>
            </a:r>
            <a:r>
              <a:rPr lang="tr-TR" baseline="30000" dirty="0" smtClean="0">
                <a:solidFill>
                  <a:srgbClr val="000000"/>
                </a:solidFill>
                <a:latin typeface="TimesNewRomanPSMT"/>
              </a:rPr>
              <a:t>-ALL)</a:t>
            </a:r>
            <a:endParaRPr lang="en-US" dirty="0"/>
          </a:p>
        </p:txBody>
      </p:sp>
    </p:spTree>
    <p:extLst>
      <p:ext uri="{BB962C8B-B14F-4D97-AF65-F5344CB8AC3E}">
        <p14:creationId xmlns:p14="http://schemas.microsoft.com/office/powerpoint/2010/main" val="2691969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solidFill>
                  <a:srgbClr val="000000"/>
                </a:solidFill>
                <a:latin typeface="TimesNewRomanPSMT"/>
              </a:rPr>
              <a:t>Laboratory Abnormalities</a:t>
            </a:r>
            <a:endParaRPr lang="en-US" dirty="0"/>
          </a:p>
        </p:txBody>
      </p:sp>
      <p:sp>
        <p:nvSpPr>
          <p:cNvPr id="3" name="Content Placeholder 2"/>
          <p:cNvSpPr>
            <a:spLocks noGrp="1"/>
          </p:cNvSpPr>
          <p:nvPr>
            <p:ph idx="1"/>
          </p:nvPr>
        </p:nvSpPr>
        <p:spPr/>
        <p:txBody>
          <a:bodyPr/>
          <a:lstStyle/>
          <a:p>
            <a:r>
              <a:rPr lang="en-US" baseline="30000" dirty="0" err="1" smtClean="0">
                <a:solidFill>
                  <a:srgbClr val="000000"/>
                </a:solidFill>
                <a:latin typeface="TimesNewRomanPSMT"/>
              </a:rPr>
              <a:t>Hyperuricemia</a:t>
            </a:r>
            <a:endParaRPr lang="en-US" baseline="30000" dirty="0" smtClean="0">
              <a:solidFill>
                <a:srgbClr val="000000"/>
              </a:solidFill>
              <a:latin typeface="TimesNewRomanPSMT"/>
            </a:endParaRPr>
          </a:p>
          <a:p>
            <a:r>
              <a:rPr lang="en-US" baseline="30000" dirty="0" smtClean="0">
                <a:solidFill>
                  <a:srgbClr val="000000"/>
                </a:solidFill>
                <a:latin typeface="TimesNewRomanPSMT"/>
              </a:rPr>
              <a:t>• Elevated LDH</a:t>
            </a:r>
          </a:p>
          <a:p>
            <a:r>
              <a:rPr lang="en-US" baseline="30000" dirty="0" smtClean="0">
                <a:solidFill>
                  <a:srgbClr val="000000"/>
                </a:solidFill>
                <a:latin typeface="TimesNewRomanPSMT"/>
              </a:rPr>
              <a:t>• </a:t>
            </a:r>
            <a:r>
              <a:rPr lang="en-US" baseline="30000" dirty="0" err="1" smtClean="0">
                <a:solidFill>
                  <a:srgbClr val="000000"/>
                </a:solidFill>
                <a:latin typeface="TimesNewRomanPSMT"/>
              </a:rPr>
              <a:t>Tumour</a:t>
            </a:r>
            <a:r>
              <a:rPr lang="en-US" baseline="30000" dirty="0" smtClean="0">
                <a:solidFill>
                  <a:srgbClr val="000000"/>
                </a:solidFill>
                <a:latin typeface="TimesNewRomanPSMT"/>
              </a:rPr>
              <a:t> </a:t>
            </a:r>
            <a:r>
              <a:rPr lang="en-US" baseline="30000" dirty="0" err="1" smtClean="0">
                <a:solidFill>
                  <a:srgbClr val="000000"/>
                </a:solidFill>
                <a:latin typeface="TimesNewRomanPSMT"/>
              </a:rPr>
              <a:t>lysis</a:t>
            </a:r>
            <a:endParaRPr lang="en-US" baseline="30000" dirty="0" smtClean="0">
              <a:solidFill>
                <a:srgbClr val="000000"/>
              </a:solidFill>
              <a:latin typeface="TimesNewRomanPSMT"/>
            </a:endParaRPr>
          </a:p>
          <a:p>
            <a:r>
              <a:rPr lang="en-US" baseline="30000" dirty="0" smtClean="0">
                <a:solidFill>
                  <a:srgbClr val="000000"/>
                </a:solidFill>
                <a:latin typeface="TimesNewRomanPSMT"/>
              </a:rPr>
              <a:t>– Hyperkalemia, </a:t>
            </a:r>
            <a:r>
              <a:rPr lang="en-US" baseline="30000" dirty="0" err="1" smtClean="0">
                <a:solidFill>
                  <a:srgbClr val="000000"/>
                </a:solidFill>
                <a:latin typeface="TimesNewRomanPSMT"/>
              </a:rPr>
              <a:t>hyperphosphatemia</a:t>
            </a:r>
            <a:r>
              <a:rPr lang="en-US" baseline="30000" dirty="0" smtClean="0">
                <a:solidFill>
                  <a:srgbClr val="000000"/>
                </a:solidFill>
                <a:latin typeface="TimesNewRomanPSMT"/>
              </a:rPr>
              <a:t>, </a:t>
            </a:r>
            <a:r>
              <a:rPr lang="en-US" baseline="30000" dirty="0" err="1" smtClean="0">
                <a:solidFill>
                  <a:srgbClr val="000000"/>
                </a:solidFill>
                <a:latin typeface="TimesNewRomanPSMT"/>
              </a:rPr>
              <a:t>hypocalcemia</a:t>
            </a:r>
            <a:endParaRPr lang="en-US" baseline="30000" dirty="0" smtClean="0">
              <a:solidFill>
                <a:srgbClr val="000000"/>
              </a:solidFill>
              <a:latin typeface="TimesNewRomanPSMT"/>
            </a:endParaRPr>
          </a:p>
          <a:p>
            <a:r>
              <a:rPr lang="en-US" baseline="30000" dirty="0" smtClean="0">
                <a:solidFill>
                  <a:srgbClr val="000000"/>
                </a:solidFill>
                <a:latin typeface="TimesNewRomanPSMT"/>
              </a:rPr>
              <a:t>• </a:t>
            </a:r>
            <a:r>
              <a:rPr lang="en-US" baseline="30000" dirty="0" err="1" smtClean="0">
                <a:solidFill>
                  <a:srgbClr val="000000"/>
                </a:solidFill>
                <a:latin typeface="TimesNewRomanPSMT"/>
              </a:rPr>
              <a:t>Hypercalcemia</a:t>
            </a:r>
            <a:endParaRPr lang="en-US" baseline="30000" dirty="0" smtClean="0">
              <a:solidFill>
                <a:srgbClr val="000000"/>
              </a:solidFill>
              <a:latin typeface="TimesNewRomanPSMT"/>
            </a:endParaRPr>
          </a:p>
          <a:p>
            <a:r>
              <a:rPr lang="en-US" baseline="30000" dirty="0" smtClean="0">
                <a:solidFill>
                  <a:srgbClr val="000000"/>
                </a:solidFill>
                <a:latin typeface="TimesNewRomanPSMT"/>
              </a:rPr>
              <a:t>– Bony infiltration, PTH-like substance</a:t>
            </a:r>
            <a:endParaRPr lang="en-US" dirty="0"/>
          </a:p>
        </p:txBody>
      </p:sp>
    </p:spTree>
    <p:extLst>
      <p:ext uri="{BB962C8B-B14F-4D97-AF65-F5344CB8AC3E}">
        <p14:creationId xmlns:p14="http://schemas.microsoft.com/office/powerpoint/2010/main" val="2739329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9-03-11 at 7.04.33 PM.png"/>
          <p:cNvPicPr>
            <a:picLocks noGrp="1" noChangeAspect="1"/>
          </p:cNvPicPr>
          <p:nvPr>
            <p:ph idx="1"/>
          </p:nvPr>
        </p:nvPicPr>
        <p:blipFill>
          <a:blip r:embed="rId2">
            <a:extLst>
              <a:ext uri="{28A0092B-C50C-407E-A947-70E740481C1C}">
                <a14:useLocalDpi xmlns:a14="http://schemas.microsoft.com/office/drawing/2010/main" val="0"/>
              </a:ext>
            </a:extLst>
          </a:blip>
          <a:srcRect l="-17101" r="-17101"/>
          <a:stretch>
            <a:fillRect/>
          </a:stretch>
        </p:blipFill>
        <p:spPr>
          <a:xfrm>
            <a:off x="457200" y="0"/>
            <a:ext cx="8229600" cy="6858000"/>
          </a:xfrm>
        </p:spPr>
      </p:pic>
    </p:spTree>
    <p:extLst>
      <p:ext uri="{BB962C8B-B14F-4D97-AF65-F5344CB8AC3E}">
        <p14:creationId xmlns:p14="http://schemas.microsoft.com/office/powerpoint/2010/main" val="26947538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solidFill>
                  <a:srgbClr val="000000"/>
                </a:solidFill>
                <a:latin typeface="TimesNewRomanPSMT"/>
              </a:rPr>
              <a:t>Diagnosis</a:t>
            </a:r>
            <a:endParaRPr lang="en-US" dirty="0"/>
          </a:p>
        </p:txBody>
      </p:sp>
      <p:sp>
        <p:nvSpPr>
          <p:cNvPr id="3" name="Content Placeholder 2"/>
          <p:cNvSpPr>
            <a:spLocks noGrp="1"/>
          </p:cNvSpPr>
          <p:nvPr>
            <p:ph idx="1"/>
          </p:nvPr>
        </p:nvSpPr>
        <p:spPr/>
        <p:txBody>
          <a:bodyPr/>
          <a:lstStyle/>
          <a:p>
            <a:endParaRPr lang="en-US" baseline="30000" dirty="0" smtClean="0">
              <a:solidFill>
                <a:srgbClr val="000000"/>
              </a:solidFill>
              <a:latin typeface="TimesNewRomanPSMT"/>
            </a:endParaRPr>
          </a:p>
          <a:p>
            <a:r>
              <a:rPr lang="en-US" baseline="30000" dirty="0" smtClean="0">
                <a:solidFill>
                  <a:srgbClr val="000000"/>
                </a:solidFill>
                <a:latin typeface="TimesNewRomanPSMT"/>
              </a:rPr>
              <a:t>• Cell morphology</a:t>
            </a:r>
          </a:p>
          <a:p>
            <a:r>
              <a:rPr lang="en-US" baseline="30000" dirty="0" smtClean="0">
                <a:solidFill>
                  <a:srgbClr val="000000"/>
                </a:solidFill>
                <a:latin typeface="TimesNewRomanPSMT"/>
              </a:rPr>
              <a:t>• </a:t>
            </a:r>
            <a:r>
              <a:rPr lang="en-US" baseline="30000" dirty="0" err="1" smtClean="0">
                <a:solidFill>
                  <a:srgbClr val="000000"/>
                </a:solidFill>
                <a:latin typeface="TimesNewRomanPSMT"/>
              </a:rPr>
              <a:t>Cytogenetics</a:t>
            </a:r>
            <a:endParaRPr lang="en-US" baseline="30000" dirty="0" smtClean="0">
              <a:solidFill>
                <a:srgbClr val="000000"/>
              </a:solidFill>
              <a:latin typeface="TimesNewRomanPSMT"/>
            </a:endParaRPr>
          </a:p>
          <a:p>
            <a:r>
              <a:rPr lang="en-US" baseline="30000" dirty="0" smtClean="0">
                <a:solidFill>
                  <a:srgbClr val="000000"/>
                </a:solidFill>
                <a:latin typeface="TimesNewRomanPSMT"/>
              </a:rPr>
              <a:t>• </a:t>
            </a:r>
            <a:r>
              <a:rPr lang="en-US" baseline="30000" dirty="0" err="1" smtClean="0">
                <a:solidFill>
                  <a:srgbClr val="000000"/>
                </a:solidFill>
                <a:latin typeface="TimesNewRomanPSMT"/>
              </a:rPr>
              <a:t>Immunophenotyping</a:t>
            </a:r>
            <a:endParaRPr lang="en-US" dirty="0"/>
          </a:p>
        </p:txBody>
      </p:sp>
    </p:spTree>
    <p:extLst>
      <p:ext uri="{BB962C8B-B14F-4D97-AF65-F5344CB8AC3E}">
        <p14:creationId xmlns:p14="http://schemas.microsoft.com/office/powerpoint/2010/main" val="1610989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9-03-11 at 7.04.08 PM.png"/>
          <p:cNvPicPr>
            <a:picLocks noGrp="1" noChangeAspect="1"/>
          </p:cNvPicPr>
          <p:nvPr>
            <p:ph idx="1"/>
          </p:nvPr>
        </p:nvPicPr>
        <p:blipFill>
          <a:blip r:embed="rId2">
            <a:extLst>
              <a:ext uri="{28A0092B-C50C-407E-A947-70E740481C1C}">
                <a14:useLocalDpi xmlns:a14="http://schemas.microsoft.com/office/drawing/2010/main" val="0"/>
              </a:ext>
            </a:extLst>
          </a:blip>
          <a:srcRect l="-18897" r="-18897"/>
          <a:stretch>
            <a:fillRect/>
          </a:stretch>
        </p:blipFill>
        <p:spPr>
          <a:xfrm>
            <a:off x="457200" y="127000"/>
            <a:ext cx="8229600" cy="6731000"/>
          </a:xfrm>
        </p:spPr>
      </p:pic>
    </p:spTree>
    <p:extLst>
      <p:ext uri="{BB962C8B-B14F-4D97-AF65-F5344CB8AC3E}">
        <p14:creationId xmlns:p14="http://schemas.microsoft.com/office/powerpoint/2010/main" val="293045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Etiology and Risk Factors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The </a:t>
            </a:r>
            <a:r>
              <a:rPr lang="en-US" dirty="0"/>
              <a:t>etiology of leukemia is unknown. </a:t>
            </a:r>
            <a:endParaRPr lang="en-US" dirty="0" smtClean="0">
              <a:effectLst/>
            </a:endParaRPr>
          </a:p>
          <a:p>
            <a:r>
              <a:rPr lang="en-US" dirty="0"/>
              <a:t>Oncogenes mutation and tumor suppressor gene alteration. </a:t>
            </a:r>
            <a:endParaRPr lang="en-US" dirty="0" smtClean="0">
              <a:effectLst/>
            </a:endParaRPr>
          </a:p>
          <a:p>
            <a:r>
              <a:rPr lang="en-US" dirty="0"/>
              <a:t>Host factors. Environmental factors </a:t>
            </a:r>
            <a:endParaRPr lang="en-US" dirty="0" smtClean="0">
              <a:effectLst/>
            </a:endParaRPr>
          </a:p>
          <a:p>
            <a:endParaRPr lang="en-US" dirty="0"/>
          </a:p>
        </p:txBody>
      </p:sp>
    </p:spTree>
    <p:extLst>
      <p:ext uri="{BB962C8B-B14F-4D97-AF65-F5344CB8AC3E}">
        <p14:creationId xmlns:p14="http://schemas.microsoft.com/office/powerpoint/2010/main" val="3877234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baseline="30000" dirty="0" smtClean="0">
                <a:solidFill>
                  <a:srgbClr val="FF0000"/>
                </a:solidFill>
                <a:latin typeface="TimesNewRomanPSMT"/>
              </a:rPr>
              <a:t>Treatment of ALL - Children</a:t>
            </a:r>
            <a:br>
              <a:rPr lang="en-US" b="1" u="sng" baseline="30000" dirty="0" smtClean="0">
                <a:solidFill>
                  <a:srgbClr val="FF0000"/>
                </a:solidFill>
                <a:latin typeface="TimesNewRomanPSMT"/>
              </a:rPr>
            </a:br>
            <a:endParaRPr lang="en-US" b="1" u="sng" dirty="0">
              <a:solidFill>
                <a:srgbClr val="FF0000"/>
              </a:solidFill>
            </a:endParaRPr>
          </a:p>
        </p:txBody>
      </p:sp>
      <p:sp>
        <p:nvSpPr>
          <p:cNvPr id="3" name="Content Placeholder 2"/>
          <p:cNvSpPr>
            <a:spLocks noGrp="1"/>
          </p:cNvSpPr>
          <p:nvPr>
            <p:ph idx="1"/>
          </p:nvPr>
        </p:nvSpPr>
        <p:spPr/>
        <p:txBody>
          <a:bodyPr/>
          <a:lstStyle/>
          <a:p>
            <a:r>
              <a:rPr lang="en-US" baseline="30000" dirty="0" smtClean="0">
                <a:solidFill>
                  <a:srgbClr val="000000"/>
                </a:solidFill>
                <a:latin typeface="TimesNewRomanPSMT"/>
              </a:rPr>
              <a:t>• Induction</a:t>
            </a:r>
          </a:p>
          <a:p>
            <a:r>
              <a:rPr lang="en-US" baseline="30000" dirty="0" smtClean="0">
                <a:solidFill>
                  <a:srgbClr val="000000"/>
                </a:solidFill>
                <a:latin typeface="TimesNewRomanPSMT"/>
              </a:rPr>
              <a:t>• Consolidation/Intensification • Continuation/Maintenance</a:t>
            </a:r>
          </a:p>
          <a:p>
            <a:r>
              <a:rPr lang="en-US" baseline="30000" dirty="0" smtClean="0">
                <a:solidFill>
                  <a:srgbClr val="000000"/>
                </a:solidFill>
                <a:latin typeface="TimesNewRomanPSMT"/>
              </a:rPr>
              <a:t>• CNS prophylaxis</a:t>
            </a:r>
            <a:endParaRPr lang="en-US" dirty="0"/>
          </a:p>
        </p:txBody>
      </p:sp>
    </p:spTree>
    <p:extLst>
      <p:ext uri="{BB962C8B-B14F-4D97-AF65-F5344CB8AC3E}">
        <p14:creationId xmlns:p14="http://schemas.microsoft.com/office/powerpoint/2010/main" val="3018188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baseline="30000" dirty="0" smtClean="0">
                <a:solidFill>
                  <a:srgbClr val="C0504D"/>
                </a:solidFill>
                <a:latin typeface="TimesNewRomanPSMT"/>
              </a:rPr>
              <a:t>CNS Leukemia &amp; Ocular Involvement</a:t>
            </a:r>
            <a:endParaRPr lang="en-US" b="1" u="sng" dirty="0">
              <a:solidFill>
                <a:srgbClr val="C0504D"/>
              </a:solidFill>
            </a:endParaRPr>
          </a:p>
        </p:txBody>
      </p:sp>
      <p:sp>
        <p:nvSpPr>
          <p:cNvPr id="3" name="Content Placeholder 2"/>
          <p:cNvSpPr>
            <a:spLocks noGrp="1"/>
          </p:cNvSpPr>
          <p:nvPr>
            <p:ph idx="1"/>
          </p:nvPr>
        </p:nvSpPr>
        <p:spPr/>
        <p:txBody>
          <a:bodyPr>
            <a:normAutofit fontScale="85000" lnSpcReduction="20000"/>
          </a:bodyPr>
          <a:lstStyle/>
          <a:p>
            <a:r>
              <a:rPr lang="en-US" baseline="30000" dirty="0" smtClean="0">
                <a:solidFill>
                  <a:srgbClr val="000000"/>
                </a:solidFill>
                <a:latin typeface="TimesNewRomanPSMT"/>
              </a:rPr>
              <a:t>• CNS Leukemia</a:t>
            </a:r>
          </a:p>
          <a:p>
            <a:r>
              <a:rPr lang="en-US" baseline="30000" dirty="0" smtClean="0">
                <a:solidFill>
                  <a:srgbClr val="000000"/>
                </a:solidFill>
                <a:latin typeface="TimesNewRomanPSMT"/>
              </a:rPr>
              <a:t>– Less common than patients with ALL</a:t>
            </a:r>
          </a:p>
          <a:p>
            <a:r>
              <a:rPr lang="en-US" baseline="30000" dirty="0" smtClean="0">
                <a:solidFill>
                  <a:srgbClr val="000000"/>
                </a:solidFill>
                <a:latin typeface="TimesNewRomanPSMT"/>
              </a:rPr>
              <a:t>– LP only done if CNS symptoms (not routine) to confirm involvement</a:t>
            </a:r>
          </a:p>
          <a:p>
            <a:r>
              <a:rPr lang="en-US" baseline="30000" dirty="0" smtClean="0">
                <a:solidFill>
                  <a:srgbClr val="000000"/>
                </a:solidFill>
                <a:latin typeface="TimesNewRomanPSMT"/>
              </a:rPr>
              <a:t>– Risk higher in patients with M4E0, M5, high circulating blast counts, and relapsed APL (M3)</a:t>
            </a:r>
          </a:p>
          <a:p>
            <a:r>
              <a:rPr lang="en-US" baseline="30000" dirty="0" smtClean="0">
                <a:solidFill>
                  <a:srgbClr val="000000"/>
                </a:solidFill>
                <a:latin typeface="TimesNewRomanPSMT"/>
              </a:rPr>
              <a:t>– Treatment: IT MTX or </a:t>
            </a:r>
            <a:r>
              <a:rPr lang="en-US" baseline="30000" dirty="0" err="1" smtClean="0">
                <a:solidFill>
                  <a:srgbClr val="000000"/>
                </a:solidFill>
                <a:latin typeface="TimesNewRomanPSMT"/>
              </a:rPr>
              <a:t>cytarabine</a:t>
            </a:r>
            <a:r>
              <a:rPr lang="en-US" baseline="30000" dirty="0" smtClean="0">
                <a:solidFill>
                  <a:srgbClr val="000000"/>
                </a:solidFill>
                <a:latin typeface="TimesNewRomanPSMT"/>
              </a:rPr>
              <a:t>, ± cranial radiation (cranial nerve involvement)</a:t>
            </a:r>
          </a:p>
          <a:p>
            <a:r>
              <a:rPr lang="en-US" baseline="30000" dirty="0" smtClean="0">
                <a:solidFill>
                  <a:srgbClr val="000000"/>
                </a:solidFill>
                <a:latin typeface="TimesNewRomanPSMT"/>
              </a:rPr>
              <a:t>• Ocular Involvement</a:t>
            </a:r>
          </a:p>
          <a:p>
            <a:r>
              <a:rPr lang="en-US" baseline="30000" dirty="0" smtClean="0">
                <a:solidFill>
                  <a:srgbClr val="000000"/>
                </a:solidFill>
                <a:latin typeface="TimesNewRomanPSMT"/>
              </a:rPr>
              <a:t>– includes retinopathy (hemorrhage &amp; cotton wool spots) and leukemic infiltration of </a:t>
            </a:r>
            <a:r>
              <a:rPr lang="en-US" baseline="30000" dirty="0" err="1" smtClean="0">
                <a:solidFill>
                  <a:srgbClr val="000000"/>
                </a:solidFill>
                <a:latin typeface="TimesNewRomanPSMT"/>
              </a:rPr>
              <a:t>conjuctiva</a:t>
            </a:r>
            <a:r>
              <a:rPr lang="en-US" baseline="30000" dirty="0" smtClean="0">
                <a:solidFill>
                  <a:srgbClr val="000000"/>
                </a:solidFill>
                <a:latin typeface="TimesNewRomanPSMT"/>
              </a:rPr>
              <a:t> &amp; lacrimal glands</a:t>
            </a:r>
          </a:p>
          <a:p>
            <a:r>
              <a:rPr lang="en-US" baseline="30000" dirty="0" smtClean="0">
                <a:solidFill>
                  <a:srgbClr val="000000"/>
                </a:solidFill>
                <a:latin typeface="TimesNewRomanPSMT"/>
              </a:rPr>
              <a:t>– treatment: aggressive chemotherapy, platelet</a:t>
            </a:r>
            <a:endParaRPr lang="en-US" dirty="0"/>
          </a:p>
        </p:txBody>
      </p:sp>
    </p:spTree>
    <p:extLst>
      <p:ext uri="{BB962C8B-B14F-4D97-AF65-F5344CB8AC3E}">
        <p14:creationId xmlns:p14="http://schemas.microsoft.com/office/powerpoint/2010/main" val="3794266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baseline="30000" dirty="0" smtClean="0">
                <a:solidFill>
                  <a:schemeClr val="accent2"/>
                </a:solidFill>
                <a:latin typeface="TimesNewRomanPSMT"/>
              </a:rPr>
              <a:t>Chronic </a:t>
            </a:r>
            <a:r>
              <a:rPr lang="en-US" b="1" u="sng" baseline="30000" dirty="0" err="1" smtClean="0">
                <a:solidFill>
                  <a:schemeClr val="accent2"/>
                </a:solidFill>
                <a:latin typeface="TimesNewRomanPSMT"/>
              </a:rPr>
              <a:t>Myelogenous</a:t>
            </a:r>
            <a:r>
              <a:rPr lang="en-US" b="1" u="sng" baseline="30000" dirty="0" smtClean="0">
                <a:solidFill>
                  <a:schemeClr val="accent2"/>
                </a:solidFill>
                <a:latin typeface="TimesNewRomanPSMT"/>
              </a:rPr>
              <a:t> Leukemia (CML)</a:t>
            </a:r>
            <a:endParaRPr lang="en-US" b="1" u="sng" dirty="0">
              <a:solidFill>
                <a:schemeClr val="accent2"/>
              </a:solidFill>
            </a:endParaRPr>
          </a:p>
        </p:txBody>
      </p:sp>
      <p:sp>
        <p:nvSpPr>
          <p:cNvPr id="3" name="Content Placeholder 2"/>
          <p:cNvSpPr>
            <a:spLocks noGrp="1"/>
          </p:cNvSpPr>
          <p:nvPr>
            <p:ph idx="1"/>
          </p:nvPr>
        </p:nvSpPr>
        <p:spPr/>
        <p:txBody>
          <a:bodyPr/>
          <a:lstStyle/>
          <a:p>
            <a:r>
              <a:rPr lang="en-US" baseline="30000" dirty="0" smtClean="0">
                <a:solidFill>
                  <a:srgbClr val="000000"/>
                </a:solidFill>
                <a:latin typeface="TimesNewRomanPSMT"/>
              </a:rPr>
              <a:t>Excessive development of mature neoplastic granulocytes in the bone marrow</a:t>
            </a:r>
          </a:p>
          <a:p>
            <a:r>
              <a:rPr lang="en-US" baseline="30000" dirty="0" smtClean="0">
                <a:solidFill>
                  <a:srgbClr val="000000"/>
                </a:solidFill>
                <a:latin typeface="TimesNewRomanPSMT"/>
              </a:rPr>
              <a:t>– Move into the peripheral blood in massive numbers</a:t>
            </a:r>
          </a:p>
          <a:p>
            <a:r>
              <a:rPr lang="en-US" baseline="30000" dirty="0" smtClean="0">
                <a:solidFill>
                  <a:srgbClr val="000000"/>
                </a:solidFill>
                <a:latin typeface="TimesNewRomanPSMT"/>
              </a:rPr>
              <a:t>– Ultimately infiltrate the liver and spleen</a:t>
            </a:r>
            <a:endParaRPr lang="en-US" dirty="0"/>
          </a:p>
        </p:txBody>
      </p:sp>
    </p:spTree>
    <p:extLst>
      <p:ext uri="{BB962C8B-B14F-4D97-AF65-F5344CB8AC3E}">
        <p14:creationId xmlns:p14="http://schemas.microsoft.com/office/powerpoint/2010/main" val="16583800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9-03-11 at 7.10.01 PM.png"/>
          <p:cNvPicPr>
            <a:picLocks noGrp="1" noChangeAspect="1"/>
          </p:cNvPicPr>
          <p:nvPr>
            <p:ph idx="1"/>
          </p:nvPr>
        </p:nvPicPr>
        <p:blipFill>
          <a:blip r:embed="rId2">
            <a:extLst>
              <a:ext uri="{28A0092B-C50C-407E-A947-70E740481C1C}">
                <a14:useLocalDpi xmlns:a14="http://schemas.microsoft.com/office/drawing/2010/main" val="0"/>
              </a:ext>
            </a:extLst>
          </a:blip>
          <a:srcRect t="2376" b="2376"/>
          <a:stretch>
            <a:fillRect/>
          </a:stretch>
        </p:blipFill>
        <p:spPr>
          <a:xfrm>
            <a:off x="457200" y="274638"/>
            <a:ext cx="8229600" cy="5851525"/>
          </a:xfrm>
        </p:spPr>
      </p:pic>
    </p:spTree>
    <p:extLst>
      <p:ext uri="{BB962C8B-B14F-4D97-AF65-F5344CB8AC3E}">
        <p14:creationId xmlns:p14="http://schemas.microsoft.com/office/powerpoint/2010/main" val="1576213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9-03-11 at 7.10.12 PM.png"/>
          <p:cNvPicPr>
            <a:picLocks noGrp="1" noChangeAspect="1"/>
          </p:cNvPicPr>
          <p:nvPr>
            <p:ph idx="1"/>
          </p:nvPr>
        </p:nvPicPr>
        <p:blipFill>
          <a:blip r:embed="rId2">
            <a:extLst>
              <a:ext uri="{28A0092B-C50C-407E-A947-70E740481C1C}">
                <a14:useLocalDpi xmlns:a14="http://schemas.microsoft.com/office/drawing/2010/main" val="0"/>
              </a:ext>
            </a:extLst>
          </a:blip>
          <a:srcRect t="1418" b="1418"/>
          <a:stretch>
            <a:fillRect/>
          </a:stretch>
        </p:blipFill>
        <p:spPr>
          <a:xfrm>
            <a:off x="457200" y="274638"/>
            <a:ext cx="8229600" cy="5851525"/>
          </a:xfrm>
        </p:spPr>
      </p:pic>
    </p:spTree>
    <p:extLst>
      <p:ext uri="{BB962C8B-B14F-4D97-AF65-F5344CB8AC3E}">
        <p14:creationId xmlns:p14="http://schemas.microsoft.com/office/powerpoint/2010/main" val="2172369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9-03-11 at 7.10.25 PM.png"/>
          <p:cNvPicPr>
            <a:picLocks noGrp="1" noChangeAspect="1"/>
          </p:cNvPicPr>
          <p:nvPr>
            <p:ph idx="1"/>
          </p:nvPr>
        </p:nvPicPr>
        <p:blipFill>
          <a:blip r:embed="rId2">
            <a:extLst>
              <a:ext uri="{28A0092B-C50C-407E-A947-70E740481C1C}">
                <a14:useLocalDpi xmlns:a14="http://schemas.microsoft.com/office/drawing/2010/main" val="0"/>
              </a:ext>
            </a:extLst>
          </a:blip>
          <a:srcRect t="13094" b="13094"/>
          <a:stretch>
            <a:fillRect/>
          </a:stretch>
        </p:blipFill>
        <p:spPr>
          <a:xfrm>
            <a:off x="457200" y="274638"/>
            <a:ext cx="8229600" cy="5851525"/>
          </a:xfrm>
        </p:spPr>
      </p:pic>
    </p:spTree>
    <p:extLst>
      <p:ext uri="{BB962C8B-B14F-4D97-AF65-F5344CB8AC3E}">
        <p14:creationId xmlns:p14="http://schemas.microsoft.com/office/powerpoint/2010/main" val="253214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9-03-11 at 7.10.25 PM.png"/>
          <p:cNvPicPr>
            <a:picLocks noGrp="1" noChangeAspect="1"/>
          </p:cNvPicPr>
          <p:nvPr>
            <p:ph idx="1"/>
          </p:nvPr>
        </p:nvPicPr>
        <p:blipFill>
          <a:blip r:embed="rId2">
            <a:extLst>
              <a:ext uri="{28A0092B-C50C-407E-A947-70E740481C1C}">
                <a14:useLocalDpi xmlns:a14="http://schemas.microsoft.com/office/drawing/2010/main" val="0"/>
              </a:ext>
            </a:extLst>
          </a:blip>
          <a:srcRect l="-17739" r="-17739"/>
          <a:stretch>
            <a:fillRect/>
          </a:stretch>
        </p:blipFill>
        <p:spPr>
          <a:xfrm>
            <a:off x="-527050" y="158750"/>
            <a:ext cx="8229600" cy="6699250"/>
          </a:xfrm>
        </p:spPr>
      </p:pic>
    </p:spTree>
    <p:extLst>
      <p:ext uri="{BB962C8B-B14F-4D97-AF65-F5344CB8AC3E}">
        <p14:creationId xmlns:p14="http://schemas.microsoft.com/office/powerpoint/2010/main" val="7704449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baseline="30000" dirty="0" smtClean="0">
                <a:latin typeface="TimesNewRomanPSMT"/>
              </a:rPr>
              <a:t>Chronic </a:t>
            </a:r>
            <a:r>
              <a:rPr lang="en-US" b="1" u="sng" baseline="30000" dirty="0" err="1" smtClean="0">
                <a:latin typeface="TimesNewRomanPSMT"/>
              </a:rPr>
              <a:t>Myelogenous</a:t>
            </a:r>
            <a:r>
              <a:rPr lang="en-US" b="1" u="sng" baseline="30000" dirty="0" smtClean="0">
                <a:latin typeface="TimesNewRomanPSMT"/>
              </a:rPr>
              <a:t> Leukemia</a:t>
            </a:r>
            <a:endParaRPr lang="en-US" b="1" u="sng" dirty="0"/>
          </a:p>
        </p:txBody>
      </p:sp>
      <p:sp>
        <p:nvSpPr>
          <p:cNvPr id="3" name="Content Placeholder 2"/>
          <p:cNvSpPr>
            <a:spLocks noGrp="1"/>
          </p:cNvSpPr>
          <p:nvPr>
            <p:ph idx="1"/>
          </p:nvPr>
        </p:nvSpPr>
        <p:spPr/>
        <p:txBody>
          <a:bodyPr>
            <a:normAutofit lnSpcReduction="10000"/>
          </a:bodyPr>
          <a:lstStyle/>
          <a:p>
            <a:r>
              <a:rPr lang="en-US" baseline="30000" dirty="0" smtClean="0">
                <a:solidFill>
                  <a:srgbClr val="000000"/>
                </a:solidFill>
                <a:latin typeface="TimesNewRomanPSMT"/>
              </a:rPr>
              <a:t> </a:t>
            </a:r>
            <a:r>
              <a:rPr lang="en-US" i="1" baseline="30000" dirty="0" smtClean="0">
                <a:solidFill>
                  <a:srgbClr val="000000"/>
                </a:solidFill>
                <a:latin typeface="TimesNewRomanPSMT"/>
              </a:rPr>
              <a:t>Philadelphia chromosome</a:t>
            </a:r>
          </a:p>
          <a:p>
            <a:r>
              <a:rPr lang="en-US" i="0" baseline="30000" dirty="0" smtClean="0">
                <a:solidFill>
                  <a:srgbClr val="000000"/>
                </a:solidFill>
                <a:latin typeface="TimesNewRomanPSMT"/>
              </a:rPr>
              <a:t>– The chromosome abnormality that causes</a:t>
            </a:r>
          </a:p>
          <a:p>
            <a:r>
              <a:rPr lang="en-US" i="0" baseline="30000" dirty="0" smtClean="0">
                <a:solidFill>
                  <a:srgbClr val="000000"/>
                </a:solidFill>
                <a:latin typeface="TimesNewRomanPSMT"/>
              </a:rPr>
              <a:t>chronic myeloid leukemia (CML) (9 &amp;22) – Genetic marker</a:t>
            </a:r>
          </a:p>
          <a:p>
            <a:r>
              <a:rPr lang="en-US" i="0" baseline="30000" dirty="0" smtClean="0">
                <a:solidFill>
                  <a:srgbClr val="000000"/>
                </a:solidFill>
                <a:latin typeface="TimesNewRomanPSMT"/>
              </a:rPr>
              <a:t>• Chronic, stable phase followed by acute, aggressive (</a:t>
            </a:r>
            <a:r>
              <a:rPr lang="en-US" i="0" baseline="30000" dirty="0" err="1" smtClean="0">
                <a:solidFill>
                  <a:srgbClr val="000000"/>
                </a:solidFill>
                <a:latin typeface="TimesNewRomanPSMT"/>
              </a:rPr>
              <a:t>blastic</a:t>
            </a:r>
            <a:r>
              <a:rPr lang="en-US" i="0" baseline="30000" dirty="0" smtClean="0">
                <a:solidFill>
                  <a:srgbClr val="000000"/>
                </a:solidFill>
                <a:latin typeface="TimesNewRomanPSMT"/>
              </a:rPr>
              <a:t>) phase</a:t>
            </a:r>
          </a:p>
          <a:p>
            <a:r>
              <a:rPr lang="en-US" baseline="-25000" dirty="0" smtClean="0"/>
              <a:t>Jack II </a:t>
            </a:r>
          </a:p>
          <a:p>
            <a:r>
              <a:rPr lang="en-US" dirty="0" smtClean="0"/>
              <a:t>Bone marrow </a:t>
            </a:r>
          </a:p>
          <a:p>
            <a:r>
              <a:rPr lang="en-US" dirty="0" smtClean="0"/>
              <a:t>Treatment </a:t>
            </a:r>
            <a:endParaRPr lang="en-US" dirty="0"/>
          </a:p>
        </p:txBody>
      </p:sp>
    </p:spTree>
    <p:extLst>
      <p:ext uri="{BB962C8B-B14F-4D97-AF65-F5344CB8AC3E}">
        <p14:creationId xmlns:p14="http://schemas.microsoft.com/office/powerpoint/2010/main" val="27306514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98426"/>
            <a:ext cx="7886700" cy="1325563"/>
          </a:xfrm>
        </p:spPr>
        <p:txBody>
          <a:bodyPr/>
          <a:lstStyle/>
          <a:p>
            <a:pPr algn="ctr"/>
            <a:r>
              <a:rPr lang="en-US" sz="3800" b="1" u="sng" kern="0" dirty="0" smtClean="0">
                <a:solidFill>
                  <a:srgbClr val="000000"/>
                </a:solidFill>
                <a:effectLst>
                  <a:outerShdw blurRad="38100" dist="38100" dir="2700000" algn="tl">
                    <a:srgbClr val="000000"/>
                  </a:outerShdw>
                </a:effectLst>
                <a:latin typeface="Arial"/>
                <a:ea typeface="ＭＳ Ｐゴシック" panose="020B0600070205080204" pitchFamily="34" charset="-128"/>
              </a:rPr>
              <a:t>Initial Treatment</a:t>
            </a:r>
            <a:endParaRPr lang="en-US" b="1" u="sng" dirty="0">
              <a:solidFill>
                <a:srgbClr val="000000"/>
              </a:solidFill>
            </a:endParaRPr>
          </a:p>
        </p:txBody>
      </p:sp>
      <p:sp>
        <p:nvSpPr>
          <p:cNvPr id="5" name="Content Placeholder 2"/>
          <p:cNvSpPr>
            <a:spLocks noGrp="1"/>
          </p:cNvSpPr>
          <p:nvPr>
            <p:ph idx="1"/>
          </p:nvPr>
        </p:nvSpPr>
        <p:spPr>
          <a:xfrm>
            <a:off x="628650" y="2254569"/>
            <a:ext cx="8073390" cy="2439351"/>
          </a:xfrm>
        </p:spPr>
        <p:txBody>
          <a:bodyPr>
            <a:normAutofit/>
          </a:bodyPr>
          <a:lstStyle/>
          <a:p>
            <a:pPr marL="342900" lvl="0" indent="-342900" eaLnBrk="0" fontAlgn="base" hangingPunct="0">
              <a:lnSpc>
                <a:spcPct val="100000"/>
              </a:lnSpc>
              <a:spcBef>
                <a:spcPct val="0"/>
              </a:spcBef>
              <a:spcAft>
                <a:spcPct val="40000"/>
              </a:spcAft>
              <a:buSzPct val="80000"/>
              <a:buFont typeface="Wingdings" panose="05000000000000000000" pitchFamily="2" charset="2"/>
              <a:buChar char="v"/>
            </a:pPr>
            <a:r>
              <a:rPr lang="en-US" sz="3600" dirty="0">
                <a:solidFill>
                  <a:schemeClr val="accent4">
                    <a:lumMod val="20000"/>
                    <a:lumOff val="80000"/>
                  </a:schemeClr>
                </a:solidFill>
              </a:rPr>
              <a:t> </a:t>
            </a:r>
            <a:r>
              <a:rPr lang="en-US" sz="3600" dirty="0" smtClean="0"/>
              <a:t>Imatinib (Gleevec)</a:t>
            </a:r>
          </a:p>
          <a:p>
            <a:pPr marL="342900" lvl="0" indent="-342900" eaLnBrk="0" fontAlgn="base" hangingPunct="0">
              <a:lnSpc>
                <a:spcPct val="100000"/>
              </a:lnSpc>
              <a:spcBef>
                <a:spcPct val="0"/>
              </a:spcBef>
              <a:spcAft>
                <a:spcPct val="40000"/>
              </a:spcAft>
              <a:buSzPct val="80000"/>
              <a:buFont typeface="Wingdings" panose="05000000000000000000" pitchFamily="2" charset="2"/>
              <a:buChar char="v"/>
            </a:pPr>
            <a:r>
              <a:rPr lang="en-US" sz="3600" dirty="0" smtClean="0"/>
              <a:t> Dasatinib (Sprycel)</a:t>
            </a:r>
          </a:p>
          <a:p>
            <a:pPr marL="342900" lvl="0" indent="-342900" eaLnBrk="0" fontAlgn="base" hangingPunct="0">
              <a:lnSpc>
                <a:spcPct val="100000"/>
              </a:lnSpc>
              <a:spcBef>
                <a:spcPct val="0"/>
              </a:spcBef>
              <a:spcAft>
                <a:spcPct val="40000"/>
              </a:spcAft>
              <a:buSzPct val="80000"/>
              <a:buFont typeface="Wingdings" panose="05000000000000000000" pitchFamily="2" charset="2"/>
              <a:buChar char="v"/>
            </a:pPr>
            <a:r>
              <a:rPr lang="en-US" sz="3600" dirty="0" smtClean="0"/>
              <a:t> Nilotinib (Tasigna)</a:t>
            </a:r>
            <a:endParaRPr lang="en-US" sz="3600" dirty="0"/>
          </a:p>
        </p:txBody>
      </p:sp>
      <p:sp>
        <p:nvSpPr>
          <p:cNvPr id="6" name="TextBox 5"/>
          <p:cNvSpPr txBox="1"/>
          <p:nvPr/>
        </p:nvSpPr>
        <p:spPr>
          <a:xfrm>
            <a:off x="1282064" y="1263969"/>
            <a:ext cx="6734175" cy="707886"/>
          </a:xfrm>
          <a:prstGeom prst="rect">
            <a:avLst/>
          </a:prstGeom>
          <a:noFill/>
        </p:spPr>
        <p:txBody>
          <a:bodyPr wrap="square" rtlCol="0">
            <a:spAutoFit/>
          </a:bodyPr>
          <a:lstStyle/>
          <a:p>
            <a:r>
              <a:rPr lang="en-US" sz="2000" dirty="0" smtClean="0">
                <a:solidFill>
                  <a:schemeClr val="accent2">
                    <a:lumMod val="75000"/>
                  </a:schemeClr>
                </a:solidFill>
                <a:latin typeface="Biondi" panose="02000505030000020004" pitchFamily="2" charset="0"/>
              </a:rPr>
              <a:t>Tyrosine kinase inhibitors are for first-line therapy in chronic phase CML</a:t>
            </a:r>
            <a:endParaRPr lang="en-US" sz="2000" dirty="0">
              <a:solidFill>
                <a:schemeClr val="accent2">
                  <a:lumMod val="75000"/>
                </a:schemeClr>
              </a:solidFill>
              <a:latin typeface="Biondi" panose="02000505030000020004" pitchFamily="2" charset="0"/>
            </a:endParaRPr>
          </a:p>
        </p:txBody>
      </p:sp>
      <p:sp>
        <p:nvSpPr>
          <p:cNvPr id="7" name="TextBox 6"/>
          <p:cNvSpPr txBox="1"/>
          <p:nvPr/>
        </p:nvSpPr>
        <p:spPr>
          <a:xfrm>
            <a:off x="1097280" y="4748034"/>
            <a:ext cx="7418069" cy="1323439"/>
          </a:xfrm>
          <a:prstGeom prst="rect">
            <a:avLst/>
          </a:prstGeom>
          <a:noFill/>
        </p:spPr>
        <p:txBody>
          <a:bodyPr wrap="square" rtlCol="0">
            <a:spAutoFit/>
          </a:bodyPr>
          <a:lstStyle/>
          <a:p>
            <a:pPr marL="457200" indent="-457200">
              <a:buAutoNum type="arabicPeriod"/>
            </a:pPr>
            <a:r>
              <a:rPr lang="en-US" sz="2000" i="1" dirty="0" smtClean="0">
                <a:solidFill>
                  <a:srgbClr val="000000"/>
                </a:solidFill>
              </a:rPr>
              <a:t>All 3 agents are considered to be (category 1) based on the NCCN guidelines and recommendations.</a:t>
            </a:r>
          </a:p>
          <a:p>
            <a:pPr marL="457200" indent="-457200">
              <a:buAutoNum type="arabicPeriod"/>
            </a:pPr>
            <a:r>
              <a:rPr lang="en-US" sz="2000" i="1" dirty="0" smtClean="0">
                <a:solidFill>
                  <a:srgbClr val="000000"/>
                </a:solidFill>
              </a:rPr>
              <a:t>Second-generation TKIs (dasatinib or nilotinib) produce faster and deeper response than imatinib</a:t>
            </a:r>
            <a:endParaRPr lang="en-US" sz="2000" i="1" dirty="0">
              <a:solidFill>
                <a:srgbClr val="000000"/>
              </a:solidFill>
            </a:endParaRPr>
          </a:p>
        </p:txBody>
      </p:sp>
    </p:spTree>
    <p:extLst>
      <p:ext uri="{BB962C8B-B14F-4D97-AF65-F5344CB8AC3E}">
        <p14:creationId xmlns:p14="http://schemas.microsoft.com/office/powerpoint/2010/main" val="3843863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r>
              <a:rPr lang="en-US">
                <a:latin typeface="Arial" charset="0"/>
              </a:rPr>
              <a:t>CLL - Definition</a:t>
            </a:r>
          </a:p>
        </p:txBody>
      </p:sp>
      <p:sp>
        <p:nvSpPr>
          <p:cNvPr id="6149" name="Rectangle 3"/>
          <p:cNvSpPr>
            <a:spLocks noGrp="1" noChangeArrowheads="1"/>
          </p:cNvSpPr>
          <p:nvPr>
            <p:ph idx="1"/>
          </p:nvPr>
        </p:nvSpPr>
        <p:spPr/>
        <p:txBody>
          <a:bodyPr/>
          <a:lstStyle/>
          <a:p>
            <a:pPr algn="just"/>
            <a:r>
              <a:rPr lang="en-GB">
                <a:latin typeface="Times New Roman" charset="0"/>
                <a:cs typeface="Times New Roman" charset="0"/>
              </a:rPr>
              <a:t>CLL is a neoplastic disease </a:t>
            </a:r>
            <a:r>
              <a:rPr lang="pl-PL">
                <a:latin typeface="Times New Roman" charset="0"/>
                <a:cs typeface="Times New Roman" charset="0"/>
              </a:rPr>
              <a:t>characterized by proliferation and</a:t>
            </a:r>
            <a:r>
              <a:rPr lang="en-GB">
                <a:latin typeface="Times New Roman" charset="0"/>
                <a:cs typeface="Times New Roman" charset="0"/>
              </a:rPr>
              <a:t> accumulation </a:t>
            </a:r>
            <a:r>
              <a:rPr lang="pl-PL">
                <a:latin typeface="Times New Roman" charset="0"/>
                <a:cs typeface="Times New Roman" charset="0"/>
              </a:rPr>
              <a:t>(</a:t>
            </a:r>
            <a:r>
              <a:rPr lang="en-GB">
                <a:latin typeface="Times New Roman" charset="0"/>
                <a:cs typeface="Times New Roman" charset="0"/>
              </a:rPr>
              <a:t>blood, marrow and lymphoid </a:t>
            </a:r>
            <a:r>
              <a:rPr lang="pl-PL">
                <a:latin typeface="Times New Roman" charset="0"/>
                <a:cs typeface="Times New Roman" charset="0"/>
              </a:rPr>
              <a:t>organs</a:t>
            </a:r>
            <a:r>
              <a:rPr lang="en-GB" b="1">
                <a:latin typeface="Times New Roman" charset="0"/>
                <a:cs typeface="Times New Roman" charset="0"/>
              </a:rPr>
              <a:t>)</a:t>
            </a:r>
            <a:r>
              <a:rPr lang="en-GB">
                <a:latin typeface="Times New Roman" charset="0"/>
                <a:cs typeface="Times New Roman" charset="0"/>
              </a:rPr>
              <a:t> of </a:t>
            </a:r>
            <a:r>
              <a:rPr lang="pl-PL">
                <a:latin typeface="Times New Roman" charset="0"/>
                <a:cs typeface="Times New Roman" charset="0"/>
              </a:rPr>
              <a:t>morphologically mature but immunologically dysfunctional l</a:t>
            </a:r>
            <a:r>
              <a:rPr lang="en-GB">
                <a:latin typeface="Times New Roman" charset="0"/>
                <a:cs typeface="Times New Roman" charset="0"/>
              </a:rPr>
              <a:t>ymphocytes</a:t>
            </a:r>
            <a:endParaRPr lang="en-US">
              <a:latin typeface="Times New Roman" charset="0"/>
              <a:cs typeface="Times New Roman" charset="0"/>
            </a:endParaRPr>
          </a:p>
        </p:txBody>
      </p:sp>
      <p:sp>
        <p:nvSpPr>
          <p:cNvPr id="6146"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76080B-493C-DB45-8149-2B14A9D3E672}" type="datetime1">
              <a:rPr lang="en-US">
                <a:solidFill>
                  <a:schemeClr val="bg1"/>
                </a:solidFill>
              </a:rPr>
              <a:pPr eaLnBrk="1" hangingPunct="1"/>
              <a:t>3/31/2019</a:t>
            </a:fld>
            <a:endParaRPr lang="en-US">
              <a:solidFill>
                <a:schemeClr val="bg1"/>
              </a:solidFill>
            </a:endParaRPr>
          </a:p>
        </p:txBody>
      </p:sp>
      <p:sp>
        <p:nvSpPr>
          <p:cNvPr id="614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E29781D-77DD-5B47-A60C-6924E531A8AE}" type="slidenum">
              <a:rPr lang="en-US">
                <a:solidFill>
                  <a:schemeClr val="bg1"/>
                </a:solidFill>
              </a:rPr>
              <a:pPr eaLnBrk="1" hangingPunct="1"/>
              <a:t>49</a:t>
            </a:fld>
            <a:endParaRPr lang="en-US">
              <a:solidFill>
                <a:schemeClr val="bg1"/>
              </a:solidFill>
            </a:endParaRPr>
          </a:p>
        </p:txBody>
      </p:sp>
    </p:spTree>
    <p:extLst>
      <p:ext uri="{BB962C8B-B14F-4D97-AF65-F5344CB8AC3E}">
        <p14:creationId xmlns:p14="http://schemas.microsoft.com/office/powerpoint/2010/main" val="3917980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Host Factors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a:bodyPr>
          <a:lstStyle/>
          <a:p>
            <a:r>
              <a:rPr lang="en-US" dirty="0" smtClean="0"/>
              <a:t>Congenital </a:t>
            </a:r>
            <a:r>
              <a:rPr lang="en-US" dirty="0"/>
              <a:t>chromosomal abnormalities </a:t>
            </a:r>
            <a:endParaRPr lang="en-US" dirty="0" smtClean="0">
              <a:effectLst/>
            </a:endParaRPr>
          </a:p>
          <a:p>
            <a:r>
              <a:rPr lang="en-US" dirty="0"/>
              <a:t>Increased frequency in patients with congenital disorders that have tendency for chromosomal abnormality. </a:t>
            </a:r>
            <a:endParaRPr lang="en-US" dirty="0" smtClean="0">
              <a:effectLst/>
            </a:endParaRPr>
          </a:p>
          <a:p>
            <a:r>
              <a:rPr lang="en-US" dirty="0"/>
              <a:t>Such as : Bloom’s syndrome, </a:t>
            </a:r>
            <a:r>
              <a:rPr lang="en-US" dirty="0" err="1"/>
              <a:t>Fanconi</a:t>
            </a:r>
            <a:r>
              <a:rPr lang="en-US" dirty="0"/>
              <a:t> anemia, Down’s and </a:t>
            </a:r>
            <a:r>
              <a:rPr lang="en-US" dirty="0" err="1"/>
              <a:t>Klinefelter’s</a:t>
            </a:r>
            <a:r>
              <a:rPr lang="en-US" dirty="0"/>
              <a:t> syndromes. </a:t>
            </a:r>
            <a:endParaRPr lang="en-US" dirty="0" smtClean="0">
              <a:effectLst/>
            </a:endParaRPr>
          </a:p>
          <a:p>
            <a:r>
              <a:rPr lang="en-US" dirty="0"/>
              <a:t>18-20 fold increase incidence of AL is seen in children win DS. </a:t>
            </a:r>
            <a:endParaRPr lang="en-US" dirty="0" smtClean="0">
              <a:effectLst/>
            </a:endParaRPr>
          </a:p>
          <a:p>
            <a:endParaRPr lang="en-US" dirty="0"/>
          </a:p>
        </p:txBody>
      </p:sp>
    </p:spTree>
    <p:extLst>
      <p:ext uri="{BB962C8B-B14F-4D97-AF65-F5344CB8AC3E}">
        <p14:creationId xmlns:p14="http://schemas.microsoft.com/office/powerpoint/2010/main" val="19380352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304800"/>
            <a:ext cx="7772400" cy="990600"/>
          </a:xfrm>
        </p:spPr>
        <p:txBody>
          <a:bodyPr/>
          <a:lstStyle/>
          <a:p>
            <a:r>
              <a:rPr lang="en-US">
                <a:latin typeface="Arial" charset="0"/>
              </a:rPr>
              <a:t>CLL - Definition</a:t>
            </a:r>
          </a:p>
        </p:txBody>
      </p:sp>
      <p:sp>
        <p:nvSpPr>
          <p:cNvPr id="7171" name="Rectangle 3"/>
          <p:cNvSpPr>
            <a:spLocks noGrp="1" noChangeArrowheads="1"/>
          </p:cNvSpPr>
          <p:nvPr>
            <p:ph idx="1"/>
          </p:nvPr>
        </p:nvSpPr>
        <p:spPr>
          <a:xfrm>
            <a:off x="457200" y="1524000"/>
            <a:ext cx="8229600" cy="5105400"/>
          </a:xfrm>
        </p:spPr>
        <p:txBody>
          <a:bodyPr/>
          <a:lstStyle/>
          <a:p>
            <a:pPr algn="just"/>
            <a:r>
              <a:rPr lang="en-US">
                <a:latin typeface="Times New Roman" charset="0"/>
                <a:cs typeface="Times New Roman" charset="0"/>
              </a:rPr>
              <a:t>Clonal B cell malignancy.</a:t>
            </a:r>
          </a:p>
          <a:p>
            <a:pPr algn="just"/>
            <a:r>
              <a:rPr lang="en-US">
                <a:latin typeface="Times New Roman" charset="0"/>
                <a:cs typeface="Times New Roman" charset="0"/>
              </a:rPr>
              <a:t>Progressive accumulation of long lived  mature lymphocytes.</a:t>
            </a:r>
          </a:p>
          <a:p>
            <a:pPr algn="just"/>
            <a:r>
              <a:rPr lang="en-US">
                <a:latin typeface="Times New Roman" charset="0"/>
                <a:cs typeface="Times New Roman" charset="0"/>
              </a:rPr>
              <a:t>Increase in anti-apoptotic protein bcl-2.</a:t>
            </a:r>
          </a:p>
          <a:p>
            <a:pPr algn="just"/>
            <a:r>
              <a:rPr lang="en-GB">
                <a:latin typeface="Times New Roman" charset="0"/>
                <a:cs typeface="Times New Roman" charset="0"/>
              </a:rPr>
              <a:t>In most cases, the cells are monoclonal B lymphocytes that are CD5+ </a:t>
            </a:r>
            <a:endParaRPr lang="en-US">
              <a:latin typeface="Times New Roman" charset="0"/>
              <a:cs typeface="Times New Roman" charset="0"/>
            </a:endParaRPr>
          </a:p>
          <a:p>
            <a:pPr algn="just"/>
            <a:r>
              <a:rPr lang="en-US">
                <a:latin typeface="Times New Roman" charset="0"/>
                <a:cs typeface="Times New Roman" charset="0"/>
              </a:rPr>
              <a:t>Intermediate stage between pre-B and mature B-cell. </a:t>
            </a:r>
          </a:p>
          <a:p>
            <a:pPr algn="just"/>
            <a:r>
              <a:rPr lang="en-GB">
                <a:latin typeface="Times New Roman" charset="0"/>
                <a:cs typeface="Times New Roman" charset="0"/>
              </a:rPr>
              <a:t>T cell CLL can occur rarely</a:t>
            </a:r>
          </a:p>
        </p:txBody>
      </p:sp>
    </p:spTree>
    <p:extLst>
      <p:ext uri="{BB962C8B-B14F-4D97-AF65-F5344CB8AC3E}">
        <p14:creationId xmlns:p14="http://schemas.microsoft.com/office/powerpoint/2010/main" val="29077387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762000" y="381000"/>
            <a:ext cx="7772400" cy="838200"/>
          </a:xfrm>
        </p:spPr>
        <p:txBody>
          <a:bodyPr/>
          <a:lstStyle/>
          <a:p>
            <a:r>
              <a:rPr lang="en-US">
                <a:latin typeface="Arial" charset="0"/>
              </a:rPr>
              <a:t>CLL - Epidemiology</a:t>
            </a:r>
          </a:p>
        </p:txBody>
      </p:sp>
      <p:sp>
        <p:nvSpPr>
          <p:cNvPr id="8196" name="Rectangle 3"/>
          <p:cNvSpPr>
            <a:spLocks noGrp="1" noChangeArrowheads="1"/>
          </p:cNvSpPr>
          <p:nvPr>
            <p:ph idx="1"/>
          </p:nvPr>
        </p:nvSpPr>
        <p:spPr/>
        <p:txBody>
          <a:bodyPr>
            <a:normAutofit lnSpcReduction="10000"/>
          </a:bodyPr>
          <a:lstStyle/>
          <a:p>
            <a:pPr algn="just"/>
            <a:r>
              <a:rPr lang="en-US">
                <a:latin typeface="Times New Roman" charset="0"/>
                <a:cs typeface="Times New Roman" charset="0"/>
              </a:rPr>
              <a:t>Most common leukemia of Western world.</a:t>
            </a:r>
          </a:p>
          <a:p>
            <a:pPr algn="just"/>
            <a:r>
              <a:rPr lang="en-US">
                <a:latin typeface="Times New Roman" charset="0"/>
                <a:cs typeface="Times New Roman" charset="0"/>
              </a:rPr>
              <a:t>Less frequent in Asia and Latin America.</a:t>
            </a:r>
          </a:p>
          <a:p>
            <a:pPr algn="just"/>
            <a:r>
              <a:rPr lang="en-US">
                <a:latin typeface="Times New Roman" charset="0"/>
                <a:cs typeface="Times New Roman" charset="0"/>
              </a:rPr>
              <a:t>Male to female ratio is 2:1.</a:t>
            </a:r>
          </a:p>
          <a:p>
            <a:pPr algn="just"/>
            <a:r>
              <a:rPr lang="en-US">
                <a:latin typeface="Times New Roman" charset="0"/>
                <a:cs typeface="Times New Roman" charset="0"/>
              </a:rPr>
              <a:t>Median age at diagnosis is 65-70 years.</a:t>
            </a:r>
          </a:p>
          <a:p>
            <a:pPr algn="just"/>
            <a:r>
              <a:rPr lang="en-US">
                <a:latin typeface="Times New Roman" charset="0"/>
                <a:cs typeface="Times New Roman" charset="0"/>
              </a:rPr>
              <a:t>Uncommon (10%) in patients under 50 years</a:t>
            </a:r>
          </a:p>
          <a:p>
            <a:pPr algn="just"/>
            <a:r>
              <a:rPr lang="en-US">
                <a:latin typeface="Times New Roman" charset="0"/>
                <a:cs typeface="Times New Roman" charset="0"/>
              </a:rPr>
              <a:t>In US population incidence is similar in different races.</a:t>
            </a:r>
          </a:p>
        </p:txBody>
      </p:sp>
      <p:sp>
        <p:nvSpPr>
          <p:cNvPr id="819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chemeClr val="bg1"/>
                </a:solidFill>
              </a:rPr>
              <a:t>Cancer statastics 2000; CA J Clin 2000; 50:7-33 </a:t>
            </a:r>
          </a:p>
        </p:txBody>
      </p:sp>
    </p:spTree>
    <p:extLst>
      <p:ext uri="{BB962C8B-B14F-4D97-AF65-F5344CB8AC3E}">
        <p14:creationId xmlns:p14="http://schemas.microsoft.com/office/powerpoint/2010/main" val="35128272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28600"/>
            <a:ext cx="8610600" cy="1219200"/>
          </a:xfrm>
        </p:spPr>
        <p:txBody>
          <a:bodyPr/>
          <a:lstStyle/>
          <a:p>
            <a:r>
              <a:rPr lang="en-GB" sz="4000">
                <a:latin typeface="Arial" charset="0"/>
              </a:rPr>
              <a:t>CLL - Etiology (1)</a:t>
            </a:r>
            <a:endParaRPr lang="pl-PL">
              <a:latin typeface="Arial" charset="0"/>
            </a:endParaRPr>
          </a:p>
        </p:txBody>
      </p:sp>
      <p:sp>
        <p:nvSpPr>
          <p:cNvPr id="9219" name="Rectangle 3"/>
          <p:cNvSpPr>
            <a:spLocks noGrp="1" noChangeArrowheads="1"/>
          </p:cNvSpPr>
          <p:nvPr>
            <p:ph idx="1"/>
          </p:nvPr>
        </p:nvSpPr>
        <p:spPr>
          <a:xfrm>
            <a:off x="228600" y="1676400"/>
            <a:ext cx="8686800" cy="4953000"/>
          </a:xfrm>
        </p:spPr>
        <p:txBody>
          <a:bodyPr/>
          <a:lstStyle/>
          <a:p>
            <a:pPr algn="just"/>
            <a:r>
              <a:rPr lang="en-GB">
                <a:latin typeface="Times New Roman" charset="0"/>
                <a:cs typeface="Times New Roman" charset="0"/>
              </a:rPr>
              <a:t>The cause of CLL is unknown</a:t>
            </a:r>
          </a:p>
          <a:p>
            <a:pPr algn="just"/>
            <a:endParaRPr lang="en-GB">
              <a:latin typeface="Times New Roman" charset="0"/>
              <a:cs typeface="Times New Roman" charset="0"/>
            </a:endParaRPr>
          </a:p>
          <a:p>
            <a:pPr algn="just"/>
            <a:r>
              <a:rPr lang="en-GB">
                <a:latin typeface="Times New Roman" charset="0"/>
                <a:cs typeface="Times New Roman" charset="0"/>
              </a:rPr>
              <a:t>There is increased incidence in farmers, rubber manufacturing workers, asbestos workers, and tire repair workers</a:t>
            </a:r>
          </a:p>
          <a:p>
            <a:pPr algn="just"/>
            <a:endParaRPr lang="en-GB">
              <a:latin typeface="Times New Roman" charset="0"/>
              <a:cs typeface="Times New Roman" charset="0"/>
            </a:endParaRPr>
          </a:p>
          <a:p>
            <a:pPr algn="just"/>
            <a:r>
              <a:rPr lang="en-GB">
                <a:latin typeface="Times New Roman" charset="0"/>
                <a:cs typeface="Times New Roman" charset="0"/>
              </a:rPr>
              <a:t>Genetic factors have been postulated to play a role in high incidence of CLL in some families </a:t>
            </a:r>
          </a:p>
        </p:txBody>
      </p:sp>
    </p:spTree>
    <p:extLst>
      <p:ext uri="{BB962C8B-B14F-4D97-AF65-F5344CB8AC3E}">
        <p14:creationId xmlns:p14="http://schemas.microsoft.com/office/powerpoint/2010/main" val="24788974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228600"/>
            <a:ext cx="8610600" cy="990600"/>
          </a:xfrm>
        </p:spPr>
        <p:txBody>
          <a:bodyPr/>
          <a:lstStyle/>
          <a:p>
            <a:r>
              <a:rPr lang="en-GB" sz="4000">
                <a:latin typeface="Arial" charset="0"/>
              </a:rPr>
              <a:t>CLL – Initial symptoms</a:t>
            </a:r>
            <a:endParaRPr lang="pl-PL">
              <a:latin typeface="Arial" charset="0"/>
            </a:endParaRPr>
          </a:p>
        </p:txBody>
      </p:sp>
      <p:sp>
        <p:nvSpPr>
          <p:cNvPr id="11267" name="Rectangle 3"/>
          <p:cNvSpPr>
            <a:spLocks noGrp="1" noChangeArrowheads="1"/>
          </p:cNvSpPr>
          <p:nvPr>
            <p:ph idx="1"/>
          </p:nvPr>
        </p:nvSpPr>
        <p:spPr>
          <a:xfrm>
            <a:off x="304800" y="1219200"/>
            <a:ext cx="8534400" cy="5334000"/>
          </a:xfrm>
        </p:spPr>
        <p:txBody>
          <a:bodyPr>
            <a:normAutofit/>
          </a:bodyPr>
          <a:lstStyle/>
          <a:p>
            <a:pPr algn="just"/>
            <a:r>
              <a:rPr lang="en-GB" dirty="0">
                <a:latin typeface="Times New Roman" charset="0"/>
                <a:cs typeface="Times New Roman" charset="0"/>
              </a:rPr>
              <a:t>Approximately 40% are asymptomatic at diagnosis – discovered by a CBC</a:t>
            </a:r>
          </a:p>
          <a:p>
            <a:pPr algn="just"/>
            <a:r>
              <a:rPr lang="en-GB" dirty="0">
                <a:latin typeface="Times New Roman" charset="0"/>
                <a:cs typeface="Times New Roman" charset="0"/>
              </a:rPr>
              <a:t>In symptomatic cases the most common complaint is fatigue</a:t>
            </a:r>
          </a:p>
          <a:p>
            <a:pPr algn="just"/>
            <a:r>
              <a:rPr lang="en-GB" dirty="0">
                <a:latin typeface="Times New Roman" charset="0"/>
                <a:cs typeface="Times New Roman" charset="0"/>
              </a:rPr>
              <a:t>Well’s syndrome – increase sensitivity to insects bites</a:t>
            </a:r>
          </a:p>
          <a:p>
            <a:pPr algn="just"/>
            <a:r>
              <a:rPr lang="en-GB" dirty="0">
                <a:latin typeface="Times New Roman" charset="0"/>
                <a:cs typeface="Times New Roman" charset="0"/>
              </a:rPr>
              <a:t>B symptoms – fever, sweats, weight loss</a:t>
            </a:r>
          </a:p>
          <a:p>
            <a:pPr algn="just"/>
            <a:r>
              <a:rPr lang="en-GB" dirty="0">
                <a:latin typeface="Times New Roman" charset="0"/>
                <a:cs typeface="Times New Roman" charset="0"/>
              </a:rPr>
              <a:t>Less often the initial complaint are enlarged nodes or the development of an infection (bacterial)</a:t>
            </a:r>
            <a:endParaRPr lang="pl-PL" dirty="0">
              <a:latin typeface="Times New Roman" charset="0"/>
              <a:cs typeface="Times New Roman" charset="0"/>
            </a:endParaRPr>
          </a:p>
        </p:txBody>
      </p:sp>
    </p:spTree>
    <p:extLst>
      <p:ext uri="{BB962C8B-B14F-4D97-AF65-F5344CB8AC3E}">
        <p14:creationId xmlns:p14="http://schemas.microsoft.com/office/powerpoint/2010/main" val="9479900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914400"/>
          </a:xfrm>
        </p:spPr>
        <p:txBody>
          <a:bodyPr/>
          <a:lstStyle/>
          <a:p>
            <a:r>
              <a:rPr lang="en-GB" sz="4000">
                <a:latin typeface="Arial" charset="0"/>
              </a:rPr>
              <a:t>CLL - Clinical findings</a:t>
            </a:r>
            <a:endParaRPr lang="pl-PL">
              <a:latin typeface="Arial" charset="0"/>
            </a:endParaRPr>
          </a:p>
        </p:txBody>
      </p:sp>
      <p:sp>
        <p:nvSpPr>
          <p:cNvPr id="12291" name="Rectangle 3"/>
          <p:cNvSpPr>
            <a:spLocks noGrp="1" noChangeArrowheads="1"/>
          </p:cNvSpPr>
          <p:nvPr>
            <p:ph idx="1"/>
          </p:nvPr>
        </p:nvSpPr>
        <p:spPr>
          <a:xfrm>
            <a:off x="228600" y="1143000"/>
            <a:ext cx="8610600" cy="5715000"/>
          </a:xfrm>
        </p:spPr>
        <p:txBody>
          <a:bodyPr>
            <a:normAutofit lnSpcReduction="10000"/>
          </a:bodyPr>
          <a:lstStyle/>
          <a:p>
            <a:pPr algn="just"/>
            <a:r>
              <a:rPr lang="en-GB" sz="2800" dirty="0">
                <a:solidFill>
                  <a:srgbClr val="000000"/>
                </a:solidFill>
                <a:latin typeface="Times New Roman" charset="0"/>
                <a:cs typeface="Times New Roman" charset="0"/>
              </a:rPr>
              <a:t>Most symptomatic patients have enlarged lymph nodes (more commonly cervical and supraclavicular) and splenomegaly</a:t>
            </a:r>
          </a:p>
          <a:p>
            <a:pPr algn="just"/>
            <a:r>
              <a:rPr lang="en-GB" sz="2800" dirty="0">
                <a:solidFill>
                  <a:srgbClr val="000000"/>
                </a:solidFill>
                <a:latin typeface="Times New Roman" charset="0"/>
                <a:cs typeface="Times New Roman" charset="0"/>
              </a:rPr>
              <a:t>The lymph nodes are usually discrete, freely movable, and </a:t>
            </a:r>
            <a:r>
              <a:rPr lang="en-GB" sz="2800" dirty="0" err="1">
                <a:solidFill>
                  <a:srgbClr val="000000"/>
                </a:solidFill>
                <a:latin typeface="Times New Roman" charset="0"/>
                <a:cs typeface="Times New Roman" charset="0"/>
              </a:rPr>
              <a:t>nontender</a:t>
            </a:r>
            <a:endParaRPr lang="en-GB" sz="2800" dirty="0">
              <a:solidFill>
                <a:srgbClr val="000000"/>
              </a:solidFill>
              <a:latin typeface="Times New Roman" charset="0"/>
              <a:cs typeface="Times New Roman" charset="0"/>
            </a:endParaRPr>
          </a:p>
          <a:p>
            <a:pPr algn="just"/>
            <a:r>
              <a:rPr lang="en-GB" sz="2800" dirty="0">
                <a:solidFill>
                  <a:srgbClr val="000000"/>
                </a:solidFill>
                <a:latin typeface="Times New Roman" charset="0"/>
                <a:cs typeface="Times New Roman" charset="0"/>
              </a:rPr>
              <a:t>Hepatomegaly may </a:t>
            </a:r>
            <a:r>
              <a:rPr lang="en-GB" sz="2800" dirty="0" err="1">
                <a:solidFill>
                  <a:srgbClr val="000000"/>
                </a:solidFill>
                <a:latin typeface="Times New Roman" charset="0"/>
                <a:cs typeface="Times New Roman" charset="0"/>
              </a:rPr>
              <a:t>occure</a:t>
            </a:r>
            <a:endParaRPr lang="en-GB" sz="2800" dirty="0">
              <a:solidFill>
                <a:srgbClr val="000000"/>
              </a:solidFill>
              <a:latin typeface="Times New Roman" charset="0"/>
              <a:cs typeface="Times New Roman" charset="0"/>
            </a:endParaRPr>
          </a:p>
          <a:p>
            <a:pPr algn="just"/>
            <a:r>
              <a:rPr lang="en-GB" sz="2800" dirty="0">
                <a:solidFill>
                  <a:srgbClr val="000000"/>
                </a:solidFill>
                <a:latin typeface="Times New Roman" charset="0"/>
                <a:cs typeface="Times New Roman" charset="0"/>
              </a:rPr>
              <a:t>Less common manifestation are infiltration of tonsils, mesenteric or retroperitoneal lymphadenopathy, and skin infiltration </a:t>
            </a:r>
          </a:p>
          <a:p>
            <a:pPr algn="just"/>
            <a:r>
              <a:rPr lang="en-GB" sz="2800" dirty="0">
                <a:solidFill>
                  <a:srgbClr val="000000"/>
                </a:solidFill>
                <a:latin typeface="Times New Roman" charset="0"/>
                <a:cs typeface="Times New Roman" charset="0"/>
              </a:rPr>
              <a:t>Patients rarely present with features of </a:t>
            </a:r>
            <a:r>
              <a:rPr lang="en-GB" sz="2800" dirty="0" err="1">
                <a:solidFill>
                  <a:srgbClr val="000000"/>
                </a:solidFill>
                <a:latin typeface="Times New Roman" charset="0"/>
                <a:cs typeface="Times New Roman" charset="0"/>
              </a:rPr>
              <a:t>anemia</a:t>
            </a:r>
            <a:r>
              <a:rPr lang="en-GB" sz="2800" dirty="0">
                <a:solidFill>
                  <a:srgbClr val="000000"/>
                </a:solidFill>
                <a:latin typeface="Times New Roman" charset="0"/>
                <a:cs typeface="Times New Roman" charset="0"/>
              </a:rPr>
              <a:t>, and bruising or bleeding </a:t>
            </a:r>
            <a:endParaRPr lang="pl-PL" sz="2800" dirty="0">
              <a:solidFill>
                <a:srgbClr val="000000"/>
              </a:solidFill>
              <a:latin typeface="Times New Roman" charset="0"/>
              <a:cs typeface="Times New Roman" charset="0"/>
            </a:endParaRPr>
          </a:p>
        </p:txBody>
      </p:sp>
    </p:spTree>
    <p:extLst>
      <p:ext uri="{BB962C8B-B14F-4D97-AF65-F5344CB8AC3E}">
        <p14:creationId xmlns:p14="http://schemas.microsoft.com/office/powerpoint/2010/main" val="4073892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868362"/>
          </a:xfrm>
        </p:spPr>
        <p:txBody>
          <a:bodyPr/>
          <a:lstStyle/>
          <a:p>
            <a:r>
              <a:rPr lang="pl-PL" sz="3600">
                <a:latin typeface="Arial" charset="0"/>
              </a:rPr>
              <a:t>CLL – </a:t>
            </a:r>
            <a:r>
              <a:rPr lang="en-US" sz="3600">
                <a:latin typeface="Arial" charset="0"/>
              </a:rPr>
              <a:t>Lab findings </a:t>
            </a:r>
            <a:endParaRPr lang="pl-PL" sz="3600">
              <a:latin typeface="Arial" charset="0"/>
            </a:endParaRPr>
          </a:p>
        </p:txBody>
      </p:sp>
      <p:sp>
        <p:nvSpPr>
          <p:cNvPr id="13315" name="Rectangle 3"/>
          <p:cNvSpPr>
            <a:spLocks noGrp="1" noChangeArrowheads="1"/>
          </p:cNvSpPr>
          <p:nvPr>
            <p:ph idx="1"/>
          </p:nvPr>
        </p:nvSpPr>
        <p:spPr>
          <a:xfrm>
            <a:off x="468313" y="1219200"/>
            <a:ext cx="8496300" cy="4876800"/>
          </a:xfrm>
        </p:spPr>
        <p:txBody>
          <a:bodyPr>
            <a:normAutofit fontScale="62500" lnSpcReduction="20000"/>
          </a:bodyPr>
          <a:lstStyle/>
          <a:p>
            <a:pPr marL="609600" indent="-609600">
              <a:lnSpc>
                <a:spcPct val="80000"/>
              </a:lnSpc>
              <a:buFontTx/>
              <a:buNone/>
            </a:pPr>
            <a:r>
              <a:rPr lang="pl-PL" sz="2400" b="1" dirty="0">
                <a:latin typeface="Times New Roman" charset="0"/>
                <a:cs typeface="Times New Roman" charset="0"/>
              </a:rPr>
              <a:t>a</a:t>
            </a:r>
            <a:r>
              <a:rPr lang="pl-PL" sz="2400" dirty="0">
                <a:solidFill>
                  <a:srgbClr val="000000"/>
                </a:solidFill>
                <a:latin typeface="Times New Roman" charset="0"/>
                <a:cs typeface="Times New Roman" charset="0"/>
              </a:rPr>
              <a:t>) Blood test</a:t>
            </a:r>
            <a:r>
              <a:rPr lang="en-US"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lymphocytosis</a:t>
            </a:r>
            <a:r>
              <a:rPr lang="pl-PL" sz="2400" dirty="0">
                <a:solidFill>
                  <a:srgbClr val="000000"/>
                </a:solidFill>
                <a:latin typeface="Times New Roman" charset="0"/>
                <a:cs typeface="Times New Roman" charset="0"/>
              </a:rPr>
              <a:t> ≥ 5G/l  (4 </a:t>
            </a:r>
            <a:r>
              <a:rPr lang="pl-PL" sz="2400" dirty="0" err="1">
                <a:solidFill>
                  <a:srgbClr val="000000"/>
                </a:solidFill>
                <a:latin typeface="Times New Roman" charset="0"/>
                <a:cs typeface="Times New Roman" charset="0"/>
              </a:rPr>
              <a:t>weeks</a:t>
            </a:r>
            <a:r>
              <a:rPr lang="pl-PL" sz="2400" dirty="0">
                <a:solidFill>
                  <a:srgbClr val="000000"/>
                </a:solidFill>
                <a:latin typeface="Times New Roman" charset="0"/>
                <a:cs typeface="Times New Roman" charset="0"/>
              </a:rPr>
              <a:t>)</a:t>
            </a:r>
          </a:p>
          <a:p>
            <a:pPr marL="609600" indent="-609600">
              <a:lnSpc>
                <a:spcPct val="80000"/>
              </a:lnSpc>
            </a:pPr>
            <a:endParaRPr lang="pl-PL" sz="2400" dirty="0">
              <a:solidFill>
                <a:srgbClr val="000000"/>
              </a:solidFill>
              <a:latin typeface="Times New Roman" charset="0"/>
              <a:cs typeface="Times New Roman" charset="0"/>
            </a:endParaRPr>
          </a:p>
          <a:p>
            <a:pPr marL="609600" indent="-609600">
              <a:lnSpc>
                <a:spcPct val="80000"/>
              </a:lnSpc>
              <a:buFontTx/>
              <a:buNone/>
            </a:pPr>
            <a:r>
              <a:rPr lang="pl-PL" sz="2400" dirty="0">
                <a:solidFill>
                  <a:srgbClr val="000000"/>
                </a:solidFill>
                <a:latin typeface="Times New Roman" charset="0"/>
                <a:cs typeface="Times New Roman" charset="0"/>
              </a:rPr>
              <a:t>b) </a:t>
            </a:r>
            <a:r>
              <a:rPr lang="pl-PL" sz="2400" dirty="0" err="1">
                <a:solidFill>
                  <a:srgbClr val="000000"/>
                </a:solidFill>
                <a:latin typeface="Times New Roman" charset="0"/>
                <a:cs typeface="Times New Roman" charset="0"/>
              </a:rPr>
              <a:t>Morphology</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monoconal</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population</a:t>
            </a:r>
            <a:r>
              <a:rPr lang="pl-PL" sz="2400" dirty="0">
                <a:solidFill>
                  <a:srgbClr val="000000"/>
                </a:solidFill>
                <a:latin typeface="Times New Roman" charset="0"/>
                <a:cs typeface="Times New Roman" charset="0"/>
              </a:rPr>
              <a:t> of small 					</a:t>
            </a:r>
            <a:r>
              <a:rPr lang="en-US"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mature</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lymphocyte</a:t>
            </a:r>
            <a:endParaRPr lang="pl-PL" sz="2400" dirty="0">
              <a:solidFill>
                <a:srgbClr val="000000"/>
              </a:solidFill>
              <a:latin typeface="Times New Roman" charset="0"/>
              <a:cs typeface="Times New Roman" charset="0"/>
            </a:endParaRPr>
          </a:p>
          <a:p>
            <a:pPr marL="609600" indent="-609600">
              <a:lnSpc>
                <a:spcPct val="80000"/>
              </a:lnSpc>
              <a:buFontTx/>
              <a:buNone/>
            </a:pPr>
            <a:endParaRPr lang="pl-PL" sz="2400" dirty="0">
              <a:solidFill>
                <a:srgbClr val="000000"/>
              </a:solidFill>
              <a:latin typeface="Times New Roman" charset="0"/>
              <a:cs typeface="Times New Roman" charset="0"/>
            </a:endParaRPr>
          </a:p>
          <a:p>
            <a:pPr marL="609600" indent="-609600">
              <a:lnSpc>
                <a:spcPct val="80000"/>
              </a:lnSpc>
              <a:buFontTx/>
              <a:buNone/>
            </a:pPr>
            <a:r>
              <a:rPr lang="pl-PL" sz="2400" dirty="0">
                <a:solidFill>
                  <a:srgbClr val="000000"/>
                </a:solidFill>
                <a:latin typeface="Times New Roman" charset="0"/>
                <a:cs typeface="Times New Roman" charset="0"/>
              </a:rPr>
              <a:t>c) B-</a:t>
            </a:r>
            <a:r>
              <a:rPr lang="pl-PL" sz="2400" dirty="0" err="1">
                <a:solidFill>
                  <a:srgbClr val="000000"/>
                </a:solidFill>
                <a:latin typeface="Times New Roman" charset="0"/>
                <a:cs typeface="Times New Roman" charset="0"/>
              </a:rPr>
              <a:t>cell</a:t>
            </a:r>
            <a:r>
              <a:rPr lang="pl-PL" sz="2400" dirty="0">
                <a:solidFill>
                  <a:srgbClr val="000000"/>
                </a:solidFill>
                <a:latin typeface="Times New Roman" charset="0"/>
                <a:cs typeface="Times New Roman" charset="0"/>
              </a:rPr>
              <a:t> CLL </a:t>
            </a:r>
            <a:r>
              <a:rPr lang="pl-PL" sz="2400" dirty="0" err="1">
                <a:solidFill>
                  <a:srgbClr val="000000"/>
                </a:solidFill>
                <a:latin typeface="Times New Roman" charset="0"/>
                <a:cs typeface="Times New Roman" charset="0"/>
              </a:rPr>
              <a:t>phenotype</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clonal</a:t>
            </a:r>
            <a:r>
              <a:rPr lang="pl-PL" sz="2400" dirty="0">
                <a:solidFill>
                  <a:srgbClr val="000000"/>
                </a:solidFill>
                <a:latin typeface="Times New Roman" charset="0"/>
                <a:cs typeface="Times New Roman" charset="0"/>
              </a:rPr>
              <a:t> CD5+/CD19+ </a:t>
            </a:r>
            <a:r>
              <a:rPr lang="pl-PL" sz="2400" dirty="0" err="1">
                <a:solidFill>
                  <a:srgbClr val="000000"/>
                </a:solidFill>
                <a:latin typeface="Times New Roman" charset="0"/>
                <a:cs typeface="Times New Roman" charset="0"/>
              </a:rPr>
              <a:t>population</a:t>
            </a:r>
            <a:r>
              <a:rPr lang="pl-PL" sz="2400" dirty="0">
                <a:solidFill>
                  <a:srgbClr val="000000"/>
                </a:solidFill>
                <a:latin typeface="Times New Roman" charset="0"/>
                <a:cs typeface="Times New Roman" charset="0"/>
              </a:rPr>
              <a:t> </a:t>
            </a:r>
          </a:p>
          <a:p>
            <a:pPr marL="609600" indent="-609600">
              <a:lnSpc>
                <a:spcPct val="80000"/>
              </a:lnSpc>
              <a:buFontTx/>
              <a:buNone/>
            </a:pPr>
            <a:r>
              <a:rPr lang="pl-PL" sz="2400" dirty="0">
                <a:solidFill>
                  <a:srgbClr val="000000"/>
                </a:solidFill>
                <a:latin typeface="Times New Roman" charset="0"/>
                <a:cs typeface="Times New Roman" charset="0"/>
              </a:rPr>
              <a:t>					of </a:t>
            </a:r>
            <a:r>
              <a:rPr lang="pl-PL" sz="2400" dirty="0" err="1">
                <a:solidFill>
                  <a:srgbClr val="000000"/>
                </a:solidFill>
                <a:latin typeface="Times New Roman" charset="0"/>
                <a:cs typeface="Times New Roman" charset="0"/>
              </a:rPr>
              <a:t>lymphocyte</a:t>
            </a:r>
            <a:endParaRPr lang="pl-PL" sz="2400" dirty="0">
              <a:solidFill>
                <a:srgbClr val="000000"/>
              </a:solidFill>
              <a:latin typeface="Times New Roman" charset="0"/>
              <a:cs typeface="Times New Roman" charset="0"/>
            </a:endParaRPr>
          </a:p>
          <a:p>
            <a:pPr marL="609600" indent="-609600">
              <a:lnSpc>
                <a:spcPct val="80000"/>
              </a:lnSpc>
              <a:buFontTx/>
              <a:buNone/>
            </a:pPr>
            <a:endParaRPr lang="pl-PL" sz="2400" dirty="0">
              <a:solidFill>
                <a:srgbClr val="000000"/>
              </a:solidFill>
              <a:latin typeface="Times New Roman" charset="0"/>
              <a:cs typeface="Times New Roman" charset="0"/>
            </a:endParaRPr>
          </a:p>
          <a:p>
            <a:pPr marL="609600" indent="-609600">
              <a:lnSpc>
                <a:spcPct val="80000"/>
              </a:lnSpc>
              <a:buFontTx/>
              <a:buNone/>
            </a:pPr>
            <a:r>
              <a:rPr lang="pl-PL" sz="2400" dirty="0">
                <a:solidFill>
                  <a:srgbClr val="000000"/>
                </a:solidFill>
                <a:latin typeface="Times New Roman" charset="0"/>
                <a:cs typeface="Times New Roman" charset="0"/>
              </a:rPr>
              <a:t>d) </a:t>
            </a:r>
            <a:r>
              <a:rPr lang="pl-PL" sz="2400" dirty="0" err="1">
                <a:solidFill>
                  <a:srgbClr val="000000"/>
                </a:solidFill>
                <a:latin typeface="Times New Roman" charset="0"/>
                <a:cs typeface="Times New Roman" charset="0"/>
              </a:rPr>
              <a:t>Markers</a:t>
            </a:r>
            <a:r>
              <a:rPr lang="pl-PL" sz="2400" dirty="0">
                <a:solidFill>
                  <a:srgbClr val="000000"/>
                </a:solidFill>
                <a:latin typeface="Times New Roman" charset="0"/>
                <a:cs typeface="Times New Roman" charset="0"/>
              </a:rPr>
              <a:t> of </a:t>
            </a:r>
            <a:r>
              <a:rPr lang="pl-PL" sz="2400" dirty="0" err="1">
                <a:solidFill>
                  <a:srgbClr val="000000"/>
                </a:solidFill>
                <a:latin typeface="Times New Roman" charset="0"/>
                <a:cs typeface="Times New Roman" charset="0"/>
              </a:rPr>
              <a:t>clonality</a:t>
            </a:r>
            <a:r>
              <a:rPr lang="pl-PL" sz="2400" dirty="0">
                <a:solidFill>
                  <a:srgbClr val="000000"/>
                </a:solidFill>
                <a:latin typeface="Times New Roman" charset="0"/>
                <a:cs typeface="Times New Roman" charset="0"/>
              </a:rPr>
              <a:t>	</a:t>
            </a:r>
            <a:r>
              <a:rPr lang="el-GR" sz="2400" dirty="0">
                <a:solidFill>
                  <a:srgbClr val="000000"/>
                </a:solidFill>
                <a:latin typeface="Times New Roman" charset="0"/>
                <a:cs typeface="Times New Roman" charset="0"/>
              </a:rPr>
              <a:t>κ</a:t>
            </a:r>
            <a:r>
              <a:rPr lang="pl-PL" sz="2400" dirty="0">
                <a:solidFill>
                  <a:srgbClr val="000000"/>
                </a:solidFill>
                <a:latin typeface="Times New Roman" charset="0"/>
                <a:cs typeface="Times New Roman" charset="0"/>
              </a:rPr>
              <a:t>/</a:t>
            </a:r>
            <a:r>
              <a:rPr lang="el-GR" sz="2400" dirty="0">
                <a:solidFill>
                  <a:srgbClr val="000000"/>
                </a:solidFill>
                <a:latin typeface="Times New Roman" charset="0"/>
                <a:cs typeface="Times New Roman" charset="0"/>
              </a:rPr>
              <a:t>λ</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light</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chain</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restriction</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cytogenetical</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abnormalities</a:t>
            </a:r>
            <a:endParaRPr lang="el-GR" sz="2400" dirty="0">
              <a:solidFill>
                <a:srgbClr val="000000"/>
              </a:solidFill>
              <a:latin typeface="Times New Roman" charset="0"/>
              <a:cs typeface="Times New Roman" charset="0"/>
            </a:endParaRPr>
          </a:p>
          <a:p>
            <a:pPr marL="609600" indent="-609600">
              <a:lnSpc>
                <a:spcPct val="80000"/>
              </a:lnSpc>
              <a:buFontTx/>
              <a:buNone/>
            </a:pPr>
            <a:endParaRPr lang="pl-PL" sz="2400" dirty="0">
              <a:solidFill>
                <a:srgbClr val="000000"/>
              </a:solidFill>
              <a:latin typeface="Times New Roman" charset="0"/>
              <a:cs typeface="Times New Roman" charset="0"/>
            </a:endParaRPr>
          </a:p>
          <a:p>
            <a:pPr marL="609600" indent="-609600">
              <a:lnSpc>
                <a:spcPct val="80000"/>
              </a:lnSpc>
              <a:buFontTx/>
              <a:buNone/>
            </a:pPr>
            <a:r>
              <a:rPr lang="pl-PL" sz="2400" dirty="0">
                <a:solidFill>
                  <a:srgbClr val="000000"/>
                </a:solidFill>
                <a:latin typeface="Times New Roman" charset="0"/>
                <a:cs typeface="Times New Roman" charset="0"/>
              </a:rPr>
              <a:t>e) </a:t>
            </a:r>
            <a:r>
              <a:rPr lang="pl-PL" sz="2400" dirty="0" err="1">
                <a:solidFill>
                  <a:srgbClr val="000000"/>
                </a:solidFill>
                <a:latin typeface="Times New Roman" charset="0"/>
                <a:cs typeface="Times New Roman" charset="0"/>
              </a:rPr>
              <a:t>Bone</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marrow</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infiltrate</a:t>
            </a:r>
            <a:r>
              <a:rPr lang="pl-PL" sz="2400" dirty="0">
                <a:solidFill>
                  <a:srgbClr val="000000"/>
                </a:solidFill>
                <a:latin typeface="Times New Roman" charset="0"/>
                <a:cs typeface="Times New Roman" charset="0"/>
              </a:rPr>
              <a:t>	&gt; 30% of </a:t>
            </a:r>
            <a:r>
              <a:rPr lang="pl-PL" sz="2400" dirty="0" err="1">
                <a:solidFill>
                  <a:srgbClr val="000000"/>
                </a:solidFill>
                <a:latin typeface="Times New Roman" charset="0"/>
                <a:cs typeface="Times New Roman" charset="0"/>
              </a:rPr>
              <a:t>nuceated</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cells</a:t>
            </a:r>
            <a:r>
              <a:rPr lang="pl-PL" sz="2400" dirty="0">
                <a:solidFill>
                  <a:srgbClr val="000000"/>
                </a:solidFill>
                <a:latin typeface="Times New Roman" charset="0"/>
                <a:cs typeface="Times New Roman" charset="0"/>
              </a:rPr>
              <a:t> on </a:t>
            </a:r>
            <a:r>
              <a:rPr lang="pl-PL" sz="2400" dirty="0" err="1">
                <a:solidFill>
                  <a:srgbClr val="000000"/>
                </a:solidFill>
                <a:latin typeface="Times New Roman" charset="0"/>
                <a:cs typeface="Times New Roman" charset="0"/>
              </a:rPr>
              <a:t>aspirate</a:t>
            </a:r>
            <a:endParaRPr lang="pl-PL" sz="2400" dirty="0">
              <a:solidFill>
                <a:srgbClr val="000000"/>
              </a:solidFill>
              <a:latin typeface="Times New Roman" charset="0"/>
              <a:cs typeface="Times New Roman" charset="0"/>
            </a:endParaRPr>
          </a:p>
          <a:p>
            <a:pPr marL="609600" indent="-609600">
              <a:lnSpc>
                <a:spcPct val="80000"/>
              </a:lnSpc>
              <a:buFontTx/>
              <a:buNone/>
            </a:pPr>
            <a:endParaRPr lang="pl-PL" sz="2400" dirty="0">
              <a:solidFill>
                <a:srgbClr val="000000"/>
              </a:solidFill>
              <a:latin typeface="Times New Roman" charset="0"/>
              <a:cs typeface="Times New Roman" charset="0"/>
            </a:endParaRPr>
          </a:p>
          <a:p>
            <a:pPr marL="609600" indent="-609600">
              <a:lnSpc>
                <a:spcPct val="80000"/>
              </a:lnSpc>
              <a:buFontTx/>
              <a:buNone/>
            </a:pPr>
            <a:r>
              <a:rPr lang="pl-PL" sz="2400" dirty="0">
                <a:solidFill>
                  <a:srgbClr val="000000"/>
                </a:solidFill>
                <a:latin typeface="Times New Roman" charset="0"/>
                <a:cs typeface="Times New Roman" charset="0"/>
              </a:rPr>
              <a:t>f) </a:t>
            </a:r>
            <a:r>
              <a:rPr lang="pl-PL" sz="2400" dirty="0" err="1">
                <a:solidFill>
                  <a:srgbClr val="000000"/>
                </a:solidFill>
                <a:latin typeface="Times New Roman" charset="0"/>
                <a:cs typeface="Times New Roman" charset="0"/>
              </a:rPr>
              <a:t>Lymph</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node</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diffuse</a:t>
            </a:r>
            <a:r>
              <a:rPr lang="pl-PL" sz="2400" dirty="0">
                <a:solidFill>
                  <a:srgbClr val="000000"/>
                </a:solidFill>
                <a:latin typeface="Times New Roman" charset="0"/>
                <a:cs typeface="Times New Roman" charset="0"/>
              </a:rPr>
              <a:t> </a:t>
            </a:r>
            <a:r>
              <a:rPr lang="pl-PL" sz="2400" dirty="0" err="1">
                <a:solidFill>
                  <a:srgbClr val="000000"/>
                </a:solidFill>
                <a:latin typeface="Times New Roman" charset="0"/>
                <a:cs typeface="Times New Roman" charset="0"/>
              </a:rPr>
              <a:t>infiltrate</a:t>
            </a:r>
            <a:r>
              <a:rPr lang="pl-PL" sz="2400" dirty="0">
                <a:solidFill>
                  <a:srgbClr val="000000"/>
                </a:solidFill>
                <a:latin typeface="Times New Roman" charset="0"/>
                <a:cs typeface="Times New Roman" charset="0"/>
              </a:rPr>
              <a:t> of small  </a:t>
            </a:r>
            <a:r>
              <a:rPr lang="pl-PL" sz="2400" dirty="0" err="1">
                <a:solidFill>
                  <a:srgbClr val="000000"/>
                </a:solidFill>
                <a:latin typeface="Times New Roman" charset="0"/>
                <a:cs typeface="Times New Roman" charset="0"/>
              </a:rPr>
              <a:t>lymphocye</a:t>
            </a:r>
            <a:r>
              <a:rPr lang="pl-PL" sz="2400" b="1" dirty="0">
                <a:solidFill>
                  <a:srgbClr val="000000"/>
                </a:solidFill>
                <a:latin typeface="Times New Roman" charset="0"/>
                <a:cs typeface="Times New Roman" charset="0"/>
              </a:rPr>
              <a:t> </a:t>
            </a:r>
          </a:p>
        </p:txBody>
      </p:sp>
    </p:spTree>
    <p:extLst>
      <p:ext uri="{BB962C8B-B14F-4D97-AF65-F5344CB8AC3E}">
        <p14:creationId xmlns:p14="http://schemas.microsoft.com/office/powerpoint/2010/main" val="6272912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1219200"/>
          </a:xfrm>
        </p:spPr>
        <p:txBody>
          <a:bodyPr/>
          <a:lstStyle/>
          <a:p>
            <a:r>
              <a:rPr lang="en-GB" sz="4000">
                <a:latin typeface="Arial" charset="0"/>
              </a:rPr>
              <a:t>CLL - Laboratory findings (1)</a:t>
            </a:r>
            <a:endParaRPr lang="pl-PL">
              <a:latin typeface="Arial" charset="0"/>
            </a:endParaRPr>
          </a:p>
        </p:txBody>
      </p:sp>
      <p:sp>
        <p:nvSpPr>
          <p:cNvPr id="14339" name="Rectangle 3"/>
          <p:cNvSpPr>
            <a:spLocks noGrp="1" noChangeArrowheads="1"/>
          </p:cNvSpPr>
          <p:nvPr>
            <p:ph idx="1"/>
          </p:nvPr>
        </p:nvSpPr>
        <p:spPr>
          <a:xfrm>
            <a:off x="304800" y="1219200"/>
            <a:ext cx="8534400" cy="5334000"/>
          </a:xfrm>
        </p:spPr>
        <p:txBody>
          <a:bodyPr>
            <a:normAutofit fontScale="92500" lnSpcReduction="10000"/>
          </a:bodyPr>
          <a:lstStyle/>
          <a:p>
            <a:pPr algn="just">
              <a:lnSpc>
                <a:spcPct val="150000"/>
              </a:lnSpc>
            </a:pPr>
            <a:r>
              <a:rPr lang="en-GB" sz="2800">
                <a:latin typeface="Times New Roman" charset="0"/>
                <a:cs typeface="Times New Roman" charset="0"/>
              </a:rPr>
              <a:t>The blood lymphocyte count above 5.000/mmc</a:t>
            </a:r>
          </a:p>
          <a:p>
            <a:pPr algn="just">
              <a:lnSpc>
                <a:spcPct val="150000"/>
              </a:lnSpc>
            </a:pPr>
            <a:r>
              <a:rPr lang="en-GB" sz="2800">
                <a:latin typeface="Times New Roman" charset="0"/>
                <a:cs typeface="Times New Roman" charset="0"/>
              </a:rPr>
              <a:t>Leukemic cells have the morphologic appearance of normal small lymphocytes</a:t>
            </a:r>
          </a:p>
          <a:p>
            <a:pPr algn="just">
              <a:lnSpc>
                <a:spcPct val="150000"/>
              </a:lnSpc>
            </a:pPr>
            <a:r>
              <a:rPr lang="en-GB" sz="2800">
                <a:latin typeface="Times New Roman" charset="0"/>
                <a:cs typeface="Times New Roman" charset="0"/>
              </a:rPr>
              <a:t>In the blood smears are commonly seen ruptured lymphocytes (“basket” or “smudge” cells)</a:t>
            </a:r>
            <a:endParaRPr lang="pl-PL" sz="2800">
              <a:latin typeface="Times New Roman" charset="0"/>
              <a:cs typeface="Times New Roman" charset="0"/>
            </a:endParaRPr>
          </a:p>
          <a:p>
            <a:pPr algn="just">
              <a:lnSpc>
                <a:spcPct val="150000"/>
              </a:lnSpc>
            </a:pPr>
            <a:r>
              <a:rPr lang="en-GB" sz="2800">
                <a:latin typeface="Times New Roman" charset="0"/>
                <a:cs typeface="Times New Roman" charset="0"/>
              </a:rPr>
              <a:t>Careful examination of the blood smear can usually differentiate CLL, and the diagnosis can be confirmed by immunophenotyping</a:t>
            </a:r>
          </a:p>
        </p:txBody>
      </p:sp>
    </p:spTree>
    <p:extLst>
      <p:ext uri="{BB962C8B-B14F-4D97-AF65-F5344CB8AC3E}">
        <p14:creationId xmlns:p14="http://schemas.microsoft.com/office/powerpoint/2010/main" val="1979409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p:txBody>
          <a:bodyPr/>
          <a:lstStyle/>
          <a:p>
            <a:r>
              <a:rPr lang="en-US" sz="4000">
                <a:latin typeface="Arial" charset="0"/>
              </a:rPr>
              <a:t>CLL - Peripheral Blood</a:t>
            </a:r>
          </a:p>
        </p:txBody>
      </p:sp>
      <p:sp>
        <p:nvSpPr>
          <p:cNvPr id="15363" name="Content Placeholder 7"/>
          <p:cNvSpPr>
            <a:spLocks noGrp="1"/>
          </p:cNvSpPr>
          <p:nvPr>
            <p:ph sz="half" idx="1"/>
          </p:nvPr>
        </p:nvSpPr>
        <p:spPr/>
        <p:txBody>
          <a:bodyPr>
            <a:normAutofit lnSpcReduction="10000"/>
          </a:bodyPr>
          <a:lstStyle/>
          <a:p>
            <a:pPr>
              <a:lnSpc>
                <a:spcPct val="90000"/>
              </a:lnSpc>
            </a:pPr>
            <a:r>
              <a:rPr lang="en-US">
                <a:latin typeface="Times New Roman" charset="0"/>
                <a:cs typeface="Times New Roman" charset="0"/>
              </a:rPr>
              <a:t>Absolute lymphocytosis</a:t>
            </a:r>
          </a:p>
          <a:p>
            <a:pPr>
              <a:lnSpc>
                <a:spcPct val="90000"/>
              </a:lnSpc>
            </a:pPr>
            <a:r>
              <a:rPr lang="en-US">
                <a:latin typeface="Times New Roman" charset="0"/>
                <a:cs typeface="Times New Roman" charset="0"/>
              </a:rPr>
              <a:t>Lymphs = B cells</a:t>
            </a:r>
          </a:p>
          <a:p>
            <a:pPr lvl="1">
              <a:lnSpc>
                <a:spcPct val="90000"/>
              </a:lnSpc>
            </a:pPr>
            <a:r>
              <a:rPr lang="en-US">
                <a:latin typeface="Times New Roman" charset="0"/>
                <a:cs typeface="Times New Roman" charset="0"/>
              </a:rPr>
              <a:t>Thin cytoplasm</a:t>
            </a:r>
          </a:p>
          <a:p>
            <a:pPr lvl="1">
              <a:lnSpc>
                <a:spcPct val="90000"/>
              </a:lnSpc>
            </a:pPr>
            <a:r>
              <a:rPr lang="en-US">
                <a:latin typeface="Times New Roman" charset="0"/>
                <a:cs typeface="Times New Roman" charset="0"/>
              </a:rPr>
              <a:t>Dense nucleus </a:t>
            </a:r>
          </a:p>
          <a:p>
            <a:pPr lvl="1">
              <a:lnSpc>
                <a:spcPct val="90000"/>
              </a:lnSpc>
            </a:pPr>
            <a:r>
              <a:rPr lang="en-US">
                <a:latin typeface="Times New Roman" charset="0"/>
                <a:cs typeface="Times New Roman" charset="0"/>
              </a:rPr>
              <a:t>Partially aggregated </a:t>
            </a:r>
          </a:p>
          <a:p>
            <a:pPr lvl="1">
              <a:lnSpc>
                <a:spcPct val="90000"/>
              </a:lnSpc>
              <a:buFontTx/>
              <a:buNone/>
            </a:pPr>
            <a:r>
              <a:rPr lang="en-US">
                <a:latin typeface="Times New Roman" charset="0"/>
                <a:cs typeface="Times New Roman" charset="0"/>
              </a:rPr>
              <a:t>   chromatin</a:t>
            </a:r>
          </a:p>
          <a:p>
            <a:pPr lvl="1">
              <a:lnSpc>
                <a:spcPct val="90000"/>
              </a:lnSpc>
            </a:pPr>
            <a:r>
              <a:rPr lang="en-US">
                <a:latin typeface="Times New Roman" charset="0"/>
                <a:cs typeface="Times New Roman" charset="0"/>
              </a:rPr>
              <a:t>No recognizable </a:t>
            </a:r>
          </a:p>
          <a:p>
            <a:pPr lvl="1">
              <a:lnSpc>
                <a:spcPct val="90000"/>
              </a:lnSpc>
              <a:buFontTx/>
              <a:buNone/>
            </a:pPr>
            <a:r>
              <a:rPr lang="en-US">
                <a:latin typeface="Times New Roman" charset="0"/>
                <a:cs typeface="Times New Roman" charset="0"/>
              </a:rPr>
              <a:t>   nucleoli </a:t>
            </a:r>
          </a:p>
          <a:p>
            <a:pPr>
              <a:lnSpc>
                <a:spcPct val="90000"/>
              </a:lnSpc>
            </a:pPr>
            <a:r>
              <a:rPr lang="en-US">
                <a:latin typeface="Times New Roman" charset="0"/>
                <a:cs typeface="Times New Roman" charset="0"/>
              </a:rPr>
              <a:t>Smudge cells</a:t>
            </a:r>
          </a:p>
        </p:txBody>
      </p:sp>
      <p:pic>
        <p:nvPicPr>
          <p:cNvPr id="15366" name="Picture 5" descr="PB-001-01-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2245" r="12245"/>
          <a:stretch>
            <a:fillRect/>
          </a:stretch>
        </p:blipFill>
        <p:spPr/>
      </p:pic>
      <p:sp>
        <p:nvSpPr>
          <p:cNvPr id="15364"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ED20E0F-2506-194B-9C64-99D7BA146598}" type="datetime1">
              <a:rPr lang="en-US">
                <a:solidFill>
                  <a:schemeClr val="bg1"/>
                </a:solidFill>
              </a:rPr>
              <a:pPr eaLnBrk="1" hangingPunct="1"/>
              <a:t>3/31/2019</a:t>
            </a:fld>
            <a:endParaRPr lang="en-US">
              <a:solidFill>
                <a:schemeClr val="bg1"/>
              </a:solidFill>
            </a:endParaRPr>
          </a:p>
        </p:txBody>
      </p:sp>
      <p:sp>
        <p:nvSpPr>
          <p:cNvPr id="1536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E107E7-FDC0-E04E-A410-848FE3F6B258}" type="slidenum">
              <a:rPr lang="en-US">
                <a:solidFill>
                  <a:schemeClr val="bg1"/>
                </a:solidFill>
              </a:rPr>
              <a:pPr eaLnBrk="1" hangingPunct="1"/>
              <a:t>57</a:t>
            </a:fld>
            <a:endParaRPr lang="en-US">
              <a:solidFill>
                <a:schemeClr val="bg1"/>
              </a:solidFill>
            </a:endParaRPr>
          </a:p>
        </p:txBody>
      </p:sp>
    </p:spTree>
    <p:extLst>
      <p:ext uri="{BB962C8B-B14F-4D97-AF65-F5344CB8AC3E}">
        <p14:creationId xmlns:p14="http://schemas.microsoft.com/office/powerpoint/2010/main" val="10384569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atin typeface="Arial" charset="0"/>
              </a:rPr>
              <a:t>CLL - Immunophenotype</a:t>
            </a:r>
          </a:p>
        </p:txBody>
      </p:sp>
      <p:sp>
        <p:nvSpPr>
          <p:cNvPr id="17411" name="Content Placeholder 2"/>
          <p:cNvSpPr>
            <a:spLocks noGrp="1"/>
          </p:cNvSpPr>
          <p:nvPr>
            <p:ph idx="1"/>
          </p:nvPr>
        </p:nvSpPr>
        <p:spPr>
          <a:xfrm>
            <a:off x="457200" y="1600200"/>
            <a:ext cx="8229600" cy="4876800"/>
          </a:xfrm>
        </p:spPr>
        <p:txBody>
          <a:bodyPr/>
          <a:lstStyle/>
          <a:p>
            <a:pPr>
              <a:lnSpc>
                <a:spcPct val="90000"/>
              </a:lnSpc>
            </a:pPr>
            <a:r>
              <a:rPr lang="en-US">
                <a:latin typeface="Times New Roman" charset="0"/>
                <a:cs typeface="Times New Roman" charset="0"/>
              </a:rPr>
              <a:t>Detect antigens on surface of cells </a:t>
            </a:r>
          </a:p>
          <a:p>
            <a:pPr lvl="1">
              <a:lnSpc>
                <a:spcPct val="90000"/>
              </a:lnSpc>
            </a:pPr>
            <a:r>
              <a:rPr lang="en-US">
                <a:latin typeface="Times New Roman" charset="0"/>
                <a:cs typeface="Times New Roman" charset="0"/>
              </a:rPr>
              <a:t>Specific antibodies</a:t>
            </a:r>
          </a:p>
          <a:p>
            <a:pPr lvl="1">
              <a:lnSpc>
                <a:spcPct val="90000"/>
              </a:lnSpc>
            </a:pPr>
            <a:r>
              <a:rPr lang="en-US">
                <a:latin typeface="Times New Roman" charset="0"/>
                <a:cs typeface="Times New Roman" charset="0"/>
              </a:rPr>
              <a:t>Use flow cytometry or immunohistochemistry</a:t>
            </a:r>
          </a:p>
          <a:p>
            <a:pPr>
              <a:lnSpc>
                <a:spcPct val="90000"/>
              </a:lnSpc>
            </a:pPr>
            <a:r>
              <a:rPr lang="en-US">
                <a:latin typeface="Times New Roman" charset="0"/>
                <a:cs typeface="Times New Roman" charset="0"/>
              </a:rPr>
              <a:t>CLL = mature B cells</a:t>
            </a:r>
          </a:p>
          <a:p>
            <a:pPr lvl="1">
              <a:lnSpc>
                <a:spcPct val="90000"/>
              </a:lnSpc>
            </a:pPr>
            <a:r>
              <a:rPr lang="en-US">
                <a:latin typeface="Times New Roman" charset="0"/>
                <a:cs typeface="Times New Roman" charset="0"/>
              </a:rPr>
              <a:t>CD5</a:t>
            </a:r>
          </a:p>
          <a:p>
            <a:pPr lvl="1">
              <a:lnSpc>
                <a:spcPct val="90000"/>
              </a:lnSpc>
            </a:pPr>
            <a:r>
              <a:rPr lang="en-US">
                <a:latin typeface="Times New Roman" charset="0"/>
                <a:cs typeface="Times New Roman" charset="0"/>
              </a:rPr>
              <a:t>CD19</a:t>
            </a:r>
          </a:p>
          <a:p>
            <a:pPr lvl="1">
              <a:lnSpc>
                <a:spcPct val="90000"/>
              </a:lnSpc>
            </a:pPr>
            <a:r>
              <a:rPr lang="en-US">
                <a:latin typeface="Times New Roman" charset="0"/>
                <a:cs typeface="Times New Roman" charset="0"/>
              </a:rPr>
              <a:t>CD20 - low</a:t>
            </a:r>
          </a:p>
          <a:p>
            <a:pPr lvl="1">
              <a:lnSpc>
                <a:spcPct val="90000"/>
              </a:lnSpc>
            </a:pPr>
            <a:r>
              <a:rPr lang="en-US">
                <a:latin typeface="Times New Roman" charset="0"/>
                <a:cs typeface="Times New Roman" charset="0"/>
              </a:rPr>
              <a:t>CD22 - low</a:t>
            </a:r>
          </a:p>
          <a:p>
            <a:pPr lvl="1">
              <a:lnSpc>
                <a:spcPct val="90000"/>
              </a:lnSpc>
            </a:pPr>
            <a:r>
              <a:rPr lang="en-US">
                <a:latin typeface="Times New Roman" charset="0"/>
                <a:cs typeface="Times New Roman" charset="0"/>
              </a:rPr>
              <a:t>CD23</a:t>
            </a:r>
          </a:p>
          <a:p>
            <a:pPr lvl="1">
              <a:lnSpc>
                <a:spcPct val="90000"/>
              </a:lnSpc>
            </a:pPr>
            <a:r>
              <a:rPr lang="en-US">
                <a:latin typeface="Times New Roman" charset="0"/>
                <a:cs typeface="Times New Roman" charset="0"/>
              </a:rPr>
              <a:t>Light chains (</a:t>
            </a:r>
            <a:r>
              <a:rPr lang="el-GR">
                <a:latin typeface="Times New Roman" charset="0"/>
                <a:cs typeface="Times New Roman" charset="0"/>
              </a:rPr>
              <a:t>κ</a:t>
            </a:r>
            <a:r>
              <a:rPr lang="en-US">
                <a:latin typeface="Times New Roman" charset="0"/>
                <a:cs typeface="Times New Roman" charset="0"/>
              </a:rPr>
              <a:t>, </a:t>
            </a:r>
            <a:r>
              <a:rPr lang="el-GR">
                <a:latin typeface="Times New Roman" charset="0"/>
                <a:cs typeface="Times New Roman" charset="0"/>
              </a:rPr>
              <a:t>λ</a:t>
            </a:r>
            <a:r>
              <a:rPr lang="en-US">
                <a:latin typeface="Times New Roman" charset="0"/>
                <a:cs typeface="Times New Roman" charset="0"/>
              </a:rPr>
              <a:t>)</a:t>
            </a:r>
            <a:endParaRPr lang="el-GR">
              <a:latin typeface="Times New Roman" charset="0"/>
              <a:cs typeface="Times New Roman" charset="0"/>
            </a:endParaRPr>
          </a:p>
          <a:p>
            <a:endParaRPr lang="en-US">
              <a:latin typeface="Arial" charset="0"/>
            </a:endParaRPr>
          </a:p>
        </p:txBody>
      </p:sp>
      <p:sp>
        <p:nvSpPr>
          <p:cNvPr id="17412"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FF80FE6-2443-454E-9A55-E9C00C5959E3}" type="datetime1">
              <a:rPr lang="en-US">
                <a:solidFill>
                  <a:schemeClr val="bg1"/>
                </a:solidFill>
              </a:rPr>
              <a:pPr eaLnBrk="1" hangingPunct="1"/>
              <a:t>3/31/2019</a:t>
            </a:fld>
            <a:endParaRPr lang="en-US">
              <a:solidFill>
                <a:schemeClr val="bg1"/>
              </a:solidFill>
            </a:endParaRPr>
          </a:p>
        </p:txBody>
      </p:sp>
      <p:sp>
        <p:nvSpPr>
          <p:cNvPr id="1741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3CF4DAB-D7D4-C34A-BFA9-2BBE66811169}" type="slidenum">
              <a:rPr lang="en-US">
                <a:solidFill>
                  <a:schemeClr val="bg1"/>
                </a:solidFill>
              </a:rPr>
              <a:pPr eaLnBrk="1" hangingPunct="1"/>
              <a:t>58</a:t>
            </a:fld>
            <a:endParaRPr lang="en-US">
              <a:solidFill>
                <a:schemeClr val="bg1"/>
              </a:solidFill>
            </a:endParaRPr>
          </a:p>
        </p:txBody>
      </p:sp>
      <p:pic>
        <p:nvPicPr>
          <p:cNvPr id="17414" name="Picture 5" descr="cd20vermi_ex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581400"/>
            <a:ext cx="4619625" cy="220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468883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Arial" charset="0"/>
              </a:rPr>
              <a:t>CLL - Bone Marrow</a:t>
            </a:r>
          </a:p>
        </p:txBody>
      </p:sp>
      <p:sp>
        <p:nvSpPr>
          <p:cNvPr id="20483" name="Content Placeholder 2"/>
          <p:cNvSpPr>
            <a:spLocks noGrp="1"/>
          </p:cNvSpPr>
          <p:nvPr>
            <p:ph sz="half" idx="1"/>
          </p:nvPr>
        </p:nvSpPr>
        <p:spPr>
          <a:xfrm>
            <a:off x="457200" y="1600200"/>
            <a:ext cx="5181600" cy="4525963"/>
          </a:xfrm>
        </p:spPr>
        <p:txBody>
          <a:bodyPr/>
          <a:lstStyle/>
          <a:p>
            <a:pPr algn="just"/>
            <a:r>
              <a:rPr lang="en-US">
                <a:latin typeface="Times New Roman" charset="0"/>
                <a:cs typeface="Times New Roman" charset="0"/>
              </a:rPr>
              <a:t>Infiltrates of small lymphocytes</a:t>
            </a:r>
          </a:p>
          <a:p>
            <a:pPr lvl="1" algn="just"/>
            <a:r>
              <a:rPr lang="en-US">
                <a:latin typeface="Times New Roman" charset="0"/>
                <a:cs typeface="Times New Roman" charset="0"/>
              </a:rPr>
              <a:t>Causes neutropenia, anemia, thrombocytopenia</a:t>
            </a:r>
          </a:p>
          <a:p>
            <a:pPr algn="just"/>
            <a:r>
              <a:rPr lang="en-US">
                <a:latin typeface="Times New Roman" charset="0"/>
                <a:cs typeface="Times New Roman" charset="0"/>
              </a:rPr>
              <a:t>Extramedullary expansion</a:t>
            </a:r>
          </a:p>
          <a:p>
            <a:pPr lvl="1" algn="just"/>
            <a:r>
              <a:rPr lang="en-US">
                <a:latin typeface="Times New Roman" charset="0"/>
                <a:cs typeface="Times New Roman" charset="0"/>
              </a:rPr>
              <a:t>Splenomegaly</a:t>
            </a:r>
          </a:p>
          <a:p>
            <a:pPr lvl="1" algn="just"/>
            <a:r>
              <a:rPr lang="en-US">
                <a:latin typeface="Times New Roman" charset="0"/>
                <a:cs typeface="Times New Roman" charset="0"/>
              </a:rPr>
              <a:t>Hepatomegaly</a:t>
            </a:r>
          </a:p>
          <a:p>
            <a:pPr lvl="1" algn="just"/>
            <a:r>
              <a:rPr lang="en-US">
                <a:latin typeface="Times New Roman" charset="0"/>
                <a:cs typeface="Times New Roman" charset="0"/>
              </a:rPr>
              <a:t>Lymphadenopathy</a:t>
            </a:r>
          </a:p>
          <a:p>
            <a:endParaRPr lang="en-US">
              <a:latin typeface="Arial" charset="0"/>
            </a:endParaRPr>
          </a:p>
        </p:txBody>
      </p:sp>
      <p:pic>
        <p:nvPicPr>
          <p:cNvPr id="20486"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13238" y="3440113"/>
            <a:ext cx="4449762" cy="3179762"/>
          </a:xfrm>
        </p:spPr>
      </p:pic>
      <p:sp>
        <p:nvSpPr>
          <p:cNvPr id="20484" name="Date Placeholder 4"/>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A7C99B8-3D13-5C47-9558-B561FC112583}" type="datetime1">
              <a:rPr lang="en-US">
                <a:solidFill>
                  <a:schemeClr val="bg1"/>
                </a:solidFill>
              </a:rPr>
              <a:pPr eaLnBrk="1" hangingPunct="1"/>
              <a:t>3/31/2019</a:t>
            </a:fld>
            <a:endParaRPr lang="en-US">
              <a:solidFill>
                <a:schemeClr val="bg1"/>
              </a:solidFill>
            </a:endParaRPr>
          </a:p>
        </p:txBody>
      </p:sp>
      <p:sp>
        <p:nvSpPr>
          <p:cNvPr id="20485"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67DA76-C5C3-9C48-A18D-013640DDAB81}" type="slidenum">
              <a:rPr lang="en-US">
                <a:solidFill>
                  <a:schemeClr val="bg1"/>
                </a:solidFill>
              </a:rPr>
              <a:pPr eaLnBrk="1" hangingPunct="1"/>
              <a:t>59</a:t>
            </a:fld>
            <a:endParaRPr lang="en-US">
              <a:solidFill>
                <a:schemeClr val="bg1"/>
              </a:solidFill>
            </a:endParaRPr>
          </a:p>
        </p:txBody>
      </p:sp>
    </p:spTree>
    <p:extLst>
      <p:ext uri="{BB962C8B-B14F-4D97-AF65-F5344CB8AC3E}">
        <p14:creationId xmlns:p14="http://schemas.microsoft.com/office/powerpoint/2010/main" val="2837545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Immunodeficiency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a:bodyPr>
          <a:lstStyle/>
          <a:p>
            <a:r>
              <a:rPr lang="en-US" dirty="0" smtClean="0"/>
              <a:t>Immunodeficiency </a:t>
            </a:r>
            <a:endParaRPr lang="en-US" dirty="0" smtClean="0">
              <a:effectLst/>
            </a:endParaRPr>
          </a:p>
          <a:p>
            <a:r>
              <a:rPr lang="en-US" dirty="0"/>
              <a:t>An unusually high incidence of lymphoid leukemia and lymphoma has been described in patients with hereditary immunodeficiency states (ataxia-telangiectasia and sex-linked </a:t>
            </a:r>
            <a:r>
              <a:rPr lang="en-US" dirty="0" err="1"/>
              <a:t>agamaglobulinemia</a:t>
            </a:r>
            <a:r>
              <a:rPr lang="en-US" dirty="0"/>
              <a:t>). </a:t>
            </a:r>
            <a:endParaRPr lang="en-US" dirty="0" smtClean="0">
              <a:effectLst/>
            </a:endParaRPr>
          </a:p>
          <a:p>
            <a:r>
              <a:rPr lang="en-US" dirty="0"/>
              <a:t>Usually related to T and B-lymphocyte gene rearrangement. </a:t>
            </a:r>
            <a:endParaRPr lang="en-US" dirty="0" smtClean="0">
              <a:effectLst/>
            </a:endParaRPr>
          </a:p>
          <a:p>
            <a:endParaRPr lang="en-US" dirty="0"/>
          </a:p>
        </p:txBody>
      </p:sp>
    </p:spTree>
    <p:extLst>
      <p:ext uri="{BB962C8B-B14F-4D97-AF65-F5344CB8AC3E}">
        <p14:creationId xmlns:p14="http://schemas.microsoft.com/office/powerpoint/2010/main" val="39844839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pl-PL" sz="4000">
                <a:latin typeface="Arial" charset="0"/>
              </a:rPr>
              <a:t>CLL – treatment (1)</a:t>
            </a:r>
          </a:p>
        </p:txBody>
      </p:sp>
      <p:sp>
        <p:nvSpPr>
          <p:cNvPr id="45059" name="Rectangle 3"/>
          <p:cNvSpPr>
            <a:spLocks noGrp="1" noChangeArrowheads="1"/>
          </p:cNvSpPr>
          <p:nvPr>
            <p:ph idx="1"/>
          </p:nvPr>
        </p:nvSpPr>
        <p:spPr>
          <a:xfrm>
            <a:off x="457200" y="1600200"/>
            <a:ext cx="8229600" cy="5029200"/>
          </a:xfrm>
        </p:spPr>
        <p:txBody>
          <a:bodyPr/>
          <a:lstStyle/>
          <a:p>
            <a:pPr>
              <a:lnSpc>
                <a:spcPct val="80000"/>
              </a:lnSpc>
            </a:pPr>
            <a:r>
              <a:rPr lang="pl-PL" sz="2000" b="1">
                <a:latin typeface="Times New Roman" charset="0"/>
                <a:cs typeface="Times New Roman" charset="0"/>
              </a:rPr>
              <a:t>Watch and wait</a:t>
            </a:r>
            <a:endParaRPr lang="en-GB" sz="2000" b="1">
              <a:latin typeface="Times New Roman" charset="0"/>
              <a:cs typeface="Times New Roman" charset="0"/>
            </a:endParaRPr>
          </a:p>
          <a:p>
            <a:pPr>
              <a:lnSpc>
                <a:spcPct val="80000"/>
              </a:lnSpc>
            </a:pPr>
            <a:r>
              <a:rPr lang="pl-PL" sz="2000" b="1">
                <a:latin typeface="Times New Roman" charset="0"/>
                <a:cs typeface="Times New Roman" charset="0"/>
              </a:rPr>
              <a:t>Monotherapy</a:t>
            </a:r>
          </a:p>
          <a:p>
            <a:pPr lvl="1">
              <a:lnSpc>
                <a:spcPct val="80000"/>
              </a:lnSpc>
            </a:pPr>
            <a:r>
              <a:rPr lang="pl-PL" sz="1800">
                <a:latin typeface="Times New Roman" charset="0"/>
                <a:cs typeface="Times New Roman" charset="0"/>
              </a:rPr>
              <a:t>g</a:t>
            </a:r>
            <a:r>
              <a:rPr lang="en-GB" sz="1800">
                <a:latin typeface="Times New Roman" charset="0"/>
                <a:cs typeface="Times New Roman" charset="0"/>
              </a:rPr>
              <a:t>lucocorticoids</a:t>
            </a:r>
            <a:endParaRPr lang="pl-PL" sz="1800">
              <a:latin typeface="Times New Roman" charset="0"/>
              <a:cs typeface="Times New Roman" charset="0"/>
            </a:endParaRPr>
          </a:p>
          <a:p>
            <a:pPr lvl="1">
              <a:lnSpc>
                <a:spcPct val="80000"/>
              </a:lnSpc>
            </a:pPr>
            <a:r>
              <a:rPr lang="en-GB" sz="1800">
                <a:latin typeface="Times New Roman" charset="0"/>
                <a:cs typeface="Times New Roman" charset="0"/>
              </a:rPr>
              <a:t>alkylating agents (Chlorambucil, Cyclophosphamide)</a:t>
            </a:r>
            <a:endParaRPr lang="pl-PL" sz="1800">
              <a:latin typeface="Times New Roman" charset="0"/>
              <a:cs typeface="Times New Roman" charset="0"/>
            </a:endParaRPr>
          </a:p>
          <a:p>
            <a:pPr lvl="1">
              <a:lnSpc>
                <a:spcPct val="80000"/>
              </a:lnSpc>
            </a:pPr>
            <a:r>
              <a:rPr lang="en-GB" sz="1800">
                <a:latin typeface="Times New Roman" charset="0"/>
                <a:cs typeface="Times New Roman" charset="0"/>
              </a:rPr>
              <a:t>purine analog</a:t>
            </a:r>
            <a:r>
              <a:rPr lang="pl-PL" sz="1800">
                <a:latin typeface="Times New Roman" charset="0"/>
                <a:cs typeface="Times New Roman" charset="0"/>
              </a:rPr>
              <a:t>ue</a:t>
            </a:r>
            <a:r>
              <a:rPr lang="en-GB" sz="1800">
                <a:latin typeface="Times New Roman" charset="0"/>
                <a:cs typeface="Times New Roman" charset="0"/>
              </a:rPr>
              <a:t>s (Fludarabine, Cladribine, Pentostatin)</a:t>
            </a:r>
          </a:p>
          <a:p>
            <a:pPr>
              <a:lnSpc>
                <a:spcPct val="80000"/>
              </a:lnSpc>
            </a:pPr>
            <a:r>
              <a:rPr lang="pl-PL" sz="2000" b="1">
                <a:latin typeface="Times New Roman" charset="0"/>
                <a:cs typeface="Times New Roman" charset="0"/>
              </a:rPr>
              <a:t>C</a:t>
            </a:r>
            <a:r>
              <a:rPr lang="en-GB" sz="2000" b="1">
                <a:latin typeface="Times New Roman" charset="0"/>
                <a:cs typeface="Times New Roman" charset="0"/>
              </a:rPr>
              <a:t>ombination chemotherapy</a:t>
            </a:r>
            <a:endParaRPr lang="pl-PL" sz="2000" b="1">
              <a:latin typeface="Times New Roman" charset="0"/>
              <a:cs typeface="Times New Roman" charset="0"/>
            </a:endParaRPr>
          </a:p>
          <a:p>
            <a:pPr lvl="1">
              <a:lnSpc>
                <a:spcPct val="80000"/>
              </a:lnSpc>
            </a:pPr>
            <a:r>
              <a:rPr lang="en-GB" sz="1800">
                <a:latin typeface="Times New Roman" charset="0"/>
                <a:cs typeface="Times New Roman" charset="0"/>
              </a:rPr>
              <a:t>Chlorambucil/ Cyclophosphamide + Prednisone</a:t>
            </a:r>
            <a:endParaRPr lang="pl-PL" sz="1800">
              <a:latin typeface="Times New Roman" charset="0"/>
              <a:cs typeface="Times New Roman" charset="0"/>
            </a:endParaRPr>
          </a:p>
          <a:p>
            <a:pPr lvl="1">
              <a:lnSpc>
                <a:spcPct val="80000"/>
              </a:lnSpc>
            </a:pPr>
            <a:r>
              <a:rPr lang="pl-PL" sz="1800">
                <a:latin typeface="Times New Roman" charset="0"/>
                <a:cs typeface="Times New Roman" charset="0"/>
              </a:rPr>
              <a:t>Fludarabine</a:t>
            </a:r>
            <a:r>
              <a:rPr lang="en-GB" sz="1800">
                <a:latin typeface="Times New Roman" charset="0"/>
                <a:cs typeface="Times New Roman" charset="0"/>
              </a:rPr>
              <a:t> + Cyclophosphamide +/- Mitoxantrone</a:t>
            </a:r>
            <a:endParaRPr lang="pl-PL" sz="1800">
              <a:latin typeface="Times New Roman" charset="0"/>
              <a:cs typeface="Times New Roman" charset="0"/>
            </a:endParaRPr>
          </a:p>
          <a:p>
            <a:pPr lvl="1">
              <a:lnSpc>
                <a:spcPct val="80000"/>
              </a:lnSpc>
            </a:pPr>
            <a:r>
              <a:rPr lang="en-GB" sz="1800">
                <a:latin typeface="Times New Roman" charset="0"/>
                <a:cs typeface="Times New Roman" charset="0"/>
              </a:rPr>
              <a:t>CVP, CHOP</a:t>
            </a:r>
          </a:p>
          <a:p>
            <a:pPr>
              <a:lnSpc>
                <a:spcPct val="80000"/>
              </a:lnSpc>
            </a:pPr>
            <a:r>
              <a:rPr lang="pl-PL" sz="2000" b="1">
                <a:latin typeface="Times New Roman" charset="0"/>
                <a:cs typeface="Times New Roman" charset="0"/>
              </a:rPr>
              <a:t>M</a:t>
            </a:r>
            <a:r>
              <a:rPr lang="en-GB" sz="2000" b="1">
                <a:latin typeface="Times New Roman" charset="0"/>
                <a:cs typeface="Times New Roman" charset="0"/>
              </a:rPr>
              <a:t>onoclonal antibodies</a:t>
            </a:r>
            <a:r>
              <a:rPr lang="pl-PL" sz="2000" b="1">
                <a:latin typeface="Times New Roman" charset="0"/>
                <a:cs typeface="Times New Roman" charset="0"/>
              </a:rPr>
              <a:t> (monotherapy and in combination)</a:t>
            </a:r>
          </a:p>
          <a:p>
            <a:pPr lvl="1">
              <a:lnSpc>
                <a:spcPct val="80000"/>
              </a:lnSpc>
            </a:pPr>
            <a:r>
              <a:rPr lang="pl-PL" sz="1800">
                <a:latin typeface="Times New Roman" charset="0"/>
                <a:cs typeface="Times New Roman" charset="0"/>
              </a:rPr>
              <a:t>Alemtuzumab</a:t>
            </a:r>
            <a:r>
              <a:rPr lang="en-GB" sz="1800">
                <a:latin typeface="Times New Roman" charset="0"/>
                <a:cs typeface="Times New Roman" charset="0"/>
              </a:rPr>
              <a:t> (anti</a:t>
            </a:r>
            <a:r>
              <a:rPr lang="pl-PL" sz="1800">
                <a:latin typeface="Times New Roman" charset="0"/>
                <a:cs typeface="Times New Roman" charset="0"/>
              </a:rPr>
              <a:t>-</a:t>
            </a:r>
            <a:r>
              <a:rPr lang="en-GB" sz="1800">
                <a:latin typeface="Times New Roman" charset="0"/>
                <a:cs typeface="Times New Roman" charset="0"/>
              </a:rPr>
              <a:t>CD52)</a:t>
            </a:r>
            <a:endParaRPr lang="pl-PL" sz="1800">
              <a:latin typeface="Times New Roman" charset="0"/>
              <a:cs typeface="Times New Roman" charset="0"/>
            </a:endParaRPr>
          </a:p>
          <a:p>
            <a:pPr lvl="1">
              <a:lnSpc>
                <a:spcPct val="80000"/>
              </a:lnSpc>
            </a:pPr>
            <a:r>
              <a:rPr lang="en-GB" sz="1800">
                <a:latin typeface="Times New Roman" charset="0"/>
                <a:cs typeface="Times New Roman" charset="0"/>
              </a:rPr>
              <a:t>Rituximab  (anti</a:t>
            </a:r>
            <a:r>
              <a:rPr lang="pl-PL" sz="1800">
                <a:latin typeface="Times New Roman" charset="0"/>
                <a:cs typeface="Times New Roman" charset="0"/>
              </a:rPr>
              <a:t>-</a:t>
            </a:r>
            <a:r>
              <a:rPr lang="en-GB" sz="1800">
                <a:latin typeface="Times New Roman" charset="0"/>
                <a:cs typeface="Times New Roman" charset="0"/>
              </a:rPr>
              <a:t>CD20</a:t>
            </a:r>
            <a:r>
              <a:rPr lang="pl-PL" sz="1800">
                <a:latin typeface="Times New Roman" charset="0"/>
                <a:cs typeface="Times New Roman" charset="0"/>
              </a:rPr>
              <a:t>)</a:t>
            </a:r>
            <a:endParaRPr lang="en-GB" sz="1800">
              <a:latin typeface="Times New Roman" charset="0"/>
              <a:cs typeface="Times New Roman" charset="0"/>
            </a:endParaRPr>
          </a:p>
          <a:p>
            <a:pPr>
              <a:lnSpc>
                <a:spcPct val="80000"/>
              </a:lnSpc>
            </a:pPr>
            <a:r>
              <a:rPr lang="pl-PL" sz="2000">
                <a:latin typeface="Times New Roman" charset="0"/>
                <a:cs typeface="Times New Roman" charset="0"/>
              </a:rPr>
              <a:t>S</a:t>
            </a:r>
            <a:r>
              <a:rPr lang="en-GB" sz="2000">
                <a:latin typeface="Times New Roman" charset="0"/>
                <a:cs typeface="Times New Roman" charset="0"/>
              </a:rPr>
              <a:t>plenectomy</a:t>
            </a:r>
          </a:p>
          <a:p>
            <a:pPr>
              <a:lnSpc>
                <a:spcPct val="80000"/>
              </a:lnSpc>
            </a:pPr>
            <a:r>
              <a:rPr lang="pl-PL" sz="2000">
                <a:latin typeface="Times New Roman" charset="0"/>
                <a:cs typeface="Times New Roman" charset="0"/>
              </a:rPr>
              <a:t>R</a:t>
            </a:r>
            <a:r>
              <a:rPr lang="en-GB" sz="2000">
                <a:latin typeface="Times New Roman" charset="0"/>
                <a:cs typeface="Times New Roman" charset="0"/>
              </a:rPr>
              <a:t>adiotherapy</a:t>
            </a:r>
            <a:endParaRPr lang="pl-PL" sz="2000">
              <a:latin typeface="Times New Roman" charset="0"/>
              <a:cs typeface="Times New Roman" charset="0"/>
            </a:endParaRPr>
          </a:p>
        </p:txBody>
      </p:sp>
    </p:spTree>
    <p:extLst>
      <p:ext uri="{BB962C8B-B14F-4D97-AF65-F5344CB8AC3E}">
        <p14:creationId xmlns:p14="http://schemas.microsoft.com/office/powerpoint/2010/main" val="20918796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pl-PL" sz="4000">
                <a:latin typeface="Arial" charset="0"/>
              </a:rPr>
              <a:t>CLL – treatment (2)</a:t>
            </a:r>
          </a:p>
        </p:txBody>
      </p:sp>
      <p:sp>
        <p:nvSpPr>
          <p:cNvPr id="46083" name="Rectangle 3"/>
          <p:cNvSpPr>
            <a:spLocks noGrp="1" noChangeArrowheads="1"/>
          </p:cNvSpPr>
          <p:nvPr>
            <p:ph idx="1"/>
          </p:nvPr>
        </p:nvSpPr>
        <p:spPr/>
        <p:txBody>
          <a:bodyPr/>
          <a:lstStyle/>
          <a:p>
            <a:r>
              <a:rPr lang="pl-PL" sz="2000" b="1">
                <a:latin typeface="Times New Roman" charset="0"/>
                <a:cs typeface="Times New Roman" charset="0"/>
              </a:rPr>
              <a:t>Hematopoietic stem cell transplantation</a:t>
            </a:r>
            <a:endParaRPr lang="en-GB" sz="2000">
              <a:latin typeface="Times New Roman" charset="0"/>
              <a:cs typeface="Times New Roman" charset="0"/>
            </a:endParaRPr>
          </a:p>
          <a:p>
            <a:pPr lvl="1"/>
            <a:r>
              <a:rPr lang="pl-PL" sz="1800">
                <a:latin typeface="Times New Roman" charset="0"/>
                <a:cs typeface="Times New Roman" charset="0"/>
              </a:rPr>
              <a:t>allogeneic with reduced intesity conditioning</a:t>
            </a:r>
          </a:p>
          <a:p>
            <a:pPr lvl="1"/>
            <a:r>
              <a:rPr lang="en-GB" sz="1800">
                <a:latin typeface="Times New Roman" charset="0"/>
                <a:cs typeface="Times New Roman" charset="0"/>
              </a:rPr>
              <a:t>autologous </a:t>
            </a:r>
            <a:endParaRPr lang="en-GB" sz="1800" b="1">
              <a:latin typeface="Times New Roman" charset="0"/>
              <a:cs typeface="Times New Roman" charset="0"/>
            </a:endParaRPr>
          </a:p>
          <a:p>
            <a:r>
              <a:rPr lang="pl-PL" sz="2000" b="1">
                <a:latin typeface="Times New Roman" charset="0"/>
                <a:cs typeface="Times New Roman" charset="0"/>
              </a:rPr>
              <a:t>New and novel agents</a:t>
            </a:r>
          </a:p>
          <a:p>
            <a:pPr lvl="1"/>
            <a:r>
              <a:rPr lang="pl-PL" sz="1800" b="1">
                <a:latin typeface="Times New Roman" charset="0"/>
                <a:cs typeface="Times New Roman" charset="0"/>
              </a:rPr>
              <a:t>Oblimersen – bcl2-directed antisense oligonucleotide </a:t>
            </a:r>
          </a:p>
          <a:p>
            <a:pPr lvl="1"/>
            <a:r>
              <a:rPr lang="pl-PL" sz="1800" b="1">
                <a:latin typeface="Times New Roman" charset="0"/>
                <a:cs typeface="Times New Roman" charset="0"/>
              </a:rPr>
              <a:t>Lenalidomide</a:t>
            </a:r>
          </a:p>
          <a:p>
            <a:pPr lvl="1"/>
            <a:r>
              <a:rPr lang="pl-PL" sz="1800" b="1">
                <a:latin typeface="Times New Roman" charset="0"/>
                <a:cs typeface="Times New Roman" charset="0"/>
              </a:rPr>
              <a:t>Flavopiridol</a:t>
            </a:r>
          </a:p>
          <a:p>
            <a:pPr lvl="1"/>
            <a:r>
              <a:rPr lang="pl-PL" sz="1800" b="1">
                <a:latin typeface="Times New Roman" charset="0"/>
                <a:cs typeface="Times New Roman" charset="0"/>
              </a:rPr>
              <a:t>Anti-CD23</a:t>
            </a:r>
          </a:p>
          <a:p>
            <a:pPr lvl="1"/>
            <a:r>
              <a:rPr lang="pl-PL" sz="1800" b="1">
                <a:latin typeface="Times New Roman" charset="0"/>
                <a:cs typeface="Times New Roman" charset="0"/>
              </a:rPr>
              <a:t>Anti-CD40</a:t>
            </a:r>
          </a:p>
          <a:p>
            <a:r>
              <a:rPr lang="pl-PL" sz="2000" b="1">
                <a:latin typeface="Times New Roman" charset="0"/>
                <a:cs typeface="Times New Roman" charset="0"/>
              </a:rPr>
              <a:t>Vaccine strategies</a:t>
            </a:r>
          </a:p>
          <a:p>
            <a:r>
              <a:rPr lang="en-GB" sz="2000" b="1">
                <a:latin typeface="Times New Roman" charset="0"/>
                <a:cs typeface="Times New Roman" charset="0"/>
              </a:rPr>
              <a:t>Supportive therapy</a:t>
            </a:r>
            <a:r>
              <a:rPr lang="pl-PL" sz="2000" b="1">
                <a:latin typeface="Times New Roman" charset="0"/>
                <a:cs typeface="Times New Roman" charset="0"/>
              </a:rPr>
              <a:t> </a:t>
            </a:r>
            <a:r>
              <a:rPr lang="pl-PL" sz="1800" b="1">
                <a:latin typeface="Times New Roman" charset="0"/>
                <a:cs typeface="Times New Roman" charset="0"/>
              </a:rPr>
              <a:t>(allopurinol, G-CSF, blood and platelet transfusion, immunoglobulins, antibiotics)</a:t>
            </a:r>
            <a:r>
              <a:rPr lang="pl-PL" sz="2000" b="1">
                <a:latin typeface="Times New Roman" charset="0"/>
                <a:cs typeface="Times New Roman" charset="0"/>
              </a:rPr>
              <a:t> </a:t>
            </a:r>
          </a:p>
        </p:txBody>
      </p:sp>
    </p:spTree>
    <p:extLst>
      <p:ext uri="{BB962C8B-B14F-4D97-AF65-F5344CB8AC3E}">
        <p14:creationId xmlns:p14="http://schemas.microsoft.com/office/powerpoint/2010/main" val="10795356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1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effectLst/>
            </a:endParaRPr>
          </a:p>
          <a:p>
            <a:r>
              <a:rPr lang="en-US" dirty="0"/>
              <a:t>• 17 </a:t>
            </a:r>
            <a:r>
              <a:rPr lang="en-US" dirty="0" err="1"/>
              <a:t>ys</a:t>
            </a:r>
            <a:r>
              <a:rPr lang="en-US" dirty="0"/>
              <a:t> lady presented to </a:t>
            </a:r>
            <a:r>
              <a:rPr lang="en-US" dirty="0" err="1"/>
              <a:t>th</a:t>
            </a:r>
            <a:r>
              <a:rPr lang="en-US" dirty="0"/>
              <a:t> ER with CBC : WBCs 50,000 , HGB 10 , PLT 15000 </a:t>
            </a:r>
            <a:endParaRPr lang="en-US" dirty="0" smtClean="0">
              <a:effectLst/>
            </a:endParaRPr>
          </a:p>
          <a:p>
            <a:r>
              <a:rPr lang="en-US" dirty="0"/>
              <a:t>• Abnormal circulating blasts 30% </a:t>
            </a:r>
            <a:r>
              <a:rPr lang="en-US" dirty="0" smtClean="0"/>
              <a:t>?</a:t>
            </a:r>
          </a:p>
          <a:p>
            <a:r>
              <a:rPr lang="en-US" dirty="0" smtClean="0">
                <a:effectLst/>
              </a:rPr>
              <a:t>How to proceed with diagnosis???</a:t>
            </a:r>
          </a:p>
          <a:p>
            <a:endParaRPr lang="en-US" dirty="0"/>
          </a:p>
          <a:p>
            <a:r>
              <a:rPr lang="en-US" dirty="0" smtClean="0">
                <a:effectLst/>
              </a:rPr>
              <a:t>Bone marrow ??</a:t>
            </a:r>
          </a:p>
          <a:p>
            <a:endParaRPr lang="en-US" dirty="0"/>
          </a:p>
        </p:txBody>
      </p:sp>
      <p:sp>
        <p:nvSpPr>
          <p:cNvPr id="4" name="Rectangle 3"/>
          <p:cNvSpPr/>
          <p:nvPr/>
        </p:nvSpPr>
        <p:spPr>
          <a:xfrm>
            <a:off x="2286000" y="3013502"/>
            <a:ext cx="4572000" cy="276999"/>
          </a:xfrm>
          <a:prstGeom prst="rect">
            <a:avLst/>
          </a:prstGeom>
        </p:spPr>
        <p:txBody>
          <a:bodyPr>
            <a:spAutoFit/>
          </a:bodyPr>
          <a:lstStyle/>
          <a:p>
            <a:r>
              <a:rPr lang="en-US" baseline="30000" dirty="0" smtClean="0"/>
              <a:t>Case</a:t>
            </a:r>
            <a:endParaRPr lang="en-US" dirty="0"/>
          </a:p>
        </p:txBody>
      </p:sp>
    </p:spTree>
    <p:extLst>
      <p:ext uri="{BB962C8B-B14F-4D97-AF65-F5344CB8AC3E}">
        <p14:creationId xmlns:p14="http://schemas.microsoft.com/office/powerpoint/2010/main" val="28997258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lvl="0"/>
            <a:r>
              <a:rPr lang="en-US" dirty="0" smtClean="0"/>
              <a:t>45  </a:t>
            </a:r>
            <a:r>
              <a:rPr lang="en-US" dirty="0"/>
              <a:t>years old man presented to the clinic with abdominal pain, his CBC is showing marked leukocytosis of </a:t>
            </a:r>
            <a:r>
              <a:rPr lang="en-US" dirty="0" smtClean="0"/>
              <a:t>15.000</a:t>
            </a:r>
            <a:r>
              <a:rPr lang="en-US" dirty="0"/>
              <a:t>, HGB 11gm, Platelets 400.000, his abdominal examination revealed splenomegaly, his peripheral blood is showing marked left shift with features suggestive of chronic myeloid leukemia.</a:t>
            </a:r>
          </a:p>
          <a:p>
            <a:r>
              <a:rPr lang="en-US" dirty="0" smtClean="0"/>
              <a:t>Test for diagnosis???</a:t>
            </a:r>
            <a:r>
              <a:rPr lang="en-US" dirty="0"/>
              <a:t> </a:t>
            </a:r>
          </a:p>
          <a:p>
            <a:pPr lvl="0"/>
            <a:r>
              <a:rPr lang="en-US" dirty="0" smtClean="0"/>
              <a:t>Send </a:t>
            </a:r>
            <a:r>
              <a:rPr lang="en-US" dirty="0"/>
              <a:t>leucocyte alkaline phosphatase level.</a:t>
            </a:r>
          </a:p>
          <a:p>
            <a:pPr lvl="0"/>
            <a:r>
              <a:rPr lang="en-US" dirty="0" smtClean="0">
                <a:solidFill>
                  <a:srgbClr val="FF0000"/>
                </a:solidFill>
              </a:rPr>
              <a:t>Peripheral </a:t>
            </a:r>
            <a:r>
              <a:rPr lang="en-US" dirty="0">
                <a:solidFill>
                  <a:srgbClr val="FF0000"/>
                </a:solidFill>
              </a:rPr>
              <a:t>blood molecular test for BCR/ABL gene test.</a:t>
            </a:r>
          </a:p>
          <a:p>
            <a:pPr lvl="0"/>
            <a:r>
              <a:rPr lang="en-US" dirty="0"/>
              <a:t>Ask for Jak2 mutation test.</a:t>
            </a:r>
            <a:br>
              <a:rPr lang="en-US" dirty="0"/>
            </a:br>
            <a:endParaRPr lang="en-US" dirty="0"/>
          </a:p>
          <a:p>
            <a:endParaRPr lang="en-US" dirty="0"/>
          </a:p>
        </p:txBody>
      </p:sp>
    </p:spTree>
    <p:extLst>
      <p:ext uri="{BB962C8B-B14F-4D97-AF65-F5344CB8AC3E}">
        <p14:creationId xmlns:p14="http://schemas.microsoft.com/office/powerpoint/2010/main" val="17860754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dirty="0" smtClean="0"/>
              <a:t>Thanks</a:t>
            </a:r>
            <a:endParaRPr lang="en-US" dirty="0"/>
          </a:p>
        </p:txBody>
      </p:sp>
    </p:spTree>
    <p:extLst>
      <p:ext uri="{BB962C8B-B14F-4D97-AF65-F5344CB8AC3E}">
        <p14:creationId xmlns:p14="http://schemas.microsoft.com/office/powerpoint/2010/main" val="2875597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Bone marrow </a:t>
            </a:r>
            <a:r>
              <a:rPr lang="en-US" b="1" u="sng" dirty="0" err="1" smtClean="0"/>
              <a:t>syndrom</a:t>
            </a:r>
            <a:endParaRPr lang="en-US" b="1" u="sng" dirty="0"/>
          </a:p>
        </p:txBody>
      </p:sp>
      <p:sp>
        <p:nvSpPr>
          <p:cNvPr id="3" name="Content Placeholder 2"/>
          <p:cNvSpPr>
            <a:spLocks noGrp="1"/>
          </p:cNvSpPr>
          <p:nvPr>
            <p:ph idx="1"/>
          </p:nvPr>
        </p:nvSpPr>
        <p:spPr/>
        <p:txBody>
          <a:bodyPr/>
          <a:lstStyle/>
          <a:p>
            <a:r>
              <a:rPr lang="en-US" dirty="0"/>
              <a:t>Patients with </a:t>
            </a:r>
            <a:r>
              <a:rPr lang="en-US" dirty="0" smtClean="0"/>
              <a:t>BMD </a:t>
            </a:r>
            <a:r>
              <a:rPr lang="en-US" dirty="0"/>
              <a:t>syndromes have an increased risk of acute leukemic transformation. </a:t>
            </a:r>
            <a:endParaRPr lang="en-US" dirty="0" smtClean="0">
              <a:effectLst/>
            </a:endParaRPr>
          </a:p>
          <a:p>
            <a:r>
              <a:rPr lang="en-US" dirty="0"/>
              <a:t>• Examples include the </a:t>
            </a:r>
            <a:r>
              <a:rPr lang="en-US" dirty="0" err="1"/>
              <a:t>myelodypalstic</a:t>
            </a:r>
            <a:r>
              <a:rPr lang="en-US" dirty="0"/>
              <a:t> syndromes, </a:t>
            </a:r>
            <a:r>
              <a:rPr lang="en-US" dirty="0" err="1"/>
              <a:t>myeloproliferative</a:t>
            </a:r>
            <a:r>
              <a:rPr lang="en-US" dirty="0"/>
              <a:t> disorders, aplastic anemia and PNH </a:t>
            </a:r>
            <a:endParaRPr lang="en-US" dirty="0" smtClean="0">
              <a:effectLst/>
            </a:endParaRPr>
          </a:p>
          <a:p>
            <a:endParaRPr lang="en-US" dirty="0"/>
          </a:p>
        </p:txBody>
      </p:sp>
    </p:spTree>
    <p:extLst>
      <p:ext uri="{BB962C8B-B14F-4D97-AF65-F5344CB8AC3E}">
        <p14:creationId xmlns:p14="http://schemas.microsoft.com/office/powerpoint/2010/main" val="352346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Environmental factors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lstStyle/>
          <a:p>
            <a:r>
              <a:rPr lang="en-US" dirty="0"/>
              <a:t>Ionizing radiation </a:t>
            </a:r>
            <a:endParaRPr lang="en-US" dirty="0" smtClean="0">
              <a:effectLst/>
            </a:endParaRPr>
          </a:p>
          <a:p>
            <a:r>
              <a:rPr lang="en-US" dirty="0"/>
              <a:t>• Leukemia is associated with exposure to ionizing radiation such as nuclear weapons in Hiroshima and Nagasaki. </a:t>
            </a:r>
            <a:endParaRPr lang="en-US" dirty="0" smtClean="0">
              <a:effectLst/>
            </a:endParaRPr>
          </a:p>
          <a:p>
            <a:r>
              <a:rPr lang="en-US" dirty="0"/>
              <a:t>• Both acute and chronic forms of leukemia including AML, ALL and CML were associated. </a:t>
            </a:r>
            <a:endParaRPr lang="en-US" dirty="0" smtClean="0">
              <a:effectLst/>
            </a:endParaRPr>
          </a:p>
          <a:p>
            <a:endParaRPr lang="en-US" dirty="0"/>
          </a:p>
        </p:txBody>
      </p:sp>
    </p:spTree>
    <p:extLst>
      <p:ext uri="{BB962C8B-B14F-4D97-AF65-F5344CB8AC3E}">
        <p14:creationId xmlns:p14="http://schemas.microsoft.com/office/powerpoint/2010/main" val="2167356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drugs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lstStyle/>
          <a:p>
            <a:r>
              <a:rPr lang="en-US" dirty="0" smtClean="0"/>
              <a:t>• </a:t>
            </a:r>
            <a:r>
              <a:rPr lang="en-US" dirty="0"/>
              <a:t>A variety of chemicals and drugs have been associated with the development of leukemic transformation </a:t>
            </a:r>
            <a:endParaRPr lang="en-US" dirty="0" smtClean="0">
              <a:effectLst/>
            </a:endParaRPr>
          </a:p>
          <a:p>
            <a:r>
              <a:rPr lang="en-US" dirty="0"/>
              <a:t>• Examples: Benzene, </a:t>
            </a:r>
            <a:r>
              <a:rPr lang="en-US" dirty="0" err="1"/>
              <a:t>Chloramphenecol</a:t>
            </a:r>
            <a:r>
              <a:rPr lang="en-US" dirty="0"/>
              <a:t>, </a:t>
            </a:r>
            <a:r>
              <a:rPr lang="en-US" dirty="0" err="1"/>
              <a:t>Phenylbutazone</a:t>
            </a:r>
            <a:r>
              <a:rPr lang="en-US" dirty="0"/>
              <a:t> and Cytotoxic alkylating chemotherapeutic agents. </a:t>
            </a:r>
            <a:endParaRPr lang="en-US" dirty="0" smtClean="0">
              <a:effectLst/>
            </a:endParaRPr>
          </a:p>
          <a:p>
            <a:endParaRPr lang="en-US" dirty="0"/>
          </a:p>
        </p:txBody>
      </p:sp>
    </p:spTree>
    <p:extLst>
      <p:ext uri="{BB962C8B-B14F-4D97-AF65-F5344CB8AC3E}">
        <p14:creationId xmlns:p14="http://schemas.microsoft.com/office/powerpoint/2010/main" val="36927171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50</TotalTime>
  <Words>2679</Words>
  <Application>Microsoft Office PowerPoint</Application>
  <PresentationFormat>عرض على الشاشة (3:4)‏</PresentationFormat>
  <Paragraphs>365</Paragraphs>
  <Slides>64</Slides>
  <Notes>6</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64</vt:i4>
      </vt:variant>
    </vt:vector>
  </HeadingPairs>
  <TitlesOfParts>
    <vt:vector size="74" baseType="lpstr">
      <vt:lpstr>ＭＳ Ｐゴシック</vt:lpstr>
      <vt:lpstr>Arial</vt:lpstr>
      <vt:lpstr>ArialMT</vt:lpstr>
      <vt:lpstr>Biondi</vt:lpstr>
      <vt:lpstr>Calibri</vt:lpstr>
      <vt:lpstr>Calisto MT</vt:lpstr>
      <vt:lpstr>Times New Roman</vt:lpstr>
      <vt:lpstr>TimesNewRomanPSMT</vt:lpstr>
      <vt:lpstr>Wingdings</vt:lpstr>
      <vt:lpstr>Genesis</vt:lpstr>
      <vt:lpstr>Acute &amp; Chroinc Leukemia</vt:lpstr>
      <vt:lpstr>Leukemia  </vt:lpstr>
      <vt:lpstr>Leukemia  </vt:lpstr>
      <vt:lpstr>Etiology and Risk Factors  </vt:lpstr>
      <vt:lpstr>Host Factors  </vt:lpstr>
      <vt:lpstr>Immunodeficiency  </vt:lpstr>
      <vt:lpstr>Bone marrow syndrom</vt:lpstr>
      <vt:lpstr>Environmental factors  </vt:lpstr>
      <vt:lpstr>Chemical drugs  </vt:lpstr>
      <vt:lpstr>Viruses  </vt:lpstr>
      <vt:lpstr>عرض تقديمي في PowerPoint</vt:lpstr>
      <vt:lpstr>عرض تقديمي في PowerPoint</vt:lpstr>
      <vt:lpstr>Classification of leukemias  </vt:lpstr>
      <vt:lpstr>عرض تقديمي في PowerPoint</vt:lpstr>
      <vt:lpstr>AML</vt:lpstr>
      <vt:lpstr>Pathogenesis  </vt:lpstr>
      <vt:lpstr>Etiology of AML</vt:lpstr>
      <vt:lpstr>عرض تقديمي في PowerPoint</vt:lpstr>
      <vt:lpstr>عرض تقديمي في PowerPoint</vt:lpstr>
      <vt:lpstr>Clinical Presentation—History  </vt:lpstr>
      <vt:lpstr>Past Medical History  </vt:lpstr>
      <vt:lpstr>Physical Exam  </vt:lpstr>
      <vt:lpstr>Laboratory Testing  </vt:lpstr>
      <vt:lpstr>Diagnosis of AML  </vt:lpstr>
      <vt:lpstr>عرض تقديمي في PowerPoint</vt:lpstr>
      <vt:lpstr>عرض تقديمي في PowerPoint</vt:lpstr>
      <vt:lpstr>Adverse Prognostic Factors (1)  </vt:lpstr>
      <vt:lpstr>Treatment of non-M3 AML </vt:lpstr>
      <vt:lpstr>Considerations Before Treatment </vt:lpstr>
      <vt:lpstr>Induction Therapy </vt:lpstr>
      <vt:lpstr>Consolidation Chemotherapy </vt:lpstr>
      <vt:lpstr>Allogeneic Transplantation</vt:lpstr>
      <vt:lpstr>Acute Lymphoblastic Leukemia  Children</vt:lpstr>
      <vt:lpstr>Etiology in children</vt:lpstr>
      <vt:lpstr>Clinical Manifestations</vt:lpstr>
      <vt:lpstr>Laboratory Abnormalities</vt:lpstr>
      <vt:lpstr>عرض تقديمي في PowerPoint</vt:lpstr>
      <vt:lpstr>Diagnosis</vt:lpstr>
      <vt:lpstr>عرض تقديمي في PowerPoint</vt:lpstr>
      <vt:lpstr>Treatment of ALL - Children </vt:lpstr>
      <vt:lpstr>CNS Leukemia &amp; Ocular Involvement</vt:lpstr>
      <vt:lpstr>Chronic Myelogenous Leukemia (CML)</vt:lpstr>
      <vt:lpstr>عرض تقديمي في PowerPoint</vt:lpstr>
      <vt:lpstr>عرض تقديمي في PowerPoint</vt:lpstr>
      <vt:lpstr>عرض تقديمي في PowerPoint</vt:lpstr>
      <vt:lpstr>عرض تقديمي في PowerPoint</vt:lpstr>
      <vt:lpstr>Chronic Myelogenous Leukemia</vt:lpstr>
      <vt:lpstr>Initial Treatment</vt:lpstr>
      <vt:lpstr>CLL - Definition</vt:lpstr>
      <vt:lpstr>CLL - Definition</vt:lpstr>
      <vt:lpstr>CLL - Epidemiology</vt:lpstr>
      <vt:lpstr>CLL - Etiology (1)</vt:lpstr>
      <vt:lpstr>CLL – Initial symptoms</vt:lpstr>
      <vt:lpstr>CLL - Clinical findings</vt:lpstr>
      <vt:lpstr>CLL – Lab findings </vt:lpstr>
      <vt:lpstr>CLL - Laboratory findings (1)</vt:lpstr>
      <vt:lpstr>CLL - Peripheral Blood</vt:lpstr>
      <vt:lpstr>CLL - Immunophenotype</vt:lpstr>
      <vt:lpstr>CLL - Bone Marrow</vt:lpstr>
      <vt:lpstr>CLL – treatment (1)</vt:lpstr>
      <vt:lpstr>CLL – treatment (2)</vt:lpstr>
      <vt:lpstr>Case 1  </vt:lpstr>
      <vt:lpstr>عرض تقديمي في PowerPoint</vt:lpstr>
      <vt:lpstr>عرض تقديمي في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Aboodi Harbi</dc:creator>
  <cp:lastModifiedBy>Star</cp:lastModifiedBy>
  <cp:revision>5</cp:revision>
  <dcterms:created xsi:type="dcterms:W3CDTF">2019-03-11T15:43:45Z</dcterms:created>
  <dcterms:modified xsi:type="dcterms:W3CDTF">2019-03-31T09:52:47Z</dcterms:modified>
</cp:coreProperties>
</file>