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</p:sldIdLst>
  <p:sldSz cx="12192000" cy="6858000"/>
  <p:notesSz cx="12192000" cy="6858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943735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943735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943735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32864" y="290322"/>
            <a:ext cx="8526271" cy="1176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943735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95119" y="1355597"/>
            <a:ext cx="8001761" cy="1971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7.jp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6.png"/><Relationship Id="rId5" Type="http://schemas.openxmlformats.org/officeDocument/2006/relationships/image" Target="../media/image47.png"/><Relationship Id="rId10" Type="http://schemas.openxmlformats.org/officeDocument/2006/relationships/image" Target="../media/image5.png"/><Relationship Id="rId4" Type="http://schemas.openxmlformats.org/officeDocument/2006/relationships/image" Target="../media/image46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6.png"/><Relationship Id="rId12" Type="http://schemas.openxmlformats.org/officeDocument/2006/relationships/image" Target="../media/image5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6.jpg"/><Relationship Id="rId5" Type="http://schemas.openxmlformats.org/officeDocument/2006/relationships/image" Target="../media/image52.png"/><Relationship Id="rId15" Type="http://schemas.openxmlformats.org/officeDocument/2006/relationships/image" Target="../media/image60.png"/><Relationship Id="rId10" Type="http://schemas.openxmlformats.org/officeDocument/2006/relationships/image" Target="../media/image55.jp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1.jp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jpg"/><Relationship Id="rId9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10" Type="http://schemas.openxmlformats.org/officeDocument/2006/relationships/image" Target="../media/image73.jpg"/><Relationship Id="rId4" Type="http://schemas.openxmlformats.org/officeDocument/2006/relationships/image" Target="../media/image70.jpg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4.png"/><Relationship Id="rId7" Type="http://schemas.openxmlformats.org/officeDocument/2006/relationships/image" Target="../media/image7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2.jp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4.jpg"/><Relationship Id="rId4" Type="http://schemas.openxmlformats.org/officeDocument/2006/relationships/image" Target="../media/image83.jpg"/><Relationship Id="rId9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8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4.png"/><Relationship Id="rId7" Type="http://schemas.openxmlformats.org/officeDocument/2006/relationships/image" Target="../media/image5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97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9.jpg"/><Relationship Id="rId7" Type="http://schemas.openxmlformats.org/officeDocument/2006/relationships/image" Target="../media/image5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jpg"/><Relationship Id="rId4" Type="http://schemas.openxmlformats.org/officeDocument/2006/relationships/image" Target="../media/image100.jpg"/><Relationship Id="rId9" Type="http://schemas.openxmlformats.org/officeDocument/2006/relationships/hyperlink" Target="http://www.medicalnewstoday.com/articles/316877.php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6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3.png"/><Relationship Id="rId4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3.png"/><Relationship Id="rId7" Type="http://schemas.openxmlformats.org/officeDocument/2006/relationships/image" Target="../media/image5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13.jp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image" Target="../media/image93.jpg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6.pn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image" Target="../media/image5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7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5" Type="http://schemas.openxmlformats.org/officeDocument/2006/relationships/image" Target="../media/image128.png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27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32.jpg"/><Relationship Id="rId7" Type="http://schemas.openxmlformats.org/officeDocument/2006/relationships/image" Target="../media/image6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5.png"/><Relationship Id="rId7" Type="http://schemas.openxmlformats.org/officeDocument/2006/relationships/image" Target="../media/image137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61.jpg"/><Relationship Id="rId7" Type="http://schemas.openxmlformats.org/officeDocument/2006/relationships/image" Target="../media/image6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9.jpg"/><Relationship Id="rId7" Type="http://schemas.openxmlformats.org/officeDocument/2006/relationships/image" Target="../media/image5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jpg"/><Relationship Id="rId4" Type="http://schemas.openxmlformats.org/officeDocument/2006/relationships/image" Target="../media/image140.jpg"/><Relationship Id="rId9" Type="http://schemas.openxmlformats.org/officeDocument/2006/relationships/image" Target="../media/image14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g"/><Relationship Id="rId13" Type="http://schemas.openxmlformats.org/officeDocument/2006/relationships/image" Target="../media/image152.png"/><Relationship Id="rId3" Type="http://schemas.openxmlformats.org/officeDocument/2006/relationships/image" Target="../media/image146.png"/><Relationship Id="rId7" Type="http://schemas.openxmlformats.org/officeDocument/2006/relationships/image" Target="../media/image57.jpg"/><Relationship Id="rId12" Type="http://schemas.openxmlformats.org/officeDocument/2006/relationships/image" Target="../media/image6.png"/><Relationship Id="rId17" Type="http://schemas.openxmlformats.org/officeDocument/2006/relationships/image" Target="../media/image156.png"/><Relationship Id="rId2" Type="http://schemas.openxmlformats.org/officeDocument/2006/relationships/image" Target="../media/image93.jpg"/><Relationship Id="rId16" Type="http://schemas.openxmlformats.org/officeDocument/2006/relationships/image" Target="../media/image1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g"/><Relationship Id="rId11" Type="http://schemas.openxmlformats.org/officeDocument/2006/relationships/image" Target="../media/image5.png"/><Relationship Id="rId5" Type="http://schemas.openxmlformats.org/officeDocument/2006/relationships/image" Target="../media/image148.png"/><Relationship Id="rId15" Type="http://schemas.openxmlformats.org/officeDocument/2006/relationships/image" Target="../media/image154.jpg"/><Relationship Id="rId10" Type="http://schemas.openxmlformats.org/officeDocument/2006/relationships/image" Target="../media/image60.png"/><Relationship Id="rId4" Type="http://schemas.openxmlformats.org/officeDocument/2006/relationships/image" Target="../media/image147.png"/><Relationship Id="rId9" Type="http://schemas.openxmlformats.org/officeDocument/2006/relationships/image" Target="../media/image151.jpg"/><Relationship Id="rId14" Type="http://schemas.openxmlformats.org/officeDocument/2006/relationships/image" Target="../media/image153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64.png"/><Relationship Id="rId3" Type="http://schemas.openxmlformats.org/officeDocument/2006/relationships/image" Target="../media/image157.jpg"/><Relationship Id="rId7" Type="http://schemas.openxmlformats.org/officeDocument/2006/relationships/image" Target="../media/image161.jpg"/><Relationship Id="rId12" Type="http://schemas.openxmlformats.org/officeDocument/2006/relationships/image" Target="../media/image163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g"/><Relationship Id="rId11" Type="http://schemas.openxmlformats.org/officeDocument/2006/relationships/image" Target="../media/image162.png"/><Relationship Id="rId5" Type="http://schemas.openxmlformats.org/officeDocument/2006/relationships/image" Target="../media/image159.png"/><Relationship Id="rId10" Type="http://schemas.openxmlformats.org/officeDocument/2006/relationships/image" Target="../media/image6.png"/><Relationship Id="rId4" Type="http://schemas.openxmlformats.org/officeDocument/2006/relationships/image" Target="../media/image158.jpg"/><Relationship Id="rId9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g"/><Relationship Id="rId13" Type="http://schemas.openxmlformats.org/officeDocument/2006/relationships/image" Target="../media/image5.png"/><Relationship Id="rId3" Type="http://schemas.openxmlformats.org/officeDocument/2006/relationships/image" Target="../media/image51.png"/><Relationship Id="rId7" Type="http://schemas.openxmlformats.org/officeDocument/2006/relationships/image" Target="../media/image165.jpg"/><Relationship Id="rId12" Type="http://schemas.openxmlformats.org/officeDocument/2006/relationships/image" Target="../media/image160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.png"/><Relationship Id="rId11" Type="http://schemas.openxmlformats.org/officeDocument/2006/relationships/image" Target="../media/image169.jpg"/><Relationship Id="rId5" Type="http://schemas.openxmlformats.org/officeDocument/2006/relationships/image" Target="../media/image158.jpg"/><Relationship Id="rId15" Type="http://schemas.openxmlformats.org/officeDocument/2006/relationships/image" Target="../media/image170.png"/><Relationship Id="rId10" Type="http://schemas.openxmlformats.org/officeDocument/2006/relationships/image" Target="../media/image168.jpg"/><Relationship Id="rId4" Type="http://schemas.openxmlformats.org/officeDocument/2006/relationships/image" Target="../media/image157.jpg"/><Relationship Id="rId9" Type="http://schemas.openxmlformats.org/officeDocument/2006/relationships/image" Target="../media/image167.jpg"/><Relationship Id="rId14" Type="http://schemas.openxmlformats.org/officeDocument/2006/relationships/image" Target="../media/image6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g"/><Relationship Id="rId13" Type="http://schemas.openxmlformats.org/officeDocument/2006/relationships/image" Target="../media/image178.jpg"/><Relationship Id="rId18" Type="http://schemas.openxmlformats.org/officeDocument/2006/relationships/image" Target="../media/image183.png"/><Relationship Id="rId3" Type="http://schemas.openxmlformats.org/officeDocument/2006/relationships/image" Target="../media/image5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" Type="http://schemas.openxmlformats.org/officeDocument/2006/relationships/image" Target="../media/image93.jpg"/><Relationship Id="rId16" Type="http://schemas.openxmlformats.org/officeDocument/2006/relationships/image" Target="../media/image181.png"/><Relationship Id="rId20" Type="http://schemas.openxmlformats.org/officeDocument/2006/relationships/image" Target="../media/image1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1.jpg"/><Relationship Id="rId11" Type="http://schemas.openxmlformats.org/officeDocument/2006/relationships/image" Target="../media/image176.jpg"/><Relationship Id="rId5" Type="http://schemas.openxmlformats.org/officeDocument/2006/relationships/image" Target="../media/image162.png"/><Relationship Id="rId15" Type="http://schemas.openxmlformats.org/officeDocument/2006/relationships/image" Target="../media/image180.png"/><Relationship Id="rId10" Type="http://schemas.openxmlformats.org/officeDocument/2006/relationships/image" Target="../media/image175.jpg"/><Relationship Id="rId19" Type="http://schemas.openxmlformats.org/officeDocument/2006/relationships/image" Target="../media/image184.png"/><Relationship Id="rId4" Type="http://schemas.openxmlformats.org/officeDocument/2006/relationships/image" Target="../media/image6.png"/><Relationship Id="rId9" Type="http://schemas.openxmlformats.org/officeDocument/2006/relationships/image" Target="../media/image174.png"/><Relationship Id="rId14" Type="http://schemas.openxmlformats.org/officeDocument/2006/relationships/image" Target="../media/image179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62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86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88.png"/><Relationship Id="rId7" Type="http://schemas.openxmlformats.org/officeDocument/2006/relationships/image" Target="../media/image6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86.png"/><Relationship Id="rId4" Type="http://schemas.openxmlformats.org/officeDocument/2006/relationships/image" Target="../media/image189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ptodate.com/contents/prednisone-drug-information?source=see_link" TargetMode="External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sulfasalazine-drug-information?source=see_link" TargetMode="External"/><Relationship Id="rId2" Type="http://schemas.openxmlformats.org/officeDocument/2006/relationships/hyperlink" Target="https://www.uptodate.com/contents/prednisone-drug-information?source=see_link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uptodate.com/contents/methotrexate-drug-information?source=see_lin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85001" y="1881644"/>
            <a:ext cx="4296791" cy="4316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17189" y="336880"/>
            <a:ext cx="53251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5" dirty="0">
                <a:solidFill>
                  <a:srgbClr val="FFFFFF"/>
                </a:solidFill>
                <a:latin typeface="Brush Script MT"/>
                <a:cs typeface="Brush Script MT"/>
              </a:rPr>
              <a:t>“CLOSER LOOK </a:t>
            </a:r>
            <a:r>
              <a:rPr sz="3600" i="1" dirty="0">
                <a:solidFill>
                  <a:srgbClr val="FFFFFF"/>
                </a:solidFill>
                <a:latin typeface="Brush Script MT"/>
                <a:cs typeface="Brush Script MT"/>
              </a:rPr>
              <a:t>AT</a:t>
            </a:r>
            <a:r>
              <a:rPr sz="3600" i="1" spc="-160" dirty="0">
                <a:solidFill>
                  <a:srgbClr val="FFFFFF"/>
                </a:solidFill>
                <a:latin typeface="Brush Script MT"/>
                <a:cs typeface="Brush Script MT"/>
              </a:rPr>
              <a:t> </a:t>
            </a:r>
            <a:r>
              <a:rPr sz="5400" b="1" i="1" spc="5" dirty="0">
                <a:solidFill>
                  <a:srgbClr val="FF0000"/>
                </a:solidFill>
                <a:latin typeface="Brush Script MT"/>
                <a:cs typeface="Brush Script MT"/>
              </a:rPr>
              <a:t>SpA</a:t>
            </a:r>
            <a:r>
              <a:rPr sz="3600" i="1" spc="5" dirty="0">
                <a:solidFill>
                  <a:srgbClr val="FFFFFF"/>
                </a:solidFill>
                <a:latin typeface="Brush Script MT"/>
                <a:cs typeface="Brush Script MT"/>
              </a:rPr>
              <a:t>”</a:t>
            </a:r>
            <a:endParaRPr sz="3600">
              <a:latin typeface="Brush Script MT"/>
              <a:cs typeface="Brush Script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9203" y="2301571"/>
            <a:ext cx="4620260" cy="1517650"/>
          </a:xfrm>
          <a:prstGeom prst="rect">
            <a:avLst/>
          </a:prstGeom>
        </p:spPr>
        <p:txBody>
          <a:bodyPr vert="horz" wrap="square" lIns="0" tIns="217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10"/>
              </a:spcBef>
            </a:pPr>
            <a:r>
              <a:rPr sz="3500" b="1" spc="-65" dirty="0">
                <a:solidFill>
                  <a:srgbClr val="FFFFFF"/>
                </a:solidFill>
                <a:latin typeface="Arial"/>
                <a:cs typeface="Arial"/>
              </a:rPr>
              <a:t>Dr. </a:t>
            </a:r>
            <a:r>
              <a:rPr sz="3500" b="1" dirty="0">
                <a:solidFill>
                  <a:srgbClr val="FFFFFF"/>
                </a:solidFill>
                <a:latin typeface="Arial"/>
                <a:cs typeface="Arial"/>
              </a:rPr>
              <a:t>Mohamed</a:t>
            </a:r>
            <a:r>
              <a:rPr sz="35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0" b="1" spc="-5" dirty="0">
                <a:solidFill>
                  <a:srgbClr val="FFFFFF"/>
                </a:solidFill>
                <a:latin typeface="Arial"/>
                <a:cs typeface="Arial"/>
              </a:rPr>
              <a:t>Bedaiwi</a:t>
            </a:r>
            <a:endParaRPr sz="3500">
              <a:latin typeface="Arial"/>
              <a:cs typeface="Arial"/>
            </a:endParaRPr>
          </a:p>
          <a:p>
            <a:pPr marL="12700" marR="1818639">
              <a:lnSpc>
                <a:spcPct val="136700"/>
              </a:lnSpc>
              <a:spcBef>
                <a:spcPts val="3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Consultant Rheumatologist  Rheumatology Unit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KKUH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48073" y="2519426"/>
            <a:ext cx="2333752" cy="24403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18738" y="609981"/>
            <a:ext cx="49498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5" dirty="0">
                <a:solidFill>
                  <a:srgbClr val="000000"/>
                </a:solidFill>
                <a:latin typeface="Calibri Light"/>
                <a:cs typeface="Calibri Light"/>
              </a:rPr>
              <a:t>Ankylosing</a:t>
            </a:r>
            <a:r>
              <a:rPr sz="4400" b="0" spc="-8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dirty="0">
                <a:solidFill>
                  <a:srgbClr val="000000"/>
                </a:solidFill>
                <a:latin typeface="Calibri Light"/>
                <a:cs typeface="Calibri Light"/>
              </a:rPr>
              <a:t>spondylitis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939" y="1704492"/>
            <a:ext cx="3891915" cy="105600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Family </a:t>
            </a:r>
            <a:r>
              <a:rPr sz="2800" spc="-5" dirty="0">
                <a:latin typeface="Calibri"/>
                <a:cs typeface="Calibri"/>
              </a:rPr>
              <a:t>medicine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practice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MRI?? </a:t>
            </a:r>
            <a:r>
              <a:rPr sz="2800" spc="-5" dirty="0">
                <a:latin typeface="Wingdings"/>
                <a:cs typeface="Wingdings"/>
              </a:rPr>
              <a:t>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is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very</a:t>
            </a:r>
            <a:r>
              <a:rPr sz="2800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valuable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793493"/>
            <a:ext cx="10201275" cy="262699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marR="253365" indent="-228600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prognosis </a:t>
            </a:r>
            <a:r>
              <a:rPr sz="2800" spc="-5" dirty="0">
                <a:latin typeface="Calibri"/>
                <a:cs typeface="Calibri"/>
              </a:rPr>
              <a:t>is </a:t>
            </a:r>
            <a:r>
              <a:rPr sz="2800" spc="-10" dirty="0">
                <a:latin typeface="Calibri"/>
                <a:cs typeface="Calibri"/>
              </a:rPr>
              <a:t>good </a:t>
            </a:r>
            <a:r>
              <a:rPr sz="2800" spc="-5" dirty="0">
                <a:latin typeface="Calibri"/>
                <a:cs typeface="Calibri"/>
              </a:rPr>
              <a:t>in the majority of </a:t>
            </a:r>
            <a:r>
              <a:rPr sz="2800" spc="-10" dirty="0">
                <a:latin typeface="Calibri"/>
                <a:cs typeface="Calibri"/>
              </a:rPr>
              <a:t>patients, </a:t>
            </a:r>
            <a:r>
              <a:rPr sz="2800" spc="-5" dirty="0">
                <a:latin typeface="Calibri"/>
                <a:cs typeface="Calibri"/>
              </a:rPr>
              <a:t>with </a:t>
            </a:r>
            <a:r>
              <a:rPr sz="2800" spc="-15" dirty="0">
                <a:latin typeface="Calibri"/>
                <a:cs typeface="Calibri"/>
              </a:rPr>
              <a:t>spontaneous  remission </a:t>
            </a:r>
            <a:r>
              <a:rPr sz="2800" spc="-5" dirty="0">
                <a:latin typeface="Calibri"/>
                <a:cs typeface="Calibri"/>
              </a:rPr>
              <a:t>within 6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12 </a:t>
            </a:r>
            <a:r>
              <a:rPr sz="2800" spc="-10" dirty="0">
                <a:latin typeface="Calibri"/>
                <a:cs typeface="Calibri"/>
              </a:rPr>
              <a:t>months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onset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17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arthritis.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800">
              <a:latin typeface="Times New Roman"/>
              <a:cs typeface="Times New Roman"/>
            </a:endParaRPr>
          </a:p>
          <a:p>
            <a:pPr marL="241300" marR="5080" indent="-228600">
              <a:lnSpc>
                <a:spcPts val="3020"/>
              </a:lnSpc>
              <a:spcBef>
                <a:spcPts val="18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45" dirty="0">
                <a:latin typeface="Calibri"/>
                <a:cs typeface="Calibri"/>
              </a:rPr>
              <a:t>However, </a:t>
            </a:r>
            <a:r>
              <a:rPr sz="2800" spc="-10" dirty="0">
                <a:latin typeface="Calibri"/>
                <a:cs typeface="Calibri"/>
              </a:rPr>
              <a:t>some </a:t>
            </a:r>
            <a:r>
              <a:rPr sz="2800" spc="-15" dirty="0">
                <a:latin typeface="Calibri"/>
                <a:cs typeface="Calibri"/>
              </a:rPr>
              <a:t>patients </a:t>
            </a:r>
            <a:r>
              <a:rPr sz="2800" spc="-25" dirty="0">
                <a:latin typeface="Calibri"/>
                <a:cs typeface="Calibri"/>
              </a:rPr>
              <a:t>have persistent </a:t>
            </a:r>
            <a:r>
              <a:rPr sz="2800" spc="-10" dirty="0">
                <a:latin typeface="Calibri"/>
                <a:cs typeface="Calibri"/>
              </a:rPr>
              <a:t>but </a:t>
            </a:r>
            <a:r>
              <a:rPr sz="2800" spc="-5" dirty="0">
                <a:latin typeface="Calibri"/>
                <a:cs typeface="Calibri"/>
              </a:rPr>
              <a:t>mild </a:t>
            </a:r>
            <a:r>
              <a:rPr sz="2800" spc="-15" dirty="0">
                <a:latin typeface="Calibri"/>
                <a:cs typeface="Calibri"/>
              </a:rPr>
              <a:t>musculoskeletal  </a:t>
            </a:r>
            <a:r>
              <a:rPr sz="2800" spc="-20" dirty="0">
                <a:latin typeface="Calibri"/>
                <a:cs typeface="Calibri"/>
              </a:rPr>
              <a:t>symptoms,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5" dirty="0">
                <a:latin typeface="Calibri"/>
                <a:cs typeface="Calibri"/>
              </a:rPr>
              <a:t>others </a:t>
            </a:r>
            <a:r>
              <a:rPr sz="2800" spc="-10" dirty="0">
                <a:latin typeface="Calibri"/>
                <a:cs typeface="Calibri"/>
              </a:rPr>
              <a:t>develop </a:t>
            </a:r>
            <a:r>
              <a:rPr sz="2800" spc="-15" dirty="0">
                <a:latin typeface="Calibri"/>
                <a:cs typeface="Calibri"/>
              </a:rPr>
              <a:t>radiologic </a:t>
            </a:r>
            <a:r>
              <a:rPr sz="2800" spc="-10" dirty="0">
                <a:latin typeface="Calibri"/>
                <a:cs typeface="Calibri"/>
              </a:rPr>
              <a:t>evidence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joint </a:t>
            </a:r>
            <a:r>
              <a:rPr sz="2800" spc="-10" dirty="0">
                <a:latin typeface="Calibri"/>
                <a:cs typeface="Calibri"/>
              </a:rPr>
              <a:t>injury </a:t>
            </a:r>
            <a:r>
              <a:rPr sz="2800" spc="-5" dirty="0">
                <a:latin typeface="Calibri"/>
                <a:cs typeface="Calibri"/>
              </a:rPr>
              <a:t>and  </a:t>
            </a:r>
            <a:r>
              <a:rPr sz="2800" spc="-20" dirty="0">
                <a:latin typeface="Calibri"/>
                <a:cs typeface="Calibri"/>
              </a:rPr>
              <a:t>evolve to </a:t>
            </a: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5" dirty="0">
                <a:latin typeface="Calibri"/>
                <a:cs typeface="Calibri"/>
              </a:rPr>
              <a:t>more chronic </a:t>
            </a:r>
            <a:r>
              <a:rPr sz="2800" spc="-25" dirty="0">
                <a:latin typeface="Calibri"/>
                <a:cs typeface="Calibri"/>
              </a:rPr>
              <a:t>form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1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SpA.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63311" y="1720595"/>
            <a:ext cx="4945380" cy="2616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78250" y="736028"/>
            <a:ext cx="1708785" cy="5848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25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4"/>
              </a:spcBef>
            </a:pPr>
            <a:r>
              <a:rPr sz="1600" spc="-10" dirty="0">
                <a:latin typeface="Arial Rounded MT Bold"/>
                <a:cs typeface="Arial Rounded MT Bold"/>
              </a:rPr>
              <a:t>Good</a:t>
            </a:r>
            <a:r>
              <a:rPr sz="1600" spc="-30" dirty="0">
                <a:latin typeface="Arial Rounded MT Bold"/>
                <a:cs typeface="Arial Rounded MT Bold"/>
              </a:rPr>
              <a:t> </a:t>
            </a:r>
            <a:r>
              <a:rPr sz="1600" spc="-10" dirty="0">
                <a:latin typeface="Arial Rounded MT Bold"/>
                <a:cs typeface="Arial Rounded MT Bold"/>
              </a:rPr>
              <a:t>response</a:t>
            </a:r>
            <a:endParaRPr sz="1600">
              <a:latin typeface="Arial Rounded MT Bold"/>
              <a:cs typeface="Arial Rounded MT Bold"/>
            </a:endParaRPr>
          </a:p>
          <a:p>
            <a:pPr algn="ctr">
              <a:lnSpc>
                <a:spcPct val="100000"/>
              </a:lnSpc>
            </a:pPr>
            <a:r>
              <a:rPr sz="1600" spc="-5" dirty="0">
                <a:latin typeface="Arial Rounded MT Bold"/>
                <a:cs typeface="Arial Rounded MT Bold"/>
              </a:rPr>
              <a:t>to</a:t>
            </a:r>
            <a:r>
              <a:rPr sz="1600" spc="-20" dirty="0">
                <a:latin typeface="Arial Rounded MT Bold"/>
                <a:cs typeface="Arial Rounded MT Bold"/>
              </a:rPr>
              <a:t> </a:t>
            </a:r>
            <a:r>
              <a:rPr sz="1600" spc="-5" dirty="0">
                <a:latin typeface="Arial Rounded MT Bold"/>
                <a:cs typeface="Arial Rounded MT Bold"/>
              </a:rPr>
              <a:t>NSAIDs</a:t>
            </a:r>
            <a:endParaRPr sz="1600">
              <a:latin typeface="Arial Rounded MT Bold"/>
              <a:cs typeface="Arial Rounded MT 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88057" y="1161414"/>
            <a:ext cx="2908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ps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4480" y="2072639"/>
            <a:ext cx="1158240" cy="68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89938" y="1737741"/>
            <a:ext cx="687070" cy="2505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5095" marR="116205" indent="-1905"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ati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nt 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Hi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story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50">
              <a:latin typeface="Times New Roman"/>
              <a:cs typeface="Times New Roman"/>
            </a:endParaRPr>
          </a:p>
          <a:p>
            <a:pPr marL="41275" indent="173355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200">
              <a:latin typeface="Arial"/>
              <a:cs typeface="Arial"/>
            </a:endParaRPr>
          </a:p>
          <a:p>
            <a:pPr marL="41275" marR="33655" algn="ctr">
              <a:lnSpc>
                <a:spcPct val="315000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tics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78250" y="4680724"/>
            <a:ext cx="1981200" cy="55054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139700" marR="131445" indent="165735">
              <a:lnSpc>
                <a:spcPct val="100000"/>
              </a:lnSpc>
              <a:spcBef>
                <a:spcPts val="190"/>
              </a:spcBef>
            </a:pPr>
            <a:r>
              <a:rPr sz="1600" b="1" spc="-5" dirty="0">
                <a:latin typeface="Arial"/>
                <a:cs typeface="Arial"/>
              </a:rPr>
              <a:t>Dealing </a:t>
            </a:r>
            <a:r>
              <a:rPr sz="1600" b="1" spc="5" dirty="0">
                <a:latin typeface="Arial"/>
                <a:cs typeface="Arial"/>
              </a:rPr>
              <a:t>with </a:t>
            </a:r>
            <a:r>
              <a:rPr sz="1600" b="1" spc="-5" dirty="0">
                <a:latin typeface="Arial"/>
                <a:cs typeface="Arial"/>
              </a:rPr>
              <a:t>a  </a:t>
            </a:r>
            <a:r>
              <a:rPr sz="1600" b="1" spc="-10" dirty="0">
                <a:latin typeface="Arial"/>
                <a:cs typeface="Arial"/>
              </a:rPr>
              <a:t>Solvable  </a:t>
            </a:r>
            <a:r>
              <a:rPr sz="1600" b="1" spc="-5" dirty="0">
                <a:latin typeface="Arial"/>
                <a:cs typeface="Arial"/>
              </a:rPr>
              <a:t>Problem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642604" y="454151"/>
            <a:ext cx="1525524" cy="11490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31083" y="1592961"/>
            <a:ext cx="6090920" cy="29070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41300" marR="1329055" indent="-228600">
              <a:lnSpc>
                <a:spcPts val="2160"/>
              </a:lnSpc>
              <a:spcBef>
                <a:spcPts val="375"/>
              </a:spcBef>
              <a:buSzPct val="95000"/>
              <a:buFont typeface="Wingdings"/>
              <a:buChar char=""/>
              <a:tabLst>
                <a:tab pos="241300" algn="l"/>
              </a:tabLst>
            </a:pPr>
            <a:r>
              <a:rPr sz="2000" b="1" dirty="0">
                <a:latin typeface="Arial"/>
                <a:cs typeface="Arial"/>
              </a:rPr>
              <a:t>80% of the population </a:t>
            </a:r>
            <a:r>
              <a:rPr sz="2000" b="1" spc="5" dirty="0">
                <a:latin typeface="Arial"/>
                <a:cs typeface="Arial"/>
              </a:rPr>
              <a:t>will</a:t>
            </a:r>
            <a:r>
              <a:rPr sz="2000" b="1" spc="-1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experience  back pain during their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lifetime.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Wingdings"/>
              <a:buChar char=""/>
            </a:pPr>
            <a:endParaRPr sz="2200">
              <a:latin typeface="Times New Roman"/>
              <a:cs typeface="Times New Roman"/>
            </a:endParaRPr>
          </a:p>
          <a:p>
            <a:pPr marL="241300" marR="233045" indent="-228600">
              <a:lnSpc>
                <a:spcPts val="2160"/>
              </a:lnSpc>
              <a:spcBef>
                <a:spcPts val="1635"/>
              </a:spcBef>
              <a:buSzPct val="95000"/>
              <a:buFont typeface="Wingdings"/>
              <a:buChar char=""/>
              <a:tabLst>
                <a:tab pos="241300" algn="l"/>
                <a:tab pos="2171700" algn="l"/>
              </a:tabLst>
            </a:pPr>
            <a:r>
              <a:rPr sz="2000" b="1" dirty="0">
                <a:latin typeface="Arial"/>
                <a:cs typeface="Arial"/>
              </a:rPr>
              <a:t>More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than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85%	cannot attribute it to a</a:t>
            </a:r>
            <a:r>
              <a:rPr sz="2000" b="1" spc="-1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specific  disease or spinal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abnormality.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Wingdings"/>
              <a:buChar char=""/>
            </a:pPr>
            <a:endParaRPr sz="2700">
              <a:latin typeface="Times New Roman"/>
              <a:cs typeface="Times New Roman"/>
            </a:endParaRPr>
          </a:p>
          <a:p>
            <a:pPr marL="241300" marR="5080" indent="-228600">
              <a:lnSpc>
                <a:spcPts val="2160"/>
              </a:lnSpc>
              <a:buSzPct val="95000"/>
              <a:buFont typeface="Wingdings"/>
              <a:buChar char=""/>
              <a:tabLst>
                <a:tab pos="241300" algn="l"/>
              </a:tabLst>
            </a:pPr>
            <a:r>
              <a:rPr sz="2000" b="1" dirty="0">
                <a:latin typeface="Arial"/>
                <a:cs typeface="Arial"/>
              </a:rPr>
              <a:t>Up to one third (1/3) of patients report</a:t>
            </a:r>
            <a:r>
              <a:rPr sz="2000" b="1" spc="-1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persistent  back pain of at least moderate intensity 1 </a:t>
            </a:r>
            <a:r>
              <a:rPr sz="2000" b="1" spc="-10" dirty="0">
                <a:latin typeface="Arial"/>
                <a:cs typeface="Arial"/>
              </a:rPr>
              <a:t>year  </a:t>
            </a:r>
            <a:r>
              <a:rPr sz="2000" b="1" dirty="0">
                <a:latin typeface="Arial"/>
                <a:cs typeface="Arial"/>
              </a:rPr>
              <a:t>after an acute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episode.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14331" y="911352"/>
            <a:ext cx="2362200" cy="1508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32864" y="290322"/>
            <a:ext cx="172656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35" dirty="0">
                <a:solidFill>
                  <a:srgbClr val="782144"/>
                </a:solidFill>
              </a:rPr>
              <a:t>Back</a:t>
            </a:r>
            <a:r>
              <a:rPr sz="2800" spc="-75" dirty="0">
                <a:solidFill>
                  <a:srgbClr val="782144"/>
                </a:solidFill>
              </a:rPr>
              <a:t> </a:t>
            </a:r>
            <a:r>
              <a:rPr sz="2800" spc="-35" dirty="0">
                <a:solidFill>
                  <a:srgbClr val="782144"/>
                </a:solidFill>
              </a:rPr>
              <a:t>Pain</a:t>
            </a:r>
            <a:endParaRPr sz="2800"/>
          </a:p>
        </p:txBody>
      </p:sp>
      <p:sp>
        <p:nvSpPr>
          <p:cNvPr id="8" name="object 8"/>
          <p:cNvSpPr/>
          <p:nvPr/>
        </p:nvSpPr>
        <p:spPr>
          <a:xfrm>
            <a:off x="1983613" y="5592495"/>
            <a:ext cx="683437" cy="7892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62733" y="464947"/>
            <a:ext cx="81673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Low </a:t>
            </a:r>
            <a:r>
              <a:rPr sz="2800" spc="-35" dirty="0"/>
              <a:t>Back Pain </a:t>
            </a:r>
            <a:r>
              <a:rPr sz="2800" spc="-5" dirty="0"/>
              <a:t>is caused </a:t>
            </a:r>
            <a:r>
              <a:rPr sz="2800" spc="-20" dirty="0"/>
              <a:t>by </a:t>
            </a:r>
            <a:r>
              <a:rPr sz="2800" spc="-5" dirty="0"/>
              <a:t>a </a:t>
            </a:r>
            <a:r>
              <a:rPr sz="2800" dirty="0"/>
              <a:t>specific</a:t>
            </a:r>
            <a:r>
              <a:rPr sz="2800" spc="55" dirty="0"/>
              <a:t> </a:t>
            </a:r>
            <a:r>
              <a:rPr sz="2800" spc="-15" dirty="0"/>
              <a:t>disorder: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2940557" y="1499108"/>
            <a:ext cx="4037965" cy="36785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00" b="1" spc="-10" dirty="0">
                <a:latin typeface="Arial Rounded MT Bold"/>
                <a:cs typeface="Arial Rounded MT Bold"/>
              </a:rPr>
              <a:t>Compression</a:t>
            </a:r>
            <a:r>
              <a:rPr sz="2200" b="1" spc="-40" dirty="0">
                <a:latin typeface="Arial Rounded MT Bold"/>
                <a:cs typeface="Arial Rounded MT Bold"/>
              </a:rPr>
              <a:t> </a:t>
            </a:r>
            <a:r>
              <a:rPr sz="2200" b="1" spc="-15" dirty="0">
                <a:latin typeface="Arial Rounded MT Bold"/>
                <a:cs typeface="Arial Rounded MT Bold"/>
              </a:rPr>
              <a:t>fracture</a:t>
            </a:r>
            <a:endParaRPr sz="2200">
              <a:latin typeface="Arial Rounded MT Bold"/>
              <a:cs typeface="Arial Rounded MT Bold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har char="•"/>
            </a:pPr>
            <a:endParaRPr sz="2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00" b="1" spc="-10" dirty="0">
                <a:latin typeface="Arial Rounded MT Bold"/>
                <a:cs typeface="Arial Rounded MT Bold"/>
              </a:rPr>
              <a:t>Symptomatic </a:t>
            </a:r>
            <a:r>
              <a:rPr sz="2200" b="1" spc="-5" dirty="0">
                <a:latin typeface="Arial Rounded MT Bold"/>
                <a:cs typeface="Arial Rounded MT Bold"/>
              </a:rPr>
              <a:t>herniated</a:t>
            </a:r>
            <a:r>
              <a:rPr sz="2200" b="1" spc="-85" dirty="0">
                <a:latin typeface="Arial Rounded MT Bold"/>
                <a:cs typeface="Arial Rounded MT Bold"/>
              </a:rPr>
              <a:t> </a:t>
            </a:r>
            <a:r>
              <a:rPr sz="2200" b="1" dirty="0">
                <a:latin typeface="Arial Rounded MT Bold"/>
                <a:cs typeface="Arial Rounded MT Bold"/>
              </a:rPr>
              <a:t>disc</a:t>
            </a:r>
            <a:endParaRPr sz="2200">
              <a:latin typeface="Arial Rounded MT Bold"/>
              <a:cs typeface="Arial Rounded MT Bold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00" b="1" dirty="0">
                <a:latin typeface="Arial Rounded MT Bold"/>
                <a:cs typeface="Arial Rounded MT Bold"/>
              </a:rPr>
              <a:t>Spinal</a:t>
            </a:r>
            <a:r>
              <a:rPr sz="2200" b="1" spc="-40" dirty="0">
                <a:latin typeface="Arial Rounded MT Bold"/>
                <a:cs typeface="Arial Rounded MT Bold"/>
              </a:rPr>
              <a:t> </a:t>
            </a:r>
            <a:r>
              <a:rPr sz="2200" b="1" spc="-5" dirty="0">
                <a:latin typeface="Arial Rounded MT Bold"/>
                <a:cs typeface="Arial Rounded MT Bold"/>
              </a:rPr>
              <a:t>stenosis</a:t>
            </a:r>
            <a:endParaRPr sz="2200">
              <a:latin typeface="Arial Rounded MT Bold"/>
              <a:cs typeface="Arial Rounded MT Bold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har char="•"/>
            </a:pPr>
            <a:endParaRPr sz="2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00" b="1" spc="-10" dirty="0">
                <a:solidFill>
                  <a:srgbClr val="FF0000"/>
                </a:solidFill>
                <a:latin typeface="Arial Rounded MT Bold"/>
                <a:cs typeface="Arial Rounded MT Bold"/>
              </a:rPr>
              <a:t>Ankylosing </a:t>
            </a:r>
            <a:r>
              <a:rPr sz="2200" b="1" spc="-5" dirty="0">
                <a:solidFill>
                  <a:srgbClr val="FF0000"/>
                </a:solidFill>
                <a:latin typeface="Arial Rounded MT Bold"/>
                <a:cs typeface="Arial Rounded MT Bold"/>
              </a:rPr>
              <a:t>spondylitis</a:t>
            </a:r>
            <a:r>
              <a:rPr sz="2200" b="1" spc="-75" dirty="0">
                <a:solidFill>
                  <a:srgbClr val="FF0000"/>
                </a:solidFill>
                <a:latin typeface="Arial Rounded MT Bold"/>
                <a:cs typeface="Arial Rounded MT Bold"/>
              </a:rPr>
              <a:t> </a:t>
            </a:r>
            <a:r>
              <a:rPr sz="2200" b="1" spc="10" dirty="0">
                <a:solidFill>
                  <a:srgbClr val="FF0000"/>
                </a:solidFill>
                <a:latin typeface="Arial Rounded MT Bold"/>
                <a:cs typeface="Arial Rounded MT Bold"/>
              </a:rPr>
              <a:t>(3%)</a:t>
            </a:r>
            <a:endParaRPr sz="2200">
              <a:latin typeface="Arial Rounded MT Bold"/>
              <a:cs typeface="Arial Rounded MT Bold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har char="•"/>
            </a:pPr>
            <a:endParaRPr sz="2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00" b="1" dirty="0">
                <a:latin typeface="Arial Rounded MT Bold"/>
                <a:cs typeface="Arial Rounded MT Bold"/>
              </a:rPr>
              <a:t>Cancer</a:t>
            </a:r>
            <a:endParaRPr sz="2200">
              <a:latin typeface="Arial Rounded MT Bold"/>
              <a:cs typeface="Arial Rounded MT Bold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00" b="1" dirty="0">
                <a:latin typeface="Arial Rounded MT Bold"/>
                <a:cs typeface="Arial Rounded MT Bold"/>
              </a:rPr>
              <a:t>Spinal</a:t>
            </a:r>
            <a:r>
              <a:rPr sz="2200" b="1" spc="-40" dirty="0">
                <a:latin typeface="Arial Rounded MT Bold"/>
                <a:cs typeface="Arial Rounded MT Bold"/>
              </a:rPr>
              <a:t> </a:t>
            </a:r>
            <a:r>
              <a:rPr sz="2200" b="1" spc="-5" dirty="0">
                <a:latin typeface="Arial Rounded MT Bold"/>
                <a:cs typeface="Arial Rounded MT Bold"/>
              </a:rPr>
              <a:t>infection</a:t>
            </a:r>
            <a:endParaRPr sz="2200">
              <a:latin typeface="Arial Rounded MT Bold"/>
              <a:cs typeface="Arial Rounded MT Bol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54211" y="1167383"/>
            <a:ext cx="1822703" cy="137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31223" y="2717292"/>
            <a:ext cx="1392935" cy="12451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43871" y="2654807"/>
            <a:ext cx="891540" cy="9646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459468" y="3189732"/>
            <a:ext cx="775716" cy="466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55791" y="4241291"/>
            <a:ext cx="2624327" cy="19370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01356" y="4186428"/>
            <a:ext cx="885444" cy="9616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84035" y="4776215"/>
            <a:ext cx="1895856" cy="10957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72354" y="3498591"/>
            <a:ext cx="4457573" cy="2574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87078" y="3104388"/>
            <a:ext cx="670560" cy="455295"/>
          </a:xfrm>
          <a:custGeom>
            <a:avLst/>
            <a:gdLst/>
            <a:ahLst/>
            <a:cxnLst/>
            <a:rect l="l" t="t" r="r" b="b"/>
            <a:pathLst>
              <a:path w="670559" h="455295">
                <a:moveTo>
                  <a:pt x="102150" y="329691"/>
                </a:moveTo>
                <a:lnTo>
                  <a:pt x="38735" y="329691"/>
                </a:lnTo>
                <a:lnTo>
                  <a:pt x="78231" y="400050"/>
                </a:lnTo>
                <a:lnTo>
                  <a:pt x="80772" y="404495"/>
                </a:lnTo>
                <a:lnTo>
                  <a:pt x="81915" y="407670"/>
                </a:lnTo>
                <a:lnTo>
                  <a:pt x="81915" y="411734"/>
                </a:lnTo>
                <a:lnTo>
                  <a:pt x="81279" y="413512"/>
                </a:lnTo>
                <a:lnTo>
                  <a:pt x="63119" y="425576"/>
                </a:lnTo>
                <a:lnTo>
                  <a:pt x="79501" y="454787"/>
                </a:lnTo>
                <a:lnTo>
                  <a:pt x="167386" y="405511"/>
                </a:lnTo>
                <a:lnTo>
                  <a:pt x="154920" y="383286"/>
                </a:lnTo>
                <a:lnTo>
                  <a:pt x="136905" y="383286"/>
                </a:lnTo>
                <a:lnTo>
                  <a:pt x="134620" y="382524"/>
                </a:lnTo>
                <a:lnTo>
                  <a:pt x="132333" y="381888"/>
                </a:lnTo>
                <a:lnTo>
                  <a:pt x="129413" y="378206"/>
                </a:lnTo>
                <a:lnTo>
                  <a:pt x="125729" y="371601"/>
                </a:lnTo>
                <a:lnTo>
                  <a:pt x="102150" y="329691"/>
                </a:lnTo>
                <a:close/>
              </a:path>
              <a:path w="670559" h="455295">
                <a:moveTo>
                  <a:pt x="197364" y="274700"/>
                </a:moveTo>
                <a:lnTo>
                  <a:pt x="127762" y="274700"/>
                </a:lnTo>
                <a:lnTo>
                  <a:pt x="132206" y="276987"/>
                </a:lnTo>
                <a:lnTo>
                  <a:pt x="134874" y="278129"/>
                </a:lnTo>
                <a:lnTo>
                  <a:pt x="138302" y="282448"/>
                </a:lnTo>
                <a:lnTo>
                  <a:pt x="142240" y="289560"/>
                </a:lnTo>
                <a:lnTo>
                  <a:pt x="173354" y="344932"/>
                </a:lnTo>
                <a:lnTo>
                  <a:pt x="176402" y="350265"/>
                </a:lnTo>
                <a:lnTo>
                  <a:pt x="177926" y="353949"/>
                </a:lnTo>
                <a:lnTo>
                  <a:pt x="163829" y="369062"/>
                </a:lnTo>
                <a:lnTo>
                  <a:pt x="180213" y="398272"/>
                </a:lnTo>
                <a:lnTo>
                  <a:pt x="268986" y="348488"/>
                </a:lnTo>
                <a:lnTo>
                  <a:pt x="258087" y="329057"/>
                </a:lnTo>
                <a:lnTo>
                  <a:pt x="231901" y="329057"/>
                </a:lnTo>
                <a:lnTo>
                  <a:pt x="230124" y="328549"/>
                </a:lnTo>
                <a:lnTo>
                  <a:pt x="228473" y="327533"/>
                </a:lnTo>
                <a:lnTo>
                  <a:pt x="226822" y="326389"/>
                </a:lnTo>
                <a:lnTo>
                  <a:pt x="224536" y="323214"/>
                </a:lnTo>
                <a:lnTo>
                  <a:pt x="221615" y="317881"/>
                </a:lnTo>
                <a:lnTo>
                  <a:pt x="197364" y="274700"/>
                </a:lnTo>
                <a:close/>
              </a:path>
              <a:path w="670559" h="455295">
                <a:moveTo>
                  <a:pt x="151002" y="376300"/>
                </a:moveTo>
                <a:lnTo>
                  <a:pt x="146176" y="379095"/>
                </a:lnTo>
                <a:lnTo>
                  <a:pt x="140716" y="382142"/>
                </a:lnTo>
                <a:lnTo>
                  <a:pt x="136905" y="383286"/>
                </a:lnTo>
                <a:lnTo>
                  <a:pt x="154920" y="383286"/>
                </a:lnTo>
                <a:lnTo>
                  <a:pt x="151002" y="376300"/>
                </a:lnTo>
                <a:close/>
              </a:path>
              <a:path w="670559" h="455295">
                <a:moveTo>
                  <a:pt x="57657" y="263906"/>
                </a:moveTo>
                <a:lnTo>
                  <a:pt x="43688" y="271779"/>
                </a:lnTo>
                <a:lnTo>
                  <a:pt x="34039" y="282872"/>
                </a:lnTo>
                <a:lnTo>
                  <a:pt x="23558" y="293465"/>
                </a:lnTo>
                <a:lnTo>
                  <a:pt x="12219" y="303533"/>
                </a:lnTo>
                <a:lnTo>
                  <a:pt x="0" y="313054"/>
                </a:lnTo>
                <a:lnTo>
                  <a:pt x="16382" y="342264"/>
                </a:lnTo>
                <a:lnTo>
                  <a:pt x="38735" y="329691"/>
                </a:lnTo>
                <a:lnTo>
                  <a:pt x="102150" y="329691"/>
                </a:lnTo>
                <a:lnTo>
                  <a:pt x="92075" y="311785"/>
                </a:lnTo>
                <a:lnTo>
                  <a:pt x="109492" y="283972"/>
                </a:lnTo>
                <a:lnTo>
                  <a:pt x="68961" y="283972"/>
                </a:lnTo>
                <a:lnTo>
                  <a:pt x="57657" y="263906"/>
                </a:lnTo>
                <a:close/>
              </a:path>
              <a:path w="670559" h="455295">
                <a:moveTo>
                  <a:pt x="252602" y="319277"/>
                </a:moveTo>
                <a:lnTo>
                  <a:pt x="239141" y="326898"/>
                </a:lnTo>
                <a:lnTo>
                  <a:pt x="235457" y="328675"/>
                </a:lnTo>
                <a:lnTo>
                  <a:pt x="233933" y="328802"/>
                </a:lnTo>
                <a:lnTo>
                  <a:pt x="231901" y="329057"/>
                </a:lnTo>
                <a:lnTo>
                  <a:pt x="258087" y="329057"/>
                </a:lnTo>
                <a:lnTo>
                  <a:pt x="252602" y="319277"/>
                </a:lnTo>
                <a:close/>
              </a:path>
              <a:path w="670559" h="455295">
                <a:moveTo>
                  <a:pt x="335406" y="121412"/>
                </a:moveTo>
                <a:lnTo>
                  <a:pt x="297491" y="130145"/>
                </a:lnTo>
                <a:lnTo>
                  <a:pt x="262508" y="152368"/>
                </a:lnTo>
                <a:lnTo>
                  <a:pt x="235839" y="193420"/>
                </a:lnTo>
                <a:lnTo>
                  <a:pt x="232028" y="215773"/>
                </a:lnTo>
                <a:lnTo>
                  <a:pt x="232551" y="227266"/>
                </a:lnTo>
                <a:lnTo>
                  <a:pt x="255706" y="278743"/>
                </a:lnTo>
                <a:lnTo>
                  <a:pt x="299212" y="307086"/>
                </a:lnTo>
                <a:lnTo>
                  <a:pt x="317240" y="309780"/>
                </a:lnTo>
                <a:lnTo>
                  <a:pt x="335708" y="308546"/>
                </a:lnTo>
                <a:lnTo>
                  <a:pt x="374015" y="294386"/>
                </a:lnTo>
                <a:lnTo>
                  <a:pt x="405431" y="269509"/>
                </a:lnTo>
                <a:lnTo>
                  <a:pt x="407409" y="266700"/>
                </a:lnTo>
                <a:lnTo>
                  <a:pt x="342773" y="266700"/>
                </a:lnTo>
                <a:lnTo>
                  <a:pt x="329438" y="265429"/>
                </a:lnTo>
                <a:lnTo>
                  <a:pt x="297433" y="233045"/>
                </a:lnTo>
                <a:lnTo>
                  <a:pt x="286385" y="197103"/>
                </a:lnTo>
                <a:lnTo>
                  <a:pt x="287400" y="189864"/>
                </a:lnTo>
                <a:lnTo>
                  <a:pt x="291073" y="182499"/>
                </a:lnTo>
                <a:lnTo>
                  <a:pt x="293624" y="177291"/>
                </a:lnTo>
                <a:lnTo>
                  <a:pt x="298069" y="172592"/>
                </a:lnTo>
                <a:lnTo>
                  <a:pt x="303783" y="169290"/>
                </a:lnTo>
                <a:lnTo>
                  <a:pt x="310810" y="166364"/>
                </a:lnTo>
                <a:lnTo>
                  <a:pt x="317992" y="165211"/>
                </a:lnTo>
                <a:lnTo>
                  <a:pt x="412293" y="165211"/>
                </a:lnTo>
                <a:lnTo>
                  <a:pt x="406745" y="156535"/>
                </a:lnTo>
                <a:lnTo>
                  <a:pt x="370107" y="127412"/>
                </a:lnTo>
                <a:lnTo>
                  <a:pt x="347577" y="121888"/>
                </a:lnTo>
                <a:lnTo>
                  <a:pt x="335406" y="121412"/>
                </a:lnTo>
                <a:close/>
              </a:path>
              <a:path w="670559" h="455295">
                <a:moveTo>
                  <a:pt x="141224" y="225171"/>
                </a:moveTo>
                <a:lnTo>
                  <a:pt x="99869" y="241633"/>
                </a:lnTo>
                <a:lnTo>
                  <a:pt x="74225" y="274020"/>
                </a:lnTo>
                <a:lnTo>
                  <a:pt x="68961" y="283972"/>
                </a:lnTo>
                <a:lnTo>
                  <a:pt x="109492" y="283972"/>
                </a:lnTo>
                <a:lnTo>
                  <a:pt x="113411" y="280542"/>
                </a:lnTo>
                <a:lnTo>
                  <a:pt x="117728" y="278129"/>
                </a:lnTo>
                <a:lnTo>
                  <a:pt x="123063" y="275209"/>
                </a:lnTo>
                <a:lnTo>
                  <a:pt x="127762" y="274700"/>
                </a:lnTo>
                <a:lnTo>
                  <a:pt x="197364" y="274700"/>
                </a:lnTo>
                <a:lnTo>
                  <a:pt x="186308" y="255015"/>
                </a:lnTo>
                <a:lnTo>
                  <a:pt x="154892" y="226663"/>
                </a:lnTo>
                <a:lnTo>
                  <a:pt x="148349" y="225500"/>
                </a:lnTo>
                <a:lnTo>
                  <a:pt x="141224" y="225171"/>
                </a:lnTo>
                <a:close/>
              </a:path>
              <a:path w="670559" h="455295">
                <a:moveTo>
                  <a:pt x="412293" y="165211"/>
                </a:moveTo>
                <a:lnTo>
                  <a:pt x="317992" y="165211"/>
                </a:lnTo>
                <a:lnTo>
                  <a:pt x="325340" y="165844"/>
                </a:lnTo>
                <a:lnTo>
                  <a:pt x="332867" y="168275"/>
                </a:lnTo>
                <a:lnTo>
                  <a:pt x="361188" y="197865"/>
                </a:lnTo>
                <a:lnTo>
                  <a:pt x="371798" y="229615"/>
                </a:lnTo>
                <a:lnTo>
                  <a:pt x="371221" y="238125"/>
                </a:lnTo>
                <a:lnTo>
                  <a:pt x="342773" y="266700"/>
                </a:lnTo>
                <a:lnTo>
                  <a:pt x="407409" y="266700"/>
                </a:lnTo>
                <a:lnTo>
                  <a:pt x="415966" y="254541"/>
                </a:lnTo>
                <a:lnTo>
                  <a:pt x="423037" y="237871"/>
                </a:lnTo>
                <a:lnTo>
                  <a:pt x="426392" y="220394"/>
                </a:lnTo>
                <a:lnTo>
                  <a:pt x="425973" y="202834"/>
                </a:lnTo>
                <a:lnTo>
                  <a:pt x="421768" y="185203"/>
                </a:lnTo>
                <a:lnTo>
                  <a:pt x="413766" y="167512"/>
                </a:lnTo>
                <a:lnTo>
                  <a:pt x="412293" y="165211"/>
                </a:lnTo>
                <a:close/>
              </a:path>
              <a:path w="670559" h="455295">
                <a:moveTo>
                  <a:pt x="503575" y="104521"/>
                </a:moveTo>
                <a:lnTo>
                  <a:pt x="440181" y="104521"/>
                </a:lnTo>
                <a:lnTo>
                  <a:pt x="479678" y="174878"/>
                </a:lnTo>
                <a:lnTo>
                  <a:pt x="482092" y="179324"/>
                </a:lnTo>
                <a:lnTo>
                  <a:pt x="483362" y="182499"/>
                </a:lnTo>
                <a:lnTo>
                  <a:pt x="483362" y="186562"/>
                </a:lnTo>
                <a:lnTo>
                  <a:pt x="482726" y="188340"/>
                </a:lnTo>
                <a:lnTo>
                  <a:pt x="481329" y="189864"/>
                </a:lnTo>
                <a:lnTo>
                  <a:pt x="480060" y="191388"/>
                </a:lnTo>
                <a:lnTo>
                  <a:pt x="475869" y="194056"/>
                </a:lnTo>
                <a:lnTo>
                  <a:pt x="464566" y="200406"/>
                </a:lnTo>
                <a:lnTo>
                  <a:pt x="480949" y="229615"/>
                </a:lnTo>
                <a:lnTo>
                  <a:pt x="568832" y="180339"/>
                </a:lnTo>
                <a:lnTo>
                  <a:pt x="556367" y="158114"/>
                </a:lnTo>
                <a:lnTo>
                  <a:pt x="538352" y="158114"/>
                </a:lnTo>
                <a:lnTo>
                  <a:pt x="536067" y="157352"/>
                </a:lnTo>
                <a:lnTo>
                  <a:pt x="533780" y="156717"/>
                </a:lnTo>
                <a:lnTo>
                  <a:pt x="530860" y="153035"/>
                </a:lnTo>
                <a:lnTo>
                  <a:pt x="525744" y="144006"/>
                </a:lnTo>
                <a:lnTo>
                  <a:pt x="503575" y="104521"/>
                </a:lnTo>
                <a:close/>
              </a:path>
              <a:path w="670559" h="455295">
                <a:moveTo>
                  <a:pt x="598771" y="49529"/>
                </a:moveTo>
                <a:lnTo>
                  <a:pt x="529208" y="49529"/>
                </a:lnTo>
                <a:lnTo>
                  <a:pt x="533653" y="51815"/>
                </a:lnTo>
                <a:lnTo>
                  <a:pt x="536321" y="53086"/>
                </a:lnTo>
                <a:lnTo>
                  <a:pt x="539623" y="57276"/>
                </a:lnTo>
                <a:lnTo>
                  <a:pt x="574801" y="119761"/>
                </a:lnTo>
                <a:lnTo>
                  <a:pt x="579501" y="132969"/>
                </a:lnTo>
                <a:lnTo>
                  <a:pt x="578485" y="135000"/>
                </a:lnTo>
                <a:lnTo>
                  <a:pt x="575691" y="137795"/>
                </a:lnTo>
                <a:lnTo>
                  <a:pt x="572007" y="140081"/>
                </a:lnTo>
                <a:lnTo>
                  <a:pt x="565276" y="144017"/>
                </a:lnTo>
                <a:lnTo>
                  <a:pt x="581660" y="173100"/>
                </a:lnTo>
                <a:lnTo>
                  <a:pt x="670432" y="123316"/>
                </a:lnTo>
                <a:lnTo>
                  <a:pt x="659534" y="103886"/>
                </a:lnTo>
                <a:lnTo>
                  <a:pt x="633349" y="103886"/>
                </a:lnTo>
                <a:lnTo>
                  <a:pt x="631444" y="103377"/>
                </a:lnTo>
                <a:lnTo>
                  <a:pt x="629920" y="102362"/>
                </a:lnTo>
                <a:lnTo>
                  <a:pt x="628269" y="101219"/>
                </a:lnTo>
                <a:lnTo>
                  <a:pt x="625982" y="98044"/>
                </a:lnTo>
                <a:lnTo>
                  <a:pt x="622935" y="92710"/>
                </a:lnTo>
                <a:lnTo>
                  <a:pt x="598771" y="49529"/>
                </a:lnTo>
                <a:close/>
              </a:path>
              <a:path w="670559" h="455295">
                <a:moveTo>
                  <a:pt x="552450" y="151129"/>
                </a:moveTo>
                <a:lnTo>
                  <a:pt x="542163" y="156972"/>
                </a:lnTo>
                <a:lnTo>
                  <a:pt x="538352" y="158114"/>
                </a:lnTo>
                <a:lnTo>
                  <a:pt x="556367" y="158114"/>
                </a:lnTo>
                <a:lnTo>
                  <a:pt x="552450" y="151129"/>
                </a:lnTo>
                <a:close/>
              </a:path>
              <a:path w="670559" h="455295">
                <a:moveTo>
                  <a:pt x="459104" y="38735"/>
                </a:moveTo>
                <a:lnTo>
                  <a:pt x="445135" y="46609"/>
                </a:lnTo>
                <a:lnTo>
                  <a:pt x="435486" y="57701"/>
                </a:lnTo>
                <a:lnTo>
                  <a:pt x="425005" y="68294"/>
                </a:lnTo>
                <a:lnTo>
                  <a:pt x="413666" y="78362"/>
                </a:lnTo>
                <a:lnTo>
                  <a:pt x="401447" y="87884"/>
                </a:lnTo>
                <a:lnTo>
                  <a:pt x="417829" y="117094"/>
                </a:lnTo>
                <a:lnTo>
                  <a:pt x="440181" y="104521"/>
                </a:lnTo>
                <a:lnTo>
                  <a:pt x="503575" y="104521"/>
                </a:lnTo>
                <a:lnTo>
                  <a:pt x="493522" y="86613"/>
                </a:lnTo>
                <a:lnTo>
                  <a:pt x="510939" y="58800"/>
                </a:lnTo>
                <a:lnTo>
                  <a:pt x="470407" y="58800"/>
                </a:lnTo>
                <a:lnTo>
                  <a:pt x="459104" y="38735"/>
                </a:lnTo>
                <a:close/>
              </a:path>
              <a:path w="670559" h="455295">
                <a:moveTo>
                  <a:pt x="654050" y="94107"/>
                </a:moveTo>
                <a:lnTo>
                  <a:pt x="640588" y="101726"/>
                </a:lnTo>
                <a:lnTo>
                  <a:pt x="636777" y="103504"/>
                </a:lnTo>
                <a:lnTo>
                  <a:pt x="635253" y="103632"/>
                </a:lnTo>
                <a:lnTo>
                  <a:pt x="633349" y="103886"/>
                </a:lnTo>
                <a:lnTo>
                  <a:pt x="659534" y="103886"/>
                </a:lnTo>
                <a:lnTo>
                  <a:pt x="654050" y="94107"/>
                </a:lnTo>
                <a:close/>
              </a:path>
              <a:path w="670559" h="455295">
                <a:moveTo>
                  <a:pt x="542671" y="0"/>
                </a:moveTo>
                <a:lnTo>
                  <a:pt x="501300" y="16462"/>
                </a:lnTo>
                <a:lnTo>
                  <a:pt x="475618" y="48849"/>
                </a:lnTo>
                <a:lnTo>
                  <a:pt x="470407" y="58800"/>
                </a:lnTo>
                <a:lnTo>
                  <a:pt x="510939" y="58800"/>
                </a:lnTo>
                <a:lnTo>
                  <a:pt x="514857" y="55372"/>
                </a:lnTo>
                <a:lnTo>
                  <a:pt x="524382" y="50037"/>
                </a:lnTo>
                <a:lnTo>
                  <a:pt x="529208" y="49529"/>
                </a:lnTo>
                <a:lnTo>
                  <a:pt x="598771" y="49529"/>
                </a:lnTo>
                <a:lnTo>
                  <a:pt x="587755" y="29845"/>
                </a:lnTo>
                <a:lnTo>
                  <a:pt x="556291" y="1492"/>
                </a:lnTo>
                <a:lnTo>
                  <a:pt x="549743" y="329"/>
                </a:lnTo>
                <a:lnTo>
                  <a:pt x="542671" y="0"/>
                </a:lnTo>
                <a:close/>
              </a:path>
            </a:pathLst>
          </a:custGeom>
          <a:solidFill>
            <a:srgbClr val="AE31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025760" y="3074670"/>
            <a:ext cx="102235" cy="82550"/>
          </a:xfrm>
          <a:custGeom>
            <a:avLst/>
            <a:gdLst/>
            <a:ahLst/>
            <a:cxnLst/>
            <a:rect l="l" t="t" r="r" b="b"/>
            <a:pathLst>
              <a:path w="102234" h="82550">
                <a:moveTo>
                  <a:pt x="82042" y="0"/>
                </a:moveTo>
                <a:lnTo>
                  <a:pt x="0" y="45974"/>
                </a:lnTo>
                <a:lnTo>
                  <a:pt x="20320" y="82168"/>
                </a:lnTo>
                <a:lnTo>
                  <a:pt x="102235" y="36194"/>
                </a:lnTo>
                <a:lnTo>
                  <a:pt x="82042" y="0"/>
                </a:lnTo>
                <a:close/>
              </a:path>
            </a:pathLst>
          </a:custGeom>
          <a:solidFill>
            <a:srgbClr val="AE31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474454" y="3199892"/>
            <a:ext cx="734060" cy="424180"/>
          </a:xfrm>
          <a:custGeom>
            <a:avLst/>
            <a:gdLst/>
            <a:ahLst/>
            <a:cxnLst/>
            <a:rect l="l" t="t" r="r" b="b"/>
            <a:pathLst>
              <a:path w="734059" h="424179">
                <a:moveTo>
                  <a:pt x="723011" y="0"/>
                </a:moveTo>
                <a:lnTo>
                  <a:pt x="0" y="405511"/>
                </a:lnTo>
                <a:lnTo>
                  <a:pt x="10414" y="424180"/>
                </a:lnTo>
                <a:lnTo>
                  <a:pt x="733551" y="18542"/>
                </a:lnTo>
                <a:lnTo>
                  <a:pt x="723011" y="0"/>
                </a:lnTo>
                <a:close/>
              </a:path>
            </a:pathLst>
          </a:custGeom>
          <a:solidFill>
            <a:srgbClr val="AE31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83613" y="5592495"/>
            <a:ext cx="683437" cy="7892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36180" y="3887723"/>
            <a:ext cx="1089659" cy="1121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61376" y="3887723"/>
            <a:ext cx="2580131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77043" y="3887723"/>
            <a:ext cx="806196" cy="1121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191004" y="1705635"/>
            <a:ext cx="8016240" cy="295275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60"/>
              </a:spcBef>
            </a:pPr>
            <a:r>
              <a:rPr sz="4000" spc="-5" dirty="0">
                <a:latin typeface="Arial"/>
                <a:cs typeface="Arial"/>
              </a:rPr>
              <a:t>�Inflammation is</a:t>
            </a:r>
            <a:r>
              <a:rPr sz="4000" spc="25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bad</a:t>
            </a:r>
            <a:endParaRPr sz="4000">
              <a:latin typeface="Arial"/>
              <a:cs typeface="Arial"/>
            </a:endParaRPr>
          </a:p>
          <a:p>
            <a:pPr marL="1440180" indent="-398780">
              <a:lnSpc>
                <a:spcPct val="100000"/>
              </a:lnSpc>
              <a:spcBef>
                <a:spcPts val="965"/>
              </a:spcBef>
              <a:buSzPct val="97500"/>
              <a:buFont typeface="Wingdings"/>
              <a:buChar char=""/>
              <a:tabLst>
                <a:tab pos="1440815" algn="l"/>
              </a:tabLst>
            </a:pPr>
            <a:r>
              <a:rPr sz="4000" spc="-5" dirty="0">
                <a:latin typeface="Arial"/>
                <a:cs typeface="Arial"/>
              </a:rPr>
              <a:t>Inflammation is</a:t>
            </a:r>
            <a:r>
              <a:rPr sz="4000" spc="25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treatable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5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  <a:tabLst>
                <a:tab pos="5351145" algn="l"/>
                <a:tab pos="6073140" algn="l"/>
              </a:tabLst>
            </a:pPr>
            <a:r>
              <a:rPr sz="4000" spc="-5" dirty="0">
                <a:latin typeface="Arial"/>
                <a:cs typeface="Arial"/>
              </a:rPr>
              <a:t>�Inflamm</a:t>
            </a:r>
            <a:r>
              <a:rPr sz="4000" spc="-20" dirty="0">
                <a:latin typeface="Arial"/>
                <a:cs typeface="Arial"/>
              </a:rPr>
              <a:t>a</a:t>
            </a:r>
            <a:r>
              <a:rPr sz="4000" spc="-5" dirty="0">
                <a:latin typeface="Arial"/>
                <a:cs typeface="Arial"/>
              </a:rPr>
              <a:t>tion</a:t>
            </a:r>
            <a:r>
              <a:rPr sz="4000" spc="35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x</a:t>
            </a:r>
            <a:r>
              <a:rPr sz="4000" spc="-80" dirty="0">
                <a:latin typeface="Arial"/>
                <a:cs typeface="Arial"/>
              </a:rPr>
              <a:t> </a:t>
            </a:r>
            <a:r>
              <a:rPr sz="4000" spc="-160" dirty="0">
                <a:latin typeface="Arial"/>
                <a:cs typeface="Arial"/>
              </a:rPr>
              <a:t>T</a:t>
            </a:r>
            <a:r>
              <a:rPr sz="4000" spc="-5" dirty="0">
                <a:latin typeface="Arial"/>
                <a:cs typeface="Arial"/>
              </a:rPr>
              <a:t>ime</a:t>
            </a:r>
            <a:r>
              <a:rPr sz="4000" dirty="0">
                <a:latin typeface="Arial"/>
                <a:cs typeface="Arial"/>
              </a:rPr>
              <a:t>	</a:t>
            </a:r>
            <a:r>
              <a:rPr sz="4000" spc="-5" dirty="0">
                <a:latin typeface="Arial"/>
                <a:cs typeface="Arial"/>
              </a:rPr>
              <a:t>=</a:t>
            </a:r>
            <a:r>
              <a:rPr sz="4000" dirty="0">
                <a:latin typeface="Arial"/>
                <a:cs typeface="Arial"/>
              </a:rPr>
              <a:t>	</a:t>
            </a:r>
            <a:r>
              <a:rPr sz="4000" spc="-5" dirty="0">
                <a:solidFill>
                  <a:srgbClr val="FF0000"/>
                </a:solidFill>
                <a:latin typeface="Arial"/>
                <a:cs typeface="Arial"/>
              </a:rPr>
              <a:t>Da</a:t>
            </a:r>
            <a:r>
              <a:rPr sz="4000" spc="-25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4000" spc="-5" dirty="0">
                <a:solidFill>
                  <a:srgbClr val="FF0000"/>
                </a:solidFill>
                <a:latin typeface="Arial"/>
                <a:cs typeface="Arial"/>
              </a:rPr>
              <a:t>age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52600" y="163576"/>
            <a:ext cx="3128899" cy="1911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3613" y="5592495"/>
            <a:ext cx="683437" cy="7892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52035" y="5000256"/>
            <a:ext cx="2582544" cy="14425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5385" y="264667"/>
            <a:ext cx="57092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AS </a:t>
            </a:r>
            <a:r>
              <a:rPr sz="3600" dirty="0"/>
              <a:t>is </a:t>
            </a:r>
            <a:r>
              <a:rPr sz="3600" spc="-35" dirty="0"/>
              <a:t>progressive</a:t>
            </a:r>
            <a:r>
              <a:rPr sz="3600" spc="-85" dirty="0"/>
              <a:t> </a:t>
            </a:r>
            <a:r>
              <a:rPr sz="3600" dirty="0"/>
              <a:t>disease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2844800" y="1489659"/>
            <a:ext cx="6515481" cy="4856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205877"/>
            <a:ext cx="9144000" cy="65697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609981"/>
            <a:ext cx="46177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5" dirty="0">
                <a:solidFill>
                  <a:srgbClr val="000000"/>
                </a:solidFill>
                <a:latin typeface="Calibri Light"/>
                <a:cs typeface="Calibri Light"/>
              </a:rPr>
              <a:t>NEW </a:t>
            </a:r>
            <a:r>
              <a:rPr sz="4400" b="0" spc="-35" dirty="0">
                <a:solidFill>
                  <a:srgbClr val="000000"/>
                </a:solidFill>
                <a:latin typeface="Calibri Light"/>
                <a:cs typeface="Calibri Light"/>
              </a:rPr>
              <a:t>YORK</a:t>
            </a:r>
            <a:r>
              <a:rPr sz="4400" b="0" spc="-6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 Light"/>
                <a:cs typeface="Calibri Light"/>
              </a:rPr>
              <a:t>CRITERIA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1793493"/>
            <a:ext cx="3897629" cy="2497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solidFill>
                  <a:srgbClr val="C00000"/>
                </a:solidFill>
                <a:latin typeface="Calibri"/>
                <a:cs typeface="Calibri"/>
              </a:rPr>
              <a:t>MRI??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C00000"/>
              </a:buClr>
              <a:buFont typeface="Arial"/>
              <a:buChar char="•"/>
            </a:pPr>
            <a:endParaRPr sz="40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solidFill>
                  <a:srgbClr val="C00000"/>
                </a:solidFill>
                <a:latin typeface="Calibri"/>
                <a:cs typeface="Calibri"/>
              </a:rPr>
              <a:t>Extra-articular</a:t>
            </a:r>
            <a:r>
              <a:rPr sz="28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C00000"/>
                </a:solidFill>
                <a:latin typeface="Calibri"/>
                <a:cs typeface="Calibri"/>
              </a:rPr>
              <a:t>features??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C00000"/>
              </a:buClr>
              <a:buFont typeface="Arial"/>
              <a:buChar char="•"/>
            </a:pPr>
            <a:endParaRPr sz="40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solidFill>
                  <a:srgbClr val="C00000"/>
                </a:solidFill>
                <a:latin typeface="Calibri"/>
                <a:cs typeface="Calibri"/>
              </a:rPr>
              <a:t>HLA-B27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312547"/>
            <a:ext cx="9633966" cy="5735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1705" y="480402"/>
            <a:ext cx="7169404" cy="53770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76488" y="480313"/>
            <a:ext cx="1994153" cy="14644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71661" y="475615"/>
            <a:ext cx="2004060" cy="1474470"/>
          </a:xfrm>
          <a:custGeom>
            <a:avLst/>
            <a:gdLst/>
            <a:ahLst/>
            <a:cxnLst/>
            <a:rect l="l" t="t" r="r" b="b"/>
            <a:pathLst>
              <a:path w="2004059" h="1474470">
                <a:moveTo>
                  <a:pt x="0" y="1473962"/>
                </a:moveTo>
                <a:lnTo>
                  <a:pt x="2003678" y="1473962"/>
                </a:lnTo>
                <a:lnTo>
                  <a:pt x="2003678" y="0"/>
                </a:lnTo>
                <a:lnTo>
                  <a:pt x="0" y="0"/>
                </a:lnTo>
                <a:lnTo>
                  <a:pt x="0" y="147396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81705" y="1537208"/>
            <a:ext cx="3150870" cy="3194050"/>
          </a:xfrm>
          <a:custGeom>
            <a:avLst/>
            <a:gdLst/>
            <a:ahLst/>
            <a:cxnLst/>
            <a:rect l="l" t="t" r="r" b="b"/>
            <a:pathLst>
              <a:path w="3150870" h="3194050">
                <a:moveTo>
                  <a:pt x="0" y="3193796"/>
                </a:moveTo>
                <a:lnTo>
                  <a:pt x="3150743" y="3193796"/>
                </a:lnTo>
                <a:lnTo>
                  <a:pt x="3150743" y="0"/>
                </a:lnTo>
                <a:lnTo>
                  <a:pt x="0" y="0"/>
                </a:lnTo>
                <a:lnTo>
                  <a:pt x="0" y="3193796"/>
                </a:lnTo>
                <a:close/>
              </a:path>
            </a:pathLst>
          </a:custGeom>
          <a:solidFill>
            <a:srgbClr val="FFFFFF">
              <a:alpha val="9882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11644" y="2040889"/>
            <a:ext cx="1934845" cy="410845"/>
          </a:xfrm>
          <a:custGeom>
            <a:avLst/>
            <a:gdLst/>
            <a:ahLst/>
            <a:cxnLst/>
            <a:rect l="l" t="t" r="r" b="b"/>
            <a:pathLst>
              <a:path w="1934845" h="410844">
                <a:moveTo>
                  <a:pt x="0" y="68452"/>
                </a:moveTo>
                <a:lnTo>
                  <a:pt x="5373" y="41790"/>
                </a:lnTo>
                <a:lnTo>
                  <a:pt x="20034" y="20034"/>
                </a:lnTo>
                <a:lnTo>
                  <a:pt x="41790" y="5373"/>
                </a:lnTo>
                <a:lnTo>
                  <a:pt x="68452" y="0"/>
                </a:lnTo>
                <a:lnTo>
                  <a:pt x="1866264" y="0"/>
                </a:lnTo>
                <a:lnTo>
                  <a:pt x="1892946" y="5373"/>
                </a:lnTo>
                <a:lnTo>
                  <a:pt x="1914747" y="20034"/>
                </a:lnTo>
                <a:lnTo>
                  <a:pt x="1929451" y="41790"/>
                </a:lnTo>
                <a:lnTo>
                  <a:pt x="1934845" y="68452"/>
                </a:lnTo>
                <a:lnTo>
                  <a:pt x="1934845" y="342264"/>
                </a:lnTo>
                <a:lnTo>
                  <a:pt x="1929451" y="368927"/>
                </a:lnTo>
                <a:lnTo>
                  <a:pt x="1914747" y="390683"/>
                </a:lnTo>
                <a:lnTo>
                  <a:pt x="1892946" y="405344"/>
                </a:lnTo>
                <a:lnTo>
                  <a:pt x="1866264" y="410718"/>
                </a:lnTo>
                <a:lnTo>
                  <a:pt x="68452" y="410718"/>
                </a:lnTo>
                <a:lnTo>
                  <a:pt x="41790" y="405344"/>
                </a:lnTo>
                <a:lnTo>
                  <a:pt x="20034" y="390683"/>
                </a:lnTo>
                <a:lnTo>
                  <a:pt x="5373" y="368927"/>
                </a:lnTo>
                <a:lnTo>
                  <a:pt x="0" y="342264"/>
                </a:lnTo>
                <a:lnTo>
                  <a:pt x="0" y="68452"/>
                </a:lnTo>
                <a:close/>
              </a:path>
            </a:pathLst>
          </a:custGeom>
          <a:ln w="12700">
            <a:solidFill>
              <a:srgbClr val="932C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66815" y="1698244"/>
            <a:ext cx="544830" cy="342900"/>
          </a:xfrm>
          <a:custGeom>
            <a:avLst/>
            <a:gdLst/>
            <a:ahLst/>
            <a:cxnLst/>
            <a:rect l="l" t="t" r="r" b="b"/>
            <a:pathLst>
              <a:path w="544829" h="342900">
                <a:moveTo>
                  <a:pt x="383053" y="278925"/>
                </a:moveTo>
                <a:lnTo>
                  <a:pt x="353694" y="327913"/>
                </a:lnTo>
                <a:lnTo>
                  <a:pt x="544830" y="342645"/>
                </a:lnTo>
                <a:lnTo>
                  <a:pt x="513623" y="293623"/>
                </a:lnTo>
                <a:lnTo>
                  <a:pt x="407542" y="293623"/>
                </a:lnTo>
                <a:lnTo>
                  <a:pt x="383053" y="278925"/>
                </a:lnTo>
                <a:close/>
              </a:path>
              <a:path w="544829" h="342900">
                <a:moveTo>
                  <a:pt x="412455" y="229866"/>
                </a:moveTo>
                <a:lnTo>
                  <a:pt x="383053" y="278925"/>
                </a:lnTo>
                <a:lnTo>
                  <a:pt x="407542" y="293623"/>
                </a:lnTo>
                <a:lnTo>
                  <a:pt x="437007" y="244601"/>
                </a:lnTo>
                <a:lnTo>
                  <a:pt x="412455" y="229866"/>
                </a:lnTo>
                <a:close/>
              </a:path>
              <a:path w="544829" h="342900">
                <a:moveTo>
                  <a:pt x="441833" y="180847"/>
                </a:moveTo>
                <a:lnTo>
                  <a:pt x="412455" y="229866"/>
                </a:lnTo>
                <a:lnTo>
                  <a:pt x="437007" y="244601"/>
                </a:lnTo>
                <a:lnTo>
                  <a:pt x="407542" y="293623"/>
                </a:lnTo>
                <a:lnTo>
                  <a:pt x="513623" y="293623"/>
                </a:lnTo>
                <a:lnTo>
                  <a:pt x="441833" y="180847"/>
                </a:lnTo>
                <a:close/>
              </a:path>
              <a:path w="544829" h="342900">
                <a:moveTo>
                  <a:pt x="29463" y="0"/>
                </a:moveTo>
                <a:lnTo>
                  <a:pt x="0" y="49021"/>
                </a:lnTo>
                <a:lnTo>
                  <a:pt x="383053" y="278925"/>
                </a:lnTo>
                <a:lnTo>
                  <a:pt x="412455" y="229866"/>
                </a:lnTo>
                <a:lnTo>
                  <a:pt x="29463" y="0"/>
                </a:lnTo>
                <a:close/>
              </a:path>
            </a:pathLst>
          </a:custGeom>
          <a:solidFill>
            <a:srgbClr val="932C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" y="0"/>
            <a:ext cx="1219198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1705" y="480402"/>
            <a:ext cx="7169404" cy="53770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89961" y="480313"/>
            <a:ext cx="1908810" cy="14644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14294" y="1694942"/>
            <a:ext cx="3061335" cy="3420745"/>
          </a:xfrm>
          <a:custGeom>
            <a:avLst/>
            <a:gdLst/>
            <a:ahLst/>
            <a:cxnLst/>
            <a:rect l="l" t="t" r="r" b="b"/>
            <a:pathLst>
              <a:path w="3061335" h="3420745">
                <a:moveTo>
                  <a:pt x="0" y="1710182"/>
                </a:moveTo>
                <a:lnTo>
                  <a:pt x="676" y="1658844"/>
                </a:lnTo>
                <a:lnTo>
                  <a:pt x="2693" y="1607883"/>
                </a:lnTo>
                <a:lnTo>
                  <a:pt x="6031" y="1557318"/>
                </a:lnTo>
                <a:lnTo>
                  <a:pt x="10671" y="1507172"/>
                </a:lnTo>
                <a:lnTo>
                  <a:pt x="16596" y="1457465"/>
                </a:lnTo>
                <a:lnTo>
                  <a:pt x="23784" y="1408219"/>
                </a:lnTo>
                <a:lnTo>
                  <a:pt x="32218" y="1359454"/>
                </a:lnTo>
                <a:lnTo>
                  <a:pt x="41879" y="1311192"/>
                </a:lnTo>
                <a:lnTo>
                  <a:pt x="52748" y="1263454"/>
                </a:lnTo>
                <a:lnTo>
                  <a:pt x="64805" y="1216261"/>
                </a:lnTo>
                <a:lnTo>
                  <a:pt x="78032" y="1169635"/>
                </a:lnTo>
                <a:lnTo>
                  <a:pt x="92410" y="1123596"/>
                </a:lnTo>
                <a:lnTo>
                  <a:pt x="107920" y="1078166"/>
                </a:lnTo>
                <a:lnTo>
                  <a:pt x="124543" y="1033365"/>
                </a:lnTo>
                <a:lnTo>
                  <a:pt x="142260" y="989216"/>
                </a:lnTo>
                <a:lnTo>
                  <a:pt x="161053" y="945738"/>
                </a:lnTo>
                <a:lnTo>
                  <a:pt x="180901" y="902954"/>
                </a:lnTo>
                <a:lnTo>
                  <a:pt x="201787" y="860884"/>
                </a:lnTo>
                <a:lnTo>
                  <a:pt x="223690" y="819550"/>
                </a:lnTo>
                <a:lnTo>
                  <a:pt x="246594" y="778973"/>
                </a:lnTo>
                <a:lnTo>
                  <a:pt x="270477" y="739174"/>
                </a:lnTo>
                <a:lnTo>
                  <a:pt x="295322" y="700174"/>
                </a:lnTo>
                <a:lnTo>
                  <a:pt x="321110" y="661994"/>
                </a:lnTo>
                <a:lnTo>
                  <a:pt x="347821" y="624656"/>
                </a:lnTo>
                <a:lnTo>
                  <a:pt x="375437" y="588180"/>
                </a:lnTo>
                <a:lnTo>
                  <a:pt x="403938" y="552588"/>
                </a:lnTo>
                <a:lnTo>
                  <a:pt x="433306" y="517901"/>
                </a:lnTo>
                <a:lnTo>
                  <a:pt x="463522" y="484140"/>
                </a:lnTo>
                <a:lnTo>
                  <a:pt x="494567" y="451326"/>
                </a:lnTo>
                <a:lnTo>
                  <a:pt x="526422" y="419481"/>
                </a:lnTo>
                <a:lnTo>
                  <a:pt x="559068" y="388626"/>
                </a:lnTo>
                <a:lnTo>
                  <a:pt x="592485" y="358781"/>
                </a:lnTo>
                <a:lnTo>
                  <a:pt x="626656" y="329968"/>
                </a:lnTo>
                <a:lnTo>
                  <a:pt x="661561" y="302208"/>
                </a:lnTo>
                <a:lnTo>
                  <a:pt x="697181" y="275523"/>
                </a:lnTo>
                <a:lnTo>
                  <a:pt x="733498" y="249932"/>
                </a:lnTo>
                <a:lnTo>
                  <a:pt x="770491" y="225459"/>
                </a:lnTo>
                <a:lnTo>
                  <a:pt x="808143" y="202123"/>
                </a:lnTo>
                <a:lnTo>
                  <a:pt x="846435" y="179946"/>
                </a:lnTo>
                <a:lnTo>
                  <a:pt x="885347" y="158949"/>
                </a:lnTo>
                <a:lnTo>
                  <a:pt x="924860" y="139154"/>
                </a:lnTo>
                <a:lnTo>
                  <a:pt x="964957" y="120581"/>
                </a:lnTo>
                <a:lnTo>
                  <a:pt x="1005616" y="103251"/>
                </a:lnTo>
                <a:lnTo>
                  <a:pt x="1046821" y="87187"/>
                </a:lnTo>
                <a:lnTo>
                  <a:pt x="1088551" y="72408"/>
                </a:lnTo>
                <a:lnTo>
                  <a:pt x="1130788" y="58936"/>
                </a:lnTo>
                <a:lnTo>
                  <a:pt x="1173513" y="46792"/>
                </a:lnTo>
                <a:lnTo>
                  <a:pt x="1216707" y="35998"/>
                </a:lnTo>
                <a:lnTo>
                  <a:pt x="1260351" y="26574"/>
                </a:lnTo>
                <a:lnTo>
                  <a:pt x="1304426" y="18542"/>
                </a:lnTo>
                <a:lnTo>
                  <a:pt x="1348913" y="11923"/>
                </a:lnTo>
                <a:lnTo>
                  <a:pt x="1393793" y="6738"/>
                </a:lnTo>
                <a:lnTo>
                  <a:pt x="1439048" y="3009"/>
                </a:lnTo>
                <a:lnTo>
                  <a:pt x="1484657" y="755"/>
                </a:lnTo>
                <a:lnTo>
                  <a:pt x="1530604" y="0"/>
                </a:lnTo>
                <a:lnTo>
                  <a:pt x="1576550" y="755"/>
                </a:lnTo>
                <a:lnTo>
                  <a:pt x="1622159" y="3009"/>
                </a:lnTo>
                <a:lnTo>
                  <a:pt x="1667414" y="6738"/>
                </a:lnTo>
                <a:lnTo>
                  <a:pt x="1712294" y="11923"/>
                </a:lnTo>
                <a:lnTo>
                  <a:pt x="1756781" y="18542"/>
                </a:lnTo>
                <a:lnTo>
                  <a:pt x="1800856" y="26574"/>
                </a:lnTo>
                <a:lnTo>
                  <a:pt x="1844500" y="35998"/>
                </a:lnTo>
                <a:lnTo>
                  <a:pt x="1887694" y="46792"/>
                </a:lnTo>
                <a:lnTo>
                  <a:pt x="1930419" y="58936"/>
                </a:lnTo>
                <a:lnTo>
                  <a:pt x="1972656" y="72408"/>
                </a:lnTo>
                <a:lnTo>
                  <a:pt x="2014386" y="87187"/>
                </a:lnTo>
                <a:lnTo>
                  <a:pt x="2055591" y="103251"/>
                </a:lnTo>
                <a:lnTo>
                  <a:pt x="2096250" y="120581"/>
                </a:lnTo>
                <a:lnTo>
                  <a:pt x="2136347" y="139154"/>
                </a:lnTo>
                <a:lnTo>
                  <a:pt x="2175860" y="158949"/>
                </a:lnTo>
                <a:lnTo>
                  <a:pt x="2214772" y="179946"/>
                </a:lnTo>
                <a:lnTo>
                  <a:pt x="2253064" y="202123"/>
                </a:lnTo>
                <a:lnTo>
                  <a:pt x="2290716" y="225459"/>
                </a:lnTo>
                <a:lnTo>
                  <a:pt x="2327709" y="249932"/>
                </a:lnTo>
                <a:lnTo>
                  <a:pt x="2364026" y="275523"/>
                </a:lnTo>
                <a:lnTo>
                  <a:pt x="2399646" y="302208"/>
                </a:lnTo>
                <a:lnTo>
                  <a:pt x="2434551" y="329968"/>
                </a:lnTo>
                <a:lnTo>
                  <a:pt x="2468722" y="358781"/>
                </a:lnTo>
                <a:lnTo>
                  <a:pt x="2502139" y="388626"/>
                </a:lnTo>
                <a:lnTo>
                  <a:pt x="2534785" y="419481"/>
                </a:lnTo>
                <a:lnTo>
                  <a:pt x="2566640" y="451326"/>
                </a:lnTo>
                <a:lnTo>
                  <a:pt x="2597685" y="484140"/>
                </a:lnTo>
                <a:lnTo>
                  <a:pt x="2627901" y="517901"/>
                </a:lnTo>
                <a:lnTo>
                  <a:pt x="2657269" y="552588"/>
                </a:lnTo>
                <a:lnTo>
                  <a:pt x="2685770" y="588180"/>
                </a:lnTo>
                <a:lnTo>
                  <a:pt x="2713386" y="624656"/>
                </a:lnTo>
                <a:lnTo>
                  <a:pt x="2740097" y="661994"/>
                </a:lnTo>
                <a:lnTo>
                  <a:pt x="2765885" y="700174"/>
                </a:lnTo>
                <a:lnTo>
                  <a:pt x="2790730" y="739174"/>
                </a:lnTo>
                <a:lnTo>
                  <a:pt x="2814613" y="778973"/>
                </a:lnTo>
                <a:lnTo>
                  <a:pt x="2837517" y="819550"/>
                </a:lnTo>
                <a:lnTo>
                  <a:pt x="2859420" y="860884"/>
                </a:lnTo>
                <a:lnTo>
                  <a:pt x="2880306" y="902954"/>
                </a:lnTo>
                <a:lnTo>
                  <a:pt x="2900154" y="945738"/>
                </a:lnTo>
                <a:lnTo>
                  <a:pt x="2918947" y="989216"/>
                </a:lnTo>
                <a:lnTo>
                  <a:pt x="2936664" y="1033365"/>
                </a:lnTo>
                <a:lnTo>
                  <a:pt x="2953287" y="1078166"/>
                </a:lnTo>
                <a:lnTo>
                  <a:pt x="2968797" y="1123596"/>
                </a:lnTo>
                <a:lnTo>
                  <a:pt x="2983175" y="1169635"/>
                </a:lnTo>
                <a:lnTo>
                  <a:pt x="2996402" y="1216261"/>
                </a:lnTo>
                <a:lnTo>
                  <a:pt x="3008459" y="1263454"/>
                </a:lnTo>
                <a:lnTo>
                  <a:pt x="3019328" y="1311192"/>
                </a:lnTo>
                <a:lnTo>
                  <a:pt x="3028989" y="1359454"/>
                </a:lnTo>
                <a:lnTo>
                  <a:pt x="3037423" y="1408219"/>
                </a:lnTo>
                <a:lnTo>
                  <a:pt x="3044611" y="1457465"/>
                </a:lnTo>
                <a:lnTo>
                  <a:pt x="3050536" y="1507172"/>
                </a:lnTo>
                <a:lnTo>
                  <a:pt x="3055176" y="1557318"/>
                </a:lnTo>
                <a:lnTo>
                  <a:pt x="3058514" y="1607883"/>
                </a:lnTo>
                <a:lnTo>
                  <a:pt x="3060531" y="1658844"/>
                </a:lnTo>
                <a:lnTo>
                  <a:pt x="3061208" y="1710182"/>
                </a:lnTo>
                <a:lnTo>
                  <a:pt x="3060531" y="1761519"/>
                </a:lnTo>
                <a:lnTo>
                  <a:pt x="3058514" y="1812480"/>
                </a:lnTo>
                <a:lnTo>
                  <a:pt x="3055176" y="1863045"/>
                </a:lnTo>
                <a:lnTo>
                  <a:pt x="3050536" y="1913191"/>
                </a:lnTo>
                <a:lnTo>
                  <a:pt x="3044611" y="1962898"/>
                </a:lnTo>
                <a:lnTo>
                  <a:pt x="3037423" y="2012144"/>
                </a:lnTo>
                <a:lnTo>
                  <a:pt x="3028989" y="2060909"/>
                </a:lnTo>
                <a:lnTo>
                  <a:pt x="3019328" y="2109171"/>
                </a:lnTo>
                <a:lnTo>
                  <a:pt x="3008459" y="2156909"/>
                </a:lnTo>
                <a:lnTo>
                  <a:pt x="2996402" y="2204102"/>
                </a:lnTo>
                <a:lnTo>
                  <a:pt x="2983175" y="2250728"/>
                </a:lnTo>
                <a:lnTo>
                  <a:pt x="2968797" y="2296767"/>
                </a:lnTo>
                <a:lnTo>
                  <a:pt x="2953287" y="2342197"/>
                </a:lnTo>
                <a:lnTo>
                  <a:pt x="2936664" y="2386998"/>
                </a:lnTo>
                <a:lnTo>
                  <a:pt x="2918947" y="2431147"/>
                </a:lnTo>
                <a:lnTo>
                  <a:pt x="2900154" y="2474625"/>
                </a:lnTo>
                <a:lnTo>
                  <a:pt x="2880306" y="2517409"/>
                </a:lnTo>
                <a:lnTo>
                  <a:pt x="2859420" y="2559479"/>
                </a:lnTo>
                <a:lnTo>
                  <a:pt x="2837517" y="2600813"/>
                </a:lnTo>
                <a:lnTo>
                  <a:pt x="2814613" y="2641390"/>
                </a:lnTo>
                <a:lnTo>
                  <a:pt x="2790730" y="2681189"/>
                </a:lnTo>
                <a:lnTo>
                  <a:pt x="2765885" y="2720189"/>
                </a:lnTo>
                <a:lnTo>
                  <a:pt x="2740097" y="2758369"/>
                </a:lnTo>
                <a:lnTo>
                  <a:pt x="2713386" y="2795707"/>
                </a:lnTo>
                <a:lnTo>
                  <a:pt x="2685770" y="2832183"/>
                </a:lnTo>
                <a:lnTo>
                  <a:pt x="2657269" y="2867775"/>
                </a:lnTo>
                <a:lnTo>
                  <a:pt x="2627901" y="2902462"/>
                </a:lnTo>
                <a:lnTo>
                  <a:pt x="2597685" y="2936223"/>
                </a:lnTo>
                <a:lnTo>
                  <a:pt x="2566640" y="2969037"/>
                </a:lnTo>
                <a:lnTo>
                  <a:pt x="2534785" y="3000882"/>
                </a:lnTo>
                <a:lnTo>
                  <a:pt x="2502139" y="3031737"/>
                </a:lnTo>
                <a:lnTo>
                  <a:pt x="2468722" y="3061582"/>
                </a:lnTo>
                <a:lnTo>
                  <a:pt x="2434551" y="3090395"/>
                </a:lnTo>
                <a:lnTo>
                  <a:pt x="2399646" y="3118155"/>
                </a:lnTo>
                <a:lnTo>
                  <a:pt x="2364026" y="3144840"/>
                </a:lnTo>
                <a:lnTo>
                  <a:pt x="2327709" y="3170431"/>
                </a:lnTo>
                <a:lnTo>
                  <a:pt x="2290716" y="3194904"/>
                </a:lnTo>
                <a:lnTo>
                  <a:pt x="2253064" y="3218240"/>
                </a:lnTo>
                <a:lnTo>
                  <a:pt x="2214772" y="3240417"/>
                </a:lnTo>
                <a:lnTo>
                  <a:pt x="2175860" y="3261414"/>
                </a:lnTo>
                <a:lnTo>
                  <a:pt x="2136347" y="3281209"/>
                </a:lnTo>
                <a:lnTo>
                  <a:pt x="2096250" y="3299782"/>
                </a:lnTo>
                <a:lnTo>
                  <a:pt x="2055591" y="3317112"/>
                </a:lnTo>
                <a:lnTo>
                  <a:pt x="2014386" y="3333176"/>
                </a:lnTo>
                <a:lnTo>
                  <a:pt x="1972656" y="3347955"/>
                </a:lnTo>
                <a:lnTo>
                  <a:pt x="1930419" y="3361427"/>
                </a:lnTo>
                <a:lnTo>
                  <a:pt x="1887694" y="3373571"/>
                </a:lnTo>
                <a:lnTo>
                  <a:pt x="1844500" y="3384365"/>
                </a:lnTo>
                <a:lnTo>
                  <a:pt x="1800856" y="3393789"/>
                </a:lnTo>
                <a:lnTo>
                  <a:pt x="1756781" y="3401821"/>
                </a:lnTo>
                <a:lnTo>
                  <a:pt x="1712294" y="3408440"/>
                </a:lnTo>
                <a:lnTo>
                  <a:pt x="1667414" y="3413625"/>
                </a:lnTo>
                <a:lnTo>
                  <a:pt x="1622159" y="3417354"/>
                </a:lnTo>
                <a:lnTo>
                  <a:pt x="1576550" y="3419608"/>
                </a:lnTo>
                <a:lnTo>
                  <a:pt x="1530604" y="3420364"/>
                </a:lnTo>
                <a:lnTo>
                  <a:pt x="1484657" y="3419608"/>
                </a:lnTo>
                <a:lnTo>
                  <a:pt x="1439048" y="3417354"/>
                </a:lnTo>
                <a:lnTo>
                  <a:pt x="1393793" y="3413625"/>
                </a:lnTo>
                <a:lnTo>
                  <a:pt x="1348913" y="3408440"/>
                </a:lnTo>
                <a:lnTo>
                  <a:pt x="1304426" y="3401821"/>
                </a:lnTo>
                <a:lnTo>
                  <a:pt x="1260351" y="3393789"/>
                </a:lnTo>
                <a:lnTo>
                  <a:pt x="1216707" y="3384365"/>
                </a:lnTo>
                <a:lnTo>
                  <a:pt x="1173513" y="3373571"/>
                </a:lnTo>
                <a:lnTo>
                  <a:pt x="1130788" y="3361427"/>
                </a:lnTo>
                <a:lnTo>
                  <a:pt x="1088551" y="3347955"/>
                </a:lnTo>
                <a:lnTo>
                  <a:pt x="1046821" y="3333176"/>
                </a:lnTo>
                <a:lnTo>
                  <a:pt x="1005616" y="3317112"/>
                </a:lnTo>
                <a:lnTo>
                  <a:pt x="964957" y="3299782"/>
                </a:lnTo>
                <a:lnTo>
                  <a:pt x="924860" y="3281209"/>
                </a:lnTo>
                <a:lnTo>
                  <a:pt x="885347" y="3261414"/>
                </a:lnTo>
                <a:lnTo>
                  <a:pt x="846435" y="3240417"/>
                </a:lnTo>
                <a:lnTo>
                  <a:pt x="808143" y="3218240"/>
                </a:lnTo>
                <a:lnTo>
                  <a:pt x="770491" y="3194904"/>
                </a:lnTo>
                <a:lnTo>
                  <a:pt x="733498" y="3170431"/>
                </a:lnTo>
                <a:lnTo>
                  <a:pt x="697181" y="3144840"/>
                </a:lnTo>
                <a:lnTo>
                  <a:pt x="661561" y="3118155"/>
                </a:lnTo>
                <a:lnTo>
                  <a:pt x="626656" y="3090395"/>
                </a:lnTo>
                <a:lnTo>
                  <a:pt x="592485" y="3061582"/>
                </a:lnTo>
                <a:lnTo>
                  <a:pt x="559068" y="3031737"/>
                </a:lnTo>
                <a:lnTo>
                  <a:pt x="526422" y="3000882"/>
                </a:lnTo>
                <a:lnTo>
                  <a:pt x="494567" y="2969037"/>
                </a:lnTo>
                <a:lnTo>
                  <a:pt x="463522" y="2936223"/>
                </a:lnTo>
                <a:lnTo>
                  <a:pt x="433306" y="2902462"/>
                </a:lnTo>
                <a:lnTo>
                  <a:pt x="403938" y="2867775"/>
                </a:lnTo>
                <a:lnTo>
                  <a:pt x="375437" y="2832183"/>
                </a:lnTo>
                <a:lnTo>
                  <a:pt x="347821" y="2795707"/>
                </a:lnTo>
                <a:lnTo>
                  <a:pt x="321110" y="2758369"/>
                </a:lnTo>
                <a:lnTo>
                  <a:pt x="295322" y="2720189"/>
                </a:lnTo>
                <a:lnTo>
                  <a:pt x="270477" y="2681189"/>
                </a:lnTo>
                <a:lnTo>
                  <a:pt x="246594" y="2641390"/>
                </a:lnTo>
                <a:lnTo>
                  <a:pt x="223690" y="2600813"/>
                </a:lnTo>
                <a:lnTo>
                  <a:pt x="201787" y="2559479"/>
                </a:lnTo>
                <a:lnTo>
                  <a:pt x="180901" y="2517409"/>
                </a:lnTo>
                <a:lnTo>
                  <a:pt x="161053" y="2474625"/>
                </a:lnTo>
                <a:lnTo>
                  <a:pt x="142260" y="2431147"/>
                </a:lnTo>
                <a:lnTo>
                  <a:pt x="124543" y="2386998"/>
                </a:lnTo>
                <a:lnTo>
                  <a:pt x="107920" y="2342197"/>
                </a:lnTo>
                <a:lnTo>
                  <a:pt x="92410" y="2296767"/>
                </a:lnTo>
                <a:lnTo>
                  <a:pt x="78032" y="2250728"/>
                </a:lnTo>
                <a:lnTo>
                  <a:pt x="64805" y="2204102"/>
                </a:lnTo>
                <a:lnTo>
                  <a:pt x="52748" y="2156909"/>
                </a:lnTo>
                <a:lnTo>
                  <a:pt x="41879" y="2109171"/>
                </a:lnTo>
                <a:lnTo>
                  <a:pt x="32218" y="2060909"/>
                </a:lnTo>
                <a:lnTo>
                  <a:pt x="23784" y="2012144"/>
                </a:lnTo>
                <a:lnTo>
                  <a:pt x="16596" y="1962898"/>
                </a:lnTo>
                <a:lnTo>
                  <a:pt x="10671" y="1913191"/>
                </a:lnTo>
                <a:lnTo>
                  <a:pt x="6031" y="1863045"/>
                </a:lnTo>
                <a:lnTo>
                  <a:pt x="2693" y="1812480"/>
                </a:lnTo>
                <a:lnTo>
                  <a:pt x="676" y="1761519"/>
                </a:lnTo>
                <a:lnTo>
                  <a:pt x="0" y="1710182"/>
                </a:lnTo>
                <a:close/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76488" y="480313"/>
            <a:ext cx="1994153" cy="14644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71661" y="475615"/>
            <a:ext cx="2004060" cy="1474470"/>
          </a:xfrm>
          <a:custGeom>
            <a:avLst/>
            <a:gdLst/>
            <a:ahLst/>
            <a:cxnLst/>
            <a:rect l="l" t="t" r="r" b="b"/>
            <a:pathLst>
              <a:path w="2004059" h="1474470">
                <a:moveTo>
                  <a:pt x="0" y="1473962"/>
                </a:moveTo>
                <a:lnTo>
                  <a:pt x="2003678" y="1473962"/>
                </a:lnTo>
                <a:lnTo>
                  <a:pt x="2003678" y="0"/>
                </a:lnTo>
                <a:lnTo>
                  <a:pt x="0" y="0"/>
                </a:lnTo>
                <a:lnTo>
                  <a:pt x="0" y="147396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11644" y="2040889"/>
            <a:ext cx="1934845" cy="410845"/>
          </a:xfrm>
          <a:custGeom>
            <a:avLst/>
            <a:gdLst/>
            <a:ahLst/>
            <a:cxnLst/>
            <a:rect l="l" t="t" r="r" b="b"/>
            <a:pathLst>
              <a:path w="1934845" h="410844">
                <a:moveTo>
                  <a:pt x="0" y="68452"/>
                </a:moveTo>
                <a:lnTo>
                  <a:pt x="5373" y="41790"/>
                </a:lnTo>
                <a:lnTo>
                  <a:pt x="20034" y="20034"/>
                </a:lnTo>
                <a:lnTo>
                  <a:pt x="41790" y="5373"/>
                </a:lnTo>
                <a:lnTo>
                  <a:pt x="68452" y="0"/>
                </a:lnTo>
                <a:lnTo>
                  <a:pt x="1866264" y="0"/>
                </a:lnTo>
                <a:lnTo>
                  <a:pt x="1892946" y="5373"/>
                </a:lnTo>
                <a:lnTo>
                  <a:pt x="1914747" y="20034"/>
                </a:lnTo>
                <a:lnTo>
                  <a:pt x="1929451" y="41790"/>
                </a:lnTo>
                <a:lnTo>
                  <a:pt x="1934845" y="68452"/>
                </a:lnTo>
                <a:lnTo>
                  <a:pt x="1934845" y="342264"/>
                </a:lnTo>
                <a:lnTo>
                  <a:pt x="1929451" y="368927"/>
                </a:lnTo>
                <a:lnTo>
                  <a:pt x="1914747" y="390683"/>
                </a:lnTo>
                <a:lnTo>
                  <a:pt x="1892946" y="405344"/>
                </a:lnTo>
                <a:lnTo>
                  <a:pt x="1866264" y="410718"/>
                </a:lnTo>
                <a:lnTo>
                  <a:pt x="68452" y="410718"/>
                </a:lnTo>
                <a:lnTo>
                  <a:pt x="41790" y="405344"/>
                </a:lnTo>
                <a:lnTo>
                  <a:pt x="20034" y="390683"/>
                </a:lnTo>
                <a:lnTo>
                  <a:pt x="5373" y="368927"/>
                </a:lnTo>
                <a:lnTo>
                  <a:pt x="0" y="342264"/>
                </a:lnTo>
                <a:lnTo>
                  <a:pt x="0" y="68452"/>
                </a:lnTo>
                <a:close/>
              </a:path>
            </a:pathLst>
          </a:custGeom>
          <a:ln w="12700">
            <a:solidFill>
              <a:srgbClr val="932C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33034" y="1699895"/>
            <a:ext cx="565785" cy="433705"/>
          </a:xfrm>
          <a:custGeom>
            <a:avLst/>
            <a:gdLst/>
            <a:ahLst/>
            <a:cxnLst/>
            <a:rect l="l" t="t" r="r" b="b"/>
            <a:pathLst>
              <a:path w="565785" h="433705">
                <a:moveTo>
                  <a:pt x="85851" y="262254"/>
                </a:moveTo>
                <a:lnTo>
                  <a:pt x="0" y="433704"/>
                </a:lnTo>
                <a:lnTo>
                  <a:pt x="188594" y="399541"/>
                </a:lnTo>
                <a:lnTo>
                  <a:pt x="167210" y="370966"/>
                </a:lnTo>
                <a:lnTo>
                  <a:pt x="131444" y="370966"/>
                </a:lnTo>
                <a:lnTo>
                  <a:pt x="97154" y="325246"/>
                </a:lnTo>
                <a:lnTo>
                  <a:pt x="120120" y="308044"/>
                </a:lnTo>
                <a:lnTo>
                  <a:pt x="85851" y="262254"/>
                </a:lnTo>
                <a:close/>
              </a:path>
              <a:path w="565785" h="433705">
                <a:moveTo>
                  <a:pt x="120120" y="308044"/>
                </a:moveTo>
                <a:lnTo>
                  <a:pt x="97154" y="325246"/>
                </a:lnTo>
                <a:lnTo>
                  <a:pt x="131444" y="370966"/>
                </a:lnTo>
                <a:lnTo>
                  <a:pt x="154362" y="353800"/>
                </a:lnTo>
                <a:lnTo>
                  <a:pt x="120120" y="308044"/>
                </a:lnTo>
                <a:close/>
              </a:path>
              <a:path w="565785" h="433705">
                <a:moveTo>
                  <a:pt x="154362" y="353800"/>
                </a:moveTo>
                <a:lnTo>
                  <a:pt x="131444" y="370966"/>
                </a:lnTo>
                <a:lnTo>
                  <a:pt x="167210" y="370966"/>
                </a:lnTo>
                <a:lnTo>
                  <a:pt x="154362" y="353800"/>
                </a:lnTo>
                <a:close/>
              </a:path>
              <a:path w="565785" h="433705">
                <a:moveTo>
                  <a:pt x="531367" y="0"/>
                </a:moveTo>
                <a:lnTo>
                  <a:pt x="120120" y="308044"/>
                </a:lnTo>
                <a:lnTo>
                  <a:pt x="154362" y="353800"/>
                </a:lnTo>
                <a:lnTo>
                  <a:pt x="565657" y="45719"/>
                </a:lnTo>
                <a:lnTo>
                  <a:pt x="531367" y="0"/>
                </a:lnTo>
                <a:close/>
              </a:path>
            </a:pathLst>
          </a:custGeom>
          <a:solidFill>
            <a:srgbClr val="932C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1705" y="480402"/>
            <a:ext cx="7169404" cy="53770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09113" y="6089091"/>
            <a:ext cx="46831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Calibri"/>
                <a:cs typeface="Calibri"/>
              </a:rPr>
              <a:t>This Back in Focus resource </a:t>
            </a:r>
            <a:r>
              <a:rPr sz="800" dirty="0">
                <a:latin typeface="Calibri"/>
                <a:cs typeface="Calibri"/>
              </a:rPr>
              <a:t>was </a:t>
            </a:r>
            <a:r>
              <a:rPr sz="800" spc="-5" dirty="0">
                <a:latin typeface="Calibri"/>
                <a:cs typeface="Calibri"/>
              </a:rPr>
              <a:t>developed in collaboration with Claire Harris, Susan Gurden, Dr Jane Martindale,  Claire Je ries </a:t>
            </a:r>
            <a:r>
              <a:rPr sz="800" dirty="0">
                <a:latin typeface="Calibri"/>
                <a:cs typeface="Calibri"/>
              </a:rPr>
              <a:t>and </a:t>
            </a:r>
            <a:r>
              <a:rPr sz="800" spc="-5" dirty="0">
                <a:latin typeface="Calibri"/>
                <a:cs typeface="Calibri"/>
              </a:rPr>
              <a:t>organized </a:t>
            </a:r>
            <a:r>
              <a:rPr sz="800" dirty="0">
                <a:latin typeface="Calibri"/>
                <a:cs typeface="Calibri"/>
              </a:rPr>
              <a:t>and </a:t>
            </a:r>
            <a:r>
              <a:rPr sz="800" spc="-5" dirty="0">
                <a:latin typeface="Calibri"/>
                <a:cs typeface="Calibri"/>
              </a:rPr>
              <a:t>funded by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AbbVie.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spc="-5" dirty="0">
                <a:latin typeface="Calibri"/>
                <a:cs typeface="Calibri"/>
              </a:rPr>
              <a:t>Date of Preparation: August </a:t>
            </a:r>
            <a:r>
              <a:rPr sz="800" dirty="0">
                <a:latin typeface="Calibri"/>
                <a:cs typeface="Calibri"/>
              </a:rPr>
              <a:t>2015 </a:t>
            </a:r>
            <a:r>
              <a:rPr sz="800" spc="-5" dirty="0">
                <a:latin typeface="Calibri"/>
                <a:cs typeface="Calibri"/>
              </a:rPr>
              <a:t>Job Code: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AXHUR150732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29992" y="274027"/>
            <a:ext cx="7765796" cy="56564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32864" y="290322"/>
            <a:ext cx="172656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35" dirty="0">
                <a:solidFill>
                  <a:srgbClr val="782144"/>
                </a:solidFill>
              </a:rPr>
              <a:t>Back</a:t>
            </a:r>
            <a:r>
              <a:rPr sz="2800" spc="-75" dirty="0">
                <a:solidFill>
                  <a:srgbClr val="782144"/>
                </a:solidFill>
              </a:rPr>
              <a:t> </a:t>
            </a:r>
            <a:r>
              <a:rPr sz="2800" spc="-35" dirty="0">
                <a:solidFill>
                  <a:srgbClr val="782144"/>
                </a:solidFill>
              </a:rPr>
              <a:t>Pain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1983613" y="5592495"/>
            <a:ext cx="683437" cy="7892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90059" y="2768930"/>
            <a:ext cx="26104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6645" algn="l"/>
                <a:tab pos="2317750" algn="l"/>
              </a:tabLst>
            </a:pPr>
            <a:r>
              <a:rPr sz="4800" b="1" dirty="0">
                <a:solidFill>
                  <a:srgbClr val="FF0000"/>
                </a:solidFill>
                <a:latin typeface="Calibri"/>
                <a:cs typeface="Calibri"/>
              </a:rPr>
              <a:t>M	</a:t>
            </a:r>
            <a:r>
              <a:rPr sz="4800" b="1" spc="-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4800" b="1" dirty="0">
                <a:solidFill>
                  <a:srgbClr val="FF0000"/>
                </a:solidFill>
                <a:latin typeface="Calibri"/>
                <a:cs typeface="Calibri"/>
              </a:rPr>
              <a:t>s	F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F45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7012" y="480059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6174" y="480123"/>
            <a:ext cx="11412601" cy="6129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56992" y="389966"/>
            <a:ext cx="64814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FFFFFF"/>
                </a:solidFill>
              </a:rPr>
              <a:t>Spondyloarthropathies </a:t>
            </a:r>
            <a:r>
              <a:rPr sz="3600" dirty="0">
                <a:solidFill>
                  <a:srgbClr val="FFFFFF"/>
                </a:solidFill>
              </a:rPr>
              <a:t>–</a:t>
            </a:r>
            <a:r>
              <a:rPr sz="3600" spc="-80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SpA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4279138" y="1487551"/>
            <a:ext cx="36366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Arial Rounded MT Bold"/>
                <a:cs typeface="Arial Rounded MT Bold"/>
              </a:rPr>
              <a:t>Is it only</a:t>
            </a:r>
            <a:r>
              <a:rPr sz="3600" spc="-105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3600" dirty="0">
                <a:solidFill>
                  <a:srgbClr val="8E2952"/>
                </a:solidFill>
                <a:latin typeface="Arial Rounded MT Bold"/>
                <a:cs typeface="Arial Rounded MT Bold"/>
              </a:rPr>
              <a:t>SPINE</a:t>
            </a:r>
            <a:r>
              <a:rPr sz="3600" dirty="0">
                <a:solidFill>
                  <a:srgbClr val="FFFFFF"/>
                </a:solidFill>
                <a:latin typeface="Arial Rounded MT Bold"/>
                <a:cs typeface="Arial Rounded MT Bold"/>
              </a:rPr>
              <a:t>?</a:t>
            </a:r>
            <a:endParaRPr sz="3600">
              <a:latin typeface="Arial Rounded MT Bold"/>
              <a:cs typeface="Arial Rounded MT Bol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50506" y="2864738"/>
            <a:ext cx="3466210" cy="39932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32101" y="2864688"/>
            <a:ext cx="2822955" cy="3259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3548" rIns="0" bIns="0" rtlCol="0">
            <a:spAutoFit/>
          </a:bodyPr>
          <a:lstStyle/>
          <a:p>
            <a:pPr marL="3784600" marR="5080" indent="-3339465">
              <a:lnSpc>
                <a:spcPts val="3020"/>
              </a:lnSpc>
              <a:spcBef>
                <a:spcPts val="480"/>
              </a:spcBef>
            </a:pPr>
            <a:r>
              <a:rPr sz="2800" b="1" spc="-15" dirty="0">
                <a:solidFill>
                  <a:srgbClr val="8B2D55"/>
                </a:solidFill>
                <a:latin typeface="Arial Rounded MT Bold"/>
                <a:cs typeface="Arial Rounded MT Bold"/>
              </a:rPr>
              <a:t>Updated </a:t>
            </a:r>
            <a:r>
              <a:rPr sz="2800" b="1" dirty="0">
                <a:solidFill>
                  <a:srgbClr val="8B2D55"/>
                </a:solidFill>
                <a:latin typeface="Arial Rounded MT Bold"/>
                <a:cs typeface="Arial Rounded MT Bold"/>
              </a:rPr>
              <a:t>ASAS </a:t>
            </a:r>
            <a:r>
              <a:rPr sz="2800" b="1" spc="-10" dirty="0">
                <a:solidFill>
                  <a:srgbClr val="8B2D55"/>
                </a:solidFill>
                <a:latin typeface="Arial Rounded MT Bold"/>
                <a:cs typeface="Arial Rounded MT Bold"/>
              </a:rPr>
              <a:t>Concept </a:t>
            </a:r>
            <a:r>
              <a:rPr sz="2800" b="1" dirty="0">
                <a:solidFill>
                  <a:srgbClr val="8B2D55"/>
                </a:solidFill>
                <a:latin typeface="Arial Rounded MT Bold"/>
                <a:cs typeface="Arial Rounded MT Bold"/>
              </a:rPr>
              <a:t>of Spondyloarthritis  (SpA)</a:t>
            </a:r>
            <a:endParaRPr sz="2800">
              <a:latin typeface="Arial Rounded MT Bold"/>
              <a:cs typeface="Arial Rounded MT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72282" y="1479295"/>
            <a:ext cx="66605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C00000"/>
                </a:solidFill>
                <a:latin typeface="Arial Rounded MT Bold"/>
                <a:cs typeface="Arial Rounded MT Bold"/>
              </a:rPr>
              <a:t>Groups </a:t>
            </a:r>
            <a:r>
              <a:rPr sz="2000" b="1" dirty="0">
                <a:solidFill>
                  <a:srgbClr val="C00000"/>
                </a:solidFill>
                <a:latin typeface="Arial Rounded MT Bold"/>
                <a:cs typeface="Arial Rounded MT Bold"/>
              </a:rPr>
              <a:t>Diseases </a:t>
            </a:r>
            <a:r>
              <a:rPr sz="2000" b="1" spc="5" dirty="0">
                <a:solidFill>
                  <a:srgbClr val="C00000"/>
                </a:solidFill>
                <a:latin typeface="Arial Rounded MT Bold"/>
                <a:cs typeface="Arial Rounded MT Bold"/>
              </a:rPr>
              <a:t>into </a:t>
            </a:r>
            <a:r>
              <a:rPr sz="2000" b="1" dirty="0">
                <a:solidFill>
                  <a:srgbClr val="C00000"/>
                </a:solidFill>
                <a:latin typeface="Arial Rounded MT Bold"/>
                <a:cs typeface="Arial Rounded MT Bold"/>
              </a:rPr>
              <a:t>2 </a:t>
            </a:r>
            <a:r>
              <a:rPr sz="2000" b="1" spc="-10" dirty="0">
                <a:solidFill>
                  <a:srgbClr val="C00000"/>
                </a:solidFill>
                <a:latin typeface="Arial Rounded MT Bold"/>
                <a:cs typeface="Arial Rounded MT Bold"/>
              </a:rPr>
              <a:t>Broad Overlapping</a:t>
            </a:r>
            <a:r>
              <a:rPr sz="2000" b="1" spc="-225" dirty="0">
                <a:solidFill>
                  <a:srgbClr val="C00000"/>
                </a:solidFill>
                <a:latin typeface="Arial Rounded MT Bold"/>
                <a:cs typeface="Arial Rounded MT Bold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Arial Rounded MT Bold"/>
                <a:cs typeface="Arial Rounded MT Bold"/>
              </a:rPr>
              <a:t>Categories</a:t>
            </a:r>
            <a:endParaRPr sz="2000">
              <a:latin typeface="Arial Rounded MT Bold"/>
              <a:cs typeface="Arial Rounded MT 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51177" y="6615176"/>
            <a:ext cx="50069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van den Berg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R, et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al.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Polskie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Archiwum Medycyny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Wewnętrznej.</a:t>
            </a:r>
            <a:r>
              <a:rPr sz="10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2010;120(11):452-457.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85617" y="2334742"/>
            <a:ext cx="3168396" cy="378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59829" y="2334742"/>
            <a:ext cx="3134232" cy="3784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49331" y="5836227"/>
            <a:ext cx="287020" cy="530860"/>
          </a:xfrm>
          <a:custGeom>
            <a:avLst/>
            <a:gdLst/>
            <a:ahLst/>
            <a:cxnLst/>
            <a:rect l="l" t="t" r="r" b="b"/>
            <a:pathLst>
              <a:path w="287019" h="530860">
                <a:moveTo>
                  <a:pt x="0" y="265268"/>
                </a:moveTo>
                <a:lnTo>
                  <a:pt x="3793" y="204419"/>
                </a:lnTo>
                <a:lnTo>
                  <a:pt x="14596" y="148574"/>
                </a:lnTo>
                <a:lnTo>
                  <a:pt x="31545" y="99322"/>
                </a:lnTo>
                <a:lnTo>
                  <a:pt x="53774" y="58251"/>
                </a:lnTo>
                <a:lnTo>
                  <a:pt x="80418" y="26948"/>
                </a:lnTo>
                <a:lnTo>
                  <a:pt x="143491" y="0"/>
                </a:lnTo>
                <a:lnTo>
                  <a:pt x="176400" y="7001"/>
                </a:lnTo>
                <a:lnTo>
                  <a:pt x="233248" y="58251"/>
                </a:lnTo>
                <a:lnTo>
                  <a:pt x="255467" y="99322"/>
                </a:lnTo>
                <a:lnTo>
                  <a:pt x="272403" y="148574"/>
                </a:lnTo>
                <a:lnTo>
                  <a:pt x="283195" y="204419"/>
                </a:lnTo>
                <a:lnTo>
                  <a:pt x="286983" y="265268"/>
                </a:lnTo>
                <a:lnTo>
                  <a:pt x="283195" y="326124"/>
                </a:lnTo>
                <a:lnTo>
                  <a:pt x="272403" y="381989"/>
                </a:lnTo>
                <a:lnTo>
                  <a:pt x="255467" y="431267"/>
                </a:lnTo>
                <a:lnTo>
                  <a:pt x="233248" y="472368"/>
                </a:lnTo>
                <a:lnTo>
                  <a:pt x="206605" y="503698"/>
                </a:lnTo>
                <a:lnTo>
                  <a:pt x="143491" y="530673"/>
                </a:lnTo>
                <a:lnTo>
                  <a:pt x="110612" y="523664"/>
                </a:lnTo>
                <a:lnTo>
                  <a:pt x="53774" y="472368"/>
                </a:lnTo>
                <a:lnTo>
                  <a:pt x="31545" y="431267"/>
                </a:lnTo>
                <a:lnTo>
                  <a:pt x="14596" y="381989"/>
                </a:lnTo>
                <a:lnTo>
                  <a:pt x="3793" y="326124"/>
                </a:lnTo>
                <a:lnTo>
                  <a:pt x="0" y="265268"/>
                </a:lnTo>
                <a:close/>
              </a:path>
            </a:pathLst>
          </a:custGeom>
          <a:ln w="396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35863" y="5843553"/>
            <a:ext cx="293370" cy="546100"/>
          </a:xfrm>
          <a:custGeom>
            <a:avLst/>
            <a:gdLst/>
            <a:ahLst/>
            <a:cxnLst/>
            <a:rect l="l" t="t" r="r" b="b"/>
            <a:pathLst>
              <a:path w="293369" h="546100">
                <a:moveTo>
                  <a:pt x="0" y="272778"/>
                </a:moveTo>
                <a:lnTo>
                  <a:pt x="3870" y="210246"/>
                </a:lnTo>
                <a:lnTo>
                  <a:pt x="14893" y="152836"/>
                </a:lnTo>
                <a:lnTo>
                  <a:pt x="32187" y="102188"/>
                </a:lnTo>
                <a:lnTo>
                  <a:pt x="54870" y="59940"/>
                </a:lnTo>
                <a:lnTo>
                  <a:pt x="82061" y="27733"/>
                </a:lnTo>
                <a:lnTo>
                  <a:pt x="146439" y="0"/>
                </a:lnTo>
                <a:lnTo>
                  <a:pt x="180006" y="7206"/>
                </a:lnTo>
                <a:lnTo>
                  <a:pt x="237997" y="59940"/>
                </a:lnTo>
                <a:lnTo>
                  <a:pt x="260665" y="102188"/>
                </a:lnTo>
                <a:lnTo>
                  <a:pt x="277943" y="152836"/>
                </a:lnTo>
                <a:lnTo>
                  <a:pt x="288954" y="210246"/>
                </a:lnTo>
                <a:lnTo>
                  <a:pt x="292819" y="272778"/>
                </a:lnTo>
                <a:lnTo>
                  <a:pt x="288954" y="335314"/>
                </a:lnTo>
                <a:lnTo>
                  <a:pt x="277943" y="392727"/>
                </a:lnTo>
                <a:lnTo>
                  <a:pt x="260665" y="443377"/>
                </a:lnTo>
                <a:lnTo>
                  <a:pt x="237997" y="485625"/>
                </a:lnTo>
                <a:lnTo>
                  <a:pt x="210818" y="517832"/>
                </a:lnTo>
                <a:lnTo>
                  <a:pt x="146439" y="545564"/>
                </a:lnTo>
                <a:lnTo>
                  <a:pt x="112878" y="538358"/>
                </a:lnTo>
                <a:lnTo>
                  <a:pt x="54870" y="485625"/>
                </a:lnTo>
                <a:lnTo>
                  <a:pt x="32187" y="443377"/>
                </a:lnTo>
                <a:lnTo>
                  <a:pt x="14893" y="392727"/>
                </a:lnTo>
                <a:lnTo>
                  <a:pt x="3870" y="335314"/>
                </a:lnTo>
                <a:lnTo>
                  <a:pt x="0" y="272778"/>
                </a:lnTo>
                <a:close/>
              </a:path>
            </a:pathLst>
          </a:custGeom>
          <a:ln w="3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44339" y="5956424"/>
            <a:ext cx="186055" cy="370205"/>
          </a:xfrm>
          <a:custGeom>
            <a:avLst/>
            <a:gdLst/>
            <a:ahLst/>
            <a:cxnLst/>
            <a:rect l="l" t="t" r="r" b="b"/>
            <a:pathLst>
              <a:path w="186055" h="370204">
                <a:moveTo>
                  <a:pt x="0" y="184872"/>
                </a:moveTo>
                <a:lnTo>
                  <a:pt x="4730" y="126405"/>
                </a:lnTo>
                <a:lnTo>
                  <a:pt x="17902" y="75651"/>
                </a:lnTo>
                <a:lnTo>
                  <a:pt x="37981" y="35644"/>
                </a:lnTo>
                <a:lnTo>
                  <a:pt x="63437" y="9416"/>
                </a:lnTo>
                <a:lnTo>
                  <a:pt x="92737" y="0"/>
                </a:lnTo>
                <a:lnTo>
                  <a:pt x="122068" y="9416"/>
                </a:lnTo>
                <a:lnTo>
                  <a:pt x="147528" y="35644"/>
                </a:lnTo>
                <a:lnTo>
                  <a:pt x="167596" y="75651"/>
                </a:lnTo>
                <a:lnTo>
                  <a:pt x="180751" y="126405"/>
                </a:lnTo>
                <a:lnTo>
                  <a:pt x="185474" y="184872"/>
                </a:lnTo>
                <a:lnTo>
                  <a:pt x="180751" y="243288"/>
                </a:lnTo>
                <a:lnTo>
                  <a:pt x="167596" y="294026"/>
                </a:lnTo>
                <a:lnTo>
                  <a:pt x="147528" y="334041"/>
                </a:lnTo>
                <a:lnTo>
                  <a:pt x="122068" y="360284"/>
                </a:lnTo>
                <a:lnTo>
                  <a:pt x="92737" y="369709"/>
                </a:lnTo>
                <a:lnTo>
                  <a:pt x="63437" y="360284"/>
                </a:lnTo>
                <a:lnTo>
                  <a:pt x="37981" y="334041"/>
                </a:lnTo>
                <a:lnTo>
                  <a:pt x="17902" y="294026"/>
                </a:lnTo>
                <a:lnTo>
                  <a:pt x="4730" y="243288"/>
                </a:lnTo>
                <a:lnTo>
                  <a:pt x="0" y="184872"/>
                </a:lnTo>
                <a:close/>
              </a:path>
            </a:pathLst>
          </a:custGeom>
          <a:ln w="391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90195" y="5847317"/>
            <a:ext cx="161290" cy="297815"/>
          </a:xfrm>
          <a:custGeom>
            <a:avLst/>
            <a:gdLst/>
            <a:ahLst/>
            <a:cxnLst/>
            <a:rect l="l" t="t" r="r" b="b"/>
            <a:pathLst>
              <a:path w="161289" h="297814">
                <a:moveTo>
                  <a:pt x="0" y="148779"/>
                </a:moveTo>
                <a:lnTo>
                  <a:pt x="6324" y="90845"/>
                </a:lnTo>
                <a:lnTo>
                  <a:pt x="23571" y="43556"/>
                </a:lnTo>
                <a:lnTo>
                  <a:pt x="49153" y="11684"/>
                </a:lnTo>
                <a:lnTo>
                  <a:pt x="80482" y="0"/>
                </a:lnTo>
                <a:lnTo>
                  <a:pt x="111810" y="11684"/>
                </a:lnTo>
                <a:lnTo>
                  <a:pt x="137400" y="43556"/>
                </a:lnTo>
                <a:lnTo>
                  <a:pt x="154659" y="90845"/>
                </a:lnTo>
                <a:lnTo>
                  <a:pt x="160988" y="148779"/>
                </a:lnTo>
                <a:lnTo>
                  <a:pt x="154659" y="206743"/>
                </a:lnTo>
                <a:lnTo>
                  <a:pt x="137400" y="254095"/>
                </a:lnTo>
                <a:lnTo>
                  <a:pt x="111810" y="286031"/>
                </a:lnTo>
                <a:lnTo>
                  <a:pt x="80482" y="297744"/>
                </a:lnTo>
                <a:lnTo>
                  <a:pt x="49153" y="286031"/>
                </a:lnTo>
                <a:lnTo>
                  <a:pt x="23571" y="254095"/>
                </a:lnTo>
                <a:lnTo>
                  <a:pt x="6324" y="206743"/>
                </a:lnTo>
                <a:lnTo>
                  <a:pt x="0" y="148779"/>
                </a:lnTo>
                <a:close/>
              </a:path>
            </a:pathLst>
          </a:custGeom>
          <a:ln w="396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01942" y="5979938"/>
            <a:ext cx="142158" cy="3836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82415" y="5812091"/>
            <a:ext cx="10795" cy="67310"/>
          </a:xfrm>
          <a:custGeom>
            <a:avLst/>
            <a:gdLst/>
            <a:ahLst/>
            <a:cxnLst/>
            <a:rect l="l" t="t" r="r" b="b"/>
            <a:pathLst>
              <a:path w="10794" h="67310">
                <a:moveTo>
                  <a:pt x="0" y="49783"/>
                </a:moveTo>
                <a:lnTo>
                  <a:pt x="4880" y="66686"/>
                </a:lnTo>
                <a:lnTo>
                  <a:pt x="10495" y="50208"/>
                </a:lnTo>
                <a:lnTo>
                  <a:pt x="7001" y="50060"/>
                </a:lnTo>
                <a:lnTo>
                  <a:pt x="7003" y="49931"/>
                </a:lnTo>
                <a:lnTo>
                  <a:pt x="3494" y="49931"/>
                </a:lnTo>
                <a:lnTo>
                  <a:pt x="0" y="49783"/>
                </a:lnTo>
                <a:close/>
              </a:path>
              <a:path w="10794" h="67310">
                <a:moveTo>
                  <a:pt x="4543" y="0"/>
                </a:moveTo>
                <a:lnTo>
                  <a:pt x="3494" y="49931"/>
                </a:lnTo>
                <a:lnTo>
                  <a:pt x="7003" y="49931"/>
                </a:lnTo>
                <a:lnTo>
                  <a:pt x="7956" y="129"/>
                </a:lnTo>
                <a:lnTo>
                  <a:pt x="454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79963" y="5826927"/>
            <a:ext cx="10795" cy="66675"/>
          </a:xfrm>
          <a:custGeom>
            <a:avLst/>
            <a:gdLst/>
            <a:ahLst/>
            <a:cxnLst/>
            <a:rect l="l" t="t" r="r" b="b"/>
            <a:pathLst>
              <a:path w="10794" h="66675">
                <a:moveTo>
                  <a:pt x="4540" y="0"/>
                </a:moveTo>
                <a:lnTo>
                  <a:pt x="3499" y="49931"/>
                </a:lnTo>
                <a:lnTo>
                  <a:pt x="80" y="49931"/>
                </a:lnTo>
                <a:lnTo>
                  <a:pt x="4887" y="66556"/>
                </a:lnTo>
                <a:lnTo>
                  <a:pt x="10498" y="50208"/>
                </a:lnTo>
                <a:lnTo>
                  <a:pt x="6998" y="50079"/>
                </a:lnTo>
                <a:lnTo>
                  <a:pt x="7001" y="49931"/>
                </a:lnTo>
                <a:lnTo>
                  <a:pt x="3499" y="49931"/>
                </a:lnTo>
                <a:lnTo>
                  <a:pt x="0" y="49654"/>
                </a:lnTo>
                <a:lnTo>
                  <a:pt x="7006" y="49654"/>
                </a:lnTo>
                <a:lnTo>
                  <a:pt x="7952" y="147"/>
                </a:lnTo>
                <a:lnTo>
                  <a:pt x="454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84442" y="6140337"/>
            <a:ext cx="6985" cy="82550"/>
          </a:xfrm>
          <a:custGeom>
            <a:avLst/>
            <a:gdLst/>
            <a:ahLst/>
            <a:cxnLst/>
            <a:rect l="l" t="t" r="r" b="b"/>
            <a:pathLst>
              <a:path w="6985" h="82550">
                <a:moveTo>
                  <a:pt x="4706" y="11089"/>
                </a:moveTo>
                <a:lnTo>
                  <a:pt x="2341" y="11089"/>
                </a:lnTo>
                <a:lnTo>
                  <a:pt x="2341" y="82226"/>
                </a:lnTo>
                <a:lnTo>
                  <a:pt x="4624" y="82226"/>
                </a:lnTo>
                <a:lnTo>
                  <a:pt x="4706" y="11089"/>
                </a:lnTo>
                <a:close/>
              </a:path>
              <a:path w="6985" h="82550">
                <a:moveTo>
                  <a:pt x="3494" y="0"/>
                </a:moveTo>
                <a:lnTo>
                  <a:pt x="0" y="11089"/>
                </a:lnTo>
                <a:lnTo>
                  <a:pt x="6989" y="11089"/>
                </a:lnTo>
                <a:lnTo>
                  <a:pt x="34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223329" y="6204413"/>
            <a:ext cx="11430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 marR="5080" indent="-15240">
              <a:lnSpc>
                <a:spcPct val="100000"/>
              </a:lnSpc>
              <a:spcBef>
                <a:spcPts val="100"/>
              </a:spcBef>
            </a:pPr>
            <a:r>
              <a:rPr sz="350" b="1" spc="-85" dirty="0">
                <a:latin typeface="Calibri"/>
                <a:cs typeface="Calibri"/>
              </a:rPr>
              <a:t>U</a:t>
            </a:r>
            <a:r>
              <a:rPr sz="350" b="1" spc="70" dirty="0">
                <a:latin typeface="Calibri"/>
                <a:cs typeface="Calibri"/>
              </a:rPr>
              <a:t> </a:t>
            </a:r>
            <a:r>
              <a:rPr sz="350" b="1" spc="-45" dirty="0">
                <a:latin typeface="Calibri"/>
                <a:cs typeface="Calibri"/>
              </a:rPr>
              <a:t>iffe  </a:t>
            </a:r>
            <a:r>
              <a:rPr sz="350" b="1" spc="-70" dirty="0">
                <a:latin typeface="Calibri"/>
                <a:cs typeface="Calibri"/>
              </a:rPr>
              <a:t>Pe</a:t>
            </a:r>
            <a:r>
              <a:rPr sz="350" b="1" spc="-50" dirty="0">
                <a:latin typeface="Calibri"/>
                <a:cs typeface="Calibri"/>
              </a:rPr>
              <a:t>rip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12838" y="6213849"/>
            <a:ext cx="33020" cy="7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50" b="1" spc="-35" dirty="0">
                <a:latin typeface="Calibri"/>
                <a:cs typeface="Calibri"/>
              </a:rPr>
              <a:t>I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44574" y="5491378"/>
            <a:ext cx="41402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295275" indent="-282575">
              <a:lnSpc>
                <a:spcPct val="100000"/>
              </a:lnSpc>
              <a:spcBef>
                <a:spcPts val="560"/>
              </a:spcBef>
              <a:buClr>
                <a:srgbClr val="7E7E7E"/>
              </a:buClr>
              <a:buSzPts val="1600"/>
              <a:buFont typeface="SimSun"/>
              <a:buChar char="●"/>
              <a:tabLst>
                <a:tab pos="295910" algn="l"/>
              </a:tabLst>
            </a:pPr>
            <a:r>
              <a:rPr sz="350" b="1" spc="-70" dirty="0">
                <a:latin typeface="Calibri"/>
                <a:cs typeface="Calibri"/>
              </a:rPr>
              <a:t>n </a:t>
            </a:r>
            <a:r>
              <a:rPr sz="350" b="1" spc="-80" dirty="0">
                <a:latin typeface="Calibri"/>
                <a:cs typeface="Calibri"/>
              </a:rPr>
              <a:t>A</a:t>
            </a:r>
            <a:endParaRPr sz="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32607" y="57"/>
            <a:ext cx="6541134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21254" y="6036055"/>
            <a:ext cx="4683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An </a:t>
            </a:r>
            <a:r>
              <a:rPr sz="1200" b="1" dirty="0">
                <a:latin typeface="Calibri"/>
                <a:cs typeface="Calibri"/>
              </a:rPr>
              <a:t>insidious </a:t>
            </a:r>
            <a:r>
              <a:rPr sz="1200" dirty="0">
                <a:latin typeface="Calibri"/>
                <a:cs typeface="Calibri"/>
              </a:rPr>
              <a:t>disease is </a:t>
            </a:r>
            <a:r>
              <a:rPr sz="1200" spc="-10" dirty="0">
                <a:latin typeface="Calibri"/>
                <a:cs typeface="Calibri"/>
              </a:rPr>
              <a:t>any </a:t>
            </a:r>
            <a:r>
              <a:rPr sz="1200" dirty="0">
                <a:latin typeface="Calibri"/>
                <a:cs typeface="Calibri"/>
              </a:rPr>
              <a:t>disease </a:t>
            </a:r>
            <a:r>
              <a:rPr sz="1200" spc="-5" dirty="0">
                <a:latin typeface="Calibri"/>
                <a:cs typeface="Calibri"/>
              </a:rPr>
              <a:t>that comes </a:t>
            </a:r>
            <a:r>
              <a:rPr sz="1200" dirty="0">
                <a:latin typeface="Calibri"/>
                <a:cs typeface="Calibri"/>
              </a:rPr>
              <a:t>on </a:t>
            </a:r>
            <a:r>
              <a:rPr sz="1200" spc="-5" dirty="0">
                <a:latin typeface="Calibri"/>
                <a:cs typeface="Calibri"/>
              </a:rPr>
              <a:t>slowly </a:t>
            </a:r>
            <a:r>
              <a:rPr sz="1200" dirty="0">
                <a:latin typeface="Calibri"/>
                <a:cs typeface="Calibri"/>
              </a:rPr>
              <a:t>and does not </a:t>
            </a:r>
            <a:r>
              <a:rPr sz="1200" spc="-10" dirty="0">
                <a:latin typeface="Calibri"/>
                <a:cs typeface="Calibri"/>
              </a:rPr>
              <a:t>have  </a:t>
            </a:r>
            <a:r>
              <a:rPr sz="1200" dirty="0">
                <a:latin typeface="Calibri"/>
                <a:cs typeface="Calibri"/>
              </a:rPr>
              <a:t>obvious </a:t>
            </a:r>
            <a:r>
              <a:rPr sz="1200" spc="-5" dirty="0">
                <a:latin typeface="Calibri"/>
                <a:cs typeface="Calibri"/>
              </a:rPr>
              <a:t>symptoms </a:t>
            </a:r>
            <a:r>
              <a:rPr sz="1200" spc="-10" dirty="0">
                <a:latin typeface="Calibri"/>
                <a:cs typeface="Calibri"/>
              </a:rPr>
              <a:t>at first.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5" dirty="0">
                <a:latin typeface="Calibri"/>
                <a:cs typeface="Calibri"/>
              </a:rPr>
              <a:t>person </a:t>
            </a:r>
            <a:r>
              <a:rPr sz="1200" dirty="0">
                <a:latin typeface="Calibri"/>
                <a:cs typeface="Calibri"/>
              </a:rPr>
              <a:t>is not </a:t>
            </a:r>
            <a:r>
              <a:rPr sz="1200" spc="-10" dirty="0">
                <a:latin typeface="Calibri"/>
                <a:cs typeface="Calibri"/>
              </a:rPr>
              <a:t>aware </a:t>
            </a:r>
            <a:r>
              <a:rPr sz="1200" dirty="0">
                <a:latin typeface="Calibri"/>
                <a:cs typeface="Calibri"/>
              </a:rPr>
              <a:t>of it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developing.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4942" y="1750695"/>
            <a:ext cx="1594358" cy="1713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05327" y="4235196"/>
            <a:ext cx="1912620" cy="12222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13501" y="4233087"/>
            <a:ext cx="1324991" cy="12230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37804" y="4137659"/>
            <a:ext cx="1833372" cy="12222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18219" y="1749551"/>
            <a:ext cx="1833372" cy="15910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171947" y="1900821"/>
            <a:ext cx="314325" cy="708025"/>
          </a:xfrm>
          <a:prstGeom prst="rect">
            <a:avLst/>
          </a:prstGeom>
          <a:ln w="9525">
            <a:solidFill>
              <a:srgbClr val="800000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5"/>
              </a:spcBef>
            </a:pPr>
            <a:r>
              <a:rPr sz="4000" spc="-5" dirty="0">
                <a:solidFill>
                  <a:srgbClr val="800000"/>
                </a:solidFill>
                <a:latin typeface="Calibri"/>
                <a:cs typeface="Calibri"/>
              </a:rPr>
              <a:t>I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11444" y="1900821"/>
            <a:ext cx="450215" cy="708025"/>
          </a:xfrm>
          <a:prstGeom prst="rect">
            <a:avLst/>
          </a:prstGeom>
          <a:ln w="9525">
            <a:solidFill>
              <a:srgbClr val="800000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5"/>
              </a:spcBef>
            </a:pPr>
            <a:r>
              <a:rPr sz="4000" spc="-5" dirty="0">
                <a:solidFill>
                  <a:srgbClr val="800000"/>
                </a:solidFill>
                <a:latin typeface="Calibri"/>
                <a:cs typeface="Calibri"/>
              </a:rPr>
              <a:t>P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55969" y="1900821"/>
            <a:ext cx="481965" cy="708025"/>
          </a:xfrm>
          <a:prstGeom prst="rect">
            <a:avLst/>
          </a:prstGeom>
          <a:ln w="9525">
            <a:solidFill>
              <a:srgbClr val="800000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5"/>
              </a:spcBef>
            </a:pPr>
            <a:r>
              <a:rPr sz="4000" spc="-5" dirty="0">
                <a:solidFill>
                  <a:srgbClr val="800000"/>
                </a:solidFill>
                <a:latin typeface="Calibri"/>
                <a:cs typeface="Calibri"/>
              </a:rPr>
              <a:t>A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10654" y="1900821"/>
            <a:ext cx="314325" cy="708025"/>
          </a:xfrm>
          <a:prstGeom prst="rect">
            <a:avLst/>
          </a:prstGeom>
          <a:ln w="9525">
            <a:solidFill>
              <a:srgbClr val="800000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5"/>
              </a:spcBef>
            </a:pPr>
            <a:r>
              <a:rPr sz="4000" spc="-5" dirty="0">
                <a:solidFill>
                  <a:srgbClr val="800000"/>
                </a:solidFill>
                <a:latin typeface="Calibri"/>
                <a:cs typeface="Calibri"/>
              </a:rPr>
              <a:t>I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98715" y="1900821"/>
            <a:ext cx="516255" cy="708025"/>
          </a:xfrm>
          <a:prstGeom prst="rect">
            <a:avLst/>
          </a:prstGeom>
          <a:ln w="9525">
            <a:solidFill>
              <a:srgbClr val="800000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5"/>
              </a:spcBef>
            </a:pPr>
            <a:r>
              <a:rPr sz="4000" spc="-5" dirty="0">
                <a:solidFill>
                  <a:srgbClr val="800000"/>
                </a:solidFill>
                <a:latin typeface="Calibri"/>
                <a:cs typeface="Calibri"/>
              </a:rPr>
              <a:t>N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59300" y="2249297"/>
            <a:ext cx="615950" cy="358775"/>
          </a:xfrm>
          <a:custGeom>
            <a:avLst/>
            <a:gdLst/>
            <a:ahLst/>
            <a:cxnLst/>
            <a:rect l="l" t="t" r="r" b="b"/>
            <a:pathLst>
              <a:path w="615950" h="358775">
                <a:moveTo>
                  <a:pt x="54863" y="267969"/>
                </a:moveTo>
                <a:lnTo>
                  <a:pt x="50926" y="268986"/>
                </a:lnTo>
                <a:lnTo>
                  <a:pt x="49275" y="272033"/>
                </a:lnTo>
                <a:lnTo>
                  <a:pt x="0" y="358013"/>
                </a:lnTo>
                <a:lnTo>
                  <a:pt x="99060" y="358648"/>
                </a:lnTo>
                <a:lnTo>
                  <a:pt x="102615" y="358648"/>
                </a:lnTo>
                <a:lnTo>
                  <a:pt x="104012" y="357250"/>
                </a:lnTo>
                <a:lnTo>
                  <a:pt x="14097" y="357250"/>
                </a:lnTo>
                <a:lnTo>
                  <a:pt x="7747" y="346328"/>
                </a:lnTo>
                <a:lnTo>
                  <a:pt x="28040" y="334649"/>
                </a:lnTo>
                <a:lnTo>
                  <a:pt x="60325" y="278383"/>
                </a:lnTo>
                <a:lnTo>
                  <a:pt x="61975" y="275336"/>
                </a:lnTo>
                <a:lnTo>
                  <a:pt x="60960" y="271525"/>
                </a:lnTo>
                <a:lnTo>
                  <a:pt x="54863" y="267969"/>
                </a:lnTo>
                <a:close/>
              </a:path>
              <a:path w="615950" h="358775">
                <a:moveTo>
                  <a:pt x="28040" y="334649"/>
                </a:moveTo>
                <a:lnTo>
                  <a:pt x="7747" y="346328"/>
                </a:lnTo>
                <a:lnTo>
                  <a:pt x="14097" y="357250"/>
                </a:lnTo>
                <a:lnTo>
                  <a:pt x="18068" y="354964"/>
                </a:lnTo>
                <a:lnTo>
                  <a:pt x="16383" y="354964"/>
                </a:lnTo>
                <a:lnTo>
                  <a:pt x="10922" y="345439"/>
                </a:lnTo>
                <a:lnTo>
                  <a:pt x="21848" y="345439"/>
                </a:lnTo>
                <a:lnTo>
                  <a:pt x="28040" y="334649"/>
                </a:lnTo>
                <a:close/>
              </a:path>
              <a:path w="615950" h="358775">
                <a:moveTo>
                  <a:pt x="34383" y="345575"/>
                </a:moveTo>
                <a:lnTo>
                  <a:pt x="14097" y="357250"/>
                </a:lnTo>
                <a:lnTo>
                  <a:pt x="104012" y="357250"/>
                </a:lnTo>
                <a:lnTo>
                  <a:pt x="105410" y="355853"/>
                </a:lnTo>
                <a:lnTo>
                  <a:pt x="105410" y="348868"/>
                </a:lnTo>
                <a:lnTo>
                  <a:pt x="102615" y="345948"/>
                </a:lnTo>
                <a:lnTo>
                  <a:pt x="99187" y="345948"/>
                </a:lnTo>
                <a:lnTo>
                  <a:pt x="34383" y="345575"/>
                </a:lnTo>
                <a:close/>
              </a:path>
              <a:path w="615950" h="358775">
                <a:moveTo>
                  <a:pt x="10922" y="345439"/>
                </a:moveTo>
                <a:lnTo>
                  <a:pt x="16383" y="354964"/>
                </a:lnTo>
                <a:lnTo>
                  <a:pt x="21812" y="345502"/>
                </a:lnTo>
                <a:lnTo>
                  <a:pt x="10922" y="345439"/>
                </a:lnTo>
                <a:close/>
              </a:path>
              <a:path w="615950" h="358775">
                <a:moveTo>
                  <a:pt x="21812" y="345502"/>
                </a:moveTo>
                <a:lnTo>
                  <a:pt x="16383" y="354964"/>
                </a:lnTo>
                <a:lnTo>
                  <a:pt x="18068" y="354964"/>
                </a:lnTo>
                <a:lnTo>
                  <a:pt x="34383" y="345575"/>
                </a:lnTo>
                <a:lnTo>
                  <a:pt x="21812" y="345502"/>
                </a:lnTo>
                <a:close/>
              </a:path>
              <a:path w="615950" h="358775">
                <a:moveTo>
                  <a:pt x="609473" y="0"/>
                </a:moveTo>
                <a:lnTo>
                  <a:pt x="28040" y="334649"/>
                </a:lnTo>
                <a:lnTo>
                  <a:pt x="21812" y="345502"/>
                </a:lnTo>
                <a:lnTo>
                  <a:pt x="34383" y="345575"/>
                </a:lnTo>
                <a:lnTo>
                  <a:pt x="615823" y="10922"/>
                </a:lnTo>
                <a:lnTo>
                  <a:pt x="609473" y="0"/>
                </a:lnTo>
                <a:close/>
              </a:path>
              <a:path w="615950" h="358775">
                <a:moveTo>
                  <a:pt x="21848" y="345439"/>
                </a:moveTo>
                <a:lnTo>
                  <a:pt x="10922" y="345439"/>
                </a:lnTo>
                <a:lnTo>
                  <a:pt x="21812" y="345502"/>
                </a:lnTo>
                <a:close/>
              </a:path>
            </a:pathLst>
          </a:custGeom>
          <a:solidFill>
            <a:srgbClr val="8B2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11668" y="2249042"/>
            <a:ext cx="607695" cy="304165"/>
          </a:xfrm>
          <a:custGeom>
            <a:avLst/>
            <a:gdLst/>
            <a:ahLst/>
            <a:cxnLst/>
            <a:rect l="l" t="t" r="r" b="b"/>
            <a:pathLst>
              <a:path w="607695" h="304164">
                <a:moveTo>
                  <a:pt x="572007" y="285616"/>
                </a:moveTo>
                <a:lnTo>
                  <a:pt x="507491" y="290830"/>
                </a:lnTo>
                <a:lnTo>
                  <a:pt x="504062" y="291211"/>
                </a:lnTo>
                <a:lnTo>
                  <a:pt x="501396" y="294259"/>
                </a:lnTo>
                <a:lnTo>
                  <a:pt x="501776" y="297688"/>
                </a:lnTo>
                <a:lnTo>
                  <a:pt x="502030" y="301244"/>
                </a:lnTo>
                <a:lnTo>
                  <a:pt x="505078" y="303784"/>
                </a:lnTo>
                <a:lnTo>
                  <a:pt x="604181" y="295783"/>
                </a:lnTo>
                <a:lnTo>
                  <a:pt x="593216" y="295783"/>
                </a:lnTo>
                <a:lnTo>
                  <a:pt x="572007" y="285616"/>
                </a:lnTo>
                <a:close/>
              </a:path>
              <a:path w="607695" h="304164">
                <a:moveTo>
                  <a:pt x="584572" y="284601"/>
                </a:moveTo>
                <a:lnTo>
                  <a:pt x="572007" y="285616"/>
                </a:lnTo>
                <a:lnTo>
                  <a:pt x="593216" y="295783"/>
                </a:lnTo>
                <a:lnTo>
                  <a:pt x="594248" y="293624"/>
                </a:lnTo>
                <a:lnTo>
                  <a:pt x="590676" y="293624"/>
                </a:lnTo>
                <a:lnTo>
                  <a:pt x="584572" y="284601"/>
                </a:lnTo>
                <a:close/>
              </a:path>
              <a:path w="607695" h="304164">
                <a:moveTo>
                  <a:pt x="545846" y="209804"/>
                </a:moveTo>
                <a:lnTo>
                  <a:pt x="542925" y="211836"/>
                </a:lnTo>
                <a:lnTo>
                  <a:pt x="540003" y="213741"/>
                </a:lnTo>
                <a:lnTo>
                  <a:pt x="539241" y="217678"/>
                </a:lnTo>
                <a:lnTo>
                  <a:pt x="541274" y="220599"/>
                </a:lnTo>
                <a:lnTo>
                  <a:pt x="577552" y="274224"/>
                </a:lnTo>
                <a:lnTo>
                  <a:pt x="598677" y="284353"/>
                </a:lnTo>
                <a:lnTo>
                  <a:pt x="593216" y="295783"/>
                </a:lnTo>
                <a:lnTo>
                  <a:pt x="604181" y="295783"/>
                </a:lnTo>
                <a:lnTo>
                  <a:pt x="607313" y="295529"/>
                </a:lnTo>
                <a:lnTo>
                  <a:pt x="551687" y="213487"/>
                </a:lnTo>
                <a:lnTo>
                  <a:pt x="549782" y="210566"/>
                </a:lnTo>
                <a:lnTo>
                  <a:pt x="545846" y="209804"/>
                </a:lnTo>
                <a:close/>
              </a:path>
              <a:path w="607695" h="304164">
                <a:moveTo>
                  <a:pt x="595502" y="283718"/>
                </a:moveTo>
                <a:lnTo>
                  <a:pt x="584572" y="284601"/>
                </a:lnTo>
                <a:lnTo>
                  <a:pt x="590676" y="293624"/>
                </a:lnTo>
                <a:lnTo>
                  <a:pt x="595502" y="283718"/>
                </a:lnTo>
                <a:close/>
              </a:path>
              <a:path w="607695" h="304164">
                <a:moveTo>
                  <a:pt x="597353" y="283718"/>
                </a:moveTo>
                <a:lnTo>
                  <a:pt x="595502" y="283718"/>
                </a:lnTo>
                <a:lnTo>
                  <a:pt x="590676" y="293624"/>
                </a:lnTo>
                <a:lnTo>
                  <a:pt x="594248" y="293624"/>
                </a:lnTo>
                <a:lnTo>
                  <a:pt x="598677" y="284353"/>
                </a:lnTo>
                <a:lnTo>
                  <a:pt x="597353" y="283718"/>
                </a:lnTo>
                <a:close/>
              </a:path>
              <a:path w="607695" h="304164">
                <a:moveTo>
                  <a:pt x="5587" y="0"/>
                </a:moveTo>
                <a:lnTo>
                  <a:pt x="0" y="11430"/>
                </a:lnTo>
                <a:lnTo>
                  <a:pt x="572007" y="285616"/>
                </a:lnTo>
                <a:lnTo>
                  <a:pt x="584572" y="284601"/>
                </a:lnTo>
                <a:lnTo>
                  <a:pt x="577552" y="274224"/>
                </a:lnTo>
                <a:lnTo>
                  <a:pt x="5587" y="0"/>
                </a:lnTo>
                <a:close/>
              </a:path>
              <a:path w="607695" h="304164">
                <a:moveTo>
                  <a:pt x="577552" y="274224"/>
                </a:moveTo>
                <a:lnTo>
                  <a:pt x="584572" y="284601"/>
                </a:lnTo>
                <a:lnTo>
                  <a:pt x="595502" y="283718"/>
                </a:lnTo>
                <a:lnTo>
                  <a:pt x="597353" y="283718"/>
                </a:lnTo>
                <a:lnTo>
                  <a:pt x="577552" y="274224"/>
                </a:lnTo>
                <a:close/>
              </a:path>
            </a:pathLst>
          </a:custGeom>
          <a:solidFill>
            <a:srgbClr val="8B2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62038" y="2605658"/>
            <a:ext cx="1181100" cy="2143125"/>
          </a:xfrm>
          <a:custGeom>
            <a:avLst/>
            <a:gdLst/>
            <a:ahLst/>
            <a:cxnLst/>
            <a:rect l="l" t="t" r="r" b="b"/>
            <a:pathLst>
              <a:path w="1181100" h="2143125">
                <a:moveTo>
                  <a:pt x="1096517" y="2079243"/>
                </a:moveTo>
                <a:lnTo>
                  <a:pt x="1092580" y="2080259"/>
                </a:lnTo>
                <a:lnTo>
                  <a:pt x="1090802" y="2083308"/>
                </a:lnTo>
                <a:lnTo>
                  <a:pt x="1089025" y="2086228"/>
                </a:lnTo>
                <a:lnTo>
                  <a:pt x="1089913" y="2090165"/>
                </a:lnTo>
                <a:lnTo>
                  <a:pt x="1092961" y="2091943"/>
                </a:lnTo>
                <a:lnTo>
                  <a:pt x="1177925" y="2143124"/>
                </a:lnTo>
                <a:lnTo>
                  <a:pt x="1178140" y="2135123"/>
                </a:lnTo>
                <a:lnTo>
                  <a:pt x="1166240" y="2135123"/>
                </a:lnTo>
                <a:lnTo>
                  <a:pt x="1154934" y="2114483"/>
                </a:lnTo>
                <a:lnTo>
                  <a:pt x="1099438" y="2081148"/>
                </a:lnTo>
                <a:lnTo>
                  <a:pt x="1096517" y="2079243"/>
                </a:lnTo>
                <a:close/>
              </a:path>
              <a:path w="1181100" h="2143125">
                <a:moveTo>
                  <a:pt x="1154934" y="2114483"/>
                </a:moveTo>
                <a:lnTo>
                  <a:pt x="1166240" y="2135123"/>
                </a:lnTo>
                <a:lnTo>
                  <a:pt x="1172294" y="2131822"/>
                </a:lnTo>
                <a:lnTo>
                  <a:pt x="1165478" y="2131822"/>
                </a:lnTo>
                <a:lnTo>
                  <a:pt x="1165775" y="2120995"/>
                </a:lnTo>
                <a:lnTo>
                  <a:pt x="1154934" y="2114483"/>
                </a:lnTo>
                <a:close/>
              </a:path>
              <a:path w="1181100" h="2143125">
                <a:moveTo>
                  <a:pt x="1170812" y="2037333"/>
                </a:moveTo>
                <a:lnTo>
                  <a:pt x="1167891" y="2040127"/>
                </a:lnTo>
                <a:lnTo>
                  <a:pt x="1167881" y="2044064"/>
                </a:lnTo>
                <a:lnTo>
                  <a:pt x="1166120" y="2108404"/>
                </a:lnTo>
                <a:lnTo>
                  <a:pt x="1177416" y="2129028"/>
                </a:lnTo>
                <a:lnTo>
                  <a:pt x="1166240" y="2135123"/>
                </a:lnTo>
                <a:lnTo>
                  <a:pt x="1178140" y="2135123"/>
                </a:lnTo>
                <a:lnTo>
                  <a:pt x="1180591" y="2044064"/>
                </a:lnTo>
                <a:lnTo>
                  <a:pt x="1180591" y="2040508"/>
                </a:lnTo>
                <a:lnTo>
                  <a:pt x="1177925" y="2037588"/>
                </a:lnTo>
                <a:lnTo>
                  <a:pt x="1170812" y="2037333"/>
                </a:lnTo>
                <a:close/>
              </a:path>
              <a:path w="1181100" h="2143125">
                <a:moveTo>
                  <a:pt x="1165775" y="2120995"/>
                </a:moveTo>
                <a:lnTo>
                  <a:pt x="1165478" y="2131822"/>
                </a:lnTo>
                <a:lnTo>
                  <a:pt x="1175130" y="2126615"/>
                </a:lnTo>
                <a:lnTo>
                  <a:pt x="1165775" y="2120995"/>
                </a:lnTo>
                <a:close/>
              </a:path>
              <a:path w="1181100" h="2143125">
                <a:moveTo>
                  <a:pt x="1166120" y="2108404"/>
                </a:moveTo>
                <a:lnTo>
                  <a:pt x="1165775" y="2120995"/>
                </a:lnTo>
                <a:lnTo>
                  <a:pt x="1175130" y="2126615"/>
                </a:lnTo>
                <a:lnTo>
                  <a:pt x="1165478" y="2131822"/>
                </a:lnTo>
                <a:lnTo>
                  <a:pt x="1172294" y="2131822"/>
                </a:lnTo>
                <a:lnTo>
                  <a:pt x="1177416" y="2129028"/>
                </a:lnTo>
                <a:lnTo>
                  <a:pt x="1166120" y="2108404"/>
                </a:lnTo>
                <a:close/>
              </a:path>
              <a:path w="1181100" h="2143125">
                <a:moveTo>
                  <a:pt x="11175" y="0"/>
                </a:moveTo>
                <a:lnTo>
                  <a:pt x="0" y="6095"/>
                </a:lnTo>
                <a:lnTo>
                  <a:pt x="1154934" y="2114483"/>
                </a:lnTo>
                <a:lnTo>
                  <a:pt x="1165775" y="2120995"/>
                </a:lnTo>
                <a:lnTo>
                  <a:pt x="1166120" y="2108404"/>
                </a:lnTo>
                <a:lnTo>
                  <a:pt x="11175" y="0"/>
                </a:lnTo>
                <a:close/>
              </a:path>
            </a:pathLst>
          </a:custGeom>
          <a:solidFill>
            <a:srgbClr val="8B2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06517" y="2606039"/>
            <a:ext cx="1035685" cy="2240915"/>
          </a:xfrm>
          <a:custGeom>
            <a:avLst/>
            <a:gdLst/>
            <a:ahLst/>
            <a:cxnLst/>
            <a:rect l="l" t="t" r="r" b="b"/>
            <a:pathLst>
              <a:path w="1035685" h="2240915">
                <a:moveTo>
                  <a:pt x="9525" y="2134489"/>
                </a:moveTo>
                <a:lnTo>
                  <a:pt x="2540" y="2135251"/>
                </a:lnTo>
                <a:lnTo>
                  <a:pt x="0" y="2138299"/>
                </a:lnTo>
                <a:lnTo>
                  <a:pt x="381" y="2141855"/>
                </a:lnTo>
                <a:lnTo>
                  <a:pt x="10414" y="2240407"/>
                </a:lnTo>
                <a:lnTo>
                  <a:pt x="22818" y="2231644"/>
                </a:lnTo>
                <a:lnTo>
                  <a:pt x="21336" y="2231644"/>
                </a:lnTo>
                <a:lnTo>
                  <a:pt x="9779" y="2226310"/>
                </a:lnTo>
                <a:lnTo>
                  <a:pt x="19511" y="2204946"/>
                </a:lnTo>
                <a:lnTo>
                  <a:pt x="13081" y="2140458"/>
                </a:lnTo>
                <a:lnTo>
                  <a:pt x="12700" y="2137029"/>
                </a:lnTo>
                <a:lnTo>
                  <a:pt x="9525" y="2134489"/>
                </a:lnTo>
                <a:close/>
              </a:path>
              <a:path w="1035685" h="2240915">
                <a:moveTo>
                  <a:pt x="19511" y="2204946"/>
                </a:moveTo>
                <a:lnTo>
                  <a:pt x="9779" y="2226310"/>
                </a:lnTo>
                <a:lnTo>
                  <a:pt x="21336" y="2231644"/>
                </a:lnTo>
                <a:lnTo>
                  <a:pt x="22840" y="2228342"/>
                </a:lnTo>
                <a:lnTo>
                  <a:pt x="21844" y="2228342"/>
                </a:lnTo>
                <a:lnTo>
                  <a:pt x="11937" y="2223770"/>
                </a:lnTo>
                <a:lnTo>
                  <a:pt x="20765" y="2217526"/>
                </a:lnTo>
                <a:lnTo>
                  <a:pt x="19511" y="2204946"/>
                </a:lnTo>
                <a:close/>
              </a:path>
              <a:path w="1035685" h="2240915">
                <a:moveTo>
                  <a:pt x="86868" y="2170811"/>
                </a:moveTo>
                <a:lnTo>
                  <a:pt x="83947" y="2172843"/>
                </a:lnTo>
                <a:lnTo>
                  <a:pt x="31095" y="2210221"/>
                </a:lnTo>
                <a:lnTo>
                  <a:pt x="21336" y="2231644"/>
                </a:lnTo>
                <a:lnTo>
                  <a:pt x="22818" y="2231644"/>
                </a:lnTo>
                <a:lnTo>
                  <a:pt x="91312" y="2183257"/>
                </a:lnTo>
                <a:lnTo>
                  <a:pt x="94107" y="2181225"/>
                </a:lnTo>
                <a:lnTo>
                  <a:pt x="94869" y="2177161"/>
                </a:lnTo>
                <a:lnTo>
                  <a:pt x="92837" y="2174367"/>
                </a:lnTo>
                <a:lnTo>
                  <a:pt x="90805" y="2171446"/>
                </a:lnTo>
                <a:lnTo>
                  <a:pt x="86868" y="2170811"/>
                </a:lnTo>
                <a:close/>
              </a:path>
              <a:path w="1035685" h="2240915">
                <a:moveTo>
                  <a:pt x="20765" y="2217526"/>
                </a:moveTo>
                <a:lnTo>
                  <a:pt x="11937" y="2223770"/>
                </a:lnTo>
                <a:lnTo>
                  <a:pt x="21844" y="2228342"/>
                </a:lnTo>
                <a:lnTo>
                  <a:pt x="20765" y="2217526"/>
                </a:lnTo>
                <a:close/>
              </a:path>
              <a:path w="1035685" h="2240915">
                <a:moveTo>
                  <a:pt x="31095" y="2210221"/>
                </a:moveTo>
                <a:lnTo>
                  <a:pt x="20765" y="2217526"/>
                </a:lnTo>
                <a:lnTo>
                  <a:pt x="21844" y="2228342"/>
                </a:lnTo>
                <a:lnTo>
                  <a:pt x="22840" y="2228342"/>
                </a:lnTo>
                <a:lnTo>
                  <a:pt x="31095" y="2210221"/>
                </a:lnTo>
                <a:close/>
              </a:path>
              <a:path w="1035685" h="2240915">
                <a:moveTo>
                  <a:pt x="1024001" y="0"/>
                </a:moveTo>
                <a:lnTo>
                  <a:pt x="19511" y="2204946"/>
                </a:lnTo>
                <a:lnTo>
                  <a:pt x="20765" y="2217526"/>
                </a:lnTo>
                <a:lnTo>
                  <a:pt x="31095" y="2210221"/>
                </a:lnTo>
                <a:lnTo>
                  <a:pt x="1035558" y="5334"/>
                </a:lnTo>
                <a:lnTo>
                  <a:pt x="1024001" y="0"/>
                </a:lnTo>
                <a:close/>
              </a:path>
            </a:pathLst>
          </a:custGeom>
          <a:solidFill>
            <a:srgbClr val="8B2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49897" y="2608707"/>
            <a:ext cx="103505" cy="1624330"/>
          </a:xfrm>
          <a:custGeom>
            <a:avLst/>
            <a:gdLst/>
            <a:ahLst/>
            <a:cxnLst/>
            <a:rect l="l" t="t" r="r" b="b"/>
            <a:pathLst>
              <a:path w="103504" h="1624329">
                <a:moveTo>
                  <a:pt x="7111" y="1528444"/>
                </a:moveTo>
                <a:lnTo>
                  <a:pt x="1016" y="1532000"/>
                </a:lnTo>
                <a:lnTo>
                  <a:pt x="0" y="1535937"/>
                </a:lnTo>
                <a:lnTo>
                  <a:pt x="51943" y="1624329"/>
                </a:lnTo>
                <a:lnTo>
                  <a:pt x="59226" y="1611756"/>
                </a:lnTo>
                <a:lnTo>
                  <a:pt x="45593" y="1611756"/>
                </a:lnTo>
                <a:lnTo>
                  <a:pt x="45500" y="1588320"/>
                </a:lnTo>
                <a:lnTo>
                  <a:pt x="10922" y="1529460"/>
                </a:lnTo>
                <a:lnTo>
                  <a:pt x="7111" y="1528444"/>
                </a:lnTo>
                <a:close/>
              </a:path>
              <a:path w="103504" h="1624329">
                <a:moveTo>
                  <a:pt x="45517" y="1588348"/>
                </a:moveTo>
                <a:lnTo>
                  <a:pt x="45593" y="1611756"/>
                </a:lnTo>
                <a:lnTo>
                  <a:pt x="58293" y="1611756"/>
                </a:lnTo>
                <a:lnTo>
                  <a:pt x="58282" y="1608581"/>
                </a:lnTo>
                <a:lnTo>
                  <a:pt x="46481" y="1608581"/>
                </a:lnTo>
                <a:lnTo>
                  <a:pt x="51904" y="1599220"/>
                </a:lnTo>
                <a:lnTo>
                  <a:pt x="45517" y="1588348"/>
                </a:lnTo>
                <a:close/>
              </a:path>
              <a:path w="103504" h="1624329">
                <a:moveTo>
                  <a:pt x="96266" y="1528190"/>
                </a:moveTo>
                <a:lnTo>
                  <a:pt x="92455" y="1529206"/>
                </a:lnTo>
                <a:lnTo>
                  <a:pt x="58217" y="1588320"/>
                </a:lnTo>
                <a:lnTo>
                  <a:pt x="58293" y="1611756"/>
                </a:lnTo>
                <a:lnTo>
                  <a:pt x="59226" y="1611756"/>
                </a:lnTo>
                <a:lnTo>
                  <a:pt x="103377" y="1535556"/>
                </a:lnTo>
                <a:lnTo>
                  <a:pt x="102361" y="1531746"/>
                </a:lnTo>
                <a:lnTo>
                  <a:pt x="96266" y="1528190"/>
                </a:lnTo>
                <a:close/>
              </a:path>
              <a:path w="103504" h="1624329">
                <a:moveTo>
                  <a:pt x="51904" y="1599220"/>
                </a:moveTo>
                <a:lnTo>
                  <a:pt x="46481" y="1608581"/>
                </a:lnTo>
                <a:lnTo>
                  <a:pt x="57403" y="1608581"/>
                </a:lnTo>
                <a:lnTo>
                  <a:pt x="51904" y="1599220"/>
                </a:lnTo>
                <a:close/>
              </a:path>
              <a:path w="103504" h="1624329">
                <a:moveTo>
                  <a:pt x="58217" y="1588320"/>
                </a:moveTo>
                <a:lnTo>
                  <a:pt x="51904" y="1599220"/>
                </a:lnTo>
                <a:lnTo>
                  <a:pt x="57403" y="1608581"/>
                </a:lnTo>
                <a:lnTo>
                  <a:pt x="58282" y="1608581"/>
                </a:lnTo>
                <a:lnTo>
                  <a:pt x="58217" y="1588320"/>
                </a:lnTo>
                <a:close/>
              </a:path>
              <a:path w="103504" h="1624329">
                <a:moveTo>
                  <a:pt x="53085" y="0"/>
                </a:moveTo>
                <a:lnTo>
                  <a:pt x="40385" y="0"/>
                </a:lnTo>
                <a:lnTo>
                  <a:pt x="45517" y="1588348"/>
                </a:lnTo>
                <a:lnTo>
                  <a:pt x="51904" y="1599220"/>
                </a:lnTo>
                <a:lnTo>
                  <a:pt x="58217" y="1588320"/>
                </a:lnTo>
                <a:lnTo>
                  <a:pt x="53085" y="0"/>
                </a:lnTo>
                <a:close/>
              </a:path>
            </a:pathLst>
          </a:custGeom>
          <a:solidFill>
            <a:srgbClr val="8B2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085845" y="3356864"/>
            <a:ext cx="1420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Insidious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onset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71773" y="5474919"/>
            <a:ext cx="1185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Pain </a:t>
            </a:r>
            <a:r>
              <a:rPr sz="1800" spc="-10" dirty="0">
                <a:latin typeface="Calibri"/>
                <a:cs typeface="Calibri"/>
              </a:rPr>
              <a:t>at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night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34659" y="5488025"/>
            <a:ext cx="2125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Age </a:t>
            </a:r>
            <a:r>
              <a:rPr sz="1800" spc="-10" dirty="0">
                <a:latin typeface="Calibri"/>
                <a:cs typeface="Calibri"/>
              </a:rPr>
              <a:t>at </a:t>
            </a:r>
            <a:r>
              <a:rPr sz="1800" spc="-5" dirty="0">
                <a:latin typeface="Calibri"/>
                <a:cs typeface="Calibri"/>
              </a:rPr>
              <a:t>onset </a:t>
            </a:r>
            <a:r>
              <a:rPr sz="1800" dirty="0">
                <a:latin typeface="Calibri"/>
                <a:cs typeface="Calibri"/>
              </a:rPr>
              <a:t>&lt;45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years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754618" y="3334892"/>
            <a:ext cx="16059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1795" marR="5080" indent="-37973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No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improvement  </a:t>
            </a:r>
            <a:r>
              <a:rPr sz="1800" spc="-5" dirty="0">
                <a:latin typeface="Calibri"/>
                <a:cs typeface="Calibri"/>
              </a:rPr>
              <a:t>with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rest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616822" y="5349341"/>
            <a:ext cx="12915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 marR="5080" indent="-2794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I</a:t>
            </a:r>
            <a:r>
              <a:rPr sz="1800" spc="5" dirty="0">
                <a:latin typeface="Calibri"/>
                <a:cs typeface="Calibri"/>
              </a:rPr>
              <a:t>m</a:t>
            </a:r>
            <a:r>
              <a:rPr sz="1800" spc="-5" dirty="0">
                <a:latin typeface="Calibri"/>
                <a:cs typeface="Calibri"/>
              </a:rPr>
              <a:t>p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spc="-15" dirty="0">
                <a:latin typeface="Calibri"/>
                <a:cs typeface="Calibri"/>
              </a:rPr>
              <a:t>o</a:t>
            </a:r>
            <a:r>
              <a:rPr sz="1800" spc="-10" dirty="0">
                <a:latin typeface="Calibri"/>
                <a:cs typeface="Calibri"/>
              </a:rPr>
              <a:t>v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5" dirty="0">
                <a:latin typeface="Calibri"/>
                <a:cs typeface="Calibri"/>
              </a:rPr>
              <a:t>m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n</a:t>
            </a:r>
            <a:r>
              <a:rPr sz="1800" dirty="0">
                <a:latin typeface="Calibri"/>
                <a:cs typeface="Calibri"/>
              </a:rPr>
              <a:t>t  </a:t>
            </a:r>
            <a:r>
              <a:rPr sz="1800" spc="-5" dirty="0">
                <a:latin typeface="Calibri"/>
                <a:cs typeface="Calibri"/>
              </a:rPr>
              <a:t>with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exercise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92779" y="902423"/>
            <a:ext cx="6980555" cy="739140"/>
          </a:xfrm>
          <a:prstGeom prst="rect">
            <a:avLst/>
          </a:prstGeom>
          <a:ln w="9525">
            <a:solidFill>
              <a:srgbClr val="8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1494155" marR="131445" indent="-1358265">
              <a:lnSpc>
                <a:spcPct val="98800"/>
              </a:lnSpc>
              <a:spcBef>
                <a:spcPts val="265"/>
              </a:spcBef>
            </a:pPr>
            <a:r>
              <a:rPr sz="1800" dirty="0">
                <a:latin typeface="Calibri"/>
                <a:cs typeface="Calibri"/>
              </a:rPr>
              <a:t>In </a:t>
            </a:r>
            <a:r>
              <a:rPr sz="1800" spc="-5" dirty="0">
                <a:latin typeface="Calibri"/>
                <a:cs typeface="Calibri"/>
              </a:rPr>
              <a:t>patients with </a:t>
            </a:r>
            <a:r>
              <a:rPr sz="1800" spc="-10" dirty="0">
                <a:latin typeface="Calibri"/>
                <a:cs typeface="Calibri"/>
              </a:rPr>
              <a:t>chronic </a:t>
            </a:r>
            <a:r>
              <a:rPr sz="1800" spc="-5" dirty="0">
                <a:latin typeface="Calibri"/>
                <a:cs typeface="Calibri"/>
              </a:rPr>
              <a:t>back pain (&gt;3 months), </a:t>
            </a:r>
            <a:r>
              <a:rPr sz="1800" dirty="0">
                <a:latin typeface="Calibri"/>
                <a:cs typeface="Calibri"/>
              </a:rPr>
              <a:t>IBP </a:t>
            </a:r>
            <a:r>
              <a:rPr sz="1800" spc="-10" dirty="0">
                <a:latin typeface="Calibri"/>
                <a:cs typeface="Calibri"/>
              </a:rPr>
              <a:t>criteria are </a:t>
            </a:r>
            <a:r>
              <a:rPr sz="1800" spc="-5" dirty="0">
                <a:latin typeface="Calibri"/>
                <a:cs typeface="Calibri"/>
              </a:rPr>
              <a:t>fulfilled if  </a:t>
            </a:r>
            <a:r>
              <a:rPr sz="1800" spc="-10" dirty="0">
                <a:latin typeface="Calibri"/>
                <a:cs typeface="Calibri"/>
              </a:rPr>
              <a:t>at least </a:t>
            </a:r>
            <a:r>
              <a:rPr sz="2400" dirty="0">
                <a:solidFill>
                  <a:srgbClr val="800000"/>
                </a:solidFill>
                <a:latin typeface="Calibri"/>
                <a:cs typeface="Calibri"/>
              </a:rPr>
              <a:t>4 </a:t>
            </a:r>
            <a:r>
              <a:rPr sz="1800" spc="-5" dirty="0">
                <a:latin typeface="Calibri"/>
                <a:cs typeface="Calibri"/>
              </a:rPr>
              <a:t>out of </a:t>
            </a:r>
            <a:r>
              <a:rPr sz="2400" dirty="0">
                <a:solidFill>
                  <a:srgbClr val="800000"/>
                </a:solidFill>
                <a:latin typeface="Calibri"/>
                <a:cs typeface="Calibri"/>
              </a:rPr>
              <a:t>5 </a:t>
            </a:r>
            <a:r>
              <a:rPr sz="1800" spc="-15" dirty="0">
                <a:latin typeface="Calibri"/>
                <a:cs typeface="Calibri"/>
              </a:rPr>
              <a:t>parameters </a:t>
            </a:r>
            <a:r>
              <a:rPr sz="1800" spc="-10" dirty="0">
                <a:latin typeface="Calibri"/>
                <a:cs typeface="Calibri"/>
              </a:rPr>
              <a:t>are</a:t>
            </a:r>
            <a:r>
              <a:rPr sz="1800" spc="-2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present: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988057" y="1161414"/>
            <a:ext cx="2908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ps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554480" y="1496567"/>
            <a:ext cx="1158240" cy="6842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789938" y="1737741"/>
            <a:ext cx="6870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882901" y="2214753"/>
            <a:ext cx="501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 indent="-190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atien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849373" y="4034790"/>
            <a:ext cx="568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992629" y="2882265"/>
            <a:ext cx="28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818894" y="3458717"/>
            <a:ext cx="628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tics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4530597" y="304546"/>
            <a:ext cx="40900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Inflammatory </a:t>
            </a:r>
            <a:r>
              <a:rPr sz="2800" spc="-35" dirty="0"/>
              <a:t>Back</a:t>
            </a:r>
            <a:r>
              <a:rPr sz="2800" spc="-20" dirty="0"/>
              <a:t> </a:t>
            </a:r>
            <a:r>
              <a:rPr sz="2800" spc="-35" dirty="0"/>
              <a:t>Pain</a:t>
            </a:r>
            <a:endParaRPr sz="2800"/>
          </a:p>
        </p:txBody>
      </p:sp>
      <p:sp>
        <p:nvSpPr>
          <p:cNvPr id="40" name="object 40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47891" y="2739008"/>
            <a:ext cx="1859280" cy="516255"/>
          </a:xfrm>
          <a:custGeom>
            <a:avLst/>
            <a:gdLst/>
            <a:ahLst/>
            <a:cxnLst/>
            <a:rect l="l" t="t" r="r" b="b"/>
            <a:pathLst>
              <a:path w="1859279" h="516254">
                <a:moveTo>
                  <a:pt x="76834" y="415798"/>
                </a:moveTo>
                <a:lnTo>
                  <a:pt x="72898" y="415798"/>
                </a:lnTo>
                <a:lnTo>
                  <a:pt x="70357" y="418211"/>
                </a:lnTo>
                <a:lnTo>
                  <a:pt x="0" y="488061"/>
                </a:lnTo>
                <a:lnTo>
                  <a:pt x="95503" y="514857"/>
                </a:lnTo>
                <a:lnTo>
                  <a:pt x="98805" y="515874"/>
                </a:lnTo>
                <a:lnTo>
                  <a:pt x="102361" y="513841"/>
                </a:lnTo>
                <a:lnTo>
                  <a:pt x="103250" y="510539"/>
                </a:lnTo>
                <a:lnTo>
                  <a:pt x="104266" y="507111"/>
                </a:lnTo>
                <a:lnTo>
                  <a:pt x="102234" y="503681"/>
                </a:lnTo>
                <a:lnTo>
                  <a:pt x="98932" y="502665"/>
                </a:lnTo>
                <a:lnTo>
                  <a:pt x="57807" y="491108"/>
                </a:lnTo>
                <a:lnTo>
                  <a:pt x="13842" y="491108"/>
                </a:lnTo>
                <a:lnTo>
                  <a:pt x="10667" y="478789"/>
                </a:lnTo>
                <a:lnTo>
                  <a:pt x="33438" y="472881"/>
                </a:lnTo>
                <a:lnTo>
                  <a:pt x="81787" y="424814"/>
                </a:lnTo>
                <a:lnTo>
                  <a:pt x="81787" y="420750"/>
                </a:lnTo>
                <a:lnTo>
                  <a:pt x="79375" y="418211"/>
                </a:lnTo>
                <a:lnTo>
                  <a:pt x="76834" y="415798"/>
                </a:lnTo>
                <a:close/>
              </a:path>
              <a:path w="1859279" h="516254">
                <a:moveTo>
                  <a:pt x="33438" y="472881"/>
                </a:moveTo>
                <a:lnTo>
                  <a:pt x="10667" y="478789"/>
                </a:lnTo>
                <a:lnTo>
                  <a:pt x="13842" y="491108"/>
                </a:lnTo>
                <a:lnTo>
                  <a:pt x="20205" y="489457"/>
                </a:lnTo>
                <a:lnTo>
                  <a:pt x="16763" y="489457"/>
                </a:lnTo>
                <a:lnTo>
                  <a:pt x="13969" y="478789"/>
                </a:lnTo>
                <a:lnTo>
                  <a:pt x="27494" y="478789"/>
                </a:lnTo>
                <a:lnTo>
                  <a:pt x="33438" y="472881"/>
                </a:lnTo>
                <a:close/>
              </a:path>
              <a:path w="1859279" h="516254">
                <a:moveTo>
                  <a:pt x="36700" y="485177"/>
                </a:moveTo>
                <a:lnTo>
                  <a:pt x="13842" y="491108"/>
                </a:lnTo>
                <a:lnTo>
                  <a:pt x="57807" y="491108"/>
                </a:lnTo>
                <a:lnTo>
                  <a:pt x="36700" y="485177"/>
                </a:lnTo>
                <a:close/>
              </a:path>
              <a:path w="1859279" h="516254">
                <a:moveTo>
                  <a:pt x="13969" y="478789"/>
                </a:moveTo>
                <a:lnTo>
                  <a:pt x="16763" y="489457"/>
                </a:lnTo>
                <a:lnTo>
                  <a:pt x="24514" y="481753"/>
                </a:lnTo>
                <a:lnTo>
                  <a:pt x="13969" y="478789"/>
                </a:lnTo>
                <a:close/>
              </a:path>
              <a:path w="1859279" h="516254">
                <a:moveTo>
                  <a:pt x="24514" y="481753"/>
                </a:moveTo>
                <a:lnTo>
                  <a:pt x="16763" y="489457"/>
                </a:lnTo>
                <a:lnTo>
                  <a:pt x="20205" y="489457"/>
                </a:lnTo>
                <a:lnTo>
                  <a:pt x="36700" y="485177"/>
                </a:lnTo>
                <a:lnTo>
                  <a:pt x="24514" y="481753"/>
                </a:lnTo>
                <a:close/>
              </a:path>
              <a:path w="1859279" h="516254">
                <a:moveTo>
                  <a:pt x="1855724" y="0"/>
                </a:moveTo>
                <a:lnTo>
                  <a:pt x="33438" y="472881"/>
                </a:lnTo>
                <a:lnTo>
                  <a:pt x="24514" y="481753"/>
                </a:lnTo>
                <a:lnTo>
                  <a:pt x="36700" y="485177"/>
                </a:lnTo>
                <a:lnTo>
                  <a:pt x="1858899" y="12318"/>
                </a:lnTo>
                <a:lnTo>
                  <a:pt x="1855724" y="0"/>
                </a:lnTo>
                <a:close/>
              </a:path>
              <a:path w="1859279" h="516254">
                <a:moveTo>
                  <a:pt x="27494" y="478789"/>
                </a:moveTo>
                <a:lnTo>
                  <a:pt x="13969" y="478789"/>
                </a:lnTo>
                <a:lnTo>
                  <a:pt x="24514" y="481753"/>
                </a:lnTo>
                <a:lnTo>
                  <a:pt x="27494" y="478789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19056" y="305346"/>
            <a:ext cx="985024" cy="1150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14231" y="300647"/>
            <a:ext cx="995044" cy="1160780"/>
          </a:xfrm>
          <a:custGeom>
            <a:avLst/>
            <a:gdLst/>
            <a:ahLst/>
            <a:cxnLst/>
            <a:rect l="l" t="t" r="r" b="b"/>
            <a:pathLst>
              <a:path w="995045" h="1160780">
                <a:moveTo>
                  <a:pt x="0" y="1160233"/>
                </a:moveTo>
                <a:lnTo>
                  <a:pt x="994549" y="1160233"/>
                </a:lnTo>
                <a:lnTo>
                  <a:pt x="994549" y="0"/>
                </a:lnTo>
                <a:lnTo>
                  <a:pt x="0" y="0"/>
                </a:lnTo>
                <a:lnTo>
                  <a:pt x="0" y="1160233"/>
                </a:lnTo>
                <a:close/>
              </a:path>
            </a:pathLst>
          </a:custGeom>
          <a:ln w="9525">
            <a:solidFill>
              <a:srgbClr val="932C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56155" y="1467457"/>
            <a:ext cx="1599181" cy="4914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33825" y="534111"/>
            <a:ext cx="51231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000000"/>
                </a:solidFill>
              </a:rPr>
              <a:t>Extra-articular</a:t>
            </a:r>
            <a:r>
              <a:rPr sz="2800" dirty="0">
                <a:solidFill>
                  <a:srgbClr val="000000"/>
                </a:solidFill>
              </a:rPr>
              <a:t> </a:t>
            </a:r>
            <a:r>
              <a:rPr sz="2800" spc="-15" dirty="0">
                <a:solidFill>
                  <a:srgbClr val="000000"/>
                </a:solidFill>
              </a:rPr>
              <a:t>Manifestations</a:t>
            </a:r>
            <a:endParaRPr sz="2800"/>
          </a:p>
        </p:txBody>
      </p:sp>
      <p:sp>
        <p:nvSpPr>
          <p:cNvPr id="8" name="object 8"/>
          <p:cNvSpPr/>
          <p:nvPr/>
        </p:nvSpPr>
        <p:spPr>
          <a:xfrm>
            <a:off x="2753995" y="306197"/>
            <a:ext cx="973924" cy="11498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49169" y="301497"/>
            <a:ext cx="983615" cy="1159510"/>
          </a:xfrm>
          <a:custGeom>
            <a:avLst/>
            <a:gdLst/>
            <a:ahLst/>
            <a:cxnLst/>
            <a:rect l="l" t="t" r="r" b="b"/>
            <a:pathLst>
              <a:path w="983614" h="1159510">
                <a:moveTo>
                  <a:pt x="0" y="1159382"/>
                </a:moveTo>
                <a:lnTo>
                  <a:pt x="983449" y="1159382"/>
                </a:lnTo>
                <a:lnTo>
                  <a:pt x="983449" y="0"/>
                </a:lnTo>
                <a:lnTo>
                  <a:pt x="0" y="0"/>
                </a:lnTo>
                <a:lnTo>
                  <a:pt x="0" y="1159382"/>
                </a:lnTo>
                <a:close/>
              </a:path>
            </a:pathLst>
          </a:custGeom>
          <a:ln w="9525">
            <a:solidFill>
              <a:srgbClr val="932C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75051" y="1692020"/>
            <a:ext cx="1867535" cy="437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 Rounded MT Bold"/>
                <a:cs typeface="Arial Rounded MT Bold"/>
              </a:rPr>
              <a:t>Uveitis</a:t>
            </a:r>
            <a:endParaRPr sz="1600">
              <a:latin typeface="Arial Rounded MT Bold"/>
              <a:cs typeface="Arial Rounded MT Bold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Arial Rounded MT Bold"/>
                <a:cs typeface="Arial Rounded MT Bold"/>
              </a:rPr>
              <a:t>25-40% of patients</a:t>
            </a:r>
            <a:r>
              <a:rPr sz="1100" spc="-150" dirty="0">
                <a:latin typeface="Arial Rounded MT Bold"/>
                <a:cs typeface="Arial Rounded MT Bold"/>
              </a:rPr>
              <a:t> </a:t>
            </a:r>
            <a:r>
              <a:rPr sz="1100" spc="-5" dirty="0">
                <a:latin typeface="Arial Rounded MT Bold"/>
                <a:cs typeface="Arial Rounded MT Bold"/>
              </a:rPr>
              <a:t>affected</a:t>
            </a:r>
            <a:endParaRPr sz="1100">
              <a:latin typeface="Arial Rounded MT Bold"/>
              <a:cs typeface="Arial Rounded MT 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75051" y="2521711"/>
            <a:ext cx="1655445" cy="437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 Rounded MT Bold"/>
                <a:cs typeface="Arial Rounded MT Bold"/>
              </a:rPr>
              <a:t>Psoriasis</a:t>
            </a:r>
            <a:endParaRPr sz="1600">
              <a:latin typeface="Arial Rounded MT Bold"/>
              <a:cs typeface="Arial Rounded MT Bold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Arial Rounded MT Bold"/>
                <a:cs typeface="Arial Rounded MT Bold"/>
              </a:rPr>
              <a:t>16% of </a:t>
            </a:r>
            <a:r>
              <a:rPr sz="1100" spc="-5" dirty="0">
                <a:latin typeface="Arial Rounded MT Bold"/>
                <a:cs typeface="Arial Rounded MT Bold"/>
              </a:rPr>
              <a:t>patients</a:t>
            </a:r>
            <a:r>
              <a:rPr sz="1100" spc="-105" dirty="0">
                <a:latin typeface="Arial Rounded MT Bold"/>
                <a:cs typeface="Arial Rounded MT Bold"/>
              </a:rPr>
              <a:t> </a:t>
            </a:r>
            <a:r>
              <a:rPr sz="1100" spc="-5" dirty="0">
                <a:latin typeface="Arial Rounded MT Bold"/>
                <a:cs typeface="Arial Rounded MT Bold"/>
              </a:rPr>
              <a:t>affected</a:t>
            </a:r>
            <a:endParaRPr sz="1100">
              <a:latin typeface="Arial Rounded MT Bold"/>
              <a:cs typeface="Arial Rounded MT 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75051" y="3343783"/>
            <a:ext cx="1960245" cy="8489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 Rounded MT Bold"/>
                <a:cs typeface="Arial Rounded MT Bold"/>
              </a:rPr>
              <a:t>Inflammatory</a:t>
            </a:r>
            <a:r>
              <a:rPr sz="1600" spc="-75" dirty="0">
                <a:latin typeface="Arial Rounded MT Bold"/>
                <a:cs typeface="Arial Rounded MT Bold"/>
              </a:rPr>
              <a:t> </a:t>
            </a:r>
            <a:r>
              <a:rPr sz="1600" spc="-15" dirty="0">
                <a:latin typeface="Arial Rounded MT Bold"/>
                <a:cs typeface="Arial Rounded MT Bold"/>
              </a:rPr>
              <a:t>bowel  </a:t>
            </a:r>
            <a:r>
              <a:rPr sz="1600" spc="-5" dirty="0">
                <a:latin typeface="Arial Rounded MT Bold"/>
                <a:cs typeface="Arial Rounded MT Bold"/>
              </a:rPr>
              <a:t>Disease</a:t>
            </a:r>
            <a:r>
              <a:rPr sz="1600" spc="5" dirty="0">
                <a:latin typeface="Arial Rounded MT Bold"/>
                <a:cs typeface="Arial Rounded MT Bold"/>
              </a:rPr>
              <a:t> </a:t>
            </a:r>
            <a:r>
              <a:rPr sz="1600" spc="-5" dirty="0">
                <a:latin typeface="Arial Rounded MT Bold"/>
                <a:cs typeface="Arial Rounded MT Bold"/>
              </a:rPr>
              <a:t>(IBD)</a:t>
            </a:r>
            <a:endParaRPr sz="1600">
              <a:latin typeface="Arial Rounded MT Bold"/>
              <a:cs typeface="Arial Rounded MT Bold"/>
            </a:endParaRPr>
          </a:p>
          <a:p>
            <a:pPr marL="12700" marR="309245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Arial Rounded MT Bold"/>
                <a:cs typeface="Arial Rounded MT Bold"/>
              </a:rPr>
              <a:t>10% of </a:t>
            </a:r>
            <a:r>
              <a:rPr sz="1100" spc="-5" dirty="0">
                <a:latin typeface="Arial Rounded MT Bold"/>
                <a:cs typeface="Arial Rounded MT Bold"/>
              </a:rPr>
              <a:t>patients</a:t>
            </a:r>
            <a:r>
              <a:rPr sz="1100" spc="-105" dirty="0">
                <a:latin typeface="Arial Rounded MT Bold"/>
                <a:cs typeface="Arial Rounded MT Bold"/>
              </a:rPr>
              <a:t> </a:t>
            </a:r>
            <a:r>
              <a:rPr sz="1100" spc="-5" dirty="0">
                <a:latin typeface="Arial Rounded MT Bold"/>
                <a:cs typeface="Arial Rounded MT Bold"/>
              </a:rPr>
              <a:t>affected  </a:t>
            </a:r>
            <a:r>
              <a:rPr sz="1100" dirty="0">
                <a:latin typeface="Arial Rounded MT Bold"/>
                <a:cs typeface="Arial Rounded MT Bold"/>
              </a:rPr>
              <a:t>(UC &amp;</a:t>
            </a:r>
            <a:r>
              <a:rPr sz="1100" spc="-35" dirty="0">
                <a:latin typeface="Arial Rounded MT Bold"/>
                <a:cs typeface="Arial Rounded MT Bold"/>
              </a:rPr>
              <a:t> </a:t>
            </a:r>
            <a:r>
              <a:rPr sz="1100" spc="-5" dirty="0">
                <a:latin typeface="Arial Rounded MT Bold"/>
                <a:cs typeface="Arial Rounded MT Bold"/>
              </a:rPr>
              <a:t>CD)</a:t>
            </a:r>
            <a:endParaRPr sz="1100">
              <a:latin typeface="Arial Rounded MT Bold"/>
              <a:cs typeface="Arial Rounded MT 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75051" y="5289930"/>
            <a:ext cx="1867535" cy="437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 Rounded MT Bold"/>
                <a:cs typeface="Arial Rounded MT Bold"/>
              </a:rPr>
              <a:t>Enthesitis</a:t>
            </a:r>
            <a:endParaRPr sz="1600">
              <a:latin typeface="Arial Rounded MT Bold"/>
              <a:cs typeface="Arial Rounded MT Bold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Arial Rounded MT Bold"/>
                <a:cs typeface="Arial Rounded MT Bold"/>
              </a:rPr>
              <a:t>25-58% of patients</a:t>
            </a:r>
            <a:r>
              <a:rPr sz="1100" spc="-150" dirty="0">
                <a:latin typeface="Arial Rounded MT Bold"/>
                <a:cs typeface="Arial Rounded MT Bold"/>
              </a:rPr>
              <a:t> </a:t>
            </a:r>
            <a:r>
              <a:rPr sz="1100" spc="-5" dirty="0">
                <a:latin typeface="Arial Rounded MT Bold"/>
                <a:cs typeface="Arial Rounded MT Bold"/>
              </a:rPr>
              <a:t>affected</a:t>
            </a:r>
            <a:endParaRPr sz="1100">
              <a:latin typeface="Arial Rounded MT Bold"/>
              <a:cs typeface="Arial Rounded MT 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74417" y="4440173"/>
            <a:ext cx="1783714" cy="437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 Rounded MT Bold"/>
                <a:cs typeface="Arial Rounded MT Bold"/>
              </a:rPr>
              <a:t>Dactylitis</a:t>
            </a:r>
            <a:endParaRPr sz="1600">
              <a:latin typeface="Arial Rounded MT Bold"/>
              <a:cs typeface="Arial Rounded MT Bold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Arial Rounded MT Bold"/>
                <a:cs typeface="Arial Rounded MT Bold"/>
              </a:rPr>
              <a:t>21.5% of </a:t>
            </a:r>
            <a:r>
              <a:rPr sz="1100" spc="-5" dirty="0">
                <a:latin typeface="Arial Rounded MT Bold"/>
                <a:cs typeface="Arial Rounded MT Bold"/>
              </a:rPr>
              <a:t>patients</a:t>
            </a:r>
            <a:r>
              <a:rPr sz="1100" spc="-100" dirty="0">
                <a:latin typeface="Arial Rounded MT Bold"/>
                <a:cs typeface="Arial Rounded MT Bold"/>
              </a:rPr>
              <a:t> </a:t>
            </a:r>
            <a:r>
              <a:rPr sz="1100" spc="-5" dirty="0">
                <a:latin typeface="Arial Rounded MT Bold"/>
                <a:cs typeface="Arial Rounded MT Bold"/>
              </a:rPr>
              <a:t>affected</a:t>
            </a:r>
            <a:endParaRPr sz="1100">
              <a:latin typeface="Arial Rounded MT Bold"/>
              <a:cs typeface="Arial Rounded MT Bold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732273" y="1665477"/>
            <a:ext cx="1672589" cy="256540"/>
          </a:xfrm>
          <a:custGeom>
            <a:avLst/>
            <a:gdLst/>
            <a:ahLst/>
            <a:cxnLst/>
            <a:rect l="l" t="t" r="r" b="b"/>
            <a:pathLst>
              <a:path w="1672589" h="256539">
                <a:moveTo>
                  <a:pt x="1635866" y="38480"/>
                </a:moveTo>
                <a:lnTo>
                  <a:pt x="0" y="243839"/>
                </a:lnTo>
                <a:lnTo>
                  <a:pt x="1650" y="256412"/>
                </a:lnTo>
                <a:lnTo>
                  <a:pt x="1637491" y="51040"/>
                </a:lnTo>
                <a:lnTo>
                  <a:pt x="1647463" y="43416"/>
                </a:lnTo>
                <a:lnTo>
                  <a:pt x="1635866" y="38480"/>
                </a:lnTo>
                <a:close/>
              </a:path>
              <a:path w="1672589" h="256539">
                <a:moveTo>
                  <a:pt x="1661322" y="35560"/>
                </a:moveTo>
                <a:lnTo>
                  <a:pt x="1659127" y="35560"/>
                </a:lnTo>
                <a:lnTo>
                  <a:pt x="1660652" y="48133"/>
                </a:lnTo>
                <a:lnTo>
                  <a:pt x="1637491" y="51040"/>
                </a:lnTo>
                <a:lnTo>
                  <a:pt x="1583181" y="92583"/>
                </a:lnTo>
                <a:lnTo>
                  <a:pt x="1582674" y="96520"/>
                </a:lnTo>
                <a:lnTo>
                  <a:pt x="1584833" y="99313"/>
                </a:lnTo>
                <a:lnTo>
                  <a:pt x="1586864" y="102108"/>
                </a:lnTo>
                <a:lnTo>
                  <a:pt x="1590928" y="102616"/>
                </a:lnTo>
                <a:lnTo>
                  <a:pt x="1672336" y="40259"/>
                </a:lnTo>
                <a:lnTo>
                  <a:pt x="1661322" y="35560"/>
                </a:lnTo>
                <a:close/>
              </a:path>
              <a:path w="1672589" h="256539">
                <a:moveTo>
                  <a:pt x="1647463" y="43416"/>
                </a:moveTo>
                <a:lnTo>
                  <a:pt x="1637491" y="51040"/>
                </a:lnTo>
                <a:lnTo>
                  <a:pt x="1660652" y="48133"/>
                </a:lnTo>
                <a:lnTo>
                  <a:pt x="1660590" y="47625"/>
                </a:lnTo>
                <a:lnTo>
                  <a:pt x="1657350" y="47625"/>
                </a:lnTo>
                <a:lnTo>
                  <a:pt x="1647463" y="43416"/>
                </a:lnTo>
                <a:close/>
              </a:path>
              <a:path w="1672589" h="256539">
                <a:moveTo>
                  <a:pt x="1656079" y="36830"/>
                </a:moveTo>
                <a:lnTo>
                  <a:pt x="1647463" y="43416"/>
                </a:lnTo>
                <a:lnTo>
                  <a:pt x="1657350" y="47625"/>
                </a:lnTo>
                <a:lnTo>
                  <a:pt x="1656079" y="36830"/>
                </a:lnTo>
                <a:close/>
              </a:path>
              <a:path w="1672589" h="256539">
                <a:moveTo>
                  <a:pt x="1659281" y="36830"/>
                </a:moveTo>
                <a:lnTo>
                  <a:pt x="1656079" y="36830"/>
                </a:lnTo>
                <a:lnTo>
                  <a:pt x="1657350" y="47625"/>
                </a:lnTo>
                <a:lnTo>
                  <a:pt x="1660590" y="47625"/>
                </a:lnTo>
                <a:lnTo>
                  <a:pt x="1659281" y="36830"/>
                </a:lnTo>
                <a:close/>
              </a:path>
              <a:path w="1672589" h="256539">
                <a:moveTo>
                  <a:pt x="1659127" y="35560"/>
                </a:moveTo>
                <a:lnTo>
                  <a:pt x="1635866" y="38480"/>
                </a:lnTo>
                <a:lnTo>
                  <a:pt x="1647463" y="43416"/>
                </a:lnTo>
                <a:lnTo>
                  <a:pt x="1656079" y="36830"/>
                </a:lnTo>
                <a:lnTo>
                  <a:pt x="1659281" y="36830"/>
                </a:lnTo>
                <a:lnTo>
                  <a:pt x="1659127" y="35560"/>
                </a:lnTo>
                <a:close/>
              </a:path>
              <a:path w="1672589" h="256539">
                <a:moveTo>
                  <a:pt x="1577975" y="0"/>
                </a:moveTo>
                <a:lnTo>
                  <a:pt x="1574291" y="1524"/>
                </a:lnTo>
                <a:lnTo>
                  <a:pt x="1572895" y="4699"/>
                </a:lnTo>
                <a:lnTo>
                  <a:pt x="1571498" y="8000"/>
                </a:lnTo>
                <a:lnTo>
                  <a:pt x="1573022" y="11684"/>
                </a:lnTo>
                <a:lnTo>
                  <a:pt x="1576197" y="13081"/>
                </a:lnTo>
                <a:lnTo>
                  <a:pt x="1635866" y="38480"/>
                </a:lnTo>
                <a:lnTo>
                  <a:pt x="1659127" y="35560"/>
                </a:lnTo>
                <a:lnTo>
                  <a:pt x="1661322" y="35560"/>
                </a:lnTo>
                <a:lnTo>
                  <a:pt x="1577975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16653" y="2690367"/>
            <a:ext cx="1389380" cy="103505"/>
          </a:xfrm>
          <a:custGeom>
            <a:avLst/>
            <a:gdLst/>
            <a:ahLst/>
            <a:cxnLst/>
            <a:rect l="l" t="t" r="r" b="b"/>
            <a:pathLst>
              <a:path w="1389379" h="103505">
                <a:moveTo>
                  <a:pt x="1363889" y="51689"/>
                </a:moveTo>
                <a:lnTo>
                  <a:pt x="1294002" y="92456"/>
                </a:lnTo>
                <a:lnTo>
                  <a:pt x="1292987" y="96266"/>
                </a:lnTo>
                <a:lnTo>
                  <a:pt x="1296543" y="102362"/>
                </a:lnTo>
                <a:lnTo>
                  <a:pt x="1300480" y="103378"/>
                </a:lnTo>
                <a:lnTo>
                  <a:pt x="1303401" y="101600"/>
                </a:lnTo>
                <a:lnTo>
                  <a:pt x="1378108" y="58039"/>
                </a:lnTo>
                <a:lnTo>
                  <a:pt x="1376426" y="58039"/>
                </a:lnTo>
                <a:lnTo>
                  <a:pt x="1376426" y="57150"/>
                </a:lnTo>
                <a:lnTo>
                  <a:pt x="1373251" y="57150"/>
                </a:lnTo>
                <a:lnTo>
                  <a:pt x="1363889" y="51689"/>
                </a:lnTo>
                <a:close/>
              </a:path>
              <a:path w="1389379" h="103505">
                <a:moveTo>
                  <a:pt x="1353003" y="45339"/>
                </a:moveTo>
                <a:lnTo>
                  <a:pt x="0" y="45339"/>
                </a:lnTo>
                <a:lnTo>
                  <a:pt x="0" y="58039"/>
                </a:lnTo>
                <a:lnTo>
                  <a:pt x="1353003" y="58039"/>
                </a:lnTo>
                <a:lnTo>
                  <a:pt x="1363889" y="51689"/>
                </a:lnTo>
                <a:lnTo>
                  <a:pt x="1353003" y="45339"/>
                </a:lnTo>
                <a:close/>
              </a:path>
              <a:path w="1389379" h="103505">
                <a:moveTo>
                  <a:pt x="1378108" y="45339"/>
                </a:moveTo>
                <a:lnTo>
                  <a:pt x="1376426" y="45339"/>
                </a:lnTo>
                <a:lnTo>
                  <a:pt x="1376426" y="58039"/>
                </a:lnTo>
                <a:lnTo>
                  <a:pt x="1378108" y="58039"/>
                </a:lnTo>
                <a:lnTo>
                  <a:pt x="1388999" y="51689"/>
                </a:lnTo>
                <a:lnTo>
                  <a:pt x="1378108" y="45339"/>
                </a:lnTo>
                <a:close/>
              </a:path>
              <a:path w="1389379" h="103505">
                <a:moveTo>
                  <a:pt x="1373251" y="46228"/>
                </a:moveTo>
                <a:lnTo>
                  <a:pt x="1363889" y="51689"/>
                </a:lnTo>
                <a:lnTo>
                  <a:pt x="1373251" y="57150"/>
                </a:lnTo>
                <a:lnTo>
                  <a:pt x="1373251" y="46228"/>
                </a:lnTo>
                <a:close/>
              </a:path>
              <a:path w="1389379" h="103505">
                <a:moveTo>
                  <a:pt x="1376426" y="46228"/>
                </a:moveTo>
                <a:lnTo>
                  <a:pt x="1373251" y="46228"/>
                </a:lnTo>
                <a:lnTo>
                  <a:pt x="1373251" y="57150"/>
                </a:lnTo>
                <a:lnTo>
                  <a:pt x="1376426" y="57150"/>
                </a:lnTo>
                <a:lnTo>
                  <a:pt x="1376426" y="46228"/>
                </a:lnTo>
                <a:close/>
              </a:path>
              <a:path w="1389379" h="103505">
                <a:moveTo>
                  <a:pt x="1300480" y="0"/>
                </a:moveTo>
                <a:lnTo>
                  <a:pt x="1296543" y="1016"/>
                </a:lnTo>
                <a:lnTo>
                  <a:pt x="1292987" y="7112"/>
                </a:lnTo>
                <a:lnTo>
                  <a:pt x="1294002" y="10922"/>
                </a:lnTo>
                <a:lnTo>
                  <a:pt x="1363889" y="51689"/>
                </a:lnTo>
                <a:lnTo>
                  <a:pt x="1373251" y="46228"/>
                </a:lnTo>
                <a:lnTo>
                  <a:pt x="1376426" y="46228"/>
                </a:lnTo>
                <a:lnTo>
                  <a:pt x="1376426" y="45339"/>
                </a:lnTo>
                <a:lnTo>
                  <a:pt x="1378108" y="45339"/>
                </a:lnTo>
                <a:lnTo>
                  <a:pt x="1303401" y="1778"/>
                </a:lnTo>
                <a:lnTo>
                  <a:pt x="130048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25034" y="5506465"/>
            <a:ext cx="1493520" cy="622935"/>
          </a:xfrm>
          <a:custGeom>
            <a:avLst/>
            <a:gdLst/>
            <a:ahLst/>
            <a:cxnLst/>
            <a:rect l="l" t="t" r="r" b="b"/>
            <a:pathLst>
              <a:path w="1493520" h="622935">
                <a:moveTo>
                  <a:pt x="1457387" y="600334"/>
                </a:moveTo>
                <a:lnTo>
                  <a:pt x="1389888" y="610133"/>
                </a:lnTo>
                <a:lnTo>
                  <a:pt x="1387475" y="613359"/>
                </a:lnTo>
                <a:lnTo>
                  <a:pt x="1388490" y="620306"/>
                </a:lnTo>
                <a:lnTo>
                  <a:pt x="1391665" y="622706"/>
                </a:lnTo>
                <a:lnTo>
                  <a:pt x="1485134" y="609130"/>
                </a:lnTo>
                <a:lnTo>
                  <a:pt x="1479168" y="609130"/>
                </a:lnTo>
                <a:lnTo>
                  <a:pt x="1457387" y="600334"/>
                </a:lnTo>
                <a:close/>
              </a:path>
              <a:path w="1493520" h="622935">
                <a:moveTo>
                  <a:pt x="1469847" y="598525"/>
                </a:moveTo>
                <a:lnTo>
                  <a:pt x="1457387" y="600334"/>
                </a:lnTo>
                <a:lnTo>
                  <a:pt x="1479168" y="609130"/>
                </a:lnTo>
                <a:lnTo>
                  <a:pt x="1479991" y="607123"/>
                </a:lnTo>
                <a:lnTo>
                  <a:pt x="1476502" y="607123"/>
                </a:lnTo>
                <a:lnTo>
                  <a:pt x="1469847" y="598525"/>
                </a:lnTo>
                <a:close/>
              </a:path>
              <a:path w="1493520" h="622935">
                <a:moveTo>
                  <a:pt x="1426464" y="526313"/>
                </a:moveTo>
                <a:lnTo>
                  <a:pt x="1420876" y="530606"/>
                </a:lnTo>
                <a:lnTo>
                  <a:pt x="1420367" y="534593"/>
                </a:lnTo>
                <a:lnTo>
                  <a:pt x="1462100" y="588516"/>
                </a:lnTo>
                <a:lnTo>
                  <a:pt x="1483994" y="597357"/>
                </a:lnTo>
                <a:lnTo>
                  <a:pt x="1479168" y="609130"/>
                </a:lnTo>
                <a:lnTo>
                  <a:pt x="1485134" y="609130"/>
                </a:lnTo>
                <a:lnTo>
                  <a:pt x="1493265" y="607949"/>
                </a:lnTo>
                <a:lnTo>
                  <a:pt x="1430401" y="526821"/>
                </a:lnTo>
                <a:lnTo>
                  <a:pt x="1426464" y="526313"/>
                </a:lnTo>
                <a:close/>
              </a:path>
              <a:path w="1493520" h="622935">
                <a:moveTo>
                  <a:pt x="1480692" y="596950"/>
                </a:moveTo>
                <a:lnTo>
                  <a:pt x="1469847" y="598525"/>
                </a:lnTo>
                <a:lnTo>
                  <a:pt x="1476502" y="607123"/>
                </a:lnTo>
                <a:lnTo>
                  <a:pt x="1480692" y="596950"/>
                </a:lnTo>
                <a:close/>
              </a:path>
              <a:path w="1493520" h="622935">
                <a:moveTo>
                  <a:pt x="1482988" y="596950"/>
                </a:moveTo>
                <a:lnTo>
                  <a:pt x="1480692" y="596950"/>
                </a:lnTo>
                <a:lnTo>
                  <a:pt x="1476502" y="607123"/>
                </a:lnTo>
                <a:lnTo>
                  <a:pt x="1479991" y="607123"/>
                </a:lnTo>
                <a:lnTo>
                  <a:pt x="1483994" y="597357"/>
                </a:lnTo>
                <a:lnTo>
                  <a:pt x="1482988" y="596950"/>
                </a:lnTo>
                <a:close/>
              </a:path>
              <a:path w="1493520" h="622935">
                <a:moveTo>
                  <a:pt x="4699" y="0"/>
                </a:moveTo>
                <a:lnTo>
                  <a:pt x="0" y="11811"/>
                </a:lnTo>
                <a:lnTo>
                  <a:pt x="1457387" y="600334"/>
                </a:lnTo>
                <a:lnTo>
                  <a:pt x="1469847" y="598525"/>
                </a:lnTo>
                <a:lnTo>
                  <a:pt x="1462100" y="588516"/>
                </a:lnTo>
                <a:lnTo>
                  <a:pt x="4699" y="0"/>
                </a:lnTo>
                <a:close/>
              </a:path>
              <a:path w="1493520" h="622935">
                <a:moveTo>
                  <a:pt x="1462100" y="588516"/>
                </a:moveTo>
                <a:lnTo>
                  <a:pt x="1469847" y="598525"/>
                </a:lnTo>
                <a:lnTo>
                  <a:pt x="1480692" y="596950"/>
                </a:lnTo>
                <a:lnTo>
                  <a:pt x="1482988" y="596950"/>
                </a:lnTo>
                <a:lnTo>
                  <a:pt x="1462100" y="588516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92573" y="3316351"/>
            <a:ext cx="2061210" cy="297815"/>
          </a:xfrm>
          <a:custGeom>
            <a:avLst/>
            <a:gdLst/>
            <a:ahLst/>
            <a:cxnLst/>
            <a:rect l="l" t="t" r="r" b="b"/>
            <a:pathLst>
              <a:path w="2061209" h="297814">
                <a:moveTo>
                  <a:pt x="2024278" y="38656"/>
                </a:moveTo>
                <a:lnTo>
                  <a:pt x="0" y="285114"/>
                </a:lnTo>
                <a:lnTo>
                  <a:pt x="1524" y="297688"/>
                </a:lnTo>
                <a:lnTo>
                  <a:pt x="2025976" y="51207"/>
                </a:lnTo>
                <a:lnTo>
                  <a:pt x="2035904" y="43667"/>
                </a:lnTo>
                <a:lnTo>
                  <a:pt x="2024278" y="38656"/>
                </a:lnTo>
                <a:close/>
              </a:path>
              <a:path w="2061209" h="297814">
                <a:moveTo>
                  <a:pt x="2049757" y="35813"/>
                </a:moveTo>
                <a:lnTo>
                  <a:pt x="2047621" y="35813"/>
                </a:lnTo>
                <a:lnTo>
                  <a:pt x="2049145" y="48387"/>
                </a:lnTo>
                <a:lnTo>
                  <a:pt x="2025976" y="51207"/>
                </a:lnTo>
                <a:lnTo>
                  <a:pt x="1974342" y="90424"/>
                </a:lnTo>
                <a:lnTo>
                  <a:pt x="1971548" y="92456"/>
                </a:lnTo>
                <a:lnTo>
                  <a:pt x="1971040" y="96520"/>
                </a:lnTo>
                <a:lnTo>
                  <a:pt x="1973072" y="99313"/>
                </a:lnTo>
                <a:lnTo>
                  <a:pt x="1975230" y="102108"/>
                </a:lnTo>
                <a:lnTo>
                  <a:pt x="1979168" y="102615"/>
                </a:lnTo>
                <a:lnTo>
                  <a:pt x="1981961" y="100457"/>
                </a:lnTo>
                <a:lnTo>
                  <a:pt x="2060955" y="40639"/>
                </a:lnTo>
                <a:lnTo>
                  <a:pt x="2049757" y="35813"/>
                </a:lnTo>
                <a:close/>
              </a:path>
              <a:path w="2061209" h="297814">
                <a:moveTo>
                  <a:pt x="2035904" y="43667"/>
                </a:moveTo>
                <a:lnTo>
                  <a:pt x="2025976" y="51207"/>
                </a:lnTo>
                <a:lnTo>
                  <a:pt x="2049145" y="48387"/>
                </a:lnTo>
                <a:lnTo>
                  <a:pt x="2049098" y="48006"/>
                </a:lnTo>
                <a:lnTo>
                  <a:pt x="2045970" y="48006"/>
                </a:lnTo>
                <a:lnTo>
                  <a:pt x="2035904" y="43667"/>
                </a:lnTo>
                <a:close/>
              </a:path>
              <a:path w="2061209" h="297814">
                <a:moveTo>
                  <a:pt x="2044573" y="37084"/>
                </a:moveTo>
                <a:lnTo>
                  <a:pt x="2035904" y="43667"/>
                </a:lnTo>
                <a:lnTo>
                  <a:pt x="2045970" y="48006"/>
                </a:lnTo>
                <a:lnTo>
                  <a:pt x="2044573" y="37084"/>
                </a:lnTo>
                <a:close/>
              </a:path>
              <a:path w="2061209" h="297814">
                <a:moveTo>
                  <a:pt x="2047774" y="37084"/>
                </a:moveTo>
                <a:lnTo>
                  <a:pt x="2044573" y="37084"/>
                </a:lnTo>
                <a:lnTo>
                  <a:pt x="2045970" y="48006"/>
                </a:lnTo>
                <a:lnTo>
                  <a:pt x="2049098" y="48006"/>
                </a:lnTo>
                <a:lnTo>
                  <a:pt x="2047774" y="37084"/>
                </a:lnTo>
                <a:close/>
              </a:path>
              <a:path w="2061209" h="297814">
                <a:moveTo>
                  <a:pt x="2047621" y="35813"/>
                </a:moveTo>
                <a:lnTo>
                  <a:pt x="2024278" y="38656"/>
                </a:lnTo>
                <a:lnTo>
                  <a:pt x="2035904" y="43667"/>
                </a:lnTo>
                <a:lnTo>
                  <a:pt x="2044573" y="37084"/>
                </a:lnTo>
                <a:lnTo>
                  <a:pt x="2047774" y="37084"/>
                </a:lnTo>
                <a:lnTo>
                  <a:pt x="2047621" y="35813"/>
                </a:lnTo>
                <a:close/>
              </a:path>
              <a:path w="2061209" h="297814">
                <a:moveTo>
                  <a:pt x="1966722" y="0"/>
                </a:moveTo>
                <a:lnTo>
                  <a:pt x="1962911" y="1524"/>
                </a:lnTo>
                <a:lnTo>
                  <a:pt x="1961642" y="4699"/>
                </a:lnTo>
                <a:lnTo>
                  <a:pt x="1960245" y="7874"/>
                </a:lnTo>
                <a:lnTo>
                  <a:pt x="1961642" y="11684"/>
                </a:lnTo>
                <a:lnTo>
                  <a:pt x="2024278" y="38656"/>
                </a:lnTo>
                <a:lnTo>
                  <a:pt x="2047621" y="35813"/>
                </a:lnTo>
                <a:lnTo>
                  <a:pt x="2049757" y="35813"/>
                </a:lnTo>
                <a:lnTo>
                  <a:pt x="1966722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30521" y="2555925"/>
            <a:ext cx="514781" cy="3878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56938" y="4132198"/>
            <a:ext cx="1384300" cy="621665"/>
          </a:xfrm>
          <a:custGeom>
            <a:avLst/>
            <a:gdLst/>
            <a:ahLst/>
            <a:cxnLst/>
            <a:rect l="l" t="t" r="r" b="b"/>
            <a:pathLst>
              <a:path w="1384300" h="621664">
                <a:moveTo>
                  <a:pt x="1348490" y="20483"/>
                </a:moveTo>
                <a:lnTo>
                  <a:pt x="0" y="609853"/>
                </a:lnTo>
                <a:lnTo>
                  <a:pt x="5079" y="621411"/>
                </a:lnTo>
                <a:lnTo>
                  <a:pt x="1353737" y="32092"/>
                </a:lnTo>
                <a:lnTo>
                  <a:pt x="1361135" y="21967"/>
                </a:lnTo>
                <a:lnTo>
                  <a:pt x="1348490" y="20483"/>
                </a:lnTo>
                <a:close/>
              </a:path>
              <a:path w="1384300" h="621664">
                <a:moveTo>
                  <a:pt x="1377611" y="11049"/>
                </a:moveTo>
                <a:lnTo>
                  <a:pt x="1370076" y="11049"/>
                </a:lnTo>
                <a:lnTo>
                  <a:pt x="1375156" y="22732"/>
                </a:lnTo>
                <a:lnTo>
                  <a:pt x="1353737" y="32092"/>
                </a:lnTo>
                <a:lnTo>
                  <a:pt x="1313434" y="87249"/>
                </a:lnTo>
                <a:lnTo>
                  <a:pt x="1314069" y="91186"/>
                </a:lnTo>
                <a:lnTo>
                  <a:pt x="1316863" y="93218"/>
                </a:lnTo>
                <a:lnTo>
                  <a:pt x="1319657" y="95376"/>
                </a:lnTo>
                <a:lnTo>
                  <a:pt x="1323721" y="94742"/>
                </a:lnTo>
                <a:lnTo>
                  <a:pt x="1384173" y="11811"/>
                </a:lnTo>
                <a:lnTo>
                  <a:pt x="1377611" y="11049"/>
                </a:lnTo>
                <a:close/>
              </a:path>
              <a:path w="1384300" h="621664">
                <a:moveTo>
                  <a:pt x="1361135" y="21967"/>
                </a:moveTo>
                <a:lnTo>
                  <a:pt x="1353737" y="32092"/>
                </a:lnTo>
                <a:lnTo>
                  <a:pt x="1373993" y="23240"/>
                </a:lnTo>
                <a:lnTo>
                  <a:pt x="1371981" y="23240"/>
                </a:lnTo>
                <a:lnTo>
                  <a:pt x="1361135" y="21967"/>
                </a:lnTo>
                <a:close/>
              </a:path>
              <a:path w="1384300" h="621664">
                <a:moveTo>
                  <a:pt x="1367536" y="13207"/>
                </a:moveTo>
                <a:lnTo>
                  <a:pt x="1361135" y="21967"/>
                </a:lnTo>
                <a:lnTo>
                  <a:pt x="1371981" y="23240"/>
                </a:lnTo>
                <a:lnTo>
                  <a:pt x="1367536" y="13207"/>
                </a:lnTo>
                <a:close/>
              </a:path>
              <a:path w="1384300" h="621664">
                <a:moveTo>
                  <a:pt x="1371014" y="13207"/>
                </a:moveTo>
                <a:lnTo>
                  <a:pt x="1367536" y="13207"/>
                </a:lnTo>
                <a:lnTo>
                  <a:pt x="1371981" y="23240"/>
                </a:lnTo>
                <a:lnTo>
                  <a:pt x="1373993" y="23240"/>
                </a:lnTo>
                <a:lnTo>
                  <a:pt x="1375156" y="22732"/>
                </a:lnTo>
                <a:lnTo>
                  <a:pt x="1371014" y="13207"/>
                </a:lnTo>
                <a:close/>
              </a:path>
              <a:path w="1384300" h="621664">
                <a:moveTo>
                  <a:pt x="1370076" y="11049"/>
                </a:moveTo>
                <a:lnTo>
                  <a:pt x="1348490" y="20483"/>
                </a:lnTo>
                <a:lnTo>
                  <a:pt x="1361135" y="21967"/>
                </a:lnTo>
                <a:lnTo>
                  <a:pt x="1367536" y="13207"/>
                </a:lnTo>
                <a:lnTo>
                  <a:pt x="1371014" y="13207"/>
                </a:lnTo>
                <a:lnTo>
                  <a:pt x="1370076" y="11049"/>
                </a:lnTo>
                <a:close/>
              </a:path>
              <a:path w="1384300" h="621664">
                <a:moveTo>
                  <a:pt x="1282319" y="0"/>
                </a:moveTo>
                <a:lnTo>
                  <a:pt x="1279144" y="2412"/>
                </a:lnTo>
                <a:lnTo>
                  <a:pt x="1278382" y="9398"/>
                </a:lnTo>
                <a:lnTo>
                  <a:pt x="1280795" y="12573"/>
                </a:lnTo>
                <a:lnTo>
                  <a:pt x="1284351" y="12953"/>
                </a:lnTo>
                <a:lnTo>
                  <a:pt x="1348490" y="20483"/>
                </a:lnTo>
                <a:lnTo>
                  <a:pt x="1370076" y="11049"/>
                </a:lnTo>
                <a:lnTo>
                  <a:pt x="1377611" y="11049"/>
                </a:lnTo>
                <a:lnTo>
                  <a:pt x="1282319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875910" y="4212755"/>
            <a:ext cx="458508" cy="466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65648" y="5490870"/>
            <a:ext cx="631647" cy="4737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09312" y="3282924"/>
            <a:ext cx="596950" cy="3989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8882633" y="1692020"/>
            <a:ext cx="1655445" cy="437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 Rounded MT Bold"/>
                <a:cs typeface="Arial Rounded MT Bold"/>
              </a:rPr>
              <a:t>Uveitis</a:t>
            </a:r>
            <a:endParaRPr sz="1600">
              <a:latin typeface="Arial Rounded MT Bold"/>
              <a:cs typeface="Arial Rounded MT Bold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Arial Rounded MT Bold"/>
                <a:cs typeface="Arial Rounded MT Bold"/>
              </a:rPr>
              <a:t>25% of </a:t>
            </a:r>
            <a:r>
              <a:rPr sz="1100" spc="-5" dirty="0">
                <a:latin typeface="Arial Rounded MT Bold"/>
                <a:cs typeface="Arial Rounded MT Bold"/>
              </a:rPr>
              <a:t>patients</a:t>
            </a:r>
            <a:r>
              <a:rPr sz="1100" spc="-105" dirty="0">
                <a:latin typeface="Arial Rounded MT Bold"/>
                <a:cs typeface="Arial Rounded MT Bold"/>
              </a:rPr>
              <a:t> </a:t>
            </a:r>
            <a:r>
              <a:rPr sz="1100" spc="-5" dirty="0">
                <a:latin typeface="Arial Rounded MT Bold"/>
                <a:cs typeface="Arial Rounded MT Bold"/>
              </a:rPr>
              <a:t>affected</a:t>
            </a:r>
            <a:endParaRPr sz="1100">
              <a:latin typeface="Arial Rounded MT Bold"/>
              <a:cs typeface="Arial Rounded MT 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866123" y="2518663"/>
            <a:ext cx="1655445" cy="437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 Rounded MT Bold"/>
                <a:cs typeface="Arial Rounded MT Bold"/>
              </a:rPr>
              <a:t>Axial</a:t>
            </a:r>
            <a:r>
              <a:rPr sz="1600" spc="5" dirty="0">
                <a:latin typeface="Arial Rounded MT Bold"/>
                <a:cs typeface="Arial Rounded MT Bold"/>
              </a:rPr>
              <a:t> </a:t>
            </a:r>
            <a:r>
              <a:rPr sz="1600" spc="-5" dirty="0">
                <a:latin typeface="Arial Rounded MT Bold"/>
                <a:cs typeface="Arial Rounded MT Bold"/>
              </a:rPr>
              <a:t>Disease</a:t>
            </a:r>
            <a:endParaRPr sz="1600">
              <a:latin typeface="Arial Rounded MT Bold"/>
              <a:cs typeface="Arial Rounded MT Bold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Arial Rounded MT Bold"/>
                <a:cs typeface="Arial Rounded MT Bold"/>
              </a:rPr>
              <a:t>40% of </a:t>
            </a:r>
            <a:r>
              <a:rPr sz="1100" spc="-5" dirty="0">
                <a:latin typeface="Arial Rounded MT Bold"/>
                <a:cs typeface="Arial Rounded MT Bold"/>
              </a:rPr>
              <a:t>patients</a:t>
            </a:r>
            <a:r>
              <a:rPr sz="1100" spc="-105" dirty="0">
                <a:latin typeface="Arial Rounded MT Bold"/>
                <a:cs typeface="Arial Rounded MT Bold"/>
              </a:rPr>
              <a:t> </a:t>
            </a:r>
            <a:r>
              <a:rPr sz="1100" spc="-5" dirty="0">
                <a:latin typeface="Arial Rounded MT Bold"/>
                <a:cs typeface="Arial Rounded MT Bold"/>
              </a:rPr>
              <a:t>affected</a:t>
            </a:r>
            <a:endParaRPr sz="1100">
              <a:latin typeface="Arial Rounded MT Bold"/>
              <a:cs typeface="Arial Rounded MT 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866123" y="3299841"/>
            <a:ext cx="1532255" cy="605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 Rounded MT Bold"/>
                <a:cs typeface="Arial Rounded MT Bold"/>
              </a:rPr>
              <a:t>Nail</a:t>
            </a:r>
            <a:r>
              <a:rPr sz="1600" spc="-20" dirty="0">
                <a:latin typeface="Arial Rounded MT Bold"/>
                <a:cs typeface="Arial Rounded MT Bold"/>
              </a:rPr>
              <a:t> </a:t>
            </a:r>
            <a:r>
              <a:rPr sz="1600" spc="-5" dirty="0">
                <a:latin typeface="Arial Rounded MT Bold"/>
                <a:cs typeface="Arial Rounded MT Bold"/>
              </a:rPr>
              <a:t>Psoriasis</a:t>
            </a:r>
            <a:endParaRPr sz="1600">
              <a:latin typeface="Arial Rounded MT Bold"/>
              <a:cs typeface="Arial Rounded MT Bold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Arial Rounded MT Bold"/>
                <a:cs typeface="Arial Rounded MT Bold"/>
              </a:rPr>
              <a:t>80-90% of patients  </a:t>
            </a:r>
            <a:r>
              <a:rPr sz="1100" spc="-5" dirty="0">
                <a:latin typeface="Arial Rounded MT Bold"/>
                <a:cs typeface="Arial Rounded MT Bold"/>
              </a:rPr>
              <a:t>affected </a:t>
            </a:r>
            <a:r>
              <a:rPr sz="1100" dirty="0">
                <a:latin typeface="Arial Rounded MT Bold"/>
                <a:cs typeface="Arial Rounded MT Bold"/>
              </a:rPr>
              <a:t>at some</a:t>
            </a:r>
            <a:r>
              <a:rPr sz="1100" spc="-130" dirty="0">
                <a:latin typeface="Arial Rounded MT Bold"/>
                <a:cs typeface="Arial Rounded MT Bold"/>
              </a:rPr>
              <a:t> </a:t>
            </a:r>
            <a:r>
              <a:rPr sz="1100" dirty="0">
                <a:latin typeface="Arial Rounded MT Bold"/>
                <a:cs typeface="Arial Rounded MT Bold"/>
              </a:rPr>
              <a:t>point</a:t>
            </a:r>
            <a:endParaRPr sz="1100">
              <a:latin typeface="Arial Rounded MT Bold"/>
              <a:cs typeface="Arial Rounded MT Bo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882633" y="4486402"/>
            <a:ext cx="13290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 Rounded MT Bold"/>
                <a:cs typeface="Arial Rounded MT Bold"/>
              </a:rPr>
              <a:t>Synovial</a:t>
            </a:r>
            <a:r>
              <a:rPr sz="1600" spc="-60" dirty="0">
                <a:latin typeface="Arial Rounded MT Bold"/>
                <a:cs typeface="Arial Rounded MT Bold"/>
              </a:rPr>
              <a:t> </a:t>
            </a:r>
            <a:r>
              <a:rPr sz="1600" spc="-5" dirty="0">
                <a:latin typeface="Arial Rounded MT Bold"/>
                <a:cs typeface="Arial Rounded MT Bold"/>
              </a:rPr>
              <a:t>joint  </a:t>
            </a:r>
            <a:r>
              <a:rPr sz="1600" spc="-15" dirty="0">
                <a:latin typeface="Arial Rounded MT Bold"/>
                <a:cs typeface="Arial Rounded MT Bold"/>
              </a:rPr>
              <a:t>involvement</a:t>
            </a:r>
            <a:endParaRPr sz="1600">
              <a:latin typeface="Arial Rounded MT Bold"/>
              <a:cs typeface="Arial Rounded MT Bold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876792" y="5289550"/>
            <a:ext cx="1655445" cy="438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 Rounded MT Bold"/>
                <a:cs typeface="Arial Rounded MT Bold"/>
              </a:rPr>
              <a:t>Enthesitis</a:t>
            </a:r>
            <a:endParaRPr sz="1600">
              <a:latin typeface="Arial Rounded MT Bold"/>
              <a:cs typeface="Arial Rounded MT Bold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latin typeface="Arial Rounded MT Bold"/>
                <a:cs typeface="Arial Rounded MT Bold"/>
              </a:rPr>
              <a:t>20% of </a:t>
            </a:r>
            <a:r>
              <a:rPr sz="1100" spc="-5" dirty="0">
                <a:latin typeface="Arial Rounded MT Bold"/>
                <a:cs typeface="Arial Rounded MT Bold"/>
              </a:rPr>
              <a:t>patients</a:t>
            </a:r>
            <a:r>
              <a:rPr sz="1100" spc="-105" dirty="0">
                <a:latin typeface="Arial Rounded MT Bold"/>
                <a:cs typeface="Arial Rounded MT Bold"/>
              </a:rPr>
              <a:t> </a:t>
            </a:r>
            <a:r>
              <a:rPr sz="1100" spc="-5" dirty="0">
                <a:latin typeface="Arial Rounded MT Bold"/>
                <a:cs typeface="Arial Rounded MT Bold"/>
              </a:rPr>
              <a:t>affected</a:t>
            </a:r>
            <a:endParaRPr sz="1100">
              <a:latin typeface="Arial Rounded MT Bold"/>
              <a:cs typeface="Arial Rounded MT Bold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59396" y="1653667"/>
            <a:ext cx="1746885" cy="268605"/>
          </a:xfrm>
          <a:custGeom>
            <a:avLst/>
            <a:gdLst/>
            <a:ahLst/>
            <a:cxnLst/>
            <a:rect l="l" t="t" r="r" b="b"/>
            <a:pathLst>
              <a:path w="1746884" h="268605">
                <a:moveTo>
                  <a:pt x="36629" y="38284"/>
                </a:moveTo>
                <a:lnTo>
                  <a:pt x="24953" y="43255"/>
                </a:lnTo>
                <a:lnTo>
                  <a:pt x="34805" y="50819"/>
                </a:lnTo>
                <a:lnTo>
                  <a:pt x="1745106" y="268350"/>
                </a:lnTo>
                <a:lnTo>
                  <a:pt x="1746630" y="255778"/>
                </a:lnTo>
                <a:lnTo>
                  <a:pt x="36629" y="38284"/>
                </a:lnTo>
                <a:close/>
              </a:path>
              <a:path w="1746884" h="268605">
                <a:moveTo>
                  <a:pt x="94360" y="0"/>
                </a:moveTo>
                <a:lnTo>
                  <a:pt x="91185" y="1270"/>
                </a:lnTo>
                <a:lnTo>
                  <a:pt x="0" y="40005"/>
                </a:lnTo>
                <a:lnTo>
                  <a:pt x="81406" y="102488"/>
                </a:lnTo>
                <a:lnTo>
                  <a:pt x="34805" y="50819"/>
                </a:lnTo>
                <a:lnTo>
                  <a:pt x="11683" y="47879"/>
                </a:lnTo>
                <a:lnTo>
                  <a:pt x="13207" y="35306"/>
                </a:lnTo>
                <a:lnTo>
                  <a:pt x="43628" y="35306"/>
                </a:lnTo>
                <a:lnTo>
                  <a:pt x="96138" y="12954"/>
                </a:lnTo>
                <a:lnTo>
                  <a:pt x="99313" y="11684"/>
                </a:lnTo>
                <a:lnTo>
                  <a:pt x="100837" y="7874"/>
                </a:lnTo>
                <a:lnTo>
                  <a:pt x="99441" y="4699"/>
                </a:lnTo>
                <a:lnTo>
                  <a:pt x="98171" y="1397"/>
                </a:lnTo>
                <a:lnTo>
                  <a:pt x="94360" y="0"/>
                </a:lnTo>
                <a:close/>
              </a:path>
              <a:path w="1746884" h="268605">
                <a:moveTo>
                  <a:pt x="13207" y="35306"/>
                </a:moveTo>
                <a:lnTo>
                  <a:pt x="11683" y="47879"/>
                </a:lnTo>
                <a:lnTo>
                  <a:pt x="34805" y="50819"/>
                </a:lnTo>
                <a:lnTo>
                  <a:pt x="30479" y="47498"/>
                </a:lnTo>
                <a:lnTo>
                  <a:pt x="14985" y="47498"/>
                </a:lnTo>
                <a:lnTo>
                  <a:pt x="16255" y="36575"/>
                </a:lnTo>
                <a:lnTo>
                  <a:pt x="23193" y="36575"/>
                </a:lnTo>
                <a:lnTo>
                  <a:pt x="13207" y="35306"/>
                </a:lnTo>
                <a:close/>
              </a:path>
              <a:path w="1746884" h="268605">
                <a:moveTo>
                  <a:pt x="16255" y="36575"/>
                </a:moveTo>
                <a:lnTo>
                  <a:pt x="14985" y="47498"/>
                </a:lnTo>
                <a:lnTo>
                  <a:pt x="24953" y="43255"/>
                </a:lnTo>
                <a:lnTo>
                  <a:pt x="16255" y="36575"/>
                </a:lnTo>
                <a:close/>
              </a:path>
              <a:path w="1746884" h="268605">
                <a:moveTo>
                  <a:pt x="24953" y="43255"/>
                </a:moveTo>
                <a:lnTo>
                  <a:pt x="14985" y="47498"/>
                </a:lnTo>
                <a:lnTo>
                  <a:pt x="30479" y="47498"/>
                </a:lnTo>
                <a:lnTo>
                  <a:pt x="24953" y="43255"/>
                </a:lnTo>
                <a:close/>
              </a:path>
              <a:path w="1746884" h="268605">
                <a:moveTo>
                  <a:pt x="23193" y="36575"/>
                </a:moveTo>
                <a:lnTo>
                  <a:pt x="16255" y="36575"/>
                </a:lnTo>
                <a:lnTo>
                  <a:pt x="24953" y="43255"/>
                </a:lnTo>
                <a:lnTo>
                  <a:pt x="36629" y="38284"/>
                </a:lnTo>
                <a:lnTo>
                  <a:pt x="23193" y="36575"/>
                </a:lnTo>
                <a:close/>
              </a:path>
              <a:path w="1746884" h="268605">
                <a:moveTo>
                  <a:pt x="43628" y="35306"/>
                </a:moveTo>
                <a:lnTo>
                  <a:pt x="13207" y="35306"/>
                </a:lnTo>
                <a:lnTo>
                  <a:pt x="36629" y="38284"/>
                </a:lnTo>
                <a:lnTo>
                  <a:pt x="43628" y="35306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390383" y="3768597"/>
            <a:ext cx="1216660" cy="368935"/>
          </a:xfrm>
          <a:custGeom>
            <a:avLst/>
            <a:gdLst/>
            <a:ahLst/>
            <a:cxnLst/>
            <a:rect l="l" t="t" r="r" b="b"/>
            <a:pathLst>
              <a:path w="1216659" h="368935">
                <a:moveTo>
                  <a:pt x="75692" y="268985"/>
                </a:moveTo>
                <a:lnTo>
                  <a:pt x="71627" y="269113"/>
                </a:lnTo>
                <a:lnTo>
                  <a:pt x="69215" y="271652"/>
                </a:lnTo>
                <a:lnTo>
                  <a:pt x="0" y="342645"/>
                </a:lnTo>
                <a:lnTo>
                  <a:pt x="99314" y="368807"/>
                </a:lnTo>
                <a:lnTo>
                  <a:pt x="102743" y="366775"/>
                </a:lnTo>
                <a:lnTo>
                  <a:pt x="104521" y="359918"/>
                </a:lnTo>
                <a:lnTo>
                  <a:pt x="102489" y="356488"/>
                </a:lnTo>
                <a:lnTo>
                  <a:pt x="60062" y="345313"/>
                </a:lnTo>
                <a:lnTo>
                  <a:pt x="13843" y="345313"/>
                </a:lnTo>
                <a:lnTo>
                  <a:pt x="10541" y="333120"/>
                </a:lnTo>
                <a:lnTo>
                  <a:pt x="33120" y="326866"/>
                </a:lnTo>
                <a:lnTo>
                  <a:pt x="78359" y="280415"/>
                </a:lnTo>
                <a:lnTo>
                  <a:pt x="80772" y="278002"/>
                </a:lnTo>
                <a:lnTo>
                  <a:pt x="80772" y="273938"/>
                </a:lnTo>
                <a:lnTo>
                  <a:pt x="78232" y="271525"/>
                </a:lnTo>
                <a:lnTo>
                  <a:pt x="75692" y="268985"/>
                </a:lnTo>
                <a:close/>
              </a:path>
              <a:path w="1216659" h="368935">
                <a:moveTo>
                  <a:pt x="33120" y="326866"/>
                </a:moveTo>
                <a:lnTo>
                  <a:pt x="10541" y="333120"/>
                </a:lnTo>
                <a:lnTo>
                  <a:pt x="13843" y="345313"/>
                </a:lnTo>
                <a:lnTo>
                  <a:pt x="19803" y="343662"/>
                </a:lnTo>
                <a:lnTo>
                  <a:pt x="16764" y="343662"/>
                </a:lnTo>
                <a:lnTo>
                  <a:pt x="13843" y="333120"/>
                </a:lnTo>
                <a:lnTo>
                  <a:pt x="27029" y="333120"/>
                </a:lnTo>
                <a:lnTo>
                  <a:pt x="33120" y="326866"/>
                </a:lnTo>
                <a:close/>
              </a:path>
              <a:path w="1216659" h="368935">
                <a:moveTo>
                  <a:pt x="36388" y="339068"/>
                </a:moveTo>
                <a:lnTo>
                  <a:pt x="13843" y="345313"/>
                </a:lnTo>
                <a:lnTo>
                  <a:pt x="60062" y="345313"/>
                </a:lnTo>
                <a:lnTo>
                  <a:pt x="36388" y="339068"/>
                </a:lnTo>
                <a:close/>
              </a:path>
              <a:path w="1216659" h="368935">
                <a:moveTo>
                  <a:pt x="13843" y="333120"/>
                </a:moveTo>
                <a:lnTo>
                  <a:pt x="16764" y="343662"/>
                </a:lnTo>
                <a:lnTo>
                  <a:pt x="24334" y="335888"/>
                </a:lnTo>
                <a:lnTo>
                  <a:pt x="13843" y="333120"/>
                </a:lnTo>
                <a:close/>
              </a:path>
              <a:path w="1216659" h="368935">
                <a:moveTo>
                  <a:pt x="24334" y="335888"/>
                </a:moveTo>
                <a:lnTo>
                  <a:pt x="16764" y="343662"/>
                </a:lnTo>
                <a:lnTo>
                  <a:pt x="19803" y="343662"/>
                </a:lnTo>
                <a:lnTo>
                  <a:pt x="36388" y="339068"/>
                </a:lnTo>
                <a:lnTo>
                  <a:pt x="24334" y="335888"/>
                </a:lnTo>
                <a:close/>
              </a:path>
              <a:path w="1216659" h="368935">
                <a:moveTo>
                  <a:pt x="1213231" y="0"/>
                </a:moveTo>
                <a:lnTo>
                  <a:pt x="33120" y="326866"/>
                </a:lnTo>
                <a:lnTo>
                  <a:pt x="24334" y="335888"/>
                </a:lnTo>
                <a:lnTo>
                  <a:pt x="36388" y="339068"/>
                </a:lnTo>
                <a:lnTo>
                  <a:pt x="1216533" y="12191"/>
                </a:lnTo>
                <a:lnTo>
                  <a:pt x="1213231" y="0"/>
                </a:lnTo>
                <a:close/>
              </a:path>
              <a:path w="1216659" h="368935">
                <a:moveTo>
                  <a:pt x="27029" y="333120"/>
                </a:moveTo>
                <a:lnTo>
                  <a:pt x="13843" y="333120"/>
                </a:lnTo>
                <a:lnTo>
                  <a:pt x="24334" y="335888"/>
                </a:lnTo>
                <a:lnTo>
                  <a:pt x="27029" y="33312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47992" y="5506720"/>
            <a:ext cx="1559560" cy="588010"/>
          </a:xfrm>
          <a:custGeom>
            <a:avLst/>
            <a:gdLst/>
            <a:ahLst/>
            <a:cxnLst/>
            <a:rect l="l" t="t" r="r" b="b"/>
            <a:pathLst>
              <a:path w="1559559" h="588010">
                <a:moveTo>
                  <a:pt x="69723" y="489991"/>
                </a:moveTo>
                <a:lnTo>
                  <a:pt x="65785" y="490346"/>
                </a:lnTo>
                <a:lnTo>
                  <a:pt x="63500" y="493039"/>
                </a:lnTo>
                <a:lnTo>
                  <a:pt x="0" y="569112"/>
                </a:lnTo>
                <a:lnTo>
                  <a:pt x="100964" y="587590"/>
                </a:lnTo>
                <a:lnTo>
                  <a:pt x="104266" y="585304"/>
                </a:lnTo>
                <a:lnTo>
                  <a:pt x="105536" y="578408"/>
                </a:lnTo>
                <a:lnTo>
                  <a:pt x="103250" y="575094"/>
                </a:lnTo>
                <a:lnTo>
                  <a:pt x="79791" y="570801"/>
                </a:lnTo>
                <a:lnTo>
                  <a:pt x="13969" y="570801"/>
                </a:lnTo>
                <a:lnTo>
                  <a:pt x="9651" y="558863"/>
                </a:lnTo>
                <a:lnTo>
                  <a:pt x="31830" y="550843"/>
                </a:lnTo>
                <a:lnTo>
                  <a:pt x="73278" y="501180"/>
                </a:lnTo>
                <a:lnTo>
                  <a:pt x="75564" y="498487"/>
                </a:lnTo>
                <a:lnTo>
                  <a:pt x="75183" y="494487"/>
                </a:lnTo>
                <a:lnTo>
                  <a:pt x="72516" y="492239"/>
                </a:lnTo>
                <a:lnTo>
                  <a:pt x="69723" y="489991"/>
                </a:lnTo>
                <a:close/>
              </a:path>
              <a:path w="1559559" h="588010">
                <a:moveTo>
                  <a:pt x="31830" y="550843"/>
                </a:moveTo>
                <a:lnTo>
                  <a:pt x="9651" y="558863"/>
                </a:lnTo>
                <a:lnTo>
                  <a:pt x="13969" y="570801"/>
                </a:lnTo>
                <a:lnTo>
                  <a:pt x="19238" y="568896"/>
                </a:lnTo>
                <a:lnTo>
                  <a:pt x="16763" y="568896"/>
                </a:lnTo>
                <a:lnTo>
                  <a:pt x="12953" y="558571"/>
                </a:lnTo>
                <a:lnTo>
                  <a:pt x="25381" y="558571"/>
                </a:lnTo>
                <a:lnTo>
                  <a:pt x="31830" y="550843"/>
                </a:lnTo>
                <a:close/>
              </a:path>
              <a:path w="1559559" h="588010">
                <a:moveTo>
                  <a:pt x="36085" y="562804"/>
                </a:moveTo>
                <a:lnTo>
                  <a:pt x="13969" y="570801"/>
                </a:lnTo>
                <a:lnTo>
                  <a:pt x="79791" y="570801"/>
                </a:lnTo>
                <a:lnTo>
                  <a:pt x="36085" y="562804"/>
                </a:lnTo>
                <a:close/>
              </a:path>
              <a:path w="1559559" h="588010">
                <a:moveTo>
                  <a:pt x="12953" y="558571"/>
                </a:moveTo>
                <a:lnTo>
                  <a:pt x="16763" y="568896"/>
                </a:lnTo>
                <a:lnTo>
                  <a:pt x="23734" y="560544"/>
                </a:lnTo>
                <a:lnTo>
                  <a:pt x="12953" y="558571"/>
                </a:lnTo>
                <a:close/>
              </a:path>
              <a:path w="1559559" h="588010">
                <a:moveTo>
                  <a:pt x="23734" y="560544"/>
                </a:moveTo>
                <a:lnTo>
                  <a:pt x="16763" y="568896"/>
                </a:lnTo>
                <a:lnTo>
                  <a:pt x="19238" y="568896"/>
                </a:lnTo>
                <a:lnTo>
                  <a:pt x="36085" y="562804"/>
                </a:lnTo>
                <a:lnTo>
                  <a:pt x="23734" y="560544"/>
                </a:lnTo>
                <a:close/>
              </a:path>
              <a:path w="1559559" h="588010">
                <a:moveTo>
                  <a:pt x="1555114" y="0"/>
                </a:moveTo>
                <a:lnTo>
                  <a:pt x="31830" y="550843"/>
                </a:lnTo>
                <a:lnTo>
                  <a:pt x="23734" y="560544"/>
                </a:lnTo>
                <a:lnTo>
                  <a:pt x="36085" y="562804"/>
                </a:lnTo>
                <a:lnTo>
                  <a:pt x="1559432" y="11937"/>
                </a:lnTo>
                <a:lnTo>
                  <a:pt x="1555114" y="0"/>
                </a:lnTo>
                <a:close/>
              </a:path>
              <a:path w="1559559" h="588010">
                <a:moveTo>
                  <a:pt x="25381" y="558571"/>
                </a:moveTo>
                <a:lnTo>
                  <a:pt x="12953" y="558571"/>
                </a:lnTo>
                <a:lnTo>
                  <a:pt x="23734" y="560544"/>
                </a:lnTo>
                <a:lnTo>
                  <a:pt x="25381" y="558571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047992" y="4656963"/>
            <a:ext cx="1557655" cy="296545"/>
          </a:xfrm>
          <a:custGeom>
            <a:avLst/>
            <a:gdLst/>
            <a:ahLst/>
            <a:cxnLst/>
            <a:rect l="l" t="t" r="r" b="b"/>
            <a:pathLst>
              <a:path w="1557654" h="296545">
                <a:moveTo>
                  <a:pt x="79248" y="193929"/>
                </a:moveTo>
                <a:lnTo>
                  <a:pt x="0" y="259206"/>
                </a:lnTo>
                <a:lnTo>
                  <a:pt x="95757" y="296037"/>
                </a:lnTo>
                <a:lnTo>
                  <a:pt x="99440" y="294386"/>
                </a:lnTo>
                <a:lnTo>
                  <a:pt x="101980" y="287781"/>
                </a:lnTo>
                <a:lnTo>
                  <a:pt x="100329" y="284099"/>
                </a:lnTo>
                <a:lnTo>
                  <a:pt x="46459" y="263398"/>
                </a:lnTo>
                <a:lnTo>
                  <a:pt x="13461" y="263398"/>
                </a:lnTo>
                <a:lnTo>
                  <a:pt x="11429" y="250951"/>
                </a:lnTo>
                <a:lnTo>
                  <a:pt x="34636" y="247180"/>
                </a:lnTo>
                <a:lnTo>
                  <a:pt x="84581" y="205994"/>
                </a:lnTo>
                <a:lnTo>
                  <a:pt x="87249" y="203707"/>
                </a:lnTo>
                <a:lnTo>
                  <a:pt x="87629" y="199770"/>
                </a:lnTo>
                <a:lnTo>
                  <a:pt x="85471" y="196976"/>
                </a:lnTo>
                <a:lnTo>
                  <a:pt x="83184" y="194310"/>
                </a:lnTo>
                <a:lnTo>
                  <a:pt x="79248" y="193929"/>
                </a:lnTo>
                <a:close/>
              </a:path>
              <a:path w="1557654" h="296545">
                <a:moveTo>
                  <a:pt x="34636" y="247180"/>
                </a:moveTo>
                <a:lnTo>
                  <a:pt x="11429" y="250951"/>
                </a:lnTo>
                <a:lnTo>
                  <a:pt x="13461" y="263398"/>
                </a:lnTo>
                <a:lnTo>
                  <a:pt x="21276" y="262128"/>
                </a:lnTo>
                <a:lnTo>
                  <a:pt x="16509" y="262128"/>
                </a:lnTo>
                <a:lnTo>
                  <a:pt x="14731" y="251206"/>
                </a:lnTo>
                <a:lnTo>
                  <a:pt x="29754" y="251206"/>
                </a:lnTo>
                <a:lnTo>
                  <a:pt x="34636" y="247180"/>
                </a:lnTo>
                <a:close/>
              </a:path>
              <a:path w="1557654" h="296545">
                <a:moveTo>
                  <a:pt x="36651" y="259629"/>
                </a:moveTo>
                <a:lnTo>
                  <a:pt x="13461" y="263398"/>
                </a:lnTo>
                <a:lnTo>
                  <a:pt x="46459" y="263398"/>
                </a:lnTo>
                <a:lnTo>
                  <a:pt x="36651" y="259629"/>
                </a:lnTo>
                <a:close/>
              </a:path>
              <a:path w="1557654" h="296545">
                <a:moveTo>
                  <a:pt x="14731" y="251206"/>
                </a:moveTo>
                <a:lnTo>
                  <a:pt x="16509" y="262128"/>
                </a:lnTo>
                <a:lnTo>
                  <a:pt x="24979" y="255143"/>
                </a:lnTo>
                <a:lnTo>
                  <a:pt x="14731" y="251206"/>
                </a:lnTo>
                <a:close/>
              </a:path>
              <a:path w="1557654" h="296545">
                <a:moveTo>
                  <a:pt x="24979" y="255143"/>
                </a:moveTo>
                <a:lnTo>
                  <a:pt x="16509" y="262128"/>
                </a:lnTo>
                <a:lnTo>
                  <a:pt x="21276" y="262128"/>
                </a:lnTo>
                <a:lnTo>
                  <a:pt x="36651" y="259629"/>
                </a:lnTo>
                <a:lnTo>
                  <a:pt x="24979" y="255143"/>
                </a:lnTo>
                <a:close/>
              </a:path>
              <a:path w="1557654" h="296545">
                <a:moveTo>
                  <a:pt x="1555496" y="0"/>
                </a:moveTo>
                <a:lnTo>
                  <a:pt x="34636" y="247180"/>
                </a:lnTo>
                <a:lnTo>
                  <a:pt x="24979" y="255143"/>
                </a:lnTo>
                <a:lnTo>
                  <a:pt x="36651" y="259629"/>
                </a:lnTo>
                <a:lnTo>
                  <a:pt x="1557527" y="12445"/>
                </a:lnTo>
                <a:lnTo>
                  <a:pt x="1555496" y="0"/>
                </a:lnTo>
                <a:close/>
              </a:path>
              <a:path w="1557654" h="296545">
                <a:moveTo>
                  <a:pt x="29754" y="251206"/>
                </a:moveTo>
                <a:lnTo>
                  <a:pt x="14731" y="251206"/>
                </a:lnTo>
                <a:lnTo>
                  <a:pt x="24979" y="255143"/>
                </a:lnTo>
                <a:lnTo>
                  <a:pt x="29754" y="251206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549768" y="5512358"/>
            <a:ext cx="631647" cy="4737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425817" y="1596415"/>
            <a:ext cx="544512" cy="4117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12075" y="2575128"/>
            <a:ext cx="628840" cy="53903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96661" y="1607972"/>
            <a:ext cx="544512" cy="4117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790180" y="3700348"/>
            <a:ext cx="590930" cy="37622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98409" y="4522038"/>
            <a:ext cx="743699" cy="56596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6C6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7012" y="480059"/>
            <a:ext cx="11238230" cy="5897880"/>
          </a:xfrm>
          <a:custGeom>
            <a:avLst/>
            <a:gdLst/>
            <a:ahLst/>
            <a:cxnLst/>
            <a:rect l="l" t="t" r="r" b="b"/>
            <a:pathLst>
              <a:path w="11238230" h="5897880">
                <a:moveTo>
                  <a:pt x="0" y="5897880"/>
                </a:moveTo>
                <a:lnTo>
                  <a:pt x="11237976" y="5897880"/>
                </a:lnTo>
                <a:lnTo>
                  <a:pt x="11237976" y="0"/>
                </a:lnTo>
                <a:lnTo>
                  <a:pt x="0" y="0"/>
                </a:lnTo>
                <a:lnTo>
                  <a:pt x="0" y="5897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16833" y="643420"/>
            <a:ext cx="5958332" cy="55711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66971" y="309753"/>
            <a:ext cx="391667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Heel </a:t>
            </a:r>
            <a:r>
              <a:rPr sz="3000" spc="-35" dirty="0"/>
              <a:t>Pain </a:t>
            </a:r>
            <a:r>
              <a:rPr sz="3000" dirty="0"/>
              <a:t>-</a:t>
            </a:r>
            <a:r>
              <a:rPr sz="3000" spc="-35" dirty="0"/>
              <a:t> </a:t>
            </a:r>
            <a:r>
              <a:rPr sz="3000" dirty="0"/>
              <a:t>Enthesitis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2901823" y="1233042"/>
            <a:ext cx="7400925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ts val="208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Arial"/>
                <a:cs typeface="Arial"/>
              </a:rPr>
              <a:t>Enthesitis is inflammation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Entheses.</a:t>
            </a:r>
            <a:endParaRPr sz="1800">
              <a:latin typeface="Arial"/>
              <a:cs typeface="Arial"/>
            </a:endParaRPr>
          </a:p>
          <a:p>
            <a:pPr marL="698500" lvl="1" indent="-228600">
              <a:lnSpc>
                <a:spcPts val="1600"/>
              </a:lnSpc>
              <a:buFont typeface="Wingdings"/>
              <a:buChar char=""/>
              <a:tabLst>
                <a:tab pos="698500" algn="l"/>
              </a:tabLst>
            </a:pPr>
            <a:r>
              <a:rPr sz="1400" dirty="0">
                <a:latin typeface="Arial"/>
                <a:cs typeface="Arial"/>
              </a:rPr>
              <a:t>Entheses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sites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where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tendons,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ligaments,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joint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capsules,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fascia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attach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bone.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01823" y="1863978"/>
            <a:ext cx="35674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Arial"/>
                <a:cs typeface="Arial"/>
              </a:rPr>
              <a:t>Heel Enthesitis is </a:t>
            </a:r>
            <a:r>
              <a:rPr sz="1800" dirty="0">
                <a:latin typeface="Arial"/>
                <a:cs typeface="Arial"/>
              </a:rPr>
              <a:t>most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common.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281289" y="2664142"/>
            <a:ext cx="2144395" cy="584835"/>
          </a:xfrm>
          <a:custGeom>
            <a:avLst/>
            <a:gdLst/>
            <a:ahLst/>
            <a:cxnLst/>
            <a:rect l="l" t="t" r="r" b="b"/>
            <a:pathLst>
              <a:path w="2144395" h="584835">
                <a:moveTo>
                  <a:pt x="0" y="584771"/>
                </a:moveTo>
                <a:lnTo>
                  <a:pt x="2144141" y="584771"/>
                </a:lnTo>
                <a:lnTo>
                  <a:pt x="2144141" y="0"/>
                </a:lnTo>
                <a:lnTo>
                  <a:pt x="0" y="0"/>
                </a:lnTo>
                <a:lnTo>
                  <a:pt x="0" y="58477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294369" y="2664142"/>
            <a:ext cx="2149475" cy="5683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R="20320" algn="ctr">
              <a:lnSpc>
                <a:spcPct val="100000"/>
              </a:lnSpc>
              <a:spcBef>
                <a:spcPts val="325"/>
              </a:spcBef>
            </a:pPr>
            <a:r>
              <a:rPr sz="1600" b="1" spc="-10" dirty="0">
                <a:latin typeface="Arial"/>
                <a:cs typeface="Arial"/>
              </a:rPr>
              <a:t>Achilles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heel</a:t>
            </a:r>
            <a:endParaRPr sz="1600">
              <a:latin typeface="Arial"/>
              <a:cs typeface="Arial"/>
            </a:endParaRPr>
          </a:p>
          <a:p>
            <a:pPr marR="20320" algn="ctr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Enthesitis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299068" y="3220224"/>
            <a:ext cx="2139696" cy="27053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94369" y="3215462"/>
            <a:ext cx="2149475" cy="2715260"/>
          </a:xfrm>
          <a:custGeom>
            <a:avLst/>
            <a:gdLst/>
            <a:ahLst/>
            <a:cxnLst/>
            <a:rect l="l" t="t" r="r" b="b"/>
            <a:pathLst>
              <a:path w="2149475" h="2715260">
                <a:moveTo>
                  <a:pt x="0" y="2714879"/>
                </a:moveTo>
                <a:lnTo>
                  <a:pt x="2149221" y="2714879"/>
                </a:lnTo>
                <a:lnTo>
                  <a:pt x="2149221" y="0"/>
                </a:lnTo>
                <a:lnTo>
                  <a:pt x="0" y="0"/>
                </a:lnTo>
                <a:lnTo>
                  <a:pt x="0" y="271487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74760" y="3279025"/>
            <a:ext cx="158750" cy="234950"/>
          </a:xfrm>
          <a:custGeom>
            <a:avLst/>
            <a:gdLst/>
            <a:ahLst/>
            <a:cxnLst/>
            <a:rect l="l" t="t" r="r" b="b"/>
            <a:pathLst>
              <a:path w="158750" h="234950">
                <a:moveTo>
                  <a:pt x="0" y="234937"/>
                </a:moveTo>
                <a:lnTo>
                  <a:pt x="158369" y="234937"/>
                </a:lnTo>
                <a:lnTo>
                  <a:pt x="158369" y="0"/>
                </a:lnTo>
                <a:lnTo>
                  <a:pt x="0" y="0"/>
                </a:lnTo>
                <a:lnTo>
                  <a:pt x="0" y="2349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33854" y="6618833"/>
            <a:ext cx="26625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Eshed I, et </a:t>
            </a:r>
            <a:r>
              <a:rPr sz="1000" spc="-10" dirty="0">
                <a:latin typeface="Arial"/>
                <a:cs typeface="Arial"/>
              </a:rPr>
              <a:t>al. Ann </a:t>
            </a:r>
            <a:r>
              <a:rPr sz="1000" spc="-5" dirty="0">
                <a:latin typeface="Arial"/>
                <a:cs typeface="Arial"/>
              </a:rPr>
              <a:t>Rheum Dis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2007;66:1553–9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006084" y="2664142"/>
            <a:ext cx="2208530" cy="584835"/>
          </a:xfrm>
          <a:custGeom>
            <a:avLst/>
            <a:gdLst/>
            <a:ahLst/>
            <a:cxnLst/>
            <a:rect l="l" t="t" r="r" b="b"/>
            <a:pathLst>
              <a:path w="2208529" h="584835">
                <a:moveTo>
                  <a:pt x="0" y="584771"/>
                </a:moveTo>
                <a:lnTo>
                  <a:pt x="2208148" y="584771"/>
                </a:lnTo>
                <a:lnTo>
                  <a:pt x="2208148" y="0"/>
                </a:lnTo>
                <a:lnTo>
                  <a:pt x="0" y="0"/>
                </a:lnTo>
                <a:lnTo>
                  <a:pt x="0" y="58477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016434" y="2692984"/>
            <a:ext cx="21977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latin typeface="Arial"/>
                <a:cs typeface="Arial"/>
              </a:rPr>
              <a:t>Tenosynovitis</a:t>
            </a:r>
            <a:endParaRPr sz="1600">
              <a:latin typeface="Arial"/>
              <a:cs typeface="Arial"/>
            </a:endParaRPr>
          </a:p>
          <a:p>
            <a:pPr marR="2540" algn="ctr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Enthesitis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16497" y="3233496"/>
            <a:ext cx="2197734" cy="2674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11671" y="3228733"/>
            <a:ext cx="2207260" cy="2684145"/>
          </a:xfrm>
          <a:custGeom>
            <a:avLst/>
            <a:gdLst/>
            <a:ahLst/>
            <a:cxnLst/>
            <a:rect l="l" t="t" r="r" b="b"/>
            <a:pathLst>
              <a:path w="2207259" h="2684145">
                <a:moveTo>
                  <a:pt x="0" y="2683637"/>
                </a:moveTo>
                <a:lnTo>
                  <a:pt x="2207260" y="2683637"/>
                </a:lnTo>
                <a:lnTo>
                  <a:pt x="2207260" y="0"/>
                </a:lnTo>
                <a:lnTo>
                  <a:pt x="0" y="0"/>
                </a:lnTo>
                <a:lnTo>
                  <a:pt x="0" y="268363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06954" y="2664155"/>
            <a:ext cx="3161411" cy="32434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988057" y="1161414"/>
            <a:ext cx="2908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ps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54480" y="1496567"/>
            <a:ext cx="1158240" cy="684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789938" y="1737741"/>
            <a:ext cx="6870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882901" y="2214753"/>
            <a:ext cx="501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 indent="-190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atien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992629" y="2882265"/>
            <a:ext cx="28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818894" y="3458717"/>
            <a:ext cx="628650" cy="784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tics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Times New Roman"/>
              <a:cs typeface="Times New Roman"/>
            </a:endParaRPr>
          </a:p>
          <a:p>
            <a:pPr marL="43180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54480" y="1496567"/>
            <a:ext cx="1158240" cy="684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89938" y="1161414"/>
            <a:ext cx="687070" cy="30816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Tips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05410" indent="-93345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05410" marR="96520" algn="ctr">
              <a:lnSpc>
                <a:spcPct val="100000"/>
              </a:lnSpc>
              <a:spcBef>
                <a:spcPts val="105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atien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215265">
              <a:lnSpc>
                <a:spcPct val="100000"/>
              </a:lnSpc>
              <a:spcBef>
                <a:spcPts val="88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200">
              <a:latin typeface="Arial"/>
              <a:cs typeface="Arial"/>
            </a:endParaRPr>
          </a:p>
          <a:p>
            <a:pPr marL="41275" marR="33655" algn="ctr">
              <a:lnSpc>
                <a:spcPct val="315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tics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81705" y="480402"/>
            <a:ext cx="7169404" cy="53770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44574" y="5491378"/>
            <a:ext cx="2286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44574" y="6007605"/>
            <a:ext cx="228600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95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25545" y="5731561"/>
            <a:ext cx="3074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Rounded MT Bold"/>
                <a:cs typeface="Arial Rounded MT Bold"/>
              </a:rPr>
              <a:t>25-58% </a:t>
            </a:r>
            <a:r>
              <a:rPr sz="1800" dirty="0">
                <a:latin typeface="Arial Rounded MT Bold"/>
                <a:cs typeface="Arial Rounded MT Bold"/>
              </a:rPr>
              <a:t>of </a:t>
            </a:r>
            <a:r>
              <a:rPr sz="1800" spc="-10" dirty="0">
                <a:latin typeface="Arial Rounded MT Bold"/>
                <a:cs typeface="Arial Rounded MT Bold"/>
              </a:rPr>
              <a:t>patients</a:t>
            </a:r>
            <a:r>
              <a:rPr sz="1800" spc="-260" dirty="0">
                <a:latin typeface="Arial Rounded MT Bold"/>
                <a:cs typeface="Arial Rounded MT Bold"/>
              </a:rPr>
              <a:t> </a:t>
            </a:r>
            <a:r>
              <a:rPr sz="1800" dirty="0">
                <a:latin typeface="Arial Rounded MT Bold"/>
                <a:cs typeface="Arial Rounded MT Bold"/>
              </a:rPr>
              <a:t>affected</a:t>
            </a:r>
            <a:endParaRPr sz="1800"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54480" y="1496567"/>
            <a:ext cx="1158240" cy="68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89938" y="1161414"/>
            <a:ext cx="687070" cy="30816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Tips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05410" indent="-93345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05410" marR="96520" algn="ctr">
              <a:lnSpc>
                <a:spcPct val="100000"/>
              </a:lnSpc>
              <a:spcBef>
                <a:spcPts val="105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atien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215265">
              <a:lnSpc>
                <a:spcPct val="100000"/>
              </a:lnSpc>
              <a:spcBef>
                <a:spcPts val="88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200">
              <a:latin typeface="Arial"/>
              <a:cs typeface="Arial"/>
            </a:endParaRPr>
          </a:p>
          <a:p>
            <a:pPr marL="41275" marR="33655" algn="ctr">
              <a:lnSpc>
                <a:spcPct val="315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tics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255514" y="358902"/>
            <a:ext cx="164083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Arial Rounded MT Bold"/>
                <a:cs typeface="Arial Rounded MT Bold"/>
              </a:rPr>
              <a:t>Dactylitis</a:t>
            </a:r>
            <a:endParaRPr sz="2800">
              <a:latin typeface="Arial Rounded MT Bold"/>
              <a:cs typeface="Arial Rounded MT Bold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98292" y="1498091"/>
            <a:ext cx="7097268" cy="3459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44574" y="5491378"/>
            <a:ext cx="2286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44574" y="6007605"/>
            <a:ext cx="228600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95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25545" y="5735218"/>
            <a:ext cx="2933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Rounded MT Bold"/>
                <a:cs typeface="Arial Rounded MT Bold"/>
              </a:rPr>
              <a:t>21.5% </a:t>
            </a:r>
            <a:r>
              <a:rPr sz="1800" dirty="0">
                <a:latin typeface="Arial Rounded MT Bold"/>
                <a:cs typeface="Arial Rounded MT Bold"/>
              </a:rPr>
              <a:t>of </a:t>
            </a:r>
            <a:r>
              <a:rPr sz="1800" spc="-10" dirty="0">
                <a:latin typeface="Arial Rounded MT Bold"/>
                <a:cs typeface="Arial Rounded MT Bold"/>
              </a:rPr>
              <a:t>patients</a:t>
            </a:r>
            <a:r>
              <a:rPr sz="1800" spc="-275" dirty="0">
                <a:latin typeface="Arial Rounded MT Bold"/>
                <a:cs typeface="Arial Rounded MT Bold"/>
              </a:rPr>
              <a:t> </a:t>
            </a:r>
            <a:r>
              <a:rPr sz="1800" dirty="0">
                <a:latin typeface="Arial Rounded MT Bold"/>
                <a:cs typeface="Arial Rounded MT Bold"/>
              </a:rPr>
              <a:t>affected</a:t>
            </a:r>
            <a:endParaRPr sz="1800"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1705" y="480402"/>
            <a:ext cx="7169404" cy="53770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54480" y="1496567"/>
            <a:ext cx="1158240" cy="68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89938" y="1161414"/>
            <a:ext cx="687070" cy="30816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Tips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05410" indent="-93345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05410" marR="96520" algn="ctr">
              <a:lnSpc>
                <a:spcPct val="100000"/>
              </a:lnSpc>
              <a:spcBef>
                <a:spcPts val="105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atien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215265">
              <a:lnSpc>
                <a:spcPct val="100000"/>
              </a:lnSpc>
              <a:spcBef>
                <a:spcPts val="88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200">
              <a:latin typeface="Arial"/>
              <a:cs typeface="Arial"/>
            </a:endParaRPr>
          </a:p>
          <a:p>
            <a:pPr marL="41275" marR="33655" algn="ctr">
              <a:lnSpc>
                <a:spcPct val="315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tics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25545" y="5743534"/>
            <a:ext cx="3074670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 Rounded MT Bold"/>
                <a:cs typeface="Arial Rounded MT Bold"/>
              </a:rPr>
              <a:t>25-40% </a:t>
            </a:r>
            <a:r>
              <a:rPr sz="1800" dirty="0">
                <a:latin typeface="Arial Rounded MT Bold"/>
                <a:cs typeface="Arial Rounded MT Bold"/>
              </a:rPr>
              <a:t>of </a:t>
            </a:r>
            <a:r>
              <a:rPr sz="1800" spc="-10" dirty="0">
                <a:latin typeface="Arial Rounded MT Bold"/>
                <a:cs typeface="Arial Rounded MT Bold"/>
              </a:rPr>
              <a:t>patients</a:t>
            </a:r>
            <a:r>
              <a:rPr sz="1800" spc="-260" dirty="0">
                <a:latin typeface="Arial Rounded MT Bold"/>
                <a:cs typeface="Arial Rounded MT Bold"/>
              </a:rPr>
              <a:t> </a:t>
            </a:r>
            <a:r>
              <a:rPr sz="1800" dirty="0">
                <a:latin typeface="Arial Rounded MT Bold"/>
                <a:cs typeface="Arial Rounded MT Bold"/>
              </a:rPr>
              <a:t>affected</a:t>
            </a:r>
            <a:endParaRPr sz="1800"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88057" y="1161414"/>
            <a:ext cx="2908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ps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89938" y="1737741"/>
            <a:ext cx="6870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82901" y="2214753"/>
            <a:ext cx="501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 indent="-190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atien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49373" y="4034790"/>
            <a:ext cx="568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54480" y="2648711"/>
            <a:ext cx="1158240" cy="68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004822" y="2889885"/>
            <a:ext cx="259079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818894" y="3458717"/>
            <a:ext cx="628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tics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930144" y="736066"/>
            <a:ext cx="3192780" cy="53911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5"/>
              </a:spcBef>
            </a:pPr>
            <a:r>
              <a:rPr sz="2000" b="1" spc="-5" dirty="0">
                <a:solidFill>
                  <a:srgbClr val="000000"/>
                </a:solidFill>
                <a:latin typeface="Arial"/>
                <a:cs typeface="Arial"/>
              </a:rPr>
              <a:t>ESR </a:t>
            </a:r>
            <a:r>
              <a:rPr sz="2000" b="1" dirty="0">
                <a:solidFill>
                  <a:srgbClr val="000000"/>
                </a:solidFill>
                <a:latin typeface="Arial"/>
                <a:cs typeface="Arial"/>
              </a:rPr>
              <a:t>&amp; C-reactive</a:t>
            </a:r>
            <a:r>
              <a:rPr sz="2000" b="1" spc="-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00"/>
                </a:solidFill>
                <a:latin typeface="Arial"/>
                <a:cs typeface="Arial"/>
              </a:rPr>
              <a:t>protein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30144" y="1601216"/>
            <a:ext cx="4146550" cy="337185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00">
              <a:latin typeface="Times New Roman"/>
              <a:cs typeface="Times New Roman"/>
            </a:endParaRPr>
          </a:p>
          <a:p>
            <a:pPr marL="434340" marR="262255" indent="-342900">
              <a:lnSpc>
                <a:spcPct val="100000"/>
              </a:lnSpc>
              <a:buFont typeface="Wingdings"/>
              <a:buChar char=""/>
              <a:tabLst>
                <a:tab pos="434340" algn="l"/>
                <a:tab pos="434975" algn="l"/>
              </a:tabLst>
            </a:pPr>
            <a:r>
              <a:rPr sz="1800" spc="-5" dirty="0">
                <a:latin typeface="Arial"/>
                <a:cs typeface="Arial"/>
              </a:rPr>
              <a:t>Levels are increased up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70%  in </a:t>
            </a:r>
            <a:r>
              <a:rPr sz="1800" dirty="0">
                <a:latin typeface="Arial"/>
                <a:cs typeface="Arial"/>
              </a:rPr>
              <a:t>most As.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Patient.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Wingdings"/>
              <a:buChar char=""/>
            </a:pPr>
            <a:endParaRPr sz="1850">
              <a:latin typeface="Times New Roman"/>
              <a:cs typeface="Times New Roman"/>
            </a:endParaRPr>
          </a:p>
          <a:p>
            <a:pPr marL="434340" indent="-342900">
              <a:lnSpc>
                <a:spcPct val="100000"/>
              </a:lnSpc>
              <a:buFont typeface="Wingdings"/>
              <a:buChar char=""/>
              <a:tabLst>
                <a:tab pos="434340" algn="l"/>
                <a:tab pos="434975" algn="l"/>
              </a:tabLst>
            </a:pPr>
            <a:r>
              <a:rPr sz="1800" spc="-5" dirty="0">
                <a:latin typeface="Arial"/>
                <a:cs typeface="Arial"/>
              </a:rPr>
              <a:t>No relation </a:t>
            </a:r>
            <a:r>
              <a:rPr sz="1800" spc="-15" dirty="0">
                <a:latin typeface="Arial"/>
                <a:cs typeface="Arial"/>
              </a:rPr>
              <a:t>with </a:t>
            </a:r>
            <a:r>
              <a:rPr sz="1800" spc="-5" dirty="0">
                <a:latin typeface="Arial"/>
                <a:cs typeface="Arial"/>
              </a:rPr>
              <a:t>disease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activity.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"/>
            </a:pPr>
            <a:endParaRPr sz="1850">
              <a:latin typeface="Times New Roman"/>
              <a:cs typeface="Times New Roman"/>
            </a:endParaRPr>
          </a:p>
          <a:p>
            <a:pPr marL="434340" marR="287655" indent="-342900">
              <a:lnSpc>
                <a:spcPct val="100000"/>
              </a:lnSpc>
              <a:buFont typeface="Wingdings"/>
              <a:buChar char=""/>
              <a:tabLst>
                <a:tab pos="434340" algn="l"/>
                <a:tab pos="434975" algn="l"/>
              </a:tabLst>
            </a:pPr>
            <a:r>
              <a:rPr sz="1800" dirty="0">
                <a:latin typeface="Arial"/>
                <a:cs typeface="Arial"/>
              </a:rPr>
              <a:t>If ESR </a:t>
            </a:r>
            <a:r>
              <a:rPr sz="1800" spc="-10" dirty="0">
                <a:latin typeface="Arial"/>
                <a:cs typeface="Arial"/>
              </a:rPr>
              <a:t>or </a:t>
            </a:r>
            <a:r>
              <a:rPr sz="1800" spc="-5" dirty="0">
                <a:latin typeface="Arial"/>
                <a:cs typeface="Arial"/>
              </a:rPr>
              <a:t>CRP is normal </a:t>
            </a:r>
            <a:r>
              <a:rPr sz="1800" dirty="0">
                <a:latin typeface="Arial"/>
                <a:cs typeface="Arial"/>
              </a:rPr>
              <a:t>this  </a:t>
            </a:r>
            <a:r>
              <a:rPr sz="1800" spc="-10" dirty="0">
                <a:latin typeface="Arial"/>
                <a:cs typeface="Arial"/>
              </a:rPr>
              <a:t>doesn’t </a:t>
            </a:r>
            <a:r>
              <a:rPr sz="1800" spc="-5" dirty="0">
                <a:latin typeface="Arial"/>
                <a:cs typeface="Arial"/>
              </a:rPr>
              <a:t>reflect that there is no  </a:t>
            </a:r>
            <a:r>
              <a:rPr sz="1800" dirty="0">
                <a:latin typeface="Arial"/>
                <a:cs typeface="Arial"/>
              </a:rPr>
              <a:t>AS.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228076" y="318515"/>
            <a:ext cx="2269235" cy="1798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28076" y="2229611"/>
            <a:ext cx="2269235" cy="19278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28076" y="4480559"/>
            <a:ext cx="2269235" cy="1271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27039" y="1411719"/>
            <a:ext cx="1642110" cy="3797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282575">
              <a:lnSpc>
                <a:spcPct val="100000"/>
              </a:lnSpc>
              <a:spcBef>
                <a:spcPts val="305"/>
              </a:spcBef>
            </a:pPr>
            <a:r>
              <a:rPr sz="2000" b="1" dirty="0">
                <a:solidFill>
                  <a:srgbClr val="000000"/>
                </a:solidFill>
                <a:latin typeface="Arial"/>
                <a:cs typeface="Arial"/>
              </a:rPr>
              <a:t>HLA-B27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30144" y="2664841"/>
            <a:ext cx="6104255" cy="24942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434340" indent="-342900">
              <a:lnSpc>
                <a:spcPct val="100000"/>
              </a:lnSpc>
              <a:spcBef>
                <a:spcPts val="315"/>
              </a:spcBef>
              <a:buFont typeface="Wingdings"/>
              <a:buChar char=""/>
              <a:tabLst>
                <a:tab pos="434340" algn="l"/>
                <a:tab pos="434975" algn="l"/>
              </a:tabLst>
            </a:pPr>
            <a:r>
              <a:rPr sz="1800" spc="-5" dirty="0">
                <a:latin typeface="Arial"/>
                <a:cs typeface="Arial"/>
              </a:rPr>
              <a:t>90%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95% </a:t>
            </a:r>
            <a:r>
              <a:rPr sz="1800" dirty="0">
                <a:latin typeface="Arial"/>
                <a:cs typeface="Arial"/>
              </a:rPr>
              <a:t>of AS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patient.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"/>
            </a:pPr>
            <a:endParaRPr sz="2250">
              <a:latin typeface="Times New Roman"/>
              <a:cs typeface="Times New Roman"/>
            </a:endParaRPr>
          </a:p>
          <a:p>
            <a:pPr marL="434340" marR="268605" indent="-342900">
              <a:lnSpc>
                <a:spcPct val="100000"/>
              </a:lnSpc>
              <a:buFont typeface="Wingdings"/>
              <a:buChar char=""/>
              <a:tabLst>
                <a:tab pos="434340" algn="l"/>
                <a:tab pos="434975" algn="l"/>
              </a:tabLst>
            </a:pPr>
            <a:r>
              <a:rPr sz="1800" dirty="0">
                <a:latin typeface="Arial"/>
                <a:cs typeface="Arial"/>
              </a:rPr>
              <a:t>Is </a:t>
            </a:r>
            <a:r>
              <a:rPr sz="1800" spc="-5" dirty="0">
                <a:latin typeface="Arial"/>
                <a:cs typeface="Arial"/>
              </a:rPr>
              <a:t>neither necessary nor </a:t>
            </a:r>
            <a:r>
              <a:rPr sz="1800" spc="-10" dirty="0">
                <a:latin typeface="Arial"/>
                <a:cs typeface="Arial"/>
              </a:rPr>
              <a:t>sufficient </a:t>
            </a:r>
            <a:r>
              <a:rPr sz="1800" dirty="0">
                <a:latin typeface="Arial"/>
                <a:cs typeface="Arial"/>
              </a:rPr>
              <a:t>for the </a:t>
            </a:r>
            <a:r>
              <a:rPr sz="1800" spc="-5" dirty="0">
                <a:latin typeface="Arial"/>
                <a:cs typeface="Arial"/>
              </a:rPr>
              <a:t>diagnosis 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patient that their history and </a:t>
            </a:r>
            <a:r>
              <a:rPr sz="1800" spc="-10" dirty="0">
                <a:latin typeface="Arial"/>
                <a:cs typeface="Arial"/>
              </a:rPr>
              <a:t>physical </a:t>
            </a:r>
            <a:r>
              <a:rPr sz="1800" spc="-5" dirty="0">
                <a:latin typeface="Arial"/>
                <a:cs typeface="Arial"/>
              </a:rPr>
              <a:t>examination  suggest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"/>
            </a:pPr>
            <a:endParaRPr sz="2250">
              <a:latin typeface="Times New Roman"/>
              <a:cs typeface="Times New Roman"/>
            </a:endParaRPr>
          </a:p>
          <a:p>
            <a:pPr marL="434340" marR="141605" indent="-342900">
              <a:lnSpc>
                <a:spcPct val="100000"/>
              </a:lnSpc>
              <a:buFont typeface="Wingdings"/>
              <a:buChar char=""/>
              <a:tabLst>
                <a:tab pos="434340" algn="l"/>
                <a:tab pos="434975" algn="l"/>
              </a:tabLst>
            </a:pPr>
            <a:r>
              <a:rPr sz="1800" dirty="0">
                <a:latin typeface="Arial"/>
                <a:cs typeface="Arial"/>
              </a:rPr>
              <a:t>If the </a:t>
            </a:r>
            <a:r>
              <a:rPr sz="1800" spc="-5" dirty="0">
                <a:latin typeface="Arial"/>
                <a:cs typeface="Arial"/>
              </a:rPr>
              <a:t>radiographic finding is not clear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lab, </a:t>
            </a:r>
            <a:r>
              <a:rPr sz="1800" spc="-50" dirty="0">
                <a:latin typeface="Arial"/>
                <a:cs typeface="Arial"/>
              </a:rPr>
              <a:t>Test  </a:t>
            </a:r>
            <a:r>
              <a:rPr sz="1800" dirty="0">
                <a:latin typeface="Arial"/>
                <a:cs typeface="Arial"/>
              </a:rPr>
              <a:t>may </a:t>
            </a:r>
            <a:r>
              <a:rPr sz="1800" spc="-5" dirty="0">
                <a:latin typeface="Arial"/>
                <a:cs typeface="Arial"/>
              </a:rPr>
              <a:t>be</a:t>
            </a:r>
            <a:r>
              <a:rPr sz="1800" spc="-15" dirty="0">
                <a:latin typeface="Arial"/>
                <a:cs typeface="Arial"/>
              </a:rPr>
              <a:t> confirmatory.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88057" y="1161414"/>
            <a:ext cx="2908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ps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89938" y="1737741"/>
            <a:ext cx="687070" cy="868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05410" marR="96520" algn="ctr">
              <a:lnSpc>
                <a:spcPct val="100000"/>
              </a:lnSpc>
              <a:spcBef>
                <a:spcPts val="105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atien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49373" y="4034790"/>
            <a:ext cx="568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92629" y="2882265"/>
            <a:ext cx="28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54480" y="3224783"/>
            <a:ext cx="1158240" cy="68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844801" y="3466338"/>
            <a:ext cx="5791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etics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930144" y="5244477"/>
            <a:ext cx="4312920" cy="1260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87358" y="458851"/>
            <a:ext cx="1426209" cy="15308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30144" y="455802"/>
            <a:ext cx="2238121" cy="21238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27039" y="1411719"/>
            <a:ext cx="1642110" cy="3797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282575">
              <a:lnSpc>
                <a:spcPct val="100000"/>
              </a:lnSpc>
              <a:spcBef>
                <a:spcPts val="305"/>
              </a:spcBef>
            </a:pPr>
            <a:r>
              <a:rPr sz="2000" b="1" dirty="0">
                <a:solidFill>
                  <a:srgbClr val="000000"/>
                </a:solidFill>
                <a:latin typeface="Arial"/>
                <a:cs typeface="Arial"/>
              </a:rPr>
              <a:t>HLA-B27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88057" y="1161414"/>
            <a:ext cx="2908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ps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54480" y="3224783"/>
            <a:ext cx="1158240" cy="68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89938" y="1737741"/>
            <a:ext cx="687070" cy="2505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05410" marR="96520" algn="ctr">
              <a:lnSpc>
                <a:spcPct val="100000"/>
              </a:lnSpc>
              <a:spcBef>
                <a:spcPts val="105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atien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88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50">
              <a:latin typeface="Times New Roman"/>
              <a:cs typeface="Times New Roman"/>
            </a:endParaRPr>
          </a:p>
          <a:p>
            <a:pPr marL="6731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Genetics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00">
              <a:latin typeface="Times New Roman"/>
              <a:cs typeface="Times New Roman"/>
            </a:endParaRPr>
          </a:p>
          <a:p>
            <a:pPr marL="71755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30144" y="5489918"/>
            <a:ext cx="4312920" cy="1014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87358" y="458851"/>
            <a:ext cx="1426209" cy="13321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30144" y="455802"/>
            <a:ext cx="2238121" cy="13351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30144" y="1989708"/>
            <a:ext cx="7309231" cy="34706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205877"/>
            <a:ext cx="9144000" cy="65697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4480" y="3800855"/>
            <a:ext cx="1158240" cy="684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89938" y="1161414"/>
            <a:ext cx="687070" cy="3074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Tips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05410" indent="-93345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05410" marR="96520" algn="ctr">
              <a:lnSpc>
                <a:spcPct val="100000"/>
              </a:lnSpc>
              <a:spcBef>
                <a:spcPts val="105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atien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88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Genetics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81705" y="480402"/>
            <a:ext cx="7169404" cy="53770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4480" y="3800855"/>
            <a:ext cx="1158240" cy="684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89938" y="1161414"/>
            <a:ext cx="687070" cy="3074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Tips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05410" indent="-93345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05410" marR="96520" algn="ctr">
              <a:lnSpc>
                <a:spcPct val="100000"/>
              </a:lnSpc>
              <a:spcBef>
                <a:spcPts val="105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atien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88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Genetics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81705" y="480402"/>
            <a:ext cx="7169404" cy="53770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18019" y="740409"/>
            <a:ext cx="2026920" cy="569595"/>
          </a:xfrm>
          <a:custGeom>
            <a:avLst/>
            <a:gdLst/>
            <a:ahLst/>
            <a:cxnLst/>
            <a:rect l="l" t="t" r="r" b="b"/>
            <a:pathLst>
              <a:path w="2026920" h="569594">
                <a:moveTo>
                  <a:pt x="1931924" y="0"/>
                </a:moveTo>
                <a:lnTo>
                  <a:pt x="94996" y="0"/>
                </a:lnTo>
                <a:lnTo>
                  <a:pt x="58025" y="7467"/>
                </a:lnTo>
                <a:lnTo>
                  <a:pt x="27828" y="27828"/>
                </a:lnTo>
                <a:lnTo>
                  <a:pt x="7467" y="58025"/>
                </a:lnTo>
                <a:lnTo>
                  <a:pt x="0" y="94995"/>
                </a:lnTo>
                <a:lnTo>
                  <a:pt x="0" y="474725"/>
                </a:lnTo>
                <a:lnTo>
                  <a:pt x="7467" y="511677"/>
                </a:lnTo>
                <a:lnTo>
                  <a:pt x="27828" y="541829"/>
                </a:lnTo>
                <a:lnTo>
                  <a:pt x="58025" y="562147"/>
                </a:lnTo>
                <a:lnTo>
                  <a:pt x="94996" y="569594"/>
                </a:lnTo>
                <a:lnTo>
                  <a:pt x="1931924" y="569594"/>
                </a:lnTo>
                <a:lnTo>
                  <a:pt x="1968894" y="562147"/>
                </a:lnTo>
                <a:lnTo>
                  <a:pt x="1999091" y="541829"/>
                </a:lnTo>
                <a:lnTo>
                  <a:pt x="2019452" y="511677"/>
                </a:lnTo>
                <a:lnTo>
                  <a:pt x="2026920" y="474725"/>
                </a:lnTo>
                <a:lnTo>
                  <a:pt x="2026920" y="94995"/>
                </a:lnTo>
                <a:lnTo>
                  <a:pt x="2019452" y="58025"/>
                </a:lnTo>
                <a:lnTo>
                  <a:pt x="1999091" y="27828"/>
                </a:lnTo>
                <a:lnTo>
                  <a:pt x="1968894" y="7467"/>
                </a:lnTo>
                <a:lnTo>
                  <a:pt x="19319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18019" y="740409"/>
            <a:ext cx="2026920" cy="569595"/>
          </a:xfrm>
          <a:custGeom>
            <a:avLst/>
            <a:gdLst/>
            <a:ahLst/>
            <a:cxnLst/>
            <a:rect l="l" t="t" r="r" b="b"/>
            <a:pathLst>
              <a:path w="2026920" h="569594">
                <a:moveTo>
                  <a:pt x="0" y="94995"/>
                </a:moveTo>
                <a:lnTo>
                  <a:pt x="7467" y="58025"/>
                </a:lnTo>
                <a:lnTo>
                  <a:pt x="27828" y="27828"/>
                </a:lnTo>
                <a:lnTo>
                  <a:pt x="58025" y="7467"/>
                </a:lnTo>
                <a:lnTo>
                  <a:pt x="94996" y="0"/>
                </a:lnTo>
                <a:lnTo>
                  <a:pt x="1931924" y="0"/>
                </a:lnTo>
                <a:lnTo>
                  <a:pt x="1968894" y="7467"/>
                </a:lnTo>
                <a:lnTo>
                  <a:pt x="1999091" y="27828"/>
                </a:lnTo>
                <a:lnTo>
                  <a:pt x="2019452" y="58025"/>
                </a:lnTo>
                <a:lnTo>
                  <a:pt x="2026920" y="94995"/>
                </a:lnTo>
                <a:lnTo>
                  <a:pt x="2026920" y="474725"/>
                </a:lnTo>
                <a:lnTo>
                  <a:pt x="2019452" y="511677"/>
                </a:lnTo>
                <a:lnTo>
                  <a:pt x="1999091" y="541829"/>
                </a:lnTo>
                <a:lnTo>
                  <a:pt x="1968894" y="562147"/>
                </a:lnTo>
                <a:lnTo>
                  <a:pt x="1931924" y="569594"/>
                </a:lnTo>
                <a:lnTo>
                  <a:pt x="94996" y="569594"/>
                </a:lnTo>
                <a:lnTo>
                  <a:pt x="58025" y="562147"/>
                </a:lnTo>
                <a:lnTo>
                  <a:pt x="27828" y="541829"/>
                </a:lnTo>
                <a:lnTo>
                  <a:pt x="7467" y="511677"/>
                </a:lnTo>
                <a:lnTo>
                  <a:pt x="0" y="474725"/>
                </a:lnTo>
                <a:lnTo>
                  <a:pt x="0" y="94995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609981"/>
            <a:ext cx="39890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30" dirty="0">
                <a:solidFill>
                  <a:srgbClr val="C00000"/>
                </a:solidFill>
                <a:latin typeface="Calibri Light"/>
                <a:cs typeface="Calibri Light"/>
              </a:rPr>
              <a:t>Closer </a:t>
            </a:r>
            <a:r>
              <a:rPr sz="4400" b="0" spc="-25" dirty="0">
                <a:solidFill>
                  <a:srgbClr val="C00000"/>
                </a:solidFill>
                <a:latin typeface="Calibri Light"/>
                <a:cs typeface="Calibri Light"/>
              </a:rPr>
              <a:t>look </a:t>
            </a:r>
            <a:r>
              <a:rPr sz="4400" b="0" spc="-45" dirty="0">
                <a:solidFill>
                  <a:srgbClr val="C00000"/>
                </a:solidFill>
                <a:latin typeface="Calibri Light"/>
                <a:cs typeface="Calibri Light"/>
              </a:rPr>
              <a:t>at</a:t>
            </a:r>
            <a:r>
              <a:rPr sz="4400" b="0" spc="-22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4400" b="0" spc="-20" dirty="0">
                <a:solidFill>
                  <a:srgbClr val="C00000"/>
                </a:solidFill>
                <a:latin typeface="Calibri Light"/>
                <a:cs typeface="Calibri Light"/>
              </a:rPr>
              <a:t>SpA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1724913"/>
            <a:ext cx="3469004" cy="1850389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805"/>
              </a:spcBef>
              <a:buAutoNum type="romanUcPeriod"/>
              <a:tabLst>
                <a:tab pos="584200" algn="l"/>
                <a:tab pos="584835" algn="l"/>
              </a:tabLst>
            </a:pPr>
            <a:r>
              <a:rPr sz="2400" b="1" spc="-5" dirty="0">
                <a:latin typeface="Arial"/>
                <a:cs typeface="Arial"/>
              </a:rPr>
              <a:t>Categories</a:t>
            </a:r>
            <a:endParaRPr sz="2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710"/>
              </a:spcBef>
              <a:buAutoNum type="romanUcPeriod"/>
              <a:tabLst>
                <a:tab pos="584200" algn="l"/>
                <a:tab pos="584835" algn="l"/>
              </a:tabLst>
            </a:pPr>
            <a:r>
              <a:rPr sz="2400" b="1" dirty="0">
                <a:latin typeface="Arial"/>
                <a:cs typeface="Arial"/>
              </a:rPr>
              <a:t>SIGN </a:t>
            </a:r>
            <a:r>
              <a:rPr sz="2400" b="1" spc="-5" dirty="0">
                <a:latin typeface="Arial"/>
                <a:cs typeface="Arial"/>
              </a:rPr>
              <a:t>&amp;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SYMPTOMS</a:t>
            </a:r>
            <a:endParaRPr sz="2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710"/>
              </a:spcBef>
              <a:buAutoNum type="romanUcPeriod"/>
              <a:tabLst>
                <a:tab pos="584200" algn="l"/>
                <a:tab pos="584835" algn="l"/>
              </a:tabLst>
            </a:pPr>
            <a:r>
              <a:rPr sz="2400" b="1" spc="-50" dirty="0">
                <a:latin typeface="Arial"/>
                <a:cs typeface="Arial"/>
              </a:rPr>
              <a:t>X-RAY</a:t>
            </a:r>
            <a:endParaRPr sz="2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720"/>
              </a:spcBef>
              <a:buAutoNum type="romanUcPeriod"/>
              <a:tabLst>
                <a:tab pos="584200" algn="l"/>
                <a:tab pos="584835" algn="l"/>
              </a:tabLst>
            </a:pPr>
            <a:r>
              <a:rPr sz="2400" b="1" dirty="0">
                <a:latin typeface="Arial"/>
                <a:cs typeface="Arial"/>
              </a:rPr>
              <a:t>MRI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939" y="4552264"/>
            <a:ext cx="26111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4200" algn="l"/>
              </a:tabLst>
            </a:pPr>
            <a:r>
              <a:rPr sz="2400" b="1" spc="-5" dirty="0">
                <a:latin typeface="Arial"/>
                <a:cs typeface="Arial"/>
              </a:rPr>
              <a:t>V.	MANAGMENT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4480" y="3800855"/>
            <a:ext cx="1158240" cy="684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89938" y="1161414"/>
            <a:ext cx="687070" cy="3074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Tips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05410" indent="-93345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05410" marR="96520" algn="ctr">
              <a:lnSpc>
                <a:spcPct val="100000"/>
              </a:lnSpc>
              <a:spcBef>
                <a:spcPts val="105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atien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88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Genetics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81705" y="480402"/>
            <a:ext cx="7169404" cy="53770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5319" y="2316479"/>
            <a:ext cx="4937760" cy="0"/>
          </a:xfrm>
          <a:custGeom>
            <a:avLst/>
            <a:gdLst/>
            <a:ahLst/>
            <a:cxnLst/>
            <a:rect l="l" t="t" r="r" b="b"/>
            <a:pathLst>
              <a:path w="4937760">
                <a:moveTo>
                  <a:pt x="0" y="0"/>
                </a:moveTo>
                <a:lnTo>
                  <a:pt x="4937759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78829" y="0"/>
            <a:ext cx="6313170" cy="68580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4059" y="793445"/>
            <a:ext cx="3981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dirty="0">
                <a:solidFill>
                  <a:srgbClr val="000000"/>
                </a:solidFill>
                <a:latin typeface="Calibri Light"/>
                <a:cs typeface="Calibri Light"/>
              </a:rPr>
              <a:t>Q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4059" y="2469895"/>
            <a:ext cx="4467225" cy="338201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520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5" dirty="0">
                <a:latin typeface="Calibri"/>
                <a:cs typeface="Calibri"/>
              </a:rPr>
              <a:t>22 </a:t>
            </a:r>
            <a:r>
              <a:rPr sz="2400" spc="-55" dirty="0">
                <a:latin typeface="Calibri"/>
                <a:cs typeface="Calibri"/>
              </a:rPr>
              <a:t>y.o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male.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10" dirty="0">
                <a:latin typeface="Calibri"/>
                <a:cs typeface="Calibri"/>
              </a:rPr>
              <a:t>Inflammatory </a:t>
            </a:r>
            <a:r>
              <a:rPr sz="2400" spc="-5" dirty="0">
                <a:latin typeface="Calibri"/>
                <a:cs typeface="Calibri"/>
              </a:rPr>
              <a:t>back pain </a:t>
            </a:r>
            <a:r>
              <a:rPr sz="2400" spc="-20" dirty="0">
                <a:latin typeface="Calibri"/>
                <a:cs typeface="Calibri"/>
              </a:rPr>
              <a:t>for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5" dirty="0">
                <a:latin typeface="Calibri"/>
                <a:cs typeface="Calibri"/>
              </a:rPr>
              <a:t> year.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10" dirty="0">
                <a:latin typeface="Calibri"/>
                <a:cs typeface="Calibri"/>
              </a:rPr>
              <a:t>Recurrent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iritis.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10" dirty="0">
                <a:latin typeface="Calibri"/>
                <a:cs typeface="Calibri"/>
              </a:rPr>
              <a:t>Family </a:t>
            </a:r>
            <a:r>
              <a:rPr sz="2400" spc="-5" dirty="0">
                <a:latin typeface="Calibri"/>
                <a:cs typeface="Calibri"/>
              </a:rPr>
              <a:t>Hx of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SpA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5" dirty="0">
                <a:latin typeface="Calibri"/>
                <a:cs typeface="Calibri"/>
              </a:rPr>
              <a:t>Good response </a:t>
            </a:r>
            <a:r>
              <a:rPr sz="2400" spc="-15" dirty="0">
                <a:latin typeface="Calibri"/>
                <a:cs typeface="Calibri"/>
              </a:rPr>
              <a:t>to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NSAIDs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har char="•"/>
            </a:pPr>
            <a:endParaRPr sz="3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What's 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the</a:t>
            </a:r>
            <a:r>
              <a:rPr sz="2400" b="1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diagnosis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Whats 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the </a:t>
            </a:r>
            <a:r>
              <a:rPr sz="2400" b="1" spc="-15" dirty="0">
                <a:solidFill>
                  <a:srgbClr val="C00000"/>
                </a:solidFill>
                <a:latin typeface="Calibri"/>
                <a:cs typeface="Calibri"/>
              </a:rPr>
              <a:t>next</a:t>
            </a:r>
            <a:r>
              <a:rPr sz="2400" b="1" spc="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C00000"/>
                </a:solidFill>
                <a:latin typeface="Calibri"/>
                <a:cs typeface="Calibri"/>
              </a:rPr>
              <a:t>step?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312496"/>
            <a:ext cx="9633966" cy="56368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4480" y="3800855"/>
            <a:ext cx="1158240" cy="684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89938" y="1161414"/>
            <a:ext cx="687070" cy="3074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Tips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05410" indent="-93345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05410" marR="96520" algn="ctr">
              <a:lnSpc>
                <a:spcPct val="100000"/>
              </a:lnSpc>
              <a:spcBef>
                <a:spcPts val="105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atien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88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Genetics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81705" y="480402"/>
            <a:ext cx="7169404" cy="53770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4480" y="3800855"/>
            <a:ext cx="1158240" cy="684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89938" y="1161414"/>
            <a:ext cx="687070" cy="3074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Tips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05410" indent="-93345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05410" marR="96520" algn="ctr">
              <a:lnSpc>
                <a:spcPct val="100000"/>
              </a:lnSpc>
              <a:spcBef>
                <a:spcPts val="105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atien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88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Genetics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57600" y="1366774"/>
            <a:ext cx="4876800" cy="41243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89938" y="1161414"/>
            <a:ext cx="687070" cy="7702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Tips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82901" y="2214753"/>
            <a:ext cx="501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 indent="-190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atien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54480" y="3800855"/>
            <a:ext cx="1158240" cy="68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70710" y="4042409"/>
            <a:ext cx="5257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92629" y="2882265"/>
            <a:ext cx="28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818894" y="3458717"/>
            <a:ext cx="628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tics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96641" y="1254175"/>
            <a:ext cx="6238875" cy="45815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91942" y="1249413"/>
            <a:ext cx="6248400" cy="4591050"/>
          </a:xfrm>
          <a:custGeom>
            <a:avLst/>
            <a:gdLst/>
            <a:ahLst/>
            <a:cxnLst/>
            <a:rect l="l" t="t" r="r" b="b"/>
            <a:pathLst>
              <a:path w="6248400" h="4591050">
                <a:moveTo>
                  <a:pt x="0" y="4591050"/>
                </a:moveTo>
                <a:lnTo>
                  <a:pt x="6248400" y="4591050"/>
                </a:lnTo>
                <a:lnTo>
                  <a:pt x="6248400" y="0"/>
                </a:lnTo>
                <a:lnTo>
                  <a:pt x="0" y="0"/>
                </a:lnTo>
                <a:lnTo>
                  <a:pt x="0" y="459105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18298" y="2673487"/>
            <a:ext cx="812800" cy="228600"/>
          </a:xfrm>
          <a:custGeom>
            <a:avLst/>
            <a:gdLst/>
            <a:ahLst/>
            <a:cxnLst/>
            <a:rect l="l" t="t" r="r" b="b"/>
            <a:pathLst>
              <a:path w="812800" h="228600">
                <a:moveTo>
                  <a:pt x="208613" y="0"/>
                </a:moveTo>
                <a:lnTo>
                  <a:pt x="201422" y="2276"/>
                </a:lnTo>
                <a:lnTo>
                  <a:pt x="0" y="114163"/>
                </a:lnTo>
                <a:lnTo>
                  <a:pt x="201422" y="226177"/>
                </a:lnTo>
                <a:lnTo>
                  <a:pt x="208613" y="228453"/>
                </a:lnTo>
                <a:lnTo>
                  <a:pt x="215900" y="227812"/>
                </a:lnTo>
                <a:lnTo>
                  <a:pt x="222424" y="224480"/>
                </a:lnTo>
                <a:lnTo>
                  <a:pt x="227329" y="218684"/>
                </a:lnTo>
                <a:lnTo>
                  <a:pt x="229608" y="211492"/>
                </a:lnTo>
                <a:lnTo>
                  <a:pt x="228980" y="204206"/>
                </a:lnTo>
                <a:lnTo>
                  <a:pt x="225686" y="197681"/>
                </a:lnTo>
                <a:lnTo>
                  <a:pt x="219964" y="192776"/>
                </a:lnTo>
                <a:lnTo>
                  <a:pt x="112750" y="133213"/>
                </a:lnTo>
                <a:lnTo>
                  <a:pt x="39243" y="133213"/>
                </a:lnTo>
                <a:lnTo>
                  <a:pt x="39243" y="95113"/>
                </a:lnTo>
                <a:lnTo>
                  <a:pt x="112979" y="95113"/>
                </a:lnTo>
                <a:lnTo>
                  <a:pt x="219964" y="35677"/>
                </a:lnTo>
                <a:lnTo>
                  <a:pt x="225686" y="30718"/>
                </a:lnTo>
                <a:lnTo>
                  <a:pt x="228980" y="24199"/>
                </a:lnTo>
                <a:lnTo>
                  <a:pt x="229608" y="16942"/>
                </a:lnTo>
                <a:lnTo>
                  <a:pt x="227329" y="9769"/>
                </a:lnTo>
                <a:lnTo>
                  <a:pt x="222424" y="3972"/>
                </a:lnTo>
                <a:lnTo>
                  <a:pt x="215900" y="640"/>
                </a:lnTo>
                <a:lnTo>
                  <a:pt x="208613" y="0"/>
                </a:lnTo>
                <a:close/>
              </a:path>
              <a:path w="812800" h="228600">
                <a:moveTo>
                  <a:pt x="112979" y="95113"/>
                </a:moveTo>
                <a:lnTo>
                  <a:pt x="39243" y="95113"/>
                </a:lnTo>
                <a:lnTo>
                  <a:pt x="39243" y="133213"/>
                </a:lnTo>
                <a:lnTo>
                  <a:pt x="112750" y="133213"/>
                </a:lnTo>
                <a:lnTo>
                  <a:pt x="108635" y="130927"/>
                </a:lnTo>
                <a:lnTo>
                  <a:pt x="48514" y="130927"/>
                </a:lnTo>
                <a:lnTo>
                  <a:pt x="48514" y="97526"/>
                </a:lnTo>
                <a:lnTo>
                  <a:pt x="108635" y="97526"/>
                </a:lnTo>
                <a:lnTo>
                  <a:pt x="112979" y="95113"/>
                </a:lnTo>
                <a:close/>
              </a:path>
              <a:path w="812800" h="228600">
                <a:moveTo>
                  <a:pt x="812800" y="95113"/>
                </a:moveTo>
                <a:lnTo>
                  <a:pt x="112979" y="95113"/>
                </a:lnTo>
                <a:lnTo>
                  <a:pt x="78574" y="114226"/>
                </a:lnTo>
                <a:lnTo>
                  <a:pt x="112750" y="133213"/>
                </a:lnTo>
                <a:lnTo>
                  <a:pt x="812800" y="133213"/>
                </a:lnTo>
                <a:lnTo>
                  <a:pt x="812800" y="95113"/>
                </a:lnTo>
                <a:close/>
              </a:path>
              <a:path w="812800" h="228600">
                <a:moveTo>
                  <a:pt x="48514" y="97526"/>
                </a:moveTo>
                <a:lnTo>
                  <a:pt x="48514" y="130927"/>
                </a:lnTo>
                <a:lnTo>
                  <a:pt x="78574" y="114226"/>
                </a:lnTo>
                <a:lnTo>
                  <a:pt x="48514" y="97526"/>
                </a:lnTo>
                <a:close/>
              </a:path>
              <a:path w="812800" h="228600">
                <a:moveTo>
                  <a:pt x="78574" y="114226"/>
                </a:moveTo>
                <a:lnTo>
                  <a:pt x="48514" y="130927"/>
                </a:lnTo>
                <a:lnTo>
                  <a:pt x="108635" y="130927"/>
                </a:lnTo>
                <a:lnTo>
                  <a:pt x="78574" y="114226"/>
                </a:lnTo>
                <a:close/>
              </a:path>
              <a:path w="812800" h="228600">
                <a:moveTo>
                  <a:pt x="108635" y="97526"/>
                </a:moveTo>
                <a:lnTo>
                  <a:pt x="48514" y="97526"/>
                </a:lnTo>
                <a:lnTo>
                  <a:pt x="78574" y="114226"/>
                </a:lnTo>
                <a:lnTo>
                  <a:pt x="108635" y="975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22903" y="2558033"/>
            <a:ext cx="766445" cy="264160"/>
          </a:xfrm>
          <a:custGeom>
            <a:avLst/>
            <a:gdLst/>
            <a:ahLst/>
            <a:cxnLst/>
            <a:rect l="l" t="t" r="r" b="b"/>
            <a:pathLst>
              <a:path w="766445" h="264160">
                <a:moveTo>
                  <a:pt x="652508" y="193342"/>
                </a:moveTo>
                <a:lnTo>
                  <a:pt x="534288" y="226313"/>
                </a:lnTo>
                <a:lnTo>
                  <a:pt x="527546" y="229735"/>
                </a:lnTo>
                <a:lnTo>
                  <a:pt x="522827" y="235299"/>
                </a:lnTo>
                <a:lnTo>
                  <a:pt x="520537" y="242244"/>
                </a:lnTo>
                <a:lnTo>
                  <a:pt x="521081" y="249808"/>
                </a:lnTo>
                <a:lnTo>
                  <a:pt x="524502" y="256498"/>
                </a:lnTo>
                <a:lnTo>
                  <a:pt x="530066" y="261223"/>
                </a:lnTo>
                <a:lnTo>
                  <a:pt x="537011" y="263542"/>
                </a:lnTo>
                <a:lnTo>
                  <a:pt x="544576" y="263016"/>
                </a:lnTo>
                <a:lnTo>
                  <a:pt x="732800" y="210438"/>
                </a:lnTo>
                <a:lnTo>
                  <a:pt x="723900" y="210438"/>
                </a:lnTo>
                <a:lnTo>
                  <a:pt x="652508" y="193342"/>
                </a:lnTo>
                <a:close/>
              </a:path>
              <a:path w="766445" h="264160">
                <a:moveTo>
                  <a:pt x="690155" y="182843"/>
                </a:moveTo>
                <a:lnTo>
                  <a:pt x="652508" y="193342"/>
                </a:lnTo>
                <a:lnTo>
                  <a:pt x="723900" y="210438"/>
                </a:lnTo>
                <a:lnTo>
                  <a:pt x="724969" y="205993"/>
                </a:lnTo>
                <a:lnTo>
                  <a:pt x="715391" y="205993"/>
                </a:lnTo>
                <a:lnTo>
                  <a:pt x="690155" y="182843"/>
                </a:lnTo>
                <a:close/>
              </a:path>
              <a:path w="766445" h="264160">
                <a:moveTo>
                  <a:pt x="582945" y="40338"/>
                </a:moveTo>
                <a:lnTo>
                  <a:pt x="575839" y="42035"/>
                </a:lnTo>
                <a:lnTo>
                  <a:pt x="569722" y="46481"/>
                </a:lnTo>
                <a:lnTo>
                  <a:pt x="565810" y="52957"/>
                </a:lnTo>
                <a:lnTo>
                  <a:pt x="564721" y="60182"/>
                </a:lnTo>
                <a:lnTo>
                  <a:pt x="566418" y="67288"/>
                </a:lnTo>
                <a:lnTo>
                  <a:pt x="570864" y="73405"/>
                </a:lnTo>
                <a:lnTo>
                  <a:pt x="661268" y="156341"/>
                </a:lnTo>
                <a:lnTo>
                  <a:pt x="732789" y="173481"/>
                </a:lnTo>
                <a:lnTo>
                  <a:pt x="723900" y="210438"/>
                </a:lnTo>
                <a:lnTo>
                  <a:pt x="732800" y="210438"/>
                </a:lnTo>
                <a:lnTo>
                  <a:pt x="766445" y="201040"/>
                </a:lnTo>
                <a:lnTo>
                  <a:pt x="596646" y="45338"/>
                </a:lnTo>
                <a:lnTo>
                  <a:pt x="590170" y="41427"/>
                </a:lnTo>
                <a:lnTo>
                  <a:pt x="582945" y="40338"/>
                </a:lnTo>
                <a:close/>
              </a:path>
              <a:path w="766445" h="264160">
                <a:moveTo>
                  <a:pt x="723264" y="173608"/>
                </a:moveTo>
                <a:lnTo>
                  <a:pt x="690155" y="182843"/>
                </a:lnTo>
                <a:lnTo>
                  <a:pt x="715391" y="205993"/>
                </a:lnTo>
                <a:lnTo>
                  <a:pt x="723264" y="173608"/>
                </a:lnTo>
                <a:close/>
              </a:path>
              <a:path w="766445" h="264160">
                <a:moveTo>
                  <a:pt x="732759" y="173608"/>
                </a:moveTo>
                <a:lnTo>
                  <a:pt x="723264" y="173608"/>
                </a:lnTo>
                <a:lnTo>
                  <a:pt x="715391" y="205993"/>
                </a:lnTo>
                <a:lnTo>
                  <a:pt x="724969" y="205993"/>
                </a:lnTo>
                <a:lnTo>
                  <a:pt x="732759" y="173608"/>
                </a:lnTo>
                <a:close/>
              </a:path>
              <a:path w="766445" h="264160">
                <a:moveTo>
                  <a:pt x="8889" y="0"/>
                </a:moveTo>
                <a:lnTo>
                  <a:pt x="0" y="37083"/>
                </a:lnTo>
                <a:lnTo>
                  <a:pt x="652508" y="193342"/>
                </a:lnTo>
                <a:lnTo>
                  <a:pt x="690155" y="182843"/>
                </a:lnTo>
                <a:lnTo>
                  <a:pt x="661268" y="156341"/>
                </a:lnTo>
                <a:lnTo>
                  <a:pt x="8889" y="0"/>
                </a:lnTo>
                <a:close/>
              </a:path>
              <a:path w="766445" h="264160">
                <a:moveTo>
                  <a:pt x="661268" y="156341"/>
                </a:moveTo>
                <a:lnTo>
                  <a:pt x="690155" y="182843"/>
                </a:lnTo>
                <a:lnTo>
                  <a:pt x="723264" y="173608"/>
                </a:lnTo>
                <a:lnTo>
                  <a:pt x="732759" y="173608"/>
                </a:lnTo>
                <a:lnTo>
                  <a:pt x="661268" y="1563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414509" y="2258695"/>
            <a:ext cx="112077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Arrows</a:t>
            </a:r>
            <a:r>
              <a:rPr sz="1400" b="1" spc="-9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point  </a:t>
            </a:r>
            <a:r>
              <a:rPr sz="1400" b="1" dirty="0">
                <a:latin typeface="Arial"/>
                <a:cs typeface="Arial"/>
              </a:rPr>
              <a:t>to sacroiliac  (SI)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joints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414509" y="3112135"/>
            <a:ext cx="1149985" cy="1520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*Note loss of  the </a:t>
            </a:r>
            <a:r>
              <a:rPr sz="1400" b="1" dirty="0">
                <a:latin typeface="Arial"/>
                <a:cs typeface="Arial"/>
              </a:rPr>
              <a:t>clear SI  </a:t>
            </a:r>
            <a:r>
              <a:rPr sz="1400" b="1" spc="-5" dirty="0">
                <a:latin typeface="Arial"/>
                <a:cs typeface="Arial"/>
              </a:rPr>
              <a:t>joint line and  </a:t>
            </a:r>
            <a:r>
              <a:rPr sz="1400" b="1" spc="-10" dirty="0">
                <a:latin typeface="Arial"/>
                <a:cs typeface="Arial"/>
              </a:rPr>
              <a:t>“fluffy” </a:t>
            </a:r>
            <a:r>
              <a:rPr sz="1400" b="1" dirty="0">
                <a:latin typeface="Arial"/>
                <a:cs typeface="Arial"/>
              </a:rPr>
              <a:t>white  area  </a:t>
            </a:r>
            <a:r>
              <a:rPr sz="1400" b="1" spc="-5" dirty="0">
                <a:latin typeface="Arial"/>
                <a:cs typeface="Arial"/>
              </a:rPr>
              <a:t>surrounding  both </a:t>
            </a:r>
            <a:r>
              <a:rPr sz="1400" b="1" dirty="0">
                <a:latin typeface="Arial"/>
                <a:cs typeface="Arial"/>
              </a:rPr>
              <a:t>SI</a:t>
            </a:r>
            <a:r>
              <a:rPr sz="1400" b="1" spc="-9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joints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3864102" y="237489"/>
            <a:ext cx="5255895" cy="824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90"/>
              </a:lnSpc>
              <a:spcBef>
                <a:spcPts val="100"/>
              </a:spcBef>
            </a:pPr>
            <a:r>
              <a:rPr sz="2000" b="1" spc="-15" dirty="0">
                <a:latin typeface="Arial Rounded MT Bold"/>
                <a:cs typeface="Arial Rounded MT Bold"/>
              </a:rPr>
              <a:t>Bilateral </a:t>
            </a:r>
            <a:r>
              <a:rPr sz="2000" b="1" spc="-5" dirty="0">
                <a:latin typeface="Arial Rounded MT Bold"/>
                <a:cs typeface="Arial Rounded MT Bold"/>
              </a:rPr>
              <a:t>Grade </a:t>
            </a:r>
            <a:r>
              <a:rPr sz="2000" b="1" dirty="0">
                <a:latin typeface="Arial Rounded MT Bold"/>
                <a:cs typeface="Arial Rounded MT Bold"/>
              </a:rPr>
              <a:t>3 </a:t>
            </a:r>
            <a:r>
              <a:rPr sz="2000" b="1" spc="-10" dirty="0">
                <a:latin typeface="Arial Rounded MT Bold"/>
                <a:cs typeface="Arial Rounded MT Bold"/>
              </a:rPr>
              <a:t>Radiographic</a:t>
            </a:r>
            <a:r>
              <a:rPr sz="2000" b="1" spc="-135" dirty="0">
                <a:latin typeface="Arial Rounded MT Bold"/>
                <a:cs typeface="Arial Rounded MT Bold"/>
              </a:rPr>
              <a:t> </a:t>
            </a:r>
            <a:r>
              <a:rPr sz="2000" b="1" spc="-10" dirty="0">
                <a:latin typeface="Arial Rounded MT Bold"/>
                <a:cs typeface="Arial Rounded MT Bold"/>
              </a:rPr>
              <a:t>Sacroiliitis:</a:t>
            </a:r>
            <a:endParaRPr sz="2000">
              <a:latin typeface="Arial Rounded MT Bold"/>
              <a:cs typeface="Arial Rounded MT Bold"/>
            </a:endParaRPr>
          </a:p>
          <a:p>
            <a:pPr marL="398145" marR="389255" indent="1429385">
              <a:lnSpc>
                <a:spcPts val="1939"/>
              </a:lnSpc>
              <a:spcBef>
                <a:spcPts val="140"/>
              </a:spcBef>
            </a:pPr>
            <a:r>
              <a:rPr sz="1800" dirty="0"/>
              <a:t>Bony </a:t>
            </a:r>
            <a:r>
              <a:rPr sz="1800" spc="-15" dirty="0"/>
              <a:t>Changes  </a:t>
            </a:r>
            <a:r>
              <a:rPr sz="1800" spc="-5" dirty="0"/>
              <a:t>Inflammation </a:t>
            </a:r>
            <a:r>
              <a:rPr sz="1800" dirty="0"/>
              <a:t>is not </a:t>
            </a:r>
            <a:r>
              <a:rPr sz="1800" spc="-10" dirty="0"/>
              <a:t>Visible </a:t>
            </a:r>
            <a:r>
              <a:rPr sz="1800" dirty="0"/>
              <a:t>on Plain</a:t>
            </a:r>
            <a:r>
              <a:rPr sz="1800" spc="-35" dirty="0"/>
              <a:t> </a:t>
            </a:r>
            <a:r>
              <a:rPr sz="1800" spc="-15" dirty="0"/>
              <a:t>X-ray</a:t>
            </a:r>
            <a:endParaRPr sz="1800"/>
          </a:p>
        </p:txBody>
      </p:sp>
      <p:sp>
        <p:nvSpPr>
          <p:cNvPr id="25" name="object 25"/>
          <p:cNvSpPr/>
          <p:nvPr/>
        </p:nvSpPr>
        <p:spPr>
          <a:xfrm>
            <a:off x="5804153" y="282956"/>
            <a:ext cx="186309" cy="2326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89938" y="1161414"/>
            <a:ext cx="687070" cy="7702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Tips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82901" y="2214753"/>
            <a:ext cx="501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 indent="-190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atien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54480" y="3800855"/>
            <a:ext cx="1158240" cy="68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70710" y="4042409"/>
            <a:ext cx="5257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92629" y="2882265"/>
            <a:ext cx="28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818894" y="3458717"/>
            <a:ext cx="628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tics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96641" y="1254175"/>
            <a:ext cx="6238875" cy="45815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91942" y="1249413"/>
            <a:ext cx="6248400" cy="4591050"/>
          </a:xfrm>
          <a:custGeom>
            <a:avLst/>
            <a:gdLst/>
            <a:ahLst/>
            <a:cxnLst/>
            <a:rect l="l" t="t" r="r" b="b"/>
            <a:pathLst>
              <a:path w="6248400" h="4591050">
                <a:moveTo>
                  <a:pt x="0" y="4591050"/>
                </a:moveTo>
                <a:lnTo>
                  <a:pt x="6248400" y="4591050"/>
                </a:lnTo>
                <a:lnTo>
                  <a:pt x="6248400" y="0"/>
                </a:lnTo>
                <a:lnTo>
                  <a:pt x="0" y="0"/>
                </a:lnTo>
                <a:lnTo>
                  <a:pt x="0" y="459105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18298" y="2673487"/>
            <a:ext cx="812800" cy="228600"/>
          </a:xfrm>
          <a:custGeom>
            <a:avLst/>
            <a:gdLst/>
            <a:ahLst/>
            <a:cxnLst/>
            <a:rect l="l" t="t" r="r" b="b"/>
            <a:pathLst>
              <a:path w="812800" h="228600">
                <a:moveTo>
                  <a:pt x="208613" y="0"/>
                </a:moveTo>
                <a:lnTo>
                  <a:pt x="201422" y="2276"/>
                </a:lnTo>
                <a:lnTo>
                  <a:pt x="0" y="114163"/>
                </a:lnTo>
                <a:lnTo>
                  <a:pt x="201422" y="226177"/>
                </a:lnTo>
                <a:lnTo>
                  <a:pt x="208613" y="228453"/>
                </a:lnTo>
                <a:lnTo>
                  <a:pt x="215900" y="227812"/>
                </a:lnTo>
                <a:lnTo>
                  <a:pt x="222424" y="224480"/>
                </a:lnTo>
                <a:lnTo>
                  <a:pt x="227329" y="218684"/>
                </a:lnTo>
                <a:lnTo>
                  <a:pt x="229608" y="211492"/>
                </a:lnTo>
                <a:lnTo>
                  <a:pt x="228980" y="204206"/>
                </a:lnTo>
                <a:lnTo>
                  <a:pt x="225686" y="197681"/>
                </a:lnTo>
                <a:lnTo>
                  <a:pt x="219964" y="192776"/>
                </a:lnTo>
                <a:lnTo>
                  <a:pt x="112750" y="133213"/>
                </a:lnTo>
                <a:lnTo>
                  <a:pt x="39243" y="133213"/>
                </a:lnTo>
                <a:lnTo>
                  <a:pt x="39243" y="95113"/>
                </a:lnTo>
                <a:lnTo>
                  <a:pt x="112979" y="95113"/>
                </a:lnTo>
                <a:lnTo>
                  <a:pt x="219964" y="35677"/>
                </a:lnTo>
                <a:lnTo>
                  <a:pt x="225686" y="30718"/>
                </a:lnTo>
                <a:lnTo>
                  <a:pt x="228980" y="24199"/>
                </a:lnTo>
                <a:lnTo>
                  <a:pt x="229608" y="16942"/>
                </a:lnTo>
                <a:lnTo>
                  <a:pt x="227329" y="9769"/>
                </a:lnTo>
                <a:lnTo>
                  <a:pt x="222424" y="3972"/>
                </a:lnTo>
                <a:lnTo>
                  <a:pt x="215900" y="640"/>
                </a:lnTo>
                <a:lnTo>
                  <a:pt x="208613" y="0"/>
                </a:lnTo>
                <a:close/>
              </a:path>
              <a:path w="812800" h="228600">
                <a:moveTo>
                  <a:pt x="112979" y="95113"/>
                </a:moveTo>
                <a:lnTo>
                  <a:pt x="39243" y="95113"/>
                </a:lnTo>
                <a:lnTo>
                  <a:pt x="39243" y="133213"/>
                </a:lnTo>
                <a:lnTo>
                  <a:pt x="112750" y="133213"/>
                </a:lnTo>
                <a:lnTo>
                  <a:pt x="108635" y="130927"/>
                </a:lnTo>
                <a:lnTo>
                  <a:pt x="48514" y="130927"/>
                </a:lnTo>
                <a:lnTo>
                  <a:pt x="48514" y="97526"/>
                </a:lnTo>
                <a:lnTo>
                  <a:pt x="108635" y="97526"/>
                </a:lnTo>
                <a:lnTo>
                  <a:pt x="112979" y="95113"/>
                </a:lnTo>
                <a:close/>
              </a:path>
              <a:path w="812800" h="228600">
                <a:moveTo>
                  <a:pt x="812800" y="95113"/>
                </a:moveTo>
                <a:lnTo>
                  <a:pt x="112979" y="95113"/>
                </a:lnTo>
                <a:lnTo>
                  <a:pt x="78574" y="114226"/>
                </a:lnTo>
                <a:lnTo>
                  <a:pt x="112750" y="133213"/>
                </a:lnTo>
                <a:lnTo>
                  <a:pt x="812800" y="133213"/>
                </a:lnTo>
                <a:lnTo>
                  <a:pt x="812800" y="95113"/>
                </a:lnTo>
                <a:close/>
              </a:path>
              <a:path w="812800" h="228600">
                <a:moveTo>
                  <a:pt x="48514" y="97526"/>
                </a:moveTo>
                <a:lnTo>
                  <a:pt x="48514" y="130927"/>
                </a:lnTo>
                <a:lnTo>
                  <a:pt x="78574" y="114226"/>
                </a:lnTo>
                <a:lnTo>
                  <a:pt x="48514" y="97526"/>
                </a:lnTo>
                <a:close/>
              </a:path>
              <a:path w="812800" h="228600">
                <a:moveTo>
                  <a:pt x="78574" y="114226"/>
                </a:moveTo>
                <a:lnTo>
                  <a:pt x="48514" y="130927"/>
                </a:lnTo>
                <a:lnTo>
                  <a:pt x="108635" y="130927"/>
                </a:lnTo>
                <a:lnTo>
                  <a:pt x="78574" y="114226"/>
                </a:lnTo>
                <a:close/>
              </a:path>
              <a:path w="812800" h="228600">
                <a:moveTo>
                  <a:pt x="108635" y="97526"/>
                </a:moveTo>
                <a:lnTo>
                  <a:pt x="48514" y="97526"/>
                </a:lnTo>
                <a:lnTo>
                  <a:pt x="78574" y="114226"/>
                </a:lnTo>
                <a:lnTo>
                  <a:pt x="108635" y="975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22903" y="2558033"/>
            <a:ext cx="766445" cy="264160"/>
          </a:xfrm>
          <a:custGeom>
            <a:avLst/>
            <a:gdLst/>
            <a:ahLst/>
            <a:cxnLst/>
            <a:rect l="l" t="t" r="r" b="b"/>
            <a:pathLst>
              <a:path w="766445" h="264160">
                <a:moveTo>
                  <a:pt x="652508" y="193342"/>
                </a:moveTo>
                <a:lnTo>
                  <a:pt x="534288" y="226313"/>
                </a:lnTo>
                <a:lnTo>
                  <a:pt x="527546" y="229735"/>
                </a:lnTo>
                <a:lnTo>
                  <a:pt x="522827" y="235299"/>
                </a:lnTo>
                <a:lnTo>
                  <a:pt x="520537" y="242244"/>
                </a:lnTo>
                <a:lnTo>
                  <a:pt x="521081" y="249808"/>
                </a:lnTo>
                <a:lnTo>
                  <a:pt x="524502" y="256498"/>
                </a:lnTo>
                <a:lnTo>
                  <a:pt x="530066" y="261223"/>
                </a:lnTo>
                <a:lnTo>
                  <a:pt x="537011" y="263542"/>
                </a:lnTo>
                <a:lnTo>
                  <a:pt x="544576" y="263016"/>
                </a:lnTo>
                <a:lnTo>
                  <a:pt x="732800" y="210438"/>
                </a:lnTo>
                <a:lnTo>
                  <a:pt x="723900" y="210438"/>
                </a:lnTo>
                <a:lnTo>
                  <a:pt x="652508" y="193342"/>
                </a:lnTo>
                <a:close/>
              </a:path>
              <a:path w="766445" h="264160">
                <a:moveTo>
                  <a:pt x="690155" y="182843"/>
                </a:moveTo>
                <a:lnTo>
                  <a:pt x="652508" y="193342"/>
                </a:lnTo>
                <a:lnTo>
                  <a:pt x="723900" y="210438"/>
                </a:lnTo>
                <a:lnTo>
                  <a:pt x="724969" y="205993"/>
                </a:lnTo>
                <a:lnTo>
                  <a:pt x="715391" y="205993"/>
                </a:lnTo>
                <a:lnTo>
                  <a:pt x="690155" y="182843"/>
                </a:lnTo>
                <a:close/>
              </a:path>
              <a:path w="766445" h="264160">
                <a:moveTo>
                  <a:pt x="582945" y="40338"/>
                </a:moveTo>
                <a:lnTo>
                  <a:pt x="575839" y="42035"/>
                </a:lnTo>
                <a:lnTo>
                  <a:pt x="569722" y="46481"/>
                </a:lnTo>
                <a:lnTo>
                  <a:pt x="565810" y="52957"/>
                </a:lnTo>
                <a:lnTo>
                  <a:pt x="564721" y="60182"/>
                </a:lnTo>
                <a:lnTo>
                  <a:pt x="566418" y="67288"/>
                </a:lnTo>
                <a:lnTo>
                  <a:pt x="570864" y="73405"/>
                </a:lnTo>
                <a:lnTo>
                  <a:pt x="661268" y="156341"/>
                </a:lnTo>
                <a:lnTo>
                  <a:pt x="732789" y="173481"/>
                </a:lnTo>
                <a:lnTo>
                  <a:pt x="723900" y="210438"/>
                </a:lnTo>
                <a:lnTo>
                  <a:pt x="732800" y="210438"/>
                </a:lnTo>
                <a:lnTo>
                  <a:pt x="766445" y="201040"/>
                </a:lnTo>
                <a:lnTo>
                  <a:pt x="596646" y="45338"/>
                </a:lnTo>
                <a:lnTo>
                  <a:pt x="590170" y="41427"/>
                </a:lnTo>
                <a:lnTo>
                  <a:pt x="582945" y="40338"/>
                </a:lnTo>
                <a:close/>
              </a:path>
              <a:path w="766445" h="264160">
                <a:moveTo>
                  <a:pt x="723264" y="173608"/>
                </a:moveTo>
                <a:lnTo>
                  <a:pt x="690155" y="182843"/>
                </a:lnTo>
                <a:lnTo>
                  <a:pt x="715391" y="205993"/>
                </a:lnTo>
                <a:lnTo>
                  <a:pt x="723264" y="173608"/>
                </a:lnTo>
                <a:close/>
              </a:path>
              <a:path w="766445" h="264160">
                <a:moveTo>
                  <a:pt x="732759" y="173608"/>
                </a:moveTo>
                <a:lnTo>
                  <a:pt x="723264" y="173608"/>
                </a:lnTo>
                <a:lnTo>
                  <a:pt x="715391" y="205993"/>
                </a:lnTo>
                <a:lnTo>
                  <a:pt x="724969" y="205993"/>
                </a:lnTo>
                <a:lnTo>
                  <a:pt x="732759" y="173608"/>
                </a:lnTo>
                <a:close/>
              </a:path>
              <a:path w="766445" h="264160">
                <a:moveTo>
                  <a:pt x="8889" y="0"/>
                </a:moveTo>
                <a:lnTo>
                  <a:pt x="0" y="37083"/>
                </a:lnTo>
                <a:lnTo>
                  <a:pt x="652508" y="193342"/>
                </a:lnTo>
                <a:lnTo>
                  <a:pt x="690155" y="182843"/>
                </a:lnTo>
                <a:lnTo>
                  <a:pt x="661268" y="156341"/>
                </a:lnTo>
                <a:lnTo>
                  <a:pt x="8889" y="0"/>
                </a:lnTo>
                <a:close/>
              </a:path>
              <a:path w="766445" h="264160">
                <a:moveTo>
                  <a:pt x="661268" y="156341"/>
                </a:moveTo>
                <a:lnTo>
                  <a:pt x="690155" y="182843"/>
                </a:lnTo>
                <a:lnTo>
                  <a:pt x="723264" y="173608"/>
                </a:lnTo>
                <a:lnTo>
                  <a:pt x="732759" y="173608"/>
                </a:lnTo>
                <a:lnTo>
                  <a:pt x="661268" y="1563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414509" y="2258695"/>
            <a:ext cx="112077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Arrows</a:t>
            </a:r>
            <a:r>
              <a:rPr sz="1400" b="1" spc="-9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point  </a:t>
            </a:r>
            <a:r>
              <a:rPr sz="1400" b="1" dirty="0">
                <a:latin typeface="Arial"/>
                <a:cs typeface="Arial"/>
              </a:rPr>
              <a:t>to sacroiliac  (SI)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joints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414509" y="3112135"/>
            <a:ext cx="1149985" cy="1520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*Note loss of  the </a:t>
            </a:r>
            <a:r>
              <a:rPr sz="1400" b="1" dirty="0">
                <a:latin typeface="Arial"/>
                <a:cs typeface="Arial"/>
              </a:rPr>
              <a:t>clear SI  </a:t>
            </a:r>
            <a:r>
              <a:rPr sz="1400" b="1" spc="-5" dirty="0">
                <a:latin typeface="Arial"/>
                <a:cs typeface="Arial"/>
              </a:rPr>
              <a:t>joint line and  </a:t>
            </a:r>
            <a:r>
              <a:rPr sz="1400" b="1" spc="-10" dirty="0">
                <a:latin typeface="Arial"/>
                <a:cs typeface="Arial"/>
              </a:rPr>
              <a:t>“fluffy” </a:t>
            </a:r>
            <a:r>
              <a:rPr sz="1400" b="1" dirty="0">
                <a:latin typeface="Arial"/>
                <a:cs typeface="Arial"/>
              </a:rPr>
              <a:t>white  area  </a:t>
            </a:r>
            <a:r>
              <a:rPr sz="1400" b="1" spc="-5" dirty="0">
                <a:latin typeface="Arial"/>
                <a:cs typeface="Arial"/>
              </a:rPr>
              <a:t>surrounding  both </a:t>
            </a:r>
            <a:r>
              <a:rPr sz="1400" b="1" dirty="0">
                <a:latin typeface="Arial"/>
                <a:cs typeface="Arial"/>
              </a:rPr>
              <a:t>SI</a:t>
            </a:r>
            <a:r>
              <a:rPr sz="1400" b="1" spc="-9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joints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3864102" y="237489"/>
            <a:ext cx="5257165" cy="824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90"/>
              </a:lnSpc>
              <a:spcBef>
                <a:spcPts val="100"/>
              </a:spcBef>
            </a:pPr>
            <a:r>
              <a:rPr sz="2000" b="1" spc="-15" dirty="0">
                <a:latin typeface="Arial Rounded MT Bold"/>
                <a:cs typeface="Arial Rounded MT Bold"/>
              </a:rPr>
              <a:t>Bilateral </a:t>
            </a:r>
            <a:r>
              <a:rPr sz="2000" b="1" spc="-5" dirty="0">
                <a:latin typeface="Arial Rounded MT Bold"/>
                <a:cs typeface="Arial Rounded MT Bold"/>
              </a:rPr>
              <a:t>Grade </a:t>
            </a:r>
            <a:r>
              <a:rPr sz="2000" b="1" dirty="0">
                <a:latin typeface="Arial Rounded MT Bold"/>
                <a:cs typeface="Arial Rounded MT Bold"/>
              </a:rPr>
              <a:t>3 </a:t>
            </a:r>
            <a:r>
              <a:rPr sz="2000" b="1" spc="-10" dirty="0">
                <a:latin typeface="Arial Rounded MT Bold"/>
                <a:cs typeface="Arial Rounded MT Bold"/>
              </a:rPr>
              <a:t>Radiographic</a:t>
            </a:r>
            <a:r>
              <a:rPr sz="2000" b="1" spc="-120" dirty="0">
                <a:latin typeface="Arial Rounded MT Bold"/>
                <a:cs typeface="Arial Rounded MT Bold"/>
              </a:rPr>
              <a:t> </a:t>
            </a:r>
            <a:r>
              <a:rPr sz="2000" b="1" spc="-10" dirty="0">
                <a:latin typeface="Arial Rounded MT Bold"/>
                <a:cs typeface="Arial Rounded MT Bold"/>
              </a:rPr>
              <a:t>Sacroiliitis:</a:t>
            </a:r>
            <a:endParaRPr sz="2000">
              <a:latin typeface="Arial Rounded MT Bold"/>
              <a:cs typeface="Arial Rounded MT Bold"/>
            </a:endParaRPr>
          </a:p>
          <a:p>
            <a:pPr marL="398145" marR="391160" indent="1429385">
              <a:lnSpc>
                <a:spcPts val="1939"/>
              </a:lnSpc>
              <a:spcBef>
                <a:spcPts val="140"/>
              </a:spcBef>
            </a:pPr>
            <a:r>
              <a:rPr sz="1800" dirty="0"/>
              <a:t>Bony </a:t>
            </a:r>
            <a:r>
              <a:rPr sz="1800" spc="-15" dirty="0"/>
              <a:t>Changes  </a:t>
            </a:r>
            <a:r>
              <a:rPr sz="1800" spc="-5" dirty="0"/>
              <a:t>Inflammation </a:t>
            </a:r>
            <a:r>
              <a:rPr sz="1800" dirty="0"/>
              <a:t>is not </a:t>
            </a:r>
            <a:r>
              <a:rPr sz="1800" spc="-10" dirty="0"/>
              <a:t>Visible </a:t>
            </a:r>
            <a:r>
              <a:rPr sz="1800" dirty="0"/>
              <a:t>on Plain</a:t>
            </a:r>
            <a:r>
              <a:rPr sz="1800" spc="-35" dirty="0"/>
              <a:t> </a:t>
            </a:r>
            <a:r>
              <a:rPr sz="1800" spc="-15" dirty="0"/>
              <a:t>X-ray</a:t>
            </a:r>
            <a:endParaRPr sz="1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54480" y="3800855"/>
            <a:ext cx="1158240" cy="68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89938" y="1161414"/>
            <a:ext cx="687070" cy="3074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Tips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05410" indent="-93345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05410" marR="96520" algn="ctr">
              <a:lnSpc>
                <a:spcPct val="100000"/>
              </a:lnSpc>
              <a:spcBef>
                <a:spcPts val="105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atien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88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Genetics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18298" y="2673487"/>
            <a:ext cx="812800" cy="228600"/>
          </a:xfrm>
          <a:custGeom>
            <a:avLst/>
            <a:gdLst/>
            <a:ahLst/>
            <a:cxnLst/>
            <a:rect l="l" t="t" r="r" b="b"/>
            <a:pathLst>
              <a:path w="812800" h="228600">
                <a:moveTo>
                  <a:pt x="208613" y="0"/>
                </a:moveTo>
                <a:lnTo>
                  <a:pt x="201422" y="2276"/>
                </a:lnTo>
                <a:lnTo>
                  <a:pt x="0" y="114163"/>
                </a:lnTo>
                <a:lnTo>
                  <a:pt x="201422" y="226177"/>
                </a:lnTo>
                <a:lnTo>
                  <a:pt x="208613" y="228453"/>
                </a:lnTo>
                <a:lnTo>
                  <a:pt x="215900" y="227812"/>
                </a:lnTo>
                <a:lnTo>
                  <a:pt x="222424" y="224480"/>
                </a:lnTo>
                <a:lnTo>
                  <a:pt x="227329" y="218684"/>
                </a:lnTo>
                <a:lnTo>
                  <a:pt x="229608" y="211492"/>
                </a:lnTo>
                <a:lnTo>
                  <a:pt x="228980" y="204206"/>
                </a:lnTo>
                <a:lnTo>
                  <a:pt x="225686" y="197681"/>
                </a:lnTo>
                <a:lnTo>
                  <a:pt x="219964" y="192776"/>
                </a:lnTo>
                <a:lnTo>
                  <a:pt x="112750" y="133213"/>
                </a:lnTo>
                <a:lnTo>
                  <a:pt x="39243" y="133213"/>
                </a:lnTo>
                <a:lnTo>
                  <a:pt x="39243" y="95113"/>
                </a:lnTo>
                <a:lnTo>
                  <a:pt x="112979" y="95113"/>
                </a:lnTo>
                <a:lnTo>
                  <a:pt x="219964" y="35677"/>
                </a:lnTo>
                <a:lnTo>
                  <a:pt x="225686" y="30718"/>
                </a:lnTo>
                <a:lnTo>
                  <a:pt x="228980" y="24199"/>
                </a:lnTo>
                <a:lnTo>
                  <a:pt x="229608" y="16942"/>
                </a:lnTo>
                <a:lnTo>
                  <a:pt x="227329" y="9769"/>
                </a:lnTo>
                <a:lnTo>
                  <a:pt x="222424" y="3972"/>
                </a:lnTo>
                <a:lnTo>
                  <a:pt x="215900" y="640"/>
                </a:lnTo>
                <a:lnTo>
                  <a:pt x="208613" y="0"/>
                </a:lnTo>
                <a:close/>
              </a:path>
              <a:path w="812800" h="228600">
                <a:moveTo>
                  <a:pt x="112979" y="95113"/>
                </a:moveTo>
                <a:lnTo>
                  <a:pt x="39243" y="95113"/>
                </a:lnTo>
                <a:lnTo>
                  <a:pt x="39243" y="133213"/>
                </a:lnTo>
                <a:lnTo>
                  <a:pt x="112750" y="133213"/>
                </a:lnTo>
                <a:lnTo>
                  <a:pt x="108635" y="130927"/>
                </a:lnTo>
                <a:lnTo>
                  <a:pt x="48514" y="130927"/>
                </a:lnTo>
                <a:lnTo>
                  <a:pt x="48514" y="97526"/>
                </a:lnTo>
                <a:lnTo>
                  <a:pt x="108635" y="97526"/>
                </a:lnTo>
                <a:lnTo>
                  <a:pt x="112979" y="95113"/>
                </a:lnTo>
                <a:close/>
              </a:path>
              <a:path w="812800" h="228600">
                <a:moveTo>
                  <a:pt x="812800" y="95113"/>
                </a:moveTo>
                <a:lnTo>
                  <a:pt x="112979" y="95113"/>
                </a:lnTo>
                <a:lnTo>
                  <a:pt x="78574" y="114226"/>
                </a:lnTo>
                <a:lnTo>
                  <a:pt x="112750" y="133213"/>
                </a:lnTo>
                <a:lnTo>
                  <a:pt x="812800" y="133213"/>
                </a:lnTo>
                <a:lnTo>
                  <a:pt x="812800" y="95113"/>
                </a:lnTo>
                <a:close/>
              </a:path>
              <a:path w="812800" h="228600">
                <a:moveTo>
                  <a:pt x="48514" y="97526"/>
                </a:moveTo>
                <a:lnTo>
                  <a:pt x="48514" y="130927"/>
                </a:lnTo>
                <a:lnTo>
                  <a:pt x="78574" y="114226"/>
                </a:lnTo>
                <a:lnTo>
                  <a:pt x="48514" y="97526"/>
                </a:lnTo>
                <a:close/>
              </a:path>
              <a:path w="812800" h="228600">
                <a:moveTo>
                  <a:pt x="78574" y="114226"/>
                </a:moveTo>
                <a:lnTo>
                  <a:pt x="48514" y="130927"/>
                </a:lnTo>
                <a:lnTo>
                  <a:pt x="108635" y="130927"/>
                </a:lnTo>
                <a:lnTo>
                  <a:pt x="78574" y="114226"/>
                </a:lnTo>
                <a:close/>
              </a:path>
              <a:path w="812800" h="228600">
                <a:moveTo>
                  <a:pt x="108635" y="97526"/>
                </a:moveTo>
                <a:lnTo>
                  <a:pt x="48514" y="97526"/>
                </a:lnTo>
                <a:lnTo>
                  <a:pt x="78574" y="114226"/>
                </a:lnTo>
                <a:lnTo>
                  <a:pt x="108635" y="975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22903" y="2558033"/>
            <a:ext cx="766445" cy="264160"/>
          </a:xfrm>
          <a:custGeom>
            <a:avLst/>
            <a:gdLst/>
            <a:ahLst/>
            <a:cxnLst/>
            <a:rect l="l" t="t" r="r" b="b"/>
            <a:pathLst>
              <a:path w="766445" h="264160">
                <a:moveTo>
                  <a:pt x="652508" y="193342"/>
                </a:moveTo>
                <a:lnTo>
                  <a:pt x="534288" y="226313"/>
                </a:lnTo>
                <a:lnTo>
                  <a:pt x="527546" y="229735"/>
                </a:lnTo>
                <a:lnTo>
                  <a:pt x="522827" y="235299"/>
                </a:lnTo>
                <a:lnTo>
                  <a:pt x="520537" y="242244"/>
                </a:lnTo>
                <a:lnTo>
                  <a:pt x="521081" y="249808"/>
                </a:lnTo>
                <a:lnTo>
                  <a:pt x="524502" y="256498"/>
                </a:lnTo>
                <a:lnTo>
                  <a:pt x="530066" y="261223"/>
                </a:lnTo>
                <a:lnTo>
                  <a:pt x="537011" y="263542"/>
                </a:lnTo>
                <a:lnTo>
                  <a:pt x="544576" y="263016"/>
                </a:lnTo>
                <a:lnTo>
                  <a:pt x="732800" y="210438"/>
                </a:lnTo>
                <a:lnTo>
                  <a:pt x="723900" y="210438"/>
                </a:lnTo>
                <a:lnTo>
                  <a:pt x="652508" y="193342"/>
                </a:lnTo>
                <a:close/>
              </a:path>
              <a:path w="766445" h="264160">
                <a:moveTo>
                  <a:pt x="690155" y="182843"/>
                </a:moveTo>
                <a:lnTo>
                  <a:pt x="652508" y="193342"/>
                </a:lnTo>
                <a:lnTo>
                  <a:pt x="723900" y="210438"/>
                </a:lnTo>
                <a:lnTo>
                  <a:pt x="724969" y="205993"/>
                </a:lnTo>
                <a:lnTo>
                  <a:pt x="715391" y="205993"/>
                </a:lnTo>
                <a:lnTo>
                  <a:pt x="690155" y="182843"/>
                </a:lnTo>
                <a:close/>
              </a:path>
              <a:path w="766445" h="264160">
                <a:moveTo>
                  <a:pt x="582945" y="40338"/>
                </a:moveTo>
                <a:lnTo>
                  <a:pt x="575839" y="42035"/>
                </a:lnTo>
                <a:lnTo>
                  <a:pt x="569722" y="46481"/>
                </a:lnTo>
                <a:lnTo>
                  <a:pt x="565810" y="52957"/>
                </a:lnTo>
                <a:lnTo>
                  <a:pt x="564721" y="60182"/>
                </a:lnTo>
                <a:lnTo>
                  <a:pt x="566418" y="67288"/>
                </a:lnTo>
                <a:lnTo>
                  <a:pt x="570864" y="73405"/>
                </a:lnTo>
                <a:lnTo>
                  <a:pt x="661268" y="156341"/>
                </a:lnTo>
                <a:lnTo>
                  <a:pt x="732789" y="173481"/>
                </a:lnTo>
                <a:lnTo>
                  <a:pt x="723900" y="210438"/>
                </a:lnTo>
                <a:lnTo>
                  <a:pt x="732800" y="210438"/>
                </a:lnTo>
                <a:lnTo>
                  <a:pt x="766445" y="201040"/>
                </a:lnTo>
                <a:lnTo>
                  <a:pt x="596646" y="45338"/>
                </a:lnTo>
                <a:lnTo>
                  <a:pt x="590170" y="41427"/>
                </a:lnTo>
                <a:lnTo>
                  <a:pt x="582945" y="40338"/>
                </a:lnTo>
                <a:close/>
              </a:path>
              <a:path w="766445" h="264160">
                <a:moveTo>
                  <a:pt x="723264" y="173608"/>
                </a:moveTo>
                <a:lnTo>
                  <a:pt x="690155" y="182843"/>
                </a:lnTo>
                <a:lnTo>
                  <a:pt x="715391" y="205993"/>
                </a:lnTo>
                <a:lnTo>
                  <a:pt x="723264" y="173608"/>
                </a:lnTo>
                <a:close/>
              </a:path>
              <a:path w="766445" h="264160">
                <a:moveTo>
                  <a:pt x="732759" y="173608"/>
                </a:moveTo>
                <a:lnTo>
                  <a:pt x="723264" y="173608"/>
                </a:lnTo>
                <a:lnTo>
                  <a:pt x="715391" y="205993"/>
                </a:lnTo>
                <a:lnTo>
                  <a:pt x="724969" y="205993"/>
                </a:lnTo>
                <a:lnTo>
                  <a:pt x="732759" y="173608"/>
                </a:lnTo>
                <a:close/>
              </a:path>
              <a:path w="766445" h="264160">
                <a:moveTo>
                  <a:pt x="8889" y="0"/>
                </a:moveTo>
                <a:lnTo>
                  <a:pt x="0" y="37083"/>
                </a:lnTo>
                <a:lnTo>
                  <a:pt x="652508" y="193342"/>
                </a:lnTo>
                <a:lnTo>
                  <a:pt x="690155" y="182843"/>
                </a:lnTo>
                <a:lnTo>
                  <a:pt x="661268" y="156341"/>
                </a:lnTo>
                <a:lnTo>
                  <a:pt x="8889" y="0"/>
                </a:lnTo>
                <a:close/>
              </a:path>
              <a:path w="766445" h="264160">
                <a:moveTo>
                  <a:pt x="661268" y="156341"/>
                </a:moveTo>
                <a:lnTo>
                  <a:pt x="690155" y="182843"/>
                </a:lnTo>
                <a:lnTo>
                  <a:pt x="723264" y="173608"/>
                </a:lnTo>
                <a:lnTo>
                  <a:pt x="732759" y="173608"/>
                </a:lnTo>
                <a:lnTo>
                  <a:pt x="661268" y="1563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908297" y="237489"/>
            <a:ext cx="5167630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290"/>
              </a:lnSpc>
              <a:spcBef>
                <a:spcPts val="100"/>
              </a:spcBef>
              <a:tabLst>
                <a:tab pos="2047875" algn="l"/>
              </a:tabLst>
            </a:pPr>
            <a:r>
              <a:rPr sz="2000" b="1" spc="-15" dirty="0">
                <a:latin typeface="Arial Rounded MT Bold"/>
                <a:cs typeface="Arial Rounded MT Bold"/>
              </a:rPr>
              <a:t>Bilateral</a:t>
            </a:r>
            <a:r>
              <a:rPr sz="2000" b="1" spc="-30" dirty="0">
                <a:latin typeface="Arial Rounded MT Bold"/>
                <a:cs typeface="Arial Rounded MT Bold"/>
              </a:rPr>
              <a:t> </a:t>
            </a:r>
            <a:r>
              <a:rPr sz="2000" b="1" spc="-5" dirty="0">
                <a:latin typeface="Arial Rounded MT Bold"/>
                <a:cs typeface="Arial Rounded MT Bold"/>
              </a:rPr>
              <a:t>Grade	</a:t>
            </a:r>
            <a:r>
              <a:rPr sz="2000" b="1" spc="-10" dirty="0">
                <a:latin typeface="Arial Rounded MT Bold"/>
                <a:cs typeface="Arial Rounded MT Bold"/>
              </a:rPr>
              <a:t>Radiographic</a:t>
            </a:r>
            <a:r>
              <a:rPr sz="2000" b="1" spc="-95" dirty="0">
                <a:latin typeface="Arial Rounded MT Bold"/>
                <a:cs typeface="Arial Rounded MT Bold"/>
              </a:rPr>
              <a:t> </a:t>
            </a:r>
            <a:r>
              <a:rPr sz="2000" b="1" spc="-10" dirty="0">
                <a:latin typeface="Arial Rounded MT Bold"/>
                <a:cs typeface="Arial Rounded MT Bold"/>
              </a:rPr>
              <a:t>Sacroiliitis:</a:t>
            </a:r>
            <a:endParaRPr sz="2000">
              <a:latin typeface="Arial Rounded MT Bold"/>
              <a:cs typeface="Arial Rounded MT Bold"/>
            </a:endParaRPr>
          </a:p>
          <a:p>
            <a:pPr algn="ctr">
              <a:lnSpc>
                <a:spcPts val="2050"/>
              </a:lnSpc>
            </a:pPr>
            <a:r>
              <a:rPr sz="1800" dirty="0"/>
              <a:t>Bony</a:t>
            </a:r>
            <a:r>
              <a:rPr sz="1800" spc="-5" dirty="0"/>
              <a:t> </a:t>
            </a:r>
            <a:r>
              <a:rPr sz="1800" spc="-15" dirty="0"/>
              <a:t>Changes</a:t>
            </a:r>
            <a:endParaRPr sz="1800"/>
          </a:p>
        </p:txBody>
      </p:sp>
      <p:sp>
        <p:nvSpPr>
          <p:cNvPr id="17" name="object 17"/>
          <p:cNvSpPr/>
          <p:nvPr/>
        </p:nvSpPr>
        <p:spPr>
          <a:xfrm>
            <a:off x="3096005" y="1162278"/>
            <a:ext cx="5999988" cy="45333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66690" y="380822"/>
            <a:ext cx="22129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Spo</a:t>
            </a:r>
            <a:r>
              <a:rPr spc="-15" dirty="0"/>
              <a:t>n</a:t>
            </a:r>
            <a:r>
              <a:rPr dirty="0"/>
              <a:t>dylitis</a:t>
            </a:r>
          </a:p>
        </p:txBody>
      </p:sp>
      <p:sp>
        <p:nvSpPr>
          <p:cNvPr id="4" name="object 4"/>
          <p:cNvSpPr/>
          <p:nvPr/>
        </p:nvSpPr>
        <p:spPr>
          <a:xfrm>
            <a:off x="5107178" y="1239647"/>
            <a:ext cx="2440685" cy="3847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08393" y="1562227"/>
            <a:ext cx="495934" cy="114300"/>
          </a:xfrm>
          <a:custGeom>
            <a:avLst/>
            <a:gdLst/>
            <a:ahLst/>
            <a:cxnLst/>
            <a:rect l="l" t="t" r="r" b="b"/>
            <a:pathLst>
              <a:path w="495934" h="114300">
                <a:moveTo>
                  <a:pt x="113283" y="0"/>
                </a:moveTo>
                <a:lnTo>
                  <a:pt x="0" y="59055"/>
                </a:lnTo>
                <a:lnTo>
                  <a:pt x="115315" y="114173"/>
                </a:lnTo>
                <a:lnTo>
                  <a:pt x="114644" y="76453"/>
                </a:lnTo>
                <a:lnTo>
                  <a:pt x="95503" y="76453"/>
                </a:lnTo>
                <a:lnTo>
                  <a:pt x="94869" y="38353"/>
                </a:lnTo>
                <a:lnTo>
                  <a:pt x="113960" y="38020"/>
                </a:lnTo>
                <a:lnTo>
                  <a:pt x="113283" y="0"/>
                </a:lnTo>
                <a:close/>
              </a:path>
              <a:path w="495934" h="114300">
                <a:moveTo>
                  <a:pt x="113960" y="38020"/>
                </a:moveTo>
                <a:lnTo>
                  <a:pt x="94869" y="38353"/>
                </a:lnTo>
                <a:lnTo>
                  <a:pt x="95503" y="76453"/>
                </a:lnTo>
                <a:lnTo>
                  <a:pt x="114638" y="76119"/>
                </a:lnTo>
                <a:lnTo>
                  <a:pt x="113960" y="38020"/>
                </a:lnTo>
                <a:close/>
              </a:path>
              <a:path w="495934" h="114300">
                <a:moveTo>
                  <a:pt x="114638" y="76119"/>
                </a:moveTo>
                <a:lnTo>
                  <a:pt x="95503" y="76453"/>
                </a:lnTo>
                <a:lnTo>
                  <a:pt x="114644" y="76453"/>
                </a:lnTo>
                <a:lnTo>
                  <a:pt x="114638" y="76119"/>
                </a:lnTo>
                <a:close/>
              </a:path>
              <a:path w="495934" h="114300">
                <a:moveTo>
                  <a:pt x="494791" y="31369"/>
                </a:moveTo>
                <a:lnTo>
                  <a:pt x="113960" y="38020"/>
                </a:lnTo>
                <a:lnTo>
                  <a:pt x="114638" y="76119"/>
                </a:lnTo>
                <a:lnTo>
                  <a:pt x="495426" y="69469"/>
                </a:lnTo>
                <a:lnTo>
                  <a:pt x="494791" y="31369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90261" y="2302129"/>
            <a:ext cx="1037590" cy="114300"/>
          </a:xfrm>
          <a:custGeom>
            <a:avLst/>
            <a:gdLst/>
            <a:ahLst/>
            <a:cxnLst/>
            <a:rect l="l" t="t" r="r" b="b"/>
            <a:pathLst>
              <a:path w="1037589" h="114300">
                <a:moveTo>
                  <a:pt x="999710" y="37973"/>
                </a:moveTo>
                <a:lnTo>
                  <a:pt x="941959" y="37973"/>
                </a:lnTo>
                <a:lnTo>
                  <a:pt x="942086" y="76073"/>
                </a:lnTo>
                <a:lnTo>
                  <a:pt x="923078" y="76180"/>
                </a:lnTo>
                <a:lnTo>
                  <a:pt x="923289" y="114300"/>
                </a:lnTo>
                <a:lnTo>
                  <a:pt x="1037336" y="56515"/>
                </a:lnTo>
                <a:lnTo>
                  <a:pt x="999710" y="37973"/>
                </a:lnTo>
                <a:close/>
              </a:path>
              <a:path w="1037589" h="114300">
                <a:moveTo>
                  <a:pt x="922866" y="38081"/>
                </a:moveTo>
                <a:lnTo>
                  <a:pt x="0" y="43307"/>
                </a:lnTo>
                <a:lnTo>
                  <a:pt x="126" y="81407"/>
                </a:lnTo>
                <a:lnTo>
                  <a:pt x="923078" y="76180"/>
                </a:lnTo>
                <a:lnTo>
                  <a:pt x="922866" y="38081"/>
                </a:lnTo>
                <a:close/>
              </a:path>
              <a:path w="1037589" h="114300">
                <a:moveTo>
                  <a:pt x="941959" y="37973"/>
                </a:moveTo>
                <a:lnTo>
                  <a:pt x="922866" y="38081"/>
                </a:lnTo>
                <a:lnTo>
                  <a:pt x="923078" y="76180"/>
                </a:lnTo>
                <a:lnTo>
                  <a:pt x="942086" y="76073"/>
                </a:lnTo>
                <a:lnTo>
                  <a:pt x="941959" y="37973"/>
                </a:lnTo>
                <a:close/>
              </a:path>
              <a:path w="1037589" h="114300">
                <a:moveTo>
                  <a:pt x="922654" y="0"/>
                </a:moveTo>
                <a:lnTo>
                  <a:pt x="922866" y="38081"/>
                </a:lnTo>
                <a:lnTo>
                  <a:pt x="999710" y="37973"/>
                </a:lnTo>
                <a:lnTo>
                  <a:pt x="922654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26664" y="3529838"/>
            <a:ext cx="276860" cy="507365"/>
          </a:xfrm>
          <a:custGeom>
            <a:avLst/>
            <a:gdLst/>
            <a:ahLst/>
            <a:cxnLst/>
            <a:rect l="l" t="t" r="r" b="b"/>
            <a:pathLst>
              <a:path w="276860" h="507364">
                <a:moveTo>
                  <a:pt x="11450" y="281431"/>
                </a:moveTo>
                <a:lnTo>
                  <a:pt x="2101" y="222495"/>
                </a:lnTo>
                <a:lnTo>
                  <a:pt x="0" y="166988"/>
                </a:lnTo>
                <a:lnTo>
                  <a:pt x="4709" y="116600"/>
                </a:lnTo>
                <a:lnTo>
                  <a:pt x="15794" y="73018"/>
                </a:lnTo>
                <a:lnTo>
                  <a:pt x="32820" y="37932"/>
                </a:lnTo>
                <a:lnTo>
                  <a:pt x="55351" y="13030"/>
                </a:lnTo>
                <a:lnTo>
                  <a:pt x="82951" y="0"/>
                </a:lnTo>
                <a:lnTo>
                  <a:pt x="113520" y="372"/>
                </a:lnTo>
                <a:lnTo>
                  <a:pt x="174515" y="38468"/>
                </a:lnTo>
                <a:lnTo>
                  <a:pt x="202744" y="73477"/>
                </a:lnTo>
                <a:lnTo>
                  <a:pt x="228000" y="117317"/>
                </a:lnTo>
                <a:lnTo>
                  <a:pt x="249183" y="168630"/>
                </a:lnTo>
                <a:lnTo>
                  <a:pt x="265196" y="226060"/>
                </a:lnTo>
                <a:lnTo>
                  <a:pt x="274552" y="284949"/>
                </a:lnTo>
                <a:lnTo>
                  <a:pt x="276669" y="340422"/>
                </a:lnTo>
                <a:lnTo>
                  <a:pt x="271978" y="390788"/>
                </a:lnTo>
                <a:lnTo>
                  <a:pt x="260906" y="434356"/>
                </a:lnTo>
                <a:lnTo>
                  <a:pt x="243882" y="469435"/>
                </a:lnTo>
                <a:lnTo>
                  <a:pt x="221336" y="494335"/>
                </a:lnTo>
                <a:lnTo>
                  <a:pt x="193695" y="507364"/>
                </a:lnTo>
                <a:lnTo>
                  <a:pt x="163126" y="507039"/>
                </a:lnTo>
                <a:lnTo>
                  <a:pt x="102132" y="468999"/>
                </a:lnTo>
                <a:lnTo>
                  <a:pt x="73902" y="434004"/>
                </a:lnTo>
                <a:lnTo>
                  <a:pt x="48647" y="390171"/>
                </a:lnTo>
                <a:lnTo>
                  <a:pt x="27464" y="338860"/>
                </a:lnTo>
                <a:lnTo>
                  <a:pt x="11450" y="281431"/>
                </a:lnTo>
                <a:close/>
              </a:path>
            </a:pathLst>
          </a:custGeom>
          <a:ln w="38099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50470" y="3393237"/>
            <a:ext cx="279400" cy="506095"/>
          </a:xfrm>
          <a:custGeom>
            <a:avLst/>
            <a:gdLst/>
            <a:ahLst/>
            <a:cxnLst/>
            <a:rect l="l" t="t" r="r" b="b"/>
            <a:pathLst>
              <a:path w="279400" h="506095">
                <a:moveTo>
                  <a:pt x="13042" y="223468"/>
                </a:moveTo>
                <a:lnTo>
                  <a:pt x="29931" y="166253"/>
                </a:lnTo>
                <a:lnTo>
                  <a:pt x="51881" y="115243"/>
                </a:lnTo>
                <a:lnTo>
                  <a:pt x="77779" y="71775"/>
                </a:lnTo>
                <a:lnTo>
                  <a:pt x="106512" y="37187"/>
                </a:lnTo>
                <a:lnTo>
                  <a:pt x="136967" y="12816"/>
                </a:lnTo>
                <a:lnTo>
                  <a:pt x="168030" y="0"/>
                </a:lnTo>
                <a:lnTo>
                  <a:pt x="198589" y="75"/>
                </a:lnTo>
                <a:lnTo>
                  <a:pt x="248214" y="38742"/>
                </a:lnTo>
                <a:lnTo>
                  <a:pt x="264733" y="74080"/>
                </a:lnTo>
                <a:lnTo>
                  <a:pt x="275180" y="117824"/>
                </a:lnTo>
                <a:lnTo>
                  <a:pt x="279148" y="168277"/>
                </a:lnTo>
                <a:lnTo>
                  <a:pt x="276233" y="223743"/>
                </a:lnTo>
                <a:lnTo>
                  <a:pt x="266026" y="282523"/>
                </a:lnTo>
                <a:lnTo>
                  <a:pt x="249183" y="339697"/>
                </a:lnTo>
                <a:lnTo>
                  <a:pt x="227267" y="390689"/>
                </a:lnTo>
                <a:lnTo>
                  <a:pt x="201391" y="434152"/>
                </a:lnTo>
                <a:lnTo>
                  <a:pt x="172672" y="468739"/>
                </a:lnTo>
                <a:lnTo>
                  <a:pt x="142225" y="493106"/>
                </a:lnTo>
                <a:lnTo>
                  <a:pt x="111164" y="505904"/>
                </a:lnTo>
                <a:lnTo>
                  <a:pt x="80606" y="505789"/>
                </a:lnTo>
                <a:lnTo>
                  <a:pt x="30977" y="467147"/>
                </a:lnTo>
                <a:lnTo>
                  <a:pt x="14452" y="431834"/>
                </a:lnTo>
                <a:lnTo>
                  <a:pt x="3991" y="388116"/>
                </a:lnTo>
                <a:lnTo>
                  <a:pt x="0" y="337688"/>
                </a:lnTo>
                <a:lnTo>
                  <a:pt x="2882" y="282241"/>
                </a:lnTo>
                <a:lnTo>
                  <a:pt x="13042" y="223468"/>
                </a:lnTo>
                <a:close/>
              </a:path>
            </a:pathLst>
          </a:custGeom>
          <a:ln w="381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56172" y="2503297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746" y="0"/>
                </a:lnTo>
              </a:path>
            </a:pathLst>
          </a:custGeom>
          <a:ln w="381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56172" y="2831210"/>
            <a:ext cx="762000" cy="38100"/>
          </a:xfrm>
          <a:custGeom>
            <a:avLst/>
            <a:gdLst/>
            <a:ahLst/>
            <a:cxnLst/>
            <a:rect l="l" t="t" r="r" b="b"/>
            <a:pathLst>
              <a:path w="762000" h="38100">
                <a:moveTo>
                  <a:pt x="0" y="38100"/>
                </a:moveTo>
                <a:lnTo>
                  <a:pt x="761746" y="38100"/>
                </a:lnTo>
                <a:lnTo>
                  <a:pt x="761746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70281" y="2448305"/>
            <a:ext cx="214629" cy="368935"/>
          </a:xfrm>
          <a:custGeom>
            <a:avLst/>
            <a:gdLst/>
            <a:ahLst/>
            <a:cxnLst/>
            <a:rect l="l" t="t" r="r" b="b"/>
            <a:pathLst>
              <a:path w="214629" h="368935">
                <a:moveTo>
                  <a:pt x="214312" y="0"/>
                </a:moveTo>
                <a:lnTo>
                  <a:pt x="167068" y="33061"/>
                </a:lnTo>
                <a:lnTo>
                  <a:pt x="122110" y="65215"/>
                </a:lnTo>
                <a:lnTo>
                  <a:pt x="81724" y="95582"/>
                </a:lnTo>
                <a:lnTo>
                  <a:pt x="48196" y="123285"/>
                </a:lnTo>
                <a:lnTo>
                  <a:pt x="5953" y="169388"/>
                </a:lnTo>
                <a:lnTo>
                  <a:pt x="0" y="184388"/>
                </a:lnTo>
                <a:lnTo>
                  <a:pt x="5953" y="199364"/>
                </a:lnTo>
                <a:lnTo>
                  <a:pt x="48196" y="245407"/>
                </a:lnTo>
                <a:lnTo>
                  <a:pt x="81724" y="273135"/>
                </a:lnTo>
                <a:lnTo>
                  <a:pt x="122110" y="303520"/>
                </a:lnTo>
                <a:lnTo>
                  <a:pt x="167068" y="335668"/>
                </a:lnTo>
                <a:lnTo>
                  <a:pt x="214312" y="368681"/>
                </a:lnTo>
              </a:path>
            </a:pathLst>
          </a:custGeom>
          <a:ln w="381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89497" y="2448305"/>
            <a:ext cx="214629" cy="368935"/>
          </a:xfrm>
          <a:custGeom>
            <a:avLst/>
            <a:gdLst/>
            <a:ahLst/>
            <a:cxnLst/>
            <a:rect l="l" t="t" r="r" b="b"/>
            <a:pathLst>
              <a:path w="214629" h="368935">
                <a:moveTo>
                  <a:pt x="0" y="0"/>
                </a:moveTo>
                <a:lnTo>
                  <a:pt x="47230" y="33061"/>
                </a:lnTo>
                <a:lnTo>
                  <a:pt x="92157" y="65215"/>
                </a:lnTo>
                <a:lnTo>
                  <a:pt x="132505" y="95582"/>
                </a:lnTo>
                <a:lnTo>
                  <a:pt x="166002" y="123285"/>
                </a:lnTo>
                <a:lnTo>
                  <a:pt x="208232" y="169388"/>
                </a:lnTo>
                <a:lnTo>
                  <a:pt x="214185" y="184388"/>
                </a:lnTo>
                <a:lnTo>
                  <a:pt x="208232" y="199364"/>
                </a:lnTo>
                <a:lnTo>
                  <a:pt x="166002" y="245407"/>
                </a:lnTo>
                <a:lnTo>
                  <a:pt x="132505" y="273135"/>
                </a:lnTo>
                <a:lnTo>
                  <a:pt x="92157" y="303520"/>
                </a:lnTo>
                <a:lnTo>
                  <a:pt x="47230" y="335668"/>
                </a:lnTo>
                <a:lnTo>
                  <a:pt x="0" y="368681"/>
                </a:lnTo>
              </a:path>
            </a:pathLst>
          </a:custGeom>
          <a:ln w="381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56172" y="2831210"/>
            <a:ext cx="762000" cy="38100"/>
          </a:xfrm>
          <a:custGeom>
            <a:avLst/>
            <a:gdLst/>
            <a:ahLst/>
            <a:cxnLst/>
            <a:rect l="l" t="t" r="r" b="b"/>
            <a:pathLst>
              <a:path w="762000" h="38100">
                <a:moveTo>
                  <a:pt x="0" y="38100"/>
                </a:moveTo>
                <a:lnTo>
                  <a:pt x="761746" y="38100"/>
                </a:lnTo>
                <a:lnTo>
                  <a:pt x="761746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56172" y="3336035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746" y="0"/>
                </a:lnTo>
              </a:path>
            </a:pathLst>
          </a:custGeom>
          <a:ln w="381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70281" y="2935223"/>
            <a:ext cx="214629" cy="368935"/>
          </a:xfrm>
          <a:custGeom>
            <a:avLst/>
            <a:gdLst/>
            <a:ahLst/>
            <a:cxnLst/>
            <a:rect l="l" t="t" r="r" b="b"/>
            <a:pathLst>
              <a:path w="214629" h="368935">
                <a:moveTo>
                  <a:pt x="214312" y="0"/>
                </a:moveTo>
                <a:lnTo>
                  <a:pt x="167068" y="33061"/>
                </a:lnTo>
                <a:lnTo>
                  <a:pt x="122110" y="65215"/>
                </a:lnTo>
                <a:lnTo>
                  <a:pt x="81724" y="95582"/>
                </a:lnTo>
                <a:lnTo>
                  <a:pt x="48196" y="123285"/>
                </a:lnTo>
                <a:lnTo>
                  <a:pt x="5953" y="169314"/>
                </a:lnTo>
                <a:lnTo>
                  <a:pt x="0" y="184276"/>
                </a:lnTo>
                <a:lnTo>
                  <a:pt x="5953" y="199239"/>
                </a:lnTo>
                <a:lnTo>
                  <a:pt x="48196" y="245267"/>
                </a:lnTo>
                <a:lnTo>
                  <a:pt x="81724" y="272963"/>
                </a:lnTo>
                <a:lnTo>
                  <a:pt x="122110" y="303311"/>
                </a:lnTo>
                <a:lnTo>
                  <a:pt x="167068" y="335427"/>
                </a:lnTo>
                <a:lnTo>
                  <a:pt x="214312" y="368426"/>
                </a:lnTo>
              </a:path>
            </a:pathLst>
          </a:custGeom>
          <a:ln w="381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89497" y="2935223"/>
            <a:ext cx="214629" cy="368935"/>
          </a:xfrm>
          <a:custGeom>
            <a:avLst/>
            <a:gdLst/>
            <a:ahLst/>
            <a:cxnLst/>
            <a:rect l="l" t="t" r="r" b="b"/>
            <a:pathLst>
              <a:path w="214629" h="368935">
                <a:moveTo>
                  <a:pt x="0" y="0"/>
                </a:moveTo>
                <a:lnTo>
                  <a:pt x="47230" y="33061"/>
                </a:lnTo>
                <a:lnTo>
                  <a:pt x="92157" y="65215"/>
                </a:lnTo>
                <a:lnTo>
                  <a:pt x="132505" y="95582"/>
                </a:lnTo>
                <a:lnTo>
                  <a:pt x="166002" y="123285"/>
                </a:lnTo>
                <a:lnTo>
                  <a:pt x="208232" y="169314"/>
                </a:lnTo>
                <a:lnTo>
                  <a:pt x="214185" y="184276"/>
                </a:lnTo>
                <a:lnTo>
                  <a:pt x="208232" y="199239"/>
                </a:lnTo>
                <a:lnTo>
                  <a:pt x="166002" y="245267"/>
                </a:lnTo>
                <a:lnTo>
                  <a:pt x="132505" y="272963"/>
                </a:lnTo>
                <a:lnTo>
                  <a:pt x="92157" y="303311"/>
                </a:lnTo>
                <a:lnTo>
                  <a:pt x="47230" y="335427"/>
                </a:lnTo>
                <a:lnTo>
                  <a:pt x="0" y="368426"/>
                </a:lnTo>
              </a:path>
            </a:pathLst>
          </a:custGeom>
          <a:ln w="381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56172" y="2086864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746" y="0"/>
                </a:lnTo>
              </a:path>
            </a:pathLst>
          </a:custGeom>
          <a:ln w="381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56172" y="2503297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746" y="0"/>
                </a:lnTo>
              </a:path>
            </a:pathLst>
          </a:custGeom>
          <a:ln w="381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70281" y="2100707"/>
            <a:ext cx="214629" cy="369570"/>
          </a:xfrm>
          <a:custGeom>
            <a:avLst/>
            <a:gdLst/>
            <a:ahLst/>
            <a:cxnLst/>
            <a:rect l="l" t="t" r="r" b="b"/>
            <a:pathLst>
              <a:path w="214629" h="369569">
                <a:moveTo>
                  <a:pt x="214312" y="0"/>
                </a:moveTo>
                <a:lnTo>
                  <a:pt x="167068" y="33137"/>
                </a:lnTo>
                <a:lnTo>
                  <a:pt x="122110" y="65367"/>
                </a:lnTo>
                <a:lnTo>
                  <a:pt x="81724" y="95810"/>
                </a:lnTo>
                <a:lnTo>
                  <a:pt x="48196" y="123590"/>
                </a:lnTo>
                <a:lnTo>
                  <a:pt x="5953" y="169771"/>
                </a:lnTo>
                <a:lnTo>
                  <a:pt x="0" y="184784"/>
                </a:lnTo>
                <a:lnTo>
                  <a:pt x="5953" y="199798"/>
                </a:lnTo>
                <a:lnTo>
                  <a:pt x="48196" y="245991"/>
                </a:lnTo>
                <a:lnTo>
                  <a:pt x="81724" y="273795"/>
                </a:lnTo>
                <a:lnTo>
                  <a:pt x="122110" y="304257"/>
                </a:lnTo>
                <a:lnTo>
                  <a:pt x="167068" y="336480"/>
                </a:lnTo>
                <a:lnTo>
                  <a:pt x="214312" y="369569"/>
                </a:lnTo>
              </a:path>
            </a:pathLst>
          </a:custGeom>
          <a:ln w="38099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89497" y="2100707"/>
            <a:ext cx="214629" cy="369570"/>
          </a:xfrm>
          <a:custGeom>
            <a:avLst/>
            <a:gdLst/>
            <a:ahLst/>
            <a:cxnLst/>
            <a:rect l="l" t="t" r="r" b="b"/>
            <a:pathLst>
              <a:path w="214629" h="369569">
                <a:moveTo>
                  <a:pt x="0" y="0"/>
                </a:moveTo>
                <a:lnTo>
                  <a:pt x="47230" y="33137"/>
                </a:lnTo>
                <a:lnTo>
                  <a:pt x="92157" y="65367"/>
                </a:lnTo>
                <a:lnTo>
                  <a:pt x="132505" y="95810"/>
                </a:lnTo>
                <a:lnTo>
                  <a:pt x="166002" y="123590"/>
                </a:lnTo>
                <a:lnTo>
                  <a:pt x="208232" y="169771"/>
                </a:lnTo>
                <a:lnTo>
                  <a:pt x="214185" y="184784"/>
                </a:lnTo>
                <a:lnTo>
                  <a:pt x="208232" y="199798"/>
                </a:lnTo>
                <a:lnTo>
                  <a:pt x="166002" y="245991"/>
                </a:lnTo>
                <a:lnTo>
                  <a:pt x="132505" y="273795"/>
                </a:lnTo>
                <a:lnTo>
                  <a:pt x="92157" y="304257"/>
                </a:lnTo>
                <a:lnTo>
                  <a:pt x="47230" y="336480"/>
                </a:lnTo>
                <a:lnTo>
                  <a:pt x="0" y="369569"/>
                </a:lnTo>
              </a:path>
            </a:pathLst>
          </a:custGeom>
          <a:ln w="381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56172" y="1582038"/>
            <a:ext cx="762000" cy="38100"/>
          </a:xfrm>
          <a:custGeom>
            <a:avLst/>
            <a:gdLst/>
            <a:ahLst/>
            <a:cxnLst/>
            <a:rect l="l" t="t" r="r" b="b"/>
            <a:pathLst>
              <a:path w="762000" h="38100">
                <a:moveTo>
                  <a:pt x="0" y="38100"/>
                </a:moveTo>
                <a:lnTo>
                  <a:pt x="761746" y="38100"/>
                </a:lnTo>
                <a:lnTo>
                  <a:pt x="761746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56172" y="2086864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746" y="0"/>
                </a:lnTo>
              </a:path>
            </a:pathLst>
          </a:custGeom>
          <a:ln w="381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70281" y="1686051"/>
            <a:ext cx="214629" cy="368935"/>
          </a:xfrm>
          <a:custGeom>
            <a:avLst/>
            <a:gdLst/>
            <a:ahLst/>
            <a:cxnLst/>
            <a:rect l="l" t="t" r="r" b="b"/>
            <a:pathLst>
              <a:path w="214629" h="368935">
                <a:moveTo>
                  <a:pt x="214312" y="0"/>
                </a:moveTo>
                <a:lnTo>
                  <a:pt x="167068" y="33000"/>
                </a:lnTo>
                <a:lnTo>
                  <a:pt x="122110" y="65123"/>
                </a:lnTo>
                <a:lnTo>
                  <a:pt x="81724" y="95490"/>
                </a:lnTo>
                <a:lnTo>
                  <a:pt x="48196" y="123224"/>
                </a:lnTo>
                <a:lnTo>
                  <a:pt x="5953" y="169314"/>
                </a:lnTo>
                <a:lnTo>
                  <a:pt x="0" y="184277"/>
                </a:lnTo>
                <a:lnTo>
                  <a:pt x="5953" y="199239"/>
                </a:lnTo>
                <a:lnTo>
                  <a:pt x="48196" y="245267"/>
                </a:lnTo>
                <a:lnTo>
                  <a:pt x="81724" y="272963"/>
                </a:lnTo>
                <a:lnTo>
                  <a:pt x="122110" y="303311"/>
                </a:lnTo>
                <a:lnTo>
                  <a:pt x="167068" y="335427"/>
                </a:lnTo>
                <a:lnTo>
                  <a:pt x="214312" y="368426"/>
                </a:lnTo>
              </a:path>
            </a:pathLst>
          </a:custGeom>
          <a:ln w="381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89497" y="1686051"/>
            <a:ext cx="214629" cy="368935"/>
          </a:xfrm>
          <a:custGeom>
            <a:avLst/>
            <a:gdLst/>
            <a:ahLst/>
            <a:cxnLst/>
            <a:rect l="l" t="t" r="r" b="b"/>
            <a:pathLst>
              <a:path w="214629" h="368935">
                <a:moveTo>
                  <a:pt x="0" y="0"/>
                </a:moveTo>
                <a:lnTo>
                  <a:pt x="47230" y="33000"/>
                </a:lnTo>
                <a:lnTo>
                  <a:pt x="92157" y="65123"/>
                </a:lnTo>
                <a:lnTo>
                  <a:pt x="132505" y="95490"/>
                </a:lnTo>
                <a:lnTo>
                  <a:pt x="166002" y="123224"/>
                </a:lnTo>
                <a:lnTo>
                  <a:pt x="208232" y="169314"/>
                </a:lnTo>
                <a:lnTo>
                  <a:pt x="214185" y="184277"/>
                </a:lnTo>
                <a:lnTo>
                  <a:pt x="208232" y="199239"/>
                </a:lnTo>
                <a:lnTo>
                  <a:pt x="166002" y="245267"/>
                </a:lnTo>
                <a:lnTo>
                  <a:pt x="132505" y="272963"/>
                </a:lnTo>
                <a:lnTo>
                  <a:pt x="92157" y="303311"/>
                </a:lnTo>
                <a:lnTo>
                  <a:pt x="47230" y="335427"/>
                </a:lnTo>
                <a:lnTo>
                  <a:pt x="0" y="368426"/>
                </a:lnTo>
              </a:path>
            </a:pathLst>
          </a:custGeom>
          <a:ln w="381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956172" y="1254125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746" y="0"/>
                </a:lnTo>
              </a:path>
            </a:pathLst>
          </a:custGeom>
          <a:ln w="381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56172" y="1582038"/>
            <a:ext cx="762000" cy="38100"/>
          </a:xfrm>
          <a:custGeom>
            <a:avLst/>
            <a:gdLst/>
            <a:ahLst/>
            <a:cxnLst/>
            <a:rect l="l" t="t" r="r" b="b"/>
            <a:pathLst>
              <a:path w="762000" h="38100">
                <a:moveTo>
                  <a:pt x="0" y="38100"/>
                </a:moveTo>
                <a:lnTo>
                  <a:pt x="761746" y="38100"/>
                </a:lnTo>
                <a:lnTo>
                  <a:pt x="761746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70281" y="1199133"/>
            <a:ext cx="214629" cy="368935"/>
          </a:xfrm>
          <a:custGeom>
            <a:avLst/>
            <a:gdLst/>
            <a:ahLst/>
            <a:cxnLst/>
            <a:rect l="l" t="t" r="r" b="b"/>
            <a:pathLst>
              <a:path w="214629" h="368934">
                <a:moveTo>
                  <a:pt x="214312" y="0"/>
                </a:moveTo>
                <a:lnTo>
                  <a:pt x="167068" y="33012"/>
                </a:lnTo>
                <a:lnTo>
                  <a:pt x="122110" y="65160"/>
                </a:lnTo>
                <a:lnTo>
                  <a:pt x="81724" y="95545"/>
                </a:lnTo>
                <a:lnTo>
                  <a:pt x="48196" y="123273"/>
                </a:lnTo>
                <a:lnTo>
                  <a:pt x="5953" y="169316"/>
                </a:lnTo>
                <a:lnTo>
                  <a:pt x="0" y="184292"/>
                </a:lnTo>
                <a:lnTo>
                  <a:pt x="5953" y="199292"/>
                </a:lnTo>
                <a:lnTo>
                  <a:pt x="48196" y="245407"/>
                </a:lnTo>
                <a:lnTo>
                  <a:pt x="81724" y="273135"/>
                </a:lnTo>
                <a:lnTo>
                  <a:pt x="122110" y="303520"/>
                </a:lnTo>
                <a:lnTo>
                  <a:pt x="167068" y="335668"/>
                </a:lnTo>
                <a:lnTo>
                  <a:pt x="214312" y="368680"/>
                </a:lnTo>
              </a:path>
            </a:pathLst>
          </a:custGeom>
          <a:ln w="3810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889497" y="1199133"/>
            <a:ext cx="214629" cy="368935"/>
          </a:xfrm>
          <a:custGeom>
            <a:avLst/>
            <a:gdLst/>
            <a:ahLst/>
            <a:cxnLst/>
            <a:rect l="l" t="t" r="r" b="b"/>
            <a:pathLst>
              <a:path w="214629" h="368934">
                <a:moveTo>
                  <a:pt x="0" y="0"/>
                </a:moveTo>
                <a:lnTo>
                  <a:pt x="47230" y="33012"/>
                </a:lnTo>
                <a:lnTo>
                  <a:pt x="92157" y="65160"/>
                </a:lnTo>
                <a:lnTo>
                  <a:pt x="132505" y="95545"/>
                </a:lnTo>
                <a:lnTo>
                  <a:pt x="166002" y="123273"/>
                </a:lnTo>
                <a:lnTo>
                  <a:pt x="208232" y="169316"/>
                </a:lnTo>
                <a:lnTo>
                  <a:pt x="214185" y="184292"/>
                </a:lnTo>
                <a:lnTo>
                  <a:pt x="208232" y="199292"/>
                </a:lnTo>
                <a:lnTo>
                  <a:pt x="166002" y="245407"/>
                </a:lnTo>
                <a:lnTo>
                  <a:pt x="132505" y="273135"/>
                </a:lnTo>
                <a:lnTo>
                  <a:pt x="92157" y="303520"/>
                </a:lnTo>
                <a:lnTo>
                  <a:pt x="47230" y="335668"/>
                </a:lnTo>
                <a:lnTo>
                  <a:pt x="0" y="368680"/>
                </a:lnTo>
              </a:path>
            </a:pathLst>
          </a:custGeom>
          <a:ln w="38099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27604" y="1224661"/>
            <a:ext cx="1881123" cy="3862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513835" y="5108575"/>
            <a:ext cx="6388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7B6A54"/>
                </a:solidFill>
                <a:latin typeface="Arial"/>
                <a:cs typeface="Arial"/>
              </a:rPr>
              <a:t>No</a:t>
            </a:r>
            <a:r>
              <a:rPr sz="1400" b="1" dirty="0">
                <a:solidFill>
                  <a:srgbClr val="7B6A54"/>
                </a:solidFill>
                <a:latin typeface="Arial"/>
                <a:cs typeface="Arial"/>
              </a:rPr>
              <a:t>rmal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91785" y="5108575"/>
            <a:ext cx="28797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94335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7B6A54"/>
                </a:solidFill>
                <a:latin typeface="Arial"/>
                <a:cs typeface="Arial"/>
              </a:rPr>
              <a:t>Ankylosing Spondylitis:  </a:t>
            </a:r>
            <a:r>
              <a:rPr sz="1400" b="1" spc="-5" dirty="0">
                <a:solidFill>
                  <a:srgbClr val="7B6A54"/>
                </a:solidFill>
                <a:latin typeface="Arial"/>
                <a:cs typeface="Arial"/>
              </a:rPr>
              <a:t>Bamboo Spine, Lumbar</a:t>
            </a:r>
            <a:r>
              <a:rPr sz="1400" b="1" spc="-60" dirty="0">
                <a:solidFill>
                  <a:srgbClr val="7B6A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7B6A54"/>
                </a:solidFill>
                <a:latin typeface="Arial"/>
                <a:cs typeface="Arial"/>
              </a:rPr>
              <a:t>Vertebrae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859151" y="6102197"/>
            <a:ext cx="441515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Rheumatology </a:t>
            </a:r>
            <a:r>
              <a:rPr sz="1000" dirty="0">
                <a:latin typeface="Arial"/>
                <a:cs typeface="Arial"/>
              </a:rPr>
              <a:t>Image </a:t>
            </a:r>
            <a:r>
              <a:rPr sz="1000" spc="-5" dirty="0">
                <a:latin typeface="Arial"/>
                <a:cs typeface="Arial"/>
              </a:rPr>
              <a:t>Bank </a:t>
            </a:r>
            <a:r>
              <a:rPr sz="1000" spc="-10" dirty="0">
                <a:latin typeface="Arial"/>
                <a:cs typeface="Arial"/>
              </a:rPr>
              <a:t>2011 </a:t>
            </a:r>
            <a:r>
              <a:rPr sz="1000" spc="-5" dirty="0">
                <a:latin typeface="Arial"/>
                <a:cs typeface="Arial"/>
              </a:rPr>
              <a:t>ACR </a:t>
            </a:r>
            <a:r>
              <a:rPr sz="1000" spc="-10" dirty="0">
                <a:latin typeface="Arial"/>
                <a:cs typeface="Arial"/>
              </a:rPr>
              <a:t>AS </a:t>
            </a:r>
            <a:r>
              <a:rPr sz="1000" spc="-5" dirty="0">
                <a:latin typeface="Arial"/>
                <a:cs typeface="Arial"/>
              </a:rPr>
              <a:t>Bamboo </a:t>
            </a:r>
            <a:r>
              <a:rPr sz="1000" spc="-10" dirty="0">
                <a:latin typeface="Arial"/>
                <a:cs typeface="Arial"/>
              </a:rPr>
              <a:t>Spine </a:t>
            </a:r>
            <a:r>
              <a:rPr sz="1000" spc="-5" dirty="0">
                <a:latin typeface="Arial"/>
                <a:cs typeface="Arial"/>
              </a:rPr>
              <a:t>Image </a:t>
            </a:r>
            <a:r>
              <a:rPr sz="1000" spc="-10" dirty="0">
                <a:latin typeface="Arial"/>
                <a:cs typeface="Arial"/>
              </a:rPr>
              <a:t>99-07-0044  </a:t>
            </a:r>
            <a:r>
              <a:rPr sz="1000" spc="-15" dirty="0">
                <a:latin typeface="Arial"/>
                <a:cs typeface="Arial"/>
              </a:rPr>
              <a:t>Kelley’s </a:t>
            </a:r>
            <a:r>
              <a:rPr sz="1000" spc="-5" dirty="0">
                <a:latin typeface="Arial"/>
                <a:cs typeface="Arial"/>
              </a:rPr>
              <a:t>Textbook of </a:t>
            </a:r>
            <a:r>
              <a:rPr sz="1000" spc="-10" dirty="0">
                <a:latin typeface="Arial"/>
                <a:cs typeface="Arial"/>
              </a:rPr>
              <a:t>Rheumatology. 2009:813.: </a:t>
            </a:r>
            <a:r>
              <a:rPr sz="1000" spc="-5" dirty="0">
                <a:latin typeface="Arial"/>
                <a:cs typeface="Arial"/>
              </a:rPr>
              <a:t>Figure </a:t>
            </a:r>
            <a:r>
              <a:rPr sz="1000" spc="-10" dirty="0">
                <a:latin typeface="Arial"/>
                <a:cs typeface="Arial"/>
              </a:rPr>
              <a:t>53-58.</a:t>
            </a:r>
            <a:r>
              <a:rPr sz="1000" spc="10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Radiopaedia.org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806055" y="1207897"/>
            <a:ext cx="2754376" cy="3879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59635" y="1025271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6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6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59635" y="160134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59635" y="2177414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4"/>
                </a:lnTo>
                <a:lnTo>
                  <a:pt x="6219" y="48220"/>
                </a:lnTo>
                <a:lnTo>
                  <a:pt x="0" y="78994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4"/>
                </a:lnTo>
                <a:lnTo>
                  <a:pt x="942089" y="48220"/>
                </a:lnTo>
                <a:lnTo>
                  <a:pt x="925131" y="23114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54480" y="3800855"/>
            <a:ext cx="1158240" cy="684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59635" y="3905503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59635" y="2753486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199"/>
                </a:lnTo>
                <a:lnTo>
                  <a:pt x="23177" y="23113"/>
                </a:lnTo>
                <a:lnTo>
                  <a:pt x="6219" y="48220"/>
                </a:lnTo>
                <a:lnTo>
                  <a:pt x="0" y="78993"/>
                </a:lnTo>
                <a:lnTo>
                  <a:pt x="0" y="395097"/>
                </a:lnTo>
                <a:lnTo>
                  <a:pt x="6219" y="425890"/>
                </a:lnTo>
                <a:lnTo>
                  <a:pt x="23177" y="451040"/>
                </a:lnTo>
                <a:lnTo>
                  <a:pt x="48327" y="46799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7998"/>
                </a:lnTo>
                <a:lnTo>
                  <a:pt x="925131" y="451040"/>
                </a:lnTo>
                <a:lnTo>
                  <a:pt x="942089" y="425890"/>
                </a:lnTo>
                <a:lnTo>
                  <a:pt x="948308" y="395097"/>
                </a:lnTo>
                <a:lnTo>
                  <a:pt x="948308" y="78993"/>
                </a:lnTo>
                <a:lnTo>
                  <a:pt x="942089" y="48220"/>
                </a:lnTo>
                <a:lnTo>
                  <a:pt x="925131" y="23113"/>
                </a:lnTo>
                <a:lnTo>
                  <a:pt x="899981" y="619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59635" y="3329432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3"/>
                </a:lnTo>
                <a:lnTo>
                  <a:pt x="6219" y="425997"/>
                </a:lnTo>
                <a:lnTo>
                  <a:pt x="23177" y="451103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3"/>
                </a:lnTo>
                <a:lnTo>
                  <a:pt x="942089" y="425997"/>
                </a:lnTo>
                <a:lnTo>
                  <a:pt x="948308" y="395223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789938" y="1161414"/>
            <a:ext cx="687070" cy="3074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Tips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05410" indent="-93345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Symptoms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05410" marR="96520" algn="ctr">
              <a:lnSpc>
                <a:spcPct val="100000"/>
              </a:lnSpc>
              <a:spcBef>
                <a:spcPts val="105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atien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88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Genetics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80944" y="478536"/>
            <a:ext cx="7171944" cy="5379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9830" y="5702058"/>
            <a:ext cx="712482" cy="7380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31823" y="306450"/>
            <a:ext cx="3364229" cy="820419"/>
          </a:xfrm>
          <a:custGeom>
            <a:avLst/>
            <a:gdLst/>
            <a:ahLst/>
            <a:cxnLst/>
            <a:rect l="l" t="t" r="r" b="b"/>
            <a:pathLst>
              <a:path w="3364229" h="820419">
                <a:moveTo>
                  <a:pt x="3364229" y="0"/>
                </a:moveTo>
                <a:lnTo>
                  <a:pt x="3359929" y="21284"/>
                </a:lnTo>
                <a:lnTo>
                  <a:pt x="3348212" y="38639"/>
                </a:lnTo>
                <a:lnTo>
                  <a:pt x="3330850" y="50327"/>
                </a:lnTo>
                <a:lnTo>
                  <a:pt x="3309619" y="54610"/>
                </a:lnTo>
                <a:lnTo>
                  <a:pt x="54737" y="54610"/>
                </a:lnTo>
                <a:lnTo>
                  <a:pt x="33432" y="58912"/>
                </a:lnTo>
                <a:lnTo>
                  <a:pt x="16033" y="70643"/>
                </a:lnTo>
                <a:lnTo>
                  <a:pt x="4302" y="88042"/>
                </a:lnTo>
                <a:lnTo>
                  <a:pt x="0" y="109347"/>
                </a:lnTo>
                <a:lnTo>
                  <a:pt x="0" y="765301"/>
                </a:lnTo>
                <a:lnTo>
                  <a:pt x="4302" y="786606"/>
                </a:lnTo>
                <a:lnTo>
                  <a:pt x="16033" y="804005"/>
                </a:lnTo>
                <a:lnTo>
                  <a:pt x="33432" y="815736"/>
                </a:lnTo>
                <a:lnTo>
                  <a:pt x="54737" y="820038"/>
                </a:lnTo>
                <a:lnTo>
                  <a:pt x="75967" y="815736"/>
                </a:lnTo>
                <a:lnTo>
                  <a:pt x="93329" y="804005"/>
                </a:lnTo>
                <a:lnTo>
                  <a:pt x="105046" y="786606"/>
                </a:lnTo>
                <a:lnTo>
                  <a:pt x="109346" y="765301"/>
                </a:lnTo>
                <a:lnTo>
                  <a:pt x="109346" y="710691"/>
                </a:lnTo>
                <a:lnTo>
                  <a:pt x="3309619" y="710691"/>
                </a:lnTo>
                <a:lnTo>
                  <a:pt x="3330850" y="706389"/>
                </a:lnTo>
                <a:lnTo>
                  <a:pt x="3348212" y="694658"/>
                </a:lnTo>
                <a:lnTo>
                  <a:pt x="3359929" y="677259"/>
                </a:lnTo>
                <a:lnTo>
                  <a:pt x="3364229" y="655954"/>
                </a:lnTo>
                <a:lnTo>
                  <a:pt x="3364229" y="163957"/>
                </a:lnTo>
                <a:lnTo>
                  <a:pt x="54737" y="163957"/>
                </a:lnTo>
                <a:lnTo>
                  <a:pt x="54737" y="109347"/>
                </a:lnTo>
                <a:lnTo>
                  <a:pt x="56878" y="98704"/>
                </a:lnTo>
                <a:lnTo>
                  <a:pt x="62722" y="90027"/>
                </a:lnTo>
                <a:lnTo>
                  <a:pt x="71399" y="84183"/>
                </a:lnTo>
                <a:lnTo>
                  <a:pt x="82041" y="82041"/>
                </a:lnTo>
                <a:lnTo>
                  <a:pt x="3364229" y="82041"/>
                </a:lnTo>
                <a:lnTo>
                  <a:pt x="3364229" y="0"/>
                </a:lnTo>
                <a:close/>
              </a:path>
              <a:path w="3364229" h="820419">
                <a:moveTo>
                  <a:pt x="3364229" y="82041"/>
                </a:moveTo>
                <a:lnTo>
                  <a:pt x="82041" y="82041"/>
                </a:lnTo>
                <a:lnTo>
                  <a:pt x="92684" y="84183"/>
                </a:lnTo>
                <a:lnTo>
                  <a:pt x="101361" y="90027"/>
                </a:lnTo>
                <a:lnTo>
                  <a:pt x="107205" y="98704"/>
                </a:lnTo>
                <a:lnTo>
                  <a:pt x="109346" y="109347"/>
                </a:lnTo>
                <a:lnTo>
                  <a:pt x="105046" y="130631"/>
                </a:lnTo>
                <a:lnTo>
                  <a:pt x="93329" y="147986"/>
                </a:lnTo>
                <a:lnTo>
                  <a:pt x="75967" y="159674"/>
                </a:lnTo>
                <a:lnTo>
                  <a:pt x="54737" y="163957"/>
                </a:lnTo>
                <a:lnTo>
                  <a:pt x="3364229" y="163957"/>
                </a:lnTo>
                <a:lnTo>
                  <a:pt x="3364229" y="82041"/>
                </a:lnTo>
                <a:close/>
              </a:path>
              <a:path w="3364229" h="820419">
                <a:moveTo>
                  <a:pt x="3254882" y="0"/>
                </a:moveTo>
                <a:lnTo>
                  <a:pt x="3254882" y="54610"/>
                </a:lnTo>
                <a:lnTo>
                  <a:pt x="3309619" y="54610"/>
                </a:lnTo>
                <a:lnTo>
                  <a:pt x="3309619" y="27304"/>
                </a:lnTo>
                <a:lnTo>
                  <a:pt x="3282188" y="27304"/>
                </a:lnTo>
                <a:lnTo>
                  <a:pt x="3271599" y="25163"/>
                </a:lnTo>
                <a:lnTo>
                  <a:pt x="3262915" y="19319"/>
                </a:lnTo>
                <a:lnTo>
                  <a:pt x="3257041" y="10642"/>
                </a:lnTo>
                <a:lnTo>
                  <a:pt x="3254882" y="0"/>
                </a:lnTo>
                <a:close/>
              </a:path>
              <a:path w="3364229" h="820419">
                <a:moveTo>
                  <a:pt x="3309619" y="0"/>
                </a:moveTo>
                <a:lnTo>
                  <a:pt x="3307459" y="10642"/>
                </a:lnTo>
                <a:lnTo>
                  <a:pt x="3301571" y="19319"/>
                </a:lnTo>
                <a:lnTo>
                  <a:pt x="3292850" y="25163"/>
                </a:lnTo>
                <a:lnTo>
                  <a:pt x="3282188" y="27304"/>
                </a:lnTo>
                <a:lnTo>
                  <a:pt x="3309619" y="27304"/>
                </a:lnTo>
                <a:lnTo>
                  <a:pt x="3309619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86560" y="251840"/>
            <a:ext cx="3309620" cy="219075"/>
          </a:xfrm>
          <a:custGeom>
            <a:avLst/>
            <a:gdLst/>
            <a:ahLst/>
            <a:cxnLst/>
            <a:rect l="l" t="t" r="r" b="b"/>
            <a:pathLst>
              <a:path w="3309620" h="219075">
                <a:moveTo>
                  <a:pt x="27304" y="136651"/>
                </a:moveTo>
                <a:lnTo>
                  <a:pt x="16662" y="138793"/>
                </a:lnTo>
                <a:lnTo>
                  <a:pt x="7985" y="144637"/>
                </a:lnTo>
                <a:lnTo>
                  <a:pt x="2141" y="153314"/>
                </a:lnTo>
                <a:lnTo>
                  <a:pt x="0" y="163956"/>
                </a:lnTo>
                <a:lnTo>
                  <a:pt x="0" y="218566"/>
                </a:lnTo>
                <a:lnTo>
                  <a:pt x="21230" y="214284"/>
                </a:lnTo>
                <a:lnTo>
                  <a:pt x="38592" y="202596"/>
                </a:lnTo>
                <a:lnTo>
                  <a:pt x="50309" y="185241"/>
                </a:lnTo>
                <a:lnTo>
                  <a:pt x="54609" y="163956"/>
                </a:lnTo>
                <a:lnTo>
                  <a:pt x="52468" y="153314"/>
                </a:lnTo>
                <a:lnTo>
                  <a:pt x="46624" y="144637"/>
                </a:lnTo>
                <a:lnTo>
                  <a:pt x="37947" y="138793"/>
                </a:lnTo>
                <a:lnTo>
                  <a:pt x="27304" y="136651"/>
                </a:lnTo>
                <a:close/>
              </a:path>
              <a:path w="3309620" h="219075">
                <a:moveTo>
                  <a:pt x="3309492" y="54609"/>
                </a:moveTo>
                <a:lnTo>
                  <a:pt x="3254882" y="54609"/>
                </a:lnTo>
                <a:lnTo>
                  <a:pt x="3254882" y="109219"/>
                </a:lnTo>
                <a:lnTo>
                  <a:pt x="3276113" y="104937"/>
                </a:lnTo>
                <a:lnTo>
                  <a:pt x="3293475" y="93249"/>
                </a:lnTo>
                <a:lnTo>
                  <a:pt x="3305192" y="75894"/>
                </a:lnTo>
                <a:lnTo>
                  <a:pt x="3309492" y="54609"/>
                </a:lnTo>
                <a:close/>
              </a:path>
              <a:path w="3309620" h="219075">
                <a:moveTo>
                  <a:pt x="3254882" y="0"/>
                </a:moveTo>
                <a:lnTo>
                  <a:pt x="3233578" y="4282"/>
                </a:lnTo>
                <a:lnTo>
                  <a:pt x="3216179" y="15970"/>
                </a:lnTo>
                <a:lnTo>
                  <a:pt x="3204448" y="33325"/>
                </a:lnTo>
                <a:lnTo>
                  <a:pt x="3200145" y="54609"/>
                </a:lnTo>
                <a:lnTo>
                  <a:pt x="3202304" y="65252"/>
                </a:lnTo>
                <a:lnTo>
                  <a:pt x="3208178" y="73929"/>
                </a:lnTo>
                <a:lnTo>
                  <a:pt x="3216862" y="79773"/>
                </a:lnTo>
                <a:lnTo>
                  <a:pt x="3227451" y="81914"/>
                </a:lnTo>
                <a:lnTo>
                  <a:pt x="3238113" y="79773"/>
                </a:lnTo>
                <a:lnTo>
                  <a:pt x="3246834" y="73929"/>
                </a:lnTo>
                <a:lnTo>
                  <a:pt x="3252722" y="65252"/>
                </a:lnTo>
                <a:lnTo>
                  <a:pt x="3254882" y="54609"/>
                </a:lnTo>
                <a:lnTo>
                  <a:pt x="3309492" y="54609"/>
                </a:lnTo>
                <a:lnTo>
                  <a:pt x="3305192" y="33325"/>
                </a:lnTo>
                <a:lnTo>
                  <a:pt x="3293475" y="15970"/>
                </a:lnTo>
                <a:lnTo>
                  <a:pt x="3276113" y="4282"/>
                </a:lnTo>
                <a:lnTo>
                  <a:pt x="3254882" y="0"/>
                </a:lnTo>
                <a:close/>
              </a:path>
            </a:pathLst>
          </a:custGeom>
          <a:solidFill>
            <a:srgbClr val="5F1B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1823" y="251840"/>
            <a:ext cx="3364229" cy="875030"/>
          </a:xfrm>
          <a:custGeom>
            <a:avLst/>
            <a:gdLst/>
            <a:ahLst/>
            <a:cxnLst/>
            <a:rect l="l" t="t" r="r" b="b"/>
            <a:pathLst>
              <a:path w="3364229" h="875030">
                <a:moveTo>
                  <a:pt x="0" y="163956"/>
                </a:moveTo>
                <a:lnTo>
                  <a:pt x="4302" y="142652"/>
                </a:lnTo>
                <a:lnTo>
                  <a:pt x="16033" y="125253"/>
                </a:lnTo>
                <a:lnTo>
                  <a:pt x="33432" y="113522"/>
                </a:lnTo>
                <a:lnTo>
                  <a:pt x="54737" y="109219"/>
                </a:lnTo>
                <a:lnTo>
                  <a:pt x="3254882" y="109219"/>
                </a:lnTo>
                <a:lnTo>
                  <a:pt x="3254882" y="54609"/>
                </a:lnTo>
                <a:lnTo>
                  <a:pt x="3259185" y="33325"/>
                </a:lnTo>
                <a:lnTo>
                  <a:pt x="3270916" y="15970"/>
                </a:lnTo>
                <a:lnTo>
                  <a:pt x="3288315" y="4282"/>
                </a:lnTo>
                <a:lnTo>
                  <a:pt x="3309619" y="0"/>
                </a:lnTo>
                <a:lnTo>
                  <a:pt x="3330850" y="4282"/>
                </a:lnTo>
                <a:lnTo>
                  <a:pt x="3348212" y="15970"/>
                </a:lnTo>
                <a:lnTo>
                  <a:pt x="3359929" y="33325"/>
                </a:lnTo>
                <a:lnTo>
                  <a:pt x="3364229" y="54609"/>
                </a:lnTo>
                <a:lnTo>
                  <a:pt x="3364229" y="710564"/>
                </a:lnTo>
                <a:lnTo>
                  <a:pt x="3359929" y="731869"/>
                </a:lnTo>
                <a:lnTo>
                  <a:pt x="3348212" y="749268"/>
                </a:lnTo>
                <a:lnTo>
                  <a:pt x="3330850" y="760999"/>
                </a:lnTo>
                <a:lnTo>
                  <a:pt x="3309619" y="765301"/>
                </a:lnTo>
                <a:lnTo>
                  <a:pt x="109346" y="765301"/>
                </a:lnTo>
                <a:lnTo>
                  <a:pt x="109346" y="819911"/>
                </a:lnTo>
                <a:lnTo>
                  <a:pt x="105046" y="841216"/>
                </a:lnTo>
                <a:lnTo>
                  <a:pt x="93329" y="858615"/>
                </a:lnTo>
                <a:lnTo>
                  <a:pt x="75967" y="870346"/>
                </a:lnTo>
                <a:lnTo>
                  <a:pt x="54737" y="874648"/>
                </a:lnTo>
                <a:lnTo>
                  <a:pt x="33432" y="870346"/>
                </a:lnTo>
                <a:lnTo>
                  <a:pt x="16033" y="858615"/>
                </a:lnTo>
                <a:lnTo>
                  <a:pt x="4302" y="841216"/>
                </a:lnTo>
                <a:lnTo>
                  <a:pt x="0" y="819911"/>
                </a:lnTo>
                <a:lnTo>
                  <a:pt x="0" y="163956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77180" y="296925"/>
            <a:ext cx="128397" cy="736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22297" y="378968"/>
            <a:ext cx="128396" cy="1009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41170" y="415798"/>
            <a:ext cx="0" cy="601345"/>
          </a:xfrm>
          <a:custGeom>
            <a:avLst/>
            <a:gdLst/>
            <a:ahLst/>
            <a:cxnLst/>
            <a:rect l="l" t="t" r="r" b="b"/>
            <a:pathLst>
              <a:path h="601344">
                <a:moveTo>
                  <a:pt x="0" y="0"/>
                </a:moveTo>
                <a:lnTo>
                  <a:pt x="0" y="601344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857248" y="386841"/>
            <a:ext cx="29660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0" marR="5080" indent="-8763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“Ask Your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Patients 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bring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their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lumber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MRI"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13685" y="1843506"/>
            <a:ext cx="5871845" cy="291084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9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spc="-5" dirty="0">
                <a:latin typeface="Arial"/>
                <a:cs typeface="Arial"/>
              </a:rPr>
              <a:t>Ankylosing spondylitis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(AS)</a:t>
            </a:r>
            <a:endParaRPr sz="2000">
              <a:latin typeface="Arial"/>
              <a:cs typeface="Arial"/>
            </a:endParaRPr>
          </a:p>
          <a:p>
            <a:pPr marL="469900" marR="5080" indent="-457200">
              <a:lnSpc>
                <a:spcPct val="100000"/>
              </a:lnSpc>
              <a:spcBef>
                <a:spcPts val="994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Non-radiographic axial </a:t>
            </a:r>
            <a:r>
              <a:rPr sz="2000" b="1" spc="-5" dirty="0">
                <a:latin typeface="Arial"/>
                <a:cs typeface="Arial"/>
              </a:rPr>
              <a:t>spondyloarthritis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(nr-  axSpA</a:t>
            </a:r>
            <a:endParaRPr sz="2000">
              <a:latin typeface="Arial"/>
              <a:cs typeface="Arial"/>
            </a:endParaRPr>
          </a:p>
          <a:p>
            <a:pPr marL="539750" indent="-527050">
              <a:lnSpc>
                <a:spcPct val="100000"/>
              </a:lnSpc>
              <a:spcBef>
                <a:spcPts val="1000"/>
              </a:spcBef>
              <a:buAutoNum type="arabicPeriod"/>
              <a:tabLst>
                <a:tab pos="539750" algn="l"/>
                <a:tab pos="540385" algn="l"/>
              </a:tabLst>
            </a:pPr>
            <a:r>
              <a:rPr sz="2000" b="1" dirty="0">
                <a:latin typeface="Arial"/>
                <a:cs typeface="Arial"/>
              </a:rPr>
              <a:t>PsA</a:t>
            </a:r>
            <a:endParaRPr sz="2000">
              <a:latin typeface="Arial"/>
              <a:cs typeface="Arial"/>
            </a:endParaRPr>
          </a:p>
          <a:p>
            <a:pPr marL="539750" indent="-527050">
              <a:lnSpc>
                <a:spcPct val="100000"/>
              </a:lnSpc>
              <a:spcBef>
                <a:spcPts val="1005"/>
              </a:spcBef>
              <a:buAutoNum type="arabicPeriod"/>
              <a:tabLst>
                <a:tab pos="539750" algn="l"/>
                <a:tab pos="540385" algn="l"/>
              </a:tabLst>
            </a:pPr>
            <a:r>
              <a:rPr sz="2000" b="1" dirty="0">
                <a:latin typeface="Arial"/>
                <a:cs typeface="Arial"/>
              </a:rPr>
              <a:t>IBD related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arthritis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0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ReA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919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spc="-10" dirty="0">
                <a:latin typeface="Calibri"/>
                <a:cs typeface="Calibri"/>
              </a:rPr>
              <a:t>Undifferentiated Peripheral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SpA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14331" y="911352"/>
            <a:ext cx="2362200" cy="1508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32864" y="290322"/>
            <a:ext cx="4070350" cy="117602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sz="2800" spc="-5" dirty="0">
                <a:solidFill>
                  <a:srgbClr val="C00000"/>
                </a:solidFill>
              </a:rPr>
              <a:t>Spondyloarthritis (SpA)  diseases:???</a:t>
            </a:r>
            <a:endParaRPr sz="2800"/>
          </a:p>
          <a:p>
            <a:pPr marL="993140">
              <a:lnSpc>
                <a:spcPct val="100000"/>
              </a:lnSpc>
              <a:spcBef>
                <a:spcPts val="240"/>
              </a:spcBef>
            </a:pPr>
            <a:r>
              <a:rPr sz="2000" b="1" dirty="0">
                <a:solidFill>
                  <a:srgbClr val="000000"/>
                </a:solidFill>
                <a:latin typeface="Arial"/>
                <a:cs typeface="Arial"/>
              </a:rPr>
              <a:t>What are</a:t>
            </a:r>
            <a:r>
              <a:rPr sz="2000" b="1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0000"/>
                </a:solidFill>
                <a:latin typeface="Arial"/>
                <a:cs typeface="Arial"/>
              </a:rPr>
              <a:t>they?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83613" y="5592495"/>
            <a:ext cx="683437" cy="7892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71692" y="1421053"/>
            <a:ext cx="5740653" cy="50600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4457" y="1421053"/>
            <a:ext cx="5307203" cy="50600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305181"/>
            <a:ext cx="9328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latin typeface="Calibri Light"/>
                <a:cs typeface="Calibri Light"/>
              </a:rPr>
              <a:t>MRI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421053"/>
            <a:ext cx="11412346" cy="50600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71692" y="1421053"/>
            <a:ext cx="5740653" cy="50600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6939" y="305181"/>
            <a:ext cx="9328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latin typeface="Calibri Light"/>
                <a:cs typeface="Calibri Light"/>
              </a:rPr>
              <a:t>MRI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6540" y="1421053"/>
            <a:ext cx="5437886" cy="50600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305181"/>
            <a:ext cx="9328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latin typeface="Calibri Light"/>
                <a:cs typeface="Calibri Light"/>
              </a:rPr>
              <a:t>MRI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421053"/>
            <a:ext cx="11412346" cy="50600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96727"/>
            <a:ext cx="9144000" cy="65789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82748" y="318401"/>
            <a:ext cx="1268730" cy="708025"/>
          </a:xfrm>
          <a:custGeom>
            <a:avLst/>
            <a:gdLst/>
            <a:ahLst/>
            <a:cxnLst/>
            <a:rect l="l" t="t" r="r" b="b"/>
            <a:pathLst>
              <a:path w="1268729" h="708025">
                <a:moveTo>
                  <a:pt x="0" y="707885"/>
                </a:moveTo>
                <a:lnTo>
                  <a:pt x="1268171" y="707885"/>
                </a:lnTo>
                <a:lnTo>
                  <a:pt x="1268171" y="0"/>
                </a:lnTo>
                <a:lnTo>
                  <a:pt x="0" y="0"/>
                </a:lnTo>
                <a:lnTo>
                  <a:pt x="0" y="70788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13788" y="275843"/>
            <a:ext cx="1417319" cy="569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89732" y="275843"/>
            <a:ext cx="405383" cy="569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73223" y="580644"/>
            <a:ext cx="1298448" cy="569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30295" y="580644"/>
            <a:ext cx="405383" cy="569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266950" y="346963"/>
            <a:ext cx="110172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755" marR="5080" indent="-5969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0000"/>
                </a:solidFill>
              </a:rPr>
              <a:t>C</a:t>
            </a:r>
            <a:r>
              <a:rPr sz="2000" dirty="0">
                <a:solidFill>
                  <a:srgbClr val="000000"/>
                </a:solidFill>
              </a:rPr>
              <a:t>ompl</a:t>
            </a:r>
            <a:r>
              <a:rPr sz="2000" spc="-35" dirty="0">
                <a:solidFill>
                  <a:srgbClr val="000000"/>
                </a:solidFill>
              </a:rPr>
              <a:t>e</a:t>
            </a:r>
            <a:r>
              <a:rPr sz="2000" dirty="0">
                <a:solidFill>
                  <a:srgbClr val="000000"/>
                </a:solidFill>
              </a:rPr>
              <a:t>x  disease</a:t>
            </a:r>
            <a:endParaRPr sz="2000"/>
          </a:p>
        </p:txBody>
      </p:sp>
      <p:sp>
        <p:nvSpPr>
          <p:cNvPr id="9" name="object 9"/>
          <p:cNvSpPr/>
          <p:nvPr/>
        </p:nvSpPr>
        <p:spPr>
          <a:xfrm>
            <a:off x="2376297" y="4295851"/>
            <a:ext cx="1377696" cy="22043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638803" y="345440"/>
            <a:ext cx="54571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 Rounded MT Bold"/>
                <a:cs typeface="Arial Rounded MT Bold"/>
              </a:rPr>
              <a:t>SpA </a:t>
            </a:r>
            <a:r>
              <a:rPr sz="2400" b="1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 Rounded MT Bold"/>
                <a:cs typeface="Arial Rounded MT Bold"/>
              </a:rPr>
              <a:t>- Complex </a:t>
            </a:r>
            <a:r>
              <a:rPr sz="2400" b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 Rounded MT Bold"/>
                <a:cs typeface="Arial Rounded MT Bold"/>
              </a:rPr>
              <a:t>Overlapping</a:t>
            </a:r>
            <a:r>
              <a:rPr sz="2400" b="1" u="heavy" spc="-13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 Rounded MT Bold"/>
                <a:cs typeface="Arial Rounded MT Bold"/>
              </a:rPr>
              <a:t> </a:t>
            </a:r>
            <a:r>
              <a:rPr sz="2400" b="1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 Rounded MT Bold"/>
                <a:cs typeface="Arial Rounded MT Bold"/>
              </a:rPr>
              <a:t>diseases</a:t>
            </a:r>
            <a:endParaRPr sz="2400">
              <a:latin typeface="Arial Rounded MT Bold"/>
              <a:cs typeface="Arial Rounded MT Bol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99790" y="1739264"/>
            <a:ext cx="6135370" cy="42432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680840" y="1012063"/>
            <a:ext cx="16713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8801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Axial  Spo</a:t>
            </a:r>
            <a:r>
              <a:rPr sz="1800" b="1" spc="5" dirty="0">
                <a:latin typeface="Calibri"/>
                <a:cs typeface="Calibri"/>
              </a:rPr>
              <a:t>n</a:t>
            </a:r>
            <a:r>
              <a:rPr sz="1800" b="1" dirty="0">
                <a:latin typeface="Calibri"/>
                <a:cs typeface="Calibri"/>
              </a:rPr>
              <a:t>d</a:t>
            </a:r>
            <a:r>
              <a:rPr sz="1800" b="1" spc="-15" dirty="0">
                <a:latin typeface="Calibri"/>
                <a:cs typeface="Calibri"/>
              </a:rPr>
              <a:t>y</a:t>
            </a:r>
            <a:r>
              <a:rPr sz="1800" b="1" dirty="0">
                <a:latin typeface="Calibri"/>
                <a:cs typeface="Calibri"/>
              </a:rPr>
              <a:t>l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dirty="0">
                <a:latin typeface="Calibri"/>
                <a:cs typeface="Calibri"/>
              </a:rPr>
              <a:t>arthr</a:t>
            </a:r>
            <a:r>
              <a:rPr sz="1800" b="1" spc="-15" dirty="0">
                <a:latin typeface="Calibri"/>
                <a:cs typeface="Calibri"/>
              </a:rPr>
              <a:t>i</a:t>
            </a:r>
            <a:r>
              <a:rPr sz="1800" b="1" dirty="0">
                <a:latin typeface="Calibri"/>
                <a:cs typeface="Calibri"/>
              </a:rPr>
              <a:t>tis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42986" y="932434"/>
            <a:ext cx="16713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941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Periphere  </a:t>
            </a:r>
            <a:r>
              <a:rPr sz="1800" b="1" dirty="0">
                <a:latin typeface="Calibri"/>
                <a:cs typeface="Calibri"/>
              </a:rPr>
              <a:t>Spo</a:t>
            </a:r>
            <a:r>
              <a:rPr sz="1800" b="1" spc="5" dirty="0">
                <a:latin typeface="Calibri"/>
                <a:cs typeface="Calibri"/>
              </a:rPr>
              <a:t>n</a:t>
            </a:r>
            <a:r>
              <a:rPr sz="1800" b="1" dirty="0">
                <a:latin typeface="Calibri"/>
                <a:cs typeface="Calibri"/>
              </a:rPr>
              <a:t>d</a:t>
            </a:r>
            <a:r>
              <a:rPr sz="1800" b="1" spc="-15" dirty="0">
                <a:latin typeface="Calibri"/>
                <a:cs typeface="Calibri"/>
              </a:rPr>
              <a:t>y</a:t>
            </a:r>
            <a:r>
              <a:rPr sz="1800" b="1" dirty="0">
                <a:latin typeface="Calibri"/>
                <a:cs typeface="Calibri"/>
              </a:rPr>
              <a:t>l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dirty="0">
                <a:latin typeface="Calibri"/>
                <a:cs typeface="Calibri"/>
              </a:rPr>
              <a:t>arthr</a:t>
            </a:r>
            <a:r>
              <a:rPr sz="1800" b="1" spc="-15" dirty="0">
                <a:latin typeface="Calibri"/>
                <a:cs typeface="Calibri"/>
              </a:rPr>
              <a:t>i</a:t>
            </a:r>
            <a:r>
              <a:rPr sz="1800" b="1" dirty="0">
                <a:latin typeface="Calibri"/>
                <a:cs typeface="Calibri"/>
              </a:rPr>
              <a:t>tis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85656" y="4714747"/>
            <a:ext cx="16071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539" marR="5080" indent="-11747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Undif</a:t>
            </a:r>
            <a:r>
              <a:rPr sz="1800" b="1" spc="-45" dirty="0">
                <a:latin typeface="Calibri"/>
                <a:cs typeface="Calibri"/>
              </a:rPr>
              <a:t>f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10" dirty="0">
                <a:latin typeface="Calibri"/>
                <a:cs typeface="Calibri"/>
              </a:rPr>
              <a:t>n</a:t>
            </a:r>
            <a:r>
              <a:rPr sz="1800" b="1" dirty="0">
                <a:latin typeface="Calibri"/>
                <a:cs typeface="Calibri"/>
              </a:rPr>
              <a:t>ti</a:t>
            </a:r>
            <a:r>
              <a:rPr sz="1800" b="1" spc="-25" dirty="0">
                <a:latin typeface="Calibri"/>
                <a:cs typeface="Calibri"/>
              </a:rPr>
              <a:t>at</a:t>
            </a:r>
            <a:r>
              <a:rPr sz="1800" b="1" dirty="0">
                <a:latin typeface="Calibri"/>
                <a:cs typeface="Calibri"/>
              </a:rPr>
              <a:t>ed  </a:t>
            </a:r>
            <a:r>
              <a:rPr sz="1800" b="1" spc="-10" dirty="0">
                <a:latin typeface="Calibri"/>
                <a:cs typeface="Calibri"/>
              </a:rPr>
              <a:t>Periphere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SpA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19619" y="4783073"/>
            <a:ext cx="799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IBD-SpA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74763" y="3433698"/>
            <a:ext cx="40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dirty="0">
                <a:latin typeface="Calibri"/>
                <a:cs typeface="Calibri"/>
              </a:rPr>
              <a:t>eA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87514" y="2437638"/>
            <a:ext cx="374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libri"/>
                <a:cs typeface="Calibri"/>
              </a:rPr>
              <a:t>P</a:t>
            </a:r>
            <a:r>
              <a:rPr sz="1800" b="1" dirty="0">
                <a:latin typeface="Calibri"/>
                <a:cs typeface="Calibri"/>
              </a:rPr>
              <a:t>sA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96661" y="3882897"/>
            <a:ext cx="272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76015" y="3582161"/>
            <a:ext cx="885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latin typeface="Calibri"/>
                <a:cs typeface="Calibri"/>
              </a:rPr>
              <a:t>n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dirty="0">
                <a:latin typeface="Calibri"/>
                <a:cs typeface="Calibri"/>
              </a:rPr>
              <a:t>-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5" dirty="0">
                <a:latin typeface="Calibri"/>
                <a:cs typeface="Calibri"/>
              </a:rPr>
              <a:t>xS</a:t>
            </a:r>
            <a:r>
              <a:rPr sz="1800" b="1" dirty="0">
                <a:latin typeface="Calibri"/>
                <a:cs typeface="Calibri"/>
              </a:rPr>
              <a:t>pA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3548" rIns="0" bIns="0" rtlCol="0">
            <a:spAutoFit/>
          </a:bodyPr>
          <a:lstStyle/>
          <a:p>
            <a:pPr marL="4089400" marR="5080" indent="-3339465">
              <a:lnSpc>
                <a:spcPts val="3020"/>
              </a:lnSpc>
              <a:spcBef>
                <a:spcPts val="480"/>
              </a:spcBef>
            </a:pPr>
            <a:r>
              <a:rPr sz="2800" b="1" spc="-15" dirty="0">
                <a:solidFill>
                  <a:srgbClr val="8B2D55"/>
                </a:solidFill>
                <a:latin typeface="Arial Rounded MT Bold"/>
                <a:cs typeface="Arial Rounded MT Bold"/>
              </a:rPr>
              <a:t>Updated </a:t>
            </a:r>
            <a:r>
              <a:rPr sz="2800" b="1" dirty="0">
                <a:solidFill>
                  <a:srgbClr val="8B2D55"/>
                </a:solidFill>
                <a:latin typeface="Arial Rounded MT Bold"/>
                <a:cs typeface="Arial Rounded MT Bold"/>
              </a:rPr>
              <a:t>ASAS </a:t>
            </a:r>
            <a:r>
              <a:rPr sz="2800" b="1" spc="-10" dirty="0">
                <a:solidFill>
                  <a:srgbClr val="8B2D55"/>
                </a:solidFill>
                <a:latin typeface="Arial Rounded MT Bold"/>
                <a:cs typeface="Arial Rounded MT Bold"/>
              </a:rPr>
              <a:t>Concept </a:t>
            </a:r>
            <a:r>
              <a:rPr sz="2800" b="1" dirty="0">
                <a:solidFill>
                  <a:srgbClr val="8B2D55"/>
                </a:solidFill>
                <a:latin typeface="Arial Rounded MT Bold"/>
                <a:cs typeface="Arial Rounded MT Bold"/>
              </a:rPr>
              <a:t>of Spondyloarthritis  (SpA)</a:t>
            </a:r>
            <a:endParaRPr sz="2800">
              <a:latin typeface="Arial Rounded MT Bold"/>
              <a:cs typeface="Arial Rounded MT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36846" y="1479295"/>
            <a:ext cx="43434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981960" algn="l"/>
              </a:tabLst>
            </a:pPr>
            <a:r>
              <a:rPr sz="2000" b="1" spc="-10" dirty="0">
                <a:solidFill>
                  <a:srgbClr val="C00000"/>
                </a:solidFill>
                <a:latin typeface="Arial Rounded MT Bold"/>
                <a:cs typeface="Arial Rounded MT Bold"/>
              </a:rPr>
              <a:t>Groups </a:t>
            </a:r>
            <a:r>
              <a:rPr sz="2000" b="1" dirty="0">
                <a:solidFill>
                  <a:srgbClr val="C00000"/>
                </a:solidFill>
                <a:latin typeface="Arial Rounded MT Bold"/>
                <a:cs typeface="Arial Rounded MT Bold"/>
              </a:rPr>
              <a:t>Diseases</a:t>
            </a:r>
            <a:r>
              <a:rPr sz="2000" b="1" spc="-60" dirty="0">
                <a:solidFill>
                  <a:srgbClr val="C00000"/>
                </a:solidFill>
                <a:latin typeface="Arial Rounded MT Bold"/>
                <a:cs typeface="Arial Rounded MT Bold"/>
              </a:rPr>
              <a:t> </a:t>
            </a:r>
            <a:r>
              <a:rPr sz="2000" b="1" spc="5" dirty="0">
                <a:solidFill>
                  <a:srgbClr val="C00000"/>
                </a:solidFill>
                <a:latin typeface="Arial Rounded MT Bold"/>
                <a:cs typeface="Arial Rounded MT Bold"/>
              </a:rPr>
              <a:t>into</a:t>
            </a:r>
            <a:r>
              <a:rPr sz="2000" b="1" dirty="0">
                <a:solidFill>
                  <a:srgbClr val="C00000"/>
                </a:solidFill>
                <a:latin typeface="Arial Rounded MT Bold"/>
                <a:cs typeface="Arial Rounded MT Bold"/>
              </a:rPr>
              <a:t> 2	</a:t>
            </a:r>
            <a:r>
              <a:rPr sz="2000" b="1" spc="-15" dirty="0">
                <a:solidFill>
                  <a:srgbClr val="C00000"/>
                </a:solidFill>
                <a:latin typeface="Arial Rounded MT Bold"/>
                <a:cs typeface="Arial Rounded MT Bold"/>
              </a:rPr>
              <a:t>Categories</a:t>
            </a:r>
            <a:endParaRPr sz="2000">
              <a:latin typeface="Arial Rounded MT Bold"/>
              <a:cs typeface="Arial Rounded MT 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51177" y="6615176"/>
            <a:ext cx="50069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van den Berg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R, et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al.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Polskie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Archiwum Medycyny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Wewnętrznej.</a:t>
            </a:r>
            <a:r>
              <a:rPr sz="10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2010;120(11):452-457.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508" y="2149208"/>
            <a:ext cx="3168395" cy="3784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6593" y="2149208"/>
            <a:ext cx="3134232" cy="3784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45815" y="5776219"/>
            <a:ext cx="401320" cy="588010"/>
          </a:xfrm>
          <a:custGeom>
            <a:avLst/>
            <a:gdLst/>
            <a:ahLst/>
            <a:cxnLst/>
            <a:rect l="l" t="t" r="r" b="b"/>
            <a:pathLst>
              <a:path w="401319" h="588010">
                <a:moveTo>
                  <a:pt x="0" y="293917"/>
                </a:moveTo>
                <a:lnTo>
                  <a:pt x="3232" y="241061"/>
                </a:lnTo>
                <a:lnTo>
                  <a:pt x="12550" y="191324"/>
                </a:lnTo>
                <a:lnTo>
                  <a:pt x="27386" y="145532"/>
                </a:lnTo>
                <a:lnTo>
                  <a:pt x="47171" y="104513"/>
                </a:lnTo>
                <a:lnTo>
                  <a:pt x="71337" y="69096"/>
                </a:lnTo>
                <a:lnTo>
                  <a:pt x="99314" y="40108"/>
                </a:lnTo>
                <a:lnTo>
                  <a:pt x="164431" y="4732"/>
                </a:lnTo>
                <a:lnTo>
                  <a:pt x="200434" y="0"/>
                </a:lnTo>
                <a:lnTo>
                  <a:pt x="236470" y="4732"/>
                </a:lnTo>
                <a:lnTo>
                  <a:pt x="301611" y="40108"/>
                </a:lnTo>
                <a:lnTo>
                  <a:pt x="329584" y="69096"/>
                </a:lnTo>
                <a:lnTo>
                  <a:pt x="353738" y="104513"/>
                </a:lnTo>
                <a:lnTo>
                  <a:pt x="373509" y="145532"/>
                </a:lnTo>
                <a:lnTo>
                  <a:pt x="388332" y="191324"/>
                </a:lnTo>
                <a:lnTo>
                  <a:pt x="397639" y="241061"/>
                </a:lnTo>
                <a:lnTo>
                  <a:pt x="400868" y="293917"/>
                </a:lnTo>
                <a:lnTo>
                  <a:pt x="397639" y="346777"/>
                </a:lnTo>
                <a:lnTo>
                  <a:pt x="388332" y="396529"/>
                </a:lnTo>
                <a:lnTo>
                  <a:pt x="373509" y="442341"/>
                </a:lnTo>
                <a:lnTo>
                  <a:pt x="353738" y="483384"/>
                </a:lnTo>
                <a:lnTo>
                  <a:pt x="329584" y="518826"/>
                </a:lnTo>
                <a:lnTo>
                  <a:pt x="301611" y="547838"/>
                </a:lnTo>
                <a:lnTo>
                  <a:pt x="236470" y="583248"/>
                </a:lnTo>
                <a:lnTo>
                  <a:pt x="200434" y="587985"/>
                </a:lnTo>
                <a:lnTo>
                  <a:pt x="164431" y="583248"/>
                </a:lnTo>
                <a:lnTo>
                  <a:pt x="99314" y="547838"/>
                </a:lnTo>
                <a:lnTo>
                  <a:pt x="71337" y="518826"/>
                </a:lnTo>
                <a:lnTo>
                  <a:pt x="47171" y="483384"/>
                </a:lnTo>
                <a:lnTo>
                  <a:pt x="27386" y="442341"/>
                </a:lnTo>
                <a:lnTo>
                  <a:pt x="12550" y="396529"/>
                </a:lnTo>
                <a:lnTo>
                  <a:pt x="3232" y="346777"/>
                </a:lnTo>
                <a:lnTo>
                  <a:pt x="0" y="293917"/>
                </a:lnTo>
                <a:close/>
              </a:path>
            </a:pathLst>
          </a:custGeom>
          <a:ln w="528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47637" y="5784336"/>
            <a:ext cx="409575" cy="604520"/>
          </a:xfrm>
          <a:custGeom>
            <a:avLst/>
            <a:gdLst/>
            <a:ahLst/>
            <a:cxnLst/>
            <a:rect l="l" t="t" r="r" b="b"/>
            <a:pathLst>
              <a:path w="409575" h="604520">
                <a:moveTo>
                  <a:pt x="0" y="302238"/>
                </a:moveTo>
                <a:lnTo>
                  <a:pt x="3297" y="247923"/>
                </a:lnTo>
                <a:lnTo>
                  <a:pt x="12805" y="196797"/>
                </a:lnTo>
                <a:lnTo>
                  <a:pt x="27943" y="149714"/>
                </a:lnTo>
                <a:lnTo>
                  <a:pt x="48131" y="107530"/>
                </a:lnTo>
                <a:lnTo>
                  <a:pt x="72791" y="71099"/>
                </a:lnTo>
                <a:lnTo>
                  <a:pt x="101342" y="41275"/>
                </a:lnTo>
                <a:lnTo>
                  <a:pt x="133205" y="18914"/>
                </a:lnTo>
                <a:lnTo>
                  <a:pt x="204550" y="0"/>
                </a:lnTo>
                <a:lnTo>
                  <a:pt x="241308" y="4871"/>
                </a:lnTo>
                <a:lnTo>
                  <a:pt x="307757" y="41275"/>
                </a:lnTo>
                <a:lnTo>
                  <a:pt x="336294" y="71099"/>
                </a:lnTo>
                <a:lnTo>
                  <a:pt x="360936" y="107530"/>
                </a:lnTo>
                <a:lnTo>
                  <a:pt x="381107" y="149714"/>
                </a:lnTo>
                <a:lnTo>
                  <a:pt x="396229" y="196797"/>
                </a:lnTo>
                <a:lnTo>
                  <a:pt x="405726" y="247923"/>
                </a:lnTo>
                <a:lnTo>
                  <a:pt x="409020" y="302238"/>
                </a:lnTo>
                <a:lnTo>
                  <a:pt x="405726" y="356557"/>
                </a:lnTo>
                <a:lnTo>
                  <a:pt x="396229" y="407686"/>
                </a:lnTo>
                <a:lnTo>
                  <a:pt x="381107" y="454770"/>
                </a:lnTo>
                <a:lnTo>
                  <a:pt x="360936" y="496955"/>
                </a:lnTo>
                <a:lnTo>
                  <a:pt x="336294" y="533387"/>
                </a:lnTo>
                <a:lnTo>
                  <a:pt x="307757" y="563211"/>
                </a:lnTo>
                <a:lnTo>
                  <a:pt x="275903" y="585571"/>
                </a:lnTo>
                <a:lnTo>
                  <a:pt x="204550" y="604485"/>
                </a:lnTo>
                <a:lnTo>
                  <a:pt x="167801" y="599614"/>
                </a:lnTo>
                <a:lnTo>
                  <a:pt x="101342" y="563211"/>
                </a:lnTo>
                <a:lnTo>
                  <a:pt x="72791" y="533387"/>
                </a:lnTo>
                <a:lnTo>
                  <a:pt x="48131" y="496955"/>
                </a:lnTo>
                <a:lnTo>
                  <a:pt x="27943" y="454770"/>
                </a:lnTo>
                <a:lnTo>
                  <a:pt x="12805" y="407686"/>
                </a:lnTo>
                <a:lnTo>
                  <a:pt x="3297" y="356557"/>
                </a:lnTo>
                <a:lnTo>
                  <a:pt x="0" y="302238"/>
                </a:lnTo>
                <a:close/>
              </a:path>
            </a:pathLst>
          </a:custGeom>
          <a:ln w="528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9159" y="5909398"/>
            <a:ext cx="259079" cy="410209"/>
          </a:xfrm>
          <a:custGeom>
            <a:avLst/>
            <a:gdLst/>
            <a:ahLst/>
            <a:cxnLst/>
            <a:rect l="l" t="t" r="r" b="b"/>
            <a:pathLst>
              <a:path w="259080" h="410210">
                <a:moveTo>
                  <a:pt x="0" y="204838"/>
                </a:moveTo>
                <a:lnTo>
                  <a:pt x="4630" y="150351"/>
                </a:lnTo>
                <a:lnTo>
                  <a:pt x="17695" y="101410"/>
                </a:lnTo>
                <a:lnTo>
                  <a:pt x="37957" y="59960"/>
                </a:lnTo>
                <a:lnTo>
                  <a:pt x="64177" y="27945"/>
                </a:lnTo>
                <a:lnTo>
                  <a:pt x="95117" y="7310"/>
                </a:lnTo>
                <a:lnTo>
                  <a:pt x="129538" y="0"/>
                </a:lnTo>
                <a:lnTo>
                  <a:pt x="163999" y="7310"/>
                </a:lnTo>
                <a:lnTo>
                  <a:pt x="221162" y="59960"/>
                </a:lnTo>
                <a:lnTo>
                  <a:pt x="241406" y="101410"/>
                </a:lnTo>
                <a:lnTo>
                  <a:pt x="254454" y="150351"/>
                </a:lnTo>
                <a:lnTo>
                  <a:pt x="259076" y="204838"/>
                </a:lnTo>
                <a:lnTo>
                  <a:pt x="254454" y="259275"/>
                </a:lnTo>
                <a:lnTo>
                  <a:pt x="241406" y="308195"/>
                </a:lnTo>
                <a:lnTo>
                  <a:pt x="221162" y="349646"/>
                </a:lnTo>
                <a:lnTo>
                  <a:pt x="194949" y="381672"/>
                </a:lnTo>
                <a:lnTo>
                  <a:pt x="129538" y="409638"/>
                </a:lnTo>
                <a:lnTo>
                  <a:pt x="95117" y="402321"/>
                </a:lnTo>
                <a:lnTo>
                  <a:pt x="37957" y="349646"/>
                </a:lnTo>
                <a:lnTo>
                  <a:pt x="17695" y="308195"/>
                </a:lnTo>
                <a:lnTo>
                  <a:pt x="4630" y="259275"/>
                </a:lnTo>
                <a:lnTo>
                  <a:pt x="0" y="204838"/>
                </a:lnTo>
                <a:close/>
              </a:path>
            </a:pathLst>
          </a:custGeom>
          <a:ln w="524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02896" y="5788506"/>
            <a:ext cx="225425" cy="330200"/>
          </a:xfrm>
          <a:custGeom>
            <a:avLst/>
            <a:gdLst/>
            <a:ahLst/>
            <a:cxnLst/>
            <a:rect l="l" t="t" r="r" b="b"/>
            <a:pathLst>
              <a:path w="225425" h="330200">
                <a:moveTo>
                  <a:pt x="0" y="164848"/>
                </a:moveTo>
                <a:lnTo>
                  <a:pt x="5730" y="112720"/>
                </a:lnTo>
                <a:lnTo>
                  <a:pt x="21689" y="67465"/>
                </a:lnTo>
                <a:lnTo>
                  <a:pt x="46024" y="31788"/>
                </a:lnTo>
                <a:lnTo>
                  <a:pt x="76885" y="8398"/>
                </a:lnTo>
                <a:lnTo>
                  <a:pt x="112420" y="0"/>
                </a:lnTo>
                <a:lnTo>
                  <a:pt x="147953" y="8398"/>
                </a:lnTo>
                <a:lnTo>
                  <a:pt x="178821" y="31788"/>
                </a:lnTo>
                <a:lnTo>
                  <a:pt x="203168" y="67465"/>
                </a:lnTo>
                <a:lnTo>
                  <a:pt x="219138" y="112720"/>
                </a:lnTo>
                <a:lnTo>
                  <a:pt x="224874" y="164848"/>
                </a:lnTo>
                <a:lnTo>
                  <a:pt x="219138" y="216997"/>
                </a:lnTo>
                <a:lnTo>
                  <a:pt x="203168" y="262302"/>
                </a:lnTo>
                <a:lnTo>
                  <a:pt x="178821" y="298039"/>
                </a:lnTo>
                <a:lnTo>
                  <a:pt x="147953" y="321480"/>
                </a:lnTo>
                <a:lnTo>
                  <a:pt x="112420" y="329900"/>
                </a:lnTo>
                <a:lnTo>
                  <a:pt x="76885" y="321480"/>
                </a:lnTo>
                <a:lnTo>
                  <a:pt x="46024" y="298039"/>
                </a:lnTo>
                <a:lnTo>
                  <a:pt x="21689" y="262302"/>
                </a:lnTo>
                <a:lnTo>
                  <a:pt x="5730" y="216997"/>
                </a:lnTo>
                <a:lnTo>
                  <a:pt x="0" y="164848"/>
                </a:lnTo>
                <a:close/>
              </a:path>
            </a:pathLst>
          </a:custGeom>
          <a:ln w="528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19700" y="5935209"/>
            <a:ext cx="197757" cy="4256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71394" y="5749477"/>
            <a:ext cx="15240" cy="74295"/>
          </a:xfrm>
          <a:custGeom>
            <a:avLst/>
            <a:gdLst/>
            <a:ahLst/>
            <a:cxnLst/>
            <a:rect l="l" t="t" r="r" b="b"/>
            <a:pathLst>
              <a:path w="15239" h="74295">
                <a:moveTo>
                  <a:pt x="6345" y="0"/>
                </a:moveTo>
                <a:lnTo>
                  <a:pt x="4881" y="55324"/>
                </a:lnTo>
                <a:lnTo>
                  <a:pt x="59" y="55324"/>
                </a:lnTo>
                <a:lnTo>
                  <a:pt x="6817" y="73888"/>
                </a:lnTo>
                <a:lnTo>
                  <a:pt x="14660" y="55630"/>
                </a:lnTo>
                <a:lnTo>
                  <a:pt x="9779" y="55467"/>
                </a:lnTo>
                <a:lnTo>
                  <a:pt x="9782" y="55324"/>
                </a:lnTo>
                <a:lnTo>
                  <a:pt x="4881" y="55324"/>
                </a:lnTo>
                <a:lnTo>
                  <a:pt x="0" y="55160"/>
                </a:lnTo>
                <a:lnTo>
                  <a:pt x="9786" y="55160"/>
                </a:lnTo>
                <a:lnTo>
                  <a:pt x="11113" y="143"/>
                </a:lnTo>
                <a:lnTo>
                  <a:pt x="634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09237" y="5765915"/>
            <a:ext cx="15240" cy="74295"/>
          </a:xfrm>
          <a:custGeom>
            <a:avLst/>
            <a:gdLst/>
            <a:ahLst/>
            <a:cxnLst/>
            <a:rect l="l" t="t" r="r" b="b"/>
            <a:pathLst>
              <a:path w="15239" h="74295">
                <a:moveTo>
                  <a:pt x="6342" y="0"/>
                </a:moveTo>
                <a:lnTo>
                  <a:pt x="4887" y="55324"/>
                </a:lnTo>
                <a:lnTo>
                  <a:pt x="111" y="55324"/>
                </a:lnTo>
                <a:lnTo>
                  <a:pt x="6827" y="73745"/>
                </a:lnTo>
                <a:lnTo>
                  <a:pt x="14663" y="55630"/>
                </a:lnTo>
                <a:lnTo>
                  <a:pt x="9775" y="55487"/>
                </a:lnTo>
                <a:lnTo>
                  <a:pt x="9779" y="55324"/>
                </a:lnTo>
                <a:lnTo>
                  <a:pt x="4887" y="55324"/>
                </a:lnTo>
                <a:lnTo>
                  <a:pt x="0" y="55017"/>
                </a:lnTo>
                <a:lnTo>
                  <a:pt x="9787" y="55017"/>
                </a:lnTo>
                <a:lnTo>
                  <a:pt x="11108" y="163"/>
                </a:lnTo>
                <a:lnTo>
                  <a:pt x="634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74226" y="6113173"/>
            <a:ext cx="10160" cy="91440"/>
          </a:xfrm>
          <a:custGeom>
            <a:avLst/>
            <a:gdLst/>
            <a:ahLst/>
            <a:cxnLst/>
            <a:rect l="l" t="t" r="r" b="b"/>
            <a:pathLst>
              <a:path w="10160" h="91439">
                <a:moveTo>
                  <a:pt x="6573" y="12287"/>
                </a:moveTo>
                <a:lnTo>
                  <a:pt x="3270" y="12287"/>
                </a:lnTo>
                <a:lnTo>
                  <a:pt x="3270" y="91107"/>
                </a:lnTo>
                <a:lnTo>
                  <a:pt x="6459" y="91107"/>
                </a:lnTo>
                <a:lnTo>
                  <a:pt x="6573" y="12287"/>
                </a:lnTo>
                <a:close/>
              </a:path>
              <a:path w="10160" h="91439">
                <a:moveTo>
                  <a:pt x="4881" y="0"/>
                </a:moveTo>
                <a:lnTo>
                  <a:pt x="0" y="12287"/>
                </a:lnTo>
                <a:lnTo>
                  <a:pt x="9762" y="12287"/>
                </a:lnTo>
                <a:lnTo>
                  <a:pt x="48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818052" y="5625669"/>
            <a:ext cx="308610" cy="144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100965">
              <a:lnSpc>
                <a:spcPct val="111500"/>
              </a:lnSpc>
              <a:spcBef>
                <a:spcPts val="85"/>
              </a:spcBef>
            </a:pPr>
            <a:r>
              <a:rPr sz="350" b="1" spc="-20" dirty="0">
                <a:latin typeface="Calibri"/>
                <a:cs typeface="Calibri"/>
              </a:rPr>
              <a:t>Axial  </a:t>
            </a:r>
            <a:r>
              <a:rPr sz="350" b="1" spc="-25" dirty="0">
                <a:latin typeface="Calibri"/>
                <a:cs typeface="Calibri"/>
              </a:rPr>
              <a:t>Spond</a:t>
            </a:r>
            <a:r>
              <a:rPr sz="350" b="1" spc="-30" dirty="0">
                <a:latin typeface="Calibri"/>
                <a:cs typeface="Calibri"/>
              </a:rPr>
              <a:t>y</a:t>
            </a:r>
            <a:r>
              <a:rPr sz="350" b="1" spc="-20" dirty="0">
                <a:latin typeface="Calibri"/>
                <a:cs typeface="Calibri"/>
              </a:rPr>
              <a:t>loa</a:t>
            </a:r>
            <a:r>
              <a:rPr sz="350" b="1" spc="-10" dirty="0">
                <a:latin typeface="Calibri"/>
                <a:cs typeface="Calibri"/>
              </a:rPr>
              <a:t>r</a:t>
            </a:r>
            <a:r>
              <a:rPr sz="350" b="1" spc="-20" dirty="0">
                <a:latin typeface="Calibri"/>
                <a:cs typeface="Calibri"/>
              </a:rPr>
              <a:t>t</a:t>
            </a:r>
            <a:r>
              <a:rPr sz="350" b="1" spc="-25" dirty="0">
                <a:latin typeface="Calibri"/>
                <a:cs typeface="Calibri"/>
              </a:rPr>
              <a:t>h</a:t>
            </a:r>
            <a:r>
              <a:rPr sz="350" b="1" spc="-10" dirty="0">
                <a:latin typeface="Calibri"/>
                <a:cs typeface="Calibri"/>
              </a:rPr>
              <a:t>r</a:t>
            </a:r>
            <a:r>
              <a:rPr sz="350" b="1" spc="-15" dirty="0">
                <a:latin typeface="Calibri"/>
                <a:cs typeface="Calibri"/>
              </a:rPr>
              <a:t>i</a:t>
            </a:r>
            <a:r>
              <a:rPr sz="350" b="1" spc="-20" dirty="0">
                <a:latin typeface="Calibri"/>
                <a:cs typeface="Calibri"/>
              </a:rPr>
              <a:t>t</a:t>
            </a:r>
            <a:r>
              <a:rPr sz="350" b="1" spc="-15" dirty="0">
                <a:latin typeface="Calibri"/>
                <a:cs typeface="Calibri"/>
              </a:rPr>
              <a:t>is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72433" y="5613708"/>
            <a:ext cx="308610" cy="1441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1594">
              <a:lnSpc>
                <a:spcPct val="111100"/>
              </a:lnSpc>
              <a:spcBef>
                <a:spcPts val="90"/>
              </a:spcBef>
            </a:pPr>
            <a:r>
              <a:rPr sz="350" b="1" spc="-20" dirty="0">
                <a:latin typeface="Calibri"/>
                <a:cs typeface="Calibri"/>
              </a:rPr>
              <a:t>Periphere  </a:t>
            </a:r>
            <a:r>
              <a:rPr sz="350" b="1" spc="-25" dirty="0">
                <a:latin typeface="Calibri"/>
                <a:cs typeface="Calibri"/>
              </a:rPr>
              <a:t>Spondy</a:t>
            </a:r>
            <a:r>
              <a:rPr sz="350" b="1" spc="-20" dirty="0">
                <a:latin typeface="Calibri"/>
                <a:cs typeface="Calibri"/>
              </a:rPr>
              <a:t>loa</a:t>
            </a:r>
            <a:r>
              <a:rPr sz="350" b="1" spc="-10" dirty="0">
                <a:latin typeface="Calibri"/>
                <a:cs typeface="Calibri"/>
              </a:rPr>
              <a:t>r</a:t>
            </a:r>
            <a:r>
              <a:rPr sz="350" b="1" spc="-20" dirty="0">
                <a:latin typeface="Calibri"/>
                <a:cs typeface="Calibri"/>
              </a:rPr>
              <a:t>t</a:t>
            </a:r>
            <a:r>
              <a:rPr sz="350" b="1" spc="-25" dirty="0">
                <a:latin typeface="Calibri"/>
                <a:cs typeface="Calibri"/>
              </a:rPr>
              <a:t>h</a:t>
            </a:r>
            <a:r>
              <a:rPr sz="350" b="1" spc="-10" dirty="0">
                <a:latin typeface="Calibri"/>
                <a:cs typeface="Calibri"/>
              </a:rPr>
              <a:t>r</a:t>
            </a:r>
            <a:r>
              <a:rPr sz="350" b="1" spc="-15" dirty="0">
                <a:latin typeface="Calibri"/>
                <a:cs typeface="Calibri"/>
              </a:rPr>
              <a:t>i</a:t>
            </a:r>
            <a:r>
              <a:rPr sz="350" b="1" spc="-20" dirty="0">
                <a:latin typeface="Calibri"/>
                <a:cs typeface="Calibri"/>
              </a:rPr>
              <a:t>t</a:t>
            </a:r>
            <a:r>
              <a:rPr sz="350" b="1" spc="-15" dirty="0">
                <a:latin typeface="Calibri"/>
                <a:cs typeface="Calibri"/>
              </a:rPr>
              <a:t>is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39564" y="6195996"/>
            <a:ext cx="455295" cy="1339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405"/>
              </a:lnSpc>
              <a:spcBef>
                <a:spcPts val="135"/>
              </a:spcBef>
            </a:pPr>
            <a:r>
              <a:rPr sz="350" b="1" spc="-30" dirty="0">
                <a:latin typeface="Calibri"/>
                <a:cs typeface="Calibri"/>
              </a:rPr>
              <a:t>IBD-SpA </a:t>
            </a:r>
            <a:r>
              <a:rPr sz="350" b="1" spc="10" dirty="0">
                <a:latin typeface="Calibri"/>
                <a:cs typeface="Calibri"/>
              </a:rPr>
              <a:t> </a:t>
            </a:r>
            <a:r>
              <a:rPr sz="525" b="1" spc="-30" baseline="15873" dirty="0">
                <a:latin typeface="Calibri"/>
                <a:cs typeface="Calibri"/>
              </a:rPr>
              <a:t>Undifferentiated</a:t>
            </a:r>
            <a:endParaRPr sz="525" baseline="15873">
              <a:latin typeface="Calibri"/>
              <a:cs typeface="Calibri"/>
            </a:endParaRPr>
          </a:p>
          <a:p>
            <a:pPr marL="187960">
              <a:lnSpc>
                <a:spcPts val="405"/>
              </a:lnSpc>
            </a:pPr>
            <a:r>
              <a:rPr sz="350" b="1" spc="-25" dirty="0">
                <a:latin typeface="Calibri"/>
                <a:cs typeface="Calibri"/>
              </a:rPr>
              <a:t>P</a:t>
            </a:r>
            <a:r>
              <a:rPr sz="350" b="1" spc="-30" dirty="0">
                <a:latin typeface="Calibri"/>
                <a:cs typeface="Calibri"/>
              </a:rPr>
              <a:t>e</a:t>
            </a:r>
            <a:r>
              <a:rPr sz="350" b="1" spc="-10" dirty="0">
                <a:latin typeface="Calibri"/>
                <a:cs typeface="Calibri"/>
              </a:rPr>
              <a:t>r</a:t>
            </a:r>
            <a:r>
              <a:rPr sz="350" b="1" spc="-20" dirty="0">
                <a:latin typeface="Calibri"/>
                <a:cs typeface="Calibri"/>
              </a:rPr>
              <a:t>iph</a:t>
            </a:r>
            <a:r>
              <a:rPr sz="350" b="1" spc="-30" dirty="0">
                <a:latin typeface="Calibri"/>
                <a:cs typeface="Calibri"/>
              </a:rPr>
              <a:t>e</a:t>
            </a:r>
            <a:r>
              <a:rPr sz="350" b="1" spc="-20" dirty="0">
                <a:latin typeface="Calibri"/>
                <a:cs typeface="Calibri"/>
              </a:rPr>
              <a:t>re</a:t>
            </a:r>
            <a:r>
              <a:rPr sz="350" b="1" spc="-45" dirty="0">
                <a:latin typeface="Calibri"/>
                <a:cs typeface="Calibri"/>
              </a:rPr>
              <a:t> </a:t>
            </a:r>
            <a:r>
              <a:rPr sz="350" b="1" spc="-25" dirty="0">
                <a:latin typeface="Calibri"/>
                <a:cs typeface="Calibri"/>
              </a:rPr>
              <a:t>SpA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78535" y="5991961"/>
            <a:ext cx="92075" cy="84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b="1" spc="-20" dirty="0">
                <a:latin typeface="Calibri"/>
                <a:cs typeface="Calibri"/>
              </a:rPr>
              <a:t>R</a:t>
            </a:r>
            <a:r>
              <a:rPr sz="350" b="1" spc="-30" dirty="0">
                <a:latin typeface="Calibri"/>
                <a:cs typeface="Calibri"/>
              </a:rPr>
              <a:t>eA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69374" y="5841220"/>
            <a:ext cx="86995" cy="84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b="1" spc="-25" dirty="0">
                <a:latin typeface="Calibri"/>
                <a:cs typeface="Calibri"/>
              </a:rPr>
              <a:t>P</a:t>
            </a:r>
            <a:r>
              <a:rPr sz="350" b="1" spc="-15" dirty="0">
                <a:latin typeface="Calibri"/>
                <a:cs typeface="Calibri"/>
              </a:rPr>
              <a:t>s</a:t>
            </a:r>
            <a:r>
              <a:rPr sz="350" b="1" spc="-30" dirty="0">
                <a:latin typeface="Calibri"/>
                <a:cs typeface="Calibri"/>
              </a:rPr>
              <a:t>A</a:t>
            </a:r>
            <a:endParaRPr sz="3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40916" y="6014389"/>
            <a:ext cx="271780" cy="1301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390"/>
              </a:lnSpc>
              <a:spcBef>
                <a:spcPts val="135"/>
              </a:spcBef>
            </a:pPr>
            <a:r>
              <a:rPr sz="350" b="1" spc="-25" dirty="0">
                <a:latin typeface="Calibri"/>
                <a:cs typeface="Calibri"/>
              </a:rPr>
              <a:t>nr-axSpA</a:t>
            </a:r>
            <a:endParaRPr sz="350">
              <a:latin typeface="Calibri"/>
              <a:cs typeface="Calibri"/>
            </a:endParaRPr>
          </a:p>
          <a:p>
            <a:pPr marR="5080" algn="r">
              <a:lnSpc>
                <a:spcPts val="390"/>
              </a:lnSpc>
            </a:pPr>
            <a:r>
              <a:rPr sz="350" b="1" spc="-25" dirty="0">
                <a:latin typeface="Calibri"/>
                <a:cs typeface="Calibri"/>
              </a:rPr>
              <a:t>A</a:t>
            </a:r>
            <a:r>
              <a:rPr sz="350" b="1" spc="-20" dirty="0">
                <a:latin typeface="Calibri"/>
                <a:cs typeface="Calibri"/>
              </a:rPr>
              <a:t>S</a:t>
            </a:r>
            <a:endParaRPr sz="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97377" y="174650"/>
            <a:ext cx="5534659" cy="6682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31442" y="1874647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31442" y="2450719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3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3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31442" y="3026791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4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1442" y="3602863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6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764029" y="2003552"/>
            <a:ext cx="704215" cy="193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Tips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Patterns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0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atho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5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Morbidity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78532" y="264667"/>
            <a:ext cx="81248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dirty="0">
                <a:uFill>
                  <a:solidFill>
                    <a:srgbClr val="943735"/>
                  </a:solidFill>
                </a:uFill>
              </a:rPr>
              <a:t>PsA is a </a:t>
            </a:r>
            <a:r>
              <a:rPr sz="3600" u="heavy" spc="-35" dirty="0">
                <a:uFill>
                  <a:solidFill>
                    <a:srgbClr val="943735"/>
                  </a:solidFill>
                </a:uFill>
              </a:rPr>
              <a:t>chronic </a:t>
            </a:r>
            <a:r>
              <a:rPr sz="3600" u="heavy" spc="-30" dirty="0">
                <a:uFill>
                  <a:solidFill>
                    <a:srgbClr val="943735"/>
                  </a:solidFill>
                </a:uFill>
              </a:rPr>
              <a:t>progressive</a:t>
            </a:r>
            <a:r>
              <a:rPr sz="3600" u="heavy" spc="-105" dirty="0">
                <a:uFill>
                  <a:solidFill>
                    <a:srgbClr val="943735"/>
                  </a:solidFill>
                </a:uFill>
              </a:rPr>
              <a:t> </a:t>
            </a:r>
            <a:r>
              <a:rPr sz="3600" u="heavy" dirty="0">
                <a:uFill>
                  <a:solidFill>
                    <a:srgbClr val="943735"/>
                  </a:solidFill>
                </a:uFill>
              </a:rPr>
              <a:t>disease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1901698" y="1700021"/>
            <a:ext cx="15055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 Rounded MT Bold"/>
                <a:cs typeface="Arial Rounded MT Bold"/>
              </a:rPr>
              <a:t>Skin</a:t>
            </a:r>
            <a:r>
              <a:rPr sz="1800" b="1" spc="-105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 Rounded MT Bold"/>
                <a:cs typeface="Arial Rounded MT Bold"/>
              </a:rPr>
              <a:t>changes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25929" y="2649156"/>
            <a:ext cx="1858771" cy="1237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63034" y="1700021"/>
            <a:ext cx="967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Swelling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17645" y="2649156"/>
            <a:ext cx="1858772" cy="1237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456426" y="1700021"/>
            <a:ext cx="1564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FFFFFF"/>
                </a:solidFill>
                <a:latin typeface="Arial Rounded MT Bold"/>
                <a:cs typeface="Arial Rounded MT Bold"/>
              </a:rPr>
              <a:t>Affected</a:t>
            </a:r>
            <a:r>
              <a:rPr sz="1800" b="1" spc="-85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nails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09359" y="2649156"/>
            <a:ext cx="1858772" cy="1237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974073" y="1693926"/>
            <a:ext cx="1113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FFFFFF"/>
                </a:solidFill>
                <a:latin typeface="Arial Rounded MT Bold"/>
                <a:cs typeface="Arial Rounded MT Bold"/>
              </a:rPr>
              <a:t>Mu</a:t>
            </a:r>
            <a:r>
              <a:rPr sz="1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t</a:t>
            </a:r>
            <a:r>
              <a:rPr sz="1800" b="1" spc="-45" dirty="0">
                <a:solidFill>
                  <a:srgbClr val="FFFFFF"/>
                </a:solidFill>
                <a:latin typeface="Arial Rounded MT Bold"/>
                <a:cs typeface="Arial Rounded MT Bold"/>
              </a:rPr>
              <a:t>a</a:t>
            </a:r>
            <a:r>
              <a:rPr sz="1800" b="1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t</a:t>
            </a:r>
            <a:r>
              <a:rPr sz="1800" b="1" spc="-15" dirty="0">
                <a:solidFill>
                  <a:srgbClr val="FFFFFF"/>
                </a:solidFill>
                <a:latin typeface="Arial Rounded MT Bold"/>
                <a:cs typeface="Arial Rounded MT Bold"/>
              </a:rPr>
              <a:t>i</a:t>
            </a:r>
            <a:r>
              <a:rPr sz="1800" b="1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o</a:t>
            </a:r>
            <a:r>
              <a:rPr sz="1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n</a:t>
            </a:r>
            <a:r>
              <a:rPr sz="1800" b="1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s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600947" y="2642933"/>
            <a:ext cx="1858772" cy="12436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83613" y="4677536"/>
            <a:ext cx="8260715" cy="114300"/>
          </a:xfrm>
          <a:custGeom>
            <a:avLst/>
            <a:gdLst/>
            <a:ahLst/>
            <a:cxnLst/>
            <a:rect l="l" t="t" r="r" b="b"/>
            <a:pathLst>
              <a:path w="8260715" h="114300">
                <a:moveTo>
                  <a:pt x="8146034" y="0"/>
                </a:moveTo>
                <a:lnTo>
                  <a:pt x="8146034" y="114300"/>
                </a:lnTo>
                <a:lnTo>
                  <a:pt x="8222234" y="76200"/>
                </a:lnTo>
                <a:lnTo>
                  <a:pt x="8165084" y="76200"/>
                </a:lnTo>
                <a:lnTo>
                  <a:pt x="8165084" y="38100"/>
                </a:lnTo>
                <a:lnTo>
                  <a:pt x="8222234" y="38100"/>
                </a:lnTo>
                <a:lnTo>
                  <a:pt x="8146034" y="0"/>
                </a:lnTo>
                <a:close/>
              </a:path>
              <a:path w="8260715" h="114300">
                <a:moveTo>
                  <a:pt x="8146034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8146034" y="76200"/>
                </a:lnTo>
                <a:lnTo>
                  <a:pt x="8146034" y="38100"/>
                </a:lnTo>
                <a:close/>
              </a:path>
              <a:path w="8260715" h="114300">
                <a:moveTo>
                  <a:pt x="8222234" y="38100"/>
                </a:moveTo>
                <a:lnTo>
                  <a:pt x="8165084" y="38100"/>
                </a:lnTo>
                <a:lnTo>
                  <a:pt x="8165084" y="76200"/>
                </a:lnTo>
                <a:lnTo>
                  <a:pt x="8222234" y="76200"/>
                </a:lnTo>
                <a:lnTo>
                  <a:pt x="8260334" y="57150"/>
                </a:lnTo>
                <a:lnTo>
                  <a:pt x="8222234" y="3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521833" y="4784852"/>
            <a:ext cx="1092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Tim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800" b="1" spc="-14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ea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558403" y="5460352"/>
            <a:ext cx="1943989" cy="11874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544574" y="5491378"/>
            <a:ext cx="2778125" cy="1346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52705">
              <a:lnSpc>
                <a:spcPct val="100000"/>
              </a:lnSpc>
              <a:spcBef>
                <a:spcPts val="565"/>
              </a:spcBef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Psoriatic arthritis: Pictures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symptoms and</a:t>
            </a:r>
            <a:r>
              <a:rPr sz="9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progression</a:t>
            </a:r>
            <a:endParaRPr sz="900">
              <a:latin typeface="Calibri"/>
              <a:cs typeface="Calibri"/>
            </a:endParaRPr>
          </a:p>
          <a:p>
            <a:pPr marL="52705">
              <a:lnSpc>
                <a:spcPct val="100000"/>
              </a:lnSpc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https://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www.medicalnewstoday.com/articles/316877.php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44361" y="344551"/>
            <a:ext cx="11042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782144"/>
                </a:solidFill>
              </a:rPr>
              <a:t>PsA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3205733" y="1371346"/>
            <a:ext cx="4826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400" dirty="0">
                <a:latin typeface="Arial"/>
                <a:cs typeface="Arial"/>
              </a:rPr>
              <a:t>Arthritis </a:t>
            </a:r>
            <a:r>
              <a:rPr sz="2400" spc="-5" dirty="0">
                <a:latin typeface="Arial"/>
                <a:cs typeface="Arial"/>
              </a:rPr>
              <a:t>associated with psoriasis,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34334" y="2044649"/>
            <a:ext cx="65900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(a scaly rash, most frequently occurring on the elbows, knees, and</a:t>
            </a:r>
            <a:r>
              <a:rPr sz="1600" spc="17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scalp)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5733" y="2907919"/>
            <a:ext cx="28308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400" spc="-5" dirty="0">
                <a:latin typeface="Arial"/>
                <a:cs typeface="Arial"/>
              </a:rPr>
              <a:t>Identifying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features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62934" y="3572332"/>
            <a:ext cx="12877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Arial"/>
                <a:cs typeface="Arial"/>
              </a:rPr>
              <a:t>P</a:t>
            </a:r>
            <a:r>
              <a:rPr sz="2000" dirty="0">
                <a:latin typeface="Arial"/>
                <a:cs typeface="Arial"/>
              </a:rPr>
              <a:t>so</a:t>
            </a:r>
            <a:r>
              <a:rPr sz="2000" spc="5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iasis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62934" y="4121277"/>
            <a:ext cx="4740275" cy="104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Arial"/>
                <a:cs typeface="Arial"/>
              </a:rPr>
              <a:t>Other manifestations such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as: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1900">
              <a:latin typeface="Times New Roman"/>
              <a:cs typeface="Times New Roman"/>
            </a:endParaRPr>
          </a:p>
          <a:p>
            <a:pPr marL="698500" marR="5080" lvl="1" indent="-228600">
              <a:lnSpc>
                <a:spcPts val="1730"/>
              </a:lnSpc>
              <a:spcBef>
                <a:spcPts val="5"/>
              </a:spcBef>
              <a:buFont typeface="Wingdings"/>
              <a:buChar char=""/>
              <a:tabLst>
                <a:tab pos="698500" algn="l"/>
              </a:tabLst>
            </a:pPr>
            <a:r>
              <a:rPr sz="1600" spc="-5" dirty="0">
                <a:latin typeface="Arial"/>
                <a:cs typeface="Arial"/>
              </a:rPr>
              <a:t>peripheral arthritis, spondylitis, tenosynovitis,  enthesitis,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dactylitis.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27047" y="1769364"/>
            <a:ext cx="1178052" cy="68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1442" y="1874647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960879" y="2003552"/>
            <a:ext cx="308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ips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31442" y="2450719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3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3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817623" y="2579623"/>
            <a:ext cx="594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erns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31442" y="3026791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4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64029" y="3079495"/>
            <a:ext cx="70421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atho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31442" y="3602863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6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794510" y="3732021"/>
            <a:ext cx="643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Morbidity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544574" y="5491378"/>
            <a:ext cx="3696335" cy="979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215900" indent="-203200">
              <a:lnSpc>
                <a:spcPts val="1440"/>
              </a:lnSpc>
              <a:buClr>
                <a:srgbClr val="7E7E7E"/>
              </a:buClr>
              <a:buSzPct val="187500"/>
              <a:buFont typeface="SimSun"/>
              <a:buChar char="●"/>
              <a:tabLst>
                <a:tab pos="216535" algn="l"/>
              </a:tabLst>
            </a:pPr>
            <a:r>
              <a:rPr sz="800" spc="-5" dirty="0">
                <a:latin typeface="Arial"/>
                <a:cs typeface="Arial"/>
              </a:rPr>
              <a:t>Olivieri </a:t>
            </a:r>
            <a:r>
              <a:rPr sz="800" dirty="0">
                <a:latin typeface="Arial"/>
                <a:cs typeface="Arial"/>
              </a:rPr>
              <a:t>I, </a:t>
            </a:r>
            <a:r>
              <a:rPr sz="800" i="1" spc="-5" dirty="0">
                <a:latin typeface="Arial"/>
                <a:cs typeface="Arial"/>
              </a:rPr>
              <a:t>et al. </a:t>
            </a:r>
            <a:r>
              <a:rPr sz="800" dirty="0">
                <a:latin typeface="Arial"/>
                <a:cs typeface="Arial"/>
              </a:rPr>
              <a:t>Imaging </a:t>
            </a:r>
            <a:r>
              <a:rPr sz="800" spc="-5" dirty="0">
                <a:latin typeface="Arial"/>
                <a:cs typeface="Arial"/>
              </a:rPr>
              <a:t>of psoriatic arthritis </a:t>
            </a:r>
            <a:r>
              <a:rPr sz="800" dirty="0">
                <a:latin typeface="Arial"/>
                <a:cs typeface="Arial"/>
              </a:rPr>
              <a:t>Reumatismo. </a:t>
            </a:r>
            <a:r>
              <a:rPr sz="800" spc="-5" dirty="0">
                <a:latin typeface="Arial"/>
                <a:cs typeface="Arial"/>
              </a:rPr>
              <a:t>2007;59 Suppl  1:73-6</a:t>
            </a:r>
            <a:endParaRPr sz="800">
              <a:latin typeface="Arial"/>
              <a:cs typeface="Arial"/>
            </a:endParaRPr>
          </a:p>
          <a:p>
            <a:pPr marL="215900" indent="-203200">
              <a:lnSpc>
                <a:spcPts val="1360"/>
              </a:lnSpc>
              <a:buClr>
                <a:srgbClr val="7E7E7E"/>
              </a:buClr>
              <a:buSzPct val="187500"/>
              <a:buFont typeface="SimSun"/>
              <a:buChar char="●"/>
              <a:tabLst>
                <a:tab pos="216535" algn="l"/>
              </a:tabLst>
            </a:pPr>
            <a:r>
              <a:rPr sz="800" spc="-5" dirty="0">
                <a:latin typeface="Arial"/>
                <a:cs typeface="Arial"/>
              </a:rPr>
              <a:t>Khan MA. </a:t>
            </a:r>
            <a:r>
              <a:rPr sz="800" dirty="0">
                <a:latin typeface="Arial"/>
                <a:cs typeface="Arial"/>
              </a:rPr>
              <a:t>Ann </a:t>
            </a:r>
            <a:r>
              <a:rPr sz="800" spc="-5" dirty="0">
                <a:latin typeface="Arial"/>
                <a:cs typeface="Arial"/>
              </a:rPr>
              <a:t>Intern Med. 2002 Update on Spondyloarthropathies Page  900</a:t>
            </a:r>
            <a:endParaRPr sz="800">
              <a:latin typeface="Arial"/>
              <a:cs typeface="Arial"/>
            </a:endParaRPr>
          </a:p>
          <a:p>
            <a:pPr marL="123825">
              <a:lnSpc>
                <a:spcPts val="880"/>
              </a:lnSpc>
            </a:pPr>
            <a:r>
              <a:rPr sz="800" spc="-5" dirty="0">
                <a:latin typeface="Arial"/>
                <a:cs typeface="Arial"/>
              </a:rPr>
              <a:t>Kelley’s Textbook of Rheumatology, </a:t>
            </a:r>
            <a:r>
              <a:rPr sz="800" dirty="0">
                <a:latin typeface="Arial"/>
                <a:cs typeface="Arial"/>
              </a:rPr>
              <a:t>8th </a:t>
            </a:r>
            <a:r>
              <a:rPr sz="800" spc="-5" dirty="0">
                <a:latin typeface="Arial"/>
                <a:cs typeface="Arial"/>
              </a:rPr>
              <a:t>ed,</a:t>
            </a:r>
            <a:r>
              <a:rPr sz="800" spc="1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2009:685–686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13685" y="1843506"/>
            <a:ext cx="5871845" cy="291084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9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Ankylosing spondylitis</a:t>
            </a:r>
            <a:r>
              <a:rPr sz="2000" b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(AS)</a:t>
            </a:r>
            <a:endParaRPr sz="2000">
              <a:latin typeface="Arial"/>
              <a:cs typeface="Arial"/>
            </a:endParaRPr>
          </a:p>
          <a:p>
            <a:pPr marL="469900" marR="5080" indent="-457200">
              <a:lnSpc>
                <a:spcPct val="100000"/>
              </a:lnSpc>
              <a:spcBef>
                <a:spcPts val="994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Non-radiographic axial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spondyloarthritis</a:t>
            </a:r>
            <a:r>
              <a:rPr sz="20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(nr-  axSpA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0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PsA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00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IBD related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arthritis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0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ReA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919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spc="-10" dirty="0">
                <a:latin typeface="Calibri"/>
                <a:cs typeface="Calibri"/>
              </a:rPr>
              <a:t>Undifferentiated Peripheral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SpA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14331" y="911352"/>
            <a:ext cx="2362200" cy="1508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32864" y="290322"/>
            <a:ext cx="4070350" cy="117602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sz="2800" spc="-5" dirty="0">
                <a:solidFill>
                  <a:srgbClr val="C00000"/>
                </a:solidFill>
              </a:rPr>
              <a:t>Spondyloarthritis (SpA)  diseases:???</a:t>
            </a:r>
            <a:endParaRPr sz="2800"/>
          </a:p>
          <a:p>
            <a:pPr marL="993140">
              <a:lnSpc>
                <a:spcPct val="100000"/>
              </a:lnSpc>
              <a:spcBef>
                <a:spcPts val="240"/>
              </a:spcBef>
            </a:pPr>
            <a:r>
              <a:rPr sz="2000" b="1" dirty="0">
                <a:solidFill>
                  <a:srgbClr val="000000"/>
                </a:solidFill>
                <a:latin typeface="Arial"/>
                <a:cs typeface="Arial"/>
              </a:rPr>
              <a:t>What are</a:t>
            </a:r>
            <a:r>
              <a:rPr sz="2000" b="1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0000"/>
                </a:solidFill>
                <a:latin typeface="Arial"/>
                <a:cs typeface="Arial"/>
              </a:rPr>
              <a:t>they?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83613" y="5592495"/>
            <a:ext cx="683437" cy="7892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91528" y="3451859"/>
            <a:ext cx="633983" cy="679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20128" y="3451859"/>
            <a:ext cx="489203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346835" marR="139065" indent="-228600">
              <a:lnSpc>
                <a:spcPts val="2590"/>
              </a:lnSpc>
              <a:spcBef>
                <a:spcPts val="425"/>
              </a:spcBef>
              <a:buChar char="•"/>
              <a:tabLst>
                <a:tab pos="1346835" algn="l"/>
              </a:tabLst>
            </a:pPr>
            <a:r>
              <a:rPr spc="-5" dirty="0"/>
              <a:t>Psoriatic plaques typically precede development  </a:t>
            </a:r>
            <a:r>
              <a:rPr dirty="0"/>
              <a:t>of </a:t>
            </a:r>
            <a:r>
              <a:rPr spc="-5" dirty="0"/>
              <a:t>the </a:t>
            </a:r>
            <a:r>
              <a:rPr dirty="0"/>
              <a:t>arthritic</a:t>
            </a:r>
            <a:r>
              <a:rPr spc="-15" dirty="0"/>
              <a:t> </a:t>
            </a:r>
            <a:r>
              <a:rPr spc="-5" dirty="0"/>
              <a:t>component.</a:t>
            </a:r>
          </a:p>
          <a:p>
            <a:pPr marL="1804035" lvl="1" indent="-228600">
              <a:lnSpc>
                <a:spcPts val="1825"/>
              </a:lnSpc>
              <a:spcBef>
                <a:spcPts val="980"/>
              </a:spcBef>
              <a:buChar char="•"/>
              <a:tabLst>
                <a:tab pos="1803400" algn="l"/>
                <a:tab pos="1804035" algn="l"/>
              </a:tabLst>
            </a:pPr>
            <a:r>
              <a:rPr sz="1600" spc="-5" dirty="0">
                <a:latin typeface="Arial"/>
                <a:cs typeface="Arial"/>
              </a:rPr>
              <a:t>7–42% of psoriasis (Ps) patients (in patient populations </a:t>
            </a:r>
            <a:r>
              <a:rPr sz="1600" spc="-10" dirty="0">
                <a:latin typeface="Arial"/>
                <a:cs typeface="Arial"/>
              </a:rPr>
              <a:t>with</a:t>
            </a:r>
            <a:r>
              <a:rPr sz="1600" spc="1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severe</a:t>
            </a:r>
            <a:endParaRPr sz="1600">
              <a:latin typeface="Arial"/>
              <a:cs typeface="Arial"/>
            </a:endParaRPr>
          </a:p>
          <a:p>
            <a:pPr marL="1803400">
              <a:lnSpc>
                <a:spcPts val="1825"/>
              </a:lnSpc>
            </a:pPr>
            <a:r>
              <a:rPr sz="1600" spc="-5" dirty="0"/>
              <a:t>Ps) may develop</a:t>
            </a:r>
            <a:r>
              <a:rPr sz="1600" dirty="0"/>
              <a:t> </a:t>
            </a:r>
            <a:r>
              <a:rPr sz="1600" spc="-5" dirty="0"/>
              <a:t>PsA.</a:t>
            </a:r>
            <a:endParaRPr sz="1600"/>
          </a:p>
          <a:p>
            <a:pPr marL="1105535">
              <a:lnSpc>
                <a:spcPct val="100000"/>
              </a:lnSpc>
              <a:spcBef>
                <a:spcPts val="30"/>
              </a:spcBef>
            </a:pPr>
            <a:endParaRPr sz="1500">
              <a:latin typeface="Times New Roman"/>
              <a:cs typeface="Times New Roman"/>
            </a:endParaRPr>
          </a:p>
          <a:p>
            <a:pPr marL="1804035" marR="5080" lvl="1" indent="-228600">
              <a:lnSpc>
                <a:spcPts val="1730"/>
              </a:lnSpc>
              <a:buChar char="•"/>
              <a:tabLst>
                <a:tab pos="1803400" algn="l"/>
                <a:tab pos="1804035" algn="l"/>
              </a:tabLst>
            </a:pPr>
            <a:r>
              <a:rPr sz="1600" spc="-5" dirty="0">
                <a:latin typeface="Arial"/>
                <a:cs typeface="Arial"/>
              </a:rPr>
              <a:t>No correlation between the severity of psoriatic plaques and PsA has  been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identified.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0780" y="3536695"/>
            <a:ext cx="4712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400" spc="-5" dirty="0">
                <a:latin typeface="Arial"/>
                <a:cs typeface="Arial"/>
              </a:rPr>
              <a:t>Equal gender distribution. </a:t>
            </a:r>
            <a:r>
              <a:rPr sz="2400" spc="5" dirty="0">
                <a:latin typeface="Arial"/>
                <a:cs typeface="Arial"/>
              </a:rPr>
              <a:t>(♂ </a:t>
            </a:r>
            <a:r>
              <a:rPr sz="2400" dirty="0">
                <a:latin typeface="Arial"/>
                <a:cs typeface="Arial"/>
              </a:rPr>
              <a:t>: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♀)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00780" y="4195317"/>
            <a:ext cx="6947534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1300" marR="5080" indent="-228600">
              <a:lnSpc>
                <a:spcPts val="2590"/>
              </a:lnSpc>
              <a:spcBef>
                <a:spcPts val="425"/>
              </a:spcBef>
              <a:buChar char="•"/>
              <a:tabLst>
                <a:tab pos="241300" algn="l"/>
              </a:tabLst>
            </a:pPr>
            <a:r>
              <a:rPr sz="2400" spc="-5" dirty="0">
                <a:latin typeface="Arial"/>
                <a:cs typeface="Arial"/>
              </a:rPr>
              <a:t>Peak years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onset typically between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ages </a:t>
            </a:r>
            <a:r>
              <a:rPr sz="2400" dirty="0">
                <a:latin typeface="Arial"/>
                <a:cs typeface="Arial"/>
              </a:rPr>
              <a:t>of  </a:t>
            </a:r>
            <a:r>
              <a:rPr sz="2400" spc="-5" dirty="0">
                <a:latin typeface="Arial"/>
                <a:cs typeface="Arial"/>
              </a:rPr>
              <a:t>20 and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40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27047" y="1769364"/>
            <a:ext cx="1178052" cy="6842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31442" y="1874647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960879" y="2003552"/>
            <a:ext cx="308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ips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1442" y="2450719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3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3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817623" y="2579623"/>
            <a:ext cx="594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erns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31442" y="3026791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4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64029" y="3079495"/>
            <a:ext cx="70421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atho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31442" y="3602863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6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794510" y="3732021"/>
            <a:ext cx="643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Morbidity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944361" y="344551"/>
            <a:ext cx="11042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782144"/>
                </a:solidFill>
              </a:rPr>
              <a:t>PsA</a:t>
            </a:r>
            <a:endParaRPr sz="4400"/>
          </a:p>
        </p:txBody>
      </p:sp>
      <p:sp>
        <p:nvSpPr>
          <p:cNvPr id="18" name="object 18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544574" y="5491378"/>
            <a:ext cx="2903855" cy="974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215900" indent="-203200">
              <a:lnSpc>
                <a:spcPts val="1415"/>
              </a:lnSpc>
              <a:buClr>
                <a:srgbClr val="7E7E7E"/>
              </a:buClr>
              <a:buSzPct val="187500"/>
              <a:buFont typeface="SimSun"/>
              <a:buChar char="●"/>
              <a:tabLst>
                <a:tab pos="216535" algn="l"/>
              </a:tabLst>
            </a:pPr>
            <a:r>
              <a:rPr sz="1200" spc="-7" baseline="3472" dirty="0">
                <a:latin typeface="Arial"/>
                <a:cs typeface="Arial"/>
              </a:rPr>
              <a:t>Kelley’s Textbook of Rheumatology. 2009, Page</a:t>
            </a:r>
            <a:r>
              <a:rPr sz="1200" spc="262" baseline="3472" dirty="0">
                <a:latin typeface="Arial"/>
                <a:cs typeface="Arial"/>
              </a:rPr>
              <a:t> </a:t>
            </a:r>
            <a:r>
              <a:rPr sz="1200" spc="-7" baseline="3472" dirty="0">
                <a:latin typeface="Arial"/>
                <a:cs typeface="Arial"/>
              </a:rPr>
              <a:t>1201-1204</a:t>
            </a:r>
            <a:endParaRPr sz="1200" baseline="3472">
              <a:latin typeface="Arial"/>
              <a:cs typeface="Arial"/>
            </a:endParaRPr>
          </a:p>
          <a:p>
            <a:pPr marL="215900" indent="-203200">
              <a:lnSpc>
                <a:spcPts val="1335"/>
              </a:lnSpc>
              <a:buClr>
                <a:srgbClr val="7E7E7E"/>
              </a:buClr>
              <a:buSzPct val="187500"/>
              <a:buFont typeface="SimSun"/>
              <a:buChar char="●"/>
              <a:tabLst>
                <a:tab pos="216535" algn="l"/>
              </a:tabLst>
            </a:pPr>
            <a:r>
              <a:rPr sz="800" spc="-5" dirty="0">
                <a:latin typeface="Arial"/>
                <a:cs typeface="Arial"/>
              </a:rPr>
              <a:t>Moll JM, et al </a:t>
            </a:r>
            <a:r>
              <a:rPr sz="800" dirty="0">
                <a:latin typeface="Arial"/>
                <a:cs typeface="Arial"/>
              </a:rPr>
              <a:t>Semin </a:t>
            </a:r>
            <a:r>
              <a:rPr sz="800" spc="-5" dirty="0">
                <a:latin typeface="Arial"/>
                <a:cs typeface="Arial"/>
              </a:rPr>
              <a:t>Arthritis Rheum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1973;3:55–78;</a:t>
            </a:r>
            <a:endParaRPr sz="800">
              <a:latin typeface="Arial"/>
              <a:cs typeface="Arial"/>
            </a:endParaRPr>
          </a:p>
          <a:p>
            <a:pPr marL="123825">
              <a:lnSpc>
                <a:spcPts val="880"/>
              </a:lnSpc>
            </a:pPr>
            <a:r>
              <a:rPr sz="800" spc="-5" dirty="0">
                <a:latin typeface="Arial"/>
                <a:cs typeface="Arial"/>
              </a:rPr>
              <a:t>Kelley’s Textbook of Rheumatology, </a:t>
            </a:r>
            <a:r>
              <a:rPr sz="800" dirty="0">
                <a:latin typeface="Arial"/>
                <a:cs typeface="Arial"/>
              </a:rPr>
              <a:t>8th </a:t>
            </a:r>
            <a:r>
              <a:rPr sz="800" spc="-5" dirty="0">
                <a:latin typeface="Arial"/>
                <a:cs typeface="Arial"/>
              </a:rPr>
              <a:t>ed,</a:t>
            </a:r>
            <a:r>
              <a:rPr sz="800" spc="15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2009:1201–1206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148393" y="1013396"/>
          <a:ext cx="7080884" cy="4832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3250"/>
                <a:gridCol w="4359275"/>
                <a:gridCol w="805815"/>
              </a:tblGrid>
              <a:tr h="534924"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Pattern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282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E3163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Features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28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E3163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Rate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28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E3163"/>
                    </a:solidFill>
                  </a:tcPr>
                </a:tc>
              </a:tr>
              <a:tr h="9241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Asymmetrical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50" marR="157480" indent="-172720">
                        <a:lnSpc>
                          <a:spcPts val="1730"/>
                        </a:lnSpc>
                        <a:spcBef>
                          <a:spcPts val="795"/>
                        </a:spcBef>
                        <a:buClr>
                          <a:srgbClr val="900054"/>
                        </a:buClr>
                        <a:buChar char="•"/>
                        <a:tabLst>
                          <a:tab pos="260985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Usually involves small joints, less frequently  involves large</a:t>
                      </a:r>
                      <a:r>
                        <a:rPr sz="1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joints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60350" indent="-172720">
                        <a:lnSpc>
                          <a:spcPct val="100000"/>
                        </a:lnSpc>
                        <a:spcBef>
                          <a:spcPts val="254"/>
                        </a:spcBef>
                        <a:buClr>
                          <a:srgbClr val="900054"/>
                        </a:buClr>
                        <a:buChar char="•"/>
                        <a:tabLst>
                          <a:tab pos="260985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Normally oligoarthritis (≤4</a:t>
                      </a:r>
                      <a:r>
                        <a:rPr sz="1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joints)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88900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~</a:t>
                      </a:r>
                      <a:r>
                        <a:rPr sz="1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47%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911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Symmetrical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50" indent="-172720">
                        <a:lnSpc>
                          <a:spcPct val="100000"/>
                        </a:lnSpc>
                        <a:spcBef>
                          <a:spcPts val="130"/>
                        </a:spcBef>
                        <a:buClr>
                          <a:srgbClr val="900054"/>
                        </a:buClr>
                        <a:buChar char="•"/>
                        <a:tabLst>
                          <a:tab pos="260985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Involves small joints and large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joints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60350" indent="-172720">
                        <a:lnSpc>
                          <a:spcPct val="100000"/>
                        </a:lnSpc>
                        <a:spcBef>
                          <a:spcPts val="290"/>
                        </a:spcBef>
                        <a:buClr>
                          <a:srgbClr val="900054"/>
                        </a:buClr>
                        <a:buChar char="•"/>
                        <a:tabLst>
                          <a:tab pos="260985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May be RF positive (clinically similar to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RA)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60350" marR="614680" indent="-172720">
                        <a:lnSpc>
                          <a:spcPts val="1730"/>
                        </a:lnSpc>
                        <a:spcBef>
                          <a:spcPts val="505"/>
                        </a:spcBef>
                        <a:buClr>
                          <a:srgbClr val="900054"/>
                        </a:buClr>
                        <a:buChar char="•"/>
                        <a:tabLst>
                          <a:tab pos="260985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Arthritis may develop concurrently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with 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psoriasis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8900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~</a:t>
                      </a:r>
                      <a:r>
                        <a:rPr sz="1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25%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635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Spondylitis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50" indent="-172720">
                        <a:lnSpc>
                          <a:spcPct val="100000"/>
                        </a:lnSpc>
                        <a:spcBef>
                          <a:spcPts val="570"/>
                        </a:spcBef>
                        <a:buClr>
                          <a:srgbClr val="900054"/>
                        </a:buClr>
                        <a:buChar char="•"/>
                        <a:tabLst>
                          <a:tab pos="260985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SIJ and vertebrae affected</a:t>
                      </a:r>
                      <a:r>
                        <a:rPr sz="16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asymmetrically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60350" indent="-172720">
                        <a:lnSpc>
                          <a:spcPct val="100000"/>
                        </a:lnSpc>
                        <a:spcBef>
                          <a:spcPts val="290"/>
                        </a:spcBef>
                        <a:buClr>
                          <a:srgbClr val="900054"/>
                        </a:buClr>
                        <a:buChar char="•"/>
                        <a:tabLst>
                          <a:tab pos="260985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More common in</a:t>
                      </a:r>
                      <a:r>
                        <a:rPr sz="16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men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60350" indent="-172720">
                        <a:lnSpc>
                          <a:spcPct val="100000"/>
                        </a:lnSpc>
                        <a:spcBef>
                          <a:spcPts val="285"/>
                        </a:spcBef>
                        <a:buClr>
                          <a:srgbClr val="900054"/>
                        </a:buClr>
                        <a:buChar char="•"/>
                        <a:tabLst>
                          <a:tab pos="260985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May coexist 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peripheral</a:t>
                      </a:r>
                      <a:r>
                        <a:rPr sz="16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PsA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60350" indent="-172720">
                        <a:lnSpc>
                          <a:spcPct val="100000"/>
                        </a:lnSpc>
                        <a:spcBef>
                          <a:spcPts val="290"/>
                        </a:spcBef>
                        <a:buClr>
                          <a:srgbClr val="900054"/>
                        </a:buClr>
                        <a:buChar char="•"/>
                        <a:tabLst>
                          <a:tab pos="260985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Enthesitis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prevalent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88900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~</a:t>
                      </a:r>
                      <a:r>
                        <a:rPr sz="1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23%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8836"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DIP</a:t>
                      </a:r>
                      <a:r>
                        <a:rPr sz="1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synovitis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50" indent="-172720">
                        <a:lnSpc>
                          <a:spcPct val="100000"/>
                        </a:lnSpc>
                        <a:spcBef>
                          <a:spcPts val="244"/>
                        </a:spcBef>
                        <a:buClr>
                          <a:srgbClr val="900054"/>
                        </a:buClr>
                        <a:buChar char="•"/>
                        <a:tabLst>
                          <a:tab pos="260985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Restricted to only DIP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joints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51611"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Arthritis</a:t>
                      </a:r>
                      <a:r>
                        <a:rPr sz="1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mutilans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8732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50" indent="-172720">
                        <a:lnSpc>
                          <a:spcPct val="100000"/>
                        </a:lnSpc>
                        <a:spcBef>
                          <a:spcPts val="370"/>
                        </a:spcBef>
                        <a:buClr>
                          <a:srgbClr val="900054"/>
                        </a:buClr>
                        <a:buChar char="•"/>
                        <a:tabLst>
                          <a:tab pos="260985" algn="l"/>
                        </a:tabLst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Joint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 lysis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60350" indent="-172720">
                        <a:lnSpc>
                          <a:spcPct val="100000"/>
                        </a:lnSpc>
                        <a:spcBef>
                          <a:spcPts val="290"/>
                        </a:spcBef>
                        <a:buClr>
                          <a:srgbClr val="900054"/>
                        </a:buClr>
                        <a:buChar char="•"/>
                        <a:tabLst>
                          <a:tab pos="260985" algn="l"/>
                        </a:tabLst>
                      </a:pPr>
                      <a:r>
                        <a:rPr sz="1600" spc="-20" dirty="0">
                          <a:latin typeface="Arial"/>
                          <a:cs typeface="Arial"/>
                        </a:rPr>
                        <a:t>Telescoping</a:t>
                      </a:r>
                      <a:r>
                        <a:rPr sz="16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movement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656714" y="6631330"/>
            <a:ext cx="49841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Gottlieb AB. Dermatol </a:t>
            </a:r>
            <a:r>
              <a:rPr sz="800" spc="-5" dirty="0">
                <a:latin typeface="Arial"/>
                <a:cs typeface="Arial"/>
              </a:rPr>
              <a:t>Nurs 2003;15:107–10; Harrison’s Principles of Internal Medicine, </a:t>
            </a:r>
            <a:r>
              <a:rPr sz="800" dirty="0">
                <a:latin typeface="Arial"/>
                <a:cs typeface="Arial"/>
              </a:rPr>
              <a:t>15th </a:t>
            </a:r>
            <a:r>
              <a:rPr sz="800" spc="-5" dirty="0">
                <a:latin typeface="Arial"/>
                <a:cs typeface="Arial"/>
              </a:rPr>
              <a:t>ed,</a:t>
            </a:r>
            <a:r>
              <a:rPr sz="800" spc="6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2001:2003–5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85871" y="6061659"/>
            <a:ext cx="10718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SIJ: sacroiliac</a:t>
            </a:r>
            <a:r>
              <a:rPr sz="1000" spc="-5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joint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31442" y="1874647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7047" y="2345435"/>
            <a:ext cx="1178052" cy="68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31442" y="2450719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3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3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31442" y="3026791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4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1442" y="3602863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6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764029" y="2003552"/>
            <a:ext cx="704215" cy="193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Tips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Patterns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0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atho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5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Morbidity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843017" y="212293"/>
            <a:ext cx="37757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35" dirty="0">
                <a:solidFill>
                  <a:srgbClr val="782144"/>
                </a:solidFill>
              </a:rPr>
              <a:t>Patterns </a:t>
            </a:r>
            <a:r>
              <a:rPr sz="4000" spc="-5" dirty="0">
                <a:solidFill>
                  <a:srgbClr val="782144"/>
                </a:solidFill>
              </a:rPr>
              <a:t>in</a:t>
            </a:r>
            <a:r>
              <a:rPr sz="4000" spc="-45" dirty="0">
                <a:solidFill>
                  <a:srgbClr val="782144"/>
                </a:solidFill>
              </a:rPr>
              <a:t> </a:t>
            </a:r>
            <a:r>
              <a:rPr sz="4000" spc="-5" dirty="0">
                <a:solidFill>
                  <a:srgbClr val="782144"/>
                </a:solidFill>
              </a:rPr>
              <a:t>PsA</a:t>
            </a:r>
            <a:endParaRPr sz="40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00780" y="1219581"/>
            <a:ext cx="6220460" cy="57213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41300" marR="5080" indent="-228600">
              <a:lnSpc>
                <a:spcPct val="79000"/>
              </a:lnSpc>
              <a:spcBef>
                <a:spcPts val="605"/>
              </a:spcBef>
              <a:buFont typeface="Wingdings"/>
              <a:buChar char=""/>
              <a:tabLst>
                <a:tab pos="241300" algn="l"/>
              </a:tabLst>
            </a:pPr>
            <a:r>
              <a:rPr sz="2000" dirty="0">
                <a:latin typeface="Arial Rounded MT Bold"/>
                <a:cs typeface="Arial Rounded MT Bold"/>
              </a:rPr>
              <a:t>Some </a:t>
            </a:r>
            <a:r>
              <a:rPr sz="2000" spc="-20" dirty="0">
                <a:latin typeface="Arial Rounded MT Bold"/>
                <a:cs typeface="Arial Rounded MT Bold"/>
              </a:rPr>
              <a:t>features are </a:t>
            </a:r>
            <a:r>
              <a:rPr sz="2000" spc="-5" dirty="0">
                <a:latin typeface="Arial Rounded MT Bold"/>
                <a:cs typeface="Arial Rounded MT Bold"/>
              </a:rPr>
              <a:t>common </a:t>
            </a:r>
            <a:r>
              <a:rPr sz="2000" dirty="0">
                <a:latin typeface="Arial Rounded MT Bold"/>
                <a:cs typeface="Arial Rounded MT Bold"/>
              </a:rPr>
              <a:t>to </a:t>
            </a:r>
            <a:r>
              <a:rPr sz="2000" spc="-5" dirty="0">
                <a:latin typeface="Arial Rounded MT Bold"/>
                <a:cs typeface="Arial Rounded MT Bold"/>
              </a:rPr>
              <a:t>nearly all </a:t>
            </a:r>
            <a:r>
              <a:rPr sz="2000" spc="-10" dirty="0">
                <a:latin typeface="Arial Rounded MT Bold"/>
                <a:cs typeface="Arial Rounded MT Bold"/>
              </a:rPr>
              <a:t>patterns  </a:t>
            </a:r>
            <a:r>
              <a:rPr sz="2000" dirty="0">
                <a:latin typeface="Arial Rounded MT Bold"/>
                <a:cs typeface="Arial Rounded MT Bold"/>
              </a:rPr>
              <a:t>of</a:t>
            </a:r>
            <a:r>
              <a:rPr sz="2000" spc="220" dirty="0">
                <a:latin typeface="Arial Rounded MT Bold"/>
                <a:cs typeface="Arial Rounded MT Bold"/>
              </a:rPr>
              <a:t> </a:t>
            </a:r>
            <a:r>
              <a:rPr sz="2000" dirty="0">
                <a:latin typeface="Arial Rounded MT Bold"/>
                <a:cs typeface="Arial Rounded MT Bold"/>
              </a:rPr>
              <a:t>PsA:</a:t>
            </a:r>
            <a:endParaRPr sz="2000">
              <a:latin typeface="Arial Rounded MT Bold"/>
              <a:cs typeface="Arial Rounded MT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62833" y="6631330"/>
            <a:ext cx="292481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</a:rPr>
              <a:t>Harrison’s Principles of Internal Medicine, 15th ed,</a:t>
            </a:r>
            <a:r>
              <a:rPr sz="800" spc="16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2001:2003–5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31442" y="1874647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60879" y="2003552"/>
            <a:ext cx="308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ips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27047" y="2345435"/>
            <a:ext cx="1178052" cy="68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31442" y="2450719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3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3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817623" y="2579623"/>
            <a:ext cx="594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erns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31442" y="3026791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4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31442" y="3602863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6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64029" y="3079495"/>
            <a:ext cx="704215" cy="8610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atho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5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Morbidity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843017" y="212293"/>
            <a:ext cx="37757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35" dirty="0">
                <a:solidFill>
                  <a:srgbClr val="782144"/>
                </a:solidFill>
              </a:rPr>
              <a:t>Patterns </a:t>
            </a:r>
            <a:r>
              <a:rPr sz="4000" spc="-5" dirty="0">
                <a:solidFill>
                  <a:srgbClr val="782144"/>
                </a:solidFill>
              </a:rPr>
              <a:t>in</a:t>
            </a:r>
            <a:r>
              <a:rPr sz="4000" spc="-45" dirty="0">
                <a:solidFill>
                  <a:srgbClr val="782144"/>
                </a:solidFill>
              </a:rPr>
              <a:t> </a:t>
            </a:r>
            <a:r>
              <a:rPr sz="4000" spc="-5" dirty="0">
                <a:solidFill>
                  <a:srgbClr val="782144"/>
                </a:solidFill>
              </a:rPr>
              <a:t>PsA</a:t>
            </a:r>
            <a:endParaRPr sz="4000"/>
          </a:p>
        </p:txBody>
      </p:sp>
      <p:sp>
        <p:nvSpPr>
          <p:cNvPr id="14" name="object 14"/>
          <p:cNvSpPr/>
          <p:nvPr/>
        </p:nvSpPr>
        <p:spPr>
          <a:xfrm>
            <a:off x="8103107" y="4075176"/>
            <a:ext cx="2357628" cy="1572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64708" y="3499103"/>
            <a:ext cx="2357628" cy="15727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31592" y="4075176"/>
            <a:ext cx="2357628" cy="15727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335401" y="2380221"/>
            <a:ext cx="1815464" cy="369570"/>
          </a:xfrm>
          <a:prstGeom prst="rect">
            <a:avLst/>
          </a:prstGeom>
          <a:ln w="28575">
            <a:solidFill>
              <a:srgbClr val="782144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99695">
              <a:lnSpc>
                <a:spcPct val="100000"/>
              </a:lnSpc>
              <a:spcBef>
                <a:spcPts val="244"/>
              </a:spcBef>
            </a:pPr>
            <a:r>
              <a:rPr sz="1800" spc="-5" dirty="0">
                <a:latin typeface="Calibri"/>
                <a:cs typeface="Calibri"/>
              </a:rPr>
              <a:t>Morning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stiffness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97600" y="2380221"/>
            <a:ext cx="1299210" cy="369570"/>
          </a:xfrm>
          <a:prstGeom prst="rect">
            <a:avLst/>
          </a:prstGeom>
          <a:ln w="28575">
            <a:solidFill>
              <a:srgbClr val="782144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4"/>
              </a:spcBef>
            </a:pPr>
            <a:r>
              <a:rPr sz="1800" dirty="0">
                <a:latin typeface="Calibri"/>
                <a:cs typeface="Calibri"/>
              </a:rPr>
              <a:t>Nail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disease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517890" y="2380221"/>
            <a:ext cx="1090295" cy="369570"/>
          </a:xfrm>
          <a:prstGeom prst="rect">
            <a:avLst/>
          </a:prstGeom>
          <a:ln w="28575">
            <a:solidFill>
              <a:srgbClr val="782144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4"/>
              </a:spcBef>
            </a:pPr>
            <a:r>
              <a:rPr sz="1800" spc="-5" dirty="0">
                <a:latin typeface="Calibri"/>
                <a:cs typeface="Calibri"/>
              </a:rPr>
              <a:t>Joint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pain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82592" y="2747136"/>
            <a:ext cx="274955" cy="1330325"/>
          </a:xfrm>
          <a:custGeom>
            <a:avLst/>
            <a:gdLst/>
            <a:ahLst/>
            <a:cxnLst/>
            <a:rect l="l" t="t" r="r" b="b"/>
            <a:pathLst>
              <a:path w="274954" h="1330325">
                <a:moveTo>
                  <a:pt x="0" y="1238123"/>
                </a:moveTo>
                <a:lnTo>
                  <a:pt x="27432" y="1329944"/>
                </a:lnTo>
                <a:lnTo>
                  <a:pt x="77691" y="1261999"/>
                </a:lnTo>
                <a:lnTo>
                  <a:pt x="53848" y="1261999"/>
                </a:lnTo>
                <a:lnTo>
                  <a:pt x="25654" y="1257045"/>
                </a:lnTo>
                <a:lnTo>
                  <a:pt x="28114" y="1243027"/>
                </a:lnTo>
                <a:lnTo>
                  <a:pt x="0" y="1238123"/>
                </a:lnTo>
                <a:close/>
              </a:path>
              <a:path w="274954" h="1330325">
                <a:moveTo>
                  <a:pt x="28114" y="1243027"/>
                </a:moveTo>
                <a:lnTo>
                  <a:pt x="25654" y="1257045"/>
                </a:lnTo>
                <a:lnTo>
                  <a:pt x="53848" y="1261999"/>
                </a:lnTo>
                <a:lnTo>
                  <a:pt x="56314" y="1247946"/>
                </a:lnTo>
                <a:lnTo>
                  <a:pt x="28114" y="1243027"/>
                </a:lnTo>
                <a:close/>
              </a:path>
              <a:path w="274954" h="1330325">
                <a:moveTo>
                  <a:pt x="56314" y="1247946"/>
                </a:moveTo>
                <a:lnTo>
                  <a:pt x="53848" y="1261999"/>
                </a:lnTo>
                <a:lnTo>
                  <a:pt x="77691" y="1261999"/>
                </a:lnTo>
                <a:lnTo>
                  <a:pt x="84455" y="1252855"/>
                </a:lnTo>
                <a:lnTo>
                  <a:pt x="56314" y="1247946"/>
                </a:lnTo>
                <a:close/>
              </a:path>
              <a:path w="274954" h="1330325">
                <a:moveTo>
                  <a:pt x="246253" y="0"/>
                </a:moveTo>
                <a:lnTo>
                  <a:pt x="28114" y="1243027"/>
                </a:lnTo>
                <a:lnTo>
                  <a:pt x="56314" y="1247946"/>
                </a:lnTo>
                <a:lnTo>
                  <a:pt x="274447" y="4952"/>
                </a:lnTo>
                <a:lnTo>
                  <a:pt x="246253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01357" y="2749550"/>
            <a:ext cx="85725" cy="751840"/>
          </a:xfrm>
          <a:custGeom>
            <a:avLst/>
            <a:gdLst/>
            <a:ahLst/>
            <a:cxnLst/>
            <a:rect l="l" t="t" r="r" b="b"/>
            <a:pathLst>
              <a:path w="85725" h="751839">
                <a:moveTo>
                  <a:pt x="0" y="665607"/>
                </a:moveTo>
                <a:lnTo>
                  <a:pt x="42545" y="751459"/>
                </a:lnTo>
                <a:lnTo>
                  <a:pt x="78549" y="680085"/>
                </a:lnTo>
                <a:lnTo>
                  <a:pt x="57150" y="680085"/>
                </a:lnTo>
                <a:lnTo>
                  <a:pt x="28575" y="679958"/>
                </a:lnTo>
                <a:lnTo>
                  <a:pt x="28633" y="665691"/>
                </a:lnTo>
                <a:lnTo>
                  <a:pt x="0" y="665607"/>
                </a:lnTo>
                <a:close/>
              </a:path>
              <a:path w="85725" h="751839">
                <a:moveTo>
                  <a:pt x="28633" y="665691"/>
                </a:moveTo>
                <a:lnTo>
                  <a:pt x="28575" y="679958"/>
                </a:lnTo>
                <a:lnTo>
                  <a:pt x="57150" y="680085"/>
                </a:lnTo>
                <a:lnTo>
                  <a:pt x="57208" y="665776"/>
                </a:lnTo>
                <a:lnTo>
                  <a:pt x="28633" y="665691"/>
                </a:lnTo>
                <a:close/>
              </a:path>
              <a:path w="85725" h="751839">
                <a:moveTo>
                  <a:pt x="57208" y="665776"/>
                </a:moveTo>
                <a:lnTo>
                  <a:pt x="57150" y="680085"/>
                </a:lnTo>
                <a:lnTo>
                  <a:pt x="78549" y="680085"/>
                </a:lnTo>
                <a:lnTo>
                  <a:pt x="85725" y="665861"/>
                </a:lnTo>
                <a:lnTo>
                  <a:pt x="57208" y="665776"/>
                </a:lnTo>
                <a:close/>
              </a:path>
              <a:path w="85725" h="751839">
                <a:moveTo>
                  <a:pt x="31369" y="0"/>
                </a:moveTo>
                <a:lnTo>
                  <a:pt x="28633" y="665691"/>
                </a:lnTo>
                <a:lnTo>
                  <a:pt x="57208" y="665776"/>
                </a:lnTo>
                <a:lnTo>
                  <a:pt x="59944" y="126"/>
                </a:lnTo>
                <a:lnTo>
                  <a:pt x="31369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048750" y="2747264"/>
            <a:ext cx="262255" cy="1330325"/>
          </a:xfrm>
          <a:custGeom>
            <a:avLst/>
            <a:gdLst/>
            <a:ahLst/>
            <a:cxnLst/>
            <a:rect l="l" t="t" r="r" b="b"/>
            <a:pathLst>
              <a:path w="262254" h="1330325">
                <a:moveTo>
                  <a:pt x="205324" y="1247569"/>
                </a:moveTo>
                <a:lnTo>
                  <a:pt x="177165" y="1252220"/>
                </a:lnTo>
                <a:lnTo>
                  <a:pt x="233425" y="1329817"/>
                </a:lnTo>
                <a:lnTo>
                  <a:pt x="254519" y="1261618"/>
                </a:lnTo>
                <a:lnTo>
                  <a:pt x="207645" y="1261618"/>
                </a:lnTo>
                <a:lnTo>
                  <a:pt x="205324" y="1247569"/>
                </a:lnTo>
                <a:close/>
              </a:path>
              <a:path w="262254" h="1330325">
                <a:moveTo>
                  <a:pt x="233504" y="1242914"/>
                </a:moveTo>
                <a:lnTo>
                  <a:pt x="205324" y="1247569"/>
                </a:lnTo>
                <a:lnTo>
                  <a:pt x="207645" y="1261618"/>
                </a:lnTo>
                <a:lnTo>
                  <a:pt x="235839" y="1257046"/>
                </a:lnTo>
                <a:lnTo>
                  <a:pt x="233504" y="1242914"/>
                </a:lnTo>
                <a:close/>
              </a:path>
              <a:path w="262254" h="1330325">
                <a:moveTo>
                  <a:pt x="261747" y="1238250"/>
                </a:moveTo>
                <a:lnTo>
                  <a:pt x="233504" y="1242914"/>
                </a:lnTo>
                <a:lnTo>
                  <a:pt x="235839" y="1257046"/>
                </a:lnTo>
                <a:lnTo>
                  <a:pt x="207645" y="1261618"/>
                </a:lnTo>
                <a:lnTo>
                  <a:pt x="254519" y="1261618"/>
                </a:lnTo>
                <a:lnTo>
                  <a:pt x="261747" y="1238250"/>
                </a:lnTo>
                <a:close/>
              </a:path>
              <a:path w="262254" h="1330325">
                <a:moveTo>
                  <a:pt x="28194" y="0"/>
                </a:moveTo>
                <a:lnTo>
                  <a:pt x="0" y="4572"/>
                </a:lnTo>
                <a:lnTo>
                  <a:pt x="205324" y="1247569"/>
                </a:lnTo>
                <a:lnTo>
                  <a:pt x="233504" y="1242914"/>
                </a:lnTo>
                <a:lnTo>
                  <a:pt x="28194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86632" y="358520"/>
            <a:ext cx="59855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solidFill>
                  <a:srgbClr val="782144"/>
                </a:solidFill>
                <a:latin typeface="Arial Rounded MT Bold"/>
                <a:cs typeface="Arial Rounded MT Bold"/>
              </a:rPr>
              <a:t>Asymmetric </a:t>
            </a:r>
            <a:r>
              <a:rPr b="1" spc="-10" dirty="0">
                <a:solidFill>
                  <a:srgbClr val="782144"/>
                </a:solidFill>
                <a:latin typeface="Arial Rounded MT Bold"/>
                <a:cs typeface="Arial Rounded MT Bold"/>
              </a:rPr>
              <a:t>Psoriatic</a:t>
            </a:r>
            <a:r>
              <a:rPr b="1" spc="-100" dirty="0">
                <a:solidFill>
                  <a:srgbClr val="782144"/>
                </a:solidFill>
                <a:latin typeface="Arial Rounded MT Bold"/>
                <a:cs typeface="Arial Rounded MT Bold"/>
              </a:rPr>
              <a:t> </a:t>
            </a:r>
            <a:r>
              <a:rPr b="1" spc="5" dirty="0">
                <a:solidFill>
                  <a:srgbClr val="782144"/>
                </a:solidFill>
                <a:latin typeface="Arial Rounded MT Bold"/>
                <a:cs typeface="Arial Rounded MT Bold"/>
              </a:rPr>
              <a:t>Arthritis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33166" y="1471676"/>
            <a:ext cx="3237865" cy="128778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41300" marR="5080" indent="-228600">
              <a:lnSpc>
                <a:spcPts val="1939"/>
              </a:lnSpc>
              <a:spcBef>
                <a:spcPts val="345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Arial"/>
                <a:cs typeface="Arial"/>
              </a:rPr>
              <a:t>Asymmetric psoriatic arthritis  typically involves one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three  joints in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body </a:t>
            </a:r>
            <a:r>
              <a:rPr sz="1800" dirty="0">
                <a:latin typeface="Arial"/>
                <a:cs typeface="Arial"/>
              </a:rPr>
              <a:t>-- </a:t>
            </a:r>
            <a:r>
              <a:rPr sz="1800" spc="-5" dirty="0">
                <a:latin typeface="Arial"/>
                <a:cs typeface="Arial"/>
              </a:rPr>
              <a:t>large or  small </a:t>
            </a:r>
            <a:r>
              <a:rPr sz="1800" dirty="0">
                <a:latin typeface="Arial"/>
                <a:cs typeface="Arial"/>
              </a:rPr>
              <a:t>-- </a:t>
            </a:r>
            <a:r>
              <a:rPr sz="1800" spc="-5" dirty="0">
                <a:latin typeface="Arial"/>
                <a:cs typeface="Arial"/>
              </a:rPr>
              <a:t>such as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knee,  hip, or one or several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fingers.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33166" y="3079750"/>
            <a:ext cx="3174365" cy="117411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41300" marR="5080" indent="-228600">
              <a:lnSpc>
                <a:spcPct val="89400"/>
              </a:lnSpc>
              <a:spcBef>
                <a:spcPts val="325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Arial"/>
                <a:cs typeface="Arial"/>
              </a:rPr>
              <a:t>Asymmetric psoriatic arthritis  does not </a:t>
            </a:r>
            <a:r>
              <a:rPr sz="1800" spc="-10" dirty="0">
                <a:latin typeface="Arial"/>
                <a:cs typeface="Arial"/>
              </a:rPr>
              <a:t>affect </a:t>
            </a:r>
            <a:r>
              <a:rPr sz="1800" spc="-5" dirty="0">
                <a:latin typeface="Arial"/>
                <a:cs typeface="Arial"/>
              </a:rPr>
              <a:t>matching  pairs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joints on opposite  sides </a:t>
            </a:r>
            <a:r>
              <a:rPr sz="1800" dirty="0">
                <a:latin typeface="Arial"/>
                <a:cs typeface="Arial"/>
              </a:rPr>
              <a:t>of 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body</a:t>
            </a:r>
            <a:r>
              <a:rPr sz="2800" spc="-10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51293" y="1398269"/>
            <a:ext cx="3509136" cy="3812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31442" y="1874647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60879" y="2003552"/>
            <a:ext cx="308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ips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27047" y="2345435"/>
            <a:ext cx="1178052" cy="6842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1442" y="2450719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3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3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17623" y="2579623"/>
            <a:ext cx="594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erns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31442" y="3026791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4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764029" y="3079495"/>
            <a:ext cx="70421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atho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31442" y="3602863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6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94510" y="3732021"/>
            <a:ext cx="643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Morbidity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75659" y="322833"/>
            <a:ext cx="573659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782144"/>
                </a:solidFill>
              </a:rPr>
              <a:t>Symmetric </a:t>
            </a:r>
            <a:r>
              <a:rPr spc="-10" dirty="0">
                <a:solidFill>
                  <a:srgbClr val="782144"/>
                </a:solidFill>
              </a:rPr>
              <a:t>Psoriatic</a:t>
            </a:r>
            <a:r>
              <a:rPr spc="-35" dirty="0">
                <a:solidFill>
                  <a:srgbClr val="782144"/>
                </a:solidFill>
              </a:rPr>
              <a:t> </a:t>
            </a:r>
            <a:r>
              <a:rPr dirty="0">
                <a:solidFill>
                  <a:srgbClr val="782144"/>
                </a:solidFill>
              </a:rPr>
              <a:t>Arthritis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33166" y="1279397"/>
            <a:ext cx="3511550" cy="104076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41300" marR="5080" indent="-228600">
              <a:lnSpc>
                <a:spcPts val="1939"/>
              </a:lnSpc>
              <a:spcBef>
                <a:spcPts val="345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Arial"/>
                <a:cs typeface="Arial"/>
              </a:rPr>
              <a:t>Symmetric psoriatic arthritis  </a:t>
            </a:r>
            <a:r>
              <a:rPr sz="1800" spc="-10" dirty="0">
                <a:latin typeface="Arial"/>
                <a:cs typeface="Arial"/>
              </a:rPr>
              <a:t>affects </a:t>
            </a:r>
            <a:r>
              <a:rPr sz="1800" spc="-5" dirty="0">
                <a:latin typeface="Arial"/>
                <a:cs typeface="Arial"/>
              </a:rPr>
              <a:t>the same joints </a:t>
            </a:r>
            <a:r>
              <a:rPr sz="1800" dirty="0">
                <a:latin typeface="Arial"/>
                <a:cs typeface="Arial"/>
              </a:rPr>
              <a:t>-- </a:t>
            </a:r>
            <a:r>
              <a:rPr sz="1800" spc="-5" dirty="0">
                <a:latin typeface="Arial"/>
                <a:cs typeface="Arial"/>
              </a:rPr>
              <a:t>usually  in multiple matching pairs </a:t>
            </a:r>
            <a:r>
              <a:rPr sz="1800" dirty="0">
                <a:latin typeface="Arial"/>
                <a:cs typeface="Arial"/>
              </a:rPr>
              <a:t>-- </a:t>
            </a:r>
            <a:r>
              <a:rPr sz="1800" spc="-10" dirty="0">
                <a:latin typeface="Arial"/>
                <a:cs typeface="Arial"/>
              </a:rPr>
              <a:t>on  </a:t>
            </a:r>
            <a:r>
              <a:rPr sz="1800" spc="-5" dirty="0">
                <a:latin typeface="Arial"/>
                <a:cs typeface="Arial"/>
              </a:rPr>
              <a:t>opposite sides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the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body.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33166" y="2640584"/>
            <a:ext cx="3492500" cy="153479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315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Arial"/>
                <a:cs typeface="Arial"/>
              </a:rPr>
              <a:t>Symmetric psoriatic arthritis can  be disabling, causing </a:t>
            </a:r>
            <a:r>
              <a:rPr sz="1800" spc="-10" dirty="0">
                <a:latin typeface="Arial"/>
                <a:cs typeface="Arial"/>
              </a:rPr>
              <a:t>varying  </a:t>
            </a:r>
            <a:r>
              <a:rPr sz="1800" spc="-5" dirty="0">
                <a:latin typeface="Arial"/>
                <a:cs typeface="Arial"/>
              </a:rPr>
              <a:t>degrees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progressive,  destructive disease and loss </a:t>
            </a:r>
            <a:r>
              <a:rPr sz="1800" dirty="0">
                <a:latin typeface="Arial"/>
                <a:cs typeface="Arial"/>
              </a:rPr>
              <a:t>of  </a:t>
            </a:r>
            <a:r>
              <a:rPr sz="1800" spc="-5" dirty="0">
                <a:latin typeface="Arial"/>
                <a:cs typeface="Arial"/>
              </a:rPr>
              <a:t>function in 50%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people </a:t>
            </a:r>
            <a:r>
              <a:rPr sz="1800" spc="-15" dirty="0">
                <a:latin typeface="Arial"/>
                <a:cs typeface="Arial"/>
              </a:rPr>
              <a:t>with  </a:t>
            </a:r>
            <a:r>
              <a:rPr sz="1800" spc="-5" dirty="0">
                <a:latin typeface="Arial"/>
                <a:cs typeface="Arial"/>
              </a:rPr>
              <a:t>this </a:t>
            </a:r>
            <a:r>
              <a:rPr sz="1800" spc="-10" dirty="0">
                <a:latin typeface="Arial"/>
                <a:cs typeface="Arial"/>
              </a:rPr>
              <a:t>type </a:t>
            </a:r>
            <a:r>
              <a:rPr sz="1800" spc="-5" dirty="0">
                <a:latin typeface="Arial"/>
                <a:cs typeface="Arial"/>
              </a:rPr>
              <a:t>of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arthritis.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33166" y="4497070"/>
            <a:ext cx="3390265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41300" marR="5080" indent="-228600">
              <a:lnSpc>
                <a:spcPts val="1939"/>
              </a:lnSpc>
              <a:spcBef>
                <a:spcPts val="345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Arial"/>
                <a:cs typeface="Arial"/>
              </a:rPr>
              <a:t>Symmetric psoriatic arthritis  resembles rheumatoid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arthritis.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32192" y="1340866"/>
            <a:ext cx="2856356" cy="3443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31442" y="1874647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60879" y="2003552"/>
            <a:ext cx="308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ips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27047" y="2345435"/>
            <a:ext cx="1178052" cy="6842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31442" y="2450719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3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3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817623" y="2579623"/>
            <a:ext cx="594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erns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31442" y="3026791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4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64029" y="3079495"/>
            <a:ext cx="70421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atho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31442" y="3602863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6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794510" y="3732021"/>
            <a:ext cx="643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Morbidity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4413885" marR="5080" indent="-2992120">
              <a:lnSpc>
                <a:spcPts val="3460"/>
              </a:lnSpc>
              <a:spcBef>
                <a:spcPts val="535"/>
              </a:spcBef>
            </a:pPr>
            <a:r>
              <a:rPr b="1" spc="5" dirty="0">
                <a:solidFill>
                  <a:srgbClr val="782144"/>
                </a:solidFill>
                <a:latin typeface="Arial Rounded MT Bold"/>
                <a:cs typeface="Arial Rounded MT Bold"/>
              </a:rPr>
              <a:t>Distal </a:t>
            </a:r>
            <a:r>
              <a:rPr b="1" spc="-10" dirty="0">
                <a:solidFill>
                  <a:srgbClr val="782144"/>
                </a:solidFill>
                <a:latin typeface="Arial Rounded MT Bold"/>
                <a:cs typeface="Arial Rounded MT Bold"/>
              </a:rPr>
              <a:t>Interphalangeal</a:t>
            </a:r>
            <a:r>
              <a:rPr b="1" spc="-125" dirty="0">
                <a:solidFill>
                  <a:srgbClr val="782144"/>
                </a:solidFill>
                <a:latin typeface="Arial Rounded MT Bold"/>
                <a:cs typeface="Arial Rounded MT Bold"/>
              </a:rPr>
              <a:t> </a:t>
            </a:r>
            <a:r>
              <a:rPr b="1" spc="-5" dirty="0">
                <a:solidFill>
                  <a:srgbClr val="782144"/>
                </a:solidFill>
                <a:latin typeface="Arial Rounded MT Bold"/>
                <a:cs typeface="Arial Rounded MT Bold"/>
              </a:rPr>
              <a:t>Predominant  </a:t>
            </a:r>
            <a:r>
              <a:rPr b="1" spc="5" dirty="0">
                <a:solidFill>
                  <a:srgbClr val="782144"/>
                </a:solidFill>
                <a:latin typeface="Arial Rounded MT Bold"/>
                <a:cs typeface="Arial Rounded MT Bold"/>
              </a:rPr>
              <a:t>(DIP)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33166" y="1523746"/>
            <a:ext cx="3250565" cy="128778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315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Arial"/>
                <a:cs typeface="Arial"/>
              </a:rPr>
              <a:t>Distal interphalangeal  predominant psoriatic arthritis  involves primarily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small  joints in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fingers and toes  closest </a:t>
            </a:r>
            <a:r>
              <a:rPr sz="1800" dirty="0">
                <a:latin typeface="Arial"/>
                <a:cs typeface="Arial"/>
              </a:rPr>
              <a:t>to 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nail.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33166" y="3131946"/>
            <a:ext cx="3466465" cy="153479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315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dirty="0">
                <a:latin typeface="Arial"/>
                <a:cs typeface="Arial"/>
              </a:rPr>
              <a:t>DIP </a:t>
            </a:r>
            <a:r>
              <a:rPr sz="1800" spc="-5" dirty="0">
                <a:latin typeface="Arial"/>
                <a:cs typeface="Arial"/>
              </a:rPr>
              <a:t>psoriatic arthritis is  sometimes confused </a:t>
            </a:r>
            <a:r>
              <a:rPr sz="1800" spc="-15" dirty="0">
                <a:latin typeface="Arial"/>
                <a:cs typeface="Arial"/>
              </a:rPr>
              <a:t>with  </a:t>
            </a:r>
            <a:r>
              <a:rPr sz="1800" spc="-5" dirty="0">
                <a:latin typeface="Arial"/>
                <a:cs typeface="Arial"/>
              </a:rPr>
              <a:t>osteoarthritis,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chronic disease  that causes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deterioration </a:t>
            </a:r>
            <a:r>
              <a:rPr sz="1800" dirty="0">
                <a:latin typeface="Arial"/>
                <a:cs typeface="Arial"/>
              </a:rPr>
              <a:t>of  </a:t>
            </a:r>
            <a:r>
              <a:rPr sz="1800" spc="-5" dirty="0">
                <a:latin typeface="Arial"/>
                <a:cs typeface="Arial"/>
              </a:rPr>
              <a:t>joint cartilage and bone </a:t>
            </a:r>
            <a:r>
              <a:rPr sz="1800" dirty="0">
                <a:latin typeface="Arial"/>
                <a:cs typeface="Arial"/>
              </a:rPr>
              <a:t>at the  </a:t>
            </a:r>
            <a:r>
              <a:rPr sz="1800" spc="-5" dirty="0">
                <a:latin typeface="Arial"/>
                <a:cs typeface="Arial"/>
              </a:rPr>
              <a:t>joints.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24648" y="1524000"/>
            <a:ext cx="3263900" cy="35515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31442" y="1874647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60879" y="2003552"/>
            <a:ext cx="308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ips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27047" y="2345435"/>
            <a:ext cx="1178052" cy="6842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1442" y="2450719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3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3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17623" y="2579623"/>
            <a:ext cx="594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erns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31442" y="3026791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4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764029" y="3079495"/>
            <a:ext cx="70421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atho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31442" y="3602863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6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94510" y="3732021"/>
            <a:ext cx="643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Morbidity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73522" y="333247"/>
            <a:ext cx="34201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5" dirty="0">
                <a:solidFill>
                  <a:srgbClr val="782144"/>
                </a:solidFill>
                <a:latin typeface="Arial Rounded MT Bold"/>
                <a:cs typeface="Arial Rounded MT Bold"/>
              </a:rPr>
              <a:t>Arthritis</a:t>
            </a:r>
            <a:r>
              <a:rPr b="1" spc="-70" dirty="0">
                <a:solidFill>
                  <a:srgbClr val="782144"/>
                </a:solidFill>
                <a:latin typeface="Arial Rounded MT Bold"/>
                <a:cs typeface="Arial Rounded MT Bold"/>
              </a:rPr>
              <a:t> </a:t>
            </a:r>
            <a:r>
              <a:rPr b="1" dirty="0">
                <a:solidFill>
                  <a:srgbClr val="782144"/>
                </a:solidFill>
                <a:latin typeface="Arial Rounded MT Bold"/>
                <a:cs typeface="Arial Rounded MT Bold"/>
              </a:rPr>
              <a:t>Mutilans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33166" y="1481454"/>
            <a:ext cx="3467100" cy="178181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315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dirty="0">
                <a:latin typeface="Arial"/>
                <a:cs typeface="Arial"/>
              </a:rPr>
              <a:t>Arthritis </a:t>
            </a:r>
            <a:r>
              <a:rPr sz="1800" spc="-5" dirty="0">
                <a:latin typeface="Arial"/>
                <a:cs typeface="Arial"/>
              </a:rPr>
              <a:t>mutilans is a severe,  deforming, and destructive </a:t>
            </a:r>
            <a:r>
              <a:rPr sz="1800" dirty="0">
                <a:latin typeface="Arial"/>
                <a:cs typeface="Arial"/>
              </a:rPr>
              <a:t>form  of </a:t>
            </a:r>
            <a:r>
              <a:rPr sz="1800" spc="-5" dirty="0">
                <a:latin typeface="Arial"/>
                <a:cs typeface="Arial"/>
              </a:rPr>
              <a:t>psoriatic arthritis that  primarily </a:t>
            </a:r>
            <a:r>
              <a:rPr sz="1800" spc="-10" dirty="0">
                <a:latin typeface="Arial"/>
                <a:cs typeface="Arial"/>
              </a:rPr>
              <a:t>affects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small joints  </a:t>
            </a:r>
            <a:r>
              <a:rPr sz="1800" dirty="0">
                <a:latin typeface="Arial"/>
                <a:cs typeface="Arial"/>
              </a:rPr>
              <a:t>in </a:t>
            </a:r>
            <a:r>
              <a:rPr sz="1800" spc="-5" dirty="0">
                <a:latin typeface="Arial"/>
                <a:cs typeface="Arial"/>
              </a:rPr>
              <a:t>the fingers </a:t>
            </a:r>
            <a:r>
              <a:rPr sz="1800" spc="-10" dirty="0">
                <a:latin typeface="Arial"/>
                <a:cs typeface="Arial"/>
              </a:rPr>
              <a:t>and </a:t>
            </a:r>
            <a:r>
              <a:rPr sz="1800" spc="-5" dirty="0">
                <a:latin typeface="Arial"/>
                <a:cs typeface="Arial"/>
              </a:rPr>
              <a:t>toes closest 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the nail. This leads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loss </a:t>
            </a:r>
            <a:r>
              <a:rPr sz="1800" dirty="0">
                <a:latin typeface="Arial"/>
                <a:cs typeface="Arial"/>
              </a:rPr>
              <a:t>of  </a:t>
            </a:r>
            <a:r>
              <a:rPr sz="1800" spc="-5" dirty="0">
                <a:latin typeface="Arial"/>
                <a:cs typeface="Arial"/>
              </a:rPr>
              <a:t>function </a:t>
            </a:r>
            <a:r>
              <a:rPr sz="1800" dirty="0">
                <a:latin typeface="Arial"/>
                <a:cs typeface="Arial"/>
              </a:rPr>
              <a:t>of the </a:t>
            </a:r>
            <a:r>
              <a:rPr sz="1800" spc="-5" dirty="0">
                <a:latin typeface="Arial"/>
                <a:cs typeface="Arial"/>
              </a:rPr>
              <a:t>involved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joints.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33166" y="3456813"/>
            <a:ext cx="3361690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41300" marR="5080" indent="-228600">
              <a:lnSpc>
                <a:spcPts val="1939"/>
              </a:lnSpc>
              <a:spcBef>
                <a:spcPts val="345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spc="-20" dirty="0">
                <a:latin typeface="Arial"/>
                <a:cs typeface="Arial"/>
              </a:rPr>
              <a:t>Fortunately, </a:t>
            </a:r>
            <a:r>
              <a:rPr sz="1800" dirty="0">
                <a:latin typeface="Arial"/>
                <a:cs typeface="Arial"/>
              </a:rPr>
              <a:t>this </a:t>
            </a:r>
            <a:r>
              <a:rPr sz="1800" spc="-5" dirty="0">
                <a:latin typeface="Arial"/>
                <a:cs typeface="Arial"/>
              </a:rPr>
              <a:t>severe </a:t>
            </a:r>
            <a:r>
              <a:rPr sz="1800" spc="-10" dirty="0">
                <a:latin typeface="Arial"/>
                <a:cs typeface="Arial"/>
              </a:rPr>
              <a:t>type </a:t>
            </a:r>
            <a:r>
              <a:rPr sz="1800" dirty="0">
                <a:latin typeface="Arial"/>
                <a:cs typeface="Arial"/>
              </a:rPr>
              <a:t>of  </a:t>
            </a:r>
            <a:r>
              <a:rPr sz="1800" spc="-5" dirty="0">
                <a:latin typeface="Arial"/>
                <a:cs typeface="Arial"/>
              </a:rPr>
              <a:t>psoriatic arthritis is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rare.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67118" y="1446402"/>
            <a:ext cx="3393312" cy="35894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31442" y="1874647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60879" y="2003552"/>
            <a:ext cx="308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ips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27047" y="2345435"/>
            <a:ext cx="1178052" cy="6842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1442" y="2450719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3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3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17623" y="2579623"/>
            <a:ext cx="594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erns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31442" y="3026791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4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764029" y="3079495"/>
            <a:ext cx="70421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atho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31442" y="3602863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6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94510" y="3732021"/>
            <a:ext cx="643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Morbidity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71138" y="304926"/>
            <a:ext cx="56095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5" dirty="0">
                <a:solidFill>
                  <a:srgbClr val="782144"/>
                </a:solidFill>
              </a:rPr>
              <a:t>Pathogenesis </a:t>
            </a:r>
            <a:r>
              <a:rPr sz="4400" dirty="0">
                <a:solidFill>
                  <a:srgbClr val="782144"/>
                </a:solidFill>
              </a:rPr>
              <a:t>of</a:t>
            </a:r>
            <a:r>
              <a:rPr sz="4400" spc="455" dirty="0">
                <a:solidFill>
                  <a:srgbClr val="782144"/>
                </a:solidFill>
              </a:rPr>
              <a:t> </a:t>
            </a:r>
            <a:r>
              <a:rPr sz="4400" dirty="0">
                <a:solidFill>
                  <a:srgbClr val="782144"/>
                </a:solidFill>
              </a:rPr>
              <a:t>PsA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3232150" y="1502409"/>
            <a:ext cx="5184140" cy="1073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ts val="2295"/>
              </a:lnSpc>
              <a:spcBef>
                <a:spcPts val="10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Arial"/>
                <a:cs typeface="Arial"/>
              </a:rPr>
              <a:t>Synovial hyperplasia and cellular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infiltration.</a:t>
            </a:r>
            <a:endParaRPr sz="2000">
              <a:latin typeface="Arial"/>
              <a:cs typeface="Arial"/>
            </a:endParaRPr>
          </a:p>
          <a:p>
            <a:pPr marL="698500" lvl="1" indent="-228600">
              <a:lnSpc>
                <a:spcPts val="1950"/>
              </a:lnSpc>
              <a:buChar char="•"/>
              <a:tabLst>
                <a:tab pos="697865" algn="l"/>
                <a:tab pos="698500" algn="l"/>
              </a:tabLst>
            </a:pPr>
            <a:r>
              <a:rPr sz="1800" spc="-5" dirty="0">
                <a:latin typeface="Arial"/>
                <a:cs typeface="Arial"/>
              </a:rPr>
              <a:t>Pannus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formation</a:t>
            </a:r>
            <a:endParaRPr sz="1800">
              <a:latin typeface="Arial"/>
              <a:cs typeface="Arial"/>
            </a:endParaRPr>
          </a:p>
          <a:p>
            <a:pPr marL="698500" lvl="1" indent="-228600">
              <a:lnSpc>
                <a:spcPts val="1945"/>
              </a:lnSpc>
              <a:buChar char="•"/>
              <a:tabLst>
                <a:tab pos="697865" algn="l"/>
                <a:tab pos="698500" algn="l"/>
              </a:tabLst>
            </a:pPr>
            <a:r>
              <a:rPr sz="1800" spc="-5" dirty="0">
                <a:latin typeface="Arial"/>
                <a:cs typeface="Arial"/>
              </a:rPr>
              <a:t>Cartilage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erosion</a:t>
            </a:r>
            <a:endParaRPr sz="1800">
              <a:latin typeface="Arial"/>
              <a:cs typeface="Arial"/>
            </a:endParaRPr>
          </a:p>
          <a:p>
            <a:pPr marL="698500" lvl="1" indent="-228600">
              <a:lnSpc>
                <a:spcPts val="2055"/>
              </a:lnSpc>
              <a:buChar char="•"/>
              <a:tabLst>
                <a:tab pos="697865" algn="l"/>
                <a:tab pos="698500" algn="l"/>
              </a:tabLst>
            </a:pPr>
            <a:r>
              <a:rPr sz="1800" spc="-5" dirty="0">
                <a:latin typeface="Arial"/>
                <a:cs typeface="Arial"/>
              </a:rPr>
              <a:t>Prominent role </a:t>
            </a:r>
            <a:r>
              <a:rPr sz="1800" dirty="0">
                <a:latin typeface="Arial"/>
                <a:cs typeface="Arial"/>
              </a:rPr>
              <a:t>for </a:t>
            </a:r>
            <a:r>
              <a:rPr sz="1800" spc="-5" dirty="0">
                <a:latin typeface="Arial"/>
                <a:cs typeface="Arial"/>
              </a:rPr>
              <a:t>cytotoxic (CD8+) 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cells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32150" y="3011551"/>
            <a:ext cx="4657725" cy="8255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ts val="2295"/>
              </a:lnSpc>
              <a:spcBef>
                <a:spcPts val="10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Arial"/>
                <a:cs typeface="Arial"/>
              </a:rPr>
              <a:t>Increased </a:t>
            </a:r>
            <a:r>
              <a:rPr sz="2000" spc="-5" dirty="0">
                <a:latin typeface="Arial"/>
                <a:cs typeface="Arial"/>
              </a:rPr>
              <a:t>levels of </a:t>
            </a:r>
            <a:r>
              <a:rPr sz="2000" dirty="0">
                <a:latin typeface="Arial"/>
                <a:cs typeface="Arial"/>
              </a:rPr>
              <a:t>TNFα </a:t>
            </a:r>
            <a:r>
              <a:rPr sz="2000" spc="-5" dirty="0">
                <a:latin typeface="Arial"/>
                <a:cs typeface="Arial"/>
              </a:rPr>
              <a:t>found in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joint.</a:t>
            </a:r>
            <a:endParaRPr sz="2000">
              <a:latin typeface="Arial"/>
              <a:cs typeface="Arial"/>
            </a:endParaRPr>
          </a:p>
          <a:p>
            <a:pPr marL="698500" lvl="1" indent="-228600">
              <a:lnSpc>
                <a:spcPts val="1950"/>
              </a:lnSpc>
              <a:buChar char="•"/>
              <a:tabLst>
                <a:tab pos="697865" algn="l"/>
                <a:tab pos="698500" algn="l"/>
              </a:tabLst>
            </a:pPr>
            <a:r>
              <a:rPr sz="1800" spc="-5" dirty="0">
                <a:latin typeface="Arial"/>
                <a:cs typeface="Arial"/>
              </a:rPr>
              <a:t>Pro-inflammatory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effect</a:t>
            </a:r>
            <a:endParaRPr sz="1800">
              <a:latin typeface="Arial"/>
              <a:cs typeface="Arial"/>
            </a:endParaRPr>
          </a:p>
          <a:p>
            <a:pPr marL="698500" lvl="1" indent="-228600">
              <a:lnSpc>
                <a:spcPts val="2050"/>
              </a:lnSpc>
              <a:buChar char="•"/>
              <a:tabLst>
                <a:tab pos="697865" algn="l"/>
                <a:tab pos="698500" algn="l"/>
              </a:tabLst>
            </a:pPr>
            <a:r>
              <a:rPr sz="1800" spc="-5" dirty="0">
                <a:latin typeface="Arial"/>
                <a:cs typeface="Arial"/>
              </a:rPr>
              <a:t>Stimulation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proteases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32150" y="4273677"/>
            <a:ext cx="363092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Arial"/>
                <a:cs typeface="Arial"/>
              </a:rPr>
              <a:t>Associated enthesitis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present.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62833" y="6631330"/>
            <a:ext cx="51650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</a:rPr>
              <a:t>Veale </a:t>
            </a:r>
            <a:r>
              <a:rPr sz="800" dirty="0">
                <a:latin typeface="Arial"/>
                <a:cs typeface="Arial"/>
              </a:rPr>
              <a:t>DJ, </a:t>
            </a:r>
            <a:r>
              <a:rPr sz="800" spc="-5" dirty="0">
                <a:latin typeface="Arial"/>
                <a:cs typeface="Arial"/>
              </a:rPr>
              <a:t>et al. </a:t>
            </a:r>
            <a:r>
              <a:rPr sz="800" dirty="0">
                <a:latin typeface="Arial"/>
                <a:cs typeface="Arial"/>
              </a:rPr>
              <a:t>Ann </a:t>
            </a:r>
            <a:r>
              <a:rPr sz="800" spc="-5" dirty="0">
                <a:latin typeface="Arial"/>
                <a:cs typeface="Arial"/>
              </a:rPr>
              <a:t>Rheum </a:t>
            </a:r>
            <a:r>
              <a:rPr sz="800" dirty="0">
                <a:latin typeface="Arial"/>
                <a:cs typeface="Arial"/>
              </a:rPr>
              <a:t>Dis </a:t>
            </a:r>
            <a:r>
              <a:rPr sz="800" spc="-5" dirty="0">
                <a:latin typeface="Arial"/>
                <a:cs typeface="Arial"/>
              </a:rPr>
              <a:t>2005;64(suppl 2):ii26–9 </a:t>
            </a:r>
            <a:r>
              <a:rPr sz="800" dirty="0">
                <a:latin typeface="Arial"/>
                <a:cs typeface="Arial"/>
              </a:rPr>
              <a:t>Gladman </a:t>
            </a:r>
            <a:r>
              <a:rPr sz="800" spc="-5" dirty="0">
                <a:latin typeface="Arial"/>
                <a:cs typeface="Arial"/>
              </a:rPr>
              <a:t>DD. Rheum </a:t>
            </a:r>
            <a:r>
              <a:rPr sz="800" dirty="0">
                <a:latin typeface="Arial"/>
                <a:cs typeface="Arial"/>
              </a:rPr>
              <a:t>Dis</a:t>
            </a:r>
            <a:r>
              <a:rPr sz="800" spc="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Clin </a:t>
            </a:r>
            <a:r>
              <a:rPr sz="800" spc="-5" dirty="0">
                <a:latin typeface="Arial"/>
                <a:cs typeface="Arial"/>
              </a:rPr>
              <a:t>North </a:t>
            </a:r>
            <a:r>
              <a:rPr sz="800" dirty="0">
                <a:latin typeface="Arial"/>
                <a:cs typeface="Arial"/>
              </a:rPr>
              <a:t>Am </a:t>
            </a:r>
            <a:r>
              <a:rPr sz="800" spc="-5" dirty="0">
                <a:latin typeface="Arial"/>
                <a:cs typeface="Arial"/>
              </a:rPr>
              <a:t>1998;24:829–44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31442" y="1874647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60879" y="2003552"/>
            <a:ext cx="308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ips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31442" y="2450719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3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3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17623" y="2579623"/>
            <a:ext cx="594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erns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27047" y="2921507"/>
            <a:ext cx="1178052" cy="68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31442" y="3026791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4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64029" y="3079495"/>
            <a:ext cx="70421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atho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31442" y="3602863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6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794510" y="3732021"/>
            <a:ext cx="643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Morbidity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92095" y="375919"/>
            <a:ext cx="71837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heavy" spc="5" dirty="0">
                <a:solidFill>
                  <a:srgbClr val="782144"/>
                </a:solidFill>
                <a:uFill>
                  <a:solidFill>
                    <a:srgbClr val="782144"/>
                  </a:solidFill>
                </a:uFill>
                <a:latin typeface="Arial Rounded MT Bold"/>
                <a:cs typeface="Arial Rounded MT Bold"/>
              </a:rPr>
              <a:t>TNF</a:t>
            </a:r>
            <a:r>
              <a:rPr sz="2800" b="1" u="heavy" spc="5" dirty="0">
                <a:solidFill>
                  <a:srgbClr val="782144"/>
                </a:solidFill>
                <a:uFill>
                  <a:solidFill>
                    <a:srgbClr val="782144"/>
                  </a:solidFill>
                </a:uFill>
                <a:latin typeface="Arial"/>
                <a:cs typeface="Arial"/>
              </a:rPr>
              <a:t>α </a:t>
            </a:r>
            <a:r>
              <a:rPr sz="2800" b="1" u="heavy" spc="-20" dirty="0">
                <a:solidFill>
                  <a:srgbClr val="782144"/>
                </a:solidFill>
                <a:uFill>
                  <a:solidFill>
                    <a:srgbClr val="782144"/>
                  </a:solidFill>
                </a:uFill>
                <a:latin typeface="Arial Rounded MT Bold"/>
                <a:cs typeface="Arial Rounded MT Bold"/>
              </a:rPr>
              <a:t>Levels </a:t>
            </a:r>
            <a:r>
              <a:rPr sz="2800" b="1" u="heavy" spc="-5" dirty="0">
                <a:solidFill>
                  <a:srgbClr val="782144"/>
                </a:solidFill>
                <a:uFill>
                  <a:solidFill>
                    <a:srgbClr val="782144"/>
                  </a:solidFill>
                </a:uFill>
                <a:latin typeface="Arial Rounded MT Bold"/>
                <a:cs typeface="Arial Rounded MT Bold"/>
              </a:rPr>
              <a:t>in </a:t>
            </a:r>
            <a:r>
              <a:rPr sz="2800" b="1" u="heavy" spc="-10" dirty="0">
                <a:solidFill>
                  <a:srgbClr val="782144"/>
                </a:solidFill>
                <a:uFill>
                  <a:solidFill>
                    <a:srgbClr val="782144"/>
                  </a:solidFill>
                </a:uFill>
                <a:latin typeface="Arial Rounded MT Bold"/>
                <a:cs typeface="Arial Rounded MT Bold"/>
              </a:rPr>
              <a:t>Psoriatic </a:t>
            </a:r>
            <a:r>
              <a:rPr sz="2800" b="1" u="heavy" spc="-15" dirty="0">
                <a:solidFill>
                  <a:srgbClr val="782144"/>
                </a:solidFill>
                <a:uFill>
                  <a:solidFill>
                    <a:srgbClr val="782144"/>
                  </a:solidFill>
                </a:uFill>
                <a:latin typeface="Arial Rounded MT Bold"/>
                <a:cs typeface="Arial Rounded MT Bold"/>
              </a:rPr>
              <a:t>skin </a:t>
            </a:r>
            <a:r>
              <a:rPr sz="2800" b="1" u="heavy" spc="-5" dirty="0">
                <a:solidFill>
                  <a:srgbClr val="782144"/>
                </a:solidFill>
                <a:uFill>
                  <a:solidFill>
                    <a:srgbClr val="782144"/>
                  </a:solidFill>
                </a:uFill>
                <a:latin typeface="Arial Rounded MT Bold"/>
                <a:cs typeface="Arial Rounded MT Bold"/>
              </a:rPr>
              <a:t>blister</a:t>
            </a:r>
            <a:r>
              <a:rPr sz="2800" b="1" u="heavy" spc="-175" dirty="0">
                <a:solidFill>
                  <a:srgbClr val="782144"/>
                </a:solidFill>
                <a:uFill>
                  <a:solidFill>
                    <a:srgbClr val="782144"/>
                  </a:solidFill>
                </a:uFill>
                <a:latin typeface="Arial Rounded MT Bold"/>
                <a:cs typeface="Arial Rounded MT Bold"/>
              </a:rPr>
              <a:t> </a:t>
            </a:r>
            <a:r>
              <a:rPr sz="2800" b="1" u="heavy" spc="5" dirty="0">
                <a:solidFill>
                  <a:srgbClr val="782144"/>
                </a:solidFill>
                <a:uFill>
                  <a:solidFill>
                    <a:srgbClr val="782144"/>
                  </a:solidFill>
                </a:uFill>
                <a:latin typeface="Arial Rounded MT Bold"/>
                <a:cs typeface="Arial Rounded MT Bold"/>
              </a:rPr>
              <a:t>fluids</a:t>
            </a:r>
            <a:endParaRPr sz="2800">
              <a:latin typeface="Arial Rounded MT Bold"/>
              <a:cs typeface="Arial Rounded MT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35933" y="2709711"/>
            <a:ext cx="252095" cy="27025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64"/>
              </a:lnSpc>
            </a:pPr>
            <a:r>
              <a:rPr sz="1600" b="1" spc="-5" dirty="0">
                <a:latin typeface="Arial"/>
                <a:cs typeface="Arial"/>
              </a:rPr>
              <a:t>Median blister TNFα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(pg/ml)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66913" y="2274823"/>
            <a:ext cx="2259965" cy="1303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Control (normal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skin  blister </a:t>
            </a:r>
            <a:r>
              <a:rPr sz="1800" b="1" dirty="0">
                <a:latin typeface="Arial"/>
                <a:cs typeface="Arial"/>
              </a:rPr>
              <a:t>fluids)</a:t>
            </a:r>
            <a:endParaRPr sz="1800">
              <a:latin typeface="Arial"/>
              <a:cs typeface="Arial"/>
            </a:endParaRPr>
          </a:p>
          <a:p>
            <a:pPr marL="20320" marR="281940">
              <a:lnSpc>
                <a:spcPct val="100000"/>
              </a:lnSpc>
              <a:spcBef>
                <a:spcPts val="1415"/>
              </a:spcBef>
            </a:pPr>
            <a:r>
              <a:rPr sz="1800" b="1" spc="-5" dirty="0">
                <a:latin typeface="Arial"/>
                <a:cs typeface="Arial"/>
              </a:rPr>
              <a:t>Psoriatic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involved  </a:t>
            </a:r>
            <a:r>
              <a:rPr sz="1800" b="1" spc="-5" dirty="0">
                <a:latin typeface="Arial"/>
                <a:cs typeface="Arial"/>
              </a:rPr>
              <a:t>skin blister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fluids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00958" y="1281607"/>
            <a:ext cx="7063740" cy="580390"/>
          </a:xfrm>
          <a:prstGeom prst="rect">
            <a:avLst/>
          </a:prstGeom>
          <a:ln w="9525">
            <a:solidFill>
              <a:srgbClr val="8B2D55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502920" marR="351790">
              <a:lnSpc>
                <a:spcPts val="1739"/>
              </a:lnSpc>
              <a:spcBef>
                <a:spcPts val="335"/>
              </a:spcBef>
            </a:pPr>
            <a:r>
              <a:rPr sz="1600" spc="-5" dirty="0">
                <a:latin typeface="Arial Rounded MT Bold"/>
                <a:cs typeface="Arial Rounded MT Bold"/>
              </a:rPr>
              <a:t>In a </a:t>
            </a:r>
            <a:r>
              <a:rPr sz="1600" spc="-10" dirty="0">
                <a:latin typeface="Arial Rounded MT Bold"/>
                <a:cs typeface="Arial Rounded MT Bold"/>
              </a:rPr>
              <a:t>clinical </a:t>
            </a:r>
            <a:r>
              <a:rPr sz="1600" spc="-5" dirty="0">
                <a:latin typeface="Arial Rounded MT Bold"/>
                <a:cs typeface="Arial Rounded MT Bold"/>
              </a:rPr>
              <a:t>trial, TNF</a:t>
            </a:r>
            <a:r>
              <a:rPr sz="1600" spc="-5" dirty="0">
                <a:latin typeface="Arial"/>
                <a:cs typeface="Arial"/>
              </a:rPr>
              <a:t>α </a:t>
            </a:r>
            <a:r>
              <a:rPr sz="1600" spc="-20" dirty="0">
                <a:latin typeface="Arial Rounded MT Bold"/>
                <a:cs typeface="Arial Rounded MT Bold"/>
              </a:rPr>
              <a:t>levels </a:t>
            </a:r>
            <a:r>
              <a:rPr sz="1600" spc="-5" dirty="0">
                <a:latin typeface="Arial Rounded MT Bold"/>
                <a:cs typeface="Arial Rounded MT Bold"/>
              </a:rPr>
              <a:t>in </a:t>
            </a:r>
            <a:r>
              <a:rPr sz="1600" spc="-10" dirty="0">
                <a:latin typeface="Arial Rounded MT Bold"/>
                <a:cs typeface="Arial Rounded MT Bold"/>
              </a:rPr>
              <a:t>psoriatic </a:t>
            </a:r>
            <a:r>
              <a:rPr sz="1600" spc="-15" dirty="0">
                <a:latin typeface="Arial Rounded MT Bold"/>
                <a:cs typeface="Arial Rounded MT Bold"/>
              </a:rPr>
              <a:t>skin </a:t>
            </a:r>
            <a:r>
              <a:rPr sz="1600" spc="-10" dirty="0">
                <a:latin typeface="Arial Rounded MT Bold"/>
                <a:cs typeface="Arial Rounded MT Bold"/>
              </a:rPr>
              <a:t>blister </a:t>
            </a:r>
            <a:r>
              <a:rPr sz="1600" spc="-5" dirty="0">
                <a:latin typeface="Arial Rounded MT Bold"/>
                <a:cs typeface="Arial Rounded MT Bold"/>
              </a:rPr>
              <a:t>fluids </a:t>
            </a:r>
            <a:r>
              <a:rPr sz="1600" spc="-25" dirty="0">
                <a:latin typeface="Arial Rounded MT Bold"/>
                <a:cs typeface="Arial Rounded MT Bold"/>
              </a:rPr>
              <a:t>were  </a:t>
            </a:r>
            <a:r>
              <a:rPr sz="1600" spc="-15" dirty="0">
                <a:latin typeface="Arial Rounded MT Bold"/>
                <a:cs typeface="Arial Rounded MT Bold"/>
              </a:rPr>
              <a:t>found </a:t>
            </a:r>
            <a:r>
              <a:rPr sz="1600" spc="-5" dirty="0">
                <a:latin typeface="Arial Rounded MT Bold"/>
                <a:cs typeface="Arial Rounded MT Bold"/>
              </a:rPr>
              <a:t>to be </a:t>
            </a:r>
            <a:r>
              <a:rPr sz="1600" spc="-20" dirty="0">
                <a:latin typeface="Arial Rounded MT Bold"/>
                <a:cs typeface="Arial Rounded MT Bold"/>
              </a:rPr>
              <a:t>much greater </a:t>
            </a:r>
            <a:r>
              <a:rPr sz="1600" spc="-5" dirty="0">
                <a:latin typeface="Arial Rounded MT Bold"/>
                <a:cs typeface="Arial Rounded MT Bold"/>
              </a:rPr>
              <a:t>than in healthy </a:t>
            </a:r>
            <a:r>
              <a:rPr sz="1600" spc="-15" dirty="0">
                <a:latin typeface="Arial Rounded MT Bold"/>
                <a:cs typeface="Arial Rounded MT Bold"/>
              </a:rPr>
              <a:t>control</a:t>
            </a:r>
            <a:r>
              <a:rPr sz="1600" spc="90" dirty="0">
                <a:latin typeface="Arial Rounded MT Bold"/>
                <a:cs typeface="Arial Rounded MT Bold"/>
              </a:rPr>
              <a:t> </a:t>
            </a:r>
            <a:r>
              <a:rPr sz="1600" spc="-5" dirty="0">
                <a:latin typeface="Arial Rounded MT Bold"/>
                <a:cs typeface="Arial Rounded MT Bold"/>
              </a:rPr>
              <a:t>subjects</a:t>
            </a:r>
            <a:endParaRPr sz="1600">
              <a:latin typeface="Arial Rounded MT Bold"/>
              <a:cs typeface="Arial Rounded MT 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55972" y="5615685"/>
            <a:ext cx="1149350" cy="111125"/>
          </a:xfrm>
          <a:custGeom>
            <a:avLst/>
            <a:gdLst/>
            <a:ahLst/>
            <a:cxnLst/>
            <a:rect l="l" t="t" r="r" b="b"/>
            <a:pathLst>
              <a:path w="1149350" h="111125">
                <a:moveTo>
                  <a:pt x="0" y="111125"/>
                </a:moveTo>
                <a:lnTo>
                  <a:pt x="1149350" y="111125"/>
                </a:lnTo>
                <a:lnTo>
                  <a:pt x="1149350" y="0"/>
                </a:lnTo>
                <a:lnTo>
                  <a:pt x="0" y="0"/>
                </a:lnTo>
                <a:lnTo>
                  <a:pt x="0" y="11112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55972" y="5615685"/>
            <a:ext cx="1149350" cy="111125"/>
          </a:xfrm>
          <a:custGeom>
            <a:avLst/>
            <a:gdLst/>
            <a:ahLst/>
            <a:cxnLst/>
            <a:rect l="l" t="t" r="r" b="b"/>
            <a:pathLst>
              <a:path w="1149350" h="111125">
                <a:moveTo>
                  <a:pt x="0" y="111125"/>
                </a:moveTo>
                <a:lnTo>
                  <a:pt x="1149350" y="111125"/>
                </a:lnTo>
                <a:lnTo>
                  <a:pt x="1149350" y="0"/>
                </a:lnTo>
                <a:lnTo>
                  <a:pt x="0" y="0"/>
                </a:lnTo>
                <a:lnTo>
                  <a:pt x="0" y="111125"/>
                </a:lnTo>
                <a:close/>
              </a:path>
            </a:pathLst>
          </a:custGeom>
          <a:ln w="7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37122" y="2708910"/>
            <a:ext cx="1151255" cy="3018155"/>
          </a:xfrm>
          <a:custGeom>
            <a:avLst/>
            <a:gdLst/>
            <a:ahLst/>
            <a:cxnLst/>
            <a:rect l="l" t="t" r="r" b="b"/>
            <a:pathLst>
              <a:path w="1151254" h="3018154">
                <a:moveTo>
                  <a:pt x="0" y="3017901"/>
                </a:moveTo>
                <a:lnTo>
                  <a:pt x="1150937" y="3017901"/>
                </a:lnTo>
                <a:lnTo>
                  <a:pt x="1150937" y="0"/>
                </a:lnTo>
                <a:lnTo>
                  <a:pt x="0" y="0"/>
                </a:lnTo>
                <a:lnTo>
                  <a:pt x="0" y="3017901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37122" y="2708910"/>
            <a:ext cx="1151255" cy="3018155"/>
          </a:xfrm>
          <a:custGeom>
            <a:avLst/>
            <a:gdLst/>
            <a:ahLst/>
            <a:cxnLst/>
            <a:rect l="l" t="t" r="r" b="b"/>
            <a:pathLst>
              <a:path w="1151254" h="3018154">
                <a:moveTo>
                  <a:pt x="0" y="3017901"/>
                </a:moveTo>
                <a:lnTo>
                  <a:pt x="1150937" y="3017901"/>
                </a:lnTo>
                <a:lnTo>
                  <a:pt x="1150937" y="0"/>
                </a:lnTo>
                <a:lnTo>
                  <a:pt x="0" y="0"/>
                </a:lnTo>
                <a:lnTo>
                  <a:pt x="0" y="3017901"/>
                </a:lnTo>
                <a:close/>
              </a:path>
            </a:pathLst>
          </a:custGeom>
          <a:ln w="7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22496" y="2396235"/>
            <a:ext cx="1905" cy="3330575"/>
          </a:xfrm>
          <a:custGeom>
            <a:avLst/>
            <a:gdLst/>
            <a:ahLst/>
            <a:cxnLst/>
            <a:rect l="l" t="t" r="r" b="b"/>
            <a:pathLst>
              <a:path w="1904" h="3330575">
                <a:moveTo>
                  <a:pt x="0" y="0"/>
                </a:moveTo>
                <a:lnTo>
                  <a:pt x="1650" y="3330575"/>
                </a:lnTo>
              </a:path>
            </a:pathLst>
          </a:custGeom>
          <a:ln w="7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46296" y="5726810"/>
            <a:ext cx="76200" cy="1905"/>
          </a:xfrm>
          <a:custGeom>
            <a:avLst/>
            <a:gdLst/>
            <a:ahLst/>
            <a:cxnLst/>
            <a:rect l="l" t="t" r="r" b="b"/>
            <a:pathLst>
              <a:path w="76200" h="1904">
                <a:moveTo>
                  <a:pt x="0" y="0"/>
                </a:moveTo>
                <a:lnTo>
                  <a:pt x="76200" y="1587"/>
                </a:lnTo>
              </a:path>
            </a:pathLst>
          </a:custGeom>
          <a:ln w="7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46296" y="5307710"/>
            <a:ext cx="76200" cy="1905"/>
          </a:xfrm>
          <a:custGeom>
            <a:avLst/>
            <a:gdLst/>
            <a:ahLst/>
            <a:cxnLst/>
            <a:rect l="l" t="t" r="r" b="b"/>
            <a:pathLst>
              <a:path w="76200" h="1904">
                <a:moveTo>
                  <a:pt x="0" y="0"/>
                </a:moveTo>
                <a:lnTo>
                  <a:pt x="76200" y="1523"/>
                </a:lnTo>
              </a:path>
            </a:pathLst>
          </a:custGeom>
          <a:ln w="7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46296" y="4896484"/>
            <a:ext cx="76200" cy="1905"/>
          </a:xfrm>
          <a:custGeom>
            <a:avLst/>
            <a:gdLst/>
            <a:ahLst/>
            <a:cxnLst/>
            <a:rect l="l" t="t" r="r" b="b"/>
            <a:pathLst>
              <a:path w="76200" h="1904">
                <a:moveTo>
                  <a:pt x="0" y="0"/>
                </a:moveTo>
                <a:lnTo>
                  <a:pt x="76200" y="1650"/>
                </a:lnTo>
              </a:path>
            </a:pathLst>
          </a:custGeom>
          <a:ln w="7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46296" y="4477384"/>
            <a:ext cx="76200" cy="1905"/>
          </a:xfrm>
          <a:custGeom>
            <a:avLst/>
            <a:gdLst/>
            <a:ahLst/>
            <a:cxnLst/>
            <a:rect l="l" t="t" r="r" b="b"/>
            <a:pathLst>
              <a:path w="76200" h="1904">
                <a:moveTo>
                  <a:pt x="0" y="0"/>
                </a:moveTo>
                <a:lnTo>
                  <a:pt x="76200" y="1650"/>
                </a:lnTo>
              </a:path>
            </a:pathLst>
          </a:custGeom>
          <a:ln w="7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46296" y="4066285"/>
            <a:ext cx="76200" cy="1905"/>
          </a:xfrm>
          <a:custGeom>
            <a:avLst/>
            <a:gdLst/>
            <a:ahLst/>
            <a:cxnLst/>
            <a:rect l="l" t="t" r="r" b="b"/>
            <a:pathLst>
              <a:path w="76200" h="1904">
                <a:moveTo>
                  <a:pt x="0" y="0"/>
                </a:moveTo>
                <a:lnTo>
                  <a:pt x="76200" y="1524"/>
                </a:lnTo>
              </a:path>
            </a:pathLst>
          </a:custGeom>
          <a:ln w="7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46296" y="3647185"/>
            <a:ext cx="76200" cy="1905"/>
          </a:xfrm>
          <a:custGeom>
            <a:avLst/>
            <a:gdLst/>
            <a:ahLst/>
            <a:cxnLst/>
            <a:rect l="l" t="t" r="r" b="b"/>
            <a:pathLst>
              <a:path w="76200" h="1904">
                <a:moveTo>
                  <a:pt x="0" y="0"/>
                </a:moveTo>
                <a:lnTo>
                  <a:pt x="76200" y="1524"/>
                </a:lnTo>
              </a:path>
            </a:pathLst>
          </a:custGeom>
          <a:ln w="7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46296" y="3228085"/>
            <a:ext cx="76200" cy="1905"/>
          </a:xfrm>
          <a:custGeom>
            <a:avLst/>
            <a:gdLst/>
            <a:ahLst/>
            <a:cxnLst/>
            <a:rect l="l" t="t" r="r" b="b"/>
            <a:pathLst>
              <a:path w="76200" h="1905">
                <a:moveTo>
                  <a:pt x="0" y="0"/>
                </a:moveTo>
                <a:lnTo>
                  <a:pt x="76200" y="1524"/>
                </a:lnTo>
              </a:path>
            </a:pathLst>
          </a:custGeom>
          <a:ln w="7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46296" y="2815335"/>
            <a:ext cx="76200" cy="1905"/>
          </a:xfrm>
          <a:custGeom>
            <a:avLst/>
            <a:gdLst/>
            <a:ahLst/>
            <a:cxnLst/>
            <a:rect l="l" t="t" r="r" b="b"/>
            <a:pathLst>
              <a:path w="76200" h="1905">
                <a:moveTo>
                  <a:pt x="0" y="0"/>
                </a:moveTo>
                <a:lnTo>
                  <a:pt x="76200" y="1524"/>
                </a:lnTo>
              </a:path>
            </a:pathLst>
          </a:custGeom>
          <a:ln w="7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46296" y="2396235"/>
            <a:ext cx="76200" cy="1905"/>
          </a:xfrm>
          <a:custGeom>
            <a:avLst/>
            <a:gdLst/>
            <a:ahLst/>
            <a:cxnLst/>
            <a:rect l="l" t="t" r="r" b="b"/>
            <a:pathLst>
              <a:path w="76200" h="1905">
                <a:moveTo>
                  <a:pt x="0" y="0"/>
                </a:moveTo>
                <a:lnTo>
                  <a:pt x="76200" y="1524"/>
                </a:lnTo>
              </a:path>
            </a:pathLst>
          </a:custGeom>
          <a:ln w="7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22496" y="5726810"/>
            <a:ext cx="4024629" cy="1905"/>
          </a:xfrm>
          <a:custGeom>
            <a:avLst/>
            <a:gdLst/>
            <a:ahLst/>
            <a:cxnLst/>
            <a:rect l="l" t="t" r="r" b="b"/>
            <a:pathLst>
              <a:path w="4024629" h="1904">
                <a:moveTo>
                  <a:pt x="0" y="0"/>
                </a:moveTo>
                <a:lnTo>
                  <a:pt x="4024376" y="1587"/>
                </a:lnTo>
              </a:path>
            </a:pathLst>
          </a:custGeom>
          <a:ln w="7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22496" y="5726810"/>
            <a:ext cx="1905" cy="76200"/>
          </a:xfrm>
          <a:custGeom>
            <a:avLst/>
            <a:gdLst/>
            <a:ahLst/>
            <a:cxnLst/>
            <a:rect l="l" t="t" r="r" b="b"/>
            <a:pathLst>
              <a:path w="1904" h="76200">
                <a:moveTo>
                  <a:pt x="0" y="76200"/>
                </a:moveTo>
                <a:lnTo>
                  <a:pt x="1650" y="0"/>
                </a:lnTo>
              </a:path>
            </a:pathLst>
          </a:custGeom>
          <a:ln w="7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746872" y="5726810"/>
            <a:ext cx="1905" cy="76200"/>
          </a:xfrm>
          <a:custGeom>
            <a:avLst/>
            <a:gdLst/>
            <a:ahLst/>
            <a:cxnLst/>
            <a:rect l="l" t="t" r="r" b="b"/>
            <a:pathLst>
              <a:path w="1904" h="76200">
                <a:moveTo>
                  <a:pt x="0" y="76200"/>
                </a:moveTo>
                <a:lnTo>
                  <a:pt x="1524" y="0"/>
                </a:lnTo>
              </a:path>
            </a:pathLst>
          </a:custGeom>
          <a:ln w="7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184017" y="2104009"/>
            <a:ext cx="414655" cy="3776979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1800" b="1" spc="-10" dirty="0">
                <a:latin typeface="Arial"/>
                <a:cs typeface="Arial"/>
              </a:rPr>
              <a:t>160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1800" b="1" spc="-10" dirty="0">
                <a:latin typeface="Arial"/>
                <a:cs typeface="Arial"/>
              </a:rPr>
              <a:t>140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sz="1800" b="1" spc="-10" dirty="0">
                <a:latin typeface="Arial"/>
                <a:cs typeface="Arial"/>
              </a:rPr>
              <a:t>120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800" b="1" spc="-10" dirty="0">
                <a:latin typeface="Arial"/>
                <a:cs typeface="Arial"/>
              </a:rPr>
              <a:t>100</a:t>
            </a:r>
            <a:endParaRPr sz="1800">
              <a:latin typeface="Arial"/>
              <a:cs typeface="Arial"/>
            </a:endParaRPr>
          </a:p>
          <a:p>
            <a:pPr marL="142240">
              <a:lnSpc>
                <a:spcPct val="100000"/>
              </a:lnSpc>
              <a:spcBef>
                <a:spcPts val="1140"/>
              </a:spcBef>
            </a:pPr>
            <a:r>
              <a:rPr sz="1800" b="1" spc="-10" dirty="0">
                <a:latin typeface="Arial"/>
                <a:cs typeface="Arial"/>
              </a:rPr>
              <a:t>80</a:t>
            </a:r>
            <a:endParaRPr sz="1800">
              <a:latin typeface="Arial"/>
              <a:cs typeface="Arial"/>
            </a:endParaRPr>
          </a:p>
          <a:p>
            <a:pPr marL="142240">
              <a:lnSpc>
                <a:spcPct val="100000"/>
              </a:lnSpc>
              <a:spcBef>
                <a:spcPts val="1080"/>
              </a:spcBef>
            </a:pPr>
            <a:r>
              <a:rPr sz="1800" b="1" spc="-10" dirty="0">
                <a:latin typeface="Arial"/>
                <a:cs typeface="Arial"/>
              </a:rPr>
              <a:t>60</a:t>
            </a:r>
            <a:endParaRPr sz="1800">
              <a:latin typeface="Arial"/>
              <a:cs typeface="Arial"/>
            </a:endParaRPr>
          </a:p>
          <a:p>
            <a:pPr marL="142240">
              <a:lnSpc>
                <a:spcPct val="100000"/>
              </a:lnSpc>
              <a:spcBef>
                <a:spcPts val="1140"/>
              </a:spcBef>
            </a:pPr>
            <a:r>
              <a:rPr sz="1800" b="1" spc="-10" dirty="0">
                <a:latin typeface="Arial"/>
                <a:cs typeface="Arial"/>
              </a:rPr>
              <a:t>40</a:t>
            </a:r>
            <a:endParaRPr sz="1800">
              <a:latin typeface="Arial"/>
              <a:cs typeface="Arial"/>
            </a:endParaRPr>
          </a:p>
          <a:p>
            <a:pPr marL="142240">
              <a:lnSpc>
                <a:spcPct val="100000"/>
              </a:lnSpc>
              <a:spcBef>
                <a:spcPts val="1090"/>
              </a:spcBef>
            </a:pPr>
            <a:r>
              <a:rPr sz="1800" b="1" spc="-10" dirty="0">
                <a:latin typeface="Arial"/>
                <a:cs typeface="Arial"/>
              </a:rPr>
              <a:t>20</a:t>
            </a:r>
            <a:endParaRPr sz="1800">
              <a:latin typeface="Arial"/>
              <a:cs typeface="Arial"/>
            </a:endParaRPr>
          </a:p>
          <a:p>
            <a:pPr marL="274320">
              <a:lnSpc>
                <a:spcPct val="100000"/>
              </a:lnSpc>
              <a:spcBef>
                <a:spcPts val="1145"/>
              </a:spcBef>
            </a:pPr>
            <a:r>
              <a:rPr sz="1800" b="1" dirty="0"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494396" y="2423223"/>
            <a:ext cx="335280" cy="297180"/>
          </a:xfrm>
          <a:custGeom>
            <a:avLst/>
            <a:gdLst/>
            <a:ahLst/>
            <a:cxnLst/>
            <a:rect l="l" t="t" r="r" b="b"/>
            <a:pathLst>
              <a:path w="335279" h="297180">
                <a:moveTo>
                  <a:pt x="0" y="296862"/>
                </a:moveTo>
                <a:lnTo>
                  <a:pt x="334962" y="296862"/>
                </a:lnTo>
                <a:lnTo>
                  <a:pt x="334962" y="0"/>
                </a:lnTo>
                <a:lnTo>
                  <a:pt x="0" y="0"/>
                </a:lnTo>
                <a:lnTo>
                  <a:pt x="0" y="29686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494396" y="2423223"/>
            <a:ext cx="335280" cy="297180"/>
          </a:xfrm>
          <a:custGeom>
            <a:avLst/>
            <a:gdLst/>
            <a:ahLst/>
            <a:cxnLst/>
            <a:rect l="l" t="t" r="r" b="b"/>
            <a:pathLst>
              <a:path w="335279" h="297180">
                <a:moveTo>
                  <a:pt x="0" y="296862"/>
                </a:moveTo>
                <a:lnTo>
                  <a:pt x="334962" y="296862"/>
                </a:lnTo>
                <a:lnTo>
                  <a:pt x="334962" y="0"/>
                </a:lnTo>
                <a:lnTo>
                  <a:pt x="0" y="0"/>
                </a:lnTo>
                <a:lnTo>
                  <a:pt x="0" y="296862"/>
                </a:lnTo>
                <a:close/>
              </a:path>
            </a:pathLst>
          </a:custGeom>
          <a:ln w="7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07096" y="3072447"/>
            <a:ext cx="347980" cy="297180"/>
          </a:xfrm>
          <a:custGeom>
            <a:avLst/>
            <a:gdLst/>
            <a:ahLst/>
            <a:cxnLst/>
            <a:rect l="l" t="t" r="r" b="b"/>
            <a:pathLst>
              <a:path w="347979" h="297179">
                <a:moveTo>
                  <a:pt x="0" y="296862"/>
                </a:moveTo>
                <a:lnTo>
                  <a:pt x="347662" y="296862"/>
                </a:lnTo>
                <a:lnTo>
                  <a:pt x="347662" y="0"/>
                </a:lnTo>
                <a:lnTo>
                  <a:pt x="0" y="0"/>
                </a:lnTo>
                <a:lnTo>
                  <a:pt x="0" y="29686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507096" y="3072447"/>
            <a:ext cx="347980" cy="297180"/>
          </a:xfrm>
          <a:custGeom>
            <a:avLst/>
            <a:gdLst/>
            <a:ahLst/>
            <a:cxnLst/>
            <a:rect l="l" t="t" r="r" b="b"/>
            <a:pathLst>
              <a:path w="347979" h="297179">
                <a:moveTo>
                  <a:pt x="0" y="296862"/>
                </a:moveTo>
                <a:lnTo>
                  <a:pt x="347662" y="296862"/>
                </a:lnTo>
                <a:lnTo>
                  <a:pt x="347662" y="0"/>
                </a:lnTo>
                <a:lnTo>
                  <a:pt x="0" y="0"/>
                </a:lnTo>
                <a:lnTo>
                  <a:pt x="0" y="296862"/>
                </a:lnTo>
                <a:close/>
              </a:path>
            </a:pathLst>
          </a:custGeom>
          <a:ln w="7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614677" y="6626149"/>
            <a:ext cx="27489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Bonifati C, et al. </a:t>
            </a:r>
            <a:r>
              <a:rPr sz="900" i="1" dirty="0">
                <a:latin typeface="Arial"/>
                <a:cs typeface="Arial"/>
              </a:rPr>
              <a:t>Clin Exp </a:t>
            </a:r>
            <a:r>
              <a:rPr sz="900" i="1" spc="-5" dirty="0">
                <a:latin typeface="Arial"/>
                <a:cs typeface="Arial"/>
              </a:rPr>
              <a:t>Dermatol.</a:t>
            </a:r>
            <a:r>
              <a:rPr sz="900" i="1" spc="-5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1994;19:383-387.</a:t>
            </a:r>
            <a:endParaRPr sz="9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557641" y="5243931"/>
            <a:ext cx="1353185" cy="4222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000" b="1" spc="-5" dirty="0">
                <a:latin typeface="Arial"/>
                <a:cs typeface="Arial"/>
              </a:rPr>
              <a:t>Bonifati, 384/2/Table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1000" b="1" spc="-5" dirty="0">
                <a:latin typeface="Arial"/>
                <a:cs typeface="Arial"/>
              </a:rPr>
              <a:t>and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384/1/2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312911" y="3990568"/>
            <a:ext cx="1429385" cy="81788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20"/>
              </a:spcBef>
            </a:pPr>
            <a:r>
              <a:rPr sz="2000" dirty="0">
                <a:latin typeface="Arial"/>
                <a:cs typeface="Arial"/>
              </a:rPr>
              <a:t>N =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30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000" dirty="0">
                <a:latin typeface="Arial"/>
                <a:cs typeface="Arial"/>
              </a:rPr>
              <a:t>(</a:t>
            </a:r>
            <a:r>
              <a:rPr sz="2000" i="1" dirty="0">
                <a:latin typeface="Arial"/>
                <a:cs typeface="Arial"/>
              </a:rPr>
              <a:t>P </a:t>
            </a:r>
            <a:r>
              <a:rPr sz="2000" dirty="0">
                <a:latin typeface="Arial"/>
                <a:cs typeface="Arial"/>
              </a:rPr>
              <a:t>=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0.0001)</a:t>
            </a:r>
            <a:endParaRPr sz="2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848859" y="5367273"/>
            <a:ext cx="1384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349110" y="2433066"/>
            <a:ext cx="3638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145</a:t>
            </a:r>
            <a:endParaRPr sz="16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355972" y="2749930"/>
            <a:ext cx="1149350" cy="1727835"/>
          </a:xfrm>
          <a:custGeom>
            <a:avLst/>
            <a:gdLst/>
            <a:ahLst/>
            <a:cxnLst/>
            <a:rect l="l" t="t" r="r" b="b"/>
            <a:pathLst>
              <a:path w="1149350" h="1727835">
                <a:moveTo>
                  <a:pt x="574675" y="0"/>
                </a:moveTo>
                <a:lnTo>
                  <a:pt x="0" y="574675"/>
                </a:lnTo>
                <a:lnTo>
                  <a:pt x="0" y="1727454"/>
                </a:lnTo>
                <a:lnTo>
                  <a:pt x="574675" y="1152779"/>
                </a:lnTo>
                <a:lnTo>
                  <a:pt x="1149350" y="1152779"/>
                </a:lnTo>
                <a:lnTo>
                  <a:pt x="1149350" y="574675"/>
                </a:lnTo>
                <a:lnTo>
                  <a:pt x="574675" y="0"/>
                </a:lnTo>
                <a:close/>
              </a:path>
              <a:path w="1149350" h="1727835">
                <a:moveTo>
                  <a:pt x="1149350" y="1152779"/>
                </a:moveTo>
                <a:lnTo>
                  <a:pt x="574675" y="1152779"/>
                </a:lnTo>
                <a:lnTo>
                  <a:pt x="1149350" y="1727454"/>
                </a:lnTo>
                <a:lnTo>
                  <a:pt x="1149350" y="115277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355972" y="2749930"/>
            <a:ext cx="1149350" cy="1727835"/>
          </a:xfrm>
          <a:custGeom>
            <a:avLst/>
            <a:gdLst/>
            <a:ahLst/>
            <a:cxnLst/>
            <a:rect l="l" t="t" r="r" b="b"/>
            <a:pathLst>
              <a:path w="1149350" h="1727835">
                <a:moveTo>
                  <a:pt x="0" y="1727454"/>
                </a:moveTo>
                <a:lnTo>
                  <a:pt x="0" y="574675"/>
                </a:lnTo>
                <a:lnTo>
                  <a:pt x="574675" y="0"/>
                </a:lnTo>
                <a:lnTo>
                  <a:pt x="1149350" y="574675"/>
                </a:lnTo>
                <a:lnTo>
                  <a:pt x="1149350" y="1727454"/>
                </a:lnTo>
                <a:lnTo>
                  <a:pt x="574675" y="1152779"/>
                </a:lnTo>
                <a:lnTo>
                  <a:pt x="0" y="1727454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445889" y="3223336"/>
            <a:ext cx="8382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Arial"/>
                <a:cs typeface="Arial"/>
              </a:rPr>
              <a:t>×</a:t>
            </a:r>
            <a:r>
              <a:rPr sz="4000" b="1" spc="-5" dirty="0">
                <a:latin typeface="Calibri"/>
                <a:cs typeface="Calibri"/>
              </a:rPr>
              <a:t>36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631442" y="1874647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960879" y="2003552"/>
            <a:ext cx="308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ips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631442" y="2450719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3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3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817623" y="2579623"/>
            <a:ext cx="594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erns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527047" y="2921507"/>
            <a:ext cx="1178052" cy="68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31442" y="3026791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4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764029" y="3079495"/>
            <a:ext cx="70421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atho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endParaRPr sz="11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631442" y="3602863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6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794510" y="3732021"/>
            <a:ext cx="643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Morbidity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73348" y="337565"/>
            <a:ext cx="68027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782144"/>
                </a:solidFill>
              </a:rPr>
              <a:t>Morbidity </a:t>
            </a:r>
            <a:r>
              <a:rPr sz="3600" spc="-10" dirty="0">
                <a:solidFill>
                  <a:srgbClr val="782144"/>
                </a:solidFill>
              </a:rPr>
              <a:t>Associated </a:t>
            </a:r>
            <a:r>
              <a:rPr sz="3600" spc="-5" dirty="0">
                <a:solidFill>
                  <a:srgbClr val="782144"/>
                </a:solidFill>
              </a:rPr>
              <a:t>With</a:t>
            </a:r>
            <a:r>
              <a:rPr sz="3600" spc="-60" dirty="0">
                <a:solidFill>
                  <a:srgbClr val="782144"/>
                </a:solidFill>
              </a:rPr>
              <a:t> </a:t>
            </a:r>
            <a:r>
              <a:rPr sz="3600" dirty="0">
                <a:solidFill>
                  <a:srgbClr val="782144"/>
                </a:solidFill>
              </a:rPr>
              <a:t>PsA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3203829" y="1612519"/>
            <a:ext cx="611822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1300" marR="5080" indent="-228600">
              <a:lnSpc>
                <a:spcPts val="2590"/>
              </a:lnSpc>
              <a:spcBef>
                <a:spcPts val="425"/>
              </a:spcBef>
              <a:buChar char="•"/>
              <a:tabLst>
                <a:tab pos="241300" algn="l"/>
              </a:tabLst>
            </a:pPr>
            <a:r>
              <a:rPr sz="2400" spc="-5" dirty="0">
                <a:latin typeface="Arial"/>
                <a:cs typeface="Arial"/>
              </a:rPr>
              <a:t>40–57%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patients have deforming erosive  arthropathy*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03829" y="2928950"/>
            <a:ext cx="68973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400" spc="-5" dirty="0">
                <a:latin typeface="Arial"/>
                <a:cs typeface="Arial"/>
              </a:rPr>
              <a:t>16%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patients with </a:t>
            </a:r>
            <a:r>
              <a:rPr sz="2400" dirty="0">
                <a:latin typeface="Arial"/>
                <a:cs typeface="Arial"/>
              </a:rPr>
              <a:t>at </a:t>
            </a:r>
            <a:r>
              <a:rPr sz="2400" spc="-5" dirty="0">
                <a:latin typeface="Arial"/>
                <a:cs typeface="Arial"/>
              </a:rPr>
              <a:t>least </a:t>
            </a:r>
            <a:r>
              <a:rPr sz="2400" dirty="0">
                <a:latin typeface="Arial"/>
                <a:cs typeface="Arial"/>
              </a:rPr>
              <a:t>five </a:t>
            </a:r>
            <a:r>
              <a:rPr sz="2400" spc="-5" dirty="0">
                <a:latin typeface="Arial"/>
                <a:cs typeface="Arial"/>
              </a:rPr>
              <a:t>deformed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joints*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3829" y="3917060"/>
            <a:ext cx="48374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400" spc="-35" dirty="0">
                <a:latin typeface="Arial"/>
                <a:cs typeface="Arial"/>
              </a:rPr>
              <a:t>11–19%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patients with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disability*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31442" y="1874647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60879" y="2003552"/>
            <a:ext cx="308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ips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31442" y="2450719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4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3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7"/>
                </a:lnTo>
                <a:lnTo>
                  <a:pt x="890015" y="474217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3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17623" y="2579623"/>
            <a:ext cx="594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erns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1442" y="3026791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4"/>
                </a:lnTo>
                <a:lnTo>
                  <a:pt x="962810" y="48273"/>
                </a:lnTo>
                <a:lnTo>
                  <a:pt x="945895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64029" y="3079495"/>
            <a:ext cx="70421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atho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sis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27047" y="3497579"/>
            <a:ext cx="1178052" cy="68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31442" y="3602863"/>
            <a:ext cx="969010" cy="474345"/>
          </a:xfrm>
          <a:custGeom>
            <a:avLst/>
            <a:gdLst/>
            <a:ahLst/>
            <a:cxnLst/>
            <a:rect l="l" t="t" r="r" b="b"/>
            <a:pathLst>
              <a:path w="969010" h="474345">
                <a:moveTo>
                  <a:pt x="890015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3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90015" y="474218"/>
                </a:lnTo>
                <a:lnTo>
                  <a:pt x="920789" y="468000"/>
                </a:lnTo>
                <a:lnTo>
                  <a:pt x="945895" y="451056"/>
                </a:lnTo>
                <a:lnTo>
                  <a:pt x="962810" y="425944"/>
                </a:lnTo>
                <a:lnTo>
                  <a:pt x="969009" y="395224"/>
                </a:lnTo>
                <a:lnTo>
                  <a:pt x="969009" y="78993"/>
                </a:lnTo>
                <a:lnTo>
                  <a:pt x="962810" y="48273"/>
                </a:lnTo>
                <a:lnTo>
                  <a:pt x="945896" y="23161"/>
                </a:lnTo>
                <a:lnTo>
                  <a:pt x="920789" y="6217"/>
                </a:lnTo>
                <a:lnTo>
                  <a:pt x="890015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94510" y="3732021"/>
            <a:ext cx="643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Morbidity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544574" y="4975986"/>
            <a:ext cx="8519795" cy="1802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87830" marR="508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*Data published </a:t>
            </a:r>
            <a:r>
              <a:rPr sz="1000" spc="-10" dirty="0">
                <a:latin typeface="Arial"/>
                <a:cs typeface="Arial"/>
              </a:rPr>
              <a:t>in 1987 and 1991. </a:t>
            </a:r>
            <a:r>
              <a:rPr sz="1000" spc="-5" dirty="0">
                <a:latin typeface="Arial"/>
                <a:cs typeface="Arial"/>
              </a:rPr>
              <a:t>These data </a:t>
            </a:r>
            <a:r>
              <a:rPr sz="1000" dirty="0">
                <a:latin typeface="Arial"/>
                <a:cs typeface="Arial"/>
              </a:rPr>
              <a:t>may </a:t>
            </a:r>
            <a:r>
              <a:rPr sz="1000" spc="-5" dirty="0">
                <a:latin typeface="Arial"/>
                <a:cs typeface="Arial"/>
              </a:rPr>
              <a:t>not accurately reflect current morbidity trends </a:t>
            </a:r>
            <a:r>
              <a:rPr sz="1000" spc="-10" dirty="0">
                <a:latin typeface="Arial"/>
                <a:cs typeface="Arial"/>
              </a:rPr>
              <a:t>following </a:t>
            </a:r>
            <a:r>
              <a:rPr sz="1000" spc="-5" dirty="0">
                <a:latin typeface="Arial"/>
                <a:cs typeface="Arial"/>
              </a:rPr>
              <a:t>recent medical  advances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4460">
              <a:lnSpc>
                <a:spcPct val="100000"/>
              </a:lnSpc>
              <a:spcBef>
                <a:spcPts val="1055"/>
              </a:spcBef>
            </a:pPr>
            <a:r>
              <a:rPr sz="1000" dirty="0">
                <a:latin typeface="Arial"/>
                <a:cs typeface="Arial"/>
              </a:rPr>
              <a:t>Torre </a:t>
            </a:r>
            <a:r>
              <a:rPr sz="1000" spc="-5" dirty="0">
                <a:latin typeface="Arial"/>
                <a:cs typeface="Arial"/>
              </a:rPr>
              <a:t>Alonso JC, et al. Br J Rheumatol </a:t>
            </a:r>
            <a:r>
              <a:rPr sz="1000" spc="-10" dirty="0">
                <a:latin typeface="Arial"/>
                <a:cs typeface="Arial"/>
              </a:rPr>
              <a:t>1991;30:245–50 </a:t>
            </a:r>
            <a:r>
              <a:rPr sz="1000" spc="-5" dirty="0">
                <a:latin typeface="Arial"/>
                <a:cs typeface="Arial"/>
              </a:rPr>
              <a:t>Gladman DD, et al. Q J Med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1987;62:127–41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23441" y="391414"/>
            <a:ext cx="13176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0" marR="5080" indent="-7048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0000"/>
                </a:solidFill>
                <a:latin typeface="Arial Rounded MT Bold"/>
                <a:cs typeface="Arial Rounded MT Bold"/>
              </a:rPr>
              <a:t>C</a:t>
            </a:r>
            <a:r>
              <a:rPr sz="2400" b="1" spc="5" dirty="0">
                <a:solidFill>
                  <a:srgbClr val="C00000"/>
                </a:solidFill>
                <a:latin typeface="Arial Rounded MT Bold"/>
                <a:cs typeface="Arial Rounded MT Bold"/>
              </a:rPr>
              <a:t>om</a:t>
            </a:r>
            <a:r>
              <a:rPr sz="2400" b="1" spc="-5" dirty="0">
                <a:solidFill>
                  <a:srgbClr val="C00000"/>
                </a:solidFill>
                <a:latin typeface="Arial Rounded MT Bold"/>
                <a:cs typeface="Arial Rounded MT Bold"/>
              </a:rPr>
              <a:t>pl</a:t>
            </a:r>
            <a:r>
              <a:rPr sz="2400" b="1" spc="-45" dirty="0">
                <a:solidFill>
                  <a:srgbClr val="C00000"/>
                </a:solidFill>
                <a:latin typeface="Arial Rounded MT Bold"/>
                <a:cs typeface="Arial Rounded MT Bold"/>
              </a:rPr>
              <a:t>e</a:t>
            </a:r>
            <a:r>
              <a:rPr sz="2400" b="1" spc="-5" dirty="0">
                <a:solidFill>
                  <a:srgbClr val="C00000"/>
                </a:solidFill>
                <a:latin typeface="Arial Rounded MT Bold"/>
                <a:cs typeface="Arial Rounded MT Bold"/>
              </a:rPr>
              <a:t>x  disease</a:t>
            </a:r>
            <a:endParaRPr sz="2400">
              <a:latin typeface="Arial Rounded MT Bold"/>
              <a:cs typeface="Arial Rounded MT 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53361" y="4295851"/>
            <a:ext cx="1377696" cy="2204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36567" y="345440"/>
            <a:ext cx="4758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C00000"/>
                </a:solidFill>
                <a:latin typeface="Arial Rounded MT Bold"/>
                <a:cs typeface="Arial Rounded MT Bold"/>
              </a:rPr>
              <a:t>2 </a:t>
            </a:r>
            <a:r>
              <a:rPr sz="2400" b="1" spc="-20" dirty="0">
                <a:solidFill>
                  <a:srgbClr val="C00000"/>
                </a:solidFill>
                <a:latin typeface="Arial Rounded MT Bold"/>
                <a:cs typeface="Arial Rounded MT Bold"/>
              </a:rPr>
              <a:t>Broad </a:t>
            </a:r>
            <a:r>
              <a:rPr sz="2400" b="1" spc="-10" dirty="0">
                <a:solidFill>
                  <a:srgbClr val="C00000"/>
                </a:solidFill>
                <a:latin typeface="Arial Rounded MT Bold"/>
                <a:cs typeface="Arial Rounded MT Bold"/>
              </a:rPr>
              <a:t>Overlapping</a:t>
            </a:r>
            <a:r>
              <a:rPr sz="2400" b="1" spc="-100" dirty="0">
                <a:solidFill>
                  <a:srgbClr val="C00000"/>
                </a:solidFill>
                <a:latin typeface="Arial Rounded MT Bold"/>
                <a:cs typeface="Arial Rounded MT Bold"/>
              </a:rPr>
              <a:t> </a:t>
            </a:r>
            <a:r>
              <a:rPr sz="2400" b="1" spc="-15" dirty="0">
                <a:solidFill>
                  <a:srgbClr val="C00000"/>
                </a:solidFill>
                <a:latin typeface="Arial Rounded MT Bold"/>
                <a:cs typeface="Arial Rounded MT Bold"/>
              </a:rPr>
              <a:t>Categories</a:t>
            </a:r>
            <a:endParaRPr sz="2400">
              <a:latin typeface="Arial Rounded MT Bold"/>
              <a:cs typeface="Arial Rounded MT Bol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99790" y="1739264"/>
            <a:ext cx="6135370" cy="42432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680840" y="1012063"/>
            <a:ext cx="16713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8801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Axial  Spo</a:t>
            </a:r>
            <a:r>
              <a:rPr sz="1800" b="1" spc="5" dirty="0">
                <a:latin typeface="Calibri"/>
                <a:cs typeface="Calibri"/>
              </a:rPr>
              <a:t>n</a:t>
            </a:r>
            <a:r>
              <a:rPr sz="1800" b="1" dirty="0">
                <a:latin typeface="Calibri"/>
                <a:cs typeface="Calibri"/>
              </a:rPr>
              <a:t>d</a:t>
            </a:r>
            <a:r>
              <a:rPr sz="1800" b="1" spc="-15" dirty="0">
                <a:latin typeface="Calibri"/>
                <a:cs typeface="Calibri"/>
              </a:rPr>
              <a:t>y</a:t>
            </a:r>
            <a:r>
              <a:rPr sz="1800" b="1" dirty="0">
                <a:latin typeface="Calibri"/>
                <a:cs typeface="Calibri"/>
              </a:rPr>
              <a:t>l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dirty="0">
                <a:latin typeface="Calibri"/>
                <a:cs typeface="Calibri"/>
              </a:rPr>
              <a:t>arthr</a:t>
            </a:r>
            <a:r>
              <a:rPr sz="1800" b="1" spc="-15" dirty="0">
                <a:latin typeface="Calibri"/>
                <a:cs typeface="Calibri"/>
              </a:rPr>
              <a:t>i</a:t>
            </a:r>
            <a:r>
              <a:rPr sz="1800" b="1" dirty="0">
                <a:latin typeface="Calibri"/>
                <a:cs typeface="Calibri"/>
              </a:rPr>
              <a:t>tis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85656" y="4771897"/>
            <a:ext cx="160718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810"/>
              </a:lnSpc>
            </a:pPr>
            <a:r>
              <a:rPr sz="1800" b="1" spc="-10" dirty="0">
                <a:latin typeface="Calibri"/>
                <a:cs typeface="Calibri"/>
              </a:rPr>
              <a:t>Undifferentiated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Periphere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SpA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19619" y="4840223"/>
            <a:ext cx="79946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latin typeface="Calibri"/>
                <a:cs typeface="Calibri"/>
              </a:rPr>
              <a:t>IBD-SpA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42986" y="932434"/>
            <a:ext cx="16713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337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Peripheral  </a:t>
            </a:r>
            <a:r>
              <a:rPr sz="1800" b="1" dirty="0">
                <a:latin typeface="Calibri"/>
                <a:cs typeface="Calibri"/>
              </a:rPr>
              <a:t>Spo</a:t>
            </a:r>
            <a:r>
              <a:rPr sz="1800" b="1" spc="5" dirty="0">
                <a:latin typeface="Calibri"/>
                <a:cs typeface="Calibri"/>
              </a:rPr>
              <a:t>n</a:t>
            </a:r>
            <a:r>
              <a:rPr sz="1800" b="1" dirty="0">
                <a:latin typeface="Calibri"/>
                <a:cs typeface="Calibri"/>
              </a:rPr>
              <a:t>d</a:t>
            </a:r>
            <a:r>
              <a:rPr sz="1800" b="1" spc="-15" dirty="0">
                <a:latin typeface="Calibri"/>
                <a:cs typeface="Calibri"/>
              </a:rPr>
              <a:t>y</a:t>
            </a:r>
            <a:r>
              <a:rPr sz="1800" b="1" dirty="0">
                <a:latin typeface="Calibri"/>
                <a:cs typeface="Calibri"/>
              </a:rPr>
              <a:t>l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dirty="0">
                <a:latin typeface="Calibri"/>
                <a:cs typeface="Calibri"/>
              </a:rPr>
              <a:t>arthr</a:t>
            </a:r>
            <a:r>
              <a:rPr sz="1800" b="1" spc="-15" dirty="0">
                <a:latin typeface="Calibri"/>
                <a:cs typeface="Calibri"/>
              </a:rPr>
              <a:t>i</a:t>
            </a:r>
            <a:r>
              <a:rPr sz="1800" b="1" dirty="0">
                <a:latin typeface="Calibri"/>
                <a:cs typeface="Calibri"/>
              </a:rPr>
              <a:t>tis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74763" y="3433698"/>
            <a:ext cx="40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dirty="0">
                <a:latin typeface="Calibri"/>
                <a:cs typeface="Calibri"/>
              </a:rPr>
              <a:t>eA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87514" y="2437638"/>
            <a:ext cx="374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libri"/>
                <a:cs typeface="Calibri"/>
              </a:rPr>
              <a:t>P</a:t>
            </a:r>
            <a:r>
              <a:rPr sz="1800" b="1" dirty="0">
                <a:latin typeface="Calibri"/>
                <a:cs typeface="Calibri"/>
              </a:rPr>
              <a:t>sA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96661" y="3882897"/>
            <a:ext cx="272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76015" y="3582161"/>
            <a:ext cx="885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latin typeface="Calibri"/>
                <a:cs typeface="Calibri"/>
              </a:rPr>
              <a:t>n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dirty="0">
                <a:latin typeface="Calibri"/>
                <a:cs typeface="Calibri"/>
              </a:rPr>
              <a:t>-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5" dirty="0">
                <a:latin typeface="Calibri"/>
                <a:cs typeface="Calibri"/>
              </a:rPr>
              <a:t>xS</a:t>
            </a:r>
            <a:r>
              <a:rPr sz="1800" b="1" dirty="0">
                <a:latin typeface="Calibri"/>
                <a:cs typeface="Calibri"/>
              </a:rPr>
              <a:t>pA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2569" y="0"/>
            <a:ext cx="915543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11592" y="145821"/>
            <a:ext cx="2563241" cy="9938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11592" y="145821"/>
            <a:ext cx="2563495" cy="994410"/>
          </a:xfrm>
          <a:prstGeom prst="rect">
            <a:avLst/>
          </a:prstGeom>
          <a:ln w="6350">
            <a:solidFill>
              <a:srgbClr val="A4A4A4"/>
            </a:solidFill>
          </a:ln>
        </p:spPr>
        <p:txBody>
          <a:bodyPr vert="horz" wrap="square" lIns="0" tIns="166370" rIns="0" bIns="0" rtlCol="0">
            <a:spAutoFit/>
          </a:bodyPr>
          <a:lstStyle/>
          <a:p>
            <a:pPr marL="354330" marR="344170" indent="1270">
              <a:lnSpc>
                <a:spcPts val="2590"/>
              </a:lnSpc>
              <a:spcBef>
                <a:spcPts val="1310"/>
              </a:spcBef>
            </a:pPr>
            <a:r>
              <a:rPr sz="2400" spc="-10" dirty="0">
                <a:solidFill>
                  <a:srgbClr val="000000"/>
                </a:solidFill>
              </a:rPr>
              <a:t>Diagnosis </a:t>
            </a:r>
            <a:r>
              <a:rPr sz="2400" dirty="0">
                <a:solidFill>
                  <a:srgbClr val="000000"/>
                </a:solidFill>
              </a:rPr>
              <a:t>of  </a:t>
            </a:r>
            <a:r>
              <a:rPr sz="2400" spc="-5" dirty="0">
                <a:solidFill>
                  <a:srgbClr val="000000"/>
                </a:solidFill>
              </a:rPr>
              <a:t>PsA  </a:t>
            </a:r>
            <a:r>
              <a:rPr sz="2400" spc="-25" dirty="0">
                <a:solidFill>
                  <a:srgbClr val="000000"/>
                </a:solidFill>
              </a:rPr>
              <a:t>Patients</a:t>
            </a:r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1600200" y="2316479"/>
            <a:ext cx="1066800" cy="5928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66316" y="2426207"/>
            <a:ext cx="774192" cy="4114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59635" y="2356357"/>
            <a:ext cx="948308" cy="4742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00200" y="2897123"/>
            <a:ext cx="1066800" cy="5943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40407" y="3008376"/>
            <a:ext cx="827532" cy="4114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59635" y="2938017"/>
            <a:ext cx="948308" cy="4742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00200" y="1734311"/>
            <a:ext cx="1066800" cy="5928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58111" y="1845564"/>
            <a:ext cx="992124" cy="4114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59635" y="1774698"/>
            <a:ext cx="948308" cy="4742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00200" y="3479291"/>
            <a:ext cx="1066800" cy="5928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64792" y="3590544"/>
            <a:ext cx="777240" cy="41147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59635" y="3519678"/>
            <a:ext cx="948308" cy="47421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788414" y="1911223"/>
            <a:ext cx="692785" cy="19392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Subclinical</a:t>
            </a:r>
            <a:endParaRPr sz="1100">
              <a:latin typeface="Arial"/>
              <a:cs typeface="Arial"/>
            </a:endParaRPr>
          </a:p>
          <a:p>
            <a:pPr marL="94615" marR="89535" indent="25400" algn="just">
              <a:lnSpc>
                <a:spcPct val="347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Clinical 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ng 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79495" y="933703"/>
            <a:ext cx="645604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1300" marR="5080" indent="-228600">
              <a:lnSpc>
                <a:spcPts val="2590"/>
              </a:lnSpc>
              <a:spcBef>
                <a:spcPts val="425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C00000"/>
                </a:solidFill>
                <a:latin typeface="Arial"/>
                <a:cs typeface="Arial"/>
              </a:rPr>
              <a:t>Arthritis </a:t>
            </a:r>
            <a:r>
              <a:rPr sz="2400" spc="-5" dirty="0">
                <a:latin typeface="Arial"/>
                <a:cs typeface="Arial"/>
              </a:rPr>
              <a:t>in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presence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C00000"/>
                </a:solidFill>
                <a:latin typeface="Arial"/>
                <a:cs typeface="Arial"/>
              </a:rPr>
              <a:t>psoriasis </a:t>
            </a:r>
            <a:r>
              <a:rPr sz="2400" spc="-5" dirty="0">
                <a:latin typeface="Arial"/>
                <a:cs typeface="Arial"/>
              </a:rPr>
              <a:t>is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key 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clinical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diagnosis.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9495" y="1921255"/>
            <a:ext cx="5033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onset depends on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subtype: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36696" y="2585974"/>
            <a:ext cx="3600450" cy="552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ts val="2310"/>
              </a:lnSpc>
              <a:spcBef>
                <a:spcPts val="10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Arial"/>
                <a:cs typeface="Arial"/>
              </a:rPr>
              <a:t>Delayed </a:t>
            </a:r>
            <a:r>
              <a:rPr sz="2000" spc="-5" dirty="0">
                <a:latin typeface="Arial"/>
                <a:cs typeface="Arial"/>
              </a:rPr>
              <a:t>after </a:t>
            </a:r>
            <a:r>
              <a:rPr sz="2000" dirty="0">
                <a:latin typeface="Arial"/>
                <a:cs typeface="Arial"/>
              </a:rPr>
              <a:t>psoriasis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onset:</a:t>
            </a:r>
            <a:endParaRPr sz="2000">
              <a:latin typeface="Arial"/>
              <a:cs typeface="Arial"/>
            </a:endParaRPr>
          </a:p>
          <a:p>
            <a:pPr marL="698500" lvl="1" indent="-228600">
              <a:lnSpc>
                <a:spcPts val="1830"/>
              </a:lnSpc>
              <a:buChar char="•"/>
              <a:tabLst>
                <a:tab pos="698500" algn="l"/>
                <a:tab pos="699135" algn="l"/>
              </a:tabLst>
            </a:pPr>
            <a:r>
              <a:rPr sz="1600" spc="-5" dirty="0">
                <a:latin typeface="Arial"/>
                <a:cs typeface="Arial"/>
              </a:rPr>
              <a:t>asymmetrical,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spondylitis.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36696" y="3299205"/>
            <a:ext cx="3178810" cy="552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ts val="2310"/>
              </a:lnSpc>
              <a:spcBef>
                <a:spcPts val="10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Arial"/>
                <a:cs typeface="Arial"/>
              </a:rPr>
              <a:t>Concurrent with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psoriasis:</a:t>
            </a:r>
            <a:endParaRPr sz="2000">
              <a:latin typeface="Arial"/>
              <a:cs typeface="Arial"/>
            </a:endParaRPr>
          </a:p>
          <a:p>
            <a:pPr marL="698500" lvl="1" indent="-228600">
              <a:lnSpc>
                <a:spcPts val="1830"/>
              </a:lnSpc>
              <a:buChar char="•"/>
              <a:tabLst>
                <a:tab pos="698500" algn="l"/>
                <a:tab pos="699135" algn="l"/>
              </a:tabLst>
            </a:pPr>
            <a:r>
              <a:rPr sz="1600" spc="-5" dirty="0">
                <a:latin typeface="Arial"/>
                <a:cs typeface="Arial"/>
              </a:rPr>
              <a:t>symmetrical.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9495" y="4053966"/>
            <a:ext cx="61207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Char char="•"/>
              <a:tabLst>
                <a:tab pos="241300" algn="l"/>
              </a:tabLst>
            </a:pPr>
            <a:r>
              <a:rPr sz="2400" spc="-5" dirty="0">
                <a:latin typeface="Arial"/>
                <a:cs typeface="Arial"/>
              </a:rPr>
              <a:t>Diagnosis is </a:t>
            </a:r>
            <a:r>
              <a:rPr sz="2800" b="1" spc="-5" dirty="0">
                <a:solidFill>
                  <a:srgbClr val="943735"/>
                </a:solidFill>
                <a:latin typeface="Arial"/>
                <a:cs typeface="Arial"/>
              </a:rPr>
              <a:t>clinical </a:t>
            </a:r>
            <a:r>
              <a:rPr sz="2400" spc="-5" dirty="0">
                <a:latin typeface="Arial"/>
                <a:cs typeface="Arial"/>
              </a:rPr>
              <a:t>and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943735"/>
                </a:solidFill>
                <a:latin typeface="Arial"/>
                <a:cs typeface="Arial"/>
              </a:rPr>
              <a:t>radiographic</a:t>
            </a:r>
            <a:r>
              <a:rPr sz="2800" b="1" spc="-5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59635" y="235635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896617" y="2492705"/>
            <a:ext cx="4743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Cli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59635" y="293801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70710" y="3074670"/>
            <a:ext cx="5257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59635" y="177469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788414" y="1911223"/>
            <a:ext cx="6927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Subclinical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44574" y="5491378"/>
            <a:ext cx="2978785" cy="1210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70485">
              <a:lnSpc>
                <a:spcPct val="100000"/>
              </a:lnSpc>
              <a:spcBef>
                <a:spcPts val="695"/>
              </a:spcBef>
            </a:pPr>
            <a:r>
              <a:rPr sz="800" spc="-5" dirty="0">
                <a:latin typeface="Arial"/>
                <a:cs typeface="Arial"/>
              </a:rPr>
              <a:t>Harrison's </a:t>
            </a:r>
            <a:r>
              <a:rPr sz="800" dirty="0">
                <a:latin typeface="Arial"/>
                <a:cs typeface="Arial"/>
              </a:rPr>
              <a:t>Principles </a:t>
            </a:r>
            <a:r>
              <a:rPr sz="800" spc="-5" dirty="0">
                <a:latin typeface="Arial"/>
                <a:cs typeface="Arial"/>
              </a:rPr>
              <a:t>of Internal Medicine, </a:t>
            </a:r>
            <a:r>
              <a:rPr sz="800" dirty="0">
                <a:latin typeface="Arial"/>
                <a:cs typeface="Arial"/>
              </a:rPr>
              <a:t>15th </a:t>
            </a:r>
            <a:r>
              <a:rPr sz="800" spc="-5" dirty="0">
                <a:latin typeface="Arial"/>
                <a:cs typeface="Arial"/>
              </a:rPr>
              <a:t>ed,</a:t>
            </a:r>
            <a:r>
              <a:rPr sz="800" spc="1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2001:2003–5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66867" y="4761382"/>
            <a:ext cx="1071702" cy="9677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56704" y="4753355"/>
            <a:ext cx="1627631" cy="1827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59635" y="351967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00"/>
                </a:lnTo>
                <a:lnTo>
                  <a:pt x="925131" y="451056"/>
                </a:lnTo>
                <a:lnTo>
                  <a:pt x="942089" y="425944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895094" y="3656457"/>
            <a:ext cx="476884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02994" y="6685503"/>
            <a:ext cx="2074545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dirty="0">
                <a:latin typeface="Arial"/>
                <a:cs typeface="Arial"/>
              </a:rPr>
              <a:t>Gladman </a:t>
            </a:r>
            <a:r>
              <a:rPr sz="800" spc="-5" dirty="0">
                <a:latin typeface="Arial"/>
                <a:cs typeface="Arial"/>
              </a:rPr>
              <a:t>DD, et al. </a:t>
            </a:r>
            <a:r>
              <a:rPr sz="800" dirty="0">
                <a:latin typeface="Arial"/>
                <a:cs typeface="Arial"/>
              </a:rPr>
              <a:t>Q J </a:t>
            </a:r>
            <a:r>
              <a:rPr sz="800" spc="-5" dirty="0">
                <a:latin typeface="Arial"/>
                <a:cs typeface="Arial"/>
              </a:rPr>
              <a:t>Med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1987;62:127–41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82695" y="371093"/>
            <a:ext cx="59061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Clinical </a:t>
            </a:r>
            <a:r>
              <a:rPr sz="4000" spc="-50" dirty="0"/>
              <a:t>Features </a:t>
            </a:r>
            <a:r>
              <a:rPr sz="4000" spc="-5" dirty="0"/>
              <a:t>of</a:t>
            </a:r>
            <a:r>
              <a:rPr sz="4000" spc="500" dirty="0"/>
              <a:t> </a:t>
            </a:r>
            <a:r>
              <a:rPr sz="4000" spc="-5" dirty="0"/>
              <a:t>PsA</a:t>
            </a:r>
            <a:endParaRPr sz="40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201352" y="1321625"/>
          <a:ext cx="7080884" cy="4425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63695"/>
                <a:gridCol w="2874645"/>
              </a:tblGrid>
              <a:tr h="573913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Clinical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695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E31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Patients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(%)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E3163"/>
                    </a:solidFill>
                  </a:tcPr>
                </a:tc>
              </a:tr>
              <a:tr h="294132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Actively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inflamed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joints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97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4131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Plaque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psoriasis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94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4132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Nail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lesions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83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4004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DIP joint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disease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54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4132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Morning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stiffness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52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4131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Deformities: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≥1 /</a:t>
                      </a:r>
                      <a:r>
                        <a:rPr sz="14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≥5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43 /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16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4131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Skin and joints flaring</a:t>
                      </a:r>
                      <a:r>
                        <a:rPr sz="14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simultaneously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35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4131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Dactylitis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33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4131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Inflammatory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neck pain and</a:t>
                      </a:r>
                      <a:r>
                        <a:rPr sz="1400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stiffness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23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4005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Inflammatory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back pain and</a:t>
                      </a:r>
                      <a:r>
                        <a:rPr sz="1400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stiffness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19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4131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ACR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functional class</a:t>
                      </a:r>
                      <a:r>
                        <a:rPr sz="14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III/IV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spc="-110" dirty="0">
                          <a:latin typeface="Arial"/>
                          <a:cs typeface="Arial"/>
                        </a:rPr>
                        <a:t>11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4131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Sacroiliac stress</a:t>
                      </a:r>
                      <a:r>
                        <a:rPr sz="14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pain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4093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Iritis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7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602994" y="6553910"/>
            <a:ext cx="19024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</a:rPr>
              <a:t>ACR: </a:t>
            </a:r>
            <a:r>
              <a:rPr sz="800" dirty="0">
                <a:latin typeface="Arial"/>
                <a:cs typeface="Arial"/>
              </a:rPr>
              <a:t>American </a:t>
            </a:r>
            <a:r>
              <a:rPr sz="800" spc="-5" dirty="0">
                <a:latin typeface="Arial"/>
                <a:cs typeface="Arial"/>
              </a:rPr>
              <a:t>College of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Rheumatology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54480" y="2250948"/>
            <a:ext cx="1158240" cy="6842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59635" y="235635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59635" y="293801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59635" y="177469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59635" y="351967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00"/>
                </a:lnTo>
                <a:lnTo>
                  <a:pt x="925131" y="451056"/>
                </a:lnTo>
                <a:lnTo>
                  <a:pt x="942089" y="425944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88414" y="1911223"/>
            <a:ext cx="692785" cy="19392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Subclinical</a:t>
            </a:r>
            <a:endParaRPr sz="1100">
              <a:latin typeface="Arial"/>
              <a:cs typeface="Arial"/>
            </a:endParaRPr>
          </a:p>
          <a:p>
            <a:pPr marL="94615" marR="89535" indent="25400" algn="just">
              <a:lnSpc>
                <a:spcPct val="347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Clinical 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ng 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02994" y="6685503"/>
            <a:ext cx="2074545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dirty="0">
                <a:latin typeface="Arial"/>
                <a:cs typeface="Arial"/>
              </a:rPr>
              <a:t>Gladman </a:t>
            </a:r>
            <a:r>
              <a:rPr sz="800" spc="-5" dirty="0">
                <a:latin typeface="Arial"/>
                <a:cs typeface="Arial"/>
              </a:rPr>
              <a:t>DD, et al. </a:t>
            </a:r>
            <a:r>
              <a:rPr sz="800" dirty="0">
                <a:latin typeface="Arial"/>
                <a:cs typeface="Arial"/>
              </a:rPr>
              <a:t>Q J </a:t>
            </a:r>
            <a:r>
              <a:rPr sz="800" spc="-5" dirty="0">
                <a:latin typeface="Arial"/>
                <a:cs typeface="Arial"/>
              </a:rPr>
              <a:t>Med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1987;62:127–41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14009" y="3288538"/>
            <a:ext cx="28803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943735"/>
                </a:solidFill>
                <a:latin typeface="Arial Rounded MT Bold"/>
                <a:cs typeface="Arial Rounded MT Bold"/>
              </a:rPr>
              <a:t>Plaque</a:t>
            </a:r>
            <a:r>
              <a:rPr sz="2800" spc="-45" dirty="0">
                <a:solidFill>
                  <a:srgbClr val="943735"/>
                </a:solidFill>
                <a:latin typeface="Arial Rounded MT Bold"/>
                <a:cs typeface="Arial Rounded MT Bold"/>
              </a:rPr>
              <a:t> </a:t>
            </a:r>
            <a:r>
              <a:rPr sz="2800" spc="-5" dirty="0">
                <a:solidFill>
                  <a:srgbClr val="943735"/>
                </a:solidFill>
                <a:latin typeface="Arial Rounded MT Bold"/>
                <a:cs typeface="Arial Rounded MT Bold"/>
              </a:rPr>
              <a:t>psoriasis</a:t>
            </a:r>
            <a:endParaRPr sz="2800">
              <a:latin typeface="Arial Rounded MT Bold"/>
              <a:cs typeface="Arial Rounded MT 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4574" y="5491378"/>
            <a:ext cx="2286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98977" y="448513"/>
            <a:ext cx="40106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/>
              <a:t>Actively </a:t>
            </a:r>
            <a:r>
              <a:rPr sz="2800" dirty="0"/>
              <a:t>inflamed</a:t>
            </a:r>
            <a:r>
              <a:rPr sz="2800" spc="20" dirty="0"/>
              <a:t> </a:t>
            </a:r>
            <a:r>
              <a:rPr sz="2800" spc="-5" dirty="0"/>
              <a:t>joints</a:t>
            </a:r>
            <a:endParaRPr sz="2800"/>
          </a:p>
        </p:txBody>
      </p:sp>
      <p:sp>
        <p:nvSpPr>
          <p:cNvPr id="8" name="object 8"/>
          <p:cNvSpPr/>
          <p:nvPr/>
        </p:nvSpPr>
        <p:spPr>
          <a:xfrm>
            <a:off x="5778500" y="3377603"/>
            <a:ext cx="4762500" cy="2571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644767" y="5503875"/>
            <a:ext cx="31572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scaly rash, </a:t>
            </a:r>
            <a:r>
              <a:rPr sz="1400" spc="-5" dirty="0">
                <a:latin typeface="Arial"/>
                <a:cs typeface="Arial"/>
              </a:rPr>
              <a:t>most </a:t>
            </a:r>
            <a:r>
              <a:rPr sz="1400" dirty="0">
                <a:latin typeface="Arial"/>
                <a:cs typeface="Arial"/>
              </a:rPr>
              <a:t>frequently occurring</a:t>
            </a:r>
            <a:r>
              <a:rPr sz="1400" spc="-2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02050" y="908050"/>
            <a:ext cx="3585845" cy="20490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652131" y="1691385"/>
            <a:ext cx="2725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Rounded MT Bold"/>
                <a:cs typeface="Arial Rounded MT Bold"/>
              </a:rPr>
              <a:t>97% </a:t>
            </a:r>
            <a:r>
              <a:rPr sz="1800" dirty="0">
                <a:latin typeface="Arial Rounded MT Bold"/>
                <a:cs typeface="Arial Rounded MT Bold"/>
              </a:rPr>
              <a:t>of </a:t>
            </a:r>
            <a:r>
              <a:rPr sz="1800" spc="-10" dirty="0">
                <a:latin typeface="Arial Rounded MT Bold"/>
                <a:cs typeface="Arial Rounded MT Bold"/>
              </a:rPr>
              <a:t>patients</a:t>
            </a:r>
            <a:r>
              <a:rPr sz="1800" spc="-285" dirty="0">
                <a:latin typeface="Arial Rounded MT Bold"/>
                <a:cs typeface="Arial Rounded MT Bold"/>
              </a:rPr>
              <a:t> </a:t>
            </a:r>
            <a:r>
              <a:rPr sz="1800" dirty="0">
                <a:latin typeface="Arial Rounded MT Bold"/>
                <a:cs typeface="Arial Rounded MT Bold"/>
              </a:rPr>
              <a:t>affected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06014" y="4519676"/>
            <a:ext cx="2725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Rounded MT Bold"/>
                <a:cs typeface="Arial Rounded MT Bold"/>
              </a:rPr>
              <a:t>94% </a:t>
            </a:r>
            <a:r>
              <a:rPr sz="1800" dirty="0">
                <a:latin typeface="Arial Rounded MT Bold"/>
                <a:cs typeface="Arial Rounded MT Bold"/>
              </a:rPr>
              <a:t>of </a:t>
            </a:r>
            <a:r>
              <a:rPr sz="1800" spc="-10" dirty="0">
                <a:latin typeface="Arial Rounded MT Bold"/>
                <a:cs typeface="Arial Rounded MT Bold"/>
              </a:rPr>
              <a:t>patients</a:t>
            </a:r>
            <a:r>
              <a:rPr sz="1800" spc="-285" dirty="0">
                <a:latin typeface="Arial Rounded MT Bold"/>
                <a:cs typeface="Arial Rounded MT Bold"/>
              </a:rPr>
              <a:t> </a:t>
            </a:r>
            <a:r>
              <a:rPr sz="1800" dirty="0">
                <a:latin typeface="Arial Rounded MT Bold"/>
                <a:cs typeface="Arial Rounded MT Bold"/>
              </a:rPr>
              <a:t>affected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54480" y="2250948"/>
            <a:ext cx="1158240" cy="6842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59635" y="235635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59635" y="293801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870710" y="2492705"/>
            <a:ext cx="525780" cy="775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Clinical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59635" y="177469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788414" y="1911223"/>
            <a:ext cx="6927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Subclinical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59635" y="351967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00"/>
                </a:lnTo>
                <a:lnTo>
                  <a:pt x="925131" y="451056"/>
                </a:lnTo>
                <a:lnTo>
                  <a:pt x="942089" y="425944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895094" y="3656457"/>
            <a:ext cx="476884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95870" y="5734125"/>
            <a:ext cx="225488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dirty="0">
                <a:latin typeface="Arial"/>
                <a:cs typeface="Arial"/>
              </a:rPr>
              <a:t>the scalp, </a:t>
            </a:r>
            <a:r>
              <a:rPr sz="1400" spc="-5" dirty="0">
                <a:latin typeface="Arial"/>
                <a:cs typeface="Arial"/>
              </a:rPr>
              <a:t>elbows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1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knees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44574" y="5763721"/>
            <a:ext cx="2132965" cy="1061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70485" marR="5080">
              <a:lnSpc>
                <a:spcPct val="100000"/>
              </a:lnSpc>
              <a:spcBef>
                <a:spcPts val="695"/>
              </a:spcBef>
            </a:pPr>
            <a:r>
              <a:rPr sz="800" spc="-5" dirty="0">
                <a:latin typeface="Arial"/>
                <a:cs typeface="Arial"/>
              </a:rPr>
              <a:t>ACR: </a:t>
            </a:r>
            <a:r>
              <a:rPr sz="800" dirty="0">
                <a:latin typeface="Arial"/>
                <a:cs typeface="Arial"/>
              </a:rPr>
              <a:t>American </a:t>
            </a:r>
            <a:r>
              <a:rPr sz="800" spc="-5" dirty="0">
                <a:latin typeface="Arial"/>
                <a:cs typeface="Arial"/>
              </a:rPr>
              <a:t>College of </a:t>
            </a:r>
            <a:r>
              <a:rPr sz="800" dirty="0">
                <a:latin typeface="Arial"/>
                <a:cs typeface="Arial"/>
              </a:rPr>
              <a:t>Rheumatology  Gladman </a:t>
            </a:r>
            <a:r>
              <a:rPr sz="800" spc="-5" dirty="0">
                <a:latin typeface="Arial"/>
                <a:cs typeface="Arial"/>
              </a:rPr>
              <a:t>DD, et al. </a:t>
            </a:r>
            <a:r>
              <a:rPr sz="800" dirty="0">
                <a:latin typeface="Arial"/>
                <a:cs typeface="Arial"/>
              </a:rPr>
              <a:t>Q J </a:t>
            </a:r>
            <a:r>
              <a:rPr sz="800" spc="-5" dirty="0">
                <a:latin typeface="Arial"/>
                <a:cs typeface="Arial"/>
              </a:rPr>
              <a:t>Med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1987;62:127–41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3032" y="451104"/>
            <a:ext cx="4044696" cy="3944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4574" y="5491378"/>
            <a:ext cx="2286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93938" y="5580684"/>
            <a:ext cx="12795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Fingernail</a:t>
            </a:r>
            <a:r>
              <a:rPr sz="1400" b="1" spc="-1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pitting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96353" y="3105276"/>
            <a:ext cx="3046476" cy="2430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4846" y="3954017"/>
            <a:ext cx="2725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Rounded MT Bold"/>
                <a:cs typeface="Arial Rounded MT Bold"/>
              </a:rPr>
              <a:t>83% </a:t>
            </a:r>
            <a:r>
              <a:rPr sz="1800" dirty="0">
                <a:latin typeface="Arial Rounded MT Bold"/>
                <a:cs typeface="Arial Rounded MT Bold"/>
              </a:rPr>
              <a:t>of </a:t>
            </a:r>
            <a:r>
              <a:rPr sz="1800" spc="-10" dirty="0">
                <a:latin typeface="Arial Rounded MT Bold"/>
                <a:cs typeface="Arial Rounded MT Bold"/>
              </a:rPr>
              <a:t>patients</a:t>
            </a:r>
            <a:r>
              <a:rPr sz="1800" spc="-285" dirty="0">
                <a:latin typeface="Arial Rounded MT Bold"/>
                <a:cs typeface="Arial Rounded MT Bold"/>
              </a:rPr>
              <a:t> </a:t>
            </a:r>
            <a:r>
              <a:rPr sz="1800" dirty="0">
                <a:latin typeface="Arial Rounded MT Bold"/>
                <a:cs typeface="Arial Rounded MT Bold"/>
              </a:rPr>
              <a:t>affected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836661" y="1207897"/>
            <a:ext cx="2014855" cy="1041400"/>
          </a:xfrm>
          <a:custGeom>
            <a:avLst/>
            <a:gdLst/>
            <a:ahLst/>
            <a:cxnLst/>
            <a:rect l="l" t="t" r="r" b="b"/>
            <a:pathLst>
              <a:path w="2014854" h="1041400">
                <a:moveTo>
                  <a:pt x="0" y="520573"/>
                </a:moveTo>
                <a:lnTo>
                  <a:pt x="7283" y="457647"/>
                </a:lnTo>
                <a:lnTo>
                  <a:pt x="28570" y="396950"/>
                </a:lnTo>
                <a:lnTo>
                  <a:pt x="63019" y="338918"/>
                </a:lnTo>
                <a:lnTo>
                  <a:pt x="109786" y="283986"/>
                </a:lnTo>
                <a:lnTo>
                  <a:pt x="137526" y="257819"/>
                </a:lnTo>
                <a:lnTo>
                  <a:pt x="168030" y="232590"/>
                </a:lnTo>
                <a:lnTo>
                  <a:pt x="201192" y="208353"/>
                </a:lnTo>
                <a:lnTo>
                  <a:pt x="236907" y="185164"/>
                </a:lnTo>
                <a:lnTo>
                  <a:pt x="275070" y="163077"/>
                </a:lnTo>
                <a:lnTo>
                  <a:pt x="315575" y="142145"/>
                </a:lnTo>
                <a:lnTo>
                  <a:pt x="358317" y="122424"/>
                </a:lnTo>
                <a:lnTo>
                  <a:pt x="403191" y="103968"/>
                </a:lnTo>
                <a:lnTo>
                  <a:pt x="450091" y="86831"/>
                </a:lnTo>
                <a:lnTo>
                  <a:pt x="498912" y="71068"/>
                </a:lnTo>
                <a:lnTo>
                  <a:pt x="549549" y="56733"/>
                </a:lnTo>
                <a:lnTo>
                  <a:pt x="601895" y="43880"/>
                </a:lnTo>
                <a:lnTo>
                  <a:pt x="655847" y="32565"/>
                </a:lnTo>
                <a:lnTo>
                  <a:pt x="711299" y="22841"/>
                </a:lnTo>
                <a:lnTo>
                  <a:pt x="768145" y="14763"/>
                </a:lnTo>
                <a:lnTo>
                  <a:pt x="826279" y="8386"/>
                </a:lnTo>
                <a:lnTo>
                  <a:pt x="885598" y="3763"/>
                </a:lnTo>
                <a:lnTo>
                  <a:pt x="945994" y="949"/>
                </a:lnTo>
                <a:lnTo>
                  <a:pt x="1007364" y="0"/>
                </a:lnTo>
                <a:lnTo>
                  <a:pt x="1068733" y="949"/>
                </a:lnTo>
                <a:lnTo>
                  <a:pt x="1129129" y="3763"/>
                </a:lnTo>
                <a:lnTo>
                  <a:pt x="1188448" y="8386"/>
                </a:lnTo>
                <a:lnTo>
                  <a:pt x="1246582" y="14763"/>
                </a:lnTo>
                <a:lnTo>
                  <a:pt x="1303428" y="22841"/>
                </a:lnTo>
                <a:lnTo>
                  <a:pt x="1358880" y="32565"/>
                </a:lnTo>
                <a:lnTo>
                  <a:pt x="1412832" y="43880"/>
                </a:lnTo>
                <a:lnTo>
                  <a:pt x="1465178" y="56733"/>
                </a:lnTo>
                <a:lnTo>
                  <a:pt x="1515815" y="71068"/>
                </a:lnTo>
                <a:lnTo>
                  <a:pt x="1564636" y="86831"/>
                </a:lnTo>
                <a:lnTo>
                  <a:pt x="1611536" y="103968"/>
                </a:lnTo>
                <a:lnTo>
                  <a:pt x="1656410" y="122424"/>
                </a:lnTo>
                <a:lnTo>
                  <a:pt x="1699152" y="142145"/>
                </a:lnTo>
                <a:lnTo>
                  <a:pt x="1739657" y="163077"/>
                </a:lnTo>
                <a:lnTo>
                  <a:pt x="1777820" y="185164"/>
                </a:lnTo>
                <a:lnTo>
                  <a:pt x="1813535" y="208353"/>
                </a:lnTo>
                <a:lnTo>
                  <a:pt x="1846697" y="232590"/>
                </a:lnTo>
                <a:lnTo>
                  <a:pt x="1877201" y="257819"/>
                </a:lnTo>
                <a:lnTo>
                  <a:pt x="1904941" y="283986"/>
                </a:lnTo>
                <a:lnTo>
                  <a:pt x="1951708" y="338918"/>
                </a:lnTo>
                <a:lnTo>
                  <a:pt x="1986157" y="396950"/>
                </a:lnTo>
                <a:lnTo>
                  <a:pt x="2007444" y="457647"/>
                </a:lnTo>
                <a:lnTo>
                  <a:pt x="2014728" y="520573"/>
                </a:lnTo>
                <a:lnTo>
                  <a:pt x="2012889" y="552273"/>
                </a:lnTo>
                <a:lnTo>
                  <a:pt x="1998499" y="614115"/>
                </a:lnTo>
                <a:lnTo>
                  <a:pt x="1970525" y="673513"/>
                </a:lnTo>
                <a:lnTo>
                  <a:pt x="1929812" y="730032"/>
                </a:lnTo>
                <a:lnTo>
                  <a:pt x="1877201" y="783237"/>
                </a:lnTo>
                <a:lnTo>
                  <a:pt x="1846697" y="808460"/>
                </a:lnTo>
                <a:lnTo>
                  <a:pt x="1813535" y="832691"/>
                </a:lnTo>
                <a:lnTo>
                  <a:pt x="1777820" y="855875"/>
                </a:lnTo>
                <a:lnTo>
                  <a:pt x="1739657" y="877959"/>
                </a:lnTo>
                <a:lnTo>
                  <a:pt x="1699152" y="898887"/>
                </a:lnTo>
                <a:lnTo>
                  <a:pt x="1656410" y="918605"/>
                </a:lnTo>
                <a:lnTo>
                  <a:pt x="1611536" y="937059"/>
                </a:lnTo>
                <a:lnTo>
                  <a:pt x="1564636" y="954194"/>
                </a:lnTo>
                <a:lnTo>
                  <a:pt x="1515815" y="969955"/>
                </a:lnTo>
                <a:lnTo>
                  <a:pt x="1465178" y="984289"/>
                </a:lnTo>
                <a:lnTo>
                  <a:pt x="1412832" y="997140"/>
                </a:lnTo>
                <a:lnTo>
                  <a:pt x="1358880" y="1008454"/>
                </a:lnTo>
                <a:lnTo>
                  <a:pt x="1303428" y="1018177"/>
                </a:lnTo>
                <a:lnTo>
                  <a:pt x="1246582" y="1026255"/>
                </a:lnTo>
                <a:lnTo>
                  <a:pt x="1188448" y="1032632"/>
                </a:lnTo>
                <a:lnTo>
                  <a:pt x="1129129" y="1037255"/>
                </a:lnTo>
                <a:lnTo>
                  <a:pt x="1068733" y="1040069"/>
                </a:lnTo>
                <a:lnTo>
                  <a:pt x="1007364" y="1041018"/>
                </a:lnTo>
                <a:lnTo>
                  <a:pt x="945994" y="1040069"/>
                </a:lnTo>
                <a:lnTo>
                  <a:pt x="885598" y="1037255"/>
                </a:lnTo>
                <a:lnTo>
                  <a:pt x="826279" y="1032632"/>
                </a:lnTo>
                <a:lnTo>
                  <a:pt x="768145" y="1026255"/>
                </a:lnTo>
                <a:lnTo>
                  <a:pt x="711299" y="1018177"/>
                </a:lnTo>
                <a:lnTo>
                  <a:pt x="655847" y="1008454"/>
                </a:lnTo>
                <a:lnTo>
                  <a:pt x="601895" y="997140"/>
                </a:lnTo>
                <a:lnTo>
                  <a:pt x="549549" y="984289"/>
                </a:lnTo>
                <a:lnTo>
                  <a:pt x="498912" y="969955"/>
                </a:lnTo>
                <a:lnTo>
                  <a:pt x="450091" y="954194"/>
                </a:lnTo>
                <a:lnTo>
                  <a:pt x="403191" y="937059"/>
                </a:lnTo>
                <a:lnTo>
                  <a:pt x="358317" y="918605"/>
                </a:lnTo>
                <a:lnTo>
                  <a:pt x="315575" y="898887"/>
                </a:lnTo>
                <a:lnTo>
                  <a:pt x="275070" y="877959"/>
                </a:lnTo>
                <a:lnTo>
                  <a:pt x="236907" y="855875"/>
                </a:lnTo>
                <a:lnTo>
                  <a:pt x="201192" y="832691"/>
                </a:lnTo>
                <a:lnTo>
                  <a:pt x="168030" y="808460"/>
                </a:lnTo>
                <a:lnTo>
                  <a:pt x="137526" y="783237"/>
                </a:lnTo>
                <a:lnTo>
                  <a:pt x="109786" y="757076"/>
                </a:lnTo>
                <a:lnTo>
                  <a:pt x="63019" y="702160"/>
                </a:lnTo>
                <a:lnTo>
                  <a:pt x="28570" y="644146"/>
                </a:lnTo>
                <a:lnTo>
                  <a:pt x="7283" y="583472"/>
                </a:lnTo>
                <a:lnTo>
                  <a:pt x="0" y="520573"/>
                </a:lnTo>
                <a:close/>
              </a:path>
            </a:pathLst>
          </a:custGeom>
          <a:ln w="38100">
            <a:solidFill>
              <a:srgbClr val="782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272653" y="1417446"/>
            <a:ext cx="1143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782144"/>
                </a:solidFill>
                <a:latin typeface="Arial Rounded MT Bold"/>
                <a:cs typeface="Arial Rounded MT Bold"/>
              </a:rPr>
              <a:t>N</a:t>
            </a:r>
            <a:r>
              <a:rPr sz="3600" b="1" spc="-10" dirty="0">
                <a:solidFill>
                  <a:srgbClr val="782144"/>
                </a:solidFill>
                <a:latin typeface="Arial Rounded MT Bold"/>
                <a:cs typeface="Arial Rounded MT Bold"/>
              </a:rPr>
              <a:t>a</a:t>
            </a:r>
            <a:r>
              <a:rPr sz="3600" b="1" spc="5" dirty="0">
                <a:solidFill>
                  <a:srgbClr val="782144"/>
                </a:solidFill>
                <a:latin typeface="Arial Rounded MT Bold"/>
                <a:cs typeface="Arial Rounded MT Bold"/>
              </a:rPr>
              <a:t>i</a:t>
            </a:r>
            <a:r>
              <a:rPr sz="3600" b="1" spc="-5" dirty="0">
                <a:solidFill>
                  <a:srgbClr val="782144"/>
                </a:solidFill>
                <a:latin typeface="Arial Rounded MT Bold"/>
                <a:cs typeface="Arial Rounded MT Bold"/>
              </a:rPr>
              <a:t>ls</a:t>
            </a:r>
            <a:endParaRPr sz="3600">
              <a:latin typeface="Arial Rounded MT Bold"/>
              <a:cs typeface="Arial Rounded MT Bold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54480" y="2250948"/>
            <a:ext cx="1158240" cy="6842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59635" y="235635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59635" y="293801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59635" y="177469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788414" y="1911223"/>
            <a:ext cx="6927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Subclinical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59635" y="351967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00"/>
                </a:lnTo>
                <a:lnTo>
                  <a:pt x="925131" y="451056"/>
                </a:lnTo>
                <a:lnTo>
                  <a:pt x="942089" y="425944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870710" y="2492705"/>
            <a:ext cx="525780" cy="1357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Clinical</a:t>
            </a:r>
            <a:endParaRPr sz="1100">
              <a:latin typeface="Arial"/>
              <a:cs typeface="Arial"/>
            </a:endParaRPr>
          </a:p>
          <a:p>
            <a:pPr marL="36830" marR="5080" indent="-24765">
              <a:lnSpc>
                <a:spcPct val="347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ng 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44574" y="5763721"/>
            <a:ext cx="2132965" cy="1061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70485" marR="5080">
              <a:lnSpc>
                <a:spcPct val="100000"/>
              </a:lnSpc>
              <a:spcBef>
                <a:spcPts val="695"/>
              </a:spcBef>
            </a:pPr>
            <a:r>
              <a:rPr sz="800" spc="-5" dirty="0">
                <a:latin typeface="Arial"/>
                <a:cs typeface="Arial"/>
              </a:rPr>
              <a:t>ACR: </a:t>
            </a:r>
            <a:r>
              <a:rPr sz="800" dirty="0">
                <a:latin typeface="Arial"/>
                <a:cs typeface="Arial"/>
              </a:rPr>
              <a:t>American </a:t>
            </a:r>
            <a:r>
              <a:rPr sz="800" spc="-5" dirty="0">
                <a:latin typeface="Arial"/>
                <a:cs typeface="Arial"/>
              </a:rPr>
              <a:t>College of </a:t>
            </a:r>
            <a:r>
              <a:rPr sz="800" dirty="0">
                <a:latin typeface="Arial"/>
                <a:cs typeface="Arial"/>
              </a:rPr>
              <a:t>Rheumatology  Gladman </a:t>
            </a:r>
            <a:r>
              <a:rPr sz="800" spc="-5" dirty="0">
                <a:latin typeface="Arial"/>
                <a:cs typeface="Arial"/>
              </a:rPr>
              <a:t>DD, et al. </a:t>
            </a:r>
            <a:r>
              <a:rPr sz="800" dirty="0">
                <a:latin typeface="Arial"/>
                <a:cs typeface="Arial"/>
              </a:rPr>
              <a:t>Q J </a:t>
            </a:r>
            <a:r>
              <a:rPr sz="800" spc="-5" dirty="0">
                <a:latin typeface="Arial"/>
                <a:cs typeface="Arial"/>
              </a:rPr>
              <a:t>Med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1987;62:127–41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50205" y="1235328"/>
            <a:ext cx="514984" cy="396240"/>
          </a:xfrm>
          <a:custGeom>
            <a:avLst/>
            <a:gdLst/>
            <a:ahLst/>
            <a:cxnLst/>
            <a:rect l="l" t="t" r="r" b="b"/>
            <a:pathLst>
              <a:path w="514985" h="396239">
                <a:moveTo>
                  <a:pt x="412062" y="342461"/>
                </a:moveTo>
                <a:lnTo>
                  <a:pt x="389128" y="372745"/>
                </a:lnTo>
                <a:lnTo>
                  <a:pt x="514731" y="396240"/>
                </a:lnTo>
                <a:lnTo>
                  <a:pt x="493819" y="353949"/>
                </a:lnTo>
                <a:lnTo>
                  <a:pt x="427228" y="353949"/>
                </a:lnTo>
                <a:lnTo>
                  <a:pt x="412062" y="342461"/>
                </a:lnTo>
                <a:close/>
              </a:path>
              <a:path w="514985" h="396239">
                <a:moveTo>
                  <a:pt x="435049" y="312108"/>
                </a:moveTo>
                <a:lnTo>
                  <a:pt x="412062" y="342461"/>
                </a:lnTo>
                <a:lnTo>
                  <a:pt x="427228" y="353949"/>
                </a:lnTo>
                <a:lnTo>
                  <a:pt x="450215" y="323596"/>
                </a:lnTo>
                <a:lnTo>
                  <a:pt x="435049" y="312108"/>
                </a:lnTo>
                <a:close/>
              </a:path>
              <a:path w="514985" h="396239">
                <a:moveTo>
                  <a:pt x="458089" y="281686"/>
                </a:moveTo>
                <a:lnTo>
                  <a:pt x="435049" y="312108"/>
                </a:lnTo>
                <a:lnTo>
                  <a:pt x="450215" y="323596"/>
                </a:lnTo>
                <a:lnTo>
                  <a:pt x="427228" y="353949"/>
                </a:lnTo>
                <a:lnTo>
                  <a:pt x="493819" y="353949"/>
                </a:lnTo>
                <a:lnTo>
                  <a:pt x="458089" y="281686"/>
                </a:lnTo>
                <a:close/>
              </a:path>
              <a:path w="514985" h="396239">
                <a:moveTo>
                  <a:pt x="22987" y="0"/>
                </a:moveTo>
                <a:lnTo>
                  <a:pt x="0" y="30353"/>
                </a:lnTo>
                <a:lnTo>
                  <a:pt x="412062" y="342461"/>
                </a:lnTo>
                <a:lnTo>
                  <a:pt x="435049" y="312108"/>
                </a:lnTo>
                <a:lnTo>
                  <a:pt x="229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77788" y="4001261"/>
            <a:ext cx="28505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PIP = proximal interphalangeal.  DIP = distal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interphalangeal.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21268" y="1243457"/>
            <a:ext cx="211454" cy="464820"/>
          </a:xfrm>
          <a:custGeom>
            <a:avLst/>
            <a:gdLst/>
            <a:ahLst/>
            <a:cxnLst/>
            <a:rect l="l" t="t" r="r" b="b"/>
            <a:pathLst>
              <a:path w="211454" h="464819">
                <a:moveTo>
                  <a:pt x="0" y="336930"/>
                </a:moveTo>
                <a:lnTo>
                  <a:pt x="10667" y="464312"/>
                </a:lnTo>
                <a:lnTo>
                  <a:pt x="102174" y="382904"/>
                </a:lnTo>
                <a:lnTo>
                  <a:pt x="63626" y="382904"/>
                </a:lnTo>
                <a:lnTo>
                  <a:pt x="28321" y="368807"/>
                </a:lnTo>
                <a:lnTo>
                  <a:pt x="35398" y="351073"/>
                </a:lnTo>
                <a:lnTo>
                  <a:pt x="0" y="336930"/>
                </a:lnTo>
                <a:close/>
              </a:path>
              <a:path w="211454" h="464819">
                <a:moveTo>
                  <a:pt x="35398" y="351073"/>
                </a:moveTo>
                <a:lnTo>
                  <a:pt x="28321" y="368807"/>
                </a:lnTo>
                <a:lnTo>
                  <a:pt x="63626" y="382904"/>
                </a:lnTo>
                <a:lnTo>
                  <a:pt x="70707" y="365180"/>
                </a:lnTo>
                <a:lnTo>
                  <a:pt x="35398" y="351073"/>
                </a:lnTo>
                <a:close/>
              </a:path>
              <a:path w="211454" h="464819">
                <a:moveTo>
                  <a:pt x="70707" y="365180"/>
                </a:moveTo>
                <a:lnTo>
                  <a:pt x="63626" y="382904"/>
                </a:lnTo>
                <a:lnTo>
                  <a:pt x="102174" y="382904"/>
                </a:lnTo>
                <a:lnTo>
                  <a:pt x="106172" y="379348"/>
                </a:lnTo>
                <a:lnTo>
                  <a:pt x="70707" y="365180"/>
                </a:lnTo>
                <a:close/>
              </a:path>
              <a:path w="211454" h="464819">
                <a:moveTo>
                  <a:pt x="175513" y="0"/>
                </a:moveTo>
                <a:lnTo>
                  <a:pt x="35398" y="351073"/>
                </a:lnTo>
                <a:lnTo>
                  <a:pt x="70707" y="365180"/>
                </a:lnTo>
                <a:lnTo>
                  <a:pt x="210947" y="14096"/>
                </a:lnTo>
                <a:lnTo>
                  <a:pt x="1755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85939" y="2774569"/>
            <a:ext cx="288925" cy="317500"/>
          </a:xfrm>
          <a:custGeom>
            <a:avLst/>
            <a:gdLst/>
            <a:ahLst/>
            <a:cxnLst/>
            <a:rect l="l" t="t" r="r" b="b"/>
            <a:pathLst>
              <a:path w="288925" h="317500">
                <a:moveTo>
                  <a:pt x="198117" y="72133"/>
                </a:moveTo>
                <a:lnTo>
                  <a:pt x="0" y="291972"/>
                </a:lnTo>
                <a:lnTo>
                  <a:pt x="28320" y="317500"/>
                </a:lnTo>
                <a:lnTo>
                  <a:pt x="226379" y="97607"/>
                </a:lnTo>
                <a:lnTo>
                  <a:pt x="198117" y="72133"/>
                </a:lnTo>
                <a:close/>
              </a:path>
              <a:path w="288925" h="317500">
                <a:moveTo>
                  <a:pt x="272762" y="58038"/>
                </a:moveTo>
                <a:lnTo>
                  <a:pt x="210819" y="58038"/>
                </a:lnTo>
                <a:lnTo>
                  <a:pt x="239140" y="83438"/>
                </a:lnTo>
                <a:lnTo>
                  <a:pt x="226379" y="97607"/>
                </a:lnTo>
                <a:lnTo>
                  <a:pt x="254761" y="123189"/>
                </a:lnTo>
                <a:lnTo>
                  <a:pt x="272762" y="58038"/>
                </a:lnTo>
                <a:close/>
              </a:path>
              <a:path w="288925" h="317500">
                <a:moveTo>
                  <a:pt x="210819" y="58038"/>
                </a:moveTo>
                <a:lnTo>
                  <a:pt x="198117" y="72133"/>
                </a:lnTo>
                <a:lnTo>
                  <a:pt x="226379" y="97607"/>
                </a:lnTo>
                <a:lnTo>
                  <a:pt x="239140" y="83438"/>
                </a:lnTo>
                <a:lnTo>
                  <a:pt x="210819" y="58038"/>
                </a:lnTo>
                <a:close/>
              </a:path>
              <a:path w="288925" h="317500">
                <a:moveTo>
                  <a:pt x="288797" y="0"/>
                </a:moveTo>
                <a:lnTo>
                  <a:pt x="169799" y="46608"/>
                </a:lnTo>
                <a:lnTo>
                  <a:pt x="198117" y="72133"/>
                </a:lnTo>
                <a:lnTo>
                  <a:pt x="210819" y="58038"/>
                </a:lnTo>
                <a:lnTo>
                  <a:pt x="272762" y="58038"/>
                </a:lnTo>
                <a:lnTo>
                  <a:pt x="2887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274936" y="4821935"/>
            <a:ext cx="570865" cy="256540"/>
          </a:xfrm>
          <a:custGeom>
            <a:avLst/>
            <a:gdLst/>
            <a:ahLst/>
            <a:cxnLst/>
            <a:rect l="l" t="t" r="r" b="b"/>
            <a:pathLst>
              <a:path w="570865" h="256539">
                <a:moveTo>
                  <a:pt x="113049" y="35361"/>
                </a:moveTo>
                <a:lnTo>
                  <a:pt x="98735" y="70682"/>
                </a:lnTo>
                <a:lnTo>
                  <a:pt x="556387" y="256286"/>
                </a:lnTo>
                <a:lnTo>
                  <a:pt x="570738" y="220980"/>
                </a:lnTo>
                <a:lnTo>
                  <a:pt x="113049" y="35361"/>
                </a:lnTo>
                <a:close/>
              </a:path>
              <a:path w="570865" h="256539">
                <a:moveTo>
                  <a:pt x="127381" y="0"/>
                </a:moveTo>
                <a:lnTo>
                  <a:pt x="0" y="10032"/>
                </a:lnTo>
                <a:lnTo>
                  <a:pt x="84455" y="105918"/>
                </a:lnTo>
                <a:lnTo>
                  <a:pt x="98735" y="70682"/>
                </a:lnTo>
                <a:lnTo>
                  <a:pt x="81026" y="63500"/>
                </a:lnTo>
                <a:lnTo>
                  <a:pt x="95377" y="28193"/>
                </a:lnTo>
                <a:lnTo>
                  <a:pt x="115954" y="28193"/>
                </a:lnTo>
                <a:lnTo>
                  <a:pt x="127381" y="0"/>
                </a:lnTo>
                <a:close/>
              </a:path>
              <a:path w="570865" h="256539">
                <a:moveTo>
                  <a:pt x="95377" y="28193"/>
                </a:moveTo>
                <a:lnTo>
                  <a:pt x="81026" y="63500"/>
                </a:lnTo>
                <a:lnTo>
                  <a:pt x="98735" y="70682"/>
                </a:lnTo>
                <a:lnTo>
                  <a:pt x="113049" y="35361"/>
                </a:lnTo>
                <a:lnTo>
                  <a:pt x="95377" y="28193"/>
                </a:lnTo>
                <a:close/>
              </a:path>
              <a:path w="570865" h="256539">
                <a:moveTo>
                  <a:pt x="115954" y="28193"/>
                </a:moveTo>
                <a:lnTo>
                  <a:pt x="95377" y="28193"/>
                </a:lnTo>
                <a:lnTo>
                  <a:pt x="113049" y="35361"/>
                </a:lnTo>
                <a:lnTo>
                  <a:pt x="115954" y="281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47161" y="1306067"/>
            <a:ext cx="3319145" cy="23261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98767" y="1312036"/>
            <a:ext cx="3354832" cy="2342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47161" y="3976827"/>
            <a:ext cx="1780920" cy="1938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001770" y="371093"/>
            <a:ext cx="51993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PIP </a:t>
            </a:r>
            <a:r>
              <a:rPr sz="4000" spc="-10" dirty="0"/>
              <a:t>and DIP</a:t>
            </a:r>
            <a:r>
              <a:rPr sz="4000" spc="-60" dirty="0"/>
              <a:t> </a:t>
            </a:r>
            <a:r>
              <a:rPr sz="4000" spc="-10" dirty="0"/>
              <a:t>synovitis</a:t>
            </a:r>
            <a:endParaRPr sz="4000"/>
          </a:p>
        </p:txBody>
      </p:sp>
      <p:sp>
        <p:nvSpPr>
          <p:cNvPr id="12" name="object 12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44574" y="5491378"/>
            <a:ext cx="22860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44639" y="5274005"/>
            <a:ext cx="27260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Rounded MT Bold"/>
                <a:cs typeface="Arial Rounded MT Bold"/>
              </a:rPr>
              <a:t>54% </a:t>
            </a:r>
            <a:r>
              <a:rPr sz="1800" dirty="0">
                <a:latin typeface="Arial Rounded MT Bold"/>
                <a:cs typeface="Arial Rounded MT Bold"/>
              </a:rPr>
              <a:t>of </a:t>
            </a:r>
            <a:r>
              <a:rPr sz="1800" spc="-10" dirty="0">
                <a:latin typeface="Arial Rounded MT Bold"/>
                <a:cs typeface="Arial Rounded MT Bold"/>
              </a:rPr>
              <a:t>patients</a:t>
            </a:r>
            <a:r>
              <a:rPr sz="1800" spc="-275" dirty="0">
                <a:latin typeface="Arial Rounded MT Bold"/>
                <a:cs typeface="Arial Rounded MT Bold"/>
              </a:rPr>
              <a:t> </a:t>
            </a:r>
            <a:r>
              <a:rPr sz="1800" dirty="0">
                <a:latin typeface="Arial Rounded MT Bold"/>
                <a:cs typeface="Arial Rounded MT Bold"/>
              </a:rPr>
              <a:t>affected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54480" y="2250948"/>
            <a:ext cx="1158240" cy="6842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59635" y="235635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59635" y="293801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59635" y="177469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59635" y="351967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00"/>
                </a:lnTo>
                <a:lnTo>
                  <a:pt x="925131" y="451056"/>
                </a:lnTo>
                <a:lnTo>
                  <a:pt x="942089" y="425944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788414" y="1911223"/>
            <a:ext cx="692785" cy="19392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Subclinical</a:t>
            </a:r>
            <a:endParaRPr sz="1100">
              <a:latin typeface="Arial"/>
              <a:cs typeface="Arial"/>
            </a:endParaRPr>
          </a:p>
          <a:p>
            <a:pPr marL="94615" marR="89535" indent="25400" algn="just">
              <a:lnSpc>
                <a:spcPct val="347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Clinical 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ng 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44574" y="6251706"/>
            <a:ext cx="2286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61894" y="6285782"/>
            <a:ext cx="344106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Kelley’s </a:t>
            </a:r>
            <a:r>
              <a:rPr sz="1000" spc="-5" dirty="0">
                <a:latin typeface="Arial"/>
                <a:cs typeface="Arial"/>
              </a:rPr>
              <a:t>Textbook of </a:t>
            </a:r>
            <a:r>
              <a:rPr sz="1000" spc="-10" dirty="0">
                <a:latin typeface="Arial"/>
                <a:cs typeface="Arial"/>
              </a:rPr>
              <a:t>Rheumatology, 8th ed,</a:t>
            </a:r>
            <a:r>
              <a:rPr sz="1000" spc="9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2009:1087–1102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02994" y="6563583"/>
            <a:ext cx="2074545" cy="26162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Arial"/>
                <a:cs typeface="Arial"/>
              </a:rPr>
              <a:t>ACR: </a:t>
            </a:r>
            <a:r>
              <a:rPr sz="800" dirty="0">
                <a:latin typeface="Arial"/>
                <a:cs typeface="Arial"/>
              </a:rPr>
              <a:t>American </a:t>
            </a:r>
            <a:r>
              <a:rPr sz="800" spc="-5" dirty="0">
                <a:latin typeface="Arial"/>
                <a:cs typeface="Arial"/>
              </a:rPr>
              <a:t>College of </a:t>
            </a:r>
            <a:r>
              <a:rPr sz="800" dirty="0">
                <a:latin typeface="Arial"/>
                <a:cs typeface="Arial"/>
              </a:rPr>
              <a:t>Rheumatology  Gladman </a:t>
            </a:r>
            <a:r>
              <a:rPr sz="800" spc="-5" dirty="0">
                <a:latin typeface="Arial"/>
                <a:cs typeface="Arial"/>
              </a:rPr>
              <a:t>DD, et al. </a:t>
            </a:r>
            <a:r>
              <a:rPr sz="800" dirty="0">
                <a:latin typeface="Arial"/>
                <a:cs typeface="Arial"/>
              </a:rPr>
              <a:t>Q J </a:t>
            </a:r>
            <a:r>
              <a:rPr sz="800" spc="-5" dirty="0">
                <a:latin typeface="Arial"/>
                <a:cs typeface="Arial"/>
              </a:rPr>
              <a:t>Med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1987;62:127–41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50205" y="1235328"/>
            <a:ext cx="514984" cy="396240"/>
          </a:xfrm>
          <a:custGeom>
            <a:avLst/>
            <a:gdLst/>
            <a:ahLst/>
            <a:cxnLst/>
            <a:rect l="l" t="t" r="r" b="b"/>
            <a:pathLst>
              <a:path w="514985" h="396239">
                <a:moveTo>
                  <a:pt x="412062" y="342461"/>
                </a:moveTo>
                <a:lnTo>
                  <a:pt x="389128" y="372745"/>
                </a:lnTo>
                <a:lnTo>
                  <a:pt x="514731" y="396240"/>
                </a:lnTo>
                <a:lnTo>
                  <a:pt x="493819" y="353949"/>
                </a:lnTo>
                <a:lnTo>
                  <a:pt x="427228" y="353949"/>
                </a:lnTo>
                <a:lnTo>
                  <a:pt x="412062" y="342461"/>
                </a:lnTo>
                <a:close/>
              </a:path>
              <a:path w="514985" h="396239">
                <a:moveTo>
                  <a:pt x="435049" y="312108"/>
                </a:moveTo>
                <a:lnTo>
                  <a:pt x="412062" y="342461"/>
                </a:lnTo>
                <a:lnTo>
                  <a:pt x="427228" y="353949"/>
                </a:lnTo>
                <a:lnTo>
                  <a:pt x="450215" y="323596"/>
                </a:lnTo>
                <a:lnTo>
                  <a:pt x="435049" y="312108"/>
                </a:lnTo>
                <a:close/>
              </a:path>
              <a:path w="514985" h="396239">
                <a:moveTo>
                  <a:pt x="458089" y="281686"/>
                </a:moveTo>
                <a:lnTo>
                  <a:pt x="435049" y="312108"/>
                </a:lnTo>
                <a:lnTo>
                  <a:pt x="450215" y="323596"/>
                </a:lnTo>
                <a:lnTo>
                  <a:pt x="427228" y="353949"/>
                </a:lnTo>
                <a:lnTo>
                  <a:pt x="493819" y="353949"/>
                </a:lnTo>
                <a:lnTo>
                  <a:pt x="458089" y="281686"/>
                </a:lnTo>
                <a:close/>
              </a:path>
              <a:path w="514985" h="396239">
                <a:moveTo>
                  <a:pt x="22987" y="0"/>
                </a:moveTo>
                <a:lnTo>
                  <a:pt x="0" y="30353"/>
                </a:lnTo>
                <a:lnTo>
                  <a:pt x="412062" y="342461"/>
                </a:lnTo>
                <a:lnTo>
                  <a:pt x="435049" y="312108"/>
                </a:lnTo>
                <a:lnTo>
                  <a:pt x="229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21268" y="1243457"/>
            <a:ext cx="211454" cy="464820"/>
          </a:xfrm>
          <a:custGeom>
            <a:avLst/>
            <a:gdLst/>
            <a:ahLst/>
            <a:cxnLst/>
            <a:rect l="l" t="t" r="r" b="b"/>
            <a:pathLst>
              <a:path w="211454" h="464819">
                <a:moveTo>
                  <a:pt x="0" y="336930"/>
                </a:moveTo>
                <a:lnTo>
                  <a:pt x="10667" y="464312"/>
                </a:lnTo>
                <a:lnTo>
                  <a:pt x="102174" y="382904"/>
                </a:lnTo>
                <a:lnTo>
                  <a:pt x="63626" y="382904"/>
                </a:lnTo>
                <a:lnTo>
                  <a:pt x="28321" y="368807"/>
                </a:lnTo>
                <a:lnTo>
                  <a:pt x="35398" y="351073"/>
                </a:lnTo>
                <a:lnTo>
                  <a:pt x="0" y="336930"/>
                </a:lnTo>
                <a:close/>
              </a:path>
              <a:path w="211454" h="464819">
                <a:moveTo>
                  <a:pt x="35398" y="351073"/>
                </a:moveTo>
                <a:lnTo>
                  <a:pt x="28321" y="368807"/>
                </a:lnTo>
                <a:lnTo>
                  <a:pt x="63626" y="382904"/>
                </a:lnTo>
                <a:lnTo>
                  <a:pt x="70707" y="365180"/>
                </a:lnTo>
                <a:lnTo>
                  <a:pt x="35398" y="351073"/>
                </a:lnTo>
                <a:close/>
              </a:path>
              <a:path w="211454" h="464819">
                <a:moveTo>
                  <a:pt x="70707" y="365180"/>
                </a:moveTo>
                <a:lnTo>
                  <a:pt x="63626" y="382904"/>
                </a:lnTo>
                <a:lnTo>
                  <a:pt x="102174" y="382904"/>
                </a:lnTo>
                <a:lnTo>
                  <a:pt x="106172" y="379348"/>
                </a:lnTo>
                <a:lnTo>
                  <a:pt x="70707" y="365180"/>
                </a:lnTo>
                <a:close/>
              </a:path>
              <a:path w="211454" h="464819">
                <a:moveTo>
                  <a:pt x="175513" y="0"/>
                </a:moveTo>
                <a:lnTo>
                  <a:pt x="35398" y="351073"/>
                </a:lnTo>
                <a:lnTo>
                  <a:pt x="70707" y="365180"/>
                </a:lnTo>
                <a:lnTo>
                  <a:pt x="210947" y="14096"/>
                </a:lnTo>
                <a:lnTo>
                  <a:pt x="1755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74936" y="4821935"/>
            <a:ext cx="570865" cy="256540"/>
          </a:xfrm>
          <a:custGeom>
            <a:avLst/>
            <a:gdLst/>
            <a:ahLst/>
            <a:cxnLst/>
            <a:rect l="l" t="t" r="r" b="b"/>
            <a:pathLst>
              <a:path w="570865" h="256539">
                <a:moveTo>
                  <a:pt x="113049" y="35361"/>
                </a:moveTo>
                <a:lnTo>
                  <a:pt x="98735" y="70682"/>
                </a:lnTo>
                <a:lnTo>
                  <a:pt x="556387" y="256286"/>
                </a:lnTo>
                <a:lnTo>
                  <a:pt x="570738" y="220980"/>
                </a:lnTo>
                <a:lnTo>
                  <a:pt x="113049" y="35361"/>
                </a:lnTo>
                <a:close/>
              </a:path>
              <a:path w="570865" h="256539">
                <a:moveTo>
                  <a:pt x="127381" y="0"/>
                </a:moveTo>
                <a:lnTo>
                  <a:pt x="0" y="10032"/>
                </a:lnTo>
                <a:lnTo>
                  <a:pt x="84455" y="105918"/>
                </a:lnTo>
                <a:lnTo>
                  <a:pt x="98735" y="70682"/>
                </a:lnTo>
                <a:lnTo>
                  <a:pt x="81026" y="63500"/>
                </a:lnTo>
                <a:lnTo>
                  <a:pt x="95377" y="28193"/>
                </a:lnTo>
                <a:lnTo>
                  <a:pt x="115954" y="28193"/>
                </a:lnTo>
                <a:lnTo>
                  <a:pt x="127381" y="0"/>
                </a:lnTo>
                <a:close/>
              </a:path>
              <a:path w="570865" h="256539">
                <a:moveTo>
                  <a:pt x="95377" y="28193"/>
                </a:moveTo>
                <a:lnTo>
                  <a:pt x="81026" y="63500"/>
                </a:lnTo>
                <a:lnTo>
                  <a:pt x="98735" y="70682"/>
                </a:lnTo>
                <a:lnTo>
                  <a:pt x="113049" y="35361"/>
                </a:lnTo>
                <a:lnTo>
                  <a:pt x="95377" y="28193"/>
                </a:lnTo>
                <a:close/>
              </a:path>
              <a:path w="570865" h="256539">
                <a:moveTo>
                  <a:pt x="115954" y="28193"/>
                </a:moveTo>
                <a:lnTo>
                  <a:pt x="95377" y="28193"/>
                </a:lnTo>
                <a:lnTo>
                  <a:pt x="113049" y="35361"/>
                </a:lnTo>
                <a:lnTo>
                  <a:pt x="115954" y="281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38042" y="725551"/>
            <a:ext cx="25793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Morning</a:t>
            </a:r>
            <a:r>
              <a:rPr sz="2400" spc="-85" dirty="0"/>
              <a:t> </a:t>
            </a:r>
            <a:r>
              <a:rPr sz="2400" spc="5" dirty="0"/>
              <a:t>stiffness</a:t>
            </a:r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083811" y="2636596"/>
            <a:ext cx="2764155" cy="721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735"/>
              </a:lnSpc>
              <a:spcBef>
                <a:spcPts val="100"/>
              </a:spcBef>
            </a:pPr>
            <a:r>
              <a:rPr sz="2400" spc="-5" dirty="0">
                <a:solidFill>
                  <a:srgbClr val="943735"/>
                </a:solidFill>
                <a:latin typeface="Arial Rounded MT Bold"/>
                <a:cs typeface="Arial Rounded MT Bold"/>
              </a:rPr>
              <a:t>Inflammatory</a:t>
            </a:r>
            <a:r>
              <a:rPr sz="2400" spc="-60" dirty="0">
                <a:solidFill>
                  <a:srgbClr val="943735"/>
                </a:solidFill>
                <a:latin typeface="Arial Rounded MT Bold"/>
                <a:cs typeface="Arial Rounded MT Bold"/>
              </a:rPr>
              <a:t> </a:t>
            </a:r>
            <a:r>
              <a:rPr sz="2400" spc="-25" dirty="0">
                <a:solidFill>
                  <a:srgbClr val="943735"/>
                </a:solidFill>
                <a:latin typeface="Arial Rounded MT Bold"/>
                <a:cs typeface="Arial Rounded MT Bold"/>
              </a:rPr>
              <a:t>neck</a:t>
            </a:r>
            <a:endParaRPr sz="2400">
              <a:latin typeface="Arial Rounded MT Bold"/>
              <a:cs typeface="Arial Rounded MT Bold"/>
            </a:endParaRPr>
          </a:p>
          <a:p>
            <a:pPr algn="ctr">
              <a:lnSpc>
                <a:spcPts val="2735"/>
              </a:lnSpc>
            </a:pPr>
            <a:r>
              <a:rPr sz="2400" dirty="0">
                <a:solidFill>
                  <a:srgbClr val="943735"/>
                </a:solidFill>
                <a:latin typeface="Arial Rounded MT Bold"/>
                <a:cs typeface="Arial Rounded MT Bold"/>
              </a:rPr>
              <a:t>pain </a:t>
            </a:r>
            <a:r>
              <a:rPr sz="2400" spc="-5" dirty="0">
                <a:solidFill>
                  <a:srgbClr val="943735"/>
                </a:solidFill>
                <a:latin typeface="Arial Rounded MT Bold"/>
                <a:cs typeface="Arial Rounded MT Bold"/>
              </a:rPr>
              <a:t>and</a:t>
            </a:r>
            <a:r>
              <a:rPr sz="2400" spc="-65" dirty="0">
                <a:solidFill>
                  <a:srgbClr val="943735"/>
                </a:solidFill>
                <a:latin typeface="Arial Rounded MT Bold"/>
                <a:cs typeface="Arial Rounded MT Bold"/>
              </a:rPr>
              <a:t> </a:t>
            </a:r>
            <a:r>
              <a:rPr sz="2400" spc="5" dirty="0">
                <a:solidFill>
                  <a:srgbClr val="943735"/>
                </a:solidFill>
                <a:latin typeface="Arial Rounded MT Bold"/>
                <a:cs typeface="Arial Rounded MT Bold"/>
              </a:rPr>
              <a:t>stiffness</a:t>
            </a:r>
            <a:endParaRPr sz="2400">
              <a:latin typeface="Arial Rounded MT Bold"/>
              <a:cs typeface="Arial Rounded MT 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26353" y="4269181"/>
            <a:ext cx="2772410" cy="721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735"/>
              </a:lnSpc>
              <a:spcBef>
                <a:spcPts val="100"/>
              </a:spcBef>
            </a:pPr>
            <a:r>
              <a:rPr sz="2400" spc="-5" dirty="0">
                <a:solidFill>
                  <a:srgbClr val="943735"/>
                </a:solidFill>
                <a:latin typeface="Arial Rounded MT Bold"/>
                <a:cs typeface="Arial Rounded MT Bold"/>
              </a:rPr>
              <a:t>Inflammatory</a:t>
            </a:r>
            <a:r>
              <a:rPr sz="2400" spc="-55" dirty="0">
                <a:solidFill>
                  <a:srgbClr val="943735"/>
                </a:solidFill>
                <a:latin typeface="Arial Rounded MT Bold"/>
                <a:cs typeface="Arial Rounded MT Bold"/>
              </a:rPr>
              <a:t> </a:t>
            </a:r>
            <a:r>
              <a:rPr sz="2400" spc="-25" dirty="0">
                <a:solidFill>
                  <a:srgbClr val="943735"/>
                </a:solidFill>
                <a:latin typeface="Arial Rounded MT Bold"/>
                <a:cs typeface="Arial Rounded MT Bold"/>
              </a:rPr>
              <a:t>back</a:t>
            </a:r>
            <a:endParaRPr sz="2400">
              <a:latin typeface="Arial Rounded MT Bold"/>
              <a:cs typeface="Arial Rounded MT Bold"/>
            </a:endParaRPr>
          </a:p>
          <a:p>
            <a:pPr marL="635" algn="ctr">
              <a:lnSpc>
                <a:spcPts val="2735"/>
              </a:lnSpc>
            </a:pPr>
            <a:r>
              <a:rPr sz="2400" dirty="0">
                <a:solidFill>
                  <a:srgbClr val="943735"/>
                </a:solidFill>
                <a:latin typeface="Arial Rounded MT Bold"/>
                <a:cs typeface="Arial Rounded MT Bold"/>
              </a:rPr>
              <a:t>pain and</a:t>
            </a:r>
            <a:r>
              <a:rPr sz="2400" spc="-60" dirty="0">
                <a:solidFill>
                  <a:srgbClr val="943735"/>
                </a:solidFill>
                <a:latin typeface="Arial Rounded MT Bold"/>
                <a:cs typeface="Arial Rounded MT Bold"/>
              </a:rPr>
              <a:t> </a:t>
            </a:r>
            <a:r>
              <a:rPr sz="2400" spc="5" dirty="0">
                <a:solidFill>
                  <a:srgbClr val="943735"/>
                </a:solidFill>
                <a:latin typeface="Arial Rounded MT Bold"/>
                <a:cs typeface="Arial Rounded MT Bold"/>
              </a:rPr>
              <a:t>stiffness</a:t>
            </a:r>
            <a:endParaRPr sz="2400">
              <a:latin typeface="Arial Rounded MT Bold"/>
              <a:cs typeface="Arial Rounded MT Bol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82511" y="432816"/>
            <a:ext cx="2036064" cy="13594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43750" y="2400173"/>
            <a:ext cx="1621027" cy="12763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52306" y="4114850"/>
            <a:ext cx="1340230" cy="15824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022340" y="1711833"/>
            <a:ext cx="2725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Rounded MT Bold"/>
                <a:cs typeface="Arial Rounded MT Bold"/>
              </a:rPr>
              <a:t>52% </a:t>
            </a:r>
            <a:r>
              <a:rPr sz="1800" dirty="0">
                <a:latin typeface="Arial Rounded MT Bold"/>
                <a:cs typeface="Arial Rounded MT Bold"/>
              </a:rPr>
              <a:t>of </a:t>
            </a:r>
            <a:r>
              <a:rPr sz="1800" spc="-10" dirty="0">
                <a:latin typeface="Arial Rounded MT Bold"/>
                <a:cs typeface="Arial Rounded MT Bold"/>
              </a:rPr>
              <a:t>patients</a:t>
            </a:r>
            <a:r>
              <a:rPr sz="1800" spc="-280" dirty="0">
                <a:latin typeface="Arial Rounded MT Bold"/>
                <a:cs typeface="Arial Rounded MT Bold"/>
              </a:rPr>
              <a:t> </a:t>
            </a:r>
            <a:r>
              <a:rPr sz="1800" dirty="0">
                <a:latin typeface="Arial Rounded MT Bold"/>
                <a:cs typeface="Arial Rounded MT Bold"/>
              </a:rPr>
              <a:t>affected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76821" y="3665346"/>
            <a:ext cx="2725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Rounded MT Bold"/>
                <a:cs typeface="Arial Rounded MT Bold"/>
              </a:rPr>
              <a:t>23% </a:t>
            </a:r>
            <a:r>
              <a:rPr sz="1800" dirty="0">
                <a:latin typeface="Arial Rounded MT Bold"/>
                <a:cs typeface="Arial Rounded MT Bold"/>
              </a:rPr>
              <a:t>of </a:t>
            </a:r>
            <a:r>
              <a:rPr sz="1800" spc="-10" dirty="0">
                <a:latin typeface="Arial Rounded MT Bold"/>
                <a:cs typeface="Arial Rounded MT Bold"/>
              </a:rPr>
              <a:t>patients</a:t>
            </a:r>
            <a:r>
              <a:rPr sz="1800" spc="-285" dirty="0">
                <a:latin typeface="Arial Rounded MT Bold"/>
                <a:cs typeface="Arial Rounded MT Bold"/>
              </a:rPr>
              <a:t> </a:t>
            </a:r>
            <a:r>
              <a:rPr sz="1800" dirty="0">
                <a:latin typeface="Arial Rounded MT Bold"/>
                <a:cs typeface="Arial Rounded MT Bold"/>
              </a:rPr>
              <a:t>affected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54480" y="2250948"/>
            <a:ext cx="1158240" cy="6842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59635" y="235635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896617" y="2492705"/>
            <a:ext cx="4743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Cli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59635" y="293801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870710" y="3074670"/>
            <a:ext cx="5257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59635" y="177469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788414" y="1911223"/>
            <a:ext cx="6927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Subclinical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659635" y="351967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00"/>
                </a:lnTo>
                <a:lnTo>
                  <a:pt x="925131" y="451056"/>
                </a:lnTo>
                <a:lnTo>
                  <a:pt x="942089" y="425944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895094" y="3656457"/>
            <a:ext cx="476884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44574" y="5519882"/>
            <a:ext cx="2132965" cy="1305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70485" marR="5080">
              <a:lnSpc>
                <a:spcPct val="100000"/>
              </a:lnSpc>
              <a:spcBef>
                <a:spcPts val="695"/>
              </a:spcBef>
            </a:pPr>
            <a:r>
              <a:rPr sz="800" spc="-5" dirty="0">
                <a:latin typeface="Arial"/>
                <a:cs typeface="Arial"/>
              </a:rPr>
              <a:t>ACR: </a:t>
            </a:r>
            <a:r>
              <a:rPr sz="800" dirty="0">
                <a:latin typeface="Arial"/>
                <a:cs typeface="Arial"/>
              </a:rPr>
              <a:t>American </a:t>
            </a:r>
            <a:r>
              <a:rPr sz="800" spc="-5" dirty="0">
                <a:latin typeface="Arial"/>
                <a:cs typeface="Arial"/>
              </a:rPr>
              <a:t>College of </a:t>
            </a:r>
            <a:r>
              <a:rPr sz="800" dirty="0">
                <a:latin typeface="Arial"/>
                <a:cs typeface="Arial"/>
              </a:rPr>
              <a:t>Rheumatology  Gladman </a:t>
            </a:r>
            <a:r>
              <a:rPr sz="800" spc="-5" dirty="0">
                <a:latin typeface="Arial"/>
                <a:cs typeface="Arial"/>
              </a:rPr>
              <a:t>DD, et al. </a:t>
            </a:r>
            <a:r>
              <a:rPr sz="800" dirty="0">
                <a:latin typeface="Arial"/>
                <a:cs typeface="Arial"/>
              </a:rPr>
              <a:t>Q J </a:t>
            </a:r>
            <a:r>
              <a:rPr sz="800" spc="-5" dirty="0">
                <a:latin typeface="Arial"/>
                <a:cs typeface="Arial"/>
              </a:rPr>
              <a:t>Med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1987;62:127–41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33106" y="5626491"/>
            <a:ext cx="2725420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 Rounded MT Bold"/>
                <a:cs typeface="Arial Rounded MT Bold"/>
              </a:rPr>
              <a:t>19% </a:t>
            </a:r>
            <a:r>
              <a:rPr sz="1800" dirty="0">
                <a:latin typeface="Arial Rounded MT Bold"/>
                <a:cs typeface="Arial Rounded MT Bold"/>
              </a:rPr>
              <a:t>of </a:t>
            </a:r>
            <a:r>
              <a:rPr sz="1800" spc="-10" dirty="0">
                <a:latin typeface="Arial Rounded MT Bold"/>
                <a:cs typeface="Arial Rounded MT Bold"/>
              </a:rPr>
              <a:t>patients</a:t>
            </a:r>
            <a:r>
              <a:rPr sz="1800" spc="-280" dirty="0">
                <a:latin typeface="Arial Rounded MT Bold"/>
                <a:cs typeface="Arial Rounded MT Bold"/>
              </a:rPr>
              <a:t> </a:t>
            </a:r>
            <a:r>
              <a:rPr sz="1800" dirty="0">
                <a:latin typeface="Arial Rounded MT Bold"/>
                <a:cs typeface="Arial Rounded MT Bold"/>
              </a:rPr>
              <a:t>affected</a:t>
            </a:r>
            <a:endParaRPr sz="1800"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81705" y="480402"/>
            <a:ext cx="7169404" cy="53770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54480" y="2250948"/>
            <a:ext cx="1158240" cy="684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9635" y="235635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9635" y="293801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59635" y="177469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59635" y="351967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00"/>
                </a:lnTo>
                <a:lnTo>
                  <a:pt x="925131" y="451056"/>
                </a:lnTo>
                <a:lnTo>
                  <a:pt x="942089" y="425944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788414" y="1911223"/>
            <a:ext cx="692785" cy="19392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Subclinical</a:t>
            </a:r>
            <a:endParaRPr sz="1100">
              <a:latin typeface="Arial"/>
              <a:cs typeface="Arial"/>
            </a:endParaRPr>
          </a:p>
          <a:p>
            <a:pPr marL="94615" marR="89535" indent="25400" algn="just">
              <a:lnSpc>
                <a:spcPct val="347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Clinical 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ng 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44574" y="5519882"/>
            <a:ext cx="2132965" cy="1305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70485" marR="5080">
              <a:lnSpc>
                <a:spcPct val="100000"/>
              </a:lnSpc>
              <a:spcBef>
                <a:spcPts val="695"/>
              </a:spcBef>
            </a:pPr>
            <a:r>
              <a:rPr sz="800" spc="-5" dirty="0">
                <a:latin typeface="Arial"/>
                <a:cs typeface="Arial"/>
              </a:rPr>
              <a:t>ACR: </a:t>
            </a:r>
            <a:r>
              <a:rPr sz="800" dirty="0">
                <a:latin typeface="Arial"/>
                <a:cs typeface="Arial"/>
              </a:rPr>
              <a:t>American </a:t>
            </a:r>
            <a:r>
              <a:rPr sz="800" spc="-5" dirty="0">
                <a:latin typeface="Arial"/>
                <a:cs typeface="Arial"/>
              </a:rPr>
              <a:t>College of </a:t>
            </a:r>
            <a:r>
              <a:rPr sz="800" dirty="0">
                <a:latin typeface="Arial"/>
                <a:cs typeface="Arial"/>
              </a:rPr>
              <a:t>Rheumatology  Gladman </a:t>
            </a:r>
            <a:r>
              <a:rPr sz="800" spc="-5" dirty="0">
                <a:latin typeface="Arial"/>
                <a:cs typeface="Arial"/>
              </a:rPr>
              <a:t>DD, et al. </a:t>
            </a:r>
            <a:r>
              <a:rPr sz="800" dirty="0">
                <a:latin typeface="Arial"/>
                <a:cs typeface="Arial"/>
              </a:rPr>
              <a:t>Q J </a:t>
            </a:r>
            <a:r>
              <a:rPr sz="800" spc="-5" dirty="0">
                <a:latin typeface="Arial"/>
                <a:cs typeface="Arial"/>
              </a:rPr>
              <a:t>Med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1987;62:127–41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55514" y="358902"/>
            <a:ext cx="164083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Arial Rounded MT Bold"/>
                <a:cs typeface="Arial Rounded MT Bold"/>
              </a:rPr>
              <a:t>Dactylitis</a:t>
            </a:r>
            <a:endParaRPr sz="2800">
              <a:latin typeface="Arial Rounded MT Bold"/>
              <a:cs typeface="Arial Rounded MT 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98292" y="1498091"/>
            <a:ext cx="7097268" cy="3459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4480" y="2250948"/>
            <a:ext cx="1158240" cy="684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9635" y="235635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59635" y="293801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59635" y="177469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59635" y="351967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00"/>
                </a:lnTo>
                <a:lnTo>
                  <a:pt x="925131" y="451056"/>
                </a:lnTo>
                <a:lnTo>
                  <a:pt x="942089" y="425944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88414" y="1911223"/>
            <a:ext cx="692785" cy="19392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Subclinical</a:t>
            </a:r>
            <a:endParaRPr sz="1100">
              <a:latin typeface="Arial"/>
              <a:cs typeface="Arial"/>
            </a:endParaRPr>
          </a:p>
          <a:p>
            <a:pPr marL="94615" marR="89535" indent="25400" algn="just">
              <a:lnSpc>
                <a:spcPct val="347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Clinical 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ng 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68370" y="5747496"/>
            <a:ext cx="2725420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 Rounded MT Bold"/>
                <a:cs typeface="Arial Rounded MT Bold"/>
              </a:rPr>
              <a:t>33% </a:t>
            </a:r>
            <a:r>
              <a:rPr sz="1800" dirty="0">
                <a:latin typeface="Arial Rounded MT Bold"/>
                <a:cs typeface="Arial Rounded MT Bold"/>
              </a:rPr>
              <a:t>of </a:t>
            </a:r>
            <a:r>
              <a:rPr sz="1800" spc="-10" dirty="0">
                <a:latin typeface="Arial Rounded MT Bold"/>
                <a:cs typeface="Arial Rounded MT Bold"/>
              </a:rPr>
              <a:t>patients</a:t>
            </a:r>
            <a:r>
              <a:rPr sz="1800" spc="-285" dirty="0">
                <a:latin typeface="Arial Rounded MT Bold"/>
                <a:cs typeface="Arial Rounded MT Bold"/>
              </a:rPr>
              <a:t> </a:t>
            </a:r>
            <a:r>
              <a:rPr sz="1800" dirty="0">
                <a:latin typeface="Arial Rounded MT Bold"/>
                <a:cs typeface="Arial Rounded MT Bold"/>
              </a:rPr>
              <a:t>affected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02994" y="6563583"/>
            <a:ext cx="2074545" cy="26162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Arial"/>
                <a:cs typeface="Arial"/>
              </a:rPr>
              <a:t>ACR: </a:t>
            </a:r>
            <a:r>
              <a:rPr sz="800" dirty="0">
                <a:latin typeface="Arial"/>
                <a:cs typeface="Arial"/>
              </a:rPr>
              <a:t>American </a:t>
            </a:r>
            <a:r>
              <a:rPr sz="800" spc="-5" dirty="0">
                <a:latin typeface="Arial"/>
                <a:cs typeface="Arial"/>
              </a:rPr>
              <a:t>College of </a:t>
            </a:r>
            <a:r>
              <a:rPr sz="800" dirty="0">
                <a:latin typeface="Arial"/>
                <a:cs typeface="Arial"/>
              </a:rPr>
              <a:t>Rheumatology  Gladman </a:t>
            </a:r>
            <a:r>
              <a:rPr sz="800" spc="-5" dirty="0">
                <a:latin typeface="Arial"/>
                <a:cs typeface="Arial"/>
              </a:rPr>
              <a:t>DD, et al. </a:t>
            </a:r>
            <a:r>
              <a:rPr sz="800" dirty="0">
                <a:latin typeface="Arial"/>
                <a:cs typeface="Arial"/>
              </a:rPr>
              <a:t>Q J </a:t>
            </a:r>
            <a:r>
              <a:rPr sz="800" spc="-5" dirty="0">
                <a:latin typeface="Arial"/>
                <a:cs typeface="Arial"/>
              </a:rPr>
              <a:t>Med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1987;62:127–41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66971" y="309753"/>
            <a:ext cx="391667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Heel </a:t>
            </a:r>
            <a:r>
              <a:rPr sz="3000" spc="-35" dirty="0"/>
              <a:t>Pain </a:t>
            </a:r>
            <a:r>
              <a:rPr sz="3000" dirty="0"/>
              <a:t>-</a:t>
            </a:r>
            <a:r>
              <a:rPr sz="3000" spc="-35" dirty="0"/>
              <a:t> </a:t>
            </a:r>
            <a:r>
              <a:rPr sz="3000" dirty="0"/>
              <a:t>Enthesitis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2901823" y="1233042"/>
            <a:ext cx="7400925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ts val="208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Arial"/>
                <a:cs typeface="Arial"/>
              </a:rPr>
              <a:t>Enthesitis is inflammation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Entheses.</a:t>
            </a:r>
            <a:endParaRPr sz="1800">
              <a:latin typeface="Arial"/>
              <a:cs typeface="Arial"/>
            </a:endParaRPr>
          </a:p>
          <a:p>
            <a:pPr marL="698500" lvl="1" indent="-228600">
              <a:lnSpc>
                <a:spcPts val="1600"/>
              </a:lnSpc>
              <a:buFont typeface="Wingdings"/>
              <a:buChar char=""/>
              <a:tabLst>
                <a:tab pos="698500" algn="l"/>
              </a:tabLst>
            </a:pPr>
            <a:r>
              <a:rPr sz="1400" dirty="0">
                <a:latin typeface="Arial"/>
                <a:cs typeface="Arial"/>
              </a:rPr>
              <a:t>Entheses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sites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where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tendons,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ligaments,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joint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capsules,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fascia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attach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bone.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01823" y="1863978"/>
            <a:ext cx="35674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Arial"/>
                <a:cs typeface="Arial"/>
              </a:rPr>
              <a:t>Heel Enthesitis is </a:t>
            </a:r>
            <a:r>
              <a:rPr sz="1800" dirty="0">
                <a:latin typeface="Arial"/>
                <a:cs typeface="Arial"/>
              </a:rPr>
              <a:t>most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common.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281289" y="2664142"/>
            <a:ext cx="2144395" cy="584835"/>
          </a:xfrm>
          <a:custGeom>
            <a:avLst/>
            <a:gdLst/>
            <a:ahLst/>
            <a:cxnLst/>
            <a:rect l="l" t="t" r="r" b="b"/>
            <a:pathLst>
              <a:path w="2144395" h="584835">
                <a:moveTo>
                  <a:pt x="0" y="584771"/>
                </a:moveTo>
                <a:lnTo>
                  <a:pt x="2144141" y="584771"/>
                </a:lnTo>
                <a:lnTo>
                  <a:pt x="2144141" y="0"/>
                </a:lnTo>
                <a:lnTo>
                  <a:pt x="0" y="0"/>
                </a:lnTo>
                <a:lnTo>
                  <a:pt x="0" y="58477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294369" y="2664142"/>
            <a:ext cx="2149475" cy="5683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R="20320" algn="ctr">
              <a:lnSpc>
                <a:spcPct val="100000"/>
              </a:lnSpc>
              <a:spcBef>
                <a:spcPts val="325"/>
              </a:spcBef>
            </a:pPr>
            <a:r>
              <a:rPr sz="1600" b="1" spc="-10" dirty="0">
                <a:latin typeface="Arial"/>
                <a:cs typeface="Arial"/>
              </a:rPr>
              <a:t>Achilles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heel</a:t>
            </a:r>
            <a:endParaRPr sz="1600">
              <a:latin typeface="Arial"/>
              <a:cs typeface="Arial"/>
            </a:endParaRPr>
          </a:p>
          <a:p>
            <a:pPr marR="20320" algn="ctr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Enthesitis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299068" y="3220224"/>
            <a:ext cx="2139696" cy="27053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94369" y="3215462"/>
            <a:ext cx="2149475" cy="2715260"/>
          </a:xfrm>
          <a:custGeom>
            <a:avLst/>
            <a:gdLst/>
            <a:ahLst/>
            <a:cxnLst/>
            <a:rect l="l" t="t" r="r" b="b"/>
            <a:pathLst>
              <a:path w="2149475" h="2715260">
                <a:moveTo>
                  <a:pt x="0" y="2714879"/>
                </a:moveTo>
                <a:lnTo>
                  <a:pt x="2149221" y="2714879"/>
                </a:lnTo>
                <a:lnTo>
                  <a:pt x="2149221" y="0"/>
                </a:lnTo>
                <a:lnTo>
                  <a:pt x="0" y="0"/>
                </a:lnTo>
                <a:lnTo>
                  <a:pt x="0" y="271487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74760" y="3279025"/>
            <a:ext cx="158750" cy="234950"/>
          </a:xfrm>
          <a:custGeom>
            <a:avLst/>
            <a:gdLst/>
            <a:ahLst/>
            <a:cxnLst/>
            <a:rect l="l" t="t" r="r" b="b"/>
            <a:pathLst>
              <a:path w="158750" h="234950">
                <a:moveTo>
                  <a:pt x="0" y="234937"/>
                </a:moveTo>
                <a:lnTo>
                  <a:pt x="158369" y="234937"/>
                </a:lnTo>
                <a:lnTo>
                  <a:pt x="158369" y="0"/>
                </a:lnTo>
                <a:lnTo>
                  <a:pt x="0" y="0"/>
                </a:lnTo>
                <a:lnTo>
                  <a:pt x="0" y="2349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33854" y="6618833"/>
            <a:ext cx="26625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Eshed I, et </a:t>
            </a:r>
            <a:r>
              <a:rPr sz="1000" spc="-10" dirty="0">
                <a:latin typeface="Arial"/>
                <a:cs typeface="Arial"/>
              </a:rPr>
              <a:t>al. Ann </a:t>
            </a:r>
            <a:r>
              <a:rPr sz="1000" spc="-5" dirty="0">
                <a:latin typeface="Arial"/>
                <a:cs typeface="Arial"/>
              </a:rPr>
              <a:t>Rheum Dis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2007;66:1553–9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006084" y="2664142"/>
            <a:ext cx="2208530" cy="584835"/>
          </a:xfrm>
          <a:custGeom>
            <a:avLst/>
            <a:gdLst/>
            <a:ahLst/>
            <a:cxnLst/>
            <a:rect l="l" t="t" r="r" b="b"/>
            <a:pathLst>
              <a:path w="2208529" h="584835">
                <a:moveTo>
                  <a:pt x="0" y="584771"/>
                </a:moveTo>
                <a:lnTo>
                  <a:pt x="2208148" y="584771"/>
                </a:lnTo>
                <a:lnTo>
                  <a:pt x="2208148" y="0"/>
                </a:lnTo>
                <a:lnTo>
                  <a:pt x="0" y="0"/>
                </a:lnTo>
                <a:lnTo>
                  <a:pt x="0" y="58477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016434" y="2692984"/>
            <a:ext cx="21977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latin typeface="Arial"/>
                <a:cs typeface="Arial"/>
              </a:rPr>
              <a:t>Tenosynovitis</a:t>
            </a:r>
            <a:endParaRPr sz="1600">
              <a:latin typeface="Arial"/>
              <a:cs typeface="Arial"/>
            </a:endParaRPr>
          </a:p>
          <a:p>
            <a:pPr marR="2540" algn="ctr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Enthesitis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16497" y="3233496"/>
            <a:ext cx="2197734" cy="2674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11671" y="3228733"/>
            <a:ext cx="2207260" cy="2684145"/>
          </a:xfrm>
          <a:custGeom>
            <a:avLst/>
            <a:gdLst/>
            <a:ahLst/>
            <a:cxnLst/>
            <a:rect l="l" t="t" r="r" b="b"/>
            <a:pathLst>
              <a:path w="2207259" h="2684145">
                <a:moveTo>
                  <a:pt x="0" y="2683637"/>
                </a:moveTo>
                <a:lnTo>
                  <a:pt x="2207260" y="2683637"/>
                </a:lnTo>
                <a:lnTo>
                  <a:pt x="2207260" y="0"/>
                </a:lnTo>
                <a:lnTo>
                  <a:pt x="0" y="0"/>
                </a:lnTo>
                <a:lnTo>
                  <a:pt x="0" y="268363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06954" y="2664155"/>
            <a:ext cx="3161411" cy="32434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554480" y="2250948"/>
            <a:ext cx="1158240" cy="6842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59635" y="235635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896617" y="2492705"/>
            <a:ext cx="4743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Cli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659635" y="293801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870710" y="3074670"/>
            <a:ext cx="5257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659635" y="177469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788414" y="1911223"/>
            <a:ext cx="6927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Subclinical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659635" y="351967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00"/>
                </a:lnTo>
                <a:lnTo>
                  <a:pt x="925131" y="451056"/>
                </a:lnTo>
                <a:lnTo>
                  <a:pt x="942089" y="425944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895094" y="3656457"/>
            <a:ext cx="476884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23441" y="391414"/>
            <a:ext cx="13176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0" marR="5080" indent="-7048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0000"/>
                </a:solidFill>
                <a:latin typeface="Arial Rounded MT Bold"/>
                <a:cs typeface="Arial Rounded MT Bold"/>
              </a:rPr>
              <a:t>C</a:t>
            </a:r>
            <a:r>
              <a:rPr sz="2400" b="1" spc="5" dirty="0">
                <a:solidFill>
                  <a:srgbClr val="C00000"/>
                </a:solidFill>
                <a:latin typeface="Arial Rounded MT Bold"/>
                <a:cs typeface="Arial Rounded MT Bold"/>
              </a:rPr>
              <a:t>om</a:t>
            </a:r>
            <a:r>
              <a:rPr sz="2400" b="1" spc="-5" dirty="0">
                <a:solidFill>
                  <a:srgbClr val="C00000"/>
                </a:solidFill>
                <a:latin typeface="Arial Rounded MT Bold"/>
                <a:cs typeface="Arial Rounded MT Bold"/>
              </a:rPr>
              <a:t>pl</a:t>
            </a:r>
            <a:r>
              <a:rPr sz="2400" b="1" spc="-45" dirty="0">
                <a:solidFill>
                  <a:srgbClr val="C00000"/>
                </a:solidFill>
                <a:latin typeface="Arial Rounded MT Bold"/>
                <a:cs typeface="Arial Rounded MT Bold"/>
              </a:rPr>
              <a:t>e</a:t>
            </a:r>
            <a:r>
              <a:rPr sz="2400" b="1" spc="-5" dirty="0">
                <a:solidFill>
                  <a:srgbClr val="C00000"/>
                </a:solidFill>
                <a:latin typeface="Arial Rounded MT Bold"/>
                <a:cs typeface="Arial Rounded MT Bold"/>
              </a:rPr>
              <a:t>x  disease</a:t>
            </a:r>
            <a:endParaRPr sz="2400">
              <a:latin typeface="Arial Rounded MT Bold"/>
              <a:cs typeface="Arial Rounded MT 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53361" y="4295851"/>
            <a:ext cx="1377696" cy="2204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36567" y="345440"/>
            <a:ext cx="4758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C00000"/>
                </a:solidFill>
                <a:latin typeface="Arial Rounded MT Bold"/>
                <a:cs typeface="Arial Rounded MT Bold"/>
              </a:rPr>
              <a:t>2 </a:t>
            </a:r>
            <a:r>
              <a:rPr sz="2400" b="1" spc="-20" dirty="0">
                <a:solidFill>
                  <a:srgbClr val="C00000"/>
                </a:solidFill>
                <a:latin typeface="Arial Rounded MT Bold"/>
                <a:cs typeface="Arial Rounded MT Bold"/>
              </a:rPr>
              <a:t>Broad </a:t>
            </a:r>
            <a:r>
              <a:rPr sz="2400" b="1" spc="-10" dirty="0">
                <a:solidFill>
                  <a:srgbClr val="C00000"/>
                </a:solidFill>
                <a:latin typeface="Arial Rounded MT Bold"/>
                <a:cs typeface="Arial Rounded MT Bold"/>
              </a:rPr>
              <a:t>Overlapping</a:t>
            </a:r>
            <a:r>
              <a:rPr sz="2400" b="1" spc="-100" dirty="0">
                <a:solidFill>
                  <a:srgbClr val="C00000"/>
                </a:solidFill>
                <a:latin typeface="Arial Rounded MT Bold"/>
                <a:cs typeface="Arial Rounded MT Bold"/>
              </a:rPr>
              <a:t> </a:t>
            </a:r>
            <a:r>
              <a:rPr sz="2400" b="1" spc="-15" dirty="0">
                <a:solidFill>
                  <a:srgbClr val="C00000"/>
                </a:solidFill>
                <a:latin typeface="Arial Rounded MT Bold"/>
                <a:cs typeface="Arial Rounded MT Bold"/>
              </a:rPr>
              <a:t>Categories</a:t>
            </a:r>
            <a:endParaRPr sz="2400">
              <a:latin typeface="Arial Rounded MT Bold"/>
              <a:cs typeface="Arial Rounded MT Bol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16020" y="1739264"/>
            <a:ext cx="6319138" cy="42432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680840" y="1012063"/>
            <a:ext cx="16713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8801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Axial  Spo</a:t>
            </a:r>
            <a:r>
              <a:rPr sz="1800" b="1" spc="5" dirty="0">
                <a:latin typeface="Calibri"/>
                <a:cs typeface="Calibri"/>
              </a:rPr>
              <a:t>n</a:t>
            </a:r>
            <a:r>
              <a:rPr sz="1800" b="1" dirty="0">
                <a:latin typeface="Calibri"/>
                <a:cs typeface="Calibri"/>
              </a:rPr>
              <a:t>d</a:t>
            </a:r>
            <a:r>
              <a:rPr sz="1800" b="1" spc="-15" dirty="0">
                <a:latin typeface="Calibri"/>
                <a:cs typeface="Calibri"/>
              </a:rPr>
              <a:t>y</a:t>
            </a:r>
            <a:r>
              <a:rPr sz="1800" b="1" dirty="0">
                <a:latin typeface="Calibri"/>
                <a:cs typeface="Calibri"/>
              </a:rPr>
              <a:t>l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dirty="0">
                <a:latin typeface="Calibri"/>
                <a:cs typeface="Calibri"/>
              </a:rPr>
              <a:t>arthr</a:t>
            </a:r>
            <a:r>
              <a:rPr sz="1800" b="1" spc="-15" dirty="0">
                <a:latin typeface="Calibri"/>
                <a:cs typeface="Calibri"/>
              </a:rPr>
              <a:t>i</a:t>
            </a:r>
            <a:r>
              <a:rPr sz="1800" b="1" dirty="0">
                <a:latin typeface="Calibri"/>
                <a:cs typeface="Calibri"/>
              </a:rPr>
              <a:t>tis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85656" y="4771897"/>
            <a:ext cx="160718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810"/>
              </a:lnSpc>
            </a:pPr>
            <a:r>
              <a:rPr sz="1800" b="1" spc="-10" dirty="0">
                <a:latin typeface="Calibri"/>
                <a:cs typeface="Calibri"/>
              </a:rPr>
              <a:t>Undifferentiated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Periphere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SpA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19619" y="4840223"/>
            <a:ext cx="79946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latin typeface="Calibri"/>
                <a:cs typeface="Calibri"/>
              </a:rPr>
              <a:t>IBD-SpA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42986" y="932434"/>
            <a:ext cx="16713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941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Periphere  </a:t>
            </a:r>
            <a:r>
              <a:rPr sz="1800" b="1" dirty="0">
                <a:latin typeface="Calibri"/>
                <a:cs typeface="Calibri"/>
              </a:rPr>
              <a:t>Spo</a:t>
            </a:r>
            <a:r>
              <a:rPr sz="1800" b="1" spc="5" dirty="0">
                <a:latin typeface="Calibri"/>
                <a:cs typeface="Calibri"/>
              </a:rPr>
              <a:t>n</a:t>
            </a:r>
            <a:r>
              <a:rPr sz="1800" b="1" dirty="0">
                <a:latin typeface="Calibri"/>
                <a:cs typeface="Calibri"/>
              </a:rPr>
              <a:t>d</a:t>
            </a:r>
            <a:r>
              <a:rPr sz="1800" b="1" spc="-15" dirty="0">
                <a:latin typeface="Calibri"/>
                <a:cs typeface="Calibri"/>
              </a:rPr>
              <a:t>y</a:t>
            </a:r>
            <a:r>
              <a:rPr sz="1800" b="1" dirty="0">
                <a:latin typeface="Calibri"/>
                <a:cs typeface="Calibri"/>
              </a:rPr>
              <a:t>l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dirty="0">
                <a:latin typeface="Calibri"/>
                <a:cs typeface="Calibri"/>
              </a:rPr>
              <a:t>arthr</a:t>
            </a:r>
            <a:r>
              <a:rPr sz="1800" b="1" spc="-15" dirty="0">
                <a:latin typeface="Calibri"/>
                <a:cs typeface="Calibri"/>
              </a:rPr>
              <a:t>i</a:t>
            </a:r>
            <a:r>
              <a:rPr sz="1800" b="1" dirty="0">
                <a:latin typeface="Calibri"/>
                <a:cs typeface="Calibri"/>
              </a:rPr>
              <a:t>tis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74763" y="3433698"/>
            <a:ext cx="40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dirty="0">
                <a:latin typeface="Calibri"/>
                <a:cs typeface="Calibri"/>
              </a:rPr>
              <a:t>eA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87514" y="2437638"/>
            <a:ext cx="374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libri"/>
                <a:cs typeface="Calibri"/>
              </a:rPr>
              <a:t>P</a:t>
            </a:r>
            <a:r>
              <a:rPr sz="1800" b="1" dirty="0">
                <a:latin typeface="Calibri"/>
                <a:cs typeface="Calibri"/>
              </a:rPr>
              <a:t>sA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96661" y="3882897"/>
            <a:ext cx="272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76015" y="3582161"/>
            <a:ext cx="885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latin typeface="Calibri"/>
                <a:cs typeface="Calibri"/>
              </a:rPr>
              <a:t>n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dirty="0">
                <a:latin typeface="Calibri"/>
                <a:cs typeface="Calibri"/>
              </a:rPr>
              <a:t>-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5" dirty="0">
                <a:latin typeface="Calibri"/>
                <a:cs typeface="Calibri"/>
              </a:rPr>
              <a:t>xS</a:t>
            </a:r>
            <a:r>
              <a:rPr sz="1800" b="1" dirty="0">
                <a:latin typeface="Calibri"/>
                <a:cs typeface="Calibri"/>
              </a:rPr>
              <a:t>pA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81705" y="480402"/>
            <a:ext cx="7169404" cy="53770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54480" y="2250948"/>
            <a:ext cx="1158240" cy="684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9635" y="235635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9635" y="293801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59635" y="177469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59635" y="351967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00"/>
                </a:lnTo>
                <a:lnTo>
                  <a:pt x="925131" y="451056"/>
                </a:lnTo>
                <a:lnTo>
                  <a:pt x="942089" y="425944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788414" y="1911223"/>
            <a:ext cx="692785" cy="19392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Subclinical</a:t>
            </a:r>
            <a:endParaRPr sz="1100">
              <a:latin typeface="Arial"/>
              <a:cs typeface="Arial"/>
            </a:endParaRPr>
          </a:p>
          <a:p>
            <a:pPr marL="94615" marR="89535" indent="25400" algn="just">
              <a:lnSpc>
                <a:spcPct val="347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Clinical 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ng 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25545" y="5743838"/>
            <a:ext cx="272605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 Rounded MT Bold"/>
                <a:cs typeface="Arial Rounded MT Bold"/>
              </a:rPr>
              <a:t>20% </a:t>
            </a:r>
            <a:r>
              <a:rPr sz="1800" dirty="0">
                <a:latin typeface="Arial Rounded MT Bold"/>
                <a:cs typeface="Arial Rounded MT Bold"/>
              </a:rPr>
              <a:t>of </a:t>
            </a:r>
            <a:r>
              <a:rPr sz="1800" spc="-10" dirty="0">
                <a:latin typeface="Arial Rounded MT Bold"/>
                <a:cs typeface="Arial Rounded MT Bold"/>
              </a:rPr>
              <a:t>patients</a:t>
            </a:r>
            <a:r>
              <a:rPr sz="1800" spc="-275" dirty="0">
                <a:latin typeface="Arial Rounded MT Bold"/>
                <a:cs typeface="Arial Rounded MT Bold"/>
              </a:rPr>
              <a:t> </a:t>
            </a:r>
            <a:r>
              <a:rPr sz="1800" dirty="0">
                <a:latin typeface="Arial Rounded MT Bold"/>
                <a:cs typeface="Arial Rounded MT Bold"/>
              </a:rPr>
              <a:t>affected</a:t>
            </a:r>
            <a:endParaRPr sz="1800"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81705" y="480402"/>
            <a:ext cx="7169404" cy="53770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54480" y="2250948"/>
            <a:ext cx="1158240" cy="684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9635" y="235635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9635" y="293801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59635" y="177469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59635" y="351967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00"/>
                </a:lnTo>
                <a:lnTo>
                  <a:pt x="925131" y="451056"/>
                </a:lnTo>
                <a:lnTo>
                  <a:pt x="942089" y="425944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788414" y="1911223"/>
            <a:ext cx="692785" cy="19392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Subclinical</a:t>
            </a:r>
            <a:endParaRPr sz="1100">
              <a:latin typeface="Arial"/>
              <a:cs typeface="Arial"/>
            </a:endParaRPr>
          </a:p>
          <a:p>
            <a:pPr marL="94615" marR="89535" indent="25400" algn="just">
              <a:lnSpc>
                <a:spcPct val="347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Clinical 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ng 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25545" y="5743534"/>
            <a:ext cx="2725420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 Rounded MT Bold"/>
                <a:cs typeface="Arial Rounded MT Bold"/>
              </a:rPr>
              <a:t>25% </a:t>
            </a:r>
            <a:r>
              <a:rPr sz="1800" dirty="0">
                <a:latin typeface="Arial Rounded MT Bold"/>
                <a:cs typeface="Arial Rounded MT Bold"/>
              </a:rPr>
              <a:t>of </a:t>
            </a:r>
            <a:r>
              <a:rPr sz="1800" spc="-10" dirty="0">
                <a:latin typeface="Arial Rounded MT Bold"/>
                <a:cs typeface="Arial Rounded MT Bold"/>
              </a:rPr>
              <a:t>patients</a:t>
            </a:r>
            <a:r>
              <a:rPr sz="1800" spc="-285" dirty="0">
                <a:latin typeface="Arial Rounded MT Bold"/>
                <a:cs typeface="Arial Rounded MT Bold"/>
              </a:rPr>
              <a:t> </a:t>
            </a:r>
            <a:r>
              <a:rPr sz="1800" dirty="0">
                <a:latin typeface="Arial Rounded MT Bold"/>
                <a:cs typeface="Arial Rounded MT Bold"/>
              </a:rPr>
              <a:t>affected</a:t>
            </a:r>
            <a:endParaRPr sz="1800"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41897" y="1560575"/>
            <a:ext cx="2605151" cy="1838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88348" y="1560575"/>
            <a:ext cx="1600200" cy="2403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86747" y="2288889"/>
            <a:ext cx="970915" cy="361315"/>
          </a:xfrm>
          <a:custGeom>
            <a:avLst/>
            <a:gdLst/>
            <a:ahLst/>
            <a:cxnLst/>
            <a:rect l="l" t="t" r="r" b="b"/>
            <a:pathLst>
              <a:path w="970915" h="361314">
                <a:moveTo>
                  <a:pt x="0" y="249713"/>
                </a:moveTo>
                <a:lnTo>
                  <a:pt x="33851" y="210251"/>
                </a:lnTo>
                <a:lnTo>
                  <a:pt x="68304" y="171757"/>
                </a:lnTo>
                <a:lnTo>
                  <a:pt x="103946" y="135200"/>
                </a:lnTo>
                <a:lnTo>
                  <a:pt x="141363" y="101549"/>
                </a:lnTo>
                <a:lnTo>
                  <a:pt x="181141" y="71773"/>
                </a:lnTo>
                <a:lnTo>
                  <a:pt x="223868" y="46839"/>
                </a:lnTo>
                <a:lnTo>
                  <a:pt x="270128" y="27717"/>
                </a:lnTo>
                <a:lnTo>
                  <a:pt x="315269" y="15591"/>
                </a:lnTo>
                <a:lnTo>
                  <a:pt x="365150" y="6929"/>
                </a:lnTo>
                <a:lnTo>
                  <a:pt x="418189" y="1732"/>
                </a:lnTo>
                <a:lnTo>
                  <a:pt x="472805" y="0"/>
                </a:lnTo>
                <a:lnTo>
                  <a:pt x="527414" y="1732"/>
                </a:lnTo>
                <a:lnTo>
                  <a:pt x="580435" y="6929"/>
                </a:lnTo>
                <a:lnTo>
                  <a:pt x="630286" y="15591"/>
                </a:lnTo>
                <a:lnTo>
                  <a:pt x="675385" y="27717"/>
                </a:lnTo>
                <a:lnTo>
                  <a:pt x="723459" y="48779"/>
                </a:lnTo>
                <a:lnTo>
                  <a:pt x="770338" y="78237"/>
                </a:lnTo>
                <a:lnTo>
                  <a:pt x="814841" y="113186"/>
                </a:lnTo>
                <a:lnTo>
                  <a:pt x="855791" y="150715"/>
                </a:lnTo>
                <a:lnTo>
                  <a:pt x="892006" y="187919"/>
                </a:lnTo>
                <a:lnTo>
                  <a:pt x="922307" y="221887"/>
                </a:lnTo>
                <a:lnTo>
                  <a:pt x="967714" y="286559"/>
                </a:lnTo>
                <a:lnTo>
                  <a:pt x="970899" y="315594"/>
                </a:lnTo>
                <a:lnTo>
                  <a:pt x="961391" y="339439"/>
                </a:lnTo>
                <a:lnTo>
                  <a:pt x="945515" y="360711"/>
                </a:lnTo>
              </a:path>
            </a:pathLst>
          </a:custGeom>
          <a:ln w="5715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39147" y="2552700"/>
            <a:ext cx="381000" cy="762000"/>
          </a:xfrm>
          <a:custGeom>
            <a:avLst/>
            <a:gdLst/>
            <a:ahLst/>
            <a:cxnLst/>
            <a:rect l="l" t="t" r="r" b="b"/>
            <a:pathLst>
              <a:path w="381000" h="762000">
                <a:moveTo>
                  <a:pt x="381000" y="0"/>
                </a:moveTo>
                <a:lnTo>
                  <a:pt x="0" y="762000"/>
                </a:lnTo>
              </a:path>
            </a:pathLst>
          </a:custGeom>
          <a:ln w="5715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20147" y="2552700"/>
            <a:ext cx="381000" cy="762000"/>
          </a:xfrm>
          <a:custGeom>
            <a:avLst/>
            <a:gdLst/>
            <a:ahLst/>
            <a:cxnLst/>
            <a:rect l="l" t="t" r="r" b="b"/>
            <a:pathLst>
              <a:path w="381000" h="762000">
                <a:moveTo>
                  <a:pt x="0" y="0"/>
                </a:moveTo>
                <a:lnTo>
                  <a:pt x="381000" y="762000"/>
                </a:lnTo>
              </a:path>
            </a:pathLst>
          </a:custGeom>
          <a:ln w="5715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701148" y="2781300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5715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39147" y="3314700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0"/>
                </a:lnTo>
              </a:path>
            </a:pathLst>
          </a:custGeom>
          <a:ln w="5715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439147" y="3314700"/>
            <a:ext cx="0" cy="533400"/>
          </a:xfrm>
          <a:custGeom>
            <a:avLst/>
            <a:gdLst/>
            <a:ahLst/>
            <a:cxnLst/>
            <a:rect l="l" t="t" r="r" b="b"/>
            <a:pathLst>
              <a:path h="533400">
                <a:moveTo>
                  <a:pt x="0" y="0"/>
                </a:moveTo>
                <a:lnTo>
                  <a:pt x="0" y="533400"/>
                </a:lnTo>
              </a:path>
            </a:pathLst>
          </a:custGeom>
          <a:ln w="5715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201147" y="3314700"/>
            <a:ext cx="0" cy="533400"/>
          </a:xfrm>
          <a:custGeom>
            <a:avLst/>
            <a:gdLst/>
            <a:ahLst/>
            <a:cxnLst/>
            <a:rect l="l" t="t" r="r" b="b"/>
            <a:pathLst>
              <a:path h="533400">
                <a:moveTo>
                  <a:pt x="0" y="0"/>
                </a:moveTo>
                <a:lnTo>
                  <a:pt x="0" y="533400"/>
                </a:lnTo>
              </a:path>
            </a:pathLst>
          </a:custGeom>
          <a:ln w="57150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998467" y="353695"/>
            <a:ext cx="54305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PsA </a:t>
            </a:r>
            <a:r>
              <a:rPr sz="3600" spc="-10" dirty="0"/>
              <a:t>Radiologic</a:t>
            </a:r>
            <a:r>
              <a:rPr sz="3600" spc="-85" dirty="0"/>
              <a:t> </a:t>
            </a:r>
            <a:r>
              <a:rPr sz="3600" spc="-45" dirty="0"/>
              <a:t>Features</a:t>
            </a:r>
            <a:endParaRPr sz="3600"/>
          </a:p>
        </p:txBody>
      </p:sp>
      <p:sp>
        <p:nvSpPr>
          <p:cNvPr id="13" name="object 13"/>
          <p:cNvSpPr txBox="1"/>
          <p:nvPr/>
        </p:nvSpPr>
        <p:spPr>
          <a:xfrm>
            <a:off x="2907538" y="2069337"/>
            <a:ext cx="2937510" cy="982344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41300" marR="59055" indent="-228600">
              <a:lnSpc>
                <a:spcPts val="1730"/>
              </a:lnSpc>
              <a:spcBef>
                <a:spcPts val="310"/>
              </a:spcBef>
              <a:buChar char="•"/>
              <a:tabLst>
                <a:tab pos="240665" algn="l"/>
                <a:tab pos="241300" algn="l"/>
              </a:tabLst>
            </a:pPr>
            <a:r>
              <a:rPr sz="1600" spc="-5" dirty="0">
                <a:latin typeface="Arial"/>
                <a:cs typeface="Arial"/>
              </a:rPr>
              <a:t>Characteristic peripheral joint  destruction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progresses</a:t>
            </a:r>
            <a:endParaRPr sz="1600">
              <a:latin typeface="Arial"/>
              <a:cs typeface="Arial"/>
            </a:endParaRPr>
          </a:p>
          <a:p>
            <a:pPr marL="241300">
              <a:lnSpc>
                <a:spcPts val="2030"/>
              </a:lnSpc>
            </a:pPr>
            <a:r>
              <a:rPr sz="1600" spc="-5" dirty="0">
                <a:latin typeface="Arial"/>
                <a:cs typeface="Arial"/>
              </a:rPr>
              <a:t>to cause a </a:t>
            </a:r>
            <a:r>
              <a:rPr sz="1600" dirty="0">
                <a:latin typeface="Arial"/>
                <a:cs typeface="Arial"/>
              </a:rPr>
              <a:t>“</a:t>
            </a:r>
            <a:r>
              <a:rPr sz="2000" b="1" dirty="0">
                <a:solidFill>
                  <a:srgbClr val="782144"/>
                </a:solidFill>
                <a:latin typeface="Arial"/>
                <a:cs typeface="Arial"/>
              </a:rPr>
              <a:t>pencil </a:t>
            </a:r>
            <a:r>
              <a:rPr sz="2000" b="1" spc="-5" dirty="0">
                <a:solidFill>
                  <a:srgbClr val="782144"/>
                </a:solidFill>
                <a:latin typeface="Arial"/>
                <a:cs typeface="Arial"/>
              </a:rPr>
              <a:t>in</a:t>
            </a:r>
            <a:r>
              <a:rPr sz="2000" b="1" spc="-60" dirty="0">
                <a:solidFill>
                  <a:srgbClr val="78214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82144"/>
                </a:solidFill>
                <a:latin typeface="Arial"/>
                <a:cs typeface="Arial"/>
              </a:rPr>
              <a:t>cup</a:t>
            </a:r>
            <a:r>
              <a:rPr sz="1600" dirty="0">
                <a:latin typeface="Arial"/>
                <a:cs typeface="Arial"/>
              </a:rPr>
              <a:t>”</a:t>
            </a:r>
            <a:endParaRPr sz="1600">
              <a:latin typeface="Arial"/>
              <a:cs typeface="Arial"/>
            </a:endParaRPr>
          </a:p>
          <a:p>
            <a:pPr marL="241300">
              <a:lnSpc>
                <a:spcPts val="1830"/>
              </a:lnSpc>
            </a:pPr>
            <a:r>
              <a:rPr sz="1600" spc="-5" dirty="0">
                <a:latin typeface="Arial"/>
                <a:cs typeface="Arial"/>
              </a:rPr>
              <a:t>appearance.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07538" y="4099686"/>
            <a:ext cx="2691765" cy="70802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41300" marR="5080" indent="-228600">
              <a:lnSpc>
                <a:spcPts val="1730"/>
              </a:lnSpc>
              <a:spcBef>
                <a:spcPts val="310"/>
              </a:spcBef>
              <a:buChar char="•"/>
              <a:tabLst>
                <a:tab pos="240665" algn="l"/>
                <a:tab pos="241300" algn="l"/>
              </a:tabLst>
            </a:pPr>
            <a:r>
              <a:rPr sz="1600" spc="-5" dirty="0">
                <a:latin typeface="Arial"/>
                <a:cs typeface="Arial"/>
              </a:rPr>
              <a:t>In spondylitis subtype, may  also see </a:t>
            </a:r>
            <a:r>
              <a:rPr sz="1600" spc="-5" dirty="0">
                <a:solidFill>
                  <a:srgbClr val="782144"/>
                </a:solidFill>
                <a:latin typeface="Arial"/>
                <a:cs typeface="Arial"/>
              </a:rPr>
              <a:t>sacroiliitis </a:t>
            </a:r>
            <a:r>
              <a:rPr sz="1600" spc="-5" dirty="0">
                <a:latin typeface="Arial"/>
                <a:cs typeface="Arial"/>
              </a:rPr>
              <a:t>and </a:t>
            </a:r>
            <a:r>
              <a:rPr sz="1600" spc="-5" dirty="0">
                <a:solidFill>
                  <a:srgbClr val="782144"/>
                </a:solidFill>
                <a:latin typeface="Arial"/>
                <a:cs typeface="Arial"/>
              </a:rPr>
              <a:t> changes in the spine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37198" y="3603625"/>
            <a:ext cx="2609850" cy="1809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37198" y="5146649"/>
            <a:ext cx="171526" cy="2667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544574" y="5491378"/>
            <a:ext cx="3149600" cy="1332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70485">
              <a:lnSpc>
                <a:spcPct val="100000"/>
              </a:lnSpc>
              <a:spcBef>
                <a:spcPts val="695"/>
              </a:spcBef>
            </a:pPr>
            <a:r>
              <a:rPr sz="800" spc="-5" dirty="0">
                <a:latin typeface="Arial"/>
                <a:cs typeface="Arial"/>
              </a:rPr>
              <a:t>Mease, </a:t>
            </a:r>
            <a:r>
              <a:rPr sz="800" dirty="0">
                <a:latin typeface="Arial"/>
                <a:cs typeface="Arial"/>
              </a:rPr>
              <a:t>P.J.</a:t>
            </a:r>
            <a:r>
              <a:rPr sz="800" i="1" dirty="0">
                <a:latin typeface="Arial"/>
                <a:cs typeface="Arial"/>
              </a:rPr>
              <a:t>, </a:t>
            </a:r>
            <a:r>
              <a:rPr sz="800" i="1" spc="-5" dirty="0">
                <a:latin typeface="Arial"/>
                <a:cs typeface="Arial"/>
              </a:rPr>
              <a:t>et al</a:t>
            </a:r>
            <a:r>
              <a:rPr sz="800" spc="-5" dirty="0">
                <a:latin typeface="Arial"/>
                <a:cs typeface="Arial"/>
              </a:rPr>
              <a:t>. </a:t>
            </a:r>
            <a:r>
              <a:rPr sz="800" dirty="0">
                <a:latin typeface="Arial"/>
                <a:cs typeface="Arial"/>
              </a:rPr>
              <a:t>J Am Acad Dermatol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2005;52:1–19</a:t>
            </a:r>
            <a:endParaRPr sz="800">
              <a:latin typeface="Arial"/>
              <a:cs typeface="Arial"/>
            </a:endParaRPr>
          </a:p>
          <a:p>
            <a:pPr marL="70485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Kelley’s Textbook of Rheumatology, </a:t>
            </a:r>
            <a:r>
              <a:rPr sz="800" dirty="0">
                <a:latin typeface="Arial"/>
                <a:cs typeface="Arial"/>
              </a:rPr>
              <a:t>8th ed, </a:t>
            </a:r>
            <a:r>
              <a:rPr sz="800" spc="-5" dirty="0">
                <a:latin typeface="Arial"/>
                <a:cs typeface="Arial"/>
              </a:rPr>
              <a:t>2009:1207: </a:t>
            </a:r>
            <a:r>
              <a:rPr sz="800" dirty="0">
                <a:latin typeface="Arial"/>
                <a:cs typeface="Arial"/>
              </a:rPr>
              <a:t>Figure</a:t>
            </a:r>
            <a:r>
              <a:rPr sz="800" spc="18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72-5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59635" y="235635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896617" y="2492705"/>
            <a:ext cx="4743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Cli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554480" y="2833116"/>
            <a:ext cx="1158240" cy="6842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59635" y="293801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59635" y="177469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788414" y="1911223"/>
            <a:ext cx="6927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Subclinical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659635" y="351967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00"/>
                </a:lnTo>
                <a:lnTo>
                  <a:pt x="925131" y="451056"/>
                </a:lnTo>
                <a:lnTo>
                  <a:pt x="942089" y="425944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870710" y="3074670"/>
            <a:ext cx="525780" cy="775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>
              <a:latin typeface="Times New Roman"/>
              <a:cs typeface="Times New Roman"/>
            </a:endParaRPr>
          </a:p>
          <a:p>
            <a:pPr marL="36830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404" rIns="0" bIns="0" rtlCol="0">
            <a:spAutoFit/>
          </a:bodyPr>
          <a:lstStyle/>
          <a:p>
            <a:pPr marL="2320290" marR="5080" indent="-55244">
              <a:lnSpc>
                <a:spcPct val="100000"/>
              </a:lnSpc>
              <a:spcBef>
                <a:spcPts val="100"/>
              </a:spcBef>
            </a:pPr>
            <a:r>
              <a:rPr dirty="0"/>
              <a:t>Symptoms </a:t>
            </a:r>
            <a:r>
              <a:rPr spc="-40" dirty="0"/>
              <a:t>at </a:t>
            </a:r>
            <a:r>
              <a:rPr spc="-15" dirty="0"/>
              <a:t>presentation  </a:t>
            </a:r>
            <a:r>
              <a:rPr dirty="0"/>
              <a:t>determine </a:t>
            </a:r>
            <a:r>
              <a:rPr spc="-20" dirty="0"/>
              <a:t>which</a:t>
            </a:r>
            <a:r>
              <a:rPr spc="-100" dirty="0"/>
              <a:t> </a:t>
            </a:r>
            <a:r>
              <a:rPr spc="-20" dirty="0"/>
              <a:t>pathway</a:t>
            </a:r>
          </a:p>
        </p:txBody>
      </p:sp>
      <p:sp>
        <p:nvSpPr>
          <p:cNvPr id="4" name="object 4"/>
          <p:cNvSpPr/>
          <p:nvPr/>
        </p:nvSpPr>
        <p:spPr>
          <a:xfrm>
            <a:off x="3440716" y="4497692"/>
            <a:ext cx="0" cy="369570"/>
          </a:xfrm>
          <a:custGeom>
            <a:avLst/>
            <a:gdLst/>
            <a:ahLst/>
            <a:cxnLst/>
            <a:rect l="l" t="t" r="r" b="b"/>
            <a:pathLst>
              <a:path h="369570">
                <a:moveTo>
                  <a:pt x="0" y="0"/>
                </a:moveTo>
                <a:lnTo>
                  <a:pt x="0" y="369328"/>
                </a:lnTo>
              </a:path>
            </a:pathLst>
          </a:custGeom>
          <a:ln w="3175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28516" y="4502391"/>
            <a:ext cx="0" cy="369570"/>
          </a:xfrm>
          <a:custGeom>
            <a:avLst/>
            <a:gdLst/>
            <a:ahLst/>
            <a:cxnLst/>
            <a:rect l="l" t="t" r="r" b="b"/>
            <a:pathLst>
              <a:path h="369570">
                <a:moveTo>
                  <a:pt x="0" y="0"/>
                </a:moveTo>
                <a:lnTo>
                  <a:pt x="0" y="369328"/>
                </a:lnTo>
              </a:path>
            </a:pathLst>
          </a:custGeom>
          <a:ln w="3175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361301" y="1887473"/>
            <a:ext cx="27520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Purely peripheral  </a:t>
            </a:r>
            <a:r>
              <a:rPr sz="2400" dirty="0">
                <a:latin typeface="Arial"/>
                <a:cs typeface="Arial"/>
              </a:rPr>
              <a:t>symptoms at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time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  </a:t>
            </a:r>
            <a:r>
              <a:rPr sz="2400" spc="-5" dirty="0">
                <a:latin typeface="Arial"/>
                <a:cs typeface="Arial"/>
              </a:rPr>
              <a:t>presentation*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72992" y="1915744"/>
            <a:ext cx="2752090" cy="11201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1270" algn="ctr">
              <a:lnSpc>
                <a:spcPct val="99600"/>
              </a:lnSpc>
              <a:spcBef>
                <a:spcPts val="110"/>
              </a:spcBef>
            </a:pPr>
            <a:r>
              <a:rPr sz="2400" spc="-10" dirty="0">
                <a:latin typeface="Arial"/>
                <a:cs typeface="Arial"/>
              </a:rPr>
              <a:t>Axial </a:t>
            </a:r>
            <a:r>
              <a:rPr sz="2400" dirty="0">
                <a:latin typeface="MS PGothic"/>
                <a:cs typeface="MS PGothic"/>
              </a:rPr>
              <a:t>± </a:t>
            </a:r>
            <a:r>
              <a:rPr sz="2400" spc="-5" dirty="0">
                <a:latin typeface="Arial"/>
                <a:cs typeface="Arial"/>
              </a:rPr>
              <a:t>peripheral  </a:t>
            </a:r>
            <a:r>
              <a:rPr sz="2400" dirty="0">
                <a:latin typeface="Arial"/>
                <a:cs typeface="Arial"/>
              </a:rPr>
              <a:t>symptoms at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time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  </a:t>
            </a:r>
            <a:r>
              <a:rPr sz="2400" spc="-5" dirty="0">
                <a:latin typeface="Arial"/>
                <a:cs typeface="Arial"/>
              </a:rPr>
              <a:t>presentation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80172" y="5502961"/>
            <a:ext cx="29730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*Past inflammatory back pain</a:t>
            </a:r>
            <a:r>
              <a:rPr sz="1400" spc="-1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allowed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18892" y="6582867"/>
            <a:ext cx="56197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75" spc="-7" baseline="25641" dirty="0">
                <a:latin typeface="Arial"/>
                <a:cs typeface="Arial"/>
              </a:rPr>
              <a:t>1</a:t>
            </a:r>
            <a:r>
              <a:rPr sz="1000" spc="-5" dirty="0">
                <a:latin typeface="Arial"/>
                <a:cs typeface="Arial"/>
              </a:rPr>
              <a:t>Rudwaleit et al. Ann Rheum Dis </a:t>
            </a:r>
            <a:r>
              <a:rPr sz="1000" spc="-10" dirty="0">
                <a:latin typeface="Arial"/>
                <a:cs typeface="Arial"/>
              </a:rPr>
              <a:t>2009;68:777-783. </a:t>
            </a:r>
            <a:r>
              <a:rPr sz="975" spc="-7" baseline="25641" dirty="0">
                <a:latin typeface="Arial"/>
                <a:cs typeface="Arial"/>
              </a:rPr>
              <a:t>2</a:t>
            </a:r>
            <a:r>
              <a:rPr sz="1000" spc="-5" dirty="0">
                <a:latin typeface="Arial"/>
                <a:cs typeface="Arial"/>
              </a:rPr>
              <a:t>Rudwaleit et al. </a:t>
            </a:r>
            <a:r>
              <a:rPr sz="1000" spc="-10" dirty="0">
                <a:latin typeface="Arial"/>
                <a:cs typeface="Arial"/>
              </a:rPr>
              <a:t>Ann </a:t>
            </a:r>
            <a:r>
              <a:rPr sz="1000" spc="-5" dirty="0">
                <a:latin typeface="Arial"/>
                <a:cs typeface="Arial"/>
              </a:rPr>
              <a:t>Rheum Dis</a:t>
            </a:r>
            <a:r>
              <a:rPr sz="1000" spc="7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2011;70:25-31.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54933" y="2184273"/>
            <a:ext cx="3238500" cy="519430"/>
          </a:xfrm>
          <a:custGeom>
            <a:avLst/>
            <a:gdLst/>
            <a:ahLst/>
            <a:cxnLst/>
            <a:rect l="l" t="t" r="r" b="b"/>
            <a:pathLst>
              <a:path w="3238500" h="519430">
                <a:moveTo>
                  <a:pt x="0" y="259714"/>
                </a:moveTo>
                <a:lnTo>
                  <a:pt x="15630" y="223497"/>
                </a:lnTo>
                <a:lnTo>
                  <a:pt x="61121" y="188809"/>
                </a:lnTo>
                <a:lnTo>
                  <a:pt x="107001" y="166701"/>
                </a:lnTo>
                <a:lnTo>
                  <a:pt x="164596" y="145522"/>
                </a:lnTo>
                <a:lnTo>
                  <a:pt x="233284" y="125373"/>
                </a:lnTo>
                <a:lnTo>
                  <a:pt x="271594" y="115716"/>
                </a:lnTo>
                <a:lnTo>
                  <a:pt x="312444" y="106353"/>
                </a:lnTo>
                <a:lnTo>
                  <a:pt x="355756" y="97299"/>
                </a:lnTo>
                <a:lnTo>
                  <a:pt x="401452" y="88564"/>
                </a:lnTo>
                <a:lnTo>
                  <a:pt x="449455" y="80161"/>
                </a:lnTo>
                <a:lnTo>
                  <a:pt x="499686" y="72103"/>
                </a:lnTo>
                <a:lnTo>
                  <a:pt x="552069" y="64403"/>
                </a:lnTo>
                <a:lnTo>
                  <a:pt x="606525" y="57073"/>
                </a:lnTo>
                <a:lnTo>
                  <a:pt x="662976" y="50125"/>
                </a:lnTo>
                <a:lnTo>
                  <a:pt x="721345" y="43572"/>
                </a:lnTo>
                <a:lnTo>
                  <a:pt x="781554" y="37426"/>
                </a:lnTo>
                <a:lnTo>
                  <a:pt x="843524" y="31700"/>
                </a:lnTo>
                <a:lnTo>
                  <a:pt x="907179" y="26407"/>
                </a:lnTo>
                <a:lnTo>
                  <a:pt x="972441" y="21558"/>
                </a:lnTo>
                <a:lnTo>
                  <a:pt x="1039231" y="17167"/>
                </a:lnTo>
                <a:lnTo>
                  <a:pt x="1107472" y="13245"/>
                </a:lnTo>
                <a:lnTo>
                  <a:pt x="1177086" y="9806"/>
                </a:lnTo>
                <a:lnTo>
                  <a:pt x="1247996" y="6862"/>
                </a:lnTo>
                <a:lnTo>
                  <a:pt x="1320122" y="4425"/>
                </a:lnTo>
                <a:lnTo>
                  <a:pt x="1393389" y="2507"/>
                </a:lnTo>
                <a:lnTo>
                  <a:pt x="1467718" y="1122"/>
                </a:lnTo>
                <a:lnTo>
                  <a:pt x="1543030" y="282"/>
                </a:lnTo>
                <a:lnTo>
                  <a:pt x="1619250" y="0"/>
                </a:lnTo>
                <a:lnTo>
                  <a:pt x="1695479" y="282"/>
                </a:lnTo>
                <a:lnTo>
                  <a:pt x="1770801" y="1122"/>
                </a:lnTo>
                <a:lnTo>
                  <a:pt x="1845137" y="2507"/>
                </a:lnTo>
                <a:lnTo>
                  <a:pt x="1918411" y="4425"/>
                </a:lnTo>
                <a:lnTo>
                  <a:pt x="1990543" y="6862"/>
                </a:lnTo>
                <a:lnTo>
                  <a:pt x="2061458" y="9806"/>
                </a:lnTo>
                <a:lnTo>
                  <a:pt x="2131076" y="13245"/>
                </a:lnTo>
                <a:lnTo>
                  <a:pt x="2199320" y="17167"/>
                </a:lnTo>
                <a:lnTo>
                  <a:pt x="2266112" y="21558"/>
                </a:lnTo>
                <a:lnTo>
                  <a:pt x="2331375" y="26407"/>
                </a:lnTo>
                <a:lnTo>
                  <a:pt x="2395031" y="31700"/>
                </a:lnTo>
                <a:lnTo>
                  <a:pt x="2457002" y="37426"/>
                </a:lnTo>
                <a:lnTo>
                  <a:pt x="2517210" y="43572"/>
                </a:lnTo>
                <a:lnTo>
                  <a:pt x="2575578" y="50125"/>
                </a:lnTo>
                <a:lnTo>
                  <a:pt x="2632027" y="57073"/>
                </a:lnTo>
                <a:lnTo>
                  <a:pt x="2686481" y="64403"/>
                </a:lnTo>
                <a:lnTo>
                  <a:pt x="2738862" y="72103"/>
                </a:lnTo>
                <a:lnTo>
                  <a:pt x="2789090" y="80161"/>
                </a:lnTo>
                <a:lnTo>
                  <a:pt x="2837090" y="88564"/>
                </a:lnTo>
                <a:lnTo>
                  <a:pt x="2882783" y="97299"/>
                </a:lnTo>
                <a:lnTo>
                  <a:pt x="2926092" y="106353"/>
                </a:lnTo>
                <a:lnTo>
                  <a:pt x="2966938" y="115716"/>
                </a:lnTo>
                <a:lnTo>
                  <a:pt x="3005244" y="125373"/>
                </a:lnTo>
                <a:lnTo>
                  <a:pt x="3073925" y="145522"/>
                </a:lnTo>
                <a:lnTo>
                  <a:pt x="3131514" y="166701"/>
                </a:lnTo>
                <a:lnTo>
                  <a:pt x="3177387" y="188809"/>
                </a:lnTo>
                <a:lnTo>
                  <a:pt x="3210924" y="211748"/>
                </a:lnTo>
                <a:lnTo>
                  <a:pt x="3236737" y="247493"/>
                </a:lnTo>
                <a:lnTo>
                  <a:pt x="3238500" y="259714"/>
                </a:lnTo>
                <a:lnTo>
                  <a:pt x="3236737" y="271936"/>
                </a:lnTo>
                <a:lnTo>
                  <a:pt x="3210924" y="307677"/>
                </a:lnTo>
                <a:lnTo>
                  <a:pt x="3177387" y="330610"/>
                </a:lnTo>
                <a:lnTo>
                  <a:pt x="3131514" y="352711"/>
                </a:lnTo>
                <a:lnTo>
                  <a:pt x="3073925" y="373882"/>
                </a:lnTo>
                <a:lnTo>
                  <a:pt x="3005244" y="394022"/>
                </a:lnTo>
                <a:lnTo>
                  <a:pt x="2966938" y="403674"/>
                </a:lnTo>
                <a:lnTo>
                  <a:pt x="2926092" y="413031"/>
                </a:lnTo>
                <a:lnTo>
                  <a:pt x="2882783" y="422080"/>
                </a:lnTo>
                <a:lnTo>
                  <a:pt x="2837090" y="430810"/>
                </a:lnTo>
                <a:lnTo>
                  <a:pt x="2789090" y="439207"/>
                </a:lnTo>
                <a:lnTo>
                  <a:pt x="2738862" y="447259"/>
                </a:lnTo>
                <a:lnTo>
                  <a:pt x="2686481" y="454954"/>
                </a:lnTo>
                <a:lnTo>
                  <a:pt x="2632027" y="462279"/>
                </a:lnTo>
                <a:lnTo>
                  <a:pt x="2575578" y="469222"/>
                </a:lnTo>
                <a:lnTo>
                  <a:pt x="2517210" y="475770"/>
                </a:lnTo>
                <a:lnTo>
                  <a:pt x="2457002" y="481911"/>
                </a:lnTo>
                <a:lnTo>
                  <a:pt x="2395031" y="487632"/>
                </a:lnTo>
                <a:lnTo>
                  <a:pt x="2331375" y="492921"/>
                </a:lnTo>
                <a:lnTo>
                  <a:pt x="2266112" y="497765"/>
                </a:lnTo>
                <a:lnTo>
                  <a:pt x="2199320" y="502152"/>
                </a:lnTo>
                <a:lnTo>
                  <a:pt x="2131076" y="506070"/>
                </a:lnTo>
                <a:lnTo>
                  <a:pt x="2061458" y="509506"/>
                </a:lnTo>
                <a:lnTo>
                  <a:pt x="1990543" y="512447"/>
                </a:lnTo>
                <a:lnTo>
                  <a:pt x="1918411" y="514882"/>
                </a:lnTo>
                <a:lnTo>
                  <a:pt x="1845137" y="516797"/>
                </a:lnTo>
                <a:lnTo>
                  <a:pt x="1770801" y="518181"/>
                </a:lnTo>
                <a:lnTo>
                  <a:pt x="1695479" y="519020"/>
                </a:lnTo>
                <a:lnTo>
                  <a:pt x="1619250" y="519302"/>
                </a:lnTo>
                <a:lnTo>
                  <a:pt x="1543030" y="519020"/>
                </a:lnTo>
                <a:lnTo>
                  <a:pt x="1467718" y="518181"/>
                </a:lnTo>
                <a:lnTo>
                  <a:pt x="1393389" y="516797"/>
                </a:lnTo>
                <a:lnTo>
                  <a:pt x="1320122" y="514882"/>
                </a:lnTo>
                <a:lnTo>
                  <a:pt x="1247996" y="512447"/>
                </a:lnTo>
                <a:lnTo>
                  <a:pt x="1177086" y="509506"/>
                </a:lnTo>
                <a:lnTo>
                  <a:pt x="1107472" y="506070"/>
                </a:lnTo>
                <a:lnTo>
                  <a:pt x="1039231" y="502152"/>
                </a:lnTo>
                <a:lnTo>
                  <a:pt x="972441" y="497765"/>
                </a:lnTo>
                <a:lnTo>
                  <a:pt x="907179" y="492921"/>
                </a:lnTo>
                <a:lnTo>
                  <a:pt x="843524" y="487632"/>
                </a:lnTo>
                <a:lnTo>
                  <a:pt x="781554" y="481911"/>
                </a:lnTo>
                <a:lnTo>
                  <a:pt x="721345" y="475770"/>
                </a:lnTo>
                <a:lnTo>
                  <a:pt x="662976" y="469222"/>
                </a:lnTo>
                <a:lnTo>
                  <a:pt x="606525" y="462279"/>
                </a:lnTo>
                <a:lnTo>
                  <a:pt x="552069" y="454954"/>
                </a:lnTo>
                <a:lnTo>
                  <a:pt x="499686" y="447259"/>
                </a:lnTo>
                <a:lnTo>
                  <a:pt x="449455" y="439207"/>
                </a:lnTo>
                <a:lnTo>
                  <a:pt x="401452" y="430810"/>
                </a:lnTo>
                <a:lnTo>
                  <a:pt x="355756" y="422080"/>
                </a:lnTo>
                <a:lnTo>
                  <a:pt x="312444" y="413031"/>
                </a:lnTo>
                <a:lnTo>
                  <a:pt x="271594" y="403674"/>
                </a:lnTo>
                <a:lnTo>
                  <a:pt x="233284" y="394022"/>
                </a:lnTo>
                <a:lnTo>
                  <a:pt x="164596" y="373882"/>
                </a:lnTo>
                <a:lnTo>
                  <a:pt x="107001" y="352711"/>
                </a:lnTo>
                <a:lnTo>
                  <a:pt x="61121" y="330610"/>
                </a:lnTo>
                <a:lnTo>
                  <a:pt x="27580" y="307677"/>
                </a:lnTo>
                <a:lnTo>
                  <a:pt x="1762" y="271936"/>
                </a:lnTo>
                <a:lnTo>
                  <a:pt x="0" y="259714"/>
                </a:lnTo>
                <a:close/>
              </a:path>
            </a:pathLst>
          </a:custGeom>
          <a:ln w="38099">
            <a:solidFill>
              <a:srgbClr val="B000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23683" y="2212848"/>
            <a:ext cx="3238500" cy="519430"/>
          </a:xfrm>
          <a:custGeom>
            <a:avLst/>
            <a:gdLst/>
            <a:ahLst/>
            <a:cxnLst/>
            <a:rect l="l" t="t" r="r" b="b"/>
            <a:pathLst>
              <a:path w="3238500" h="519430">
                <a:moveTo>
                  <a:pt x="0" y="259714"/>
                </a:moveTo>
                <a:lnTo>
                  <a:pt x="15630" y="223497"/>
                </a:lnTo>
                <a:lnTo>
                  <a:pt x="61121" y="188809"/>
                </a:lnTo>
                <a:lnTo>
                  <a:pt x="107001" y="166701"/>
                </a:lnTo>
                <a:lnTo>
                  <a:pt x="164596" y="145522"/>
                </a:lnTo>
                <a:lnTo>
                  <a:pt x="233284" y="125373"/>
                </a:lnTo>
                <a:lnTo>
                  <a:pt x="271594" y="115716"/>
                </a:lnTo>
                <a:lnTo>
                  <a:pt x="312444" y="106353"/>
                </a:lnTo>
                <a:lnTo>
                  <a:pt x="355756" y="97299"/>
                </a:lnTo>
                <a:lnTo>
                  <a:pt x="401452" y="88564"/>
                </a:lnTo>
                <a:lnTo>
                  <a:pt x="449455" y="80161"/>
                </a:lnTo>
                <a:lnTo>
                  <a:pt x="499686" y="72103"/>
                </a:lnTo>
                <a:lnTo>
                  <a:pt x="552069" y="64403"/>
                </a:lnTo>
                <a:lnTo>
                  <a:pt x="606525" y="57073"/>
                </a:lnTo>
                <a:lnTo>
                  <a:pt x="662976" y="50125"/>
                </a:lnTo>
                <a:lnTo>
                  <a:pt x="721345" y="43572"/>
                </a:lnTo>
                <a:lnTo>
                  <a:pt x="781554" y="37426"/>
                </a:lnTo>
                <a:lnTo>
                  <a:pt x="843524" y="31700"/>
                </a:lnTo>
                <a:lnTo>
                  <a:pt x="907179" y="26407"/>
                </a:lnTo>
                <a:lnTo>
                  <a:pt x="972441" y="21558"/>
                </a:lnTo>
                <a:lnTo>
                  <a:pt x="1039231" y="17167"/>
                </a:lnTo>
                <a:lnTo>
                  <a:pt x="1107472" y="13245"/>
                </a:lnTo>
                <a:lnTo>
                  <a:pt x="1177086" y="9806"/>
                </a:lnTo>
                <a:lnTo>
                  <a:pt x="1247996" y="6862"/>
                </a:lnTo>
                <a:lnTo>
                  <a:pt x="1320122" y="4425"/>
                </a:lnTo>
                <a:lnTo>
                  <a:pt x="1393389" y="2507"/>
                </a:lnTo>
                <a:lnTo>
                  <a:pt x="1467718" y="1122"/>
                </a:lnTo>
                <a:lnTo>
                  <a:pt x="1543030" y="282"/>
                </a:lnTo>
                <a:lnTo>
                  <a:pt x="1619250" y="0"/>
                </a:lnTo>
                <a:lnTo>
                  <a:pt x="1695479" y="282"/>
                </a:lnTo>
                <a:lnTo>
                  <a:pt x="1770801" y="1122"/>
                </a:lnTo>
                <a:lnTo>
                  <a:pt x="1845137" y="2507"/>
                </a:lnTo>
                <a:lnTo>
                  <a:pt x="1918411" y="4425"/>
                </a:lnTo>
                <a:lnTo>
                  <a:pt x="1990543" y="6862"/>
                </a:lnTo>
                <a:lnTo>
                  <a:pt x="2061458" y="9806"/>
                </a:lnTo>
                <a:lnTo>
                  <a:pt x="2131076" y="13245"/>
                </a:lnTo>
                <a:lnTo>
                  <a:pt x="2199320" y="17167"/>
                </a:lnTo>
                <a:lnTo>
                  <a:pt x="2266112" y="21558"/>
                </a:lnTo>
                <a:lnTo>
                  <a:pt x="2331375" y="26407"/>
                </a:lnTo>
                <a:lnTo>
                  <a:pt x="2395031" y="31700"/>
                </a:lnTo>
                <a:lnTo>
                  <a:pt x="2457002" y="37426"/>
                </a:lnTo>
                <a:lnTo>
                  <a:pt x="2517210" y="43572"/>
                </a:lnTo>
                <a:lnTo>
                  <a:pt x="2575578" y="50125"/>
                </a:lnTo>
                <a:lnTo>
                  <a:pt x="2632027" y="57073"/>
                </a:lnTo>
                <a:lnTo>
                  <a:pt x="2686481" y="64403"/>
                </a:lnTo>
                <a:lnTo>
                  <a:pt x="2738862" y="72103"/>
                </a:lnTo>
                <a:lnTo>
                  <a:pt x="2789090" y="80161"/>
                </a:lnTo>
                <a:lnTo>
                  <a:pt x="2837090" y="88564"/>
                </a:lnTo>
                <a:lnTo>
                  <a:pt x="2882783" y="97299"/>
                </a:lnTo>
                <a:lnTo>
                  <a:pt x="2926092" y="106353"/>
                </a:lnTo>
                <a:lnTo>
                  <a:pt x="2966938" y="115716"/>
                </a:lnTo>
                <a:lnTo>
                  <a:pt x="3005244" y="125373"/>
                </a:lnTo>
                <a:lnTo>
                  <a:pt x="3073925" y="145522"/>
                </a:lnTo>
                <a:lnTo>
                  <a:pt x="3131514" y="166701"/>
                </a:lnTo>
                <a:lnTo>
                  <a:pt x="3177387" y="188809"/>
                </a:lnTo>
                <a:lnTo>
                  <a:pt x="3210924" y="211748"/>
                </a:lnTo>
                <a:lnTo>
                  <a:pt x="3236737" y="247493"/>
                </a:lnTo>
                <a:lnTo>
                  <a:pt x="3238500" y="259714"/>
                </a:lnTo>
                <a:lnTo>
                  <a:pt x="3236737" y="271936"/>
                </a:lnTo>
                <a:lnTo>
                  <a:pt x="3210924" y="307677"/>
                </a:lnTo>
                <a:lnTo>
                  <a:pt x="3177387" y="330610"/>
                </a:lnTo>
                <a:lnTo>
                  <a:pt x="3131514" y="352711"/>
                </a:lnTo>
                <a:lnTo>
                  <a:pt x="3073925" y="373882"/>
                </a:lnTo>
                <a:lnTo>
                  <a:pt x="3005244" y="394022"/>
                </a:lnTo>
                <a:lnTo>
                  <a:pt x="2966938" y="403674"/>
                </a:lnTo>
                <a:lnTo>
                  <a:pt x="2926092" y="413031"/>
                </a:lnTo>
                <a:lnTo>
                  <a:pt x="2882783" y="422080"/>
                </a:lnTo>
                <a:lnTo>
                  <a:pt x="2837090" y="430810"/>
                </a:lnTo>
                <a:lnTo>
                  <a:pt x="2789090" y="439207"/>
                </a:lnTo>
                <a:lnTo>
                  <a:pt x="2738862" y="447259"/>
                </a:lnTo>
                <a:lnTo>
                  <a:pt x="2686481" y="454954"/>
                </a:lnTo>
                <a:lnTo>
                  <a:pt x="2632027" y="462279"/>
                </a:lnTo>
                <a:lnTo>
                  <a:pt x="2575578" y="469222"/>
                </a:lnTo>
                <a:lnTo>
                  <a:pt x="2517210" y="475770"/>
                </a:lnTo>
                <a:lnTo>
                  <a:pt x="2457002" y="481911"/>
                </a:lnTo>
                <a:lnTo>
                  <a:pt x="2395031" y="487632"/>
                </a:lnTo>
                <a:lnTo>
                  <a:pt x="2331375" y="492921"/>
                </a:lnTo>
                <a:lnTo>
                  <a:pt x="2266112" y="497765"/>
                </a:lnTo>
                <a:lnTo>
                  <a:pt x="2199320" y="502152"/>
                </a:lnTo>
                <a:lnTo>
                  <a:pt x="2131076" y="506070"/>
                </a:lnTo>
                <a:lnTo>
                  <a:pt x="2061458" y="509506"/>
                </a:lnTo>
                <a:lnTo>
                  <a:pt x="1990543" y="512447"/>
                </a:lnTo>
                <a:lnTo>
                  <a:pt x="1918411" y="514882"/>
                </a:lnTo>
                <a:lnTo>
                  <a:pt x="1845137" y="516797"/>
                </a:lnTo>
                <a:lnTo>
                  <a:pt x="1770801" y="518181"/>
                </a:lnTo>
                <a:lnTo>
                  <a:pt x="1695479" y="519020"/>
                </a:lnTo>
                <a:lnTo>
                  <a:pt x="1619250" y="519302"/>
                </a:lnTo>
                <a:lnTo>
                  <a:pt x="1543030" y="519020"/>
                </a:lnTo>
                <a:lnTo>
                  <a:pt x="1467718" y="518181"/>
                </a:lnTo>
                <a:lnTo>
                  <a:pt x="1393389" y="516797"/>
                </a:lnTo>
                <a:lnTo>
                  <a:pt x="1320122" y="514882"/>
                </a:lnTo>
                <a:lnTo>
                  <a:pt x="1247996" y="512447"/>
                </a:lnTo>
                <a:lnTo>
                  <a:pt x="1177086" y="509506"/>
                </a:lnTo>
                <a:lnTo>
                  <a:pt x="1107472" y="506070"/>
                </a:lnTo>
                <a:lnTo>
                  <a:pt x="1039231" y="502152"/>
                </a:lnTo>
                <a:lnTo>
                  <a:pt x="972441" y="497765"/>
                </a:lnTo>
                <a:lnTo>
                  <a:pt x="907179" y="492921"/>
                </a:lnTo>
                <a:lnTo>
                  <a:pt x="843524" y="487632"/>
                </a:lnTo>
                <a:lnTo>
                  <a:pt x="781554" y="481911"/>
                </a:lnTo>
                <a:lnTo>
                  <a:pt x="721345" y="475770"/>
                </a:lnTo>
                <a:lnTo>
                  <a:pt x="662976" y="469222"/>
                </a:lnTo>
                <a:lnTo>
                  <a:pt x="606525" y="462279"/>
                </a:lnTo>
                <a:lnTo>
                  <a:pt x="552069" y="454954"/>
                </a:lnTo>
                <a:lnTo>
                  <a:pt x="499686" y="447259"/>
                </a:lnTo>
                <a:lnTo>
                  <a:pt x="449455" y="439207"/>
                </a:lnTo>
                <a:lnTo>
                  <a:pt x="401452" y="430810"/>
                </a:lnTo>
                <a:lnTo>
                  <a:pt x="355756" y="422080"/>
                </a:lnTo>
                <a:lnTo>
                  <a:pt x="312444" y="413031"/>
                </a:lnTo>
                <a:lnTo>
                  <a:pt x="271594" y="403674"/>
                </a:lnTo>
                <a:lnTo>
                  <a:pt x="233284" y="394022"/>
                </a:lnTo>
                <a:lnTo>
                  <a:pt x="164596" y="373882"/>
                </a:lnTo>
                <a:lnTo>
                  <a:pt x="107001" y="352711"/>
                </a:lnTo>
                <a:lnTo>
                  <a:pt x="61121" y="330610"/>
                </a:lnTo>
                <a:lnTo>
                  <a:pt x="27580" y="307677"/>
                </a:lnTo>
                <a:lnTo>
                  <a:pt x="1762" y="271936"/>
                </a:lnTo>
                <a:lnTo>
                  <a:pt x="0" y="259714"/>
                </a:lnTo>
                <a:close/>
              </a:path>
            </a:pathLst>
          </a:custGeom>
          <a:ln w="38099">
            <a:solidFill>
              <a:srgbClr val="B000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36134" y="3488563"/>
            <a:ext cx="276225" cy="457200"/>
          </a:xfrm>
          <a:custGeom>
            <a:avLst/>
            <a:gdLst/>
            <a:ahLst/>
            <a:cxnLst/>
            <a:rect l="l" t="t" r="r" b="b"/>
            <a:pathLst>
              <a:path w="276225" h="457200">
                <a:moveTo>
                  <a:pt x="92075" y="180975"/>
                </a:moveTo>
                <a:lnTo>
                  <a:pt x="0" y="180975"/>
                </a:lnTo>
                <a:lnTo>
                  <a:pt x="138049" y="457200"/>
                </a:lnTo>
                <a:lnTo>
                  <a:pt x="253227" y="226949"/>
                </a:lnTo>
                <a:lnTo>
                  <a:pt x="92075" y="226949"/>
                </a:lnTo>
                <a:lnTo>
                  <a:pt x="92075" y="180975"/>
                </a:lnTo>
                <a:close/>
              </a:path>
              <a:path w="276225" h="457200">
                <a:moveTo>
                  <a:pt x="184150" y="0"/>
                </a:moveTo>
                <a:lnTo>
                  <a:pt x="92075" y="0"/>
                </a:lnTo>
                <a:lnTo>
                  <a:pt x="92075" y="226949"/>
                </a:lnTo>
                <a:lnTo>
                  <a:pt x="184150" y="226949"/>
                </a:lnTo>
                <a:lnTo>
                  <a:pt x="184150" y="0"/>
                </a:lnTo>
                <a:close/>
              </a:path>
              <a:path w="276225" h="457200">
                <a:moveTo>
                  <a:pt x="276225" y="180975"/>
                </a:moveTo>
                <a:lnTo>
                  <a:pt x="184150" y="180975"/>
                </a:lnTo>
                <a:lnTo>
                  <a:pt x="184150" y="226949"/>
                </a:lnTo>
                <a:lnTo>
                  <a:pt x="253227" y="226949"/>
                </a:lnTo>
                <a:lnTo>
                  <a:pt x="276225" y="180975"/>
                </a:lnTo>
                <a:close/>
              </a:path>
            </a:pathLst>
          </a:custGeom>
          <a:solidFill>
            <a:srgbClr val="B000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623934" y="3488563"/>
            <a:ext cx="276225" cy="457200"/>
          </a:xfrm>
          <a:custGeom>
            <a:avLst/>
            <a:gdLst/>
            <a:ahLst/>
            <a:cxnLst/>
            <a:rect l="l" t="t" r="r" b="b"/>
            <a:pathLst>
              <a:path w="276225" h="457200">
                <a:moveTo>
                  <a:pt x="92075" y="180975"/>
                </a:moveTo>
                <a:lnTo>
                  <a:pt x="0" y="180975"/>
                </a:lnTo>
                <a:lnTo>
                  <a:pt x="138049" y="457200"/>
                </a:lnTo>
                <a:lnTo>
                  <a:pt x="253227" y="226949"/>
                </a:lnTo>
                <a:lnTo>
                  <a:pt x="92075" y="226949"/>
                </a:lnTo>
                <a:lnTo>
                  <a:pt x="92075" y="180975"/>
                </a:lnTo>
                <a:close/>
              </a:path>
              <a:path w="276225" h="457200">
                <a:moveTo>
                  <a:pt x="184150" y="0"/>
                </a:moveTo>
                <a:lnTo>
                  <a:pt x="92075" y="0"/>
                </a:lnTo>
                <a:lnTo>
                  <a:pt x="92075" y="226949"/>
                </a:lnTo>
                <a:lnTo>
                  <a:pt x="184150" y="226949"/>
                </a:lnTo>
                <a:lnTo>
                  <a:pt x="184150" y="0"/>
                </a:lnTo>
                <a:close/>
              </a:path>
              <a:path w="276225" h="457200">
                <a:moveTo>
                  <a:pt x="276225" y="180975"/>
                </a:moveTo>
                <a:lnTo>
                  <a:pt x="184150" y="180975"/>
                </a:lnTo>
                <a:lnTo>
                  <a:pt x="184150" y="226949"/>
                </a:lnTo>
                <a:lnTo>
                  <a:pt x="253227" y="226949"/>
                </a:lnTo>
                <a:lnTo>
                  <a:pt x="276225" y="180975"/>
                </a:lnTo>
                <a:close/>
              </a:path>
            </a:pathLst>
          </a:custGeom>
          <a:solidFill>
            <a:srgbClr val="B000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59635" y="235635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896617" y="2492705"/>
            <a:ext cx="4743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Cli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59635" y="293801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59635" y="177469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788414" y="1911223"/>
            <a:ext cx="6927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Subclinical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554480" y="3415284"/>
            <a:ext cx="1158240" cy="6842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59635" y="351967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00"/>
                </a:lnTo>
                <a:lnTo>
                  <a:pt x="925131" y="451056"/>
                </a:lnTo>
                <a:lnTo>
                  <a:pt x="942089" y="425944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870710" y="3074670"/>
            <a:ext cx="525780" cy="775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>
              <a:latin typeface="Times New Roman"/>
              <a:cs typeface="Times New Roman"/>
            </a:endParaRPr>
          </a:p>
          <a:p>
            <a:pPr marL="36830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81705" y="480402"/>
            <a:ext cx="7169404" cy="53770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39306" y="1338452"/>
            <a:ext cx="2823210" cy="4373245"/>
          </a:xfrm>
          <a:custGeom>
            <a:avLst/>
            <a:gdLst/>
            <a:ahLst/>
            <a:cxnLst/>
            <a:rect l="l" t="t" r="r" b="b"/>
            <a:pathLst>
              <a:path w="2823209" h="4373245">
                <a:moveTo>
                  <a:pt x="0" y="470535"/>
                </a:moveTo>
                <a:lnTo>
                  <a:pt x="2429" y="422430"/>
                </a:lnTo>
                <a:lnTo>
                  <a:pt x="9560" y="375713"/>
                </a:lnTo>
                <a:lnTo>
                  <a:pt x="21156" y="330622"/>
                </a:lnTo>
                <a:lnTo>
                  <a:pt x="36980" y="287393"/>
                </a:lnTo>
                <a:lnTo>
                  <a:pt x="56796" y="246262"/>
                </a:lnTo>
                <a:lnTo>
                  <a:pt x="80367" y="207466"/>
                </a:lnTo>
                <a:lnTo>
                  <a:pt x="107456" y="171242"/>
                </a:lnTo>
                <a:lnTo>
                  <a:pt x="137826" y="137826"/>
                </a:lnTo>
                <a:lnTo>
                  <a:pt x="171242" y="107456"/>
                </a:lnTo>
                <a:lnTo>
                  <a:pt x="207466" y="80367"/>
                </a:lnTo>
                <a:lnTo>
                  <a:pt x="246262" y="56796"/>
                </a:lnTo>
                <a:lnTo>
                  <a:pt x="287393" y="36980"/>
                </a:lnTo>
                <a:lnTo>
                  <a:pt x="330622" y="21156"/>
                </a:lnTo>
                <a:lnTo>
                  <a:pt x="375713" y="9560"/>
                </a:lnTo>
                <a:lnTo>
                  <a:pt x="422430" y="2429"/>
                </a:lnTo>
                <a:lnTo>
                  <a:pt x="470535" y="0"/>
                </a:lnTo>
                <a:lnTo>
                  <a:pt x="2352294" y="0"/>
                </a:lnTo>
                <a:lnTo>
                  <a:pt x="2400397" y="2429"/>
                </a:lnTo>
                <a:lnTo>
                  <a:pt x="2447109" y="9560"/>
                </a:lnTo>
                <a:lnTo>
                  <a:pt x="2492194" y="21156"/>
                </a:lnTo>
                <a:lnTo>
                  <a:pt x="2535416" y="36980"/>
                </a:lnTo>
                <a:lnTo>
                  <a:pt x="2576537" y="56796"/>
                </a:lnTo>
                <a:lnTo>
                  <a:pt x="2615322" y="80367"/>
                </a:lnTo>
                <a:lnTo>
                  <a:pt x="2651534" y="107456"/>
                </a:lnTo>
                <a:lnTo>
                  <a:pt x="2684938" y="137826"/>
                </a:lnTo>
                <a:lnTo>
                  <a:pt x="2715297" y="171242"/>
                </a:lnTo>
                <a:lnTo>
                  <a:pt x="2742374" y="207466"/>
                </a:lnTo>
                <a:lnTo>
                  <a:pt x="2765934" y="246262"/>
                </a:lnTo>
                <a:lnTo>
                  <a:pt x="2785741" y="287393"/>
                </a:lnTo>
                <a:lnTo>
                  <a:pt x="2801557" y="330622"/>
                </a:lnTo>
                <a:lnTo>
                  <a:pt x="2813146" y="375713"/>
                </a:lnTo>
                <a:lnTo>
                  <a:pt x="2820273" y="422430"/>
                </a:lnTo>
                <a:lnTo>
                  <a:pt x="2822702" y="470535"/>
                </a:lnTo>
                <a:lnTo>
                  <a:pt x="2822702" y="3902710"/>
                </a:lnTo>
                <a:lnTo>
                  <a:pt x="2820273" y="3950814"/>
                </a:lnTo>
                <a:lnTo>
                  <a:pt x="2813146" y="3997530"/>
                </a:lnTo>
                <a:lnTo>
                  <a:pt x="2801557" y="4042621"/>
                </a:lnTo>
                <a:lnTo>
                  <a:pt x="2785741" y="4085849"/>
                </a:lnTo>
                <a:lnTo>
                  <a:pt x="2765934" y="4126979"/>
                </a:lnTo>
                <a:lnTo>
                  <a:pt x="2742374" y="4165774"/>
                </a:lnTo>
                <a:lnTo>
                  <a:pt x="2715297" y="4201997"/>
                </a:lnTo>
                <a:lnTo>
                  <a:pt x="2684938" y="4235411"/>
                </a:lnTo>
                <a:lnTo>
                  <a:pt x="2651534" y="4265781"/>
                </a:lnTo>
                <a:lnTo>
                  <a:pt x="2615322" y="4292869"/>
                </a:lnTo>
                <a:lnTo>
                  <a:pt x="2576537" y="4316438"/>
                </a:lnTo>
                <a:lnTo>
                  <a:pt x="2535416" y="4336253"/>
                </a:lnTo>
                <a:lnTo>
                  <a:pt x="2492194" y="4352076"/>
                </a:lnTo>
                <a:lnTo>
                  <a:pt x="2447109" y="4363672"/>
                </a:lnTo>
                <a:lnTo>
                  <a:pt x="2400397" y="4370802"/>
                </a:lnTo>
                <a:lnTo>
                  <a:pt x="2352294" y="4373232"/>
                </a:lnTo>
                <a:lnTo>
                  <a:pt x="470535" y="4373232"/>
                </a:lnTo>
                <a:lnTo>
                  <a:pt x="422430" y="4370802"/>
                </a:lnTo>
                <a:lnTo>
                  <a:pt x="375713" y="4363672"/>
                </a:lnTo>
                <a:lnTo>
                  <a:pt x="330622" y="4352076"/>
                </a:lnTo>
                <a:lnTo>
                  <a:pt x="287393" y="4336253"/>
                </a:lnTo>
                <a:lnTo>
                  <a:pt x="246262" y="4316438"/>
                </a:lnTo>
                <a:lnTo>
                  <a:pt x="207466" y="4292869"/>
                </a:lnTo>
                <a:lnTo>
                  <a:pt x="171242" y="4265781"/>
                </a:lnTo>
                <a:lnTo>
                  <a:pt x="137826" y="4235411"/>
                </a:lnTo>
                <a:lnTo>
                  <a:pt x="107456" y="4201997"/>
                </a:lnTo>
                <a:lnTo>
                  <a:pt x="80367" y="4165774"/>
                </a:lnTo>
                <a:lnTo>
                  <a:pt x="56796" y="4126979"/>
                </a:lnTo>
                <a:lnTo>
                  <a:pt x="36980" y="4085849"/>
                </a:lnTo>
                <a:lnTo>
                  <a:pt x="21156" y="4042621"/>
                </a:lnTo>
                <a:lnTo>
                  <a:pt x="9560" y="3997530"/>
                </a:lnTo>
                <a:lnTo>
                  <a:pt x="2429" y="3950814"/>
                </a:lnTo>
                <a:lnTo>
                  <a:pt x="0" y="3902710"/>
                </a:lnTo>
                <a:lnTo>
                  <a:pt x="0" y="470535"/>
                </a:lnTo>
                <a:close/>
              </a:path>
            </a:pathLst>
          </a:custGeom>
          <a:ln w="28575">
            <a:solidFill>
              <a:srgbClr val="782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344025" y="2234945"/>
            <a:ext cx="2317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✅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170543" y="3355085"/>
            <a:ext cx="981075" cy="114300"/>
          </a:xfrm>
          <a:custGeom>
            <a:avLst/>
            <a:gdLst/>
            <a:ahLst/>
            <a:cxnLst/>
            <a:rect l="l" t="t" r="r" b="b"/>
            <a:pathLst>
              <a:path w="981075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76200"/>
                </a:lnTo>
                <a:lnTo>
                  <a:pt x="95250" y="76200"/>
                </a:lnTo>
                <a:lnTo>
                  <a:pt x="95250" y="38100"/>
                </a:lnTo>
                <a:lnTo>
                  <a:pt x="114300" y="38100"/>
                </a:lnTo>
                <a:lnTo>
                  <a:pt x="114300" y="0"/>
                </a:lnTo>
                <a:close/>
              </a:path>
              <a:path w="981075" h="114300">
                <a:moveTo>
                  <a:pt x="114300" y="38100"/>
                </a:moveTo>
                <a:lnTo>
                  <a:pt x="95250" y="38100"/>
                </a:lnTo>
                <a:lnTo>
                  <a:pt x="95250" y="76200"/>
                </a:lnTo>
                <a:lnTo>
                  <a:pt x="114300" y="76200"/>
                </a:lnTo>
                <a:lnTo>
                  <a:pt x="114300" y="38100"/>
                </a:lnTo>
                <a:close/>
              </a:path>
              <a:path w="981075" h="114300">
                <a:moveTo>
                  <a:pt x="980566" y="38100"/>
                </a:moveTo>
                <a:lnTo>
                  <a:pt x="114300" y="38100"/>
                </a:lnTo>
                <a:lnTo>
                  <a:pt x="114300" y="76200"/>
                </a:lnTo>
                <a:lnTo>
                  <a:pt x="980566" y="76200"/>
                </a:lnTo>
                <a:lnTo>
                  <a:pt x="980566" y="3810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024746" y="4779898"/>
            <a:ext cx="1120140" cy="114300"/>
          </a:xfrm>
          <a:custGeom>
            <a:avLst/>
            <a:gdLst/>
            <a:ahLst/>
            <a:cxnLst/>
            <a:rect l="l" t="t" r="r" b="b"/>
            <a:pathLst>
              <a:path w="112014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76200"/>
                </a:lnTo>
                <a:lnTo>
                  <a:pt x="95250" y="76200"/>
                </a:lnTo>
                <a:lnTo>
                  <a:pt x="95250" y="38100"/>
                </a:lnTo>
                <a:lnTo>
                  <a:pt x="114300" y="38097"/>
                </a:lnTo>
                <a:lnTo>
                  <a:pt x="114300" y="0"/>
                </a:lnTo>
                <a:close/>
              </a:path>
              <a:path w="1120140" h="114300">
                <a:moveTo>
                  <a:pt x="114300" y="38097"/>
                </a:moveTo>
                <a:lnTo>
                  <a:pt x="95250" y="38100"/>
                </a:lnTo>
                <a:lnTo>
                  <a:pt x="95250" y="76200"/>
                </a:lnTo>
                <a:lnTo>
                  <a:pt x="114300" y="76197"/>
                </a:lnTo>
                <a:lnTo>
                  <a:pt x="114300" y="38097"/>
                </a:lnTo>
                <a:close/>
              </a:path>
              <a:path w="1120140" h="114300">
                <a:moveTo>
                  <a:pt x="114300" y="76197"/>
                </a:moveTo>
                <a:lnTo>
                  <a:pt x="95250" y="76200"/>
                </a:lnTo>
                <a:lnTo>
                  <a:pt x="114300" y="76200"/>
                </a:lnTo>
                <a:close/>
              </a:path>
              <a:path w="1120140" h="114300">
                <a:moveTo>
                  <a:pt x="1119758" y="37973"/>
                </a:moveTo>
                <a:lnTo>
                  <a:pt x="114300" y="38097"/>
                </a:lnTo>
                <a:lnTo>
                  <a:pt x="114300" y="76197"/>
                </a:lnTo>
                <a:lnTo>
                  <a:pt x="1119758" y="76073"/>
                </a:lnTo>
                <a:lnTo>
                  <a:pt x="1119758" y="37973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59635" y="235635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0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0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896617" y="2492705"/>
            <a:ext cx="4743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Cli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59635" y="2938017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59635" y="177469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4">
                <a:moveTo>
                  <a:pt x="869188" y="0"/>
                </a:moveTo>
                <a:lnTo>
                  <a:pt x="79120" y="0"/>
                </a:lnTo>
                <a:lnTo>
                  <a:pt x="48327" y="6219"/>
                </a:lnTo>
                <a:lnTo>
                  <a:pt x="23177" y="23177"/>
                </a:lnTo>
                <a:lnTo>
                  <a:pt x="6219" y="48327"/>
                </a:lnTo>
                <a:lnTo>
                  <a:pt x="0" y="79121"/>
                </a:lnTo>
                <a:lnTo>
                  <a:pt x="0" y="395224"/>
                </a:lnTo>
                <a:lnTo>
                  <a:pt x="6219" y="425997"/>
                </a:lnTo>
                <a:lnTo>
                  <a:pt x="23177" y="451104"/>
                </a:lnTo>
                <a:lnTo>
                  <a:pt x="48327" y="468018"/>
                </a:lnTo>
                <a:lnTo>
                  <a:pt x="79120" y="474217"/>
                </a:lnTo>
                <a:lnTo>
                  <a:pt x="869188" y="474217"/>
                </a:lnTo>
                <a:lnTo>
                  <a:pt x="899981" y="468018"/>
                </a:lnTo>
                <a:lnTo>
                  <a:pt x="925131" y="451104"/>
                </a:lnTo>
                <a:lnTo>
                  <a:pt x="942089" y="425997"/>
                </a:lnTo>
                <a:lnTo>
                  <a:pt x="948308" y="395224"/>
                </a:lnTo>
                <a:lnTo>
                  <a:pt x="948308" y="79121"/>
                </a:lnTo>
                <a:lnTo>
                  <a:pt x="942089" y="48327"/>
                </a:lnTo>
                <a:lnTo>
                  <a:pt x="925131" y="23177"/>
                </a:lnTo>
                <a:lnTo>
                  <a:pt x="899981" y="6219"/>
                </a:lnTo>
                <a:lnTo>
                  <a:pt x="869188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88414" y="1911223"/>
            <a:ext cx="6927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Subclinical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54480" y="3415284"/>
            <a:ext cx="1158240" cy="684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59635" y="3519678"/>
            <a:ext cx="948690" cy="474345"/>
          </a:xfrm>
          <a:custGeom>
            <a:avLst/>
            <a:gdLst/>
            <a:ahLst/>
            <a:cxnLst/>
            <a:rect l="l" t="t" r="r" b="b"/>
            <a:pathLst>
              <a:path w="948689" h="474345">
                <a:moveTo>
                  <a:pt x="869188" y="0"/>
                </a:moveTo>
                <a:lnTo>
                  <a:pt x="79120" y="0"/>
                </a:lnTo>
                <a:lnTo>
                  <a:pt x="48327" y="6217"/>
                </a:lnTo>
                <a:lnTo>
                  <a:pt x="23177" y="23161"/>
                </a:lnTo>
                <a:lnTo>
                  <a:pt x="6219" y="48273"/>
                </a:lnTo>
                <a:lnTo>
                  <a:pt x="0" y="78994"/>
                </a:lnTo>
                <a:lnTo>
                  <a:pt x="0" y="395224"/>
                </a:lnTo>
                <a:lnTo>
                  <a:pt x="6219" y="425944"/>
                </a:lnTo>
                <a:lnTo>
                  <a:pt x="23177" y="451056"/>
                </a:lnTo>
                <a:lnTo>
                  <a:pt x="48327" y="468000"/>
                </a:lnTo>
                <a:lnTo>
                  <a:pt x="79120" y="474218"/>
                </a:lnTo>
                <a:lnTo>
                  <a:pt x="869188" y="474218"/>
                </a:lnTo>
                <a:lnTo>
                  <a:pt x="899981" y="468000"/>
                </a:lnTo>
                <a:lnTo>
                  <a:pt x="925131" y="451056"/>
                </a:lnTo>
                <a:lnTo>
                  <a:pt x="942089" y="425944"/>
                </a:lnTo>
                <a:lnTo>
                  <a:pt x="948308" y="395224"/>
                </a:lnTo>
                <a:lnTo>
                  <a:pt x="948308" y="78994"/>
                </a:lnTo>
                <a:lnTo>
                  <a:pt x="942089" y="48273"/>
                </a:lnTo>
                <a:lnTo>
                  <a:pt x="925131" y="23161"/>
                </a:lnTo>
                <a:lnTo>
                  <a:pt x="899981" y="6217"/>
                </a:lnTo>
                <a:lnTo>
                  <a:pt x="869188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870710" y="3074670"/>
            <a:ext cx="525780" cy="775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>
              <a:latin typeface="Times New Roman"/>
              <a:cs typeface="Times New Roman"/>
            </a:endParaRPr>
          </a:p>
          <a:p>
            <a:pPr marL="36830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30598" y="2551938"/>
            <a:ext cx="1840230" cy="325120"/>
          </a:xfrm>
          <a:custGeom>
            <a:avLst/>
            <a:gdLst/>
            <a:ahLst/>
            <a:cxnLst/>
            <a:rect l="l" t="t" r="r" b="b"/>
            <a:pathLst>
              <a:path w="1840229" h="325119">
                <a:moveTo>
                  <a:pt x="1803117" y="288287"/>
                </a:moveTo>
                <a:lnTo>
                  <a:pt x="1742948" y="312038"/>
                </a:lnTo>
                <a:lnTo>
                  <a:pt x="1739646" y="313309"/>
                </a:lnTo>
                <a:lnTo>
                  <a:pt x="1738122" y="316991"/>
                </a:lnTo>
                <a:lnTo>
                  <a:pt x="1740662" y="323596"/>
                </a:lnTo>
                <a:lnTo>
                  <a:pt x="1744345" y="325120"/>
                </a:lnTo>
                <a:lnTo>
                  <a:pt x="1747647" y="323850"/>
                </a:lnTo>
                <a:lnTo>
                  <a:pt x="1828604" y="291846"/>
                </a:lnTo>
                <a:lnTo>
                  <a:pt x="1826387" y="291846"/>
                </a:lnTo>
                <a:lnTo>
                  <a:pt x="1803117" y="288287"/>
                </a:lnTo>
                <a:close/>
              </a:path>
              <a:path w="1840229" h="325119">
                <a:moveTo>
                  <a:pt x="1814901" y="283636"/>
                </a:moveTo>
                <a:lnTo>
                  <a:pt x="1803117" y="288287"/>
                </a:lnTo>
                <a:lnTo>
                  <a:pt x="1826387" y="291846"/>
                </a:lnTo>
                <a:lnTo>
                  <a:pt x="1826598" y="290449"/>
                </a:lnTo>
                <a:lnTo>
                  <a:pt x="1823339" y="290449"/>
                </a:lnTo>
                <a:lnTo>
                  <a:pt x="1814901" y="283636"/>
                </a:lnTo>
                <a:close/>
              </a:path>
              <a:path w="1840229" h="325119">
                <a:moveTo>
                  <a:pt x="1759965" y="223012"/>
                </a:moveTo>
                <a:lnTo>
                  <a:pt x="1756028" y="223392"/>
                </a:lnTo>
                <a:lnTo>
                  <a:pt x="1753742" y="226060"/>
                </a:lnTo>
                <a:lnTo>
                  <a:pt x="1751584" y="228853"/>
                </a:lnTo>
                <a:lnTo>
                  <a:pt x="1751964" y="232790"/>
                </a:lnTo>
                <a:lnTo>
                  <a:pt x="1754759" y="235076"/>
                </a:lnTo>
                <a:lnTo>
                  <a:pt x="1805106" y="275727"/>
                </a:lnTo>
                <a:lnTo>
                  <a:pt x="1828291" y="279273"/>
                </a:lnTo>
                <a:lnTo>
                  <a:pt x="1826387" y="291846"/>
                </a:lnTo>
                <a:lnTo>
                  <a:pt x="1828604" y="291846"/>
                </a:lnTo>
                <a:lnTo>
                  <a:pt x="1839849" y="287400"/>
                </a:lnTo>
                <a:lnTo>
                  <a:pt x="1762760" y="225171"/>
                </a:lnTo>
                <a:lnTo>
                  <a:pt x="1759965" y="223012"/>
                </a:lnTo>
                <a:close/>
              </a:path>
              <a:path w="1840229" h="325119">
                <a:moveTo>
                  <a:pt x="1824989" y="279653"/>
                </a:moveTo>
                <a:lnTo>
                  <a:pt x="1814901" y="283636"/>
                </a:lnTo>
                <a:lnTo>
                  <a:pt x="1823339" y="290449"/>
                </a:lnTo>
                <a:lnTo>
                  <a:pt x="1824989" y="279653"/>
                </a:lnTo>
                <a:close/>
              </a:path>
              <a:path w="1840229" h="325119">
                <a:moveTo>
                  <a:pt x="1828234" y="279653"/>
                </a:moveTo>
                <a:lnTo>
                  <a:pt x="1824989" y="279653"/>
                </a:lnTo>
                <a:lnTo>
                  <a:pt x="1823339" y="290449"/>
                </a:lnTo>
                <a:lnTo>
                  <a:pt x="1826598" y="290449"/>
                </a:lnTo>
                <a:lnTo>
                  <a:pt x="1828234" y="279653"/>
                </a:lnTo>
                <a:close/>
              </a:path>
              <a:path w="1840229" h="325119">
                <a:moveTo>
                  <a:pt x="1904" y="0"/>
                </a:moveTo>
                <a:lnTo>
                  <a:pt x="0" y="12573"/>
                </a:lnTo>
                <a:lnTo>
                  <a:pt x="1803117" y="288287"/>
                </a:lnTo>
                <a:lnTo>
                  <a:pt x="1814901" y="283636"/>
                </a:lnTo>
                <a:lnTo>
                  <a:pt x="1805106" y="275727"/>
                </a:lnTo>
                <a:lnTo>
                  <a:pt x="1904" y="0"/>
                </a:lnTo>
                <a:close/>
              </a:path>
              <a:path w="1840229" h="325119">
                <a:moveTo>
                  <a:pt x="1805106" y="275727"/>
                </a:moveTo>
                <a:lnTo>
                  <a:pt x="1814901" y="283636"/>
                </a:lnTo>
                <a:lnTo>
                  <a:pt x="1824989" y="279653"/>
                </a:lnTo>
                <a:lnTo>
                  <a:pt x="1828234" y="279653"/>
                </a:lnTo>
                <a:lnTo>
                  <a:pt x="1828291" y="279273"/>
                </a:lnTo>
                <a:lnTo>
                  <a:pt x="1805106" y="275727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41083" y="5416930"/>
            <a:ext cx="1953260" cy="603885"/>
          </a:xfrm>
          <a:custGeom>
            <a:avLst/>
            <a:gdLst/>
            <a:ahLst/>
            <a:cxnLst/>
            <a:rect l="l" t="t" r="r" b="b"/>
            <a:pathLst>
              <a:path w="1953259" h="603885">
                <a:moveTo>
                  <a:pt x="74422" y="503974"/>
                </a:moveTo>
                <a:lnTo>
                  <a:pt x="70485" y="504088"/>
                </a:lnTo>
                <a:lnTo>
                  <a:pt x="0" y="578662"/>
                </a:lnTo>
                <a:lnTo>
                  <a:pt x="99568" y="603313"/>
                </a:lnTo>
                <a:lnTo>
                  <a:pt x="102997" y="601230"/>
                </a:lnTo>
                <a:lnTo>
                  <a:pt x="103886" y="597827"/>
                </a:lnTo>
                <a:lnTo>
                  <a:pt x="104648" y="594423"/>
                </a:lnTo>
                <a:lnTo>
                  <a:pt x="102616" y="590981"/>
                </a:lnTo>
                <a:lnTo>
                  <a:pt x="63156" y="581215"/>
                </a:lnTo>
                <a:lnTo>
                  <a:pt x="13843" y="581215"/>
                </a:lnTo>
                <a:lnTo>
                  <a:pt x="10160" y="569023"/>
                </a:lnTo>
                <a:lnTo>
                  <a:pt x="32789" y="562382"/>
                </a:lnTo>
                <a:lnTo>
                  <a:pt x="79629" y="512813"/>
                </a:lnTo>
                <a:lnTo>
                  <a:pt x="79501" y="508800"/>
                </a:lnTo>
                <a:lnTo>
                  <a:pt x="74422" y="503974"/>
                </a:lnTo>
                <a:close/>
              </a:path>
              <a:path w="1953259" h="603885">
                <a:moveTo>
                  <a:pt x="32789" y="562382"/>
                </a:moveTo>
                <a:lnTo>
                  <a:pt x="10160" y="569023"/>
                </a:lnTo>
                <a:lnTo>
                  <a:pt x="13843" y="581215"/>
                </a:lnTo>
                <a:lnTo>
                  <a:pt x="19771" y="579475"/>
                </a:lnTo>
                <a:lnTo>
                  <a:pt x="16637" y="579475"/>
                </a:lnTo>
                <a:lnTo>
                  <a:pt x="13589" y="568947"/>
                </a:lnTo>
                <a:lnTo>
                  <a:pt x="26585" y="568947"/>
                </a:lnTo>
                <a:lnTo>
                  <a:pt x="32789" y="562382"/>
                </a:lnTo>
                <a:close/>
              </a:path>
              <a:path w="1953259" h="603885">
                <a:moveTo>
                  <a:pt x="36404" y="574594"/>
                </a:moveTo>
                <a:lnTo>
                  <a:pt x="13843" y="581215"/>
                </a:lnTo>
                <a:lnTo>
                  <a:pt x="63156" y="581215"/>
                </a:lnTo>
                <a:lnTo>
                  <a:pt x="36404" y="574594"/>
                </a:lnTo>
                <a:close/>
              </a:path>
              <a:path w="1953259" h="603885">
                <a:moveTo>
                  <a:pt x="13589" y="568947"/>
                </a:moveTo>
                <a:lnTo>
                  <a:pt x="16637" y="579475"/>
                </a:lnTo>
                <a:lnTo>
                  <a:pt x="24122" y="571554"/>
                </a:lnTo>
                <a:lnTo>
                  <a:pt x="13589" y="568947"/>
                </a:lnTo>
                <a:close/>
              </a:path>
              <a:path w="1953259" h="603885">
                <a:moveTo>
                  <a:pt x="24122" y="571554"/>
                </a:moveTo>
                <a:lnTo>
                  <a:pt x="16637" y="579475"/>
                </a:lnTo>
                <a:lnTo>
                  <a:pt x="19771" y="579475"/>
                </a:lnTo>
                <a:lnTo>
                  <a:pt x="36404" y="574594"/>
                </a:lnTo>
                <a:lnTo>
                  <a:pt x="24122" y="571554"/>
                </a:lnTo>
                <a:close/>
              </a:path>
              <a:path w="1953259" h="603885">
                <a:moveTo>
                  <a:pt x="1949069" y="0"/>
                </a:moveTo>
                <a:lnTo>
                  <a:pt x="32789" y="562382"/>
                </a:lnTo>
                <a:lnTo>
                  <a:pt x="24122" y="571554"/>
                </a:lnTo>
                <a:lnTo>
                  <a:pt x="36404" y="574594"/>
                </a:lnTo>
                <a:lnTo>
                  <a:pt x="1952752" y="12192"/>
                </a:lnTo>
                <a:lnTo>
                  <a:pt x="1949069" y="0"/>
                </a:lnTo>
                <a:close/>
              </a:path>
              <a:path w="1953259" h="603885">
                <a:moveTo>
                  <a:pt x="26585" y="568947"/>
                </a:moveTo>
                <a:lnTo>
                  <a:pt x="13589" y="568947"/>
                </a:lnTo>
                <a:lnTo>
                  <a:pt x="24122" y="571554"/>
                </a:lnTo>
                <a:lnTo>
                  <a:pt x="26585" y="568947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10452" y="2241423"/>
            <a:ext cx="1875789" cy="617855"/>
          </a:xfrm>
          <a:custGeom>
            <a:avLst/>
            <a:gdLst/>
            <a:ahLst/>
            <a:cxnLst/>
            <a:rect l="l" t="t" r="r" b="b"/>
            <a:pathLst>
              <a:path w="1875790" h="617855">
                <a:moveTo>
                  <a:pt x="73151" y="519049"/>
                </a:moveTo>
                <a:lnTo>
                  <a:pt x="69087" y="519175"/>
                </a:lnTo>
                <a:lnTo>
                  <a:pt x="66801" y="521842"/>
                </a:lnTo>
                <a:lnTo>
                  <a:pt x="0" y="595122"/>
                </a:lnTo>
                <a:lnTo>
                  <a:pt x="100075" y="617854"/>
                </a:lnTo>
                <a:lnTo>
                  <a:pt x="103504" y="615696"/>
                </a:lnTo>
                <a:lnTo>
                  <a:pt x="105028" y="608838"/>
                </a:lnTo>
                <a:lnTo>
                  <a:pt x="102870" y="605536"/>
                </a:lnTo>
                <a:lnTo>
                  <a:pt x="67106" y="597407"/>
                </a:lnTo>
                <a:lnTo>
                  <a:pt x="13970" y="597407"/>
                </a:lnTo>
                <a:lnTo>
                  <a:pt x="10160" y="585342"/>
                </a:lnTo>
                <a:lnTo>
                  <a:pt x="32535" y="578308"/>
                </a:lnTo>
                <a:lnTo>
                  <a:pt x="76200" y="530351"/>
                </a:lnTo>
                <a:lnTo>
                  <a:pt x="78486" y="527812"/>
                </a:lnTo>
                <a:lnTo>
                  <a:pt x="78359" y="523748"/>
                </a:lnTo>
                <a:lnTo>
                  <a:pt x="75692" y="521462"/>
                </a:lnTo>
                <a:lnTo>
                  <a:pt x="73151" y="519049"/>
                </a:lnTo>
                <a:close/>
              </a:path>
              <a:path w="1875790" h="617855">
                <a:moveTo>
                  <a:pt x="32535" y="578308"/>
                </a:moveTo>
                <a:lnTo>
                  <a:pt x="10160" y="585342"/>
                </a:lnTo>
                <a:lnTo>
                  <a:pt x="13970" y="597407"/>
                </a:lnTo>
                <a:lnTo>
                  <a:pt x="19625" y="595629"/>
                </a:lnTo>
                <a:lnTo>
                  <a:pt x="16763" y="595629"/>
                </a:lnTo>
                <a:lnTo>
                  <a:pt x="13462" y="585215"/>
                </a:lnTo>
                <a:lnTo>
                  <a:pt x="26246" y="585215"/>
                </a:lnTo>
                <a:lnTo>
                  <a:pt x="32535" y="578308"/>
                </a:lnTo>
                <a:close/>
              </a:path>
              <a:path w="1875790" h="617855">
                <a:moveTo>
                  <a:pt x="36265" y="590398"/>
                </a:moveTo>
                <a:lnTo>
                  <a:pt x="13970" y="597407"/>
                </a:lnTo>
                <a:lnTo>
                  <a:pt x="67106" y="597407"/>
                </a:lnTo>
                <a:lnTo>
                  <a:pt x="36265" y="590398"/>
                </a:lnTo>
                <a:close/>
              </a:path>
              <a:path w="1875790" h="617855">
                <a:moveTo>
                  <a:pt x="13462" y="585215"/>
                </a:moveTo>
                <a:lnTo>
                  <a:pt x="16763" y="595629"/>
                </a:lnTo>
                <a:lnTo>
                  <a:pt x="24054" y="587623"/>
                </a:lnTo>
                <a:lnTo>
                  <a:pt x="13462" y="585215"/>
                </a:lnTo>
                <a:close/>
              </a:path>
              <a:path w="1875790" h="617855">
                <a:moveTo>
                  <a:pt x="24054" y="587623"/>
                </a:moveTo>
                <a:lnTo>
                  <a:pt x="16763" y="595629"/>
                </a:lnTo>
                <a:lnTo>
                  <a:pt x="19625" y="595629"/>
                </a:lnTo>
                <a:lnTo>
                  <a:pt x="36265" y="590398"/>
                </a:lnTo>
                <a:lnTo>
                  <a:pt x="24054" y="587623"/>
                </a:lnTo>
                <a:close/>
              </a:path>
              <a:path w="1875790" h="617855">
                <a:moveTo>
                  <a:pt x="1871979" y="0"/>
                </a:moveTo>
                <a:lnTo>
                  <a:pt x="32535" y="578308"/>
                </a:lnTo>
                <a:lnTo>
                  <a:pt x="24054" y="587623"/>
                </a:lnTo>
                <a:lnTo>
                  <a:pt x="36265" y="590398"/>
                </a:lnTo>
                <a:lnTo>
                  <a:pt x="1875790" y="12064"/>
                </a:lnTo>
                <a:lnTo>
                  <a:pt x="1871979" y="0"/>
                </a:lnTo>
                <a:close/>
              </a:path>
              <a:path w="1875790" h="617855">
                <a:moveTo>
                  <a:pt x="26246" y="585215"/>
                </a:moveTo>
                <a:lnTo>
                  <a:pt x="13462" y="585215"/>
                </a:lnTo>
                <a:lnTo>
                  <a:pt x="24054" y="587623"/>
                </a:lnTo>
                <a:lnTo>
                  <a:pt x="26246" y="585215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67310" y="979790"/>
            <a:ext cx="1755553" cy="539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17640" y="1246632"/>
            <a:ext cx="1438275" cy="387985"/>
          </a:xfrm>
          <a:custGeom>
            <a:avLst/>
            <a:gdLst/>
            <a:ahLst/>
            <a:cxnLst/>
            <a:rect l="l" t="t" r="r" b="b"/>
            <a:pathLst>
              <a:path w="1438275" h="387985">
                <a:moveTo>
                  <a:pt x="36453" y="31486"/>
                </a:moveTo>
                <a:lnTo>
                  <a:pt x="24484" y="35027"/>
                </a:lnTo>
                <a:lnTo>
                  <a:pt x="33603" y="43854"/>
                </a:lnTo>
                <a:lnTo>
                  <a:pt x="1435100" y="387730"/>
                </a:lnTo>
                <a:lnTo>
                  <a:pt x="1438148" y="375412"/>
                </a:lnTo>
                <a:lnTo>
                  <a:pt x="36453" y="31486"/>
                </a:lnTo>
                <a:close/>
              </a:path>
              <a:path w="1438275" h="387985">
                <a:moveTo>
                  <a:pt x="98425" y="0"/>
                </a:moveTo>
                <a:lnTo>
                  <a:pt x="94995" y="888"/>
                </a:lnTo>
                <a:lnTo>
                  <a:pt x="0" y="29082"/>
                </a:lnTo>
                <a:lnTo>
                  <a:pt x="71246" y="97916"/>
                </a:lnTo>
                <a:lnTo>
                  <a:pt x="73786" y="100329"/>
                </a:lnTo>
                <a:lnTo>
                  <a:pt x="77724" y="100329"/>
                </a:lnTo>
                <a:lnTo>
                  <a:pt x="80263" y="97789"/>
                </a:lnTo>
                <a:lnTo>
                  <a:pt x="82676" y="95250"/>
                </a:lnTo>
                <a:lnTo>
                  <a:pt x="82550" y="91185"/>
                </a:lnTo>
                <a:lnTo>
                  <a:pt x="80009" y="88772"/>
                </a:lnTo>
                <a:lnTo>
                  <a:pt x="33603" y="43854"/>
                </a:lnTo>
                <a:lnTo>
                  <a:pt x="10667" y="38226"/>
                </a:lnTo>
                <a:lnTo>
                  <a:pt x="13715" y="25907"/>
                </a:lnTo>
                <a:lnTo>
                  <a:pt x="55314" y="25907"/>
                </a:lnTo>
                <a:lnTo>
                  <a:pt x="98678" y="13080"/>
                </a:lnTo>
                <a:lnTo>
                  <a:pt x="101980" y="12191"/>
                </a:lnTo>
                <a:lnTo>
                  <a:pt x="103885" y="8635"/>
                </a:lnTo>
                <a:lnTo>
                  <a:pt x="102869" y="5206"/>
                </a:lnTo>
                <a:lnTo>
                  <a:pt x="101980" y="1904"/>
                </a:lnTo>
                <a:lnTo>
                  <a:pt x="98425" y="0"/>
                </a:lnTo>
                <a:close/>
              </a:path>
              <a:path w="1438275" h="387985">
                <a:moveTo>
                  <a:pt x="13715" y="25907"/>
                </a:moveTo>
                <a:lnTo>
                  <a:pt x="10667" y="38226"/>
                </a:lnTo>
                <a:lnTo>
                  <a:pt x="33603" y="43854"/>
                </a:lnTo>
                <a:lnTo>
                  <a:pt x="27658" y="38100"/>
                </a:lnTo>
                <a:lnTo>
                  <a:pt x="14096" y="38100"/>
                </a:lnTo>
                <a:lnTo>
                  <a:pt x="16636" y="27431"/>
                </a:lnTo>
                <a:lnTo>
                  <a:pt x="19927" y="27431"/>
                </a:lnTo>
                <a:lnTo>
                  <a:pt x="13715" y="25907"/>
                </a:lnTo>
                <a:close/>
              </a:path>
              <a:path w="1438275" h="387985">
                <a:moveTo>
                  <a:pt x="16636" y="27431"/>
                </a:moveTo>
                <a:lnTo>
                  <a:pt x="14096" y="38100"/>
                </a:lnTo>
                <a:lnTo>
                  <a:pt x="24484" y="35027"/>
                </a:lnTo>
                <a:lnTo>
                  <a:pt x="16636" y="27431"/>
                </a:lnTo>
                <a:close/>
              </a:path>
              <a:path w="1438275" h="387985">
                <a:moveTo>
                  <a:pt x="24484" y="35027"/>
                </a:moveTo>
                <a:lnTo>
                  <a:pt x="14096" y="38100"/>
                </a:lnTo>
                <a:lnTo>
                  <a:pt x="27658" y="38100"/>
                </a:lnTo>
                <a:lnTo>
                  <a:pt x="24484" y="35027"/>
                </a:lnTo>
                <a:close/>
              </a:path>
              <a:path w="1438275" h="387985">
                <a:moveTo>
                  <a:pt x="19927" y="27431"/>
                </a:moveTo>
                <a:lnTo>
                  <a:pt x="16636" y="27431"/>
                </a:lnTo>
                <a:lnTo>
                  <a:pt x="24484" y="35027"/>
                </a:lnTo>
                <a:lnTo>
                  <a:pt x="36453" y="31486"/>
                </a:lnTo>
                <a:lnTo>
                  <a:pt x="19927" y="27431"/>
                </a:lnTo>
                <a:close/>
              </a:path>
              <a:path w="1438275" h="387985">
                <a:moveTo>
                  <a:pt x="55314" y="25907"/>
                </a:moveTo>
                <a:lnTo>
                  <a:pt x="13715" y="25907"/>
                </a:lnTo>
                <a:lnTo>
                  <a:pt x="36453" y="31486"/>
                </a:lnTo>
                <a:lnTo>
                  <a:pt x="55314" y="25907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034019" y="1489329"/>
            <a:ext cx="17062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latin typeface="Arial Rounded MT Bold"/>
                <a:cs typeface="Arial Rounded MT Bold"/>
              </a:rPr>
              <a:t>Eye</a:t>
            </a:r>
            <a:r>
              <a:rPr sz="1600" spc="-30" dirty="0">
                <a:latin typeface="Arial Rounded MT Bold"/>
                <a:cs typeface="Arial Rounded MT Bold"/>
              </a:rPr>
              <a:t> </a:t>
            </a:r>
            <a:r>
              <a:rPr sz="1600" spc="-10" dirty="0">
                <a:latin typeface="Arial Rounded MT Bold"/>
                <a:cs typeface="Arial Rounded MT Bold"/>
              </a:rPr>
              <a:t>inflammation</a:t>
            </a:r>
            <a:endParaRPr sz="1600">
              <a:latin typeface="Arial Rounded MT Bold"/>
              <a:cs typeface="Arial Rounded MT 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64093" y="1985517"/>
            <a:ext cx="15373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 Rounded MT Bold"/>
                <a:cs typeface="Arial Rounded MT Bold"/>
              </a:rPr>
              <a:t>Inflammatory  </a:t>
            </a:r>
            <a:r>
              <a:rPr sz="1600" spc="-20" dirty="0">
                <a:latin typeface="Arial Rounded MT Bold"/>
                <a:cs typeface="Arial Rounded MT Bold"/>
              </a:rPr>
              <a:t>Back Pain</a:t>
            </a:r>
            <a:r>
              <a:rPr sz="1600" spc="-70" dirty="0">
                <a:latin typeface="Arial Rounded MT Bold"/>
                <a:cs typeface="Arial Rounded MT Bold"/>
              </a:rPr>
              <a:t> </a:t>
            </a:r>
            <a:r>
              <a:rPr sz="1600" spc="-5" dirty="0">
                <a:latin typeface="Arial Rounded MT Bold"/>
                <a:cs typeface="Arial Rounded MT Bold"/>
              </a:rPr>
              <a:t>(IBP)</a:t>
            </a:r>
            <a:endParaRPr sz="1600">
              <a:latin typeface="Arial Rounded MT Bold"/>
              <a:cs typeface="Arial Rounded MT 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67457" y="2234564"/>
            <a:ext cx="1661160" cy="636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AE3163"/>
                </a:solidFill>
                <a:latin typeface="Arial Rounded MT Bold"/>
                <a:cs typeface="Arial Rounded MT Bold"/>
              </a:rPr>
              <a:t>Plaque</a:t>
            </a:r>
            <a:r>
              <a:rPr sz="1600" spc="-50" dirty="0">
                <a:solidFill>
                  <a:srgbClr val="AE3163"/>
                </a:solidFill>
                <a:latin typeface="Arial Rounded MT Bold"/>
                <a:cs typeface="Arial Rounded MT Bold"/>
              </a:rPr>
              <a:t> </a:t>
            </a:r>
            <a:r>
              <a:rPr sz="1600" spc="-5" dirty="0">
                <a:solidFill>
                  <a:srgbClr val="AE3163"/>
                </a:solidFill>
                <a:latin typeface="Arial Rounded MT Bold"/>
                <a:cs typeface="Arial Rounded MT Bold"/>
              </a:rPr>
              <a:t>psoriasis</a:t>
            </a:r>
            <a:endParaRPr sz="1600">
              <a:latin typeface="Arial Rounded MT Bold"/>
              <a:cs typeface="Arial Rounded MT Bold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800" spc="-5" dirty="0">
                <a:latin typeface="Arial"/>
                <a:cs typeface="Arial"/>
              </a:rPr>
              <a:t>(a </a:t>
            </a:r>
            <a:r>
              <a:rPr sz="800" dirty="0">
                <a:latin typeface="Arial"/>
                <a:cs typeface="Arial"/>
              </a:rPr>
              <a:t>scaly </a:t>
            </a:r>
            <a:r>
              <a:rPr sz="800" spc="-5" dirty="0">
                <a:latin typeface="Arial"/>
                <a:cs typeface="Arial"/>
              </a:rPr>
              <a:t>rash, </a:t>
            </a:r>
            <a:r>
              <a:rPr sz="800" dirty="0">
                <a:latin typeface="Arial"/>
                <a:cs typeface="Arial"/>
              </a:rPr>
              <a:t>most </a:t>
            </a:r>
            <a:r>
              <a:rPr sz="800" spc="-5" dirty="0">
                <a:latin typeface="Arial"/>
                <a:cs typeface="Arial"/>
              </a:rPr>
              <a:t>frequently  </a:t>
            </a:r>
            <a:r>
              <a:rPr sz="800" dirty="0">
                <a:latin typeface="Arial"/>
                <a:cs typeface="Arial"/>
              </a:rPr>
              <a:t>occurring on the </a:t>
            </a:r>
            <a:r>
              <a:rPr sz="800" spc="-5" dirty="0">
                <a:latin typeface="Arial"/>
                <a:cs typeface="Arial"/>
              </a:rPr>
              <a:t>elbows, </a:t>
            </a:r>
            <a:r>
              <a:rPr sz="800" dirty="0">
                <a:latin typeface="Arial"/>
                <a:cs typeface="Arial"/>
              </a:rPr>
              <a:t>knees, and  scalp)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71941" y="5284723"/>
            <a:ext cx="99821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AE3163"/>
                </a:solidFill>
                <a:latin typeface="Arial Rounded MT Bold"/>
                <a:cs typeface="Arial Rounded MT Bold"/>
              </a:rPr>
              <a:t>Enthesitis</a:t>
            </a:r>
            <a:endParaRPr sz="1600">
              <a:latin typeface="Arial Rounded MT Bold"/>
              <a:cs typeface="Arial Rounded MT Bold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66838" y="2009228"/>
            <a:ext cx="646772" cy="676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697594" y="4687061"/>
            <a:ext cx="9436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AE3163"/>
                </a:solidFill>
                <a:latin typeface="Arial Rounded MT Bold"/>
                <a:cs typeface="Arial Rounded MT Bold"/>
              </a:rPr>
              <a:t>Dactylitis</a:t>
            </a:r>
            <a:endParaRPr sz="1600">
              <a:latin typeface="Arial Rounded MT Bold"/>
              <a:cs typeface="Arial Rounded MT Bold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235952" y="4038346"/>
            <a:ext cx="1385570" cy="792480"/>
          </a:xfrm>
          <a:custGeom>
            <a:avLst/>
            <a:gdLst/>
            <a:ahLst/>
            <a:cxnLst/>
            <a:rect l="l" t="t" r="r" b="b"/>
            <a:pathLst>
              <a:path w="1385570" h="792479">
                <a:moveTo>
                  <a:pt x="34611" y="13444"/>
                </a:moveTo>
                <a:lnTo>
                  <a:pt x="21841" y="13591"/>
                </a:lnTo>
                <a:lnTo>
                  <a:pt x="28128" y="24417"/>
                </a:lnTo>
                <a:lnTo>
                  <a:pt x="1378712" y="792479"/>
                </a:lnTo>
                <a:lnTo>
                  <a:pt x="1385062" y="781430"/>
                </a:lnTo>
                <a:lnTo>
                  <a:pt x="34611" y="13444"/>
                </a:lnTo>
                <a:close/>
              </a:path>
              <a:path w="1385570" h="792479">
                <a:moveTo>
                  <a:pt x="102616" y="0"/>
                </a:moveTo>
                <a:lnTo>
                  <a:pt x="99059" y="0"/>
                </a:lnTo>
                <a:lnTo>
                  <a:pt x="0" y="1142"/>
                </a:lnTo>
                <a:lnTo>
                  <a:pt x="51434" y="89915"/>
                </a:lnTo>
                <a:lnTo>
                  <a:pt x="55372" y="90931"/>
                </a:lnTo>
                <a:lnTo>
                  <a:pt x="61468" y="87375"/>
                </a:lnTo>
                <a:lnTo>
                  <a:pt x="62483" y="83438"/>
                </a:lnTo>
                <a:lnTo>
                  <a:pt x="60705" y="80517"/>
                </a:lnTo>
                <a:lnTo>
                  <a:pt x="28128" y="24417"/>
                </a:lnTo>
                <a:lnTo>
                  <a:pt x="7747" y="12826"/>
                </a:lnTo>
                <a:lnTo>
                  <a:pt x="14097" y="1777"/>
                </a:lnTo>
                <a:lnTo>
                  <a:pt x="104394" y="1777"/>
                </a:lnTo>
                <a:lnTo>
                  <a:pt x="102616" y="0"/>
                </a:lnTo>
                <a:close/>
              </a:path>
              <a:path w="1385570" h="792479">
                <a:moveTo>
                  <a:pt x="14097" y="1777"/>
                </a:moveTo>
                <a:lnTo>
                  <a:pt x="7747" y="12826"/>
                </a:lnTo>
                <a:lnTo>
                  <a:pt x="28128" y="24417"/>
                </a:lnTo>
                <a:lnTo>
                  <a:pt x="21914" y="13715"/>
                </a:lnTo>
                <a:lnTo>
                  <a:pt x="11049" y="13715"/>
                </a:lnTo>
                <a:lnTo>
                  <a:pt x="16382" y="4190"/>
                </a:lnTo>
                <a:lnTo>
                  <a:pt x="18340" y="4190"/>
                </a:lnTo>
                <a:lnTo>
                  <a:pt x="14097" y="1777"/>
                </a:lnTo>
                <a:close/>
              </a:path>
              <a:path w="1385570" h="792479">
                <a:moveTo>
                  <a:pt x="16382" y="4190"/>
                </a:moveTo>
                <a:lnTo>
                  <a:pt x="11049" y="13715"/>
                </a:lnTo>
                <a:lnTo>
                  <a:pt x="21841" y="13591"/>
                </a:lnTo>
                <a:lnTo>
                  <a:pt x="16382" y="4190"/>
                </a:lnTo>
                <a:close/>
              </a:path>
              <a:path w="1385570" h="792479">
                <a:moveTo>
                  <a:pt x="21841" y="13591"/>
                </a:moveTo>
                <a:lnTo>
                  <a:pt x="11049" y="13715"/>
                </a:lnTo>
                <a:lnTo>
                  <a:pt x="21914" y="13715"/>
                </a:lnTo>
                <a:close/>
              </a:path>
              <a:path w="1385570" h="792479">
                <a:moveTo>
                  <a:pt x="18340" y="4190"/>
                </a:moveTo>
                <a:lnTo>
                  <a:pt x="16382" y="4190"/>
                </a:lnTo>
                <a:lnTo>
                  <a:pt x="21841" y="13591"/>
                </a:lnTo>
                <a:lnTo>
                  <a:pt x="34611" y="13444"/>
                </a:lnTo>
                <a:lnTo>
                  <a:pt x="18340" y="4190"/>
                </a:lnTo>
                <a:close/>
              </a:path>
              <a:path w="1385570" h="792479">
                <a:moveTo>
                  <a:pt x="104394" y="1777"/>
                </a:moveTo>
                <a:lnTo>
                  <a:pt x="14097" y="1777"/>
                </a:lnTo>
                <a:lnTo>
                  <a:pt x="34611" y="13444"/>
                </a:lnTo>
                <a:lnTo>
                  <a:pt x="99187" y="12699"/>
                </a:lnTo>
                <a:lnTo>
                  <a:pt x="102743" y="12699"/>
                </a:lnTo>
                <a:lnTo>
                  <a:pt x="105537" y="9778"/>
                </a:lnTo>
                <a:lnTo>
                  <a:pt x="105459" y="4190"/>
                </a:lnTo>
                <a:lnTo>
                  <a:pt x="105409" y="2793"/>
                </a:lnTo>
                <a:lnTo>
                  <a:pt x="104394" y="1777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17104" y="4244809"/>
            <a:ext cx="541731" cy="5510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82382" y="5262346"/>
            <a:ext cx="869251" cy="6519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165216" y="352424"/>
            <a:ext cx="19939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0000"/>
                </a:solidFill>
              </a:rPr>
              <a:t>PsA</a:t>
            </a:r>
            <a:r>
              <a:rPr sz="2800" spc="-75" dirty="0">
                <a:solidFill>
                  <a:srgbClr val="000000"/>
                </a:solidFill>
              </a:rPr>
              <a:t> </a:t>
            </a:r>
            <a:r>
              <a:rPr sz="2800" spc="-35" dirty="0">
                <a:solidFill>
                  <a:srgbClr val="000000"/>
                </a:solidFill>
              </a:rPr>
              <a:t>Patient</a:t>
            </a:r>
            <a:endParaRPr sz="2800"/>
          </a:p>
        </p:txBody>
      </p:sp>
      <p:sp>
        <p:nvSpPr>
          <p:cNvPr id="18" name="object 18"/>
          <p:cNvSpPr/>
          <p:nvPr/>
        </p:nvSpPr>
        <p:spPr>
          <a:xfrm>
            <a:off x="2447544" y="5520296"/>
            <a:ext cx="2355215" cy="954405"/>
          </a:xfrm>
          <a:custGeom>
            <a:avLst/>
            <a:gdLst/>
            <a:ahLst/>
            <a:cxnLst/>
            <a:rect l="l" t="t" r="r" b="b"/>
            <a:pathLst>
              <a:path w="2355215" h="954404">
                <a:moveTo>
                  <a:pt x="0" y="954112"/>
                </a:moveTo>
                <a:lnTo>
                  <a:pt x="2354707" y="954112"/>
                </a:lnTo>
                <a:lnTo>
                  <a:pt x="2354707" y="0"/>
                </a:lnTo>
                <a:lnTo>
                  <a:pt x="0" y="0"/>
                </a:lnTo>
                <a:lnTo>
                  <a:pt x="0" y="954112"/>
                </a:lnTo>
                <a:close/>
              </a:path>
            </a:pathLst>
          </a:custGeom>
          <a:ln w="28574">
            <a:solidFill>
              <a:srgbClr val="8B2D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526538" y="5549900"/>
            <a:ext cx="217551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latin typeface="Arial Rounded MT Bold"/>
                <a:cs typeface="Arial Rounded MT Bold"/>
              </a:rPr>
              <a:t>Morning</a:t>
            </a:r>
            <a:r>
              <a:rPr sz="1400" spc="-30" dirty="0">
                <a:latin typeface="Arial Rounded MT Bold"/>
                <a:cs typeface="Arial Rounded MT Bold"/>
              </a:rPr>
              <a:t> </a:t>
            </a:r>
            <a:r>
              <a:rPr sz="1400" dirty="0">
                <a:latin typeface="Arial Rounded MT Bold"/>
                <a:cs typeface="Arial Rounded MT Bold"/>
              </a:rPr>
              <a:t>stiffness</a:t>
            </a:r>
            <a:endParaRPr sz="1400">
              <a:latin typeface="Arial Rounded MT Bold"/>
              <a:cs typeface="Arial Rounded MT Bold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latin typeface="Arial Rounded MT Bold"/>
                <a:cs typeface="Arial Rounded MT Bold"/>
              </a:rPr>
              <a:t>Deformities</a:t>
            </a:r>
            <a:endParaRPr sz="1400">
              <a:latin typeface="Arial Rounded MT Bold"/>
              <a:cs typeface="Arial Rounded MT Bold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-5" dirty="0">
                <a:latin typeface="Arial Rounded MT Bold"/>
                <a:cs typeface="Arial Rounded MT Bold"/>
              </a:rPr>
              <a:t>Family History </a:t>
            </a:r>
            <a:r>
              <a:rPr sz="1400" dirty="0">
                <a:latin typeface="Arial Rounded MT Bold"/>
                <a:cs typeface="Arial Rounded MT Bold"/>
              </a:rPr>
              <a:t>of</a:t>
            </a:r>
            <a:r>
              <a:rPr sz="1400" spc="90" dirty="0">
                <a:latin typeface="Arial Rounded MT Bold"/>
                <a:cs typeface="Arial Rounded MT Bold"/>
              </a:rPr>
              <a:t> </a:t>
            </a:r>
            <a:r>
              <a:rPr sz="1400" dirty="0">
                <a:latin typeface="Arial Rounded MT Bold"/>
                <a:cs typeface="Arial Rounded MT Bold"/>
              </a:rPr>
              <a:t>SpA</a:t>
            </a:r>
            <a:endParaRPr sz="1400">
              <a:latin typeface="Arial Rounded MT Bold"/>
              <a:cs typeface="Arial Rounded MT Bold"/>
            </a:endParaRPr>
          </a:p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sz="1400" dirty="0">
                <a:latin typeface="Arial"/>
                <a:cs typeface="Arial"/>
              </a:rPr>
              <a:t>•	</a:t>
            </a:r>
            <a:r>
              <a:rPr sz="1400" spc="-10" dirty="0">
                <a:latin typeface="Arial Rounded MT Bold"/>
                <a:cs typeface="Arial Rounded MT Bold"/>
              </a:rPr>
              <a:t>+ve</a:t>
            </a:r>
            <a:r>
              <a:rPr sz="1400" spc="10" dirty="0">
                <a:latin typeface="Arial Rounded MT Bold"/>
                <a:cs typeface="Arial Rounded MT Bold"/>
              </a:rPr>
              <a:t> </a:t>
            </a:r>
            <a:r>
              <a:rPr sz="1400" spc="-5" dirty="0">
                <a:latin typeface="Arial Rounded MT Bold"/>
                <a:cs typeface="Arial Rounded MT Bold"/>
              </a:rPr>
              <a:t>HLA-B27</a:t>
            </a:r>
            <a:endParaRPr sz="1400">
              <a:latin typeface="Arial Rounded MT Bold"/>
              <a:cs typeface="Arial Rounded MT Bold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179691" y="1298727"/>
            <a:ext cx="544512" cy="4117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24835" y="299008"/>
            <a:ext cx="1048169" cy="8782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20008" y="294309"/>
            <a:ext cx="1057910" cy="888365"/>
          </a:xfrm>
          <a:custGeom>
            <a:avLst/>
            <a:gdLst/>
            <a:ahLst/>
            <a:cxnLst/>
            <a:rect l="l" t="t" r="r" b="b"/>
            <a:pathLst>
              <a:path w="1057910" h="888365">
                <a:moveTo>
                  <a:pt x="0" y="887806"/>
                </a:moveTo>
                <a:lnTo>
                  <a:pt x="1057694" y="887806"/>
                </a:lnTo>
                <a:lnTo>
                  <a:pt x="1057694" y="0"/>
                </a:lnTo>
                <a:lnTo>
                  <a:pt x="0" y="0"/>
                </a:lnTo>
                <a:lnTo>
                  <a:pt x="0" y="887806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608579" y="3796995"/>
            <a:ext cx="11563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 Rounded MT Bold"/>
                <a:cs typeface="Arial Rounded MT Bold"/>
              </a:rPr>
              <a:t>Nail</a:t>
            </a:r>
            <a:r>
              <a:rPr sz="1600" spc="-55" dirty="0">
                <a:latin typeface="Arial Rounded MT Bold"/>
                <a:cs typeface="Arial Rounded MT Bold"/>
              </a:rPr>
              <a:t> </a:t>
            </a:r>
            <a:r>
              <a:rPr sz="1600" spc="-5" dirty="0">
                <a:latin typeface="Arial Rounded MT Bold"/>
                <a:cs typeface="Arial Rounded MT Bold"/>
              </a:rPr>
              <a:t>lesions</a:t>
            </a:r>
            <a:endParaRPr sz="1600">
              <a:latin typeface="Arial Rounded MT Bold"/>
              <a:cs typeface="Arial Rounded MT Bold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Arial Rounded MT Bold"/>
                <a:cs typeface="Arial Rounded MT Bold"/>
              </a:rPr>
              <a:t>or</a:t>
            </a:r>
            <a:r>
              <a:rPr sz="1600" spc="-15" dirty="0">
                <a:latin typeface="Arial Rounded MT Bold"/>
                <a:cs typeface="Arial Rounded MT Bold"/>
              </a:rPr>
              <a:t> </a:t>
            </a:r>
            <a:r>
              <a:rPr sz="1600" spc="-5" dirty="0">
                <a:latin typeface="Arial Rounded MT Bold"/>
                <a:cs typeface="Arial Rounded MT Bold"/>
              </a:rPr>
              <a:t>pitting</a:t>
            </a:r>
            <a:endParaRPr sz="1600">
              <a:latin typeface="Arial Rounded MT Bold"/>
              <a:cs typeface="Arial Rounded MT 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758567" y="4472432"/>
            <a:ext cx="1594485" cy="881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solidFill>
                  <a:srgbClr val="AE3163"/>
                </a:solidFill>
                <a:latin typeface="Arial"/>
                <a:cs typeface="Arial"/>
              </a:rPr>
              <a:t>Tenosynovitis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800" dirty="0">
                <a:latin typeface="Arial"/>
                <a:cs typeface="Arial"/>
              </a:rPr>
              <a:t>(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inflammation 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of 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synovium that  surrounds 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tendon, typically  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leading to joint 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pain, swelling, and  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stiffness. It can 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be either </a:t>
            </a:r>
            <a:r>
              <a:rPr sz="800" dirty="0">
                <a:solidFill>
                  <a:srgbClr val="212121"/>
                </a:solidFill>
                <a:latin typeface="Arial"/>
                <a:cs typeface="Arial"/>
              </a:rPr>
              <a:t>infectious  </a:t>
            </a:r>
            <a:r>
              <a:rPr sz="800" spc="-5" dirty="0">
                <a:solidFill>
                  <a:srgbClr val="212121"/>
                </a:solidFill>
                <a:latin typeface="Arial"/>
                <a:cs typeface="Arial"/>
              </a:rPr>
              <a:t>or noninfectious)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08552" y="4006596"/>
            <a:ext cx="1779270" cy="103505"/>
          </a:xfrm>
          <a:custGeom>
            <a:avLst/>
            <a:gdLst/>
            <a:ahLst/>
            <a:cxnLst/>
            <a:rect l="l" t="t" r="r" b="b"/>
            <a:pathLst>
              <a:path w="1779270" h="103504">
                <a:moveTo>
                  <a:pt x="1767856" y="45338"/>
                </a:moveTo>
                <a:lnTo>
                  <a:pt x="1766062" y="45338"/>
                </a:lnTo>
                <a:lnTo>
                  <a:pt x="1766062" y="58038"/>
                </a:lnTo>
                <a:lnTo>
                  <a:pt x="1742466" y="58045"/>
                </a:lnTo>
                <a:lnTo>
                  <a:pt x="1683639" y="92455"/>
                </a:lnTo>
                <a:lnTo>
                  <a:pt x="1682623" y="96265"/>
                </a:lnTo>
                <a:lnTo>
                  <a:pt x="1686178" y="102361"/>
                </a:lnTo>
                <a:lnTo>
                  <a:pt x="1690115" y="103377"/>
                </a:lnTo>
                <a:lnTo>
                  <a:pt x="1778762" y="51688"/>
                </a:lnTo>
                <a:lnTo>
                  <a:pt x="1767856" y="45338"/>
                </a:lnTo>
                <a:close/>
              </a:path>
              <a:path w="1779270" h="103504">
                <a:moveTo>
                  <a:pt x="1742651" y="45345"/>
                </a:moveTo>
                <a:lnTo>
                  <a:pt x="0" y="45846"/>
                </a:lnTo>
                <a:lnTo>
                  <a:pt x="0" y="58546"/>
                </a:lnTo>
                <a:lnTo>
                  <a:pt x="1742477" y="58038"/>
                </a:lnTo>
                <a:lnTo>
                  <a:pt x="1753429" y="51633"/>
                </a:lnTo>
                <a:lnTo>
                  <a:pt x="1742651" y="45345"/>
                </a:lnTo>
                <a:close/>
              </a:path>
              <a:path w="1779270" h="103504">
                <a:moveTo>
                  <a:pt x="1753429" y="51633"/>
                </a:moveTo>
                <a:lnTo>
                  <a:pt x="1742466" y="58045"/>
                </a:lnTo>
                <a:lnTo>
                  <a:pt x="1766062" y="58038"/>
                </a:lnTo>
                <a:lnTo>
                  <a:pt x="1766062" y="57149"/>
                </a:lnTo>
                <a:lnTo>
                  <a:pt x="1762887" y="57149"/>
                </a:lnTo>
                <a:lnTo>
                  <a:pt x="1753429" y="51633"/>
                </a:lnTo>
                <a:close/>
              </a:path>
              <a:path w="1779270" h="103504">
                <a:moveTo>
                  <a:pt x="1762887" y="46100"/>
                </a:moveTo>
                <a:lnTo>
                  <a:pt x="1753429" y="51633"/>
                </a:lnTo>
                <a:lnTo>
                  <a:pt x="1762887" y="57149"/>
                </a:lnTo>
                <a:lnTo>
                  <a:pt x="1762887" y="46100"/>
                </a:lnTo>
                <a:close/>
              </a:path>
              <a:path w="1779270" h="103504">
                <a:moveTo>
                  <a:pt x="1766062" y="46100"/>
                </a:moveTo>
                <a:lnTo>
                  <a:pt x="1762887" y="46100"/>
                </a:lnTo>
                <a:lnTo>
                  <a:pt x="1762887" y="57149"/>
                </a:lnTo>
                <a:lnTo>
                  <a:pt x="1766062" y="57149"/>
                </a:lnTo>
                <a:lnTo>
                  <a:pt x="1766062" y="46100"/>
                </a:lnTo>
                <a:close/>
              </a:path>
              <a:path w="1779270" h="103504">
                <a:moveTo>
                  <a:pt x="1766062" y="45338"/>
                </a:moveTo>
                <a:lnTo>
                  <a:pt x="1742651" y="45345"/>
                </a:lnTo>
                <a:lnTo>
                  <a:pt x="1753429" y="51633"/>
                </a:lnTo>
                <a:lnTo>
                  <a:pt x="1762887" y="46100"/>
                </a:lnTo>
                <a:lnTo>
                  <a:pt x="1766062" y="46100"/>
                </a:lnTo>
                <a:lnTo>
                  <a:pt x="1766062" y="45338"/>
                </a:lnTo>
                <a:close/>
              </a:path>
              <a:path w="1779270" h="103504">
                <a:moveTo>
                  <a:pt x="1689989" y="0"/>
                </a:moveTo>
                <a:lnTo>
                  <a:pt x="1686178" y="1015"/>
                </a:lnTo>
                <a:lnTo>
                  <a:pt x="1684401" y="4063"/>
                </a:lnTo>
                <a:lnTo>
                  <a:pt x="1682623" y="6984"/>
                </a:lnTo>
                <a:lnTo>
                  <a:pt x="1683639" y="10921"/>
                </a:lnTo>
                <a:lnTo>
                  <a:pt x="1742651" y="45345"/>
                </a:lnTo>
                <a:lnTo>
                  <a:pt x="1767856" y="45338"/>
                </a:lnTo>
                <a:lnTo>
                  <a:pt x="1689989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06721" y="4848097"/>
            <a:ext cx="1535430" cy="103505"/>
          </a:xfrm>
          <a:custGeom>
            <a:avLst/>
            <a:gdLst/>
            <a:ahLst/>
            <a:cxnLst/>
            <a:rect l="l" t="t" r="r" b="b"/>
            <a:pathLst>
              <a:path w="1535429" h="103504">
                <a:moveTo>
                  <a:pt x="1524098" y="44322"/>
                </a:moveTo>
                <a:lnTo>
                  <a:pt x="1522222" y="44322"/>
                </a:lnTo>
                <a:lnTo>
                  <a:pt x="1522349" y="57022"/>
                </a:lnTo>
                <a:lnTo>
                  <a:pt x="1498869" y="57352"/>
                </a:lnTo>
                <a:lnTo>
                  <a:pt x="1443481" y="90677"/>
                </a:lnTo>
                <a:lnTo>
                  <a:pt x="1440433" y="92582"/>
                </a:lnTo>
                <a:lnTo>
                  <a:pt x="1439544" y="96393"/>
                </a:lnTo>
                <a:lnTo>
                  <a:pt x="1443101" y="102488"/>
                </a:lnTo>
                <a:lnTo>
                  <a:pt x="1447038" y="103377"/>
                </a:lnTo>
                <a:lnTo>
                  <a:pt x="1534922" y="50418"/>
                </a:lnTo>
                <a:lnTo>
                  <a:pt x="1524098" y="44322"/>
                </a:lnTo>
                <a:close/>
              </a:path>
              <a:path w="1535429" h="103504">
                <a:moveTo>
                  <a:pt x="1498801" y="44651"/>
                </a:moveTo>
                <a:lnTo>
                  <a:pt x="0" y="65658"/>
                </a:lnTo>
                <a:lnTo>
                  <a:pt x="253" y="78358"/>
                </a:lnTo>
                <a:lnTo>
                  <a:pt x="1498869" y="57352"/>
                </a:lnTo>
                <a:lnTo>
                  <a:pt x="1509735" y="50814"/>
                </a:lnTo>
                <a:lnTo>
                  <a:pt x="1498801" y="44651"/>
                </a:lnTo>
                <a:close/>
              </a:path>
              <a:path w="1535429" h="103504">
                <a:moveTo>
                  <a:pt x="1509735" y="50814"/>
                </a:moveTo>
                <a:lnTo>
                  <a:pt x="1498869" y="57352"/>
                </a:lnTo>
                <a:lnTo>
                  <a:pt x="1522349" y="57022"/>
                </a:lnTo>
                <a:lnTo>
                  <a:pt x="1522340" y="56133"/>
                </a:lnTo>
                <a:lnTo>
                  <a:pt x="1519174" y="56133"/>
                </a:lnTo>
                <a:lnTo>
                  <a:pt x="1509735" y="50814"/>
                </a:lnTo>
                <a:close/>
              </a:path>
              <a:path w="1535429" h="103504">
                <a:moveTo>
                  <a:pt x="1519047" y="45212"/>
                </a:moveTo>
                <a:lnTo>
                  <a:pt x="1509735" y="50814"/>
                </a:lnTo>
                <a:lnTo>
                  <a:pt x="1519174" y="56133"/>
                </a:lnTo>
                <a:lnTo>
                  <a:pt x="1519047" y="45212"/>
                </a:lnTo>
                <a:close/>
              </a:path>
              <a:path w="1535429" h="103504">
                <a:moveTo>
                  <a:pt x="1522230" y="45212"/>
                </a:moveTo>
                <a:lnTo>
                  <a:pt x="1519047" y="45212"/>
                </a:lnTo>
                <a:lnTo>
                  <a:pt x="1519174" y="56133"/>
                </a:lnTo>
                <a:lnTo>
                  <a:pt x="1522340" y="56133"/>
                </a:lnTo>
                <a:lnTo>
                  <a:pt x="1522230" y="45212"/>
                </a:lnTo>
                <a:close/>
              </a:path>
              <a:path w="1535429" h="103504">
                <a:moveTo>
                  <a:pt x="1522222" y="44322"/>
                </a:moveTo>
                <a:lnTo>
                  <a:pt x="1498801" y="44651"/>
                </a:lnTo>
                <a:lnTo>
                  <a:pt x="1509735" y="50814"/>
                </a:lnTo>
                <a:lnTo>
                  <a:pt x="1519047" y="45212"/>
                </a:lnTo>
                <a:lnTo>
                  <a:pt x="1522230" y="45212"/>
                </a:lnTo>
                <a:lnTo>
                  <a:pt x="1522222" y="44322"/>
                </a:lnTo>
                <a:close/>
              </a:path>
              <a:path w="1535429" h="103504">
                <a:moveTo>
                  <a:pt x="1445514" y="0"/>
                </a:moveTo>
                <a:lnTo>
                  <a:pt x="1441703" y="1143"/>
                </a:lnTo>
                <a:lnTo>
                  <a:pt x="1439926" y="4190"/>
                </a:lnTo>
                <a:lnTo>
                  <a:pt x="1438275" y="7238"/>
                </a:lnTo>
                <a:lnTo>
                  <a:pt x="1439290" y="11049"/>
                </a:lnTo>
                <a:lnTo>
                  <a:pt x="1442339" y="12826"/>
                </a:lnTo>
                <a:lnTo>
                  <a:pt x="1498801" y="44651"/>
                </a:lnTo>
                <a:lnTo>
                  <a:pt x="1522222" y="44322"/>
                </a:lnTo>
                <a:lnTo>
                  <a:pt x="1524098" y="44322"/>
                </a:lnTo>
                <a:lnTo>
                  <a:pt x="1448562" y="1777"/>
                </a:lnTo>
                <a:lnTo>
                  <a:pt x="1445514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33861" y="3931475"/>
            <a:ext cx="529678" cy="3453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62067" y="4643196"/>
            <a:ext cx="743699" cy="5659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544574" y="549137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149717" y="337464"/>
            <a:ext cx="2374265" cy="523240"/>
          </a:xfrm>
          <a:prstGeom prst="rect">
            <a:avLst/>
          </a:prstGeom>
          <a:ln w="28575">
            <a:solidFill>
              <a:srgbClr val="8B2D55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18210" marR="86360" indent="-824865">
              <a:lnSpc>
                <a:spcPct val="100000"/>
              </a:lnSpc>
              <a:spcBef>
                <a:spcPts val="325"/>
              </a:spcBef>
            </a:pPr>
            <a:r>
              <a:rPr sz="1400" dirty="0">
                <a:latin typeface="Arial Rounded MT Bold"/>
                <a:cs typeface="Arial Rounded MT Bold"/>
              </a:rPr>
              <a:t>Equal </a:t>
            </a:r>
            <a:r>
              <a:rPr sz="1400" spc="-5" dirty="0">
                <a:latin typeface="Arial Rounded MT Bold"/>
                <a:cs typeface="Arial Rounded MT Bold"/>
              </a:rPr>
              <a:t>gender  distribution (</a:t>
            </a:r>
            <a:r>
              <a:rPr sz="1400" spc="-5" dirty="0">
                <a:latin typeface="Arial"/>
                <a:cs typeface="Arial"/>
              </a:rPr>
              <a:t>♂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 Rounded MT Bold"/>
                <a:cs typeface="Arial Rounded MT Bold"/>
              </a:rPr>
              <a:t>:  </a:t>
            </a:r>
            <a:r>
              <a:rPr sz="1400" dirty="0">
                <a:latin typeface="Arial"/>
                <a:cs typeface="Arial"/>
              </a:rPr>
              <a:t>♀</a:t>
            </a:r>
            <a:r>
              <a:rPr sz="1400" dirty="0">
                <a:latin typeface="Arial Rounded MT Bold"/>
                <a:cs typeface="Arial Rounded MT Bold"/>
              </a:rPr>
              <a:t>)</a:t>
            </a:r>
            <a:endParaRPr sz="1400">
              <a:latin typeface="Arial Rounded MT Bold"/>
              <a:cs typeface="Arial Rounded MT Bol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49717" y="860272"/>
            <a:ext cx="2374265" cy="307975"/>
          </a:xfrm>
          <a:prstGeom prst="rect">
            <a:avLst/>
          </a:prstGeom>
          <a:ln w="28575">
            <a:solidFill>
              <a:srgbClr val="8B2D55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5"/>
              </a:spcBef>
            </a:pPr>
            <a:r>
              <a:rPr sz="1400" spc="-15" dirty="0">
                <a:latin typeface="Arial Rounded MT Bold"/>
                <a:cs typeface="Arial Rounded MT Bold"/>
              </a:rPr>
              <a:t>Age </a:t>
            </a:r>
            <a:r>
              <a:rPr sz="1400" spc="-20" dirty="0">
                <a:latin typeface="Arial Rounded MT Bold"/>
                <a:cs typeface="Arial Rounded MT Bold"/>
              </a:rPr>
              <a:t>at </a:t>
            </a:r>
            <a:r>
              <a:rPr sz="1400" dirty="0">
                <a:latin typeface="Arial Rounded MT Bold"/>
                <a:cs typeface="Arial Rounded MT Bold"/>
              </a:rPr>
              <a:t>onset </a:t>
            </a:r>
            <a:r>
              <a:rPr sz="1400" spc="5" dirty="0">
                <a:latin typeface="Arial Rounded MT Bold"/>
                <a:cs typeface="Arial Rounded MT Bold"/>
              </a:rPr>
              <a:t>20-40</a:t>
            </a:r>
            <a:r>
              <a:rPr sz="1400" dirty="0">
                <a:latin typeface="Arial Rounded MT Bold"/>
                <a:cs typeface="Arial Rounded MT Bold"/>
              </a:rPr>
              <a:t> </a:t>
            </a:r>
            <a:r>
              <a:rPr sz="1400" spc="-15" dirty="0">
                <a:latin typeface="Arial Rounded MT Bold"/>
                <a:cs typeface="Arial Rounded MT Bold"/>
              </a:rPr>
              <a:t>years</a:t>
            </a:r>
            <a:endParaRPr sz="1400">
              <a:latin typeface="Arial Rounded MT Bold"/>
              <a:cs typeface="Arial Rounded MT Bold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517640" y="3031489"/>
            <a:ext cx="2216785" cy="106680"/>
          </a:xfrm>
          <a:custGeom>
            <a:avLst/>
            <a:gdLst/>
            <a:ahLst/>
            <a:cxnLst/>
            <a:rect l="l" t="t" r="r" b="b"/>
            <a:pathLst>
              <a:path w="2216784" h="106680">
                <a:moveTo>
                  <a:pt x="87375" y="2794"/>
                </a:moveTo>
                <a:lnTo>
                  <a:pt x="0" y="56387"/>
                </a:lnTo>
                <a:lnTo>
                  <a:pt x="86740" y="104394"/>
                </a:lnTo>
                <a:lnTo>
                  <a:pt x="89788" y="106172"/>
                </a:lnTo>
                <a:lnTo>
                  <a:pt x="93599" y="105029"/>
                </a:lnTo>
                <a:lnTo>
                  <a:pt x="95376" y="101981"/>
                </a:lnTo>
                <a:lnTo>
                  <a:pt x="97027" y="98933"/>
                </a:lnTo>
                <a:lnTo>
                  <a:pt x="95884" y="94996"/>
                </a:lnTo>
                <a:lnTo>
                  <a:pt x="92836" y="93345"/>
                </a:lnTo>
                <a:lnTo>
                  <a:pt x="37158" y="62484"/>
                </a:lnTo>
                <a:lnTo>
                  <a:pt x="12700" y="62484"/>
                </a:lnTo>
                <a:lnTo>
                  <a:pt x="12445" y="49784"/>
                </a:lnTo>
                <a:lnTo>
                  <a:pt x="35947" y="49253"/>
                </a:lnTo>
                <a:lnTo>
                  <a:pt x="91058" y="15367"/>
                </a:lnTo>
                <a:lnTo>
                  <a:pt x="94106" y="13588"/>
                </a:lnTo>
                <a:lnTo>
                  <a:pt x="94995" y="9651"/>
                </a:lnTo>
                <a:lnTo>
                  <a:pt x="93217" y="6731"/>
                </a:lnTo>
                <a:lnTo>
                  <a:pt x="91312" y="3683"/>
                </a:lnTo>
                <a:lnTo>
                  <a:pt x="87375" y="2794"/>
                </a:lnTo>
                <a:close/>
              </a:path>
              <a:path w="2216784" h="106680">
                <a:moveTo>
                  <a:pt x="35947" y="49253"/>
                </a:moveTo>
                <a:lnTo>
                  <a:pt x="12445" y="49784"/>
                </a:lnTo>
                <a:lnTo>
                  <a:pt x="12700" y="62484"/>
                </a:lnTo>
                <a:lnTo>
                  <a:pt x="36201" y="61953"/>
                </a:lnTo>
                <a:lnTo>
                  <a:pt x="35555" y="61595"/>
                </a:lnTo>
                <a:lnTo>
                  <a:pt x="15875" y="61595"/>
                </a:lnTo>
                <a:lnTo>
                  <a:pt x="15620" y="50546"/>
                </a:lnTo>
                <a:lnTo>
                  <a:pt x="33844" y="50546"/>
                </a:lnTo>
                <a:lnTo>
                  <a:pt x="35947" y="49253"/>
                </a:lnTo>
                <a:close/>
              </a:path>
              <a:path w="2216784" h="106680">
                <a:moveTo>
                  <a:pt x="36201" y="61953"/>
                </a:moveTo>
                <a:lnTo>
                  <a:pt x="12700" y="62484"/>
                </a:lnTo>
                <a:lnTo>
                  <a:pt x="37158" y="62484"/>
                </a:lnTo>
                <a:lnTo>
                  <a:pt x="36201" y="61953"/>
                </a:lnTo>
                <a:close/>
              </a:path>
              <a:path w="2216784" h="106680">
                <a:moveTo>
                  <a:pt x="2216150" y="0"/>
                </a:moveTo>
                <a:lnTo>
                  <a:pt x="35947" y="49253"/>
                </a:lnTo>
                <a:lnTo>
                  <a:pt x="25205" y="55858"/>
                </a:lnTo>
                <a:lnTo>
                  <a:pt x="36201" y="61953"/>
                </a:lnTo>
                <a:lnTo>
                  <a:pt x="2216404" y="12700"/>
                </a:lnTo>
                <a:lnTo>
                  <a:pt x="2216150" y="0"/>
                </a:lnTo>
                <a:close/>
              </a:path>
              <a:path w="2216784" h="106680">
                <a:moveTo>
                  <a:pt x="15620" y="50546"/>
                </a:moveTo>
                <a:lnTo>
                  <a:pt x="15875" y="61595"/>
                </a:lnTo>
                <a:lnTo>
                  <a:pt x="25205" y="55858"/>
                </a:lnTo>
                <a:lnTo>
                  <a:pt x="15620" y="50546"/>
                </a:lnTo>
                <a:close/>
              </a:path>
              <a:path w="2216784" h="106680">
                <a:moveTo>
                  <a:pt x="25205" y="55858"/>
                </a:moveTo>
                <a:lnTo>
                  <a:pt x="15875" y="61595"/>
                </a:lnTo>
                <a:lnTo>
                  <a:pt x="35555" y="61595"/>
                </a:lnTo>
                <a:lnTo>
                  <a:pt x="25205" y="55858"/>
                </a:lnTo>
                <a:close/>
              </a:path>
              <a:path w="2216784" h="106680">
                <a:moveTo>
                  <a:pt x="33844" y="50546"/>
                </a:moveTo>
                <a:lnTo>
                  <a:pt x="15620" y="50546"/>
                </a:lnTo>
                <a:lnTo>
                  <a:pt x="25205" y="55858"/>
                </a:lnTo>
                <a:lnTo>
                  <a:pt x="33844" y="50546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642072" y="2836545"/>
            <a:ext cx="720242" cy="48132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813672" y="2899029"/>
            <a:ext cx="1515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Arial Rounded MT Bold"/>
                <a:cs typeface="Arial Rounded MT Bold"/>
              </a:rPr>
              <a:t>Crohn’s/</a:t>
            </a:r>
            <a:r>
              <a:rPr sz="1600" spc="-35" dirty="0">
                <a:latin typeface="Arial Rounded MT Bold"/>
                <a:cs typeface="Arial Rounded MT Bold"/>
              </a:rPr>
              <a:t> </a:t>
            </a:r>
            <a:r>
              <a:rPr sz="1600" spc="-5" dirty="0">
                <a:latin typeface="Arial Rounded MT Bold"/>
                <a:cs typeface="Arial Rounded MT Bold"/>
              </a:rPr>
              <a:t>Colitis</a:t>
            </a:r>
            <a:endParaRPr sz="1600">
              <a:latin typeface="Arial Rounded MT Bold"/>
              <a:cs typeface="Arial Rounded MT Bold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396108" y="3256229"/>
            <a:ext cx="16656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 Rounded MT Bold"/>
                <a:cs typeface="Arial Rounded MT Bold"/>
              </a:rPr>
              <a:t>DIP joint</a:t>
            </a:r>
            <a:r>
              <a:rPr sz="1600" spc="-35" dirty="0">
                <a:latin typeface="Arial Rounded MT Bold"/>
                <a:cs typeface="Arial Rounded MT Bold"/>
              </a:rPr>
              <a:t> </a:t>
            </a:r>
            <a:r>
              <a:rPr sz="1600" spc="-10" dirty="0">
                <a:latin typeface="Arial Rounded MT Bold"/>
                <a:cs typeface="Arial Rounded MT Bold"/>
              </a:rPr>
              <a:t>disease</a:t>
            </a:r>
            <a:endParaRPr sz="1600">
              <a:latin typeface="Arial Rounded MT Bold"/>
              <a:cs typeface="Arial Rounded MT Bold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60877" y="1485392"/>
            <a:ext cx="10953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Arial Rounded MT Bold"/>
                <a:cs typeface="Arial Rounded MT Bold"/>
              </a:rPr>
              <a:t>Neck </a:t>
            </a:r>
            <a:r>
              <a:rPr sz="1600" spc="-25" dirty="0">
                <a:latin typeface="Arial Rounded MT Bold"/>
                <a:cs typeface="Arial Rounded MT Bold"/>
              </a:rPr>
              <a:t>Pain  </a:t>
            </a:r>
            <a:r>
              <a:rPr sz="1600" spc="-5" dirty="0">
                <a:latin typeface="Arial Rounded MT Bold"/>
                <a:cs typeface="Arial Rounded MT Bold"/>
              </a:rPr>
              <a:t>&amp;</a:t>
            </a:r>
            <a:r>
              <a:rPr sz="1600" spc="-90" dirty="0">
                <a:latin typeface="Arial Rounded MT Bold"/>
                <a:cs typeface="Arial Rounded MT Bold"/>
              </a:rPr>
              <a:t> </a:t>
            </a:r>
            <a:r>
              <a:rPr sz="1600" dirty="0">
                <a:latin typeface="Arial Rounded MT Bold"/>
                <a:cs typeface="Arial Rounded MT Bold"/>
              </a:rPr>
              <a:t>Stiffness</a:t>
            </a:r>
            <a:endParaRPr sz="1600">
              <a:latin typeface="Arial Rounded MT Bold"/>
              <a:cs typeface="Arial Rounded MT Bold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214495" y="1557147"/>
            <a:ext cx="2112010" cy="196850"/>
          </a:xfrm>
          <a:custGeom>
            <a:avLst/>
            <a:gdLst/>
            <a:ahLst/>
            <a:cxnLst/>
            <a:rect l="l" t="t" r="r" b="b"/>
            <a:pathLst>
              <a:path w="2112010" h="196850">
                <a:moveTo>
                  <a:pt x="2075380" y="41620"/>
                </a:moveTo>
                <a:lnTo>
                  <a:pt x="0" y="184023"/>
                </a:lnTo>
                <a:lnTo>
                  <a:pt x="888" y="196723"/>
                </a:lnTo>
                <a:lnTo>
                  <a:pt x="2076339" y="54315"/>
                </a:lnTo>
                <a:lnTo>
                  <a:pt x="2086761" y="47247"/>
                </a:lnTo>
                <a:lnTo>
                  <a:pt x="2075380" y="41620"/>
                </a:lnTo>
                <a:close/>
              </a:path>
              <a:path w="2112010" h="196850">
                <a:moveTo>
                  <a:pt x="2100850" y="40004"/>
                </a:moveTo>
                <a:lnTo>
                  <a:pt x="2098929" y="40004"/>
                </a:lnTo>
                <a:lnTo>
                  <a:pt x="2099817" y="52704"/>
                </a:lnTo>
                <a:lnTo>
                  <a:pt x="2076339" y="54315"/>
                </a:lnTo>
                <a:lnTo>
                  <a:pt x="2022728" y="90677"/>
                </a:lnTo>
                <a:lnTo>
                  <a:pt x="2019807" y="92710"/>
                </a:lnTo>
                <a:lnTo>
                  <a:pt x="2019045" y="96647"/>
                </a:lnTo>
                <a:lnTo>
                  <a:pt x="2021077" y="99567"/>
                </a:lnTo>
                <a:lnTo>
                  <a:pt x="2022982" y="102362"/>
                </a:lnTo>
                <a:lnTo>
                  <a:pt x="2027046" y="103124"/>
                </a:lnTo>
                <a:lnTo>
                  <a:pt x="2111882" y="45465"/>
                </a:lnTo>
                <a:lnTo>
                  <a:pt x="2100850" y="40004"/>
                </a:lnTo>
                <a:close/>
              </a:path>
              <a:path w="2112010" h="196850">
                <a:moveTo>
                  <a:pt x="2086761" y="47247"/>
                </a:moveTo>
                <a:lnTo>
                  <a:pt x="2076339" y="54315"/>
                </a:lnTo>
                <a:lnTo>
                  <a:pt x="2099817" y="52704"/>
                </a:lnTo>
                <a:lnTo>
                  <a:pt x="2099773" y="52069"/>
                </a:lnTo>
                <a:lnTo>
                  <a:pt x="2096515" y="52069"/>
                </a:lnTo>
                <a:lnTo>
                  <a:pt x="2086761" y="47247"/>
                </a:lnTo>
                <a:close/>
              </a:path>
              <a:path w="2112010" h="196850">
                <a:moveTo>
                  <a:pt x="2095753" y="41148"/>
                </a:moveTo>
                <a:lnTo>
                  <a:pt x="2086761" y="47247"/>
                </a:lnTo>
                <a:lnTo>
                  <a:pt x="2096515" y="52069"/>
                </a:lnTo>
                <a:lnTo>
                  <a:pt x="2095753" y="41148"/>
                </a:lnTo>
                <a:close/>
              </a:path>
              <a:path w="2112010" h="196850">
                <a:moveTo>
                  <a:pt x="2099009" y="41148"/>
                </a:moveTo>
                <a:lnTo>
                  <a:pt x="2095753" y="41148"/>
                </a:lnTo>
                <a:lnTo>
                  <a:pt x="2096515" y="52069"/>
                </a:lnTo>
                <a:lnTo>
                  <a:pt x="2099773" y="52069"/>
                </a:lnTo>
                <a:lnTo>
                  <a:pt x="2099009" y="41148"/>
                </a:lnTo>
                <a:close/>
              </a:path>
              <a:path w="2112010" h="196850">
                <a:moveTo>
                  <a:pt x="2098929" y="40004"/>
                </a:moveTo>
                <a:lnTo>
                  <a:pt x="2075380" y="41620"/>
                </a:lnTo>
                <a:lnTo>
                  <a:pt x="2086761" y="47247"/>
                </a:lnTo>
                <a:lnTo>
                  <a:pt x="2095753" y="41148"/>
                </a:lnTo>
                <a:lnTo>
                  <a:pt x="2099009" y="41148"/>
                </a:lnTo>
                <a:lnTo>
                  <a:pt x="2098929" y="40004"/>
                </a:lnTo>
                <a:close/>
              </a:path>
              <a:path w="2112010" h="196850">
                <a:moveTo>
                  <a:pt x="2019934" y="0"/>
                </a:moveTo>
                <a:lnTo>
                  <a:pt x="2016125" y="1269"/>
                </a:lnTo>
                <a:lnTo>
                  <a:pt x="2014601" y="4444"/>
                </a:lnTo>
                <a:lnTo>
                  <a:pt x="2012950" y="7619"/>
                </a:lnTo>
                <a:lnTo>
                  <a:pt x="2014219" y="11429"/>
                </a:lnTo>
                <a:lnTo>
                  <a:pt x="2017394" y="12953"/>
                </a:lnTo>
                <a:lnTo>
                  <a:pt x="2075380" y="41620"/>
                </a:lnTo>
                <a:lnTo>
                  <a:pt x="2098929" y="40004"/>
                </a:lnTo>
                <a:lnTo>
                  <a:pt x="2100850" y="40004"/>
                </a:lnTo>
                <a:lnTo>
                  <a:pt x="2023109" y="1524"/>
                </a:lnTo>
                <a:lnTo>
                  <a:pt x="2019934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803647" y="1367066"/>
            <a:ext cx="633691" cy="4989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8987408" y="3594608"/>
            <a:ext cx="14839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AE3163"/>
                </a:solidFill>
                <a:latin typeface="Arial Rounded MT Bold"/>
                <a:cs typeface="Arial Rounded MT Bold"/>
              </a:rPr>
              <a:t>Joints</a:t>
            </a:r>
            <a:r>
              <a:rPr sz="1600" spc="-25" dirty="0">
                <a:solidFill>
                  <a:srgbClr val="AE3163"/>
                </a:solidFill>
                <a:latin typeface="Arial Rounded MT Bold"/>
                <a:cs typeface="Arial Rounded MT Bold"/>
              </a:rPr>
              <a:t> </a:t>
            </a:r>
            <a:r>
              <a:rPr sz="1600" spc="-5" dirty="0">
                <a:solidFill>
                  <a:srgbClr val="AE3163"/>
                </a:solidFill>
                <a:latin typeface="Arial Rounded MT Bold"/>
                <a:cs typeface="Arial Rounded MT Bold"/>
              </a:rPr>
              <a:t>Arthritis</a:t>
            </a:r>
            <a:endParaRPr sz="1600">
              <a:latin typeface="Arial Rounded MT Bold"/>
              <a:cs typeface="Arial Rounded MT Bold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156836" y="3389248"/>
            <a:ext cx="1409700" cy="614680"/>
          </a:xfrm>
          <a:custGeom>
            <a:avLst/>
            <a:gdLst/>
            <a:ahLst/>
            <a:cxnLst/>
            <a:rect l="l" t="t" r="r" b="b"/>
            <a:pathLst>
              <a:path w="1409700" h="614679">
                <a:moveTo>
                  <a:pt x="1373951" y="592875"/>
                </a:moveTo>
                <a:lnTo>
                  <a:pt x="1309624" y="601090"/>
                </a:lnTo>
                <a:lnTo>
                  <a:pt x="1306195" y="601599"/>
                </a:lnTo>
                <a:lnTo>
                  <a:pt x="1303654" y="604774"/>
                </a:lnTo>
                <a:lnTo>
                  <a:pt x="1304163" y="608202"/>
                </a:lnTo>
                <a:lnTo>
                  <a:pt x="1304543" y="611758"/>
                </a:lnTo>
                <a:lnTo>
                  <a:pt x="1307718" y="614171"/>
                </a:lnTo>
                <a:lnTo>
                  <a:pt x="1311275" y="613790"/>
                </a:lnTo>
                <a:lnTo>
                  <a:pt x="1402692" y="601980"/>
                </a:lnTo>
                <a:lnTo>
                  <a:pt x="1395476" y="601980"/>
                </a:lnTo>
                <a:lnTo>
                  <a:pt x="1373951" y="592875"/>
                </a:lnTo>
                <a:close/>
              </a:path>
              <a:path w="1409700" h="614679">
                <a:moveTo>
                  <a:pt x="1386333" y="591293"/>
                </a:moveTo>
                <a:lnTo>
                  <a:pt x="1373951" y="592875"/>
                </a:lnTo>
                <a:lnTo>
                  <a:pt x="1395476" y="601980"/>
                </a:lnTo>
                <a:lnTo>
                  <a:pt x="1396337" y="599948"/>
                </a:lnTo>
                <a:lnTo>
                  <a:pt x="1392809" y="599948"/>
                </a:lnTo>
                <a:lnTo>
                  <a:pt x="1386333" y="591293"/>
                </a:lnTo>
                <a:close/>
              </a:path>
              <a:path w="1409700" h="614679">
                <a:moveTo>
                  <a:pt x="1344040" y="518413"/>
                </a:moveTo>
                <a:lnTo>
                  <a:pt x="1341247" y="520445"/>
                </a:lnTo>
                <a:lnTo>
                  <a:pt x="1338452" y="522605"/>
                </a:lnTo>
                <a:lnTo>
                  <a:pt x="1337945" y="526542"/>
                </a:lnTo>
                <a:lnTo>
                  <a:pt x="1339977" y="529336"/>
                </a:lnTo>
                <a:lnTo>
                  <a:pt x="1378715" y="581110"/>
                </a:lnTo>
                <a:lnTo>
                  <a:pt x="1400428" y="590295"/>
                </a:lnTo>
                <a:lnTo>
                  <a:pt x="1395476" y="601980"/>
                </a:lnTo>
                <a:lnTo>
                  <a:pt x="1402692" y="601980"/>
                </a:lnTo>
                <a:lnTo>
                  <a:pt x="1409573" y="601090"/>
                </a:lnTo>
                <a:lnTo>
                  <a:pt x="1350137" y="521715"/>
                </a:lnTo>
                <a:lnTo>
                  <a:pt x="1348104" y="518921"/>
                </a:lnTo>
                <a:lnTo>
                  <a:pt x="1344040" y="518413"/>
                </a:lnTo>
                <a:close/>
              </a:path>
              <a:path w="1409700" h="614679">
                <a:moveTo>
                  <a:pt x="1397127" y="589914"/>
                </a:moveTo>
                <a:lnTo>
                  <a:pt x="1386333" y="591293"/>
                </a:lnTo>
                <a:lnTo>
                  <a:pt x="1392809" y="599948"/>
                </a:lnTo>
                <a:lnTo>
                  <a:pt x="1397127" y="589914"/>
                </a:lnTo>
                <a:close/>
              </a:path>
              <a:path w="1409700" h="614679">
                <a:moveTo>
                  <a:pt x="1399528" y="589914"/>
                </a:moveTo>
                <a:lnTo>
                  <a:pt x="1397127" y="589914"/>
                </a:lnTo>
                <a:lnTo>
                  <a:pt x="1392809" y="599948"/>
                </a:lnTo>
                <a:lnTo>
                  <a:pt x="1396337" y="599948"/>
                </a:lnTo>
                <a:lnTo>
                  <a:pt x="1400428" y="590295"/>
                </a:lnTo>
                <a:lnTo>
                  <a:pt x="1399528" y="589914"/>
                </a:lnTo>
                <a:close/>
              </a:path>
              <a:path w="1409700" h="614679">
                <a:moveTo>
                  <a:pt x="4952" y="0"/>
                </a:moveTo>
                <a:lnTo>
                  <a:pt x="0" y="11684"/>
                </a:lnTo>
                <a:lnTo>
                  <a:pt x="1373951" y="592875"/>
                </a:lnTo>
                <a:lnTo>
                  <a:pt x="1386333" y="591293"/>
                </a:lnTo>
                <a:lnTo>
                  <a:pt x="1378715" y="581110"/>
                </a:lnTo>
                <a:lnTo>
                  <a:pt x="4952" y="0"/>
                </a:lnTo>
                <a:close/>
              </a:path>
              <a:path w="1409700" h="614679">
                <a:moveTo>
                  <a:pt x="1378715" y="581110"/>
                </a:moveTo>
                <a:lnTo>
                  <a:pt x="1386333" y="591293"/>
                </a:lnTo>
                <a:lnTo>
                  <a:pt x="1397127" y="589914"/>
                </a:lnTo>
                <a:lnTo>
                  <a:pt x="1399528" y="589914"/>
                </a:lnTo>
                <a:lnTo>
                  <a:pt x="1378715" y="58111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431919" y="3443871"/>
            <a:ext cx="533615" cy="40448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347457" y="3726688"/>
            <a:ext cx="1560830" cy="125730"/>
          </a:xfrm>
          <a:custGeom>
            <a:avLst/>
            <a:gdLst/>
            <a:ahLst/>
            <a:cxnLst/>
            <a:rect l="l" t="t" r="r" b="b"/>
            <a:pathLst>
              <a:path w="1560829" h="125729">
                <a:moveTo>
                  <a:pt x="86106" y="22479"/>
                </a:moveTo>
                <a:lnTo>
                  <a:pt x="0" y="78105"/>
                </a:lnTo>
                <a:lnTo>
                  <a:pt x="90932" y="125730"/>
                </a:lnTo>
                <a:lnTo>
                  <a:pt x="94742" y="124460"/>
                </a:lnTo>
                <a:lnTo>
                  <a:pt x="96393" y="121412"/>
                </a:lnTo>
                <a:lnTo>
                  <a:pt x="97917" y="118363"/>
                </a:lnTo>
                <a:lnTo>
                  <a:pt x="96774" y="114426"/>
                </a:lnTo>
                <a:lnTo>
                  <a:pt x="93599" y="112903"/>
                </a:lnTo>
                <a:lnTo>
                  <a:pt x="38466" y="83947"/>
                </a:lnTo>
                <a:lnTo>
                  <a:pt x="12826" y="83947"/>
                </a:lnTo>
                <a:lnTo>
                  <a:pt x="12192" y="71247"/>
                </a:lnTo>
                <a:lnTo>
                  <a:pt x="35747" y="70162"/>
                </a:lnTo>
                <a:lnTo>
                  <a:pt x="92964" y="33147"/>
                </a:lnTo>
                <a:lnTo>
                  <a:pt x="93852" y="29210"/>
                </a:lnTo>
                <a:lnTo>
                  <a:pt x="91948" y="26162"/>
                </a:lnTo>
                <a:lnTo>
                  <a:pt x="90043" y="23241"/>
                </a:lnTo>
                <a:lnTo>
                  <a:pt x="86106" y="22479"/>
                </a:lnTo>
                <a:close/>
              </a:path>
              <a:path w="1560829" h="125729">
                <a:moveTo>
                  <a:pt x="35747" y="70162"/>
                </a:moveTo>
                <a:lnTo>
                  <a:pt x="12192" y="71247"/>
                </a:lnTo>
                <a:lnTo>
                  <a:pt x="12826" y="83947"/>
                </a:lnTo>
                <a:lnTo>
                  <a:pt x="34896" y="82931"/>
                </a:lnTo>
                <a:lnTo>
                  <a:pt x="16001" y="82931"/>
                </a:lnTo>
                <a:lnTo>
                  <a:pt x="15494" y="71881"/>
                </a:lnTo>
                <a:lnTo>
                  <a:pt x="33088" y="71881"/>
                </a:lnTo>
                <a:lnTo>
                  <a:pt x="35747" y="70162"/>
                </a:lnTo>
                <a:close/>
              </a:path>
              <a:path w="1560829" h="125729">
                <a:moveTo>
                  <a:pt x="36399" y="82861"/>
                </a:moveTo>
                <a:lnTo>
                  <a:pt x="12826" y="83947"/>
                </a:lnTo>
                <a:lnTo>
                  <a:pt x="38466" y="83947"/>
                </a:lnTo>
                <a:lnTo>
                  <a:pt x="36399" y="82861"/>
                </a:lnTo>
                <a:close/>
              </a:path>
              <a:path w="1560829" h="125729">
                <a:moveTo>
                  <a:pt x="15494" y="71881"/>
                </a:moveTo>
                <a:lnTo>
                  <a:pt x="16001" y="82931"/>
                </a:lnTo>
                <a:lnTo>
                  <a:pt x="25202" y="76981"/>
                </a:lnTo>
                <a:lnTo>
                  <a:pt x="15494" y="71881"/>
                </a:lnTo>
                <a:close/>
              </a:path>
              <a:path w="1560829" h="125729">
                <a:moveTo>
                  <a:pt x="25202" y="76981"/>
                </a:moveTo>
                <a:lnTo>
                  <a:pt x="16001" y="82931"/>
                </a:lnTo>
                <a:lnTo>
                  <a:pt x="34896" y="82931"/>
                </a:lnTo>
                <a:lnTo>
                  <a:pt x="36399" y="82861"/>
                </a:lnTo>
                <a:lnTo>
                  <a:pt x="25202" y="76981"/>
                </a:lnTo>
                <a:close/>
              </a:path>
              <a:path w="1560829" h="125729">
                <a:moveTo>
                  <a:pt x="1559814" y="0"/>
                </a:moveTo>
                <a:lnTo>
                  <a:pt x="35747" y="70162"/>
                </a:lnTo>
                <a:lnTo>
                  <a:pt x="25202" y="76981"/>
                </a:lnTo>
                <a:lnTo>
                  <a:pt x="36399" y="82861"/>
                </a:lnTo>
                <a:lnTo>
                  <a:pt x="1560449" y="12700"/>
                </a:lnTo>
                <a:lnTo>
                  <a:pt x="1559814" y="0"/>
                </a:lnTo>
                <a:close/>
              </a:path>
              <a:path w="1560829" h="125729">
                <a:moveTo>
                  <a:pt x="33088" y="71881"/>
                </a:moveTo>
                <a:lnTo>
                  <a:pt x="15494" y="71881"/>
                </a:lnTo>
                <a:lnTo>
                  <a:pt x="25202" y="76981"/>
                </a:lnTo>
                <a:lnTo>
                  <a:pt x="33088" y="71881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937881" y="3395027"/>
            <a:ext cx="712406" cy="71240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238244" y="2312517"/>
            <a:ext cx="1246060" cy="6728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97623" y="763016"/>
            <a:ext cx="1839595" cy="875665"/>
          </a:xfrm>
          <a:custGeom>
            <a:avLst/>
            <a:gdLst/>
            <a:ahLst/>
            <a:cxnLst/>
            <a:rect l="l" t="t" r="r" b="b"/>
            <a:pathLst>
              <a:path w="1839595" h="875664">
                <a:moveTo>
                  <a:pt x="1804210" y="18738"/>
                </a:moveTo>
                <a:lnTo>
                  <a:pt x="0" y="864235"/>
                </a:lnTo>
                <a:lnTo>
                  <a:pt x="5333" y="875664"/>
                </a:lnTo>
                <a:lnTo>
                  <a:pt x="1809553" y="30164"/>
                </a:lnTo>
                <a:lnTo>
                  <a:pt x="1816667" y="19854"/>
                </a:lnTo>
                <a:lnTo>
                  <a:pt x="1804210" y="18738"/>
                </a:lnTo>
                <a:close/>
              </a:path>
              <a:path w="1839595" h="875664">
                <a:moveTo>
                  <a:pt x="1835238" y="8762"/>
                </a:moveTo>
                <a:lnTo>
                  <a:pt x="1825498" y="8762"/>
                </a:lnTo>
                <a:lnTo>
                  <a:pt x="1830831" y="20193"/>
                </a:lnTo>
                <a:lnTo>
                  <a:pt x="1809553" y="30164"/>
                </a:lnTo>
                <a:lnTo>
                  <a:pt x="1772793" y="83438"/>
                </a:lnTo>
                <a:lnTo>
                  <a:pt x="1770760" y="86360"/>
                </a:lnTo>
                <a:lnTo>
                  <a:pt x="1771523" y="90297"/>
                </a:lnTo>
                <a:lnTo>
                  <a:pt x="1774317" y="92329"/>
                </a:lnTo>
                <a:lnTo>
                  <a:pt x="1777237" y="94361"/>
                </a:lnTo>
                <a:lnTo>
                  <a:pt x="1781175" y="93599"/>
                </a:lnTo>
                <a:lnTo>
                  <a:pt x="1783206" y="90678"/>
                </a:lnTo>
                <a:lnTo>
                  <a:pt x="1839468" y="9144"/>
                </a:lnTo>
                <a:lnTo>
                  <a:pt x="1835238" y="8762"/>
                </a:lnTo>
                <a:close/>
              </a:path>
              <a:path w="1839595" h="875664">
                <a:moveTo>
                  <a:pt x="1816667" y="19854"/>
                </a:moveTo>
                <a:lnTo>
                  <a:pt x="1809553" y="30164"/>
                </a:lnTo>
                <a:lnTo>
                  <a:pt x="1829476" y="20828"/>
                </a:lnTo>
                <a:lnTo>
                  <a:pt x="1827529" y="20828"/>
                </a:lnTo>
                <a:lnTo>
                  <a:pt x="1816667" y="19854"/>
                </a:lnTo>
                <a:close/>
              </a:path>
              <a:path w="1839595" h="875664">
                <a:moveTo>
                  <a:pt x="1822830" y="10922"/>
                </a:moveTo>
                <a:lnTo>
                  <a:pt x="1816667" y="19854"/>
                </a:lnTo>
                <a:lnTo>
                  <a:pt x="1827529" y="20828"/>
                </a:lnTo>
                <a:lnTo>
                  <a:pt x="1822830" y="10922"/>
                </a:lnTo>
                <a:close/>
              </a:path>
              <a:path w="1839595" h="875664">
                <a:moveTo>
                  <a:pt x="1826505" y="10922"/>
                </a:moveTo>
                <a:lnTo>
                  <a:pt x="1822830" y="10922"/>
                </a:lnTo>
                <a:lnTo>
                  <a:pt x="1827529" y="20828"/>
                </a:lnTo>
                <a:lnTo>
                  <a:pt x="1829476" y="20828"/>
                </a:lnTo>
                <a:lnTo>
                  <a:pt x="1830831" y="20193"/>
                </a:lnTo>
                <a:lnTo>
                  <a:pt x="1826505" y="10922"/>
                </a:lnTo>
                <a:close/>
              </a:path>
              <a:path w="1839595" h="875664">
                <a:moveTo>
                  <a:pt x="1825498" y="8762"/>
                </a:moveTo>
                <a:lnTo>
                  <a:pt x="1804210" y="18738"/>
                </a:lnTo>
                <a:lnTo>
                  <a:pt x="1816667" y="19854"/>
                </a:lnTo>
                <a:lnTo>
                  <a:pt x="1822830" y="10922"/>
                </a:lnTo>
                <a:lnTo>
                  <a:pt x="1826505" y="10922"/>
                </a:lnTo>
                <a:lnTo>
                  <a:pt x="1825498" y="8762"/>
                </a:lnTo>
                <a:close/>
              </a:path>
              <a:path w="1839595" h="875664">
                <a:moveTo>
                  <a:pt x="1737359" y="0"/>
                </a:moveTo>
                <a:lnTo>
                  <a:pt x="1734184" y="2539"/>
                </a:lnTo>
                <a:lnTo>
                  <a:pt x="1733930" y="5969"/>
                </a:lnTo>
                <a:lnTo>
                  <a:pt x="1733550" y="9525"/>
                </a:lnTo>
                <a:lnTo>
                  <a:pt x="1736217" y="12573"/>
                </a:lnTo>
                <a:lnTo>
                  <a:pt x="1739646" y="12954"/>
                </a:lnTo>
                <a:lnTo>
                  <a:pt x="1804210" y="18738"/>
                </a:lnTo>
                <a:lnTo>
                  <a:pt x="1825498" y="8762"/>
                </a:lnTo>
                <a:lnTo>
                  <a:pt x="1835238" y="8762"/>
                </a:lnTo>
                <a:lnTo>
                  <a:pt x="1740789" y="254"/>
                </a:lnTo>
                <a:lnTo>
                  <a:pt x="1737359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63416" y="755650"/>
            <a:ext cx="1840864" cy="946785"/>
          </a:xfrm>
          <a:custGeom>
            <a:avLst/>
            <a:gdLst/>
            <a:ahLst/>
            <a:cxnLst/>
            <a:rect l="l" t="t" r="r" b="b"/>
            <a:pathLst>
              <a:path w="1840864" h="946785">
                <a:moveTo>
                  <a:pt x="35151" y="16679"/>
                </a:moveTo>
                <a:lnTo>
                  <a:pt x="22530" y="17407"/>
                </a:lnTo>
                <a:lnTo>
                  <a:pt x="29290" y="27908"/>
                </a:lnTo>
                <a:lnTo>
                  <a:pt x="1834515" y="946276"/>
                </a:lnTo>
                <a:lnTo>
                  <a:pt x="1840357" y="934974"/>
                </a:lnTo>
                <a:lnTo>
                  <a:pt x="35151" y="16679"/>
                </a:lnTo>
                <a:close/>
              </a:path>
              <a:path w="1840864" h="946785">
                <a:moveTo>
                  <a:pt x="102488" y="0"/>
                </a:moveTo>
                <a:lnTo>
                  <a:pt x="99060" y="253"/>
                </a:lnTo>
                <a:lnTo>
                  <a:pt x="0" y="5969"/>
                </a:lnTo>
                <a:lnTo>
                  <a:pt x="53721" y="89280"/>
                </a:lnTo>
                <a:lnTo>
                  <a:pt x="55625" y="92201"/>
                </a:lnTo>
                <a:lnTo>
                  <a:pt x="59562" y="93090"/>
                </a:lnTo>
                <a:lnTo>
                  <a:pt x="65405" y="89280"/>
                </a:lnTo>
                <a:lnTo>
                  <a:pt x="66294" y="85344"/>
                </a:lnTo>
                <a:lnTo>
                  <a:pt x="64388" y="82423"/>
                </a:lnTo>
                <a:lnTo>
                  <a:pt x="29290" y="27908"/>
                </a:lnTo>
                <a:lnTo>
                  <a:pt x="8382" y="17272"/>
                </a:lnTo>
                <a:lnTo>
                  <a:pt x="14097" y="5969"/>
                </a:lnTo>
                <a:lnTo>
                  <a:pt x="105654" y="5969"/>
                </a:lnTo>
                <a:lnTo>
                  <a:pt x="105537" y="2666"/>
                </a:lnTo>
                <a:lnTo>
                  <a:pt x="102488" y="0"/>
                </a:lnTo>
                <a:close/>
              </a:path>
              <a:path w="1840864" h="946785">
                <a:moveTo>
                  <a:pt x="14097" y="5969"/>
                </a:moveTo>
                <a:lnTo>
                  <a:pt x="8382" y="17272"/>
                </a:lnTo>
                <a:lnTo>
                  <a:pt x="29290" y="27908"/>
                </a:lnTo>
                <a:lnTo>
                  <a:pt x="22933" y="18034"/>
                </a:lnTo>
                <a:lnTo>
                  <a:pt x="11684" y="18034"/>
                </a:lnTo>
                <a:lnTo>
                  <a:pt x="16637" y="8254"/>
                </a:lnTo>
                <a:lnTo>
                  <a:pt x="18590" y="8254"/>
                </a:lnTo>
                <a:lnTo>
                  <a:pt x="14097" y="5969"/>
                </a:lnTo>
                <a:close/>
              </a:path>
              <a:path w="1840864" h="946785">
                <a:moveTo>
                  <a:pt x="16637" y="8254"/>
                </a:moveTo>
                <a:lnTo>
                  <a:pt x="11684" y="18034"/>
                </a:lnTo>
                <a:lnTo>
                  <a:pt x="22530" y="17407"/>
                </a:lnTo>
                <a:lnTo>
                  <a:pt x="16637" y="8254"/>
                </a:lnTo>
                <a:close/>
              </a:path>
              <a:path w="1840864" h="946785">
                <a:moveTo>
                  <a:pt x="22530" y="17407"/>
                </a:moveTo>
                <a:lnTo>
                  <a:pt x="11684" y="18034"/>
                </a:lnTo>
                <a:lnTo>
                  <a:pt x="22933" y="18034"/>
                </a:lnTo>
                <a:lnTo>
                  <a:pt x="22530" y="17407"/>
                </a:lnTo>
                <a:close/>
              </a:path>
              <a:path w="1840864" h="946785">
                <a:moveTo>
                  <a:pt x="18590" y="8254"/>
                </a:moveTo>
                <a:lnTo>
                  <a:pt x="16637" y="8254"/>
                </a:lnTo>
                <a:lnTo>
                  <a:pt x="22530" y="17407"/>
                </a:lnTo>
                <a:lnTo>
                  <a:pt x="35151" y="16679"/>
                </a:lnTo>
                <a:lnTo>
                  <a:pt x="18590" y="8254"/>
                </a:lnTo>
                <a:close/>
              </a:path>
              <a:path w="1840864" h="946785">
                <a:moveTo>
                  <a:pt x="105654" y="5969"/>
                </a:moveTo>
                <a:lnTo>
                  <a:pt x="14097" y="5969"/>
                </a:lnTo>
                <a:lnTo>
                  <a:pt x="35151" y="16679"/>
                </a:lnTo>
                <a:lnTo>
                  <a:pt x="99695" y="12953"/>
                </a:lnTo>
                <a:lnTo>
                  <a:pt x="103250" y="12700"/>
                </a:lnTo>
                <a:lnTo>
                  <a:pt x="105918" y="9778"/>
                </a:lnTo>
                <a:lnTo>
                  <a:pt x="105654" y="5969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32646" y="3393376"/>
            <a:ext cx="1118120" cy="942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27947" y="3388677"/>
            <a:ext cx="1127760" cy="951865"/>
          </a:xfrm>
          <a:custGeom>
            <a:avLst/>
            <a:gdLst/>
            <a:ahLst/>
            <a:cxnLst/>
            <a:rect l="l" t="t" r="r" b="b"/>
            <a:pathLst>
              <a:path w="1127759" h="951864">
                <a:moveTo>
                  <a:pt x="0" y="951547"/>
                </a:moveTo>
                <a:lnTo>
                  <a:pt x="1127645" y="951547"/>
                </a:lnTo>
                <a:lnTo>
                  <a:pt x="1127645" y="0"/>
                </a:lnTo>
                <a:lnTo>
                  <a:pt x="0" y="0"/>
                </a:lnTo>
                <a:lnTo>
                  <a:pt x="0" y="951547"/>
                </a:lnTo>
                <a:close/>
              </a:path>
            </a:pathLst>
          </a:custGeom>
          <a:ln w="9525">
            <a:solidFill>
              <a:srgbClr val="9A2C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37092" y="301180"/>
            <a:ext cx="1113701" cy="9420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732393" y="296481"/>
            <a:ext cx="1123315" cy="951865"/>
          </a:xfrm>
          <a:custGeom>
            <a:avLst/>
            <a:gdLst/>
            <a:ahLst/>
            <a:cxnLst/>
            <a:rect l="l" t="t" r="r" b="b"/>
            <a:pathLst>
              <a:path w="1123315" h="951865">
                <a:moveTo>
                  <a:pt x="0" y="951547"/>
                </a:moveTo>
                <a:lnTo>
                  <a:pt x="1123226" y="951547"/>
                </a:lnTo>
                <a:lnTo>
                  <a:pt x="1123226" y="0"/>
                </a:lnTo>
                <a:lnTo>
                  <a:pt x="0" y="0"/>
                </a:lnTo>
                <a:lnTo>
                  <a:pt x="0" y="951547"/>
                </a:lnTo>
                <a:close/>
              </a:path>
            </a:pathLst>
          </a:custGeom>
          <a:ln w="9525">
            <a:solidFill>
              <a:srgbClr val="9A2C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49754" y="3427158"/>
            <a:ext cx="1113701" cy="9420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45054" y="3422332"/>
            <a:ext cx="1123315" cy="951865"/>
          </a:xfrm>
          <a:custGeom>
            <a:avLst/>
            <a:gdLst/>
            <a:ahLst/>
            <a:cxnLst/>
            <a:rect l="l" t="t" r="r" b="b"/>
            <a:pathLst>
              <a:path w="1123314" h="951864">
                <a:moveTo>
                  <a:pt x="0" y="951547"/>
                </a:moveTo>
                <a:lnTo>
                  <a:pt x="1123226" y="951547"/>
                </a:lnTo>
                <a:lnTo>
                  <a:pt x="1123226" y="0"/>
                </a:lnTo>
                <a:lnTo>
                  <a:pt x="0" y="0"/>
                </a:lnTo>
                <a:lnTo>
                  <a:pt x="0" y="951547"/>
                </a:lnTo>
                <a:close/>
              </a:path>
            </a:pathLst>
          </a:custGeom>
          <a:ln w="9525">
            <a:solidFill>
              <a:srgbClr val="9A2C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96227" y="2356866"/>
            <a:ext cx="1837055" cy="1508125"/>
          </a:xfrm>
          <a:custGeom>
            <a:avLst/>
            <a:gdLst/>
            <a:ahLst/>
            <a:cxnLst/>
            <a:rect l="l" t="t" r="r" b="b"/>
            <a:pathLst>
              <a:path w="1837054" h="1508125">
                <a:moveTo>
                  <a:pt x="1737232" y="1478788"/>
                </a:moveTo>
                <a:lnTo>
                  <a:pt x="1733930" y="1481201"/>
                </a:lnTo>
                <a:lnTo>
                  <a:pt x="1733423" y="1484630"/>
                </a:lnTo>
                <a:lnTo>
                  <a:pt x="1732788" y="1488059"/>
                </a:lnTo>
                <a:lnTo>
                  <a:pt x="1735201" y="1491361"/>
                </a:lnTo>
                <a:lnTo>
                  <a:pt x="1738629" y="1491869"/>
                </a:lnTo>
                <a:lnTo>
                  <a:pt x="1836547" y="1507617"/>
                </a:lnTo>
                <a:lnTo>
                  <a:pt x="1835367" y="1504442"/>
                </a:lnTo>
                <a:lnTo>
                  <a:pt x="1822703" y="1504442"/>
                </a:lnTo>
                <a:lnTo>
                  <a:pt x="1804527" y="1489536"/>
                </a:lnTo>
                <a:lnTo>
                  <a:pt x="1740662" y="1479296"/>
                </a:lnTo>
                <a:lnTo>
                  <a:pt x="1737232" y="1478788"/>
                </a:lnTo>
                <a:close/>
              </a:path>
              <a:path w="1837054" h="1508125">
                <a:moveTo>
                  <a:pt x="1804527" y="1489536"/>
                </a:moveTo>
                <a:lnTo>
                  <a:pt x="1822703" y="1504442"/>
                </a:lnTo>
                <a:lnTo>
                  <a:pt x="1824920" y="1501775"/>
                </a:lnTo>
                <a:lnTo>
                  <a:pt x="1820799" y="1501775"/>
                </a:lnTo>
                <a:lnTo>
                  <a:pt x="1816992" y="1491535"/>
                </a:lnTo>
                <a:lnTo>
                  <a:pt x="1804527" y="1489536"/>
                </a:lnTo>
                <a:close/>
              </a:path>
              <a:path w="1837054" h="1508125">
                <a:moveTo>
                  <a:pt x="1797050" y="1409700"/>
                </a:moveTo>
                <a:lnTo>
                  <a:pt x="1793748" y="1410970"/>
                </a:lnTo>
                <a:lnTo>
                  <a:pt x="1790573" y="1412113"/>
                </a:lnTo>
                <a:lnTo>
                  <a:pt x="1788795" y="1415796"/>
                </a:lnTo>
                <a:lnTo>
                  <a:pt x="1790065" y="1419098"/>
                </a:lnTo>
                <a:lnTo>
                  <a:pt x="1812596" y="1479709"/>
                </a:lnTo>
                <a:lnTo>
                  <a:pt x="1830831" y="1494663"/>
                </a:lnTo>
                <a:lnTo>
                  <a:pt x="1822703" y="1504442"/>
                </a:lnTo>
                <a:lnTo>
                  <a:pt x="1835367" y="1504442"/>
                </a:lnTo>
                <a:lnTo>
                  <a:pt x="1802002" y="1414653"/>
                </a:lnTo>
                <a:lnTo>
                  <a:pt x="1800732" y="1411351"/>
                </a:lnTo>
                <a:lnTo>
                  <a:pt x="1797050" y="1409700"/>
                </a:lnTo>
                <a:close/>
              </a:path>
              <a:path w="1837054" h="1508125">
                <a:moveTo>
                  <a:pt x="1816992" y="1491535"/>
                </a:moveTo>
                <a:lnTo>
                  <a:pt x="1820799" y="1501775"/>
                </a:lnTo>
                <a:lnTo>
                  <a:pt x="1827783" y="1493266"/>
                </a:lnTo>
                <a:lnTo>
                  <a:pt x="1816992" y="1491535"/>
                </a:lnTo>
                <a:close/>
              </a:path>
              <a:path w="1837054" h="1508125">
                <a:moveTo>
                  <a:pt x="1812596" y="1479709"/>
                </a:moveTo>
                <a:lnTo>
                  <a:pt x="1816992" y="1491535"/>
                </a:lnTo>
                <a:lnTo>
                  <a:pt x="1827783" y="1493266"/>
                </a:lnTo>
                <a:lnTo>
                  <a:pt x="1820799" y="1501775"/>
                </a:lnTo>
                <a:lnTo>
                  <a:pt x="1824920" y="1501775"/>
                </a:lnTo>
                <a:lnTo>
                  <a:pt x="1830831" y="1494663"/>
                </a:lnTo>
                <a:lnTo>
                  <a:pt x="1812596" y="1479709"/>
                </a:lnTo>
                <a:close/>
              </a:path>
              <a:path w="1837054" h="1508125">
                <a:moveTo>
                  <a:pt x="8127" y="0"/>
                </a:moveTo>
                <a:lnTo>
                  <a:pt x="0" y="9779"/>
                </a:lnTo>
                <a:lnTo>
                  <a:pt x="1804527" y="1489536"/>
                </a:lnTo>
                <a:lnTo>
                  <a:pt x="1816992" y="1491535"/>
                </a:lnTo>
                <a:lnTo>
                  <a:pt x="1812596" y="1479709"/>
                </a:lnTo>
                <a:lnTo>
                  <a:pt x="8127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63544" y="2357247"/>
            <a:ext cx="1841500" cy="1541145"/>
          </a:xfrm>
          <a:custGeom>
            <a:avLst/>
            <a:gdLst/>
            <a:ahLst/>
            <a:cxnLst/>
            <a:rect l="l" t="t" r="r" b="b"/>
            <a:pathLst>
              <a:path w="1841500" h="1541145">
                <a:moveTo>
                  <a:pt x="38353" y="1442720"/>
                </a:moveTo>
                <a:lnTo>
                  <a:pt x="34797" y="1444370"/>
                </a:lnTo>
                <a:lnTo>
                  <a:pt x="33527" y="1447672"/>
                </a:lnTo>
                <a:lnTo>
                  <a:pt x="0" y="1540890"/>
                </a:lnTo>
                <a:lnTo>
                  <a:pt x="18637" y="1537715"/>
                </a:lnTo>
                <a:lnTo>
                  <a:pt x="13588" y="1537715"/>
                </a:lnTo>
                <a:lnTo>
                  <a:pt x="5460" y="1527936"/>
                </a:lnTo>
                <a:lnTo>
                  <a:pt x="23636" y="1512743"/>
                </a:lnTo>
                <a:lnTo>
                  <a:pt x="45592" y="1451990"/>
                </a:lnTo>
                <a:lnTo>
                  <a:pt x="46735" y="1448689"/>
                </a:lnTo>
                <a:lnTo>
                  <a:pt x="44957" y="1445005"/>
                </a:lnTo>
                <a:lnTo>
                  <a:pt x="38353" y="1442720"/>
                </a:lnTo>
                <a:close/>
              </a:path>
              <a:path w="1841500" h="1541145">
                <a:moveTo>
                  <a:pt x="23636" y="1512743"/>
                </a:moveTo>
                <a:lnTo>
                  <a:pt x="5460" y="1527936"/>
                </a:lnTo>
                <a:lnTo>
                  <a:pt x="13588" y="1537715"/>
                </a:lnTo>
                <a:lnTo>
                  <a:pt x="16931" y="1534921"/>
                </a:lnTo>
                <a:lnTo>
                  <a:pt x="15620" y="1534921"/>
                </a:lnTo>
                <a:lnTo>
                  <a:pt x="8508" y="1526539"/>
                </a:lnTo>
                <a:lnTo>
                  <a:pt x="19311" y="1524710"/>
                </a:lnTo>
                <a:lnTo>
                  <a:pt x="23636" y="1512743"/>
                </a:lnTo>
                <a:close/>
              </a:path>
              <a:path w="1841500" h="1541145">
                <a:moveTo>
                  <a:pt x="98932" y="1511172"/>
                </a:moveTo>
                <a:lnTo>
                  <a:pt x="95503" y="1511808"/>
                </a:lnTo>
                <a:lnTo>
                  <a:pt x="31644" y="1522622"/>
                </a:lnTo>
                <a:lnTo>
                  <a:pt x="13588" y="1537715"/>
                </a:lnTo>
                <a:lnTo>
                  <a:pt x="18637" y="1537715"/>
                </a:lnTo>
                <a:lnTo>
                  <a:pt x="97662" y="1524253"/>
                </a:lnTo>
                <a:lnTo>
                  <a:pt x="101091" y="1523745"/>
                </a:lnTo>
                <a:lnTo>
                  <a:pt x="103377" y="1520444"/>
                </a:lnTo>
                <a:lnTo>
                  <a:pt x="102869" y="1517014"/>
                </a:lnTo>
                <a:lnTo>
                  <a:pt x="102234" y="1513458"/>
                </a:lnTo>
                <a:lnTo>
                  <a:pt x="98932" y="1511172"/>
                </a:lnTo>
                <a:close/>
              </a:path>
              <a:path w="1841500" h="1541145">
                <a:moveTo>
                  <a:pt x="19311" y="1524710"/>
                </a:moveTo>
                <a:lnTo>
                  <a:pt x="8508" y="1526539"/>
                </a:lnTo>
                <a:lnTo>
                  <a:pt x="15620" y="1534921"/>
                </a:lnTo>
                <a:lnTo>
                  <a:pt x="19311" y="1524710"/>
                </a:lnTo>
                <a:close/>
              </a:path>
              <a:path w="1841500" h="1541145">
                <a:moveTo>
                  <a:pt x="31644" y="1522622"/>
                </a:moveTo>
                <a:lnTo>
                  <a:pt x="19311" y="1524710"/>
                </a:lnTo>
                <a:lnTo>
                  <a:pt x="15620" y="1534921"/>
                </a:lnTo>
                <a:lnTo>
                  <a:pt x="16931" y="1534921"/>
                </a:lnTo>
                <a:lnTo>
                  <a:pt x="31644" y="1522622"/>
                </a:lnTo>
                <a:close/>
              </a:path>
              <a:path w="1841500" h="1541145">
                <a:moveTo>
                  <a:pt x="1833244" y="0"/>
                </a:moveTo>
                <a:lnTo>
                  <a:pt x="23636" y="1512743"/>
                </a:lnTo>
                <a:lnTo>
                  <a:pt x="19311" y="1524710"/>
                </a:lnTo>
                <a:lnTo>
                  <a:pt x="31644" y="1522622"/>
                </a:lnTo>
                <a:lnTo>
                  <a:pt x="1841372" y="9778"/>
                </a:lnTo>
                <a:lnTo>
                  <a:pt x="1833244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509254" y="4387722"/>
            <a:ext cx="15392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Family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Medicine</a:t>
            </a:r>
            <a:endParaRPr sz="18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Clinic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84298" y="4429505"/>
            <a:ext cx="967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Pain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Clinic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34386" y="290639"/>
            <a:ext cx="1129080" cy="9420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29688" y="285813"/>
            <a:ext cx="1139190" cy="951865"/>
          </a:xfrm>
          <a:custGeom>
            <a:avLst/>
            <a:gdLst/>
            <a:ahLst/>
            <a:cxnLst/>
            <a:rect l="l" t="t" r="r" b="b"/>
            <a:pathLst>
              <a:path w="1139189" h="951865">
                <a:moveTo>
                  <a:pt x="0" y="951547"/>
                </a:moveTo>
                <a:lnTo>
                  <a:pt x="1138605" y="951547"/>
                </a:lnTo>
                <a:lnTo>
                  <a:pt x="1138605" y="0"/>
                </a:lnTo>
                <a:lnTo>
                  <a:pt x="0" y="0"/>
                </a:lnTo>
                <a:lnTo>
                  <a:pt x="0" y="951547"/>
                </a:lnTo>
                <a:close/>
              </a:path>
            </a:pathLst>
          </a:custGeom>
          <a:ln w="9525">
            <a:solidFill>
              <a:srgbClr val="9A2C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860672" y="321944"/>
            <a:ext cx="44786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000000"/>
                </a:solidFill>
              </a:rPr>
              <a:t>Axial-SpA </a:t>
            </a:r>
            <a:r>
              <a:rPr sz="2800" spc="-35" dirty="0">
                <a:solidFill>
                  <a:srgbClr val="000000"/>
                </a:solidFill>
              </a:rPr>
              <a:t>Patient</a:t>
            </a:r>
            <a:r>
              <a:rPr sz="2800" spc="30" dirty="0">
                <a:solidFill>
                  <a:srgbClr val="000000"/>
                </a:solidFill>
              </a:rPr>
              <a:t> </a:t>
            </a:r>
            <a:r>
              <a:rPr sz="2800" spc="-15" dirty="0">
                <a:solidFill>
                  <a:srgbClr val="000000"/>
                </a:solidFill>
              </a:rPr>
              <a:t>Journey</a:t>
            </a:r>
            <a:endParaRPr sz="2800"/>
          </a:p>
        </p:txBody>
      </p:sp>
      <p:sp>
        <p:nvSpPr>
          <p:cNvPr id="18" name="object 18"/>
          <p:cNvSpPr/>
          <p:nvPr/>
        </p:nvSpPr>
        <p:spPr>
          <a:xfrm>
            <a:off x="2809367" y="5005539"/>
            <a:ext cx="2582418" cy="13627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99641" y="1467457"/>
            <a:ext cx="1599181" cy="4914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60601" y="5592419"/>
            <a:ext cx="464451" cy="8086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071877" y="1237234"/>
            <a:ext cx="1805939" cy="722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Derma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Clinic</a:t>
            </a:r>
            <a:endParaRPr sz="1800">
              <a:latin typeface="Calibri"/>
              <a:cs typeface="Calibri"/>
            </a:endParaRPr>
          </a:p>
          <a:p>
            <a:pPr marL="299085" marR="5080" indent="-286385">
              <a:lnSpc>
                <a:spcPct val="100000"/>
              </a:lnSpc>
              <a:spcBef>
                <a:spcPts val="930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000" spc="-10" dirty="0">
                <a:latin typeface="Arial"/>
                <a:cs typeface="Arial"/>
              </a:rPr>
              <a:t>7–42% </a:t>
            </a:r>
            <a:r>
              <a:rPr sz="1000" spc="-5" dirty="0">
                <a:latin typeface="Arial"/>
                <a:cs typeface="Arial"/>
              </a:rPr>
              <a:t>of psoriasis (Ps)  patients </a:t>
            </a:r>
            <a:r>
              <a:rPr sz="1000" dirty="0">
                <a:latin typeface="Arial"/>
                <a:cs typeface="Arial"/>
              </a:rPr>
              <a:t>may </a:t>
            </a:r>
            <a:r>
              <a:rPr sz="1000" spc="-10" dirty="0">
                <a:latin typeface="Arial"/>
                <a:cs typeface="Arial"/>
              </a:rPr>
              <a:t>develop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PsA.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71877" y="2087372"/>
            <a:ext cx="18211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6385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000" spc="-5" dirty="0">
                <a:latin typeface="Arial"/>
                <a:cs typeface="Arial"/>
              </a:rPr>
              <a:t>No correlation </a:t>
            </a:r>
            <a:r>
              <a:rPr sz="1000" spc="-10" dirty="0">
                <a:latin typeface="Arial"/>
                <a:cs typeface="Arial"/>
              </a:rPr>
              <a:t>between </a:t>
            </a:r>
            <a:r>
              <a:rPr sz="1000" spc="-5" dirty="0">
                <a:latin typeface="Arial"/>
                <a:cs typeface="Arial"/>
              </a:rPr>
              <a:t>the  severity of psoriatic  plaques and PsA has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been  </a:t>
            </a:r>
            <a:r>
              <a:rPr sz="1000" spc="-10" dirty="0">
                <a:latin typeface="Arial"/>
                <a:cs typeface="Arial"/>
              </a:rPr>
              <a:t>identified.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549767" y="1275334"/>
            <a:ext cx="137096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Ophtha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Clinic</a:t>
            </a:r>
            <a:endParaRPr sz="1800">
              <a:latin typeface="Calibri"/>
              <a:cs typeface="Calibri"/>
            </a:endParaRPr>
          </a:p>
          <a:p>
            <a:pPr marL="299085" marR="125730" indent="-286385">
              <a:lnSpc>
                <a:spcPct val="100000"/>
              </a:lnSpc>
              <a:spcBef>
                <a:spcPts val="955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000" spc="-10" dirty="0">
                <a:latin typeface="Arial"/>
                <a:cs typeface="Arial"/>
              </a:rPr>
              <a:t>25% </a:t>
            </a:r>
            <a:r>
              <a:rPr sz="1000" spc="-5" dirty="0">
                <a:latin typeface="Arial"/>
                <a:cs typeface="Arial"/>
              </a:rPr>
              <a:t>of patients  </a:t>
            </a:r>
            <a:r>
              <a:rPr sz="1000" dirty="0">
                <a:latin typeface="Arial"/>
                <a:cs typeface="Arial"/>
              </a:rPr>
              <a:t>may </a:t>
            </a:r>
            <a:r>
              <a:rPr sz="1000" spc="-10" dirty="0">
                <a:latin typeface="Arial"/>
                <a:cs typeface="Arial"/>
              </a:rPr>
              <a:t>have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uveitis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013700" y="5460349"/>
            <a:ext cx="2552807" cy="4294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340100" y="5011508"/>
            <a:ext cx="160820" cy="1608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23694" y="1462427"/>
            <a:ext cx="1599181" cy="4914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18047" y="1452714"/>
            <a:ext cx="1609725" cy="4930140"/>
          </a:xfrm>
          <a:custGeom>
            <a:avLst/>
            <a:gdLst/>
            <a:ahLst/>
            <a:cxnLst/>
            <a:rect l="l" t="t" r="r" b="b"/>
            <a:pathLst>
              <a:path w="1609725" h="4930140">
                <a:moveTo>
                  <a:pt x="0" y="4929886"/>
                </a:moveTo>
                <a:lnTo>
                  <a:pt x="1609471" y="4929886"/>
                </a:lnTo>
                <a:lnTo>
                  <a:pt x="1609471" y="0"/>
                </a:lnTo>
                <a:lnTo>
                  <a:pt x="0" y="0"/>
                </a:lnTo>
                <a:lnTo>
                  <a:pt x="0" y="4929886"/>
                </a:lnTo>
                <a:close/>
              </a:path>
            </a:pathLst>
          </a:custGeom>
          <a:ln w="952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06941" y="2175065"/>
            <a:ext cx="1113701" cy="9420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02242" y="2170239"/>
            <a:ext cx="1123315" cy="951865"/>
          </a:xfrm>
          <a:custGeom>
            <a:avLst/>
            <a:gdLst/>
            <a:ahLst/>
            <a:cxnLst/>
            <a:rect l="l" t="t" r="r" b="b"/>
            <a:pathLst>
              <a:path w="1123315" h="951864">
                <a:moveTo>
                  <a:pt x="0" y="951547"/>
                </a:moveTo>
                <a:lnTo>
                  <a:pt x="1123226" y="951547"/>
                </a:lnTo>
                <a:lnTo>
                  <a:pt x="1123226" y="0"/>
                </a:lnTo>
                <a:lnTo>
                  <a:pt x="0" y="0"/>
                </a:lnTo>
                <a:lnTo>
                  <a:pt x="0" y="951547"/>
                </a:lnTo>
                <a:close/>
              </a:path>
            </a:pathLst>
          </a:custGeom>
          <a:ln w="9524">
            <a:solidFill>
              <a:srgbClr val="9A2C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06941" y="393890"/>
            <a:ext cx="1113701" cy="9420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02242" y="389191"/>
            <a:ext cx="1123315" cy="951865"/>
          </a:xfrm>
          <a:custGeom>
            <a:avLst/>
            <a:gdLst/>
            <a:ahLst/>
            <a:cxnLst/>
            <a:rect l="l" t="t" r="r" b="b"/>
            <a:pathLst>
              <a:path w="1123315" h="951865">
                <a:moveTo>
                  <a:pt x="0" y="951547"/>
                </a:moveTo>
                <a:lnTo>
                  <a:pt x="1123226" y="951547"/>
                </a:lnTo>
                <a:lnTo>
                  <a:pt x="1123226" y="0"/>
                </a:lnTo>
                <a:lnTo>
                  <a:pt x="0" y="0"/>
                </a:lnTo>
                <a:lnTo>
                  <a:pt x="0" y="951547"/>
                </a:lnTo>
                <a:close/>
              </a:path>
            </a:pathLst>
          </a:custGeom>
          <a:ln w="9524">
            <a:solidFill>
              <a:srgbClr val="9A2C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19602" y="2274125"/>
            <a:ext cx="1113701" cy="9420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14904" y="2269426"/>
            <a:ext cx="1123315" cy="951865"/>
          </a:xfrm>
          <a:custGeom>
            <a:avLst/>
            <a:gdLst/>
            <a:ahLst/>
            <a:cxnLst/>
            <a:rect l="l" t="t" r="r" b="b"/>
            <a:pathLst>
              <a:path w="1123314" h="951864">
                <a:moveTo>
                  <a:pt x="0" y="951547"/>
                </a:moveTo>
                <a:lnTo>
                  <a:pt x="1123226" y="951547"/>
                </a:lnTo>
                <a:lnTo>
                  <a:pt x="1123226" y="0"/>
                </a:lnTo>
                <a:lnTo>
                  <a:pt x="0" y="0"/>
                </a:lnTo>
                <a:lnTo>
                  <a:pt x="0" y="951547"/>
                </a:lnTo>
                <a:close/>
              </a:path>
            </a:pathLst>
          </a:custGeom>
          <a:ln w="9525">
            <a:solidFill>
              <a:srgbClr val="9A2C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22873" y="250888"/>
            <a:ext cx="1599946" cy="11905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18047" y="246189"/>
            <a:ext cx="1609725" cy="1200150"/>
          </a:xfrm>
          <a:custGeom>
            <a:avLst/>
            <a:gdLst/>
            <a:ahLst/>
            <a:cxnLst/>
            <a:rect l="l" t="t" r="r" b="b"/>
            <a:pathLst>
              <a:path w="1609725" h="1200150">
                <a:moveTo>
                  <a:pt x="0" y="1200086"/>
                </a:moveTo>
                <a:lnTo>
                  <a:pt x="1609471" y="1200086"/>
                </a:lnTo>
                <a:lnTo>
                  <a:pt x="1609471" y="0"/>
                </a:lnTo>
                <a:lnTo>
                  <a:pt x="0" y="0"/>
                </a:lnTo>
                <a:lnTo>
                  <a:pt x="0" y="1200086"/>
                </a:lnTo>
                <a:close/>
              </a:path>
            </a:pathLst>
          </a:custGeom>
          <a:ln w="952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22819" y="804163"/>
            <a:ext cx="1984375" cy="102870"/>
          </a:xfrm>
          <a:custGeom>
            <a:avLst/>
            <a:gdLst/>
            <a:ahLst/>
            <a:cxnLst/>
            <a:rect l="l" t="t" r="r" b="b"/>
            <a:pathLst>
              <a:path w="1984375" h="102869">
                <a:moveTo>
                  <a:pt x="1898269" y="74286"/>
                </a:moveTo>
                <a:lnTo>
                  <a:pt x="1898014" y="102870"/>
                </a:lnTo>
                <a:lnTo>
                  <a:pt x="1956286" y="74422"/>
                </a:lnTo>
                <a:lnTo>
                  <a:pt x="1912620" y="74422"/>
                </a:lnTo>
                <a:lnTo>
                  <a:pt x="1898269" y="74286"/>
                </a:lnTo>
                <a:close/>
              </a:path>
              <a:path w="1984375" h="102869">
                <a:moveTo>
                  <a:pt x="86105" y="0"/>
                </a:moveTo>
                <a:lnTo>
                  <a:pt x="0" y="42037"/>
                </a:lnTo>
                <a:lnTo>
                  <a:pt x="85344" y="85725"/>
                </a:lnTo>
                <a:lnTo>
                  <a:pt x="85597" y="57157"/>
                </a:lnTo>
                <a:lnTo>
                  <a:pt x="71374" y="57023"/>
                </a:lnTo>
                <a:lnTo>
                  <a:pt x="71627" y="28448"/>
                </a:lnTo>
                <a:lnTo>
                  <a:pt x="85853" y="28448"/>
                </a:lnTo>
                <a:lnTo>
                  <a:pt x="86105" y="0"/>
                </a:lnTo>
                <a:close/>
              </a:path>
              <a:path w="1984375" h="102869">
                <a:moveTo>
                  <a:pt x="1898523" y="45711"/>
                </a:moveTo>
                <a:lnTo>
                  <a:pt x="1898269" y="74286"/>
                </a:lnTo>
                <a:lnTo>
                  <a:pt x="1912620" y="74422"/>
                </a:lnTo>
                <a:lnTo>
                  <a:pt x="1912874" y="45847"/>
                </a:lnTo>
                <a:lnTo>
                  <a:pt x="1898523" y="45711"/>
                </a:lnTo>
                <a:close/>
              </a:path>
              <a:path w="1984375" h="102869">
                <a:moveTo>
                  <a:pt x="1898777" y="17145"/>
                </a:moveTo>
                <a:lnTo>
                  <a:pt x="1898523" y="45711"/>
                </a:lnTo>
                <a:lnTo>
                  <a:pt x="1912874" y="45847"/>
                </a:lnTo>
                <a:lnTo>
                  <a:pt x="1912620" y="74422"/>
                </a:lnTo>
                <a:lnTo>
                  <a:pt x="1956286" y="74422"/>
                </a:lnTo>
                <a:lnTo>
                  <a:pt x="1984121" y="60833"/>
                </a:lnTo>
                <a:lnTo>
                  <a:pt x="1898777" y="17145"/>
                </a:lnTo>
                <a:close/>
              </a:path>
              <a:path w="1984375" h="102869">
                <a:moveTo>
                  <a:pt x="85851" y="28582"/>
                </a:moveTo>
                <a:lnTo>
                  <a:pt x="85597" y="57157"/>
                </a:lnTo>
                <a:lnTo>
                  <a:pt x="1898269" y="74286"/>
                </a:lnTo>
                <a:lnTo>
                  <a:pt x="1898523" y="45711"/>
                </a:lnTo>
                <a:lnTo>
                  <a:pt x="85851" y="28582"/>
                </a:lnTo>
                <a:close/>
              </a:path>
              <a:path w="1984375" h="102869">
                <a:moveTo>
                  <a:pt x="71627" y="28448"/>
                </a:moveTo>
                <a:lnTo>
                  <a:pt x="71374" y="57023"/>
                </a:lnTo>
                <a:lnTo>
                  <a:pt x="85597" y="57157"/>
                </a:lnTo>
                <a:lnTo>
                  <a:pt x="85851" y="28582"/>
                </a:lnTo>
                <a:lnTo>
                  <a:pt x="71627" y="28448"/>
                </a:lnTo>
                <a:close/>
              </a:path>
              <a:path w="1984375" h="102869">
                <a:moveTo>
                  <a:pt x="85853" y="28448"/>
                </a:moveTo>
                <a:lnTo>
                  <a:pt x="71627" y="28448"/>
                </a:lnTo>
                <a:lnTo>
                  <a:pt x="85851" y="28582"/>
                </a:lnTo>
                <a:lnTo>
                  <a:pt x="85853" y="28448"/>
                </a:lnTo>
                <a:close/>
              </a:path>
            </a:pathLst>
          </a:custGeom>
          <a:solidFill>
            <a:srgbClr val="8B2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22819" y="846200"/>
            <a:ext cx="1984375" cy="1800225"/>
          </a:xfrm>
          <a:custGeom>
            <a:avLst/>
            <a:gdLst/>
            <a:ahLst/>
            <a:cxnLst/>
            <a:rect l="l" t="t" r="r" b="b"/>
            <a:pathLst>
              <a:path w="1984375" h="1800225">
                <a:moveTo>
                  <a:pt x="1911026" y="1752880"/>
                </a:moveTo>
                <a:lnTo>
                  <a:pt x="1891791" y="1774063"/>
                </a:lnTo>
                <a:lnTo>
                  <a:pt x="1984121" y="1799844"/>
                </a:lnTo>
                <a:lnTo>
                  <a:pt x="1969621" y="1762506"/>
                </a:lnTo>
                <a:lnTo>
                  <a:pt x="1921636" y="1762506"/>
                </a:lnTo>
                <a:lnTo>
                  <a:pt x="1911026" y="1752880"/>
                </a:lnTo>
                <a:close/>
              </a:path>
              <a:path w="1984375" h="1800225">
                <a:moveTo>
                  <a:pt x="1930246" y="1731711"/>
                </a:moveTo>
                <a:lnTo>
                  <a:pt x="1911026" y="1752880"/>
                </a:lnTo>
                <a:lnTo>
                  <a:pt x="1921636" y="1762506"/>
                </a:lnTo>
                <a:lnTo>
                  <a:pt x="1940813" y="1741297"/>
                </a:lnTo>
                <a:lnTo>
                  <a:pt x="1930246" y="1731711"/>
                </a:lnTo>
                <a:close/>
              </a:path>
              <a:path w="1984375" h="1800225">
                <a:moveTo>
                  <a:pt x="1949450" y="1710563"/>
                </a:moveTo>
                <a:lnTo>
                  <a:pt x="1930246" y="1731711"/>
                </a:lnTo>
                <a:lnTo>
                  <a:pt x="1940813" y="1741297"/>
                </a:lnTo>
                <a:lnTo>
                  <a:pt x="1921636" y="1762506"/>
                </a:lnTo>
                <a:lnTo>
                  <a:pt x="1969621" y="1762506"/>
                </a:lnTo>
                <a:lnTo>
                  <a:pt x="1949450" y="1710563"/>
                </a:lnTo>
                <a:close/>
              </a:path>
              <a:path w="1984375" h="1800225">
                <a:moveTo>
                  <a:pt x="73095" y="47090"/>
                </a:moveTo>
                <a:lnTo>
                  <a:pt x="53936" y="68190"/>
                </a:lnTo>
                <a:lnTo>
                  <a:pt x="1911026" y="1752880"/>
                </a:lnTo>
                <a:lnTo>
                  <a:pt x="1930246" y="1731711"/>
                </a:lnTo>
                <a:lnTo>
                  <a:pt x="73095" y="47090"/>
                </a:lnTo>
                <a:close/>
              </a:path>
              <a:path w="1984375" h="1800225">
                <a:moveTo>
                  <a:pt x="0" y="0"/>
                </a:moveTo>
                <a:lnTo>
                  <a:pt x="34671" y="89408"/>
                </a:lnTo>
                <a:lnTo>
                  <a:pt x="53936" y="68190"/>
                </a:lnTo>
                <a:lnTo>
                  <a:pt x="43306" y="58547"/>
                </a:lnTo>
                <a:lnTo>
                  <a:pt x="62483" y="37464"/>
                </a:lnTo>
                <a:lnTo>
                  <a:pt x="81835" y="37464"/>
                </a:lnTo>
                <a:lnTo>
                  <a:pt x="92328" y="25908"/>
                </a:lnTo>
                <a:lnTo>
                  <a:pt x="0" y="0"/>
                </a:lnTo>
                <a:close/>
              </a:path>
              <a:path w="1984375" h="1800225">
                <a:moveTo>
                  <a:pt x="62483" y="37464"/>
                </a:moveTo>
                <a:lnTo>
                  <a:pt x="43306" y="58547"/>
                </a:lnTo>
                <a:lnTo>
                  <a:pt x="53936" y="68190"/>
                </a:lnTo>
                <a:lnTo>
                  <a:pt x="73095" y="47090"/>
                </a:lnTo>
                <a:lnTo>
                  <a:pt x="62483" y="37464"/>
                </a:lnTo>
                <a:close/>
              </a:path>
              <a:path w="1984375" h="1800225">
                <a:moveTo>
                  <a:pt x="81835" y="37464"/>
                </a:moveTo>
                <a:lnTo>
                  <a:pt x="62483" y="37464"/>
                </a:lnTo>
                <a:lnTo>
                  <a:pt x="73095" y="47090"/>
                </a:lnTo>
                <a:lnTo>
                  <a:pt x="81835" y="37464"/>
                </a:lnTo>
                <a:close/>
              </a:path>
            </a:pathLst>
          </a:custGeom>
          <a:solidFill>
            <a:srgbClr val="8B2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33392" y="846200"/>
            <a:ext cx="1689735" cy="1899285"/>
          </a:xfrm>
          <a:custGeom>
            <a:avLst/>
            <a:gdLst/>
            <a:ahLst/>
            <a:cxnLst/>
            <a:rect l="l" t="t" r="r" b="b"/>
            <a:pathLst>
              <a:path w="1689735" h="1899285">
                <a:moveTo>
                  <a:pt x="24892" y="1806448"/>
                </a:moveTo>
                <a:lnTo>
                  <a:pt x="0" y="1899031"/>
                </a:lnTo>
                <a:lnTo>
                  <a:pt x="88900" y="1863471"/>
                </a:lnTo>
                <a:lnTo>
                  <a:pt x="79491" y="1855089"/>
                </a:lnTo>
                <a:lnTo>
                  <a:pt x="58166" y="1855089"/>
                </a:lnTo>
                <a:lnTo>
                  <a:pt x="36703" y="1836165"/>
                </a:lnTo>
                <a:lnTo>
                  <a:pt x="46230" y="1825457"/>
                </a:lnTo>
                <a:lnTo>
                  <a:pt x="24892" y="1806448"/>
                </a:lnTo>
                <a:close/>
              </a:path>
              <a:path w="1689735" h="1899285">
                <a:moveTo>
                  <a:pt x="46230" y="1825457"/>
                </a:moveTo>
                <a:lnTo>
                  <a:pt x="36703" y="1836165"/>
                </a:lnTo>
                <a:lnTo>
                  <a:pt x="58166" y="1855089"/>
                </a:lnTo>
                <a:lnTo>
                  <a:pt x="67594" y="1844490"/>
                </a:lnTo>
                <a:lnTo>
                  <a:pt x="46230" y="1825457"/>
                </a:lnTo>
                <a:close/>
              </a:path>
              <a:path w="1689735" h="1899285">
                <a:moveTo>
                  <a:pt x="67594" y="1844490"/>
                </a:moveTo>
                <a:lnTo>
                  <a:pt x="58166" y="1855089"/>
                </a:lnTo>
                <a:lnTo>
                  <a:pt x="79491" y="1855089"/>
                </a:lnTo>
                <a:lnTo>
                  <a:pt x="67594" y="1844490"/>
                </a:lnTo>
                <a:close/>
              </a:path>
              <a:path w="1689735" h="1899285">
                <a:moveTo>
                  <a:pt x="1621829" y="54602"/>
                </a:moveTo>
                <a:lnTo>
                  <a:pt x="46230" y="1825457"/>
                </a:lnTo>
                <a:lnTo>
                  <a:pt x="67594" y="1844490"/>
                </a:lnTo>
                <a:lnTo>
                  <a:pt x="1643123" y="73573"/>
                </a:lnTo>
                <a:lnTo>
                  <a:pt x="1621829" y="54602"/>
                </a:lnTo>
                <a:close/>
              </a:path>
              <a:path w="1689735" h="1899285">
                <a:moveTo>
                  <a:pt x="1677606" y="43941"/>
                </a:moveTo>
                <a:lnTo>
                  <a:pt x="1631315" y="43941"/>
                </a:lnTo>
                <a:lnTo>
                  <a:pt x="1652651" y="62864"/>
                </a:lnTo>
                <a:lnTo>
                  <a:pt x="1643123" y="73573"/>
                </a:lnTo>
                <a:lnTo>
                  <a:pt x="1664462" y="92583"/>
                </a:lnTo>
                <a:lnTo>
                  <a:pt x="1677606" y="43941"/>
                </a:lnTo>
                <a:close/>
              </a:path>
              <a:path w="1689735" h="1899285">
                <a:moveTo>
                  <a:pt x="1631315" y="43941"/>
                </a:moveTo>
                <a:lnTo>
                  <a:pt x="1621829" y="54602"/>
                </a:lnTo>
                <a:lnTo>
                  <a:pt x="1643123" y="73573"/>
                </a:lnTo>
                <a:lnTo>
                  <a:pt x="1652651" y="62864"/>
                </a:lnTo>
                <a:lnTo>
                  <a:pt x="1631315" y="43941"/>
                </a:lnTo>
                <a:close/>
              </a:path>
              <a:path w="1689735" h="1899285">
                <a:moveTo>
                  <a:pt x="1689481" y="0"/>
                </a:moveTo>
                <a:lnTo>
                  <a:pt x="1600454" y="35560"/>
                </a:lnTo>
                <a:lnTo>
                  <a:pt x="1621829" y="54602"/>
                </a:lnTo>
                <a:lnTo>
                  <a:pt x="1631315" y="43941"/>
                </a:lnTo>
                <a:lnTo>
                  <a:pt x="1677606" y="43941"/>
                </a:lnTo>
                <a:lnTo>
                  <a:pt x="1689481" y="0"/>
                </a:lnTo>
                <a:close/>
              </a:path>
            </a:pathLst>
          </a:custGeom>
          <a:solidFill>
            <a:srgbClr val="8B2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33392" y="803783"/>
            <a:ext cx="1689735" cy="93345"/>
          </a:xfrm>
          <a:custGeom>
            <a:avLst/>
            <a:gdLst/>
            <a:ahLst/>
            <a:cxnLst/>
            <a:rect l="l" t="t" r="r" b="b"/>
            <a:pathLst>
              <a:path w="1689735" h="93344">
                <a:moveTo>
                  <a:pt x="85471" y="7238"/>
                </a:moveTo>
                <a:lnTo>
                  <a:pt x="0" y="50545"/>
                </a:lnTo>
                <a:lnTo>
                  <a:pt x="85852" y="92963"/>
                </a:lnTo>
                <a:lnTo>
                  <a:pt x="85725" y="64515"/>
                </a:lnTo>
                <a:lnTo>
                  <a:pt x="71501" y="64515"/>
                </a:lnTo>
                <a:lnTo>
                  <a:pt x="71374" y="35940"/>
                </a:lnTo>
                <a:lnTo>
                  <a:pt x="85598" y="35872"/>
                </a:lnTo>
                <a:lnTo>
                  <a:pt x="85471" y="7238"/>
                </a:lnTo>
                <a:close/>
              </a:path>
              <a:path w="1689735" h="93344">
                <a:moveTo>
                  <a:pt x="1661164" y="28447"/>
                </a:moveTo>
                <a:lnTo>
                  <a:pt x="1617980" y="28447"/>
                </a:lnTo>
                <a:lnTo>
                  <a:pt x="1618107" y="57022"/>
                </a:lnTo>
                <a:lnTo>
                  <a:pt x="1603840" y="57092"/>
                </a:lnTo>
                <a:lnTo>
                  <a:pt x="1604010" y="85725"/>
                </a:lnTo>
                <a:lnTo>
                  <a:pt x="1689481" y="42417"/>
                </a:lnTo>
                <a:lnTo>
                  <a:pt x="1661164" y="28447"/>
                </a:lnTo>
                <a:close/>
              </a:path>
              <a:path w="1689735" h="93344">
                <a:moveTo>
                  <a:pt x="85598" y="35872"/>
                </a:moveTo>
                <a:lnTo>
                  <a:pt x="71374" y="35940"/>
                </a:lnTo>
                <a:lnTo>
                  <a:pt x="71501" y="64515"/>
                </a:lnTo>
                <a:lnTo>
                  <a:pt x="85725" y="64447"/>
                </a:lnTo>
                <a:lnTo>
                  <a:pt x="85598" y="35872"/>
                </a:lnTo>
                <a:close/>
              </a:path>
              <a:path w="1689735" h="93344">
                <a:moveTo>
                  <a:pt x="85725" y="64447"/>
                </a:moveTo>
                <a:lnTo>
                  <a:pt x="71501" y="64515"/>
                </a:lnTo>
                <a:lnTo>
                  <a:pt x="85725" y="64515"/>
                </a:lnTo>
                <a:close/>
              </a:path>
              <a:path w="1689735" h="93344">
                <a:moveTo>
                  <a:pt x="1603670" y="28517"/>
                </a:moveTo>
                <a:lnTo>
                  <a:pt x="85598" y="35872"/>
                </a:lnTo>
                <a:lnTo>
                  <a:pt x="85725" y="64447"/>
                </a:lnTo>
                <a:lnTo>
                  <a:pt x="1603840" y="57092"/>
                </a:lnTo>
                <a:lnTo>
                  <a:pt x="1603670" y="28517"/>
                </a:lnTo>
                <a:close/>
              </a:path>
              <a:path w="1689735" h="93344">
                <a:moveTo>
                  <a:pt x="1617980" y="28447"/>
                </a:moveTo>
                <a:lnTo>
                  <a:pt x="1603670" y="28517"/>
                </a:lnTo>
                <a:lnTo>
                  <a:pt x="1603840" y="57092"/>
                </a:lnTo>
                <a:lnTo>
                  <a:pt x="1618107" y="57022"/>
                </a:lnTo>
                <a:lnTo>
                  <a:pt x="1617980" y="28447"/>
                </a:lnTo>
                <a:close/>
              </a:path>
              <a:path w="1689735" h="93344">
                <a:moveTo>
                  <a:pt x="1603502" y="0"/>
                </a:moveTo>
                <a:lnTo>
                  <a:pt x="1603670" y="28517"/>
                </a:lnTo>
                <a:lnTo>
                  <a:pt x="1661164" y="28447"/>
                </a:lnTo>
                <a:lnTo>
                  <a:pt x="1603502" y="0"/>
                </a:lnTo>
                <a:close/>
              </a:path>
            </a:pathLst>
          </a:custGeom>
          <a:solidFill>
            <a:srgbClr val="8B2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72104" y="4710963"/>
            <a:ext cx="1225422" cy="16668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67279" y="4706200"/>
            <a:ext cx="1235075" cy="1676400"/>
          </a:xfrm>
          <a:custGeom>
            <a:avLst/>
            <a:gdLst/>
            <a:ahLst/>
            <a:cxnLst/>
            <a:rect l="l" t="t" r="r" b="b"/>
            <a:pathLst>
              <a:path w="1235075" h="1676400">
                <a:moveTo>
                  <a:pt x="0" y="1676400"/>
                </a:moveTo>
                <a:lnTo>
                  <a:pt x="1234947" y="1676400"/>
                </a:lnTo>
                <a:lnTo>
                  <a:pt x="1234947" y="0"/>
                </a:lnTo>
                <a:lnTo>
                  <a:pt x="0" y="0"/>
                </a:lnTo>
                <a:lnTo>
                  <a:pt x="0" y="1676400"/>
                </a:lnTo>
                <a:close/>
              </a:path>
            </a:pathLst>
          </a:custGeom>
          <a:ln w="9525">
            <a:solidFill>
              <a:srgbClr val="8B2D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93971" y="4710963"/>
            <a:ext cx="1320291" cy="16668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89146" y="4706200"/>
            <a:ext cx="1330325" cy="1676400"/>
          </a:xfrm>
          <a:custGeom>
            <a:avLst/>
            <a:gdLst/>
            <a:ahLst/>
            <a:cxnLst/>
            <a:rect l="l" t="t" r="r" b="b"/>
            <a:pathLst>
              <a:path w="1330325" h="1676400">
                <a:moveTo>
                  <a:pt x="0" y="1676400"/>
                </a:moveTo>
                <a:lnTo>
                  <a:pt x="1329816" y="1676400"/>
                </a:lnTo>
                <a:lnTo>
                  <a:pt x="1329816" y="0"/>
                </a:lnTo>
                <a:lnTo>
                  <a:pt x="0" y="0"/>
                </a:lnTo>
                <a:lnTo>
                  <a:pt x="0" y="1676400"/>
                </a:lnTo>
                <a:close/>
              </a:path>
            </a:pathLst>
          </a:custGeom>
          <a:ln w="9525">
            <a:solidFill>
              <a:srgbClr val="8B2D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21981" y="4710912"/>
            <a:ext cx="1262951" cy="11323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717281" y="4706149"/>
            <a:ext cx="1272540" cy="1142365"/>
          </a:xfrm>
          <a:custGeom>
            <a:avLst/>
            <a:gdLst/>
            <a:ahLst/>
            <a:cxnLst/>
            <a:rect l="l" t="t" r="r" b="b"/>
            <a:pathLst>
              <a:path w="1272540" h="1142364">
                <a:moveTo>
                  <a:pt x="0" y="1141869"/>
                </a:moveTo>
                <a:lnTo>
                  <a:pt x="1272412" y="1141869"/>
                </a:lnTo>
                <a:lnTo>
                  <a:pt x="1272412" y="0"/>
                </a:lnTo>
                <a:lnTo>
                  <a:pt x="0" y="0"/>
                </a:lnTo>
                <a:lnTo>
                  <a:pt x="0" y="1141869"/>
                </a:lnTo>
                <a:close/>
              </a:path>
            </a:pathLst>
          </a:custGeom>
          <a:ln w="9525">
            <a:solidFill>
              <a:srgbClr val="8B2D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05675" y="846200"/>
            <a:ext cx="1065530" cy="3865245"/>
          </a:xfrm>
          <a:custGeom>
            <a:avLst/>
            <a:gdLst/>
            <a:ahLst/>
            <a:cxnLst/>
            <a:rect l="l" t="t" r="r" b="b"/>
            <a:pathLst>
              <a:path w="1065529" h="3865245">
                <a:moveTo>
                  <a:pt x="1018948" y="3793531"/>
                </a:moveTo>
                <a:lnTo>
                  <a:pt x="991361" y="3800855"/>
                </a:lnTo>
                <a:lnTo>
                  <a:pt x="1047876" y="3864737"/>
                </a:lnTo>
                <a:lnTo>
                  <a:pt x="1059985" y="3805809"/>
                </a:lnTo>
                <a:lnTo>
                  <a:pt x="1022223" y="3805809"/>
                </a:lnTo>
                <a:lnTo>
                  <a:pt x="1018948" y="3793531"/>
                </a:lnTo>
                <a:close/>
              </a:path>
              <a:path w="1065529" h="3865245">
                <a:moveTo>
                  <a:pt x="1037379" y="3788637"/>
                </a:moveTo>
                <a:lnTo>
                  <a:pt x="1018948" y="3793531"/>
                </a:lnTo>
                <a:lnTo>
                  <a:pt x="1022223" y="3805809"/>
                </a:lnTo>
                <a:lnTo>
                  <a:pt x="1040638" y="3800855"/>
                </a:lnTo>
                <a:lnTo>
                  <a:pt x="1037379" y="3788637"/>
                </a:lnTo>
                <a:close/>
              </a:path>
              <a:path w="1065529" h="3865245">
                <a:moveTo>
                  <a:pt x="1065022" y="3781298"/>
                </a:moveTo>
                <a:lnTo>
                  <a:pt x="1037379" y="3788637"/>
                </a:lnTo>
                <a:lnTo>
                  <a:pt x="1040638" y="3800855"/>
                </a:lnTo>
                <a:lnTo>
                  <a:pt x="1022223" y="3805809"/>
                </a:lnTo>
                <a:lnTo>
                  <a:pt x="1059985" y="3805809"/>
                </a:lnTo>
                <a:lnTo>
                  <a:pt x="1065022" y="3781298"/>
                </a:lnTo>
                <a:close/>
              </a:path>
              <a:path w="1065529" h="3865245">
                <a:moveTo>
                  <a:pt x="45954" y="71237"/>
                </a:moveTo>
                <a:lnTo>
                  <a:pt x="27642" y="76099"/>
                </a:lnTo>
                <a:lnTo>
                  <a:pt x="1018948" y="3793531"/>
                </a:lnTo>
                <a:lnTo>
                  <a:pt x="1037379" y="3788637"/>
                </a:lnTo>
                <a:lnTo>
                  <a:pt x="45954" y="71237"/>
                </a:lnTo>
                <a:close/>
              </a:path>
              <a:path w="1065529" h="3865245">
                <a:moveTo>
                  <a:pt x="17145" y="0"/>
                </a:moveTo>
                <a:lnTo>
                  <a:pt x="0" y="83438"/>
                </a:lnTo>
                <a:lnTo>
                  <a:pt x="27642" y="76099"/>
                </a:lnTo>
                <a:lnTo>
                  <a:pt x="24383" y="63881"/>
                </a:lnTo>
                <a:lnTo>
                  <a:pt x="42672" y="58927"/>
                </a:lnTo>
                <a:lnTo>
                  <a:pt x="69278" y="58927"/>
                </a:lnTo>
                <a:lnTo>
                  <a:pt x="17145" y="0"/>
                </a:lnTo>
                <a:close/>
              </a:path>
              <a:path w="1065529" h="3865245">
                <a:moveTo>
                  <a:pt x="42672" y="58927"/>
                </a:moveTo>
                <a:lnTo>
                  <a:pt x="24383" y="63881"/>
                </a:lnTo>
                <a:lnTo>
                  <a:pt x="27642" y="76099"/>
                </a:lnTo>
                <a:lnTo>
                  <a:pt x="45954" y="71237"/>
                </a:lnTo>
                <a:lnTo>
                  <a:pt x="42672" y="58927"/>
                </a:lnTo>
                <a:close/>
              </a:path>
              <a:path w="1065529" h="3865245">
                <a:moveTo>
                  <a:pt x="69278" y="58927"/>
                </a:moveTo>
                <a:lnTo>
                  <a:pt x="42672" y="58927"/>
                </a:lnTo>
                <a:lnTo>
                  <a:pt x="45954" y="71237"/>
                </a:lnTo>
                <a:lnTo>
                  <a:pt x="73659" y="63881"/>
                </a:lnTo>
                <a:lnTo>
                  <a:pt x="69278" y="58927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35576" y="846200"/>
            <a:ext cx="1005840" cy="3865245"/>
          </a:xfrm>
          <a:custGeom>
            <a:avLst/>
            <a:gdLst/>
            <a:ahLst/>
            <a:cxnLst/>
            <a:rect l="l" t="t" r="r" b="b"/>
            <a:pathLst>
              <a:path w="1005839" h="3865245">
                <a:moveTo>
                  <a:pt x="0" y="3781552"/>
                </a:moveTo>
                <a:lnTo>
                  <a:pt x="18414" y="3864737"/>
                </a:lnTo>
                <a:lnTo>
                  <a:pt x="69334" y="3805428"/>
                </a:lnTo>
                <a:lnTo>
                  <a:pt x="43179" y="3805428"/>
                </a:lnTo>
                <a:lnTo>
                  <a:pt x="24637" y="3800855"/>
                </a:lnTo>
                <a:lnTo>
                  <a:pt x="27733" y="3788509"/>
                </a:lnTo>
                <a:lnTo>
                  <a:pt x="0" y="3781552"/>
                </a:lnTo>
                <a:close/>
              </a:path>
              <a:path w="1005839" h="3865245">
                <a:moveTo>
                  <a:pt x="27733" y="3788509"/>
                </a:moveTo>
                <a:lnTo>
                  <a:pt x="24637" y="3800855"/>
                </a:lnTo>
                <a:lnTo>
                  <a:pt x="43179" y="3805428"/>
                </a:lnTo>
                <a:lnTo>
                  <a:pt x="46256" y="3793155"/>
                </a:lnTo>
                <a:lnTo>
                  <a:pt x="27733" y="3788509"/>
                </a:lnTo>
                <a:close/>
              </a:path>
              <a:path w="1005839" h="3865245">
                <a:moveTo>
                  <a:pt x="46256" y="3793155"/>
                </a:moveTo>
                <a:lnTo>
                  <a:pt x="43179" y="3805428"/>
                </a:lnTo>
                <a:lnTo>
                  <a:pt x="69334" y="3805428"/>
                </a:lnTo>
                <a:lnTo>
                  <a:pt x="73913" y="3800094"/>
                </a:lnTo>
                <a:lnTo>
                  <a:pt x="46256" y="3793155"/>
                </a:lnTo>
                <a:close/>
              </a:path>
              <a:path w="1005839" h="3865245">
                <a:moveTo>
                  <a:pt x="959575" y="71611"/>
                </a:moveTo>
                <a:lnTo>
                  <a:pt x="27733" y="3788509"/>
                </a:lnTo>
                <a:lnTo>
                  <a:pt x="46256" y="3793155"/>
                </a:lnTo>
                <a:lnTo>
                  <a:pt x="977979" y="76227"/>
                </a:lnTo>
                <a:lnTo>
                  <a:pt x="959575" y="71611"/>
                </a:lnTo>
                <a:close/>
              </a:path>
              <a:path w="1005839" h="3865245">
                <a:moveTo>
                  <a:pt x="1000427" y="59309"/>
                </a:moveTo>
                <a:lnTo>
                  <a:pt x="962660" y="59309"/>
                </a:lnTo>
                <a:lnTo>
                  <a:pt x="981075" y="63881"/>
                </a:lnTo>
                <a:lnTo>
                  <a:pt x="977979" y="76227"/>
                </a:lnTo>
                <a:lnTo>
                  <a:pt x="1005713" y="83185"/>
                </a:lnTo>
                <a:lnTo>
                  <a:pt x="1000427" y="59309"/>
                </a:lnTo>
                <a:close/>
              </a:path>
              <a:path w="1005839" h="3865245">
                <a:moveTo>
                  <a:pt x="962660" y="59309"/>
                </a:moveTo>
                <a:lnTo>
                  <a:pt x="959575" y="71611"/>
                </a:lnTo>
                <a:lnTo>
                  <a:pt x="977979" y="76227"/>
                </a:lnTo>
                <a:lnTo>
                  <a:pt x="981075" y="63881"/>
                </a:lnTo>
                <a:lnTo>
                  <a:pt x="962660" y="59309"/>
                </a:lnTo>
                <a:close/>
              </a:path>
              <a:path w="1005839" h="3865245">
                <a:moveTo>
                  <a:pt x="987298" y="0"/>
                </a:moveTo>
                <a:lnTo>
                  <a:pt x="931799" y="64643"/>
                </a:lnTo>
                <a:lnTo>
                  <a:pt x="959575" y="71611"/>
                </a:lnTo>
                <a:lnTo>
                  <a:pt x="962660" y="59309"/>
                </a:lnTo>
                <a:lnTo>
                  <a:pt x="1000427" y="59309"/>
                </a:lnTo>
                <a:lnTo>
                  <a:pt x="987298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022715" y="4710912"/>
            <a:ext cx="1398016" cy="11323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017889" y="4706149"/>
            <a:ext cx="1407795" cy="1142365"/>
          </a:xfrm>
          <a:custGeom>
            <a:avLst/>
            <a:gdLst/>
            <a:ahLst/>
            <a:cxnLst/>
            <a:rect l="l" t="t" r="r" b="b"/>
            <a:pathLst>
              <a:path w="1407795" h="1142364">
                <a:moveTo>
                  <a:pt x="0" y="1141869"/>
                </a:moveTo>
                <a:lnTo>
                  <a:pt x="1407541" y="1141869"/>
                </a:lnTo>
                <a:lnTo>
                  <a:pt x="1407541" y="0"/>
                </a:lnTo>
                <a:lnTo>
                  <a:pt x="0" y="0"/>
                </a:lnTo>
                <a:lnTo>
                  <a:pt x="0" y="1141869"/>
                </a:lnTo>
                <a:close/>
              </a:path>
            </a:pathLst>
          </a:custGeom>
          <a:ln w="9525">
            <a:solidFill>
              <a:srgbClr val="8B2D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852029" y="3981069"/>
            <a:ext cx="8229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latin typeface="Calibri"/>
                <a:cs typeface="Calibri"/>
              </a:rPr>
              <a:t>ESR,CRP,  </a:t>
            </a:r>
            <a:r>
              <a:rPr sz="1800" spc="-10" dirty="0">
                <a:latin typeface="Calibri"/>
                <a:cs typeface="Calibri"/>
              </a:rPr>
              <a:t>H</a:t>
            </a:r>
            <a:r>
              <a:rPr sz="1800" spc="-5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A-</a:t>
            </a:r>
            <a:r>
              <a:rPr sz="1800" spc="5" dirty="0">
                <a:latin typeface="Calibri"/>
                <a:cs typeface="Calibri"/>
              </a:rPr>
              <a:t>B</a:t>
            </a:r>
            <a:r>
              <a:rPr sz="1800" spc="-5" dirty="0">
                <a:latin typeface="Calibri"/>
                <a:cs typeface="Calibri"/>
              </a:rPr>
              <a:t>27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04235" y="383349"/>
            <a:ext cx="1129080" cy="9420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99536" y="378523"/>
            <a:ext cx="1139190" cy="951865"/>
          </a:xfrm>
          <a:custGeom>
            <a:avLst/>
            <a:gdLst/>
            <a:ahLst/>
            <a:cxnLst/>
            <a:rect l="l" t="t" r="r" b="b"/>
            <a:pathLst>
              <a:path w="1139189" h="951865">
                <a:moveTo>
                  <a:pt x="0" y="951547"/>
                </a:moveTo>
                <a:lnTo>
                  <a:pt x="1138605" y="951547"/>
                </a:lnTo>
                <a:lnTo>
                  <a:pt x="1138605" y="0"/>
                </a:lnTo>
                <a:lnTo>
                  <a:pt x="0" y="0"/>
                </a:lnTo>
                <a:lnTo>
                  <a:pt x="0" y="951547"/>
                </a:lnTo>
                <a:close/>
              </a:path>
            </a:pathLst>
          </a:custGeom>
          <a:ln w="9525">
            <a:solidFill>
              <a:srgbClr val="9A2C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839592" y="1290320"/>
            <a:ext cx="1198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Derma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Clinic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222485" y="1328115"/>
            <a:ext cx="12687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Ophtha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Clinic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078848" y="3053334"/>
            <a:ext cx="15398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3240" marR="5080" indent="-51117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Family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Medicine  </a:t>
            </a:r>
            <a:r>
              <a:rPr sz="1800" spc="-10" dirty="0">
                <a:latin typeface="Calibri"/>
                <a:cs typeface="Calibri"/>
              </a:rPr>
              <a:t>Clinic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54273" y="3199003"/>
            <a:ext cx="967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Pain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Clinic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68577" y="686688"/>
            <a:ext cx="1049451" cy="18272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60601" y="5592419"/>
            <a:ext cx="464451" cy="8086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737800" y="328206"/>
          <a:ext cx="5820410" cy="1765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3980"/>
                <a:gridCol w="3057524"/>
                <a:gridCol w="1355725"/>
              </a:tblGrid>
              <a:tr h="309387">
                <a:tc>
                  <a:txBody>
                    <a:bodyPr/>
                    <a:lstStyle/>
                    <a:p>
                      <a:pPr marL="32829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Arial Rounded MT Bold"/>
                          <a:cs typeface="Arial Rounded MT Bold"/>
                        </a:rPr>
                        <a:t>Arthritis</a:t>
                      </a:r>
                      <a:endParaRPr sz="1400">
                        <a:latin typeface="Arial Rounded MT Bold"/>
                        <a:cs typeface="Arial Rounded MT Bold"/>
                      </a:endParaRPr>
                    </a:p>
                  </a:txBody>
                  <a:tcPr marL="0" marR="0" marT="412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400" spc="-5" dirty="0">
                          <a:latin typeface="Arial Rounded MT Bold"/>
                          <a:cs typeface="Arial Rounded MT Bold"/>
                        </a:rPr>
                        <a:t>Dactylitis</a:t>
                      </a:r>
                      <a:endParaRPr sz="1400">
                        <a:latin typeface="Arial Rounded MT Bold"/>
                        <a:cs typeface="Arial Rounded MT Bold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R="38100" algn="ctr">
                        <a:lnSpc>
                          <a:spcPct val="100000"/>
                        </a:lnSpc>
                        <a:spcBef>
                          <a:spcPts val="1290"/>
                        </a:spcBef>
                        <a:tabLst>
                          <a:tab pos="2146300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or	or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8B2D5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Arial Rounded MT Bold"/>
                          <a:cs typeface="Arial Rounded MT Bold"/>
                        </a:rPr>
                        <a:t>Enthesitis</a:t>
                      </a:r>
                      <a:endParaRPr sz="1400">
                        <a:latin typeface="Arial Rounded MT Bold"/>
                        <a:cs typeface="Arial Rounded MT Bold"/>
                      </a:endParaRPr>
                    </a:p>
                  </a:txBody>
                  <a:tcPr marL="0" marR="0" marT="41275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32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8B2D55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16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8B2D5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8B2D55"/>
                      </a:solidFill>
                      <a:prstDash val="solid"/>
                    </a:lnB>
                  </a:tcPr>
                </a:tc>
              </a:tr>
              <a:tr h="400113">
                <a:tc gridSpan="3">
                  <a:txBody>
                    <a:bodyPr/>
                    <a:lstStyle/>
                    <a:p>
                      <a:pPr marL="1323340" indent="-342900">
                        <a:lnSpc>
                          <a:spcPct val="100000"/>
                        </a:lnSpc>
                        <a:spcBef>
                          <a:spcPts val="330"/>
                        </a:spcBef>
                        <a:buFont typeface="Wingdings"/>
                        <a:buChar char=""/>
                        <a:tabLst>
                          <a:tab pos="1323340" algn="l"/>
                          <a:tab pos="1323975" algn="l"/>
                        </a:tabLst>
                      </a:pPr>
                      <a:r>
                        <a:rPr sz="2000" spc="-20" dirty="0">
                          <a:latin typeface="Arial Rounded MT Bold"/>
                          <a:cs typeface="Arial Rounded MT Bold"/>
                        </a:rPr>
                        <a:t>Age </a:t>
                      </a:r>
                      <a:r>
                        <a:rPr sz="2000" spc="-30" dirty="0">
                          <a:latin typeface="Arial Rounded MT Bold"/>
                          <a:cs typeface="Arial Rounded MT Bold"/>
                        </a:rPr>
                        <a:t>at </a:t>
                      </a:r>
                      <a:r>
                        <a:rPr sz="2000" dirty="0">
                          <a:latin typeface="Arial Rounded MT Bold"/>
                          <a:cs typeface="Arial Rounded MT Bold"/>
                        </a:rPr>
                        <a:t>onset </a:t>
                      </a:r>
                      <a:r>
                        <a:rPr sz="2000" spc="-5" dirty="0">
                          <a:latin typeface="Arial Rounded MT Bold"/>
                          <a:cs typeface="Arial Rounded MT Bold"/>
                        </a:rPr>
                        <a:t>20-40 </a:t>
                      </a:r>
                      <a:r>
                        <a:rPr sz="2000" spc="-15" dirty="0">
                          <a:latin typeface="Arial Rounded MT Bold"/>
                          <a:cs typeface="Arial Rounded MT Bold"/>
                        </a:rPr>
                        <a:t>years</a:t>
                      </a:r>
                      <a:r>
                        <a:rPr sz="2000" dirty="0">
                          <a:latin typeface="Arial Rounded MT Bold"/>
                          <a:cs typeface="Arial Rounded MT Bold"/>
                        </a:rPr>
                        <a:t> old</a:t>
                      </a:r>
                      <a:endParaRPr sz="2000">
                        <a:latin typeface="Arial Rounded MT Bold"/>
                        <a:cs typeface="Arial Rounded MT Bold"/>
                      </a:endParaRPr>
                    </a:p>
                  </a:txBody>
                  <a:tcPr marL="0" marR="0" marT="41910" marB="0">
                    <a:lnL w="28575">
                      <a:solidFill>
                        <a:srgbClr val="8B2D55"/>
                      </a:solidFill>
                      <a:prstDash val="solid"/>
                    </a:lnL>
                    <a:lnR w="28575">
                      <a:solidFill>
                        <a:srgbClr val="8B2D55"/>
                      </a:solidFill>
                      <a:prstDash val="solid"/>
                    </a:lnR>
                    <a:lnT w="28575">
                      <a:solidFill>
                        <a:srgbClr val="8B2D55"/>
                      </a:solidFill>
                      <a:prstDash val="solid"/>
                    </a:lnT>
                    <a:lnB w="28575">
                      <a:solidFill>
                        <a:srgbClr val="8B2D55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8183118" y="654011"/>
            <a:ext cx="1336675" cy="10170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70015" y="346278"/>
            <a:ext cx="1336675" cy="307975"/>
          </a:xfrm>
          <a:custGeom>
            <a:avLst/>
            <a:gdLst/>
            <a:ahLst/>
            <a:cxnLst/>
            <a:rect l="l" t="t" r="r" b="b"/>
            <a:pathLst>
              <a:path w="1336675" h="307975">
                <a:moveTo>
                  <a:pt x="0" y="307771"/>
                </a:moveTo>
                <a:lnTo>
                  <a:pt x="1336674" y="307771"/>
                </a:lnTo>
                <a:lnTo>
                  <a:pt x="1336674" y="0"/>
                </a:lnTo>
                <a:lnTo>
                  <a:pt x="0" y="0"/>
                </a:lnTo>
                <a:lnTo>
                  <a:pt x="0" y="307771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69508" y="654011"/>
            <a:ext cx="1336674" cy="10170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61613" y="653999"/>
            <a:ext cx="1344930" cy="10170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56352" y="967981"/>
            <a:ext cx="386715" cy="369570"/>
          </a:xfrm>
          <a:custGeom>
            <a:avLst/>
            <a:gdLst/>
            <a:ahLst/>
            <a:cxnLst/>
            <a:rect l="l" t="t" r="r" b="b"/>
            <a:pathLst>
              <a:path w="386714" h="369569">
                <a:moveTo>
                  <a:pt x="0" y="369328"/>
                </a:moveTo>
                <a:lnTo>
                  <a:pt x="386638" y="369328"/>
                </a:lnTo>
                <a:lnTo>
                  <a:pt x="386638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02652" y="967981"/>
            <a:ext cx="386715" cy="369570"/>
          </a:xfrm>
          <a:custGeom>
            <a:avLst/>
            <a:gdLst/>
            <a:ahLst/>
            <a:cxnLst/>
            <a:rect l="l" t="t" r="r" b="b"/>
            <a:pathLst>
              <a:path w="386715" h="369569">
                <a:moveTo>
                  <a:pt x="0" y="369328"/>
                </a:moveTo>
                <a:lnTo>
                  <a:pt x="386638" y="369328"/>
                </a:lnTo>
                <a:lnTo>
                  <a:pt x="386638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50914" y="2311907"/>
            <a:ext cx="169799" cy="1689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41419" y="3136099"/>
            <a:ext cx="1074280" cy="101705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31894" y="3126574"/>
            <a:ext cx="1093470" cy="1036319"/>
          </a:xfrm>
          <a:custGeom>
            <a:avLst/>
            <a:gdLst/>
            <a:ahLst/>
            <a:cxnLst/>
            <a:rect l="l" t="t" r="r" b="b"/>
            <a:pathLst>
              <a:path w="1093470" h="1036320">
                <a:moveTo>
                  <a:pt x="0" y="1036104"/>
                </a:moveTo>
                <a:lnTo>
                  <a:pt x="1093330" y="1036104"/>
                </a:lnTo>
                <a:lnTo>
                  <a:pt x="1093330" y="0"/>
                </a:lnTo>
                <a:lnTo>
                  <a:pt x="0" y="0"/>
                </a:lnTo>
                <a:lnTo>
                  <a:pt x="0" y="103610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41419" y="2665831"/>
            <a:ext cx="1074420" cy="462280"/>
          </a:xfrm>
          <a:custGeom>
            <a:avLst/>
            <a:gdLst/>
            <a:ahLst/>
            <a:cxnLst/>
            <a:rect l="l" t="t" r="r" b="b"/>
            <a:pathLst>
              <a:path w="1074420" h="462280">
                <a:moveTo>
                  <a:pt x="0" y="461670"/>
                </a:moveTo>
                <a:lnTo>
                  <a:pt x="1074280" y="461670"/>
                </a:lnTo>
                <a:lnTo>
                  <a:pt x="107428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231894" y="2665831"/>
            <a:ext cx="1093470" cy="46164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340"/>
              </a:spcBef>
            </a:pPr>
            <a:r>
              <a:rPr sz="1200" spc="-5" dirty="0">
                <a:latin typeface="Arial Rounded MT Bold"/>
                <a:cs typeface="Arial Rounded MT Bold"/>
              </a:rPr>
              <a:t>Uveitis</a:t>
            </a:r>
            <a:endParaRPr sz="1200">
              <a:latin typeface="Arial Rounded MT Bold"/>
              <a:cs typeface="Arial Rounded MT Bold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66161" y="2665831"/>
            <a:ext cx="1074420" cy="462280"/>
          </a:xfrm>
          <a:custGeom>
            <a:avLst/>
            <a:gdLst/>
            <a:ahLst/>
            <a:cxnLst/>
            <a:rect l="l" t="t" r="r" b="b"/>
            <a:pathLst>
              <a:path w="1074420" h="462280">
                <a:moveTo>
                  <a:pt x="0" y="461670"/>
                </a:moveTo>
                <a:lnTo>
                  <a:pt x="1074280" y="461670"/>
                </a:lnTo>
                <a:lnTo>
                  <a:pt x="107428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570098" y="2696336"/>
            <a:ext cx="1070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04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Rounded MT Bold"/>
                <a:cs typeface="Arial Rounded MT Bold"/>
              </a:rPr>
              <a:t>Psoriasis</a:t>
            </a:r>
            <a:endParaRPr sz="1200">
              <a:latin typeface="Arial Rounded MT Bold"/>
              <a:cs typeface="Arial Rounded MT Bold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570098" y="3127540"/>
            <a:ext cx="1070343" cy="102561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60573" y="3118015"/>
            <a:ext cx="1089660" cy="1045210"/>
          </a:xfrm>
          <a:custGeom>
            <a:avLst/>
            <a:gdLst/>
            <a:ahLst/>
            <a:cxnLst/>
            <a:rect l="l" t="t" r="r" b="b"/>
            <a:pathLst>
              <a:path w="1089660" h="1045210">
                <a:moveTo>
                  <a:pt x="0" y="1044663"/>
                </a:moveTo>
                <a:lnTo>
                  <a:pt x="1089393" y="1044663"/>
                </a:lnTo>
                <a:lnTo>
                  <a:pt x="1089393" y="0"/>
                </a:lnTo>
                <a:lnTo>
                  <a:pt x="0" y="0"/>
                </a:lnTo>
                <a:lnTo>
                  <a:pt x="0" y="1044663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05306" y="3136049"/>
            <a:ext cx="1047076" cy="102561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95743" y="3126524"/>
            <a:ext cx="1066165" cy="1045210"/>
          </a:xfrm>
          <a:custGeom>
            <a:avLst/>
            <a:gdLst/>
            <a:ahLst/>
            <a:cxnLst/>
            <a:rect l="l" t="t" r="r" b="b"/>
            <a:pathLst>
              <a:path w="1066165" h="1045210">
                <a:moveTo>
                  <a:pt x="0" y="1044663"/>
                </a:moveTo>
                <a:lnTo>
                  <a:pt x="1066126" y="1044663"/>
                </a:lnTo>
                <a:lnTo>
                  <a:pt x="1066126" y="0"/>
                </a:lnTo>
                <a:lnTo>
                  <a:pt x="0" y="0"/>
                </a:lnTo>
                <a:lnTo>
                  <a:pt x="0" y="1044663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91679" y="2665831"/>
            <a:ext cx="1074420" cy="462280"/>
          </a:xfrm>
          <a:custGeom>
            <a:avLst/>
            <a:gdLst/>
            <a:ahLst/>
            <a:cxnLst/>
            <a:rect l="l" t="t" r="r" b="b"/>
            <a:pathLst>
              <a:path w="1074420" h="462280">
                <a:moveTo>
                  <a:pt x="0" y="461670"/>
                </a:moveTo>
                <a:lnTo>
                  <a:pt x="1074280" y="461670"/>
                </a:lnTo>
                <a:lnTo>
                  <a:pt x="107428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595743" y="2665831"/>
            <a:ext cx="1066165" cy="46164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301625" marR="216535" indent="-74930">
              <a:lnSpc>
                <a:spcPct val="100000"/>
              </a:lnSpc>
              <a:spcBef>
                <a:spcPts val="340"/>
              </a:spcBef>
            </a:pPr>
            <a:r>
              <a:rPr sz="1200" spc="-5" dirty="0">
                <a:latin typeface="Arial Rounded MT Bold"/>
                <a:cs typeface="Arial Rounded MT Bold"/>
              </a:rPr>
              <a:t>C</a:t>
            </a:r>
            <a:r>
              <a:rPr sz="1200" spc="-50" dirty="0">
                <a:latin typeface="Arial Rounded MT Bold"/>
                <a:cs typeface="Arial Rounded MT Bold"/>
              </a:rPr>
              <a:t>r</a:t>
            </a:r>
            <a:r>
              <a:rPr sz="1200" spc="-5" dirty="0">
                <a:latin typeface="Arial Rounded MT Bold"/>
                <a:cs typeface="Arial Rounded MT Bold"/>
              </a:rPr>
              <a:t>ohn</a:t>
            </a:r>
            <a:r>
              <a:rPr sz="1200" spc="-55" dirty="0">
                <a:latin typeface="Arial Rounded MT Bold"/>
                <a:cs typeface="Arial Rounded MT Bold"/>
              </a:rPr>
              <a:t>’</a:t>
            </a:r>
            <a:r>
              <a:rPr sz="1200" dirty="0">
                <a:latin typeface="Arial Rounded MT Bold"/>
                <a:cs typeface="Arial Rounded MT Bold"/>
              </a:rPr>
              <a:t>s/ </a:t>
            </a:r>
            <a:r>
              <a:rPr sz="1200" spc="-5" dirty="0">
                <a:latin typeface="Arial Rounded MT Bold"/>
                <a:cs typeface="Arial Rounded MT Bold"/>
              </a:rPr>
              <a:t>C</a:t>
            </a:r>
            <a:r>
              <a:rPr sz="1200" spc="-10" dirty="0">
                <a:latin typeface="Arial Rounded MT Bold"/>
                <a:cs typeface="Arial Rounded MT Bold"/>
              </a:rPr>
              <a:t>o</a:t>
            </a:r>
            <a:r>
              <a:rPr sz="1200" dirty="0">
                <a:latin typeface="Arial Rounded MT Bold"/>
                <a:cs typeface="Arial Rounded MT Bold"/>
              </a:rPr>
              <a:t>li</a:t>
            </a:r>
            <a:r>
              <a:rPr sz="1200" spc="-10" dirty="0">
                <a:latin typeface="Arial Rounded MT Bold"/>
                <a:cs typeface="Arial Rounded MT Bold"/>
              </a:rPr>
              <a:t>t</a:t>
            </a:r>
            <a:r>
              <a:rPr sz="1200" dirty="0">
                <a:latin typeface="Arial Rounded MT Bold"/>
                <a:cs typeface="Arial Rounded MT Bold"/>
              </a:rPr>
              <a:t>is</a:t>
            </a:r>
            <a:endParaRPr sz="1200">
              <a:latin typeface="Arial Rounded MT Bold"/>
              <a:cs typeface="Arial Rounded MT Bold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266935" y="2665831"/>
            <a:ext cx="1090295" cy="462280"/>
          </a:xfrm>
          <a:custGeom>
            <a:avLst/>
            <a:gdLst/>
            <a:ahLst/>
            <a:cxnLst/>
            <a:rect l="l" t="t" r="r" b="b"/>
            <a:pathLst>
              <a:path w="1090295" h="462280">
                <a:moveTo>
                  <a:pt x="0" y="461670"/>
                </a:moveTo>
                <a:lnTo>
                  <a:pt x="1089863" y="461670"/>
                </a:lnTo>
                <a:lnTo>
                  <a:pt x="1089863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9265411" y="2665831"/>
            <a:ext cx="1085850" cy="46164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280035" marR="263525" indent="28575">
              <a:lnSpc>
                <a:spcPct val="100000"/>
              </a:lnSpc>
              <a:spcBef>
                <a:spcPts val="340"/>
              </a:spcBef>
            </a:pPr>
            <a:r>
              <a:rPr sz="1200" spc="-30" dirty="0">
                <a:latin typeface="Arial Rounded MT Bold"/>
                <a:cs typeface="Arial Rounded MT Bold"/>
              </a:rPr>
              <a:t>F</a:t>
            </a:r>
            <a:r>
              <a:rPr sz="1200" spc="-10" dirty="0">
                <a:latin typeface="Arial Rounded MT Bold"/>
                <a:cs typeface="Arial Rounded MT Bold"/>
              </a:rPr>
              <a:t>am</a:t>
            </a:r>
            <a:r>
              <a:rPr sz="1200" dirty="0">
                <a:latin typeface="Arial Rounded MT Bold"/>
                <a:cs typeface="Arial Rounded MT Bold"/>
              </a:rPr>
              <a:t>ily Hi</a:t>
            </a:r>
            <a:r>
              <a:rPr sz="1200" spc="-5" dirty="0">
                <a:latin typeface="Arial Rounded MT Bold"/>
                <a:cs typeface="Arial Rounded MT Bold"/>
              </a:rPr>
              <a:t>sto</a:t>
            </a:r>
            <a:r>
              <a:rPr sz="1200" dirty="0">
                <a:latin typeface="Arial Rounded MT Bold"/>
                <a:cs typeface="Arial Rounded MT Bold"/>
              </a:rPr>
              <a:t>ry</a:t>
            </a:r>
            <a:endParaRPr sz="1200">
              <a:latin typeface="Arial Rounded MT Bold"/>
              <a:cs typeface="Arial Rounded MT Bold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274936" y="3136049"/>
            <a:ext cx="1066266" cy="10256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65411" y="3126524"/>
            <a:ext cx="1085850" cy="1045210"/>
          </a:xfrm>
          <a:custGeom>
            <a:avLst/>
            <a:gdLst/>
            <a:ahLst/>
            <a:cxnLst/>
            <a:rect l="l" t="t" r="r" b="b"/>
            <a:pathLst>
              <a:path w="1085850" h="1045210">
                <a:moveTo>
                  <a:pt x="0" y="1044663"/>
                </a:moveTo>
                <a:lnTo>
                  <a:pt x="1085316" y="1044663"/>
                </a:lnTo>
                <a:lnTo>
                  <a:pt x="1085316" y="0"/>
                </a:lnTo>
                <a:lnTo>
                  <a:pt x="0" y="0"/>
                </a:lnTo>
                <a:lnTo>
                  <a:pt x="0" y="1044663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916548" y="2665831"/>
            <a:ext cx="1074420" cy="462280"/>
          </a:xfrm>
          <a:custGeom>
            <a:avLst/>
            <a:gdLst/>
            <a:ahLst/>
            <a:cxnLst/>
            <a:rect l="l" t="t" r="r" b="b"/>
            <a:pathLst>
              <a:path w="1074420" h="462280">
                <a:moveTo>
                  <a:pt x="0" y="461670"/>
                </a:moveTo>
                <a:lnTo>
                  <a:pt x="1074280" y="461670"/>
                </a:lnTo>
                <a:lnTo>
                  <a:pt x="1074280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907023" y="2665831"/>
            <a:ext cx="1085850" cy="46164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340"/>
              </a:spcBef>
            </a:pPr>
            <a:r>
              <a:rPr sz="1200" dirty="0">
                <a:latin typeface="Arial Rounded MT Bold"/>
                <a:cs typeface="Arial Rounded MT Bold"/>
              </a:rPr>
              <a:t>IBP</a:t>
            </a:r>
            <a:endParaRPr sz="1200">
              <a:latin typeface="Arial Rounded MT Bold"/>
              <a:cs typeface="Arial Rounded MT Bold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916548" y="3136950"/>
            <a:ext cx="1066266" cy="10162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07023" y="3127425"/>
            <a:ext cx="1085850" cy="1035685"/>
          </a:xfrm>
          <a:custGeom>
            <a:avLst/>
            <a:gdLst/>
            <a:ahLst/>
            <a:cxnLst/>
            <a:rect l="l" t="t" r="r" b="b"/>
            <a:pathLst>
              <a:path w="1085850" h="1035685">
                <a:moveTo>
                  <a:pt x="0" y="1035253"/>
                </a:moveTo>
                <a:lnTo>
                  <a:pt x="1085316" y="1035253"/>
                </a:lnTo>
                <a:lnTo>
                  <a:pt x="1085316" y="0"/>
                </a:lnTo>
                <a:lnTo>
                  <a:pt x="0" y="0"/>
                </a:lnTo>
                <a:lnTo>
                  <a:pt x="0" y="1035253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743452" y="3368281"/>
            <a:ext cx="319405" cy="27749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90"/>
              </a:spcBef>
            </a:pPr>
            <a:r>
              <a:rPr sz="1200" dirty="0">
                <a:latin typeface="Calibri"/>
                <a:cs typeface="Calibri"/>
              </a:rPr>
              <a:t>or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430265" y="3368281"/>
            <a:ext cx="319405" cy="27749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90"/>
              </a:spcBef>
            </a:pPr>
            <a:r>
              <a:rPr sz="1200" dirty="0">
                <a:latin typeface="Calibri"/>
                <a:cs typeface="Calibri"/>
              </a:rPr>
              <a:t>or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117080" y="3368281"/>
            <a:ext cx="319405" cy="27749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90"/>
              </a:spcBef>
            </a:pPr>
            <a:r>
              <a:rPr sz="1200" dirty="0">
                <a:latin typeface="Calibri"/>
                <a:cs typeface="Calibri"/>
              </a:rPr>
              <a:t>or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804020" y="3368281"/>
            <a:ext cx="319405" cy="27749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90"/>
              </a:spcBef>
            </a:pPr>
            <a:r>
              <a:rPr sz="1200" dirty="0">
                <a:latin typeface="Calibri"/>
                <a:cs typeface="Calibri"/>
              </a:rPr>
              <a:t>or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515355" y="4375403"/>
            <a:ext cx="1876044" cy="8656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099047" y="4565903"/>
            <a:ext cx="757427" cy="5455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75046" y="4415916"/>
            <a:ext cx="1756410" cy="746760"/>
          </a:xfrm>
          <a:custGeom>
            <a:avLst/>
            <a:gdLst/>
            <a:ahLst/>
            <a:cxnLst/>
            <a:rect l="l" t="t" r="r" b="b"/>
            <a:pathLst>
              <a:path w="1756409" h="746760">
                <a:moveTo>
                  <a:pt x="878204" y="0"/>
                </a:moveTo>
                <a:lnTo>
                  <a:pt x="812664" y="1023"/>
                </a:lnTo>
                <a:lnTo>
                  <a:pt x="748431" y="4047"/>
                </a:lnTo>
                <a:lnTo>
                  <a:pt x="685677" y="8998"/>
                </a:lnTo>
                <a:lnTo>
                  <a:pt x="624570" y="15804"/>
                </a:lnTo>
                <a:lnTo>
                  <a:pt x="565280" y="24392"/>
                </a:lnTo>
                <a:lnTo>
                  <a:pt x="507978" y="34691"/>
                </a:lnTo>
                <a:lnTo>
                  <a:pt x="452833" y="46629"/>
                </a:lnTo>
                <a:lnTo>
                  <a:pt x="400015" y="60132"/>
                </a:lnTo>
                <a:lnTo>
                  <a:pt x="349694" y="75129"/>
                </a:lnTo>
                <a:lnTo>
                  <a:pt x="302040" y="91547"/>
                </a:lnTo>
                <a:lnTo>
                  <a:pt x="257222" y="109315"/>
                </a:lnTo>
                <a:lnTo>
                  <a:pt x="215410" y="128359"/>
                </a:lnTo>
                <a:lnTo>
                  <a:pt x="176775" y="148608"/>
                </a:lnTo>
                <a:lnTo>
                  <a:pt x="141485" y="169989"/>
                </a:lnTo>
                <a:lnTo>
                  <a:pt x="109711" y="192430"/>
                </a:lnTo>
                <a:lnTo>
                  <a:pt x="57390" y="240203"/>
                </a:lnTo>
                <a:lnTo>
                  <a:pt x="21170" y="291348"/>
                </a:lnTo>
                <a:lnTo>
                  <a:pt x="2408" y="345288"/>
                </a:lnTo>
                <a:lnTo>
                  <a:pt x="0" y="373125"/>
                </a:lnTo>
                <a:lnTo>
                  <a:pt x="2408" y="400963"/>
                </a:lnTo>
                <a:lnTo>
                  <a:pt x="21170" y="454903"/>
                </a:lnTo>
                <a:lnTo>
                  <a:pt x="57390" y="506048"/>
                </a:lnTo>
                <a:lnTo>
                  <a:pt x="109711" y="553821"/>
                </a:lnTo>
                <a:lnTo>
                  <a:pt x="141485" y="576262"/>
                </a:lnTo>
                <a:lnTo>
                  <a:pt x="176775" y="597643"/>
                </a:lnTo>
                <a:lnTo>
                  <a:pt x="215410" y="617892"/>
                </a:lnTo>
                <a:lnTo>
                  <a:pt x="257222" y="636936"/>
                </a:lnTo>
                <a:lnTo>
                  <a:pt x="302040" y="654704"/>
                </a:lnTo>
                <a:lnTo>
                  <a:pt x="349694" y="671122"/>
                </a:lnTo>
                <a:lnTo>
                  <a:pt x="400015" y="686119"/>
                </a:lnTo>
                <a:lnTo>
                  <a:pt x="452833" y="699622"/>
                </a:lnTo>
                <a:lnTo>
                  <a:pt x="507978" y="711560"/>
                </a:lnTo>
                <a:lnTo>
                  <a:pt x="565280" y="721859"/>
                </a:lnTo>
                <a:lnTo>
                  <a:pt x="624570" y="730447"/>
                </a:lnTo>
                <a:lnTo>
                  <a:pt x="685677" y="737253"/>
                </a:lnTo>
                <a:lnTo>
                  <a:pt x="748431" y="742204"/>
                </a:lnTo>
                <a:lnTo>
                  <a:pt x="812664" y="745228"/>
                </a:lnTo>
                <a:lnTo>
                  <a:pt x="878204" y="746251"/>
                </a:lnTo>
                <a:lnTo>
                  <a:pt x="943745" y="745228"/>
                </a:lnTo>
                <a:lnTo>
                  <a:pt x="1007978" y="742204"/>
                </a:lnTo>
                <a:lnTo>
                  <a:pt x="1070732" y="737253"/>
                </a:lnTo>
                <a:lnTo>
                  <a:pt x="1131839" y="730447"/>
                </a:lnTo>
                <a:lnTo>
                  <a:pt x="1191129" y="721859"/>
                </a:lnTo>
                <a:lnTo>
                  <a:pt x="1248431" y="711560"/>
                </a:lnTo>
                <a:lnTo>
                  <a:pt x="1303576" y="699622"/>
                </a:lnTo>
                <a:lnTo>
                  <a:pt x="1356394" y="686119"/>
                </a:lnTo>
                <a:lnTo>
                  <a:pt x="1406715" y="671122"/>
                </a:lnTo>
                <a:lnTo>
                  <a:pt x="1454369" y="654704"/>
                </a:lnTo>
                <a:lnTo>
                  <a:pt x="1499187" y="636936"/>
                </a:lnTo>
                <a:lnTo>
                  <a:pt x="1540999" y="617892"/>
                </a:lnTo>
                <a:lnTo>
                  <a:pt x="1579634" y="597643"/>
                </a:lnTo>
                <a:lnTo>
                  <a:pt x="1614924" y="576262"/>
                </a:lnTo>
                <a:lnTo>
                  <a:pt x="1646698" y="553821"/>
                </a:lnTo>
                <a:lnTo>
                  <a:pt x="1699019" y="506048"/>
                </a:lnTo>
                <a:lnTo>
                  <a:pt x="1735239" y="454903"/>
                </a:lnTo>
                <a:lnTo>
                  <a:pt x="1754001" y="400963"/>
                </a:lnTo>
                <a:lnTo>
                  <a:pt x="1756409" y="373125"/>
                </a:lnTo>
                <a:lnTo>
                  <a:pt x="1754001" y="345288"/>
                </a:lnTo>
                <a:lnTo>
                  <a:pt x="1735239" y="291348"/>
                </a:lnTo>
                <a:lnTo>
                  <a:pt x="1699019" y="240203"/>
                </a:lnTo>
                <a:lnTo>
                  <a:pt x="1646698" y="192430"/>
                </a:lnTo>
                <a:lnTo>
                  <a:pt x="1614924" y="169989"/>
                </a:lnTo>
                <a:lnTo>
                  <a:pt x="1579634" y="148608"/>
                </a:lnTo>
                <a:lnTo>
                  <a:pt x="1540999" y="128359"/>
                </a:lnTo>
                <a:lnTo>
                  <a:pt x="1499187" y="109315"/>
                </a:lnTo>
                <a:lnTo>
                  <a:pt x="1454369" y="91547"/>
                </a:lnTo>
                <a:lnTo>
                  <a:pt x="1406715" y="75129"/>
                </a:lnTo>
                <a:lnTo>
                  <a:pt x="1356394" y="60132"/>
                </a:lnTo>
                <a:lnTo>
                  <a:pt x="1303576" y="46629"/>
                </a:lnTo>
                <a:lnTo>
                  <a:pt x="1248431" y="34691"/>
                </a:lnTo>
                <a:lnTo>
                  <a:pt x="1191129" y="24392"/>
                </a:lnTo>
                <a:lnTo>
                  <a:pt x="1131839" y="15804"/>
                </a:lnTo>
                <a:lnTo>
                  <a:pt x="1070732" y="8998"/>
                </a:lnTo>
                <a:lnTo>
                  <a:pt x="1007978" y="4047"/>
                </a:lnTo>
                <a:lnTo>
                  <a:pt x="943745" y="1023"/>
                </a:lnTo>
                <a:lnTo>
                  <a:pt x="878204" y="0"/>
                </a:lnTo>
                <a:close/>
              </a:path>
            </a:pathLst>
          </a:custGeom>
          <a:solidFill>
            <a:srgbClr val="8B2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6268339" y="4652264"/>
            <a:ext cx="3702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5" dirty="0">
                <a:solidFill>
                  <a:srgbClr val="FFFFFF"/>
                </a:solidFill>
                <a:latin typeface="Arial Rounded MT Bold"/>
                <a:cs typeface="Arial Rounded MT Bold"/>
              </a:rPr>
              <a:t>Y</a:t>
            </a:r>
            <a:r>
              <a:rPr sz="1600" spc="-10" dirty="0">
                <a:solidFill>
                  <a:srgbClr val="FFFFFF"/>
                </a:solidFill>
                <a:latin typeface="Arial Rounded MT Bold"/>
                <a:cs typeface="Arial Rounded MT Bold"/>
              </a:rPr>
              <a:t>es</a:t>
            </a:r>
            <a:endParaRPr sz="1600">
              <a:latin typeface="Arial Rounded MT Bold"/>
              <a:cs typeface="Arial Rounded MT Bold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070343" y="5039105"/>
            <a:ext cx="1169670" cy="360045"/>
          </a:xfrm>
          <a:custGeom>
            <a:avLst/>
            <a:gdLst/>
            <a:ahLst/>
            <a:cxnLst/>
            <a:rect l="l" t="t" r="r" b="b"/>
            <a:pathLst>
              <a:path w="1169670" h="360045">
                <a:moveTo>
                  <a:pt x="1083046" y="332307"/>
                </a:moveTo>
                <a:lnTo>
                  <a:pt x="1075308" y="359791"/>
                </a:lnTo>
                <a:lnTo>
                  <a:pt x="1169415" y="341757"/>
                </a:lnTo>
                <a:lnTo>
                  <a:pt x="1163277" y="336169"/>
                </a:lnTo>
                <a:lnTo>
                  <a:pt x="1096772" y="336169"/>
                </a:lnTo>
                <a:lnTo>
                  <a:pt x="1083046" y="332307"/>
                </a:lnTo>
                <a:close/>
              </a:path>
              <a:path w="1169670" h="360045">
                <a:moveTo>
                  <a:pt x="1090804" y="304751"/>
                </a:moveTo>
                <a:lnTo>
                  <a:pt x="1083046" y="332307"/>
                </a:lnTo>
                <a:lnTo>
                  <a:pt x="1096772" y="336169"/>
                </a:lnTo>
                <a:lnTo>
                  <a:pt x="1104519" y="308610"/>
                </a:lnTo>
                <a:lnTo>
                  <a:pt x="1090804" y="304751"/>
                </a:lnTo>
                <a:close/>
              </a:path>
              <a:path w="1169670" h="360045">
                <a:moveTo>
                  <a:pt x="1098550" y="277241"/>
                </a:moveTo>
                <a:lnTo>
                  <a:pt x="1090804" y="304751"/>
                </a:lnTo>
                <a:lnTo>
                  <a:pt x="1104519" y="308610"/>
                </a:lnTo>
                <a:lnTo>
                  <a:pt x="1096772" y="336169"/>
                </a:lnTo>
                <a:lnTo>
                  <a:pt x="1163277" y="336169"/>
                </a:lnTo>
                <a:lnTo>
                  <a:pt x="1098550" y="277241"/>
                </a:lnTo>
                <a:close/>
              </a:path>
              <a:path w="1169670" h="360045">
                <a:moveTo>
                  <a:pt x="7747" y="0"/>
                </a:moveTo>
                <a:lnTo>
                  <a:pt x="0" y="27559"/>
                </a:lnTo>
                <a:lnTo>
                  <a:pt x="1083046" y="332307"/>
                </a:lnTo>
                <a:lnTo>
                  <a:pt x="1090804" y="304751"/>
                </a:lnTo>
                <a:lnTo>
                  <a:pt x="7747" y="0"/>
                </a:lnTo>
                <a:close/>
              </a:path>
            </a:pathLst>
          </a:custGeom>
          <a:solidFill>
            <a:srgbClr val="8B2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412492" y="4724400"/>
            <a:ext cx="2313432" cy="13502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772155" y="4930140"/>
            <a:ext cx="1629156" cy="98755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472435" y="4764913"/>
            <a:ext cx="2194560" cy="1231900"/>
          </a:xfrm>
          <a:custGeom>
            <a:avLst/>
            <a:gdLst/>
            <a:ahLst/>
            <a:cxnLst/>
            <a:rect l="l" t="t" r="r" b="b"/>
            <a:pathLst>
              <a:path w="2194560" h="1231900">
                <a:moveTo>
                  <a:pt x="1097152" y="0"/>
                </a:moveTo>
                <a:lnTo>
                  <a:pt x="1036957" y="911"/>
                </a:lnTo>
                <a:lnTo>
                  <a:pt x="977610" y="3615"/>
                </a:lnTo>
                <a:lnTo>
                  <a:pt x="919194" y="8063"/>
                </a:lnTo>
                <a:lnTo>
                  <a:pt x="861795" y="14210"/>
                </a:lnTo>
                <a:lnTo>
                  <a:pt x="805494" y="22007"/>
                </a:lnTo>
                <a:lnTo>
                  <a:pt x="750376" y="31408"/>
                </a:lnTo>
                <a:lnTo>
                  <a:pt x="696525" y="42366"/>
                </a:lnTo>
                <a:lnTo>
                  <a:pt x="644025" y="54834"/>
                </a:lnTo>
                <a:lnTo>
                  <a:pt x="592958" y="68765"/>
                </a:lnTo>
                <a:lnTo>
                  <a:pt x="543409" y="84111"/>
                </a:lnTo>
                <a:lnTo>
                  <a:pt x="495461" y="100826"/>
                </a:lnTo>
                <a:lnTo>
                  <a:pt x="449198" y="118863"/>
                </a:lnTo>
                <a:lnTo>
                  <a:pt x="404704" y="138175"/>
                </a:lnTo>
                <a:lnTo>
                  <a:pt x="362063" y="158715"/>
                </a:lnTo>
                <a:lnTo>
                  <a:pt x="321357" y="180435"/>
                </a:lnTo>
                <a:lnTo>
                  <a:pt x="282671" y="203289"/>
                </a:lnTo>
                <a:lnTo>
                  <a:pt x="246089" y="227229"/>
                </a:lnTo>
                <a:lnTo>
                  <a:pt x="211693" y="252209"/>
                </a:lnTo>
                <a:lnTo>
                  <a:pt x="179569" y="278182"/>
                </a:lnTo>
                <a:lnTo>
                  <a:pt x="149798" y="305101"/>
                </a:lnTo>
                <a:lnTo>
                  <a:pt x="122466" y="332918"/>
                </a:lnTo>
                <a:lnTo>
                  <a:pt x="75451" y="391059"/>
                </a:lnTo>
                <a:lnTo>
                  <a:pt x="39193" y="452231"/>
                </a:lnTo>
                <a:lnTo>
                  <a:pt x="14360" y="516057"/>
                </a:lnTo>
                <a:lnTo>
                  <a:pt x="1623" y="582161"/>
                </a:lnTo>
                <a:lnTo>
                  <a:pt x="0" y="615950"/>
                </a:lnTo>
                <a:lnTo>
                  <a:pt x="1623" y="649741"/>
                </a:lnTo>
                <a:lnTo>
                  <a:pt x="14360" y="715849"/>
                </a:lnTo>
                <a:lnTo>
                  <a:pt x="39193" y="779676"/>
                </a:lnTo>
                <a:lnTo>
                  <a:pt x="75451" y="840847"/>
                </a:lnTo>
                <a:lnTo>
                  <a:pt x="122466" y="898985"/>
                </a:lnTo>
                <a:lnTo>
                  <a:pt x="149798" y="926799"/>
                </a:lnTo>
                <a:lnTo>
                  <a:pt x="179569" y="953714"/>
                </a:lnTo>
                <a:lnTo>
                  <a:pt x="211693" y="979684"/>
                </a:lnTo>
                <a:lnTo>
                  <a:pt x="246089" y="1004660"/>
                </a:lnTo>
                <a:lnTo>
                  <a:pt x="282671" y="1028597"/>
                </a:lnTo>
                <a:lnTo>
                  <a:pt x="321357" y="1051447"/>
                </a:lnTo>
                <a:lnTo>
                  <a:pt x="362063" y="1073163"/>
                </a:lnTo>
                <a:lnTo>
                  <a:pt x="404704" y="1093698"/>
                </a:lnTo>
                <a:lnTo>
                  <a:pt x="449198" y="1113005"/>
                </a:lnTo>
                <a:lnTo>
                  <a:pt x="495461" y="1131038"/>
                </a:lnTo>
                <a:lnTo>
                  <a:pt x="543409" y="1147749"/>
                </a:lnTo>
                <a:lnTo>
                  <a:pt x="592958" y="1163092"/>
                </a:lnTo>
                <a:lnTo>
                  <a:pt x="644025" y="1177019"/>
                </a:lnTo>
                <a:lnTo>
                  <a:pt x="696525" y="1189483"/>
                </a:lnTo>
                <a:lnTo>
                  <a:pt x="750376" y="1200438"/>
                </a:lnTo>
                <a:lnTo>
                  <a:pt x="805494" y="1209836"/>
                </a:lnTo>
                <a:lnTo>
                  <a:pt x="861795" y="1217631"/>
                </a:lnTo>
                <a:lnTo>
                  <a:pt x="919194" y="1223775"/>
                </a:lnTo>
                <a:lnTo>
                  <a:pt x="977610" y="1228222"/>
                </a:lnTo>
                <a:lnTo>
                  <a:pt x="1036957" y="1230925"/>
                </a:lnTo>
                <a:lnTo>
                  <a:pt x="1097152" y="1231836"/>
                </a:lnTo>
                <a:lnTo>
                  <a:pt x="1157348" y="1230925"/>
                </a:lnTo>
                <a:lnTo>
                  <a:pt x="1216695" y="1228222"/>
                </a:lnTo>
                <a:lnTo>
                  <a:pt x="1275111" y="1223775"/>
                </a:lnTo>
                <a:lnTo>
                  <a:pt x="1332510" y="1217631"/>
                </a:lnTo>
                <a:lnTo>
                  <a:pt x="1388811" y="1209836"/>
                </a:lnTo>
                <a:lnTo>
                  <a:pt x="1443929" y="1200438"/>
                </a:lnTo>
                <a:lnTo>
                  <a:pt x="1497780" y="1189483"/>
                </a:lnTo>
                <a:lnTo>
                  <a:pt x="1550280" y="1177019"/>
                </a:lnTo>
                <a:lnTo>
                  <a:pt x="1601347" y="1163092"/>
                </a:lnTo>
                <a:lnTo>
                  <a:pt x="1650896" y="1147749"/>
                </a:lnTo>
                <a:lnTo>
                  <a:pt x="1698844" y="1131038"/>
                </a:lnTo>
                <a:lnTo>
                  <a:pt x="1745107" y="1113005"/>
                </a:lnTo>
                <a:lnTo>
                  <a:pt x="1789601" y="1093698"/>
                </a:lnTo>
                <a:lnTo>
                  <a:pt x="1832242" y="1073163"/>
                </a:lnTo>
                <a:lnTo>
                  <a:pt x="1872948" y="1051447"/>
                </a:lnTo>
                <a:lnTo>
                  <a:pt x="1911634" y="1028597"/>
                </a:lnTo>
                <a:lnTo>
                  <a:pt x="1948216" y="1004660"/>
                </a:lnTo>
                <a:lnTo>
                  <a:pt x="1982612" y="979684"/>
                </a:lnTo>
                <a:lnTo>
                  <a:pt x="2014736" y="953714"/>
                </a:lnTo>
                <a:lnTo>
                  <a:pt x="2044507" y="926799"/>
                </a:lnTo>
                <a:lnTo>
                  <a:pt x="2071839" y="898985"/>
                </a:lnTo>
                <a:lnTo>
                  <a:pt x="2118854" y="840847"/>
                </a:lnTo>
                <a:lnTo>
                  <a:pt x="2155112" y="779676"/>
                </a:lnTo>
                <a:lnTo>
                  <a:pt x="2179945" y="715849"/>
                </a:lnTo>
                <a:lnTo>
                  <a:pt x="2192682" y="649741"/>
                </a:lnTo>
                <a:lnTo>
                  <a:pt x="2194305" y="615950"/>
                </a:lnTo>
                <a:lnTo>
                  <a:pt x="2192682" y="582161"/>
                </a:lnTo>
                <a:lnTo>
                  <a:pt x="2179945" y="516057"/>
                </a:lnTo>
                <a:lnTo>
                  <a:pt x="2155112" y="452231"/>
                </a:lnTo>
                <a:lnTo>
                  <a:pt x="2118854" y="391059"/>
                </a:lnTo>
                <a:lnTo>
                  <a:pt x="2071839" y="332918"/>
                </a:lnTo>
                <a:lnTo>
                  <a:pt x="2044507" y="305101"/>
                </a:lnTo>
                <a:lnTo>
                  <a:pt x="2014736" y="278182"/>
                </a:lnTo>
                <a:lnTo>
                  <a:pt x="1982612" y="252209"/>
                </a:lnTo>
                <a:lnTo>
                  <a:pt x="1948216" y="227229"/>
                </a:lnTo>
                <a:lnTo>
                  <a:pt x="1911634" y="203289"/>
                </a:lnTo>
                <a:lnTo>
                  <a:pt x="1872948" y="180435"/>
                </a:lnTo>
                <a:lnTo>
                  <a:pt x="1832242" y="158715"/>
                </a:lnTo>
                <a:lnTo>
                  <a:pt x="1789601" y="138175"/>
                </a:lnTo>
                <a:lnTo>
                  <a:pt x="1745106" y="118863"/>
                </a:lnTo>
                <a:lnTo>
                  <a:pt x="1698844" y="100826"/>
                </a:lnTo>
                <a:lnTo>
                  <a:pt x="1650896" y="84111"/>
                </a:lnTo>
                <a:lnTo>
                  <a:pt x="1601347" y="68765"/>
                </a:lnTo>
                <a:lnTo>
                  <a:pt x="1550280" y="54834"/>
                </a:lnTo>
                <a:lnTo>
                  <a:pt x="1497780" y="42366"/>
                </a:lnTo>
                <a:lnTo>
                  <a:pt x="1443929" y="31408"/>
                </a:lnTo>
                <a:lnTo>
                  <a:pt x="1388811" y="22007"/>
                </a:lnTo>
                <a:lnTo>
                  <a:pt x="1332510" y="14210"/>
                </a:lnTo>
                <a:lnTo>
                  <a:pt x="1275111" y="8063"/>
                </a:lnTo>
                <a:lnTo>
                  <a:pt x="1216695" y="3615"/>
                </a:lnTo>
                <a:lnTo>
                  <a:pt x="1157348" y="911"/>
                </a:lnTo>
                <a:lnTo>
                  <a:pt x="1097152" y="0"/>
                </a:lnTo>
                <a:close/>
              </a:path>
            </a:pathLst>
          </a:custGeom>
          <a:solidFill>
            <a:srgbClr val="8B2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927985" y="4994275"/>
            <a:ext cx="12820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“Start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confirmation”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911220" y="5360034"/>
            <a:ext cx="1315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-Involved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joints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X-ray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666741" y="5039105"/>
            <a:ext cx="1169670" cy="360045"/>
          </a:xfrm>
          <a:custGeom>
            <a:avLst/>
            <a:gdLst/>
            <a:ahLst/>
            <a:cxnLst/>
            <a:rect l="l" t="t" r="r" b="b"/>
            <a:pathLst>
              <a:path w="1169670" h="360045">
                <a:moveTo>
                  <a:pt x="70993" y="277241"/>
                </a:moveTo>
                <a:lnTo>
                  <a:pt x="0" y="341757"/>
                </a:lnTo>
                <a:lnTo>
                  <a:pt x="94234" y="359791"/>
                </a:lnTo>
                <a:lnTo>
                  <a:pt x="87583" y="336169"/>
                </a:lnTo>
                <a:lnTo>
                  <a:pt x="72644" y="336169"/>
                </a:lnTo>
                <a:lnTo>
                  <a:pt x="64897" y="308610"/>
                </a:lnTo>
                <a:lnTo>
                  <a:pt x="78728" y="304717"/>
                </a:lnTo>
                <a:lnTo>
                  <a:pt x="70993" y="277241"/>
                </a:lnTo>
                <a:close/>
              </a:path>
              <a:path w="1169670" h="360045">
                <a:moveTo>
                  <a:pt x="78728" y="304717"/>
                </a:moveTo>
                <a:lnTo>
                  <a:pt x="64897" y="308610"/>
                </a:lnTo>
                <a:lnTo>
                  <a:pt x="72644" y="336169"/>
                </a:lnTo>
                <a:lnTo>
                  <a:pt x="86486" y="332273"/>
                </a:lnTo>
                <a:lnTo>
                  <a:pt x="78728" y="304717"/>
                </a:lnTo>
                <a:close/>
              </a:path>
              <a:path w="1169670" h="360045">
                <a:moveTo>
                  <a:pt x="86486" y="332273"/>
                </a:moveTo>
                <a:lnTo>
                  <a:pt x="72644" y="336169"/>
                </a:lnTo>
                <a:lnTo>
                  <a:pt x="87583" y="336169"/>
                </a:lnTo>
                <a:lnTo>
                  <a:pt x="86486" y="332273"/>
                </a:lnTo>
                <a:close/>
              </a:path>
              <a:path w="1169670" h="360045">
                <a:moveTo>
                  <a:pt x="1161669" y="0"/>
                </a:moveTo>
                <a:lnTo>
                  <a:pt x="78728" y="304717"/>
                </a:lnTo>
                <a:lnTo>
                  <a:pt x="86486" y="332273"/>
                </a:lnTo>
                <a:lnTo>
                  <a:pt x="1169416" y="27559"/>
                </a:lnTo>
                <a:lnTo>
                  <a:pt x="1161669" y="0"/>
                </a:lnTo>
                <a:close/>
              </a:path>
            </a:pathLst>
          </a:custGeom>
          <a:solidFill>
            <a:srgbClr val="8B2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180831" y="4724400"/>
            <a:ext cx="2313431" cy="135026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659368" y="5131308"/>
            <a:ext cx="1389887" cy="57912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239759" y="4764913"/>
            <a:ext cx="2194560" cy="1231900"/>
          </a:xfrm>
          <a:custGeom>
            <a:avLst/>
            <a:gdLst/>
            <a:ahLst/>
            <a:cxnLst/>
            <a:rect l="l" t="t" r="r" b="b"/>
            <a:pathLst>
              <a:path w="2194559" h="1231900">
                <a:moveTo>
                  <a:pt x="1097153" y="0"/>
                </a:moveTo>
                <a:lnTo>
                  <a:pt x="1036957" y="911"/>
                </a:lnTo>
                <a:lnTo>
                  <a:pt x="977610" y="3615"/>
                </a:lnTo>
                <a:lnTo>
                  <a:pt x="919194" y="8063"/>
                </a:lnTo>
                <a:lnTo>
                  <a:pt x="861795" y="14210"/>
                </a:lnTo>
                <a:lnTo>
                  <a:pt x="805494" y="22007"/>
                </a:lnTo>
                <a:lnTo>
                  <a:pt x="750376" y="31408"/>
                </a:lnTo>
                <a:lnTo>
                  <a:pt x="696525" y="42366"/>
                </a:lnTo>
                <a:lnTo>
                  <a:pt x="644025" y="54834"/>
                </a:lnTo>
                <a:lnTo>
                  <a:pt x="592958" y="68765"/>
                </a:lnTo>
                <a:lnTo>
                  <a:pt x="543409" y="84111"/>
                </a:lnTo>
                <a:lnTo>
                  <a:pt x="495461" y="100826"/>
                </a:lnTo>
                <a:lnTo>
                  <a:pt x="449199" y="118863"/>
                </a:lnTo>
                <a:lnTo>
                  <a:pt x="404704" y="138175"/>
                </a:lnTo>
                <a:lnTo>
                  <a:pt x="362063" y="158715"/>
                </a:lnTo>
                <a:lnTo>
                  <a:pt x="321357" y="180435"/>
                </a:lnTo>
                <a:lnTo>
                  <a:pt x="282671" y="203289"/>
                </a:lnTo>
                <a:lnTo>
                  <a:pt x="246089" y="227229"/>
                </a:lnTo>
                <a:lnTo>
                  <a:pt x="211693" y="252209"/>
                </a:lnTo>
                <a:lnTo>
                  <a:pt x="179569" y="278182"/>
                </a:lnTo>
                <a:lnTo>
                  <a:pt x="149798" y="305101"/>
                </a:lnTo>
                <a:lnTo>
                  <a:pt x="122466" y="332918"/>
                </a:lnTo>
                <a:lnTo>
                  <a:pt x="75451" y="391059"/>
                </a:lnTo>
                <a:lnTo>
                  <a:pt x="39193" y="452231"/>
                </a:lnTo>
                <a:lnTo>
                  <a:pt x="14360" y="516057"/>
                </a:lnTo>
                <a:lnTo>
                  <a:pt x="1623" y="582161"/>
                </a:lnTo>
                <a:lnTo>
                  <a:pt x="0" y="615950"/>
                </a:lnTo>
                <a:lnTo>
                  <a:pt x="1623" y="649741"/>
                </a:lnTo>
                <a:lnTo>
                  <a:pt x="14360" y="715849"/>
                </a:lnTo>
                <a:lnTo>
                  <a:pt x="39193" y="779676"/>
                </a:lnTo>
                <a:lnTo>
                  <a:pt x="75451" y="840847"/>
                </a:lnTo>
                <a:lnTo>
                  <a:pt x="122466" y="898985"/>
                </a:lnTo>
                <a:lnTo>
                  <a:pt x="149798" y="926799"/>
                </a:lnTo>
                <a:lnTo>
                  <a:pt x="179569" y="953714"/>
                </a:lnTo>
                <a:lnTo>
                  <a:pt x="211693" y="979684"/>
                </a:lnTo>
                <a:lnTo>
                  <a:pt x="246089" y="1004660"/>
                </a:lnTo>
                <a:lnTo>
                  <a:pt x="282671" y="1028597"/>
                </a:lnTo>
                <a:lnTo>
                  <a:pt x="321357" y="1051447"/>
                </a:lnTo>
                <a:lnTo>
                  <a:pt x="362063" y="1073163"/>
                </a:lnTo>
                <a:lnTo>
                  <a:pt x="404704" y="1093698"/>
                </a:lnTo>
                <a:lnTo>
                  <a:pt x="449199" y="1113005"/>
                </a:lnTo>
                <a:lnTo>
                  <a:pt x="495461" y="1131038"/>
                </a:lnTo>
                <a:lnTo>
                  <a:pt x="543409" y="1147749"/>
                </a:lnTo>
                <a:lnTo>
                  <a:pt x="592958" y="1163092"/>
                </a:lnTo>
                <a:lnTo>
                  <a:pt x="644025" y="1177019"/>
                </a:lnTo>
                <a:lnTo>
                  <a:pt x="696525" y="1189483"/>
                </a:lnTo>
                <a:lnTo>
                  <a:pt x="750376" y="1200438"/>
                </a:lnTo>
                <a:lnTo>
                  <a:pt x="805494" y="1209836"/>
                </a:lnTo>
                <a:lnTo>
                  <a:pt x="861795" y="1217631"/>
                </a:lnTo>
                <a:lnTo>
                  <a:pt x="919194" y="1223775"/>
                </a:lnTo>
                <a:lnTo>
                  <a:pt x="977610" y="1228222"/>
                </a:lnTo>
                <a:lnTo>
                  <a:pt x="1036957" y="1230925"/>
                </a:lnTo>
                <a:lnTo>
                  <a:pt x="1097153" y="1231836"/>
                </a:lnTo>
                <a:lnTo>
                  <a:pt x="1157360" y="1230925"/>
                </a:lnTo>
                <a:lnTo>
                  <a:pt x="1216719" y="1228222"/>
                </a:lnTo>
                <a:lnTo>
                  <a:pt x="1275145" y="1223775"/>
                </a:lnTo>
                <a:lnTo>
                  <a:pt x="1332555" y="1217631"/>
                </a:lnTo>
                <a:lnTo>
                  <a:pt x="1388864" y="1209836"/>
                </a:lnTo>
                <a:lnTo>
                  <a:pt x="1443991" y="1200438"/>
                </a:lnTo>
                <a:lnTo>
                  <a:pt x="1497849" y="1189483"/>
                </a:lnTo>
                <a:lnTo>
                  <a:pt x="1550357" y="1177019"/>
                </a:lnTo>
                <a:lnTo>
                  <a:pt x="1601430" y="1163092"/>
                </a:lnTo>
                <a:lnTo>
                  <a:pt x="1650985" y="1147749"/>
                </a:lnTo>
                <a:lnTo>
                  <a:pt x="1698939" y="1131038"/>
                </a:lnTo>
                <a:lnTo>
                  <a:pt x="1745206" y="1113005"/>
                </a:lnTo>
                <a:lnTo>
                  <a:pt x="1789704" y="1093698"/>
                </a:lnTo>
                <a:lnTo>
                  <a:pt x="1832350" y="1073163"/>
                </a:lnTo>
                <a:lnTo>
                  <a:pt x="1873059" y="1051447"/>
                </a:lnTo>
                <a:lnTo>
                  <a:pt x="1911748" y="1028597"/>
                </a:lnTo>
                <a:lnTo>
                  <a:pt x="1948333" y="1004660"/>
                </a:lnTo>
                <a:lnTo>
                  <a:pt x="1982731" y="979684"/>
                </a:lnTo>
                <a:lnTo>
                  <a:pt x="2014857" y="953714"/>
                </a:lnTo>
                <a:lnTo>
                  <a:pt x="2044629" y="926799"/>
                </a:lnTo>
                <a:lnTo>
                  <a:pt x="2071962" y="898985"/>
                </a:lnTo>
                <a:lnTo>
                  <a:pt x="2118979" y="840847"/>
                </a:lnTo>
                <a:lnTo>
                  <a:pt x="2155239" y="779676"/>
                </a:lnTo>
                <a:lnTo>
                  <a:pt x="2180072" y="715849"/>
                </a:lnTo>
                <a:lnTo>
                  <a:pt x="2192809" y="649741"/>
                </a:lnTo>
                <a:lnTo>
                  <a:pt x="2194433" y="615950"/>
                </a:lnTo>
                <a:lnTo>
                  <a:pt x="2192809" y="582161"/>
                </a:lnTo>
                <a:lnTo>
                  <a:pt x="2180072" y="516057"/>
                </a:lnTo>
                <a:lnTo>
                  <a:pt x="2155239" y="452231"/>
                </a:lnTo>
                <a:lnTo>
                  <a:pt x="2118979" y="391059"/>
                </a:lnTo>
                <a:lnTo>
                  <a:pt x="2071962" y="332918"/>
                </a:lnTo>
                <a:lnTo>
                  <a:pt x="2044629" y="305101"/>
                </a:lnTo>
                <a:lnTo>
                  <a:pt x="2014857" y="278182"/>
                </a:lnTo>
                <a:lnTo>
                  <a:pt x="1982731" y="252209"/>
                </a:lnTo>
                <a:lnTo>
                  <a:pt x="1948333" y="227229"/>
                </a:lnTo>
                <a:lnTo>
                  <a:pt x="1911748" y="203289"/>
                </a:lnTo>
                <a:lnTo>
                  <a:pt x="1873059" y="180435"/>
                </a:lnTo>
                <a:lnTo>
                  <a:pt x="1832350" y="158715"/>
                </a:lnTo>
                <a:lnTo>
                  <a:pt x="1789704" y="138175"/>
                </a:lnTo>
                <a:lnTo>
                  <a:pt x="1745206" y="118863"/>
                </a:lnTo>
                <a:lnTo>
                  <a:pt x="1698939" y="100826"/>
                </a:lnTo>
                <a:lnTo>
                  <a:pt x="1650985" y="84111"/>
                </a:lnTo>
                <a:lnTo>
                  <a:pt x="1601430" y="68765"/>
                </a:lnTo>
                <a:lnTo>
                  <a:pt x="1550357" y="54834"/>
                </a:lnTo>
                <a:lnTo>
                  <a:pt x="1497849" y="42366"/>
                </a:lnTo>
                <a:lnTo>
                  <a:pt x="1443991" y="31408"/>
                </a:lnTo>
                <a:lnTo>
                  <a:pt x="1388864" y="22007"/>
                </a:lnTo>
                <a:lnTo>
                  <a:pt x="1332555" y="14210"/>
                </a:lnTo>
                <a:lnTo>
                  <a:pt x="1275145" y="8063"/>
                </a:lnTo>
                <a:lnTo>
                  <a:pt x="1216719" y="3615"/>
                </a:lnTo>
                <a:lnTo>
                  <a:pt x="1157360" y="911"/>
                </a:lnTo>
                <a:lnTo>
                  <a:pt x="1097153" y="0"/>
                </a:lnTo>
                <a:close/>
              </a:path>
            </a:pathLst>
          </a:custGeom>
          <a:solidFill>
            <a:srgbClr val="8B2D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8790558" y="5198491"/>
            <a:ext cx="109410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4465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Arial Rounded MT Bold"/>
                <a:cs typeface="Arial Rounded MT Bold"/>
              </a:rPr>
              <a:t>Connect to  </a:t>
            </a:r>
            <a:r>
              <a:rPr sz="11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R</a:t>
            </a:r>
            <a:r>
              <a:rPr sz="1100" dirty="0">
                <a:solidFill>
                  <a:srgbClr val="FFFFFF"/>
                </a:solidFill>
                <a:latin typeface="Arial Rounded MT Bold"/>
                <a:cs typeface="Arial Rounded MT Bold"/>
              </a:rPr>
              <a:t>heu</a:t>
            </a:r>
            <a:r>
              <a:rPr sz="1100" spc="-10" dirty="0">
                <a:solidFill>
                  <a:srgbClr val="FFFFFF"/>
                </a:solidFill>
                <a:latin typeface="Arial Rounded MT Bold"/>
                <a:cs typeface="Arial Rounded MT Bold"/>
              </a:rPr>
              <a:t>m</a:t>
            </a:r>
            <a:r>
              <a:rPr sz="1100" dirty="0">
                <a:solidFill>
                  <a:srgbClr val="FFFFFF"/>
                </a:solidFill>
                <a:latin typeface="Arial Rounded MT Bold"/>
                <a:cs typeface="Arial Rounded MT Bold"/>
              </a:rPr>
              <a:t>a</a:t>
            </a:r>
            <a:r>
              <a:rPr sz="1100" spc="-10" dirty="0">
                <a:solidFill>
                  <a:srgbClr val="FFFFFF"/>
                </a:solidFill>
                <a:latin typeface="Arial Rounded MT Bold"/>
                <a:cs typeface="Arial Rounded MT Bold"/>
              </a:rPr>
              <a:t>to</a:t>
            </a:r>
            <a:r>
              <a:rPr sz="1100" dirty="0">
                <a:solidFill>
                  <a:srgbClr val="FFFFFF"/>
                </a:solidFill>
                <a:latin typeface="Arial Rounded MT Bold"/>
                <a:cs typeface="Arial Rounded MT Bold"/>
              </a:rPr>
              <a:t>l</a:t>
            </a:r>
            <a:r>
              <a:rPr sz="1100" spc="-10" dirty="0">
                <a:solidFill>
                  <a:srgbClr val="FFFFFF"/>
                </a:solidFill>
                <a:latin typeface="Arial Rounded MT Bold"/>
                <a:cs typeface="Arial Rounded MT Bold"/>
              </a:rPr>
              <a:t>o</a:t>
            </a:r>
            <a:r>
              <a:rPr sz="1100" dirty="0">
                <a:solidFill>
                  <a:srgbClr val="FFFFFF"/>
                </a:solidFill>
                <a:latin typeface="Arial Rounded MT Bold"/>
                <a:cs typeface="Arial Rounded MT Bold"/>
              </a:rPr>
              <a:t>gist</a:t>
            </a:r>
            <a:endParaRPr sz="1100">
              <a:latin typeface="Arial Rounded MT Bold"/>
              <a:cs typeface="Arial Rounded MT Bold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544574" y="5519882"/>
            <a:ext cx="22860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217545" y="5580989"/>
            <a:ext cx="7035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-HLA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B27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62475" y="5449570"/>
            <a:ext cx="349885" cy="372110"/>
          </a:xfrm>
          <a:custGeom>
            <a:avLst/>
            <a:gdLst/>
            <a:ahLst/>
            <a:cxnLst/>
            <a:rect l="l" t="t" r="r" b="b"/>
            <a:pathLst>
              <a:path w="349885" h="372110">
                <a:moveTo>
                  <a:pt x="290730" y="322626"/>
                </a:moveTo>
                <a:lnTo>
                  <a:pt x="269875" y="342226"/>
                </a:lnTo>
                <a:lnTo>
                  <a:pt x="349758" y="371690"/>
                </a:lnTo>
                <a:lnTo>
                  <a:pt x="337879" y="331927"/>
                </a:lnTo>
                <a:lnTo>
                  <a:pt x="299465" y="331927"/>
                </a:lnTo>
                <a:lnTo>
                  <a:pt x="290730" y="322626"/>
                </a:lnTo>
                <a:close/>
              </a:path>
              <a:path w="349885" h="372110">
                <a:moveTo>
                  <a:pt x="304590" y="309600"/>
                </a:moveTo>
                <a:lnTo>
                  <a:pt x="290730" y="322626"/>
                </a:lnTo>
                <a:lnTo>
                  <a:pt x="299465" y="331927"/>
                </a:lnTo>
                <a:lnTo>
                  <a:pt x="313309" y="318884"/>
                </a:lnTo>
                <a:lnTo>
                  <a:pt x="304590" y="309600"/>
                </a:lnTo>
                <a:close/>
              </a:path>
              <a:path w="349885" h="372110">
                <a:moveTo>
                  <a:pt x="325374" y="290067"/>
                </a:moveTo>
                <a:lnTo>
                  <a:pt x="304590" y="309600"/>
                </a:lnTo>
                <a:lnTo>
                  <a:pt x="313309" y="318884"/>
                </a:lnTo>
                <a:lnTo>
                  <a:pt x="299465" y="331927"/>
                </a:lnTo>
                <a:lnTo>
                  <a:pt x="337879" y="331927"/>
                </a:lnTo>
                <a:lnTo>
                  <a:pt x="325374" y="290067"/>
                </a:lnTo>
                <a:close/>
              </a:path>
              <a:path w="349885" h="372110">
                <a:moveTo>
                  <a:pt x="13842" y="0"/>
                </a:moveTo>
                <a:lnTo>
                  <a:pt x="0" y="13080"/>
                </a:lnTo>
                <a:lnTo>
                  <a:pt x="290730" y="322626"/>
                </a:lnTo>
                <a:lnTo>
                  <a:pt x="304590" y="309600"/>
                </a:lnTo>
                <a:lnTo>
                  <a:pt x="138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53051" y="4623434"/>
            <a:ext cx="1074420" cy="455295"/>
          </a:xfrm>
          <a:custGeom>
            <a:avLst/>
            <a:gdLst/>
            <a:ahLst/>
            <a:cxnLst/>
            <a:rect l="l" t="t" r="r" b="b"/>
            <a:pathLst>
              <a:path w="1074420" h="455295">
                <a:moveTo>
                  <a:pt x="999946" y="428325"/>
                </a:moveTo>
                <a:lnTo>
                  <a:pt x="989076" y="454787"/>
                </a:lnTo>
                <a:lnTo>
                  <a:pt x="1074039" y="448563"/>
                </a:lnTo>
                <a:lnTo>
                  <a:pt x="1060646" y="433196"/>
                </a:lnTo>
                <a:lnTo>
                  <a:pt x="1011809" y="433196"/>
                </a:lnTo>
                <a:lnTo>
                  <a:pt x="999946" y="428325"/>
                </a:lnTo>
                <a:close/>
              </a:path>
              <a:path w="1074420" h="455295">
                <a:moveTo>
                  <a:pt x="1007196" y="410676"/>
                </a:moveTo>
                <a:lnTo>
                  <a:pt x="999946" y="428325"/>
                </a:lnTo>
                <a:lnTo>
                  <a:pt x="1011809" y="433196"/>
                </a:lnTo>
                <a:lnTo>
                  <a:pt x="1019048" y="415544"/>
                </a:lnTo>
                <a:lnTo>
                  <a:pt x="1007196" y="410676"/>
                </a:lnTo>
                <a:close/>
              </a:path>
              <a:path w="1074420" h="455295">
                <a:moveTo>
                  <a:pt x="1018032" y="384301"/>
                </a:moveTo>
                <a:lnTo>
                  <a:pt x="1007196" y="410676"/>
                </a:lnTo>
                <a:lnTo>
                  <a:pt x="1019048" y="415544"/>
                </a:lnTo>
                <a:lnTo>
                  <a:pt x="1011809" y="433196"/>
                </a:lnTo>
                <a:lnTo>
                  <a:pt x="1060646" y="433196"/>
                </a:lnTo>
                <a:lnTo>
                  <a:pt x="1018032" y="384301"/>
                </a:lnTo>
                <a:close/>
              </a:path>
              <a:path w="1074420" h="455295">
                <a:moveTo>
                  <a:pt x="7238" y="0"/>
                </a:moveTo>
                <a:lnTo>
                  <a:pt x="0" y="17652"/>
                </a:lnTo>
                <a:lnTo>
                  <a:pt x="999946" y="428325"/>
                </a:lnTo>
                <a:lnTo>
                  <a:pt x="1007196" y="410676"/>
                </a:lnTo>
                <a:lnTo>
                  <a:pt x="72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97241" y="3747008"/>
            <a:ext cx="2717800" cy="2274570"/>
          </a:xfrm>
          <a:custGeom>
            <a:avLst/>
            <a:gdLst/>
            <a:ahLst/>
            <a:cxnLst/>
            <a:rect l="l" t="t" r="r" b="b"/>
            <a:pathLst>
              <a:path w="2717800" h="2274570">
                <a:moveTo>
                  <a:pt x="2705354" y="0"/>
                </a:moveTo>
                <a:lnTo>
                  <a:pt x="2661538" y="36703"/>
                </a:lnTo>
                <a:lnTo>
                  <a:pt x="2673730" y="51308"/>
                </a:lnTo>
                <a:lnTo>
                  <a:pt x="2717545" y="14605"/>
                </a:lnTo>
                <a:lnTo>
                  <a:pt x="2705354" y="0"/>
                </a:lnTo>
                <a:close/>
              </a:path>
              <a:path w="2717800" h="2274570">
                <a:moveTo>
                  <a:pt x="2646933" y="48895"/>
                </a:moveTo>
                <a:lnTo>
                  <a:pt x="2602991" y="85598"/>
                </a:lnTo>
                <a:lnTo>
                  <a:pt x="2615310" y="100203"/>
                </a:lnTo>
                <a:lnTo>
                  <a:pt x="2659126" y="63500"/>
                </a:lnTo>
                <a:lnTo>
                  <a:pt x="2646933" y="48895"/>
                </a:lnTo>
                <a:close/>
              </a:path>
              <a:path w="2717800" h="2274570">
                <a:moveTo>
                  <a:pt x="2588386" y="97790"/>
                </a:moveTo>
                <a:lnTo>
                  <a:pt x="2544572" y="134493"/>
                </a:lnTo>
                <a:lnTo>
                  <a:pt x="2556763" y="149098"/>
                </a:lnTo>
                <a:lnTo>
                  <a:pt x="2600579" y="112395"/>
                </a:lnTo>
                <a:lnTo>
                  <a:pt x="2588386" y="97790"/>
                </a:lnTo>
                <a:close/>
              </a:path>
              <a:path w="2717800" h="2274570">
                <a:moveTo>
                  <a:pt x="2529966" y="146685"/>
                </a:moveTo>
                <a:lnTo>
                  <a:pt x="2486152" y="183261"/>
                </a:lnTo>
                <a:lnTo>
                  <a:pt x="2498343" y="197866"/>
                </a:lnTo>
                <a:lnTo>
                  <a:pt x="2542158" y="161290"/>
                </a:lnTo>
                <a:lnTo>
                  <a:pt x="2529966" y="146685"/>
                </a:lnTo>
                <a:close/>
              </a:path>
              <a:path w="2717800" h="2274570">
                <a:moveTo>
                  <a:pt x="2471547" y="195580"/>
                </a:moveTo>
                <a:lnTo>
                  <a:pt x="2427604" y="232156"/>
                </a:lnTo>
                <a:lnTo>
                  <a:pt x="2439924" y="246761"/>
                </a:lnTo>
                <a:lnTo>
                  <a:pt x="2483738" y="210185"/>
                </a:lnTo>
                <a:lnTo>
                  <a:pt x="2471547" y="195580"/>
                </a:lnTo>
                <a:close/>
              </a:path>
              <a:path w="2717800" h="2274570">
                <a:moveTo>
                  <a:pt x="2413000" y="244348"/>
                </a:moveTo>
                <a:lnTo>
                  <a:pt x="2369184" y="281051"/>
                </a:lnTo>
                <a:lnTo>
                  <a:pt x="2381377" y="295656"/>
                </a:lnTo>
                <a:lnTo>
                  <a:pt x="2425318" y="258953"/>
                </a:lnTo>
                <a:lnTo>
                  <a:pt x="2413000" y="244348"/>
                </a:lnTo>
                <a:close/>
              </a:path>
              <a:path w="2717800" h="2274570">
                <a:moveTo>
                  <a:pt x="2354579" y="293243"/>
                </a:moveTo>
                <a:lnTo>
                  <a:pt x="2310764" y="329946"/>
                </a:lnTo>
                <a:lnTo>
                  <a:pt x="2322956" y="344551"/>
                </a:lnTo>
                <a:lnTo>
                  <a:pt x="2366772" y="307848"/>
                </a:lnTo>
                <a:lnTo>
                  <a:pt x="2354579" y="293243"/>
                </a:lnTo>
                <a:close/>
              </a:path>
              <a:path w="2717800" h="2274570">
                <a:moveTo>
                  <a:pt x="2296159" y="342138"/>
                </a:moveTo>
                <a:lnTo>
                  <a:pt x="2252217" y="378841"/>
                </a:lnTo>
                <a:lnTo>
                  <a:pt x="2264536" y="393446"/>
                </a:lnTo>
                <a:lnTo>
                  <a:pt x="2308352" y="356743"/>
                </a:lnTo>
                <a:lnTo>
                  <a:pt x="2296159" y="342138"/>
                </a:lnTo>
                <a:close/>
              </a:path>
              <a:path w="2717800" h="2274570">
                <a:moveTo>
                  <a:pt x="2237612" y="391033"/>
                </a:moveTo>
                <a:lnTo>
                  <a:pt x="2193798" y="427736"/>
                </a:lnTo>
                <a:lnTo>
                  <a:pt x="2205989" y="442341"/>
                </a:lnTo>
                <a:lnTo>
                  <a:pt x="2249931" y="405638"/>
                </a:lnTo>
                <a:lnTo>
                  <a:pt x="2237612" y="391033"/>
                </a:lnTo>
                <a:close/>
              </a:path>
              <a:path w="2717800" h="2274570">
                <a:moveTo>
                  <a:pt x="2179192" y="439928"/>
                </a:moveTo>
                <a:lnTo>
                  <a:pt x="2135378" y="476504"/>
                </a:lnTo>
                <a:lnTo>
                  <a:pt x="2147569" y="491236"/>
                </a:lnTo>
                <a:lnTo>
                  <a:pt x="2191384" y="454533"/>
                </a:lnTo>
                <a:lnTo>
                  <a:pt x="2179192" y="439928"/>
                </a:lnTo>
                <a:close/>
              </a:path>
              <a:path w="2717800" h="2274570">
                <a:moveTo>
                  <a:pt x="2120773" y="488823"/>
                </a:moveTo>
                <a:lnTo>
                  <a:pt x="2076957" y="525399"/>
                </a:lnTo>
                <a:lnTo>
                  <a:pt x="2089150" y="540004"/>
                </a:lnTo>
                <a:lnTo>
                  <a:pt x="2132964" y="503428"/>
                </a:lnTo>
                <a:lnTo>
                  <a:pt x="2120773" y="488823"/>
                </a:lnTo>
                <a:close/>
              </a:path>
              <a:path w="2717800" h="2274570">
                <a:moveTo>
                  <a:pt x="2062226" y="537718"/>
                </a:moveTo>
                <a:lnTo>
                  <a:pt x="2018410" y="574294"/>
                </a:lnTo>
                <a:lnTo>
                  <a:pt x="2030602" y="588899"/>
                </a:lnTo>
                <a:lnTo>
                  <a:pt x="2074544" y="552323"/>
                </a:lnTo>
                <a:lnTo>
                  <a:pt x="2062226" y="537718"/>
                </a:lnTo>
                <a:close/>
              </a:path>
              <a:path w="2717800" h="2274570">
                <a:moveTo>
                  <a:pt x="2003805" y="586486"/>
                </a:moveTo>
                <a:lnTo>
                  <a:pt x="1959990" y="623189"/>
                </a:lnTo>
                <a:lnTo>
                  <a:pt x="1972182" y="637794"/>
                </a:lnTo>
                <a:lnTo>
                  <a:pt x="2015998" y="601091"/>
                </a:lnTo>
                <a:lnTo>
                  <a:pt x="2003805" y="586486"/>
                </a:lnTo>
                <a:close/>
              </a:path>
              <a:path w="2717800" h="2274570">
                <a:moveTo>
                  <a:pt x="1945385" y="635381"/>
                </a:moveTo>
                <a:lnTo>
                  <a:pt x="1901570" y="672084"/>
                </a:lnTo>
                <a:lnTo>
                  <a:pt x="1913762" y="686689"/>
                </a:lnTo>
                <a:lnTo>
                  <a:pt x="1957577" y="649986"/>
                </a:lnTo>
                <a:lnTo>
                  <a:pt x="1945385" y="635381"/>
                </a:lnTo>
                <a:close/>
              </a:path>
              <a:path w="2717800" h="2274570">
                <a:moveTo>
                  <a:pt x="1886965" y="684276"/>
                </a:moveTo>
                <a:lnTo>
                  <a:pt x="1843024" y="720979"/>
                </a:lnTo>
                <a:lnTo>
                  <a:pt x="1855215" y="735584"/>
                </a:lnTo>
                <a:lnTo>
                  <a:pt x="1899157" y="698881"/>
                </a:lnTo>
                <a:lnTo>
                  <a:pt x="1886965" y="684276"/>
                </a:lnTo>
                <a:close/>
              </a:path>
              <a:path w="2717800" h="2274570">
                <a:moveTo>
                  <a:pt x="1828418" y="733171"/>
                </a:moveTo>
                <a:lnTo>
                  <a:pt x="1784603" y="769874"/>
                </a:lnTo>
                <a:lnTo>
                  <a:pt x="1796795" y="784479"/>
                </a:lnTo>
                <a:lnTo>
                  <a:pt x="1840610" y="747776"/>
                </a:lnTo>
                <a:lnTo>
                  <a:pt x="1828418" y="733171"/>
                </a:lnTo>
                <a:close/>
              </a:path>
              <a:path w="2717800" h="2274570">
                <a:moveTo>
                  <a:pt x="1769999" y="782066"/>
                </a:moveTo>
                <a:lnTo>
                  <a:pt x="1726183" y="818642"/>
                </a:lnTo>
                <a:lnTo>
                  <a:pt x="1738376" y="833374"/>
                </a:lnTo>
                <a:lnTo>
                  <a:pt x="1782190" y="796671"/>
                </a:lnTo>
                <a:lnTo>
                  <a:pt x="1769999" y="782066"/>
                </a:lnTo>
                <a:close/>
              </a:path>
              <a:path w="2717800" h="2274570">
                <a:moveTo>
                  <a:pt x="1711578" y="830961"/>
                </a:moveTo>
                <a:lnTo>
                  <a:pt x="1667636" y="867537"/>
                </a:lnTo>
                <a:lnTo>
                  <a:pt x="1679955" y="882142"/>
                </a:lnTo>
                <a:lnTo>
                  <a:pt x="1723770" y="845566"/>
                </a:lnTo>
                <a:lnTo>
                  <a:pt x="1711578" y="830961"/>
                </a:lnTo>
                <a:close/>
              </a:path>
              <a:path w="2717800" h="2274570">
                <a:moveTo>
                  <a:pt x="1653031" y="879729"/>
                </a:moveTo>
                <a:lnTo>
                  <a:pt x="1609216" y="916432"/>
                </a:lnTo>
                <a:lnTo>
                  <a:pt x="1621408" y="931037"/>
                </a:lnTo>
                <a:lnTo>
                  <a:pt x="1665224" y="894461"/>
                </a:lnTo>
                <a:lnTo>
                  <a:pt x="1653031" y="879729"/>
                </a:lnTo>
                <a:close/>
              </a:path>
              <a:path w="2717800" h="2274570">
                <a:moveTo>
                  <a:pt x="1594611" y="928624"/>
                </a:moveTo>
                <a:lnTo>
                  <a:pt x="1550797" y="965327"/>
                </a:lnTo>
                <a:lnTo>
                  <a:pt x="1562988" y="979932"/>
                </a:lnTo>
                <a:lnTo>
                  <a:pt x="1606803" y="943229"/>
                </a:lnTo>
                <a:lnTo>
                  <a:pt x="1594611" y="928624"/>
                </a:lnTo>
                <a:close/>
              </a:path>
              <a:path w="2717800" h="2274570">
                <a:moveTo>
                  <a:pt x="1536191" y="977519"/>
                </a:moveTo>
                <a:lnTo>
                  <a:pt x="1492250" y="1014222"/>
                </a:lnTo>
                <a:lnTo>
                  <a:pt x="1504568" y="1028827"/>
                </a:lnTo>
                <a:lnTo>
                  <a:pt x="1548383" y="992124"/>
                </a:lnTo>
                <a:lnTo>
                  <a:pt x="1536191" y="977519"/>
                </a:lnTo>
                <a:close/>
              </a:path>
              <a:path w="2717800" h="2274570">
                <a:moveTo>
                  <a:pt x="1477644" y="1026414"/>
                </a:moveTo>
                <a:lnTo>
                  <a:pt x="1433829" y="1063117"/>
                </a:lnTo>
                <a:lnTo>
                  <a:pt x="1446022" y="1077722"/>
                </a:lnTo>
                <a:lnTo>
                  <a:pt x="1489963" y="1041019"/>
                </a:lnTo>
                <a:lnTo>
                  <a:pt x="1477644" y="1026414"/>
                </a:lnTo>
                <a:close/>
              </a:path>
              <a:path w="2717800" h="2274570">
                <a:moveTo>
                  <a:pt x="1419225" y="1075309"/>
                </a:moveTo>
                <a:lnTo>
                  <a:pt x="1375409" y="1112012"/>
                </a:lnTo>
                <a:lnTo>
                  <a:pt x="1387602" y="1126617"/>
                </a:lnTo>
                <a:lnTo>
                  <a:pt x="1431416" y="1089914"/>
                </a:lnTo>
                <a:lnTo>
                  <a:pt x="1419225" y="1075309"/>
                </a:lnTo>
                <a:close/>
              </a:path>
              <a:path w="2717800" h="2274570">
                <a:moveTo>
                  <a:pt x="1360804" y="1124204"/>
                </a:moveTo>
                <a:lnTo>
                  <a:pt x="1316862" y="1160780"/>
                </a:lnTo>
                <a:lnTo>
                  <a:pt x="1329181" y="1175385"/>
                </a:lnTo>
                <a:lnTo>
                  <a:pt x="1372997" y="1138809"/>
                </a:lnTo>
                <a:lnTo>
                  <a:pt x="1360804" y="1124204"/>
                </a:lnTo>
                <a:close/>
              </a:path>
              <a:path w="2717800" h="2274570">
                <a:moveTo>
                  <a:pt x="1302257" y="1173099"/>
                </a:moveTo>
                <a:lnTo>
                  <a:pt x="1258442" y="1209675"/>
                </a:lnTo>
                <a:lnTo>
                  <a:pt x="1270634" y="1224280"/>
                </a:lnTo>
                <a:lnTo>
                  <a:pt x="1314577" y="1187704"/>
                </a:lnTo>
                <a:lnTo>
                  <a:pt x="1302257" y="1173099"/>
                </a:lnTo>
                <a:close/>
              </a:path>
              <a:path w="2717800" h="2274570">
                <a:moveTo>
                  <a:pt x="1243837" y="1221867"/>
                </a:moveTo>
                <a:lnTo>
                  <a:pt x="1200023" y="1258570"/>
                </a:lnTo>
                <a:lnTo>
                  <a:pt x="1212214" y="1273175"/>
                </a:lnTo>
                <a:lnTo>
                  <a:pt x="1256029" y="1236599"/>
                </a:lnTo>
                <a:lnTo>
                  <a:pt x="1243837" y="1221867"/>
                </a:lnTo>
                <a:close/>
              </a:path>
              <a:path w="2717800" h="2274570">
                <a:moveTo>
                  <a:pt x="1185417" y="1270762"/>
                </a:moveTo>
                <a:lnTo>
                  <a:pt x="1141602" y="1307465"/>
                </a:lnTo>
                <a:lnTo>
                  <a:pt x="1153794" y="1322070"/>
                </a:lnTo>
                <a:lnTo>
                  <a:pt x="1197609" y="1285367"/>
                </a:lnTo>
                <a:lnTo>
                  <a:pt x="1185417" y="1270762"/>
                </a:lnTo>
                <a:close/>
              </a:path>
              <a:path w="2717800" h="2274570">
                <a:moveTo>
                  <a:pt x="1126870" y="1319657"/>
                </a:moveTo>
                <a:lnTo>
                  <a:pt x="1083055" y="1356360"/>
                </a:lnTo>
                <a:lnTo>
                  <a:pt x="1095248" y="1370965"/>
                </a:lnTo>
                <a:lnTo>
                  <a:pt x="1139189" y="1334262"/>
                </a:lnTo>
                <a:lnTo>
                  <a:pt x="1126870" y="1319657"/>
                </a:lnTo>
                <a:close/>
              </a:path>
              <a:path w="2717800" h="2274570">
                <a:moveTo>
                  <a:pt x="1068451" y="1368552"/>
                </a:moveTo>
                <a:lnTo>
                  <a:pt x="1024635" y="1405255"/>
                </a:lnTo>
                <a:lnTo>
                  <a:pt x="1036827" y="1419860"/>
                </a:lnTo>
                <a:lnTo>
                  <a:pt x="1080642" y="1383157"/>
                </a:lnTo>
                <a:lnTo>
                  <a:pt x="1068451" y="1368552"/>
                </a:lnTo>
                <a:close/>
              </a:path>
              <a:path w="2717800" h="2274570">
                <a:moveTo>
                  <a:pt x="1010030" y="1417447"/>
                </a:moveTo>
                <a:lnTo>
                  <a:pt x="966215" y="1454150"/>
                </a:lnTo>
                <a:lnTo>
                  <a:pt x="978407" y="1468755"/>
                </a:lnTo>
                <a:lnTo>
                  <a:pt x="1022223" y="1432052"/>
                </a:lnTo>
                <a:lnTo>
                  <a:pt x="1010030" y="1417447"/>
                </a:lnTo>
                <a:close/>
              </a:path>
              <a:path w="2717800" h="2274570">
                <a:moveTo>
                  <a:pt x="951610" y="1466342"/>
                </a:moveTo>
                <a:lnTo>
                  <a:pt x="907668" y="1502918"/>
                </a:lnTo>
                <a:lnTo>
                  <a:pt x="919860" y="1517523"/>
                </a:lnTo>
                <a:lnTo>
                  <a:pt x="963802" y="1480947"/>
                </a:lnTo>
                <a:lnTo>
                  <a:pt x="951610" y="1466342"/>
                </a:lnTo>
                <a:close/>
              </a:path>
              <a:path w="2717800" h="2274570">
                <a:moveTo>
                  <a:pt x="893063" y="1515237"/>
                </a:moveTo>
                <a:lnTo>
                  <a:pt x="849249" y="1551813"/>
                </a:lnTo>
                <a:lnTo>
                  <a:pt x="861440" y="1566418"/>
                </a:lnTo>
                <a:lnTo>
                  <a:pt x="905255" y="1529842"/>
                </a:lnTo>
                <a:lnTo>
                  <a:pt x="893063" y="1515237"/>
                </a:lnTo>
                <a:close/>
              </a:path>
              <a:path w="2717800" h="2274570">
                <a:moveTo>
                  <a:pt x="834643" y="1564005"/>
                </a:moveTo>
                <a:lnTo>
                  <a:pt x="790828" y="1600708"/>
                </a:lnTo>
                <a:lnTo>
                  <a:pt x="803020" y="1615313"/>
                </a:lnTo>
                <a:lnTo>
                  <a:pt x="846835" y="1578737"/>
                </a:lnTo>
                <a:lnTo>
                  <a:pt x="834643" y="1564005"/>
                </a:lnTo>
                <a:close/>
              </a:path>
              <a:path w="2717800" h="2274570">
                <a:moveTo>
                  <a:pt x="776224" y="1612900"/>
                </a:moveTo>
                <a:lnTo>
                  <a:pt x="732281" y="1649603"/>
                </a:lnTo>
                <a:lnTo>
                  <a:pt x="744601" y="1664208"/>
                </a:lnTo>
                <a:lnTo>
                  <a:pt x="788415" y="1627505"/>
                </a:lnTo>
                <a:lnTo>
                  <a:pt x="776224" y="1612900"/>
                </a:lnTo>
                <a:close/>
              </a:path>
              <a:path w="2717800" h="2274570">
                <a:moveTo>
                  <a:pt x="717676" y="1661795"/>
                </a:moveTo>
                <a:lnTo>
                  <a:pt x="673861" y="1698498"/>
                </a:lnTo>
                <a:lnTo>
                  <a:pt x="686053" y="1713103"/>
                </a:lnTo>
                <a:lnTo>
                  <a:pt x="729868" y="1676400"/>
                </a:lnTo>
                <a:lnTo>
                  <a:pt x="717676" y="1661795"/>
                </a:lnTo>
                <a:close/>
              </a:path>
              <a:path w="2717800" h="2274570">
                <a:moveTo>
                  <a:pt x="659256" y="1710690"/>
                </a:moveTo>
                <a:lnTo>
                  <a:pt x="615441" y="1747393"/>
                </a:lnTo>
                <a:lnTo>
                  <a:pt x="627633" y="1761998"/>
                </a:lnTo>
                <a:lnTo>
                  <a:pt x="671449" y="1725295"/>
                </a:lnTo>
                <a:lnTo>
                  <a:pt x="659256" y="1710690"/>
                </a:lnTo>
                <a:close/>
              </a:path>
              <a:path w="2717800" h="2274570">
                <a:moveTo>
                  <a:pt x="600836" y="1759585"/>
                </a:moveTo>
                <a:lnTo>
                  <a:pt x="556894" y="1796161"/>
                </a:lnTo>
                <a:lnTo>
                  <a:pt x="569213" y="1810893"/>
                </a:lnTo>
                <a:lnTo>
                  <a:pt x="613028" y="1774190"/>
                </a:lnTo>
                <a:lnTo>
                  <a:pt x="600836" y="1759585"/>
                </a:lnTo>
                <a:close/>
              </a:path>
              <a:path w="2717800" h="2274570">
                <a:moveTo>
                  <a:pt x="542289" y="1808480"/>
                </a:moveTo>
                <a:lnTo>
                  <a:pt x="498475" y="1845094"/>
                </a:lnTo>
                <a:lnTo>
                  <a:pt x="510666" y="1859711"/>
                </a:lnTo>
                <a:lnTo>
                  <a:pt x="554608" y="1823085"/>
                </a:lnTo>
                <a:lnTo>
                  <a:pt x="542289" y="1808480"/>
                </a:lnTo>
                <a:close/>
              </a:path>
              <a:path w="2717800" h="2274570">
                <a:moveTo>
                  <a:pt x="483869" y="1857311"/>
                </a:moveTo>
                <a:lnTo>
                  <a:pt x="440054" y="1893976"/>
                </a:lnTo>
                <a:lnTo>
                  <a:pt x="452247" y="1908594"/>
                </a:lnTo>
                <a:lnTo>
                  <a:pt x="496061" y="1871929"/>
                </a:lnTo>
                <a:lnTo>
                  <a:pt x="483869" y="1857311"/>
                </a:lnTo>
                <a:close/>
              </a:path>
              <a:path w="2717800" h="2274570">
                <a:moveTo>
                  <a:pt x="425450" y="1906193"/>
                </a:moveTo>
                <a:lnTo>
                  <a:pt x="381507" y="1942846"/>
                </a:lnTo>
                <a:lnTo>
                  <a:pt x="393826" y="1957463"/>
                </a:lnTo>
                <a:lnTo>
                  <a:pt x="437641" y="1920811"/>
                </a:lnTo>
                <a:lnTo>
                  <a:pt x="425450" y="1906193"/>
                </a:lnTo>
                <a:close/>
              </a:path>
              <a:path w="2717800" h="2274570">
                <a:moveTo>
                  <a:pt x="366902" y="1955063"/>
                </a:moveTo>
                <a:lnTo>
                  <a:pt x="323087" y="1991728"/>
                </a:lnTo>
                <a:lnTo>
                  <a:pt x="335279" y="2006346"/>
                </a:lnTo>
                <a:lnTo>
                  <a:pt x="379222" y="1969681"/>
                </a:lnTo>
                <a:lnTo>
                  <a:pt x="366902" y="1955063"/>
                </a:lnTo>
                <a:close/>
              </a:path>
              <a:path w="2717800" h="2274570">
                <a:moveTo>
                  <a:pt x="308482" y="2003945"/>
                </a:moveTo>
                <a:lnTo>
                  <a:pt x="264667" y="2040597"/>
                </a:lnTo>
                <a:lnTo>
                  <a:pt x="276859" y="2055215"/>
                </a:lnTo>
                <a:lnTo>
                  <a:pt x="320675" y="2018563"/>
                </a:lnTo>
                <a:lnTo>
                  <a:pt x="308482" y="2003945"/>
                </a:lnTo>
                <a:close/>
              </a:path>
              <a:path w="2717800" h="2274570">
                <a:moveTo>
                  <a:pt x="250062" y="2052815"/>
                </a:moveTo>
                <a:lnTo>
                  <a:pt x="206120" y="2089480"/>
                </a:lnTo>
                <a:lnTo>
                  <a:pt x="218439" y="2104097"/>
                </a:lnTo>
                <a:lnTo>
                  <a:pt x="262254" y="2067433"/>
                </a:lnTo>
                <a:lnTo>
                  <a:pt x="250062" y="2052815"/>
                </a:lnTo>
                <a:close/>
              </a:path>
              <a:path w="2717800" h="2274570">
                <a:moveTo>
                  <a:pt x="191515" y="2101697"/>
                </a:moveTo>
                <a:lnTo>
                  <a:pt x="147700" y="2138349"/>
                </a:lnTo>
                <a:lnTo>
                  <a:pt x="159892" y="2152967"/>
                </a:lnTo>
                <a:lnTo>
                  <a:pt x="203834" y="2116315"/>
                </a:lnTo>
                <a:lnTo>
                  <a:pt x="191515" y="2101697"/>
                </a:lnTo>
                <a:close/>
              </a:path>
              <a:path w="2717800" h="2274570">
                <a:moveTo>
                  <a:pt x="133095" y="2150579"/>
                </a:moveTo>
                <a:lnTo>
                  <a:pt x="89280" y="2187232"/>
                </a:lnTo>
                <a:lnTo>
                  <a:pt x="101473" y="2201849"/>
                </a:lnTo>
                <a:lnTo>
                  <a:pt x="145287" y="2165184"/>
                </a:lnTo>
                <a:lnTo>
                  <a:pt x="133095" y="2150579"/>
                </a:lnTo>
                <a:close/>
              </a:path>
              <a:path w="2717800" h="2274570">
                <a:moveTo>
                  <a:pt x="34035" y="2196172"/>
                </a:moveTo>
                <a:lnTo>
                  <a:pt x="0" y="2274277"/>
                </a:lnTo>
                <a:lnTo>
                  <a:pt x="82930" y="2254631"/>
                </a:lnTo>
                <a:lnTo>
                  <a:pt x="71416" y="2240864"/>
                </a:lnTo>
                <a:lnTo>
                  <a:pt x="54863" y="2240864"/>
                </a:lnTo>
                <a:lnTo>
                  <a:pt x="42544" y="2226246"/>
                </a:lnTo>
                <a:lnTo>
                  <a:pt x="52350" y="2218069"/>
                </a:lnTo>
                <a:lnTo>
                  <a:pt x="34035" y="2196172"/>
                </a:lnTo>
                <a:close/>
              </a:path>
              <a:path w="2717800" h="2274570">
                <a:moveTo>
                  <a:pt x="52350" y="2218069"/>
                </a:moveTo>
                <a:lnTo>
                  <a:pt x="42544" y="2226246"/>
                </a:lnTo>
                <a:lnTo>
                  <a:pt x="54863" y="2240864"/>
                </a:lnTo>
                <a:lnTo>
                  <a:pt x="64598" y="2232713"/>
                </a:lnTo>
                <a:lnTo>
                  <a:pt x="52350" y="2218069"/>
                </a:lnTo>
                <a:close/>
              </a:path>
              <a:path w="2717800" h="2274570">
                <a:moveTo>
                  <a:pt x="64598" y="2232713"/>
                </a:moveTo>
                <a:lnTo>
                  <a:pt x="54863" y="2240864"/>
                </a:lnTo>
                <a:lnTo>
                  <a:pt x="71416" y="2240864"/>
                </a:lnTo>
                <a:lnTo>
                  <a:pt x="64598" y="2232713"/>
                </a:lnTo>
                <a:close/>
              </a:path>
              <a:path w="2717800" h="2274570">
                <a:moveTo>
                  <a:pt x="74675" y="2199449"/>
                </a:moveTo>
                <a:lnTo>
                  <a:pt x="52350" y="2218069"/>
                </a:lnTo>
                <a:lnTo>
                  <a:pt x="64598" y="2232713"/>
                </a:lnTo>
                <a:lnTo>
                  <a:pt x="86867" y="2214067"/>
                </a:lnTo>
                <a:lnTo>
                  <a:pt x="74675" y="21994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08140" y="4754498"/>
            <a:ext cx="76200" cy="313055"/>
          </a:xfrm>
          <a:custGeom>
            <a:avLst/>
            <a:gdLst/>
            <a:ahLst/>
            <a:cxnLst/>
            <a:rect l="l" t="t" r="r" b="b"/>
            <a:pathLst>
              <a:path w="76200" h="313054">
                <a:moveTo>
                  <a:pt x="28575" y="236474"/>
                </a:moveTo>
                <a:lnTo>
                  <a:pt x="0" y="236474"/>
                </a:lnTo>
                <a:lnTo>
                  <a:pt x="38100" y="312674"/>
                </a:lnTo>
                <a:lnTo>
                  <a:pt x="69850" y="249174"/>
                </a:lnTo>
                <a:lnTo>
                  <a:pt x="28575" y="249174"/>
                </a:lnTo>
                <a:lnTo>
                  <a:pt x="28575" y="236474"/>
                </a:lnTo>
                <a:close/>
              </a:path>
              <a:path w="76200" h="313054">
                <a:moveTo>
                  <a:pt x="47625" y="0"/>
                </a:moveTo>
                <a:lnTo>
                  <a:pt x="28575" y="0"/>
                </a:lnTo>
                <a:lnTo>
                  <a:pt x="28575" y="249174"/>
                </a:lnTo>
                <a:lnTo>
                  <a:pt x="47625" y="249174"/>
                </a:lnTo>
                <a:lnTo>
                  <a:pt x="47625" y="0"/>
                </a:lnTo>
                <a:close/>
              </a:path>
              <a:path w="76200" h="313054">
                <a:moveTo>
                  <a:pt x="76200" y="236474"/>
                </a:moveTo>
                <a:lnTo>
                  <a:pt x="47625" y="236474"/>
                </a:lnTo>
                <a:lnTo>
                  <a:pt x="47625" y="249174"/>
                </a:lnTo>
                <a:lnTo>
                  <a:pt x="69850" y="249174"/>
                </a:lnTo>
                <a:lnTo>
                  <a:pt x="76200" y="2364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08140" y="3981322"/>
            <a:ext cx="76200" cy="313055"/>
          </a:xfrm>
          <a:custGeom>
            <a:avLst/>
            <a:gdLst/>
            <a:ahLst/>
            <a:cxnLst/>
            <a:rect l="l" t="t" r="r" b="b"/>
            <a:pathLst>
              <a:path w="76200" h="313054">
                <a:moveTo>
                  <a:pt x="28575" y="236600"/>
                </a:moveTo>
                <a:lnTo>
                  <a:pt x="0" y="236600"/>
                </a:lnTo>
                <a:lnTo>
                  <a:pt x="38100" y="312800"/>
                </a:lnTo>
                <a:lnTo>
                  <a:pt x="69850" y="249300"/>
                </a:lnTo>
                <a:lnTo>
                  <a:pt x="28575" y="249300"/>
                </a:lnTo>
                <a:lnTo>
                  <a:pt x="28575" y="236600"/>
                </a:lnTo>
                <a:close/>
              </a:path>
              <a:path w="76200" h="313054">
                <a:moveTo>
                  <a:pt x="47625" y="0"/>
                </a:moveTo>
                <a:lnTo>
                  <a:pt x="28575" y="0"/>
                </a:lnTo>
                <a:lnTo>
                  <a:pt x="28575" y="249300"/>
                </a:lnTo>
                <a:lnTo>
                  <a:pt x="47625" y="249300"/>
                </a:lnTo>
                <a:lnTo>
                  <a:pt x="47625" y="0"/>
                </a:lnTo>
                <a:close/>
              </a:path>
              <a:path w="76200" h="313054">
                <a:moveTo>
                  <a:pt x="76200" y="236600"/>
                </a:moveTo>
                <a:lnTo>
                  <a:pt x="47625" y="236600"/>
                </a:lnTo>
                <a:lnTo>
                  <a:pt x="47625" y="249300"/>
                </a:lnTo>
                <a:lnTo>
                  <a:pt x="69850" y="249300"/>
                </a:lnTo>
                <a:lnTo>
                  <a:pt x="76200" y="236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08140" y="2154935"/>
            <a:ext cx="76200" cy="313055"/>
          </a:xfrm>
          <a:custGeom>
            <a:avLst/>
            <a:gdLst/>
            <a:ahLst/>
            <a:cxnLst/>
            <a:rect l="l" t="t" r="r" b="b"/>
            <a:pathLst>
              <a:path w="76200" h="313055">
                <a:moveTo>
                  <a:pt x="28575" y="236474"/>
                </a:moveTo>
                <a:lnTo>
                  <a:pt x="0" y="236474"/>
                </a:lnTo>
                <a:lnTo>
                  <a:pt x="38100" y="312674"/>
                </a:lnTo>
                <a:lnTo>
                  <a:pt x="69850" y="249174"/>
                </a:lnTo>
                <a:lnTo>
                  <a:pt x="28575" y="249174"/>
                </a:lnTo>
                <a:lnTo>
                  <a:pt x="28575" y="236474"/>
                </a:lnTo>
                <a:close/>
              </a:path>
              <a:path w="76200" h="313055">
                <a:moveTo>
                  <a:pt x="47625" y="0"/>
                </a:moveTo>
                <a:lnTo>
                  <a:pt x="28575" y="0"/>
                </a:lnTo>
                <a:lnTo>
                  <a:pt x="28575" y="249174"/>
                </a:lnTo>
                <a:lnTo>
                  <a:pt x="47625" y="249174"/>
                </a:lnTo>
                <a:lnTo>
                  <a:pt x="47625" y="0"/>
                </a:lnTo>
                <a:close/>
              </a:path>
              <a:path w="76200" h="313055">
                <a:moveTo>
                  <a:pt x="76200" y="236474"/>
                </a:moveTo>
                <a:lnTo>
                  <a:pt x="47625" y="236474"/>
                </a:lnTo>
                <a:lnTo>
                  <a:pt x="47625" y="249174"/>
                </a:lnTo>
                <a:lnTo>
                  <a:pt x="69850" y="249174"/>
                </a:lnTo>
                <a:lnTo>
                  <a:pt x="76200" y="2364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08140" y="1502410"/>
            <a:ext cx="76200" cy="313055"/>
          </a:xfrm>
          <a:custGeom>
            <a:avLst/>
            <a:gdLst/>
            <a:ahLst/>
            <a:cxnLst/>
            <a:rect l="l" t="t" r="r" b="b"/>
            <a:pathLst>
              <a:path w="76200" h="313055">
                <a:moveTo>
                  <a:pt x="28575" y="236600"/>
                </a:moveTo>
                <a:lnTo>
                  <a:pt x="0" y="236600"/>
                </a:lnTo>
                <a:lnTo>
                  <a:pt x="38100" y="312800"/>
                </a:lnTo>
                <a:lnTo>
                  <a:pt x="69850" y="249300"/>
                </a:lnTo>
                <a:lnTo>
                  <a:pt x="28575" y="249300"/>
                </a:lnTo>
                <a:lnTo>
                  <a:pt x="28575" y="236600"/>
                </a:lnTo>
                <a:close/>
              </a:path>
              <a:path w="76200" h="313055">
                <a:moveTo>
                  <a:pt x="47625" y="0"/>
                </a:moveTo>
                <a:lnTo>
                  <a:pt x="28575" y="0"/>
                </a:lnTo>
                <a:lnTo>
                  <a:pt x="28575" y="249300"/>
                </a:lnTo>
                <a:lnTo>
                  <a:pt x="47625" y="249300"/>
                </a:lnTo>
                <a:lnTo>
                  <a:pt x="47625" y="0"/>
                </a:lnTo>
                <a:close/>
              </a:path>
              <a:path w="76200" h="313055">
                <a:moveTo>
                  <a:pt x="76200" y="236600"/>
                </a:moveTo>
                <a:lnTo>
                  <a:pt x="47625" y="236600"/>
                </a:lnTo>
                <a:lnTo>
                  <a:pt x="47625" y="249300"/>
                </a:lnTo>
                <a:lnTo>
                  <a:pt x="69850" y="249300"/>
                </a:lnTo>
                <a:lnTo>
                  <a:pt x="76200" y="236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997835" y="941958"/>
            <a:ext cx="6470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Phase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06465" y="1165923"/>
            <a:ext cx="2564130" cy="535305"/>
          </a:xfrm>
          <a:custGeom>
            <a:avLst/>
            <a:gdLst/>
            <a:ahLst/>
            <a:cxnLst/>
            <a:rect l="l" t="t" r="r" b="b"/>
            <a:pathLst>
              <a:path w="2564129" h="535305">
                <a:moveTo>
                  <a:pt x="0" y="534987"/>
                </a:moveTo>
                <a:lnTo>
                  <a:pt x="2563749" y="534987"/>
                </a:lnTo>
                <a:lnTo>
                  <a:pt x="2563749" y="0"/>
                </a:lnTo>
                <a:lnTo>
                  <a:pt x="0" y="0"/>
                </a:lnTo>
                <a:lnTo>
                  <a:pt x="0" y="534987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506465" y="1165923"/>
            <a:ext cx="2564130" cy="53530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635000" marR="233045" indent="-393700">
              <a:lnSpc>
                <a:spcPct val="100000"/>
              </a:lnSpc>
              <a:spcBef>
                <a:spcPts val="385"/>
              </a:spcBef>
            </a:pPr>
            <a:r>
              <a:rPr sz="1400" dirty="0">
                <a:latin typeface="Arial"/>
                <a:cs typeface="Arial"/>
              </a:rPr>
              <a:t>Clinical diagnosis of  </a:t>
            </a:r>
            <a:r>
              <a:rPr sz="1400" spc="-5" dirty="0">
                <a:latin typeface="Arial"/>
                <a:cs typeface="Arial"/>
              </a:rPr>
              <a:t>active </a:t>
            </a:r>
            <a:r>
              <a:rPr sz="1400" dirty="0">
                <a:latin typeface="Arial"/>
                <a:cs typeface="Arial"/>
              </a:rPr>
              <a:t>psoriatic  arthritis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73090" y="1712722"/>
            <a:ext cx="3155950" cy="753110"/>
          </a:xfrm>
          <a:custGeom>
            <a:avLst/>
            <a:gdLst/>
            <a:ahLst/>
            <a:cxnLst/>
            <a:rect l="l" t="t" r="r" b="b"/>
            <a:pathLst>
              <a:path w="3155950" h="753110">
                <a:moveTo>
                  <a:pt x="1577975" y="0"/>
                </a:moveTo>
                <a:lnTo>
                  <a:pt x="1505745" y="387"/>
                </a:lnTo>
                <a:lnTo>
                  <a:pt x="1434349" y="1537"/>
                </a:lnTo>
                <a:lnTo>
                  <a:pt x="1363856" y="3433"/>
                </a:lnTo>
                <a:lnTo>
                  <a:pt x="1294336" y="6060"/>
                </a:lnTo>
                <a:lnTo>
                  <a:pt x="1225858" y="9400"/>
                </a:lnTo>
                <a:lnTo>
                  <a:pt x="1158492" y="13436"/>
                </a:lnTo>
                <a:lnTo>
                  <a:pt x="1092308" y="18153"/>
                </a:lnTo>
                <a:lnTo>
                  <a:pt x="1027375" y="23533"/>
                </a:lnTo>
                <a:lnTo>
                  <a:pt x="963763" y="29561"/>
                </a:lnTo>
                <a:lnTo>
                  <a:pt x="901541" y="36219"/>
                </a:lnTo>
                <a:lnTo>
                  <a:pt x="840780" y="43490"/>
                </a:lnTo>
                <a:lnTo>
                  <a:pt x="781548" y="51359"/>
                </a:lnTo>
                <a:lnTo>
                  <a:pt x="723916" y="59809"/>
                </a:lnTo>
                <a:lnTo>
                  <a:pt x="667953" y="68823"/>
                </a:lnTo>
                <a:lnTo>
                  <a:pt x="613728" y="78384"/>
                </a:lnTo>
                <a:lnTo>
                  <a:pt x="561312" y="88477"/>
                </a:lnTo>
                <a:lnTo>
                  <a:pt x="510775" y="99083"/>
                </a:lnTo>
                <a:lnTo>
                  <a:pt x="462184" y="110188"/>
                </a:lnTo>
                <a:lnTo>
                  <a:pt x="415611" y="121774"/>
                </a:lnTo>
                <a:lnTo>
                  <a:pt x="371125" y="133824"/>
                </a:lnTo>
                <a:lnTo>
                  <a:pt x="328796" y="146323"/>
                </a:lnTo>
                <a:lnTo>
                  <a:pt x="288692" y="159253"/>
                </a:lnTo>
                <a:lnTo>
                  <a:pt x="250885" y="172598"/>
                </a:lnTo>
                <a:lnTo>
                  <a:pt x="182437" y="200467"/>
                </a:lnTo>
                <a:lnTo>
                  <a:pt x="124007" y="229796"/>
                </a:lnTo>
                <a:lnTo>
                  <a:pt x="76154" y="260454"/>
                </a:lnTo>
                <a:lnTo>
                  <a:pt x="39434" y="292307"/>
                </a:lnTo>
                <a:lnTo>
                  <a:pt x="14405" y="325223"/>
                </a:lnTo>
                <a:lnTo>
                  <a:pt x="0" y="376300"/>
                </a:lnTo>
                <a:lnTo>
                  <a:pt x="1623" y="393531"/>
                </a:lnTo>
                <a:lnTo>
                  <a:pt x="25423" y="443960"/>
                </a:lnTo>
                <a:lnTo>
                  <a:pt x="56368" y="476362"/>
                </a:lnTo>
                <a:lnTo>
                  <a:pt x="98724" y="507634"/>
                </a:lnTo>
                <a:lnTo>
                  <a:pt x="151935" y="537644"/>
                </a:lnTo>
                <a:lnTo>
                  <a:pt x="215443" y="566260"/>
                </a:lnTo>
                <a:lnTo>
                  <a:pt x="288692" y="593348"/>
                </a:lnTo>
                <a:lnTo>
                  <a:pt x="328796" y="606278"/>
                </a:lnTo>
                <a:lnTo>
                  <a:pt x="371125" y="618777"/>
                </a:lnTo>
                <a:lnTo>
                  <a:pt x="415611" y="630827"/>
                </a:lnTo>
                <a:lnTo>
                  <a:pt x="462184" y="642413"/>
                </a:lnTo>
                <a:lnTo>
                  <a:pt x="510775" y="653518"/>
                </a:lnTo>
                <a:lnTo>
                  <a:pt x="561312" y="664124"/>
                </a:lnTo>
                <a:lnTo>
                  <a:pt x="613728" y="674217"/>
                </a:lnTo>
                <a:lnTo>
                  <a:pt x="667953" y="683778"/>
                </a:lnTo>
                <a:lnTo>
                  <a:pt x="723916" y="692792"/>
                </a:lnTo>
                <a:lnTo>
                  <a:pt x="781548" y="701242"/>
                </a:lnTo>
                <a:lnTo>
                  <a:pt x="840780" y="709111"/>
                </a:lnTo>
                <a:lnTo>
                  <a:pt x="901541" y="716382"/>
                </a:lnTo>
                <a:lnTo>
                  <a:pt x="963763" y="723040"/>
                </a:lnTo>
                <a:lnTo>
                  <a:pt x="1027375" y="729068"/>
                </a:lnTo>
                <a:lnTo>
                  <a:pt x="1092308" y="734448"/>
                </a:lnTo>
                <a:lnTo>
                  <a:pt x="1158492" y="739165"/>
                </a:lnTo>
                <a:lnTo>
                  <a:pt x="1225858" y="743201"/>
                </a:lnTo>
                <a:lnTo>
                  <a:pt x="1294336" y="746541"/>
                </a:lnTo>
                <a:lnTo>
                  <a:pt x="1363856" y="749168"/>
                </a:lnTo>
                <a:lnTo>
                  <a:pt x="1434349" y="751064"/>
                </a:lnTo>
                <a:lnTo>
                  <a:pt x="1505745" y="752214"/>
                </a:lnTo>
                <a:lnTo>
                  <a:pt x="1577975" y="752601"/>
                </a:lnTo>
                <a:lnTo>
                  <a:pt x="1650204" y="752214"/>
                </a:lnTo>
                <a:lnTo>
                  <a:pt x="1721600" y="751064"/>
                </a:lnTo>
                <a:lnTo>
                  <a:pt x="1792093" y="749168"/>
                </a:lnTo>
                <a:lnTo>
                  <a:pt x="1861613" y="746541"/>
                </a:lnTo>
                <a:lnTo>
                  <a:pt x="1930091" y="743201"/>
                </a:lnTo>
                <a:lnTo>
                  <a:pt x="1997457" y="739165"/>
                </a:lnTo>
                <a:lnTo>
                  <a:pt x="2063641" y="734448"/>
                </a:lnTo>
                <a:lnTo>
                  <a:pt x="2128574" y="729068"/>
                </a:lnTo>
                <a:lnTo>
                  <a:pt x="2192186" y="723040"/>
                </a:lnTo>
                <a:lnTo>
                  <a:pt x="2254408" y="716382"/>
                </a:lnTo>
                <a:lnTo>
                  <a:pt x="2315169" y="709111"/>
                </a:lnTo>
                <a:lnTo>
                  <a:pt x="2374401" y="701242"/>
                </a:lnTo>
                <a:lnTo>
                  <a:pt x="2432033" y="692792"/>
                </a:lnTo>
                <a:lnTo>
                  <a:pt x="2487996" y="683778"/>
                </a:lnTo>
                <a:lnTo>
                  <a:pt x="2542221" y="674217"/>
                </a:lnTo>
                <a:lnTo>
                  <a:pt x="2594637" y="664124"/>
                </a:lnTo>
                <a:lnTo>
                  <a:pt x="2645174" y="653518"/>
                </a:lnTo>
                <a:lnTo>
                  <a:pt x="2693765" y="642413"/>
                </a:lnTo>
                <a:lnTo>
                  <a:pt x="2740338" y="630827"/>
                </a:lnTo>
                <a:lnTo>
                  <a:pt x="2784824" y="618777"/>
                </a:lnTo>
                <a:lnTo>
                  <a:pt x="2827153" y="606278"/>
                </a:lnTo>
                <a:lnTo>
                  <a:pt x="2867257" y="593348"/>
                </a:lnTo>
                <a:lnTo>
                  <a:pt x="2905064" y="580003"/>
                </a:lnTo>
                <a:lnTo>
                  <a:pt x="2973512" y="552134"/>
                </a:lnTo>
                <a:lnTo>
                  <a:pt x="3031942" y="522805"/>
                </a:lnTo>
                <a:lnTo>
                  <a:pt x="3079795" y="492147"/>
                </a:lnTo>
                <a:lnTo>
                  <a:pt x="3116515" y="460294"/>
                </a:lnTo>
                <a:lnTo>
                  <a:pt x="3141544" y="427378"/>
                </a:lnTo>
                <a:lnTo>
                  <a:pt x="3155950" y="376300"/>
                </a:lnTo>
                <a:lnTo>
                  <a:pt x="3154326" y="359070"/>
                </a:lnTo>
                <a:lnTo>
                  <a:pt x="3130526" y="308641"/>
                </a:lnTo>
                <a:lnTo>
                  <a:pt x="3099581" y="276239"/>
                </a:lnTo>
                <a:lnTo>
                  <a:pt x="3057225" y="244967"/>
                </a:lnTo>
                <a:lnTo>
                  <a:pt x="3004014" y="214957"/>
                </a:lnTo>
                <a:lnTo>
                  <a:pt x="2940506" y="186341"/>
                </a:lnTo>
                <a:lnTo>
                  <a:pt x="2867257" y="159253"/>
                </a:lnTo>
                <a:lnTo>
                  <a:pt x="2827153" y="146323"/>
                </a:lnTo>
                <a:lnTo>
                  <a:pt x="2784824" y="133824"/>
                </a:lnTo>
                <a:lnTo>
                  <a:pt x="2740338" y="121774"/>
                </a:lnTo>
                <a:lnTo>
                  <a:pt x="2693765" y="110188"/>
                </a:lnTo>
                <a:lnTo>
                  <a:pt x="2645174" y="99083"/>
                </a:lnTo>
                <a:lnTo>
                  <a:pt x="2594637" y="88477"/>
                </a:lnTo>
                <a:lnTo>
                  <a:pt x="2542221" y="78384"/>
                </a:lnTo>
                <a:lnTo>
                  <a:pt x="2487996" y="68823"/>
                </a:lnTo>
                <a:lnTo>
                  <a:pt x="2432033" y="59809"/>
                </a:lnTo>
                <a:lnTo>
                  <a:pt x="2374401" y="51359"/>
                </a:lnTo>
                <a:lnTo>
                  <a:pt x="2315169" y="43490"/>
                </a:lnTo>
                <a:lnTo>
                  <a:pt x="2254408" y="36219"/>
                </a:lnTo>
                <a:lnTo>
                  <a:pt x="2192186" y="29561"/>
                </a:lnTo>
                <a:lnTo>
                  <a:pt x="2128574" y="23533"/>
                </a:lnTo>
                <a:lnTo>
                  <a:pt x="2063641" y="18153"/>
                </a:lnTo>
                <a:lnTo>
                  <a:pt x="1997457" y="13436"/>
                </a:lnTo>
                <a:lnTo>
                  <a:pt x="1930091" y="9400"/>
                </a:lnTo>
                <a:lnTo>
                  <a:pt x="1861613" y="6060"/>
                </a:lnTo>
                <a:lnTo>
                  <a:pt x="1792093" y="3433"/>
                </a:lnTo>
                <a:lnTo>
                  <a:pt x="1721600" y="1537"/>
                </a:lnTo>
                <a:lnTo>
                  <a:pt x="1650204" y="387"/>
                </a:lnTo>
                <a:lnTo>
                  <a:pt x="1577975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73090" y="1712722"/>
            <a:ext cx="3155950" cy="753110"/>
          </a:xfrm>
          <a:custGeom>
            <a:avLst/>
            <a:gdLst/>
            <a:ahLst/>
            <a:cxnLst/>
            <a:rect l="l" t="t" r="r" b="b"/>
            <a:pathLst>
              <a:path w="3155950" h="753110">
                <a:moveTo>
                  <a:pt x="0" y="376300"/>
                </a:moveTo>
                <a:lnTo>
                  <a:pt x="14405" y="325223"/>
                </a:lnTo>
                <a:lnTo>
                  <a:pt x="39434" y="292307"/>
                </a:lnTo>
                <a:lnTo>
                  <a:pt x="76154" y="260454"/>
                </a:lnTo>
                <a:lnTo>
                  <a:pt x="124007" y="229796"/>
                </a:lnTo>
                <a:lnTo>
                  <a:pt x="182437" y="200467"/>
                </a:lnTo>
                <a:lnTo>
                  <a:pt x="250885" y="172598"/>
                </a:lnTo>
                <a:lnTo>
                  <a:pt x="288692" y="159253"/>
                </a:lnTo>
                <a:lnTo>
                  <a:pt x="328796" y="146323"/>
                </a:lnTo>
                <a:lnTo>
                  <a:pt x="371125" y="133824"/>
                </a:lnTo>
                <a:lnTo>
                  <a:pt x="415611" y="121774"/>
                </a:lnTo>
                <a:lnTo>
                  <a:pt x="462184" y="110188"/>
                </a:lnTo>
                <a:lnTo>
                  <a:pt x="510775" y="99083"/>
                </a:lnTo>
                <a:lnTo>
                  <a:pt x="561312" y="88477"/>
                </a:lnTo>
                <a:lnTo>
                  <a:pt x="613728" y="78384"/>
                </a:lnTo>
                <a:lnTo>
                  <a:pt x="667953" y="68823"/>
                </a:lnTo>
                <a:lnTo>
                  <a:pt x="723916" y="59809"/>
                </a:lnTo>
                <a:lnTo>
                  <a:pt x="781548" y="51359"/>
                </a:lnTo>
                <a:lnTo>
                  <a:pt x="840780" y="43490"/>
                </a:lnTo>
                <a:lnTo>
                  <a:pt x="901541" y="36219"/>
                </a:lnTo>
                <a:lnTo>
                  <a:pt x="963763" y="29561"/>
                </a:lnTo>
                <a:lnTo>
                  <a:pt x="1027375" y="23533"/>
                </a:lnTo>
                <a:lnTo>
                  <a:pt x="1092308" y="18153"/>
                </a:lnTo>
                <a:lnTo>
                  <a:pt x="1158492" y="13436"/>
                </a:lnTo>
                <a:lnTo>
                  <a:pt x="1225858" y="9400"/>
                </a:lnTo>
                <a:lnTo>
                  <a:pt x="1294336" y="6060"/>
                </a:lnTo>
                <a:lnTo>
                  <a:pt x="1363856" y="3433"/>
                </a:lnTo>
                <a:lnTo>
                  <a:pt x="1434349" y="1537"/>
                </a:lnTo>
                <a:lnTo>
                  <a:pt x="1505745" y="387"/>
                </a:lnTo>
                <a:lnTo>
                  <a:pt x="1577975" y="0"/>
                </a:lnTo>
                <a:lnTo>
                  <a:pt x="1650204" y="387"/>
                </a:lnTo>
                <a:lnTo>
                  <a:pt x="1721600" y="1537"/>
                </a:lnTo>
                <a:lnTo>
                  <a:pt x="1792093" y="3433"/>
                </a:lnTo>
                <a:lnTo>
                  <a:pt x="1861613" y="6060"/>
                </a:lnTo>
                <a:lnTo>
                  <a:pt x="1930091" y="9400"/>
                </a:lnTo>
                <a:lnTo>
                  <a:pt x="1997457" y="13436"/>
                </a:lnTo>
                <a:lnTo>
                  <a:pt x="2063641" y="18153"/>
                </a:lnTo>
                <a:lnTo>
                  <a:pt x="2128574" y="23533"/>
                </a:lnTo>
                <a:lnTo>
                  <a:pt x="2192186" y="29561"/>
                </a:lnTo>
                <a:lnTo>
                  <a:pt x="2254408" y="36219"/>
                </a:lnTo>
                <a:lnTo>
                  <a:pt x="2315169" y="43490"/>
                </a:lnTo>
                <a:lnTo>
                  <a:pt x="2374401" y="51359"/>
                </a:lnTo>
                <a:lnTo>
                  <a:pt x="2432033" y="59809"/>
                </a:lnTo>
                <a:lnTo>
                  <a:pt x="2487996" y="68823"/>
                </a:lnTo>
                <a:lnTo>
                  <a:pt x="2542221" y="78384"/>
                </a:lnTo>
                <a:lnTo>
                  <a:pt x="2594637" y="88477"/>
                </a:lnTo>
                <a:lnTo>
                  <a:pt x="2645174" y="99083"/>
                </a:lnTo>
                <a:lnTo>
                  <a:pt x="2693765" y="110188"/>
                </a:lnTo>
                <a:lnTo>
                  <a:pt x="2740338" y="121774"/>
                </a:lnTo>
                <a:lnTo>
                  <a:pt x="2784824" y="133824"/>
                </a:lnTo>
                <a:lnTo>
                  <a:pt x="2827153" y="146323"/>
                </a:lnTo>
                <a:lnTo>
                  <a:pt x="2867257" y="159253"/>
                </a:lnTo>
                <a:lnTo>
                  <a:pt x="2905064" y="172598"/>
                </a:lnTo>
                <a:lnTo>
                  <a:pt x="2973512" y="200467"/>
                </a:lnTo>
                <a:lnTo>
                  <a:pt x="3031942" y="229796"/>
                </a:lnTo>
                <a:lnTo>
                  <a:pt x="3079795" y="260454"/>
                </a:lnTo>
                <a:lnTo>
                  <a:pt x="3116515" y="292307"/>
                </a:lnTo>
                <a:lnTo>
                  <a:pt x="3141544" y="325223"/>
                </a:lnTo>
                <a:lnTo>
                  <a:pt x="3155950" y="376300"/>
                </a:lnTo>
                <a:lnTo>
                  <a:pt x="3154326" y="393531"/>
                </a:lnTo>
                <a:lnTo>
                  <a:pt x="3130526" y="443960"/>
                </a:lnTo>
                <a:lnTo>
                  <a:pt x="3099581" y="476362"/>
                </a:lnTo>
                <a:lnTo>
                  <a:pt x="3057225" y="507634"/>
                </a:lnTo>
                <a:lnTo>
                  <a:pt x="3004014" y="537644"/>
                </a:lnTo>
                <a:lnTo>
                  <a:pt x="2940506" y="566260"/>
                </a:lnTo>
                <a:lnTo>
                  <a:pt x="2867257" y="593348"/>
                </a:lnTo>
                <a:lnTo>
                  <a:pt x="2827153" y="606278"/>
                </a:lnTo>
                <a:lnTo>
                  <a:pt x="2784824" y="618777"/>
                </a:lnTo>
                <a:lnTo>
                  <a:pt x="2740338" y="630827"/>
                </a:lnTo>
                <a:lnTo>
                  <a:pt x="2693765" y="642413"/>
                </a:lnTo>
                <a:lnTo>
                  <a:pt x="2645174" y="653518"/>
                </a:lnTo>
                <a:lnTo>
                  <a:pt x="2594637" y="664124"/>
                </a:lnTo>
                <a:lnTo>
                  <a:pt x="2542221" y="674217"/>
                </a:lnTo>
                <a:lnTo>
                  <a:pt x="2487996" y="683778"/>
                </a:lnTo>
                <a:lnTo>
                  <a:pt x="2432033" y="692792"/>
                </a:lnTo>
                <a:lnTo>
                  <a:pt x="2374401" y="701242"/>
                </a:lnTo>
                <a:lnTo>
                  <a:pt x="2315169" y="709111"/>
                </a:lnTo>
                <a:lnTo>
                  <a:pt x="2254408" y="716382"/>
                </a:lnTo>
                <a:lnTo>
                  <a:pt x="2192186" y="723040"/>
                </a:lnTo>
                <a:lnTo>
                  <a:pt x="2128574" y="729068"/>
                </a:lnTo>
                <a:lnTo>
                  <a:pt x="2063641" y="734448"/>
                </a:lnTo>
                <a:lnTo>
                  <a:pt x="1997457" y="739165"/>
                </a:lnTo>
                <a:lnTo>
                  <a:pt x="1930091" y="743201"/>
                </a:lnTo>
                <a:lnTo>
                  <a:pt x="1861613" y="746541"/>
                </a:lnTo>
                <a:lnTo>
                  <a:pt x="1792093" y="749168"/>
                </a:lnTo>
                <a:lnTo>
                  <a:pt x="1721600" y="751064"/>
                </a:lnTo>
                <a:lnTo>
                  <a:pt x="1650204" y="752214"/>
                </a:lnTo>
                <a:lnTo>
                  <a:pt x="1577975" y="752601"/>
                </a:lnTo>
                <a:lnTo>
                  <a:pt x="1505745" y="752214"/>
                </a:lnTo>
                <a:lnTo>
                  <a:pt x="1434349" y="751064"/>
                </a:lnTo>
                <a:lnTo>
                  <a:pt x="1363856" y="749168"/>
                </a:lnTo>
                <a:lnTo>
                  <a:pt x="1294336" y="746541"/>
                </a:lnTo>
                <a:lnTo>
                  <a:pt x="1225858" y="743201"/>
                </a:lnTo>
                <a:lnTo>
                  <a:pt x="1158492" y="739165"/>
                </a:lnTo>
                <a:lnTo>
                  <a:pt x="1092308" y="734448"/>
                </a:lnTo>
                <a:lnTo>
                  <a:pt x="1027375" y="729068"/>
                </a:lnTo>
                <a:lnTo>
                  <a:pt x="963763" y="723040"/>
                </a:lnTo>
                <a:lnTo>
                  <a:pt x="901541" y="716382"/>
                </a:lnTo>
                <a:lnTo>
                  <a:pt x="840780" y="709111"/>
                </a:lnTo>
                <a:lnTo>
                  <a:pt x="781548" y="701242"/>
                </a:lnTo>
                <a:lnTo>
                  <a:pt x="723916" y="692792"/>
                </a:lnTo>
                <a:lnTo>
                  <a:pt x="667953" y="683778"/>
                </a:lnTo>
                <a:lnTo>
                  <a:pt x="613728" y="674217"/>
                </a:lnTo>
                <a:lnTo>
                  <a:pt x="561312" y="664124"/>
                </a:lnTo>
                <a:lnTo>
                  <a:pt x="510775" y="653518"/>
                </a:lnTo>
                <a:lnTo>
                  <a:pt x="462184" y="642413"/>
                </a:lnTo>
                <a:lnTo>
                  <a:pt x="415611" y="630827"/>
                </a:lnTo>
                <a:lnTo>
                  <a:pt x="371125" y="618777"/>
                </a:lnTo>
                <a:lnTo>
                  <a:pt x="328796" y="606278"/>
                </a:lnTo>
                <a:lnTo>
                  <a:pt x="288692" y="593348"/>
                </a:lnTo>
                <a:lnTo>
                  <a:pt x="250885" y="580003"/>
                </a:lnTo>
                <a:lnTo>
                  <a:pt x="182437" y="552134"/>
                </a:lnTo>
                <a:lnTo>
                  <a:pt x="124007" y="522805"/>
                </a:lnTo>
                <a:lnTo>
                  <a:pt x="76154" y="492147"/>
                </a:lnTo>
                <a:lnTo>
                  <a:pt x="39434" y="460294"/>
                </a:lnTo>
                <a:lnTo>
                  <a:pt x="14405" y="427378"/>
                </a:lnTo>
                <a:lnTo>
                  <a:pt x="0" y="37630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800090" y="1857248"/>
            <a:ext cx="19037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12395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Start </a:t>
            </a:r>
            <a:r>
              <a:rPr sz="1400" spc="-5" dirty="0">
                <a:latin typeface="Arial"/>
                <a:cs typeface="Arial"/>
              </a:rPr>
              <a:t>NSAIDS </a:t>
            </a:r>
            <a:r>
              <a:rPr sz="1400" dirty="0">
                <a:latin typeface="Arial"/>
                <a:cs typeface="Arial"/>
              </a:rPr>
              <a:t>± local  glucocorticoid</a:t>
            </a:r>
            <a:r>
              <a:rPr sz="1400" spc="-1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injections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596756" y="1840610"/>
            <a:ext cx="1945005" cy="539750"/>
          </a:xfrm>
          <a:custGeom>
            <a:avLst/>
            <a:gdLst/>
            <a:ahLst/>
            <a:cxnLst/>
            <a:rect l="l" t="t" r="r" b="b"/>
            <a:pathLst>
              <a:path w="1945004" h="539750">
                <a:moveTo>
                  <a:pt x="972439" y="0"/>
                </a:moveTo>
                <a:lnTo>
                  <a:pt x="899862" y="739"/>
                </a:lnTo>
                <a:lnTo>
                  <a:pt x="828734" y="2925"/>
                </a:lnTo>
                <a:lnTo>
                  <a:pt x="759244" y="6503"/>
                </a:lnTo>
                <a:lnTo>
                  <a:pt x="691578" y="11422"/>
                </a:lnTo>
                <a:lnTo>
                  <a:pt x="625926" y="17630"/>
                </a:lnTo>
                <a:lnTo>
                  <a:pt x="562474" y="25074"/>
                </a:lnTo>
                <a:lnTo>
                  <a:pt x="501412" y="33704"/>
                </a:lnTo>
                <a:lnTo>
                  <a:pt x="442927" y="43465"/>
                </a:lnTo>
                <a:lnTo>
                  <a:pt x="387206" y="54308"/>
                </a:lnTo>
                <a:lnTo>
                  <a:pt x="334439" y="66178"/>
                </a:lnTo>
                <a:lnTo>
                  <a:pt x="284813" y="79025"/>
                </a:lnTo>
                <a:lnTo>
                  <a:pt x="238516" y="92796"/>
                </a:lnTo>
                <a:lnTo>
                  <a:pt x="195736" y="107439"/>
                </a:lnTo>
                <a:lnTo>
                  <a:pt x="156660" y="122903"/>
                </a:lnTo>
                <a:lnTo>
                  <a:pt x="121478" y="139134"/>
                </a:lnTo>
                <a:lnTo>
                  <a:pt x="63545" y="173691"/>
                </a:lnTo>
                <a:lnTo>
                  <a:pt x="23440" y="210694"/>
                </a:lnTo>
                <a:lnTo>
                  <a:pt x="2667" y="249727"/>
                </a:lnTo>
                <a:lnTo>
                  <a:pt x="0" y="269875"/>
                </a:lnTo>
                <a:lnTo>
                  <a:pt x="2667" y="290006"/>
                </a:lnTo>
                <a:lnTo>
                  <a:pt x="23440" y="329016"/>
                </a:lnTo>
                <a:lnTo>
                  <a:pt x="63545" y="366007"/>
                </a:lnTo>
                <a:lnTo>
                  <a:pt x="121478" y="400559"/>
                </a:lnTo>
                <a:lnTo>
                  <a:pt x="156660" y="416790"/>
                </a:lnTo>
                <a:lnTo>
                  <a:pt x="195736" y="432255"/>
                </a:lnTo>
                <a:lnTo>
                  <a:pt x="238516" y="446901"/>
                </a:lnTo>
                <a:lnTo>
                  <a:pt x="284813" y="460676"/>
                </a:lnTo>
                <a:lnTo>
                  <a:pt x="334439" y="473528"/>
                </a:lnTo>
                <a:lnTo>
                  <a:pt x="387206" y="485404"/>
                </a:lnTo>
                <a:lnTo>
                  <a:pt x="442927" y="496252"/>
                </a:lnTo>
                <a:lnTo>
                  <a:pt x="501412" y="506019"/>
                </a:lnTo>
                <a:lnTo>
                  <a:pt x="562474" y="514654"/>
                </a:lnTo>
                <a:lnTo>
                  <a:pt x="625926" y="522104"/>
                </a:lnTo>
                <a:lnTo>
                  <a:pt x="691578" y="528317"/>
                </a:lnTo>
                <a:lnTo>
                  <a:pt x="759244" y="533240"/>
                </a:lnTo>
                <a:lnTo>
                  <a:pt x="828734" y="536822"/>
                </a:lnTo>
                <a:lnTo>
                  <a:pt x="899862" y="539009"/>
                </a:lnTo>
                <a:lnTo>
                  <a:pt x="972439" y="539750"/>
                </a:lnTo>
                <a:lnTo>
                  <a:pt x="1044999" y="539009"/>
                </a:lnTo>
                <a:lnTo>
                  <a:pt x="1116111" y="536822"/>
                </a:lnTo>
                <a:lnTo>
                  <a:pt x="1185588" y="533240"/>
                </a:lnTo>
                <a:lnTo>
                  <a:pt x="1253242" y="528317"/>
                </a:lnTo>
                <a:lnTo>
                  <a:pt x="1318883" y="522104"/>
                </a:lnTo>
                <a:lnTo>
                  <a:pt x="1382325" y="514654"/>
                </a:lnTo>
                <a:lnTo>
                  <a:pt x="1443378" y="506019"/>
                </a:lnTo>
                <a:lnTo>
                  <a:pt x="1501856" y="496252"/>
                </a:lnTo>
                <a:lnTo>
                  <a:pt x="1557570" y="485404"/>
                </a:lnTo>
                <a:lnTo>
                  <a:pt x="1610332" y="473528"/>
                </a:lnTo>
                <a:lnTo>
                  <a:pt x="1659953" y="460676"/>
                </a:lnTo>
                <a:lnTo>
                  <a:pt x="1706246" y="446901"/>
                </a:lnTo>
                <a:lnTo>
                  <a:pt x="1749023" y="432255"/>
                </a:lnTo>
                <a:lnTo>
                  <a:pt x="1788096" y="416790"/>
                </a:lnTo>
                <a:lnTo>
                  <a:pt x="1823276" y="400559"/>
                </a:lnTo>
                <a:lnTo>
                  <a:pt x="1881206" y="366007"/>
                </a:lnTo>
                <a:lnTo>
                  <a:pt x="1921310" y="329016"/>
                </a:lnTo>
                <a:lnTo>
                  <a:pt x="1942083" y="290006"/>
                </a:lnTo>
                <a:lnTo>
                  <a:pt x="1944751" y="269875"/>
                </a:lnTo>
                <a:lnTo>
                  <a:pt x="1942083" y="249727"/>
                </a:lnTo>
                <a:lnTo>
                  <a:pt x="1921310" y="210694"/>
                </a:lnTo>
                <a:lnTo>
                  <a:pt x="1881206" y="173691"/>
                </a:lnTo>
                <a:lnTo>
                  <a:pt x="1823276" y="139134"/>
                </a:lnTo>
                <a:lnTo>
                  <a:pt x="1788096" y="122903"/>
                </a:lnTo>
                <a:lnTo>
                  <a:pt x="1749023" y="107439"/>
                </a:lnTo>
                <a:lnTo>
                  <a:pt x="1706246" y="92796"/>
                </a:lnTo>
                <a:lnTo>
                  <a:pt x="1659953" y="79025"/>
                </a:lnTo>
                <a:lnTo>
                  <a:pt x="1610332" y="66178"/>
                </a:lnTo>
                <a:lnTo>
                  <a:pt x="1557570" y="54308"/>
                </a:lnTo>
                <a:lnTo>
                  <a:pt x="1501856" y="43465"/>
                </a:lnTo>
                <a:lnTo>
                  <a:pt x="1443378" y="33704"/>
                </a:lnTo>
                <a:lnTo>
                  <a:pt x="1382325" y="25074"/>
                </a:lnTo>
                <a:lnTo>
                  <a:pt x="1318883" y="17630"/>
                </a:lnTo>
                <a:lnTo>
                  <a:pt x="1253242" y="11422"/>
                </a:lnTo>
                <a:lnTo>
                  <a:pt x="1185588" y="6503"/>
                </a:lnTo>
                <a:lnTo>
                  <a:pt x="1116111" y="2925"/>
                </a:lnTo>
                <a:lnTo>
                  <a:pt x="1044999" y="739"/>
                </a:lnTo>
                <a:lnTo>
                  <a:pt x="972439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596756" y="1840610"/>
            <a:ext cx="1945005" cy="539750"/>
          </a:xfrm>
          <a:custGeom>
            <a:avLst/>
            <a:gdLst/>
            <a:ahLst/>
            <a:cxnLst/>
            <a:rect l="l" t="t" r="r" b="b"/>
            <a:pathLst>
              <a:path w="1945004" h="539750">
                <a:moveTo>
                  <a:pt x="0" y="269875"/>
                </a:moveTo>
                <a:lnTo>
                  <a:pt x="10543" y="229983"/>
                </a:lnTo>
                <a:lnTo>
                  <a:pt x="41170" y="191913"/>
                </a:lnTo>
                <a:lnTo>
                  <a:pt x="90377" y="156080"/>
                </a:lnTo>
                <a:lnTo>
                  <a:pt x="156660" y="122903"/>
                </a:lnTo>
                <a:lnTo>
                  <a:pt x="195736" y="107439"/>
                </a:lnTo>
                <a:lnTo>
                  <a:pt x="238516" y="92796"/>
                </a:lnTo>
                <a:lnTo>
                  <a:pt x="284813" y="79025"/>
                </a:lnTo>
                <a:lnTo>
                  <a:pt x="334439" y="66178"/>
                </a:lnTo>
                <a:lnTo>
                  <a:pt x="387206" y="54308"/>
                </a:lnTo>
                <a:lnTo>
                  <a:pt x="442927" y="43465"/>
                </a:lnTo>
                <a:lnTo>
                  <a:pt x="501412" y="33704"/>
                </a:lnTo>
                <a:lnTo>
                  <a:pt x="562474" y="25074"/>
                </a:lnTo>
                <a:lnTo>
                  <a:pt x="625926" y="17630"/>
                </a:lnTo>
                <a:lnTo>
                  <a:pt x="691578" y="11422"/>
                </a:lnTo>
                <a:lnTo>
                  <a:pt x="759244" y="6503"/>
                </a:lnTo>
                <a:lnTo>
                  <a:pt x="828734" y="2925"/>
                </a:lnTo>
                <a:lnTo>
                  <a:pt x="899862" y="739"/>
                </a:lnTo>
                <a:lnTo>
                  <a:pt x="972439" y="0"/>
                </a:lnTo>
                <a:lnTo>
                  <a:pt x="1044999" y="739"/>
                </a:lnTo>
                <a:lnTo>
                  <a:pt x="1116111" y="2925"/>
                </a:lnTo>
                <a:lnTo>
                  <a:pt x="1185588" y="6503"/>
                </a:lnTo>
                <a:lnTo>
                  <a:pt x="1253242" y="11422"/>
                </a:lnTo>
                <a:lnTo>
                  <a:pt x="1318883" y="17630"/>
                </a:lnTo>
                <a:lnTo>
                  <a:pt x="1382325" y="25074"/>
                </a:lnTo>
                <a:lnTo>
                  <a:pt x="1443378" y="33704"/>
                </a:lnTo>
                <a:lnTo>
                  <a:pt x="1501856" y="43465"/>
                </a:lnTo>
                <a:lnTo>
                  <a:pt x="1557570" y="54308"/>
                </a:lnTo>
                <a:lnTo>
                  <a:pt x="1610332" y="66178"/>
                </a:lnTo>
                <a:lnTo>
                  <a:pt x="1659953" y="79025"/>
                </a:lnTo>
                <a:lnTo>
                  <a:pt x="1706246" y="92796"/>
                </a:lnTo>
                <a:lnTo>
                  <a:pt x="1749023" y="107439"/>
                </a:lnTo>
                <a:lnTo>
                  <a:pt x="1788096" y="122903"/>
                </a:lnTo>
                <a:lnTo>
                  <a:pt x="1823276" y="139134"/>
                </a:lnTo>
                <a:lnTo>
                  <a:pt x="1881206" y="173691"/>
                </a:lnTo>
                <a:lnTo>
                  <a:pt x="1921310" y="210694"/>
                </a:lnTo>
                <a:lnTo>
                  <a:pt x="1942083" y="249727"/>
                </a:lnTo>
                <a:lnTo>
                  <a:pt x="1944751" y="269875"/>
                </a:lnTo>
                <a:lnTo>
                  <a:pt x="1942083" y="290006"/>
                </a:lnTo>
                <a:lnTo>
                  <a:pt x="1921310" y="329016"/>
                </a:lnTo>
                <a:lnTo>
                  <a:pt x="1881206" y="366007"/>
                </a:lnTo>
                <a:lnTo>
                  <a:pt x="1823276" y="400559"/>
                </a:lnTo>
                <a:lnTo>
                  <a:pt x="1788096" y="416790"/>
                </a:lnTo>
                <a:lnTo>
                  <a:pt x="1749023" y="432255"/>
                </a:lnTo>
                <a:lnTo>
                  <a:pt x="1706246" y="446901"/>
                </a:lnTo>
                <a:lnTo>
                  <a:pt x="1659953" y="460676"/>
                </a:lnTo>
                <a:lnTo>
                  <a:pt x="1610332" y="473528"/>
                </a:lnTo>
                <a:lnTo>
                  <a:pt x="1557570" y="485404"/>
                </a:lnTo>
                <a:lnTo>
                  <a:pt x="1501856" y="496252"/>
                </a:lnTo>
                <a:lnTo>
                  <a:pt x="1443378" y="506019"/>
                </a:lnTo>
                <a:lnTo>
                  <a:pt x="1382325" y="514654"/>
                </a:lnTo>
                <a:lnTo>
                  <a:pt x="1318883" y="522104"/>
                </a:lnTo>
                <a:lnTo>
                  <a:pt x="1253242" y="528317"/>
                </a:lnTo>
                <a:lnTo>
                  <a:pt x="1185588" y="533240"/>
                </a:lnTo>
                <a:lnTo>
                  <a:pt x="1116111" y="536822"/>
                </a:lnTo>
                <a:lnTo>
                  <a:pt x="1044999" y="539009"/>
                </a:lnTo>
                <a:lnTo>
                  <a:pt x="972439" y="539750"/>
                </a:lnTo>
                <a:lnTo>
                  <a:pt x="899862" y="539009"/>
                </a:lnTo>
                <a:lnTo>
                  <a:pt x="828734" y="536822"/>
                </a:lnTo>
                <a:lnTo>
                  <a:pt x="759244" y="533240"/>
                </a:lnTo>
                <a:lnTo>
                  <a:pt x="691578" y="528317"/>
                </a:lnTo>
                <a:lnTo>
                  <a:pt x="625926" y="522104"/>
                </a:lnTo>
                <a:lnTo>
                  <a:pt x="562474" y="514654"/>
                </a:lnTo>
                <a:lnTo>
                  <a:pt x="501412" y="506019"/>
                </a:lnTo>
                <a:lnTo>
                  <a:pt x="442927" y="496252"/>
                </a:lnTo>
                <a:lnTo>
                  <a:pt x="387206" y="485404"/>
                </a:lnTo>
                <a:lnTo>
                  <a:pt x="334439" y="473528"/>
                </a:lnTo>
                <a:lnTo>
                  <a:pt x="284813" y="460676"/>
                </a:lnTo>
                <a:lnTo>
                  <a:pt x="238516" y="446901"/>
                </a:lnTo>
                <a:lnTo>
                  <a:pt x="195736" y="432255"/>
                </a:lnTo>
                <a:lnTo>
                  <a:pt x="156660" y="416790"/>
                </a:lnTo>
                <a:lnTo>
                  <a:pt x="121478" y="400559"/>
                </a:lnTo>
                <a:lnTo>
                  <a:pt x="63545" y="366007"/>
                </a:lnTo>
                <a:lnTo>
                  <a:pt x="23440" y="329016"/>
                </a:lnTo>
                <a:lnTo>
                  <a:pt x="2667" y="290006"/>
                </a:lnTo>
                <a:lnTo>
                  <a:pt x="0" y="26987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755506" y="1878583"/>
            <a:ext cx="158686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Consider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consulting</a:t>
            </a:r>
            <a:endParaRPr sz="1400">
              <a:latin typeface="Arial"/>
              <a:cs typeface="Arial"/>
            </a:endParaRPr>
          </a:p>
          <a:p>
            <a:pPr marL="44450" algn="ctr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a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dermatologist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41625" y="1840610"/>
            <a:ext cx="1945005" cy="539750"/>
          </a:xfrm>
          <a:custGeom>
            <a:avLst/>
            <a:gdLst/>
            <a:ahLst/>
            <a:cxnLst/>
            <a:rect l="l" t="t" r="r" b="b"/>
            <a:pathLst>
              <a:path w="1945004" h="539750">
                <a:moveTo>
                  <a:pt x="972312" y="0"/>
                </a:moveTo>
                <a:lnTo>
                  <a:pt x="899751" y="739"/>
                </a:lnTo>
                <a:lnTo>
                  <a:pt x="828639" y="2925"/>
                </a:lnTo>
                <a:lnTo>
                  <a:pt x="759162" y="6503"/>
                </a:lnTo>
                <a:lnTo>
                  <a:pt x="691508" y="11422"/>
                </a:lnTo>
                <a:lnTo>
                  <a:pt x="625867" y="17630"/>
                </a:lnTo>
                <a:lnTo>
                  <a:pt x="562425" y="25074"/>
                </a:lnTo>
                <a:lnTo>
                  <a:pt x="501372" y="33704"/>
                </a:lnTo>
                <a:lnTo>
                  <a:pt x="442894" y="43465"/>
                </a:lnTo>
                <a:lnTo>
                  <a:pt x="387180" y="54308"/>
                </a:lnTo>
                <a:lnTo>
                  <a:pt x="334418" y="66178"/>
                </a:lnTo>
                <a:lnTo>
                  <a:pt x="284797" y="79025"/>
                </a:lnTo>
                <a:lnTo>
                  <a:pt x="238504" y="92796"/>
                </a:lnTo>
                <a:lnTo>
                  <a:pt x="195727" y="107439"/>
                </a:lnTo>
                <a:lnTo>
                  <a:pt x="156654" y="122903"/>
                </a:lnTo>
                <a:lnTo>
                  <a:pt x="121474" y="139134"/>
                </a:lnTo>
                <a:lnTo>
                  <a:pt x="63544" y="173691"/>
                </a:lnTo>
                <a:lnTo>
                  <a:pt x="23440" y="210694"/>
                </a:lnTo>
                <a:lnTo>
                  <a:pt x="2667" y="249727"/>
                </a:lnTo>
                <a:lnTo>
                  <a:pt x="0" y="269875"/>
                </a:lnTo>
                <a:lnTo>
                  <a:pt x="2667" y="290006"/>
                </a:lnTo>
                <a:lnTo>
                  <a:pt x="23440" y="329016"/>
                </a:lnTo>
                <a:lnTo>
                  <a:pt x="63544" y="366007"/>
                </a:lnTo>
                <a:lnTo>
                  <a:pt x="121474" y="400559"/>
                </a:lnTo>
                <a:lnTo>
                  <a:pt x="156654" y="416790"/>
                </a:lnTo>
                <a:lnTo>
                  <a:pt x="195727" y="432255"/>
                </a:lnTo>
                <a:lnTo>
                  <a:pt x="238504" y="446901"/>
                </a:lnTo>
                <a:lnTo>
                  <a:pt x="284797" y="460676"/>
                </a:lnTo>
                <a:lnTo>
                  <a:pt x="334418" y="473528"/>
                </a:lnTo>
                <a:lnTo>
                  <a:pt x="387180" y="485404"/>
                </a:lnTo>
                <a:lnTo>
                  <a:pt x="442894" y="496252"/>
                </a:lnTo>
                <a:lnTo>
                  <a:pt x="501372" y="506019"/>
                </a:lnTo>
                <a:lnTo>
                  <a:pt x="562425" y="514654"/>
                </a:lnTo>
                <a:lnTo>
                  <a:pt x="625867" y="522104"/>
                </a:lnTo>
                <a:lnTo>
                  <a:pt x="691508" y="528317"/>
                </a:lnTo>
                <a:lnTo>
                  <a:pt x="759162" y="533240"/>
                </a:lnTo>
                <a:lnTo>
                  <a:pt x="828639" y="536822"/>
                </a:lnTo>
                <a:lnTo>
                  <a:pt x="899751" y="539009"/>
                </a:lnTo>
                <a:lnTo>
                  <a:pt x="972312" y="539750"/>
                </a:lnTo>
                <a:lnTo>
                  <a:pt x="1044888" y="539009"/>
                </a:lnTo>
                <a:lnTo>
                  <a:pt x="1116016" y="536822"/>
                </a:lnTo>
                <a:lnTo>
                  <a:pt x="1185506" y="533240"/>
                </a:lnTo>
                <a:lnTo>
                  <a:pt x="1253172" y="528317"/>
                </a:lnTo>
                <a:lnTo>
                  <a:pt x="1318824" y="522104"/>
                </a:lnTo>
                <a:lnTo>
                  <a:pt x="1382276" y="514654"/>
                </a:lnTo>
                <a:lnTo>
                  <a:pt x="1443338" y="506019"/>
                </a:lnTo>
                <a:lnTo>
                  <a:pt x="1501823" y="496252"/>
                </a:lnTo>
                <a:lnTo>
                  <a:pt x="1557544" y="485404"/>
                </a:lnTo>
                <a:lnTo>
                  <a:pt x="1610311" y="473528"/>
                </a:lnTo>
                <a:lnTo>
                  <a:pt x="1659937" y="460676"/>
                </a:lnTo>
                <a:lnTo>
                  <a:pt x="1706234" y="446901"/>
                </a:lnTo>
                <a:lnTo>
                  <a:pt x="1749014" y="432255"/>
                </a:lnTo>
                <a:lnTo>
                  <a:pt x="1788090" y="416790"/>
                </a:lnTo>
                <a:lnTo>
                  <a:pt x="1823272" y="400559"/>
                </a:lnTo>
                <a:lnTo>
                  <a:pt x="1881205" y="366007"/>
                </a:lnTo>
                <a:lnTo>
                  <a:pt x="1921310" y="329016"/>
                </a:lnTo>
                <a:lnTo>
                  <a:pt x="1942083" y="290006"/>
                </a:lnTo>
                <a:lnTo>
                  <a:pt x="1944751" y="269875"/>
                </a:lnTo>
                <a:lnTo>
                  <a:pt x="1942083" y="249727"/>
                </a:lnTo>
                <a:lnTo>
                  <a:pt x="1921310" y="210694"/>
                </a:lnTo>
                <a:lnTo>
                  <a:pt x="1881205" y="173691"/>
                </a:lnTo>
                <a:lnTo>
                  <a:pt x="1823272" y="139134"/>
                </a:lnTo>
                <a:lnTo>
                  <a:pt x="1788090" y="122903"/>
                </a:lnTo>
                <a:lnTo>
                  <a:pt x="1749014" y="107439"/>
                </a:lnTo>
                <a:lnTo>
                  <a:pt x="1706234" y="92796"/>
                </a:lnTo>
                <a:lnTo>
                  <a:pt x="1659937" y="79025"/>
                </a:lnTo>
                <a:lnTo>
                  <a:pt x="1610311" y="66178"/>
                </a:lnTo>
                <a:lnTo>
                  <a:pt x="1557544" y="54308"/>
                </a:lnTo>
                <a:lnTo>
                  <a:pt x="1501823" y="43465"/>
                </a:lnTo>
                <a:lnTo>
                  <a:pt x="1443338" y="33704"/>
                </a:lnTo>
                <a:lnTo>
                  <a:pt x="1382276" y="25074"/>
                </a:lnTo>
                <a:lnTo>
                  <a:pt x="1318824" y="17630"/>
                </a:lnTo>
                <a:lnTo>
                  <a:pt x="1253172" y="11422"/>
                </a:lnTo>
                <a:lnTo>
                  <a:pt x="1185506" y="6503"/>
                </a:lnTo>
                <a:lnTo>
                  <a:pt x="1116016" y="2925"/>
                </a:lnTo>
                <a:lnTo>
                  <a:pt x="1044888" y="739"/>
                </a:lnTo>
                <a:lnTo>
                  <a:pt x="972312" y="0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41625" y="1840610"/>
            <a:ext cx="1945005" cy="539750"/>
          </a:xfrm>
          <a:custGeom>
            <a:avLst/>
            <a:gdLst/>
            <a:ahLst/>
            <a:cxnLst/>
            <a:rect l="l" t="t" r="r" b="b"/>
            <a:pathLst>
              <a:path w="1945004" h="539750">
                <a:moveTo>
                  <a:pt x="0" y="269875"/>
                </a:moveTo>
                <a:lnTo>
                  <a:pt x="10543" y="229983"/>
                </a:lnTo>
                <a:lnTo>
                  <a:pt x="41169" y="191913"/>
                </a:lnTo>
                <a:lnTo>
                  <a:pt x="90375" y="156080"/>
                </a:lnTo>
                <a:lnTo>
                  <a:pt x="156654" y="122903"/>
                </a:lnTo>
                <a:lnTo>
                  <a:pt x="195727" y="107439"/>
                </a:lnTo>
                <a:lnTo>
                  <a:pt x="238504" y="92796"/>
                </a:lnTo>
                <a:lnTo>
                  <a:pt x="284797" y="79025"/>
                </a:lnTo>
                <a:lnTo>
                  <a:pt x="334418" y="66178"/>
                </a:lnTo>
                <a:lnTo>
                  <a:pt x="387180" y="54308"/>
                </a:lnTo>
                <a:lnTo>
                  <a:pt x="442894" y="43465"/>
                </a:lnTo>
                <a:lnTo>
                  <a:pt x="501372" y="33704"/>
                </a:lnTo>
                <a:lnTo>
                  <a:pt x="562425" y="25074"/>
                </a:lnTo>
                <a:lnTo>
                  <a:pt x="625867" y="17630"/>
                </a:lnTo>
                <a:lnTo>
                  <a:pt x="691508" y="11422"/>
                </a:lnTo>
                <a:lnTo>
                  <a:pt x="759162" y="6503"/>
                </a:lnTo>
                <a:lnTo>
                  <a:pt x="828639" y="2925"/>
                </a:lnTo>
                <a:lnTo>
                  <a:pt x="899751" y="739"/>
                </a:lnTo>
                <a:lnTo>
                  <a:pt x="972312" y="0"/>
                </a:lnTo>
                <a:lnTo>
                  <a:pt x="1044888" y="739"/>
                </a:lnTo>
                <a:lnTo>
                  <a:pt x="1116016" y="2925"/>
                </a:lnTo>
                <a:lnTo>
                  <a:pt x="1185506" y="6503"/>
                </a:lnTo>
                <a:lnTo>
                  <a:pt x="1253172" y="11422"/>
                </a:lnTo>
                <a:lnTo>
                  <a:pt x="1318824" y="17630"/>
                </a:lnTo>
                <a:lnTo>
                  <a:pt x="1382276" y="25074"/>
                </a:lnTo>
                <a:lnTo>
                  <a:pt x="1443338" y="33704"/>
                </a:lnTo>
                <a:lnTo>
                  <a:pt x="1501823" y="43465"/>
                </a:lnTo>
                <a:lnTo>
                  <a:pt x="1557544" y="54308"/>
                </a:lnTo>
                <a:lnTo>
                  <a:pt x="1610311" y="66178"/>
                </a:lnTo>
                <a:lnTo>
                  <a:pt x="1659937" y="79025"/>
                </a:lnTo>
                <a:lnTo>
                  <a:pt x="1706234" y="92796"/>
                </a:lnTo>
                <a:lnTo>
                  <a:pt x="1749014" y="107439"/>
                </a:lnTo>
                <a:lnTo>
                  <a:pt x="1788090" y="122903"/>
                </a:lnTo>
                <a:lnTo>
                  <a:pt x="1823272" y="139134"/>
                </a:lnTo>
                <a:lnTo>
                  <a:pt x="1881205" y="173691"/>
                </a:lnTo>
                <a:lnTo>
                  <a:pt x="1921310" y="210694"/>
                </a:lnTo>
                <a:lnTo>
                  <a:pt x="1942083" y="249727"/>
                </a:lnTo>
                <a:lnTo>
                  <a:pt x="1944751" y="269875"/>
                </a:lnTo>
                <a:lnTo>
                  <a:pt x="1942083" y="290006"/>
                </a:lnTo>
                <a:lnTo>
                  <a:pt x="1921310" y="329016"/>
                </a:lnTo>
                <a:lnTo>
                  <a:pt x="1881205" y="366007"/>
                </a:lnTo>
                <a:lnTo>
                  <a:pt x="1823272" y="400559"/>
                </a:lnTo>
                <a:lnTo>
                  <a:pt x="1788090" y="416790"/>
                </a:lnTo>
                <a:lnTo>
                  <a:pt x="1749014" y="432255"/>
                </a:lnTo>
                <a:lnTo>
                  <a:pt x="1706234" y="446901"/>
                </a:lnTo>
                <a:lnTo>
                  <a:pt x="1659937" y="460676"/>
                </a:lnTo>
                <a:lnTo>
                  <a:pt x="1610311" y="473528"/>
                </a:lnTo>
                <a:lnTo>
                  <a:pt x="1557544" y="485404"/>
                </a:lnTo>
                <a:lnTo>
                  <a:pt x="1501823" y="496252"/>
                </a:lnTo>
                <a:lnTo>
                  <a:pt x="1443338" y="506019"/>
                </a:lnTo>
                <a:lnTo>
                  <a:pt x="1382276" y="514654"/>
                </a:lnTo>
                <a:lnTo>
                  <a:pt x="1318824" y="522104"/>
                </a:lnTo>
                <a:lnTo>
                  <a:pt x="1253172" y="528317"/>
                </a:lnTo>
                <a:lnTo>
                  <a:pt x="1185506" y="533240"/>
                </a:lnTo>
                <a:lnTo>
                  <a:pt x="1116016" y="536822"/>
                </a:lnTo>
                <a:lnTo>
                  <a:pt x="1044888" y="539009"/>
                </a:lnTo>
                <a:lnTo>
                  <a:pt x="972312" y="539750"/>
                </a:lnTo>
                <a:lnTo>
                  <a:pt x="899751" y="539009"/>
                </a:lnTo>
                <a:lnTo>
                  <a:pt x="828639" y="536822"/>
                </a:lnTo>
                <a:lnTo>
                  <a:pt x="759162" y="533240"/>
                </a:lnTo>
                <a:lnTo>
                  <a:pt x="691508" y="528317"/>
                </a:lnTo>
                <a:lnTo>
                  <a:pt x="625867" y="522104"/>
                </a:lnTo>
                <a:lnTo>
                  <a:pt x="562425" y="514654"/>
                </a:lnTo>
                <a:lnTo>
                  <a:pt x="501372" y="506019"/>
                </a:lnTo>
                <a:lnTo>
                  <a:pt x="442894" y="496252"/>
                </a:lnTo>
                <a:lnTo>
                  <a:pt x="387180" y="485404"/>
                </a:lnTo>
                <a:lnTo>
                  <a:pt x="334418" y="473528"/>
                </a:lnTo>
                <a:lnTo>
                  <a:pt x="284797" y="460676"/>
                </a:lnTo>
                <a:lnTo>
                  <a:pt x="238504" y="446901"/>
                </a:lnTo>
                <a:lnTo>
                  <a:pt x="195727" y="432255"/>
                </a:lnTo>
                <a:lnTo>
                  <a:pt x="156654" y="416790"/>
                </a:lnTo>
                <a:lnTo>
                  <a:pt x="121474" y="400559"/>
                </a:lnTo>
                <a:lnTo>
                  <a:pt x="63544" y="366007"/>
                </a:lnTo>
                <a:lnTo>
                  <a:pt x="23440" y="329016"/>
                </a:lnTo>
                <a:lnTo>
                  <a:pt x="2667" y="290006"/>
                </a:lnTo>
                <a:lnTo>
                  <a:pt x="0" y="26987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938652" y="1985263"/>
            <a:ext cx="17513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Go directly to phase</a:t>
            </a:r>
            <a:r>
              <a:rPr sz="1400" spc="-1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II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27216" y="2454973"/>
            <a:ext cx="1638300" cy="535305"/>
          </a:xfrm>
          <a:custGeom>
            <a:avLst/>
            <a:gdLst/>
            <a:ahLst/>
            <a:cxnLst/>
            <a:rect l="l" t="t" r="r" b="b"/>
            <a:pathLst>
              <a:path w="1638300" h="535305">
                <a:moveTo>
                  <a:pt x="0" y="534987"/>
                </a:moveTo>
                <a:lnTo>
                  <a:pt x="1638300" y="534987"/>
                </a:lnTo>
                <a:lnTo>
                  <a:pt x="1638300" y="0"/>
                </a:lnTo>
                <a:lnTo>
                  <a:pt x="0" y="0"/>
                </a:lnTo>
                <a:lnTo>
                  <a:pt x="0" y="534987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927216" y="2454973"/>
            <a:ext cx="1638300" cy="53530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104139" marR="95250" indent="146050">
              <a:lnSpc>
                <a:spcPct val="100000"/>
              </a:lnSpc>
              <a:spcBef>
                <a:spcPts val="385"/>
              </a:spcBef>
            </a:pPr>
            <a:r>
              <a:rPr sz="1400" spc="-5" dirty="0">
                <a:latin typeface="Arial"/>
                <a:cs typeface="Arial"/>
              </a:rPr>
              <a:t>Achieve </a:t>
            </a:r>
            <a:r>
              <a:rPr sz="1400" dirty="0">
                <a:latin typeface="Arial"/>
                <a:cs typeface="Arial"/>
              </a:rPr>
              <a:t>target  </a:t>
            </a:r>
            <a:r>
              <a:rPr sz="1400" spc="-5" dirty="0">
                <a:latin typeface="Arial"/>
                <a:cs typeface="Arial"/>
              </a:rPr>
              <a:t>within 3–6  months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73517" y="2561704"/>
            <a:ext cx="576580" cy="320040"/>
          </a:xfrm>
          <a:prstGeom prst="rect">
            <a:avLst/>
          </a:prstGeom>
          <a:solidFill>
            <a:srgbClr val="BCD6ED"/>
          </a:solidFill>
          <a:ln w="9525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380"/>
              </a:spcBef>
            </a:pPr>
            <a:r>
              <a:rPr sz="1400" spc="-50" dirty="0">
                <a:latin typeface="Arial"/>
                <a:cs typeface="Arial"/>
              </a:rPr>
              <a:t>Yes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168638" y="2561704"/>
            <a:ext cx="1008380" cy="320040"/>
          </a:xfrm>
          <a:prstGeom prst="rect">
            <a:avLst/>
          </a:prstGeom>
          <a:solidFill>
            <a:srgbClr val="BCD6ED"/>
          </a:solidFill>
          <a:ln w="9525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47320">
              <a:lnSpc>
                <a:spcPct val="100000"/>
              </a:lnSpc>
              <a:spcBef>
                <a:spcPts val="380"/>
              </a:spcBef>
            </a:pPr>
            <a:r>
              <a:rPr sz="1400" dirty="0">
                <a:latin typeface="Arial"/>
                <a:cs typeface="Arial"/>
              </a:rPr>
              <a:t>Continue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57750" y="2561704"/>
            <a:ext cx="576580" cy="320040"/>
          </a:xfrm>
          <a:prstGeom prst="rect">
            <a:avLst/>
          </a:prstGeom>
          <a:solidFill>
            <a:srgbClr val="C5DFB4"/>
          </a:solidFill>
          <a:ln w="9525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74625">
              <a:lnSpc>
                <a:spcPct val="100000"/>
              </a:lnSpc>
              <a:spcBef>
                <a:spcPts val="380"/>
              </a:spcBef>
            </a:pPr>
            <a:r>
              <a:rPr sz="1400" spc="-10" dirty="0">
                <a:latin typeface="Arial"/>
                <a:cs typeface="Arial"/>
              </a:rPr>
              <a:t>No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59100" y="2454973"/>
            <a:ext cx="1539875" cy="535305"/>
          </a:xfrm>
          <a:prstGeom prst="rect">
            <a:avLst/>
          </a:prstGeom>
          <a:solidFill>
            <a:srgbClr val="C5DFB4"/>
          </a:solidFill>
          <a:ln w="9525">
            <a:solidFill>
              <a:srgbClr val="000000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231775" marR="151765" indent="-73660">
              <a:lnSpc>
                <a:spcPct val="100000"/>
              </a:lnSpc>
              <a:spcBef>
                <a:spcPts val="385"/>
              </a:spcBef>
            </a:pPr>
            <a:r>
              <a:rPr sz="1400" dirty="0">
                <a:latin typeface="Arial"/>
                <a:cs typeface="Arial"/>
              </a:rPr>
              <a:t>Failure phase  I: go to phase  II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230626" y="1197356"/>
            <a:ext cx="21291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Adverse </a:t>
            </a:r>
            <a:r>
              <a:rPr sz="1400" dirty="0">
                <a:latin typeface="Arial"/>
                <a:cs typeface="Arial"/>
              </a:rPr>
              <a:t>prognostic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factors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96741" y="1432051"/>
            <a:ext cx="20929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(± </a:t>
            </a:r>
            <a:r>
              <a:rPr sz="1400" spc="-5" dirty="0">
                <a:latin typeface="Arial"/>
                <a:cs typeface="Arial"/>
              </a:rPr>
              <a:t>major </a:t>
            </a:r>
            <a:r>
              <a:rPr sz="1400" dirty="0">
                <a:latin typeface="Arial"/>
                <a:cs typeface="Arial"/>
              </a:rPr>
              <a:t>skin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involvement)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070215" y="1432560"/>
            <a:ext cx="2491105" cy="0"/>
          </a:xfrm>
          <a:custGeom>
            <a:avLst/>
            <a:gdLst/>
            <a:ahLst/>
            <a:cxnLst/>
            <a:rect l="l" t="t" r="r" b="b"/>
            <a:pathLst>
              <a:path w="2491104">
                <a:moveTo>
                  <a:pt x="2490851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795382" y="1438528"/>
            <a:ext cx="746125" cy="402590"/>
          </a:xfrm>
          <a:custGeom>
            <a:avLst/>
            <a:gdLst/>
            <a:ahLst/>
            <a:cxnLst/>
            <a:rect l="l" t="t" r="r" b="b"/>
            <a:pathLst>
              <a:path w="746125" h="402589">
                <a:moveTo>
                  <a:pt x="49402" y="332613"/>
                </a:moveTo>
                <a:lnTo>
                  <a:pt x="0" y="402082"/>
                </a:lnTo>
                <a:lnTo>
                  <a:pt x="85090" y="399923"/>
                </a:lnTo>
                <a:lnTo>
                  <a:pt x="74855" y="380619"/>
                </a:lnTo>
                <a:lnTo>
                  <a:pt x="60451" y="380619"/>
                </a:lnTo>
                <a:lnTo>
                  <a:pt x="51562" y="363855"/>
                </a:lnTo>
                <a:lnTo>
                  <a:pt x="62802" y="357886"/>
                </a:lnTo>
                <a:lnTo>
                  <a:pt x="49402" y="332613"/>
                </a:lnTo>
                <a:close/>
              </a:path>
              <a:path w="746125" h="402589">
                <a:moveTo>
                  <a:pt x="62802" y="357886"/>
                </a:moveTo>
                <a:lnTo>
                  <a:pt x="51562" y="363855"/>
                </a:lnTo>
                <a:lnTo>
                  <a:pt x="60451" y="380619"/>
                </a:lnTo>
                <a:lnTo>
                  <a:pt x="71691" y="374651"/>
                </a:lnTo>
                <a:lnTo>
                  <a:pt x="62802" y="357886"/>
                </a:lnTo>
                <a:close/>
              </a:path>
              <a:path w="746125" h="402589">
                <a:moveTo>
                  <a:pt x="71691" y="374651"/>
                </a:moveTo>
                <a:lnTo>
                  <a:pt x="60451" y="380619"/>
                </a:lnTo>
                <a:lnTo>
                  <a:pt x="74855" y="380619"/>
                </a:lnTo>
                <a:lnTo>
                  <a:pt x="71691" y="374651"/>
                </a:lnTo>
                <a:close/>
              </a:path>
              <a:path w="746125" h="402589">
                <a:moveTo>
                  <a:pt x="736853" y="0"/>
                </a:moveTo>
                <a:lnTo>
                  <a:pt x="62802" y="357886"/>
                </a:lnTo>
                <a:lnTo>
                  <a:pt x="71691" y="374651"/>
                </a:lnTo>
                <a:lnTo>
                  <a:pt x="745744" y="16763"/>
                </a:lnTo>
                <a:lnTo>
                  <a:pt x="7368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90088" y="1432560"/>
            <a:ext cx="2516505" cy="1270"/>
          </a:xfrm>
          <a:custGeom>
            <a:avLst/>
            <a:gdLst/>
            <a:ahLst/>
            <a:cxnLst/>
            <a:rect l="l" t="t" r="r" b="b"/>
            <a:pathLst>
              <a:path w="2516504" h="1269">
                <a:moveTo>
                  <a:pt x="2516378" y="888"/>
                </a:move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981960" y="1427225"/>
            <a:ext cx="833119" cy="414655"/>
          </a:xfrm>
          <a:custGeom>
            <a:avLst/>
            <a:gdLst/>
            <a:ahLst/>
            <a:cxnLst/>
            <a:rect l="l" t="t" r="r" b="b"/>
            <a:pathLst>
              <a:path w="833120" h="414655">
                <a:moveTo>
                  <a:pt x="760151" y="388524"/>
                </a:moveTo>
                <a:lnTo>
                  <a:pt x="747649" y="414147"/>
                </a:lnTo>
                <a:lnTo>
                  <a:pt x="832865" y="413385"/>
                </a:lnTo>
                <a:lnTo>
                  <a:pt x="818089" y="394081"/>
                </a:lnTo>
                <a:lnTo>
                  <a:pt x="771525" y="394081"/>
                </a:lnTo>
                <a:lnTo>
                  <a:pt x="760151" y="388524"/>
                </a:lnTo>
                <a:close/>
              </a:path>
              <a:path w="833120" h="414655">
                <a:moveTo>
                  <a:pt x="768519" y="371373"/>
                </a:moveTo>
                <a:lnTo>
                  <a:pt x="760151" y="388524"/>
                </a:lnTo>
                <a:lnTo>
                  <a:pt x="771525" y="394081"/>
                </a:lnTo>
                <a:lnTo>
                  <a:pt x="779906" y="376936"/>
                </a:lnTo>
                <a:lnTo>
                  <a:pt x="768519" y="371373"/>
                </a:lnTo>
                <a:close/>
              </a:path>
              <a:path w="833120" h="414655">
                <a:moveTo>
                  <a:pt x="781050" y="345694"/>
                </a:moveTo>
                <a:lnTo>
                  <a:pt x="768519" y="371373"/>
                </a:lnTo>
                <a:lnTo>
                  <a:pt x="779906" y="376936"/>
                </a:lnTo>
                <a:lnTo>
                  <a:pt x="771525" y="394081"/>
                </a:lnTo>
                <a:lnTo>
                  <a:pt x="818089" y="394081"/>
                </a:lnTo>
                <a:lnTo>
                  <a:pt x="781050" y="345694"/>
                </a:lnTo>
                <a:close/>
              </a:path>
              <a:path w="833120" h="414655">
                <a:moveTo>
                  <a:pt x="8254" y="0"/>
                </a:moveTo>
                <a:lnTo>
                  <a:pt x="0" y="17145"/>
                </a:lnTo>
                <a:lnTo>
                  <a:pt x="760151" y="388524"/>
                </a:lnTo>
                <a:lnTo>
                  <a:pt x="768519" y="371373"/>
                </a:lnTo>
                <a:lnTo>
                  <a:pt x="82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308085" y="1197356"/>
            <a:ext cx="18275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Major </a:t>
            </a:r>
            <a:r>
              <a:rPr sz="1400" dirty="0">
                <a:latin typeface="Arial"/>
                <a:cs typeface="Arial"/>
              </a:rPr>
              <a:t>skin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involvement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419338" y="1432051"/>
            <a:ext cx="16059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(also in phase</a:t>
            </a:r>
            <a:r>
              <a:rPr sz="1400" spc="-1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II–IV)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568565" y="2683510"/>
            <a:ext cx="516255" cy="76200"/>
          </a:xfrm>
          <a:custGeom>
            <a:avLst/>
            <a:gdLst/>
            <a:ahLst/>
            <a:cxnLst/>
            <a:rect l="l" t="t" r="r" b="b"/>
            <a:pathLst>
              <a:path w="516254" h="76200">
                <a:moveTo>
                  <a:pt x="439800" y="0"/>
                </a:moveTo>
                <a:lnTo>
                  <a:pt x="439800" y="76200"/>
                </a:lnTo>
                <a:lnTo>
                  <a:pt x="496950" y="47625"/>
                </a:lnTo>
                <a:lnTo>
                  <a:pt x="452500" y="47625"/>
                </a:lnTo>
                <a:lnTo>
                  <a:pt x="452500" y="28575"/>
                </a:lnTo>
                <a:lnTo>
                  <a:pt x="496950" y="28575"/>
                </a:lnTo>
                <a:lnTo>
                  <a:pt x="439800" y="0"/>
                </a:lnTo>
                <a:close/>
              </a:path>
              <a:path w="516254" h="76200">
                <a:moveTo>
                  <a:pt x="439800" y="28575"/>
                </a:moveTo>
                <a:lnTo>
                  <a:pt x="0" y="28575"/>
                </a:lnTo>
                <a:lnTo>
                  <a:pt x="0" y="47625"/>
                </a:lnTo>
                <a:lnTo>
                  <a:pt x="439800" y="47625"/>
                </a:lnTo>
                <a:lnTo>
                  <a:pt x="439800" y="28575"/>
                </a:lnTo>
                <a:close/>
              </a:path>
              <a:path w="516254" h="76200">
                <a:moveTo>
                  <a:pt x="496950" y="28575"/>
                </a:moveTo>
                <a:lnTo>
                  <a:pt x="452500" y="28575"/>
                </a:lnTo>
                <a:lnTo>
                  <a:pt x="452500" y="47625"/>
                </a:lnTo>
                <a:lnTo>
                  <a:pt x="496950" y="47625"/>
                </a:lnTo>
                <a:lnTo>
                  <a:pt x="516000" y="38100"/>
                </a:lnTo>
                <a:lnTo>
                  <a:pt x="496950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685910" y="2684907"/>
            <a:ext cx="483234" cy="76200"/>
          </a:xfrm>
          <a:custGeom>
            <a:avLst/>
            <a:gdLst/>
            <a:ahLst/>
            <a:cxnLst/>
            <a:rect l="l" t="t" r="r" b="b"/>
            <a:pathLst>
              <a:path w="483234" h="76200">
                <a:moveTo>
                  <a:pt x="406495" y="47582"/>
                </a:moveTo>
                <a:lnTo>
                  <a:pt x="406400" y="76200"/>
                </a:lnTo>
                <a:lnTo>
                  <a:pt x="464029" y="47625"/>
                </a:lnTo>
                <a:lnTo>
                  <a:pt x="419100" y="47625"/>
                </a:lnTo>
                <a:lnTo>
                  <a:pt x="406495" y="47582"/>
                </a:lnTo>
                <a:close/>
              </a:path>
              <a:path w="483234" h="76200">
                <a:moveTo>
                  <a:pt x="406558" y="28532"/>
                </a:moveTo>
                <a:lnTo>
                  <a:pt x="406495" y="47582"/>
                </a:lnTo>
                <a:lnTo>
                  <a:pt x="419100" y="47625"/>
                </a:lnTo>
                <a:lnTo>
                  <a:pt x="419227" y="28575"/>
                </a:lnTo>
                <a:lnTo>
                  <a:pt x="406558" y="28532"/>
                </a:lnTo>
                <a:close/>
              </a:path>
              <a:path w="483234" h="76200">
                <a:moveTo>
                  <a:pt x="406654" y="0"/>
                </a:moveTo>
                <a:lnTo>
                  <a:pt x="406558" y="28532"/>
                </a:lnTo>
                <a:lnTo>
                  <a:pt x="419227" y="28575"/>
                </a:lnTo>
                <a:lnTo>
                  <a:pt x="419100" y="47625"/>
                </a:lnTo>
                <a:lnTo>
                  <a:pt x="464029" y="47625"/>
                </a:lnTo>
                <a:lnTo>
                  <a:pt x="482727" y="38353"/>
                </a:lnTo>
                <a:lnTo>
                  <a:pt x="406654" y="0"/>
                </a:lnTo>
                <a:close/>
              </a:path>
              <a:path w="483234" h="76200">
                <a:moveTo>
                  <a:pt x="127" y="27177"/>
                </a:moveTo>
                <a:lnTo>
                  <a:pt x="0" y="46227"/>
                </a:lnTo>
                <a:lnTo>
                  <a:pt x="406495" y="47582"/>
                </a:lnTo>
                <a:lnTo>
                  <a:pt x="406558" y="28532"/>
                </a:lnTo>
                <a:lnTo>
                  <a:pt x="127" y="271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427726" y="2683636"/>
            <a:ext cx="499745" cy="76200"/>
          </a:xfrm>
          <a:custGeom>
            <a:avLst/>
            <a:gdLst/>
            <a:ahLst/>
            <a:cxnLst/>
            <a:rect l="l" t="t" r="r" b="b"/>
            <a:pathLst>
              <a:path w="499745" h="76200">
                <a:moveTo>
                  <a:pt x="76200" y="0"/>
                </a:moveTo>
                <a:lnTo>
                  <a:pt x="0" y="37973"/>
                </a:lnTo>
                <a:lnTo>
                  <a:pt x="76073" y="76200"/>
                </a:lnTo>
                <a:lnTo>
                  <a:pt x="76120" y="47647"/>
                </a:lnTo>
                <a:lnTo>
                  <a:pt x="63373" y="47625"/>
                </a:lnTo>
                <a:lnTo>
                  <a:pt x="63500" y="28575"/>
                </a:lnTo>
                <a:lnTo>
                  <a:pt x="76152" y="28575"/>
                </a:lnTo>
                <a:lnTo>
                  <a:pt x="76200" y="0"/>
                </a:lnTo>
                <a:close/>
              </a:path>
              <a:path w="499745" h="76200">
                <a:moveTo>
                  <a:pt x="76152" y="28597"/>
                </a:moveTo>
                <a:lnTo>
                  <a:pt x="76120" y="47647"/>
                </a:lnTo>
                <a:lnTo>
                  <a:pt x="499363" y="48387"/>
                </a:lnTo>
                <a:lnTo>
                  <a:pt x="499490" y="29337"/>
                </a:lnTo>
                <a:lnTo>
                  <a:pt x="76152" y="28597"/>
                </a:lnTo>
                <a:close/>
              </a:path>
              <a:path w="499745" h="76200">
                <a:moveTo>
                  <a:pt x="63500" y="28575"/>
                </a:moveTo>
                <a:lnTo>
                  <a:pt x="63373" y="47625"/>
                </a:lnTo>
                <a:lnTo>
                  <a:pt x="76120" y="47647"/>
                </a:lnTo>
                <a:lnTo>
                  <a:pt x="76152" y="28597"/>
                </a:lnTo>
                <a:lnTo>
                  <a:pt x="63500" y="28575"/>
                </a:lnTo>
                <a:close/>
              </a:path>
              <a:path w="499745" h="76200">
                <a:moveTo>
                  <a:pt x="76152" y="28575"/>
                </a:moveTo>
                <a:lnTo>
                  <a:pt x="63500" y="28575"/>
                </a:lnTo>
                <a:lnTo>
                  <a:pt x="76152" y="28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98975" y="2683510"/>
            <a:ext cx="358775" cy="76200"/>
          </a:xfrm>
          <a:custGeom>
            <a:avLst/>
            <a:gdLst/>
            <a:ahLst/>
            <a:cxnLst/>
            <a:rect l="l" t="t" r="r" b="b"/>
            <a:pathLst>
              <a:path w="35877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7625"/>
                </a:lnTo>
                <a:lnTo>
                  <a:pt x="63500" y="47625"/>
                </a:lnTo>
                <a:lnTo>
                  <a:pt x="63500" y="28575"/>
                </a:lnTo>
                <a:lnTo>
                  <a:pt x="76200" y="28575"/>
                </a:lnTo>
                <a:lnTo>
                  <a:pt x="76200" y="0"/>
                </a:lnTo>
                <a:close/>
              </a:path>
              <a:path w="358775" h="76200">
                <a:moveTo>
                  <a:pt x="76200" y="28575"/>
                </a:moveTo>
                <a:lnTo>
                  <a:pt x="63500" y="28575"/>
                </a:lnTo>
                <a:lnTo>
                  <a:pt x="63500" y="47625"/>
                </a:lnTo>
                <a:lnTo>
                  <a:pt x="76200" y="47625"/>
                </a:lnTo>
                <a:lnTo>
                  <a:pt x="76200" y="28575"/>
                </a:lnTo>
                <a:close/>
              </a:path>
              <a:path w="358775" h="76200">
                <a:moveTo>
                  <a:pt x="358775" y="28575"/>
                </a:moveTo>
                <a:lnTo>
                  <a:pt x="76200" y="28575"/>
                </a:lnTo>
                <a:lnTo>
                  <a:pt x="76200" y="47625"/>
                </a:lnTo>
                <a:lnTo>
                  <a:pt x="358775" y="47625"/>
                </a:lnTo>
                <a:lnTo>
                  <a:pt x="358775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409691" y="3373310"/>
            <a:ext cx="2660650" cy="751205"/>
          </a:xfrm>
          <a:custGeom>
            <a:avLst/>
            <a:gdLst/>
            <a:ahLst/>
            <a:cxnLst/>
            <a:rect l="l" t="t" r="r" b="b"/>
            <a:pathLst>
              <a:path w="2660650" h="751204">
                <a:moveTo>
                  <a:pt x="0" y="750887"/>
                </a:moveTo>
                <a:lnTo>
                  <a:pt x="2660650" y="750887"/>
                </a:lnTo>
                <a:lnTo>
                  <a:pt x="2660650" y="0"/>
                </a:lnTo>
                <a:lnTo>
                  <a:pt x="0" y="0"/>
                </a:lnTo>
                <a:lnTo>
                  <a:pt x="0" y="750887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409691" y="3373310"/>
            <a:ext cx="2660650" cy="75120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945515" marR="140970" indent="-796290">
              <a:lnSpc>
                <a:spcPct val="100000"/>
              </a:lnSpc>
              <a:spcBef>
                <a:spcPts val="395"/>
              </a:spcBef>
            </a:pPr>
            <a:r>
              <a:rPr sz="1400" dirty="0">
                <a:latin typeface="Arial"/>
                <a:cs typeface="Arial"/>
              </a:rPr>
              <a:t>Lack of </a:t>
            </a:r>
            <a:r>
              <a:rPr sz="1400" spc="-5" dirty="0">
                <a:latin typeface="Arial"/>
                <a:cs typeface="Arial"/>
              </a:rPr>
              <a:t>efficacy </a:t>
            </a:r>
            <a:r>
              <a:rPr sz="1400" dirty="0">
                <a:latin typeface="Arial"/>
                <a:cs typeface="Arial"/>
              </a:rPr>
              <a:t>and/or  </a:t>
            </a:r>
            <a:r>
              <a:rPr sz="1400" spc="-5" dirty="0">
                <a:latin typeface="Arial"/>
                <a:cs typeface="Arial"/>
              </a:rPr>
              <a:t>toxicity </a:t>
            </a:r>
            <a:r>
              <a:rPr sz="1400" dirty="0">
                <a:latin typeface="Arial"/>
                <a:cs typeface="Arial"/>
              </a:rPr>
              <a:t>in phase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</a:t>
            </a:r>
            <a:endParaRPr sz="1400">
              <a:latin typeface="Arial"/>
              <a:cs typeface="Arial"/>
            </a:endParaRPr>
          </a:p>
          <a:p>
            <a:pPr marL="1270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(or </a:t>
            </a:r>
            <a:r>
              <a:rPr sz="1400" spc="-5" dirty="0">
                <a:latin typeface="Arial"/>
                <a:cs typeface="Arial"/>
              </a:rPr>
              <a:t>adverse </a:t>
            </a:r>
            <a:r>
              <a:rPr sz="1400" dirty="0">
                <a:latin typeface="Arial"/>
                <a:cs typeface="Arial"/>
              </a:rPr>
              <a:t>prognostic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factors)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173090" y="4301997"/>
            <a:ext cx="3155950" cy="643255"/>
          </a:xfrm>
          <a:custGeom>
            <a:avLst/>
            <a:gdLst/>
            <a:ahLst/>
            <a:cxnLst/>
            <a:rect l="l" t="t" r="r" b="b"/>
            <a:pathLst>
              <a:path w="3155950" h="643254">
                <a:moveTo>
                  <a:pt x="1577975" y="0"/>
                </a:moveTo>
                <a:lnTo>
                  <a:pt x="1430296" y="1388"/>
                </a:lnTo>
                <a:lnTo>
                  <a:pt x="1286456" y="5473"/>
                </a:lnTo>
                <a:lnTo>
                  <a:pt x="1147061" y="12130"/>
                </a:lnTo>
                <a:lnTo>
                  <a:pt x="1079219" y="16385"/>
                </a:lnTo>
                <a:lnTo>
                  <a:pt x="1012716" y="21236"/>
                </a:lnTo>
                <a:lnTo>
                  <a:pt x="947627" y="26668"/>
                </a:lnTo>
                <a:lnTo>
                  <a:pt x="884029" y="32667"/>
                </a:lnTo>
                <a:lnTo>
                  <a:pt x="821996" y="39216"/>
                </a:lnTo>
                <a:lnTo>
                  <a:pt x="761605" y="46300"/>
                </a:lnTo>
                <a:lnTo>
                  <a:pt x="702931" y="53904"/>
                </a:lnTo>
                <a:lnTo>
                  <a:pt x="646051" y="62012"/>
                </a:lnTo>
                <a:lnTo>
                  <a:pt x="591039" y="70609"/>
                </a:lnTo>
                <a:lnTo>
                  <a:pt x="537972" y="79679"/>
                </a:lnTo>
                <a:lnTo>
                  <a:pt x="486926" y="89207"/>
                </a:lnTo>
                <a:lnTo>
                  <a:pt x="437976" y="99178"/>
                </a:lnTo>
                <a:lnTo>
                  <a:pt x="391198" y="109576"/>
                </a:lnTo>
                <a:lnTo>
                  <a:pt x="346668" y="120385"/>
                </a:lnTo>
                <a:lnTo>
                  <a:pt x="304462" y="131591"/>
                </a:lnTo>
                <a:lnTo>
                  <a:pt x="264655" y="143177"/>
                </a:lnTo>
                <a:lnTo>
                  <a:pt x="227324" y="155129"/>
                </a:lnTo>
                <a:lnTo>
                  <a:pt x="160390" y="180067"/>
                </a:lnTo>
                <a:lnTo>
                  <a:pt x="104266" y="206282"/>
                </a:lnTo>
                <a:lnTo>
                  <a:pt x="59559" y="233650"/>
                </a:lnTo>
                <a:lnTo>
                  <a:pt x="26874" y="262047"/>
                </a:lnTo>
                <a:lnTo>
                  <a:pt x="1717" y="306303"/>
                </a:lnTo>
                <a:lnTo>
                  <a:pt x="0" y="321437"/>
                </a:lnTo>
                <a:lnTo>
                  <a:pt x="1717" y="336570"/>
                </a:lnTo>
                <a:lnTo>
                  <a:pt x="26874" y="380831"/>
                </a:lnTo>
                <a:lnTo>
                  <a:pt x="59559" y="409233"/>
                </a:lnTo>
                <a:lnTo>
                  <a:pt x="104266" y="436608"/>
                </a:lnTo>
                <a:lnTo>
                  <a:pt x="160390" y="462831"/>
                </a:lnTo>
                <a:lnTo>
                  <a:pt x="227324" y="487778"/>
                </a:lnTo>
                <a:lnTo>
                  <a:pt x="264655" y="499735"/>
                </a:lnTo>
                <a:lnTo>
                  <a:pt x="304462" y="511327"/>
                </a:lnTo>
                <a:lnTo>
                  <a:pt x="346668" y="522538"/>
                </a:lnTo>
                <a:lnTo>
                  <a:pt x="391198" y="533353"/>
                </a:lnTo>
                <a:lnTo>
                  <a:pt x="437976" y="543756"/>
                </a:lnTo>
                <a:lnTo>
                  <a:pt x="486926" y="553732"/>
                </a:lnTo>
                <a:lnTo>
                  <a:pt x="537972" y="563266"/>
                </a:lnTo>
                <a:lnTo>
                  <a:pt x="591039" y="572341"/>
                </a:lnTo>
                <a:lnTo>
                  <a:pt x="646051" y="580943"/>
                </a:lnTo>
                <a:lnTo>
                  <a:pt x="702931" y="589056"/>
                </a:lnTo>
                <a:lnTo>
                  <a:pt x="761605" y="596665"/>
                </a:lnTo>
                <a:lnTo>
                  <a:pt x="821996" y="603754"/>
                </a:lnTo>
                <a:lnTo>
                  <a:pt x="884029" y="610308"/>
                </a:lnTo>
                <a:lnTo>
                  <a:pt x="947627" y="616311"/>
                </a:lnTo>
                <a:lnTo>
                  <a:pt x="1012716" y="621747"/>
                </a:lnTo>
                <a:lnTo>
                  <a:pt x="1079219" y="626602"/>
                </a:lnTo>
                <a:lnTo>
                  <a:pt x="1147061" y="630860"/>
                </a:lnTo>
                <a:lnTo>
                  <a:pt x="1216165" y="634505"/>
                </a:lnTo>
                <a:lnTo>
                  <a:pt x="1357858" y="639896"/>
                </a:lnTo>
                <a:lnTo>
                  <a:pt x="1503693" y="642650"/>
                </a:lnTo>
                <a:lnTo>
                  <a:pt x="1577975" y="643001"/>
                </a:lnTo>
                <a:lnTo>
                  <a:pt x="1725653" y="641610"/>
                </a:lnTo>
                <a:lnTo>
                  <a:pt x="1869493" y="637522"/>
                </a:lnTo>
                <a:lnTo>
                  <a:pt x="2008888" y="630860"/>
                </a:lnTo>
                <a:lnTo>
                  <a:pt x="2076730" y="626602"/>
                </a:lnTo>
                <a:lnTo>
                  <a:pt x="2143233" y="621747"/>
                </a:lnTo>
                <a:lnTo>
                  <a:pt x="2208322" y="616311"/>
                </a:lnTo>
                <a:lnTo>
                  <a:pt x="2271920" y="610308"/>
                </a:lnTo>
                <a:lnTo>
                  <a:pt x="2333953" y="603754"/>
                </a:lnTo>
                <a:lnTo>
                  <a:pt x="2394344" y="596665"/>
                </a:lnTo>
                <a:lnTo>
                  <a:pt x="2453018" y="589056"/>
                </a:lnTo>
                <a:lnTo>
                  <a:pt x="2509898" y="580943"/>
                </a:lnTo>
                <a:lnTo>
                  <a:pt x="2564910" y="572341"/>
                </a:lnTo>
                <a:lnTo>
                  <a:pt x="2617977" y="563266"/>
                </a:lnTo>
                <a:lnTo>
                  <a:pt x="2669023" y="553732"/>
                </a:lnTo>
                <a:lnTo>
                  <a:pt x="2717973" y="543756"/>
                </a:lnTo>
                <a:lnTo>
                  <a:pt x="2764751" y="533353"/>
                </a:lnTo>
                <a:lnTo>
                  <a:pt x="2809281" y="522538"/>
                </a:lnTo>
                <a:lnTo>
                  <a:pt x="2851487" y="511327"/>
                </a:lnTo>
                <a:lnTo>
                  <a:pt x="2891294" y="499735"/>
                </a:lnTo>
                <a:lnTo>
                  <a:pt x="2928625" y="487778"/>
                </a:lnTo>
                <a:lnTo>
                  <a:pt x="2995559" y="462831"/>
                </a:lnTo>
                <a:lnTo>
                  <a:pt x="3051683" y="436608"/>
                </a:lnTo>
                <a:lnTo>
                  <a:pt x="3096390" y="409233"/>
                </a:lnTo>
                <a:lnTo>
                  <a:pt x="3129075" y="380831"/>
                </a:lnTo>
                <a:lnTo>
                  <a:pt x="3154232" y="336570"/>
                </a:lnTo>
                <a:lnTo>
                  <a:pt x="3155950" y="321437"/>
                </a:lnTo>
                <a:lnTo>
                  <a:pt x="3154232" y="306303"/>
                </a:lnTo>
                <a:lnTo>
                  <a:pt x="3129075" y="262047"/>
                </a:lnTo>
                <a:lnTo>
                  <a:pt x="3096390" y="233650"/>
                </a:lnTo>
                <a:lnTo>
                  <a:pt x="3051683" y="206282"/>
                </a:lnTo>
                <a:lnTo>
                  <a:pt x="2995559" y="180067"/>
                </a:lnTo>
                <a:lnTo>
                  <a:pt x="2928625" y="155129"/>
                </a:lnTo>
                <a:lnTo>
                  <a:pt x="2891294" y="143177"/>
                </a:lnTo>
                <a:lnTo>
                  <a:pt x="2851487" y="131591"/>
                </a:lnTo>
                <a:lnTo>
                  <a:pt x="2809281" y="120385"/>
                </a:lnTo>
                <a:lnTo>
                  <a:pt x="2764751" y="109576"/>
                </a:lnTo>
                <a:lnTo>
                  <a:pt x="2717973" y="99178"/>
                </a:lnTo>
                <a:lnTo>
                  <a:pt x="2669023" y="89207"/>
                </a:lnTo>
                <a:lnTo>
                  <a:pt x="2617977" y="79679"/>
                </a:lnTo>
                <a:lnTo>
                  <a:pt x="2564910" y="70609"/>
                </a:lnTo>
                <a:lnTo>
                  <a:pt x="2509898" y="62012"/>
                </a:lnTo>
                <a:lnTo>
                  <a:pt x="2453018" y="53904"/>
                </a:lnTo>
                <a:lnTo>
                  <a:pt x="2394344" y="46300"/>
                </a:lnTo>
                <a:lnTo>
                  <a:pt x="2333953" y="39216"/>
                </a:lnTo>
                <a:lnTo>
                  <a:pt x="2271920" y="32667"/>
                </a:lnTo>
                <a:lnTo>
                  <a:pt x="2208322" y="26668"/>
                </a:lnTo>
                <a:lnTo>
                  <a:pt x="2143233" y="21236"/>
                </a:lnTo>
                <a:lnTo>
                  <a:pt x="2076730" y="16385"/>
                </a:lnTo>
                <a:lnTo>
                  <a:pt x="2008888" y="12130"/>
                </a:lnTo>
                <a:lnTo>
                  <a:pt x="1869493" y="5473"/>
                </a:lnTo>
                <a:lnTo>
                  <a:pt x="1725653" y="1388"/>
                </a:lnTo>
                <a:lnTo>
                  <a:pt x="1652256" y="349"/>
                </a:lnTo>
                <a:lnTo>
                  <a:pt x="1577975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73090" y="4301997"/>
            <a:ext cx="3155950" cy="643255"/>
          </a:xfrm>
          <a:custGeom>
            <a:avLst/>
            <a:gdLst/>
            <a:ahLst/>
            <a:cxnLst/>
            <a:rect l="l" t="t" r="r" b="b"/>
            <a:pathLst>
              <a:path w="3155950" h="643254">
                <a:moveTo>
                  <a:pt x="0" y="321437"/>
                </a:moveTo>
                <a:lnTo>
                  <a:pt x="15230" y="276593"/>
                </a:lnTo>
                <a:lnTo>
                  <a:pt x="41676" y="247727"/>
                </a:lnTo>
                <a:lnTo>
                  <a:pt x="80447" y="219829"/>
                </a:lnTo>
                <a:lnTo>
                  <a:pt x="130939" y="193023"/>
                </a:lnTo>
                <a:lnTo>
                  <a:pt x="192543" y="167431"/>
                </a:lnTo>
                <a:lnTo>
                  <a:pt x="264655" y="143177"/>
                </a:lnTo>
                <a:lnTo>
                  <a:pt x="304462" y="131591"/>
                </a:lnTo>
                <a:lnTo>
                  <a:pt x="346668" y="120385"/>
                </a:lnTo>
                <a:lnTo>
                  <a:pt x="391198" y="109576"/>
                </a:lnTo>
                <a:lnTo>
                  <a:pt x="437976" y="99178"/>
                </a:lnTo>
                <a:lnTo>
                  <a:pt x="486926" y="89207"/>
                </a:lnTo>
                <a:lnTo>
                  <a:pt x="537972" y="79679"/>
                </a:lnTo>
                <a:lnTo>
                  <a:pt x="591039" y="70609"/>
                </a:lnTo>
                <a:lnTo>
                  <a:pt x="646051" y="62012"/>
                </a:lnTo>
                <a:lnTo>
                  <a:pt x="702931" y="53904"/>
                </a:lnTo>
                <a:lnTo>
                  <a:pt x="761605" y="46300"/>
                </a:lnTo>
                <a:lnTo>
                  <a:pt x="821996" y="39216"/>
                </a:lnTo>
                <a:lnTo>
                  <a:pt x="884029" y="32667"/>
                </a:lnTo>
                <a:lnTo>
                  <a:pt x="947627" y="26668"/>
                </a:lnTo>
                <a:lnTo>
                  <a:pt x="1012716" y="21236"/>
                </a:lnTo>
                <a:lnTo>
                  <a:pt x="1079219" y="16385"/>
                </a:lnTo>
                <a:lnTo>
                  <a:pt x="1147061" y="12130"/>
                </a:lnTo>
                <a:lnTo>
                  <a:pt x="1216165" y="8488"/>
                </a:lnTo>
                <a:lnTo>
                  <a:pt x="1286456" y="5473"/>
                </a:lnTo>
                <a:lnTo>
                  <a:pt x="1357858" y="3102"/>
                </a:lnTo>
                <a:lnTo>
                  <a:pt x="1430296" y="1388"/>
                </a:lnTo>
                <a:lnTo>
                  <a:pt x="1503693" y="349"/>
                </a:lnTo>
                <a:lnTo>
                  <a:pt x="1577975" y="0"/>
                </a:lnTo>
                <a:lnTo>
                  <a:pt x="1652256" y="349"/>
                </a:lnTo>
                <a:lnTo>
                  <a:pt x="1725653" y="1388"/>
                </a:lnTo>
                <a:lnTo>
                  <a:pt x="1798091" y="3102"/>
                </a:lnTo>
                <a:lnTo>
                  <a:pt x="1869493" y="5473"/>
                </a:lnTo>
                <a:lnTo>
                  <a:pt x="1939784" y="8488"/>
                </a:lnTo>
                <a:lnTo>
                  <a:pt x="2008888" y="12130"/>
                </a:lnTo>
                <a:lnTo>
                  <a:pt x="2076730" y="16385"/>
                </a:lnTo>
                <a:lnTo>
                  <a:pt x="2143233" y="21236"/>
                </a:lnTo>
                <a:lnTo>
                  <a:pt x="2208322" y="26668"/>
                </a:lnTo>
                <a:lnTo>
                  <a:pt x="2271920" y="32667"/>
                </a:lnTo>
                <a:lnTo>
                  <a:pt x="2333953" y="39216"/>
                </a:lnTo>
                <a:lnTo>
                  <a:pt x="2394344" y="46300"/>
                </a:lnTo>
                <a:lnTo>
                  <a:pt x="2453018" y="53904"/>
                </a:lnTo>
                <a:lnTo>
                  <a:pt x="2509898" y="62012"/>
                </a:lnTo>
                <a:lnTo>
                  <a:pt x="2564910" y="70609"/>
                </a:lnTo>
                <a:lnTo>
                  <a:pt x="2617977" y="79679"/>
                </a:lnTo>
                <a:lnTo>
                  <a:pt x="2669023" y="89207"/>
                </a:lnTo>
                <a:lnTo>
                  <a:pt x="2717973" y="99178"/>
                </a:lnTo>
                <a:lnTo>
                  <a:pt x="2764751" y="109576"/>
                </a:lnTo>
                <a:lnTo>
                  <a:pt x="2809281" y="120385"/>
                </a:lnTo>
                <a:lnTo>
                  <a:pt x="2851487" y="131591"/>
                </a:lnTo>
                <a:lnTo>
                  <a:pt x="2891294" y="143177"/>
                </a:lnTo>
                <a:lnTo>
                  <a:pt x="2928625" y="155129"/>
                </a:lnTo>
                <a:lnTo>
                  <a:pt x="2995559" y="180067"/>
                </a:lnTo>
                <a:lnTo>
                  <a:pt x="3051683" y="206282"/>
                </a:lnTo>
                <a:lnTo>
                  <a:pt x="3096390" y="233650"/>
                </a:lnTo>
                <a:lnTo>
                  <a:pt x="3129075" y="262047"/>
                </a:lnTo>
                <a:lnTo>
                  <a:pt x="3154232" y="306303"/>
                </a:lnTo>
                <a:lnTo>
                  <a:pt x="3155950" y="321437"/>
                </a:lnTo>
                <a:lnTo>
                  <a:pt x="3154232" y="336570"/>
                </a:lnTo>
                <a:lnTo>
                  <a:pt x="3129075" y="380831"/>
                </a:lnTo>
                <a:lnTo>
                  <a:pt x="3096390" y="409233"/>
                </a:lnTo>
                <a:lnTo>
                  <a:pt x="3051683" y="436608"/>
                </a:lnTo>
                <a:lnTo>
                  <a:pt x="2995559" y="462831"/>
                </a:lnTo>
                <a:lnTo>
                  <a:pt x="2928625" y="487778"/>
                </a:lnTo>
                <a:lnTo>
                  <a:pt x="2891294" y="499735"/>
                </a:lnTo>
                <a:lnTo>
                  <a:pt x="2851487" y="511327"/>
                </a:lnTo>
                <a:lnTo>
                  <a:pt x="2809281" y="522538"/>
                </a:lnTo>
                <a:lnTo>
                  <a:pt x="2764751" y="533353"/>
                </a:lnTo>
                <a:lnTo>
                  <a:pt x="2717973" y="543756"/>
                </a:lnTo>
                <a:lnTo>
                  <a:pt x="2669023" y="553732"/>
                </a:lnTo>
                <a:lnTo>
                  <a:pt x="2617977" y="563266"/>
                </a:lnTo>
                <a:lnTo>
                  <a:pt x="2564910" y="572341"/>
                </a:lnTo>
                <a:lnTo>
                  <a:pt x="2509898" y="580943"/>
                </a:lnTo>
                <a:lnTo>
                  <a:pt x="2453018" y="589056"/>
                </a:lnTo>
                <a:lnTo>
                  <a:pt x="2394344" y="596665"/>
                </a:lnTo>
                <a:lnTo>
                  <a:pt x="2333953" y="603754"/>
                </a:lnTo>
                <a:lnTo>
                  <a:pt x="2271920" y="610308"/>
                </a:lnTo>
                <a:lnTo>
                  <a:pt x="2208322" y="616311"/>
                </a:lnTo>
                <a:lnTo>
                  <a:pt x="2143233" y="621747"/>
                </a:lnTo>
                <a:lnTo>
                  <a:pt x="2076730" y="626602"/>
                </a:lnTo>
                <a:lnTo>
                  <a:pt x="2008888" y="630860"/>
                </a:lnTo>
                <a:lnTo>
                  <a:pt x="1939784" y="634505"/>
                </a:lnTo>
                <a:lnTo>
                  <a:pt x="1869493" y="637522"/>
                </a:lnTo>
                <a:lnTo>
                  <a:pt x="1798091" y="639896"/>
                </a:lnTo>
                <a:lnTo>
                  <a:pt x="1725653" y="641610"/>
                </a:lnTo>
                <a:lnTo>
                  <a:pt x="1652256" y="642650"/>
                </a:lnTo>
                <a:lnTo>
                  <a:pt x="1577975" y="643001"/>
                </a:lnTo>
                <a:lnTo>
                  <a:pt x="1503693" y="642650"/>
                </a:lnTo>
                <a:lnTo>
                  <a:pt x="1430296" y="641610"/>
                </a:lnTo>
                <a:lnTo>
                  <a:pt x="1357858" y="639896"/>
                </a:lnTo>
                <a:lnTo>
                  <a:pt x="1286456" y="637522"/>
                </a:lnTo>
                <a:lnTo>
                  <a:pt x="1216165" y="634505"/>
                </a:lnTo>
                <a:lnTo>
                  <a:pt x="1147061" y="630860"/>
                </a:lnTo>
                <a:lnTo>
                  <a:pt x="1079219" y="626602"/>
                </a:lnTo>
                <a:lnTo>
                  <a:pt x="1012716" y="621747"/>
                </a:lnTo>
                <a:lnTo>
                  <a:pt x="947627" y="616311"/>
                </a:lnTo>
                <a:lnTo>
                  <a:pt x="884029" y="610308"/>
                </a:lnTo>
                <a:lnTo>
                  <a:pt x="821996" y="603754"/>
                </a:lnTo>
                <a:lnTo>
                  <a:pt x="761605" y="596665"/>
                </a:lnTo>
                <a:lnTo>
                  <a:pt x="702931" y="589056"/>
                </a:lnTo>
                <a:lnTo>
                  <a:pt x="646051" y="580943"/>
                </a:lnTo>
                <a:lnTo>
                  <a:pt x="591039" y="572341"/>
                </a:lnTo>
                <a:lnTo>
                  <a:pt x="537972" y="563266"/>
                </a:lnTo>
                <a:lnTo>
                  <a:pt x="486926" y="553732"/>
                </a:lnTo>
                <a:lnTo>
                  <a:pt x="437976" y="543756"/>
                </a:lnTo>
                <a:lnTo>
                  <a:pt x="391198" y="533353"/>
                </a:lnTo>
                <a:lnTo>
                  <a:pt x="346668" y="522538"/>
                </a:lnTo>
                <a:lnTo>
                  <a:pt x="304462" y="511327"/>
                </a:lnTo>
                <a:lnTo>
                  <a:pt x="264655" y="499735"/>
                </a:lnTo>
                <a:lnTo>
                  <a:pt x="227324" y="487778"/>
                </a:lnTo>
                <a:lnTo>
                  <a:pt x="160390" y="462831"/>
                </a:lnTo>
                <a:lnTo>
                  <a:pt x="104266" y="436608"/>
                </a:lnTo>
                <a:lnTo>
                  <a:pt x="59559" y="409233"/>
                </a:lnTo>
                <a:lnTo>
                  <a:pt x="26874" y="380831"/>
                </a:lnTo>
                <a:lnTo>
                  <a:pt x="1717" y="336570"/>
                </a:lnTo>
                <a:lnTo>
                  <a:pt x="0" y="321437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5556250" y="4392295"/>
            <a:ext cx="239204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799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Start </a:t>
            </a:r>
            <a:r>
              <a:rPr sz="1400" spc="-5" dirty="0">
                <a:latin typeface="Arial"/>
                <a:cs typeface="Arial"/>
              </a:rPr>
              <a:t>methotrexate  </a:t>
            </a:r>
            <a:r>
              <a:rPr sz="1400" dirty="0">
                <a:latin typeface="Arial"/>
                <a:cs typeface="Arial"/>
              </a:rPr>
              <a:t>(consider appropriate</a:t>
            </a:r>
            <a:r>
              <a:rPr sz="1400" spc="-1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dosage)</a:t>
            </a:r>
            <a:endParaRPr sz="14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596756" y="4262373"/>
            <a:ext cx="1945005" cy="611505"/>
          </a:xfrm>
          <a:custGeom>
            <a:avLst/>
            <a:gdLst/>
            <a:ahLst/>
            <a:cxnLst/>
            <a:rect l="l" t="t" r="r" b="b"/>
            <a:pathLst>
              <a:path w="1945004" h="611504">
                <a:moveTo>
                  <a:pt x="972439" y="0"/>
                </a:moveTo>
                <a:lnTo>
                  <a:pt x="902989" y="767"/>
                </a:lnTo>
                <a:lnTo>
                  <a:pt x="834857" y="3033"/>
                </a:lnTo>
                <a:lnTo>
                  <a:pt x="768208" y="6748"/>
                </a:lnTo>
                <a:lnTo>
                  <a:pt x="703207" y="11859"/>
                </a:lnTo>
                <a:lnTo>
                  <a:pt x="640017" y="18315"/>
                </a:lnTo>
                <a:lnTo>
                  <a:pt x="578804" y="26064"/>
                </a:lnTo>
                <a:lnTo>
                  <a:pt x="519732" y="35054"/>
                </a:lnTo>
                <a:lnTo>
                  <a:pt x="462965" y="45234"/>
                </a:lnTo>
                <a:lnTo>
                  <a:pt x="408669" y="56552"/>
                </a:lnTo>
                <a:lnTo>
                  <a:pt x="357006" y="68957"/>
                </a:lnTo>
                <a:lnTo>
                  <a:pt x="308143" y="82396"/>
                </a:lnTo>
                <a:lnTo>
                  <a:pt x="262244" y="96818"/>
                </a:lnTo>
                <a:lnTo>
                  <a:pt x="219472" y="112171"/>
                </a:lnTo>
                <a:lnTo>
                  <a:pt x="179994" y="128404"/>
                </a:lnTo>
                <a:lnTo>
                  <a:pt x="143972" y="145465"/>
                </a:lnTo>
                <a:lnTo>
                  <a:pt x="82958" y="181864"/>
                </a:lnTo>
                <a:lnTo>
                  <a:pt x="37748" y="220956"/>
                </a:lnTo>
                <a:lnTo>
                  <a:pt x="9656" y="262326"/>
                </a:lnTo>
                <a:lnTo>
                  <a:pt x="0" y="305562"/>
                </a:lnTo>
                <a:lnTo>
                  <a:pt x="2441" y="327387"/>
                </a:lnTo>
                <a:lnTo>
                  <a:pt x="21480" y="369741"/>
                </a:lnTo>
                <a:lnTo>
                  <a:pt x="58295" y="410024"/>
                </a:lnTo>
                <a:lnTo>
                  <a:pt x="111572" y="447821"/>
                </a:lnTo>
                <a:lnTo>
                  <a:pt x="179994" y="482719"/>
                </a:lnTo>
                <a:lnTo>
                  <a:pt x="219472" y="498952"/>
                </a:lnTo>
                <a:lnTo>
                  <a:pt x="262244" y="514305"/>
                </a:lnTo>
                <a:lnTo>
                  <a:pt x="308143" y="528727"/>
                </a:lnTo>
                <a:lnTo>
                  <a:pt x="357006" y="542166"/>
                </a:lnTo>
                <a:lnTo>
                  <a:pt x="408669" y="554571"/>
                </a:lnTo>
                <a:lnTo>
                  <a:pt x="462965" y="565889"/>
                </a:lnTo>
                <a:lnTo>
                  <a:pt x="519732" y="576069"/>
                </a:lnTo>
                <a:lnTo>
                  <a:pt x="578804" y="585059"/>
                </a:lnTo>
                <a:lnTo>
                  <a:pt x="640017" y="592808"/>
                </a:lnTo>
                <a:lnTo>
                  <a:pt x="703207" y="599264"/>
                </a:lnTo>
                <a:lnTo>
                  <a:pt x="768208" y="604375"/>
                </a:lnTo>
                <a:lnTo>
                  <a:pt x="834857" y="608090"/>
                </a:lnTo>
                <a:lnTo>
                  <a:pt x="902989" y="610356"/>
                </a:lnTo>
                <a:lnTo>
                  <a:pt x="972439" y="611124"/>
                </a:lnTo>
                <a:lnTo>
                  <a:pt x="1041873" y="610356"/>
                </a:lnTo>
                <a:lnTo>
                  <a:pt x="1109990" y="608090"/>
                </a:lnTo>
                <a:lnTo>
                  <a:pt x="1176625" y="604375"/>
                </a:lnTo>
                <a:lnTo>
                  <a:pt x="1241615" y="599264"/>
                </a:lnTo>
                <a:lnTo>
                  <a:pt x="1304794" y="592808"/>
                </a:lnTo>
                <a:lnTo>
                  <a:pt x="1365997" y="585059"/>
                </a:lnTo>
                <a:lnTo>
                  <a:pt x="1425061" y="576069"/>
                </a:lnTo>
                <a:lnTo>
                  <a:pt x="1481820" y="565889"/>
                </a:lnTo>
                <a:lnTo>
                  <a:pt x="1536110" y="554571"/>
                </a:lnTo>
                <a:lnTo>
                  <a:pt x="1587766" y="542166"/>
                </a:lnTo>
                <a:lnTo>
                  <a:pt x="1636625" y="528727"/>
                </a:lnTo>
                <a:lnTo>
                  <a:pt x="1682520" y="514305"/>
                </a:lnTo>
                <a:lnTo>
                  <a:pt x="1725288" y="498952"/>
                </a:lnTo>
                <a:lnTo>
                  <a:pt x="1764764" y="482719"/>
                </a:lnTo>
                <a:lnTo>
                  <a:pt x="1800783" y="465658"/>
                </a:lnTo>
                <a:lnTo>
                  <a:pt x="1861794" y="429259"/>
                </a:lnTo>
                <a:lnTo>
                  <a:pt x="1907003" y="390167"/>
                </a:lnTo>
                <a:lnTo>
                  <a:pt x="1935094" y="348797"/>
                </a:lnTo>
                <a:lnTo>
                  <a:pt x="1944751" y="305562"/>
                </a:lnTo>
                <a:lnTo>
                  <a:pt x="1942309" y="283736"/>
                </a:lnTo>
                <a:lnTo>
                  <a:pt x="1923271" y="241382"/>
                </a:lnTo>
                <a:lnTo>
                  <a:pt x="1886456" y="201099"/>
                </a:lnTo>
                <a:lnTo>
                  <a:pt x="1833181" y="163302"/>
                </a:lnTo>
                <a:lnTo>
                  <a:pt x="1764764" y="128404"/>
                </a:lnTo>
                <a:lnTo>
                  <a:pt x="1725288" y="112171"/>
                </a:lnTo>
                <a:lnTo>
                  <a:pt x="1682520" y="96818"/>
                </a:lnTo>
                <a:lnTo>
                  <a:pt x="1636625" y="82396"/>
                </a:lnTo>
                <a:lnTo>
                  <a:pt x="1587766" y="68957"/>
                </a:lnTo>
                <a:lnTo>
                  <a:pt x="1536110" y="56552"/>
                </a:lnTo>
                <a:lnTo>
                  <a:pt x="1481820" y="45234"/>
                </a:lnTo>
                <a:lnTo>
                  <a:pt x="1425061" y="35054"/>
                </a:lnTo>
                <a:lnTo>
                  <a:pt x="1365997" y="26064"/>
                </a:lnTo>
                <a:lnTo>
                  <a:pt x="1304794" y="18315"/>
                </a:lnTo>
                <a:lnTo>
                  <a:pt x="1241615" y="11859"/>
                </a:lnTo>
                <a:lnTo>
                  <a:pt x="1176625" y="6748"/>
                </a:lnTo>
                <a:lnTo>
                  <a:pt x="1109990" y="3033"/>
                </a:lnTo>
                <a:lnTo>
                  <a:pt x="1041873" y="767"/>
                </a:lnTo>
                <a:lnTo>
                  <a:pt x="972439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596756" y="4262373"/>
            <a:ext cx="1945005" cy="611505"/>
          </a:xfrm>
          <a:custGeom>
            <a:avLst/>
            <a:gdLst/>
            <a:ahLst/>
            <a:cxnLst/>
            <a:rect l="l" t="t" r="r" b="b"/>
            <a:pathLst>
              <a:path w="1945004" h="611504">
                <a:moveTo>
                  <a:pt x="0" y="305562"/>
                </a:moveTo>
                <a:lnTo>
                  <a:pt x="9656" y="262326"/>
                </a:lnTo>
                <a:lnTo>
                  <a:pt x="37748" y="220956"/>
                </a:lnTo>
                <a:lnTo>
                  <a:pt x="82958" y="181864"/>
                </a:lnTo>
                <a:lnTo>
                  <a:pt x="143972" y="145465"/>
                </a:lnTo>
                <a:lnTo>
                  <a:pt x="179994" y="128404"/>
                </a:lnTo>
                <a:lnTo>
                  <a:pt x="219472" y="112171"/>
                </a:lnTo>
                <a:lnTo>
                  <a:pt x="262244" y="96818"/>
                </a:lnTo>
                <a:lnTo>
                  <a:pt x="308143" y="82396"/>
                </a:lnTo>
                <a:lnTo>
                  <a:pt x="357006" y="68957"/>
                </a:lnTo>
                <a:lnTo>
                  <a:pt x="408669" y="56552"/>
                </a:lnTo>
                <a:lnTo>
                  <a:pt x="462965" y="45234"/>
                </a:lnTo>
                <a:lnTo>
                  <a:pt x="519732" y="35054"/>
                </a:lnTo>
                <a:lnTo>
                  <a:pt x="578804" y="26064"/>
                </a:lnTo>
                <a:lnTo>
                  <a:pt x="640017" y="18315"/>
                </a:lnTo>
                <a:lnTo>
                  <a:pt x="703207" y="11859"/>
                </a:lnTo>
                <a:lnTo>
                  <a:pt x="768208" y="6748"/>
                </a:lnTo>
                <a:lnTo>
                  <a:pt x="834857" y="3033"/>
                </a:lnTo>
                <a:lnTo>
                  <a:pt x="902989" y="767"/>
                </a:lnTo>
                <a:lnTo>
                  <a:pt x="972439" y="0"/>
                </a:lnTo>
                <a:lnTo>
                  <a:pt x="1041873" y="767"/>
                </a:lnTo>
                <a:lnTo>
                  <a:pt x="1109990" y="3033"/>
                </a:lnTo>
                <a:lnTo>
                  <a:pt x="1176625" y="6748"/>
                </a:lnTo>
                <a:lnTo>
                  <a:pt x="1241615" y="11859"/>
                </a:lnTo>
                <a:lnTo>
                  <a:pt x="1304794" y="18315"/>
                </a:lnTo>
                <a:lnTo>
                  <a:pt x="1365997" y="26064"/>
                </a:lnTo>
                <a:lnTo>
                  <a:pt x="1425061" y="35054"/>
                </a:lnTo>
                <a:lnTo>
                  <a:pt x="1481820" y="45234"/>
                </a:lnTo>
                <a:lnTo>
                  <a:pt x="1536110" y="56552"/>
                </a:lnTo>
                <a:lnTo>
                  <a:pt x="1587766" y="68957"/>
                </a:lnTo>
                <a:lnTo>
                  <a:pt x="1636625" y="82396"/>
                </a:lnTo>
                <a:lnTo>
                  <a:pt x="1682520" y="96818"/>
                </a:lnTo>
                <a:lnTo>
                  <a:pt x="1725288" y="112171"/>
                </a:lnTo>
                <a:lnTo>
                  <a:pt x="1764764" y="128404"/>
                </a:lnTo>
                <a:lnTo>
                  <a:pt x="1800783" y="145465"/>
                </a:lnTo>
                <a:lnTo>
                  <a:pt x="1861794" y="181864"/>
                </a:lnTo>
                <a:lnTo>
                  <a:pt x="1907003" y="220956"/>
                </a:lnTo>
                <a:lnTo>
                  <a:pt x="1935094" y="262326"/>
                </a:lnTo>
                <a:lnTo>
                  <a:pt x="1944751" y="305562"/>
                </a:lnTo>
                <a:lnTo>
                  <a:pt x="1942309" y="327387"/>
                </a:lnTo>
                <a:lnTo>
                  <a:pt x="1923271" y="369741"/>
                </a:lnTo>
                <a:lnTo>
                  <a:pt x="1886456" y="410024"/>
                </a:lnTo>
                <a:lnTo>
                  <a:pt x="1833181" y="447821"/>
                </a:lnTo>
                <a:lnTo>
                  <a:pt x="1764764" y="482719"/>
                </a:lnTo>
                <a:lnTo>
                  <a:pt x="1725288" y="498952"/>
                </a:lnTo>
                <a:lnTo>
                  <a:pt x="1682520" y="514305"/>
                </a:lnTo>
                <a:lnTo>
                  <a:pt x="1636625" y="528727"/>
                </a:lnTo>
                <a:lnTo>
                  <a:pt x="1587766" y="542166"/>
                </a:lnTo>
                <a:lnTo>
                  <a:pt x="1536110" y="554571"/>
                </a:lnTo>
                <a:lnTo>
                  <a:pt x="1481820" y="565889"/>
                </a:lnTo>
                <a:lnTo>
                  <a:pt x="1425061" y="576069"/>
                </a:lnTo>
                <a:lnTo>
                  <a:pt x="1365997" y="585059"/>
                </a:lnTo>
                <a:lnTo>
                  <a:pt x="1304794" y="592808"/>
                </a:lnTo>
                <a:lnTo>
                  <a:pt x="1241615" y="599264"/>
                </a:lnTo>
                <a:lnTo>
                  <a:pt x="1176625" y="604375"/>
                </a:lnTo>
                <a:lnTo>
                  <a:pt x="1109990" y="608090"/>
                </a:lnTo>
                <a:lnTo>
                  <a:pt x="1041873" y="610356"/>
                </a:lnTo>
                <a:lnTo>
                  <a:pt x="972439" y="611124"/>
                </a:lnTo>
                <a:lnTo>
                  <a:pt x="902989" y="610356"/>
                </a:lnTo>
                <a:lnTo>
                  <a:pt x="834857" y="608090"/>
                </a:lnTo>
                <a:lnTo>
                  <a:pt x="768208" y="604375"/>
                </a:lnTo>
                <a:lnTo>
                  <a:pt x="703207" y="599264"/>
                </a:lnTo>
                <a:lnTo>
                  <a:pt x="640017" y="592808"/>
                </a:lnTo>
                <a:lnTo>
                  <a:pt x="578804" y="585059"/>
                </a:lnTo>
                <a:lnTo>
                  <a:pt x="519732" y="576069"/>
                </a:lnTo>
                <a:lnTo>
                  <a:pt x="462965" y="565889"/>
                </a:lnTo>
                <a:lnTo>
                  <a:pt x="408669" y="554571"/>
                </a:lnTo>
                <a:lnTo>
                  <a:pt x="357006" y="542166"/>
                </a:lnTo>
                <a:lnTo>
                  <a:pt x="308143" y="528727"/>
                </a:lnTo>
                <a:lnTo>
                  <a:pt x="262244" y="514305"/>
                </a:lnTo>
                <a:lnTo>
                  <a:pt x="219472" y="498952"/>
                </a:lnTo>
                <a:lnTo>
                  <a:pt x="179994" y="482719"/>
                </a:lnTo>
                <a:lnTo>
                  <a:pt x="143972" y="465658"/>
                </a:lnTo>
                <a:lnTo>
                  <a:pt x="82958" y="429259"/>
                </a:lnTo>
                <a:lnTo>
                  <a:pt x="37748" y="390167"/>
                </a:lnTo>
                <a:lnTo>
                  <a:pt x="9656" y="348797"/>
                </a:lnTo>
                <a:lnTo>
                  <a:pt x="0" y="30556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8670163" y="4443476"/>
            <a:ext cx="18008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Go directly to phase</a:t>
            </a:r>
            <a:r>
              <a:rPr sz="1400" spc="-1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III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832735" y="4214748"/>
            <a:ext cx="2157730" cy="706755"/>
          </a:xfrm>
          <a:custGeom>
            <a:avLst/>
            <a:gdLst/>
            <a:ahLst/>
            <a:cxnLst/>
            <a:rect l="l" t="t" r="r" b="b"/>
            <a:pathLst>
              <a:path w="2157729" h="706754">
                <a:moveTo>
                  <a:pt x="1078611" y="0"/>
                </a:moveTo>
                <a:lnTo>
                  <a:pt x="1010391" y="694"/>
                </a:lnTo>
                <a:lnTo>
                  <a:pt x="943301" y="2751"/>
                </a:lnTo>
                <a:lnTo>
                  <a:pt x="877465" y="6129"/>
                </a:lnTo>
                <a:lnTo>
                  <a:pt x="813010" y="10785"/>
                </a:lnTo>
                <a:lnTo>
                  <a:pt x="750062" y="16680"/>
                </a:lnTo>
                <a:lnTo>
                  <a:pt x="688748" y="23772"/>
                </a:lnTo>
                <a:lnTo>
                  <a:pt x="629193" y="32018"/>
                </a:lnTo>
                <a:lnTo>
                  <a:pt x="571525" y="41378"/>
                </a:lnTo>
                <a:lnTo>
                  <a:pt x="515869" y="51811"/>
                </a:lnTo>
                <a:lnTo>
                  <a:pt x="462352" y="63276"/>
                </a:lnTo>
                <a:lnTo>
                  <a:pt x="411100" y="75729"/>
                </a:lnTo>
                <a:lnTo>
                  <a:pt x="362239" y="89132"/>
                </a:lnTo>
                <a:lnTo>
                  <a:pt x="315896" y="103441"/>
                </a:lnTo>
                <a:lnTo>
                  <a:pt x="272197" y="118616"/>
                </a:lnTo>
                <a:lnTo>
                  <a:pt x="231268" y="134615"/>
                </a:lnTo>
                <a:lnTo>
                  <a:pt x="193235" y="151398"/>
                </a:lnTo>
                <a:lnTo>
                  <a:pt x="158225" y="168922"/>
                </a:lnTo>
                <a:lnTo>
                  <a:pt x="97779" y="206029"/>
                </a:lnTo>
                <a:lnTo>
                  <a:pt x="50939" y="245607"/>
                </a:lnTo>
                <a:lnTo>
                  <a:pt x="18717" y="287324"/>
                </a:lnTo>
                <a:lnTo>
                  <a:pt x="2121" y="330849"/>
                </a:lnTo>
                <a:lnTo>
                  <a:pt x="0" y="353187"/>
                </a:lnTo>
                <a:lnTo>
                  <a:pt x="2121" y="375524"/>
                </a:lnTo>
                <a:lnTo>
                  <a:pt x="18717" y="419049"/>
                </a:lnTo>
                <a:lnTo>
                  <a:pt x="50939" y="460766"/>
                </a:lnTo>
                <a:lnTo>
                  <a:pt x="97779" y="500344"/>
                </a:lnTo>
                <a:lnTo>
                  <a:pt x="158225" y="537451"/>
                </a:lnTo>
                <a:lnTo>
                  <a:pt x="193235" y="554975"/>
                </a:lnTo>
                <a:lnTo>
                  <a:pt x="231268" y="571758"/>
                </a:lnTo>
                <a:lnTo>
                  <a:pt x="272197" y="587757"/>
                </a:lnTo>
                <a:lnTo>
                  <a:pt x="315896" y="602932"/>
                </a:lnTo>
                <a:lnTo>
                  <a:pt x="362239" y="617241"/>
                </a:lnTo>
                <a:lnTo>
                  <a:pt x="411100" y="630644"/>
                </a:lnTo>
                <a:lnTo>
                  <a:pt x="462352" y="643097"/>
                </a:lnTo>
                <a:lnTo>
                  <a:pt x="515869" y="654562"/>
                </a:lnTo>
                <a:lnTo>
                  <a:pt x="571525" y="664995"/>
                </a:lnTo>
                <a:lnTo>
                  <a:pt x="629193" y="674355"/>
                </a:lnTo>
                <a:lnTo>
                  <a:pt x="688748" y="682601"/>
                </a:lnTo>
                <a:lnTo>
                  <a:pt x="750062" y="689693"/>
                </a:lnTo>
                <a:lnTo>
                  <a:pt x="813010" y="695588"/>
                </a:lnTo>
                <a:lnTo>
                  <a:pt x="877465" y="700244"/>
                </a:lnTo>
                <a:lnTo>
                  <a:pt x="943301" y="703622"/>
                </a:lnTo>
                <a:lnTo>
                  <a:pt x="1010391" y="705679"/>
                </a:lnTo>
                <a:lnTo>
                  <a:pt x="1078611" y="706374"/>
                </a:lnTo>
                <a:lnTo>
                  <a:pt x="1146830" y="705679"/>
                </a:lnTo>
                <a:lnTo>
                  <a:pt x="1213922" y="703622"/>
                </a:lnTo>
                <a:lnTo>
                  <a:pt x="1279761" y="700244"/>
                </a:lnTo>
                <a:lnTo>
                  <a:pt x="1344219" y="695588"/>
                </a:lnTo>
                <a:lnTo>
                  <a:pt x="1407171" y="689693"/>
                </a:lnTo>
                <a:lnTo>
                  <a:pt x="1468491" y="682601"/>
                </a:lnTo>
                <a:lnTo>
                  <a:pt x="1528050" y="674355"/>
                </a:lnTo>
                <a:lnTo>
                  <a:pt x="1585725" y="664995"/>
                </a:lnTo>
                <a:lnTo>
                  <a:pt x="1641387" y="654562"/>
                </a:lnTo>
                <a:lnTo>
                  <a:pt x="1694911" y="643097"/>
                </a:lnTo>
                <a:lnTo>
                  <a:pt x="1746170" y="630644"/>
                </a:lnTo>
                <a:lnTo>
                  <a:pt x="1795038" y="617241"/>
                </a:lnTo>
                <a:lnTo>
                  <a:pt x="1841388" y="602932"/>
                </a:lnTo>
                <a:lnTo>
                  <a:pt x="1885095" y="587757"/>
                </a:lnTo>
                <a:lnTo>
                  <a:pt x="1926031" y="571758"/>
                </a:lnTo>
                <a:lnTo>
                  <a:pt x="1964071" y="554975"/>
                </a:lnTo>
                <a:lnTo>
                  <a:pt x="1999088" y="537451"/>
                </a:lnTo>
                <a:lnTo>
                  <a:pt x="2059546" y="500344"/>
                </a:lnTo>
                <a:lnTo>
                  <a:pt x="2106396" y="460766"/>
                </a:lnTo>
                <a:lnTo>
                  <a:pt x="2138627" y="419049"/>
                </a:lnTo>
                <a:lnTo>
                  <a:pt x="2155226" y="375524"/>
                </a:lnTo>
                <a:lnTo>
                  <a:pt x="2157349" y="353187"/>
                </a:lnTo>
                <a:lnTo>
                  <a:pt x="2155226" y="330849"/>
                </a:lnTo>
                <a:lnTo>
                  <a:pt x="2138627" y="287324"/>
                </a:lnTo>
                <a:lnTo>
                  <a:pt x="2106396" y="245607"/>
                </a:lnTo>
                <a:lnTo>
                  <a:pt x="2059546" y="206029"/>
                </a:lnTo>
                <a:lnTo>
                  <a:pt x="1999088" y="168922"/>
                </a:lnTo>
                <a:lnTo>
                  <a:pt x="1964071" y="151398"/>
                </a:lnTo>
                <a:lnTo>
                  <a:pt x="1926031" y="134615"/>
                </a:lnTo>
                <a:lnTo>
                  <a:pt x="1885095" y="118616"/>
                </a:lnTo>
                <a:lnTo>
                  <a:pt x="1841388" y="103441"/>
                </a:lnTo>
                <a:lnTo>
                  <a:pt x="1795038" y="89132"/>
                </a:lnTo>
                <a:lnTo>
                  <a:pt x="1746170" y="75729"/>
                </a:lnTo>
                <a:lnTo>
                  <a:pt x="1694911" y="63276"/>
                </a:lnTo>
                <a:lnTo>
                  <a:pt x="1641387" y="51811"/>
                </a:lnTo>
                <a:lnTo>
                  <a:pt x="1585725" y="41378"/>
                </a:lnTo>
                <a:lnTo>
                  <a:pt x="1528050" y="32018"/>
                </a:lnTo>
                <a:lnTo>
                  <a:pt x="1468491" y="23772"/>
                </a:lnTo>
                <a:lnTo>
                  <a:pt x="1407171" y="16680"/>
                </a:lnTo>
                <a:lnTo>
                  <a:pt x="1344219" y="10785"/>
                </a:lnTo>
                <a:lnTo>
                  <a:pt x="1279761" y="6129"/>
                </a:lnTo>
                <a:lnTo>
                  <a:pt x="1213922" y="2751"/>
                </a:lnTo>
                <a:lnTo>
                  <a:pt x="1146830" y="694"/>
                </a:lnTo>
                <a:lnTo>
                  <a:pt x="1078611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832735" y="4214748"/>
            <a:ext cx="2157730" cy="706755"/>
          </a:xfrm>
          <a:custGeom>
            <a:avLst/>
            <a:gdLst/>
            <a:ahLst/>
            <a:cxnLst/>
            <a:rect l="l" t="t" r="r" b="b"/>
            <a:pathLst>
              <a:path w="2157729" h="706754">
                <a:moveTo>
                  <a:pt x="0" y="353187"/>
                </a:moveTo>
                <a:lnTo>
                  <a:pt x="8402" y="308881"/>
                </a:lnTo>
                <a:lnTo>
                  <a:pt x="32938" y="266219"/>
                </a:lnTo>
                <a:lnTo>
                  <a:pt x="72595" y="225530"/>
                </a:lnTo>
                <a:lnTo>
                  <a:pt x="126365" y="187146"/>
                </a:lnTo>
                <a:lnTo>
                  <a:pt x="193235" y="151398"/>
                </a:lnTo>
                <a:lnTo>
                  <a:pt x="231268" y="134615"/>
                </a:lnTo>
                <a:lnTo>
                  <a:pt x="272197" y="118616"/>
                </a:lnTo>
                <a:lnTo>
                  <a:pt x="315896" y="103441"/>
                </a:lnTo>
                <a:lnTo>
                  <a:pt x="362239" y="89132"/>
                </a:lnTo>
                <a:lnTo>
                  <a:pt x="411100" y="75729"/>
                </a:lnTo>
                <a:lnTo>
                  <a:pt x="462352" y="63276"/>
                </a:lnTo>
                <a:lnTo>
                  <a:pt x="515869" y="51811"/>
                </a:lnTo>
                <a:lnTo>
                  <a:pt x="571525" y="41378"/>
                </a:lnTo>
                <a:lnTo>
                  <a:pt x="629193" y="32018"/>
                </a:lnTo>
                <a:lnTo>
                  <a:pt x="688748" y="23772"/>
                </a:lnTo>
                <a:lnTo>
                  <a:pt x="750062" y="16680"/>
                </a:lnTo>
                <a:lnTo>
                  <a:pt x="813010" y="10785"/>
                </a:lnTo>
                <a:lnTo>
                  <a:pt x="877465" y="6129"/>
                </a:lnTo>
                <a:lnTo>
                  <a:pt x="943301" y="2751"/>
                </a:lnTo>
                <a:lnTo>
                  <a:pt x="1010391" y="694"/>
                </a:lnTo>
                <a:lnTo>
                  <a:pt x="1078611" y="0"/>
                </a:lnTo>
                <a:lnTo>
                  <a:pt x="1146830" y="694"/>
                </a:lnTo>
                <a:lnTo>
                  <a:pt x="1213922" y="2751"/>
                </a:lnTo>
                <a:lnTo>
                  <a:pt x="1279761" y="6129"/>
                </a:lnTo>
                <a:lnTo>
                  <a:pt x="1344219" y="10785"/>
                </a:lnTo>
                <a:lnTo>
                  <a:pt x="1407171" y="16680"/>
                </a:lnTo>
                <a:lnTo>
                  <a:pt x="1468491" y="23772"/>
                </a:lnTo>
                <a:lnTo>
                  <a:pt x="1528050" y="32018"/>
                </a:lnTo>
                <a:lnTo>
                  <a:pt x="1585725" y="41378"/>
                </a:lnTo>
                <a:lnTo>
                  <a:pt x="1641387" y="51811"/>
                </a:lnTo>
                <a:lnTo>
                  <a:pt x="1694911" y="63276"/>
                </a:lnTo>
                <a:lnTo>
                  <a:pt x="1746170" y="75729"/>
                </a:lnTo>
                <a:lnTo>
                  <a:pt x="1795038" y="89132"/>
                </a:lnTo>
                <a:lnTo>
                  <a:pt x="1841388" y="103441"/>
                </a:lnTo>
                <a:lnTo>
                  <a:pt x="1885095" y="118616"/>
                </a:lnTo>
                <a:lnTo>
                  <a:pt x="1926031" y="134615"/>
                </a:lnTo>
                <a:lnTo>
                  <a:pt x="1964071" y="151398"/>
                </a:lnTo>
                <a:lnTo>
                  <a:pt x="1999088" y="168922"/>
                </a:lnTo>
                <a:lnTo>
                  <a:pt x="2059546" y="206029"/>
                </a:lnTo>
                <a:lnTo>
                  <a:pt x="2106396" y="245607"/>
                </a:lnTo>
                <a:lnTo>
                  <a:pt x="2138627" y="287324"/>
                </a:lnTo>
                <a:lnTo>
                  <a:pt x="2155226" y="330849"/>
                </a:lnTo>
                <a:lnTo>
                  <a:pt x="2157349" y="353187"/>
                </a:lnTo>
                <a:lnTo>
                  <a:pt x="2155226" y="375524"/>
                </a:lnTo>
                <a:lnTo>
                  <a:pt x="2138627" y="419049"/>
                </a:lnTo>
                <a:lnTo>
                  <a:pt x="2106396" y="460766"/>
                </a:lnTo>
                <a:lnTo>
                  <a:pt x="2059546" y="500344"/>
                </a:lnTo>
                <a:lnTo>
                  <a:pt x="1999088" y="537451"/>
                </a:lnTo>
                <a:lnTo>
                  <a:pt x="1964071" y="554975"/>
                </a:lnTo>
                <a:lnTo>
                  <a:pt x="1926031" y="571758"/>
                </a:lnTo>
                <a:lnTo>
                  <a:pt x="1885095" y="587757"/>
                </a:lnTo>
                <a:lnTo>
                  <a:pt x="1841388" y="602932"/>
                </a:lnTo>
                <a:lnTo>
                  <a:pt x="1795038" y="617241"/>
                </a:lnTo>
                <a:lnTo>
                  <a:pt x="1746170" y="630644"/>
                </a:lnTo>
                <a:lnTo>
                  <a:pt x="1694911" y="643097"/>
                </a:lnTo>
                <a:lnTo>
                  <a:pt x="1641387" y="654562"/>
                </a:lnTo>
                <a:lnTo>
                  <a:pt x="1585725" y="664995"/>
                </a:lnTo>
                <a:lnTo>
                  <a:pt x="1528050" y="674355"/>
                </a:lnTo>
                <a:lnTo>
                  <a:pt x="1468491" y="682601"/>
                </a:lnTo>
                <a:lnTo>
                  <a:pt x="1407171" y="689693"/>
                </a:lnTo>
                <a:lnTo>
                  <a:pt x="1344219" y="695588"/>
                </a:lnTo>
                <a:lnTo>
                  <a:pt x="1279761" y="700244"/>
                </a:lnTo>
                <a:lnTo>
                  <a:pt x="1213922" y="703622"/>
                </a:lnTo>
                <a:lnTo>
                  <a:pt x="1146830" y="705679"/>
                </a:lnTo>
                <a:lnTo>
                  <a:pt x="1078611" y="706374"/>
                </a:lnTo>
                <a:lnTo>
                  <a:pt x="1010391" y="705679"/>
                </a:lnTo>
                <a:lnTo>
                  <a:pt x="943301" y="703622"/>
                </a:lnTo>
                <a:lnTo>
                  <a:pt x="877465" y="700244"/>
                </a:lnTo>
                <a:lnTo>
                  <a:pt x="813010" y="695588"/>
                </a:lnTo>
                <a:lnTo>
                  <a:pt x="750062" y="689693"/>
                </a:lnTo>
                <a:lnTo>
                  <a:pt x="688748" y="682601"/>
                </a:lnTo>
                <a:lnTo>
                  <a:pt x="629193" y="674355"/>
                </a:lnTo>
                <a:lnTo>
                  <a:pt x="571525" y="664995"/>
                </a:lnTo>
                <a:lnTo>
                  <a:pt x="515869" y="654562"/>
                </a:lnTo>
                <a:lnTo>
                  <a:pt x="462352" y="643097"/>
                </a:lnTo>
                <a:lnTo>
                  <a:pt x="411100" y="630644"/>
                </a:lnTo>
                <a:lnTo>
                  <a:pt x="362239" y="617241"/>
                </a:lnTo>
                <a:lnTo>
                  <a:pt x="315896" y="602932"/>
                </a:lnTo>
                <a:lnTo>
                  <a:pt x="272197" y="587757"/>
                </a:lnTo>
                <a:lnTo>
                  <a:pt x="231268" y="571758"/>
                </a:lnTo>
                <a:lnTo>
                  <a:pt x="193235" y="554975"/>
                </a:lnTo>
                <a:lnTo>
                  <a:pt x="158225" y="537451"/>
                </a:lnTo>
                <a:lnTo>
                  <a:pt x="97779" y="500344"/>
                </a:lnTo>
                <a:lnTo>
                  <a:pt x="50939" y="460766"/>
                </a:lnTo>
                <a:lnTo>
                  <a:pt x="18717" y="419049"/>
                </a:lnTo>
                <a:lnTo>
                  <a:pt x="2121" y="375524"/>
                </a:lnTo>
                <a:lnTo>
                  <a:pt x="0" y="353187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3165475" y="4229861"/>
            <a:ext cx="1494155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45085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Start leflunomide  or sulfasalazine  (or cyclosporine</a:t>
            </a:r>
            <a:r>
              <a:rPr sz="1400" spc="-229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A)</a:t>
            </a:r>
            <a:endParaRPr sz="14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927216" y="5071960"/>
            <a:ext cx="1638300" cy="535305"/>
          </a:xfrm>
          <a:prstGeom prst="rect">
            <a:avLst/>
          </a:prstGeom>
          <a:solidFill>
            <a:srgbClr val="BCD6ED"/>
          </a:solidFill>
          <a:ln w="9525">
            <a:solidFill>
              <a:srgbClr val="0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104139" marR="95885" indent="146050">
              <a:lnSpc>
                <a:spcPct val="100000"/>
              </a:lnSpc>
              <a:spcBef>
                <a:spcPts val="390"/>
              </a:spcBef>
            </a:pPr>
            <a:r>
              <a:rPr sz="1400" spc="-5" dirty="0">
                <a:latin typeface="Arial"/>
                <a:cs typeface="Arial"/>
              </a:rPr>
              <a:t>Achieve </a:t>
            </a:r>
            <a:r>
              <a:rPr sz="1400" dirty="0">
                <a:latin typeface="Arial"/>
                <a:cs typeface="Arial"/>
              </a:rPr>
              <a:t>target  </a:t>
            </a:r>
            <a:r>
              <a:rPr sz="1400" spc="-5" dirty="0">
                <a:latin typeface="Arial"/>
                <a:cs typeface="Arial"/>
              </a:rPr>
              <a:t>within </a:t>
            </a:r>
            <a:r>
              <a:rPr sz="1400" dirty="0">
                <a:latin typeface="Arial"/>
                <a:cs typeface="Arial"/>
              </a:rPr>
              <a:t>3–6  </a:t>
            </a:r>
            <a:r>
              <a:rPr sz="1400" spc="-5" dirty="0">
                <a:latin typeface="Arial"/>
                <a:cs typeface="Arial"/>
              </a:rPr>
              <a:t>months</a:t>
            </a:r>
            <a:endParaRPr sz="14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125841" y="5178793"/>
            <a:ext cx="576580" cy="320040"/>
          </a:xfrm>
          <a:custGeom>
            <a:avLst/>
            <a:gdLst/>
            <a:ahLst/>
            <a:cxnLst/>
            <a:rect l="l" t="t" r="r" b="b"/>
            <a:pathLst>
              <a:path w="576579" h="320039">
                <a:moveTo>
                  <a:pt x="0" y="319798"/>
                </a:moveTo>
                <a:lnTo>
                  <a:pt x="576262" y="319798"/>
                </a:lnTo>
                <a:lnTo>
                  <a:pt x="576262" y="0"/>
                </a:lnTo>
                <a:lnTo>
                  <a:pt x="0" y="0"/>
                </a:lnTo>
                <a:lnTo>
                  <a:pt x="0" y="319798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125841" y="5178793"/>
            <a:ext cx="576580" cy="320040"/>
          </a:xfrm>
          <a:custGeom>
            <a:avLst/>
            <a:gdLst/>
            <a:ahLst/>
            <a:cxnLst/>
            <a:rect l="l" t="t" r="r" b="b"/>
            <a:pathLst>
              <a:path w="576579" h="320039">
                <a:moveTo>
                  <a:pt x="0" y="319798"/>
                </a:moveTo>
                <a:lnTo>
                  <a:pt x="576262" y="319798"/>
                </a:lnTo>
                <a:lnTo>
                  <a:pt x="576262" y="0"/>
                </a:lnTo>
                <a:lnTo>
                  <a:pt x="0" y="0"/>
                </a:lnTo>
                <a:lnTo>
                  <a:pt x="0" y="319798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8125841" y="5214366"/>
            <a:ext cx="5765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Arial"/>
                <a:cs typeface="Arial"/>
              </a:rPr>
              <a:t>Yes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8988932" y="5178793"/>
            <a:ext cx="1008380" cy="320040"/>
          </a:xfrm>
          <a:custGeom>
            <a:avLst/>
            <a:gdLst/>
            <a:ahLst/>
            <a:cxnLst/>
            <a:rect l="l" t="t" r="r" b="b"/>
            <a:pathLst>
              <a:path w="1008379" h="320039">
                <a:moveTo>
                  <a:pt x="0" y="319798"/>
                </a:moveTo>
                <a:lnTo>
                  <a:pt x="1008062" y="319798"/>
                </a:lnTo>
                <a:lnTo>
                  <a:pt x="1008062" y="0"/>
                </a:lnTo>
                <a:lnTo>
                  <a:pt x="0" y="0"/>
                </a:lnTo>
                <a:lnTo>
                  <a:pt x="0" y="319798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988932" y="5178793"/>
            <a:ext cx="1008380" cy="320040"/>
          </a:xfrm>
          <a:custGeom>
            <a:avLst/>
            <a:gdLst/>
            <a:ahLst/>
            <a:cxnLst/>
            <a:rect l="l" t="t" r="r" b="b"/>
            <a:pathLst>
              <a:path w="1008379" h="320039">
                <a:moveTo>
                  <a:pt x="0" y="319798"/>
                </a:moveTo>
                <a:lnTo>
                  <a:pt x="1008062" y="319798"/>
                </a:lnTo>
                <a:lnTo>
                  <a:pt x="1008062" y="0"/>
                </a:lnTo>
                <a:lnTo>
                  <a:pt x="0" y="0"/>
                </a:lnTo>
                <a:lnTo>
                  <a:pt x="0" y="319798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9123933" y="5214366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C</a:t>
            </a:r>
            <a:r>
              <a:rPr sz="1400" dirty="0">
                <a:latin typeface="Arial"/>
                <a:cs typeface="Arial"/>
              </a:rPr>
              <a:t>ontinue</a:t>
            </a:r>
            <a:endParaRPr sz="140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955159" y="5178361"/>
            <a:ext cx="576580" cy="319405"/>
          </a:xfrm>
          <a:custGeom>
            <a:avLst/>
            <a:gdLst/>
            <a:ahLst/>
            <a:cxnLst/>
            <a:rect l="l" t="t" r="r" b="b"/>
            <a:pathLst>
              <a:path w="576579" h="319404">
                <a:moveTo>
                  <a:pt x="0" y="319087"/>
                </a:moveTo>
                <a:lnTo>
                  <a:pt x="576262" y="319087"/>
                </a:lnTo>
                <a:lnTo>
                  <a:pt x="576262" y="0"/>
                </a:lnTo>
                <a:lnTo>
                  <a:pt x="0" y="0"/>
                </a:lnTo>
                <a:lnTo>
                  <a:pt x="0" y="319087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4955159" y="5178361"/>
            <a:ext cx="576580" cy="31940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74625">
              <a:lnSpc>
                <a:spcPct val="100000"/>
              </a:lnSpc>
              <a:spcBef>
                <a:spcPts val="380"/>
              </a:spcBef>
            </a:pPr>
            <a:r>
              <a:rPr sz="1400" spc="-10" dirty="0">
                <a:latin typeface="Arial"/>
                <a:cs typeface="Arial"/>
              </a:rPr>
              <a:t>No</a:t>
            </a:r>
            <a:endParaRPr sz="14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056508" y="5071960"/>
            <a:ext cx="1539875" cy="535305"/>
          </a:xfrm>
          <a:prstGeom prst="rect">
            <a:avLst/>
          </a:prstGeom>
          <a:solidFill>
            <a:srgbClr val="A9D18E"/>
          </a:solidFill>
          <a:ln w="9525">
            <a:solidFill>
              <a:srgbClr val="0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206375" marR="127000" indent="-73660">
              <a:lnSpc>
                <a:spcPct val="100000"/>
              </a:lnSpc>
              <a:spcBef>
                <a:spcPts val="390"/>
              </a:spcBef>
            </a:pPr>
            <a:r>
              <a:rPr sz="1400" dirty="0">
                <a:latin typeface="Arial"/>
                <a:cs typeface="Arial"/>
              </a:rPr>
              <a:t>Failure phase  II: go to phase  III</a:t>
            </a:r>
            <a:endParaRPr sz="14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8070342" y="3748023"/>
            <a:ext cx="2562225" cy="0"/>
          </a:xfrm>
          <a:custGeom>
            <a:avLst/>
            <a:gdLst/>
            <a:ahLst/>
            <a:cxnLst/>
            <a:rect l="l" t="t" r="r" b="b"/>
            <a:pathLst>
              <a:path w="2562225">
                <a:moveTo>
                  <a:pt x="2562225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093085" y="3748785"/>
            <a:ext cx="2317115" cy="15240"/>
          </a:xfrm>
          <a:custGeom>
            <a:avLst/>
            <a:gdLst/>
            <a:ahLst/>
            <a:cxnLst/>
            <a:rect l="l" t="t" r="r" b="b"/>
            <a:pathLst>
              <a:path w="2317115" h="15239">
                <a:moveTo>
                  <a:pt x="2316606" y="0"/>
                </a:moveTo>
                <a:lnTo>
                  <a:pt x="0" y="15112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78988" y="3744340"/>
            <a:ext cx="860425" cy="470534"/>
          </a:xfrm>
          <a:custGeom>
            <a:avLst/>
            <a:gdLst/>
            <a:ahLst/>
            <a:cxnLst/>
            <a:rect l="l" t="t" r="r" b="b"/>
            <a:pathLst>
              <a:path w="860425" h="470535">
                <a:moveTo>
                  <a:pt x="788656" y="442590"/>
                </a:moveTo>
                <a:lnTo>
                  <a:pt x="775081" y="467740"/>
                </a:lnTo>
                <a:lnTo>
                  <a:pt x="860171" y="470407"/>
                </a:lnTo>
                <a:lnTo>
                  <a:pt x="844852" y="448563"/>
                </a:lnTo>
                <a:lnTo>
                  <a:pt x="799719" y="448563"/>
                </a:lnTo>
                <a:lnTo>
                  <a:pt x="788656" y="442590"/>
                </a:lnTo>
                <a:close/>
              </a:path>
              <a:path w="860425" h="470535">
                <a:moveTo>
                  <a:pt x="797726" y="425787"/>
                </a:moveTo>
                <a:lnTo>
                  <a:pt x="788656" y="442590"/>
                </a:lnTo>
                <a:lnTo>
                  <a:pt x="799719" y="448563"/>
                </a:lnTo>
                <a:lnTo>
                  <a:pt x="808863" y="431799"/>
                </a:lnTo>
                <a:lnTo>
                  <a:pt x="797726" y="425787"/>
                </a:lnTo>
                <a:close/>
              </a:path>
              <a:path w="860425" h="470535">
                <a:moveTo>
                  <a:pt x="811276" y="400684"/>
                </a:moveTo>
                <a:lnTo>
                  <a:pt x="797726" y="425787"/>
                </a:lnTo>
                <a:lnTo>
                  <a:pt x="808863" y="431799"/>
                </a:lnTo>
                <a:lnTo>
                  <a:pt x="799719" y="448563"/>
                </a:lnTo>
                <a:lnTo>
                  <a:pt x="844852" y="448563"/>
                </a:lnTo>
                <a:lnTo>
                  <a:pt x="811276" y="400684"/>
                </a:lnTo>
                <a:close/>
              </a:path>
              <a:path w="860425" h="470535">
                <a:moveTo>
                  <a:pt x="9017" y="0"/>
                </a:moveTo>
                <a:lnTo>
                  <a:pt x="0" y="16763"/>
                </a:lnTo>
                <a:lnTo>
                  <a:pt x="788656" y="442590"/>
                </a:lnTo>
                <a:lnTo>
                  <a:pt x="797726" y="425787"/>
                </a:lnTo>
                <a:lnTo>
                  <a:pt x="90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8181847" y="3492500"/>
            <a:ext cx="2237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Predominantly </a:t>
            </a:r>
            <a:r>
              <a:rPr sz="1400" spc="-5" dirty="0">
                <a:latin typeface="Arial"/>
                <a:cs typeface="Arial"/>
              </a:rPr>
              <a:t>axial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disease</a:t>
            </a:r>
            <a:endParaRPr sz="14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518652" y="3727196"/>
            <a:ext cx="15665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or </a:t>
            </a:r>
            <a:r>
              <a:rPr sz="1400" spc="-5" dirty="0">
                <a:latin typeface="Arial"/>
                <a:cs typeface="Arial"/>
              </a:rPr>
              <a:t>severe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enthesitis</a:t>
            </a:r>
            <a:endParaRPr sz="14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568565" y="5300598"/>
            <a:ext cx="516255" cy="76200"/>
          </a:xfrm>
          <a:custGeom>
            <a:avLst/>
            <a:gdLst/>
            <a:ahLst/>
            <a:cxnLst/>
            <a:rect l="l" t="t" r="r" b="b"/>
            <a:pathLst>
              <a:path w="516254" h="76200">
                <a:moveTo>
                  <a:pt x="439800" y="0"/>
                </a:moveTo>
                <a:lnTo>
                  <a:pt x="439800" y="76200"/>
                </a:lnTo>
                <a:lnTo>
                  <a:pt x="496950" y="47625"/>
                </a:lnTo>
                <a:lnTo>
                  <a:pt x="452500" y="47625"/>
                </a:lnTo>
                <a:lnTo>
                  <a:pt x="452500" y="28575"/>
                </a:lnTo>
                <a:lnTo>
                  <a:pt x="496950" y="28575"/>
                </a:lnTo>
                <a:lnTo>
                  <a:pt x="439800" y="0"/>
                </a:lnTo>
                <a:close/>
              </a:path>
              <a:path w="516254" h="76200">
                <a:moveTo>
                  <a:pt x="439800" y="28575"/>
                </a:moveTo>
                <a:lnTo>
                  <a:pt x="0" y="28575"/>
                </a:lnTo>
                <a:lnTo>
                  <a:pt x="0" y="47625"/>
                </a:lnTo>
                <a:lnTo>
                  <a:pt x="439800" y="47625"/>
                </a:lnTo>
                <a:lnTo>
                  <a:pt x="439800" y="28575"/>
                </a:lnTo>
                <a:close/>
              </a:path>
              <a:path w="516254" h="76200">
                <a:moveTo>
                  <a:pt x="496950" y="28575"/>
                </a:moveTo>
                <a:lnTo>
                  <a:pt x="452500" y="28575"/>
                </a:lnTo>
                <a:lnTo>
                  <a:pt x="452500" y="47625"/>
                </a:lnTo>
                <a:lnTo>
                  <a:pt x="496950" y="47625"/>
                </a:lnTo>
                <a:lnTo>
                  <a:pt x="516000" y="38100"/>
                </a:lnTo>
                <a:lnTo>
                  <a:pt x="496950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808466" y="5300598"/>
            <a:ext cx="371475" cy="76200"/>
          </a:xfrm>
          <a:custGeom>
            <a:avLst/>
            <a:gdLst/>
            <a:ahLst/>
            <a:cxnLst/>
            <a:rect l="l" t="t" r="r" b="b"/>
            <a:pathLst>
              <a:path w="371475" h="76200">
                <a:moveTo>
                  <a:pt x="295275" y="0"/>
                </a:moveTo>
                <a:lnTo>
                  <a:pt x="295275" y="76200"/>
                </a:lnTo>
                <a:lnTo>
                  <a:pt x="352425" y="47625"/>
                </a:lnTo>
                <a:lnTo>
                  <a:pt x="307975" y="47625"/>
                </a:lnTo>
                <a:lnTo>
                  <a:pt x="307975" y="28575"/>
                </a:lnTo>
                <a:lnTo>
                  <a:pt x="352425" y="28575"/>
                </a:lnTo>
                <a:lnTo>
                  <a:pt x="295275" y="0"/>
                </a:lnTo>
                <a:close/>
              </a:path>
              <a:path w="371475" h="76200">
                <a:moveTo>
                  <a:pt x="295275" y="28575"/>
                </a:moveTo>
                <a:lnTo>
                  <a:pt x="0" y="28575"/>
                </a:lnTo>
                <a:lnTo>
                  <a:pt x="0" y="47625"/>
                </a:lnTo>
                <a:lnTo>
                  <a:pt x="295275" y="47625"/>
                </a:lnTo>
                <a:lnTo>
                  <a:pt x="295275" y="28575"/>
                </a:lnTo>
                <a:close/>
              </a:path>
              <a:path w="371475" h="76200">
                <a:moveTo>
                  <a:pt x="352425" y="28575"/>
                </a:moveTo>
                <a:lnTo>
                  <a:pt x="307975" y="28575"/>
                </a:lnTo>
                <a:lnTo>
                  <a:pt x="307975" y="47625"/>
                </a:lnTo>
                <a:lnTo>
                  <a:pt x="352425" y="47625"/>
                </a:lnTo>
                <a:lnTo>
                  <a:pt x="371475" y="38100"/>
                </a:lnTo>
                <a:lnTo>
                  <a:pt x="352425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496178" y="5300726"/>
            <a:ext cx="431165" cy="76200"/>
          </a:xfrm>
          <a:custGeom>
            <a:avLst/>
            <a:gdLst/>
            <a:ahLst/>
            <a:cxnLst/>
            <a:rect l="l" t="t" r="r" b="b"/>
            <a:pathLst>
              <a:path w="431164" h="76200">
                <a:moveTo>
                  <a:pt x="76200" y="0"/>
                </a:moveTo>
                <a:lnTo>
                  <a:pt x="0" y="37973"/>
                </a:lnTo>
                <a:lnTo>
                  <a:pt x="76073" y="76200"/>
                </a:lnTo>
                <a:lnTo>
                  <a:pt x="76120" y="47647"/>
                </a:lnTo>
                <a:lnTo>
                  <a:pt x="63373" y="47625"/>
                </a:lnTo>
                <a:lnTo>
                  <a:pt x="63500" y="28575"/>
                </a:lnTo>
                <a:lnTo>
                  <a:pt x="76152" y="28575"/>
                </a:lnTo>
                <a:lnTo>
                  <a:pt x="76200" y="0"/>
                </a:lnTo>
                <a:close/>
              </a:path>
              <a:path w="431164" h="76200">
                <a:moveTo>
                  <a:pt x="76152" y="28596"/>
                </a:moveTo>
                <a:lnTo>
                  <a:pt x="76120" y="47647"/>
                </a:lnTo>
                <a:lnTo>
                  <a:pt x="430911" y="48260"/>
                </a:lnTo>
                <a:lnTo>
                  <a:pt x="431038" y="29210"/>
                </a:lnTo>
                <a:lnTo>
                  <a:pt x="76152" y="28596"/>
                </a:lnTo>
                <a:close/>
              </a:path>
              <a:path w="431164" h="76200">
                <a:moveTo>
                  <a:pt x="63500" y="28575"/>
                </a:moveTo>
                <a:lnTo>
                  <a:pt x="63373" y="47625"/>
                </a:lnTo>
                <a:lnTo>
                  <a:pt x="76120" y="47647"/>
                </a:lnTo>
                <a:lnTo>
                  <a:pt x="76152" y="28596"/>
                </a:lnTo>
                <a:lnTo>
                  <a:pt x="63500" y="28575"/>
                </a:lnTo>
                <a:close/>
              </a:path>
              <a:path w="431164" h="76200">
                <a:moveTo>
                  <a:pt x="76152" y="28575"/>
                </a:moveTo>
                <a:lnTo>
                  <a:pt x="63500" y="28575"/>
                </a:lnTo>
                <a:lnTo>
                  <a:pt x="76152" y="285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586859" y="5300598"/>
            <a:ext cx="368300" cy="76200"/>
          </a:xfrm>
          <a:custGeom>
            <a:avLst/>
            <a:gdLst/>
            <a:ahLst/>
            <a:cxnLst/>
            <a:rect l="l" t="t" r="r" b="b"/>
            <a:pathLst>
              <a:path w="3683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7625"/>
                </a:lnTo>
                <a:lnTo>
                  <a:pt x="63500" y="47625"/>
                </a:lnTo>
                <a:lnTo>
                  <a:pt x="63500" y="28575"/>
                </a:lnTo>
                <a:lnTo>
                  <a:pt x="76200" y="28575"/>
                </a:lnTo>
                <a:lnTo>
                  <a:pt x="76200" y="0"/>
                </a:lnTo>
                <a:close/>
              </a:path>
              <a:path w="368300" h="76200">
                <a:moveTo>
                  <a:pt x="76200" y="28575"/>
                </a:moveTo>
                <a:lnTo>
                  <a:pt x="63500" y="28575"/>
                </a:lnTo>
                <a:lnTo>
                  <a:pt x="63500" y="47625"/>
                </a:lnTo>
                <a:lnTo>
                  <a:pt x="76200" y="47625"/>
                </a:lnTo>
                <a:lnTo>
                  <a:pt x="76200" y="28575"/>
                </a:lnTo>
                <a:close/>
              </a:path>
              <a:path w="368300" h="76200">
                <a:moveTo>
                  <a:pt x="368300" y="28575"/>
                </a:moveTo>
                <a:lnTo>
                  <a:pt x="76200" y="28575"/>
                </a:lnTo>
                <a:lnTo>
                  <a:pt x="76200" y="47625"/>
                </a:lnTo>
                <a:lnTo>
                  <a:pt x="368300" y="47625"/>
                </a:lnTo>
                <a:lnTo>
                  <a:pt x="368300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759325" y="2178685"/>
            <a:ext cx="841375" cy="365125"/>
          </a:xfrm>
          <a:custGeom>
            <a:avLst/>
            <a:gdLst/>
            <a:ahLst/>
            <a:cxnLst/>
            <a:rect l="l" t="t" r="r" b="b"/>
            <a:pathLst>
              <a:path w="841375" h="365125">
                <a:moveTo>
                  <a:pt x="0" y="0"/>
                </a:moveTo>
                <a:lnTo>
                  <a:pt x="841375" y="365125"/>
                </a:lnTo>
              </a:path>
            </a:pathLst>
          </a:custGeom>
          <a:ln w="1905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592571" y="2548382"/>
            <a:ext cx="503555" cy="825500"/>
          </a:xfrm>
          <a:custGeom>
            <a:avLst/>
            <a:gdLst/>
            <a:ahLst/>
            <a:cxnLst/>
            <a:rect l="l" t="t" r="r" b="b"/>
            <a:pathLst>
              <a:path w="503554" h="825500">
                <a:moveTo>
                  <a:pt x="16255" y="0"/>
                </a:moveTo>
                <a:lnTo>
                  <a:pt x="0" y="9905"/>
                </a:lnTo>
                <a:lnTo>
                  <a:pt x="29463" y="58800"/>
                </a:lnTo>
                <a:lnTo>
                  <a:pt x="45847" y="49021"/>
                </a:lnTo>
                <a:lnTo>
                  <a:pt x="16255" y="0"/>
                </a:lnTo>
                <a:close/>
              </a:path>
              <a:path w="503554" h="825500">
                <a:moveTo>
                  <a:pt x="55625" y="65277"/>
                </a:moveTo>
                <a:lnTo>
                  <a:pt x="39369" y="75183"/>
                </a:lnTo>
                <a:lnTo>
                  <a:pt x="68961" y="124078"/>
                </a:lnTo>
                <a:lnTo>
                  <a:pt x="85216" y="114172"/>
                </a:lnTo>
                <a:lnTo>
                  <a:pt x="55625" y="65277"/>
                </a:lnTo>
                <a:close/>
              </a:path>
              <a:path w="503554" h="825500">
                <a:moveTo>
                  <a:pt x="95123" y="130555"/>
                </a:moveTo>
                <a:lnTo>
                  <a:pt x="78739" y="140334"/>
                </a:lnTo>
                <a:lnTo>
                  <a:pt x="108330" y="189229"/>
                </a:lnTo>
                <a:lnTo>
                  <a:pt x="124587" y="179450"/>
                </a:lnTo>
                <a:lnTo>
                  <a:pt x="95123" y="130555"/>
                </a:lnTo>
                <a:close/>
              </a:path>
              <a:path w="503554" h="825500">
                <a:moveTo>
                  <a:pt x="134492" y="195706"/>
                </a:moveTo>
                <a:lnTo>
                  <a:pt x="118110" y="205612"/>
                </a:lnTo>
                <a:lnTo>
                  <a:pt x="147700" y="254507"/>
                </a:lnTo>
                <a:lnTo>
                  <a:pt x="164083" y="244601"/>
                </a:lnTo>
                <a:lnTo>
                  <a:pt x="134492" y="195706"/>
                </a:lnTo>
                <a:close/>
              </a:path>
              <a:path w="503554" h="825500">
                <a:moveTo>
                  <a:pt x="173862" y="260984"/>
                </a:moveTo>
                <a:lnTo>
                  <a:pt x="157606" y="270763"/>
                </a:lnTo>
                <a:lnTo>
                  <a:pt x="187070" y="319785"/>
                </a:lnTo>
                <a:lnTo>
                  <a:pt x="203453" y="309879"/>
                </a:lnTo>
                <a:lnTo>
                  <a:pt x="173862" y="260984"/>
                </a:lnTo>
                <a:close/>
              </a:path>
              <a:path w="503554" h="825500">
                <a:moveTo>
                  <a:pt x="213232" y="326135"/>
                </a:moveTo>
                <a:lnTo>
                  <a:pt x="196976" y="336041"/>
                </a:lnTo>
                <a:lnTo>
                  <a:pt x="226567" y="384937"/>
                </a:lnTo>
                <a:lnTo>
                  <a:pt x="242824" y="375157"/>
                </a:lnTo>
                <a:lnTo>
                  <a:pt x="213232" y="326135"/>
                </a:lnTo>
                <a:close/>
              </a:path>
              <a:path w="503554" h="825500">
                <a:moveTo>
                  <a:pt x="252729" y="391413"/>
                </a:moveTo>
                <a:lnTo>
                  <a:pt x="236347" y="401319"/>
                </a:lnTo>
                <a:lnTo>
                  <a:pt x="265938" y="450214"/>
                </a:lnTo>
                <a:lnTo>
                  <a:pt x="282193" y="440308"/>
                </a:lnTo>
                <a:lnTo>
                  <a:pt x="252729" y="391413"/>
                </a:lnTo>
                <a:close/>
              </a:path>
              <a:path w="503554" h="825500">
                <a:moveTo>
                  <a:pt x="292100" y="456691"/>
                </a:moveTo>
                <a:lnTo>
                  <a:pt x="275716" y="466470"/>
                </a:lnTo>
                <a:lnTo>
                  <a:pt x="305307" y="515365"/>
                </a:lnTo>
                <a:lnTo>
                  <a:pt x="321563" y="505587"/>
                </a:lnTo>
                <a:lnTo>
                  <a:pt x="292100" y="456691"/>
                </a:lnTo>
                <a:close/>
              </a:path>
              <a:path w="503554" h="825500">
                <a:moveTo>
                  <a:pt x="331469" y="521842"/>
                </a:moveTo>
                <a:lnTo>
                  <a:pt x="315213" y="531748"/>
                </a:lnTo>
                <a:lnTo>
                  <a:pt x="344677" y="580643"/>
                </a:lnTo>
                <a:lnTo>
                  <a:pt x="361061" y="570738"/>
                </a:lnTo>
                <a:lnTo>
                  <a:pt x="331469" y="521842"/>
                </a:lnTo>
                <a:close/>
              </a:path>
              <a:path w="503554" h="825500">
                <a:moveTo>
                  <a:pt x="370839" y="587120"/>
                </a:moveTo>
                <a:lnTo>
                  <a:pt x="354583" y="596900"/>
                </a:lnTo>
                <a:lnTo>
                  <a:pt x="384048" y="645794"/>
                </a:lnTo>
                <a:lnTo>
                  <a:pt x="400430" y="636015"/>
                </a:lnTo>
                <a:lnTo>
                  <a:pt x="370839" y="587120"/>
                </a:lnTo>
                <a:close/>
              </a:path>
              <a:path w="503554" h="825500">
                <a:moveTo>
                  <a:pt x="410210" y="652271"/>
                </a:moveTo>
                <a:lnTo>
                  <a:pt x="393953" y="662177"/>
                </a:lnTo>
                <a:lnTo>
                  <a:pt x="423544" y="711072"/>
                </a:lnTo>
                <a:lnTo>
                  <a:pt x="439800" y="701166"/>
                </a:lnTo>
                <a:lnTo>
                  <a:pt x="410210" y="652271"/>
                </a:lnTo>
                <a:close/>
              </a:path>
              <a:path w="503554" h="825500">
                <a:moveTo>
                  <a:pt x="455830" y="764676"/>
                </a:moveTo>
                <a:lnTo>
                  <a:pt x="431418" y="779398"/>
                </a:lnTo>
                <a:lnTo>
                  <a:pt x="503427" y="824991"/>
                </a:lnTo>
                <a:lnTo>
                  <a:pt x="499514" y="775588"/>
                </a:lnTo>
                <a:lnTo>
                  <a:pt x="462406" y="775588"/>
                </a:lnTo>
                <a:lnTo>
                  <a:pt x="455830" y="764676"/>
                </a:lnTo>
                <a:close/>
              </a:path>
              <a:path w="503554" h="825500">
                <a:moveTo>
                  <a:pt x="472211" y="754796"/>
                </a:moveTo>
                <a:lnTo>
                  <a:pt x="455830" y="764676"/>
                </a:lnTo>
                <a:lnTo>
                  <a:pt x="462406" y="775588"/>
                </a:lnTo>
                <a:lnTo>
                  <a:pt x="478789" y="765682"/>
                </a:lnTo>
                <a:lnTo>
                  <a:pt x="472211" y="754796"/>
                </a:lnTo>
                <a:close/>
              </a:path>
              <a:path w="503554" h="825500">
                <a:moveTo>
                  <a:pt x="496697" y="740028"/>
                </a:moveTo>
                <a:lnTo>
                  <a:pt x="472211" y="754796"/>
                </a:lnTo>
                <a:lnTo>
                  <a:pt x="478789" y="765682"/>
                </a:lnTo>
                <a:lnTo>
                  <a:pt x="462406" y="775588"/>
                </a:lnTo>
                <a:lnTo>
                  <a:pt x="499514" y="775588"/>
                </a:lnTo>
                <a:lnTo>
                  <a:pt x="496697" y="740028"/>
                </a:lnTo>
                <a:close/>
              </a:path>
              <a:path w="503554" h="825500">
                <a:moveTo>
                  <a:pt x="449706" y="717550"/>
                </a:moveTo>
                <a:lnTo>
                  <a:pt x="433324" y="727328"/>
                </a:lnTo>
                <a:lnTo>
                  <a:pt x="455830" y="764676"/>
                </a:lnTo>
                <a:lnTo>
                  <a:pt x="472211" y="754796"/>
                </a:lnTo>
                <a:lnTo>
                  <a:pt x="449706" y="7175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494529" y="2914395"/>
            <a:ext cx="915035" cy="459105"/>
          </a:xfrm>
          <a:custGeom>
            <a:avLst/>
            <a:gdLst/>
            <a:ahLst/>
            <a:cxnLst/>
            <a:rect l="l" t="t" r="r" b="b"/>
            <a:pathLst>
              <a:path w="915035" h="459104">
                <a:moveTo>
                  <a:pt x="844040" y="430755"/>
                </a:moveTo>
                <a:lnTo>
                  <a:pt x="829945" y="459104"/>
                </a:lnTo>
                <a:lnTo>
                  <a:pt x="915035" y="458977"/>
                </a:lnTo>
                <a:lnTo>
                  <a:pt x="898038" y="436371"/>
                </a:lnTo>
                <a:lnTo>
                  <a:pt x="855345" y="436371"/>
                </a:lnTo>
                <a:lnTo>
                  <a:pt x="844040" y="430755"/>
                </a:lnTo>
                <a:close/>
              </a:path>
              <a:path w="915035" h="459104">
                <a:moveTo>
                  <a:pt x="849729" y="419313"/>
                </a:moveTo>
                <a:lnTo>
                  <a:pt x="844040" y="430755"/>
                </a:lnTo>
                <a:lnTo>
                  <a:pt x="855345" y="436371"/>
                </a:lnTo>
                <a:lnTo>
                  <a:pt x="861060" y="424941"/>
                </a:lnTo>
                <a:lnTo>
                  <a:pt x="849729" y="419313"/>
                </a:lnTo>
                <a:close/>
              </a:path>
              <a:path w="915035" h="459104">
                <a:moveTo>
                  <a:pt x="863854" y="390905"/>
                </a:moveTo>
                <a:lnTo>
                  <a:pt x="849729" y="419313"/>
                </a:lnTo>
                <a:lnTo>
                  <a:pt x="861060" y="424941"/>
                </a:lnTo>
                <a:lnTo>
                  <a:pt x="855345" y="436371"/>
                </a:lnTo>
                <a:lnTo>
                  <a:pt x="898038" y="436371"/>
                </a:lnTo>
                <a:lnTo>
                  <a:pt x="863854" y="390905"/>
                </a:lnTo>
                <a:close/>
              </a:path>
              <a:path w="915035" h="459104">
                <a:moveTo>
                  <a:pt x="5715" y="0"/>
                </a:moveTo>
                <a:lnTo>
                  <a:pt x="0" y="11429"/>
                </a:lnTo>
                <a:lnTo>
                  <a:pt x="844040" y="430755"/>
                </a:lnTo>
                <a:lnTo>
                  <a:pt x="849729" y="419313"/>
                </a:lnTo>
                <a:lnTo>
                  <a:pt x="57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828289" y="3212973"/>
            <a:ext cx="7740650" cy="0"/>
          </a:xfrm>
          <a:custGeom>
            <a:avLst/>
            <a:gdLst/>
            <a:ahLst/>
            <a:cxnLst/>
            <a:rect l="l" t="t" r="r" b="b"/>
            <a:pathLst>
              <a:path w="7740650">
                <a:moveTo>
                  <a:pt x="0" y="0"/>
                </a:moveTo>
                <a:lnTo>
                  <a:pt x="7740142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>
            <a:spLocks noGrp="1"/>
          </p:cNvSpPr>
          <p:nvPr>
            <p:ph type="title"/>
          </p:nvPr>
        </p:nvSpPr>
        <p:spPr>
          <a:xfrm>
            <a:off x="3942969" y="239395"/>
            <a:ext cx="5340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EULAR </a:t>
            </a:r>
            <a:r>
              <a:rPr sz="2400" spc="-25" dirty="0"/>
              <a:t>Treatment </a:t>
            </a:r>
            <a:r>
              <a:rPr sz="2400" spc="-10" dirty="0"/>
              <a:t>Algorithm </a:t>
            </a:r>
            <a:r>
              <a:rPr sz="2400" spc="-15" dirty="0"/>
              <a:t>for</a:t>
            </a:r>
            <a:r>
              <a:rPr sz="2400" spc="-40" dirty="0"/>
              <a:t> </a:t>
            </a:r>
            <a:r>
              <a:rPr sz="2400" spc="-5" dirty="0"/>
              <a:t>PsA</a:t>
            </a:r>
            <a:endParaRPr sz="2400"/>
          </a:p>
        </p:txBody>
      </p:sp>
      <p:sp>
        <p:nvSpPr>
          <p:cNvPr id="75" name="object 75"/>
          <p:cNvSpPr txBox="1"/>
          <p:nvPr/>
        </p:nvSpPr>
        <p:spPr>
          <a:xfrm>
            <a:off x="2997835" y="3321176"/>
            <a:ext cx="2338070" cy="398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85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Phase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II</a:t>
            </a:r>
            <a:endParaRPr sz="1400">
              <a:latin typeface="Arial"/>
              <a:cs typeface="Arial"/>
            </a:endParaRPr>
          </a:p>
          <a:p>
            <a:pPr marL="74930">
              <a:lnSpc>
                <a:spcPts val="1345"/>
              </a:lnSpc>
            </a:pPr>
            <a:r>
              <a:rPr sz="1200" spc="-5" dirty="0">
                <a:latin typeface="Arial"/>
                <a:cs typeface="Arial"/>
              </a:rPr>
              <a:t>Contraindication </a:t>
            </a:r>
            <a:r>
              <a:rPr sz="1200" dirty="0">
                <a:latin typeface="Arial"/>
                <a:cs typeface="Arial"/>
              </a:rPr>
              <a:t>for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methotrexate</a:t>
            </a:r>
            <a:endParaRPr sz="1200">
              <a:latin typeface="Arial"/>
              <a:cs typeface="Arial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645285" y="2924936"/>
            <a:ext cx="948690" cy="402590"/>
          </a:xfrm>
          <a:custGeom>
            <a:avLst/>
            <a:gdLst/>
            <a:ahLst/>
            <a:cxnLst/>
            <a:rect l="l" t="t" r="r" b="b"/>
            <a:pathLst>
              <a:path w="948689" h="402589">
                <a:moveTo>
                  <a:pt x="881126" y="0"/>
                </a:moveTo>
                <a:lnTo>
                  <a:pt x="67056" y="0"/>
                </a:lnTo>
                <a:lnTo>
                  <a:pt x="40933" y="5262"/>
                </a:lnTo>
                <a:lnTo>
                  <a:pt x="19621" y="19621"/>
                </a:lnTo>
                <a:lnTo>
                  <a:pt x="5262" y="40933"/>
                </a:lnTo>
                <a:lnTo>
                  <a:pt x="0" y="67055"/>
                </a:lnTo>
                <a:lnTo>
                  <a:pt x="0" y="335152"/>
                </a:lnTo>
                <a:lnTo>
                  <a:pt x="5262" y="361275"/>
                </a:lnTo>
                <a:lnTo>
                  <a:pt x="19621" y="382587"/>
                </a:lnTo>
                <a:lnTo>
                  <a:pt x="40933" y="396946"/>
                </a:lnTo>
                <a:lnTo>
                  <a:pt x="67056" y="402209"/>
                </a:lnTo>
                <a:lnTo>
                  <a:pt x="881126" y="402209"/>
                </a:lnTo>
                <a:lnTo>
                  <a:pt x="907248" y="396946"/>
                </a:lnTo>
                <a:lnTo>
                  <a:pt x="928560" y="382587"/>
                </a:lnTo>
                <a:lnTo>
                  <a:pt x="942919" y="361275"/>
                </a:lnTo>
                <a:lnTo>
                  <a:pt x="948182" y="335152"/>
                </a:lnTo>
                <a:lnTo>
                  <a:pt x="948182" y="67055"/>
                </a:lnTo>
                <a:lnTo>
                  <a:pt x="942919" y="40933"/>
                </a:lnTo>
                <a:lnTo>
                  <a:pt x="928560" y="19621"/>
                </a:lnTo>
                <a:lnTo>
                  <a:pt x="907248" y="5262"/>
                </a:lnTo>
                <a:lnTo>
                  <a:pt x="881126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1760601" y="3059048"/>
            <a:ext cx="71818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Rec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enda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700">
              <a:latin typeface="Arial"/>
              <a:cs typeface="Arial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540763" y="3406140"/>
            <a:ext cx="1158239" cy="612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645285" y="3511550"/>
            <a:ext cx="948690" cy="402590"/>
          </a:xfrm>
          <a:custGeom>
            <a:avLst/>
            <a:gdLst/>
            <a:ahLst/>
            <a:cxnLst/>
            <a:rect l="l" t="t" r="r" b="b"/>
            <a:pathLst>
              <a:path w="948689" h="402589">
                <a:moveTo>
                  <a:pt x="881126" y="0"/>
                </a:moveTo>
                <a:lnTo>
                  <a:pt x="67056" y="0"/>
                </a:lnTo>
                <a:lnTo>
                  <a:pt x="40933" y="5262"/>
                </a:lnTo>
                <a:lnTo>
                  <a:pt x="19621" y="19621"/>
                </a:lnTo>
                <a:lnTo>
                  <a:pt x="5262" y="40933"/>
                </a:lnTo>
                <a:lnTo>
                  <a:pt x="0" y="67055"/>
                </a:lnTo>
                <a:lnTo>
                  <a:pt x="0" y="335152"/>
                </a:lnTo>
                <a:lnTo>
                  <a:pt x="5262" y="361275"/>
                </a:lnTo>
                <a:lnTo>
                  <a:pt x="19621" y="382587"/>
                </a:lnTo>
                <a:lnTo>
                  <a:pt x="40933" y="396946"/>
                </a:lnTo>
                <a:lnTo>
                  <a:pt x="67056" y="402208"/>
                </a:lnTo>
                <a:lnTo>
                  <a:pt x="881126" y="402208"/>
                </a:lnTo>
                <a:lnTo>
                  <a:pt x="907248" y="396946"/>
                </a:lnTo>
                <a:lnTo>
                  <a:pt x="928560" y="382587"/>
                </a:lnTo>
                <a:lnTo>
                  <a:pt x="942919" y="361275"/>
                </a:lnTo>
                <a:lnTo>
                  <a:pt x="948182" y="335152"/>
                </a:lnTo>
                <a:lnTo>
                  <a:pt x="948182" y="67055"/>
                </a:lnTo>
                <a:lnTo>
                  <a:pt x="942919" y="40933"/>
                </a:lnTo>
                <a:lnTo>
                  <a:pt x="928560" y="19621"/>
                </a:lnTo>
                <a:lnTo>
                  <a:pt x="907248" y="5262"/>
                </a:lnTo>
                <a:lnTo>
                  <a:pt x="881126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1809369" y="3612260"/>
            <a:ext cx="617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orithm</a:t>
            </a:r>
            <a:endParaRPr sz="1100">
              <a:latin typeface="Arial"/>
              <a:cs typeface="Arial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1544574" y="5491378"/>
            <a:ext cx="2286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760601" y="5592419"/>
            <a:ext cx="464451" cy="8086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1544574" y="5763721"/>
            <a:ext cx="228600" cy="716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859151" y="6571074"/>
            <a:ext cx="302958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</a:rPr>
              <a:t>Gossec L et al., </a:t>
            </a:r>
            <a:r>
              <a:rPr sz="1000" spc="-10" dirty="0">
                <a:latin typeface="Arial"/>
                <a:cs typeface="Arial"/>
              </a:rPr>
              <a:t>Ann </a:t>
            </a:r>
            <a:r>
              <a:rPr sz="1000" spc="-5" dirty="0">
                <a:latin typeface="Arial"/>
                <a:cs typeface="Arial"/>
              </a:rPr>
              <a:t>Rheum Dis. </a:t>
            </a:r>
            <a:r>
              <a:rPr sz="1000" spc="-10" dirty="0">
                <a:latin typeface="Arial"/>
                <a:cs typeface="Arial"/>
              </a:rPr>
              <a:t>2012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Jan;71(1):4-12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99609" y="609981"/>
            <a:ext cx="319913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u="heavy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 Light"/>
                <a:cs typeface="Calibri Light"/>
              </a:rPr>
              <a:t>SpA </a:t>
            </a:r>
            <a:r>
              <a:rPr sz="4400" b="0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 Light"/>
                <a:cs typeface="Calibri Light"/>
              </a:rPr>
              <a:t>IS</a:t>
            </a:r>
            <a:r>
              <a:rPr sz="4400" b="0" u="heavy" spc="-24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 Light"/>
                <a:cs typeface="Calibri Light"/>
              </a:rPr>
              <a:t> </a:t>
            </a:r>
            <a:r>
              <a:rPr sz="4400" b="0" u="heavy" spc="-3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 Light"/>
                <a:cs typeface="Calibri Light"/>
              </a:rPr>
              <a:t>MISSED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4394" y="1816353"/>
            <a:ext cx="3465195" cy="3462654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41300" marR="89535" indent="-228600">
              <a:lnSpc>
                <a:spcPts val="1939"/>
              </a:lnSpc>
              <a:spcBef>
                <a:spcPts val="34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-10" dirty="0">
                <a:latin typeface="Calibri"/>
                <a:cs typeface="Calibri"/>
              </a:rPr>
              <a:t>Observational prospective </a:t>
            </a:r>
            <a:r>
              <a:rPr sz="1800" spc="-5" dirty="0">
                <a:latin typeface="Calibri"/>
                <a:cs typeface="Calibri"/>
              </a:rPr>
              <a:t>cross-  sectional </a:t>
            </a:r>
            <a:r>
              <a:rPr sz="1800" spc="-10" dirty="0">
                <a:latin typeface="Calibri"/>
                <a:cs typeface="Calibri"/>
              </a:rPr>
              <a:t>cohort </a:t>
            </a:r>
            <a:r>
              <a:rPr sz="1800" spc="-5" dirty="0">
                <a:latin typeface="Calibri"/>
                <a:cs typeface="Calibri"/>
              </a:rPr>
              <a:t>study </a:t>
            </a:r>
            <a:r>
              <a:rPr sz="1800" spc="-10" dirty="0">
                <a:latin typeface="Calibri"/>
                <a:cs typeface="Calibri"/>
              </a:rPr>
              <a:t>at </a:t>
            </a:r>
            <a:r>
              <a:rPr sz="1800" dirty="0">
                <a:latin typeface="Calibri"/>
                <a:cs typeface="Calibri"/>
              </a:rPr>
              <a:t>48  </a:t>
            </a:r>
            <a:r>
              <a:rPr sz="1800" spc="-10" dirty="0">
                <a:latin typeface="Calibri"/>
                <a:cs typeface="Calibri"/>
              </a:rPr>
              <a:t>community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academic </a:t>
            </a:r>
            <a:r>
              <a:rPr sz="1800" spc="-10" dirty="0">
                <a:latin typeface="Calibri"/>
                <a:cs typeface="Calibri"/>
              </a:rPr>
              <a:t>centres  </a:t>
            </a:r>
            <a:r>
              <a:rPr sz="1800" spc="-5" dirty="0">
                <a:latin typeface="Calibri"/>
                <a:cs typeface="Calibri"/>
              </a:rPr>
              <a:t>in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Germany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1511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patients with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psoriasis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har char="•"/>
            </a:pPr>
            <a:endParaRPr sz="2550">
              <a:latin typeface="Times New Roman"/>
              <a:cs typeface="Times New Roman"/>
            </a:endParaRPr>
          </a:p>
          <a:p>
            <a:pPr marL="241300" marR="5080" indent="-228600">
              <a:lnSpc>
                <a:spcPts val="1939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-10" dirty="0">
                <a:latin typeface="Calibri"/>
                <a:cs typeface="Calibri"/>
              </a:rPr>
              <a:t>Patients </a:t>
            </a:r>
            <a:r>
              <a:rPr sz="1800" spc="-5" dirty="0">
                <a:latin typeface="Calibri"/>
                <a:cs typeface="Calibri"/>
              </a:rPr>
              <a:t>with </a:t>
            </a:r>
            <a:r>
              <a:rPr sz="1800" spc="-10" dirty="0">
                <a:latin typeface="Calibri"/>
                <a:cs typeface="Calibri"/>
              </a:rPr>
              <a:t>joint symptoms were  </a:t>
            </a:r>
            <a:r>
              <a:rPr sz="1800" spc="-15" dirty="0">
                <a:latin typeface="Calibri"/>
                <a:cs typeface="Calibri"/>
              </a:rPr>
              <a:t>referred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rheumatologist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har char="•"/>
            </a:pPr>
            <a:endParaRPr sz="1800">
              <a:latin typeface="Times New Roman"/>
              <a:cs typeface="Times New Roman"/>
            </a:endParaRPr>
          </a:p>
          <a:p>
            <a:pPr marL="241300" marR="207010" indent="-228600">
              <a:lnSpc>
                <a:spcPts val="1960"/>
              </a:lnSpc>
              <a:spcBef>
                <a:spcPts val="13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dirty="0">
                <a:solidFill>
                  <a:srgbClr val="843B0C"/>
                </a:solidFill>
                <a:latin typeface="Calibri"/>
                <a:cs typeface="Calibri"/>
              </a:rPr>
              <a:t>Among 1511 </a:t>
            </a:r>
            <a:r>
              <a:rPr sz="1800" spc="-5" dirty="0">
                <a:solidFill>
                  <a:srgbClr val="843B0C"/>
                </a:solidFill>
                <a:latin typeface="Calibri"/>
                <a:cs typeface="Calibri"/>
              </a:rPr>
              <a:t>patients</a:t>
            </a:r>
            <a:r>
              <a:rPr sz="18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20.6%</a:t>
            </a:r>
            <a:r>
              <a:rPr sz="1800" spc="-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843B0C"/>
                </a:solidFill>
                <a:latin typeface="Calibri"/>
                <a:cs typeface="Calibri"/>
              </a:rPr>
              <a:t>had  </a:t>
            </a:r>
            <a:r>
              <a:rPr sz="1800" spc="-15" dirty="0">
                <a:solidFill>
                  <a:srgbClr val="843B0C"/>
                </a:solidFill>
                <a:latin typeface="Calibri"/>
                <a:cs typeface="Calibri"/>
              </a:rPr>
              <a:t>PsA </a:t>
            </a:r>
            <a:r>
              <a:rPr sz="1800" dirty="0">
                <a:solidFill>
                  <a:srgbClr val="843B0C"/>
                </a:solidFill>
                <a:latin typeface="Wingdings"/>
                <a:cs typeface="Wingdings"/>
              </a:rPr>
              <a:t>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85% newly</a:t>
            </a:r>
            <a:r>
              <a:rPr sz="1800" u="heavy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8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Dx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83251" y="1825574"/>
            <a:ext cx="6170549" cy="3812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80076" y="1822399"/>
            <a:ext cx="6177280" cy="3818890"/>
          </a:xfrm>
          <a:custGeom>
            <a:avLst/>
            <a:gdLst/>
            <a:ahLst/>
            <a:cxnLst/>
            <a:rect l="l" t="t" r="r" b="b"/>
            <a:pathLst>
              <a:path w="6177280" h="3818890">
                <a:moveTo>
                  <a:pt x="0" y="3818763"/>
                </a:moveTo>
                <a:lnTo>
                  <a:pt x="6176899" y="3818763"/>
                </a:lnTo>
                <a:lnTo>
                  <a:pt x="6176899" y="0"/>
                </a:lnTo>
                <a:lnTo>
                  <a:pt x="0" y="0"/>
                </a:lnTo>
                <a:lnTo>
                  <a:pt x="0" y="3818763"/>
                </a:lnTo>
                <a:close/>
              </a:path>
            </a:pathLst>
          </a:custGeom>
          <a:ln w="6350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34630" y="1089913"/>
            <a:ext cx="438784" cy="713105"/>
          </a:xfrm>
          <a:custGeom>
            <a:avLst/>
            <a:gdLst/>
            <a:ahLst/>
            <a:cxnLst/>
            <a:rect l="l" t="t" r="r" b="b"/>
            <a:pathLst>
              <a:path w="438784" h="713105">
                <a:moveTo>
                  <a:pt x="422148" y="0"/>
                </a:moveTo>
                <a:lnTo>
                  <a:pt x="392429" y="48895"/>
                </a:lnTo>
                <a:lnTo>
                  <a:pt x="408686" y="58674"/>
                </a:lnTo>
                <a:lnTo>
                  <a:pt x="438403" y="9906"/>
                </a:lnTo>
                <a:lnTo>
                  <a:pt x="422148" y="0"/>
                </a:lnTo>
                <a:close/>
              </a:path>
              <a:path w="438784" h="713105">
                <a:moveTo>
                  <a:pt x="382524" y="65150"/>
                </a:moveTo>
                <a:lnTo>
                  <a:pt x="352933" y="113919"/>
                </a:lnTo>
                <a:lnTo>
                  <a:pt x="369189" y="123825"/>
                </a:lnTo>
                <a:lnTo>
                  <a:pt x="398779" y="75057"/>
                </a:lnTo>
                <a:lnTo>
                  <a:pt x="382524" y="65150"/>
                </a:lnTo>
                <a:close/>
              </a:path>
              <a:path w="438784" h="713105">
                <a:moveTo>
                  <a:pt x="343026" y="130175"/>
                </a:moveTo>
                <a:lnTo>
                  <a:pt x="313309" y="179070"/>
                </a:lnTo>
                <a:lnTo>
                  <a:pt x="329565" y="188975"/>
                </a:lnTo>
                <a:lnTo>
                  <a:pt x="359283" y="140081"/>
                </a:lnTo>
                <a:lnTo>
                  <a:pt x="343026" y="130175"/>
                </a:lnTo>
                <a:close/>
              </a:path>
              <a:path w="438784" h="713105">
                <a:moveTo>
                  <a:pt x="303402" y="195325"/>
                </a:moveTo>
                <a:lnTo>
                  <a:pt x="273685" y="244221"/>
                </a:lnTo>
                <a:lnTo>
                  <a:pt x="290068" y="254126"/>
                </a:lnTo>
                <a:lnTo>
                  <a:pt x="319659" y="205232"/>
                </a:lnTo>
                <a:lnTo>
                  <a:pt x="303402" y="195325"/>
                </a:lnTo>
                <a:close/>
              </a:path>
              <a:path w="438784" h="713105">
                <a:moveTo>
                  <a:pt x="263905" y="260476"/>
                </a:moveTo>
                <a:lnTo>
                  <a:pt x="234188" y="309372"/>
                </a:lnTo>
                <a:lnTo>
                  <a:pt x="250444" y="319150"/>
                </a:lnTo>
                <a:lnTo>
                  <a:pt x="280162" y="270383"/>
                </a:lnTo>
                <a:lnTo>
                  <a:pt x="263905" y="260476"/>
                </a:lnTo>
                <a:close/>
              </a:path>
              <a:path w="438784" h="713105">
                <a:moveTo>
                  <a:pt x="224281" y="325627"/>
                </a:moveTo>
                <a:lnTo>
                  <a:pt x="194564" y="374396"/>
                </a:lnTo>
                <a:lnTo>
                  <a:pt x="210947" y="384301"/>
                </a:lnTo>
                <a:lnTo>
                  <a:pt x="240538" y="335534"/>
                </a:lnTo>
                <a:lnTo>
                  <a:pt x="224281" y="325627"/>
                </a:lnTo>
                <a:close/>
              </a:path>
              <a:path w="438784" h="713105">
                <a:moveTo>
                  <a:pt x="184658" y="390778"/>
                </a:moveTo>
                <a:lnTo>
                  <a:pt x="155067" y="439547"/>
                </a:lnTo>
                <a:lnTo>
                  <a:pt x="171323" y="449452"/>
                </a:lnTo>
                <a:lnTo>
                  <a:pt x="201041" y="400558"/>
                </a:lnTo>
                <a:lnTo>
                  <a:pt x="184658" y="390778"/>
                </a:lnTo>
                <a:close/>
              </a:path>
              <a:path w="438784" h="713105">
                <a:moveTo>
                  <a:pt x="145161" y="455802"/>
                </a:moveTo>
                <a:lnTo>
                  <a:pt x="115443" y="504698"/>
                </a:lnTo>
                <a:lnTo>
                  <a:pt x="131699" y="514603"/>
                </a:lnTo>
                <a:lnTo>
                  <a:pt x="161417" y="465709"/>
                </a:lnTo>
                <a:lnTo>
                  <a:pt x="145161" y="455802"/>
                </a:lnTo>
                <a:close/>
              </a:path>
              <a:path w="438784" h="713105">
                <a:moveTo>
                  <a:pt x="105537" y="520953"/>
                </a:moveTo>
                <a:lnTo>
                  <a:pt x="75946" y="569849"/>
                </a:lnTo>
                <a:lnTo>
                  <a:pt x="92201" y="579755"/>
                </a:lnTo>
                <a:lnTo>
                  <a:pt x="121920" y="530860"/>
                </a:lnTo>
                <a:lnTo>
                  <a:pt x="105537" y="520953"/>
                </a:lnTo>
                <a:close/>
              </a:path>
              <a:path w="438784" h="713105">
                <a:moveTo>
                  <a:pt x="7112" y="628014"/>
                </a:moveTo>
                <a:lnTo>
                  <a:pt x="0" y="712977"/>
                </a:lnTo>
                <a:lnTo>
                  <a:pt x="72136" y="667638"/>
                </a:lnTo>
                <a:lnTo>
                  <a:pt x="65675" y="663701"/>
                </a:lnTo>
                <a:lnTo>
                  <a:pt x="41148" y="663701"/>
                </a:lnTo>
                <a:lnTo>
                  <a:pt x="24892" y="653796"/>
                </a:lnTo>
                <a:lnTo>
                  <a:pt x="26416" y="651256"/>
                </a:lnTo>
                <a:lnTo>
                  <a:pt x="45251" y="651256"/>
                </a:lnTo>
                <a:lnTo>
                  <a:pt x="7112" y="628014"/>
                </a:lnTo>
                <a:close/>
              </a:path>
              <a:path w="438784" h="713105">
                <a:moveTo>
                  <a:pt x="26416" y="651256"/>
                </a:moveTo>
                <a:lnTo>
                  <a:pt x="24892" y="653796"/>
                </a:lnTo>
                <a:lnTo>
                  <a:pt x="41148" y="663701"/>
                </a:lnTo>
                <a:lnTo>
                  <a:pt x="42672" y="661035"/>
                </a:lnTo>
                <a:lnTo>
                  <a:pt x="26416" y="651256"/>
                </a:lnTo>
                <a:close/>
              </a:path>
              <a:path w="438784" h="713105">
                <a:moveTo>
                  <a:pt x="45251" y="651256"/>
                </a:moveTo>
                <a:lnTo>
                  <a:pt x="26416" y="651256"/>
                </a:lnTo>
                <a:lnTo>
                  <a:pt x="42672" y="661035"/>
                </a:lnTo>
                <a:lnTo>
                  <a:pt x="41148" y="663701"/>
                </a:lnTo>
                <a:lnTo>
                  <a:pt x="65675" y="663701"/>
                </a:lnTo>
                <a:lnTo>
                  <a:pt x="45251" y="651256"/>
                </a:lnTo>
                <a:close/>
              </a:path>
              <a:path w="438784" h="713105">
                <a:moveTo>
                  <a:pt x="66040" y="586105"/>
                </a:moveTo>
                <a:lnTo>
                  <a:pt x="36322" y="634873"/>
                </a:lnTo>
                <a:lnTo>
                  <a:pt x="52577" y="644778"/>
                </a:lnTo>
                <a:lnTo>
                  <a:pt x="82296" y="596011"/>
                </a:lnTo>
                <a:lnTo>
                  <a:pt x="66040" y="5861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69834" y="2694685"/>
            <a:ext cx="803910" cy="443230"/>
          </a:xfrm>
          <a:custGeom>
            <a:avLst/>
            <a:gdLst/>
            <a:ahLst/>
            <a:cxnLst/>
            <a:rect l="l" t="t" r="r" b="b"/>
            <a:pathLst>
              <a:path w="803909" h="443230">
                <a:moveTo>
                  <a:pt x="732299" y="414935"/>
                </a:moveTo>
                <a:lnTo>
                  <a:pt x="718693" y="440054"/>
                </a:lnTo>
                <a:lnTo>
                  <a:pt x="803783" y="442975"/>
                </a:lnTo>
                <a:lnTo>
                  <a:pt x="788471" y="421004"/>
                </a:lnTo>
                <a:lnTo>
                  <a:pt x="743458" y="421004"/>
                </a:lnTo>
                <a:lnTo>
                  <a:pt x="732299" y="414935"/>
                </a:lnTo>
                <a:close/>
              </a:path>
              <a:path w="803909" h="443230">
                <a:moveTo>
                  <a:pt x="741392" y="398147"/>
                </a:moveTo>
                <a:lnTo>
                  <a:pt x="732299" y="414935"/>
                </a:lnTo>
                <a:lnTo>
                  <a:pt x="743458" y="421004"/>
                </a:lnTo>
                <a:lnTo>
                  <a:pt x="752601" y="404240"/>
                </a:lnTo>
                <a:lnTo>
                  <a:pt x="741392" y="398147"/>
                </a:lnTo>
                <a:close/>
              </a:path>
              <a:path w="803909" h="443230">
                <a:moveTo>
                  <a:pt x="755015" y="372999"/>
                </a:moveTo>
                <a:lnTo>
                  <a:pt x="741392" y="398147"/>
                </a:lnTo>
                <a:lnTo>
                  <a:pt x="752601" y="404240"/>
                </a:lnTo>
                <a:lnTo>
                  <a:pt x="743458" y="421004"/>
                </a:lnTo>
                <a:lnTo>
                  <a:pt x="788471" y="421004"/>
                </a:lnTo>
                <a:lnTo>
                  <a:pt x="755015" y="372999"/>
                </a:lnTo>
                <a:close/>
              </a:path>
              <a:path w="803909" h="443230">
                <a:moveTo>
                  <a:pt x="9017" y="0"/>
                </a:moveTo>
                <a:lnTo>
                  <a:pt x="0" y="16637"/>
                </a:lnTo>
                <a:lnTo>
                  <a:pt x="732299" y="414935"/>
                </a:lnTo>
                <a:lnTo>
                  <a:pt x="741392" y="398147"/>
                </a:lnTo>
                <a:lnTo>
                  <a:pt x="90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76495" y="1895094"/>
            <a:ext cx="1103630" cy="242570"/>
          </a:xfrm>
          <a:custGeom>
            <a:avLst/>
            <a:gdLst/>
            <a:ahLst/>
            <a:cxnLst/>
            <a:rect l="l" t="t" r="r" b="b"/>
            <a:pathLst>
              <a:path w="1103629" h="242569">
                <a:moveTo>
                  <a:pt x="1099946" y="0"/>
                </a:moveTo>
                <a:lnTo>
                  <a:pt x="1043813" y="10667"/>
                </a:lnTo>
                <a:lnTo>
                  <a:pt x="1047368" y="29463"/>
                </a:lnTo>
                <a:lnTo>
                  <a:pt x="1103502" y="18795"/>
                </a:lnTo>
                <a:lnTo>
                  <a:pt x="1099946" y="0"/>
                </a:lnTo>
                <a:close/>
              </a:path>
              <a:path w="1103629" h="242569">
                <a:moveTo>
                  <a:pt x="1025016" y="14223"/>
                </a:moveTo>
                <a:lnTo>
                  <a:pt x="968882" y="24891"/>
                </a:lnTo>
                <a:lnTo>
                  <a:pt x="972438" y="43687"/>
                </a:lnTo>
                <a:lnTo>
                  <a:pt x="1028572" y="33019"/>
                </a:lnTo>
                <a:lnTo>
                  <a:pt x="1025016" y="14223"/>
                </a:lnTo>
                <a:close/>
              </a:path>
              <a:path w="1103629" h="242569">
                <a:moveTo>
                  <a:pt x="950213" y="28447"/>
                </a:moveTo>
                <a:lnTo>
                  <a:pt x="894079" y="39242"/>
                </a:lnTo>
                <a:lnTo>
                  <a:pt x="897635" y="57911"/>
                </a:lnTo>
                <a:lnTo>
                  <a:pt x="953769" y="47243"/>
                </a:lnTo>
                <a:lnTo>
                  <a:pt x="950213" y="28447"/>
                </a:lnTo>
                <a:close/>
              </a:path>
              <a:path w="1103629" h="242569">
                <a:moveTo>
                  <a:pt x="875283" y="42798"/>
                </a:moveTo>
                <a:lnTo>
                  <a:pt x="819150" y="53466"/>
                </a:lnTo>
                <a:lnTo>
                  <a:pt x="822705" y="72135"/>
                </a:lnTo>
                <a:lnTo>
                  <a:pt x="878839" y="61467"/>
                </a:lnTo>
                <a:lnTo>
                  <a:pt x="875283" y="42798"/>
                </a:lnTo>
                <a:close/>
              </a:path>
              <a:path w="1103629" h="242569">
                <a:moveTo>
                  <a:pt x="800480" y="57022"/>
                </a:moveTo>
                <a:lnTo>
                  <a:pt x="744346" y="67690"/>
                </a:lnTo>
                <a:lnTo>
                  <a:pt x="747902" y="86359"/>
                </a:lnTo>
                <a:lnTo>
                  <a:pt x="804037" y="75691"/>
                </a:lnTo>
                <a:lnTo>
                  <a:pt x="800480" y="57022"/>
                </a:lnTo>
                <a:close/>
              </a:path>
              <a:path w="1103629" h="242569">
                <a:moveTo>
                  <a:pt x="725551" y="71246"/>
                </a:moveTo>
                <a:lnTo>
                  <a:pt x="669416" y="81914"/>
                </a:lnTo>
                <a:lnTo>
                  <a:pt x="672972" y="100583"/>
                </a:lnTo>
                <a:lnTo>
                  <a:pt x="729106" y="89915"/>
                </a:lnTo>
                <a:lnTo>
                  <a:pt x="725551" y="71246"/>
                </a:lnTo>
                <a:close/>
              </a:path>
              <a:path w="1103629" h="242569">
                <a:moveTo>
                  <a:pt x="650747" y="85470"/>
                </a:moveTo>
                <a:lnTo>
                  <a:pt x="594613" y="96138"/>
                </a:lnTo>
                <a:lnTo>
                  <a:pt x="598169" y="114807"/>
                </a:lnTo>
                <a:lnTo>
                  <a:pt x="654303" y="104139"/>
                </a:lnTo>
                <a:lnTo>
                  <a:pt x="650747" y="85470"/>
                </a:lnTo>
                <a:close/>
              </a:path>
              <a:path w="1103629" h="242569">
                <a:moveTo>
                  <a:pt x="575944" y="99694"/>
                </a:moveTo>
                <a:lnTo>
                  <a:pt x="519683" y="110362"/>
                </a:lnTo>
                <a:lnTo>
                  <a:pt x="523366" y="129031"/>
                </a:lnTo>
                <a:lnTo>
                  <a:pt x="579501" y="118363"/>
                </a:lnTo>
                <a:lnTo>
                  <a:pt x="575944" y="99694"/>
                </a:lnTo>
                <a:close/>
              </a:path>
              <a:path w="1103629" h="242569">
                <a:moveTo>
                  <a:pt x="501014" y="113918"/>
                </a:moveTo>
                <a:lnTo>
                  <a:pt x="444880" y="124586"/>
                </a:lnTo>
                <a:lnTo>
                  <a:pt x="448437" y="143382"/>
                </a:lnTo>
                <a:lnTo>
                  <a:pt x="504570" y="132587"/>
                </a:lnTo>
                <a:lnTo>
                  <a:pt x="501014" y="113918"/>
                </a:lnTo>
                <a:close/>
              </a:path>
              <a:path w="1103629" h="242569">
                <a:moveTo>
                  <a:pt x="426212" y="128142"/>
                </a:moveTo>
                <a:lnTo>
                  <a:pt x="370077" y="138810"/>
                </a:lnTo>
                <a:lnTo>
                  <a:pt x="373633" y="157606"/>
                </a:lnTo>
                <a:lnTo>
                  <a:pt x="429767" y="146938"/>
                </a:lnTo>
                <a:lnTo>
                  <a:pt x="426212" y="128142"/>
                </a:lnTo>
                <a:close/>
              </a:path>
              <a:path w="1103629" h="242569">
                <a:moveTo>
                  <a:pt x="351281" y="142366"/>
                </a:moveTo>
                <a:lnTo>
                  <a:pt x="295147" y="153034"/>
                </a:lnTo>
                <a:lnTo>
                  <a:pt x="298703" y="171830"/>
                </a:lnTo>
                <a:lnTo>
                  <a:pt x="354838" y="161162"/>
                </a:lnTo>
                <a:lnTo>
                  <a:pt x="351281" y="142366"/>
                </a:lnTo>
                <a:close/>
              </a:path>
              <a:path w="1103629" h="242569">
                <a:moveTo>
                  <a:pt x="276478" y="156590"/>
                </a:moveTo>
                <a:lnTo>
                  <a:pt x="220344" y="167385"/>
                </a:lnTo>
                <a:lnTo>
                  <a:pt x="223900" y="186054"/>
                </a:lnTo>
                <a:lnTo>
                  <a:pt x="280034" y="175386"/>
                </a:lnTo>
                <a:lnTo>
                  <a:pt x="276478" y="156590"/>
                </a:lnTo>
                <a:close/>
              </a:path>
              <a:path w="1103629" h="242569">
                <a:moveTo>
                  <a:pt x="201549" y="170941"/>
                </a:moveTo>
                <a:lnTo>
                  <a:pt x="145414" y="181609"/>
                </a:lnTo>
                <a:lnTo>
                  <a:pt x="148970" y="200278"/>
                </a:lnTo>
                <a:lnTo>
                  <a:pt x="205104" y="189610"/>
                </a:lnTo>
                <a:lnTo>
                  <a:pt x="201549" y="170941"/>
                </a:lnTo>
                <a:close/>
              </a:path>
              <a:path w="1103629" h="242569">
                <a:moveTo>
                  <a:pt x="67690" y="167258"/>
                </a:moveTo>
                <a:lnTo>
                  <a:pt x="0" y="218947"/>
                </a:lnTo>
                <a:lnTo>
                  <a:pt x="81914" y="242061"/>
                </a:lnTo>
                <a:lnTo>
                  <a:pt x="76674" y="214502"/>
                </a:lnTo>
                <a:lnTo>
                  <a:pt x="74167" y="214502"/>
                </a:lnTo>
                <a:lnTo>
                  <a:pt x="70612" y="195833"/>
                </a:lnTo>
                <a:lnTo>
                  <a:pt x="73036" y="195373"/>
                </a:lnTo>
                <a:lnTo>
                  <a:pt x="67690" y="167258"/>
                </a:lnTo>
                <a:close/>
              </a:path>
              <a:path w="1103629" h="242569">
                <a:moveTo>
                  <a:pt x="73036" y="195373"/>
                </a:moveTo>
                <a:lnTo>
                  <a:pt x="70612" y="195833"/>
                </a:lnTo>
                <a:lnTo>
                  <a:pt x="74167" y="214502"/>
                </a:lnTo>
                <a:lnTo>
                  <a:pt x="76587" y="214043"/>
                </a:lnTo>
                <a:lnTo>
                  <a:pt x="73036" y="195373"/>
                </a:lnTo>
                <a:close/>
              </a:path>
              <a:path w="1103629" h="242569">
                <a:moveTo>
                  <a:pt x="76587" y="214043"/>
                </a:moveTo>
                <a:lnTo>
                  <a:pt x="74167" y="214502"/>
                </a:lnTo>
                <a:lnTo>
                  <a:pt x="76674" y="214502"/>
                </a:lnTo>
                <a:lnTo>
                  <a:pt x="76587" y="214043"/>
                </a:lnTo>
                <a:close/>
              </a:path>
              <a:path w="1103629" h="242569">
                <a:moveTo>
                  <a:pt x="126745" y="185165"/>
                </a:moveTo>
                <a:lnTo>
                  <a:pt x="73036" y="195373"/>
                </a:lnTo>
                <a:lnTo>
                  <a:pt x="76587" y="214043"/>
                </a:lnTo>
                <a:lnTo>
                  <a:pt x="130301" y="203834"/>
                </a:lnTo>
                <a:lnTo>
                  <a:pt x="126745" y="1851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32452" y="3450082"/>
            <a:ext cx="957580" cy="480695"/>
          </a:xfrm>
          <a:custGeom>
            <a:avLst/>
            <a:gdLst/>
            <a:ahLst/>
            <a:cxnLst/>
            <a:rect l="l" t="t" r="r" b="b"/>
            <a:pathLst>
              <a:path w="957579" h="480695">
                <a:moveTo>
                  <a:pt x="884695" y="454728"/>
                </a:moveTo>
                <a:lnTo>
                  <a:pt x="871982" y="480440"/>
                </a:lnTo>
                <a:lnTo>
                  <a:pt x="957199" y="480059"/>
                </a:lnTo>
                <a:lnTo>
                  <a:pt x="942297" y="460374"/>
                </a:lnTo>
                <a:lnTo>
                  <a:pt x="896112" y="460374"/>
                </a:lnTo>
                <a:lnTo>
                  <a:pt x="884695" y="454728"/>
                </a:lnTo>
                <a:close/>
              </a:path>
              <a:path w="957579" h="480695">
                <a:moveTo>
                  <a:pt x="893103" y="437720"/>
                </a:moveTo>
                <a:lnTo>
                  <a:pt x="884695" y="454728"/>
                </a:lnTo>
                <a:lnTo>
                  <a:pt x="896112" y="460374"/>
                </a:lnTo>
                <a:lnTo>
                  <a:pt x="904494" y="443356"/>
                </a:lnTo>
                <a:lnTo>
                  <a:pt x="893103" y="437720"/>
                </a:lnTo>
                <a:close/>
              </a:path>
              <a:path w="957579" h="480695">
                <a:moveTo>
                  <a:pt x="905763" y="412114"/>
                </a:moveTo>
                <a:lnTo>
                  <a:pt x="893103" y="437720"/>
                </a:lnTo>
                <a:lnTo>
                  <a:pt x="904494" y="443356"/>
                </a:lnTo>
                <a:lnTo>
                  <a:pt x="896112" y="460374"/>
                </a:lnTo>
                <a:lnTo>
                  <a:pt x="942297" y="460374"/>
                </a:lnTo>
                <a:lnTo>
                  <a:pt x="905763" y="412114"/>
                </a:lnTo>
                <a:close/>
              </a:path>
              <a:path w="957579" h="480695">
                <a:moveTo>
                  <a:pt x="8509" y="0"/>
                </a:moveTo>
                <a:lnTo>
                  <a:pt x="0" y="17144"/>
                </a:lnTo>
                <a:lnTo>
                  <a:pt x="884695" y="454728"/>
                </a:lnTo>
                <a:lnTo>
                  <a:pt x="893103" y="437720"/>
                </a:lnTo>
                <a:lnTo>
                  <a:pt x="85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06107" y="3863466"/>
            <a:ext cx="76200" cy="419100"/>
          </a:xfrm>
          <a:custGeom>
            <a:avLst/>
            <a:gdLst/>
            <a:ahLst/>
            <a:cxnLst/>
            <a:rect l="l" t="t" r="r" b="b"/>
            <a:pathLst>
              <a:path w="76200" h="419100">
                <a:moveTo>
                  <a:pt x="0" y="342772"/>
                </a:moveTo>
                <a:lnTo>
                  <a:pt x="37719" y="419099"/>
                </a:lnTo>
                <a:lnTo>
                  <a:pt x="69840" y="355599"/>
                </a:lnTo>
                <a:lnTo>
                  <a:pt x="28448" y="355599"/>
                </a:lnTo>
                <a:lnTo>
                  <a:pt x="28498" y="342867"/>
                </a:lnTo>
                <a:lnTo>
                  <a:pt x="0" y="342772"/>
                </a:lnTo>
                <a:close/>
              </a:path>
              <a:path w="76200" h="419100">
                <a:moveTo>
                  <a:pt x="28498" y="342867"/>
                </a:moveTo>
                <a:lnTo>
                  <a:pt x="28448" y="355599"/>
                </a:lnTo>
                <a:lnTo>
                  <a:pt x="47498" y="355599"/>
                </a:lnTo>
                <a:lnTo>
                  <a:pt x="47547" y="342931"/>
                </a:lnTo>
                <a:lnTo>
                  <a:pt x="28498" y="342867"/>
                </a:lnTo>
                <a:close/>
              </a:path>
              <a:path w="76200" h="419100">
                <a:moveTo>
                  <a:pt x="47547" y="342931"/>
                </a:moveTo>
                <a:lnTo>
                  <a:pt x="47498" y="355599"/>
                </a:lnTo>
                <a:lnTo>
                  <a:pt x="69840" y="355599"/>
                </a:lnTo>
                <a:lnTo>
                  <a:pt x="76200" y="343026"/>
                </a:lnTo>
                <a:lnTo>
                  <a:pt x="47547" y="342931"/>
                </a:lnTo>
                <a:close/>
              </a:path>
              <a:path w="76200" h="419100">
                <a:moveTo>
                  <a:pt x="48895" y="0"/>
                </a:moveTo>
                <a:lnTo>
                  <a:pt x="29845" y="0"/>
                </a:lnTo>
                <a:lnTo>
                  <a:pt x="28498" y="342867"/>
                </a:lnTo>
                <a:lnTo>
                  <a:pt x="47547" y="342931"/>
                </a:lnTo>
                <a:lnTo>
                  <a:pt x="488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06234" y="4944490"/>
            <a:ext cx="76200" cy="419100"/>
          </a:xfrm>
          <a:custGeom>
            <a:avLst/>
            <a:gdLst/>
            <a:ahLst/>
            <a:cxnLst/>
            <a:rect l="l" t="t" r="r" b="b"/>
            <a:pathLst>
              <a:path w="76200" h="419100">
                <a:moveTo>
                  <a:pt x="0" y="342772"/>
                </a:moveTo>
                <a:lnTo>
                  <a:pt x="37846" y="419099"/>
                </a:lnTo>
                <a:lnTo>
                  <a:pt x="69850" y="355726"/>
                </a:lnTo>
                <a:lnTo>
                  <a:pt x="47625" y="355726"/>
                </a:lnTo>
                <a:lnTo>
                  <a:pt x="28575" y="355599"/>
                </a:lnTo>
                <a:lnTo>
                  <a:pt x="28620" y="342916"/>
                </a:lnTo>
                <a:lnTo>
                  <a:pt x="0" y="342772"/>
                </a:lnTo>
                <a:close/>
              </a:path>
              <a:path w="76200" h="419100">
                <a:moveTo>
                  <a:pt x="28620" y="342916"/>
                </a:moveTo>
                <a:lnTo>
                  <a:pt x="28575" y="355599"/>
                </a:lnTo>
                <a:lnTo>
                  <a:pt x="47625" y="355726"/>
                </a:lnTo>
                <a:lnTo>
                  <a:pt x="47670" y="343011"/>
                </a:lnTo>
                <a:lnTo>
                  <a:pt x="28620" y="342916"/>
                </a:lnTo>
                <a:close/>
              </a:path>
              <a:path w="76200" h="419100">
                <a:moveTo>
                  <a:pt x="47670" y="343011"/>
                </a:moveTo>
                <a:lnTo>
                  <a:pt x="47625" y="355726"/>
                </a:lnTo>
                <a:lnTo>
                  <a:pt x="69850" y="355726"/>
                </a:lnTo>
                <a:lnTo>
                  <a:pt x="76200" y="343153"/>
                </a:lnTo>
                <a:lnTo>
                  <a:pt x="47670" y="343011"/>
                </a:lnTo>
                <a:close/>
              </a:path>
              <a:path w="76200" h="419100">
                <a:moveTo>
                  <a:pt x="29845" y="0"/>
                </a:moveTo>
                <a:lnTo>
                  <a:pt x="28620" y="342916"/>
                </a:lnTo>
                <a:lnTo>
                  <a:pt x="47670" y="343011"/>
                </a:lnTo>
                <a:lnTo>
                  <a:pt x="48895" y="126"/>
                </a:lnTo>
                <a:lnTo>
                  <a:pt x="298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08901" y="5593829"/>
            <a:ext cx="662305" cy="76200"/>
          </a:xfrm>
          <a:custGeom>
            <a:avLst/>
            <a:gdLst/>
            <a:ahLst/>
            <a:cxnLst/>
            <a:rect l="l" t="t" r="r" b="b"/>
            <a:pathLst>
              <a:path w="662304" h="76200">
                <a:moveTo>
                  <a:pt x="585851" y="0"/>
                </a:moveTo>
                <a:lnTo>
                  <a:pt x="585851" y="76200"/>
                </a:lnTo>
                <a:lnTo>
                  <a:pt x="643001" y="47625"/>
                </a:lnTo>
                <a:lnTo>
                  <a:pt x="598551" y="47625"/>
                </a:lnTo>
                <a:lnTo>
                  <a:pt x="598551" y="28575"/>
                </a:lnTo>
                <a:lnTo>
                  <a:pt x="643001" y="28575"/>
                </a:lnTo>
                <a:lnTo>
                  <a:pt x="585851" y="0"/>
                </a:lnTo>
                <a:close/>
              </a:path>
              <a:path w="662304" h="76200">
                <a:moveTo>
                  <a:pt x="585851" y="28575"/>
                </a:moveTo>
                <a:lnTo>
                  <a:pt x="0" y="28575"/>
                </a:lnTo>
                <a:lnTo>
                  <a:pt x="0" y="47625"/>
                </a:lnTo>
                <a:lnTo>
                  <a:pt x="585851" y="47625"/>
                </a:lnTo>
                <a:lnTo>
                  <a:pt x="585851" y="28575"/>
                </a:lnTo>
                <a:close/>
              </a:path>
              <a:path w="662304" h="76200">
                <a:moveTo>
                  <a:pt x="643001" y="28575"/>
                </a:moveTo>
                <a:lnTo>
                  <a:pt x="598551" y="28575"/>
                </a:lnTo>
                <a:lnTo>
                  <a:pt x="598551" y="47625"/>
                </a:lnTo>
                <a:lnTo>
                  <a:pt x="643001" y="47625"/>
                </a:lnTo>
                <a:lnTo>
                  <a:pt x="662051" y="38100"/>
                </a:lnTo>
                <a:lnTo>
                  <a:pt x="643001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53502" y="5593829"/>
            <a:ext cx="662305" cy="76200"/>
          </a:xfrm>
          <a:custGeom>
            <a:avLst/>
            <a:gdLst/>
            <a:ahLst/>
            <a:cxnLst/>
            <a:rect l="l" t="t" r="r" b="b"/>
            <a:pathLst>
              <a:path w="662304" h="76200">
                <a:moveTo>
                  <a:pt x="585724" y="0"/>
                </a:moveTo>
                <a:lnTo>
                  <a:pt x="585724" y="76200"/>
                </a:lnTo>
                <a:lnTo>
                  <a:pt x="642874" y="47625"/>
                </a:lnTo>
                <a:lnTo>
                  <a:pt x="598424" y="47625"/>
                </a:lnTo>
                <a:lnTo>
                  <a:pt x="598424" y="28575"/>
                </a:lnTo>
                <a:lnTo>
                  <a:pt x="642874" y="28575"/>
                </a:lnTo>
                <a:lnTo>
                  <a:pt x="585724" y="0"/>
                </a:lnTo>
                <a:close/>
              </a:path>
              <a:path w="662304" h="76200">
                <a:moveTo>
                  <a:pt x="585724" y="28575"/>
                </a:moveTo>
                <a:lnTo>
                  <a:pt x="0" y="28575"/>
                </a:lnTo>
                <a:lnTo>
                  <a:pt x="0" y="47625"/>
                </a:lnTo>
                <a:lnTo>
                  <a:pt x="585724" y="47625"/>
                </a:lnTo>
                <a:lnTo>
                  <a:pt x="585724" y="28575"/>
                </a:lnTo>
                <a:close/>
              </a:path>
              <a:path w="662304" h="76200">
                <a:moveTo>
                  <a:pt x="642874" y="28575"/>
                </a:moveTo>
                <a:lnTo>
                  <a:pt x="598424" y="28575"/>
                </a:lnTo>
                <a:lnTo>
                  <a:pt x="598424" y="47625"/>
                </a:lnTo>
                <a:lnTo>
                  <a:pt x="642874" y="47625"/>
                </a:lnTo>
                <a:lnTo>
                  <a:pt x="661924" y="38100"/>
                </a:lnTo>
                <a:lnTo>
                  <a:pt x="642874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36770" y="3260216"/>
            <a:ext cx="554355" cy="76200"/>
          </a:xfrm>
          <a:custGeom>
            <a:avLst/>
            <a:gdLst/>
            <a:ahLst/>
            <a:cxnLst/>
            <a:rect l="l" t="t" r="r" b="b"/>
            <a:pathLst>
              <a:path w="554354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7625"/>
                </a:lnTo>
                <a:lnTo>
                  <a:pt x="63500" y="47625"/>
                </a:lnTo>
                <a:lnTo>
                  <a:pt x="63500" y="28575"/>
                </a:lnTo>
                <a:lnTo>
                  <a:pt x="76200" y="28575"/>
                </a:lnTo>
                <a:lnTo>
                  <a:pt x="76200" y="0"/>
                </a:lnTo>
                <a:close/>
              </a:path>
              <a:path w="554354" h="76200">
                <a:moveTo>
                  <a:pt x="76200" y="28575"/>
                </a:moveTo>
                <a:lnTo>
                  <a:pt x="63500" y="28575"/>
                </a:lnTo>
                <a:lnTo>
                  <a:pt x="63500" y="47625"/>
                </a:lnTo>
                <a:lnTo>
                  <a:pt x="76200" y="47625"/>
                </a:lnTo>
                <a:lnTo>
                  <a:pt x="76200" y="28575"/>
                </a:lnTo>
                <a:close/>
              </a:path>
              <a:path w="554354" h="76200">
                <a:moveTo>
                  <a:pt x="553974" y="28575"/>
                </a:moveTo>
                <a:lnTo>
                  <a:pt x="76200" y="28575"/>
                </a:lnTo>
                <a:lnTo>
                  <a:pt x="76200" y="47625"/>
                </a:lnTo>
                <a:lnTo>
                  <a:pt x="553974" y="47625"/>
                </a:lnTo>
                <a:lnTo>
                  <a:pt x="553974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34580" y="3260216"/>
            <a:ext cx="662305" cy="76200"/>
          </a:xfrm>
          <a:custGeom>
            <a:avLst/>
            <a:gdLst/>
            <a:ahLst/>
            <a:cxnLst/>
            <a:rect l="l" t="t" r="r" b="b"/>
            <a:pathLst>
              <a:path w="662304" h="76200">
                <a:moveTo>
                  <a:pt x="585851" y="0"/>
                </a:moveTo>
                <a:lnTo>
                  <a:pt x="585851" y="76200"/>
                </a:lnTo>
                <a:lnTo>
                  <a:pt x="643001" y="47625"/>
                </a:lnTo>
                <a:lnTo>
                  <a:pt x="598551" y="47625"/>
                </a:lnTo>
                <a:lnTo>
                  <a:pt x="598551" y="28575"/>
                </a:lnTo>
                <a:lnTo>
                  <a:pt x="643001" y="28575"/>
                </a:lnTo>
                <a:lnTo>
                  <a:pt x="585851" y="0"/>
                </a:lnTo>
                <a:close/>
              </a:path>
              <a:path w="662304" h="76200">
                <a:moveTo>
                  <a:pt x="585851" y="28575"/>
                </a:moveTo>
                <a:lnTo>
                  <a:pt x="0" y="28575"/>
                </a:lnTo>
                <a:lnTo>
                  <a:pt x="0" y="47625"/>
                </a:lnTo>
                <a:lnTo>
                  <a:pt x="585851" y="47625"/>
                </a:lnTo>
                <a:lnTo>
                  <a:pt x="585851" y="28575"/>
                </a:lnTo>
                <a:close/>
              </a:path>
              <a:path w="662304" h="76200">
                <a:moveTo>
                  <a:pt x="643001" y="28575"/>
                </a:moveTo>
                <a:lnTo>
                  <a:pt x="598551" y="28575"/>
                </a:lnTo>
                <a:lnTo>
                  <a:pt x="598551" y="47625"/>
                </a:lnTo>
                <a:lnTo>
                  <a:pt x="643001" y="47625"/>
                </a:lnTo>
                <a:lnTo>
                  <a:pt x="662051" y="38100"/>
                </a:lnTo>
                <a:lnTo>
                  <a:pt x="643001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37880" y="3260216"/>
            <a:ext cx="662305" cy="76200"/>
          </a:xfrm>
          <a:custGeom>
            <a:avLst/>
            <a:gdLst/>
            <a:ahLst/>
            <a:cxnLst/>
            <a:rect l="l" t="t" r="r" b="b"/>
            <a:pathLst>
              <a:path w="662304" h="76200">
                <a:moveTo>
                  <a:pt x="585851" y="0"/>
                </a:moveTo>
                <a:lnTo>
                  <a:pt x="585851" y="76200"/>
                </a:lnTo>
                <a:lnTo>
                  <a:pt x="643001" y="47625"/>
                </a:lnTo>
                <a:lnTo>
                  <a:pt x="598551" y="47625"/>
                </a:lnTo>
                <a:lnTo>
                  <a:pt x="598551" y="28575"/>
                </a:lnTo>
                <a:lnTo>
                  <a:pt x="643001" y="28575"/>
                </a:lnTo>
                <a:lnTo>
                  <a:pt x="585851" y="0"/>
                </a:lnTo>
                <a:close/>
              </a:path>
              <a:path w="662304" h="76200">
                <a:moveTo>
                  <a:pt x="585851" y="28575"/>
                </a:moveTo>
                <a:lnTo>
                  <a:pt x="0" y="28575"/>
                </a:lnTo>
                <a:lnTo>
                  <a:pt x="0" y="47625"/>
                </a:lnTo>
                <a:lnTo>
                  <a:pt x="585851" y="47625"/>
                </a:lnTo>
                <a:lnTo>
                  <a:pt x="585851" y="28575"/>
                </a:lnTo>
                <a:close/>
              </a:path>
              <a:path w="662304" h="76200">
                <a:moveTo>
                  <a:pt x="643001" y="28575"/>
                </a:moveTo>
                <a:lnTo>
                  <a:pt x="598551" y="28575"/>
                </a:lnTo>
                <a:lnTo>
                  <a:pt x="598551" y="47625"/>
                </a:lnTo>
                <a:lnTo>
                  <a:pt x="643001" y="47625"/>
                </a:lnTo>
                <a:lnTo>
                  <a:pt x="662051" y="38100"/>
                </a:lnTo>
                <a:lnTo>
                  <a:pt x="643001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72429" y="1083754"/>
            <a:ext cx="2454275" cy="503555"/>
          </a:xfrm>
          <a:custGeom>
            <a:avLst/>
            <a:gdLst/>
            <a:ahLst/>
            <a:cxnLst/>
            <a:rect l="l" t="t" r="r" b="b"/>
            <a:pathLst>
              <a:path w="2454275" h="503555">
                <a:moveTo>
                  <a:pt x="0" y="503237"/>
                </a:moveTo>
                <a:lnTo>
                  <a:pt x="2454275" y="503237"/>
                </a:lnTo>
                <a:lnTo>
                  <a:pt x="2454275" y="0"/>
                </a:lnTo>
                <a:lnTo>
                  <a:pt x="0" y="0"/>
                </a:lnTo>
                <a:lnTo>
                  <a:pt x="0" y="503237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472429" y="1083754"/>
            <a:ext cx="2454275" cy="50355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845185" marR="118745" indent="-718185">
              <a:lnSpc>
                <a:spcPct val="100000"/>
              </a:lnSpc>
              <a:spcBef>
                <a:spcPts val="380"/>
              </a:spcBef>
            </a:pPr>
            <a:r>
              <a:rPr sz="1300" spc="-5" dirty="0">
                <a:latin typeface="Arial"/>
                <a:cs typeface="Arial"/>
              </a:rPr>
              <a:t>Lack of efficacy and/or  toxicity in phase</a:t>
            </a:r>
            <a:r>
              <a:rPr sz="1300" dirty="0">
                <a:latin typeface="Arial"/>
                <a:cs typeface="Arial"/>
              </a:rPr>
              <a:t> </a:t>
            </a:r>
            <a:r>
              <a:rPr sz="1300" spc="-5" dirty="0">
                <a:latin typeface="Arial"/>
                <a:cs typeface="Arial"/>
              </a:rPr>
              <a:t>II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08954" y="1642554"/>
            <a:ext cx="2192655" cy="503555"/>
          </a:xfrm>
          <a:prstGeom prst="rect">
            <a:avLst/>
          </a:prstGeom>
          <a:solidFill>
            <a:srgbClr val="C5DFB4"/>
          </a:solidFill>
          <a:ln w="9525">
            <a:solidFill>
              <a:srgbClr val="000000"/>
            </a:solidFill>
          </a:ln>
        </p:spPr>
        <p:txBody>
          <a:bodyPr vert="horz" wrap="square" lIns="0" tIns="48894" rIns="0" bIns="0" rtlCol="0">
            <a:spAutoFit/>
          </a:bodyPr>
          <a:lstStyle/>
          <a:p>
            <a:pPr marL="692785" marR="120014" indent="-565785">
              <a:lnSpc>
                <a:spcPct val="100000"/>
              </a:lnSpc>
              <a:spcBef>
                <a:spcPts val="384"/>
              </a:spcBef>
            </a:pPr>
            <a:r>
              <a:rPr sz="1300" spc="-10" dirty="0">
                <a:latin typeface="Arial"/>
                <a:cs typeface="Arial"/>
              </a:rPr>
              <a:t>Predominant axial disease  </a:t>
            </a:r>
            <a:r>
              <a:rPr sz="1300" spc="-5" dirty="0">
                <a:latin typeface="Arial"/>
                <a:cs typeface="Arial"/>
              </a:rPr>
              <a:t>or</a:t>
            </a:r>
            <a:r>
              <a:rPr sz="1300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enthesis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748784" y="1085850"/>
            <a:ext cx="723900" cy="262255"/>
          </a:xfrm>
          <a:custGeom>
            <a:avLst/>
            <a:gdLst/>
            <a:ahLst/>
            <a:cxnLst/>
            <a:rect l="l" t="t" r="r" b="b"/>
            <a:pathLst>
              <a:path w="723900" h="262255">
                <a:moveTo>
                  <a:pt x="648435" y="235093"/>
                </a:moveTo>
                <a:lnTo>
                  <a:pt x="639317" y="262254"/>
                </a:lnTo>
                <a:lnTo>
                  <a:pt x="723645" y="250316"/>
                </a:lnTo>
                <a:lnTo>
                  <a:pt x="712517" y="239140"/>
                </a:lnTo>
                <a:lnTo>
                  <a:pt x="660526" y="239140"/>
                </a:lnTo>
                <a:lnTo>
                  <a:pt x="648435" y="235093"/>
                </a:lnTo>
                <a:close/>
              </a:path>
              <a:path w="723900" h="262255">
                <a:moveTo>
                  <a:pt x="654480" y="217084"/>
                </a:moveTo>
                <a:lnTo>
                  <a:pt x="648435" y="235093"/>
                </a:lnTo>
                <a:lnTo>
                  <a:pt x="660526" y="239140"/>
                </a:lnTo>
                <a:lnTo>
                  <a:pt x="666495" y="221107"/>
                </a:lnTo>
                <a:lnTo>
                  <a:pt x="654480" y="217084"/>
                </a:lnTo>
                <a:close/>
              </a:path>
              <a:path w="723900" h="262255">
                <a:moveTo>
                  <a:pt x="663575" y="189991"/>
                </a:moveTo>
                <a:lnTo>
                  <a:pt x="654480" y="217084"/>
                </a:lnTo>
                <a:lnTo>
                  <a:pt x="666495" y="221107"/>
                </a:lnTo>
                <a:lnTo>
                  <a:pt x="660526" y="239140"/>
                </a:lnTo>
                <a:lnTo>
                  <a:pt x="712517" y="239140"/>
                </a:lnTo>
                <a:lnTo>
                  <a:pt x="663575" y="189991"/>
                </a:lnTo>
                <a:close/>
              </a:path>
              <a:path w="723900" h="262255">
                <a:moveTo>
                  <a:pt x="5968" y="0"/>
                </a:moveTo>
                <a:lnTo>
                  <a:pt x="0" y="18034"/>
                </a:lnTo>
                <a:lnTo>
                  <a:pt x="648435" y="235093"/>
                </a:lnTo>
                <a:lnTo>
                  <a:pt x="654480" y="217084"/>
                </a:lnTo>
                <a:lnTo>
                  <a:pt x="59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27070" y="1417066"/>
            <a:ext cx="2245360" cy="3175"/>
          </a:xfrm>
          <a:custGeom>
            <a:avLst/>
            <a:gdLst/>
            <a:ahLst/>
            <a:cxnLst/>
            <a:rect l="l" t="t" r="r" b="b"/>
            <a:pathLst>
              <a:path w="2245360" h="3175">
                <a:moveTo>
                  <a:pt x="2245360" y="3175"/>
                </a:move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22879" y="1411732"/>
            <a:ext cx="922655" cy="454659"/>
          </a:xfrm>
          <a:custGeom>
            <a:avLst/>
            <a:gdLst/>
            <a:ahLst/>
            <a:cxnLst/>
            <a:rect l="l" t="t" r="r" b="b"/>
            <a:pathLst>
              <a:path w="922654" h="454660">
                <a:moveTo>
                  <a:pt x="849747" y="428422"/>
                </a:moveTo>
                <a:lnTo>
                  <a:pt x="837310" y="454151"/>
                </a:lnTo>
                <a:lnTo>
                  <a:pt x="922528" y="453008"/>
                </a:lnTo>
                <a:lnTo>
                  <a:pt x="907818" y="433958"/>
                </a:lnTo>
                <a:lnTo>
                  <a:pt x="861186" y="433958"/>
                </a:lnTo>
                <a:lnTo>
                  <a:pt x="849747" y="428422"/>
                </a:lnTo>
                <a:close/>
              </a:path>
              <a:path w="922654" h="454660">
                <a:moveTo>
                  <a:pt x="858027" y="411289"/>
                </a:moveTo>
                <a:lnTo>
                  <a:pt x="849747" y="428422"/>
                </a:lnTo>
                <a:lnTo>
                  <a:pt x="861186" y="433958"/>
                </a:lnTo>
                <a:lnTo>
                  <a:pt x="869442" y="416813"/>
                </a:lnTo>
                <a:lnTo>
                  <a:pt x="858027" y="411289"/>
                </a:lnTo>
                <a:close/>
              </a:path>
              <a:path w="922654" h="454660">
                <a:moveTo>
                  <a:pt x="870457" y="385571"/>
                </a:moveTo>
                <a:lnTo>
                  <a:pt x="858027" y="411289"/>
                </a:lnTo>
                <a:lnTo>
                  <a:pt x="869442" y="416813"/>
                </a:lnTo>
                <a:lnTo>
                  <a:pt x="861186" y="433958"/>
                </a:lnTo>
                <a:lnTo>
                  <a:pt x="907818" y="433958"/>
                </a:lnTo>
                <a:lnTo>
                  <a:pt x="870457" y="385571"/>
                </a:lnTo>
                <a:close/>
              </a:path>
              <a:path w="922654" h="454660">
                <a:moveTo>
                  <a:pt x="8254" y="0"/>
                </a:moveTo>
                <a:lnTo>
                  <a:pt x="0" y="17144"/>
                </a:lnTo>
                <a:lnTo>
                  <a:pt x="849747" y="428422"/>
                </a:lnTo>
                <a:lnTo>
                  <a:pt x="858027" y="411289"/>
                </a:lnTo>
                <a:lnTo>
                  <a:pt x="82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26705" y="1417066"/>
            <a:ext cx="2394585" cy="3175"/>
          </a:xfrm>
          <a:custGeom>
            <a:avLst/>
            <a:gdLst/>
            <a:ahLst/>
            <a:cxnLst/>
            <a:rect l="l" t="t" r="r" b="b"/>
            <a:pathLst>
              <a:path w="2394584" h="3175">
                <a:moveTo>
                  <a:pt x="2394458" y="0"/>
                </a:moveTo>
                <a:lnTo>
                  <a:pt x="0" y="3175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530588" y="1408557"/>
            <a:ext cx="795020" cy="382270"/>
          </a:xfrm>
          <a:custGeom>
            <a:avLst/>
            <a:gdLst/>
            <a:ahLst/>
            <a:cxnLst/>
            <a:rect l="l" t="t" r="r" b="b"/>
            <a:pathLst>
              <a:path w="795020" h="382269">
                <a:moveTo>
                  <a:pt x="52704" y="313181"/>
                </a:moveTo>
                <a:lnTo>
                  <a:pt x="0" y="379983"/>
                </a:lnTo>
                <a:lnTo>
                  <a:pt x="85216" y="382142"/>
                </a:lnTo>
                <a:lnTo>
                  <a:pt x="75577" y="361695"/>
                </a:lnTo>
                <a:lnTo>
                  <a:pt x="61467" y="361695"/>
                </a:lnTo>
                <a:lnTo>
                  <a:pt x="53466" y="344423"/>
                </a:lnTo>
                <a:lnTo>
                  <a:pt x="64901" y="339051"/>
                </a:lnTo>
                <a:lnTo>
                  <a:pt x="52704" y="313181"/>
                </a:lnTo>
                <a:close/>
              </a:path>
              <a:path w="795020" h="382269">
                <a:moveTo>
                  <a:pt x="64901" y="339051"/>
                </a:moveTo>
                <a:lnTo>
                  <a:pt x="53466" y="344423"/>
                </a:lnTo>
                <a:lnTo>
                  <a:pt x="61467" y="361695"/>
                </a:lnTo>
                <a:lnTo>
                  <a:pt x="73018" y="356268"/>
                </a:lnTo>
                <a:lnTo>
                  <a:pt x="64901" y="339051"/>
                </a:lnTo>
                <a:close/>
              </a:path>
              <a:path w="795020" h="382269">
                <a:moveTo>
                  <a:pt x="73018" y="356268"/>
                </a:moveTo>
                <a:lnTo>
                  <a:pt x="61467" y="361695"/>
                </a:lnTo>
                <a:lnTo>
                  <a:pt x="75577" y="361695"/>
                </a:lnTo>
                <a:lnTo>
                  <a:pt x="73018" y="356268"/>
                </a:lnTo>
                <a:close/>
              </a:path>
              <a:path w="795020" h="382269">
                <a:moveTo>
                  <a:pt x="786510" y="0"/>
                </a:moveTo>
                <a:lnTo>
                  <a:pt x="64901" y="339051"/>
                </a:lnTo>
                <a:lnTo>
                  <a:pt x="73018" y="356268"/>
                </a:lnTo>
                <a:lnTo>
                  <a:pt x="794638" y="17144"/>
                </a:lnTo>
                <a:lnTo>
                  <a:pt x="786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115430" y="2187003"/>
            <a:ext cx="1638300" cy="535305"/>
          </a:xfrm>
          <a:prstGeom prst="rect">
            <a:avLst/>
          </a:prstGeom>
          <a:solidFill>
            <a:srgbClr val="9DC3E6"/>
          </a:solidFill>
          <a:ln w="9525">
            <a:solidFill>
              <a:srgbClr val="000000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85"/>
              </a:spcBef>
            </a:pPr>
            <a:r>
              <a:rPr sz="1400" spc="-5" dirty="0">
                <a:latin typeface="Arial"/>
                <a:cs typeface="Arial"/>
              </a:rPr>
              <a:t>Achieve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target</a:t>
            </a:r>
            <a:endParaRPr sz="14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within 3–6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months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77053" y="2300973"/>
            <a:ext cx="576580" cy="320040"/>
          </a:xfrm>
          <a:prstGeom prst="rect">
            <a:avLst/>
          </a:prstGeom>
          <a:solidFill>
            <a:srgbClr val="C5DFB4"/>
          </a:solidFill>
          <a:ln w="9525">
            <a:solidFill>
              <a:srgbClr val="000000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174625">
              <a:lnSpc>
                <a:spcPct val="100000"/>
              </a:lnSpc>
              <a:spcBef>
                <a:spcPts val="375"/>
              </a:spcBef>
            </a:pPr>
            <a:r>
              <a:rPr sz="1400" spc="-10" dirty="0">
                <a:latin typeface="Arial"/>
                <a:cs typeface="Arial"/>
              </a:rPr>
              <a:t>No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100320" y="2422017"/>
            <a:ext cx="298450" cy="76200"/>
          </a:xfrm>
          <a:custGeom>
            <a:avLst/>
            <a:gdLst/>
            <a:ahLst/>
            <a:cxnLst/>
            <a:rect l="l" t="t" r="r" b="b"/>
            <a:pathLst>
              <a:path w="29845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7625"/>
                </a:lnTo>
                <a:lnTo>
                  <a:pt x="63500" y="47625"/>
                </a:lnTo>
                <a:lnTo>
                  <a:pt x="63500" y="28575"/>
                </a:lnTo>
                <a:lnTo>
                  <a:pt x="76200" y="28575"/>
                </a:lnTo>
                <a:lnTo>
                  <a:pt x="76200" y="0"/>
                </a:lnTo>
                <a:close/>
              </a:path>
              <a:path w="298450" h="76200">
                <a:moveTo>
                  <a:pt x="76200" y="28575"/>
                </a:moveTo>
                <a:lnTo>
                  <a:pt x="63500" y="28575"/>
                </a:lnTo>
                <a:lnTo>
                  <a:pt x="63500" y="47625"/>
                </a:lnTo>
                <a:lnTo>
                  <a:pt x="76200" y="47625"/>
                </a:lnTo>
                <a:lnTo>
                  <a:pt x="76200" y="28575"/>
                </a:lnTo>
                <a:close/>
              </a:path>
              <a:path w="298450" h="76200">
                <a:moveTo>
                  <a:pt x="298450" y="28575"/>
                </a:moveTo>
                <a:lnTo>
                  <a:pt x="76200" y="28575"/>
                </a:lnTo>
                <a:lnTo>
                  <a:pt x="76200" y="47625"/>
                </a:lnTo>
                <a:lnTo>
                  <a:pt x="298450" y="47625"/>
                </a:lnTo>
                <a:lnTo>
                  <a:pt x="298450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953378" y="2419857"/>
            <a:ext cx="162433" cy="76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91831" y="2423286"/>
            <a:ext cx="452755" cy="76200"/>
          </a:xfrm>
          <a:custGeom>
            <a:avLst/>
            <a:gdLst/>
            <a:ahLst/>
            <a:cxnLst/>
            <a:rect l="l" t="t" r="r" b="b"/>
            <a:pathLst>
              <a:path w="452754" h="76200">
                <a:moveTo>
                  <a:pt x="76073" y="0"/>
                </a:moveTo>
                <a:lnTo>
                  <a:pt x="0" y="38353"/>
                </a:lnTo>
                <a:lnTo>
                  <a:pt x="76326" y="76200"/>
                </a:lnTo>
                <a:lnTo>
                  <a:pt x="76232" y="47751"/>
                </a:lnTo>
                <a:lnTo>
                  <a:pt x="63500" y="47751"/>
                </a:lnTo>
                <a:lnTo>
                  <a:pt x="63500" y="28701"/>
                </a:lnTo>
                <a:lnTo>
                  <a:pt x="76168" y="28656"/>
                </a:lnTo>
                <a:lnTo>
                  <a:pt x="76073" y="0"/>
                </a:lnTo>
                <a:close/>
              </a:path>
              <a:path w="452754" h="76200">
                <a:moveTo>
                  <a:pt x="76168" y="28656"/>
                </a:moveTo>
                <a:lnTo>
                  <a:pt x="63500" y="28701"/>
                </a:lnTo>
                <a:lnTo>
                  <a:pt x="63500" y="47751"/>
                </a:lnTo>
                <a:lnTo>
                  <a:pt x="76232" y="47706"/>
                </a:lnTo>
                <a:lnTo>
                  <a:pt x="76168" y="28656"/>
                </a:lnTo>
                <a:close/>
              </a:path>
              <a:path w="452754" h="76200">
                <a:moveTo>
                  <a:pt x="76232" y="47706"/>
                </a:moveTo>
                <a:lnTo>
                  <a:pt x="63500" y="47751"/>
                </a:lnTo>
                <a:lnTo>
                  <a:pt x="76232" y="47751"/>
                </a:lnTo>
                <a:close/>
              </a:path>
              <a:path w="452754" h="76200">
                <a:moveTo>
                  <a:pt x="452374" y="27304"/>
                </a:moveTo>
                <a:lnTo>
                  <a:pt x="76168" y="28656"/>
                </a:lnTo>
                <a:lnTo>
                  <a:pt x="76232" y="47706"/>
                </a:lnTo>
                <a:lnTo>
                  <a:pt x="452500" y="46354"/>
                </a:lnTo>
                <a:lnTo>
                  <a:pt x="452374" y="273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834379" y="3030029"/>
            <a:ext cx="1638300" cy="535305"/>
          </a:xfrm>
          <a:prstGeom prst="rect">
            <a:avLst/>
          </a:prstGeom>
          <a:solidFill>
            <a:srgbClr val="9DC3E6"/>
          </a:solidFill>
          <a:ln w="9525">
            <a:solidFill>
              <a:srgbClr val="000000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104139" marR="95885" indent="146050">
              <a:lnSpc>
                <a:spcPct val="100000"/>
              </a:lnSpc>
              <a:spcBef>
                <a:spcPts val="385"/>
              </a:spcBef>
            </a:pPr>
            <a:r>
              <a:rPr sz="1400" spc="-5" dirty="0">
                <a:latin typeface="Arial"/>
                <a:cs typeface="Arial"/>
              </a:rPr>
              <a:t>Achieve </a:t>
            </a:r>
            <a:r>
              <a:rPr sz="1400" dirty="0">
                <a:latin typeface="Arial"/>
                <a:cs typeface="Arial"/>
              </a:rPr>
              <a:t>target  </a:t>
            </a:r>
            <a:r>
              <a:rPr sz="1400" spc="-5" dirty="0">
                <a:latin typeface="Arial"/>
                <a:cs typeface="Arial"/>
              </a:rPr>
              <a:t>within 3–6  months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945253" y="3137649"/>
            <a:ext cx="576580" cy="320040"/>
          </a:xfrm>
          <a:prstGeom prst="rect">
            <a:avLst/>
          </a:prstGeom>
          <a:solidFill>
            <a:srgbClr val="A4A4A4"/>
          </a:solidFill>
          <a:ln w="9525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74625">
              <a:lnSpc>
                <a:spcPct val="100000"/>
              </a:lnSpc>
              <a:spcBef>
                <a:spcPts val="38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21325" y="3259963"/>
            <a:ext cx="313690" cy="76200"/>
          </a:xfrm>
          <a:custGeom>
            <a:avLst/>
            <a:gdLst/>
            <a:ahLst/>
            <a:cxnLst/>
            <a:rect l="l" t="t" r="r" b="b"/>
            <a:pathLst>
              <a:path w="313689" h="76200">
                <a:moveTo>
                  <a:pt x="76073" y="0"/>
                </a:moveTo>
                <a:lnTo>
                  <a:pt x="0" y="38353"/>
                </a:lnTo>
                <a:lnTo>
                  <a:pt x="76326" y="76200"/>
                </a:lnTo>
                <a:lnTo>
                  <a:pt x="76232" y="47751"/>
                </a:lnTo>
                <a:lnTo>
                  <a:pt x="63500" y="47751"/>
                </a:lnTo>
                <a:lnTo>
                  <a:pt x="63500" y="28701"/>
                </a:lnTo>
                <a:lnTo>
                  <a:pt x="76168" y="28669"/>
                </a:lnTo>
                <a:lnTo>
                  <a:pt x="76073" y="0"/>
                </a:lnTo>
                <a:close/>
              </a:path>
              <a:path w="313689" h="76200">
                <a:moveTo>
                  <a:pt x="76168" y="28669"/>
                </a:moveTo>
                <a:lnTo>
                  <a:pt x="63500" y="28701"/>
                </a:lnTo>
                <a:lnTo>
                  <a:pt x="63500" y="47751"/>
                </a:lnTo>
                <a:lnTo>
                  <a:pt x="76232" y="47719"/>
                </a:lnTo>
                <a:lnTo>
                  <a:pt x="76168" y="28669"/>
                </a:lnTo>
                <a:close/>
              </a:path>
              <a:path w="313689" h="76200">
                <a:moveTo>
                  <a:pt x="76232" y="47719"/>
                </a:moveTo>
                <a:lnTo>
                  <a:pt x="63500" y="47751"/>
                </a:lnTo>
                <a:lnTo>
                  <a:pt x="76232" y="47751"/>
                </a:lnTo>
                <a:close/>
              </a:path>
              <a:path w="313689" h="76200">
                <a:moveTo>
                  <a:pt x="313054" y="28066"/>
                </a:moveTo>
                <a:lnTo>
                  <a:pt x="76168" y="28669"/>
                </a:lnTo>
                <a:lnTo>
                  <a:pt x="76232" y="47719"/>
                </a:lnTo>
                <a:lnTo>
                  <a:pt x="313182" y="47116"/>
                </a:lnTo>
                <a:lnTo>
                  <a:pt x="313054" y="280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085455" y="3137649"/>
            <a:ext cx="576580" cy="320040"/>
          </a:xfrm>
          <a:prstGeom prst="rect">
            <a:avLst/>
          </a:prstGeom>
          <a:solidFill>
            <a:srgbClr val="9DC3E6"/>
          </a:solidFill>
          <a:ln w="9525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380"/>
              </a:spcBef>
            </a:pPr>
            <a:r>
              <a:rPr sz="1400" spc="-50" dirty="0">
                <a:latin typeface="Arial"/>
                <a:cs typeface="Arial"/>
              </a:rPr>
              <a:t>Yes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093581" y="3137649"/>
            <a:ext cx="1008380" cy="320040"/>
          </a:xfrm>
          <a:prstGeom prst="rect">
            <a:avLst/>
          </a:prstGeom>
          <a:solidFill>
            <a:srgbClr val="9DC3E6"/>
          </a:solidFill>
          <a:ln w="9525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47320">
              <a:lnSpc>
                <a:spcPct val="100000"/>
              </a:lnSpc>
              <a:spcBef>
                <a:spcPts val="380"/>
              </a:spcBef>
            </a:pPr>
            <a:r>
              <a:rPr sz="1400" dirty="0">
                <a:latin typeface="Arial"/>
                <a:cs typeface="Arial"/>
              </a:rPr>
              <a:t>Continue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093720" y="3030029"/>
            <a:ext cx="1539875" cy="535305"/>
          </a:xfrm>
          <a:prstGeom prst="rect">
            <a:avLst/>
          </a:prstGeom>
          <a:solidFill>
            <a:srgbClr val="A4A4A4"/>
          </a:solidFill>
          <a:ln w="9525">
            <a:solidFill>
              <a:srgbClr val="000000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196850" marR="101600" indent="-88900">
              <a:lnSpc>
                <a:spcPct val="100000"/>
              </a:lnSpc>
              <a:spcBef>
                <a:spcPts val="38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Failure phase  III: go to phase  IV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830698" y="2774188"/>
            <a:ext cx="1003935" cy="274955"/>
          </a:xfrm>
          <a:custGeom>
            <a:avLst/>
            <a:gdLst/>
            <a:ahLst/>
            <a:cxnLst/>
            <a:rect l="l" t="t" r="r" b="b"/>
            <a:pathLst>
              <a:path w="1003935" h="274955">
                <a:moveTo>
                  <a:pt x="927470" y="246900"/>
                </a:moveTo>
                <a:lnTo>
                  <a:pt x="920623" y="274574"/>
                </a:lnTo>
                <a:lnTo>
                  <a:pt x="1003680" y="255777"/>
                </a:lnTo>
                <a:lnTo>
                  <a:pt x="996815" y="249936"/>
                </a:lnTo>
                <a:lnTo>
                  <a:pt x="939800" y="249936"/>
                </a:lnTo>
                <a:lnTo>
                  <a:pt x="927470" y="246900"/>
                </a:lnTo>
                <a:close/>
              </a:path>
              <a:path w="1003935" h="274955">
                <a:moveTo>
                  <a:pt x="932056" y="228361"/>
                </a:moveTo>
                <a:lnTo>
                  <a:pt x="927470" y="246900"/>
                </a:lnTo>
                <a:lnTo>
                  <a:pt x="939800" y="249936"/>
                </a:lnTo>
                <a:lnTo>
                  <a:pt x="944372" y="231394"/>
                </a:lnTo>
                <a:lnTo>
                  <a:pt x="932056" y="228361"/>
                </a:lnTo>
                <a:close/>
              </a:path>
              <a:path w="1003935" h="274955">
                <a:moveTo>
                  <a:pt x="938911" y="200660"/>
                </a:moveTo>
                <a:lnTo>
                  <a:pt x="932056" y="228361"/>
                </a:lnTo>
                <a:lnTo>
                  <a:pt x="944372" y="231394"/>
                </a:lnTo>
                <a:lnTo>
                  <a:pt x="939800" y="249936"/>
                </a:lnTo>
                <a:lnTo>
                  <a:pt x="996815" y="249936"/>
                </a:lnTo>
                <a:lnTo>
                  <a:pt x="938911" y="200660"/>
                </a:lnTo>
                <a:close/>
              </a:path>
              <a:path w="1003935" h="274955">
                <a:moveTo>
                  <a:pt x="4572" y="0"/>
                </a:moveTo>
                <a:lnTo>
                  <a:pt x="0" y="18541"/>
                </a:lnTo>
                <a:lnTo>
                  <a:pt x="927470" y="246900"/>
                </a:lnTo>
                <a:lnTo>
                  <a:pt x="932056" y="228361"/>
                </a:lnTo>
                <a:lnTo>
                  <a:pt x="45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589651" y="3661790"/>
            <a:ext cx="2377440" cy="536575"/>
          </a:xfrm>
          <a:prstGeom prst="rect">
            <a:avLst/>
          </a:prstGeom>
          <a:solidFill>
            <a:srgbClr val="A4A4A4"/>
          </a:solidFill>
          <a:ln w="9525">
            <a:solidFill>
              <a:srgbClr val="00000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457834" marR="294640" indent="-155575">
              <a:lnSpc>
                <a:spcPct val="100000"/>
              </a:lnSpc>
              <a:spcBef>
                <a:spcPts val="39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Lack of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efficacy 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and/or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toxicity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in  phase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III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642102" y="4268215"/>
            <a:ext cx="2311400" cy="976630"/>
          </a:xfrm>
          <a:custGeom>
            <a:avLst/>
            <a:gdLst/>
            <a:ahLst/>
            <a:cxnLst/>
            <a:rect l="l" t="t" r="r" b="b"/>
            <a:pathLst>
              <a:path w="2311400" h="976629">
                <a:moveTo>
                  <a:pt x="1155700" y="0"/>
                </a:moveTo>
                <a:lnTo>
                  <a:pt x="1090116" y="772"/>
                </a:lnTo>
                <a:lnTo>
                  <a:pt x="1025492" y="3063"/>
                </a:lnTo>
                <a:lnTo>
                  <a:pt x="961926" y="6831"/>
                </a:lnTo>
                <a:lnTo>
                  <a:pt x="899516" y="12035"/>
                </a:lnTo>
                <a:lnTo>
                  <a:pt x="838358" y="18633"/>
                </a:lnTo>
                <a:lnTo>
                  <a:pt x="778550" y="26584"/>
                </a:lnTo>
                <a:lnTo>
                  <a:pt x="720190" y="35847"/>
                </a:lnTo>
                <a:lnTo>
                  <a:pt x="663376" y="46382"/>
                </a:lnTo>
                <a:lnTo>
                  <a:pt x="608204" y="58146"/>
                </a:lnTo>
                <a:lnTo>
                  <a:pt x="554773" y="71098"/>
                </a:lnTo>
                <a:lnTo>
                  <a:pt x="503180" y="85198"/>
                </a:lnTo>
                <a:lnTo>
                  <a:pt x="453522" y="100403"/>
                </a:lnTo>
                <a:lnTo>
                  <a:pt x="405898" y="116674"/>
                </a:lnTo>
                <a:lnTo>
                  <a:pt x="360404" y="133968"/>
                </a:lnTo>
                <a:lnTo>
                  <a:pt x="317138" y="152244"/>
                </a:lnTo>
                <a:lnTo>
                  <a:pt x="276198" y="171462"/>
                </a:lnTo>
                <a:lnTo>
                  <a:pt x="237681" y="191579"/>
                </a:lnTo>
                <a:lnTo>
                  <a:pt x="201685" y="212556"/>
                </a:lnTo>
                <a:lnTo>
                  <a:pt x="168308" y="234349"/>
                </a:lnTo>
                <a:lnTo>
                  <a:pt x="109798" y="280225"/>
                </a:lnTo>
                <a:lnTo>
                  <a:pt x="62931" y="328876"/>
                </a:lnTo>
                <a:lnTo>
                  <a:pt x="28489" y="379974"/>
                </a:lnTo>
                <a:lnTo>
                  <a:pt x="7252" y="433187"/>
                </a:lnTo>
                <a:lnTo>
                  <a:pt x="0" y="488187"/>
                </a:lnTo>
                <a:lnTo>
                  <a:pt x="1829" y="515890"/>
                </a:lnTo>
                <a:lnTo>
                  <a:pt x="16171" y="570038"/>
                </a:lnTo>
                <a:lnTo>
                  <a:pt x="44109" y="622235"/>
                </a:lnTo>
                <a:lnTo>
                  <a:pt x="84860" y="672151"/>
                </a:lnTo>
                <a:lnTo>
                  <a:pt x="137646" y="719455"/>
                </a:lnTo>
                <a:lnTo>
                  <a:pt x="201685" y="763819"/>
                </a:lnTo>
                <a:lnTo>
                  <a:pt x="237681" y="784796"/>
                </a:lnTo>
                <a:lnTo>
                  <a:pt x="276198" y="804913"/>
                </a:lnTo>
                <a:lnTo>
                  <a:pt x="317138" y="824131"/>
                </a:lnTo>
                <a:lnTo>
                  <a:pt x="360404" y="842407"/>
                </a:lnTo>
                <a:lnTo>
                  <a:pt x="405898" y="859701"/>
                </a:lnTo>
                <a:lnTo>
                  <a:pt x="453522" y="875972"/>
                </a:lnTo>
                <a:lnTo>
                  <a:pt x="503180" y="891177"/>
                </a:lnTo>
                <a:lnTo>
                  <a:pt x="554773" y="905277"/>
                </a:lnTo>
                <a:lnTo>
                  <a:pt x="608204" y="918229"/>
                </a:lnTo>
                <a:lnTo>
                  <a:pt x="663376" y="929993"/>
                </a:lnTo>
                <a:lnTo>
                  <a:pt x="720190" y="940528"/>
                </a:lnTo>
                <a:lnTo>
                  <a:pt x="778550" y="949791"/>
                </a:lnTo>
                <a:lnTo>
                  <a:pt x="838358" y="957742"/>
                </a:lnTo>
                <a:lnTo>
                  <a:pt x="899516" y="964340"/>
                </a:lnTo>
                <a:lnTo>
                  <a:pt x="961926" y="969544"/>
                </a:lnTo>
                <a:lnTo>
                  <a:pt x="1025492" y="973312"/>
                </a:lnTo>
                <a:lnTo>
                  <a:pt x="1090116" y="975603"/>
                </a:lnTo>
                <a:lnTo>
                  <a:pt x="1155700" y="976375"/>
                </a:lnTo>
                <a:lnTo>
                  <a:pt x="1221271" y="975603"/>
                </a:lnTo>
                <a:lnTo>
                  <a:pt x="1285884" y="973312"/>
                </a:lnTo>
                <a:lnTo>
                  <a:pt x="1349441" y="969544"/>
                </a:lnTo>
                <a:lnTo>
                  <a:pt x="1411844" y="964340"/>
                </a:lnTo>
                <a:lnTo>
                  <a:pt x="1472996" y="957742"/>
                </a:lnTo>
                <a:lnTo>
                  <a:pt x="1532800" y="949791"/>
                </a:lnTo>
                <a:lnTo>
                  <a:pt x="1591156" y="940528"/>
                </a:lnTo>
                <a:lnTo>
                  <a:pt x="1647968" y="929993"/>
                </a:lnTo>
                <a:lnTo>
                  <a:pt x="1703139" y="918229"/>
                </a:lnTo>
                <a:lnTo>
                  <a:pt x="1756570" y="905277"/>
                </a:lnTo>
                <a:lnTo>
                  <a:pt x="1808164" y="891177"/>
                </a:lnTo>
                <a:lnTo>
                  <a:pt x="1857823" y="875972"/>
                </a:lnTo>
                <a:lnTo>
                  <a:pt x="1905449" y="859701"/>
                </a:lnTo>
                <a:lnTo>
                  <a:pt x="1950946" y="842407"/>
                </a:lnTo>
                <a:lnTo>
                  <a:pt x="1994215" y="824131"/>
                </a:lnTo>
                <a:lnTo>
                  <a:pt x="2035159" y="804913"/>
                </a:lnTo>
                <a:lnTo>
                  <a:pt x="2073679" y="784796"/>
                </a:lnTo>
                <a:lnTo>
                  <a:pt x="2109680" y="763819"/>
                </a:lnTo>
                <a:lnTo>
                  <a:pt x="2143062" y="742026"/>
                </a:lnTo>
                <a:lnTo>
                  <a:pt x="2201580" y="696150"/>
                </a:lnTo>
                <a:lnTo>
                  <a:pt x="2248455" y="647499"/>
                </a:lnTo>
                <a:lnTo>
                  <a:pt x="2282903" y="596401"/>
                </a:lnTo>
                <a:lnTo>
                  <a:pt x="2304145" y="543188"/>
                </a:lnTo>
                <a:lnTo>
                  <a:pt x="2311400" y="488187"/>
                </a:lnTo>
                <a:lnTo>
                  <a:pt x="2309570" y="460485"/>
                </a:lnTo>
                <a:lnTo>
                  <a:pt x="2295224" y="406337"/>
                </a:lnTo>
                <a:lnTo>
                  <a:pt x="2267281" y="354140"/>
                </a:lnTo>
                <a:lnTo>
                  <a:pt x="2226522" y="304224"/>
                </a:lnTo>
                <a:lnTo>
                  <a:pt x="2173728" y="256920"/>
                </a:lnTo>
                <a:lnTo>
                  <a:pt x="2109680" y="212556"/>
                </a:lnTo>
                <a:lnTo>
                  <a:pt x="2073679" y="191579"/>
                </a:lnTo>
                <a:lnTo>
                  <a:pt x="2035159" y="171462"/>
                </a:lnTo>
                <a:lnTo>
                  <a:pt x="1994215" y="152244"/>
                </a:lnTo>
                <a:lnTo>
                  <a:pt x="1950946" y="133968"/>
                </a:lnTo>
                <a:lnTo>
                  <a:pt x="1905449" y="116674"/>
                </a:lnTo>
                <a:lnTo>
                  <a:pt x="1857823" y="100403"/>
                </a:lnTo>
                <a:lnTo>
                  <a:pt x="1808164" y="85198"/>
                </a:lnTo>
                <a:lnTo>
                  <a:pt x="1756570" y="71098"/>
                </a:lnTo>
                <a:lnTo>
                  <a:pt x="1703139" y="58146"/>
                </a:lnTo>
                <a:lnTo>
                  <a:pt x="1647968" y="46382"/>
                </a:lnTo>
                <a:lnTo>
                  <a:pt x="1591156" y="35847"/>
                </a:lnTo>
                <a:lnTo>
                  <a:pt x="1532800" y="26584"/>
                </a:lnTo>
                <a:lnTo>
                  <a:pt x="1472996" y="18633"/>
                </a:lnTo>
                <a:lnTo>
                  <a:pt x="1411844" y="12035"/>
                </a:lnTo>
                <a:lnTo>
                  <a:pt x="1349441" y="6831"/>
                </a:lnTo>
                <a:lnTo>
                  <a:pt x="1285884" y="3063"/>
                </a:lnTo>
                <a:lnTo>
                  <a:pt x="1221271" y="772"/>
                </a:lnTo>
                <a:lnTo>
                  <a:pt x="1155700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642102" y="4268215"/>
            <a:ext cx="2311400" cy="976630"/>
          </a:xfrm>
          <a:custGeom>
            <a:avLst/>
            <a:gdLst/>
            <a:ahLst/>
            <a:cxnLst/>
            <a:rect l="l" t="t" r="r" b="b"/>
            <a:pathLst>
              <a:path w="2311400" h="976629">
                <a:moveTo>
                  <a:pt x="0" y="488187"/>
                </a:moveTo>
                <a:lnTo>
                  <a:pt x="7252" y="433187"/>
                </a:lnTo>
                <a:lnTo>
                  <a:pt x="28489" y="379974"/>
                </a:lnTo>
                <a:lnTo>
                  <a:pt x="62931" y="328876"/>
                </a:lnTo>
                <a:lnTo>
                  <a:pt x="109798" y="280225"/>
                </a:lnTo>
                <a:lnTo>
                  <a:pt x="168308" y="234349"/>
                </a:lnTo>
                <a:lnTo>
                  <a:pt x="201685" y="212556"/>
                </a:lnTo>
                <a:lnTo>
                  <a:pt x="237681" y="191579"/>
                </a:lnTo>
                <a:lnTo>
                  <a:pt x="276198" y="171462"/>
                </a:lnTo>
                <a:lnTo>
                  <a:pt x="317138" y="152244"/>
                </a:lnTo>
                <a:lnTo>
                  <a:pt x="360404" y="133968"/>
                </a:lnTo>
                <a:lnTo>
                  <a:pt x="405898" y="116674"/>
                </a:lnTo>
                <a:lnTo>
                  <a:pt x="453522" y="100403"/>
                </a:lnTo>
                <a:lnTo>
                  <a:pt x="503180" y="85198"/>
                </a:lnTo>
                <a:lnTo>
                  <a:pt x="554773" y="71098"/>
                </a:lnTo>
                <a:lnTo>
                  <a:pt x="608204" y="58146"/>
                </a:lnTo>
                <a:lnTo>
                  <a:pt x="663376" y="46382"/>
                </a:lnTo>
                <a:lnTo>
                  <a:pt x="720190" y="35847"/>
                </a:lnTo>
                <a:lnTo>
                  <a:pt x="778550" y="26584"/>
                </a:lnTo>
                <a:lnTo>
                  <a:pt x="838358" y="18633"/>
                </a:lnTo>
                <a:lnTo>
                  <a:pt x="899516" y="12035"/>
                </a:lnTo>
                <a:lnTo>
                  <a:pt x="961926" y="6831"/>
                </a:lnTo>
                <a:lnTo>
                  <a:pt x="1025492" y="3063"/>
                </a:lnTo>
                <a:lnTo>
                  <a:pt x="1090116" y="772"/>
                </a:lnTo>
                <a:lnTo>
                  <a:pt x="1155700" y="0"/>
                </a:lnTo>
                <a:lnTo>
                  <a:pt x="1221271" y="772"/>
                </a:lnTo>
                <a:lnTo>
                  <a:pt x="1285884" y="3063"/>
                </a:lnTo>
                <a:lnTo>
                  <a:pt x="1349441" y="6831"/>
                </a:lnTo>
                <a:lnTo>
                  <a:pt x="1411844" y="12035"/>
                </a:lnTo>
                <a:lnTo>
                  <a:pt x="1472996" y="18633"/>
                </a:lnTo>
                <a:lnTo>
                  <a:pt x="1532800" y="26584"/>
                </a:lnTo>
                <a:lnTo>
                  <a:pt x="1591156" y="35847"/>
                </a:lnTo>
                <a:lnTo>
                  <a:pt x="1647968" y="46382"/>
                </a:lnTo>
                <a:lnTo>
                  <a:pt x="1703139" y="58146"/>
                </a:lnTo>
                <a:lnTo>
                  <a:pt x="1756570" y="71098"/>
                </a:lnTo>
                <a:lnTo>
                  <a:pt x="1808164" y="85198"/>
                </a:lnTo>
                <a:lnTo>
                  <a:pt x="1857823" y="100403"/>
                </a:lnTo>
                <a:lnTo>
                  <a:pt x="1905449" y="116674"/>
                </a:lnTo>
                <a:lnTo>
                  <a:pt x="1950946" y="133968"/>
                </a:lnTo>
                <a:lnTo>
                  <a:pt x="1994215" y="152244"/>
                </a:lnTo>
                <a:lnTo>
                  <a:pt x="2035159" y="171462"/>
                </a:lnTo>
                <a:lnTo>
                  <a:pt x="2073679" y="191579"/>
                </a:lnTo>
                <a:lnTo>
                  <a:pt x="2109680" y="212556"/>
                </a:lnTo>
                <a:lnTo>
                  <a:pt x="2143062" y="234349"/>
                </a:lnTo>
                <a:lnTo>
                  <a:pt x="2201580" y="280225"/>
                </a:lnTo>
                <a:lnTo>
                  <a:pt x="2248455" y="328876"/>
                </a:lnTo>
                <a:lnTo>
                  <a:pt x="2282903" y="379974"/>
                </a:lnTo>
                <a:lnTo>
                  <a:pt x="2304145" y="433187"/>
                </a:lnTo>
                <a:lnTo>
                  <a:pt x="2311400" y="488187"/>
                </a:lnTo>
                <a:lnTo>
                  <a:pt x="2309570" y="515890"/>
                </a:lnTo>
                <a:lnTo>
                  <a:pt x="2295224" y="570038"/>
                </a:lnTo>
                <a:lnTo>
                  <a:pt x="2267281" y="622235"/>
                </a:lnTo>
                <a:lnTo>
                  <a:pt x="2226522" y="672151"/>
                </a:lnTo>
                <a:lnTo>
                  <a:pt x="2173728" y="719455"/>
                </a:lnTo>
                <a:lnTo>
                  <a:pt x="2109680" y="763819"/>
                </a:lnTo>
                <a:lnTo>
                  <a:pt x="2073679" y="784796"/>
                </a:lnTo>
                <a:lnTo>
                  <a:pt x="2035159" y="804913"/>
                </a:lnTo>
                <a:lnTo>
                  <a:pt x="1994215" y="824131"/>
                </a:lnTo>
                <a:lnTo>
                  <a:pt x="1950946" y="842407"/>
                </a:lnTo>
                <a:lnTo>
                  <a:pt x="1905449" y="859701"/>
                </a:lnTo>
                <a:lnTo>
                  <a:pt x="1857823" y="875972"/>
                </a:lnTo>
                <a:lnTo>
                  <a:pt x="1808164" y="891177"/>
                </a:lnTo>
                <a:lnTo>
                  <a:pt x="1756570" y="905277"/>
                </a:lnTo>
                <a:lnTo>
                  <a:pt x="1703139" y="918229"/>
                </a:lnTo>
                <a:lnTo>
                  <a:pt x="1647968" y="929993"/>
                </a:lnTo>
                <a:lnTo>
                  <a:pt x="1591156" y="940528"/>
                </a:lnTo>
                <a:lnTo>
                  <a:pt x="1532800" y="949791"/>
                </a:lnTo>
                <a:lnTo>
                  <a:pt x="1472996" y="957742"/>
                </a:lnTo>
                <a:lnTo>
                  <a:pt x="1411844" y="964340"/>
                </a:lnTo>
                <a:lnTo>
                  <a:pt x="1349441" y="969544"/>
                </a:lnTo>
                <a:lnTo>
                  <a:pt x="1285884" y="973312"/>
                </a:lnTo>
                <a:lnTo>
                  <a:pt x="1221271" y="975603"/>
                </a:lnTo>
                <a:lnTo>
                  <a:pt x="1155700" y="976375"/>
                </a:lnTo>
                <a:lnTo>
                  <a:pt x="1090116" y="975603"/>
                </a:lnTo>
                <a:lnTo>
                  <a:pt x="1025492" y="973312"/>
                </a:lnTo>
                <a:lnTo>
                  <a:pt x="961926" y="969544"/>
                </a:lnTo>
                <a:lnTo>
                  <a:pt x="899516" y="964340"/>
                </a:lnTo>
                <a:lnTo>
                  <a:pt x="838358" y="957742"/>
                </a:lnTo>
                <a:lnTo>
                  <a:pt x="778550" y="949791"/>
                </a:lnTo>
                <a:lnTo>
                  <a:pt x="720190" y="940528"/>
                </a:lnTo>
                <a:lnTo>
                  <a:pt x="663376" y="929993"/>
                </a:lnTo>
                <a:lnTo>
                  <a:pt x="608204" y="918229"/>
                </a:lnTo>
                <a:lnTo>
                  <a:pt x="554773" y="905277"/>
                </a:lnTo>
                <a:lnTo>
                  <a:pt x="503180" y="891177"/>
                </a:lnTo>
                <a:lnTo>
                  <a:pt x="453522" y="875972"/>
                </a:lnTo>
                <a:lnTo>
                  <a:pt x="405898" y="859701"/>
                </a:lnTo>
                <a:lnTo>
                  <a:pt x="360404" y="842407"/>
                </a:lnTo>
                <a:lnTo>
                  <a:pt x="317138" y="824131"/>
                </a:lnTo>
                <a:lnTo>
                  <a:pt x="276198" y="804913"/>
                </a:lnTo>
                <a:lnTo>
                  <a:pt x="237681" y="784796"/>
                </a:lnTo>
                <a:lnTo>
                  <a:pt x="201685" y="763819"/>
                </a:lnTo>
                <a:lnTo>
                  <a:pt x="168308" y="742026"/>
                </a:lnTo>
                <a:lnTo>
                  <a:pt x="109798" y="696150"/>
                </a:lnTo>
                <a:lnTo>
                  <a:pt x="62931" y="647499"/>
                </a:lnTo>
                <a:lnTo>
                  <a:pt x="28489" y="596401"/>
                </a:lnTo>
                <a:lnTo>
                  <a:pt x="7252" y="543188"/>
                </a:lnTo>
                <a:lnTo>
                  <a:pt x="0" y="488187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123813" y="4282820"/>
            <a:ext cx="13055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Change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biologic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treatment.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Switch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second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TNF-blocking drug  (±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DMARD)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008751" y="5362054"/>
            <a:ext cx="1638300" cy="535305"/>
          </a:xfrm>
          <a:prstGeom prst="rect">
            <a:avLst/>
          </a:prstGeom>
          <a:solidFill>
            <a:srgbClr val="9DC3E6"/>
          </a:solidFill>
          <a:ln w="9525">
            <a:solidFill>
              <a:srgbClr val="0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104139" marR="95885" indent="146050">
              <a:lnSpc>
                <a:spcPct val="100000"/>
              </a:lnSpc>
              <a:spcBef>
                <a:spcPts val="390"/>
              </a:spcBef>
            </a:pPr>
            <a:r>
              <a:rPr sz="1400" spc="-5" dirty="0">
                <a:latin typeface="Arial"/>
                <a:cs typeface="Arial"/>
              </a:rPr>
              <a:t>Achieve </a:t>
            </a:r>
            <a:r>
              <a:rPr sz="1400" dirty="0">
                <a:latin typeface="Arial"/>
                <a:cs typeface="Arial"/>
              </a:rPr>
              <a:t>target  </a:t>
            </a:r>
            <a:r>
              <a:rPr sz="1400" spc="-5" dirty="0">
                <a:latin typeface="Arial"/>
                <a:cs typeface="Arial"/>
              </a:rPr>
              <a:t>within </a:t>
            </a:r>
            <a:r>
              <a:rPr sz="1400" dirty="0">
                <a:latin typeface="Arial"/>
                <a:cs typeface="Arial"/>
              </a:rPr>
              <a:t>3–6  </a:t>
            </a:r>
            <a:r>
              <a:rPr sz="1400" spc="-5" dirty="0">
                <a:latin typeface="Arial"/>
                <a:cs typeface="Arial"/>
              </a:rPr>
              <a:t>months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856226" y="5472823"/>
            <a:ext cx="576580" cy="320040"/>
          </a:xfrm>
          <a:prstGeom prst="rect">
            <a:avLst/>
          </a:prstGeom>
          <a:solidFill>
            <a:srgbClr val="A4A4A4"/>
          </a:solidFill>
          <a:ln w="9525">
            <a:solidFill>
              <a:srgbClr val="000000"/>
            </a:solidFill>
          </a:ln>
        </p:spPr>
        <p:txBody>
          <a:bodyPr vert="horz" wrap="square" lIns="0" tIns="48894" rIns="0" bIns="0" rtlCol="0">
            <a:spAutoFit/>
          </a:bodyPr>
          <a:lstStyle/>
          <a:p>
            <a:pPr marL="174625">
              <a:lnSpc>
                <a:spcPct val="100000"/>
              </a:lnSpc>
              <a:spcBef>
                <a:spcPts val="384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endParaRPr sz="14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432552" y="5594515"/>
            <a:ext cx="570230" cy="76200"/>
          </a:xfrm>
          <a:custGeom>
            <a:avLst/>
            <a:gdLst/>
            <a:ahLst/>
            <a:cxnLst/>
            <a:rect l="l" t="t" r="r" b="b"/>
            <a:pathLst>
              <a:path w="570229" h="76200">
                <a:moveTo>
                  <a:pt x="76073" y="0"/>
                </a:moveTo>
                <a:lnTo>
                  <a:pt x="0" y="38214"/>
                </a:lnTo>
                <a:lnTo>
                  <a:pt x="76200" y="76199"/>
                </a:lnTo>
                <a:lnTo>
                  <a:pt x="76152" y="47650"/>
                </a:lnTo>
                <a:lnTo>
                  <a:pt x="63500" y="47650"/>
                </a:lnTo>
                <a:lnTo>
                  <a:pt x="63500" y="28600"/>
                </a:lnTo>
                <a:lnTo>
                  <a:pt x="76120" y="28582"/>
                </a:lnTo>
                <a:lnTo>
                  <a:pt x="76073" y="0"/>
                </a:lnTo>
                <a:close/>
              </a:path>
              <a:path w="570229" h="76200">
                <a:moveTo>
                  <a:pt x="76120" y="28582"/>
                </a:moveTo>
                <a:lnTo>
                  <a:pt x="63500" y="28600"/>
                </a:lnTo>
                <a:lnTo>
                  <a:pt x="63500" y="47650"/>
                </a:lnTo>
                <a:lnTo>
                  <a:pt x="76152" y="47632"/>
                </a:lnTo>
                <a:lnTo>
                  <a:pt x="76120" y="28582"/>
                </a:lnTo>
                <a:close/>
              </a:path>
              <a:path w="570229" h="76200">
                <a:moveTo>
                  <a:pt x="76152" y="47632"/>
                </a:moveTo>
                <a:lnTo>
                  <a:pt x="63500" y="47650"/>
                </a:lnTo>
                <a:lnTo>
                  <a:pt x="76152" y="47650"/>
                </a:lnTo>
                <a:close/>
              </a:path>
              <a:path w="570229" h="76200">
                <a:moveTo>
                  <a:pt x="569849" y="27889"/>
                </a:moveTo>
                <a:lnTo>
                  <a:pt x="76120" y="28582"/>
                </a:lnTo>
                <a:lnTo>
                  <a:pt x="76152" y="47632"/>
                </a:lnTo>
                <a:lnTo>
                  <a:pt x="569849" y="46939"/>
                </a:lnTo>
                <a:lnTo>
                  <a:pt x="569849" y="278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7874127" y="5472823"/>
            <a:ext cx="576580" cy="320040"/>
          </a:xfrm>
          <a:prstGeom prst="rect">
            <a:avLst/>
          </a:prstGeom>
          <a:solidFill>
            <a:srgbClr val="9DC3E6"/>
          </a:solidFill>
          <a:ln w="9525">
            <a:solidFill>
              <a:srgbClr val="000000"/>
            </a:solidFill>
          </a:ln>
        </p:spPr>
        <p:txBody>
          <a:bodyPr vert="horz" wrap="square" lIns="0" tIns="48894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384"/>
              </a:spcBef>
            </a:pPr>
            <a:r>
              <a:rPr sz="1400" spc="-50" dirty="0">
                <a:latin typeface="Arial"/>
                <a:cs typeface="Arial"/>
              </a:rPr>
              <a:t>Yes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620252" y="5472823"/>
            <a:ext cx="1009650" cy="320040"/>
          </a:xfrm>
          <a:prstGeom prst="rect">
            <a:avLst/>
          </a:prstGeom>
          <a:solidFill>
            <a:srgbClr val="9DC3E6"/>
          </a:solidFill>
          <a:ln w="9525">
            <a:solidFill>
              <a:srgbClr val="000000"/>
            </a:solidFill>
          </a:ln>
        </p:spPr>
        <p:txBody>
          <a:bodyPr vert="horz" wrap="square" lIns="0" tIns="48894" rIns="0" bIns="0" rtlCol="0">
            <a:spAutoFit/>
          </a:bodyPr>
          <a:lstStyle/>
          <a:p>
            <a:pPr marL="148590">
              <a:lnSpc>
                <a:spcPct val="100000"/>
              </a:lnSpc>
              <a:spcBef>
                <a:spcPts val="384"/>
              </a:spcBef>
            </a:pPr>
            <a:r>
              <a:rPr sz="1400" dirty="0">
                <a:latin typeface="Arial"/>
                <a:cs typeface="Arial"/>
              </a:rPr>
              <a:t>Continue</a:t>
            </a:r>
            <a:endParaRPr sz="14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138673" y="4988940"/>
            <a:ext cx="662305" cy="491490"/>
          </a:xfrm>
          <a:custGeom>
            <a:avLst/>
            <a:gdLst/>
            <a:ahLst/>
            <a:cxnLst/>
            <a:rect l="l" t="t" r="r" b="b"/>
            <a:pathLst>
              <a:path w="662304" h="491489">
                <a:moveTo>
                  <a:pt x="595197" y="37624"/>
                </a:moveTo>
                <a:lnTo>
                  <a:pt x="0" y="476249"/>
                </a:lnTo>
                <a:lnTo>
                  <a:pt x="11302" y="491489"/>
                </a:lnTo>
                <a:lnTo>
                  <a:pt x="606455" y="52897"/>
                </a:lnTo>
                <a:lnTo>
                  <a:pt x="595197" y="37624"/>
                </a:lnTo>
                <a:close/>
              </a:path>
              <a:path w="662304" h="491489">
                <a:moveTo>
                  <a:pt x="646826" y="30098"/>
                </a:moveTo>
                <a:lnTo>
                  <a:pt x="605409" y="30098"/>
                </a:lnTo>
                <a:lnTo>
                  <a:pt x="616712" y="45338"/>
                </a:lnTo>
                <a:lnTo>
                  <a:pt x="606455" y="52897"/>
                </a:lnTo>
                <a:lnTo>
                  <a:pt x="623442" y="75945"/>
                </a:lnTo>
                <a:lnTo>
                  <a:pt x="646826" y="30098"/>
                </a:lnTo>
                <a:close/>
              </a:path>
              <a:path w="662304" h="491489">
                <a:moveTo>
                  <a:pt x="605409" y="30098"/>
                </a:moveTo>
                <a:lnTo>
                  <a:pt x="595197" y="37624"/>
                </a:lnTo>
                <a:lnTo>
                  <a:pt x="606455" y="52897"/>
                </a:lnTo>
                <a:lnTo>
                  <a:pt x="616712" y="45338"/>
                </a:lnTo>
                <a:lnTo>
                  <a:pt x="605409" y="30098"/>
                </a:lnTo>
                <a:close/>
              </a:path>
              <a:path w="662304" h="491489">
                <a:moveTo>
                  <a:pt x="662177" y="0"/>
                </a:moveTo>
                <a:lnTo>
                  <a:pt x="578230" y="14604"/>
                </a:lnTo>
                <a:lnTo>
                  <a:pt x="595197" y="37624"/>
                </a:lnTo>
                <a:lnTo>
                  <a:pt x="605409" y="30098"/>
                </a:lnTo>
                <a:lnTo>
                  <a:pt x="646826" y="30098"/>
                </a:lnTo>
                <a:lnTo>
                  <a:pt x="6621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173095" y="1864741"/>
            <a:ext cx="1945005" cy="1076325"/>
          </a:xfrm>
          <a:custGeom>
            <a:avLst/>
            <a:gdLst/>
            <a:ahLst/>
            <a:cxnLst/>
            <a:rect l="l" t="t" r="r" b="b"/>
            <a:pathLst>
              <a:path w="1945004" h="1076325">
                <a:moveTo>
                  <a:pt x="972312" y="0"/>
                </a:moveTo>
                <a:lnTo>
                  <a:pt x="910811" y="1059"/>
                </a:lnTo>
                <a:lnTo>
                  <a:pt x="850329" y="4194"/>
                </a:lnTo>
                <a:lnTo>
                  <a:pt x="790978" y="9343"/>
                </a:lnTo>
                <a:lnTo>
                  <a:pt x="732873" y="16442"/>
                </a:lnTo>
                <a:lnTo>
                  <a:pt x="676127" y="25428"/>
                </a:lnTo>
                <a:lnTo>
                  <a:pt x="620854" y="36237"/>
                </a:lnTo>
                <a:lnTo>
                  <a:pt x="567168" y="48808"/>
                </a:lnTo>
                <a:lnTo>
                  <a:pt x="515183" y="63076"/>
                </a:lnTo>
                <a:lnTo>
                  <a:pt x="465012" y="78978"/>
                </a:lnTo>
                <a:lnTo>
                  <a:pt x="416769" y="96452"/>
                </a:lnTo>
                <a:lnTo>
                  <a:pt x="370569" y="115434"/>
                </a:lnTo>
                <a:lnTo>
                  <a:pt x="326524" y="135861"/>
                </a:lnTo>
                <a:lnTo>
                  <a:pt x="284749" y="157670"/>
                </a:lnTo>
                <a:lnTo>
                  <a:pt x="245358" y="180798"/>
                </a:lnTo>
                <a:lnTo>
                  <a:pt x="208464" y="205182"/>
                </a:lnTo>
                <a:lnTo>
                  <a:pt x="174181" y="230758"/>
                </a:lnTo>
                <a:lnTo>
                  <a:pt x="142623" y="257463"/>
                </a:lnTo>
                <a:lnTo>
                  <a:pt x="113903" y="285235"/>
                </a:lnTo>
                <a:lnTo>
                  <a:pt x="88137" y="314011"/>
                </a:lnTo>
                <a:lnTo>
                  <a:pt x="45916" y="374318"/>
                </a:lnTo>
                <a:lnTo>
                  <a:pt x="16871" y="437882"/>
                </a:lnTo>
                <a:lnTo>
                  <a:pt x="1912" y="504195"/>
                </a:lnTo>
                <a:lnTo>
                  <a:pt x="0" y="538226"/>
                </a:lnTo>
                <a:lnTo>
                  <a:pt x="1912" y="572255"/>
                </a:lnTo>
                <a:lnTo>
                  <a:pt x="16871" y="638565"/>
                </a:lnTo>
                <a:lnTo>
                  <a:pt x="45916" y="702120"/>
                </a:lnTo>
                <a:lnTo>
                  <a:pt x="88137" y="762418"/>
                </a:lnTo>
                <a:lnTo>
                  <a:pt x="113903" y="791187"/>
                </a:lnTo>
                <a:lnTo>
                  <a:pt x="142623" y="818952"/>
                </a:lnTo>
                <a:lnTo>
                  <a:pt x="174181" y="845651"/>
                </a:lnTo>
                <a:lnTo>
                  <a:pt x="208464" y="871221"/>
                </a:lnTo>
                <a:lnTo>
                  <a:pt x="245358" y="895597"/>
                </a:lnTo>
                <a:lnTo>
                  <a:pt x="284749" y="918718"/>
                </a:lnTo>
                <a:lnTo>
                  <a:pt x="326524" y="940519"/>
                </a:lnTo>
                <a:lnTo>
                  <a:pt x="370569" y="960939"/>
                </a:lnTo>
                <a:lnTo>
                  <a:pt x="416769" y="979914"/>
                </a:lnTo>
                <a:lnTo>
                  <a:pt x="465012" y="997381"/>
                </a:lnTo>
                <a:lnTo>
                  <a:pt x="515183" y="1013277"/>
                </a:lnTo>
                <a:lnTo>
                  <a:pt x="567168" y="1027539"/>
                </a:lnTo>
                <a:lnTo>
                  <a:pt x="620854" y="1040104"/>
                </a:lnTo>
                <a:lnTo>
                  <a:pt x="676127" y="1050909"/>
                </a:lnTo>
                <a:lnTo>
                  <a:pt x="732873" y="1059890"/>
                </a:lnTo>
                <a:lnTo>
                  <a:pt x="790978" y="1066986"/>
                </a:lnTo>
                <a:lnTo>
                  <a:pt x="850329" y="1072132"/>
                </a:lnTo>
                <a:lnTo>
                  <a:pt x="910811" y="1075266"/>
                </a:lnTo>
                <a:lnTo>
                  <a:pt x="972312" y="1076325"/>
                </a:lnTo>
                <a:lnTo>
                  <a:pt x="1033798" y="1075266"/>
                </a:lnTo>
                <a:lnTo>
                  <a:pt x="1094269" y="1072132"/>
                </a:lnTo>
                <a:lnTo>
                  <a:pt x="1153610" y="1066986"/>
                </a:lnTo>
                <a:lnTo>
                  <a:pt x="1211708" y="1059890"/>
                </a:lnTo>
                <a:lnTo>
                  <a:pt x="1268448" y="1050909"/>
                </a:lnTo>
                <a:lnTo>
                  <a:pt x="1323717" y="1040104"/>
                </a:lnTo>
                <a:lnTo>
                  <a:pt x="1377400" y="1027539"/>
                </a:lnTo>
                <a:lnTo>
                  <a:pt x="1429384" y="1013277"/>
                </a:lnTo>
                <a:lnTo>
                  <a:pt x="1479555" y="997381"/>
                </a:lnTo>
                <a:lnTo>
                  <a:pt x="1527798" y="979914"/>
                </a:lnTo>
                <a:lnTo>
                  <a:pt x="1574000" y="960939"/>
                </a:lnTo>
                <a:lnTo>
                  <a:pt x="1618048" y="940519"/>
                </a:lnTo>
                <a:lnTo>
                  <a:pt x="1659826" y="918718"/>
                </a:lnTo>
                <a:lnTo>
                  <a:pt x="1699221" y="895597"/>
                </a:lnTo>
                <a:lnTo>
                  <a:pt x="1736120" y="871221"/>
                </a:lnTo>
                <a:lnTo>
                  <a:pt x="1770407" y="845651"/>
                </a:lnTo>
                <a:lnTo>
                  <a:pt x="1801970" y="818952"/>
                </a:lnTo>
                <a:lnTo>
                  <a:pt x="1830695" y="791187"/>
                </a:lnTo>
                <a:lnTo>
                  <a:pt x="1856466" y="762418"/>
                </a:lnTo>
                <a:lnTo>
                  <a:pt x="1898696" y="702120"/>
                </a:lnTo>
                <a:lnTo>
                  <a:pt x="1927748" y="638565"/>
                </a:lnTo>
                <a:lnTo>
                  <a:pt x="1942710" y="572255"/>
                </a:lnTo>
                <a:lnTo>
                  <a:pt x="1944624" y="538226"/>
                </a:lnTo>
                <a:lnTo>
                  <a:pt x="1942710" y="504195"/>
                </a:lnTo>
                <a:lnTo>
                  <a:pt x="1927748" y="437882"/>
                </a:lnTo>
                <a:lnTo>
                  <a:pt x="1898696" y="374318"/>
                </a:lnTo>
                <a:lnTo>
                  <a:pt x="1856466" y="314011"/>
                </a:lnTo>
                <a:lnTo>
                  <a:pt x="1830695" y="285235"/>
                </a:lnTo>
                <a:lnTo>
                  <a:pt x="1801970" y="257463"/>
                </a:lnTo>
                <a:lnTo>
                  <a:pt x="1770407" y="230758"/>
                </a:lnTo>
                <a:lnTo>
                  <a:pt x="1736120" y="205182"/>
                </a:lnTo>
                <a:lnTo>
                  <a:pt x="1699221" y="180798"/>
                </a:lnTo>
                <a:lnTo>
                  <a:pt x="1659826" y="157670"/>
                </a:lnTo>
                <a:lnTo>
                  <a:pt x="1618048" y="135861"/>
                </a:lnTo>
                <a:lnTo>
                  <a:pt x="1574000" y="115434"/>
                </a:lnTo>
                <a:lnTo>
                  <a:pt x="1527798" y="96452"/>
                </a:lnTo>
                <a:lnTo>
                  <a:pt x="1479555" y="78978"/>
                </a:lnTo>
                <a:lnTo>
                  <a:pt x="1429384" y="63076"/>
                </a:lnTo>
                <a:lnTo>
                  <a:pt x="1377400" y="48808"/>
                </a:lnTo>
                <a:lnTo>
                  <a:pt x="1323717" y="36237"/>
                </a:lnTo>
                <a:lnTo>
                  <a:pt x="1268448" y="25428"/>
                </a:lnTo>
                <a:lnTo>
                  <a:pt x="1211708" y="16442"/>
                </a:lnTo>
                <a:lnTo>
                  <a:pt x="1153610" y="9343"/>
                </a:lnTo>
                <a:lnTo>
                  <a:pt x="1094269" y="4194"/>
                </a:lnTo>
                <a:lnTo>
                  <a:pt x="1033798" y="1059"/>
                </a:lnTo>
                <a:lnTo>
                  <a:pt x="972312" y="0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173095" y="1864741"/>
            <a:ext cx="1945005" cy="1076325"/>
          </a:xfrm>
          <a:custGeom>
            <a:avLst/>
            <a:gdLst/>
            <a:ahLst/>
            <a:cxnLst/>
            <a:rect l="l" t="t" r="r" b="b"/>
            <a:pathLst>
              <a:path w="1945004" h="1076325">
                <a:moveTo>
                  <a:pt x="0" y="538226"/>
                </a:moveTo>
                <a:lnTo>
                  <a:pt x="7574" y="470726"/>
                </a:lnTo>
                <a:lnTo>
                  <a:pt x="29689" y="405725"/>
                </a:lnTo>
                <a:lnTo>
                  <a:pt x="65436" y="343726"/>
                </a:lnTo>
                <a:lnTo>
                  <a:pt x="113903" y="285235"/>
                </a:lnTo>
                <a:lnTo>
                  <a:pt x="142623" y="257463"/>
                </a:lnTo>
                <a:lnTo>
                  <a:pt x="174181" y="230758"/>
                </a:lnTo>
                <a:lnTo>
                  <a:pt x="208464" y="205182"/>
                </a:lnTo>
                <a:lnTo>
                  <a:pt x="245358" y="180798"/>
                </a:lnTo>
                <a:lnTo>
                  <a:pt x="284749" y="157670"/>
                </a:lnTo>
                <a:lnTo>
                  <a:pt x="326524" y="135861"/>
                </a:lnTo>
                <a:lnTo>
                  <a:pt x="370569" y="115434"/>
                </a:lnTo>
                <a:lnTo>
                  <a:pt x="416769" y="96452"/>
                </a:lnTo>
                <a:lnTo>
                  <a:pt x="465012" y="78978"/>
                </a:lnTo>
                <a:lnTo>
                  <a:pt x="515183" y="63076"/>
                </a:lnTo>
                <a:lnTo>
                  <a:pt x="567168" y="48808"/>
                </a:lnTo>
                <a:lnTo>
                  <a:pt x="620854" y="36237"/>
                </a:lnTo>
                <a:lnTo>
                  <a:pt x="676127" y="25428"/>
                </a:lnTo>
                <a:lnTo>
                  <a:pt x="732873" y="16442"/>
                </a:lnTo>
                <a:lnTo>
                  <a:pt x="790978" y="9343"/>
                </a:lnTo>
                <a:lnTo>
                  <a:pt x="850329" y="4194"/>
                </a:lnTo>
                <a:lnTo>
                  <a:pt x="910811" y="1059"/>
                </a:lnTo>
                <a:lnTo>
                  <a:pt x="972312" y="0"/>
                </a:lnTo>
                <a:lnTo>
                  <a:pt x="1033798" y="1059"/>
                </a:lnTo>
                <a:lnTo>
                  <a:pt x="1094269" y="4194"/>
                </a:lnTo>
                <a:lnTo>
                  <a:pt x="1153610" y="9343"/>
                </a:lnTo>
                <a:lnTo>
                  <a:pt x="1211708" y="16442"/>
                </a:lnTo>
                <a:lnTo>
                  <a:pt x="1268448" y="25428"/>
                </a:lnTo>
                <a:lnTo>
                  <a:pt x="1323717" y="36237"/>
                </a:lnTo>
                <a:lnTo>
                  <a:pt x="1377400" y="48808"/>
                </a:lnTo>
                <a:lnTo>
                  <a:pt x="1429384" y="63076"/>
                </a:lnTo>
                <a:lnTo>
                  <a:pt x="1479555" y="78978"/>
                </a:lnTo>
                <a:lnTo>
                  <a:pt x="1527798" y="96452"/>
                </a:lnTo>
                <a:lnTo>
                  <a:pt x="1574000" y="115434"/>
                </a:lnTo>
                <a:lnTo>
                  <a:pt x="1618048" y="135861"/>
                </a:lnTo>
                <a:lnTo>
                  <a:pt x="1659826" y="157670"/>
                </a:lnTo>
                <a:lnTo>
                  <a:pt x="1699221" y="180798"/>
                </a:lnTo>
                <a:lnTo>
                  <a:pt x="1736120" y="205182"/>
                </a:lnTo>
                <a:lnTo>
                  <a:pt x="1770407" y="230758"/>
                </a:lnTo>
                <a:lnTo>
                  <a:pt x="1801970" y="257463"/>
                </a:lnTo>
                <a:lnTo>
                  <a:pt x="1830695" y="285235"/>
                </a:lnTo>
                <a:lnTo>
                  <a:pt x="1856466" y="314011"/>
                </a:lnTo>
                <a:lnTo>
                  <a:pt x="1898696" y="374318"/>
                </a:lnTo>
                <a:lnTo>
                  <a:pt x="1927748" y="437882"/>
                </a:lnTo>
                <a:lnTo>
                  <a:pt x="1942710" y="504195"/>
                </a:lnTo>
                <a:lnTo>
                  <a:pt x="1944624" y="538226"/>
                </a:lnTo>
                <a:lnTo>
                  <a:pt x="1942710" y="572255"/>
                </a:lnTo>
                <a:lnTo>
                  <a:pt x="1927748" y="638565"/>
                </a:lnTo>
                <a:lnTo>
                  <a:pt x="1898696" y="702120"/>
                </a:lnTo>
                <a:lnTo>
                  <a:pt x="1856466" y="762418"/>
                </a:lnTo>
                <a:lnTo>
                  <a:pt x="1830695" y="791187"/>
                </a:lnTo>
                <a:lnTo>
                  <a:pt x="1801970" y="818952"/>
                </a:lnTo>
                <a:lnTo>
                  <a:pt x="1770407" y="845651"/>
                </a:lnTo>
                <a:lnTo>
                  <a:pt x="1736120" y="871221"/>
                </a:lnTo>
                <a:lnTo>
                  <a:pt x="1699221" y="895597"/>
                </a:lnTo>
                <a:lnTo>
                  <a:pt x="1659826" y="918718"/>
                </a:lnTo>
                <a:lnTo>
                  <a:pt x="1618048" y="940519"/>
                </a:lnTo>
                <a:lnTo>
                  <a:pt x="1574000" y="960939"/>
                </a:lnTo>
                <a:lnTo>
                  <a:pt x="1527798" y="979914"/>
                </a:lnTo>
                <a:lnTo>
                  <a:pt x="1479555" y="997381"/>
                </a:lnTo>
                <a:lnTo>
                  <a:pt x="1429384" y="1013277"/>
                </a:lnTo>
                <a:lnTo>
                  <a:pt x="1377400" y="1027539"/>
                </a:lnTo>
                <a:lnTo>
                  <a:pt x="1323717" y="1040104"/>
                </a:lnTo>
                <a:lnTo>
                  <a:pt x="1268448" y="1050909"/>
                </a:lnTo>
                <a:lnTo>
                  <a:pt x="1211708" y="1059890"/>
                </a:lnTo>
                <a:lnTo>
                  <a:pt x="1153610" y="1066986"/>
                </a:lnTo>
                <a:lnTo>
                  <a:pt x="1094269" y="1072132"/>
                </a:lnTo>
                <a:lnTo>
                  <a:pt x="1033798" y="1075266"/>
                </a:lnTo>
                <a:lnTo>
                  <a:pt x="972312" y="1076325"/>
                </a:lnTo>
                <a:lnTo>
                  <a:pt x="910811" y="1075266"/>
                </a:lnTo>
                <a:lnTo>
                  <a:pt x="850329" y="1072132"/>
                </a:lnTo>
                <a:lnTo>
                  <a:pt x="790978" y="1066986"/>
                </a:lnTo>
                <a:lnTo>
                  <a:pt x="732873" y="1059890"/>
                </a:lnTo>
                <a:lnTo>
                  <a:pt x="676127" y="1050909"/>
                </a:lnTo>
                <a:lnTo>
                  <a:pt x="620854" y="1040104"/>
                </a:lnTo>
                <a:lnTo>
                  <a:pt x="567168" y="1027539"/>
                </a:lnTo>
                <a:lnTo>
                  <a:pt x="515183" y="1013277"/>
                </a:lnTo>
                <a:lnTo>
                  <a:pt x="465012" y="997381"/>
                </a:lnTo>
                <a:lnTo>
                  <a:pt x="416769" y="979914"/>
                </a:lnTo>
                <a:lnTo>
                  <a:pt x="370569" y="960939"/>
                </a:lnTo>
                <a:lnTo>
                  <a:pt x="326524" y="940519"/>
                </a:lnTo>
                <a:lnTo>
                  <a:pt x="284749" y="918718"/>
                </a:lnTo>
                <a:lnTo>
                  <a:pt x="245358" y="895597"/>
                </a:lnTo>
                <a:lnTo>
                  <a:pt x="208464" y="871221"/>
                </a:lnTo>
                <a:lnTo>
                  <a:pt x="174181" y="845651"/>
                </a:lnTo>
                <a:lnTo>
                  <a:pt x="142623" y="818952"/>
                </a:lnTo>
                <a:lnTo>
                  <a:pt x="113903" y="791187"/>
                </a:lnTo>
                <a:lnTo>
                  <a:pt x="88137" y="762418"/>
                </a:lnTo>
                <a:lnTo>
                  <a:pt x="45916" y="702120"/>
                </a:lnTo>
                <a:lnTo>
                  <a:pt x="16871" y="638565"/>
                </a:lnTo>
                <a:lnTo>
                  <a:pt x="1912" y="572255"/>
                </a:lnTo>
                <a:lnTo>
                  <a:pt x="0" y="538226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596132" y="2064512"/>
            <a:ext cx="1054100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5146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Start a  </a:t>
            </a:r>
            <a:r>
              <a:rPr sz="1400" spc="-10" dirty="0">
                <a:latin typeface="Arial"/>
                <a:cs typeface="Arial"/>
              </a:rPr>
              <a:t>TNF</a:t>
            </a:r>
            <a:r>
              <a:rPr sz="1400" dirty="0">
                <a:latin typeface="Arial"/>
                <a:cs typeface="Arial"/>
              </a:rPr>
              <a:t>-inhibitor  (±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DMARD)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966836" y="1631442"/>
            <a:ext cx="2444750" cy="1500505"/>
          </a:xfrm>
          <a:custGeom>
            <a:avLst/>
            <a:gdLst/>
            <a:ahLst/>
            <a:cxnLst/>
            <a:rect l="l" t="t" r="r" b="b"/>
            <a:pathLst>
              <a:path w="2444750" h="1500505">
                <a:moveTo>
                  <a:pt x="1222375" y="0"/>
                </a:moveTo>
                <a:lnTo>
                  <a:pt x="1163157" y="864"/>
                </a:lnTo>
                <a:lnTo>
                  <a:pt x="1104666" y="3433"/>
                </a:lnTo>
                <a:lnTo>
                  <a:pt x="1046966" y="7666"/>
                </a:lnTo>
                <a:lnTo>
                  <a:pt x="990121" y="13523"/>
                </a:lnTo>
                <a:lnTo>
                  <a:pt x="934194" y="20967"/>
                </a:lnTo>
                <a:lnTo>
                  <a:pt x="879250" y="29957"/>
                </a:lnTo>
                <a:lnTo>
                  <a:pt x="825353" y="40454"/>
                </a:lnTo>
                <a:lnTo>
                  <a:pt x="772567" y="52419"/>
                </a:lnTo>
                <a:lnTo>
                  <a:pt x="720956" y="65812"/>
                </a:lnTo>
                <a:lnTo>
                  <a:pt x="670584" y="80595"/>
                </a:lnTo>
                <a:lnTo>
                  <a:pt x="621516" y="96728"/>
                </a:lnTo>
                <a:lnTo>
                  <a:pt x="573814" y="114172"/>
                </a:lnTo>
                <a:lnTo>
                  <a:pt x="527545" y="132887"/>
                </a:lnTo>
                <a:lnTo>
                  <a:pt x="482770" y="152835"/>
                </a:lnTo>
                <a:lnTo>
                  <a:pt x="439555" y="173975"/>
                </a:lnTo>
                <a:lnTo>
                  <a:pt x="397964" y="196269"/>
                </a:lnTo>
                <a:lnTo>
                  <a:pt x="358060" y="219678"/>
                </a:lnTo>
                <a:lnTo>
                  <a:pt x="319908" y="244161"/>
                </a:lnTo>
                <a:lnTo>
                  <a:pt x="283572" y="269681"/>
                </a:lnTo>
                <a:lnTo>
                  <a:pt x="249116" y="296197"/>
                </a:lnTo>
                <a:lnTo>
                  <a:pt x="216604" y="323670"/>
                </a:lnTo>
                <a:lnTo>
                  <a:pt x="186099" y="352061"/>
                </a:lnTo>
                <a:lnTo>
                  <a:pt x="157667" y="381331"/>
                </a:lnTo>
                <a:lnTo>
                  <a:pt x="131371" y="411440"/>
                </a:lnTo>
                <a:lnTo>
                  <a:pt x="107276" y="442350"/>
                </a:lnTo>
                <a:lnTo>
                  <a:pt x="85444" y="474020"/>
                </a:lnTo>
                <a:lnTo>
                  <a:pt x="48831" y="539487"/>
                </a:lnTo>
                <a:lnTo>
                  <a:pt x="22044" y="607525"/>
                </a:lnTo>
                <a:lnTo>
                  <a:pt x="5596" y="677821"/>
                </a:lnTo>
                <a:lnTo>
                  <a:pt x="0" y="750062"/>
                </a:lnTo>
                <a:lnTo>
                  <a:pt x="1409" y="786405"/>
                </a:lnTo>
                <a:lnTo>
                  <a:pt x="12496" y="857712"/>
                </a:lnTo>
                <a:lnTo>
                  <a:pt x="34177" y="926919"/>
                </a:lnTo>
                <a:lnTo>
                  <a:pt x="65942" y="993711"/>
                </a:lnTo>
                <a:lnTo>
                  <a:pt x="107276" y="1057773"/>
                </a:lnTo>
                <a:lnTo>
                  <a:pt x="131371" y="1088683"/>
                </a:lnTo>
                <a:lnTo>
                  <a:pt x="157667" y="1118792"/>
                </a:lnTo>
                <a:lnTo>
                  <a:pt x="186099" y="1148062"/>
                </a:lnTo>
                <a:lnTo>
                  <a:pt x="216604" y="1176453"/>
                </a:lnTo>
                <a:lnTo>
                  <a:pt x="249116" y="1203926"/>
                </a:lnTo>
                <a:lnTo>
                  <a:pt x="283572" y="1230442"/>
                </a:lnTo>
                <a:lnTo>
                  <a:pt x="319908" y="1255962"/>
                </a:lnTo>
                <a:lnTo>
                  <a:pt x="358060" y="1280445"/>
                </a:lnTo>
                <a:lnTo>
                  <a:pt x="397964" y="1303854"/>
                </a:lnTo>
                <a:lnTo>
                  <a:pt x="439555" y="1326148"/>
                </a:lnTo>
                <a:lnTo>
                  <a:pt x="482770" y="1347288"/>
                </a:lnTo>
                <a:lnTo>
                  <a:pt x="527545" y="1367236"/>
                </a:lnTo>
                <a:lnTo>
                  <a:pt x="573814" y="1385951"/>
                </a:lnTo>
                <a:lnTo>
                  <a:pt x="621516" y="1403395"/>
                </a:lnTo>
                <a:lnTo>
                  <a:pt x="670584" y="1419528"/>
                </a:lnTo>
                <a:lnTo>
                  <a:pt x="720956" y="1434311"/>
                </a:lnTo>
                <a:lnTo>
                  <a:pt x="772567" y="1447704"/>
                </a:lnTo>
                <a:lnTo>
                  <a:pt x="825353" y="1459669"/>
                </a:lnTo>
                <a:lnTo>
                  <a:pt x="879250" y="1470166"/>
                </a:lnTo>
                <a:lnTo>
                  <a:pt x="934194" y="1479156"/>
                </a:lnTo>
                <a:lnTo>
                  <a:pt x="990121" y="1486600"/>
                </a:lnTo>
                <a:lnTo>
                  <a:pt x="1046966" y="1492457"/>
                </a:lnTo>
                <a:lnTo>
                  <a:pt x="1104666" y="1496690"/>
                </a:lnTo>
                <a:lnTo>
                  <a:pt x="1163157" y="1499259"/>
                </a:lnTo>
                <a:lnTo>
                  <a:pt x="1222375" y="1500124"/>
                </a:lnTo>
                <a:lnTo>
                  <a:pt x="1281602" y="1499259"/>
                </a:lnTo>
                <a:lnTo>
                  <a:pt x="1340103" y="1496690"/>
                </a:lnTo>
                <a:lnTo>
                  <a:pt x="1397811" y="1492457"/>
                </a:lnTo>
                <a:lnTo>
                  <a:pt x="1454663" y="1486600"/>
                </a:lnTo>
                <a:lnTo>
                  <a:pt x="1510596" y="1479156"/>
                </a:lnTo>
                <a:lnTo>
                  <a:pt x="1565545" y="1470166"/>
                </a:lnTo>
                <a:lnTo>
                  <a:pt x="1619445" y="1459669"/>
                </a:lnTo>
                <a:lnTo>
                  <a:pt x="1672234" y="1447704"/>
                </a:lnTo>
                <a:lnTo>
                  <a:pt x="1723847" y="1434311"/>
                </a:lnTo>
                <a:lnTo>
                  <a:pt x="1774221" y="1419528"/>
                </a:lnTo>
                <a:lnTo>
                  <a:pt x="1823290" y="1403395"/>
                </a:lnTo>
                <a:lnTo>
                  <a:pt x="1870991" y="1385951"/>
                </a:lnTo>
                <a:lnTo>
                  <a:pt x="1917260" y="1367236"/>
                </a:lnTo>
                <a:lnTo>
                  <a:pt x="1962033" y="1347288"/>
                </a:lnTo>
                <a:lnTo>
                  <a:pt x="2005246" y="1326148"/>
                </a:lnTo>
                <a:lnTo>
                  <a:pt x="2046835" y="1303854"/>
                </a:lnTo>
                <a:lnTo>
                  <a:pt x="2086736" y="1280445"/>
                </a:lnTo>
                <a:lnTo>
                  <a:pt x="2124885" y="1255962"/>
                </a:lnTo>
                <a:lnTo>
                  <a:pt x="2161218" y="1230442"/>
                </a:lnTo>
                <a:lnTo>
                  <a:pt x="2195671" y="1203926"/>
                </a:lnTo>
                <a:lnTo>
                  <a:pt x="2228180" y="1176453"/>
                </a:lnTo>
                <a:lnTo>
                  <a:pt x="2258680" y="1148062"/>
                </a:lnTo>
                <a:lnTo>
                  <a:pt x="2287109" y="1118792"/>
                </a:lnTo>
                <a:lnTo>
                  <a:pt x="2313401" y="1088683"/>
                </a:lnTo>
                <a:lnTo>
                  <a:pt x="2337493" y="1057773"/>
                </a:lnTo>
                <a:lnTo>
                  <a:pt x="2359321" y="1026103"/>
                </a:lnTo>
                <a:lnTo>
                  <a:pt x="2395928" y="960636"/>
                </a:lnTo>
                <a:lnTo>
                  <a:pt x="2422709" y="892598"/>
                </a:lnTo>
                <a:lnTo>
                  <a:pt x="2439154" y="822302"/>
                </a:lnTo>
                <a:lnTo>
                  <a:pt x="2444750" y="750062"/>
                </a:lnTo>
                <a:lnTo>
                  <a:pt x="2443340" y="713718"/>
                </a:lnTo>
                <a:lnTo>
                  <a:pt x="2432256" y="642411"/>
                </a:lnTo>
                <a:lnTo>
                  <a:pt x="2410579" y="573204"/>
                </a:lnTo>
                <a:lnTo>
                  <a:pt x="2378820" y="506412"/>
                </a:lnTo>
                <a:lnTo>
                  <a:pt x="2337493" y="442350"/>
                </a:lnTo>
                <a:lnTo>
                  <a:pt x="2313401" y="411440"/>
                </a:lnTo>
                <a:lnTo>
                  <a:pt x="2287109" y="381331"/>
                </a:lnTo>
                <a:lnTo>
                  <a:pt x="2258680" y="352061"/>
                </a:lnTo>
                <a:lnTo>
                  <a:pt x="2228180" y="323670"/>
                </a:lnTo>
                <a:lnTo>
                  <a:pt x="2195671" y="296197"/>
                </a:lnTo>
                <a:lnTo>
                  <a:pt x="2161218" y="269681"/>
                </a:lnTo>
                <a:lnTo>
                  <a:pt x="2124885" y="244161"/>
                </a:lnTo>
                <a:lnTo>
                  <a:pt x="2086737" y="219678"/>
                </a:lnTo>
                <a:lnTo>
                  <a:pt x="2046835" y="196269"/>
                </a:lnTo>
                <a:lnTo>
                  <a:pt x="2005246" y="173975"/>
                </a:lnTo>
                <a:lnTo>
                  <a:pt x="1962033" y="152835"/>
                </a:lnTo>
                <a:lnTo>
                  <a:pt x="1917260" y="132887"/>
                </a:lnTo>
                <a:lnTo>
                  <a:pt x="1870991" y="114172"/>
                </a:lnTo>
                <a:lnTo>
                  <a:pt x="1823290" y="96728"/>
                </a:lnTo>
                <a:lnTo>
                  <a:pt x="1774221" y="80595"/>
                </a:lnTo>
                <a:lnTo>
                  <a:pt x="1723847" y="65812"/>
                </a:lnTo>
                <a:lnTo>
                  <a:pt x="1672234" y="52419"/>
                </a:lnTo>
                <a:lnTo>
                  <a:pt x="1619445" y="40454"/>
                </a:lnTo>
                <a:lnTo>
                  <a:pt x="1565545" y="29957"/>
                </a:lnTo>
                <a:lnTo>
                  <a:pt x="1510596" y="20967"/>
                </a:lnTo>
                <a:lnTo>
                  <a:pt x="1454663" y="13523"/>
                </a:lnTo>
                <a:lnTo>
                  <a:pt x="1397811" y="7666"/>
                </a:lnTo>
                <a:lnTo>
                  <a:pt x="1340103" y="3433"/>
                </a:lnTo>
                <a:lnTo>
                  <a:pt x="1281602" y="864"/>
                </a:lnTo>
                <a:lnTo>
                  <a:pt x="1222375" y="0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966836" y="1631442"/>
            <a:ext cx="2444750" cy="1500505"/>
          </a:xfrm>
          <a:custGeom>
            <a:avLst/>
            <a:gdLst/>
            <a:ahLst/>
            <a:cxnLst/>
            <a:rect l="l" t="t" r="r" b="b"/>
            <a:pathLst>
              <a:path w="2444750" h="1500505">
                <a:moveTo>
                  <a:pt x="0" y="750062"/>
                </a:moveTo>
                <a:lnTo>
                  <a:pt x="5596" y="677821"/>
                </a:lnTo>
                <a:lnTo>
                  <a:pt x="22044" y="607525"/>
                </a:lnTo>
                <a:lnTo>
                  <a:pt x="48831" y="539487"/>
                </a:lnTo>
                <a:lnTo>
                  <a:pt x="85444" y="474020"/>
                </a:lnTo>
                <a:lnTo>
                  <a:pt x="107276" y="442350"/>
                </a:lnTo>
                <a:lnTo>
                  <a:pt x="131371" y="411440"/>
                </a:lnTo>
                <a:lnTo>
                  <a:pt x="157667" y="381331"/>
                </a:lnTo>
                <a:lnTo>
                  <a:pt x="186099" y="352061"/>
                </a:lnTo>
                <a:lnTo>
                  <a:pt x="216604" y="323670"/>
                </a:lnTo>
                <a:lnTo>
                  <a:pt x="249116" y="296197"/>
                </a:lnTo>
                <a:lnTo>
                  <a:pt x="283572" y="269681"/>
                </a:lnTo>
                <a:lnTo>
                  <a:pt x="319908" y="244161"/>
                </a:lnTo>
                <a:lnTo>
                  <a:pt x="358060" y="219678"/>
                </a:lnTo>
                <a:lnTo>
                  <a:pt x="397964" y="196269"/>
                </a:lnTo>
                <a:lnTo>
                  <a:pt x="439555" y="173975"/>
                </a:lnTo>
                <a:lnTo>
                  <a:pt x="482770" y="152835"/>
                </a:lnTo>
                <a:lnTo>
                  <a:pt x="527545" y="132887"/>
                </a:lnTo>
                <a:lnTo>
                  <a:pt x="573814" y="114172"/>
                </a:lnTo>
                <a:lnTo>
                  <a:pt x="621516" y="96728"/>
                </a:lnTo>
                <a:lnTo>
                  <a:pt x="670584" y="80595"/>
                </a:lnTo>
                <a:lnTo>
                  <a:pt x="720956" y="65812"/>
                </a:lnTo>
                <a:lnTo>
                  <a:pt x="772567" y="52419"/>
                </a:lnTo>
                <a:lnTo>
                  <a:pt x="825353" y="40454"/>
                </a:lnTo>
                <a:lnTo>
                  <a:pt x="879250" y="29957"/>
                </a:lnTo>
                <a:lnTo>
                  <a:pt x="934194" y="20967"/>
                </a:lnTo>
                <a:lnTo>
                  <a:pt x="990121" y="13523"/>
                </a:lnTo>
                <a:lnTo>
                  <a:pt x="1046966" y="7666"/>
                </a:lnTo>
                <a:lnTo>
                  <a:pt x="1104666" y="3433"/>
                </a:lnTo>
                <a:lnTo>
                  <a:pt x="1163157" y="864"/>
                </a:lnTo>
                <a:lnTo>
                  <a:pt x="1222375" y="0"/>
                </a:lnTo>
                <a:lnTo>
                  <a:pt x="1281602" y="864"/>
                </a:lnTo>
                <a:lnTo>
                  <a:pt x="1340103" y="3433"/>
                </a:lnTo>
                <a:lnTo>
                  <a:pt x="1397811" y="7666"/>
                </a:lnTo>
                <a:lnTo>
                  <a:pt x="1454663" y="13523"/>
                </a:lnTo>
                <a:lnTo>
                  <a:pt x="1510596" y="20967"/>
                </a:lnTo>
                <a:lnTo>
                  <a:pt x="1565545" y="29957"/>
                </a:lnTo>
                <a:lnTo>
                  <a:pt x="1619445" y="40454"/>
                </a:lnTo>
                <a:lnTo>
                  <a:pt x="1672234" y="52419"/>
                </a:lnTo>
                <a:lnTo>
                  <a:pt x="1723847" y="65812"/>
                </a:lnTo>
                <a:lnTo>
                  <a:pt x="1774221" y="80595"/>
                </a:lnTo>
                <a:lnTo>
                  <a:pt x="1823290" y="96728"/>
                </a:lnTo>
                <a:lnTo>
                  <a:pt x="1870991" y="114172"/>
                </a:lnTo>
                <a:lnTo>
                  <a:pt x="1917260" y="132887"/>
                </a:lnTo>
                <a:lnTo>
                  <a:pt x="1962033" y="152835"/>
                </a:lnTo>
                <a:lnTo>
                  <a:pt x="2005246" y="173975"/>
                </a:lnTo>
                <a:lnTo>
                  <a:pt x="2046835" y="196269"/>
                </a:lnTo>
                <a:lnTo>
                  <a:pt x="2086736" y="219678"/>
                </a:lnTo>
                <a:lnTo>
                  <a:pt x="2124885" y="244161"/>
                </a:lnTo>
                <a:lnTo>
                  <a:pt x="2161218" y="269681"/>
                </a:lnTo>
                <a:lnTo>
                  <a:pt x="2195671" y="296197"/>
                </a:lnTo>
                <a:lnTo>
                  <a:pt x="2228180" y="323670"/>
                </a:lnTo>
                <a:lnTo>
                  <a:pt x="2258680" y="352061"/>
                </a:lnTo>
                <a:lnTo>
                  <a:pt x="2287109" y="381331"/>
                </a:lnTo>
                <a:lnTo>
                  <a:pt x="2313401" y="411440"/>
                </a:lnTo>
                <a:lnTo>
                  <a:pt x="2337493" y="442350"/>
                </a:lnTo>
                <a:lnTo>
                  <a:pt x="2359321" y="474020"/>
                </a:lnTo>
                <a:lnTo>
                  <a:pt x="2395928" y="539487"/>
                </a:lnTo>
                <a:lnTo>
                  <a:pt x="2422709" y="607525"/>
                </a:lnTo>
                <a:lnTo>
                  <a:pt x="2439154" y="677821"/>
                </a:lnTo>
                <a:lnTo>
                  <a:pt x="2444750" y="750062"/>
                </a:lnTo>
                <a:lnTo>
                  <a:pt x="2443340" y="786405"/>
                </a:lnTo>
                <a:lnTo>
                  <a:pt x="2432256" y="857712"/>
                </a:lnTo>
                <a:lnTo>
                  <a:pt x="2410579" y="926919"/>
                </a:lnTo>
                <a:lnTo>
                  <a:pt x="2378820" y="993711"/>
                </a:lnTo>
                <a:lnTo>
                  <a:pt x="2337493" y="1057773"/>
                </a:lnTo>
                <a:lnTo>
                  <a:pt x="2313401" y="1088683"/>
                </a:lnTo>
                <a:lnTo>
                  <a:pt x="2287109" y="1118792"/>
                </a:lnTo>
                <a:lnTo>
                  <a:pt x="2258680" y="1148062"/>
                </a:lnTo>
                <a:lnTo>
                  <a:pt x="2228180" y="1176453"/>
                </a:lnTo>
                <a:lnTo>
                  <a:pt x="2195671" y="1203926"/>
                </a:lnTo>
                <a:lnTo>
                  <a:pt x="2161218" y="1230442"/>
                </a:lnTo>
                <a:lnTo>
                  <a:pt x="2124885" y="1255962"/>
                </a:lnTo>
                <a:lnTo>
                  <a:pt x="2086736" y="1280445"/>
                </a:lnTo>
                <a:lnTo>
                  <a:pt x="2046835" y="1303854"/>
                </a:lnTo>
                <a:lnTo>
                  <a:pt x="2005246" y="1326148"/>
                </a:lnTo>
                <a:lnTo>
                  <a:pt x="1962033" y="1347288"/>
                </a:lnTo>
                <a:lnTo>
                  <a:pt x="1917260" y="1367236"/>
                </a:lnTo>
                <a:lnTo>
                  <a:pt x="1870991" y="1385951"/>
                </a:lnTo>
                <a:lnTo>
                  <a:pt x="1823290" y="1403395"/>
                </a:lnTo>
                <a:lnTo>
                  <a:pt x="1774221" y="1419528"/>
                </a:lnTo>
                <a:lnTo>
                  <a:pt x="1723847" y="1434311"/>
                </a:lnTo>
                <a:lnTo>
                  <a:pt x="1672234" y="1447704"/>
                </a:lnTo>
                <a:lnTo>
                  <a:pt x="1619445" y="1459669"/>
                </a:lnTo>
                <a:lnTo>
                  <a:pt x="1565545" y="1470166"/>
                </a:lnTo>
                <a:lnTo>
                  <a:pt x="1510596" y="1479156"/>
                </a:lnTo>
                <a:lnTo>
                  <a:pt x="1454663" y="1486600"/>
                </a:lnTo>
                <a:lnTo>
                  <a:pt x="1397811" y="1492457"/>
                </a:lnTo>
                <a:lnTo>
                  <a:pt x="1340103" y="1496690"/>
                </a:lnTo>
                <a:lnTo>
                  <a:pt x="1281602" y="1499259"/>
                </a:lnTo>
                <a:lnTo>
                  <a:pt x="1222375" y="1500124"/>
                </a:lnTo>
                <a:lnTo>
                  <a:pt x="1163157" y="1499259"/>
                </a:lnTo>
                <a:lnTo>
                  <a:pt x="1104666" y="1496690"/>
                </a:lnTo>
                <a:lnTo>
                  <a:pt x="1046966" y="1492457"/>
                </a:lnTo>
                <a:lnTo>
                  <a:pt x="990121" y="1486600"/>
                </a:lnTo>
                <a:lnTo>
                  <a:pt x="934194" y="1479156"/>
                </a:lnTo>
                <a:lnTo>
                  <a:pt x="879250" y="1470166"/>
                </a:lnTo>
                <a:lnTo>
                  <a:pt x="825353" y="1459669"/>
                </a:lnTo>
                <a:lnTo>
                  <a:pt x="772567" y="1447704"/>
                </a:lnTo>
                <a:lnTo>
                  <a:pt x="720956" y="1434311"/>
                </a:lnTo>
                <a:lnTo>
                  <a:pt x="670584" y="1419528"/>
                </a:lnTo>
                <a:lnTo>
                  <a:pt x="621516" y="1403395"/>
                </a:lnTo>
                <a:lnTo>
                  <a:pt x="573814" y="1385951"/>
                </a:lnTo>
                <a:lnTo>
                  <a:pt x="527545" y="1367236"/>
                </a:lnTo>
                <a:lnTo>
                  <a:pt x="482770" y="1347288"/>
                </a:lnTo>
                <a:lnTo>
                  <a:pt x="439555" y="1326148"/>
                </a:lnTo>
                <a:lnTo>
                  <a:pt x="397964" y="1303854"/>
                </a:lnTo>
                <a:lnTo>
                  <a:pt x="358060" y="1280445"/>
                </a:lnTo>
                <a:lnTo>
                  <a:pt x="319908" y="1255962"/>
                </a:lnTo>
                <a:lnTo>
                  <a:pt x="283572" y="1230442"/>
                </a:lnTo>
                <a:lnTo>
                  <a:pt x="249116" y="1203926"/>
                </a:lnTo>
                <a:lnTo>
                  <a:pt x="216604" y="1176453"/>
                </a:lnTo>
                <a:lnTo>
                  <a:pt x="186099" y="1148062"/>
                </a:lnTo>
                <a:lnTo>
                  <a:pt x="157667" y="1118792"/>
                </a:lnTo>
                <a:lnTo>
                  <a:pt x="131371" y="1088683"/>
                </a:lnTo>
                <a:lnTo>
                  <a:pt x="107276" y="1057773"/>
                </a:lnTo>
                <a:lnTo>
                  <a:pt x="85444" y="1026103"/>
                </a:lnTo>
                <a:lnTo>
                  <a:pt x="48831" y="960636"/>
                </a:lnTo>
                <a:lnTo>
                  <a:pt x="22044" y="892598"/>
                </a:lnTo>
                <a:lnTo>
                  <a:pt x="5596" y="822302"/>
                </a:lnTo>
                <a:lnTo>
                  <a:pt x="0" y="75006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8416543" y="1823720"/>
            <a:ext cx="1800860" cy="1108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303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Start </a:t>
            </a:r>
            <a:r>
              <a:rPr sz="1200" spc="-5" dirty="0">
                <a:latin typeface="Arial"/>
                <a:cs typeface="Arial"/>
              </a:rPr>
              <a:t>a second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synthetic  DMARD</a:t>
            </a:r>
            <a:endParaRPr sz="1200">
              <a:latin typeface="Arial"/>
              <a:cs typeface="Arial"/>
            </a:endParaRPr>
          </a:p>
          <a:p>
            <a:pPr marL="190500" marR="653415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Leflunomide, 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10" dirty="0">
                <a:latin typeface="Arial"/>
                <a:cs typeface="Arial"/>
              </a:rPr>
              <a:t>f</a:t>
            </a:r>
            <a:r>
              <a:rPr sz="1200" spc="-5" dirty="0">
                <a:latin typeface="Arial"/>
                <a:cs typeface="Arial"/>
              </a:rPr>
              <a:t>as</a:t>
            </a:r>
            <a:r>
              <a:rPr sz="1200" spc="-15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l</a:t>
            </a:r>
            <a:r>
              <a:rPr sz="1200" spc="-15" dirty="0">
                <a:latin typeface="Arial"/>
                <a:cs typeface="Arial"/>
              </a:rPr>
              <a:t>az</a:t>
            </a:r>
            <a:r>
              <a:rPr sz="1200" spc="-5" dirty="0">
                <a:latin typeface="Arial"/>
                <a:cs typeface="Arial"/>
              </a:rPr>
              <a:t>in</a:t>
            </a:r>
            <a:r>
              <a:rPr sz="1200" dirty="0">
                <a:latin typeface="Arial"/>
                <a:cs typeface="Arial"/>
              </a:rPr>
              <a:t>e,</a:t>
            </a:r>
            <a:endParaRPr sz="1200">
              <a:latin typeface="Arial"/>
              <a:cs typeface="Arial"/>
            </a:endParaRPr>
          </a:p>
          <a:p>
            <a:pPr marL="1905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MTX, or Cyclosporine</a:t>
            </a:r>
            <a:r>
              <a:rPr sz="1200" spc="-1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  <a:p>
            <a:pPr marL="73025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Arial"/>
                <a:cs typeface="Arial"/>
              </a:rPr>
              <a:t>(or combination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therapy)</a:t>
            </a:r>
            <a:endParaRPr sz="11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001645" y="3609466"/>
            <a:ext cx="7319645" cy="0"/>
          </a:xfrm>
          <a:custGeom>
            <a:avLst/>
            <a:gdLst/>
            <a:ahLst/>
            <a:cxnLst/>
            <a:rect l="l" t="t" r="r" b="b"/>
            <a:pathLst>
              <a:path w="7319645">
                <a:moveTo>
                  <a:pt x="0" y="0"/>
                </a:moveTo>
                <a:lnTo>
                  <a:pt x="7319518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3092576" y="941958"/>
            <a:ext cx="7467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Phase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III</a:t>
            </a:r>
            <a:endParaRPr sz="14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090798" y="3789934"/>
            <a:ext cx="766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Phase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IV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704335" y="1237869"/>
            <a:ext cx="132080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Arthritis </a:t>
            </a:r>
            <a:r>
              <a:rPr sz="1100" spc="-10" dirty="0">
                <a:latin typeface="Arial"/>
                <a:cs typeface="Arial"/>
              </a:rPr>
              <a:t>with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adverse</a:t>
            </a:r>
            <a:endParaRPr sz="11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798823" y="1405508"/>
            <a:ext cx="113030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prognostic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factors</a:t>
            </a:r>
            <a:endParaRPr sz="11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240648" y="1237869"/>
            <a:ext cx="15144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Arthritis </a:t>
            </a:r>
            <a:r>
              <a:rPr sz="1100" spc="-5" dirty="0">
                <a:latin typeface="Arial"/>
                <a:cs typeface="Arial"/>
              </a:rPr>
              <a:t>without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adverse</a:t>
            </a:r>
            <a:endParaRPr sz="11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432672" y="1405508"/>
            <a:ext cx="113030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prognostic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factors</a:t>
            </a:r>
            <a:endParaRPr sz="1100">
              <a:latin typeface="Arial"/>
              <a:cs typeface="Arial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title"/>
          </p:nvPr>
        </p:nvSpPr>
        <p:spPr>
          <a:xfrm>
            <a:off x="3942969" y="239395"/>
            <a:ext cx="5340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EULAR </a:t>
            </a:r>
            <a:r>
              <a:rPr sz="2400" spc="-25" dirty="0"/>
              <a:t>Treatment </a:t>
            </a:r>
            <a:r>
              <a:rPr sz="2400" spc="-10" dirty="0"/>
              <a:t>Algorithm </a:t>
            </a:r>
            <a:r>
              <a:rPr sz="2400" spc="-15" dirty="0"/>
              <a:t>for</a:t>
            </a:r>
            <a:r>
              <a:rPr sz="2400" spc="-40" dirty="0"/>
              <a:t> </a:t>
            </a:r>
            <a:r>
              <a:rPr sz="2400" spc="-5" dirty="0"/>
              <a:t>PsA</a:t>
            </a:r>
            <a:endParaRPr sz="2400"/>
          </a:p>
        </p:txBody>
      </p:sp>
      <p:sp>
        <p:nvSpPr>
          <p:cNvPr id="58" name="object 58"/>
          <p:cNvSpPr/>
          <p:nvPr/>
        </p:nvSpPr>
        <p:spPr>
          <a:xfrm>
            <a:off x="1645285" y="2924936"/>
            <a:ext cx="948690" cy="402590"/>
          </a:xfrm>
          <a:custGeom>
            <a:avLst/>
            <a:gdLst/>
            <a:ahLst/>
            <a:cxnLst/>
            <a:rect l="l" t="t" r="r" b="b"/>
            <a:pathLst>
              <a:path w="948689" h="402589">
                <a:moveTo>
                  <a:pt x="881126" y="0"/>
                </a:moveTo>
                <a:lnTo>
                  <a:pt x="67056" y="0"/>
                </a:lnTo>
                <a:lnTo>
                  <a:pt x="40933" y="5262"/>
                </a:lnTo>
                <a:lnTo>
                  <a:pt x="19621" y="19621"/>
                </a:lnTo>
                <a:lnTo>
                  <a:pt x="5262" y="40933"/>
                </a:lnTo>
                <a:lnTo>
                  <a:pt x="0" y="67055"/>
                </a:lnTo>
                <a:lnTo>
                  <a:pt x="0" y="335152"/>
                </a:lnTo>
                <a:lnTo>
                  <a:pt x="5262" y="361275"/>
                </a:lnTo>
                <a:lnTo>
                  <a:pt x="19621" y="382587"/>
                </a:lnTo>
                <a:lnTo>
                  <a:pt x="40933" y="396946"/>
                </a:lnTo>
                <a:lnTo>
                  <a:pt x="67056" y="402209"/>
                </a:lnTo>
                <a:lnTo>
                  <a:pt x="881126" y="402209"/>
                </a:lnTo>
                <a:lnTo>
                  <a:pt x="907248" y="396946"/>
                </a:lnTo>
                <a:lnTo>
                  <a:pt x="928560" y="382587"/>
                </a:lnTo>
                <a:lnTo>
                  <a:pt x="942919" y="361275"/>
                </a:lnTo>
                <a:lnTo>
                  <a:pt x="948182" y="335152"/>
                </a:lnTo>
                <a:lnTo>
                  <a:pt x="948182" y="67055"/>
                </a:lnTo>
                <a:lnTo>
                  <a:pt x="942919" y="40933"/>
                </a:lnTo>
                <a:lnTo>
                  <a:pt x="928560" y="19621"/>
                </a:lnTo>
                <a:lnTo>
                  <a:pt x="907248" y="5262"/>
                </a:lnTo>
                <a:lnTo>
                  <a:pt x="881126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760601" y="3059048"/>
            <a:ext cx="71818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Rec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enda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7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540763" y="3406140"/>
            <a:ext cx="1158239" cy="612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645285" y="3511550"/>
            <a:ext cx="948690" cy="402590"/>
          </a:xfrm>
          <a:custGeom>
            <a:avLst/>
            <a:gdLst/>
            <a:ahLst/>
            <a:cxnLst/>
            <a:rect l="l" t="t" r="r" b="b"/>
            <a:pathLst>
              <a:path w="948689" h="402589">
                <a:moveTo>
                  <a:pt x="881126" y="0"/>
                </a:moveTo>
                <a:lnTo>
                  <a:pt x="67056" y="0"/>
                </a:lnTo>
                <a:lnTo>
                  <a:pt x="40933" y="5262"/>
                </a:lnTo>
                <a:lnTo>
                  <a:pt x="19621" y="19621"/>
                </a:lnTo>
                <a:lnTo>
                  <a:pt x="5262" y="40933"/>
                </a:lnTo>
                <a:lnTo>
                  <a:pt x="0" y="67055"/>
                </a:lnTo>
                <a:lnTo>
                  <a:pt x="0" y="335152"/>
                </a:lnTo>
                <a:lnTo>
                  <a:pt x="5262" y="361275"/>
                </a:lnTo>
                <a:lnTo>
                  <a:pt x="19621" y="382587"/>
                </a:lnTo>
                <a:lnTo>
                  <a:pt x="40933" y="396946"/>
                </a:lnTo>
                <a:lnTo>
                  <a:pt x="67056" y="402208"/>
                </a:lnTo>
                <a:lnTo>
                  <a:pt x="881126" y="402208"/>
                </a:lnTo>
                <a:lnTo>
                  <a:pt x="907248" y="396946"/>
                </a:lnTo>
                <a:lnTo>
                  <a:pt x="928560" y="382587"/>
                </a:lnTo>
                <a:lnTo>
                  <a:pt x="942919" y="361275"/>
                </a:lnTo>
                <a:lnTo>
                  <a:pt x="948182" y="335152"/>
                </a:lnTo>
                <a:lnTo>
                  <a:pt x="948182" y="67055"/>
                </a:lnTo>
                <a:lnTo>
                  <a:pt x="942919" y="40933"/>
                </a:lnTo>
                <a:lnTo>
                  <a:pt x="928560" y="19621"/>
                </a:lnTo>
                <a:lnTo>
                  <a:pt x="907248" y="5262"/>
                </a:lnTo>
                <a:lnTo>
                  <a:pt x="881126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1809369" y="3612260"/>
            <a:ext cx="617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orithm</a:t>
            </a:r>
            <a:endParaRPr sz="11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1544574" y="5491378"/>
            <a:ext cx="2286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760601" y="5592419"/>
            <a:ext cx="464451" cy="8086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1544574" y="5763721"/>
            <a:ext cx="228600" cy="716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859151" y="6571074"/>
            <a:ext cx="302958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</a:rPr>
              <a:t>Gossec L et al., </a:t>
            </a:r>
            <a:r>
              <a:rPr sz="1000" spc="-10" dirty="0">
                <a:latin typeface="Arial"/>
                <a:cs typeface="Arial"/>
              </a:rPr>
              <a:t>Ann </a:t>
            </a:r>
            <a:r>
              <a:rPr sz="1000" spc="-5" dirty="0">
                <a:latin typeface="Arial"/>
                <a:cs typeface="Arial"/>
              </a:rPr>
              <a:t>Rheum Dis. </a:t>
            </a:r>
            <a:r>
              <a:rPr sz="1000" spc="-10" dirty="0">
                <a:latin typeface="Arial"/>
                <a:cs typeface="Arial"/>
              </a:rPr>
              <a:t>2012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Jan;71(1):4-12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64395" y="2181225"/>
            <a:ext cx="1152525" cy="450850"/>
          </a:xfrm>
          <a:custGeom>
            <a:avLst/>
            <a:gdLst/>
            <a:ahLst/>
            <a:cxnLst/>
            <a:rect l="l" t="t" r="r" b="b"/>
            <a:pathLst>
              <a:path w="1152525" h="450850">
                <a:moveTo>
                  <a:pt x="576072" y="0"/>
                </a:moveTo>
                <a:lnTo>
                  <a:pt x="508870" y="1517"/>
                </a:lnTo>
                <a:lnTo>
                  <a:pt x="443950" y="5955"/>
                </a:lnTo>
                <a:lnTo>
                  <a:pt x="381744" y="13146"/>
                </a:lnTo>
                <a:lnTo>
                  <a:pt x="322683" y="22919"/>
                </a:lnTo>
                <a:lnTo>
                  <a:pt x="267199" y="35105"/>
                </a:lnTo>
                <a:lnTo>
                  <a:pt x="215723" y="49535"/>
                </a:lnTo>
                <a:lnTo>
                  <a:pt x="168687" y="66039"/>
                </a:lnTo>
                <a:lnTo>
                  <a:pt x="126523" y="84449"/>
                </a:lnTo>
                <a:lnTo>
                  <a:pt x="89661" y="104594"/>
                </a:lnTo>
                <a:lnTo>
                  <a:pt x="33572" y="149413"/>
                </a:lnTo>
                <a:lnTo>
                  <a:pt x="3874" y="199142"/>
                </a:lnTo>
                <a:lnTo>
                  <a:pt x="0" y="225425"/>
                </a:lnTo>
                <a:lnTo>
                  <a:pt x="3874" y="251707"/>
                </a:lnTo>
                <a:lnTo>
                  <a:pt x="33572" y="301436"/>
                </a:lnTo>
                <a:lnTo>
                  <a:pt x="89661" y="346255"/>
                </a:lnTo>
                <a:lnTo>
                  <a:pt x="126523" y="366400"/>
                </a:lnTo>
                <a:lnTo>
                  <a:pt x="168687" y="384810"/>
                </a:lnTo>
                <a:lnTo>
                  <a:pt x="215723" y="401314"/>
                </a:lnTo>
                <a:lnTo>
                  <a:pt x="267199" y="415744"/>
                </a:lnTo>
                <a:lnTo>
                  <a:pt x="322683" y="427930"/>
                </a:lnTo>
                <a:lnTo>
                  <a:pt x="381744" y="437703"/>
                </a:lnTo>
                <a:lnTo>
                  <a:pt x="443950" y="444894"/>
                </a:lnTo>
                <a:lnTo>
                  <a:pt x="508870" y="449332"/>
                </a:lnTo>
                <a:lnTo>
                  <a:pt x="576072" y="450850"/>
                </a:lnTo>
                <a:lnTo>
                  <a:pt x="643250" y="449332"/>
                </a:lnTo>
                <a:lnTo>
                  <a:pt x="708153" y="444894"/>
                </a:lnTo>
                <a:lnTo>
                  <a:pt x="770349" y="437703"/>
                </a:lnTo>
                <a:lnTo>
                  <a:pt x="829404" y="427930"/>
                </a:lnTo>
                <a:lnTo>
                  <a:pt x="884888" y="415744"/>
                </a:lnTo>
                <a:lnTo>
                  <a:pt x="936366" y="401314"/>
                </a:lnTo>
                <a:lnTo>
                  <a:pt x="983408" y="384810"/>
                </a:lnTo>
                <a:lnTo>
                  <a:pt x="1025580" y="366400"/>
                </a:lnTo>
                <a:lnTo>
                  <a:pt x="1062451" y="346255"/>
                </a:lnTo>
                <a:lnTo>
                  <a:pt x="1118557" y="301436"/>
                </a:lnTo>
                <a:lnTo>
                  <a:pt x="1148268" y="251707"/>
                </a:lnTo>
                <a:lnTo>
                  <a:pt x="1152144" y="225425"/>
                </a:lnTo>
                <a:lnTo>
                  <a:pt x="1148268" y="199142"/>
                </a:lnTo>
                <a:lnTo>
                  <a:pt x="1118557" y="149413"/>
                </a:lnTo>
                <a:lnTo>
                  <a:pt x="1062451" y="104594"/>
                </a:lnTo>
                <a:lnTo>
                  <a:pt x="1025580" y="84449"/>
                </a:lnTo>
                <a:lnTo>
                  <a:pt x="983408" y="66039"/>
                </a:lnTo>
                <a:lnTo>
                  <a:pt x="936366" y="49535"/>
                </a:lnTo>
                <a:lnTo>
                  <a:pt x="884888" y="35105"/>
                </a:lnTo>
                <a:lnTo>
                  <a:pt x="829404" y="22919"/>
                </a:lnTo>
                <a:lnTo>
                  <a:pt x="770349" y="13146"/>
                </a:lnTo>
                <a:lnTo>
                  <a:pt x="708153" y="5955"/>
                </a:lnTo>
                <a:lnTo>
                  <a:pt x="643250" y="1517"/>
                </a:lnTo>
                <a:lnTo>
                  <a:pt x="576072" y="0"/>
                </a:lnTo>
                <a:close/>
              </a:path>
            </a:pathLst>
          </a:custGeom>
          <a:solidFill>
            <a:srgbClr val="DBBA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22135" y="2190750"/>
            <a:ext cx="1371600" cy="450850"/>
          </a:xfrm>
          <a:custGeom>
            <a:avLst/>
            <a:gdLst/>
            <a:ahLst/>
            <a:cxnLst/>
            <a:rect l="l" t="t" r="r" b="b"/>
            <a:pathLst>
              <a:path w="1371600" h="450850">
                <a:moveTo>
                  <a:pt x="685799" y="0"/>
                </a:moveTo>
                <a:lnTo>
                  <a:pt x="615688" y="1164"/>
                </a:lnTo>
                <a:lnTo>
                  <a:pt x="547599" y="4581"/>
                </a:lnTo>
                <a:lnTo>
                  <a:pt x="481879" y="10137"/>
                </a:lnTo>
                <a:lnTo>
                  <a:pt x="418873" y="17720"/>
                </a:lnTo>
                <a:lnTo>
                  <a:pt x="358925" y="27215"/>
                </a:lnTo>
                <a:lnTo>
                  <a:pt x="302381" y="38509"/>
                </a:lnTo>
                <a:lnTo>
                  <a:pt x="249585" y="51488"/>
                </a:lnTo>
                <a:lnTo>
                  <a:pt x="200882" y="66040"/>
                </a:lnTo>
                <a:lnTo>
                  <a:pt x="156617" y="82049"/>
                </a:lnTo>
                <a:lnTo>
                  <a:pt x="117135" y="99404"/>
                </a:lnTo>
                <a:lnTo>
                  <a:pt x="82780" y="117991"/>
                </a:lnTo>
                <a:lnTo>
                  <a:pt x="30835" y="158404"/>
                </a:lnTo>
                <a:lnTo>
                  <a:pt x="3541" y="202382"/>
                </a:lnTo>
                <a:lnTo>
                  <a:pt x="0" y="225425"/>
                </a:lnTo>
                <a:lnTo>
                  <a:pt x="3541" y="248467"/>
                </a:lnTo>
                <a:lnTo>
                  <a:pt x="30835" y="292445"/>
                </a:lnTo>
                <a:lnTo>
                  <a:pt x="82780" y="332858"/>
                </a:lnTo>
                <a:lnTo>
                  <a:pt x="117135" y="351445"/>
                </a:lnTo>
                <a:lnTo>
                  <a:pt x="156617" y="368800"/>
                </a:lnTo>
                <a:lnTo>
                  <a:pt x="200882" y="384810"/>
                </a:lnTo>
                <a:lnTo>
                  <a:pt x="249585" y="399361"/>
                </a:lnTo>
                <a:lnTo>
                  <a:pt x="302381" y="412340"/>
                </a:lnTo>
                <a:lnTo>
                  <a:pt x="358925" y="423634"/>
                </a:lnTo>
                <a:lnTo>
                  <a:pt x="418873" y="433129"/>
                </a:lnTo>
                <a:lnTo>
                  <a:pt x="481879" y="440712"/>
                </a:lnTo>
                <a:lnTo>
                  <a:pt x="547599" y="446268"/>
                </a:lnTo>
                <a:lnTo>
                  <a:pt x="615688" y="449685"/>
                </a:lnTo>
                <a:lnTo>
                  <a:pt x="685799" y="450850"/>
                </a:lnTo>
                <a:lnTo>
                  <a:pt x="755911" y="449685"/>
                </a:lnTo>
                <a:lnTo>
                  <a:pt x="824000" y="446268"/>
                </a:lnTo>
                <a:lnTo>
                  <a:pt x="889720" y="440712"/>
                </a:lnTo>
                <a:lnTo>
                  <a:pt x="952726" y="433129"/>
                </a:lnTo>
                <a:lnTo>
                  <a:pt x="1012674" y="423634"/>
                </a:lnTo>
                <a:lnTo>
                  <a:pt x="1069218" y="412340"/>
                </a:lnTo>
                <a:lnTo>
                  <a:pt x="1122014" y="399361"/>
                </a:lnTo>
                <a:lnTo>
                  <a:pt x="1170717" y="384810"/>
                </a:lnTo>
                <a:lnTo>
                  <a:pt x="1214982" y="368800"/>
                </a:lnTo>
                <a:lnTo>
                  <a:pt x="1254464" y="351445"/>
                </a:lnTo>
                <a:lnTo>
                  <a:pt x="1288819" y="332858"/>
                </a:lnTo>
                <a:lnTo>
                  <a:pt x="1340764" y="292445"/>
                </a:lnTo>
                <a:lnTo>
                  <a:pt x="1368058" y="248467"/>
                </a:lnTo>
                <a:lnTo>
                  <a:pt x="1371599" y="225425"/>
                </a:lnTo>
                <a:lnTo>
                  <a:pt x="1368058" y="202382"/>
                </a:lnTo>
                <a:lnTo>
                  <a:pt x="1340764" y="158404"/>
                </a:lnTo>
                <a:lnTo>
                  <a:pt x="1288819" y="117991"/>
                </a:lnTo>
                <a:lnTo>
                  <a:pt x="1254464" y="99404"/>
                </a:lnTo>
                <a:lnTo>
                  <a:pt x="1214982" y="82049"/>
                </a:lnTo>
                <a:lnTo>
                  <a:pt x="1170717" y="66040"/>
                </a:lnTo>
                <a:lnTo>
                  <a:pt x="1122014" y="51488"/>
                </a:lnTo>
                <a:lnTo>
                  <a:pt x="1069218" y="38509"/>
                </a:lnTo>
                <a:lnTo>
                  <a:pt x="1012674" y="27215"/>
                </a:lnTo>
                <a:lnTo>
                  <a:pt x="952726" y="17720"/>
                </a:lnTo>
                <a:lnTo>
                  <a:pt x="889720" y="10137"/>
                </a:lnTo>
                <a:lnTo>
                  <a:pt x="824000" y="4581"/>
                </a:lnTo>
                <a:lnTo>
                  <a:pt x="755911" y="1164"/>
                </a:lnTo>
                <a:lnTo>
                  <a:pt x="68579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56677" y="2181225"/>
            <a:ext cx="1163955" cy="452755"/>
          </a:xfrm>
          <a:custGeom>
            <a:avLst/>
            <a:gdLst/>
            <a:ahLst/>
            <a:cxnLst/>
            <a:rect l="l" t="t" r="r" b="b"/>
            <a:pathLst>
              <a:path w="1163954" h="452755">
                <a:moveTo>
                  <a:pt x="581787" y="0"/>
                </a:moveTo>
                <a:lnTo>
                  <a:pt x="513938" y="1522"/>
                </a:lnTo>
                <a:lnTo>
                  <a:pt x="448389" y="5977"/>
                </a:lnTo>
                <a:lnTo>
                  <a:pt x="385575" y="13194"/>
                </a:lnTo>
                <a:lnTo>
                  <a:pt x="325932" y="23003"/>
                </a:lnTo>
                <a:lnTo>
                  <a:pt x="269898" y="35233"/>
                </a:lnTo>
                <a:lnTo>
                  <a:pt x="217909" y="49715"/>
                </a:lnTo>
                <a:lnTo>
                  <a:pt x="170402" y="66278"/>
                </a:lnTo>
                <a:lnTo>
                  <a:pt x="127812" y="84751"/>
                </a:lnTo>
                <a:lnTo>
                  <a:pt x="90577" y="104965"/>
                </a:lnTo>
                <a:lnTo>
                  <a:pt x="59133" y="126750"/>
                </a:lnTo>
                <a:lnTo>
                  <a:pt x="15365" y="174349"/>
                </a:lnTo>
                <a:lnTo>
                  <a:pt x="0" y="226187"/>
                </a:lnTo>
                <a:lnTo>
                  <a:pt x="3914" y="252575"/>
                </a:lnTo>
                <a:lnTo>
                  <a:pt x="33917" y="302504"/>
                </a:lnTo>
                <a:lnTo>
                  <a:pt x="90577" y="347501"/>
                </a:lnTo>
                <a:lnTo>
                  <a:pt x="127812" y="367725"/>
                </a:lnTo>
                <a:lnTo>
                  <a:pt x="170402" y="386207"/>
                </a:lnTo>
                <a:lnTo>
                  <a:pt x="217909" y="402775"/>
                </a:lnTo>
                <a:lnTo>
                  <a:pt x="269898" y="417261"/>
                </a:lnTo>
                <a:lnTo>
                  <a:pt x="325932" y="429494"/>
                </a:lnTo>
                <a:lnTo>
                  <a:pt x="385575" y="439304"/>
                </a:lnTo>
                <a:lnTo>
                  <a:pt x="448389" y="446522"/>
                </a:lnTo>
                <a:lnTo>
                  <a:pt x="513938" y="450978"/>
                </a:lnTo>
                <a:lnTo>
                  <a:pt x="581787" y="452500"/>
                </a:lnTo>
                <a:lnTo>
                  <a:pt x="649660" y="450978"/>
                </a:lnTo>
                <a:lnTo>
                  <a:pt x="715231" y="446522"/>
                </a:lnTo>
                <a:lnTo>
                  <a:pt x="778064" y="439304"/>
                </a:lnTo>
                <a:lnTo>
                  <a:pt x="837721" y="429494"/>
                </a:lnTo>
                <a:lnTo>
                  <a:pt x="893768" y="417261"/>
                </a:lnTo>
                <a:lnTo>
                  <a:pt x="945767" y="402775"/>
                </a:lnTo>
                <a:lnTo>
                  <a:pt x="993282" y="386207"/>
                </a:lnTo>
                <a:lnTo>
                  <a:pt x="1035878" y="367725"/>
                </a:lnTo>
                <a:lnTo>
                  <a:pt x="1073117" y="347501"/>
                </a:lnTo>
                <a:lnTo>
                  <a:pt x="1104564" y="325704"/>
                </a:lnTo>
                <a:lnTo>
                  <a:pt x="1148335" y="278071"/>
                </a:lnTo>
                <a:lnTo>
                  <a:pt x="1163701" y="226187"/>
                </a:lnTo>
                <a:lnTo>
                  <a:pt x="1159786" y="199823"/>
                </a:lnTo>
                <a:lnTo>
                  <a:pt x="1129782" y="149934"/>
                </a:lnTo>
                <a:lnTo>
                  <a:pt x="1073117" y="104965"/>
                </a:lnTo>
                <a:lnTo>
                  <a:pt x="1035878" y="84751"/>
                </a:lnTo>
                <a:lnTo>
                  <a:pt x="993282" y="66278"/>
                </a:lnTo>
                <a:lnTo>
                  <a:pt x="945767" y="49715"/>
                </a:lnTo>
                <a:lnTo>
                  <a:pt x="893768" y="35233"/>
                </a:lnTo>
                <a:lnTo>
                  <a:pt x="837721" y="23003"/>
                </a:lnTo>
                <a:lnTo>
                  <a:pt x="778064" y="13194"/>
                </a:lnTo>
                <a:lnTo>
                  <a:pt x="715231" y="5977"/>
                </a:lnTo>
                <a:lnTo>
                  <a:pt x="649660" y="1522"/>
                </a:lnTo>
                <a:lnTo>
                  <a:pt x="58178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328531" y="2256281"/>
            <a:ext cx="9931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Ent</a:t>
            </a:r>
            <a:r>
              <a:rPr sz="1600" b="1" spc="-15" dirty="0">
                <a:latin typeface="Arial"/>
                <a:cs typeface="Arial"/>
              </a:rPr>
              <a:t>h</a:t>
            </a:r>
            <a:r>
              <a:rPr sz="1600" b="1" spc="-5" dirty="0">
                <a:latin typeface="Arial"/>
                <a:cs typeface="Arial"/>
              </a:rPr>
              <a:t>esitis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81264" y="2269998"/>
            <a:ext cx="9232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Arial"/>
                <a:cs typeface="Arial"/>
              </a:rPr>
              <a:t>Dactylitis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65823" y="2275154"/>
            <a:ext cx="13119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latin typeface="Arial"/>
                <a:cs typeface="Arial"/>
              </a:rPr>
              <a:t>Axial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disease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035045" y="183642"/>
            <a:ext cx="72377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35" dirty="0">
                <a:solidFill>
                  <a:srgbClr val="C55A11"/>
                </a:solidFill>
              </a:rPr>
              <a:t>GRAPPA </a:t>
            </a:r>
            <a:r>
              <a:rPr sz="2200" spc="-30" dirty="0">
                <a:solidFill>
                  <a:srgbClr val="C55A11"/>
                </a:solidFill>
              </a:rPr>
              <a:t>Treatment </a:t>
            </a:r>
            <a:r>
              <a:rPr sz="2200" spc="-15" dirty="0">
                <a:solidFill>
                  <a:srgbClr val="C55A11"/>
                </a:solidFill>
              </a:rPr>
              <a:t>Recommendations for </a:t>
            </a:r>
            <a:r>
              <a:rPr sz="2200" spc="-5" dirty="0">
                <a:solidFill>
                  <a:srgbClr val="C55A11"/>
                </a:solidFill>
              </a:rPr>
              <a:t>PsA</a:t>
            </a:r>
            <a:r>
              <a:rPr sz="2200" spc="204" dirty="0">
                <a:solidFill>
                  <a:srgbClr val="C55A11"/>
                </a:solidFill>
              </a:rPr>
              <a:t> </a:t>
            </a:r>
            <a:r>
              <a:rPr sz="2200" spc="-5" dirty="0">
                <a:solidFill>
                  <a:srgbClr val="C55A11"/>
                </a:solidFill>
              </a:rPr>
              <a:t>(2009)</a:t>
            </a:r>
            <a:endParaRPr sz="2200"/>
          </a:p>
        </p:txBody>
      </p:sp>
      <p:sp>
        <p:nvSpPr>
          <p:cNvPr id="10" name="object 10"/>
          <p:cNvSpPr txBox="1"/>
          <p:nvPr/>
        </p:nvSpPr>
        <p:spPr>
          <a:xfrm>
            <a:off x="4802251" y="5242178"/>
            <a:ext cx="4102100" cy="3175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255270">
              <a:lnSpc>
                <a:spcPct val="100000"/>
              </a:lnSpc>
              <a:spcBef>
                <a:spcPts val="325"/>
              </a:spcBef>
            </a:pPr>
            <a:r>
              <a:rPr sz="1400" b="1" dirty="0">
                <a:latin typeface="Arial"/>
                <a:cs typeface="Arial"/>
              </a:rPr>
              <a:t>Reassess </a:t>
            </a:r>
            <a:r>
              <a:rPr sz="1400" b="1" spc="-5" dirty="0">
                <a:latin typeface="Arial"/>
                <a:cs typeface="Arial"/>
              </a:rPr>
              <a:t>response </a:t>
            </a:r>
            <a:r>
              <a:rPr sz="1400" b="1" dirty="0">
                <a:latin typeface="Arial"/>
                <a:cs typeface="Arial"/>
              </a:rPr>
              <a:t>to </a:t>
            </a:r>
            <a:r>
              <a:rPr sz="1400" b="1" spc="-5" dirty="0">
                <a:latin typeface="Arial"/>
                <a:cs typeface="Arial"/>
              </a:rPr>
              <a:t>therapy and</a:t>
            </a:r>
            <a:r>
              <a:rPr sz="1400" b="1" spc="-1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toxicity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44615" y="3036951"/>
            <a:ext cx="1379855" cy="1647189"/>
          </a:xfrm>
          <a:custGeom>
            <a:avLst/>
            <a:gdLst/>
            <a:ahLst/>
            <a:cxnLst/>
            <a:rect l="l" t="t" r="r" b="b"/>
            <a:pathLst>
              <a:path w="1379854" h="1647189">
                <a:moveTo>
                  <a:pt x="0" y="1647063"/>
                </a:moveTo>
                <a:lnTo>
                  <a:pt x="1379473" y="1647063"/>
                </a:lnTo>
                <a:lnTo>
                  <a:pt x="1379473" y="0"/>
                </a:lnTo>
                <a:lnTo>
                  <a:pt x="0" y="0"/>
                </a:lnTo>
                <a:lnTo>
                  <a:pt x="0" y="1647063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524370" y="3043174"/>
            <a:ext cx="1153795" cy="119951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436880">
              <a:lnSpc>
                <a:spcPts val="1510"/>
              </a:lnSpc>
              <a:spcBef>
                <a:spcPts val="295"/>
              </a:spcBef>
            </a:pPr>
            <a:r>
              <a:rPr sz="1400" b="1" spc="-5" dirty="0">
                <a:latin typeface="Arial"/>
                <a:cs typeface="Arial"/>
              </a:rPr>
              <a:t>Initiate  </a:t>
            </a:r>
            <a:r>
              <a:rPr sz="1400" b="1" dirty="0">
                <a:latin typeface="Arial"/>
                <a:cs typeface="Arial"/>
              </a:rPr>
              <a:t>t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dirty="0">
                <a:latin typeface="Arial"/>
                <a:cs typeface="Arial"/>
              </a:rPr>
              <a:t>era</a:t>
            </a:r>
            <a:r>
              <a:rPr sz="1400" b="1" spc="-10" dirty="0">
                <a:latin typeface="Arial"/>
                <a:cs typeface="Arial"/>
              </a:rPr>
              <a:t>p</a:t>
            </a:r>
            <a:r>
              <a:rPr sz="1400" b="1" spc="-50" dirty="0">
                <a:latin typeface="Arial"/>
                <a:cs typeface="Arial"/>
              </a:rPr>
              <a:t>y</a:t>
            </a:r>
            <a:r>
              <a:rPr sz="1400" b="1" dirty="0">
                <a:latin typeface="Arial"/>
                <a:cs typeface="Arial"/>
              </a:rPr>
              <a:t>:  </a:t>
            </a:r>
            <a:r>
              <a:rPr sz="1400" dirty="0">
                <a:latin typeface="Arial"/>
                <a:cs typeface="Arial"/>
              </a:rPr>
              <a:t>NSAID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51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Ph</a:t>
            </a:r>
            <a:r>
              <a:rPr sz="1400" spc="-20" dirty="0">
                <a:latin typeface="Arial"/>
                <a:cs typeface="Arial"/>
              </a:rPr>
              <a:t>y</a:t>
            </a:r>
            <a:r>
              <a:rPr sz="1400" dirty="0">
                <a:latin typeface="Arial"/>
                <a:cs typeface="Arial"/>
              </a:rPr>
              <a:t>siotherapy  </a:t>
            </a:r>
            <a:r>
              <a:rPr sz="1400" spc="-5" dirty="0">
                <a:solidFill>
                  <a:srgbClr val="071D48"/>
                </a:solidFill>
                <a:latin typeface="Arial"/>
                <a:cs typeface="Arial"/>
              </a:rPr>
              <a:t>Biologics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490"/>
              </a:lnSpc>
            </a:pPr>
            <a:r>
              <a:rPr sz="1400" spc="-5" dirty="0">
                <a:solidFill>
                  <a:srgbClr val="071D48"/>
                </a:solidFill>
                <a:latin typeface="Arial"/>
                <a:cs typeface="Arial"/>
              </a:rPr>
              <a:t>(anti-TNFs)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99613" y="3017901"/>
            <a:ext cx="1598295" cy="1647189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91440">
              <a:lnSpc>
                <a:spcPts val="1595"/>
              </a:lnSpc>
              <a:spcBef>
                <a:spcPts val="150"/>
              </a:spcBef>
            </a:pPr>
            <a:r>
              <a:rPr sz="1400" b="1" spc="-5" dirty="0">
                <a:latin typeface="Arial"/>
                <a:cs typeface="Arial"/>
              </a:rPr>
              <a:t>Initiate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therapy:</a:t>
            </a:r>
            <a:endParaRPr sz="1400">
              <a:latin typeface="Arial"/>
              <a:cs typeface="Arial"/>
            </a:endParaRPr>
          </a:p>
          <a:p>
            <a:pPr marL="91440">
              <a:lnSpc>
                <a:spcPts val="1510"/>
              </a:lnSpc>
            </a:pPr>
            <a:r>
              <a:rPr sz="1400" spc="-5" dirty="0">
                <a:latin typeface="Arial"/>
                <a:cs typeface="Arial"/>
              </a:rPr>
              <a:t>NSAIDs</a:t>
            </a:r>
            <a:endParaRPr sz="1400">
              <a:latin typeface="Arial"/>
              <a:cs typeface="Arial"/>
            </a:endParaRPr>
          </a:p>
          <a:p>
            <a:pPr marL="91440" marR="163195">
              <a:lnSpc>
                <a:spcPct val="90100"/>
              </a:lnSpc>
              <a:spcBef>
                <a:spcPts val="85"/>
              </a:spcBef>
            </a:pPr>
            <a:r>
              <a:rPr sz="1400" dirty="0">
                <a:latin typeface="Arial"/>
                <a:cs typeface="Arial"/>
              </a:rPr>
              <a:t>IA steroids  </a:t>
            </a:r>
            <a:r>
              <a:rPr sz="1400" spc="-5" dirty="0">
                <a:latin typeface="Arial"/>
                <a:cs typeface="Arial"/>
              </a:rPr>
              <a:t>DMARDs  </a:t>
            </a:r>
            <a:r>
              <a:rPr sz="1400" dirty="0">
                <a:latin typeface="Arial"/>
                <a:cs typeface="Arial"/>
              </a:rPr>
              <a:t>((MTX, </a:t>
            </a:r>
            <a:r>
              <a:rPr sz="1400" spc="-5" dirty="0">
                <a:latin typeface="Arial"/>
                <a:cs typeface="Arial"/>
              </a:rPr>
              <a:t>CsA,  SSZ,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LEF)</a:t>
            </a:r>
            <a:endParaRPr sz="1400">
              <a:latin typeface="Arial"/>
              <a:cs typeface="Arial"/>
            </a:endParaRPr>
          </a:p>
          <a:p>
            <a:pPr marL="91440" marR="598170">
              <a:lnSpc>
                <a:spcPts val="1510"/>
              </a:lnSpc>
              <a:spcBef>
                <a:spcPts val="20"/>
              </a:spcBef>
            </a:pPr>
            <a:r>
              <a:rPr sz="1400" spc="-5" dirty="0">
                <a:solidFill>
                  <a:srgbClr val="071D48"/>
                </a:solidFill>
                <a:latin typeface="Arial"/>
                <a:cs typeface="Arial"/>
              </a:rPr>
              <a:t>Biologi</a:t>
            </a:r>
            <a:r>
              <a:rPr sz="1400" spc="5" dirty="0">
                <a:solidFill>
                  <a:srgbClr val="071D48"/>
                </a:solidFill>
                <a:latin typeface="Arial"/>
                <a:cs typeface="Arial"/>
              </a:rPr>
              <a:t>c</a:t>
            </a:r>
            <a:r>
              <a:rPr sz="1400" dirty="0">
                <a:solidFill>
                  <a:srgbClr val="071D48"/>
                </a:solidFill>
                <a:latin typeface="Arial"/>
                <a:cs typeface="Arial"/>
              </a:rPr>
              <a:t>s (anti-</a:t>
            </a:r>
            <a:r>
              <a:rPr sz="1400" spc="-10" dirty="0">
                <a:solidFill>
                  <a:srgbClr val="071D48"/>
                </a:solidFill>
                <a:latin typeface="Arial"/>
                <a:cs typeface="Arial"/>
              </a:rPr>
              <a:t>TNF</a:t>
            </a:r>
            <a:r>
              <a:rPr sz="1400" dirty="0">
                <a:solidFill>
                  <a:srgbClr val="071D48"/>
                </a:solidFill>
                <a:latin typeface="Arial"/>
                <a:cs typeface="Arial"/>
              </a:rPr>
              <a:t>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50308" y="3022726"/>
            <a:ext cx="1562100" cy="1647189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 marR="147955">
              <a:lnSpc>
                <a:spcPts val="1510"/>
              </a:lnSpc>
              <a:spcBef>
                <a:spcPts val="345"/>
              </a:spcBef>
            </a:pPr>
            <a:r>
              <a:rPr sz="1400" b="1" spc="-5" dirty="0">
                <a:latin typeface="Arial"/>
                <a:cs typeface="Arial"/>
              </a:rPr>
              <a:t>Initiate  </a:t>
            </a:r>
            <a:r>
              <a:rPr sz="1400" b="1" spc="-10" dirty="0">
                <a:latin typeface="Arial"/>
                <a:cs typeface="Arial"/>
              </a:rPr>
              <a:t>therapy:  </a:t>
            </a:r>
            <a:r>
              <a:rPr sz="1400" spc="-20" dirty="0">
                <a:latin typeface="Arial"/>
                <a:cs typeface="Arial"/>
              </a:rPr>
              <a:t>Topicals  </a:t>
            </a:r>
            <a:r>
              <a:rPr sz="1400" spc="-15" dirty="0">
                <a:latin typeface="Arial"/>
                <a:cs typeface="Arial"/>
              </a:rPr>
              <a:t>PUVA/UVB</a:t>
            </a:r>
            <a:endParaRPr sz="1400">
              <a:latin typeface="Arial"/>
              <a:cs typeface="Arial"/>
            </a:endParaRPr>
          </a:p>
          <a:p>
            <a:pPr marL="92075" marR="116839">
              <a:lnSpc>
                <a:spcPts val="1510"/>
              </a:lnSpc>
              <a:spcBef>
                <a:spcPts val="5"/>
              </a:spcBef>
            </a:pPr>
            <a:r>
              <a:rPr sz="1400" spc="-5" dirty="0">
                <a:latin typeface="Arial"/>
                <a:cs typeface="Arial"/>
              </a:rPr>
              <a:t>Systemics  (MTX, CsA,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etc.)</a:t>
            </a:r>
            <a:endParaRPr sz="1400">
              <a:latin typeface="Arial"/>
              <a:cs typeface="Arial"/>
            </a:endParaRPr>
          </a:p>
          <a:p>
            <a:pPr marL="92075">
              <a:lnSpc>
                <a:spcPts val="1410"/>
              </a:lnSpc>
            </a:pPr>
            <a:r>
              <a:rPr sz="1400" spc="-5" dirty="0">
                <a:solidFill>
                  <a:srgbClr val="071D48"/>
                </a:solidFill>
                <a:latin typeface="Arial"/>
                <a:cs typeface="Arial"/>
              </a:rPr>
              <a:t>Biologics</a:t>
            </a:r>
            <a:endParaRPr sz="1400">
              <a:latin typeface="Arial"/>
              <a:cs typeface="Arial"/>
            </a:endParaRPr>
          </a:p>
          <a:p>
            <a:pPr marL="92075">
              <a:lnSpc>
                <a:spcPts val="1595"/>
              </a:lnSpc>
            </a:pPr>
            <a:r>
              <a:rPr sz="1400" spc="-5" dirty="0">
                <a:solidFill>
                  <a:srgbClr val="071D48"/>
                </a:solidFill>
                <a:latin typeface="Arial"/>
                <a:cs typeface="Arial"/>
              </a:rPr>
              <a:t>(anti-TNFs)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956677" y="3036951"/>
            <a:ext cx="1163955" cy="1647189"/>
          </a:xfrm>
          <a:custGeom>
            <a:avLst/>
            <a:gdLst/>
            <a:ahLst/>
            <a:cxnLst/>
            <a:rect l="l" t="t" r="r" b="b"/>
            <a:pathLst>
              <a:path w="1163954" h="1647189">
                <a:moveTo>
                  <a:pt x="0" y="1647063"/>
                </a:moveTo>
                <a:lnTo>
                  <a:pt x="1163662" y="1647063"/>
                </a:lnTo>
                <a:lnTo>
                  <a:pt x="1163662" y="0"/>
                </a:lnTo>
                <a:lnTo>
                  <a:pt x="0" y="0"/>
                </a:lnTo>
                <a:lnTo>
                  <a:pt x="0" y="164706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036432" y="3043174"/>
            <a:ext cx="926465" cy="119951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208915">
              <a:lnSpc>
                <a:spcPts val="1510"/>
              </a:lnSpc>
              <a:spcBef>
                <a:spcPts val="295"/>
              </a:spcBef>
            </a:pPr>
            <a:r>
              <a:rPr sz="1400" b="1" spc="-5" dirty="0">
                <a:latin typeface="Arial"/>
                <a:cs typeface="Arial"/>
              </a:rPr>
              <a:t>Initiate  </a:t>
            </a:r>
            <a:r>
              <a:rPr sz="1400" b="1" dirty="0">
                <a:latin typeface="Arial"/>
                <a:cs typeface="Arial"/>
              </a:rPr>
              <a:t>t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dirty="0">
                <a:latin typeface="Arial"/>
                <a:cs typeface="Arial"/>
              </a:rPr>
              <a:t>era</a:t>
            </a:r>
            <a:r>
              <a:rPr sz="1400" b="1" spc="-10" dirty="0">
                <a:latin typeface="Arial"/>
                <a:cs typeface="Arial"/>
              </a:rPr>
              <a:t>p</a:t>
            </a:r>
            <a:r>
              <a:rPr sz="1400" b="1" spc="-50" dirty="0">
                <a:latin typeface="Arial"/>
                <a:cs typeface="Arial"/>
              </a:rPr>
              <a:t>y</a:t>
            </a:r>
            <a:r>
              <a:rPr sz="1400" b="1" dirty="0">
                <a:latin typeface="Arial"/>
                <a:cs typeface="Arial"/>
              </a:rPr>
              <a:t>:  </a:t>
            </a:r>
            <a:r>
              <a:rPr sz="1400" dirty="0">
                <a:latin typeface="Arial"/>
                <a:cs typeface="Arial"/>
              </a:rPr>
              <a:t>NSAID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51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Injection  </a:t>
            </a:r>
            <a:r>
              <a:rPr sz="1400" spc="-5" dirty="0">
                <a:solidFill>
                  <a:srgbClr val="071D48"/>
                </a:solidFill>
                <a:latin typeface="Arial"/>
                <a:cs typeface="Arial"/>
              </a:rPr>
              <a:t>Biologics  </a:t>
            </a:r>
            <a:r>
              <a:rPr sz="1400" dirty="0">
                <a:solidFill>
                  <a:srgbClr val="071D48"/>
                </a:solidFill>
                <a:latin typeface="Arial"/>
                <a:cs typeface="Arial"/>
              </a:rPr>
              <a:t>(anti-</a:t>
            </a:r>
            <a:r>
              <a:rPr sz="1400" spc="-10" dirty="0">
                <a:solidFill>
                  <a:srgbClr val="071D48"/>
                </a:solidFill>
                <a:latin typeface="Arial"/>
                <a:cs typeface="Arial"/>
              </a:rPr>
              <a:t>TNF</a:t>
            </a:r>
            <a:r>
              <a:rPr sz="1400" dirty="0">
                <a:solidFill>
                  <a:srgbClr val="071D48"/>
                </a:solidFill>
                <a:latin typeface="Arial"/>
                <a:cs typeface="Arial"/>
              </a:rPr>
              <a:t>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64395" y="3041776"/>
            <a:ext cx="1152525" cy="1647189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075" marR="355600">
              <a:lnSpc>
                <a:spcPct val="90100"/>
              </a:lnSpc>
              <a:spcBef>
                <a:spcPts val="315"/>
              </a:spcBef>
            </a:pP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itia</a:t>
            </a:r>
            <a:r>
              <a:rPr sz="1400" b="1" spc="-15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e t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dirty="0">
                <a:latin typeface="Arial"/>
                <a:cs typeface="Arial"/>
              </a:rPr>
              <a:t>era</a:t>
            </a:r>
            <a:r>
              <a:rPr sz="1400" b="1" spc="-10" dirty="0">
                <a:latin typeface="Arial"/>
                <a:cs typeface="Arial"/>
              </a:rPr>
              <a:t>p</a:t>
            </a:r>
            <a:r>
              <a:rPr sz="1400" b="1" spc="-50" dirty="0">
                <a:latin typeface="Arial"/>
                <a:cs typeface="Arial"/>
              </a:rPr>
              <a:t>y</a:t>
            </a:r>
            <a:r>
              <a:rPr sz="1400" b="1" dirty="0">
                <a:latin typeface="Arial"/>
                <a:cs typeface="Arial"/>
              </a:rPr>
              <a:t>: </a:t>
            </a:r>
            <a:r>
              <a:rPr sz="1400" spc="-10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SAID</a:t>
            </a:r>
            <a:endParaRPr sz="1400">
              <a:latin typeface="Arial"/>
              <a:cs typeface="Arial"/>
            </a:endParaRPr>
          </a:p>
          <a:p>
            <a:pPr marL="92075" marR="151130">
              <a:lnSpc>
                <a:spcPts val="1510"/>
              </a:lnSpc>
              <a:spcBef>
                <a:spcPts val="25"/>
              </a:spcBef>
            </a:pPr>
            <a:r>
              <a:rPr sz="1400" dirty="0">
                <a:latin typeface="Arial"/>
                <a:cs typeface="Arial"/>
              </a:rPr>
              <a:t>Injection </a:t>
            </a:r>
            <a:r>
              <a:rPr sz="1400" spc="-5" dirty="0">
                <a:solidFill>
                  <a:srgbClr val="071D48"/>
                </a:solidFill>
                <a:latin typeface="Arial"/>
                <a:cs typeface="Arial"/>
              </a:rPr>
              <a:t>Biologi</a:t>
            </a:r>
            <a:r>
              <a:rPr sz="1400" spc="5" dirty="0">
                <a:solidFill>
                  <a:srgbClr val="071D48"/>
                </a:solidFill>
                <a:latin typeface="Arial"/>
                <a:cs typeface="Arial"/>
              </a:rPr>
              <a:t>c</a:t>
            </a:r>
            <a:r>
              <a:rPr sz="1400" dirty="0">
                <a:solidFill>
                  <a:srgbClr val="071D48"/>
                </a:solidFill>
                <a:latin typeface="Arial"/>
                <a:cs typeface="Arial"/>
              </a:rPr>
              <a:t>s (anti-</a:t>
            </a:r>
            <a:r>
              <a:rPr sz="1400" spc="-10" dirty="0">
                <a:solidFill>
                  <a:srgbClr val="071D48"/>
                </a:solidFill>
                <a:latin typeface="Arial"/>
                <a:cs typeface="Arial"/>
              </a:rPr>
              <a:t>TNF</a:t>
            </a:r>
            <a:r>
              <a:rPr sz="1400" dirty="0">
                <a:solidFill>
                  <a:srgbClr val="071D48"/>
                </a:solidFill>
                <a:latin typeface="Arial"/>
                <a:cs typeface="Arial"/>
              </a:rPr>
              <a:t>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87521" y="2740025"/>
            <a:ext cx="76200" cy="252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59095" y="2740025"/>
            <a:ext cx="90424" cy="252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65009" y="2684526"/>
            <a:ext cx="90805" cy="398780"/>
          </a:xfrm>
          <a:custGeom>
            <a:avLst/>
            <a:gdLst/>
            <a:ahLst/>
            <a:cxnLst/>
            <a:rect l="l" t="t" r="r" b="b"/>
            <a:pathLst>
              <a:path w="90804" h="398780">
                <a:moveTo>
                  <a:pt x="90550" y="298831"/>
                </a:moveTo>
                <a:lnTo>
                  <a:pt x="0" y="298831"/>
                </a:lnTo>
                <a:lnTo>
                  <a:pt x="45339" y="398399"/>
                </a:lnTo>
                <a:lnTo>
                  <a:pt x="90550" y="298831"/>
                </a:lnTo>
                <a:close/>
              </a:path>
              <a:path w="90804" h="398780">
                <a:moveTo>
                  <a:pt x="67945" y="0"/>
                </a:moveTo>
                <a:lnTo>
                  <a:pt x="22733" y="0"/>
                </a:lnTo>
                <a:lnTo>
                  <a:pt x="22733" y="298831"/>
                </a:lnTo>
                <a:lnTo>
                  <a:pt x="67945" y="298831"/>
                </a:lnTo>
                <a:lnTo>
                  <a:pt x="67945" y="0"/>
                </a:lnTo>
                <a:close/>
              </a:path>
            </a:pathLst>
          </a:custGeom>
          <a:solidFill>
            <a:srgbClr val="4453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12606" y="2684526"/>
            <a:ext cx="90805" cy="398780"/>
          </a:xfrm>
          <a:custGeom>
            <a:avLst/>
            <a:gdLst/>
            <a:ahLst/>
            <a:cxnLst/>
            <a:rect l="l" t="t" r="r" b="b"/>
            <a:pathLst>
              <a:path w="90804" h="398780">
                <a:moveTo>
                  <a:pt x="90424" y="298831"/>
                </a:moveTo>
                <a:lnTo>
                  <a:pt x="0" y="298831"/>
                </a:lnTo>
                <a:lnTo>
                  <a:pt x="45212" y="398399"/>
                </a:lnTo>
                <a:lnTo>
                  <a:pt x="90424" y="298831"/>
                </a:lnTo>
                <a:close/>
              </a:path>
              <a:path w="90804" h="398780">
                <a:moveTo>
                  <a:pt x="67818" y="0"/>
                </a:moveTo>
                <a:lnTo>
                  <a:pt x="22606" y="0"/>
                </a:lnTo>
                <a:lnTo>
                  <a:pt x="22606" y="298831"/>
                </a:lnTo>
                <a:lnTo>
                  <a:pt x="67818" y="298831"/>
                </a:lnTo>
                <a:lnTo>
                  <a:pt x="67818" y="0"/>
                </a:lnTo>
                <a:close/>
              </a:path>
            </a:pathLst>
          </a:custGeom>
          <a:solidFill>
            <a:srgbClr val="4453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749917" y="2655951"/>
            <a:ext cx="90805" cy="398780"/>
          </a:xfrm>
          <a:custGeom>
            <a:avLst/>
            <a:gdLst/>
            <a:ahLst/>
            <a:cxnLst/>
            <a:rect l="l" t="t" r="r" b="b"/>
            <a:pathLst>
              <a:path w="90804" h="398780">
                <a:moveTo>
                  <a:pt x="90550" y="298831"/>
                </a:moveTo>
                <a:lnTo>
                  <a:pt x="0" y="298831"/>
                </a:lnTo>
                <a:lnTo>
                  <a:pt x="45211" y="398399"/>
                </a:lnTo>
                <a:lnTo>
                  <a:pt x="90550" y="298831"/>
                </a:lnTo>
                <a:close/>
              </a:path>
              <a:path w="90804" h="398780">
                <a:moveTo>
                  <a:pt x="67817" y="0"/>
                </a:moveTo>
                <a:lnTo>
                  <a:pt x="22605" y="0"/>
                </a:lnTo>
                <a:lnTo>
                  <a:pt x="22605" y="298831"/>
                </a:lnTo>
                <a:lnTo>
                  <a:pt x="67817" y="298831"/>
                </a:lnTo>
                <a:lnTo>
                  <a:pt x="67817" y="0"/>
                </a:lnTo>
                <a:close/>
              </a:path>
            </a:pathLst>
          </a:custGeom>
          <a:solidFill>
            <a:srgbClr val="4453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464302" y="1639950"/>
            <a:ext cx="26346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Establish diagnosis of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PsA</a:t>
            </a:r>
            <a:endParaRPr sz="1600">
              <a:latin typeface="Arial"/>
              <a:cs typeface="Arial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2985325" y="1905063"/>
          <a:ext cx="6812280" cy="8591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7405"/>
                <a:gridCol w="770890"/>
                <a:gridCol w="152400"/>
                <a:gridCol w="753110"/>
                <a:gridCol w="808354"/>
                <a:gridCol w="797560"/>
                <a:gridCol w="1347470"/>
                <a:gridCol w="1311275"/>
              </a:tblGrid>
              <a:tr h="2714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553847">
                <a:tc gridSpan="2">
                  <a:txBody>
                    <a:bodyPr/>
                    <a:lstStyle/>
                    <a:p>
                      <a:pPr marL="421005" marR="296545" indent="-119380">
                        <a:lnSpc>
                          <a:spcPts val="1730"/>
                        </a:lnSpc>
                        <a:spcBef>
                          <a:spcPts val="459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Pe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ip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eral 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arthritis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05104" marR="196215" indent="152400">
                        <a:lnSpc>
                          <a:spcPts val="1730"/>
                        </a:lnSpc>
                        <a:spcBef>
                          <a:spcPts val="459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Skin and  nail</a:t>
                      </a:r>
                      <a:r>
                        <a:rPr sz="16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disease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solidFill>
                      <a:srgbClr val="A4A4A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78271" y="4656328"/>
            <a:ext cx="85725" cy="598805"/>
          </a:xfrm>
          <a:custGeom>
            <a:avLst/>
            <a:gdLst/>
            <a:ahLst/>
            <a:cxnLst/>
            <a:rect l="l" t="t" r="r" b="b"/>
            <a:pathLst>
              <a:path w="85725" h="598804">
                <a:moveTo>
                  <a:pt x="57086" y="85597"/>
                </a:moveTo>
                <a:lnTo>
                  <a:pt x="28511" y="85979"/>
                </a:lnTo>
                <a:lnTo>
                  <a:pt x="35305" y="598678"/>
                </a:lnTo>
                <a:lnTo>
                  <a:pt x="63880" y="598297"/>
                </a:lnTo>
                <a:lnTo>
                  <a:pt x="57086" y="85597"/>
                </a:lnTo>
                <a:close/>
              </a:path>
              <a:path w="85725" h="598804">
                <a:moveTo>
                  <a:pt x="41655" y="0"/>
                </a:moveTo>
                <a:lnTo>
                  <a:pt x="0" y="86360"/>
                </a:lnTo>
                <a:lnTo>
                  <a:pt x="28511" y="85979"/>
                </a:lnTo>
                <a:lnTo>
                  <a:pt x="28320" y="71628"/>
                </a:lnTo>
                <a:lnTo>
                  <a:pt x="56895" y="71247"/>
                </a:lnTo>
                <a:lnTo>
                  <a:pt x="78394" y="71247"/>
                </a:lnTo>
                <a:lnTo>
                  <a:pt x="41655" y="0"/>
                </a:lnTo>
                <a:close/>
              </a:path>
              <a:path w="85725" h="598804">
                <a:moveTo>
                  <a:pt x="56895" y="71247"/>
                </a:moveTo>
                <a:lnTo>
                  <a:pt x="28320" y="71628"/>
                </a:lnTo>
                <a:lnTo>
                  <a:pt x="28511" y="85979"/>
                </a:lnTo>
                <a:lnTo>
                  <a:pt x="57086" y="85597"/>
                </a:lnTo>
                <a:lnTo>
                  <a:pt x="56895" y="71247"/>
                </a:lnTo>
                <a:close/>
              </a:path>
              <a:path w="85725" h="598804">
                <a:moveTo>
                  <a:pt x="78394" y="71247"/>
                </a:moveTo>
                <a:lnTo>
                  <a:pt x="56895" y="71247"/>
                </a:lnTo>
                <a:lnTo>
                  <a:pt x="57086" y="85597"/>
                </a:lnTo>
                <a:lnTo>
                  <a:pt x="85598" y="85217"/>
                </a:lnTo>
                <a:lnTo>
                  <a:pt x="78394" y="71247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748913" y="4659503"/>
            <a:ext cx="85725" cy="762000"/>
          </a:xfrm>
          <a:custGeom>
            <a:avLst/>
            <a:gdLst/>
            <a:ahLst/>
            <a:cxnLst/>
            <a:rect l="l" t="t" r="r" b="b"/>
            <a:pathLst>
              <a:path w="85725" h="762000">
                <a:moveTo>
                  <a:pt x="57150" y="71501"/>
                </a:moveTo>
                <a:lnTo>
                  <a:pt x="28575" y="71501"/>
                </a:lnTo>
                <a:lnTo>
                  <a:pt x="28575" y="762000"/>
                </a:lnTo>
                <a:lnTo>
                  <a:pt x="57150" y="762000"/>
                </a:lnTo>
                <a:lnTo>
                  <a:pt x="57150" y="71501"/>
                </a:lnTo>
                <a:close/>
              </a:path>
              <a:path w="85725" h="762000">
                <a:moveTo>
                  <a:pt x="42799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501"/>
                </a:lnTo>
                <a:lnTo>
                  <a:pt x="78602" y="71501"/>
                </a:lnTo>
                <a:lnTo>
                  <a:pt x="42799" y="0"/>
                </a:lnTo>
                <a:close/>
              </a:path>
              <a:path w="85725" h="762000">
                <a:moveTo>
                  <a:pt x="78602" y="71501"/>
                </a:moveTo>
                <a:lnTo>
                  <a:pt x="57150" y="71501"/>
                </a:lnTo>
                <a:lnTo>
                  <a:pt x="57150" y="85725"/>
                </a:lnTo>
                <a:lnTo>
                  <a:pt x="85725" y="85725"/>
                </a:lnTo>
                <a:lnTo>
                  <a:pt x="78602" y="71501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797542" y="4664328"/>
            <a:ext cx="85725" cy="742950"/>
          </a:xfrm>
          <a:custGeom>
            <a:avLst/>
            <a:gdLst/>
            <a:ahLst/>
            <a:cxnLst/>
            <a:rect l="l" t="t" r="r" b="b"/>
            <a:pathLst>
              <a:path w="85725" h="742950">
                <a:moveTo>
                  <a:pt x="57150" y="71374"/>
                </a:moveTo>
                <a:lnTo>
                  <a:pt x="28575" y="71374"/>
                </a:lnTo>
                <a:lnTo>
                  <a:pt x="28575" y="742950"/>
                </a:lnTo>
                <a:lnTo>
                  <a:pt x="57150" y="742950"/>
                </a:lnTo>
                <a:lnTo>
                  <a:pt x="57150" y="71374"/>
                </a:lnTo>
                <a:close/>
              </a:path>
              <a:path w="85725" h="742950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374"/>
                </a:lnTo>
                <a:lnTo>
                  <a:pt x="78560" y="71374"/>
                </a:lnTo>
                <a:lnTo>
                  <a:pt x="42925" y="0"/>
                </a:lnTo>
                <a:close/>
              </a:path>
              <a:path w="85725" h="742950">
                <a:moveTo>
                  <a:pt x="78560" y="71374"/>
                </a:moveTo>
                <a:lnTo>
                  <a:pt x="57150" y="71374"/>
                </a:lnTo>
                <a:lnTo>
                  <a:pt x="57150" y="85725"/>
                </a:lnTo>
                <a:lnTo>
                  <a:pt x="85725" y="85725"/>
                </a:lnTo>
                <a:lnTo>
                  <a:pt x="78560" y="71374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91711" y="5421503"/>
            <a:ext cx="1016000" cy="0"/>
          </a:xfrm>
          <a:custGeom>
            <a:avLst/>
            <a:gdLst/>
            <a:ahLst/>
            <a:cxnLst/>
            <a:rect l="l" t="t" r="r" b="b"/>
            <a:pathLst>
              <a:path w="1016000">
                <a:moveTo>
                  <a:pt x="0" y="0"/>
                </a:moveTo>
                <a:lnTo>
                  <a:pt x="1015746" y="0"/>
                </a:lnTo>
              </a:path>
            </a:pathLst>
          </a:custGeom>
          <a:ln w="28575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904351" y="5407278"/>
            <a:ext cx="936625" cy="0"/>
          </a:xfrm>
          <a:custGeom>
            <a:avLst/>
            <a:gdLst/>
            <a:ahLst/>
            <a:cxnLst/>
            <a:rect l="l" t="t" r="r" b="b"/>
            <a:pathLst>
              <a:path w="936625">
                <a:moveTo>
                  <a:pt x="0" y="0"/>
                </a:moveTo>
                <a:lnTo>
                  <a:pt x="936117" y="0"/>
                </a:lnTo>
              </a:path>
            </a:pathLst>
          </a:custGeom>
          <a:ln w="28575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26478" y="4660265"/>
            <a:ext cx="85725" cy="598805"/>
          </a:xfrm>
          <a:custGeom>
            <a:avLst/>
            <a:gdLst/>
            <a:ahLst/>
            <a:cxnLst/>
            <a:rect l="l" t="t" r="r" b="b"/>
            <a:pathLst>
              <a:path w="85725" h="598804">
                <a:moveTo>
                  <a:pt x="57084" y="85471"/>
                </a:moveTo>
                <a:lnTo>
                  <a:pt x="28509" y="85852"/>
                </a:lnTo>
                <a:lnTo>
                  <a:pt x="35305" y="598678"/>
                </a:lnTo>
                <a:lnTo>
                  <a:pt x="63880" y="598297"/>
                </a:lnTo>
                <a:lnTo>
                  <a:pt x="57084" y="85471"/>
                </a:lnTo>
                <a:close/>
              </a:path>
              <a:path w="85725" h="598804">
                <a:moveTo>
                  <a:pt x="41655" y="0"/>
                </a:moveTo>
                <a:lnTo>
                  <a:pt x="0" y="86233"/>
                </a:lnTo>
                <a:lnTo>
                  <a:pt x="28509" y="85852"/>
                </a:lnTo>
                <a:lnTo>
                  <a:pt x="28321" y="71628"/>
                </a:lnTo>
                <a:lnTo>
                  <a:pt x="56896" y="71247"/>
                </a:lnTo>
                <a:lnTo>
                  <a:pt x="78555" y="71247"/>
                </a:lnTo>
                <a:lnTo>
                  <a:pt x="41655" y="0"/>
                </a:lnTo>
                <a:close/>
              </a:path>
              <a:path w="85725" h="598804">
                <a:moveTo>
                  <a:pt x="56896" y="71247"/>
                </a:moveTo>
                <a:lnTo>
                  <a:pt x="28321" y="71628"/>
                </a:lnTo>
                <a:lnTo>
                  <a:pt x="28509" y="85852"/>
                </a:lnTo>
                <a:lnTo>
                  <a:pt x="57084" y="85471"/>
                </a:lnTo>
                <a:lnTo>
                  <a:pt x="56896" y="71247"/>
                </a:lnTo>
                <a:close/>
              </a:path>
              <a:path w="85725" h="598804">
                <a:moveTo>
                  <a:pt x="78555" y="71247"/>
                </a:moveTo>
                <a:lnTo>
                  <a:pt x="56896" y="71247"/>
                </a:lnTo>
                <a:lnTo>
                  <a:pt x="57084" y="85471"/>
                </a:lnTo>
                <a:lnTo>
                  <a:pt x="85725" y="85090"/>
                </a:lnTo>
                <a:lnTo>
                  <a:pt x="78555" y="71247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494648" y="4660265"/>
            <a:ext cx="85725" cy="598805"/>
          </a:xfrm>
          <a:custGeom>
            <a:avLst/>
            <a:gdLst/>
            <a:ahLst/>
            <a:cxnLst/>
            <a:rect l="l" t="t" r="r" b="b"/>
            <a:pathLst>
              <a:path w="85725" h="598804">
                <a:moveTo>
                  <a:pt x="57084" y="85471"/>
                </a:moveTo>
                <a:lnTo>
                  <a:pt x="28509" y="85852"/>
                </a:lnTo>
                <a:lnTo>
                  <a:pt x="35305" y="598678"/>
                </a:lnTo>
                <a:lnTo>
                  <a:pt x="63880" y="598297"/>
                </a:lnTo>
                <a:lnTo>
                  <a:pt x="57084" y="85471"/>
                </a:lnTo>
                <a:close/>
              </a:path>
              <a:path w="85725" h="598804">
                <a:moveTo>
                  <a:pt x="41655" y="0"/>
                </a:moveTo>
                <a:lnTo>
                  <a:pt x="0" y="86233"/>
                </a:lnTo>
                <a:lnTo>
                  <a:pt x="28509" y="85852"/>
                </a:lnTo>
                <a:lnTo>
                  <a:pt x="28321" y="71628"/>
                </a:lnTo>
                <a:lnTo>
                  <a:pt x="56896" y="71247"/>
                </a:lnTo>
                <a:lnTo>
                  <a:pt x="78555" y="71247"/>
                </a:lnTo>
                <a:lnTo>
                  <a:pt x="41655" y="0"/>
                </a:lnTo>
                <a:close/>
              </a:path>
              <a:path w="85725" h="598804">
                <a:moveTo>
                  <a:pt x="56896" y="71247"/>
                </a:moveTo>
                <a:lnTo>
                  <a:pt x="28321" y="71628"/>
                </a:lnTo>
                <a:lnTo>
                  <a:pt x="28509" y="85852"/>
                </a:lnTo>
                <a:lnTo>
                  <a:pt x="57084" y="85471"/>
                </a:lnTo>
                <a:lnTo>
                  <a:pt x="56896" y="71247"/>
                </a:lnTo>
                <a:close/>
              </a:path>
              <a:path w="85725" h="598804">
                <a:moveTo>
                  <a:pt x="78555" y="71247"/>
                </a:moveTo>
                <a:lnTo>
                  <a:pt x="56896" y="71247"/>
                </a:lnTo>
                <a:lnTo>
                  <a:pt x="57084" y="85471"/>
                </a:lnTo>
                <a:lnTo>
                  <a:pt x="85725" y="85090"/>
                </a:lnTo>
                <a:lnTo>
                  <a:pt x="78555" y="71247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45285" y="2924936"/>
            <a:ext cx="948690" cy="402590"/>
          </a:xfrm>
          <a:custGeom>
            <a:avLst/>
            <a:gdLst/>
            <a:ahLst/>
            <a:cxnLst/>
            <a:rect l="l" t="t" r="r" b="b"/>
            <a:pathLst>
              <a:path w="948689" h="402589">
                <a:moveTo>
                  <a:pt x="881126" y="0"/>
                </a:moveTo>
                <a:lnTo>
                  <a:pt x="67056" y="0"/>
                </a:lnTo>
                <a:lnTo>
                  <a:pt x="40933" y="5262"/>
                </a:lnTo>
                <a:lnTo>
                  <a:pt x="19621" y="19621"/>
                </a:lnTo>
                <a:lnTo>
                  <a:pt x="5262" y="40933"/>
                </a:lnTo>
                <a:lnTo>
                  <a:pt x="0" y="67055"/>
                </a:lnTo>
                <a:lnTo>
                  <a:pt x="0" y="335152"/>
                </a:lnTo>
                <a:lnTo>
                  <a:pt x="5262" y="361275"/>
                </a:lnTo>
                <a:lnTo>
                  <a:pt x="19621" y="382587"/>
                </a:lnTo>
                <a:lnTo>
                  <a:pt x="40933" y="396946"/>
                </a:lnTo>
                <a:lnTo>
                  <a:pt x="67056" y="402209"/>
                </a:lnTo>
                <a:lnTo>
                  <a:pt x="881126" y="402209"/>
                </a:lnTo>
                <a:lnTo>
                  <a:pt x="907248" y="396946"/>
                </a:lnTo>
                <a:lnTo>
                  <a:pt x="928560" y="382587"/>
                </a:lnTo>
                <a:lnTo>
                  <a:pt x="942919" y="361275"/>
                </a:lnTo>
                <a:lnTo>
                  <a:pt x="948182" y="335152"/>
                </a:lnTo>
                <a:lnTo>
                  <a:pt x="948182" y="67055"/>
                </a:lnTo>
                <a:lnTo>
                  <a:pt x="942919" y="40933"/>
                </a:lnTo>
                <a:lnTo>
                  <a:pt x="928560" y="19621"/>
                </a:lnTo>
                <a:lnTo>
                  <a:pt x="907248" y="5262"/>
                </a:lnTo>
                <a:lnTo>
                  <a:pt x="881126" y="0"/>
                </a:lnTo>
                <a:close/>
              </a:path>
            </a:pathLst>
          </a:custGeom>
          <a:solidFill>
            <a:srgbClr val="AE316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760601" y="3059048"/>
            <a:ext cx="71818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Rec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enda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7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540763" y="3406140"/>
            <a:ext cx="1158239" cy="6126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45285" y="3511550"/>
            <a:ext cx="948690" cy="402590"/>
          </a:xfrm>
          <a:custGeom>
            <a:avLst/>
            <a:gdLst/>
            <a:ahLst/>
            <a:cxnLst/>
            <a:rect l="l" t="t" r="r" b="b"/>
            <a:pathLst>
              <a:path w="948689" h="402589">
                <a:moveTo>
                  <a:pt x="881126" y="0"/>
                </a:moveTo>
                <a:lnTo>
                  <a:pt x="67056" y="0"/>
                </a:lnTo>
                <a:lnTo>
                  <a:pt x="40933" y="5262"/>
                </a:lnTo>
                <a:lnTo>
                  <a:pt x="19621" y="19621"/>
                </a:lnTo>
                <a:lnTo>
                  <a:pt x="5262" y="40933"/>
                </a:lnTo>
                <a:lnTo>
                  <a:pt x="0" y="67055"/>
                </a:lnTo>
                <a:lnTo>
                  <a:pt x="0" y="335152"/>
                </a:lnTo>
                <a:lnTo>
                  <a:pt x="5262" y="361275"/>
                </a:lnTo>
                <a:lnTo>
                  <a:pt x="19621" y="382587"/>
                </a:lnTo>
                <a:lnTo>
                  <a:pt x="40933" y="396946"/>
                </a:lnTo>
                <a:lnTo>
                  <a:pt x="67056" y="402208"/>
                </a:lnTo>
                <a:lnTo>
                  <a:pt x="881126" y="402208"/>
                </a:lnTo>
                <a:lnTo>
                  <a:pt x="907248" y="396946"/>
                </a:lnTo>
                <a:lnTo>
                  <a:pt x="928560" y="382587"/>
                </a:lnTo>
                <a:lnTo>
                  <a:pt x="942919" y="361275"/>
                </a:lnTo>
                <a:lnTo>
                  <a:pt x="948182" y="335152"/>
                </a:lnTo>
                <a:lnTo>
                  <a:pt x="948182" y="67055"/>
                </a:lnTo>
                <a:lnTo>
                  <a:pt x="942919" y="40933"/>
                </a:lnTo>
                <a:lnTo>
                  <a:pt x="928560" y="19621"/>
                </a:lnTo>
                <a:lnTo>
                  <a:pt x="907248" y="5262"/>
                </a:lnTo>
                <a:lnTo>
                  <a:pt x="881126" y="0"/>
                </a:lnTo>
                <a:close/>
              </a:path>
            </a:pathLst>
          </a:custGeom>
          <a:solidFill>
            <a:srgbClr val="782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809369" y="3612260"/>
            <a:ext cx="6178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orithm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418844" y="5440679"/>
            <a:ext cx="612648" cy="11719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09700" y="5425440"/>
            <a:ext cx="1560576" cy="12527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544574" y="5491378"/>
            <a:ext cx="2286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760601" y="5592419"/>
            <a:ext cx="464451" cy="8086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544574" y="5763721"/>
            <a:ext cx="228600" cy="716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782144"/>
                </a:solidFill>
                <a:latin typeface="SimSun"/>
                <a:cs typeface="SimSun"/>
              </a:rPr>
              <a:t>●</a:t>
            </a:r>
            <a:endParaRPr sz="1600">
              <a:latin typeface="SimSun"/>
              <a:cs typeface="SimSu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868295" y="6612832"/>
            <a:ext cx="2377440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</a:rPr>
              <a:t>Ritchlin C, et al. </a:t>
            </a:r>
            <a:r>
              <a:rPr sz="1000" spc="-10" dirty="0">
                <a:latin typeface="Arial"/>
                <a:cs typeface="Arial"/>
              </a:rPr>
              <a:t>ARD 2009;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68:1387-1394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88714" y="609981"/>
            <a:ext cx="38138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20" dirty="0">
                <a:solidFill>
                  <a:srgbClr val="000000"/>
                </a:solidFill>
                <a:latin typeface="Calibri Light"/>
                <a:cs typeface="Calibri Light"/>
              </a:rPr>
              <a:t>Reactive</a:t>
            </a:r>
            <a:r>
              <a:rPr sz="4400" b="0" spc="-5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dirty="0">
                <a:solidFill>
                  <a:srgbClr val="000000"/>
                </a:solidFill>
                <a:latin typeface="Calibri Light"/>
                <a:cs typeface="Calibri Light"/>
              </a:rPr>
              <a:t>arthritis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1793493"/>
            <a:ext cx="10277475" cy="173228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marR="1263650" indent="-228600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Reactive </a:t>
            </a:r>
            <a:r>
              <a:rPr sz="2800" spc="-5" dirty="0">
                <a:latin typeface="Calibri"/>
                <a:cs typeface="Calibri"/>
              </a:rPr>
              <a:t>arthritis is a </a:t>
            </a:r>
            <a:r>
              <a:rPr sz="2800" spc="-30" dirty="0">
                <a:latin typeface="Calibri"/>
                <a:cs typeface="Calibri"/>
              </a:rPr>
              <a:t>rare </a:t>
            </a:r>
            <a:r>
              <a:rPr sz="2800" spc="-10" dirty="0">
                <a:latin typeface="Calibri"/>
                <a:cs typeface="Calibri"/>
              </a:rPr>
              <a:t>disease </a:t>
            </a:r>
            <a:r>
              <a:rPr sz="2800" spc="-15" dirty="0">
                <a:latin typeface="Calibri"/>
                <a:cs typeface="Calibri"/>
              </a:rPr>
              <a:t>even </a:t>
            </a:r>
            <a:r>
              <a:rPr sz="2800" spc="-5" dirty="0">
                <a:latin typeface="Calibri"/>
                <a:cs typeface="Calibri"/>
              </a:rPr>
              <a:t>among </a:t>
            </a:r>
            <a:r>
              <a:rPr sz="2800" spc="-10" dirty="0">
                <a:latin typeface="Calibri"/>
                <a:cs typeface="Calibri"/>
              </a:rPr>
              <a:t>rheumatology  practices.</a:t>
            </a:r>
            <a:endParaRPr sz="2800">
              <a:latin typeface="Calibri"/>
              <a:cs typeface="Calibri"/>
            </a:endParaRPr>
          </a:p>
          <a:p>
            <a:pPr marL="241300" marR="5080" indent="-228600">
              <a:lnSpc>
                <a:spcPts val="3020"/>
              </a:lnSpc>
              <a:spcBef>
                <a:spcPts val="101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Reactive </a:t>
            </a:r>
            <a:r>
              <a:rPr sz="2800" spc="-5" dirty="0">
                <a:latin typeface="Calibri"/>
                <a:cs typeface="Calibri"/>
              </a:rPr>
              <a:t>arthritis </a:t>
            </a:r>
            <a:r>
              <a:rPr sz="2800" spc="-10" dirty="0">
                <a:latin typeface="Calibri"/>
                <a:cs typeface="Calibri"/>
              </a:rPr>
              <a:t>has been </a:t>
            </a:r>
            <a:r>
              <a:rPr sz="2800" spc="-15" dirty="0">
                <a:latin typeface="Calibri"/>
                <a:cs typeface="Calibri"/>
              </a:rPr>
              <a:t>defined by </a:t>
            </a:r>
            <a:r>
              <a:rPr sz="2800" spc="-10" dirty="0">
                <a:latin typeface="Calibri"/>
                <a:cs typeface="Calibri"/>
              </a:rPr>
              <a:t>consensus </a:t>
            </a:r>
            <a:r>
              <a:rPr sz="2800" spc="-5" dirty="0">
                <a:latin typeface="Calibri"/>
                <a:cs typeface="Calibri"/>
              </a:rPr>
              <a:t>as a </a:t>
            </a:r>
            <a:r>
              <a:rPr sz="2800" spc="-20" dirty="0">
                <a:latin typeface="Calibri"/>
                <a:cs typeface="Calibri"/>
              </a:rPr>
              <a:t>form </a:t>
            </a:r>
            <a:r>
              <a:rPr sz="2800" spc="-5" dirty="0">
                <a:latin typeface="Calibri"/>
                <a:cs typeface="Calibri"/>
              </a:rPr>
              <a:t>of arthritis  </a:t>
            </a:r>
            <a:r>
              <a:rPr sz="2800" spc="-10" dirty="0">
                <a:latin typeface="Calibri"/>
                <a:cs typeface="Calibri"/>
              </a:rPr>
              <a:t>that </a:t>
            </a:r>
            <a:r>
              <a:rPr sz="2800" spc="-5" dirty="0">
                <a:latin typeface="Calibri"/>
                <a:cs typeface="Calibri"/>
              </a:rPr>
              <a:t>is </a:t>
            </a:r>
            <a:r>
              <a:rPr sz="2800" spc="-10" dirty="0">
                <a:latin typeface="Calibri"/>
                <a:cs typeface="Calibri"/>
              </a:rPr>
              <a:t>associated </a:t>
            </a:r>
            <a:r>
              <a:rPr sz="2800" spc="-5" dirty="0">
                <a:latin typeface="Calibri"/>
                <a:cs typeface="Calibri"/>
              </a:rPr>
              <a:t>with a </a:t>
            </a:r>
            <a:r>
              <a:rPr sz="2800" spc="-20" dirty="0">
                <a:latin typeface="Calibri"/>
                <a:cs typeface="Calibri"/>
              </a:rPr>
              <a:t>coexisting </a:t>
            </a:r>
            <a:r>
              <a:rPr sz="2800" spc="-10" dirty="0">
                <a:latin typeface="Calibri"/>
                <a:cs typeface="Calibri"/>
              </a:rPr>
              <a:t>extraarticular</a:t>
            </a:r>
            <a:r>
              <a:rPr sz="2800" spc="10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infection.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88714" y="609981"/>
            <a:ext cx="38138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20" dirty="0">
                <a:solidFill>
                  <a:srgbClr val="000000"/>
                </a:solidFill>
                <a:latin typeface="Calibri Light"/>
                <a:cs typeface="Calibri Light"/>
              </a:rPr>
              <a:t>Reactive</a:t>
            </a:r>
            <a:r>
              <a:rPr sz="4400" b="0" spc="-5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dirty="0">
                <a:solidFill>
                  <a:srgbClr val="000000"/>
                </a:solidFill>
                <a:latin typeface="Calibri Light"/>
                <a:cs typeface="Calibri Light"/>
              </a:rPr>
              <a:t>arthritis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1793493"/>
            <a:ext cx="10062210" cy="358965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marR="5080" indent="-228600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Only certain </a:t>
            </a:r>
            <a:r>
              <a:rPr sz="2800" spc="-15" dirty="0">
                <a:latin typeface="Calibri"/>
                <a:cs typeface="Calibri"/>
              </a:rPr>
              <a:t>enteric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genitourinary pathogens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15" dirty="0">
                <a:latin typeface="Calibri"/>
                <a:cs typeface="Calibri"/>
              </a:rPr>
              <a:t>conventionally  </a:t>
            </a:r>
            <a:r>
              <a:rPr sz="2800" spc="-10" dirty="0">
                <a:latin typeface="Calibri"/>
                <a:cs typeface="Calibri"/>
              </a:rPr>
              <a:t>accepted </a:t>
            </a:r>
            <a:r>
              <a:rPr sz="2800" spc="-5" dirty="0">
                <a:latin typeface="Calibri"/>
                <a:cs typeface="Calibri"/>
              </a:rPr>
              <a:t>as capable of </a:t>
            </a:r>
            <a:r>
              <a:rPr sz="2800" spc="-10" dirty="0">
                <a:latin typeface="Calibri"/>
                <a:cs typeface="Calibri"/>
              </a:rPr>
              <a:t>causing </a:t>
            </a:r>
            <a:r>
              <a:rPr sz="2800" spc="-15" dirty="0">
                <a:latin typeface="Calibri"/>
                <a:cs typeface="Calibri"/>
              </a:rPr>
              <a:t>reactive</a:t>
            </a:r>
            <a:r>
              <a:rPr sz="2800" spc="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arthritis.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00"/>
              </a:spcBef>
              <a:buFont typeface="Arial"/>
              <a:buChar char="•"/>
              <a:tabLst>
                <a:tab pos="699135" algn="l"/>
              </a:tabLst>
            </a:pPr>
            <a:r>
              <a:rPr sz="2400" i="1" spc="-10" dirty="0">
                <a:latin typeface="Calibri"/>
                <a:cs typeface="Calibri"/>
              </a:rPr>
              <a:t>Chlamydia </a:t>
            </a:r>
            <a:r>
              <a:rPr sz="2400" i="1" dirty="0">
                <a:latin typeface="Calibri"/>
                <a:cs typeface="Calibri"/>
              </a:rPr>
              <a:t>trachomatis</a:t>
            </a:r>
            <a:r>
              <a:rPr sz="2400" dirty="0">
                <a:latin typeface="Calibri"/>
                <a:cs typeface="Calibri"/>
              </a:rPr>
              <a:t>,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20"/>
              </a:spcBef>
              <a:buFont typeface="Arial"/>
              <a:buChar char="•"/>
              <a:tabLst>
                <a:tab pos="699135" algn="l"/>
              </a:tabLst>
            </a:pPr>
            <a:r>
              <a:rPr sz="2400" i="1" spc="-20" dirty="0">
                <a:latin typeface="Calibri"/>
                <a:cs typeface="Calibri"/>
              </a:rPr>
              <a:t>Yersinia</a:t>
            </a:r>
            <a:r>
              <a:rPr sz="2400" spc="-20" dirty="0">
                <a:latin typeface="Calibri"/>
                <a:cs typeface="Calibri"/>
              </a:rPr>
              <a:t>,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699135" algn="l"/>
              </a:tabLst>
            </a:pPr>
            <a:r>
              <a:rPr sz="2400" i="1" spc="-5" dirty="0">
                <a:latin typeface="Calibri"/>
                <a:cs typeface="Calibri"/>
              </a:rPr>
              <a:t>Salmonella</a:t>
            </a:r>
            <a:r>
              <a:rPr sz="2400" spc="-5" dirty="0">
                <a:latin typeface="Calibri"/>
                <a:cs typeface="Calibri"/>
              </a:rPr>
              <a:t>,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699135" algn="l"/>
              </a:tabLst>
            </a:pPr>
            <a:r>
              <a:rPr sz="2400" i="1" spc="-5" dirty="0">
                <a:latin typeface="Calibri"/>
                <a:cs typeface="Calibri"/>
              </a:rPr>
              <a:t>Shigella</a:t>
            </a:r>
            <a:r>
              <a:rPr sz="2400" spc="-5" dirty="0">
                <a:latin typeface="Calibri"/>
                <a:cs typeface="Calibri"/>
              </a:rPr>
              <a:t>,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20"/>
              </a:spcBef>
              <a:buFont typeface="Arial"/>
              <a:buChar char="•"/>
              <a:tabLst>
                <a:tab pos="699135" algn="l"/>
              </a:tabLst>
            </a:pPr>
            <a:r>
              <a:rPr sz="2400" i="1" spc="-5" dirty="0">
                <a:latin typeface="Calibri"/>
                <a:cs typeface="Calibri"/>
              </a:rPr>
              <a:t>Campylobacter</a:t>
            </a:r>
            <a:r>
              <a:rPr sz="2400" spc="-5" dirty="0">
                <a:latin typeface="Calibri"/>
                <a:cs typeface="Calibri"/>
              </a:rPr>
              <a:t>,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699135" algn="l"/>
              </a:tabLst>
            </a:pPr>
            <a:r>
              <a:rPr sz="2400" i="1" spc="-5" dirty="0">
                <a:latin typeface="Calibri"/>
                <a:cs typeface="Calibri"/>
              </a:rPr>
              <a:t>Clostridioides </a:t>
            </a:r>
            <a:r>
              <a:rPr sz="2400" spc="-10" dirty="0">
                <a:latin typeface="Calibri"/>
                <a:cs typeface="Calibri"/>
              </a:rPr>
              <a:t>(formerly </a:t>
            </a:r>
            <a:r>
              <a:rPr sz="2400" i="1" spc="-5" dirty="0">
                <a:latin typeface="Calibri"/>
                <a:cs typeface="Calibri"/>
              </a:rPr>
              <a:t>Clostridium</a:t>
            </a:r>
            <a:r>
              <a:rPr sz="2400" spc="-5" dirty="0">
                <a:latin typeface="Calibri"/>
                <a:cs typeface="Calibri"/>
              </a:rPr>
              <a:t>) </a:t>
            </a:r>
            <a:r>
              <a:rPr sz="2400" i="1" spc="-5" dirty="0">
                <a:latin typeface="Calibri"/>
                <a:cs typeface="Calibri"/>
              </a:rPr>
              <a:t>difficile</a:t>
            </a:r>
            <a:r>
              <a:rPr sz="2400" spc="-5" dirty="0">
                <a:latin typeface="Calibri"/>
                <a:cs typeface="Calibri"/>
              </a:rPr>
              <a:t>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699135" algn="l"/>
              </a:tabLst>
            </a:pPr>
            <a:r>
              <a:rPr sz="2400" i="1" spc="-10" dirty="0">
                <a:latin typeface="Calibri"/>
                <a:cs typeface="Calibri"/>
              </a:rPr>
              <a:t>Chlamydia </a:t>
            </a:r>
            <a:r>
              <a:rPr sz="2400" i="1" dirty="0">
                <a:latin typeface="Calibri"/>
                <a:cs typeface="Calibri"/>
              </a:rPr>
              <a:t>pneumoniae</a:t>
            </a:r>
            <a:r>
              <a:rPr sz="2400" dirty="0"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88714" y="609981"/>
            <a:ext cx="38138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20" dirty="0">
                <a:solidFill>
                  <a:srgbClr val="000000"/>
                </a:solidFill>
                <a:latin typeface="Calibri Light"/>
                <a:cs typeface="Calibri Light"/>
              </a:rPr>
              <a:t>Reactive</a:t>
            </a:r>
            <a:r>
              <a:rPr sz="4400" b="0" spc="-5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dirty="0">
                <a:solidFill>
                  <a:srgbClr val="000000"/>
                </a:solidFill>
                <a:latin typeface="Calibri Light"/>
                <a:cs typeface="Calibri Light"/>
              </a:rPr>
              <a:t>arthritis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1793493"/>
            <a:ext cx="10252075" cy="381825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marR="67945" indent="-228600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Musculoskeletal </a:t>
            </a:r>
            <a:r>
              <a:rPr sz="2800" spc="-20" dirty="0">
                <a:latin typeface="Calibri"/>
                <a:cs typeface="Calibri"/>
              </a:rPr>
              <a:t>features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reactive </a:t>
            </a:r>
            <a:r>
              <a:rPr sz="2800" spc="-5" dirty="0">
                <a:latin typeface="Calibri"/>
                <a:cs typeface="Calibri"/>
              </a:rPr>
              <a:t>arthritis </a:t>
            </a:r>
            <a:r>
              <a:rPr sz="2800" spc="-10" dirty="0">
                <a:latin typeface="Calibri"/>
                <a:cs typeface="Calibri"/>
              </a:rPr>
              <a:t>typically develop one </a:t>
            </a:r>
            <a:r>
              <a:rPr sz="2800" spc="-20" dirty="0">
                <a:latin typeface="Calibri"/>
                <a:cs typeface="Calibri"/>
              </a:rPr>
              <a:t>to  </a:t>
            </a:r>
            <a:r>
              <a:rPr sz="2800" spc="-25" dirty="0">
                <a:latin typeface="Calibri"/>
                <a:cs typeface="Calibri"/>
              </a:rPr>
              <a:t>four </a:t>
            </a:r>
            <a:r>
              <a:rPr sz="2800" spc="-15" dirty="0">
                <a:latin typeface="Calibri"/>
                <a:cs typeface="Calibri"/>
              </a:rPr>
              <a:t>weeks following </a:t>
            </a:r>
            <a:r>
              <a:rPr sz="2800" spc="-5" dirty="0">
                <a:latin typeface="Calibri"/>
                <a:cs typeface="Calibri"/>
              </a:rPr>
              <a:t>an </a:t>
            </a:r>
            <a:r>
              <a:rPr sz="2800" spc="-10" dirty="0">
                <a:latin typeface="Calibri"/>
                <a:cs typeface="Calibri"/>
              </a:rPr>
              <a:t>acute </a:t>
            </a:r>
            <a:r>
              <a:rPr sz="2800" spc="-15" dirty="0">
                <a:latin typeface="Calibri"/>
                <a:cs typeface="Calibri"/>
              </a:rPr>
              <a:t>infection </a:t>
            </a:r>
            <a:r>
              <a:rPr sz="2800" spc="-5" dirty="0">
                <a:latin typeface="Calibri"/>
                <a:cs typeface="Calibri"/>
              </a:rPr>
              <a:t>with </a:t>
            </a:r>
            <a:r>
              <a:rPr sz="2800" spc="-10" dirty="0">
                <a:latin typeface="Calibri"/>
                <a:cs typeface="Calibri"/>
              </a:rPr>
              <a:t>one </a:t>
            </a:r>
            <a:r>
              <a:rPr sz="2800" spc="-5" dirty="0">
                <a:latin typeface="Calibri"/>
                <a:cs typeface="Calibri"/>
              </a:rPr>
              <a:t>of the triggering  </a:t>
            </a:r>
            <a:r>
              <a:rPr sz="2800" spc="-15" dirty="0">
                <a:latin typeface="Calibri"/>
                <a:cs typeface="Calibri"/>
              </a:rPr>
              <a:t>organisms.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40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40" dirty="0">
                <a:latin typeface="Calibri"/>
                <a:cs typeface="Calibri"/>
              </a:rPr>
              <a:t>At </a:t>
            </a:r>
            <a:r>
              <a:rPr sz="2800" spc="-10" dirty="0">
                <a:latin typeface="Calibri"/>
                <a:cs typeface="Calibri"/>
              </a:rPr>
              <a:t>least one </a:t>
            </a:r>
            <a:r>
              <a:rPr sz="2800" spc="-5" dirty="0">
                <a:latin typeface="Calibri"/>
                <a:cs typeface="Calibri"/>
              </a:rPr>
              <a:t>of the </a:t>
            </a:r>
            <a:r>
              <a:rPr sz="2800" spc="-15" dirty="0">
                <a:latin typeface="Calibri"/>
                <a:cs typeface="Calibri"/>
              </a:rPr>
              <a:t>following </a:t>
            </a:r>
            <a:r>
              <a:rPr sz="2800" spc="-5" dirty="0">
                <a:latin typeface="Calibri"/>
                <a:cs typeface="Calibri"/>
              </a:rPr>
              <a:t>is </a:t>
            </a:r>
            <a:r>
              <a:rPr sz="2800" spc="-10" dirty="0">
                <a:latin typeface="Calibri"/>
                <a:cs typeface="Calibri"/>
              </a:rPr>
              <a:t>seen </a:t>
            </a:r>
            <a:r>
              <a:rPr sz="2800" spc="-5" dirty="0">
                <a:latin typeface="Calibri"/>
                <a:cs typeface="Calibri"/>
              </a:rPr>
              <a:t>in all </a:t>
            </a:r>
            <a:r>
              <a:rPr sz="2800" spc="-15" dirty="0">
                <a:latin typeface="Calibri"/>
                <a:cs typeface="Calibri"/>
              </a:rPr>
              <a:t>patients </a:t>
            </a:r>
            <a:r>
              <a:rPr sz="2800" spc="-5" dirty="0">
                <a:latin typeface="Calibri"/>
                <a:cs typeface="Calibri"/>
              </a:rPr>
              <a:t>with </a:t>
            </a:r>
            <a:r>
              <a:rPr sz="2800" spc="-10" dirty="0">
                <a:latin typeface="Calibri"/>
                <a:cs typeface="Calibri"/>
              </a:rPr>
              <a:t>this</a:t>
            </a:r>
            <a:r>
              <a:rPr sz="2800" spc="2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condition: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699135" algn="l"/>
              </a:tabLst>
            </a:pPr>
            <a:r>
              <a:rPr sz="2400" spc="-10" dirty="0">
                <a:latin typeface="Calibri"/>
                <a:cs typeface="Calibri"/>
              </a:rPr>
              <a:t>asymmetric oligoarthritis (often </a:t>
            </a:r>
            <a:r>
              <a:rPr sz="2400" spc="-15" dirty="0">
                <a:latin typeface="Calibri"/>
                <a:cs typeface="Calibri"/>
              </a:rPr>
              <a:t>affecting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lower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extremities)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699135" algn="l"/>
              </a:tabLst>
            </a:pPr>
            <a:r>
              <a:rPr sz="2400" spc="-5" dirty="0">
                <a:latin typeface="Calibri"/>
                <a:cs typeface="Calibri"/>
              </a:rPr>
              <a:t>enthesitis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699135" algn="l"/>
              </a:tabLst>
            </a:pPr>
            <a:r>
              <a:rPr sz="2400" spc="-5" dirty="0">
                <a:latin typeface="Calibri"/>
                <a:cs typeface="Calibri"/>
              </a:rPr>
              <a:t>dactylitis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699135" algn="l"/>
              </a:tabLst>
            </a:pPr>
            <a:r>
              <a:rPr sz="2400" spc="-10" dirty="0">
                <a:latin typeface="Calibri"/>
                <a:cs typeface="Calibri"/>
              </a:rPr>
              <a:t>inflammatory </a:t>
            </a:r>
            <a:r>
              <a:rPr sz="2400" spc="-5" dirty="0">
                <a:latin typeface="Calibri"/>
                <a:cs typeface="Calibri"/>
              </a:rPr>
              <a:t>back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pain.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793493"/>
            <a:ext cx="9782175" cy="364426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marR="5080" indent="-228600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Extraarticular </a:t>
            </a:r>
            <a:r>
              <a:rPr sz="2800" spc="-20" dirty="0">
                <a:latin typeface="Calibri"/>
                <a:cs typeface="Calibri"/>
              </a:rPr>
              <a:t>manifestations </a:t>
            </a:r>
            <a:r>
              <a:rPr sz="2800" spc="-5" dirty="0">
                <a:latin typeface="Calibri"/>
                <a:cs typeface="Calibri"/>
              </a:rPr>
              <a:t>occur in </a:t>
            </a:r>
            <a:r>
              <a:rPr sz="2800" spc="-10" dirty="0">
                <a:latin typeface="Calibri"/>
                <a:cs typeface="Calibri"/>
              </a:rPr>
              <a:t>some patients, but none </a:t>
            </a:r>
            <a:r>
              <a:rPr sz="2800" spc="-20" dirty="0">
                <a:latin typeface="Calibri"/>
                <a:cs typeface="Calibri"/>
              </a:rPr>
              <a:t>are  </a:t>
            </a:r>
            <a:r>
              <a:rPr sz="2800" spc="-10" dirty="0">
                <a:latin typeface="Calibri"/>
                <a:cs typeface="Calibri"/>
              </a:rPr>
              <a:t>specific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15" dirty="0">
                <a:latin typeface="Calibri"/>
                <a:cs typeface="Calibri"/>
              </a:rPr>
              <a:t>reactive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arthritis.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These </a:t>
            </a:r>
            <a:r>
              <a:rPr sz="2800" spc="-5" dirty="0">
                <a:latin typeface="Calibri"/>
                <a:cs typeface="Calibri"/>
              </a:rPr>
              <a:t>include </a:t>
            </a:r>
            <a:r>
              <a:rPr sz="2800" spc="-25" dirty="0">
                <a:latin typeface="Calibri"/>
                <a:cs typeface="Calibri"/>
              </a:rPr>
              <a:t>eye </a:t>
            </a:r>
            <a:r>
              <a:rPr sz="2800" spc="-20" dirty="0">
                <a:latin typeface="Calibri"/>
                <a:cs typeface="Calibri"/>
              </a:rPr>
              <a:t>involvement, </a:t>
            </a:r>
            <a:r>
              <a:rPr sz="2800" spc="-15" dirty="0">
                <a:latin typeface="Calibri"/>
                <a:cs typeface="Calibri"/>
              </a:rPr>
              <a:t>most </a:t>
            </a:r>
            <a:r>
              <a:rPr sz="2800" spc="-10" dirty="0">
                <a:latin typeface="Calibri"/>
                <a:cs typeface="Calibri"/>
              </a:rPr>
              <a:t>often</a:t>
            </a:r>
            <a:r>
              <a:rPr sz="2800" spc="1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with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699135" algn="l"/>
              </a:tabLst>
            </a:pPr>
            <a:r>
              <a:rPr sz="2400" spc="-10" dirty="0">
                <a:latin typeface="Calibri"/>
                <a:cs typeface="Calibri"/>
              </a:rPr>
              <a:t>conjunctivitis, </a:t>
            </a:r>
            <a:r>
              <a:rPr sz="2400" spc="-5" dirty="0">
                <a:latin typeface="Calibri"/>
                <a:cs typeface="Calibri"/>
              </a:rPr>
              <a:t>but </a:t>
            </a:r>
            <a:r>
              <a:rPr sz="2400" spc="-10" dirty="0">
                <a:latin typeface="Calibri"/>
                <a:cs typeface="Calibri"/>
              </a:rPr>
              <a:t>infrequently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699135" algn="l"/>
              </a:tabLst>
            </a:pPr>
            <a:r>
              <a:rPr sz="2400" spc="-10" dirty="0">
                <a:latin typeface="Calibri"/>
                <a:cs typeface="Calibri"/>
              </a:rPr>
              <a:t>anterior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uveitis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9"/>
              </a:spcBef>
              <a:buFont typeface="Arial"/>
              <a:buChar char="•"/>
              <a:tabLst>
                <a:tab pos="699135" algn="l"/>
              </a:tabLst>
            </a:pPr>
            <a:r>
              <a:rPr sz="2400" spc="-10" dirty="0">
                <a:latin typeface="Calibri"/>
                <a:cs typeface="Calibri"/>
              </a:rPr>
              <a:t>genitourinary tract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symptoms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699135" algn="l"/>
              </a:tabLst>
            </a:pPr>
            <a:r>
              <a:rPr sz="2400" spc="-15" dirty="0">
                <a:latin typeface="Calibri"/>
                <a:cs typeface="Calibri"/>
              </a:rPr>
              <a:t>oral </a:t>
            </a:r>
            <a:r>
              <a:rPr sz="2400" spc="-10" dirty="0">
                <a:latin typeface="Calibri"/>
                <a:cs typeface="Calibri"/>
              </a:rPr>
              <a:t>mucosal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ulcers</a:t>
            </a:r>
            <a:endParaRPr sz="2400">
              <a:latin typeface="Calibri"/>
              <a:cs typeface="Calibri"/>
            </a:endParaRPr>
          </a:p>
          <a:p>
            <a:pPr marL="698500" marR="130175" lvl="1" indent="-228600">
              <a:lnSpc>
                <a:spcPts val="2590"/>
              </a:lnSpc>
              <a:spcBef>
                <a:spcPts val="540"/>
              </a:spcBef>
              <a:buFont typeface="Arial"/>
              <a:buChar char="•"/>
              <a:tabLst>
                <a:tab pos="699135" algn="l"/>
              </a:tabLst>
            </a:pPr>
            <a:r>
              <a:rPr sz="2400" spc="-5" dirty="0">
                <a:latin typeface="Calibri"/>
                <a:cs typeface="Calibri"/>
              </a:rPr>
              <a:t>cutaneous </a:t>
            </a:r>
            <a:r>
              <a:rPr sz="2400" spc="-10" dirty="0">
                <a:latin typeface="Calibri"/>
                <a:cs typeface="Calibri"/>
              </a:rPr>
              <a:t>manifestations </a:t>
            </a:r>
            <a:r>
              <a:rPr sz="2400" spc="-5" dirty="0">
                <a:latin typeface="Calibri"/>
                <a:cs typeface="Calibri"/>
              </a:rPr>
              <a:t>such </a:t>
            </a:r>
            <a:r>
              <a:rPr sz="2400" dirty="0">
                <a:latin typeface="Calibri"/>
                <a:cs typeface="Calibri"/>
              </a:rPr>
              <a:t>as </a:t>
            </a:r>
            <a:r>
              <a:rPr sz="2400" spc="-20" dirty="0">
                <a:latin typeface="Calibri"/>
                <a:cs typeface="Calibri"/>
              </a:rPr>
              <a:t>keratoderma </a:t>
            </a:r>
            <a:r>
              <a:rPr sz="2400" spc="-5" dirty="0">
                <a:latin typeface="Calibri"/>
                <a:cs typeface="Calibri"/>
              </a:rPr>
              <a:t>blennorrhagica, </a:t>
            </a:r>
            <a:r>
              <a:rPr sz="2400" spc="-10" dirty="0">
                <a:latin typeface="Calibri"/>
                <a:cs typeface="Calibri"/>
              </a:rPr>
              <a:t>circinate  </a:t>
            </a:r>
            <a:r>
              <a:rPr sz="2400" spc="-5" dirty="0">
                <a:latin typeface="Calibri"/>
                <a:cs typeface="Calibri"/>
              </a:rPr>
              <a:t>balanitis,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10" dirty="0">
                <a:latin typeface="Calibri"/>
                <a:cs typeface="Calibri"/>
              </a:rPr>
              <a:t>psoriasis-like </a:t>
            </a:r>
            <a:r>
              <a:rPr sz="2400" spc="-5" dirty="0">
                <a:latin typeface="Calibri"/>
                <a:cs typeface="Calibri"/>
              </a:rPr>
              <a:t>nail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changes.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757274"/>
            <a:ext cx="8118475" cy="16700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Laboratory </a:t>
            </a:r>
            <a:r>
              <a:rPr sz="2800" spc="-10" dirty="0">
                <a:latin typeface="Calibri"/>
                <a:cs typeface="Calibri"/>
              </a:rPr>
              <a:t>findings </a:t>
            </a:r>
            <a:r>
              <a:rPr sz="2800" spc="-20" dirty="0">
                <a:latin typeface="Calibri"/>
                <a:cs typeface="Calibri"/>
              </a:rPr>
              <a:t>may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include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699135" algn="l"/>
              </a:tabLst>
            </a:pPr>
            <a:r>
              <a:rPr sz="2400" spc="-5" dirty="0">
                <a:latin typeface="Calibri"/>
                <a:cs typeface="Calibri"/>
              </a:rPr>
              <a:t>evidence of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infection,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9"/>
              </a:spcBef>
              <a:buFont typeface="Arial"/>
              <a:buChar char="•"/>
              <a:tabLst>
                <a:tab pos="699135" algn="l"/>
              </a:tabLst>
            </a:pPr>
            <a:r>
              <a:rPr sz="2400" spc="-15" dirty="0">
                <a:latin typeface="Calibri"/>
                <a:cs typeface="Calibri"/>
              </a:rPr>
              <a:t>elevated </a:t>
            </a:r>
            <a:r>
              <a:rPr sz="2400" spc="-5" dirty="0">
                <a:latin typeface="Calibri"/>
                <a:cs typeface="Calibri"/>
              </a:rPr>
              <a:t>acute phase </a:t>
            </a:r>
            <a:r>
              <a:rPr sz="2400" spc="-10" dirty="0">
                <a:latin typeface="Calibri"/>
                <a:cs typeface="Calibri"/>
              </a:rPr>
              <a:t>reactants,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00"/>
              </a:spcBef>
              <a:buFont typeface="Arial"/>
              <a:buChar char="•"/>
              <a:tabLst>
                <a:tab pos="699135" algn="l"/>
              </a:tabLst>
            </a:pPr>
            <a:r>
              <a:rPr sz="2400" spc="-5" dirty="0">
                <a:latin typeface="Calibri"/>
                <a:cs typeface="Calibri"/>
              </a:rPr>
              <a:t>findings </a:t>
            </a:r>
            <a:r>
              <a:rPr sz="2400" spc="-10" dirty="0">
                <a:latin typeface="Calibri"/>
                <a:cs typeface="Calibri"/>
              </a:rPr>
              <a:t>of inflammatory joint </a:t>
            </a:r>
            <a:r>
              <a:rPr sz="2400" spc="-5" dirty="0">
                <a:latin typeface="Calibri"/>
                <a:cs typeface="Calibri"/>
              </a:rPr>
              <a:t>fluid </a:t>
            </a:r>
            <a:r>
              <a:rPr sz="2400" dirty="0">
                <a:latin typeface="Calibri"/>
                <a:cs typeface="Calibri"/>
              </a:rPr>
              <a:t>in </a:t>
            </a:r>
            <a:r>
              <a:rPr sz="2400" spc="-10" dirty="0">
                <a:latin typeface="Calibri"/>
                <a:cs typeface="Calibri"/>
              </a:rPr>
              <a:t>patients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arthritis.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793493"/>
            <a:ext cx="10238105" cy="377952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43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Antibiotic </a:t>
            </a:r>
            <a:r>
              <a:rPr sz="2800" spc="-15" dirty="0">
                <a:latin typeface="Calibri"/>
                <a:cs typeface="Calibri"/>
              </a:rPr>
              <a:t>therapy </a:t>
            </a:r>
            <a:r>
              <a:rPr sz="2800" spc="-10" dirty="0">
                <a:latin typeface="Calibri"/>
                <a:cs typeface="Calibri"/>
              </a:rPr>
              <a:t>should </a:t>
            </a:r>
            <a:r>
              <a:rPr sz="2800" spc="-5" dirty="0">
                <a:latin typeface="Calibri"/>
                <a:cs typeface="Calibri"/>
              </a:rPr>
              <a:t>be </a:t>
            </a:r>
            <a:r>
              <a:rPr sz="2800" spc="-10" dirty="0">
                <a:latin typeface="Calibri"/>
                <a:cs typeface="Calibri"/>
              </a:rPr>
              <a:t>used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15" dirty="0">
                <a:latin typeface="Calibri"/>
                <a:cs typeface="Calibri"/>
              </a:rPr>
              <a:t>treatment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active </a:t>
            </a:r>
            <a:r>
              <a:rPr sz="2800" i="1" spc="-15" dirty="0">
                <a:latin typeface="Calibri"/>
                <a:cs typeface="Calibri"/>
              </a:rPr>
              <a:t>Chlamydia  </a:t>
            </a:r>
            <a:r>
              <a:rPr sz="2800" i="1" spc="-5" dirty="0">
                <a:latin typeface="Calibri"/>
                <a:cs typeface="Calibri"/>
              </a:rPr>
              <a:t>trachomatis </a:t>
            </a:r>
            <a:r>
              <a:rPr sz="2800" spc="-15" dirty="0">
                <a:latin typeface="Calibri"/>
                <a:cs typeface="Calibri"/>
              </a:rPr>
              <a:t>infection, </a:t>
            </a:r>
            <a:r>
              <a:rPr sz="2800" spc="-5" dirty="0">
                <a:latin typeface="Calibri"/>
                <a:cs typeface="Calibri"/>
              </a:rPr>
              <a:t>if </a:t>
            </a:r>
            <a:r>
              <a:rPr sz="2800" spc="-15" dirty="0">
                <a:latin typeface="Calibri"/>
                <a:cs typeface="Calibri"/>
              </a:rPr>
              <a:t>present.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spc="-15" dirty="0">
                <a:latin typeface="Calibri"/>
                <a:cs typeface="Calibri"/>
              </a:rPr>
              <a:t>general, </a:t>
            </a:r>
            <a:r>
              <a:rPr sz="2800" spc="-10" dirty="0">
                <a:latin typeface="Calibri"/>
                <a:cs typeface="Calibri"/>
              </a:rPr>
              <a:t>antibiotics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15" dirty="0">
                <a:latin typeface="Calibri"/>
                <a:cs typeface="Calibri"/>
              </a:rPr>
              <a:t>not  indicated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15" dirty="0">
                <a:latin typeface="Calibri"/>
                <a:cs typeface="Calibri"/>
              </a:rPr>
              <a:t>uncomplicated enteric infections </a:t>
            </a:r>
            <a:r>
              <a:rPr sz="2800" spc="-5" dirty="0">
                <a:latin typeface="Calibri"/>
                <a:cs typeface="Calibri"/>
              </a:rPr>
              <a:t>or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15" dirty="0">
                <a:latin typeface="Calibri"/>
                <a:cs typeface="Calibri"/>
              </a:rPr>
              <a:t>treatment </a:t>
            </a:r>
            <a:r>
              <a:rPr sz="2800" spc="-5" dirty="0">
                <a:latin typeface="Calibri"/>
                <a:cs typeface="Calibri"/>
              </a:rPr>
              <a:t>of the  arthritis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itself.</a:t>
            </a:r>
            <a:endParaRPr sz="2800">
              <a:latin typeface="Calibri"/>
              <a:cs typeface="Calibri"/>
            </a:endParaRPr>
          </a:p>
          <a:p>
            <a:pPr marL="241300" marR="935990" indent="-228600">
              <a:lnSpc>
                <a:spcPts val="3020"/>
              </a:lnSpc>
              <a:spcBef>
                <a:spcPts val="105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60" dirty="0">
                <a:latin typeface="Calibri"/>
                <a:cs typeface="Calibri"/>
              </a:rPr>
              <a:t>We </a:t>
            </a:r>
            <a:r>
              <a:rPr sz="2800" spc="-10" dirty="0">
                <a:latin typeface="Calibri"/>
                <a:cs typeface="Calibri"/>
              </a:rPr>
              <a:t>suggest </a:t>
            </a:r>
            <a:r>
              <a:rPr sz="2800" spc="-15" dirty="0">
                <a:latin typeface="Calibri"/>
                <a:cs typeface="Calibri"/>
              </a:rPr>
              <a:t>treatment </a:t>
            </a:r>
            <a:r>
              <a:rPr sz="2800" spc="-5" dirty="0">
                <a:latin typeface="Calibri"/>
                <a:cs typeface="Calibri"/>
              </a:rPr>
              <a:t>of arthritis in </a:t>
            </a:r>
            <a:r>
              <a:rPr sz="2800" spc="-15" dirty="0">
                <a:latin typeface="Calibri"/>
                <a:cs typeface="Calibri"/>
              </a:rPr>
              <a:t>most patients </a:t>
            </a:r>
            <a:r>
              <a:rPr sz="2800" spc="-10" dirty="0">
                <a:latin typeface="Calibri"/>
                <a:cs typeface="Calibri"/>
              </a:rPr>
              <a:t>initially </a:t>
            </a:r>
            <a:r>
              <a:rPr sz="2800" spc="-5" dirty="0">
                <a:latin typeface="Calibri"/>
                <a:cs typeface="Calibri"/>
              </a:rPr>
              <a:t>with  </a:t>
            </a:r>
            <a:r>
              <a:rPr sz="2800" spc="-20" dirty="0">
                <a:latin typeface="Calibri"/>
                <a:cs typeface="Calibri"/>
              </a:rPr>
              <a:t>nonsteroidal </a:t>
            </a:r>
            <a:r>
              <a:rPr sz="2800" spc="-15" dirty="0">
                <a:latin typeface="Calibri"/>
                <a:cs typeface="Calibri"/>
              </a:rPr>
              <a:t>antiinflammatory </a:t>
            </a:r>
            <a:r>
              <a:rPr sz="2800" spc="-10" dirty="0">
                <a:latin typeface="Calibri"/>
                <a:cs typeface="Calibri"/>
              </a:rPr>
              <a:t>drugs</a:t>
            </a:r>
            <a:r>
              <a:rPr sz="2800" spc="1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(NSAIDs)</a:t>
            </a:r>
            <a:endParaRPr sz="2800">
              <a:latin typeface="Calibri"/>
              <a:cs typeface="Calibri"/>
            </a:endParaRPr>
          </a:p>
          <a:p>
            <a:pPr marL="241300" marR="28575" indent="-228600">
              <a:lnSpc>
                <a:spcPts val="302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spc="-10" dirty="0">
                <a:latin typeface="Calibri"/>
                <a:cs typeface="Calibri"/>
              </a:rPr>
              <a:t>patients </a:t>
            </a:r>
            <a:r>
              <a:rPr sz="2800" spc="-5" dirty="0">
                <a:latin typeface="Calibri"/>
                <a:cs typeface="Calibri"/>
              </a:rPr>
              <a:t>who do not </a:t>
            </a:r>
            <a:r>
              <a:rPr sz="2800" spc="-10" dirty="0">
                <a:latin typeface="Calibri"/>
                <a:cs typeface="Calibri"/>
              </a:rPr>
              <a:t>respond adequately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NSAIDs, </a:t>
            </a:r>
            <a:r>
              <a:rPr sz="2800" spc="-15" dirty="0">
                <a:latin typeface="Calibri"/>
                <a:cs typeface="Calibri"/>
              </a:rPr>
              <a:t>we </a:t>
            </a:r>
            <a:r>
              <a:rPr sz="2800" spc="-10" dirty="0">
                <a:latin typeface="Calibri"/>
                <a:cs typeface="Calibri"/>
              </a:rPr>
              <a:t>suggest  intraarticular glucocorticoids, </a:t>
            </a:r>
            <a:r>
              <a:rPr sz="2800" spc="-20" dirty="0">
                <a:latin typeface="Calibri"/>
                <a:cs typeface="Calibri"/>
              </a:rPr>
              <a:t>rather </a:t>
            </a:r>
            <a:r>
              <a:rPr sz="2800" spc="-5" dirty="0">
                <a:latin typeface="Calibri"/>
                <a:cs typeface="Calibri"/>
              </a:rPr>
              <a:t>than </a:t>
            </a:r>
            <a:r>
              <a:rPr sz="2800" spc="-10" dirty="0">
                <a:latin typeface="Calibri"/>
                <a:cs typeface="Calibri"/>
              </a:rPr>
              <a:t>initiating </a:t>
            </a:r>
            <a:r>
              <a:rPr sz="2800" spc="-15" dirty="0">
                <a:latin typeface="Calibri"/>
                <a:cs typeface="Calibri"/>
              </a:rPr>
              <a:t>therapy </a:t>
            </a:r>
            <a:r>
              <a:rPr sz="2800" spc="-5" dirty="0">
                <a:latin typeface="Calibri"/>
                <a:cs typeface="Calibri"/>
              </a:rPr>
              <a:t>with </a:t>
            </a:r>
            <a:r>
              <a:rPr sz="2800" spc="-10" dirty="0">
                <a:latin typeface="Calibri"/>
                <a:cs typeface="Calibri"/>
              </a:rPr>
              <a:t>daily  </a:t>
            </a:r>
            <a:r>
              <a:rPr sz="2800" spc="-20" dirty="0">
                <a:latin typeface="Calibri"/>
                <a:cs typeface="Calibri"/>
              </a:rPr>
              <a:t>oral </a:t>
            </a:r>
            <a:r>
              <a:rPr sz="2800" spc="-10" dirty="0">
                <a:latin typeface="Calibri"/>
                <a:cs typeface="Calibri"/>
              </a:rPr>
              <a:t>glucocorticoids </a:t>
            </a:r>
            <a:r>
              <a:rPr sz="2800" spc="-5" dirty="0">
                <a:latin typeface="Calibri"/>
                <a:cs typeface="Calibri"/>
              </a:rPr>
              <a:t>or a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DMARD.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793493"/>
            <a:ext cx="9963785" cy="301117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43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spc="-15" dirty="0">
                <a:latin typeface="Calibri"/>
                <a:cs typeface="Calibri"/>
              </a:rPr>
              <a:t>patients </a:t>
            </a:r>
            <a:r>
              <a:rPr sz="2800" spc="-5" dirty="0">
                <a:latin typeface="Calibri"/>
                <a:cs typeface="Calibri"/>
              </a:rPr>
              <a:t>who do </a:t>
            </a:r>
            <a:r>
              <a:rPr sz="2800" spc="-10" dirty="0">
                <a:latin typeface="Calibri"/>
                <a:cs typeface="Calibri"/>
              </a:rPr>
              <a:t>not respond adequately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10" dirty="0">
                <a:latin typeface="Calibri"/>
                <a:cs typeface="Calibri"/>
              </a:rPr>
              <a:t>NSAIDs </a:t>
            </a:r>
            <a:r>
              <a:rPr sz="2800" spc="-5" dirty="0">
                <a:latin typeface="Calibri"/>
                <a:cs typeface="Calibri"/>
              </a:rPr>
              <a:t>and  </a:t>
            </a:r>
            <a:r>
              <a:rPr sz="2800" spc="-10" dirty="0">
                <a:latin typeface="Calibri"/>
                <a:cs typeface="Calibri"/>
              </a:rPr>
              <a:t>intraarticular glucocorticoid </a:t>
            </a:r>
            <a:r>
              <a:rPr sz="2800" spc="-5" dirty="0">
                <a:latin typeface="Calibri"/>
                <a:cs typeface="Calibri"/>
              </a:rPr>
              <a:t>injections, </a:t>
            </a:r>
            <a:r>
              <a:rPr sz="2800" spc="-15" dirty="0">
                <a:latin typeface="Calibri"/>
                <a:cs typeface="Calibri"/>
              </a:rPr>
              <a:t>we suggest </a:t>
            </a:r>
            <a:r>
              <a:rPr sz="2800" spc="-10" dirty="0">
                <a:latin typeface="Calibri"/>
                <a:cs typeface="Calibri"/>
              </a:rPr>
              <a:t>low </a:t>
            </a:r>
            <a:r>
              <a:rPr sz="2800" spc="-20" dirty="0">
                <a:latin typeface="Calibri"/>
                <a:cs typeface="Calibri"/>
              </a:rPr>
              <a:t>to moderate  </a:t>
            </a:r>
            <a:r>
              <a:rPr sz="2800" spc="-10" dirty="0">
                <a:latin typeface="Calibri"/>
                <a:cs typeface="Calibri"/>
              </a:rPr>
              <a:t>doses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25" dirty="0">
                <a:latin typeface="Calibri"/>
                <a:cs typeface="Calibri"/>
              </a:rPr>
              <a:t>systemic </a:t>
            </a:r>
            <a:r>
              <a:rPr sz="2800" spc="-10" dirty="0">
                <a:latin typeface="Calibri"/>
                <a:cs typeface="Calibri"/>
              </a:rPr>
              <a:t>glucocorticoids, </a:t>
            </a:r>
            <a:r>
              <a:rPr sz="2800" spc="-20" dirty="0">
                <a:latin typeface="Calibri"/>
                <a:cs typeface="Calibri"/>
              </a:rPr>
              <a:t>rather </a:t>
            </a:r>
            <a:r>
              <a:rPr sz="2800" spc="-5" dirty="0">
                <a:latin typeface="Calibri"/>
                <a:cs typeface="Calibri"/>
              </a:rPr>
              <a:t>than </a:t>
            </a:r>
            <a:r>
              <a:rPr sz="2800" spc="-10" dirty="0">
                <a:latin typeface="Calibri"/>
                <a:cs typeface="Calibri"/>
              </a:rPr>
              <a:t>initiating </a:t>
            </a:r>
            <a:r>
              <a:rPr sz="2800" spc="-15" dirty="0">
                <a:latin typeface="Calibri"/>
                <a:cs typeface="Calibri"/>
              </a:rPr>
              <a:t>treatment  </a:t>
            </a:r>
            <a:r>
              <a:rPr sz="2800" spc="-5" dirty="0">
                <a:latin typeface="Calibri"/>
                <a:cs typeface="Calibri"/>
              </a:rPr>
              <a:t>with a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DMARD.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800">
              <a:latin typeface="Times New Roman"/>
              <a:cs typeface="Times New Roman"/>
            </a:endParaRPr>
          </a:p>
          <a:p>
            <a:pPr marL="241300" marR="584200" indent="-228600">
              <a:lnSpc>
                <a:spcPts val="3030"/>
              </a:lnSpc>
              <a:spcBef>
                <a:spcPts val="18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typical dose would </a:t>
            </a:r>
            <a:r>
              <a:rPr sz="2800" spc="-5" dirty="0">
                <a:latin typeface="Calibri"/>
                <a:cs typeface="Calibri"/>
              </a:rPr>
              <a:t>be</a:t>
            </a:r>
            <a:r>
              <a:rPr sz="2800" spc="-5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2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prednisone</a:t>
            </a:r>
            <a:r>
              <a:rPr sz="2800" spc="-10" dirty="0">
                <a:latin typeface="Calibri"/>
                <a:cs typeface="Calibri"/>
              </a:rPr>
              <a:t>, </a:t>
            </a:r>
            <a:r>
              <a:rPr sz="2800" spc="-5" dirty="0">
                <a:latin typeface="Calibri"/>
                <a:cs typeface="Calibri"/>
              </a:rPr>
              <a:t>20 mg </a:t>
            </a:r>
            <a:r>
              <a:rPr sz="2800" spc="-45" dirty="0">
                <a:latin typeface="Calibri"/>
                <a:cs typeface="Calibri"/>
              </a:rPr>
              <a:t>daily, </a:t>
            </a:r>
            <a:r>
              <a:rPr sz="2800" spc="-20" dirty="0">
                <a:latin typeface="Calibri"/>
                <a:cs typeface="Calibri"/>
              </a:rPr>
              <a:t>titrated to </a:t>
            </a:r>
            <a:r>
              <a:rPr sz="2800" spc="-5" dirty="0">
                <a:latin typeface="Calibri"/>
                <a:cs typeface="Calibri"/>
              </a:rPr>
              <a:t>the  </a:t>
            </a:r>
            <a:r>
              <a:rPr sz="2800" spc="-15" dirty="0">
                <a:latin typeface="Calibri"/>
                <a:cs typeface="Calibri"/>
              </a:rPr>
              <a:t>lowest </a:t>
            </a:r>
            <a:r>
              <a:rPr sz="2800" spc="-5" dirty="0">
                <a:latin typeface="Calibri"/>
                <a:cs typeface="Calibri"/>
              </a:rPr>
              <a:t>dose </a:t>
            </a:r>
            <a:r>
              <a:rPr sz="2800" spc="-15" dirty="0">
                <a:latin typeface="Calibri"/>
                <a:cs typeface="Calibri"/>
              </a:rPr>
              <a:t>required </a:t>
            </a:r>
            <a:r>
              <a:rPr sz="2800" spc="-20" dirty="0">
                <a:latin typeface="Calibri"/>
                <a:cs typeface="Calibri"/>
              </a:rPr>
              <a:t>to control</a:t>
            </a:r>
            <a:r>
              <a:rPr sz="2800" spc="9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symptoms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793493"/>
            <a:ext cx="10346690" cy="301117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43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spc="-15" dirty="0">
                <a:latin typeface="Calibri"/>
                <a:cs typeface="Calibri"/>
              </a:rPr>
              <a:t>patients </a:t>
            </a:r>
            <a:r>
              <a:rPr sz="2800" spc="-5" dirty="0">
                <a:latin typeface="Calibri"/>
                <a:cs typeface="Calibri"/>
              </a:rPr>
              <a:t>who </a:t>
            </a:r>
            <a:r>
              <a:rPr sz="2800" spc="-25" dirty="0">
                <a:latin typeface="Calibri"/>
                <a:cs typeface="Calibri"/>
              </a:rPr>
              <a:t>have </a:t>
            </a:r>
            <a:r>
              <a:rPr sz="2800" spc="-10" dirty="0">
                <a:latin typeface="Calibri"/>
                <a:cs typeface="Calibri"/>
              </a:rPr>
              <a:t>not responded adequately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10" dirty="0">
                <a:latin typeface="Calibri"/>
                <a:cs typeface="Calibri"/>
              </a:rPr>
              <a:t>NSAIDs </a:t>
            </a:r>
            <a:r>
              <a:rPr sz="2800" spc="-15" dirty="0">
                <a:latin typeface="Calibri"/>
                <a:cs typeface="Calibri"/>
              </a:rPr>
              <a:t>over at  </a:t>
            </a:r>
            <a:r>
              <a:rPr sz="2800" spc="-10" dirty="0">
                <a:latin typeface="Calibri"/>
                <a:cs typeface="Calibri"/>
              </a:rPr>
              <a:t>least </a:t>
            </a:r>
            <a:r>
              <a:rPr sz="2800" spc="-20" dirty="0">
                <a:latin typeface="Calibri"/>
                <a:cs typeface="Calibri"/>
              </a:rPr>
              <a:t>four </a:t>
            </a:r>
            <a:r>
              <a:rPr sz="2800" spc="-15" dirty="0">
                <a:latin typeface="Calibri"/>
                <a:cs typeface="Calibri"/>
              </a:rPr>
              <a:t>weeks </a:t>
            </a:r>
            <a:r>
              <a:rPr sz="2800" spc="-5" dirty="0">
                <a:latin typeface="Calibri"/>
                <a:cs typeface="Calibri"/>
              </a:rPr>
              <a:t>and who </a:t>
            </a:r>
            <a:r>
              <a:rPr sz="2800" spc="-15" dirty="0">
                <a:latin typeface="Calibri"/>
                <a:cs typeface="Calibri"/>
              </a:rPr>
              <a:t>require </a:t>
            </a:r>
            <a:r>
              <a:rPr sz="2800" spc="-10" dirty="0">
                <a:latin typeface="Calibri"/>
                <a:cs typeface="Calibri"/>
              </a:rPr>
              <a:t>ongoing </a:t>
            </a:r>
            <a:r>
              <a:rPr sz="2800" spc="-15" dirty="0">
                <a:latin typeface="Calibri"/>
                <a:cs typeface="Calibri"/>
              </a:rPr>
              <a:t>therapy </a:t>
            </a:r>
            <a:r>
              <a:rPr sz="2800" spc="-5" dirty="0">
                <a:latin typeface="Calibri"/>
                <a:cs typeface="Calibri"/>
              </a:rPr>
              <a:t>with </a:t>
            </a:r>
            <a:r>
              <a:rPr sz="2800" spc="-15" dirty="0">
                <a:latin typeface="Calibri"/>
                <a:cs typeface="Calibri"/>
              </a:rPr>
              <a:t>more </a:t>
            </a:r>
            <a:r>
              <a:rPr sz="2800" spc="-5" dirty="0">
                <a:latin typeface="Calibri"/>
                <a:cs typeface="Calibri"/>
              </a:rPr>
              <a:t>than 7.5  mg of</a:t>
            </a:r>
            <a:r>
              <a:rPr sz="2800" spc="-5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2800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prednisone</a:t>
            </a:r>
            <a:r>
              <a:rPr sz="2800" spc="-15" dirty="0">
                <a:solidFill>
                  <a:srgbClr val="0462C1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2800" spc="-5" dirty="0">
                <a:latin typeface="Calibri"/>
                <a:cs typeface="Calibri"/>
              </a:rPr>
              <a:t>or </a:t>
            </a:r>
            <a:r>
              <a:rPr sz="2800" spc="-15" dirty="0">
                <a:latin typeface="Calibri"/>
                <a:cs typeface="Calibri"/>
              </a:rPr>
              <a:t>equivalent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15" dirty="0">
                <a:latin typeface="Calibri"/>
                <a:cs typeface="Calibri"/>
              </a:rPr>
              <a:t>more </a:t>
            </a:r>
            <a:r>
              <a:rPr sz="2800" spc="-5" dirty="0">
                <a:latin typeface="Calibri"/>
                <a:cs typeface="Calibri"/>
              </a:rPr>
              <a:t>than </a:t>
            </a:r>
            <a:r>
              <a:rPr sz="2800" spc="-15" dirty="0">
                <a:latin typeface="Calibri"/>
                <a:cs typeface="Calibri"/>
              </a:rPr>
              <a:t>three to </a:t>
            </a:r>
            <a:r>
              <a:rPr sz="2800" spc="-5" dirty="0">
                <a:latin typeface="Calibri"/>
                <a:cs typeface="Calibri"/>
              </a:rPr>
              <a:t>six </a:t>
            </a:r>
            <a:r>
              <a:rPr sz="2800" spc="-10" dirty="0">
                <a:latin typeface="Calibri"/>
                <a:cs typeface="Calibri"/>
              </a:rPr>
              <a:t>months </a:t>
            </a:r>
            <a:r>
              <a:rPr sz="2800" spc="-15" dirty="0">
                <a:latin typeface="Calibri"/>
                <a:cs typeface="Calibri"/>
              </a:rPr>
              <a:t>we  </a:t>
            </a:r>
            <a:r>
              <a:rPr sz="2800" spc="-10" dirty="0">
                <a:latin typeface="Calibri"/>
                <a:cs typeface="Calibri"/>
              </a:rPr>
              <a:t>suggest </a:t>
            </a:r>
            <a:r>
              <a:rPr sz="2800" spc="-5" dirty="0">
                <a:latin typeface="Calibri"/>
                <a:cs typeface="Calibri"/>
              </a:rPr>
              <a:t>a trial of a </a:t>
            </a:r>
            <a:r>
              <a:rPr sz="2800" spc="-10" dirty="0">
                <a:latin typeface="Calibri"/>
                <a:cs typeface="Calibri"/>
              </a:rPr>
              <a:t>nonbiologic </a:t>
            </a:r>
            <a:r>
              <a:rPr sz="2800" spc="-20" dirty="0">
                <a:latin typeface="Calibri"/>
                <a:cs typeface="Calibri"/>
              </a:rPr>
              <a:t>DMARD, rather </a:t>
            </a:r>
            <a:r>
              <a:rPr sz="2800" spc="-5" dirty="0">
                <a:latin typeface="Calibri"/>
                <a:cs typeface="Calibri"/>
              </a:rPr>
              <a:t>than </a:t>
            </a:r>
            <a:r>
              <a:rPr sz="2800" spc="-15" dirty="0">
                <a:latin typeface="Calibri"/>
                <a:cs typeface="Calibri"/>
              </a:rPr>
              <a:t>continuing  </a:t>
            </a:r>
            <a:r>
              <a:rPr sz="2800" spc="-20" dirty="0">
                <a:latin typeface="Calibri"/>
                <a:cs typeface="Calibri"/>
              </a:rPr>
              <a:t>moderate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10" dirty="0">
                <a:latin typeface="Calibri"/>
                <a:cs typeface="Calibri"/>
              </a:rPr>
              <a:t>high dose glucocorticoids </a:t>
            </a:r>
            <a:r>
              <a:rPr sz="2800" spc="-5" dirty="0">
                <a:latin typeface="Calibri"/>
                <a:cs typeface="Calibri"/>
              </a:rPr>
              <a:t>without a</a:t>
            </a:r>
            <a:r>
              <a:rPr sz="2800" spc="12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DMARD.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60" dirty="0">
                <a:latin typeface="Calibri"/>
                <a:cs typeface="Calibri"/>
              </a:rPr>
              <a:t>We </a:t>
            </a:r>
            <a:r>
              <a:rPr sz="2800" spc="-10" dirty="0">
                <a:latin typeface="Calibri"/>
                <a:cs typeface="Calibri"/>
              </a:rPr>
              <a:t>usually prescribe</a:t>
            </a:r>
            <a:r>
              <a:rPr sz="2800" spc="125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2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sulfasalazine</a:t>
            </a:r>
            <a:r>
              <a:rPr sz="2800" spc="-10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lr>
                <a:srgbClr val="000000"/>
              </a:buClr>
              <a:buFont typeface="Arial"/>
              <a:buChar char="•"/>
              <a:tabLst>
                <a:tab pos="241300" algn="l"/>
              </a:tabLst>
            </a:pPr>
            <a:r>
              <a:rPr sz="2800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Methotrexate</a:t>
            </a:r>
            <a:r>
              <a:rPr sz="2800" spc="-20" dirty="0">
                <a:solidFill>
                  <a:srgbClr val="0462C1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2800" spc="-5" dirty="0">
                <a:latin typeface="Calibri"/>
                <a:cs typeface="Calibri"/>
              </a:rPr>
              <a:t>is an </a:t>
            </a:r>
            <a:r>
              <a:rPr sz="2800" spc="-15" dirty="0">
                <a:latin typeface="Calibri"/>
                <a:cs typeface="Calibri"/>
              </a:rPr>
              <a:t>alternative </a:t>
            </a:r>
            <a:r>
              <a:rPr sz="2800" spc="-20" dirty="0">
                <a:latin typeface="Calibri"/>
                <a:cs typeface="Calibri"/>
              </a:rPr>
              <a:t>to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SSZ.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3676</Words>
  <Application>Microsoft Office PowerPoint</Application>
  <PresentationFormat>ملء الشاشة</PresentationFormat>
  <Paragraphs>1212</Paragraphs>
  <Slides>103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103</vt:i4>
      </vt:variant>
    </vt:vector>
  </HeadingPairs>
  <TitlesOfParts>
    <vt:vector size="113" baseType="lpstr">
      <vt:lpstr>MS PGothic</vt:lpstr>
      <vt:lpstr>SimSun</vt:lpstr>
      <vt:lpstr>Arial</vt:lpstr>
      <vt:lpstr>Arial Rounded MT Bold</vt:lpstr>
      <vt:lpstr>Brush Script MT</vt:lpstr>
      <vt:lpstr>Calibri</vt:lpstr>
      <vt:lpstr>Calibri Light</vt:lpstr>
      <vt:lpstr>Times New Roman</vt:lpstr>
      <vt:lpstr>Wingdings</vt:lpstr>
      <vt:lpstr>Office Theme</vt:lpstr>
      <vt:lpstr>“CLOSER LOOK AT SpA”</vt:lpstr>
      <vt:lpstr>عرض تقديمي في PowerPoint</vt:lpstr>
      <vt:lpstr>عرض تقديمي في PowerPoint</vt:lpstr>
      <vt:lpstr>Closer look at SpA</vt:lpstr>
      <vt:lpstr>Spondyloarthritis (SpA)  diseases:??? What are they?</vt:lpstr>
      <vt:lpstr>Spondyloarthritis (SpA)  diseases:??? What are they?</vt:lpstr>
      <vt:lpstr>2 Broad Overlapping Categories</vt:lpstr>
      <vt:lpstr>2 Broad Overlapping Categories</vt:lpstr>
      <vt:lpstr>SpA IS MISSED</vt:lpstr>
      <vt:lpstr>Ankylosing spondylitis</vt:lpstr>
      <vt:lpstr>عرض تقديمي في PowerPoint</vt:lpstr>
      <vt:lpstr>Back Pain</vt:lpstr>
      <vt:lpstr>Low Back Pain is caused by a specific disorder:</vt:lpstr>
      <vt:lpstr>عرض تقديمي في PowerPoint</vt:lpstr>
      <vt:lpstr>AS is progressive disease</vt:lpstr>
      <vt:lpstr>عرض تقديمي في PowerPoint</vt:lpstr>
      <vt:lpstr>NEW YORK CRITERIA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Back Pain</vt:lpstr>
      <vt:lpstr>M vs F</vt:lpstr>
      <vt:lpstr>عرض تقديمي في PowerPoint</vt:lpstr>
      <vt:lpstr>Spondyloarthropathies – SpA</vt:lpstr>
      <vt:lpstr>Updated ASAS Concept of Spondyloarthritis  (SpA)</vt:lpstr>
      <vt:lpstr>عرض تقديمي في PowerPoint</vt:lpstr>
      <vt:lpstr>Inflammatory Back Pain</vt:lpstr>
      <vt:lpstr>Extra-articular Manifestations</vt:lpstr>
      <vt:lpstr>Heel Pain - Enthesitis</vt:lpstr>
      <vt:lpstr>عرض تقديمي في PowerPoint</vt:lpstr>
      <vt:lpstr>Dactylitis</vt:lpstr>
      <vt:lpstr>عرض تقديمي في PowerPoint</vt:lpstr>
      <vt:lpstr>ESR &amp; C-reactive protein</vt:lpstr>
      <vt:lpstr>HLA-B27</vt:lpstr>
      <vt:lpstr>HLA-B27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Q</vt:lpstr>
      <vt:lpstr>عرض تقديمي في PowerPoint</vt:lpstr>
      <vt:lpstr>عرض تقديمي في PowerPoint</vt:lpstr>
      <vt:lpstr>عرض تقديمي في PowerPoint</vt:lpstr>
      <vt:lpstr>Bilateral Grade 3 Radiographic Sacroiliitis: Bony Changes  Inflammation is not Visible on Plain X-ray</vt:lpstr>
      <vt:lpstr>Bilateral Grade 3 Radiographic Sacroiliitis: Bony Changes  Inflammation is not Visible on Plain X-ray</vt:lpstr>
      <vt:lpstr>Bilateral Grade Radiographic Sacroiliitis: Bony Changes</vt:lpstr>
      <vt:lpstr>Spondylitis</vt:lpstr>
      <vt:lpstr>“Ask Your Patients to bring their  lumber MRI"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Complex  disease</vt:lpstr>
      <vt:lpstr>Updated ASAS Concept of Spondyloarthritis  (SpA)</vt:lpstr>
      <vt:lpstr>عرض تقديمي في PowerPoint</vt:lpstr>
      <vt:lpstr>PsA is a chronic progressive disease</vt:lpstr>
      <vt:lpstr>PsA</vt:lpstr>
      <vt:lpstr>PsA</vt:lpstr>
      <vt:lpstr>Patterns in PsA</vt:lpstr>
      <vt:lpstr>Patterns in PsA</vt:lpstr>
      <vt:lpstr>Asymmetric Psoriatic Arthritis</vt:lpstr>
      <vt:lpstr>Symmetric Psoriatic Arthritis</vt:lpstr>
      <vt:lpstr>Distal Interphalangeal Predominant  (DIP)</vt:lpstr>
      <vt:lpstr>Arthritis Mutilans</vt:lpstr>
      <vt:lpstr>Pathogenesis of PsA</vt:lpstr>
      <vt:lpstr>TNFα Levels in Psoriatic skin blister fluids</vt:lpstr>
      <vt:lpstr>Morbidity Associated With PsA</vt:lpstr>
      <vt:lpstr>Diagnosis of  PsA  Patients</vt:lpstr>
      <vt:lpstr>عرض تقديمي في PowerPoint</vt:lpstr>
      <vt:lpstr>Clinical Features of PsA</vt:lpstr>
      <vt:lpstr>Actively inflamed joints</vt:lpstr>
      <vt:lpstr>Nails</vt:lpstr>
      <vt:lpstr>PIP and DIP synovitis</vt:lpstr>
      <vt:lpstr>Morning stiffness</vt:lpstr>
      <vt:lpstr>عرض تقديمي في PowerPoint</vt:lpstr>
      <vt:lpstr>Dactylitis</vt:lpstr>
      <vt:lpstr>Heel Pain - Enthesitis</vt:lpstr>
      <vt:lpstr>عرض تقديمي في PowerPoint</vt:lpstr>
      <vt:lpstr>عرض تقديمي في PowerPoint</vt:lpstr>
      <vt:lpstr>PsA Radiologic Features</vt:lpstr>
      <vt:lpstr>Symptoms at presentation  determine which pathway</vt:lpstr>
      <vt:lpstr>عرض تقديمي في PowerPoint</vt:lpstr>
      <vt:lpstr>PsA Patient</vt:lpstr>
      <vt:lpstr>Axial-SpA Patient Journey</vt:lpstr>
      <vt:lpstr>عرض تقديمي في PowerPoint</vt:lpstr>
      <vt:lpstr>عرض تقديمي في PowerPoint</vt:lpstr>
      <vt:lpstr>EULAR Treatment Algorithm for PsA</vt:lpstr>
      <vt:lpstr>EULAR Treatment Algorithm for PsA</vt:lpstr>
      <vt:lpstr>GRAPPA Treatment Recommendations for PsA (2009)</vt:lpstr>
      <vt:lpstr>Reactive arthritis</vt:lpstr>
      <vt:lpstr>Reactive arthritis</vt:lpstr>
      <vt:lpstr>Reactive arthritis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mohamed bedaiwi</dc:creator>
  <cp:lastModifiedBy>Star</cp:lastModifiedBy>
  <cp:revision>1</cp:revision>
  <dcterms:created xsi:type="dcterms:W3CDTF">2019-01-18T10:44:11Z</dcterms:created>
  <dcterms:modified xsi:type="dcterms:W3CDTF">2019-01-18T10:45:21Z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2019-01-16T00:00:00Z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2019-01-18T00:00:00Z</vt:filetime>
  </property>
</Properties>
</file>