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1"/>
  </p:sldMasterIdLst>
  <p:sldIdLst>
    <p:sldId id="256" r:id="rId2"/>
    <p:sldId id="319" r:id="rId3"/>
    <p:sldId id="257" r:id="rId4"/>
    <p:sldId id="258" r:id="rId5"/>
    <p:sldId id="317" r:id="rId6"/>
    <p:sldId id="318" r:id="rId7"/>
    <p:sldId id="259" r:id="rId8"/>
    <p:sldId id="260" r:id="rId9"/>
    <p:sldId id="262" r:id="rId10"/>
    <p:sldId id="263" r:id="rId11"/>
    <p:sldId id="264" r:id="rId12"/>
    <p:sldId id="265" r:id="rId13"/>
    <p:sldId id="312" r:id="rId14"/>
    <p:sldId id="315" r:id="rId15"/>
    <p:sldId id="268" r:id="rId16"/>
    <p:sldId id="269" r:id="rId17"/>
    <p:sldId id="270" r:id="rId18"/>
    <p:sldId id="313" r:id="rId19"/>
    <p:sldId id="266" r:id="rId20"/>
    <p:sldId id="314" r:id="rId21"/>
    <p:sldId id="267" r:id="rId22"/>
    <p:sldId id="271" r:id="rId23"/>
    <p:sldId id="272" r:id="rId24"/>
    <p:sldId id="274" r:id="rId25"/>
    <p:sldId id="275" r:id="rId26"/>
    <p:sldId id="276" r:id="rId27"/>
    <p:sldId id="278" r:id="rId28"/>
    <p:sldId id="316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1"/>
    <p:restoredTop sz="93987"/>
  </p:normalViewPr>
  <p:slideViewPr>
    <p:cSldViewPr snapToGrid="0" snapToObjects="1">
      <p:cViewPr varScale="1">
        <p:scale>
          <a:sx n="70" d="100"/>
          <a:sy n="70" d="100"/>
        </p:scale>
        <p:origin x="71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CC544BC-6565-BF4A-B0AC-390CCFF76A4C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2EEC56E-EFB0-7648-8481-7A664B6CEFD8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133039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44BC-6565-BF4A-B0AC-390CCFF76A4C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C56E-EFB0-7648-8481-7A664B6C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44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44BC-6565-BF4A-B0AC-390CCFF76A4C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C56E-EFB0-7648-8481-7A664B6C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3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44BC-6565-BF4A-B0AC-390CCFF76A4C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C56E-EFB0-7648-8481-7A664B6C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4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C544BC-6565-BF4A-B0AC-390CCFF76A4C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EEC56E-EFB0-7648-8481-7A664B6CEF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44892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44BC-6565-BF4A-B0AC-390CCFF76A4C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C56E-EFB0-7648-8481-7A664B6C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61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44BC-6565-BF4A-B0AC-390CCFF76A4C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C56E-EFB0-7648-8481-7A664B6C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3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44BC-6565-BF4A-B0AC-390CCFF76A4C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C56E-EFB0-7648-8481-7A664B6C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79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44BC-6565-BF4A-B0AC-390CCFF76A4C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C56E-EFB0-7648-8481-7A664B6C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7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C544BC-6565-BF4A-B0AC-390CCFF76A4C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EEC56E-EFB0-7648-8481-7A664B6CEF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37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C544BC-6565-BF4A-B0AC-390CCFF76A4C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EEC56E-EFB0-7648-8481-7A664B6CEF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59306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CCC544BC-6565-BF4A-B0AC-390CCFF76A4C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2EEC56E-EFB0-7648-8481-7A664B6CEF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82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 smtClean="0"/>
              <a:t>Approach to patient with headache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Hana </a:t>
            </a:r>
            <a:r>
              <a:rPr lang="en-US" dirty="0" err="1" smtClean="0"/>
              <a:t>Albulaihe</a:t>
            </a:r>
            <a:endParaRPr lang="en-US" dirty="0" smtClean="0"/>
          </a:p>
          <a:p>
            <a:r>
              <a:rPr lang="en-US" dirty="0" smtClean="0"/>
              <a:t>Consultant Neurologist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8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48" y="295835"/>
            <a:ext cx="8417858" cy="6306671"/>
          </a:xfrm>
        </p:spPr>
      </p:pic>
    </p:spTree>
    <p:extLst>
      <p:ext uri="{BB962C8B-B14F-4D97-AF65-F5344CB8AC3E}">
        <p14:creationId xmlns:p14="http://schemas.microsoft.com/office/powerpoint/2010/main" val="194938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Evaluation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2400" dirty="0"/>
              <a:t>D</a:t>
            </a:r>
            <a:r>
              <a:rPr lang="en-US" sz="2400" dirty="0" smtClean="0"/>
              <a:t>etermining </a:t>
            </a:r>
            <a:r>
              <a:rPr lang="en-US" sz="2400" dirty="0"/>
              <a:t>whether a secondary headache is </a:t>
            </a:r>
            <a:r>
              <a:rPr lang="en-US" sz="2400" dirty="0" smtClean="0"/>
              <a:t>present.</a:t>
            </a:r>
          </a:p>
          <a:p>
            <a:endParaRPr lang="en-US" sz="2400" dirty="0" smtClean="0"/>
          </a:p>
          <a:p>
            <a:r>
              <a:rPr lang="en-US" sz="2400" dirty="0"/>
              <a:t>C</a:t>
            </a:r>
            <a:r>
              <a:rPr lang="en-US" sz="2400" dirty="0" smtClean="0"/>
              <a:t>heck </a:t>
            </a:r>
            <a:r>
              <a:rPr lang="en-US" sz="2400" dirty="0"/>
              <a:t>for symptoms that suggest a serious cause.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If </a:t>
            </a:r>
            <a:r>
              <a:rPr lang="en-US" sz="2400" dirty="0"/>
              <a:t>no cause or serious symptoms are identified, evaluation focuses on diagnosing primary headache disorders.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1615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History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815353"/>
            <a:ext cx="9601200" cy="4052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History of present </a:t>
            </a:r>
            <a:r>
              <a:rPr lang="en-US" sz="2400" b="1" dirty="0" smtClean="0"/>
              <a:t>illness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 Headache location.</a:t>
            </a:r>
          </a:p>
          <a:p>
            <a:r>
              <a:rPr lang="en-US" sz="2400" dirty="0" smtClean="0"/>
              <a:t> Duration</a:t>
            </a:r>
            <a:r>
              <a:rPr lang="en-US" sz="2400" dirty="0"/>
              <a:t>.</a:t>
            </a:r>
            <a:endParaRPr lang="en-US" sz="2400" dirty="0" smtClean="0"/>
          </a:p>
          <a:p>
            <a:r>
              <a:rPr lang="en-US" sz="2400" dirty="0" smtClean="0"/>
              <a:t> Severity. </a:t>
            </a:r>
          </a:p>
          <a:p>
            <a:r>
              <a:rPr lang="en-US" sz="2400" dirty="0" smtClean="0"/>
              <a:t>Onset.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Q</a:t>
            </a:r>
            <a:r>
              <a:rPr lang="en-US" sz="2400" dirty="0" smtClean="0"/>
              <a:t>uality ( </a:t>
            </a:r>
            <a:r>
              <a:rPr lang="en-US" sz="2400" dirty="0"/>
              <a:t>throbbing, constant, intermittent, pressure-like</a:t>
            </a:r>
            <a:r>
              <a:rPr lang="en-US" sz="2400" dirty="0" smtClean="0"/>
              <a:t>).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Exacerbating and remitting factors </a:t>
            </a:r>
            <a:r>
              <a:rPr lang="en-US" sz="2400" dirty="0" smtClean="0"/>
              <a:t>( </a:t>
            </a:r>
            <a:r>
              <a:rPr lang="en-US" sz="2400" dirty="0"/>
              <a:t>head position, time of day, sleep, light, sounds, physical activity, odors, chewing</a:t>
            </a:r>
            <a:r>
              <a:rPr lang="en-US" sz="2400" dirty="0" smtClean="0"/>
              <a:t>).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0830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775012"/>
            <a:ext cx="9601200" cy="409238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History of present illness</a:t>
            </a:r>
            <a:r>
              <a:rPr lang="en-US" sz="2400" dirty="0"/>
              <a:t>:</a:t>
            </a:r>
          </a:p>
          <a:p>
            <a:r>
              <a:rPr lang="en-US" sz="2400" dirty="0" smtClean="0"/>
              <a:t>Previous </a:t>
            </a:r>
            <a:r>
              <a:rPr lang="en-US" sz="2400" dirty="0"/>
              <a:t>or recurrent </a:t>
            </a:r>
            <a:r>
              <a:rPr lang="en-US" sz="2400" dirty="0" smtClean="0"/>
              <a:t>headaches.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previous diagnosis (if any</a:t>
            </a:r>
            <a:r>
              <a:rPr lang="en-US" sz="2400" dirty="0" smtClean="0"/>
              <a:t>).</a:t>
            </a:r>
          </a:p>
          <a:p>
            <a:r>
              <a:rPr lang="en-US" sz="2400" dirty="0" smtClean="0"/>
              <a:t>Whether </a:t>
            </a:r>
            <a:r>
              <a:rPr lang="en-US" sz="2400" dirty="0"/>
              <a:t>the current headache is similar or </a:t>
            </a:r>
            <a:r>
              <a:rPr lang="en-US" sz="2400" dirty="0" smtClean="0"/>
              <a:t>different. </a:t>
            </a:r>
          </a:p>
          <a:p>
            <a:r>
              <a:rPr lang="en-US" sz="2400" dirty="0" smtClean="0"/>
              <a:t>For </a:t>
            </a:r>
            <a:r>
              <a:rPr lang="en-US" sz="2400" dirty="0"/>
              <a:t>recurrent headaches, age at onset, frequency of episodes, temporal pattern (including any relationship to phase of menstrual cycle), and response to treatments (including OTC treatments</a:t>
            </a:r>
            <a:r>
              <a:rPr lang="en-US" sz="2400" dirty="0" smtClean="0"/>
              <a:t>).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800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400" dirty="0" smtClean="0"/>
              <a:t>Headaches </a:t>
            </a:r>
            <a:r>
              <a:rPr lang="en-US" sz="2400" dirty="0"/>
              <a:t>that have recurred since childhood or young adulthood suggest a primary headache disorder.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If </a:t>
            </a:r>
            <a:r>
              <a:rPr lang="en-US" sz="2400" dirty="0"/>
              <a:t>headache type or pattern clearly changes in patients with a known primary headache disorder, secondary headache should be considered</a:t>
            </a:r>
            <a:r>
              <a:rPr lang="en-US" sz="2400" dirty="0" smtClean="0"/>
              <a:t>.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47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History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1959"/>
            <a:ext cx="10515600" cy="4695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Review of </a:t>
            </a:r>
            <a:r>
              <a:rPr lang="en-US" sz="2400" b="1" dirty="0" smtClean="0"/>
              <a:t>systems: </a:t>
            </a:r>
            <a:r>
              <a:rPr lang="en-US" sz="2400" dirty="0"/>
              <a:t> </a:t>
            </a:r>
            <a:endParaRPr lang="en-US" sz="2400" dirty="0" smtClean="0"/>
          </a:p>
          <a:p>
            <a:r>
              <a:rPr lang="en-US" sz="2400" dirty="0" smtClean="0"/>
              <a:t>Vomiting</a:t>
            </a:r>
            <a:r>
              <a:rPr lang="en-US" sz="2400" dirty="0"/>
              <a:t>: Migraine or increased intracranial pressure </a:t>
            </a:r>
          </a:p>
          <a:p>
            <a:r>
              <a:rPr lang="en-US" sz="2400" dirty="0"/>
              <a:t> Fever: Infection (</a:t>
            </a:r>
            <a:r>
              <a:rPr lang="en-US" sz="2400" dirty="0" err="1"/>
              <a:t>eg</a:t>
            </a:r>
            <a:r>
              <a:rPr lang="en-US" sz="2400" dirty="0"/>
              <a:t>, encephalitis, meningitis, sinusitis) </a:t>
            </a:r>
          </a:p>
          <a:p>
            <a:r>
              <a:rPr lang="en-US" sz="2400" dirty="0"/>
              <a:t> Red eye and/or visual symptoms (halos, blurring): Acute angle-closure glaucoma 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Visual </a:t>
            </a:r>
            <a:r>
              <a:rPr lang="en-US" sz="2400" dirty="0"/>
              <a:t>field deficits, diplopia, or blurring vision: Ocular migraine, brain mass lesion, or idiopathic intracranial hypertension </a:t>
            </a:r>
          </a:p>
          <a:p>
            <a:r>
              <a:rPr lang="en-US" sz="2400" dirty="0"/>
              <a:t> Lacrimation and facial flushing: Cluster headache </a:t>
            </a:r>
          </a:p>
          <a:p>
            <a:r>
              <a:rPr lang="en-US" sz="2400" dirty="0"/>
              <a:t> Rhinorrhea: Sinusitis </a:t>
            </a:r>
          </a:p>
          <a:p>
            <a:r>
              <a:rPr lang="en-US" sz="2400" dirty="0"/>
              <a:t> Pulsatile tinnitus: Idiopathic intracranial hypertension</a:t>
            </a:r>
          </a:p>
        </p:txBody>
      </p:sp>
    </p:spTree>
    <p:extLst>
      <p:ext uri="{BB962C8B-B14F-4D97-AF65-F5344CB8AC3E}">
        <p14:creationId xmlns:p14="http://schemas.microsoft.com/office/powerpoint/2010/main" val="1770590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History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1959"/>
            <a:ext cx="10515600" cy="4695004"/>
          </a:xfrm>
        </p:spPr>
        <p:txBody>
          <a:bodyPr>
            <a:normAutofit/>
          </a:bodyPr>
          <a:lstStyle/>
          <a:p>
            <a:endParaRPr lang="en-US" b="1" dirty="0" smtClean="0"/>
          </a:p>
          <a:p>
            <a:pPr marL="0" indent="0">
              <a:buNone/>
            </a:pPr>
            <a:r>
              <a:rPr lang="en-US" sz="2400" b="1" dirty="0" smtClean="0"/>
              <a:t>Review </a:t>
            </a:r>
            <a:r>
              <a:rPr lang="en-US" sz="2400" b="1" dirty="0"/>
              <a:t>of systems:</a:t>
            </a:r>
            <a:endParaRPr lang="en-US" sz="2400" dirty="0" smtClean="0"/>
          </a:p>
          <a:p>
            <a:r>
              <a:rPr lang="en-US" sz="2400" dirty="0" smtClean="0"/>
              <a:t>Preceding </a:t>
            </a:r>
            <a:r>
              <a:rPr lang="en-US" sz="2400" dirty="0"/>
              <a:t>aura: </a:t>
            </a:r>
            <a:r>
              <a:rPr lang="en-US" sz="2400" dirty="0" smtClean="0"/>
              <a:t>Migraine.</a:t>
            </a:r>
            <a:r>
              <a:rPr lang="en-US" sz="2400" dirty="0"/>
              <a:t> </a:t>
            </a:r>
          </a:p>
          <a:p>
            <a:r>
              <a:rPr lang="en-US" sz="2400" dirty="0" smtClean="0"/>
              <a:t>Focal </a:t>
            </a:r>
            <a:r>
              <a:rPr lang="en-US" sz="2400" dirty="0"/>
              <a:t>neurologic deficit: Encephalitis, meningitis, intracerebral hemorrhage, subdural hematoma, tumor, or other mass </a:t>
            </a:r>
            <a:r>
              <a:rPr lang="en-US" sz="2400" dirty="0" smtClean="0"/>
              <a:t>lesion.</a:t>
            </a:r>
            <a:r>
              <a:rPr lang="en-US" sz="2400" dirty="0"/>
              <a:t> </a:t>
            </a:r>
          </a:p>
          <a:p>
            <a:r>
              <a:rPr lang="en-US" sz="2400" dirty="0" smtClean="0"/>
              <a:t>Seizures</a:t>
            </a:r>
            <a:r>
              <a:rPr lang="en-US" sz="2400" dirty="0"/>
              <a:t>: Encephalitis, tumor, or other mass </a:t>
            </a:r>
            <a:r>
              <a:rPr lang="en-US" sz="2400" dirty="0" smtClean="0"/>
              <a:t>lesion.</a:t>
            </a:r>
            <a:r>
              <a:rPr lang="en-US" sz="2400" dirty="0"/>
              <a:t> </a:t>
            </a:r>
          </a:p>
          <a:p>
            <a:r>
              <a:rPr lang="en-US" sz="2400" dirty="0" smtClean="0"/>
              <a:t>Syncope </a:t>
            </a:r>
            <a:r>
              <a:rPr lang="en-US" sz="2400" dirty="0"/>
              <a:t>at headache onset: Subarachnoid </a:t>
            </a:r>
            <a:r>
              <a:rPr lang="en-US" sz="2400" dirty="0" smtClean="0"/>
              <a:t>hemorrhage.</a:t>
            </a:r>
            <a:r>
              <a:rPr lang="en-US" sz="2400" dirty="0"/>
              <a:t> </a:t>
            </a:r>
          </a:p>
          <a:p>
            <a:r>
              <a:rPr lang="en-US" sz="2400" dirty="0" err="1" smtClean="0"/>
              <a:t>Myalgias</a:t>
            </a:r>
            <a:r>
              <a:rPr lang="en-US" sz="2400" dirty="0" smtClean="0"/>
              <a:t> </a:t>
            </a:r>
            <a:r>
              <a:rPr lang="en-US" sz="2400" dirty="0"/>
              <a:t>and/or vision changes (in people &gt; 55 </a:t>
            </a:r>
            <a:r>
              <a:rPr lang="en-US" sz="2400" dirty="0" err="1"/>
              <a:t>yr</a:t>
            </a:r>
            <a:r>
              <a:rPr lang="en-US" sz="2400" dirty="0"/>
              <a:t>): Giant cell </a:t>
            </a:r>
            <a:r>
              <a:rPr lang="en-US" sz="2400" dirty="0" smtClean="0"/>
              <a:t>arteritis.</a:t>
            </a:r>
            <a:r>
              <a:rPr lang="en-US" sz="2400" dirty="0"/>
              <a:t> </a:t>
            </a:r>
          </a:p>
          <a:p>
            <a:endParaRPr lang="en-US" sz="2400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60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History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Past medical </a:t>
            </a:r>
            <a:r>
              <a:rPr lang="en-US" sz="2400" b="1" dirty="0" smtClean="0"/>
              <a:t>history:</a:t>
            </a:r>
          </a:p>
          <a:p>
            <a:r>
              <a:rPr lang="en-US" sz="2400" dirty="0" smtClean="0"/>
              <a:t>exposure </a:t>
            </a:r>
            <a:r>
              <a:rPr lang="en-US" sz="2400" dirty="0"/>
              <a:t>to drugs, substances (particularly caffeine), and </a:t>
            </a:r>
            <a:r>
              <a:rPr lang="en-US" sz="2400" dirty="0" smtClean="0"/>
              <a:t>toxins</a:t>
            </a:r>
          </a:p>
          <a:p>
            <a:r>
              <a:rPr lang="en-US" sz="2400" dirty="0" smtClean="0"/>
              <a:t>recent </a:t>
            </a:r>
            <a:r>
              <a:rPr lang="en-US" sz="2400" dirty="0"/>
              <a:t>lumbar puncture</a:t>
            </a:r>
            <a:r>
              <a:rPr lang="en-US" sz="2400" dirty="0" smtClean="0"/>
              <a:t>;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immunosuppressive disorders or </a:t>
            </a:r>
            <a:endParaRPr lang="en-US" sz="2400" dirty="0" smtClean="0"/>
          </a:p>
          <a:p>
            <a:r>
              <a:rPr lang="en-US" sz="2400" dirty="0" smtClean="0"/>
              <a:t>IV </a:t>
            </a:r>
            <a:r>
              <a:rPr lang="en-US" sz="2400" dirty="0"/>
              <a:t>drug use (risk of infection); 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07820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Past medical history</a:t>
            </a:r>
            <a:r>
              <a:rPr lang="en-US" sz="2400" b="1" dirty="0" smtClean="0"/>
              <a:t>:</a:t>
            </a:r>
            <a:endParaRPr lang="en-US" sz="2400" dirty="0" smtClean="0"/>
          </a:p>
          <a:p>
            <a:r>
              <a:rPr lang="en-US" sz="2400" dirty="0" smtClean="0"/>
              <a:t>Hypertension </a:t>
            </a:r>
            <a:r>
              <a:rPr lang="en-US" sz="2400" dirty="0"/>
              <a:t>(risk of brain hemorrhage</a:t>
            </a:r>
            <a:r>
              <a:rPr lang="en-US" sz="2400" dirty="0" smtClean="0"/>
              <a:t>). </a:t>
            </a:r>
            <a:endParaRPr lang="en-US" sz="2400" dirty="0"/>
          </a:p>
          <a:p>
            <a:r>
              <a:rPr lang="en-US" sz="2400" dirty="0" smtClean="0"/>
              <a:t>Cancer </a:t>
            </a:r>
            <a:r>
              <a:rPr lang="en-US" sz="2400" dirty="0"/>
              <a:t>(risk of brain metastases</a:t>
            </a:r>
            <a:r>
              <a:rPr lang="en-US" sz="2400" dirty="0" smtClean="0"/>
              <a:t>).</a:t>
            </a:r>
            <a:endParaRPr lang="en-US" sz="2400" dirty="0"/>
          </a:p>
          <a:p>
            <a:r>
              <a:rPr lang="en-US" sz="2400" dirty="0"/>
              <a:t> </a:t>
            </a:r>
            <a:r>
              <a:rPr lang="en-US" sz="2400" dirty="0" smtClean="0"/>
              <a:t>Trauma</a:t>
            </a:r>
            <a:r>
              <a:rPr lang="en-US" sz="2400" dirty="0"/>
              <a:t>, coagulopathy, or use of anticoagulants or ethanol (risk of subdural hematoma).</a:t>
            </a:r>
            <a:endParaRPr lang="en-US" sz="2400" u="sng" dirty="0"/>
          </a:p>
          <a:p>
            <a:r>
              <a:rPr lang="en-US" sz="2400" dirty="0"/>
              <a:t>Family and social history </a:t>
            </a:r>
            <a:r>
              <a:rPr lang="en-US" sz="2400" dirty="0" smtClean="0"/>
              <a:t>of </a:t>
            </a:r>
            <a:r>
              <a:rPr lang="en-US" sz="2400" dirty="0"/>
              <a:t>headaches, particularly because migraine headache may be undiagnosed in family members.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2127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Physical 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Vital signs, including </a:t>
            </a:r>
            <a:r>
              <a:rPr lang="en-US" sz="2400" dirty="0" smtClean="0"/>
              <a:t>temperature.</a:t>
            </a:r>
          </a:p>
          <a:p>
            <a:r>
              <a:rPr lang="en-US" sz="2400" dirty="0" smtClean="0"/>
              <a:t>General </a:t>
            </a:r>
            <a:r>
              <a:rPr lang="en-US" sz="2400" dirty="0"/>
              <a:t>appearance (</a:t>
            </a:r>
            <a:r>
              <a:rPr lang="en-US" sz="2400" dirty="0" err="1"/>
              <a:t>eg</a:t>
            </a:r>
            <a:r>
              <a:rPr lang="en-US" sz="2400" dirty="0"/>
              <a:t>, whether restless or calm in a dark room) is noted. </a:t>
            </a:r>
          </a:p>
          <a:p>
            <a:r>
              <a:rPr lang="en-US" sz="2400" dirty="0"/>
              <a:t>F</a:t>
            </a:r>
            <a:r>
              <a:rPr lang="en-US" sz="2400" dirty="0" smtClean="0"/>
              <a:t>ull </a:t>
            </a:r>
            <a:r>
              <a:rPr lang="en-US" sz="2400" dirty="0"/>
              <a:t>neurologic examination are done.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scalp is examined for areas of swelling and tenderness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ipsilateral temporal artery is </a:t>
            </a:r>
            <a:r>
              <a:rPr lang="en-US" sz="2400" dirty="0" smtClean="0"/>
              <a:t>palpated.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emporomandibular </a:t>
            </a:r>
            <a:r>
              <a:rPr lang="en-US" sz="2400" dirty="0"/>
              <a:t>joints are palpated for tenderness and </a:t>
            </a:r>
            <a:r>
              <a:rPr lang="en-US" sz="2400" dirty="0" err="1"/>
              <a:t>crepitance</a:t>
            </a:r>
            <a:r>
              <a:rPr lang="en-US" sz="2400" dirty="0"/>
              <a:t> while the patient opens and closes the jaw.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188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Pain sensitive structures in the head</a:t>
            </a:r>
          </a:p>
          <a:p>
            <a:r>
              <a:rPr lang="en-US" dirty="0" smtClean="0"/>
              <a:t>Classification of headache</a:t>
            </a:r>
          </a:p>
          <a:p>
            <a:r>
              <a:rPr lang="en-US" dirty="0" smtClean="0"/>
              <a:t>Most common primary headaches</a:t>
            </a:r>
          </a:p>
          <a:p>
            <a:r>
              <a:rPr lang="en-US" dirty="0" smtClean="0"/>
              <a:t>Most common secondary headaches</a:t>
            </a:r>
          </a:p>
          <a:p>
            <a:r>
              <a:rPr lang="en-US" dirty="0" smtClean="0"/>
              <a:t>Approach to patient with headache</a:t>
            </a:r>
          </a:p>
          <a:p>
            <a:r>
              <a:rPr lang="en-US" dirty="0" smtClean="0"/>
              <a:t>Management of common </a:t>
            </a:r>
            <a:r>
              <a:rPr lang="en-US" smtClean="0"/>
              <a:t>headache 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374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Physical 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896035"/>
            <a:ext cx="9601200" cy="3971365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The eyes and periorbital area </a:t>
            </a:r>
            <a:r>
              <a:rPr lang="en-US" sz="2600" dirty="0" smtClean="0"/>
              <a:t>( lacrimation</a:t>
            </a:r>
            <a:r>
              <a:rPr lang="en-US" sz="2600" dirty="0"/>
              <a:t>, flushing, and conjunctival injection. </a:t>
            </a:r>
            <a:endParaRPr lang="en-US" sz="2600" dirty="0" smtClean="0"/>
          </a:p>
          <a:p>
            <a:r>
              <a:rPr lang="en-US" sz="2600" dirty="0" smtClean="0"/>
              <a:t>Pupillary </a:t>
            </a:r>
            <a:r>
              <a:rPr lang="en-US" sz="2600" dirty="0"/>
              <a:t>size and light responses, extraocular movements, and visual </a:t>
            </a:r>
            <a:r>
              <a:rPr lang="en-US" sz="2600" dirty="0" smtClean="0"/>
              <a:t>fields.</a:t>
            </a:r>
          </a:p>
          <a:p>
            <a:r>
              <a:rPr lang="en-US" sz="2600" dirty="0" smtClean="0"/>
              <a:t>The </a:t>
            </a:r>
            <a:r>
              <a:rPr lang="en-US" sz="2600" dirty="0"/>
              <a:t>fundi </a:t>
            </a:r>
            <a:r>
              <a:rPr lang="en-US" sz="2600" dirty="0" smtClean="0"/>
              <a:t> </a:t>
            </a:r>
            <a:r>
              <a:rPr lang="en-US" sz="2600" dirty="0"/>
              <a:t>for </a:t>
            </a:r>
            <a:r>
              <a:rPr lang="en-US" sz="2600" dirty="0" smtClean="0"/>
              <a:t>evidence of </a:t>
            </a:r>
            <a:r>
              <a:rPr lang="en-US" sz="2600" dirty="0"/>
              <a:t>papilledema. If patients have vision-related symptoms or eye </a:t>
            </a:r>
            <a:r>
              <a:rPr lang="en-US" sz="2600" dirty="0" smtClean="0"/>
              <a:t>abnormalities</a:t>
            </a:r>
            <a:r>
              <a:rPr lang="en-US" sz="2600" dirty="0"/>
              <a:t>.</a:t>
            </a:r>
            <a:endParaRPr lang="en-US" sz="2600" dirty="0" smtClean="0"/>
          </a:p>
          <a:p>
            <a:r>
              <a:rPr lang="en-US" sz="2600" dirty="0" smtClean="0"/>
              <a:t>visual acuity. </a:t>
            </a:r>
            <a:endParaRPr lang="en-US" sz="2600" dirty="0"/>
          </a:p>
          <a:p>
            <a:r>
              <a:rPr lang="en-US" sz="2600" dirty="0" smtClean="0"/>
              <a:t>The oropharynx </a:t>
            </a:r>
            <a:r>
              <a:rPr lang="en-US" sz="2600" dirty="0"/>
              <a:t>for swellings, and the </a:t>
            </a:r>
            <a:r>
              <a:rPr lang="en-US" sz="2600" dirty="0" smtClean="0"/>
              <a:t>teeth </a:t>
            </a:r>
            <a:r>
              <a:rPr lang="en-US" sz="2600" dirty="0"/>
              <a:t>for tenderness.</a:t>
            </a:r>
          </a:p>
          <a:p>
            <a:r>
              <a:rPr lang="en-US" sz="2600" dirty="0" smtClean="0"/>
              <a:t>Neck flexion </a:t>
            </a:r>
            <a:r>
              <a:rPr lang="en-US" sz="2600" dirty="0"/>
              <a:t>to detect </a:t>
            </a:r>
            <a:r>
              <a:rPr lang="en-US" sz="2600" dirty="0" smtClean="0"/>
              <a:t>discomfort or stiffness </a:t>
            </a:r>
            <a:r>
              <a:rPr lang="en-US" sz="2600" dirty="0"/>
              <a:t>indicating </a:t>
            </a:r>
            <a:r>
              <a:rPr lang="en-US" sz="2600" dirty="0" err="1"/>
              <a:t>meningismus</a:t>
            </a:r>
            <a:r>
              <a:rPr lang="en-US" sz="2600" dirty="0"/>
              <a:t>. </a:t>
            </a:r>
            <a:endParaRPr lang="en-US" sz="2600" dirty="0" smtClean="0"/>
          </a:p>
          <a:p>
            <a:r>
              <a:rPr lang="en-US" sz="2600" dirty="0" smtClean="0"/>
              <a:t>The </a:t>
            </a:r>
            <a:r>
              <a:rPr lang="en-US" sz="2600" dirty="0"/>
              <a:t>cervical </a:t>
            </a:r>
            <a:r>
              <a:rPr lang="en-US" sz="2600" dirty="0" smtClean="0"/>
              <a:t>spine </a:t>
            </a:r>
            <a:r>
              <a:rPr lang="en-US" sz="2600" dirty="0"/>
              <a:t>for </a:t>
            </a:r>
            <a:r>
              <a:rPr lang="en-US" sz="2600" dirty="0" smtClean="0"/>
              <a:t>tenderness.</a:t>
            </a:r>
            <a:endParaRPr lang="en-US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033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Red flags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20621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Neurologic </a:t>
            </a:r>
            <a:r>
              <a:rPr lang="en-US" sz="2400" dirty="0"/>
              <a:t>symptoms or signs </a:t>
            </a:r>
            <a:r>
              <a:rPr lang="en-US" sz="2400" dirty="0" smtClean="0"/>
              <a:t>( altered </a:t>
            </a:r>
            <a:r>
              <a:rPr lang="en-US" sz="2400" dirty="0"/>
              <a:t>mental status, weakness, </a:t>
            </a:r>
            <a:r>
              <a:rPr lang="en-US" sz="2400" dirty="0" smtClean="0"/>
              <a:t>  diplopia</a:t>
            </a:r>
            <a:r>
              <a:rPr lang="en-US" sz="2400" dirty="0"/>
              <a:t>, papilledema, focal neurologic deficits) </a:t>
            </a:r>
            <a:endParaRPr lang="en-US" sz="2400" dirty="0" smtClean="0"/>
          </a:p>
          <a:p>
            <a:r>
              <a:rPr lang="en-US" sz="2400" dirty="0" smtClean="0"/>
              <a:t>Immunosuppression </a:t>
            </a:r>
            <a:r>
              <a:rPr lang="en-US" sz="2400" dirty="0"/>
              <a:t>or </a:t>
            </a:r>
            <a:r>
              <a:rPr lang="en-US" sz="2400" dirty="0" smtClean="0"/>
              <a:t>cancer.</a:t>
            </a:r>
            <a:r>
              <a:rPr lang="en-US" sz="2400" dirty="0"/>
              <a:t> </a:t>
            </a:r>
          </a:p>
          <a:p>
            <a:r>
              <a:rPr lang="en-US" sz="2400" dirty="0" err="1" smtClean="0"/>
              <a:t>Meningismus</a:t>
            </a:r>
            <a:r>
              <a:rPr lang="en-US" sz="2400" dirty="0" smtClean="0"/>
              <a:t>.</a:t>
            </a:r>
            <a:r>
              <a:rPr lang="en-US" sz="2400" dirty="0"/>
              <a:t> </a:t>
            </a:r>
          </a:p>
          <a:p>
            <a:r>
              <a:rPr lang="en-US" sz="2400" dirty="0" smtClean="0"/>
              <a:t>Onset </a:t>
            </a:r>
            <a:r>
              <a:rPr lang="en-US" sz="2400" dirty="0"/>
              <a:t>of headache after age </a:t>
            </a:r>
            <a:r>
              <a:rPr lang="en-US" sz="2400" dirty="0" smtClean="0"/>
              <a:t>50.</a:t>
            </a:r>
            <a:r>
              <a:rPr lang="en-US" sz="2400" dirty="0"/>
              <a:t> </a:t>
            </a:r>
          </a:p>
          <a:p>
            <a:r>
              <a:rPr lang="en-US" sz="2400" dirty="0" smtClean="0"/>
              <a:t>Thunderclap </a:t>
            </a:r>
            <a:r>
              <a:rPr lang="en-US" sz="2400" dirty="0"/>
              <a:t>headache (severe headache that peaks within a few seconds)</a:t>
            </a:r>
          </a:p>
        </p:txBody>
      </p:sp>
    </p:spTree>
    <p:extLst>
      <p:ext uri="{BB962C8B-B14F-4D97-AF65-F5344CB8AC3E}">
        <p14:creationId xmlns:p14="http://schemas.microsoft.com/office/powerpoint/2010/main" val="293989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Red flags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ymptoms </a:t>
            </a:r>
            <a:r>
              <a:rPr lang="en-US" sz="2400" dirty="0"/>
              <a:t>of giant cell arteritis </a:t>
            </a:r>
            <a:r>
              <a:rPr lang="en-US" sz="2400" dirty="0" smtClean="0"/>
              <a:t>( </a:t>
            </a:r>
            <a:r>
              <a:rPr lang="en-US" sz="2400" dirty="0"/>
              <a:t>visual disturbances, jaw claudication, fever, weight loss, temporal artery tenderness, proximal </a:t>
            </a:r>
            <a:r>
              <a:rPr lang="en-US" sz="2400" dirty="0" err="1"/>
              <a:t>myalgias</a:t>
            </a:r>
            <a:r>
              <a:rPr lang="en-US" sz="2400" dirty="0" smtClean="0"/>
              <a:t>).</a:t>
            </a:r>
            <a:r>
              <a:rPr lang="en-US" sz="2400" dirty="0"/>
              <a:t> </a:t>
            </a:r>
          </a:p>
          <a:p>
            <a:endParaRPr lang="en-US" sz="2400" dirty="0" smtClean="0"/>
          </a:p>
          <a:p>
            <a:r>
              <a:rPr lang="en-US" sz="2400" dirty="0" smtClean="0"/>
              <a:t>Systemic </a:t>
            </a:r>
            <a:r>
              <a:rPr lang="en-US" sz="2400" dirty="0"/>
              <a:t>symptoms </a:t>
            </a:r>
            <a:r>
              <a:rPr lang="en-US" sz="2400" dirty="0" smtClean="0"/>
              <a:t>( fever</a:t>
            </a:r>
            <a:r>
              <a:rPr lang="en-US" sz="2400" dirty="0"/>
              <a:t>, weight loss</a:t>
            </a:r>
            <a:r>
              <a:rPr lang="en-US" sz="2400" dirty="0" smtClean="0"/>
              <a:t>).</a:t>
            </a:r>
            <a:r>
              <a:rPr lang="en-US" sz="2400" dirty="0"/>
              <a:t> </a:t>
            </a:r>
          </a:p>
          <a:p>
            <a:endParaRPr lang="en-US" sz="2400" dirty="0" smtClean="0"/>
          </a:p>
          <a:p>
            <a:r>
              <a:rPr lang="en-US" sz="2400" dirty="0" smtClean="0"/>
              <a:t>Progressively </a:t>
            </a:r>
            <a:r>
              <a:rPr lang="en-US" sz="2400" dirty="0"/>
              <a:t>worsening </a:t>
            </a:r>
            <a:r>
              <a:rPr lang="en-US" sz="2400" dirty="0" smtClean="0"/>
              <a:t>headache.</a:t>
            </a:r>
            <a:r>
              <a:rPr lang="en-US" sz="2400" dirty="0"/>
              <a:t> </a:t>
            </a:r>
          </a:p>
          <a:p>
            <a:endParaRPr lang="en-US" sz="2400" dirty="0" smtClean="0"/>
          </a:p>
          <a:p>
            <a:r>
              <a:rPr lang="en-US" sz="2400" dirty="0" smtClean="0"/>
              <a:t>Red </a:t>
            </a:r>
            <a:r>
              <a:rPr lang="en-US" sz="2400" dirty="0"/>
              <a:t>eye and halos around </a:t>
            </a:r>
            <a:r>
              <a:rPr lang="en-US" sz="2400" dirty="0" smtClean="0"/>
              <a:t>lights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68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18" y="389965"/>
            <a:ext cx="7866529" cy="6212541"/>
          </a:xfrm>
        </p:spPr>
      </p:pic>
    </p:spTree>
    <p:extLst>
      <p:ext uri="{BB962C8B-B14F-4D97-AF65-F5344CB8AC3E}">
        <p14:creationId xmlns:p14="http://schemas.microsoft.com/office/powerpoint/2010/main" val="101329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Diagnosis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463040"/>
            <a:ext cx="9601200" cy="4404360"/>
          </a:xfrm>
        </p:spPr>
        <p:txBody>
          <a:bodyPr>
            <a:normAutofit fontScale="55000" lnSpcReduction="20000"/>
          </a:bodyPr>
          <a:lstStyle/>
          <a:p>
            <a:endParaRPr lang="en-US" dirty="0" smtClean="0"/>
          </a:p>
          <a:p>
            <a:r>
              <a:rPr lang="en-US" sz="3800" dirty="0" smtClean="0"/>
              <a:t>Most </a:t>
            </a:r>
            <a:r>
              <a:rPr lang="en-US" sz="3800" dirty="0"/>
              <a:t>patients can be diagnosed without testing. However, some serious disorders may require urgent or immediate testing</a:t>
            </a:r>
            <a:r>
              <a:rPr lang="en-US" sz="3800" dirty="0" smtClean="0"/>
              <a:t>.</a:t>
            </a:r>
          </a:p>
          <a:p>
            <a:endParaRPr lang="en-US" sz="3800" dirty="0" smtClean="0"/>
          </a:p>
          <a:p>
            <a:r>
              <a:rPr lang="en-US" sz="3800" dirty="0" smtClean="0"/>
              <a:t>CT or MRI </a:t>
            </a:r>
            <a:r>
              <a:rPr lang="en-US" sz="3800" dirty="0"/>
              <a:t>should be done in patients with any of the following findings</a:t>
            </a:r>
            <a:r>
              <a:rPr lang="en-US" sz="3800" dirty="0" smtClean="0"/>
              <a:t>:</a:t>
            </a:r>
          </a:p>
          <a:p>
            <a:r>
              <a:rPr lang="fr-FR" sz="3800" dirty="0" smtClean="0"/>
              <a:t>  Age </a:t>
            </a:r>
            <a:r>
              <a:rPr lang="fr-FR" sz="3800" dirty="0"/>
              <a:t>&gt; 50 </a:t>
            </a:r>
            <a:r>
              <a:rPr lang="fr-FR" sz="3800" dirty="0" err="1"/>
              <a:t>yr</a:t>
            </a:r>
            <a:r>
              <a:rPr lang="fr-FR" sz="3800" dirty="0"/>
              <a:t> </a:t>
            </a:r>
          </a:p>
          <a:p>
            <a:r>
              <a:rPr lang="fr-FR" sz="3800" dirty="0"/>
              <a:t> </a:t>
            </a:r>
            <a:r>
              <a:rPr lang="fr-FR" sz="3800" dirty="0" err="1"/>
              <a:t>Weight</a:t>
            </a:r>
            <a:r>
              <a:rPr lang="fr-FR" sz="3800" dirty="0"/>
              <a:t> </a:t>
            </a:r>
            <a:r>
              <a:rPr lang="fr-FR" sz="3800" dirty="0" err="1"/>
              <a:t>loss</a:t>
            </a:r>
            <a:r>
              <a:rPr lang="fr-FR" sz="3800" dirty="0"/>
              <a:t> </a:t>
            </a:r>
          </a:p>
          <a:p>
            <a:r>
              <a:rPr lang="fr-FR" sz="3800" dirty="0"/>
              <a:t> Cancer </a:t>
            </a:r>
          </a:p>
          <a:p>
            <a:r>
              <a:rPr lang="fr-FR" sz="3800" dirty="0"/>
              <a:t> </a:t>
            </a:r>
          </a:p>
          <a:p>
            <a:r>
              <a:rPr lang="fr-FR" sz="3800" dirty="0"/>
              <a:t> Change in an </a:t>
            </a:r>
            <a:r>
              <a:rPr lang="fr-FR" sz="3800" dirty="0" err="1"/>
              <a:t>established</a:t>
            </a:r>
            <a:r>
              <a:rPr lang="fr-FR" sz="3800" dirty="0"/>
              <a:t> </a:t>
            </a:r>
            <a:r>
              <a:rPr lang="fr-FR" sz="3800" dirty="0" err="1"/>
              <a:t>headache</a:t>
            </a:r>
            <a:r>
              <a:rPr lang="fr-FR" sz="3800" dirty="0"/>
              <a:t> pattern </a:t>
            </a:r>
          </a:p>
          <a:p>
            <a:r>
              <a:rPr lang="fr-FR" sz="3800" dirty="0"/>
              <a:t> </a:t>
            </a:r>
            <a:r>
              <a:rPr lang="fr-FR" sz="3800" dirty="0" err="1"/>
              <a:t>Diplopia</a:t>
            </a:r>
            <a:r>
              <a:rPr lang="fr-FR" sz="3800" dirty="0"/>
              <a:t> 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588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Diagnosis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Thunderclap </a:t>
            </a:r>
            <a:r>
              <a:rPr lang="en-US" sz="2400" dirty="0" smtClean="0"/>
              <a:t>headache.</a:t>
            </a:r>
            <a:r>
              <a:rPr lang="en-US" sz="2400" dirty="0"/>
              <a:t> </a:t>
            </a:r>
          </a:p>
          <a:p>
            <a:r>
              <a:rPr lang="en-US" sz="2400" dirty="0" smtClean="0"/>
              <a:t>Altered </a:t>
            </a:r>
            <a:r>
              <a:rPr lang="en-US" sz="2400" dirty="0"/>
              <a:t>mental </a:t>
            </a:r>
            <a:r>
              <a:rPr lang="en-US" sz="2400" dirty="0" smtClean="0"/>
              <a:t>status.</a:t>
            </a:r>
            <a:r>
              <a:rPr lang="en-US" sz="2400" dirty="0"/>
              <a:t> </a:t>
            </a:r>
          </a:p>
          <a:p>
            <a:r>
              <a:rPr lang="en-US" sz="2400" dirty="0" err="1" smtClean="0"/>
              <a:t>Meningismus</a:t>
            </a:r>
            <a:r>
              <a:rPr lang="en-US" sz="2400" dirty="0" smtClean="0"/>
              <a:t>.</a:t>
            </a:r>
            <a:r>
              <a:rPr lang="en-US" sz="2400" dirty="0"/>
              <a:t> </a:t>
            </a:r>
          </a:p>
          <a:p>
            <a:r>
              <a:rPr lang="en-US" sz="2400" dirty="0" smtClean="0"/>
              <a:t>Papilledema.</a:t>
            </a:r>
            <a:r>
              <a:rPr lang="en-US" sz="2400" dirty="0"/>
              <a:t> </a:t>
            </a:r>
          </a:p>
          <a:p>
            <a:r>
              <a:rPr lang="en-US" sz="2400" dirty="0" smtClean="0"/>
              <a:t>Signs </a:t>
            </a:r>
            <a:r>
              <a:rPr lang="en-US" sz="2400" dirty="0"/>
              <a:t>of sepsis (</a:t>
            </a:r>
            <a:r>
              <a:rPr lang="en-US" sz="2400" dirty="0" err="1"/>
              <a:t>eg</a:t>
            </a:r>
            <a:r>
              <a:rPr lang="en-US" sz="2400" dirty="0"/>
              <a:t>, rash, shock</a:t>
            </a:r>
            <a:r>
              <a:rPr lang="en-US" sz="2400" dirty="0" smtClean="0"/>
              <a:t>).</a:t>
            </a:r>
            <a:r>
              <a:rPr lang="en-US" sz="2400" dirty="0"/>
              <a:t> </a:t>
            </a:r>
          </a:p>
          <a:p>
            <a:r>
              <a:rPr lang="en-US" sz="2400" dirty="0" smtClean="0"/>
              <a:t>Acute </a:t>
            </a:r>
            <a:r>
              <a:rPr lang="en-US" sz="2400" dirty="0"/>
              <a:t>focal neurologic </a:t>
            </a:r>
            <a:r>
              <a:rPr lang="en-US" sz="2400" dirty="0" smtClean="0"/>
              <a:t>deficit.</a:t>
            </a:r>
            <a:r>
              <a:rPr lang="en-US" sz="2400" dirty="0"/>
              <a:t> </a:t>
            </a:r>
          </a:p>
          <a:p>
            <a:r>
              <a:rPr lang="en-US" sz="2400" dirty="0" smtClean="0"/>
              <a:t>Severe </a:t>
            </a:r>
            <a:r>
              <a:rPr lang="en-US" sz="2400" dirty="0"/>
              <a:t>hypertension (</a:t>
            </a:r>
            <a:r>
              <a:rPr lang="en-US" sz="2400" dirty="0" err="1"/>
              <a:t>eg</a:t>
            </a:r>
            <a:r>
              <a:rPr lang="en-US" sz="2400" dirty="0"/>
              <a:t>, systolic &gt; 220 mm Hg or diastolic &gt; 120 mm Hg on consecutive readings</a:t>
            </a:r>
            <a:r>
              <a:rPr lang="en-US" sz="2400" dirty="0" smtClean="0"/>
              <a:t>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93984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576552"/>
            <a:ext cx="9601200" cy="4290848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sz="2600" dirty="0" smtClean="0"/>
              <a:t>Lumbar </a:t>
            </a:r>
            <a:r>
              <a:rPr lang="en-US" sz="2600" dirty="0"/>
              <a:t>puncture </a:t>
            </a:r>
            <a:r>
              <a:rPr lang="en-US" sz="2600" dirty="0" smtClean="0"/>
              <a:t>and </a:t>
            </a:r>
            <a:r>
              <a:rPr lang="en-US" sz="2600" dirty="0"/>
              <a:t>CSF analysis should be </a:t>
            </a:r>
            <a:r>
              <a:rPr lang="en-US" sz="2600" dirty="0" smtClean="0"/>
              <a:t>done </a:t>
            </a:r>
            <a:r>
              <a:rPr lang="en-US" sz="2600" dirty="0"/>
              <a:t>if </a:t>
            </a:r>
            <a:endParaRPr lang="en-US" sz="2600" dirty="0" smtClean="0"/>
          </a:p>
          <a:p>
            <a:pPr marL="0" indent="0">
              <a:buNone/>
            </a:pPr>
            <a:r>
              <a:rPr lang="en-US" sz="2600" dirty="0" smtClean="0"/>
              <a:t>   * CNS infection ( meningitis,</a:t>
            </a:r>
            <a:r>
              <a:rPr lang="en-US" sz="2600" dirty="0"/>
              <a:t> </a:t>
            </a:r>
            <a:r>
              <a:rPr lang="en-US" sz="2600" dirty="0" smtClean="0"/>
              <a:t>encephalitis). </a:t>
            </a:r>
          </a:p>
          <a:p>
            <a:pPr marL="0" indent="0">
              <a:buNone/>
            </a:pPr>
            <a:r>
              <a:rPr lang="en-US" sz="2600" dirty="0" smtClean="0"/>
              <a:t>   * Subarachnoid hemorrhage.</a:t>
            </a:r>
          </a:p>
          <a:p>
            <a:pPr marL="0" indent="0">
              <a:buNone/>
            </a:pPr>
            <a:r>
              <a:rPr lang="en-US" sz="2600" dirty="0" smtClean="0"/>
              <a:t>   * Headache </a:t>
            </a:r>
            <a:r>
              <a:rPr lang="en-US" sz="2600" dirty="0"/>
              <a:t>is progressive and findings suggest idiopathic intracranial </a:t>
            </a:r>
            <a:r>
              <a:rPr lang="en-US" sz="2600" dirty="0" smtClean="0"/>
              <a:t>          hypertension (transient </a:t>
            </a:r>
            <a:r>
              <a:rPr lang="en-US" sz="2600" dirty="0"/>
              <a:t>obscuration of vision, diplopia, pulsatile </a:t>
            </a:r>
            <a:r>
              <a:rPr lang="en-US" sz="2600" dirty="0" smtClean="0"/>
              <a:t>tinnitus).</a:t>
            </a:r>
            <a:endParaRPr lang="en-US" sz="2600" dirty="0"/>
          </a:p>
          <a:p>
            <a:endParaRPr lang="en-US" sz="2600" dirty="0" smtClean="0"/>
          </a:p>
          <a:p>
            <a:endParaRPr lang="en-US" sz="2600" dirty="0" smtClean="0"/>
          </a:p>
          <a:p>
            <a:r>
              <a:rPr lang="en-US" sz="2600" dirty="0"/>
              <a:t>Tonometry should be done if findings suggest acute narrow-angle glaucoma (</a:t>
            </a:r>
            <a:r>
              <a:rPr lang="en-US" sz="2600" dirty="0" err="1"/>
              <a:t>eg</a:t>
            </a:r>
            <a:r>
              <a:rPr lang="en-US" sz="2600" dirty="0"/>
              <a:t>, visual halos, nausea, corneal </a:t>
            </a:r>
            <a:r>
              <a:rPr lang="en-US" sz="2600" dirty="0" smtClean="0"/>
              <a:t>edema</a:t>
            </a:r>
            <a:r>
              <a:rPr lang="en-US" sz="2600" dirty="0"/>
              <a:t>)</a:t>
            </a:r>
            <a:r>
              <a:rPr lang="en-US" sz="2600" dirty="0" smtClean="0"/>
              <a:t>.</a:t>
            </a:r>
            <a:endParaRPr lang="en-US" sz="2600" dirty="0"/>
          </a:p>
          <a:p>
            <a:endParaRPr lang="en-US" u="sng" dirty="0"/>
          </a:p>
          <a:p>
            <a:endParaRPr lang="en-US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709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ESR </a:t>
            </a:r>
            <a:r>
              <a:rPr lang="en-US" sz="2400" dirty="0" smtClean="0"/>
              <a:t>(old age, visual </a:t>
            </a:r>
            <a:r>
              <a:rPr lang="en-US" sz="2400" dirty="0"/>
              <a:t>symptoms, jaw </a:t>
            </a:r>
            <a:r>
              <a:rPr lang="en-US" sz="2400" dirty="0" smtClean="0"/>
              <a:t>claudication</a:t>
            </a:r>
            <a:r>
              <a:rPr lang="en-US" sz="2400" dirty="0"/>
              <a:t>, temporal artery </a:t>
            </a:r>
            <a:r>
              <a:rPr lang="en-US" sz="2400" dirty="0" smtClean="0"/>
              <a:t>signs</a:t>
            </a:r>
            <a:r>
              <a:rPr lang="en-US" sz="2400" dirty="0"/>
              <a:t>)</a:t>
            </a:r>
            <a:r>
              <a:rPr lang="en-US" sz="2400" dirty="0" smtClean="0"/>
              <a:t>.</a:t>
            </a:r>
            <a:endParaRPr lang="en-US" sz="2400" dirty="0"/>
          </a:p>
          <a:p>
            <a:endParaRPr lang="en-US" sz="2400" u="sng" dirty="0"/>
          </a:p>
          <a:p>
            <a:r>
              <a:rPr lang="en-US" sz="2400" dirty="0"/>
              <a:t>CT of the paranasal sinuses is done to rule out complicated sinusitis if patients have a moderately severe systemic illness (</a:t>
            </a:r>
            <a:r>
              <a:rPr lang="en-US" sz="2400" dirty="0" err="1"/>
              <a:t>eg</a:t>
            </a:r>
            <a:r>
              <a:rPr lang="en-US" sz="2400" dirty="0"/>
              <a:t>, high fever, dehydration, prostration, tachycardia) and findings suggesting sinusitis (</a:t>
            </a:r>
            <a:r>
              <a:rPr lang="en-US" sz="2400" dirty="0" err="1"/>
              <a:t>eg</a:t>
            </a:r>
            <a:r>
              <a:rPr lang="en-US" sz="2400" dirty="0"/>
              <a:t>, frontal, positional headache, epistaxis, purulent rhinorrhea).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04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91863"/>
            <a:ext cx="10515600" cy="1786758"/>
          </a:xfrm>
        </p:spPr>
        <p:txBody>
          <a:bodyPr/>
          <a:lstStyle/>
          <a:p>
            <a:r>
              <a:rPr lang="en-US" smtClean="0"/>
              <a:t>                                  Case 1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80137"/>
            <a:ext cx="10515600" cy="34968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578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705600"/>
          </a:xfrm>
        </p:spPr>
      </p:pic>
    </p:spTree>
    <p:extLst>
      <p:ext uri="{BB962C8B-B14F-4D97-AF65-F5344CB8AC3E}">
        <p14:creationId xmlns:p14="http://schemas.microsoft.com/office/powerpoint/2010/main" val="153739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Headache is pain in any part of the head, including the scalp, </a:t>
            </a:r>
            <a:r>
              <a:rPr lang="en-US" sz="2400" dirty="0" smtClean="0"/>
              <a:t>face, </a:t>
            </a:r>
            <a:r>
              <a:rPr lang="en-US" sz="2400" dirty="0" err="1" smtClean="0"/>
              <a:t>orbitotemporal</a:t>
            </a:r>
            <a:r>
              <a:rPr lang="en-US" sz="2400" dirty="0" smtClean="0"/>
              <a:t> area </a:t>
            </a:r>
            <a:r>
              <a:rPr lang="en-US" sz="2400" dirty="0"/>
              <a:t>and interior of the head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Headache </a:t>
            </a:r>
            <a:r>
              <a:rPr lang="en-US" sz="2400" dirty="0"/>
              <a:t>is one of the most common reasons patients seek medical attention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It is </a:t>
            </a:r>
            <a:r>
              <a:rPr lang="en-US" sz="2400" dirty="0"/>
              <a:t>due to activation of pain-sensitive structures in or around the brain, skull, face, sinuses, or teeth.</a:t>
            </a:r>
          </a:p>
        </p:txBody>
      </p:sp>
    </p:spTree>
    <p:extLst>
      <p:ext uri="{BB962C8B-B14F-4D97-AF65-F5344CB8AC3E}">
        <p14:creationId xmlns:p14="http://schemas.microsoft.com/office/powerpoint/2010/main" val="2119314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837390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122016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264082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716110"/>
          </a:xfrm>
        </p:spPr>
      </p:pic>
    </p:spTree>
    <p:extLst>
      <p:ext uri="{BB962C8B-B14F-4D97-AF65-F5344CB8AC3E}">
        <p14:creationId xmlns:p14="http://schemas.microsoft.com/office/powerpoint/2010/main" val="38906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510"/>
            <a:ext cx="9601200" cy="6779172"/>
          </a:xfrm>
        </p:spPr>
      </p:pic>
    </p:spTree>
    <p:extLst>
      <p:ext uri="{BB962C8B-B14F-4D97-AF65-F5344CB8AC3E}">
        <p14:creationId xmlns:p14="http://schemas.microsoft.com/office/powerpoint/2010/main" val="17704249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11378746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4291269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18489667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51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16715163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509"/>
            <a:ext cx="9601199" cy="6858001"/>
          </a:xfrm>
        </p:spPr>
      </p:pic>
    </p:spTree>
    <p:extLst>
      <p:ext uri="{BB962C8B-B14F-4D97-AF65-F5344CB8AC3E}">
        <p14:creationId xmlns:p14="http://schemas.microsoft.com/office/powerpoint/2010/main" val="1802847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71600" y="1810512"/>
            <a:ext cx="9601200" cy="4005072"/>
          </a:xfrm>
        </p:spPr>
        <p:txBody>
          <a:bodyPr>
            <a:normAutofit/>
          </a:bodyPr>
          <a:lstStyle/>
          <a:p>
            <a:r>
              <a:rPr lang="en-US" sz="2400" b="1" u="sng" dirty="0"/>
              <a:t>Pain Sensitive structures in Brain :</a:t>
            </a:r>
            <a:endParaRPr lang="en-US" sz="2400" u="sng" dirty="0"/>
          </a:p>
          <a:p>
            <a:r>
              <a:rPr lang="en-US" sz="2400" b="1" i="1" u="sng" dirty="0" smtClean="0"/>
              <a:t> </a:t>
            </a:r>
            <a:r>
              <a:rPr lang="en-US" sz="2400" b="1" i="1" u="sng" dirty="0"/>
              <a:t>Intracranial </a:t>
            </a:r>
            <a:r>
              <a:rPr lang="en-US" sz="2400" i="1" dirty="0"/>
              <a:t>: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 1</a:t>
            </a:r>
            <a:r>
              <a:rPr lang="en-US" sz="2400" dirty="0"/>
              <a:t>. Cranial venous sinuses with afferent veins</a:t>
            </a:r>
          </a:p>
          <a:p>
            <a:pPr marL="0" indent="0">
              <a:buNone/>
            </a:pPr>
            <a:r>
              <a:rPr lang="en-US" sz="2400" dirty="0" smtClean="0"/>
              <a:t> 2</a:t>
            </a:r>
            <a:r>
              <a:rPr lang="en-US" sz="2400" dirty="0"/>
              <a:t>. Arteries at base of brain and arteries of dura including middle </a:t>
            </a:r>
            <a:r>
              <a:rPr lang="en-US" sz="2400" dirty="0" smtClean="0"/>
              <a:t>  meningeal </a:t>
            </a:r>
            <a:r>
              <a:rPr lang="en-US" sz="2400" dirty="0"/>
              <a:t>artery</a:t>
            </a:r>
          </a:p>
          <a:p>
            <a:pPr marL="0" indent="0">
              <a:buNone/>
            </a:pPr>
            <a:r>
              <a:rPr lang="en-US" sz="2400" dirty="0" smtClean="0"/>
              <a:t> 3</a:t>
            </a:r>
            <a:r>
              <a:rPr lang="en-US" sz="2400" dirty="0"/>
              <a:t>. Dura around venous sinuses and vessels</a:t>
            </a:r>
          </a:p>
          <a:p>
            <a:pPr marL="0" indent="0">
              <a:buNone/>
            </a:pPr>
            <a:r>
              <a:rPr lang="en-US" sz="2400" dirty="0" smtClean="0"/>
              <a:t> 4</a:t>
            </a:r>
            <a:r>
              <a:rPr lang="en-US" sz="2400" dirty="0"/>
              <a:t>. </a:t>
            </a:r>
            <a:r>
              <a:rPr lang="en-US" sz="2400" dirty="0" err="1"/>
              <a:t>Falx</a:t>
            </a:r>
            <a:r>
              <a:rPr lang="en-US" sz="2400" dirty="0"/>
              <a:t> </a:t>
            </a:r>
            <a:r>
              <a:rPr lang="en-US" sz="2400" dirty="0" err="1"/>
              <a:t>cerebri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511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51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5076523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19262934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42896"/>
            <a:ext cx="10515600" cy="5990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                       Case 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420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51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11860070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938" y="0"/>
            <a:ext cx="9511862" cy="6858000"/>
          </a:xfrm>
        </p:spPr>
      </p:pic>
    </p:spTree>
    <p:extLst>
      <p:ext uri="{BB962C8B-B14F-4D97-AF65-F5344CB8AC3E}">
        <p14:creationId xmlns:p14="http://schemas.microsoft.com/office/powerpoint/2010/main" val="9583583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6274012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199" cy="6858000"/>
          </a:xfrm>
        </p:spPr>
      </p:pic>
    </p:spTree>
    <p:extLst>
      <p:ext uri="{BB962C8B-B14F-4D97-AF65-F5344CB8AC3E}">
        <p14:creationId xmlns:p14="http://schemas.microsoft.com/office/powerpoint/2010/main" val="1523379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199" cy="6858000"/>
          </a:xfrm>
        </p:spPr>
      </p:pic>
    </p:spTree>
    <p:extLst>
      <p:ext uri="{BB962C8B-B14F-4D97-AF65-F5344CB8AC3E}">
        <p14:creationId xmlns:p14="http://schemas.microsoft.com/office/powerpoint/2010/main" val="7240012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199" cy="6858000"/>
          </a:xfrm>
        </p:spPr>
      </p:pic>
    </p:spTree>
    <p:extLst>
      <p:ext uri="{BB962C8B-B14F-4D97-AF65-F5344CB8AC3E}">
        <p14:creationId xmlns:p14="http://schemas.microsoft.com/office/powerpoint/2010/main" val="3059995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529070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i="1" u="sng" dirty="0" smtClean="0"/>
              <a:t>Extracranial </a:t>
            </a:r>
            <a:r>
              <a:rPr lang="en-US" sz="2400" b="1" i="1" u="sng" dirty="0"/>
              <a:t>:</a:t>
            </a:r>
            <a:endParaRPr lang="en-US" sz="2400" b="1" u="sng" dirty="0"/>
          </a:p>
          <a:p>
            <a:pPr marL="0" indent="0">
              <a:buNone/>
            </a:pPr>
            <a:r>
              <a:rPr lang="nb-NO" sz="2400" dirty="0" smtClean="0"/>
              <a:t> 1</a:t>
            </a:r>
            <a:r>
              <a:rPr lang="nb-NO" sz="2400" dirty="0"/>
              <a:t>. </a:t>
            </a:r>
            <a:r>
              <a:rPr lang="nb-NO" sz="2400" dirty="0" err="1"/>
              <a:t>Skin</a:t>
            </a:r>
            <a:endParaRPr lang="nb-NO" sz="2400" dirty="0"/>
          </a:p>
          <a:p>
            <a:pPr marL="0" indent="0">
              <a:buNone/>
            </a:pPr>
            <a:r>
              <a:rPr lang="nb-NO" sz="2400" dirty="0" smtClean="0"/>
              <a:t> 2</a:t>
            </a:r>
            <a:r>
              <a:rPr lang="nb-NO" sz="2400" dirty="0"/>
              <a:t>. </a:t>
            </a:r>
            <a:r>
              <a:rPr lang="nb-NO" sz="2400" dirty="0" err="1"/>
              <a:t>Scalp</a:t>
            </a:r>
            <a:r>
              <a:rPr lang="nb-NO" sz="2400" dirty="0"/>
              <a:t> </a:t>
            </a:r>
            <a:r>
              <a:rPr lang="nb-NO" sz="2400" dirty="0" err="1"/>
              <a:t>appendages</a:t>
            </a:r>
            <a:endParaRPr lang="nb-NO" sz="2400" dirty="0"/>
          </a:p>
          <a:p>
            <a:pPr marL="0" indent="0">
              <a:buNone/>
            </a:pPr>
            <a:r>
              <a:rPr lang="nb-NO" sz="2400" dirty="0" smtClean="0"/>
              <a:t> 3</a:t>
            </a:r>
            <a:r>
              <a:rPr lang="nb-NO" sz="2400" dirty="0"/>
              <a:t>. </a:t>
            </a:r>
            <a:r>
              <a:rPr lang="nb-NO" sz="2400" dirty="0" err="1"/>
              <a:t>Periosteum</a:t>
            </a:r>
            <a:endParaRPr lang="nb-NO" sz="2400" dirty="0"/>
          </a:p>
          <a:p>
            <a:pPr marL="0" indent="0">
              <a:buNone/>
            </a:pPr>
            <a:r>
              <a:rPr lang="nb-NO" sz="2400" dirty="0" smtClean="0"/>
              <a:t> 4</a:t>
            </a:r>
            <a:r>
              <a:rPr lang="nb-NO" sz="2400" dirty="0"/>
              <a:t>. </a:t>
            </a:r>
            <a:r>
              <a:rPr lang="nb-NO" sz="2400" dirty="0" err="1"/>
              <a:t>Muscles</a:t>
            </a:r>
            <a:endParaRPr lang="nb-NO" sz="2400" dirty="0"/>
          </a:p>
          <a:p>
            <a:pPr marL="0" indent="0">
              <a:buNone/>
            </a:pPr>
            <a:r>
              <a:rPr lang="nb-NO" sz="2400" dirty="0" smtClean="0"/>
              <a:t> 5</a:t>
            </a:r>
            <a:r>
              <a:rPr lang="nb-NO" sz="2400" dirty="0"/>
              <a:t>. Arteries</a:t>
            </a:r>
          </a:p>
          <a:p>
            <a:pPr marL="0" indent="0">
              <a:buNone/>
            </a:pPr>
            <a:r>
              <a:rPr lang="nb-NO" sz="2400" dirty="0" smtClean="0"/>
              <a:t> 6</a:t>
            </a:r>
            <a:r>
              <a:rPr lang="nb-NO" sz="2400" dirty="0"/>
              <a:t>. </a:t>
            </a:r>
            <a:r>
              <a:rPr lang="nb-NO" sz="2400" dirty="0" err="1"/>
              <a:t>Mucosa</a:t>
            </a:r>
            <a:endParaRPr lang="nb-NO" sz="2400" dirty="0"/>
          </a:p>
          <a:p>
            <a:endParaRPr lang="nb-NO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5478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13265679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11117494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4891285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199" cy="6858000"/>
          </a:xfrm>
        </p:spPr>
      </p:pic>
    </p:spTree>
    <p:extLst>
      <p:ext uri="{BB962C8B-B14F-4D97-AF65-F5344CB8AC3E}">
        <p14:creationId xmlns:p14="http://schemas.microsoft.com/office/powerpoint/2010/main" val="11432597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6782277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12158304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7999"/>
          </a:xfrm>
        </p:spPr>
      </p:pic>
    </p:spTree>
    <p:extLst>
      <p:ext uri="{BB962C8B-B14F-4D97-AF65-F5344CB8AC3E}">
        <p14:creationId xmlns:p14="http://schemas.microsoft.com/office/powerpoint/2010/main" val="3801983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12544440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858000"/>
          </a:xfrm>
        </p:spPr>
      </p:pic>
    </p:spTree>
    <p:extLst>
      <p:ext uri="{BB962C8B-B14F-4D97-AF65-F5344CB8AC3E}">
        <p14:creationId xmlns:p14="http://schemas.microsoft.com/office/powerpoint/2010/main" val="13582599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758152"/>
          </a:xfrm>
        </p:spPr>
      </p:pic>
    </p:spTree>
    <p:extLst>
      <p:ext uri="{BB962C8B-B14F-4D97-AF65-F5344CB8AC3E}">
        <p14:creationId xmlns:p14="http://schemas.microsoft.com/office/powerpoint/2010/main" val="1680599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400" b="1" i="1" u="sng" dirty="0" smtClean="0"/>
              <a:t>Nerves </a:t>
            </a:r>
            <a:r>
              <a:rPr lang="nb-NO" sz="2400" b="1" i="1" u="sng" dirty="0"/>
              <a:t>:</a:t>
            </a:r>
            <a:endParaRPr lang="nb-NO" sz="2400" b="1" u="sng" dirty="0"/>
          </a:p>
          <a:p>
            <a:pPr marL="0" indent="0">
              <a:buNone/>
            </a:pPr>
            <a:r>
              <a:rPr lang="nb-NO" sz="2400" dirty="0" smtClean="0"/>
              <a:t> 1</a:t>
            </a:r>
            <a:r>
              <a:rPr lang="nb-NO" sz="2400" dirty="0"/>
              <a:t>. </a:t>
            </a:r>
            <a:r>
              <a:rPr lang="nb-NO" sz="2400" dirty="0" err="1"/>
              <a:t>Trigeminal</a:t>
            </a:r>
            <a:r>
              <a:rPr lang="nb-NO" sz="2400" dirty="0"/>
              <a:t> (Fifth </a:t>
            </a:r>
            <a:r>
              <a:rPr lang="nb-NO" sz="2400" dirty="0" err="1"/>
              <a:t>cranial</a:t>
            </a:r>
            <a:r>
              <a:rPr lang="nb-NO" sz="2400" dirty="0"/>
              <a:t> nerve)</a:t>
            </a:r>
          </a:p>
          <a:p>
            <a:pPr marL="0" indent="0">
              <a:buNone/>
            </a:pPr>
            <a:r>
              <a:rPr lang="nb-NO" sz="2400" dirty="0" smtClean="0"/>
              <a:t> 2</a:t>
            </a:r>
            <a:r>
              <a:rPr lang="nb-NO" sz="2400" dirty="0"/>
              <a:t>. </a:t>
            </a:r>
            <a:r>
              <a:rPr lang="nb-NO" sz="2400" dirty="0" err="1"/>
              <a:t>Facial</a:t>
            </a:r>
            <a:r>
              <a:rPr lang="nb-NO" sz="2400" dirty="0"/>
              <a:t> (</a:t>
            </a:r>
            <a:r>
              <a:rPr lang="nb-NO" sz="2400" dirty="0" err="1"/>
              <a:t>seventh</a:t>
            </a:r>
            <a:r>
              <a:rPr lang="nb-NO" sz="2400" dirty="0"/>
              <a:t> </a:t>
            </a:r>
            <a:r>
              <a:rPr lang="nb-NO" sz="2400" dirty="0" err="1"/>
              <a:t>cranial</a:t>
            </a:r>
            <a:r>
              <a:rPr lang="nb-NO" sz="2400" dirty="0"/>
              <a:t> nerve)</a:t>
            </a:r>
          </a:p>
          <a:p>
            <a:pPr marL="0" indent="0">
              <a:buNone/>
            </a:pPr>
            <a:r>
              <a:rPr lang="nb-NO" sz="2400" dirty="0" smtClean="0"/>
              <a:t> 3</a:t>
            </a:r>
            <a:r>
              <a:rPr lang="nb-NO" sz="2400" dirty="0"/>
              <a:t>. </a:t>
            </a:r>
            <a:r>
              <a:rPr lang="nb-NO" sz="2400" dirty="0" err="1"/>
              <a:t>Vagal</a:t>
            </a:r>
            <a:r>
              <a:rPr lang="nb-NO" sz="2400" dirty="0"/>
              <a:t> (</a:t>
            </a:r>
            <a:r>
              <a:rPr lang="nb-NO" sz="2400" dirty="0" err="1"/>
              <a:t>Tenth</a:t>
            </a:r>
            <a:r>
              <a:rPr lang="nb-NO" sz="2400" dirty="0"/>
              <a:t> </a:t>
            </a:r>
            <a:r>
              <a:rPr lang="nb-NO" sz="2400" dirty="0" err="1"/>
              <a:t>cranial</a:t>
            </a:r>
            <a:r>
              <a:rPr lang="nb-NO" sz="2400" dirty="0"/>
              <a:t> nerve)</a:t>
            </a:r>
          </a:p>
          <a:p>
            <a:pPr marL="0" indent="0">
              <a:buNone/>
            </a:pPr>
            <a:r>
              <a:rPr lang="nb-NO" sz="2400" dirty="0" smtClean="0"/>
              <a:t> 4</a:t>
            </a:r>
            <a:r>
              <a:rPr lang="nb-NO" sz="2400" dirty="0"/>
              <a:t>. </a:t>
            </a:r>
            <a:r>
              <a:rPr lang="nb-NO" sz="2400" dirty="0" err="1"/>
              <a:t>Glossopharyngeal</a:t>
            </a:r>
            <a:r>
              <a:rPr lang="nb-NO" sz="2400" dirty="0"/>
              <a:t> (Ninth </a:t>
            </a:r>
            <a:r>
              <a:rPr lang="nb-NO" sz="2400" dirty="0" err="1"/>
              <a:t>cranial</a:t>
            </a:r>
            <a:r>
              <a:rPr lang="nb-NO" sz="2400" dirty="0"/>
              <a:t> nerve)</a:t>
            </a:r>
          </a:p>
          <a:p>
            <a:pPr marL="0" indent="0">
              <a:buNone/>
            </a:pPr>
            <a:r>
              <a:rPr lang="nb-NO" sz="2400" dirty="0" smtClean="0"/>
              <a:t> 5</a:t>
            </a:r>
            <a:r>
              <a:rPr lang="nb-NO" sz="2400" dirty="0"/>
              <a:t>. Second and Third </a:t>
            </a:r>
            <a:r>
              <a:rPr lang="nb-NO" sz="2400" dirty="0" err="1"/>
              <a:t>cranial</a:t>
            </a:r>
            <a:r>
              <a:rPr lang="nb-NO" sz="2400" dirty="0"/>
              <a:t> nerves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775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601200" cy="6758152"/>
          </a:xfrm>
        </p:spPr>
      </p:pic>
    </p:spTree>
    <p:extLst>
      <p:ext uri="{BB962C8B-B14F-4D97-AF65-F5344CB8AC3E}">
        <p14:creationId xmlns:p14="http://schemas.microsoft.com/office/powerpoint/2010/main" val="1092851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dirty="0" smtClean="0"/>
              <a:t>Thank You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21634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Classification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dirty="0" smtClean="0"/>
          </a:p>
          <a:p>
            <a:r>
              <a:rPr lang="en-US" sz="3600" dirty="0" smtClean="0"/>
              <a:t>Primary headache.</a:t>
            </a:r>
          </a:p>
          <a:p>
            <a:endParaRPr lang="en-US" sz="3600" dirty="0" smtClean="0"/>
          </a:p>
          <a:p>
            <a:r>
              <a:rPr lang="en-US" sz="3600" dirty="0" smtClean="0"/>
              <a:t>Secondary headache.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77929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Classification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Primary headache </a:t>
            </a:r>
            <a:r>
              <a:rPr lang="en-US" sz="2400" dirty="0" smtClean="0"/>
              <a:t>disorders: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</a:p>
          <a:p>
            <a:r>
              <a:rPr lang="en-US" sz="2400" dirty="0" smtClean="0"/>
              <a:t>Migraine</a:t>
            </a:r>
            <a:r>
              <a:rPr lang="en-US" sz="2400" dirty="0"/>
              <a:t>.</a:t>
            </a:r>
            <a:r>
              <a:rPr lang="en-US" sz="2400" dirty="0" smtClean="0"/>
              <a:t> 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luster headache. 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hronic </a:t>
            </a:r>
            <a:r>
              <a:rPr lang="en-US" sz="2400" dirty="0"/>
              <a:t>paroxysmal </a:t>
            </a:r>
            <a:r>
              <a:rPr lang="en-US" sz="2400" dirty="0" err="1" smtClean="0"/>
              <a:t>hemicrania</a:t>
            </a:r>
            <a:r>
              <a:rPr lang="en-US" sz="2400" dirty="0"/>
              <a:t>.</a:t>
            </a:r>
            <a:endParaRPr lang="en-US" sz="2400" dirty="0" smtClean="0"/>
          </a:p>
          <a:p>
            <a:r>
              <a:rPr lang="en-US" sz="2400" dirty="0" err="1"/>
              <a:t>H</a:t>
            </a:r>
            <a:r>
              <a:rPr lang="en-US" sz="2400" dirty="0" err="1" smtClean="0"/>
              <a:t>emicrania</a:t>
            </a:r>
            <a:r>
              <a:rPr lang="en-US" sz="2400" dirty="0" smtClean="0"/>
              <a:t> continua. 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ension-type headache.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0904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072" y="282389"/>
            <a:ext cx="7207622" cy="6306670"/>
          </a:xfrm>
        </p:spPr>
      </p:pic>
    </p:spTree>
    <p:extLst>
      <p:ext uri="{BB962C8B-B14F-4D97-AF65-F5344CB8AC3E}">
        <p14:creationId xmlns:p14="http://schemas.microsoft.com/office/powerpoint/2010/main" val="177797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354</TotalTime>
  <Words>909</Words>
  <Application>Microsoft Office PowerPoint</Application>
  <PresentationFormat>ملء الشاشة</PresentationFormat>
  <Paragraphs>169</Paragraphs>
  <Slides>61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61</vt:i4>
      </vt:variant>
    </vt:vector>
  </HeadingPairs>
  <TitlesOfParts>
    <vt:vector size="63" baseType="lpstr">
      <vt:lpstr>Franklin Gothic Book</vt:lpstr>
      <vt:lpstr>Crop</vt:lpstr>
      <vt:lpstr>Approach to patient with headache</vt:lpstr>
      <vt:lpstr>Objectives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Classification </vt:lpstr>
      <vt:lpstr>Classification </vt:lpstr>
      <vt:lpstr>عرض تقديمي في PowerPoint</vt:lpstr>
      <vt:lpstr>عرض تقديمي في PowerPoint</vt:lpstr>
      <vt:lpstr>Evaluation </vt:lpstr>
      <vt:lpstr>History </vt:lpstr>
      <vt:lpstr>History</vt:lpstr>
      <vt:lpstr>History</vt:lpstr>
      <vt:lpstr>History </vt:lpstr>
      <vt:lpstr>History </vt:lpstr>
      <vt:lpstr>History </vt:lpstr>
      <vt:lpstr>History</vt:lpstr>
      <vt:lpstr>Physical examination</vt:lpstr>
      <vt:lpstr>Physical examination</vt:lpstr>
      <vt:lpstr>Red flags</vt:lpstr>
      <vt:lpstr>Red flags</vt:lpstr>
      <vt:lpstr>عرض تقديمي في PowerPoint</vt:lpstr>
      <vt:lpstr>Diagnosis </vt:lpstr>
      <vt:lpstr>Diagnosis</vt:lpstr>
      <vt:lpstr>Diagnosis</vt:lpstr>
      <vt:lpstr>عرض تقديمي في PowerPoint</vt:lpstr>
      <vt:lpstr>                                  Case 1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                                  Case 2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Approach to patient with headache</dc:title>
  <dc:creator>almaha a</dc:creator>
  <cp:lastModifiedBy>Star</cp:lastModifiedBy>
  <cp:revision>128</cp:revision>
  <dcterms:created xsi:type="dcterms:W3CDTF">2016-03-30T09:03:53Z</dcterms:created>
  <dcterms:modified xsi:type="dcterms:W3CDTF">2019-02-21T22:45:03Z</dcterms:modified>
</cp:coreProperties>
</file>