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54"/>
  </p:notesMasterIdLst>
  <p:sldIdLst>
    <p:sldId id="256" r:id="rId2"/>
    <p:sldId id="292" r:id="rId3"/>
    <p:sldId id="295" r:id="rId4"/>
    <p:sldId id="296" r:id="rId5"/>
    <p:sldId id="270" r:id="rId6"/>
    <p:sldId id="271" r:id="rId7"/>
    <p:sldId id="272" r:id="rId8"/>
    <p:sldId id="287" r:id="rId9"/>
    <p:sldId id="297" r:id="rId10"/>
    <p:sldId id="273" r:id="rId11"/>
    <p:sldId id="274" r:id="rId12"/>
    <p:sldId id="293" r:id="rId13"/>
    <p:sldId id="298" r:id="rId14"/>
    <p:sldId id="275" r:id="rId15"/>
    <p:sldId id="288" r:id="rId16"/>
    <p:sldId id="289" r:id="rId17"/>
    <p:sldId id="299" r:id="rId18"/>
    <p:sldId id="276" r:id="rId19"/>
    <p:sldId id="277" r:id="rId20"/>
    <p:sldId id="291" r:id="rId21"/>
    <p:sldId id="290" r:id="rId22"/>
    <p:sldId id="259" r:id="rId23"/>
    <p:sldId id="305" r:id="rId24"/>
    <p:sldId id="306" r:id="rId25"/>
    <p:sldId id="307" r:id="rId26"/>
    <p:sldId id="313" r:id="rId27"/>
    <p:sldId id="312" r:id="rId28"/>
    <p:sldId id="309" r:id="rId29"/>
    <p:sldId id="311" r:id="rId30"/>
    <p:sldId id="314" r:id="rId31"/>
    <p:sldId id="317" r:id="rId32"/>
    <p:sldId id="316" r:id="rId33"/>
    <p:sldId id="260" r:id="rId34"/>
    <p:sldId id="294" r:id="rId35"/>
    <p:sldId id="300" r:id="rId36"/>
    <p:sldId id="301" r:id="rId37"/>
    <p:sldId id="268" r:id="rId38"/>
    <p:sldId id="261" r:id="rId39"/>
    <p:sldId id="269" r:id="rId40"/>
    <p:sldId id="262" r:id="rId41"/>
    <p:sldId id="265" r:id="rId42"/>
    <p:sldId id="266" r:id="rId43"/>
    <p:sldId id="267" r:id="rId44"/>
    <p:sldId id="278" r:id="rId45"/>
    <p:sldId id="279" r:id="rId46"/>
    <p:sldId id="286" r:id="rId47"/>
    <p:sldId id="302" r:id="rId48"/>
    <p:sldId id="280" r:id="rId49"/>
    <p:sldId id="303" r:id="rId50"/>
    <p:sldId id="281" r:id="rId51"/>
    <p:sldId id="304" r:id="rId52"/>
    <p:sldId id="3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238" autoAdjust="0"/>
  </p:normalViewPr>
  <p:slideViewPr>
    <p:cSldViewPr snapToGrid="0" snapToObjects="1">
      <p:cViewPr varScale="1">
        <p:scale>
          <a:sx n="70" d="100"/>
          <a:sy n="70" d="100"/>
        </p:scale>
        <p:origin x="71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2440A-2B4C-46DE-BA7E-2149A976B6CD}" type="datetimeFigureOut">
              <a:rPr lang="en-US" smtClean="0"/>
              <a:t>2/22/2019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D1A15-4E58-42A6-8282-749931D7A716}" type="slidenum">
              <a:rPr lang="en-US" smtClean="0"/>
              <a:t>‹#›</a:t>
            </a:fld>
            <a:endParaRPr lang="en-US"/>
          </a:p>
        </p:txBody>
      </p:sp>
    </p:spTree>
    <p:extLst>
      <p:ext uri="{BB962C8B-B14F-4D97-AF65-F5344CB8AC3E}">
        <p14:creationId xmlns:p14="http://schemas.microsoft.com/office/powerpoint/2010/main" val="2673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D1A15-4E58-42A6-8282-749931D7A716}" type="slidenum">
              <a:rPr lang="en-US" smtClean="0"/>
              <a:t>28</a:t>
            </a:fld>
            <a:endParaRPr lang="en-US"/>
          </a:p>
        </p:txBody>
      </p:sp>
    </p:spTree>
    <p:extLst>
      <p:ext uri="{BB962C8B-B14F-4D97-AF65-F5344CB8AC3E}">
        <p14:creationId xmlns:p14="http://schemas.microsoft.com/office/powerpoint/2010/main" val="212763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D1A15-4E58-42A6-8282-749931D7A716}" type="slidenum">
              <a:rPr lang="en-US" smtClean="0"/>
              <a:t>52</a:t>
            </a:fld>
            <a:endParaRPr lang="en-US"/>
          </a:p>
        </p:txBody>
      </p:sp>
    </p:spTree>
    <p:extLst>
      <p:ext uri="{BB962C8B-B14F-4D97-AF65-F5344CB8AC3E}">
        <p14:creationId xmlns:p14="http://schemas.microsoft.com/office/powerpoint/2010/main" val="158976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6601244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87263-7426-924E-8196-C78FB31223D7}"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58471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47066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21204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97088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815952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66911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645850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703788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81153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7315807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287263-7426-924E-8196-C78FB31223D7}"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33402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287263-7426-924E-8196-C78FB31223D7}"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16962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87263-7426-924E-8196-C78FB31223D7}"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9196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87263-7426-924E-8196-C78FB31223D7}"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9783861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87263-7426-924E-8196-C78FB31223D7}"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2458930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87263-7426-924E-8196-C78FB31223D7}"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7581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287263-7426-924E-8196-C78FB31223D7}" type="datetimeFigureOut">
              <a:rPr lang="en-US" smtClean="0"/>
              <a:t>2/22/2019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EBE6A4-351C-5449-A020-541CC9DDAEDF}" type="slidenum">
              <a:rPr lang="en-US" smtClean="0"/>
              <a:t>‹#›</a:t>
            </a:fld>
            <a:endParaRPr lang="en-US"/>
          </a:p>
        </p:txBody>
      </p:sp>
    </p:spTree>
    <p:extLst>
      <p:ext uri="{BB962C8B-B14F-4D97-AF65-F5344CB8AC3E}">
        <p14:creationId xmlns:p14="http://schemas.microsoft.com/office/powerpoint/2010/main" val="971468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erckmanuals.com/professional/neurologic-disorders/function-and-dysfunction-of-the-cerebral-lobes/overview-of-cerebral-function#v103393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rckmanuals.com/professional/neurologic-disorders/function-and-dysfunction-of-the-cerebral-lobes/aphasi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erckmanuals.com/professional/neurologic-disorders/function-and-dysfunction-of-the-cerebral-lobes/overview-of-cerebral-function#v10339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Localization in Neurology</a:t>
            </a:r>
            <a:endParaRPr lang="en-US" dirty="0"/>
          </a:p>
        </p:txBody>
      </p:sp>
      <p:sp>
        <p:nvSpPr>
          <p:cNvPr id="3" name="Subtitle 2"/>
          <p:cNvSpPr>
            <a:spLocks noGrp="1"/>
          </p:cNvSpPr>
          <p:nvPr>
            <p:ph type="subTitle" idx="1"/>
          </p:nvPr>
        </p:nvSpPr>
        <p:spPr/>
        <p:txBody>
          <a:bodyPr/>
          <a:lstStyle/>
          <a:p>
            <a:r>
              <a:rPr lang="en-US" dirty="0" smtClean="0"/>
              <a:t>Dr. Hana </a:t>
            </a:r>
            <a:r>
              <a:rPr lang="en-US" dirty="0" err="1" smtClean="0"/>
              <a:t>Albulaihe</a:t>
            </a:r>
            <a:endParaRPr lang="en-US" dirty="0"/>
          </a:p>
          <a:p>
            <a:r>
              <a:rPr lang="en-US" dirty="0" smtClean="0"/>
              <a:t>Consultant Neurologist</a:t>
            </a:r>
            <a:endParaRPr lang="en-US" dirty="0"/>
          </a:p>
        </p:txBody>
      </p:sp>
    </p:spTree>
    <p:extLst>
      <p:ext uri="{BB962C8B-B14F-4D97-AF65-F5344CB8AC3E}">
        <p14:creationId xmlns:p14="http://schemas.microsoft.com/office/powerpoint/2010/main" val="1429909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lobe</a:t>
            </a:r>
            <a:endParaRPr lang="en-US" dirty="0"/>
          </a:p>
        </p:txBody>
      </p:sp>
      <p:sp>
        <p:nvSpPr>
          <p:cNvPr id="3" name="Content Placeholder 2"/>
          <p:cNvSpPr>
            <a:spLocks noGrp="1"/>
          </p:cNvSpPr>
          <p:nvPr>
            <p:ph idx="1"/>
          </p:nvPr>
        </p:nvSpPr>
        <p:spPr>
          <a:xfrm>
            <a:off x="1484310" y="2029969"/>
            <a:ext cx="10018713" cy="3761232"/>
          </a:xfrm>
        </p:spPr>
        <p:txBody>
          <a:bodyPr>
            <a:normAutofit/>
          </a:bodyPr>
          <a:lstStyle/>
          <a:p>
            <a:r>
              <a:rPr lang="en-US" dirty="0" smtClean="0"/>
              <a:t> </a:t>
            </a:r>
            <a:r>
              <a:rPr lang="en-US" dirty="0"/>
              <a:t>E</a:t>
            </a:r>
            <a:r>
              <a:rPr lang="en-US" dirty="0" smtClean="0"/>
              <a:t>ssential </a:t>
            </a:r>
            <a:r>
              <a:rPr lang="en-US" dirty="0"/>
              <a:t>for planning and executing learned and purposeful </a:t>
            </a:r>
            <a:r>
              <a:rPr lang="en-US" dirty="0" smtClean="0"/>
              <a:t>behaviors</a:t>
            </a:r>
            <a:r>
              <a:rPr lang="en-US" dirty="0"/>
              <a:t>.</a:t>
            </a:r>
          </a:p>
          <a:p>
            <a:r>
              <a:rPr lang="en-US" dirty="0"/>
              <a:t>P</a:t>
            </a:r>
            <a:r>
              <a:rPr lang="en-US" dirty="0" smtClean="0"/>
              <a:t>rimary </a:t>
            </a:r>
            <a:r>
              <a:rPr lang="en-US" dirty="0"/>
              <a:t>motor cortex </a:t>
            </a:r>
            <a:r>
              <a:rPr lang="en-US" dirty="0" smtClean="0"/>
              <a:t>controls </a:t>
            </a:r>
            <a:r>
              <a:rPr lang="en-US" dirty="0"/>
              <a:t>all </a:t>
            </a:r>
            <a:r>
              <a:rPr lang="en-US" dirty="0" smtClean="0"/>
              <a:t>motor functions </a:t>
            </a:r>
            <a:r>
              <a:rPr lang="en-US" dirty="0"/>
              <a:t>on the contralateral side of the body </a:t>
            </a:r>
            <a:r>
              <a:rPr lang="en-US" dirty="0" smtClean="0"/>
              <a:t>.</a:t>
            </a:r>
            <a:endParaRPr lang="en-US" dirty="0"/>
          </a:p>
          <a:p>
            <a:r>
              <a:rPr lang="en-US" dirty="0" smtClean="0"/>
              <a:t>90 % of motor fibers from each hemisphere cross the midline in the lower medulla.</a:t>
            </a:r>
          </a:p>
        </p:txBody>
      </p:sp>
    </p:spTree>
    <p:extLst>
      <p:ext uri="{BB962C8B-B14F-4D97-AF65-F5344CB8AC3E}">
        <p14:creationId xmlns:p14="http://schemas.microsoft.com/office/powerpoint/2010/main" val="26254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20625"/>
            <a:ext cx="10018713" cy="5370576"/>
          </a:xfrm>
        </p:spPr>
        <p:txBody>
          <a:bodyPr>
            <a:normAutofit/>
          </a:bodyPr>
          <a:lstStyle/>
          <a:p>
            <a:r>
              <a:rPr lang="en-US" dirty="0"/>
              <a:t>The </a:t>
            </a:r>
            <a:r>
              <a:rPr lang="en-US" b="1" dirty="0"/>
              <a:t>medial frontal </a:t>
            </a:r>
            <a:r>
              <a:rPr lang="en-US" b="1" dirty="0" smtClean="0"/>
              <a:t>cortex</a:t>
            </a:r>
            <a:r>
              <a:rPr lang="en-US" dirty="0" smtClean="0"/>
              <a:t> </a:t>
            </a:r>
            <a:r>
              <a:rPr lang="en-US" dirty="0"/>
              <a:t>is important in arousal and motivation</a:t>
            </a:r>
            <a:r>
              <a:rPr lang="en-US" dirty="0" smtClean="0"/>
              <a:t>. </a:t>
            </a:r>
            <a:r>
              <a:rPr lang="en-US" dirty="0"/>
              <a:t>lesions in this </a:t>
            </a:r>
            <a:r>
              <a:rPr lang="en-US" dirty="0" smtClean="0"/>
              <a:t>area  the patients  become apathetic</a:t>
            </a:r>
            <a:r>
              <a:rPr lang="en-US" dirty="0"/>
              <a:t>, inattentive, and markedly slow to </a:t>
            </a:r>
            <a:r>
              <a:rPr lang="en-US" dirty="0" smtClean="0"/>
              <a:t>respond.</a:t>
            </a:r>
            <a:r>
              <a:rPr lang="en-US" dirty="0"/>
              <a:t> </a:t>
            </a:r>
          </a:p>
          <a:p>
            <a:r>
              <a:rPr lang="en-US" dirty="0" smtClean="0"/>
              <a:t>The </a:t>
            </a:r>
            <a:r>
              <a:rPr lang="en-US" b="1" dirty="0"/>
              <a:t>orbital frontal </a:t>
            </a:r>
            <a:r>
              <a:rPr lang="en-US" b="1" dirty="0" smtClean="0"/>
              <a:t>cortex </a:t>
            </a:r>
            <a:r>
              <a:rPr lang="en-US" dirty="0" smtClean="0"/>
              <a:t>modulates social behavior. lesions in this area cause emotional </a:t>
            </a:r>
            <a:r>
              <a:rPr lang="en-US" dirty="0" err="1" smtClean="0"/>
              <a:t>labilty</a:t>
            </a:r>
            <a:r>
              <a:rPr lang="en-US" dirty="0" smtClean="0"/>
              <a:t> and disinhibition.</a:t>
            </a:r>
            <a:endParaRPr lang="en-US" dirty="0">
              <a:hlinkClick r:id="rId2"/>
            </a:endParaRPr>
          </a:p>
        </p:txBody>
      </p:sp>
    </p:spTree>
    <p:extLst>
      <p:ext uri="{BB962C8B-B14F-4D97-AF65-F5344CB8AC3E}">
        <p14:creationId xmlns:p14="http://schemas.microsoft.com/office/powerpoint/2010/main" val="143150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152145"/>
            <a:ext cx="10018713" cy="4639056"/>
          </a:xfrm>
        </p:spPr>
        <p:txBody>
          <a:bodyPr/>
          <a:lstStyle/>
          <a:p>
            <a:r>
              <a:rPr lang="en-US" dirty="0"/>
              <a:t>The </a:t>
            </a:r>
            <a:r>
              <a:rPr lang="en-US" b="1" dirty="0"/>
              <a:t>left </a:t>
            </a:r>
            <a:r>
              <a:rPr lang="en-US" b="1" dirty="0" err="1"/>
              <a:t>posteroinferior</a:t>
            </a:r>
            <a:r>
              <a:rPr lang="en-US" b="1" dirty="0"/>
              <a:t> frontal cortex </a:t>
            </a:r>
            <a:r>
              <a:rPr lang="en-US" dirty="0"/>
              <a:t>( </a:t>
            </a:r>
            <a:r>
              <a:rPr lang="en-US" dirty="0" err="1"/>
              <a:t>Broca</a:t>
            </a:r>
            <a:r>
              <a:rPr lang="en-US" dirty="0"/>
              <a:t> area) controls expressive language function. Lesions in this area cause expressive aphasia.</a:t>
            </a:r>
            <a:endParaRPr lang="en-US" dirty="0">
              <a:hlinkClick r:id="rId2"/>
            </a:endParaRPr>
          </a:p>
          <a:p>
            <a:r>
              <a:rPr lang="en-US" dirty="0"/>
              <a:t>The </a:t>
            </a:r>
            <a:r>
              <a:rPr lang="en-US" b="1" dirty="0"/>
              <a:t>dorsolateral frontal cortex</a:t>
            </a:r>
            <a:r>
              <a:rPr lang="en-US" dirty="0"/>
              <a:t> manipulates very recently acquired information ( working memory). Lesions in this area can impair the ability to retain information and process it in real time (</a:t>
            </a:r>
            <a:r>
              <a:rPr lang="en-US" dirty="0" err="1"/>
              <a:t>eg</a:t>
            </a:r>
            <a:r>
              <a:rPr lang="en-US" dirty="0"/>
              <a:t>, to spell words backwards or to alternate between letters and numbers).</a:t>
            </a:r>
          </a:p>
          <a:p>
            <a:endParaRPr lang="en-US" dirty="0"/>
          </a:p>
        </p:txBody>
      </p:sp>
    </p:spTree>
    <p:extLst>
      <p:ext uri="{BB962C8B-B14F-4D97-AF65-F5344CB8AC3E}">
        <p14:creationId xmlns:p14="http://schemas.microsoft.com/office/powerpoint/2010/main" val="61099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3824" y="685800"/>
            <a:ext cx="6656832" cy="5843016"/>
          </a:xfrm>
        </p:spPr>
      </p:pic>
    </p:spTree>
    <p:extLst>
      <p:ext uri="{BB962C8B-B14F-4D97-AF65-F5344CB8AC3E}">
        <p14:creationId xmlns:p14="http://schemas.microsoft.com/office/powerpoint/2010/main" val="720539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Parietal lobe</a:t>
            </a:r>
            <a:endParaRPr lang="en-US" dirty="0"/>
          </a:p>
        </p:txBody>
      </p:sp>
      <p:sp>
        <p:nvSpPr>
          <p:cNvPr id="3" name="Content Placeholder 2"/>
          <p:cNvSpPr>
            <a:spLocks noGrp="1"/>
          </p:cNvSpPr>
          <p:nvPr>
            <p:ph idx="1"/>
          </p:nvPr>
        </p:nvSpPr>
        <p:spPr>
          <a:xfrm>
            <a:off x="1484311" y="841248"/>
            <a:ext cx="10549193" cy="5705857"/>
          </a:xfrm>
        </p:spPr>
        <p:txBody>
          <a:bodyPr>
            <a:normAutofit/>
          </a:bodyPr>
          <a:lstStyle/>
          <a:p>
            <a:endParaRPr lang="en-US" u="sng" dirty="0"/>
          </a:p>
          <a:p>
            <a:r>
              <a:rPr lang="en-US" dirty="0" smtClean="0"/>
              <a:t>The </a:t>
            </a:r>
            <a:r>
              <a:rPr lang="en-US" b="1" dirty="0"/>
              <a:t>primary somatosensory </a:t>
            </a:r>
            <a:r>
              <a:rPr lang="en-US" b="1" dirty="0" smtClean="0"/>
              <a:t>cortex</a:t>
            </a:r>
            <a:r>
              <a:rPr lang="en-US" dirty="0" smtClean="0"/>
              <a:t> </a:t>
            </a:r>
            <a:r>
              <a:rPr lang="en-US" dirty="0"/>
              <a:t>integrates </a:t>
            </a:r>
            <a:r>
              <a:rPr lang="en-US" dirty="0" smtClean="0"/>
              <a:t>sensory </a:t>
            </a:r>
            <a:r>
              <a:rPr lang="en-US" dirty="0"/>
              <a:t>stimuli for recognition and recall of form, texture, and weight. The primary somatosensory cortex on one side receives all somatosensory input from the contralateral side of the </a:t>
            </a:r>
            <a:r>
              <a:rPr lang="en-US" dirty="0" smtClean="0"/>
              <a:t>body. Lesions in this area result in inability to recognize objects by touch (</a:t>
            </a:r>
            <a:r>
              <a:rPr lang="en-US" dirty="0" err="1" smtClean="0"/>
              <a:t>astereognosis</a:t>
            </a:r>
            <a:r>
              <a:rPr lang="en-US" dirty="0" smtClean="0"/>
              <a:t>).</a:t>
            </a:r>
            <a:endParaRPr lang="en-US" dirty="0">
              <a:hlinkClick r:id="rId2"/>
            </a:endParaRPr>
          </a:p>
          <a:p>
            <a:r>
              <a:rPr lang="en-US" b="1" dirty="0" smtClean="0"/>
              <a:t>Areas </a:t>
            </a:r>
            <a:r>
              <a:rPr lang="en-US" b="1" dirty="0"/>
              <a:t>posterolateral to the postcentral gyrus </a:t>
            </a:r>
            <a:r>
              <a:rPr lang="en-US" dirty="0"/>
              <a:t>generate visual-spatial relationships and </a:t>
            </a:r>
            <a:r>
              <a:rPr lang="en-US" dirty="0" smtClean="0"/>
              <a:t>awareness </a:t>
            </a:r>
            <a:r>
              <a:rPr lang="en-US" dirty="0"/>
              <a:t>of moving objects</a:t>
            </a:r>
            <a:r>
              <a:rPr lang="en-US" dirty="0" smtClean="0"/>
              <a:t>.</a:t>
            </a:r>
            <a:r>
              <a:rPr lang="en-US" dirty="0"/>
              <a:t> </a:t>
            </a:r>
          </a:p>
          <a:p>
            <a:endParaRPr lang="en-US" dirty="0"/>
          </a:p>
        </p:txBody>
      </p:sp>
    </p:spTree>
    <p:extLst>
      <p:ext uri="{BB962C8B-B14F-4D97-AF65-F5344CB8AC3E}">
        <p14:creationId xmlns:p14="http://schemas.microsoft.com/office/powerpoint/2010/main" val="1844311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25215"/>
            <a:ext cx="10018713" cy="5065986"/>
          </a:xfrm>
        </p:spPr>
        <p:txBody>
          <a:bodyPr>
            <a:normAutofit/>
          </a:bodyPr>
          <a:lstStyle/>
          <a:p>
            <a:r>
              <a:rPr lang="en-US" b="1" dirty="0"/>
              <a:t>Parts of </a:t>
            </a:r>
            <a:r>
              <a:rPr lang="en-US" b="1" dirty="0" smtClean="0"/>
              <a:t>the parietal </a:t>
            </a:r>
            <a:r>
              <a:rPr lang="en-US" b="1" dirty="0"/>
              <a:t>lobe of the dominant hemisphere </a:t>
            </a:r>
            <a:r>
              <a:rPr lang="en-US" dirty="0"/>
              <a:t>are involved in abilities such as calculation, writing, left-right orientation, and finger recognition. Lesions in the angular gyrus can cause deficits in writing, calculating, left-right disorientation, and finger-naming (</a:t>
            </a:r>
            <a:r>
              <a:rPr lang="en-US" dirty="0" err="1"/>
              <a:t>Gerstmann</a:t>
            </a:r>
            <a:r>
              <a:rPr lang="en-US" dirty="0"/>
              <a:t> syndrome). </a:t>
            </a:r>
          </a:p>
          <a:p>
            <a:endParaRPr lang="en-US" dirty="0"/>
          </a:p>
        </p:txBody>
      </p:sp>
    </p:spTree>
    <p:extLst>
      <p:ext uri="{BB962C8B-B14F-4D97-AF65-F5344CB8AC3E}">
        <p14:creationId xmlns:p14="http://schemas.microsoft.com/office/powerpoint/2010/main" val="105188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250731"/>
            <a:ext cx="10018713" cy="4540469"/>
          </a:xfrm>
        </p:spPr>
        <p:txBody>
          <a:bodyPr>
            <a:normAutofit/>
          </a:bodyPr>
          <a:lstStyle/>
          <a:p>
            <a:r>
              <a:rPr lang="en-US" dirty="0"/>
              <a:t>The </a:t>
            </a:r>
            <a:r>
              <a:rPr lang="en-US" b="1" dirty="0" err="1"/>
              <a:t>nondominant</a:t>
            </a:r>
            <a:r>
              <a:rPr lang="en-US" b="1" dirty="0"/>
              <a:t> parietal lobe </a:t>
            </a:r>
            <a:r>
              <a:rPr lang="en-US" dirty="0"/>
              <a:t>integrates the contralateral side of the body with its environment, enabling people to be aware of this environmental </a:t>
            </a:r>
            <a:r>
              <a:rPr lang="en-US" dirty="0" smtClean="0"/>
              <a:t>space. </a:t>
            </a:r>
          </a:p>
          <a:p>
            <a:r>
              <a:rPr lang="en-US" dirty="0" smtClean="0"/>
              <a:t>Acute </a:t>
            </a:r>
            <a:r>
              <a:rPr lang="en-US" dirty="0"/>
              <a:t>injury to the </a:t>
            </a:r>
            <a:r>
              <a:rPr lang="en-US" dirty="0" err="1"/>
              <a:t>nondominant</a:t>
            </a:r>
            <a:r>
              <a:rPr lang="en-US" dirty="0"/>
              <a:t> parietal lobe may cause neglect of the contralateral side (usually the left), resulting in decreased awareness of that part of the body, its environment, and any associated injury to that side (</a:t>
            </a:r>
            <a:r>
              <a:rPr lang="en-US" dirty="0" err="1"/>
              <a:t>anosognosia</a:t>
            </a:r>
            <a:r>
              <a:rPr lang="en-US" dirty="0"/>
              <a:t>). For example, patients with large right parietal lesions may deny the existence of left-sided paralysis. </a:t>
            </a:r>
          </a:p>
          <a:p>
            <a:endParaRPr lang="en-US" dirty="0"/>
          </a:p>
        </p:txBody>
      </p:sp>
    </p:spTree>
    <p:extLst>
      <p:ext uri="{BB962C8B-B14F-4D97-AF65-F5344CB8AC3E}">
        <p14:creationId xmlns:p14="http://schemas.microsoft.com/office/powerpoint/2010/main" val="908064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877824"/>
            <a:ext cx="8065008" cy="5705856"/>
          </a:xfrm>
        </p:spPr>
      </p:pic>
    </p:spTree>
    <p:extLst>
      <p:ext uri="{BB962C8B-B14F-4D97-AF65-F5344CB8AC3E}">
        <p14:creationId xmlns:p14="http://schemas.microsoft.com/office/powerpoint/2010/main" val="202609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lobe</a:t>
            </a:r>
            <a:endParaRPr lang="en-US" dirty="0"/>
          </a:p>
        </p:txBody>
      </p:sp>
      <p:sp>
        <p:nvSpPr>
          <p:cNvPr id="3" name="Content Placeholder 2"/>
          <p:cNvSpPr>
            <a:spLocks noGrp="1"/>
          </p:cNvSpPr>
          <p:nvPr>
            <p:ph idx="1"/>
          </p:nvPr>
        </p:nvSpPr>
        <p:spPr>
          <a:xfrm>
            <a:off x="1484310" y="2060029"/>
            <a:ext cx="10018713" cy="3731172"/>
          </a:xfrm>
        </p:spPr>
        <p:txBody>
          <a:bodyPr>
            <a:normAutofit/>
          </a:bodyPr>
          <a:lstStyle/>
          <a:p>
            <a:r>
              <a:rPr lang="en-US" dirty="0" smtClean="0"/>
              <a:t>The </a:t>
            </a:r>
            <a:r>
              <a:rPr lang="en-US" dirty="0"/>
              <a:t>temporal lobes are integral to auditory perception, receptive components of </a:t>
            </a:r>
            <a:r>
              <a:rPr lang="en-US" dirty="0" smtClean="0"/>
              <a:t>language, memory </a:t>
            </a:r>
            <a:r>
              <a:rPr lang="en-US" dirty="0"/>
              <a:t>and emotion</a:t>
            </a:r>
            <a:r>
              <a:rPr lang="en-US" dirty="0" smtClean="0"/>
              <a:t>.</a:t>
            </a:r>
          </a:p>
          <a:p>
            <a:r>
              <a:rPr lang="en-US" dirty="0" smtClean="0"/>
              <a:t>Lesions in the posterior third of the sup. </a:t>
            </a:r>
            <a:r>
              <a:rPr lang="en-US" dirty="0" err="1" smtClean="0"/>
              <a:t>Tempral</a:t>
            </a:r>
            <a:r>
              <a:rPr lang="en-US" dirty="0" smtClean="0"/>
              <a:t> gyrus result in </a:t>
            </a:r>
            <a:r>
              <a:rPr lang="en-US" dirty="0" err="1" smtClean="0"/>
              <a:t>wernicke</a:t>
            </a:r>
            <a:r>
              <a:rPr lang="en-US" dirty="0" smtClean="0"/>
              <a:t> aphasia.</a:t>
            </a:r>
            <a:endParaRPr lang="en-US" dirty="0"/>
          </a:p>
          <a:p>
            <a:endParaRPr lang="en-US" u="sng" dirty="0"/>
          </a:p>
          <a:p>
            <a:endParaRPr lang="en-US" dirty="0"/>
          </a:p>
        </p:txBody>
      </p:sp>
    </p:spTree>
    <p:extLst>
      <p:ext uri="{BB962C8B-B14F-4D97-AF65-F5344CB8AC3E}">
        <p14:creationId xmlns:p14="http://schemas.microsoft.com/office/powerpoint/2010/main" val="1536097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Occipital lobes</a:t>
            </a:r>
            <a:endParaRPr lang="en-US" dirty="0"/>
          </a:p>
        </p:txBody>
      </p:sp>
      <p:sp>
        <p:nvSpPr>
          <p:cNvPr id="3" name="Content Placeholder 2"/>
          <p:cNvSpPr>
            <a:spLocks noGrp="1"/>
          </p:cNvSpPr>
          <p:nvPr>
            <p:ph idx="1"/>
          </p:nvPr>
        </p:nvSpPr>
        <p:spPr>
          <a:xfrm>
            <a:off x="1484310" y="1115569"/>
            <a:ext cx="10018713" cy="4202666"/>
          </a:xfrm>
        </p:spPr>
        <p:txBody>
          <a:bodyPr/>
          <a:lstStyle/>
          <a:p>
            <a:r>
              <a:rPr lang="en-US" smtClean="0"/>
              <a:t>The </a:t>
            </a:r>
            <a:r>
              <a:rPr lang="en-US" dirty="0"/>
              <a:t>primary visual cortex </a:t>
            </a:r>
          </a:p>
          <a:p>
            <a:r>
              <a:rPr lang="en-US" dirty="0" smtClean="0"/>
              <a:t>Visual </a:t>
            </a:r>
            <a:r>
              <a:rPr lang="en-US" dirty="0"/>
              <a:t>association areas</a:t>
            </a:r>
          </a:p>
        </p:txBody>
      </p:sp>
    </p:spTree>
    <p:extLst>
      <p:ext uri="{BB962C8B-B14F-4D97-AF65-F5344CB8AC3E}">
        <p14:creationId xmlns:p14="http://schemas.microsoft.com/office/powerpoint/2010/main" val="1562542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1484310" y="2049517"/>
            <a:ext cx="10018713" cy="3741683"/>
          </a:xfrm>
        </p:spPr>
        <p:txBody>
          <a:bodyPr/>
          <a:lstStyle/>
          <a:p>
            <a:r>
              <a:rPr lang="en-US" dirty="0" err="1" smtClean="0"/>
              <a:t>Neuroaxis</a:t>
            </a:r>
            <a:r>
              <a:rPr lang="en-US" dirty="0" smtClean="0"/>
              <a:t> structures. </a:t>
            </a:r>
          </a:p>
          <a:p>
            <a:r>
              <a:rPr lang="en-US" dirty="0" smtClean="0"/>
              <a:t>Central vs. peripheral nervous system.</a:t>
            </a:r>
          </a:p>
          <a:p>
            <a:r>
              <a:rPr lang="en-US" dirty="0" smtClean="0"/>
              <a:t>UMN &amp; LMN signs.</a:t>
            </a:r>
          </a:p>
          <a:p>
            <a:r>
              <a:rPr lang="en-US" dirty="0" smtClean="0"/>
              <a:t>Functions of the brain lobes.</a:t>
            </a:r>
          </a:p>
          <a:p>
            <a:r>
              <a:rPr lang="en-US" dirty="0" smtClean="0"/>
              <a:t>Brain stem and spinal cord anatomy and functions.</a:t>
            </a:r>
          </a:p>
          <a:p>
            <a:r>
              <a:rPr lang="en-US" dirty="0" smtClean="0"/>
              <a:t>Cases.</a:t>
            </a:r>
            <a:endParaRPr lang="en-US" dirty="0"/>
          </a:p>
        </p:txBody>
      </p:sp>
    </p:spTree>
    <p:extLst>
      <p:ext uri="{BB962C8B-B14F-4D97-AF65-F5344CB8AC3E}">
        <p14:creationId xmlns:p14="http://schemas.microsoft.com/office/powerpoint/2010/main" val="1705106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77766"/>
            <a:ext cx="10018713" cy="4487917"/>
          </a:xfrm>
        </p:spPr>
        <p:txBody>
          <a:bodyPr/>
          <a:lstStyle/>
          <a:p>
            <a:r>
              <a:rPr lang="en-US" dirty="0" smtClean="0"/>
              <a:t>Sub cortical areas.</a:t>
            </a:r>
          </a:p>
          <a:p>
            <a:r>
              <a:rPr lang="en-US" dirty="0" smtClean="0"/>
              <a:t>Internal capsule.</a:t>
            </a:r>
          </a:p>
          <a:p>
            <a:r>
              <a:rPr lang="en-US" dirty="0" smtClean="0"/>
              <a:t>Thalamus.</a:t>
            </a:r>
            <a:endParaRPr lang="en-US" dirty="0"/>
          </a:p>
        </p:txBody>
      </p:sp>
    </p:spTree>
    <p:extLst>
      <p:ext uri="{BB962C8B-B14F-4D97-AF65-F5344CB8AC3E}">
        <p14:creationId xmlns:p14="http://schemas.microsoft.com/office/powerpoint/2010/main" val="1963472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1484310" y="685800"/>
            <a:ext cx="10018713" cy="5330951"/>
          </a:xfrm>
        </p:spPr>
        <p:txBody>
          <a:bodyPr/>
          <a:lstStyle/>
          <a:p>
            <a:endParaRPr lang="en-US" dirty="0" smtClean="0"/>
          </a:p>
          <a:p>
            <a:r>
              <a:rPr lang="en-US" dirty="0" smtClean="0"/>
              <a:t>Lesions of </a:t>
            </a:r>
            <a:r>
              <a:rPr lang="en-US" dirty="0"/>
              <a:t>the brain stem can result to abnormalities in the function of cranial nerves which may lead to visual disturbances, pupil abnormalities, changes in sensation</a:t>
            </a:r>
            <a:r>
              <a:rPr lang="en-US" dirty="0" smtClean="0"/>
              <a:t>, </a:t>
            </a:r>
            <a:r>
              <a:rPr lang="en-US" dirty="0"/>
              <a:t>weakness, hearing problems, vertigo, swallowing and speech difficulty, voice change, and </a:t>
            </a:r>
            <a:r>
              <a:rPr lang="en-US" dirty="0" smtClean="0"/>
              <a:t>coordination problems.</a:t>
            </a:r>
          </a:p>
          <a:p>
            <a:endParaRPr lang="en-US" dirty="0" smtClean="0"/>
          </a:p>
          <a:p>
            <a:r>
              <a:rPr lang="en-US" dirty="0" smtClean="0"/>
              <a:t>Crossed signs.</a:t>
            </a:r>
            <a:endParaRPr lang="en-US" dirty="0"/>
          </a:p>
        </p:txBody>
      </p:sp>
    </p:spTree>
    <p:extLst>
      <p:ext uri="{BB962C8B-B14F-4D97-AF65-F5344CB8AC3E}">
        <p14:creationId xmlns:p14="http://schemas.microsoft.com/office/powerpoint/2010/main" val="9925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490" y="585217"/>
            <a:ext cx="10005112" cy="5437664"/>
          </a:xfrm>
        </p:spPr>
        <p:txBody>
          <a:bodyPr>
            <a:normAutofit fontScale="92500" lnSpcReduction="10000"/>
          </a:bodyPr>
          <a:lstStyle/>
          <a:p>
            <a:pPr lvl="0"/>
            <a:r>
              <a:rPr lang="en-US" sz="2800" b="1" u="sng" dirty="0"/>
              <a:t>Cerebellum: </a:t>
            </a:r>
          </a:p>
          <a:p>
            <a:pPr marL="457200" lvl="1" indent="0">
              <a:buNone/>
            </a:pPr>
            <a:endParaRPr lang="en-US" sz="2400" b="1" dirty="0" smtClean="0"/>
          </a:p>
          <a:p>
            <a:pPr marL="457200" lvl="1" indent="0">
              <a:buNone/>
            </a:pPr>
            <a:r>
              <a:rPr lang="en-US" sz="2400" b="1" dirty="0" smtClean="0"/>
              <a:t>Hemispheric: </a:t>
            </a:r>
          </a:p>
          <a:p>
            <a:pPr marL="457200" lvl="1" indent="0">
              <a:buNone/>
            </a:pPr>
            <a:r>
              <a:rPr lang="en-US" sz="2200" dirty="0" smtClean="0"/>
              <a:t>Nystagmus.</a:t>
            </a:r>
          </a:p>
          <a:p>
            <a:pPr marL="457200" lvl="1" indent="0">
              <a:buNone/>
            </a:pPr>
            <a:r>
              <a:rPr lang="en-US" sz="2200" dirty="0"/>
              <a:t>Dysarthria with "scanning" speech. </a:t>
            </a:r>
          </a:p>
          <a:p>
            <a:pPr marL="457200" lvl="1" indent="0">
              <a:buNone/>
            </a:pPr>
            <a:r>
              <a:rPr lang="en-US" sz="2200" dirty="0" smtClean="0"/>
              <a:t>Ipsilateral UE </a:t>
            </a:r>
            <a:r>
              <a:rPr lang="en-US" sz="2200" dirty="0" err="1" smtClean="0"/>
              <a:t>dysmetria</a:t>
            </a:r>
            <a:r>
              <a:rPr lang="en-US" sz="2200" dirty="0" smtClean="0"/>
              <a:t>.</a:t>
            </a:r>
          </a:p>
          <a:p>
            <a:pPr marL="457200" lvl="1" indent="0">
              <a:buNone/>
            </a:pPr>
            <a:r>
              <a:rPr lang="en-US" sz="2200" dirty="0" smtClean="0"/>
              <a:t> Dysdiadochokinesia.</a:t>
            </a:r>
          </a:p>
          <a:p>
            <a:pPr marL="457200" lvl="1" indent="0">
              <a:buNone/>
            </a:pPr>
            <a:r>
              <a:rPr lang="en-US" sz="2200" dirty="0" smtClean="0"/>
              <a:t> Ataxia.</a:t>
            </a:r>
          </a:p>
          <a:p>
            <a:pPr marL="457200" lvl="1" indent="0">
              <a:buNone/>
            </a:pPr>
            <a:r>
              <a:rPr lang="en-US" sz="2200" dirty="0"/>
              <a:t> </a:t>
            </a:r>
            <a:r>
              <a:rPr lang="en-US" sz="2200" dirty="0" smtClean="0"/>
              <a:t>Intention tremor.</a:t>
            </a:r>
          </a:p>
          <a:p>
            <a:pPr marL="457200" lvl="1" indent="0">
              <a:buNone/>
            </a:pPr>
            <a:r>
              <a:rPr lang="en-US" sz="2200" dirty="0" smtClean="0"/>
              <a:t>Impaired heel-to-shin test</a:t>
            </a:r>
            <a:r>
              <a:rPr lang="en-US" dirty="0" smtClean="0"/>
              <a:t>.</a:t>
            </a:r>
          </a:p>
          <a:p>
            <a:pPr marL="457200" lvl="1" indent="0">
              <a:buNone/>
            </a:pPr>
            <a:endParaRPr lang="en-US" sz="2400" b="1" dirty="0" smtClean="0"/>
          </a:p>
          <a:p>
            <a:pPr marL="457200" lvl="1" indent="0">
              <a:buNone/>
            </a:pPr>
            <a:r>
              <a:rPr lang="en-US" sz="2400" b="1" dirty="0" smtClean="0"/>
              <a:t>Vermis </a:t>
            </a:r>
            <a:r>
              <a:rPr lang="en-US" sz="2200" dirty="0" smtClean="0"/>
              <a:t>lesions cause  truncal ataxia</a:t>
            </a:r>
            <a:r>
              <a:rPr lang="en-US" sz="2200" dirty="0"/>
              <a:t> </a:t>
            </a:r>
            <a:r>
              <a:rPr lang="en-US" sz="2200" dirty="0" smtClean="0"/>
              <a:t>and unsteadiness</a:t>
            </a:r>
            <a:r>
              <a:rPr lang="en-US" sz="2200" dirty="0"/>
              <a:t>.</a:t>
            </a:r>
            <a:r>
              <a:rPr lang="en-US" sz="2400" dirty="0" smtClean="0"/>
              <a:t>                                                    </a:t>
            </a:r>
            <a:endParaRPr lang="en-US" sz="2400" dirty="0"/>
          </a:p>
          <a:p>
            <a:endParaRPr lang="en-US" dirty="0"/>
          </a:p>
        </p:txBody>
      </p:sp>
    </p:spTree>
    <p:extLst>
      <p:ext uri="{BB962C8B-B14F-4D97-AF65-F5344CB8AC3E}">
        <p14:creationId xmlns:p14="http://schemas.microsoft.com/office/powerpoint/2010/main" val="1101832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a:t>
            </a:r>
            <a:endParaRPr lang="en-US" dirty="0"/>
          </a:p>
        </p:txBody>
      </p:sp>
      <p:sp>
        <p:nvSpPr>
          <p:cNvPr id="3" name="Content Placeholder 2"/>
          <p:cNvSpPr>
            <a:spLocks noGrp="1"/>
          </p:cNvSpPr>
          <p:nvPr>
            <p:ph idx="1"/>
          </p:nvPr>
        </p:nvSpPr>
        <p:spPr>
          <a:xfrm>
            <a:off x="1484310" y="1956817"/>
            <a:ext cx="10018713" cy="3834384"/>
          </a:xfrm>
        </p:spPr>
        <p:txBody>
          <a:bodyPr/>
          <a:lstStyle/>
          <a:p>
            <a:r>
              <a:rPr lang="en-US" dirty="0" smtClean="0"/>
              <a:t>Contains ascending and descending tracts.</a:t>
            </a:r>
          </a:p>
          <a:p>
            <a:r>
              <a:rPr lang="en-US" dirty="0"/>
              <a:t>Ascending </a:t>
            </a:r>
            <a:r>
              <a:rPr lang="en-US" dirty="0" smtClean="0"/>
              <a:t>tracts are sensory.</a:t>
            </a:r>
            <a:endParaRPr lang="en-US" dirty="0"/>
          </a:p>
          <a:p>
            <a:r>
              <a:rPr lang="en-US" dirty="0"/>
              <a:t>Descending </a:t>
            </a:r>
            <a:r>
              <a:rPr lang="en-US" dirty="0" smtClean="0"/>
              <a:t>tracts are motor.</a:t>
            </a:r>
            <a:endParaRPr lang="en-US" dirty="0"/>
          </a:p>
        </p:txBody>
      </p:sp>
    </p:spTree>
    <p:extLst>
      <p:ext uri="{BB962C8B-B14F-4D97-AF65-F5344CB8AC3E}">
        <p14:creationId xmlns:p14="http://schemas.microsoft.com/office/powerpoint/2010/main" val="333259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170433"/>
            <a:ext cx="10018713" cy="4620768"/>
          </a:xfrm>
        </p:spPr>
        <p:txBody>
          <a:bodyPr/>
          <a:lstStyle/>
          <a:p>
            <a:r>
              <a:rPr lang="en-US" b="1" dirty="0"/>
              <a:t>General arrangement of both tracts</a:t>
            </a:r>
            <a:endParaRPr lang="en-US" dirty="0"/>
          </a:p>
          <a:p>
            <a:r>
              <a:rPr lang="en-US" dirty="0"/>
              <a:t>1st order neuron</a:t>
            </a:r>
          </a:p>
          <a:p>
            <a:r>
              <a:rPr lang="en-US" dirty="0"/>
              <a:t>2nd order neuron</a:t>
            </a:r>
          </a:p>
          <a:p>
            <a:r>
              <a:rPr lang="en-US" dirty="0"/>
              <a:t>3rd order neuron</a:t>
            </a:r>
          </a:p>
        </p:txBody>
      </p:sp>
    </p:spTree>
    <p:extLst>
      <p:ext uri="{BB962C8B-B14F-4D97-AF65-F5344CB8AC3E}">
        <p14:creationId xmlns:p14="http://schemas.microsoft.com/office/powerpoint/2010/main" val="886042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Decussation is the cross-over of the tract from one side to the </a:t>
            </a:r>
            <a:r>
              <a:rPr lang="en-US" dirty="0" smtClean="0"/>
              <a:t>other. </a:t>
            </a:r>
          </a:p>
          <a:p>
            <a:r>
              <a:rPr lang="en-US" dirty="0" smtClean="0"/>
              <a:t>Decussation </a:t>
            </a:r>
            <a:r>
              <a:rPr lang="en-US" dirty="0"/>
              <a:t>occurs at different locations for each tracts.</a:t>
            </a:r>
          </a:p>
        </p:txBody>
      </p:sp>
    </p:spTree>
    <p:extLst>
      <p:ext uri="{BB962C8B-B14F-4D97-AF65-F5344CB8AC3E}">
        <p14:creationId xmlns:p14="http://schemas.microsoft.com/office/powerpoint/2010/main" val="1948447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Descending tracts (Motor)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56816"/>
            <a:ext cx="8540495" cy="4700016"/>
          </a:xfrm>
        </p:spPr>
      </p:pic>
    </p:spTree>
    <p:extLst>
      <p:ext uri="{BB962C8B-B14F-4D97-AF65-F5344CB8AC3E}">
        <p14:creationId xmlns:p14="http://schemas.microsoft.com/office/powerpoint/2010/main" val="179158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208" y="0"/>
            <a:ext cx="8979408" cy="6858000"/>
          </a:xfrm>
        </p:spPr>
      </p:pic>
    </p:spTree>
    <p:extLst>
      <p:ext uri="{BB962C8B-B14F-4D97-AF65-F5344CB8AC3E}">
        <p14:creationId xmlns:p14="http://schemas.microsoft.com/office/powerpoint/2010/main" val="1776563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2848" y="384048"/>
            <a:ext cx="8357616" cy="6473952"/>
          </a:xfrm>
        </p:spPr>
      </p:pic>
    </p:spTree>
    <p:extLst>
      <p:ext uri="{BB962C8B-B14F-4D97-AF65-F5344CB8AC3E}">
        <p14:creationId xmlns:p14="http://schemas.microsoft.com/office/powerpoint/2010/main" val="877408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29184"/>
            <a:ext cx="10018713" cy="1298449"/>
          </a:xfrm>
        </p:spPr>
        <p:txBody>
          <a:bodyPr>
            <a:normAutofit fontScale="90000"/>
          </a:bodyPr>
          <a:lstStyle/>
          <a:p>
            <a:r>
              <a:rPr lang="en-US" b="1" u="sng" dirty="0"/>
              <a:t>Ascending tracts (sensory)</a:t>
            </a:r>
            <a:r>
              <a:rPr lang="en-US" u="sng" dirty="0"/>
              <a:t/>
            </a:r>
            <a:br>
              <a:rPr lang="en-US" u="sng" dirty="0"/>
            </a:br>
            <a:endParaRPr lang="en-US" dirty="0"/>
          </a:p>
        </p:txBody>
      </p:sp>
      <p:sp>
        <p:nvSpPr>
          <p:cNvPr id="3" name="Content Placeholder 2"/>
          <p:cNvSpPr>
            <a:spLocks noGrp="1"/>
          </p:cNvSpPr>
          <p:nvPr>
            <p:ph idx="1"/>
          </p:nvPr>
        </p:nvSpPr>
        <p:spPr>
          <a:xfrm>
            <a:off x="1484310" y="1499616"/>
            <a:ext cx="10018713" cy="5358383"/>
          </a:xfrm>
        </p:spPr>
        <p:txBody>
          <a:bodyPr>
            <a:normAutofit fontScale="92500" lnSpcReduction="10000"/>
          </a:bodyPr>
          <a:lstStyle/>
          <a:p>
            <a:r>
              <a:rPr lang="en-US" b="1" dirty="0"/>
              <a:t>Types of ascending tracts:</a:t>
            </a:r>
            <a:endParaRPr lang="en-US" dirty="0"/>
          </a:p>
          <a:p>
            <a:r>
              <a:rPr lang="en-US" u="sng" dirty="0"/>
              <a:t>Spinothalamic </a:t>
            </a:r>
            <a:r>
              <a:rPr lang="en-US" u="sng" dirty="0" smtClean="0"/>
              <a:t>tracts</a:t>
            </a:r>
          </a:p>
          <a:p>
            <a:r>
              <a:rPr lang="en-US" dirty="0" smtClean="0"/>
              <a:t>Lateral</a:t>
            </a:r>
            <a:endParaRPr lang="en-US" dirty="0"/>
          </a:p>
          <a:p>
            <a:pPr lvl="1"/>
            <a:r>
              <a:rPr lang="en-US" dirty="0"/>
              <a:t>pain &amp; temperature</a:t>
            </a:r>
          </a:p>
          <a:p>
            <a:r>
              <a:rPr lang="en-US" dirty="0"/>
              <a:t>Anterior</a:t>
            </a:r>
          </a:p>
          <a:p>
            <a:pPr lvl="1"/>
            <a:r>
              <a:rPr lang="en-US" dirty="0"/>
              <a:t>light touch &amp; pressure</a:t>
            </a:r>
          </a:p>
          <a:p>
            <a:r>
              <a:rPr lang="en-US" u="sng" dirty="0"/>
              <a:t>Dorsal column tract</a:t>
            </a:r>
          </a:p>
          <a:p>
            <a:r>
              <a:rPr lang="en-US" dirty="0"/>
              <a:t>deep touch &amp; pressure</a:t>
            </a:r>
          </a:p>
          <a:p>
            <a:r>
              <a:rPr lang="en-US" dirty="0"/>
              <a:t>proprioception</a:t>
            </a:r>
          </a:p>
          <a:p>
            <a:r>
              <a:rPr lang="en-US" dirty="0"/>
              <a:t>vibration sensation</a:t>
            </a:r>
          </a:p>
          <a:p>
            <a:r>
              <a:rPr lang="en-US" u="sng" dirty="0" err="1"/>
              <a:t>Spinocerrebellar</a:t>
            </a:r>
            <a:r>
              <a:rPr lang="en-US" u="sng" dirty="0"/>
              <a:t> tract</a:t>
            </a:r>
          </a:p>
          <a:p>
            <a:r>
              <a:rPr lang="en-US" dirty="0"/>
              <a:t>posture &amp; coordination</a:t>
            </a:r>
          </a:p>
          <a:p>
            <a:endParaRPr lang="en-US" dirty="0"/>
          </a:p>
        </p:txBody>
      </p:sp>
    </p:spTree>
    <p:extLst>
      <p:ext uri="{BB962C8B-B14F-4D97-AF65-F5344CB8AC3E}">
        <p14:creationId xmlns:p14="http://schemas.microsoft.com/office/powerpoint/2010/main" val="163938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152" y="1042416"/>
            <a:ext cx="7205472" cy="5815584"/>
          </a:xfrm>
        </p:spPr>
      </p:pic>
    </p:spTree>
    <p:extLst>
      <p:ext uri="{BB962C8B-B14F-4D97-AF65-F5344CB8AC3E}">
        <p14:creationId xmlns:p14="http://schemas.microsoft.com/office/powerpoint/2010/main" val="102535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048" y="0"/>
            <a:ext cx="6967728" cy="6858000"/>
          </a:xfrm>
        </p:spPr>
      </p:pic>
    </p:spTree>
    <p:extLst>
      <p:ext uri="{BB962C8B-B14F-4D97-AF65-F5344CB8AC3E}">
        <p14:creationId xmlns:p14="http://schemas.microsoft.com/office/powerpoint/2010/main" val="459122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496" y="685800"/>
            <a:ext cx="9253728" cy="6172200"/>
          </a:xfrm>
        </p:spPr>
      </p:pic>
    </p:spTree>
    <p:extLst>
      <p:ext uri="{BB962C8B-B14F-4D97-AF65-F5344CB8AC3E}">
        <p14:creationId xmlns:p14="http://schemas.microsoft.com/office/powerpoint/2010/main" val="949937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776" y="0"/>
            <a:ext cx="6071616" cy="6858000"/>
          </a:xfrm>
        </p:spPr>
      </p:pic>
    </p:spTree>
    <p:extLst>
      <p:ext uri="{BB962C8B-B14F-4D97-AF65-F5344CB8AC3E}">
        <p14:creationId xmlns:p14="http://schemas.microsoft.com/office/powerpoint/2010/main" val="1500576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8592" y="292609"/>
            <a:ext cx="9735207" cy="5894864"/>
          </a:xfrm>
        </p:spPr>
        <p:txBody>
          <a:bodyPr>
            <a:normAutofit/>
          </a:bodyPr>
          <a:lstStyle/>
          <a:p>
            <a:pPr marL="0" lvl="0" indent="0">
              <a:buNone/>
            </a:pPr>
            <a:r>
              <a:rPr lang="en-US" sz="2800" b="1" u="sng" dirty="0"/>
              <a:t>Spinal Cord: </a:t>
            </a:r>
            <a:endParaRPr lang="en-US" sz="2800" b="1" u="sng" dirty="0" smtClean="0"/>
          </a:p>
          <a:p>
            <a:pPr marL="0" lvl="0" indent="0">
              <a:buNone/>
            </a:pPr>
            <a:endParaRPr lang="en-US" b="1" dirty="0" smtClean="0"/>
          </a:p>
          <a:p>
            <a:pPr marL="0" lvl="0" indent="0">
              <a:buNone/>
            </a:pPr>
            <a:r>
              <a:rPr lang="en-US" b="1" dirty="0" smtClean="0"/>
              <a:t>Complete transection:</a:t>
            </a:r>
            <a:endParaRPr lang="en-US" dirty="0"/>
          </a:p>
          <a:p>
            <a:pPr lvl="0"/>
            <a:r>
              <a:rPr lang="en-US" dirty="0" smtClean="0"/>
              <a:t> </a:t>
            </a:r>
            <a:r>
              <a:rPr lang="en-US" dirty="0"/>
              <a:t>sensory </a:t>
            </a:r>
            <a:r>
              <a:rPr lang="en-US" dirty="0" smtClean="0"/>
              <a:t>level.</a:t>
            </a:r>
          </a:p>
          <a:p>
            <a:pPr lvl="0"/>
            <a:r>
              <a:rPr lang="en-US" dirty="0"/>
              <a:t> </a:t>
            </a:r>
            <a:r>
              <a:rPr lang="en-US" dirty="0" smtClean="0"/>
              <a:t>upper motor lower limbs weakness.</a:t>
            </a:r>
          </a:p>
          <a:p>
            <a:pPr lvl="0"/>
            <a:r>
              <a:rPr lang="en-US" dirty="0" smtClean="0"/>
              <a:t> </a:t>
            </a:r>
            <a:r>
              <a:rPr lang="en-US" dirty="0"/>
              <a:t>spinal </a:t>
            </a:r>
            <a:r>
              <a:rPr lang="en-US" dirty="0" smtClean="0"/>
              <a:t>tenderness.</a:t>
            </a:r>
          </a:p>
          <a:p>
            <a:pPr lvl="0"/>
            <a:r>
              <a:rPr lang="en-US" dirty="0" smtClean="0"/>
              <a:t> </a:t>
            </a:r>
            <a:r>
              <a:rPr lang="en-US" dirty="0"/>
              <a:t>bowel/bladder </a:t>
            </a:r>
            <a:r>
              <a:rPr lang="en-US" dirty="0" smtClean="0"/>
              <a:t>dysfunction</a:t>
            </a:r>
            <a:r>
              <a:rPr lang="en-US" dirty="0"/>
              <a:t>. </a:t>
            </a:r>
            <a:r>
              <a:rPr lang="en-US" dirty="0" smtClean="0"/>
              <a:t> </a:t>
            </a:r>
            <a:endParaRPr lang="en-US" dirty="0"/>
          </a:p>
        </p:txBody>
      </p:sp>
    </p:spTree>
    <p:extLst>
      <p:ext uri="{BB962C8B-B14F-4D97-AF65-F5344CB8AC3E}">
        <p14:creationId xmlns:p14="http://schemas.microsoft.com/office/powerpoint/2010/main" val="1126542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188721"/>
            <a:ext cx="10018713" cy="4602480"/>
          </a:xfrm>
        </p:spPr>
        <p:txBody>
          <a:bodyPr/>
          <a:lstStyle/>
          <a:p>
            <a:pPr marL="0" indent="0">
              <a:buNone/>
            </a:pPr>
            <a:r>
              <a:rPr lang="en-US" b="1" dirty="0" err="1" smtClean="0"/>
              <a:t>Hemisection</a:t>
            </a:r>
            <a:r>
              <a:rPr lang="en-US" b="1" dirty="0" smtClean="0"/>
              <a:t> of the spinal cord:</a:t>
            </a:r>
          </a:p>
          <a:p>
            <a:endParaRPr lang="en-US" dirty="0" smtClean="0"/>
          </a:p>
          <a:p>
            <a:r>
              <a:rPr lang="en-US" dirty="0" smtClean="0"/>
              <a:t>Ipsilateral upper motor neuron weakness.</a:t>
            </a:r>
          </a:p>
          <a:p>
            <a:r>
              <a:rPr lang="en-US" dirty="0" smtClean="0"/>
              <a:t>Ipsilateral loss of vibration and proprioception.</a:t>
            </a:r>
          </a:p>
          <a:p>
            <a:r>
              <a:rPr lang="en-US" dirty="0" err="1" smtClean="0"/>
              <a:t>Contalateral</a:t>
            </a:r>
            <a:r>
              <a:rPr lang="en-US" dirty="0" smtClean="0"/>
              <a:t> loss of pain and temperature.</a:t>
            </a:r>
            <a:endParaRPr lang="en-US" dirty="0"/>
          </a:p>
        </p:txBody>
      </p:sp>
    </p:spTree>
    <p:extLst>
      <p:ext uri="{BB962C8B-B14F-4D97-AF65-F5344CB8AC3E}">
        <p14:creationId xmlns:p14="http://schemas.microsoft.com/office/powerpoint/2010/main" val="264973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848" y="685800"/>
            <a:ext cx="8723375" cy="5824728"/>
          </a:xfrm>
        </p:spPr>
      </p:pic>
    </p:spTree>
    <p:extLst>
      <p:ext uri="{BB962C8B-B14F-4D97-AF65-F5344CB8AC3E}">
        <p14:creationId xmlns:p14="http://schemas.microsoft.com/office/powerpoint/2010/main" val="1207285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832" y="704088"/>
            <a:ext cx="8869680" cy="5715000"/>
          </a:xfrm>
        </p:spPr>
      </p:pic>
    </p:spTree>
    <p:extLst>
      <p:ext uri="{BB962C8B-B14F-4D97-AF65-F5344CB8AC3E}">
        <p14:creationId xmlns:p14="http://schemas.microsoft.com/office/powerpoint/2010/main" val="1355597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428" y="903890"/>
            <a:ext cx="9903372" cy="5273073"/>
          </a:xfrm>
        </p:spPr>
        <p:txBody>
          <a:bodyPr/>
          <a:lstStyle/>
          <a:p>
            <a:endParaRPr lang="en-US" dirty="0" smtClean="0"/>
          </a:p>
          <a:p>
            <a:r>
              <a:rPr lang="en-US" b="1" u="sng" dirty="0" smtClean="0"/>
              <a:t>Anterior Horn Cells:</a:t>
            </a:r>
          </a:p>
          <a:p>
            <a:pPr marL="0" indent="0">
              <a:buNone/>
            </a:pPr>
            <a:r>
              <a:rPr lang="en-US" dirty="0" smtClean="0"/>
              <a:t> </a:t>
            </a:r>
          </a:p>
          <a:p>
            <a:pPr marL="0" indent="0">
              <a:buNone/>
            </a:pPr>
            <a:r>
              <a:rPr lang="en-US" dirty="0"/>
              <a:t> W</a:t>
            </a:r>
            <a:r>
              <a:rPr lang="en-US" dirty="0" smtClean="0"/>
              <a:t>eakness.</a:t>
            </a:r>
          </a:p>
          <a:p>
            <a:pPr marL="0" indent="0">
              <a:buNone/>
            </a:pPr>
            <a:r>
              <a:rPr lang="en-US" dirty="0" smtClean="0"/>
              <a:t> </a:t>
            </a:r>
            <a:r>
              <a:rPr lang="en-US" dirty="0" err="1" smtClean="0"/>
              <a:t>Fasciculations</a:t>
            </a:r>
            <a:r>
              <a:rPr lang="en-US" dirty="0" smtClean="0"/>
              <a:t>.</a:t>
            </a:r>
            <a:endParaRPr lang="en-US" dirty="0"/>
          </a:p>
          <a:p>
            <a:pPr marL="0" indent="0">
              <a:buNone/>
            </a:pPr>
            <a:r>
              <a:rPr lang="en-US" dirty="0" smtClean="0"/>
              <a:t> Wasting.</a:t>
            </a:r>
          </a:p>
          <a:p>
            <a:pPr marL="0" indent="0">
              <a:buNone/>
            </a:pPr>
            <a:r>
              <a:rPr lang="en-US" dirty="0" smtClean="0"/>
              <a:t> Spasticity.</a:t>
            </a:r>
          </a:p>
          <a:p>
            <a:pPr marL="0" indent="0">
              <a:buNone/>
            </a:pPr>
            <a:r>
              <a:rPr lang="en-US" dirty="0" smtClean="0"/>
              <a:t> Hyperreflexia.</a:t>
            </a:r>
          </a:p>
          <a:p>
            <a:pPr marL="0" indent="0">
              <a:buNone/>
            </a:pPr>
            <a:r>
              <a:rPr lang="en-US" dirty="0" smtClean="0"/>
              <a:t> No sensory loss.</a:t>
            </a:r>
            <a:endParaRPr lang="en-US" dirty="0"/>
          </a:p>
          <a:p>
            <a:endParaRPr lang="en-US" dirty="0"/>
          </a:p>
        </p:txBody>
      </p:sp>
    </p:spTree>
    <p:extLst>
      <p:ext uri="{BB962C8B-B14F-4D97-AF65-F5344CB8AC3E}">
        <p14:creationId xmlns:p14="http://schemas.microsoft.com/office/powerpoint/2010/main" val="914493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290" y="578069"/>
            <a:ext cx="9535510" cy="5896303"/>
          </a:xfrm>
        </p:spPr>
        <p:txBody>
          <a:bodyPr>
            <a:normAutofit/>
          </a:bodyPr>
          <a:lstStyle/>
          <a:p>
            <a:pPr marL="0" indent="0">
              <a:buNone/>
            </a:pPr>
            <a:r>
              <a:rPr lang="en-US" b="1" u="sng" dirty="0" smtClean="0"/>
              <a:t>Peripheral nervous system: </a:t>
            </a:r>
            <a:endParaRPr lang="en-US" sz="2400" b="1" u="sng" dirty="0"/>
          </a:p>
          <a:p>
            <a:pPr lvl="0"/>
            <a:endParaRPr lang="en-US" sz="2400" dirty="0" smtClean="0"/>
          </a:p>
          <a:p>
            <a:pPr lvl="0"/>
            <a:r>
              <a:rPr lang="en-US" sz="2400" b="1" dirty="0" smtClean="0"/>
              <a:t>Root </a:t>
            </a:r>
            <a:r>
              <a:rPr lang="en-US" sz="2400" b="1" dirty="0"/>
              <a:t>(radiculopathy</a:t>
            </a:r>
            <a:r>
              <a:rPr lang="en-US" sz="2400" b="1" dirty="0" smtClean="0"/>
              <a:t>):</a:t>
            </a:r>
          </a:p>
          <a:p>
            <a:pPr marL="0" lvl="0" indent="0">
              <a:buNone/>
            </a:pPr>
            <a:r>
              <a:rPr lang="en-US" sz="2400" dirty="0"/>
              <a:t> </a:t>
            </a:r>
            <a:r>
              <a:rPr lang="en-US" sz="2400" dirty="0" smtClean="0"/>
              <a:t> </a:t>
            </a:r>
            <a:r>
              <a:rPr lang="en-US" sz="2400" dirty="0"/>
              <a:t>Pain, focal weakness and wasting, sensory </a:t>
            </a:r>
            <a:r>
              <a:rPr lang="en-US" sz="2400" dirty="0" smtClean="0"/>
              <a:t>loss </a:t>
            </a:r>
            <a:r>
              <a:rPr lang="en-US" sz="2400" dirty="0"/>
              <a:t>along a dermatomal </a:t>
            </a:r>
            <a:r>
              <a:rPr lang="en-US" sz="2400" dirty="0" smtClean="0"/>
              <a:t>                                distribution</a:t>
            </a:r>
            <a:r>
              <a:rPr lang="en-US" sz="2400" dirty="0"/>
              <a:t>, history of back </a:t>
            </a:r>
            <a:r>
              <a:rPr lang="en-US" sz="2400" dirty="0" smtClean="0"/>
              <a:t>pain</a:t>
            </a:r>
            <a:r>
              <a:rPr lang="en-US" sz="2400" dirty="0"/>
              <a:t>.</a:t>
            </a:r>
          </a:p>
          <a:p>
            <a:pPr lvl="0"/>
            <a:endParaRPr lang="en-US" sz="2400" dirty="0" smtClean="0"/>
          </a:p>
          <a:p>
            <a:pPr lvl="0"/>
            <a:r>
              <a:rPr lang="en-US" sz="2400" b="1" dirty="0" err="1" smtClean="0"/>
              <a:t>mononeuropathy</a:t>
            </a:r>
            <a:r>
              <a:rPr lang="en-US" sz="2400" b="1" dirty="0" smtClean="0"/>
              <a:t>: </a:t>
            </a:r>
          </a:p>
          <a:p>
            <a:pPr marL="0" lvl="0" indent="0">
              <a:buNone/>
            </a:pPr>
            <a:r>
              <a:rPr lang="en-US" sz="2400" dirty="0" smtClean="0"/>
              <a:t>   findings </a:t>
            </a:r>
            <a:r>
              <a:rPr lang="en-US" sz="2400" dirty="0"/>
              <a:t>along a particular nerve </a:t>
            </a:r>
            <a:r>
              <a:rPr lang="en-US" sz="2400" dirty="0" smtClean="0"/>
              <a:t>distribution </a:t>
            </a:r>
            <a:endParaRPr lang="en-US" sz="2400" dirty="0"/>
          </a:p>
        </p:txBody>
      </p:sp>
    </p:spTree>
    <p:extLst>
      <p:ext uri="{BB962C8B-B14F-4D97-AF65-F5344CB8AC3E}">
        <p14:creationId xmlns:p14="http://schemas.microsoft.com/office/powerpoint/2010/main" val="1970713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2468" y="882870"/>
            <a:ext cx="9861331" cy="5294094"/>
          </a:xfrm>
        </p:spPr>
        <p:txBody>
          <a:bodyPr/>
          <a:lstStyle/>
          <a:p>
            <a:pPr lvl="0"/>
            <a:endParaRPr lang="en-US" dirty="0" smtClean="0"/>
          </a:p>
          <a:p>
            <a:pPr lvl="0"/>
            <a:r>
              <a:rPr lang="en-US" b="1" dirty="0" smtClean="0"/>
              <a:t>Peripheral polyneuropathy:</a:t>
            </a:r>
            <a:endParaRPr lang="en-US" b="1" dirty="0"/>
          </a:p>
          <a:p>
            <a:pPr marL="0" lvl="0" indent="0">
              <a:buNone/>
            </a:pPr>
            <a:r>
              <a:rPr lang="en-US" dirty="0" smtClean="0"/>
              <a:t>glove </a:t>
            </a:r>
            <a:r>
              <a:rPr lang="en-US" dirty="0"/>
              <a:t>and stocking" distribution, pain and </a:t>
            </a:r>
            <a:r>
              <a:rPr lang="en-US" dirty="0" err="1"/>
              <a:t>paresthesias</a:t>
            </a:r>
            <a:r>
              <a:rPr lang="en-US" dirty="0"/>
              <a:t> of </a:t>
            </a:r>
            <a:r>
              <a:rPr lang="en-US" dirty="0" err="1" smtClean="0"/>
              <a:t>toes,fingers</a:t>
            </a:r>
            <a:r>
              <a:rPr lang="en-US" dirty="0"/>
              <a:t>, </a:t>
            </a:r>
            <a:r>
              <a:rPr lang="en-US" dirty="0" smtClean="0"/>
              <a:t>+/-loss </a:t>
            </a:r>
            <a:r>
              <a:rPr lang="en-US" dirty="0"/>
              <a:t>of distal DTR'S</a:t>
            </a:r>
            <a:r>
              <a:rPr lang="en-US" dirty="0" smtClean="0"/>
              <a:t>,+/- </a:t>
            </a:r>
            <a:r>
              <a:rPr lang="en-US" dirty="0"/>
              <a:t>loss of vibration and </a:t>
            </a:r>
            <a:r>
              <a:rPr lang="en-US" dirty="0" smtClean="0"/>
              <a:t>proprioception,+/-weakness</a:t>
            </a:r>
            <a:endParaRPr lang="en-US" dirty="0"/>
          </a:p>
          <a:p>
            <a:pPr lvl="0"/>
            <a:endParaRPr lang="en-US" dirty="0" smtClean="0"/>
          </a:p>
          <a:p>
            <a:pPr lvl="0"/>
            <a:r>
              <a:rPr lang="en-US" b="1" dirty="0" err="1" smtClean="0"/>
              <a:t>polyradiculoneuropathy</a:t>
            </a:r>
            <a:r>
              <a:rPr lang="en-US" b="1" dirty="0"/>
              <a:t>: </a:t>
            </a:r>
            <a:endParaRPr lang="en-US" b="1" dirty="0" smtClean="0"/>
          </a:p>
          <a:p>
            <a:pPr marL="0" lvl="0" indent="0">
              <a:buNone/>
            </a:pPr>
            <a:r>
              <a:rPr lang="en-US" dirty="0" smtClean="0"/>
              <a:t>ascending </a:t>
            </a:r>
            <a:r>
              <a:rPr lang="en-US" dirty="0"/>
              <a:t>weakness, +/- sensory loss and pain. Wasting in chronic </a:t>
            </a:r>
            <a:r>
              <a:rPr lang="en-US" dirty="0" smtClean="0"/>
              <a:t>                                                                form</a:t>
            </a:r>
            <a:r>
              <a:rPr lang="en-US" dirty="0"/>
              <a:t>. </a:t>
            </a:r>
          </a:p>
          <a:p>
            <a:endParaRPr lang="en-US" dirty="0"/>
          </a:p>
        </p:txBody>
      </p:sp>
    </p:spTree>
    <p:extLst>
      <p:ext uri="{BB962C8B-B14F-4D97-AF65-F5344CB8AC3E}">
        <p14:creationId xmlns:p14="http://schemas.microsoft.com/office/powerpoint/2010/main" val="423273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682496"/>
            <a:ext cx="7443216" cy="4019804"/>
          </a:xfrm>
        </p:spPr>
      </p:pic>
    </p:spTree>
    <p:extLst>
      <p:ext uri="{BB962C8B-B14F-4D97-AF65-F5344CB8AC3E}">
        <p14:creationId xmlns:p14="http://schemas.microsoft.com/office/powerpoint/2010/main" val="743675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4511" y="1145628"/>
            <a:ext cx="9840310" cy="4550978"/>
          </a:xfrm>
        </p:spPr>
        <p:txBody>
          <a:bodyPr/>
          <a:lstStyle/>
          <a:p>
            <a:endParaRPr lang="en-US" dirty="0" smtClean="0"/>
          </a:p>
          <a:p>
            <a:r>
              <a:rPr lang="en-US" b="1" u="sng" dirty="0" smtClean="0"/>
              <a:t>Neuromuscular </a:t>
            </a:r>
            <a:r>
              <a:rPr lang="en-US" b="1" u="sng" dirty="0"/>
              <a:t>junction</a:t>
            </a:r>
            <a:r>
              <a:rPr lang="en-US" b="1" u="sng" dirty="0" smtClean="0"/>
              <a:t>:</a:t>
            </a:r>
          </a:p>
          <a:p>
            <a:pPr marL="0" indent="0">
              <a:buNone/>
            </a:pPr>
            <a:r>
              <a:rPr lang="en-US" dirty="0" smtClean="0"/>
              <a:t>    </a:t>
            </a:r>
            <a:r>
              <a:rPr lang="en-US" sz="2400" dirty="0" smtClean="0"/>
              <a:t>fluctuating </a:t>
            </a:r>
            <a:r>
              <a:rPr lang="en-US" sz="2400" dirty="0"/>
              <a:t>weakness, wasting</a:t>
            </a:r>
            <a:r>
              <a:rPr lang="en-US" sz="2400" dirty="0" smtClean="0"/>
              <a:t>.</a:t>
            </a:r>
            <a:r>
              <a:rPr lang="en-US" sz="2400" dirty="0"/>
              <a:t/>
            </a:r>
            <a:br>
              <a:rPr lang="en-US" sz="2400" dirty="0"/>
            </a:br>
            <a:endParaRPr lang="en-US" sz="2400" dirty="0" smtClean="0"/>
          </a:p>
          <a:p>
            <a:r>
              <a:rPr lang="en-US" b="1" u="sng" dirty="0" smtClean="0"/>
              <a:t>Myopathy</a:t>
            </a:r>
            <a:r>
              <a:rPr lang="en-US" b="1" u="sng" dirty="0"/>
              <a:t>: </a:t>
            </a:r>
            <a:endParaRPr lang="en-US" b="1" u="sng" dirty="0" smtClean="0"/>
          </a:p>
          <a:p>
            <a:pPr marL="0" indent="0">
              <a:buNone/>
            </a:pPr>
            <a:r>
              <a:rPr lang="en-US" sz="2400" dirty="0" smtClean="0"/>
              <a:t>    sensory </a:t>
            </a:r>
            <a:r>
              <a:rPr lang="en-US" sz="2400" dirty="0"/>
              <a:t>usually not involved, although may have pain. Weakness </a:t>
            </a:r>
            <a:r>
              <a:rPr lang="en-US" sz="2400" dirty="0" smtClean="0"/>
              <a:t>.</a:t>
            </a:r>
            <a:r>
              <a:rPr lang="en-US" sz="2400" dirty="0"/>
              <a:t/>
            </a:r>
            <a:br>
              <a:rPr lang="en-US" sz="2400" dirty="0"/>
            </a:br>
            <a:endParaRPr lang="en-US" dirty="0"/>
          </a:p>
        </p:txBody>
      </p:sp>
    </p:spTree>
    <p:extLst>
      <p:ext uri="{BB962C8B-B14F-4D97-AF65-F5344CB8AC3E}">
        <p14:creationId xmlns:p14="http://schemas.microsoft.com/office/powerpoint/2010/main" val="1920919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localize a lesion:</a:t>
            </a:r>
            <a:endParaRPr lang="en-US" dirty="0"/>
          </a:p>
        </p:txBody>
      </p:sp>
      <p:sp>
        <p:nvSpPr>
          <p:cNvPr id="3" name="Content Placeholder 2"/>
          <p:cNvSpPr>
            <a:spLocks noGrp="1"/>
          </p:cNvSpPr>
          <p:nvPr>
            <p:ph idx="1"/>
          </p:nvPr>
        </p:nvSpPr>
        <p:spPr/>
        <p:txBody>
          <a:bodyPr/>
          <a:lstStyle/>
          <a:p>
            <a:r>
              <a:rPr lang="en-US" sz="3200" b="1" u="sng" dirty="0"/>
              <a:t>Step 1: </a:t>
            </a:r>
            <a:endParaRPr lang="en-US" sz="3200" b="1" u="sng" dirty="0" smtClean="0"/>
          </a:p>
          <a:p>
            <a:pPr marL="0" indent="0">
              <a:buNone/>
            </a:pPr>
            <a:endParaRPr lang="en-US" dirty="0" smtClean="0"/>
          </a:p>
          <a:p>
            <a:pPr marL="0" indent="0">
              <a:buNone/>
            </a:pPr>
            <a:r>
              <a:rPr lang="en-US" dirty="0" smtClean="0"/>
              <a:t>Is it UMN or LMN? </a:t>
            </a:r>
            <a:endParaRPr lang="en-US" dirty="0"/>
          </a:p>
          <a:p>
            <a:endParaRPr lang="en-US" dirty="0"/>
          </a:p>
        </p:txBody>
      </p:sp>
    </p:spTree>
    <p:extLst>
      <p:ext uri="{BB962C8B-B14F-4D97-AF65-F5344CB8AC3E}">
        <p14:creationId xmlns:p14="http://schemas.microsoft.com/office/powerpoint/2010/main" val="204670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166" y="620111"/>
            <a:ext cx="9661634" cy="5556852"/>
          </a:xfrm>
        </p:spPr>
        <p:txBody>
          <a:bodyPr>
            <a:normAutofit/>
          </a:bodyPr>
          <a:lstStyle/>
          <a:p>
            <a:r>
              <a:rPr lang="en-US" sz="3200" dirty="0"/>
              <a:t>Step 2</a:t>
            </a:r>
            <a:r>
              <a:rPr lang="en-US" sz="3200" dirty="0" smtClean="0"/>
              <a:t>:</a:t>
            </a:r>
          </a:p>
          <a:p>
            <a:pPr marL="0" indent="0">
              <a:buNone/>
            </a:pPr>
            <a:r>
              <a:rPr lang="en-US" dirty="0"/>
              <a:t> </a:t>
            </a:r>
            <a:r>
              <a:rPr lang="en-US" dirty="0" smtClean="0"/>
              <a:t> </a:t>
            </a:r>
          </a:p>
          <a:p>
            <a:pPr marL="0" indent="0">
              <a:buNone/>
            </a:pPr>
            <a:r>
              <a:rPr lang="en-US" dirty="0"/>
              <a:t> </a:t>
            </a:r>
            <a:r>
              <a:rPr lang="en-US" dirty="0" smtClean="0"/>
              <a:t>   If UMN:</a:t>
            </a:r>
            <a:endParaRPr lang="en-US" dirty="0"/>
          </a:p>
          <a:p>
            <a:pPr marL="0" indent="0">
              <a:buNone/>
            </a:pPr>
            <a:r>
              <a:rPr lang="en-US" dirty="0"/>
              <a:t/>
            </a:r>
            <a:br>
              <a:rPr lang="en-US" dirty="0"/>
            </a:br>
            <a:r>
              <a:rPr lang="en-US" dirty="0" smtClean="0"/>
              <a:t>1</a:t>
            </a:r>
            <a:r>
              <a:rPr lang="en-US" dirty="0"/>
              <a:t>. Brain (including brainstem</a:t>
            </a:r>
            <a:r>
              <a:rPr lang="en-US" dirty="0" smtClean="0"/>
              <a:t>).</a:t>
            </a:r>
          </a:p>
          <a:p>
            <a:pPr marL="0" indent="0">
              <a:buNone/>
            </a:pPr>
            <a:r>
              <a:rPr lang="en-US" dirty="0" smtClean="0"/>
              <a:t>2</a:t>
            </a:r>
            <a:r>
              <a:rPr lang="en-US" dirty="0"/>
              <a:t>. Spinal </a:t>
            </a:r>
            <a:r>
              <a:rPr lang="en-US" dirty="0" smtClean="0"/>
              <a:t>cord. </a:t>
            </a:r>
          </a:p>
          <a:p>
            <a:pPr marL="0" indent="0">
              <a:buNone/>
            </a:pPr>
            <a:endParaRPr lang="en-US" dirty="0"/>
          </a:p>
        </p:txBody>
      </p:sp>
    </p:spTree>
    <p:extLst>
      <p:ext uri="{BB962C8B-B14F-4D97-AF65-F5344CB8AC3E}">
        <p14:creationId xmlns:p14="http://schemas.microsoft.com/office/powerpoint/2010/main" val="1363215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490" y="651641"/>
            <a:ext cx="9840310" cy="5525322"/>
          </a:xfrm>
        </p:spPr>
        <p:txBody>
          <a:bodyPr>
            <a:normAutofit/>
          </a:bodyPr>
          <a:lstStyle/>
          <a:p>
            <a:pPr marL="0" indent="0">
              <a:buNone/>
            </a:pPr>
            <a:r>
              <a:rPr lang="en-US" dirty="0" smtClean="0"/>
              <a:t>       If LMN: </a:t>
            </a:r>
          </a:p>
          <a:p>
            <a:pPr marL="514350" indent="-514350">
              <a:buAutoNum type="arabicPeriod"/>
            </a:pPr>
            <a:r>
              <a:rPr lang="en-US" dirty="0" smtClean="0"/>
              <a:t>Nerve root.</a:t>
            </a:r>
            <a:endParaRPr lang="en-US" dirty="0"/>
          </a:p>
          <a:p>
            <a:pPr marL="514350" indent="-514350">
              <a:buAutoNum type="arabicPeriod"/>
            </a:pPr>
            <a:r>
              <a:rPr lang="en-US" dirty="0" smtClean="0"/>
              <a:t>Nerve.</a:t>
            </a:r>
          </a:p>
          <a:p>
            <a:pPr marL="514350" indent="-514350">
              <a:buAutoNum type="arabicPeriod"/>
            </a:pPr>
            <a:r>
              <a:rPr lang="en-US" dirty="0" smtClean="0"/>
              <a:t>Neuromuscular </a:t>
            </a:r>
            <a:r>
              <a:rPr lang="en-US" dirty="0"/>
              <a:t>Junction (NMJ</a:t>
            </a:r>
            <a:r>
              <a:rPr lang="en-US" dirty="0" smtClean="0"/>
              <a:t>).</a:t>
            </a:r>
          </a:p>
          <a:p>
            <a:pPr marL="514350" indent="-514350">
              <a:buAutoNum type="arabicPeriod"/>
            </a:pPr>
            <a:r>
              <a:rPr lang="en-US" dirty="0" smtClean="0"/>
              <a:t>Muscle. </a:t>
            </a:r>
            <a:endParaRPr lang="en-US" dirty="0"/>
          </a:p>
          <a:p>
            <a:endParaRPr lang="en-US" dirty="0"/>
          </a:p>
          <a:p>
            <a:endParaRPr lang="en-US" dirty="0"/>
          </a:p>
        </p:txBody>
      </p:sp>
    </p:spTree>
    <p:extLst>
      <p:ext uri="{BB962C8B-B14F-4D97-AF65-F5344CB8AC3E}">
        <p14:creationId xmlns:p14="http://schemas.microsoft.com/office/powerpoint/2010/main" val="1163023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1484310" y="1938529"/>
            <a:ext cx="10018713" cy="3493007"/>
          </a:xfrm>
        </p:spPr>
        <p:txBody>
          <a:bodyPr/>
          <a:lstStyle/>
          <a:p>
            <a:r>
              <a:rPr lang="en-US" dirty="0"/>
              <a:t>A 72-year-old woman with a history of diabetes and hypertension suddenly awakens with </a:t>
            </a:r>
            <a:r>
              <a:rPr lang="en-US" dirty="0" smtClean="0"/>
              <a:t>deviation of her mouth angle to the left, weakness of the right arm </a:t>
            </a:r>
            <a:r>
              <a:rPr lang="en-US" dirty="0"/>
              <a:t>and leg. On examination, </a:t>
            </a:r>
            <a:r>
              <a:rPr lang="en-US" dirty="0" smtClean="0"/>
              <a:t>she has upper motor neuron </a:t>
            </a:r>
            <a:r>
              <a:rPr lang="en-US" dirty="0"/>
              <a:t>weakness of the right face, arm and leg associated with brisk reflexes on the right and a right extensor plantar </a:t>
            </a:r>
            <a:r>
              <a:rPr lang="en-US" dirty="0" smtClean="0"/>
              <a:t>response.</a:t>
            </a:r>
            <a:endParaRPr lang="en-US" dirty="0"/>
          </a:p>
        </p:txBody>
      </p:sp>
    </p:spTree>
    <p:extLst>
      <p:ext uri="{BB962C8B-B14F-4D97-AF65-F5344CB8AC3E}">
        <p14:creationId xmlns:p14="http://schemas.microsoft.com/office/powerpoint/2010/main" val="1957324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1484310" y="1627633"/>
            <a:ext cx="10018713" cy="3584447"/>
          </a:xfrm>
        </p:spPr>
        <p:txBody>
          <a:bodyPr/>
          <a:lstStyle/>
          <a:p>
            <a:r>
              <a:rPr lang="en-US" dirty="0"/>
              <a:t>A </a:t>
            </a:r>
            <a:r>
              <a:rPr lang="en-US" dirty="0" smtClean="0"/>
              <a:t>35 year-old woman known to have breast cancer with metastasis to the liver presented with </a:t>
            </a:r>
            <a:r>
              <a:rPr lang="en-US" dirty="0"/>
              <a:t>progressive weakness of both legs for </a:t>
            </a:r>
            <a:r>
              <a:rPr lang="en-US" dirty="0" smtClean="0"/>
              <a:t> </a:t>
            </a:r>
            <a:r>
              <a:rPr lang="en-US" dirty="0"/>
              <a:t>3</a:t>
            </a:r>
            <a:r>
              <a:rPr lang="en-US" dirty="0" smtClean="0"/>
              <a:t> days. On exam s</a:t>
            </a:r>
            <a:r>
              <a:rPr lang="en-US" dirty="0"/>
              <a:t>he has bilateral lower extremity hyperreflexia and </a:t>
            </a:r>
            <a:r>
              <a:rPr lang="en-US" dirty="0" smtClean="0"/>
              <a:t>clonus.</a:t>
            </a:r>
            <a:endParaRPr lang="en-US" dirty="0"/>
          </a:p>
        </p:txBody>
      </p:sp>
    </p:spTree>
    <p:extLst>
      <p:ext uri="{BB962C8B-B14F-4D97-AF65-F5344CB8AC3E}">
        <p14:creationId xmlns:p14="http://schemas.microsoft.com/office/powerpoint/2010/main" val="628946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1484310" y="1956817"/>
            <a:ext cx="10018713" cy="3834384"/>
          </a:xfrm>
        </p:spPr>
        <p:txBody>
          <a:bodyPr>
            <a:normAutofit/>
          </a:bodyPr>
          <a:lstStyle/>
          <a:p>
            <a:r>
              <a:rPr lang="en-US" dirty="0"/>
              <a:t>26 year old motorcyclist was received by the trauma team in </a:t>
            </a:r>
            <a:r>
              <a:rPr lang="en-US" dirty="0" smtClean="0"/>
              <a:t>the </a:t>
            </a:r>
            <a:r>
              <a:rPr lang="en-US" dirty="0"/>
              <a:t>emergency department after </a:t>
            </a:r>
            <a:r>
              <a:rPr lang="en-US" dirty="0" smtClean="0"/>
              <a:t>being involved in MVA. </a:t>
            </a:r>
            <a:r>
              <a:rPr lang="en-US" dirty="0"/>
              <a:t>Initial neurological examination found him alert and orientated with a Glasgow Coma Score of </a:t>
            </a:r>
            <a:r>
              <a:rPr lang="en-US" dirty="0" smtClean="0"/>
              <a:t>15.</a:t>
            </a:r>
            <a:r>
              <a:rPr lang="en-US" dirty="0"/>
              <a:t> </a:t>
            </a:r>
            <a:r>
              <a:rPr lang="en-US" dirty="0" smtClean="0"/>
              <a:t>Full </a:t>
            </a:r>
            <a:r>
              <a:rPr lang="en-US" dirty="0"/>
              <a:t>neurological examination demonstrated reduced motor power on the left side. Shoulder abduction and elbow flexion was diminished but movement was absent or reduced to a flicker for elbow extension, wrist flexion and extension, finger extension and flexion, and all muscle groups in the lower limb. </a:t>
            </a:r>
          </a:p>
        </p:txBody>
      </p:sp>
    </p:spTree>
    <p:extLst>
      <p:ext uri="{BB962C8B-B14F-4D97-AF65-F5344CB8AC3E}">
        <p14:creationId xmlns:p14="http://schemas.microsoft.com/office/powerpoint/2010/main" val="994648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92024"/>
            <a:ext cx="10018713" cy="1752599"/>
          </a:xfrm>
        </p:spPr>
        <p:txBody>
          <a:bodyPr/>
          <a:lstStyle/>
          <a:p>
            <a:endParaRPr lang="en-US"/>
          </a:p>
        </p:txBody>
      </p:sp>
      <p:sp>
        <p:nvSpPr>
          <p:cNvPr id="3" name="Content Placeholder 2"/>
          <p:cNvSpPr>
            <a:spLocks noGrp="1"/>
          </p:cNvSpPr>
          <p:nvPr>
            <p:ph idx="1"/>
          </p:nvPr>
        </p:nvSpPr>
        <p:spPr>
          <a:xfrm>
            <a:off x="1484310" y="1560575"/>
            <a:ext cx="10018713" cy="4230625"/>
          </a:xfrm>
        </p:spPr>
        <p:txBody>
          <a:bodyPr/>
          <a:lstStyle/>
          <a:p>
            <a:r>
              <a:rPr lang="en-US" dirty="0"/>
              <a:t>Right sided motor function was normal. Sensation was abnormal below C6 with absent pinprick sensation on the right side and abnormal light touch and proprioception sensation on the left side. Reflexes were all reduced on the left </a:t>
            </a:r>
            <a:r>
              <a:rPr lang="en-US" dirty="0" smtClean="0"/>
              <a:t>side.</a:t>
            </a:r>
            <a:endParaRPr lang="en-US" dirty="0"/>
          </a:p>
          <a:p>
            <a:endParaRPr lang="en-US" dirty="0"/>
          </a:p>
        </p:txBody>
      </p:sp>
    </p:spTree>
    <p:extLst>
      <p:ext uri="{BB962C8B-B14F-4D97-AF65-F5344CB8AC3E}">
        <p14:creationId xmlns:p14="http://schemas.microsoft.com/office/powerpoint/2010/main" val="15916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a:bodyPr>
          <a:lstStyle/>
          <a:p>
            <a:r>
              <a:rPr lang="en-US" dirty="0"/>
              <a:t>A 60 year old man with hypertension wakes one morning with trouble walking. He is feeling </a:t>
            </a:r>
            <a:r>
              <a:rPr lang="en-US" dirty="0" smtClean="0"/>
              <a:t>dizzy. </a:t>
            </a:r>
            <a:r>
              <a:rPr lang="en-US" dirty="0"/>
              <a:t>His wife gets him into the car and brings him to the emergency room where you are asked to evaluate him. On the way to the emergency room his wife noted that his face seemed to be drooping on the right. </a:t>
            </a:r>
          </a:p>
          <a:p>
            <a:endParaRPr lang="en-US" dirty="0"/>
          </a:p>
        </p:txBody>
      </p:sp>
    </p:spTree>
    <p:extLst>
      <p:ext uri="{BB962C8B-B14F-4D97-AF65-F5344CB8AC3E}">
        <p14:creationId xmlns:p14="http://schemas.microsoft.com/office/powerpoint/2010/main" val="1727720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792225"/>
            <a:ext cx="10018713" cy="3998976"/>
          </a:xfrm>
        </p:spPr>
        <p:txBody>
          <a:bodyPr>
            <a:normAutofit/>
          </a:bodyPr>
          <a:lstStyle/>
          <a:p>
            <a:r>
              <a:rPr lang="en-US" dirty="0"/>
              <a:t>On examination you find that the man is quite uncomfortable and prefers to be lying still rather than trying to cooperate with the exam. His mental status is appropriate. His pupillary exam is normal but he cannot look to the right with either the left or the right eye. The corneal reflex is abnormal on the right. Although he feels the cornea being touched he does not close his right eye. His left eye does close to right corneal stimulation. The right side of his face is weak and he has marked loss of right sided hearing. His gag reflex is intact. He is unable to walk and has right upper extremity intention tremor. When you sit him up he falls to the right. His reflexes and strength are intact in all limbs. </a:t>
            </a:r>
          </a:p>
          <a:p>
            <a:endParaRPr lang="en-US" dirty="0"/>
          </a:p>
        </p:txBody>
      </p:sp>
    </p:spTree>
    <p:extLst>
      <p:ext uri="{BB962C8B-B14F-4D97-AF65-F5344CB8AC3E}">
        <p14:creationId xmlns:p14="http://schemas.microsoft.com/office/powerpoint/2010/main" val="77802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50976"/>
            <a:ext cx="10018713" cy="4992623"/>
          </a:xfrm>
        </p:spPr>
        <p:txBody>
          <a:bodyPr>
            <a:normAutofit/>
          </a:bodyPr>
          <a:lstStyle/>
          <a:p>
            <a:r>
              <a:rPr lang="en-US" dirty="0" smtClean="0"/>
              <a:t>Brain</a:t>
            </a:r>
          </a:p>
          <a:p>
            <a:r>
              <a:rPr lang="en-US" dirty="0" smtClean="0"/>
              <a:t>Brain stem.</a:t>
            </a:r>
          </a:p>
          <a:p>
            <a:r>
              <a:rPr lang="en-US" dirty="0" smtClean="0"/>
              <a:t>Spinal cord.</a:t>
            </a:r>
          </a:p>
          <a:p>
            <a:r>
              <a:rPr lang="en-US" dirty="0" smtClean="0"/>
              <a:t>Anterior horn cells.</a:t>
            </a:r>
          </a:p>
          <a:p>
            <a:r>
              <a:rPr lang="en-US" dirty="0" smtClean="0"/>
              <a:t>Nerve root.</a:t>
            </a:r>
          </a:p>
          <a:p>
            <a:r>
              <a:rPr lang="en-US" dirty="0" smtClean="0"/>
              <a:t>Plexus.</a:t>
            </a:r>
          </a:p>
          <a:p>
            <a:r>
              <a:rPr lang="en-US" dirty="0" smtClean="0"/>
              <a:t>Peripheral nerve.</a:t>
            </a:r>
          </a:p>
          <a:p>
            <a:r>
              <a:rPr lang="en-US" dirty="0" smtClean="0"/>
              <a:t>Neuromuscular junction.</a:t>
            </a:r>
          </a:p>
          <a:p>
            <a:r>
              <a:rPr lang="en-US" dirty="0" smtClean="0"/>
              <a:t>Muscle.</a:t>
            </a:r>
            <a:endParaRPr lang="en-US" dirty="0"/>
          </a:p>
        </p:txBody>
      </p:sp>
    </p:spTree>
    <p:extLst>
      <p:ext uri="{BB962C8B-B14F-4D97-AF65-F5344CB8AC3E}">
        <p14:creationId xmlns:p14="http://schemas.microsoft.com/office/powerpoint/2010/main" val="17398999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normAutofit/>
          </a:bodyPr>
          <a:lstStyle/>
          <a:p>
            <a:r>
              <a:rPr lang="en-US" dirty="0"/>
              <a:t>A 37-year-old male presented to a chiropractic office </a:t>
            </a:r>
            <a:r>
              <a:rPr lang="en-US" dirty="0" smtClean="0"/>
              <a:t>complaining </a:t>
            </a:r>
            <a:r>
              <a:rPr lang="en-US" dirty="0"/>
              <a:t>about recent onset of tingling and numbness in both hands. He also complained about his feet which he described as "feeling sleepy." His symptoms began slowly following an upper respiratory tract infection that he had about 14 days prior. No history of trauma was reported nor had he ever </a:t>
            </a:r>
            <a:r>
              <a:rPr lang="en-US" dirty="0" smtClean="0"/>
              <a:t>complained </a:t>
            </a:r>
            <a:r>
              <a:rPr lang="en-US" dirty="0"/>
              <a:t>of the current symptoms</a:t>
            </a:r>
            <a:r>
              <a:rPr lang="en-US" dirty="0" smtClean="0"/>
              <a:t>.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74030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664209"/>
            <a:ext cx="10018713" cy="4126992"/>
          </a:xfrm>
        </p:spPr>
        <p:txBody>
          <a:bodyPr/>
          <a:lstStyle/>
          <a:p>
            <a:r>
              <a:rPr lang="en-US" dirty="0"/>
              <a:t>Examination of this man revealed a healthy person in other- wise good condition. Generalized weakness of the lower </a:t>
            </a:r>
            <a:r>
              <a:rPr lang="en-US" dirty="0" smtClean="0"/>
              <a:t>ex </a:t>
            </a:r>
            <a:r>
              <a:rPr lang="en-US" dirty="0" err="1"/>
              <a:t>tremities</a:t>
            </a:r>
            <a:r>
              <a:rPr lang="en-US" dirty="0"/>
              <a:t> was noted when testing the quadriceps, hamstrings </a:t>
            </a:r>
            <a:r>
              <a:rPr lang="en-US" dirty="0" smtClean="0"/>
              <a:t>and the gastrocnemius-soleus muscle </a:t>
            </a:r>
            <a:r>
              <a:rPr lang="en-US" dirty="0" err="1" smtClean="0"/>
              <a:t>groups.Sensory</a:t>
            </a:r>
            <a:r>
              <a:rPr lang="en-US" dirty="0" smtClean="0"/>
              <a:t> loss was </a:t>
            </a:r>
            <a:r>
              <a:rPr lang="en-US" dirty="0"/>
              <a:t>variable in both his hands and </a:t>
            </a:r>
            <a:r>
              <a:rPr lang="en-US" dirty="0" smtClean="0"/>
              <a:t>feet</a:t>
            </a:r>
            <a:r>
              <a:rPr lang="en-US" dirty="0"/>
              <a:t>. Deep tendon reflexes </a:t>
            </a:r>
            <a:r>
              <a:rPr lang="en-US" dirty="0" smtClean="0"/>
              <a:t>are </a:t>
            </a:r>
            <a:r>
              <a:rPr lang="en-US" smtClean="0"/>
              <a:t>not obtainable.</a:t>
            </a:r>
            <a:endParaRPr lang="en-US" dirty="0"/>
          </a:p>
          <a:p>
            <a:endParaRPr lang="en-US" dirty="0"/>
          </a:p>
        </p:txBody>
      </p:sp>
    </p:spTree>
    <p:extLst>
      <p:ext uri="{BB962C8B-B14F-4D97-AF65-F5344CB8AC3E}">
        <p14:creationId xmlns:p14="http://schemas.microsoft.com/office/powerpoint/2010/main" val="768303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5710" y="1472185"/>
            <a:ext cx="10018713" cy="4547616"/>
          </a:xfrm>
        </p:spPr>
        <p:txBody>
          <a:bodyPr>
            <a:normAutofit/>
          </a:bodyPr>
          <a:lstStyle/>
          <a:p>
            <a:pPr marL="0" indent="0">
              <a:buNone/>
            </a:pPr>
            <a:r>
              <a:rPr lang="en-US" sz="4800" smtClean="0"/>
              <a:t>                           Thank </a:t>
            </a:r>
            <a:r>
              <a:rPr lang="en-US" sz="4800" dirty="0" smtClean="0"/>
              <a:t>you </a:t>
            </a:r>
            <a:endParaRPr lang="en-US" sz="4800" dirty="0"/>
          </a:p>
        </p:txBody>
      </p:sp>
    </p:spTree>
    <p:extLst>
      <p:ext uri="{BB962C8B-B14F-4D97-AF65-F5344CB8AC3E}">
        <p14:creationId xmlns:p14="http://schemas.microsoft.com/office/powerpoint/2010/main" val="176796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484310" y="0"/>
            <a:ext cx="9869489" cy="6176963"/>
          </a:xfrm>
        </p:spPr>
        <p:txBody>
          <a:bodyPr>
            <a:normAutofit/>
          </a:bodyPr>
          <a:lstStyle/>
          <a:p>
            <a:endParaRPr lang="en-US" sz="2400" dirty="0"/>
          </a:p>
          <a:p>
            <a:pPr marL="0" indent="0">
              <a:buNone/>
            </a:pPr>
            <a:r>
              <a:rPr lang="en-US" b="1" dirty="0"/>
              <a:t>UPPER MOTOR </a:t>
            </a:r>
            <a:r>
              <a:rPr lang="en-US" b="1" dirty="0" smtClean="0"/>
              <a:t>NEURON </a:t>
            </a:r>
            <a:r>
              <a:rPr lang="en-US" b="1" dirty="0"/>
              <a:t>SIGNS</a:t>
            </a:r>
            <a:endParaRPr lang="en-US" sz="2400" dirty="0"/>
          </a:p>
          <a:p>
            <a:pPr lvl="0"/>
            <a:r>
              <a:rPr lang="en-US" dirty="0"/>
              <a:t>Indicate that the lesion is above the anterior horn cell </a:t>
            </a:r>
            <a:r>
              <a:rPr lang="en-US" dirty="0" smtClean="0"/>
              <a:t>(spinal </a:t>
            </a:r>
            <a:r>
              <a:rPr lang="en-US" dirty="0"/>
              <a:t>cord, brain stem, </a:t>
            </a:r>
            <a:r>
              <a:rPr lang="en-US" dirty="0" smtClean="0"/>
              <a:t>brain).</a:t>
            </a:r>
            <a:endParaRPr lang="en-US" sz="2400" dirty="0"/>
          </a:p>
          <a:p>
            <a:pPr lvl="0"/>
            <a:r>
              <a:rPr lang="en-US" dirty="0" smtClean="0"/>
              <a:t>increased </a:t>
            </a:r>
            <a:r>
              <a:rPr lang="en-US" dirty="0"/>
              <a:t>muscle tone (spasticity</a:t>
            </a:r>
            <a:r>
              <a:rPr lang="en-US" dirty="0" smtClean="0"/>
              <a:t>).</a:t>
            </a:r>
          </a:p>
          <a:p>
            <a:pPr lvl="0"/>
            <a:r>
              <a:rPr lang="en-US" dirty="0" smtClean="0"/>
              <a:t>weakness (flexors </a:t>
            </a:r>
            <a:r>
              <a:rPr lang="en-US" dirty="0"/>
              <a:t>weaker than extensors in the legs and the reverse in the arms - pyramidal pattern of weakness</a:t>
            </a:r>
            <a:r>
              <a:rPr lang="en-US" dirty="0" smtClean="0"/>
              <a:t>).</a:t>
            </a:r>
          </a:p>
          <a:p>
            <a:pPr lvl="0"/>
            <a:r>
              <a:rPr lang="en-US" dirty="0" smtClean="0"/>
              <a:t>increased reflexes.</a:t>
            </a:r>
          </a:p>
          <a:p>
            <a:pPr lvl="0"/>
            <a:r>
              <a:rPr lang="en-US" dirty="0" smtClean="0"/>
              <a:t>up-going </a:t>
            </a:r>
            <a:r>
              <a:rPr lang="en-US" dirty="0"/>
              <a:t>plantar </a:t>
            </a:r>
            <a:r>
              <a:rPr lang="en-US" dirty="0" smtClean="0"/>
              <a:t>response. </a:t>
            </a:r>
          </a:p>
          <a:p>
            <a:pPr lvl="0"/>
            <a:r>
              <a:rPr lang="en-US" dirty="0" smtClean="0"/>
              <a:t>sustained clonus.</a:t>
            </a:r>
            <a:endParaRPr lang="en-US" sz="2400" dirty="0"/>
          </a:p>
        </p:txBody>
      </p:sp>
    </p:spTree>
    <p:extLst>
      <p:ext uri="{BB962C8B-B14F-4D97-AF65-F5344CB8AC3E}">
        <p14:creationId xmlns:p14="http://schemas.microsoft.com/office/powerpoint/2010/main" val="135083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7904" y="640080"/>
            <a:ext cx="9835896" cy="5536883"/>
          </a:xfrm>
        </p:spPr>
        <p:txBody>
          <a:bodyPr>
            <a:normAutofit/>
          </a:bodyPr>
          <a:lstStyle/>
          <a:p>
            <a:pPr marL="0" indent="0">
              <a:buNone/>
            </a:pPr>
            <a:r>
              <a:rPr lang="en-US" b="1" dirty="0"/>
              <a:t>LOWER MOTOR </a:t>
            </a:r>
            <a:r>
              <a:rPr lang="en-US" b="1" dirty="0" smtClean="0"/>
              <a:t>NEURON </a:t>
            </a:r>
            <a:r>
              <a:rPr lang="en-US" b="1" dirty="0"/>
              <a:t>SIGNS</a:t>
            </a:r>
            <a:endParaRPr lang="en-US" sz="2400" dirty="0"/>
          </a:p>
          <a:p>
            <a:pPr lvl="0"/>
            <a:endParaRPr lang="en-US" dirty="0" smtClean="0"/>
          </a:p>
          <a:p>
            <a:pPr lvl="0"/>
            <a:r>
              <a:rPr lang="en-US" dirty="0" smtClean="0"/>
              <a:t>Indicate </a:t>
            </a:r>
            <a:r>
              <a:rPr lang="en-US" dirty="0"/>
              <a:t>that the lesion </a:t>
            </a:r>
            <a:r>
              <a:rPr lang="en-US" dirty="0" smtClean="0"/>
              <a:t>is </a:t>
            </a:r>
            <a:r>
              <a:rPr lang="en-US" dirty="0"/>
              <a:t>distal to the anterior horn cell </a:t>
            </a:r>
            <a:r>
              <a:rPr lang="en-US" dirty="0" smtClean="0"/>
              <a:t>(root</a:t>
            </a:r>
            <a:r>
              <a:rPr lang="en-US" dirty="0"/>
              <a:t>, plexus, peripheral </a:t>
            </a:r>
            <a:r>
              <a:rPr lang="en-US" dirty="0" smtClean="0"/>
              <a:t>nerve, NMJ, muscle).</a:t>
            </a:r>
            <a:endParaRPr lang="en-US" sz="2400" dirty="0"/>
          </a:p>
          <a:p>
            <a:pPr lvl="0"/>
            <a:r>
              <a:rPr lang="en-US" dirty="0" smtClean="0"/>
              <a:t>decreased </a:t>
            </a:r>
            <a:r>
              <a:rPr lang="en-US" dirty="0"/>
              <a:t>muscle </a:t>
            </a:r>
            <a:r>
              <a:rPr lang="en-US" dirty="0" smtClean="0"/>
              <a:t>tone.</a:t>
            </a:r>
          </a:p>
          <a:p>
            <a:pPr lvl="0"/>
            <a:r>
              <a:rPr lang="en-US" dirty="0" smtClean="0"/>
              <a:t>weakness </a:t>
            </a:r>
            <a:r>
              <a:rPr lang="en-US" dirty="0"/>
              <a:t>and </a:t>
            </a:r>
            <a:r>
              <a:rPr lang="en-US" dirty="0" smtClean="0"/>
              <a:t>wasting.</a:t>
            </a:r>
          </a:p>
          <a:p>
            <a:pPr lvl="0"/>
            <a:r>
              <a:rPr lang="en-US" dirty="0" err="1" smtClean="0"/>
              <a:t>areflexia</a:t>
            </a:r>
            <a:r>
              <a:rPr lang="en-US" dirty="0" smtClean="0"/>
              <a:t>.</a:t>
            </a:r>
            <a:endParaRPr lang="en-US" sz="2400" dirty="0"/>
          </a:p>
          <a:p>
            <a:endParaRPr lang="en-US" dirty="0"/>
          </a:p>
        </p:txBody>
      </p:sp>
    </p:spTree>
    <p:extLst>
      <p:ext uri="{BB962C8B-B14F-4D97-AF65-F5344CB8AC3E}">
        <p14:creationId xmlns:p14="http://schemas.microsoft.com/office/powerpoint/2010/main" val="960109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04672"/>
            <a:ext cx="10018713" cy="5303520"/>
          </a:xfrm>
        </p:spPr>
        <p:txBody>
          <a:bodyPr/>
          <a:lstStyle/>
          <a:p>
            <a:pPr marL="0" indent="0">
              <a:buNone/>
            </a:pPr>
            <a:r>
              <a:rPr lang="en-US" sz="2800" b="1" u="sng" dirty="0" smtClean="0"/>
              <a:t>Brain :</a:t>
            </a:r>
          </a:p>
          <a:p>
            <a:pPr marL="0" indent="0">
              <a:buNone/>
            </a:pPr>
            <a:endParaRPr lang="en-US" dirty="0" smtClean="0"/>
          </a:p>
          <a:p>
            <a:pPr marL="0" indent="0">
              <a:buNone/>
            </a:pPr>
            <a:r>
              <a:rPr lang="en-US" dirty="0" smtClean="0"/>
              <a:t>Frontal lobe.</a:t>
            </a:r>
          </a:p>
          <a:p>
            <a:pPr marL="0" indent="0">
              <a:buNone/>
            </a:pPr>
            <a:r>
              <a:rPr lang="en-US" dirty="0" smtClean="0"/>
              <a:t>Temporal lobe.</a:t>
            </a:r>
          </a:p>
          <a:p>
            <a:pPr marL="0" indent="0">
              <a:buNone/>
            </a:pPr>
            <a:r>
              <a:rPr lang="en-US" dirty="0" smtClean="0"/>
              <a:t>Parietal lobe.</a:t>
            </a:r>
          </a:p>
          <a:p>
            <a:pPr marL="0" indent="0">
              <a:buNone/>
            </a:pPr>
            <a:r>
              <a:rPr lang="en-US" dirty="0" smtClean="0"/>
              <a:t>Occipital lobe.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584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403" y="932688"/>
            <a:ext cx="8796528" cy="5138928"/>
          </a:xfrm>
        </p:spPr>
      </p:pic>
    </p:spTree>
    <p:extLst>
      <p:ext uri="{BB962C8B-B14F-4D97-AF65-F5344CB8AC3E}">
        <p14:creationId xmlns:p14="http://schemas.microsoft.com/office/powerpoint/2010/main" val="1657962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515</TotalTime>
  <Words>1528</Words>
  <Application>Microsoft Office PowerPoint</Application>
  <PresentationFormat>ملء الشاشة</PresentationFormat>
  <Paragraphs>174</Paragraphs>
  <Slides>52</Slides>
  <Notes>2</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52</vt:i4>
      </vt:variant>
    </vt:vector>
  </HeadingPairs>
  <TitlesOfParts>
    <vt:vector size="56" baseType="lpstr">
      <vt:lpstr>Arial</vt:lpstr>
      <vt:lpstr>Calibri</vt:lpstr>
      <vt:lpstr>Corbel</vt:lpstr>
      <vt:lpstr>Parallax</vt:lpstr>
      <vt:lpstr>Localization in Neurology</vt:lpstr>
      <vt:lpstr>Objectives </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Frontal lobe</vt:lpstr>
      <vt:lpstr>عرض تقديمي في PowerPoint</vt:lpstr>
      <vt:lpstr>عرض تقديمي في PowerPoint</vt:lpstr>
      <vt:lpstr>عرض تقديمي في PowerPoint</vt:lpstr>
      <vt:lpstr>Parietal lobe</vt:lpstr>
      <vt:lpstr>عرض تقديمي في PowerPoint</vt:lpstr>
      <vt:lpstr>عرض تقديمي في PowerPoint</vt:lpstr>
      <vt:lpstr>عرض تقديمي في PowerPoint</vt:lpstr>
      <vt:lpstr>Temporal lobe</vt:lpstr>
      <vt:lpstr>Occipital lobes</vt:lpstr>
      <vt:lpstr>عرض تقديمي في PowerPoint</vt:lpstr>
      <vt:lpstr>Brain stem</vt:lpstr>
      <vt:lpstr>عرض تقديمي في PowerPoint</vt:lpstr>
      <vt:lpstr>Spinal cord</vt:lpstr>
      <vt:lpstr>عرض تقديمي في PowerPoint</vt:lpstr>
      <vt:lpstr>عرض تقديمي في PowerPoint</vt:lpstr>
      <vt:lpstr>Descending tracts (Motor)</vt:lpstr>
      <vt:lpstr>عرض تقديمي في PowerPoint</vt:lpstr>
      <vt:lpstr>عرض تقديمي في PowerPoint</vt:lpstr>
      <vt:lpstr>Ascending tracts (sensory)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To localize a lesion:</vt:lpstr>
      <vt:lpstr>عرض تقديمي في PowerPoint</vt:lpstr>
      <vt:lpstr>عرض تقديمي في PowerPoint</vt:lpstr>
      <vt:lpstr>Case 1</vt:lpstr>
      <vt:lpstr>Case 2</vt:lpstr>
      <vt:lpstr>Case 3</vt:lpstr>
      <vt:lpstr>عرض تقديمي في PowerPoint</vt:lpstr>
      <vt:lpstr>Case 4</vt:lpstr>
      <vt:lpstr>عرض تقديمي في PowerPoint</vt:lpstr>
      <vt:lpstr>Case 5</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in Neurology</dc:title>
  <dc:creator>almaha a</dc:creator>
  <cp:lastModifiedBy>Star</cp:lastModifiedBy>
  <cp:revision>98</cp:revision>
  <dcterms:created xsi:type="dcterms:W3CDTF">2016-03-07T14:14:05Z</dcterms:created>
  <dcterms:modified xsi:type="dcterms:W3CDTF">2019-02-21T22:46:33Z</dcterms:modified>
</cp:coreProperties>
</file>