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444" r:id="rId2"/>
    <p:sldId id="545" r:id="rId3"/>
    <p:sldId id="680" r:id="rId4"/>
    <p:sldId id="566" r:id="rId5"/>
    <p:sldId id="836" r:id="rId6"/>
    <p:sldId id="585" r:id="rId7"/>
    <p:sldId id="834" r:id="rId8"/>
    <p:sldId id="561" r:id="rId9"/>
    <p:sldId id="563" r:id="rId10"/>
    <p:sldId id="699" r:id="rId11"/>
    <p:sldId id="790" r:id="rId12"/>
    <p:sldId id="776" r:id="rId13"/>
    <p:sldId id="810" r:id="rId14"/>
    <p:sldId id="811" r:id="rId15"/>
    <p:sldId id="760" r:id="rId16"/>
    <p:sldId id="814" r:id="rId17"/>
    <p:sldId id="677" r:id="rId18"/>
    <p:sldId id="768" r:id="rId19"/>
    <p:sldId id="770" r:id="rId20"/>
    <p:sldId id="577" r:id="rId21"/>
    <p:sldId id="774" r:id="rId22"/>
    <p:sldId id="766" r:id="rId23"/>
    <p:sldId id="823" r:id="rId24"/>
    <p:sldId id="817" r:id="rId25"/>
    <p:sldId id="772" r:id="rId26"/>
    <p:sldId id="789" r:id="rId27"/>
    <p:sldId id="652" r:id="rId28"/>
    <p:sldId id="621" r:id="rId29"/>
    <p:sldId id="641" r:id="rId30"/>
    <p:sldId id="668" r:id="rId31"/>
    <p:sldId id="660" r:id="rId32"/>
    <p:sldId id="803" r:id="rId33"/>
    <p:sldId id="838" r:id="rId34"/>
    <p:sldId id="642" r:id="rId35"/>
    <p:sldId id="839" r:id="rId36"/>
    <p:sldId id="632" r:id="rId37"/>
    <p:sldId id="840" r:id="rId38"/>
    <p:sldId id="841" r:id="rId39"/>
    <p:sldId id="842" r:id="rId40"/>
    <p:sldId id="644" r:id="rId41"/>
    <p:sldId id="843" r:id="rId42"/>
    <p:sldId id="784" r:id="rId43"/>
    <p:sldId id="65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1B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77"/>
    <p:restoredTop sz="91446" autoAdjust="0"/>
  </p:normalViewPr>
  <p:slideViewPr>
    <p:cSldViewPr>
      <p:cViewPr varScale="1">
        <p:scale>
          <a:sx n="68" d="100"/>
          <a:sy n="68" d="100"/>
        </p:scale>
        <p:origin x="8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8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2B4D8-D363-4E6E-AC6B-E136669A78A1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07F4A-5140-42F7-A8C1-BE5EED475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37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7F4A-5140-42F7-A8C1-BE5EED475F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37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7F4A-5140-42F7-A8C1-BE5EED475F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76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7F4A-5140-42F7-A8C1-BE5EED475F4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17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7F4A-5140-42F7-A8C1-BE5EED475F4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7F4A-5140-42F7-A8C1-BE5EED475F4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19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B7E164-307E-48AB-BB76-11234BE6FFCA}" type="slidenum">
              <a:rPr lang="en-GB" altLang="en-US"/>
              <a:pPr/>
              <a:t>27</a:t>
            </a:fld>
            <a:endParaRPr lang="en-GB" alt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1228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093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B7E164-307E-48AB-BB76-11234BE6FFCA}" type="slidenum">
              <a:rPr lang="en-GB" altLang="en-US"/>
              <a:pPr/>
              <a:t>28</a:t>
            </a:fld>
            <a:endParaRPr lang="en-GB" alt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1228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5945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B7E164-307E-48AB-BB76-11234BE6FFCA}" type="slidenum">
              <a:rPr lang="en-GB" altLang="en-US"/>
              <a:pPr/>
              <a:t>29</a:t>
            </a:fld>
            <a:endParaRPr lang="en-GB" alt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1228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/>
              <a:t>Rule out ICH and large stroke</a:t>
            </a:r>
          </a:p>
        </p:txBody>
      </p:sp>
    </p:spTree>
    <p:extLst>
      <p:ext uri="{BB962C8B-B14F-4D97-AF65-F5344CB8AC3E}">
        <p14:creationId xmlns:p14="http://schemas.microsoft.com/office/powerpoint/2010/main" val="3491079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B7E164-307E-48AB-BB76-11234BE6FFCA}" type="slidenum">
              <a:rPr lang="en-GB" altLang="en-US"/>
              <a:pPr/>
              <a:t>31</a:t>
            </a:fld>
            <a:endParaRPr lang="en-GB" alt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1228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75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B7E164-307E-48AB-BB76-11234BE6FFCA}" type="slidenum">
              <a:rPr lang="en-GB" altLang="en-US"/>
              <a:pPr/>
              <a:t>32</a:t>
            </a:fld>
            <a:endParaRPr lang="en-GB" alt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1228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26814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B7E164-307E-48AB-BB76-11234BE6FFCA}" type="slidenum">
              <a:rPr lang="en-GB" altLang="en-US"/>
              <a:pPr/>
              <a:t>33</a:t>
            </a:fld>
            <a:endParaRPr lang="en-GB" alt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1228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2523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7F4A-5140-42F7-A8C1-BE5EED475F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17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B7E164-307E-48AB-BB76-11234BE6FFCA}" type="slidenum">
              <a:rPr lang="en-GB" altLang="en-US"/>
              <a:pPr/>
              <a:t>34</a:t>
            </a:fld>
            <a:endParaRPr lang="en-GB" alt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1228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3311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7F4A-5140-42F7-A8C1-BE5EED475F4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273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7F4A-5140-42F7-A8C1-BE5EED475F4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260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7F4A-5140-42F7-A8C1-BE5EED475F4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81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7F4A-5140-42F7-A8C1-BE5EED475F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63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7F4A-5140-42F7-A8C1-BE5EED475F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49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7F4A-5140-42F7-A8C1-BE5EED475F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40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7F4A-5140-42F7-A8C1-BE5EED475F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02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7F4A-5140-42F7-A8C1-BE5EED475F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56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7F4A-5140-42F7-A8C1-BE5EED475F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34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7F4A-5140-42F7-A8C1-BE5EED475F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37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3CFF-F944-4A78-9FBE-C026E23AB7D0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9019-255D-473B-BE4A-B79C8BFB1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77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3CFF-F944-4A78-9FBE-C026E23AB7D0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9019-255D-473B-BE4A-B79C8BFB1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9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3CFF-F944-4A78-9FBE-C026E23AB7D0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9019-255D-473B-BE4A-B79C8BFB1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4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3CFF-F944-4A78-9FBE-C026E23AB7D0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9019-255D-473B-BE4A-B79C8BFB1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5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3CFF-F944-4A78-9FBE-C026E23AB7D0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9019-255D-473B-BE4A-B79C8BFB1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3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3CFF-F944-4A78-9FBE-C026E23AB7D0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9019-255D-473B-BE4A-B79C8BFB1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6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3CFF-F944-4A78-9FBE-C026E23AB7D0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9019-255D-473B-BE4A-B79C8BFB1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6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3CFF-F944-4A78-9FBE-C026E23AB7D0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9019-255D-473B-BE4A-B79C8BFB1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9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3CFF-F944-4A78-9FBE-C026E23AB7D0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9019-255D-473B-BE4A-B79C8BFB1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3CFF-F944-4A78-9FBE-C026E23AB7D0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9019-255D-473B-BE4A-B79C8BFB1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13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3CFF-F944-4A78-9FBE-C026E23AB7D0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9019-255D-473B-BE4A-B79C8BFB1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8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73CFF-F944-4A78-9FBE-C026E23AB7D0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D9019-255D-473B-BE4A-B79C8BFB1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744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57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g"/><Relationship Id="rId4" Type="http://schemas.openxmlformats.org/officeDocument/2006/relationships/image" Target="../media/image48.jpg"/><Relationship Id="rId9" Type="http://schemas.openxmlformats.org/officeDocument/2006/relationships/image" Target="../media/image61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3829790"/>
            <a:ext cx="9144000" cy="74230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CA" sz="3200" dirty="0"/>
              <a:t>Radiology of Common Brain Diseases (RAD366)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3165044" y="5270247"/>
            <a:ext cx="4436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a typeface="Arial" charset="0"/>
                <a:cs typeface="Times New Roman" panose="02020603050405020304" pitchFamily="18" charset="0"/>
              </a:rPr>
              <a:t>Fahad Essbaiheen, MBBS, FRCPC, DABR</a:t>
            </a:r>
          </a:p>
          <a:p>
            <a:r>
              <a:rPr lang="en-US" dirty="0">
                <a:ea typeface="Arial" charset="0"/>
                <a:cs typeface="Times New Roman" panose="02020603050405020304" pitchFamily="18" charset="0"/>
              </a:rPr>
              <a:t>Interventional &amp; Diagnostic Neuroradiologist</a:t>
            </a:r>
          </a:p>
          <a:p>
            <a:r>
              <a:rPr lang="en-US" dirty="0">
                <a:ea typeface="Arial" charset="0"/>
                <a:cs typeface="Times New Roman" panose="02020603050405020304" pitchFamily="18" charset="0"/>
              </a:rPr>
              <a:t>King Saud University Medical City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712828C-54C7-9E4B-9126-31DA4925F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00" y="5459438"/>
            <a:ext cx="1309387" cy="5449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B493A36-E849-3841-8259-3C8D766CA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18201"/>
            <a:ext cx="2193935" cy="25134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E10CECE-E820-3C48-9B74-C1671F605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02" y="654869"/>
            <a:ext cx="2705331" cy="23446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B223CA6-41B3-0E48-93E5-5E244788FF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0648"/>
            <a:ext cx="1983020" cy="311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79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1E1C14-5E74-5B43-A49C-00729D268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7" t="6387" r="30302" b="4491"/>
          <a:stretch>
            <a:fillRect/>
          </a:stretch>
        </p:blipFill>
        <p:spPr bwMode="auto">
          <a:xfrm>
            <a:off x="5585688" y="2356559"/>
            <a:ext cx="3290133" cy="327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EC7E4B-67B8-9549-A41F-8F5D59B7B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7" t="9544" r="29233" b="7719"/>
          <a:stretch>
            <a:fillRect/>
          </a:stretch>
        </p:blipFill>
        <p:spPr bwMode="auto">
          <a:xfrm>
            <a:off x="755576" y="2203264"/>
            <a:ext cx="3543932" cy="327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xmlns="" id="{14C35360-3486-E54C-B533-1DBE4E74A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9728" y="1965431"/>
            <a:ext cx="1512219" cy="3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Bone window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xmlns="" id="{7A83C602-2806-9846-8733-F085BE3EE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204" y="3138135"/>
            <a:ext cx="965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  <a:cs typeface="Times New Roman" panose="02020603050405020304" pitchFamily="18" charset="0"/>
              </a:rPr>
              <a:t>Fracture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7039BA9B-7545-174E-BB3C-E7A97202E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904" y="1844824"/>
            <a:ext cx="1506931" cy="3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Brain window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xmlns="" id="{B3336E2C-1CDC-8041-AC35-6DA813828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550" y="5475438"/>
            <a:ext cx="2845985" cy="30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rgbClr val="FF6600"/>
                </a:solidFill>
                <a:latin typeface="+mn-lt"/>
                <a:cs typeface="Times New Roman" panose="02020603050405020304" pitchFamily="18" charset="0"/>
              </a:rPr>
              <a:t>Acute epidural hemorrhage</a:t>
            </a:r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xmlns="" id="{B8E80984-FBD5-504B-AAD7-29F182421F5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25744" y="3357485"/>
            <a:ext cx="508920" cy="35956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2F0936C-D449-B24F-8A35-49C193818A90}"/>
              </a:ext>
            </a:extLst>
          </p:cNvPr>
          <p:cNvSpPr txBox="1"/>
          <p:nvPr/>
        </p:nvSpPr>
        <p:spPr>
          <a:xfrm>
            <a:off x="0" y="773881"/>
            <a:ext cx="9144000" cy="4136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3000" dirty="0"/>
              <a:t>	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ea typeface="Arial" charset="0"/>
                <a:cs typeface="Arial" charset="0"/>
              </a:rPr>
              <a:t> Windowing: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710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BFFA896-B2AA-9442-B089-CE4C22B5A0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195" y="1916832"/>
            <a:ext cx="3106773" cy="3425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DECACC9-7064-5D40-83E6-C0B8BA82E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16832"/>
            <a:ext cx="3096344" cy="3480135"/>
          </a:xfrm>
          <a:prstGeom prst="rect">
            <a:avLst/>
          </a:prstGeom>
        </p:spPr>
      </p:pic>
      <p:sp>
        <p:nvSpPr>
          <p:cNvPr id="13" name="Line 5">
            <a:extLst>
              <a:ext uri="{FF2B5EF4-FFF2-40B4-BE49-F238E27FC236}">
                <a16:creationId xmlns:a16="http://schemas.microsoft.com/office/drawing/2014/main" xmlns="" id="{677A9C67-2AD0-944C-882C-AA234C8D83E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28518" y="3962480"/>
            <a:ext cx="611465" cy="618648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03345D8-7F9D-A449-9829-25789DC15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070" y="4619715"/>
            <a:ext cx="5774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</a:rPr>
              <a:t>SDH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xmlns="" id="{91125F83-8B07-5449-9BFB-DBA91764C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657" y="5396967"/>
            <a:ext cx="1506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Brain window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B3050848-6219-A847-8BD7-B2B277F37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510" y="5494166"/>
            <a:ext cx="22610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b="1" dirty="0">
                <a:latin typeface="+mn-lt"/>
                <a:cs typeface="Times New Roman" panose="02020603050405020304" pitchFamily="18" charset="0"/>
              </a:rPr>
              <a:t>Subdural / soft tissue window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CD9A1D1-63AC-5844-A9D0-4FC7FC4B1A6F}"/>
              </a:ext>
            </a:extLst>
          </p:cNvPr>
          <p:cNvSpPr txBox="1"/>
          <p:nvPr/>
        </p:nvSpPr>
        <p:spPr>
          <a:xfrm>
            <a:off x="0" y="773881"/>
            <a:ext cx="9144000" cy="4136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3000" dirty="0"/>
              <a:t>	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ea typeface="Arial" charset="0"/>
                <a:cs typeface="Arial" charset="0"/>
              </a:rPr>
              <a:t> Windowing: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257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9601098-0280-8C4A-A719-5DC8CCF54037}"/>
              </a:ext>
            </a:extLst>
          </p:cNvPr>
          <p:cNvSpPr txBox="1"/>
          <p:nvPr/>
        </p:nvSpPr>
        <p:spPr>
          <a:xfrm>
            <a:off x="0" y="2708920"/>
            <a:ext cx="9144000" cy="1342888"/>
          </a:xfrm>
          <a:prstGeom prst="rect">
            <a:avLst/>
          </a:prstGeom>
          <a:solidFill>
            <a:srgbClr val="F0B243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Intracranial Hemorrhage</a:t>
            </a:r>
          </a:p>
        </p:txBody>
      </p:sp>
    </p:spTree>
    <p:extLst>
      <p:ext uri="{BB962C8B-B14F-4D97-AF65-F5344CB8AC3E}">
        <p14:creationId xmlns:p14="http://schemas.microsoft.com/office/powerpoint/2010/main" val="1984475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3DF479-E938-D041-AC38-53C5EB466FAE}"/>
              </a:ext>
            </a:extLst>
          </p:cNvPr>
          <p:cNvSpPr txBox="1"/>
          <p:nvPr/>
        </p:nvSpPr>
        <p:spPr>
          <a:xfrm>
            <a:off x="683568" y="1994484"/>
            <a:ext cx="2347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Epidural hematoma: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3585F1B-16BC-7048-9A41-1F43399C85B2}"/>
              </a:ext>
            </a:extLst>
          </p:cNvPr>
          <p:cNvSpPr txBox="1"/>
          <p:nvPr/>
        </p:nvSpPr>
        <p:spPr>
          <a:xfrm>
            <a:off x="181762" y="2632351"/>
            <a:ext cx="28083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Lentiform collection</a:t>
            </a:r>
            <a:r>
              <a:rPr lang="en-US" dirty="0"/>
              <a:t> between the dura and skull.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Almost always traumatic.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Associated with skull fracture.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Typically arterial in nature, MMA mostly but could be from venous sinuses.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doesn’t crosses sutures but crosses midline.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17D1B01-AEC3-D34D-84F0-4CACC31B04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6" t="13991" r="15788" b="759"/>
          <a:stretch/>
        </p:blipFill>
        <p:spPr>
          <a:xfrm>
            <a:off x="3924000" y="1944000"/>
            <a:ext cx="3924000" cy="4320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DB1C9EB5-0264-C44F-81A9-B31A131C1E55}"/>
              </a:ext>
            </a:extLst>
          </p:cNvPr>
          <p:cNvCxnSpPr>
            <a:cxnSpLocks/>
          </p:cNvCxnSpPr>
          <p:nvPr/>
        </p:nvCxnSpPr>
        <p:spPr>
          <a:xfrm flipH="1">
            <a:off x="6732240" y="1655638"/>
            <a:ext cx="648611" cy="35461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E8345D-E970-CB41-AC18-2AE170ED6943}"/>
              </a:ext>
            </a:extLst>
          </p:cNvPr>
          <p:cNvSpPr txBox="1"/>
          <p:nvPr/>
        </p:nvSpPr>
        <p:spPr>
          <a:xfrm>
            <a:off x="0" y="684000"/>
            <a:ext cx="9144000" cy="550800"/>
          </a:xfrm>
          <a:prstGeom prst="rect">
            <a:avLst/>
          </a:prstGeom>
          <a:solidFill>
            <a:srgbClr val="F0B243"/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Intracranial Hemorrhage</a:t>
            </a:r>
          </a:p>
        </p:txBody>
      </p:sp>
    </p:spTree>
    <p:extLst>
      <p:ext uri="{BB962C8B-B14F-4D97-AF65-F5344CB8AC3E}">
        <p14:creationId xmlns:p14="http://schemas.microsoft.com/office/powerpoint/2010/main" val="239839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DB1076D-6A02-7B45-9D8A-2AA98F1A02C4}"/>
              </a:ext>
            </a:extLst>
          </p:cNvPr>
          <p:cNvSpPr txBox="1"/>
          <p:nvPr/>
        </p:nvSpPr>
        <p:spPr>
          <a:xfrm>
            <a:off x="0" y="684000"/>
            <a:ext cx="9144000" cy="550800"/>
          </a:xfrm>
          <a:prstGeom prst="rect">
            <a:avLst/>
          </a:prstGeom>
          <a:solidFill>
            <a:srgbClr val="F0B243"/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EDH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FB1E464-1D50-D34F-8C13-3717108BA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3517900" cy="4000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C3CD784-8E66-644A-9C0D-376A951C8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416" y="1787769"/>
            <a:ext cx="3416300" cy="4000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1C6CA1-D15C-DE4A-A91E-C2EAE2000F92}"/>
              </a:ext>
            </a:extLst>
          </p:cNvPr>
          <p:cNvSpPr txBox="1"/>
          <p:nvPr/>
        </p:nvSpPr>
        <p:spPr>
          <a:xfrm>
            <a:off x="1272905" y="5788269"/>
            <a:ext cx="262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Acute epidural hematoma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EBBE350-B51F-5B46-927B-6F5CAB794A5C}"/>
              </a:ext>
            </a:extLst>
          </p:cNvPr>
          <p:cNvSpPr txBox="1"/>
          <p:nvPr/>
        </p:nvSpPr>
        <p:spPr>
          <a:xfrm>
            <a:off x="3910035" y="2803432"/>
            <a:ext cx="141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Skull fracture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934125BC-2590-BB44-961F-F177DCBAE245}"/>
              </a:ext>
            </a:extLst>
          </p:cNvPr>
          <p:cNvCxnSpPr>
            <a:cxnSpLocks/>
          </p:cNvCxnSpPr>
          <p:nvPr/>
        </p:nvCxnSpPr>
        <p:spPr>
          <a:xfrm flipV="1">
            <a:off x="5580112" y="5301208"/>
            <a:ext cx="431509" cy="4870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00BBE5BE-3BCD-8C40-9606-75797D4795BB}"/>
              </a:ext>
            </a:extLst>
          </p:cNvPr>
          <p:cNvCxnSpPr>
            <a:cxnSpLocks/>
          </p:cNvCxnSpPr>
          <p:nvPr/>
        </p:nvCxnSpPr>
        <p:spPr>
          <a:xfrm flipV="1">
            <a:off x="1475925" y="5358262"/>
            <a:ext cx="431509" cy="4870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709E6498-CEFB-D64D-A93A-FB68F3D871AF}"/>
              </a:ext>
            </a:extLst>
          </p:cNvPr>
          <p:cNvCxnSpPr>
            <a:cxnSpLocks/>
          </p:cNvCxnSpPr>
          <p:nvPr/>
        </p:nvCxnSpPr>
        <p:spPr>
          <a:xfrm>
            <a:off x="5012416" y="3172764"/>
            <a:ext cx="431509" cy="61525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75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DB1076D-6A02-7B45-9D8A-2AA98F1A02C4}"/>
              </a:ext>
            </a:extLst>
          </p:cNvPr>
          <p:cNvSpPr txBox="1"/>
          <p:nvPr/>
        </p:nvSpPr>
        <p:spPr>
          <a:xfrm>
            <a:off x="0" y="684000"/>
            <a:ext cx="9144000" cy="550800"/>
          </a:xfrm>
          <a:prstGeom prst="rect">
            <a:avLst/>
          </a:prstGeom>
          <a:solidFill>
            <a:srgbClr val="F0B243"/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Intracranial Hemorrhage</a:t>
            </a:r>
          </a:p>
        </p:txBody>
      </p:sp>
      <p:pic>
        <p:nvPicPr>
          <p:cNvPr id="8" name="Picture 2" descr="ser002img00009">
            <a:extLst>
              <a:ext uri="{FF2B5EF4-FFF2-40B4-BE49-F238E27FC236}">
                <a16:creationId xmlns:a16="http://schemas.microsoft.com/office/drawing/2014/main" xmlns="" id="{A1321F3D-9A0F-5544-A2A0-AD5AC8EBE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12500" r="21875" b="7813"/>
          <a:stretch>
            <a:fillRect/>
          </a:stretch>
        </p:blipFill>
        <p:spPr bwMode="auto">
          <a:xfrm>
            <a:off x="4572000" y="2036620"/>
            <a:ext cx="3140894" cy="372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231D1E0-3040-964D-8E59-E3962E8E8B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7" t="8148" r="8031" b="11682"/>
          <a:stretch/>
        </p:blipFill>
        <p:spPr>
          <a:xfrm>
            <a:off x="4545427" y="2237149"/>
            <a:ext cx="3312368" cy="35388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17BEB51-D3DF-7140-B5A5-11DBDA538156}"/>
              </a:ext>
            </a:extLst>
          </p:cNvPr>
          <p:cNvSpPr txBox="1"/>
          <p:nvPr/>
        </p:nvSpPr>
        <p:spPr>
          <a:xfrm>
            <a:off x="681319" y="2431093"/>
            <a:ext cx="2419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Subdural hematoma: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04F7E8E-CFE0-744B-9386-12753B96CA3C}"/>
              </a:ext>
            </a:extLst>
          </p:cNvPr>
          <p:cNvSpPr txBox="1"/>
          <p:nvPr/>
        </p:nvSpPr>
        <p:spPr>
          <a:xfrm>
            <a:off x="179513" y="3068960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Crescentic collection</a:t>
            </a:r>
            <a:r>
              <a:rPr lang="en-US" dirty="0"/>
              <a:t> between the dura and arachnoid.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Usually caused by trauma.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Typically venous in nature.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does not cross midline.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1D3B8EA-F52F-6B4C-812C-27BD3EF6700B}"/>
              </a:ext>
            </a:extLst>
          </p:cNvPr>
          <p:cNvSpPr txBox="1"/>
          <p:nvPr/>
        </p:nvSpPr>
        <p:spPr>
          <a:xfrm>
            <a:off x="5556036" y="6459315"/>
            <a:ext cx="117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Acute SDH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7D65D1E7-A559-D841-B34B-89681227C29E}"/>
              </a:ext>
            </a:extLst>
          </p:cNvPr>
          <p:cNvCxnSpPr>
            <a:cxnSpLocks/>
          </p:cNvCxnSpPr>
          <p:nvPr/>
        </p:nvCxnSpPr>
        <p:spPr>
          <a:xfrm flipH="1" flipV="1">
            <a:off x="7531769" y="4725145"/>
            <a:ext cx="352599" cy="14401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5A681623-3C99-324A-A231-BFD04B4185AE}"/>
              </a:ext>
            </a:extLst>
          </p:cNvPr>
          <p:cNvCxnSpPr>
            <a:cxnSpLocks/>
          </p:cNvCxnSpPr>
          <p:nvPr/>
        </p:nvCxnSpPr>
        <p:spPr>
          <a:xfrm>
            <a:off x="4538604" y="3652033"/>
            <a:ext cx="545741" cy="25432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D80B402-FD35-EE41-B1EC-BCED2582B1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40" t="-1387" r="-7419" b="6666"/>
          <a:stretch/>
        </p:blipFill>
        <p:spPr>
          <a:xfrm flipH="1">
            <a:off x="4194166" y="1782854"/>
            <a:ext cx="3896562" cy="423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4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DB1076D-6A02-7B45-9D8A-2AA98F1A02C4}"/>
              </a:ext>
            </a:extLst>
          </p:cNvPr>
          <p:cNvSpPr txBox="1"/>
          <p:nvPr/>
        </p:nvSpPr>
        <p:spPr>
          <a:xfrm>
            <a:off x="0" y="684000"/>
            <a:ext cx="9144000" cy="550800"/>
          </a:xfrm>
          <a:prstGeom prst="rect">
            <a:avLst/>
          </a:prstGeom>
          <a:solidFill>
            <a:srgbClr val="F0B243"/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SDH vs EDH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0F5AB72-F82D-4846-864B-0CB113A5B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3276600" cy="4178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D5B7003-BE30-D64D-B5F1-066F6672C0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" r="12"/>
          <a:stretch/>
        </p:blipFill>
        <p:spPr>
          <a:xfrm>
            <a:off x="4608000" y="1853951"/>
            <a:ext cx="3276000" cy="4228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23C16D0-A0BD-794D-A64B-34DE9E215D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0" y="1844824"/>
            <a:ext cx="3312000" cy="421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8CE8D2-1AAB-454C-BC54-C4BA3E3692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96" y="1802022"/>
            <a:ext cx="3343888" cy="43016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DBBC6D8-2011-634C-8B91-89D0B3225586}"/>
              </a:ext>
            </a:extLst>
          </p:cNvPr>
          <p:cNvSpPr txBox="1"/>
          <p:nvPr/>
        </p:nvSpPr>
        <p:spPr>
          <a:xfrm>
            <a:off x="7997280" y="1853951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DURA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3A5D2D73-9B57-FB43-9018-AAEB51577064}"/>
              </a:ext>
            </a:extLst>
          </p:cNvPr>
          <p:cNvCxnSpPr>
            <a:cxnSpLocks/>
          </p:cNvCxnSpPr>
          <p:nvPr/>
        </p:nvCxnSpPr>
        <p:spPr>
          <a:xfrm flipH="1">
            <a:off x="7092280" y="2088777"/>
            <a:ext cx="915164" cy="548135"/>
          </a:xfrm>
          <a:prstGeom prst="straightConnector1">
            <a:avLst/>
          </a:prstGeom>
          <a:ln w="349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6253442-CE17-EA40-A00D-629691CF3775}"/>
              </a:ext>
            </a:extLst>
          </p:cNvPr>
          <p:cNvSpPr txBox="1"/>
          <p:nvPr/>
        </p:nvSpPr>
        <p:spPr>
          <a:xfrm>
            <a:off x="4860032" y="6268617"/>
            <a:ext cx="1343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ARACHNOID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B2CB91DC-8D42-8D40-9331-23B00216162A}"/>
              </a:ext>
            </a:extLst>
          </p:cNvPr>
          <p:cNvCxnSpPr>
            <a:cxnSpLocks/>
          </p:cNvCxnSpPr>
          <p:nvPr/>
        </p:nvCxnSpPr>
        <p:spPr>
          <a:xfrm flipV="1">
            <a:off x="5531818" y="5489303"/>
            <a:ext cx="349245" cy="65712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14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484CAA6-50F1-8C45-832D-30D904A4021F}"/>
              </a:ext>
            </a:extLst>
          </p:cNvPr>
          <p:cNvSpPr txBox="1"/>
          <p:nvPr/>
        </p:nvSpPr>
        <p:spPr>
          <a:xfrm>
            <a:off x="261537" y="2359911"/>
            <a:ext cx="35283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Collects between the arachnoid and pia.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Trauma is the most common cause of subarachnoid hemorrhage (SAH).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Aneurysm rupture is the most common cause of non-traumatic SAH.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No cause of SAH is seen in up to 20% of cases.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Clinically, non-traumatic SAH presents with </a:t>
            </a:r>
            <a:r>
              <a:rPr lang="en-CA" b="1" i="1" dirty="0"/>
              <a:t>thunderclap</a:t>
            </a:r>
            <a:r>
              <a:rPr lang="en-CA" dirty="0"/>
              <a:t> headache and </a:t>
            </a:r>
            <a:r>
              <a:rPr lang="en-CA" b="1" i="1" dirty="0" err="1"/>
              <a:t>meningismus</a:t>
            </a:r>
            <a:r>
              <a:rPr lang="en-CA" dirty="0"/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7BCF8B3-D951-E042-873B-5A13E637D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7984" y="1484784"/>
            <a:ext cx="4146193" cy="4800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2CCC521-EE9D-7142-999A-A3596F8AF75E}"/>
              </a:ext>
            </a:extLst>
          </p:cNvPr>
          <p:cNvSpPr txBox="1"/>
          <p:nvPr/>
        </p:nvSpPr>
        <p:spPr>
          <a:xfrm>
            <a:off x="0" y="684000"/>
            <a:ext cx="9144000" cy="550800"/>
          </a:xfrm>
          <a:prstGeom prst="rect">
            <a:avLst/>
          </a:prstGeom>
          <a:solidFill>
            <a:srgbClr val="F0B243"/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Intracranial Hemorrhage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C53DAB-783D-E742-9473-BC4FC84BF347}"/>
              </a:ext>
            </a:extLst>
          </p:cNvPr>
          <p:cNvSpPr txBox="1"/>
          <p:nvPr/>
        </p:nvSpPr>
        <p:spPr>
          <a:xfrm>
            <a:off x="683568" y="1875450"/>
            <a:ext cx="308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Subarachnoid hemorrhage: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278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5681B8-C8D3-7E43-885D-2C4F12262157}"/>
              </a:ext>
            </a:extLst>
          </p:cNvPr>
          <p:cNvSpPr txBox="1"/>
          <p:nvPr/>
        </p:nvSpPr>
        <p:spPr>
          <a:xfrm>
            <a:off x="0" y="684000"/>
            <a:ext cx="9144000" cy="550800"/>
          </a:xfrm>
          <a:prstGeom prst="rect">
            <a:avLst/>
          </a:prstGeom>
          <a:solidFill>
            <a:srgbClr val="F0B243"/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SAH</a:t>
            </a:r>
          </a:p>
        </p:txBody>
      </p:sp>
      <p:pic>
        <p:nvPicPr>
          <p:cNvPr id="10" name="Picture 4" descr="PIC 046">
            <a:extLst>
              <a:ext uri="{FF2B5EF4-FFF2-40B4-BE49-F238E27FC236}">
                <a16:creationId xmlns:a16="http://schemas.microsoft.com/office/drawing/2014/main" xmlns="" id="{4978B4AD-BB76-2B40-89EF-9FA374EA8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725" y="2134046"/>
            <a:ext cx="3165557" cy="367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PIC 045">
            <a:extLst>
              <a:ext uri="{FF2B5EF4-FFF2-40B4-BE49-F238E27FC236}">
                <a16:creationId xmlns:a16="http://schemas.microsoft.com/office/drawing/2014/main" xmlns="" id="{99CB0843-1C70-D145-9BA4-6549A6AB9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3248924" cy="367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113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3B92193-5098-7B4D-95D6-80F9950B72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1" t="6590" r="4570" b="7105"/>
          <a:stretch/>
        </p:blipFill>
        <p:spPr>
          <a:xfrm>
            <a:off x="621763" y="2594064"/>
            <a:ext cx="2988255" cy="35485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A8BFC64-74F3-6B45-BD85-454B47A1C088}"/>
              </a:ext>
            </a:extLst>
          </p:cNvPr>
          <p:cNvSpPr txBox="1"/>
          <p:nvPr/>
        </p:nvSpPr>
        <p:spPr>
          <a:xfrm>
            <a:off x="2734413" y="6378940"/>
            <a:ext cx="399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Basilar tip aneurysm (5% of aneurysms)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563F9B9-07F5-FC42-A42E-F6F3FFD10F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39474"/>
            <a:ext cx="2258070" cy="22580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6991A91-61F4-8046-A205-789FE85BD1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105" y="3822679"/>
            <a:ext cx="2222376" cy="22223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A2A8B2E-BDFA-E342-8A72-133DF7503A65}"/>
              </a:ext>
            </a:extLst>
          </p:cNvPr>
          <p:cNvSpPr txBox="1"/>
          <p:nvPr/>
        </p:nvSpPr>
        <p:spPr>
          <a:xfrm>
            <a:off x="0" y="684000"/>
            <a:ext cx="9144000" cy="550800"/>
          </a:xfrm>
          <a:prstGeom prst="rect">
            <a:avLst/>
          </a:prstGeom>
          <a:solidFill>
            <a:srgbClr val="F0B243"/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Aneurysmal SAH</a:t>
            </a:r>
          </a:p>
        </p:txBody>
      </p:sp>
    </p:spTree>
    <p:extLst>
      <p:ext uri="{BB962C8B-B14F-4D97-AF65-F5344CB8AC3E}">
        <p14:creationId xmlns:p14="http://schemas.microsoft.com/office/powerpoint/2010/main" val="68879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485900"/>
            <a:ext cx="8568952" cy="5040560"/>
          </a:xfrm>
        </p:spPr>
        <p:txBody>
          <a:bodyPr>
            <a:normAutofit/>
          </a:bodyPr>
          <a:lstStyle/>
          <a:p>
            <a:endParaRPr lang="en-US" dirty="0">
              <a:ea typeface="Arial" charset="0"/>
              <a:cs typeface="Arial" charset="0"/>
            </a:endParaRPr>
          </a:p>
          <a:p>
            <a:r>
              <a:rPr lang="en-US" dirty="0">
                <a:ea typeface="Arial" charset="0"/>
                <a:cs typeface="Arial" charset="0"/>
              </a:rPr>
              <a:t>Learn about:</a:t>
            </a:r>
          </a:p>
          <a:p>
            <a:pPr lvl="1"/>
            <a:r>
              <a:rPr lang="en-US" dirty="0">
                <a:ea typeface="Arial" charset="0"/>
                <a:cs typeface="Arial" charset="0"/>
              </a:rPr>
              <a:t>Intracranial hemorrhage.</a:t>
            </a:r>
          </a:p>
          <a:p>
            <a:pPr lvl="1"/>
            <a:r>
              <a:rPr lang="en-US" dirty="0">
                <a:ea typeface="Arial" charset="0"/>
                <a:cs typeface="Arial" charset="0"/>
              </a:rPr>
              <a:t>Brain ischemia.</a:t>
            </a:r>
          </a:p>
          <a:p>
            <a:pPr lvl="1"/>
            <a:r>
              <a:rPr lang="en-US" dirty="0">
                <a:ea typeface="Arial" charset="0"/>
                <a:cs typeface="Arial" charset="0"/>
              </a:rPr>
              <a:t>Intracranial tumors.</a:t>
            </a:r>
          </a:p>
          <a:p>
            <a:pPr lvl="1"/>
            <a:r>
              <a:rPr lang="en-US" dirty="0">
                <a:ea typeface="Arial" charset="0"/>
                <a:cs typeface="Arial" charset="0"/>
              </a:rPr>
              <a:t>Intracranial infections.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73881"/>
            <a:ext cx="9144000" cy="4136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ea typeface="Arial" charset="0"/>
                <a:cs typeface="Arial" charset="0"/>
              </a:rPr>
              <a:t>	Objectives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B4202BE-1253-8A4F-9C93-37E579FB0E92}"/>
              </a:ext>
            </a:extLst>
          </p:cNvPr>
          <p:cNvSpPr txBox="1"/>
          <p:nvPr/>
        </p:nvSpPr>
        <p:spPr>
          <a:xfrm>
            <a:off x="1443038" y="1485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8519742-D995-FC45-BA43-5B212F5D27F2}"/>
              </a:ext>
            </a:extLst>
          </p:cNvPr>
          <p:cNvSpPr txBox="1"/>
          <p:nvPr/>
        </p:nvSpPr>
        <p:spPr>
          <a:xfrm>
            <a:off x="1344857" y="1772816"/>
            <a:ext cx="4823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Treatment of intracranial aneurysms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CB15741-ED0D-CA46-A72D-B913BB4D426E}"/>
              </a:ext>
            </a:extLst>
          </p:cNvPr>
          <p:cNvSpPr txBox="1"/>
          <p:nvPr/>
        </p:nvSpPr>
        <p:spPr>
          <a:xfrm>
            <a:off x="0" y="684000"/>
            <a:ext cx="9144000" cy="550800"/>
          </a:xfrm>
          <a:prstGeom prst="rect">
            <a:avLst/>
          </a:prstGeom>
          <a:solidFill>
            <a:srgbClr val="F0B243"/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Aneurysmal SAH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DF2DB8-1BBA-744E-8611-E6A7B0E90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6" y="2454504"/>
            <a:ext cx="2951088" cy="37930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8A8A48-ECEE-094F-AE5D-83242165127F}"/>
              </a:ext>
            </a:extLst>
          </p:cNvPr>
          <p:cNvSpPr txBox="1"/>
          <p:nvPr/>
        </p:nvSpPr>
        <p:spPr>
          <a:xfrm>
            <a:off x="3078104" y="6467543"/>
            <a:ext cx="1754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Surgical clipping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E88D861-A020-2B49-B34A-C1104156F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428" y="2996952"/>
            <a:ext cx="442585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76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F564337-72C8-2A4F-9CF2-AD5C2773E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44448"/>
            <a:ext cx="2477492" cy="20111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A6D90B3-3959-9C46-BD27-623EECB2E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478" y="2852935"/>
            <a:ext cx="2448272" cy="2009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5E72290-0EA0-F543-BEDC-C9DD863FF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852936"/>
            <a:ext cx="2448272" cy="20090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8519742-D995-FC45-BA43-5B212F5D27F2}"/>
              </a:ext>
            </a:extLst>
          </p:cNvPr>
          <p:cNvSpPr txBox="1"/>
          <p:nvPr/>
        </p:nvSpPr>
        <p:spPr>
          <a:xfrm>
            <a:off x="1344857" y="1772816"/>
            <a:ext cx="6555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Endovascular treatment of intracranial aneurysms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3150BC6-B614-6149-94DE-6DE10033F5F3}"/>
              </a:ext>
            </a:extLst>
          </p:cNvPr>
          <p:cNvSpPr txBox="1"/>
          <p:nvPr/>
        </p:nvSpPr>
        <p:spPr>
          <a:xfrm>
            <a:off x="1656602" y="5096223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Coiling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DAF687D-A01C-524D-915C-BCED730307A7}"/>
              </a:ext>
            </a:extLst>
          </p:cNvPr>
          <p:cNvSpPr txBox="1"/>
          <p:nvPr/>
        </p:nvSpPr>
        <p:spPr>
          <a:xfrm>
            <a:off x="3827076" y="4957723"/>
            <a:ext cx="1489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Stent-assisted coiling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4C11F98-842D-9F4D-9234-E9F41B9D48A5}"/>
              </a:ext>
            </a:extLst>
          </p:cNvPr>
          <p:cNvSpPr txBox="1"/>
          <p:nvPr/>
        </p:nvSpPr>
        <p:spPr>
          <a:xfrm>
            <a:off x="6419364" y="4957723"/>
            <a:ext cx="1489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Flow diverter stenting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CB15741-ED0D-CA46-A72D-B913BB4D426E}"/>
              </a:ext>
            </a:extLst>
          </p:cNvPr>
          <p:cNvSpPr txBox="1"/>
          <p:nvPr/>
        </p:nvSpPr>
        <p:spPr>
          <a:xfrm>
            <a:off x="0" y="684000"/>
            <a:ext cx="9144000" cy="550800"/>
          </a:xfrm>
          <a:prstGeom prst="rect">
            <a:avLst/>
          </a:prstGeom>
          <a:solidFill>
            <a:srgbClr val="F0B243"/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Aneurysmal SAH</a:t>
            </a:r>
          </a:p>
        </p:txBody>
      </p:sp>
    </p:spTree>
    <p:extLst>
      <p:ext uri="{BB962C8B-B14F-4D97-AF65-F5344CB8AC3E}">
        <p14:creationId xmlns:p14="http://schemas.microsoft.com/office/powerpoint/2010/main" val="344799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DB1076D-6A02-7B45-9D8A-2AA98F1A02C4}"/>
              </a:ext>
            </a:extLst>
          </p:cNvPr>
          <p:cNvSpPr txBox="1"/>
          <p:nvPr/>
        </p:nvSpPr>
        <p:spPr>
          <a:xfrm>
            <a:off x="0" y="684000"/>
            <a:ext cx="9144000" cy="550800"/>
          </a:xfrm>
          <a:prstGeom prst="rect">
            <a:avLst/>
          </a:prstGeom>
          <a:solidFill>
            <a:srgbClr val="F0B243"/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 Aneurysmal SAH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DBDDAFE-CD21-744E-A421-EAEF494CAF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64838" r="70629" b="11993"/>
          <a:stretch/>
        </p:blipFill>
        <p:spPr>
          <a:xfrm flipH="1">
            <a:off x="6084168" y="2636912"/>
            <a:ext cx="2295254" cy="237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8DFFBD-2735-544F-8143-7B30E981C3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4" t="432" r="-22" b="53578"/>
          <a:stretch/>
        </p:blipFill>
        <p:spPr>
          <a:xfrm flipH="1">
            <a:off x="3473356" y="2592896"/>
            <a:ext cx="2128326" cy="23947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C75B98-9248-5141-8E87-6B51724679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1" t="-3" r="52459" b="59865"/>
          <a:stretch/>
        </p:blipFill>
        <p:spPr>
          <a:xfrm flipH="1">
            <a:off x="701049" y="2608604"/>
            <a:ext cx="2295253" cy="23947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04FDDD-E333-8A41-832D-7DFDB46E109C}"/>
              </a:ext>
            </a:extLst>
          </p:cNvPr>
          <p:cNvSpPr txBox="1"/>
          <p:nvPr/>
        </p:nvSpPr>
        <p:spPr>
          <a:xfrm>
            <a:off x="1429641" y="5157192"/>
            <a:ext cx="80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Before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1857097-C9DA-8644-87B4-4C43B4EA0394}"/>
              </a:ext>
            </a:extLst>
          </p:cNvPr>
          <p:cNvSpPr txBox="1"/>
          <p:nvPr/>
        </p:nvSpPr>
        <p:spPr>
          <a:xfrm>
            <a:off x="4118485" y="515719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During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3192479-F1B8-004A-90F9-8C90F51C78E7}"/>
              </a:ext>
            </a:extLst>
          </p:cNvPr>
          <p:cNvSpPr txBox="1"/>
          <p:nvPr/>
        </p:nvSpPr>
        <p:spPr>
          <a:xfrm>
            <a:off x="6885184" y="5157192"/>
            <a:ext cx="658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After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8D16C71-BF79-2549-908D-C8FFA1D891F3}"/>
              </a:ext>
            </a:extLst>
          </p:cNvPr>
          <p:cNvSpPr txBox="1"/>
          <p:nvPr/>
        </p:nvSpPr>
        <p:spPr>
          <a:xfrm>
            <a:off x="1344857" y="1772816"/>
            <a:ext cx="6555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Endovascular treatment of intracranial aneurysms</a:t>
            </a:r>
          </a:p>
        </p:txBody>
      </p:sp>
    </p:spTree>
    <p:extLst>
      <p:ext uri="{BB962C8B-B14F-4D97-AF65-F5344CB8AC3E}">
        <p14:creationId xmlns:p14="http://schemas.microsoft.com/office/powerpoint/2010/main" val="82619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DB1076D-6A02-7B45-9D8A-2AA98F1A02C4}"/>
              </a:ext>
            </a:extLst>
          </p:cNvPr>
          <p:cNvSpPr txBox="1"/>
          <p:nvPr/>
        </p:nvSpPr>
        <p:spPr>
          <a:xfrm>
            <a:off x="0" y="684000"/>
            <a:ext cx="9144000" cy="550800"/>
          </a:xfrm>
          <a:prstGeom prst="rect">
            <a:avLst/>
          </a:prstGeom>
          <a:solidFill>
            <a:srgbClr val="F0B243"/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Intraventricular hemorrhage</a:t>
            </a:r>
          </a:p>
        </p:txBody>
      </p:sp>
      <p:pic>
        <p:nvPicPr>
          <p:cNvPr id="13" name="Picture 4" descr="PIC 039">
            <a:extLst>
              <a:ext uri="{FF2B5EF4-FFF2-40B4-BE49-F238E27FC236}">
                <a16:creationId xmlns:a16="http://schemas.microsoft.com/office/drawing/2014/main" xmlns="" id="{D8B0D713-CE11-344A-AC79-7CAE2D854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989138"/>
            <a:ext cx="294005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PIC 037">
            <a:extLst>
              <a:ext uri="{FF2B5EF4-FFF2-40B4-BE49-F238E27FC236}">
                <a16:creationId xmlns:a16="http://schemas.microsoft.com/office/drawing/2014/main" xmlns="" id="{27378C71-E925-F343-80C5-24A557870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1989138"/>
            <a:ext cx="294005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PIC 038">
            <a:extLst>
              <a:ext uri="{FF2B5EF4-FFF2-40B4-BE49-F238E27FC236}">
                <a16:creationId xmlns:a16="http://schemas.microsoft.com/office/drawing/2014/main" xmlns="" id="{723BA945-75C6-BF46-8FF2-2ED7F49B3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1989138"/>
            <a:ext cx="28575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557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DB1076D-6A02-7B45-9D8A-2AA98F1A02C4}"/>
              </a:ext>
            </a:extLst>
          </p:cNvPr>
          <p:cNvSpPr txBox="1"/>
          <p:nvPr/>
        </p:nvSpPr>
        <p:spPr>
          <a:xfrm>
            <a:off x="0" y="684000"/>
            <a:ext cx="9144000" cy="550800"/>
          </a:xfrm>
          <a:prstGeom prst="rect">
            <a:avLst/>
          </a:prstGeom>
          <a:solidFill>
            <a:srgbClr val="F0B243"/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Parenchymal hemorrhage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B73E351-C419-144F-841F-FED61683832F}"/>
              </a:ext>
            </a:extLst>
          </p:cNvPr>
          <p:cNvSpPr txBox="1"/>
          <p:nvPr/>
        </p:nvSpPr>
        <p:spPr>
          <a:xfrm>
            <a:off x="539552" y="2204864"/>
            <a:ext cx="30795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be caused by trauma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causes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Hypertension.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AVM malformations.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Cerebral amyloid angiopathy.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9DF0D7-F250-5447-800D-A364EEF394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" t="2130" r="952" b="1887"/>
          <a:stretch/>
        </p:blipFill>
        <p:spPr>
          <a:xfrm>
            <a:off x="4104000" y="2628000"/>
            <a:ext cx="4608000" cy="284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DB92DF7-3CDD-B947-A6C0-EC694FF74B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" t="1357" r="52404" b="7776"/>
          <a:stretch/>
        </p:blipFill>
        <p:spPr>
          <a:xfrm>
            <a:off x="4373800" y="1619527"/>
            <a:ext cx="4068400" cy="4860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A34E1F-9910-4C4A-BF8D-881943C215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2" r="18968"/>
          <a:stretch/>
        </p:blipFill>
        <p:spPr>
          <a:xfrm>
            <a:off x="4104000" y="1250787"/>
            <a:ext cx="4589443" cy="541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3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DC9EB5-D647-DC47-9BEC-DA053A18D88B}"/>
              </a:ext>
            </a:extLst>
          </p:cNvPr>
          <p:cNvSpPr txBox="1"/>
          <p:nvPr/>
        </p:nvSpPr>
        <p:spPr>
          <a:xfrm>
            <a:off x="2555776" y="558924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Acute hydrocephalus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E031A0D-0CA8-C04F-B8A4-A5C3FFF909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" t="3480" r="826" b="7856"/>
          <a:stretch/>
        </p:blipFill>
        <p:spPr>
          <a:xfrm>
            <a:off x="683568" y="2204864"/>
            <a:ext cx="7488832" cy="32094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81559B9-90E2-784D-ACBB-8FD87AB82F85}"/>
              </a:ext>
            </a:extLst>
          </p:cNvPr>
          <p:cNvSpPr txBox="1"/>
          <p:nvPr/>
        </p:nvSpPr>
        <p:spPr>
          <a:xfrm>
            <a:off x="0" y="684000"/>
            <a:ext cx="9144000" cy="550800"/>
          </a:xfrm>
          <a:prstGeom prst="rect">
            <a:avLst/>
          </a:prstGeom>
          <a:solidFill>
            <a:srgbClr val="F0B243"/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Intracranial Hemorrhage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A3C4E0-0C07-C54A-9E77-66365C7CFF97}"/>
              </a:ext>
            </a:extLst>
          </p:cNvPr>
          <p:cNvSpPr txBox="1"/>
          <p:nvPr/>
        </p:nvSpPr>
        <p:spPr>
          <a:xfrm>
            <a:off x="665018" y="1662545"/>
            <a:ext cx="1482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Complication:</a:t>
            </a:r>
          </a:p>
        </p:txBody>
      </p:sp>
    </p:spTree>
    <p:extLst>
      <p:ext uri="{BB962C8B-B14F-4D97-AF65-F5344CB8AC3E}">
        <p14:creationId xmlns:p14="http://schemas.microsoft.com/office/powerpoint/2010/main" val="268874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7141DF9-2263-2149-B261-2697790749F1}"/>
              </a:ext>
            </a:extLst>
          </p:cNvPr>
          <p:cNvSpPr txBox="1"/>
          <p:nvPr/>
        </p:nvSpPr>
        <p:spPr>
          <a:xfrm>
            <a:off x="0" y="2708920"/>
            <a:ext cx="9144000" cy="13428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Brain Ischemia</a:t>
            </a:r>
          </a:p>
        </p:txBody>
      </p:sp>
    </p:spTree>
    <p:extLst>
      <p:ext uri="{BB962C8B-B14F-4D97-AF65-F5344CB8AC3E}">
        <p14:creationId xmlns:p14="http://schemas.microsoft.com/office/powerpoint/2010/main" val="1025485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336C87D-144A-7347-B9C9-DF61A13C0E25}"/>
              </a:ext>
            </a:extLst>
          </p:cNvPr>
          <p:cNvSpPr txBox="1"/>
          <p:nvPr/>
        </p:nvSpPr>
        <p:spPr>
          <a:xfrm>
            <a:off x="0" y="684000"/>
            <a:ext cx="9144000" cy="55159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Ischemic stroke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AA2E2A0-A9DE-B640-89D7-9514211243B2}"/>
              </a:ext>
            </a:extLst>
          </p:cNvPr>
          <p:cNvSpPr txBox="1"/>
          <p:nvPr/>
        </p:nvSpPr>
        <p:spPr>
          <a:xfrm>
            <a:off x="192147" y="1647595"/>
            <a:ext cx="8759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will you see on head CT immediately after and ischemic stroke?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B0C2E69-61A2-FE4B-9CF9-970D5A3FA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161" y="2348880"/>
            <a:ext cx="3637012" cy="4120190"/>
          </a:xfrm>
          <a:prstGeom prst="rect">
            <a:avLst/>
          </a:prstGeom>
        </p:spPr>
      </p:pic>
      <p:sp>
        <p:nvSpPr>
          <p:cNvPr id="12" name="Text Box 7">
            <a:extLst>
              <a:ext uri="{FF2B5EF4-FFF2-40B4-BE49-F238E27FC236}">
                <a16:creationId xmlns:a16="http://schemas.microsoft.com/office/drawing/2014/main" xmlns="" id="{4C617CFD-F5D5-D441-9831-F973EA74E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277" y="6339358"/>
            <a:ext cx="20787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head CT</a:t>
            </a:r>
          </a:p>
        </p:txBody>
      </p:sp>
    </p:spTree>
    <p:extLst>
      <p:ext uri="{BB962C8B-B14F-4D97-AF65-F5344CB8AC3E}">
        <p14:creationId xmlns:p14="http://schemas.microsoft.com/office/powerpoint/2010/main" val="41648008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336C87D-144A-7347-B9C9-DF61A13C0E25}"/>
              </a:ext>
            </a:extLst>
          </p:cNvPr>
          <p:cNvSpPr txBox="1"/>
          <p:nvPr/>
        </p:nvSpPr>
        <p:spPr>
          <a:xfrm>
            <a:off x="0" y="684000"/>
            <a:ext cx="9144000" cy="55159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Ischemic stroke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7BC033-91F4-644A-A847-EDA9A63DEF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r="18502"/>
          <a:stretch/>
        </p:blipFill>
        <p:spPr>
          <a:xfrm>
            <a:off x="2915816" y="2276872"/>
            <a:ext cx="2780573" cy="3665997"/>
          </a:xfrm>
          <a:prstGeom prst="rect">
            <a:avLst/>
          </a:prstGeom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xmlns="" id="{B0F86BC9-5760-0B47-A045-76B1CE69D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958" y="6100240"/>
            <a:ext cx="2592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Hyperdense sign</a:t>
            </a:r>
          </a:p>
        </p:txBody>
      </p:sp>
      <p:sp>
        <p:nvSpPr>
          <p:cNvPr id="12" name="Donut 11">
            <a:extLst>
              <a:ext uri="{FF2B5EF4-FFF2-40B4-BE49-F238E27FC236}">
                <a16:creationId xmlns:a16="http://schemas.microsoft.com/office/drawing/2014/main" xmlns="" id="{F691C24B-12C1-7940-9AC5-2F684B26BA6F}"/>
              </a:ext>
            </a:extLst>
          </p:cNvPr>
          <p:cNvSpPr/>
          <p:nvPr/>
        </p:nvSpPr>
        <p:spPr>
          <a:xfrm>
            <a:off x="4362752" y="3362914"/>
            <a:ext cx="504056" cy="573588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E1954BE-B560-E545-8DAC-1EE792EAC82A}"/>
              </a:ext>
            </a:extLst>
          </p:cNvPr>
          <p:cNvSpPr txBox="1"/>
          <p:nvPr/>
        </p:nvSpPr>
        <p:spPr>
          <a:xfrm>
            <a:off x="446031" y="1647595"/>
            <a:ext cx="7336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will you see on head CT in the </a:t>
            </a:r>
            <a:r>
              <a:rPr lang="en-US" sz="2400" b="1" dirty="0"/>
              <a:t>HYPERACUTE</a:t>
            </a:r>
            <a:r>
              <a:rPr lang="en-US" sz="2400" dirty="0"/>
              <a:t> phase?</a:t>
            </a:r>
          </a:p>
        </p:txBody>
      </p:sp>
    </p:spTree>
    <p:extLst>
      <p:ext uri="{BB962C8B-B14F-4D97-AF65-F5344CB8AC3E}">
        <p14:creationId xmlns:p14="http://schemas.microsoft.com/office/powerpoint/2010/main" val="19377966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336C87D-144A-7347-B9C9-DF61A13C0E25}"/>
              </a:ext>
            </a:extLst>
          </p:cNvPr>
          <p:cNvSpPr txBox="1"/>
          <p:nvPr/>
        </p:nvSpPr>
        <p:spPr>
          <a:xfrm>
            <a:off x="0" y="684000"/>
            <a:ext cx="9144000" cy="55159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Ischemic stroke</a:t>
            </a:r>
          </a:p>
        </p:txBody>
      </p:sp>
      <p:pic>
        <p:nvPicPr>
          <p:cNvPr id="12" name="Picture 5" descr="34243703_17.jpg                                                0007546DMacintosh HD                   BBA77E2C:">
            <a:extLst>
              <a:ext uri="{FF2B5EF4-FFF2-40B4-BE49-F238E27FC236}">
                <a16:creationId xmlns:a16="http://schemas.microsoft.com/office/drawing/2014/main" xmlns="" id="{584EBB0F-28D7-B746-A8A5-6BEF227A66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5" t="15138" r="30039" b="7518"/>
          <a:stretch/>
        </p:blipFill>
        <p:spPr>
          <a:xfrm>
            <a:off x="2627784" y="1916832"/>
            <a:ext cx="3539122" cy="42306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6FFABEA-4DEB-A045-A873-A47684B412D9}"/>
              </a:ext>
            </a:extLst>
          </p:cNvPr>
          <p:cNvSpPr txBox="1"/>
          <p:nvPr/>
        </p:nvSpPr>
        <p:spPr>
          <a:xfrm>
            <a:off x="6444208" y="3662837"/>
            <a:ext cx="228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Middle cerebral artery</a:t>
            </a:r>
          </a:p>
        </p:txBody>
      </p:sp>
    </p:spTree>
    <p:extLst>
      <p:ext uri="{BB962C8B-B14F-4D97-AF65-F5344CB8AC3E}">
        <p14:creationId xmlns:p14="http://schemas.microsoft.com/office/powerpoint/2010/main" val="6577713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F83FA0C-777C-2C40-8B32-CD83D8924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187" y="1843197"/>
            <a:ext cx="4323734" cy="4323734"/>
          </a:xfrm>
          <a:prstGeom prst="rect">
            <a:avLst/>
          </a:prstGeom>
        </p:spPr>
      </p:pic>
      <p:sp>
        <p:nvSpPr>
          <p:cNvPr id="17" name="Line 7">
            <a:extLst>
              <a:ext uri="{FF2B5EF4-FFF2-40B4-BE49-F238E27FC236}">
                <a16:creationId xmlns:a16="http://schemas.microsoft.com/office/drawing/2014/main" xmlns="" id="{73C6A019-CA0C-3A47-9668-E92E8C448BB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44207" y="3429000"/>
            <a:ext cx="1505374" cy="67364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xmlns="" id="{2D974947-02F1-3F4D-95F2-6CF3664258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60232" y="4102648"/>
            <a:ext cx="1289350" cy="43204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29">
            <a:extLst>
              <a:ext uri="{FF2B5EF4-FFF2-40B4-BE49-F238E27FC236}">
                <a16:creationId xmlns:a16="http://schemas.microsoft.com/office/drawing/2014/main" xmlns="" id="{67F9F391-9D8F-6049-B2DA-D15638827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9583" y="3861048"/>
            <a:ext cx="12234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32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Ø"/>
              <a:defRPr sz="28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50021"/>
              </a:buCl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Cerebral sulci</a:t>
            </a:r>
          </a:p>
        </p:txBody>
      </p:sp>
      <p:sp>
        <p:nvSpPr>
          <p:cNvPr id="10" name="Line 15">
            <a:extLst>
              <a:ext uri="{FF2B5EF4-FFF2-40B4-BE49-F238E27FC236}">
                <a16:creationId xmlns:a16="http://schemas.microsoft.com/office/drawing/2014/main" xmlns="" id="{399F4371-C3A3-7147-8660-7460B1FF67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4590" y="2292674"/>
            <a:ext cx="699234" cy="82392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D6A113-A788-4B4F-AFD4-1296E97EC27C}"/>
              </a:ext>
            </a:extLst>
          </p:cNvPr>
          <p:cNvSpPr txBox="1"/>
          <p:nvPr/>
        </p:nvSpPr>
        <p:spPr>
          <a:xfrm>
            <a:off x="6766297" y="1951809"/>
            <a:ext cx="72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Gyrus</a:t>
            </a:r>
          </a:p>
        </p:txBody>
      </p:sp>
      <p:sp>
        <p:nvSpPr>
          <p:cNvPr id="11" name="Line 15">
            <a:extLst>
              <a:ext uri="{FF2B5EF4-FFF2-40B4-BE49-F238E27FC236}">
                <a16:creationId xmlns:a16="http://schemas.microsoft.com/office/drawing/2014/main" xmlns="" id="{B9726817-D1C9-6342-9804-12F49EF4D1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27188" y="4797152"/>
            <a:ext cx="1764892" cy="64807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435877E-2D22-1642-AEB8-697216F4E6E6}"/>
              </a:ext>
            </a:extLst>
          </p:cNvPr>
          <p:cNvSpPr txBox="1"/>
          <p:nvPr/>
        </p:nvSpPr>
        <p:spPr>
          <a:xfrm>
            <a:off x="2067139" y="5260558"/>
            <a:ext cx="135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Parietal lobe</a:t>
            </a: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xmlns="" id="{A5E75193-4185-844A-85D5-AF7EF57197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5256" y="2865364"/>
            <a:ext cx="1316824" cy="70765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28">
            <a:extLst>
              <a:ext uri="{FF2B5EF4-FFF2-40B4-BE49-F238E27FC236}">
                <a16:creationId xmlns:a16="http://schemas.microsoft.com/office/drawing/2014/main" xmlns="" id="{F7AA0326-1FB0-9D49-811E-060172E1C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176" y="2650655"/>
            <a:ext cx="1390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32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Ø"/>
              <a:defRPr sz="28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50021"/>
              </a:buCl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Frontal lobe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89BA690-5435-1040-A66A-BC8D70ACA010}"/>
              </a:ext>
            </a:extLst>
          </p:cNvPr>
          <p:cNvSpPr txBox="1"/>
          <p:nvPr/>
        </p:nvSpPr>
        <p:spPr>
          <a:xfrm>
            <a:off x="0" y="773881"/>
            <a:ext cx="9144000" cy="4136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3000" dirty="0"/>
              <a:t>	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ea typeface="Arial" charset="0"/>
                <a:cs typeface="Arial" charset="0"/>
              </a:rPr>
              <a:t> Anatomy: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9116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10" grpId="0" animBg="1"/>
      <p:bldP spid="2" grpId="0"/>
      <p:bldP spid="11" grpId="0" animBg="1"/>
      <p:bldP spid="5" grpId="0"/>
      <p:bldP spid="13" grpId="0" animBg="1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a509797854359e_Territory.jpg">
            <a:extLst>
              <a:ext uri="{FF2B5EF4-FFF2-40B4-BE49-F238E27FC236}">
                <a16:creationId xmlns:a16="http://schemas.microsoft.com/office/drawing/2014/main" xmlns="" id="{87E2B2D0-C4C9-4947-8FD2-46E72063C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159" y="1303929"/>
            <a:ext cx="2934072" cy="49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E:\bilateral ACA infarction\ser200img00011.jpg">
            <a:extLst>
              <a:ext uri="{FF2B5EF4-FFF2-40B4-BE49-F238E27FC236}">
                <a16:creationId xmlns:a16="http://schemas.microsoft.com/office/drawing/2014/main" xmlns="" id="{78F63C32-F9E3-7443-BA64-47E7DB4A4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16486" r="9375"/>
          <a:stretch>
            <a:fillRect/>
          </a:stretch>
        </p:blipFill>
        <p:spPr bwMode="auto">
          <a:xfrm>
            <a:off x="1031615" y="1303929"/>
            <a:ext cx="2604281" cy="292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107A08D-2321-E241-980D-7037AED12786}"/>
              </a:ext>
            </a:extLst>
          </p:cNvPr>
          <p:cNvSpPr txBox="1"/>
          <p:nvPr/>
        </p:nvSpPr>
        <p:spPr>
          <a:xfrm>
            <a:off x="5328527" y="6364673"/>
            <a:ext cx="3377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http://</a:t>
            </a:r>
            <a:r>
              <a:rPr lang="en-US" b="1" dirty="0" err="1"/>
              <a:t>www.radiologyassistant.nl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B5328BC-958B-284E-AC38-A71BCB686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31120"/>
            <a:ext cx="4100154" cy="25028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92BB73-EDCB-834C-B29C-7B09A03960A5}"/>
              </a:ext>
            </a:extLst>
          </p:cNvPr>
          <p:cNvSpPr txBox="1"/>
          <p:nvPr/>
        </p:nvSpPr>
        <p:spPr>
          <a:xfrm>
            <a:off x="0" y="684000"/>
            <a:ext cx="9144000" cy="55159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Ischemic stroke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8985AB-48F3-C949-A87D-F5C2D311E504}"/>
              </a:ext>
            </a:extLst>
          </p:cNvPr>
          <p:cNvSpPr txBox="1"/>
          <p:nvPr/>
        </p:nvSpPr>
        <p:spPr>
          <a:xfrm>
            <a:off x="325288" y="1970162"/>
            <a:ext cx="572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76A946A-0B18-7445-9DAE-0231CD1F4E93}"/>
              </a:ext>
            </a:extLst>
          </p:cNvPr>
          <p:cNvSpPr txBox="1"/>
          <p:nvPr/>
        </p:nvSpPr>
        <p:spPr>
          <a:xfrm>
            <a:off x="180458" y="4473047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PCA</a:t>
            </a:r>
          </a:p>
        </p:txBody>
      </p:sp>
    </p:spTree>
    <p:extLst>
      <p:ext uri="{BB962C8B-B14F-4D97-AF65-F5344CB8AC3E}">
        <p14:creationId xmlns:p14="http://schemas.microsoft.com/office/powerpoint/2010/main" val="109314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336C87D-144A-7347-B9C9-DF61A13C0E25}"/>
              </a:ext>
            </a:extLst>
          </p:cNvPr>
          <p:cNvSpPr txBox="1"/>
          <p:nvPr/>
        </p:nvSpPr>
        <p:spPr>
          <a:xfrm>
            <a:off x="0" y="684000"/>
            <a:ext cx="9144000" cy="55159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Ischemic stroke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CDFE5A7-9FA2-4B4F-AFE0-EFD66CAF2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03558"/>
            <a:ext cx="2928144" cy="33545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2F1BCE1-7689-AB49-9D62-19E4FADEE69B}"/>
              </a:ext>
            </a:extLst>
          </p:cNvPr>
          <p:cNvSpPr txBox="1"/>
          <p:nvPr/>
        </p:nvSpPr>
        <p:spPr>
          <a:xfrm>
            <a:off x="2273037" y="6057872"/>
            <a:ext cx="42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C5C5E4-0584-2C49-B733-F76312696C33}"/>
              </a:ext>
            </a:extLst>
          </p:cNvPr>
          <p:cNvSpPr txBox="1"/>
          <p:nvPr/>
        </p:nvSpPr>
        <p:spPr>
          <a:xfrm>
            <a:off x="6185831" y="605787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MRI</a:t>
            </a:r>
          </a:p>
        </p:txBody>
      </p:sp>
      <p:pic>
        <p:nvPicPr>
          <p:cNvPr id="10" name="Picture 5" descr="34240492_17.jpg                                                00075450Macintosh HD                   BBA77E2C:">
            <a:extLst>
              <a:ext uri="{FF2B5EF4-FFF2-40B4-BE49-F238E27FC236}">
                <a16:creationId xmlns:a16="http://schemas.microsoft.com/office/drawing/2014/main" xmlns="" id="{1900FD6A-5631-A74D-A35C-1CC6794436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7" t="14050" r="24274" b="6377"/>
          <a:stretch/>
        </p:blipFill>
        <p:spPr>
          <a:xfrm flipH="1">
            <a:off x="921469" y="1834555"/>
            <a:ext cx="3124598" cy="38925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071BF88-459C-2E46-AF97-2675E723B439}"/>
              </a:ext>
            </a:extLst>
          </p:cNvPr>
          <p:cNvSpPr txBox="1"/>
          <p:nvPr/>
        </p:nvSpPr>
        <p:spPr>
          <a:xfrm>
            <a:off x="897775" y="1546167"/>
            <a:ext cx="2117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 is the stroke?</a:t>
            </a:r>
          </a:p>
        </p:txBody>
      </p:sp>
    </p:spTree>
    <p:extLst>
      <p:ext uri="{BB962C8B-B14F-4D97-AF65-F5344CB8AC3E}">
        <p14:creationId xmlns:p14="http://schemas.microsoft.com/office/powerpoint/2010/main" val="21566706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336C87D-144A-7347-B9C9-DF61A13C0E25}"/>
              </a:ext>
            </a:extLst>
          </p:cNvPr>
          <p:cNvSpPr txBox="1"/>
          <p:nvPr/>
        </p:nvSpPr>
        <p:spPr>
          <a:xfrm>
            <a:off x="0" y="684000"/>
            <a:ext cx="9144000" cy="55159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Ischemic stroke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773E0-4DB8-204C-AEDE-F3ECD4A5636C}"/>
              </a:ext>
            </a:extLst>
          </p:cNvPr>
          <p:cNvSpPr txBox="1"/>
          <p:nvPr/>
        </p:nvSpPr>
        <p:spPr>
          <a:xfrm>
            <a:off x="323528" y="1700667"/>
            <a:ext cx="2029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Complications: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6D7F7A-15DF-7146-8A70-0585AC9E6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139" y="2882090"/>
            <a:ext cx="6048672" cy="25468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595528D-AABB-4A4B-AF7E-C5597C201738}"/>
              </a:ext>
            </a:extLst>
          </p:cNvPr>
          <p:cNvSpPr txBox="1"/>
          <p:nvPr/>
        </p:nvSpPr>
        <p:spPr>
          <a:xfrm>
            <a:off x="5652120" y="1869755"/>
            <a:ext cx="2862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Hemorrhagic transformation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A93570-EEC9-EB42-AF34-EC3B961639FA}"/>
              </a:ext>
            </a:extLst>
          </p:cNvPr>
          <p:cNvSpPr txBox="1"/>
          <p:nvPr/>
        </p:nvSpPr>
        <p:spPr>
          <a:xfrm>
            <a:off x="1463730" y="563846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24 hours after onset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172D39-13F1-2F4C-B1BE-658705B33D28}"/>
              </a:ext>
            </a:extLst>
          </p:cNvPr>
          <p:cNvSpPr txBox="1"/>
          <p:nvPr/>
        </p:nvSpPr>
        <p:spPr>
          <a:xfrm>
            <a:off x="3838491" y="5615186"/>
            <a:ext cx="1007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FCD1789-25EE-0548-8CAB-5E371EE2CBF9}"/>
              </a:ext>
            </a:extLst>
          </p:cNvPr>
          <p:cNvSpPr txBox="1"/>
          <p:nvPr/>
        </p:nvSpPr>
        <p:spPr>
          <a:xfrm>
            <a:off x="5565036" y="5615186"/>
            <a:ext cx="1801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few hours after</a:t>
            </a:r>
          </a:p>
        </p:txBody>
      </p:sp>
    </p:spTree>
    <p:extLst>
      <p:ext uri="{BB962C8B-B14F-4D97-AF65-F5344CB8AC3E}">
        <p14:creationId xmlns:p14="http://schemas.microsoft.com/office/powerpoint/2010/main" val="33699589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336C87D-144A-7347-B9C9-DF61A13C0E25}"/>
              </a:ext>
            </a:extLst>
          </p:cNvPr>
          <p:cNvSpPr txBox="1"/>
          <p:nvPr/>
        </p:nvSpPr>
        <p:spPr>
          <a:xfrm>
            <a:off x="0" y="684000"/>
            <a:ext cx="9144000" cy="55159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Ischemic stroke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773E0-4DB8-204C-AEDE-F3ECD4A5636C}"/>
              </a:ext>
            </a:extLst>
          </p:cNvPr>
          <p:cNvSpPr txBox="1"/>
          <p:nvPr/>
        </p:nvSpPr>
        <p:spPr>
          <a:xfrm>
            <a:off x="323528" y="1700667"/>
            <a:ext cx="2029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Complications: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595528D-AABB-4A4B-AF7E-C5597C201738}"/>
              </a:ext>
            </a:extLst>
          </p:cNvPr>
          <p:cNvSpPr txBox="1"/>
          <p:nvPr/>
        </p:nvSpPr>
        <p:spPr>
          <a:xfrm>
            <a:off x="5652120" y="1869755"/>
            <a:ext cx="176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Malignant stroke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9D2225A-5038-A14F-878C-BBEAD9C50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52936"/>
            <a:ext cx="3168352" cy="31532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3CAA41A-1A77-474A-98D3-25BD89DDBC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8" r="36456"/>
          <a:stretch/>
        </p:blipFill>
        <p:spPr>
          <a:xfrm>
            <a:off x="5050460" y="3212976"/>
            <a:ext cx="2438819" cy="2528408"/>
          </a:xfrm>
          <a:prstGeom prst="rect">
            <a:avLst/>
          </a:prstGeom>
        </p:spPr>
      </p:pic>
      <p:sp>
        <p:nvSpPr>
          <p:cNvPr id="12" name="Text Box 7">
            <a:extLst>
              <a:ext uri="{FF2B5EF4-FFF2-40B4-BE49-F238E27FC236}">
                <a16:creationId xmlns:a16="http://schemas.microsoft.com/office/drawing/2014/main" xmlns="" id="{86AB532D-3BA2-0F43-8F72-99CF02299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730" y="6074629"/>
            <a:ext cx="24388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Decompressive craniectomy</a:t>
            </a:r>
          </a:p>
        </p:txBody>
      </p:sp>
    </p:spTree>
    <p:extLst>
      <p:ext uri="{BB962C8B-B14F-4D97-AF65-F5344CB8AC3E}">
        <p14:creationId xmlns:p14="http://schemas.microsoft.com/office/powerpoint/2010/main" val="28034302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336C87D-144A-7347-B9C9-DF61A13C0E25}"/>
              </a:ext>
            </a:extLst>
          </p:cNvPr>
          <p:cNvSpPr txBox="1"/>
          <p:nvPr/>
        </p:nvSpPr>
        <p:spPr>
          <a:xfrm>
            <a:off x="0" y="684000"/>
            <a:ext cx="9144000" cy="55159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Ischemic stroke</a:t>
            </a:r>
          </a:p>
        </p:txBody>
      </p:sp>
      <p:pic>
        <p:nvPicPr>
          <p:cNvPr id="4" name="Picture 5" descr="34240492_17.jpg                                                00075450Macintosh HD                   BBA77E2C:">
            <a:extLst>
              <a:ext uri="{FF2B5EF4-FFF2-40B4-BE49-F238E27FC236}">
                <a16:creationId xmlns:a16="http://schemas.microsoft.com/office/drawing/2014/main" xmlns="" id="{1BCB3110-2A17-C64C-890F-C90906079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7" t="14050" r="24274" b="6377"/>
          <a:stretch/>
        </p:blipFill>
        <p:spPr>
          <a:xfrm>
            <a:off x="740160" y="5287355"/>
            <a:ext cx="1207693" cy="14939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86486A1-2A12-E24B-AB99-CD607B5D78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r="18502"/>
          <a:stretch/>
        </p:blipFill>
        <p:spPr>
          <a:xfrm>
            <a:off x="740160" y="2224654"/>
            <a:ext cx="1170410" cy="15431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348A949-ED09-9E41-BF8D-E8444D8E1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r="17302"/>
          <a:stretch/>
        </p:blipFill>
        <p:spPr>
          <a:xfrm>
            <a:off x="723208" y="3698391"/>
            <a:ext cx="1204313" cy="15889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F8B9C2-CDDD-5E41-AF99-636C572C862F}"/>
              </a:ext>
            </a:extLst>
          </p:cNvPr>
          <p:cNvSpPr txBox="1"/>
          <p:nvPr/>
        </p:nvSpPr>
        <p:spPr>
          <a:xfrm>
            <a:off x="746312" y="1628800"/>
            <a:ext cx="823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 </a:t>
            </a:r>
            <a:r>
              <a:rPr lang="en-US" sz="2400" dirty="0" err="1"/>
              <a:t>Hrs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3049423-9502-FA4D-9C14-BA457CC25C16}"/>
              </a:ext>
            </a:extLst>
          </p:cNvPr>
          <p:cNvSpPr txBox="1"/>
          <p:nvPr/>
        </p:nvSpPr>
        <p:spPr>
          <a:xfrm>
            <a:off x="2771800" y="1628800"/>
            <a:ext cx="979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12 </a:t>
            </a:r>
            <a:r>
              <a:rPr lang="en-US" sz="2400" dirty="0" err="1"/>
              <a:t>Hrs</a:t>
            </a:r>
            <a:endParaRPr lang="en-US" sz="2400" dirty="0"/>
          </a:p>
        </p:txBody>
      </p:sp>
      <p:pic>
        <p:nvPicPr>
          <p:cNvPr id="9" name="Picture 5" descr="34243703_13.jpg                                                0007546DMacintosh HD                   BBA77E2C:">
            <a:extLst>
              <a:ext uri="{FF2B5EF4-FFF2-40B4-BE49-F238E27FC236}">
                <a16:creationId xmlns:a16="http://schemas.microsoft.com/office/drawing/2014/main" xmlns="" id="{2E8DDE79-964B-8F41-8184-C9AC1FF995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t="10231" r="28831" b="6377"/>
          <a:stretch/>
        </p:blipFill>
        <p:spPr>
          <a:xfrm>
            <a:off x="2669825" y="4509586"/>
            <a:ext cx="1226442" cy="1616405"/>
          </a:xfrm>
          <a:prstGeom prst="rect">
            <a:avLst/>
          </a:prstGeom>
        </p:spPr>
      </p:pic>
      <p:pic>
        <p:nvPicPr>
          <p:cNvPr id="10" name="Picture 5" descr="34243703_17.jpg                                                0007546DMacintosh HD                   BBA77E2C:">
            <a:extLst>
              <a:ext uri="{FF2B5EF4-FFF2-40B4-BE49-F238E27FC236}">
                <a16:creationId xmlns:a16="http://schemas.microsoft.com/office/drawing/2014/main" xmlns="" id="{391EFE39-B525-EB4D-B9E0-34DC04FC0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5" t="15138" r="30039" b="7518"/>
          <a:stretch/>
        </p:blipFill>
        <p:spPr>
          <a:xfrm>
            <a:off x="2652694" y="2607998"/>
            <a:ext cx="1217517" cy="14554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8781AC7-BCA2-2E4C-A63E-289770D0B248}"/>
              </a:ext>
            </a:extLst>
          </p:cNvPr>
          <p:cNvSpPr txBox="1"/>
          <p:nvPr/>
        </p:nvSpPr>
        <p:spPr>
          <a:xfrm>
            <a:off x="4955853" y="1628800"/>
            <a:ext cx="996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 Days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C450EA8-4E90-D24C-A7D6-E8E11E2B7C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335" y="3225506"/>
            <a:ext cx="1683845" cy="16758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A833412-6E6D-1B45-B5BB-432C6C04FF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5987" y="3234055"/>
            <a:ext cx="1772509" cy="16758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734F296-08F8-A440-8CE5-9F5D2BF1D6F6}"/>
              </a:ext>
            </a:extLst>
          </p:cNvPr>
          <p:cNvSpPr txBox="1"/>
          <p:nvPr/>
        </p:nvSpPr>
        <p:spPr>
          <a:xfrm>
            <a:off x="7012248" y="1637347"/>
            <a:ext cx="1359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 months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FA3EFA1B-37F1-6B42-89B0-DC5FCB9B53E2}"/>
              </a:ext>
            </a:extLst>
          </p:cNvPr>
          <p:cNvCxnSpPr>
            <a:cxnSpLocks/>
          </p:cNvCxnSpPr>
          <p:nvPr/>
        </p:nvCxnSpPr>
        <p:spPr>
          <a:xfrm>
            <a:off x="443943" y="2167884"/>
            <a:ext cx="8256114" cy="17663"/>
          </a:xfrm>
          <a:prstGeom prst="straightConnector1">
            <a:avLst/>
          </a:prstGeom>
          <a:ln w="920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5877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7141DF9-2263-2149-B261-2697790749F1}"/>
              </a:ext>
            </a:extLst>
          </p:cNvPr>
          <p:cNvSpPr txBox="1"/>
          <p:nvPr/>
        </p:nvSpPr>
        <p:spPr>
          <a:xfrm>
            <a:off x="0" y="2708920"/>
            <a:ext cx="9144000" cy="1342888"/>
          </a:xfrm>
          <a:prstGeom prst="rect">
            <a:avLst/>
          </a:prstGeom>
          <a:solidFill>
            <a:srgbClr val="00B0F0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Intracranial Tumors</a:t>
            </a:r>
          </a:p>
        </p:txBody>
      </p:sp>
    </p:spTree>
    <p:extLst>
      <p:ext uri="{BB962C8B-B14F-4D97-AF65-F5344CB8AC3E}">
        <p14:creationId xmlns:p14="http://schemas.microsoft.com/office/powerpoint/2010/main" val="27870757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84000"/>
            <a:ext cx="9144000" cy="551590"/>
          </a:xfrm>
          <a:prstGeom prst="rect">
            <a:avLst/>
          </a:prstGeom>
          <a:solidFill>
            <a:srgbClr val="00B0F0"/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Intracranial Tumors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11F0C8D-B570-5F44-9BCE-943F0A302F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20601" r="16401" b="4850"/>
          <a:stretch/>
        </p:blipFill>
        <p:spPr>
          <a:xfrm>
            <a:off x="755576" y="1484784"/>
            <a:ext cx="3578088" cy="40324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5A5F86D-9177-A34A-B1E4-3044FA90C5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t="9838" r="17313" b="7476"/>
          <a:stretch/>
        </p:blipFill>
        <p:spPr>
          <a:xfrm>
            <a:off x="5148064" y="1953562"/>
            <a:ext cx="3190664" cy="372244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8DDC23B-B090-E540-AAFE-1A22244513DD}"/>
              </a:ext>
            </a:extLst>
          </p:cNvPr>
          <p:cNvSpPr txBox="1"/>
          <p:nvPr/>
        </p:nvSpPr>
        <p:spPr>
          <a:xfrm>
            <a:off x="1967250" y="6028199"/>
            <a:ext cx="1154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Extra-axial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06BD813-D3A0-0F40-9CBF-86D2143D351A}"/>
              </a:ext>
            </a:extLst>
          </p:cNvPr>
          <p:cNvSpPr txBox="1"/>
          <p:nvPr/>
        </p:nvSpPr>
        <p:spPr>
          <a:xfrm>
            <a:off x="6183467" y="6026421"/>
            <a:ext cx="1119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Intra-axial</a:t>
            </a:r>
          </a:p>
        </p:txBody>
      </p:sp>
    </p:spTree>
    <p:extLst>
      <p:ext uri="{BB962C8B-B14F-4D97-AF65-F5344CB8AC3E}">
        <p14:creationId xmlns:p14="http://schemas.microsoft.com/office/powerpoint/2010/main" val="93179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84000"/>
            <a:ext cx="9144000" cy="551590"/>
          </a:xfrm>
          <a:prstGeom prst="rect">
            <a:avLst/>
          </a:prstGeom>
          <a:solidFill>
            <a:srgbClr val="00B0F0"/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Intracranial Tumors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5D13EBE-7F73-D74D-89FC-8F1A12A617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20601" r="16401" b="4850"/>
          <a:stretch/>
        </p:blipFill>
        <p:spPr>
          <a:xfrm>
            <a:off x="1691680" y="1700808"/>
            <a:ext cx="1661255" cy="18722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028A12C-538A-8D4E-88AB-291E8B1BAFB4}"/>
              </a:ext>
            </a:extLst>
          </p:cNvPr>
          <p:cNvSpPr txBox="1"/>
          <p:nvPr/>
        </p:nvSpPr>
        <p:spPr>
          <a:xfrm>
            <a:off x="1128014" y="4290646"/>
            <a:ext cx="3062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Extra-axial masses: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Meningioma.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Cranial nerve schwannoma.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Metastasis.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2C010CB-C6EB-8747-BAA3-0B02819143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t="9838" r="17313" b="7476"/>
          <a:stretch/>
        </p:blipFill>
        <p:spPr>
          <a:xfrm>
            <a:off x="5652120" y="1916832"/>
            <a:ext cx="1584176" cy="18482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9F71AA3-3486-B04F-B973-1C9852BB7D40}"/>
              </a:ext>
            </a:extLst>
          </p:cNvPr>
          <p:cNvSpPr txBox="1"/>
          <p:nvPr/>
        </p:nvSpPr>
        <p:spPr>
          <a:xfrm>
            <a:off x="5076056" y="4290646"/>
            <a:ext cx="19595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Intra-axial masses: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Metastasis.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Glioblastoma.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Astrocytoma.</a:t>
            </a:r>
          </a:p>
        </p:txBody>
      </p:sp>
    </p:spTree>
    <p:extLst>
      <p:ext uri="{BB962C8B-B14F-4D97-AF65-F5344CB8AC3E}">
        <p14:creationId xmlns:p14="http://schemas.microsoft.com/office/powerpoint/2010/main" val="19929715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A5C2F24-59DE-8C43-BDA9-977307CD7F9C}"/>
              </a:ext>
            </a:extLst>
          </p:cNvPr>
          <p:cNvSpPr txBox="1"/>
          <p:nvPr/>
        </p:nvSpPr>
        <p:spPr>
          <a:xfrm>
            <a:off x="0" y="2708920"/>
            <a:ext cx="9144000" cy="13428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Intracranial Infections</a:t>
            </a:r>
          </a:p>
        </p:txBody>
      </p:sp>
    </p:spTree>
    <p:extLst>
      <p:ext uri="{BB962C8B-B14F-4D97-AF65-F5344CB8AC3E}">
        <p14:creationId xmlns:p14="http://schemas.microsoft.com/office/powerpoint/2010/main" val="39719029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A54FE33-E5FE-6B4A-84A3-090111DB745E}"/>
              </a:ext>
            </a:extLst>
          </p:cNvPr>
          <p:cNvSpPr txBox="1"/>
          <p:nvPr/>
        </p:nvSpPr>
        <p:spPr>
          <a:xfrm>
            <a:off x="0" y="684000"/>
            <a:ext cx="9144000" cy="55159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Intracranial Infections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66D6AF-D83B-3043-902F-9EADCD61CC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1" t="5055" r="3920" b="5055"/>
          <a:stretch/>
        </p:blipFill>
        <p:spPr>
          <a:xfrm>
            <a:off x="4788024" y="2276872"/>
            <a:ext cx="2880320" cy="37444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9208C2-1338-AD45-90EA-FD49B3C8F3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" t="6914" r="51916" b="3196"/>
          <a:stretch/>
        </p:blipFill>
        <p:spPr>
          <a:xfrm>
            <a:off x="1259632" y="2276872"/>
            <a:ext cx="3312368" cy="37444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F93E05-5819-BA40-94E4-A60AAFE9284C}"/>
              </a:ext>
            </a:extLst>
          </p:cNvPr>
          <p:cNvSpPr txBox="1"/>
          <p:nvPr/>
        </p:nvSpPr>
        <p:spPr>
          <a:xfrm>
            <a:off x="674068" y="1642012"/>
            <a:ext cx="349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Headache, fever and neck stiffness.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743C40F-6C3E-4E46-AADB-F80B2FBC1526}"/>
              </a:ext>
            </a:extLst>
          </p:cNvPr>
          <p:cNvSpPr txBox="1"/>
          <p:nvPr/>
        </p:nvSpPr>
        <p:spPr>
          <a:xfrm>
            <a:off x="3230350" y="6135788"/>
            <a:ext cx="2092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Bacterial meningitis.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256C91-752A-6A4C-AFFA-C10A806F028B}"/>
              </a:ext>
            </a:extLst>
          </p:cNvPr>
          <p:cNvSpPr txBox="1"/>
          <p:nvPr/>
        </p:nvSpPr>
        <p:spPr>
          <a:xfrm>
            <a:off x="7524329" y="249289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Enhancing meninges.</a:t>
            </a:r>
          </a:p>
        </p:txBody>
      </p:sp>
    </p:spTree>
    <p:extLst>
      <p:ext uri="{BB962C8B-B14F-4D97-AF65-F5344CB8AC3E}">
        <p14:creationId xmlns:p14="http://schemas.microsoft.com/office/powerpoint/2010/main" val="156837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T">
            <a:extLst>
              <a:ext uri="{FF2B5EF4-FFF2-40B4-BE49-F238E27FC236}">
                <a16:creationId xmlns:a16="http://schemas.microsoft.com/office/drawing/2014/main" xmlns="" id="{B3D490A9-AD3E-D542-96A0-7675E5949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6" t="6000" r="9146" b="6000"/>
          <a:stretch>
            <a:fillRect/>
          </a:stretch>
        </p:blipFill>
        <p:spPr bwMode="auto">
          <a:xfrm>
            <a:off x="3990006" y="1700808"/>
            <a:ext cx="3375025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5">
            <a:extLst>
              <a:ext uri="{FF2B5EF4-FFF2-40B4-BE49-F238E27FC236}">
                <a16:creationId xmlns:a16="http://schemas.microsoft.com/office/drawing/2014/main" xmlns="" id="{4C2B8D4A-51D3-6348-BF48-776CF1C9C7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5900" y="1963831"/>
            <a:ext cx="1193488" cy="62269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8">
            <a:extLst>
              <a:ext uri="{FF2B5EF4-FFF2-40B4-BE49-F238E27FC236}">
                <a16:creationId xmlns:a16="http://schemas.microsoft.com/office/drawing/2014/main" xmlns="" id="{E08E842C-FD2D-1740-B39D-8A24597F4B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74695" y="5515570"/>
            <a:ext cx="1120236" cy="61118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28">
            <a:extLst>
              <a:ext uri="{FF2B5EF4-FFF2-40B4-BE49-F238E27FC236}">
                <a16:creationId xmlns:a16="http://schemas.microsoft.com/office/drawing/2014/main" xmlns="" id="{805766FD-3A37-EA46-8821-5B59BFF2C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6019" y="1689193"/>
            <a:ext cx="1390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32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Ø"/>
              <a:defRPr sz="28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50021"/>
              </a:buCl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Frontal lobe</a:t>
            </a:r>
          </a:p>
        </p:txBody>
      </p:sp>
      <p:sp>
        <p:nvSpPr>
          <p:cNvPr id="38" name="Text Box 40">
            <a:extLst>
              <a:ext uri="{FF2B5EF4-FFF2-40B4-BE49-F238E27FC236}">
                <a16:creationId xmlns:a16="http://schemas.microsoft.com/office/drawing/2014/main" xmlns="" id="{7F4F630F-6466-454B-87CA-543E233E4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8081" y="6134872"/>
            <a:ext cx="155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32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Ø"/>
              <a:defRPr sz="28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50021"/>
              </a:buCl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Occipital lobe</a:t>
            </a:r>
          </a:p>
        </p:txBody>
      </p:sp>
      <p:sp>
        <p:nvSpPr>
          <p:cNvPr id="39" name="Line 5">
            <a:extLst>
              <a:ext uri="{FF2B5EF4-FFF2-40B4-BE49-F238E27FC236}">
                <a16:creationId xmlns:a16="http://schemas.microsoft.com/office/drawing/2014/main" xmlns="" id="{B7688620-8DA0-6F48-9647-7F996152E64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25639" y="4244860"/>
            <a:ext cx="863275" cy="45628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 Box 28">
            <a:extLst>
              <a:ext uri="{FF2B5EF4-FFF2-40B4-BE49-F238E27FC236}">
                <a16:creationId xmlns:a16="http://schemas.microsoft.com/office/drawing/2014/main" xmlns="" id="{895D0B84-C636-B847-9EE9-8D8C86837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8915" y="4609770"/>
            <a:ext cx="136204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32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Ø"/>
              <a:defRPr sz="28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50021"/>
              </a:buCl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Temporal lobe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F12D11E-A771-B146-9602-21C3A0EB5384}"/>
              </a:ext>
            </a:extLst>
          </p:cNvPr>
          <p:cNvSpPr txBox="1"/>
          <p:nvPr/>
        </p:nvSpPr>
        <p:spPr>
          <a:xfrm>
            <a:off x="0" y="773881"/>
            <a:ext cx="9144000" cy="4136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3000" dirty="0"/>
              <a:t>	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ea typeface="Arial" charset="0"/>
                <a:cs typeface="Arial" charset="0"/>
              </a:rPr>
              <a:t> Anatomy: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216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29" grpId="0"/>
      <p:bldP spid="38" grpId="0"/>
      <p:bldP spid="39" grpId="0" animBg="1"/>
      <p:bldP spid="4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A54FE33-E5FE-6B4A-84A3-090111DB745E}"/>
              </a:ext>
            </a:extLst>
          </p:cNvPr>
          <p:cNvSpPr txBox="1"/>
          <p:nvPr/>
        </p:nvSpPr>
        <p:spPr>
          <a:xfrm>
            <a:off x="0" y="684000"/>
            <a:ext cx="9144000" cy="55159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Intracranial Infections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1E0A480-8A31-C44D-A8CA-0E8051FC6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67" y="2420888"/>
            <a:ext cx="3410198" cy="34101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1B965A5-6B47-7C4D-952C-1A2F6996F4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7799" y="2050635"/>
            <a:ext cx="3312368" cy="41507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8D6B6C7-0790-E842-BB0F-530D0CE59A00}"/>
              </a:ext>
            </a:extLst>
          </p:cNvPr>
          <p:cNvSpPr txBox="1"/>
          <p:nvPr/>
        </p:nvSpPr>
        <p:spPr>
          <a:xfrm>
            <a:off x="674068" y="1642012"/>
            <a:ext cx="5311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Headache, fever and decreased level of consciousness.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7E3D8D1-50B3-144D-B667-7ADD3756344A}"/>
              </a:ext>
            </a:extLst>
          </p:cNvPr>
          <p:cNvSpPr txBox="1"/>
          <p:nvPr/>
        </p:nvSpPr>
        <p:spPr>
          <a:xfrm>
            <a:off x="3230350" y="613578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Herpes Encephalitis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D94C649-4643-904A-9DF0-EDBAB2393ADE}"/>
              </a:ext>
            </a:extLst>
          </p:cNvPr>
          <p:cNvSpPr txBox="1"/>
          <p:nvPr/>
        </p:nvSpPr>
        <p:spPr>
          <a:xfrm>
            <a:off x="7092280" y="2116186"/>
            <a:ext cx="1872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Abnormal signal in the temporal lobe.</a:t>
            </a:r>
          </a:p>
        </p:txBody>
      </p:sp>
    </p:spTree>
    <p:extLst>
      <p:ext uri="{BB962C8B-B14F-4D97-AF65-F5344CB8AC3E}">
        <p14:creationId xmlns:p14="http://schemas.microsoft.com/office/powerpoint/2010/main" val="422316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A54FE33-E5FE-6B4A-84A3-090111DB745E}"/>
              </a:ext>
            </a:extLst>
          </p:cNvPr>
          <p:cNvSpPr txBox="1"/>
          <p:nvPr/>
        </p:nvSpPr>
        <p:spPr>
          <a:xfrm>
            <a:off x="0" y="684000"/>
            <a:ext cx="9144000" cy="55159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Intracranial Infections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A79A20-6CAF-9841-8203-B0BF7F77082D}"/>
              </a:ext>
            </a:extLst>
          </p:cNvPr>
          <p:cNvSpPr txBox="1"/>
          <p:nvPr/>
        </p:nvSpPr>
        <p:spPr>
          <a:xfrm>
            <a:off x="674068" y="1642012"/>
            <a:ext cx="209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Headache and fever.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F4C1B64-7988-1947-BC7C-DE346925B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69729"/>
            <a:ext cx="3672408" cy="36724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C9DFE02-FF92-F745-B50A-14137897E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014966"/>
            <a:ext cx="4149080" cy="41490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2134725-9623-C340-AE6C-CA426748CC65}"/>
              </a:ext>
            </a:extLst>
          </p:cNvPr>
          <p:cNvSpPr txBox="1"/>
          <p:nvPr/>
        </p:nvSpPr>
        <p:spPr>
          <a:xfrm>
            <a:off x="7092280" y="2116186"/>
            <a:ext cx="1872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Ring-enhancing lesion.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2A7649E-1E5F-1F4C-969A-241477E25189}"/>
              </a:ext>
            </a:extLst>
          </p:cNvPr>
          <p:cNvSpPr txBox="1"/>
          <p:nvPr/>
        </p:nvSpPr>
        <p:spPr>
          <a:xfrm>
            <a:off x="3230350" y="6135788"/>
            <a:ext cx="1459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Brain Abscess</a:t>
            </a:r>
          </a:p>
        </p:txBody>
      </p:sp>
    </p:spTree>
    <p:extLst>
      <p:ext uri="{BB962C8B-B14F-4D97-AF65-F5344CB8AC3E}">
        <p14:creationId xmlns:p14="http://schemas.microsoft.com/office/powerpoint/2010/main" val="130475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2459ADD5-CD48-7C43-B891-73DE45AD7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96952"/>
            <a:ext cx="9144000" cy="1152128"/>
          </a:xfrm>
        </p:spPr>
        <p:txBody>
          <a:bodyPr anchor="t">
            <a:no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7249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2459ADD5-CD48-7C43-B891-73DE45AD7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96952"/>
            <a:ext cx="9144000" cy="1152128"/>
          </a:xfrm>
        </p:spPr>
        <p:txBody>
          <a:bodyPr anchor="t">
            <a:noAutofit/>
          </a:bodyPr>
          <a:lstStyle/>
          <a:p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617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T">
            <a:extLst>
              <a:ext uri="{FF2B5EF4-FFF2-40B4-BE49-F238E27FC236}">
                <a16:creationId xmlns:a16="http://schemas.microsoft.com/office/drawing/2014/main" xmlns="" id="{5EA67550-17B8-C64F-BED2-29CFE7DDA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813" y="1865338"/>
            <a:ext cx="3436937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15">
            <a:extLst>
              <a:ext uri="{FF2B5EF4-FFF2-40B4-BE49-F238E27FC236}">
                <a16:creationId xmlns:a16="http://schemas.microsoft.com/office/drawing/2014/main" xmlns="" id="{C61683D4-74CF-B547-B228-ABCCC61D61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8925" y="2432026"/>
            <a:ext cx="2350368" cy="1817971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xmlns="" id="{45120609-97CC-6841-993E-67959D9FF3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78925" y="4991126"/>
            <a:ext cx="2508250" cy="88741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40">
            <a:extLst>
              <a:ext uri="{FF2B5EF4-FFF2-40B4-BE49-F238E27FC236}">
                <a16:creationId xmlns:a16="http://schemas.microsoft.com/office/drawing/2014/main" xmlns="" id="{BDEA8D1D-0870-5247-A6D5-729F5350A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800" y="2180412"/>
            <a:ext cx="1060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32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Ø"/>
              <a:defRPr sz="28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50021"/>
              </a:buCl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Midbrain</a:t>
            </a:r>
          </a:p>
        </p:txBody>
      </p:sp>
      <p:sp>
        <p:nvSpPr>
          <p:cNvPr id="30" name="Text Box 42">
            <a:extLst>
              <a:ext uri="{FF2B5EF4-FFF2-40B4-BE49-F238E27FC236}">
                <a16:creationId xmlns:a16="http://schemas.microsoft.com/office/drawing/2014/main" xmlns="" id="{3D4AA54F-6BDE-E543-BDC8-2D5ED4E73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025" y="5732488"/>
            <a:ext cx="2241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32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Ø"/>
              <a:defRPr sz="28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50021"/>
              </a:buCl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Cerebellum (vermis)</a:t>
            </a:r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xmlns="" id="{0A658A7D-C4BB-F94B-9EB7-D7DC71AE0A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51457" y="3933054"/>
            <a:ext cx="1837457" cy="72009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xmlns="" id="{C2F31E5F-BAF1-7B4A-858B-F06C45F27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0905" y="3728064"/>
            <a:ext cx="136204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32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Ø"/>
              <a:defRPr sz="28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50021"/>
              </a:buCl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Basal cistern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494AA7E-E693-B746-A9C3-BB8E410C845C}"/>
              </a:ext>
            </a:extLst>
          </p:cNvPr>
          <p:cNvSpPr txBox="1"/>
          <p:nvPr/>
        </p:nvSpPr>
        <p:spPr>
          <a:xfrm>
            <a:off x="0" y="773881"/>
            <a:ext cx="9144000" cy="4136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3000" dirty="0"/>
              <a:t>	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ea typeface="Arial" charset="0"/>
                <a:cs typeface="Arial" charset="0"/>
              </a:rPr>
              <a:t> Anatomy: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079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8" grpId="0"/>
      <p:bldP spid="30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T">
            <a:extLst>
              <a:ext uri="{FF2B5EF4-FFF2-40B4-BE49-F238E27FC236}">
                <a16:creationId xmlns:a16="http://schemas.microsoft.com/office/drawing/2014/main" xmlns="" id="{A5139EA7-B383-7B4E-95FC-7B6966A38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94707"/>
            <a:ext cx="4314825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26">
            <a:extLst>
              <a:ext uri="{FF2B5EF4-FFF2-40B4-BE49-F238E27FC236}">
                <a16:creationId xmlns:a16="http://schemas.microsoft.com/office/drawing/2014/main" xmlns="" id="{FDB35096-E548-2646-A2FA-09AE409BD5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5872" y="4260082"/>
            <a:ext cx="2371725" cy="81597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29">
            <a:extLst>
              <a:ext uri="{FF2B5EF4-FFF2-40B4-BE49-F238E27FC236}">
                <a16:creationId xmlns:a16="http://schemas.microsoft.com/office/drawing/2014/main" xmlns="" id="{2ED8C2D3-5F86-4E43-A0B8-53AC9629FD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19872" y="5129926"/>
            <a:ext cx="1701801" cy="53826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42">
            <a:extLst>
              <a:ext uri="{FF2B5EF4-FFF2-40B4-BE49-F238E27FC236}">
                <a16:creationId xmlns:a16="http://schemas.microsoft.com/office/drawing/2014/main" xmlns="" id="{59357EC7-844A-E441-BD2D-6325F8710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9185" y="4923657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32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Ø"/>
              <a:defRPr sz="28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50021"/>
              </a:buCl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0">
                <a:solidFill>
                  <a:schemeClr val="tx1"/>
                </a:solidFill>
              </a:rPr>
              <a:t>Pons</a:t>
            </a:r>
          </a:p>
        </p:txBody>
      </p:sp>
      <p:sp>
        <p:nvSpPr>
          <p:cNvPr id="23" name="Text Box 45">
            <a:extLst>
              <a:ext uri="{FF2B5EF4-FFF2-40B4-BE49-F238E27FC236}">
                <a16:creationId xmlns:a16="http://schemas.microsoft.com/office/drawing/2014/main" xmlns="" id="{6BC58F6F-0280-0943-8D12-9B48E3B18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036" y="5668193"/>
            <a:ext cx="1482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32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Ø"/>
              <a:defRPr sz="28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50021"/>
              </a:buCl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0" dirty="0">
                <a:solidFill>
                  <a:schemeClr val="tx1"/>
                </a:solidFill>
              </a:rPr>
              <a:t>Cerebellum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E477E93-2B01-B64D-BAF7-F3438556C48A}"/>
              </a:ext>
            </a:extLst>
          </p:cNvPr>
          <p:cNvSpPr txBox="1"/>
          <p:nvPr/>
        </p:nvSpPr>
        <p:spPr>
          <a:xfrm>
            <a:off x="0" y="773881"/>
            <a:ext cx="9144000" cy="4136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3000" dirty="0"/>
              <a:t>	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ea typeface="Arial" charset="0"/>
                <a:cs typeface="Arial" charset="0"/>
              </a:rPr>
              <a:t> Anatomy: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111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3D3B87F-4BD2-804A-8FD3-DB6E0446F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29"/>
            <a:ext cx="6624736" cy="44164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B1088BA-CE79-764C-88FB-A279ACCB960C}"/>
              </a:ext>
            </a:extLst>
          </p:cNvPr>
          <p:cNvSpPr txBox="1"/>
          <p:nvPr/>
        </p:nvSpPr>
        <p:spPr>
          <a:xfrm>
            <a:off x="0" y="773881"/>
            <a:ext cx="9144000" cy="4136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3000" dirty="0"/>
              <a:t>	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ea typeface="Arial" charset="0"/>
                <a:cs typeface="Arial" charset="0"/>
              </a:rPr>
              <a:t> Anatomy: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1C1694D-2362-D64B-815C-1B7224B02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57" y="2083931"/>
            <a:ext cx="5280085" cy="408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1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9412287-E0DA-0145-A84E-DD0D507906F4}"/>
              </a:ext>
            </a:extLst>
          </p:cNvPr>
          <p:cNvSpPr txBox="1"/>
          <p:nvPr/>
        </p:nvSpPr>
        <p:spPr>
          <a:xfrm>
            <a:off x="0" y="773881"/>
            <a:ext cx="9144000" cy="4136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3000" dirty="0"/>
              <a:t>	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ea typeface="Arial" charset="0"/>
                <a:cs typeface="Arial" charset="0"/>
              </a:rPr>
              <a:t> Windowing:</a:t>
            </a:r>
            <a:endParaRPr lang="en-US" sz="200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2630AE52-31F3-F14F-B6AE-3F611C23D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1412776"/>
            <a:ext cx="4216400" cy="51943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AE5BAE3-5C22-814C-9548-3EB98D390B77}"/>
              </a:ext>
            </a:extLst>
          </p:cNvPr>
          <p:cNvSpPr txBox="1"/>
          <p:nvPr/>
        </p:nvSpPr>
        <p:spPr>
          <a:xfrm>
            <a:off x="755576" y="198884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cs typeface="Times New Roman" panose="02020603050405020304" pitchFamily="18" charset="0"/>
              </a:rPr>
              <a:t>Brain window</a:t>
            </a:r>
          </a:p>
          <a:p>
            <a:pPr algn="ctr"/>
            <a:r>
              <a:rPr lang="en-CA" dirty="0">
                <a:cs typeface="Times New Roman" panose="02020603050405020304" pitchFamily="18" charset="0"/>
              </a:rPr>
              <a:t>(W 80, L 40)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434966B-6CFE-CE4E-A2E6-8AFCA99612E1}"/>
              </a:ext>
            </a:extLst>
          </p:cNvPr>
          <p:cNvSpPr txBox="1"/>
          <p:nvPr/>
        </p:nvSpPr>
        <p:spPr>
          <a:xfrm>
            <a:off x="6876256" y="198883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cs typeface="Times New Roman" panose="02020603050405020304" pitchFamily="18" charset="0"/>
              </a:rPr>
              <a:t>Bone window</a:t>
            </a:r>
          </a:p>
          <a:p>
            <a:pPr algn="ctr"/>
            <a:r>
              <a:rPr lang="en-CA" dirty="0">
                <a:cs typeface="Times New Roman" panose="02020603050405020304" pitchFamily="18" charset="0"/>
              </a:rPr>
              <a:t>(W 3000, L 500)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84A1DC5-2ACE-AB4E-8AAE-1B12B0B6A807}"/>
              </a:ext>
            </a:extLst>
          </p:cNvPr>
          <p:cNvSpPr txBox="1"/>
          <p:nvPr/>
        </p:nvSpPr>
        <p:spPr>
          <a:xfrm>
            <a:off x="375568" y="4941166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cs typeface="Times New Roman" panose="02020603050405020304" pitchFamily="18" charset="0"/>
              </a:rPr>
              <a:t>Subdural / soft tissue window</a:t>
            </a:r>
          </a:p>
          <a:p>
            <a:pPr algn="ctr"/>
            <a:r>
              <a:rPr lang="en-CA" dirty="0">
                <a:cs typeface="Times New Roman" panose="02020603050405020304" pitchFamily="18" charset="0"/>
              </a:rPr>
              <a:t>(W 260, L 80)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BF7A12B-09D7-9B42-A2C2-6940BE8E31AB}"/>
              </a:ext>
            </a:extLst>
          </p:cNvPr>
          <p:cNvSpPr txBox="1"/>
          <p:nvPr/>
        </p:nvSpPr>
        <p:spPr>
          <a:xfrm>
            <a:off x="6876256" y="4941167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cs typeface="Times New Roman" panose="02020603050405020304" pitchFamily="18" charset="0"/>
              </a:rPr>
              <a:t>Stroke window</a:t>
            </a:r>
          </a:p>
          <a:p>
            <a:pPr algn="ctr"/>
            <a:r>
              <a:rPr lang="en-CA" dirty="0">
                <a:cs typeface="Times New Roman" panose="02020603050405020304" pitchFamily="18" charset="0"/>
              </a:rPr>
              <a:t>(W 40, L 40)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3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227F56-C3AE-AD47-9B7C-C01D3EE68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27" y="1665157"/>
            <a:ext cx="3066024" cy="27392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E055ECA-9932-984E-AB73-92FF859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190" y="3723567"/>
            <a:ext cx="2932922" cy="2739239"/>
          </a:xfrm>
          <a:prstGeom prst="rect">
            <a:avLst/>
          </a:prstGeom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3197F4B1-16CC-F847-891A-BA92EEA8D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4437112"/>
            <a:ext cx="1506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Brain window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06DC872F-7CC3-1542-9BEB-1BA9EC393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764" y="3354235"/>
            <a:ext cx="16616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Stroke window</a:t>
            </a:r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xmlns="" id="{D6F46DD1-529A-4E4D-9BEC-4C668F0DB6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4190" y="5085184"/>
            <a:ext cx="1051986" cy="64807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5E82492-15F6-D44B-85EF-E2A4399AE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8551" y="5622825"/>
            <a:ext cx="7909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</a:rPr>
              <a:t>Infarct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DBB7D23-0215-DA43-B43F-ED33AC155E09}"/>
              </a:ext>
            </a:extLst>
          </p:cNvPr>
          <p:cNvSpPr txBox="1"/>
          <p:nvPr/>
        </p:nvSpPr>
        <p:spPr>
          <a:xfrm>
            <a:off x="0" y="773881"/>
            <a:ext cx="9144000" cy="4136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3000" dirty="0"/>
              <a:t>	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ea typeface="Arial" charset="0"/>
                <a:cs typeface="Arial" charset="0"/>
              </a:rPr>
              <a:t> Windowing: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427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52519</TotalTime>
  <Words>491</Words>
  <Application>Microsoft Office PowerPoint</Application>
  <PresentationFormat>عرض على الشاشة (3:4)‏</PresentationFormat>
  <Paragraphs>188</Paragraphs>
  <Slides>43</Slides>
  <Notes>23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43</vt:i4>
      </vt:variant>
    </vt:vector>
  </HeadingPairs>
  <TitlesOfParts>
    <vt:vector size="47" baseType="lpstr">
      <vt:lpstr>Arial</vt:lpstr>
      <vt:lpstr>Calibri</vt:lpstr>
      <vt:lpstr>Times New Roman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Questions?</vt:lpstr>
      <vt:lpstr>Thank you!</vt:lpstr>
    </vt:vector>
  </TitlesOfParts>
  <Company>The Ottawa Hospital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Essbaiheen, Fahad Abdullah</dc:creator>
  <cp:lastModifiedBy>Star</cp:lastModifiedBy>
  <cp:revision>846</cp:revision>
  <cp:lastPrinted>2018-09-24T13:54:45Z</cp:lastPrinted>
  <dcterms:created xsi:type="dcterms:W3CDTF">2017-02-15T15:07:33Z</dcterms:created>
  <dcterms:modified xsi:type="dcterms:W3CDTF">2019-03-11T20:30:22Z</dcterms:modified>
</cp:coreProperties>
</file>