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1" r:id="rId3"/>
    <p:sldId id="260" r:id="rId4"/>
    <p:sldId id="262" r:id="rId5"/>
    <p:sldId id="259" r:id="rId6"/>
    <p:sldId id="263" r:id="rId7"/>
    <p:sldId id="265" r:id="rId8"/>
    <p:sldId id="266" r:id="rId9"/>
    <p:sldId id="267" r:id="rId10"/>
    <p:sldId id="268" r:id="rId11"/>
    <p:sldId id="269" r:id="rId12"/>
    <p:sldId id="298" r:id="rId13"/>
    <p:sldId id="271" r:id="rId14"/>
    <p:sldId id="277" r:id="rId15"/>
    <p:sldId id="278" r:id="rId16"/>
    <p:sldId id="279" r:id="rId17"/>
    <p:sldId id="280" r:id="rId18"/>
    <p:sldId id="281" r:id="rId19"/>
    <p:sldId id="282" r:id="rId20"/>
    <p:sldId id="319" r:id="rId21"/>
    <p:sldId id="320" r:id="rId22"/>
    <p:sldId id="283" r:id="rId23"/>
    <p:sldId id="322" r:id="rId24"/>
    <p:sldId id="286" r:id="rId25"/>
    <p:sldId id="284" r:id="rId26"/>
    <p:sldId id="285" r:id="rId27"/>
    <p:sldId id="291" r:id="rId28"/>
    <p:sldId id="292" r:id="rId29"/>
    <p:sldId id="293" r:id="rId30"/>
    <p:sldId id="294" r:id="rId31"/>
    <p:sldId id="299" r:id="rId32"/>
    <p:sldId id="300" r:id="rId33"/>
    <p:sldId id="273" r:id="rId34"/>
    <p:sldId id="301" r:id="rId35"/>
    <p:sldId id="303" r:id="rId36"/>
    <p:sldId id="304" r:id="rId37"/>
    <p:sldId id="302" r:id="rId38"/>
    <p:sldId id="305" r:id="rId39"/>
    <p:sldId id="306" r:id="rId40"/>
    <p:sldId id="318" r:id="rId41"/>
    <p:sldId id="307" r:id="rId42"/>
    <p:sldId id="308" r:id="rId43"/>
    <p:sldId id="310" r:id="rId44"/>
    <p:sldId id="309" r:id="rId45"/>
    <p:sldId id="317" r:id="rId46"/>
    <p:sldId id="311" r:id="rId47"/>
    <p:sldId id="321" r:id="rId48"/>
    <p:sldId id="312" r:id="rId49"/>
    <p:sldId id="313" r:id="rId50"/>
    <p:sldId id="314" r:id="rId51"/>
    <p:sldId id="315" r:id="rId52"/>
    <p:sldId id="31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CA41E-6C25-493A-9830-0475EEBEFB0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C5F4E-BEFB-4615-AE98-36369B1E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6A1B2-08A1-4FC8-B871-B8B194EA9E5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1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0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4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7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6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6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6E43-DC0B-4FF4-93A4-E33EF931A9D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4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6000" b="1" spc="41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Interactive</a:t>
            </a:r>
            <a:r>
              <a:rPr lang="en-US" altLang="zh-CN" sz="6000" b="1" spc="89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6000" b="1" spc="37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Lecture</a:t>
            </a:r>
          </a:p>
          <a:p>
            <a:pPr marL="586729">
              <a:lnSpc>
                <a:spcPts val="6025"/>
              </a:lnSpc>
            </a:pPr>
            <a:r>
              <a:rPr lang="en-US" altLang="zh-CN" sz="6000" b="1" spc="23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of</a:t>
            </a:r>
            <a:r>
              <a:rPr lang="en-US" altLang="zh-CN" sz="6000" b="1" spc="79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6000" b="1" spc="40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Nervous</a:t>
            </a:r>
            <a:r>
              <a:rPr lang="en-US" altLang="zh-CN" sz="6000" b="1" spc="79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6000" b="1" spc="35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System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394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npo00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4419600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68313" y="5229225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Arial" pitchFamily="34" charset="0"/>
              </a:rPr>
              <a:t>Parahippocampus</a:t>
            </a:r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468313" y="4149725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Hippocampus</a:t>
            </a:r>
          </a:p>
        </p:txBody>
      </p:sp>
      <p:sp>
        <p:nvSpPr>
          <p:cNvPr id="69637" name="Line 8"/>
          <p:cNvSpPr>
            <a:spLocks noChangeShapeType="1"/>
          </p:cNvSpPr>
          <p:nvPr/>
        </p:nvSpPr>
        <p:spPr bwMode="auto">
          <a:xfrm flipH="1">
            <a:off x="2819400" y="4343400"/>
            <a:ext cx="2160588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Line 9"/>
          <p:cNvSpPr>
            <a:spLocks noChangeShapeType="1"/>
          </p:cNvSpPr>
          <p:nvPr/>
        </p:nvSpPr>
        <p:spPr bwMode="auto">
          <a:xfrm flipH="1">
            <a:off x="2195513" y="4292600"/>
            <a:ext cx="2376487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879475" y="3138488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insula</a:t>
            </a: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 flipH="1" flipV="1">
            <a:off x="1763713" y="3429000"/>
            <a:ext cx="273685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3529013" y="6042025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Lateral occipito-temporal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9642" name="Line 14"/>
          <p:cNvSpPr>
            <a:spLocks noChangeShapeType="1"/>
          </p:cNvSpPr>
          <p:nvPr/>
        </p:nvSpPr>
        <p:spPr bwMode="auto">
          <a:xfrm>
            <a:off x="4427538" y="4652963"/>
            <a:ext cx="863600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5"/>
          <p:cNvSpPr>
            <a:spLocks noChangeShapeType="1"/>
          </p:cNvSpPr>
          <p:nvPr/>
        </p:nvSpPr>
        <p:spPr bwMode="auto">
          <a:xfrm>
            <a:off x="7019925" y="3933825"/>
            <a:ext cx="1081088" cy="2159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6"/>
          <p:cNvSpPr>
            <a:spLocks noChangeShapeType="1"/>
          </p:cNvSpPr>
          <p:nvPr/>
        </p:nvSpPr>
        <p:spPr bwMode="auto">
          <a:xfrm>
            <a:off x="7019925" y="4221163"/>
            <a:ext cx="1008063" cy="2016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17"/>
          <p:cNvSpPr>
            <a:spLocks noChangeShapeType="1"/>
          </p:cNvSpPr>
          <p:nvPr/>
        </p:nvSpPr>
        <p:spPr bwMode="auto">
          <a:xfrm>
            <a:off x="6877050" y="4581525"/>
            <a:ext cx="1008063" cy="172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Text Box 18"/>
          <p:cNvSpPr txBox="1">
            <a:spLocks noChangeArrowheads="1"/>
          </p:cNvSpPr>
          <p:nvPr/>
        </p:nvSpPr>
        <p:spPr bwMode="auto">
          <a:xfrm>
            <a:off x="6804025" y="6308725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S;M;I,temporal gyri</a:t>
            </a:r>
            <a:endParaRPr lang="en-US" altLang="en-US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166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npo000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3962400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3995738" y="5734050"/>
            <a:ext cx="300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Medial occipitotemporal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60" name="Line 7"/>
          <p:cNvSpPr>
            <a:spLocks noChangeShapeType="1"/>
          </p:cNvSpPr>
          <p:nvPr/>
        </p:nvSpPr>
        <p:spPr bwMode="auto">
          <a:xfrm flipH="1">
            <a:off x="5940425" y="4076700"/>
            <a:ext cx="287338" cy="16557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" name="Text Box 8"/>
          <p:cNvSpPr txBox="1">
            <a:spLocks noChangeArrowheads="1"/>
          </p:cNvSpPr>
          <p:nvPr/>
        </p:nvSpPr>
        <p:spPr bwMode="auto">
          <a:xfrm>
            <a:off x="7164388" y="3429000"/>
            <a:ext cx="168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Calcarine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62" name="Line 9"/>
          <p:cNvSpPr>
            <a:spLocks noChangeShapeType="1"/>
          </p:cNvSpPr>
          <p:nvPr/>
        </p:nvSpPr>
        <p:spPr bwMode="auto">
          <a:xfrm flipV="1">
            <a:off x="6443663" y="3716338"/>
            <a:ext cx="792162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Text Box 10"/>
          <p:cNvSpPr txBox="1">
            <a:spLocks noChangeArrowheads="1"/>
          </p:cNvSpPr>
          <p:nvPr/>
        </p:nvSpPr>
        <p:spPr bwMode="auto">
          <a:xfrm>
            <a:off x="6838950" y="2781300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Parieto occipital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64" name="Line 11"/>
          <p:cNvSpPr>
            <a:spLocks noChangeShapeType="1"/>
          </p:cNvSpPr>
          <p:nvPr/>
        </p:nvSpPr>
        <p:spPr bwMode="auto">
          <a:xfrm flipV="1">
            <a:off x="6443663" y="3141663"/>
            <a:ext cx="9366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Text Box 12"/>
          <p:cNvSpPr txBox="1">
            <a:spLocks noChangeArrowheads="1"/>
          </p:cNvSpPr>
          <p:nvPr/>
        </p:nvSpPr>
        <p:spPr bwMode="auto">
          <a:xfrm>
            <a:off x="7235825" y="4652963"/>
            <a:ext cx="1322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Striate Cortex</a:t>
            </a:r>
          </a:p>
        </p:txBody>
      </p:sp>
      <p:sp>
        <p:nvSpPr>
          <p:cNvPr id="70666" name="Line 14"/>
          <p:cNvSpPr>
            <a:spLocks noChangeShapeType="1"/>
          </p:cNvSpPr>
          <p:nvPr/>
        </p:nvSpPr>
        <p:spPr bwMode="auto">
          <a:xfrm>
            <a:off x="6156325" y="3933825"/>
            <a:ext cx="1152525" cy="79057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Line 16"/>
          <p:cNvSpPr>
            <a:spLocks noChangeShapeType="1"/>
          </p:cNvSpPr>
          <p:nvPr/>
        </p:nvSpPr>
        <p:spPr bwMode="auto">
          <a:xfrm>
            <a:off x="6516688" y="3716338"/>
            <a:ext cx="71437" cy="50482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Text Box 17"/>
          <p:cNvSpPr txBox="1">
            <a:spLocks noChangeArrowheads="1"/>
          </p:cNvSpPr>
          <p:nvPr/>
        </p:nvSpPr>
        <p:spPr bwMode="auto">
          <a:xfrm>
            <a:off x="971550" y="4508500"/>
            <a:ext cx="134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Gyrus rectus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69" name="Line 18"/>
          <p:cNvSpPr>
            <a:spLocks noChangeShapeType="1"/>
          </p:cNvSpPr>
          <p:nvPr/>
        </p:nvSpPr>
        <p:spPr bwMode="auto">
          <a:xfrm flipH="1">
            <a:off x="1908175" y="3716338"/>
            <a:ext cx="1728788" cy="935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Text Box 19"/>
          <p:cNvSpPr txBox="1">
            <a:spLocks noChangeArrowheads="1"/>
          </p:cNvSpPr>
          <p:nvPr/>
        </p:nvSpPr>
        <p:spPr bwMode="auto">
          <a:xfrm>
            <a:off x="684213" y="2349500"/>
            <a:ext cx="170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Cingulate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71" name="Text Box 20"/>
          <p:cNvSpPr txBox="1">
            <a:spLocks noChangeArrowheads="1"/>
          </p:cNvSpPr>
          <p:nvPr/>
        </p:nvSpPr>
        <p:spPr bwMode="auto">
          <a:xfrm>
            <a:off x="684213" y="2781300"/>
            <a:ext cx="1562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Callosal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72" name="Line 22"/>
          <p:cNvSpPr>
            <a:spLocks noChangeShapeType="1"/>
          </p:cNvSpPr>
          <p:nvPr/>
        </p:nvSpPr>
        <p:spPr bwMode="auto">
          <a:xfrm flipH="1">
            <a:off x="2484438" y="2420938"/>
            <a:ext cx="2232025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23"/>
          <p:cNvSpPr>
            <a:spLocks noChangeShapeType="1"/>
          </p:cNvSpPr>
          <p:nvPr/>
        </p:nvSpPr>
        <p:spPr bwMode="auto">
          <a:xfrm flipH="1">
            <a:off x="2268538" y="2636838"/>
            <a:ext cx="2519362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Text Box 24"/>
          <p:cNvSpPr txBox="1">
            <a:spLocks noChangeArrowheads="1"/>
          </p:cNvSpPr>
          <p:nvPr/>
        </p:nvSpPr>
        <p:spPr bwMode="auto">
          <a:xfrm>
            <a:off x="4643438" y="69215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Cingulate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75" name="Line 25"/>
          <p:cNvSpPr>
            <a:spLocks noChangeShapeType="1"/>
          </p:cNvSpPr>
          <p:nvPr/>
        </p:nvSpPr>
        <p:spPr bwMode="auto">
          <a:xfrm flipV="1">
            <a:off x="4859338" y="981075"/>
            <a:ext cx="287337" cy="158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Text Box 26"/>
          <p:cNvSpPr txBox="1">
            <a:spLocks noChangeArrowheads="1"/>
          </p:cNvSpPr>
          <p:nvPr/>
        </p:nvSpPr>
        <p:spPr bwMode="auto">
          <a:xfrm>
            <a:off x="2051050" y="69215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Superior frontal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77" name="Text Box 27"/>
          <p:cNvSpPr txBox="1">
            <a:spLocks noChangeArrowheads="1"/>
          </p:cNvSpPr>
          <p:nvPr/>
        </p:nvSpPr>
        <p:spPr bwMode="auto">
          <a:xfrm>
            <a:off x="468313" y="119697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Middle frontal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78" name="Line 28"/>
          <p:cNvSpPr>
            <a:spLocks noChangeShapeType="1"/>
          </p:cNvSpPr>
          <p:nvPr/>
        </p:nvSpPr>
        <p:spPr bwMode="auto">
          <a:xfrm flipH="1" flipV="1">
            <a:off x="2484438" y="1557338"/>
            <a:ext cx="1800225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Line 29"/>
          <p:cNvSpPr>
            <a:spLocks noChangeShapeType="1"/>
          </p:cNvSpPr>
          <p:nvPr/>
        </p:nvSpPr>
        <p:spPr bwMode="auto">
          <a:xfrm flipH="1" flipV="1">
            <a:off x="3276600" y="981075"/>
            <a:ext cx="790575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2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7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684" y="1937003"/>
            <a:ext cx="2478024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648" y="2124455"/>
            <a:ext cx="1595627" cy="72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385" y="1961261"/>
            <a:ext cx="2382951" cy="914400"/>
          </a:xfrm>
          <a:custGeom>
            <a:avLst/>
            <a:gdLst/>
            <a:ahLst/>
            <a:cxnLst/>
            <a:rect l="l" t="t" r="r" b="b"/>
            <a:pathLst>
              <a:path w="2382951" h="914400">
                <a:moveTo>
                  <a:pt x="0" y="457200"/>
                </a:moveTo>
                <a:lnTo>
                  <a:pt x="3949" y="494710"/>
                </a:lnTo>
                <a:lnTo>
                  <a:pt x="15593" y="531384"/>
                </a:lnTo>
                <a:lnTo>
                  <a:pt x="34626" y="567102"/>
                </a:lnTo>
                <a:lnTo>
                  <a:pt x="60740" y="601748"/>
                </a:lnTo>
                <a:lnTo>
                  <a:pt x="93629" y="635204"/>
                </a:lnTo>
                <a:lnTo>
                  <a:pt x="132986" y="667353"/>
                </a:lnTo>
                <a:lnTo>
                  <a:pt x="178504" y="698077"/>
                </a:lnTo>
                <a:lnTo>
                  <a:pt x="229878" y="727258"/>
                </a:lnTo>
                <a:lnTo>
                  <a:pt x="286800" y="754781"/>
                </a:lnTo>
                <a:lnTo>
                  <a:pt x="348964" y="780526"/>
                </a:lnTo>
                <a:lnTo>
                  <a:pt x="416063" y="804376"/>
                </a:lnTo>
                <a:lnTo>
                  <a:pt x="487790" y="826215"/>
                </a:lnTo>
                <a:lnTo>
                  <a:pt x="563839" y="845924"/>
                </a:lnTo>
                <a:lnTo>
                  <a:pt x="643903" y="863386"/>
                </a:lnTo>
                <a:lnTo>
                  <a:pt x="727676" y="878484"/>
                </a:lnTo>
                <a:lnTo>
                  <a:pt x="814851" y="891101"/>
                </a:lnTo>
                <a:lnTo>
                  <a:pt x="905121" y="901118"/>
                </a:lnTo>
                <a:lnTo>
                  <a:pt x="998180" y="908418"/>
                </a:lnTo>
                <a:lnTo>
                  <a:pt x="1093721" y="912885"/>
                </a:lnTo>
                <a:lnTo>
                  <a:pt x="1191437" y="914400"/>
                </a:lnTo>
                <a:lnTo>
                  <a:pt x="1289151" y="912885"/>
                </a:lnTo>
                <a:lnTo>
                  <a:pt x="1384691" y="908418"/>
                </a:lnTo>
                <a:lnTo>
                  <a:pt x="1477750" y="901118"/>
                </a:lnTo>
                <a:lnTo>
                  <a:pt x="1568022" y="891101"/>
                </a:lnTo>
                <a:lnTo>
                  <a:pt x="1655200" y="878484"/>
                </a:lnTo>
                <a:lnTo>
                  <a:pt x="1738977" y="863386"/>
                </a:lnTo>
                <a:lnTo>
                  <a:pt x="1819046" y="845924"/>
                </a:lnTo>
                <a:lnTo>
                  <a:pt x="1895101" y="826215"/>
                </a:lnTo>
                <a:lnTo>
                  <a:pt x="1966834" y="804376"/>
                </a:lnTo>
                <a:lnTo>
                  <a:pt x="2033939" y="780526"/>
                </a:lnTo>
                <a:lnTo>
                  <a:pt x="2096110" y="754781"/>
                </a:lnTo>
                <a:lnTo>
                  <a:pt x="2153039" y="727258"/>
                </a:lnTo>
                <a:lnTo>
                  <a:pt x="2204419" y="698077"/>
                </a:lnTo>
                <a:lnTo>
                  <a:pt x="2249944" y="667353"/>
                </a:lnTo>
                <a:lnTo>
                  <a:pt x="2289307" y="635204"/>
                </a:lnTo>
                <a:lnTo>
                  <a:pt x="2322201" y="601748"/>
                </a:lnTo>
                <a:lnTo>
                  <a:pt x="2348319" y="567102"/>
                </a:lnTo>
                <a:lnTo>
                  <a:pt x="2367355" y="531384"/>
                </a:lnTo>
                <a:lnTo>
                  <a:pt x="2379001" y="494710"/>
                </a:lnTo>
                <a:lnTo>
                  <a:pt x="2382951" y="457200"/>
                </a:lnTo>
                <a:lnTo>
                  <a:pt x="2379001" y="419706"/>
                </a:lnTo>
                <a:lnTo>
                  <a:pt x="2367355" y="383046"/>
                </a:lnTo>
                <a:lnTo>
                  <a:pt x="2348319" y="347338"/>
                </a:lnTo>
                <a:lnTo>
                  <a:pt x="2322201" y="312700"/>
                </a:lnTo>
                <a:lnTo>
                  <a:pt x="2289307" y="279249"/>
                </a:lnTo>
                <a:lnTo>
                  <a:pt x="2249944" y="247102"/>
                </a:lnTo>
                <a:lnTo>
                  <a:pt x="2204419" y="216379"/>
                </a:lnTo>
                <a:lnTo>
                  <a:pt x="2153039" y="187195"/>
                </a:lnTo>
                <a:lnTo>
                  <a:pt x="2096110" y="159670"/>
                </a:lnTo>
                <a:lnTo>
                  <a:pt x="2033939" y="133921"/>
                </a:lnTo>
                <a:lnTo>
                  <a:pt x="1966834" y="110065"/>
                </a:lnTo>
                <a:lnTo>
                  <a:pt x="1895101" y="88221"/>
                </a:lnTo>
                <a:lnTo>
                  <a:pt x="1819046" y="68505"/>
                </a:lnTo>
                <a:lnTo>
                  <a:pt x="1738977" y="51037"/>
                </a:lnTo>
                <a:lnTo>
                  <a:pt x="1655200" y="35933"/>
                </a:lnTo>
                <a:lnTo>
                  <a:pt x="1568022" y="23311"/>
                </a:lnTo>
                <a:lnTo>
                  <a:pt x="1477750" y="13289"/>
                </a:lnTo>
                <a:lnTo>
                  <a:pt x="1384691" y="5984"/>
                </a:lnTo>
                <a:lnTo>
                  <a:pt x="1289151" y="1515"/>
                </a:lnTo>
                <a:lnTo>
                  <a:pt x="1191437" y="0"/>
                </a:lnTo>
                <a:lnTo>
                  <a:pt x="1093721" y="1515"/>
                </a:lnTo>
                <a:lnTo>
                  <a:pt x="998180" y="5984"/>
                </a:lnTo>
                <a:lnTo>
                  <a:pt x="905121" y="13289"/>
                </a:lnTo>
                <a:lnTo>
                  <a:pt x="814851" y="23311"/>
                </a:lnTo>
                <a:lnTo>
                  <a:pt x="727676" y="35933"/>
                </a:lnTo>
                <a:lnTo>
                  <a:pt x="643903" y="51037"/>
                </a:lnTo>
                <a:lnTo>
                  <a:pt x="563839" y="68505"/>
                </a:lnTo>
                <a:lnTo>
                  <a:pt x="487790" y="88221"/>
                </a:lnTo>
                <a:lnTo>
                  <a:pt x="416063" y="110065"/>
                </a:lnTo>
                <a:lnTo>
                  <a:pt x="348964" y="133921"/>
                </a:lnTo>
                <a:lnTo>
                  <a:pt x="286800" y="159670"/>
                </a:lnTo>
                <a:lnTo>
                  <a:pt x="229878" y="187195"/>
                </a:lnTo>
                <a:lnTo>
                  <a:pt x="178504" y="216379"/>
                </a:lnTo>
                <a:lnTo>
                  <a:pt x="132986" y="247102"/>
                </a:lnTo>
                <a:lnTo>
                  <a:pt x="93629" y="279249"/>
                </a:lnTo>
                <a:lnTo>
                  <a:pt x="60740" y="312700"/>
                </a:lnTo>
                <a:lnTo>
                  <a:pt x="34626" y="347338"/>
                </a:lnTo>
                <a:lnTo>
                  <a:pt x="15593" y="383046"/>
                </a:lnTo>
                <a:lnTo>
                  <a:pt x="3949" y="419706"/>
                </a:lnTo>
                <a:lnTo>
                  <a:pt x="0" y="45720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6385" y="1961261"/>
            <a:ext cx="2382951" cy="914400"/>
          </a:xfrm>
          <a:custGeom>
            <a:avLst/>
            <a:gdLst/>
            <a:ahLst/>
            <a:cxnLst/>
            <a:rect l="l" t="t" r="r" b="b"/>
            <a:pathLst>
              <a:path w="2382951" h="914400">
                <a:moveTo>
                  <a:pt x="0" y="457200"/>
                </a:moveTo>
                <a:lnTo>
                  <a:pt x="15593" y="383046"/>
                </a:lnTo>
                <a:lnTo>
                  <a:pt x="34626" y="347338"/>
                </a:lnTo>
                <a:lnTo>
                  <a:pt x="60740" y="312700"/>
                </a:lnTo>
                <a:lnTo>
                  <a:pt x="93629" y="279249"/>
                </a:lnTo>
                <a:lnTo>
                  <a:pt x="132986" y="247102"/>
                </a:lnTo>
                <a:lnTo>
                  <a:pt x="178504" y="216379"/>
                </a:lnTo>
                <a:lnTo>
                  <a:pt x="229878" y="187195"/>
                </a:lnTo>
                <a:lnTo>
                  <a:pt x="286800" y="159670"/>
                </a:lnTo>
                <a:lnTo>
                  <a:pt x="348964" y="133921"/>
                </a:lnTo>
                <a:lnTo>
                  <a:pt x="416063" y="110065"/>
                </a:lnTo>
                <a:lnTo>
                  <a:pt x="487790" y="88221"/>
                </a:lnTo>
                <a:lnTo>
                  <a:pt x="563839" y="68505"/>
                </a:lnTo>
                <a:lnTo>
                  <a:pt x="643903" y="51037"/>
                </a:lnTo>
                <a:lnTo>
                  <a:pt x="727676" y="35933"/>
                </a:lnTo>
                <a:lnTo>
                  <a:pt x="814851" y="23311"/>
                </a:lnTo>
                <a:lnTo>
                  <a:pt x="905121" y="13289"/>
                </a:lnTo>
                <a:lnTo>
                  <a:pt x="998180" y="5984"/>
                </a:lnTo>
                <a:lnTo>
                  <a:pt x="1093721" y="1515"/>
                </a:lnTo>
                <a:lnTo>
                  <a:pt x="1191437" y="0"/>
                </a:lnTo>
                <a:lnTo>
                  <a:pt x="1289151" y="1515"/>
                </a:lnTo>
                <a:lnTo>
                  <a:pt x="1384691" y="5984"/>
                </a:lnTo>
                <a:lnTo>
                  <a:pt x="1477750" y="13289"/>
                </a:lnTo>
                <a:lnTo>
                  <a:pt x="1568022" y="23311"/>
                </a:lnTo>
                <a:lnTo>
                  <a:pt x="1655200" y="35933"/>
                </a:lnTo>
                <a:lnTo>
                  <a:pt x="1738977" y="51037"/>
                </a:lnTo>
                <a:lnTo>
                  <a:pt x="1819046" y="68505"/>
                </a:lnTo>
                <a:lnTo>
                  <a:pt x="1895101" y="88221"/>
                </a:lnTo>
                <a:lnTo>
                  <a:pt x="1966834" y="110065"/>
                </a:lnTo>
                <a:lnTo>
                  <a:pt x="2033939" y="133921"/>
                </a:lnTo>
                <a:lnTo>
                  <a:pt x="2096110" y="159670"/>
                </a:lnTo>
                <a:lnTo>
                  <a:pt x="2153039" y="187195"/>
                </a:lnTo>
                <a:lnTo>
                  <a:pt x="2204419" y="216379"/>
                </a:lnTo>
                <a:lnTo>
                  <a:pt x="2249944" y="247102"/>
                </a:lnTo>
                <a:lnTo>
                  <a:pt x="2289307" y="279249"/>
                </a:lnTo>
                <a:lnTo>
                  <a:pt x="2322201" y="312700"/>
                </a:lnTo>
                <a:lnTo>
                  <a:pt x="2348319" y="347338"/>
                </a:lnTo>
                <a:lnTo>
                  <a:pt x="2367355" y="383046"/>
                </a:lnTo>
                <a:lnTo>
                  <a:pt x="2379001" y="419706"/>
                </a:lnTo>
                <a:lnTo>
                  <a:pt x="2382951" y="457200"/>
                </a:lnTo>
                <a:lnTo>
                  <a:pt x="2379001" y="494710"/>
                </a:lnTo>
                <a:lnTo>
                  <a:pt x="2367355" y="531384"/>
                </a:lnTo>
                <a:lnTo>
                  <a:pt x="2348319" y="567102"/>
                </a:lnTo>
                <a:lnTo>
                  <a:pt x="2322201" y="601748"/>
                </a:lnTo>
                <a:lnTo>
                  <a:pt x="2289307" y="635204"/>
                </a:lnTo>
                <a:lnTo>
                  <a:pt x="2249944" y="667353"/>
                </a:lnTo>
                <a:lnTo>
                  <a:pt x="2204419" y="698077"/>
                </a:lnTo>
                <a:lnTo>
                  <a:pt x="2153039" y="727258"/>
                </a:lnTo>
                <a:lnTo>
                  <a:pt x="2096110" y="754781"/>
                </a:lnTo>
                <a:lnTo>
                  <a:pt x="2033939" y="780526"/>
                </a:lnTo>
                <a:lnTo>
                  <a:pt x="1966834" y="804376"/>
                </a:lnTo>
                <a:lnTo>
                  <a:pt x="1895101" y="826215"/>
                </a:lnTo>
                <a:lnTo>
                  <a:pt x="1819046" y="845924"/>
                </a:lnTo>
                <a:lnTo>
                  <a:pt x="1738977" y="863386"/>
                </a:lnTo>
                <a:lnTo>
                  <a:pt x="1655200" y="878484"/>
                </a:lnTo>
                <a:lnTo>
                  <a:pt x="1568022" y="891101"/>
                </a:lnTo>
                <a:lnTo>
                  <a:pt x="1477750" y="901118"/>
                </a:lnTo>
                <a:lnTo>
                  <a:pt x="1384691" y="908418"/>
                </a:lnTo>
                <a:lnTo>
                  <a:pt x="1289151" y="912885"/>
                </a:lnTo>
                <a:lnTo>
                  <a:pt x="1191437" y="914400"/>
                </a:lnTo>
                <a:lnTo>
                  <a:pt x="1093721" y="912885"/>
                </a:lnTo>
                <a:lnTo>
                  <a:pt x="998180" y="908418"/>
                </a:lnTo>
                <a:lnTo>
                  <a:pt x="905121" y="901118"/>
                </a:lnTo>
                <a:lnTo>
                  <a:pt x="814851" y="891101"/>
                </a:lnTo>
                <a:lnTo>
                  <a:pt x="727676" y="878484"/>
                </a:lnTo>
                <a:lnTo>
                  <a:pt x="643903" y="863386"/>
                </a:lnTo>
                <a:lnTo>
                  <a:pt x="563839" y="845924"/>
                </a:lnTo>
                <a:lnTo>
                  <a:pt x="487790" y="826215"/>
                </a:lnTo>
                <a:lnTo>
                  <a:pt x="416063" y="804376"/>
                </a:lnTo>
                <a:lnTo>
                  <a:pt x="348964" y="780526"/>
                </a:lnTo>
                <a:lnTo>
                  <a:pt x="286800" y="754781"/>
                </a:lnTo>
                <a:lnTo>
                  <a:pt x="229878" y="727258"/>
                </a:lnTo>
                <a:lnTo>
                  <a:pt x="178504" y="698077"/>
                </a:lnTo>
                <a:lnTo>
                  <a:pt x="132986" y="667353"/>
                </a:lnTo>
                <a:lnTo>
                  <a:pt x="93629" y="635204"/>
                </a:lnTo>
                <a:lnTo>
                  <a:pt x="60740" y="601748"/>
                </a:lnTo>
                <a:lnTo>
                  <a:pt x="34626" y="567102"/>
                </a:lnTo>
                <a:lnTo>
                  <a:pt x="15593" y="531384"/>
                </a:lnTo>
                <a:lnTo>
                  <a:pt x="3949" y="49471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3768" y="2610612"/>
            <a:ext cx="2313432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8588" y="2798064"/>
            <a:ext cx="1452372" cy="725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0504" y="2635123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3677" y="494710"/>
                </a:lnTo>
                <a:lnTo>
                  <a:pt x="14520" y="531384"/>
                </a:lnTo>
                <a:lnTo>
                  <a:pt x="32242" y="567102"/>
                </a:lnTo>
                <a:lnTo>
                  <a:pt x="56557" y="601748"/>
                </a:lnTo>
                <a:lnTo>
                  <a:pt x="87181" y="635204"/>
                </a:lnTo>
                <a:lnTo>
                  <a:pt x="123828" y="667353"/>
                </a:lnTo>
                <a:lnTo>
                  <a:pt x="166211" y="698077"/>
                </a:lnTo>
                <a:lnTo>
                  <a:pt x="214046" y="727258"/>
                </a:lnTo>
                <a:lnTo>
                  <a:pt x="267047" y="754781"/>
                </a:lnTo>
                <a:lnTo>
                  <a:pt x="324929" y="780526"/>
                </a:lnTo>
                <a:lnTo>
                  <a:pt x="387405" y="804376"/>
                </a:lnTo>
                <a:lnTo>
                  <a:pt x="454191" y="826215"/>
                </a:lnTo>
                <a:lnTo>
                  <a:pt x="525001" y="845924"/>
                </a:lnTo>
                <a:lnTo>
                  <a:pt x="599548" y="863386"/>
                </a:lnTo>
                <a:lnTo>
                  <a:pt x="677548" y="878484"/>
                </a:lnTo>
                <a:lnTo>
                  <a:pt x="758716" y="891101"/>
                </a:lnTo>
                <a:lnTo>
                  <a:pt x="842765" y="901118"/>
                </a:lnTo>
                <a:lnTo>
                  <a:pt x="929409" y="908418"/>
                </a:lnTo>
                <a:lnTo>
                  <a:pt x="1018365" y="912885"/>
                </a:lnTo>
                <a:lnTo>
                  <a:pt x="1109345" y="914400"/>
                </a:lnTo>
                <a:lnTo>
                  <a:pt x="1200324" y="912885"/>
                </a:lnTo>
                <a:lnTo>
                  <a:pt x="1289280" y="908418"/>
                </a:lnTo>
                <a:lnTo>
                  <a:pt x="1375924" y="901118"/>
                </a:lnTo>
                <a:lnTo>
                  <a:pt x="1459973" y="891101"/>
                </a:lnTo>
                <a:lnTo>
                  <a:pt x="1541141" y="878484"/>
                </a:lnTo>
                <a:lnTo>
                  <a:pt x="1619141" y="863386"/>
                </a:lnTo>
                <a:lnTo>
                  <a:pt x="1693688" y="845924"/>
                </a:lnTo>
                <a:lnTo>
                  <a:pt x="1764498" y="826215"/>
                </a:lnTo>
                <a:lnTo>
                  <a:pt x="1831284" y="804376"/>
                </a:lnTo>
                <a:lnTo>
                  <a:pt x="1893760" y="780526"/>
                </a:lnTo>
                <a:lnTo>
                  <a:pt x="1951642" y="754781"/>
                </a:lnTo>
                <a:lnTo>
                  <a:pt x="2004643" y="727258"/>
                </a:lnTo>
                <a:lnTo>
                  <a:pt x="2052478" y="698077"/>
                </a:lnTo>
                <a:lnTo>
                  <a:pt x="2094861" y="667353"/>
                </a:lnTo>
                <a:lnTo>
                  <a:pt x="2131508" y="635204"/>
                </a:lnTo>
                <a:lnTo>
                  <a:pt x="2162132" y="601748"/>
                </a:lnTo>
                <a:lnTo>
                  <a:pt x="2186447" y="567102"/>
                </a:lnTo>
                <a:lnTo>
                  <a:pt x="2204169" y="531384"/>
                </a:lnTo>
                <a:lnTo>
                  <a:pt x="2215012" y="494710"/>
                </a:lnTo>
                <a:lnTo>
                  <a:pt x="2218690" y="457200"/>
                </a:lnTo>
                <a:lnTo>
                  <a:pt x="2215012" y="419706"/>
                </a:lnTo>
                <a:lnTo>
                  <a:pt x="2204169" y="383046"/>
                </a:lnTo>
                <a:lnTo>
                  <a:pt x="2186447" y="347338"/>
                </a:lnTo>
                <a:lnTo>
                  <a:pt x="2162132" y="312700"/>
                </a:lnTo>
                <a:lnTo>
                  <a:pt x="2131508" y="279249"/>
                </a:lnTo>
                <a:lnTo>
                  <a:pt x="2094861" y="247102"/>
                </a:lnTo>
                <a:lnTo>
                  <a:pt x="2052478" y="216379"/>
                </a:lnTo>
                <a:lnTo>
                  <a:pt x="2004643" y="187195"/>
                </a:lnTo>
                <a:lnTo>
                  <a:pt x="1951642" y="159670"/>
                </a:lnTo>
                <a:lnTo>
                  <a:pt x="1893760" y="133921"/>
                </a:lnTo>
                <a:lnTo>
                  <a:pt x="1831284" y="110065"/>
                </a:lnTo>
                <a:lnTo>
                  <a:pt x="1764498" y="88221"/>
                </a:lnTo>
                <a:lnTo>
                  <a:pt x="1693688" y="68505"/>
                </a:lnTo>
                <a:lnTo>
                  <a:pt x="1619141" y="51037"/>
                </a:lnTo>
                <a:lnTo>
                  <a:pt x="1541141" y="35933"/>
                </a:lnTo>
                <a:lnTo>
                  <a:pt x="1459973" y="23311"/>
                </a:lnTo>
                <a:lnTo>
                  <a:pt x="1375924" y="13289"/>
                </a:lnTo>
                <a:lnTo>
                  <a:pt x="1289280" y="5984"/>
                </a:lnTo>
                <a:lnTo>
                  <a:pt x="1200324" y="1515"/>
                </a:lnTo>
                <a:lnTo>
                  <a:pt x="1109345" y="0"/>
                </a:lnTo>
                <a:lnTo>
                  <a:pt x="1018365" y="1515"/>
                </a:lnTo>
                <a:lnTo>
                  <a:pt x="929409" y="5984"/>
                </a:lnTo>
                <a:lnTo>
                  <a:pt x="842765" y="13289"/>
                </a:lnTo>
                <a:lnTo>
                  <a:pt x="758716" y="23311"/>
                </a:lnTo>
                <a:lnTo>
                  <a:pt x="677548" y="35933"/>
                </a:lnTo>
                <a:lnTo>
                  <a:pt x="599548" y="51037"/>
                </a:lnTo>
                <a:lnTo>
                  <a:pt x="525001" y="68505"/>
                </a:lnTo>
                <a:lnTo>
                  <a:pt x="454191" y="88221"/>
                </a:lnTo>
                <a:lnTo>
                  <a:pt x="387405" y="110065"/>
                </a:lnTo>
                <a:lnTo>
                  <a:pt x="324929" y="133921"/>
                </a:lnTo>
                <a:lnTo>
                  <a:pt x="267047" y="159670"/>
                </a:lnTo>
                <a:lnTo>
                  <a:pt x="214046" y="187195"/>
                </a:lnTo>
                <a:lnTo>
                  <a:pt x="166211" y="216379"/>
                </a:lnTo>
                <a:lnTo>
                  <a:pt x="123828" y="247102"/>
                </a:lnTo>
                <a:lnTo>
                  <a:pt x="87181" y="279249"/>
                </a:lnTo>
                <a:lnTo>
                  <a:pt x="56557" y="312700"/>
                </a:lnTo>
                <a:lnTo>
                  <a:pt x="32242" y="347338"/>
                </a:lnTo>
                <a:lnTo>
                  <a:pt x="14520" y="383046"/>
                </a:lnTo>
                <a:lnTo>
                  <a:pt x="3677" y="419706"/>
                </a:lnTo>
                <a:lnTo>
                  <a:pt x="0" y="45720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00504" y="2635123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14520" y="383046"/>
                </a:lnTo>
                <a:lnTo>
                  <a:pt x="32242" y="347338"/>
                </a:lnTo>
                <a:lnTo>
                  <a:pt x="56557" y="312700"/>
                </a:lnTo>
                <a:lnTo>
                  <a:pt x="87181" y="279249"/>
                </a:lnTo>
                <a:lnTo>
                  <a:pt x="123828" y="247102"/>
                </a:lnTo>
                <a:lnTo>
                  <a:pt x="166211" y="216379"/>
                </a:lnTo>
                <a:lnTo>
                  <a:pt x="214046" y="187195"/>
                </a:lnTo>
                <a:lnTo>
                  <a:pt x="267047" y="159670"/>
                </a:lnTo>
                <a:lnTo>
                  <a:pt x="324929" y="133921"/>
                </a:lnTo>
                <a:lnTo>
                  <a:pt x="387405" y="110065"/>
                </a:lnTo>
                <a:lnTo>
                  <a:pt x="454191" y="88221"/>
                </a:lnTo>
                <a:lnTo>
                  <a:pt x="525001" y="68505"/>
                </a:lnTo>
                <a:lnTo>
                  <a:pt x="599548" y="51037"/>
                </a:lnTo>
                <a:lnTo>
                  <a:pt x="677548" y="35933"/>
                </a:lnTo>
                <a:lnTo>
                  <a:pt x="758716" y="23311"/>
                </a:lnTo>
                <a:lnTo>
                  <a:pt x="842765" y="13289"/>
                </a:lnTo>
                <a:lnTo>
                  <a:pt x="929409" y="5984"/>
                </a:lnTo>
                <a:lnTo>
                  <a:pt x="1018365" y="1515"/>
                </a:lnTo>
                <a:lnTo>
                  <a:pt x="1109345" y="0"/>
                </a:lnTo>
                <a:lnTo>
                  <a:pt x="1200324" y="1515"/>
                </a:lnTo>
                <a:lnTo>
                  <a:pt x="1289280" y="5984"/>
                </a:lnTo>
                <a:lnTo>
                  <a:pt x="1375924" y="13289"/>
                </a:lnTo>
                <a:lnTo>
                  <a:pt x="1459973" y="23311"/>
                </a:lnTo>
                <a:lnTo>
                  <a:pt x="1541141" y="35933"/>
                </a:lnTo>
                <a:lnTo>
                  <a:pt x="1619141" y="51037"/>
                </a:lnTo>
                <a:lnTo>
                  <a:pt x="1693688" y="68505"/>
                </a:lnTo>
                <a:lnTo>
                  <a:pt x="1764498" y="88221"/>
                </a:lnTo>
                <a:lnTo>
                  <a:pt x="1831284" y="110065"/>
                </a:lnTo>
                <a:lnTo>
                  <a:pt x="1893760" y="133921"/>
                </a:lnTo>
                <a:lnTo>
                  <a:pt x="1951642" y="159670"/>
                </a:lnTo>
                <a:lnTo>
                  <a:pt x="2004643" y="187195"/>
                </a:lnTo>
                <a:lnTo>
                  <a:pt x="2052478" y="216379"/>
                </a:lnTo>
                <a:lnTo>
                  <a:pt x="2094861" y="247102"/>
                </a:lnTo>
                <a:lnTo>
                  <a:pt x="2131508" y="279249"/>
                </a:lnTo>
                <a:lnTo>
                  <a:pt x="2162132" y="312700"/>
                </a:lnTo>
                <a:lnTo>
                  <a:pt x="2186447" y="347338"/>
                </a:lnTo>
                <a:lnTo>
                  <a:pt x="2204169" y="383046"/>
                </a:lnTo>
                <a:lnTo>
                  <a:pt x="2215012" y="419706"/>
                </a:lnTo>
                <a:lnTo>
                  <a:pt x="2218690" y="457200"/>
                </a:lnTo>
                <a:lnTo>
                  <a:pt x="2215012" y="494710"/>
                </a:lnTo>
                <a:lnTo>
                  <a:pt x="2204169" y="531384"/>
                </a:lnTo>
                <a:lnTo>
                  <a:pt x="2186447" y="567102"/>
                </a:lnTo>
                <a:lnTo>
                  <a:pt x="2162132" y="601748"/>
                </a:lnTo>
                <a:lnTo>
                  <a:pt x="2131508" y="635204"/>
                </a:lnTo>
                <a:lnTo>
                  <a:pt x="2094861" y="667353"/>
                </a:lnTo>
                <a:lnTo>
                  <a:pt x="2052478" y="698077"/>
                </a:lnTo>
                <a:lnTo>
                  <a:pt x="2004643" y="727258"/>
                </a:lnTo>
                <a:lnTo>
                  <a:pt x="1951642" y="754781"/>
                </a:lnTo>
                <a:lnTo>
                  <a:pt x="1893760" y="780526"/>
                </a:lnTo>
                <a:lnTo>
                  <a:pt x="1831284" y="804376"/>
                </a:lnTo>
                <a:lnTo>
                  <a:pt x="1764498" y="826215"/>
                </a:lnTo>
                <a:lnTo>
                  <a:pt x="1693688" y="845924"/>
                </a:lnTo>
                <a:lnTo>
                  <a:pt x="1619141" y="863386"/>
                </a:lnTo>
                <a:lnTo>
                  <a:pt x="1541141" y="878484"/>
                </a:lnTo>
                <a:lnTo>
                  <a:pt x="1459973" y="891101"/>
                </a:lnTo>
                <a:lnTo>
                  <a:pt x="1375924" y="901118"/>
                </a:lnTo>
                <a:lnTo>
                  <a:pt x="1289280" y="908418"/>
                </a:lnTo>
                <a:lnTo>
                  <a:pt x="1200324" y="912885"/>
                </a:lnTo>
                <a:lnTo>
                  <a:pt x="1109345" y="914400"/>
                </a:lnTo>
                <a:lnTo>
                  <a:pt x="1018365" y="912885"/>
                </a:lnTo>
                <a:lnTo>
                  <a:pt x="929409" y="908418"/>
                </a:lnTo>
                <a:lnTo>
                  <a:pt x="842765" y="901118"/>
                </a:lnTo>
                <a:lnTo>
                  <a:pt x="758716" y="891101"/>
                </a:lnTo>
                <a:lnTo>
                  <a:pt x="677548" y="878484"/>
                </a:lnTo>
                <a:lnTo>
                  <a:pt x="599548" y="863386"/>
                </a:lnTo>
                <a:lnTo>
                  <a:pt x="525001" y="845924"/>
                </a:lnTo>
                <a:lnTo>
                  <a:pt x="454191" y="826215"/>
                </a:lnTo>
                <a:lnTo>
                  <a:pt x="387405" y="804376"/>
                </a:lnTo>
                <a:lnTo>
                  <a:pt x="324929" y="780526"/>
                </a:lnTo>
                <a:lnTo>
                  <a:pt x="267047" y="754781"/>
                </a:lnTo>
                <a:lnTo>
                  <a:pt x="214046" y="727258"/>
                </a:lnTo>
                <a:lnTo>
                  <a:pt x="166211" y="698077"/>
                </a:lnTo>
                <a:lnTo>
                  <a:pt x="123828" y="667353"/>
                </a:lnTo>
                <a:lnTo>
                  <a:pt x="87181" y="635204"/>
                </a:lnTo>
                <a:lnTo>
                  <a:pt x="56557" y="601748"/>
                </a:lnTo>
                <a:lnTo>
                  <a:pt x="32242" y="567102"/>
                </a:lnTo>
                <a:lnTo>
                  <a:pt x="14520" y="531384"/>
                </a:lnTo>
                <a:lnTo>
                  <a:pt x="3677" y="494710"/>
                </a:lnTo>
                <a:lnTo>
                  <a:pt x="0" y="457200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30167" y="3381755"/>
            <a:ext cx="2313432" cy="101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80688" y="3569208"/>
            <a:ext cx="1679448" cy="725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6904" y="3406648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3677" y="494710"/>
                </a:lnTo>
                <a:lnTo>
                  <a:pt x="14520" y="531384"/>
                </a:lnTo>
                <a:lnTo>
                  <a:pt x="32242" y="567102"/>
                </a:lnTo>
                <a:lnTo>
                  <a:pt x="56557" y="601748"/>
                </a:lnTo>
                <a:lnTo>
                  <a:pt x="87181" y="635204"/>
                </a:lnTo>
                <a:lnTo>
                  <a:pt x="123828" y="667353"/>
                </a:lnTo>
                <a:lnTo>
                  <a:pt x="166211" y="698077"/>
                </a:lnTo>
                <a:lnTo>
                  <a:pt x="214046" y="727258"/>
                </a:lnTo>
                <a:lnTo>
                  <a:pt x="267047" y="754781"/>
                </a:lnTo>
                <a:lnTo>
                  <a:pt x="324929" y="780526"/>
                </a:lnTo>
                <a:lnTo>
                  <a:pt x="387405" y="804376"/>
                </a:lnTo>
                <a:lnTo>
                  <a:pt x="454191" y="826215"/>
                </a:lnTo>
                <a:lnTo>
                  <a:pt x="525001" y="845924"/>
                </a:lnTo>
                <a:lnTo>
                  <a:pt x="599548" y="863386"/>
                </a:lnTo>
                <a:lnTo>
                  <a:pt x="677548" y="878484"/>
                </a:lnTo>
                <a:lnTo>
                  <a:pt x="758716" y="891101"/>
                </a:lnTo>
                <a:lnTo>
                  <a:pt x="842765" y="901118"/>
                </a:lnTo>
                <a:lnTo>
                  <a:pt x="929409" y="908418"/>
                </a:lnTo>
                <a:lnTo>
                  <a:pt x="1018365" y="912885"/>
                </a:lnTo>
                <a:lnTo>
                  <a:pt x="1109345" y="914400"/>
                </a:lnTo>
                <a:lnTo>
                  <a:pt x="1200324" y="912885"/>
                </a:lnTo>
                <a:lnTo>
                  <a:pt x="1289280" y="908418"/>
                </a:lnTo>
                <a:lnTo>
                  <a:pt x="1375924" y="901118"/>
                </a:lnTo>
                <a:lnTo>
                  <a:pt x="1459973" y="891101"/>
                </a:lnTo>
                <a:lnTo>
                  <a:pt x="1541141" y="878484"/>
                </a:lnTo>
                <a:lnTo>
                  <a:pt x="1619141" y="863386"/>
                </a:lnTo>
                <a:lnTo>
                  <a:pt x="1693688" y="845924"/>
                </a:lnTo>
                <a:lnTo>
                  <a:pt x="1764498" y="826215"/>
                </a:lnTo>
                <a:lnTo>
                  <a:pt x="1831284" y="804376"/>
                </a:lnTo>
                <a:lnTo>
                  <a:pt x="1893760" y="780526"/>
                </a:lnTo>
                <a:lnTo>
                  <a:pt x="1951642" y="754781"/>
                </a:lnTo>
                <a:lnTo>
                  <a:pt x="2004643" y="727258"/>
                </a:lnTo>
                <a:lnTo>
                  <a:pt x="2052478" y="698077"/>
                </a:lnTo>
                <a:lnTo>
                  <a:pt x="2094861" y="667353"/>
                </a:lnTo>
                <a:lnTo>
                  <a:pt x="2131508" y="635204"/>
                </a:lnTo>
                <a:lnTo>
                  <a:pt x="2162132" y="601748"/>
                </a:lnTo>
                <a:lnTo>
                  <a:pt x="2186447" y="567102"/>
                </a:lnTo>
                <a:lnTo>
                  <a:pt x="2204169" y="531384"/>
                </a:lnTo>
                <a:lnTo>
                  <a:pt x="2215012" y="494710"/>
                </a:lnTo>
                <a:lnTo>
                  <a:pt x="2218690" y="457200"/>
                </a:lnTo>
                <a:lnTo>
                  <a:pt x="2215012" y="419706"/>
                </a:lnTo>
                <a:lnTo>
                  <a:pt x="2204169" y="383046"/>
                </a:lnTo>
                <a:lnTo>
                  <a:pt x="2186447" y="347338"/>
                </a:lnTo>
                <a:lnTo>
                  <a:pt x="2162132" y="312700"/>
                </a:lnTo>
                <a:lnTo>
                  <a:pt x="2131508" y="279249"/>
                </a:lnTo>
                <a:lnTo>
                  <a:pt x="2094861" y="247102"/>
                </a:lnTo>
                <a:lnTo>
                  <a:pt x="2052478" y="216379"/>
                </a:lnTo>
                <a:lnTo>
                  <a:pt x="2004643" y="187195"/>
                </a:lnTo>
                <a:lnTo>
                  <a:pt x="1951642" y="159670"/>
                </a:lnTo>
                <a:lnTo>
                  <a:pt x="1893760" y="133921"/>
                </a:lnTo>
                <a:lnTo>
                  <a:pt x="1831284" y="110065"/>
                </a:lnTo>
                <a:lnTo>
                  <a:pt x="1764498" y="88221"/>
                </a:lnTo>
                <a:lnTo>
                  <a:pt x="1693688" y="68505"/>
                </a:lnTo>
                <a:lnTo>
                  <a:pt x="1619141" y="51037"/>
                </a:lnTo>
                <a:lnTo>
                  <a:pt x="1541141" y="35933"/>
                </a:lnTo>
                <a:lnTo>
                  <a:pt x="1459973" y="23311"/>
                </a:lnTo>
                <a:lnTo>
                  <a:pt x="1375924" y="13289"/>
                </a:lnTo>
                <a:lnTo>
                  <a:pt x="1289280" y="5984"/>
                </a:lnTo>
                <a:lnTo>
                  <a:pt x="1200324" y="1515"/>
                </a:lnTo>
                <a:lnTo>
                  <a:pt x="1109345" y="0"/>
                </a:lnTo>
                <a:lnTo>
                  <a:pt x="1018365" y="1515"/>
                </a:lnTo>
                <a:lnTo>
                  <a:pt x="929409" y="5984"/>
                </a:lnTo>
                <a:lnTo>
                  <a:pt x="842765" y="13289"/>
                </a:lnTo>
                <a:lnTo>
                  <a:pt x="758716" y="23311"/>
                </a:lnTo>
                <a:lnTo>
                  <a:pt x="677548" y="35933"/>
                </a:lnTo>
                <a:lnTo>
                  <a:pt x="599548" y="51037"/>
                </a:lnTo>
                <a:lnTo>
                  <a:pt x="525001" y="68505"/>
                </a:lnTo>
                <a:lnTo>
                  <a:pt x="454191" y="88221"/>
                </a:lnTo>
                <a:lnTo>
                  <a:pt x="387405" y="110065"/>
                </a:lnTo>
                <a:lnTo>
                  <a:pt x="324929" y="133921"/>
                </a:lnTo>
                <a:lnTo>
                  <a:pt x="267047" y="159670"/>
                </a:lnTo>
                <a:lnTo>
                  <a:pt x="214046" y="187195"/>
                </a:lnTo>
                <a:lnTo>
                  <a:pt x="166211" y="216379"/>
                </a:lnTo>
                <a:lnTo>
                  <a:pt x="123828" y="247102"/>
                </a:lnTo>
                <a:lnTo>
                  <a:pt x="87181" y="279249"/>
                </a:lnTo>
                <a:lnTo>
                  <a:pt x="56557" y="312700"/>
                </a:lnTo>
                <a:lnTo>
                  <a:pt x="32242" y="347338"/>
                </a:lnTo>
                <a:lnTo>
                  <a:pt x="14520" y="383046"/>
                </a:lnTo>
                <a:lnTo>
                  <a:pt x="3677" y="419706"/>
                </a:lnTo>
                <a:lnTo>
                  <a:pt x="0" y="45720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76904" y="3406648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14520" y="383046"/>
                </a:lnTo>
                <a:lnTo>
                  <a:pt x="32242" y="347338"/>
                </a:lnTo>
                <a:lnTo>
                  <a:pt x="56557" y="312700"/>
                </a:lnTo>
                <a:lnTo>
                  <a:pt x="87181" y="279249"/>
                </a:lnTo>
                <a:lnTo>
                  <a:pt x="123828" y="247102"/>
                </a:lnTo>
                <a:lnTo>
                  <a:pt x="166211" y="216379"/>
                </a:lnTo>
                <a:lnTo>
                  <a:pt x="214046" y="187195"/>
                </a:lnTo>
                <a:lnTo>
                  <a:pt x="267047" y="159670"/>
                </a:lnTo>
                <a:lnTo>
                  <a:pt x="324929" y="133921"/>
                </a:lnTo>
                <a:lnTo>
                  <a:pt x="387405" y="110065"/>
                </a:lnTo>
                <a:lnTo>
                  <a:pt x="454191" y="88221"/>
                </a:lnTo>
                <a:lnTo>
                  <a:pt x="525001" y="68505"/>
                </a:lnTo>
                <a:lnTo>
                  <a:pt x="599548" y="51037"/>
                </a:lnTo>
                <a:lnTo>
                  <a:pt x="677548" y="35933"/>
                </a:lnTo>
                <a:lnTo>
                  <a:pt x="758716" y="23311"/>
                </a:lnTo>
                <a:lnTo>
                  <a:pt x="842765" y="13289"/>
                </a:lnTo>
                <a:lnTo>
                  <a:pt x="929409" y="5984"/>
                </a:lnTo>
                <a:lnTo>
                  <a:pt x="1018365" y="1515"/>
                </a:lnTo>
                <a:lnTo>
                  <a:pt x="1109345" y="0"/>
                </a:lnTo>
                <a:lnTo>
                  <a:pt x="1200324" y="1515"/>
                </a:lnTo>
                <a:lnTo>
                  <a:pt x="1289280" y="5984"/>
                </a:lnTo>
                <a:lnTo>
                  <a:pt x="1375924" y="13289"/>
                </a:lnTo>
                <a:lnTo>
                  <a:pt x="1459973" y="23311"/>
                </a:lnTo>
                <a:lnTo>
                  <a:pt x="1541141" y="35933"/>
                </a:lnTo>
                <a:lnTo>
                  <a:pt x="1619141" y="51037"/>
                </a:lnTo>
                <a:lnTo>
                  <a:pt x="1693688" y="68505"/>
                </a:lnTo>
                <a:lnTo>
                  <a:pt x="1764498" y="88221"/>
                </a:lnTo>
                <a:lnTo>
                  <a:pt x="1831284" y="110065"/>
                </a:lnTo>
                <a:lnTo>
                  <a:pt x="1893760" y="133921"/>
                </a:lnTo>
                <a:lnTo>
                  <a:pt x="1951642" y="159670"/>
                </a:lnTo>
                <a:lnTo>
                  <a:pt x="2004643" y="187195"/>
                </a:lnTo>
                <a:lnTo>
                  <a:pt x="2052478" y="216379"/>
                </a:lnTo>
                <a:lnTo>
                  <a:pt x="2094861" y="247102"/>
                </a:lnTo>
                <a:lnTo>
                  <a:pt x="2131508" y="279249"/>
                </a:lnTo>
                <a:lnTo>
                  <a:pt x="2162132" y="312700"/>
                </a:lnTo>
                <a:lnTo>
                  <a:pt x="2186447" y="347338"/>
                </a:lnTo>
                <a:lnTo>
                  <a:pt x="2204169" y="383046"/>
                </a:lnTo>
                <a:lnTo>
                  <a:pt x="2215012" y="419706"/>
                </a:lnTo>
                <a:lnTo>
                  <a:pt x="2218690" y="457200"/>
                </a:lnTo>
                <a:lnTo>
                  <a:pt x="2215012" y="494710"/>
                </a:lnTo>
                <a:lnTo>
                  <a:pt x="2204169" y="531384"/>
                </a:lnTo>
                <a:lnTo>
                  <a:pt x="2186447" y="567102"/>
                </a:lnTo>
                <a:lnTo>
                  <a:pt x="2162132" y="601748"/>
                </a:lnTo>
                <a:lnTo>
                  <a:pt x="2131508" y="635204"/>
                </a:lnTo>
                <a:lnTo>
                  <a:pt x="2094861" y="667353"/>
                </a:lnTo>
                <a:lnTo>
                  <a:pt x="2052478" y="698077"/>
                </a:lnTo>
                <a:lnTo>
                  <a:pt x="2004643" y="727258"/>
                </a:lnTo>
                <a:lnTo>
                  <a:pt x="1951642" y="754781"/>
                </a:lnTo>
                <a:lnTo>
                  <a:pt x="1893760" y="780526"/>
                </a:lnTo>
                <a:lnTo>
                  <a:pt x="1831284" y="804376"/>
                </a:lnTo>
                <a:lnTo>
                  <a:pt x="1764498" y="826215"/>
                </a:lnTo>
                <a:lnTo>
                  <a:pt x="1693688" y="845924"/>
                </a:lnTo>
                <a:lnTo>
                  <a:pt x="1619141" y="863386"/>
                </a:lnTo>
                <a:lnTo>
                  <a:pt x="1541141" y="878484"/>
                </a:lnTo>
                <a:lnTo>
                  <a:pt x="1459973" y="891101"/>
                </a:lnTo>
                <a:lnTo>
                  <a:pt x="1375924" y="901118"/>
                </a:lnTo>
                <a:lnTo>
                  <a:pt x="1289280" y="908418"/>
                </a:lnTo>
                <a:lnTo>
                  <a:pt x="1200324" y="912885"/>
                </a:lnTo>
                <a:lnTo>
                  <a:pt x="1109345" y="914400"/>
                </a:lnTo>
                <a:lnTo>
                  <a:pt x="1018365" y="912885"/>
                </a:lnTo>
                <a:lnTo>
                  <a:pt x="929409" y="908418"/>
                </a:lnTo>
                <a:lnTo>
                  <a:pt x="842765" y="901118"/>
                </a:lnTo>
                <a:lnTo>
                  <a:pt x="758716" y="891101"/>
                </a:lnTo>
                <a:lnTo>
                  <a:pt x="677548" y="878484"/>
                </a:lnTo>
                <a:lnTo>
                  <a:pt x="599548" y="863386"/>
                </a:lnTo>
                <a:lnTo>
                  <a:pt x="525001" y="845924"/>
                </a:lnTo>
                <a:lnTo>
                  <a:pt x="454191" y="826215"/>
                </a:lnTo>
                <a:lnTo>
                  <a:pt x="387405" y="804376"/>
                </a:lnTo>
                <a:lnTo>
                  <a:pt x="324929" y="780526"/>
                </a:lnTo>
                <a:lnTo>
                  <a:pt x="267047" y="754781"/>
                </a:lnTo>
                <a:lnTo>
                  <a:pt x="214046" y="727258"/>
                </a:lnTo>
                <a:lnTo>
                  <a:pt x="166211" y="698077"/>
                </a:lnTo>
                <a:lnTo>
                  <a:pt x="123828" y="667353"/>
                </a:lnTo>
                <a:lnTo>
                  <a:pt x="87181" y="635204"/>
                </a:lnTo>
                <a:lnTo>
                  <a:pt x="56557" y="601748"/>
                </a:lnTo>
                <a:lnTo>
                  <a:pt x="32242" y="567102"/>
                </a:lnTo>
                <a:lnTo>
                  <a:pt x="14520" y="531384"/>
                </a:lnTo>
                <a:lnTo>
                  <a:pt x="3677" y="49471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48300" y="4073652"/>
            <a:ext cx="2313431" cy="1010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29884" y="4079748"/>
            <a:ext cx="1418843" cy="10911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96179" y="4098798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3677" y="494710"/>
                </a:lnTo>
                <a:lnTo>
                  <a:pt x="14520" y="531384"/>
                </a:lnTo>
                <a:lnTo>
                  <a:pt x="32242" y="567102"/>
                </a:lnTo>
                <a:lnTo>
                  <a:pt x="56557" y="601748"/>
                </a:lnTo>
                <a:lnTo>
                  <a:pt x="87181" y="635204"/>
                </a:lnTo>
                <a:lnTo>
                  <a:pt x="123828" y="667353"/>
                </a:lnTo>
                <a:lnTo>
                  <a:pt x="166211" y="698077"/>
                </a:lnTo>
                <a:lnTo>
                  <a:pt x="214046" y="727258"/>
                </a:lnTo>
                <a:lnTo>
                  <a:pt x="267047" y="754781"/>
                </a:lnTo>
                <a:lnTo>
                  <a:pt x="324929" y="780526"/>
                </a:lnTo>
                <a:lnTo>
                  <a:pt x="387405" y="804376"/>
                </a:lnTo>
                <a:lnTo>
                  <a:pt x="454191" y="826215"/>
                </a:lnTo>
                <a:lnTo>
                  <a:pt x="525001" y="845924"/>
                </a:lnTo>
                <a:lnTo>
                  <a:pt x="599548" y="863386"/>
                </a:lnTo>
                <a:lnTo>
                  <a:pt x="677548" y="878484"/>
                </a:lnTo>
                <a:lnTo>
                  <a:pt x="758716" y="891101"/>
                </a:lnTo>
                <a:lnTo>
                  <a:pt x="842765" y="901118"/>
                </a:lnTo>
                <a:lnTo>
                  <a:pt x="929409" y="908418"/>
                </a:lnTo>
                <a:lnTo>
                  <a:pt x="1018365" y="912885"/>
                </a:lnTo>
                <a:lnTo>
                  <a:pt x="1109345" y="914400"/>
                </a:lnTo>
                <a:lnTo>
                  <a:pt x="1200324" y="912885"/>
                </a:lnTo>
                <a:lnTo>
                  <a:pt x="1289280" y="908418"/>
                </a:lnTo>
                <a:lnTo>
                  <a:pt x="1375924" y="901118"/>
                </a:lnTo>
                <a:lnTo>
                  <a:pt x="1459973" y="891101"/>
                </a:lnTo>
                <a:lnTo>
                  <a:pt x="1541141" y="878484"/>
                </a:lnTo>
                <a:lnTo>
                  <a:pt x="1619141" y="863386"/>
                </a:lnTo>
                <a:lnTo>
                  <a:pt x="1693688" y="845924"/>
                </a:lnTo>
                <a:lnTo>
                  <a:pt x="1764498" y="826215"/>
                </a:lnTo>
                <a:lnTo>
                  <a:pt x="1831284" y="804376"/>
                </a:lnTo>
                <a:lnTo>
                  <a:pt x="1893760" y="780526"/>
                </a:lnTo>
                <a:lnTo>
                  <a:pt x="1951642" y="754781"/>
                </a:lnTo>
                <a:lnTo>
                  <a:pt x="2004643" y="727258"/>
                </a:lnTo>
                <a:lnTo>
                  <a:pt x="2052478" y="698077"/>
                </a:lnTo>
                <a:lnTo>
                  <a:pt x="2094861" y="667353"/>
                </a:lnTo>
                <a:lnTo>
                  <a:pt x="2131508" y="635204"/>
                </a:lnTo>
                <a:lnTo>
                  <a:pt x="2162132" y="601748"/>
                </a:lnTo>
                <a:lnTo>
                  <a:pt x="2186447" y="567102"/>
                </a:lnTo>
                <a:lnTo>
                  <a:pt x="2204169" y="531384"/>
                </a:lnTo>
                <a:lnTo>
                  <a:pt x="2215012" y="494710"/>
                </a:lnTo>
                <a:lnTo>
                  <a:pt x="2218690" y="457200"/>
                </a:lnTo>
                <a:lnTo>
                  <a:pt x="2215012" y="419706"/>
                </a:lnTo>
                <a:lnTo>
                  <a:pt x="2204169" y="383046"/>
                </a:lnTo>
                <a:lnTo>
                  <a:pt x="2186447" y="347338"/>
                </a:lnTo>
                <a:lnTo>
                  <a:pt x="2162132" y="312700"/>
                </a:lnTo>
                <a:lnTo>
                  <a:pt x="2131508" y="279249"/>
                </a:lnTo>
                <a:lnTo>
                  <a:pt x="2094861" y="247102"/>
                </a:lnTo>
                <a:lnTo>
                  <a:pt x="2052478" y="216379"/>
                </a:lnTo>
                <a:lnTo>
                  <a:pt x="2004643" y="187195"/>
                </a:lnTo>
                <a:lnTo>
                  <a:pt x="1951642" y="159670"/>
                </a:lnTo>
                <a:lnTo>
                  <a:pt x="1893760" y="133921"/>
                </a:lnTo>
                <a:lnTo>
                  <a:pt x="1831284" y="110065"/>
                </a:lnTo>
                <a:lnTo>
                  <a:pt x="1764498" y="88221"/>
                </a:lnTo>
                <a:lnTo>
                  <a:pt x="1693688" y="68505"/>
                </a:lnTo>
                <a:lnTo>
                  <a:pt x="1619141" y="51037"/>
                </a:lnTo>
                <a:lnTo>
                  <a:pt x="1541141" y="35933"/>
                </a:lnTo>
                <a:lnTo>
                  <a:pt x="1459973" y="23311"/>
                </a:lnTo>
                <a:lnTo>
                  <a:pt x="1375924" y="13289"/>
                </a:lnTo>
                <a:lnTo>
                  <a:pt x="1289280" y="5984"/>
                </a:lnTo>
                <a:lnTo>
                  <a:pt x="1200324" y="1515"/>
                </a:lnTo>
                <a:lnTo>
                  <a:pt x="1109345" y="0"/>
                </a:lnTo>
                <a:lnTo>
                  <a:pt x="1018365" y="1515"/>
                </a:lnTo>
                <a:lnTo>
                  <a:pt x="929409" y="5984"/>
                </a:lnTo>
                <a:lnTo>
                  <a:pt x="842765" y="13289"/>
                </a:lnTo>
                <a:lnTo>
                  <a:pt x="758716" y="23311"/>
                </a:lnTo>
                <a:lnTo>
                  <a:pt x="677548" y="35933"/>
                </a:lnTo>
                <a:lnTo>
                  <a:pt x="599548" y="51037"/>
                </a:lnTo>
                <a:lnTo>
                  <a:pt x="525001" y="68505"/>
                </a:lnTo>
                <a:lnTo>
                  <a:pt x="454191" y="88221"/>
                </a:lnTo>
                <a:lnTo>
                  <a:pt x="387405" y="110065"/>
                </a:lnTo>
                <a:lnTo>
                  <a:pt x="324929" y="133921"/>
                </a:lnTo>
                <a:lnTo>
                  <a:pt x="267047" y="159670"/>
                </a:lnTo>
                <a:lnTo>
                  <a:pt x="214046" y="187195"/>
                </a:lnTo>
                <a:lnTo>
                  <a:pt x="166211" y="216379"/>
                </a:lnTo>
                <a:lnTo>
                  <a:pt x="123828" y="247102"/>
                </a:lnTo>
                <a:lnTo>
                  <a:pt x="87181" y="279249"/>
                </a:lnTo>
                <a:lnTo>
                  <a:pt x="56557" y="312700"/>
                </a:lnTo>
                <a:lnTo>
                  <a:pt x="32242" y="347338"/>
                </a:lnTo>
                <a:lnTo>
                  <a:pt x="14520" y="383046"/>
                </a:lnTo>
                <a:lnTo>
                  <a:pt x="3677" y="419706"/>
                </a:lnTo>
                <a:lnTo>
                  <a:pt x="0" y="45720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96179" y="4098798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14520" y="383046"/>
                </a:lnTo>
                <a:lnTo>
                  <a:pt x="32242" y="347338"/>
                </a:lnTo>
                <a:lnTo>
                  <a:pt x="56557" y="312700"/>
                </a:lnTo>
                <a:lnTo>
                  <a:pt x="87181" y="279249"/>
                </a:lnTo>
                <a:lnTo>
                  <a:pt x="123828" y="247102"/>
                </a:lnTo>
                <a:lnTo>
                  <a:pt x="166211" y="216379"/>
                </a:lnTo>
                <a:lnTo>
                  <a:pt x="214046" y="187195"/>
                </a:lnTo>
                <a:lnTo>
                  <a:pt x="267047" y="159670"/>
                </a:lnTo>
                <a:lnTo>
                  <a:pt x="324929" y="133921"/>
                </a:lnTo>
                <a:lnTo>
                  <a:pt x="387405" y="110065"/>
                </a:lnTo>
                <a:lnTo>
                  <a:pt x="454191" y="88221"/>
                </a:lnTo>
                <a:lnTo>
                  <a:pt x="525001" y="68505"/>
                </a:lnTo>
                <a:lnTo>
                  <a:pt x="599548" y="51037"/>
                </a:lnTo>
                <a:lnTo>
                  <a:pt x="677548" y="35933"/>
                </a:lnTo>
                <a:lnTo>
                  <a:pt x="758716" y="23311"/>
                </a:lnTo>
                <a:lnTo>
                  <a:pt x="842765" y="13289"/>
                </a:lnTo>
                <a:lnTo>
                  <a:pt x="929409" y="5984"/>
                </a:lnTo>
                <a:lnTo>
                  <a:pt x="1018365" y="1515"/>
                </a:lnTo>
                <a:lnTo>
                  <a:pt x="1109345" y="0"/>
                </a:lnTo>
                <a:lnTo>
                  <a:pt x="1200324" y="1515"/>
                </a:lnTo>
                <a:lnTo>
                  <a:pt x="1289280" y="5984"/>
                </a:lnTo>
                <a:lnTo>
                  <a:pt x="1375924" y="13289"/>
                </a:lnTo>
                <a:lnTo>
                  <a:pt x="1459973" y="23311"/>
                </a:lnTo>
                <a:lnTo>
                  <a:pt x="1541141" y="35933"/>
                </a:lnTo>
                <a:lnTo>
                  <a:pt x="1619141" y="51037"/>
                </a:lnTo>
                <a:lnTo>
                  <a:pt x="1693688" y="68505"/>
                </a:lnTo>
                <a:lnTo>
                  <a:pt x="1764498" y="88221"/>
                </a:lnTo>
                <a:lnTo>
                  <a:pt x="1831284" y="110065"/>
                </a:lnTo>
                <a:lnTo>
                  <a:pt x="1893760" y="133921"/>
                </a:lnTo>
                <a:lnTo>
                  <a:pt x="1951642" y="159670"/>
                </a:lnTo>
                <a:lnTo>
                  <a:pt x="2004643" y="187195"/>
                </a:lnTo>
                <a:lnTo>
                  <a:pt x="2052478" y="216379"/>
                </a:lnTo>
                <a:lnTo>
                  <a:pt x="2094861" y="247102"/>
                </a:lnTo>
                <a:lnTo>
                  <a:pt x="2131508" y="279249"/>
                </a:lnTo>
                <a:lnTo>
                  <a:pt x="2162132" y="312700"/>
                </a:lnTo>
                <a:lnTo>
                  <a:pt x="2186447" y="347338"/>
                </a:lnTo>
                <a:lnTo>
                  <a:pt x="2204169" y="383046"/>
                </a:lnTo>
                <a:lnTo>
                  <a:pt x="2215012" y="419706"/>
                </a:lnTo>
                <a:lnTo>
                  <a:pt x="2218690" y="457200"/>
                </a:lnTo>
                <a:lnTo>
                  <a:pt x="2215012" y="494710"/>
                </a:lnTo>
                <a:lnTo>
                  <a:pt x="2204169" y="531384"/>
                </a:lnTo>
                <a:lnTo>
                  <a:pt x="2186447" y="567102"/>
                </a:lnTo>
                <a:lnTo>
                  <a:pt x="2162132" y="601748"/>
                </a:lnTo>
                <a:lnTo>
                  <a:pt x="2131508" y="635204"/>
                </a:lnTo>
                <a:lnTo>
                  <a:pt x="2094861" y="667353"/>
                </a:lnTo>
                <a:lnTo>
                  <a:pt x="2052478" y="698077"/>
                </a:lnTo>
                <a:lnTo>
                  <a:pt x="2004643" y="727258"/>
                </a:lnTo>
                <a:lnTo>
                  <a:pt x="1951642" y="754781"/>
                </a:lnTo>
                <a:lnTo>
                  <a:pt x="1893760" y="780526"/>
                </a:lnTo>
                <a:lnTo>
                  <a:pt x="1831284" y="804376"/>
                </a:lnTo>
                <a:lnTo>
                  <a:pt x="1764498" y="826215"/>
                </a:lnTo>
                <a:lnTo>
                  <a:pt x="1693688" y="845924"/>
                </a:lnTo>
                <a:lnTo>
                  <a:pt x="1619141" y="863386"/>
                </a:lnTo>
                <a:lnTo>
                  <a:pt x="1541141" y="878484"/>
                </a:lnTo>
                <a:lnTo>
                  <a:pt x="1459973" y="891101"/>
                </a:lnTo>
                <a:lnTo>
                  <a:pt x="1375924" y="901118"/>
                </a:lnTo>
                <a:lnTo>
                  <a:pt x="1289280" y="908418"/>
                </a:lnTo>
                <a:lnTo>
                  <a:pt x="1200324" y="912885"/>
                </a:lnTo>
                <a:lnTo>
                  <a:pt x="1109345" y="914400"/>
                </a:lnTo>
                <a:lnTo>
                  <a:pt x="1018365" y="912885"/>
                </a:lnTo>
                <a:lnTo>
                  <a:pt x="929409" y="908418"/>
                </a:lnTo>
                <a:lnTo>
                  <a:pt x="842765" y="901118"/>
                </a:lnTo>
                <a:lnTo>
                  <a:pt x="758716" y="891101"/>
                </a:lnTo>
                <a:lnTo>
                  <a:pt x="677548" y="878484"/>
                </a:lnTo>
                <a:lnTo>
                  <a:pt x="599548" y="863386"/>
                </a:lnTo>
                <a:lnTo>
                  <a:pt x="525001" y="845924"/>
                </a:lnTo>
                <a:lnTo>
                  <a:pt x="454191" y="826215"/>
                </a:lnTo>
                <a:lnTo>
                  <a:pt x="387405" y="804376"/>
                </a:lnTo>
                <a:lnTo>
                  <a:pt x="324929" y="780526"/>
                </a:lnTo>
                <a:lnTo>
                  <a:pt x="267047" y="754781"/>
                </a:lnTo>
                <a:lnTo>
                  <a:pt x="214046" y="727258"/>
                </a:lnTo>
                <a:lnTo>
                  <a:pt x="166211" y="698077"/>
                </a:lnTo>
                <a:lnTo>
                  <a:pt x="123828" y="667353"/>
                </a:lnTo>
                <a:lnTo>
                  <a:pt x="87181" y="635204"/>
                </a:lnTo>
                <a:lnTo>
                  <a:pt x="56557" y="601748"/>
                </a:lnTo>
                <a:lnTo>
                  <a:pt x="32242" y="567102"/>
                </a:lnTo>
                <a:lnTo>
                  <a:pt x="14520" y="531384"/>
                </a:lnTo>
                <a:lnTo>
                  <a:pt x="3677" y="49471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60592" y="5160264"/>
            <a:ext cx="2842260" cy="1008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81216" y="5164836"/>
            <a:ext cx="2065020" cy="10911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08344" y="5184648"/>
            <a:ext cx="2746375" cy="914438"/>
          </a:xfrm>
          <a:custGeom>
            <a:avLst/>
            <a:gdLst/>
            <a:ahLst/>
            <a:cxnLst/>
            <a:rect l="l" t="t" r="r" b="b"/>
            <a:pathLst>
              <a:path w="2746375" h="914438">
                <a:moveTo>
                  <a:pt x="0" y="457238"/>
                </a:moveTo>
                <a:lnTo>
                  <a:pt x="4552" y="494735"/>
                </a:lnTo>
                <a:lnTo>
                  <a:pt x="17972" y="531397"/>
                </a:lnTo>
                <a:lnTo>
                  <a:pt x="39908" y="567107"/>
                </a:lnTo>
                <a:lnTo>
                  <a:pt x="70006" y="601747"/>
                </a:lnTo>
                <a:lnTo>
                  <a:pt x="107912" y="635199"/>
                </a:lnTo>
                <a:lnTo>
                  <a:pt x="153272" y="667346"/>
                </a:lnTo>
                <a:lnTo>
                  <a:pt x="205734" y="698070"/>
                </a:lnTo>
                <a:lnTo>
                  <a:pt x="264944" y="727253"/>
                </a:lnTo>
                <a:lnTo>
                  <a:pt x="330548" y="754777"/>
                </a:lnTo>
                <a:lnTo>
                  <a:pt x="402193" y="780526"/>
                </a:lnTo>
                <a:lnTo>
                  <a:pt x="479525" y="804380"/>
                </a:lnTo>
                <a:lnTo>
                  <a:pt x="562191" y="826224"/>
                </a:lnTo>
                <a:lnTo>
                  <a:pt x="649837" y="845938"/>
                </a:lnTo>
                <a:lnTo>
                  <a:pt x="742111" y="863405"/>
                </a:lnTo>
                <a:lnTo>
                  <a:pt x="838658" y="878508"/>
                </a:lnTo>
                <a:lnTo>
                  <a:pt x="939125" y="891129"/>
                </a:lnTo>
                <a:lnTo>
                  <a:pt x="1043158" y="901150"/>
                </a:lnTo>
                <a:lnTo>
                  <a:pt x="1150405" y="908454"/>
                </a:lnTo>
                <a:lnTo>
                  <a:pt x="1260511" y="912922"/>
                </a:lnTo>
                <a:lnTo>
                  <a:pt x="1373124" y="914438"/>
                </a:lnTo>
                <a:lnTo>
                  <a:pt x="1485754" y="912922"/>
                </a:lnTo>
                <a:lnTo>
                  <a:pt x="1595876" y="908454"/>
                </a:lnTo>
                <a:lnTo>
                  <a:pt x="1703138" y="901150"/>
                </a:lnTo>
                <a:lnTo>
                  <a:pt x="1807184" y="891129"/>
                </a:lnTo>
                <a:lnTo>
                  <a:pt x="1907663" y="878508"/>
                </a:lnTo>
                <a:lnTo>
                  <a:pt x="2004220" y="863405"/>
                </a:lnTo>
                <a:lnTo>
                  <a:pt x="2096502" y="845938"/>
                </a:lnTo>
                <a:lnTo>
                  <a:pt x="2184156" y="826224"/>
                </a:lnTo>
                <a:lnTo>
                  <a:pt x="2266828" y="804380"/>
                </a:lnTo>
                <a:lnTo>
                  <a:pt x="2344165" y="780526"/>
                </a:lnTo>
                <a:lnTo>
                  <a:pt x="2415815" y="754777"/>
                </a:lnTo>
                <a:lnTo>
                  <a:pt x="2481422" y="727253"/>
                </a:lnTo>
                <a:lnTo>
                  <a:pt x="2540634" y="698070"/>
                </a:lnTo>
                <a:lnTo>
                  <a:pt x="2593098" y="667346"/>
                </a:lnTo>
                <a:lnTo>
                  <a:pt x="2638460" y="635199"/>
                </a:lnTo>
                <a:lnTo>
                  <a:pt x="2676367" y="601747"/>
                </a:lnTo>
                <a:lnTo>
                  <a:pt x="2706465" y="567107"/>
                </a:lnTo>
                <a:lnTo>
                  <a:pt x="2728401" y="531397"/>
                </a:lnTo>
                <a:lnTo>
                  <a:pt x="2741822" y="494735"/>
                </a:lnTo>
                <a:lnTo>
                  <a:pt x="2746375" y="457238"/>
                </a:lnTo>
                <a:lnTo>
                  <a:pt x="2741822" y="419739"/>
                </a:lnTo>
                <a:lnTo>
                  <a:pt x="2728401" y="383074"/>
                </a:lnTo>
                <a:lnTo>
                  <a:pt x="2706465" y="347362"/>
                </a:lnTo>
                <a:lnTo>
                  <a:pt x="2676367" y="312719"/>
                </a:lnTo>
                <a:lnTo>
                  <a:pt x="2638460" y="279265"/>
                </a:lnTo>
                <a:lnTo>
                  <a:pt x="2593098" y="247115"/>
                </a:lnTo>
                <a:lnTo>
                  <a:pt x="2540634" y="216389"/>
                </a:lnTo>
                <a:lnTo>
                  <a:pt x="2481422" y="187204"/>
                </a:lnTo>
                <a:lnTo>
                  <a:pt x="2415815" y="159677"/>
                </a:lnTo>
                <a:lnTo>
                  <a:pt x="2344165" y="133926"/>
                </a:lnTo>
                <a:lnTo>
                  <a:pt x="2266828" y="110069"/>
                </a:lnTo>
                <a:lnTo>
                  <a:pt x="2184156" y="88223"/>
                </a:lnTo>
                <a:lnTo>
                  <a:pt x="2096502" y="68507"/>
                </a:lnTo>
                <a:lnTo>
                  <a:pt x="2004220" y="51038"/>
                </a:lnTo>
                <a:lnTo>
                  <a:pt x="1907663" y="35933"/>
                </a:lnTo>
                <a:lnTo>
                  <a:pt x="1807184" y="23311"/>
                </a:lnTo>
                <a:lnTo>
                  <a:pt x="1703138" y="13289"/>
                </a:lnTo>
                <a:lnTo>
                  <a:pt x="1595876" y="5984"/>
                </a:lnTo>
                <a:lnTo>
                  <a:pt x="1485754" y="1515"/>
                </a:lnTo>
                <a:lnTo>
                  <a:pt x="1373124" y="0"/>
                </a:lnTo>
                <a:lnTo>
                  <a:pt x="1260511" y="1515"/>
                </a:lnTo>
                <a:lnTo>
                  <a:pt x="1150405" y="5984"/>
                </a:lnTo>
                <a:lnTo>
                  <a:pt x="1043158" y="13289"/>
                </a:lnTo>
                <a:lnTo>
                  <a:pt x="939125" y="23311"/>
                </a:lnTo>
                <a:lnTo>
                  <a:pt x="838658" y="35933"/>
                </a:lnTo>
                <a:lnTo>
                  <a:pt x="742111" y="51038"/>
                </a:lnTo>
                <a:lnTo>
                  <a:pt x="649837" y="68507"/>
                </a:lnTo>
                <a:lnTo>
                  <a:pt x="562191" y="88223"/>
                </a:lnTo>
                <a:lnTo>
                  <a:pt x="479525" y="110069"/>
                </a:lnTo>
                <a:lnTo>
                  <a:pt x="402193" y="133926"/>
                </a:lnTo>
                <a:lnTo>
                  <a:pt x="330548" y="159677"/>
                </a:lnTo>
                <a:lnTo>
                  <a:pt x="264944" y="187204"/>
                </a:lnTo>
                <a:lnTo>
                  <a:pt x="205734" y="216389"/>
                </a:lnTo>
                <a:lnTo>
                  <a:pt x="153272" y="247115"/>
                </a:lnTo>
                <a:lnTo>
                  <a:pt x="107912" y="279265"/>
                </a:lnTo>
                <a:lnTo>
                  <a:pt x="70006" y="312719"/>
                </a:lnTo>
                <a:lnTo>
                  <a:pt x="39908" y="347362"/>
                </a:lnTo>
                <a:lnTo>
                  <a:pt x="17972" y="383074"/>
                </a:lnTo>
                <a:lnTo>
                  <a:pt x="4552" y="419739"/>
                </a:lnTo>
                <a:lnTo>
                  <a:pt x="0" y="457238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08344" y="5184648"/>
            <a:ext cx="2746375" cy="914438"/>
          </a:xfrm>
          <a:custGeom>
            <a:avLst/>
            <a:gdLst/>
            <a:ahLst/>
            <a:cxnLst/>
            <a:rect l="l" t="t" r="r" b="b"/>
            <a:pathLst>
              <a:path w="2746375" h="914438">
                <a:moveTo>
                  <a:pt x="0" y="457238"/>
                </a:moveTo>
                <a:lnTo>
                  <a:pt x="17972" y="383074"/>
                </a:lnTo>
                <a:lnTo>
                  <a:pt x="39908" y="347362"/>
                </a:lnTo>
                <a:lnTo>
                  <a:pt x="70006" y="312719"/>
                </a:lnTo>
                <a:lnTo>
                  <a:pt x="107912" y="279265"/>
                </a:lnTo>
                <a:lnTo>
                  <a:pt x="153272" y="247115"/>
                </a:lnTo>
                <a:lnTo>
                  <a:pt x="205734" y="216389"/>
                </a:lnTo>
                <a:lnTo>
                  <a:pt x="264944" y="187204"/>
                </a:lnTo>
                <a:lnTo>
                  <a:pt x="330548" y="159677"/>
                </a:lnTo>
                <a:lnTo>
                  <a:pt x="402193" y="133926"/>
                </a:lnTo>
                <a:lnTo>
                  <a:pt x="479525" y="110069"/>
                </a:lnTo>
                <a:lnTo>
                  <a:pt x="562191" y="88223"/>
                </a:lnTo>
                <a:lnTo>
                  <a:pt x="649837" y="68507"/>
                </a:lnTo>
                <a:lnTo>
                  <a:pt x="742111" y="51038"/>
                </a:lnTo>
                <a:lnTo>
                  <a:pt x="838658" y="35933"/>
                </a:lnTo>
                <a:lnTo>
                  <a:pt x="939125" y="23311"/>
                </a:lnTo>
                <a:lnTo>
                  <a:pt x="1043158" y="13289"/>
                </a:lnTo>
                <a:lnTo>
                  <a:pt x="1150405" y="5984"/>
                </a:lnTo>
                <a:lnTo>
                  <a:pt x="1260511" y="1515"/>
                </a:lnTo>
                <a:lnTo>
                  <a:pt x="1373124" y="0"/>
                </a:lnTo>
                <a:lnTo>
                  <a:pt x="1485754" y="1515"/>
                </a:lnTo>
                <a:lnTo>
                  <a:pt x="1595876" y="5984"/>
                </a:lnTo>
                <a:lnTo>
                  <a:pt x="1703138" y="13289"/>
                </a:lnTo>
                <a:lnTo>
                  <a:pt x="1807184" y="23311"/>
                </a:lnTo>
                <a:lnTo>
                  <a:pt x="1907663" y="35933"/>
                </a:lnTo>
                <a:lnTo>
                  <a:pt x="2004220" y="51038"/>
                </a:lnTo>
                <a:lnTo>
                  <a:pt x="2096502" y="68507"/>
                </a:lnTo>
                <a:lnTo>
                  <a:pt x="2184156" y="88223"/>
                </a:lnTo>
                <a:lnTo>
                  <a:pt x="2266828" y="110069"/>
                </a:lnTo>
                <a:lnTo>
                  <a:pt x="2344165" y="133926"/>
                </a:lnTo>
                <a:lnTo>
                  <a:pt x="2415815" y="159677"/>
                </a:lnTo>
                <a:lnTo>
                  <a:pt x="2481422" y="187204"/>
                </a:lnTo>
                <a:lnTo>
                  <a:pt x="2540634" y="216389"/>
                </a:lnTo>
                <a:lnTo>
                  <a:pt x="2593098" y="247115"/>
                </a:lnTo>
                <a:lnTo>
                  <a:pt x="2638460" y="279265"/>
                </a:lnTo>
                <a:lnTo>
                  <a:pt x="2676367" y="312719"/>
                </a:lnTo>
                <a:lnTo>
                  <a:pt x="2706465" y="347362"/>
                </a:lnTo>
                <a:lnTo>
                  <a:pt x="2728401" y="383074"/>
                </a:lnTo>
                <a:lnTo>
                  <a:pt x="2741822" y="419739"/>
                </a:lnTo>
                <a:lnTo>
                  <a:pt x="2746375" y="457238"/>
                </a:lnTo>
                <a:lnTo>
                  <a:pt x="2741822" y="494735"/>
                </a:lnTo>
                <a:lnTo>
                  <a:pt x="2728401" y="531397"/>
                </a:lnTo>
                <a:lnTo>
                  <a:pt x="2706465" y="567107"/>
                </a:lnTo>
                <a:lnTo>
                  <a:pt x="2676367" y="601747"/>
                </a:lnTo>
                <a:lnTo>
                  <a:pt x="2638460" y="635199"/>
                </a:lnTo>
                <a:lnTo>
                  <a:pt x="2593098" y="667346"/>
                </a:lnTo>
                <a:lnTo>
                  <a:pt x="2540634" y="698070"/>
                </a:lnTo>
                <a:lnTo>
                  <a:pt x="2481422" y="727253"/>
                </a:lnTo>
                <a:lnTo>
                  <a:pt x="2415815" y="754777"/>
                </a:lnTo>
                <a:lnTo>
                  <a:pt x="2344165" y="780526"/>
                </a:lnTo>
                <a:lnTo>
                  <a:pt x="2266828" y="804380"/>
                </a:lnTo>
                <a:lnTo>
                  <a:pt x="2184156" y="826224"/>
                </a:lnTo>
                <a:lnTo>
                  <a:pt x="2096502" y="845938"/>
                </a:lnTo>
                <a:lnTo>
                  <a:pt x="2004220" y="863405"/>
                </a:lnTo>
                <a:lnTo>
                  <a:pt x="1907663" y="878508"/>
                </a:lnTo>
                <a:lnTo>
                  <a:pt x="1807184" y="891129"/>
                </a:lnTo>
                <a:lnTo>
                  <a:pt x="1703138" y="901150"/>
                </a:lnTo>
                <a:lnTo>
                  <a:pt x="1595876" y="908454"/>
                </a:lnTo>
                <a:lnTo>
                  <a:pt x="1485754" y="912922"/>
                </a:lnTo>
                <a:lnTo>
                  <a:pt x="1373124" y="914438"/>
                </a:lnTo>
                <a:lnTo>
                  <a:pt x="1260511" y="912922"/>
                </a:lnTo>
                <a:lnTo>
                  <a:pt x="1150405" y="908454"/>
                </a:lnTo>
                <a:lnTo>
                  <a:pt x="1043158" y="901150"/>
                </a:lnTo>
                <a:lnTo>
                  <a:pt x="939125" y="891129"/>
                </a:lnTo>
                <a:lnTo>
                  <a:pt x="838658" y="878508"/>
                </a:lnTo>
                <a:lnTo>
                  <a:pt x="742111" y="863405"/>
                </a:lnTo>
                <a:lnTo>
                  <a:pt x="649837" y="845938"/>
                </a:lnTo>
                <a:lnTo>
                  <a:pt x="562191" y="826224"/>
                </a:lnTo>
                <a:lnTo>
                  <a:pt x="479525" y="804380"/>
                </a:lnTo>
                <a:lnTo>
                  <a:pt x="402193" y="780526"/>
                </a:lnTo>
                <a:lnTo>
                  <a:pt x="330548" y="754777"/>
                </a:lnTo>
                <a:lnTo>
                  <a:pt x="264944" y="727253"/>
                </a:lnTo>
                <a:lnTo>
                  <a:pt x="205734" y="698070"/>
                </a:lnTo>
                <a:lnTo>
                  <a:pt x="153272" y="667346"/>
                </a:lnTo>
                <a:lnTo>
                  <a:pt x="107912" y="635199"/>
                </a:lnTo>
                <a:lnTo>
                  <a:pt x="70006" y="601747"/>
                </a:lnTo>
                <a:lnTo>
                  <a:pt x="39908" y="567107"/>
                </a:lnTo>
                <a:lnTo>
                  <a:pt x="17972" y="531397"/>
                </a:lnTo>
                <a:lnTo>
                  <a:pt x="4552" y="494735"/>
                </a:lnTo>
                <a:lnTo>
                  <a:pt x="0" y="45723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49526" y="918718"/>
            <a:ext cx="167850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Ap</a:t>
            </a:r>
            <a:r>
              <a:rPr sz="4800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4800" spc="-50" baseline="3413" dirty="0" smtClean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oach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4532" y="918718"/>
            <a:ext cx="43204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39" baseline="3413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3178" y="918718"/>
            <a:ext cx="93601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sz="4800" spc="-64" baseline="3413" dirty="0" smtClean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ain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984" y="918718"/>
            <a:ext cx="92469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mass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109" y="2280030"/>
            <a:ext cx="1147217" cy="3302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341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Location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1440" y="2953892"/>
            <a:ext cx="1003962" cy="3302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341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Pattern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794" y="3725672"/>
            <a:ext cx="1230418" cy="3302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341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Age / sex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2990" y="4234942"/>
            <a:ext cx="948717" cy="69641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45"/>
              </a:lnSpc>
              <a:spcBef>
                <a:spcPts val="127"/>
              </a:spcBef>
            </a:pPr>
            <a:r>
              <a:rPr sz="3600" baseline="341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Clinical</a:t>
            </a:r>
            <a:endParaRPr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  <a:p>
            <a:pPr marL="146281" marR="167543" algn="ctr">
              <a:lnSpc>
                <a:spcPts val="2885"/>
              </a:lnSpc>
              <a:spcBef>
                <a:spcPts val="17"/>
              </a:spcBef>
            </a:pPr>
            <a:r>
              <a:rPr sz="3600" baseline="1137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data</a:t>
            </a:r>
            <a:endParaRPr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95592" y="5321071"/>
            <a:ext cx="1595543" cy="69618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45"/>
              </a:lnSpc>
              <a:spcBef>
                <a:spcPts val="127"/>
              </a:spcBef>
            </a:pPr>
            <a:r>
              <a:rPr sz="3600" baseline="341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Pathological</a:t>
            </a:r>
            <a:endParaRPr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  <a:p>
            <a:pPr marL="379729" marR="401397" algn="ctr">
              <a:lnSpc>
                <a:spcPts val="2880"/>
              </a:lnSpc>
              <a:spcBef>
                <a:spcPts val="16"/>
              </a:spcBef>
            </a:pPr>
            <a:r>
              <a:rPr sz="3600" baseline="1137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entity</a:t>
            </a:r>
            <a:endParaRPr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6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  <p:bldP spid="17" grpId="0" animBg="1"/>
      <p:bldP spid="21" grpId="0" animBg="1"/>
      <p:bldP spid="25" grpId="0" animBg="1"/>
      <p:bldP spid="29" grpId="0" animBg="1"/>
      <p:bldP spid="6" grpId="0" animBg="1"/>
      <p:bldP spid="5" grpId="0" animBg="1"/>
      <p:bldP spid="4" grpId="0" animBg="1"/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tra axial le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" y="152400"/>
            <a:ext cx="8839200" cy="66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28" y="32766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3123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8991600" cy="67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7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89751"/>
            <a:ext cx="4953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599" cy="6096000"/>
          </a:xfrm>
        </p:spPr>
      </p:pic>
    </p:spTree>
    <p:extLst>
      <p:ext uri="{BB962C8B-B14F-4D97-AF65-F5344CB8AC3E}">
        <p14:creationId xmlns:p14="http://schemas.microsoft.com/office/powerpoint/2010/main" val="39878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2286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9412" y="291261"/>
            <a:ext cx="5845175" cy="573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32866" y="6045962"/>
            <a:ext cx="3121417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7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normal anatomical area </a:t>
            </a:r>
            <a:endParaRPr lang="en-US" dirty="0"/>
          </a:p>
        </p:txBody>
      </p:sp>
      <p:pic>
        <p:nvPicPr>
          <p:cNvPr id="6" name="Image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7843157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4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92708" y="4724400"/>
            <a:ext cx="7215734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6000" spc="-84" baseline="3413" dirty="0" smtClean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60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achnoid c</a:t>
            </a:r>
            <a:r>
              <a:rPr sz="6000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6000" spc="-50" baseline="3413" dirty="0" smtClean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60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lang="en-US" sz="60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 low on T1WI AND HIGH ON T2WI , WITHOUT</a:t>
            </a:r>
            <a:r>
              <a:rPr lang="en-US" sz="6000" spc="0" dirty="0" smtClean="0">
                <a:solidFill>
                  <a:srgbClr val="FFFF00"/>
                </a:solidFill>
                <a:latin typeface="Calibri"/>
                <a:cs typeface="Calibri"/>
              </a:rPr>
              <a:t> restriction on DWI  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0" y="313750"/>
            <a:ext cx="3303588" cy="3815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0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7394" y="3856291"/>
            <a:ext cx="2563368" cy="2739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1870" y="495300"/>
            <a:ext cx="2780029" cy="3361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9700" y="495300"/>
            <a:ext cx="2989453" cy="3175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59942" y="5029733"/>
            <a:ext cx="248608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6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7394" y="3856291"/>
            <a:ext cx="2563368" cy="2739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1870" y="495300"/>
            <a:ext cx="2780029" cy="3361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9700" y="495300"/>
            <a:ext cx="2989453" cy="3175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59942" y="5029733"/>
            <a:ext cx="248608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Epidermoid</a:t>
            </a: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413" dirty="0">
                <a:solidFill>
                  <a:srgbClr val="FFFF00"/>
                </a:solidFill>
                <a:cs typeface="Calibri"/>
              </a:rPr>
              <a:t>Epidermoid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413" dirty="0">
                <a:solidFill>
                  <a:srgbClr val="FFFF00"/>
                </a:solidFill>
                <a:cs typeface="Calibri"/>
              </a:rPr>
              <a:t>HIGH ON T2WI , </a:t>
            </a:r>
            <a:r>
              <a:rPr lang="en-US" baseline="3413" dirty="0" smtClean="0">
                <a:solidFill>
                  <a:srgbClr val="FFFF00"/>
                </a:solidFill>
                <a:cs typeface="Calibri"/>
              </a:rPr>
              <a:t>WITH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 </a:t>
            </a:r>
            <a:r>
              <a:rPr lang="en-US" dirty="0">
                <a:solidFill>
                  <a:srgbClr val="FFFF00"/>
                </a:solidFill>
                <a:cs typeface="Calibri"/>
              </a:rPr>
              <a:t>restriction on DWI  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4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638" b="7778"/>
          <a:stretch/>
        </p:blipFill>
        <p:spPr bwMode="auto">
          <a:xfrm>
            <a:off x="61824" y="533400"/>
            <a:ext cx="414786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er003img00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443269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638" b="7778"/>
          <a:stretch/>
        </p:blipFill>
        <p:spPr bwMode="auto">
          <a:xfrm>
            <a:off x="61824" y="533400"/>
            <a:ext cx="414786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738821" cy="326727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67271"/>
            <a:ext cx="2532461" cy="35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2286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1640" y="394233"/>
            <a:ext cx="3269293" cy="696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3600" b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iob</a:t>
            </a:r>
            <a:r>
              <a:rPr sz="3600" b="1" spc="-4" baseline="3413" dirty="0" smtClean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3600" b="1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3600" b="1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oma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1107598"/>
            <a:ext cx="177800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152" y="1125982"/>
            <a:ext cx="3284306" cy="4720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WHO g</a:t>
            </a:r>
            <a:r>
              <a:rPr sz="3600" spc="-50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sz="36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3600" spc="-29" baseline="1137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4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ommon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4" baseline="1137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600" spc="1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600" spc="-4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tum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14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and m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25" baseline="1137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maligna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3600" spc="-14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occur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4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44" baseline="113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y a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 e</a:t>
            </a:r>
            <a:r>
              <a:rPr sz="3600" spc="-29" baseline="1137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neon</a:t>
            </a:r>
            <a:r>
              <a:rPr sz="3600" spc="-25" baseline="1137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es and i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50" baseline="1137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25" baseline="113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9" baseline="113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3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eb</a:t>
            </a:r>
            <a:r>
              <a:rPr sz="3600" spc="-39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isphe</a:t>
            </a:r>
            <a:r>
              <a:rPr sz="3600" spc="-29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(sub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orti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al,</a:t>
            </a:r>
            <a:endParaRPr sz="2400" dirty="0">
              <a:latin typeface="Calibri"/>
              <a:cs typeface="Calibri"/>
            </a:endParaRPr>
          </a:p>
          <a:p>
            <a:pPr marL="12700" marR="10783">
              <a:lnSpc>
                <a:spcPts val="2880"/>
              </a:lnSpc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25" baseline="1137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tri</a:t>
            </a: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ular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and a</a:t>
            </a: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-3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oss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ompact</a:t>
            </a:r>
            <a:r>
              <a:rPr sz="3600" spc="-24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4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t.</a:t>
            </a:r>
            <a:r>
              <a:rPr sz="3600" spc="-2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Basal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50" baseline="1137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anglia</a:t>
            </a:r>
            <a:r>
              <a:rPr sz="3600" spc="527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600" spc="-4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halamus.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2571019"/>
            <a:ext cx="177952" cy="1061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03431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1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exportedImages_SaveToDisk\_K4869004__0401084413\ser005img00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20525" r="12122" b="9407"/>
          <a:stretch/>
        </p:blipFill>
        <p:spPr bwMode="auto">
          <a:xfrm>
            <a:off x="161154" y="533401"/>
            <a:ext cx="2582046" cy="27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exportedImages_SaveToDisk\_K4869004__0401084634\ser003img0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8003" r="4912" b="3801"/>
          <a:stretch/>
        </p:blipFill>
        <p:spPr bwMode="auto">
          <a:xfrm>
            <a:off x="2819400" y="533401"/>
            <a:ext cx="2367298" cy="27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exportedImages_SaveToDisk\_K4869004__0401084755\ser004img00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26095" r="22444" b="12952"/>
          <a:stretch/>
        </p:blipFill>
        <p:spPr bwMode="auto">
          <a:xfrm>
            <a:off x="1733078" y="3535399"/>
            <a:ext cx="2229322" cy="25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exportedImages_SaveToDisk\_K4869004__0401084854\ser005img000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4382" r="16765" b="5955"/>
          <a:stretch/>
        </p:blipFill>
        <p:spPr bwMode="auto">
          <a:xfrm>
            <a:off x="4096258" y="3535399"/>
            <a:ext cx="2304542" cy="25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exportedImages_SaveToDisk\_K4869004__0401085006\ser010img000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18003" b="3801"/>
          <a:stretch/>
        </p:blipFill>
        <p:spPr bwMode="auto">
          <a:xfrm>
            <a:off x="5350373" y="533401"/>
            <a:ext cx="2367146" cy="27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exportedImages_SaveToDisk\_K4869004__0401084413\ser005img00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20525" r="12122" b="9407"/>
          <a:stretch/>
        </p:blipFill>
        <p:spPr bwMode="auto">
          <a:xfrm>
            <a:off x="161154" y="533401"/>
            <a:ext cx="2582046" cy="27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exportedImages_SaveToDisk\_K4869004__0401084634\ser003img0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8003" r="4912" b="3801"/>
          <a:stretch/>
        </p:blipFill>
        <p:spPr bwMode="auto">
          <a:xfrm>
            <a:off x="2819400" y="533401"/>
            <a:ext cx="2367298" cy="27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exportedImages_SaveToDisk\_K4869004__0401084755\ser004img00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26095" r="22444" b="12952"/>
          <a:stretch/>
        </p:blipFill>
        <p:spPr bwMode="auto">
          <a:xfrm>
            <a:off x="1733078" y="3535399"/>
            <a:ext cx="2229322" cy="25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exportedImages_SaveToDisk\_K4869004__0401084854\ser005img000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4382" r="16765" b="5955"/>
          <a:stretch/>
        </p:blipFill>
        <p:spPr bwMode="auto">
          <a:xfrm>
            <a:off x="4096258" y="3535399"/>
            <a:ext cx="2304542" cy="25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exportedImages_SaveToDisk\_K4869004__0401085006\ser010img000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18003" b="3801"/>
          <a:stretch/>
        </p:blipFill>
        <p:spPr bwMode="auto">
          <a:xfrm>
            <a:off x="5350373" y="533401"/>
            <a:ext cx="2367146" cy="27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4343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GBM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14325"/>
            <a:ext cx="26035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/>
          <a:stretch>
            <a:fillRect/>
          </a:stretch>
        </p:blipFill>
        <p:spPr bwMode="auto">
          <a:xfrm>
            <a:off x="2819400" y="24003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9"/>
          <a:stretch>
            <a:fillRect/>
          </a:stretch>
        </p:blipFill>
        <p:spPr bwMode="auto">
          <a:xfrm>
            <a:off x="5715000" y="3048000"/>
            <a:ext cx="328136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2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676400"/>
            <a:ext cx="4953000" cy="5185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2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6035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/>
          <a:stretch>
            <a:fillRect/>
          </a:stretch>
        </p:blipFill>
        <p:spPr bwMode="auto">
          <a:xfrm>
            <a:off x="2895600" y="10668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9"/>
          <a:stretch>
            <a:fillRect/>
          </a:stretch>
        </p:blipFill>
        <p:spPr bwMode="auto">
          <a:xfrm>
            <a:off x="5562600" y="1143000"/>
            <a:ext cx="328136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44196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Very high </a:t>
            </a:r>
            <a:r>
              <a:rPr lang="en-US" sz="2000" dirty="0" err="1" smtClean="0">
                <a:solidFill>
                  <a:srgbClr val="FFFF00"/>
                </a:solidFill>
              </a:rPr>
              <a:t>rCBV</a:t>
            </a:r>
            <a:r>
              <a:rPr lang="en-US" sz="2000" dirty="0" smtClean="0">
                <a:solidFill>
                  <a:srgbClr val="FFFF00"/>
                </a:solidFill>
              </a:rPr>
              <a:t> values on perfusion MRI in enhancing part with intermediate perfusion values in immediate surrounding non-enhancing areas indicating tumor infiltration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4196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Linear nodular central areas of enhancement with thicker peripheral enhancement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7691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Also look for diffusion restricted areas corresponding to enhancement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6" b="373"/>
          <a:stretch/>
        </p:blipFill>
        <p:spPr>
          <a:xfrm>
            <a:off x="203599" y="381000"/>
            <a:ext cx="8940401" cy="6152535"/>
          </a:xfrm>
        </p:spPr>
      </p:pic>
    </p:spTree>
    <p:extLst>
      <p:ext uri="{BB962C8B-B14F-4D97-AF65-F5344CB8AC3E}">
        <p14:creationId xmlns:p14="http://schemas.microsoft.com/office/powerpoint/2010/main" val="9520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2390" b="-744"/>
          <a:stretch/>
        </p:blipFill>
        <p:spPr>
          <a:xfrm>
            <a:off x="0" y="152400"/>
            <a:ext cx="8534400" cy="5486400"/>
          </a:xfrm>
        </p:spPr>
      </p:pic>
    </p:spTree>
    <p:extLst>
      <p:ext uri="{BB962C8B-B14F-4D97-AF65-F5344CB8AC3E}">
        <p14:creationId xmlns:p14="http://schemas.microsoft.com/office/powerpoint/2010/main" val="33339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7" r="1205" b="937"/>
          <a:stretch/>
        </p:blipFill>
        <p:spPr>
          <a:xfrm>
            <a:off x="0" y="152400"/>
            <a:ext cx="8318090" cy="6410632"/>
          </a:xfrm>
        </p:spPr>
      </p:pic>
    </p:spTree>
    <p:extLst>
      <p:ext uri="{BB962C8B-B14F-4D97-AF65-F5344CB8AC3E}">
        <p14:creationId xmlns:p14="http://schemas.microsoft.com/office/powerpoint/2010/main" val="10992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4" b="-1946"/>
          <a:stretch/>
        </p:blipFill>
        <p:spPr>
          <a:xfrm>
            <a:off x="34555" y="735420"/>
            <a:ext cx="9084864" cy="6122580"/>
          </a:xfrm>
        </p:spPr>
      </p:pic>
    </p:spTree>
    <p:extLst>
      <p:ext uri="{BB962C8B-B14F-4D97-AF65-F5344CB8AC3E}">
        <p14:creationId xmlns:p14="http://schemas.microsoft.com/office/powerpoint/2010/main" val="31263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8660088" cy="2667000"/>
          </a:xfrm>
        </p:spPr>
      </p:pic>
    </p:spTree>
    <p:extLst>
      <p:ext uri="{BB962C8B-B14F-4D97-AF65-F5344CB8AC3E}">
        <p14:creationId xmlns:p14="http://schemas.microsoft.com/office/powerpoint/2010/main" val="1932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abscess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8660088" cy="2667000"/>
          </a:xfrm>
        </p:spPr>
      </p:pic>
    </p:spTree>
    <p:extLst>
      <p:ext uri="{BB962C8B-B14F-4D97-AF65-F5344CB8AC3E}">
        <p14:creationId xmlns:p14="http://schemas.microsoft.com/office/powerpoint/2010/main" val="22341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2"/>
            <a:ext cx="8915400" cy="6594987"/>
          </a:xfrm>
        </p:spPr>
      </p:pic>
    </p:spTree>
    <p:extLst>
      <p:ext uri="{BB962C8B-B14F-4D97-AF65-F5344CB8AC3E}">
        <p14:creationId xmlns:p14="http://schemas.microsoft.com/office/powerpoint/2010/main" val="23261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Medullobalstoma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err="1"/>
              <a:t>Medulloblastomas</a:t>
            </a:r>
            <a:r>
              <a:rPr lang="en-US" dirty="0"/>
              <a:t> are the most common malignant brain tumor of childhood. They most commonly present as midline masses in the roof of the 4th ventricle with associated mass effect and </a:t>
            </a:r>
            <a:r>
              <a:rPr lang="en-US" i="1" dirty="0" smtClean="0"/>
              <a:t>hydrocephalus.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3" y="1676400"/>
            <a:ext cx="3810000" cy="442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4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600200"/>
            <a:ext cx="4648200" cy="4866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8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Medullobalstoma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Medulloblastomas</a:t>
            </a:r>
            <a:r>
              <a:rPr lang="en-US" dirty="0"/>
              <a:t> 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/>
              <a:t>On CT, </a:t>
            </a:r>
            <a:r>
              <a:rPr lang="en-US" i="1" dirty="0" err="1"/>
              <a:t>medulloblastomas</a:t>
            </a:r>
            <a:r>
              <a:rPr lang="en-US" i="1" dirty="0"/>
              <a:t> often appear as a mass arising from the </a:t>
            </a:r>
            <a:r>
              <a:rPr lang="en-US" i="1" dirty="0" err="1"/>
              <a:t>vermis</a:t>
            </a:r>
            <a:r>
              <a:rPr lang="en-US" i="1" dirty="0"/>
              <a:t>, resulting in effacement of the fourth ventricle / basal cisterns and obstructive hydrocephalus. They can also occur more laterally in the cerebellum.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3" y="1676400"/>
            <a:ext cx="3810000" cy="442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7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Treatment typically consists of surgical resection, radiation therapy, and chemotherapy. In general, the tumors are quite radiosensitive.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52761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18628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prod-images.static.radiopaedia.org/images/3254548/49152c9ae5e46fdfc654a92f264d32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6" y="19812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d-images.static.radiopaedia.org/images/3254150/90efd7742570319e2a3a1045fec7f9_big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15344"/>
            <a:ext cx="407511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Acute PCA territory cerebral infarction</a:t>
            </a:r>
          </a:p>
          <a:p>
            <a:endParaRPr lang="en-US" dirty="0"/>
          </a:p>
        </p:txBody>
      </p:sp>
      <p:pic>
        <p:nvPicPr>
          <p:cNvPr id="2050" name="Picture 2" descr="https://prod-images.static.radiopaedia.org/images/3254254/16f2b1d2a63a3e731500425f6e361b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4315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</a:t>
            </a:r>
            <a:r>
              <a:rPr lang="en-US" dirty="0" smtClean="0"/>
              <a:t>occipital </a:t>
            </a:r>
            <a:r>
              <a:rPr lang="en-US" dirty="0" err="1"/>
              <a:t>gyral</a:t>
            </a:r>
            <a:r>
              <a:rPr lang="en-US" dirty="0"/>
              <a:t> swelling and altered signal in cortical and subcortical area exhibiting restricted diffusion in DWI, bright signal in </a:t>
            </a:r>
            <a:r>
              <a:rPr lang="en-US" dirty="0" smtClean="0"/>
              <a:t> T2.</a:t>
            </a:r>
            <a:endParaRPr lang="en-US" dirty="0"/>
          </a:p>
          <a:p>
            <a:r>
              <a:rPr lang="en-US" dirty="0"/>
              <a:t>MRA reveals occluded P1 segment of right PCA.</a:t>
            </a:r>
          </a:p>
          <a:p>
            <a:r>
              <a:rPr lang="en-US" b="1" dirty="0"/>
              <a:t>Diagnosis: Right PCA territory acute cerebral infarction.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spc="2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The</a:t>
            </a:r>
            <a:r>
              <a:rPr lang="en-US" altLang="zh-CN" b="1" spc="-9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abnormalities</a:t>
            </a:r>
            <a:r>
              <a:rPr lang="en-US" altLang="zh-CN" b="1" spc="-18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spc="4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on</a:t>
            </a:r>
            <a:r>
              <a:rPr lang="en-US" altLang="zh-CN" b="1" spc="-4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this</a:t>
            </a:r>
            <a:r>
              <a:rPr lang="en-US" altLang="zh-CN" b="1" spc="-2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MRI </a:t>
            </a:r>
            <a:r>
              <a:rPr lang="en-US" altLang="zh-CN" b="1" spc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are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spc="-5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due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to:</a:t>
            </a:r>
            <a:b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362200"/>
            <a:ext cx="4010025" cy="3708802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spc="2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The</a:t>
            </a:r>
            <a:r>
              <a:rPr lang="en-US" altLang="zh-CN" b="1" spc="-9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abnormalities</a:t>
            </a:r>
            <a:r>
              <a:rPr lang="en-US" altLang="zh-CN" b="1" spc="-18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spc="4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on</a:t>
            </a:r>
            <a:r>
              <a:rPr lang="en-US" altLang="zh-CN" b="1" spc="-4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this</a:t>
            </a:r>
            <a:r>
              <a:rPr lang="en-US" altLang="zh-CN" b="1" spc="-2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MRI </a:t>
            </a:r>
            <a:r>
              <a:rPr lang="en-US" altLang="zh-CN" b="1" spc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are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spc="-5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due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to:</a:t>
            </a:r>
            <a:b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362200"/>
            <a:ext cx="4010025" cy="3708802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00B0F0"/>
                </a:solidFill>
                <a:ea typeface="Calibri"/>
                <a:cs typeface="Calibri"/>
              </a:rPr>
              <a:t>Multiple</a:t>
            </a:r>
            <a:r>
              <a:rPr lang="en-US" altLang="zh-CN" sz="3200" spc="-6" dirty="0">
                <a:solidFill>
                  <a:srgbClr val="00B0F0"/>
                </a:solidFill>
                <a:ea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B0F0"/>
                </a:solidFill>
                <a:ea typeface="Calibri"/>
                <a:cs typeface="Calibri"/>
              </a:rPr>
              <a:t>sclerosis</a:t>
            </a:r>
            <a:r>
              <a:rPr lang="en-US" altLang="zh-CN" sz="3200" spc="12" dirty="0">
                <a:solidFill>
                  <a:srgbClr val="00B0F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Wingdings"/>
                <a:ea typeface="Wingdings"/>
                <a:cs typeface="Wingdings"/>
              </a:rPr>
              <a:t></a:t>
            </a:r>
            <a:r>
              <a:rPr lang="en-US" altLang="zh-CN" spc="-934" dirty="0">
                <a:solidFill>
                  <a:srgbClr val="00B05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pc="-1" dirty="0">
                <a:solidFill>
                  <a:srgbClr val="FF0000"/>
                </a:solidFill>
                <a:ea typeface="Calibri"/>
                <a:cs typeface="Calibri"/>
              </a:rPr>
              <a:t>not</a:t>
            </a:r>
            <a:r>
              <a:rPr lang="en-US" altLang="zh-CN" spc="-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corrected because</a:t>
            </a:r>
            <a:r>
              <a:rPr lang="en-US" altLang="zh-CN" spc="4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-6" dirty="0">
                <a:solidFill>
                  <a:srgbClr val="FF0000"/>
                </a:solidFill>
                <a:ea typeface="Calibri"/>
                <a:cs typeface="Calibri"/>
              </a:rPr>
              <a:t>in</a:t>
            </a:r>
            <a:r>
              <a:rPr lang="en-US" altLang="zh-CN" spc="-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2" dirty="0">
                <a:solidFill>
                  <a:srgbClr val="FF0000"/>
                </a:solidFill>
                <a:ea typeface="Calibri"/>
                <a:cs typeface="Calibri"/>
              </a:rPr>
              <a:t>this</a:t>
            </a:r>
            <a:r>
              <a:rPr lang="en-US" altLang="zh-CN" spc="-9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image</a:t>
            </a:r>
          </a:p>
          <a:p>
            <a:pPr>
              <a:lnSpc>
                <a:spcPts val="1679"/>
              </a:lnSpc>
            </a:pP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most</a:t>
            </a:r>
            <a:r>
              <a:rPr lang="en-US" altLang="zh-CN" spc="7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-4" dirty="0">
                <a:solidFill>
                  <a:srgbClr val="FF0000"/>
                </a:solidFill>
                <a:ea typeface="Calibri"/>
                <a:cs typeface="Calibri"/>
              </a:rPr>
              <a:t>of</a:t>
            </a:r>
            <a:r>
              <a:rPr lang="en-US" altLang="zh-CN" spc="-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2" dirty="0">
                <a:solidFill>
                  <a:srgbClr val="FF0000"/>
                </a:solidFill>
                <a:ea typeface="Calibri"/>
                <a:cs typeface="Calibri"/>
              </a:rPr>
              <a:t>the</a:t>
            </a:r>
            <a:r>
              <a:rPr lang="en-US" altLang="zh-CN" spc="-6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abnormality</a:t>
            </a:r>
            <a:r>
              <a:rPr lang="en-US" altLang="zh-CN" spc="-10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is</a:t>
            </a:r>
            <a:r>
              <a:rPr lang="en-US" altLang="zh-CN" spc="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seen</a:t>
            </a:r>
            <a:r>
              <a:rPr lang="en-US" altLang="zh-CN" spc="-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in</a:t>
            </a:r>
            <a:r>
              <a:rPr lang="en-US" altLang="zh-CN" spc="8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-3" dirty="0">
                <a:solidFill>
                  <a:srgbClr val="FF0000"/>
                </a:solidFill>
                <a:ea typeface="Calibri"/>
                <a:cs typeface="Calibri"/>
              </a:rPr>
              <a:t>gray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 matter</a:t>
            </a:r>
            <a:r>
              <a:rPr lang="en-US" altLang="zh-CN" spc="-4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-1" dirty="0">
                <a:solidFill>
                  <a:srgbClr val="FF0000"/>
                </a:solidFill>
                <a:ea typeface="Calibri"/>
                <a:cs typeface="Calibri"/>
              </a:rPr>
              <a:t>and</a:t>
            </a:r>
            <a:r>
              <a:rPr lang="en-US" altLang="zh-CN" spc="8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1" dirty="0">
                <a:solidFill>
                  <a:srgbClr val="FF0000"/>
                </a:solidFill>
                <a:ea typeface="Calibri"/>
                <a:cs typeface="Calibri"/>
              </a:rPr>
              <a:t>MS</a:t>
            </a:r>
            <a:r>
              <a:rPr lang="en-US" altLang="zh-CN" spc="-7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is</a:t>
            </a:r>
            <a:r>
              <a:rPr lang="en-US" altLang="zh-CN" spc="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a</a:t>
            </a:r>
          </a:p>
          <a:p>
            <a:pPr>
              <a:lnSpc>
                <a:spcPts val="1679"/>
              </a:lnSpc>
            </a:pP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white</a:t>
            </a:r>
            <a:r>
              <a:rPr lang="en-US" altLang="zh-CN" spc="5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-2" dirty="0">
                <a:solidFill>
                  <a:srgbClr val="FF0000"/>
                </a:solidFill>
                <a:ea typeface="Calibri"/>
                <a:cs typeface="Calibri"/>
              </a:rPr>
              <a:t>matter</a:t>
            </a:r>
            <a:r>
              <a:rPr lang="en-US" altLang="zh-CN" spc="-4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disease.</a:t>
            </a:r>
          </a:p>
          <a:p>
            <a:r>
              <a:rPr lang="en-US" dirty="0"/>
              <a:t>Brain </a:t>
            </a:r>
            <a:r>
              <a:rPr lang="en-US" dirty="0" smtClean="0"/>
              <a:t>tumor: no the lesion is bilateral and cortical </a:t>
            </a:r>
          </a:p>
          <a:p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Meningitis, no the lesion cortical </a:t>
            </a:r>
            <a:endParaRPr lang="en-US" altLang="zh-CN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Herptic</a:t>
            </a:r>
            <a:r>
              <a:rPr lang="en-US" dirty="0" smtClean="0"/>
              <a:t> encephalitis </a:t>
            </a:r>
            <a:endParaRPr lang="en-US" dirty="0"/>
          </a:p>
        </p:txBody>
      </p:sp>
      <p:pic>
        <p:nvPicPr>
          <p:cNvPr id="4" name="Image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1752599"/>
            <a:ext cx="5053012" cy="4673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6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73572" cy="6172200"/>
          </a:xfrm>
        </p:spPr>
      </p:pic>
    </p:spTree>
    <p:extLst>
      <p:ext uri="{BB962C8B-B14F-4D97-AF65-F5344CB8AC3E}">
        <p14:creationId xmlns:p14="http://schemas.microsoft.com/office/powerpoint/2010/main" val="4040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infarction area?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7858124" cy="6096000"/>
          </a:xfrm>
        </p:spPr>
      </p:pic>
    </p:spTree>
    <p:extLst>
      <p:ext uri="{BB962C8B-B14F-4D97-AF65-F5344CB8AC3E}">
        <p14:creationId xmlns:p14="http://schemas.microsoft.com/office/powerpoint/2010/main" val="19181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10576" cy="6629400"/>
          </a:xfrm>
        </p:spPr>
      </p:pic>
    </p:spTree>
    <p:extLst>
      <p:ext uri="{BB962C8B-B14F-4D97-AF65-F5344CB8AC3E}">
        <p14:creationId xmlns:p14="http://schemas.microsoft.com/office/powerpoint/2010/main" val="8134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8841080" cy="5638800"/>
          </a:xfrm>
        </p:spPr>
      </p:pic>
    </p:spTree>
    <p:extLst>
      <p:ext uri="{BB962C8B-B14F-4D97-AF65-F5344CB8AC3E}">
        <p14:creationId xmlns:p14="http://schemas.microsoft.com/office/powerpoint/2010/main" val="5990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t="13211" r="30070" b="11926"/>
          <a:stretch>
            <a:fillRect/>
          </a:stretch>
        </p:blipFill>
        <p:spPr bwMode="auto">
          <a:xfrm>
            <a:off x="996950" y="152400"/>
            <a:ext cx="2889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16243" r="30322" b="10660"/>
          <a:stretch>
            <a:fillRect/>
          </a:stretch>
        </p:blipFill>
        <p:spPr bwMode="auto">
          <a:xfrm>
            <a:off x="5511800" y="188913"/>
            <a:ext cx="29464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t="18198" r="29251" b="13292"/>
          <a:stretch>
            <a:fillRect/>
          </a:stretch>
        </p:blipFill>
        <p:spPr bwMode="auto">
          <a:xfrm>
            <a:off x="946150" y="3536950"/>
            <a:ext cx="3081338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t="19911" r="29251" b="7233"/>
          <a:stretch>
            <a:fillRect/>
          </a:stretch>
        </p:blipFill>
        <p:spPr bwMode="auto">
          <a:xfrm>
            <a:off x="5594350" y="3657600"/>
            <a:ext cx="29384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114800" y="1487488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Arial" pitchFamily="34" charset="0"/>
              </a:rPr>
              <a:t>Old CT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962400" y="4916488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Arial" pitchFamily="34" charset="0"/>
              </a:rPr>
              <a:t>Recent CT</a:t>
            </a:r>
          </a:p>
        </p:txBody>
      </p:sp>
    </p:spTree>
    <p:extLst>
      <p:ext uri="{BB962C8B-B14F-4D97-AF65-F5344CB8AC3E}">
        <p14:creationId xmlns:p14="http://schemas.microsoft.com/office/powerpoint/2010/main" val="17232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npo00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25538"/>
            <a:ext cx="4887912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468313" y="36449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Sylvian fissure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64" name="Text Box 7"/>
          <p:cNvSpPr txBox="1">
            <a:spLocks noChangeArrowheads="1"/>
          </p:cNvSpPr>
          <p:nvPr/>
        </p:nvSpPr>
        <p:spPr bwMode="auto">
          <a:xfrm>
            <a:off x="0" y="429260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Superior temporal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611188" y="1916113"/>
            <a:ext cx="211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Inferior frontal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960438" y="2349500"/>
            <a:ext cx="173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Pars opercularis,</a:t>
            </a:r>
          </a:p>
          <a:p>
            <a:r>
              <a:rPr lang="en-GB" altLang="en-US" sz="1800">
                <a:latin typeface="Times New Roman" pitchFamily="18" charset="0"/>
              </a:rPr>
              <a:t>Pars triangularis,</a:t>
            </a:r>
          </a:p>
          <a:p>
            <a:r>
              <a:rPr lang="en-GB" altLang="en-US" sz="1800">
                <a:latin typeface="Times New Roman" pitchFamily="18" charset="0"/>
              </a:rPr>
              <a:t>Pars orbitalis.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67" name="Line 11"/>
          <p:cNvSpPr>
            <a:spLocks noChangeShapeType="1"/>
          </p:cNvSpPr>
          <p:nvPr/>
        </p:nvSpPr>
        <p:spPr bwMode="auto">
          <a:xfrm flipH="1" flipV="1">
            <a:off x="2700338" y="2492375"/>
            <a:ext cx="1728787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Line 12"/>
          <p:cNvSpPr>
            <a:spLocks noChangeShapeType="1"/>
          </p:cNvSpPr>
          <p:nvPr/>
        </p:nvSpPr>
        <p:spPr bwMode="auto">
          <a:xfrm flipH="1">
            <a:off x="2627313" y="2781300"/>
            <a:ext cx="1512887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Line 13"/>
          <p:cNvSpPr>
            <a:spLocks noChangeShapeType="1"/>
          </p:cNvSpPr>
          <p:nvPr/>
        </p:nvSpPr>
        <p:spPr bwMode="auto">
          <a:xfrm flipH="1">
            <a:off x="2627313" y="3141663"/>
            <a:ext cx="12239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Line 14"/>
          <p:cNvSpPr>
            <a:spLocks noChangeShapeType="1"/>
          </p:cNvSpPr>
          <p:nvPr/>
        </p:nvSpPr>
        <p:spPr bwMode="auto">
          <a:xfrm flipH="1">
            <a:off x="2124075" y="3068638"/>
            <a:ext cx="2808288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Line 15"/>
          <p:cNvSpPr>
            <a:spLocks noChangeShapeType="1"/>
          </p:cNvSpPr>
          <p:nvPr/>
        </p:nvSpPr>
        <p:spPr bwMode="auto">
          <a:xfrm flipH="1">
            <a:off x="2627313" y="3573463"/>
            <a:ext cx="2592387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Text Box 16"/>
          <p:cNvSpPr txBox="1">
            <a:spLocks noChangeArrowheads="1"/>
          </p:cNvSpPr>
          <p:nvPr/>
        </p:nvSpPr>
        <p:spPr bwMode="auto">
          <a:xfrm>
            <a:off x="5076825" y="29241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240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573" name="Text Box 17"/>
          <p:cNvSpPr txBox="1">
            <a:spLocks noChangeArrowheads="1"/>
          </p:cNvSpPr>
          <p:nvPr/>
        </p:nvSpPr>
        <p:spPr bwMode="auto">
          <a:xfrm>
            <a:off x="5580063" y="3357563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2400">
                <a:solidFill>
                  <a:srgbClr val="FF0000"/>
                </a:solidFill>
                <a:latin typeface="Times New Roman" pitchFamily="18" charset="0"/>
              </a:rPr>
              <a:t>M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574" name="Text Box 18"/>
          <p:cNvSpPr txBox="1">
            <a:spLocks noChangeArrowheads="1"/>
          </p:cNvSpPr>
          <p:nvPr/>
        </p:nvSpPr>
        <p:spPr bwMode="auto">
          <a:xfrm>
            <a:off x="6227763" y="38608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2400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575" name="Line 25"/>
          <p:cNvSpPr>
            <a:spLocks noChangeShapeType="1"/>
          </p:cNvSpPr>
          <p:nvPr/>
        </p:nvSpPr>
        <p:spPr bwMode="auto">
          <a:xfrm>
            <a:off x="5003800" y="3141663"/>
            <a:ext cx="1512888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Line 26"/>
          <p:cNvSpPr>
            <a:spLocks noChangeShapeType="1"/>
          </p:cNvSpPr>
          <p:nvPr/>
        </p:nvSpPr>
        <p:spPr bwMode="auto">
          <a:xfrm flipV="1">
            <a:off x="5003800" y="2852738"/>
            <a:ext cx="5048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Line 27"/>
          <p:cNvSpPr>
            <a:spLocks noChangeShapeType="1"/>
          </p:cNvSpPr>
          <p:nvPr/>
        </p:nvSpPr>
        <p:spPr bwMode="auto">
          <a:xfrm>
            <a:off x="5508625" y="2852738"/>
            <a:ext cx="1223963" cy="1223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8" name="Line 30"/>
          <p:cNvSpPr>
            <a:spLocks noChangeShapeType="1"/>
          </p:cNvSpPr>
          <p:nvPr/>
        </p:nvSpPr>
        <p:spPr bwMode="auto">
          <a:xfrm flipH="1">
            <a:off x="6516688" y="4076700"/>
            <a:ext cx="21590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9" name="Text Box 31"/>
          <p:cNvSpPr txBox="1">
            <a:spLocks noChangeArrowheads="1"/>
          </p:cNvSpPr>
          <p:nvPr/>
        </p:nvSpPr>
        <p:spPr bwMode="auto">
          <a:xfrm>
            <a:off x="2627313" y="5734050"/>
            <a:ext cx="339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	transverse Temporal gyri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80" name="Line 32"/>
          <p:cNvSpPr>
            <a:spLocks noChangeShapeType="1"/>
          </p:cNvSpPr>
          <p:nvPr/>
        </p:nvSpPr>
        <p:spPr bwMode="auto">
          <a:xfrm flipH="1">
            <a:off x="3995738" y="3789363"/>
            <a:ext cx="1800225" cy="1944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Text Box 33"/>
          <p:cNvSpPr txBox="1">
            <a:spLocks noChangeArrowheads="1"/>
          </p:cNvSpPr>
          <p:nvPr/>
        </p:nvSpPr>
        <p:spPr bwMode="auto">
          <a:xfrm>
            <a:off x="6588125" y="5805488"/>
            <a:ext cx="2324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Parieto-occipital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82" name="Line 34"/>
          <p:cNvSpPr>
            <a:spLocks noChangeShapeType="1"/>
          </p:cNvSpPr>
          <p:nvPr/>
        </p:nvSpPr>
        <p:spPr bwMode="auto">
          <a:xfrm>
            <a:off x="7308850" y="2636838"/>
            <a:ext cx="936625" cy="3168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5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npo0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384810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7" name="Line 12"/>
          <p:cNvSpPr>
            <a:spLocks noChangeShapeType="1"/>
          </p:cNvSpPr>
          <p:nvPr/>
        </p:nvSpPr>
        <p:spPr bwMode="auto">
          <a:xfrm flipH="1">
            <a:off x="2700338" y="3141663"/>
            <a:ext cx="40322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Line 13"/>
          <p:cNvSpPr>
            <a:spLocks noChangeShapeType="1"/>
          </p:cNvSpPr>
          <p:nvPr/>
        </p:nvSpPr>
        <p:spPr bwMode="auto">
          <a:xfrm flipH="1">
            <a:off x="2771775" y="3213100"/>
            <a:ext cx="4319588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Text Box 14"/>
          <p:cNvSpPr txBox="1">
            <a:spLocks noChangeArrowheads="1"/>
          </p:cNvSpPr>
          <p:nvPr/>
        </p:nvSpPr>
        <p:spPr bwMode="auto">
          <a:xfrm>
            <a:off x="395288" y="2852738"/>
            <a:ext cx="209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Supramarginal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1042988" y="414972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Angular gyrua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7591" name="Line 16"/>
          <p:cNvSpPr>
            <a:spLocks noChangeShapeType="1"/>
          </p:cNvSpPr>
          <p:nvPr/>
        </p:nvSpPr>
        <p:spPr bwMode="auto">
          <a:xfrm>
            <a:off x="6300788" y="2924175"/>
            <a:ext cx="936625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Line 17"/>
          <p:cNvSpPr>
            <a:spLocks noChangeShapeType="1"/>
          </p:cNvSpPr>
          <p:nvPr/>
        </p:nvSpPr>
        <p:spPr bwMode="auto">
          <a:xfrm flipV="1">
            <a:off x="6300788" y="2636838"/>
            <a:ext cx="43180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18"/>
          <p:cNvSpPr>
            <a:spLocks noChangeShapeType="1"/>
          </p:cNvSpPr>
          <p:nvPr/>
        </p:nvSpPr>
        <p:spPr bwMode="auto">
          <a:xfrm>
            <a:off x="6732588" y="2636838"/>
            <a:ext cx="863600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19"/>
          <p:cNvSpPr>
            <a:spLocks noChangeShapeType="1"/>
          </p:cNvSpPr>
          <p:nvPr/>
        </p:nvSpPr>
        <p:spPr bwMode="auto">
          <a:xfrm flipH="1">
            <a:off x="7235825" y="3357563"/>
            <a:ext cx="360363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Rectangle 20"/>
          <p:cNvSpPr>
            <a:spLocks noChangeArrowheads="1"/>
          </p:cNvSpPr>
          <p:nvPr/>
        </p:nvSpPr>
        <p:spPr bwMode="auto">
          <a:xfrm>
            <a:off x="0" y="1922463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Subcentral</a:t>
            </a:r>
          </a:p>
          <a:p>
            <a:r>
              <a:rPr lang="en-US" altLang="en-US">
                <a:latin typeface="Times New Roman" pitchFamily="18" charset="0"/>
              </a:rPr>
              <a:t>Lobule</a:t>
            </a:r>
          </a:p>
        </p:txBody>
      </p:sp>
      <p:sp>
        <p:nvSpPr>
          <p:cNvPr id="67596" name="Rectangle 21"/>
          <p:cNvSpPr>
            <a:spLocks noChangeArrowheads="1"/>
          </p:cNvSpPr>
          <p:nvPr/>
        </p:nvSpPr>
        <p:spPr bwMode="auto">
          <a:xfrm>
            <a:off x="5867400" y="2924175"/>
            <a:ext cx="685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97" name="Line 22"/>
          <p:cNvSpPr>
            <a:spLocks noChangeShapeType="1"/>
          </p:cNvSpPr>
          <p:nvPr/>
        </p:nvSpPr>
        <p:spPr bwMode="auto">
          <a:xfrm flipH="1" flipV="1">
            <a:off x="3924300" y="2349500"/>
            <a:ext cx="19431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Line 23"/>
          <p:cNvSpPr>
            <a:spLocks noChangeShapeType="1"/>
          </p:cNvSpPr>
          <p:nvPr/>
        </p:nvSpPr>
        <p:spPr bwMode="auto">
          <a:xfrm flipH="1">
            <a:off x="6443663" y="3429000"/>
            <a:ext cx="576262" cy="2520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Text Box 24"/>
          <p:cNvSpPr txBox="1">
            <a:spLocks noChangeArrowheads="1"/>
          </p:cNvSpPr>
          <p:nvPr/>
        </p:nvSpPr>
        <p:spPr bwMode="auto">
          <a:xfrm>
            <a:off x="5148263" y="5876925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Inferior parietal lobule</a:t>
            </a:r>
          </a:p>
        </p:txBody>
      </p:sp>
      <p:sp>
        <p:nvSpPr>
          <p:cNvPr id="67600" name="Oval 25"/>
          <p:cNvSpPr>
            <a:spLocks noChangeArrowheads="1"/>
          </p:cNvSpPr>
          <p:nvPr/>
        </p:nvSpPr>
        <p:spPr bwMode="auto">
          <a:xfrm rot="1524283">
            <a:off x="6156325" y="2133600"/>
            <a:ext cx="704850" cy="503238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601" name="Line 26"/>
          <p:cNvSpPr>
            <a:spLocks noChangeShapeType="1"/>
          </p:cNvSpPr>
          <p:nvPr/>
        </p:nvSpPr>
        <p:spPr bwMode="auto">
          <a:xfrm flipH="1" flipV="1">
            <a:off x="5003800" y="1412875"/>
            <a:ext cx="1223963" cy="792163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Text Box 27"/>
          <p:cNvSpPr txBox="1">
            <a:spLocks noChangeArrowheads="1"/>
          </p:cNvSpPr>
          <p:nvPr/>
        </p:nvSpPr>
        <p:spPr bwMode="auto">
          <a:xfrm>
            <a:off x="3276600" y="1052513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Paracentral lobule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7603" name="Line 28"/>
          <p:cNvSpPr>
            <a:spLocks noChangeShapeType="1"/>
          </p:cNvSpPr>
          <p:nvPr/>
        </p:nvSpPr>
        <p:spPr bwMode="auto">
          <a:xfrm flipV="1">
            <a:off x="7812088" y="1484313"/>
            <a:ext cx="0" cy="1944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Text Box 29"/>
          <p:cNvSpPr txBox="1">
            <a:spLocks noChangeArrowheads="1"/>
          </p:cNvSpPr>
          <p:nvPr/>
        </p:nvSpPr>
        <p:spPr bwMode="auto">
          <a:xfrm>
            <a:off x="6443663" y="1052513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Parieto occipital sulcus</a:t>
            </a:r>
            <a:endParaRPr lang="en-US" altLang="en-US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29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npo00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50577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1" name="Text Box 11"/>
          <p:cNvSpPr txBox="1">
            <a:spLocks noChangeArrowheads="1"/>
          </p:cNvSpPr>
          <p:nvPr/>
        </p:nvSpPr>
        <p:spPr bwMode="auto">
          <a:xfrm>
            <a:off x="323850" y="3789363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Insular cortex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8612" name="Line 12"/>
          <p:cNvSpPr>
            <a:spLocks noChangeShapeType="1"/>
          </p:cNvSpPr>
          <p:nvPr/>
        </p:nvSpPr>
        <p:spPr bwMode="auto">
          <a:xfrm flipH="1">
            <a:off x="1835150" y="4005263"/>
            <a:ext cx="29527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03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349</Words>
  <Application>Microsoft Office PowerPoint</Application>
  <PresentationFormat>عرض على الشاشة (3:4)‏</PresentationFormat>
  <Paragraphs>99</Paragraphs>
  <Slides>52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9" baseType="lpstr">
      <vt:lpstr>Arial</vt:lpstr>
      <vt:lpstr>Book Antiqua</vt:lpstr>
      <vt:lpstr>Calibri</vt:lpstr>
      <vt:lpstr>Cambria</vt:lpstr>
      <vt:lpstr>Times New Roman</vt:lpstr>
      <vt:lpstr>Wingdings</vt:lpstr>
      <vt:lpstr>Office Theme</vt:lpstr>
      <vt:lpstr>عرض تقديمي في PowerPoint</vt:lpstr>
      <vt:lpstr>Name the normal anatomical area </vt:lpstr>
      <vt:lpstr>عرض تقديمي في PowerPoint</vt:lpstr>
      <vt:lpstr>عرض تقديمي في PowerPoint</vt:lpstr>
      <vt:lpstr>Where is the infarction area?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Epidermoid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Brain abscess </vt:lpstr>
      <vt:lpstr>عرض تقديمي في PowerPoint</vt:lpstr>
      <vt:lpstr>عرض تقديمي في PowerPoint</vt:lpstr>
      <vt:lpstr>Medullobalstoma </vt:lpstr>
      <vt:lpstr>Medullobalstoma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abnormalities on this MRI are due to: </vt:lpstr>
      <vt:lpstr>The abnormalities on this MRI are due to: </vt:lpstr>
      <vt:lpstr>Herptic encephalitis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Star</cp:lastModifiedBy>
  <cp:revision>15</cp:revision>
  <dcterms:created xsi:type="dcterms:W3CDTF">2019-02-21T17:48:52Z</dcterms:created>
  <dcterms:modified xsi:type="dcterms:W3CDTF">2019-03-03T21:22:11Z</dcterms:modified>
</cp:coreProperties>
</file>