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23" r:id="rId1"/>
  </p:sldMasterIdLst>
  <p:notesMasterIdLst>
    <p:notesMasterId r:id="rId65"/>
  </p:notesMasterIdLst>
  <p:sldIdLst>
    <p:sldId id="281" r:id="rId2"/>
    <p:sldId id="408" r:id="rId3"/>
    <p:sldId id="377" r:id="rId4"/>
    <p:sldId id="398" r:id="rId5"/>
    <p:sldId id="399" r:id="rId6"/>
    <p:sldId id="400" r:id="rId7"/>
    <p:sldId id="397" r:id="rId8"/>
    <p:sldId id="329" r:id="rId9"/>
    <p:sldId id="392" r:id="rId10"/>
    <p:sldId id="260" r:id="rId11"/>
    <p:sldId id="395" r:id="rId12"/>
    <p:sldId id="407" r:id="rId13"/>
    <p:sldId id="301" r:id="rId14"/>
    <p:sldId id="259" r:id="rId15"/>
    <p:sldId id="263" r:id="rId16"/>
    <p:sldId id="257" r:id="rId17"/>
    <p:sldId id="256" r:id="rId18"/>
    <p:sldId id="264" r:id="rId19"/>
    <p:sldId id="268" r:id="rId20"/>
    <p:sldId id="271" r:id="rId21"/>
    <p:sldId id="299" r:id="rId22"/>
    <p:sldId id="379" r:id="rId23"/>
    <p:sldId id="327" r:id="rId24"/>
    <p:sldId id="401" r:id="rId25"/>
    <p:sldId id="302" r:id="rId26"/>
    <p:sldId id="321" r:id="rId27"/>
    <p:sldId id="394" r:id="rId28"/>
    <p:sldId id="322" r:id="rId29"/>
    <p:sldId id="303" r:id="rId30"/>
    <p:sldId id="364" r:id="rId31"/>
    <p:sldId id="304" r:id="rId32"/>
    <p:sldId id="307" r:id="rId33"/>
    <p:sldId id="396" r:id="rId34"/>
    <p:sldId id="363" r:id="rId35"/>
    <p:sldId id="309" r:id="rId36"/>
    <p:sldId id="325" r:id="rId37"/>
    <p:sldId id="311" r:id="rId38"/>
    <p:sldId id="313" r:id="rId39"/>
    <p:sldId id="316" r:id="rId40"/>
    <p:sldId id="323" r:id="rId41"/>
    <p:sldId id="380" r:id="rId42"/>
    <p:sldId id="349" r:id="rId43"/>
    <p:sldId id="350" r:id="rId44"/>
    <p:sldId id="348" r:id="rId45"/>
    <p:sldId id="347" r:id="rId46"/>
    <p:sldId id="352" r:id="rId47"/>
    <p:sldId id="360" r:id="rId48"/>
    <p:sldId id="361" r:id="rId49"/>
    <p:sldId id="354" r:id="rId50"/>
    <p:sldId id="355" r:id="rId51"/>
    <p:sldId id="356" r:id="rId52"/>
    <p:sldId id="357" r:id="rId53"/>
    <p:sldId id="405" r:id="rId54"/>
    <p:sldId id="331" r:id="rId55"/>
    <p:sldId id="362" r:id="rId56"/>
    <p:sldId id="381" r:id="rId57"/>
    <p:sldId id="328" r:id="rId58"/>
    <p:sldId id="378" r:id="rId59"/>
    <p:sldId id="404" r:id="rId60"/>
    <p:sldId id="402" r:id="rId61"/>
    <p:sldId id="383" r:id="rId62"/>
    <p:sldId id="365" r:id="rId63"/>
    <p:sldId id="376" r:id="rId64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3" autoAdjust="0"/>
    <p:restoredTop sz="99888" autoAdjust="0"/>
  </p:normalViewPr>
  <p:slideViewPr>
    <p:cSldViewPr>
      <p:cViewPr varScale="1">
        <p:scale>
          <a:sx n="68" d="100"/>
          <a:sy n="68" d="100"/>
        </p:scale>
        <p:origin x="1302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7500" y="1006475"/>
            <a:ext cx="4594225" cy="3444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16562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5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96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31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094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16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31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27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82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27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37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92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ea typeface="msgothic" charset="0"/>
              <a:cs typeface="msgothic" charset="0"/>
            </a:endParaRPr>
          </a:p>
        </p:txBody>
      </p:sp>
      <p:sp>
        <p:nvSpPr>
          <p:cNvPr id="747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dirty="0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68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577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52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680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69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782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18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24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774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885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3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089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3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46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192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2609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7987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562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294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11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397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07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499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14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601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07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704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720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71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806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23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890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66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5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1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31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93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480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2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1145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014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377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83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349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0910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0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257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53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035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8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4515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5539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6563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0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7587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ea typeface="msgothic" charset="0"/>
              <a:cs typeface="msgothic" charset="0"/>
            </a:endParaRPr>
          </a:p>
        </p:txBody>
      </p:sp>
      <p:sp>
        <p:nvSpPr>
          <p:cNvPr id="68611" name="Text Box 2"/>
          <p:cNvSpPr>
            <a:spLocks noGrp="1" noChangeArrowheads="1"/>
          </p:cNvSpPr>
          <p:nvPr>
            <p:ph type="body"/>
          </p:nvPr>
        </p:nvSpPr>
        <p:spPr>
          <a:xfrm>
            <a:off x="1185863" y="4787900"/>
            <a:ext cx="5407025" cy="3825875"/>
          </a:xfrm>
          <a:noFill/>
          <a:ln/>
        </p:spPr>
        <p:txBody>
          <a:bodyPr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mtClean="0">
              <a:latin typeface="Arial" charset="0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45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192" y="1595933"/>
            <a:ext cx="7299157" cy="3670246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192" y="5266177"/>
            <a:ext cx="7299157" cy="94955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624EF9-FD52-42B7-99CE-1676D0848F97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E8D2D-B572-4906-AAEA-F9BF986BA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5291758"/>
            <a:ext cx="7299156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5192" y="755968"/>
            <a:ext cx="7299157" cy="4013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3" y="5916482"/>
            <a:ext cx="7299155" cy="544226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2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2" y="1595931"/>
            <a:ext cx="7299157" cy="2183906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031827"/>
            <a:ext cx="7299157" cy="2603888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5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22" y="1595931"/>
            <a:ext cx="6615740" cy="2561090"/>
          </a:xfrm>
        </p:spPr>
        <p:txBody>
          <a:bodyPr/>
          <a:lstStyle>
            <a:lvl1pPr>
              <a:defRPr sz="529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515" y="4157021"/>
            <a:ext cx="6020549" cy="37718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543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795793"/>
            <a:ext cx="7299157" cy="1847921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925" y="1070627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6673" y="2881216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814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3443853"/>
            <a:ext cx="7299159" cy="1822325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1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472" y="2183906"/>
            <a:ext cx="243717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612" y="2939874"/>
            <a:ext cx="242103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36" y="2183906"/>
            <a:ext cx="242838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3207" y="2939874"/>
            <a:ext cx="2437111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2183906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2400" y="2939874"/>
            <a:ext cx="242497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67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12" y="4685884"/>
            <a:ext cx="2431534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612" y="2435895"/>
            <a:ext cx="2431534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612" y="5321108"/>
            <a:ext cx="2431534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6663" y="4685884"/>
            <a:ext cx="2423656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6662" y="2435895"/>
            <a:ext cx="2423656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5543" y="5321107"/>
            <a:ext cx="2426866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4685884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2399" y="2435895"/>
            <a:ext cx="2424970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2298" y="5321104"/>
            <a:ext cx="2428182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2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44C630-A0E0-4A5C-A6AF-A16A76AADAC8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872E1F-2F53-46F8-A7DF-665F857EAB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618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903" y="474232"/>
            <a:ext cx="1449468" cy="642222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12" y="852315"/>
            <a:ext cx="6139229" cy="604414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8122FE-D9D4-4995-A876-884266330DBA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5DFF7C-BD11-4F29-B7EE-FCCAF0001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08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068" y="503978"/>
            <a:ext cx="8568531" cy="125994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92068" y="2015913"/>
            <a:ext cx="8568531" cy="4535805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200" y="6719888"/>
            <a:ext cx="2100263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9838" y="6719888"/>
            <a:ext cx="3192462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61263" y="6719888"/>
            <a:ext cx="209867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29581-4EA3-4600-91EA-81854239B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44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FA6C16-E17B-4623-94DA-F49DF86F7EAE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B9AB06-C818-4124-9952-AA74853523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17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3154532"/>
            <a:ext cx="7299156" cy="2111646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3F3A40-0527-4408-97C5-E84E8CFDF1F8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BDEE6-0065-4C67-8A6B-14885DE3C6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482" y="2271404"/>
            <a:ext cx="3635941" cy="46250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83" y="2266462"/>
            <a:ext cx="3635943" cy="462999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41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099910"/>
            <a:ext cx="3635939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482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6484" y="2099910"/>
            <a:ext cx="363594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6484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A7CE52-23FE-430E-93DF-1C0F5D750C64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F27CBE-865D-4112-80A5-8A40283108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3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898499-3A84-427A-8433-3F8369D46AA5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242833-E412-4289-B18D-CBA92AF3CA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7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ACC2F8-D006-4B56-A13F-D20900019BB4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B7ACB0-5715-4E2E-AAB6-460D2BE47D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52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1595932"/>
            <a:ext cx="2812810" cy="1595931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61" y="1595932"/>
            <a:ext cx="4297289" cy="5039783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3449453"/>
            <a:ext cx="2812810" cy="319186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A1AF7B-84CB-446F-9A7A-860E0C2F5B20}" type="datetimeFigureOut">
              <a:rPr lang="en-US" smtClean="0"/>
              <a:pPr>
                <a:defRPr/>
              </a:pPr>
              <a:t>3/11/2019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C13A-73A8-4864-87C1-751D38D709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7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26" y="2043903"/>
            <a:ext cx="4212028" cy="1735934"/>
          </a:xfrm>
        </p:spPr>
        <p:txBody>
          <a:bodyPr anchor="b">
            <a:normAutofit/>
          </a:bodyPr>
          <a:lstStyle>
            <a:lvl1pPr algn="l">
              <a:defRPr sz="3968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7541" y="1259946"/>
            <a:ext cx="2646853" cy="50397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4031827"/>
            <a:ext cx="4205473" cy="1511935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9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44686" y="1847921"/>
            <a:ext cx="3108193" cy="310786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72645" y="-503978"/>
            <a:ext cx="1764109" cy="1763924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44686" y="6719711"/>
            <a:ext cx="1092068" cy="109195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761" y="2939874"/>
            <a:ext cx="4620286" cy="461980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5808" y="3191863"/>
            <a:ext cx="2604161" cy="260388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39035" y="0"/>
            <a:ext cx="756047" cy="1211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9" y="499038"/>
            <a:ext cx="7778066" cy="154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262970"/>
            <a:ext cx="7399132" cy="462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62763" y="2015869"/>
            <a:ext cx="1091952" cy="252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DA6DB90A-50A4-49D6-BB75-DFB8F8A71E0F}" type="datetimeFigureOut">
              <a:rPr lang="en-US" smtClean="0"/>
              <a:pPr>
                <a:defRPr/>
              </a:pPr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72043" y="3597249"/>
            <a:ext cx="4254709" cy="252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1951" y="325995"/>
            <a:ext cx="693223" cy="8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457B2CE-0841-4C17-ADFD-20A2D167A5F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217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</p:sldLayoutIdLst>
  <p:txStyles>
    <p:titleStyle>
      <a:lvl1pPr algn="l" defTabSz="503979" rtl="0" eaLnBrk="1" latinLnBrk="0" hangingPunct="1">
        <a:spcBef>
          <a:spcPct val="0"/>
        </a:spcBef>
        <a:buNone/>
        <a:defRPr sz="463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85" indent="-377985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20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8967" indent="-314988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84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9951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393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790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7189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7586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985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8382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6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2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0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8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5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4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hyperlink" Target="file:///\\localhost\upload.wikimedia.org\wikipedia\en\1\1e\Skull_X-ray_-_lateral_view.jpg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hyperlink" Target="file:///\\localhost\upload.wikimedia.org\wikipedia\en\1\1e\Skull_X-ray_-_lateral_view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6"/>
          <p:cNvSpPr txBox="1">
            <a:spLocks noChangeArrowheads="1"/>
          </p:cNvSpPr>
          <p:nvPr/>
        </p:nvSpPr>
        <p:spPr bwMode="auto">
          <a:xfrm>
            <a:off x="239713" y="427038"/>
            <a:ext cx="9612312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RADIOLOGY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of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HEMATOPOIETIC DISORDERS</a:t>
            </a:r>
          </a:p>
          <a:p>
            <a:pPr algn="ctr"/>
            <a:endParaRPr lang="en-US" sz="4800" dirty="0"/>
          </a:p>
          <a:p>
            <a:pPr algn="ctr"/>
            <a:r>
              <a:rPr lang="en-US" sz="4800" dirty="0"/>
              <a:t>DR. </a:t>
            </a:r>
            <a:r>
              <a:rPr lang="en-US" sz="4800" dirty="0" smtClean="0"/>
              <a:t>Abdulrahman </a:t>
            </a:r>
            <a:r>
              <a:rPr lang="en-US" sz="4800" dirty="0" err="1" smtClean="0"/>
              <a:t>Alhawas</a:t>
            </a:r>
            <a:endParaRPr lang="en-US" sz="4800" dirty="0"/>
          </a:p>
          <a:p>
            <a:pPr algn="ctr"/>
            <a:r>
              <a:rPr lang="en-US" sz="2600" dirty="0"/>
              <a:t>ASSISTANT PROFESSOR &amp; CONSULTANT</a:t>
            </a:r>
          </a:p>
          <a:p>
            <a:pPr algn="ctr"/>
            <a:r>
              <a:rPr lang="en-US" sz="2600" dirty="0"/>
              <a:t>Department of Radiology and Medical Imaging</a:t>
            </a:r>
          </a:p>
          <a:p>
            <a:pPr algn="ctr"/>
            <a:r>
              <a:rPr lang="en-US" sz="2600" dirty="0"/>
              <a:t>KING SAUD UNIVERSITY</a:t>
            </a:r>
          </a:p>
          <a:p>
            <a:pPr algn="ctr"/>
            <a:r>
              <a:rPr lang="en-US" sz="2600" dirty="0"/>
              <a:t>KING KHALID UNIVERSITY HOSPITAL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7175"/>
          <a:stretch>
            <a:fillRect/>
          </a:stretch>
        </p:blipFill>
        <p:spPr bwMode="auto">
          <a:xfrm>
            <a:off x="544513" y="2327275"/>
            <a:ext cx="4043362" cy="442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163513" y="198438"/>
            <a:ext cx="9753600" cy="22467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Lateral skull radiograph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	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expansion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of diploic space with </a:t>
            </a:r>
            <a:r>
              <a:rPr lang="en-GB" sz="2800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hair-on-end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appearance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     widened </a:t>
            </a: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groove for middle meningeal artery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 dirty="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Spared occipital bone (arrow)</a:t>
            </a:r>
          </a:p>
        </p:txBody>
      </p:sp>
      <p:pic>
        <p:nvPicPr>
          <p:cNvPr id="15366" name="Picture 7" descr="File:Skull X-ray - lateral view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8989" t="2667" r="4494"/>
          <a:stretch>
            <a:fillRect/>
          </a:stretch>
        </p:blipFill>
        <p:spPr bwMode="auto">
          <a:xfrm>
            <a:off x="4749800" y="2327275"/>
            <a:ext cx="4710113" cy="442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3516313" y="4922838"/>
            <a:ext cx="304800" cy="596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49801" y="6157277"/>
            <a:ext cx="533082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Normal for comparison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34302" b="12061"/>
          <a:stretch>
            <a:fillRect/>
          </a:stretch>
        </p:blipFill>
        <p:spPr bwMode="auto">
          <a:xfrm>
            <a:off x="213614" y="98530"/>
            <a:ext cx="4674298" cy="7380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6" name="Picture 7" descr="File:Skull X-ray - lateral view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0186" t="2667" r="36424" b="19515"/>
          <a:stretch>
            <a:fillRect/>
          </a:stretch>
        </p:blipFill>
        <p:spPr bwMode="auto">
          <a:xfrm>
            <a:off x="5040312" y="87601"/>
            <a:ext cx="4876800" cy="738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499100" y="6886575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68312" y="6887158"/>
            <a:ext cx="42672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" y="2100927"/>
            <a:ext cx="36703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163512" y="198438"/>
            <a:ext cx="8381999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Axial CT image of upper skull (left) shows diploic space widening and trabecular </a:t>
            </a:r>
            <a:r>
              <a:rPr lang="en-US" sz="2800" dirty="0" smtClean="0"/>
              <a:t>prominence</a:t>
            </a:r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2" y="2088419"/>
            <a:ext cx="4343400" cy="4451158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4737100" y="6274788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87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2" y="2179637"/>
            <a:ext cx="5410200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39712" y="220266"/>
            <a:ext cx="8229600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/>
              <a:t>Sagittal MRI of brain (right) shows diploic space widening representing red marrow (*). Note spared occipital bone (arrows), which has no marrow elements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96" y="2179637"/>
            <a:ext cx="4438650" cy="443865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50973" y="6238556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27238"/>
            <a:ext cx="5345113" cy="457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7348" y="6904037"/>
            <a:ext cx="879765" cy="533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25-year-old man with β-thalassemia.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800">
                <a:solidFill>
                  <a:srgbClr val="FFFFFF"/>
                </a:solidFill>
                <a:latin typeface="Arial" charset="0"/>
                <a:ea typeface="msgothic" charset="0"/>
                <a:cs typeface="msgothic" charset="0"/>
              </a:rPr>
              <a:t>PA radiograph of chest (left) shows diffuse expansion of ribs and right upper paraspinal thoracic mass (arrow) compatible with extramedullary hemopoiesis. </a:t>
            </a:r>
          </a:p>
        </p:txBody>
      </p:sp>
      <p:pic>
        <p:nvPicPr>
          <p:cNvPr id="17414" name="Picture 4" descr="http://www.szote.u-szeged.hu/radio/mellk1/mellk2b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11813" y="2027238"/>
            <a:ext cx="42402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763712" y="5989637"/>
            <a:ext cx="2667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ea typeface="msgothic" charset="0"/>
                <a:cs typeface="msgothic" charset="0"/>
              </a:rPr>
              <a:t>β-thalassemia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611813" y="5989637"/>
            <a:ext cx="4229099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427038"/>
            <a:ext cx="4793049" cy="52577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2712" y="6883037"/>
            <a:ext cx="914401" cy="554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6259513" y="427038"/>
            <a:ext cx="3657600" cy="4557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51-year-old woman with myelofibrosis.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Coronal T1-weighted MR image shows massively enlarged spleen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Splenic biopsy was followed by splenectomy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Pathologic examination revealed extramedullary hematopoiesis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456" y="6878638"/>
            <a:ext cx="921657" cy="55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 b="9097"/>
          <a:stretch>
            <a:fillRect/>
          </a:stretch>
        </p:blipFill>
        <p:spPr bwMode="auto">
          <a:xfrm>
            <a:off x="239713" y="274638"/>
            <a:ext cx="5943600" cy="660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259512" y="327025"/>
            <a:ext cx="3667125" cy="569386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</a:t>
            </a:r>
          </a:p>
          <a:p>
            <a:pPr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PA chest film shows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well-</a:t>
            </a:r>
            <a:r>
              <a:rPr lang="en-GB" sz="2800" dirty="0" err="1" smtClean="0">
                <a:latin typeface="Arial" charset="0"/>
                <a:ea typeface="msgothic" charset="0"/>
                <a:cs typeface="msgothic" charset="0"/>
              </a:rPr>
              <a:t>marginated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bilateral, paraspinal masses compatible with extramedullary 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hemopoietic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tissue</a:t>
            </a:r>
          </a:p>
          <a:p>
            <a:pPr>
              <a:defRPr/>
            </a:pP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2" y="2218060"/>
            <a:ext cx="5715000" cy="429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39464" y="6965950"/>
            <a:ext cx="777649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39713" y="122238"/>
            <a:ext cx="9448800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23-year-old woman with history of thalassemia and known extramedullary hemopoiesis. Axial contrast-enhanced CT scan through chest shows uniformly enhancing paraspinal hemopoietic masses with </a:t>
            </a:r>
            <a:r>
              <a:rPr lang="en-GB" sz="2800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no bony erosion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3" y="2516291"/>
            <a:ext cx="6324599" cy="4292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1509" name="Rectangle 7"/>
          <p:cNvSpPr>
            <a:spLocks noChangeArrowheads="1"/>
          </p:cNvSpPr>
          <p:nvPr/>
        </p:nvSpPr>
        <p:spPr bwMode="auto">
          <a:xfrm>
            <a:off x="239713" y="122238"/>
            <a:ext cx="9525000" cy="20960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40-year-old man with sickle cell disease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unenhanced CT scan at thoracoabdominal level reveals two uniformly low-attenuation (compared with liver parenchyma), </a:t>
            </a:r>
            <a:r>
              <a:rPr lang="en-GB" sz="2800" dirty="0" smtClean="0">
                <a:latin typeface="Arial" charset="0"/>
                <a:ea typeface="msgothic" charset="0"/>
                <a:cs typeface="msgothic" charset="0"/>
              </a:rPr>
              <a:t>well circumscribed 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lesions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Percutaneous biopsy showed extramedullary hemopoiesis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2" y="2560637"/>
            <a:ext cx="5659016" cy="38417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239713" y="1222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56-year-old man with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contrast-enhanced CT scan through kidneys reveals bilaterally symmetric enhancing perinephric masses. Biopsy showed extramedullary hematopoiesis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7"/>
          <a:stretch/>
        </p:blipFill>
        <p:spPr>
          <a:xfrm>
            <a:off x="5573711" y="2560637"/>
            <a:ext cx="4506913" cy="383869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727701" y="5906796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4112" y="1265237"/>
            <a:ext cx="7453444" cy="479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OBJECTIVES: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this lecture, the students should be able to: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 	Recognize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applications and limitations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radiology for various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hematologic disorders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	Understand the appearance of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 forms of anemias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possible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differentiation.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	Identify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common locations and appearance of lymphoma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	Explain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appearance of multiple myeloma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b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2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1874837"/>
            <a:ext cx="4953000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8912" y="6929237"/>
            <a:ext cx="838201" cy="5082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15913" y="7056438"/>
            <a:ext cx="6781800" cy="427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</a:rPr>
              <a:t>Georgiades C S et al. AJR 2002;179:1239-1243</a:t>
            </a:r>
          </a:p>
        </p:txBody>
      </p:sp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87313" y="122236"/>
            <a:ext cx="8458200" cy="20313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48-year-old man with hemolytic anemia and myelofibrosis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scan through pelvis shows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well-marginated presacral soft-tissue mass (arrow) with no bony erosion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Biopsy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(not often needed) showed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extramedullary hematopoiesis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5"/>
          <a:stretch/>
        </p:blipFill>
        <p:spPr>
          <a:xfrm>
            <a:off x="5051425" y="2153561"/>
            <a:ext cx="4953986" cy="4674276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97512" y="6291717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315913" y="344488"/>
            <a:ext cx="9363075" cy="62547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US" sz="3200" dirty="0"/>
              <a:t>Sickle cell disease may be manifested as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ANEMIA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Growth failure</a:t>
            </a:r>
          </a:p>
          <a:p>
            <a:pPr>
              <a:defRPr/>
            </a:pPr>
            <a:r>
              <a:rPr lang="en-US" sz="3200" dirty="0" smtClean="0"/>
              <a:t>		Hyperkinetic </a:t>
            </a:r>
            <a:r>
              <a:rPr lang="en-US" sz="3200" dirty="0"/>
              <a:t>heart failure</a:t>
            </a:r>
          </a:p>
          <a:p>
            <a:pPr>
              <a:defRPr/>
            </a:pPr>
            <a:r>
              <a:rPr lang="en-US" sz="3200" dirty="0"/>
              <a:t>		</a:t>
            </a:r>
            <a:r>
              <a:rPr lang="en-US" sz="3200" dirty="0" smtClean="0"/>
              <a:t>Expanded </a:t>
            </a:r>
            <a:r>
              <a:rPr lang="en-US" sz="3200" dirty="0"/>
              <a:t>intramedullary hematopoiesis</a:t>
            </a:r>
          </a:p>
          <a:p>
            <a:pPr>
              <a:defRPr/>
            </a:pPr>
            <a:r>
              <a:rPr lang="en-US" sz="3200" dirty="0"/>
              <a:t>		Presence of extramedullary hematopoiesis</a:t>
            </a:r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VASO-OCCLUSION</a:t>
            </a:r>
          </a:p>
          <a:p>
            <a:pPr>
              <a:defRPr/>
            </a:pPr>
            <a:r>
              <a:rPr lang="en-US" sz="3200" dirty="0"/>
              <a:t>		Infarcts in spleen, bone marrow, kidney,</a:t>
            </a:r>
          </a:p>
          <a:p>
            <a:pPr>
              <a:defRPr/>
            </a:pPr>
            <a:r>
              <a:rPr lang="en-US" sz="3200" dirty="0"/>
              <a:t>			bowel, brain, </a:t>
            </a:r>
            <a:r>
              <a:rPr lang="en-US" sz="3200" dirty="0" smtClean="0"/>
              <a:t>muscles etc. </a:t>
            </a:r>
            <a:endParaRPr lang="en-US" sz="3200" dirty="0"/>
          </a:p>
          <a:p>
            <a:pPr>
              <a:defRPr/>
            </a:pPr>
            <a:r>
              <a:rPr lang="en-US" sz="3200" dirty="0"/>
              <a:t>	</a:t>
            </a:r>
            <a:r>
              <a:rPr lang="en-US" sz="3200" b="1" u="sng" dirty="0">
                <a:solidFill>
                  <a:srgbClr val="FF0000"/>
                </a:solidFill>
              </a:rPr>
              <a:t>SUPERIMPOSED INFECTION</a:t>
            </a:r>
          </a:p>
          <a:p>
            <a:pPr>
              <a:defRPr/>
            </a:pPr>
            <a:r>
              <a:rPr lang="en-US" sz="3200" dirty="0"/>
              <a:t>Pneumonia (</a:t>
            </a:r>
            <a:r>
              <a:rPr lang="en-US" sz="3200" i="1" dirty="0" err="1"/>
              <a:t>Pneumococcus</a:t>
            </a:r>
            <a:r>
              <a:rPr lang="en-US" sz="3200" i="1" dirty="0"/>
              <a:t>, H. </a:t>
            </a:r>
            <a:r>
              <a:rPr lang="en-US" sz="3200" i="1" dirty="0" err="1"/>
              <a:t>influenzae</a:t>
            </a:r>
            <a:r>
              <a:rPr lang="en-US" sz="3200" i="1" dirty="0"/>
              <a:t>,</a:t>
            </a:r>
          </a:p>
          <a:p>
            <a:pPr>
              <a:defRPr/>
            </a:pPr>
            <a:r>
              <a:rPr lang="en-US" sz="3200" i="1" dirty="0"/>
              <a:t>	Staph. </a:t>
            </a:r>
            <a:r>
              <a:rPr lang="en-US" sz="3200" i="1" dirty="0" err="1"/>
              <a:t>aureus</a:t>
            </a:r>
            <a:r>
              <a:rPr lang="en-US" sz="3200" i="1" dirty="0"/>
              <a:t>, Chlamydia, and Salmonella)</a:t>
            </a:r>
          </a:p>
          <a:p>
            <a:pPr>
              <a:defRPr/>
            </a:pPr>
            <a:r>
              <a:rPr lang="en-US" sz="3200" dirty="0"/>
              <a:t>Osteomyelitis </a:t>
            </a:r>
            <a:r>
              <a:rPr lang="en-US" sz="3200" i="1" dirty="0"/>
              <a:t>(Salmonella)</a:t>
            </a:r>
            <a:endParaRPr lang="en-US" sz="3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878513" y="122238"/>
            <a:ext cx="4114800" cy="678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3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8112" y="3475037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6201" y="290512"/>
            <a:ext cx="5726112" cy="233910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in vertebral bodies in a 7-year-old girl with Sickle Cell Anemia.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Low signal intensity in vertebral bodies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compared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to discs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0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H-shaped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vertebrae (arrows in right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image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) due to </a:t>
            </a:r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osteonecrosis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 of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vertebral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endplates</a:t>
            </a:r>
          </a:p>
        </p:txBody>
      </p:sp>
      <p:sp>
        <p:nvSpPr>
          <p:cNvPr id="2560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49013" y="6570662"/>
            <a:ext cx="3153299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4066" r="19019" b="11459"/>
          <a:stretch/>
        </p:blipFill>
        <p:spPr bwMode="auto">
          <a:xfrm>
            <a:off x="2830512" y="1189037"/>
            <a:ext cx="3352801" cy="474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315913" y="427038"/>
            <a:ext cx="9448800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Bone infarcts typically occur in the medullary cavities and epiphyses</a:t>
            </a:r>
          </a:p>
          <a:p>
            <a:pPr>
              <a:defRPr/>
            </a:pPr>
            <a:endParaRPr lang="en-US" sz="3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3600" dirty="0"/>
              <a:t>Epiphyseal infarcts are frequently seen in the femoral and humeral heads, and more often bilateral than avascular necrosis due to other </a:t>
            </a:r>
            <a:r>
              <a:rPr lang="en-US" sz="3600" dirty="0" smtClean="0"/>
              <a:t>diseases</a:t>
            </a:r>
          </a:p>
          <a:p>
            <a:pPr>
              <a:defRPr/>
            </a:pPr>
            <a:endParaRPr lang="en-US" sz="36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  <p:extLst>
      <p:ext uri="{BB962C8B-B14F-4D97-AF65-F5344CB8AC3E}">
        <p14:creationId xmlns:p14="http://schemas.microsoft.com/office/powerpoint/2010/main" val="39400026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 cstate="print"/>
          <a:srcRect r="19958"/>
          <a:stretch>
            <a:fillRect/>
          </a:stretch>
        </p:blipFill>
        <p:spPr bwMode="auto">
          <a:xfrm>
            <a:off x="315912" y="1585912"/>
            <a:ext cx="480060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Medullary bone infarcts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shoulder in a 22-year-old patient shows an area of patchy sclerosis and radiolucency</a:t>
            </a:r>
          </a:p>
        </p:txBody>
      </p:sp>
      <p:pic>
        <p:nvPicPr>
          <p:cNvPr id="6" name="Picture 2" descr="http://images.radiopaedia.org/images/133697/86c1f2821cf7b547d33ecd2f55f94e.jpg"/>
          <p:cNvPicPr>
            <a:picLocks noChangeAspect="1" noChangeArrowheads="1"/>
          </p:cNvPicPr>
          <p:nvPr/>
        </p:nvPicPr>
        <p:blipFill>
          <a:blip r:embed="rId5" cstate="print"/>
          <a:srcRect l="32135" t="8451" r="5023" b="15360"/>
          <a:stretch>
            <a:fillRect/>
          </a:stretch>
        </p:blipFill>
        <p:spPr bwMode="auto">
          <a:xfrm>
            <a:off x="5268912" y="1594280"/>
            <a:ext cx="4419600" cy="5385957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804387" y="64299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268912" y="64293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 l="2533" r="3747"/>
          <a:stretch>
            <a:fillRect/>
          </a:stretch>
        </p:blipFill>
        <p:spPr bwMode="auto">
          <a:xfrm>
            <a:off x="87312" y="1112837"/>
            <a:ext cx="5638800" cy="594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</a:t>
            </a: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Radiographics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2007;27:1005-1021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468313" y="122238"/>
            <a:ext cx="8763000" cy="893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AP radiograph in a 44-year-old man shows advanced avascular necrosis in left hip and a normal right hip</a:t>
            </a:r>
          </a:p>
        </p:txBody>
      </p:sp>
      <p:pic>
        <p:nvPicPr>
          <p:cNvPr id="69634" name="Picture 2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5" cstate="print"/>
          <a:srcRect l="9259" r="34948"/>
          <a:stretch>
            <a:fillRect/>
          </a:stretch>
        </p:blipFill>
        <p:spPr bwMode="auto">
          <a:xfrm>
            <a:off x="5802312" y="1112837"/>
            <a:ext cx="4168037" cy="5943600"/>
          </a:xfrm>
          <a:prstGeom prst="rect">
            <a:avLst/>
          </a:prstGeom>
          <a:noFill/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382712" y="65061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</a:t>
            </a:r>
            <a:r>
              <a:rPr lang="en-GB" sz="2800" dirty="0" err="1" smtClean="0">
                <a:solidFill>
                  <a:srgbClr val="FF0000"/>
                </a:solidFill>
                <a:ea typeface="msgothic" charset="0"/>
                <a:cs typeface="msgothic" charset="0"/>
              </a:rPr>
              <a:t>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80100" y="6505575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://rad.utorontoeit.com/normalImages/trauma/1_74_1_1_1.jpg"/>
          <p:cNvPicPr>
            <a:picLocks noChangeAspect="1" noChangeArrowheads="1"/>
          </p:cNvPicPr>
          <p:nvPr/>
        </p:nvPicPr>
        <p:blipFill>
          <a:blip r:embed="rId2" cstate="print"/>
          <a:srcRect l="9449" t="43856" r="7874" b="14282"/>
          <a:stretch>
            <a:fillRect/>
          </a:stretch>
        </p:blipFill>
        <p:spPr bwMode="auto">
          <a:xfrm>
            <a:off x="392112" y="3932237"/>
            <a:ext cx="8991600" cy="35814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533" t="47436" r="3747" b="12820"/>
          <a:stretch>
            <a:fillRect/>
          </a:stretch>
        </p:blipFill>
        <p:spPr bwMode="auto">
          <a:xfrm>
            <a:off x="392112" y="122237"/>
            <a:ext cx="8991600" cy="37348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287712" y="181558"/>
            <a:ext cx="3063659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a typeface="msgothic" charset="0"/>
                <a:cs typeface="msgothic" charset="0"/>
              </a:rPr>
              <a:t>Sickle cell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35312" y="4084637"/>
            <a:ext cx="3825086" cy="49308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 cstate="print"/>
          <a:srcRect l="6621" r="4289"/>
          <a:stretch>
            <a:fillRect/>
          </a:stretch>
        </p:blipFill>
        <p:spPr bwMode="auto">
          <a:xfrm>
            <a:off x="1077912" y="1859878"/>
            <a:ext cx="7848600" cy="47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28677" name="Rectangle 7"/>
          <p:cNvSpPr>
            <a:spLocks noChangeArrowheads="1"/>
          </p:cNvSpPr>
          <p:nvPr/>
        </p:nvSpPr>
        <p:spPr bwMode="auto">
          <a:xfrm>
            <a:off x="87313" y="198438"/>
            <a:ext cx="9917112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Coronal STIR MR image in the same patient shows stage 1 avascular necrosis in right hip (arrow) as well, in addition to advanced changes of avascular necrosis of left femoral head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 t="13247" r="12500"/>
          <a:stretch>
            <a:fillRect/>
          </a:stretch>
        </p:blipFill>
        <p:spPr bwMode="auto">
          <a:xfrm>
            <a:off x="1154113" y="1951036"/>
            <a:ext cx="3875088" cy="50057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600075" y="198438"/>
            <a:ext cx="9088438" cy="1638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H-shaped vertebrae in a 15-year-old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700" dirty="0">
                <a:latin typeface="Arial" charset="0"/>
                <a:ea typeface="msgothic" charset="0"/>
                <a:cs typeface="msgothic" charset="0"/>
              </a:rPr>
              <a:t>Lateral radiograph of spine shows classic boxlike endplate depressions in middle portion (see the lowest vertebra shown) due to osteonecrosis of the vertebral endplates</a:t>
            </a:r>
          </a:p>
        </p:txBody>
      </p:sp>
      <p:pic>
        <p:nvPicPr>
          <p:cNvPr id="30726" name="Picture 7" descr="image012"/>
          <p:cNvPicPr>
            <a:picLocks noChangeAspect="1" noChangeArrowheads="1"/>
          </p:cNvPicPr>
          <p:nvPr/>
        </p:nvPicPr>
        <p:blipFill>
          <a:blip r:embed="rId5" cstate="print"/>
          <a:srcRect l="7172" t="52222" r="10365" b="1593"/>
          <a:stretch>
            <a:fillRect/>
          </a:stretch>
        </p:blipFill>
        <p:spPr bwMode="auto">
          <a:xfrm>
            <a:off x="5132704" y="1951037"/>
            <a:ext cx="3717608" cy="501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62232" y="6446837"/>
            <a:ext cx="3300904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Normal for comparison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FF5050"/>
              </a:solidFill>
            </a:endParaRPr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 </a:t>
            </a:r>
          </a:p>
          <a:p>
            <a:pPr lvl="4"/>
            <a:r>
              <a:rPr lang="en-US" dirty="0" smtClean="0"/>
              <a:t>				</a:t>
            </a:r>
            <a:endParaRPr lang="en-US" dirty="0" smtClean="0">
              <a:solidFill>
                <a:srgbClr val="C00000"/>
              </a:solidFill>
            </a:endParaRP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 cstate="print"/>
          <a:srcRect l="19421"/>
          <a:stretch>
            <a:fillRect/>
          </a:stretch>
        </p:blipFill>
        <p:spPr bwMode="auto">
          <a:xfrm>
            <a:off x="5726113" y="274638"/>
            <a:ext cx="4202112" cy="6629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7" name="Picture 7" descr="http://www.ajronline.org/content/197/6/1298/F22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312" y="3419619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7312" y="198438"/>
            <a:ext cx="5562600" cy="2840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Red marrow vertebral bodies in a 7-year-old girl with SCA.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Sagittal T1-weighted MRI of spine shows low signal intensity in vertebral bodies compared to discs, and H-shaped vertebrae (arrows in right image) due to osteonecrosis of vertebral endplates</a:t>
            </a:r>
          </a:p>
        </p:txBody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73312" y="6487153"/>
            <a:ext cx="3276600" cy="435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 for comparison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92100"/>
            <a:ext cx="4800600" cy="6672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5192712" y="350837"/>
            <a:ext cx="4648200" cy="32983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Hand-foot syndrome (dactylitis)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Frontal radiograph of right foot in a 3-year-old girl shows thick periostitis and subperiosteal new bone along the metatarsal shafts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6313" y="350838"/>
            <a:ext cx="3311525" cy="624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6869113" y="350838"/>
            <a:ext cx="3048000" cy="558819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Salmonella osteomyelitis in a 10-year-old boy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Initial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film (left) at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onset of lower shin pain and fever is normal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Film 7 days later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(right) shows mottled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lower tibial shaft and diffuse periostitis of the lower diaphysis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 l="16107" t="33984" r="17162"/>
          <a:stretch>
            <a:fillRect/>
          </a:stretch>
        </p:blipFill>
        <p:spPr bwMode="auto">
          <a:xfrm>
            <a:off x="10017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4" cstate="print"/>
          <a:srcRect l="23010" t="33984" r="10259"/>
          <a:stretch>
            <a:fillRect/>
          </a:stretch>
        </p:blipFill>
        <p:spPr bwMode="auto">
          <a:xfrm>
            <a:off x="5040312" y="106997"/>
            <a:ext cx="3886200" cy="7254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239713" y="266700"/>
            <a:ext cx="9448800" cy="60456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Bone infarcts and osteomyelitis are difficult to differentiate on history, clinical examination and plain x-ray images but are very important to avoid complications of osteomyelitis </a:t>
            </a:r>
          </a:p>
          <a:p>
            <a:pPr>
              <a:defRPr/>
            </a:pPr>
            <a:endParaRPr lang="en-US" sz="3200" i="1" dirty="0"/>
          </a:p>
          <a:p>
            <a:pPr>
              <a:defRPr/>
            </a:pPr>
            <a:r>
              <a:rPr lang="en-US" sz="3200" dirty="0"/>
              <a:t>MRI findings of </a:t>
            </a:r>
          </a:p>
          <a:p>
            <a:pPr>
              <a:defRPr/>
            </a:pPr>
            <a:r>
              <a:rPr lang="en-US" sz="3200" dirty="0"/>
              <a:t>		Cortical defects in bone</a:t>
            </a:r>
          </a:p>
          <a:p>
            <a:pPr>
              <a:defRPr/>
            </a:pPr>
            <a:r>
              <a:rPr lang="en-US" sz="3200" dirty="0"/>
              <a:t>		Adjacent </a:t>
            </a:r>
            <a:r>
              <a:rPr lang="en-US" sz="3200" dirty="0">
                <a:solidFill>
                  <a:srgbClr val="FF0000"/>
                </a:solidFill>
              </a:rPr>
              <a:t>fluid collections </a:t>
            </a:r>
            <a:r>
              <a:rPr lang="en-US" sz="3200" dirty="0"/>
              <a:t>in soft tissue				Bone marrow enhancement </a:t>
            </a:r>
          </a:p>
          <a:p>
            <a:pPr>
              <a:defRPr/>
            </a:pPr>
            <a:r>
              <a:rPr lang="en-US" sz="3200" dirty="0"/>
              <a:t>are highly suggestive of infection</a:t>
            </a:r>
          </a:p>
          <a:p>
            <a:pPr>
              <a:defRPr/>
            </a:pPr>
            <a:endParaRPr lang="en-US" sz="3200" dirty="0"/>
          </a:p>
          <a:p>
            <a:pPr>
              <a:defRPr/>
            </a:pPr>
            <a:r>
              <a:rPr lang="en-US" sz="3200" dirty="0"/>
              <a:t>Ultrasound guided aspiration of fluid collection around the involved bone can be confirmatory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288" y="2235200"/>
            <a:ext cx="6067425" cy="4745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4821" name="Rectangle 8"/>
          <p:cNvSpPr>
            <a:spLocks noChangeArrowheads="1"/>
          </p:cNvSpPr>
          <p:nvPr/>
        </p:nvSpPr>
        <p:spPr bwMode="auto">
          <a:xfrm>
            <a:off x="315913" y="136525"/>
            <a:ext cx="9525000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Osteomyelitis of femur in a 24-year-old patient with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T1-weighted MRI after contrast  shows heterogeneous enhancement of marrow cavity, a rounded low-signal-intensity area adjacent to the shaft that is </a:t>
            </a:r>
            <a:r>
              <a:rPr lang="en-GB" dirty="0" smtClean="0">
                <a:latin typeface="Arial" charset="0"/>
                <a:ea typeface="msgothic" charset="0"/>
                <a:cs typeface="msgothic" charset="0"/>
              </a:rPr>
              <a:t>non-enhancing </a:t>
            </a:r>
            <a:r>
              <a:rPr lang="en-GB" dirty="0">
                <a:latin typeface="Arial" charset="0"/>
                <a:ea typeface="msgothic" charset="0"/>
                <a:cs typeface="msgothic" charset="0"/>
              </a:rPr>
              <a:t>(fluid collection), and enhancement of the soft tissues around the shaft and of the adjacent musculature. </a:t>
            </a:r>
            <a:r>
              <a:rPr lang="en-GB" u="sng" dirty="0">
                <a:latin typeface="Arial" charset="0"/>
                <a:ea typeface="msgothic" charset="0"/>
                <a:cs typeface="msgothic" charset="0"/>
              </a:rPr>
              <a:t>Areas of enhancement are likely infected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2711" y="579439"/>
            <a:ext cx="4743451" cy="4958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152400" y="5684836"/>
            <a:ext cx="9764713" cy="132324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Soft-tissue infection in a 52-year-old man with homozygous sickle cell disease.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12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1800" dirty="0">
                <a:latin typeface="Arial" charset="0"/>
                <a:ea typeface="msgothic" charset="0"/>
                <a:cs typeface="msgothic" charset="0"/>
              </a:rPr>
              <a:t>Longitudinal high-resolution ultrasound image of left ankle shows a hypoechoic (dark) fluid collection (arrow) deep to Achilles tendon. Thick pus was aspirated from this area under ultrasound guidance</a:t>
            </a:r>
          </a:p>
        </p:txBody>
      </p:sp>
      <p:sp>
        <p:nvSpPr>
          <p:cNvPr id="36870" name="Rectangle 5"/>
          <p:cNvSpPr>
            <a:spLocks noChangeArrowheads="1"/>
          </p:cNvSpPr>
          <p:nvPr/>
        </p:nvSpPr>
        <p:spPr bwMode="auto">
          <a:xfrm>
            <a:off x="3821113" y="808038"/>
            <a:ext cx="2274887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Achilles tendon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ijptr.com/wp-content/uploads/2013/04/kha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9466" y="579438"/>
            <a:ext cx="3709071" cy="32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13" y="427038"/>
            <a:ext cx="5127625" cy="617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6869" name="Rectangle 7"/>
          <p:cNvSpPr>
            <a:spLocks noChangeArrowheads="1"/>
          </p:cNvSpPr>
          <p:nvPr/>
        </p:nvSpPr>
        <p:spPr bwMode="auto">
          <a:xfrm>
            <a:off x="5573713" y="479425"/>
            <a:ext cx="4343400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Chronic infarct in a 19-year-old patient with SCA and longstanding mild left sided weakness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T2-weighted MRI shows an area of high signal intensity and enlargement of overlying CSF spaces, compatible with chronic infarction and atrophy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313" y="2649538"/>
            <a:ext cx="5181600" cy="431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5" cstate="print"/>
          <a:srcRect l="48570"/>
          <a:stretch>
            <a:fillRect/>
          </a:stretch>
        </p:blipFill>
        <p:spPr bwMode="auto">
          <a:xfrm>
            <a:off x="6183313" y="2647950"/>
            <a:ext cx="2857500" cy="43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163513" y="122238"/>
            <a:ext cx="9829800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Sequestration syndrome with splenic infarction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Axial CT after contrast shows enlarged spleen that enhances heterogeneously and minimally with large non-enhancing areas (arrows)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Photograph of spleen in a different patient shows areas of congestion and central necrosis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3" cstate="print"/>
          <a:srcRect l="6512"/>
          <a:stretch>
            <a:fillRect/>
          </a:stretch>
        </p:blipFill>
        <p:spPr bwMode="auto">
          <a:xfrm>
            <a:off x="392113" y="3829050"/>
            <a:ext cx="4572000" cy="307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63513" y="7056438"/>
            <a:ext cx="7239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sz="2200" b="1" dirty="0">
                <a:solidFill>
                  <a:srgbClr val="FFFF00"/>
                </a:solidFill>
                <a:latin typeface="Arial" charset="0"/>
              </a:rPr>
              <a:t>Lonergan G J et al. Radiographics 2001;21:971-994</a:t>
            </a:r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239713" y="198438"/>
            <a:ext cx="9525000" cy="1609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b="1" u="sng" dirty="0">
                <a:latin typeface="Arial" charset="0"/>
                <a:ea typeface="msgothic" charset="0"/>
                <a:cs typeface="msgothic" charset="0"/>
              </a:rPr>
              <a:t>Papillary necrosis in SCA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Frontal view of kidney during excretory </a:t>
            </a:r>
            <a:r>
              <a:rPr lang="en-GB" sz="2600" dirty="0" err="1">
                <a:latin typeface="Arial" charset="0"/>
                <a:ea typeface="msgothic" charset="0"/>
                <a:cs typeface="msgothic" charset="0"/>
              </a:rPr>
              <a:t>urography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 in a 32-year-old man with SCA shows a small, round collection of contrast material in a missing papillary tip (arrow)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5" cstate="print"/>
          <a:srcRect l="11754" r="5972"/>
          <a:stretch>
            <a:fillRect/>
          </a:stretch>
        </p:blipFill>
        <p:spPr bwMode="auto">
          <a:xfrm>
            <a:off x="5573712" y="1762410"/>
            <a:ext cx="4267201" cy="51606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392113" y="2255838"/>
            <a:ext cx="4648200" cy="15811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Photograph of a kidney from a different patient shows loss of papillary tips in some upper pole pyramids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</a:t>
            </a:r>
          </a:p>
          <a:p>
            <a:pPr lvl="4"/>
            <a:r>
              <a:rPr lang="en-US" dirty="0" smtClean="0"/>
              <a:t>	WBCs	</a:t>
            </a:r>
          </a:p>
          <a:p>
            <a:pPr lvl="4"/>
            <a:r>
              <a:rPr lang="en-US" dirty="0" smtClean="0"/>
              <a:t>				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5513" y="192088"/>
            <a:ext cx="3581400" cy="686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7056438"/>
            <a:ext cx="7478713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</a:rPr>
              <a:t>Ejindu</a:t>
            </a:r>
            <a:r>
              <a:rPr lang="en-GB" b="1" dirty="0">
                <a:solidFill>
                  <a:srgbClr val="FFFF00"/>
                </a:solidFill>
                <a:latin typeface="Arial" charset="0"/>
              </a:rPr>
              <a:t> V C et al. Radiographics 2007;27:1005-1021</a:t>
            </a: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4802188" y="655638"/>
            <a:ext cx="4276725" cy="49006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Growth disturbance in distal radius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Anteroposterior (AP) radiograph of left wrist shows epiphyseal shortening and a cup deformity of adjacent metaphysis.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Also changes of old bone infarct in distal radius.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1407019" y="3017837"/>
            <a:ext cx="7138493" cy="146623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9600" dirty="0">
                <a:solidFill>
                  <a:srgbClr val="FF0000"/>
                </a:solidFill>
                <a:latin typeface="Arial" charset="0"/>
                <a:ea typeface="msgothic" charset="0"/>
                <a:cs typeface="msgothic" charset="0"/>
              </a:rPr>
              <a:t>LYMPHOMA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239713" y="427038"/>
            <a:ext cx="9525000" cy="57027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Hodgkin’s Disease</a:t>
            </a:r>
          </a:p>
          <a:p>
            <a:pPr>
              <a:defRPr/>
            </a:pPr>
            <a:r>
              <a:rPr lang="en-US" dirty="0"/>
              <a:t>	Lymphocytic predominance</a:t>
            </a:r>
          </a:p>
          <a:p>
            <a:pPr>
              <a:defRPr/>
            </a:pPr>
            <a:r>
              <a:rPr lang="en-US" dirty="0"/>
              <a:t>	Mixed cellularity </a:t>
            </a:r>
          </a:p>
          <a:p>
            <a:pPr>
              <a:defRPr/>
            </a:pPr>
            <a:r>
              <a:rPr lang="en-US" dirty="0"/>
              <a:t>	Lymphocytic depletion</a:t>
            </a:r>
          </a:p>
          <a:p>
            <a:pPr>
              <a:defRPr/>
            </a:pPr>
            <a:r>
              <a:rPr lang="en-US" dirty="0"/>
              <a:t>	Nodular sclerosis - the most common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Non Hodgkin’s Lymphoma</a:t>
            </a:r>
          </a:p>
          <a:p>
            <a:pPr>
              <a:defRPr/>
            </a:pPr>
            <a:r>
              <a:rPr lang="en-US" dirty="0"/>
              <a:t>	Burkitt lymphoma (jaw and abdomen)</a:t>
            </a:r>
          </a:p>
          <a:p>
            <a:pPr>
              <a:defRPr/>
            </a:pPr>
            <a:r>
              <a:rPr lang="en-US" dirty="0"/>
              <a:t>	Burkitt-like lymphomas (abdomen and nodes) </a:t>
            </a:r>
          </a:p>
          <a:p>
            <a:pPr>
              <a:defRPr/>
            </a:pPr>
            <a:r>
              <a:rPr lang="en-US" dirty="0"/>
              <a:t>	Large B-cell lymphomas (abdomen and nodes) </a:t>
            </a:r>
          </a:p>
          <a:p>
            <a:pPr>
              <a:defRPr/>
            </a:pPr>
            <a:r>
              <a:rPr lang="en-US" dirty="0"/>
              <a:t>	Lymphoblastic lymphoma (Mediastinum, nodes, bone marrow)</a:t>
            </a:r>
          </a:p>
          <a:p>
            <a:pPr>
              <a:defRPr/>
            </a:pPr>
            <a:r>
              <a:rPr lang="en-US" dirty="0"/>
              <a:t>	Anaplastic large cell lymphoma (Nodes, skin, soft tissue, bone)</a:t>
            </a:r>
          </a:p>
          <a:p>
            <a:pPr>
              <a:defRPr/>
            </a:pPr>
            <a:r>
              <a:rPr lang="en-US" dirty="0"/>
              <a:t>	Other peripheral T-cell lymphomas</a:t>
            </a:r>
          </a:p>
          <a:p>
            <a:pPr>
              <a:defRPr/>
            </a:pPr>
            <a:r>
              <a:rPr lang="en-US" dirty="0"/>
              <a:t>	MALT lymphoma</a:t>
            </a:r>
          </a:p>
          <a:p>
            <a:pPr>
              <a:defRPr/>
            </a:pPr>
            <a:endParaRPr lang="en-US" sz="2800" u="sng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sz="2800" u="sng" dirty="0">
                <a:solidFill>
                  <a:srgbClr val="FF0000"/>
                </a:solidFill>
              </a:rPr>
              <a:t>Lymphoma can present as mass anywhere in the body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513" y="1570038"/>
            <a:ext cx="6708775" cy="541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620713" y="276225"/>
            <a:ext cx="88392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an 11-year-old boy. 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a large lymphomatous mass (M) encasing the mesenteric vessels (arrow)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871663"/>
            <a:ext cx="7162800" cy="5092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39713" y="198438"/>
            <a:ext cx="9601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a large anterior mediastinal mass (M) that originates from thymus. A few cysts with central low attenuation and a peripheral enhancing ring are present (arrowheads).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1493838"/>
            <a:ext cx="6986587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4037" name="Rectangle 8"/>
          <p:cNvSpPr>
            <a:spLocks noChangeArrowheads="1"/>
          </p:cNvSpPr>
          <p:nvPr/>
        </p:nvSpPr>
        <p:spPr bwMode="auto">
          <a:xfrm>
            <a:off x="163513" y="200025"/>
            <a:ext cx="9677400" cy="12938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HD in a 17-year-old boy. Contrast-enhanced CT scan shows a large mediastinal mass (M). Trachea (T) is compressed, and great vessels (arrowheads) are displaced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175" y="1585913"/>
            <a:ext cx="7794625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5061" name="Rectangle 8"/>
          <p:cNvSpPr>
            <a:spLocks noChangeArrowheads="1"/>
          </p:cNvSpPr>
          <p:nvPr/>
        </p:nvSpPr>
        <p:spPr bwMode="auto">
          <a:xfrm>
            <a:off x="544513" y="198438"/>
            <a:ext cx="89916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NHL in a 16-year-old girl. Contrast-enhanced CT scan shows low-density lesions (arrowheads) in both hepatic lobes, with small nodules in spleen and right kidney.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13" y="274638"/>
            <a:ext cx="4767262" cy="6765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6084" name="Rectangle 7"/>
          <p:cNvSpPr>
            <a:spLocks noChangeArrowheads="1"/>
          </p:cNvSpPr>
          <p:nvPr/>
        </p:nvSpPr>
        <p:spPr bwMode="auto">
          <a:xfrm>
            <a:off x="5268913" y="274638"/>
            <a:ext cx="4195762" cy="2152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HD in a 12-year-old girl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dirty="0">
                <a:latin typeface="Arial" charset="0"/>
                <a:ea typeface="msgothic" charset="0"/>
                <a:cs typeface="msgothic" charset="0"/>
              </a:rPr>
              <a:t>Contrast-enhanced CT scan shows an enlarged spleen with a diffusely inhomogeneous appearance.</a:t>
            </a:r>
          </a:p>
        </p:txBody>
      </p:sp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713" y="1585913"/>
            <a:ext cx="7575550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0866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Toma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P et al. Radiographics 2007;27:1335-1354</a:t>
            </a: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239712" y="504926"/>
            <a:ext cx="9524999" cy="8365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NHL in a 14-year-old boy. Contrast-enhanced CT scan shows single well-defined, </a:t>
            </a:r>
            <a:r>
              <a:rPr lang="en-GB" sz="2600" dirty="0" smtClean="0">
                <a:latin typeface="Arial" charset="0"/>
                <a:ea typeface="msgothic" charset="0"/>
                <a:cs typeface="msgothic" charset="0"/>
              </a:rPr>
              <a:t>low density mass </a:t>
            </a:r>
            <a:r>
              <a:rPr lang="en-GB" sz="2600" dirty="0">
                <a:latin typeface="Arial" charset="0"/>
                <a:ea typeface="msgothic" charset="0"/>
                <a:cs typeface="msgothic" charset="0"/>
              </a:rPr>
              <a:t>(M) in right kidney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493838"/>
            <a:ext cx="6516688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9713" y="7056438"/>
            <a:ext cx="72390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 err="1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Leite</a:t>
            </a: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 N P et al. Radiographics 2007;27:1613-1634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3475" y="7056438"/>
            <a:ext cx="2433638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8133" name="Rectangle 7"/>
          <p:cNvSpPr>
            <a:spLocks noChangeArrowheads="1"/>
          </p:cNvSpPr>
          <p:nvPr/>
        </p:nvSpPr>
        <p:spPr bwMode="auto">
          <a:xfrm>
            <a:off x="925513" y="198438"/>
            <a:ext cx="8458200" cy="12938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Diffuse hepatosplenic involvement in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CT scan shows multiple round, homogeneous, low density nodules (arrows) in liver and spleen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473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</a:t>
            </a:r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2068512" y="2484437"/>
            <a:ext cx="12192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2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808038"/>
            <a:ext cx="4970462" cy="520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49157" name="Rectangle 7"/>
          <p:cNvSpPr>
            <a:spLocks noChangeArrowheads="1"/>
          </p:cNvSpPr>
          <p:nvPr/>
        </p:nvSpPr>
        <p:spPr bwMode="auto">
          <a:xfrm>
            <a:off x="6183313" y="784225"/>
            <a:ext cx="3438525" cy="49006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72-year-old </a:t>
            </a:r>
            <a:r>
              <a:rPr lang="en-GB" sz="2800" dirty="0" err="1">
                <a:latin typeface="Arial" charset="0"/>
                <a:ea typeface="msgothic" charset="0"/>
                <a:cs typeface="msgothic" charset="0"/>
              </a:rPr>
              <a:t>immunocompetent</a:t>
            </a: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Unenhanced CT image shows classic hyperdense masses involving deep white and gray matter.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13" y="808038"/>
            <a:ext cx="5029200" cy="5186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sp>
        <p:nvSpPr>
          <p:cNvPr id="50181" name="Rectangle 7"/>
          <p:cNvSpPr>
            <a:spLocks noChangeArrowheads="1"/>
          </p:cNvSpPr>
          <p:nvPr/>
        </p:nvSpPr>
        <p:spPr bwMode="auto">
          <a:xfrm>
            <a:off x="5878513" y="884238"/>
            <a:ext cx="4114800" cy="32988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44-year-old HIV-positive woman with primary CNS non-Hodgkin's B-cell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endParaRPr lang="en-GB" sz="2800" dirty="0">
              <a:latin typeface="Arial" charset="0"/>
              <a:ea typeface="msgothic" charset="0"/>
              <a:cs typeface="msgothic" charset="0"/>
            </a:endParaRP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MRI shows lesion isointense to gray matter (arrows).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463" y="1798638"/>
            <a:ext cx="4084637" cy="487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163513" y="6983413"/>
            <a:ext cx="8153400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GB" b="1" dirty="0">
                <a:solidFill>
                  <a:srgbClr val="FFFF00"/>
                </a:solidFill>
                <a:latin typeface="Arial" charset="0"/>
                <a:ea typeface="msgothic" charset="0"/>
                <a:cs typeface="msgothic" charset="0"/>
              </a:rPr>
              <a:t>Slone H W et al. AJR 2005;184:1679-1685</a:t>
            </a:r>
          </a:p>
        </p:txBody>
      </p:sp>
      <p:pic>
        <p:nvPicPr>
          <p:cNvPr id="53252" name="Picture 2" descr="  Fig. 7B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850" y="1798638"/>
            <a:ext cx="4132263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7438" y="6704013"/>
            <a:ext cx="1209675" cy="733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Rectangle 8"/>
          <p:cNvSpPr>
            <a:spLocks noChangeArrowheads="1"/>
          </p:cNvSpPr>
          <p:nvPr/>
        </p:nvSpPr>
        <p:spPr bwMode="auto">
          <a:xfrm>
            <a:off x="544513" y="122238"/>
            <a:ext cx="8839200" cy="1695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63-year-old woman with primary meningeal lymphoma</a:t>
            </a:r>
          </a:p>
          <a:p>
            <a: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2800" dirty="0">
                <a:latin typeface="Arial" charset="0"/>
                <a:ea typeface="msgothic" charset="0"/>
                <a:cs typeface="msgothic" charset="0"/>
              </a:rPr>
              <a:t>Axial FLAIR (left) and post contrast T1 weighted (right) MR images show hyperintensity and enhancement (arrows) involving sulci and leptomeninges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1341437"/>
            <a:ext cx="906011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9312" y="274637"/>
            <a:ext cx="79248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PET-CT scan is the gold standard imaging modality to </a:t>
            </a:r>
            <a:r>
              <a:rPr lang="en-US" dirty="0" smtClean="0">
                <a:solidFill>
                  <a:srgbClr val="FFFF00"/>
                </a:solidFill>
              </a:rPr>
              <a:t>diagnose and F/U Therapy of lymphoma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img.medscape.com/pi/emed/ckb/radiology/336139-391742-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9429" y="1335088"/>
            <a:ext cx="7208484" cy="58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06363" y="314207"/>
            <a:ext cx="9840912" cy="9510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3000" dirty="0"/>
              <a:t>Lateral skull radiograph showing multiple very sharply outlined (punched out) lytic lesions of </a:t>
            </a:r>
            <a:r>
              <a:rPr lang="en-US" sz="3000" dirty="0">
                <a:solidFill>
                  <a:srgbClr val="FF0000"/>
                </a:solidFill>
              </a:rPr>
              <a:t>multiple myeloma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5299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15913" y="198438"/>
            <a:ext cx="9372600" cy="24114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700" dirty="0"/>
              <a:t>Findings shown here can be seen in </a:t>
            </a:r>
          </a:p>
          <a:p>
            <a:pPr>
              <a:defRPr/>
            </a:pPr>
            <a:r>
              <a:rPr lang="en-US" sz="2700" dirty="0"/>
              <a:t>	1. </a:t>
            </a:r>
            <a:r>
              <a:rPr lang="en-US" sz="2700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sz="2700" dirty="0"/>
              <a:t>	2. thalassemia</a:t>
            </a:r>
          </a:p>
          <a:p>
            <a:pPr>
              <a:defRPr/>
            </a:pPr>
            <a:r>
              <a:rPr lang="en-US" sz="2700" dirty="0"/>
              <a:t>	3. Sickle cell anemia</a:t>
            </a:r>
          </a:p>
          <a:p>
            <a:pPr>
              <a:defRPr/>
            </a:pPr>
            <a:r>
              <a:rPr lang="en-US" sz="2700" dirty="0"/>
              <a:t>	4. Lymphoma</a:t>
            </a:r>
          </a:p>
          <a:p>
            <a:pPr>
              <a:defRPr/>
            </a:pPr>
            <a:r>
              <a:rPr lang="en-US" sz="2700" dirty="0"/>
              <a:t>	5. Lymphoma</a:t>
            </a:r>
          </a:p>
        </p:txBody>
      </p:sp>
      <p:pic>
        <p:nvPicPr>
          <p:cNvPr id="56323" name="Picture 2" descr="http://img.medscape.com/pi/emed/ckb/radiology/336139-396792-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913" y="1874838"/>
            <a:ext cx="67183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dirty="0">
                <a:solidFill>
                  <a:schemeClr val="tx1"/>
                </a:solidFill>
              </a:rPr>
              <a:t>1. 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512" y="198438"/>
            <a:ext cx="5105399" cy="21532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Findings shown here can be seen in </a:t>
            </a:r>
          </a:p>
          <a:p>
            <a:pPr>
              <a:defRPr/>
            </a:pPr>
            <a:r>
              <a:rPr lang="en-US" dirty="0"/>
              <a:t>	1. </a:t>
            </a:r>
            <a:r>
              <a:rPr lang="en-US" dirty="0">
                <a:solidFill>
                  <a:srgbClr val="FF0000"/>
                </a:solidFill>
              </a:rPr>
              <a:t>any severe chronic anemia</a:t>
            </a:r>
          </a:p>
          <a:p>
            <a:pPr>
              <a:defRPr/>
            </a:pPr>
            <a:r>
              <a:rPr lang="en-US" dirty="0"/>
              <a:t>	2. thalassemia</a:t>
            </a:r>
          </a:p>
          <a:p>
            <a:pPr>
              <a:defRPr/>
            </a:pPr>
            <a:r>
              <a:rPr lang="en-US" dirty="0"/>
              <a:t>	3. Sickle cell anemia</a:t>
            </a:r>
          </a:p>
          <a:p>
            <a:pPr>
              <a:defRPr/>
            </a:pPr>
            <a:r>
              <a:rPr lang="en-US" dirty="0"/>
              <a:t>	4. Lymphoma</a:t>
            </a:r>
          </a:p>
          <a:p>
            <a:pPr>
              <a:defRPr/>
            </a:pPr>
            <a:r>
              <a:rPr lang="en-US" dirty="0"/>
              <a:t>	5. Lymphoma</a:t>
            </a:r>
          </a:p>
        </p:txBody>
      </p:sp>
      <p:pic>
        <p:nvPicPr>
          <p:cNvPr id="58371" name="Picture 2" descr="http://img.medscape.com/pi/emed/ckb/radiology/336139-396792-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7300" y="1570038"/>
            <a:ext cx="60436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668" y="655637"/>
            <a:ext cx="4828419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35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112" y="655637"/>
            <a:ext cx="9448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BLOOD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CELLS </a:t>
            </a:r>
          </a:p>
          <a:p>
            <a:r>
              <a:rPr lang="en-US" dirty="0" smtClean="0"/>
              <a:t>								</a:t>
            </a:r>
            <a:r>
              <a:rPr lang="en-US" dirty="0" smtClean="0">
                <a:solidFill>
                  <a:srgbClr val="FF5050"/>
                </a:solidFill>
              </a:rPr>
              <a:t>Sickle cell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FF5050"/>
                </a:solidFill>
              </a:rPr>
              <a:t>Anemia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FF5050"/>
                </a:solidFill>
              </a:rPr>
              <a:t>Thalassemia</a:t>
            </a:r>
          </a:p>
          <a:p>
            <a:pPr lvl="4"/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RBCs</a:t>
            </a:r>
            <a:r>
              <a:rPr lang="en-US" dirty="0" smtClean="0"/>
              <a:t> 				</a:t>
            </a:r>
            <a:r>
              <a:rPr lang="en-US" dirty="0" smtClean="0">
                <a:solidFill>
                  <a:srgbClr val="FF5050"/>
                </a:solidFill>
              </a:rPr>
              <a:t>Others – nutritional, hemolysis etc. </a:t>
            </a:r>
          </a:p>
          <a:p>
            <a:pPr lvl="4"/>
            <a:r>
              <a:rPr lang="en-US" dirty="0" smtClean="0"/>
              <a:t>				</a:t>
            </a:r>
            <a:r>
              <a:rPr lang="en-US" dirty="0" smtClean="0">
                <a:solidFill>
                  <a:srgbClr val="C00000"/>
                </a:solidFill>
              </a:rPr>
              <a:t>Polycythemia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			Lymphoma</a:t>
            </a:r>
          </a:p>
          <a:p>
            <a:pPr lvl="4"/>
            <a:r>
              <a:rPr lang="en-US" dirty="0" smtClean="0"/>
              <a:t>	WBCs	       Leukemia</a:t>
            </a:r>
          </a:p>
          <a:p>
            <a:pPr lvl="4"/>
            <a:r>
              <a:rPr lang="en-US" dirty="0" smtClean="0"/>
              <a:t>				Multiple myeloma</a:t>
            </a:r>
          </a:p>
          <a:p>
            <a:pPr lvl="4"/>
            <a:endParaRPr lang="en-US" dirty="0"/>
          </a:p>
          <a:p>
            <a:pPr lvl="4"/>
            <a:r>
              <a:rPr lang="en-US" dirty="0" smtClean="0"/>
              <a:t>	</a:t>
            </a:r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Platelets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						Bleeding </a:t>
            </a:r>
            <a:r>
              <a:rPr lang="en-US" dirty="0"/>
              <a:t>/ clotting disorders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PLASMA				</a:t>
            </a:r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 rot="5400000" flipV="1">
            <a:off x="1458912" y="3246437"/>
            <a:ext cx="2286000" cy="6096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79" y="692149"/>
            <a:ext cx="4875608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98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 shaped vertebr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0077" r="51594" b="8943"/>
          <a:stretch/>
        </p:blipFill>
        <p:spPr bwMode="auto">
          <a:xfrm>
            <a:off x="849312" y="641346"/>
            <a:ext cx="4904088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4" t="20077" r="6139" b="8943"/>
          <a:stretch/>
        </p:blipFill>
        <p:spPr bwMode="auto">
          <a:xfrm>
            <a:off x="6099174" y="652459"/>
            <a:ext cx="2743200" cy="62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163513" y="155575"/>
            <a:ext cx="9764712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/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INTRA medullary hyperplasia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Thalassemia, Sickle cell anemia, Iron deficiency 	anemia, Any severe chronic anemia except bone marrow failure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Signs of INTRA medullary hyperplasia include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Expanded bone marrow in bones including long bones of hands, feet, limbs, skull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	Decreased T1 MRI bone marrow signal than adjacent discs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EXTRA medullary hematopoiesis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can be seen in ALL SEVERE CHRNIC ANEMIAS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Sites of EXTRA medullary hematopoiesis include Liver, Spleen, Paraspinal areas with possible extension into spinal canal outside the dura, Kidneys, Meninges, Skin, Lymph nodes, Thymus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EXTRA medullary hematopoiesis appears as homogeneous soft tissue masses on imaging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INFARCTS and INFECTIONS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are additional findings in Sickle cell anemia</a:t>
            </a: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Bone infarct vs infection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is important to diagnose early so that antibiotics can be started 	early to prevent complications. MRI with contrast and ultrasound /CT guided aspiration 	of fluid collections are very helpful if imaging is unable to differentiate these two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Multiple myeloma 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produces punched out lytic lesions in bones with background bone 	appearing normal. Opposite to bony metastases, myeloma more often involves 	intervertebral discs and mandible, and less often involves pedicles. </a:t>
            </a:r>
            <a:endParaRPr lang="en-US" sz="2000" dirty="0"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endParaRPr lang="en-US" sz="1000" dirty="0">
              <a:latin typeface="Calibri" pitchFamily="34" charset="0"/>
              <a:ea typeface="Calibri" pitchFamily="34" charset="0"/>
              <a:cs typeface="Arial" charset="0"/>
            </a:endParaRPr>
          </a:p>
          <a:p>
            <a:pPr eaLnBrk="0">
              <a:lnSpc>
                <a:spcPct val="10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Lymphoma</a:t>
            </a:r>
            <a:r>
              <a:rPr lang="en-US" sz="2000" dirty="0">
                <a:latin typeface="Calibri" pitchFamily="34" charset="0"/>
                <a:ea typeface="Calibri" pitchFamily="34" charset="0"/>
                <a:cs typeface="Arial" charset="0"/>
              </a:rPr>
              <a:t> can produce a mass anywhere in the body. CT is often used to scan whole body to evaluate the disease extent (staging), and to do CT-guided biopsy to make tissue diagnosis if not already diagnosed. Rest is all by laboratory and clinical based. </a:t>
            </a:r>
            <a:endParaRPr lang="en-US" sz="2000" dirty="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/>
          <p:cNvSpPr txBox="1">
            <a:spLocks noChangeArrowheads="1"/>
          </p:cNvSpPr>
          <p:nvPr/>
        </p:nvSpPr>
        <p:spPr bwMode="auto">
          <a:xfrm>
            <a:off x="2068513" y="2651125"/>
            <a:ext cx="6164262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500"/>
              <a:t>THANKS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/>
          <p:cNvSpPr txBox="1">
            <a:spLocks noChangeArrowheads="1"/>
          </p:cNvSpPr>
          <p:nvPr/>
        </p:nvSpPr>
        <p:spPr bwMode="auto">
          <a:xfrm>
            <a:off x="141288" y="327025"/>
            <a:ext cx="631825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rgbClr val="FF0000"/>
                </a:solidFill>
              </a:rPr>
              <a:t>ANEM    IA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63513" y="5591174"/>
            <a:ext cx="1981200" cy="10368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6600" dirty="0">
                <a:solidFill>
                  <a:srgbClr val="FF0000"/>
                </a:solidFill>
              </a:rPr>
              <a:t>SCA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49313" y="371474"/>
            <a:ext cx="9067800" cy="1579563"/>
            <a:chOff x="849313" y="371474"/>
            <a:chExt cx="9067800" cy="1579563"/>
          </a:xfrm>
        </p:grpSpPr>
        <p:sp>
          <p:nvSpPr>
            <p:cNvPr id="13" name="Rectangle 12"/>
            <p:cNvSpPr/>
            <p:nvPr/>
          </p:nvSpPr>
          <p:spPr>
            <a:xfrm>
              <a:off x="849313" y="371474"/>
              <a:ext cx="2855269" cy="7793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Reactive increase</a:t>
              </a: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in </a:t>
              </a:r>
              <a:r>
                <a:rPr lang="en-US" dirty="0" smtClean="0">
                  <a:solidFill>
                    <a:srgbClr val="00B050"/>
                  </a:solidFill>
                  <a:sym typeface="Wingdings" pitchFamily="2" charset="2"/>
                </a:rPr>
                <a:t>red bone </a:t>
              </a: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marrow 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30713" y="380999"/>
              <a:ext cx="5486400" cy="157003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Expanded bone marrow in bones including 	long bones of hands, feet, limbs, skull </a:t>
              </a:r>
              <a:endParaRPr lang="en-US" dirty="0">
                <a:solidFill>
                  <a:srgbClr val="0070C0"/>
                </a:solidFill>
                <a:ea typeface="Calibri" pitchFamily="34" charset="0"/>
                <a:cs typeface="Arial" charset="0"/>
              </a:endParaRPr>
            </a:p>
            <a:p>
              <a:pPr eaLnBrk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Decreased T1 MRI signal in vertebral body 	bone marrow than adjacent discs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3" name="Down Arrow 22"/>
            <p:cNvSpPr/>
            <p:nvPr/>
          </p:nvSpPr>
          <p:spPr>
            <a:xfrm rot="16200000">
              <a:off x="3883819" y="592931"/>
              <a:ext cx="484187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49313" y="2008187"/>
            <a:ext cx="9067800" cy="1466850"/>
            <a:chOff x="849313" y="2008187"/>
            <a:chExt cx="9067800" cy="1466850"/>
          </a:xfrm>
        </p:grpSpPr>
        <p:sp>
          <p:nvSpPr>
            <p:cNvPr id="3" name="Rectangle 2"/>
            <p:cNvSpPr/>
            <p:nvPr/>
          </p:nvSpPr>
          <p:spPr>
            <a:xfrm>
              <a:off x="849313" y="2179637"/>
              <a:ext cx="2855269" cy="7793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New marrow areas </a:t>
              </a: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in potential organs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430713" y="2008187"/>
              <a:ext cx="5486400" cy="14668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Liver, Spleen, Lymph nodes, Thymus, Paraspinal areas with possible extension 	into spinal canal outside the dura, </a:t>
              </a:r>
            </a:p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Kidneys, Meninges, Skin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24" name="Down Arrow 23"/>
            <p:cNvSpPr/>
            <p:nvPr/>
          </p:nvSpPr>
          <p:spPr>
            <a:xfrm rot="16200000">
              <a:off x="3883819" y="2345531"/>
              <a:ext cx="484187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9313" y="3648074"/>
            <a:ext cx="9067800" cy="893763"/>
            <a:chOff x="849313" y="3648074"/>
            <a:chExt cx="9067800" cy="893763"/>
          </a:xfrm>
        </p:grpSpPr>
        <p:sp>
          <p:nvSpPr>
            <p:cNvPr id="14" name="Rectangle 13"/>
            <p:cNvSpPr/>
            <p:nvPr/>
          </p:nvSpPr>
          <p:spPr>
            <a:xfrm>
              <a:off x="849313" y="3648074"/>
              <a:ext cx="2855269" cy="77931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</a:rPr>
                <a:t>Transfusions</a:t>
              </a: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sym typeface="Wingdings" pitchFamily="2" charset="2"/>
                </a:rPr>
                <a:t>Iron overload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30713" y="3762374"/>
              <a:ext cx="5486400" cy="77946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Increased CT density (brightness) and 	changes in MRI signal of liver &amp; spleen</a:t>
              </a:r>
            </a:p>
          </p:txBody>
        </p:sp>
        <p:sp>
          <p:nvSpPr>
            <p:cNvPr id="25" name="Down Arrow 24"/>
            <p:cNvSpPr/>
            <p:nvPr/>
          </p:nvSpPr>
          <p:spPr>
            <a:xfrm rot="16200000">
              <a:off x="3883819" y="3869531"/>
              <a:ext cx="484187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20913" y="5532436"/>
            <a:ext cx="7315200" cy="550862"/>
            <a:chOff x="2220913" y="5532436"/>
            <a:chExt cx="7315200" cy="550862"/>
          </a:xfrm>
        </p:grpSpPr>
        <p:sp>
          <p:nvSpPr>
            <p:cNvPr id="20" name="Rectangle 19"/>
            <p:cNvSpPr/>
            <p:nvPr/>
          </p:nvSpPr>
          <p:spPr>
            <a:xfrm>
              <a:off x="2220913" y="5581648"/>
              <a:ext cx="1600199" cy="49308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00B050"/>
                  </a:solidFill>
                  <a:latin typeface="Calibri" pitchFamily="34" charset="0"/>
                  <a:sym typeface="Wingdings" pitchFamily="2" charset="2"/>
                </a:rPr>
                <a:t>Infections</a:t>
              </a:r>
              <a:endParaRPr lang="en-US" sz="2800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11713" y="5532436"/>
              <a:ext cx="4724400" cy="5238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r>
                <a:rPr lang="en-US" sz="2800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Pneumonias, Osteomyelitis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6" name="Down Arrow 25"/>
            <p:cNvSpPr/>
            <p:nvPr/>
          </p:nvSpPr>
          <p:spPr>
            <a:xfrm rot="16200000">
              <a:off x="4150519" y="5422105"/>
              <a:ext cx="484187" cy="838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220913" y="6284911"/>
            <a:ext cx="7315200" cy="525463"/>
            <a:chOff x="2220913" y="6284911"/>
            <a:chExt cx="7315200" cy="525463"/>
          </a:xfrm>
        </p:grpSpPr>
        <p:sp>
          <p:nvSpPr>
            <p:cNvPr id="19" name="Rectangle 18"/>
            <p:cNvSpPr/>
            <p:nvPr/>
          </p:nvSpPr>
          <p:spPr>
            <a:xfrm>
              <a:off x="2220913" y="6316662"/>
              <a:ext cx="1600199" cy="49371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00B050"/>
                  </a:solidFill>
                  <a:latin typeface="Calibri" pitchFamily="34" charset="0"/>
                  <a:sym typeface="Wingdings" pitchFamily="2" charset="2"/>
                </a:rPr>
                <a:t>Infarcts</a:t>
              </a:r>
              <a:endParaRPr lang="en-US" sz="2800" dirty="0">
                <a:solidFill>
                  <a:srgbClr val="00B050"/>
                </a:solidFill>
                <a:latin typeface="Calibri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11713" y="6307136"/>
              <a:ext cx="4724400" cy="49371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800" dirty="0">
                  <a:solidFill>
                    <a:srgbClr val="0070C0"/>
                  </a:solidFill>
                  <a:latin typeface="Calibri" pitchFamily="34" charset="0"/>
                  <a:ea typeface="Calibri" pitchFamily="34" charset="0"/>
                  <a:cs typeface="Arial" charset="0"/>
                </a:rPr>
                <a:t>Spleen, Kidneys, Brain, Bones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27" name="Down Arrow 26"/>
            <p:cNvSpPr/>
            <p:nvPr/>
          </p:nvSpPr>
          <p:spPr>
            <a:xfrm rot="16200000">
              <a:off x="4150519" y="6107905"/>
              <a:ext cx="484187" cy="8382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984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0251" y="2255837"/>
            <a:ext cx="4001861" cy="5135880"/>
          </a:xfrm>
          <a:prstGeom prst="rect">
            <a:avLst/>
          </a:prstGeom>
          <a:noFill/>
        </p:spPr>
      </p:pic>
      <p:pic>
        <p:nvPicPr>
          <p:cNvPr id="14338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713" y="2255956"/>
            <a:ext cx="3668485" cy="513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239712" y="198437"/>
            <a:ext cx="9525001" cy="192411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Thalassemia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/>
              <a:t>D</a:t>
            </a:r>
            <a:r>
              <a:rPr lang="en-US" sz="3200" dirty="0" smtClean="0"/>
              <a:t>ecreased </a:t>
            </a:r>
            <a:r>
              <a:rPr lang="en-US" sz="3200" dirty="0"/>
              <a:t>bone </a:t>
            </a:r>
            <a:r>
              <a:rPr lang="en-US" sz="3200" dirty="0" smtClean="0"/>
              <a:t>density with coarse </a:t>
            </a:r>
            <a:r>
              <a:rPr lang="en-US" sz="3200" dirty="0"/>
              <a:t>trabeculae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3200" dirty="0" smtClean="0"/>
              <a:t>Wide </a:t>
            </a:r>
            <a:r>
              <a:rPr lang="en-US" sz="3200" dirty="0"/>
              <a:t>medullary </a:t>
            </a:r>
            <a:r>
              <a:rPr lang="en-US" sz="3200" dirty="0" smtClean="0"/>
              <a:t>cavity with thin </a:t>
            </a:r>
            <a:r>
              <a:rPr lang="en-US" sz="3200" dirty="0"/>
              <a:t>cortex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973512" y="6825615"/>
            <a:ext cx="4191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4.bp.blogspot.com/-8Pf8v6OkOkU/ToHdfR-0B-I/AAAAAAAAAJ4/pRBZw3IbJ9E/s1600/Xray_normal_hand_PA.jpg"/>
          <p:cNvPicPr>
            <a:picLocks noChangeAspect="1" noChangeArrowheads="1"/>
          </p:cNvPicPr>
          <p:nvPr/>
        </p:nvPicPr>
        <p:blipFill>
          <a:blip r:embed="rId2" cstate="print"/>
          <a:srcRect l="35578" t="36688" r="25701" b="23113"/>
          <a:stretch>
            <a:fillRect/>
          </a:stretch>
        </p:blipFill>
        <p:spPr bwMode="auto">
          <a:xfrm>
            <a:off x="4735512" y="198437"/>
            <a:ext cx="5257800" cy="7162800"/>
          </a:xfrm>
          <a:prstGeom prst="rect">
            <a:avLst/>
          </a:prstGeom>
          <a:noFill/>
        </p:spPr>
      </p:pic>
      <p:pic>
        <p:nvPicPr>
          <p:cNvPr id="3" name="Picture 2" descr="http://img.medscape.com/pi/emed/ckb/radiology/336139-396792-239.jpg"/>
          <p:cNvPicPr>
            <a:picLocks noChangeAspect="1" noChangeArrowheads="1"/>
          </p:cNvPicPr>
          <p:nvPr/>
        </p:nvPicPr>
        <p:blipFill>
          <a:blip r:embed="rId3" cstate="print"/>
          <a:srcRect l="29751" t="44175" r="23544" b="2459"/>
          <a:stretch>
            <a:fillRect/>
          </a:stretch>
        </p:blipFill>
        <p:spPr bwMode="auto">
          <a:xfrm>
            <a:off x="87312" y="198437"/>
            <a:ext cx="44958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8318" y="6810958"/>
            <a:ext cx="444925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Severe chronic anemia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22900" y="6810375"/>
            <a:ext cx="418941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Normal for comparison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1990</TotalTime>
  <Words>1657</Words>
  <Application>Microsoft Office PowerPoint</Application>
  <PresentationFormat>مخصص</PresentationFormat>
  <Paragraphs>341</Paragraphs>
  <Slides>63</Slides>
  <Notes>42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63</vt:i4>
      </vt:variant>
    </vt:vector>
  </HeadingPairs>
  <TitlesOfParts>
    <vt:vector size="71" baseType="lpstr">
      <vt:lpstr>Arial</vt:lpstr>
      <vt:lpstr>Calibri</vt:lpstr>
      <vt:lpstr>Century Gothic</vt:lpstr>
      <vt:lpstr>msgothic</vt:lpstr>
      <vt:lpstr>Times New Roman</vt:lpstr>
      <vt:lpstr>Wingdings</vt:lpstr>
      <vt:lpstr>Wingdings 3</vt:lpstr>
      <vt:lpstr>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Sajjad</dc:creator>
  <cp:lastModifiedBy>Star</cp:lastModifiedBy>
  <cp:revision>108</cp:revision>
  <dcterms:modified xsi:type="dcterms:W3CDTF">2019-03-11T20:38:34Z</dcterms:modified>
</cp:coreProperties>
</file>