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606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roduction to Toxicology"/>
          <p:cNvSpPr txBox="1">
            <a:spLocks noGrp="1"/>
          </p:cNvSpPr>
          <p:nvPr>
            <p:ph type="ctrTitle"/>
          </p:nvPr>
        </p:nvSpPr>
        <p:spPr>
          <a:xfrm>
            <a:off x="1270000" y="3080816"/>
            <a:ext cx="10464800" cy="1559968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Introduction to Toxicology</a:t>
            </a:r>
          </a:p>
        </p:txBody>
      </p:sp>
      <p:sp>
        <p:nvSpPr>
          <p:cNvPr id="120" name="Dr Abdulaziz Alrabiah, MD…"/>
          <p:cNvSpPr txBox="1">
            <a:spLocks noGrp="1"/>
          </p:cNvSpPr>
          <p:nvPr>
            <p:ph type="subTitle" sz="half" idx="1"/>
          </p:nvPr>
        </p:nvSpPr>
        <p:spPr>
          <a:xfrm>
            <a:off x="1017389" y="5113866"/>
            <a:ext cx="10970022" cy="2627280"/>
          </a:xfrm>
          <a:prstGeom prst="rect">
            <a:avLst/>
          </a:prstGeom>
        </p:spPr>
        <p:txBody>
          <a:bodyPr/>
          <a:lstStyle/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Dr Abdulaziz Alrabiah, MD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Assistant Professor </a:t>
            </a:r>
          </a:p>
          <a:p>
            <a:pPr lvl="1"/>
            <a:r>
              <a:t>Department of Emergency Medicine </a:t>
            </a:r>
          </a:p>
          <a:p>
            <a:pPr lvl="1"/>
            <a:r>
              <a:t>King Saud university Medical City </a:t>
            </a:r>
          </a:p>
          <a:p>
            <a:pPr lvl="1"/>
            <a:r>
              <a:t>College of Medicine, KSU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o not forget …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 not forget …!</a:t>
            </a:r>
          </a:p>
        </p:txBody>
      </p:sp>
      <p:sp>
        <p:nvSpPr>
          <p:cNvPr id="146" name="examine skin folds, clothes and bags for retained tablets or substanc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examine skin folds, clothes and bags for retained tablets or substances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7-02-04 at 9.18.44 am.png" descr="Screen Shot 2017-02-04 at 9.18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5512" y="2131913"/>
            <a:ext cx="5453776" cy="5489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oxidr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Toxidrome</a:t>
            </a:r>
          </a:p>
        </p:txBody>
      </p:sp>
      <p:sp>
        <p:nvSpPr>
          <p:cNvPr id="151" name="Cluster of symptoms and sig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Cluster of symptoms and signs</a:t>
            </a:r>
          </a:p>
          <a:p>
            <a:pPr marL="0" indent="0" algn="ctr">
              <a:buSzTx/>
              <a:buNone/>
            </a:pPr>
            <a:r>
              <a:t>enabling the identification of potential toxins when a clear history is unavailable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nticholinergic = Antimuscarinic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317229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r>
              <a:t>Anticholinergic = Antimuscarinic </a:t>
            </a:r>
          </a:p>
        </p:txBody>
      </p:sp>
      <p:pic>
        <p:nvPicPr>
          <p:cNvPr id="154" name="Screen Shot 2017-02-04 at 9.28.33 am.png" descr="Screen Shot 2017-02-04 at 9.28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810" y="3740537"/>
            <a:ext cx="10171180" cy="3999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 Shot 2018-01-28 at 7.38.31 am.png" descr="Screen Shot 2018-01-28 at 7.38.31 am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162" r="1162"/>
          <a:stretch>
            <a:fillRect/>
          </a:stretch>
        </p:blipFill>
        <p:spPr>
          <a:xfrm>
            <a:off x="6718300" y="762000"/>
            <a:ext cx="5334001" cy="8242300"/>
          </a:xfrm>
          <a:prstGeom prst="rect">
            <a:avLst/>
          </a:prstGeom>
        </p:spPr>
      </p:pic>
      <p:sp>
        <p:nvSpPr>
          <p:cNvPr id="157" name="Anti-cholinergic"/>
          <p:cNvSpPr txBox="1">
            <a:spLocks noGrp="1"/>
          </p:cNvSpPr>
          <p:nvPr>
            <p:ph type="title"/>
          </p:nvPr>
        </p:nvSpPr>
        <p:spPr>
          <a:xfrm>
            <a:off x="1173129" y="817231"/>
            <a:ext cx="4892742" cy="1625403"/>
          </a:xfrm>
          <a:prstGeom prst="rect">
            <a:avLst/>
          </a:prstGeom>
        </p:spPr>
        <p:txBody>
          <a:bodyPr/>
          <a:lstStyle>
            <a:lvl1pPr defTabSz="519937">
              <a:defRPr sz="5340"/>
            </a:lvl1pPr>
          </a:lstStyle>
          <a:p>
            <a:r>
              <a:t>Anti-cholinergic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holinergic = Muscarin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Cholinergic = Muscarinic </a:t>
            </a:r>
          </a:p>
        </p:txBody>
      </p:sp>
      <p:pic>
        <p:nvPicPr>
          <p:cNvPr id="160" name="Screen Shot 2017-02-04 at 9.31.10 am.png" descr="Screen Shot 2017-02-04 at 9.31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671" y="3037846"/>
            <a:ext cx="10009458" cy="5405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reen Shot 2018-01-28 at 7.39.31 am.png" descr="Screen Shot 2018-01-28 at 7.39.31 am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56" r="10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3" name="Cholinergic"/>
          <p:cNvSpPr txBox="1">
            <a:spLocks noGrp="1"/>
          </p:cNvSpPr>
          <p:nvPr>
            <p:ph type="title"/>
          </p:nvPr>
        </p:nvSpPr>
        <p:spPr>
          <a:xfrm>
            <a:off x="952500" y="788326"/>
            <a:ext cx="5334000" cy="1366441"/>
          </a:xfrm>
          <a:prstGeom prst="rect">
            <a:avLst/>
          </a:prstGeom>
        </p:spPr>
        <p:txBody>
          <a:bodyPr/>
          <a:lstStyle/>
          <a:p>
            <a:r>
              <a:t>Cholinergic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ympathomime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Sympathomimetics</a:t>
            </a:r>
          </a:p>
        </p:txBody>
      </p:sp>
      <p:pic>
        <p:nvPicPr>
          <p:cNvPr id="166" name="Screen Shot 2017-02-04 at 9.32.14 am.png" descr="Screen Shot 2017-02-04 at 9.32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118" y="2843543"/>
            <a:ext cx="11242564" cy="5793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pioi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Opioid</a:t>
            </a:r>
          </a:p>
        </p:txBody>
      </p:sp>
      <p:pic>
        <p:nvPicPr>
          <p:cNvPr id="169" name="Screen Shot 2017-02-04 at 9.34.31 am.png" descr="Screen Shot 2017-02-04 at 9.34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135" y="3657600"/>
            <a:ext cx="11564530" cy="3389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dative-hypno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Sedative-hypnotic</a:t>
            </a:r>
          </a:p>
        </p:txBody>
      </p:sp>
      <p:pic>
        <p:nvPicPr>
          <p:cNvPr id="172" name="Screen Shot 2017-02-04 at 9.37.25 am.png" descr="Screen Shot 2017-02-04 at 9.37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259" y="4748243"/>
            <a:ext cx="10252282" cy="198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opics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614637"/>
          </a:xfrm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23" name="Definition…"/>
          <p:cNvSpPr txBox="1">
            <a:spLocks noGrp="1"/>
          </p:cNvSpPr>
          <p:nvPr>
            <p:ph type="body" idx="1"/>
          </p:nvPr>
        </p:nvSpPr>
        <p:spPr>
          <a:xfrm>
            <a:off x="952500" y="2142777"/>
            <a:ext cx="11099800" cy="6734523"/>
          </a:xfrm>
          <a:prstGeom prst="rect">
            <a:avLst/>
          </a:prstGeom>
        </p:spPr>
        <p:txBody>
          <a:bodyPr/>
          <a:lstStyle/>
          <a:p>
            <a:pPr marL="283463" indent="-283463" defTabSz="362204">
              <a:spcBef>
                <a:spcPts val="2600"/>
              </a:spcBef>
              <a:defRPr sz="2356"/>
            </a:pPr>
            <a:r>
              <a:t>Definition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Terminology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Classification of Toxic agents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assessment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history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Examination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investigation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Management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Disposition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Poison center No.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allucinogen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Hallucinogenic</a:t>
            </a:r>
          </a:p>
        </p:txBody>
      </p:sp>
      <p:pic>
        <p:nvPicPr>
          <p:cNvPr id="175" name="Screen Shot 2017-02-04 at 9.38.43 am.png" descr="Screen Shot 2017-02-04 at 9.38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87" y="4462065"/>
            <a:ext cx="10418426" cy="2556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ther toxidromes"/>
          <p:cNvSpPr txBox="1">
            <a:spLocks noGrp="1"/>
          </p:cNvSpPr>
          <p:nvPr>
            <p:ph type="title"/>
          </p:nvPr>
        </p:nvSpPr>
        <p:spPr>
          <a:xfrm>
            <a:off x="952500" y="186266"/>
            <a:ext cx="11099800" cy="711995"/>
          </a:xfrm>
          <a:prstGeom prst="rect">
            <a:avLst/>
          </a:prstGeom>
        </p:spPr>
        <p:txBody>
          <a:bodyPr/>
          <a:lstStyle>
            <a:lvl1pPr defTabSz="297941">
              <a:defRPr sz="4080"/>
            </a:lvl1pPr>
          </a:lstStyle>
          <a:p>
            <a:r>
              <a:t>Other toxidromes</a:t>
            </a:r>
          </a:p>
        </p:txBody>
      </p:sp>
      <p:graphicFrame>
        <p:nvGraphicFramePr>
          <p:cNvPr id="178" name="Table"/>
          <p:cNvGraphicFramePr/>
          <p:nvPr/>
        </p:nvGraphicFramePr>
        <p:xfrm>
          <a:off x="1399149" y="1047270"/>
          <a:ext cx="10219202" cy="677515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103250"/>
                <a:gridCol w="5103250"/>
              </a:tblGrid>
              <a:tr h="4912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Toxidrome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Examination finding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</a:tr>
              <a:tr h="94907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Hypoglycemic(i.e.insulin)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altered mental status, diaphoresis, tachycardia, HT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83674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Serotonin (i.e.SSRIs)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altered mental status, hyperreflexia, hypertonia(LL&gt;UL),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clonus</a:t>
                      </a:r>
                      <a:r>
                        <a:t>, tachycardia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33494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Neuromuscular Malignant(i.e.antipsychotics)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sever muscle rigidity,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hyperpyrexia</a:t>
                      </a:r>
                      <a:r>
                        <a:t>, altered mental status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01366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Extrapyramidal (i.e.haloperidol)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Dystonia, torticollis, muscle rigidity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00354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Ethanol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 depression, ataxia, dysartheria, smell of ethanol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Salicylate(i.e. Aspirin)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AMS, Resp Alkalosis, Metabolic Acidosis, Tinnitus, Tachypnoea, Tachycardia, diaphoresis, nausea vomiting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agnostic te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181" name="Bedside 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Bedside</a:t>
            </a:r>
            <a:r>
              <a:t> : </a:t>
            </a:r>
          </a:p>
          <a:p>
            <a:pPr marL="0" lvl="1" indent="228600">
              <a:buSzTx/>
              <a:buNone/>
            </a:pPr>
            <a:r>
              <a:t>Blood Glucose level : hypoglycaemia</a:t>
            </a:r>
          </a:p>
          <a:p>
            <a:pPr marL="0" lvl="1" indent="228600">
              <a:buSzTx/>
              <a:buNone/>
            </a:pPr>
            <a:r>
              <a:t>ECG: Arrhythmias</a:t>
            </a:r>
          </a:p>
          <a:p>
            <a:pPr marL="0" lvl="1" indent="228600">
              <a:buSzTx/>
              <a:buNone/>
            </a:pPr>
            <a:r>
              <a:t>VBG: i.e. metabolic acidosis  —&gt; paracetamol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iagnostic te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184" name="Laboratory: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276218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</a:lstStyle>
          <a:p>
            <a:r>
              <a:t>Laboratory:</a:t>
            </a:r>
          </a:p>
          <a:p>
            <a:pPr lvl="1"/>
            <a:r>
              <a:t>blood / urine drug level </a:t>
            </a:r>
          </a:p>
        </p:txBody>
      </p:sp>
      <p:pic>
        <p:nvPicPr>
          <p:cNvPr id="185" name="Screen Shot 2017-02-04 at 10.32.26 am.png" descr="Screen Shot 2017-02-04 at 10.32.2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1098" y="5287499"/>
            <a:ext cx="7691566" cy="3996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iagnostic tests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233290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r>
              <a:t>Diagnostic tests</a:t>
            </a:r>
          </a:p>
        </p:txBody>
      </p:sp>
      <p:sp>
        <p:nvSpPr>
          <p:cNvPr id="188" name="what are the limitation of Drug screening assays?"/>
          <p:cNvSpPr txBox="1">
            <a:spLocks noGrp="1"/>
          </p:cNvSpPr>
          <p:nvPr>
            <p:ph type="body" sz="half" idx="1"/>
          </p:nvPr>
        </p:nvSpPr>
        <p:spPr>
          <a:xfrm>
            <a:off x="952500" y="2201333"/>
            <a:ext cx="11099800" cy="30790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what are the limitation of Drug screening assays?</a:t>
            </a:r>
          </a:p>
          <a:p>
            <a:pPr marL="0" indent="0">
              <a:buSzTx/>
              <a:buNone/>
            </a:pPr>
            <a:endParaRPr/>
          </a:p>
        </p:txBody>
      </p:sp>
      <p:pic>
        <p:nvPicPr>
          <p:cNvPr id="189" name="Screen Shot 2017-02-04 at 10.36.17 am.png" descr="Screen Shot 2017-02-04 at 10.36.1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938" y="3163565"/>
            <a:ext cx="7324924" cy="6215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iagnostic te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192" name="Electrolyte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Electrolytes: </a:t>
            </a:r>
          </a:p>
          <a:p>
            <a:pPr marL="0" lvl="1" indent="228600">
              <a:buSzTx/>
              <a:buNone/>
            </a:pPr>
            <a:r>
              <a:t>K level : i.e. hyperkalemia in digoxin overdose</a:t>
            </a:r>
          </a:p>
          <a:p>
            <a:pPr marL="0" indent="0">
              <a:buSzTx/>
              <a:buNone/>
            </a:pPr>
            <a:r>
              <a:t>LFT:</a:t>
            </a:r>
          </a:p>
          <a:p>
            <a:pPr marL="0" lvl="1" indent="228600">
              <a:buSzTx/>
              <a:buNone/>
            </a:pPr>
            <a:r>
              <a:t>elevated liver enzymes in Paracetamol toxicity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nagement:"/>
          <p:cNvSpPr txBox="1">
            <a:spLocks noGrp="1"/>
          </p:cNvSpPr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Management: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suscitation"/>
          <p:cNvSpPr txBox="1">
            <a:spLocks noGrp="1"/>
          </p:cNvSpPr>
          <p:nvPr>
            <p:ph type="title"/>
          </p:nvPr>
        </p:nvSpPr>
        <p:spPr>
          <a:xfrm>
            <a:off x="952500" y="412750"/>
            <a:ext cx="11099800" cy="1130764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Resuscitation</a:t>
            </a:r>
          </a:p>
        </p:txBody>
      </p:sp>
      <p:sp>
        <p:nvSpPr>
          <p:cNvPr id="197" name="Airway:…"/>
          <p:cNvSpPr txBox="1">
            <a:spLocks noGrp="1"/>
          </p:cNvSpPr>
          <p:nvPr>
            <p:ph type="body" idx="1"/>
          </p:nvPr>
        </p:nvSpPr>
        <p:spPr>
          <a:xfrm>
            <a:off x="952500" y="1860814"/>
            <a:ext cx="11099800" cy="7016486"/>
          </a:xfrm>
          <a:prstGeom prst="rect">
            <a:avLst/>
          </a:prstGeom>
        </p:spPr>
        <p:txBody>
          <a:bodyPr/>
          <a:lstStyle/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Airway: 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intubation: if compromised 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Breathing: 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O2 administration, if hypoxic (i.e. O2sat &lt;94%)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mechanical ventilation if intubated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Circulation :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hypotension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IV fluid ( 10-20ml /Kg ) , avoid excess fluid administration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specific antidote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inotropic support ( i.e.Adrenaline infusion)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 b="1">
                <a:solidFill>
                  <a:srgbClr val="3830E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aim : systolic BP &gt; 90mmHg </a:t>
            </a:r>
            <a:r>
              <a:rPr i="1"/>
              <a:t>or</a:t>
            </a:r>
            <a:r>
              <a:t> MAP &gt;65 mmHg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suscitation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143000"/>
          </a:xfrm>
          <a:prstGeom prst="rect">
            <a:avLst/>
          </a:prstGeom>
        </p:spPr>
        <p:txBody>
          <a:bodyPr/>
          <a:lstStyle>
            <a:lvl1pPr algn="l" defTabSz="496570">
              <a:defRPr sz="6800"/>
            </a:lvl1pPr>
          </a:lstStyle>
          <a:p>
            <a:r>
              <a:t>Resuscitation</a:t>
            </a:r>
          </a:p>
        </p:txBody>
      </p:sp>
      <p:sp>
        <p:nvSpPr>
          <p:cNvPr id="200" name="Antidotes list"/>
          <p:cNvSpPr txBox="1">
            <a:spLocks noGrp="1"/>
          </p:cNvSpPr>
          <p:nvPr>
            <p:ph type="body" sz="quarter" idx="1"/>
          </p:nvPr>
        </p:nvSpPr>
        <p:spPr>
          <a:xfrm>
            <a:off x="800100" y="3987270"/>
            <a:ext cx="11099800" cy="177906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Antidotes list</a:t>
            </a:r>
          </a:p>
        </p:txBody>
      </p:sp>
      <p:pic>
        <p:nvPicPr>
          <p:cNvPr id="201" name="Screen Shot 2017-02-04 at 10.53.35 am.png" descr="Screen Shot 2017-02-04 at 10.53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7600" y="54663"/>
            <a:ext cx="4921905" cy="9644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susci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Resuscitation</a:t>
            </a:r>
          </a:p>
        </p:txBody>
      </p:sp>
      <p:sp>
        <p:nvSpPr>
          <p:cNvPr id="204" name="some specific presentation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some specific presentations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fin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</a:t>
            </a:r>
          </a:p>
        </p:txBody>
      </p:sp>
      <p:sp>
        <p:nvSpPr>
          <p:cNvPr id="126" name="a science that deals with the adverse effects of chemicals on living organisms and assesses the probability of their occurrenc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a science that deals with the adverse effects of chemicals on living organisms and assesses the probability of their occurrence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Hypoglycem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Hypoglycemia</a:t>
            </a:r>
          </a:p>
        </p:txBody>
      </p:sp>
      <p:sp>
        <p:nvSpPr>
          <p:cNvPr id="207" name="BGL : &lt; 4mmo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BGL : &lt; 4mmol</a:t>
            </a:r>
          </a:p>
          <a:p>
            <a:r>
              <a:t>give IV dextrose (Glucose)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ardiac Arrhythm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Cardiac Arrhythmias</a:t>
            </a:r>
          </a:p>
        </p:txBody>
      </p:sp>
      <p:sp>
        <p:nvSpPr>
          <p:cNvPr id="210" name="Anti-arrythmic drugs are not first line treatment in toxin induced arrhythmia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Anti-arrythmic drugs are not first line treatment in toxin induced arrhythmias </a:t>
            </a:r>
          </a:p>
          <a:p>
            <a:pPr marL="0" indent="0">
              <a:buSzTx/>
              <a:buNone/>
            </a:pPr>
            <a:r>
              <a:t>treatment: </a:t>
            </a:r>
          </a:p>
          <a:p>
            <a:pPr marL="0" lvl="1" indent="228600">
              <a:buSzTx/>
              <a:buNone/>
            </a:pPr>
            <a:r>
              <a:t>O2 sat </a:t>
            </a:r>
          </a:p>
          <a:p>
            <a:pPr marL="0" lvl="1" indent="228600">
              <a:buSzTx/>
              <a:buNone/>
            </a:pPr>
            <a:r>
              <a:t>antidote (i.e. digoxin Fab in digoxin overdose)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eiz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Seizure </a:t>
            </a:r>
          </a:p>
        </p:txBody>
      </p:sp>
      <p:sp>
        <p:nvSpPr>
          <p:cNvPr id="213" name="treatment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treatment </a:t>
            </a:r>
          </a:p>
          <a:p>
            <a:pPr marL="0" lvl="1" indent="228600">
              <a:buSzTx/>
              <a:buNone/>
            </a:pPr>
            <a:r>
              <a:t>1st : IV benzodiazepine ( except in Isoniazed toxicity —&gt; Pyridoxine)</a:t>
            </a:r>
          </a:p>
          <a:p>
            <a:pPr marL="0" lvl="1" indent="228600">
              <a:buSzTx/>
              <a:buNone/>
            </a:pPr>
            <a:r>
              <a:t>2nd: Barbiturates</a:t>
            </a:r>
          </a:p>
          <a:p>
            <a:pPr marL="0" indent="0">
              <a:buSzTx/>
              <a:buNone/>
            </a:pPr>
            <a:r>
              <a:t>treat hypoglycaemia and hyponatremia </a:t>
            </a:r>
          </a:p>
          <a:p>
            <a:pPr marL="0" indent="0">
              <a:buSzTx/>
              <a:buNone/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rule for Phenytoin in toxin induced seizure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gi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Agitation</a:t>
            </a:r>
          </a:p>
        </p:txBody>
      </p:sp>
      <p:sp>
        <p:nvSpPr>
          <p:cNvPr id="216" name="1st line treatment : benzodiazepi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1st line treatment : benzodiazepine</a:t>
            </a:r>
          </a:p>
          <a:p>
            <a:pPr marL="0" indent="0">
              <a:buSzTx/>
              <a:buNone/>
            </a:pPr>
            <a:r>
              <a:t>2nd line treatment : antipsychotic agents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Hyperthermia and hypothermia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327481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r>
              <a:t>Hyperthermia and hypothermia</a:t>
            </a:r>
          </a:p>
        </p:txBody>
      </p:sp>
      <p:sp>
        <p:nvSpPr>
          <p:cNvPr id="219" name="core temperature &gt; 39* —&gt; aggressive cool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core temperature &gt; 39* —&gt; aggressive cooling</a:t>
            </a:r>
          </a:p>
          <a:p>
            <a:pPr marL="0" indent="0">
              <a:buSzTx/>
              <a:buNone/>
            </a:pPr>
            <a:r>
              <a:t>core temperature &lt;32* —&gt; aggressive rewarming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creen Shot 2017-02-04 at 11.26.06 am.png" descr="Screen Shot 2017-02-04 at 11.26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548" y="2482850"/>
            <a:ext cx="6357704" cy="478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econtamin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Decontamination</a:t>
            </a:r>
          </a:p>
        </p:txBody>
      </p:sp>
      <p:sp>
        <p:nvSpPr>
          <p:cNvPr id="224" name="two way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two ways </a:t>
            </a:r>
          </a:p>
          <a:p>
            <a:pPr marL="0" lvl="1" indent="228600">
              <a:buSzTx/>
              <a:buNone/>
            </a:pPr>
            <a:r>
              <a:t>GIT Decontamination </a:t>
            </a:r>
          </a:p>
          <a:p>
            <a:pPr marL="0" lvl="1" indent="228600">
              <a:buSzTx/>
              <a:buNone/>
            </a:pPr>
            <a:r>
              <a:t>Enhanced Elimination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IT decontamin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decontamination</a:t>
            </a:r>
          </a:p>
        </p:txBody>
      </p:sp>
      <p:sp>
        <p:nvSpPr>
          <p:cNvPr id="227" name="Activated Charcoa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Activated Charcoal</a:t>
            </a:r>
          </a:p>
          <a:p>
            <a:pPr marL="0" indent="0">
              <a:buSzTx/>
              <a:buNone/>
            </a:pPr>
            <a:r>
              <a:t>whole bowel irrigation (WBI)</a:t>
            </a:r>
          </a:p>
          <a:p>
            <a:pPr marL="0" indent="0">
              <a:buSzTx/>
              <a:buNone/>
            </a:pPr>
            <a:r>
              <a:t>Gastric lavage</a:t>
            </a:r>
          </a:p>
          <a:p>
            <a:pPr marL="0" indent="0">
              <a:buSzTx/>
              <a:buNone/>
            </a:pPr>
            <a:r>
              <a:t>Induced emesis ( Syrup or Ipecac)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ctivated Charcoal (single dose)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7149704" cy="1749227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r>
              <a:t>Activated Charcoal (single dose) </a:t>
            </a:r>
          </a:p>
        </p:txBody>
      </p:sp>
      <p:pic>
        <p:nvPicPr>
          <p:cNvPr id="230" name="Screen Shot 2017-02-04 at 11.34.24 am.png" descr="Screen Shot 2017-02-04 at 11.34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669" y="2942645"/>
            <a:ext cx="10271462" cy="6296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creen Shot 2017-02-04 at 11.38.06 am.png" descr="Screen Shot 2017-02-04 at 11.38.0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7150" y="46070"/>
            <a:ext cx="2833169" cy="2854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ctivated Charcoal (single dose)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586773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Activated Charcoal (single dose) </a:t>
            </a:r>
          </a:p>
        </p:txBody>
      </p:sp>
      <p:pic>
        <p:nvPicPr>
          <p:cNvPr id="234" name="Screen Shot 2017-02-04 at 11.36.33 am.png" descr="Screen Shot 2017-02-04 at 11.36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538" y="3999044"/>
            <a:ext cx="11391724" cy="3482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y people get toxic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people get toxic?</a:t>
            </a:r>
          </a:p>
        </p:txBody>
      </p:sp>
      <p:sp>
        <p:nvSpPr>
          <p:cNvPr id="129" name="intentional i.e. suici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intentional i.e. suicide</a:t>
            </a:r>
          </a:p>
          <a:p>
            <a:pPr marL="0" indent="0" algn="ctr">
              <a:buSzTx/>
              <a:buNone/>
            </a:pPr>
            <a:r>
              <a:t>wrong dose (i.e. Insulin) </a:t>
            </a:r>
          </a:p>
          <a:p>
            <a:pPr marL="0" indent="0" algn="ctr">
              <a:buSzTx/>
              <a:buNone/>
            </a:pPr>
            <a:r>
              <a:t>symptoms control (i.e. paracetamol for pain)</a:t>
            </a:r>
          </a:p>
          <a:p>
            <a:pPr marL="0" indent="0" algn="ctr">
              <a:buSzTx/>
              <a:buNone/>
            </a:pPr>
            <a:r>
              <a:t>exposure i.e. radiation, organophosphate </a:t>
            </a:r>
          </a:p>
          <a:p>
            <a:pPr marL="0" indent="0" algn="ctr">
              <a:buSzTx/>
              <a:buNone/>
            </a:pPr>
            <a:r>
              <a:t>bite i.e. snake bite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whole bowel irrig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whole bowel irrigation</a:t>
            </a:r>
          </a:p>
        </p:txBody>
      </p:sp>
      <p:pic>
        <p:nvPicPr>
          <p:cNvPr id="237" name="Screen Shot 2017-02-04 at 11.39.07 am.png" descr="Screen Shot 2017-02-04 at 11.39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773" y="2832298"/>
            <a:ext cx="9823254" cy="5816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astric Lavage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7009276" cy="2120900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Gastric Lavage</a:t>
            </a:r>
          </a:p>
        </p:txBody>
      </p:sp>
      <p:pic>
        <p:nvPicPr>
          <p:cNvPr id="240" name="Screen Shot 2017-02-04 at 11.41.18 am.png" descr="Screen Shot 2017-02-04 at 11.41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48197" y="191525"/>
            <a:ext cx="2111574" cy="2852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Screen Shot 2017-02-07 at 7.26.02 am.png" descr="Screen Shot 2017-02-07 at 7.26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3230" y="3221235"/>
            <a:ext cx="10358340" cy="561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Induced emesis (Syrup or Ipecac)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379803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r>
              <a:t>Induced emesis (Syrup or Ipecac)</a:t>
            </a:r>
          </a:p>
        </p:txBody>
      </p:sp>
      <p:pic>
        <p:nvPicPr>
          <p:cNvPr id="244" name="Screen Shot 2017-02-04 at 11.42.19 am.png" descr="Screen Shot 2017-02-04 at 11.42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901" y="3170568"/>
            <a:ext cx="11550998" cy="513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nhanced Elimin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Enhanced Elimination </a:t>
            </a:r>
          </a:p>
        </p:txBody>
      </p:sp>
      <p:sp>
        <p:nvSpPr>
          <p:cNvPr id="247" name="Multiple dose activated charcoa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Multiple dose activated charcoal </a:t>
            </a:r>
          </a:p>
          <a:p>
            <a:pPr marL="0" indent="0">
              <a:buSzTx/>
              <a:buNone/>
            </a:pPr>
            <a:r>
              <a:t>urine alkalisation</a:t>
            </a:r>
          </a:p>
          <a:p>
            <a:pPr marL="0" indent="0">
              <a:buSzTx/>
              <a:buNone/>
            </a:pPr>
            <a:r>
              <a:t>extracorporeal technique of elimination</a:t>
            </a:r>
          </a:p>
          <a:p>
            <a:pPr marL="0" lvl="1" indent="228600">
              <a:buSzTx/>
              <a:buNone/>
            </a:pPr>
            <a:r>
              <a:t>harm-dialysis and haemofiltration</a:t>
            </a:r>
          </a:p>
          <a:p>
            <a:pPr marL="0" lvl="1" indent="228600">
              <a:buSzTx/>
              <a:buNone/>
            </a:pPr>
            <a:r>
              <a:t>charcoal haemoperfusion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Multiple doses of A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Multiple doses of AC</a:t>
            </a:r>
          </a:p>
        </p:txBody>
      </p:sp>
      <p:pic>
        <p:nvPicPr>
          <p:cNvPr id="250" name="Screen Shot 2017-02-04 at 11.45.11 am.png" descr="Screen Shot 2017-02-04 at 11.45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635" y="2709531"/>
            <a:ext cx="10259530" cy="606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Urinary Alkalinis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Urinary Alkalinisation</a:t>
            </a:r>
          </a:p>
        </p:txBody>
      </p:sp>
      <p:pic>
        <p:nvPicPr>
          <p:cNvPr id="253" name="Screen Shot 2017-02-04 at 11.46.23 am.png" descr="Screen Shot 2017-02-04 at 11.46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270" y="2863287"/>
            <a:ext cx="10398260" cy="575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Extracorporeal technique of elimination"/>
          <p:cNvSpPr txBox="1">
            <a:spLocks noGrp="1"/>
          </p:cNvSpPr>
          <p:nvPr>
            <p:ph type="title"/>
          </p:nvPr>
        </p:nvSpPr>
        <p:spPr>
          <a:xfrm>
            <a:off x="630766" y="152400"/>
            <a:ext cx="11099801" cy="1222971"/>
          </a:xfrm>
          <a:prstGeom prst="rect">
            <a:avLst/>
          </a:prstGeom>
        </p:spPr>
        <p:txBody>
          <a:bodyPr/>
          <a:lstStyle>
            <a:lvl1pPr defTabSz="362204">
              <a:defRPr sz="4960"/>
            </a:lvl1pPr>
          </a:lstStyle>
          <a:p>
            <a:r>
              <a:t>Extracorporeal technique of elimination</a:t>
            </a:r>
          </a:p>
        </p:txBody>
      </p:sp>
      <p:pic>
        <p:nvPicPr>
          <p:cNvPr id="256" name="Screen Shot 2018-10-23 at 11.18.47 AM.png" descr="Screen Shot 2018-10-23 at 11.18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465" y="5998633"/>
            <a:ext cx="2146301" cy="347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creen Shot 2018-10-23 at 11.18.36 AM.png" descr="Screen Shot 2018-10-23 at 11.18.3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5854" y="5998633"/>
            <a:ext cx="2792094" cy="347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Screen Shot 2018-10-23 at 11.18.54 AM.png" descr="Screen Shot 2018-10-23 at 11.18.5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8035" y="5936942"/>
            <a:ext cx="2146301" cy="3603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Screen Shot 2018-10-23 at 11.19.07 AM.png" descr="Screen Shot 2018-10-23 at 11.19.07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64424" y="5936942"/>
            <a:ext cx="2185325" cy="3603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Screen Shot 2018-10-23 at 11.26.32 AM.png" descr="Screen Shot 2018-10-23 at 11.26.32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748" y="1653050"/>
            <a:ext cx="4155757" cy="3760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Screen Shot 2018-10-23 at 11.26.45 AM.png" descr="Screen Shot 2018-10-23 at 11.26.45 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49529" y="1653050"/>
            <a:ext cx="4190801" cy="3760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3" animBg="1" advAuto="0"/>
      <p:bldP spid="257" grpId="4" animBg="1" advAuto="0"/>
      <p:bldP spid="258" grpId="5" animBg="1" advAuto="0"/>
      <p:bldP spid="259" grpId="6" animBg="1" advAuto="0"/>
      <p:bldP spid="260" grpId="1" animBg="1" advAuto="0"/>
      <p:bldP spid="261" grpId="2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Dispos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Disposition</a:t>
            </a:r>
          </a:p>
        </p:txBody>
      </p:sp>
      <p:sp>
        <p:nvSpPr>
          <p:cNvPr id="264" name="if asymptomatic for 6 hours in ED —&gt; dischar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if asymptomatic for 6 hours in ED —&gt; discharge </a:t>
            </a:r>
          </a:p>
          <a:p>
            <a:pPr marL="0" indent="0" algn="ctr">
              <a:buSzTx/>
              <a:buNone/>
            </a:pPr>
            <a:r>
              <a:t>otherwise admission to hospital is required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creen Shot 2017-02-04 at 11.54.12 am.png" descr="Screen Shot 2017-02-04 at 11.54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968" y="1272760"/>
            <a:ext cx="11308864" cy="7208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hank Yo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</a:t>
            </a:r>
          </a:p>
        </p:txBody>
      </p:sp>
      <p:sp>
        <p:nvSpPr>
          <p:cNvPr id="269" name="All the best !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 the best !</a:t>
            </a:r>
          </a:p>
        </p:txBody>
      </p:sp>
      <p:pic>
        <p:nvPicPr>
          <p:cNvPr id="270" name="Screen Shot 2017-02-04 at 11.56.13 am.png" descr="Screen Shot 2017-02-04 at 11.56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2509" y="2466148"/>
            <a:ext cx="5985582" cy="4821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at are the routes of exposure?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644320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r>
              <a:t>what are the routes of exposure?</a:t>
            </a:r>
          </a:p>
        </p:txBody>
      </p:sp>
      <p:sp>
        <p:nvSpPr>
          <p:cNvPr id="132" name="inhalation (i.e. Nitrous oxide, CO)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inhalation (i.e. Nitrous oxide, CO)</a:t>
            </a:r>
          </a:p>
          <a:p>
            <a:pPr marL="0" indent="0" algn="ctr">
              <a:buSzTx/>
              <a:buNone/>
            </a:pPr>
            <a:r>
              <a:t>skin or eye absorption (i.e. organophosphate)</a:t>
            </a:r>
          </a:p>
          <a:p>
            <a:pPr marL="0" indent="0" algn="ctr">
              <a:buSzTx/>
              <a:buNone/>
            </a:pPr>
            <a:r>
              <a:t>ingestion : major one (i.e. paracetamol….etc) </a:t>
            </a:r>
          </a:p>
          <a:p>
            <a:pPr marL="0" indent="0" algn="ctr">
              <a:buSzTx/>
              <a:buNone/>
            </a:pPr>
            <a:r>
              <a:t>injection (i.e. Opioids, insulin)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ssessment"/>
          <p:cNvSpPr txBox="1">
            <a:spLocks noGrp="1"/>
          </p:cNvSpPr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istory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460765"/>
          </a:xfrm>
          <a:prstGeom prst="rect">
            <a:avLst/>
          </a:prstGeom>
        </p:spPr>
        <p:txBody>
          <a:bodyPr/>
          <a:lstStyle/>
          <a:p>
            <a:r>
              <a:t>History</a:t>
            </a:r>
          </a:p>
        </p:txBody>
      </p:sp>
      <p:sp>
        <p:nvSpPr>
          <p:cNvPr id="137" name="may be unclear…"/>
          <p:cNvSpPr txBox="1">
            <a:spLocks noGrp="1"/>
          </p:cNvSpPr>
          <p:nvPr>
            <p:ph type="body" idx="1"/>
          </p:nvPr>
        </p:nvSpPr>
        <p:spPr>
          <a:xfrm>
            <a:off x="952500" y="2360215"/>
            <a:ext cx="11099800" cy="6760370"/>
          </a:xfrm>
          <a:prstGeom prst="rect">
            <a:avLst/>
          </a:prstGeom>
        </p:spPr>
        <p:txBody>
          <a:bodyPr/>
          <a:lstStyle/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may be unclear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substance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dose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rout of exposure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collateral Hx (i.e. family, friends, medical records)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Prehospital medical staff (i..e empty containers)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other (i..e hobbies, occupation, suicide note, change in behaviour recently)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xamination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228329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r>
              <a:t>Examination</a:t>
            </a:r>
          </a:p>
        </p:txBody>
      </p:sp>
      <p:graphicFrame>
        <p:nvGraphicFramePr>
          <p:cNvPr id="140" name="Table"/>
          <p:cNvGraphicFramePr/>
          <p:nvPr/>
        </p:nvGraphicFramePr>
        <p:xfrm>
          <a:off x="881789" y="2153146"/>
          <a:ext cx="11253922" cy="718720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620610"/>
                <a:gridCol w="5620610"/>
              </a:tblGrid>
              <a:tr h="6536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50885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General appearance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Malnurished (IV drug user, HIV infection)</a:t>
                      </a:r>
                    </a:p>
                  </a:txBody>
                  <a:tcPr marL="50800" marR="50800" marT="50800" marB="50800" anchor="ctr" horzOverflow="overflow"/>
                </a:tc>
              </a:tr>
              <a:tr h="214219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Miosis (Opioids, organophsophate)
Nystagmus/ataxia (ethanol)</a:t>
                      </a:r>
                    </a:p>
                  </a:txBody>
                  <a:tcPr marL="50800" marR="50800" marT="50800" marB="50800" anchor="ctr" horzOverflow="overflow"/>
                </a:tc>
              </a:tr>
              <a:tr h="97591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CVS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Murmur (Endocarditis/IV drug user)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27383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Respiratory system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Bronchorrhea/crepitations/hypoxia ( Organophosphate)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203713"/>
            <a:lumOff val="-1381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xamination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042194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Examination</a:t>
            </a:r>
          </a:p>
        </p:txBody>
      </p:sp>
      <p:graphicFrame>
        <p:nvGraphicFramePr>
          <p:cNvPr id="143" name="Table"/>
          <p:cNvGraphicFramePr/>
          <p:nvPr/>
        </p:nvGraphicFramePr>
        <p:xfrm>
          <a:off x="1212486" y="1837266"/>
          <a:ext cx="10592528" cy="710300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289914"/>
                <a:gridCol w="5289914"/>
              </a:tblGrid>
              <a:tr h="5856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802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GIT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oral cavity burns ( corrosive ingestion
hyper salivation (cholinergic toxidrome 
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04843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Urology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urinary retention ( anticholinergic toxicity) 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88048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Peripheral nerves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tremor (Lithium)
Lead pipe rigidity (NMS)
clonus/hyperreflexia (serotonin toxicity)</a:t>
                      </a:r>
                    </a:p>
                  </a:txBody>
                  <a:tcPr marL="50800" marR="50800" marT="50800" marB="50800" anchor="ctr" horzOverflow="overflow"/>
                </a:tc>
              </a:tr>
              <a:tr h="240740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Dermal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bruising (anticoagulant)
flush, dry skin(anticholinergic toxicity)
warm, moist skin(sympathomimetic toxicity)
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مخصص</PresentationFormat>
  <Paragraphs>169</Paragraphs>
  <Slides>49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3" baseType="lpstr">
      <vt:lpstr>Helvetica</vt:lpstr>
      <vt:lpstr>Helvetica Light</vt:lpstr>
      <vt:lpstr>Helvetica Neue</vt:lpstr>
      <vt:lpstr>Gradient</vt:lpstr>
      <vt:lpstr>Introduction to Toxicology</vt:lpstr>
      <vt:lpstr>Topics</vt:lpstr>
      <vt:lpstr>Definition</vt:lpstr>
      <vt:lpstr>Why people get toxic?</vt:lpstr>
      <vt:lpstr>what are the routes of exposure?</vt:lpstr>
      <vt:lpstr>Assessment</vt:lpstr>
      <vt:lpstr>History</vt:lpstr>
      <vt:lpstr>Examination</vt:lpstr>
      <vt:lpstr>Examination</vt:lpstr>
      <vt:lpstr>Do not forget …!</vt:lpstr>
      <vt:lpstr>عرض تقديمي في PowerPoint</vt:lpstr>
      <vt:lpstr>Toxidrome</vt:lpstr>
      <vt:lpstr>Anticholinergic = Antimuscarinic </vt:lpstr>
      <vt:lpstr>Anti-cholinergic </vt:lpstr>
      <vt:lpstr>Cholinergic = Muscarinic </vt:lpstr>
      <vt:lpstr>Cholinergic </vt:lpstr>
      <vt:lpstr>Sympathomimetics</vt:lpstr>
      <vt:lpstr>Opioid</vt:lpstr>
      <vt:lpstr>Sedative-hypnotic</vt:lpstr>
      <vt:lpstr>Hallucinogenic</vt:lpstr>
      <vt:lpstr>Other toxidromes</vt:lpstr>
      <vt:lpstr>Diagnostic tests</vt:lpstr>
      <vt:lpstr>Diagnostic tests</vt:lpstr>
      <vt:lpstr>Diagnostic tests</vt:lpstr>
      <vt:lpstr>Diagnostic tests</vt:lpstr>
      <vt:lpstr>Management:</vt:lpstr>
      <vt:lpstr>Resuscitation</vt:lpstr>
      <vt:lpstr>Resuscitation</vt:lpstr>
      <vt:lpstr>Resuscitation</vt:lpstr>
      <vt:lpstr>Hypoglycemia</vt:lpstr>
      <vt:lpstr>Cardiac Arrhythmias</vt:lpstr>
      <vt:lpstr>Seizure </vt:lpstr>
      <vt:lpstr>Agitation</vt:lpstr>
      <vt:lpstr>Hyperthermia and hypothermia</vt:lpstr>
      <vt:lpstr>عرض تقديمي في PowerPoint</vt:lpstr>
      <vt:lpstr>Decontamination</vt:lpstr>
      <vt:lpstr>GIT decontamination</vt:lpstr>
      <vt:lpstr>Activated Charcoal (single dose) </vt:lpstr>
      <vt:lpstr>Activated Charcoal (single dose) </vt:lpstr>
      <vt:lpstr>whole bowel irrigation</vt:lpstr>
      <vt:lpstr>Gastric Lavage</vt:lpstr>
      <vt:lpstr>Induced emesis (Syrup or Ipecac)</vt:lpstr>
      <vt:lpstr>Enhanced Elimination </vt:lpstr>
      <vt:lpstr>Multiple doses of AC</vt:lpstr>
      <vt:lpstr>Urinary Alkalinisation</vt:lpstr>
      <vt:lpstr>Extracorporeal technique of elimination</vt:lpstr>
      <vt:lpstr>Disposition</vt:lpstr>
      <vt:lpstr>عرض تقديمي في PowerPoint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Toxicology</dc:title>
  <dc:creator>Star</dc:creator>
  <cp:lastModifiedBy>Star</cp:lastModifiedBy>
  <cp:revision>1</cp:revision>
  <dcterms:modified xsi:type="dcterms:W3CDTF">2019-01-18T14:30:49Z</dcterms:modified>
</cp:coreProperties>
</file>