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8" r:id="rId1"/>
  </p:sldMasterIdLst>
  <p:notesMasterIdLst>
    <p:notesMasterId r:id="rId60"/>
  </p:notesMasterIdLst>
  <p:sldIdLst>
    <p:sldId id="256" r:id="rId2"/>
    <p:sldId id="305" r:id="rId3"/>
    <p:sldId id="306" r:id="rId4"/>
    <p:sldId id="257" r:id="rId5"/>
    <p:sldId id="258" r:id="rId6"/>
    <p:sldId id="307" r:id="rId7"/>
    <p:sldId id="262" r:id="rId8"/>
    <p:sldId id="322" r:id="rId9"/>
    <p:sldId id="323" r:id="rId10"/>
    <p:sldId id="325" r:id="rId11"/>
    <p:sldId id="324" r:id="rId12"/>
    <p:sldId id="326" r:id="rId13"/>
    <p:sldId id="328" r:id="rId14"/>
    <p:sldId id="259" r:id="rId15"/>
    <p:sldId id="308" r:id="rId16"/>
    <p:sldId id="260" r:id="rId17"/>
    <p:sldId id="309" r:id="rId18"/>
    <p:sldId id="261" r:id="rId19"/>
    <p:sldId id="311" r:id="rId20"/>
    <p:sldId id="264" r:id="rId21"/>
    <p:sldId id="310" r:id="rId22"/>
    <p:sldId id="263" r:id="rId23"/>
    <p:sldId id="320" r:id="rId24"/>
    <p:sldId id="321" r:id="rId25"/>
    <p:sldId id="265" r:id="rId26"/>
    <p:sldId id="312" r:id="rId27"/>
    <p:sldId id="266" r:id="rId28"/>
    <p:sldId id="313" r:id="rId29"/>
    <p:sldId id="267" r:id="rId30"/>
    <p:sldId id="268" r:id="rId31"/>
    <p:sldId id="314" r:id="rId32"/>
    <p:sldId id="270" r:id="rId33"/>
    <p:sldId id="273" r:id="rId34"/>
    <p:sldId id="281" r:id="rId35"/>
    <p:sldId id="276" r:id="rId36"/>
    <p:sldId id="278" r:id="rId37"/>
    <p:sldId id="282" r:id="rId38"/>
    <p:sldId id="317" r:id="rId39"/>
    <p:sldId id="279" r:id="rId40"/>
    <p:sldId id="331" r:id="rId41"/>
    <p:sldId id="332" r:id="rId42"/>
    <p:sldId id="280" r:id="rId43"/>
    <p:sldId id="315" r:id="rId44"/>
    <p:sldId id="284" r:id="rId45"/>
    <p:sldId id="316" r:id="rId46"/>
    <p:sldId id="287" r:id="rId47"/>
    <p:sldId id="288" r:id="rId48"/>
    <p:sldId id="292" r:id="rId49"/>
    <p:sldId id="295" r:id="rId50"/>
    <p:sldId id="330" r:id="rId51"/>
    <p:sldId id="319" r:id="rId52"/>
    <p:sldId id="293" r:id="rId53"/>
    <p:sldId id="294" r:id="rId54"/>
    <p:sldId id="296" r:id="rId55"/>
    <p:sldId id="297" r:id="rId56"/>
    <p:sldId id="300" r:id="rId57"/>
    <p:sldId id="329" r:id="rId58"/>
    <p:sldId id="304" r:id="rId59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128">
          <p15:clr>
            <a:srgbClr val="A4A3A4"/>
          </p15:clr>
        </p15:guide>
        <p15:guide id="2" pos="575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0066"/>
    <a:srgbClr val="00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577" autoAdjust="0"/>
    <p:restoredTop sz="94660" autoAdjust="0"/>
  </p:normalViewPr>
  <p:slideViewPr>
    <p:cSldViewPr>
      <p:cViewPr varScale="1">
        <p:scale>
          <a:sx n="47" d="100"/>
          <a:sy n="47" d="100"/>
        </p:scale>
        <p:origin x="1056" y="48"/>
      </p:cViewPr>
      <p:guideLst>
        <p:guide orient="horz" pos="4128"/>
        <p:guide pos="5759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  <p:sld r:id="rId4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27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_rels/viewProps.xml.rels><?xml version="1.0" encoding="UTF-8" standalone="yes"?>
<Relationships xmlns="http://schemas.openxmlformats.org/package/2006/relationships"><Relationship Id="rId3" Type="http://schemas.openxmlformats.org/officeDocument/2006/relationships/slide" Target="slides/slide47.xml"/><Relationship Id="rId2" Type="http://schemas.openxmlformats.org/officeDocument/2006/relationships/slide" Target="slides/slide29.xml"/><Relationship Id="rId1" Type="http://schemas.openxmlformats.org/officeDocument/2006/relationships/slide" Target="slides/slide7.xml"/><Relationship Id="rId4" Type="http://schemas.openxmlformats.org/officeDocument/2006/relationships/slide" Target="slides/slide5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x-none"/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 altLang="x-none"/>
          </a:p>
        </p:txBody>
      </p:sp>
      <p:sp>
        <p:nvSpPr>
          <p:cNvPr id="1229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229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x-none"/>
              <a:t>Click to edit Master text styles</a:t>
            </a:r>
          </a:p>
          <a:p>
            <a:pPr lvl="1"/>
            <a:r>
              <a:rPr lang="en-US" altLang="x-none"/>
              <a:t>Second level</a:t>
            </a:r>
          </a:p>
          <a:p>
            <a:pPr lvl="2"/>
            <a:r>
              <a:rPr lang="en-US" altLang="x-none"/>
              <a:t>Third level</a:t>
            </a:r>
          </a:p>
          <a:p>
            <a:pPr lvl="3"/>
            <a:r>
              <a:rPr lang="en-US" altLang="x-none"/>
              <a:t>Fourth level</a:t>
            </a:r>
          </a:p>
          <a:p>
            <a:pPr lvl="4"/>
            <a:r>
              <a:rPr lang="en-US" altLang="x-none"/>
              <a:t>Fifth level</a:t>
            </a:r>
          </a:p>
        </p:txBody>
      </p:sp>
      <p:sp>
        <p:nvSpPr>
          <p:cNvPr id="1229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x-none"/>
          </a:p>
        </p:txBody>
      </p:sp>
      <p:sp>
        <p:nvSpPr>
          <p:cNvPr id="1229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16D11A88-CB47-014A-BD96-12F383B015BB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299511270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0C6467E-61BE-CF4A-8E43-675214BF79F6}" type="slidenum">
              <a:rPr lang="en-US" altLang="x-none"/>
              <a:pPr/>
              <a:t>22</a:t>
            </a:fld>
            <a:endParaRPr lang="en-US" altLang="x-none"/>
          </a:p>
        </p:txBody>
      </p:sp>
      <p:sp>
        <p:nvSpPr>
          <p:cNvPr id="13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x-none"/>
              <a:t>Optic atrophy with cupping 2 months after surviving</a:t>
            </a:r>
          </a:p>
          <a:p>
            <a:r>
              <a:rPr lang="en-US" altLang="x-none"/>
              <a:t>Pt with non-reactive pupils and min light perception</a:t>
            </a:r>
          </a:p>
        </p:txBody>
      </p:sp>
    </p:spTree>
    <p:extLst>
      <p:ext uri="{BB962C8B-B14F-4D97-AF65-F5344CB8AC3E}">
        <p14:creationId xmlns:p14="http://schemas.microsoft.com/office/powerpoint/2010/main" val="29543940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29FEC92-9300-9F47-AEB6-279FB3EEBB24}" type="slidenum">
              <a:rPr lang="en-US" altLang="x-none"/>
              <a:pPr/>
              <a:t>55</a:t>
            </a:fld>
            <a:endParaRPr lang="en-US" altLang="x-none"/>
          </a:p>
        </p:txBody>
      </p:sp>
      <p:sp>
        <p:nvSpPr>
          <p:cNvPr id="60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x-none"/>
              <a:t>But benign intervention</a:t>
            </a:r>
          </a:p>
        </p:txBody>
      </p:sp>
    </p:spTree>
    <p:extLst>
      <p:ext uri="{BB962C8B-B14F-4D97-AF65-F5344CB8AC3E}">
        <p14:creationId xmlns:p14="http://schemas.microsoft.com/office/powerpoint/2010/main" val="21868359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81D4E21-FF3C-1944-83A0-81F7A54A50DB}" type="slidenum">
              <a:rPr lang="en-US" altLang="x-none"/>
              <a:pPr/>
              <a:t>27</a:t>
            </a:fld>
            <a:endParaRPr lang="en-US" altLang="x-none"/>
          </a:p>
        </p:txBody>
      </p:sp>
      <p:sp>
        <p:nvSpPr>
          <p:cNvPr id="2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x-none"/>
              <a:t>Sweet flavor</a:t>
            </a:r>
          </a:p>
        </p:txBody>
      </p:sp>
    </p:spTree>
    <p:extLst>
      <p:ext uri="{BB962C8B-B14F-4D97-AF65-F5344CB8AC3E}">
        <p14:creationId xmlns:p14="http://schemas.microsoft.com/office/powerpoint/2010/main" val="27751516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722C6D5-D6A6-924B-BF13-382E322B3708}" type="slidenum">
              <a:rPr lang="en-US" altLang="x-none"/>
              <a:pPr/>
              <a:t>33</a:t>
            </a:fld>
            <a:endParaRPr lang="en-US" altLang="x-none"/>
          </a:p>
        </p:txBody>
      </p:sp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x-none"/>
              <a:t>Sweet tasting, occasional fluorescein</a:t>
            </a:r>
          </a:p>
        </p:txBody>
      </p:sp>
    </p:spTree>
    <p:extLst>
      <p:ext uri="{BB962C8B-B14F-4D97-AF65-F5344CB8AC3E}">
        <p14:creationId xmlns:p14="http://schemas.microsoft.com/office/powerpoint/2010/main" val="39484082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FD88072-6BD0-8E43-9E95-E244CAB67A87}" type="slidenum">
              <a:rPr lang="en-US" altLang="x-none"/>
              <a:pPr/>
              <a:t>35</a:t>
            </a:fld>
            <a:endParaRPr lang="en-US" altLang="x-none"/>
          </a:p>
        </p:txBody>
      </p:sp>
      <p:sp>
        <p:nvSpPr>
          <p:cNvPr id="31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x-none"/>
              <a:t>Outbreak 323 persons in orison?</a:t>
            </a:r>
          </a:p>
          <a:p>
            <a:r>
              <a:rPr lang="en-US" altLang="x-none"/>
              <a:t>R</a:t>
            </a:r>
          </a:p>
          <a:p>
            <a:r>
              <a:rPr lang="en-US" altLang="x-none"/>
              <a:t>Or any level with an acidosis</a:t>
            </a:r>
          </a:p>
        </p:txBody>
      </p:sp>
    </p:spTree>
    <p:extLst>
      <p:ext uri="{BB962C8B-B14F-4D97-AF65-F5344CB8AC3E}">
        <p14:creationId xmlns:p14="http://schemas.microsoft.com/office/powerpoint/2010/main" val="11734635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EDBCC14-43C2-5C46-BBC5-2561FA532AE2}" type="slidenum">
              <a:rPr lang="en-US" altLang="x-none"/>
              <a:pPr/>
              <a:t>36</a:t>
            </a:fld>
            <a:endParaRPr lang="en-US" altLang="x-none"/>
          </a:p>
        </p:txBody>
      </p:sp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x-none"/>
              <a:t>No good test for rapid quatification of metabolites</a:t>
            </a:r>
          </a:p>
        </p:txBody>
      </p:sp>
    </p:spTree>
    <p:extLst>
      <p:ext uri="{BB962C8B-B14F-4D97-AF65-F5344CB8AC3E}">
        <p14:creationId xmlns:p14="http://schemas.microsoft.com/office/powerpoint/2010/main" val="40105195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9678860-8A01-554E-98F2-E770E09713C5}" type="slidenum">
              <a:rPr lang="en-US" altLang="x-none"/>
              <a:pPr/>
              <a:t>42</a:t>
            </a:fld>
            <a:endParaRPr lang="en-US" altLang="x-none"/>
          </a:p>
        </p:txBody>
      </p:sp>
      <p:sp>
        <p:nvSpPr>
          <p:cNvPr id="3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x-none"/>
              <a:t>If late in poisoning, patient requires treatment regardless</a:t>
            </a:r>
          </a:p>
          <a:p>
            <a:r>
              <a:rPr lang="en-US" altLang="x-none"/>
              <a:t>Only parent compound is osmotically active</a:t>
            </a:r>
          </a:p>
          <a:p>
            <a:r>
              <a:rPr lang="en-US" altLang="x-none"/>
              <a:t>Other conditions can cause osmol gap</a:t>
            </a:r>
          </a:p>
        </p:txBody>
      </p:sp>
    </p:spTree>
    <p:extLst>
      <p:ext uri="{BB962C8B-B14F-4D97-AF65-F5344CB8AC3E}">
        <p14:creationId xmlns:p14="http://schemas.microsoft.com/office/powerpoint/2010/main" val="13742700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9AAAF08-5586-C54C-B8D0-2A5F823E436C}" type="slidenum">
              <a:rPr lang="en-US" altLang="x-none"/>
              <a:pPr/>
              <a:t>46</a:t>
            </a:fld>
            <a:endParaRPr lang="en-US" altLang="x-none"/>
          </a:p>
        </p:txBody>
      </p:sp>
      <p:sp>
        <p:nvSpPr>
          <p:cNvPr id="46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x-none"/>
              <a:t>In a pateitn with undifferentiated anion gap metabolic acidosis and high ethanol level, the diagnosis of a toxic alcohol should be questioned</a:t>
            </a:r>
          </a:p>
          <a:p>
            <a:r>
              <a:rPr lang="en-US" altLang="x-none"/>
              <a:t>The only setting in which this may occur is a patient with advanced poisoning who ingests ethanol after acidosis develops, highly unlike;y</a:t>
            </a:r>
          </a:p>
        </p:txBody>
      </p:sp>
    </p:spTree>
    <p:extLst>
      <p:ext uri="{BB962C8B-B14F-4D97-AF65-F5344CB8AC3E}">
        <p14:creationId xmlns:p14="http://schemas.microsoft.com/office/powerpoint/2010/main" val="40733790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E3695B8-390E-DB4E-8845-335D3292C1A7}" type="slidenum">
              <a:rPr lang="en-US" altLang="x-none"/>
              <a:pPr/>
              <a:t>49</a:t>
            </a:fld>
            <a:endParaRPr lang="en-US" altLang="x-none"/>
          </a:p>
        </p:txBody>
      </p:sp>
      <p:sp>
        <p:nvSpPr>
          <p:cNvPr id="56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x-none"/>
              <a:t>Advantage: pediatrics where one sip of 100% methanol can be toxic </a:t>
            </a:r>
          </a:p>
          <a:p>
            <a:r>
              <a:rPr lang="en-US" altLang="x-none"/>
              <a:t>Can initatiate therapy and wait for level</a:t>
            </a:r>
          </a:p>
        </p:txBody>
      </p:sp>
    </p:spTree>
    <p:extLst>
      <p:ext uri="{BB962C8B-B14F-4D97-AF65-F5344CB8AC3E}">
        <p14:creationId xmlns:p14="http://schemas.microsoft.com/office/powerpoint/2010/main" val="37582038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2389E44-776A-994B-B6D6-CDD9968EF6EC}" type="slidenum">
              <a:rPr lang="en-US" altLang="x-none"/>
              <a:pPr/>
              <a:t>53</a:t>
            </a:fld>
            <a:endParaRPr lang="en-US" altLang="x-none"/>
          </a:p>
        </p:txBody>
      </p:sp>
      <p:sp>
        <p:nvSpPr>
          <p:cNvPr id="5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x-none"/>
              <a:t>For acidemic patients with methanol</a:t>
            </a:r>
          </a:p>
          <a:p>
            <a:r>
              <a:rPr lang="en-US" altLang="x-none"/>
              <a:t>N ot necessarily helpful in EG</a:t>
            </a:r>
          </a:p>
          <a:p>
            <a:endParaRPr lang="en-US" altLang="x-none"/>
          </a:p>
          <a:p>
            <a:r>
              <a:rPr lang="en-US" altLang="x-none"/>
              <a:t>1-2mEq/kg followed by an isotonic drip</a:t>
            </a:r>
          </a:p>
          <a:p>
            <a:r>
              <a:rPr lang="en-US" altLang="x-none"/>
              <a:t>Observe potassium</a:t>
            </a:r>
          </a:p>
          <a:p>
            <a:endParaRPr lang="en-US" altLang="x-none"/>
          </a:p>
          <a:p>
            <a:r>
              <a:rPr lang="en-US" altLang="x-none"/>
              <a:t>Animal models suggest folate minimizes formic acid half-life, </a:t>
            </a:r>
          </a:p>
        </p:txBody>
      </p:sp>
    </p:spTree>
    <p:extLst>
      <p:ext uri="{BB962C8B-B14F-4D97-AF65-F5344CB8AC3E}">
        <p14:creationId xmlns:p14="http://schemas.microsoft.com/office/powerpoint/2010/main" val="6092413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442" y="1447801"/>
            <a:ext cx="662096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6442" y="4777380"/>
            <a:ext cx="662096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83E99-EC3A-4D4C-8835-DDD47F0340D6}" type="slidenum">
              <a:rPr lang="en-US" altLang="x-none" smtClean="0"/>
              <a:pPr/>
              <a:t>‹#›</a:t>
            </a:fld>
            <a:endParaRPr lang="en-US" altLang="x-non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4800587"/>
            <a:ext cx="66209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442" y="685800"/>
            <a:ext cx="662096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3" y="5367325"/>
            <a:ext cx="662096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853615-5E5F-5941-BC6F-73661E80D27D}" type="slidenum">
              <a:rPr lang="en-US" altLang="x-none" smtClean="0"/>
              <a:pPr/>
              <a:t>‹#›</a:t>
            </a:fld>
            <a:endParaRPr lang="en-US" altLang="x-non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2" y="1447800"/>
            <a:ext cx="6620968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3657600"/>
            <a:ext cx="6620968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853615-5E5F-5941-BC6F-73661E80D27D}" type="slidenum">
              <a:rPr lang="en-US" altLang="x-none" smtClean="0"/>
              <a:pPr/>
              <a:t>‹#›</a:t>
            </a:fld>
            <a:endParaRPr lang="en-US" altLang="x-none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1409" y="1447800"/>
            <a:ext cx="6001049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448177" y="3771174"/>
            <a:ext cx="546115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4350657"/>
            <a:ext cx="6620968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853615-5E5F-5941-BC6F-73661E80D27D}" type="slidenum">
              <a:rPr lang="en-US" altLang="x-none" smtClean="0"/>
              <a:pPr/>
              <a:t>‹#›</a:t>
            </a:fld>
            <a:endParaRPr lang="en-US" altLang="x-none"/>
          </a:p>
        </p:txBody>
      </p:sp>
      <p:sp>
        <p:nvSpPr>
          <p:cNvPr id="12" name="TextBox 11"/>
          <p:cNvSpPr txBox="1"/>
          <p:nvPr/>
        </p:nvSpPr>
        <p:spPr>
          <a:xfrm>
            <a:off x="673897" y="971253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999690" y="2613787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3124201"/>
            <a:ext cx="662096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853615-5E5F-5941-BC6F-73661E80D27D}" type="slidenum">
              <a:rPr lang="en-US" altLang="x-none" smtClean="0"/>
              <a:pPr/>
              <a:t>‹#›</a:t>
            </a:fld>
            <a:endParaRPr lang="en-US" altLang="x-none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4834" y="1981200"/>
            <a:ext cx="22107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489475" y="2667000"/>
            <a:ext cx="219608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3504" y="1981200"/>
            <a:ext cx="220275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905586" y="2667000"/>
            <a:ext cx="2210671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1981200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5344917" y="2667000"/>
            <a:ext cx="2199658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x-none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853615-5E5F-5941-BC6F-73661E80D27D}" type="slidenum">
              <a:rPr lang="en-US" altLang="x-none" smtClean="0"/>
              <a:pPr/>
              <a:t>‹#›</a:t>
            </a:fld>
            <a:endParaRPr lang="en-US" altLang="x-none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475" y="4250949"/>
            <a:ext cx="22056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489475" y="2209800"/>
            <a:ext cx="2205612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489475" y="4827212"/>
            <a:ext cx="2205612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7792" y="4250949"/>
            <a:ext cx="21984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2917791" y="2209800"/>
            <a:ext cx="2198466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2916776" y="4827211"/>
            <a:ext cx="2201378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4250949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344916" y="2209800"/>
            <a:ext cx="219965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5344824" y="4827209"/>
            <a:ext cx="2202571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x-none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853615-5E5F-5941-BC6F-73661E80D27D}" type="slidenum">
              <a:rPr lang="en-US" altLang="x-none" smtClean="0"/>
              <a:pPr/>
              <a:t>‹#›</a:t>
            </a:fld>
            <a:endParaRPr lang="en-US" altLang="x-none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2BF6D-1101-BE4A-A867-6D041B083CAC}" type="slidenum">
              <a:rPr lang="en-US" altLang="x-none" smtClean="0"/>
              <a:pPr/>
              <a:t>‹#›</a:t>
            </a:fld>
            <a:endParaRPr lang="en-US" altLang="x-none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29782" y="430214"/>
            <a:ext cx="1314793" cy="5826125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9475" y="773205"/>
            <a:ext cx="5568812" cy="548313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2EE0F-83A0-F54A-9EDE-3ED08D537999}" type="slidenum">
              <a:rPr lang="en-US" altLang="x-none" smtClean="0"/>
              <a:pPr/>
              <a:t>‹#›</a:t>
            </a:fld>
            <a:endParaRPr lang="en-US" altLang="x-non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B5ED2-A539-D94E-A5D4-00014762DF90}" type="slidenum">
              <a:rPr lang="en-US" altLang="x-none" smtClean="0"/>
              <a:pPr/>
              <a:t>‹#›</a:t>
            </a:fld>
            <a:endParaRPr lang="en-US" altLang="x-non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2861734"/>
            <a:ext cx="662096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F831B-B68E-E44C-B370-B0350DF11599}" type="slidenum">
              <a:rPr lang="en-US" altLang="x-none" smtClean="0"/>
              <a:pPr/>
              <a:t>‹#›</a:t>
            </a:fld>
            <a:endParaRPr lang="en-US" altLang="x-non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700" y="2060576"/>
            <a:ext cx="3298113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41975" y="2056093"/>
            <a:ext cx="3298115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C018E-741B-8F4C-972B-1E596F50E549}" type="slidenum">
              <a:rPr lang="en-US" altLang="x-none" smtClean="0"/>
              <a:pPr/>
              <a:t>‹#›</a:t>
            </a:fld>
            <a:endParaRPr lang="en-US" altLang="x-non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1905000"/>
            <a:ext cx="32981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700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41976" y="1905000"/>
            <a:ext cx="3298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41976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x-non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x-non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5BEC3-9872-8144-B621-FB156AA381DE}" type="slidenum">
              <a:rPr lang="en-US" altLang="x-none" smtClean="0"/>
              <a:pPr/>
              <a:t>‹#›</a:t>
            </a:fld>
            <a:endParaRPr lang="en-US" altLang="x-non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x-none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x-none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B2A83-5909-FD4B-B428-1718AFD66DFF}" type="slidenum">
              <a:rPr lang="en-US" altLang="x-none" smtClean="0"/>
              <a:pPr/>
              <a:t>‹#›</a:t>
            </a:fld>
            <a:endParaRPr lang="en-US" altLang="x-non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x-none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x-none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A4961D-AA1A-954A-AD45-E9C4D6878039}" type="slidenum">
              <a:rPr lang="en-US" altLang="x-none" smtClean="0"/>
              <a:pPr/>
              <a:t>‹#›</a:t>
            </a:fld>
            <a:endParaRPr lang="en-US" altLang="x-non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1447800"/>
            <a:ext cx="2551462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9397" y="1447800"/>
            <a:ext cx="3898013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129281"/>
            <a:ext cx="2551462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x-none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x-none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3E5A9-8EDE-3245-835D-468E29909510}" type="slidenum">
              <a:rPr lang="en-US" altLang="x-none" smtClean="0"/>
              <a:pPr/>
              <a:t>‹#›</a:t>
            </a:fld>
            <a:endParaRPr lang="en-US" altLang="x-non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656" y="1854192"/>
            <a:ext cx="3820674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13517" y="1143000"/>
            <a:ext cx="2400925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657600"/>
            <a:ext cx="3814728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8FCE3C-3B60-B34A-9121-1CEB51CE000D}" type="slidenum">
              <a:rPr lang="en-US" altLang="x-none" smtClean="0"/>
              <a:pPr/>
              <a:t>‹#›</a:t>
            </a:fld>
            <a:endParaRPr lang="en-US" altLang="x-non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/>
          <p:cNvSpPr/>
          <p:nvPr/>
        </p:nvSpPr>
        <p:spPr>
          <a:xfrm>
            <a:off x="629943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Oval 22"/>
          <p:cNvSpPr/>
          <p:nvPr/>
        </p:nvSpPr>
        <p:spPr>
          <a:xfrm>
            <a:off x="5689832" y="-457200"/>
            <a:ext cx="1600200" cy="1600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4000"/>
                </a:schemeClr>
              </a:gs>
              <a:gs pos="73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Oval 23"/>
          <p:cNvSpPr/>
          <p:nvPr/>
        </p:nvSpPr>
        <p:spPr>
          <a:xfrm>
            <a:off x="6299432" y="6096000"/>
            <a:ext cx="990600" cy="9906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9000"/>
                </a:schemeClr>
              </a:gs>
              <a:gs pos="66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Oval 19"/>
          <p:cNvSpPr/>
          <p:nvPr/>
        </p:nvSpPr>
        <p:spPr>
          <a:xfrm>
            <a:off x="-153988" y="2667000"/>
            <a:ext cx="4191000" cy="41910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1000"/>
                </a:schemeClr>
              </a:gs>
              <a:gs pos="75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Oval 20"/>
          <p:cNvSpPr/>
          <p:nvPr/>
        </p:nvSpPr>
        <p:spPr>
          <a:xfrm>
            <a:off x="-839788" y="2895600"/>
            <a:ext cx="2362200" cy="2362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8000"/>
                </a:schemeClr>
              </a:gs>
              <a:gs pos="72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Rectangle 18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4710" y="452718"/>
            <a:ext cx="7055380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2052925"/>
            <a:ext cx="6711654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7494989" y="1828771"/>
            <a:ext cx="990599" cy="22865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alt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6233335" y="3263371"/>
            <a:ext cx="3859795" cy="2286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alt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7766431" y="295736"/>
            <a:ext cx="628813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1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853615-5E5F-5941-BC6F-73661E80D27D}" type="slidenum">
              <a:rPr lang="en-US" altLang="x-none" smtClean="0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08613261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iming>
    <p:tnLst>
      <p:par>
        <p:cTn id="1" dur="indefinite" restart="never" nodeType="tmRoot"/>
      </p:par>
    </p:tnLst>
  </p:timing>
  <p:txStyles>
    <p:titleStyle>
      <a:lvl1pPr algn="l" defTabSz="457207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6" indent="-342906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62" indent="-285755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20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27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34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42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49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57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64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7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5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22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3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38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46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53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6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2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524000"/>
          </a:xfrm>
        </p:spPr>
        <p:txBody>
          <a:bodyPr anchor="ctr"/>
          <a:lstStyle/>
          <a:p>
            <a:r>
              <a:rPr lang="en-US" altLang="x-none" sz="4800" b="1" dirty="0"/>
              <a:t>Toxic Alcohols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5154592"/>
            <a:ext cx="6400800" cy="1752600"/>
          </a:xfrm>
        </p:spPr>
        <p:txBody>
          <a:bodyPr/>
          <a:lstStyle/>
          <a:p>
            <a:r>
              <a:rPr lang="en-US" altLang="x-none" dirty="0" err="1" smtClean="0"/>
              <a:t>Badr</a:t>
            </a:r>
            <a:r>
              <a:rPr lang="en-US" altLang="x-none" dirty="0" smtClean="0"/>
              <a:t> </a:t>
            </a:r>
            <a:r>
              <a:rPr lang="en-US" altLang="x-none" dirty="0" err="1" smtClean="0"/>
              <a:t>Aldawood</a:t>
            </a:r>
            <a:r>
              <a:rPr lang="en-US" altLang="x-none" dirty="0" smtClean="0"/>
              <a:t>, FRCPC</a:t>
            </a:r>
          </a:p>
          <a:p>
            <a:r>
              <a:rPr lang="en-US" altLang="x-none" dirty="0" smtClean="0"/>
              <a:t>March, 2019</a:t>
            </a:r>
            <a:endParaRPr lang="en-US" altLang="x-none" dirty="0"/>
          </a:p>
        </p:txBody>
      </p:sp>
      <p:pic>
        <p:nvPicPr>
          <p:cNvPr id="2053" name="Picture 5" descr="antifreez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3382" y="0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rubbingalcoho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25" y="4570413"/>
            <a:ext cx="1285875" cy="2287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9" name="Picture 11" descr="flurose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mage result for methanol antifreez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0"/>
            <a:ext cx="1057961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4710" y="452718"/>
            <a:ext cx="7055380" cy="1452282"/>
          </a:xfrm>
        </p:spPr>
        <p:txBody>
          <a:bodyPr/>
          <a:lstStyle/>
          <a:p>
            <a:r>
              <a:rPr lang="en-US" sz="4400" dirty="0"/>
              <a:t>Ethanol Toxicity clinical presentation 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708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1" y="99349"/>
            <a:ext cx="8534400" cy="1143000"/>
          </a:xfrm>
        </p:spPr>
        <p:txBody>
          <a:bodyPr/>
          <a:lstStyle/>
          <a:p>
            <a:r>
              <a:rPr lang="en-US" sz="3600" dirty="0"/>
              <a:t>Ethanol Toxicity clinical presentation 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242349"/>
            <a:ext cx="7772400" cy="4114800"/>
          </a:xfrm>
        </p:spPr>
        <p:txBody>
          <a:bodyPr/>
          <a:lstStyle/>
          <a:p>
            <a:r>
              <a:rPr lang="en-US" sz="2800" b="1" dirty="0"/>
              <a:t>D</a:t>
            </a:r>
            <a:r>
              <a:rPr lang="en-US" sz="2800" b="1" dirty="0" smtClean="0">
                <a:effectLst/>
              </a:rPr>
              <a:t>isinhibited behavior</a:t>
            </a:r>
          </a:p>
          <a:p>
            <a:r>
              <a:rPr lang="en-US" sz="2800" b="1" dirty="0"/>
              <a:t>S</a:t>
            </a:r>
            <a:r>
              <a:rPr lang="en-US" sz="2800" b="1" dirty="0" smtClean="0">
                <a:effectLst/>
              </a:rPr>
              <a:t>lurred speech</a:t>
            </a:r>
          </a:p>
          <a:p>
            <a:r>
              <a:rPr lang="en-US" sz="2800" b="1" dirty="0"/>
              <a:t>I</a:t>
            </a:r>
            <a:r>
              <a:rPr lang="en-US" sz="2800" b="1" dirty="0" smtClean="0">
                <a:effectLst/>
              </a:rPr>
              <a:t>mpaired coordination</a:t>
            </a:r>
          </a:p>
          <a:p>
            <a:r>
              <a:rPr lang="en-US" sz="2800" b="1" dirty="0" smtClean="0"/>
              <a:t>L</a:t>
            </a:r>
            <a:r>
              <a:rPr lang="en-US" sz="2800" b="1" dirty="0" smtClean="0">
                <a:effectLst/>
              </a:rPr>
              <a:t>ater: Respiratory and (CNS) depression</a:t>
            </a:r>
            <a:r>
              <a:rPr lang="en-US" sz="2800" b="1" dirty="0" smtClean="0"/>
              <a:t/>
            </a:r>
            <a:br>
              <a:rPr lang="en-US" sz="2800" b="1" dirty="0" smtClean="0"/>
            </a:br>
            <a:endParaRPr lang="en-US" sz="2800" b="1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9398" y="3997123"/>
            <a:ext cx="4850017" cy="272005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3897843"/>
            <a:ext cx="3480454" cy="2918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058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b="1" dirty="0" smtClean="0"/>
              <a:t>Ethanol Toxicity work up?</a:t>
            </a:r>
            <a:endParaRPr lang="en-US" sz="4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Ethanol levels</a:t>
            </a:r>
          </a:p>
          <a:p>
            <a:r>
              <a:rPr lang="en-US" sz="4000" dirty="0" smtClean="0"/>
              <a:t>ABG/VBG</a:t>
            </a:r>
          </a:p>
          <a:p>
            <a:r>
              <a:rPr lang="en-US" sz="4000" dirty="0" smtClean="0"/>
              <a:t>Renal profile/</a:t>
            </a:r>
            <a:r>
              <a:rPr lang="en-US" sz="4000" dirty="0" err="1" smtClean="0"/>
              <a:t>Lytes</a:t>
            </a:r>
            <a:endParaRPr lang="en-US" sz="4000" dirty="0" smtClean="0"/>
          </a:p>
          <a:p>
            <a:r>
              <a:rPr lang="en-US" sz="4000" dirty="0" smtClean="0"/>
              <a:t>Don’t miss possible injuries (TRAUMA)</a:t>
            </a:r>
          </a:p>
        </p:txBody>
      </p:sp>
    </p:spTree>
    <p:extLst>
      <p:ext uri="{BB962C8B-B14F-4D97-AF65-F5344CB8AC3E}">
        <p14:creationId xmlns:p14="http://schemas.microsoft.com/office/powerpoint/2010/main" val="322735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Ethanol </a:t>
            </a:r>
            <a:r>
              <a:rPr lang="en-US" smtClean="0"/>
              <a:t>Toxicity Treatment?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981200"/>
            <a:ext cx="8382000" cy="41148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Observation</a:t>
            </a:r>
          </a:p>
          <a:p>
            <a:r>
              <a:rPr lang="en-US" sz="3600" dirty="0" smtClean="0"/>
              <a:t>IV Fluid Hydration (?Alcoholic  Ketoacidosis)</a:t>
            </a:r>
          </a:p>
          <a:p>
            <a:r>
              <a:rPr lang="en-US" sz="3600" dirty="0" smtClean="0"/>
              <a:t>Thiamine ?</a:t>
            </a:r>
          </a:p>
          <a:p>
            <a:r>
              <a:rPr lang="en-US" sz="3600" dirty="0"/>
              <a:t>Discharge the patient once sober</a:t>
            </a:r>
          </a:p>
        </p:txBody>
      </p:sp>
    </p:spTree>
    <p:extLst>
      <p:ext uri="{BB962C8B-B14F-4D97-AF65-F5344CB8AC3E}">
        <p14:creationId xmlns:p14="http://schemas.microsoft.com/office/powerpoint/2010/main" val="106974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 sz="4400" b="1" dirty="0"/>
              <a:t>Methanol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981200"/>
            <a:ext cx="5181600" cy="3962400"/>
          </a:xfrm>
        </p:spPr>
        <p:txBody>
          <a:bodyPr>
            <a:noAutofit/>
          </a:bodyPr>
          <a:lstStyle/>
          <a:p>
            <a:r>
              <a:rPr lang="en-US" altLang="x-none" sz="4000" dirty="0"/>
              <a:t>Molecular weight 32</a:t>
            </a:r>
          </a:p>
          <a:p>
            <a:endParaRPr lang="en-US" altLang="x-none" sz="4000" dirty="0"/>
          </a:p>
          <a:p>
            <a:r>
              <a:rPr lang="en-US" altLang="x-none" sz="4000" dirty="0"/>
              <a:t>Low freezing point</a:t>
            </a:r>
          </a:p>
          <a:p>
            <a:endParaRPr lang="en-US" altLang="x-none" sz="4000" dirty="0"/>
          </a:p>
          <a:p>
            <a:r>
              <a:rPr lang="en-US" altLang="x-none" sz="4000" dirty="0"/>
              <a:t>Highly </a:t>
            </a:r>
            <a:r>
              <a:rPr lang="en-US" altLang="x-none" sz="4000" dirty="0" smtClean="0"/>
              <a:t>volatile</a:t>
            </a:r>
            <a:endParaRPr lang="en-US" altLang="x-none" sz="4000" dirty="0"/>
          </a:p>
        </p:txBody>
      </p:sp>
      <p:sp>
        <p:nvSpPr>
          <p:cNvPr id="6154" name="Rectangle 10"/>
          <p:cNvSpPr>
            <a:spLocks noChangeArrowheads="1"/>
          </p:cNvSpPr>
          <p:nvPr/>
        </p:nvSpPr>
        <p:spPr bwMode="auto">
          <a:xfrm>
            <a:off x="6172200" y="2625725"/>
            <a:ext cx="1752600" cy="1524000"/>
          </a:xfrm>
          <a:prstGeom prst="rect">
            <a:avLst/>
          </a:prstGeom>
          <a:gradFill rotWithShape="0">
            <a:gsLst>
              <a:gs pos="0">
                <a:srgbClr val="800080">
                  <a:gamma/>
                  <a:shade val="46275"/>
                  <a:invGamma/>
                </a:srgbClr>
              </a:gs>
              <a:gs pos="50000">
                <a:srgbClr val="800080"/>
              </a:gs>
              <a:gs pos="100000">
                <a:srgbClr val="800080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55" name="Text Box 11"/>
          <p:cNvSpPr txBox="1">
            <a:spLocks noChangeArrowheads="1"/>
          </p:cNvSpPr>
          <p:nvPr/>
        </p:nvSpPr>
        <p:spPr bwMode="auto">
          <a:xfrm>
            <a:off x="6477000" y="3124200"/>
            <a:ext cx="12525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>
                <a:solidFill>
                  <a:schemeClr val="tx2"/>
                </a:solidFill>
              </a:rPr>
              <a:t>H-C</a:t>
            </a:r>
            <a:r>
              <a:rPr lang="en-US" altLang="x-none"/>
              <a:t>-OH</a:t>
            </a:r>
          </a:p>
        </p:txBody>
      </p:sp>
      <p:sp>
        <p:nvSpPr>
          <p:cNvPr id="6156" name="Line 12"/>
          <p:cNvSpPr>
            <a:spLocks noChangeShapeType="1"/>
          </p:cNvSpPr>
          <p:nvPr/>
        </p:nvSpPr>
        <p:spPr bwMode="auto">
          <a:xfrm flipV="1">
            <a:off x="6950075" y="3006725"/>
            <a:ext cx="0" cy="15240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57" name="Line 13"/>
          <p:cNvSpPr>
            <a:spLocks noChangeShapeType="1"/>
          </p:cNvSpPr>
          <p:nvPr/>
        </p:nvSpPr>
        <p:spPr bwMode="auto">
          <a:xfrm flipV="1">
            <a:off x="6950075" y="3540125"/>
            <a:ext cx="0" cy="15240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58" name="Text Box 14"/>
          <p:cNvSpPr txBox="1">
            <a:spLocks noChangeArrowheads="1"/>
          </p:cNvSpPr>
          <p:nvPr/>
        </p:nvSpPr>
        <p:spPr bwMode="auto">
          <a:xfrm>
            <a:off x="6797675" y="3616325"/>
            <a:ext cx="4048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>
                <a:solidFill>
                  <a:schemeClr val="tx2"/>
                </a:solidFill>
              </a:rPr>
              <a:t>H</a:t>
            </a:r>
          </a:p>
        </p:txBody>
      </p:sp>
      <p:sp>
        <p:nvSpPr>
          <p:cNvPr id="6159" name="Text Box 15"/>
          <p:cNvSpPr txBox="1">
            <a:spLocks noChangeArrowheads="1"/>
          </p:cNvSpPr>
          <p:nvPr/>
        </p:nvSpPr>
        <p:spPr bwMode="auto">
          <a:xfrm>
            <a:off x="6797675" y="2625725"/>
            <a:ext cx="4048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>
                <a:solidFill>
                  <a:schemeClr val="tx2"/>
                </a:solidFill>
              </a:rPr>
              <a:t>H</a:t>
            </a:r>
          </a:p>
        </p:txBody>
      </p:sp>
      <p:sp>
        <p:nvSpPr>
          <p:cNvPr id="6160" name="Text Box 16"/>
          <p:cNvSpPr txBox="1">
            <a:spLocks noChangeArrowheads="1"/>
          </p:cNvSpPr>
          <p:nvPr/>
        </p:nvSpPr>
        <p:spPr bwMode="auto">
          <a:xfrm>
            <a:off x="6461125" y="4114800"/>
            <a:ext cx="13509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x-none"/>
              <a:t>Methanol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 b="1" dirty="0" smtClean="0"/>
              <a:t>Methanol containing products?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7546" y="2052924"/>
            <a:ext cx="4756854" cy="4756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9497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3" name="Picture 5" descr="pumping ga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752600"/>
            <a:ext cx="2971800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7055380" cy="1400530"/>
          </a:xfrm>
        </p:spPr>
        <p:txBody>
          <a:bodyPr/>
          <a:lstStyle/>
          <a:p>
            <a:r>
              <a:rPr lang="en-US" altLang="x-none" dirty="0" smtClean="0"/>
              <a:t>Methanol containing products?</a:t>
            </a:r>
            <a:endParaRPr lang="en-US" altLang="x-none" dirty="0"/>
          </a:p>
        </p:txBody>
      </p:sp>
      <p:sp>
        <p:nvSpPr>
          <p:cNvPr id="7171" name="Rectangle 3"/>
          <p:cNvSpPr>
            <a:spLocks noGrp="1" noChangeArrowheads="1"/>
          </p:cNvSpPr>
          <p:nvPr>
            <p:ph idx="1"/>
          </p:nvPr>
        </p:nvSpPr>
        <p:spPr>
          <a:xfrm>
            <a:off x="533400" y="2133600"/>
            <a:ext cx="4038600" cy="4419600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US" altLang="x-none" sz="3200" dirty="0"/>
              <a:t>Gas Line Antifreeze  100%</a:t>
            </a:r>
          </a:p>
          <a:p>
            <a:pPr>
              <a:lnSpc>
                <a:spcPct val="90000"/>
              </a:lnSpc>
            </a:pPr>
            <a:r>
              <a:rPr lang="en-US" altLang="x-none" sz="3200" dirty="0"/>
              <a:t>Windshield washer fluid 30%</a:t>
            </a:r>
          </a:p>
          <a:p>
            <a:pPr>
              <a:lnSpc>
                <a:spcPct val="90000"/>
              </a:lnSpc>
            </a:pPr>
            <a:r>
              <a:rPr lang="en-US" altLang="x-none" sz="3200" dirty="0"/>
              <a:t>Varnish removers</a:t>
            </a:r>
          </a:p>
          <a:p>
            <a:pPr>
              <a:lnSpc>
                <a:spcPct val="90000"/>
              </a:lnSpc>
            </a:pPr>
            <a:r>
              <a:rPr lang="en-US" altLang="x-none" sz="3200" dirty="0"/>
              <a:t>Fuel for food warming 3-70%</a:t>
            </a:r>
          </a:p>
          <a:p>
            <a:pPr>
              <a:lnSpc>
                <a:spcPct val="90000"/>
              </a:lnSpc>
            </a:pPr>
            <a:r>
              <a:rPr lang="en-US" altLang="x-none" sz="3200" dirty="0"/>
              <a:t>Industrial </a:t>
            </a:r>
            <a:r>
              <a:rPr lang="en-US" altLang="x-none" sz="3200" dirty="0" smtClean="0"/>
              <a:t>uses</a:t>
            </a:r>
            <a:endParaRPr lang="en-US" altLang="x-none" sz="3200" dirty="0"/>
          </a:p>
        </p:txBody>
      </p:sp>
      <p:pic>
        <p:nvPicPr>
          <p:cNvPr id="7172" name="Picture 4" descr="sterno_17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4038600"/>
            <a:ext cx="2000250" cy="2000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 dirty="0" smtClean="0"/>
              <a:t>Methanol Metabolism?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380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22" name="Rectangle 30"/>
          <p:cNvSpPr>
            <a:spLocks noChangeArrowheads="1"/>
          </p:cNvSpPr>
          <p:nvPr/>
        </p:nvSpPr>
        <p:spPr bwMode="auto">
          <a:xfrm>
            <a:off x="7010400" y="2667000"/>
            <a:ext cx="1600200" cy="1447800"/>
          </a:xfrm>
          <a:prstGeom prst="rect">
            <a:avLst/>
          </a:prstGeom>
          <a:gradFill rotWithShape="0">
            <a:gsLst>
              <a:gs pos="0">
                <a:srgbClr val="800080">
                  <a:gamma/>
                  <a:shade val="46275"/>
                  <a:invGamma/>
                </a:srgbClr>
              </a:gs>
              <a:gs pos="50000">
                <a:srgbClr val="800080"/>
              </a:gs>
              <a:gs pos="100000">
                <a:srgbClr val="800080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14" name="Rectangle 22"/>
          <p:cNvSpPr>
            <a:spLocks noChangeArrowheads="1"/>
          </p:cNvSpPr>
          <p:nvPr/>
        </p:nvSpPr>
        <p:spPr bwMode="auto">
          <a:xfrm>
            <a:off x="3962400" y="2667000"/>
            <a:ext cx="1447800" cy="1447800"/>
          </a:xfrm>
          <a:prstGeom prst="rect">
            <a:avLst/>
          </a:prstGeom>
          <a:gradFill rotWithShape="0">
            <a:gsLst>
              <a:gs pos="0">
                <a:srgbClr val="800080">
                  <a:gamma/>
                  <a:shade val="46275"/>
                  <a:invGamma/>
                </a:srgbClr>
              </a:gs>
              <a:gs pos="50000">
                <a:srgbClr val="800080"/>
              </a:gs>
              <a:gs pos="100000">
                <a:srgbClr val="800080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 dirty="0"/>
              <a:t>Methanol Metabolism</a:t>
            </a:r>
          </a:p>
        </p:txBody>
      </p:sp>
      <p:sp>
        <p:nvSpPr>
          <p:cNvPr id="8196" name="Rectangle 4"/>
          <p:cNvSpPr>
            <a:spLocks noChangeArrowheads="1"/>
          </p:cNvSpPr>
          <p:nvPr/>
        </p:nvSpPr>
        <p:spPr bwMode="auto">
          <a:xfrm>
            <a:off x="533400" y="2667000"/>
            <a:ext cx="1600200" cy="1447800"/>
          </a:xfrm>
          <a:prstGeom prst="rect">
            <a:avLst/>
          </a:prstGeom>
          <a:gradFill rotWithShape="0">
            <a:gsLst>
              <a:gs pos="0">
                <a:srgbClr val="800080">
                  <a:gamma/>
                  <a:shade val="46275"/>
                  <a:invGamma/>
                </a:srgbClr>
              </a:gs>
              <a:gs pos="50000">
                <a:srgbClr val="800080"/>
              </a:gs>
              <a:gs pos="100000">
                <a:srgbClr val="800080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7" name="Text Box 5"/>
          <p:cNvSpPr txBox="1">
            <a:spLocks noChangeArrowheads="1"/>
          </p:cNvSpPr>
          <p:nvPr/>
        </p:nvSpPr>
        <p:spPr bwMode="auto">
          <a:xfrm>
            <a:off x="685800" y="3124200"/>
            <a:ext cx="12525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>
                <a:solidFill>
                  <a:schemeClr val="tx2"/>
                </a:solidFill>
              </a:rPr>
              <a:t>H-C</a:t>
            </a:r>
            <a:r>
              <a:rPr lang="en-US" altLang="x-none"/>
              <a:t>-OH</a:t>
            </a:r>
          </a:p>
        </p:txBody>
      </p:sp>
      <p:sp>
        <p:nvSpPr>
          <p:cNvPr id="8198" name="Line 6"/>
          <p:cNvSpPr>
            <a:spLocks noChangeShapeType="1"/>
          </p:cNvSpPr>
          <p:nvPr/>
        </p:nvSpPr>
        <p:spPr bwMode="auto">
          <a:xfrm flipV="1">
            <a:off x="1143000" y="3048000"/>
            <a:ext cx="0" cy="15240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9" name="Line 7"/>
          <p:cNvSpPr>
            <a:spLocks noChangeShapeType="1"/>
          </p:cNvSpPr>
          <p:nvPr/>
        </p:nvSpPr>
        <p:spPr bwMode="auto">
          <a:xfrm flipV="1">
            <a:off x="1158875" y="3540125"/>
            <a:ext cx="0" cy="15240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00" name="Text Box 8"/>
          <p:cNvSpPr txBox="1">
            <a:spLocks noChangeArrowheads="1"/>
          </p:cNvSpPr>
          <p:nvPr/>
        </p:nvSpPr>
        <p:spPr bwMode="auto">
          <a:xfrm>
            <a:off x="1006475" y="3616325"/>
            <a:ext cx="4048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>
                <a:solidFill>
                  <a:schemeClr val="tx2"/>
                </a:solidFill>
              </a:rPr>
              <a:t>H</a:t>
            </a:r>
          </a:p>
        </p:txBody>
      </p:sp>
      <p:sp>
        <p:nvSpPr>
          <p:cNvPr id="8201" name="Text Box 9"/>
          <p:cNvSpPr txBox="1">
            <a:spLocks noChangeArrowheads="1"/>
          </p:cNvSpPr>
          <p:nvPr/>
        </p:nvSpPr>
        <p:spPr bwMode="auto">
          <a:xfrm>
            <a:off x="1006475" y="2625725"/>
            <a:ext cx="4048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>
                <a:solidFill>
                  <a:schemeClr val="tx2"/>
                </a:solidFill>
              </a:rPr>
              <a:t>H</a:t>
            </a:r>
          </a:p>
        </p:txBody>
      </p:sp>
      <p:sp>
        <p:nvSpPr>
          <p:cNvPr id="8202" name="Text Box 10"/>
          <p:cNvSpPr txBox="1">
            <a:spLocks noChangeArrowheads="1"/>
          </p:cNvSpPr>
          <p:nvPr/>
        </p:nvSpPr>
        <p:spPr bwMode="auto">
          <a:xfrm>
            <a:off x="630275" y="4114800"/>
            <a:ext cx="143026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x-none" b="1" dirty="0">
                <a:latin typeface="+mj-lt"/>
              </a:rPr>
              <a:t>Methanol</a:t>
            </a:r>
          </a:p>
        </p:txBody>
      </p:sp>
      <p:sp>
        <p:nvSpPr>
          <p:cNvPr id="8208" name="Text Box 16"/>
          <p:cNvSpPr txBox="1">
            <a:spLocks noChangeArrowheads="1"/>
          </p:cNvSpPr>
          <p:nvPr/>
        </p:nvSpPr>
        <p:spPr bwMode="auto">
          <a:xfrm>
            <a:off x="7281863" y="3165475"/>
            <a:ext cx="12525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/>
              <a:t>H-C-OH</a:t>
            </a:r>
          </a:p>
        </p:txBody>
      </p:sp>
      <p:sp>
        <p:nvSpPr>
          <p:cNvPr id="8209" name="Line 17"/>
          <p:cNvSpPr>
            <a:spLocks noChangeShapeType="1"/>
          </p:cNvSpPr>
          <p:nvPr/>
        </p:nvSpPr>
        <p:spPr bwMode="auto">
          <a:xfrm flipV="1">
            <a:off x="7754938" y="3048000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10" name="Line 18"/>
          <p:cNvSpPr>
            <a:spLocks noChangeShapeType="1"/>
          </p:cNvSpPr>
          <p:nvPr/>
        </p:nvSpPr>
        <p:spPr bwMode="auto">
          <a:xfrm flipV="1">
            <a:off x="7754938" y="3581400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11" name="Text Box 19"/>
          <p:cNvSpPr txBox="1">
            <a:spLocks noChangeArrowheads="1"/>
          </p:cNvSpPr>
          <p:nvPr/>
        </p:nvSpPr>
        <p:spPr bwMode="auto">
          <a:xfrm>
            <a:off x="7602538" y="3657600"/>
            <a:ext cx="4048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/>
              <a:t>H</a:t>
            </a:r>
          </a:p>
        </p:txBody>
      </p:sp>
      <p:sp>
        <p:nvSpPr>
          <p:cNvPr id="8212" name="Text Box 20"/>
          <p:cNvSpPr txBox="1">
            <a:spLocks noChangeArrowheads="1"/>
          </p:cNvSpPr>
          <p:nvPr/>
        </p:nvSpPr>
        <p:spPr bwMode="auto">
          <a:xfrm>
            <a:off x="7602538" y="2667000"/>
            <a:ext cx="4048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/>
              <a:t>O</a:t>
            </a:r>
          </a:p>
        </p:txBody>
      </p:sp>
      <p:sp>
        <p:nvSpPr>
          <p:cNvPr id="8213" name="Line 21"/>
          <p:cNvSpPr>
            <a:spLocks noChangeShapeType="1"/>
          </p:cNvSpPr>
          <p:nvPr/>
        </p:nvSpPr>
        <p:spPr bwMode="auto">
          <a:xfrm flipV="1">
            <a:off x="7848600" y="3048000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15" name="Text Box 23"/>
          <p:cNvSpPr txBox="1">
            <a:spLocks noChangeArrowheads="1"/>
          </p:cNvSpPr>
          <p:nvPr/>
        </p:nvSpPr>
        <p:spPr bwMode="auto">
          <a:xfrm>
            <a:off x="3695700" y="4114800"/>
            <a:ext cx="209865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 b="1" dirty="0">
                <a:latin typeface="+mj-lt"/>
              </a:rPr>
              <a:t>Formaldehyde</a:t>
            </a:r>
          </a:p>
        </p:txBody>
      </p:sp>
      <p:sp>
        <p:nvSpPr>
          <p:cNvPr id="8216" name="Text Box 24"/>
          <p:cNvSpPr txBox="1">
            <a:spLocks noChangeArrowheads="1"/>
          </p:cNvSpPr>
          <p:nvPr/>
        </p:nvSpPr>
        <p:spPr bwMode="auto">
          <a:xfrm>
            <a:off x="4191000" y="3165475"/>
            <a:ext cx="10318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>
                <a:solidFill>
                  <a:schemeClr val="tx2"/>
                </a:solidFill>
              </a:rPr>
              <a:t>H-C-H</a:t>
            </a:r>
          </a:p>
        </p:txBody>
      </p:sp>
      <p:sp>
        <p:nvSpPr>
          <p:cNvPr id="8217" name="Line 25"/>
          <p:cNvSpPr>
            <a:spLocks noChangeShapeType="1"/>
          </p:cNvSpPr>
          <p:nvPr/>
        </p:nvSpPr>
        <p:spPr bwMode="auto">
          <a:xfrm flipV="1">
            <a:off x="4664075" y="3048000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18" name="Line 26"/>
          <p:cNvSpPr>
            <a:spLocks noChangeShapeType="1"/>
          </p:cNvSpPr>
          <p:nvPr/>
        </p:nvSpPr>
        <p:spPr bwMode="auto">
          <a:xfrm flipV="1">
            <a:off x="4664075" y="3581400"/>
            <a:ext cx="0" cy="15240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19" name="Text Box 27"/>
          <p:cNvSpPr txBox="1">
            <a:spLocks noChangeArrowheads="1"/>
          </p:cNvSpPr>
          <p:nvPr/>
        </p:nvSpPr>
        <p:spPr bwMode="auto">
          <a:xfrm>
            <a:off x="4511675" y="3657600"/>
            <a:ext cx="4048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>
                <a:solidFill>
                  <a:schemeClr val="tx2"/>
                </a:solidFill>
              </a:rPr>
              <a:t>H</a:t>
            </a:r>
          </a:p>
        </p:txBody>
      </p:sp>
      <p:sp>
        <p:nvSpPr>
          <p:cNvPr id="8220" name="Text Box 28"/>
          <p:cNvSpPr txBox="1">
            <a:spLocks noChangeArrowheads="1"/>
          </p:cNvSpPr>
          <p:nvPr/>
        </p:nvSpPr>
        <p:spPr bwMode="auto">
          <a:xfrm>
            <a:off x="4511675" y="2667000"/>
            <a:ext cx="4048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/>
              <a:t>O</a:t>
            </a:r>
          </a:p>
        </p:txBody>
      </p:sp>
      <p:sp>
        <p:nvSpPr>
          <p:cNvPr id="8221" name="Line 29"/>
          <p:cNvSpPr>
            <a:spLocks noChangeShapeType="1"/>
          </p:cNvSpPr>
          <p:nvPr/>
        </p:nvSpPr>
        <p:spPr bwMode="auto">
          <a:xfrm flipV="1">
            <a:off x="4757738" y="3048000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23" name="Text Box 31"/>
          <p:cNvSpPr txBox="1">
            <a:spLocks noChangeArrowheads="1"/>
          </p:cNvSpPr>
          <p:nvPr/>
        </p:nvSpPr>
        <p:spPr bwMode="auto">
          <a:xfrm>
            <a:off x="7010400" y="4114800"/>
            <a:ext cx="17319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 b="1" dirty="0">
                <a:solidFill>
                  <a:schemeClr val="tx2"/>
                </a:solidFill>
                <a:latin typeface="+mj-lt"/>
              </a:rPr>
              <a:t>Formic Acid</a:t>
            </a:r>
          </a:p>
        </p:txBody>
      </p:sp>
      <p:sp>
        <p:nvSpPr>
          <p:cNvPr id="8224" name="Line 32"/>
          <p:cNvSpPr>
            <a:spLocks noChangeShapeType="1"/>
          </p:cNvSpPr>
          <p:nvPr/>
        </p:nvSpPr>
        <p:spPr bwMode="auto">
          <a:xfrm>
            <a:off x="2514600" y="3352800"/>
            <a:ext cx="990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25" name="Line 33"/>
          <p:cNvSpPr>
            <a:spLocks noChangeShapeType="1"/>
          </p:cNvSpPr>
          <p:nvPr/>
        </p:nvSpPr>
        <p:spPr bwMode="auto">
          <a:xfrm>
            <a:off x="5638800" y="3352800"/>
            <a:ext cx="990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26" name="Text Box 34"/>
          <p:cNvSpPr txBox="1">
            <a:spLocks noChangeArrowheads="1"/>
          </p:cNvSpPr>
          <p:nvPr/>
        </p:nvSpPr>
        <p:spPr bwMode="auto">
          <a:xfrm>
            <a:off x="2574925" y="2971800"/>
            <a:ext cx="8461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/>
              <a:t>ADH</a:t>
            </a:r>
          </a:p>
        </p:txBody>
      </p:sp>
      <p:sp>
        <p:nvSpPr>
          <p:cNvPr id="8227" name="Text Box 35"/>
          <p:cNvSpPr txBox="1">
            <a:spLocks noChangeArrowheads="1"/>
          </p:cNvSpPr>
          <p:nvPr/>
        </p:nvSpPr>
        <p:spPr bwMode="auto">
          <a:xfrm>
            <a:off x="5622925" y="2971800"/>
            <a:ext cx="10318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/>
              <a:t>ALDH</a:t>
            </a:r>
          </a:p>
        </p:txBody>
      </p:sp>
      <p:sp>
        <p:nvSpPr>
          <p:cNvPr id="8228" name="Text Box 36"/>
          <p:cNvSpPr txBox="1">
            <a:spLocks noChangeArrowheads="1"/>
          </p:cNvSpPr>
          <p:nvPr/>
        </p:nvSpPr>
        <p:spPr bwMode="auto">
          <a:xfrm>
            <a:off x="136525" y="5680075"/>
            <a:ext cx="4412875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 dirty="0">
                <a:latin typeface="+mj-lt"/>
              </a:rPr>
              <a:t>ADH: Alcohol Dehydrogenase</a:t>
            </a:r>
          </a:p>
          <a:p>
            <a:r>
              <a:rPr lang="en-US" altLang="x-none" dirty="0">
                <a:latin typeface="+mj-lt"/>
              </a:rPr>
              <a:t>ALDH: Aldehyde Dehydrogenase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 dirty="0" smtClean="0"/>
              <a:t>Methanol Toxicity 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95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4710" y="452718"/>
            <a:ext cx="7055380" cy="918882"/>
          </a:xfrm>
        </p:spPr>
        <p:txBody>
          <a:bodyPr/>
          <a:lstStyle/>
          <a:p>
            <a:pPr algn="ctr"/>
            <a:r>
              <a:rPr lang="en-US" b="1" dirty="0" smtClean="0"/>
              <a:t>Outline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Biochemistry</a:t>
            </a:r>
          </a:p>
          <a:p>
            <a:r>
              <a:rPr lang="en-US" sz="4000" dirty="0" smtClean="0"/>
              <a:t>Ethanol</a:t>
            </a:r>
          </a:p>
          <a:p>
            <a:r>
              <a:rPr lang="en-US" sz="4000" dirty="0" smtClean="0"/>
              <a:t>Methanol</a:t>
            </a:r>
          </a:p>
          <a:p>
            <a:r>
              <a:rPr lang="en-US" sz="4000" dirty="0" smtClean="0"/>
              <a:t>Ethylene Glycol</a:t>
            </a:r>
          </a:p>
          <a:p>
            <a:r>
              <a:rPr lang="en-US" sz="4000" dirty="0" smtClean="0"/>
              <a:t>Isopropanol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831379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 sz="4400" b="1" dirty="0"/>
              <a:t>Methanol Toxicity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981200"/>
            <a:ext cx="8077200" cy="4114800"/>
          </a:xfrm>
        </p:spPr>
        <p:txBody>
          <a:bodyPr>
            <a:noAutofit/>
          </a:bodyPr>
          <a:lstStyle/>
          <a:p>
            <a:r>
              <a:rPr lang="en-US" altLang="x-none" sz="4000" dirty="0" smtClean="0"/>
              <a:t>Delayed onset (8-12hrs)</a:t>
            </a:r>
          </a:p>
          <a:p>
            <a:r>
              <a:rPr lang="en-US" altLang="x-none" sz="4000" dirty="0" smtClean="0"/>
              <a:t>CNS depression, Ataxia, Confusion</a:t>
            </a:r>
            <a:endParaRPr lang="en-US" altLang="x-none" sz="4000" dirty="0"/>
          </a:p>
          <a:p>
            <a:r>
              <a:rPr lang="en-US" altLang="x-none" sz="4000" dirty="0" smtClean="0"/>
              <a:t>Abdominal </a:t>
            </a:r>
            <a:r>
              <a:rPr lang="en-US" altLang="x-none" sz="4000" dirty="0"/>
              <a:t>pain</a:t>
            </a:r>
          </a:p>
          <a:p>
            <a:r>
              <a:rPr lang="en-US" altLang="x-none" sz="4000" dirty="0"/>
              <a:t>Multisystem organ failure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2905"/>
            <a:ext cx="9144000" cy="6092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34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 sz="4400" b="1" dirty="0"/>
              <a:t>Methanol Toxicity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853248"/>
            <a:ext cx="4876800" cy="4114800"/>
          </a:xfrm>
        </p:spPr>
        <p:txBody>
          <a:bodyPr/>
          <a:lstStyle/>
          <a:p>
            <a:endParaRPr lang="en-US" altLang="x-none" dirty="0"/>
          </a:p>
          <a:p>
            <a:r>
              <a:rPr lang="en-US" altLang="x-none" sz="3600" dirty="0" smtClean="0"/>
              <a:t>Visual </a:t>
            </a:r>
            <a:r>
              <a:rPr lang="en-US" altLang="x-none" sz="3600" dirty="0"/>
              <a:t>complaints</a:t>
            </a:r>
          </a:p>
          <a:p>
            <a:pPr lvl="1"/>
            <a:r>
              <a:rPr lang="en-US" altLang="x-none" sz="3600" dirty="0"/>
              <a:t>Retinal </a:t>
            </a:r>
            <a:r>
              <a:rPr lang="en-US" altLang="x-none" sz="3600" dirty="0" smtClean="0"/>
              <a:t>damage</a:t>
            </a:r>
            <a:endParaRPr lang="en-US" altLang="x-none" sz="3600" dirty="0"/>
          </a:p>
          <a:p>
            <a:pPr lvl="1"/>
            <a:r>
              <a:rPr lang="en-US" altLang="x-none" sz="3600" dirty="0" smtClean="0"/>
              <a:t>“Snow storm”</a:t>
            </a:r>
          </a:p>
          <a:p>
            <a:r>
              <a:rPr lang="en-US" altLang="x-none" sz="3600" dirty="0" smtClean="0"/>
              <a:t>Anion gap acidosis</a:t>
            </a:r>
          </a:p>
          <a:p>
            <a:pPr lvl="1"/>
            <a:r>
              <a:rPr lang="en-US" altLang="x-none" sz="3600" dirty="0" smtClean="0"/>
              <a:t>Tachypnea</a:t>
            </a:r>
          </a:p>
        </p:txBody>
      </p:sp>
      <p:pic>
        <p:nvPicPr>
          <p:cNvPr id="11268" name="Picture 4" descr="methey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981200"/>
            <a:ext cx="2459038" cy="3448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69" name="Text Box 5"/>
          <p:cNvSpPr txBox="1">
            <a:spLocks noChangeArrowheads="1"/>
          </p:cNvSpPr>
          <p:nvPr/>
        </p:nvSpPr>
        <p:spPr bwMode="auto">
          <a:xfrm>
            <a:off x="5334000" y="5638800"/>
            <a:ext cx="3505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 sz="1800"/>
              <a:t>Yang CS et al Eye 2005;19:806-809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 dirty="0" smtClean="0"/>
              <a:t>Methanol work up?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746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 dirty="0" smtClean="0"/>
              <a:t>Methanol work up?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b="1" dirty="0" smtClean="0"/>
              <a:t>ABG/VBG</a:t>
            </a:r>
          </a:p>
          <a:p>
            <a:r>
              <a:rPr lang="en-US" sz="3600" b="1" dirty="0" smtClean="0"/>
              <a:t>Osmolality</a:t>
            </a:r>
          </a:p>
          <a:p>
            <a:r>
              <a:rPr lang="en-US" sz="3600" b="1" dirty="0" smtClean="0"/>
              <a:t>Serum levels</a:t>
            </a:r>
          </a:p>
          <a:p>
            <a:r>
              <a:rPr lang="en-US" sz="3600" b="1" dirty="0" smtClean="0"/>
              <a:t>Lactate</a:t>
            </a:r>
          </a:p>
          <a:p>
            <a:r>
              <a:rPr lang="en-US" sz="3600" b="1" dirty="0" smtClean="0"/>
              <a:t>Renal profile</a:t>
            </a:r>
          </a:p>
          <a:p>
            <a:r>
              <a:rPr lang="en-US" sz="3600" b="1" dirty="0" smtClean="0"/>
              <a:t>Ethanol level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749491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 b="1" dirty="0"/>
              <a:t>Ethylene </a:t>
            </a:r>
            <a:r>
              <a:rPr lang="en-US" altLang="x-none" b="1" dirty="0" smtClean="0"/>
              <a:t>Glycol (EG)</a:t>
            </a:r>
            <a:endParaRPr lang="en-US" altLang="x-none" b="1" dirty="0"/>
          </a:p>
        </p:txBody>
      </p:sp>
      <p:sp>
        <p:nvSpPr>
          <p:cNvPr id="15363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x-none" sz="4000" dirty="0" smtClean="0"/>
              <a:t>Low </a:t>
            </a:r>
            <a:r>
              <a:rPr lang="en-US" altLang="x-none" sz="4000" dirty="0"/>
              <a:t>Volatility</a:t>
            </a:r>
          </a:p>
          <a:p>
            <a:endParaRPr lang="en-US" altLang="x-none" sz="4000" dirty="0"/>
          </a:p>
          <a:p>
            <a:r>
              <a:rPr lang="en-US" altLang="x-none" sz="4000" dirty="0" smtClean="0"/>
              <a:t>Low </a:t>
            </a:r>
            <a:r>
              <a:rPr lang="en-US" altLang="x-none" sz="4000" dirty="0"/>
              <a:t>freezing point</a:t>
            </a:r>
          </a:p>
          <a:p>
            <a:endParaRPr lang="en-US" altLang="x-none" sz="4000" dirty="0" smtClean="0"/>
          </a:p>
          <a:p>
            <a:r>
              <a:rPr lang="en-US" altLang="x-none" sz="4000" dirty="0" smtClean="0"/>
              <a:t>High </a:t>
            </a:r>
            <a:r>
              <a:rPr lang="en-US" altLang="x-none" sz="4000" dirty="0"/>
              <a:t>boiling point</a:t>
            </a:r>
          </a:p>
        </p:txBody>
      </p:sp>
      <p:sp>
        <p:nvSpPr>
          <p:cNvPr id="15364" name="Rectangle 4"/>
          <p:cNvSpPr>
            <a:spLocks noChangeArrowheads="1"/>
          </p:cNvSpPr>
          <p:nvPr/>
        </p:nvSpPr>
        <p:spPr bwMode="auto">
          <a:xfrm>
            <a:off x="6477000" y="2286000"/>
            <a:ext cx="1636713" cy="1981200"/>
          </a:xfrm>
          <a:prstGeom prst="rect">
            <a:avLst/>
          </a:prstGeom>
          <a:gradFill rotWithShape="0">
            <a:gsLst>
              <a:gs pos="0">
                <a:srgbClr val="800080">
                  <a:gamma/>
                  <a:shade val="46275"/>
                  <a:invGamma/>
                </a:srgbClr>
              </a:gs>
              <a:gs pos="50000">
                <a:srgbClr val="800080"/>
              </a:gs>
              <a:gs pos="100000">
                <a:srgbClr val="800080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65" name="Text Box 5"/>
          <p:cNvSpPr txBox="1">
            <a:spLocks noChangeArrowheads="1"/>
          </p:cNvSpPr>
          <p:nvPr/>
        </p:nvSpPr>
        <p:spPr bwMode="auto">
          <a:xfrm>
            <a:off x="6669088" y="3317875"/>
            <a:ext cx="12525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>
                <a:solidFill>
                  <a:schemeClr val="tx2"/>
                </a:solidFill>
              </a:rPr>
              <a:t>H-C</a:t>
            </a:r>
            <a:r>
              <a:rPr lang="en-US" altLang="x-none"/>
              <a:t>-OH</a:t>
            </a:r>
          </a:p>
        </p:txBody>
      </p:sp>
      <p:sp>
        <p:nvSpPr>
          <p:cNvPr id="15366" name="Line 6"/>
          <p:cNvSpPr>
            <a:spLocks noChangeShapeType="1"/>
          </p:cNvSpPr>
          <p:nvPr/>
        </p:nvSpPr>
        <p:spPr bwMode="auto">
          <a:xfrm flipV="1">
            <a:off x="7142163" y="3200400"/>
            <a:ext cx="0" cy="15240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7" name="Line 7"/>
          <p:cNvSpPr>
            <a:spLocks noChangeShapeType="1"/>
          </p:cNvSpPr>
          <p:nvPr/>
        </p:nvSpPr>
        <p:spPr bwMode="auto">
          <a:xfrm flipV="1">
            <a:off x="7142163" y="3733800"/>
            <a:ext cx="0" cy="15240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8" name="Text Box 8"/>
          <p:cNvSpPr txBox="1">
            <a:spLocks noChangeArrowheads="1"/>
          </p:cNvSpPr>
          <p:nvPr/>
        </p:nvSpPr>
        <p:spPr bwMode="auto">
          <a:xfrm>
            <a:off x="6989763" y="3810000"/>
            <a:ext cx="4048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>
                <a:solidFill>
                  <a:schemeClr val="tx2"/>
                </a:solidFill>
              </a:rPr>
              <a:t>H</a:t>
            </a:r>
          </a:p>
        </p:txBody>
      </p:sp>
      <p:sp>
        <p:nvSpPr>
          <p:cNvPr id="15369" name="Text Box 9"/>
          <p:cNvSpPr txBox="1">
            <a:spLocks noChangeArrowheads="1"/>
          </p:cNvSpPr>
          <p:nvPr/>
        </p:nvSpPr>
        <p:spPr bwMode="auto">
          <a:xfrm>
            <a:off x="6669088" y="2784475"/>
            <a:ext cx="12525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>
                <a:solidFill>
                  <a:schemeClr val="tx2"/>
                </a:solidFill>
              </a:rPr>
              <a:t>H-C</a:t>
            </a:r>
            <a:r>
              <a:rPr lang="en-US" altLang="x-none"/>
              <a:t>-OH</a:t>
            </a:r>
          </a:p>
        </p:txBody>
      </p:sp>
      <p:sp>
        <p:nvSpPr>
          <p:cNvPr id="15370" name="Line 10"/>
          <p:cNvSpPr>
            <a:spLocks noChangeShapeType="1"/>
          </p:cNvSpPr>
          <p:nvPr/>
        </p:nvSpPr>
        <p:spPr bwMode="auto">
          <a:xfrm flipV="1">
            <a:off x="7142163" y="3200400"/>
            <a:ext cx="0" cy="15240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71" name="Line 11"/>
          <p:cNvSpPr>
            <a:spLocks noChangeShapeType="1"/>
          </p:cNvSpPr>
          <p:nvPr/>
        </p:nvSpPr>
        <p:spPr bwMode="auto">
          <a:xfrm flipV="1">
            <a:off x="7159625" y="2667000"/>
            <a:ext cx="0" cy="15240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72" name="Text Box 12"/>
          <p:cNvSpPr txBox="1">
            <a:spLocks noChangeArrowheads="1"/>
          </p:cNvSpPr>
          <p:nvPr/>
        </p:nvSpPr>
        <p:spPr bwMode="auto">
          <a:xfrm>
            <a:off x="6983413" y="2286000"/>
            <a:ext cx="4048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>
                <a:solidFill>
                  <a:schemeClr val="tx2"/>
                </a:solidFill>
              </a:rPr>
              <a:t>H</a:t>
            </a:r>
          </a:p>
        </p:txBody>
      </p:sp>
      <p:sp>
        <p:nvSpPr>
          <p:cNvPr id="15373" name="Text Box 13"/>
          <p:cNvSpPr txBox="1">
            <a:spLocks noChangeArrowheads="1"/>
          </p:cNvSpPr>
          <p:nvPr/>
        </p:nvSpPr>
        <p:spPr bwMode="auto">
          <a:xfrm>
            <a:off x="6172200" y="4267200"/>
            <a:ext cx="21701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x-none"/>
              <a:t>Ethylene Glycol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 dirty="0" smtClean="0"/>
              <a:t>Ethylene Glycol containing products?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90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 dirty="0"/>
              <a:t>Ethylene Glycol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idx="1"/>
          </p:nvPr>
        </p:nvSpPr>
        <p:spPr>
          <a:xfrm>
            <a:off x="222546" y="1981200"/>
            <a:ext cx="6711654" cy="4195481"/>
          </a:xfrm>
        </p:spPr>
        <p:txBody>
          <a:bodyPr/>
          <a:lstStyle/>
          <a:p>
            <a:r>
              <a:rPr lang="en-US" altLang="x-none" sz="4000" dirty="0" smtClean="0"/>
              <a:t> Coolant/Antifreeze</a:t>
            </a:r>
            <a:endParaRPr lang="en-US" altLang="x-none" sz="4000" dirty="0"/>
          </a:p>
          <a:p>
            <a:endParaRPr lang="en-US" altLang="x-none" sz="4000" dirty="0"/>
          </a:p>
          <a:p>
            <a:r>
              <a:rPr lang="en-US" altLang="x-none" sz="4000" dirty="0" smtClean="0"/>
              <a:t> Solvents</a:t>
            </a:r>
            <a:endParaRPr lang="en-US" altLang="x-none" sz="4000" dirty="0"/>
          </a:p>
          <a:p>
            <a:endParaRPr lang="en-US" altLang="x-none" dirty="0"/>
          </a:p>
        </p:txBody>
      </p:sp>
      <p:pic>
        <p:nvPicPr>
          <p:cNvPr id="16389" name="Picture 5" descr="antifreezeengi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1676400"/>
            <a:ext cx="2895600" cy="193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0" name="Picture 6" descr="antifreezeva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3617913"/>
            <a:ext cx="3557588" cy="267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 dirty="0" smtClean="0"/>
              <a:t>Ethylene Glycol Metabolism?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948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41" name="Rectangle 33"/>
          <p:cNvSpPr>
            <a:spLocks noChangeArrowheads="1"/>
          </p:cNvSpPr>
          <p:nvPr/>
        </p:nvSpPr>
        <p:spPr bwMode="auto">
          <a:xfrm>
            <a:off x="3505200" y="3048000"/>
            <a:ext cx="1636713" cy="1981200"/>
          </a:xfrm>
          <a:prstGeom prst="rect">
            <a:avLst/>
          </a:prstGeom>
          <a:gradFill rotWithShape="0">
            <a:gsLst>
              <a:gs pos="0">
                <a:srgbClr val="800080">
                  <a:gamma/>
                  <a:shade val="46275"/>
                  <a:invGamma/>
                </a:srgbClr>
              </a:gs>
              <a:gs pos="50000">
                <a:srgbClr val="800080"/>
              </a:gs>
              <a:gs pos="100000">
                <a:srgbClr val="800080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42" name="Rectangle 34"/>
          <p:cNvSpPr>
            <a:spLocks noChangeArrowheads="1"/>
          </p:cNvSpPr>
          <p:nvPr/>
        </p:nvSpPr>
        <p:spPr bwMode="auto">
          <a:xfrm>
            <a:off x="6477000" y="3048000"/>
            <a:ext cx="1636713" cy="1981200"/>
          </a:xfrm>
          <a:prstGeom prst="rect">
            <a:avLst/>
          </a:prstGeom>
          <a:gradFill rotWithShape="0">
            <a:gsLst>
              <a:gs pos="0">
                <a:srgbClr val="800080">
                  <a:gamma/>
                  <a:shade val="46275"/>
                  <a:invGamma/>
                </a:srgbClr>
              </a:gs>
              <a:gs pos="50000">
                <a:srgbClr val="800080"/>
              </a:gs>
              <a:gs pos="100000">
                <a:srgbClr val="800080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 dirty="0"/>
              <a:t>Ethylene Glycol Metabolism</a:t>
            </a:r>
          </a:p>
        </p:txBody>
      </p:sp>
      <p:sp>
        <p:nvSpPr>
          <p:cNvPr id="17412" name="Rectangle 4"/>
          <p:cNvSpPr>
            <a:spLocks noChangeArrowheads="1"/>
          </p:cNvSpPr>
          <p:nvPr/>
        </p:nvSpPr>
        <p:spPr bwMode="auto">
          <a:xfrm>
            <a:off x="381000" y="3048000"/>
            <a:ext cx="1636713" cy="1981200"/>
          </a:xfrm>
          <a:prstGeom prst="rect">
            <a:avLst/>
          </a:prstGeom>
          <a:gradFill rotWithShape="0">
            <a:gsLst>
              <a:gs pos="0">
                <a:srgbClr val="800080">
                  <a:gamma/>
                  <a:shade val="46275"/>
                  <a:invGamma/>
                </a:srgbClr>
              </a:gs>
              <a:gs pos="50000">
                <a:srgbClr val="800080"/>
              </a:gs>
              <a:gs pos="100000">
                <a:srgbClr val="800080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13" name="Text Box 5"/>
          <p:cNvSpPr txBox="1">
            <a:spLocks noChangeArrowheads="1"/>
          </p:cNvSpPr>
          <p:nvPr/>
        </p:nvSpPr>
        <p:spPr bwMode="auto">
          <a:xfrm>
            <a:off x="649288" y="4003675"/>
            <a:ext cx="12525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>
                <a:solidFill>
                  <a:schemeClr val="tx2"/>
                </a:solidFill>
              </a:rPr>
              <a:t>H-C</a:t>
            </a:r>
            <a:r>
              <a:rPr lang="en-US" altLang="x-none"/>
              <a:t>-OH</a:t>
            </a:r>
          </a:p>
        </p:txBody>
      </p:sp>
      <p:sp>
        <p:nvSpPr>
          <p:cNvPr id="17414" name="Line 6"/>
          <p:cNvSpPr>
            <a:spLocks noChangeShapeType="1"/>
          </p:cNvSpPr>
          <p:nvPr/>
        </p:nvSpPr>
        <p:spPr bwMode="auto">
          <a:xfrm flipV="1">
            <a:off x="1122363" y="3886200"/>
            <a:ext cx="0" cy="15240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15" name="Line 7"/>
          <p:cNvSpPr>
            <a:spLocks noChangeShapeType="1"/>
          </p:cNvSpPr>
          <p:nvPr/>
        </p:nvSpPr>
        <p:spPr bwMode="auto">
          <a:xfrm flipV="1">
            <a:off x="1122363" y="4419600"/>
            <a:ext cx="0" cy="15240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16" name="Text Box 8"/>
          <p:cNvSpPr txBox="1">
            <a:spLocks noChangeArrowheads="1"/>
          </p:cNvSpPr>
          <p:nvPr/>
        </p:nvSpPr>
        <p:spPr bwMode="auto">
          <a:xfrm>
            <a:off x="969963" y="4495800"/>
            <a:ext cx="4048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>
                <a:solidFill>
                  <a:schemeClr val="tx2"/>
                </a:solidFill>
              </a:rPr>
              <a:t>H</a:t>
            </a:r>
          </a:p>
        </p:txBody>
      </p:sp>
      <p:sp>
        <p:nvSpPr>
          <p:cNvPr id="17417" name="Text Box 9"/>
          <p:cNvSpPr txBox="1">
            <a:spLocks noChangeArrowheads="1"/>
          </p:cNvSpPr>
          <p:nvPr/>
        </p:nvSpPr>
        <p:spPr bwMode="auto">
          <a:xfrm>
            <a:off x="649288" y="3470275"/>
            <a:ext cx="12525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>
                <a:solidFill>
                  <a:schemeClr val="tx2"/>
                </a:solidFill>
              </a:rPr>
              <a:t>H-C</a:t>
            </a:r>
            <a:r>
              <a:rPr lang="en-US" altLang="x-none"/>
              <a:t>-OH</a:t>
            </a:r>
          </a:p>
        </p:txBody>
      </p:sp>
      <p:sp>
        <p:nvSpPr>
          <p:cNvPr id="17418" name="Line 10"/>
          <p:cNvSpPr>
            <a:spLocks noChangeShapeType="1"/>
          </p:cNvSpPr>
          <p:nvPr/>
        </p:nvSpPr>
        <p:spPr bwMode="auto">
          <a:xfrm flipV="1">
            <a:off x="1122363" y="3886200"/>
            <a:ext cx="0" cy="15240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19" name="Line 11"/>
          <p:cNvSpPr>
            <a:spLocks noChangeShapeType="1"/>
          </p:cNvSpPr>
          <p:nvPr/>
        </p:nvSpPr>
        <p:spPr bwMode="auto">
          <a:xfrm flipV="1">
            <a:off x="1139825" y="3352800"/>
            <a:ext cx="0" cy="15240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20" name="Text Box 12"/>
          <p:cNvSpPr txBox="1">
            <a:spLocks noChangeArrowheads="1"/>
          </p:cNvSpPr>
          <p:nvPr/>
        </p:nvSpPr>
        <p:spPr bwMode="auto">
          <a:xfrm>
            <a:off x="963613" y="2971800"/>
            <a:ext cx="4048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>
                <a:solidFill>
                  <a:schemeClr val="tx2"/>
                </a:solidFill>
              </a:rPr>
              <a:t>H</a:t>
            </a:r>
          </a:p>
        </p:txBody>
      </p:sp>
      <p:sp>
        <p:nvSpPr>
          <p:cNvPr id="17421" name="Text Box 13"/>
          <p:cNvSpPr txBox="1">
            <a:spLocks noChangeArrowheads="1"/>
          </p:cNvSpPr>
          <p:nvPr/>
        </p:nvSpPr>
        <p:spPr bwMode="auto">
          <a:xfrm>
            <a:off x="152400" y="5029200"/>
            <a:ext cx="21701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x-none" b="1" dirty="0">
                <a:latin typeface="+mj-lt"/>
              </a:rPr>
              <a:t>Ethylene Glycol</a:t>
            </a:r>
          </a:p>
        </p:txBody>
      </p:sp>
      <p:sp>
        <p:nvSpPr>
          <p:cNvPr id="17422" name="Text Box 14"/>
          <p:cNvSpPr txBox="1">
            <a:spLocks noChangeArrowheads="1"/>
          </p:cNvSpPr>
          <p:nvPr/>
        </p:nvSpPr>
        <p:spPr bwMode="auto">
          <a:xfrm>
            <a:off x="3776663" y="4079875"/>
            <a:ext cx="12525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>
                <a:solidFill>
                  <a:schemeClr val="tx2"/>
                </a:solidFill>
              </a:rPr>
              <a:t>H-C-OH</a:t>
            </a:r>
          </a:p>
        </p:txBody>
      </p:sp>
      <p:sp>
        <p:nvSpPr>
          <p:cNvPr id="17423" name="Line 15"/>
          <p:cNvSpPr>
            <a:spLocks noChangeShapeType="1"/>
          </p:cNvSpPr>
          <p:nvPr/>
        </p:nvSpPr>
        <p:spPr bwMode="auto">
          <a:xfrm flipV="1">
            <a:off x="4249738" y="3962400"/>
            <a:ext cx="0" cy="15240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24" name="Line 16"/>
          <p:cNvSpPr>
            <a:spLocks noChangeShapeType="1"/>
          </p:cNvSpPr>
          <p:nvPr/>
        </p:nvSpPr>
        <p:spPr bwMode="auto">
          <a:xfrm flipV="1">
            <a:off x="4249738" y="4495800"/>
            <a:ext cx="0" cy="15240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25" name="Text Box 17"/>
          <p:cNvSpPr txBox="1">
            <a:spLocks noChangeArrowheads="1"/>
          </p:cNvSpPr>
          <p:nvPr/>
        </p:nvSpPr>
        <p:spPr bwMode="auto">
          <a:xfrm>
            <a:off x="4097338" y="4572000"/>
            <a:ext cx="4048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>
                <a:solidFill>
                  <a:schemeClr val="tx2"/>
                </a:solidFill>
              </a:rPr>
              <a:t>H</a:t>
            </a:r>
          </a:p>
        </p:txBody>
      </p:sp>
      <p:sp>
        <p:nvSpPr>
          <p:cNvPr id="17426" name="Text Box 18"/>
          <p:cNvSpPr txBox="1">
            <a:spLocks noChangeArrowheads="1"/>
          </p:cNvSpPr>
          <p:nvPr/>
        </p:nvSpPr>
        <p:spPr bwMode="auto">
          <a:xfrm>
            <a:off x="3776663" y="3546475"/>
            <a:ext cx="10144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>
                <a:solidFill>
                  <a:schemeClr val="tx2"/>
                </a:solidFill>
              </a:rPr>
              <a:t>    C-H</a:t>
            </a:r>
          </a:p>
        </p:txBody>
      </p:sp>
      <p:sp>
        <p:nvSpPr>
          <p:cNvPr id="17427" name="Line 19"/>
          <p:cNvSpPr>
            <a:spLocks noChangeShapeType="1"/>
          </p:cNvSpPr>
          <p:nvPr/>
        </p:nvSpPr>
        <p:spPr bwMode="auto">
          <a:xfrm flipV="1">
            <a:off x="4249738" y="3962400"/>
            <a:ext cx="0" cy="15240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28" name="Line 20"/>
          <p:cNvSpPr>
            <a:spLocks noChangeShapeType="1"/>
          </p:cNvSpPr>
          <p:nvPr/>
        </p:nvSpPr>
        <p:spPr bwMode="auto">
          <a:xfrm flipV="1">
            <a:off x="4267200" y="3429000"/>
            <a:ext cx="0" cy="15240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29" name="Text Box 21"/>
          <p:cNvSpPr txBox="1">
            <a:spLocks noChangeArrowheads="1"/>
          </p:cNvSpPr>
          <p:nvPr/>
        </p:nvSpPr>
        <p:spPr bwMode="auto">
          <a:xfrm>
            <a:off x="4090988" y="3048000"/>
            <a:ext cx="4048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>
                <a:solidFill>
                  <a:schemeClr val="tx2"/>
                </a:solidFill>
              </a:rPr>
              <a:t>O</a:t>
            </a:r>
          </a:p>
        </p:txBody>
      </p:sp>
      <p:sp>
        <p:nvSpPr>
          <p:cNvPr id="17430" name="Text Box 22"/>
          <p:cNvSpPr txBox="1">
            <a:spLocks noChangeArrowheads="1"/>
          </p:cNvSpPr>
          <p:nvPr/>
        </p:nvSpPr>
        <p:spPr bwMode="auto">
          <a:xfrm>
            <a:off x="6748463" y="4079875"/>
            <a:ext cx="12525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>
                <a:solidFill>
                  <a:schemeClr val="tx2"/>
                </a:solidFill>
              </a:rPr>
              <a:t>H-C-OH</a:t>
            </a:r>
          </a:p>
        </p:txBody>
      </p:sp>
      <p:sp>
        <p:nvSpPr>
          <p:cNvPr id="17431" name="Line 23"/>
          <p:cNvSpPr>
            <a:spLocks noChangeShapeType="1"/>
          </p:cNvSpPr>
          <p:nvPr/>
        </p:nvSpPr>
        <p:spPr bwMode="auto">
          <a:xfrm flipV="1">
            <a:off x="7221538" y="3962400"/>
            <a:ext cx="0" cy="15240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32" name="Line 24"/>
          <p:cNvSpPr>
            <a:spLocks noChangeShapeType="1"/>
          </p:cNvSpPr>
          <p:nvPr/>
        </p:nvSpPr>
        <p:spPr bwMode="auto">
          <a:xfrm flipV="1">
            <a:off x="7221538" y="4495800"/>
            <a:ext cx="0" cy="15240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33" name="Text Box 25"/>
          <p:cNvSpPr txBox="1">
            <a:spLocks noChangeArrowheads="1"/>
          </p:cNvSpPr>
          <p:nvPr/>
        </p:nvSpPr>
        <p:spPr bwMode="auto">
          <a:xfrm>
            <a:off x="7069138" y="4572000"/>
            <a:ext cx="4048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>
                <a:solidFill>
                  <a:schemeClr val="tx2"/>
                </a:solidFill>
              </a:rPr>
              <a:t>H</a:t>
            </a:r>
          </a:p>
        </p:txBody>
      </p:sp>
      <p:sp>
        <p:nvSpPr>
          <p:cNvPr id="17434" name="Text Box 26"/>
          <p:cNvSpPr txBox="1">
            <a:spLocks noChangeArrowheads="1"/>
          </p:cNvSpPr>
          <p:nvPr/>
        </p:nvSpPr>
        <p:spPr bwMode="auto">
          <a:xfrm>
            <a:off x="6748463" y="3546475"/>
            <a:ext cx="12350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>
                <a:solidFill>
                  <a:schemeClr val="tx2"/>
                </a:solidFill>
              </a:rPr>
              <a:t>    C-OH</a:t>
            </a:r>
            <a:endParaRPr lang="en-US" altLang="x-none"/>
          </a:p>
        </p:txBody>
      </p:sp>
      <p:sp>
        <p:nvSpPr>
          <p:cNvPr id="17435" name="Line 27"/>
          <p:cNvSpPr>
            <a:spLocks noChangeShapeType="1"/>
          </p:cNvSpPr>
          <p:nvPr/>
        </p:nvSpPr>
        <p:spPr bwMode="auto">
          <a:xfrm flipV="1">
            <a:off x="7221538" y="3962400"/>
            <a:ext cx="0" cy="15240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36" name="Line 28"/>
          <p:cNvSpPr>
            <a:spLocks noChangeShapeType="1"/>
          </p:cNvSpPr>
          <p:nvPr/>
        </p:nvSpPr>
        <p:spPr bwMode="auto">
          <a:xfrm flipV="1">
            <a:off x="7239000" y="3429000"/>
            <a:ext cx="0" cy="15240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38" name="Line 30"/>
          <p:cNvSpPr>
            <a:spLocks noChangeShapeType="1"/>
          </p:cNvSpPr>
          <p:nvPr/>
        </p:nvSpPr>
        <p:spPr bwMode="auto">
          <a:xfrm flipV="1">
            <a:off x="4343400" y="3429000"/>
            <a:ext cx="0" cy="15240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39" name="Line 31"/>
          <p:cNvSpPr>
            <a:spLocks noChangeShapeType="1"/>
          </p:cNvSpPr>
          <p:nvPr/>
        </p:nvSpPr>
        <p:spPr bwMode="auto">
          <a:xfrm flipV="1">
            <a:off x="7315200" y="3429000"/>
            <a:ext cx="0" cy="15240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40" name="Text Box 32"/>
          <p:cNvSpPr txBox="1">
            <a:spLocks noChangeArrowheads="1"/>
          </p:cNvSpPr>
          <p:nvPr/>
        </p:nvSpPr>
        <p:spPr bwMode="auto">
          <a:xfrm>
            <a:off x="7062788" y="3048000"/>
            <a:ext cx="4048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>
                <a:solidFill>
                  <a:schemeClr val="tx2"/>
                </a:solidFill>
              </a:rPr>
              <a:t>O</a:t>
            </a:r>
          </a:p>
        </p:txBody>
      </p:sp>
      <p:sp>
        <p:nvSpPr>
          <p:cNvPr id="17443" name="Line 35"/>
          <p:cNvSpPr>
            <a:spLocks noChangeShapeType="1"/>
          </p:cNvSpPr>
          <p:nvPr/>
        </p:nvSpPr>
        <p:spPr bwMode="auto">
          <a:xfrm>
            <a:off x="2286000" y="4038600"/>
            <a:ext cx="914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44" name="Line 36"/>
          <p:cNvSpPr>
            <a:spLocks noChangeShapeType="1"/>
          </p:cNvSpPr>
          <p:nvPr/>
        </p:nvSpPr>
        <p:spPr bwMode="auto">
          <a:xfrm>
            <a:off x="5334000" y="4038600"/>
            <a:ext cx="990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45" name="Text Box 37"/>
          <p:cNvSpPr txBox="1">
            <a:spLocks noChangeArrowheads="1"/>
          </p:cNvSpPr>
          <p:nvPr/>
        </p:nvSpPr>
        <p:spPr bwMode="auto">
          <a:xfrm>
            <a:off x="3413125" y="5029200"/>
            <a:ext cx="213231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 b="1" dirty="0" err="1">
                <a:latin typeface="+mj-lt"/>
              </a:rPr>
              <a:t>Glycoaldehyde</a:t>
            </a:r>
            <a:endParaRPr lang="en-US" altLang="x-none" b="1" dirty="0">
              <a:latin typeface="+mj-lt"/>
            </a:endParaRPr>
          </a:p>
        </p:txBody>
      </p:sp>
      <p:sp>
        <p:nvSpPr>
          <p:cNvPr id="17446" name="Text Box 38"/>
          <p:cNvSpPr txBox="1">
            <a:spLocks noChangeArrowheads="1"/>
          </p:cNvSpPr>
          <p:nvPr/>
        </p:nvSpPr>
        <p:spPr bwMode="auto">
          <a:xfrm>
            <a:off x="6384925" y="5029200"/>
            <a:ext cx="19002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 b="1" dirty="0">
                <a:solidFill>
                  <a:schemeClr val="tx2"/>
                </a:solidFill>
                <a:latin typeface="+mj-lt"/>
              </a:rPr>
              <a:t>Glycolic Acid</a:t>
            </a:r>
          </a:p>
        </p:txBody>
      </p:sp>
      <p:sp>
        <p:nvSpPr>
          <p:cNvPr id="17447" name="Text Box 39"/>
          <p:cNvSpPr txBox="1">
            <a:spLocks noChangeArrowheads="1"/>
          </p:cNvSpPr>
          <p:nvPr/>
        </p:nvSpPr>
        <p:spPr bwMode="auto">
          <a:xfrm>
            <a:off x="2270125" y="3622675"/>
            <a:ext cx="76976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 dirty="0">
                <a:latin typeface="+mj-lt"/>
              </a:rPr>
              <a:t>ADH</a:t>
            </a:r>
          </a:p>
        </p:txBody>
      </p:sp>
      <p:sp>
        <p:nvSpPr>
          <p:cNvPr id="17448" name="Text Box 40"/>
          <p:cNvSpPr txBox="1">
            <a:spLocks noChangeArrowheads="1"/>
          </p:cNvSpPr>
          <p:nvPr/>
        </p:nvSpPr>
        <p:spPr bwMode="auto">
          <a:xfrm>
            <a:off x="5318125" y="3622675"/>
            <a:ext cx="92365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 dirty="0">
                <a:latin typeface="+mj-lt"/>
              </a:rPr>
              <a:t>ALDH</a:t>
            </a:r>
          </a:p>
        </p:txBody>
      </p:sp>
      <p:sp>
        <p:nvSpPr>
          <p:cNvPr id="17449" name="Text Box 41"/>
          <p:cNvSpPr txBox="1">
            <a:spLocks noChangeArrowheads="1"/>
          </p:cNvSpPr>
          <p:nvPr/>
        </p:nvSpPr>
        <p:spPr bwMode="auto">
          <a:xfrm>
            <a:off x="136525" y="5908675"/>
            <a:ext cx="4560351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 dirty="0">
                <a:latin typeface="+mj-lt"/>
              </a:rPr>
              <a:t>ADH = Alcohol dehydrogenase</a:t>
            </a:r>
          </a:p>
          <a:p>
            <a:r>
              <a:rPr lang="en-US" altLang="x-none" dirty="0">
                <a:latin typeface="+mj-lt"/>
              </a:rPr>
              <a:t>ALDH = Aldehyde dehydrogenase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x-none" b="1" dirty="0" smtClean="0"/>
              <a:t>Alcohols molecular structure?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6927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69" name="Rectangle 37"/>
          <p:cNvSpPr>
            <a:spLocks noChangeArrowheads="1"/>
          </p:cNvSpPr>
          <p:nvPr/>
        </p:nvSpPr>
        <p:spPr bwMode="auto">
          <a:xfrm>
            <a:off x="6629400" y="1828800"/>
            <a:ext cx="1636713" cy="1981200"/>
          </a:xfrm>
          <a:prstGeom prst="rect">
            <a:avLst/>
          </a:prstGeom>
          <a:gradFill rotWithShape="0">
            <a:gsLst>
              <a:gs pos="0">
                <a:srgbClr val="800080">
                  <a:gamma/>
                  <a:shade val="46275"/>
                  <a:invGamma/>
                </a:srgbClr>
              </a:gs>
              <a:gs pos="50000">
                <a:srgbClr val="800080"/>
              </a:gs>
              <a:gs pos="100000">
                <a:srgbClr val="800080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70" name="Rectangle 38"/>
          <p:cNvSpPr>
            <a:spLocks noChangeArrowheads="1"/>
          </p:cNvSpPr>
          <p:nvPr/>
        </p:nvSpPr>
        <p:spPr bwMode="auto">
          <a:xfrm>
            <a:off x="3752850" y="1828800"/>
            <a:ext cx="1636713" cy="1981200"/>
          </a:xfrm>
          <a:prstGeom prst="rect">
            <a:avLst/>
          </a:prstGeom>
          <a:gradFill rotWithShape="0">
            <a:gsLst>
              <a:gs pos="0">
                <a:srgbClr val="800080">
                  <a:gamma/>
                  <a:shade val="46275"/>
                  <a:invGamma/>
                </a:srgbClr>
              </a:gs>
              <a:gs pos="50000">
                <a:srgbClr val="800080"/>
              </a:gs>
              <a:gs pos="100000">
                <a:srgbClr val="800080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/>
              <a:t>Ethylene Glycol Metabolism</a:t>
            </a:r>
          </a:p>
        </p:txBody>
      </p:sp>
      <p:sp>
        <p:nvSpPr>
          <p:cNvPr id="18435" name="Rectangle 3"/>
          <p:cNvSpPr>
            <a:spLocks noChangeArrowheads="1"/>
          </p:cNvSpPr>
          <p:nvPr/>
        </p:nvSpPr>
        <p:spPr bwMode="auto">
          <a:xfrm>
            <a:off x="914400" y="1828800"/>
            <a:ext cx="1636713" cy="1981200"/>
          </a:xfrm>
          <a:prstGeom prst="rect">
            <a:avLst/>
          </a:prstGeom>
          <a:gradFill rotWithShape="0">
            <a:gsLst>
              <a:gs pos="0">
                <a:srgbClr val="800080">
                  <a:gamma/>
                  <a:shade val="46275"/>
                  <a:invGamma/>
                </a:srgbClr>
              </a:gs>
              <a:gs pos="50000">
                <a:srgbClr val="800080"/>
              </a:gs>
              <a:gs pos="100000">
                <a:srgbClr val="800080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36" name="Text Box 4"/>
          <p:cNvSpPr txBox="1">
            <a:spLocks noChangeArrowheads="1"/>
          </p:cNvSpPr>
          <p:nvPr/>
        </p:nvSpPr>
        <p:spPr bwMode="auto">
          <a:xfrm>
            <a:off x="1125538" y="2860675"/>
            <a:ext cx="12525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>
                <a:solidFill>
                  <a:schemeClr val="tx2"/>
                </a:solidFill>
              </a:rPr>
              <a:t>H-C-OH</a:t>
            </a:r>
          </a:p>
        </p:txBody>
      </p:sp>
      <p:sp>
        <p:nvSpPr>
          <p:cNvPr id="18437" name="Line 5"/>
          <p:cNvSpPr>
            <a:spLocks noChangeShapeType="1"/>
          </p:cNvSpPr>
          <p:nvPr/>
        </p:nvSpPr>
        <p:spPr bwMode="auto">
          <a:xfrm flipV="1">
            <a:off x="1598613" y="2743200"/>
            <a:ext cx="0" cy="15240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38" name="Line 6"/>
          <p:cNvSpPr>
            <a:spLocks noChangeShapeType="1"/>
          </p:cNvSpPr>
          <p:nvPr/>
        </p:nvSpPr>
        <p:spPr bwMode="auto">
          <a:xfrm flipV="1">
            <a:off x="1598613" y="3276600"/>
            <a:ext cx="0" cy="15240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39" name="Text Box 7"/>
          <p:cNvSpPr txBox="1">
            <a:spLocks noChangeArrowheads="1"/>
          </p:cNvSpPr>
          <p:nvPr/>
        </p:nvSpPr>
        <p:spPr bwMode="auto">
          <a:xfrm>
            <a:off x="1446213" y="3352800"/>
            <a:ext cx="4048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>
                <a:solidFill>
                  <a:schemeClr val="tx2"/>
                </a:solidFill>
              </a:rPr>
              <a:t>H</a:t>
            </a:r>
          </a:p>
        </p:txBody>
      </p:sp>
      <p:sp>
        <p:nvSpPr>
          <p:cNvPr id="18440" name="Text Box 8"/>
          <p:cNvSpPr txBox="1">
            <a:spLocks noChangeArrowheads="1"/>
          </p:cNvSpPr>
          <p:nvPr/>
        </p:nvSpPr>
        <p:spPr bwMode="auto">
          <a:xfrm>
            <a:off x="1125538" y="2327275"/>
            <a:ext cx="12350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>
                <a:solidFill>
                  <a:schemeClr val="tx2"/>
                </a:solidFill>
              </a:rPr>
              <a:t>    C-OH</a:t>
            </a:r>
            <a:endParaRPr lang="en-US" altLang="x-none"/>
          </a:p>
        </p:txBody>
      </p:sp>
      <p:sp>
        <p:nvSpPr>
          <p:cNvPr id="18441" name="Line 9"/>
          <p:cNvSpPr>
            <a:spLocks noChangeShapeType="1"/>
          </p:cNvSpPr>
          <p:nvPr/>
        </p:nvSpPr>
        <p:spPr bwMode="auto">
          <a:xfrm flipV="1">
            <a:off x="1598613" y="2743200"/>
            <a:ext cx="0" cy="15240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42" name="Line 10"/>
          <p:cNvSpPr>
            <a:spLocks noChangeShapeType="1"/>
          </p:cNvSpPr>
          <p:nvPr/>
        </p:nvSpPr>
        <p:spPr bwMode="auto">
          <a:xfrm flipV="1">
            <a:off x="1616075" y="2209800"/>
            <a:ext cx="0" cy="15240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43" name="Line 11"/>
          <p:cNvSpPr>
            <a:spLocks noChangeShapeType="1"/>
          </p:cNvSpPr>
          <p:nvPr/>
        </p:nvSpPr>
        <p:spPr bwMode="auto">
          <a:xfrm flipV="1">
            <a:off x="1692275" y="2209800"/>
            <a:ext cx="0" cy="15240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44" name="Text Box 12"/>
          <p:cNvSpPr txBox="1">
            <a:spLocks noChangeArrowheads="1"/>
          </p:cNvSpPr>
          <p:nvPr/>
        </p:nvSpPr>
        <p:spPr bwMode="auto">
          <a:xfrm>
            <a:off x="1439863" y="1828800"/>
            <a:ext cx="4048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>
                <a:solidFill>
                  <a:schemeClr val="tx2"/>
                </a:solidFill>
              </a:rPr>
              <a:t>O</a:t>
            </a:r>
          </a:p>
        </p:txBody>
      </p:sp>
      <p:sp>
        <p:nvSpPr>
          <p:cNvPr id="18445" name="Text Box 13"/>
          <p:cNvSpPr txBox="1">
            <a:spLocks noChangeArrowheads="1"/>
          </p:cNvSpPr>
          <p:nvPr/>
        </p:nvSpPr>
        <p:spPr bwMode="auto">
          <a:xfrm>
            <a:off x="762000" y="3810000"/>
            <a:ext cx="19002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 dirty="0">
                <a:solidFill>
                  <a:schemeClr val="tx2"/>
                </a:solidFill>
                <a:latin typeface="+mj-lt"/>
              </a:rPr>
              <a:t>Glycolic Acid</a:t>
            </a:r>
          </a:p>
        </p:txBody>
      </p:sp>
      <p:sp>
        <p:nvSpPr>
          <p:cNvPr id="18449" name="Text Box 17"/>
          <p:cNvSpPr txBox="1">
            <a:spLocks noChangeArrowheads="1"/>
          </p:cNvSpPr>
          <p:nvPr/>
        </p:nvSpPr>
        <p:spPr bwMode="auto">
          <a:xfrm>
            <a:off x="4038600" y="2860675"/>
            <a:ext cx="10318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>
                <a:solidFill>
                  <a:schemeClr val="tx2"/>
                </a:solidFill>
              </a:rPr>
              <a:t>H-C-H</a:t>
            </a:r>
          </a:p>
        </p:txBody>
      </p:sp>
      <p:sp>
        <p:nvSpPr>
          <p:cNvPr id="18450" name="Line 18"/>
          <p:cNvSpPr>
            <a:spLocks noChangeShapeType="1"/>
          </p:cNvSpPr>
          <p:nvPr/>
        </p:nvSpPr>
        <p:spPr bwMode="auto">
          <a:xfrm flipV="1">
            <a:off x="4511675" y="2743200"/>
            <a:ext cx="0" cy="15240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51" name="Line 19"/>
          <p:cNvSpPr>
            <a:spLocks noChangeShapeType="1"/>
          </p:cNvSpPr>
          <p:nvPr/>
        </p:nvSpPr>
        <p:spPr bwMode="auto">
          <a:xfrm flipV="1">
            <a:off x="4511675" y="3276600"/>
            <a:ext cx="0" cy="15240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52" name="Text Box 20"/>
          <p:cNvSpPr txBox="1">
            <a:spLocks noChangeArrowheads="1"/>
          </p:cNvSpPr>
          <p:nvPr/>
        </p:nvSpPr>
        <p:spPr bwMode="auto">
          <a:xfrm>
            <a:off x="4359275" y="3352800"/>
            <a:ext cx="4048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>
                <a:solidFill>
                  <a:schemeClr val="tx2"/>
                </a:solidFill>
              </a:rPr>
              <a:t>O</a:t>
            </a:r>
          </a:p>
        </p:txBody>
      </p:sp>
      <p:sp>
        <p:nvSpPr>
          <p:cNvPr id="18453" name="Text Box 21"/>
          <p:cNvSpPr txBox="1">
            <a:spLocks noChangeArrowheads="1"/>
          </p:cNvSpPr>
          <p:nvPr/>
        </p:nvSpPr>
        <p:spPr bwMode="auto">
          <a:xfrm>
            <a:off x="4038600" y="2327275"/>
            <a:ext cx="12350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>
                <a:solidFill>
                  <a:schemeClr val="tx2"/>
                </a:solidFill>
              </a:rPr>
              <a:t>    C-OH</a:t>
            </a:r>
            <a:endParaRPr lang="en-US" altLang="x-none"/>
          </a:p>
        </p:txBody>
      </p:sp>
      <p:sp>
        <p:nvSpPr>
          <p:cNvPr id="18454" name="Line 22"/>
          <p:cNvSpPr>
            <a:spLocks noChangeShapeType="1"/>
          </p:cNvSpPr>
          <p:nvPr/>
        </p:nvSpPr>
        <p:spPr bwMode="auto">
          <a:xfrm flipV="1">
            <a:off x="4511675" y="2743200"/>
            <a:ext cx="0" cy="15240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55" name="Line 23"/>
          <p:cNvSpPr>
            <a:spLocks noChangeShapeType="1"/>
          </p:cNvSpPr>
          <p:nvPr/>
        </p:nvSpPr>
        <p:spPr bwMode="auto">
          <a:xfrm flipV="1">
            <a:off x="4529138" y="2209800"/>
            <a:ext cx="0" cy="15240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56" name="Line 24"/>
          <p:cNvSpPr>
            <a:spLocks noChangeShapeType="1"/>
          </p:cNvSpPr>
          <p:nvPr/>
        </p:nvSpPr>
        <p:spPr bwMode="auto">
          <a:xfrm flipV="1">
            <a:off x="4605338" y="2209800"/>
            <a:ext cx="0" cy="15240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57" name="Text Box 25"/>
          <p:cNvSpPr txBox="1">
            <a:spLocks noChangeArrowheads="1"/>
          </p:cNvSpPr>
          <p:nvPr/>
        </p:nvSpPr>
        <p:spPr bwMode="auto">
          <a:xfrm>
            <a:off x="4352925" y="1828800"/>
            <a:ext cx="4048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>
                <a:solidFill>
                  <a:schemeClr val="tx2"/>
                </a:solidFill>
              </a:rPr>
              <a:t>O</a:t>
            </a:r>
          </a:p>
        </p:txBody>
      </p:sp>
      <p:sp>
        <p:nvSpPr>
          <p:cNvPr id="18458" name="Line 26"/>
          <p:cNvSpPr>
            <a:spLocks noChangeShapeType="1"/>
          </p:cNvSpPr>
          <p:nvPr/>
        </p:nvSpPr>
        <p:spPr bwMode="auto">
          <a:xfrm flipV="1">
            <a:off x="4605338" y="3276600"/>
            <a:ext cx="0" cy="15240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59" name="Text Box 27"/>
          <p:cNvSpPr txBox="1">
            <a:spLocks noChangeArrowheads="1"/>
          </p:cNvSpPr>
          <p:nvPr/>
        </p:nvSpPr>
        <p:spPr bwMode="auto">
          <a:xfrm>
            <a:off x="6900863" y="2860675"/>
            <a:ext cx="12525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>
                <a:solidFill>
                  <a:schemeClr val="tx2"/>
                </a:solidFill>
              </a:rPr>
              <a:t>H-C-OH</a:t>
            </a:r>
          </a:p>
        </p:txBody>
      </p:sp>
      <p:sp>
        <p:nvSpPr>
          <p:cNvPr id="18460" name="Line 28"/>
          <p:cNvSpPr>
            <a:spLocks noChangeShapeType="1"/>
          </p:cNvSpPr>
          <p:nvPr/>
        </p:nvSpPr>
        <p:spPr bwMode="auto">
          <a:xfrm flipV="1">
            <a:off x="7373938" y="2743200"/>
            <a:ext cx="0" cy="15240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61" name="Line 29"/>
          <p:cNvSpPr>
            <a:spLocks noChangeShapeType="1"/>
          </p:cNvSpPr>
          <p:nvPr/>
        </p:nvSpPr>
        <p:spPr bwMode="auto">
          <a:xfrm flipV="1">
            <a:off x="7373938" y="3276600"/>
            <a:ext cx="0" cy="15240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62" name="Text Box 30"/>
          <p:cNvSpPr txBox="1">
            <a:spLocks noChangeArrowheads="1"/>
          </p:cNvSpPr>
          <p:nvPr/>
        </p:nvSpPr>
        <p:spPr bwMode="auto">
          <a:xfrm>
            <a:off x="7221538" y="3352800"/>
            <a:ext cx="4048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>
                <a:solidFill>
                  <a:schemeClr val="tx2"/>
                </a:solidFill>
              </a:rPr>
              <a:t>O</a:t>
            </a:r>
          </a:p>
        </p:txBody>
      </p:sp>
      <p:sp>
        <p:nvSpPr>
          <p:cNvPr id="18463" name="Text Box 31"/>
          <p:cNvSpPr txBox="1">
            <a:spLocks noChangeArrowheads="1"/>
          </p:cNvSpPr>
          <p:nvPr/>
        </p:nvSpPr>
        <p:spPr bwMode="auto">
          <a:xfrm>
            <a:off x="6900863" y="2327275"/>
            <a:ext cx="12350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>
                <a:solidFill>
                  <a:schemeClr val="tx2"/>
                </a:solidFill>
              </a:rPr>
              <a:t>    C-OH</a:t>
            </a:r>
            <a:endParaRPr lang="en-US" altLang="x-none"/>
          </a:p>
        </p:txBody>
      </p:sp>
      <p:sp>
        <p:nvSpPr>
          <p:cNvPr id="18464" name="Line 32"/>
          <p:cNvSpPr>
            <a:spLocks noChangeShapeType="1"/>
          </p:cNvSpPr>
          <p:nvPr/>
        </p:nvSpPr>
        <p:spPr bwMode="auto">
          <a:xfrm flipV="1">
            <a:off x="7373938" y="2743200"/>
            <a:ext cx="0" cy="15240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65" name="Line 33"/>
          <p:cNvSpPr>
            <a:spLocks noChangeShapeType="1"/>
          </p:cNvSpPr>
          <p:nvPr/>
        </p:nvSpPr>
        <p:spPr bwMode="auto">
          <a:xfrm flipV="1">
            <a:off x="7391400" y="2209800"/>
            <a:ext cx="0" cy="15240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66" name="Line 34"/>
          <p:cNvSpPr>
            <a:spLocks noChangeShapeType="1"/>
          </p:cNvSpPr>
          <p:nvPr/>
        </p:nvSpPr>
        <p:spPr bwMode="auto">
          <a:xfrm flipV="1">
            <a:off x="7467600" y="2209800"/>
            <a:ext cx="0" cy="15240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67" name="Text Box 35"/>
          <p:cNvSpPr txBox="1">
            <a:spLocks noChangeArrowheads="1"/>
          </p:cNvSpPr>
          <p:nvPr/>
        </p:nvSpPr>
        <p:spPr bwMode="auto">
          <a:xfrm>
            <a:off x="7215188" y="1828800"/>
            <a:ext cx="4048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>
                <a:solidFill>
                  <a:schemeClr val="tx2"/>
                </a:solidFill>
              </a:rPr>
              <a:t>O</a:t>
            </a:r>
          </a:p>
        </p:txBody>
      </p:sp>
      <p:sp>
        <p:nvSpPr>
          <p:cNvPr id="18468" name="Line 36"/>
          <p:cNvSpPr>
            <a:spLocks noChangeShapeType="1"/>
          </p:cNvSpPr>
          <p:nvPr/>
        </p:nvSpPr>
        <p:spPr bwMode="auto">
          <a:xfrm flipV="1">
            <a:off x="7467600" y="3276600"/>
            <a:ext cx="0" cy="15240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71" name="Text Box 39"/>
          <p:cNvSpPr txBox="1">
            <a:spLocks noChangeArrowheads="1"/>
          </p:cNvSpPr>
          <p:nvPr/>
        </p:nvSpPr>
        <p:spPr bwMode="auto">
          <a:xfrm>
            <a:off x="3581400" y="3775075"/>
            <a:ext cx="195803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 dirty="0">
                <a:latin typeface="+mj-lt"/>
              </a:rPr>
              <a:t>Glyoxylic Acid</a:t>
            </a:r>
          </a:p>
        </p:txBody>
      </p:sp>
      <p:sp>
        <p:nvSpPr>
          <p:cNvPr id="18472" name="Text Box 40"/>
          <p:cNvSpPr txBox="1">
            <a:spLocks noChangeArrowheads="1"/>
          </p:cNvSpPr>
          <p:nvPr/>
        </p:nvSpPr>
        <p:spPr bwMode="auto">
          <a:xfrm>
            <a:off x="6553200" y="3810000"/>
            <a:ext cx="16637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 dirty="0">
                <a:latin typeface="+mj-lt"/>
              </a:rPr>
              <a:t>Oxalic Acid</a:t>
            </a:r>
          </a:p>
        </p:txBody>
      </p:sp>
      <p:sp>
        <p:nvSpPr>
          <p:cNvPr id="18474" name="Line 42"/>
          <p:cNvSpPr>
            <a:spLocks noChangeShapeType="1"/>
          </p:cNvSpPr>
          <p:nvPr/>
        </p:nvSpPr>
        <p:spPr bwMode="auto">
          <a:xfrm>
            <a:off x="2743200" y="2895600"/>
            <a:ext cx="76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75" name="Line 43"/>
          <p:cNvSpPr>
            <a:spLocks noChangeShapeType="1"/>
          </p:cNvSpPr>
          <p:nvPr/>
        </p:nvSpPr>
        <p:spPr bwMode="auto">
          <a:xfrm>
            <a:off x="5562600" y="2895600"/>
            <a:ext cx="76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76" name="Text Box 44"/>
          <p:cNvSpPr txBox="1">
            <a:spLocks noChangeArrowheads="1"/>
          </p:cNvSpPr>
          <p:nvPr/>
        </p:nvSpPr>
        <p:spPr bwMode="auto">
          <a:xfrm>
            <a:off x="2727325" y="2403475"/>
            <a:ext cx="73770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 dirty="0">
                <a:latin typeface="+mj-lt"/>
              </a:rPr>
              <a:t>LDH</a:t>
            </a:r>
          </a:p>
        </p:txBody>
      </p:sp>
      <p:sp>
        <p:nvSpPr>
          <p:cNvPr id="18478" name="Text Box 46"/>
          <p:cNvSpPr txBox="1">
            <a:spLocks noChangeArrowheads="1"/>
          </p:cNvSpPr>
          <p:nvPr/>
        </p:nvSpPr>
        <p:spPr bwMode="auto">
          <a:xfrm>
            <a:off x="228600" y="6324600"/>
            <a:ext cx="282122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 sz="1600" dirty="0">
                <a:latin typeface="+mj-lt"/>
              </a:rPr>
              <a:t>LDH = Lactate dehydrogenase</a:t>
            </a:r>
          </a:p>
        </p:txBody>
      </p:sp>
      <p:sp>
        <p:nvSpPr>
          <p:cNvPr id="18479" name="Line 47"/>
          <p:cNvSpPr>
            <a:spLocks noChangeShapeType="1"/>
          </p:cNvSpPr>
          <p:nvPr/>
        </p:nvSpPr>
        <p:spPr bwMode="auto">
          <a:xfrm flipH="1">
            <a:off x="2362200" y="4225926"/>
            <a:ext cx="1874838" cy="87947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80" name="Line 48"/>
          <p:cNvSpPr>
            <a:spLocks noChangeShapeType="1"/>
          </p:cNvSpPr>
          <p:nvPr/>
        </p:nvSpPr>
        <p:spPr bwMode="auto">
          <a:xfrm>
            <a:off x="4605338" y="4191000"/>
            <a:ext cx="1795462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81" name="Text Box 49"/>
          <p:cNvSpPr txBox="1">
            <a:spLocks noChangeArrowheads="1"/>
          </p:cNvSpPr>
          <p:nvPr/>
        </p:nvSpPr>
        <p:spPr bwMode="auto">
          <a:xfrm>
            <a:off x="1203325" y="5140325"/>
            <a:ext cx="77089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 dirty="0">
                <a:latin typeface="+mj-lt"/>
                <a:sym typeface="Symbol" charset="2"/>
              </a:rPr>
              <a:t>-OH- </a:t>
            </a:r>
            <a:r>
              <a:rPr lang="en-US" altLang="x-none" dirty="0" err="1">
                <a:latin typeface="+mj-lt"/>
                <a:sym typeface="Symbol" charset="2"/>
              </a:rPr>
              <a:t>Ketoadipic</a:t>
            </a:r>
            <a:r>
              <a:rPr lang="en-US" altLang="x-none" dirty="0">
                <a:latin typeface="+mj-lt"/>
                <a:sym typeface="Symbol" charset="2"/>
              </a:rPr>
              <a:t> Acid		Glycine + Benzoic Acid</a:t>
            </a:r>
            <a:endParaRPr lang="en-US" altLang="x-none" dirty="0">
              <a:latin typeface="+mj-lt"/>
            </a:endParaRPr>
          </a:p>
        </p:txBody>
      </p:sp>
      <p:sp>
        <p:nvSpPr>
          <p:cNvPr id="18484" name="Text Box 52"/>
          <p:cNvSpPr txBox="1">
            <a:spLocks noChangeArrowheads="1"/>
          </p:cNvSpPr>
          <p:nvPr/>
        </p:nvSpPr>
        <p:spPr bwMode="auto">
          <a:xfrm>
            <a:off x="2362200" y="4381500"/>
            <a:ext cx="36703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 sz="1800" dirty="0">
                <a:latin typeface="+mj-lt"/>
              </a:rPr>
              <a:t>B</a:t>
            </a:r>
            <a:r>
              <a:rPr lang="en-US" altLang="x-none" sz="1800" baseline="-25000" dirty="0">
                <a:latin typeface="+mj-lt"/>
              </a:rPr>
              <a:t>1</a:t>
            </a:r>
            <a:r>
              <a:rPr lang="en-US" altLang="x-none" sz="1800" dirty="0">
                <a:latin typeface="+mj-lt"/>
              </a:rPr>
              <a:t>, Mg</a:t>
            </a:r>
            <a:r>
              <a:rPr lang="en-US" altLang="x-none" sz="1800" baseline="30000" dirty="0">
                <a:latin typeface="+mj-lt"/>
              </a:rPr>
              <a:t>2+</a:t>
            </a:r>
            <a:r>
              <a:rPr lang="en-US" altLang="x-none" sz="1800" dirty="0">
                <a:latin typeface="+mj-lt"/>
              </a:rPr>
              <a:t>			         B</a:t>
            </a:r>
            <a:r>
              <a:rPr lang="en-US" altLang="x-none" sz="1800" baseline="-25000" dirty="0">
                <a:latin typeface="+mj-lt"/>
              </a:rPr>
              <a:t>6</a:t>
            </a:r>
            <a:endParaRPr lang="en-US" altLang="x-none" sz="1800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 dirty="0" smtClean="0"/>
              <a:t>Ethylene Glycol Toxicity 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583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 sz="4400" b="1" dirty="0"/>
              <a:t>Ethylene Glycol Toxicity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idx="1"/>
          </p:nvPr>
        </p:nvSpPr>
        <p:spPr>
          <a:xfrm>
            <a:off x="1295400" y="1981200"/>
            <a:ext cx="7162800" cy="4114800"/>
          </a:xfrm>
        </p:spPr>
        <p:txBody>
          <a:bodyPr/>
          <a:lstStyle/>
          <a:p>
            <a:r>
              <a:rPr lang="en-US" altLang="x-none" sz="4400" dirty="0"/>
              <a:t>Onset 4-6 hours</a:t>
            </a:r>
          </a:p>
          <a:p>
            <a:endParaRPr lang="en-US" altLang="x-none" sz="4400" dirty="0"/>
          </a:p>
          <a:p>
            <a:r>
              <a:rPr lang="en-US" altLang="x-none" sz="4400" dirty="0"/>
              <a:t>Anion gap </a:t>
            </a:r>
            <a:r>
              <a:rPr lang="en-US" altLang="x-none" sz="4400" dirty="0" smtClean="0"/>
              <a:t>acidosis</a:t>
            </a:r>
          </a:p>
          <a:p>
            <a:pPr lvl="1"/>
            <a:r>
              <a:rPr lang="en-US" altLang="x-none" sz="4400" dirty="0" smtClean="0"/>
              <a:t>Tachypnea</a:t>
            </a:r>
            <a:r>
              <a:rPr lang="en-US" altLang="x-none" sz="4400" dirty="0">
                <a:ea typeface="Times New Roman" charset="0"/>
                <a:cs typeface="Times New Roman" charset="0"/>
              </a:rPr>
              <a:t> </a:t>
            </a:r>
            <a:endParaRPr lang="en-US" altLang="x-none" sz="4400" dirty="0"/>
          </a:p>
          <a:p>
            <a:endParaRPr lang="en-US" altLang="x-none" dirty="0"/>
          </a:p>
        </p:txBody>
      </p:sp>
      <p:sp>
        <p:nvSpPr>
          <p:cNvPr id="20485" name="AutoShape 5"/>
          <p:cNvSpPr>
            <a:spLocks noRot="1" noChangeAspect="1" noMove="1" noResize="1" noChangeArrowheads="1"/>
          </p:cNvSpPr>
          <p:nvPr/>
        </p:nvSpPr>
        <p:spPr bwMode="auto">
          <a:xfrm>
            <a:off x="0" y="2878138"/>
            <a:ext cx="3819525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488" name="Rectangle 8"/>
          <p:cNvSpPr>
            <a:spLocks noChangeArrowheads="1"/>
          </p:cNvSpPr>
          <p:nvPr/>
        </p:nvSpPr>
        <p:spPr bwMode="auto">
          <a:xfrm>
            <a:off x="0" y="2238375"/>
            <a:ext cx="91440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tabLst>
                <a:tab pos="-457200" algn="l"/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>
              <a:tabLst>
                <a:tab pos="-457200" algn="l"/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>
              <a:tabLst>
                <a:tab pos="-457200" algn="l"/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>
              <a:tabLst>
                <a:tab pos="-457200" algn="l"/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>
              <a:tabLst>
                <a:tab pos="-457200" algn="l"/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-457200" algn="l"/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-457200" algn="l"/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-457200" algn="l"/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-457200" algn="l"/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r>
              <a:rPr lang="en-US" altLang="x-none" sz="1200">
                <a:ea typeface="Times New Roman" charset="0"/>
                <a:cs typeface="Times New Roman" charset="0"/>
              </a:rPr>
              <a:t> </a:t>
            </a:r>
          </a:p>
          <a:p>
            <a:pPr eaLnBrk="0" hangingPunct="0"/>
            <a:r>
              <a:rPr lang="en-US" altLang="x-none" sz="1200">
                <a:ea typeface="Times New Roman" charset="0"/>
                <a:cs typeface="Times New Roman" charset="0"/>
              </a:rPr>
              <a:t> </a:t>
            </a:r>
          </a:p>
          <a:p>
            <a:pPr eaLnBrk="0" hangingPunct="0"/>
            <a:endParaRPr lang="en-US" altLang="x-none"/>
          </a:p>
        </p:txBody>
      </p:sp>
      <p:sp>
        <p:nvSpPr>
          <p:cNvPr id="20486" name="AutoShape 6"/>
          <p:cNvSpPr>
            <a:spLocks noRot="1" noChangeAspect="1" noMove="1" noResize="1" noChangeArrowheads="1"/>
          </p:cNvSpPr>
          <p:nvPr/>
        </p:nvSpPr>
        <p:spPr bwMode="auto">
          <a:xfrm>
            <a:off x="0" y="2878138"/>
            <a:ext cx="3819525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491" name="Rectangle 11"/>
          <p:cNvSpPr>
            <a:spLocks noChangeArrowheads="1"/>
          </p:cNvSpPr>
          <p:nvPr/>
        </p:nvSpPr>
        <p:spPr bwMode="auto">
          <a:xfrm>
            <a:off x="0" y="2238375"/>
            <a:ext cx="91440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tabLst>
                <a:tab pos="-457200" algn="l"/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>
              <a:tabLst>
                <a:tab pos="-457200" algn="l"/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>
              <a:tabLst>
                <a:tab pos="-457200" algn="l"/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>
              <a:tabLst>
                <a:tab pos="-457200" algn="l"/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>
              <a:tabLst>
                <a:tab pos="-457200" algn="l"/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-457200" algn="l"/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-457200" algn="l"/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-457200" algn="l"/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-457200" algn="l"/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r>
              <a:rPr lang="en-US" altLang="x-none" sz="1200">
                <a:ea typeface="Times New Roman" charset="0"/>
                <a:cs typeface="Times New Roman" charset="0"/>
              </a:rPr>
              <a:t> </a:t>
            </a:r>
          </a:p>
          <a:p>
            <a:pPr eaLnBrk="0" hangingPunct="0"/>
            <a:r>
              <a:rPr lang="en-US" altLang="x-none" sz="1200">
                <a:ea typeface="Times New Roman" charset="0"/>
                <a:cs typeface="Times New Roman" charset="0"/>
              </a:rPr>
              <a:t> </a:t>
            </a:r>
          </a:p>
          <a:p>
            <a:pPr eaLnBrk="0" hangingPunct="0"/>
            <a:endParaRPr lang="en-US" altLang="x-none"/>
          </a:p>
        </p:txBody>
      </p:sp>
      <p:sp>
        <p:nvSpPr>
          <p:cNvPr id="20489" name="AutoShape 9"/>
          <p:cNvSpPr>
            <a:spLocks noRot="1" noChangeAspect="1" noMove="1" noResize="1" noChangeArrowheads="1"/>
          </p:cNvSpPr>
          <p:nvPr/>
        </p:nvSpPr>
        <p:spPr bwMode="auto">
          <a:xfrm>
            <a:off x="0" y="2878138"/>
            <a:ext cx="3819525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2" name="Picture 6" descr="flurose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2000" y="1676400"/>
            <a:ext cx="2032000" cy="20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 dirty="0"/>
              <a:t>Ethylene Glycol Toxicity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981200"/>
            <a:ext cx="4419600" cy="4419600"/>
          </a:xfrm>
        </p:spPr>
        <p:txBody>
          <a:bodyPr>
            <a:noAutofit/>
          </a:bodyPr>
          <a:lstStyle/>
          <a:p>
            <a:pPr>
              <a:tabLst>
                <a:tab pos="6854825" algn="l"/>
              </a:tabLst>
            </a:pPr>
            <a:r>
              <a:rPr lang="en-US" altLang="x-none" sz="2800" dirty="0"/>
              <a:t>Abdominal pain</a:t>
            </a:r>
          </a:p>
          <a:p>
            <a:pPr>
              <a:tabLst>
                <a:tab pos="6854825" algn="l"/>
              </a:tabLst>
            </a:pPr>
            <a:endParaRPr lang="en-US" altLang="x-none" sz="2800" dirty="0"/>
          </a:p>
          <a:p>
            <a:pPr>
              <a:tabLst>
                <a:tab pos="6854825" algn="l"/>
              </a:tabLst>
            </a:pPr>
            <a:r>
              <a:rPr lang="en-US" altLang="x-none" sz="2800" dirty="0" smtClean="0"/>
              <a:t>Hypocalcemia ?</a:t>
            </a:r>
            <a:endParaRPr lang="en-US" altLang="x-none" sz="2800" dirty="0"/>
          </a:p>
          <a:p>
            <a:pPr>
              <a:tabLst>
                <a:tab pos="6854825" algn="l"/>
              </a:tabLst>
            </a:pPr>
            <a:endParaRPr lang="en-US" altLang="x-none" sz="2800" dirty="0"/>
          </a:p>
          <a:p>
            <a:pPr>
              <a:tabLst>
                <a:tab pos="6854825" algn="l"/>
              </a:tabLst>
            </a:pPr>
            <a:r>
              <a:rPr lang="en-US" altLang="x-none" sz="2800" dirty="0"/>
              <a:t>Calcium oxalate crystals in urine</a:t>
            </a:r>
          </a:p>
          <a:p>
            <a:pPr>
              <a:tabLst>
                <a:tab pos="6854825" algn="l"/>
              </a:tabLst>
            </a:pPr>
            <a:endParaRPr lang="en-US" altLang="x-none" sz="2800" dirty="0"/>
          </a:p>
          <a:p>
            <a:pPr>
              <a:tabLst>
                <a:tab pos="6854825" algn="l"/>
              </a:tabLst>
            </a:pPr>
            <a:r>
              <a:rPr lang="en-US" altLang="x-none" sz="2800" dirty="0"/>
              <a:t>Renal </a:t>
            </a:r>
            <a:r>
              <a:rPr lang="en-US" altLang="x-none" sz="2800" dirty="0" smtClean="0"/>
              <a:t>failure (Calcium Oxalate)</a:t>
            </a:r>
            <a:endParaRPr lang="en-US" altLang="x-none" sz="2800" dirty="0"/>
          </a:p>
        </p:txBody>
      </p:sp>
      <p:pic>
        <p:nvPicPr>
          <p:cNvPr id="24581" name="Picture 5" descr="antifreez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2819400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0" name="Picture 4" descr="Caoxcr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4495800"/>
            <a:ext cx="3810000" cy="158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681942" y="152400"/>
            <a:ext cx="7772400" cy="1143000"/>
          </a:xfrm>
        </p:spPr>
        <p:txBody>
          <a:bodyPr/>
          <a:lstStyle/>
          <a:p>
            <a:r>
              <a:rPr lang="en-US" altLang="x-none" smtClean="0"/>
              <a:t>Toxicity </a:t>
            </a:r>
            <a:r>
              <a:rPr lang="en-US" altLang="x-none"/>
              <a:t>tests</a:t>
            </a:r>
            <a:br>
              <a:rPr lang="en-US" altLang="x-none"/>
            </a:br>
            <a:r>
              <a:rPr lang="en-US" altLang="x-none"/>
              <a:t> Methanol/EG</a:t>
            </a:r>
            <a:endParaRPr lang="en-US" altLang="x-none" dirty="0"/>
          </a:p>
        </p:txBody>
      </p:sp>
      <p:sp>
        <p:nvSpPr>
          <p:cNvPr id="37891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981200"/>
            <a:ext cx="4876800" cy="4495800"/>
          </a:xfrm>
        </p:spPr>
        <p:txBody>
          <a:bodyPr>
            <a:noAutofit/>
          </a:bodyPr>
          <a:lstStyle/>
          <a:p>
            <a:r>
              <a:rPr lang="en-US" altLang="x-none" sz="2800" dirty="0"/>
              <a:t>Ethylene glycol:</a:t>
            </a:r>
          </a:p>
          <a:p>
            <a:pPr lvl="1"/>
            <a:r>
              <a:rPr lang="en-US" altLang="x-none" sz="2800" dirty="0"/>
              <a:t>Limited utility of fluorescence of </a:t>
            </a:r>
            <a:r>
              <a:rPr lang="en-US" altLang="x-none" sz="2800" dirty="0" smtClean="0"/>
              <a:t>urine </a:t>
            </a:r>
          </a:p>
          <a:p>
            <a:pPr lvl="1"/>
            <a:r>
              <a:rPr lang="en-US" altLang="x-none" sz="2800" dirty="0" smtClean="0"/>
              <a:t>May </a:t>
            </a:r>
            <a:r>
              <a:rPr lang="en-US" altLang="x-none" sz="2800" dirty="0"/>
              <a:t>note crystals in </a:t>
            </a:r>
            <a:r>
              <a:rPr lang="en-US" altLang="x-none" sz="2800" dirty="0" smtClean="0"/>
              <a:t>urine using </a:t>
            </a:r>
            <a:r>
              <a:rPr lang="en-US" altLang="x-none" sz="2800" dirty="0"/>
              <a:t>W</a:t>
            </a:r>
            <a:r>
              <a:rPr lang="en-US" altLang="x-none" sz="2800" dirty="0" smtClean="0"/>
              <a:t>oods lamp</a:t>
            </a:r>
            <a:endParaRPr lang="en-US" altLang="x-none" sz="2800" dirty="0"/>
          </a:p>
          <a:p>
            <a:pPr lvl="1"/>
            <a:endParaRPr lang="en-US" altLang="x-none" sz="2800" dirty="0"/>
          </a:p>
          <a:p>
            <a:r>
              <a:rPr lang="en-US" altLang="x-none" sz="2800" dirty="0"/>
              <a:t>Methanol</a:t>
            </a:r>
          </a:p>
          <a:p>
            <a:pPr lvl="1"/>
            <a:r>
              <a:rPr lang="en-US" altLang="x-none" sz="2800" dirty="0" smtClean="0"/>
              <a:t>Hyperemic </a:t>
            </a:r>
            <a:r>
              <a:rPr lang="en-US" altLang="x-none" sz="2800" dirty="0"/>
              <a:t>retina or visual complaints</a:t>
            </a:r>
          </a:p>
          <a:p>
            <a:endParaRPr lang="en-US" altLang="x-none" sz="2800" dirty="0"/>
          </a:p>
        </p:txBody>
      </p:sp>
      <p:pic>
        <p:nvPicPr>
          <p:cNvPr id="37892" name="Picture 4" descr="methey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2650" y="2362200"/>
            <a:ext cx="2498725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 dirty="0"/>
              <a:t>Identifying Patients for Treatment: Methanol/EG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2286000"/>
            <a:ext cx="7315200" cy="4495800"/>
          </a:xfrm>
        </p:spPr>
        <p:txBody>
          <a:bodyPr>
            <a:normAutofit/>
          </a:bodyPr>
          <a:lstStyle/>
          <a:p>
            <a:r>
              <a:rPr lang="en-US" altLang="x-none" sz="3200" dirty="0"/>
              <a:t>Serum ethylene glycol or methanol level</a:t>
            </a:r>
          </a:p>
          <a:p>
            <a:endParaRPr lang="en-US" altLang="x-none" sz="3200" dirty="0"/>
          </a:p>
          <a:p>
            <a:r>
              <a:rPr lang="en-US" altLang="x-none" sz="3200" dirty="0"/>
              <a:t>Action level for treatment: </a:t>
            </a:r>
            <a:endParaRPr lang="en-US" altLang="x-none" sz="3200" dirty="0" smtClean="0"/>
          </a:p>
          <a:p>
            <a:pPr lvl="1"/>
            <a:r>
              <a:rPr lang="en-US" sz="3200" dirty="0"/>
              <a:t>M</a:t>
            </a:r>
            <a:r>
              <a:rPr lang="en-US" sz="3200" dirty="0" smtClean="0"/>
              <a:t>ethanol </a:t>
            </a:r>
            <a:r>
              <a:rPr lang="en-US" sz="3200" dirty="0"/>
              <a:t>/ </a:t>
            </a:r>
            <a:r>
              <a:rPr lang="en-US" sz="3200" dirty="0" smtClean="0"/>
              <a:t>EG &gt; 25 </a:t>
            </a:r>
            <a:r>
              <a:rPr lang="en-US" sz="3200" dirty="0"/>
              <a:t>mg/</a:t>
            </a:r>
            <a:r>
              <a:rPr lang="en-US" sz="3200" dirty="0" err="1"/>
              <a:t>dL</a:t>
            </a:r>
            <a:endParaRPr lang="en-US" sz="3200" dirty="0"/>
          </a:p>
          <a:p>
            <a:pPr lvl="1"/>
            <a:r>
              <a:rPr lang="en-US" altLang="x-none" sz="3200" dirty="0" smtClean="0"/>
              <a:t>Any level with acidosis</a:t>
            </a:r>
            <a:endParaRPr lang="en-US" altLang="x-none" sz="3200" dirty="0"/>
          </a:p>
          <a:p>
            <a:endParaRPr lang="en-US" altLang="x-non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/>
              <a:t>Limits of Serum Levels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981200"/>
            <a:ext cx="3657600" cy="41148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altLang="x-none" sz="2800" dirty="0"/>
              <a:t>Useful prior to onset of acidosis or in massive overdoses</a:t>
            </a:r>
          </a:p>
          <a:p>
            <a:pPr>
              <a:lnSpc>
                <a:spcPct val="90000"/>
              </a:lnSpc>
            </a:pPr>
            <a:endParaRPr lang="en-US" altLang="x-none" sz="2800" dirty="0"/>
          </a:p>
          <a:p>
            <a:pPr>
              <a:lnSpc>
                <a:spcPct val="90000"/>
              </a:lnSpc>
            </a:pPr>
            <a:r>
              <a:rPr lang="en-US" altLang="x-none" sz="2800" dirty="0"/>
              <a:t>Parent compound not directly toxic</a:t>
            </a:r>
          </a:p>
          <a:p>
            <a:pPr>
              <a:lnSpc>
                <a:spcPct val="90000"/>
              </a:lnSpc>
            </a:pPr>
            <a:endParaRPr lang="en-US" altLang="x-none" sz="2800" dirty="0"/>
          </a:p>
          <a:p>
            <a:pPr>
              <a:lnSpc>
                <a:spcPct val="90000"/>
              </a:lnSpc>
            </a:pPr>
            <a:r>
              <a:rPr lang="en-US" altLang="x-none" sz="2800" dirty="0"/>
              <a:t>Levels not universally available</a:t>
            </a:r>
          </a:p>
          <a:p>
            <a:pPr>
              <a:lnSpc>
                <a:spcPct val="90000"/>
              </a:lnSpc>
            </a:pPr>
            <a:endParaRPr lang="en-US" altLang="x-none" sz="2800" dirty="0"/>
          </a:p>
        </p:txBody>
      </p:sp>
      <p:sp>
        <p:nvSpPr>
          <p:cNvPr id="33796" name="Line 4"/>
          <p:cNvSpPr>
            <a:spLocks noChangeShapeType="1"/>
          </p:cNvSpPr>
          <p:nvPr/>
        </p:nvSpPr>
        <p:spPr bwMode="auto">
          <a:xfrm>
            <a:off x="6019800" y="2362200"/>
            <a:ext cx="0" cy="2362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797" name="Line 5"/>
          <p:cNvSpPr>
            <a:spLocks noChangeShapeType="1"/>
          </p:cNvSpPr>
          <p:nvPr/>
        </p:nvSpPr>
        <p:spPr bwMode="auto">
          <a:xfrm flipV="1">
            <a:off x="6019800" y="4724400"/>
            <a:ext cx="2590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798" name="Line 6"/>
          <p:cNvSpPr>
            <a:spLocks noChangeShapeType="1"/>
          </p:cNvSpPr>
          <p:nvPr/>
        </p:nvSpPr>
        <p:spPr bwMode="auto">
          <a:xfrm>
            <a:off x="6324600" y="2514600"/>
            <a:ext cx="1981200" cy="1981200"/>
          </a:xfrm>
          <a:prstGeom prst="line">
            <a:avLst/>
          </a:prstGeom>
          <a:noFill/>
          <a:ln w="22225">
            <a:solidFill>
              <a:schemeClr val="tx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799" name="Line 7"/>
          <p:cNvSpPr>
            <a:spLocks noChangeShapeType="1"/>
          </p:cNvSpPr>
          <p:nvPr/>
        </p:nvSpPr>
        <p:spPr bwMode="auto">
          <a:xfrm flipV="1">
            <a:off x="6324600" y="2590800"/>
            <a:ext cx="1828800" cy="18288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01" name="Text Box 9"/>
          <p:cNvSpPr txBox="1">
            <a:spLocks noChangeArrowheads="1"/>
          </p:cNvSpPr>
          <p:nvPr/>
        </p:nvSpPr>
        <p:spPr bwMode="auto">
          <a:xfrm>
            <a:off x="6689725" y="4841875"/>
            <a:ext cx="8255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/>
              <a:t>Time</a:t>
            </a:r>
          </a:p>
        </p:txBody>
      </p:sp>
      <p:sp>
        <p:nvSpPr>
          <p:cNvPr id="33802" name="Text Box 10"/>
          <p:cNvSpPr txBox="1">
            <a:spLocks noChangeArrowheads="1"/>
          </p:cNvSpPr>
          <p:nvPr/>
        </p:nvSpPr>
        <p:spPr bwMode="auto">
          <a:xfrm>
            <a:off x="4572000" y="2057400"/>
            <a:ext cx="21637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>
                <a:solidFill>
                  <a:schemeClr val="tx2"/>
                </a:solidFill>
              </a:rPr>
              <a:t>EG or Methanol</a:t>
            </a:r>
          </a:p>
        </p:txBody>
      </p:sp>
      <p:sp>
        <p:nvSpPr>
          <p:cNvPr id="33803" name="Text Box 11"/>
          <p:cNvSpPr txBox="1">
            <a:spLocks noChangeArrowheads="1"/>
          </p:cNvSpPr>
          <p:nvPr/>
        </p:nvSpPr>
        <p:spPr bwMode="auto">
          <a:xfrm>
            <a:off x="4495800" y="42672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x-none">
                <a:solidFill>
                  <a:schemeClr val="hlink"/>
                </a:solidFill>
              </a:rPr>
              <a:t>Anion Gap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/>
              <a:t>Arterial Blood Gas/Lactate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981200"/>
            <a:ext cx="5791200" cy="4114800"/>
          </a:xfrm>
        </p:spPr>
        <p:txBody>
          <a:bodyPr>
            <a:normAutofit/>
          </a:bodyPr>
          <a:lstStyle/>
          <a:p>
            <a:r>
              <a:rPr lang="en-US" altLang="x-none" sz="2800" dirty="0"/>
              <a:t>Acidosis indicates advanced poisoning</a:t>
            </a:r>
          </a:p>
          <a:p>
            <a:endParaRPr lang="en-US" altLang="x-none" sz="2800" dirty="0"/>
          </a:p>
          <a:p>
            <a:r>
              <a:rPr lang="en-US" altLang="x-none" sz="2800" dirty="0"/>
              <a:t>Lactate usually low*</a:t>
            </a:r>
          </a:p>
          <a:p>
            <a:endParaRPr lang="en-US" altLang="x-none" sz="2800" dirty="0"/>
          </a:p>
          <a:p>
            <a:r>
              <a:rPr lang="en-US" altLang="x-none" sz="2800" dirty="0"/>
              <a:t>Patients with acidosis should receive treatment</a:t>
            </a:r>
          </a:p>
        </p:txBody>
      </p:sp>
      <p:pic>
        <p:nvPicPr>
          <p:cNvPr id="39941" name="Picture 5" descr="ab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1935162"/>
            <a:ext cx="2286000" cy="4206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 dirty="0" smtClean="0"/>
              <a:t> </a:t>
            </a:r>
            <a:r>
              <a:rPr lang="en-US" altLang="x-none" dirty="0" err="1" smtClean="0"/>
              <a:t>Osmol</a:t>
            </a:r>
            <a:r>
              <a:rPr lang="en-US" altLang="x-none" dirty="0" smtClean="0"/>
              <a:t> Gap 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1043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609600"/>
            <a:ext cx="8610600" cy="1143000"/>
          </a:xfrm>
        </p:spPr>
        <p:txBody>
          <a:bodyPr/>
          <a:lstStyle/>
          <a:p>
            <a:r>
              <a:rPr lang="en-US" altLang="x-none" dirty="0" smtClean="0"/>
              <a:t> </a:t>
            </a:r>
            <a:r>
              <a:rPr lang="en-US" altLang="x-none" dirty="0" err="1"/>
              <a:t>Osmol</a:t>
            </a:r>
            <a:r>
              <a:rPr lang="en-US" altLang="x-none" dirty="0"/>
              <a:t> </a:t>
            </a:r>
            <a:r>
              <a:rPr lang="en-US" altLang="x-none" dirty="0" smtClean="0"/>
              <a:t>Gap ?</a:t>
            </a:r>
            <a:endParaRPr lang="en-US" altLang="x-none" dirty="0"/>
          </a:p>
        </p:txBody>
      </p:sp>
      <p:sp>
        <p:nvSpPr>
          <p:cNvPr id="34819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981200"/>
            <a:ext cx="8610600" cy="4114800"/>
          </a:xfrm>
        </p:spPr>
        <p:txBody>
          <a:bodyPr>
            <a:normAutofit/>
          </a:bodyPr>
          <a:lstStyle/>
          <a:p>
            <a:r>
              <a:rPr lang="en-US" altLang="x-none" sz="2800" dirty="0" err="1"/>
              <a:t>Osmol</a:t>
            </a:r>
            <a:r>
              <a:rPr lang="en-US" altLang="x-none" sz="2800" dirty="0"/>
              <a:t> Gap = </a:t>
            </a:r>
            <a:r>
              <a:rPr lang="en-US" altLang="x-none" sz="2800" dirty="0" smtClean="0"/>
              <a:t>Measured </a:t>
            </a:r>
            <a:r>
              <a:rPr lang="en-US" altLang="x-none" sz="2800" dirty="0" err="1" smtClean="0"/>
              <a:t>Osmols</a:t>
            </a:r>
            <a:r>
              <a:rPr lang="en-US" altLang="x-none" sz="2800" dirty="0" smtClean="0"/>
              <a:t> - Calculated </a:t>
            </a:r>
            <a:r>
              <a:rPr lang="en-US" altLang="x-none" sz="2800" dirty="0" err="1"/>
              <a:t>Osmols</a:t>
            </a:r>
            <a:endParaRPr lang="en-US" altLang="x-none" sz="2800" dirty="0"/>
          </a:p>
          <a:p>
            <a:endParaRPr lang="en-US" altLang="x-none" sz="2800" dirty="0"/>
          </a:p>
          <a:p>
            <a:r>
              <a:rPr lang="en-US" altLang="x-none" sz="2800" dirty="0"/>
              <a:t>Calculated:</a:t>
            </a:r>
          </a:p>
          <a:p>
            <a:pPr lvl="1">
              <a:buFontTx/>
              <a:buNone/>
            </a:pPr>
            <a:r>
              <a:rPr lang="en-US" altLang="x-none" sz="2800" dirty="0">
                <a:solidFill>
                  <a:srgbClr val="FFFF00"/>
                </a:solidFill>
              </a:rPr>
              <a:t>	</a:t>
            </a:r>
            <a:r>
              <a:rPr lang="en-US" altLang="x-none" sz="2800" b="1" u="sng" dirty="0">
                <a:solidFill>
                  <a:srgbClr val="FFFF00"/>
                </a:solidFill>
              </a:rPr>
              <a:t>2 Na + BUN + Glucose + </a:t>
            </a:r>
            <a:r>
              <a:rPr lang="en-US" altLang="x-none" sz="2800" b="1" u="sng" dirty="0" smtClean="0">
                <a:solidFill>
                  <a:srgbClr val="FFFF00"/>
                </a:solidFill>
              </a:rPr>
              <a:t>1.25 Ethanol</a:t>
            </a:r>
            <a:endParaRPr lang="en-US" altLang="x-none" sz="2800" b="1" u="sng" dirty="0">
              <a:solidFill>
                <a:srgbClr val="FFFF00"/>
              </a:solidFill>
            </a:endParaRPr>
          </a:p>
          <a:p>
            <a:endParaRPr lang="en-US" altLang="x-none" sz="2800" dirty="0"/>
          </a:p>
          <a:p>
            <a:r>
              <a:rPr lang="en-US" altLang="x-none" sz="2800" dirty="0" smtClean="0"/>
              <a:t>Lab Measurement</a:t>
            </a:r>
            <a:endParaRPr lang="en-US" altLang="x-none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5" name="Rectangle 33"/>
          <p:cNvSpPr>
            <a:spLocks noChangeArrowheads="1"/>
          </p:cNvSpPr>
          <p:nvPr/>
        </p:nvSpPr>
        <p:spPr bwMode="auto">
          <a:xfrm>
            <a:off x="4038600" y="2971800"/>
            <a:ext cx="1752600" cy="1981200"/>
          </a:xfrm>
          <a:prstGeom prst="rect">
            <a:avLst/>
          </a:prstGeom>
          <a:gradFill rotWithShape="0">
            <a:gsLst>
              <a:gs pos="0">
                <a:srgbClr val="800080">
                  <a:gamma/>
                  <a:shade val="46275"/>
                  <a:invGamma/>
                </a:srgbClr>
              </a:gs>
              <a:gs pos="50000">
                <a:srgbClr val="800080"/>
              </a:gs>
              <a:gs pos="100000">
                <a:srgbClr val="800080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96" name="Rectangle 24"/>
          <p:cNvSpPr>
            <a:spLocks noChangeArrowheads="1"/>
          </p:cNvSpPr>
          <p:nvPr/>
        </p:nvSpPr>
        <p:spPr bwMode="auto">
          <a:xfrm>
            <a:off x="6821488" y="2971800"/>
            <a:ext cx="1636712" cy="1981200"/>
          </a:xfrm>
          <a:prstGeom prst="rect">
            <a:avLst/>
          </a:prstGeom>
          <a:gradFill rotWithShape="0">
            <a:gsLst>
              <a:gs pos="0">
                <a:srgbClr val="800080">
                  <a:gamma/>
                  <a:shade val="46275"/>
                  <a:invGamma/>
                </a:srgbClr>
              </a:gs>
              <a:gs pos="50000">
                <a:srgbClr val="800080"/>
              </a:gs>
              <a:gs pos="100000">
                <a:srgbClr val="800080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95" name="Rectangle 23"/>
          <p:cNvSpPr>
            <a:spLocks noChangeArrowheads="1"/>
          </p:cNvSpPr>
          <p:nvPr/>
        </p:nvSpPr>
        <p:spPr bwMode="auto">
          <a:xfrm>
            <a:off x="1295400" y="3429000"/>
            <a:ext cx="1752600" cy="1524000"/>
          </a:xfrm>
          <a:prstGeom prst="rect">
            <a:avLst/>
          </a:prstGeom>
          <a:gradFill rotWithShape="0">
            <a:gsLst>
              <a:gs pos="0">
                <a:srgbClr val="800080">
                  <a:gamma/>
                  <a:shade val="46275"/>
                  <a:invGamma/>
                </a:srgbClr>
              </a:gs>
              <a:gs pos="50000">
                <a:srgbClr val="800080"/>
              </a:gs>
              <a:gs pos="100000">
                <a:srgbClr val="800080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0" y="533400"/>
            <a:ext cx="4800600" cy="1143000"/>
          </a:xfrm>
        </p:spPr>
        <p:txBody>
          <a:bodyPr/>
          <a:lstStyle/>
          <a:p>
            <a:pPr algn="ctr"/>
            <a:r>
              <a:rPr lang="en-US" altLang="x-none" b="1" dirty="0"/>
              <a:t>Alcohols: R-</a:t>
            </a:r>
            <a:r>
              <a:rPr lang="en-US" altLang="x-none" b="1" dirty="0">
                <a:solidFill>
                  <a:schemeClr val="tx1"/>
                </a:solidFill>
              </a:rPr>
              <a:t>OH</a:t>
            </a:r>
          </a:p>
        </p:txBody>
      </p:sp>
      <p:sp>
        <p:nvSpPr>
          <p:cNvPr id="3078" name="Text Box 6"/>
          <p:cNvSpPr txBox="1">
            <a:spLocks noChangeArrowheads="1"/>
          </p:cNvSpPr>
          <p:nvPr/>
        </p:nvSpPr>
        <p:spPr bwMode="auto">
          <a:xfrm>
            <a:off x="1600200" y="3927475"/>
            <a:ext cx="12525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>
                <a:solidFill>
                  <a:schemeClr val="tx2"/>
                </a:solidFill>
              </a:rPr>
              <a:t>H-C</a:t>
            </a:r>
            <a:r>
              <a:rPr lang="en-US" altLang="x-none"/>
              <a:t>-OH</a:t>
            </a:r>
          </a:p>
        </p:txBody>
      </p:sp>
      <p:sp>
        <p:nvSpPr>
          <p:cNvPr id="3079" name="Line 7"/>
          <p:cNvSpPr>
            <a:spLocks noChangeShapeType="1"/>
          </p:cNvSpPr>
          <p:nvPr/>
        </p:nvSpPr>
        <p:spPr bwMode="auto">
          <a:xfrm flipV="1">
            <a:off x="2073275" y="3810000"/>
            <a:ext cx="0" cy="15240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80" name="Line 8"/>
          <p:cNvSpPr>
            <a:spLocks noChangeShapeType="1"/>
          </p:cNvSpPr>
          <p:nvPr/>
        </p:nvSpPr>
        <p:spPr bwMode="auto">
          <a:xfrm flipV="1">
            <a:off x="2073275" y="4343400"/>
            <a:ext cx="0" cy="15240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82" name="Text Box 10"/>
          <p:cNvSpPr txBox="1">
            <a:spLocks noChangeArrowheads="1"/>
          </p:cNvSpPr>
          <p:nvPr/>
        </p:nvSpPr>
        <p:spPr bwMode="auto">
          <a:xfrm>
            <a:off x="1920875" y="4419600"/>
            <a:ext cx="4048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>
                <a:solidFill>
                  <a:schemeClr val="tx2"/>
                </a:solidFill>
              </a:rPr>
              <a:t>H</a:t>
            </a:r>
          </a:p>
        </p:txBody>
      </p:sp>
      <p:sp>
        <p:nvSpPr>
          <p:cNvPr id="3083" name="Text Box 11"/>
          <p:cNvSpPr txBox="1">
            <a:spLocks noChangeArrowheads="1"/>
          </p:cNvSpPr>
          <p:nvPr/>
        </p:nvSpPr>
        <p:spPr bwMode="auto">
          <a:xfrm>
            <a:off x="1920875" y="3429000"/>
            <a:ext cx="4048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>
                <a:solidFill>
                  <a:schemeClr val="tx2"/>
                </a:solidFill>
              </a:rPr>
              <a:t>H</a:t>
            </a:r>
          </a:p>
        </p:txBody>
      </p:sp>
      <p:sp>
        <p:nvSpPr>
          <p:cNvPr id="3084" name="Text Box 12"/>
          <p:cNvSpPr txBox="1">
            <a:spLocks noChangeArrowheads="1"/>
          </p:cNvSpPr>
          <p:nvPr/>
        </p:nvSpPr>
        <p:spPr bwMode="auto">
          <a:xfrm>
            <a:off x="1544675" y="4918075"/>
            <a:ext cx="1430264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x-none" b="1" dirty="0">
                <a:latin typeface="+mj-lt"/>
              </a:rPr>
              <a:t>Methanol</a:t>
            </a:r>
          </a:p>
          <a:p>
            <a:pPr algn="ctr"/>
            <a:r>
              <a:rPr lang="en-US" altLang="x-none" b="1" dirty="0">
                <a:latin typeface="+mj-lt"/>
              </a:rPr>
              <a:t>1C</a:t>
            </a:r>
          </a:p>
        </p:txBody>
      </p:sp>
      <p:sp>
        <p:nvSpPr>
          <p:cNvPr id="3085" name="Text Box 13"/>
          <p:cNvSpPr txBox="1">
            <a:spLocks noChangeArrowheads="1"/>
          </p:cNvSpPr>
          <p:nvPr/>
        </p:nvSpPr>
        <p:spPr bwMode="auto">
          <a:xfrm>
            <a:off x="7013575" y="4003675"/>
            <a:ext cx="12525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>
                <a:solidFill>
                  <a:schemeClr val="tx2"/>
                </a:solidFill>
              </a:rPr>
              <a:t>H-C</a:t>
            </a:r>
            <a:r>
              <a:rPr lang="en-US" altLang="x-none"/>
              <a:t>-OH</a:t>
            </a:r>
          </a:p>
        </p:txBody>
      </p:sp>
      <p:sp>
        <p:nvSpPr>
          <p:cNvPr id="3086" name="Line 14"/>
          <p:cNvSpPr>
            <a:spLocks noChangeShapeType="1"/>
          </p:cNvSpPr>
          <p:nvPr/>
        </p:nvSpPr>
        <p:spPr bwMode="auto">
          <a:xfrm flipV="1">
            <a:off x="7486650" y="3886200"/>
            <a:ext cx="0" cy="15240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87" name="Line 15"/>
          <p:cNvSpPr>
            <a:spLocks noChangeShapeType="1"/>
          </p:cNvSpPr>
          <p:nvPr/>
        </p:nvSpPr>
        <p:spPr bwMode="auto">
          <a:xfrm flipV="1">
            <a:off x="7486650" y="4419600"/>
            <a:ext cx="0" cy="15240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88" name="Text Box 16"/>
          <p:cNvSpPr txBox="1">
            <a:spLocks noChangeArrowheads="1"/>
          </p:cNvSpPr>
          <p:nvPr/>
        </p:nvSpPr>
        <p:spPr bwMode="auto">
          <a:xfrm>
            <a:off x="7334250" y="4495800"/>
            <a:ext cx="4048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>
                <a:solidFill>
                  <a:schemeClr val="tx2"/>
                </a:solidFill>
              </a:rPr>
              <a:t>H</a:t>
            </a:r>
          </a:p>
        </p:txBody>
      </p:sp>
      <p:sp>
        <p:nvSpPr>
          <p:cNvPr id="3090" name="Text Box 18"/>
          <p:cNvSpPr txBox="1">
            <a:spLocks noChangeArrowheads="1"/>
          </p:cNvSpPr>
          <p:nvPr/>
        </p:nvSpPr>
        <p:spPr bwMode="auto">
          <a:xfrm>
            <a:off x="7013575" y="3470275"/>
            <a:ext cx="12525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>
                <a:solidFill>
                  <a:schemeClr val="tx2"/>
                </a:solidFill>
              </a:rPr>
              <a:t>H-C</a:t>
            </a:r>
            <a:r>
              <a:rPr lang="en-US" altLang="x-none"/>
              <a:t>-OH</a:t>
            </a:r>
          </a:p>
        </p:txBody>
      </p:sp>
      <p:sp>
        <p:nvSpPr>
          <p:cNvPr id="3091" name="Line 19"/>
          <p:cNvSpPr>
            <a:spLocks noChangeShapeType="1"/>
          </p:cNvSpPr>
          <p:nvPr/>
        </p:nvSpPr>
        <p:spPr bwMode="auto">
          <a:xfrm flipV="1">
            <a:off x="7486650" y="3886200"/>
            <a:ext cx="0" cy="15240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92" name="Line 20"/>
          <p:cNvSpPr>
            <a:spLocks noChangeShapeType="1"/>
          </p:cNvSpPr>
          <p:nvPr/>
        </p:nvSpPr>
        <p:spPr bwMode="auto">
          <a:xfrm flipV="1">
            <a:off x="7504113" y="3352800"/>
            <a:ext cx="0" cy="15240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93" name="Text Box 21"/>
          <p:cNvSpPr txBox="1">
            <a:spLocks noChangeArrowheads="1"/>
          </p:cNvSpPr>
          <p:nvPr/>
        </p:nvSpPr>
        <p:spPr bwMode="auto">
          <a:xfrm>
            <a:off x="7327900" y="2971800"/>
            <a:ext cx="4048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>
                <a:solidFill>
                  <a:schemeClr val="tx2"/>
                </a:solidFill>
              </a:rPr>
              <a:t>H</a:t>
            </a:r>
          </a:p>
        </p:txBody>
      </p:sp>
      <p:sp>
        <p:nvSpPr>
          <p:cNvPr id="3094" name="Text Box 22"/>
          <p:cNvSpPr txBox="1">
            <a:spLocks noChangeArrowheads="1"/>
          </p:cNvSpPr>
          <p:nvPr/>
        </p:nvSpPr>
        <p:spPr bwMode="auto">
          <a:xfrm>
            <a:off x="6513434" y="4953000"/>
            <a:ext cx="2176621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x-none" b="1" dirty="0">
                <a:latin typeface="+mj-lt"/>
              </a:rPr>
              <a:t>Ethylene Glycol</a:t>
            </a:r>
          </a:p>
          <a:p>
            <a:pPr algn="ctr"/>
            <a:r>
              <a:rPr lang="en-US" altLang="x-none" b="1" dirty="0">
                <a:latin typeface="+mj-lt"/>
              </a:rPr>
              <a:t>2C</a:t>
            </a:r>
          </a:p>
        </p:txBody>
      </p:sp>
      <p:sp>
        <p:nvSpPr>
          <p:cNvPr id="3097" name="Text Box 25"/>
          <p:cNvSpPr txBox="1">
            <a:spLocks noChangeArrowheads="1"/>
          </p:cNvSpPr>
          <p:nvPr/>
        </p:nvSpPr>
        <p:spPr bwMode="auto">
          <a:xfrm>
            <a:off x="4343400" y="4003675"/>
            <a:ext cx="10318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>
                <a:solidFill>
                  <a:schemeClr val="tx2"/>
                </a:solidFill>
              </a:rPr>
              <a:t>H-C</a:t>
            </a:r>
            <a:r>
              <a:rPr lang="en-US" altLang="x-none"/>
              <a:t>-</a:t>
            </a:r>
            <a:r>
              <a:rPr lang="en-US" altLang="x-none">
                <a:solidFill>
                  <a:schemeClr val="tx2"/>
                </a:solidFill>
              </a:rPr>
              <a:t>H</a:t>
            </a:r>
          </a:p>
        </p:txBody>
      </p:sp>
      <p:sp>
        <p:nvSpPr>
          <p:cNvPr id="3098" name="Line 26"/>
          <p:cNvSpPr>
            <a:spLocks noChangeShapeType="1"/>
          </p:cNvSpPr>
          <p:nvPr/>
        </p:nvSpPr>
        <p:spPr bwMode="auto">
          <a:xfrm flipV="1">
            <a:off x="4816475" y="3886200"/>
            <a:ext cx="0" cy="15240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99" name="Line 27"/>
          <p:cNvSpPr>
            <a:spLocks noChangeShapeType="1"/>
          </p:cNvSpPr>
          <p:nvPr/>
        </p:nvSpPr>
        <p:spPr bwMode="auto">
          <a:xfrm flipV="1">
            <a:off x="4816475" y="4419600"/>
            <a:ext cx="0" cy="15240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00" name="Text Box 28"/>
          <p:cNvSpPr txBox="1">
            <a:spLocks noChangeArrowheads="1"/>
          </p:cNvSpPr>
          <p:nvPr/>
        </p:nvSpPr>
        <p:spPr bwMode="auto">
          <a:xfrm>
            <a:off x="4664075" y="4495800"/>
            <a:ext cx="4048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>
                <a:solidFill>
                  <a:schemeClr val="tx2"/>
                </a:solidFill>
              </a:rPr>
              <a:t>H</a:t>
            </a:r>
          </a:p>
        </p:txBody>
      </p:sp>
      <p:sp>
        <p:nvSpPr>
          <p:cNvPr id="3101" name="Text Box 29"/>
          <p:cNvSpPr txBox="1">
            <a:spLocks noChangeArrowheads="1"/>
          </p:cNvSpPr>
          <p:nvPr/>
        </p:nvSpPr>
        <p:spPr bwMode="auto">
          <a:xfrm>
            <a:off x="4343400" y="3470275"/>
            <a:ext cx="10318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>
                <a:solidFill>
                  <a:schemeClr val="tx2"/>
                </a:solidFill>
              </a:rPr>
              <a:t>H-C</a:t>
            </a:r>
            <a:r>
              <a:rPr lang="en-US" altLang="x-none"/>
              <a:t>-</a:t>
            </a:r>
            <a:r>
              <a:rPr lang="en-US" altLang="x-none">
                <a:solidFill>
                  <a:schemeClr val="tx2"/>
                </a:solidFill>
              </a:rPr>
              <a:t>H</a:t>
            </a:r>
          </a:p>
        </p:txBody>
      </p:sp>
      <p:sp>
        <p:nvSpPr>
          <p:cNvPr id="3102" name="Line 30"/>
          <p:cNvSpPr>
            <a:spLocks noChangeShapeType="1"/>
          </p:cNvSpPr>
          <p:nvPr/>
        </p:nvSpPr>
        <p:spPr bwMode="auto">
          <a:xfrm flipV="1">
            <a:off x="4816475" y="3886200"/>
            <a:ext cx="0" cy="15240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03" name="Line 31"/>
          <p:cNvSpPr>
            <a:spLocks noChangeShapeType="1"/>
          </p:cNvSpPr>
          <p:nvPr/>
        </p:nvSpPr>
        <p:spPr bwMode="auto">
          <a:xfrm flipV="1">
            <a:off x="4833938" y="3352800"/>
            <a:ext cx="0" cy="15240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04" name="Text Box 32"/>
          <p:cNvSpPr txBox="1">
            <a:spLocks noChangeArrowheads="1"/>
          </p:cNvSpPr>
          <p:nvPr/>
        </p:nvSpPr>
        <p:spPr bwMode="auto">
          <a:xfrm>
            <a:off x="4657725" y="2971800"/>
            <a:ext cx="6254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/>
              <a:t>OH</a:t>
            </a:r>
          </a:p>
        </p:txBody>
      </p:sp>
      <p:sp>
        <p:nvSpPr>
          <p:cNvPr id="3106" name="Text Box 34"/>
          <p:cNvSpPr txBox="1">
            <a:spLocks noChangeArrowheads="1"/>
          </p:cNvSpPr>
          <p:nvPr/>
        </p:nvSpPr>
        <p:spPr bwMode="auto">
          <a:xfrm>
            <a:off x="4174777" y="4953000"/>
            <a:ext cx="1188147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x-none" b="1" dirty="0">
                <a:latin typeface="+mj-lt"/>
              </a:rPr>
              <a:t>Ethanol</a:t>
            </a:r>
          </a:p>
          <a:p>
            <a:pPr algn="ctr"/>
            <a:r>
              <a:rPr lang="en-US" altLang="x-none" b="1" dirty="0">
                <a:latin typeface="+mj-lt"/>
              </a:rPr>
              <a:t>2C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https://emergencymedicinecases.com/wp-content/uploads/2018/01/acidosis-osmlolity-in-toxic-alcohols-1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700" y="1524000"/>
            <a:ext cx="6502581" cy="4876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328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 descr="http://foamcast.org/wp-content/uploads/2016/02/screen-shot-2016-02-17-at-7-15-00-pm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096500" cy="708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0199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 dirty="0" err="1"/>
              <a:t>Osmol</a:t>
            </a:r>
            <a:r>
              <a:rPr lang="en-US" altLang="x-none" dirty="0"/>
              <a:t> Gap: Limitations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2057400"/>
            <a:ext cx="3962400" cy="46482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altLang="x-none" sz="2400" b="1" dirty="0" smtClean="0">
                <a:solidFill>
                  <a:srgbClr val="FFFF00"/>
                </a:solidFill>
                <a:ea typeface="Times New Roman" charset="0"/>
                <a:cs typeface="Times New Roman" charset="0"/>
              </a:rPr>
              <a:t>Roughly the gap should be &lt; 10</a:t>
            </a:r>
            <a:endParaRPr lang="en-US" altLang="x-none" sz="2400" b="1" dirty="0">
              <a:solidFill>
                <a:srgbClr val="FFFF00"/>
              </a:solidFill>
              <a:ea typeface="Times New Roman" charset="0"/>
              <a:cs typeface="Times New Roman" charset="0"/>
            </a:endParaRPr>
          </a:p>
          <a:p>
            <a:pPr>
              <a:lnSpc>
                <a:spcPct val="90000"/>
              </a:lnSpc>
            </a:pPr>
            <a:endParaRPr lang="en-US" altLang="x-none" sz="2400" dirty="0">
              <a:ea typeface="Times New Roman" charset="0"/>
              <a:cs typeface="Times New Roman" charset="0"/>
            </a:endParaRPr>
          </a:p>
          <a:p>
            <a:pPr>
              <a:lnSpc>
                <a:spcPct val="90000"/>
              </a:lnSpc>
            </a:pPr>
            <a:r>
              <a:rPr lang="en-US" altLang="x-none" sz="2400" dirty="0">
                <a:ea typeface="Times New Roman" charset="0"/>
                <a:cs typeface="Times New Roman" charset="0"/>
              </a:rPr>
              <a:t>Normal </a:t>
            </a:r>
            <a:r>
              <a:rPr lang="en-US" altLang="x-none" sz="2400" dirty="0" err="1">
                <a:ea typeface="Times New Roman" charset="0"/>
                <a:cs typeface="Times New Roman" charset="0"/>
              </a:rPr>
              <a:t>Osmol</a:t>
            </a:r>
            <a:r>
              <a:rPr lang="en-US" altLang="x-none" sz="2400" dirty="0">
                <a:ea typeface="Times New Roman" charset="0"/>
                <a:cs typeface="Times New Roman" charset="0"/>
              </a:rPr>
              <a:t> Gap in setting of poisoning </a:t>
            </a:r>
            <a:r>
              <a:rPr lang="en-US" altLang="x-none" sz="2400" dirty="0">
                <a:solidFill>
                  <a:srgbClr val="FFFF00"/>
                </a:solidFill>
                <a:ea typeface="Times New Roman" charset="0"/>
                <a:cs typeface="Times New Roman" charset="0"/>
              </a:rPr>
              <a:t>does not rule out a treatable level</a:t>
            </a:r>
          </a:p>
          <a:p>
            <a:pPr>
              <a:lnSpc>
                <a:spcPct val="90000"/>
              </a:lnSpc>
            </a:pPr>
            <a:endParaRPr lang="en-US" altLang="x-none" sz="2400" dirty="0">
              <a:ea typeface="Times New Roman" charset="0"/>
              <a:cs typeface="Times New Roman" charset="0"/>
            </a:endParaRPr>
          </a:p>
          <a:p>
            <a:pPr>
              <a:lnSpc>
                <a:spcPct val="90000"/>
              </a:lnSpc>
            </a:pPr>
            <a:r>
              <a:rPr lang="en-US" altLang="x-none" sz="2400" dirty="0" err="1"/>
              <a:t>Osmol</a:t>
            </a:r>
            <a:r>
              <a:rPr lang="en-US" altLang="x-none" sz="2400" dirty="0"/>
              <a:t> Gap diminishes as parent compound is metabolized </a:t>
            </a:r>
          </a:p>
        </p:txBody>
      </p:sp>
      <p:sp>
        <p:nvSpPr>
          <p:cNvPr id="35845" name="Line 5"/>
          <p:cNvSpPr>
            <a:spLocks noChangeShapeType="1"/>
          </p:cNvSpPr>
          <p:nvPr/>
        </p:nvSpPr>
        <p:spPr bwMode="auto">
          <a:xfrm>
            <a:off x="6400800" y="2362200"/>
            <a:ext cx="0" cy="2362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46" name="Line 6"/>
          <p:cNvSpPr>
            <a:spLocks noChangeShapeType="1"/>
          </p:cNvSpPr>
          <p:nvPr/>
        </p:nvSpPr>
        <p:spPr bwMode="auto">
          <a:xfrm flipV="1">
            <a:off x="6400800" y="4724400"/>
            <a:ext cx="2590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47" name="Line 7"/>
          <p:cNvSpPr>
            <a:spLocks noChangeShapeType="1"/>
          </p:cNvSpPr>
          <p:nvPr/>
        </p:nvSpPr>
        <p:spPr bwMode="auto">
          <a:xfrm>
            <a:off x="6705600" y="2514600"/>
            <a:ext cx="1981200" cy="1981200"/>
          </a:xfrm>
          <a:prstGeom prst="line">
            <a:avLst/>
          </a:prstGeom>
          <a:noFill/>
          <a:ln w="41275">
            <a:solidFill>
              <a:srgbClr val="FFCC00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48" name="Line 8"/>
          <p:cNvSpPr>
            <a:spLocks noChangeShapeType="1"/>
          </p:cNvSpPr>
          <p:nvPr/>
        </p:nvSpPr>
        <p:spPr bwMode="auto">
          <a:xfrm flipV="1">
            <a:off x="6705600" y="2590800"/>
            <a:ext cx="1828800" cy="18288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49" name="Text Box 9"/>
          <p:cNvSpPr txBox="1">
            <a:spLocks noChangeArrowheads="1"/>
          </p:cNvSpPr>
          <p:nvPr/>
        </p:nvSpPr>
        <p:spPr bwMode="auto">
          <a:xfrm>
            <a:off x="7070725" y="4841875"/>
            <a:ext cx="8255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/>
              <a:t>Time</a:t>
            </a:r>
          </a:p>
        </p:txBody>
      </p:sp>
      <p:sp>
        <p:nvSpPr>
          <p:cNvPr id="35850" name="Text Box 10"/>
          <p:cNvSpPr txBox="1">
            <a:spLocks noChangeArrowheads="1"/>
          </p:cNvSpPr>
          <p:nvPr/>
        </p:nvSpPr>
        <p:spPr bwMode="auto">
          <a:xfrm>
            <a:off x="4953000" y="2057400"/>
            <a:ext cx="1581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>
                <a:solidFill>
                  <a:schemeClr val="tx2"/>
                </a:solidFill>
              </a:rPr>
              <a:t>Osmol Gap</a:t>
            </a:r>
          </a:p>
        </p:txBody>
      </p:sp>
      <p:sp>
        <p:nvSpPr>
          <p:cNvPr id="35851" name="Text Box 11"/>
          <p:cNvSpPr txBox="1">
            <a:spLocks noChangeArrowheads="1"/>
          </p:cNvSpPr>
          <p:nvPr/>
        </p:nvSpPr>
        <p:spPr bwMode="auto">
          <a:xfrm>
            <a:off x="4876800" y="42672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x-none">
                <a:solidFill>
                  <a:schemeClr val="hlink"/>
                </a:solidFill>
              </a:rPr>
              <a:t>Anion Gap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 dirty="0" smtClean="0"/>
              <a:t>Treatment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602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 dirty="0"/>
              <a:t>Treatment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828800"/>
            <a:ext cx="4800599" cy="48006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altLang="x-none" sz="2400" dirty="0"/>
              <a:t>Limit absorption:			</a:t>
            </a:r>
          </a:p>
          <a:p>
            <a:pPr>
              <a:lnSpc>
                <a:spcPct val="90000"/>
              </a:lnSpc>
            </a:pPr>
            <a:endParaRPr lang="en-US" altLang="x-none" sz="2400" dirty="0" smtClean="0"/>
          </a:p>
          <a:p>
            <a:pPr>
              <a:lnSpc>
                <a:spcPct val="90000"/>
              </a:lnSpc>
            </a:pPr>
            <a:r>
              <a:rPr lang="en-US" altLang="x-none" sz="2400" dirty="0" smtClean="0"/>
              <a:t>Prevent </a:t>
            </a:r>
            <a:r>
              <a:rPr lang="en-US" altLang="x-none" sz="2400" dirty="0"/>
              <a:t>metabolism </a:t>
            </a:r>
            <a:r>
              <a:rPr lang="en-US" altLang="x-none" sz="2400" dirty="0" smtClean="0"/>
              <a:t>of </a:t>
            </a:r>
            <a:r>
              <a:rPr lang="en-US" altLang="x-none" sz="2400" dirty="0"/>
              <a:t>parent compound to toxic metabolite</a:t>
            </a:r>
          </a:p>
          <a:p>
            <a:pPr>
              <a:lnSpc>
                <a:spcPct val="90000"/>
              </a:lnSpc>
            </a:pPr>
            <a:endParaRPr lang="en-US" altLang="x-none" sz="2400" dirty="0"/>
          </a:p>
          <a:p>
            <a:pPr>
              <a:lnSpc>
                <a:spcPct val="90000"/>
              </a:lnSpc>
            </a:pPr>
            <a:r>
              <a:rPr lang="en-US" altLang="x-none" sz="2400" dirty="0"/>
              <a:t>Enhance elimination </a:t>
            </a:r>
          </a:p>
          <a:p>
            <a:pPr lvl="1">
              <a:lnSpc>
                <a:spcPct val="90000"/>
              </a:lnSpc>
            </a:pPr>
            <a:r>
              <a:rPr lang="en-US" altLang="x-none" sz="2400" dirty="0"/>
              <a:t>Parent</a:t>
            </a:r>
          </a:p>
          <a:p>
            <a:pPr lvl="1">
              <a:lnSpc>
                <a:spcPct val="90000"/>
              </a:lnSpc>
            </a:pPr>
            <a:r>
              <a:rPr lang="en-US" altLang="x-none" sz="2400" dirty="0"/>
              <a:t>Metabolites</a:t>
            </a:r>
          </a:p>
          <a:p>
            <a:pPr>
              <a:lnSpc>
                <a:spcPct val="90000"/>
              </a:lnSpc>
            </a:pPr>
            <a:endParaRPr lang="en-US" altLang="x-none" sz="2400" dirty="0" smtClean="0"/>
          </a:p>
          <a:p>
            <a:pPr>
              <a:lnSpc>
                <a:spcPct val="90000"/>
              </a:lnSpc>
            </a:pPr>
            <a:r>
              <a:rPr lang="en-US" altLang="x-none" sz="2400" dirty="0" smtClean="0"/>
              <a:t>Correct </a:t>
            </a:r>
            <a:r>
              <a:rPr lang="en-US" altLang="x-none" sz="2400" dirty="0"/>
              <a:t>Derangements</a:t>
            </a:r>
          </a:p>
        </p:txBody>
      </p:sp>
      <p:sp>
        <p:nvSpPr>
          <p:cNvPr id="41988" name="Text Box 4"/>
          <p:cNvSpPr txBox="1">
            <a:spLocks noChangeArrowheads="1"/>
          </p:cNvSpPr>
          <p:nvPr/>
        </p:nvSpPr>
        <p:spPr bwMode="auto">
          <a:xfrm>
            <a:off x="6553200" y="1793875"/>
            <a:ext cx="233884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 dirty="0">
                <a:solidFill>
                  <a:schemeClr val="tx2"/>
                </a:solidFill>
              </a:rPr>
              <a:t>NG </a:t>
            </a:r>
            <a:r>
              <a:rPr lang="en-US" altLang="x-none" dirty="0" smtClean="0">
                <a:solidFill>
                  <a:schemeClr val="tx2"/>
                </a:solidFill>
              </a:rPr>
              <a:t>Tube Suction</a:t>
            </a:r>
            <a:endParaRPr lang="en-US" altLang="x-none" dirty="0">
              <a:solidFill>
                <a:schemeClr val="tx2"/>
              </a:solidFill>
            </a:endParaRPr>
          </a:p>
        </p:txBody>
      </p:sp>
      <p:sp>
        <p:nvSpPr>
          <p:cNvPr id="41989" name="Text Box 5"/>
          <p:cNvSpPr txBox="1">
            <a:spLocks noChangeArrowheads="1"/>
          </p:cNvSpPr>
          <p:nvPr/>
        </p:nvSpPr>
        <p:spPr bwMode="auto">
          <a:xfrm>
            <a:off x="6553200" y="2784475"/>
            <a:ext cx="21224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>
                <a:solidFill>
                  <a:schemeClr val="tx2"/>
                </a:solidFill>
              </a:rPr>
              <a:t>ADH Inhibition</a:t>
            </a:r>
          </a:p>
        </p:txBody>
      </p:sp>
      <p:sp>
        <p:nvSpPr>
          <p:cNvPr id="41990" name="Text Box 6"/>
          <p:cNvSpPr txBox="1">
            <a:spLocks noChangeArrowheads="1"/>
          </p:cNvSpPr>
          <p:nvPr/>
        </p:nvSpPr>
        <p:spPr bwMode="auto">
          <a:xfrm>
            <a:off x="6541625" y="3962401"/>
            <a:ext cx="28432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x-none" dirty="0">
                <a:solidFill>
                  <a:schemeClr val="tx2"/>
                </a:solidFill>
              </a:rPr>
              <a:t>Substrates/Other</a:t>
            </a:r>
          </a:p>
        </p:txBody>
      </p:sp>
      <p:sp>
        <p:nvSpPr>
          <p:cNvPr id="41991" name="Line 7"/>
          <p:cNvSpPr>
            <a:spLocks noChangeShapeType="1"/>
          </p:cNvSpPr>
          <p:nvPr/>
        </p:nvSpPr>
        <p:spPr bwMode="auto">
          <a:xfrm flipV="1">
            <a:off x="3657600" y="2057399"/>
            <a:ext cx="2819400" cy="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992" name="Line 8"/>
          <p:cNvSpPr>
            <a:spLocks noChangeShapeType="1"/>
          </p:cNvSpPr>
          <p:nvPr/>
        </p:nvSpPr>
        <p:spPr bwMode="auto">
          <a:xfrm>
            <a:off x="5181600" y="3048000"/>
            <a:ext cx="1295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993" name="Line 9"/>
          <p:cNvSpPr>
            <a:spLocks noChangeShapeType="1"/>
          </p:cNvSpPr>
          <p:nvPr/>
        </p:nvSpPr>
        <p:spPr bwMode="auto">
          <a:xfrm flipV="1">
            <a:off x="3962400" y="4188439"/>
            <a:ext cx="2514600" cy="25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994" name="Line 10"/>
          <p:cNvSpPr>
            <a:spLocks noChangeShapeType="1"/>
          </p:cNvSpPr>
          <p:nvPr/>
        </p:nvSpPr>
        <p:spPr bwMode="auto">
          <a:xfrm>
            <a:off x="3200400" y="4572000"/>
            <a:ext cx="2286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995" name="Line 11"/>
          <p:cNvSpPr>
            <a:spLocks noChangeShapeType="1"/>
          </p:cNvSpPr>
          <p:nvPr/>
        </p:nvSpPr>
        <p:spPr bwMode="auto">
          <a:xfrm flipH="1">
            <a:off x="5486399" y="4572000"/>
            <a:ext cx="1" cy="60704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996" name="Line 12"/>
          <p:cNvSpPr>
            <a:spLocks noChangeShapeType="1"/>
          </p:cNvSpPr>
          <p:nvPr/>
        </p:nvSpPr>
        <p:spPr bwMode="auto">
          <a:xfrm flipV="1">
            <a:off x="3200400" y="5179040"/>
            <a:ext cx="2285999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997" name="Line 13"/>
          <p:cNvSpPr>
            <a:spLocks noChangeShapeType="1"/>
          </p:cNvSpPr>
          <p:nvPr/>
        </p:nvSpPr>
        <p:spPr bwMode="auto">
          <a:xfrm flipV="1">
            <a:off x="5486399" y="5011838"/>
            <a:ext cx="1055226" cy="1480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999" name="Text Box 15"/>
          <p:cNvSpPr txBox="1">
            <a:spLocks noChangeArrowheads="1"/>
          </p:cNvSpPr>
          <p:nvPr/>
        </p:nvSpPr>
        <p:spPr bwMode="auto">
          <a:xfrm>
            <a:off x="6553200" y="4800600"/>
            <a:ext cx="18589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>
                <a:solidFill>
                  <a:schemeClr val="tx2"/>
                </a:solidFill>
              </a:rPr>
              <a:t>Hemodialysis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Antidotal Therapy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123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60" name="Rectangle 4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 b="1" dirty="0"/>
              <a:t>Antidotal </a:t>
            </a:r>
            <a:r>
              <a:rPr lang="en-US" b="1" dirty="0" smtClean="0"/>
              <a:t>Therapy: Ethanol</a:t>
            </a:r>
            <a:endParaRPr lang="en-US" altLang="x-none" dirty="0"/>
          </a:p>
        </p:txBody>
      </p:sp>
      <p:sp>
        <p:nvSpPr>
          <p:cNvPr id="45059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981200"/>
            <a:ext cx="4648200" cy="4724400"/>
          </a:xfrm>
        </p:spPr>
        <p:txBody>
          <a:bodyPr>
            <a:noAutofit/>
          </a:bodyPr>
          <a:lstStyle/>
          <a:p>
            <a:r>
              <a:rPr lang="en-US" altLang="x-none" sz="2800" dirty="0"/>
              <a:t>Serum ethanol </a:t>
            </a:r>
            <a:r>
              <a:rPr lang="en-US" altLang="x-none" sz="2800" dirty="0" smtClean="0">
                <a:solidFill>
                  <a:srgbClr val="FF0000"/>
                </a:solidFill>
              </a:rPr>
              <a:t>inhibits</a:t>
            </a:r>
            <a:r>
              <a:rPr lang="en-US" altLang="x-none" sz="2800" dirty="0"/>
              <a:t> </a:t>
            </a:r>
            <a:r>
              <a:rPr lang="en-US" altLang="x-none" sz="2800" dirty="0" smtClean="0"/>
              <a:t>metabolism:</a:t>
            </a:r>
          </a:p>
          <a:p>
            <a:pPr lvl="2"/>
            <a:r>
              <a:rPr lang="en-US" altLang="x-none" sz="2800" dirty="0" smtClean="0"/>
              <a:t> </a:t>
            </a:r>
            <a:r>
              <a:rPr lang="en-US" altLang="x-none" sz="2800" dirty="0" smtClean="0">
                <a:solidFill>
                  <a:srgbClr val="FF0000"/>
                </a:solidFill>
              </a:rPr>
              <a:t>EG </a:t>
            </a:r>
          </a:p>
          <a:p>
            <a:pPr lvl="2"/>
            <a:r>
              <a:rPr lang="en-US" altLang="x-none" sz="2800" dirty="0" smtClean="0">
                <a:solidFill>
                  <a:srgbClr val="FF0000"/>
                </a:solidFill>
              </a:rPr>
              <a:t>Methanol</a:t>
            </a:r>
            <a:endParaRPr lang="en-US" altLang="x-none" sz="2800" dirty="0">
              <a:solidFill>
                <a:srgbClr val="FF0000"/>
              </a:solidFill>
            </a:endParaRPr>
          </a:p>
          <a:p>
            <a:endParaRPr lang="en-US" altLang="x-none" sz="2800" dirty="0"/>
          </a:p>
          <a:p>
            <a:r>
              <a:rPr lang="en-US" altLang="x-none" sz="2800" dirty="0"/>
              <a:t>Onset of toxicity EG/Methanol may be delayed</a:t>
            </a:r>
          </a:p>
        </p:txBody>
      </p:sp>
      <p:pic>
        <p:nvPicPr>
          <p:cNvPr id="45061" name="Picture 5" descr="Liquor%2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2667000"/>
            <a:ext cx="3276600" cy="2441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7" name="Rectangle 3"/>
          <p:cNvSpPr>
            <a:spLocks noGrp="1" noChangeArrowheads="1"/>
          </p:cNvSpPr>
          <p:nvPr>
            <p:ph idx="1"/>
          </p:nvPr>
        </p:nvSpPr>
        <p:spPr>
          <a:xfrm>
            <a:off x="609600" y="4340225"/>
            <a:ext cx="7772400" cy="1981200"/>
          </a:xfrm>
        </p:spPr>
        <p:txBody>
          <a:bodyPr>
            <a:normAutofit/>
          </a:bodyPr>
          <a:lstStyle/>
          <a:p>
            <a:r>
              <a:rPr lang="en-US" altLang="x-none" sz="3200" dirty="0"/>
              <a:t>Ethanol more avid for ADH</a:t>
            </a:r>
          </a:p>
          <a:p>
            <a:pPr lvl="1"/>
            <a:r>
              <a:rPr lang="en-US" altLang="x-none" sz="3200" dirty="0" smtClean="0"/>
              <a:t>6-8 X </a:t>
            </a:r>
            <a:r>
              <a:rPr lang="en-US" altLang="x-none" sz="3200" dirty="0"/>
              <a:t>more avid than ethylene glycol</a:t>
            </a:r>
          </a:p>
          <a:p>
            <a:pPr lvl="1"/>
            <a:r>
              <a:rPr lang="en-US" altLang="x-none" sz="3200" dirty="0" smtClean="0"/>
              <a:t>4 X </a:t>
            </a:r>
            <a:r>
              <a:rPr lang="en-US" altLang="x-none" sz="3200" dirty="0"/>
              <a:t>more avid than methanol</a:t>
            </a:r>
          </a:p>
        </p:txBody>
      </p:sp>
      <p:sp>
        <p:nvSpPr>
          <p:cNvPr id="47108" name="Rectangle 4"/>
          <p:cNvSpPr>
            <a:spLocks noChangeArrowheads="1"/>
          </p:cNvSpPr>
          <p:nvPr/>
        </p:nvSpPr>
        <p:spPr bwMode="auto">
          <a:xfrm>
            <a:off x="533400" y="2057400"/>
            <a:ext cx="2438400" cy="1828800"/>
          </a:xfrm>
          <a:prstGeom prst="rect">
            <a:avLst/>
          </a:prstGeom>
          <a:gradFill rotWithShape="0">
            <a:gsLst>
              <a:gs pos="0">
                <a:srgbClr val="800080">
                  <a:gamma/>
                  <a:shade val="46275"/>
                  <a:invGamma/>
                </a:srgbClr>
              </a:gs>
              <a:gs pos="50000">
                <a:srgbClr val="800080"/>
              </a:gs>
              <a:gs pos="100000">
                <a:srgbClr val="800080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109" name="Text Box 5"/>
          <p:cNvSpPr txBox="1">
            <a:spLocks noChangeArrowheads="1"/>
          </p:cNvSpPr>
          <p:nvPr/>
        </p:nvSpPr>
        <p:spPr bwMode="auto">
          <a:xfrm>
            <a:off x="1552575" y="2743200"/>
            <a:ext cx="18415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endParaRPr lang="en-US" altLang="x-none"/>
          </a:p>
          <a:p>
            <a:pPr algn="ctr"/>
            <a:endParaRPr lang="en-US" altLang="x-none"/>
          </a:p>
        </p:txBody>
      </p:sp>
      <p:sp>
        <p:nvSpPr>
          <p:cNvPr id="47110" name="Text Box 6"/>
          <p:cNvSpPr txBox="1">
            <a:spLocks noChangeArrowheads="1"/>
          </p:cNvSpPr>
          <p:nvPr/>
        </p:nvSpPr>
        <p:spPr bwMode="auto">
          <a:xfrm>
            <a:off x="4116388" y="2743200"/>
            <a:ext cx="155254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 dirty="0"/>
              <a:t>  </a:t>
            </a:r>
            <a:r>
              <a:rPr lang="en-US" altLang="x-none" dirty="0">
                <a:latin typeface="+mj-lt"/>
              </a:rPr>
              <a:t>Aldehyde</a:t>
            </a:r>
          </a:p>
        </p:txBody>
      </p:sp>
      <p:sp>
        <p:nvSpPr>
          <p:cNvPr id="47111" name="Text Box 7"/>
          <p:cNvSpPr txBox="1">
            <a:spLocks noChangeArrowheads="1"/>
          </p:cNvSpPr>
          <p:nvPr/>
        </p:nvSpPr>
        <p:spPr bwMode="auto">
          <a:xfrm>
            <a:off x="7529513" y="2743200"/>
            <a:ext cx="7762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 dirty="0">
                <a:latin typeface="+mj-lt"/>
              </a:rPr>
              <a:t>Acid</a:t>
            </a:r>
          </a:p>
        </p:txBody>
      </p:sp>
      <p:sp>
        <p:nvSpPr>
          <p:cNvPr id="47112" name="Line 8"/>
          <p:cNvSpPr>
            <a:spLocks noChangeShapeType="1"/>
          </p:cNvSpPr>
          <p:nvPr/>
        </p:nvSpPr>
        <p:spPr bwMode="auto">
          <a:xfrm>
            <a:off x="2973388" y="2971800"/>
            <a:ext cx="1066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113" name="Line 9"/>
          <p:cNvSpPr>
            <a:spLocks noChangeShapeType="1"/>
          </p:cNvSpPr>
          <p:nvPr/>
        </p:nvSpPr>
        <p:spPr bwMode="auto">
          <a:xfrm>
            <a:off x="6021388" y="2971800"/>
            <a:ext cx="1295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114" name="Text Box 10"/>
          <p:cNvSpPr txBox="1">
            <a:spLocks noChangeArrowheads="1"/>
          </p:cNvSpPr>
          <p:nvPr/>
        </p:nvSpPr>
        <p:spPr bwMode="auto">
          <a:xfrm>
            <a:off x="3117850" y="2590800"/>
            <a:ext cx="8461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>
                <a:solidFill>
                  <a:schemeClr val="tx2"/>
                </a:solidFill>
              </a:rPr>
              <a:t>ADH</a:t>
            </a:r>
          </a:p>
        </p:txBody>
      </p:sp>
      <p:sp>
        <p:nvSpPr>
          <p:cNvPr id="47115" name="Text Box 11"/>
          <p:cNvSpPr txBox="1">
            <a:spLocks noChangeArrowheads="1"/>
          </p:cNvSpPr>
          <p:nvPr/>
        </p:nvSpPr>
        <p:spPr bwMode="auto">
          <a:xfrm>
            <a:off x="6005513" y="2590800"/>
            <a:ext cx="92365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 dirty="0">
                <a:latin typeface="+mj-lt"/>
              </a:rPr>
              <a:t>ALDH</a:t>
            </a:r>
          </a:p>
        </p:txBody>
      </p:sp>
      <p:sp>
        <p:nvSpPr>
          <p:cNvPr id="47116" name="Text Box 12"/>
          <p:cNvSpPr txBox="1">
            <a:spLocks noChangeArrowheads="1"/>
          </p:cNvSpPr>
          <p:nvPr/>
        </p:nvSpPr>
        <p:spPr bwMode="auto">
          <a:xfrm>
            <a:off x="838200" y="2197100"/>
            <a:ext cx="365760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x-none" dirty="0">
                <a:latin typeface="+mj-lt"/>
              </a:rPr>
              <a:t>Methanol</a:t>
            </a:r>
          </a:p>
          <a:p>
            <a:pPr>
              <a:spcBef>
                <a:spcPct val="50000"/>
              </a:spcBef>
            </a:pPr>
            <a:r>
              <a:rPr lang="en-US" altLang="x-none" dirty="0">
                <a:solidFill>
                  <a:schemeClr val="tx2"/>
                </a:solidFill>
                <a:latin typeface="+mj-lt"/>
              </a:rPr>
              <a:t>Ethanol</a:t>
            </a:r>
          </a:p>
          <a:p>
            <a:pPr>
              <a:spcBef>
                <a:spcPct val="50000"/>
              </a:spcBef>
            </a:pPr>
            <a:r>
              <a:rPr lang="en-US" altLang="x-none" dirty="0">
                <a:latin typeface="+mj-lt"/>
              </a:rPr>
              <a:t>Ethylene Glycol</a:t>
            </a:r>
          </a:p>
        </p:txBody>
      </p:sp>
      <p:sp>
        <p:nvSpPr>
          <p:cNvPr id="47117" name="Rectangle 13"/>
          <p:cNvSpPr>
            <a:spLocks noChangeArrowheads="1"/>
          </p:cNvSpPr>
          <p:nvPr/>
        </p:nvSpPr>
        <p:spPr bwMode="auto">
          <a:xfrm>
            <a:off x="838200" y="7620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Times New Roman" charset="0"/>
              </a:defRPr>
            </a:lvl1pPr>
            <a:lvl2pPr algn="ctr">
              <a:defRPr sz="4400">
                <a:solidFill>
                  <a:schemeClr val="tx2"/>
                </a:solidFill>
                <a:latin typeface="Times New Roman" charset="0"/>
              </a:defRPr>
            </a:lvl2pPr>
            <a:lvl3pPr algn="ctr">
              <a:defRPr sz="4400">
                <a:solidFill>
                  <a:schemeClr val="tx2"/>
                </a:solidFill>
                <a:latin typeface="Times New Roman" charset="0"/>
              </a:defRPr>
            </a:lvl3pPr>
            <a:lvl4pPr algn="ctr">
              <a:defRPr sz="4400">
                <a:solidFill>
                  <a:schemeClr val="tx2"/>
                </a:solidFill>
                <a:latin typeface="Times New Roman" charset="0"/>
              </a:defRPr>
            </a:lvl4pPr>
            <a:lvl5pPr algn="ctr">
              <a:defRPr sz="4400">
                <a:solidFill>
                  <a:schemeClr val="tx2"/>
                </a:solidFill>
                <a:latin typeface="Times New Roman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9pPr>
          </a:lstStyle>
          <a:p>
            <a:r>
              <a:rPr lang="en-US" altLang="x-none"/>
              <a:t>Treatment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 dirty="0"/>
              <a:t>Ethanol Infusion: Management</a:t>
            </a:r>
          </a:p>
        </p:txBody>
      </p:sp>
      <p:sp>
        <p:nvSpPr>
          <p:cNvPr id="52227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x-none" sz="3200" dirty="0"/>
              <a:t>Serial ethanol levels</a:t>
            </a:r>
          </a:p>
          <a:p>
            <a:endParaRPr lang="en-US" altLang="x-none" sz="3200" dirty="0"/>
          </a:p>
          <a:p>
            <a:r>
              <a:rPr lang="en-US" altLang="x-none" sz="3200" dirty="0"/>
              <a:t>Watch glucose* and sodium*</a:t>
            </a:r>
          </a:p>
          <a:p>
            <a:endParaRPr lang="en-US" altLang="x-none" sz="3200" dirty="0"/>
          </a:p>
          <a:p>
            <a:r>
              <a:rPr lang="en-US" altLang="x-none" sz="3200" dirty="0"/>
              <a:t>Observe for respiratory status*</a:t>
            </a:r>
          </a:p>
        </p:txBody>
      </p:sp>
      <p:sp>
        <p:nvSpPr>
          <p:cNvPr id="52228" name="Text Box 4"/>
          <p:cNvSpPr txBox="1">
            <a:spLocks noChangeArrowheads="1"/>
          </p:cNvSpPr>
          <p:nvPr/>
        </p:nvSpPr>
        <p:spPr bwMode="auto">
          <a:xfrm>
            <a:off x="288925" y="6213475"/>
            <a:ext cx="319953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 dirty="0">
                <a:latin typeface="+mj-lt"/>
              </a:rPr>
              <a:t>* Especially in children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 dirty="0"/>
              <a:t>1</a:t>
            </a:r>
            <a:r>
              <a:rPr lang="en-US" altLang="x-none" dirty="0" smtClean="0"/>
              <a:t>st line Antidote </a:t>
            </a:r>
            <a:r>
              <a:rPr lang="en-US" altLang="x-none" dirty="0" err="1" smtClean="0"/>
              <a:t>Fomepizole</a:t>
            </a:r>
            <a:endParaRPr lang="en-US" altLang="x-none" dirty="0"/>
          </a:p>
        </p:txBody>
      </p:sp>
      <p:sp>
        <p:nvSpPr>
          <p:cNvPr id="55299" name="Rectangle 3"/>
          <p:cNvSpPr>
            <a:spLocks noGrp="1" noChangeArrowheads="1"/>
          </p:cNvSpPr>
          <p:nvPr>
            <p:ph idx="1"/>
          </p:nvPr>
        </p:nvSpPr>
        <p:spPr>
          <a:xfrm>
            <a:off x="152400" y="1766104"/>
            <a:ext cx="4267200" cy="4572000"/>
          </a:xfrm>
        </p:spPr>
        <p:txBody>
          <a:bodyPr>
            <a:normAutofit/>
          </a:bodyPr>
          <a:lstStyle/>
          <a:p>
            <a:r>
              <a:rPr lang="en-US" altLang="x-none" sz="2800" dirty="0"/>
              <a:t>A blocker of alcohol dehydrogenase</a:t>
            </a:r>
          </a:p>
          <a:p>
            <a:endParaRPr lang="en-US" altLang="x-none" sz="2800" dirty="0"/>
          </a:p>
          <a:p>
            <a:r>
              <a:rPr lang="en-US" altLang="x-none" sz="2800" dirty="0"/>
              <a:t>Has replaced ethanol as the agent of choice in known or suspected exposures</a:t>
            </a:r>
          </a:p>
          <a:p>
            <a:endParaRPr lang="en-US" altLang="x-none" sz="2800" dirty="0"/>
          </a:p>
          <a:p>
            <a:r>
              <a:rPr lang="en-US" altLang="x-none" sz="2800" dirty="0"/>
              <a:t>Minimal adverse effects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6800" y="2209800"/>
            <a:ext cx="4114800" cy="25717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1" name="Rectangle 35"/>
          <p:cNvSpPr>
            <a:spLocks noChangeArrowheads="1"/>
          </p:cNvSpPr>
          <p:nvPr/>
        </p:nvSpPr>
        <p:spPr bwMode="auto">
          <a:xfrm>
            <a:off x="6400800" y="2438400"/>
            <a:ext cx="1752600" cy="2514600"/>
          </a:xfrm>
          <a:prstGeom prst="rect">
            <a:avLst/>
          </a:prstGeom>
          <a:gradFill rotWithShape="0">
            <a:gsLst>
              <a:gs pos="0">
                <a:srgbClr val="800080">
                  <a:gamma/>
                  <a:shade val="46275"/>
                  <a:invGamma/>
                </a:srgbClr>
              </a:gs>
              <a:gs pos="50000">
                <a:srgbClr val="800080"/>
              </a:gs>
              <a:gs pos="100000">
                <a:srgbClr val="800080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3352800" y="2438400"/>
            <a:ext cx="1676400" cy="2514600"/>
          </a:xfrm>
          <a:prstGeom prst="rect">
            <a:avLst/>
          </a:prstGeom>
          <a:gradFill rotWithShape="0">
            <a:gsLst>
              <a:gs pos="0">
                <a:srgbClr val="800080">
                  <a:gamma/>
                  <a:shade val="46275"/>
                  <a:invGamma/>
                </a:srgbClr>
              </a:gs>
              <a:gs pos="50000">
                <a:srgbClr val="800080"/>
              </a:gs>
              <a:gs pos="100000">
                <a:srgbClr val="800080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9" name="Rectangle 3"/>
          <p:cNvSpPr>
            <a:spLocks noChangeArrowheads="1"/>
          </p:cNvSpPr>
          <p:nvPr/>
        </p:nvSpPr>
        <p:spPr bwMode="auto">
          <a:xfrm>
            <a:off x="511456" y="2365375"/>
            <a:ext cx="1676400" cy="2514600"/>
          </a:xfrm>
          <a:prstGeom prst="rect">
            <a:avLst/>
          </a:prstGeom>
          <a:gradFill rotWithShape="0">
            <a:gsLst>
              <a:gs pos="0">
                <a:srgbClr val="800080">
                  <a:gamma/>
                  <a:shade val="46275"/>
                  <a:invGamma/>
                </a:srgbClr>
              </a:gs>
              <a:gs pos="50000">
                <a:srgbClr val="800080"/>
              </a:gs>
              <a:gs pos="100000">
                <a:srgbClr val="800080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804863" y="3927475"/>
            <a:ext cx="10318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>
                <a:solidFill>
                  <a:schemeClr val="tx2"/>
                </a:solidFill>
              </a:rPr>
              <a:t>H-C</a:t>
            </a:r>
            <a:r>
              <a:rPr lang="en-US" altLang="x-none"/>
              <a:t>-</a:t>
            </a:r>
            <a:r>
              <a:rPr lang="en-US" altLang="x-none">
                <a:solidFill>
                  <a:schemeClr val="tx2"/>
                </a:solidFill>
              </a:rPr>
              <a:t>H</a:t>
            </a:r>
          </a:p>
        </p:txBody>
      </p:sp>
      <p:sp>
        <p:nvSpPr>
          <p:cNvPr id="4101" name="Line 5"/>
          <p:cNvSpPr>
            <a:spLocks noChangeShapeType="1"/>
          </p:cNvSpPr>
          <p:nvPr/>
        </p:nvSpPr>
        <p:spPr bwMode="auto">
          <a:xfrm flipV="1">
            <a:off x="1277938" y="3810000"/>
            <a:ext cx="0" cy="15240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02" name="Line 6"/>
          <p:cNvSpPr>
            <a:spLocks noChangeShapeType="1"/>
          </p:cNvSpPr>
          <p:nvPr/>
        </p:nvSpPr>
        <p:spPr bwMode="auto">
          <a:xfrm flipV="1">
            <a:off x="1277938" y="4343400"/>
            <a:ext cx="0" cy="15240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03" name="Text Box 7"/>
          <p:cNvSpPr txBox="1">
            <a:spLocks noChangeArrowheads="1"/>
          </p:cNvSpPr>
          <p:nvPr/>
        </p:nvSpPr>
        <p:spPr bwMode="auto">
          <a:xfrm>
            <a:off x="1125538" y="4419600"/>
            <a:ext cx="4048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>
                <a:solidFill>
                  <a:schemeClr val="tx2"/>
                </a:solidFill>
              </a:rPr>
              <a:t>H</a:t>
            </a:r>
          </a:p>
        </p:txBody>
      </p:sp>
      <p:sp>
        <p:nvSpPr>
          <p:cNvPr id="4104" name="Text Box 8"/>
          <p:cNvSpPr txBox="1">
            <a:spLocks noChangeArrowheads="1"/>
          </p:cNvSpPr>
          <p:nvPr/>
        </p:nvSpPr>
        <p:spPr bwMode="auto">
          <a:xfrm>
            <a:off x="804863" y="3394075"/>
            <a:ext cx="12525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>
                <a:solidFill>
                  <a:schemeClr val="tx2"/>
                </a:solidFill>
              </a:rPr>
              <a:t>H-C</a:t>
            </a:r>
            <a:r>
              <a:rPr lang="en-US" altLang="x-none"/>
              <a:t>-OH</a:t>
            </a:r>
          </a:p>
        </p:txBody>
      </p:sp>
      <p:sp>
        <p:nvSpPr>
          <p:cNvPr id="4105" name="Line 9"/>
          <p:cNvSpPr>
            <a:spLocks noChangeShapeType="1"/>
          </p:cNvSpPr>
          <p:nvPr/>
        </p:nvSpPr>
        <p:spPr bwMode="auto">
          <a:xfrm flipV="1">
            <a:off x="1277938" y="3810000"/>
            <a:ext cx="0" cy="15240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06" name="Line 10"/>
          <p:cNvSpPr>
            <a:spLocks noChangeShapeType="1"/>
          </p:cNvSpPr>
          <p:nvPr/>
        </p:nvSpPr>
        <p:spPr bwMode="auto">
          <a:xfrm flipV="1">
            <a:off x="1295400" y="3276600"/>
            <a:ext cx="0" cy="15240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07" name="Text Box 11"/>
          <p:cNvSpPr txBox="1">
            <a:spLocks noChangeArrowheads="1"/>
          </p:cNvSpPr>
          <p:nvPr/>
        </p:nvSpPr>
        <p:spPr bwMode="auto">
          <a:xfrm>
            <a:off x="796925" y="2895600"/>
            <a:ext cx="10318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 dirty="0">
                <a:solidFill>
                  <a:schemeClr val="tx2"/>
                </a:solidFill>
              </a:rPr>
              <a:t>H-C</a:t>
            </a:r>
            <a:r>
              <a:rPr lang="en-US" altLang="x-none" dirty="0"/>
              <a:t>-</a:t>
            </a:r>
            <a:r>
              <a:rPr lang="en-US" altLang="x-none" dirty="0">
                <a:solidFill>
                  <a:schemeClr val="tx2"/>
                </a:solidFill>
              </a:rPr>
              <a:t>H</a:t>
            </a:r>
          </a:p>
        </p:txBody>
      </p:sp>
      <p:sp>
        <p:nvSpPr>
          <p:cNvPr id="4108" name="Line 12"/>
          <p:cNvSpPr>
            <a:spLocks noChangeShapeType="1"/>
          </p:cNvSpPr>
          <p:nvPr/>
        </p:nvSpPr>
        <p:spPr bwMode="auto">
          <a:xfrm flipV="1">
            <a:off x="1295400" y="2819400"/>
            <a:ext cx="0" cy="15240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09" name="Text Box 13"/>
          <p:cNvSpPr txBox="1">
            <a:spLocks noChangeArrowheads="1"/>
          </p:cNvSpPr>
          <p:nvPr/>
        </p:nvSpPr>
        <p:spPr bwMode="auto">
          <a:xfrm>
            <a:off x="1143000" y="2438400"/>
            <a:ext cx="4048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 dirty="0">
                <a:solidFill>
                  <a:schemeClr val="tx2"/>
                </a:solidFill>
              </a:rPr>
              <a:t>H</a:t>
            </a:r>
          </a:p>
        </p:txBody>
      </p:sp>
      <p:sp>
        <p:nvSpPr>
          <p:cNvPr id="4110" name="Text Box 14"/>
          <p:cNvSpPr txBox="1">
            <a:spLocks noChangeArrowheads="1"/>
          </p:cNvSpPr>
          <p:nvPr/>
        </p:nvSpPr>
        <p:spPr bwMode="auto">
          <a:xfrm>
            <a:off x="3662363" y="3962400"/>
            <a:ext cx="10318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>
                <a:solidFill>
                  <a:schemeClr val="tx2"/>
                </a:solidFill>
              </a:rPr>
              <a:t>H-C</a:t>
            </a:r>
            <a:r>
              <a:rPr lang="en-US" altLang="x-none"/>
              <a:t>-</a:t>
            </a:r>
            <a:r>
              <a:rPr lang="en-US" altLang="x-none">
                <a:solidFill>
                  <a:schemeClr val="tx2"/>
                </a:solidFill>
              </a:rPr>
              <a:t>H</a:t>
            </a:r>
          </a:p>
        </p:txBody>
      </p:sp>
      <p:sp>
        <p:nvSpPr>
          <p:cNvPr id="4111" name="Line 15"/>
          <p:cNvSpPr>
            <a:spLocks noChangeShapeType="1"/>
          </p:cNvSpPr>
          <p:nvPr/>
        </p:nvSpPr>
        <p:spPr bwMode="auto">
          <a:xfrm flipV="1">
            <a:off x="4135438" y="3844925"/>
            <a:ext cx="0" cy="15240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12" name="Line 16"/>
          <p:cNvSpPr>
            <a:spLocks noChangeShapeType="1"/>
          </p:cNvSpPr>
          <p:nvPr/>
        </p:nvSpPr>
        <p:spPr bwMode="auto">
          <a:xfrm flipV="1">
            <a:off x="4135438" y="4378325"/>
            <a:ext cx="0" cy="15240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13" name="Text Box 17"/>
          <p:cNvSpPr txBox="1">
            <a:spLocks noChangeArrowheads="1"/>
          </p:cNvSpPr>
          <p:nvPr/>
        </p:nvSpPr>
        <p:spPr bwMode="auto">
          <a:xfrm>
            <a:off x="3983038" y="4454525"/>
            <a:ext cx="4048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>
                <a:solidFill>
                  <a:schemeClr val="tx2"/>
                </a:solidFill>
              </a:rPr>
              <a:t>H</a:t>
            </a:r>
          </a:p>
        </p:txBody>
      </p:sp>
      <p:sp>
        <p:nvSpPr>
          <p:cNvPr id="4114" name="Text Box 18"/>
          <p:cNvSpPr txBox="1">
            <a:spLocks noChangeArrowheads="1"/>
          </p:cNvSpPr>
          <p:nvPr/>
        </p:nvSpPr>
        <p:spPr bwMode="auto">
          <a:xfrm>
            <a:off x="3662363" y="3429000"/>
            <a:ext cx="12525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 dirty="0">
                <a:solidFill>
                  <a:schemeClr val="tx2"/>
                </a:solidFill>
              </a:rPr>
              <a:t>H-C</a:t>
            </a:r>
            <a:r>
              <a:rPr lang="en-US" altLang="x-none" dirty="0"/>
              <a:t>-OH</a:t>
            </a:r>
          </a:p>
        </p:txBody>
      </p:sp>
      <p:sp>
        <p:nvSpPr>
          <p:cNvPr id="4115" name="Line 19"/>
          <p:cNvSpPr>
            <a:spLocks noChangeShapeType="1"/>
          </p:cNvSpPr>
          <p:nvPr/>
        </p:nvSpPr>
        <p:spPr bwMode="auto">
          <a:xfrm flipV="1">
            <a:off x="4135438" y="3844925"/>
            <a:ext cx="0" cy="15240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16" name="Line 20"/>
          <p:cNvSpPr>
            <a:spLocks noChangeShapeType="1"/>
          </p:cNvSpPr>
          <p:nvPr/>
        </p:nvSpPr>
        <p:spPr bwMode="auto">
          <a:xfrm flipV="1">
            <a:off x="4152900" y="3311525"/>
            <a:ext cx="0" cy="15240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17" name="Text Box 21"/>
          <p:cNvSpPr txBox="1">
            <a:spLocks noChangeArrowheads="1"/>
          </p:cNvSpPr>
          <p:nvPr/>
        </p:nvSpPr>
        <p:spPr bwMode="auto">
          <a:xfrm>
            <a:off x="3654425" y="2930525"/>
            <a:ext cx="12525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>
                <a:solidFill>
                  <a:schemeClr val="tx2"/>
                </a:solidFill>
              </a:rPr>
              <a:t>H-C</a:t>
            </a:r>
            <a:r>
              <a:rPr lang="en-US" altLang="x-none"/>
              <a:t>-OH</a:t>
            </a:r>
          </a:p>
        </p:txBody>
      </p:sp>
      <p:sp>
        <p:nvSpPr>
          <p:cNvPr id="4118" name="Line 22"/>
          <p:cNvSpPr>
            <a:spLocks noChangeShapeType="1"/>
          </p:cNvSpPr>
          <p:nvPr/>
        </p:nvSpPr>
        <p:spPr bwMode="auto">
          <a:xfrm flipV="1">
            <a:off x="4152900" y="2854325"/>
            <a:ext cx="0" cy="15240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19" name="Text Box 23"/>
          <p:cNvSpPr txBox="1">
            <a:spLocks noChangeArrowheads="1"/>
          </p:cNvSpPr>
          <p:nvPr/>
        </p:nvSpPr>
        <p:spPr bwMode="auto">
          <a:xfrm>
            <a:off x="4000500" y="2473325"/>
            <a:ext cx="4048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>
                <a:solidFill>
                  <a:schemeClr val="tx2"/>
                </a:solidFill>
              </a:rPr>
              <a:t>H</a:t>
            </a:r>
          </a:p>
        </p:txBody>
      </p:sp>
      <p:sp>
        <p:nvSpPr>
          <p:cNvPr id="4120" name="Text Box 24"/>
          <p:cNvSpPr txBox="1">
            <a:spLocks noChangeArrowheads="1"/>
          </p:cNvSpPr>
          <p:nvPr/>
        </p:nvSpPr>
        <p:spPr bwMode="auto">
          <a:xfrm>
            <a:off x="445438" y="4953000"/>
            <a:ext cx="1736437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x-none" b="1" dirty="0">
                <a:latin typeface="+mj-lt"/>
              </a:rPr>
              <a:t>Isopropanol</a:t>
            </a:r>
          </a:p>
          <a:p>
            <a:pPr algn="ctr"/>
            <a:r>
              <a:rPr lang="en-US" altLang="x-none" b="1" dirty="0">
                <a:latin typeface="+mj-lt"/>
              </a:rPr>
              <a:t>3C</a:t>
            </a:r>
          </a:p>
        </p:txBody>
      </p:sp>
      <p:sp>
        <p:nvSpPr>
          <p:cNvPr id="4121" name="Text Box 25"/>
          <p:cNvSpPr txBox="1">
            <a:spLocks noChangeArrowheads="1"/>
          </p:cNvSpPr>
          <p:nvPr/>
        </p:nvSpPr>
        <p:spPr bwMode="auto">
          <a:xfrm>
            <a:off x="3030175" y="4953000"/>
            <a:ext cx="235975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x-none" b="1" dirty="0">
                <a:latin typeface="+mj-lt"/>
              </a:rPr>
              <a:t>Propylene Glycol</a:t>
            </a:r>
          </a:p>
          <a:p>
            <a:pPr algn="ctr"/>
            <a:r>
              <a:rPr lang="en-US" altLang="x-none" b="1" dirty="0">
                <a:latin typeface="+mj-lt"/>
              </a:rPr>
              <a:t>3C</a:t>
            </a:r>
          </a:p>
        </p:txBody>
      </p:sp>
      <p:sp>
        <p:nvSpPr>
          <p:cNvPr id="4122" name="AutoShape 26"/>
          <p:cNvSpPr>
            <a:spLocks noChangeArrowheads="1"/>
          </p:cNvSpPr>
          <p:nvPr/>
        </p:nvSpPr>
        <p:spPr bwMode="auto">
          <a:xfrm rot="-5400000">
            <a:off x="6729413" y="3790950"/>
            <a:ext cx="1066800" cy="952500"/>
          </a:xfrm>
          <a:prstGeom prst="hexagon">
            <a:avLst>
              <a:gd name="adj" fmla="val 28000"/>
              <a:gd name="vf" fmla="val 115470"/>
            </a:avLst>
          </a:prstGeom>
          <a:noFill/>
          <a:ln w="15875">
            <a:solidFill>
              <a:schemeClr val="tx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24" name="Line 28"/>
          <p:cNvSpPr>
            <a:spLocks noChangeShapeType="1"/>
          </p:cNvSpPr>
          <p:nvPr/>
        </p:nvSpPr>
        <p:spPr bwMode="auto">
          <a:xfrm flipV="1">
            <a:off x="6900863" y="3848100"/>
            <a:ext cx="381000" cy="22860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25" name="Line 29"/>
          <p:cNvSpPr>
            <a:spLocks noChangeShapeType="1"/>
          </p:cNvSpPr>
          <p:nvPr/>
        </p:nvSpPr>
        <p:spPr bwMode="auto">
          <a:xfrm flipH="1" flipV="1">
            <a:off x="6900863" y="4457700"/>
            <a:ext cx="381000" cy="22860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26" name="Line 30"/>
          <p:cNvSpPr>
            <a:spLocks noChangeShapeType="1"/>
          </p:cNvSpPr>
          <p:nvPr/>
        </p:nvSpPr>
        <p:spPr bwMode="auto">
          <a:xfrm>
            <a:off x="7586663" y="4076700"/>
            <a:ext cx="0" cy="38100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27" name="Line 31"/>
          <p:cNvSpPr>
            <a:spLocks noChangeShapeType="1"/>
          </p:cNvSpPr>
          <p:nvPr/>
        </p:nvSpPr>
        <p:spPr bwMode="auto">
          <a:xfrm flipV="1">
            <a:off x="7246938" y="3505200"/>
            <a:ext cx="0" cy="15240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28" name="Text Box 32"/>
          <p:cNvSpPr txBox="1">
            <a:spLocks noChangeArrowheads="1"/>
          </p:cNvSpPr>
          <p:nvPr/>
        </p:nvSpPr>
        <p:spPr bwMode="auto">
          <a:xfrm>
            <a:off x="6748463" y="3124200"/>
            <a:ext cx="12525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>
                <a:solidFill>
                  <a:schemeClr val="tx2"/>
                </a:solidFill>
              </a:rPr>
              <a:t>H-C</a:t>
            </a:r>
            <a:r>
              <a:rPr lang="en-US" altLang="x-none"/>
              <a:t>-OH</a:t>
            </a:r>
          </a:p>
        </p:txBody>
      </p:sp>
      <p:sp>
        <p:nvSpPr>
          <p:cNvPr id="4129" name="Line 33"/>
          <p:cNvSpPr>
            <a:spLocks noChangeShapeType="1"/>
          </p:cNvSpPr>
          <p:nvPr/>
        </p:nvSpPr>
        <p:spPr bwMode="auto">
          <a:xfrm flipV="1">
            <a:off x="7246938" y="3048000"/>
            <a:ext cx="0" cy="15240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30" name="Text Box 34"/>
          <p:cNvSpPr txBox="1">
            <a:spLocks noChangeArrowheads="1"/>
          </p:cNvSpPr>
          <p:nvPr/>
        </p:nvSpPr>
        <p:spPr bwMode="auto">
          <a:xfrm>
            <a:off x="7094538" y="2667000"/>
            <a:ext cx="4048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>
                <a:solidFill>
                  <a:schemeClr val="tx2"/>
                </a:solidFill>
              </a:rPr>
              <a:t>H</a:t>
            </a:r>
          </a:p>
        </p:txBody>
      </p:sp>
      <p:sp>
        <p:nvSpPr>
          <p:cNvPr id="4133" name="Text Box 37"/>
          <p:cNvSpPr txBox="1">
            <a:spLocks noChangeArrowheads="1"/>
          </p:cNvSpPr>
          <p:nvPr/>
        </p:nvSpPr>
        <p:spPr bwMode="auto">
          <a:xfrm>
            <a:off x="6248400" y="4918075"/>
            <a:ext cx="21034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 b="1" dirty="0">
                <a:latin typeface="+mj-lt"/>
              </a:rPr>
              <a:t>Benzyl Alcohol</a:t>
            </a:r>
          </a:p>
        </p:txBody>
      </p:sp>
      <p:sp>
        <p:nvSpPr>
          <p:cNvPr id="4134" name="Rectangle 38"/>
          <p:cNvSpPr>
            <a:spLocks noChangeArrowheads="1"/>
          </p:cNvSpPr>
          <p:nvPr/>
        </p:nvSpPr>
        <p:spPr bwMode="auto">
          <a:xfrm>
            <a:off x="2286000" y="533400"/>
            <a:ext cx="4800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Times New Roman" charset="0"/>
              </a:defRPr>
            </a:lvl1pPr>
            <a:lvl2pPr algn="ctr">
              <a:defRPr sz="4400">
                <a:solidFill>
                  <a:schemeClr val="tx2"/>
                </a:solidFill>
                <a:latin typeface="Times New Roman" charset="0"/>
              </a:defRPr>
            </a:lvl2pPr>
            <a:lvl3pPr algn="ctr">
              <a:defRPr sz="4400">
                <a:solidFill>
                  <a:schemeClr val="tx2"/>
                </a:solidFill>
                <a:latin typeface="Times New Roman" charset="0"/>
              </a:defRPr>
            </a:lvl3pPr>
            <a:lvl4pPr algn="ctr">
              <a:defRPr sz="4400">
                <a:solidFill>
                  <a:schemeClr val="tx2"/>
                </a:solidFill>
                <a:latin typeface="Times New Roman" charset="0"/>
              </a:defRPr>
            </a:lvl4pPr>
            <a:lvl5pPr algn="ctr">
              <a:defRPr sz="4400">
                <a:solidFill>
                  <a:schemeClr val="tx2"/>
                </a:solidFill>
                <a:latin typeface="Times New Roman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9pPr>
          </a:lstStyle>
          <a:p>
            <a:r>
              <a:rPr lang="en-US" altLang="x-none" b="1" dirty="0">
                <a:latin typeface="+mj-lt"/>
              </a:rPr>
              <a:t>Alcohols: R-</a:t>
            </a:r>
            <a:r>
              <a:rPr lang="en-US" altLang="x-none" b="1" dirty="0">
                <a:solidFill>
                  <a:schemeClr val="tx1"/>
                </a:solidFill>
                <a:latin typeface="+mj-lt"/>
              </a:rPr>
              <a:t>OH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4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575" y="0"/>
            <a:ext cx="9144000" cy="6858000"/>
          </a:xfrm>
          <a:prstGeom prst="rect">
            <a:avLst/>
          </a:prstGeom>
          <a:solidFill>
            <a:srgbClr val="00B050"/>
          </a:solidFill>
          <a:ln>
            <a:solidFill>
              <a:srgbClr val="002060"/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1416973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x-none" dirty="0" smtClean="0"/>
              <a:t>Hemodialysis ??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572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 b="1" dirty="0"/>
              <a:t>Hemodialysis</a:t>
            </a:r>
          </a:p>
        </p:txBody>
      </p:sp>
      <p:sp>
        <p:nvSpPr>
          <p:cNvPr id="53251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981200"/>
            <a:ext cx="4419600" cy="4114800"/>
          </a:xfrm>
        </p:spPr>
        <p:txBody>
          <a:bodyPr/>
          <a:lstStyle/>
          <a:p>
            <a:r>
              <a:rPr lang="en-US" altLang="x-none" sz="2800" dirty="0"/>
              <a:t>Consult nephrology early in </a:t>
            </a:r>
            <a:r>
              <a:rPr lang="en-US" altLang="x-none" sz="2800" dirty="0" err="1"/>
              <a:t>acidemic</a:t>
            </a:r>
            <a:r>
              <a:rPr lang="en-US" altLang="x-none" sz="2800" dirty="0"/>
              <a:t> patients</a:t>
            </a:r>
          </a:p>
          <a:p>
            <a:endParaRPr lang="en-US" altLang="x-none" sz="2800" dirty="0"/>
          </a:p>
          <a:p>
            <a:r>
              <a:rPr lang="en-US" altLang="x-none" sz="2800" dirty="0"/>
              <a:t>Levels toxic alcohol </a:t>
            </a:r>
            <a:r>
              <a:rPr lang="en-US" altLang="x-none" sz="2800" dirty="0">
                <a:sym typeface="Symbol" charset="2"/>
              </a:rPr>
              <a:t> 25 mg/</a:t>
            </a:r>
            <a:r>
              <a:rPr lang="en-US" altLang="x-none" sz="2800" dirty="0" err="1">
                <a:sym typeface="Symbol" charset="2"/>
              </a:rPr>
              <a:t>dL</a:t>
            </a:r>
            <a:endParaRPr lang="en-US" altLang="x-none" sz="2800" dirty="0"/>
          </a:p>
          <a:p>
            <a:endParaRPr lang="en-US" altLang="x-none" sz="2800" dirty="0"/>
          </a:p>
          <a:p>
            <a:endParaRPr lang="en-US" altLang="x-none" dirty="0"/>
          </a:p>
        </p:txBody>
      </p:sp>
      <p:pic>
        <p:nvPicPr>
          <p:cNvPr id="2050" name="Picture 2" descr="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9717" y="1853248"/>
            <a:ext cx="3804283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/>
              <a:t>Adjuncts for Methanol Poisoning</a:t>
            </a:r>
          </a:p>
        </p:txBody>
      </p:sp>
      <p:sp>
        <p:nvSpPr>
          <p:cNvPr id="5427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x-none" sz="2800" dirty="0">
                <a:solidFill>
                  <a:srgbClr val="FFFF00"/>
                </a:solidFill>
              </a:rPr>
              <a:t>Sodium bicarbonate</a:t>
            </a:r>
          </a:p>
          <a:p>
            <a:pPr lvl="1"/>
            <a:r>
              <a:rPr lang="en-US" altLang="x-none" sz="2400" dirty="0"/>
              <a:t>pH &lt; 7.30 </a:t>
            </a:r>
          </a:p>
          <a:p>
            <a:pPr lvl="1"/>
            <a:r>
              <a:rPr lang="en-US" altLang="x-none" sz="2400" dirty="0"/>
              <a:t>Can </a:t>
            </a:r>
            <a:r>
              <a:rPr lang="en-US" altLang="x-none" sz="2400" dirty="0">
                <a:solidFill>
                  <a:schemeClr val="tx2"/>
                </a:solidFill>
              </a:rPr>
              <a:t>ion trap formic acid in urine</a:t>
            </a:r>
            <a:r>
              <a:rPr lang="en-US" altLang="x-none" sz="2400" dirty="0"/>
              <a:t> and enhance elimination</a:t>
            </a:r>
          </a:p>
          <a:p>
            <a:endParaRPr lang="en-US" altLang="x-none" sz="2800" dirty="0"/>
          </a:p>
          <a:p>
            <a:r>
              <a:rPr lang="en-US" altLang="x-none" sz="2800" dirty="0">
                <a:solidFill>
                  <a:srgbClr val="FFFF00"/>
                </a:solidFill>
              </a:rPr>
              <a:t>Folate administration</a:t>
            </a:r>
          </a:p>
          <a:p>
            <a:pPr lvl="1"/>
            <a:r>
              <a:rPr lang="en-US" altLang="x-none" sz="2400" dirty="0"/>
              <a:t>Facilitates conversion of one carbon fragments to CO</a:t>
            </a:r>
            <a:r>
              <a:rPr lang="en-US" altLang="x-none" sz="2400" baseline="-25000" dirty="0"/>
              <a:t>2 </a:t>
            </a:r>
            <a:r>
              <a:rPr lang="en-US" altLang="x-none" sz="2400" dirty="0"/>
              <a:t> </a:t>
            </a:r>
          </a:p>
          <a:p>
            <a:endParaRPr lang="en-US" altLang="x-none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/>
              <a:t>Adjuncts for Ethylene Glycol Poisoning</a:t>
            </a:r>
          </a:p>
        </p:txBody>
      </p:sp>
      <p:sp>
        <p:nvSpPr>
          <p:cNvPr id="58372" name="Rectangle 4"/>
          <p:cNvSpPr>
            <a:spLocks noChangeArrowheads="1"/>
          </p:cNvSpPr>
          <p:nvPr/>
        </p:nvSpPr>
        <p:spPr bwMode="auto">
          <a:xfrm>
            <a:off x="6629400" y="1828800"/>
            <a:ext cx="1636713" cy="1981200"/>
          </a:xfrm>
          <a:prstGeom prst="rect">
            <a:avLst/>
          </a:prstGeom>
          <a:gradFill rotWithShape="0">
            <a:gsLst>
              <a:gs pos="0">
                <a:srgbClr val="800080">
                  <a:gamma/>
                  <a:shade val="46275"/>
                  <a:invGamma/>
                </a:srgbClr>
              </a:gs>
              <a:gs pos="50000">
                <a:srgbClr val="800080"/>
              </a:gs>
              <a:gs pos="100000">
                <a:srgbClr val="800080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373" name="Rectangle 5"/>
          <p:cNvSpPr>
            <a:spLocks noChangeArrowheads="1"/>
          </p:cNvSpPr>
          <p:nvPr/>
        </p:nvSpPr>
        <p:spPr bwMode="auto">
          <a:xfrm>
            <a:off x="3752850" y="1828800"/>
            <a:ext cx="1636713" cy="1981200"/>
          </a:xfrm>
          <a:prstGeom prst="rect">
            <a:avLst/>
          </a:prstGeom>
          <a:gradFill rotWithShape="0">
            <a:gsLst>
              <a:gs pos="0">
                <a:srgbClr val="800080">
                  <a:gamma/>
                  <a:shade val="46275"/>
                  <a:invGamma/>
                </a:srgbClr>
              </a:gs>
              <a:gs pos="50000">
                <a:srgbClr val="800080"/>
              </a:gs>
              <a:gs pos="100000">
                <a:srgbClr val="800080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374" name="Rectangle 6"/>
          <p:cNvSpPr>
            <a:spLocks noChangeArrowheads="1"/>
          </p:cNvSpPr>
          <p:nvPr/>
        </p:nvSpPr>
        <p:spPr bwMode="auto">
          <a:xfrm>
            <a:off x="914400" y="1828800"/>
            <a:ext cx="1636713" cy="1981200"/>
          </a:xfrm>
          <a:prstGeom prst="rect">
            <a:avLst/>
          </a:prstGeom>
          <a:gradFill rotWithShape="0">
            <a:gsLst>
              <a:gs pos="0">
                <a:srgbClr val="800080">
                  <a:gamma/>
                  <a:shade val="46275"/>
                  <a:invGamma/>
                </a:srgbClr>
              </a:gs>
              <a:gs pos="50000">
                <a:srgbClr val="800080"/>
              </a:gs>
              <a:gs pos="100000">
                <a:srgbClr val="800080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375" name="Text Box 7"/>
          <p:cNvSpPr txBox="1">
            <a:spLocks noChangeArrowheads="1"/>
          </p:cNvSpPr>
          <p:nvPr/>
        </p:nvSpPr>
        <p:spPr bwMode="auto">
          <a:xfrm>
            <a:off x="1125538" y="2860675"/>
            <a:ext cx="12525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>
                <a:solidFill>
                  <a:schemeClr val="tx2"/>
                </a:solidFill>
              </a:rPr>
              <a:t>H-C-OH</a:t>
            </a:r>
          </a:p>
        </p:txBody>
      </p:sp>
      <p:sp>
        <p:nvSpPr>
          <p:cNvPr id="58376" name="Line 8"/>
          <p:cNvSpPr>
            <a:spLocks noChangeShapeType="1"/>
          </p:cNvSpPr>
          <p:nvPr/>
        </p:nvSpPr>
        <p:spPr bwMode="auto">
          <a:xfrm flipV="1">
            <a:off x="1598613" y="2743200"/>
            <a:ext cx="0" cy="15240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377" name="Line 9"/>
          <p:cNvSpPr>
            <a:spLocks noChangeShapeType="1"/>
          </p:cNvSpPr>
          <p:nvPr/>
        </p:nvSpPr>
        <p:spPr bwMode="auto">
          <a:xfrm flipV="1">
            <a:off x="1598613" y="3276600"/>
            <a:ext cx="0" cy="15240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378" name="Text Box 10"/>
          <p:cNvSpPr txBox="1">
            <a:spLocks noChangeArrowheads="1"/>
          </p:cNvSpPr>
          <p:nvPr/>
        </p:nvSpPr>
        <p:spPr bwMode="auto">
          <a:xfrm>
            <a:off x="1446213" y="3352800"/>
            <a:ext cx="4048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>
                <a:solidFill>
                  <a:schemeClr val="tx2"/>
                </a:solidFill>
              </a:rPr>
              <a:t>H</a:t>
            </a:r>
          </a:p>
        </p:txBody>
      </p:sp>
      <p:sp>
        <p:nvSpPr>
          <p:cNvPr id="58379" name="Text Box 11"/>
          <p:cNvSpPr txBox="1">
            <a:spLocks noChangeArrowheads="1"/>
          </p:cNvSpPr>
          <p:nvPr/>
        </p:nvSpPr>
        <p:spPr bwMode="auto">
          <a:xfrm>
            <a:off x="1125538" y="2327275"/>
            <a:ext cx="12350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>
                <a:solidFill>
                  <a:schemeClr val="tx2"/>
                </a:solidFill>
              </a:rPr>
              <a:t>    C-OH</a:t>
            </a:r>
            <a:endParaRPr lang="en-US" altLang="x-none"/>
          </a:p>
        </p:txBody>
      </p:sp>
      <p:sp>
        <p:nvSpPr>
          <p:cNvPr id="58380" name="Line 12"/>
          <p:cNvSpPr>
            <a:spLocks noChangeShapeType="1"/>
          </p:cNvSpPr>
          <p:nvPr/>
        </p:nvSpPr>
        <p:spPr bwMode="auto">
          <a:xfrm flipV="1">
            <a:off x="1598613" y="2743200"/>
            <a:ext cx="0" cy="15240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381" name="Line 13"/>
          <p:cNvSpPr>
            <a:spLocks noChangeShapeType="1"/>
          </p:cNvSpPr>
          <p:nvPr/>
        </p:nvSpPr>
        <p:spPr bwMode="auto">
          <a:xfrm flipV="1">
            <a:off x="1616075" y="2209800"/>
            <a:ext cx="0" cy="15240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382" name="Line 14"/>
          <p:cNvSpPr>
            <a:spLocks noChangeShapeType="1"/>
          </p:cNvSpPr>
          <p:nvPr/>
        </p:nvSpPr>
        <p:spPr bwMode="auto">
          <a:xfrm flipV="1">
            <a:off x="1692275" y="2209800"/>
            <a:ext cx="0" cy="15240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383" name="Text Box 15"/>
          <p:cNvSpPr txBox="1">
            <a:spLocks noChangeArrowheads="1"/>
          </p:cNvSpPr>
          <p:nvPr/>
        </p:nvSpPr>
        <p:spPr bwMode="auto">
          <a:xfrm>
            <a:off x="1439863" y="1828800"/>
            <a:ext cx="4048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>
                <a:solidFill>
                  <a:schemeClr val="tx2"/>
                </a:solidFill>
              </a:rPr>
              <a:t>O</a:t>
            </a:r>
          </a:p>
        </p:txBody>
      </p:sp>
      <p:sp>
        <p:nvSpPr>
          <p:cNvPr id="58384" name="Text Box 16"/>
          <p:cNvSpPr txBox="1">
            <a:spLocks noChangeArrowheads="1"/>
          </p:cNvSpPr>
          <p:nvPr/>
        </p:nvSpPr>
        <p:spPr bwMode="auto">
          <a:xfrm>
            <a:off x="762000" y="3810000"/>
            <a:ext cx="19002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 dirty="0">
                <a:latin typeface="+mj-lt"/>
              </a:rPr>
              <a:t>Glycolic Acid</a:t>
            </a:r>
          </a:p>
        </p:txBody>
      </p:sp>
      <p:sp>
        <p:nvSpPr>
          <p:cNvPr id="58385" name="Text Box 17"/>
          <p:cNvSpPr txBox="1">
            <a:spLocks noChangeArrowheads="1"/>
          </p:cNvSpPr>
          <p:nvPr/>
        </p:nvSpPr>
        <p:spPr bwMode="auto">
          <a:xfrm>
            <a:off x="4038600" y="2860675"/>
            <a:ext cx="10318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>
                <a:solidFill>
                  <a:schemeClr val="tx2"/>
                </a:solidFill>
              </a:rPr>
              <a:t>H-C-H</a:t>
            </a:r>
          </a:p>
        </p:txBody>
      </p:sp>
      <p:sp>
        <p:nvSpPr>
          <p:cNvPr id="58386" name="Line 18"/>
          <p:cNvSpPr>
            <a:spLocks noChangeShapeType="1"/>
          </p:cNvSpPr>
          <p:nvPr/>
        </p:nvSpPr>
        <p:spPr bwMode="auto">
          <a:xfrm flipV="1">
            <a:off x="4511675" y="2743200"/>
            <a:ext cx="0" cy="15240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387" name="Line 19"/>
          <p:cNvSpPr>
            <a:spLocks noChangeShapeType="1"/>
          </p:cNvSpPr>
          <p:nvPr/>
        </p:nvSpPr>
        <p:spPr bwMode="auto">
          <a:xfrm flipV="1">
            <a:off x="4511675" y="3276600"/>
            <a:ext cx="0" cy="15240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388" name="Text Box 20"/>
          <p:cNvSpPr txBox="1">
            <a:spLocks noChangeArrowheads="1"/>
          </p:cNvSpPr>
          <p:nvPr/>
        </p:nvSpPr>
        <p:spPr bwMode="auto">
          <a:xfrm>
            <a:off x="4359275" y="3352800"/>
            <a:ext cx="4048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>
                <a:solidFill>
                  <a:schemeClr val="tx2"/>
                </a:solidFill>
              </a:rPr>
              <a:t>O</a:t>
            </a:r>
          </a:p>
        </p:txBody>
      </p:sp>
      <p:sp>
        <p:nvSpPr>
          <p:cNvPr id="58389" name="Text Box 21"/>
          <p:cNvSpPr txBox="1">
            <a:spLocks noChangeArrowheads="1"/>
          </p:cNvSpPr>
          <p:nvPr/>
        </p:nvSpPr>
        <p:spPr bwMode="auto">
          <a:xfrm>
            <a:off x="4038600" y="2327275"/>
            <a:ext cx="12350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>
                <a:solidFill>
                  <a:schemeClr val="tx2"/>
                </a:solidFill>
              </a:rPr>
              <a:t>    C-OH</a:t>
            </a:r>
            <a:endParaRPr lang="en-US" altLang="x-none"/>
          </a:p>
        </p:txBody>
      </p:sp>
      <p:sp>
        <p:nvSpPr>
          <p:cNvPr id="58390" name="Line 22"/>
          <p:cNvSpPr>
            <a:spLocks noChangeShapeType="1"/>
          </p:cNvSpPr>
          <p:nvPr/>
        </p:nvSpPr>
        <p:spPr bwMode="auto">
          <a:xfrm flipV="1">
            <a:off x="4511675" y="2743200"/>
            <a:ext cx="0" cy="15240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391" name="Line 23"/>
          <p:cNvSpPr>
            <a:spLocks noChangeShapeType="1"/>
          </p:cNvSpPr>
          <p:nvPr/>
        </p:nvSpPr>
        <p:spPr bwMode="auto">
          <a:xfrm flipV="1">
            <a:off x="4529138" y="2209800"/>
            <a:ext cx="0" cy="15240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392" name="Line 24"/>
          <p:cNvSpPr>
            <a:spLocks noChangeShapeType="1"/>
          </p:cNvSpPr>
          <p:nvPr/>
        </p:nvSpPr>
        <p:spPr bwMode="auto">
          <a:xfrm flipV="1">
            <a:off x="4605338" y="2209800"/>
            <a:ext cx="0" cy="15240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393" name="Text Box 25"/>
          <p:cNvSpPr txBox="1">
            <a:spLocks noChangeArrowheads="1"/>
          </p:cNvSpPr>
          <p:nvPr/>
        </p:nvSpPr>
        <p:spPr bwMode="auto">
          <a:xfrm>
            <a:off x="4352925" y="1828800"/>
            <a:ext cx="4048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>
                <a:solidFill>
                  <a:schemeClr val="tx2"/>
                </a:solidFill>
              </a:rPr>
              <a:t>O</a:t>
            </a:r>
          </a:p>
        </p:txBody>
      </p:sp>
      <p:sp>
        <p:nvSpPr>
          <p:cNvPr id="58394" name="Line 26"/>
          <p:cNvSpPr>
            <a:spLocks noChangeShapeType="1"/>
          </p:cNvSpPr>
          <p:nvPr/>
        </p:nvSpPr>
        <p:spPr bwMode="auto">
          <a:xfrm flipV="1">
            <a:off x="4605338" y="3276600"/>
            <a:ext cx="0" cy="15240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395" name="Text Box 27"/>
          <p:cNvSpPr txBox="1">
            <a:spLocks noChangeArrowheads="1"/>
          </p:cNvSpPr>
          <p:nvPr/>
        </p:nvSpPr>
        <p:spPr bwMode="auto">
          <a:xfrm>
            <a:off x="6900863" y="2860675"/>
            <a:ext cx="12525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>
                <a:solidFill>
                  <a:schemeClr val="tx2"/>
                </a:solidFill>
              </a:rPr>
              <a:t>H-C-OH</a:t>
            </a:r>
          </a:p>
        </p:txBody>
      </p:sp>
      <p:sp>
        <p:nvSpPr>
          <p:cNvPr id="58396" name="Line 28"/>
          <p:cNvSpPr>
            <a:spLocks noChangeShapeType="1"/>
          </p:cNvSpPr>
          <p:nvPr/>
        </p:nvSpPr>
        <p:spPr bwMode="auto">
          <a:xfrm flipV="1">
            <a:off x="7373938" y="2743200"/>
            <a:ext cx="0" cy="15240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397" name="Line 29"/>
          <p:cNvSpPr>
            <a:spLocks noChangeShapeType="1"/>
          </p:cNvSpPr>
          <p:nvPr/>
        </p:nvSpPr>
        <p:spPr bwMode="auto">
          <a:xfrm flipV="1">
            <a:off x="7373938" y="3276600"/>
            <a:ext cx="0" cy="15240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398" name="Text Box 30"/>
          <p:cNvSpPr txBox="1">
            <a:spLocks noChangeArrowheads="1"/>
          </p:cNvSpPr>
          <p:nvPr/>
        </p:nvSpPr>
        <p:spPr bwMode="auto">
          <a:xfrm>
            <a:off x="7221538" y="3352800"/>
            <a:ext cx="4048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>
                <a:solidFill>
                  <a:schemeClr val="tx2"/>
                </a:solidFill>
              </a:rPr>
              <a:t>O</a:t>
            </a:r>
          </a:p>
        </p:txBody>
      </p:sp>
      <p:sp>
        <p:nvSpPr>
          <p:cNvPr id="58399" name="Text Box 31"/>
          <p:cNvSpPr txBox="1">
            <a:spLocks noChangeArrowheads="1"/>
          </p:cNvSpPr>
          <p:nvPr/>
        </p:nvSpPr>
        <p:spPr bwMode="auto">
          <a:xfrm>
            <a:off x="6900863" y="2327275"/>
            <a:ext cx="12350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>
                <a:solidFill>
                  <a:schemeClr val="tx2"/>
                </a:solidFill>
              </a:rPr>
              <a:t>    C-OH</a:t>
            </a:r>
            <a:endParaRPr lang="en-US" altLang="x-none"/>
          </a:p>
        </p:txBody>
      </p:sp>
      <p:sp>
        <p:nvSpPr>
          <p:cNvPr id="58400" name="Line 32"/>
          <p:cNvSpPr>
            <a:spLocks noChangeShapeType="1"/>
          </p:cNvSpPr>
          <p:nvPr/>
        </p:nvSpPr>
        <p:spPr bwMode="auto">
          <a:xfrm flipV="1">
            <a:off x="7373938" y="2743200"/>
            <a:ext cx="0" cy="15240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401" name="Line 33"/>
          <p:cNvSpPr>
            <a:spLocks noChangeShapeType="1"/>
          </p:cNvSpPr>
          <p:nvPr/>
        </p:nvSpPr>
        <p:spPr bwMode="auto">
          <a:xfrm flipV="1">
            <a:off x="7391400" y="2209800"/>
            <a:ext cx="0" cy="15240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402" name="Line 34"/>
          <p:cNvSpPr>
            <a:spLocks noChangeShapeType="1"/>
          </p:cNvSpPr>
          <p:nvPr/>
        </p:nvSpPr>
        <p:spPr bwMode="auto">
          <a:xfrm flipV="1">
            <a:off x="7467600" y="2209800"/>
            <a:ext cx="0" cy="15240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403" name="Text Box 35"/>
          <p:cNvSpPr txBox="1">
            <a:spLocks noChangeArrowheads="1"/>
          </p:cNvSpPr>
          <p:nvPr/>
        </p:nvSpPr>
        <p:spPr bwMode="auto">
          <a:xfrm>
            <a:off x="7215188" y="1828800"/>
            <a:ext cx="4048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>
                <a:solidFill>
                  <a:schemeClr val="tx2"/>
                </a:solidFill>
              </a:rPr>
              <a:t>O</a:t>
            </a:r>
          </a:p>
        </p:txBody>
      </p:sp>
      <p:sp>
        <p:nvSpPr>
          <p:cNvPr id="58404" name="Line 36"/>
          <p:cNvSpPr>
            <a:spLocks noChangeShapeType="1"/>
          </p:cNvSpPr>
          <p:nvPr/>
        </p:nvSpPr>
        <p:spPr bwMode="auto">
          <a:xfrm flipV="1">
            <a:off x="7467600" y="3276600"/>
            <a:ext cx="0" cy="15240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405" name="Text Box 37"/>
          <p:cNvSpPr txBox="1">
            <a:spLocks noChangeArrowheads="1"/>
          </p:cNvSpPr>
          <p:nvPr/>
        </p:nvSpPr>
        <p:spPr bwMode="auto">
          <a:xfrm>
            <a:off x="3581400" y="3775075"/>
            <a:ext cx="195803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 dirty="0">
                <a:latin typeface="+mj-lt"/>
              </a:rPr>
              <a:t>Glyoxylic Acid</a:t>
            </a:r>
          </a:p>
        </p:txBody>
      </p:sp>
      <p:sp>
        <p:nvSpPr>
          <p:cNvPr id="58406" name="Text Box 38"/>
          <p:cNvSpPr txBox="1">
            <a:spLocks noChangeArrowheads="1"/>
          </p:cNvSpPr>
          <p:nvPr/>
        </p:nvSpPr>
        <p:spPr bwMode="auto">
          <a:xfrm>
            <a:off x="6553200" y="3810000"/>
            <a:ext cx="16637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 dirty="0">
                <a:latin typeface="+mj-lt"/>
              </a:rPr>
              <a:t>Oxalic Acid</a:t>
            </a:r>
          </a:p>
        </p:txBody>
      </p:sp>
      <p:sp>
        <p:nvSpPr>
          <p:cNvPr id="58407" name="Line 39"/>
          <p:cNvSpPr>
            <a:spLocks noChangeShapeType="1"/>
          </p:cNvSpPr>
          <p:nvPr/>
        </p:nvSpPr>
        <p:spPr bwMode="auto">
          <a:xfrm>
            <a:off x="2743200" y="2895600"/>
            <a:ext cx="76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408" name="Line 40"/>
          <p:cNvSpPr>
            <a:spLocks noChangeShapeType="1"/>
          </p:cNvSpPr>
          <p:nvPr/>
        </p:nvSpPr>
        <p:spPr bwMode="auto">
          <a:xfrm>
            <a:off x="5562600" y="2895600"/>
            <a:ext cx="76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409" name="Text Box 41"/>
          <p:cNvSpPr txBox="1">
            <a:spLocks noChangeArrowheads="1"/>
          </p:cNvSpPr>
          <p:nvPr/>
        </p:nvSpPr>
        <p:spPr bwMode="auto">
          <a:xfrm>
            <a:off x="2727325" y="2403475"/>
            <a:ext cx="8112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/>
              <a:t>LDH</a:t>
            </a:r>
          </a:p>
        </p:txBody>
      </p:sp>
      <p:sp>
        <p:nvSpPr>
          <p:cNvPr id="58410" name="Text Box 42"/>
          <p:cNvSpPr txBox="1">
            <a:spLocks noChangeArrowheads="1"/>
          </p:cNvSpPr>
          <p:nvPr/>
        </p:nvSpPr>
        <p:spPr bwMode="auto">
          <a:xfrm>
            <a:off x="228600" y="6324600"/>
            <a:ext cx="282122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 sz="1600" dirty="0">
                <a:latin typeface="+mj-lt"/>
              </a:rPr>
              <a:t>LDH = Lactate dehydrogenase</a:t>
            </a:r>
          </a:p>
        </p:txBody>
      </p:sp>
      <p:sp>
        <p:nvSpPr>
          <p:cNvPr id="58411" name="Line 43"/>
          <p:cNvSpPr>
            <a:spLocks noChangeShapeType="1"/>
          </p:cNvSpPr>
          <p:nvPr/>
        </p:nvSpPr>
        <p:spPr bwMode="auto">
          <a:xfrm flipH="1">
            <a:off x="2362200" y="4284026"/>
            <a:ext cx="1676400" cy="82137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412" name="Line 44"/>
          <p:cNvSpPr>
            <a:spLocks noChangeShapeType="1"/>
          </p:cNvSpPr>
          <p:nvPr/>
        </p:nvSpPr>
        <p:spPr bwMode="auto">
          <a:xfrm>
            <a:off x="4757738" y="4202112"/>
            <a:ext cx="1643062" cy="9032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413" name="Text Box 45"/>
          <p:cNvSpPr txBox="1">
            <a:spLocks noChangeArrowheads="1"/>
          </p:cNvSpPr>
          <p:nvPr/>
        </p:nvSpPr>
        <p:spPr bwMode="auto">
          <a:xfrm>
            <a:off x="1203325" y="5140325"/>
            <a:ext cx="77089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 dirty="0">
                <a:latin typeface="+mj-lt"/>
                <a:sym typeface="Symbol" charset="2"/>
              </a:rPr>
              <a:t>-OH- </a:t>
            </a:r>
            <a:r>
              <a:rPr lang="en-US" altLang="x-none" dirty="0" err="1">
                <a:latin typeface="+mj-lt"/>
                <a:sym typeface="Symbol" charset="2"/>
              </a:rPr>
              <a:t>Ketoadipic</a:t>
            </a:r>
            <a:r>
              <a:rPr lang="en-US" altLang="x-none" dirty="0">
                <a:latin typeface="+mj-lt"/>
                <a:sym typeface="Symbol" charset="2"/>
              </a:rPr>
              <a:t> Acid		Glycine + Benzoic Acid</a:t>
            </a:r>
            <a:endParaRPr lang="en-US" altLang="x-none" dirty="0">
              <a:latin typeface="+mj-lt"/>
            </a:endParaRPr>
          </a:p>
        </p:txBody>
      </p:sp>
      <p:sp>
        <p:nvSpPr>
          <p:cNvPr id="58416" name="Text Box 48"/>
          <p:cNvSpPr txBox="1">
            <a:spLocks noChangeArrowheads="1"/>
          </p:cNvSpPr>
          <p:nvPr/>
        </p:nvSpPr>
        <p:spPr bwMode="auto">
          <a:xfrm>
            <a:off x="2362200" y="4381500"/>
            <a:ext cx="36703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 sz="1800" dirty="0">
                <a:solidFill>
                  <a:schemeClr val="tx2"/>
                </a:solidFill>
                <a:latin typeface="+mj-lt"/>
              </a:rPr>
              <a:t>B</a:t>
            </a:r>
            <a:r>
              <a:rPr lang="en-US" altLang="x-none" sz="1800" baseline="-25000" dirty="0">
                <a:solidFill>
                  <a:schemeClr val="tx2"/>
                </a:solidFill>
                <a:latin typeface="+mj-lt"/>
              </a:rPr>
              <a:t>1</a:t>
            </a:r>
            <a:r>
              <a:rPr lang="en-US" altLang="x-none" sz="1800" dirty="0">
                <a:solidFill>
                  <a:schemeClr val="tx2"/>
                </a:solidFill>
                <a:latin typeface="+mj-lt"/>
              </a:rPr>
              <a:t>, Mg</a:t>
            </a:r>
            <a:r>
              <a:rPr lang="en-US" altLang="x-none" sz="1800" baseline="30000" dirty="0">
                <a:solidFill>
                  <a:schemeClr val="tx2"/>
                </a:solidFill>
                <a:latin typeface="+mj-lt"/>
              </a:rPr>
              <a:t>2+</a:t>
            </a:r>
            <a:r>
              <a:rPr lang="en-US" altLang="x-none" sz="1800" dirty="0">
                <a:solidFill>
                  <a:schemeClr val="tx2"/>
                </a:solidFill>
                <a:latin typeface="+mj-lt"/>
              </a:rPr>
              <a:t>			         B</a:t>
            </a:r>
            <a:r>
              <a:rPr lang="en-US" altLang="x-none" sz="1800" baseline="-25000" dirty="0">
                <a:solidFill>
                  <a:schemeClr val="tx2"/>
                </a:solidFill>
                <a:latin typeface="+mj-lt"/>
              </a:rPr>
              <a:t>6</a:t>
            </a:r>
            <a:endParaRPr lang="en-US" altLang="x-none" sz="1800" dirty="0">
              <a:solidFill>
                <a:schemeClr val="tx2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6" name="Rectangle 4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 altLang="x-none"/>
              <a:t>Adjuncts for Ethylene Glycol Poisoning</a:t>
            </a:r>
          </a:p>
        </p:txBody>
      </p:sp>
      <p:sp>
        <p:nvSpPr>
          <p:cNvPr id="59395" name="Rectangle 3"/>
          <p:cNvSpPr>
            <a:spLocks noGrp="1" noChangeArrowheads="1"/>
          </p:cNvSpPr>
          <p:nvPr>
            <p:ph idx="1"/>
          </p:nvPr>
        </p:nvSpPr>
        <p:spPr>
          <a:xfrm>
            <a:off x="827700" y="2971800"/>
            <a:ext cx="6711654" cy="3276606"/>
          </a:xfrm>
        </p:spPr>
        <p:txBody>
          <a:bodyPr/>
          <a:lstStyle/>
          <a:p>
            <a:r>
              <a:rPr lang="en-US" altLang="x-none" sz="3200" dirty="0"/>
              <a:t>To enhance metabolism away from oxalates*</a:t>
            </a:r>
          </a:p>
          <a:p>
            <a:pPr lvl="1"/>
            <a:r>
              <a:rPr lang="en-US" altLang="x-none" sz="3200" dirty="0" smtClean="0"/>
              <a:t>Thiamine (B1)</a:t>
            </a:r>
            <a:endParaRPr lang="en-US" altLang="x-none" sz="3200" dirty="0"/>
          </a:p>
          <a:p>
            <a:pPr lvl="1"/>
            <a:r>
              <a:rPr lang="en-US" altLang="x-none" sz="3200" dirty="0"/>
              <a:t>Pyridoxine </a:t>
            </a:r>
            <a:r>
              <a:rPr lang="en-US" altLang="x-none" sz="3200" dirty="0" smtClean="0"/>
              <a:t>(B6)</a:t>
            </a:r>
            <a:endParaRPr lang="en-US" altLang="x-none" sz="3200" dirty="0"/>
          </a:p>
          <a:p>
            <a:pPr lvl="1"/>
            <a:endParaRPr lang="en-US" altLang="x-none" sz="2800" dirty="0"/>
          </a:p>
          <a:p>
            <a:pPr lvl="1"/>
            <a:endParaRPr lang="en-US" altLang="x-non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/>
              <a:t>Isopropanol</a:t>
            </a:r>
          </a:p>
        </p:txBody>
      </p:sp>
      <p:sp>
        <p:nvSpPr>
          <p:cNvPr id="63491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981200"/>
            <a:ext cx="4038600" cy="4495800"/>
          </a:xfrm>
        </p:spPr>
        <p:txBody>
          <a:bodyPr>
            <a:noAutofit/>
          </a:bodyPr>
          <a:lstStyle/>
          <a:p>
            <a:r>
              <a:rPr lang="en-US" altLang="x-none" sz="3200" dirty="0"/>
              <a:t>Metabolized </a:t>
            </a:r>
            <a:r>
              <a:rPr lang="en-US" altLang="x-none" sz="3200" dirty="0" smtClean="0"/>
              <a:t>to :</a:t>
            </a:r>
          </a:p>
          <a:p>
            <a:pPr lvl="1"/>
            <a:r>
              <a:rPr lang="en-US" altLang="x-none" sz="3000" dirty="0"/>
              <a:t>A</a:t>
            </a:r>
            <a:r>
              <a:rPr lang="en-US" altLang="x-none" sz="3000" dirty="0" smtClean="0"/>
              <a:t>cetone</a:t>
            </a:r>
          </a:p>
          <a:p>
            <a:endParaRPr lang="en-US" altLang="x-none" sz="3200" dirty="0"/>
          </a:p>
          <a:p>
            <a:r>
              <a:rPr lang="en-US" altLang="x-none" sz="3200" b="1" dirty="0" smtClean="0"/>
              <a:t>Acidosis:  </a:t>
            </a:r>
            <a:r>
              <a:rPr lang="en-US" altLang="x-none" sz="3200" b="1" dirty="0" smtClean="0">
                <a:solidFill>
                  <a:srgbClr val="FF0000"/>
                </a:solidFill>
              </a:rPr>
              <a:t>NO</a:t>
            </a:r>
          </a:p>
          <a:p>
            <a:r>
              <a:rPr lang="en-US" altLang="x-none" sz="3200" b="1" dirty="0" err="1" smtClean="0"/>
              <a:t>Osmol</a:t>
            </a:r>
            <a:r>
              <a:rPr lang="en-US" altLang="x-none" sz="3200" b="1" dirty="0" smtClean="0"/>
              <a:t> Gap: </a:t>
            </a:r>
            <a:r>
              <a:rPr lang="en-US" altLang="x-none" sz="3200" b="1" dirty="0" smtClean="0">
                <a:solidFill>
                  <a:srgbClr val="FFFF00"/>
                </a:solidFill>
              </a:rPr>
              <a:t>YES</a:t>
            </a:r>
          </a:p>
          <a:p>
            <a:endParaRPr lang="en-US" altLang="x-none" sz="3200" dirty="0"/>
          </a:p>
          <a:p>
            <a:r>
              <a:rPr lang="en-US" altLang="x-none" sz="3200" dirty="0"/>
              <a:t>Supportive care</a:t>
            </a:r>
          </a:p>
        </p:txBody>
      </p:sp>
      <p:sp>
        <p:nvSpPr>
          <p:cNvPr id="63492" name="Rectangle 4"/>
          <p:cNvSpPr>
            <a:spLocks noChangeArrowheads="1"/>
          </p:cNvSpPr>
          <p:nvPr/>
        </p:nvSpPr>
        <p:spPr bwMode="auto">
          <a:xfrm>
            <a:off x="6211888" y="2286000"/>
            <a:ext cx="1676400" cy="2514600"/>
          </a:xfrm>
          <a:prstGeom prst="rect">
            <a:avLst/>
          </a:prstGeom>
          <a:gradFill rotWithShape="0">
            <a:gsLst>
              <a:gs pos="0">
                <a:srgbClr val="800080">
                  <a:gamma/>
                  <a:shade val="46275"/>
                  <a:invGamma/>
                </a:srgbClr>
              </a:gs>
              <a:gs pos="50000">
                <a:srgbClr val="800080"/>
              </a:gs>
              <a:gs pos="100000">
                <a:srgbClr val="800080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3493" name="Text Box 5"/>
          <p:cNvSpPr txBox="1">
            <a:spLocks noChangeArrowheads="1"/>
          </p:cNvSpPr>
          <p:nvPr/>
        </p:nvSpPr>
        <p:spPr bwMode="auto">
          <a:xfrm>
            <a:off x="6483350" y="3775075"/>
            <a:ext cx="10318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>
                <a:solidFill>
                  <a:schemeClr val="tx2"/>
                </a:solidFill>
              </a:rPr>
              <a:t>H-C</a:t>
            </a:r>
            <a:r>
              <a:rPr lang="en-US" altLang="x-none"/>
              <a:t>-</a:t>
            </a:r>
            <a:r>
              <a:rPr lang="en-US" altLang="x-none">
                <a:solidFill>
                  <a:schemeClr val="tx2"/>
                </a:solidFill>
              </a:rPr>
              <a:t>H</a:t>
            </a:r>
          </a:p>
        </p:txBody>
      </p:sp>
      <p:sp>
        <p:nvSpPr>
          <p:cNvPr id="63494" name="Line 6"/>
          <p:cNvSpPr>
            <a:spLocks noChangeShapeType="1"/>
          </p:cNvSpPr>
          <p:nvPr/>
        </p:nvSpPr>
        <p:spPr bwMode="auto">
          <a:xfrm flipV="1">
            <a:off x="6956425" y="3657600"/>
            <a:ext cx="0" cy="15240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495" name="Line 7"/>
          <p:cNvSpPr>
            <a:spLocks noChangeShapeType="1"/>
          </p:cNvSpPr>
          <p:nvPr/>
        </p:nvSpPr>
        <p:spPr bwMode="auto">
          <a:xfrm flipV="1">
            <a:off x="6956425" y="4191000"/>
            <a:ext cx="0" cy="15240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496" name="Text Box 8"/>
          <p:cNvSpPr txBox="1">
            <a:spLocks noChangeArrowheads="1"/>
          </p:cNvSpPr>
          <p:nvPr/>
        </p:nvSpPr>
        <p:spPr bwMode="auto">
          <a:xfrm>
            <a:off x="6804025" y="4267200"/>
            <a:ext cx="4048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>
                <a:solidFill>
                  <a:schemeClr val="tx2"/>
                </a:solidFill>
              </a:rPr>
              <a:t>H</a:t>
            </a:r>
          </a:p>
        </p:txBody>
      </p:sp>
      <p:sp>
        <p:nvSpPr>
          <p:cNvPr id="63497" name="Text Box 9"/>
          <p:cNvSpPr txBox="1">
            <a:spLocks noChangeArrowheads="1"/>
          </p:cNvSpPr>
          <p:nvPr/>
        </p:nvSpPr>
        <p:spPr bwMode="auto">
          <a:xfrm>
            <a:off x="6483350" y="3241675"/>
            <a:ext cx="12525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>
                <a:solidFill>
                  <a:schemeClr val="tx2"/>
                </a:solidFill>
              </a:rPr>
              <a:t>H-C</a:t>
            </a:r>
            <a:r>
              <a:rPr lang="en-US" altLang="x-none"/>
              <a:t>-OH</a:t>
            </a:r>
          </a:p>
        </p:txBody>
      </p:sp>
      <p:sp>
        <p:nvSpPr>
          <p:cNvPr id="63498" name="Line 10"/>
          <p:cNvSpPr>
            <a:spLocks noChangeShapeType="1"/>
          </p:cNvSpPr>
          <p:nvPr/>
        </p:nvSpPr>
        <p:spPr bwMode="auto">
          <a:xfrm flipV="1">
            <a:off x="6956425" y="3657600"/>
            <a:ext cx="0" cy="15240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499" name="Line 11"/>
          <p:cNvSpPr>
            <a:spLocks noChangeShapeType="1"/>
          </p:cNvSpPr>
          <p:nvPr/>
        </p:nvSpPr>
        <p:spPr bwMode="auto">
          <a:xfrm flipV="1">
            <a:off x="6973888" y="3124200"/>
            <a:ext cx="0" cy="15240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500" name="Text Box 12"/>
          <p:cNvSpPr txBox="1">
            <a:spLocks noChangeArrowheads="1"/>
          </p:cNvSpPr>
          <p:nvPr/>
        </p:nvSpPr>
        <p:spPr bwMode="auto">
          <a:xfrm>
            <a:off x="6475413" y="2743200"/>
            <a:ext cx="10318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>
                <a:solidFill>
                  <a:schemeClr val="tx2"/>
                </a:solidFill>
              </a:rPr>
              <a:t>H-C</a:t>
            </a:r>
            <a:r>
              <a:rPr lang="en-US" altLang="x-none"/>
              <a:t>-</a:t>
            </a:r>
            <a:r>
              <a:rPr lang="en-US" altLang="x-none">
                <a:solidFill>
                  <a:schemeClr val="tx2"/>
                </a:solidFill>
              </a:rPr>
              <a:t>H</a:t>
            </a:r>
          </a:p>
        </p:txBody>
      </p:sp>
      <p:sp>
        <p:nvSpPr>
          <p:cNvPr id="63501" name="Line 13"/>
          <p:cNvSpPr>
            <a:spLocks noChangeShapeType="1"/>
          </p:cNvSpPr>
          <p:nvPr/>
        </p:nvSpPr>
        <p:spPr bwMode="auto">
          <a:xfrm flipV="1">
            <a:off x="6973888" y="2667000"/>
            <a:ext cx="0" cy="15240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502" name="Text Box 14"/>
          <p:cNvSpPr txBox="1">
            <a:spLocks noChangeArrowheads="1"/>
          </p:cNvSpPr>
          <p:nvPr/>
        </p:nvSpPr>
        <p:spPr bwMode="auto">
          <a:xfrm>
            <a:off x="6821488" y="2286000"/>
            <a:ext cx="4048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>
                <a:solidFill>
                  <a:schemeClr val="tx2"/>
                </a:solidFill>
              </a:rPr>
              <a:t>H</a:t>
            </a:r>
          </a:p>
        </p:txBody>
      </p:sp>
      <p:sp>
        <p:nvSpPr>
          <p:cNvPr id="63503" name="Text Box 15"/>
          <p:cNvSpPr txBox="1">
            <a:spLocks noChangeArrowheads="1"/>
          </p:cNvSpPr>
          <p:nvPr/>
        </p:nvSpPr>
        <p:spPr bwMode="auto">
          <a:xfrm>
            <a:off x="6172200" y="4800600"/>
            <a:ext cx="1639888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x-none"/>
              <a:t>Isopropanol</a:t>
            </a:r>
          </a:p>
          <a:p>
            <a:pPr algn="ctr"/>
            <a:r>
              <a:rPr lang="en-US" altLang="x-none"/>
              <a:t>3C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2885"/>
            <a:ext cx="9144000" cy="6412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424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 dirty="0"/>
              <a:t>Summary</a:t>
            </a:r>
          </a:p>
        </p:txBody>
      </p:sp>
      <p:sp>
        <p:nvSpPr>
          <p:cNvPr id="68611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x-none" sz="2800" dirty="0"/>
              <a:t>For </a:t>
            </a:r>
            <a:r>
              <a:rPr lang="en-US" altLang="x-none" sz="2800" dirty="0" err="1" smtClean="0"/>
              <a:t>Methanol&amp;EG</a:t>
            </a:r>
            <a:r>
              <a:rPr lang="en-US" altLang="x-none" sz="2800" dirty="0" smtClean="0"/>
              <a:t> </a:t>
            </a:r>
            <a:r>
              <a:rPr lang="en-US" altLang="x-none" sz="2800" dirty="0"/>
              <a:t>Poisoning</a:t>
            </a:r>
          </a:p>
          <a:p>
            <a:pPr lvl="1"/>
            <a:r>
              <a:rPr lang="en-US" altLang="x-none" sz="2800" dirty="0" smtClean="0"/>
              <a:t>Get early </a:t>
            </a:r>
            <a:r>
              <a:rPr lang="en-US" altLang="x-none" sz="2800" dirty="0"/>
              <a:t>Level, </a:t>
            </a:r>
            <a:r>
              <a:rPr lang="en-US" altLang="x-none" sz="2800" dirty="0" smtClean="0"/>
              <a:t>VBG</a:t>
            </a:r>
            <a:r>
              <a:rPr lang="en-US" altLang="x-none" sz="2800" dirty="0"/>
              <a:t>, Lactate, Ethanol level</a:t>
            </a:r>
          </a:p>
          <a:p>
            <a:pPr lvl="1"/>
            <a:r>
              <a:rPr lang="en-US" altLang="x-none" sz="2800" dirty="0"/>
              <a:t>Caution </a:t>
            </a:r>
            <a:r>
              <a:rPr lang="en-US" altLang="x-none" sz="2800" dirty="0" smtClean="0"/>
              <a:t>when using </a:t>
            </a:r>
            <a:r>
              <a:rPr lang="en-US" altLang="x-none" sz="2800" dirty="0" err="1"/>
              <a:t>osmol</a:t>
            </a:r>
            <a:r>
              <a:rPr lang="en-US" altLang="x-none" sz="2800" dirty="0"/>
              <a:t> gap </a:t>
            </a:r>
          </a:p>
          <a:p>
            <a:pPr lvl="1"/>
            <a:r>
              <a:rPr lang="en-US" altLang="x-none" sz="2800" dirty="0"/>
              <a:t>Antidote: </a:t>
            </a:r>
            <a:r>
              <a:rPr lang="en-US" altLang="x-none" sz="2800" dirty="0" smtClean="0"/>
              <a:t>1</a:t>
            </a:r>
            <a:r>
              <a:rPr lang="en-US" altLang="x-none" sz="2800" baseline="30000" dirty="0" smtClean="0"/>
              <a:t>st</a:t>
            </a:r>
            <a:r>
              <a:rPr lang="en-US" altLang="x-none" sz="2800" dirty="0" smtClean="0"/>
              <a:t> line </a:t>
            </a:r>
            <a:r>
              <a:rPr lang="en-US" altLang="x-none" sz="2800" dirty="0" err="1" smtClean="0"/>
              <a:t>Fomepizole</a:t>
            </a:r>
            <a:r>
              <a:rPr lang="en-US" altLang="x-none" sz="2800" dirty="0" smtClean="0"/>
              <a:t> </a:t>
            </a:r>
            <a:endParaRPr lang="en-US" altLang="x-none" sz="2800" dirty="0"/>
          </a:p>
          <a:p>
            <a:pPr lvl="1"/>
            <a:r>
              <a:rPr lang="en-US" altLang="x-none" sz="2800" dirty="0" smtClean="0"/>
              <a:t>Hemodialysis is very useful in elimination.</a:t>
            </a:r>
            <a:endParaRPr lang="en-US" altLang="x-none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 dirty="0" smtClean="0"/>
              <a:t>Ethanol Metabolism 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27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3" name="Rectangle 33"/>
          <p:cNvSpPr>
            <a:spLocks noChangeArrowheads="1"/>
          </p:cNvSpPr>
          <p:nvPr/>
        </p:nvSpPr>
        <p:spPr bwMode="auto">
          <a:xfrm>
            <a:off x="7315200" y="2590800"/>
            <a:ext cx="1371600" cy="1981200"/>
          </a:xfrm>
          <a:prstGeom prst="rect">
            <a:avLst/>
          </a:prstGeom>
          <a:gradFill rotWithShape="0">
            <a:gsLst>
              <a:gs pos="0">
                <a:srgbClr val="800080">
                  <a:gamma/>
                  <a:shade val="46275"/>
                  <a:invGamma/>
                </a:srgbClr>
              </a:gs>
              <a:gs pos="50000">
                <a:srgbClr val="800080"/>
              </a:gs>
              <a:gs pos="100000">
                <a:srgbClr val="800080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72" name="Rectangle 32"/>
          <p:cNvSpPr>
            <a:spLocks noChangeArrowheads="1"/>
          </p:cNvSpPr>
          <p:nvPr/>
        </p:nvSpPr>
        <p:spPr bwMode="auto">
          <a:xfrm>
            <a:off x="3962400" y="2590800"/>
            <a:ext cx="1371600" cy="1981200"/>
          </a:xfrm>
          <a:prstGeom prst="rect">
            <a:avLst/>
          </a:prstGeom>
          <a:gradFill rotWithShape="0">
            <a:gsLst>
              <a:gs pos="0">
                <a:srgbClr val="800080">
                  <a:gamma/>
                  <a:shade val="46275"/>
                  <a:invGamma/>
                </a:srgbClr>
              </a:gs>
              <a:gs pos="50000">
                <a:srgbClr val="800080"/>
              </a:gs>
              <a:gs pos="100000">
                <a:srgbClr val="800080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 dirty="0" smtClean="0"/>
              <a:t>Ethanol Metabolism ?</a:t>
            </a:r>
            <a:endParaRPr lang="en-US" altLang="x-none" dirty="0"/>
          </a:p>
        </p:txBody>
      </p:sp>
      <p:sp>
        <p:nvSpPr>
          <p:cNvPr id="10244" name="Rectangle 4"/>
          <p:cNvSpPr>
            <a:spLocks noChangeArrowheads="1"/>
          </p:cNvSpPr>
          <p:nvPr/>
        </p:nvSpPr>
        <p:spPr bwMode="auto">
          <a:xfrm>
            <a:off x="914400" y="2590800"/>
            <a:ext cx="1295400" cy="1981200"/>
          </a:xfrm>
          <a:prstGeom prst="rect">
            <a:avLst/>
          </a:prstGeom>
          <a:gradFill rotWithShape="0">
            <a:gsLst>
              <a:gs pos="0">
                <a:srgbClr val="800080">
                  <a:gamma/>
                  <a:shade val="46275"/>
                  <a:invGamma/>
                </a:srgbClr>
              </a:gs>
              <a:gs pos="50000">
                <a:srgbClr val="800080"/>
              </a:gs>
              <a:gs pos="100000">
                <a:srgbClr val="800080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45" name="Text Box 5"/>
          <p:cNvSpPr txBox="1">
            <a:spLocks noChangeArrowheads="1"/>
          </p:cNvSpPr>
          <p:nvPr/>
        </p:nvSpPr>
        <p:spPr bwMode="auto">
          <a:xfrm>
            <a:off x="1066800" y="3622675"/>
            <a:ext cx="10318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>
                <a:solidFill>
                  <a:schemeClr val="tx2"/>
                </a:solidFill>
              </a:rPr>
              <a:t>H-C</a:t>
            </a:r>
            <a:r>
              <a:rPr lang="en-US" altLang="x-none"/>
              <a:t>-</a:t>
            </a:r>
            <a:r>
              <a:rPr lang="en-US" altLang="x-none">
                <a:solidFill>
                  <a:schemeClr val="tx2"/>
                </a:solidFill>
              </a:rPr>
              <a:t>H</a:t>
            </a:r>
          </a:p>
        </p:txBody>
      </p:sp>
      <p:sp>
        <p:nvSpPr>
          <p:cNvPr id="10246" name="Line 6"/>
          <p:cNvSpPr>
            <a:spLocks noChangeShapeType="1"/>
          </p:cNvSpPr>
          <p:nvPr/>
        </p:nvSpPr>
        <p:spPr bwMode="auto">
          <a:xfrm flipV="1">
            <a:off x="1539875" y="3505200"/>
            <a:ext cx="0" cy="15240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47" name="Line 7"/>
          <p:cNvSpPr>
            <a:spLocks noChangeShapeType="1"/>
          </p:cNvSpPr>
          <p:nvPr/>
        </p:nvSpPr>
        <p:spPr bwMode="auto">
          <a:xfrm flipV="1">
            <a:off x="1539875" y="4038600"/>
            <a:ext cx="0" cy="15240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48" name="Text Box 8"/>
          <p:cNvSpPr txBox="1">
            <a:spLocks noChangeArrowheads="1"/>
          </p:cNvSpPr>
          <p:nvPr/>
        </p:nvSpPr>
        <p:spPr bwMode="auto">
          <a:xfrm>
            <a:off x="1387475" y="4114800"/>
            <a:ext cx="4048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>
                <a:solidFill>
                  <a:schemeClr val="tx2"/>
                </a:solidFill>
              </a:rPr>
              <a:t>H</a:t>
            </a:r>
          </a:p>
        </p:txBody>
      </p:sp>
      <p:sp>
        <p:nvSpPr>
          <p:cNvPr id="10249" name="Text Box 9"/>
          <p:cNvSpPr txBox="1">
            <a:spLocks noChangeArrowheads="1"/>
          </p:cNvSpPr>
          <p:nvPr/>
        </p:nvSpPr>
        <p:spPr bwMode="auto">
          <a:xfrm>
            <a:off x="1066800" y="3089275"/>
            <a:ext cx="10318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>
                <a:solidFill>
                  <a:schemeClr val="tx2"/>
                </a:solidFill>
              </a:rPr>
              <a:t>H-C</a:t>
            </a:r>
            <a:r>
              <a:rPr lang="en-US" altLang="x-none"/>
              <a:t>-</a:t>
            </a:r>
            <a:r>
              <a:rPr lang="en-US" altLang="x-none">
                <a:solidFill>
                  <a:schemeClr val="tx2"/>
                </a:solidFill>
              </a:rPr>
              <a:t>H</a:t>
            </a:r>
          </a:p>
        </p:txBody>
      </p:sp>
      <p:sp>
        <p:nvSpPr>
          <p:cNvPr id="10250" name="Line 10"/>
          <p:cNvSpPr>
            <a:spLocks noChangeShapeType="1"/>
          </p:cNvSpPr>
          <p:nvPr/>
        </p:nvSpPr>
        <p:spPr bwMode="auto">
          <a:xfrm flipV="1">
            <a:off x="1539875" y="3505200"/>
            <a:ext cx="0" cy="15240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51" name="Line 11"/>
          <p:cNvSpPr>
            <a:spLocks noChangeShapeType="1"/>
          </p:cNvSpPr>
          <p:nvPr/>
        </p:nvSpPr>
        <p:spPr bwMode="auto">
          <a:xfrm flipV="1">
            <a:off x="1557338" y="2971800"/>
            <a:ext cx="0" cy="15240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52" name="Text Box 12"/>
          <p:cNvSpPr txBox="1">
            <a:spLocks noChangeArrowheads="1"/>
          </p:cNvSpPr>
          <p:nvPr/>
        </p:nvSpPr>
        <p:spPr bwMode="auto">
          <a:xfrm>
            <a:off x="1381125" y="2590800"/>
            <a:ext cx="6254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/>
              <a:t>OH</a:t>
            </a:r>
          </a:p>
        </p:txBody>
      </p:sp>
      <p:sp>
        <p:nvSpPr>
          <p:cNvPr id="10253" name="Text Box 13"/>
          <p:cNvSpPr txBox="1">
            <a:spLocks noChangeArrowheads="1"/>
          </p:cNvSpPr>
          <p:nvPr/>
        </p:nvSpPr>
        <p:spPr bwMode="auto">
          <a:xfrm>
            <a:off x="898177" y="4572000"/>
            <a:ext cx="1188147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x-none" b="1" dirty="0">
                <a:latin typeface="+mj-lt"/>
              </a:rPr>
              <a:t>Ethanol</a:t>
            </a:r>
          </a:p>
          <a:p>
            <a:pPr algn="ctr"/>
            <a:endParaRPr lang="en-US" altLang="x-none" dirty="0"/>
          </a:p>
        </p:txBody>
      </p:sp>
      <p:sp>
        <p:nvSpPr>
          <p:cNvPr id="10254" name="Text Box 14"/>
          <p:cNvSpPr txBox="1">
            <a:spLocks noChangeArrowheads="1"/>
          </p:cNvSpPr>
          <p:nvPr/>
        </p:nvSpPr>
        <p:spPr bwMode="auto">
          <a:xfrm>
            <a:off x="4149725" y="3622675"/>
            <a:ext cx="10318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>
                <a:solidFill>
                  <a:schemeClr val="tx2"/>
                </a:solidFill>
              </a:rPr>
              <a:t>H-C</a:t>
            </a:r>
            <a:r>
              <a:rPr lang="en-US" altLang="x-none"/>
              <a:t>-</a:t>
            </a:r>
            <a:r>
              <a:rPr lang="en-US" altLang="x-none">
                <a:solidFill>
                  <a:schemeClr val="tx2"/>
                </a:solidFill>
              </a:rPr>
              <a:t>H</a:t>
            </a:r>
          </a:p>
        </p:txBody>
      </p:sp>
      <p:sp>
        <p:nvSpPr>
          <p:cNvPr id="10255" name="Line 15"/>
          <p:cNvSpPr>
            <a:spLocks noChangeShapeType="1"/>
          </p:cNvSpPr>
          <p:nvPr/>
        </p:nvSpPr>
        <p:spPr bwMode="auto">
          <a:xfrm flipV="1">
            <a:off x="4622800" y="3505200"/>
            <a:ext cx="0" cy="15240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56" name="Line 16"/>
          <p:cNvSpPr>
            <a:spLocks noChangeShapeType="1"/>
          </p:cNvSpPr>
          <p:nvPr/>
        </p:nvSpPr>
        <p:spPr bwMode="auto">
          <a:xfrm flipV="1">
            <a:off x="4622800" y="4038600"/>
            <a:ext cx="0" cy="15240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57" name="Text Box 17"/>
          <p:cNvSpPr txBox="1">
            <a:spLocks noChangeArrowheads="1"/>
          </p:cNvSpPr>
          <p:nvPr/>
        </p:nvSpPr>
        <p:spPr bwMode="auto">
          <a:xfrm>
            <a:off x="4470400" y="4114800"/>
            <a:ext cx="4048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>
                <a:solidFill>
                  <a:schemeClr val="tx2"/>
                </a:solidFill>
              </a:rPr>
              <a:t>H</a:t>
            </a:r>
          </a:p>
        </p:txBody>
      </p:sp>
      <p:sp>
        <p:nvSpPr>
          <p:cNvPr id="10258" name="Text Box 18"/>
          <p:cNvSpPr txBox="1">
            <a:spLocks noChangeArrowheads="1"/>
          </p:cNvSpPr>
          <p:nvPr/>
        </p:nvSpPr>
        <p:spPr bwMode="auto">
          <a:xfrm>
            <a:off x="4149725" y="3089275"/>
            <a:ext cx="1014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>
                <a:solidFill>
                  <a:schemeClr val="tx2"/>
                </a:solidFill>
              </a:rPr>
              <a:t>    C-H</a:t>
            </a:r>
          </a:p>
        </p:txBody>
      </p:sp>
      <p:sp>
        <p:nvSpPr>
          <p:cNvPr id="10259" name="Line 19"/>
          <p:cNvSpPr>
            <a:spLocks noChangeShapeType="1"/>
          </p:cNvSpPr>
          <p:nvPr/>
        </p:nvSpPr>
        <p:spPr bwMode="auto">
          <a:xfrm flipV="1">
            <a:off x="4622800" y="3505200"/>
            <a:ext cx="0" cy="15240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60" name="Line 20"/>
          <p:cNvSpPr>
            <a:spLocks noChangeShapeType="1"/>
          </p:cNvSpPr>
          <p:nvPr/>
        </p:nvSpPr>
        <p:spPr bwMode="auto">
          <a:xfrm flipV="1">
            <a:off x="4640263" y="2971800"/>
            <a:ext cx="0" cy="15240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61" name="Text Box 21"/>
          <p:cNvSpPr txBox="1">
            <a:spLocks noChangeArrowheads="1"/>
          </p:cNvSpPr>
          <p:nvPr/>
        </p:nvSpPr>
        <p:spPr bwMode="auto">
          <a:xfrm>
            <a:off x="4464050" y="2590800"/>
            <a:ext cx="4048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>
                <a:solidFill>
                  <a:schemeClr val="tx2"/>
                </a:solidFill>
              </a:rPr>
              <a:t>O</a:t>
            </a:r>
          </a:p>
        </p:txBody>
      </p:sp>
      <p:sp>
        <p:nvSpPr>
          <p:cNvPr id="10262" name="Line 22"/>
          <p:cNvSpPr>
            <a:spLocks noChangeShapeType="1"/>
          </p:cNvSpPr>
          <p:nvPr/>
        </p:nvSpPr>
        <p:spPr bwMode="auto">
          <a:xfrm flipV="1">
            <a:off x="4724400" y="2971800"/>
            <a:ext cx="0" cy="15240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63" name="Text Box 23"/>
          <p:cNvSpPr txBox="1">
            <a:spLocks noChangeArrowheads="1"/>
          </p:cNvSpPr>
          <p:nvPr/>
        </p:nvSpPr>
        <p:spPr bwMode="auto">
          <a:xfrm>
            <a:off x="7350125" y="3622675"/>
            <a:ext cx="10318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>
                <a:solidFill>
                  <a:schemeClr val="tx2"/>
                </a:solidFill>
              </a:rPr>
              <a:t>H-C</a:t>
            </a:r>
            <a:r>
              <a:rPr lang="en-US" altLang="x-none"/>
              <a:t>-</a:t>
            </a:r>
            <a:r>
              <a:rPr lang="en-US" altLang="x-none">
                <a:solidFill>
                  <a:schemeClr val="tx2"/>
                </a:solidFill>
              </a:rPr>
              <a:t>H</a:t>
            </a:r>
          </a:p>
        </p:txBody>
      </p:sp>
      <p:sp>
        <p:nvSpPr>
          <p:cNvPr id="10264" name="Line 24"/>
          <p:cNvSpPr>
            <a:spLocks noChangeShapeType="1"/>
          </p:cNvSpPr>
          <p:nvPr/>
        </p:nvSpPr>
        <p:spPr bwMode="auto">
          <a:xfrm flipV="1">
            <a:off x="7823200" y="3505200"/>
            <a:ext cx="0" cy="15240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65" name="Line 25"/>
          <p:cNvSpPr>
            <a:spLocks noChangeShapeType="1"/>
          </p:cNvSpPr>
          <p:nvPr/>
        </p:nvSpPr>
        <p:spPr bwMode="auto">
          <a:xfrm flipV="1">
            <a:off x="7823200" y="4038600"/>
            <a:ext cx="0" cy="15240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66" name="Text Box 26"/>
          <p:cNvSpPr txBox="1">
            <a:spLocks noChangeArrowheads="1"/>
          </p:cNvSpPr>
          <p:nvPr/>
        </p:nvSpPr>
        <p:spPr bwMode="auto">
          <a:xfrm>
            <a:off x="7670800" y="4114800"/>
            <a:ext cx="4048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>
                <a:solidFill>
                  <a:schemeClr val="tx2"/>
                </a:solidFill>
              </a:rPr>
              <a:t>H</a:t>
            </a:r>
          </a:p>
        </p:txBody>
      </p:sp>
      <p:sp>
        <p:nvSpPr>
          <p:cNvPr id="10267" name="Text Box 27"/>
          <p:cNvSpPr txBox="1">
            <a:spLocks noChangeArrowheads="1"/>
          </p:cNvSpPr>
          <p:nvPr/>
        </p:nvSpPr>
        <p:spPr bwMode="auto">
          <a:xfrm>
            <a:off x="7689850" y="3089275"/>
            <a:ext cx="9302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>
                <a:solidFill>
                  <a:schemeClr val="tx2"/>
                </a:solidFill>
              </a:rPr>
              <a:t>C-OH</a:t>
            </a:r>
          </a:p>
        </p:txBody>
      </p:sp>
      <p:sp>
        <p:nvSpPr>
          <p:cNvPr id="10268" name="Line 28"/>
          <p:cNvSpPr>
            <a:spLocks noChangeShapeType="1"/>
          </p:cNvSpPr>
          <p:nvPr/>
        </p:nvSpPr>
        <p:spPr bwMode="auto">
          <a:xfrm flipV="1">
            <a:off x="7823200" y="3505200"/>
            <a:ext cx="0" cy="15240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69" name="Line 29"/>
          <p:cNvSpPr>
            <a:spLocks noChangeShapeType="1"/>
          </p:cNvSpPr>
          <p:nvPr/>
        </p:nvSpPr>
        <p:spPr bwMode="auto">
          <a:xfrm flipV="1">
            <a:off x="7840663" y="2971800"/>
            <a:ext cx="0" cy="15240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70" name="Text Box 30"/>
          <p:cNvSpPr txBox="1">
            <a:spLocks noChangeArrowheads="1"/>
          </p:cNvSpPr>
          <p:nvPr/>
        </p:nvSpPr>
        <p:spPr bwMode="auto">
          <a:xfrm>
            <a:off x="7664450" y="2590800"/>
            <a:ext cx="4048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>
                <a:solidFill>
                  <a:schemeClr val="tx2"/>
                </a:solidFill>
              </a:rPr>
              <a:t>O</a:t>
            </a:r>
          </a:p>
        </p:txBody>
      </p:sp>
      <p:sp>
        <p:nvSpPr>
          <p:cNvPr id="10271" name="Line 31"/>
          <p:cNvSpPr>
            <a:spLocks noChangeShapeType="1"/>
          </p:cNvSpPr>
          <p:nvPr/>
        </p:nvSpPr>
        <p:spPr bwMode="auto">
          <a:xfrm flipV="1">
            <a:off x="7924800" y="2971800"/>
            <a:ext cx="0" cy="15240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74" name="Text Box 34"/>
          <p:cNvSpPr txBox="1">
            <a:spLocks noChangeArrowheads="1"/>
          </p:cNvSpPr>
          <p:nvPr/>
        </p:nvSpPr>
        <p:spPr bwMode="auto">
          <a:xfrm>
            <a:off x="3870325" y="4572000"/>
            <a:ext cx="196239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 b="1" dirty="0">
                <a:latin typeface="+mj-lt"/>
              </a:rPr>
              <a:t>Acetaldehyde</a:t>
            </a:r>
          </a:p>
        </p:txBody>
      </p:sp>
      <p:sp>
        <p:nvSpPr>
          <p:cNvPr id="10275" name="Text Box 35"/>
          <p:cNvSpPr txBox="1">
            <a:spLocks noChangeArrowheads="1"/>
          </p:cNvSpPr>
          <p:nvPr/>
        </p:nvSpPr>
        <p:spPr bwMode="auto">
          <a:xfrm>
            <a:off x="7223125" y="4572000"/>
            <a:ext cx="167937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 b="1" dirty="0">
                <a:latin typeface="+mj-lt"/>
              </a:rPr>
              <a:t>Acetic Acid</a:t>
            </a:r>
          </a:p>
        </p:txBody>
      </p:sp>
      <p:sp>
        <p:nvSpPr>
          <p:cNvPr id="10276" name="Line 36"/>
          <p:cNvSpPr>
            <a:spLocks noChangeShapeType="1"/>
          </p:cNvSpPr>
          <p:nvPr/>
        </p:nvSpPr>
        <p:spPr bwMode="auto">
          <a:xfrm>
            <a:off x="2362200" y="3581400"/>
            <a:ext cx="1295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77" name="Line 37"/>
          <p:cNvSpPr>
            <a:spLocks noChangeShapeType="1"/>
          </p:cNvSpPr>
          <p:nvPr/>
        </p:nvSpPr>
        <p:spPr bwMode="auto">
          <a:xfrm>
            <a:off x="5715000" y="3581400"/>
            <a:ext cx="1295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78" name="Text Box 38"/>
          <p:cNvSpPr txBox="1">
            <a:spLocks noChangeArrowheads="1"/>
          </p:cNvSpPr>
          <p:nvPr/>
        </p:nvSpPr>
        <p:spPr bwMode="auto">
          <a:xfrm>
            <a:off x="2498725" y="3200400"/>
            <a:ext cx="8461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/>
              <a:t>ADH</a:t>
            </a:r>
          </a:p>
        </p:txBody>
      </p:sp>
      <p:sp>
        <p:nvSpPr>
          <p:cNvPr id="10279" name="Text Box 39"/>
          <p:cNvSpPr txBox="1">
            <a:spLocks noChangeArrowheads="1"/>
          </p:cNvSpPr>
          <p:nvPr/>
        </p:nvSpPr>
        <p:spPr bwMode="auto">
          <a:xfrm>
            <a:off x="5699125" y="3200400"/>
            <a:ext cx="10318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/>
              <a:t>ALDH</a:t>
            </a:r>
          </a:p>
        </p:txBody>
      </p:sp>
      <p:sp>
        <p:nvSpPr>
          <p:cNvPr id="10280" name="Text Box 40"/>
          <p:cNvSpPr txBox="1">
            <a:spLocks noChangeArrowheads="1"/>
          </p:cNvSpPr>
          <p:nvPr/>
        </p:nvSpPr>
        <p:spPr bwMode="auto">
          <a:xfrm>
            <a:off x="136525" y="5680075"/>
            <a:ext cx="4597221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 b="1" dirty="0">
                <a:latin typeface="+mj-lt"/>
              </a:rPr>
              <a:t>ADH = Alcohol Dehydrogenase</a:t>
            </a:r>
          </a:p>
          <a:p>
            <a:r>
              <a:rPr lang="en-US" altLang="x-none" b="1" dirty="0">
                <a:latin typeface="+mj-lt"/>
              </a:rPr>
              <a:t>ALDH = Aldehyde Dehydrogenase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 dirty="0" smtClean="0"/>
              <a:t>Ethanol Toxicity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b="1" dirty="0" smtClean="0"/>
              <a:t>Most </a:t>
            </a:r>
            <a:r>
              <a:rPr lang="en-US" sz="3200" b="1" dirty="0"/>
              <a:t>commonly abused drug in the </a:t>
            </a:r>
            <a:r>
              <a:rPr lang="en-US" sz="3200" b="1" dirty="0" smtClean="0"/>
              <a:t>world</a:t>
            </a:r>
          </a:p>
          <a:p>
            <a:r>
              <a:rPr lang="en-US" sz="3200" b="1" dirty="0"/>
              <a:t>M</a:t>
            </a:r>
            <a:r>
              <a:rPr lang="en-US" sz="3200" b="1" dirty="0" smtClean="0"/>
              <a:t>ajority </a:t>
            </a:r>
            <a:r>
              <a:rPr lang="en-US" sz="3200" b="1" dirty="0"/>
              <a:t>of morbidity and mortality is due to trauma owing to impaired cognitive </a:t>
            </a:r>
            <a:r>
              <a:rPr lang="en-US" sz="3200" b="1" dirty="0" smtClean="0"/>
              <a:t>function</a:t>
            </a:r>
          </a:p>
          <a:p>
            <a:r>
              <a:rPr lang="en-US" sz="3200" b="1" dirty="0"/>
              <a:t> R</a:t>
            </a:r>
            <a:r>
              <a:rPr lang="en-US" sz="3200" b="1" dirty="0" smtClean="0"/>
              <a:t>ate of metabolism </a:t>
            </a:r>
            <a:r>
              <a:rPr lang="en-US" sz="3200" b="1" dirty="0"/>
              <a:t>20 </a:t>
            </a:r>
            <a:r>
              <a:rPr lang="en-US" sz="3200" b="1" dirty="0" smtClean="0"/>
              <a:t>mg/</a:t>
            </a:r>
            <a:r>
              <a:rPr lang="en-US" sz="3200" b="1" dirty="0" err="1" smtClean="0"/>
              <a:t>dL</a:t>
            </a:r>
            <a:r>
              <a:rPr lang="en-US" sz="3200" b="1" dirty="0" smtClean="0"/>
              <a:t>/h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1427530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Which one will get intoxicated from one can of beer?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3401" y="2628780"/>
            <a:ext cx="4283052" cy="28576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2324100"/>
            <a:ext cx="3302000" cy="3429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2400" y="5840039"/>
            <a:ext cx="89154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FF00"/>
                </a:solidFill>
                <a:latin typeface="+mj-lt"/>
              </a:rPr>
              <a:t>Blood ethanol levels correlate poorly with the degree </a:t>
            </a:r>
            <a:r>
              <a:rPr lang="en-US" sz="2800" b="1" smtClean="0">
                <a:solidFill>
                  <a:srgbClr val="FFFF00"/>
                </a:solidFill>
                <a:latin typeface="+mj-lt"/>
              </a:rPr>
              <a:t>of intoxication (Tolerance</a:t>
            </a:r>
            <a:r>
              <a:rPr lang="en-US" sz="2800" b="1" dirty="0" smtClean="0">
                <a:solidFill>
                  <a:srgbClr val="FFFF00"/>
                </a:solidFill>
                <a:latin typeface="+mj-lt"/>
              </a:rPr>
              <a:t>)</a:t>
            </a:r>
            <a:endParaRPr lang="en-US" sz="2800" b="1" dirty="0">
              <a:solidFill>
                <a:srgbClr val="FFFF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88099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F9C9D"/>
      </a:accent5>
      <a:accent6>
        <a:srgbClr val="9E5E9B"/>
      </a:accent6>
      <a:hlink>
        <a:srgbClr val="58C1BA"/>
      </a:hlink>
      <a:folHlink>
        <a:srgbClr val="9DD0CB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2397</TotalTime>
  <Words>1058</Words>
  <Application>Microsoft Office PowerPoint</Application>
  <PresentationFormat>عرض على الشاشة (3:4)‏</PresentationFormat>
  <Paragraphs>402</Paragraphs>
  <Slides>58</Slides>
  <Notes>10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5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58</vt:i4>
      </vt:variant>
    </vt:vector>
  </HeadingPairs>
  <TitlesOfParts>
    <vt:vector size="64" baseType="lpstr">
      <vt:lpstr>Arial</vt:lpstr>
      <vt:lpstr>Franklin Gothic Medium</vt:lpstr>
      <vt:lpstr>Symbol</vt:lpstr>
      <vt:lpstr>Times New Roman</vt:lpstr>
      <vt:lpstr>Wingdings 3</vt:lpstr>
      <vt:lpstr>Ion</vt:lpstr>
      <vt:lpstr>Toxic Alcohols</vt:lpstr>
      <vt:lpstr>Outline</vt:lpstr>
      <vt:lpstr>Alcohols molecular structure?</vt:lpstr>
      <vt:lpstr>Alcohols: R-OH</vt:lpstr>
      <vt:lpstr>عرض تقديمي في PowerPoint</vt:lpstr>
      <vt:lpstr>Ethanol Metabolism ?</vt:lpstr>
      <vt:lpstr>Ethanol Metabolism ?</vt:lpstr>
      <vt:lpstr>Ethanol Toxicity</vt:lpstr>
      <vt:lpstr>Which one will get intoxicated from one can of beer?</vt:lpstr>
      <vt:lpstr>Ethanol Toxicity clinical presentation ?</vt:lpstr>
      <vt:lpstr>Ethanol Toxicity clinical presentation ?</vt:lpstr>
      <vt:lpstr>Ethanol Toxicity work up?</vt:lpstr>
      <vt:lpstr>Ethanol Toxicity Treatment?</vt:lpstr>
      <vt:lpstr>Methanol</vt:lpstr>
      <vt:lpstr>Methanol containing products?</vt:lpstr>
      <vt:lpstr>Methanol containing products?</vt:lpstr>
      <vt:lpstr>Methanol Metabolism?</vt:lpstr>
      <vt:lpstr>Methanol Metabolism</vt:lpstr>
      <vt:lpstr>Methanol Toxicity ?</vt:lpstr>
      <vt:lpstr>Methanol Toxicity</vt:lpstr>
      <vt:lpstr>عرض تقديمي في PowerPoint</vt:lpstr>
      <vt:lpstr>Methanol Toxicity</vt:lpstr>
      <vt:lpstr>Methanol work up?</vt:lpstr>
      <vt:lpstr>Methanol work up?</vt:lpstr>
      <vt:lpstr>Ethylene Glycol (EG)</vt:lpstr>
      <vt:lpstr>Ethylene Glycol containing products?</vt:lpstr>
      <vt:lpstr>Ethylene Glycol</vt:lpstr>
      <vt:lpstr>Ethylene Glycol Metabolism?</vt:lpstr>
      <vt:lpstr>Ethylene Glycol Metabolism</vt:lpstr>
      <vt:lpstr>Ethylene Glycol Metabolism</vt:lpstr>
      <vt:lpstr>Ethylene Glycol Toxicity ?</vt:lpstr>
      <vt:lpstr>Ethylene Glycol Toxicity</vt:lpstr>
      <vt:lpstr>Ethylene Glycol Toxicity</vt:lpstr>
      <vt:lpstr>Toxicity tests  Methanol/EG</vt:lpstr>
      <vt:lpstr>Identifying Patients for Treatment: Methanol/EG</vt:lpstr>
      <vt:lpstr>Limits of Serum Levels</vt:lpstr>
      <vt:lpstr>Arterial Blood Gas/Lactate</vt:lpstr>
      <vt:lpstr> Osmol Gap ?</vt:lpstr>
      <vt:lpstr> Osmol Gap ?</vt:lpstr>
      <vt:lpstr>عرض تقديمي في PowerPoint</vt:lpstr>
      <vt:lpstr>عرض تقديمي في PowerPoint</vt:lpstr>
      <vt:lpstr>Osmol Gap: Limitations</vt:lpstr>
      <vt:lpstr>Treatment</vt:lpstr>
      <vt:lpstr>Treatment</vt:lpstr>
      <vt:lpstr>Antidotal Therapy</vt:lpstr>
      <vt:lpstr>Antidotal Therapy: Ethanol</vt:lpstr>
      <vt:lpstr>عرض تقديمي في PowerPoint</vt:lpstr>
      <vt:lpstr>Ethanol Infusion: Management</vt:lpstr>
      <vt:lpstr>1st line Antidote Fomepizole</vt:lpstr>
      <vt:lpstr>عرض تقديمي في PowerPoint</vt:lpstr>
      <vt:lpstr>Hemodialysis ??</vt:lpstr>
      <vt:lpstr>Hemodialysis</vt:lpstr>
      <vt:lpstr>Adjuncts for Methanol Poisoning</vt:lpstr>
      <vt:lpstr>Adjuncts for Ethylene Glycol Poisoning</vt:lpstr>
      <vt:lpstr>Adjuncts for Ethylene Glycol Poisoning</vt:lpstr>
      <vt:lpstr>Isopropanol</vt:lpstr>
      <vt:lpstr>عرض تقديمي في PowerPoint</vt:lpstr>
      <vt:lpstr>Summary</vt:lpstr>
    </vt:vector>
  </TitlesOfParts>
  <Company>HHC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Toxic Alcohols</dc:title>
  <dc:creator>Defaultpro</dc:creator>
  <cp:lastModifiedBy>Star</cp:lastModifiedBy>
  <cp:revision>117</cp:revision>
  <dcterms:created xsi:type="dcterms:W3CDTF">2006-01-30T14:26:57Z</dcterms:created>
  <dcterms:modified xsi:type="dcterms:W3CDTF">2019-03-31T09:42:20Z</dcterms:modified>
</cp:coreProperties>
</file>