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6" r:id="rId1"/>
  </p:sldMasterIdLst>
  <p:notesMasterIdLst>
    <p:notesMasterId r:id="rId17"/>
  </p:notesMasterIdLst>
  <p:sldIdLst>
    <p:sldId id="282" r:id="rId2"/>
    <p:sldId id="257" r:id="rId3"/>
    <p:sldId id="283" r:id="rId4"/>
    <p:sldId id="502" r:id="rId5"/>
    <p:sldId id="314" r:id="rId6"/>
    <p:sldId id="315" r:id="rId7"/>
    <p:sldId id="284" r:id="rId8"/>
    <p:sldId id="269" r:id="rId9"/>
    <p:sldId id="286" r:id="rId10"/>
    <p:sldId id="288" r:id="rId11"/>
    <p:sldId id="578" r:id="rId12"/>
    <p:sldId id="580" r:id="rId13"/>
    <p:sldId id="281" r:id="rId14"/>
    <p:sldId id="581" r:id="rId15"/>
    <p:sldId id="577" r:id="rId16"/>
  </p:sldIdLst>
  <p:sldSz cx="10080625" cy="7559675"/>
  <p:notesSz cx="7772400" cy="10058400"/>
  <p:defaultTextStyle>
    <a:defPPr>
      <a:defRPr lang="en-GB"/>
    </a:defPPr>
    <a:lvl1pPr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873" indent="-285721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2881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034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187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5763" algn="l" defTabSz="914305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2916" algn="l" defTabSz="914305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068" algn="l" defTabSz="914305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221" algn="l" defTabSz="914305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9A6781-AEEE-4DBF-8C1D-8C1680CFD79D}">
          <p14:sldIdLst>
            <p14:sldId id="282"/>
            <p14:sldId id="257"/>
            <p14:sldId id="283"/>
            <p14:sldId id="502"/>
            <p14:sldId id="314"/>
            <p14:sldId id="315"/>
            <p14:sldId id="284"/>
            <p14:sldId id="269"/>
            <p14:sldId id="286"/>
            <p14:sldId id="288"/>
            <p14:sldId id="578"/>
            <p14:sldId id="580"/>
            <p14:sldId id="281"/>
            <p14:sldId id="581"/>
            <p14:sldId id="5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8" autoAdjust="0"/>
    <p:restoredTop sz="87755" autoAdjust="0"/>
  </p:normalViewPr>
  <p:slideViewPr>
    <p:cSldViewPr>
      <p:cViewPr varScale="1">
        <p:scale>
          <a:sx n="37" d="100"/>
          <a:sy n="37" d="100"/>
        </p:scale>
        <p:origin x="1392" y="30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13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614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F26B2B01-5996-420D-A0F9-4334C62730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04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873" indent="-285721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881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034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187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13A6D0-8470-4906-B0DD-5A740871A56F}" type="slidenum">
              <a:rPr lang="en-US"/>
              <a:pPr/>
              <a:t>1</a:t>
            </a:fld>
            <a:endParaRPr lang="en-US"/>
          </a:p>
        </p:txBody>
      </p:sp>
      <p:sp>
        <p:nvSpPr>
          <p:cNvPr id="191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67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40F635-2186-4B0C-B27D-159B8193032C}" type="slidenum">
              <a:rPr lang="en-US"/>
              <a:pPr/>
              <a:t>3</a:t>
            </a:fld>
            <a:endParaRPr lang="en-US"/>
          </a:p>
        </p:txBody>
      </p:sp>
      <p:sp>
        <p:nvSpPr>
          <p:cNvPr id="192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99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F884B2-6164-46D2-BB81-01FEA5440F23}" type="slidenum">
              <a:rPr lang="en-US"/>
              <a:pPr/>
              <a:t>7</a:t>
            </a:fld>
            <a:endParaRPr lang="en-US"/>
          </a:p>
        </p:txBody>
      </p:sp>
      <p:sp>
        <p:nvSpPr>
          <p:cNvPr id="193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71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DA47D1-BA1E-4514-AE68-01961D2E5D2E}" type="slidenum">
              <a:rPr lang="en-US"/>
              <a:pPr/>
              <a:t>9</a:t>
            </a:fld>
            <a:endParaRPr lang="en-US"/>
          </a:p>
        </p:txBody>
      </p:sp>
      <p:sp>
        <p:nvSpPr>
          <p:cNvPr id="195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3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A76970-2278-4963-AC11-2A552D4824E8}" type="slidenum">
              <a:rPr lang="en-US"/>
              <a:pPr/>
              <a:t>10</a:t>
            </a:fld>
            <a:endParaRPr lang="en-US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4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1379" y="2771882"/>
            <a:ext cx="7276539" cy="249429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379" y="5266178"/>
            <a:ext cx="7276539" cy="1241518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1379" y="6689103"/>
            <a:ext cx="6302031" cy="4024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4967" y="4763277"/>
            <a:ext cx="1538412" cy="861769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696" y="4992981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1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8" y="671971"/>
            <a:ext cx="7267206" cy="3435959"/>
          </a:xfrm>
        </p:spPr>
        <p:txBody>
          <a:bodyPr anchor="ctr">
            <a:normAutofit/>
          </a:bodyPr>
          <a:lstStyle>
            <a:lvl1pPr algn="l">
              <a:defRPr sz="5291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78" y="4799529"/>
            <a:ext cx="7267206" cy="171505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349051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93" y="3576064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6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254" y="671971"/>
            <a:ext cx="6735395" cy="3191863"/>
          </a:xfrm>
        </p:spPr>
        <p:txBody>
          <a:bodyPr anchor="ctr">
            <a:normAutofit/>
          </a:bodyPr>
          <a:lstStyle>
            <a:lvl1pPr algn="l">
              <a:defRPr sz="529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63441" y="3863834"/>
            <a:ext cx="6233019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78" y="4799529"/>
            <a:ext cx="7267206" cy="171505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4" y="349051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93" y="3576064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93544" y="714306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6344" y="3202562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9938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8" y="2687886"/>
            <a:ext cx="7267206" cy="3003637"/>
          </a:xfrm>
        </p:spPr>
        <p:txBody>
          <a:bodyPr anchor="b">
            <a:normAutofit/>
          </a:bodyPr>
          <a:lstStyle>
            <a:lvl1pPr algn="l">
              <a:defRPr sz="5291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378" y="5711755"/>
            <a:ext cx="7267206" cy="8042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4" y="5413094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3593" y="5492932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15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12254" y="671971"/>
            <a:ext cx="6735395" cy="3191863"/>
          </a:xfrm>
        </p:spPr>
        <p:txBody>
          <a:bodyPr anchor="ctr">
            <a:normAutofit/>
          </a:bodyPr>
          <a:lstStyle>
            <a:lvl1pPr algn="l">
              <a:defRPr sz="529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41378" y="4787794"/>
            <a:ext cx="7373377" cy="923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378" y="5711755"/>
            <a:ext cx="7373377" cy="8042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4" y="5413094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3593" y="5492932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93544" y="714306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6344" y="3202562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1003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9" y="691600"/>
            <a:ext cx="7267205" cy="3174689"/>
          </a:xfrm>
        </p:spPr>
        <p:txBody>
          <a:bodyPr anchor="ctr">
            <a:normAutofit/>
          </a:bodyPr>
          <a:lstStyle>
            <a:lvl1pPr algn="l">
              <a:defRPr sz="5291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41378" y="4787794"/>
            <a:ext cx="7267206" cy="923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378" y="5711755"/>
            <a:ext cx="7267206" cy="8042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5413094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3593" y="5492932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83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53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3107" y="691599"/>
            <a:ext cx="1825771" cy="5824430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1379" y="691599"/>
            <a:ext cx="5199446" cy="58244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59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8" cy="1258888"/>
          </a:xfrm>
        </p:spPr>
        <p:txBody>
          <a:bodyPr/>
          <a:lstStyle/>
          <a:p>
            <a:r>
              <a:rPr lang="ar-SA" dirty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13592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450" y="687966"/>
            <a:ext cx="7264134" cy="14119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378" y="2351899"/>
            <a:ext cx="7267206" cy="4164129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7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8" y="2286820"/>
            <a:ext cx="7267206" cy="1619080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78" y="3947830"/>
            <a:ext cx="7267206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45786" y="6680759"/>
            <a:ext cx="844881" cy="40804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1378" y="6686321"/>
            <a:ext cx="6302031" cy="4024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4" y="349051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93" y="3576064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8790" y="2330916"/>
            <a:ext cx="3525056" cy="4152858"/>
          </a:xfrm>
        </p:spPr>
        <p:txBody>
          <a:bodyPr>
            <a:normAutofit/>
          </a:bodyPr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6468" y="2330916"/>
            <a:ext cx="3524573" cy="4152858"/>
          </a:xfrm>
        </p:spPr>
        <p:txBody>
          <a:bodyPr>
            <a:normAutofit/>
          </a:bodyPr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93" y="868385"/>
            <a:ext cx="644898" cy="402483"/>
          </a:xfrm>
        </p:spPr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3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5098" y="2463370"/>
            <a:ext cx="3169042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latin typeface="Calibri" charset="0"/>
                <a:ea typeface="Calibri" charset="0"/>
                <a:cs typeface="Calibri" charset="0"/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8790" y="3086107"/>
            <a:ext cx="3525057" cy="3423462"/>
          </a:xfrm>
        </p:spPr>
        <p:txBody>
          <a:bodyPr>
            <a:normAutofit/>
          </a:bodyPr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2479" y="2463370"/>
            <a:ext cx="3167546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latin typeface="Calibri" charset="0"/>
                <a:ea typeface="Calibri" charset="0"/>
                <a:cs typeface="Calibri" charset="0"/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88026" y="3086107"/>
            <a:ext cx="3523015" cy="3423462"/>
          </a:xfrm>
        </p:spPr>
        <p:txBody>
          <a:bodyPr>
            <a:normAutofit/>
          </a:bodyPr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93" y="868385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22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448" y="687966"/>
            <a:ext cx="7264135" cy="14119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0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9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971" y="494225"/>
            <a:ext cx="2898934" cy="1076203"/>
          </a:xfrm>
        </p:spPr>
        <p:txBody>
          <a:bodyPr anchor="b"/>
          <a:lstStyle>
            <a:lvl1pPr algn="l">
              <a:defRPr sz="2205" b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9373" y="491731"/>
            <a:ext cx="4179211" cy="5968994"/>
          </a:xfrm>
        </p:spPr>
        <p:txBody>
          <a:bodyPr anchor="ctr">
            <a:normAutofit/>
          </a:bodyPr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7971" y="1778561"/>
            <a:ext cx="2898934" cy="4698546"/>
          </a:xfrm>
        </p:spPr>
        <p:txBody>
          <a:bodyPr/>
          <a:lstStyle>
            <a:lvl1pPr marL="0" indent="0">
              <a:buNone/>
              <a:defRPr sz="1543">
                <a:latin typeface="Calibri" charset="0"/>
                <a:ea typeface="Calibri" charset="0"/>
                <a:cs typeface="Calibri" charset="0"/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7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8" y="5291772"/>
            <a:ext cx="7267206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1378" y="699931"/>
            <a:ext cx="7267206" cy="4249391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378" y="5916496"/>
            <a:ext cx="7267206" cy="544226"/>
          </a:xfrm>
        </p:spPr>
        <p:txBody>
          <a:bodyPr>
            <a:normAutofit/>
          </a:bodyPr>
          <a:lstStyle>
            <a:lvl1pPr marL="0" indent="0">
              <a:buNone/>
              <a:defRPr sz="1323">
                <a:latin typeface="Calibri" charset="0"/>
                <a:ea typeface="Calibri" charset="0"/>
                <a:cs typeface="Calibri" charset="0"/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5413094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3593" y="5492932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1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51989"/>
            <a:ext cx="2184135" cy="731785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2513" y="314"/>
            <a:ext cx="2152244" cy="755412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01613" cy="7559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8790" y="620330"/>
            <a:ext cx="7264135" cy="1411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8790" y="2289050"/>
            <a:ext cx="7267206" cy="4283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66160" y="6683541"/>
            <a:ext cx="844881" cy="408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245" y="6716342"/>
            <a:ext cx="630203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63593" y="868385"/>
            <a:ext cx="6448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0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</p:sldLayoutIdLst>
  <p:transition>
    <p:dissolve/>
  </p:transition>
  <p:txStyles>
    <p:titleStyle>
      <a:lvl1pPr algn="l" defTabSz="503972" rtl="0" eaLnBrk="1" latinLnBrk="0" hangingPunct="1"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Calibri" charset="0"/>
          <a:ea typeface="Calibri" charset="0"/>
          <a:cs typeface="Calibri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03239" y="301626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03239" y="1768476"/>
            <a:ext cx="9070975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rtl="0">
              <a:tabLst>
                <a:tab pos="0" algn="l"/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  <a:tab pos="9143052" algn="l"/>
              </a:tabLst>
            </a:pPr>
            <a:r>
              <a:rPr lang="en-US" dirty="0"/>
              <a:t>Aspirin &amp; NSAID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03239" y="301626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03239" y="1768476"/>
            <a:ext cx="9070975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rtl="0">
              <a:tabLst>
                <a:tab pos="0" algn="l"/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  <a:tab pos="9143052" algn="l"/>
              </a:tabLst>
            </a:pPr>
            <a:r>
              <a:rPr lang="en-US" sz="4000" dirty="0"/>
              <a:t>Treatment of ASA overdose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idx="1"/>
          </p:nvPr>
        </p:nvSpPr>
        <p:spPr>
          <a:xfrm>
            <a:off x="1458912" y="1768477"/>
            <a:ext cx="8305800" cy="4989512"/>
          </a:xfrm>
          <a:ln/>
        </p:spPr>
        <p:txBody>
          <a:bodyPr tIns="0" anchor="t">
            <a:normAutofit fontScale="55000" lnSpcReduction="20000"/>
          </a:bodyPr>
          <a:lstStyle/>
          <a:p>
            <a:r>
              <a:rPr lang="en-US" dirty="0"/>
              <a:t>Treat dehydration; maintain urine output at 2 to 3 mL/kg/hr.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Correct potassium depletion with goal serum level of 4.5 </a:t>
            </a:r>
            <a:r>
              <a:rPr lang="en-US" dirty="0" err="1"/>
              <a:t>mEq</a:t>
            </a:r>
            <a:r>
              <a:rPr lang="en-US" dirty="0"/>
              <a:t>/L. </a:t>
            </a:r>
          </a:p>
          <a:p>
            <a:endParaRPr lang="en-US"/>
          </a:p>
          <a:p>
            <a:r>
              <a:rPr lang="en-US"/>
              <a:t>Consider </a:t>
            </a:r>
            <a:r>
              <a:rPr lang="en-US" dirty="0"/>
              <a:t>activated charcoal (AC); 25 grams every 2 to 4 hours for two to four doses if tolerated.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Alkalinize urine with goal urine pH of 7.5 to 8.0. </a:t>
            </a:r>
          </a:p>
          <a:p>
            <a:endParaRPr lang="en-US" dirty="0"/>
          </a:p>
          <a:p>
            <a:r>
              <a:rPr lang="en-US" dirty="0"/>
              <a:t>Infuse bicarbonate drip: 132 to 150 </a:t>
            </a:r>
            <a:r>
              <a:rPr lang="en-US" dirty="0" err="1"/>
              <a:t>mEq</a:t>
            </a:r>
            <a:r>
              <a:rPr lang="en-US" dirty="0"/>
              <a:t> (three 50-mL ampules) of 7.5% or 8.4% sodium bicarbonate (NaHCO3) in  1 L of dextrose 5% in water (D5W) + 40 </a:t>
            </a:r>
            <a:r>
              <a:rPr lang="en-US" dirty="0" err="1"/>
              <a:t>mEq</a:t>
            </a:r>
            <a:r>
              <a:rPr lang="en-US" dirty="0"/>
              <a:t> of potassium chloride (</a:t>
            </a:r>
            <a:r>
              <a:rPr lang="en-US" dirty="0" err="1"/>
              <a:t>KCl</a:t>
            </a:r>
            <a:r>
              <a:rPr lang="en-US" dirty="0"/>
              <a:t>) running at 2 to 3 mL/kg/hr. </a:t>
            </a:r>
          </a:p>
          <a:p>
            <a:endParaRPr lang="en-US" dirty="0"/>
          </a:p>
          <a:p>
            <a:r>
              <a:rPr lang="en-US" dirty="0"/>
              <a:t>Allow serum pH up to 7.55.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Do not attempt forced diuresis.</a:t>
            </a:r>
            <a:br>
              <a:rPr lang="en-US" dirty="0"/>
            </a:br>
            <a:endParaRPr lang="en-US" sz="2800" b="1" u="sng" dirty="0"/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748A89-8426-764A-8DFC-E27DFF8C0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Initiate hemodialysis if any of the following occur: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5D1076-244B-5147-B6CB-48643F2A4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Altered mental status, coma, seizure</a:t>
            </a:r>
          </a:p>
          <a:p>
            <a:r>
              <a:rPr lang="en-US" dirty="0"/>
              <a:t>Renal failure</a:t>
            </a:r>
          </a:p>
          <a:p>
            <a:r>
              <a:rPr lang="en-US" dirty="0"/>
              <a:t>Hepatic failure</a:t>
            </a:r>
          </a:p>
          <a:p>
            <a:r>
              <a:rPr lang="en-US" dirty="0"/>
              <a:t>Pulmonary edema or respiratory failure Severe acid-base imbalance (pH &lt;7.1 to 7.2) </a:t>
            </a:r>
          </a:p>
          <a:p>
            <a:r>
              <a:rPr lang="en-US" dirty="0"/>
              <a:t>Deterioration in condition </a:t>
            </a:r>
          </a:p>
          <a:p>
            <a:r>
              <a:rPr lang="en-US" dirty="0"/>
              <a:t>Failure of urine </a:t>
            </a:r>
            <a:r>
              <a:rPr lang="en-US" dirty="0" err="1"/>
              <a:t>alkalinization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Rapidly rising salicylate level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Serum salicylate concentration ≥100 mg/</a:t>
            </a:r>
            <a:r>
              <a:rPr lang="en-US" dirty="0" err="1"/>
              <a:t>dL</a:t>
            </a:r>
            <a:r>
              <a:rPr lang="en-US" dirty="0"/>
              <a:t> after acute ingestion</a:t>
            </a:r>
          </a:p>
          <a:p>
            <a:r>
              <a:rPr lang="en-US" dirty="0"/>
              <a:t> Serum salicylate concentration ≥40 mg/</a:t>
            </a:r>
            <a:r>
              <a:rPr lang="en-US" dirty="0" err="1"/>
              <a:t>dL</a:t>
            </a:r>
            <a:r>
              <a:rPr lang="en-US" dirty="0"/>
              <a:t> after chronic ingestion </a:t>
            </a:r>
          </a:p>
          <a:p>
            <a:r>
              <a:rPr lang="en-US" dirty="0"/>
              <a:t>Intubation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27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F9F94-CE17-C745-BF75-EF78D4D1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D856F9-96BF-7B48-A51F-7D09A5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Administer intravenous (IV) dextrose 0.5 to 1 g/kg IV for any central nervous system (CNS) abnormalities (altered mental status, coma, agitation, seizure)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20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14" b="1" i="1" dirty="0">
                <a:solidFill>
                  <a:srgbClr val="C00000"/>
                </a:solidFill>
              </a:rPr>
              <a:t>Disposition</a:t>
            </a:r>
            <a:endParaRPr lang="ar-SA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07" y="1763924"/>
            <a:ext cx="9071610" cy="5508435"/>
          </a:xfrm>
        </p:spPr>
        <p:txBody>
          <a:bodyPr>
            <a:normAutofit/>
          </a:bodyPr>
          <a:lstStyle/>
          <a:p>
            <a:pPr algn="l" rtl="0"/>
            <a:r>
              <a:rPr lang="en-US" sz="2205" dirty="0"/>
              <a:t>A patient may be discharged from the ED if serial declining </a:t>
            </a:r>
            <a:r>
              <a:rPr lang="en-US" sz="2205" dirty="0" err="1"/>
              <a:t>salicylate</a:t>
            </a:r>
            <a:r>
              <a:rPr lang="en-US" sz="2205" dirty="0"/>
              <a:t> levels.</a:t>
            </a:r>
          </a:p>
          <a:p>
            <a:pPr algn="l" rtl="0"/>
            <a:endParaRPr lang="en-US" sz="2205" dirty="0"/>
          </a:p>
          <a:p>
            <a:pPr algn="l" rtl="0"/>
            <a:endParaRPr lang="en-US" sz="2205" dirty="0"/>
          </a:p>
          <a:p>
            <a:pPr algn="l" rtl="0"/>
            <a:r>
              <a:rPr lang="en-US" sz="2205" dirty="0"/>
              <a:t>Hospital admission is required for pulmonary edema, CNS symptoms, seizures, </a:t>
            </a:r>
            <a:r>
              <a:rPr lang="fr-FR" sz="2205" dirty="0" err="1"/>
              <a:t>acidosis</a:t>
            </a:r>
            <a:r>
              <a:rPr lang="fr-FR" sz="2205" dirty="0"/>
              <a:t>, </a:t>
            </a:r>
            <a:r>
              <a:rPr lang="fr-FR" sz="2205" dirty="0" err="1"/>
              <a:t>electrolyte</a:t>
            </a:r>
            <a:r>
              <a:rPr lang="fr-FR" sz="2205" dirty="0"/>
              <a:t> </a:t>
            </a:r>
            <a:r>
              <a:rPr lang="fr-FR" sz="2205" dirty="0" err="1"/>
              <a:t>disorders</a:t>
            </a:r>
            <a:r>
              <a:rPr lang="fr-FR" sz="2205" dirty="0"/>
              <a:t>, </a:t>
            </a:r>
            <a:r>
              <a:rPr lang="fr-FR" sz="2205" dirty="0" err="1"/>
              <a:t>dehydration</a:t>
            </a:r>
            <a:r>
              <a:rPr lang="fr-FR" sz="2205" dirty="0"/>
              <a:t>, </a:t>
            </a:r>
            <a:r>
              <a:rPr lang="fr-FR" sz="2205" dirty="0" err="1"/>
              <a:t>renal</a:t>
            </a:r>
            <a:r>
              <a:rPr lang="fr-FR" sz="2205" dirty="0"/>
              <a:t> </a:t>
            </a:r>
            <a:r>
              <a:rPr lang="fr-FR" sz="2205" dirty="0" err="1"/>
              <a:t>insufficiency</a:t>
            </a:r>
            <a:r>
              <a:rPr lang="fr-FR" sz="2205" dirty="0"/>
              <a:t>, </a:t>
            </a:r>
            <a:r>
              <a:rPr lang="en-US" sz="2205" dirty="0"/>
              <a:t>or increasing serum levels during serial testing.</a:t>
            </a:r>
          </a:p>
          <a:p>
            <a:pPr algn="l" rtl="0"/>
            <a:endParaRPr lang="en-US" sz="2205" dirty="0"/>
          </a:p>
          <a:p>
            <a:pPr algn="l" rtl="0"/>
            <a:endParaRPr lang="en-US" sz="2205" dirty="0"/>
          </a:p>
          <a:p>
            <a:pPr algn="l" rtl="0"/>
            <a:r>
              <a:rPr lang="en-US" sz="2205" dirty="0"/>
              <a:t>Overdosed of enteric-coated or modified-release preparations of aspirin should be treated and observed for approximately 24 hours, with serial serum </a:t>
            </a:r>
            <a:r>
              <a:rPr lang="en-US" sz="2205" dirty="0" err="1"/>
              <a:t>salicylate</a:t>
            </a:r>
            <a:r>
              <a:rPr lang="en-US" sz="2205" dirty="0"/>
              <a:t> concentrations.</a:t>
            </a:r>
          </a:p>
        </p:txBody>
      </p:sp>
    </p:spTree>
    <p:extLst>
      <p:ext uri="{BB962C8B-B14F-4D97-AF65-F5344CB8AC3E}">
        <p14:creationId xmlns:p14="http://schemas.microsoft.com/office/powerpoint/2010/main" val="280333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952" b="1" i="1" dirty="0">
                <a:solidFill>
                  <a:srgbClr val="C00000"/>
                </a:solidFill>
              </a:rPr>
              <a:t>CONT…</a:t>
            </a:r>
            <a:endParaRPr lang="ar-SA" sz="5952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sz="2646" dirty="0"/>
              <a:t>Consultation with a clinical toxicologist  is recommended.</a:t>
            </a:r>
          </a:p>
          <a:p>
            <a:pPr algn="l" rtl="0"/>
            <a:endParaRPr lang="en-US" sz="2646" dirty="0"/>
          </a:p>
          <a:p>
            <a:pPr algn="l" rtl="0"/>
            <a:endParaRPr lang="en-US" sz="2646" dirty="0"/>
          </a:p>
          <a:p>
            <a:pPr algn="l" rtl="0"/>
            <a:r>
              <a:rPr lang="en-US" sz="2646" dirty="0"/>
              <a:t>The mortality rate for chronic </a:t>
            </a:r>
            <a:r>
              <a:rPr lang="en-US" sz="2646" dirty="0" err="1"/>
              <a:t>salicylate</a:t>
            </a:r>
            <a:r>
              <a:rPr lang="en-US" sz="2646" dirty="0"/>
              <a:t> intoxication is 25%, compared with a mortality rate of 1% after acute </a:t>
            </a:r>
            <a:r>
              <a:rPr lang="en-US" sz="2646" dirty="0" err="1"/>
              <a:t>salicylate</a:t>
            </a:r>
            <a:r>
              <a:rPr lang="en-US" sz="2646" dirty="0"/>
              <a:t> intoxication.</a:t>
            </a:r>
          </a:p>
          <a:p>
            <a:pPr algn="l" rtl="0"/>
            <a:endParaRPr lang="en-US" sz="2646" dirty="0"/>
          </a:p>
          <a:p>
            <a:pPr algn="l" rtl="0"/>
            <a:endParaRPr lang="en-US" sz="2646" dirty="0"/>
          </a:p>
          <a:p>
            <a:pPr algn="l" rtl="0"/>
            <a:r>
              <a:rPr lang="en-US" sz="2646" dirty="0"/>
              <a:t>With any case of intentional overdose, psychiatric evaluation is essential.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2259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2" y="274637"/>
            <a:ext cx="8839200" cy="6705600"/>
          </a:xfrm>
        </p:spPr>
      </p:pic>
    </p:spTree>
    <p:extLst>
      <p:ext uri="{BB962C8B-B14F-4D97-AF65-F5344CB8AC3E}">
        <p14:creationId xmlns:p14="http://schemas.microsoft.com/office/powerpoint/2010/main" val="156143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pir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" y="-1"/>
            <a:ext cx="1007956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2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03239" y="301626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03239" y="1768476"/>
            <a:ext cx="9070975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773113" y="877890"/>
            <a:ext cx="7048502" cy="735012"/>
          </a:xfrm>
          <a:ln/>
        </p:spPr>
        <p:txBody>
          <a:bodyPr>
            <a:noAutofit/>
          </a:bodyPr>
          <a:lstStyle/>
          <a:p>
            <a:pPr rtl="0">
              <a:tabLst>
                <a:tab pos="0" algn="l"/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  <a:tab pos="9143052" algn="l"/>
              </a:tabLst>
            </a:pPr>
            <a:r>
              <a:rPr lang="en-US" dirty="0"/>
              <a:t>Pathophysiology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773113" y="1874838"/>
            <a:ext cx="8801102" cy="4987925"/>
          </a:xfrm>
          <a:ln/>
        </p:spPr>
        <p:txBody>
          <a:bodyPr tIns="0" anchor="t"/>
          <a:lstStyle/>
          <a:p>
            <a:pPr indent="-341278" algn="l" rtl="0">
              <a:buSzPct val="45000"/>
              <a:buFont typeface="Wingdings" charset="2"/>
              <a:buChar char=""/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r>
              <a:rPr lang="en-US" dirty="0"/>
              <a:t>Peak level = 18-24 hrs.</a:t>
            </a:r>
          </a:p>
          <a:p>
            <a:pPr indent="-341278" algn="l" rtl="0">
              <a:buSzPct val="45000"/>
              <a:buFont typeface="Wingdings" charset="2"/>
              <a:buChar char=""/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endParaRPr lang="en-US" dirty="0"/>
          </a:p>
          <a:p>
            <a:pPr indent="-341278" algn="l" rtl="0">
              <a:buSzPct val="45000"/>
              <a:buFont typeface="Wingdings" charset="2"/>
              <a:buChar char=""/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r>
              <a:rPr lang="en-US" dirty="0"/>
              <a:t>Acidemia = non-</a:t>
            </a:r>
            <a:r>
              <a:rPr lang="en-US" dirty="0" err="1"/>
              <a:t>inoized</a:t>
            </a:r>
            <a:r>
              <a:rPr lang="en-US" dirty="0"/>
              <a:t> ASA = cross BBB</a:t>
            </a:r>
          </a:p>
          <a:p>
            <a:pPr indent="-341278" algn="l" rtl="0">
              <a:buSzPct val="45000"/>
              <a:buFont typeface="Wingdings" charset="2"/>
              <a:buChar char=""/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endParaRPr lang="en-US" dirty="0"/>
          </a:p>
          <a:p>
            <a:pPr indent="-341278" algn="l" rtl="0">
              <a:buSzPct val="45000"/>
              <a:buFont typeface="Wingdings" charset="2"/>
              <a:buChar char=""/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r>
              <a:rPr lang="en-US" dirty="0"/>
              <a:t>ASA = early stimulate respiratory center</a:t>
            </a:r>
          </a:p>
          <a:p>
            <a:pPr indent="-341278" algn="l" rtl="0">
              <a:buSzPct val="45000"/>
              <a:buFont typeface="Wingdings" charset="2"/>
              <a:buChar char=""/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87512" y="2351900"/>
            <a:ext cx="7721072" cy="3790138"/>
          </a:xfrm>
        </p:spPr>
        <p:txBody>
          <a:bodyPr>
            <a:normAutofit/>
          </a:bodyPr>
          <a:lstStyle/>
          <a:p>
            <a:r>
              <a:rPr lang="en-US" dirty="0"/>
              <a:t>ASA = increased pulmonary vascular permeability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Reversible sensorineural hearing loss correlates ASA concentrations.</a:t>
            </a:r>
          </a:p>
        </p:txBody>
      </p:sp>
    </p:spTree>
    <p:extLst>
      <p:ext uri="{BB962C8B-B14F-4D97-AF65-F5344CB8AC3E}">
        <p14:creationId xmlns:p14="http://schemas.microsoft.com/office/powerpoint/2010/main" val="587373102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5952" b="1" i="1" dirty="0">
                <a:solidFill>
                  <a:srgbClr val="C00000"/>
                </a:solidFill>
              </a:rPr>
              <a:t>Pharmacokinetics</a:t>
            </a:r>
            <a:endParaRPr lang="ar-SA" sz="5952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4507" y="1763923"/>
            <a:ext cx="4451809" cy="3047795"/>
          </a:xfrm>
          <a:solidFill>
            <a:srgbClr val="FF0000"/>
          </a:solidFill>
        </p:spPr>
        <p:txBody>
          <a:bodyPr>
            <a:normAutofit fontScale="77500" lnSpcReduction="20000"/>
          </a:bodyPr>
          <a:lstStyle/>
          <a:p>
            <a:pPr algn="l" rtl="0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rapidly absorbed from GI tract within 30 minutes.</a:t>
            </a:r>
          </a:p>
          <a:p>
            <a:pPr algn="l" rtl="0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Two thirds of a therapeutic dose is absorbed in 1 hour.</a:t>
            </a:r>
          </a:p>
          <a:p>
            <a:pPr algn="l" rtl="0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peak levels occur in 2 to 4 hours.</a:t>
            </a:r>
          </a:p>
          <a:p>
            <a:pPr algn="l" rtl="0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24308" y="1763923"/>
            <a:ext cx="4451809" cy="3047795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en-US" sz="2205" dirty="0">
                <a:solidFill>
                  <a:schemeClr val="bg1"/>
                </a:solidFill>
              </a:rPr>
              <a:t>Large ingestions ,,, </a:t>
            </a:r>
          </a:p>
          <a:p>
            <a:pPr algn="l" rtl="0">
              <a:lnSpc>
                <a:spcPct val="150000"/>
              </a:lnSpc>
            </a:pPr>
            <a:r>
              <a:rPr lang="en-US" sz="2205" dirty="0">
                <a:solidFill>
                  <a:schemeClr val="bg1"/>
                </a:solidFill>
              </a:rPr>
              <a:t>Delay gastric emptying ,,, </a:t>
            </a:r>
          </a:p>
          <a:p>
            <a:pPr algn="l" rtl="0">
              <a:lnSpc>
                <a:spcPct val="150000"/>
              </a:lnSpc>
            </a:pPr>
            <a:r>
              <a:rPr lang="en-US" sz="2205" dirty="0">
                <a:solidFill>
                  <a:schemeClr val="bg1"/>
                </a:solidFill>
              </a:rPr>
              <a:t>Prolonged absorption ,,, </a:t>
            </a:r>
          </a:p>
          <a:p>
            <a:pPr algn="l" rtl="0">
              <a:lnSpc>
                <a:spcPct val="150000"/>
              </a:lnSpc>
            </a:pPr>
            <a:r>
              <a:rPr lang="en-US" sz="2205" dirty="0">
                <a:solidFill>
                  <a:schemeClr val="bg1"/>
                </a:solidFill>
              </a:rPr>
              <a:t>Rising serum levels for 12 hours or more</a:t>
            </a:r>
          </a:p>
          <a:p>
            <a:pPr algn="l" rtl="0">
              <a:lnSpc>
                <a:spcPct val="150000"/>
              </a:lnSpc>
            </a:pPr>
            <a:endParaRPr lang="ar-SA" sz="1984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910" y="5446722"/>
            <a:ext cx="9048805" cy="10441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425" dirty="0"/>
              <a:t>Free </a:t>
            </a:r>
            <a:r>
              <a:rPr lang="en-US" sz="2425" dirty="0" err="1"/>
              <a:t>salicylate</a:t>
            </a:r>
            <a:r>
              <a:rPr lang="en-US" sz="2425" dirty="0"/>
              <a:t> and its conjugates are eliminated by renal excretion.</a:t>
            </a:r>
            <a:endParaRPr lang="ar-SA" sz="2425" dirty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9615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36534" y="366692"/>
            <a:ext cx="4451809" cy="4365652"/>
          </a:xfrm>
          <a:solidFill>
            <a:srgbClr val="FF0000"/>
          </a:solidFill>
        </p:spPr>
        <p:txBody>
          <a:bodyPr/>
          <a:lstStyle/>
          <a:p>
            <a:pPr algn="l" rtl="0"/>
            <a:r>
              <a:rPr lang="en-US" dirty="0">
                <a:solidFill>
                  <a:schemeClr val="bg1"/>
                </a:solidFill>
              </a:rPr>
              <a:t>At therapeutic </a:t>
            </a:r>
            <a:r>
              <a:rPr lang="en-US" dirty="0" err="1">
                <a:solidFill>
                  <a:schemeClr val="bg1"/>
                </a:solidFill>
              </a:rPr>
              <a:t>salicylate</a:t>
            </a:r>
            <a:r>
              <a:rPr lang="en-US" dirty="0">
                <a:solidFill>
                  <a:schemeClr val="bg1"/>
                </a:solidFill>
              </a:rPr>
              <a:t> concentrations, elimination follows </a:t>
            </a:r>
            <a:r>
              <a:rPr lang="en-US" b="1" u="sng" dirty="0">
                <a:solidFill>
                  <a:schemeClr val="bg1"/>
                </a:solidFill>
              </a:rPr>
              <a:t>first order kinetics</a:t>
            </a:r>
            <a:r>
              <a:rPr lang="en-US" dirty="0">
                <a:solidFill>
                  <a:schemeClr val="bg1"/>
                </a:solidFill>
              </a:rPr>
              <a:t>, and excretion is proportional to </a:t>
            </a:r>
            <a:r>
              <a:rPr lang="en-US" dirty="0" err="1">
                <a:solidFill>
                  <a:schemeClr val="bg1"/>
                </a:solidFill>
              </a:rPr>
              <a:t>salicylate</a:t>
            </a:r>
            <a:r>
              <a:rPr lang="en-US" dirty="0">
                <a:solidFill>
                  <a:schemeClr val="bg1"/>
                </a:solidFill>
              </a:rPr>
              <a:t> concentration</a:t>
            </a:r>
            <a:r>
              <a:rPr lang="en-US" dirty="0"/>
              <a:t>.</a:t>
            </a:r>
          </a:p>
          <a:p>
            <a:pPr algn="l" rtl="0"/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40312" y="366693"/>
            <a:ext cx="4451809" cy="4365651"/>
          </a:xfrm>
          <a:solidFill>
            <a:srgbClr val="FF0000"/>
          </a:solidFill>
        </p:spPr>
        <p:txBody>
          <a:bodyPr/>
          <a:lstStyle/>
          <a:p>
            <a:pPr algn="l" rtl="0"/>
            <a:r>
              <a:rPr lang="en-US" dirty="0">
                <a:solidFill>
                  <a:schemeClr val="bg1"/>
                </a:solidFill>
              </a:rPr>
              <a:t>When serum </a:t>
            </a:r>
            <a:r>
              <a:rPr lang="en-US" dirty="0" err="1">
                <a:solidFill>
                  <a:schemeClr val="bg1"/>
                </a:solidFill>
              </a:rPr>
              <a:t>salicylate</a:t>
            </a:r>
            <a:r>
              <a:rPr lang="en-US" dirty="0">
                <a:solidFill>
                  <a:schemeClr val="bg1"/>
                </a:solidFill>
              </a:rPr>
              <a:t> concentrations are greater than 30 mg/</a:t>
            </a:r>
            <a:r>
              <a:rPr lang="en-US" dirty="0" err="1">
                <a:solidFill>
                  <a:schemeClr val="bg1"/>
                </a:solidFill>
              </a:rPr>
              <a:t>dL</a:t>
            </a:r>
            <a:r>
              <a:rPr lang="en-US" dirty="0">
                <a:solidFill>
                  <a:schemeClr val="bg1"/>
                </a:solidFill>
              </a:rPr>
              <a:t>, however, elimination follows </a:t>
            </a:r>
            <a:r>
              <a:rPr lang="en-US" b="1" u="sng" dirty="0">
                <a:solidFill>
                  <a:schemeClr val="bg1"/>
                </a:solidFill>
              </a:rPr>
              <a:t>zero order kinetics, </a:t>
            </a:r>
            <a:r>
              <a:rPr lang="en-US" dirty="0">
                <a:solidFill>
                  <a:schemeClr val="bg1"/>
                </a:solidFill>
              </a:rPr>
              <a:t>and the metabolic rate is constant</a:t>
            </a:r>
            <a:r>
              <a:rPr lang="en-US" dirty="0"/>
              <a:t>.</a:t>
            </a:r>
          </a:p>
          <a:p>
            <a:pPr algn="l" rtl="0"/>
            <a:endParaRPr lang="ar-SA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36534" y="5208596"/>
            <a:ext cx="9071610" cy="1894950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646" dirty="0">
                <a:solidFill>
                  <a:schemeClr val="bg1"/>
                </a:solidFill>
              </a:rPr>
              <a:t>When the metabolic pathways become saturated, </a:t>
            </a:r>
            <a:r>
              <a:rPr lang="en-US" sz="2646" b="1" u="sng" dirty="0">
                <a:solidFill>
                  <a:schemeClr val="bg1"/>
                </a:solidFill>
              </a:rPr>
              <a:t>urinary excretion of salicylic acid determines the half-life</a:t>
            </a:r>
            <a:r>
              <a:rPr lang="en-US" sz="2646" dirty="0">
                <a:solidFill>
                  <a:schemeClr val="bg1"/>
                </a:solidFill>
              </a:rPr>
              <a:t>, which becomes prolonged and may approach 15 to 30 hours with toxic doses.</a:t>
            </a:r>
            <a:r>
              <a:rPr lang="ar-SA" sz="2646" dirty="0">
                <a:solidFill>
                  <a:schemeClr val="bg1"/>
                </a:solidFill>
              </a:rPr>
              <a:t/>
            </a:r>
            <a:br>
              <a:rPr lang="ar-SA" sz="2646" dirty="0">
                <a:solidFill>
                  <a:schemeClr val="bg1"/>
                </a:solidFill>
              </a:rPr>
            </a:br>
            <a:endParaRPr lang="ar-SA" sz="264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3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03239" y="301626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03239" y="1768476"/>
            <a:ext cx="9070975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 rtl="0">
              <a:tabLst>
                <a:tab pos="0" algn="l"/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  <a:tab pos="9143052" algn="l"/>
              </a:tabLst>
            </a:pPr>
            <a:r>
              <a:rPr lang="en-US" dirty="0"/>
              <a:t>Children Clinical feature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tIns="0" anchor="t">
            <a:normAutofit/>
          </a:bodyPr>
          <a:lstStyle/>
          <a:p>
            <a:pPr indent="-341278"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r>
              <a:rPr lang="en-US" sz="2800" dirty="0"/>
              <a:t>Primarily = metabolic acidosis and acidemia (&lt;4 years old</a:t>
            </a:r>
          </a:p>
          <a:p>
            <a:pPr indent="-341278"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r>
              <a:rPr lang="en-US" sz="2800" dirty="0"/>
              <a:t>If &gt;4 years of age its just like adult</a:t>
            </a:r>
          </a:p>
          <a:p>
            <a:pPr indent="-341278"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r>
              <a:rPr lang="en-US" sz="2800" b="1" u="sng" dirty="0"/>
              <a:t>Presenting signs </a:t>
            </a:r>
            <a:r>
              <a:rPr lang="en-US" sz="2800" dirty="0"/>
              <a:t>fever, hyperventilation, and altered mental status with volume depletion, acidosis, and severe hypokalemia. </a:t>
            </a:r>
          </a:p>
          <a:p>
            <a:pPr indent="-341278" algn="l" rtl="0"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r>
              <a:rPr lang="en-US" sz="2800" b="1" u="sng" dirty="0"/>
              <a:t>Poor prognosis </a:t>
            </a:r>
            <a:r>
              <a:rPr lang="en-US" sz="2800" dirty="0"/>
              <a:t>= hyperpyrexia</a:t>
            </a:r>
          </a:p>
          <a:p>
            <a:pPr indent="-341278" algn="l" rtl="0"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r>
              <a:rPr lang="en-US" sz="2800" dirty="0"/>
              <a:t>Chronic higher mortality</a:t>
            </a: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162" y="604818"/>
            <a:ext cx="8175675" cy="357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2162" y="4494217"/>
            <a:ext cx="8175675" cy="8497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646" b="1" i="1" dirty="0">
                <a:solidFill>
                  <a:srgbClr val="C00000"/>
                </a:solidFill>
              </a:rPr>
              <a:t>Toxic dose of aspirin is 200 to 300 mg/kg, and ingestion of 500 mg/kg is potentially lethal.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2787" y="6002351"/>
            <a:ext cx="8413801" cy="8497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646" b="1" i="1" dirty="0">
                <a:solidFill>
                  <a:srgbClr val="C00000"/>
                </a:solidFill>
              </a:rPr>
              <a:t>Five </a:t>
            </a:r>
            <a:r>
              <a:rPr lang="en-US" sz="2646" b="1" i="1" dirty="0" err="1">
                <a:solidFill>
                  <a:srgbClr val="C00000"/>
                </a:solidFill>
              </a:rPr>
              <a:t>mL</a:t>
            </a:r>
            <a:r>
              <a:rPr lang="en-US" sz="2646" b="1" i="1" dirty="0">
                <a:solidFill>
                  <a:srgbClr val="C00000"/>
                </a:solidFill>
              </a:rPr>
              <a:t> of oil of wintergreen contains 7 g of aspirin and can be deadly to a toddler</a:t>
            </a:r>
            <a:endParaRPr lang="ar-SA" sz="2646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9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03239" y="301626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03239" y="1768476"/>
            <a:ext cx="9070975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rtl="0">
              <a:tabLst>
                <a:tab pos="0" algn="l"/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  <a:tab pos="9143052" algn="l"/>
              </a:tabLst>
            </a:pPr>
            <a:r>
              <a:rPr lang="en-US" dirty="0"/>
              <a:t>Diagnosis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idx="1"/>
          </p:nvPr>
        </p:nvSpPr>
        <p:spPr>
          <a:xfrm>
            <a:off x="1306512" y="1768477"/>
            <a:ext cx="8102072" cy="5211760"/>
          </a:xfrm>
          <a:ln/>
        </p:spPr>
        <p:txBody>
          <a:bodyPr tIns="0" anchor="t">
            <a:normAutofit/>
          </a:bodyPr>
          <a:lstStyle/>
          <a:p>
            <a:pPr marL="0" indent="0" algn="l" rtl="0"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r>
              <a:rPr lang="en-US" sz="3300" dirty="0"/>
              <a:t>Don’t use single level</a:t>
            </a:r>
          </a:p>
          <a:p>
            <a:pPr marL="0" indent="0" algn="l" rtl="0"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endParaRPr lang="en-US" sz="3300" dirty="0"/>
          </a:p>
          <a:p>
            <a:pPr marL="0" lvl="1" indent="0"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r>
              <a:rPr lang="en-US" sz="3300" dirty="0"/>
              <a:t>obtain serial serum salicylate concentrations initially every 1 to 2 hours until level declined then every 4-6 </a:t>
            </a:r>
            <a:r>
              <a:rPr lang="en-US" sz="3300" dirty="0" err="1"/>
              <a:t>hrs</a:t>
            </a:r>
            <a:endParaRPr lang="en-US" sz="3300" dirty="0"/>
          </a:p>
          <a:p>
            <a:pPr marL="0" lvl="1" indent="0"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endParaRPr lang="en-US" sz="3300" b="1" u="sng" dirty="0"/>
          </a:p>
          <a:p>
            <a:pPr marL="0" indent="0" algn="l" rtl="0"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74451</TotalTime>
  <Words>491</Words>
  <Application>Microsoft Office PowerPoint</Application>
  <PresentationFormat>مخصص</PresentationFormat>
  <Paragraphs>81</Paragraphs>
  <Slides>15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DejaVu Sans</vt:lpstr>
      <vt:lpstr>Tahoma</vt:lpstr>
      <vt:lpstr>Times New Roman</vt:lpstr>
      <vt:lpstr>Wingdings</vt:lpstr>
      <vt:lpstr>Wingdings 3</vt:lpstr>
      <vt:lpstr>Wisp</vt:lpstr>
      <vt:lpstr>Aspirin &amp; NSAID </vt:lpstr>
      <vt:lpstr>عرض تقديمي في PowerPoint</vt:lpstr>
      <vt:lpstr>Pathophysiology</vt:lpstr>
      <vt:lpstr>Pathophysiology</vt:lpstr>
      <vt:lpstr>Pharmacokinetics</vt:lpstr>
      <vt:lpstr>When the metabolic pathways become saturated, urinary excretion of salicylic acid determines the half-life, which becomes prolonged and may approach 15 to 30 hours with toxic doses. </vt:lpstr>
      <vt:lpstr>Children Clinical feature</vt:lpstr>
      <vt:lpstr>عرض تقديمي في PowerPoint</vt:lpstr>
      <vt:lpstr>Diagnosis</vt:lpstr>
      <vt:lpstr>Treatment of ASA overdose</vt:lpstr>
      <vt:lpstr>Initiate hemodialysis if any of the following occur:  </vt:lpstr>
      <vt:lpstr>عرض تقديمي في PowerPoint</vt:lpstr>
      <vt:lpstr>Disposition</vt:lpstr>
      <vt:lpstr>CONT…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 Bandar mzahim Mohannad aleiban Omar Othman</dc:title>
  <dc:creator>Star</dc:creator>
  <cp:lastModifiedBy>Star</cp:lastModifiedBy>
  <cp:revision>501</cp:revision>
  <cp:lastPrinted>1601-01-01T00:00:00Z</cp:lastPrinted>
  <dcterms:created xsi:type="dcterms:W3CDTF">1601-01-01T00:00:00Z</dcterms:created>
  <dcterms:modified xsi:type="dcterms:W3CDTF">2019-03-31T09:44:31Z</dcterms:modified>
</cp:coreProperties>
</file>