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166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+mj-lt"/>
                <a:ea typeface="+mj-ea"/>
                <a:cs typeface="+mj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_aref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r_aref@hotmai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Antidepressant Overdose!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sz="half" idx="1"/>
          </p:nvPr>
        </p:nvSpPr>
        <p:spPr>
          <a:xfrm>
            <a:off x="1270000" y="5035549"/>
            <a:ext cx="10464800" cy="2791423"/>
          </a:xfrm>
          <a:prstGeom prst="rect">
            <a:avLst/>
          </a:prstGeom>
        </p:spPr>
        <p:txBody>
          <a:bodyPr/>
          <a:lstStyle/>
          <a:p>
            <a:pPr>
              <a:defRPr sz="2300" b="1" i="1">
                <a:latin typeface="+mj-lt"/>
                <a:ea typeface="+mj-ea"/>
                <a:cs typeface="+mj-cs"/>
                <a:sym typeface="Helvetica"/>
              </a:defRPr>
            </a:pPr>
            <a:r>
              <a:t>Aref Melibary MD, FRCPC, DABEM</a:t>
            </a:r>
          </a:p>
          <a:p>
            <a:pPr>
              <a:defRPr sz="2300" b="1" i="1">
                <a:latin typeface="+mj-lt"/>
                <a:ea typeface="+mj-ea"/>
                <a:cs typeface="+mj-cs"/>
                <a:sym typeface="Helvetica"/>
              </a:defRPr>
            </a:pPr>
            <a:r>
              <a:t>Assistant Professor of Emergency Medicine </a:t>
            </a:r>
          </a:p>
          <a:p>
            <a:pPr>
              <a:defRPr sz="2300" b="1" i="1">
                <a:latin typeface="+mj-lt"/>
                <a:ea typeface="+mj-ea"/>
                <a:cs typeface="+mj-cs"/>
                <a:sym typeface="Helvetica"/>
              </a:defRPr>
            </a:pPr>
            <a:r>
              <a:t>Consultant Emergency Medicine &amp; Critical Care Medicine</a:t>
            </a:r>
          </a:p>
          <a:p>
            <a:pPr>
              <a:defRPr sz="2300" b="1" i="1">
                <a:latin typeface="+mj-lt"/>
                <a:ea typeface="+mj-ea"/>
                <a:cs typeface="+mj-cs"/>
                <a:sym typeface="Helvetica"/>
              </a:defRPr>
            </a:pPr>
            <a:r>
              <a:t>Dept. of Emergency Medicine</a:t>
            </a:r>
          </a:p>
          <a:p>
            <a:pPr>
              <a:defRPr sz="2300" b="1" i="1">
                <a:latin typeface="+mj-lt"/>
                <a:ea typeface="+mj-ea"/>
                <a:cs typeface="+mj-cs"/>
                <a:sym typeface="Helvetica"/>
              </a:defRPr>
            </a:pPr>
            <a:r>
              <a:t>King Saud University Medical City</a:t>
            </a:r>
          </a:p>
          <a:p>
            <a:pPr>
              <a:defRPr sz="2300" b="1" i="1" u="sng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dr_aref@hotmail.com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WHAT’S ABNORMAL?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0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085" y="2763331"/>
            <a:ext cx="10748630" cy="5694333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Sinus Tachycardia</a:t>
            </a:r>
          </a:p>
          <a:p>
            <a:r>
              <a:t>Prolonged QT Interval</a:t>
            </a:r>
          </a:p>
          <a:p>
            <a:r>
              <a:t>Widening of the QRS interval</a:t>
            </a:r>
          </a:p>
          <a:p>
            <a:r>
              <a:t>RAD</a:t>
            </a:r>
          </a:p>
          <a:p>
            <a:r>
              <a:t>Prominent R in aVR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785" y="980255"/>
            <a:ext cx="3422881" cy="7805789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55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374" y="1588888"/>
            <a:ext cx="6269230" cy="6588523"/>
          </a:xfrm>
          <a:prstGeom prst="rect">
            <a:avLst/>
          </a:prstGeom>
          <a:ln w="12700">
            <a:miter lim="400000"/>
          </a:ln>
          <a:effectLst>
            <a:outerShdw blurRad="190500" dist="203200" dir="5400000" rotWithShape="0">
              <a:srgbClr val="000000">
                <a:alpha val="6657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0.png" descr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578" y="1919389"/>
            <a:ext cx="11223645" cy="5927522"/>
          </a:xfrm>
          <a:prstGeom prst="rect">
            <a:avLst/>
          </a:prstGeom>
          <a:ln w="12700">
            <a:miter lim="400000"/>
          </a:ln>
          <a:effectLst>
            <a:outerShdw blurRad="190500" dist="2413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Specific Management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Plasma Alkalinization (NaHCO3/ </a:t>
            </a:r>
            <a:r>
              <a:rPr sz="2600"/>
              <a:t>Hyperventilation</a:t>
            </a:r>
            <a:r>
              <a:t>)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Sodium Load (NaHCO3 or 3% Saline)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Plasma Alkalinization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Promotes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TCA protein binding</a:t>
            </a:r>
          </a:p>
          <a:p>
            <a:r>
              <a:t>Plasma proteins act as a sink that sequesters TCA’s away from the sites of toxicity</a:t>
            </a:r>
          </a:p>
          <a:p>
            <a:r>
              <a:t>Increases the non-ionized form of the drug which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UNBINDS</a:t>
            </a:r>
            <a:r>
              <a:t> TCA’s from Na-Channels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Sodium Load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Leads to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over-riding Na-Channel Blockade</a:t>
            </a:r>
            <a:r>
              <a:t> due to an increased Na concentration gradient across the cell membrane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SSRI’s</a:t>
            </a:r>
          </a:p>
        </p:txBody>
      </p:sp>
      <p:pic>
        <p:nvPicPr>
          <p:cNvPr id="169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4802" y="3390998"/>
            <a:ext cx="5655195" cy="412125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4582" y="1464355"/>
            <a:ext cx="7015635" cy="6837590"/>
          </a:xfrm>
          <a:prstGeom prst="rect">
            <a:avLst/>
          </a:prstGeom>
          <a:ln w="12700">
            <a:miter lim="400000"/>
          </a:ln>
          <a:effectLst>
            <a:outerShdw blurRad="190500" dist="165100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Facts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Mainstay for treatment of depression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SSRIs have a wide therapeutic index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Although they are safer in overdose than MAOIs and TCAs, they do have therapeutic limitations, such as the long delay until onset of antidepressant effect (variable)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Rarely fatal, with ingestions of up to 30 times the daily dose associated with few or no symptoms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Available?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t>MAOI’s</a:t>
            </a:r>
          </a:p>
          <a:p>
            <a:pPr>
              <a:defRPr sz="5500" b="1">
                <a:latin typeface="+mj-lt"/>
                <a:ea typeface="+mj-ea"/>
                <a:cs typeface="+mj-cs"/>
                <a:sym typeface="Helvetica"/>
              </a:defRPr>
            </a:pPr>
            <a:r>
              <a:t>TCA</a:t>
            </a:r>
          </a:p>
          <a:p>
            <a:pPr>
              <a:defRPr sz="5500" b="1">
                <a:latin typeface="+mj-lt"/>
                <a:ea typeface="+mj-ea"/>
                <a:cs typeface="+mj-cs"/>
                <a:sym typeface="Helvetica"/>
              </a:defRPr>
            </a:pPr>
            <a:r>
              <a:t>SSRI</a:t>
            </a:r>
          </a:p>
          <a:p>
            <a:pPr>
              <a:defRPr sz="5500"/>
            </a:pPr>
            <a:r>
              <a:t>SNRI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3057" indent="-403057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QTc prolongation</a:t>
            </a:r>
          </a:p>
          <a:p>
            <a:pPr marL="403057" indent="-403057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Seizures</a:t>
            </a:r>
          </a:p>
        </p:txBody>
      </p:sp>
      <p:pic>
        <p:nvPicPr>
          <p:cNvPr id="178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783" y="2616200"/>
            <a:ext cx="4148213" cy="6248400"/>
          </a:xfrm>
          <a:prstGeom prst="rect">
            <a:avLst/>
          </a:prstGeom>
          <a:ln w="12700">
            <a:miter lim="400000"/>
          </a:ln>
          <a:effectLst>
            <a:outerShdw blurRad="190500" dist="152400" dir="5400000" rotWithShape="0">
              <a:srgbClr val="000000">
                <a:alpha val="93526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Remember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SSRIs may be associated with SIADH at therapeutic doses</a:t>
            </a:r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403057" indent="-403057" defTabSz="457200"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Most cases of hyponatremia develop within 1 month and frequently within the first 2 weeks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5800" b="1" i="1">
                <a:latin typeface="+mj-lt"/>
                <a:ea typeface="+mj-ea"/>
                <a:cs typeface="+mj-cs"/>
                <a:sym typeface="Helvetica"/>
              </a:defRPr>
            </a:pPr>
            <a:r>
              <a:t>Diagnostic Strategies and Management?</a:t>
            </a:r>
          </a:p>
          <a:p>
            <a:pPr defTabSz="426466">
              <a:defRPr sz="5800" b="1" i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26466">
              <a:defRPr sz="3300"/>
            </a:pPr>
            <a:r>
              <a:t>NON SPECIFIC!!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270000" y="16256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Serotonin Syndrome</a:t>
            </a:r>
          </a:p>
        </p:txBody>
      </p:sp>
      <p:pic>
        <p:nvPicPr>
          <p:cNvPr id="186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4122" y="4320730"/>
            <a:ext cx="7776557" cy="3152225"/>
          </a:xfrm>
          <a:prstGeom prst="rect">
            <a:avLst/>
          </a:prstGeom>
          <a:ln w="12700">
            <a:miter lim="400000"/>
          </a:ln>
          <a:effectLst>
            <a:outerShdw blurRad="190500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Facts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Potentially lethal condition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Excess serotonin accumulation in the synaptic </a:t>
            </a:r>
            <a:r>
              <a:rPr sz="3700"/>
              <a:t>cleft</a:t>
            </a:r>
          </a:p>
          <a:p>
            <a:pPr marL="455154" indent="-455154" defTabSz="566673">
              <a:spcBef>
                <a:spcPts val="4000"/>
              </a:spcBef>
              <a:defRPr sz="3700"/>
            </a:pPr>
            <a:r>
              <a:t>Likely to develop when drugs from different classes are combined, e.g.increased release and impaired uptake </a:t>
            </a:r>
          </a:p>
          <a:p>
            <a:pPr marL="455154" indent="-455154" defTabSz="566673">
              <a:spcBef>
                <a:spcPts val="4000"/>
              </a:spcBef>
              <a:defRPr sz="3700"/>
            </a:pPr>
            <a:r>
              <a:t>Syndrome occurs in approximately 14 to16 % of persons who overdose on SSRIs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Features</a:t>
            </a:r>
          </a:p>
        </p:txBody>
      </p:sp>
      <p:pic>
        <p:nvPicPr>
          <p:cNvPr id="192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5261" y="3006277"/>
            <a:ext cx="7554278" cy="4752828"/>
          </a:xfrm>
          <a:prstGeom prst="rect">
            <a:avLst/>
          </a:prstGeom>
          <a:ln w="12700">
            <a:miter lim="400000"/>
          </a:ln>
          <a:effectLst>
            <a:outerShdw blurRad="190500" dist="330200" dir="5400000" rotWithShape="0">
              <a:srgbClr val="000000">
                <a:alpha val="92834"/>
              </a:srgbClr>
            </a:outerShdw>
          </a:effec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879" y="1643666"/>
            <a:ext cx="9883042" cy="6478968"/>
          </a:xfrm>
          <a:prstGeom prst="rect">
            <a:avLst/>
          </a:prstGeom>
          <a:ln w="12700">
            <a:miter lim="400000"/>
          </a:ln>
          <a:effectLst>
            <a:outerShdw blurRad="190500" dist="215900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Management</a:t>
            </a:r>
          </a:p>
        </p:txBody>
      </p:sp>
      <p:pic>
        <p:nvPicPr>
          <p:cNvPr id="197" name="image17.png" descr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0466" y="2653431"/>
            <a:ext cx="6103868" cy="6186638"/>
          </a:xfrm>
          <a:prstGeom prst="rect">
            <a:avLst/>
          </a:prstGeom>
          <a:ln w="12700">
            <a:miter lim="400000"/>
          </a:ln>
          <a:effectLst>
            <a:outerShdw blurRad="190500" dist="635000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Hunter’s Criteria</a:t>
            </a:r>
          </a:p>
        </p:txBody>
      </p:sp>
      <p:pic>
        <p:nvPicPr>
          <p:cNvPr id="200" name="image18.png" descr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326" y="4302083"/>
            <a:ext cx="9758148" cy="3620328"/>
          </a:xfrm>
          <a:prstGeom prst="rect">
            <a:avLst/>
          </a:prstGeom>
          <a:ln w="12700">
            <a:miter lim="400000"/>
          </a:ln>
          <a:effectLst>
            <a:outerShdw blurRad="190500" dist="266700" dir="5400000" rotWithShape="0">
              <a:srgbClr val="000000">
                <a:alpha val="92591"/>
              </a:srgbClr>
            </a:outerShdw>
          </a:effectLst>
        </p:spPr>
      </p:pic>
      <p:pic>
        <p:nvPicPr>
          <p:cNvPr id="201" name="image19.png" descr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5798" y="4190503"/>
            <a:ext cx="4673204" cy="280395"/>
          </a:xfrm>
          <a:prstGeom prst="rect">
            <a:avLst/>
          </a:prstGeom>
          <a:ln w="12700">
            <a:miter lim="400000"/>
          </a:ln>
          <a:effectLst>
            <a:outerShdw blurRad="1905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r>
              <a:t>Differential consideration for Serotonin Syndrome</a:t>
            </a:r>
          </a:p>
        </p:txBody>
      </p:sp>
      <p:pic>
        <p:nvPicPr>
          <p:cNvPr id="204" name="image20.png" descr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387999">
            <a:off x="4180177" y="-354327"/>
            <a:ext cx="4629066" cy="12347513"/>
          </a:xfrm>
          <a:prstGeom prst="rect">
            <a:avLst/>
          </a:prstGeom>
          <a:ln w="12700">
            <a:miter lim="400000"/>
          </a:ln>
          <a:effectLst>
            <a:outerShdw blurRad="190500" dist="228600" dir="5400000" rotWithShape="0">
              <a:srgbClr val="000000">
                <a:alpha val="93526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52500" y="139700"/>
            <a:ext cx="11099800" cy="2120900"/>
          </a:xfrm>
          <a:prstGeom prst="rect">
            <a:avLst/>
          </a:prstGeom>
        </p:spPr>
        <p:txBody>
          <a:bodyPr/>
          <a:lstStyle>
            <a:lvl1pPr defTabSz="914400">
              <a:defRPr sz="4300" b="1">
                <a:solidFill>
                  <a:srgbClr val="CCEC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Monoamine Oxidase Inhibitors (MAOIs)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sz="quarter" idx="1"/>
          </p:nvPr>
        </p:nvSpPr>
        <p:spPr>
          <a:xfrm>
            <a:off x="952500" y="2056158"/>
            <a:ext cx="11099800" cy="2212134"/>
          </a:xfrm>
          <a:prstGeom prst="rect">
            <a:avLst/>
          </a:prstGeom>
        </p:spPr>
        <p:txBody>
          <a:bodyPr/>
          <a:lstStyle>
            <a:lvl1pPr marL="0" indent="0" algn="ctr" defTabSz="841247">
              <a:lnSpc>
                <a:spcPct val="150000"/>
              </a:lnSpc>
              <a:spcBef>
                <a:spcPts val="600"/>
              </a:spcBef>
              <a:buSzTx/>
              <a:buNone/>
              <a:defRPr sz="2500">
                <a:effectLst>
                  <a:outerShdw blurRad="12700" dist="23368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Bind irreversibly to monoamine oxidase thereby preventing inactivation of biogenic amines such as norepinephrine, dopamine and serotonin leading to increased synaptic levels.</a:t>
            </a:r>
          </a:p>
        </p:txBody>
      </p:sp>
      <p:pic>
        <p:nvPicPr>
          <p:cNvPr id="12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7046" y="4412505"/>
            <a:ext cx="4018176" cy="4627565"/>
          </a:xfrm>
          <a:prstGeom prst="rect">
            <a:avLst/>
          </a:prstGeom>
          <a:ln w="12700">
            <a:miter lim="400000"/>
          </a:ln>
          <a:effectLst>
            <a:outerShdw blurRad="190500" dist="215900" dir="5400000" rotWithShape="0">
              <a:srgbClr val="000000"/>
            </a:outerShdw>
          </a:effectLst>
        </p:spPr>
      </p:pic>
      <p:pic>
        <p:nvPicPr>
          <p:cNvPr id="1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560" y="4412505"/>
            <a:ext cx="4070620" cy="4627565"/>
          </a:xfrm>
          <a:prstGeom prst="rect">
            <a:avLst/>
          </a:prstGeom>
          <a:ln w="12700">
            <a:miter lim="400000"/>
          </a:ln>
          <a:effectLst>
            <a:outerShdw blurRad="190500" dist="215900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Management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Discontinue the offending agent</a:t>
            </a:r>
          </a:p>
          <a:p>
            <a:r>
              <a:t>Supportive</a:t>
            </a:r>
          </a:p>
          <a:p>
            <a:r>
              <a:t>Cyproheptadine (Serotonin Antagonist)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7300"/>
            </a:lvl1pPr>
          </a:lstStyle>
          <a:p>
            <a:r>
              <a:t>Discontinuation Syndrome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52499" y="2590800"/>
            <a:ext cx="11473609" cy="6286500"/>
          </a:xfrm>
          <a:prstGeom prst="rect">
            <a:avLst/>
          </a:prstGeom>
        </p:spPr>
        <p:txBody>
          <a:bodyPr/>
          <a:lstStyle/>
          <a:p>
            <a:pPr marL="397041" indent="-397041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Rarely life-threatening</a:t>
            </a:r>
          </a:p>
          <a:p>
            <a:pPr marL="397041" indent="-397041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Can result in significant discomfort</a:t>
            </a:r>
          </a:p>
          <a:p>
            <a:pPr marL="397041" indent="-397041" defTabSz="457200">
              <a:lnSpc>
                <a:spcPct val="200000"/>
              </a:lnSpc>
              <a:spcBef>
                <a:spcPts val="0"/>
              </a:spcBef>
              <a:defRPr sz="3300">
                <a:latin typeface="+mj-lt"/>
                <a:ea typeface="+mj-ea"/>
                <a:cs typeface="+mj-cs"/>
                <a:sym typeface="Helvetica"/>
              </a:defRPr>
            </a:pPr>
            <a:r>
              <a:t>Typically starts within 3 days after therapy is stopped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Signs &amp; Symptoms</a:t>
            </a:r>
          </a:p>
          <a:p>
            <a:pPr>
              <a:defRPr sz="5200" i="1"/>
            </a:pPr>
            <a:r>
              <a:t>6 Categories 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Disequilibrium (dizziness, ataxia)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Sleep disturbances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Gastrointestinal symptoms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Affective symptoms (irritability, anxiety)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Sensory symptoms (electric shock–like sensation, paresthesias) 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General somatic symptoms (H/A, tremor, anorexia, diaphoresis)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  <a:p>
            <a:endParaRPr/>
          </a:p>
          <a:p>
            <a:pPr>
              <a:defRPr sz="2800" b="1" i="1" u="sng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dr_aref@hotmail.com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r>
              <a:t>What Happens in MAOI Toxicity?</a:t>
            </a:r>
          </a:p>
        </p:txBody>
      </p:sp>
      <p:pic>
        <p:nvPicPr>
          <p:cNvPr id="131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9731" y="3079005"/>
            <a:ext cx="3925338" cy="5627590"/>
          </a:xfrm>
          <a:prstGeom prst="rect">
            <a:avLst/>
          </a:prstGeom>
          <a:ln w="12700">
            <a:miter lim="400000"/>
          </a:ln>
          <a:effectLst>
            <a:outerShdw blurRad="190500" dist="50800" dir="5400000" rotWithShape="0">
              <a:srgbClr val="000000">
                <a:alpha val="797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TCA’s</a:t>
            </a:r>
          </a:p>
        </p:txBody>
      </p:sp>
      <p:pic>
        <p:nvPicPr>
          <p:cNvPr id="134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9982" y="2716038"/>
            <a:ext cx="3324836" cy="6036024"/>
          </a:xfrm>
          <a:prstGeom prst="rect">
            <a:avLst/>
          </a:prstGeom>
          <a:ln w="12700">
            <a:miter lim="400000"/>
          </a:ln>
          <a:effectLst>
            <a:outerShdw blurRad="190500" dist="139700" dir="5400000" rotWithShape="0">
              <a:srgbClr val="000000">
                <a:alpha val="8111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r>
              <a:t>How many different MOA do TCA’s have?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</a:t>
            </a:r>
          </a:p>
          <a:p>
            <a:r>
              <a:t>4</a:t>
            </a:r>
          </a:p>
          <a:p>
            <a:r>
              <a:t>5</a:t>
            </a:r>
          </a:p>
          <a:p>
            <a:r>
              <a:t>6</a:t>
            </a:r>
          </a:p>
          <a:p>
            <a:r>
              <a:t>7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r>
              <a:t>How many different MOA do TCA’s have?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</a:t>
            </a:r>
          </a:p>
          <a:p>
            <a:r>
              <a:t>4</a:t>
            </a:r>
          </a:p>
          <a:p>
            <a:r>
              <a:t>5</a:t>
            </a:r>
          </a:p>
          <a:p>
            <a:r>
              <a:t>6</a:t>
            </a:r>
          </a:p>
          <a:p>
            <a:pPr marL="457198" indent="-457198">
              <a:defRPr sz="8000" b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TCA’s</a:t>
            </a:r>
          </a:p>
          <a:p>
            <a:pPr>
              <a:defRPr sz="3300" b="1" i="1">
                <a:latin typeface="+mj-lt"/>
                <a:ea typeface="+mj-ea"/>
                <a:cs typeface="+mj-cs"/>
                <a:sym typeface="Helvetica"/>
              </a:defRPr>
            </a:pPr>
            <a:r>
              <a:t>Major Pharmacodynamic Effects</a:t>
            </a:r>
          </a:p>
        </p:txBody>
      </p:sp>
      <p:pic>
        <p:nvPicPr>
          <p:cNvPr id="143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713" y="3759398"/>
            <a:ext cx="8795373" cy="3974704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Peripheral &amp; Central Effects of TCA’S</a:t>
            </a:r>
          </a:p>
        </p:txBody>
      </p:sp>
      <p:pic>
        <p:nvPicPr>
          <p:cNvPr id="146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827" y="3139555"/>
            <a:ext cx="7731146" cy="5652342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مخصص</PresentationFormat>
  <Paragraphs>93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8" baseType="lpstr">
      <vt:lpstr>Arial</vt:lpstr>
      <vt:lpstr>Helvetica</vt:lpstr>
      <vt:lpstr>Helvetica Light</vt:lpstr>
      <vt:lpstr>Helvetica Neue</vt:lpstr>
      <vt:lpstr>Gradient</vt:lpstr>
      <vt:lpstr>Antidepressant Overdose! </vt:lpstr>
      <vt:lpstr>What’s Available?</vt:lpstr>
      <vt:lpstr>Monoamine Oxidase Inhibitors (MAOIs)</vt:lpstr>
      <vt:lpstr>What Happens in MAOI Toxicity?</vt:lpstr>
      <vt:lpstr>TCA’s</vt:lpstr>
      <vt:lpstr>How many different MOA do TCA’s have?</vt:lpstr>
      <vt:lpstr>How many different MOA do TCA’s have?</vt:lpstr>
      <vt:lpstr>TCA’s Major Pharmacodynamic Effects</vt:lpstr>
      <vt:lpstr>Peripheral &amp; Central Effects of TCA’S</vt:lpstr>
      <vt:lpstr>WHAT’S ABNORMAL?</vt:lpstr>
      <vt:lpstr>عرض تقديمي في PowerPoint</vt:lpstr>
      <vt:lpstr>عرض تقديمي في PowerPoint</vt:lpstr>
      <vt:lpstr>عرض تقديمي في PowerPoint</vt:lpstr>
      <vt:lpstr>Specific Management</vt:lpstr>
      <vt:lpstr>Plasma Alkalinization</vt:lpstr>
      <vt:lpstr>Sodium Load</vt:lpstr>
      <vt:lpstr>SSRI’s</vt:lpstr>
      <vt:lpstr>عرض تقديمي في PowerPoint</vt:lpstr>
      <vt:lpstr>Simple Facts</vt:lpstr>
      <vt:lpstr>عرض تقديمي في PowerPoint</vt:lpstr>
      <vt:lpstr>Remember </vt:lpstr>
      <vt:lpstr>Diagnostic Strategies and Management?  NON SPECIFIC!!</vt:lpstr>
      <vt:lpstr>Serotonin Syndrome</vt:lpstr>
      <vt:lpstr>Simple Facts</vt:lpstr>
      <vt:lpstr>Clinical Features</vt:lpstr>
      <vt:lpstr>عرض تقديمي في PowerPoint</vt:lpstr>
      <vt:lpstr>Management</vt:lpstr>
      <vt:lpstr>Hunter’s Criteria</vt:lpstr>
      <vt:lpstr>Differential consideration for Serotonin Syndrome</vt:lpstr>
      <vt:lpstr>Management</vt:lpstr>
      <vt:lpstr>Discontinuation Syndrome</vt:lpstr>
      <vt:lpstr>Signs &amp; Symptoms 6 Categories </vt:lpstr>
      <vt:lpstr>QUESTIONS?  dr_aref@hotmail.com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Antidepressant Overdose! </dc:title>
  <dc:creator>Star</dc:creator>
  <cp:lastModifiedBy>Star</cp:lastModifiedBy>
  <cp:revision>1</cp:revision>
  <dcterms:modified xsi:type="dcterms:W3CDTF">2019-02-16T00:15:49Z</dcterms:modified>
</cp:coreProperties>
</file>