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0000"/>
        </a:solidFill>
        <a:effectLst/>
        <a:uFillTx/>
        <a:latin typeface="Helvetica Light"/>
        <a:ea typeface="Helvetica Light"/>
        <a:cs typeface="Helvetica Light"/>
        <a:sym typeface="Helvetica Light"/>
      </a:defRPr>
    </a:lvl1pPr>
    <a:lvl2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0000"/>
        </a:solidFill>
        <a:effectLst/>
        <a:uFillTx/>
        <a:latin typeface="Helvetica Light"/>
        <a:ea typeface="Helvetica Light"/>
        <a:cs typeface="Helvetica Light"/>
        <a:sym typeface="Helvetica Light"/>
      </a:defRPr>
    </a:lvl2pPr>
    <a:lvl3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0000"/>
        </a:solidFill>
        <a:effectLst/>
        <a:uFillTx/>
        <a:latin typeface="Helvetica Light"/>
        <a:ea typeface="Helvetica Light"/>
        <a:cs typeface="Helvetica Light"/>
        <a:sym typeface="Helvetica Light"/>
      </a:defRPr>
    </a:lvl3pPr>
    <a:lvl4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0000"/>
        </a:solidFill>
        <a:effectLst/>
        <a:uFillTx/>
        <a:latin typeface="Helvetica Light"/>
        <a:ea typeface="Helvetica Light"/>
        <a:cs typeface="Helvetica Light"/>
        <a:sym typeface="Helvetica Light"/>
      </a:defRPr>
    </a:lvl4pPr>
    <a:lvl5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0000"/>
        </a:solidFill>
        <a:effectLst/>
        <a:uFillTx/>
        <a:latin typeface="Helvetica Light"/>
        <a:ea typeface="Helvetica Light"/>
        <a:cs typeface="Helvetica Light"/>
        <a:sym typeface="Helvetica Light"/>
      </a:defRPr>
    </a:lvl5pPr>
    <a:lvl6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0000"/>
        </a:solidFill>
        <a:effectLst/>
        <a:uFillTx/>
        <a:latin typeface="Helvetica Light"/>
        <a:ea typeface="Helvetica Light"/>
        <a:cs typeface="Helvetica Light"/>
        <a:sym typeface="Helvetica Light"/>
      </a:defRPr>
    </a:lvl6pPr>
    <a:lvl7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0000"/>
        </a:solidFill>
        <a:effectLst/>
        <a:uFillTx/>
        <a:latin typeface="Helvetica Light"/>
        <a:ea typeface="Helvetica Light"/>
        <a:cs typeface="Helvetica Light"/>
        <a:sym typeface="Helvetica Light"/>
      </a:defRPr>
    </a:lvl7pPr>
    <a:lvl8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0000"/>
        </a:solidFill>
        <a:effectLst/>
        <a:uFillTx/>
        <a:latin typeface="Helvetica Light"/>
        <a:ea typeface="Helvetica Light"/>
        <a:cs typeface="Helvetica Light"/>
        <a:sym typeface="Helvetica Light"/>
      </a:defRPr>
    </a:lvl8pPr>
    <a:lvl9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0000"/>
        </a:solidFill>
        <a:effectLst/>
        <a:uFillTx/>
        <a:latin typeface="Helvetica Light"/>
        <a:ea typeface="Helvetica Light"/>
        <a:cs typeface="Helvetica Light"/>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inor">
          <a:srgbClr val="FF0000"/>
        </a:fontRef>
        <a:srgbClr val="FF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D2E9"/>
          </a:solidFill>
        </a:fill>
      </a:tcStyle>
    </a:wholeTbl>
    <a:band2H>
      <a:tcTxStyle/>
      <a:tcStyle>
        <a:tcBdr/>
        <a:fill>
          <a:solidFill>
            <a:srgbClr val="E6EAF4"/>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firstRow>
  </a:tblStyle>
  <a:tblStyle styleId="{C7B018BB-80A7-4F77-B60F-C8B233D01FF8}" styleName="">
    <a:tblBg/>
    <a:wholeTbl>
      <a:tcTxStyle b="on" i="on">
        <a:fontRef idx="minor">
          <a:srgbClr val="FF0000"/>
        </a:fontRef>
        <a:srgbClr val="FF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DADB"/>
          </a:solidFill>
        </a:fill>
      </a:tcStyle>
    </a:wholeTbl>
    <a:band2H>
      <a:tcTxStyle/>
      <a:tcStyle>
        <a:tcBdr/>
        <a:fill>
          <a:solidFill>
            <a:srgbClr val="E6EDEE"/>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3"/>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3"/>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3"/>
          </a:solidFill>
        </a:fill>
      </a:tcStyle>
    </a:firstRow>
  </a:tblStyle>
  <a:tblStyle styleId="{EEE7283C-3CF3-47DC-8721-378D4A62B228}" styleName="">
    <a:tblBg/>
    <a:wholeTbl>
      <a:tcTxStyle b="on" i="on">
        <a:fontRef idx="minor">
          <a:srgbClr val="FF0000"/>
        </a:fontRef>
        <a:srgbClr val="FF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7D7CB"/>
          </a:solidFill>
        </a:fill>
      </a:tcStyle>
    </a:wholeTbl>
    <a:band2H>
      <a:tcTxStyle/>
      <a:tcStyle>
        <a:tcBdr/>
        <a:fill>
          <a:solidFill>
            <a:srgbClr val="F3ECE7"/>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6"/>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6"/>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6"/>
          </a:solidFill>
        </a:fill>
      </a:tcStyle>
    </a:firstRow>
  </a:tblStyle>
  <a:tblStyle styleId="{CF821DB8-F4EB-4A41-A1BA-3FCAFE7338EE}" styleName="">
    <a:tblBg/>
    <a:wholeTbl>
      <a:tcTxStyle b="on" i="on">
        <a:fontRef idx="minor">
          <a:srgbClr val="FF0000"/>
        </a:fontRef>
        <a:srgbClr val="FF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E6E6"/>
          </a:solidFill>
        </a:fill>
      </a:tcStyle>
    </a:wholeTbl>
    <a:band2H>
      <a:tcTxStyle/>
      <a:tcStyle>
        <a:tcBdr/>
        <a:fill>
          <a:solidFill>
            <a:srgbClr val="FFFFFF"/>
          </a:solidFill>
        </a:fill>
      </a:tcStyle>
    </a:band2H>
    <a:firstCol>
      <a:tcTxStyle b="on" i="on">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n">
        <a:fontRef idx="minor">
          <a:srgbClr val="FF0000"/>
        </a:fontRef>
        <a:srgbClr val="FF0000"/>
      </a:tcTxStyle>
      <a:tcStyle>
        <a:tcBdr>
          <a:left>
            <a:ln w="12700" cap="flat">
              <a:noFill/>
              <a:miter lim="400000"/>
            </a:ln>
          </a:left>
          <a:right>
            <a:ln w="12700" cap="flat">
              <a:noFill/>
              <a:miter lim="400000"/>
            </a:ln>
          </a:right>
          <a:top>
            <a:ln w="50800" cap="flat">
              <a:solidFill>
                <a:srgbClr val="FF0000"/>
              </a:solidFill>
              <a:prstDash val="solid"/>
              <a:bevel/>
            </a:ln>
          </a:top>
          <a:bottom>
            <a:ln w="25400" cap="flat">
              <a:solidFill>
                <a:srgbClr val="FF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inor">
          <a:srgbClr val="FFFFFF"/>
        </a:fontRef>
        <a:srgbClr val="FFFFFF"/>
      </a:tcTxStyle>
      <a:tcStyle>
        <a:tcBdr>
          <a:left>
            <a:ln w="12700" cap="flat">
              <a:noFill/>
              <a:miter lim="400000"/>
            </a:ln>
          </a:left>
          <a:right>
            <a:ln w="12700" cap="flat">
              <a:noFill/>
              <a:miter lim="400000"/>
            </a:ln>
          </a:right>
          <a:top>
            <a:ln w="25400" cap="flat">
              <a:solidFill>
                <a:srgbClr val="FF0000"/>
              </a:solidFill>
              <a:prstDash val="solid"/>
              <a:bevel/>
            </a:ln>
          </a:top>
          <a:bottom>
            <a:ln w="25400" cap="flat">
              <a:solidFill>
                <a:srgbClr val="FF0000"/>
              </a:solidFill>
              <a:prstDash val="solid"/>
              <a:bevel/>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n" i="on">
        <a:fontRef idx="minor">
          <a:srgbClr val="FF0000"/>
        </a:fontRef>
        <a:srgbClr val="FF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CACA"/>
          </a:solidFill>
        </a:fill>
      </a:tcStyle>
    </a:wholeTbl>
    <a:band2H>
      <a:tcTxStyle/>
      <a:tcStyle>
        <a:tcBdr/>
        <a:fill>
          <a:solidFill>
            <a:srgbClr val="FFE6E6"/>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0000"/>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0000"/>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0000"/>
          </a:solidFill>
        </a:fill>
      </a:tcStyle>
    </a:firstRow>
  </a:tblStyle>
  <a:tblStyle styleId="{2708684C-4D16-4618-839F-0558EEFCDFE6}" styleName="">
    <a:tblBg/>
    <a:wholeTb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alpha val="20000"/>
            </a:srgbClr>
          </a:solidFill>
        </a:fill>
      </a:tcStyle>
    </a:wholeTbl>
    <a:band2H>
      <a:tcTxStyle/>
      <a:tcStyle>
        <a:tcBdr/>
        <a:fill>
          <a:solidFill>
            <a:srgbClr val="FFFFFF"/>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alpha val="20000"/>
            </a:srgbClr>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508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no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254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0" d="100"/>
          <a:sy n="50" d="100"/>
        </p:scale>
        <p:origin x="134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7" name="Shape 107"/>
          <p:cNvSpPr>
            <a:spLocks noGrp="1" noRot="1" noChangeAspect="1"/>
          </p:cNvSpPr>
          <p:nvPr>
            <p:ph type="sldImg"/>
          </p:nvPr>
        </p:nvSpPr>
        <p:spPr>
          <a:xfrm>
            <a:off x="1143000" y="685800"/>
            <a:ext cx="4572000" cy="3429000"/>
          </a:xfrm>
          <a:prstGeom prst="rect">
            <a:avLst/>
          </a:prstGeom>
        </p:spPr>
        <p:txBody>
          <a:bodyPr/>
          <a:lstStyle/>
          <a:p>
            <a:endParaRPr/>
          </a:p>
        </p:txBody>
      </p:sp>
      <p:sp>
        <p:nvSpPr>
          <p:cNvPr id="108" name="Shape 108"/>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28562031"/>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1270000" y="0"/>
            <a:ext cx="10464800" cy="4940300"/>
          </a:xfrm>
          <a:prstGeom prst="rect">
            <a:avLst/>
          </a:prstGeom>
        </p:spPr>
        <p:txBody>
          <a:bodyPr anchor="b"/>
          <a:lstStyle/>
          <a:p>
            <a:r>
              <a:t>Title Text</a:t>
            </a:r>
          </a:p>
        </p:txBody>
      </p:sp>
      <p:sp>
        <p:nvSpPr>
          <p:cNvPr id="12" name="Shape 12"/>
          <p:cNvSpPr>
            <a:spLocks noGrp="1"/>
          </p:cNvSpPr>
          <p:nvPr>
            <p:ph type="body" sz="half" idx="1"/>
          </p:nvPr>
        </p:nvSpPr>
        <p:spPr>
          <a:xfrm>
            <a:off x="1270000" y="5029200"/>
            <a:ext cx="10464800" cy="35687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87" name="Shape 8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94" name="Shape 9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01" name="Shape 10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hape 20"/>
          <p:cNvSpPr>
            <a:spLocks noGrp="1"/>
          </p:cNvSpPr>
          <p:nvPr>
            <p:ph type="title"/>
          </p:nvPr>
        </p:nvSpPr>
        <p:spPr>
          <a:xfrm>
            <a:off x="1270000" y="4279900"/>
            <a:ext cx="10464800" cy="3860800"/>
          </a:xfrm>
          <a:prstGeom prst="rect">
            <a:avLst/>
          </a:prstGeom>
        </p:spPr>
        <p:txBody>
          <a:bodyPr anchor="b"/>
          <a:lstStyle/>
          <a:p>
            <a:r>
              <a:t>Title Text</a:t>
            </a:r>
          </a:p>
        </p:txBody>
      </p:sp>
      <p:sp>
        <p:nvSpPr>
          <p:cNvPr id="21" name="Shape 21"/>
          <p:cNvSpPr>
            <a:spLocks noGrp="1"/>
          </p:cNvSpPr>
          <p:nvPr>
            <p:ph type="body" sz="quarter" idx="1"/>
          </p:nvPr>
        </p:nvSpPr>
        <p:spPr>
          <a:xfrm>
            <a:off x="1270000" y="8191500"/>
            <a:ext cx="10464800" cy="15621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22" name="Shape 2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29" name="Shape 29"/>
          <p:cNvSpPr>
            <a:spLocks noGrp="1"/>
          </p:cNvSpPr>
          <p:nvPr>
            <p:ph type="title"/>
          </p:nvPr>
        </p:nvSpPr>
        <p:spPr>
          <a:xfrm>
            <a:off x="1270000" y="3225800"/>
            <a:ext cx="10464800" cy="3302000"/>
          </a:xfrm>
          <a:prstGeom prst="rect">
            <a:avLst/>
          </a:prstGeom>
        </p:spPr>
        <p:txBody>
          <a:bodyPr/>
          <a:lstStyle/>
          <a:p>
            <a:r>
              <a:t>Title Text</a:t>
            </a:r>
          </a:p>
        </p:txBody>
      </p:sp>
      <p:sp>
        <p:nvSpPr>
          <p:cNvPr id="30" name="Shape 3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7" name="Shape 37"/>
          <p:cNvSpPr>
            <a:spLocks noGrp="1"/>
          </p:cNvSpPr>
          <p:nvPr>
            <p:ph type="title"/>
          </p:nvPr>
        </p:nvSpPr>
        <p:spPr>
          <a:xfrm>
            <a:off x="952500" y="0"/>
            <a:ext cx="5334000" cy="4762500"/>
          </a:xfrm>
          <a:prstGeom prst="rect">
            <a:avLst/>
          </a:prstGeom>
        </p:spPr>
        <p:txBody>
          <a:bodyPr anchor="b"/>
          <a:lstStyle>
            <a:lvl1pPr>
              <a:defRPr sz="6000"/>
            </a:lvl1pPr>
          </a:lstStyle>
          <a:p>
            <a:r>
              <a:t>Title Text</a:t>
            </a:r>
          </a:p>
        </p:txBody>
      </p:sp>
      <p:sp>
        <p:nvSpPr>
          <p:cNvPr id="38" name="Shape 38"/>
          <p:cNvSpPr>
            <a:spLocks noGrp="1"/>
          </p:cNvSpPr>
          <p:nvPr>
            <p:ph type="body" sz="quarter" idx="1"/>
          </p:nvPr>
        </p:nvSpPr>
        <p:spPr>
          <a:xfrm>
            <a:off x="952500" y="5003800"/>
            <a:ext cx="5334000" cy="47498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39" name="Shape 3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6" name="Shape 46"/>
          <p:cNvSpPr>
            <a:spLocks noGrp="1"/>
          </p:cNvSpPr>
          <p:nvPr>
            <p:ph type="title"/>
          </p:nvPr>
        </p:nvSpPr>
        <p:spPr>
          <a:xfrm>
            <a:off x="952500" y="44612"/>
            <a:ext cx="11099800" cy="2844476"/>
          </a:xfrm>
          <a:prstGeom prst="rect">
            <a:avLst/>
          </a:prstGeom>
        </p:spPr>
        <p:txBody>
          <a:bodyPr/>
          <a:lstStyle/>
          <a:p>
            <a:r>
              <a:t>Title Text</a:t>
            </a:r>
          </a:p>
        </p:txBody>
      </p:sp>
      <p:sp>
        <p:nvSpPr>
          <p:cNvPr id="47" name="Shape 4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4" name="Shape 54"/>
          <p:cNvSpPr>
            <a:spLocks noGrp="1"/>
          </p:cNvSpPr>
          <p:nvPr>
            <p:ph type="title"/>
          </p:nvPr>
        </p:nvSpPr>
        <p:spPr>
          <a:prstGeom prst="rect">
            <a:avLst/>
          </a:prstGeom>
        </p:spPr>
        <p:txBody>
          <a:bodyPr/>
          <a:lstStyle/>
          <a:p>
            <a:r>
              <a:t>Title Text</a:t>
            </a:r>
          </a:p>
        </p:txBody>
      </p:sp>
      <p:sp>
        <p:nvSpPr>
          <p:cNvPr id="55" name="Shape 55"/>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6" name="Shape 5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3" name="Shape 63"/>
          <p:cNvSpPr>
            <a:spLocks noGrp="1"/>
          </p:cNvSpPr>
          <p:nvPr>
            <p:ph type="title"/>
          </p:nvPr>
        </p:nvSpPr>
        <p:spPr>
          <a:prstGeom prst="rect">
            <a:avLst/>
          </a:prstGeom>
        </p:spPr>
        <p:txBody>
          <a:bodyPr/>
          <a:lstStyle/>
          <a:p>
            <a:r>
              <a:t>Title Text</a:t>
            </a:r>
          </a:p>
        </p:txBody>
      </p:sp>
      <p:sp>
        <p:nvSpPr>
          <p:cNvPr id="64" name="Shape 64"/>
          <p:cNvSpPr>
            <a:spLocks noGrp="1"/>
          </p:cNvSpPr>
          <p:nvPr>
            <p:ph type="body" sz="half" idx="1"/>
          </p:nvPr>
        </p:nvSpPr>
        <p:spPr>
          <a:xfrm>
            <a:off x="952500" y="2547418"/>
            <a:ext cx="5334000" cy="6373264"/>
          </a:xfrm>
          <a:prstGeom prst="rect">
            <a:avLst/>
          </a:prstGeom>
        </p:spPr>
        <p:txBody>
          <a:bodyPr/>
          <a:lstStyle>
            <a:lvl1pPr marL="381000" indent="-381000">
              <a:spcBef>
                <a:spcPts val="3800"/>
              </a:spcBef>
              <a:defRPr sz="2800"/>
            </a:lvl1pPr>
            <a:lvl2pPr marL="762000" indent="-381000">
              <a:spcBef>
                <a:spcPts val="3800"/>
              </a:spcBef>
              <a:defRPr sz="2800"/>
            </a:lvl2pPr>
            <a:lvl3pPr marL="1143000" indent="-381000">
              <a:spcBef>
                <a:spcPts val="3800"/>
              </a:spcBef>
              <a:defRPr sz="2800"/>
            </a:lvl3pPr>
            <a:lvl4pPr marL="1524000" indent="-381000">
              <a:spcBef>
                <a:spcPts val="3800"/>
              </a:spcBef>
              <a:defRPr sz="2800"/>
            </a:lvl4pPr>
            <a:lvl5pPr marL="1905000" indent="-381000">
              <a:spcBef>
                <a:spcPts val="3800"/>
              </a:spcBef>
              <a:defRPr sz="2800"/>
            </a:lvl5pPr>
          </a:lstStyle>
          <a:p>
            <a:r>
              <a:t>Body Level One</a:t>
            </a:r>
          </a:p>
          <a:p>
            <a:pPr lvl="1"/>
            <a:r>
              <a:t>Body Level Two</a:t>
            </a:r>
          </a:p>
          <a:p>
            <a:pPr lvl="2"/>
            <a:r>
              <a:t>Body Level Three</a:t>
            </a:r>
          </a:p>
          <a:p>
            <a:pPr lvl="3"/>
            <a:r>
              <a:t>Body Level Four</a:t>
            </a:r>
          </a:p>
          <a:p>
            <a:pPr lvl="4"/>
            <a:r>
              <a:t>Body Level Five</a:t>
            </a:r>
          </a:p>
        </p:txBody>
      </p:sp>
      <p:sp>
        <p:nvSpPr>
          <p:cNvPr id="65" name="Shape 6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2" name="Shape 72"/>
          <p:cNvSpPr>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3" name="Shape 7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0" name="Shape 8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386281"/>
            <a:ext cx="11099800" cy="216113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r>
              <a:t>Title Text</a:t>
            </a:r>
          </a:p>
        </p:txBody>
      </p:sp>
      <p:sp>
        <p:nvSpPr>
          <p:cNvPr id="3" name="Shape 3"/>
          <p:cNvSpPr>
            <a:spLocks noGrp="1"/>
          </p:cNvSpPr>
          <p:nvPr>
            <p:ph type="body" idx="1"/>
          </p:nvPr>
        </p:nvSpPr>
        <p:spPr>
          <a:xfrm>
            <a:off x="952500" y="2547418"/>
            <a:ext cx="11099800" cy="637326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9320106" y="8779791"/>
            <a:ext cx="3034454" cy="520701"/>
          </a:xfrm>
          <a:prstGeom prst="rect">
            <a:avLst/>
          </a:prstGeom>
          <a:ln w="12700">
            <a:miter lim="400000"/>
          </a:ln>
        </p:spPr>
        <p:txBody>
          <a:bodyPr lIns="45719" rIns="45719" anchor="ctr">
            <a:spAutoFit/>
          </a:bodyPr>
          <a:lstStyle>
            <a:lvl1pPr algn="r">
              <a:defRPr sz="1200">
                <a:solidFill>
                  <a:srgbClr val="FFFFFF"/>
                </a:solidFill>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Helvetica Light"/>
          <a:ea typeface="Helvetica Light"/>
          <a:cs typeface="Helvetica Light"/>
          <a:sym typeface="Helvetica Light"/>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Helvetica Light"/>
          <a:ea typeface="Helvetica Light"/>
          <a:cs typeface="Helvetica Light"/>
          <a:sym typeface="Helvetica Light"/>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Helvetica Light"/>
          <a:ea typeface="Helvetica Light"/>
          <a:cs typeface="Helvetica Light"/>
          <a:sym typeface="Helvetica Light"/>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Helvetica Light"/>
          <a:ea typeface="Helvetica Light"/>
          <a:cs typeface="Helvetica Light"/>
          <a:sym typeface="Helvetica Light"/>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Helvetica Light"/>
          <a:ea typeface="Helvetica Light"/>
          <a:cs typeface="Helvetica Light"/>
          <a:sym typeface="Helvetica Light"/>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Helvetica Light"/>
          <a:ea typeface="Helvetica Light"/>
          <a:cs typeface="Helvetica Light"/>
          <a:sym typeface="Helvetica Light"/>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Helvetica Light"/>
          <a:ea typeface="Helvetica Light"/>
          <a:cs typeface="Helvetica Light"/>
          <a:sym typeface="Helvetica Light"/>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Helvetica Light"/>
          <a:ea typeface="Helvetica Light"/>
          <a:cs typeface="Helvetica Light"/>
          <a:sym typeface="Helvetica Light"/>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Helvetica Light"/>
          <a:ea typeface="Helvetica Light"/>
          <a:cs typeface="Helvetica Light"/>
          <a:sym typeface="Helvetica Light"/>
        </a:defRPr>
      </a:lvl9pPr>
    </p:titleStyle>
    <p:bodyStyle>
      <a:lvl1pPr marL="4572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Helvetica Light"/>
          <a:ea typeface="Helvetica Light"/>
          <a:cs typeface="Helvetica Light"/>
          <a:sym typeface="Helvetica Light"/>
        </a:defRPr>
      </a:lvl1pPr>
      <a:lvl2pPr marL="9144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Helvetica Light"/>
          <a:ea typeface="Helvetica Light"/>
          <a:cs typeface="Helvetica Light"/>
          <a:sym typeface="Helvetica Light"/>
        </a:defRPr>
      </a:lvl2pPr>
      <a:lvl3pPr marL="13716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Helvetica Light"/>
          <a:ea typeface="Helvetica Light"/>
          <a:cs typeface="Helvetica Light"/>
          <a:sym typeface="Helvetica Light"/>
        </a:defRPr>
      </a:lvl3pPr>
      <a:lvl4pPr marL="18288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Helvetica Light"/>
          <a:ea typeface="Helvetica Light"/>
          <a:cs typeface="Helvetica Light"/>
          <a:sym typeface="Helvetica Light"/>
        </a:defRPr>
      </a:lvl4pPr>
      <a:lvl5pPr marL="22860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Helvetica Light"/>
          <a:ea typeface="Helvetica Light"/>
          <a:cs typeface="Helvetica Light"/>
          <a:sym typeface="Helvetica Light"/>
        </a:defRPr>
      </a:lvl5pPr>
      <a:lvl6pPr marL="27432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Helvetica Light"/>
          <a:ea typeface="Helvetica Light"/>
          <a:cs typeface="Helvetica Light"/>
          <a:sym typeface="Helvetica Light"/>
        </a:defRPr>
      </a:lvl6pPr>
      <a:lvl7pPr marL="32004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Helvetica Light"/>
          <a:ea typeface="Helvetica Light"/>
          <a:cs typeface="Helvetica Light"/>
          <a:sym typeface="Helvetica Light"/>
        </a:defRPr>
      </a:lvl7pPr>
      <a:lvl8pPr marL="36576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Helvetica Light"/>
          <a:ea typeface="Helvetica Light"/>
          <a:cs typeface="Helvetica Light"/>
          <a:sym typeface="Helvetica Light"/>
        </a:defRPr>
      </a:lvl8pPr>
      <a:lvl9pPr marL="41148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Helvetica Light"/>
          <a:ea typeface="Helvetica Light"/>
          <a:cs typeface="Helvetica Light"/>
          <a:sym typeface="Helvetica Light"/>
        </a:defRPr>
      </a:lvl9pPr>
    </p:bodyStyle>
    <p:otherStyle>
      <a:lvl1pPr marL="0" marR="0" indent="0" algn="r" defTabSz="584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1pPr>
      <a:lvl2pPr marL="0" marR="0" indent="0" algn="r" defTabSz="584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2pPr>
      <a:lvl3pPr marL="0" marR="0" indent="0" algn="r" defTabSz="584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3pPr>
      <a:lvl4pPr marL="0" marR="0" indent="0" algn="r" defTabSz="584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4pPr>
      <a:lvl5pPr marL="0" marR="0" indent="0" algn="r" defTabSz="584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5pPr>
      <a:lvl6pPr marL="0" marR="0" indent="0" algn="r" defTabSz="584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6pPr>
      <a:lvl7pPr marL="0" marR="0" indent="0" algn="r" defTabSz="584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7pPr>
      <a:lvl8pPr marL="0" marR="0" indent="0" algn="r" defTabSz="584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8pPr>
      <a:lvl9pPr marL="0" marR="0" indent="0" algn="r" defTabSz="584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dr_aref@hot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hyperlink" Target="mailto:dr_aref@hotmail.com"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Shape 110"/>
          <p:cNvSpPr>
            <a:spLocks noGrp="1"/>
          </p:cNvSpPr>
          <p:nvPr>
            <p:ph type="ctrTitle"/>
          </p:nvPr>
        </p:nvSpPr>
        <p:spPr>
          <a:xfrm>
            <a:off x="1270000" y="1638300"/>
            <a:ext cx="10464800" cy="3302000"/>
          </a:xfrm>
          <a:prstGeom prst="rect">
            <a:avLst/>
          </a:prstGeom>
        </p:spPr>
        <p:txBody>
          <a:bodyPr/>
          <a:lstStyle/>
          <a:p>
            <a:pPr>
              <a:defRPr sz="1800">
                <a:solidFill>
                  <a:srgbClr val="000000"/>
                </a:solidFill>
              </a:defRPr>
            </a:pPr>
            <a:r>
              <a:rPr sz="8000">
                <a:solidFill>
                  <a:srgbClr val="FFFFFF"/>
                </a:solidFill>
              </a:rPr>
              <a:t>Opioids &amp; Sedatives</a:t>
            </a:r>
          </a:p>
          <a:p>
            <a:pPr>
              <a:defRPr sz="1800">
                <a:solidFill>
                  <a:srgbClr val="000000"/>
                </a:solidFill>
              </a:defRPr>
            </a:pPr>
            <a:r>
              <a:rPr sz="8000">
                <a:solidFill>
                  <a:srgbClr val="FFFFFF"/>
                </a:solidFill>
              </a:rPr>
              <a:t>Toxicity</a:t>
            </a:r>
          </a:p>
        </p:txBody>
      </p:sp>
      <p:sp>
        <p:nvSpPr>
          <p:cNvPr id="111" name="Shape 111"/>
          <p:cNvSpPr>
            <a:spLocks noGrp="1"/>
          </p:cNvSpPr>
          <p:nvPr>
            <p:ph type="subTitle" sz="quarter" idx="1"/>
          </p:nvPr>
        </p:nvSpPr>
        <p:spPr>
          <a:xfrm>
            <a:off x="1270000" y="5359398"/>
            <a:ext cx="10464800" cy="2295180"/>
          </a:xfrm>
          <a:prstGeom prst="rect">
            <a:avLst/>
          </a:prstGeom>
        </p:spPr>
        <p:txBody>
          <a:bodyPr/>
          <a:lstStyle/>
          <a:p>
            <a:pPr defTabSz="297940">
              <a:defRPr sz="1800">
                <a:solidFill>
                  <a:srgbClr val="000000"/>
                </a:solidFill>
              </a:defRPr>
            </a:pPr>
            <a:r>
              <a:rPr sz="2300" i="1">
                <a:solidFill>
                  <a:srgbClr val="FFFFFF"/>
                </a:solidFill>
                <a:latin typeface="+mn-lt"/>
                <a:ea typeface="+mn-ea"/>
                <a:cs typeface="+mn-cs"/>
                <a:sym typeface="Helvetica"/>
              </a:rPr>
              <a:t>Aref Melibary MD, FRCPC, ABEM</a:t>
            </a:r>
            <a:endParaRPr sz="2300" i="1">
              <a:latin typeface="+mn-lt"/>
              <a:ea typeface="+mn-ea"/>
              <a:cs typeface="+mn-cs"/>
              <a:sym typeface="Helvetica"/>
            </a:endParaRPr>
          </a:p>
          <a:p>
            <a:pPr defTabSz="297940">
              <a:defRPr sz="1800">
                <a:solidFill>
                  <a:srgbClr val="000000"/>
                </a:solidFill>
              </a:defRPr>
            </a:pPr>
            <a:r>
              <a:rPr sz="2300" i="1">
                <a:solidFill>
                  <a:srgbClr val="FFFFFF"/>
                </a:solidFill>
                <a:latin typeface="+mn-lt"/>
                <a:ea typeface="+mn-ea"/>
                <a:cs typeface="+mn-cs"/>
                <a:sym typeface="Helvetica"/>
              </a:rPr>
              <a:t>Assistant Professor of Emergency Medicine </a:t>
            </a:r>
            <a:endParaRPr sz="2300" i="1">
              <a:latin typeface="+mn-lt"/>
              <a:ea typeface="+mn-ea"/>
              <a:cs typeface="+mn-cs"/>
              <a:sym typeface="Helvetica"/>
            </a:endParaRPr>
          </a:p>
          <a:p>
            <a:pPr defTabSz="297940">
              <a:defRPr sz="1800">
                <a:solidFill>
                  <a:srgbClr val="000000"/>
                </a:solidFill>
              </a:defRPr>
            </a:pPr>
            <a:r>
              <a:rPr sz="2300" i="1">
                <a:solidFill>
                  <a:srgbClr val="FFFFFF"/>
                </a:solidFill>
                <a:latin typeface="+mn-lt"/>
                <a:ea typeface="+mn-ea"/>
                <a:cs typeface="+mn-cs"/>
                <a:sym typeface="Helvetica"/>
              </a:rPr>
              <a:t>Consultant Emergency Medicine &amp; Critical Care Medicine</a:t>
            </a:r>
            <a:endParaRPr sz="2300" i="1">
              <a:latin typeface="+mn-lt"/>
              <a:ea typeface="+mn-ea"/>
              <a:cs typeface="+mn-cs"/>
              <a:sym typeface="Helvetica"/>
            </a:endParaRPr>
          </a:p>
          <a:p>
            <a:pPr defTabSz="297940">
              <a:defRPr sz="1800">
                <a:solidFill>
                  <a:srgbClr val="000000"/>
                </a:solidFill>
              </a:defRPr>
            </a:pPr>
            <a:r>
              <a:rPr sz="2300" i="1">
                <a:solidFill>
                  <a:srgbClr val="FFFFFF"/>
                </a:solidFill>
                <a:latin typeface="+mn-lt"/>
                <a:ea typeface="+mn-ea"/>
                <a:cs typeface="+mn-cs"/>
                <a:sym typeface="Helvetica"/>
              </a:rPr>
              <a:t>Dept. of Emergency Medicine</a:t>
            </a:r>
            <a:endParaRPr sz="2300" i="1">
              <a:latin typeface="+mn-lt"/>
              <a:ea typeface="+mn-ea"/>
              <a:cs typeface="+mn-cs"/>
              <a:sym typeface="Helvetica"/>
            </a:endParaRPr>
          </a:p>
          <a:p>
            <a:pPr defTabSz="297940">
              <a:defRPr sz="1800">
                <a:solidFill>
                  <a:srgbClr val="000000"/>
                </a:solidFill>
              </a:defRPr>
            </a:pPr>
            <a:r>
              <a:rPr sz="2300" i="1">
                <a:solidFill>
                  <a:srgbClr val="FFFFFF"/>
                </a:solidFill>
                <a:latin typeface="+mn-lt"/>
                <a:ea typeface="+mn-ea"/>
                <a:cs typeface="+mn-cs"/>
                <a:sym typeface="Helvetica"/>
              </a:rPr>
              <a:t>King Saud University Medical City</a:t>
            </a:r>
            <a:endParaRPr sz="2300" i="1">
              <a:latin typeface="+mn-lt"/>
              <a:ea typeface="+mn-ea"/>
              <a:cs typeface="+mn-cs"/>
              <a:sym typeface="Helvetica"/>
            </a:endParaRPr>
          </a:p>
          <a:p>
            <a:pPr defTabSz="297940">
              <a:defRPr sz="1800">
                <a:solidFill>
                  <a:srgbClr val="000000"/>
                </a:solidFill>
              </a:defRPr>
            </a:pPr>
            <a:r>
              <a:rPr sz="2300" i="1" u="sng">
                <a:solidFill>
                  <a:srgbClr val="0000FF"/>
                </a:solidFill>
                <a:uFill>
                  <a:solidFill>
                    <a:srgbClr val="0000FF"/>
                  </a:solidFill>
                </a:uFill>
                <a:latin typeface="+mn-lt"/>
                <a:ea typeface="+mn-ea"/>
                <a:cs typeface="+mn-cs"/>
                <a:sym typeface="Helvetica"/>
                <a:hlinkClick r:id="rId2"/>
              </a:rPr>
              <a:t>dr_aref@hotmail.com</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title"/>
          </p:nvPr>
        </p:nvSpPr>
        <p:spPr>
          <a:xfrm>
            <a:off x="952500" y="406400"/>
            <a:ext cx="11099800" cy="2120900"/>
          </a:xfrm>
          <a:prstGeom prst="rect">
            <a:avLst/>
          </a:prstGeom>
        </p:spPr>
        <p:txBody>
          <a:bodyPr/>
          <a:lstStyle/>
          <a:p>
            <a:pPr>
              <a:defRPr sz="1800">
                <a:solidFill>
                  <a:srgbClr val="000000"/>
                </a:solidFill>
              </a:defRPr>
            </a:pPr>
            <a:r>
              <a:rPr sz="8000">
                <a:solidFill>
                  <a:srgbClr val="FFFFFF"/>
                </a:solidFill>
              </a:rPr>
              <a:t>Other Opioid Effects</a:t>
            </a:r>
          </a:p>
        </p:txBody>
      </p:sp>
      <p:sp>
        <p:nvSpPr>
          <p:cNvPr id="138" name="Shape 138"/>
          <p:cNvSpPr>
            <a:spLocks noGrp="1"/>
          </p:cNvSpPr>
          <p:nvPr>
            <p:ph type="body" idx="1"/>
          </p:nvPr>
        </p:nvSpPr>
        <p:spPr>
          <a:xfrm>
            <a:off x="952500" y="3111500"/>
            <a:ext cx="11099800" cy="8361461"/>
          </a:xfrm>
          <a:prstGeom prst="rect">
            <a:avLst/>
          </a:prstGeom>
        </p:spPr>
        <p:txBody>
          <a:bodyPr/>
          <a:lstStyle/>
          <a:p>
            <a:pPr marL="594359" indent="-594359" algn="just" defTabSz="173735">
              <a:lnSpc>
                <a:spcPts val="4400"/>
              </a:lnSpc>
              <a:spcBef>
                <a:spcPts val="0"/>
              </a:spcBef>
              <a:buClr>
                <a:srgbClr val="FFFFFF"/>
              </a:buClr>
              <a:buFont typeface="Times"/>
              <a:defRPr sz="1710">
                <a:solidFill>
                  <a:srgbClr val="000000"/>
                </a:solidFill>
              </a:defRPr>
            </a:pPr>
            <a:r>
              <a:rPr sz="3420">
                <a:solidFill>
                  <a:srgbClr val="FFFFFF"/>
                </a:solidFill>
                <a:latin typeface="Times"/>
                <a:ea typeface="Times"/>
                <a:cs typeface="Times"/>
                <a:sym typeface="Times"/>
              </a:rPr>
              <a:t>Sensorineural hearing loss </a:t>
            </a:r>
            <a:endParaRPr sz="3420">
              <a:latin typeface="Times"/>
              <a:ea typeface="Times"/>
              <a:cs typeface="Times"/>
              <a:sym typeface="Times"/>
            </a:endParaRPr>
          </a:p>
          <a:p>
            <a:pPr marL="297179" indent="-297179" algn="just" defTabSz="173735">
              <a:lnSpc>
                <a:spcPts val="4400"/>
              </a:lnSpc>
              <a:spcBef>
                <a:spcPts val="0"/>
              </a:spcBef>
              <a:buClr>
                <a:srgbClr val="FFFFFF"/>
              </a:buClr>
              <a:buFont typeface="Times"/>
              <a:defRPr sz="1710">
                <a:solidFill>
                  <a:srgbClr val="000000"/>
                </a:solidFill>
              </a:defRPr>
            </a:pPr>
            <a:endParaRPr sz="3420">
              <a:latin typeface="Times"/>
              <a:ea typeface="Times"/>
              <a:cs typeface="Times"/>
              <a:sym typeface="Times"/>
            </a:endParaRPr>
          </a:p>
          <a:p>
            <a:pPr marL="594359" indent="-594359" algn="just" defTabSz="173735">
              <a:lnSpc>
                <a:spcPts val="4400"/>
              </a:lnSpc>
              <a:spcBef>
                <a:spcPts val="200"/>
              </a:spcBef>
              <a:buClr>
                <a:srgbClr val="FFFFFF"/>
              </a:buClr>
              <a:buFont typeface="Times"/>
              <a:defRPr sz="1710">
                <a:solidFill>
                  <a:srgbClr val="000000"/>
                </a:solidFill>
              </a:defRPr>
            </a:pPr>
            <a:r>
              <a:rPr sz="3420">
                <a:solidFill>
                  <a:srgbClr val="FFFFFF"/>
                </a:solidFill>
                <a:latin typeface="Times"/>
                <a:ea typeface="Times"/>
                <a:cs typeface="Times"/>
                <a:sym typeface="Times"/>
              </a:rPr>
              <a:t>Mild hypotension (Histamine release) and Bradycardia</a:t>
            </a:r>
            <a:endParaRPr sz="3420">
              <a:latin typeface="Times"/>
              <a:ea typeface="Times"/>
              <a:cs typeface="Times"/>
              <a:sym typeface="Times"/>
            </a:endParaRPr>
          </a:p>
          <a:p>
            <a:pPr marL="0" indent="0" algn="just" defTabSz="173735">
              <a:lnSpc>
                <a:spcPts val="4400"/>
              </a:lnSpc>
              <a:spcBef>
                <a:spcPts val="200"/>
              </a:spcBef>
              <a:buSzTx/>
              <a:buNone/>
              <a:defRPr sz="1710">
                <a:solidFill>
                  <a:srgbClr val="000000"/>
                </a:solidFill>
              </a:defRPr>
            </a:pPr>
            <a:r>
              <a:rPr sz="3420">
                <a:solidFill>
                  <a:srgbClr val="FFFFFF"/>
                </a:solidFill>
                <a:latin typeface="Times"/>
                <a:ea typeface="Times"/>
                <a:cs typeface="Times"/>
                <a:sym typeface="Times"/>
              </a:rPr>
              <a:t> </a:t>
            </a:r>
            <a:endParaRPr sz="3420">
              <a:latin typeface="Times"/>
              <a:ea typeface="Times"/>
              <a:cs typeface="Times"/>
              <a:sym typeface="Times"/>
            </a:endParaRPr>
          </a:p>
          <a:p>
            <a:pPr marL="594359" indent="-594359" algn="just" defTabSz="173735">
              <a:lnSpc>
                <a:spcPts val="4400"/>
              </a:lnSpc>
              <a:spcBef>
                <a:spcPts val="200"/>
              </a:spcBef>
              <a:buClr>
                <a:srgbClr val="FFFFFF"/>
              </a:buClr>
              <a:buFont typeface="Times"/>
              <a:defRPr sz="1710">
                <a:solidFill>
                  <a:srgbClr val="000000"/>
                </a:solidFill>
              </a:defRPr>
            </a:pPr>
            <a:r>
              <a:rPr sz="3420">
                <a:solidFill>
                  <a:srgbClr val="FFFFFF"/>
                </a:solidFill>
                <a:latin typeface="Times"/>
                <a:ea typeface="Times"/>
                <a:cs typeface="Times"/>
                <a:sym typeface="Times"/>
              </a:rPr>
              <a:t>Nausea &amp; Vomiting (watch out for ileus)</a:t>
            </a:r>
            <a:endParaRPr sz="3420">
              <a:latin typeface="Times"/>
              <a:ea typeface="Times"/>
              <a:cs typeface="Times"/>
              <a:sym typeface="Times"/>
            </a:endParaRPr>
          </a:p>
          <a:p>
            <a:pPr marL="297179" indent="-297179" algn="just" defTabSz="173735">
              <a:lnSpc>
                <a:spcPts val="4400"/>
              </a:lnSpc>
              <a:spcBef>
                <a:spcPts val="200"/>
              </a:spcBef>
              <a:buClr>
                <a:srgbClr val="FFFFFF"/>
              </a:buClr>
              <a:buFont typeface="Times"/>
              <a:defRPr sz="1710">
                <a:solidFill>
                  <a:srgbClr val="000000"/>
                </a:solidFill>
              </a:defRPr>
            </a:pPr>
            <a:endParaRPr sz="3420">
              <a:latin typeface="Times"/>
              <a:ea typeface="Times"/>
              <a:cs typeface="Times"/>
              <a:sym typeface="Times"/>
            </a:endParaRPr>
          </a:p>
          <a:p>
            <a:pPr marL="594359" indent="-594359" algn="just" defTabSz="173735">
              <a:lnSpc>
                <a:spcPts val="4400"/>
              </a:lnSpc>
              <a:spcBef>
                <a:spcPts val="200"/>
              </a:spcBef>
              <a:buClr>
                <a:srgbClr val="FFFFFF"/>
              </a:buClr>
              <a:buFont typeface="Times"/>
              <a:defRPr sz="1710">
                <a:solidFill>
                  <a:srgbClr val="000000"/>
                </a:solidFill>
              </a:defRPr>
            </a:pPr>
            <a:r>
              <a:rPr sz="3420">
                <a:solidFill>
                  <a:srgbClr val="FFFFFF"/>
                </a:solidFill>
                <a:latin typeface="Times"/>
                <a:ea typeface="Times"/>
                <a:cs typeface="Times"/>
                <a:sym typeface="Times"/>
              </a:rPr>
              <a:t>Urinary Retention</a:t>
            </a:r>
            <a:endParaRPr sz="3420">
              <a:latin typeface="Times"/>
              <a:ea typeface="Times"/>
              <a:cs typeface="Times"/>
              <a:sym typeface="Times"/>
            </a:endParaRPr>
          </a:p>
          <a:p>
            <a:pPr marL="297179" indent="-297179" algn="just" defTabSz="173735">
              <a:lnSpc>
                <a:spcPts val="4400"/>
              </a:lnSpc>
              <a:spcBef>
                <a:spcPts val="200"/>
              </a:spcBef>
              <a:buClr>
                <a:srgbClr val="FFFFFF"/>
              </a:buClr>
              <a:buFont typeface="Times"/>
              <a:defRPr sz="1710">
                <a:solidFill>
                  <a:srgbClr val="000000"/>
                </a:solidFill>
              </a:defRPr>
            </a:pPr>
            <a:endParaRPr sz="3420">
              <a:latin typeface="Times"/>
              <a:ea typeface="Times"/>
              <a:cs typeface="Times"/>
              <a:sym typeface="Times"/>
            </a:endParaRPr>
          </a:p>
          <a:p>
            <a:pPr marL="594359" indent="-594359" algn="just" defTabSz="173735">
              <a:lnSpc>
                <a:spcPts val="4400"/>
              </a:lnSpc>
              <a:spcBef>
                <a:spcPts val="200"/>
              </a:spcBef>
              <a:buClr>
                <a:srgbClr val="FFFFFF"/>
              </a:buClr>
              <a:buFont typeface="Times"/>
              <a:defRPr sz="1710">
                <a:solidFill>
                  <a:srgbClr val="000000"/>
                </a:solidFill>
              </a:defRPr>
            </a:pPr>
            <a:r>
              <a:rPr sz="3420">
                <a:solidFill>
                  <a:srgbClr val="FFFFFF"/>
                </a:solidFill>
                <a:latin typeface="Times"/>
                <a:ea typeface="Times"/>
                <a:cs typeface="Times"/>
                <a:sym typeface="Times"/>
              </a:rPr>
              <a:t>Pruritus/ Urticaria and Flushing</a:t>
            </a:r>
            <a:endParaRPr sz="3420">
              <a:latin typeface="Times"/>
              <a:ea typeface="Times"/>
              <a:cs typeface="Times"/>
              <a:sym typeface="Times"/>
            </a:endParaRPr>
          </a:p>
          <a:p>
            <a:pPr marL="297179" indent="-297179" algn="just" defTabSz="173735">
              <a:lnSpc>
                <a:spcPts val="4400"/>
              </a:lnSpc>
              <a:spcBef>
                <a:spcPts val="200"/>
              </a:spcBef>
              <a:buClr>
                <a:srgbClr val="FFFFFF"/>
              </a:buClr>
              <a:buFont typeface="Times"/>
              <a:defRPr sz="1710">
                <a:solidFill>
                  <a:srgbClr val="000000"/>
                </a:solidFill>
              </a:defRPr>
            </a:pPr>
            <a:endParaRPr sz="3420">
              <a:latin typeface="Times"/>
              <a:ea typeface="Times"/>
              <a:cs typeface="Times"/>
              <a:sym typeface="Times"/>
            </a:endParaRPr>
          </a:p>
          <a:p>
            <a:pPr marL="297179" indent="-297179" algn="just" defTabSz="173735">
              <a:lnSpc>
                <a:spcPts val="4400"/>
              </a:lnSpc>
              <a:spcBef>
                <a:spcPts val="200"/>
              </a:spcBef>
              <a:buClr>
                <a:srgbClr val="FFFFFF"/>
              </a:buClr>
              <a:buFont typeface="Times"/>
              <a:defRPr sz="1710">
                <a:solidFill>
                  <a:srgbClr val="000000"/>
                </a:solidFill>
              </a:defRPr>
            </a:pPr>
            <a:endParaRPr sz="3420">
              <a:latin typeface="Times"/>
              <a:ea typeface="Times"/>
              <a:cs typeface="Times"/>
              <a:sym typeface="Times"/>
            </a:endParaRPr>
          </a:p>
          <a:p>
            <a:pPr marL="160019" indent="-160019" algn="just" defTabSz="173735">
              <a:lnSpc>
                <a:spcPts val="4400"/>
              </a:lnSpc>
              <a:spcBef>
                <a:spcPts val="200"/>
              </a:spcBef>
              <a:buClr>
                <a:srgbClr val="FFFFFF"/>
              </a:buClr>
              <a:buFont typeface="Times"/>
              <a:defRPr sz="1710">
                <a:solidFill>
                  <a:srgbClr val="000000"/>
                </a:solidFill>
              </a:defRPr>
            </a:pPr>
            <a:endParaRPr sz="3420">
              <a:latin typeface="Times"/>
              <a:ea typeface="Times"/>
              <a:cs typeface="Times"/>
              <a:sym typeface="Times"/>
            </a:endParaRPr>
          </a:p>
          <a:p>
            <a:pPr marL="160019" indent="-160019" algn="just" defTabSz="173735">
              <a:lnSpc>
                <a:spcPts val="1800"/>
              </a:lnSpc>
              <a:spcBef>
                <a:spcPts val="200"/>
              </a:spcBef>
              <a:buClr>
                <a:srgbClr val="FFFFFF"/>
              </a:buClr>
              <a:buFont typeface="Times"/>
              <a:defRPr sz="1710">
                <a:solidFill>
                  <a:srgbClr val="000000"/>
                </a:solidFill>
              </a:defRPr>
            </a:pPr>
            <a:endParaRPr sz="1330">
              <a:latin typeface="Times"/>
              <a:ea typeface="Times"/>
              <a:cs typeface="Times"/>
              <a:sym typeface="Times"/>
            </a:endParaRPr>
          </a:p>
          <a:p>
            <a:pPr marL="160019" indent="-160019" algn="just" defTabSz="173735">
              <a:lnSpc>
                <a:spcPts val="1800"/>
              </a:lnSpc>
              <a:spcBef>
                <a:spcPts val="200"/>
              </a:spcBef>
              <a:buClr>
                <a:srgbClr val="FFFFFF"/>
              </a:buClr>
              <a:buFont typeface="Times"/>
              <a:defRPr sz="1710">
                <a:solidFill>
                  <a:srgbClr val="000000"/>
                </a:solidFill>
              </a:defRPr>
            </a:pPr>
            <a:endParaRPr sz="1330">
              <a:latin typeface="Times"/>
              <a:ea typeface="Times"/>
              <a:cs typeface="Times"/>
              <a:sym typeface="Times"/>
            </a:endParaRPr>
          </a:p>
          <a:p>
            <a:pPr marL="160019" indent="-160019" algn="just" defTabSz="173735">
              <a:lnSpc>
                <a:spcPts val="1800"/>
              </a:lnSpc>
              <a:spcBef>
                <a:spcPts val="200"/>
              </a:spcBef>
              <a:buClr>
                <a:srgbClr val="FFFFFF"/>
              </a:buClr>
              <a:buFont typeface="Times"/>
              <a:defRPr sz="1710">
                <a:solidFill>
                  <a:srgbClr val="000000"/>
                </a:solidFill>
              </a:defRPr>
            </a:pPr>
            <a:endParaRPr sz="1330">
              <a:latin typeface="Times"/>
              <a:ea typeface="Times"/>
              <a:cs typeface="Times"/>
              <a:sym typeface="Times"/>
            </a:endParaRP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Shape 140"/>
          <p:cNvSpPr>
            <a:spLocks noGrp="1"/>
          </p:cNvSpPr>
          <p:nvPr>
            <p:ph type="title"/>
          </p:nvPr>
        </p:nvSpPr>
        <p:spPr>
          <a:xfrm>
            <a:off x="952500" y="406400"/>
            <a:ext cx="11099800" cy="2120900"/>
          </a:xfrm>
          <a:prstGeom prst="rect">
            <a:avLst/>
          </a:prstGeom>
        </p:spPr>
        <p:txBody>
          <a:bodyPr/>
          <a:lstStyle/>
          <a:p>
            <a:pPr>
              <a:defRPr sz="1800">
                <a:solidFill>
                  <a:srgbClr val="000000"/>
                </a:solidFill>
              </a:defRPr>
            </a:pPr>
            <a:r>
              <a:rPr sz="8000">
                <a:solidFill>
                  <a:srgbClr val="FFFFFF"/>
                </a:solidFill>
              </a:rPr>
              <a:t>Management</a:t>
            </a:r>
          </a:p>
        </p:txBody>
      </p:sp>
      <p:sp>
        <p:nvSpPr>
          <p:cNvPr id="141" name="Shape 141"/>
          <p:cNvSpPr>
            <a:spLocks noGrp="1"/>
          </p:cNvSpPr>
          <p:nvPr>
            <p:ph type="body" idx="1"/>
          </p:nvPr>
        </p:nvSpPr>
        <p:spPr>
          <a:xfrm>
            <a:off x="952500" y="1333500"/>
            <a:ext cx="11099800" cy="6286500"/>
          </a:xfrm>
          <a:prstGeom prst="rect">
            <a:avLst/>
          </a:prstGeom>
        </p:spPr>
        <p:txBody>
          <a:bodyPr/>
          <a:lstStyle/>
          <a:p>
            <a:pPr marL="965200" indent="-965200">
              <a:buClr>
                <a:srgbClr val="FFFFFF"/>
              </a:buClr>
              <a:buFont typeface="Helvetica"/>
              <a:defRPr sz="1800">
                <a:solidFill>
                  <a:srgbClr val="000000"/>
                </a:solidFill>
              </a:defRPr>
            </a:pPr>
            <a:r>
              <a:rPr sz="3800" b="1">
                <a:solidFill>
                  <a:srgbClr val="FFFFFF"/>
                </a:solidFill>
                <a:latin typeface="+mn-lt"/>
                <a:ea typeface="+mn-ea"/>
                <a:cs typeface="+mn-cs"/>
                <a:sym typeface="Helvetica"/>
              </a:rPr>
              <a:t>ABC’s and Supportive therapy </a:t>
            </a:r>
            <a:endParaRPr b="1">
              <a:latin typeface="+mn-lt"/>
              <a:ea typeface="+mn-ea"/>
              <a:cs typeface="+mn-cs"/>
              <a:sym typeface="Helvetica"/>
            </a:endParaRPr>
          </a:p>
          <a:p>
            <a:pPr marL="965200" indent="-965200">
              <a:buClr>
                <a:srgbClr val="FFFFFF"/>
              </a:buClr>
              <a:buFont typeface="Helvetica"/>
              <a:defRPr sz="1800">
                <a:solidFill>
                  <a:srgbClr val="000000"/>
                </a:solidFill>
              </a:defRPr>
            </a:pPr>
            <a:r>
              <a:rPr sz="3800" b="1">
                <a:solidFill>
                  <a:srgbClr val="FFFFFF"/>
                </a:solidFill>
                <a:latin typeface="+mn-lt"/>
                <a:ea typeface="+mn-ea"/>
                <a:cs typeface="+mn-cs"/>
                <a:sym typeface="Helvetica"/>
              </a:rPr>
              <a:t>Antidote</a:t>
            </a: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 name="image8.png"/>
          <p:cNvPicPr>
            <a:picLocks noChangeAspect="1"/>
          </p:cNvPicPr>
          <p:nvPr/>
        </p:nvPicPr>
        <p:blipFill>
          <a:blip r:embed="rId2">
            <a:extLst/>
          </a:blip>
          <a:stretch>
            <a:fillRect/>
          </a:stretch>
        </p:blipFill>
        <p:spPr>
          <a:xfrm>
            <a:off x="2028311" y="3049185"/>
            <a:ext cx="8948178" cy="5382430"/>
          </a:xfrm>
          <a:prstGeom prst="rect">
            <a:avLst/>
          </a:prstGeom>
          <a:ln w="12700">
            <a:miter lim="400000"/>
          </a:ln>
          <a:effectLst>
            <a:outerShdw blurRad="190500" dist="381000" dir="5400000" rotWithShape="0">
              <a:srgbClr val="000000"/>
            </a:outerShdw>
          </a:effectLst>
        </p:spPr>
      </p:pic>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a:spLocks noGrp="1"/>
          </p:cNvSpPr>
          <p:nvPr>
            <p:ph type="body" idx="1"/>
          </p:nvPr>
        </p:nvSpPr>
        <p:spPr>
          <a:prstGeom prst="rect">
            <a:avLst/>
          </a:prstGeom>
        </p:spPr>
        <p:txBody>
          <a:bodyPr/>
          <a:lstStyle/>
          <a:p>
            <a:pPr marL="965200" indent="-965200">
              <a:buClr>
                <a:srgbClr val="FFFFFF"/>
              </a:buClr>
              <a:defRPr sz="1800">
                <a:solidFill>
                  <a:srgbClr val="000000"/>
                </a:solidFill>
              </a:defRPr>
            </a:pPr>
            <a:r>
              <a:rPr sz="3800">
                <a:solidFill>
                  <a:srgbClr val="FFFFFF"/>
                </a:solidFill>
              </a:rPr>
              <a:t>Pure Opioid antagonist</a:t>
            </a:r>
          </a:p>
          <a:p>
            <a:pPr marL="965200" indent="-965200">
              <a:buClr>
                <a:srgbClr val="FFFFFF"/>
              </a:buClr>
              <a:defRPr sz="1800">
                <a:solidFill>
                  <a:srgbClr val="000000"/>
                </a:solidFill>
              </a:defRPr>
            </a:pPr>
            <a:r>
              <a:rPr sz="3800">
                <a:solidFill>
                  <a:srgbClr val="FFFFFF"/>
                </a:solidFill>
              </a:rPr>
              <a:t>Routes?</a:t>
            </a:r>
          </a:p>
          <a:p>
            <a:pPr marL="965200" indent="-965200">
              <a:buClr>
                <a:srgbClr val="FFFFFF"/>
              </a:buClr>
              <a:defRPr sz="1800">
                <a:solidFill>
                  <a:srgbClr val="000000"/>
                </a:solidFill>
              </a:defRPr>
            </a:pPr>
            <a:r>
              <a:rPr sz="3800">
                <a:solidFill>
                  <a:srgbClr val="FFFFFF"/>
                </a:solidFill>
              </a:rPr>
              <a:t>Competitively bind opioid receptors and reverses  all opioid mediated action</a:t>
            </a:r>
          </a:p>
          <a:p>
            <a:pPr marL="965200" indent="-965200">
              <a:buClr>
                <a:srgbClr val="FFFFFF"/>
              </a:buClr>
              <a:defRPr sz="1800">
                <a:solidFill>
                  <a:srgbClr val="000000"/>
                </a:solidFill>
              </a:defRPr>
            </a:pPr>
            <a:r>
              <a:rPr sz="3800">
                <a:solidFill>
                  <a:srgbClr val="FFFFFF"/>
                </a:solidFill>
              </a:rPr>
              <a:t>Dose ?</a:t>
            </a:r>
          </a:p>
          <a:p>
            <a:pPr marL="965200" indent="-965200">
              <a:buClr>
                <a:srgbClr val="FFFFFF"/>
              </a:buClr>
              <a:buFont typeface="Helvetica"/>
              <a:defRPr sz="1800">
                <a:solidFill>
                  <a:srgbClr val="000000"/>
                </a:solidFill>
              </a:defRPr>
            </a:pPr>
            <a:r>
              <a:rPr sz="3800" b="1" i="1">
                <a:solidFill>
                  <a:srgbClr val="FFFFFF"/>
                </a:solidFill>
                <a:latin typeface="+mn-lt"/>
                <a:ea typeface="+mn-ea"/>
                <a:cs typeface="+mn-cs"/>
                <a:sym typeface="Helvetica"/>
              </a:rPr>
              <a:t>Half Life? Why is it important??</a:t>
            </a: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Shape 147"/>
          <p:cNvSpPr>
            <a:spLocks noGrp="1"/>
          </p:cNvSpPr>
          <p:nvPr>
            <p:ph type="body" idx="1"/>
          </p:nvPr>
        </p:nvSpPr>
        <p:spPr>
          <a:prstGeom prst="rect">
            <a:avLst/>
          </a:prstGeom>
        </p:spPr>
        <p:txBody>
          <a:bodyPr/>
          <a:lstStyle/>
          <a:p>
            <a:pPr marL="965200" indent="-965200">
              <a:buClr>
                <a:srgbClr val="FFFFFF"/>
              </a:buClr>
              <a:defRPr sz="1800">
                <a:solidFill>
                  <a:srgbClr val="000000"/>
                </a:solidFill>
              </a:defRPr>
            </a:pPr>
            <a:r>
              <a:rPr sz="3800">
                <a:solidFill>
                  <a:srgbClr val="FFFFFF"/>
                </a:solidFill>
              </a:rPr>
              <a:t>Naloxone 1/2 life is 1 -2 hours</a:t>
            </a:r>
          </a:p>
          <a:p>
            <a:pPr marL="965200" indent="-965200">
              <a:buClr>
                <a:srgbClr val="FFFFFF"/>
              </a:buClr>
              <a:defRPr sz="1800">
                <a:solidFill>
                  <a:srgbClr val="000000"/>
                </a:solidFill>
              </a:defRPr>
            </a:pPr>
            <a:r>
              <a:rPr sz="3800">
                <a:solidFill>
                  <a:srgbClr val="FFFFFF"/>
                </a:solidFill>
              </a:rPr>
              <a:t>Morphine 1/2 life approx.  2 hours</a:t>
            </a:r>
          </a:p>
          <a:p>
            <a:pPr marL="0" indent="0">
              <a:buSzTx/>
              <a:buNone/>
              <a:defRPr sz="1800">
                <a:solidFill>
                  <a:srgbClr val="000000"/>
                </a:solidFill>
              </a:defRPr>
            </a:pPr>
            <a:endParaRPr sz="3800">
              <a:solidFill>
                <a:srgbClr val="FFFFFF"/>
              </a:solidFill>
            </a:endParaRPr>
          </a:p>
          <a:p>
            <a:pPr marL="0" indent="0" algn="ctr">
              <a:buSzTx/>
              <a:buNone/>
              <a:defRPr sz="1800">
                <a:solidFill>
                  <a:srgbClr val="000000"/>
                </a:solidFill>
              </a:defRPr>
            </a:pPr>
            <a:r>
              <a:rPr sz="2900" i="1">
                <a:solidFill>
                  <a:srgbClr val="FFFFFF"/>
                </a:solidFill>
              </a:rPr>
              <a:t>The duration of action of many opioids, especially after overdose, is significantly longer than that of naloxone. Patients responsive to naloxone should be observed for recurrence of opioid toxicity after the effect of naloxone has resolved.</a:t>
            </a: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Shape 149"/>
          <p:cNvSpPr>
            <a:spLocks noGrp="1"/>
          </p:cNvSpPr>
          <p:nvPr>
            <p:ph type="title"/>
          </p:nvPr>
        </p:nvSpPr>
        <p:spPr>
          <a:prstGeom prst="rect">
            <a:avLst/>
          </a:prstGeom>
        </p:spPr>
        <p:txBody>
          <a:bodyPr/>
          <a:lstStyle/>
          <a:p>
            <a:pPr>
              <a:defRPr sz="1800">
                <a:solidFill>
                  <a:srgbClr val="000000"/>
                </a:solidFill>
              </a:defRPr>
            </a:pPr>
            <a:r>
              <a:rPr sz="8000">
                <a:solidFill>
                  <a:srgbClr val="FFFFFF"/>
                </a:solidFill>
              </a:rPr>
              <a:t>Opioid Withdrawal</a:t>
            </a: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image9.png"/>
          <p:cNvPicPr>
            <a:picLocks noChangeAspect="1"/>
          </p:cNvPicPr>
          <p:nvPr/>
        </p:nvPicPr>
        <p:blipFill>
          <a:blip r:embed="rId2">
            <a:extLst/>
          </a:blip>
          <a:stretch>
            <a:fillRect/>
          </a:stretch>
        </p:blipFill>
        <p:spPr>
          <a:xfrm>
            <a:off x="2116770" y="1247947"/>
            <a:ext cx="8771260" cy="7270406"/>
          </a:xfrm>
          <a:prstGeom prst="rect">
            <a:avLst/>
          </a:prstGeom>
          <a:ln w="12700">
            <a:miter lim="400000"/>
          </a:ln>
          <a:effectLst>
            <a:outerShdw blurRad="190500" dist="266700" dir="5400000" rotWithShape="0">
              <a:srgbClr val="000000"/>
            </a:outerShdw>
          </a:effectLst>
        </p:spPr>
      </p:pic>
      <p:sp>
        <p:nvSpPr>
          <p:cNvPr id="152" name="Shape 152"/>
          <p:cNvSpPr/>
          <p:nvPr/>
        </p:nvSpPr>
        <p:spPr>
          <a:xfrm>
            <a:off x="3346771" y="8826499"/>
            <a:ext cx="6057256" cy="6858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b="1" i="1">
                <a:solidFill>
                  <a:srgbClr val="FFFFFF"/>
                </a:solidFill>
                <a:latin typeface="+mn-lt"/>
                <a:ea typeface="+mn-ea"/>
                <a:cs typeface="+mn-cs"/>
                <a:sym typeface="Helvetica"/>
              </a:defRPr>
            </a:lvl1pPr>
          </a:lstStyle>
          <a:p>
            <a:pPr>
              <a:defRPr sz="1800" b="0" i="0">
                <a:solidFill>
                  <a:srgbClr val="000000"/>
                </a:solidFill>
              </a:defRPr>
            </a:pPr>
            <a:r>
              <a:rPr sz="3800" b="1" i="1">
                <a:solidFill>
                  <a:srgbClr val="FFFFFF"/>
                </a:solidFill>
              </a:rPr>
              <a:t>NOT LIFE THREATENING!</a:t>
            </a: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 name="صورة 153"/>
          <p:cNvPicPr>
            <a:picLocks/>
          </p:cNvPicPr>
          <p:nvPr/>
        </p:nvPicPr>
        <p:blipFill>
          <a:blip r:embed="rId2">
            <a:extLst/>
          </a:blip>
          <a:stretch>
            <a:fillRect/>
          </a:stretch>
        </p:blipFill>
        <p:spPr>
          <a:xfrm>
            <a:off x="1333481" y="1231650"/>
            <a:ext cx="5114308" cy="3357019"/>
          </a:xfrm>
          <a:prstGeom prst="rect">
            <a:avLst/>
          </a:prstGeom>
          <a:effectLst>
            <a:outerShdw blurRad="190500" dist="8455" dir="5400000" rotWithShape="0">
              <a:srgbClr val="000000"/>
            </a:outerShdw>
          </a:effectLst>
        </p:spPr>
      </p:pic>
      <p:pic>
        <p:nvPicPr>
          <p:cNvPr id="155" name="صورة 154"/>
          <p:cNvPicPr>
            <a:picLocks/>
          </p:cNvPicPr>
          <p:nvPr/>
        </p:nvPicPr>
        <p:blipFill>
          <a:blip r:embed="rId3">
            <a:extLst/>
          </a:blip>
          <a:stretch>
            <a:fillRect/>
          </a:stretch>
        </p:blipFill>
        <p:spPr>
          <a:xfrm>
            <a:off x="7454676" y="1296590"/>
            <a:ext cx="4305686" cy="3227142"/>
          </a:xfrm>
          <a:prstGeom prst="rect">
            <a:avLst/>
          </a:prstGeom>
          <a:effectLst>
            <a:outerShdw blurRad="190500" dist="8455" dir="5400000" rotWithShape="0">
              <a:srgbClr val="000000"/>
            </a:outerShdw>
          </a:effectLst>
        </p:spPr>
      </p:pic>
      <p:pic>
        <p:nvPicPr>
          <p:cNvPr id="156" name="صورة 155"/>
          <p:cNvPicPr>
            <a:picLocks/>
          </p:cNvPicPr>
          <p:nvPr/>
        </p:nvPicPr>
        <p:blipFill>
          <a:blip r:embed="rId4">
            <a:extLst/>
          </a:blip>
          <a:stretch>
            <a:fillRect/>
          </a:stretch>
        </p:blipFill>
        <p:spPr>
          <a:xfrm>
            <a:off x="6973145" y="5324885"/>
            <a:ext cx="5268749" cy="3227140"/>
          </a:xfrm>
          <a:prstGeom prst="rect">
            <a:avLst/>
          </a:prstGeom>
          <a:effectLst>
            <a:outerShdw blurRad="190500" dist="8455" dir="5400000" rotWithShape="0">
              <a:srgbClr val="000000"/>
            </a:outerShdw>
          </a:effectLst>
        </p:spPr>
      </p:pic>
      <p:pic>
        <p:nvPicPr>
          <p:cNvPr id="157" name="صورة 156"/>
          <p:cNvPicPr>
            <a:picLocks/>
          </p:cNvPicPr>
          <p:nvPr/>
        </p:nvPicPr>
        <p:blipFill>
          <a:blip r:embed="rId5">
            <a:extLst/>
          </a:blip>
          <a:stretch>
            <a:fillRect/>
          </a:stretch>
        </p:blipFill>
        <p:spPr>
          <a:xfrm>
            <a:off x="1398353" y="5324885"/>
            <a:ext cx="4984562" cy="3227140"/>
          </a:xfrm>
          <a:prstGeom prst="rect">
            <a:avLst/>
          </a:prstGeom>
          <a:effectLst>
            <a:outerShdw blurRad="190500" dist="8455" dir="5400000" rotWithShape="0">
              <a:srgbClr val="000000"/>
            </a:outerShdw>
          </a:effectLst>
        </p:spPr>
      </p:pic>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Shape 159"/>
          <p:cNvSpPr>
            <a:spLocks noGrp="1"/>
          </p:cNvSpPr>
          <p:nvPr>
            <p:ph type="title"/>
          </p:nvPr>
        </p:nvSpPr>
        <p:spPr>
          <a:xfrm>
            <a:off x="952500" y="406400"/>
            <a:ext cx="11099800" cy="2120900"/>
          </a:xfrm>
          <a:prstGeom prst="rect">
            <a:avLst/>
          </a:prstGeom>
        </p:spPr>
        <p:txBody>
          <a:bodyPr/>
          <a:lstStyle>
            <a:lvl1pPr>
              <a:defRPr>
                <a:latin typeface="Gurmukhi MN"/>
                <a:ea typeface="Gurmukhi MN"/>
                <a:cs typeface="Gurmukhi MN"/>
                <a:sym typeface="Gurmukhi MN"/>
              </a:defRPr>
            </a:lvl1pPr>
          </a:lstStyle>
          <a:p>
            <a:pPr>
              <a:defRPr sz="1800">
                <a:solidFill>
                  <a:srgbClr val="000000"/>
                </a:solidFill>
              </a:defRPr>
            </a:pPr>
            <a:r>
              <a:rPr sz="8000">
                <a:solidFill>
                  <a:srgbClr val="FFFFFF"/>
                </a:solidFill>
              </a:rPr>
              <a:t>Methadone</a:t>
            </a:r>
          </a:p>
        </p:txBody>
      </p:sp>
      <p:sp>
        <p:nvSpPr>
          <p:cNvPr id="160" name="Shape 160"/>
          <p:cNvSpPr>
            <a:spLocks noGrp="1"/>
          </p:cNvSpPr>
          <p:nvPr>
            <p:ph type="body" idx="1"/>
          </p:nvPr>
        </p:nvSpPr>
        <p:spPr>
          <a:xfrm>
            <a:off x="952500" y="2209800"/>
            <a:ext cx="11099800" cy="6286500"/>
          </a:xfrm>
          <a:prstGeom prst="rect">
            <a:avLst/>
          </a:prstGeom>
        </p:spPr>
        <p:txBody>
          <a:bodyPr/>
          <a:lstStyle/>
          <a:p>
            <a:pPr marL="965200" indent="-965200">
              <a:buClr>
                <a:srgbClr val="FFFFFF"/>
              </a:buClr>
              <a:defRPr sz="1800">
                <a:solidFill>
                  <a:srgbClr val="000000"/>
                </a:solidFill>
              </a:defRPr>
            </a:pPr>
            <a:r>
              <a:rPr sz="3800">
                <a:solidFill>
                  <a:srgbClr val="FFFFFF"/>
                </a:solidFill>
              </a:rPr>
              <a:t>Long half life</a:t>
            </a:r>
          </a:p>
          <a:p>
            <a:pPr marL="965200" indent="-965200">
              <a:buClr>
                <a:srgbClr val="FFFFFF"/>
              </a:buClr>
              <a:defRPr sz="1800">
                <a:solidFill>
                  <a:srgbClr val="000000"/>
                </a:solidFill>
              </a:defRPr>
            </a:pPr>
            <a:r>
              <a:rPr sz="3800">
                <a:solidFill>
                  <a:srgbClr val="FFFFFF"/>
                </a:solidFill>
              </a:rPr>
              <a:t>Requires a dose every 24hrs</a:t>
            </a: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a:spLocks noGrp="1"/>
          </p:cNvSpPr>
          <p:nvPr>
            <p:ph type="title"/>
          </p:nvPr>
        </p:nvSpPr>
        <p:spPr>
          <a:prstGeom prst="rect">
            <a:avLst/>
          </a:prstGeom>
        </p:spPr>
        <p:txBody>
          <a:bodyPr/>
          <a:lstStyle>
            <a:lvl1pPr>
              <a:defRPr b="1">
                <a:latin typeface="+mn-lt"/>
                <a:ea typeface="+mn-ea"/>
                <a:cs typeface="+mn-cs"/>
                <a:sym typeface="Helvetica"/>
              </a:defRPr>
            </a:lvl1pPr>
          </a:lstStyle>
          <a:p>
            <a:pPr>
              <a:defRPr sz="1800" b="0">
                <a:solidFill>
                  <a:srgbClr val="000000"/>
                </a:solidFill>
              </a:defRPr>
            </a:pPr>
            <a:r>
              <a:rPr sz="8000" b="1">
                <a:solidFill>
                  <a:srgbClr val="FFFFFF"/>
                </a:solidFill>
              </a:rPr>
              <a:t>Benzodiazepine Toxicity</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Shape 113"/>
          <p:cNvSpPr>
            <a:spLocks noGrp="1"/>
          </p:cNvSpPr>
          <p:nvPr>
            <p:ph type="title"/>
          </p:nvPr>
        </p:nvSpPr>
        <p:spPr>
          <a:xfrm>
            <a:off x="952500" y="406400"/>
            <a:ext cx="11099800" cy="2120900"/>
          </a:xfrm>
          <a:prstGeom prst="rect">
            <a:avLst/>
          </a:prstGeom>
        </p:spPr>
        <p:txBody>
          <a:bodyPr/>
          <a:lstStyle/>
          <a:p>
            <a:pPr>
              <a:defRPr sz="1800">
                <a:solidFill>
                  <a:srgbClr val="000000"/>
                </a:solidFill>
              </a:defRPr>
            </a:pPr>
            <a:r>
              <a:rPr sz="8000">
                <a:solidFill>
                  <a:srgbClr val="FFFFFF"/>
                </a:solidFill>
              </a:rPr>
              <a:t>What Are Opioids?</a:t>
            </a:r>
          </a:p>
        </p:txBody>
      </p:sp>
      <p:pic>
        <p:nvPicPr>
          <p:cNvPr id="114" name="image1.png"/>
          <p:cNvPicPr>
            <a:picLocks noChangeAspect="1"/>
          </p:cNvPicPr>
          <p:nvPr/>
        </p:nvPicPr>
        <p:blipFill>
          <a:blip r:embed="rId2">
            <a:extLst/>
          </a:blip>
          <a:stretch>
            <a:fillRect/>
          </a:stretch>
        </p:blipFill>
        <p:spPr>
          <a:xfrm>
            <a:off x="1548146" y="3148259"/>
            <a:ext cx="4062639" cy="5905503"/>
          </a:xfrm>
          <a:prstGeom prst="rect">
            <a:avLst/>
          </a:prstGeom>
          <a:ln w="12700">
            <a:miter lim="400000"/>
          </a:ln>
          <a:effectLst>
            <a:outerShdw blurRad="190500" dist="8455" dir="5400000" rotWithShape="0">
              <a:srgbClr val="000000"/>
            </a:outerShdw>
          </a:effectLst>
        </p:spPr>
      </p:pic>
      <p:pic>
        <p:nvPicPr>
          <p:cNvPr id="115" name="image2.png"/>
          <p:cNvPicPr>
            <a:picLocks noChangeAspect="1"/>
          </p:cNvPicPr>
          <p:nvPr/>
        </p:nvPicPr>
        <p:blipFill>
          <a:blip r:embed="rId3">
            <a:extLst/>
          </a:blip>
          <a:stretch>
            <a:fillRect/>
          </a:stretch>
        </p:blipFill>
        <p:spPr>
          <a:xfrm>
            <a:off x="6811127" y="2563141"/>
            <a:ext cx="5016583" cy="3331669"/>
          </a:xfrm>
          <a:prstGeom prst="rect">
            <a:avLst/>
          </a:prstGeom>
          <a:ln w="12700">
            <a:miter lim="400000"/>
          </a:ln>
          <a:effectLst>
            <a:outerShdw blurRad="190500" dist="8455" dir="5400000" rotWithShape="0">
              <a:srgbClr val="000000"/>
            </a:outerShdw>
          </a:effectLst>
        </p:spPr>
      </p:pic>
      <p:pic>
        <p:nvPicPr>
          <p:cNvPr id="116" name="image3.png"/>
          <p:cNvPicPr>
            <a:picLocks noChangeAspect="1"/>
          </p:cNvPicPr>
          <p:nvPr/>
        </p:nvPicPr>
        <p:blipFill>
          <a:blip r:embed="rId4">
            <a:extLst/>
          </a:blip>
          <a:stretch>
            <a:fillRect/>
          </a:stretch>
        </p:blipFill>
        <p:spPr>
          <a:xfrm>
            <a:off x="6785247" y="6385159"/>
            <a:ext cx="5068344" cy="3186933"/>
          </a:xfrm>
          <a:prstGeom prst="rect">
            <a:avLst/>
          </a:prstGeom>
          <a:ln w="12700">
            <a:miter lim="400000"/>
          </a:ln>
          <a:effectLst>
            <a:outerShdw blurRad="190500" dist="8455" dir="5400000" rotWithShape="0">
              <a:srgbClr val="000000"/>
            </a:outerShdw>
          </a:effectLst>
        </p:spPr>
      </p:pic>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Shape 164"/>
          <p:cNvSpPr>
            <a:spLocks noGrp="1"/>
          </p:cNvSpPr>
          <p:nvPr>
            <p:ph type="body" sz="quarter" idx="1"/>
          </p:nvPr>
        </p:nvSpPr>
        <p:spPr>
          <a:xfrm>
            <a:off x="1270000" y="6565900"/>
            <a:ext cx="10464800" cy="2180134"/>
          </a:xfrm>
          <a:prstGeom prst="rect">
            <a:avLst/>
          </a:prstGeom>
        </p:spPr>
        <p:txBody>
          <a:bodyPr/>
          <a:lstStyle/>
          <a:p>
            <a:pPr algn="just" defTabSz="353964">
              <a:lnSpc>
                <a:spcPts val="3400"/>
              </a:lnSpc>
              <a:defRPr sz="1764">
                <a:solidFill>
                  <a:srgbClr val="000000"/>
                </a:solidFill>
              </a:defRPr>
            </a:pPr>
            <a:r>
              <a:rPr sz="2254">
                <a:solidFill>
                  <a:srgbClr val="FFFFFF"/>
                </a:solidFill>
                <a:latin typeface="Times"/>
                <a:ea typeface="Times"/>
                <a:cs typeface="Times"/>
                <a:sym typeface="Times"/>
              </a:rPr>
              <a:t>Benzodiazepine bind to benzodiazepine receptor &amp; potentiates GABA effects on the chloride channel —&gt; increasing intracellular flux of CL ions &amp; hyperpolarizing the cell</a:t>
            </a:r>
            <a:endParaRPr sz="2254">
              <a:latin typeface="Times"/>
              <a:ea typeface="Times"/>
              <a:cs typeface="Times"/>
              <a:sym typeface="Times"/>
            </a:endParaRPr>
          </a:p>
          <a:p>
            <a:pPr algn="just" defTabSz="353964">
              <a:lnSpc>
                <a:spcPts val="3400"/>
              </a:lnSpc>
              <a:defRPr sz="1764">
                <a:solidFill>
                  <a:srgbClr val="000000"/>
                </a:solidFill>
              </a:defRPr>
            </a:pPr>
            <a:endParaRPr sz="2254">
              <a:latin typeface="Times"/>
              <a:ea typeface="Times"/>
              <a:cs typeface="Times"/>
              <a:sym typeface="Times"/>
            </a:endParaRPr>
          </a:p>
          <a:p>
            <a:pPr algn="just" defTabSz="353964">
              <a:lnSpc>
                <a:spcPts val="3400"/>
              </a:lnSpc>
              <a:defRPr sz="1764">
                <a:solidFill>
                  <a:srgbClr val="000000"/>
                </a:solidFill>
              </a:defRPr>
            </a:pPr>
            <a:r>
              <a:rPr sz="2254">
                <a:solidFill>
                  <a:srgbClr val="FFFFFF"/>
                </a:solidFill>
                <a:latin typeface="Times"/>
                <a:ea typeface="Times"/>
                <a:cs typeface="Times"/>
                <a:sym typeface="Times"/>
              </a:rPr>
              <a:t>The net effect is a diminished ability of the nerve cell to initiate an action potential, inhibiting neural transmission!</a:t>
            </a:r>
          </a:p>
        </p:txBody>
      </p:sp>
      <p:pic>
        <p:nvPicPr>
          <p:cNvPr id="165" name="image14.png"/>
          <p:cNvPicPr>
            <a:picLocks noChangeAspect="1"/>
          </p:cNvPicPr>
          <p:nvPr/>
        </p:nvPicPr>
        <p:blipFill>
          <a:blip r:embed="rId2">
            <a:extLst/>
          </a:blip>
          <a:stretch>
            <a:fillRect/>
          </a:stretch>
        </p:blipFill>
        <p:spPr>
          <a:xfrm>
            <a:off x="2234374" y="1469697"/>
            <a:ext cx="8536052" cy="4934605"/>
          </a:xfrm>
          <a:prstGeom prst="rect">
            <a:avLst/>
          </a:prstGeom>
          <a:ln w="12700">
            <a:miter lim="400000"/>
          </a:ln>
          <a:effectLst>
            <a:outerShdw blurRad="190500" dist="8455" dir="5400000" rotWithShape="0">
              <a:srgbClr val="000000"/>
            </a:outerShdw>
          </a:effectLst>
        </p:spPr>
      </p:pic>
      <p:sp>
        <p:nvSpPr>
          <p:cNvPr id="166" name="Shape 166"/>
          <p:cNvSpPr>
            <a:spLocks noGrp="1"/>
          </p:cNvSpPr>
          <p:nvPr>
            <p:ph type="title"/>
          </p:nvPr>
        </p:nvSpPr>
        <p:spPr>
          <a:xfrm>
            <a:off x="952500" y="648295"/>
            <a:ext cx="11099800" cy="659805"/>
          </a:xfrm>
          <a:prstGeom prst="rect">
            <a:avLst/>
          </a:prstGeom>
        </p:spPr>
        <p:txBody>
          <a:bodyPr anchor="ctr"/>
          <a:lstStyle>
            <a:lvl1pPr defTabSz="268731">
              <a:defRPr sz="3600" b="1">
                <a:latin typeface="+mn-lt"/>
                <a:ea typeface="+mn-ea"/>
                <a:cs typeface="+mn-cs"/>
                <a:sym typeface="Helvetica"/>
              </a:defRPr>
            </a:lvl1pPr>
          </a:lstStyle>
          <a:p>
            <a:pPr>
              <a:defRPr sz="1800" b="0">
                <a:solidFill>
                  <a:srgbClr val="000000"/>
                </a:solidFill>
              </a:defRPr>
            </a:pPr>
            <a:r>
              <a:rPr sz="3600" b="1">
                <a:solidFill>
                  <a:srgbClr val="FFFFFF"/>
                </a:solidFill>
              </a:rPr>
              <a:t>Mechanism of Action</a:t>
            </a: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 name="صورة 167"/>
          <p:cNvPicPr>
            <a:picLocks/>
          </p:cNvPicPr>
          <p:nvPr/>
        </p:nvPicPr>
        <p:blipFill>
          <a:blip r:embed="rId2">
            <a:extLst/>
          </a:blip>
          <a:stretch>
            <a:fillRect/>
          </a:stretch>
        </p:blipFill>
        <p:spPr>
          <a:xfrm>
            <a:off x="3250629" y="2094755"/>
            <a:ext cx="6503542" cy="5576790"/>
          </a:xfrm>
          <a:prstGeom prst="rect">
            <a:avLst/>
          </a:prstGeom>
          <a:effectLst>
            <a:outerShdw blurRad="190500" dist="292100" dir="5400000" rotWithShape="0">
              <a:srgbClr val="000000"/>
            </a:outerShdw>
            <a:reflection stA="50000" endPos="40000" dir="5400000" sy="-100000" algn="bl" rotWithShape="0"/>
          </a:effectLst>
        </p:spPr>
      </p:pic>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Shape 170"/>
          <p:cNvSpPr>
            <a:spLocks noGrp="1"/>
          </p:cNvSpPr>
          <p:nvPr>
            <p:ph type="title"/>
          </p:nvPr>
        </p:nvSpPr>
        <p:spPr>
          <a:xfrm>
            <a:off x="952500" y="406400"/>
            <a:ext cx="11099800" cy="2120900"/>
          </a:xfrm>
          <a:prstGeom prst="rect">
            <a:avLst/>
          </a:prstGeom>
        </p:spPr>
        <p:txBody>
          <a:bodyPr/>
          <a:lstStyle/>
          <a:p>
            <a:pPr>
              <a:defRPr sz="1800">
                <a:solidFill>
                  <a:srgbClr val="000000"/>
                </a:solidFill>
              </a:defRPr>
            </a:pPr>
            <a:r>
              <a:rPr sz="8000">
                <a:solidFill>
                  <a:srgbClr val="FFFFFF"/>
                </a:solidFill>
              </a:rPr>
              <a:t>Clinical Effects</a:t>
            </a:r>
          </a:p>
        </p:txBody>
      </p:sp>
      <p:sp>
        <p:nvSpPr>
          <p:cNvPr id="171" name="Shape 171"/>
          <p:cNvSpPr>
            <a:spLocks noGrp="1"/>
          </p:cNvSpPr>
          <p:nvPr>
            <p:ph type="body" idx="1"/>
          </p:nvPr>
        </p:nvSpPr>
        <p:spPr>
          <a:xfrm>
            <a:off x="952500" y="2590800"/>
            <a:ext cx="11099800" cy="6286500"/>
          </a:xfrm>
          <a:prstGeom prst="rect">
            <a:avLst/>
          </a:prstGeom>
        </p:spPr>
        <p:txBody>
          <a:bodyPr/>
          <a:lstStyle/>
          <a:p>
            <a:pPr marL="818815" indent="-818815" defTabSz="457200">
              <a:lnSpc>
                <a:spcPct val="200000"/>
              </a:lnSpc>
              <a:spcBef>
                <a:spcPts val="0"/>
              </a:spcBef>
              <a:buClr>
                <a:srgbClr val="FFFFFF"/>
              </a:buClr>
              <a:buFont typeface="Times"/>
              <a:defRPr sz="1800">
                <a:solidFill>
                  <a:srgbClr val="000000"/>
                </a:solidFill>
              </a:defRPr>
            </a:pPr>
            <a:r>
              <a:rPr sz="3500">
                <a:solidFill>
                  <a:srgbClr val="FFFFFF"/>
                </a:solidFill>
                <a:latin typeface="Times"/>
                <a:ea typeface="Times"/>
                <a:cs typeface="Times"/>
                <a:sym typeface="Times"/>
              </a:rPr>
              <a:t>Sedative</a:t>
            </a:r>
            <a:endParaRPr sz="3500">
              <a:latin typeface="Times"/>
              <a:ea typeface="Times"/>
              <a:cs typeface="Times"/>
              <a:sym typeface="Times"/>
            </a:endParaRPr>
          </a:p>
          <a:p>
            <a:pPr marL="818815" indent="-818815" defTabSz="457200">
              <a:lnSpc>
                <a:spcPct val="200000"/>
              </a:lnSpc>
              <a:spcBef>
                <a:spcPts val="0"/>
              </a:spcBef>
              <a:buClr>
                <a:srgbClr val="FFFFFF"/>
              </a:buClr>
              <a:buFont typeface="Times"/>
              <a:defRPr sz="1800">
                <a:solidFill>
                  <a:srgbClr val="000000"/>
                </a:solidFill>
              </a:defRPr>
            </a:pPr>
            <a:r>
              <a:rPr sz="3500">
                <a:solidFill>
                  <a:srgbClr val="FFFFFF"/>
                </a:solidFill>
                <a:latin typeface="Times"/>
                <a:ea typeface="Times"/>
                <a:cs typeface="Times"/>
                <a:sym typeface="Times"/>
              </a:rPr>
              <a:t>Hypnotic</a:t>
            </a:r>
            <a:endParaRPr sz="3500">
              <a:latin typeface="Times"/>
              <a:ea typeface="Times"/>
              <a:cs typeface="Times"/>
              <a:sym typeface="Times"/>
            </a:endParaRPr>
          </a:p>
          <a:p>
            <a:pPr marL="818815" indent="-818815" defTabSz="457200">
              <a:lnSpc>
                <a:spcPct val="200000"/>
              </a:lnSpc>
              <a:spcBef>
                <a:spcPts val="0"/>
              </a:spcBef>
              <a:buClr>
                <a:srgbClr val="FFFFFF"/>
              </a:buClr>
              <a:buFont typeface="Times"/>
              <a:defRPr sz="1800">
                <a:solidFill>
                  <a:srgbClr val="000000"/>
                </a:solidFill>
              </a:defRPr>
            </a:pPr>
            <a:r>
              <a:rPr sz="3500">
                <a:solidFill>
                  <a:srgbClr val="FFFFFF"/>
                </a:solidFill>
                <a:latin typeface="Times"/>
                <a:ea typeface="Times"/>
                <a:cs typeface="Times"/>
                <a:sym typeface="Times"/>
              </a:rPr>
              <a:t>Anxiolytic</a:t>
            </a:r>
            <a:endParaRPr sz="3500">
              <a:latin typeface="Times"/>
              <a:ea typeface="Times"/>
              <a:cs typeface="Times"/>
              <a:sym typeface="Times"/>
            </a:endParaRPr>
          </a:p>
          <a:p>
            <a:pPr marL="818815" indent="-818815" defTabSz="457200">
              <a:lnSpc>
                <a:spcPct val="200000"/>
              </a:lnSpc>
              <a:spcBef>
                <a:spcPts val="0"/>
              </a:spcBef>
              <a:buClr>
                <a:srgbClr val="FFFFFF"/>
              </a:buClr>
              <a:buFont typeface="Times"/>
              <a:defRPr sz="1800">
                <a:solidFill>
                  <a:srgbClr val="000000"/>
                </a:solidFill>
              </a:defRPr>
            </a:pPr>
            <a:r>
              <a:rPr sz="3500">
                <a:solidFill>
                  <a:srgbClr val="FFFFFF"/>
                </a:solidFill>
                <a:latin typeface="Times"/>
                <a:ea typeface="Times"/>
                <a:cs typeface="Times"/>
                <a:sym typeface="Times"/>
              </a:rPr>
              <a:t>Anticonvulsant</a:t>
            </a: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 name="image15.png"/>
          <p:cNvPicPr>
            <a:picLocks noChangeAspect="1"/>
          </p:cNvPicPr>
          <p:nvPr/>
        </p:nvPicPr>
        <p:blipFill>
          <a:blip r:embed="rId2">
            <a:extLst/>
          </a:blip>
          <a:stretch>
            <a:fillRect/>
          </a:stretch>
        </p:blipFill>
        <p:spPr>
          <a:xfrm>
            <a:off x="1183856" y="2382283"/>
            <a:ext cx="10637088" cy="4426068"/>
          </a:xfrm>
          <a:prstGeom prst="rect">
            <a:avLst/>
          </a:prstGeom>
          <a:ln w="12700">
            <a:miter lim="400000"/>
          </a:ln>
          <a:effectLst>
            <a:outerShdw blurRad="190500" dist="279400" dir="5400000" rotWithShape="0">
              <a:srgbClr val="000000"/>
            </a:outerShdw>
          </a:effectLst>
        </p:spPr>
      </p:pic>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Shape 175"/>
          <p:cNvSpPr>
            <a:spLocks noGrp="1"/>
          </p:cNvSpPr>
          <p:nvPr>
            <p:ph type="title"/>
          </p:nvPr>
        </p:nvSpPr>
        <p:spPr>
          <a:xfrm>
            <a:off x="952500" y="406400"/>
            <a:ext cx="11099800" cy="2120900"/>
          </a:xfrm>
          <a:prstGeom prst="rect">
            <a:avLst/>
          </a:prstGeom>
        </p:spPr>
        <p:txBody>
          <a:bodyPr/>
          <a:lstStyle>
            <a:lvl1pPr defTabSz="484886">
              <a:defRPr sz="6600"/>
            </a:lvl1pPr>
          </a:lstStyle>
          <a:p>
            <a:pPr>
              <a:defRPr sz="1800">
                <a:solidFill>
                  <a:srgbClr val="000000"/>
                </a:solidFill>
              </a:defRPr>
            </a:pPr>
            <a:r>
              <a:rPr sz="6600">
                <a:solidFill>
                  <a:srgbClr val="FFFFFF"/>
                </a:solidFill>
              </a:rPr>
              <a:t>Clinical Features of Benzo Poisoning</a:t>
            </a:r>
          </a:p>
        </p:txBody>
      </p:sp>
      <p:sp>
        <p:nvSpPr>
          <p:cNvPr id="176" name="Shape 176"/>
          <p:cNvSpPr>
            <a:spLocks noGrp="1"/>
          </p:cNvSpPr>
          <p:nvPr>
            <p:ph type="body" idx="1"/>
          </p:nvPr>
        </p:nvSpPr>
        <p:spPr>
          <a:xfrm>
            <a:off x="952500" y="2590800"/>
            <a:ext cx="11099800" cy="6286500"/>
          </a:xfrm>
          <a:prstGeom prst="rect">
            <a:avLst/>
          </a:prstGeom>
        </p:spPr>
        <p:txBody>
          <a:bodyPr/>
          <a:lstStyle/>
          <a:p>
            <a:pPr marL="965200" indent="-965200">
              <a:buClr>
                <a:srgbClr val="FFFFFF"/>
              </a:buClr>
              <a:defRPr sz="1800">
                <a:solidFill>
                  <a:srgbClr val="000000"/>
                </a:solidFill>
              </a:defRPr>
            </a:pPr>
            <a:r>
              <a:rPr sz="3800">
                <a:solidFill>
                  <a:srgbClr val="FFFFFF"/>
                </a:solidFill>
              </a:rPr>
              <a:t>CNS depression (spectrum)</a:t>
            </a:r>
          </a:p>
          <a:p>
            <a:pPr marL="965200" indent="-965200">
              <a:buClr>
                <a:srgbClr val="FFFFFF"/>
              </a:buClr>
              <a:defRPr sz="1800">
                <a:solidFill>
                  <a:srgbClr val="000000"/>
                </a:solidFill>
              </a:defRPr>
            </a:pPr>
            <a:r>
              <a:rPr sz="3800">
                <a:solidFill>
                  <a:srgbClr val="FFFFFF"/>
                </a:solidFill>
              </a:rPr>
              <a:t>Resp. depression (non central)</a:t>
            </a:r>
          </a:p>
          <a:p>
            <a:pPr marL="965200" indent="-965200">
              <a:buClr>
                <a:srgbClr val="FFFFFF"/>
              </a:buClr>
              <a:defRPr sz="1800">
                <a:solidFill>
                  <a:srgbClr val="000000"/>
                </a:solidFill>
              </a:defRPr>
            </a:pPr>
            <a:r>
              <a:rPr sz="3800">
                <a:solidFill>
                  <a:srgbClr val="FFFFFF"/>
                </a:solidFill>
              </a:rPr>
              <a:t>Hypotension (uncommon)</a:t>
            </a:r>
          </a:p>
          <a:p>
            <a:pPr marL="965200" indent="-965200">
              <a:buClr>
                <a:srgbClr val="FFFFFF"/>
              </a:buClr>
              <a:defRPr sz="1800">
                <a:solidFill>
                  <a:srgbClr val="000000"/>
                </a:solidFill>
              </a:defRPr>
            </a:pPr>
            <a:r>
              <a:rPr sz="3800">
                <a:solidFill>
                  <a:srgbClr val="FFFFFF"/>
                </a:solidFill>
              </a:rPr>
              <a:t>Potentail complications:                              Aspiration - Pressure sores</a:t>
            </a: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Shape 178"/>
          <p:cNvSpPr>
            <a:spLocks noGrp="1"/>
          </p:cNvSpPr>
          <p:nvPr>
            <p:ph type="title"/>
          </p:nvPr>
        </p:nvSpPr>
        <p:spPr>
          <a:prstGeom prst="rect">
            <a:avLst/>
          </a:prstGeom>
        </p:spPr>
        <p:txBody>
          <a:bodyPr/>
          <a:lstStyle>
            <a:lvl1pPr>
              <a:defRPr b="1">
                <a:latin typeface="+mn-lt"/>
                <a:ea typeface="+mn-ea"/>
                <a:cs typeface="+mn-cs"/>
                <a:sym typeface="Helvetica"/>
              </a:defRPr>
            </a:lvl1pPr>
          </a:lstStyle>
          <a:p>
            <a:pPr>
              <a:defRPr sz="1800" b="0">
                <a:solidFill>
                  <a:srgbClr val="000000"/>
                </a:solidFill>
              </a:defRPr>
            </a:pPr>
            <a:r>
              <a:rPr sz="8000" b="1">
                <a:solidFill>
                  <a:srgbClr val="FFFFFF"/>
                </a:solidFill>
              </a:rPr>
              <a:t>Why do they get HAGMA ACIDOSIS?</a:t>
            </a: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Shape 180"/>
          <p:cNvSpPr>
            <a:spLocks noGrp="1"/>
          </p:cNvSpPr>
          <p:nvPr>
            <p:ph type="title"/>
          </p:nvPr>
        </p:nvSpPr>
        <p:spPr>
          <a:xfrm>
            <a:off x="952500" y="406400"/>
            <a:ext cx="11099800" cy="2120900"/>
          </a:xfrm>
          <a:prstGeom prst="rect">
            <a:avLst/>
          </a:prstGeom>
        </p:spPr>
        <p:txBody>
          <a:bodyPr/>
          <a:lstStyle/>
          <a:p>
            <a:endParaRPr/>
          </a:p>
        </p:txBody>
      </p:sp>
      <p:sp>
        <p:nvSpPr>
          <p:cNvPr id="181" name="Shape 181"/>
          <p:cNvSpPr>
            <a:spLocks noGrp="1"/>
          </p:cNvSpPr>
          <p:nvPr>
            <p:ph type="body" idx="1"/>
          </p:nvPr>
        </p:nvSpPr>
        <p:spPr>
          <a:xfrm>
            <a:off x="952500" y="2590800"/>
            <a:ext cx="11099800" cy="6286500"/>
          </a:xfrm>
          <a:prstGeom prst="rect">
            <a:avLst/>
          </a:prstGeom>
        </p:spPr>
        <p:txBody>
          <a:bodyPr/>
          <a:lstStyle/>
          <a:p>
            <a:pPr marL="1447800" indent="-1447800">
              <a:buClr>
                <a:srgbClr val="FFFFFF"/>
              </a:buClr>
              <a:buFont typeface="Helvetica"/>
              <a:defRPr sz="1800">
                <a:solidFill>
                  <a:srgbClr val="000000"/>
                </a:solidFill>
              </a:defRPr>
            </a:pPr>
            <a:r>
              <a:rPr sz="5700" b="1" i="1">
                <a:solidFill>
                  <a:srgbClr val="FFFFFF"/>
                </a:solidFill>
                <a:latin typeface="+mn-lt"/>
                <a:ea typeface="+mn-ea"/>
                <a:cs typeface="+mn-cs"/>
                <a:sym typeface="Helvetica"/>
              </a:rPr>
              <a:t>How to Diagnose?</a:t>
            </a:r>
            <a:endParaRPr sz="5700" b="1" i="1">
              <a:latin typeface="+mn-lt"/>
              <a:ea typeface="+mn-ea"/>
              <a:cs typeface="+mn-cs"/>
              <a:sym typeface="Helvetica"/>
            </a:endParaRPr>
          </a:p>
          <a:p>
            <a:pPr marL="1447800" indent="-1447800">
              <a:buClr>
                <a:srgbClr val="FFFFFF"/>
              </a:buClr>
              <a:buFont typeface="Helvetica"/>
              <a:defRPr sz="1800">
                <a:solidFill>
                  <a:srgbClr val="000000"/>
                </a:solidFill>
              </a:defRPr>
            </a:pPr>
            <a:r>
              <a:rPr sz="5700" b="1" i="1">
                <a:solidFill>
                  <a:srgbClr val="FFFFFF"/>
                </a:solidFill>
                <a:latin typeface="+mn-lt"/>
                <a:ea typeface="+mn-ea"/>
                <a:cs typeface="+mn-cs"/>
                <a:sym typeface="Helvetica"/>
              </a:rPr>
              <a:t>Differential Diagnosis?</a:t>
            </a:r>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hape 183"/>
          <p:cNvSpPr>
            <a:spLocks noGrp="1"/>
          </p:cNvSpPr>
          <p:nvPr>
            <p:ph type="title"/>
          </p:nvPr>
        </p:nvSpPr>
        <p:spPr>
          <a:xfrm>
            <a:off x="952500" y="1409700"/>
            <a:ext cx="11099800" cy="2120900"/>
          </a:xfrm>
          <a:prstGeom prst="rect">
            <a:avLst/>
          </a:prstGeom>
        </p:spPr>
        <p:txBody>
          <a:bodyPr/>
          <a:lstStyle>
            <a:lvl1pPr>
              <a:defRPr>
                <a:latin typeface="Gurmukhi MN"/>
                <a:ea typeface="Gurmukhi MN"/>
                <a:cs typeface="Gurmukhi MN"/>
                <a:sym typeface="Gurmukhi MN"/>
              </a:defRPr>
            </a:lvl1pPr>
          </a:lstStyle>
          <a:p>
            <a:pPr>
              <a:defRPr sz="1800">
                <a:solidFill>
                  <a:srgbClr val="000000"/>
                </a:solidFill>
              </a:defRPr>
            </a:pPr>
            <a:r>
              <a:rPr sz="8000">
                <a:solidFill>
                  <a:srgbClr val="FFFFFF"/>
                </a:solidFill>
              </a:rPr>
              <a:t>Management</a:t>
            </a:r>
          </a:p>
        </p:txBody>
      </p:sp>
      <p:sp>
        <p:nvSpPr>
          <p:cNvPr id="184" name="Shape 184"/>
          <p:cNvSpPr>
            <a:spLocks noGrp="1"/>
          </p:cNvSpPr>
          <p:nvPr>
            <p:ph type="body" idx="1"/>
          </p:nvPr>
        </p:nvSpPr>
        <p:spPr>
          <a:xfrm>
            <a:off x="1092200" y="3441700"/>
            <a:ext cx="11099800" cy="6286500"/>
          </a:xfrm>
          <a:prstGeom prst="rect">
            <a:avLst/>
          </a:prstGeom>
        </p:spPr>
        <p:txBody>
          <a:bodyPr/>
          <a:lstStyle/>
          <a:p>
            <a:pPr marL="1092200" indent="-1092200">
              <a:buClr>
                <a:srgbClr val="FFFFFF"/>
              </a:buClr>
              <a:buFont typeface="Helvetica"/>
              <a:defRPr sz="1800">
                <a:solidFill>
                  <a:srgbClr val="000000"/>
                </a:solidFill>
              </a:defRPr>
            </a:pPr>
            <a:r>
              <a:rPr sz="4300" b="1">
                <a:solidFill>
                  <a:srgbClr val="FFFFFF"/>
                </a:solidFill>
                <a:latin typeface="+mn-lt"/>
                <a:ea typeface="+mn-ea"/>
                <a:cs typeface="+mn-cs"/>
                <a:sym typeface="Helvetica"/>
              </a:rPr>
              <a:t>Supportive</a:t>
            </a:r>
            <a:endParaRPr sz="4300" b="1">
              <a:latin typeface="+mn-lt"/>
              <a:ea typeface="+mn-ea"/>
              <a:cs typeface="+mn-cs"/>
              <a:sym typeface="Helvetica"/>
            </a:endParaRPr>
          </a:p>
          <a:p>
            <a:pPr marL="1092200" indent="-1092200">
              <a:buClr>
                <a:srgbClr val="FFFFFF"/>
              </a:buClr>
              <a:buFont typeface="Helvetica"/>
              <a:defRPr sz="1800">
                <a:solidFill>
                  <a:srgbClr val="000000"/>
                </a:solidFill>
              </a:defRPr>
            </a:pPr>
            <a:r>
              <a:rPr sz="4300" b="1">
                <a:solidFill>
                  <a:srgbClr val="FFFFFF"/>
                </a:solidFill>
                <a:latin typeface="+mn-lt"/>
                <a:ea typeface="+mn-ea"/>
                <a:cs typeface="+mn-cs"/>
                <a:sym typeface="Helvetica"/>
              </a:rPr>
              <a:t>Antidote</a:t>
            </a:r>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hape 186"/>
          <p:cNvSpPr>
            <a:spLocks noGrp="1"/>
          </p:cNvSpPr>
          <p:nvPr>
            <p:ph type="title"/>
          </p:nvPr>
        </p:nvSpPr>
        <p:spPr>
          <a:xfrm>
            <a:off x="1384300" y="966266"/>
            <a:ext cx="11099800" cy="2120901"/>
          </a:xfrm>
          <a:prstGeom prst="rect">
            <a:avLst/>
          </a:prstGeom>
        </p:spPr>
        <p:txBody>
          <a:bodyPr/>
          <a:lstStyle>
            <a:lvl1pPr>
              <a:defRPr>
                <a:latin typeface="Gurmukhi MN"/>
                <a:ea typeface="Gurmukhi MN"/>
                <a:cs typeface="Gurmukhi MN"/>
                <a:sym typeface="Gurmukhi MN"/>
              </a:defRPr>
            </a:lvl1pPr>
          </a:lstStyle>
          <a:p>
            <a:pPr>
              <a:defRPr sz="1800">
                <a:solidFill>
                  <a:srgbClr val="000000"/>
                </a:solidFill>
              </a:defRPr>
            </a:pPr>
            <a:r>
              <a:rPr sz="8000">
                <a:solidFill>
                  <a:srgbClr val="FFFFFF"/>
                </a:solidFill>
              </a:rPr>
              <a:t>Flumazenil</a:t>
            </a:r>
          </a:p>
        </p:txBody>
      </p:sp>
      <p:sp>
        <p:nvSpPr>
          <p:cNvPr id="187" name="Shape 187"/>
          <p:cNvSpPr>
            <a:spLocks noGrp="1"/>
          </p:cNvSpPr>
          <p:nvPr>
            <p:ph type="body" idx="1"/>
          </p:nvPr>
        </p:nvSpPr>
        <p:spPr>
          <a:xfrm>
            <a:off x="952500" y="2590800"/>
            <a:ext cx="11099800" cy="6286500"/>
          </a:xfrm>
          <a:prstGeom prst="rect">
            <a:avLst/>
          </a:prstGeom>
        </p:spPr>
        <p:txBody>
          <a:bodyPr/>
          <a:lstStyle/>
          <a:p>
            <a:pPr marL="0" indent="0" algn="just" defTabSz="457200">
              <a:lnSpc>
                <a:spcPts val="5100"/>
              </a:lnSpc>
              <a:spcBef>
                <a:spcPts val="0"/>
              </a:spcBef>
              <a:buSzTx/>
              <a:buNone/>
              <a:defRPr sz="1800">
                <a:solidFill>
                  <a:srgbClr val="000000"/>
                </a:solidFill>
              </a:defRPr>
            </a:pPr>
            <a:r>
              <a:rPr sz="3500">
                <a:solidFill>
                  <a:srgbClr val="FFFFFF"/>
                </a:solidFill>
                <a:latin typeface="Times"/>
                <a:ea typeface="Times"/>
                <a:cs typeface="Times"/>
                <a:sym typeface="Times"/>
              </a:rPr>
              <a:t>Nonspecific competitive antagonist of the benzo receptor</a:t>
            </a:r>
            <a:endParaRPr sz="3500">
              <a:latin typeface="Times"/>
              <a:ea typeface="Times"/>
              <a:cs typeface="Times"/>
              <a:sym typeface="Times"/>
            </a:endParaRPr>
          </a:p>
          <a:p>
            <a:pPr marL="0" indent="0" algn="just" defTabSz="457200">
              <a:lnSpc>
                <a:spcPts val="5100"/>
              </a:lnSpc>
              <a:spcBef>
                <a:spcPts val="0"/>
              </a:spcBef>
              <a:buSzTx/>
              <a:buNone/>
              <a:defRPr sz="1800">
                <a:solidFill>
                  <a:srgbClr val="000000"/>
                </a:solidFill>
              </a:defRPr>
            </a:pPr>
            <a:endParaRPr sz="3500">
              <a:latin typeface="Times"/>
              <a:ea typeface="Times"/>
              <a:cs typeface="Times"/>
              <a:sym typeface="Times"/>
            </a:endParaRPr>
          </a:p>
          <a:p>
            <a:pPr marL="0" indent="0" algn="just" defTabSz="457200">
              <a:spcBef>
                <a:spcPts val="0"/>
              </a:spcBef>
              <a:buSzTx/>
              <a:buNone/>
              <a:defRPr sz="1800">
                <a:solidFill>
                  <a:srgbClr val="000000"/>
                </a:solidFill>
              </a:defRPr>
            </a:pPr>
            <a:r>
              <a:rPr sz="3500">
                <a:solidFill>
                  <a:srgbClr val="FFFFFF"/>
                </a:solidFill>
                <a:latin typeface="Times"/>
                <a:ea typeface="Times"/>
                <a:cs typeface="Times"/>
                <a:sym typeface="Times"/>
              </a:rPr>
              <a:t>Reverse benzodiazepine-induced sedation after GA, PSA, &amp; confirmed benzodiazepine overdose</a:t>
            </a:r>
            <a:endParaRPr sz="3500">
              <a:latin typeface="Times"/>
              <a:ea typeface="Times"/>
              <a:cs typeface="Times"/>
              <a:sym typeface="Times"/>
            </a:endParaRPr>
          </a:p>
          <a:p>
            <a:pPr marL="0" indent="0" algn="just" defTabSz="457200">
              <a:spcBef>
                <a:spcPts val="0"/>
              </a:spcBef>
              <a:buSzTx/>
              <a:buNone/>
              <a:defRPr sz="1800">
                <a:solidFill>
                  <a:srgbClr val="000000"/>
                </a:solidFill>
              </a:defRPr>
            </a:pPr>
            <a:endParaRPr sz="3500">
              <a:latin typeface="Times"/>
              <a:ea typeface="Times"/>
              <a:cs typeface="Times"/>
              <a:sym typeface="Times"/>
            </a:endParaRPr>
          </a:p>
          <a:p>
            <a:pPr marL="0" indent="0" algn="just" defTabSz="457200">
              <a:spcBef>
                <a:spcPts val="0"/>
              </a:spcBef>
              <a:buSzTx/>
              <a:buNone/>
              <a:defRPr sz="1800">
                <a:solidFill>
                  <a:srgbClr val="000000"/>
                </a:solidFill>
              </a:defRPr>
            </a:pPr>
            <a:r>
              <a:rPr sz="3500">
                <a:solidFill>
                  <a:srgbClr val="FFFFFF"/>
                </a:solidFill>
                <a:latin typeface="Times"/>
                <a:ea typeface="Times"/>
                <a:cs typeface="Times"/>
                <a:sym typeface="Times"/>
              </a:rPr>
              <a:t>Not recommended for the routine reversal of sedative overdose in the ED </a:t>
            </a:r>
          </a:p>
        </p:txBody>
      </p:sp>
      <p:pic>
        <p:nvPicPr>
          <p:cNvPr id="188" name="image16.png"/>
          <p:cNvPicPr>
            <a:picLocks noChangeAspect="1"/>
          </p:cNvPicPr>
          <p:nvPr/>
        </p:nvPicPr>
        <p:blipFill>
          <a:blip r:embed="rId2">
            <a:extLst/>
          </a:blip>
          <a:stretch>
            <a:fillRect/>
          </a:stretch>
        </p:blipFill>
        <p:spPr>
          <a:xfrm>
            <a:off x="1910252" y="543816"/>
            <a:ext cx="1548222" cy="2978501"/>
          </a:xfrm>
          <a:prstGeom prst="rect">
            <a:avLst/>
          </a:prstGeom>
          <a:ln w="12700">
            <a:miter lim="400000"/>
          </a:ln>
          <a:effectLst>
            <a:reflection stA="50000" endPos="40000" dir="5400000" sy="-100000" algn="bl" rotWithShape="0"/>
          </a:effectLst>
        </p:spPr>
      </p:pic>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 name="image17.png"/>
          <p:cNvPicPr>
            <a:picLocks noChangeAspect="1"/>
          </p:cNvPicPr>
          <p:nvPr/>
        </p:nvPicPr>
        <p:blipFill>
          <a:blip r:embed="rId2">
            <a:extLst/>
          </a:blip>
          <a:stretch>
            <a:fillRect/>
          </a:stretch>
        </p:blipFill>
        <p:spPr>
          <a:xfrm>
            <a:off x="2809924" y="1219200"/>
            <a:ext cx="7569201" cy="7327900"/>
          </a:xfrm>
          <a:prstGeom prst="rect">
            <a:avLst/>
          </a:prstGeom>
          <a:ln w="12700">
            <a:miter lim="400000"/>
          </a:ln>
          <a:effectLst>
            <a:outerShdw blurRad="190500" dist="152400" dir="5400000" rotWithShape="0">
              <a:srgbClr val="000000"/>
            </a:outerShdw>
          </a:effectLst>
        </p:spPr>
      </p:pic>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p:cNvSpPr>
          <p:nvPr>
            <p:ph type="body" idx="1"/>
          </p:nvPr>
        </p:nvSpPr>
        <p:spPr>
          <a:prstGeom prst="rect">
            <a:avLst/>
          </a:prstGeom>
        </p:spPr>
        <p:txBody>
          <a:bodyPr/>
          <a:lstStyle/>
          <a:p>
            <a:pPr marL="704850" indent="-704850" defTabSz="914400">
              <a:lnSpc>
                <a:spcPct val="150000"/>
              </a:lnSpc>
              <a:spcBef>
                <a:spcPts val="600"/>
              </a:spcBef>
              <a:buClr>
                <a:srgbClr val="FFFFFF"/>
              </a:buClr>
              <a:buSzPct val="100000"/>
              <a:buFont typeface="Times New Roman"/>
              <a:defRPr sz="1800">
                <a:solidFill>
                  <a:srgbClr val="000000"/>
                </a:solidFill>
              </a:defRPr>
            </a:pPr>
            <a:r>
              <a:rPr sz="3700">
                <a:solidFill>
                  <a:srgbClr val="FFFFFF"/>
                </a:solidFill>
                <a:latin typeface="Times New Roman"/>
                <a:ea typeface="Times New Roman"/>
                <a:cs typeface="Times New Roman"/>
                <a:sym typeface="Times New Roman"/>
              </a:rPr>
              <a:t>Exudate of the opium poppy (</a:t>
            </a:r>
            <a:r>
              <a:rPr sz="3700" i="1">
                <a:solidFill>
                  <a:srgbClr val="FFFFFF"/>
                </a:solidFill>
                <a:latin typeface="Times New Roman"/>
                <a:ea typeface="Times New Roman"/>
                <a:cs typeface="Times New Roman"/>
                <a:sym typeface="Times New Roman"/>
              </a:rPr>
              <a:t>Papaver somniferum</a:t>
            </a:r>
            <a:r>
              <a:rPr sz="3700">
                <a:solidFill>
                  <a:srgbClr val="FFFFFF"/>
                </a:solidFill>
                <a:latin typeface="Times New Roman"/>
                <a:ea typeface="Times New Roman"/>
                <a:cs typeface="Times New Roman"/>
                <a:sym typeface="Times New Roman"/>
              </a:rPr>
              <a:t>) </a:t>
            </a:r>
            <a:endParaRPr sz="3700">
              <a:latin typeface="Times New Roman"/>
              <a:ea typeface="Times New Roman"/>
              <a:cs typeface="Times New Roman"/>
              <a:sym typeface="Times New Roman"/>
            </a:endParaRPr>
          </a:p>
          <a:p>
            <a:pPr marL="704850" indent="-704850" defTabSz="914400">
              <a:lnSpc>
                <a:spcPct val="150000"/>
              </a:lnSpc>
              <a:spcBef>
                <a:spcPts val="600"/>
              </a:spcBef>
              <a:buClr>
                <a:srgbClr val="FFFFFF"/>
              </a:buClr>
              <a:buSzPct val="100000"/>
              <a:buFont typeface="Times New Roman"/>
              <a:defRPr sz="1800">
                <a:solidFill>
                  <a:srgbClr val="000000"/>
                </a:solidFill>
              </a:defRPr>
            </a:pPr>
            <a:r>
              <a:rPr sz="3700">
                <a:solidFill>
                  <a:srgbClr val="FFFFFF"/>
                </a:solidFill>
                <a:latin typeface="Times New Roman"/>
                <a:ea typeface="Times New Roman"/>
                <a:cs typeface="Times New Roman"/>
                <a:sym typeface="Times New Roman"/>
              </a:rPr>
              <a:t>Known to relieve pain, diarrhea, produce euphoria</a:t>
            </a:r>
            <a:endParaRPr sz="3700">
              <a:latin typeface="Times New Roman"/>
              <a:ea typeface="Times New Roman"/>
              <a:cs typeface="Times New Roman"/>
              <a:sym typeface="Times New Roman"/>
            </a:endParaRPr>
          </a:p>
          <a:p>
            <a:pPr marL="704850" indent="-704850" defTabSz="914400">
              <a:lnSpc>
                <a:spcPct val="150000"/>
              </a:lnSpc>
              <a:spcBef>
                <a:spcPts val="600"/>
              </a:spcBef>
              <a:buClr>
                <a:srgbClr val="FFFFFF"/>
              </a:buClr>
              <a:buSzPct val="100000"/>
              <a:buFont typeface="Times New Roman"/>
              <a:defRPr sz="1800">
                <a:solidFill>
                  <a:srgbClr val="000000"/>
                </a:solidFill>
              </a:defRPr>
            </a:pPr>
            <a:r>
              <a:rPr sz="3700">
                <a:solidFill>
                  <a:srgbClr val="FFFFFF"/>
                </a:solidFill>
                <a:latin typeface="Times New Roman"/>
                <a:ea typeface="Times New Roman"/>
                <a:cs typeface="Times New Roman"/>
                <a:sym typeface="Times New Roman"/>
              </a:rPr>
              <a:t>Addiction to opium became commonplace</a:t>
            </a:r>
            <a:endParaRPr sz="3700">
              <a:latin typeface="Times New Roman"/>
              <a:ea typeface="Times New Roman"/>
              <a:cs typeface="Times New Roman"/>
              <a:sym typeface="Times New Roman"/>
            </a:endParaRPr>
          </a:p>
          <a:p>
            <a:pPr marL="0" indent="0" defTabSz="914400">
              <a:lnSpc>
                <a:spcPct val="150000"/>
              </a:lnSpc>
              <a:spcBef>
                <a:spcPts val="600"/>
              </a:spcBef>
              <a:buSzTx/>
              <a:buNone/>
              <a:defRPr sz="1800">
                <a:solidFill>
                  <a:srgbClr val="000000"/>
                </a:solidFill>
              </a:defRPr>
            </a:pPr>
            <a:endParaRPr sz="3700">
              <a:latin typeface="Times New Roman"/>
              <a:ea typeface="Times New Roman"/>
              <a:cs typeface="Times New Roman"/>
              <a:sym typeface="Times New Roman"/>
            </a:endParaRPr>
          </a:p>
          <a:p>
            <a:pPr marL="0" indent="0" algn="ctr" defTabSz="914400">
              <a:lnSpc>
                <a:spcPct val="150000"/>
              </a:lnSpc>
              <a:spcBef>
                <a:spcPts val="600"/>
              </a:spcBef>
              <a:buSzTx/>
              <a:buNone/>
              <a:defRPr sz="1800">
                <a:solidFill>
                  <a:srgbClr val="000000"/>
                </a:solidFill>
              </a:defRPr>
            </a:pPr>
            <a:r>
              <a:rPr sz="5100" i="1">
                <a:solidFill>
                  <a:srgbClr val="FFFFFF"/>
                </a:solidFill>
                <a:latin typeface="Times New Roman"/>
                <a:ea typeface="Times New Roman"/>
                <a:cs typeface="Times New Roman"/>
                <a:sym typeface="Times New Roman"/>
              </a:rPr>
              <a:t>Opioid vs Opiate vs Narcotic?</a:t>
            </a: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Shape 192"/>
          <p:cNvSpPr>
            <a:spLocks noGrp="1"/>
          </p:cNvSpPr>
          <p:nvPr>
            <p:ph type="title"/>
          </p:nvPr>
        </p:nvSpPr>
        <p:spPr>
          <a:xfrm>
            <a:off x="952500" y="406400"/>
            <a:ext cx="11099800" cy="2120900"/>
          </a:xfrm>
          <a:prstGeom prst="rect">
            <a:avLst/>
          </a:prstGeom>
        </p:spPr>
        <p:txBody>
          <a:bodyPr/>
          <a:lstStyle>
            <a:lvl1pPr>
              <a:defRPr>
                <a:latin typeface="Gurmukhi MN"/>
                <a:ea typeface="Gurmukhi MN"/>
                <a:cs typeface="Gurmukhi MN"/>
                <a:sym typeface="Gurmukhi MN"/>
              </a:defRPr>
            </a:lvl1pPr>
          </a:lstStyle>
          <a:p>
            <a:pPr>
              <a:defRPr sz="1800">
                <a:solidFill>
                  <a:srgbClr val="000000"/>
                </a:solidFill>
              </a:defRPr>
            </a:pPr>
            <a:r>
              <a:rPr sz="8000">
                <a:solidFill>
                  <a:srgbClr val="FFFFFF"/>
                </a:solidFill>
              </a:rPr>
              <a:t>Complications</a:t>
            </a:r>
          </a:p>
        </p:txBody>
      </p:sp>
      <p:sp>
        <p:nvSpPr>
          <p:cNvPr id="193" name="Shape 193"/>
          <p:cNvSpPr>
            <a:spLocks noGrp="1"/>
          </p:cNvSpPr>
          <p:nvPr>
            <p:ph type="body" idx="1"/>
          </p:nvPr>
        </p:nvSpPr>
        <p:spPr>
          <a:xfrm>
            <a:off x="952500" y="2590800"/>
            <a:ext cx="11099800" cy="6286500"/>
          </a:xfrm>
          <a:prstGeom prst="rect">
            <a:avLst/>
          </a:prstGeom>
        </p:spPr>
        <p:txBody>
          <a:bodyPr/>
          <a:lstStyle/>
          <a:p>
            <a:pPr marL="965200" indent="-965200">
              <a:buClr>
                <a:srgbClr val="FFFFFF"/>
              </a:buClr>
              <a:defRPr sz="1800">
                <a:solidFill>
                  <a:srgbClr val="000000"/>
                </a:solidFill>
              </a:defRPr>
            </a:pPr>
            <a:r>
              <a:rPr sz="3800">
                <a:solidFill>
                  <a:srgbClr val="FFFFFF"/>
                </a:solidFill>
              </a:rPr>
              <a:t>Seizures</a:t>
            </a:r>
          </a:p>
          <a:p>
            <a:pPr marL="965200" indent="-965200">
              <a:buClr>
                <a:srgbClr val="FFFFFF"/>
              </a:buClr>
              <a:defRPr sz="1800">
                <a:solidFill>
                  <a:srgbClr val="000000"/>
                </a:solidFill>
              </a:defRPr>
            </a:pPr>
            <a:r>
              <a:rPr sz="3800">
                <a:solidFill>
                  <a:srgbClr val="FFFFFF"/>
                </a:solidFill>
              </a:rPr>
              <a:t>Dysrhythmia</a:t>
            </a:r>
          </a:p>
          <a:p>
            <a:pPr marL="965200" indent="-965200">
              <a:buClr>
                <a:srgbClr val="FFFFFF"/>
              </a:buClr>
              <a:defRPr sz="1800">
                <a:solidFill>
                  <a:srgbClr val="000000"/>
                </a:solidFill>
              </a:defRPr>
            </a:pPr>
            <a:r>
              <a:rPr sz="3800">
                <a:solidFill>
                  <a:srgbClr val="FFFFFF"/>
                </a:solidFill>
              </a:rPr>
              <a:t>Reported mortalities</a:t>
            </a:r>
          </a:p>
          <a:p>
            <a:pPr marL="965200" indent="-965200">
              <a:buClr>
                <a:srgbClr val="FFFFFF"/>
              </a:buClr>
              <a:defRPr sz="1800">
                <a:solidFill>
                  <a:srgbClr val="000000"/>
                </a:solidFill>
              </a:defRPr>
            </a:pPr>
            <a:r>
              <a:rPr sz="3800">
                <a:solidFill>
                  <a:srgbClr val="FFFFFF"/>
                </a:solidFill>
              </a:rPr>
              <a:t>Precipitate withdrawal</a:t>
            </a:r>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Shape 195"/>
          <p:cNvSpPr>
            <a:spLocks noGrp="1"/>
          </p:cNvSpPr>
          <p:nvPr>
            <p:ph type="title"/>
          </p:nvPr>
        </p:nvSpPr>
        <p:spPr>
          <a:xfrm>
            <a:off x="952500" y="406400"/>
            <a:ext cx="11099800" cy="2120900"/>
          </a:xfrm>
          <a:prstGeom prst="rect">
            <a:avLst/>
          </a:prstGeom>
        </p:spPr>
        <p:txBody>
          <a:bodyPr/>
          <a:lstStyle>
            <a:lvl1pPr>
              <a:defRPr>
                <a:latin typeface="Gurmukhi MT"/>
                <a:ea typeface="Gurmukhi MT"/>
                <a:cs typeface="Gurmukhi MT"/>
                <a:sym typeface="Gurmukhi MT"/>
              </a:defRPr>
            </a:lvl1pPr>
          </a:lstStyle>
          <a:p>
            <a:pPr>
              <a:defRPr sz="1800">
                <a:solidFill>
                  <a:srgbClr val="000000"/>
                </a:solidFill>
              </a:defRPr>
            </a:pPr>
            <a:r>
              <a:rPr sz="8000">
                <a:solidFill>
                  <a:srgbClr val="FFFFFF"/>
                </a:solidFill>
              </a:rPr>
              <a:t>Withdrawal</a:t>
            </a:r>
          </a:p>
        </p:txBody>
      </p:sp>
      <p:pic>
        <p:nvPicPr>
          <p:cNvPr id="196" name="image18.png"/>
          <p:cNvPicPr>
            <a:picLocks noChangeAspect="1"/>
          </p:cNvPicPr>
          <p:nvPr/>
        </p:nvPicPr>
        <p:blipFill>
          <a:blip r:embed="rId2">
            <a:extLst/>
          </a:blip>
          <a:stretch>
            <a:fillRect/>
          </a:stretch>
        </p:blipFill>
        <p:spPr>
          <a:xfrm>
            <a:off x="1254574" y="3439069"/>
            <a:ext cx="10495652" cy="2875461"/>
          </a:xfrm>
          <a:prstGeom prst="rect">
            <a:avLst/>
          </a:prstGeom>
          <a:ln w="12700">
            <a:miter lim="400000"/>
          </a:ln>
          <a:effectLst>
            <a:outerShdw blurRad="190500" dist="139700" dir="5400000" rotWithShape="0">
              <a:srgbClr val="000000"/>
            </a:outerShdw>
          </a:effectLst>
        </p:spPr>
      </p:pic>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Shape 198"/>
          <p:cNvSpPr>
            <a:spLocks noGrp="1"/>
          </p:cNvSpPr>
          <p:nvPr>
            <p:ph type="title"/>
          </p:nvPr>
        </p:nvSpPr>
        <p:spPr>
          <a:prstGeom prst="rect">
            <a:avLst/>
          </a:prstGeom>
        </p:spPr>
        <p:txBody>
          <a:bodyPr/>
          <a:lstStyle/>
          <a:p>
            <a:pPr>
              <a:defRPr sz="1800">
                <a:solidFill>
                  <a:srgbClr val="000000"/>
                </a:solidFill>
              </a:defRPr>
            </a:pPr>
            <a:r>
              <a:rPr sz="8000">
                <a:solidFill>
                  <a:srgbClr val="FFFFFF"/>
                </a:solidFill>
              </a:rPr>
              <a:t>QUESTIONS?</a:t>
            </a:r>
          </a:p>
          <a:p>
            <a:pPr>
              <a:defRPr sz="1800">
                <a:solidFill>
                  <a:srgbClr val="000000"/>
                </a:solidFill>
              </a:defRPr>
            </a:pPr>
            <a:endParaRPr sz="8000">
              <a:solidFill>
                <a:srgbClr val="FFFFFF"/>
              </a:solidFill>
            </a:endParaRPr>
          </a:p>
          <a:p>
            <a:pPr>
              <a:defRPr sz="1800">
                <a:solidFill>
                  <a:srgbClr val="000000"/>
                </a:solidFill>
              </a:defRPr>
            </a:pPr>
            <a:r>
              <a:rPr sz="2800" b="1" i="1" u="sng">
                <a:solidFill>
                  <a:srgbClr val="0000FF"/>
                </a:solidFill>
                <a:uFill>
                  <a:solidFill>
                    <a:srgbClr val="0000FF"/>
                  </a:solidFill>
                </a:uFill>
                <a:latin typeface="+mn-lt"/>
                <a:ea typeface="+mn-ea"/>
                <a:cs typeface="+mn-cs"/>
                <a:sym typeface="Helvetica"/>
                <a:hlinkClick r:id="rId2"/>
              </a:rPr>
              <a:t>dr_aref@hotmail.com</a:t>
            </a: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Shape 120"/>
          <p:cNvSpPr>
            <a:spLocks noGrp="1"/>
          </p:cNvSpPr>
          <p:nvPr>
            <p:ph type="title"/>
          </p:nvPr>
        </p:nvSpPr>
        <p:spPr>
          <a:xfrm>
            <a:off x="952500" y="812800"/>
            <a:ext cx="11099800" cy="2120900"/>
          </a:xfrm>
          <a:prstGeom prst="rect">
            <a:avLst/>
          </a:prstGeom>
        </p:spPr>
        <p:txBody>
          <a:bodyPr/>
          <a:lstStyle>
            <a:lvl1pPr>
              <a:defRPr>
                <a:latin typeface="Gurmukhi MN"/>
                <a:ea typeface="Gurmukhi MN"/>
                <a:cs typeface="Gurmukhi MN"/>
                <a:sym typeface="Gurmukhi MN"/>
              </a:defRPr>
            </a:lvl1pPr>
          </a:lstStyle>
          <a:p>
            <a:pPr>
              <a:defRPr sz="1800">
                <a:solidFill>
                  <a:srgbClr val="000000"/>
                </a:solidFill>
              </a:defRPr>
            </a:pPr>
            <a:r>
              <a:rPr sz="8000">
                <a:solidFill>
                  <a:srgbClr val="FFFFFF"/>
                </a:solidFill>
              </a:rPr>
              <a:t>Examples of Opioids</a:t>
            </a:r>
          </a:p>
        </p:txBody>
      </p:sp>
      <p:sp>
        <p:nvSpPr>
          <p:cNvPr id="121" name="Shape 121"/>
          <p:cNvSpPr>
            <a:spLocks noGrp="1"/>
          </p:cNvSpPr>
          <p:nvPr>
            <p:ph type="body" idx="1"/>
          </p:nvPr>
        </p:nvSpPr>
        <p:spPr>
          <a:xfrm>
            <a:off x="952500" y="2597150"/>
            <a:ext cx="11099800" cy="6286500"/>
          </a:xfrm>
          <a:prstGeom prst="rect">
            <a:avLst/>
          </a:prstGeom>
        </p:spPr>
        <p:txBody>
          <a:bodyPr/>
          <a:lstStyle/>
          <a:p>
            <a:pPr marL="0" indent="0" algn="ctr" defTabSz="914400">
              <a:lnSpc>
                <a:spcPct val="120000"/>
              </a:lnSpc>
              <a:spcBef>
                <a:spcPts val="700"/>
              </a:spcBef>
              <a:buSzTx/>
              <a:buNone/>
              <a:defRPr sz="1800">
                <a:solidFill>
                  <a:srgbClr val="000000"/>
                </a:solidFill>
              </a:defRPr>
            </a:pPr>
            <a:r>
              <a:rPr sz="4600">
                <a:solidFill>
                  <a:srgbClr val="FFFFFF"/>
                </a:solidFill>
                <a:latin typeface="Times New Roman"/>
                <a:ea typeface="Times New Roman"/>
                <a:cs typeface="Times New Roman"/>
                <a:sym typeface="Times New Roman"/>
              </a:rPr>
              <a:t>Morphine</a:t>
            </a:r>
            <a:endParaRPr sz="4600">
              <a:latin typeface="Times New Roman"/>
              <a:ea typeface="Times New Roman"/>
              <a:cs typeface="Times New Roman"/>
              <a:sym typeface="Times New Roman"/>
            </a:endParaRPr>
          </a:p>
          <a:p>
            <a:pPr marL="0" indent="0" algn="ctr" defTabSz="914400">
              <a:lnSpc>
                <a:spcPct val="120000"/>
              </a:lnSpc>
              <a:spcBef>
                <a:spcPts val="700"/>
              </a:spcBef>
              <a:buSzTx/>
              <a:buNone/>
              <a:defRPr sz="1800">
                <a:solidFill>
                  <a:srgbClr val="000000"/>
                </a:solidFill>
              </a:defRPr>
            </a:pPr>
            <a:r>
              <a:rPr sz="4600">
                <a:solidFill>
                  <a:srgbClr val="FFFFFF"/>
                </a:solidFill>
                <a:latin typeface="Times New Roman"/>
                <a:ea typeface="Times New Roman"/>
                <a:cs typeface="Times New Roman"/>
                <a:sym typeface="Times New Roman"/>
              </a:rPr>
              <a:t>Heroin</a:t>
            </a:r>
            <a:endParaRPr sz="4600">
              <a:latin typeface="Times New Roman"/>
              <a:ea typeface="Times New Roman"/>
              <a:cs typeface="Times New Roman"/>
              <a:sym typeface="Times New Roman"/>
            </a:endParaRPr>
          </a:p>
          <a:p>
            <a:pPr marL="0" indent="0" algn="ctr" defTabSz="914400">
              <a:lnSpc>
                <a:spcPct val="120000"/>
              </a:lnSpc>
              <a:spcBef>
                <a:spcPts val="700"/>
              </a:spcBef>
              <a:buSzTx/>
              <a:buNone/>
              <a:defRPr sz="1800">
                <a:solidFill>
                  <a:srgbClr val="000000"/>
                </a:solidFill>
              </a:defRPr>
            </a:pPr>
            <a:r>
              <a:rPr sz="4600">
                <a:solidFill>
                  <a:srgbClr val="FFFFFF"/>
                </a:solidFill>
                <a:latin typeface="Times New Roman"/>
                <a:ea typeface="Times New Roman"/>
                <a:cs typeface="Times New Roman"/>
                <a:sym typeface="Times New Roman"/>
              </a:rPr>
              <a:t>Codeine</a:t>
            </a:r>
            <a:endParaRPr sz="4600">
              <a:latin typeface="Times New Roman"/>
              <a:ea typeface="Times New Roman"/>
              <a:cs typeface="Times New Roman"/>
              <a:sym typeface="Times New Roman"/>
            </a:endParaRPr>
          </a:p>
          <a:p>
            <a:pPr marL="0" indent="0" algn="ctr" defTabSz="914400">
              <a:lnSpc>
                <a:spcPct val="120000"/>
              </a:lnSpc>
              <a:spcBef>
                <a:spcPts val="700"/>
              </a:spcBef>
              <a:buSzTx/>
              <a:buNone/>
              <a:defRPr sz="1800">
                <a:solidFill>
                  <a:srgbClr val="000000"/>
                </a:solidFill>
              </a:defRPr>
            </a:pPr>
            <a:r>
              <a:rPr sz="4600">
                <a:solidFill>
                  <a:srgbClr val="FFFFFF"/>
                </a:solidFill>
                <a:latin typeface="Times New Roman"/>
                <a:ea typeface="Times New Roman"/>
                <a:cs typeface="Times New Roman"/>
                <a:sym typeface="Times New Roman"/>
              </a:rPr>
              <a:t>Fentanyl</a:t>
            </a:r>
            <a:endParaRPr sz="4600">
              <a:latin typeface="Times New Roman"/>
              <a:ea typeface="Times New Roman"/>
              <a:cs typeface="Times New Roman"/>
              <a:sym typeface="Times New Roman"/>
            </a:endParaRPr>
          </a:p>
          <a:p>
            <a:pPr marL="0" indent="0" algn="ctr" defTabSz="914400">
              <a:lnSpc>
                <a:spcPct val="120000"/>
              </a:lnSpc>
              <a:spcBef>
                <a:spcPts val="700"/>
              </a:spcBef>
              <a:buSzTx/>
              <a:buNone/>
              <a:defRPr sz="1800">
                <a:solidFill>
                  <a:srgbClr val="000000"/>
                </a:solidFill>
              </a:defRPr>
            </a:pPr>
            <a:r>
              <a:rPr sz="4600">
                <a:solidFill>
                  <a:srgbClr val="FFFFFF"/>
                </a:solidFill>
                <a:latin typeface="Times New Roman"/>
                <a:ea typeface="Times New Roman"/>
                <a:cs typeface="Times New Roman"/>
                <a:sym typeface="Times New Roman"/>
              </a:rPr>
              <a:t>Meperidine</a:t>
            </a:r>
            <a:endParaRPr sz="4600">
              <a:latin typeface="Times New Roman"/>
              <a:ea typeface="Times New Roman"/>
              <a:cs typeface="Times New Roman"/>
              <a:sym typeface="Times New Roman"/>
            </a:endParaRPr>
          </a:p>
          <a:p>
            <a:pPr marL="0" indent="0" algn="ctr" defTabSz="914400">
              <a:lnSpc>
                <a:spcPct val="120000"/>
              </a:lnSpc>
              <a:spcBef>
                <a:spcPts val="700"/>
              </a:spcBef>
              <a:buSzTx/>
              <a:buNone/>
              <a:defRPr sz="1800">
                <a:solidFill>
                  <a:srgbClr val="000000"/>
                </a:solidFill>
              </a:defRPr>
            </a:pPr>
            <a:r>
              <a:rPr sz="4600">
                <a:solidFill>
                  <a:srgbClr val="FFFFFF"/>
                </a:solidFill>
                <a:latin typeface="Times New Roman"/>
                <a:ea typeface="Times New Roman"/>
                <a:cs typeface="Times New Roman"/>
                <a:sym typeface="Times New Roman"/>
              </a:rPr>
              <a:t>Methadone</a:t>
            </a: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a:spLocks noGrp="1"/>
          </p:cNvSpPr>
          <p:nvPr>
            <p:ph type="title"/>
          </p:nvPr>
        </p:nvSpPr>
        <p:spPr>
          <a:xfrm>
            <a:off x="952500" y="3505200"/>
            <a:ext cx="11099800" cy="2120900"/>
          </a:xfrm>
          <a:prstGeom prst="rect">
            <a:avLst/>
          </a:prstGeom>
        </p:spPr>
        <p:txBody>
          <a:bodyPr/>
          <a:lstStyle>
            <a:lvl1pPr defTabSz="484886">
              <a:defRPr sz="6600" b="1">
                <a:latin typeface="+mn-lt"/>
                <a:ea typeface="+mn-ea"/>
                <a:cs typeface="+mn-cs"/>
                <a:sym typeface="Helvetica"/>
              </a:defRPr>
            </a:lvl1pPr>
          </a:lstStyle>
          <a:p>
            <a:pPr>
              <a:defRPr sz="1800" b="0">
                <a:solidFill>
                  <a:srgbClr val="000000"/>
                </a:solidFill>
              </a:defRPr>
            </a:pPr>
            <a:r>
              <a:rPr sz="6600" b="1">
                <a:solidFill>
                  <a:srgbClr val="FFFFFF"/>
                </a:solidFill>
              </a:rPr>
              <a:t>On What Receptors do Opioids work on?</a:t>
            </a: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p:nvPr/>
        </p:nvSpPr>
        <p:spPr>
          <a:xfrm>
            <a:off x="1079500" y="948828"/>
            <a:ext cx="9117311" cy="8397876"/>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ormAutofit/>
          </a:bodyPr>
          <a:lstStyle/>
          <a:p>
            <a:pPr marL="628650" indent="-628650" algn="l" defTabSz="914400">
              <a:spcBef>
                <a:spcPts val="700"/>
              </a:spcBef>
              <a:buClr>
                <a:srgbClr val="FFFFFF"/>
              </a:buClr>
              <a:buSzPct val="100000"/>
              <a:buFont typeface="Times New Roman"/>
              <a:buChar char="•"/>
              <a:defRPr sz="1800">
                <a:solidFill>
                  <a:srgbClr val="000000"/>
                </a:solidFill>
              </a:defRPr>
            </a:pPr>
            <a:r>
              <a:rPr sz="3300">
                <a:solidFill>
                  <a:srgbClr val="FFFFFF"/>
                </a:solidFill>
                <a:latin typeface="Times New Roman"/>
                <a:ea typeface="Times New Roman"/>
                <a:cs typeface="Times New Roman"/>
                <a:sym typeface="Times New Roman"/>
              </a:rPr>
              <a:t>Mu (</a:t>
            </a:r>
            <a:r>
              <a:rPr sz="3300">
                <a:solidFill>
                  <a:srgbClr val="FFFFFF"/>
                </a:solidFill>
                <a:latin typeface="Symbol"/>
                <a:ea typeface="Symbol"/>
                <a:cs typeface="Symbol"/>
                <a:sym typeface="Symbol"/>
              </a:rPr>
              <a:t>μ</a:t>
            </a:r>
            <a:r>
              <a:rPr sz="3300">
                <a:solidFill>
                  <a:srgbClr val="FFFFFF"/>
                </a:solidFill>
                <a:latin typeface="Times New Roman"/>
                <a:ea typeface="Times New Roman"/>
                <a:cs typeface="Times New Roman"/>
                <a:sym typeface="Times New Roman"/>
              </a:rPr>
              <a:t>)</a:t>
            </a:r>
          </a:p>
          <a:p>
            <a:pPr marL="981075" lvl="1" indent="-523875" algn="l" defTabSz="914400">
              <a:spcBef>
                <a:spcPts val="700"/>
              </a:spcBef>
              <a:buClr>
                <a:srgbClr val="FFFFFF"/>
              </a:buClr>
              <a:buSzPct val="100000"/>
              <a:buFont typeface="Times New Roman"/>
              <a:buChar char="•"/>
              <a:defRPr sz="1800">
                <a:solidFill>
                  <a:srgbClr val="000000"/>
                </a:solidFill>
              </a:defRPr>
            </a:pPr>
            <a:r>
              <a:rPr sz="3300">
                <a:solidFill>
                  <a:srgbClr val="FFFFFF"/>
                </a:solidFill>
                <a:latin typeface="Times New Roman"/>
                <a:ea typeface="Times New Roman"/>
                <a:cs typeface="Times New Roman"/>
                <a:sym typeface="Times New Roman"/>
              </a:rPr>
              <a:t>Located at supraspinal and spinal sites</a:t>
            </a:r>
          </a:p>
          <a:p>
            <a:pPr marL="981075" lvl="1" indent="-523875" algn="l" defTabSz="914400">
              <a:spcBef>
                <a:spcPts val="700"/>
              </a:spcBef>
              <a:buClr>
                <a:srgbClr val="FFFFFF"/>
              </a:buClr>
              <a:buSzPct val="100000"/>
              <a:buFont typeface="Times New Roman"/>
              <a:buChar char="•"/>
              <a:defRPr sz="1800">
                <a:solidFill>
                  <a:srgbClr val="000000"/>
                </a:solidFill>
              </a:defRPr>
            </a:pPr>
            <a:r>
              <a:rPr sz="3300" u="sng">
                <a:solidFill>
                  <a:srgbClr val="FFFFFF"/>
                </a:solidFill>
                <a:latin typeface="Times New Roman"/>
                <a:ea typeface="Times New Roman"/>
                <a:cs typeface="Times New Roman"/>
                <a:sym typeface="Times New Roman"/>
              </a:rPr>
              <a:t>Analgesia</a:t>
            </a:r>
            <a:r>
              <a:rPr sz="3300">
                <a:solidFill>
                  <a:srgbClr val="FFFFFF"/>
                </a:solidFill>
                <a:latin typeface="Times New Roman"/>
                <a:ea typeface="Times New Roman"/>
                <a:cs typeface="Times New Roman"/>
                <a:sym typeface="Times New Roman"/>
              </a:rPr>
              <a:t> and respiratory depression</a:t>
            </a:r>
          </a:p>
          <a:p>
            <a:pPr marL="981075" lvl="1" indent="-523875" algn="l" defTabSz="914400">
              <a:spcBef>
                <a:spcPts val="700"/>
              </a:spcBef>
              <a:buClr>
                <a:srgbClr val="FFFFFF"/>
              </a:buClr>
              <a:buSzPct val="100000"/>
              <a:buFont typeface="Times New Roman"/>
              <a:buChar char="•"/>
              <a:defRPr sz="1800">
                <a:solidFill>
                  <a:srgbClr val="000000"/>
                </a:solidFill>
              </a:defRPr>
            </a:pPr>
            <a:r>
              <a:rPr sz="3300">
                <a:solidFill>
                  <a:srgbClr val="FFFFFF"/>
                </a:solidFill>
                <a:latin typeface="Times New Roman"/>
                <a:ea typeface="Times New Roman"/>
                <a:cs typeface="Times New Roman"/>
                <a:sym typeface="Times New Roman"/>
              </a:rPr>
              <a:t>Mioisis, euphoria, reduced GI motility</a:t>
            </a:r>
          </a:p>
          <a:p>
            <a:pPr algn="l" defTabSz="914400">
              <a:spcBef>
                <a:spcPts val="700"/>
              </a:spcBef>
              <a:defRPr sz="1800">
                <a:solidFill>
                  <a:srgbClr val="000000"/>
                </a:solidFill>
              </a:defRPr>
            </a:pPr>
            <a:endParaRPr sz="3300">
              <a:solidFill>
                <a:srgbClr val="FFFFFF"/>
              </a:solidFill>
              <a:latin typeface="Times New Roman"/>
              <a:ea typeface="Times New Roman"/>
              <a:cs typeface="Times New Roman"/>
              <a:sym typeface="Times New Roman"/>
            </a:endParaRPr>
          </a:p>
          <a:p>
            <a:pPr marL="342900" indent="-342900" algn="l" defTabSz="914400">
              <a:spcBef>
                <a:spcPts val="700"/>
              </a:spcBef>
              <a:defRPr sz="1800">
                <a:solidFill>
                  <a:srgbClr val="000000"/>
                </a:solidFill>
              </a:defRPr>
            </a:pPr>
            <a:endParaRPr sz="3300">
              <a:solidFill>
                <a:srgbClr val="FFFFFF"/>
              </a:solidFill>
              <a:latin typeface="Times New Roman"/>
              <a:ea typeface="Times New Roman"/>
              <a:cs typeface="Times New Roman"/>
              <a:sym typeface="Times New Roman"/>
            </a:endParaRPr>
          </a:p>
          <a:p>
            <a:pPr marL="628650" indent="-628650" algn="l" defTabSz="914400">
              <a:spcBef>
                <a:spcPts val="700"/>
              </a:spcBef>
              <a:buClr>
                <a:srgbClr val="FFFFFF"/>
              </a:buClr>
              <a:buSzPct val="100000"/>
              <a:buFont typeface="Times New Roman"/>
              <a:buChar char="•"/>
              <a:defRPr sz="1800">
                <a:solidFill>
                  <a:srgbClr val="000000"/>
                </a:solidFill>
              </a:defRPr>
            </a:pPr>
            <a:r>
              <a:rPr sz="3300">
                <a:solidFill>
                  <a:srgbClr val="FFFFFF"/>
                </a:solidFill>
                <a:latin typeface="Times New Roman"/>
                <a:ea typeface="Times New Roman"/>
                <a:cs typeface="Times New Roman"/>
                <a:sym typeface="Times New Roman"/>
              </a:rPr>
              <a:t>Kappa (</a:t>
            </a:r>
            <a:r>
              <a:rPr sz="3300">
                <a:solidFill>
                  <a:srgbClr val="FFFFFF"/>
                </a:solidFill>
                <a:latin typeface="Symbol"/>
                <a:ea typeface="Symbol"/>
                <a:cs typeface="Symbol"/>
                <a:sym typeface="Symbol"/>
              </a:rPr>
              <a:t>κ</a:t>
            </a:r>
            <a:r>
              <a:rPr sz="3300">
                <a:solidFill>
                  <a:srgbClr val="FFFFFF"/>
                </a:solidFill>
                <a:latin typeface="Times New Roman"/>
                <a:ea typeface="Times New Roman"/>
                <a:cs typeface="Times New Roman"/>
                <a:sym typeface="Times New Roman"/>
              </a:rPr>
              <a:t>)</a:t>
            </a:r>
          </a:p>
          <a:p>
            <a:pPr marL="981075" lvl="1" indent="-523875" algn="l" defTabSz="914400">
              <a:spcBef>
                <a:spcPts val="700"/>
              </a:spcBef>
              <a:buClr>
                <a:srgbClr val="FFFFFF"/>
              </a:buClr>
              <a:buSzPct val="100000"/>
              <a:buFont typeface="Times New Roman"/>
              <a:buChar char="•"/>
              <a:defRPr sz="1800">
                <a:solidFill>
                  <a:srgbClr val="000000"/>
                </a:solidFill>
              </a:defRPr>
            </a:pPr>
            <a:r>
              <a:rPr sz="3300">
                <a:solidFill>
                  <a:srgbClr val="FFFFFF"/>
                </a:solidFill>
                <a:latin typeface="Times New Roman"/>
                <a:ea typeface="Times New Roman"/>
                <a:cs typeface="Times New Roman"/>
                <a:sym typeface="Times New Roman"/>
              </a:rPr>
              <a:t>Dorsal horn of spinal cord and brain stem</a:t>
            </a:r>
          </a:p>
          <a:p>
            <a:pPr marL="981075" lvl="1" indent="-523875" algn="l" defTabSz="914400">
              <a:spcBef>
                <a:spcPts val="700"/>
              </a:spcBef>
              <a:buClr>
                <a:srgbClr val="FFFFFF"/>
              </a:buClr>
              <a:buSzPct val="100000"/>
              <a:buFont typeface="Times New Roman"/>
              <a:buChar char="•"/>
              <a:defRPr sz="1800">
                <a:solidFill>
                  <a:srgbClr val="000000"/>
                </a:solidFill>
              </a:defRPr>
            </a:pPr>
            <a:r>
              <a:rPr sz="3300">
                <a:solidFill>
                  <a:srgbClr val="FFFFFF"/>
                </a:solidFill>
                <a:latin typeface="Times New Roman"/>
                <a:ea typeface="Times New Roman"/>
                <a:cs typeface="Times New Roman"/>
                <a:sym typeface="Times New Roman"/>
              </a:rPr>
              <a:t>Analgesia, miosis, sedation</a:t>
            </a:r>
          </a:p>
          <a:p>
            <a:pPr algn="l" defTabSz="914400">
              <a:spcBef>
                <a:spcPts val="700"/>
              </a:spcBef>
              <a:defRPr sz="1800">
                <a:solidFill>
                  <a:srgbClr val="000000"/>
                </a:solidFill>
              </a:defRPr>
            </a:pPr>
            <a:endParaRPr sz="3300">
              <a:solidFill>
                <a:srgbClr val="FFFFFF"/>
              </a:solidFill>
              <a:latin typeface="Times New Roman"/>
              <a:ea typeface="Times New Roman"/>
              <a:cs typeface="Times New Roman"/>
              <a:sym typeface="Times New Roman"/>
            </a:endParaRPr>
          </a:p>
          <a:p>
            <a:pPr marL="628650" indent="-628650" algn="l" defTabSz="914400">
              <a:spcBef>
                <a:spcPts val="700"/>
              </a:spcBef>
              <a:buClr>
                <a:srgbClr val="FFFFFF"/>
              </a:buClr>
              <a:buSzPct val="100000"/>
              <a:buFont typeface="Times New Roman"/>
              <a:buChar char="•"/>
              <a:defRPr sz="1800">
                <a:solidFill>
                  <a:srgbClr val="000000"/>
                </a:solidFill>
              </a:defRPr>
            </a:pPr>
            <a:r>
              <a:rPr sz="3300">
                <a:solidFill>
                  <a:srgbClr val="FFFFFF"/>
                </a:solidFill>
                <a:latin typeface="Times New Roman"/>
                <a:ea typeface="Times New Roman"/>
                <a:cs typeface="Times New Roman"/>
                <a:sym typeface="Times New Roman"/>
              </a:rPr>
              <a:t>Delta (</a:t>
            </a:r>
            <a:r>
              <a:rPr sz="3300">
                <a:solidFill>
                  <a:srgbClr val="FFFFFF"/>
                </a:solidFill>
                <a:latin typeface="Symbol"/>
                <a:ea typeface="Symbol"/>
                <a:cs typeface="Symbol"/>
                <a:sym typeface="Symbol"/>
              </a:rPr>
              <a:t>δ</a:t>
            </a:r>
            <a:r>
              <a:rPr sz="3300">
                <a:solidFill>
                  <a:srgbClr val="FFFFFF"/>
                </a:solidFill>
                <a:latin typeface="Times New Roman"/>
                <a:ea typeface="Times New Roman"/>
                <a:cs typeface="Times New Roman"/>
                <a:sym typeface="Times New Roman"/>
              </a:rPr>
              <a:t>)</a:t>
            </a:r>
          </a:p>
          <a:p>
            <a:pPr marL="981075" lvl="1" indent="-523875" algn="l" defTabSz="914400">
              <a:spcBef>
                <a:spcPts val="600"/>
              </a:spcBef>
              <a:buClr>
                <a:srgbClr val="FFFFFF"/>
              </a:buClr>
              <a:buSzPct val="100000"/>
              <a:buFont typeface="Times New Roman"/>
              <a:buChar char="•"/>
              <a:defRPr sz="1800">
                <a:solidFill>
                  <a:srgbClr val="000000"/>
                </a:solidFill>
              </a:defRPr>
            </a:pPr>
            <a:r>
              <a:rPr sz="3300">
                <a:solidFill>
                  <a:srgbClr val="FFFFFF"/>
                </a:solidFill>
                <a:latin typeface="Times New Roman"/>
                <a:ea typeface="Times New Roman"/>
                <a:cs typeface="Times New Roman"/>
                <a:sym typeface="Times New Roman"/>
              </a:rPr>
              <a:t>Binding sites for endogenous peptides</a:t>
            </a:r>
          </a:p>
          <a:p>
            <a:pPr marL="981075" lvl="1" indent="-523875" algn="l" defTabSz="914400">
              <a:spcBef>
                <a:spcPts val="600"/>
              </a:spcBef>
              <a:buClr>
                <a:srgbClr val="FFFFFF"/>
              </a:buClr>
              <a:buSzPct val="100000"/>
              <a:buFont typeface="Times New Roman"/>
              <a:buChar char="•"/>
              <a:defRPr sz="1800">
                <a:solidFill>
                  <a:srgbClr val="000000"/>
                </a:solidFill>
              </a:defRPr>
            </a:pPr>
            <a:r>
              <a:rPr sz="3300">
                <a:solidFill>
                  <a:srgbClr val="FFFFFF"/>
                </a:solidFill>
                <a:latin typeface="Times New Roman"/>
                <a:ea typeface="Times New Roman"/>
                <a:cs typeface="Times New Roman"/>
                <a:sym typeface="Times New Roman"/>
              </a:rPr>
              <a:t>Analgesia, dysphoria, delusions, hallucinations</a:t>
            </a: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p:cNvSpPr>
          <p:nvPr>
            <p:ph type="title"/>
          </p:nvPr>
        </p:nvSpPr>
        <p:spPr>
          <a:xfrm>
            <a:off x="1270000" y="2590800"/>
            <a:ext cx="10464800" cy="3302000"/>
          </a:xfrm>
          <a:prstGeom prst="rect">
            <a:avLst/>
          </a:prstGeom>
        </p:spPr>
        <p:txBody>
          <a:bodyPr/>
          <a:lstStyle/>
          <a:p>
            <a:pPr defTabSz="467359">
              <a:defRPr sz="1800">
                <a:solidFill>
                  <a:srgbClr val="000000"/>
                </a:solidFill>
              </a:defRPr>
            </a:pPr>
            <a:endParaRPr sz="6400"/>
          </a:p>
          <a:p>
            <a:pPr defTabSz="467359">
              <a:defRPr sz="1800">
                <a:solidFill>
                  <a:srgbClr val="000000"/>
                </a:solidFill>
              </a:defRPr>
            </a:pPr>
            <a:r>
              <a:rPr sz="6400" b="1" i="1">
                <a:solidFill>
                  <a:srgbClr val="FFFFFF"/>
                </a:solidFill>
                <a:latin typeface="+mn-lt"/>
                <a:ea typeface="+mn-ea"/>
                <a:cs typeface="+mn-cs"/>
                <a:sym typeface="Helvetica"/>
              </a:rPr>
              <a:t>WHAT IS THE TOXIDROME</a:t>
            </a:r>
            <a:endParaRPr sz="6400" b="1" i="1">
              <a:latin typeface="+mn-lt"/>
              <a:ea typeface="+mn-ea"/>
              <a:cs typeface="+mn-cs"/>
              <a:sym typeface="Helvetica"/>
            </a:endParaRPr>
          </a:p>
          <a:p>
            <a:pPr defTabSz="467359">
              <a:defRPr sz="1800">
                <a:solidFill>
                  <a:srgbClr val="000000"/>
                </a:solidFill>
              </a:defRPr>
            </a:pPr>
            <a:r>
              <a:rPr sz="6400" b="1" i="1">
                <a:solidFill>
                  <a:srgbClr val="FFFFFF"/>
                </a:solidFill>
                <a:latin typeface="+mn-lt"/>
                <a:ea typeface="+mn-ea"/>
                <a:cs typeface="+mn-cs"/>
                <a:sym typeface="Helvetica"/>
              </a:rPr>
              <a:t>OF OPIOID TOXICITY?</a:t>
            </a: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 name="صورة 128"/>
          <p:cNvPicPr>
            <a:picLocks/>
          </p:cNvPicPr>
          <p:nvPr/>
        </p:nvPicPr>
        <p:blipFill>
          <a:blip r:embed="rId2">
            <a:extLst/>
          </a:blip>
          <a:stretch>
            <a:fillRect/>
          </a:stretch>
        </p:blipFill>
        <p:spPr>
          <a:xfrm>
            <a:off x="1040711" y="531316"/>
            <a:ext cx="4958743" cy="4217840"/>
          </a:xfrm>
          <a:prstGeom prst="rect">
            <a:avLst/>
          </a:prstGeom>
          <a:effectLst>
            <a:outerShdw blurRad="190500" dist="101600" dir="5400000" rotWithShape="0">
              <a:srgbClr val="000000"/>
            </a:outerShdw>
          </a:effectLst>
        </p:spPr>
      </p:pic>
      <p:pic>
        <p:nvPicPr>
          <p:cNvPr id="130" name="صورة 129"/>
          <p:cNvPicPr>
            <a:picLocks/>
          </p:cNvPicPr>
          <p:nvPr/>
        </p:nvPicPr>
        <p:blipFill>
          <a:blip r:embed="rId3">
            <a:extLst/>
          </a:blip>
          <a:stretch>
            <a:fillRect/>
          </a:stretch>
        </p:blipFill>
        <p:spPr>
          <a:xfrm>
            <a:off x="6253429" y="4862760"/>
            <a:ext cx="5645014" cy="4217840"/>
          </a:xfrm>
          <a:prstGeom prst="rect">
            <a:avLst/>
          </a:prstGeom>
          <a:effectLst>
            <a:outerShdw blurRad="190500" dist="101600" dir="5400000" rotWithShape="0">
              <a:srgbClr val="000000"/>
            </a:outerShdw>
          </a:effectLst>
        </p:spPr>
      </p:pic>
      <p:pic>
        <p:nvPicPr>
          <p:cNvPr id="131" name="صورة 130"/>
          <p:cNvPicPr>
            <a:picLocks/>
          </p:cNvPicPr>
          <p:nvPr/>
        </p:nvPicPr>
        <p:blipFill>
          <a:blip r:embed="rId4">
            <a:extLst/>
          </a:blip>
          <a:stretch>
            <a:fillRect/>
          </a:stretch>
        </p:blipFill>
        <p:spPr>
          <a:xfrm>
            <a:off x="6629099" y="1142741"/>
            <a:ext cx="5242595" cy="2994989"/>
          </a:xfrm>
          <a:prstGeom prst="rect">
            <a:avLst/>
          </a:prstGeom>
          <a:effectLst>
            <a:outerShdw blurRad="190500" dist="101600" dir="5400000" rotWithShape="0">
              <a:srgbClr val="000000"/>
            </a:outerShdw>
          </a:effectLst>
        </p:spPr>
      </p:pic>
      <p:pic>
        <p:nvPicPr>
          <p:cNvPr id="132" name="صورة 131"/>
          <p:cNvPicPr>
            <a:picLocks/>
          </p:cNvPicPr>
          <p:nvPr/>
        </p:nvPicPr>
        <p:blipFill>
          <a:blip r:embed="rId5">
            <a:extLst/>
          </a:blip>
          <a:stretch>
            <a:fillRect/>
          </a:stretch>
        </p:blipFill>
        <p:spPr>
          <a:xfrm>
            <a:off x="1265964" y="5359155"/>
            <a:ext cx="4508238" cy="3225049"/>
          </a:xfrm>
          <a:prstGeom prst="rect">
            <a:avLst/>
          </a:prstGeom>
          <a:effectLst>
            <a:outerShdw blurRad="190500" dist="101600" dir="5400000" rotWithShape="0">
              <a:srgbClr val="000000"/>
            </a:outerShdw>
          </a:effectLst>
        </p:spPr>
      </p:pic>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a:spLocks noGrp="1"/>
          </p:cNvSpPr>
          <p:nvPr>
            <p:ph type="title"/>
          </p:nvPr>
        </p:nvSpPr>
        <p:spPr>
          <a:xfrm>
            <a:off x="952500" y="939800"/>
            <a:ext cx="11099800" cy="2120900"/>
          </a:xfrm>
          <a:prstGeom prst="rect">
            <a:avLst/>
          </a:prstGeom>
        </p:spPr>
        <p:txBody>
          <a:bodyPr/>
          <a:lstStyle/>
          <a:p>
            <a:pPr>
              <a:defRPr sz="1800">
                <a:solidFill>
                  <a:srgbClr val="000000"/>
                </a:solidFill>
              </a:defRPr>
            </a:pPr>
            <a:r>
              <a:rPr sz="8000">
                <a:solidFill>
                  <a:srgbClr val="FFFFFF"/>
                </a:solidFill>
              </a:rPr>
              <a:t>The Opioid Toxidrome</a:t>
            </a:r>
          </a:p>
        </p:txBody>
      </p:sp>
      <p:sp>
        <p:nvSpPr>
          <p:cNvPr id="135" name="Shape 135"/>
          <p:cNvSpPr>
            <a:spLocks noGrp="1"/>
          </p:cNvSpPr>
          <p:nvPr>
            <p:ph type="body" idx="1"/>
          </p:nvPr>
        </p:nvSpPr>
        <p:spPr>
          <a:xfrm>
            <a:off x="952500" y="2590800"/>
            <a:ext cx="11099800" cy="6286500"/>
          </a:xfrm>
          <a:prstGeom prst="rect">
            <a:avLst/>
          </a:prstGeom>
        </p:spPr>
        <p:txBody>
          <a:bodyPr/>
          <a:lstStyle/>
          <a:p>
            <a:pPr marL="0" indent="0" algn="just" defTabSz="457200">
              <a:lnSpc>
                <a:spcPct val="200000"/>
              </a:lnSpc>
              <a:spcBef>
                <a:spcPts val="0"/>
              </a:spcBef>
              <a:buSzTx/>
              <a:buNone/>
              <a:defRPr sz="1800">
                <a:solidFill>
                  <a:srgbClr val="000000"/>
                </a:solidFill>
              </a:defRPr>
            </a:pPr>
            <a:r>
              <a:rPr sz="4200">
                <a:solidFill>
                  <a:srgbClr val="FFFFFF"/>
                </a:solidFill>
                <a:latin typeface="Times"/>
                <a:ea typeface="Times"/>
                <a:cs typeface="Times"/>
                <a:sym typeface="Times"/>
              </a:rPr>
              <a:t>CNS depression</a:t>
            </a:r>
            <a:endParaRPr sz="4200">
              <a:latin typeface="Times"/>
              <a:ea typeface="Times"/>
              <a:cs typeface="Times"/>
              <a:sym typeface="Times"/>
            </a:endParaRPr>
          </a:p>
          <a:p>
            <a:pPr marL="0" indent="0" algn="just" defTabSz="457200">
              <a:lnSpc>
                <a:spcPct val="200000"/>
              </a:lnSpc>
              <a:spcBef>
                <a:spcPts val="0"/>
              </a:spcBef>
              <a:buSzTx/>
              <a:buNone/>
              <a:defRPr sz="1800">
                <a:solidFill>
                  <a:srgbClr val="000000"/>
                </a:solidFill>
              </a:defRPr>
            </a:pPr>
            <a:r>
              <a:rPr sz="4200">
                <a:solidFill>
                  <a:srgbClr val="FFFFFF"/>
                </a:solidFill>
                <a:latin typeface="Times"/>
                <a:ea typeface="Times"/>
                <a:cs typeface="Times"/>
                <a:sym typeface="Times"/>
              </a:rPr>
              <a:t>Respiratory depression</a:t>
            </a:r>
            <a:endParaRPr sz="4200">
              <a:latin typeface="Times"/>
              <a:ea typeface="Times"/>
              <a:cs typeface="Times"/>
              <a:sym typeface="Times"/>
            </a:endParaRPr>
          </a:p>
          <a:p>
            <a:pPr marL="0" indent="0" algn="just" defTabSz="457200">
              <a:lnSpc>
                <a:spcPct val="200000"/>
              </a:lnSpc>
              <a:spcBef>
                <a:spcPts val="0"/>
              </a:spcBef>
              <a:buSzTx/>
              <a:buNone/>
              <a:defRPr sz="1800">
                <a:solidFill>
                  <a:srgbClr val="000000"/>
                </a:solidFill>
              </a:defRPr>
            </a:pPr>
            <a:r>
              <a:rPr sz="4200">
                <a:solidFill>
                  <a:srgbClr val="FFFFFF"/>
                </a:solidFill>
                <a:latin typeface="Times"/>
                <a:ea typeface="Times"/>
                <a:cs typeface="Times"/>
                <a:sym typeface="Times"/>
              </a:rPr>
              <a:t>Miosis </a:t>
            </a:r>
          </a:p>
        </p:txBody>
      </p:sp>
    </p:spTree>
  </p:cSld>
  <p:clrMapOvr>
    <a:masterClrMapping/>
  </p:clrMapOvr>
  <p:transition spd="slow"/>
</p:sld>
</file>

<file path=ppt/theme/theme1.xml><?xml version="1.0" encoding="utf-8"?>
<a:theme xmlns:a="http://schemas.openxmlformats.org/drawingml/2006/main" name="Default">
  <a:themeElements>
    <a:clrScheme name="Default">
      <a:dk1>
        <a:srgbClr val="FFFFFF"/>
      </a:dk1>
      <a:lt1>
        <a:srgbClr val="FF0000"/>
      </a:lt1>
      <a:dk2>
        <a:srgbClr val="A7A7A7"/>
      </a:dk2>
      <a:lt2>
        <a:srgbClr val="535353"/>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bevel/>
        </a:ln>
        <a:effectLst>
          <a:outerShdw blurRad="76200" dir="18900000" rotWithShape="0">
            <a:srgbClr val="000000">
              <a:alpha val="8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bevel/>
        </a:ln>
        <a:effectLst>
          <a:outerShdw blurRad="76200" dir="18900000" rotWithShape="0">
            <a:srgbClr val="000000">
              <a:alpha val="8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bevel/>
        </a:ln>
        <a:effectLst>
          <a:outerShdw blurRad="76200" dir="18900000" rotWithShape="0">
            <a:srgbClr val="000000">
              <a:alpha val="8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bevel/>
        </a:ln>
        <a:effectLst>
          <a:outerShdw blurRad="76200" dir="18900000" rotWithShape="0">
            <a:srgbClr val="000000">
              <a:alpha val="8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430</Words>
  <Application>Microsoft Office PowerPoint</Application>
  <PresentationFormat>مخصص</PresentationFormat>
  <Paragraphs>109</Paragraphs>
  <Slides>32</Slides>
  <Notes>0</Notes>
  <HiddenSlides>0</HiddenSlides>
  <MMClips>0</MMClips>
  <ScaleCrop>false</ScaleCrop>
  <HeadingPairs>
    <vt:vector size="6" baseType="variant">
      <vt:variant>
        <vt:lpstr>الخطوط المستخدمة</vt:lpstr>
      </vt:variant>
      <vt:variant>
        <vt:i4>8</vt:i4>
      </vt:variant>
      <vt:variant>
        <vt:lpstr>نسق</vt:lpstr>
      </vt:variant>
      <vt:variant>
        <vt:i4>1</vt:i4>
      </vt:variant>
      <vt:variant>
        <vt:lpstr>عناوين الشرائح</vt:lpstr>
      </vt:variant>
      <vt:variant>
        <vt:i4>32</vt:i4>
      </vt:variant>
    </vt:vector>
  </HeadingPairs>
  <TitlesOfParts>
    <vt:vector size="41" baseType="lpstr">
      <vt:lpstr>Gurmukhi MN</vt:lpstr>
      <vt:lpstr>Gurmukhi MT</vt:lpstr>
      <vt:lpstr>Helvetica</vt:lpstr>
      <vt:lpstr>Helvetica Light</vt:lpstr>
      <vt:lpstr>Helvetica Neue</vt:lpstr>
      <vt:lpstr>Symbol</vt:lpstr>
      <vt:lpstr>Times</vt:lpstr>
      <vt:lpstr>Times New Roman</vt:lpstr>
      <vt:lpstr>Default</vt:lpstr>
      <vt:lpstr>Opioids &amp; Sedatives Toxicity</vt:lpstr>
      <vt:lpstr>What Are Opioids?</vt:lpstr>
      <vt:lpstr>عرض تقديمي في PowerPoint</vt:lpstr>
      <vt:lpstr>Examples of Opioids</vt:lpstr>
      <vt:lpstr>On What Receptors do Opioids work on?</vt:lpstr>
      <vt:lpstr>عرض تقديمي في PowerPoint</vt:lpstr>
      <vt:lpstr> WHAT IS THE TOXIDROME OF OPIOID TOXICITY?</vt:lpstr>
      <vt:lpstr>عرض تقديمي في PowerPoint</vt:lpstr>
      <vt:lpstr>The Opioid Toxidrome</vt:lpstr>
      <vt:lpstr>Other Opioid Effects</vt:lpstr>
      <vt:lpstr>Management</vt:lpstr>
      <vt:lpstr>عرض تقديمي في PowerPoint</vt:lpstr>
      <vt:lpstr>عرض تقديمي في PowerPoint</vt:lpstr>
      <vt:lpstr>عرض تقديمي في PowerPoint</vt:lpstr>
      <vt:lpstr>Opioid Withdrawal</vt:lpstr>
      <vt:lpstr>عرض تقديمي في PowerPoint</vt:lpstr>
      <vt:lpstr>عرض تقديمي في PowerPoint</vt:lpstr>
      <vt:lpstr>Methadone</vt:lpstr>
      <vt:lpstr>Benzodiazepine Toxicity</vt:lpstr>
      <vt:lpstr>Mechanism of Action</vt:lpstr>
      <vt:lpstr>عرض تقديمي في PowerPoint</vt:lpstr>
      <vt:lpstr>Clinical Effects</vt:lpstr>
      <vt:lpstr>عرض تقديمي في PowerPoint</vt:lpstr>
      <vt:lpstr>Clinical Features of Benzo Poisoning</vt:lpstr>
      <vt:lpstr>Why do they get HAGMA ACIDOSIS?</vt:lpstr>
      <vt:lpstr>عرض تقديمي في PowerPoint</vt:lpstr>
      <vt:lpstr>Management</vt:lpstr>
      <vt:lpstr>Flumazenil</vt:lpstr>
      <vt:lpstr>عرض تقديمي في PowerPoint</vt:lpstr>
      <vt:lpstr>Complications</vt:lpstr>
      <vt:lpstr>Withdrawal</vt:lpstr>
      <vt:lpstr>QUESTIONS?  dr_aref@hotmail.com</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Opioids &amp; Sedatives Toxicity</dc:title>
  <dc:creator>Star</dc:creator>
  <cp:lastModifiedBy>Star</cp:lastModifiedBy>
  <cp:revision>1</cp:revision>
  <dcterms:modified xsi:type="dcterms:W3CDTF">2019-02-16T00:20:53Z</dcterms:modified>
</cp:coreProperties>
</file>