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7" r:id="rId2"/>
    <p:sldId id="458" r:id="rId3"/>
    <p:sldId id="411" r:id="rId4"/>
    <p:sldId id="268" r:id="rId5"/>
    <p:sldId id="269" r:id="rId6"/>
    <p:sldId id="462" r:id="rId7"/>
    <p:sldId id="463" r:id="rId8"/>
    <p:sldId id="271" r:id="rId9"/>
    <p:sldId id="272" r:id="rId10"/>
    <p:sldId id="273" r:id="rId11"/>
    <p:sldId id="274" r:id="rId12"/>
    <p:sldId id="258" r:id="rId13"/>
    <p:sldId id="259" r:id="rId14"/>
    <p:sldId id="260" r:id="rId15"/>
    <p:sldId id="261" r:id="rId16"/>
    <p:sldId id="262" r:id="rId17"/>
    <p:sldId id="263" r:id="rId18"/>
    <p:sldId id="479" r:id="rId19"/>
    <p:sldId id="480" r:id="rId20"/>
    <p:sldId id="481" r:id="rId21"/>
    <p:sldId id="264" r:id="rId22"/>
    <p:sldId id="265" r:id="rId23"/>
    <p:sldId id="267" r:id="rId24"/>
    <p:sldId id="460" r:id="rId25"/>
    <p:sldId id="461"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59" r:id="rId39"/>
    <p:sldId id="478" r:id="rId40"/>
    <p:sldId id="476" r:id="rId41"/>
    <p:sldId id="47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52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7BF8483-0403-4A08-8300-9B4AF85873F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070067AB-4377-4D28-906D-4B9F86AF788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071C095-7408-458A-97F1-0CFAF882A7E9}" type="datetimeFigureOut">
              <a:rPr lang="en-US"/>
              <a:pPr>
                <a:defRPr/>
              </a:pPr>
              <a:t>9/10/2018</a:t>
            </a:fld>
            <a:endParaRPr lang="en-US"/>
          </a:p>
        </p:txBody>
      </p:sp>
      <p:sp>
        <p:nvSpPr>
          <p:cNvPr id="4" name="Footer Placeholder 3">
            <a:extLst>
              <a:ext uri="{FF2B5EF4-FFF2-40B4-BE49-F238E27FC236}">
                <a16:creationId xmlns:a16="http://schemas.microsoft.com/office/drawing/2014/main" xmlns="" id="{0A3E180D-FCF1-4946-9F21-936CA2D88DD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BDE08347-BF98-45FA-A4D5-4CC70D16A19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151F669-0FD3-4A81-8496-281E803B478E}" type="slidenum">
              <a:rPr lang="en-US" altLang="en-US"/>
              <a:pPr>
                <a:defRPr/>
              </a:pPr>
              <a:t>‹#›</a:t>
            </a:fld>
            <a:endParaRPr lang="en-US" altLang="en-US"/>
          </a:p>
        </p:txBody>
      </p:sp>
    </p:spTree>
    <p:extLst>
      <p:ext uri="{BB962C8B-B14F-4D97-AF65-F5344CB8AC3E}">
        <p14:creationId xmlns:p14="http://schemas.microsoft.com/office/powerpoint/2010/main" val="417008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CD27355-3D85-4560-8A37-064B310B49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2EF7F3A4-23F1-414E-AD6D-91750CC8ED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5AE1BA-4FE8-48E0-BFE6-BE01C52A2FAD}" type="datetimeFigureOut">
              <a:rPr lang="en-US"/>
              <a:pPr>
                <a:defRPr/>
              </a:pPr>
              <a:t>9/10/2018</a:t>
            </a:fld>
            <a:endParaRPr lang="en-US"/>
          </a:p>
        </p:txBody>
      </p:sp>
      <p:sp>
        <p:nvSpPr>
          <p:cNvPr id="4" name="Slide Image Placeholder 3">
            <a:extLst>
              <a:ext uri="{FF2B5EF4-FFF2-40B4-BE49-F238E27FC236}">
                <a16:creationId xmlns:a16="http://schemas.microsoft.com/office/drawing/2014/main" xmlns="" id="{B63EA4BF-0A50-467A-8210-2235C0BA49B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C35CEB5-CBCD-48C8-94CC-CF60DCB12E8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161739DA-7C63-46DA-81AA-60AE212A47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7B9FD5A5-8F52-47C4-AE8D-6F233B492B8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825B0D8-8566-486D-86F9-BBEDB90F731F}" type="slidenum">
              <a:rPr lang="en-US" altLang="en-US"/>
              <a:pPr>
                <a:defRPr/>
              </a:pPr>
              <a:t>‹#›</a:t>
            </a:fld>
            <a:endParaRPr lang="en-US" altLang="en-US"/>
          </a:p>
        </p:txBody>
      </p:sp>
    </p:spTree>
    <p:extLst>
      <p:ext uri="{BB962C8B-B14F-4D97-AF65-F5344CB8AC3E}">
        <p14:creationId xmlns:p14="http://schemas.microsoft.com/office/powerpoint/2010/main" val="204169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5F5245-2A18-4DBF-BD42-3BA7D743CB6C}"/>
              </a:ext>
            </a:extLst>
          </p:cNvPr>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a:extLst>
              <a:ext uri="{FF2B5EF4-FFF2-40B4-BE49-F238E27FC236}">
                <a16:creationId xmlns:a16="http://schemas.microsoft.com/office/drawing/2014/main" xmlns="" id="{91B1819B-9F75-4E00-A161-AE21BE865B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5F19CFC5-37BD-4773-BDDB-E15C2C688A11}"/>
              </a:ext>
            </a:extLst>
          </p:cNvPr>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eaLnBrk="1" fontAlgn="auto" hangingPunct="1">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a:extLst>
              <a:ext uri="{FF2B5EF4-FFF2-40B4-BE49-F238E27FC236}">
                <a16:creationId xmlns:a16="http://schemas.microsoft.com/office/drawing/2014/main" xmlns="" id="{68514388-B2E7-49A1-8EFE-B1144DAC949A}"/>
              </a:ext>
            </a:extLst>
          </p:cNvPr>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1569C17-7B78-45B8-B1D4-3F8C2D61934C}"/>
              </a:ext>
            </a:extLst>
          </p:cNvPr>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7EFCBF1E-2F1F-4B97-95B8-3A36455C128C}"/>
              </a:ext>
            </a:extLst>
          </p:cNvPr>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a:extLst>
              <a:ext uri="{FF2B5EF4-FFF2-40B4-BE49-F238E27FC236}">
                <a16:creationId xmlns:a16="http://schemas.microsoft.com/office/drawing/2014/main" xmlns="" id="{74F9CA89-3203-41D4-83B5-6F84F72643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FA85FC1E-F0B9-4AA6-915C-85580A06A3CC}"/>
              </a:ext>
            </a:extLst>
          </p:cNvPr>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eaLnBrk="1" fontAlgn="auto" hangingPunct="1">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a:extLst>
              <a:ext uri="{FF2B5EF4-FFF2-40B4-BE49-F238E27FC236}">
                <a16:creationId xmlns:a16="http://schemas.microsoft.com/office/drawing/2014/main" xmlns="" id="{A35DAD78-3F12-462D-8C2E-723657A87D7B}"/>
              </a:ext>
            </a:extLst>
          </p:cNvPr>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solidFill>
                <a:srgbClr val="0070C0"/>
              </a:solidFill>
              <a:latin typeface="Times" pitchFamily="18" charset="0"/>
              <a:cs typeface="Andalus" pitchFamily="2" charset="-78"/>
            </a:endParaRPr>
          </a:p>
        </p:txBody>
      </p:sp>
      <p:pic>
        <p:nvPicPr>
          <p:cNvPr id="11" name="Picture 6" descr="King Saud University">
            <a:extLst>
              <a:ext uri="{FF2B5EF4-FFF2-40B4-BE49-F238E27FC236}">
                <a16:creationId xmlns:a16="http://schemas.microsoft.com/office/drawing/2014/main" xmlns="" id="{6A331378-8DC3-49C7-A121-E16DE70B03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22CFE830-03F7-480D-B9D5-53A38094CBB9}"/>
              </a:ext>
            </a:extLst>
          </p:cNvPr>
          <p:cNvSpPr/>
          <p:nvPr userDrawn="1"/>
        </p:nvSpPr>
        <p:spPr>
          <a:xfrm>
            <a:off x="7908925" y="6324600"/>
            <a:ext cx="609600" cy="457200"/>
          </a:xfrm>
          <a:prstGeom prst="ellipse">
            <a:avLst/>
          </a:prstGeom>
          <a:solidFill>
            <a:schemeClr val="tx2">
              <a:lumMod val="20000"/>
              <a:lumOff val="80000"/>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Date Placeholder 3">
            <a:extLst>
              <a:ext uri="{FF2B5EF4-FFF2-40B4-BE49-F238E27FC236}">
                <a16:creationId xmlns:a16="http://schemas.microsoft.com/office/drawing/2014/main" xmlns="" id="{9DF09256-E23A-45D5-B422-E87ECE5B49AB}"/>
              </a:ext>
            </a:extLst>
          </p:cNvPr>
          <p:cNvSpPr>
            <a:spLocks noGrp="1"/>
          </p:cNvSpPr>
          <p:nvPr>
            <p:ph type="dt" sz="half" idx="10"/>
          </p:nvPr>
        </p:nvSpPr>
        <p:spPr/>
        <p:txBody>
          <a:bodyPr/>
          <a:lstStyle>
            <a:lvl1pPr>
              <a:defRPr/>
            </a:lvl1pPr>
          </a:lstStyle>
          <a:p>
            <a:pPr>
              <a:defRPr/>
            </a:pPr>
            <a:r>
              <a:rPr lang="ar-EG"/>
              <a:t>  </a:t>
            </a:r>
            <a:endParaRPr lang="en-US"/>
          </a:p>
        </p:txBody>
      </p:sp>
      <p:sp>
        <p:nvSpPr>
          <p:cNvPr id="14" name="Footer Placeholder 4">
            <a:extLst>
              <a:ext uri="{FF2B5EF4-FFF2-40B4-BE49-F238E27FC236}">
                <a16:creationId xmlns:a16="http://schemas.microsoft.com/office/drawing/2014/main" xmlns="" id="{82AE2A30-F57B-4625-9787-813FA14079BA}"/>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xmlns="" id="{2BFC790C-1BD4-41CA-ADE5-5744A047CC5F}"/>
              </a:ext>
            </a:extLst>
          </p:cNvPr>
          <p:cNvSpPr>
            <a:spLocks noGrp="1"/>
          </p:cNvSpPr>
          <p:nvPr>
            <p:ph type="sldNum" sz="quarter" idx="12"/>
          </p:nvPr>
        </p:nvSpPr>
        <p:spPr>
          <a:xfrm>
            <a:off x="8001000" y="6356350"/>
            <a:ext cx="685800" cy="365125"/>
          </a:xfrm>
          <a:prstGeom prst="rect">
            <a:avLst/>
          </a:prstGeom>
        </p:spPr>
        <p:txBody>
          <a:bodyPr/>
          <a:lstStyle>
            <a:lvl1pPr eaLnBrk="1" hangingPunct="1">
              <a:defRPr sz="1400"/>
            </a:lvl1pPr>
          </a:lstStyle>
          <a:p>
            <a:pPr>
              <a:defRPr/>
            </a:pPr>
            <a:fld id="{562ABE28-59BA-4F20-AD6C-8E54B51EB464}" type="slidenum">
              <a:rPr lang="en-US" altLang="en-US"/>
              <a:pPr>
                <a:defRPr/>
              </a:pPr>
              <a:t>‹#›</a:t>
            </a:fld>
            <a:endParaRPr lang="en-US" altLang="en-US" dirty="0"/>
          </a:p>
        </p:txBody>
      </p:sp>
    </p:spTree>
    <p:extLst>
      <p:ext uri="{BB962C8B-B14F-4D97-AF65-F5344CB8AC3E}">
        <p14:creationId xmlns:p14="http://schemas.microsoft.com/office/powerpoint/2010/main" val="11042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BA31D-2FF1-4409-9758-0754D8B1E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8DEC9F7-7942-4DED-95CE-133AABC67EC3}"/>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E10220AC-2A5F-42F6-AB03-F8E995FCA0DB}"/>
              </a:ext>
            </a:extLst>
          </p:cNvPr>
          <p:cNvSpPr>
            <a:spLocks noGrp="1"/>
          </p:cNvSpPr>
          <p:nvPr>
            <p:ph type="ftr" sz="quarter" idx="11"/>
          </p:nvPr>
        </p:nvSpPr>
        <p:spPr/>
        <p:txBody>
          <a:bodyPr/>
          <a:lstStyle>
            <a:lvl1pPr>
              <a:defRPr/>
            </a:lvl1pPr>
          </a:lstStyle>
          <a:p>
            <a:pPr>
              <a:defRPr/>
            </a:pPr>
            <a:fld id="{26D88F49-CDF7-4D4D-B780-1B0837F9F435}" type="slidenum">
              <a:rPr lang="en-US"/>
              <a:pPr>
                <a:defRPr/>
              </a:pPr>
              <a:t>‹#›</a:t>
            </a:fld>
            <a:endParaRPr lang="en-US"/>
          </a:p>
        </p:txBody>
      </p:sp>
    </p:spTree>
    <p:extLst>
      <p:ext uri="{BB962C8B-B14F-4D97-AF65-F5344CB8AC3E}">
        <p14:creationId xmlns:p14="http://schemas.microsoft.com/office/powerpoint/2010/main" val="383230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073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333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441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0039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9C2182F9-D891-487A-9476-A019BDC78D6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E8F04BA-AE18-4016-931D-D3DF5A7AD8D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AB0EAAA-25E4-42A2-8367-78E487C512AD}"/>
              </a:ext>
            </a:extLst>
          </p:cNvPr>
          <p:cNvSpPr>
            <a:spLocks noGrp="1"/>
          </p:cNvSpPr>
          <p:nvPr>
            <p:ph type="dt" sz="half" idx="2"/>
          </p:nvPr>
        </p:nvSpPr>
        <p:spPr>
          <a:xfrm>
            <a:off x="-2438400" y="617220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xmlns="" id="{E081A356-F08E-4BFE-88E0-F665A0FAA9B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38DE455-4547-4174-B29D-26F799325AF0}"/>
              </a:ext>
            </a:extLst>
          </p:cNvPr>
          <p:cNvSpPr>
            <a:spLocks noGrp="1"/>
          </p:cNvSpPr>
          <p:nvPr>
            <p:ph type="dt" sz="quarter" idx="10"/>
          </p:nvPr>
        </p:nvSpPr>
        <p:spPr/>
        <p:txBody>
          <a:bodyPr/>
          <a:lstStyle/>
          <a:p>
            <a:pPr>
              <a:defRPr/>
            </a:pPr>
            <a:r>
              <a:rPr lang="en-US"/>
              <a:t>4/3/2011</a:t>
            </a:r>
          </a:p>
        </p:txBody>
      </p:sp>
      <p:sp>
        <p:nvSpPr>
          <p:cNvPr id="6147" name="Slide Number Placeholder 4">
            <a:extLst>
              <a:ext uri="{FF2B5EF4-FFF2-40B4-BE49-F238E27FC236}">
                <a16:creationId xmlns:a16="http://schemas.microsoft.com/office/drawing/2014/main" xmlns="" id="{F5AA8FC9-0AD7-4E26-A465-979474166B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6E974D-DDD1-4E6B-B364-8CA5830386A2}" type="slidenum">
              <a:rPr lang="en-US" altLang="en-US" sz="1400" smtClean="0">
                <a:solidFill>
                  <a:srgbClr val="898989"/>
                </a:solidFill>
              </a:rPr>
              <a:pPr>
                <a:spcBef>
                  <a:spcPct val="0"/>
                </a:spcBef>
                <a:buFontTx/>
                <a:buNone/>
              </a:pPr>
              <a:t>1</a:t>
            </a:fld>
            <a:endParaRPr lang="en-US" altLang="en-US" sz="1400">
              <a:solidFill>
                <a:srgbClr val="898989"/>
              </a:solidFill>
            </a:endParaRPr>
          </a:p>
        </p:txBody>
      </p:sp>
      <p:sp>
        <p:nvSpPr>
          <p:cNvPr id="6148" name="Rectangle 1">
            <a:extLst>
              <a:ext uri="{FF2B5EF4-FFF2-40B4-BE49-F238E27FC236}">
                <a16:creationId xmlns:a16="http://schemas.microsoft.com/office/drawing/2014/main" xmlns="" id="{E0FA7FD5-A42D-40AA-BE43-17D09F816C39}"/>
              </a:ext>
            </a:extLst>
          </p:cNvPr>
          <p:cNvSpPr>
            <a:spLocks noChangeArrowheads="1"/>
          </p:cNvSpPr>
          <p:nvPr/>
        </p:nvSpPr>
        <p:spPr bwMode="auto">
          <a:xfrm>
            <a:off x="1952625" y="1992024"/>
            <a:ext cx="579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dirty="0"/>
              <a:t>Determinants of Health 	</a:t>
            </a:r>
          </a:p>
        </p:txBody>
      </p:sp>
      <p:sp>
        <p:nvSpPr>
          <p:cNvPr id="6150" name="Rectangle 2">
            <a:extLst>
              <a:ext uri="{FF2B5EF4-FFF2-40B4-BE49-F238E27FC236}">
                <a16:creationId xmlns:a16="http://schemas.microsoft.com/office/drawing/2014/main" xmlns="" id="{0B72BF30-34C9-44F5-A83D-913321FF4917}"/>
              </a:ext>
            </a:extLst>
          </p:cNvPr>
          <p:cNvSpPr>
            <a:spLocks noChangeArrowheads="1"/>
          </p:cNvSpPr>
          <p:nvPr/>
        </p:nvSpPr>
        <p:spPr bwMode="auto">
          <a:xfrm>
            <a:off x="3363912" y="3678237"/>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Times New Roman" panose="02020603050405020304" pitchFamily="18" charset="0"/>
                <a:cs typeface="Times New Roman" panose="02020603050405020304" pitchFamily="18" charset="0"/>
              </a:rPr>
              <a:t>YEAR</a:t>
            </a:r>
            <a:endParaRPr lang="en-US" altLang="en-US" sz="800">
              <a:latin typeface="Arial" panose="020B0604020202020204" pitchFamily="34" charset="0"/>
            </a:endParaRPr>
          </a:p>
          <a:p>
            <a:pPr algn="ctr">
              <a:spcBef>
                <a:spcPct val="0"/>
              </a:spcBef>
              <a:buFontTx/>
              <a:buNone/>
            </a:pPr>
            <a:r>
              <a:rPr lang="en-US" altLang="en-US" sz="1400">
                <a:latin typeface="Times New Roman" panose="02020603050405020304" pitchFamily="18" charset="0"/>
                <a:cs typeface="Times New Roman" panose="02020603050405020304" pitchFamily="18" charset="0"/>
              </a:rPr>
              <a:t>1439-1440 </a:t>
            </a:r>
            <a:r>
              <a:rPr lang="en-US" altLang="en-US" sz="800">
                <a:latin typeface="Arial" panose="020B0604020202020204" pitchFamily="34" charset="0"/>
                <a:cs typeface="Times New Roman" panose="02020603050405020304" pitchFamily="18" charset="0"/>
              </a:rPr>
              <a:t>Hajji</a:t>
            </a:r>
            <a:endParaRPr lang="en-US" altLang="en-US" sz="800">
              <a:latin typeface="Arial" panose="020B0604020202020204" pitchFamily="34" charset="0"/>
            </a:endParaRPr>
          </a:p>
          <a:p>
            <a:pPr algn="ctr">
              <a:spcBef>
                <a:spcPct val="0"/>
              </a:spcBef>
              <a:buFontTx/>
              <a:buNone/>
            </a:pPr>
            <a:r>
              <a:rPr lang="en-US" altLang="en-US" sz="1400">
                <a:latin typeface="Times New Roman" panose="02020603050405020304" pitchFamily="18" charset="0"/>
                <a:cs typeface="Times New Roman" panose="02020603050405020304" pitchFamily="18" charset="0"/>
              </a:rPr>
              <a:t>2018 - 2019</a:t>
            </a:r>
            <a:r>
              <a:rPr lang="en-US" altLang="en-US" sz="1000" b="1">
                <a:latin typeface="Arial" panose="020B0604020202020204" pitchFamily="34" charset="0"/>
                <a:cs typeface="Times New Roman" panose="02020603050405020304" pitchFamily="18" charset="0"/>
              </a:rPr>
              <a:t> </a:t>
            </a:r>
            <a:r>
              <a:rPr lang="en-US" altLang="en-US" sz="800">
                <a:latin typeface="Arial" panose="020B0604020202020204" pitchFamily="34" charset="0"/>
                <a:cs typeface="Times New Roman" panose="02020603050405020304" pitchFamily="18" charset="0"/>
              </a:rPr>
              <a:t>Gregorian</a:t>
            </a:r>
            <a:endParaRPr lang="en-US" altLang="en-US" sz="800">
              <a:latin typeface="Arial" panose="020B0604020202020204" pitchFamily="34" charset="0"/>
            </a:endParaRPr>
          </a:p>
          <a:p>
            <a:pPr algn="ctr">
              <a:spcBef>
                <a:spcPct val="0"/>
              </a:spcBef>
              <a:buFontTx/>
              <a:buNone/>
            </a:pPr>
            <a:r>
              <a:rPr lang="en-US" altLang="en-US" sz="1000"/>
              <a:t>   </a:t>
            </a:r>
            <a:endParaRPr lang="en-US" altLang="en-US" sz="1800">
              <a:latin typeface="Arial" panose="020B0604020202020204" pitchFamily="34" charset="0"/>
            </a:endParaRPr>
          </a:p>
        </p:txBody>
      </p:sp>
      <p:sp>
        <p:nvSpPr>
          <p:cNvPr id="6151" name="Rectangle 2">
            <a:extLst>
              <a:ext uri="{FF2B5EF4-FFF2-40B4-BE49-F238E27FC236}">
                <a16:creationId xmlns:a16="http://schemas.microsoft.com/office/drawing/2014/main" xmlns="" id="{744022EC-ECF7-458A-94B9-6F8E6B5A9A67}"/>
              </a:ext>
            </a:extLst>
          </p:cNvPr>
          <p:cNvSpPr>
            <a:spLocks noChangeArrowheads="1"/>
          </p:cNvSpPr>
          <p:nvPr/>
        </p:nvSpPr>
        <p:spPr bwMode="auto">
          <a:xfrm>
            <a:off x="1905000" y="2667000"/>
            <a:ext cx="510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B0F0"/>
                </a:solidFill>
                <a:latin typeface="Arial" panose="020B0604020202020204" pitchFamily="34" charset="0"/>
                <a:cs typeface="Times New Roman" panose="02020603050405020304" pitchFamily="18" charset="0"/>
              </a:rPr>
              <a:t>by</a:t>
            </a:r>
            <a:endParaRPr lang="en-US" altLang="en-US" sz="1800" b="1">
              <a:solidFill>
                <a:srgbClr val="00B0F0"/>
              </a:solidFill>
              <a:cs typeface="Calibri" panose="020F0502020204030204" pitchFamily="34" charset="0"/>
            </a:endParaRPr>
          </a:p>
          <a:p>
            <a:pPr algn="ctr" eaLnBrk="1" hangingPunct="1">
              <a:spcBef>
                <a:spcPct val="0"/>
              </a:spcBef>
              <a:buFontTx/>
              <a:buNone/>
            </a:pPr>
            <a:r>
              <a:rPr lang="en-US" altLang="en-US" sz="1800" b="1">
                <a:cs typeface="Calibri" panose="020F0502020204030204" pitchFamily="34" charset="0"/>
              </a:rPr>
              <a:t>Prof. Mamduh A. El-Messeiry</a:t>
            </a:r>
            <a:endParaRPr lang="en-US" altLang="en-US" sz="800">
              <a:latin typeface="Arial" panose="020B0604020202020204" pitchFamily="34" charset="0"/>
            </a:endParaRPr>
          </a:p>
          <a:p>
            <a:pPr algn="ctr">
              <a:spcBef>
                <a:spcPct val="0"/>
              </a:spcBef>
              <a:buFontTx/>
              <a:buNone/>
            </a:pPr>
            <a:r>
              <a:rPr lang="en-US" altLang="en-US" sz="1200" b="1">
                <a:latin typeface="Arial" panose="020B0604020202020204" pitchFamily="34" charset="0"/>
                <a:cs typeface="Times New Roman" panose="02020603050405020304" pitchFamily="18" charset="0"/>
              </a:rPr>
              <a:t>B.Sc., M.P.H.; Dr. P.H. Sc.</a:t>
            </a:r>
            <a:r>
              <a:rPr lang="en-US" altLang="en-US" sz="2400">
                <a:latin typeface="Times New Roman" panose="02020603050405020304" pitchFamily="18" charset="0"/>
                <a:cs typeface="Times New Roman" panose="02020603050405020304" pitchFamily="18" charset="0"/>
              </a:rPr>
              <a:t> </a:t>
            </a:r>
            <a:endParaRPr lang="en-US" altLang="en-US" sz="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66043" y="1219200"/>
            <a:ext cx="6411913" cy="696912"/>
          </a:xfrm>
          <a:prstGeom prst="rect">
            <a:avLst/>
          </a:prstGeom>
        </p:spPr>
        <p:txBody>
          <a:bodyPr vert="horz" wrap="square" lIns="0" tIns="13335" rIns="0" bIns="0" rtlCol="0">
            <a:spAutoFit/>
          </a:bodyPr>
          <a:lstStyle/>
          <a:p>
            <a:pPr marL="12700">
              <a:lnSpc>
                <a:spcPct val="100000"/>
              </a:lnSpc>
              <a:spcBef>
                <a:spcPts val="105"/>
              </a:spcBef>
            </a:pPr>
            <a:r>
              <a:rPr sz="4400" spc="-15" dirty="0">
                <a:solidFill>
                  <a:srgbClr val="0070C0"/>
                </a:solidFill>
              </a:rPr>
              <a:t>Environment </a:t>
            </a:r>
            <a:r>
              <a:rPr sz="4400" spc="-25" dirty="0">
                <a:solidFill>
                  <a:srgbClr val="0070C0"/>
                </a:solidFill>
              </a:rPr>
              <a:t>affects</a:t>
            </a:r>
            <a:r>
              <a:rPr sz="4400" spc="-70" dirty="0">
                <a:solidFill>
                  <a:srgbClr val="0070C0"/>
                </a:solidFill>
              </a:rPr>
              <a:t> </a:t>
            </a:r>
            <a:r>
              <a:rPr sz="4400" spc="-5" dirty="0">
                <a:solidFill>
                  <a:srgbClr val="0070C0"/>
                </a:solidFill>
              </a:rPr>
              <a:t>health?</a:t>
            </a:r>
            <a:endParaRPr sz="4400" dirty="0">
              <a:solidFill>
                <a:srgbClr val="0070C0"/>
              </a:solidFill>
            </a:endParaRPr>
          </a:p>
        </p:txBody>
      </p:sp>
      <p:sp>
        <p:nvSpPr>
          <p:cNvPr id="3" name="object 3"/>
          <p:cNvSpPr txBox="1"/>
          <p:nvPr/>
        </p:nvSpPr>
        <p:spPr>
          <a:xfrm>
            <a:off x="1366043" y="1916112"/>
            <a:ext cx="7821295" cy="4026535"/>
          </a:xfrm>
          <a:prstGeom prst="rect">
            <a:avLst/>
          </a:prstGeom>
        </p:spPr>
        <p:txBody>
          <a:bodyPr vert="horz" wrap="square" lIns="0" tIns="110489" rIns="0" bIns="0" rtlCol="0">
            <a:spAutoFit/>
          </a:bodyPr>
          <a:lstStyle/>
          <a:p>
            <a:pPr marL="355600" indent="-342900">
              <a:lnSpc>
                <a:spcPct val="100000"/>
              </a:lnSpc>
              <a:spcBef>
                <a:spcPts val="869"/>
              </a:spcBef>
              <a:buFont typeface="Arial"/>
              <a:buChar char="•"/>
              <a:tabLst>
                <a:tab pos="355600" algn="l"/>
                <a:tab pos="356235" algn="l"/>
              </a:tabLst>
            </a:pPr>
            <a:r>
              <a:rPr sz="3200" spc="-10" dirty="0">
                <a:latin typeface="Calibri"/>
                <a:cs typeface="Calibri"/>
              </a:rPr>
              <a:t>Urbanization</a:t>
            </a:r>
            <a:endParaRPr sz="3200" dirty="0">
              <a:latin typeface="Calibri"/>
              <a:cs typeface="Calibri"/>
            </a:endParaRPr>
          </a:p>
          <a:p>
            <a:pPr marL="355600" indent="-342900">
              <a:lnSpc>
                <a:spcPct val="100000"/>
              </a:lnSpc>
              <a:spcBef>
                <a:spcPts val="770"/>
              </a:spcBef>
              <a:buFont typeface="Arial"/>
              <a:buChar char="•"/>
              <a:tabLst>
                <a:tab pos="355600" algn="l"/>
                <a:tab pos="356235" algn="l"/>
              </a:tabLst>
            </a:pPr>
            <a:r>
              <a:rPr sz="3200" spc="-10" dirty="0">
                <a:latin typeface="Calibri"/>
                <a:cs typeface="Calibri"/>
              </a:rPr>
              <a:t>Industrialization</a:t>
            </a:r>
            <a:endParaRPr sz="3200" dirty="0">
              <a:latin typeface="Calibri"/>
              <a:cs typeface="Calibri"/>
            </a:endParaRPr>
          </a:p>
          <a:p>
            <a:pPr marL="355600" indent="-342900">
              <a:lnSpc>
                <a:spcPct val="100000"/>
              </a:lnSpc>
              <a:spcBef>
                <a:spcPts val="770"/>
              </a:spcBef>
              <a:buFont typeface="Arial"/>
              <a:buChar char="•"/>
              <a:tabLst>
                <a:tab pos="355600" algn="l"/>
                <a:tab pos="356235" algn="l"/>
              </a:tabLst>
            </a:pPr>
            <a:r>
              <a:rPr sz="3200" spc="-25" dirty="0">
                <a:latin typeface="Calibri"/>
                <a:cs typeface="Calibri"/>
              </a:rPr>
              <a:t>Deforestation</a:t>
            </a:r>
            <a:endParaRPr sz="3200" dirty="0">
              <a:latin typeface="Calibri"/>
              <a:cs typeface="Calibri"/>
            </a:endParaRPr>
          </a:p>
          <a:p>
            <a:pPr marL="355600" indent="-342900">
              <a:lnSpc>
                <a:spcPct val="100000"/>
              </a:lnSpc>
              <a:spcBef>
                <a:spcPts val="770"/>
              </a:spcBef>
              <a:buFont typeface="Arial"/>
              <a:buChar char="•"/>
              <a:tabLst>
                <a:tab pos="355600" algn="l"/>
                <a:tab pos="356235" algn="l"/>
              </a:tabLst>
            </a:pPr>
            <a:r>
              <a:rPr sz="3200" spc="-5" dirty="0">
                <a:latin typeface="Calibri"/>
                <a:cs typeface="Calibri"/>
              </a:rPr>
              <a:t>Dams and</a:t>
            </a:r>
            <a:r>
              <a:rPr sz="3200" spc="10" dirty="0">
                <a:latin typeface="Calibri"/>
                <a:cs typeface="Calibri"/>
              </a:rPr>
              <a:t> </a:t>
            </a:r>
            <a:r>
              <a:rPr sz="3200" spc="-10" dirty="0">
                <a:latin typeface="Calibri"/>
                <a:cs typeface="Calibri"/>
              </a:rPr>
              <a:t>canals</a:t>
            </a:r>
            <a:endParaRPr sz="3200" dirty="0">
              <a:latin typeface="Calibri"/>
              <a:cs typeface="Calibri"/>
            </a:endParaRPr>
          </a:p>
          <a:p>
            <a:pPr>
              <a:lnSpc>
                <a:spcPct val="100000"/>
              </a:lnSpc>
              <a:spcBef>
                <a:spcPts val="30"/>
              </a:spcBef>
            </a:pPr>
            <a:endParaRPr sz="4650" dirty="0">
              <a:latin typeface="Times New Roman"/>
              <a:cs typeface="Times New Roman"/>
            </a:endParaRPr>
          </a:p>
          <a:p>
            <a:pPr marL="12700">
              <a:lnSpc>
                <a:spcPct val="100000"/>
              </a:lnSpc>
            </a:pPr>
            <a:r>
              <a:rPr sz="3200" spc="-10" dirty="0">
                <a:latin typeface="Calibri"/>
                <a:cs typeface="Calibri"/>
              </a:rPr>
              <a:t>Examples: </a:t>
            </a:r>
            <a:r>
              <a:rPr sz="3200" dirty="0">
                <a:latin typeface="Calibri"/>
                <a:cs typeface="Calibri"/>
              </a:rPr>
              <a:t>Malaria, </a:t>
            </a:r>
            <a:r>
              <a:rPr sz="3200" spc="-5" dirty="0">
                <a:latin typeface="Calibri"/>
                <a:cs typeface="Calibri"/>
              </a:rPr>
              <a:t>Filariasis,</a:t>
            </a:r>
            <a:r>
              <a:rPr sz="3200" spc="40" dirty="0">
                <a:latin typeface="Calibri"/>
                <a:cs typeface="Calibri"/>
              </a:rPr>
              <a:t> </a:t>
            </a:r>
            <a:r>
              <a:rPr sz="3200" spc="-10" dirty="0">
                <a:latin typeface="Calibri"/>
                <a:cs typeface="Calibri"/>
              </a:rPr>
              <a:t>Schistosomiasis,</a:t>
            </a:r>
            <a:endParaRPr sz="3200" dirty="0">
              <a:latin typeface="Calibri"/>
              <a:cs typeface="Calibri"/>
            </a:endParaRPr>
          </a:p>
          <a:p>
            <a:pPr marL="12700">
              <a:lnSpc>
                <a:spcPct val="100000"/>
              </a:lnSpc>
            </a:pPr>
            <a:r>
              <a:rPr sz="3200" dirty="0">
                <a:latin typeface="Calibri"/>
                <a:cs typeface="Calibri"/>
              </a:rPr>
              <a:t>Bhopal </a:t>
            </a:r>
            <a:r>
              <a:rPr sz="3200" spc="-20" dirty="0">
                <a:latin typeface="Calibri"/>
                <a:cs typeface="Calibri"/>
              </a:rPr>
              <a:t>gas </a:t>
            </a:r>
            <a:r>
              <a:rPr sz="3200" spc="-40" dirty="0">
                <a:latin typeface="Calibri"/>
                <a:cs typeface="Calibri"/>
              </a:rPr>
              <a:t>tragedy, </a:t>
            </a:r>
            <a:r>
              <a:rPr sz="3200" spc="-5" dirty="0">
                <a:latin typeface="Calibri"/>
                <a:cs typeface="Calibri"/>
              </a:rPr>
              <a:t>Chernobyl nuclear</a:t>
            </a:r>
            <a:r>
              <a:rPr sz="3200" spc="40" dirty="0">
                <a:latin typeface="Calibri"/>
                <a:cs typeface="Calibri"/>
              </a:rPr>
              <a:t> </a:t>
            </a:r>
            <a:r>
              <a:rPr sz="3200" spc="-10" dirty="0">
                <a:latin typeface="Calibri"/>
                <a:cs typeface="Calibri"/>
              </a:rPr>
              <a:t>accident</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4000" y="1219200"/>
            <a:ext cx="5121275" cy="696912"/>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70C0"/>
                </a:solidFill>
              </a:rPr>
              <a:t>Importance of</a:t>
            </a:r>
            <a:r>
              <a:rPr sz="4400" spc="-60" dirty="0">
                <a:solidFill>
                  <a:srgbClr val="0070C0"/>
                </a:solidFill>
              </a:rPr>
              <a:t> </a:t>
            </a:r>
            <a:r>
              <a:rPr sz="4400" spc="-5" dirty="0">
                <a:solidFill>
                  <a:srgbClr val="0070C0"/>
                </a:solidFill>
              </a:rPr>
              <a:t>ecology</a:t>
            </a:r>
            <a:endParaRPr sz="4400" dirty="0">
              <a:solidFill>
                <a:srgbClr val="0070C0"/>
              </a:solidFill>
            </a:endParaRPr>
          </a:p>
        </p:txBody>
      </p:sp>
      <p:sp>
        <p:nvSpPr>
          <p:cNvPr id="3" name="object 3"/>
          <p:cNvSpPr txBox="1"/>
          <p:nvPr/>
        </p:nvSpPr>
        <p:spPr>
          <a:xfrm>
            <a:off x="1295400" y="2209800"/>
            <a:ext cx="7670800" cy="372858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5600" algn="l"/>
                <a:tab pos="356235" algn="l"/>
              </a:tabLst>
            </a:pPr>
            <a:r>
              <a:rPr sz="2800" spc="-15" dirty="0">
                <a:latin typeface="Calibri"/>
                <a:cs typeface="Calibri"/>
              </a:rPr>
              <a:t>Ecological considerations </a:t>
            </a:r>
            <a:r>
              <a:rPr sz="2800" spc="-10" dirty="0">
                <a:latin typeface="Calibri"/>
                <a:cs typeface="Calibri"/>
              </a:rPr>
              <a:t>should </a:t>
            </a:r>
            <a:r>
              <a:rPr sz="2800" spc="-5" dirty="0">
                <a:latin typeface="Calibri"/>
                <a:cs typeface="Calibri"/>
              </a:rPr>
              <a:t>be </a:t>
            </a:r>
            <a:r>
              <a:rPr sz="2800" spc="-10" dirty="0">
                <a:latin typeface="Calibri"/>
                <a:cs typeface="Calibri"/>
              </a:rPr>
              <a:t>built</a:t>
            </a:r>
            <a:r>
              <a:rPr sz="2800" spc="100" dirty="0">
                <a:latin typeface="Calibri"/>
                <a:cs typeface="Calibri"/>
              </a:rPr>
              <a:t> </a:t>
            </a:r>
            <a:r>
              <a:rPr sz="2800" spc="-20" dirty="0">
                <a:latin typeface="Calibri"/>
                <a:cs typeface="Calibri"/>
              </a:rPr>
              <a:t>into</a:t>
            </a:r>
            <a:endParaRPr sz="2800" dirty="0">
              <a:latin typeface="Calibri"/>
              <a:cs typeface="Calibri"/>
            </a:endParaRPr>
          </a:p>
          <a:p>
            <a:pPr marL="355600">
              <a:lnSpc>
                <a:spcPct val="100000"/>
              </a:lnSpc>
              <a:spcBef>
                <a:spcPts val="5"/>
              </a:spcBef>
            </a:pPr>
            <a:r>
              <a:rPr sz="2800" spc="-10" dirty="0">
                <a:solidFill>
                  <a:srgbClr val="FF0000"/>
                </a:solidFill>
                <a:latin typeface="Calibri"/>
                <a:cs typeface="Calibri"/>
              </a:rPr>
              <a:t>planning </a:t>
            </a:r>
            <a:r>
              <a:rPr sz="2800" spc="-5" dirty="0">
                <a:solidFill>
                  <a:srgbClr val="FF0000"/>
                </a:solidFill>
                <a:latin typeface="Calibri"/>
                <a:cs typeface="Calibri"/>
              </a:rPr>
              <a:t>of </a:t>
            </a:r>
            <a:r>
              <a:rPr sz="2800" spc="-15" dirty="0">
                <a:solidFill>
                  <a:srgbClr val="FF0000"/>
                </a:solidFill>
                <a:latin typeface="Calibri"/>
                <a:cs typeface="Calibri"/>
              </a:rPr>
              <a:t>prevention </a:t>
            </a:r>
            <a:r>
              <a:rPr sz="2800" spc="-5" dirty="0">
                <a:solidFill>
                  <a:srgbClr val="FF0000"/>
                </a:solidFill>
                <a:latin typeface="Calibri"/>
                <a:cs typeface="Calibri"/>
              </a:rPr>
              <a:t>of</a:t>
            </a:r>
            <a:r>
              <a:rPr sz="2800" spc="50" dirty="0">
                <a:solidFill>
                  <a:srgbClr val="FF0000"/>
                </a:solidFill>
                <a:latin typeface="Calibri"/>
                <a:cs typeface="Calibri"/>
              </a:rPr>
              <a:t> </a:t>
            </a:r>
            <a:r>
              <a:rPr sz="2800" spc="-10" dirty="0">
                <a:solidFill>
                  <a:srgbClr val="FF0000"/>
                </a:solidFill>
                <a:latin typeface="Calibri"/>
                <a:cs typeface="Calibri"/>
              </a:rPr>
              <a:t>disease</a:t>
            </a:r>
            <a:endParaRPr sz="2800" dirty="0">
              <a:solidFill>
                <a:srgbClr val="FF0000"/>
              </a:solidFill>
              <a:latin typeface="Calibri"/>
              <a:cs typeface="Calibri"/>
            </a:endParaRPr>
          </a:p>
          <a:p>
            <a:pPr marL="355600" indent="-342900">
              <a:lnSpc>
                <a:spcPct val="100000"/>
              </a:lnSpc>
              <a:spcBef>
                <a:spcPts val="670"/>
              </a:spcBef>
              <a:buFont typeface="Arial"/>
              <a:buChar char="•"/>
              <a:tabLst>
                <a:tab pos="355600" algn="l"/>
                <a:tab pos="356235" algn="l"/>
              </a:tabLst>
            </a:pPr>
            <a:r>
              <a:rPr sz="2800" spc="-10" dirty="0">
                <a:latin typeface="Calibri"/>
                <a:cs typeface="Calibri"/>
              </a:rPr>
              <a:t>Important </a:t>
            </a:r>
            <a:r>
              <a:rPr sz="2800" spc="-25" dirty="0">
                <a:latin typeface="Calibri"/>
                <a:cs typeface="Calibri"/>
              </a:rPr>
              <a:t>for </a:t>
            </a:r>
            <a:r>
              <a:rPr sz="2800" spc="-20" dirty="0">
                <a:solidFill>
                  <a:srgbClr val="FF0000"/>
                </a:solidFill>
                <a:latin typeface="Calibri"/>
                <a:cs typeface="Calibri"/>
              </a:rPr>
              <a:t>control </a:t>
            </a:r>
            <a:r>
              <a:rPr sz="2800" spc="-5" dirty="0">
                <a:solidFill>
                  <a:srgbClr val="FF0000"/>
                </a:solidFill>
                <a:latin typeface="Calibri"/>
                <a:cs typeface="Calibri"/>
              </a:rPr>
              <a:t>of </a:t>
            </a:r>
            <a:r>
              <a:rPr sz="2800" spc="-10" dirty="0">
                <a:solidFill>
                  <a:srgbClr val="FF0000"/>
                </a:solidFill>
                <a:latin typeface="Calibri"/>
                <a:cs typeface="Calibri"/>
              </a:rPr>
              <a:t>disease </a:t>
            </a:r>
            <a:r>
              <a:rPr sz="2800" spc="-30" dirty="0">
                <a:latin typeface="Calibri"/>
                <a:cs typeface="Calibri"/>
              </a:rPr>
              <a:t>like</a:t>
            </a:r>
            <a:r>
              <a:rPr sz="2800" spc="80" dirty="0">
                <a:latin typeface="Calibri"/>
                <a:cs typeface="Calibri"/>
              </a:rPr>
              <a:t> </a:t>
            </a:r>
            <a:r>
              <a:rPr sz="2800" spc="-5" dirty="0">
                <a:latin typeface="Calibri"/>
                <a:cs typeface="Calibri"/>
              </a:rPr>
              <a:t>malaria,</a:t>
            </a:r>
            <a:endParaRPr sz="2800" dirty="0">
              <a:latin typeface="Calibri"/>
              <a:cs typeface="Calibri"/>
            </a:endParaRPr>
          </a:p>
          <a:p>
            <a:pPr marL="355600">
              <a:lnSpc>
                <a:spcPct val="100000"/>
              </a:lnSpc>
            </a:pPr>
            <a:r>
              <a:rPr sz="2800" spc="-5" dirty="0">
                <a:latin typeface="Calibri"/>
                <a:cs typeface="Calibri"/>
              </a:rPr>
              <a:t>filariasis, </a:t>
            </a:r>
            <a:r>
              <a:rPr sz="2800" spc="-15" dirty="0">
                <a:latin typeface="Calibri"/>
                <a:cs typeface="Calibri"/>
              </a:rPr>
              <a:t>cholera,</a:t>
            </a:r>
            <a:r>
              <a:rPr sz="2800" spc="5" dirty="0">
                <a:latin typeface="Calibri"/>
                <a:cs typeface="Calibri"/>
              </a:rPr>
              <a:t> </a:t>
            </a:r>
            <a:r>
              <a:rPr sz="2800" spc="-15" dirty="0">
                <a:latin typeface="Calibri"/>
                <a:cs typeface="Calibri"/>
              </a:rPr>
              <a:t>etc.</a:t>
            </a:r>
            <a:endParaRPr sz="2800" dirty="0">
              <a:latin typeface="Calibri"/>
              <a:cs typeface="Calibri"/>
            </a:endParaRPr>
          </a:p>
          <a:p>
            <a:pPr marL="12700" marR="5080">
              <a:lnSpc>
                <a:spcPct val="100000"/>
              </a:lnSpc>
              <a:spcBef>
                <a:spcPts val="675"/>
              </a:spcBef>
              <a:tabLst>
                <a:tab pos="355600" algn="l"/>
                <a:tab pos="356235" algn="l"/>
              </a:tabLst>
            </a:pPr>
            <a:endParaRPr lang="en-US" sz="2800" spc="-10" dirty="0" smtClean="0">
              <a:latin typeface="Calibri"/>
              <a:cs typeface="Calibri"/>
            </a:endParaRPr>
          </a:p>
          <a:p>
            <a:pPr marL="12700" marR="5080">
              <a:lnSpc>
                <a:spcPct val="100000"/>
              </a:lnSpc>
              <a:spcBef>
                <a:spcPts val="675"/>
              </a:spcBef>
              <a:tabLst>
                <a:tab pos="355600" algn="l"/>
                <a:tab pos="356235" algn="l"/>
              </a:tabLst>
            </a:pPr>
            <a:r>
              <a:rPr sz="2800" spc="-10" dirty="0" smtClean="0">
                <a:solidFill>
                  <a:srgbClr val="FF0000"/>
                </a:solidFill>
                <a:latin typeface="Calibri"/>
                <a:cs typeface="Calibri"/>
              </a:rPr>
              <a:t>The </a:t>
            </a:r>
            <a:r>
              <a:rPr sz="2800" spc="-20" dirty="0">
                <a:solidFill>
                  <a:srgbClr val="FF0000"/>
                </a:solidFill>
                <a:latin typeface="Calibri"/>
                <a:cs typeface="Calibri"/>
              </a:rPr>
              <a:t>greatest improvement </a:t>
            </a:r>
            <a:r>
              <a:rPr sz="2800" spc="-5" dirty="0">
                <a:solidFill>
                  <a:srgbClr val="FF0000"/>
                </a:solidFill>
                <a:latin typeface="Calibri"/>
                <a:cs typeface="Calibri"/>
              </a:rPr>
              <a:t>in </a:t>
            </a:r>
            <a:r>
              <a:rPr sz="2800" spc="-10" dirty="0">
                <a:solidFill>
                  <a:srgbClr val="FF0000"/>
                </a:solidFill>
                <a:latin typeface="Calibri"/>
                <a:cs typeface="Calibri"/>
              </a:rPr>
              <a:t>human health </a:t>
            </a:r>
            <a:r>
              <a:rPr sz="2800" spc="-15" dirty="0">
                <a:solidFill>
                  <a:srgbClr val="FF0000"/>
                </a:solidFill>
                <a:latin typeface="Calibri"/>
                <a:cs typeface="Calibri"/>
              </a:rPr>
              <a:t>can </a:t>
            </a:r>
            <a:r>
              <a:rPr sz="2800" spc="-10" dirty="0">
                <a:solidFill>
                  <a:srgbClr val="FF0000"/>
                </a:solidFill>
                <a:latin typeface="Calibri"/>
                <a:cs typeface="Calibri"/>
              </a:rPr>
              <a:t>be  achieved </a:t>
            </a:r>
            <a:r>
              <a:rPr sz="2800" spc="-15" dirty="0">
                <a:solidFill>
                  <a:srgbClr val="FF0000"/>
                </a:solidFill>
                <a:latin typeface="Calibri"/>
                <a:cs typeface="Calibri"/>
              </a:rPr>
              <a:t>through </a:t>
            </a:r>
            <a:r>
              <a:rPr sz="2800" spc="-20" dirty="0">
                <a:solidFill>
                  <a:srgbClr val="FF0000"/>
                </a:solidFill>
                <a:latin typeface="Calibri"/>
                <a:cs typeface="Calibri"/>
              </a:rPr>
              <a:t>understanding environmental  </a:t>
            </a:r>
            <a:r>
              <a:rPr sz="2800" spc="-25" dirty="0">
                <a:solidFill>
                  <a:srgbClr val="FF0000"/>
                </a:solidFill>
                <a:latin typeface="Calibri"/>
                <a:cs typeface="Calibri"/>
              </a:rPr>
              <a:t>factors</a:t>
            </a:r>
            <a:endParaRPr sz="2800" dirty="0">
              <a:solidFill>
                <a:srgbClr val="FF0000"/>
              </a:solidFill>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371600" y="1023108"/>
            <a:ext cx="2487613" cy="696912"/>
          </a:xfrm>
          <a:prstGeom prst="rect">
            <a:avLst/>
          </a:prstGeom>
        </p:spPr>
        <p:txBody>
          <a:bodyPr vert="horz" wrap="square" lIns="0" tIns="13335" rIns="0" bIns="0" rtlCol="0">
            <a:spAutoFit/>
          </a:bodyPr>
          <a:lstStyle/>
          <a:p>
            <a:pPr marL="12700">
              <a:lnSpc>
                <a:spcPct val="100000"/>
              </a:lnSpc>
              <a:spcBef>
                <a:spcPts val="105"/>
              </a:spcBef>
            </a:pPr>
            <a:r>
              <a:rPr sz="4400" spc="-10" dirty="0"/>
              <a:t>Definitions</a:t>
            </a:r>
            <a:endParaRPr sz="4400" dirty="0"/>
          </a:p>
        </p:txBody>
      </p:sp>
      <p:sp>
        <p:nvSpPr>
          <p:cNvPr id="3" name="object 3"/>
          <p:cNvSpPr txBox="1"/>
          <p:nvPr/>
        </p:nvSpPr>
        <p:spPr>
          <a:xfrm>
            <a:off x="1273558" y="1720020"/>
            <a:ext cx="3755390" cy="1350645"/>
          </a:xfrm>
          <a:prstGeom prst="rect">
            <a:avLst/>
          </a:prstGeom>
        </p:spPr>
        <p:txBody>
          <a:bodyPr vert="horz" wrap="square" lIns="0" tIns="102235" rIns="0" bIns="0" rtlCol="0">
            <a:spAutoFit/>
          </a:bodyPr>
          <a:lstStyle/>
          <a:p>
            <a:pPr marL="355600" indent="-342900">
              <a:lnSpc>
                <a:spcPct val="100000"/>
              </a:lnSpc>
              <a:spcBef>
                <a:spcPts val="805"/>
              </a:spcBef>
              <a:buFont typeface="Arial"/>
              <a:buChar char="•"/>
              <a:tabLst>
                <a:tab pos="355600" algn="l"/>
                <a:tab pos="356235" algn="l"/>
              </a:tabLst>
            </a:pPr>
            <a:r>
              <a:rPr sz="2800" b="1" spc="-10" dirty="0">
                <a:latin typeface="Calibri"/>
                <a:cs typeface="Calibri"/>
              </a:rPr>
              <a:t>Objective</a:t>
            </a:r>
            <a:endParaRPr sz="2800" dirty="0">
              <a:latin typeface="Calibri"/>
              <a:cs typeface="Calibri"/>
            </a:endParaRPr>
          </a:p>
          <a:p>
            <a:pPr marL="756285" marR="5080" indent="-287020">
              <a:lnSpc>
                <a:spcPct val="100000"/>
              </a:lnSpc>
              <a:spcBef>
                <a:spcPts val="605"/>
              </a:spcBef>
            </a:pPr>
            <a:r>
              <a:rPr sz="2400" dirty="0">
                <a:latin typeface="Arial"/>
                <a:cs typeface="Arial"/>
              </a:rPr>
              <a:t>– </a:t>
            </a:r>
            <a:r>
              <a:rPr sz="2400" spc="-10" dirty="0">
                <a:latin typeface="Calibri"/>
                <a:cs typeface="Calibri"/>
              </a:rPr>
              <a:t>Standard </a:t>
            </a:r>
            <a:r>
              <a:rPr sz="2400" spc="-5" dirty="0">
                <a:latin typeface="Calibri"/>
                <a:cs typeface="Calibri"/>
              </a:rPr>
              <a:t>of </a:t>
            </a:r>
            <a:r>
              <a:rPr sz="2400" spc="5" dirty="0">
                <a:latin typeface="Calibri"/>
                <a:cs typeface="Calibri"/>
              </a:rPr>
              <a:t>living/ </a:t>
            </a:r>
            <a:r>
              <a:rPr sz="2400" spc="-10" dirty="0">
                <a:latin typeface="Calibri"/>
                <a:cs typeface="Calibri"/>
              </a:rPr>
              <a:t>Level  </a:t>
            </a:r>
            <a:r>
              <a:rPr sz="2400" spc="-5" dirty="0">
                <a:latin typeface="Calibri"/>
                <a:cs typeface="Calibri"/>
              </a:rPr>
              <a:t>of</a:t>
            </a:r>
            <a:r>
              <a:rPr sz="2400" spc="-15" dirty="0">
                <a:latin typeface="Calibri"/>
                <a:cs typeface="Calibri"/>
              </a:rPr>
              <a:t> </a:t>
            </a:r>
            <a:r>
              <a:rPr sz="2400" dirty="0">
                <a:latin typeface="Calibri"/>
                <a:cs typeface="Calibri"/>
              </a:rPr>
              <a:t>living</a:t>
            </a:r>
          </a:p>
        </p:txBody>
      </p:sp>
      <p:sp>
        <p:nvSpPr>
          <p:cNvPr id="4" name="object 4"/>
          <p:cNvSpPr txBox="1"/>
          <p:nvPr/>
        </p:nvSpPr>
        <p:spPr>
          <a:xfrm>
            <a:off x="5465446" y="1720020"/>
            <a:ext cx="2428875" cy="984885"/>
          </a:xfrm>
          <a:prstGeom prst="rect">
            <a:avLst/>
          </a:prstGeom>
        </p:spPr>
        <p:txBody>
          <a:bodyPr vert="horz" wrap="square" lIns="0" tIns="102235" rIns="0" bIns="0" rtlCol="0">
            <a:spAutoFit/>
          </a:bodyPr>
          <a:lstStyle/>
          <a:p>
            <a:pPr marL="355600" indent="-342900">
              <a:lnSpc>
                <a:spcPct val="100000"/>
              </a:lnSpc>
              <a:spcBef>
                <a:spcPts val="805"/>
              </a:spcBef>
              <a:buFont typeface="Arial"/>
              <a:buChar char="•"/>
              <a:tabLst>
                <a:tab pos="354965" algn="l"/>
                <a:tab pos="355600" algn="l"/>
              </a:tabLst>
            </a:pPr>
            <a:r>
              <a:rPr sz="2800" b="1" spc="-10" dirty="0">
                <a:latin typeface="Calibri"/>
                <a:cs typeface="Calibri"/>
              </a:rPr>
              <a:t>Subjective</a:t>
            </a:r>
            <a:endParaRPr sz="2800" dirty="0">
              <a:latin typeface="Calibri"/>
              <a:cs typeface="Calibri"/>
            </a:endParaRPr>
          </a:p>
          <a:p>
            <a:pPr marL="469900">
              <a:lnSpc>
                <a:spcPct val="100000"/>
              </a:lnSpc>
              <a:spcBef>
                <a:spcPts val="605"/>
              </a:spcBef>
            </a:pPr>
            <a:r>
              <a:rPr sz="2400" dirty="0">
                <a:latin typeface="Arial"/>
                <a:cs typeface="Arial"/>
              </a:rPr>
              <a:t>– </a:t>
            </a:r>
            <a:r>
              <a:rPr sz="2400" dirty="0">
                <a:latin typeface="Calibri"/>
                <a:cs typeface="Calibri"/>
              </a:rPr>
              <a:t>Quality </a:t>
            </a:r>
            <a:r>
              <a:rPr sz="2400" spc="-5" dirty="0">
                <a:latin typeface="Calibri"/>
                <a:cs typeface="Calibri"/>
              </a:rPr>
              <a:t>of</a:t>
            </a:r>
            <a:r>
              <a:rPr sz="2400" spc="140" dirty="0">
                <a:latin typeface="Calibri"/>
                <a:cs typeface="Calibri"/>
              </a:rPr>
              <a:t> </a:t>
            </a:r>
            <a:r>
              <a:rPr sz="2400" spc="-15" dirty="0">
                <a:latin typeface="Calibri"/>
                <a:cs typeface="Calibri"/>
              </a:rPr>
              <a:t>life</a:t>
            </a:r>
            <a:endParaRPr sz="2400" dirty="0">
              <a:latin typeface="Calibri"/>
              <a:cs typeface="Calibri"/>
            </a:endParaRPr>
          </a:p>
        </p:txBody>
      </p:sp>
      <p:sp>
        <p:nvSpPr>
          <p:cNvPr id="5" name="object 5"/>
          <p:cNvSpPr/>
          <p:nvPr/>
        </p:nvSpPr>
        <p:spPr>
          <a:xfrm>
            <a:off x="1751078" y="3523489"/>
            <a:ext cx="2907791" cy="287731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42433" y="3645409"/>
            <a:ext cx="3477767" cy="23149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177765" y="955225"/>
            <a:ext cx="4679950" cy="696912"/>
          </a:xfrm>
          <a:prstGeom prst="rect">
            <a:avLst/>
          </a:prstGeom>
        </p:spPr>
        <p:txBody>
          <a:bodyPr vert="horz" wrap="square" lIns="0" tIns="13335" rIns="0" bIns="0" rtlCol="0">
            <a:spAutoFit/>
          </a:bodyPr>
          <a:lstStyle/>
          <a:p>
            <a:pPr marL="12700">
              <a:lnSpc>
                <a:spcPct val="100000"/>
              </a:lnSpc>
              <a:spcBef>
                <a:spcPts val="105"/>
              </a:spcBef>
            </a:pPr>
            <a:r>
              <a:rPr sz="4400" spc="-10" dirty="0"/>
              <a:t>Objective</a:t>
            </a:r>
            <a:r>
              <a:rPr sz="4400" spc="-300" dirty="0"/>
              <a:t> </a:t>
            </a:r>
            <a:r>
              <a:rPr sz="4400" spc="-10" dirty="0"/>
              <a:t>definitions</a:t>
            </a:r>
            <a:endParaRPr sz="4400" dirty="0"/>
          </a:p>
        </p:txBody>
      </p:sp>
      <p:sp>
        <p:nvSpPr>
          <p:cNvPr id="3" name="object 3"/>
          <p:cNvSpPr txBox="1"/>
          <p:nvPr/>
        </p:nvSpPr>
        <p:spPr>
          <a:xfrm>
            <a:off x="1982215" y="5927980"/>
            <a:ext cx="89535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se</a:t>
            </a:r>
            <a:r>
              <a:rPr sz="2400" spc="15" dirty="0">
                <a:latin typeface="Calibri"/>
                <a:cs typeface="Calibri"/>
              </a:rPr>
              <a:t>r</a:t>
            </a:r>
            <a:r>
              <a:rPr sz="2400" dirty="0">
                <a:latin typeface="Calibri"/>
                <a:cs typeface="Calibri"/>
              </a:rPr>
              <a:t>vice</a:t>
            </a:r>
            <a:endParaRPr sz="24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2074802433"/>
              </p:ext>
            </p:extLst>
          </p:nvPr>
        </p:nvGraphicFramePr>
        <p:xfrm>
          <a:off x="1219200" y="1700023"/>
          <a:ext cx="7699374" cy="4253223"/>
        </p:xfrm>
        <a:graphic>
          <a:graphicData uri="http://schemas.openxmlformats.org/drawingml/2006/table">
            <a:tbl>
              <a:tblPr firstRow="1" bandRow="1">
                <a:tableStyleId>{2D5ABB26-0587-4C30-8999-92F81FD0307C}</a:tableStyleId>
              </a:tblPr>
              <a:tblGrid>
                <a:gridCol w="2350135">
                  <a:extLst>
                    <a:ext uri="{9D8B030D-6E8A-4147-A177-3AD203B41FA5}">
                      <a16:colId xmlns:a16="http://schemas.microsoft.com/office/drawing/2014/main" xmlns="" val="20000"/>
                    </a:ext>
                  </a:extLst>
                </a:gridCol>
                <a:gridCol w="684530">
                  <a:extLst>
                    <a:ext uri="{9D8B030D-6E8A-4147-A177-3AD203B41FA5}">
                      <a16:colId xmlns:a16="http://schemas.microsoft.com/office/drawing/2014/main" xmlns="" val="20001"/>
                    </a:ext>
                  </a:extLst>
                </a:gridCol>
                <a:gridCol w="1019175">
                  <a:extLst>
                    <a:ext uri="{9D8B030D-6E8A-4147-A177-3AD203B41FA5}">
                      <a16:colId xmlns:a16="http://schemas.microsoft.com/office/drawing/2014/main" xmlns="" val="20002"/>
                    </a:ext>
                  </a:extLst>
                </a:gridCol>
                <a:gridCol w="3645534">
                  <a:extLst>
                    <a:ext uri="{9D8B030D-6E8A-4147-A177-3AD203B41FA5}">
                      <a16:colId xmlns:a16="http://schemas.microsoft.com/office/drawing/2014/main" xmlns="" val="20003"/>
                    </a:ext>
                  </a:extLst>
                </a:gridCol>
              </a:tblGrid>
              <a:tr h="348615">
                <a:tc>
                  <a:txBody>
                    <a:bodyPr/>
                    <a:lstStyle/>
                    <a:p>
                      <a:pPr marL="31750">
                        <a:lnSpc>
                          <a:spcPts val="2280"/>
                        </a:lnSpc>
                      </a:pPr>
                      <a:r>
                        <a:rPr sz="2400" b="1" spc="-10" dirty="0">
                          <a:latin typeface="Calibri"/>
                          <a:cs typeface="Calibri"/>
                        </a:rPr>
                        <a:t>Standard </a:t>
                      </a:r>
                      <a:r>
                        <a:rPr sz="2400" b="1" dirty="0">
                          <a:latin typeface="Calibri"/>
                          <a:cs typeface="Calibri"/>
                        </a:rPr>
                        <a:t>of</a:t>
                      </a:r>
                      <a:r>
                        <a:rPr sz="2400" b="1" spc="-60" dirty="0">
                          <a:latin typeface="Calibri"/>
                          <a:cs typeface="Calibri"/>
                        </a:rPr>
                        <a:t> </a:t>
                      </a:r>
                      <a:r>
                        <a:rPr sz="2400" b="1" dirty="0">
                          <a:latin typeface="Calibri"/>
                          <a:cs typeface="Calibri"/>
                        </a:rPr>
                        <a:t>Living</a:t>
                      </a:r>
                      <a:endParaRPr sz="2400" dirty="0">
                        <a:latin typeface="Calibri"/>
                        <a:cs typeface="Calibri"/>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marL="169545">
                        <a:lnSpc>
                          <a:spcPts val="2280"/>
                        </a:lnSpc>
                      </a:pPr>
                      <a:r>
                        <a:rPr sz="2400" b="1" spc="-5" dirty="0">
                          <a:latin typeface="Calibri"/>
                          <a:cs typeface="Calibri"/>
                        </a:rPr>
                        <a:t>Level </a:t>
                      </a:r>
                      <a:r>
                        <a:rPr sz="2400" b="1" dirty="0">
                          <a:latin typeface="Calibri"/>
                          <a:cs typeface="Calibri"/>
                        </a:rPr>
                        <a:t>of</a:t>
                      </a:r>
                      <a:r>
                        <a:rPr sz="2400" b="1" spc="-35" dirty="0">
                          <a:latin typeface="Calibri"/>
                          <a:cs typeface="Calibri"/>
                        </a:rPr>
                        <a:t> </a:t>
                      </a:r>
                      <a:r>
                        <a:rPr sz="2400" b="1" dirty="0">
                          <a:latin typeface="Calibri"/>
                          <a:cs typeface="Calibri"/>
                        </a:rPr>
                        <a:t>Living</a:t>
                      </a:r>
                      <a:endParaRPr sz="2400" dirty="0">
                        <a:latin typeface="Calibri"/>
                        <a:cs typeface="Calibri"/>
                      </a:endParaRPr>
                    </a:p>
                  </a:txBody>
                  <a:tcPr marL="0" marR="0" marT="0" marB="0"/>
                </a:tc>
                <a:extLst>
                  <a:ext uri="{0D108BD9-81ED-4DB2-BD59-A6C34878D82A}">
                    <a16:rowId xmlns:a16="http://schemas.microsoft.com/office/drawing/2014/main" xmlns="" val="10000"/>
                  </a:ext>
                </a:extLst>
              </a:tr>
              <a:tr h="438784">
                <a:tc>
                  <a:txBody>
                    <a:bodyPr/>
                    <a:lstStyle/>
                    <a:p>
                      <a:pPr marL="374650" indent="-342900">
                        <a:lnSpc>
                          <a:spcPct val="100000"/>
                        </a:lnSpc>
                        <a:spcBef>
                          <a:spcPts val="114"/>
                        </a:spcBef>
                        <a:buFont typeface="Arial"/>
                        <a:buChar char="•"/>
                        <a:tabLst>
                          <a:tab pos="374650" algn="l"/>
                          <a:tab pos="375285" algn="l"/>
                        </a:tabLst>
                      </a:pPr>
                      <a:r>
                        <a:rPr sz="2400" dirty="0">
                          <a:solidFill>
                            <a:srgbClr val="FF0000"/>
                          </a:solidFill>
                          <a:latin typeface="Calibri"/>
                          <a:cs typeface="Calibri"/>
                        </a:rPr>
                        <a:t>As </a:t>
                      </a:r>
                      <a:r>
                        <a:rPr sz="2400" spc="-5" dirty="0">
                          <a:solidFill>
                            <a:srgbClr val="FF0000"/>
                          </a:solidFill>
                          <a:latin typeface="Calibri"/>
                          <a:cs typeface="Calibri"/>
                        </a:rPr>
                        <a:t>per</a:t>
                      </a:r>
                      <a:r>
                        <a:rPr sz="2400" spc="-40" dirty="0">
                          <a:solidFill>
                            <a:srgbClr val="FF0000"/>
                          </a:solidFill>
                          <a:latin typeface="Calibri"/>
                          <a:cs typeface="Calibri"/>
                        </a:rPr>
                        <a:t> </a:t>
                      </a:r>
                      <a:r>
                        <a:rPr sz="2400" dirty="0">
                          <a:solidFill>
                            <a:srgbClr val="FF0000"/>
                          </a:solidFill>
                          <a:latin typeface="Calibri"/>
                          <a:cs typeface="Calibri"/>
                        </a:rPr>
                        <a:t>WHO</a:t>
                      </a:r>
                    </a:p>
                  </a:txBody>
                  <a:tcPr marL="0" marR="0" marT="14604"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512445" indent="-342900">
                        <a:lnSpc>
                          <a:spcPct val="100000"/>
                        </a:lnSpc>
                        <a:spcBef>
                          <a:spcPts val="114"/>
                        </a:spcBef>
                        <a:buFont typeface="Arial"/>
                        <a:buChar char="•"/>
                        <a:tabLst>
                          <a:tab pos="512445" algn="l"/>
                          <a:tab pos="513080" algn="l"/>
                        </a:tabLst>
                      </a:pPr>
                      <a:r>
                        <a:rPr sz="2400" dirty="0">
                          <a:solidFill>
                            <a:srgbClr val="FF0000"/>
                          </a:solidFill>
                          <a:latin typeface="Calibri"/>
                          <a:cs typeface="Calibri"/>
                        </a:rPr>
                        <a:t>As </a:t>
                      </a:r>
                      <a:r>
                        <a:rPr sz="2400" spc="-5" dirty="0">
                          <a:solidFill>
                            <a:srgbClr val="FF0000"/>
                          </a:solidFill>
                          <a:latin typeface="Calibri"/>
                          <a:cs typeface="Calibri"/>
                        </a:rPr>
                        <a:t>per United</a:t>
                      </a:r>
                      <a:r>
                        <a:rPr sz="2400" spc="-45" dirty="0">
                          <a:solidFill>
                            <a:srgbClr val="FF0000"/>
                          </a:solidFill>
                          <a:latin typeface="Calibri"/>
                          <a:cs typeface="Calibri"/>
                        </a:rPr>
                        <a:t> </a:t>
                      </a:r>
                      <a:r>
                        <a:rPr sz="2400" spc="-5" dirty="0">
                          <a:solidFill>
                            <a:srgbClr val="FF0000"/>
                          </a:solidFill>
                          <a:latin typeface="Calibri"/>
                          <a:cs typeface="Calibri"/>
                        </a:rPr>
                        <a:t>Nations</a:t>
                      </a:r>
                      <a:endParaRPr sz="2400" dirty="0">
                        <a:solidFill>
                          <a:srgbClr val="FF0000"/>
                        </a:solidFill>
                        <a:latin typeface="Calibri"/>
                        <a:cs typeface="Calibri"/>
                      </a:endParaRPr>
                    </a:p>
                  </a:txBody>
                  <a:tcPr marL="0" marR="0" marT="14604" marB="0"/>
                </a:tc>
                <a:extLst>
                  <a:ext uri="{0D108BD9-81ED-4DB2-BD59-A6C34878D82A}">
                    <a16:rowId xmlns:a16="http://schemas.microsoft.com/office/drawing/2014/main" xmlns="" val="10001"/>
                  </a:ext>
                </a:extLst>
              </a:tr>
              <a:tr h="438784">
                <a:tc>
                  <a:txBody>
                    <a:bodyPr/>
                    <a:lstStyle/>
                    <a:p>
                      <a:pPr marL="488950">
                        <a:lnSpc>
                          <a:spcPct val="100000"/>
                        </a:lnSpc>
                        <a:spcBef>
                          <a:spcPts val="115"/>
                        </a:spcBef>
                      </a:pPr>
                      <a:r>
                        <a:rPr sz="2400" dirty="0">
                          <a:latin typeface="Arial"/>
                          <a:cs typeface="Arial"/>
                        </a:rPr>
                        <a:t>–</a:t>
                      </a:r>
                      <a:r>
                        <a:rPr sz="2400" spc="229" dirty="0">
                          <a:latin typeface="Arial"/>
                          <a:cs typeface="Arial"/>
                        </a:rPr>
                        <a:t> </a:t>
                      </a:r>
                      <a:r>
                        <a:rPr sz="2400" spc="-10" dirty="0">
                          <a:latin typeface="Calibri"/>
                          <a:cs typeface="Calibri"/>
                        </a:rPr>
                        <a:t>income</a:t>
                      </a:r>
                      <a:endParaRPr sz="2400" dirty="0">
                        <a:latin typeface="Calibri"/>
                        <a:cs typeface="Calibri"/>
                      </a:endParaRPr>
                    </a:p>
                  </a:txBody>
                  <a:tcPr marL="0" marR="0" marT="14605"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5"/>
                        </a:spcBef>
                      </a:pPr>
                      <a:r>
                        <a:rPr sz="2400" dirty="0">
                          <a:latin typeface="Arial"/>
                          <a:cs typeface="Arial"/>
                        </a:rPr>
                        <a:t>–</a:t>
                      </a:r>
                      <a:r>
                        <a:rPr sz="2400" spc="235" dirty="0">
                          <a:latin typeface="Arial"/>
                          <a:cs typeface="Arial"/>
                        </a:rPr>
                        <a:t> </a:t>
                      </a:r>
                      <a:r>
                        <a:rPr sz="2400" spc="-5" dirty="0">
                          <a:latin typeface="Calibri"/>
                          <a:cs typeface="Calibri"/>
                        </a:rPr>
                        <a:t>occupation</a:t>
                      </a:r>
                      <a:endParaRPr sz="2400">
                        <a:latin typeface="Calibri"/>
                        <a:cs typeface="Calibri"/>
                      </a:endParaRPr>
                    </a:p>
                  </a:txBody>
                  <a:tcPr marL="0" marR="0" marT="14605" marB="0"/>
                </a:tc>
                <a:extLst>
                  <a:ext uri="{0D108BD9-81ED-4DB2-BD59-A6C34878D82A}">
                    <a16:rowId xmlns:a16="http://schemas.microsoft.com/office/drawing/2014/main" xmlns="" val="10002"/>
                  </a:ext>
                </a:extLst>
              </a:tr>
              <a:tr h="438784">
                <a:tc>
                  <a:txBody>
                    <a:bodyPr/>
                    <a:lstStyle/>
                    <a:p>
                      <a:pPr marL="488950">
                        <a:lnSpc>
                          <a:spcPct val="100000"/>
                        </a:lnSpc>
                        <a:spcBef>
                          <a:spcPts val="115"/>
                        </a:spcBef>
                      </a:pPr>
                      <a:r>
                        <a:rPr sz="2400" dirty="0">
                          <a:latin typeface="Arial"/>
                          <a:cs typeface="Arial"/>
                        </a:rPr>
                        <a:t>–</a:t>
                      </a:r>
                      <a:r>
                        <a:rPr sz="2400" spc="210" dirty="0">
                          <a:latin typeface="Arial"/>
                          <a:cs typeface="Arial"/>
                        </a:rPr>
                        <a:t> </a:t>
                      </a:r>
                      <a:r>
                        <a:rPr sz="2400" spc="-5" dirty="0">
                          <a:latin typeface="Calibri"/>
                          <a:cs typeface="Calibri"/>
                        </a:rPr>
                        <a:t>occupation</a:t>
                      </a:r>
                      <a:endParaRPr sz="2400">
                        <a:latin typeface="Calibri"/>
                        <a:cs typeface="Calibri"/>
                      </a:endParaRPr>
                    </a:p>
                  </a:txBody>
                  <a:tcPr marL="0" marR="0" marT="14605"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5"/>
                        </a:spcBef>
                      </a:pPr>
                      <a:r>
                        <a:rPr sz="2400" dirty="0">
                          <a:latin typeface="Arial"/>
                          <a:cs typeface="Arial"/>
                        </a:rPr>
                        <a:t>–</a:t>
                      </a:r>
                      <a:r>
                        <a:rPr sz="2400" spc="235" dirty="0">
                          <a:latin typeface="Arial"/>
                          <a:cs typeface="Arial"/>
                        </a:rPr>
                        <a:t> </a:t>
                      </a:r>
                      <a:r>
                        <a:rPr sz="2400" spc="-5" dirty="0">
                          <a:latin typeface="Calibri"/>
                          <a:cs typeface="Calibri"/>
                        </a:rPr>
                        <a:t>housing</a:t>
                      </a:r>
                      <a:endParaRPr sz="2400">
                        <a:latin typeface="Calibri"/>
                        <a:cs typeface="Calibri"/>
                      </a:endParaRPr>
                    </a:p>
                  </a:txBody>
                  <a:tcPr marL="0" marR="0" marT="14605" marB="0"/>
                </a:tc>
                <a:extLst>
                  <a:ext uri="{0D108BD9-81ED-4DB2-BD59-A6C34878D82A}">
                    <a16:rowId xmlns:a16="http://schemas.microsoft.com/office/drawing/2014/main" xmlns="" val="10003"/>
                  </a:ext>
                </a:extLst>
              </a:tr>
              <a:tr h="438784">
                <a:tc>
                  <a:txBody>
                    <a:bodyPr/>
                    <a:lstStyle/>
                    <a:p>
                      <a:pPr marL="488950">
                        <a:lnSpc>
                          <a:spcPct val="100000"/>
                        </a:lnSpc>
                        <a:spcBef>
                          <a:spcPts val="114"/>
                        </a:spcBef>
                      </a:pPr>
                      <a:r>
                        <a:rPr sz="2400" dirty="0">
                          <a:latin typeface="Arial"/>
                          <a:cs typeface="Arial"/>
                        </a:rPr>
                        <a:t>–</a:t>
                      </a:r>
                      <a:r>
                        <a:rPr sz="2400" spc="229" dirty="0">
                          <a:latin typeface="Arial"/>
                          <a:cs typeface="Arial"/>
                        </a:rPr>
                        <a:t> </a:t>
                      </a:r>
                      <a:r>
                        <a:rPr sz="2400" spc="-5" dirty="0">
                          <a:latin typeface="Calibri"/>
                          <a:cs typeface="Calibri"/>
                        </a:rPr>
                        <a:t>housing</a:t>
                      </a:r>
                      <a:endParaRPr sz="2400">
                        <a:latin typeface="Calibri"/>
                        <a:cs typeface="Calibri"/>
                      </a:endParaRPr>
                    </a:p>
                  </a:txBody>
                  <a:tcPr marL="0" marR="0" marT="14604"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4"/>
                        </a:spcBef>
                      </a:pPr>
                      <a:r>
                        <a:rPr sz="2400" dirty="0">
                          <a:latin typeface="Arial"/>
                          <a:cs typeface="Arial"/>
                        </a:rPr>
                        <a:t>– </a:t>
                      </a:r>
                      <a:r>
                        <a:rPr sz="2400" spc="-20" dirty="0">
                          <a:latin typeface="Calibri"/>
                          <a:cs typeface="Calibri"/>
                        </a:rPr>
                        <a:t>food</a:t>
                      </a:r>
                      <a:r>
                        <a:rPr sz="2400" spc="240" dirty="0">
                          <a:latin typeface="Calibri"/>
                          <a:cs typeface="Calibri"/>
                        </a:rPr>
                        <a:t> </a:t>
                      </a:r>
                      <a:r>
                        <a:rPr sz="2400" spc="-10" dirty="0">
                          <a:latin typeface="Calibri"/>
                          <a:cs typeface="Calibri"/>
                        </a:rPr>
                        <a:t>consumption</a:t>
                      </a:r>
                      <a:endParaRPr sz="2400">
                        <a:latin typeface="Calibri"/>
                        <a:cs typeface="Calibri"/>
                      </a:endParaRPr>
                    </a:p>
                  </a:txBody>
                  <a:tcPr marL="0" marR="0" marT="14604" marB="0"/>
                </a:tc>
                <a:extLst>
                  <a:ext uri="{0D108BD9-81ED-4DB2-BD59-A6C34878D82A}">
                    <a16:rowId xmlns:a16="http://schemas.microsoft.com/office/drawing/2014/main" xmlns="" val="10004"/>
                  </a:ext>
                </a:extLst>
              </a:tr>
              <a:tr h="438784">
                <a:tc>
                  <a:txBody>
                    <a:bodyPr/>
                    <a:lstStyle/>
                    <a:p>
                      <a:pPr marL="488950">
                        <a:lnSpc>
                          <a:spcPct val="100000"/>
                        </a:lnSpc>
                        <a:spcBef>
                          <a:spcPts val="115"/>
                        </a:spcBef>
                      </a:pPr>
                      <a:r>
                        <a:rPr sz="2400" dirty="0">
                          <a:latin typeface="Arial"/>
                          <a:cs typeface="Arial"/>
                        </a:rPr>
                        <a:t>–</a:t>
                      </a:r>
                      <a:r>
                        <a:rPr sz="2400" spc="225" dirty="0">
                          <a:latin typeface="Arial"/>
                          <a:cs typeface="Arial"/>
                        </a:rPr>
                        <a:t> </a:t>
                      </a:r>
                      <a:r>
                        <a:rPr sz="2400" spc="-10" dirty="0">
                          <a:latin typeface="Calibri"/>
                          <a:cs typeface="Calibri"/>
                        </a:rPr>
                        <a:t>sanitation</a:t>
                      </a:r>
                      <a:endParaRPr sz="2400">
                        <a:latin typeface="Calibri"/>
                        <a:cs typeface="Calibri"/>
                      </a:endParaRPr>
                    </a:p>
                  </a:txBody>
                  <a:tcPr marL="0" marR="0" marT="14605"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5"/>
                        </a:spcBef>
                      </a:pPr>
                      <a:r>
                        <a:rPr sz="2400" dirty="0">
                          <a:latin typeface="Arial"/>
                          <a:cs typeface="Arial"/>
                        </a:rPr>
                        <a:t>–</a:t>
                      </a:r>
                      <a:r>
                        <a:rPr sz="2400" spc="240" dirty="0">
                          <a:latin typeface="Arial"/>
                          <a:cs typeface="Arial"/>
                        </a:rPr>
                        <a:t> </a:t>
                      </a:r>
                      <a:r>
                        <a:rPr sz="2400" spc="-5" dirty="0">
                          <a:latin typeface="Calibri"/>
                          <a:cs typeface="Calibri"/>
                        </a:rPr>
                        <a:t>health</a:t>
                      </a:r>
                      <a:endParaRPr sz="2400">
                        <a:latin typeface="Calibri"/>
                        <a:cs typeface="Calibri"/>
                      </a:endParaRPr>
                    </a:p>
                  </a:txBody>
                  <a:tcPr marL="0" marR="0" marT="14605" marB="0"/>
                </a:tc>
                <a:extLst>
                  <a:ext uri="{0D108BD9-81ED-4DB2-BD59-A6C34878D82A}">
                    <a16:rowId xmlns:a16="http://schemas.microsoft.com/office/drawing/2014/main" xmlns="" val="10005"/>
                  </a:ext>
                </a:extLst>
              </a:tr>
              <a:tr h="438150">
                <a:tc>
                  <a:txBody>
                    <a:bodyPr/>
                    <a:lstStyle/>
                    <a:p>
                      <a:pPr marL="488950">
                        <a:lnSpc>
                          <a:spcPct val="100000"/>
                        </a:lnSpc>
                        <a:spcBef>
                          <a:spcPts val="115"/>
                        </a:spcBef>
                      </a:pPr>
                      <a:r>
                        <a:rPr sz="2400" dirty="0">
                          <a:latin typeface="Arial"/>
                          <a:cs typeface="Arial"/>
                        </a:rPr>
                        <a:t>–</a:t>
                      </a:r>
                      <a:r>
                        <a:rPr sz="2400" spc="225" dirty="0">
                          <a:latin typeface="Arial"/>
                          <a:cs typeface="Arial"/>
                        </a:rPr>
                        <a:t> </a:t>
                      </a:r>
                      <a:r>
                        <a:rPr sz="2400" spc="-5" dirty="0">
                          <a:latin typeface="Calibri"/>
                          <a:cs typeface="Calibri"/>
                        </a:rPr>
                        <a:t>nutrition</a:t>
                      </a:r>
                      <a:endParaRPr sz="2400">
                        <a:latin typeface="Calibri"/>
                        <a:cs typeface="Calibri"/>
                      </a:endParaRPr>
                    </a:p>
                  </a:txBody>
                  <a:tcPr marL="0" marR="0" marT="14605"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5"/>
                        </a:spcBef>
                      </a:pPr>
                      <a:r>
                        <a:rPr sz="2400" dirty="0">
                          <a:latin typeface="Arial"/>
                          <a:cs typeface="Arial"/>
                        </a:rPr>
                        <a:t>–</a:t>
                      </a:r>
                      <a:r>
                        <a:rPr sz="2400" spc="235" dirty="0">
                          <a:latin typeface="Arial"/>
                          <a:cs typeface="Arial"/>
                        </a:rPr>
                        <a:t> </a:t>
                      </a:r>
                      <a:r>
                        <a:rPr sz="2400" spc="-5" dirty="0">
                          <a:latin typeface="Calibri"/>
                          <a:cs typeface="Calibri"/>
                        </a:rPr>
                        <a:t>education</a:t>
                      </a:r>
                      <a:endParaRPr sz="2400">
                        <a:latin typeface="Calibri"/>
                        <a:cs typeface="Calibri"/>
                      </a:endParaRPr>
                    </a:p>
                  </a:txBody>
                  <a:tcPr marL="0" marR="0" marT="14605" marB="0"/>
                </a:tc>
                <a:extLst>
                  <a:ext uri="{0D108BD9-81ED-4DB2-BD59-A6C34878D82A}">
                    <a16:rowId xmlns:a16="http://schemas.microsoft.com/office/drawing/2014/main" xmlns="" val="10006"/>
                  </a:ext>
                </a:extLst>
              </a:tr>
              <a:tr h="438784">
                <a:tc>
                  <a:txBody>
                    <a:bodyPr/>
                    <a:lstStyle/>
                    <a:p>
                      <a:pPr marL="488950">
                        <a:lnSpc>
                          <a:spcPct val="100000"/>
                        </a:lnSpc>
                        <a:spcBef>
                          <a:spcPts val="114"/>
                        </a:spcBef>
                      </a:pPr>
                      <a:r>
                        <a:rPr sz="2400" dirty="0">
                          <a:latin typeface="Arial"/>
                          <a:cs typeface="Arial"/>
                        </a:rPr>
                        <a:t>–</a:t>
                      </a:r>
                      <a:r>
                        <a:rPr sz="2400" spc="229" dirty="0">
                          <a:latin typeface="Arial"/>
                          <a:cs typeface="Arial"/>
                        </a:rPr>
                        <a:t> </a:t>
                      </a:r>
                      <a:r>
                        <a:rPr sz="2400" spc="-5" dirty="0">
                          <a:latin typeface="Calibri"/>
                          <a:cs typeface="Calibri"/>
                        </a:rPr>
                        <a:t>health</a:t>
                      </a:r>
                      <a:endParaRPr sz="2400">
                        <a:latin typeface="Calibri"/>
                        <a:cs typeface="Calibri"/>
                      </a:endParaRPr>
                    </a:p>
                  </a:txBody>
                  <a:tcPr marL="0" marR="0" marT="14604"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4"/>
                        </a:spcBef>
                      </a:pPr>
                      <a:r>
                        <a:rPr sz="2400" dirty="0">
                          <a:latin typeface="Arial"/>
                          <a:cs typeface="Arial"/>
                        </a:rPr>
                        <a:t>– </a:t>
                      </a:r>
                      <a:r>
                        <a:rPr sz="2400" spc="-5" dirty="0">
                          <a:latin typeface="Calibri"/>
                          <a:cs typeface="Calibri"/>
                        </a:rPr>
                        <a:t>social</a:t>
                      </a:r>
                      <a:r>
                        <a:rPr sz="2400" spc="225" dirty="0">
                          <a:latin typeface="Calibri"/>
                          <a:cs typeface="Calibri"/>
                        </a:rPr>
                        <a:t> </a:t>
                      </a:r>
                      <a:r>
                        <a:rPr sz="2400" spc="-5" dirty="0">
                          <a:latin typeface="Calibri"/>
                          <a:cs typeface="Calibri"/>
                        </a:rPr>
                        <a:t>security</a:t>
                      </a:r>
                      <a:endParaRPr sz="2400">
                        <a:latin typeface="Calibri"/>
                        <a:cs typeface="Calibri"/>
                      </a:endParaRPr>
                    </a:p>
                  </a:txBody>
                  <a:tcPr marL="0" marR="0" marT="14604" marB="0"/>
                </a:tc>
                <a:extLst>
                  <a:ext uri="{0D108BD9-81ED-4DB2-BD59-A6C34878D82A}">
                    <a16:rowId xmlns:a16="http://schemas.microsoft.com/office/drawing/2014/main" xmlns="" val="10007"/>
                  </a:ext>
                </a:extLst>
              </a:tr>
              <a:tr h="438784">
                <a:tc>
                  <a:txBody>
                    <a:bodyPr/>
                    <a:lstStyle/>
                    <a:p>
                      <a:pPr marL="488950">
                        <a:lnSpc>
                          <a:spcPct val="100000"/>
                        </a:lnSpc>
                        <a:spcBef>
                          <a:spcPts val="114"/>
                        </a:spcBef>
                      </a:pPr>
                      <a:r>
                        <a:rPr sz="2400" dirty="0">
                          <a:latin typeface="Arial"/>
                          <a:cs typeface="Arial"/>
                        </a:rPr>
                        <a:t>–</a:t>
                      </a:r>
                      <a:r>
                        <a:rPr sz="2400" spc="225" dirty="0">
                          <a:latin typeface="Arial"/>
                          <a:cs typeface="Arial"/>
                        </a:rPr>
                        <a:t> </a:t>
                      </a:r>
                      <a:r>
                        <a:rPr sz="2400" spc="-5" dirty="0">
                          <a:latin typeface="Calibri"/>
                          <a:cs typeface="Calibri"/>
                        </a:rPr>
                        <a:t>education</a:t>
                      </a:r>
                      <a:endParaRPr sz="2400">
                        <a:latin typeface="Calibri"/>
                        <a:cs typeface="Calibri"/>
                      </a:endParaRPr>
                    </a:p>
                  </a:txBody>
                  <a:tcPr marL="0" marR="0" marT="14604" marB="0"/>
                </a:tc>
                <a:tc>
                  <a:txBody>
                    <a:bodyPr/>
                    <a:lstStyle/>
                    <a:p>
                      <a:pPr>
                        <a:lnSpc>
                          <a:spcPct val="100000"/>
                        </a:lnSpc>
                      </a:pPr>
                      <a:endParaRPr sz="2500">
                        <a:latin typeface="Times New Roman"/>
                        <a:cs typeface="Times New Roman"/>
                      </a:endParaRPr>
                    </a:p>
                  </a:txBody>
                  <a:tcPr marL="0" marR="0" marT="0" marB="0"/>
                </a:tc>
                <a:tc>
                  <a:txBody>
                    <a:bodyPr/>
                    <a:lstStyle/>
                    <a:p>
                      <a:pPr>
                        <a:lnSpc>
                          <a:spcPct val="100000"/>
                        </a:lnSpc>
                      </a:pPr>
                      <a:endParaRPr sz="2500">
                        <a:latin typeface="Times New Roman"/>
                        <a:cs typeface="Times New Roman"/>
                      </a:endParaRPr>
                    </a:p>
                  </a:txBody>
                  <a:tcPr marL="0" marR="0" marT="0" marB="0"/>
                </a:tc>
                <a:tc>
                  <a:txBody>
                    <a:bodyPr/>
                    <a:lstStyle/>
                    <a:p>
                      <a:pPr marL="626745">
                        <a:lnSpc>
                          <a:spcPct val="100000"/>
                        </a:lnSpc>
                        <a:spcBef>
                          <a:spcPts val="114"/>
                        </a:spcBef>
                      </a:pPr>
                      <a:r>
                        <a:rPr sz="2400" dirty="0">
                          <a:latin typeface="Arial"/>
                          <a:cs typeface="Arial"/>
                        </a:rPr>
                        <a:t>–</a:t>
                      </a:r>
                      <a:r>
                        <a:rPr sz="2400" spc="235" dirty="0">
                          <a:latin typeface="Arial"/>
                          <a:cs typeface="Arial"/>
                        </a:rPr>
                        <a:t> </a:t>
                      </a:r>
                      <a:r>
                        <a:rPr sz="2400" dirty="0">
                          <a:latin typeface="Calibri"/>
                          <a:cs typeface="Calibri"/>
                        </a:rPr>
                        <a:t>clothing</a:t>
                      </a:r>
                      <a:endParaRPr sz="2400">
                        <a:latin typeface="Calibri"/>
                        <a:cs typeface="Calibri"/>
                      </a:endParaRPr>
                    </a:p>
                  </a:txBody>
                  <a:tcPr marL="0" marR="0" marT="14604" marB="0"/>
                </a:tc>
                <a:extLst>
                  <a:ext uri="{0D108BD9-81ED-4DB2-BD59-A6C34878D82A}">
                    <a16:rowId xmlns:a16="http://schemas.microsoft.com/office/drawing/2014/main" xmlns="" val="10008"/>
                  </a:ext>
                </a:extLst>
              </a:tr>
              <a:tr h="394970">
                <a:tc>
                  <a:txBody>
                    <a:bodyPr/>
                    <a:lstStyle/>
                    <a:p>
                      <a:pPr marL="488950">
                        <a:lnSpc>
                          <a:spcPct val="100000"/>
                        </a:lnSpc>
                        <a:spcBef>
                          <a:spcPts val="115"/>
                        </a:spcBef>
                      </a:pPr>
                      <a:r>
                        <a:rPr sz="2400" dirty="0">
                          <a:latin typeface="Arial"/>
                          <a:cs typeface="Arial"/>
                        </a:rPr>
                        <a:t>–</a:t>
                      </a:r>
                      <a:r>
                        <a:rPr sz="2400" spc="225" dirty="0">
                          <a:latin typeface="Arial"/>
                          <a:cs typeface="Arial"/>
                        </a:rPr>
                        <a:t> </a:t>
                      </a:r>
                      <a:r>
                        <a:rPr sz="2400" spc="-10" dirty="0">
                          <a:latin typeface="Calibri"/>
                          <a:cs typeface="Calibri"/>
                        </a:rPr>
                        <a:t>recreation</a:t>
                      </a:r>
                      <a:endParaRPr sz="2400">
                        <a:latin typeface="Calibri"/>
                        <a:cs typeface="Calibri"/>
                      </a:endParaRPr>
                    </a:p>
                  </a:txBody>
                  <a:tcPr marL="0" marR="0" marT="14605" marB="0"/>
                </a:tc>
                <a:tc>
                  <a:txBody>
                    <a:bodyPr/>
                    <a:lstStyle/>
                    <a:p>
                      <a:pPr marL="45720">
                        <a:lnSpc>
                          <a:spcPct val="100000"/>
                        </a:lnSpc>
                        <a:spcBef>
                          <a:spcPts val="115"/>
                        </a:spcBef>
                      </a:pPr>
                      <a:r>
                        <a:rPr sz="2400" dirty="0">
                          <a:latin typeface="Calibri"/>
                          <a:cs typeface="Calibri"/>
                        </a:rPr>
                        <a:t>and</a:t>
                      </a:r>
                      <a:endParaRPr sz="2400">
                        <a:latin typeface="Calibri"/>
                        <a:cs typeface="Calibri"/>
                      </a:endParaRPr>
                    </a:p>
                  </a:txBody>
                  <a:tcPr marL="0" marR="0" marT="14605" marB="0"/>
                </a:tc>
                <a:tc>
                  <a:txBody>
                    <a:bodyPr/>
                    <a:lstStyle/>
                    <a:p>
                      <a:pPr marL="173355">
                        <a:lnSpc>
                          <a:spcPct val="100000"/>
                        </a:lnSpc>
                        <a:spcBef>
                          <a:spcPts val="115"/>
                        </a:spcBef>
                      </a:pPr>
                      <a:r>
                        <a:rPr sz="2400" spc="-10" dirty="0">
                          <a:latin typeface="Calibri"/>
                          <a:cs typeface="Calibri"/>
                        </a:rPr>
                        <a:t>other</a:t>
                      </a:r>
                      <a:endParaRPr sz="2400">
                        <a:latin typeface="Calibri"/>
                        <a:cs typeface="Calibri"/>
                      </a:endParaRPr>
                    </a:p>
                  </a:txBody>
                  <a:tcPr marL="0" marR="0" marT="14605" marB="0"/>
                </a:tc>
                <a:tc>
                  <a:txBody>
                    <a:bodyPr/>
                    <a:lstStyle/>
                    <a:p>
                      <a:pPr marL="626745">
                        <a:lnSpc>
                          <a:spcPct val="100000"/>
                        </a:lnSpc>
                        <a:spcBef>
                          <a:spcPts val="115"/>
                        </a:spcBef>
                      </a:pPr>
                      <a:r>
                        <a:rPr sz="2400" dirty="0">
                          <a:latin typeface="Arial"/>
                          <a:cs typeface="Arial"/>
                        </a:rPr>
                        <a:t>– </a:t>
                      </a:r>
                      <a:r>
                        <a:rPr sz="2400" spc="-10" dirty="0">
                          <a:latin typeface="Calibri"/>
                          <a:cs typeface="Calibri"/>
                        </a:rPr>
                        <a:t>recreation </a:t>
                      </a:r>
                      <a:r>
                        <a:rPr sz="2400" dirty="0">
                          <a:latin typeface="Calibri"/>
                          <a:cs typeface="Calibri"/>
                        </a:rPr>
                        <a:t>and</a:t>
                      </a:r>
                      <a:r>
                        <a:rPr sz="2400" spc="155" dirty="0">
                          <a:latin typeface="Calibri"/>
                          <a:cs typeface="Calibri"/>
                        </a:rPr>
                        <a:t> </a:t>
                      </a:r>
                      <a:r>
                        <a:rPr sz="2400" spc="-5" dirty="0">
                          <a:latin typeface="Calibri"/>
                          <a:cs typeface="Calibri"/>
                        </a:rPr>
                        <a:t>leisure</a:t>
                      </a:r>
                      <a:endParaRPr sz="2400" dirty="0">
                        <a:latin typeface="Calibri"/>
                        <a:cs typeface="Calibri"/>
                      </a:endParaRPr>
                    </a:p>
                  </a:txBody>
                  <a:tcPr marL="0" marR="0" marT="14605" marB="0"/>
                </a:tc>
                <a:extLst>
                  <a:ext uri="{0D108BD9-81ED-4DB2-BD59-A6C34878D82A}">
                    <a16:rowId xmlns:a16="http://schemas.microsoft.com/office/drawing/2014/main" xmlns="" val="10009"/>
                  </a:ext>
                </a:extLst>
              </a:tr>
            </a:tbl>
          </a:graphicData>
        </a:graphic>
      </p:graphicFrame>
      <p:sp>
        <p:nvSpPr>
          <p:cNvPr id="5" name="object 5"/>
          <p:cNvSpPr txBox="1"/>
          <p:nvPr/>
        </p:nvSpPr>
        <p:spPr>
          <a:xfrm>
            <a:off x="5887338" y="6001132"/>
            <a:ext cx="195008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 </a:t>
            </a:r>
            <a:r>
              <a:rPr sz="2400" spc="-5" dirty="0">
                <a:latin typeface="Calibri"/>
                <a:cs typeface="Calibri"/>
              </a:rPr>
              <a:t>human</a:t>
            </a:r>
            <a:r>
              <a:rPr sz="2400" spc="165" dirty="0">
                <a:latin typeface="Calibri"/>
                <a:cs typeface="Calibri"/>
              </a:rPr>
              <a:t> </a:t>
            </a:r>
            <a:r>
              <a:rPr sz="2400" spc="-5" dirty="0">
                <a:latin typeface="Calibri"/>
                <a:cs typeface="Calibri"/>
              </a:rPr>
              <a:t>rights</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19200" y="1043277"/>
            <a:ext cx="4676775" cy="696912"/>
          </a:xfrm>
          <a:prstGeom prst="rect">
            <a:avLst/>
          </a:prstGeom>
        </p:spPr>
        <p:txBody>
          <a:bodyPr vert="horz" wrap="square" lIns="0" tIns="13335" rIns="0" bIns="0" rtlCol="0">
            <a:spAutoFit/>
          </a:bodyPr>
          <a:lstStyle/>
          <a:p>
            <a:pPr marL="12700">
              <a:lnSpc>
                <a:spcPct val="100000"/>
              </a:lnSpc>
              <a:spcBef>
                <a:spcPts val="105"/>
              </a:spcBef>
            </a:pPr>
            <a:r>
              <a:rPr sz="4400" spc="-10" dirty="0">
                <a:solidFill>
                  <a:srgbClr val="0070C0"/>
                </a:solidFill>
              </a:rPr>
              <a:t>Subjective</a:t>
            </a:r>
            <a:r>
              <a:rPr sz="4400" spc="-30" dirty="0">
                <a:solidFill>
                  <a:srgbClr val="0070C0"/>
                </a:solidFill>
              </a:rPr>
              <a:t> </a:t>
            </a:r>
            <a:r>
              <a:rPr sz="4400" spc="-10" dirty="0">
                <a:solidFill>
                  <a:srgbClr val="0070C0"/>
                </a:solidFill>
              </a:rPr>
              <a:t>definition</a:t>
            </a:r>
            <a:endParaRPr sz="4400" dirty="0">
              <a:solidFill>
                <a:srgbClr val="0070C0"/>
              </a:solidFill>
            </a:endParaRPr>
          </a:p>
        </p:txBody>
      </p:sp>
      <p:sp>
        <p:nvSpPr>
          <p:cNvPr id="3" name="object 3"/>
          <p:cNvSpPr txBox="1"/>
          <p:nvPr/>
        </p:nvSpPr>
        <p:spPr>
          <a:xfrm>
            <a:off x="1372714" y="1914016"/>
            <a:ext cx="3191510" cy="4260141"/>
          </a:xfrm>
          <a:prstGeom prst="rect">
            <a:avLst/>
          </a:prstGeom>
        </p:spPr>
        <p:txBody>
          <a:bodyPr vert="horz" wrap="square" lIns="0" tIns="86360" rIns="0" bIns="0" rtlCol="0">
            <a:spAutoFit/>
          </a:bodyPr>
          <a:lstStyle/>
          <a:p>
            <a:pPr marL="12700">
              <a:lnSpc>
                <a:spcPct val="100000"/>
              </a:lnSpc>
              <a:spcBef>
                <a:spcPts val="680"/>
              </a:spcBef>
            </a:pPr>
            <a:r>
              <a:rPr sz="2400" b="1" spc="-5" dirty="0">
                <a:latin typeface="Calibri"/>
                <a:cs typeface="Calibri"/>
              </a:rPr>
              <a:t>Quality </a:t>
            </a:r>
            <a:r>
              <a:rPr sz="2400" b="1" dirty="0">
                <a:latin typeface="Calibri"/>
                <a:cs typeface="Calibri"/>
              </a:rPr>
              <a:t>of</a:t>
            </a:r>
            <a:r>
              <a:rPr sz="2400" b="1" spc="0" dirty="0">
                <a:latin typeface="Calibri"/>
                <a:cs typeface="Calibri"/>
              </a:rPr>
              <a:t> </a:t>
            </a:r>
            <a:r>
              <a:rPr sz="2400" b="1" spc="-15" dirty="0">
                <a:latin typeface="Calibri"/>
                <a:cs typeface="Calibri"/>
              </a:rPr>
              <a:t>Life</a:t>
            </a:r>
            <a:endParaRPr sz="2400" dirty="0">
              <a:latin typeface="Calibri"/>
              <a:cs typeface="Calibri"/>
            </a:endParaRPr>
          </a:p>
          <a:p>
            <a:pPr marL="355600" indent="-342900">
              <a:lnSpc>
                <a:spcPct val="100000"/>
              </a:lnSpc>
              <a:spcBef>
                <a:spcPts val="580"/>
              </a:spcBef>
              <a:buFont typeface="Arial"/>
              <a:buChar char="•"/>
              <a:tabLst>
                <a:tab pos="355600" algn="l"/>
                <a:tab pos="356235" algn="l"/>
              </a:tabLst>
            </a:pPr>
            <a:r>
              <a:rPr sz="2400" dirty="0">
                <a:solidFill>
                  <a:srgbClr val="FF0000"/>
                </a:solidFill>
                <a:latin typeface="Calibri"/>
                <a:cs typeface="Calibri"/>
              </a:rPr>
              <a:t>As </a:t>
            </a:r>
            <a:r>
              <a:rPr sz="2400" spc="-5" dirty="0">
                <a:solidFill>
                  <a:srgbClr val="FF0000"/>
                </a:solidFill>
                <a:latin typeface="Calibri"/>
                <a:cs typeface="Calibri"/>
              </a:rPr>
              <a:t>per</a:t>
            </a:r>
            <a:r>
              <a:rPr sz="2400" spc="-25" dirty="0">
                <a:solidFill>
                  <a:srgbClr val="FF0000"/>
                </a:solidFill>
                <a:latin typeface="Calibri"/>
                <a:cs typeface="Calibri"/>
              </a:rPr>
              <a:t> </a:t>
            </a:r>
            <a:r>
              <a:rPr sz="2400" dirty="0">
                <a:solidFill>
                  <a:srgbClr val="FF0000"/>
                </a:solidFill>
                <a:latin typeface="Calibri"/>
                <a:cs typeface="Calibri"/>
              </a:rPr>
              <a:t>WHO</a:t>
            </a:r>
          </a:p>
          <a:p>
            <a:pPr marL="355600" indent="-342900">
              <a:lnSpc>
                <a:spcPct val="100000"/>
              </a:lnSpc>
              <a:spcBef>
                <a:spcPts val="575"/>
              </a:spcBef>
              <a:buFont typeface="Arial"/>
              <a:buChar char="•"/>
              <a:tabLst>
                <a:tab pos="355600" algn="l"/>
                <a:tab pos="356235" algn="l"/>
              </a:tabLst>
            </a:pPr>
            <a:r>
              <a:rPr sz="2400" spc="-20" dirty="0">
                <a:latin typeface="Calibri"/>
                <a:cs typeface="Calibri"/>
              </a:rPr>
              <a:t>Factors </a:t>
            </a:r>
            <a:r>
              <a:rPr sz="2400" spc="-10" dirty="0">
                <a:latin typeface="Calibri"/>
                <a:cs typeface="Calibri"/>
              </a:rPr>
              <a:t>that</a:t>
            </a:r>
            <a:r>
              <a:rPr sz="2400" spc="-80" dirty="0">
                <a:latin typeface="Calibri"/>
                <a:cs typeface="Calibri"/>
              </a:rPr>
              <a:t> </a:t>
            </a:r>
            <a:r>
              <a:rPr sz="2400" spc="-5" dirty="0">
                <a:latin typeface="Calibri"/>
                <a:cs typeface="Calibri"/>
              </a:rPr>
              <a:t>determine</a:t>
            </a:r>
            <a:endParaRPr sz="2400" dirty="0">
              <a:latin typeface="Calibri"/>
              <a:cs typeface="Calibri"/>
            </a:endParaRPr>
          </a:p>
          <a:p>
            <a:pPr marL="756285" lvl="1" indent="-286385">
              <a:lnSpc>
                <a:spcPct val="100000"/>
              </a:lnSpc>
              <a:spcBef>
                <a:spcPts val="509"/>
              </a:spcBef>
              <a:buFont typeface="Arial"/>
              <a:buChar char="–"/>
              <a:tabLst>
                <a:tab pos="756285" algn="l"/>
                <a:tab pos="756920" algn="l"/>
              </a:tabLst>
            </a:pPr>
            <a:r>
              <a:rPr sz="2000" spc="-5" dirty="0">
                <a:latin typeface="Calibri"/>
                <a:cs typeface="Calibri"/>
              </a:rPr>
              <a:t>health</a:t>
            </a:r>
            <a:endParaRPr sz="2000" dirty="0">
              <a:latin typeface="Calibri"/>
              <a:cs typeface="Calibri"/>
            </a:endParaRPr>
          </a:p>
          <a:p>
            <a:pPr marL="756285" lvl="1" indent="-286385">
              <a:lnSpc>
                <a:spcPct val="100000"/>
              </a:lnSpc>
              <a:spcBef>
                <a:spcPts val="480"/>
              </a:spcBef>
              <a:buFont typeface="Arial"/>
              <a:buChar char="–"/>
              <a:tabLst>
                <a:tab pos="756285" algn="l"/>
                <a:tab pos="756920" algn="l"/>
              </a:tabLst>
            </a:pPr>
            <a:r>
              <a:rPr sz="2000" spc="-5" dirty="0">
                <a:latin typeface="Calibri"/>
                <a:cs typeface="Calibri"/>
              </a:rPr>
              <a:t>happiness</a:t>
            </a:r>
            <a:endParaRPr sz="2000" dirty="0">
              <a:latin typeface="Calibri"/>
              <a:cs typeface="Calibri"/>
            </a:endParaRPr>
          </a:p>
          <a:p>
            <a:pPr marL="756285" lvl="1" indent="-286385">
              <a:lnSpc>
                <a:spcPct val="100000"/>
              </a:lnSpc>
              <a:spcBef>
                <a:spcPts val="480"/>
              </a:spcBef>
              <a:buFont typeface="Arial"/>
              <a:buChar char="–"/>
              <a:tabLst>
                <a:tab pos="756285" algn="l"/>
                <a:tab pos="756920" algn="l"/>
              </a:tabLst>
            </a:pPr>
            <a:r>
              <a:rPr sz="2000" spc="-5" dirty="0">
                <a:latin typeface="Calibri"/>
                <a:cs typeface="Calibri"/>
              </a:rPr>
              <a:t>education</a:t>
            </a:r>
            <a:endParaRPr sz="2000" dirty="0">
              <a:latin typeface="Calibri"/>
              <a:cs typeface="Calibri"/>
            </a:endParaRPr>
          </a:p>
          <a:p>
            <a:pPr marL="756285" marR="194310" lvl="1" indent="-286385">
              <a:lnSpc>
                <a:spcPct val="100000"/>
              </a:lnSpc>
              <a:spcBef>
                <a:spcPts val="480"/>
              </a:spcBef>
              <a:buFont typeface="Arial"/>
              <a:buChar char="–"/>
              <a:tabLst>
                <a:tab pos="756285" algn="l"/>
                <a:tab pos="756920" algn="l"/>
              </a:tabLst>
            </a:pPr>
            <a:r>
              <a:rPr sz="2000" spc="-5" dirty="0">
                <a:latin typeface="Calibri"/>
                <a:cs typeface="Calibri"/>
              </a:rPr>
              <a:t>social </a:t>
            </a:r>
            <a:r>
              <a:rPr sz="2000" dirty="0">
                <a:latin typeface="Calibri"/>
                <a:cs typeface="Calibri"/>
              </a:rPr>
              <a:t>and</a:t>
            </a:r>
            <a:r>
              <a:rPr sz="2000" spc="-75" dirty="0">
                <a:latin typeface="Calibri"/>
                <a:cs typeface="Calibri"/>
              </a:rPr>
              <a:t> </a:t>
            </a:r>
            <a:r>
              <a:rPr sz="2000" spc="-5" dirty="0">
                <a:latin typeface="Calibri"/>
                <a:cs typeface="Calibri"/>
              </a:rPr>
              <a:t>intellectual  </a:t>
            </a:r>
            <a:r>
              <a:rPr sz="2000" spc="-10" dirty="0">
                <a:latin typeface="Calibri"/>
                <a:cs typeface="Calibri"/>
              </a:rPr>
              <a:t>attainments</a:t>
            </a:r>
            <a:r>
              <a:rPr lang="en-US" sz="2000" spc="-10" dirty="0">
                <a:latin typeface="Calibri"/>
                <a:cs typeface="Calibri"/>
              </a:rPr>
              <a:t> </a:t>
            </a:r>
            <a:r>
              <a:rPr lang="ar-SA" sz="2000" dirty="0"/>
              <a:t> التحصيل</a:t>
            </a:r>
            <a:r>
              <a:rPr lang="en-US" sz="2000" dirty="0"/>
              <a:t> </a:t>
            </a:r>
            <a:endParaRPr sz="2000" dirty="0">
              <a:latin typeface="Calibri"/>
              <a:cs typeface="Calibri"/>
            </a:endParaRPr>
          </a:p>
          <a:p>
            <a:pPr marL="756285" lvl="1" indent="-286385">
              <a:lnSpc>
                <a:spcPct val="100000"/>
              </a:lnSpc>
              <a:spcBef>
                <a:spcPts val="480"/>
              </a:spcBef>
              <a:buFont typeface="Arial"/>
              <a:buChar char="–"/>
              <a:tabLst>
                <a:tab pos="756285" algn="l"/>
                <a:tab pos="756920" algn="l"/>
              </a:tabLst>
            </a:pPr>
            <a:r>
              <a:rPr sz="2000" spc="-5" dirty="0">
                <a:latin typeface="Calibri"/>
                <a:cs typeface="Calibri"/>
              </a:rPr>
              <a:t>freedom </a:t>
            </a:r>
            <a:r>
              <a:rPr sz="2000" dirty="0">
                <a:latin typeface="Calibri"/>
                <a:cs typeface="Calibri"/>
              </a:rPr>
              <a:t>of</a:t>
            </a:r>
            <a:r>
              <a:rPr sz="2000" spc="-20" dirty="0">
                <a:latin typeface="Calibri"/>
                <a:cs typeface="Calibri"/>
              </a:rPr>
              <a:t> </a:t>
            </a:r>
            <a:r>
              <a:rPr sz="2000" dirty="0">
                <a:latin typeface="Calibri"/>
                <a:cs typeface="Calibri"/>
              </a:rPr>
              <a:t>action</a:t>
            </a:r>
          </a:p>
          <a:p>
            <a:pPr marL="756285" lvl="1" indent="-286385">
              <a:lnSpc>
                <a:spcPct val="100000"/>
              </a:lnSpc>
              <a:spcBef>
                <a:spcPts val="484"/>
              </a:spcBef>
              <a:buFont typeface="Arial"/>
              <a:buChar char="–"/>
              <a:tabLst>
                <a:tab pos="756285" algn="l"/>
                <a:tab pos="756920" algn="l"/>
              </a:tabLst>
            </a:pPr>
            <a:r>
              <a:rPr sz="2000" spc="-5" dirty="0">
                <a:latin typeface="Calibri"/>
                <a:cs typeface="Calibri"/>
              </a:rPr>
              <a:t>justice</a:t>
            </a:r>
            <a:endParaRPr sz="2000" dirty="0">
              <a:latin typeface="Calibri"/>
              <a:cs typeface="Calibri"/>
            </a:endParaRPr>
          </a:p>
          <a:p>
            <a:pPr marL="756285" lvl="1" indent="-286385">
              <a:lnSpc>
                <a:spcPct val="100000"/>
              </a:lnSpc>
              <a:spcBef>
                <a:spcPts val="480"/>
              </a:spcBef>
              <a:buFont typeface="Arial"/>
              <a:buChar char="–"/>
              <a:tabLst>
                <a:tab pos="756285" algn="l"/>
                <a:tab pos="756920" algn="l"/>
              </a:tabLst>
            </a:pPr>
            <a:r>
              <a:rPr sz="2000" spc="-5" dirty="0">
                <a:latin typeface="Calibri"/>
                <a:cs typeface="Calibri"/>
              </a:rPr>
              <a:t>freedom of</a:t>
            </a:r>
            <a:r>
              <a:rPr sz="2000" spc="-35" dirty="0">
                <a:latin typeface="Calibri"/>
                <a:cs typeface="Calibri"/>
              </a:rPr>
              <a:t> </a:t>
            </a:r>
            <a:r>
              <a:rPr sz="2000" spc="-10" dirty="0">
                <a:latin typeface="Calibri"/>
                <a:cs typeface="Calibri"/>
              </a:rPr>
              <a:t>expression</a:t>
            </a:r>
            <a:endParaRPr sz="2000" dirty="0">
              <a:latin typeface="Calibri"/>
              <a:cs typeface="Calibri"/>
            </a:endParaRPr>
          </a:p>
        </p:txBody>
      </p:sp>
      <p:sp>
        <p:nvSpPr>
          <p:cNvPr id="4" name="object 4"/>
          <p:cNvSpPr/>
          <p:nvPr/>
        </p:nvSpPr>
        <p:spPr>
          <a:xfrm>
            <a:off x="4888991" y="1886711"/>
            <a:ext cx="379730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68823" y="4155947"/>
            <a:ext cx="3403600" cy="2387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63735" y="1066800"/>
            <a:ext cx="7975600" cy="629018"/>
          </a:xfrm>
          <a:prstGeom prst="rect">
            <a:avLst/>
          </a:prstGeom>
        </p:spPr>
        <p:txBody>
          <a:bodyPr vert="horz" wrap="square" lIns="0" tIns="13335" rIns="0" bIns="0" rtlCol="0">
            <a:spAutoFit/>
          </a:bodyPr>
          <a:lstStyle/>
          <a:p>
            <a:pPr marL="12700">
              <a:lnSpc>
                <a:spcPct val="100000"/>
              </a:lnSpc>
              <a:spcBef>
                <a:spcPts val="105"/>
              </a:spcBef>
            </a:pPr>
            <a:r>
              <a:rPr sz="4000" spc="-20" dirty="0">
                <a:solidFill>
                  <a:srgbClr val="0070C0"/>
                </a:solidFill>
              </a:rPr>
              <a:t>Physical </a:t>
            </a:r>
            <a:r>
              <a:rPr sz="4000" dirty="0">
                <a:solidFill>
                  <a:srgbClr val="0070C0"/>
                </a:solidFill>
              </a:rPr>
              <a:t>Quality </a:t>
            </a:r>
            <a:r>
              <a:rPr sz="4000" spc="-5" dirty="0">
                <a:solidFill>
                  <a:srgbClr val="0070C0"/>
                </a:solidFill>
              </a:rPr>
              <a:t>of </a:t>
            </a:r>
            <a:r>
              <a:rPr sz="4000" spc="-30" dirty="0">
                <a:solidFill>
                  <a:srgbClr val="0070C0"/>
                </a:solidFill>
              </a:rPr>
              <a:t>Life </a:t>
            </a:r>
            <a:r>
              <a:rPr sz="4000" spc="-15" dirty="0">
                <a:solidFill>
                  <a:srgbClr val="0070C0"/>
                </a:solidFill>
              </a:rPr>
              <a:t>Index</a:t>
            </a:r>
            <a:r>
              <a:rPr sz="4000" spc="-5" dirty="0">
                <a:solidFill>
                  <a:srgbClr val="0070C0"/>
                </a:solidFill>
              </a:rPr>
              <a:t> (PQLI)</a:t>
            </a:r>
            <a:endParaRPr sz="4000" dirty="0">
              <a:solidFill>
                <a:srgbClr val="0070C0"/>
              </a:solidFill>
            </a:endParaRPr>
          </a:p>
        </p:txBody>
      </p:sp>
      <p:sp>
        <p:nvSpPr>
          <p:cNvPr id="3" name="object 3"/>
          <p:cNvSpPr txBox="1"/>
          <p:nvPr/>
        </p:nvSpPr>
        <p:spPr>
          <a:xfrm>
            <a:off x="1374140" y="1820545"/>
            <a:ext cx="3616960" cy="4236416"/>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5600" algn="l"/>
                <a:tab pos="356235" algn="l"/>
              </a:tabLst>
            </a:pPr>
            <a:r>
              <a:rPr sz="2800" spc="-5" dirty="0">
                <a:latin typeface="Calibri"/>
                <a:cs typeface="Calibri"/>
              </a:rPr>
              <a:t>It includes</a:t>
            </a:r>
            <a:r>
              <a:rPr sz="2800" spc="25" dirty="0">
                <a:latin typeface="Calibri"/>
                <a:cs typeface="Calibri"/>
              </a:rPr>
              <a:t> </a:t>
            </a:r>
            <a:r>
              <a:rPr sz="2800" spc="-15" dirty="0">
                <a:latin typeface="Calibri"/>
                <a:cs typeface="Calibri"/>
              </a:rPr>
              <a:t>three</a:t>
            </a:r>
            <a:endParaRPr sz="2800" dirty="0">
              <a:latin typeface="Calibri"/>
              <a:cs typeface="Calibri"/>
            </a:endParaRPr>
          </a:p>
          <a:p>
            <a:pPr marL="355600">
              <a:lnSpc>
                <a:spcPct val="100000"/>
              </a:lnSpc>
              <a:spcBef>
                <a:spcPts val="5"/>
              </a:spcBef>
            </a:pPr>
            <a:r>
              <a:rPr sz="2800" spc="-20" dirty="0">
                <a:latin typeface="Calibri"/>
                <a:cs typeface="Calibri"/>
              </a:rPr>
              <a:t>indicators </a:t>
            </a:r>
            <a:r>
              <a:rPr sz="2800" spc="-10" dirty="0">
                <a:latin typeface="Calibri"/>
                <a:cs typeface="Calibri"/>
              </a:rPr>
              <a:t>such</a:t>
            </a:r>
            <a:r>
              <a:rPr sz="2800" spc="55" dirty="0">
                <a:latin typeface="Calibri"/>
                <a:cs typeface="Calibri"/>
              </a:rPr>
              <a:t> </a:t>
            </a:r>
            <a:r>
              <a:rPr sz="2800" spc="-10" dirty="0">
                <a:latin typeface="Calibri"/>
                <a:cs typeface="Calibri"/>
              </a:rPr>
              <a:t>as</a:t>
            </a:r>
            <a:endParaRPr sz="2800" dirty="0">
              <a:latin typeface="Calibri"/>
              <a:cs typeface="Calibri"/>
            </a:endParaRPr>
          </a:p>
          <a:p>
            <a:pPr marL="927100" lvl="1" indent="-457200">
              <a:lnSpc>
                <a:spcPct val="100000"/>
              </a:lnSpc>
              <a:spcBef>
                <a:spcPts val="605"/>
              </a:spcBef>
              <a:buFont typeface="Arial"/>
              <a:buChar char="–"/>
              <a:tabLst>
                <a:tab pos="927100" algn="l"/>
                <a:tab pos="927735" algn="l"/>
              </a:tabLst>
            </a:pPr>
            <a:r>
              <a:rPr sz="2400" spc="-20" dirty="0">
                <a:solidFill>
                  <a:srgbClr val="FF0000"/>
                </a:solidFill>
                <a:latin typeface="Calibri"/>
                <a:cs typeface="Calibri"/>
              </a:rPr>
              <a:t>Infant</a:t>
            </a:r>
            <a:r>
              <a:rPr sz="2400" spc="-5" dirty="0">
                <a:solidFill>
                  <a:srgbClr val="FF0000"/>
                </a:solidFill>
                <a:latin typeface="Calibri"/>
                <a:cs typeface="Calibri"/>
              </a:rPr>
              <a:t> mortality</a:t>
            </a:r>
            <a:endParaRPr sz="2400" dirty="0">
              <a:solidFill>
                <a:srgbClr val="FF0000"/>
              </a:solidFill>
              <a:latin typeface="Calibri"/>
              <a:cs typeface="Calibri"/>
            </a:endParaRPr>
          </a:p>
          <a:p>
            <a:pPr marL="927100" lvl="1" indent="-457200">
              <a:lnSpc>
                <a:spcPct val="100000"/>
              </a:lnSpc>
              <a:spcBef>
                <a:spcPts val="575"/>
              </a:spcBef>
              <a:buFont typeface="Arial"/>
              <a:buChar char="–"/>
              <a:tabLst>
                <a:tab pos="927100" algn="l"/>
                <a:tab pos="927735" algn="l"/>
              </a:tabLst>
            </a:pPr>
            <a:r>
              <a:rPr sz="2400" spc="-20" dirty="0">
                <a:solidFill>
                  <a:srgbClr val="FF0000"/>
                </a:solidFill>
                <a:latin typeface="Calibri"/>
                <a:cs typeface="Calibri"/>
              </a:rPr>
              <a:t>Life </a:t>
            </a:r>
            <a:r>
              <a:rPr sz="2400" spc="-10" dirty="0">
                <a:solidFill>
                  <a:srgbClr val="FF0000"/>
                </a:solidFill>
                <a:latin typeface="Calibri"/>
                <a:cs typeface="Calibri"/>
              </a:rPr>
              <a:t>expectancy </a:t>
            </a:r>
            <a:r>
              <a:rPr sz="2400" spc="-15" dirty="0">
                <a:solidFill>
                  <a:srgbClr val="FF0000"/>
                </a:solidFill>
                <a:latin typeface="Calibri"/>
                <a:cs typeface="Calibri"/>
              </a:rPr>
              <a:t>at</a:t>
            </a:r>
            <a:r>
              <a:rPr sz="2400" spc="-55" dirty="0">
                <a:solidFill>
                  <a:srgbClr val="FF0000"/>
                </a:solidFill>
                <a:latin typeface="Calibri"/>
                <a:cs typeface="Calibri"/>
              </a:rPr>
              <a:t> </a:t>
            </a:r>
            <a:r>
              <a:rPr sz="2400" dirty="0">
                <a:solidFill>
                  <a:srgbClr val="FF0000"/>
                </a:solidFill>
                <a:latin typeface="Calibri"/>
                <a:cs typeface="Calibri"/>
              </a:rPr>
              <a:t>1yr</a:t>
            </a:r>
          </a:p>
          <a:p>
            <a:pPr marL="927100" lvl="1" indent="-457200">
              <a:lnSpc>
                <a:spcPct val="100000"/>
              </a:lnSpc>
              <a:spcBef>
                <a:spcPts val="580"/>
              </a:spcBef>
              <a:buFont typeface="Arial"/>
              <a:buChar char="–"/>
              <a:tabLst>
                <a:tab pos="927100" algn="l"/>
                <a:tab pos="927735" algn="l"/>
              </a:tabLst>
            </a:pPr>
            <a:r>
              <a:rPr sz="2400" spc="-10" dirty="0">
                <a:solidFill>
                  <a:srgbClr val="FF0000"/>
                </a:solidFill>
                <a:latin typeface="Calibri"/>
                <a:cs typeface="Calibri"/>
              </a:rPr>
              <a:t>Literacy</a:t>
            </a:r>
            <a:endParaRPr sz="2400" dirty="0">
              <a:solidFill>
                <a:srgbClr val="FF0000"/>
              </a:solidFill>
              <a:latin typeface="Calibri"/>
              <a:cs typeface="Calibri"/>
            </a:endParaRPr>
          </a:p>
          <a:p>
            <a:pPr lvl="1">
              <a:lnSpc>
                <a:spcPct val="100000"/>
              </a:lnSpc>
              <a:spcBef>
                <a:spcPts val="15"/>
              </a:spcBef>
              <a:buFont typeface="Arial"/>
              <a:buChar char="–"/>
            </a:pPr>
            <a:endParaRPr sz="3550" dirty="0">
              <a:latin typeface="Times New Roman"/>
              <a:cs typeface="Times New Roman"/>
            </a:endParaRPr>
          </a:p>
          <a:p>
            <a:pPr marL="355600" marR="102870" indent="-342900">
              <a:lnSpc>
                <a:spcPct val="100000"/>
              </a:lnSpc>
              <a:buFont typeface="Arial"/>
              <a:buChar char="•"/>
              <a:tabLst>
                <a:tab pos="355600" algn="l"/>
                <a:tab pos="356235" algn="l"/>
              </a:tabLst>
            </a:pPr>
            <a:r>
              <a:rPr sz="2400" spc="-20" dirty="0">
                <a:solidFill>
                  <a:srgbClr val="FF0000"/>
                </a:solidFill>
                <a:latin typeface="Calibri"/>
                <a:cs typeface="Calibri"/>
              </a:rPr>
              <a:t>For </a:t>
            </a:r>
            <a:r>
              <a:rPr sz="2400" spc="-5" dirty="0">
                <a:solidFill>
                  <a:srgbClr val="FF0000"/>
                </a:solidFill>
                <a:latin typeface="Calibri"/>
                <a:cs typeface="Calibri"/>
              </a:rPr>
              <a:t>each </a:t>
            </a:r>
            <a:r>
              <a:rPr sz="2400" spc="-15" dirty="0">
                <a:solidFill>
                  <a:srgbClr val="FF0000"/>
                </a:solidFill>
                <a:latin typeface="Calibri"/>
                <a:cs typeface="Calibri"/>
              </a:rPr>
              <a:t>component,  performance </a:t>
            </a:r>
            <a:r>
              <a:rPr sz="2400" spc="-5" dirty="0">
                <a:solidFill>
                  <a:srgbClr val="FF0000"/>
                </a:solidFill>
                <a:latin typeface="Calibri"/>
                <a:cs typeface="Calibri"/>
              </a:rPr>
              <a:t>of a  </a:t>
            </a:r>
            <a:r>
              <a:rPr sz="2400" spc="-15" dirty="0">
                <a:solidFill>
                  <a:srgbClr val="FF0000"/>
                </a:solidFill>
                <a:latin typeface="Calibri"/>
                <a:cs typeface="Calibri"/>
              </a:rPr>
              <a:t>country </a:t>
            </a:r>
            <a:r>
              <a:rPr sz="2400" spc="-5" dirty="0">
                <a:solidFill>
                  <a:srgbClr val="FF0000"/>
                </a:solidFill>
                <a:latin typeface="Calibri"/>
                <a:cs typeface="Calibri"/>
              </a:rPr>
              <a:t>is </a:t>
            </a:r>
            <a:r>
              <a:rPr sz="2400" spc="-10" dirty="0">
                <a:solidFill>
                  <a:srgbClr val="FF0000"/>
                </a:solidFill>
                <a:latin typeface="Calibri"/>
                <a:cs typeface="Calibri"/>
              </a:rPr>
              <a:t>placed </a:t>
            </a:r>
            <a:r>
              <a:rPr sz="2400" spc="-5" dirty="0">
                <a:solidFill>
                  <a:srgbClr val="FF0000"/>
                </a:solidFill>
                <a:latin typeface="Calibri"/>
                <a:cs typeface="Calibri"/>
              </a:rPr>
              <a:t>on a  </a:t>
            </a:r>
            <a:r>
              <a:rPr sz="2400" spc="-10" dirty="0">
                <a:solidFill>
                  <a:srgbClr val="FF0000"/>
                </a:solidFill>
                <a:latin typeface="Calibri"/>
                <a:cs typeface="Calibri"/>
              </a:rPr>
              <a:t>scale </a:t>
            </a:r>
            <a:r>
              <a:rPr sz="2400" spc="-5" dirty="0">
                <a:solidFill>
                  <a:srgbClr val="FF0000"/>
                </a:solidFill>
                <a:latin typeface="Calibri"/>
                <a:cs typeface="Calibri"/>
              </a:rPr>
              <a:t>of 0 </a:t>
            </a:r>
            <a:r>
              <a:rPr sz="2400" spc="-20" dirty="0">
                <a:solidFill>
                  <a:srgbClr val="FF0000"/>
                </a:solidFill>
                <a:latin typeface="Calibri"/>
                <a:cs typeface="Calibri"/>
              </a:rPr>
              <a:t>to</a:t>
            </a:r>
            <a:r>
              <a:rPr sz="2400" spc="5" dirty="0">
                <a:solidFill>
                  <a:srgbClr val="FF0000"/>
                </a:solidFill>
                <a:latin typeface="Calibri"/>
                <a:cs typeface="Calibri"/>
              </a:rPr>
              <a:t> </a:t>
            </a:r>
            <a:r>
              <a:rPr sz="2400" spc="-10" dirty="0">
                <a:solidFill>
                  <a:srgbClr val="FF0000"/>
                </a:solidFill>
                <a:latin typeface="Calibri"/>
                <a:cs typeface="Calibri"/>
              </a:rPr>
              <a:t>100</a:t>
            </a:r>
            <a:endParaRPr sz="2400" dirty="0">
              <a:solidFill>
                <a:srgbClr val="FF0000"/>
              </a:solidFill>
              <a:latin typeface="Calibri"/>
              <a:cs typeface="Calibri"/>
            </a:endParaRPr>
          </a:p>
        </p:txBody>
      </p:sp>
      <p:sp>
        <p:nvSpPr>
          <p:cNvPr id="4" name="object 4"/>
          <p:cNvSpPr/>
          <p:nvPr/>
        </p:nvSpPr>
        <p:spPr>
          <a:xfrm>
            <a:off x="5184192" y="2453894"/>
            <a:ext cx="3807408" cy="188950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54112" y="1447800"/>
            <a:ext cx="7532688" cy="696912"/>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70C0"/>
                </a:solidFill>
              </a:rPr>
              <a:t>Human </a:t>
            </a:r>
            <a:r>
              <a:rPr sz="4400" spc="-10" dirty="0">
                <a:solidFill>
                  <a:srgbClr val="0070C0"/>
                </a:solidFill>
              </a:rPr>
              <a:t>Development </a:t>
            </a:r>
            <a:r>
              <a:rPr sz="4400" spc="-15" dirty="0">
                <a:solidFill>
                  <a:srgbClr val="0070C0"/>
                </a:solidFill>
              </a:rPr>
              <a:t>Index</a:t>
            </a:r>
            <a:r>
              <a:rPr sz="4400" spc="-35" dirty="0">
                <a:solidFill>
                  <a:srgbClr val="0070C0"/>
                </a:solidFill>
              </a:rPr>
              <a:t> </a:t>
            </a:r>
            <a:r>
              <a:rPr sz="4400" spc="-5" dirty="0">
                <a:solidFill>
                  <a:srgbClr val="0070C0"/>
                </a:solidFill>
              </a:rPr>
              <a:t>(HDI)</a:t>
            </a:r>
            <a:endParaRPr sz="4400" dirty="0">
              <a:solidFill>
                <a:srgbClr val="0070C0"/>
              </a:solidFill>
            </a:endParaRPr>
          </a:p>
        </p:txBody>
      </p:sp>
      <p:sp>
        <p:nvSpPr>
          <p:cNvPr id="3" name="object 3"/>
          <p:cNvSpPr/>
          <p:nvPr/>
        </p:nvSpPr>
        <p:spPr>
          <a:xfrm>
            <a:off x="1219200" y="2743200"/>
            <a:ext cx="7467600" cy="31577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05000" y="1066800"/>
            <a:ext cx="4686300" cy="696912"/>
          </a:xfrm>
          <a:prstGeom prst="rect">
            <a:avLst/>
          </a:prstGeom>
        </p:spPr>
        <p:txBody>
          <a:bodyPr vert="horz" wrap="square" lIns="0" tIns="13335" rIns="0" bIns="0" rtlCol="0">
            <a:spAutoFit/>
          </a:bodyPr>
          <a:lstStyle/>
          <a:p>
            <a:pPr marL="12700">
              <a:lnSpc>
                <a:spcPct val="100000"/>
              </a:lnSpc>
              <a:spcBef>
                <a:spcPts val="105"/>
              </a:spcBef>
            </a:pPr>
            <a:r>
              <a:rPr sz="4400" spc="-5" dirty="0"/>
              <a:t>HDI </a:t>
            </a:r>
            <a:r>
              <a:rPr sz="4400" dirty="0"/>
              <a:t>2014 </a:t>
            </a:r>
            <a:r>
              <a:rPr sz="4400" spc="-10" dirty="0"/>
              <a:t>world</a:t>
            </a:r>
            <a:r>
              <a:rPr sz="4400" spc="-65" dirty="0"/>
              <a:t> </a:t>
            </a:r>
            <a:r>
              <a:rPr sz="4400" dirty="0"/>
              <a:t>map</a:t>
            </a:r>
          </a:p>
        </p:txBody>
      </p:sp>
      <p:sp>
        <p:nvSpPr>
          <p:cNvPr id="3" name="object 3"/>
          <p:cNvSpPr/>
          <p:nvPr/>
        </p:nvSpPr>
        <p:spPr>
          <a:xfrm>
            <a:off x="1524000" y="1981200"/>
            <a:ext cx="7162800" cy="41452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8C17E3C-4B4C-4067-B1EB-80137A3D6A28}"/>
              </a:ext>
            </a:extLst>
          </p:cNvPr>
          <p:cNvSpPr>
            <a:spLocks noGrp="1"/>
          </p:cNvSpPr>
          <p:nvPr>
            <p:ph type="dt" sz="half" idx="10"/>
          </p:nvPr>
        </p:nvSpPr>
        <p:spPr/>
        <p:txBody>
          <a:bodyPr/>
          <a:lstStyle/>
          <a:p>
            <a:pPr>
              <a:defRPr/>
            </a:pPr>
            <a:endParaRPr lang="en-US"/>
          </a:p>
        </p:txBody>
      </p:sp>
      <p:sp>
        <p:nvSpPr>
          <p:cNvPr id="4" name="Rectangle 3">
            <a:extLst>
              <a:ext uri="{FF2B5EF4-FFF2-40B4-BE49-F238E27FC236}">
                <a16:creationId xmlns:a16="http://schemas.microsoft.com/office/drawing/2014/main" xmlns="" id="{D1542282-822A-4309-86D0-7415F2AC989A}"/>
              </a:ext>
            </a:extLst>
          </p:cNvPr>
          <p:cNvSpPr/>
          <p:nvPr/>
        </p:nvSpPr>
        <p:spPr>
          <a:xfrm>
            <a:off x="1676400" y="1447800"/>
            <a:ext cx="7467600" cy="3077766"/>
          </a:xfrm>
          <a:prstGeom prst="rect">
            <a:avLst/>
          </a:prstGeom>
        </p:spPr>
        <p:txBody>
          <a:bodyPr wrap="square">
            <a:spAutoFit/>
          </a:bodyPr>
          <a:lstStyle/>
          <a:p>
            <a:endParaRPr lang="en-US" sz="3200" b="0" i="0" u="none" strike="noStrike" baseline="0" dirty="0">
              <a:solidFill>
                <a:srgbClr val="000000"/>
              </a:solidFill>
              <a:latin typeface="Myriad Pro"/>
            </a:endParaRPr>
          </a:p>
          <a:p>
            <a:pPr algn="just"/>
            <a:r>
              <a:rPr lang="en-US" sz="1800" b="1" i="0" u="none" strike="noStrike" baseline="0" dirty="0">
                <a:solidFill>
                  <a:srgbClr val="0070C0"/>
                </a:solidFill>
                <a:latin typeface="Myriad Pro"/>
              </a:rPr>
              <a:t>Human Development Index (HDI</a:t>
            </a:r>
            <a:r>
              <a:rPr lang="en-US" sz="1800" b="1" i="0" u="none" strike="noStrike" baseline="0" dirty="0">
                <a:solidFill>
                  <a:srgbClr val="211D1E"/>
                </a:solidFill>
                <a:latin typeface="Myriad Pro"/>
              </a:rPr>
              <a:t>)</a:t>
            </a:r>
          </a:p>
          <a:p>
            <a:pPr algn="just"/>
            <a:endParaRPr lang="en-US" b="1" dirty="0">
              <a:solidFill>
                <a:srgbClr val="211D1E"/>
              </a:solidFill>
              <a:latin typeface="Myriad Pro"/>
            </a:endParaRPr>
          </a:p>
          <a:p>
            <a:pPr algn="just"/>
            <a:r>
              <a:rPr lang="en-US" sz="1800" b="1" i="0" u="none" strike="noStrike" baseline="0" dirty="0">
                <a:solidFill>
                  <a:srgbClr val="211D1E"/>
                </a:solidFill>
                <a:latin typeface="Myriad Pro"/>
              </a:rPr>
              <a:t> </a:t>
            </a:r>
            <a:endParaRPr lang="en-US" sz="1800" b="0" i="0" u="none" strike="noStrike" baseline="0" dirty="0">
              <a:solidFill>
                <a:srgbClr val="211D1E"/>
              </a:solidFill>
              <a:latin typeface="Myriad Pro"/>
            </a:endParaRPr>
          </a:p>
          <a:p>
            <a:pPr algn="just"/>
            <a:r>
              <a:rPr lang="en-US" sz="1800" b="0" i="1" u="none" strike="noStrike" baseline="0" dirty="0">
                <a:solidFill>
                  <a:srgbClr val="211D1E"/>
                </a:solidFill>
                <a:latin typeface="Book Antiqua" panose="02040602050305030304" pitchFamily="18" charset="0"/>
              </a:rPr>
              <a:t>• HDI values range</a:t>
            </a:r>
            <a:r>
              <a:rPr lang="en-US" sz="1800" b="0" i="0" u="none" strike="noStrike" baseline="0" dirty="0">
                <a:solidFill>
                  <a:srgbClr val="211D1E"/>
                </a:solidFill>
                <a:latin typeface="Book Antiqua" panose="02040602050305030304" pitchFamily="18" charset="0"/>
              </a:rPr>
              <a:t>: 0 to + 1 </a:t>
            </a:r>
          </a:p>
          <a:p>
            <a:pPr algn="just"/>
            <a:endParaRPr lang="en-US" sz="1800" b="0" i="0" u="none" strike="noStrike" baseline="0" dirty="0">
              <a:solidFill>
                <a:srgbClr val="211D1E"/>
              </a:solidFill>
              <a:latin typeface="Book Antiqua" panose="02040602050305030304" pitchFamily="18" charset="0"/>
            </a:endParaRPr>
          </a:p>
          <a:p>
            <a:pPr algn="just"/>
            <a:r>
              <a:rPr lang="en-GB" sz="1800" b="0" i="0" u="none" strike="noStrike" baseline="0" dirty="0">
                <a:solidFill>
                  <a:srgbClr val="211D1E"/>
                </a:solidFill>
                <a:latin typeface="Book Antiqua" panose="02040602050305030304" pitchFamily="18" charset="0"/>
              </a:rPr>
              <a:t>– HDI India is 0.554 (Rank 136 out of 186 countries) [2012]</a:t>
            </a:r>
          </a:p>
          <a:p>
            <a:pPr algn="just"/>
            <a:r>
              <a:rPr lang="en-GB" dirty="0">
                <a:solidFill>
                  <a:srgbClr val="211D1E"/>
                </a:solidFill>
                <a:latin typeface="Book Antiqua" panose="02040602050305030304" pitchFamily="18" charset="0"/>
              </a:rPr>
              <a:t>- </a:t>
            </a:r>
            <a:r>
              <a:rPr lang="en-GB" dirty="0">
                <a:solidFill>
                  <a:srgbClr val="FF0000"/>
                </a:solidFill>
                <a:latin typeface="Book Antiqua" panose="02040602050305030304" pitchFamily="18" charset="0"/>
              </a:rPr>
              <a:t>HDI for KSA </a:t>
            </a:r>
            <a:r>
              <a:rPr lang="en-US" dirty="0">
                <a:solidFill>
                  <a:srgbClr val="FF0000"/>
                </a:solidFill>
              </a:rPr>
              <a:t>0.847 Rank 38 (2018)</a:t>
            </a:r>
            <a:endParaRPr lang="en-GB" sz="1800" b="0" i="0" u="none" strike="noStrike" baseline="0" dirty="0">
              <a:solidFill>
                <a:srgbClr val="FF0000"/>
              </a:solidFill>
              <a:latin typeface="Book Antiqua" panose="02040602050305030304" pitchFamily="18" charset="0"/>
            </a:endParaRPr>
          </a:p>
          <a:p>
            <a:pPr algn="just"/>
            <a:r>
              <a:rPr lang="en-GB" sz="1800" b="0" i="0" u="none" strike="noStrike" baseline="0" dirty="0">
                <a:solidFill>
                  <a:srgbClr val="211D1E"/>
                </a:solidFill>
                <a:latin typeface="Book Antiqua" panose="02040602050305030304" pitchFamily="18" charset="0"/>
              </a:rPr>
              <a:t> </a:t>
            </a:r>
          </a:p>
          <a:p>
            <a:pPr algn="just"/>
            <a:r>
              <a:rPr lang="en-GB" sz="1800" b="0" i="1" u="none" strike="noStrike" baseline="0" dirty="0">
                <a:solidFill>
                  <a:srgbClr val="211D1E"/>
                </a:solidFill>
                <a:latin typeface="Book Antiqua" panose="02040602050305030304" pitchFamily="18" charset="0"/>
              </a:rPr>
              <a:t>• Human </a:t>
            </a:r>
            <a:r>
              <a:rPr lang="en-GB" sz="1800" b="0" i="1" u="none" strike="noStrike" baseline="0" dirty="0">
                <a:solidFill>
                  <a:srgbClr val="FF0000"/>
                </a:solidFill>
                <a:latin typeface="Book Antiqua" panose="02040602050305030304" pitchFamily="18" charset="0"/>
              </a:rPr>
              <a:t>poverty</a:t>
            </a:r>
            <a:r>
              <a:rPr lang="en-GB" sz="1800" b="0" i="1" u="none" strike="noStrike" baseline="0" dirty="0">
                <a:solidFill>
                  <a:srgbClr val="211D1E"/>
                </a:solidFill>
                <a:latin typeface="Book Antiqua" panose="02040602050305030304" pitchFamily="18" charset="0"/>
              </a:rPr>
              <a:t> index [HPI] is </a:t>
            </a:r>
            <a:r>
              <a:rPr lang="en-GB" sz="1800" b="0" i="1" u="none" strike="noStrike" baseline="0" dirty="0">
                <a:solidFill>
                  <a:srgbClr val="FF0000"/>
                </a:solidFill>
                <a:latin typeface="Book Antiqua" panose="02040602050305030304" pitchFamily="18" charset="0"/>
              </a:rPr>
              <a:t>complementary</a:t>
            </a:r>
            <a:r>
              <a:rPr lang="en-GB" sz="1800" b="0" i="1" u="none" strike="noStrike" baseline="0" dirty="0">
                <a:solidFill>
                  <a:srgbClr val="211D1E"/>
                </a:solidFill>
                <a:latin typeface="Book Antiqua" panose="02040602050305030304" pitchFamily="18" charset="0"/>
              </a:rPr>
              <a:t> to HDI </a:t>
            </a:r>
            <a:endParaRPr lang="en-US" dirty="0"/>
          </a:p>
        </p:txBody>
      </p:sp>
    </p:spTree>
    <p:extLst>
      <p:ext uri="{BB962C8B-B14F-4D97-AF65-F5344CB8AC3E}">
        <p14:creationId xmlns:p14="http://schemas.microsoft.com/office/powerpoint/2010/main" val="796664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62C96E17-447D-4A47-A6B7-0D0E16D532B1}"/>
              </a:ext>
            </a:extLst>
          </p:cNvPr>
          <p:cNvSpPr>
            <a:spLocks noGrp="1"/>
          </p:cNvSpPr>
          <p:nvPr>
            <p:ph type="dt" sz="half" idx="10"/>
          </p:nvPr>
        </p:nvSpPr>
        <p:spPr/>
        <p:txBody>
          <a:bodyPr/>
          <a:lstStyle/>
          <a:p>
            <a:pPr>
              <a:defRPr/>
            </a:pPr>
            <a:endParaRPr lang="en-US"/>
          </a:p>
        </p:txBody>
      </p:sp>
      <p:sp>
        <p:nvSpPr>
          <p:cNvPr id="4" name="Rectangle 3">
            <a:extLst>
              <a:ext uri="{FF2B5EF4-FFF2-40B4-BE49-F238E27FC236}">
                <a16:creationId xmlns:a16="http://schemas.microsoft.com/office/drawing/2014/main" xmlns="" id="{91E70449-F5EA-4097-8E2E-32051CABE158}"/>
              </a:ext>
            </a:extLst>
          </p:cNvPr>
          <p:cNvSpPr/>
          <p:nvPr/>
        </p:nvSpPr>
        <p:spPr>
          <a:xfrm>
            <a:off x="1371600" y="1170134"/>
            <a:ext cx="7131698" cy="3754874"/>
          </a:xfrm>
          <a:prstGeom prst="rect">
            <a:avLst/>
          </a:prstGeom>
        </p:spPr>
        <p:txBody>
          <a:bodyPr wrap="square">
            <a:spAutoFit/>
          </a:bodyPr>
          <a:lstStyle/>
          <a:p>
            <a:pPr algn="just"/>
            <a:r>
              <a:rPr lang="en-GB" sz="2000" b="1" i="0" u="none" strike="noStrike" baseline="0" dirty="0">
                <a:solidFill>
                  <a:srgbClr val="0070C0"/>
                </a:solidFill>
                <a:latin typeface="Myriad Pro"/>
              </a:rPr>
              <a:t>Estimation of HDI by New Method (2010 onwards</a:t>
            </a:r>
            <a:r>
              <a:rPr lang="en-GB" sz="2000" b="1" i="0" u="none" strike="noStrike" baseline="0" dirty="0">
                <a:solidFill>
                  <a:srgbClr val="211D1E"/>
                </a:solidFill>
                <a:latin typeface="Myriad Pro"/>
              </a:rPr>
              <a:t>) </a:t>
            </a:r>
            <a:endParaRPr lang="en-GB" sz="2000" b="0" i="0" u="none" strike="noStrike" baseline="0" dirty="0">
              <a:solidFill>
                <a:srgbClr val="211D1E"/>
              </a:solidFill>
              <a:latin typeface="Myriad Pro"/>
            </a:endParaRPr>
          </a:p>
          <a:p>
            <a:pPr algn="just"/>
            <a:r>
              <a:rPr lang="en-US" sz="2000" b="0" i="1" u="none" strike="noStrike" baseline="0" dirty="0">
                <a:solidFill>
                  <a:srgbClr val="211D1E"/>
                </a:solidFill>
                <a:latin typeface="Book Antiqua" panose="02040602050305030304" pitchFamily="18" charset="0"/>
              </a:rPr>
              <a:t>• Goalposts for HDI: </a:t>
            </a:r>
            <a:endParaRPr lang="en-US" sz="2000" b="0" i="0" u="none" strike="noStrike" baseline="0" dirty="0">
              <a:solidFill>
                <a:srgbClr val="211D1E"/>
              </a:solidFill>
              <a:latin typeface="Book Antiqua" panose="02040602050305030304" pitchFamily="18" charset="0"/>
            </a:endParaRPr>
          </a:p>
          <a:p>
            <a:r>
              <a:rPr lang="en-GB" sz="1800" b="1" i="0" u="none" strike="noStrike" baseline="0" dirty="0">
                <a:solidFill>
                  <a:srgbClr val="211D1E"/>
                </a:solidFill>
                <a:latin typeface="Helvetica" panose="020B0604020202020204" pitchFamily="34" charset="0"/>
              </a:rPr>
              <a:t>Dimension      </a:t>
            </a:r>
            <a:r>
              <a:rPr lang="en-GB" sz="1800" b="0" i="0" u="none" strike="noStrike" baseline="0" dirty="0">
                <a:solidFill>
                  <a:srgbClr val="211D1E"/>
                </a:solidFill>
                <a:latin typeface="Helvetica" panose="020B0604020202020204" pitchFamily="34" charset="0"/>
              </a:rPr>
              <a:t>	  </a:t>
            </a:r>
            <a:r>
              <a:rPr lang="en-GB" sz="1800" b="1" i="0" u="none" strike="noStrike" baseline="0" dirty="0">
                <a:solidFill>
                  <a:srgbClr val="211D1E"/>
                </a:solidFill>
                <a:latin typeface="Helvetica" panose="020B0604020202020204" pitchFamily="34" charset="0"/>
              </a:rPr>
              <a:t>Country </a:t>
            </a:r>
            <a:r>
              <a:rPr lang="en-GB" sz="1800" b="0" i="0" u="none" strike="noStrike" baseline="0" dirty="0">
                <a:solidFill>
                  <a:srgbClr val="211D1E"/>
                </a:solidFill>
                <a:latin typeface="Helvetica" panose="020B0604020202020204" pitchFamily="34" charset="0"/>
              </a:rPr>
              <a:t>	</a:t>
            </a:r>
            <a:r>
              <a:rPr lang="en-GB" sz="1800" b="1" i="0" u="none" strike="noStrike" baseline="0" dirty="0">
                <a:solidFill>
                  <a:srgbClr val="211D1E"/>
                </a:solidFill>
                <a:latin typeface="Helvetica" panose="020B0604020202020204" pitchFamily="34" charset="0"/>
              </a:rPr>
              <a:t>Maximum value </a:t>
            </a:r>
            <a:r>
              <a:rPr lang="en-GB" sz="1800" b="0" i="0" u="none" strike="noStrike" baseline="0" dirty="0">
                <a:solidFill>
                  <a:srgbClr val="211D1E"/>
                </a:solidFill>
                <a:latin typeface="Helvetica" panose="020B0604020202020204" pitchFamily="34" charset="0"/>
              </a:rPr>
              <a:t>	</a:t>
            </a:r>
            <a:r>
              <a:rPr lang="en-GB" sz="1800" b="1" i="0" u="none" strike="noStrike" baseline="0" dirty="0">
                <a:solidFill>
                  <a:srgbClr val="211D1E"/>
                </a:solidFill>
                <a:latin typeface="Helvetica" panose="020B0604020202020204" pitchFamily="34" charset="0"/>
              </a:rPr>
              <a:t>Minimum          value </a:t>
            </a:r>
            <a:r>
              <a:rPr lang="en-GB" sz="1800" b="0" i="0" u="none" strike="noStrike" baseline="0" dirty="0">
                <a:solidFill>
                  <a:srgbClr val="211D1E"/>
                </a:solidFill>
                <a:latin typeface="Helvetica" panose="020B0604020202020204" pitchFamily="34" charset="0"/>
              </a:rPr>
              <a:t>	</a:t>
            </a:r>
          </a:p>
          <a:p>
            <a:r>
              <a:rPr lang="en-GB" sz="1800" b="0" i="1" u="none" strike="noStrike" baseline="0" dirty="0">
                <a:solidFill>
                  <a:srgbClr val="211D1E"/>
                </a:solidFill>
                <a:latin typeface="Helvetica" panose="020B0604020202020204" pitchFamily="34" charset="0"/>
              </a:rPr>
              <a:t>Life expectancy </a:t>
            </a:r>
            <a:r>
              <a:rPr lang="en-GB" sz="1800" b="0" i="0" u="none" strike="noStrike" baseline="0" dirty="0">
                <a:solidFill>
                  <a:srgbClr val="211D1E"/>
                </a:solidFill>
                <a:latin typeface="Helvetica" panose="020B0604020202020204" pitchFamily="34" charset="0"/>
              </a:rPr>
              <a:t>	 Japan 	                 83.4 	         20.0 	</a:t>
            </a:r>
          </a:p>
          <a:p>
            <a:r>
              <a:rPr lang="en-GB" sz="1800" b="0" i="1" u="none" strike="noStrike" baseline="0" dirty="0">
                <a:solidFill>
                  <a:srgbClr val="211D1E"/>
                </a:solidFill>
                <a:latin typeface="Helvetica" panose="020B0604020202020204" pitchFamily="34" charset="0"/>
              </a:rPr>
              <a:t>Mean years of</a:t>
            </a:r>
          </a:p>
          <a:p>
            <a:r>
              <a:rPr lang="en-GB" sz="1800" b="0" i="1" u="none" strike="noStrike" baseline="0" dirty="0">
                <a:solidFill>
                  <a:srgbClr val="211D1E"/>
                </a:solidFill>
                <a:latin typeface="Helvetica" panose="020B0604020202020204" pitchFamily="34" charset="0"/>
              </a:rPr>
              <a:t> schooling </a:t>
            </a:r>
            <a:r>
              <a:rPr lang="en-GB" sz="1800" b="0" i="0" u="none" strike="noStrike" baseline="0" dirty="0">
                <a:solidFill>
                  <a:srgbClr val="211D1E"/>
                </a:solidFill>
                <a:latin typeface="Helvetica" panose="020B0604020202020204" pitchFamily="34" charset="0"/>
              </a:rPr>
              <a:t>	Czech Republic 	13.1 		0 	</a:t>
            </a:r>
          </a:p>
          <a:p>
            <a:r>
              <a:rPr lang="en-GB" sz="1800" b="0" i="1" u="none" strike="noStrike" baseline="0" dirty="0">
                <a:solidFill>
                  <a:srgbClr val="211D1E"/>
                </a:solidFill>
                <a:latin typeface="Helvetica" panose="020B0604020202020204" pitchFamily="34" charset="0"/>
              </a:rPr>
              <a:t>Expected years</a:t>
            </a:r>
          </a:p>
          <a:p>
            <a:r>
              <a:rPr lang="en-GB" sz="1800" b="0" i="1" u="none" strike="noStrike" baseline="0" dirty="0">
                <a:solidFill>
                  <a:srgbClr val="211D1E"/>
                </a:solidFill>
                <a:latin typeface="Helvetica" panose="020B0604020202020204" pitchFamily="34" charset="0"/>
              </a:rPr>
              <a:t> of schooling </a:t>
            </a:r>
            <a:r>
              <a:rPr lang="en-GB" sz="1800" b="0" i="0" u="none" strike="noStrike" baseline="0" dirty="0">
                <a:solidFill>
                  <a:srgbClr val="211D1E"/>
                </a:solidFill>
                <a:latin typeface="Helvetica" panose="020B0604020202020204" pitchFamily="34" charset="0"/>
              </a:rPr>
              <a:t>	</a:t>
            </a:r>
            <a:r>
              <a:rPr lang="en-GB" sz="1800" b="0" i="1" u="none" strike="noStrike" baseline="0" dirty="0">
                <a:solidFill>
                  <a:srgbClr val="211D1E"/>
                </a:solidFill>
                <a:latin typeface="Helvetica" panose="020B0604020202020204" pitchFamily="34" charset="0"/>
              </a:rPr>
              <a:t>Capped at </a:t>
            </a:r>
            <a:r>
              <a:rPr lang="en-GB" sz="1800" b="0" i="0" u="none" strike="noStrike" baseline="0" dirty="0">
                <a:solidFill>
                  <a:srgbClr val="211D1E"/>
                </a:solidFill>
                <a:latin typeface="Helvetica" panose="020B0604020202020204" pitchFamily="34" charset="0"/>
              </a:rPr>
              <a:t>	18.0 		0 	</a:t>
            </a:r>
          </a:p>
          <a:p>
            <a:r>
              <a:rPr lang="en-GB" sz="1800" b="0" i="1" u="none" strike="noStrike" baseline="0" dirty="0">
                <a:solidFill>
                  <a:srgbClr val="211D1E"/>
                </a:solidFill>
                <a:latin typeface="Helvetica" panose="020B0604020202020204" pitchFamily="34" charset="0"/>
              </a:rPr>
              <a:t>Combined </a:t>
            </a:r>
          </a:p>
          <a:p>
            <a:r>
              <a:rPr lang="en-GB" sz="1800" b="0" i="1" u="none" strike="noStrike" baseline="0" dirty="0">
                <a:solidFill>
                  <a:srgbClr val="211D1E"/>
                </a:solidFill>
                <a:latin typeface="Helvetica" panose="020B0604020202020204" pitchFamily="34" charset="0"/>
              </a:rPr>
              <a:t>education index </a:t>
            </a:r>
            <a:r>
              <a:rPr lang="en-GB" sz="1800" b="0" i="0" u="none" strike="noStrike" baseline="0" dirty="0">
                <a:solidFill>
                  <a:srgbClr val="211D1E"/>
                </a:solidFill>
                <a:latin typeface="Helvetica" panose="020B0604020202020204" pitchFamily="34" charset="0"/>
              </a:rPr>
              <a:t>	New Zealand 	0.978 		0 	</a:t>
            </a:r>
          </a:p>
          <a:p>
            <a:r>
              <a:rPr lang="it-IT" sz="1800" b="0" i="1" u="none" strike="noStrike" baseline="0" dirty="0">
                <a:solidFill>
                  <a:srgbClr val="211D1E"/>
                </a:solidFill>
                <a:latin typeface="Helvetica" panose="020B0604020202020204" pitchFamily="34" charset="0"/>
              </a:rPr>
              <a:t>Per capita</a:t>
            </a:r>
          </a:p>
          <a:p>
            <a:r>
              <a:rPr lang="it-IT" sz="1800" b="0" i="1" u="none" strike="noStrike" baseline="0" dirty="0">
                <a:solidFill>
                  <a:srgbClr val="211D1E"/>
                </a:solidFill>
                <a:latin typeface="Helvetica" panose="020B0604020202020204" pitchFamily="34" charset="0"/>
              </a:rPr>
              <a:t> income (PPP $) </a:t>
            </a:r>
            <a:r>
              <a:rPr lang="it-IT" sz="1800" b="0" i="0" u="none" strike="noStrike" baseline="0" dirty="0">
                <a:solidFill>
                  <a:srgbClr val="211D1E"/>
                </a:solidFill>
                <a:latin typeface="Helvetica" panose="020B0604020202020204" pitchFamily="34" charset="0"/>
              </a:rPr>
              <a:t>	Qatar 		107,721 		100 	</a:t>
            </a:r>
          </a:p>
        </p:txBody>
      </p:sp>
      <p:sp>
        <p:nvSpPr>
          <p:cNvPr id="6" name="Rectangle 5">
            <a:extLst>
              <a:ext uri="{FF2B5EF4-FFF2-40B4-BE49-F238E27FC236}">
                <a16:creationId xmlns:a16="http://schemas.microsoft.com/office/drawing/2014/main" xmlns="" id="{CD7EF3D6-B7D8-42C6-A8F0-631FF8D9DCEF}"/>
              </a:ext>
            </a:extLst>
          </p:cNvPr>
          <p:cNvSpPr/>
          <p:nvPr/>
        </p:nvSpPr>
        <p:spPr>
          <a:xfrm>
            <a:off x="1295400" y="4628977"/>
            <a:ext cx="8001000" cy="1600438"/>
          </a:xfrm>
          <a:prstGeom prst="rect">
            <a:avLst/>
          </a:prstGeom>
        </p:spPr>
        <p:txBody>
          <a:bodyPr wrap="square">
            <a:spAutoFit/>
          </a:bodyPr>
          <a:lstStyle/>
          <a:p>
            <a:endParaRPr lang="en-US" sz="2400" b="0" i="0" u="none" strike="noStrike" baseline="0" dirty="0">
              <a:solidFill>
                <a:srgbClr val="000000"/>
              </a:solidFill>
              <a:latin typeface="Book Antiqua" panose="02040602050305030304" pitchFamily="18" charset="0"/>
            </a:endParaRPr>
          </a:p>
          <a:p>
            <a:pPr algn="just"/>
            <a:r>
              <a:rPr lang="en-GB" sz="1400" b="0" i="0" u="none" strike="noStrike" baseline="0" dirty="0">
                <a:solidFill>
                  <a:srgbClr val="211D1E"/>
                </a:solidFill>
                <a:latin typeface="Book Antiqua" panose="02040602050305030304" pitchFamily="18" charset="0"/>
              </a:rPr>
              <a:t>Calculation of each dimension index: </a:t>
            </a:r>
          </a:p>
          <a:p>
            <a:pPr algn="just"/>
            <a:r>
              <a:rPr lang="en-US" sz="1400" b="0" i="0" u="none" strike="noStrike" baseline="0" dirty="0">
                <a:solidFill>
                  <a:srgbClr val="211D1E"/>
                </a:solidFill>
                <a:latin typeface="Book Antiqua" panose="02040602050305030304" pitchFamily="18" charset="0"/>
              </a:rPr>
              <a:t>	</a:t>
            </a:r>
            <a:r>
              <a:rPr lang="en-US" sz="1400" b="0" i="0" u="none" strike="noStrike" baseline="0" dirty="0">
                <a:solidFill>
                  <a:srgbClr val="FF0000"/>
                </a:solidFill>
                <a:latin typeface="Book Antiqua" panose="02040602050305030304" pitchFamily="18" charset="0"/>
              </a:rPr>
              <a:t>Actual value – Minimum value </a:t>
            </a:r>
          </a:p>
          <a:p>
            <a:pPr algn="just"/>
            <a:r>
              <a:rPr lang="en-US" sz="1400" b="0" i="0" u="none" strike="noStrike" baseline="0" dirty="0">
                <a:solidFill>
                  <a:srgbClr val="FF0000"/>
                </a:solidFill>
                <a:latin typeface="Book Antiqua" panose="02040602050305030304" pitchFamily="18" charset="0"/>
              </a:rPr>
              <a:t>               = </a:t>
            </a:r>
          </a:p>
          <a:p>
            <a:pPr algn="just"/>
            <a:r>
              <a:rPr lang="en-US" sz="1400" b="0" i="0" u="none" strike="noStrike" baseline="0" dirty="0">
                <a:solidFill>
                  <a:srgbClr val="FF0000"/>
                </a:solidFill>
                <a:latin typeface="Book Antiqua" panose="02040602050305030304" pitchFamily="18" charset="0"/>
              </a:rPr>
              <a:t>	Maximum value – Minimum value </a:t>
            </a:r>
          </a:p>
          <a:p>
            <a:pPr algn="just"/>
            <a:r>
              <a:rPr lang="en-GB" sz="1400" b="0" i="1" u="none" strike="noStrike" baseline="0" dirty="0">
                <a:solidFill>
                  <a:srgbClr val="211D1E"/>
                </a:solidFill>
                <a:latin typeface="Book Antiqua" panose="02040602050305030304" pitchFamily="18" charset="0"/>
              </a:rPr>
              <a:t>• </a:t>
            </a:r>
            <a:r>
              <a:rPr lang="en-GB" sz="1400" b="0" i="0" u="none" strike="noStrike" baseline="0" dirty="0">
                <a:solidFill>
                  <a:srgbClr val="211D1E"/>
                </a:solidFill>
                <a:latin typeface="Book Antiqua" panose="02040602050305030304" pitchFamily="18" charset="0"/>
              </a:rPr>
              <a:t>HDI is Geometric mean of 3 dimension indices </a:t>
            </a:r>
            <a:r>
              <a:rPr lang="en-GB" b="0" i="0" u="none" strike="noStrike" baseline="0" dirty="0">
                <a:solidFill>
                  <a:srgbClr val="211D1E"/>
                </a:solidFill>
                <a:latin typeface="Book Antiqua" panose="02040602050305030304" pitchFamily="18" charset="0"/>
              </a:rPr>
              <a:t>= I</a:t>
            </a:r>
            <a:r>
              <a:rPr lang="en-GB" sz="800" b="0" i="0" u="none" strike="noStrike" baseline="0" dirty="0">
                <a:solidFill>
                  <a:srgbClr val="211D1E"/>
                </a:solidFill>
                <a:latin typeface="Book Antiqua" panose="02040602050305030304" pitchFamily="18" charset="0"/>
              </a:rPr>
              <a:t>Life1/3 </a:t>
            </a:r>
            <a:r>
              <a:rPr lang="en-GB" b="0" i="0" u="none" strike="noStrike" baseline="0" dirty="0">
                <a:solidFill>
                  <a:srgbClr val="211D1E"/>
                </a:solidFill>
                <a:latin typeface="Book Antiqua" panose="02040602050305030304" pitchFamily="18" charset="0"/>
              </a:rPr>
              <a:t>X I</a:t>
            </a:r>
            <a:r>
              <a:rPr lang="en-GB" sz="800" b="0" i="0" u="none" strike="noStrike" baseline="0" dirty="0">
                <a:solidFill>
                  <a:srgbClr val="211D1E"/>
                </a:solidFill>
                <a:latin typeface="Book Antiqua" panose="02040602050305030304" pitchFamily="18" charset="0"/>
              </a:rPr>
              <a:t>Education1/3 </a:t>
            </a:r>
            <a:r>
              <a:rPr lang="en-GB" b="0" i="0" u="none" strike="noStrike" baseline="0" dirty="0">
                <a:solidFill>
                  <a:srgbClr val="211D1E"/>
                </a:solidFill>
                <a:latin typeface="Book Antiqua" panose="02040602050305030304" pitchFamily="18" charset="0"/>
              </a:rPr>
              <a:t>X I</a:t>
            </a:r>
            <a:r>
              <a:rPr lang="en-GB" sz="800" b="0" i="0" u="none" strike="noStrike" baseline="0" dirty="0">
                <a:solidFill>
                  <a:srgbClr val="211D1E"/>
                </a:solidFill>
                <a:latin typeface="Book Antiqua" panose="02040602050305030304" pitchFamily="18" charset="0"/>
              </a:rPr>
              <a:t>Income1/3 </a:t>
            </a:r>
            <a:endParaRPr lang="en-US" sz="1400" dirty="0"/>
          </a:p>
        </p:txBody>
      </p:sp>
      <p:cxnSp>
        <p:nvCxnSpPr>
          <p:cNvPr id="8" name="Straight Connector 7">
            <a:extLst>
              <a:ext uri="{FF2B5EF4-FFF2-40B4-BE49-F238E27FC236}">
                <a16:creationId xmlns:a16="http://schemas.microsoft.com/office/drawing/2014/main" xmlns="" id="{6D468C42-723B-4C06-8098-184E12F837BF}"/>
              </a:ext>
            </a:extLst>
          </p:cNvPr>
          <p:cNvCxnSpPr/>
          <p:nvPr/>
        </p:nvCxnSpPr>
        <p:spPr>
          <a:xfrm>
            <a:off x="2286000" y="5562600"/>
            <a:ext cx="265144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405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734DE79-2ACF-4156-95A8-EEF0D7934CEB}"/>
              </a:ext>
            </a:extLst>
          </p:cNvPr>
          <p:cNvSpPr>
            <a:spLocks noGrp="1"/>
          </p:cNvSpPr>
          <p:nvPr>
            <p:ph type="dt" sz="half" idx="10"/>
          </p:nvPr>
        </p:nvSpPr>
        <p:spPr/>
        <p:txBody>
          <a:bodyPr/>
          <a:lstStyle/>
          <a:p>
            <a:pPr>
              <a:defRPr/>
            </a:pPr>
            <a:endParaRPr lang="en-US"/>
          </a:p>
        </p:txBody>
      </p:sp>
      <p:graphicFrame>
        <p:nvGraphicFramePr>
          <p:cNvPr id="4" name="Table 3">
            <a:extLst>
              <a:ext uri="{FF2B5EF4-FFF2-40B4-BE49-F238E27FC236}">
                <a16:creationId xmlns:a16="http://schemas.microsoft.com/office/drawing/2014/main" xmlns="" id="{46836BD2-5B62-4846-8D66-24A5CDA2FE18}"/>
              </a:ext>
            </a:extLst>
          </p:cNvPr>
          <p:cNvGraphicFramePr>
            <a:graphicFrameLocks noGrp="1"/>
          </p:cNvGraphicFramePr>
          <p:nvPr>
            <p:extLst>
              <p:ext uri="{D42A27DB-BD31-4B8C-83A1-F6EECF244321}">
                <p14:modId xmlns:p14="http://schemas.microsoft.com/office/powerpoint/2010/main" val="2605416035"/>
              </p:ext>
            </p:extLst>
          </p:nvPr>
        </p:nvGraphicFramePr>
        <p:xfrm>
          <a:off x="1752600" y="1752600"/>
          <a:ext cx="6172200" cy="3810000"/>
        </p:xfrm>
        <a:graphic>
          <a:graphicData uri="http://schemas.openxmlformats.org/drawingml/2006/table">
            <a:tbl>
              <a:tblPr>
                <a:tableStyleId>{35758FB7-9AC5-4552-8A53-C91805E547FA}</a:tableStyleId>
              </a:tblPr>
              <a:tblGrid>
                <a:gridCol w="4572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381000">
                <a:tc>
                  <a:txBody>
                    <a:bodyPr/>
                    <a:lstStyle/>
                    <a:p>
                      <a:pPr marL="0" marR="0" algn="ctr">
                        <a:lnSpc>
                          <a:spcPct val="115000"/>
                        </a:lnSpc>
                        <a:spcBef>
                          <a:spcPts val="0"/>
                        </a:spcBef>
                        <a:spcAft>
                          <a:spcPts val="0"/>
                        </a:spcAft>
                      </a:pPr>
                      <a:endParaRPr lang="en-US" sz="18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t>objectives</a:t>
                      </a:r>
                      <a:endParaRPr lang="en-US" sz="1800" dirty="0">
                        <a:latin typeface="+mn-lt"/>
                        <a:ea typeface="Calibri"/>
                        <a:cs typeface="Arial"/>
                      </a:endParaRPr>
                    </a:p>
                  </a:txBody>
                  <a:tcPr marL="68580" marR="68580" marT="0" marB="0" anchor="ctr"/>
                </a:tc>
                <a:extLst>
                  <a:ext uri="{0D108BD9-81ED-4DB2-BD59-A6C34878D82A}">
                    <a16:rowId xmlns:a16="http://schemas.microsoft.com/office/drawing/2014/main" xmlns="" val="10000"/>
                  </a:ext>
                </a:extLst>
              </a:tr>
              <a:tr h="2192867">
                <a:tc>
                  <a:txBody>
                    <a:bodyPr/>
                    <a:lstStyle/>
                    <a:p>
                      <a:pPr marL="0" marR="0" algn="ctr">
                        <a:lnSpc>
                          <a:spcPct val="115000"/>
                        </a:lnSpc>
                        <a:spcBef>
                          <a:spcPts val="0"/>
                        </a:spcBef>
                        <a:spcAft>
                          <a:spcPts val="0"/>
                        </a:spcAft>
                      </a:pPr>
                      <a:endParaRPr lang="en-US" sz="1800" dirty="0">
                        <a:latin typeface="Calibri"/>
                        <a:ea typeface="Calibri"/>
                        <a:cs typeface="Arial"/>
                      </a:endParaRPr>
                    </a:p>
                  </a:txBody>
                  <a:tcPr marL="68580" marR="68580" marT="0" marB="0"/>
                </a:tc>
                <a:tc>
                  <a:txBody>
                    <a:bodyPr/>
                    <a:lstStyle/>
                    <a:p>
                      <a:pPr eaLnBrk="1" hangingPunct="1">
                        <a:lnSpc>
                          <a:spcPct val="150000"/>
                        </a:lnSpc>
                      </a:pPr>
                      <a:r>
                        <a:rPr lang="en-US" altLang="en-US" sz="1800" dirty="0"/>
                        <a:t>By the end of this lecture students will be able to:</a:t>
                      </a:r>
                    </a:p>
                    <a:p>
                      <a:r>
                        <a:rPr lang="en-US" altLang="en-US" sz="1800" dirty="0"/>
                        <a:t>  </a:t>
                      </a:r>
                      <a:endParaRPr lang="en-US" sz="20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2000" b="0" i="0" u="none" strike="noStrike" kern="1200" baseline="0" dirty="0">
                          <a:solidFill>
                            <a:schemeClr val="dk1"/>
                          </a:solidFill>
                          <a:latin typeface="+mn-lt"/>
                          <a:ea typeface="+mn-ea"/>
                          <a:cs typeface="+mn-cs"/>
                        </a:rPr>
                        <a:t>Understand the spectrum of health in relation to health and sickness </a:t>
                      </a:r>
                    </a:p>
                    <a:p>
                      <a:pPr marL="285750" indent="-285750">
                        <a:buFont typeface="Arial" panose="020B0604020202020204" pitchFamily="34" charset="0"/>
                        <a:buChar char="•"/>
                      </a:pPr>
                      <a:r>
                        <a:rPr lang="en-GB" sz="2000" b="0" i="0" u="none" strike="noStrike" kern="1200" baseline="0" dirty="0">
                          <a:solidFill>
                            <a:schemeClr val="dk1"/>
                          </a:solidFill>
                          <a:latin typeface="+mn-lt"/>
                          <a:ea typeface="+mn-ea"/>
                          <a:cs typeface="+mn-cs"/>
                        </a:rPr>
                        <a:t>Define; health, disease, illness and wellbeing </a:t>
                      </a:r>
                    </a:p>
                    <a:p>
                      <a:pPr marL="285750" indent="-285750">
                        <a:buFont typeface="Arial" panose="020B0604020202020204" pitchFamily="34" charset="0"/>
                        <a:buChar char="•"/>
                      </a:pPr>
                      <a:r>
                        <a:rPr lang="en-GB" sz="2000" b="0" i="0" u="none" strike="noStrike" kern="1200" baseline="0" dirty="0">
                          <a:solidFill>
                            <a:schemeClr val="dk1"/>
                          </a:solidFill>
                          <a:latin typeface="+mn-lt"/>
                          <a:ea typeface="+mn-ea"/>
                          <a:cs typeface="+mn-cs"/>
                        </a:rPr>
                        <a:t>Define and understand the detriments of health; biological, </a:t>
                      </a:r>
                      <a:r>
                        <a:rPr lang="en-GB" sz="2000" b="0" i="0" u="none" strike="noStrike" kern="1200" baseline="0" dirty="0" err="1">
                          <a:solidFill>
                            <a:schemeClr val="dk1"/>
                          </a:solidFill>
                          <a:latin typeface="+mn-lt"/>
                          <a:ea typeface="+mn-ea"/>
                          <a:cs typeface="+mn-cs"/>
                        </a:rPr>
                        <a:t>behavioral</a:t>
                      </a:r>
                      <a:r>
                        <a:rPr lang="en-GB" sz="2000" b="0" i="0" u="none" strike="noStrike" kern="1200" baseline="0" dirty="0">
                          <a:solidFill>
                            <a:schemeClr val="dk1"/>
                          </a:solidFill>
                          <a:latin typeface="+mn-lt"/>
                          <a:ea typeface="+mn-ea"/>
                          <a:cs typeface="+mn-cs"/>
                        </a:rPr>
                        <a:t>, socio and cultural, environmental, socioeconomic, health services, and aging and gender </a:t>
                      </a:r>
                    </a:p>
                    <a:p>
                      <a:pPr marL="285750" indent="-285750">
                        <a:buFont typeface="Arial" panose="020B0604020202020204" pitchFamily="34" charset="0"/>
                        <a:buChar char="•"/>
                      </a:pPr>
                      <a:r>
                        <a:rPr lang="en-GB" sz="2000" b="0" i="0" u="none" strike="noStrike" kern="1200" baseline="0" dirty="0">
                          <a:solidFill>
                            <a:schemeClr val="dk1"/>
                          </a:solidFill>
                          <a:latin typeface="+mn-lt"/>
                          <a:ea typeface="+mn-ea"/>
                          <a:cs typeface="+mn-cs"/>
                        </a:rPr>
                        <a:t>Understand the concepts of “right to health “ and “health for all” </a:t>
                      </a:r>
                      <a:endParaRPr lang="en-US" sz="1800" dirty="0"/>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2168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49B15CAD-A7A1-4CC8-B789-58FDF717BEE8}"/>
              </a:ext>
            </a:extLst>
          </p:cNvPr>
          <p:cNvSpPr>
            <a:spLocks noGrp="1"/>
          </p:cNvSpPr>
          <p:nvPr>
            <p:ph type="dt" sz="half" idx="10"/>
          </p:nvPr>
        </p:nvSpPr>
        <p:spPr/>
        <p:txBody>
          <a:bodyPr/>
          <a:lstStyle/>
          <a:p>
            <a:pPr>
              <a:defRPr/>
            </a:pPr>
            <a:endParaRPr lang="en-US"/>
          </a:p>
        </p:txBody>
      </p:sp>
      <p:pic>
        <p:nvPicPr>
          <p:cNvPr id="4" name="Picture 3">
            <a:extLst>
              <a:ext uri="{FF2B5EF4-FFF2-40B4-BE49-F238E27FC236}">
                <a16:creationId xmlns:a16="http://schemas.microsoft.com/office/drawing/2014/main" xmlns="" id="{289A795A-4CBB-4388-A119-E9B590228D4E}"/>
              </a:ext>
            </a:extLst>
          </p:cNvPr>
          <p:cNvPicPr>
            <a:picLocks noChangeAspect="1"/>
          </p:cNvPicPr>
          <p:nvPr/>
        </p:nvPicPr>
        <p:blipFill rotWithShape="1">
          <a:blip r:embed="rId2"/>
          <a:srcRect l="29166" t="39630" r="25000" b="33703"/>
          <a:stretch/>
        </p:blipFill>
        <p:spPr>
          <a:xfrm>
            <a:off x="285448" y="2133600"/>
            <a:ext cx="8847666" cy="2895600"/>
          </a:xfrm>
          <a:prstGeom prst="rect">
            <a:avLst/>
          </a:prstGeom>
        </p:spPr>
      </p:pic>
    </p:spTree>
    <p:extLst>
      <p:ext uri="{BB962C8B-B14F-4D97-AF65-F5344CB8AC3E}">
        <p14:creationId xmlns:p14="http://schemas.microsoft.com/office/powerpoint/2010/main" val="258554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78660" y="1238022"/>
            <a:ext cx="4902200" cy="696912"/>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70C0"/>
                </a:solidFill>
              </a:rPr>
              <a:t>Human </a:t>
            </a:r>
            <a:r>
              <a:rPr sz="4400" spc="-20" dirty="0">
                <a:solidFill>
                  <a:srgbClr val="0070C0"/>
                </a:solidFill>
              </a:rPr>
              <a:t>Poverty</a:t>
            </a:r>
            <a:r>
              <a:rPr sz="4400" spc="-70" dirty="0">
                <a:solidFill>
                  <a:srgbClr val="0070C0"/>
                </a:solidFill>
              </a:rPr>
              <a:t> </a:t>
            </a:r>
            <a:r>
              <a:rPr sz="4400" spc="-15" dirty="0">
                <a:solidFill>
                  <a:srgbClr val="0070C0"/>
                </a:solidFill>
              </a:rPr>
              <a:t>Index</a:t>
            </a:r>
            <a:endParaRPr sz="4400" dirty="0">
              <a:solidFill>
                <a:srgbClr val="0070C0"/>
              </a:solidFill>
            </a:endParaRPr>
          </a:p>
        </p:txBody>
      </p:sp>
      <p:sp>
        <p:nvSpPr>
          <p:cNvPr id="3" name="object 3"/>
          <p:cNvSpPr txBox="1"/>
          <p:nvPr/>
        </p:nvSpPr>
        <p:spPr>
          <a:xfrm>
            <a:off x="2514600" y="2286000"/>
            <a:ext cx="4614545" cy="2735580"/>
          </a:xfrm>
          <a:prstGeom prst="rect">
            <a:avLst/>
          </a:prstGeom>
        </p:spPr>
        <p:txBody>
          <a:bodyPr vert="horz" wrap="square" lIns="0" tIns="110489" rIns="0" bIns="0" rtlCol="0">
            <a:spAutoFit/>
          </a:bodyPr>
          <a:lstStyle/>
          <a:p>
            <a:pPr marL="355600" indent="-342900">
              <a:lnSpc>
                <a:spcPct val="100000"/>
              </a:lnSpc>
              <a:spcBef>
                <a:spcPts val="869"/>
              </a:spcBef>
              <a:buFont typeface="Arial"/>
              <a:buChar char="•"/>
              <a:tabLst>
                <a:tab pos="355600" algn="l"/>
                <a:tab pos="356235" algn="l"/>
              </a:tabLst>
            </a:pPr>
            <a:r>
              <a:rPr sz="3200" spc="-5" dirty="0">
                <a:latin typeface="Calibri"/>
                <a:cs typeface="Calibri"/>
              </a:rPr>
              <a:t>HPI </a:t>
            </a:r>
            <a:r>
              <a:rPr sz="3200" dirty="0">
                <a:latin typeface="Calibri"/>
                <a:cs typeface="Calibri"/>
              </a:rPr>
              <a:t>1 </a:t>
            </a:r>
            <a:r>
              <a:rPr sz="3200" spc="-5" dirty="0">
                <a:latin typeface="Calibri"/>
                <a:cs typeface="Calibri"/>
              </a:rPr>
              <a:t>and</a:t>
            </a:r>
            <a:r>
              <a:rPr sz="3200" dirty="0">
                <a:latin typeface="Calibri"/>
                <a:cs typeface="Calibri"/>
              </a:rPr>
              <a:t> 2</a:t>
            </a:r>
          </a:p>
          <a:p>
            <a:pPr marL="355600" indent="-342900">
              <a:lnSpc>
                <a:spcPct val="100000"/>
              </a:lnSpc>
              <a:spcBef>
                <a:spcPts val="770"/>
              </a:spcBef>
              <a:buFont typeface="Arial"/>
              <a:buChar char="•"/>
              <a:tabLst>
                <a:tab pos="355600" algn="l"/>
                <a:tab pos="356235" algn="l"/>
              </a:tabLst>
            </a:pPr>
            <a:r>
              <a:rPr sz="3200" dirty="0">
                <a:latin typeface="Calibri"/>
                <a:cs typeface="Calibri"/>
              </a:rPr>
              <a:t>It </a:t>
            </a:r>
            <a:r>
              <a:rPr sz="3200" spc="-5" dirty="0">
                <a:latin typeface="Calibri"/>
                <a:cs typeface="Calibri"/>
              </a:rPr>
              <a:t>measures </a:t>
            </a:r>
            <a:r>
              <a:rPr sz="3200" dirty="0">
                <a:latin typeface="Calibri"/>
                <a:cs typeface="Calibri"/>
              </a:rPr>
              <a:t>3</a:t>
            </a:r>
            <a:r>
              <a:rPr sz="3200" spc="-50" dirty="0">
                <a:latin typeface="Calibri"/>
                <a:cs typeface="Calibri"/>
              </a:rPr>
              <a:t> </a:t>
            </a:r>
            <a:r>
              <a:rPr sz="3200" spc="-5" dirty="0">
                <a:latin typeface="Calibri"/>
                <a:cs typeface="Calibri"/>
              </a:rPr>
              <a:t>dimensions</a:t>
            </a:r>
            <a:endParaRPr sz="3200" dirty="0">
              <a:latin typeface="Calibri"/>
              <a:cs typeface="Calibri"/>
            </a:endParaRPr>
          </a:p>
          <a:p>
            <a:pPr marL="756285" lvl="1" indent="-286385">
              <a:lnSpc>
                <a:spcPct val="100000"/>
              </a:lnSpc>
              <a:spcBef>
                <a:spcPts val="690"/>
              </a:spcBef>
              <a:buFont typeface="Arial"/>
              <a:buChar char="–"/>
              <a:tabLst>
                <a:tab pos="756920" algn="l"/>
              </a:tabLst>
            </a:pPr>
            <a:r>
              <a:rPr sz="2800" spc="-5" dirty="0">
                <a:latin typeface="Calibri"/>
                <a:cs typeface="Calibri"/>
              </a:rPr>
              <a:t>A long and </a:t>
            </a:r>
            <a:r>
              <a:rPr sz="2800" spc="-15" dirty="0">
                <a:latin typeface="Calibri"/>
                <a:cs typeface="Calibri"/>
              </a:rPr>
              <a:t>healthy</a:t>
            </a:r>
            <a:r>
              <a:rPr sz="2800" spc="25" dirty="0">
                <a:latin typeface="Calibri"/>
                <a:cs typeface="Calibri"/>
              </a:rPr>
              <a:t> </a:t>
            </a:r>
            <a:r>
              <a:rPr sz="2800" spc="-25" dirty="0">
                <a:latin typeface="Calibri"/>
                <a:cs typeface="Calibri"/>
              </a:rPr>
              <a:t>life</a:t>
            </a:r>
            <a:endParaRPr sz="2800" dirty="0">
              <a:latin typeface="Calibri"/>
              <a:cs typeface="Calibri"/>
            </a:endParaRPr>
          </a:p>
          <a:p>
            <a:pPr marL="756285" lvl="1" indent="-286385">
              <a:lnSpc>
                <a:spcPct val="100000"/>
              </a:lnSpc>
              <a:spcBef>
                <a:spcPts val="675"/>
              </a:spcBef>
              <a:buFont typeface="Arial"/>
              <a:buChar char="–"/>
              <a:tabLst>
                <a:tab pos="756920" algn="l"/>
              </a:tabLst>
            </a:pPr>
            <a:r>
              <a:rPr sz="2800" spc="-15" dirty="0">
                <a:latin typeface="Calibri"/>
                <a:cs typeface="Calibri"/>
              </a:rPr>
              <a:t>Knowledge</a:t>
            </a:r>
            <a:endParaRPr sz="2800" dirty="0">
              <a:latin typeface="Calibri"/>
              <a:cs typeface="Calibri"/>
            </a:endParaRPr>
          </a:p>
          <a:p>
            <a:pPr marL="756285" lvl="1" indent="-286385">
              <a:lnSpc>
                <a:spcPct val="100000"/>
              </a:lnSpc>
              <a:spcBef>
                <a:spcPts val="670"/>
              </a:spcBef>
              <a:buFont typeface="Arial"/>
              <a:buChar char="–"/>
              <a:tabLst>
                <a:tab pos="756920" algn="l"/>
              </a:tabLst>
            </a:pPr>
            <a:r>
              <a:rPr sz="2800" spc="-5" dirty="0">
                <a:latin typeface="Calibri"/>
                <a:cs typeface="Calibri"/>
              </a:rPr>
              <a:t>A </a:t>
            </a:r>
            <a:r>
              <a:rPr sz="2800" spc="-15" dirty="0">
                <a:latin typeface="Calibri"/>
                <a:cs typeface="Calibri"/>
              </a:rPr>
              <a:t>decent </a:t>
            </a:r>
            <a:r>
              <a:rPr sz="2800" spc="-20" dirty="0">
                <a:latin typeface="Calibri"/>
                <a:cs typeface="Calibri"/>
              </a:rPr>
              <a:t>standard </a:t>
            </a:r>
            <a:r>
              <a:rPr sz="2800" spc="-5" dirty="0">
                <a:latin typeface="Calibri"/>
                <a:cs typeface="Calibri"/>
              </a:rPr>
              <a:t>of</a:t>
            </a:r>
            <a:r>
              <a:rPr sz="2800" spc="25" dirty="0">
                <a:latin typeface="Calibri"/>
                <a:cs typeface="Calibri"/>
              </a:rPr>
              <a:t> </a:t>
            </a:r>
            <a:r>
              <a:rPr sz="2800" spc="-5" dirty="0">
                <a:latin typeface="Calibri"/>
                <a:cs typeface="Calibri"/>
              </a:rPr>
              <a:t>living</a:t>
            </a:r>
            <a:endParaRPr sz="2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159555" y="990600"/>
            <a:ext cx="7646988" cy="574675"/>
          </a:xfrm>
          <a:prstGeom prst="rect">
            <a:avLst/>
          </a:prstGeom>
        </p:spPr>
        <p:txBody>
          <a:bodyPr vert="horz" wrap="square" lIns="0" tIns="12700" rIns="0" bIns="0" rtlCol="0">
            <a:spAutoFit/>
          </a:bodyPr>
          <a:lstStyle/>
          <a:p>
            <a:pPr marL="12700">
              <a:lnSpc>
                <a:spcPct val="100000"/>
              </a:lnSpc>
              <a:spcBef>
                <a:spcPts val="100"/>
              </a:spcBef>
            </a:pPr>
            <a:r>
              <a:rPr sz="3600" spc="-10" dirty="0"/>
              <a:t>Gender-related Development </a:t>
            </a:r>
            <a:r>
              <a:rPr sz="3600" spc="-15" dirty="0"/>
              <a:t>Index</a:t>
            </a:r>
            <a:r>
              <a:rPr sz="3600" spc="-125" dirty="0"/>
              <a:t> </a:t>
            </a:r>
            <a:r>
              <a:rPr sz="3600" spc="-5" dirty="0"/>
              <a:t>(GDI)</a:t>
            </a:r>
            <a:endParaRPr sz="3600" dirty="0"/>
          </a:p>
        </p:txBody>
      </p:sp>
      <p:sp>
        <p:nvSpPr>
          <p:cNvPr id="3" name="object 3"/>
          <p:cNvSpPr/>
          <p:nvPr/>
        </p:nvSpPr>
        <p:spPr>
          <a:xfrm>
            <a:off x="0" y="1524000"/>
            <a:ext cx="8839200" cy="47680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58570" y="1541514"/>
            <a:ext cx="3670300" cy="696912"/>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70C0"/>
                </a:solidFill>
              </a:rPr>
              <a:t>Other</a:t>
            </a:r>
            <a:r>
              <a:rPr sz="4400" spc="-70" dirty="0">
                <a:solidFill>
                  <a:srgbClr val="0070C0"/>
                </a:solidFill>
              </a:rPr>
              <a:t> </a:t>
            </a:r>
            <a:r>
              <a:rPr sz="4400" spc="-5" dirty="0">
                <a:solidFill>
                  <a:srgbClr val="0070C0"/>
                </a:solidFill>
              </a:rPr>
              <a:t>measures</a:t>
            </a:r>
            <a:endParaRPr sz="4400" dirty="0">
              <a:solidFill>
                <a:srgbClr val="0070C0"/>
              </a:solidFill>
            </a:endParaRPr>
          </a:p>
        </p:txBody>
      </p:sp>
      <p:sp>
        <p:nvSpPr>
          <p:cNvPr id="3" name="object 3"/>
          <p:cNvSpPr txBox="1"/>
          <p:nvPr/>
        </p:nvSpPr>
        <p:spPr>
          <a:xfrm>
            <a:off x="1794510" y="2689860"/>
            <a:ext cx="7197090" cy="241554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5600" algn="l"/>
                <a:tab pos="356235" algn="l"/>
              </a:tabLst>
            </a:pPr>
            <a:r>
              <a:rPr sz="2800" spc="-10" dirty="0">
                <a:latin typeface="Calibri"/>
                <a:cs typeface="Calibri"/>
              </a:rPr>
              <a:t>Inequality-adjusted </a:t>
            </a:r>
            <a:r>
              <a:rPr sz="2800" spc="-5" dirty="0">
                <a:latin typeface="Calibri"/>
                <a:cs typeface="Calibri"/>
              </a:rPr>
              <a:t>Human </a:t>
            </a:r>
            <a:r>
              <a:rPr sz="2800" spc="-10" dirty="0">
                <a:latin typeface="Calibri"/>
                <a:cs typeface="Calibri"/>
              </a:rPr>
              <a:t>Development</a:t>
            </a:r>
            <a:r>
              <a:rPr sz="2800" spc="114" dirty="0">
                <a:latin typeface="Calibri"/>
                <a:cs typeface="Calibri"/>
              </a:rPr>
              <a:t> </a:t>
            </a:r>
            <a:r>
              <a:rPr sz="2800" spc="-15" dirty="0">
                <a:latin typeface="Calibri"/>
                <a:cs typeface="Calibri"/>
              </a:rPr>
              <a:t>Index</a:t>
            </a:r>
            <a:endParaRPr sz="2800" dirty="0">
              <a:latin typeface="Calibri"/>
              <a:cs typeface="Calibri"/>
            </a:endParaRPr>
          </a:p>
          <a:p>
            <a:pPr marL="355600">
              <a:lnSpc>
                <a:spcPct val="100000"/>
              </a:lnSpc>
              <a:spcBef>
                <a:spcPts val="5"/>
              </a:spcBef>
            </a:pPr>
            <a:r>
              <a:rPr sz="2800" spc="-10" dirty="0">
                <a:latin typeface="Calibri"/>
                <a:cs typeface="Calibri"/>
              </a:rPr>
              <a:t>(IHDI)</a:t>
            </a:r>
            <a:endParaRPr sz="2800" dirty="0">
              <a:latin typeface="Calibri"/>
              <a:cs typeface="Calibri"/>
            </a:endParaRPr>
          </a:p>
          <a:p>
            <a:pPr marL="355600" indent="-342900">
              <a:lnSpc>
                <a:spcPct val="100000"/>
              </a:lnSpc>
              <a:spcBef>
                <a:spcPts val="670"/>
              </a:spcBef>
              <a:buFont typeface="Arial"/>
              <a:buChar char="•"/>
              <a:tabLst>
                <a:tab pos="355600" algn="l"/>
                <a:tab pos="356235" algn="l"/>
              </a:tabLst>
            </a:pPr>
            <a:r>
              <a:rPr sz="2800" spc="-5" dirty="0">
                <a:latin typeface="Calibri"/>
                <a:cs typeface="Calibri"/>
              </a:rPr>
              <a:t>Gender Inequality </a:t>
            </a:r>
            <a:r>
              <a:rPr sz="2800" spc="-15" dirty="0">
                <a:latin typeface="Calibri"/>
                <a:cs typeface="Calibri"/>
              </a:rPr>
              <a:t>Index</a:t>
            </a:r>
            <a:r>
              <a:rPr sz="2800" spc="40" dirty="0">
                <a:latin typeface="Calibri"/>
                <a:cs typeface="Calibri"/>
              </a:rPr>
              <a:t> </a:t>
            </a:r>
            <a:r>
              <a:rPr sz="2800" spc="-5" dirty="0">
                <a:latin typeface="Calibri"/>
                <a:cs typeface="Calibri"/>
              </a:rPr>
              <a:t>(GII)</a:t>
            </a:r>
            <a:endParaRPr sz="2800" dirty="0">
              <a:latin typeface="Calibri"/>
              <a:cs typeface="Calibri"/>
            </a:endParaRPr>
          </a:p>
          <a:p>
            <a:pPr marL="355600" indent="-342900">
              <a:lnSpc>
                <a:spcPct val="100000"/>
              </a:lnSpc>
              <a:spcBef>
                <a:spcPts val="675"/>
              </a:spcBef>
              <a:buFont typeface="Arial"/>
              <a:buChar char="•"/>
              <a:tabLst>
                <a:tab pos="355600" algn="l"/>
                <a:tab pos="356235" algn="l"/>
              </a:tabLst>
            </a:pPr>
            <a:r>
              <a:rPr sz="2800" spc="-5" dirty="0">
                <a:latin typeface="Calibri"/>
                <a:cs typeface="Calibri"/>
              </a:rPr>
              <a:t>Multidimensional </a:t>
            </a:r>
            <a:r>
              <a:rPr sz="2800" spc="-20" dirty="0">
                <a:latin typeface="Calibri"/>
                <a:cs typeface="Calibri"/>
              </a:rPr>
              <a:t>Poverty </a:t>
            </a:r>
            <a:r>
              <a:rPr sz="2800" spc="-15" dirty="0">
                <a:latin typeface="Calibri"/>
                <a:cs typeface="Calibri"/>
              </a:rPr>
              <a:t>Index</a:t>
            </a:r>
            <a:r>
              <a:rPr sz="2800" spc="75" dirty="0">
                <a:latin typeface="Calibri"/>
                <a:cs typeface="Calibri"/>
              </a:rPr>
              <a:t> </a:t>
            </a:r>
            <a:r>
              <a:rPr sz="2800" spc="-10" dirty="0">
                <a:latin typeface="Calibri"/>
                <a:cs typeface="Calibri"/>
              </a:rPr>
              <a:t>(MPI)</a:t>
            </a:r>
            <a:endParaRPr sz="2800" dirty="0">
              <a:latin typeface="Calibri"/>
              <a:cs typeface="Calibri"/>
            </a:endParaRPr>
          </a:p>
          <a:p>
            <a:pPr marL="355600" indent="-342900">
              <a:lnSpc>
                <a:spcPct val="100000"/>
              </a:lnSpc>
              <a:spcBef>
                <a:spcPts val="675"/>
              </a:spcBef>
              <a:buFont typeface="Arial"/>
              <a:buChar char="•"/>
              <a:tabLst>
                <a:tab pos="355600" algn="l"/>
                <a:tab pos="356235" algn="l"/>
              </a:tabLst>
            </a:pPr>
            <a:r>
              <a:rPr sz="2800" spc="-10" dirty="0">
                <a:latin typeface="Calibri"/>
                <a:cs typeface="Calibri"/>
              </a:rPr>
              <a:t>Gini</a:t>
            </a:r>
            <a:r>
              <a:rPr sz="2800" dirty="0">
                <a:latin typeface="Calibri"/>
                <a:cs typeface="Calibri"/>
              </a:rPr>
              <a:t> </a:t>
            </a:r>
            <a:r>
              <a:rPr sz="2800" spc="-15" dirty="0">
                <a:latin typeface="Calibri"/>
                <a:cs typeface="Calibri"/>
              </a:rPr>
              <a:t>Index</a:t>
            </a:r>
            <a:endParaRPr sz="28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C9C6A486-44D1-4CEB-95AC-33BFF1FB3A50}"/>
              </a:ext>
            </a:extLst>
          </p:cNvPr>
          <p:cNvSpPr/>
          <p:nvPr/>
        </p:nvSpPr>
        <p:spPr>
          <a:xfrm>
            <a:off x="1447800" y="1261060"/>
            <a:ext cx="7162800" cy="4593565"/>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Cultural Competence</a:t>
            </a:r>
          </a:p>
          <a:p>
            <a:pPr>
              <a:lnSpc>
                <a:spcPct val="150000"/>
              </a:lnSpc>
            </a:pPr>
            <a:r>
              <a:rPr lang="en-US" sz="1800" dirty="0">
                <a:solidFill>
                  <a:srgbClr val="333333"/>
                </a:solidFill>
                <a:effectLst/>
                <a:latin typeface="Helvetica" panose="020B0604020202020204" pitchFamily="34" charset="0"/>
                <a:ea typeface="Calibri" panose="020F0502020204030204" pitchFamily="34" charset="0"/>
              </a:rPr>
              <a:t>Culture is the blended patterns of human behavior that include "</a:t>
            </a:r>
            <a:r>
              <a:rPr lang="en-US" sz="1800" dirty="0">
                <a:solidFill>
                  <a:srgbClr val="FF0000"/>
                </a:solidFill>
                <a:effectLst/>
                <a:latin typeface="Helvetica" panose="020B0604020202020204" pitchFamily="34" charset="0"/>
                <a:ea typeface="Calibri" panose="020F0502020204030204" pitchFamily="34" charset="0"/>
              </a:rPr>
              <a:t>language, thoughts, communications, actions, customs, beliefs, values, and institutions of racial, ethnic, religious, or social groups</a:t>
            </a:r>
            <a:r>
              <a:rPr lang="en-US" sz="1800" dirty="0">
                <a:solidFill>
                  <a:srgbClr val="333333"/>
                </a:solidFill>
                <a:effectLst/>
                <a:latin typeface="Helvetica" panose="020B0604020202020204" pitchFamily="34" charset="0"/>
                <a:ea typeface="Calibri" panose="020F0502020204030204" pitchFamily="34" charset="0"/>
              </a:rPr>
              <a:t>." </a:t>
            </a:r>
            <a:r>
              <a:rPr lang="en-US" sz="1800" i="1" dirty="0">
                <a:solidFill>
                  <a:srgbClr val="333333"/>
                </a:solidFill>
                <a:effectLst/>
                <a:latin typeface="Lato"/>
                <a:ea typeface="Calibri" panose="020F0502020204030204" pitchFamily="34" charset="0"/>
                <a:cs typeface="Helvetica" panose="020B0604020202020204" pitchFamily="34" charset="0"/>
              </a:rPr>
              <a:t>Cultural competence</a:t>
            </a:r>
            <a:r>
              <a:rPr lang="en-US" sz="1800" dirty="0">
                <a:solidFill>
                  <a:srgbClr val="333333"/>
                </a:solidFill>
                <a:effectLst/>
                <a:latin typeface="Helvetica" panose="020B0604020202020204" pitchFamily="34" charset="0"/>
                <a:ea typeface="Calibri" panose="020F0502020204030204" pitchFamily="34" charset="0"/>
              </a:rPr>
              <a:t> is "a set of congruent </a:t>
            </a:r>
            <a:r>
              <a:rPr lang="en-US" sz="1800" dirty="0">
                <a:solidFill>
                  <a:srgbClr val="FF0000"/>
                </a:solidFill>
                <a:effectLst/>
                <a:latin typeface="Helvetica" panose="020B0604020202020204" pitchFamily="34" charset="0"/>
                <a:ea typeface="Calibri" panose="020F0502020204030204" pitchFamily="34" charset="0"/>
              </a:rPr>
              <a:t>behaviors, attitudes, and policies </a:t>
            </a:r>
            <a:r>
              <a:rPr lang="en-US" sz="1800" dirty="0">
                <a:solidFill>
                  <a:srgbClr val="333333"/>
                </a:solidFill>
                <a:effectLst/>
                <a:latin typeface="Helvetica" panose="020B0604020202020204" pitchFamily="34" charset="0"/>
                <a:ea typeface="Calibri" panose="020F0502020204030204" pitchFamily="34" charset="0"/>
              </a:rPr>
              <a:t>that come together in a system, agency, or among professionals that enables effective work in cross-cultural situations." "Competence" in the term </a:t>
            </a:r>
            <a:r>
              <a:rPr lang="en-US" sz="1800" i="1" dirty="0">
                <a:solidFill>
                  <a:srgbClr val="333333"/>
                </a:solidFill>
                <a:effectLst/>
                <a:latin typeface="Lato"/>
                <a:ea typeface="Calibri" panose="020F0502020204030204" pitchFamily="34" charset="0"/>
                <a:cs typeface="Helvetica" panose="020B0604020202020204" pitchFamily="34" charset="0"/>
              </a:rPr>
              <a:t>cultural competence</a:t>
            </a:r>
            <a:r>
              <a:rPr lang="en-US" sz="1800" dirty="0">
                <a:solidFill>
                  <a:srgbClr val="333333"/>
                </a:solidFill>
                <a:effectLst/>
                <a:latin typeface="Helvetica" panose="020B0604020202020204" pitchFamily="34" charset="0"/>
                <a:ea typeface="Calibri" panose="020F0502020204030204" pitchFamily="34" charset="0"/>
              </a:rPr>
              <a:t> implies that an individual or organization has the capacity to function effectively "within the context of the cultural beliefs, behaviors, and needs presented by consumers and their communities." </a:t>
            </a:r>
            <a:endParaRPr lang="en-US" dirty="0"/>
          </a:p>
        </p:txBody>
      </p:sp>
    </p:spTree>
    <p:extLst>
      <p:ext uri="{BB962C8B-B14F-4D97-AF65-F5344CB8AC3E}">
        <p14:creationId xmlns:p14="http://schemas.microsoft.com/office/powerpoint/2010/main" val="102086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93B37808-F99A-4837-AB61-31644BC75E37}"/>
              </a:ext>
            </a:extLst>
          </p:cNvPr>
          <p:cNvSpPr/>
          <p:nvPr/>
        </p:nvSpPr>
        <p:spPr>
          <a:xfrm>
            <a:off x="1219200" y="1143000"/>
            <a:ext cx="7772400" cy="5070619"/>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Determinants of Health</a:t>
            </a:r>
          </a:p>
          <a:p>
            <a:pPr marL="0" marR="0">
              <a:lnSpc>
                <a:spcPts val="2250"/>
              </a:lnSpc>
              <a:spcBef>
                <a:spcPts val="750"/>
              </a:spcBef>
              <a:spcAft>
                <a:spcPts val="750"/>
              </a:spcAft>
            </a:pPr>
            <a:endParaRPr lang="en-US" sz="2000" dirty="0">
              <a:latin typeface="Calibri" panose="020F0502020204030204" pitchFamily="34" charset="0"/>
              <a:ea typeface="Calibri" panose="020F0502020204030204" pitchFamily="34" charset="0"/>
            </a:endParaRPr>
          </a:p>
          <a:p>
            <a:pPr marL="0" marR="0"/>
            <a:r>
              <a:rPr lang="en-US" sz="1800" dirty="0">
                <a:solidFill>
                  <a:srgbClr val="FF0000"/>
                </a:solidFill>
                <a:effectLst/>
                <a:latin typeface="Helvetica" panose="020B0604020202020204" pitchFamily="34" charset="0"/>
                <a:ea typeface="Times New Roman" panose="02020603050405020304" pitchFamily="18" charset="0"/>
              </a:rPr>
              <a:t>Factors that contribute to a </a:t>
            </a:r>
            <a:r>
              <a:rPr lang="en-US" sz="1800" dirty="0">
                <a:solidFill>
                  <a:srgbClr val="0070C0"/>
                </a:solidFill>
                <a:effectLst/>
                <a:latin typeface="Helvetica" panose="020B0604020202020204" pitchFamily="34" charset="0"/>
                <a:ea typeface="Times New Roman" panose="02020603050405020304" pitchFamily="18" charset="0"/>
              </a:rPr>
              <a:t>person's</a:t>
            </a:r>
            <a:r>
              <a:rPr lang="en-US" sz="1800" dirty="0">
                <a:solidFill>
                  <a:srgbClr val="FF0000"/>
                </a:solidFill>
                <a:effectLst/>
                <a:latin typeface="Helvetica" panose="020B0604020202020204" pitchFamily="34" charset="0"/>
                <a:ea typeface="Times New Roman" panose="02020603050405020304" pitchFamily="18" charset="0"/>
              </a:rPr>
              <a:t> current state of health</a:t>
            </a:r>
            <a:r>
              <a:rPr lang="en-US" sz="1800" dirty="0">
                <a:solidFill>
                  <a:srgbClr val="333333"/>
                </a:solidFill>
                <a:effectLst/>
                <a:latin typeface="Helvetica" panose="020B0604020202020204" pitchFamily="34" charset="0"/>
                <a:ea typeface="Times New Roman" panose="02020603050405020304" pitchFamily="18" charset="0"/>
              </a:rPr>
              <a:t>. These factors may be </a:t>
            </a:r>
            <a:r>
              <a:rPr lang="en-US" sz="1800" dirty="0">
                <a:solidFill>
                  <a:srgbClr val="FF0000"/>
                </a:solidFill>
                <a:effectLst/>
                <a:latin typeface="Helvetica" panose="020B0604020202020204" pitchFamily="34" charset="0"/>
                <a:ea typeface="Times New Roman" panose="02020603050405020304" pitchFamily="18" charset="0"/>
              </a:rPr>
              <a:t>biological, socioeconomic, psychosocial, behavioral, or social in nature</a:t>
            </a:r>
            <a:r>
              <a:rPr lang="en-US" sz="1800" dirty="0">
                <a:solidFill>
                  <a:srgbClr val="333333"/>
                </a:solidFill>
                <a:effectLst/>
                <a:latin typeface="Helvetica" panose="020B0604020202020204" pitchFamily="34" charset="0"/>
                <a:ea typeface="Times New Roman" panose="02020603050405020304" pitchFamily="18" charset="0"/>
              </a:rPr>
              <a:t>. Scientists generally recognize five determinants of health of a population:</a:t>
            </a:r>
          </a:p>
          <a:p>
            <a:pPr marL="0" marR="0"/>
            <a:endParaRPr lang="en-US" sz="2400" dirty="0">
              <a:effectLst/>
              <a:latin typeface="Times New Roman" panose="02020603050405020304" pitchFamily="18" charset="0"/>
              <a:ea typeface="Times New Roman" panose="02020603050405020304" pitchFamily="18" charset="0"/>
            </a:endParaRPr>
          </a:p>
          <a:p>
            <a:pPr marL="342900" marR="0" lvl="0" indent="-342900">
              <a:lnSpc>
                <a:spcPts val="1875"/>
              </a:lnSpc>
              <a:spcBef>
                <a:spcPts val="0"/>
              </a:spcBef>
              <a:spcAft>
                <a:spcPts val="800"/>
              </a:spcAft>
              <a:buSzPts val="1000"/>
              <a:buFont typeface="+mj-lt"/>
              <a:buAutoNum type="arabicPeriod"/>
              <a:tabLst>
                <a:tab pos="457200" algn="l"/>
              </a:tabLst>
            </a:pPr>
            <a:r>
              <a:rPr lang="en-US" sz="2000" dirty="0">
                <a:solidFill>
                  <a:srgbClr val="FF0000"/>
                </a:solidFill>
                <a:latin typeface="Helvetica" panose="020B0604020202020204" pitchFamily="34" charset="0"/>
                <a:ea typeface="Calibri" panose="020F0502020204030204" pitchFamily="34" charset="0"/>
              </a:rPr>
              <a:t>Biology and genetics</a:t>
            </a:r>
            <a:r>
              <a:rPr lang="en-US" sz="2000" dirty="0">
                <a:solidFill>
                  <a:srgbClr val="333333"/>
                </a:solidFill>
                <a:latin typeface="Helvetica" panose="020B0604020202020204" pitchFamily="34" charset="0"/>
                <a:ea typeface="Calibri" panose="020F0502020204030204" pitchFamily="34" charset="0"/>
              </a:rPr>
              <a:t>. Examples: sex and age</a:t>
            </a:r>
            <a:endParaRPr lang="en-US" sz="2400" dirty="0">
              <a:latin typeface="Calibri" panose="020F0502020204030204" pitchFamily="34" charset="0"/>
              <a:ea typeface="Calibri" panose="020F0502020204030204" pitchFamily="34" charset="0"/>
            </a:endParaRPr>
          </a:p>
          <a:p>
            <a:pPr marL="342900" marR="0" lvl="0" indent="-342900">
              <a:lnSpc>
                <a:spcPts val="1875"/>
              </a:lnSpc>
              <a:spcBef>
                <a:spcPts val="0"/>
              </a:spcBef>
              <a:spcAft>
                <a:spcPts val="800"/>
              </a:spcAft>
              <a:buSzPts val="1000"/>
              <a:buFont typeface="+mj-lt"/>
              <a:buAutoNum type="arabicPeriod"/>
              <a:tabLst>
                <a:tab pos="457200" algn="l"/>
              </a:tabLst>
            </a:pPr>
            <a:r>
              <a:rPr lang="en-US" sz="2000" dirty="0">
                <a:solidFill>
                  <a:srgbClr val="FF0000"/>
                </a:solidFill>
                <a:latin typeface="Helvetica" panose="020B0604020202020204" pitchFamily="34" charset="0"/>
                <a:ea typeface="Calibri" panose="020F0502020204030204" pitchFamily="34" charset="0"/>
              </a:rPr>
              <a:t>Individual behavior</a:t>
            </a:r>
            <a:r>
              <a:rPr lang="en-US" sz="2000" dirty="0">
                <a:solidFill>
                  <a:srgbClr val="333333"/>
                </a:solidFill>
                <a:latin typeface="Helvetica" panose="020B0604020202020204" pitchFamily="34" charset="0"/>
                <a:ea typeface="Calibri" panose="020F0502020204030204" pitchFamily="34" charset="0"/>
              </a:rPr>
              <a:t>. Examples: alcohol use, injection drug use (needles), unprotected sex, and smoking</a:t>
            </a:r>
            <a:endParaRPr lang="en-US" sz="2400" dirty="0">
              <a:latin typeface="Calibri" panose="020F0502020204030204" pitchFamily="34" charset="0"/>
              <a:ea typeface="Calibri" panose="020F0502020204030204" pitchFamily="34" charset="0"/>
            </a:endParaRPr>
          </a:p>
          <a:p>
            <a:pPr marL="342900" marR="0" lvl="0" indent="-342900">
              <a:lnSpc>
                <a:spcPts val="1875"/>
              </a:lnSpc>
              <a:spcBef>
                <a:spcPts val="0"/>
              </a:spcBef>
              <a:spcAft>
                <a:spcPts val="800"/>
              </a:spcAft>
              <a:buSzPts val="1000"/>
              <a:buFont typeface="+mj-lt"/>
              <a:buAutoNum type="arabicPeriod"/>
              <a:tabLst>
                <a:tab pos="457200" algn="l"/>
              </a:tabLst>
            </a:pPr>
            <a:r>
              <a:rPr lang="en-US" sz="2000" dirty="0">
                <a:solidFill>
                  <a:srgbClr val="FF0000"/>
                </a:solidFill>
                <a:latin typeface="Helvetica" panose="020B0604020202020204" pitchFamily="34" charset="0"/>
                <a:ea typeface="Calibri" panose="020F0502020204030204" pitchFamily="34" charset="0"/>
              </a:rPr>
              <a:t>Social environment</a:t>
            </a:r>
            <a:r>
              <a:rPr lang="en-US" sz="2000" dirty="0">
                <a:solidFill>
                  <a:srgbClr val="333333"/>
                </a:solidFill>
                <a:latin typeface="Helvetica" panose="020B0604020202020204" pitchFamily="34" charset="0"/>
                <a:ea typeface="Calibri" panose="020F0502020204030204" pitchFamily="34" charset="0"/>
              </a:rPr>
              <a:t>. Examples: discrimination, income, and gender</a:t>
            </a:r>
            <a:endParaRPr lang="en-US" sz="2400" dirty="0">
              <a:latin typeface="Calibri" panose="020F0502020204030204" pitchFamily="34" charset="0"/>
              <a:ea typeface="Calibri" panose="020F0502020204030204" pitchFamily="34" charset="0"/>
            </a:endParaRPr>
          </a:p>
          <a:p>
            <a:pPr marL="342900" marR="0" lvl="0" indent="-342900">
              <a:lnSpc>
                <a:spcPts val="1875"/>
              </a:lnSpc>
              <a:spcBef>
                <a:spcPts val="0"/>
              </a:spcBef>
              <a:spcAft>
                <a:spcPts val="800"/>
              </a:spcAft>
              <a:buSzPts val="1000"/>
              <a:buFont typeface="+mj-lt"/>
              <a:buAutoNum type="arabicPeriod"/>
              <a:tabLst>
                <a:tab pos="457200" algn="l"/>
              </a:tabLst>
            </a:pPr>
            <a:r>
              <a:rPr lang="en-US" sz="2000" dirty="0">
                <a:solidFill>
                  <a:srgbClr val="FF0000"/>
                </a:solidFill>
                <a:latin typeface="Helvetica" panose="020B0604020202020204" pitchFamily="34" charset="0"/>
                <a:ea typeface="Calibri" panose="020F0502020204030204" pitchFamily="34" charset="0"/>
              </a:rPr>
              <a:t>Physical environment</a:t>
            </a:r>
            <a:r>
              <a:rPr lang="en-US" sz="2000" dirty="0">
                <a:solidFill>
                  <a:srgbClr val="333333"/>
                </a:solidFill>
                <a:latin typeface="Helvetica" panose="020B0604020202020204" pitchFamily="34" charset="0"/>
                <a:ea typeface="Calibri" panose="020F0502020204030204" pitchFamily="34" charset="0"/>
              </a:rPr>
              <a:t>. Examples: where a person lives and crowding conditions</a:t>
            </a:r>
          </a:p>
          <a:p>
            <a:pPr marL="342900" marR="0" lvl="0" indent="-342900">
              <a:lnSpc>
                <a:spcPts val="1875"/>
              </a:lnSpc>
              <a:spcBef>
                <a:spcPts val="0"/>
              </a:spcBef>
              <a:spcAft>
                <a:spcPts val="800"/>
              </a:spcAft>
              <a:buSzPts val="1000"/>
              <a:buFont typeface="+mj-lt"/>
              <a:buAutoNum type="arabicPeriod"/>
              <a:tabLst>
                <a:tab pos="457200" algn="l"/>
              </a:tabLst>
            </a:pPr>
            <a:r>
              <a:rPr lang="en-US" sz="2000" dirty="0">
                <a:solidFill>
                  <a:srgbClr val="FF0000"/>
                </a:solidFill>
                <a:effectLst/>
                <a:latin typeface="Helvetica" panose="020B0604020202020204" pitchFamily="34" charset="0"/>
                <a:ea typeface="Calibri" panose="020F0502020204030204" pitchFamily="34" charset="0"/>
              </a:rPr>
              <a:t>Health services</a:t>
            </a:r>
            <a:r>
              <a:rPr lang="en-US" sz="2000" dirty="0">
                <a:solidFill>
                  <a:srgbClr val="333333"/>
                </a:solidFill>
                <a:effectLst/>
                <a:latin typeface="Helvetica" panose="020B0604020202020204" pitchFamily="34" charset="0"/>
                <a:ea typeface="Calibri" panose="020F0502020204030204" pitchFamily="34" charset="0"/>
              </a:rPr>
              <a:t>. Examples: Access to quality health care and having or </a:t>
            </a:r>
            <a:r>
              <a:rPr lang="en-US" sz="1800" dirty="0">
                <a:solidFill>
                  <a:srgbClr val="333333"/>
                </a:solidFill>
                <a:effectLst/>
                <a:latin typeface="Helvetica" panose="020B0604020202020204" pitchFamily="34" charset="0"/>
                <a:ea typeface="Calibri" panose="020F0502020204030204" pitchFamily="34" charset="0"/>
              </a:rPr>
              <a:t>not having health insurance </a:t>
            </a:r>
            <a:endParaRPr lang="en-US" dirty="0"/>
          </a:p>
        </p:txBody>
      </p:sp>
    </p:spTree>
    <p:extLst>
      <p:ext uri="{BB962C8B-B14F-4D97-AF65-F5344CB8AC3E}">
        <p14:creationId xmlns:p14="http://schemas.microsoft.com/office/powerpoint/2010/main" val="252164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1F734275-76D8-402D-B3A2-60A0917EDE46}"/>
              </a:ext>
            </a:extLst>
          </p:cNvPr>
          <p:cNvSpPr/>
          <p:nvPr/>
        </p:nvSpPr>
        <p:spPr>
          <a:xfrm>
            <a:off x="1371600" y="1245069"/>
            <a:ext cx="7391400" cy="4314001"/>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Health Disparity </a:t>
            </a:r>
            <a:r>
              <a:rPr lang="ar-SA" sz="3200" b="1" dirty="0">
                <a:solidFill>
                  <a:srgbClr val="0070C0"/>
                </a:solidFill>
                <a:effectLst/>
                <a:latin typeface="inherit"/>
                <a:ea typeface="Calibri" panose="020F0502020204030204" pitchFamily="34" charset="0"/>
                <a:cs typeface="Helvetica" panose="020B0604020202020204" pitchFamily="34" charset="0"/>
              </a:rPr>
              <a:t>تفاوت </a:t>
            </a:r>
            <a:endParaRPr lang="en-US" sz="3200" b="1" dirty="0">
              <a:solidFill>
                <a:srgbClr val="0070C0"/>
              </a:solidFill>
              <a:effectLst/>
              <a:latin typeface="inherit"/>
              <a:ea typeface="Calibri" panose="020F0502020204030204" pitchFamily="34" charset="0"/>
              <a:cs typeface="Helvetica" panose="020B0604020202020204" pitchFamily="34" charset="0"/>
            </a:endParaRPr>
          </a:p>
          <a:p>
            <a:pPr marL="0" marR="0">
              <a:lnSpc>
                <a:spcPts val="2250"/>
              </a:lnSpc>
              <a:spcBef>
                <a:spcPts val="750"/>
              </a:spcBef>
              <a:spcAft>
                <a:spcPts val="750"/>
              </a:spcAft>
            </a:pPr>
            <a:endParaRPr lang="en-US" sz="2000" dirty="0">
              <a:latin typeface="Calibri" panose="020F0502020204030204" pitchFamily="34" charset="0"/>
              <a:ea typeface="Calibri" panose="020F0502020204030204" pitchFamily="34" charset="0"/>
            </a:endParaRPr>
          </a:p>
          <a:p>
            <a:pPr>
              <a:lnSpc>
                <a:spcPct val="150000"/>
              </a:lnSpc>
            </a:pPr>
            <a:r>
              <a:rPr lang="en-US" sz="1800" dirty="0">
                <a:solidFill>
                  <a:srgbClr val="FF0000"/>
                </a:solidFill>
                <a:effectLst/>
                <a:latin typeface="Helvetica" panose="020B0604020202020204" pitchFamily="34" charset="0"/>
                <a:ea typeface="Calibri" panose="020F0502020204030204" pitchFamily="34" charset="0"/>
              </a:rPr>
              <a:t>A type of difference in health that is closely linked with social or economic disadvantage</a:t>
            </a:r>
            <a:r>
              <a:rPr lang="en-US" sz="1800" dirty="0">
                <a:solidFill>
                  <a:srgbClr val="333333"/>
                </a:solidFill>
                <a:effectLst/>
                <a:latin typeface="Helvetica" panose="020B0604020202020204" pitchFamily="34" charset="0"/>
                <a:ea typeface="Calibri" panose="020F0502020204030204" pitchFamily="34" charset="0"/>
              </a:rPr>
              <a:t>. Health disparities negatively affect groups of people who have systematically </a:t>
            </a:r>
            <a:r>
              <a:rPr lang="en-US" sz="1800" dirty="0">
                <a:solidFill>
                  <a:srgbClr val="FF0000"/>
                </a:solidFill>
                <a:effectLst/>
                <a:latin typeface="Helvetica" panose="020B0604020202020204" pitchFamily="34" charset="0"/>
                <a:ea typeface="Calibri" panose="020F0502020204030204" pitchFamily="34" charset="0"/>
              </a:rPr>
              <a:t>experienced greater social or economic obstacles to health</a:t>
            </a:r>
            <a:r>
              <a:rPr lang="en-US" sz="1800" dirty="0">
                <a:solidFill>
                  <a:srgbClr val="333333"/>
                </a:solidFill>
                <a:effectLst/>
                <a:latin typeface="Helvetica" panose="020B0604020202020204" pitchFamily="34" charset="0"/>
                <a:ea typeface="Calibri" panose="020F0502020204030204" pitchFamily="34" charset="0"/>
              </a:rPr>
              <a:t>. These obstacles stem from characteristics historically </a:t>
            </a:r>
            <a:r>
              <a:rPr lang="en-US" sz="1800" dirty="0">
                <a:solidFill>
                  <a:srgbClr val="0070C0"/>
                </a:solidFill>
                <a:effectLst/>
                <a:latin typeface="Helvetica" panose="020B0604020202020204" pitchFamily="34" charset="0"/>
                <a:ea typeface="Calibri" panose="020F0502020204030204" pitchFamily="34" charset="0"/>
              </a:rPr>
              <a:t>linked to discrimination or exclusion such as race or ethnicity, religion, socioeconomic status, gender, mental health, sexual orientation, or geographic location</a:t>
            </a:r>
            <a:r>
              <a:rPr lang="en-US" sz="1800" dirty="0">
                <a:solidFill>
                  <a:srgbClr val="333333"/>
                </a:solidFill>
                <a:effectLst/>
                <a:latin typeface="Helvetica" panose="020B0604020202020204" pitchFamily="34" charset="0"/>
                <a:ea typeface="Calibri" panose="020F0502020204030204" pitchFamily="34" charset="0"/>
              </a:rPr>
              <a:t>. Other characteristics include cognitive, sensory, or physical disability</a:t>
            </a:r>
            <a:endParaRPr lang="en-US" dirty="0"/>
          </a:p>
        </p:txBody>
      </p:sp>
    </p:spTree>
    <p:extLst>
      <p:ext uri="{BB962C8B-B14F-4D97-AF65-F5344CB8AC3E}">
        <p14:creationId xmlns:p14="http://schemas.microsoft.com/office/powerpoint/2010/main" val="1245728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06A9DAC2-47A1-433D-9C2B-093B7812B0DA}"/>
              </a:ext>
            </a:extLst>
          </p:cNvPr>
          <p:cNvSpPr/>
          <p:nvPr/>
        </p:nvSpPr>
        <p:spPr>
          <a:xfrm>
            <a:off x="1295400" y="1447800"/>
            <a:ext cx="4572000" cy="1874872"/>
          </a:xfrm>
          <a:prstGeom prst="rect">
            <a:avLst/>
          </a:prstGeom>
        </p:spPr>
        <p:txBody>
          <a:bodyPr>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Health </a:t>
            </a:r>
            <a:r>
              <a:rPr lang="en-US" sz="3200" b="1" dirty="0" smtClean="0">
                <a:solidFill>
                  <a:srgbClr val="0070C0"/>
                </a:solidFill>
                <a:effectLst/>
                <a:latin typeface="inherit"/>
                <a:ea typeface="Calibri" panose="020F0502020204030204" pitchFamily="34" charset="0"/>
                <a:cs typeface="Helvetica" panose="020B0604020202020204" pitchFamily="34" charset="0"/>
              </a:rPr>
              <a:t>Equity </a:t>
            </a:r>
            <a:r>
              <a:rPr lang="ar-SA" sz="3200" dirty="0" smtClean="0"/>
              <a:t>إنصاف</a:t>
            </a:r>
            <a:endParaRPr lang="en-US" sz="2000" dirty="0">
              <a:solidFill>
                <a:srgbClr val="0070C0"/>
              </a:solidFill>
              <a:latin typeface="Calibri" panose="020F050202020403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When all people have "</a:t>
            </a:r>
            <a:r>
              <a:rPr lang="en-US" sz="1800" dirty="0">
                <a:solidFill>
                  <a:srgbClr val="FF0000"/>
                </a:solidFill>
                <a:effectLst/>
                <a:latin typeface="Helvetica" panose="020B0604020202020204" pitchFamily="34" charset="0"/>
                <a:ea typeface="Calibri" panose="020F0502020204030204" pitchFamily="34" charset="0"/>
              </a:rPr>
              <a:t>the opportunity to 'attain their full health potential</a:t>
            </a:r>
            <a:r>
              <a:rPr lang="en-US" sz="1800" dirty="0">
                <a:solidFill>
                  <a:srgbClr val="333333"/>
                </a:solidFill>
                <a:effectLst/>
                <a:latin typeface="Helvetica" panose="020B0604020202020204" pitchFamily="34" charset="0"/>
                <a:ea typeface="Calibri" panose="020F0502020204030204" pitchFamily="34" charset="0"/>
              </a:rPr>
              <a:t>' and no one is 'disadvantaged from achieving this potential because of their social position or other socially determined circumstance'</a:t>
            </a:r>
            <a:endParaRPr lang="en-US" dirty="0"/>
          </a:p>
        </p:txBody>
      </p:sp>
      <p:pic>
        <p:nvPicPr>
          <p:cNvPr id="5" name="Picture 4">
            <a:extLst>
              <a:ext uri="{FF2B5EF4-FFF2-40B4-BE49-F238E27FC236}">
                <a16:creationId xmlns:a16="http://schemas.microsoft.com/office/drawing/2014/main" xmlns="" id="{A5D6BD44-DEF9-4DD3-9BDD-0C0DE19EE214}"/>
              </a:ext>
            </a:extLst>
          </p:cNvPr>
          <p:cNvPicPr>
            <a:picLocks noChangeAspect="1"/>
          </p:cNvPicPr>
          <p:nvPr/>
        </p:nvPicPr>
        <p:blipFill>
          <a:blip r:embed="rId2"/>
          <a:stretch>
            <a:fillRect/>
          </a:stretch>
        </p:blipFill>
        <p:spPr>
          <a:xfrm>
            <a:off x="4876800" y="3535329"/>
            <a:ext cx="3891968" cy="2335181"/>
          </a:xfrm>
          <a:prstGeom prst="rect">
            <a:avLst/>
          </a:prstGeom>
        </p:spPr>
      </p:pic>
    </p:spTree>
    <p:extLst>
      <p:ext uri="{BB962C8B-B14F-4D97-AF65-F5344CB8AC3E}">
        <p14:creationId xmlns:p14="http://schemas.microsoft.com/office/powerpoint/2010/main" val="418759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D65C0D25-193D-4994-8C41-7ABA4FF8C172}"/>
              </a:ext>
            </a:extLst>
          </p:cNvPr>
          <p:cNvSpPr/>
          <p:nvPr/>
        </p:nvSpPr>
        <p:spPr>
          <a:xfrm>
            <a:off x="1447800" y="1447800"/>
            <a:ext cx="5334000" cy="1320874"/>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Health </a:t>
            </a:r>
            <a:r>
              <a:rPr lang="en-US" sz="3200" b="1" dirty="0" smtClean="0">
                <a:solidFill>
                  <a:srgbClr val="0070C0"/>
                </a:solidFill>
                <a:effectLst/>
                <a:latin typeface="inherit"/>
                <a:ea typeface="Calibri" panose="020F0502020204030204" pitchFamily="34" charset="0"/>
                <a:cs typeface="Helvetica" panose="020B0604020202020204" pitchFamily="34" charset="0"/>
              </a:rPr>
              <a:t>Inequality </a:t>
            </a:r>
            <a:r>
              <a:rPr lang="ar-SA" sz="2800" dirty="0"/>
              <a:t>عدم مساواة</a:t>
            </a:r>
            <a:endParaRPr lang="en-US" sz="2800" b="1" dirty="0">
              <a:solidFill>
                <a:srgbClr val="0070C0"/>
              </a:solidFill>
              <a:effectLst/>
              <a:latin typeface="inherit"/>
              <a:ea typeface="Calibri" panose="020F0502020204030204" pitchFamily="34" charset="0"/>
              <a:cs typeface="Helvetica" panose="020B0604020202020204" pitchFamily="34" charset="0"/>
            </a:endParaRPr>
          </a:p>
          <a:p>
            <a:r>
              <a:rPr lang="en-US" sz="1800" dirty="0" smtClean="0">
                <a:solidFill>
                  <a:srgbClr val="333333"/>
                </a:solidFill>
                <a:effectLst/>
                <a:latin typeface="Helvetica" panose="020B0604020202020204" pitchFamily="34" charset="0"/>
                <a:ea typeface="Calibri" panose="020F0502020204030204" pitchFamily="34" charset="0"/>
              </a:rPr>
              <a:t>Differences</a:t>
            </a:r>
            <a:r>
              <a:rPr lang="en-US" sz="1800" dirty="0">
                <a:solidFill>
                  <a:srgbClr val="333333"/>
                </a:solidFill>
                <a:effectLst/>
                <a:latin typeface="Helvetica" panose="020B0604020202020204" pitchFamily="34" charset="0"/>
                <a:ea typeface="Calibri" panose="020F0502020204030204" pitchFamily="34" charset="0"/>
              </a:rPr>
              <a:t>, variations, and disparities in the health achievements of individuals and groups of people</a:t>
            </a:r>
            <a:endParaRPr lang="en-US" dirty="0"/>
          </a:p>
        </p:txBody>
      </p:sp>
      <p:pic>
        <p:nvPicPr>
          <p:cNvPr id="4" name="Picture 3">
            <a:extLst>
              <a:ext uri="{FF2B5EF4-FFF2-40B4-BE49-F238E27FC236}">
                <a16:creationId xmlns:a16="http://schemas.microsoft.com/office/drawing/2014/main" xmlns="" id="{A7F7D34A-E972-4C8C-9059-E7904369F32E}"/>
              </a:ext>
            </a:extLst>
          </p:cNvPr>
          <p:cNvPicPr>
            <a:picLocks noChangeAspect="1"/>
          </p:cNvPicPr>
          <p:nvPr/>
        </p:nvPicPr>
        <p:blipFill>
          <a:blip r:embed="rId2"/>
          <a:stretch>
            <a:fillRect/>
          </a:stretch>
        </p:blipFill>
        <p:spPr>
          <a:xfrm>
            <a:off x="3733800" y="3028728"/>
            <a:ext cx="5105400" cy="3198852"/>
          </a:xfrm>
          <a:prstGeom prst="rect">
            <a:avLst/>
          </a:prstGeom>
        </p:spPr>
      </p:pic>
    </p:spTree>
    <p:extLst>
      <p:ext uri="{BB962C8B-B14F-4D97-AF65-F5344CB8AC3E}">
        <p14:creationId xmlns:p14="http://schemas.microsoft.com/office/powerpoint/2010/main" val="35193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9776D6A0-BF49-450F-9EF7-CF6CD1D05E0A}"/>
              </a:ext>
            </a:extLst>
          </p:cNvPr>
          <p:cNvSpPr/>
          <p:nvPr/>
        </p:nvSpPr>
        <p:spPr>
          <a:xfrm>
            <a:off x="1447800" y="1524000"/>
            <a:ext cx="4572000" cy="1544012"/>
          </a:xfrm>
          <a:prstGeom prst="rect">
            <a:avLst/>
          </a:prstGeom>
        </p:spPr>
        <p:txBody>
          <a:bodyPr>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Health Inequity</a:t>
            </a:r>
          </a:p>
          <a:p>
            <a:pPr marL="0" marR="0">
              <a:lnSpc>
                <a:spcPts val="2250"/>
              </a:lnSpc>
              <a:spcBef>
                <a:spcPts val="750"/>
              </a:spcBef>
              <a:spcAft>
                <a:spcPts val="750"/>
              </a:spcAft>
            </a:pPr>
            <a:endParaRPr lang="en-US" sz="2000" dirty="0">
              <a:latin typeface="Calibri" panose="020F050202020403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A difference or disparity in health outcomes that is systematic, avoidable, and unjust </a:t>
            </a:r>
            <a:endParaRPr lang="en-US" dirty="0"/>
          </a:p>
        </p:txBody>
      </p:sp>
      <p:pic>
        <p:nvPicPr>
          <p:cNvPr id="4" name="Picture 3">
            <a:extLst>
              <a:ext uri="{FF2B5EF4-FFF2-40B4-BE49-F238E27FC236}">
                <a16:creationId xmlns:a16="http://schemas.microsoft.com/office/drawing/2014/main" xmlns="" id="{68C1819D-0173-443E-AAE1-E2C16D57D1C0}"/>
              </a:ext>
            </a:extLst>
          </p:cNvPr>
          <p:cNvPicPr>
            <a:picLocks noChangeAspect="1"/>
          </p:cNvPicPr>
          <p:nvPr/>
        </p:nvPicPr>
        <p:blipFill>
          <a:blip r:embed="rId2"/>
          <a:stretch>
            <a:fillRect/>
          </a:stretch>
        </p:blipFill>
        <p:spPr>
          <a:xfrm>
            <a:off x="1905000" y="3068012"/>
            <a:ext cx="6858000" cy="2962275"/>
          </a:xfrm>
          <a:prstGeom prst="rect">
            <a:avLst/>
          </a:prstGeom>
        </p:spPr>
      </p:pic>
    </p:spTree>
    <p:extLst>
      <p:ext uri="{BB962C8B-B14F-4D97-AF65-F5344CB8AC3E}">
        <p14:creationId xmlns:p14="http://schemas.microsoft.com/office/powerpoint/2010/main" val="66683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5E3A6C-C617-4A9E-B8D4-532264705F6B}"/>
              </a:ext>
            </a:extLst>
          </p:cNvPr>
          <p:cNvSpPr>
            <a:spLocks noGrp="1"/>
          </p:cNvSpPr>
          <p:nvPr>
            <p:ph type="dt" sz="quarter" idx="10"/>
          </p:nvPr>
        </p:nvSpPr>
        <p:spPr/>
        <p:txBody>
          <a:bodyPr/>
          <a:lstStyle/>
          <a:p>
            <a:pPr>
              <a:defRPr/>
            </a:pPr>
            <a:r>
              <a:rPr lang="en-US"/>
              <a:t>4/3/2011</a:t>
            </a:r>
            <a:r>
              <a:rPr lang="ar-EG"/>
              <a:t>    </a:t>
            </a:r>
            <a:endParaRPr lang="en-US"/>
          </a:p>
        </p:txBody>
      </p:sp>
      <p:sp>
        <p:nvSpPr>
          <p:cNvPr id="7171" name="Slide Number Placeholder 2">
            <a:extLst>
              <a:ext uri="{FF2B5EF4-FFF2-40B4-BE49-F238E27FC236}">
                <a16:creationId xmlns:a16="http://schemas.microsoft.com/office/drawing/2014/main" xmlns="" id="{CB0ACD54-269E-4BED-9F50-EF3B40530A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BDD689-C6A3-4DCB-8A3C-F579F545DBC3}" type="slidenum">
              <a:rPr lang="en-US" altLang="en-US" sz="1400" smtClean="0">
                <a:solidFill>
                  <a:srgbClr val="898989"/>
                </a:solidFill>
              </a:rPr>
              <a:pPr>
                <a:spcBef>
                  <a:spcPct val="0"/>
                </a:spcBef>
                <a:buFontTx/>
                <a:buNone/>
              </a:pPr>
              <a:t>3</a:t>
            </a:fld>
            <a:endParaRPr lang="en-US" altLang="en-US" sz="1400">
              <a:solidFill>
                <a:srgbClr val="898989"/>
              </a:solidFill>
            </a:endParaRPr>
          </a:p>
        </p:txBody>
      </p:sp>
      <p:sp>
        <p:nvSpPr>
          <p:cNvPr id="4" name="Arrow: Pentagon 3">
            <a:extLst>
              <a:ext uri="{FF2B5EF4-FFF2-40B4-BE49-F238E27FC236}">
                <a16:creationId xmlns:a16="http://schemas.microsoft.com/office/drawing/2014/main" xmlns="" id="{7CE4B542-B6C4-4E37-AB14-B3A0FF90D2CF}"/>
              </a:ext>
            </a:extLst>
          </p:cNvPr>
          <p:cNvSpPr/>
          <p:nvPr/>
        </p:nvSpPr>
        <p:spPr>
          <a:xfrm>
            <a:off x="1981200" y="2160588"/>
            <a:ext cx="5867400" cy="1905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t>What is Determinants of Health?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C95A3E20-33D6-4454-80DC-4C543FF539B0}"/>
              </a:ext>
            </a:extLst>
          </p:cNvPr>
          <p:cNvSpPr/>
          <p:nvPr/>
        </p:nvSpPr>
        <p:spPr>
          <a:xfrm>
            <a:off x="1371600" y="1447800"/>
            <a:ext cx="6858000" cy="4037003"/>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Health Literacy</a:t>
            </a:r>
          </a:p>
          <a:p>
            <a:pPr marL="0" marR="0">
              <a:lnSpc>
                <a:spcPts val="2250"/>
              </a:lnSpc>
              <a:spcBef>
                <a:spcPts val="750"/>
              </a:spcBef>
              <a:spcAft>
                <a:spcPts val="750"/>
              </a:spcAft>
            </a:pPr>
            <a:endParaRPr lang="en-US" sz="2000" dirty="0">
              <a:solidFill>
                <a:srgbClr val="0070C0"/>
              </a:solidFill>
              <a:latin typeface="Calibri" panose="020F050202020403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Whether a person can obtain, process, and </a:t>
            </a:r>
            <a:r>
              <a:rPr lang="en-US" sz="1800" dirty="0">
                <a:solidFill>
                  <a:srgbClr val="FF0000"/>
                </a:solidFill>
                <a:effectLst/>
                <a:latin typeface="Helvetica" panose="020B0604020202020204" pitchFamily="34" charset="0"/>
                <a:ea typeface="Calibri" panose="020F0502020204030204" pitchFamily="34" charset="0"/>
              </a:rPr>
              <a:t>understand basic health information</a:t>
            </a:r>
            <a:r>
              <a:rPr lang="en-US" sz="1800" dirty="0">
                <a:solidFill>
                  <a:srgbClr val="333333"/>
                </a:solidFill>
                <a:effectLst/>
                <a:latin typeface="Helvetica" panose="020B0604020202020204" pitchFamily="34" charset="0"/>
                <a:ea typeface="Calibri" panose="020F0502020204030204" pitchFamily="34" charset="0"/>
              </a:rPr>
              <a:t> and services that are needed to make suitable health decisions. </a:t>
            </a:r>
            <a:endParaRPr lang="en-US" sz="1800" dirty="0" smtClean="0">
              <a:solidFill>
                <a:srgbClr val="333333"/>
              </a:solidFill>
              <a:effectLst/>
              <a:latin typeface="Helvetica" panose="020B0604020202020204" pitchFamily="34" charset="0"/>
              <a:ea typeface="Calibri" panose="020F0502020204030204" pitchFamily="34" charset="0"/>
            </a:endParaRPr>
          </a:p>
          <a:p>
            <a:endParaRPr lang="en-US" dirty="0">
              <a:solidFill>
                <a:srgbClr val="333333"/>
              </a:solidFill>
              <a:latin typeface="Helvetica" panose="020B0604020202020204" pitchFamily="34" charset="0"/>
              <a:ea typeface="Calibri" panose="020F0502020204030204" pitchFamily="34" charset="0"/>
            </a:endParaRPr>
          </a:p>
          <a:p>
            <a:r>
              <a:rPr lang="en-US" sz="1800" dirty="0" smtClean="0">
                <a:solidFill>
                  <a:srgbClr val="FF0000"/>
                </a:solidFill>
                <a:effectLst/>
                <a:latin typeface="Helvetica" panose="020B0604020202020204" pitchFamily="34" charset="0"/>
                <a:ea typeface="Calibri" panose="020F0502020204030204" pitchFamily="34" charset="0"/>
              </a:rPr>
              <a:t>Health </a:t>
            </a:r>
            <a:r>
              <a:rPr lang="en-US" sz="1800" dirty="0">
                <a:solidFill>
                  <a:srgbClr val="FF0000"/>
                </a:solidFill>
                <a:effectLst/>
                <a:latin typeface="Helvetica" panose="020B0604020202020204" pitchFamily="34" charset="0"/>
                <a:ea typeface="Calibri" panose="020F0502020204030204" pitchFamily="34" charset="0"/>
              </a:rPr>
              <a:t>literacy includes the ability to understand instructions on prescription drug bottles, appointment cards, medical education brochures, doctor's directions, and consent forms</a:t>
            </a:r>
            <a:r>
              <a:rPr lang="en-US" sz="1800" dirty="0">
                <a:solidFill>
                  <a:srgbClr val="333333"/>
                </a:solidFill>
                <a:effectLst/>
                <a:latin typeface="Helvetica" panose="020B0604020202020204" pitchFamily="34" charset="0"/>
                <a:ea typeface="Calibri" panose="020F0502020204030204" pitchFamily="34" charset="0"/>
              </a:rPr>
              <a:t>. It also includes the ability to navigate complex health care systems. Health literacy is not simply the ability to read. It requires a complex group of reading, listening, analytical, and decision-making skills and the ability to apply these skills to health situations </a:t>
            </a:r>
            <a:endParaRPr lang="en-US" dirty="0"/>
          </a:p>
        </p:txBody>
      </p:sp>
    </p:spTree>
    <p:extLst>
      <p:ext uri="{BB962C8B-B14F-4D97-AF65-F5344CB8AC3E}">
        <p14:creationId xmlns:p14="http://schemas.microsoft.com/office/powerpoint/2010/main" val="1662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55EC0179-527B-4097-8E1C-7002A3C0F45B}"/>
              </a:ext>
            </a:extLst>
          </p:cNvPr>
          <p:cNvSpPr/>
          <p:nvPr/>
        </p:nvSpPr>
        <p:spPr>
          <a:xfrm>
            <a:off x="1447800" y="1295400"/>
            <a:ext cx="7315200" cy="4037003"/>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Index of Disparity</a:t>
            </a:r>
          </a:p>
          <a:p>
            <a:pPr marL="0" marR="0">
              <a:lnSpc>
                <a:spcPts val="2250"/>
              </a:lnSpc>
              <a:spcBef>
                <a:spcPts val="750"/>
              </a:spcBef>
              <a:spcAft>
                <a:spcPts val="750"/>
              </a:spcAft>
            </a:pPr>
            <a:endParaRPr lang="en-US" sz="2000" dirty="0">
              <a:latin typeface="Calibri" panose="020F050202020403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A </a:t>
            </a:r>
            <a:r>
              <a:rPr lang="en-US" sz="1800" dirty="0">
                <a:solidFill>
                  <a:srgbClr val="FF0000"/>
                </a:solidFill>
                <a:effectLst/>
                <a:latin typeface="Helvetica" panose="020B0604020202020204" pitchFamily="34" charset="0"/>
                <a:ea typeface="Calibri" panose="020F0502020204030204" pitchFamily="34" charset="0"/>
              </a:rPr>
              <a:t>regression-based</a:t>
            </a:r>
            <a:r>
              <a:rPr lang="en-US" sz="1800" dirty="0">
                <a:solidFill>
                  <a:srgbClr val="333333"/>
                </a:solidFill>
                <a:effectLst/>
                <a:latin typeface="Helvetica" panose="020B0604020202020204" pitchFamily="34" charset="0"/>
                <a:ea typeface="Calibri" panose="020F0502020204030204" pitchFamily="34" charset="0"/>
              </a:rPr>
              <a:t> measure that is used by scientists and retains the inherent order of categories like education or income but incorporates the population weights of the categories. </a:t>
            </a:r>
            <a:endParaRPr lang="ar-SA" sz="1800" dirty="0">
              <a:solidFill>
                <a:srgbClr val="333333"/>
              </a:solidFill>
              <a:effectLst/>
              <a:latin typeface="Helvetica" panose="020B0604020202020204" pitchFamily="34" charset="0"/>
              <a:ea typeface="Calibri" panose="020F0502020204030204" pitchFamily="34" charset="0"/>
            </a:endParaRPr>
          </a:p>
          <a:p>
            <a:endParaRPr lang="ar-SA" dirty="0">
              <a:solidFill>
                <a:srgbClr val="333333"/>
              </a:solidFill>
              <a:latin typeface="Helvetica" panose="020B060402020202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The size of each category is taken into account by placing the groups on an axis that reflects the cumulative proportion of the population represented by the ordered groups. </a:t>
            </a:r>
            <a:endParaRPr lang="ar-SA" sz="1800" dirty="0">
              <a:solidFill>
                <a:srgbClr val="333333"/>
              </a:solidFill>
              <a:effectLst/>
              <a:latin typeface="Helvetica" panose="020B0604020202020204" pitchFamily="34" charset="0"/>
              <a:ea typeface="Calibri" panose="020F0502020204030204" pitchFamily="34" charset="0"/>
            </a:endParaRPr>
          </a:p>
          <a:p>
            <a:endParaRPr lang="ar-SA" dirty="0">
              <a:solidFill>
                <a:srgbClr val="333333"/>
              </a:solidFill>
              <a:latin typeface="Helvetica" panose="020B060402020202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The index of disparity can be absolute (</a:t>
            </a:r>
            <a:r>
              <a:rPr lang="en-US" sz="1800" dirty="0">
                <a:solidFill>
                  <a:srgbClr val="FF0000"/>
                </a:solidFill>
                <a:effectLst/>
                <a:latin typeface="Helvetica" panose="020B0604020202020204" pitchFamily="34" charset="0"/>
                <a:ea typeface="Calibri" panose="020F0502020204030204" pitchFamily="34" charset="0"/>
              </a:rPr>
              <a:t>slope referred to as Slope Index of Inequality</a:t>
            </a:r>
            <a:r>
              <a:rPr lang="en-US" sz="1800" dirty="0">
                <a:solidFill>
                  <a:srgbClr val="333333"/>
                </a:solidFill>
                <a:effectLst/>
                <a:latin typeface="Helvetica" panose="020B0604020202020204" pitchFamily="34" charset="0"/>
                <a:ea typeface="Calibri" panose="020F0502020204030204" pitchFamily="34" charset="0"/>
              </a:rPr>
              <a:t>) or relative (</a:t>
            </a:r>
            <a:r>
              <a:rPr lang="en-US" sz="1800" dirty="0">
                <a:solidFill>
                  <a:srgbClr val="FF0000"/>
                </a:solidFill>
                <a:effectLst/>
                <a:latin typeface="Helvetica" panose="020B0604020202020204" pitchFamily="34" charset="0"/>
                <a:ea typeface="Calibri" panose="020F0502020204030204" pitchFamily="34" charset="0"/>
              </a:rPr>
              <a:t>slope referred to as Relative Index of Inequality</a:t>
            </a:r>
            <a:r>
              <a:rPr lang="en-US" sz="1800" dirty="0">
                <a:solidFill>
                  <a:srgbClr val="333333"/>
                </a:solidFill>
                <a:effectLst/>
                <a:latin typeface="Helvetica" panose="020B060402020202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264206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33E9168D-0A7D-49B5-AAD9-0B0AACE035DA}"/>
              </a:ext>
            </a:extLst>
          </p:cNvPr>
          <p:cNvSpPr/>
          <p:nvPr/>
        </p:nvSpPr>
        <p:spPr>
          <a:xfrm>
            <a:off x="1371600" y="1371600"/>
            <a:ext cx="5562600" cy="1320874"/>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Individual Risk Factors</a:t>
            </a:r>
            <a:endParaRPr lang="en-US" sz="2000" dirty="0">
              <a:solidFill>
                <a:srgbClr val="0070C0"/>
              </a:solidFill>
              <a:latin typeface="Calibri" panose="020F0502020204030204" pitchFamily="34" charset="0"/>
              <a:ea typeface="Calibri" panose="020F0502020204030204" pitchFamily="34" charset="0"/>
            </a:endParaRPr>
          </a:p>
          <a:p>
            <a:pPr marL="0" marR="0"/>
            <a:r>
              <a:rPr lang="en-US" sz="1800" dirty="0">
                <a:solidFill>
                  <a:srgbClr val="333333"/>
                </a:solidFill>
                <a:effectLst/>
                <a:latin typeface="Helvetica" panose="020B0604020202020204" pitchFamily="34" charset="0"/>
                <a:ea typeface="Times New Roman" panose="02020603050405020304" pitchFamily="18" charset="0"/>
              </a:rPr>
              <a:t>Characteristics of a person that may explain health or behavior. Some examples include a person's age or whether a person smokes.</a:t>
            </a:r>
            <a:endParaRPr lang="en-US" sz="2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18A35CB4-D9EF-46C2-818F-1501EA1BF2C2}"/>
              </a:ext>
            </a:extLst>
          </p:cNvPr>
          <p:cNvPicPr>
            <a:picLocks noChangeAspect="1"/>
          </p:cNvPicPr>
          <p:nvPr/>
        </p:nvPicPr>
        <p:blipFill>
          <a:blip r:embed="rId2"/>
          <a:stretch>
            <a:fillRect/>
          </a:stretch>
        </p:blipFill>
        <p:spPr>
          <a:xfrm>
            <a:off x="4038600" y="2885682"/>
            <a:ext cx="4824412" cy="3297600"/>
          </a:xfrm>
          <a:prstGeom prst="rect">
            <a:avLst/>
          </a:prstGeom>
        </p:spPr>
      </p:pic>
    </p:spTree>
    <p:extLst>
      <p:ext uri="{BB962C8B-B14F-4D97-AF65-F5344CB8AC3E}">
        <p14:creationId xmlns:p14="http://schemas.microsoft.com/office/powerpoint/2010/main" val="541752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DD9C2593-062D-4C84-9D24-2655A27AA34E}"/>
              </a:ext>
            </a:extLst>
          </p:cNvPr>
          <p:cNvSpPr/>
          <p:nvPr/>
        </p:nvSpPr>
        <p:spPr>
          <a:xfrm>
            <a:off x="1447800" y="1066800"/>
            <a:ext cx="3733800" cy="4090863"/>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Poverty</a:t>
            </a:r>
            <a:endParaRPr lang="en-US" sz="2000" dirty="0">
              <a:solidFill>
                <a:srgbClr val="0070C0"/>
              </a:solidFill>
              <a:latin typeface="Calibri" panose="020F0502020204030204" pitchFamily="34" charset="0"/>
              <a:ea typeface="Calibri" panose="020F0502020204030204" pitchFamily="34" charset="0"/>
            </a:endParaRPr>
          </a:p>
          <a:p>
            <a:pPr marL="0" marR="0"/>
            <a:r>
              <a:rPr lang="en-US" sz="1800" dirty="0">
                <a:solidFill>
                  <a:srgbClr val="333333"/>
                </a:solidFill>
                <a:effectLst/>
                <a:latin typeface="Helvetica" panose="020B0604020202020204" pitchFamily="34" charset="0"/>
                <a:ea typeface="Times New Roman" panose="02020603050405020304" pitchFamily="18" charset="0"/>
              </a:rPr>
              <a:t>When a person or group of people lack human needs because they cannot afford them. Human needs include clean water, nutrition, health care, education, clothing, and shelter. </a:t>
            </a:r>
          </a:p>
          <a:p>
            <a:pPr marL="0" marR="0"/>
            <a:endParaRPr lang="en-US" dirty="0">
              <a:solidFill>
                <a:srgbClr val="333333"/>
              </a:solidFill>
              <a:latin typeface="Helvetica" panose="020B0604020202020204" pitchFamily="34" charset="0"/>
              <a:ea typeface="Times New Roman" panose="02020603050405020304" pitchFamily="18" charset="0"/>
            </a:endParaRPr>
          </a:p>
          <a:p>
            <a:pPr marL="0" marR="0"/>
            <a:r>
              <a:rPr lang="en-US" sz="1800" dirty="0">
                <a:solidFill>
                  <a:srgbClr val="FF0000"/>
                </a:solidFill>
                <a:effectLst/>
                <a:latin typeface="Helvetica" panose="020B0604020202020204" pitchFamily="34" charset="0"/>
                <a:ea typeface="Times New Roman" panose="02020603050405020304" pitchFamily="18" charset="0"/>
              </a:rPr>
              <a:t>The U.S. Social Security Administration originally developed the definitions that are used to help calculate and determine poverty</a:t>
            </a:r>
            <a:r>
              <a:rPr lang="en-US" sz="1800" dirty="0">
                <a:solidFill>
                  <a:srgbClr val="333333"/>
                </a:solidFill>
                <a:effectLst/>
                <a:latin typeface="Helvetica" panose="020B0604020202020204" pitchFamily="34" charset="0"/>
                <a:ea typeface="Times New Roman" panose="02020603050405020304" pitchFamily="18" charset="0"/>
              </a:rPr>
              <a:t>. </a:t>
            </a:r>
          </a:p>
          <a:p>
            <a:pPr marL="0" marR="0"/>
            <a:endParaRPr lang="en-US" dirty="0">
              <a:solidFill>
                <a:srgbClr val="333333"/>
              </a:solidFill>
              <a:latin typeface="Helvetica"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xmlns="" id="{DA16C4A3-BA7D-4ED9-879D-DDFB96E854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752600"/>
            <a:ext cx="4030133" cy="2266950"/>
          </a:xfrm>
          <a:prstGeom prst="rect">
            <a:avLst/>
          </a:prstGeom>
        </p:spPr>
      </p:pic>
      <p:sp>
        <p:nvSpPr>
          <p:cNvPr id="4" name="Rectangle 3">
            <a:extLst>
              <a:ext uri="{FF2B5EF4-FFF2-40B4-BE49-F238E27FC236}">
                <a16:creationId xmlns:a16="http://schemas.microsoft.com/office/drawing/2014/main" xmlns="" id="{0551386C-AB82-4227-A8A5-58B6E4737BC9}"/>
              </a:ext>
            </a:extLst>
          </p:cNvPr>
          <p:cNvSpPr/>
          <p:nvPr/>
        </p:nvSpPr>
        <p:spPr>
          <a:xfrm>
            <a:off x="1447800" y="5141759"/>
            <a:ext cx="7086600" cy="646331"/>
          </a:xfrm>
          <a:prstGeom prst="rect">
            <a:avLst/>
          </a:prstGeom>
        </p:spPr>
        <p:txBody>
          <a:bodyPr wrap="square">
            <a:spAutoFit/>
          </a:bodyPr>
          <a:lstStyle/>
          <a:p>
            <a:r>
              <a:rPr lang="en-GB" dirty="0">
                <a:solidFill>
                  <a:srgbClr val="FF0000"/>
                </a:solidFill>
              </a:rPr>
              <a:t>Families or people with income below a certain limit are considered to be below the poverty level.</a:t>
            </a:r>
          </a:p>
        </p:txBody>
      </p:sp>
    </p:spTree>
    <p:extLst>
      <p:ext uri="{BB962C8B-B14F-4D97-AF65-F5344CB8AC3E}">
        <p14:creationId xmlns:p14="http://schemas.microsoft.com/office/powerpoint/2010/main" val="156478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94092765-F727-43AD-AE44-7D6DD627603F}"/>
              </a:ext>
            </a:extLst>
          </p:cNvPr>
          <p:cNvSpPr/>
          <p:nvPr/>
        </p:nvSpPr>
        <p:spPr>
          <a:xfrm>
            <a:off x="1524000" y="1295400"/>
            <a:ext cx="6858000" cy="4314001"/>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Social Determinants of Health</a:t>
            </a:r>
          </a:p>
          <a:p>
            <a:pPr marL="0" marR="0">
              <a:lnSpc>
                <a:spcPts val="2250"/>
              </a:lnSpc>
              <a:spcBef>
                <a:spcPts val="750"/>
              </a:spcBef>
              <a:spcAft>
                <a:spcPts val="750"/>
              </a:spcAft>
            </a:pPr>
            <a:endParaRPr lang="en-US" sz="2000" dirty="0">
              <a:solidFill>
                <a:srgbClr val="0070C0"/>
              </a:solidFill>
              <a:latin typeface="Calibri" panose="020F0502020204030204" pitchFamily="34" charset="0"/>
              <a:ea typeface="Calibri" panose="020F0502020204030204" pitchFamily="34" charset="0"/>
            </a:endParaRPr>
          </a:p>
          <a:p>
            <a:pPr>
              <a:lnSpc>
                <a:spcPct val="150000"/>
              </a:lnSpc>
            </a:pPr>
            <a:r>
              <a:rPr lang="en-US" sz="1800" dirty="0">
                <a:solidFill>
                  <a:srgbClr val="333333"/>
                </a:solidFill>
                <a:effectLst/>
                <a:latin typeface="Helvetica" panose="020B0604020202020204" pitchFamily="34" charset="0"/>
                <a:ea typeface="Calibri" panose="020F0502020204030204" pitchFamily="34" charset="0"/>
              </a:rPr>
              <a:t>The </a:t>
            </a:r>
            <a:r>
              <a:rPr lang="en-US" sz="1800" dirty="0">
                <a:solidFill>
                  <a:srgbClr val="FF0000"/>
                </a:solidFill>
                <a:effectLst/>
                <a:latin typeface="Helvetica" panose="020B0604020202020204" pitchFamily="34" charset="0"/>
                <a:ea typeface="Calibri" panose="020F0502020204030204" pitchFamily="34" charset="0"/>
              </a:rPr>
              <a:t>complex</a:t>
            </a:r>
            <a:r>
              <a:rPr lang="en-US" sz="1800" dirty="0">
                <a:solidFill>
                  <a:srgbClr val="333333"/>
                </a:solidFill>
                <a:effectLst/>
                <a:latin typeface="Helvetica" panose="020B0604020202020204" pitchFamily="34" charset="0"/>
                <a:ea typeface="Calibri" panose="020F0502020204030204" pitchFamily="34" charset="0"/>
              </a:rPr>
              <a:t>, </a:t>
            </a:r>
            <a:r>
              <a:rPr lang="en-US" sz="1800" dirty="0">
                <a:solidFill>
                  <a:srgbClr val="FF0000"/>
                </a:solidFill>
                <a:effectLst/>
                <a:latin typeface="Helvetica" panose="020B0604020202020204" pitchFamily="34" charset="0"/>
                <a:ea typeface="Calibri" panose="020F0502020204030204" pitchFamily="34" charset="0"/>
              </a:rPr>
              <a:t>integrated</a:t>
            </a:r>
            <a:r>
              <a:rPr lang="en-US" sz="1800" dirty="0">
                <a:solidFill>
                  <a:srgbClr val="333333"/>
                </a:solidFill>
                <a:effectLst/>
                <a:latin typeface="Helvetica" panose="020B0604020202020204" pitchFamily="34" charset="0"/>
                <a:ea typeface="Calibri" panose="020F0502020204030204" pitchFamily="34" charset="0"/>
              </a:rPr>
              <a:t>, and </a:t>
            </a:r>
            <a:r>
              <a:rPr lang="en-US" sz="1800" dirty="0">
                <a:solidFill>
                  <a:srgbClr val="FF0000"/>
                </a:solidFill>
                <a:effectLst/>
                <a:latin typeface="Helvetica" panose="020B0604020202020204" pitchFamily="34" charset="0"/>
                <a:ea typeface="Calibri" panose="020F0502020204030204" pitchFamily="34" charset="0"/>
              </a:rPr>
              <a:t>overlapping</a:t>
            </a:r>
            <a:r>
              <a:rPr lang="en-US" sz="1800" dirty="0">
                <a:solidFill>
                  <a:srgbClr val="333333"/>
                </a:solidFill>
                <a:effectLst/>
                <a:latin typeface="Helvetica" panose="020B0604020202020204" pitchFamily="34" charset="0"/>
                <a:ea typeface="Calibri" panose="020F0502020204030204" pitchFamily="34" charset="0"/>
              </a:rPr>
              <a:t> </a:t>
            </a:r>
            <a:r>
              <a:rPr lang="en-US" sz="1800" dirty="0">
                <a:solidFill>
                  <a:srgbClr val="FF0000"/>
                </a:solidFill>
                <a:effectLst/>
                <a:latin typeface="Helvetica" panose="020B0604020202020204" pitchFamily="34" charset="0"/>
                <a:ea typeface="Calibri" panose="020F0502020204030204" pitchFamily="34" charset="0"/>
              </a:rPr>
              <a:t>social structures </a:t>
            </a:r>
            <a:r>
              <a:rPr lang="en-US" sz="1800" dirty="0">
                <a:solidFill>
                  <a:srgbClr val="333333"/>
                </a:solidFill>
                <a:effectLst/>
                <a:latin typeface="Helvetica" panose="020B0604020202020204" pitchFamily="34" charset="0"/>
                <a:ea typeface="Calibri" panose="020F0502020204030204" pitchFamily="34" charset="0"/>
              </a:rPr>
              <a:t>and </a:t>
            </a:r>
            <a:r>
              <a:rPr lang="en-US" sz="1800" dirty="0">
                <a:solidFill>
                  <a:srgbClr val="FF0000"/>
                </a:solidFill>
                <a:effectLst/>
                <a:latin typeface="Helvetica" panose="020B0604020202020204" pitchFamily="34" charset="0"/>
                <a:ea typeface="Calibri" panose="020F0502020204030204" pitchFamily="34" charset="0"/>
              </a:rPr>
              <a:t>economic systems </a:t>
            </a:r>
            <a:r>
              <a:rPr lang="en-US" sz="1800" dirty="0">
                <a:solidFill>
                  <a:srgbClr val="333333"/>
                </a:solidFill>
                <a:effectLst/>
                <a:latin typeface="Helvetica" panose="020B0604020202020204" pitchFamily="34" charset="0"/>
                <a:ea typeface="Calibri" panose="020F0502020204030204" pitchFamily="34" charset="0"/>
              </a:rPr>
              <a:t>that are responsible for most </a:t>
            </a:r>
            <a:r>
              <a:rPr lang="en-US" sz="1800" dirty="0">
                <a:solidFill>
                  <a:srgbClr val="00B050"/>
                </a:solidFill>
                <a:effectLst/>
                <a:latin typeface="Helvetica" panose="020B0604020202020204" pitchFamily="34" charset="0"/>
                <a:ea typeface="Calibri" panose="020F0502020204030204" pitchFamily="34" charset="0"/>
              </a:rPr>
              <a:t>health inequities</a:t>
            </a:r>
            <a:r>
              <a:rPr lang="en-US" sz="1800" dirty="0">
                <a:solidFill>
                  <a:srgbClr val="333333"/>
                </a:solidFill>
                <a:effectLst/>
                <a:latin typeface="Helvetica" panose="020B0604020202020204" pitchFamily="34" charset="0"/>
                <a:ea typeface="Calibri" panose="020F0502020204030204" pitchFamily="34" charset="0"/>
              </a:rPr>
              <a:t>. </a:t>
            </a:r>
          </a:p>
          <a:p>
            <a:pPr>
              <a:lnSpc>
                <a:spcPct val="150000"/>
              </a:lnSpc>
            </a:pPr>
            <a:endParaRPr lang="en-US" dirty="0">
              <a:solidFill>
                <a:srgbClr val="333333"/>
              </a:solidFill>
              <a:latin typeface="Helvetica" panose="020B0604020202020204" pitchFamily="34" charset="0"/>
              <a:ea typeface="Calibri" panose="020F0502020204030204" pitchFamily="34" charset="0"/>
            </a:endParaRPr>
          </a:p>
          <a:p>
            <a:pPr>
              <a:lnSpc>
                <a:spcPct val="150000"/>
              </a:lnSpc>
            </a:pPr>
            <a:r>
              <a:rPr lang="en-US" sz="1800" dirty="0">
                <a:solidFill>
                  <a:srgbClr val="FF0000"/>
                </a:solidFill>
                <a:effectLst/>
                <a:latin typeface="Helvetica" panose="020B0604020202020204" pitchFamily="34" charset="0"/>
                <a:ea typeface="Calibri" panose="020F0502020204030204" pitchFamily="34" charset="0"/>
              </a:rPr>
              <a:t>These social structures and economic systems include </a:t>
            </a:r>
            <a:r>
              <a:rPr lang="en-US" sz="1800" dirty="0">
                <a:solidFill>
                  <a:srgbClr val="333333"/>
                </a:solidFill>
                <a:effectLst/>
                <a:latin typeface="Helvetica" panose="020B0604020202020204" pitchFamily="34" charset="0"/>
                <a:ea typeface="Calibri" panose="020F0502020204030204" pitchFamily="34" charset="0"/>
              </a:rPr>
              <a:t>the social environment, physical environment, health services, and structural and societal factors. Social determinants of health are shaped by the distribution of money, power, and resources throughout local communities, nations, and the world </a:t>
            </a:r>
            <a:endParaRPr lang="en-US" dirty="0"/>
          </a:p>
        </p:txBody>
      </p:sp>
    </p:spTree>
    <p:extLst>
      <p:ext uri="{BB962C8B-B14F-4D97-AF65-F5344CB8AC3E}">
        <p14:creationId xmlns:p14="http://schemas.microsoft.com/office/powerpoint/2010/main" val="171294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C764ABF1-C329-4F17-8613-E4BB8A9EED46}"/>
              </a:ext>
            </a:extLst>
          </p:cNvPr>
          <p:cNvSpPr/>
          <p:nvPr/>
        </p:nvSpPr>
        <p:spPr>
          <a:xfrm>
            <a:off x="1371600" y="1524000"/>
            <a:ext cx="7010400" cy="3362459"/>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Socioeconomic Gradient in </a:t>
            </a:r>
            <a:r>
              <a:rPr lang="en-US" sz="3200" b="1" dirty="0" smtClean="0">
                <a:solidFill>
                  <a:srgbClr val="0070C0"/>
                </a:solidFill>
                <a:effectLst/>
                <a:latin typeface="inherit"/>
                <a:ea typeface="Calibri" panose="020F0502020204030204" pitchFamily="34" charset="0"/>
                <a:cs typeface="Helvetica" panose="020B0604020202020204" pitchFamily="34" charset="0"/>
              </a:rPr>
              <a:t>Health</a:t>
            </a:r>
            <a:r>
              <a:rPr lang="ar-SA" sz="3200" dirty="0"/>
              <a:t> </a:t>
            </a:r>
            <a:r>
              <a:rPr lang="ar-SA" sz="2000" dirty="0"/>
              <a:t>درجة الميل </a:t>
            </a:r>
            <a:r>
              <a:rPr lang="en-US" sz="2000" dirty="0" smtClean="0"/>
              <a:t> </a:t>
            </a:r>
            <a:endParaRPr lang="en-US" sz="3200" b="1" dirty="0">
              <a:solidFill>
                <a:srgbClr val="0070C0"/>
              </a:solidFill>
              <a:effectLst/>
              <a:latin typeface="inherit"/>
              <a:ea typeface="Calibri" panose="020F0502020204030204" pitchFamily="34" charset="0"/>
              <a:cs typeface="Helvetica" panose="020B0604020202020204" pitchFamily="34" charset="0"/>
            </a:endParaRPr>
          </a:p>
          <a:p>
            <a:pPr marL="0" marR="0">
              <a:lnSpc>
                <a:spcPts val="2250"/>
              </a:lnSpc>
              <a:spcBef>
                <a:spcPts val="750"/>
              </a:spcBef>
              <a:spcAft>
                <a:spcPts val="750"/>
              </a:spcAft>
            </a:pPr>
            <a:endParaRPr lang="en-US" sz="2000" dirty="0">
              <a:solidFill>
                <a:srgbClr val="0070C0"/>
              </a:solidFill>
              <a:latin typeface="Calibri" panose="020F0502020204030204" pitchFamily="34" charset="0"/>
              <a:ea typeface="Calibri" panose="020F0502020204030204" pitchFamily="34" charset="0"/>
            </a:endParaRPr>
          </a:p>
          <a:p>
            <a:pPr>
              <a:lnSpc>
                <a:spcPct val="150000"/>
              </a:lnSpc>
            </a:pPr>
            <a:r>
              <a:rPr lang="en-US" sz="1800" dirty="0">
                <a:solidFill>
                  <a:srgbClr val="333333"/>
                </a:solidFill>
                <a:effectLst/>
                <a:latin typeface="Helvetica" panose="020B0604020202020204" pitchFamily="34" charset="0"/>
                <a:ea typeface="Calibri" panose="020F0502020204030204" pitchFamily="34" charset="0"/>
              </a:rPr>
              <a:t>This term refers to the stepwise fashion health outcomes improve as socioeconomic position improves. </a:t>
            </a:r>
          </a:p>
          <a:p>
            <a:pPr>
              <a:lnSpc>
                <a:spcPct val="150000"/>
              </a:lnSpc>
            </a:pPr>
            <a:endParaRPr lang="en-US" dirty="0">
              <a:solidFill>
                <a:srgbClr val="333333"/>
              </a:solidFill>
              <a:latin typeface="Helvetica" panose="020B0604020202020204" pitchFamily="34" charset="0"/>
              <a:ea typeface="Calibri" panose="020F0502020204030204" pitchFamily="34" charset="0"/>
            </a:endParaRPr>
          </a:p>
          <a:p>
            <a:pPr>
              <a:lnSpc>
                <a:spcPct val="150000"/>
              </a:lnSpc>
            </a:pPr>
            <a:r>
              <a:rPr lang="en-US" sz="1800" dirty="0">
                <a:solidFill>
                  <a:srgbClr val="00B050"/>
                </a:solidFill>
                <a:effectLst/>
                <a:latin typeface="Helvetica" panose="020B0604020202020204" pitchFamily="34" charset="0"/>
                <a:ea typeface="Calibri" panose="020F0502020204030204" pitchFamily="34" charset="0"/>
              </a:rPr>
              <a:t>This gradient can be measured by a person's income, occupation, </a:t>
            </a:r>
            <a:r>
              <a:rPr lang="en-US" sz="1800" dirty="0">
                <a:solidFill>
                  <a:srgbClr val="FF0000"/>
                </a:solidFill>
                <a:effectLst/>
                <a:latin typeface="Helvetica" panose="020B0604020202020204" pitchFamily="34" charset="0"/>
                <a:ea typeface="Calibri" panose="020F0502020204030204" pitchFamily="34" charset="0"/>
              </a:rPr>
              <a:t>or</a:t>
            </a:r>
            <a:r>
              <a:rPr lang="en-US" sz="1800" dirty="0">
                <a:solidFill>
                  <a:srgbClr val="00B050"/>
                </a:solidFill>
                <a:effectLst/>
                <a:latin typeface="Helvetica" panose="020B0604020202020204" pitchFamily="34" charset="0"/>
                <a:ea typeface="Calibri" panose="020F0502020204030204" pitchFamily="34" charset="0"/>
              </a:rPr>
              <a:t> the highest level of education he or she has </a:t>
            </a:r>
            <a:endParaRPr lang="en-US" dirty="0">
              <a:solidFill>
                <a:srgbClr val="00B050"/>
              </a:solidFill>
            </a:endParaRPr>
          </a:p>
        </p:txBody>
      </p:sp>
    </p:spTree>
    <p:extLst>
      <p:ext uri="{BB962C8B-B14F-4D97-AF65-F5344CB8AC3E}">
        <p14:creationId xmlns:p14="http://schemas.microsoft.com/office/powerpoint/2010/main" val="484296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F3850028-6DE8-436E-BD19-D11FBB4B734A}"/>
              </a:ext>
            </a:extLst>
          </p:cNvPr>
          <p:cNvSpPr/>
          <p:nvPr/>
        </p:nvSpPr>
        <p:spPr>
          <a:xfrm>
            <a:off x="1371600" y="1295400"/>
            <a:ext cx="7467600" cy="4867999"/>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Socioeconomic Position</a:t>
            </a:r>
          </a:p>
          <a:p>
            <a:pPr marL="0" marR="0">
              <a:lnSpc>
                <a:spcPts val="2250"/>
              </a:lnSpc>
              <a:spcBef>
                <a:spcPts val="750"/>
              </a:spcBef>
              <a:spcAft>
                <a:spcPts val="750"/>
              </a:spcAft>
            </a:pPr>
            <a:endParaRPr lang="en-US" sz="2000" dirty="0">
              <a:solidFill>
                <a:srgbClr val="0070C0"/>
              </a:solidFill>
              <a:latin typeface="Calibri" panose="020F050202020403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An aggregate concept that includes both resource-based and prestige-based measures, which are linked to both childhood and adult social class position. Resource-based measures refer to material and social resources and assets, including income, wealth, and educational credentials. </a:t>
            </a:r>
          </a:p>
          <a:p>
            <a:endParaRPr lang="en-US" dirty="0">
              <a:solidFill>
                <a:srgbClr val="333333"/>
              </a:solidFill>
              <a:latin typeface="Helvetica" panose="020B0604020202020204" pitchFamily="34" charset="0"/>
              <a:ea typeface="Calibri" panose="020F0502020204030204" pitchFamily="34" charset="0"/>
            </a:endParaRPr>
          </a:p>
          <a:p>
            <a:r>
              <a:rPr lang="en-US" sz="1800" dirty="0">
                <a:solidFill>
                  <a:srgbClr val="00B050"/>
                </a:solidFill>
                <a:effectLst/>
                <a:latin typeface="Helvetica" panose="020B0604020202020204" pitchFamily="34" charset="0"/>
                <a:ea typeface="Calibri" panose="020F0502020204030204" pitchFamily="34" charset="0"/>
              </a:rPr>
              <a:t>Terms used to describe </a:t>
            </a:r>
            <a:r>
              <a:rPr lang="en-US" sz="1800" dirty="0">
                <a:solidFill>
                  <a:srgbClr val="FF0000"/>
                </a:solidFill>
                <a:effectLst/>
                <a:latin typeface="Helvetica" panose="020B0604020202020204" pitchFamily="34" charset="0"/>
                <a:ea typeface="Calibri" panose="020F0502020204030204" pitchFamily="34" charset="0"/>
              </a:rPr>
              <a:t>inadequate resources </a:t>
            </a:r>
            <a:r>
              <a:rPr lang="en-US" sz="1800" dirty="0">
                <a:solidFill>
                  <a:srgbClr val="333333"/>
                </a:solidFill>
                <a:effectLst/>
                <a:latin typeface="Helvetica" panose="020B0604020202020204" pitchFamily="34" charset="0"/>
                <a:ea typeface="Calibri" panose="020F0502020204030204" pitchFamily="34" charset="0"/>
              </a:rPr>
              <a:t>include "poverty" and "deprivation." Prestige-based measures refer to a person's rank or status in a social hierarchy. </a:t>
            </a:r>
          </a:p>
          <a:p>
            <a:endParaRPr lang="en-US" dirty="0">
              <a:solidFill>
                <a:srgbClr val="333333"/>
              </a:solidFill>
              <a:latin typeface="Helvetica" panose="020B0604020202020204" pitchFamily="34" charset="0"/>
              <a:ea typeface="Calibri" panose="020F0502020204030204" pitchFamily="34" charset="0"/>
            </a:endParaRPr>
          </a:p>
          <a:p>
            <a:r>
              <a:rPr lang="en-US" sz="1800" dirty="0">
                <a:solidFill>
                  <a:srgbClr val="FF0000"/>
                </a:solidFill>
                <a:effectLst/>
                <a:latin typeface="Helvetica" panose="020B0604020202020204" pitchFamily="34" charset="0"/>
                <a:ea typeface="Calibri" panose="020F0502020204030204" pitchFamily="34" charset="0"/>
              </a:rPr>
              <a:t>Prestige-based</a:t>
            </a:r>
            <a:r>
              <a:rPr lang="en-US" sz="1800" dirty="0">
                <a:solidFill>
                  <a:srgbClr val="333333"/>
                </a:solidFill>
                <a:effectLst/>
                <a:latin typeface="Helvetica" panose="020B0604020202020204" pitchFamily="34" charset="0"/>
                <a:ea typeface="Calibri" panose="020F0502020204030204" pitchFamily="34" charset="0"/>
              </a:rPr>
              <a:t> measures are typically evaluated with reference to people's </a:t>
            </a:r>
            <a:r>
              <a:rPr lang="en-US" sz="1800" dirty="0">
                <a:solidFill>
                  <a:srgbClr val="FF0000"/>
                </a:solidFill>
                <a:effectLst/>
                <a:latin typeface="Helvetica" panose="020B0604020202020204" pitchFamily="34" charset="0"/>
                <a:ea typeface="Calibri" panose="020F0502020204030204" pitchFamily="34" charset="0"/>
              </a:rPr>
              <a:t>access</a:t>
            </a:r>
            <a:r>
              <a:rPr lang="en-US" sz="1800" dirty="0">
                <a:solidFill>
                  <a:srgbClr val="333333"/>
                </a:solidFill>
                <a:effectLst/>
                <a:latin typeface="Helvetica" panose="020B0604020202020204" pitchFamily="34" charset="0"/>
                <a:ea typeface="Calibri" panose="020F0502020204030204" pitchFamily="34" charset="0"/>
              </a:rPr>
              <a:t> to and </a:t>
            </a:r>
            <a:r>
              <a:rPr lang="en-US" sz="1800" dirty="0">
                <a:solidFill>
                  <a:srgbClr val="FF0000"/>
                </a:solidFill>
                <a:effectLst/>
                <a:latin typeface="Helvetica" panose="020B0604020202020204" pitchFamily="34" charset="0"/>
                <a:ea typeface="Calibri" panose="020F0502020204030204" pitchFamily="34" charset="0"/>
              </a:rPr>
              <a:t>consumption of goods, services, and knowledge,</a:t>
            </a:r>
            <a:r>
              <a:rPr lang="en-US" sz="1800" dirty="0">
                <a:solidFill>
                  <a:srgbClr val="333333"/>
                </a:solidFill>
                <a:effectLst/>
                <a:latin typeface="Helvetica" panose="020B0604020202020204" pitchFamily="34" charset="0"/>
                <a:ea typeface="Calibri" panose="020F0502020204030204" pitchFamily="34" charset="0"/>
              </a:rPr>
              <a:t> that are linked to their occupational prestige, income, and education level </a:t>
            </a:r>
            <a:endParaRPr lang="en-US" dirty="0"/>
          </a:p>
        </p:txBody>
      </p:sp>
    </p:spTree>
    <p:extLst>
      <p:ext uri="{BB962C8B-B14F-4D97-AF65-F5344CB8AC3E}">
        <p14:creationId xmlns:p14="http://schemas.microsoft.com/office/powerpoint/2010/main" val="207536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E4EC2AE3-5A18-421F-BF79-42A485E3B36F}"/>
              </a:ext>
            </a:extLst>
          </p:cNvPr>
          <p:cNvSpPr/>
          <p:nvPr/>
        </p:nvSpPr>
        <p:spPr>
          <a:xfrm>
            <a:off x="1371600" y="1295400"/>
            <a:ext cx="6858000" cy="3483005"/>
          </a:xfrm>
          <a:prstGeom prst="rect">
            <a:avLst/>
          </a:prstGeom>
        </p:spPr>
        <p:txBody>
          <a:bodyPr wrap="square">
            <a:spAutoFit/>
          </a:bodyPr>
          <a:lstStyle/>
          <a:p>
            <a:pPr marL="0" marR="0">
              <a:lnSpc>
                <a:spcPts val="2250"/>
              </a:lnSpc>
              <a:spcBef>
                <a:spcPts val="750"/>
              </a:spcBef>
              <a:spcAft>
                <a:spcPts val="750"/>
              </a:spcAft>
            </a:pPr>
            <a:r>
              <a:rPr lang="en-US" sz="3200" b="1" dirty="0">
                <a:solidFill>
                  <a:srgbClr val="0070C0"/>
                </a:solidFill>
                <a:effectLst/>
                <a:latin typeface="inherit"/>
                <a:ea typeface="Calibri" panose="020F0502020204030204" pitchFamily="34" charset="0"/>
                <a:cs typeface="Helvetica" panose="020B0604020202020204" pitchFamily="34" charset="0"/>
              </a:rPr>
              <a:t>Socioeconomic Status</a:t>
            </a:r>
          </a:p>
          <a:p>
            <a:pPr marL="0" marR="0">
              <a:lnSpc>
                <a:spcPts val="2250"/>
              </a:lnSpc>
              <a:spcBef>
                <a:spcPts val="750"/>
              </a:spcBef>
              <a:spcAft>
                <a:spcPts val="750"/>
              </a:spcAft>
            </a:pPr>
            <a:endParaRPr lang="en-US" sz="2000" dirty="0">
              <a:solidFill>
                <a:srgbClr val="0070C0"/>
              </a:solidFill>
              <a:latin typeface="Calibri" panose="020F050202020403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A composite measure that typically incorporates economic, social, and work status. </a:t>
            </a:r>
          </a:p>
          <a:p>
            <a:endParaRPr lang="en-US" dirty="0">
              <a:solidFill>
                <a:srgbClr val="333333"/>
              </a:solidFill>
              <a:latin typeface="Helvetica"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solidFill>
                  <a:srgbClr val="FF0000"/>
                </a:solidFill>
                <a:effectLst/>
                <a:latin typeface="Helvetica" panose="020B0604020202020204" pitchFamily="34" charset="0"/>
                <a:ea typeface="Calibri" panose="020F0502020204030204" pitchFamily="34" charset="0"/>
              </a:rPr>
              <a:t>Economic status </a:t>
            </a:r>
            <a:r>
              <a:rPr lang="en-US" sz="1800" dirty="0">
                <a:solidFill>
                  <a:srgbClr val="333333"/>
                </a:solidFill>
                <a:effectLst/>
                <a:latin typeface="Helvetica" panose="020B0604020202020204" pitchFamily="34" charset="0"/>
                <a:ea typeface="Calibri" panose="020F0502020204030204" pitchFamily="34" charset="0"/>
              </a:rPr>
              <a:t>is measured by </a:t>
            </a:r>
            <a:r>
              <a:rPr lang="en-US" sz="1800" dirty="0">
                <a:solidFill>
                  <a:srgbClr val="FF0000"/>
                </a:solidFill>
                <a:effectLst/>
                <a:latin typeface="Helvetica" panose="020B0604020202020204" pitchFamily="34" charset="0"/>
                <a:ea typeface="Calibri" panose="020F0502020204030204" pitchFamily="34" charset="0"/>
              </a:rPr>
              <a:t>income</a:t>
            </a:r>
            <a:r>
              <a:rPr lang="en-US" sz="1800" dirty="0">
                <a:solidFill>
                  <a:srgbClr val="333333"/>
                </a:solidFill>
                <a:effectLst/>
                <a:latin typeface="Helvetica" panose="020B0604020202020204" pitchFamily="34" charset="0"/>
                <a:ea typeface="Calibri" panose="020F0502020204030204" pitchFamily="34" charset="0"/>
              </a:rPr>
              <a:t>. </a:t>
            </a:r>
          </a:p>
          <a:p>
            <a:pPr marL="285750" indent="-285750">
              <a:buFont typeface="Arial" panose="020B0604020202020204" pitchFamily="34" charset="0"/>
              <a:buChar char="•"/>
            </a:pPr>
            <a:r>
              <a:rPr lang="en-US" sz="1800" dirty="0">
                <a:solidFill>
                  <a:srgbClr val="FF0000"/>
                </a:solidFill>
                <a:effectLst/>
                <a:latin typeface="Helvetica" panose="020B0604020202020204" pitchFamily="34" charset="0"/>
                <a:ea typeface="Calibri" panose="020F0502020204030204" pitchFamily="34" charset="0"/>
              </a:rPr>
              <a:t>Social status </a:t>
            </a:r>
            <a:r>
              <a:rPr lang="en-US" sz="1800" dirty="0">
                <a:solidFill>
                  <a:srgbClr val="333333"/>
                </a:solidFill>
                <a:effectLst/>
                <a:latin typeface="Helvetica" panose="020B0604020202020204" pitchFamily="34" charset="0"/>
                <a:ea typeface="Calibri" panose="020F0502020204030204" pitchFamily="34" charset="0"/>
              </a:rPr>
              <a:t>is measured by </a:t>
            </a:r>
            <a:r>
              <a:rPr lang="en-US" sz="1800" dirty="0">
                <a:solidFill>
                  <a:srgbClr val="FF0000"/>
                </a:solidFill>
                <a:effectLst/>
                <a:latin typeface="Helvetica" panose="020B0604020202020204" pitchFamily="34" charset="0"/>
                <a:ea typeface="Calibri" panose="020F0502020204030204" pitchFamily="34" charset="0"/>
              </a:rPr>
              <a:t>education</a:t>
            </a:r>
            <a:r>
              <a:rPr lang="en-US" sz="1800" dirty="0">
                <a:solidFill>
                  <a:srgbClr val="333333"/>
                </a:solidFill>
                <a:effectLst/>
                <a:latin typeface="Helvetica" panose="020B0604020202020204" pitchFamily="34" charset="0"/>
                <a:ea typeface="Calibri" panose="020F0502020204030204" pitchFamily="34" charset="0"/>
              </a:rPr>
              <a:t>, and </a:t>
            </a:r>
          </a:p>
          <a:p>
            <a:pPr marL="285750" indent="-285750">
              <a:buFont typeface="Arial" panose="020B0604020202020204" pitchFamily="34" charset="0"/>
              <a:buChar char="•"/>
            </a:pPr>
            <a:r>
              <a:rPr lang="en-US" sz="1800" dirty="0">
                <a:solidFill>
                  <a:srgbClr val="FF0000"/>
                </a:solidFill>
                <a:effectLst/>
                <a:latin typeface="Helvetica" panose="020B0604020202020204" pitchFamily="34" charset="0"/>
                <a:ea typeface="Calibri" panose="020F0502020204030204" pitchFamily="34" charset="0"/>
              </a:rPr>
              <a:t>work status </a:t>
            </a:r>
            <a:r>
              <a:rPr lang="en-US" sz="1800" dirty="0">
                <a:solidFill>
                  <a:srgbClr val="333333"/>
                </a:solidFill>
                <a:effectLst/>
                <a:latin typeface="Helvetica" panose="020B0604020202020204" pitchFamily="34" charset="0"/>
                <a:ea typeface="Calibri" panose="020F0502020204030204" pitchFamily="34" charset="0"/>
              </a:rPr>
              <a:t>is measured by </a:t>
            </a:r>
            <a:r>
              <a:rPr lang="en-US" sz="1800" dirty="0">
                <a:solidFill>
                  <a:srgbClr val="FF0000"/>
                </a:solidFill>
                <a:effectLst/>
                <a:latin typeface="Helvetica" panose="020B0604020202020204" pitchFamily="34" charset="0"/>
                <a:ea typeface="Calibri" panose="020F0502020204030204" pitchFamily="34" charset="0"/>
              </a:rPr>
              <a:t>occupation</a:t>
            </a:r>
            <a:r>
              <a:rPr lang="en-US" sz="1800" dirty="0">
                <a:solidFill>
                  <a:srgbClr val="333333"/>
                </a:solidFill>
                <a:effectLst/>
                <a:latin typeface="Helvetica" panose="020B0604020202020204" pitchFamily="34" charset="0"/>
                <a:ea typeface="Calibri" panose="020F0502020204030204" pitchFamily="34" charset="0"/>
              </a:rPr>
              <a:t>.</a:t>
            </a:r>
          </a:p>
          <a:p>
            <a:endParaRPr lang="en-US" dirty="0">
              <a:solidFill>
                <a:srgbClr val="333333"/>
              </a:solidFill>
              <a:latin typeface="Helvetica" panose="020B0604020202020204" pitchFamily="34" charset="0"/>
              <a:ea typeface="Calibri" panose="020F0502020204030204" pitchFamily="34" charset="0"/>
            </a:endParaRPr>
          </a:p>
          <a:p>
            <a:r>
              <a:rPr lang="en-US" sz="1800" dirty="0">
                <a:solidFill>
                  <a:srgbClr val="333333"/>
                </a:solidFill>
                <a:effectLst/>
                <a:latin typeface="Helvetica" panose="020B0604020202020204" pitchFamily="34" charset="0"/>
                <a:ea typeface="Calibri" panose="020F0502020204030204" pitchFamily="34" charset="0"/>
              </a:rPr>
              <a:t> Each status is considered an indicator. These three indicators are related but do not overlap</a:t>
            </a:r>
            <a:endParaRPr lang="en-US" dirty="0"/>
          </a:p>
        </p:txBody>
      </p:sp>
    </p:spTree>
    <p:extLst>
      <p:ext uri="{BB962C8B-B14F-4D97-AF65-F5344CB8AC3E}">
        <p14:creationId xmlns:p14="http://schemas.microsoft.com/office/powerpoint/2010/main" val="3651945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5" name="Rectangle 4">
            <a:extLst>
              <a:ext uri="{FF2B5EF4-FFF2-40B4-BE49-F238E27FC236}">
                <a16:creationId xmlns:a16="http://schemas.microsoft.com/office/drawing/2014/main" xmlns="" id="{4DF1483B-4897-4B39-8706-F39EE8115F89}"/>
              </a:ext>
            </a:extLst>
          </p:cNvPr>
          <p:cNvSpPr/>
          <p:nvPr/>
        </p:nvSpPr>
        <p:spPr>
          <a:xfrm>
            <a:off x="1295400" y="1916668"/>
            <a:ext cx="7239000" cy="3816429"/>
          </a:xfrm>
          <a:prstGeom prst="rect">
            <a:avLst/>
          </a:prstGeom>
        </p:spPr>
        <p:txBody>
          <a:bodyPr wrap="square">
            <a:spAutoFit/>
          </a:bodyPr>
          <a:lstStyle/>
          <a:p>
            <a:r>
              <a:rPr lang="en-GB" dirty="0"/>
              <a:t>The right to health is the economic, social and cultural right to a universal </a:t>
            </a:r>
            <a:r>
              <a:rPr lang="en-GB" dirty="0">
                <a:solidFill>
                  <a:srgbClr val="FF0000"/>
                </a:solidFill>
              </a:rPr>
              <a:t>minimum standard of health </a:t>
            </a:r>
            <a:r>
              <a:rPr lang="en-GB" dirty="0"/>
              <a:t>to which </a:t>
            </a:r>
            <a:r>
              <a:rPr lang="en-GB" dirty="0">
                <a:solidFill>
                  <a:srgbClr val="FF0000"/>
                </a:solidFill>
              </a:rPr>
              <a:t>all individuals are entitled. </a:t>
            </a:r>
          </a:p>
          <a:p>
            <a:endParaRPr lang="en-GB" dirty="0"/>
          </a:p>
          <a:p>
            <a:r>
              <a:rPr lang="en-GB" dirty="0"/>
              <a:t>The concept of a right to health has been enumerated in </a:t>
            </a:r>
            <a:r>
              <a:rPr lang="en-GB" dirty="0">
                <a:solidFill>
                  <a:srgbClr val="FF0000"/>
                </a:solidFill>
              </a:rPr>
              <a:t>international agreements which include the Universal </a:t>
            </a:r>
            <a:r>
              <a:rPr lang="en-GB" sz="2000" dirty="0">
                <a:solidFill>
                  <a:srgbClr val="00B0F0"/>
                </a:solidFill>
              </a:rPr>
              <a:t>Declaration of</a:t>
            </a:r>
            <a:r>
              <a:rPr lang="en-GB" sz="2400" dirty="0">
                <a:solidFill>
                  <a:srgbClr val="00B0F0"/>
                </a:solidFill>
              </a:rPr>
              <a:t> </a:t>
            </a:r>
            <a:r>
              <a:rPr lang="en-GB" sz="2000" dirty="0">
                <a:solidFill>
                  <a:srgbClr val="00B0F0"/>
                </a:solidFill>
              </a:rPr>
              <a:t>Human Rights</a:t>
            </a:r>
            <a:r>
              <a:rPr lang="en-GB" dirty="0">
                <a:solidFill>
                  <a:srgbClr val="FF0000"/>
                </a:solidFill>
              </a:rPr>
              <a:t>,</a:t>
            </a:r>
            <a:r>
              <a:rPr lang="en-GB" dirty="0"/>
              <a:t> International Covenant on Economic, Social and Cultural Rights and the Convention on the Rights of Persons with Disabilities. </a:t>
            </a:r>
          </a:p>
          <a:p>
            <a:endParaRPr lang="en-GB" dirty="0"/>
          </a:p>
          <a:p>
            <a:r>
              <a:rPr lang="en-GB" dirty="0"/>
              <a:t>There is debate on the interpretation and application of the right to health due to considerations such as how health is defined, what minimum entitlements are encompassed in a right to health, and which institutions are responsible for ensuring a right to health.</a:t>
            </a:r>
            <a:endParaRPr lang="en-US" dirty="0"/>
          </a:p>
        </p:txBody>
      </p:sp>
      <p:sp>
        <p:nvSpPr>
          <p:cNvPr id="6" name="Rectangle 5">
            <a:extLst>
              <a:ext uri="{FF2B5EF4-FFF2-40B4-BE49-F238E27FC236}">
                <a16:creationId xmlns:a16="http://schemas.microsoft.com/office/drawing/2014/main" xmlns="" id="{019DB4D3-3A79-4165-8AFE-55AB52739C96}"/>
              </a:ext>
            </a:extLst>
          </p:cNvPr>
          <p:cNvSpPr/>
          <p:nvPr/>
        </p:nvSpPr>
        <p:spPr>
          <a:xfrm>
            <a:off x="1600200" y="1248013"/>
            <a:ext cx="3183885" cy="523220"/>
          </a:xfrm>
          <a:prstGeom prst="rect">
            <a:avLst/>
          </a:prstGeom>
        </p:spPr>
        <p:txBody>
          <a:bodyPr wrap="none">
            <a:spAutoFit/>
          </a:bodyPr>
          <a:lstStyle/>
          <a:p>
            <a:r>
              <a:rPr lang="en-GB" sz="2800" dirty="0">
                <a:solidFill>
                  <a:srgbClr val="0070C0"/>
                </a:solidFill>
              </a:rPr>
              <a:t>The right to health </a:t>
            </a:r>
            <a:endParaRPr lang="en-US" sz="2800" dirty="0">
              <a:solidFill>
                <a:srgbClr val="0070C0"/>
              </a:solidFill>
            </a:endParaRPr>
          </a:p>
        </p:txBody>
      </p:sp>
    </p:spTree>
    <p:extLst>
      <p:ext uri="{BB962C8B-B14F-4D97-AF65-F5344CB8AC3E}">
        <p14:creationId xmlns:p14="http://schemas.microsoft.com/office/powerpoint/2010/main" val="3386064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C43E03-6BCD-4A28-BDDC-FD0F751224A5}"/>
              </a:ext>
            </a:extLst>
          </p:cNvPr>
          <p:cNvSpPr/>
          <p:nvPr/>
        </p:nvSpPr>
        <p:spPr>
          <a:xfrm>
            <a:off x="1371600" y="1866037"/>
            <a:ext cx="7086600" cy="1754326"/>
          </a:xfrm>
          <a:prstGeom prst="rect">
            <a:avLst/>
          </a:prstGeom>
        </p:spPr>
        <p:txBody>
          <a:bodyPr wrap="square">
            <a:spAutoFit/>
          </a:bodyPr>
          <a:lstStyle/>
          <a:p>
            <a:r>
              <a:rPr lang="en-US" b="1" dirty="0"/>
              <a:t>Health For All</a:t>
            </a:r>
            <a:r>
              <a:rPr lang="en-US" dirty="0"/>
              <a:t> is a programming goal of the </a:t>
            </a:r>
            <a:r>
              <a:rPr lang="en-US" dirty="0">
                <a:solidFill>
                  <a:srgbClr val="FF0000"/>
                </a:solidFill>
              </a:rPr>
              <a:t>World Health Organization </a:t>
            </a:r>
            <a:r>
              <a:rPr lang="en-US" dirty="0"/>
              <a:t>(WHO), which envisions securing the health and well being of people around the world that has been popularized since the 1970s. It is the basis for the World Health Organization's </a:t>
            </a:r>
            <a:r>
              <a:rPr lang="en-US" dirty="0">
                <a:solidFill>
                  <a:srgbClr val="FF0000"/>
                </a:solidFill>
              </a:rPr>
              <a:t>primary health care</a:t>
            </a:r>
            <a:r>
              <a:rPr lang="en-US" dirty="0"/>
              <a:t> strategy to </a:t>
            </a:r>
            <a:r>
              <a:rPr lang="en-US" dirty="0">
                <a:solidFill>
                  <a:srgbClr val="FF0000"/>
                </a:solidFill>
              </a:rPr>
              <a:t>promote health</a:t>
            </a:r>
            <a:r>
              <a:rPr lang="en-US" dirty="0"/>
              <a:t>, human dignity, and enhanced quality of life.</a:t>
            </a:r>
          </a:p>
        </p:txBody>
      </p:sp>
      <p:sp>
        <p:nvSpPr>
          <p:cNvPr id="5" name="Rectangle 4">
            <a:extLst>
              <a:ext uri="{FF2B5EF4-FFF2-40B4-BE49-F238E27FC236}">
                <a16:creationId xmlns:a16="http://schemas.microsoft.com/office/drawing/2014/main" xmlns="" id="{F8E93BB5-BAE0-4A50-A98D-D58220687752}"/>
              </a:ext>
            </a:extLst>
          </p:cNvPr>
          <p:cNvSpPr/>
          <p:nvPr/>
        </p:nvSpPr>
        <p:spPr>
          <a:xfrm>
            <a:off x="1676400" y="1219200"/>
            <a:ext cx="2606291" cy="523220"/>
          </a:xfrm>
          <a:prstGeom prst="rect">
            <a:avLst/>
          </a:prstGeom>
        </p:spPr>
        <p:txBody>
          <a:bodyPr wrap="none">
            <a:spAutoFit/>
          </a:bodyPr>
          <a:lstStyle/>
          <a:p>
            <a:r>
              <a:rPr lang="en-US" sz="2800" b="1" dirty="0">
                <a:solidFill>
                  <a:srgbClr val="0070C0"/>
                </a:solidFill>
              </a:rPr>
              <a:t>Health For All</a:t>
            </a:r>
            <a:r>
              <a:rPr lang="en-US" sz="2800" dirty="0">
                <a:solidFill>
                  <a:srgbClr val="0070C0"/>
                </a:solidFill>
              </a:rPr>
              <a:t> </a:t>
            </a:r>
          </a:p>
        </p:txBody>
      </p:sp>
      <p:pic>
        <p:nvPicPr>
          <p:cNvPr id="6" name="Picture 5">
            <a:extLst>
              <a:ext uri="{FF2B5EF4-FFF2-40B4-BE49-F238E27FC236}">
                <a16:creationId xmlns:a16="http://schemas.microsoft.com/office/drawing/2014/main" xmlns="" id="{9DD32EBC-F99F-48BC-B589-3AFC4F629D6A}"/>
              </a:ext>
            </a:extLst>
          </p:cNvPr>
          <p:cNvPicPr>
            <a:picLocks noChangeAspect="1"/>
          </p:cNvPicPr>
          <p:nvPr/>
        </p:nvPicPr>
        <p:blipFill>
          <a:blip r:embed="rId2"/>
          <a:stretch>
            <a:fillRect/>
          </a:stretch>
        </p:blipFill>
        <p:spPr>
          <a:xfrm>
            <a:off x="4419600" y="3365566"/>
            <a:ext cx="4467225" cy="2806634"/>
          </a:xfrm>
          <a:prstGeom prst="rect">
            <a:avLst/>
          </a:prstGeom>
        </p:spPr>
      </p:pic>
    </p:spTree>
    <p:extLst>
      <p:ext uri="{BB962C8B-B14F-4D97-AF65-F5344CB8AC3E}">
        <p14:creationId xmlns:p14="http://schemas.microsoft.com/office/powerpoint/2010/main" val="26974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5179" y="144779"/>
            <a:ext cx="4724400" cy="1714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53611" y="2025395"/>
            <a:ext cx="3066288" cy="33588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861303" y="4430267"/>
            <a:ext cx="3282696" cy="23241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565392" y="1670304"/>
            <a:ext cx="2578607" cy="27051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62127" y="144779"/>
            <a:ext cx="3378200" cy="24130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15468" y="4221479"/>
            <a:ext cx="3492500" cy="23241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62127" y="2767583"/>
            <a:ext cx="3546348" cy="2412492"/>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40239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4" name="Rectangle 3">
            <a:extLst>
              <a:ext uri="{FF2B5EF4-FFF2-40B4-BE49-F238E27FC236}">
                <a16:creationId xmlns:a16="http://schemas.microsoft.com/office/drawing/2014/main" xmlns="" id="{EBD654FA-4BD8-4F40-8C3D-0983AEC23834}"/>
              </a:ext>
            </a:extLst>
          </p:cNvPr>
          <p:cNvSpPr/>
          <p:nvPr/>
        </p:nvSpPr>
        <p:spPr>
          <a:xfrm>
            <a:off x="1295400" y="1143000"/>
            <a:ext cx="7543800" cy="5078313"/>
          </a:xfrm>
          <a:prstGeom prst="rect">
            <a:avLst/>
          </a:prstGeom>
        </p:spPr>
        <p:txBody>
          <a:bodyPr wrap="square">
            <a:spAutoFit/>
          </a:bodyPr>
          <a:lstStyle/>
          <a:p>
            <a:r>
              <a:rPr lang="en-GB" dirty="0"/>
              <a:t>References</a:t>
            </a:r>
          </a:p>
          <a:p>
            <a:pPr marL="225425" indent="-225425"/>
            <a:r>
              <a:rPr lang="en-GB" dirty="0"/>
              <a:t>1.	Keppel, K., Pearcy, J., Klein, R., Measuring progress in Healthy People 2010. 2004, National </a:t>
            </a:r>
            <a:r>
              <a:rPr lang="en-GB" dirty="0" err="1"/>
              <a:t>Center</a:t>
            </a:r>
            <a:r>
              <a:rPr lang="en-GB" dirty="0"/>
              <a:t> for Health Statistics: </a:t>
            </a:r>
            <a:r>
              <a:rPr lang="en-GB" dirty="0" err="1"/>
              <a:t>Hyatsville</a:t>
            </a:r>
            <a:r>
              <a:rPr lang="en-GB" dirty="0"/>
              <a:t>, Maryland.</a:t>
            </a:r>
          </a:p>
          <a:p>
            <a:pPr marL="225425" indent="-225425"/>
            <a:r>
              <a:rPr lang="en-GB" dirty="0"/>
              <a:t>2.	U.S. Department of Health and Human Services, What is Cultural Competency?, Office of Minority Health (HHS).</a:t>
            </a:r>
          </a:p>
          <a:p>
            <a:pPr marL="225425" indent="-225425"/>
            <a:r>
              <a:rPr lang="en-GB" dirty="0"/>
              <a:t>3.	Preamble to the Constitution of the World Health Organization as adopted by the International Health Conference, N.Y., 19-22 June, 1946; signed on 22 July 1946 by the representatives of 61 States (Official Records of the World Health Organization, no. 2, p. 100) and entered into force on 7 April 1948.</a:t>
            </a:r>
          </a:p>
          <a:p>
            <a:pPr marL="225425" indent="-225425"/>
            <a:r>
              <a:rPr lang="en-GB" dirty="0"/>
              <a:t>4.	U.S. Department of Health and Human Services, Healthy People 2020 Draft. 2009, U.S. Government Printing Office.</a:t>
            </a:r>
          </a:p>
          <a:p>
            <a:pPr marL="225425" indent="-225425"/>
            <a:r>
              <a:rPr lang="en-GB" dirty="0"/>
              <a:t>5.	</a:t>
            </a:r>
            <a:r>
              <a:rPr lang="en-GB" dirty="0" err="1"/>
              <a:t>Braveman</a:t>
            </a:r>
            <a:r>
              <a:rPr lang="en-GB" dirty="0"/>
              <a:t>, P.A., Monitoring equity in health and healthcare: a conceptual framework. Journal of health, population, and nutrition, 2003. 21(3): p. 181.</a:t>
            </a:r>
          </a:p>
          <a:p>
            <a:pPr marL="225425" indent="-225425"/>
            <a:r>
              <a:rPr lang="en-GB" dirty="0"/>
              <a:t>6.	</a:t>
            </a:r>
            <a:r>
              <a:rPr lang="en-GB" dirty="0" err="1"/>
              <a:t>Kawachi</a:t>
            </a:r>
            <a:r>
              <a:rPr lang="en-GB" dirty="0"/>
              <a:t>, I., A glossary for health inequalities. Journal of Epidemiology and Community Health, 2002. 56(9): p. 647</a:t>
            </a:r>
          </a:p>
        </p:txBody>
      </p:sp>
    </p:spTree>
    <p:extLst>
      <p:ext uri="{BB962C8B-B14F-4D97-AF65-F5344CB8AC3E}">
        <p14:creationId xmlns:p14="http://schemas.microsoft.com/office/powerpoint/2010/main" val="3123922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sp>
        <p:nvSpPr>
          <p:cNvPr id="2" name="Rectangle 1">
            <a:extLst>
              <a:ext uri="{FF2B5EF4-FFF2-40B4-BE49-F238E27FC236}">
                <a16:creationId xmlns:a16="http://schemas.microsoft.com/office/drawing/2014/main" xmlns="" id="{3DD22218-2866-4689-9179-963598D67AEC}"/>
              </a:ext>
            </a:extLst>
          </p:cNvPr>
          <p:cNvSpPr/>
          <p:nvPr/>
        </p:nvSpPr>
        <p:spPr>
          <a:xfrm>
            <a:off x="1219200" y="1219200"/>
            <a:ext cx="7848600" cy="4801314"/>
          </a:xfrm>
          <a:prstGeom prst="rect">
            <a:avLst/>
          </a:prstGeom>
        </p:spPr>
        <p:txBody>
          <a:bodyPr wrap="square">
            <a:spAutoFit/>
          </a:bodyPr>
          <a:lstStyle/>
          <a:p>
            <a:pPr marL="403225" indent="-285750"/>
            <a:r>
              <a:rPr lang="en-GB" dirty="0"/>
              <a:t>7.	</a:t>
            </a:r>
            <a:r>
              <a:rPr lang="en-GB" dirty="0"/>
              <a:t>Whitehead, M. and Whitehead, The concepts and principles of equity and health. Health Promotion International, 1991. 6(3): p. 217.</a:t>
            </a:r>
          </a:p>
          <a:p>
            <a:pPr marL="403225" indent="-285750"/>
            <a:r>
              <a:rPr lang="en-GB" dirty="0"/>
              <a:t>8.	U.S. Department of Health and Human Services, Healthy People 2010: Understanding and Improving Health. 2000, Government Printing Office: Washington, DC: U.S.</a:t>
            </a:r>
          </a:p>
          <a:p>
            <a:pPr marL="403225" indent="-285750"/>
            <a:r>
              <a:rPr lang="en-GB" dirty="0"/>
              <a:t>9.	Commission on Social Determinants of Health (CSDH), Closing the gap in a generation: health equity through action on the social determinants of health. Final report of the Commission on Social Determinants of Health. 2008, World Health Organization: Geneva.</a:t>
            </a:r>
          </a:p>
          <a:p>
            <a:pPr marL="403225" indent="-285750"/>
            <a:r>
              <a:rPr lang="en-GB" dirty="0"/>
              <a:t>10.	Jones, C., Jones CY, Perry GS, Barclay G, Jones CA, Addressing the Social Determinants of Children's Health: A Cliff Analogy. Journal of Health Care for the Poor and Underserved, 2009. 20(4a): p. 1.</a:t>
            </a:r>
          </a:p>
          <a:p>
            <a:pPr marL="403225" indent="-285750"/>
            <a:r>
              <a:rPr lang="en-GB" dirty="0"/>
              <a:t>11.	Krieger, N., D.R. Williams, and N.E. Moss, Measuring Social Class in US Public Health Research: Concepts, Methodologies, and Guidelines. Annual Review of Public Health, 1997. 18(1): p. 341-378.</a:t>
            </a:r>
          </a:p>
          <a:p>
            <a:pPr marL="403225" indent="-285750"/>
            <a:r>
              <a:rPr lang="en-GB" dirty="0"/>
              <a:t>12.	Adler, N.E., Socioeconomic status and health: The challenge of the gradient. American psychologist, 1994. 49(1): p. 15.</a:t>
            </a:r>
          </a:p>
        </p:txBody>
      </p:sp>
    </p:spTree>
    <p:extLst>
      <p:ext uri="{BB962C8B-B14F-4D97-AF65-F5344CB8AC3E}">
        <p14:creationId xmlns:p14="http://schemas.microsoft.com/office/powerpoint/2010/main" val="142706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9516" y="210311"/>
            <a:ext cx="2883408" cy="19187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9516" y="2020823"/>
            <a:ext cx="3163824" cy="13197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32459" y="4791455"/>
            <a:ext cx="2950464" cy="165963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59180" y="3447288"/>
            <a:ext cx="2523744" cy="167944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856988" y="406908"/>
            <a:ext cx="3451860" cy="172212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856988" y="4287011"/>
            <a:ext cx="3505200" cy="23241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283708" y="1874520"/>
            <a:ext cx="2744724" cy="186080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166615" y="2486405"/>
            <a:ext cx="1673351" cy="2497836"/>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8649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pic>
        <p:nvPicPr>
          <p:cNvPr id="4" name="Picture 3">
            <a:extLst>
              <a:ext uri="{FF2B5EF4-FFF2-40B4-BE49-F238E27FC236}">
                <a16:creationId xmlns:a16="http://schemas.microsoft.com/office/drawing/2014/main" xmlns="" id="{7F6DCF46-05AC-4CD9-B98D-A3F0B1299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71" t="1636" r="18929" b="2068"/>
          <a:stretch>
            <a:fillRect/>
          </a:stretch>
        </p:blipFill>
        <p:spPr bwMode="auto">
          <a:xfrm>
            <a:off x="1905000" y="1219200"/>
            <a:ext cx="5715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028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9C807B3-D4F6-4A7C-A48F-3D1226AE72DA}"/>
              </a:ext>
            </a:extLst>
          </p:cNvPr>
          <p:cNvSpPr>
            <a:spLocks noGrp="1"/>
          </p:cNvSpPr>
          <p:nvPr>
            <p:ph type="dt" sz="half" idx="10"/>
          </p:nvPr>
        </p:nvSpPr>
        <p:spPr/>
        <p:txBody>
          <a:bodyPr/>
          <a:lstStyle/>
          <a:p>
            <a:pPr>
              <a:defRPr/>
            </a:pPr>
            <a:endParaRPr lang="en-US"/>
          </a:p>
        </p:txBody>
      </p:sp>
      <p:pic>
        <p:nvPicPr>
          <p:cNvPr id="4" name="Picture 3" descr="4c10">
            <a:extLst>
              <a:ext uri="{FF2B5EF4-FFF2-40B4-BE49-F238E27FC236}">
                <a16:creationId xmlns:a16="http://schemas.microsoft.com/office/drawing/2014/main" xmlns="" id="{41BD566E-071B-4C0D-9FAC-62C1E936E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225550"/>
            <a:ext cx="736441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94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25170" y="1184130"/>
            <a:ext cx="5937630" cy="689291"/>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70C0"/>
                </a:solidFill>
              </a:rPr>
              <a:t>Spectrum of</a:t>
            </a:r>
            <a:r>
              <a:rPr lang="en-US" spc="-5" dirty="0">
                <a:solidFill>
                  <a:srgbClr val="0070C0"/>
                </a:solidFill>
              </a:rPr>
              <a:t> </a:t>
            </a:r>
            <a:r>
              <a:rPr spc="-5" dirty="0">
                <a:solidFill>
                  <a:srgbClr val="0070C0"/>
                </a:solidFill>
              </a:rPr>
              <a:t>health</a:t>
            </a:r>
          </a:p>
        </p:txBody>
      </p:sp>
      <p:sp>
        <p:nvSpPr>
          <p:cNvPr id="3" name="object 3"/>
          <p:cNvSpPr txBox="1">
            <a:spLocks noGrp="1"/>
          </p:cNvSpPr>
          <p:nvPr>
            <p:ph type="body" idx="4294967295"/>
          </p:nvPr>
        </p:nvSpPr>
        <p:spPr>
          <a:xfrm>
            <a:off x="1225170" y="2135048"/>
            <a:ext cx="8229600" cy="2703689"/>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5600" algn="l"/>
                <a:tab pos="356235" algn="l"/>
                <a:tab pos="1624965" algn="l"/>
                <a:tab pos="2160270" algn="l"/>
                <a:tab pos="2646680" algn="l"/>
              </a:tabLst>
            </a:pPr>
            <a:r>
              <a:rPr spc="-5" dirty="0"/>
              <a:t>Health	</a:t>
            </a:r>
            <a:r>
              <a:rPr spc="-10" dirty="0"/>
              <a:t>is	</a:t>
            </a:r>
            <a:r>
              <a:rPr spc="-5" dirty="0"/>
              <a:t>a	</a:t>
            </a:r>
            <a:r>
              <a:rPr spc="-10" dirty="0"/>
              <a:t>dynamic</a:t>
            </a:r>
          </a:p>
          <a:p>
            <a:pPr marL="355600">
              <a:lnSpc>
                <a:spcPct val="100000"/>
              </a:lnSpc>
              <a:spcBef>
                <a:spcPts val="5"/>
              </a:spcBef>
            </a:pPr>
            <a:r>
              <a:rPr spc="-10" dirty="0"/>
              <a:t>phenomenon</a:t>
            </a:r>
          </a:p>
          <a:p>
            <a:pPr>
              <a:lnSpc>
                <a:spcPct val="100000"/>
              </a:lnSpc>
              <a:spcBef>
                <a:spcPts val="45"/>
              </a:spcBef>
            </a:pPr>
            <a:endParaRPr sz="4050" dirty="0">
              <a:latin typeface="Times New Roman"/>
              <a:cs typeface="Times New Roman"/>
            </a:endParaRPr>
          </a:p>
          <a:p>
            <a:pPr marL="355600" indent="-342900">
              <a:lnSpc>
                <a:spcPct val="100000"/>
              </a:lnSpc>
              <a:buFont typeface="Arial"/>
              <a:buChar char="•"/>
              <a:tabLst>
                <a:tab pos="355600" algn="l"/>
                <a:tab pos="356235" algn="l"/>
                <a:tab pos="2324735" algn="l"/>
                <a:tab pos="3093085" algn="l"/>
              </a:tabLst>
            </a:pPr>
            <a:r>
              <a:rPr spc="-170" dirty="0"/>
              <a:t>T</a:t>
            </a:r>
            <a:r>
              <a:rPr spc="-70" dirty="0"/>
              <a:t>r</a:t>
            </a:r>
            <a:r>
              <a:rPr spc="-10" dirty="0"/>
              <a:t>ans</a:t>
            </a:r>
            <a:r>
              <a:rPr spc="-20" dirty="0"/>
              <a:t>i</a:t>
            </a:r>
            <a:r>
              <a:rPr spc="-5" dirty="0"/>
              <a:t>t</a:t>
            </a:r>
            <a:r>
              <a:rPr spc="-15" dirty="0"/>
              <a:t>i</a:t>
            </a:r>
            <a:r>
              <a:rPr spc="0" dirty="0"/>
              <a:t>o</a:t>
            </a:r>
            <a:r>
              <a:rPr spc="-5" dirty="0"/>
              <a:t>n</a:t>
            </a:r>
            <a:r>
              <a:rPr dirty="0"/>
              <a:t>	</a:t>
            </a:r>
            <a:r>
              <a:rPr spc="-15" dirty="0"/>
              <a:t>i</a:t>
            </a:r>
            <a:r>
              <a:rPr spc="-5" dirty="0"/>
              <a:t>s</a:t>
            </a:r>
            <a:r>
              <a:rPr dirty="0"/>
              <a:t>	</a:t>
            </a:r>
            <a:r>
              <a:rPr spc="-10" dirty="0"/>
              <a:t>of</a:t>
            </a:r>
            <a:r>
              <a:rPr spc="-35" dirty="0"/>
              <a:t>t</a:t>
            </a:r>
            <a:r>
              <a:rPr spc="-5" dirty="0"/>
              <a:t>en</a:t>
            </a:r>
            <a:endParaRPr lang="en-US" spc="-5" dirty="0"/>
          </a:p>
          <a:p>
            <a:pPr marL="12700" indent="0">
              <a:lnSpc>
                <a:spcPct val="100000"/>
              </a:lnSpc>
              <a:spcBef>
                <a:spcPts val="5"/>
              </a:spcBef>
              <a:buNone/>
            </a:pPr>
            <a:r>
              <a:rPr lang="en-US" spc="-15" dirty="0"/>
              <a:t>gradual, </a:t>
            </a:r>
            <a:r>
              <a:rPr lang="en-US" spc="-5" dirty="0"/>
              <a:t>and </a:t>
            </a:r>
            <a:r>
              <a:rPr lang="en-US" spc="-15" dirty="0"/>
              <a:t>where </a:t>
            </a:r>
            <a:r>
              <a:rPr lang="en-US" spc="100" dirty="0"/>
              <a:t> </a:t>
            </a:r>
            <a:r>
              <a:rPr lang="en-US" spc="-10" dirty="0"/>
              <a:t>one</a:t>
            </a:r>
          </a:p>
        </p:txBody>
      </p:sp>
      <p:sp>
        <p:nvSpPr>
          <p:cNvPr id="4" name="object 4"/>
          <p:cNvSpPr txBox="1"/>
          <p:nvPr/>
        </p:nvSpPr>
        <p:spPr>
          <a:xfrm>
            <a:off x="4755139" y="4889804"/>
            <a:ext cx="81978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a:cs typeface="Calibri"/>
              </a:rPr>
              <a:t>o</a:t>
            </a:r>
            <a:r>
              <a:rPr sz="2800" spc="0" dirty="0">
                <a:latin typeface="Calibri"/>
                <a:cs typeface="Calibri"/>
              </a:rPr>
              <a:t>t</a:t>
            </a:r>
            <a:r>
              <a:rPr sz="2800" spc="-10" dirty="0">
                <a:latin typeface="Calibri"/>
                <a:cs typeface="Calibri"/>
              </a:rPr>
              <a:t>her</a:t>
            </a:r>
            <a:endParaRPr sz="2800" dirty="0">
              <a:latin typeface="Calibri"/>
              <a:cs typeface="Calibri"/>
            </a:endParaRPr>
          </a:p>
        </p:txBody>
      </p:sp>
      <p:sp>
        <p:nvSpPr>
          <p:cNvPr id="5" name="object 5"/>
          <p:cNvSpPr txBox="1"/>
          <p:nvPr/>
        </p:nvSpPr>
        <p:spPr>
          <a:xfrm>
            <a:off x="2109134" y="4902504"/>
            <a:ext cx="2484755" cy="878840"/>
          </a:xfrm>
          <a:prstGeom prst="rect">
            <a:avLst/>
          </a:prstGeom>
        </p:spPr>
        <p:txBody>
          <a:bodyPr vert="horz" wrap="square" lIns="0" tIns="12065" rIns="0" bIns="0" rtlCol="0">
            <a:spAutoFit/>
          </a:bodyPr>
          <a:lstStyle/>
          <a:p>
            <a:pPr marL="12700">
              <a:lnSpc>
                <a:spcPct val="100000"/>
              </a:lnSpc>
              <a:spcBef>
                <a:spcPts val="95"/>
              </a:spcBef>
              <a:tabLst>
                <a:tab pos="978535" algn="l"/>
                <a:tab pos="1926589" algn="l"/>
              </a:tabLst>
            </a:pPr>
            <a:r>
              <a:rPr sz="2800" spc="-45" dirty="0">
                <a:latin typeface="Calibri"/>
                <a:cs typeface="Calibri"/>
              </a:rPr>
              <a:t>st</a:t>
            </a:r>
            <a:r>
              <a:rPr sz="2800" spc="-25" dirty="0">
                <a:latin typeface="Calibri"/>
                <a:cs typeface="Calibri"/>
              </a:rPr>
              <a:t>a</a:t>
            </a:r>
            <a:r>
              <a:rPr sz="2800" spc="-35" dirty="0">
                <a:latin typeface="Calibri"/>
                <a:cs typeface="Calibri"/>
              </a:rPr>
              <a:t>t</a:t>
            </a:r>
            <a:r>
              <a:rPr sz="2800" spc="-5" dirty="0">
                <a:latin typeface="Calibri"/>
                <a:cs typeface="Calibri"/>
              </a:rPr>
              <a:t>e</a:t>
            </a:r>
            <a:r>
              <a:rPr sz="2800" dirty="0">
                <a:latin typeface="Calibri"/>
                <a:cs typeface="Calibri"/>
              </a:rPr>
              <a:t>	</a:t>
            </a:r>
            <a:r>
              <a:rPr sz="2800" spc="-5" dirty="0">
                <a:latin typeface="Calibri"/>
                <a:cs typeface="Calibri"/>
              </a:rPr>
              <a:t>en</a:t>
            </a:r>
            <a:r>
              <a:rPr sz="2800" spc="5" dirty="0">
                <a:latin typeface="Calibri"/>
                <a:cs typeface="Calibri"/>
              </a:rPr>
              <a:t>d</a:t>
            </a:r>
            <a:r>
              <a:rPr sz="2800" spc="-5" dirty="0">
                <a:latin typeface="Calibri"/>
                <a:cs typeface="Calibri"/>
              </a:rPr>
              <a:t>s</a:t>
            </a:r>
            <a:r>
              <a:rPr sz="2800" dirty="0">
                <a:latin typeface="Calibri"/>
                <a:cs typeface="Calibri"/>
              </a:rPr>
              <a:t>	</a:t>
            </a:r>
            <a:r>
              <a:rPr sz="2800" spc="-10" dirty="0">
                <a:latin typeface="Calibri"/>
                <a:cs typeface="Calibri"/>
              </a:rPr>
              <a:t>a</a:t>
            </a:r>
            <a:r>
              <a:rPr sz="2800" spc="0" dirty="0">
                <a:latin typeface="Calibri"/>
                <a:cs typeface="Calibri"/>
              </a:rPr>
              <a:t>n</a:t>
            </a:r>
            <a:r>
              <a:rPr sz="2800" spc="-5" dirty="0">
                <a:latin typeface="Calibri"/>
                <a:cs typeface="Calibri"/>
              </a:rPr>
              <a:t>d</a:t>
            </a:r>
            <a:endParaRPr sz="2800" dirty="0">
              <a:latin typeface="Calibri"/>
              <a:cs typeface="Calibri"/>
            </a:endParaRPr>
          </a:p>
          <a:p>
            <a:pPr marL="12700">
              <a:lnSpc>
                <a:spcPct val="100000"/>
              </a:lnSpc>
              <a:tabLst>
                <a:tab pos="1176655" algn="l"/>
                <a:tab pos="1624965" algn="l"/>
              </a:tabLst>
            </a:pPr>
            <a:r>
              <a:rPr sz="2800" spc="-10" dirty="0">
                <a:latin typeface="Calibri"/>
                <a:cs typeface="Calibri"/>
              </a:rPr>
              <a:t>begins	is	</a:t>
            </a:r>
            <a:r>
              <a:rPr sz="2800" spc="-5" dirty="0">
                <a:latin typeface="Calibri"/>
                <a:cs typeface="Calibri"/>
              </a:rPr>
              <a:t>a</a:t>
            </a:r>
            <a:endParaRPr sz="2800" dirty="0">
              <a:latin typeface="Calibri"/>
              <a:cs typeface="Calibri"/>
            </a:endParaRPr>
          </a:p>
        </p:txBody>
      </p:sp>
      <p:sp>
        <p:nvSpPr>
          <p:cNvPr id="6" name="object 6"/>
          <p:cNvSpPr txBox="1"/>
          <p:nvPr/>
        </p:nvSpPr>
        <p:spPr>
          <a:xfrm>
            <a:off x="4065775" y="5343099"/>
            <a:ext cx="1527810" cy="452120"/>
          </a:xfrm>
          <a:prstGeom prst="rect">
            <a:avLst/>
          </a:prstGeom>
        </p:spPr>
        <p:txBody>
          <a:bodyPr vert="horz" wrap="square" lIns="0" tIns="12065" rIns="0" bIns="0" rtlCol="0">
            <a:spAutoFit/>
          </a:bodyPr>
          <a:lstStyle/>
          <a:p>
            <a:pPr marL="12700">
              <a:lnSpc>
                <a:spcPct val="100000"/>
              </a:lnSpc>
              <a:spcBef>
                <a:spcPts val="95"/>
              </a:spcBef>
              <a:tabLst>
                <a:tab pos="1217930" algn="l"/>
              </a:tabLst>
            </a:pPr>
            <a:r>
              <a:rPr sz="2800" spc="-5" dirty="0">
                <a:latin typeface="Calibri"/>
                <a:cs typeface="Calibri"/>
              </a:rPr>
              <a:t>m</a:t>
            </a:r>
            <a:r>
              <a:rPr sz="2800" spc="-30" dirty="0">
                <a:latin typeface="Calibri"/>
                <a:cs typeface="Calibri"/>
              </a:rPr>
              <a:t>a</a:t>
            </a:r>
            <a:r>
              <a:rPr sz="2800" spc="-60" dirty="0">
                <a:latin typeface="Calibri"/>
                <a:cs typeface="Calibri"/>
              </a:rPr>
              <a:t>t</a:t>
            </a:r>
            <a:r>
              <a:rPr sz="2800" spc="-35" dirty="0">
                <a:latin typeface="Calibri"/>
                <a:cs typeface="Calibri"/>
              </a:rPr>
              <a:t>t</a:t>
            </a:r>
            <a:r>
              <a:rPr sz="2800" spc="-20" dirty="0">
                <a:latin typeface="Calibri"/>
                <a:cs typeface="Calibri"/>
              </a:rPr>
              <a:t>e</a:t>
            </a:r>
            <a:r>
              <a:rPr sz="2800" spc="-5" dirty="0">
                <a:latin typeface="Calibri"/>
                <a:cs typeface="Calibri"/>
              </a:rPr>
              <a:t>r</a:t>
            </a:r>
            <a:r>
              <a:rPr sz="2800" dirty="0">
                <a:latin typeface="Calibri"/>
                <a:cs typeface="Calibri"/>
              </a:rPr>
              <a:t>	</a:t>
            </a:r>
            <a:r>
              <a:rPr sz="2800" spc="-5" dirty="0">
                <a:latin typeface="Calibri"/>
                <a:cs typeface="Calibri"/>
              </a:rPr>
              <a:t>of</a:t>
            </a:r>
            <a:endParaRPr sz="2800" dirty="0">
              <a:latin typeface="Calibri"/>
              <a:cs typeface="Calibri"/>
            </a:endParaRPr>
          </a:p>
        </p:txBody>
      </p:sp>
      <p:sp>
        <p:nvSpPr>
          <p:cNvPr id="7" name="object 7"/>
          <p:cNvSpPr txBox="1"/>
          <p:nvPr/>
        </p:nvSpPr>
        <p:spPr>
          <a:xfrm>
            <a:off x="2117218" y="5769057"/>
            <a:ext cx="1412240" cy="452120"/>
          </a:xfrm>
          <a:prstGeom prst="rect">
            <a:avLst/>
          </a:prstGeom>
        </p:spPr>
        <p:txBody>
          <a:bodyPr vert="horz" wrap="square" lIns="0" tIns="12065" rIns="0" bIns="0" rtlCol="0">
            <a:spAutoFit/>
          </a:bodyPr>
          <a:lstStyle/>
          <a:p>
            <a:pPr marL="12700">
              <a:lnSpc>
                <a:spcPct val="100000"/>
              </a:lnSpc>
              <a:spcBef>
                <a:spcPts val="95"/>
              </a:spcBef>
            </a:pPr>
            <a:r>
              <a:rPr sz="2800" spc="-15" dirty="0">
                <a:latin typeface="Calibri"/>
                <a:cs typeface="Calibri"/>
              </a:rPr>
              <a:t>judgment</a:t>
            </a:r>
            <a:endParaRPr sz="2800" dirty="0">
              <a:latin typeface="Calibri"/>
              <a:cs typeface="Calibri"/>
            </a:endParaRPr>
          </a:p>
        </p:txBody>
      </p:sp>
      <p:sp>
        <p:nvSpPr>
          <p:cNvPr id="8" name="object 8"/>
          <p:cNvSpPr/>
          <p:nvPr/>
        </p:nvSpPr>
        <p:spPr>
          <a:xfrm>
            <a:off x="5714568" y="1873421"/>
            <a:ext cx="3277032" cy="40701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4000" y="1131888"/>
            <a:ext cx="3927475" cy="696912"/>
          </a:xfrm>
          <a:prstGeom prst="rect">
            <a:avLst/>
          </a:prstGeom>
        </p:spPr>
        <p:txBody>
          <a:bodyPr vert="horz" wrap="square" lIns="0" tIns="13335" rIns="0" bIns="0" rtlCol="0">
            <a:spAutoFit/>
          </a:bodyPr>
          <a:lstStyle/>
          <a:p>
            <a:pPr marL="12700">
              <a:lnSpc>
                <a:spcPct val="100000"/>
              </a:lnSpc>
              <a:spcBef>
                <a:spcPts val="105"/>
              </a:spcBef>
            </a:pPr>
            <a:r>
              <a:rPr sz="4400" spc="-15" dirty="0">
                <a:solidFill>
                  <a:srgbClr val="0070C0"/>
                </a:solidFill>
              </a:rPr>
              <a:t>Ecology </a:t>
            </a:r>
            <a:r>
              <a:rPr sz="4400" spc="-5" dirty="0">
                <a:solidFill>
                  <a:srgbClr val="0070C0"/>
                </a:solidFill>
              </a:rPr>
              <a:t>of</a:t>
            </a:r>
            <a:r>
              <a:rPr sz="4400" spc="-50" dirty="0">
                <a:solidFill>
                  <a:srgbClr val="0070C0"/>
                </a:solidFill>
              </a:rPr>
              <a:t> </a:t>
            </a:r>
            <a:r>
              <a:rPr sz="4400" dirty="0">
                <a:solidFill>
                  <a:srgbClr val="0070C0"/>
                </a:solidFill>
              </a:rPr>
              <a:t>health</a:t>
            </a:r>
          </a:p>
        </p:txBody>
      </p:sp>
      <p:sp>
        <p:nvSpPr>
          <p:cNvPr id="3" name="object 3"/>
          <p:cNvSpPr txBox="1"/>
          <p:nvPr/>
        </p:nvSpPr>
        <p:spPr>
          <a:xfrm>
            <a:off x="1295400" y="1828800"/>
            <a:ext cx="7848600" cy="4026102"/>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5600" algn="l"/>
                <a:tab pos="356235" algn="l"/>
              </a:tabLst>
            </a:pPr>
            <a:r>
              <a:rPr sz="2800" spc="-15" dirty="0">
                <a:latin typeface="Calibri"/>
                <a:cs typeface="Calibri"/>
              </a:rPr>
              <a:t>Ecology </a:t>
            </a:r>
            <a:r>
              <a:rPr sz="2800" spc="-10" dirty="0">
                <a:latin typeface="Calibri"/>
                <a:cs typeface="Calibri"/>
              </a:rPr>
              <a:t>derived </a:t>
            </a:r>
            <a:r>
              <a:rPr sz="2800" spc="-20" dirty="0">
                <a:latin typeface="Calibri"/>
                <a:cs typeface="Calibri"/>
              </a:rPr>
              <a:t>from </a:t>
            </a:r>
            <a:r>
              <a:rPr sz="2800" spc="-5" dirty="0">
                <a:latin typeface="Calibri"/>
                <a:cs typeface="Calibri"/>
              </a:rPr>
              <a:t>the </a:t>
            </a:r>
            <a:r>
              <a:rPr sz="2800" spc="-10" dirty="0">
                <a:latin typeface="Calibri"/>
                <a:cs typeface="Calibri"/>
              </a:rPr>
              <a:t>greek </a:t>
            </a:r>
            <a:r>
              <a:rPr sz="2800" spc="-20" dirty="0">
                <a:latin typeface="Calibri"/>
                <a:cs typeface="Calibri"/>
              </a:rPr>
              <a:t>word ‘</a:t>
            </a:r>
            <a:r>
              <a:rPr sz="2800" i="1" spc="-20" dirty="0">
                <a:solidFill>
                  <a:srgbClr val="FF0000"/>
                </a:solidFill>
                <a:latin typeface="Calibri"/>
                <a:cs typeface="Calibri"/>
              </a:rPr>
              <a:t>oikos</a:t>
            </a:r>
            <a:r>
              <a:rPr sz="2800" spc="-20" dirty="0">
                <a:latin typeface="Calibri"/>
                <a:cs typeface="Calibri"/>
              </a:rPr>
              <a:t>’</a:t>
            </a:r>
            <a:r>
              <a:rPr sz="2800" spc="75" dirty="0">
                <a:latin typeface="Calibri"/>
                <a:cs typeface="Calibri"/>
              </a:rPr>
              <a:t> </a:t>
            </a:r>
            <a:r>
              <a:rPr sz="2800" spc="-5" dirty="0" smtClean="0">
                <a:latin typeface="Calibri"/>
                <a:cs typeface="Calibri"/>
              </a:rPr>
              <a:t>meaning</a:t>
            </a:r>
            <a:r>
              <a:rPr lang="en-US" sz="2800" spc="-5" dirty="0" smtClean="0">
                <a:latin typeface="Calibri"/>
                <a:cs typeface="Calibri"/>
              </a:rPr>
              <a:t> </a:t>
            </a:r>
            <a:r>
              <a:rPr sz="2800" spc="-5" dirty="0" smtClean="0">
                <a:latin typeface="Calibri"/>
                <a:cs typeface="Calibri"/>
              </a:rPr>
              <a:t>a </a:t>
            </a:r>
            <a:r>
              <a:rPr sz="2800" spc="-10" dirty="0">
                <a:solidFill>
                  <a:srgbClr val="FF0000"/>
                </a:solidFill>
                <a:latin typeface="Calibri"/>
                <a:cs typeface="Calibri"/>
              </a:rPr>
              <a:t>house</a:t>
            </a:r>
            <a:endParaRPr sz="2800" dirty="0">
              <a:solidFill>
                <a:srgbClr val="FF0000"/>
              </a:solidFill>
              <a:latin typeface="Calibri"/>
              <a:cs typeface="Calibri"/>
            </a:endParaRPr>
          </a:p>
          <a:p>
            <a:pPr marL="355600" indent="-342900">
              <a:lnSpc>
                <a:spcPct val="100000"/>
              </a:lnSpc>
              <a:spcBef>
                <a:spcPts val="670"/>
              </a:spcBef>
              <a:buFont typeface="Arial"/>
              <a:buChar char="•"/>
              <a:tabLst>
                <a:tab pos="355600" algn="l"/>
                <a:tab pos="356235" algn="l"/>
              </a:tabLst>
            </a:pPr>
            <a:r>
              <a:rPr sz="2800" spc="-10" dirty="0">
                <a:latin typeface="Calibri"/>
                <a:cs typeface="Calibri"/>
              </a:rPr>
              <a:t>Human </a:t>
            </a:r>
            <a:r>
              <a:rPr sz="2800" spc="-25" dirty="0">
                <a:latin typeface="Calibri"/>
                <a:cs typeface="Calibri"/>
              </a:rPr>
              <a:t>ecosystem</a:t>
            </a:r>
            <a:r>
              <a:rPr sz="2800" spc="35" dirty="0">
                <a:latin typeface="Calibri"/>
                <a:cs typeface="Calibri"/>
              </a:rPr>
              <a:t> </a:t>
            </a:r>
            <a:r>
              <a:rPr sz="2800" spc="-5" dirty="0">
                <a:latin typeface="Calibri"/>
                <a:cs typeface="Calibri"/>
              </a:rPr>
              <a:t>includes</a:t>
            </a:r>
            <a:endParaRPr sz="2800" dirty="0">
              <a:latin typeface="Calibri"/>
              <a:cs typeface="Calibri"/>
            </a:endParaRPr>
          </a:p>
          <a:p>
            <a:pPr marL="756285" lvl="1" indent="-286385">
              <a:lnSpc>
                <a:spcPct val="100000"/>
              </a:lnSpc>
              <a:spcBef>
                <a:spcPts val="605"/>
              </a:spcBef>
              <a:buFont typeface="Arial"/>
              <a:buChar char="–"/>
              <a:tabLst>
                <a:tab pos="756920" algn="l"/>
              </a:tabLst>
            </a:pPr>
            <a:r>
              <a:rPr sz="2400" spc="-15" dirty="0">
                <a:solidFill>
                  <a:srgbClr val="FF0000"/>
                </a:solidFill>
                <a:latin typeface="Calibri"/>
                <a:cs typeface="Calibri"/>
              </a:rPr>
              <a:t>Natural</a:t>
            </a:r>
            <a:r>
              <a:rPr sz="2400" spc="-20" dirty="0">
                <a:solidFill>
                  <a:srgbClr val="FF0000"/>
                </a:solidFill>
                <a:latin typeface="Calibri"/>
                <a:cs typeface="Calibri"/>
              </a:rPr>
              <a:t> </a:t>
            </a:r>
            <a:r>
              <a:rPr sz="2400" spc="-10" dirty="0">
                <a:solidFill>
                  <a:srgbClr val="FF0000"/>
                </a:solidFill>
                <a:latin typeface="Calibri"/>
                <a:cs typeface="Calibri"/>
              </a:rPr>
              <a:t>environment</a:t>
            </a:r>
            <a:endParaRPr sz="2400" dirty="0">
              <a:solidFill>
                <a:srgbClr val="FF0000"/>
              </a:solidFill>
              <a:latin typeface="Calibri"/>
              <a:cs typeface="Calibri"/>
            </a:endParaRPr>
          </a:p>
          <a:p>
            <a:pPr marL="756285" marR="447675" lvl="1" indent="-286385">
              <a:lnSpc>
                <a:spcPct val="100000"/>
              </a:lnSpc>
              <a:spcBef>
                <a:spcPts val="580"/>
              </a:spcBef>
              <a:buFont typeface="Arial"/>
              <a:buChar char="–"/>
              <a:tabLst>
                <a:tab pos="756920" algn="l"/>
              </a:tabLst>
            </a:pPr>
            <a:r>
              <a:rPr sz="2400" spc="-5" dirty="0">
                <a:solidFill>
                  <a:srgbClr val="FF0000"/>
                </a:solidFill>
                <a:latin typeface="Calibri"/>
                <a:cs typeface="Calibri"/>
              </a:rPr>
              <a:t>Man-made </a:t>
            </a:r>
            <a:r>
              <a:rPr sz="2400" spc="-15" dirty="0">
                <a:solidFill>
                  <a:srgbClr val="FF0000"/>
                </a:solidFill>
                <a:latin typeface="Calibri"/>
                <a:cs typeface="Calibri"/>
              </a:rPr>
              <a:t>environment </a:t>
            </a:r>
            <a:r>
              <a:rPr sz="2400" spc="-15" dirty="0">
                <a:latin typeface="Calibri"/>
                <a:cs typeface="Calibri"/>
              </a:rPr>
              <a:t>(physical, </a:t>
            </a:r>
            <a:r>
              <a:rPr sz="2400" spc="-5" dirty="0">
                <a:latin typeface="Calibri"/>
                <a:cs typeface="Calibri"/>
              </a:rPr>
              <a:t>chemical, </a:t>
            </a:r>
            <a:r>
              <a:rPr sz="2400" spc="-10" dirty="0">
                <a:latin typeface="Calibri"/>
                <a:cs typeface="Calibri"/>
              </a:rPr>
              <a:t>biological,  psychological)</a:t>
            </a:r>
            <a:endParaRPr sz="2400" dirty="0">
              <a:latin typeface="Calibri"/>
              <a:cs typeface="Calibri"/>
            </a:endParaRPr>
          </a:p>
          <a:p>
            <a:pPr marL="355600" marR="871219" indent="-342900">
              <a:lnSpc>
                <a:spcPct val="100000"/>
              </a:lnSpc>
              <a:spcBef>
                <a:spcPts val="645"/>
              </a:spcBef>
              <a:buFont typeface="Arial"/>
              <a:buChar char="•"/>
              <a:tabLst>
                <a:tab pos="355600" algn="l"/>
                <a:tab pos="356235" algn="l"/>
              </a:tabLst>
            </a:pPr>
            <a:r>
              <a:rPr sz="2800" spc="-15" dirty="0">
                <a:latin typeface="Calibri"/>
                <a:cs typeface="Calibri"/>
              </a:rPr>
              <a:t>According </a:t>
            </a:r>
            <a:r>
              <a:rPr sz="2800" spc="-20" dirty="0">
                <a:latin typeface="Calibri"/>
                <a:cs typeface="Calibri"/>
              </a:rPr>
              <a:t>to </a:t>
            </a:r>
            <a:r>
              <a:rPr sz="2800" spc="-5" dirty="0">
                <a:latin typeface="Calibri"/>
                <a:cs typeface="Calibri"/>
              </a:rPr>
              <a:t>this </a:t>
            </a:r>
            <a:r>
              <a:rPr sz="2800" spc="-10" dirty="0">
                <a:latin typeface="Calibri"/>
                <a:cs typeface="Calibri"/>
              </a:rPr>
              <a:t>concept, health seen </a:t>
            </a:r>
            <a:r>
              <a:rPr sz="2800" spc="-5" dirty="0">
                <a:latin typeface="Calibri"/>
                <a:cs typeface="Calibri"/>
              </a:rPr>
              <a:t>as an  </a:t>
            </a:r>
            <a:r>
              <a:rPr sz="2800" spc="-10" dirty="0">
                <a:solidFill>
                  <a:srgbClr val="FF0000"/>
                </a:solidFill>
                <a:latin typeface="Calibri"/>
                <a:cs typeface="Calibri"/>
              </a:rPr>
              <a:t>equilibrium between </a:t>
            </a:r>
            <a:r>
              <a:rPr sz="2800" spc="-5" dirty="0">
                <a:solidFill>
                  <a:srgbClr val="FF0000"/>
                </a:solidFill>
                <a:latin typeface="Calibri"/>
                <a:cs typeface="Calibri"/>
              </a:rPr>
              <a:t>man </a:t>
            </a:r>
            <a:r>
              <a:rPr sz="2800" spc="-10" dirty="0">
                <a:solidFill>
                  <a:srgbClr val="FF0000"/>
                </a:solidFill>
                <a:latin typeface="Calibri"/>
                <a:cs typeface="Calibri"/>
              </a:rPr>
              <a:t>and his</a:t>
            </a:r>
            <a:r>
              <a:rPr sz="2800" spc="100" dirty="0">
                <a:solidFill>
                  <a:srgbClr val="FF0000"/>
                </a:solidFill>
                <a:latin typeface="Calibri"/>
                <a:cs typeface="Calibri"/>
              </a:rPr>
              <a:t> </a:t>
            </a:r>
            <a:r>
              <a:rPr sz="2800" spc="-20" dirty="0">
                <a:solidFill>
                  <a:srgbClr val="FF0000"/>
                </a:solidFill>
                <a:latin typeface="Calibri"/>
                <a:cs typeface="Calibri"/>
              </a:rPr>
              <a:t>environment</a:t>
            </a:r>
            <a:endParaRPr sz="2800" dirty="0">
              <a:solidFill>
                <a:srgbClr val="FF0000"/>
              </a:solidFill>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1641</Words>
  <Application>Microsoft Office PowerPoint</Application>
  <PresentationFormat>On-screen Show (4:3)</PresentationFormat>
  <Paragraphs>231</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Andalus</vt:lpstr>
      <vt:lpstr>Arial</vt:lpstr>
      <vt:lpstr>Book Antiqua</vt:lpstr>
      <vt:lpstr>Calibri</vt:lpstr>
      <vt:lpstr>Helvetica</vt:lpstr>
      <vt:lpstr>inherit</vt:lpstr>
      <vt:lpstr>Lato</vt:lpstr>
      <vt:lpstr>Myriad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Spectrum of health</vt:lpstr>
      <vt:lpstr>Ecology of health</vt:lpstr>
      <vt:lpstr>Environment affects health?</vt:lpstr>
      <vt:lpstr>Importance of ecology</vt:lpstr>
      <vt:lpstr>Definitions</vt:lpstr>
      <vt:lpstr>Objective definitions</vt:lpstr>
      <vt:lpstr>Subjective definition</vt:lpstr>
      <vt:lpstr>Physical Quality of Life Index (PQLI)</vt:lpstr>
      <vt:lpstr>Human Development Index (HDI)</vt:lpstr>
      <vt:lpstr>HDI 2014 world map</vt:lpstr>
      <vt:lpstr>PowerPoint Presentation</vt:lpstr>
      <vt:lpstr>PowerPoint Presentation</vt:lpstr>
      <vt:lpstr>PowerPoint Presentation</vt:lpstr>
      <vt:lpstr>Human Poverty Index</vt:lpstr>
      <vt:lpstr>Gender-related Development Index (GDI)</vt:lpstr>
      <vt:lpstr>Other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EL-Messeri</cp:lastModifiedBy>
  <cp:revision>116</cp:revision>
  <dcterms:created xsi:type="dcterms:W3CDTF">2011-04-03T16:52:14Z</dcterms:created>
  <dcterms:modified xsi:type="dcterms:W3CDTF">2018-09-10T10:24:38Z</dcterms:modified>
</cp:coreProperties>
</file>