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4"/>
  </p:notesMasterIdLst>
  <p:sldIdLst>
    <p:sldId id="411" r:id="rId2"/>
    <p:sldId id="413" r:id="rId3"/>
    <p:sldId id="412" r:id="rId4"/>
    <p:sldId id="415" r:id="rId5"/>
    <p:sldId id="416" r:id="rId6"/>
    <p:sldId id="493" r:id="rId7"/>
    <p:sldId id="494" r:id="rId8"/>
    <p:sldId id="418" r:id="rId9"/>
    <p:sldId id="419" r:id="rId10"/>
    <p:sldId id="462" r:id="rId11"/>
    <p:sldId id="463" r:id="rId12"/>
    <p:sldId id="464" r:id="rId13"/>
    <p:sldId id="465" r:id="rId14"/>
    <p:sldId id="466" r:id="rId15"/>
    <p:sldId id="467" r:id="rId16"/>
    <p:sldId id="468" r:id="rId17"/>
    <p:sldId id="469" r:id="rId18"/>
    <p:sldId id="420" r:id="rId19"/>
    <p:sldId id="414" r:id="rId20"/>
    <p:sldId id="421" r:id="rId21"/>
    <p:sldId id="422" r:id="rId22"/>
    <p:sldId id="423" r:id="rId23"/>
    <p:sldId id="424" r:id="rId24"/>
    <p:sldId id="408" r:id="rId25"/>
    <p:sldId id="449" r:id="rId26"/>
    <p:sldId id="450" r:id="rId27"/>
    <p:sldId id="448" r:id="rId28"/>
    <p:sldId id="451" r:id="rId29"/>
    <p:sldId id="452" r:id="rId30"/>
    <p:sldId id="453" r:id="rId31"/>
    <p:sldId id="454" r:id="rId32"/>
    <p:sldId id="456" r:id="rId33"/>
    <p:sldId id="455" r:id="rId34"/>
    <p:sldId id="457" r:id="rId35"/>
    <p:sldId id="425" r:id="rId36"/>
    <p:sldId id="492" r:id="rId37"/>
    <p:sldId id="459" r:id="rId38"/>
    <p:sldId id="477" r:id="rId39"/>
    <p:sldId id="478" r:id="rId40"/>
    <p:sldId id="479" r:id="rId41"/>
    <p:sldId id="427" r:id="rId42"/>
    <p:sldId id="426" r:id="rId43"/>
    <p:sldId id="458" r:id="rId44"/>
    <p:sldId id="428" r:id="rId45"/>
    <p:sldId id="429" r:id="rId46"/>
    <p:sldId id="485" r:id="rId47"/>
    <p:sldId id="480" r:id="rId48"/>
    <p:sldId id="489" r:id="rId49"/>
    <p:sldId id="470" r:id="rId50"/>
    <p:sldId id="471" r:id="rId51"/>
    <p:sldId id="473" r:id="rId52"/>
    <p:sldId id="437" r:id="rId5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7049" autoAdjust="0"/>
  </p:normalViewPr>
  <p:slideViewPr>
    <p:cSldViewPr snapToGrid="0">
      <p:cViewPr varScale="1">
        <p:scale>
          <a:sx n="79" d="100"/>
          <a:sy n="79" d="100"/>
        </p:scale>
        <p:origin x="120" y="3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08C5DC-2133-44E6-8B62-2038B8159333}" type="datetimeFigureOut">
              <a:rPr lang="en-US" smtClean="0"/>
              <a:t>9/17/2018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DB30B7-88C5-433E-BD75-CAF13E53EB9C}" type="slidenum">
              <a:rPr lang="en-US" smtClean="0"/>
              <a:t>‹#›</a:t>
            </a:fld>
            <a:endParaRPr lang="en-US"/>
          </a:p>
        </p:txBody>
      </p:sp>
    </p:spTree>
    <p:extLst>
      <p:ext uri="{BB962C8B-B14F-4D97-AF65-F5344CB8AC3E}">
        <p14:creationId xmlns:p14="http://schemas.microsoft.com/office/powerpoint/2010/main" val="41860675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DB30B7-88C5-433E-BD75-CAF13E53EB9C}" type="slidenum">
              <a:rPr lang="en-US" smtClean="0"/>
              <a:t>1</a:t>
            </a:fld>
            <a:endParaRPr lang="en-US"/>
          </a:p>
        </p:txBody>
      </p:sp>
    </p:spTree>
    <p:extLst>
      <p:ext uri="{BB962C8B-B14F-4D97-AF65-F5344CB8AC3E}">
        <p14:creationId xmlns:p14="http://schemas.microsoft.com/office/powerpoint/2010/main" val="39760469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2782BAF3-7465-4EB0-A615-98ADA3C8A563}" type="slidenum">
              <a:rPr kumimoji="0" lang="ar-SA" sz="1200" b="0" i="0" u="none" strike="noStrike" kern="1200" cap="none" spc="0" normalizeH="0" baseline="0" noProof="0">
                <a:ln>
                  <a:noFill/>
                </a:ln>
                <a:solidFill>
                  <a:prstClr val="black"/>
                </a:solidFill>
                <a:effectLst/>
                <a:uLnTx/>
                <a:uFillTx/>
                <a:latin typeface="Calibri" pitchFamily="34" charset="0"/>
                <a:ea typeface="+mn-ea"/>
                <a:cs typeface="Arial"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US" sz="1200" b="0" i="0" u="none" strike="noStrike" kern="1200" cap="none" spc="0" normalizeH="0" baseline="0" noProof="0">
              <a:ln>
                <a:noFill/>
              </a:ln>
              <a:solidFill>
                <a:prstClr val="black"/>
              </a:solidFill>
              <a:effectLst/>
              <a:uLnTx/>
              <a:uFillTx/>
              <a:latin typeface="Calibri" pitchFamily="34" charset="0"/>
              <a:ea typeface="+mn-ea"/>
              <a:cs typeface="Arial" pitchFamily="34" charset="0"/>
            </a:endParaRPr>
          </a:p>
        </p:txBody>
      </p:sp>
      <p:sp>
        <p:nvSpPr>
          <p:cNvPr id="5120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sz="1200" i="1" dirty="0">
                <a:solidFill>
                  <a:prstClr val="black"/>
                </a:solidFill>
                <a:latin typeface="Tw Cen MT"/>
              </a:rPr>
              <a:t>Obstetric  </a:t>
            </a:r>
            <a:r>
              <a:rPr lang="ar-SA" dirty="0">
                <a:effectLst/>
              </a:rPr>
              <a:t>تَوْلِيد </a:t>
            </a:r>
            <a:endParaRPr lang="ar-EG" dirty="0"/>
          </a:p>
        </p:txBody>
      </p:sp>
    </p:spTree>
    <p:extLst>
      <p:ext uri="{BB962C8B-B14F-4D97-AF65-F5344CB8AC3E}">
        <p14:creationId xmlns:p14="http://schemas.microsoft.com/office/powerpoint/2010/main" val="36334428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2782BAF3-7465-4EB0-A615-98ADA3C8A563}" type="slidenum">
              <a:rPr kumimoji="0" lang="ar-SA" sz="1200" b="0" i="0" u="none" strike="noStrike" kern="1200" cap="none" spc="0" normalizeH="0" baseline="0" noProof="0">
                <a:ln>
                  <a:noFill/>
                </a:ln>
                <a:solidFill>
                  <a:prstClr val="black"/>
                </a:solidFill>
                <a:effectLst/>
                <a:uLnTx/>
                <a:uFillTx/>
                <a:latin typeface="Calibri" pitchFamily="34" charset="0"/>
                <a:ea typeface="+mn-ea"/>
                <a:cs typeface="Arial"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US" sz="1200" b="0" i="0" u="none" strike="noStrike" kern="1200" cap="none" spc="0" normalizeH="0" baseline="0" noProof="0">
              <a:ln>
                <a:noFill/>
              </a:ln>
              <a:solidFill>
                <a:prstClr val="black"/>
              </a:solidFill>
              <a:effectLst/>
              <a:uLnTx/>
              <a:uFillTx/>
              <a:latin typeface="Calibri" pitchFamily="34" charset="0"/>
              <a:ea typeface="+mn-ea"/>
              <a:cs typeface="Arial" pitchFamily="34" charset="0"/>
            </a:endParaRPr>
          </a:p>
        </p:txBody>
      </p:sp>
      <p:sp>
        <p:nvSpPr>
          <p:cNvPr id="5120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ar-EG"/>
          </a:p>
        </p:txBody>
      </p:sp>
    </p:spTree>
    <p:extLst>
      <p:ext uri="{BB962C8B-B14F-4D97-AF65-F5344CB8AC3E}">
        <p14:creationId xmlns:p14="http://schemas.microsoft.com/office/powerpoint/2010/main" val="34516362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2782BAF3-7465-4EB0-A615-98ADA3C8A563}" type="slidenum">
              <a:rPr kumimoji="0" lang="ar-SA" sz="1200" b="0" i="0" u="none" strike="noStrike" kern="1200" cap="none" spc="0" normalizeH="0" baseline="0" noProof="0">
                <a:ln>
                  <a:noFill/>
                </a:ln>
                <a:solidFill>
                  <a:prstClr val="black"/>
                </a:solidFill>
                <a:effectLst/>
                <a:uLnTx/>
                <a:uFillTx/>
                <a:latin typeface="Calibri" pitchFamily="34" charset="0"/>
                <a:ea typeface="+mn-ea"/>
                <a:cs typeface="Arial"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n-US" sz="1200" b="0" i="0" u="none" strike="noStrike" kern="1200" cap="none" spc="0" normalizeH="0" baseline="0" noProof="0">
              <a:ln>
                <a:noFill/>
              </a:ln>
              <a:solidFill>
                <a:prstClr val="black"/>
              </a:solidFill>
              <a:effectLst/>
              <a:uLnTx/>
              <a:uFillTx/>
              <a:latin typeface="Calibri" pitchFamily="34" charset="0"/>
              <a:ea typeface="+mn-ea"/>
              <a:cs typeface="Arial" pitchFamily="34" charset="0"/>
            </a:endParaRPr>
          </a:p>
        </p:txBody>
      </p:sp>
      <p:sp>
        <p:nvSpPr>
          <p:cNvPr id="5120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sz="1200" dirty="0"/>
              <a:t>Gestation </a:t>
            </a:r>
            <a:r>
              <a:rPr lang="ar-SA" sz="1200" dirty="0"/>
              <a:t>الحمل</a:t>
            </a:r>
            <a:endParaRPr lang="ar-EG" dirty="0"/>
          </a:p>
        </p:txBody>
      </p:sp>
    </p:spTree>
    <p:extLst>
      <p:ext uri="{BB962C8B-B14F-4D97-AF65-F5344CB8AC3E}">
        <p14:creationId xmlns:p14="http://schemas.microsoft.com/office/powerpoint/2010/main" val="39917218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2782BAF3-7465-4EB0-A615-98ADA3C8A563}" type="slidenum">
              <a:rPr kumimoji="0" lang="ar-SA" sz="1200" b="0" i="0" u="none" strike="noStrike" kern="1200" cap="none" spc="0" normalizeH="0" baseline="0" noProof="0">
                <a:ln>
                  <a:noFill/>
                </a:ln>
                <a:solidFill>
                  <a:prstClr val="black"/>
                </a:solidFill>
                <a:effectLst/>
                <a:uLnTx/>
                <a:uFillTx/>
                <a:latin typeface="Calibri" pitchFamily="34" charset="0"/>
                <a:ea typeface="+mn-ea"/>
                <a:cs typeface="Arial"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en-US" sz="1200" b="0" i="0" u="none" strike="noStrike" kern="1200" cap="none" spc="0" normalizeH="0" baseline="0" noProof="0">
              <a:ln>
                <a:noFill/>
              </a:ln>
              <a:solidFill>
                <a:prstClr val="black"/>
              </a:solidFill>
              <a:effectLst/>
              <a:uLnTx/>
              <a:uFillTx/>
              <a:latin typeface="Calibri" pitchFamily="34" charset="0"/>
              <a:ea typeface="+mn-ea"/>
              <a:cs typeface="Arial" pitchFamily="34" charset="0"/>
            </a:endParaRPr>
          </a:p>
        </p:txBody>
      </p:sp>
      <p:sp>
        <p:nvSpPr>
          <p:cNvPr id="5120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ar-EG"/>
          </a:p>
        </p:txBody>
      </p:sp>
    </p:spTree>
    <p:extLst>
      <p:ext uri="{BB962C8B-B14F-4D97-AF65-F5344CB8AC3E}">
        <p14:creationId xmlns:p14="http://schemas.microsoft.com/office/powerpoint/2010/main" val="37977807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2782BAF3-7465-4EB0-A615-98ADA3C8A563}" type="slidenum">
              <a:rPr kumimoji="0" lang="ar-SA" sz="1200" b="0" i="0" u="none" strike="noStrike" kern="1200" cap="none" spc="0" normalizeH="0" baseline="0" noProof="0">
                <a:ln>
                  <a:noFill/>
                </a:ln>
                <a:solidFill>
                  <a:prstClr val="black"/>
                </a:solidFill>
                <a:effectLst/>
                <a:uLnTx/>
                <a:uFillTx/>
                <a:latin typeface="Calibri" pitchFamily="34" charset="0"/>
                <a:ea typeface="+mn-ea"/>
                <a:cs typeface="Arial"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0" lang="en-US" sz="1200" b="0" i="0" u="none" strike="noStrike" kern="1200" cap="none" spc="0" normalizeH="0" baseline="0" noProof="0">
              <a:ln>
                <a:noFill/>
              </a:ln>
              <a:solidFill>
                <a:prstClr val="black"/>
              </a:solidFill>
              <a:effectLst/>
              <a:uLnTx/>
              <a:uFillTx/>
              <a:latin typeface="Calibri" pitchFamily="34" charset="0"/>
              <a:ea typeface="+mn-ea"/>
              <a:cs typeface="Arial" pitchFamily="34" charset="0"/>
            </a:endParaRPr>
          </a:p>
        </p:txBody>
      </p:sp>
      <p:sp>
        <p:nvSpPr>
          <p:cNvPr id="5120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ar-SA" dirty="0"/>
              <a:t>وفيات الأمهات </a:t>
            </a:r>
            <a:r>
              <a:rPr lang="en-US" sz="1200" b="1" dirty="0">
                <a:solidFill>
                  <a:srgbClr val="0070C0"/>
                </a:solidFill>
              </a:rPr>
              <a:t>Maternal Mortality </a:t>
            </a:r>
            <a:r>
              <a:rPr lang="ar-SA" sz="1200" b="1" dirty="0">
                <a:solidFill>
                  <a:srgbClr val="0070C0"/>
                </a:solidFill>
              </a:rPr>
              <a:t> </a:t>
            </a:r>
            <a:r>
              <a:rPr lang="ar-SA" dirty="0"/>
              <a:t> </a:t>
            </a:r>
            <a:endParaRPr lang="ar-EG" dirty="0"/>
          </a:p>
        </p:txBody>
      </p:sp>
    </p:spTree>
    <p:extLst>
      <p:ext uri="{BB962C8B-B14F-4D97-AF65-F5344CB8AC3E}">
        <p14:creationId xmlns:p14="http://schemas.microsoft.com/office/powerpoint/2010/main" val="26152811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2782BAF3-7465-4EB0-A615-98ADA3C8A563}" type="slidenum">
              <a:rPr kumimoji="0" lang="ar-SA" sz="1200" b="0" i="0" u="none" strike="noStrike" kern="1200" cap="none" spc="0" normalizeH="0" baseline="0" noProof="0">
                <a:ln>
                  <a:noFill/>
                </a:ln>
                <a:solidFill>
                  <a:prstClr val="black"/>
                </a:solidFill>
                <a:effectLst/>
                <a:uLnTx/>
                <a:uFillTx/>
                <a:latin typeface="Calibri" pitchFamily="34" charset="0"/>
                <a:ea typeface="+mn-ea"/>
                <a:cs typeface="Arial"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33</a:t>
            </a:fld>
            <a:endParaRPr kumimoji="0" lang="en-US" sz="1200" b="0" i="0" u="none" strike="noStrike" kern="1200" cap="none" spc="0" normalizeH="0" baseline="0" noProof="0">
              <a:ln>
                <a:noFill/>
              </a:ln>
              <a:solidFill>
                <a:prstClr val="black"/>
              </a:solidFill>
              <a:effectLst/>
              <a:uLnTx/>
              <a:uFillTx/>
              <a:latin typeface="Calibri" pitchFamily="34" charset="0"/>
              <a:ea typeface="+mn-ea"/>
              <a:cs typeface="Arial" pitchFamily="34" charset="0"/>
            </a:endParaRPr>
          </a:p>
        </p:txBody>
      </p:sp>
      <p:sp>
        <p:nvSpPr>
          <p:cNvPr id="5120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ar-EG"/>
          </a:p>
        </p:txBody>
      </p:sp>
    </p:spTree>
    <p:extLst>
      <p:ext uri="{BB962C8B-B14F-4D97-AF65-F5344CB8AC3E}">
        <p14:creationId xmlns:p14="http://schemas.microsoft.com/office/powerpoint/2010/main" val="11232377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2782BAF3-7465-4EB0-A615-98ADA3C8A563}" type="slidenum">
              <a:rPr kumimoji="0" lang="ar-SA" sz="1200" b="0" i="0" u="none" strike="noStrike" kern="1200" cap="none" spc="0" normalizeH="0" baseline="0" noProof="0">
                <a:ln>
                  <a:noFill/>
                </a:ln>
                <a:solidFill>
                  <a:prstClr val="black"/>
                </a:solidFill>
                <a:effectLst/>
                <a:uLnTx/>
                <a:uFillTx/>
                <a:latin typeface="Calibri" pitchFamily="34" charset="0"/>
                <a:ea typeface="+mn-ea"/>
                <a:cs typeface="Arial"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34</a:t>
            </a:fld>
            <a:endParaRPr kumimoji="0" lang="en-US" sz="1200" b="0" i="0" u="none" strike="noStrike" kern="1200" cap="none" spc="0" normalizeH="0" baseline="0" noProof="0">
              <a:ln>
                <a:noFill/>
              </a:ln>
              <a:solidFill>
                <a:prstClr val="black"/>
              </a:solidFill>
              <a:effectLst/>
              <a:uLnTx/>
              <a:uFillTx/>
              <a:latin typeface="Calibri" pitchFamily="34" charset="0"/>
              <a:ea typeface="+mn-ea"/>
              <a:cs typeface="Arial" pitchFamily="34" charset="0"/>
            </a:endParaRPr>
          </a:p>
        </p:txBody>
      </p:sp>
      <p:sp>
        <p:nvSpPr>
          <p:cNvPr id="5120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ar-EG"/>
          </a:p>
        </p:txBody>
      </p:sp>
    </p:spTree>
    <p:extLst>
      <p:ext uri="{BB962C8B-B14F-4D97-AF65-F5344CB8AC3E}">
        <p14:creationId xmlns:p14="http://schemas.microsoft.com/office/powerpoint/2010/main" val="32306569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2782BAF3-7465-4EB0-A615-98ADA3C8A563}" type="slidenum">
              <a:rPr kumimoji="0" lang="ar-SA" sz="1200" b="0" i="0" u="none" strike="noStrike" kern="1200" cap="none" spc="0" normalizeH="0" baseline="0" noProof="0">
                <a:ln>
                  <a:noFill/>
                </a:ln>
                <a:solidFill>
                  <a:prstClr val="black"/>
                </a:solidFill>
                <a:effectLst/>
                <a:uLnTx/>
                <a:uFillTx/>
                <a:latin typeface="Calibri" pitchFamily="34" charset="0"/>
                <a:ea typeface="+mn-ea"/>
                <a:cs typeface="Arial"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37</a:t>
            </a:fld>
            <a:endParaRPr kumimoji="0" lang="en-US" sz="1200" b="0" i="0" u="none" strike="noStrike" kern="1200" cap="none" spc="0" normalizeH="0" baseline="0" noProof="0">
              <a:ln>
                <a:noFill/>
              </a:ln>
              <a:solidFill>
                <a:prstClr val="black"/>
              </a:solidFill>
              <a:effectLst/>
              <a:uLnTx/>
              <a:uFillTx/>
              <a:latin typeface="Calibri" pitchFamily="34" charset="0"/>
              <a:ea typeface="+mn-ea"/>
              <a:cs typeface="Arial" pitchFamily="34" charset="0"/>
            </a:endParaRPr>
          </a:p>
        </p:txBody>
      </p:sp>
      <p:sp>
        <p:nvSpPr>
          <p:cNvPr id="5120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ar-EG"/>
          </a:p>
        </p:txBody>
      </p:sp>
    </p:spTree>
    <p:extLst>
      <p:ext uri="{BB962C8B-B14F-4D97-AF65-F5344CB8AC3E}">
        <p14:creationId xmlns:p14="http://schemas.microsoft.com/office/powerpoint/2010/main" val="21124274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sz="1200" dirty="0">
                <a:solidFill>
                  <a:srgbClr val="211D1E"/>
                </a:solidFill>
                <a:latin typeface="Book Antiqua" panose="02040602050305030304" pitchFamily="18" charset="0"/>
              </a:rPr>
              <a:t>Simultaneous  </a:t>
            </a:r>
            <a:r>
              <a:rPr lang="ar-SA" altLang="en-US" sz="1200" dirty="0">
                <a:solidFill>
                  <a:srgbClr val="211D1E"/>
                </a:solidFill>
                <a:latin typeface="Book Antiqua" panose="02040602050305030304" pitchFamily="18" charset="0"/>
              </a:rPr>
              <a:t>متزامنة</a:t>
            </a:r>
            <a:endParaRPr lang="en-US" dirty="0"/>
          </a:p>
        </p:txBody>
      </p:sp>
      <p:sp>
        <p:nvSpPr>
          <p:cNvPr id="4" name="Slide Number Placeholder 3"/>
          <p:cNvSpPr>
            <a:spLocks noGrp="1"/>
          </p:cNvSpPr>
          <p:nvPr>
            <p:ph type="sldNum" sz="quarter" idx="5"/>
          </p:nvPr>
        </p:nvSpPr>
        <p:spPr/>
        <p:txBody>
          <a:bodyPr/>
          <a:lstStyle/>
          <a:p>
            <a:fld id="{EEDB30B7-88C5-433E-BD75-CAF13E53EB9C}" type="slidenum">
              <a:rPr lang="en-US" smtClean="0"/>
              <a:t>40</a:t>
            </a:fld>
            <a:endParaRPr lang="en-US"/>
          </a:p>
        </p:txBody>
      </p:sp>
    </p:spTree>
    <p:extLst>
      <p:ext uri="{BB962C8B-B14F-4D97-AF65-F5344CB8AC3E}">
        <p14:creationId xmlns:p14="http://schemas.microsoft.com/office/powerpoint/2010/main" val="148358804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1289784-54EC-4DE3-A61D-65A67823BFA9}"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218115" name="Rectangle 2"/>
          <p:cNvSpPr>
            <a:spLocks noGrp="1" noRot="1" noChangeAspect="1" noChangeArrowheads="1" noTextEdit="1"/>
          </p:cNvSpPr>
          <p:nvPr>
            <p:ph type="sldImg"/>
          </p:nvPr>
        </p:nvSpPr>
        <p:spPr>
          <a:ln/>
        </p:spPr>
      </p:sp>
      <p:sp>
        <p:nvSpPr>
          <p:cNvPr id="218116" name="Rectangle 3"/>
          <p:cNvSpPr>
            <a:spLocks noGrp="1" noChangeArrowheads="1"/>
          </p:cNvSpPr>
          <p:nvPr>
            <p:ph type="body" idx="1"/>
          </p:nvPr>
        </p:nvSpPr>
        <p:spPr>
          <a:noFill/>
          <a:ln/>
        </p:spPr>
        <p:txBody>
          <a:bodyPr/>
          <a:lstStyle/>
          <a:p>
            <a:pPr eaLnBrk="1" hangingPunct="1"/>
            <a:r>
              <a:rPr lang="en-US" sz="1200" dirty="0">
                <a:solidFill>
                  <a:prstClr val="black"/>
                </a:solidFill>
                <a:latin typeface="Tw Cen MT"/>
              </a:rPr>
              <a:t>Persists  </a:t>
            </a:r>
            <a:r>
              <a:rPr lang="ar-SA" sz="1200" dirty="0">
                <a:solidFill>
                  <a:prstClr val="black"/>
                </a:solidFill>
                <a:latin typeface="Tw Cen MT"/>
              </a:rPr>
              <a:t>استمرت</a:t>
            </a:r>
            <a:endParaRPr lang="en-US" dirty="0"/>
          </a:p>
        </p:txBody>
      </p:sp>
    </p:spTree>
    <p:extLst>
      <p:ext uri="{BB962C8B-B14F-4D97-AF65-F5344CB8AC3E}">
        <p14:creationId xmlns:p14="http://schemas.microsoft.com/office/powerpoint/2010/main" val="41831915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DB30B7-88C5-433E-BD75-CAF13E53EB9C}" type="slidenum">
              <a:rPr lang="en-US" smtClean="0"/>
              <a:t>8</a:t>
            </a:fld>
            <a:endParaRPr lang="en-US"/>
          </a:p>
        </p:txBody>
      </p:sp>
    </p:spTree>
    <p:extLst>
      <p:ext uri="{BB962C8B-B14F-4D97-AF65-F5344CB8AC3E}">
        <p14:creationId xmlns:p14="http://schemas.microsoft.com/office/powerpoint/2010/main" val="23112072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a:solidFill>
                  <a:srgbClr val="FF0000"/>
                </a:solidFill>
                <a:effectLst/>
                <a:latin typeface="+mn-lt"/>
                <a:ea typeface="+mn-ea"/>
                <a:cs typeface="+mn-cs"/>
              </a:rPr>
              <a:t>Hemoglobin</a:t>
            </a:r>
            <a:r>
              <a:rPr lang="en-US" sz="1200" b="0" kern="1200" dirty="0">
                <a:solidFill>
                  <a:schemeClr val="tx1"/>
                </a:solidFill>
                <a:effectLst/>
                <a:latin typeface="+mn-lt"/>
                <a:ea typeface="+mn-ea"/>
                <a:cs typeface="+mn-cs"/>
              </a:rPr>
              <a:t> (Hb or Hgb) is a protein in red blood cells that carries oxygen throughout the body.</a:t>
            </a:r>
            <a:endParaRPr lang="en-US" dirty="0"/>
          </a:p>
        </p:txBody>
      </p:sp>
      <p:sp>
        <p:nvSpPr>
          <p:cNvPr id="4" name="Slide Number Placeholder 3"/>
          <p:cNvSpPr>
            <a:spLocks noGrp="1"/>
          </p:cNvSpPr>
          <p:nvPr>
            <p:ph type="sldNum" sz="quarter" idx="5"/>
          </p:nvPr>
        </p:nvSpPr>
        <p:spPr/>
        <p:txBody>
          <a:bodyPr/>
          <a:lstStyle/>
          <a:p>
            <a:fld id="{EEDB30B7-88C5-433E-BD75-CAF13E53EB9C}" type="slidenum">
              <a:rPr lang="en-US" smtClean="0"/>
              <a:t>13</a:t>
            </a:fld>
            <a:endParaRPr lang="en-US"/>
          </a:p>
        </p:txBody>
      </p:sp>
    </p:spTree>
    <p:extLst>
      <p:ext uri="{BB962C8B-B14F-4D97-AF65-F5344CB8AC3E}">
        <p14:creationId xmlns:p14="http://schemas.microsoft.com/office/powerpoint/2010/main" val="3264605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ar-SA" dirty="0"/>
              <a:t>الانحراف</a:t>
            </a:r>
            <a:r>
              <a:rPr lang="en-US" dirty="0"/>
              <a:t>  </a:t>
            </a:r>
            <a:r>
              <a:rPr lang="en-US" sz="1200" dirty="0"/>
              <a:t>delinquency</a:t>
            </a:r>
            <a:endParaRPr lang="en-US" dirty="0"/>
          </a:p>
        </p:txBody>
      </p:sp>
      <p:sp>
        <p:nvSpPr>
          <p:cNvPr id="4" name="Slide Number Placeholder 3"/>
          <p:cNvSpPr>
            <a:spLocks noGrp="1"/>
          </p:cNvSpPr>
          <p:nvPr>
            <p:ph type="sldNum" sz="quarter" idx="5"/>
          </p:nvPr>
        </p:nvSpPr>
        <p:spPr/>
        <p:txBody>
          <a:bodyPr/>
          <a:lstStyle/>
          <a:p>
            <a:fld id="{EEDB30B7-88C5-433E-BD75-CAF13E53EB9C}" type="slidenum">
              <a:rPr lang="en-US" smtClean="0"/>
              <a:t>15</a:t>
            </a:fld>
            <a:endParaRPr lang="en-US"/>
          </a:p>
        </p:txBody>
      </p:sp>
    </p:spTree>
    <p:extLst>
      <p:ext uri="{BB962C8B-B14F-4D97-AF65-F5344CB8AC3E}">
        <p14:creationId xmlns:p14="http://schemas.microsoft.com/office/powerpoint/2010/main" val="3295185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DB30B7-88C5-433E-BD75-CAF13E53EB9C}" type="slidenum">
              <a:rPr lang="en-US" smtClean="0"/>
              <a:t>21</a:t>
            </a:fld>
            <a:endParaRPr lang="en-US"/>
          </a:p>
        </p:txBody>
      </p:sp>
    </p:spTree>
    <p:extLst>
      <p:ext uri="{BB962C8B-B14F-4D97-AF65-F5344CB8AC3E}">
        <p14:creationId xmlns:p14="http://schemas.microsoft.com/office/powerpoint/2010/main" val="11439837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2782BAF3-7465-4EB0-A615-98ADA3C8A563}" type="slidenum">
              <a:rPr kumimoji="0" lang="ar-SA" sz="1200" b="0" i="0" u="none" strike="noStrike" kern="1200" cap="none" spc="0" normalizeH="0" baseline="0" noProof="0">
                <a:ln>
                  <a:noFill/>
                </a:ln>
                <a:solidFill>
                  <a:prstClr val="black"/>
                </a:solidFill>
                <a:effectLst/>
                <a:uLnTx/>
                <a:uFillTx/>
                <a:latin typeface="Calibri" pitchFamily="34" charset="0"/>
                <a:ea typeface="+mn-ea"/>
                <a:cs typeface="Arial"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a:ln>
                <a:noFill/>
              </a:ln>
              <a:solidFill>
                <a:prstClr val="black"/>
              </a:solidFill>
              <a:effectLst/>
              <a:uLnTx/>
              <a:uFillTx/>
              <a:latin typeface="Calibri" pitchFamily="34" charset="0"/>
              <a:ea typeface="+mn-ea"/>
              <a:cs typeface="Arial" pitchFamily="34" charset="0"/>
            </a:endParaRPr>
          </a:p>
        </p:txBody>
      </p:sp>
      <p:sp>
        <p:nvSpPr>
          <p:cNvPr id="5120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ar-EG"/>
          </a:p>
        </p:txBody>
      </p:sp>
    </p:spTree>
    <p:extLst>
      <p:ext uri="{BB962C8B-B14F-4D97-AF65-F5344CB8AC3E}">
        <p14:creationId xmlns:p14="http://schemas.microsoft.com/office/powerpoint/2010/main" val="10675743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2782BAF3-7465-4EB0-A615-98ADA3C8A563}" type="slidenum">
              <a:rPr kumimoji="0" lang="ar-SA" sz="1200" b="0" i="0" u="none" strike="noStrike" kern="1200" cap="none" spc="0" normalizeH="0" baseline="0" noProof="0">
                <a:ln>
                  <a:noFill/>
                </a:ln>
                <a:solidFill>
                  <a:prstClr val="black"/>
                </a:solidFill>
                <a:effectLst/>
                <a:uLnTx/>
                <a:uFillTx/>
                <a:latin typeface="Calibri" pitchFamily="34" charset="0"/>
                <a:ea typeface="+mn-ea"/>
                <a:cs typeface="Arial"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a:ln>
                <a:noFill/>
              </a:ln>
              <a:solidFill>
                <a:prstClr val="black"/>
              </a:solidFill>
              <a:effectLst/>
              <a:uLnTx/>
              <a:uFillTx/>
              <a:latin typeface="Calibri" pitchFamily="34" charset="0"/>
              <a:ea typeface="+mn-ea"/>
              <a:cs typeface="Arial" pitchFamily="34" charset="0"/>
            </a:endParaRPr>
          </a:p>
        </p:txBody>
      </p:sp>
      <p:sp>
        <p:nvSpPr>
          <p:cNvPr id="5120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ar-EG"/>
          </a:p>
        </p:txBody>
      </p:sp>
    </p:spTree>
    <p:extLst>
      <p:ext uri="{BB962C8B-B14F-4D97-AF65-F5344CB8AC3E}">
        <p14:creationId xmlns:p14="http://schemas.microsoft.com/office/powerpoint/2010/main" val="27224670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2782BAF3-7465-4EB0-A615-98ADA3C8A563}" type="slidenum">
              <a:rPr kumimoji="0" lang="ar-SA" sz="1200" b="0" i="0" u="none" strike="noStrike" kern="1200" cap="none" spc="0" normalizeH="0" baseline="0" noProof="0">
                <a:ln>
                  <a:noFill/>
                </a:ln>
                <a:solidFill>
                  <a:prstClr val="black"/>
                </a:solidFill>
                <a:effectLst/>
                <a:uLnTx/>
                <a:uFillTx/>
                <a:latin typeface="Calibri" pitchFamily="34" charset="0"/>
                <a:ea typeface="+mn-ea"/>
                <a:cs typeface="Arial"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US" sz="1200" b="0" i="0" u="none" strike="noStrike" kern="1200" cap="none" spc="0" normalizeH="0" baseline="0" noProof="0">
              <a:ln>
                <a:noFill/>
              </a:ln>
              <a:solidFill>
                <a:prstClr val="black"/>
              </a:solidFill>
              <a:effectLst/>
              <a:uLnTx/>
              <a:uFillTx/>
              <a:latin typeface="Calibri" pitchFamily="34" charset="0"/>
              <a:ea typeface="+mn-ea"/>
              <a:cs typeface="Arial" pitchFamily="34" charset="0"/>
            </a:endParaRPr>
          </a:p>
        </p:txBody>
      </p:sp>
      <p:sp>
        <p:nvSpPr>
          <p:cNvPr id="5120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ar-EG"/>
          </a:p>
        </p:txBody>
      </p:sp>
    </p:spTree>
    <p:extLst>
      <p:ext uri="{BB962C8B-B14F-4D97-AF65-F5344CB8AC3E}">
        <p14:creationId xmlns:p14="http://schemas.microsoft.com/office/powerpoint/2010/main" val="41495060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78ADF0B-4DF2-4D13-BE04-FF41E3CEBD0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208899" name="Rectangle 2"/>
          <p:cNvSpPr>
            <a:spLocks noGrp="1" noRot="1" noChangeAspect="1" noChangeArrowheads="1" noTextEdit="1"/>
          </p:cNvSpPr>
          <p:nvPr>
            <p:ph type="sldImg"/>
          </p:nvPr>
        </p:nvSpPr>
        <p:spPr>
          <a:ln/>
        </p:spPr>
      </p:sp>
      <p:sp>
        <p:nvSpPr>
          <p:cNvPr id="208900" name="Rectangle 3"/>
          <p:cNvSpPr>
            <a:spLocks noGrp="1" noChangeArrowheads="1"/>
          </p:cNvSpPr>
          <p:nvPr>
            <p:ph type="body" idx="1"/>
          </p:nvPr>
        </p:nvSpPr>
        <p:spPr>
          <a:noFill/>
          <a:ln/>
        </p:spPr>
        <p:txBody>
          <a:bodyPr/>
          <a:lstStyle/>
          <a:p>
            <a:pPr eaLnBrk="1" hangingPunct="1"/>
            <a:endParaRPr lang="ar-OM"/>
          </a:p>
        </p:txBody>
      </p:sp>
    </p:spTree>
    <p:extLst>
      <p:ext uri="{BB962C8B-B14F-4D97-AF65-F5344CB8AC3E}">
        <p14:creationId xmlns:p14="http://schemas.microsoft.com/office/powerpoint/2010/main" val="375743522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733F3D83-D168-47B1-AFA3-1E925834BE86}"/>
              </a:ext>
            </a:extLst>
          </p:cNvPr>
          <p:cNvSpPr/>
          <p:nvPr userDrawn="1"/>
        </p:nvSpPr>
        <p:spPr>
          <a:xfrm>
            <a:off x="9652000" y="609600"/>
            <a:ext cx="2438400" cy="533400"/>
          </a:xfrm>
          <a:prstGeom prst="rect">
            <a:avLst/>
          </a:prstGeom>
          <a:noFill/>
          <a:ln w="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eaLnBrk="1" fontAlgn="auto" hangingPunct="1">
              <a:spcBef>
                <a:spcPts val="0"/>
              </a:spcBef>
              <a:spcAft>
                <a:spcPts val="0"/>
              </a:spcAft>
              <a:defRPr/>
            </a:pPr>
            <a:r>
              <a:rPr lang="ar-EG" sz="1400" b="1" dirty="0">
                <a:solidFill>
                  <a:srgbClr val="002060"/>
                </a:solidFill>
                <a:latin typeface="Andalus" pitchFamily="2" charset="-78"/>
                <a:cs typeface="+mj-cs"/>
              </a:rPr>
              <a:t>جامعة الملك سعود</a:t>
            </a:r>
            <a:endParaRPr lang="en-US" sz="1400" b="1" dirty="0">
              <a:solidFill>
                <a:srgbClr val="002060"/>
              </a:solidFill>
              <a:latin typeface="Andalus" pitchFamily="2" charset="-78"/>
              <a:cs typeface="+mj-cs"/>
            </a:endParaRPr>
          </a:p>
        </p:txBody>
      </p:sp>
      <p:pic>
        <p:nvPicPr>
          <p:cNvPr id="3" name="Picture 7" descr="G:\جامعة الملك سعود\POWER MAMDUH POINTS\ksuLogoxxx.jpg">
            <a:extLst>
              <a:ext uri="{FF2B5EF4-FFF2-40B4-BE49-F238E27FC236}">
                <a16:creationId xmlns="" xmlns:a16="http://schemas.microsoft.com/office/drawing/2014/main" id="{CDEAA707-A448-45D4-A2EF-07C8CF69F1D0}"/>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52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a:extLst>
              <a:ext uri="{FF2B5EF4-FFF2-40B4-BE49-F238E27FC236}">
                <a16:creationId xmlns="" xmlns:a16="http://schemas.microsoft.com/office/drawing/2014/main" id="{755D507D-D469-422F-A87C-177AF4CF9750}"/>
              </a:ext>
            </a:extLst>
          </p:cNvPr>
          <p:cNvSpPr/>
          <p:nvPr userDrawn="1"/>
        </p:nvSpPr>
        <p:spPr>
          <a:xfrm>
            <a:off x="1524000" y="228600"/>
            <a:ext cx="4978400" cy="838200"/>
          </a:xfrm>
          <a:prstGeom prst="rect">
            <a:avLst/>
          </a:prstGeom>
          <a:noFill/>
          <a:ln w="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600"/>
              </a:spcBef>
              <a:spcAft>
                <a:spcPts val="0"/>
              </a:spcAft>
              <a:defRPr/>
            </a:pPr>
            <a:r>
              <a:rPr lang="en-US" sz="2000" b="1" dirty="0">
                <a:solidFill>
                  <a:srgbClr val="0070C0"/>
                </a:solidFill>
                <a:latin typeface="Andalus" pitchFamily="2" charset="-78"/>
                <a:cs typeface="Andalus" pitchFamily="2" charset="-78"/>
              </a:rPr>
              <a:t>Faculty of Medicine</a:t>
            </a:r>
          </a:p>
          <a:p>
            <a:pPr algn="ctr" eaLnBrk="1" fontAlgn="auto" hangingPunct="1">
              <a:spcBef>
                <a:spcPts val="600"/>
              </a:spcBef>
              <a:spcAft>
                <a:spcPts val="0"/>
              </a:spcAft>
              <a:defRPr/>
            </a:pPr>
            <a:r>
              <a:rPr lang="en-US" sz="1800" dirty="0">
                <a:solidFill>
                  <a:srgbClr val="0070C0"/>
                </a:solidFill>
                <a:latin typeface="Andalus" pitchFamily="2" charset="-78"/>
                <a:cs typeface="Andalus" pitchFamily="2" charset="-78"/>
              </a:rPr>
              <a:t>Family and Community Medicine</a:t>
            </a:r>
          </a:p>
        </p:txBody>
      </p:sp>
      <p:cxnSp>
        <p:nvCxnSpPr>
          <p:cNvPr id="5" name="Straight Connector 4">
            <a:extLst>
              <a:ext uri="{FF2B5EF4-FFF2-40B4-BE49-F238E27FC236}">
                <a16:creationId xmlns="" xmlns:a16="http://schemas.microsoft.com/office/drawing/2014/main" id="{443BA041-F949-4F2A-969F-35D3BA588A73}"/>
              </a:ext>
            </a:extLst>
          </p:cNvPr>
          <p:cNvCxnSpPr/>
          <p:nvPr userDrawn="1"/>
        </p:nvCxnSpPr>
        <p:spPr>
          <a:xfrm>
            <a:off x="0" y="1066800"/>
            <a:ext cx="12192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 xmlns:a16="http://schemas.microsoft.com/office/drawing/2014/main" id="{B0FD4977-BC7F-4E50-87AD-7158D70A5AD0}"/>
              </a:ext>
            </a:extLst>
          </p:cNvPr>
          <p:cNvCxnSpPr/>
          <p:nvPr userDrawn="1"/>
        </p:nvCxnSpPr>
        <p:spPr>
          <a:xfrm>
            <a:off x="0" y="6248400"/>
            <a:ext cx="12192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 xmlns:a16="http://schemas.microsoft.com/office/drawing/2014/main" id="{598E9D68-71B3-4DE5-BBAC-22B37BE5E9A4}"/>
              </a:ext>
            </a:extLst>
          </p:cNvPr>
          <p:cNvCxnSpPr/>
          <p:nvPr userDrawn="1"/>
        </p:nvCxnSpPr>
        <p:spPr>
          <a:xfrm rot="16200000" flipH="1">
            <a:off x="-1600200" y="3124200"/>
            <a:ext cx="6248400" cy="0"/>
          </a:xfrm>
          <a:prstGeom prst="line">
            <a:avLst/>
          </a:prstGeom>
          <a:ln w="19050"/>
        </p:spPr>
        <p:style>
          <a:lnRef idx="1">
            <a:schemeClr val="accent1"/>
          </a:lnRef>
          <a:fillRef idx="0">
            <a:schemeClr val="accent1"/>
          </a:fillRef>
          <a:effectRef idx="0">
            <a:schemeClr val="accent1"/>
          </a:effectRef>
          <a:fontRef idx="minor">
            <a:schemeClr val="tx1"/>
          </a:fontRef>
        </p:style>
      </p:cxnSp>
      <p:pic>
        <p:nvPicPr>
          <p:cNvPr id="8" name="Picture 3" descr="G:\جامعة الملك سعود\POWER MAMDUH POINTS\KSUjjj.jpg">
            <a:extLst>
              <a:ext uri="{FF2B5EF4-FFF2-40B4-BE49-F238E27FC236}">
                <a16:creationId xmlns="" xmlns:a16="http://schemas.microsoft.com/office/drawing/2014/main" id="{D1C38C64-3FF9-4CE0-8F6A-35E53E6C039B}"/>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9812867" y="120650"/>
            <a:ext cx="2277533" cy="56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a:extLst>
              <a:ext uri="{FF2B5EF4-FFF2-40B4-BE49-F238E27FC236}">
                <a16:creationId xmlns="" xmlns:a16="http://schemas.microsoft.com/office/drawing/2014/main" id="{A8B0B768-D1D5-4D0B-B8BD-1446BEB4A131}"/>
              </a:ext>
            </a:extLst>
          </p:cNvPr>
          <p:cNvSpPr/>
          <p:nvPr userDrawn="1"/>
        </p:nvSpPr>
        <p:spPr>
          <a:xfrm>
            <a:off x="6299200" y="228600"/>
            <a:ext cx="3454400" cy="762000"/>
          </a:xfrm>
          <a:prstGeom prst="rect">
            <a:avLst/>
          </a:prstGeom>
          <a:noFill/>
          <a:ln w="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eaLnBrk="1" fontAlgn="auto" hangingPunct="1">
              <a:spcBef>
                <a:spcPts val="0"/>
              </a:spcBef>
              <a:spcAft>
                <a:spcPts val="0"/>
              </a:spcAft>
              <a:defRPr/>
            </a:pPr>
            <a:r>
              <a:rPr lang="ar-EG" sz="2400" dirty="0">
                <a:solidFill>
                  <a:schemeClr val="tx2">
                    <a:lumMod val="50000"/>
                  </a:schemeClr>
                </a:solidFill>
                <a:latin typeface="Andalus" pitchFamily="2" charset="-78"/>
                <a:cs typeface="Andalus" pitchFamily="2" charset="-78"/>
              </a:rPr>
              <a:t>كلية الطب</a:t>
            </a:r>
          </a:p>
          <a:p>
            <a:pPr algn="ctr" rtl="1" eaLnBrk="1" fontAlgn="auto" hangingPunct="1">
              <a:spcBef>
                <a:spcPts val="0"/>
              </a:spcBef>
              <a:spcAft>
                <a:spcPts val="0"/>
              </a:spcAft>
              <a:defRPr/>
            </a:pPr>
            <a:r>
              <a:rPr lang="ar-EG" sz="2400" dirty="0">
                <a:solidFill>
                  <a:schemeClr val="tx2">
                    <a:lumMod val="50000"/>
                  </a:schemeClr>
                </a:solidFill>
                <a:latin typeface="Andalus" pitchFamily="2" charset="-78"/>
                <a:cs typeface="Andalus" pitchFamily="2" charset="-78"/>
              </a:rPr>
              <a:t>قسم طب العائلة والمجتمع</a:t>
            </a:r>
            <a:endParaRPr lang="en-US" sz="2400" dirty="0">
              <a:solidFill>
                <a:schemeClr val="tx2">
                  <a:lumMod val="50000"/>
                </a:schemeClr>
              </a:solidFill>
              <a:latin typeface="Andalus" pitchFamily="2" charset="-78"/>
              <a:cs typeface="Andalus" pitchFamily="2" charset="-78"/>
            </a:endParaRPr>
          </a:p>
        </p:txBody>
      </p:sp>
      <p:sp>
        <p:nvSpPr>
          <p:cNvPr id="10" name="Rectangle 9">
            <a:extLst>
              <a:ext uri="{FF2B5EF4-FFF2-40B4-BE49-F238E27FC236}">
                <a16:creationId xmlns="" xmlns:a16="http://schemas.microsoft.com/office/drawing/2014/main" id="{0A30A899-8A9F-44F3-BABE-71CCF8AFF66C}"/>
              </a:ext>
            </a:extLst>
          </p:cNvPr>
          <p:cNvSpPr/>
          <p:nvPr userDrawn="1"/>
        </p:nvSpPr>
        <p:spPr>
          <a:xfrm>
            <a:off x="3759200" y="6324600"/>
            <a:ext cx="4775200" cy="457200"/>
          </a:xfrm>
          <a:prstGeom prst="rect">
            <a:avLst/>
          </a:prstGeom>
          <a:noFill/>
          <a:ln w="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200" dirty="0">
              <a:solidFill>
                <a:srgbClr val="0070C0"/>
              </a:solidFill>
              <a:latin typeface="Times" pitchFamily="18" charset="0"/>
              <a:cs typeface="Andalus" pitchFamily="2" charset="-78"/>
            </a:endParaRPr>
          </a:p>
        </p:txBody>
      </p:sp>
      <p:pic>
        <p:nvPicPr>
          <p:cNvPr id="11" name="Picture 6" descr="King Saud University">
            <a:extLst>
              <a:ext uri="{FF2B5EF4-FFF2-40B4-BE49-F238E27FC236}">
                <a16:creationId xmlns="" xmlns:a16="http://schemas.microsoft.com/office/drawing/2014/main" id="{9ABD6C36-7BBE-4120-A33C-513674246344}"/>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l="12343" t="3848" r="74492" b="6651"/>
          <a:stretch>
            <a:fillRect/>
          </a:stretch>
        </p:blipFill>
        <p:spPr bwMode="auto">
          <a:xfrm>
            <a:off x="101600" y="1295400"/>
            <a:ext cx="13208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Footer Placeholder 4">
            <a:extLst>
              <a:ext uri="{FF2B5EF4-FFF2-40B4-BE49-F238E27FC236}">
                <a16:creationId xmlns="" xmlns:a16="http://schemas.microsoft.com/office/drawing/2014/main" id="{9879361A-D7DD-4016-B31B-AC8D679A579A}"/>
              </a:ext>
            </a:extLst>
          </p:cNvPr>
          <p:cNvSpPr>
            <a:spLocks noGrp="1"/>
          </p:cNvSpPr>
          <p:nvPr>
            <p:ph type="ftr" sz="quarter" idx="11"/>
          </p:nvPr>
        </p:nvSpPr>
        <p:spPr/>
        <p:txBody>
          <a:bodyPr/>
          <a:lstStyle>
            <a:lvl1pPr>
              <a:defRPr/>
            </a:lvl1pPr>
          </a:lstStyle>
          <a:p>
            <a:pPr>
              <a:defRPr/>
            </a:pPr>
            <a:endParaRPr lang="en-US"/>
          </a:p>
        </p:txBody>
      </p:sp>
      <p:sp>
        <p:nvSpPr>
          <p:cNvPr id="15" name="Slide Number Placeholder 5">
            <a:extLst>
              <a:ext uri="{FF2B5EF4-FFF2-40B4-BE49-F238E27FC236}">
                <a16:creationId xmlns="" xmlns:a16="http://schemas.microsoft.com/office/drawing/2014/main" id="{9FEC77CF-2D08-4D29-9AFA-4C30820C16E9}"/>
              </a:ext>
            </a:extLst>
          </p:cNvPr>
          <p:cNvSpPr>
            <a:spLocks noGrp="1"/>
          </p:cNvSpPr>
          <p:nvPr>
            <p:ph type="sldNum" sz="quarter" idx="12"/>
          </p:nvPr>
        </p:nvSpPr>
        <p:spPr>
          <a:xfrm>
            <a:off x="10668000" y="6356351"/>
            <a:ext cx="914400" cy="365125"/>
          </a:xfrm>
          <a:prstGeom prst="rect">
            <a:avLst/>
          </a:prstGeom>
        </p:spPr>
        <p:txBody>
          <a:bodyPr/>
          <a:lstStyle>
            <a:lvl1pPr eaLnBrk="1" hangingPunct="1">
              <a:defRPr sz="1400"/>
            </a:lvl1pPr>
          </a:lstStyle>
          <a:p>
            <a:pPr>
              <a:defRPr/>
            </a:pPr>
            <a:fld id="{EB7B9592-BF4A-4F1E-B7EA-0282E14117CA}" type="slidenum">
              <a:rPr lang="en-US" altLang="en-US"/>
              <a:pPr>
                <a:defRPr/>
              </a:pPr>
              <a:t>‹#›</a:t>
            </a:fld>
            <a:endParaRPr lang="en-US" altLang="en-US" dirty="0"/>
          </a:p>
        </p:txBody>
      </p:sp>
    </p:spTree>
    <p:extLst>
      <p:ext uri="{BB962C8B-B14F-4D97-AF65-F5344CB8AC3E}">
        <p14:creationId xmlns:p14="http://schemas.microsoft.com/office/powerpoint/2010/main" val="830977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16864" y="228600"/>
            <a:ext cx="10871200" cy="990600"/>
          </a:xfrm>
        </p:spPr>
        <p:txBody>
          <a:bodyPr>
            <a:normAutofit/>
          </a:bodyPr>
          <a:lstStyle>
            <a:lvl1pPr>
              <a:defRPr sz="3600"/>
            </a:lvl1pPr>
          </a:lstStyle>
          <a:p>
            <a:r>
              <a:rPr kumimoji="0" lang="en-US" dirty="0"/>
              <a:t>Click to edit Master title style</a:t>
            </a:r>
          </a:p>
        </p:txBody>
      </p:sp>
      <p:sp>
        <p:nvSpPr>
          <p:cNvPr id="4" name="Date Placeholder 3"/>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9/17/2018</a:t>
            </a:fld>
            <a:endParaRPr lang="en-US" dirty="0"/>
          </a:p>
        </p:txBody>
      </p:sp>
      <p:sp>
        <p:nvSpPr>
          <p:cNvPr id="5" name="Footer Placeholder 4"/>
          <p:cNvSpPr>
            <a:spLocks noGrp="1"/>
          </p:cNvSpPr>
          <p:nvPr>
            <p:ph type="ftr" sz="quarter" idx="11"/>
          </p:nvPr>
        </p:nvSpPr>
        <p:spPr/>
        <p:txBody>
          <a:bodyPr/>
          <a:lstStyle/>
          <a:p>
            <a:endParaRPr kumimoji="0" lang="en-US"/>
          </a:p>
        </p:txBody>
      </p:sp>
      <p:sp>
        <p:nvSpPr>
          <p:cNvPr id="8" name="Content Placeholder 7"/>
          <p:cNvSpPr>
            <a:spLocks noGrp="1"/>
          </p:cNvSpPr>
          <p:nvPr>
            <p:ph sz="quarter" idx="1"/>
          </p:nvPr>
        </p:nvSpPr>
        <p:spPr>
          <a:xfrm>
            <a:off x="816864" y="1600200"/>
            <a:ext cx="108712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70505396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D9B4C728-39E3-4F8D-8A14-EECEB73C1AD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 xmlns:a16="http://schemas.microsoft.com/office/drawing/2014/main" id="{3B5DD267-EABF-4B48-91C2-9DE2A9A38D2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 xmlns:a16="http://schemas.microsoft.com/office/drawing/2014/main" id="{D2E44DDD-6335-4931-88BA-69F9BC0904F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 xmlns:a16="http://schemas.microsoft.com/office/drawing/2014/main" id="{58A41BFE-9071-41C3-8489-46E1E5498E6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AD050B-A0CD-4E1A-A50C-5AFF8017A3A5}" type="slidenum">
              <a:rPr lang="en-US" smtClean="0"/>
              <a:t>‹#›</a:t>
            </a:fld>
            <a:endParaRPr lang="en-US"/>
          </a:p>
        </p:txBody>
      </p:sp>
    </p:spTree>
    <p:extLst>
      <p:ext uri="{BB962C8B-B14F-4D97-AF65-F5344CB8AC3E}">
        <p14:creationId xmlns:p14="http://schemas.microsoft.com/office/powerpoint/2010/main" val="369615968"/>
      </p:ext>
    </p:extLst>
  </p:cSld>
  <p:clrMap bg1="lt1" tx1="dk1" bg2="lt2" tx2="dk2" accent1="accent1" accent2="accent2" accent3="accent3" accent4="accent4" accent5="accent5" accent6="accent6" hlink="hlink" folHlink="folHlink"/>
  <p:sldLayoutIdLst>
    <p:sldLayoutId id="2147483660" r:id="rId1"/>
    <p:sldLayoutId id="214748366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3" Type="http://schemas.openxmlformats.org/officeDocument/2006/relationships/hyperlink" Target="http://www.who.int/ceh/publications/cehframework/en/" TargetMode="External"/><Relationship Id="rId2" Type="http://schemas.openxmlformats.org/officeDocument/2006/relationships/hyperlink" Target="http://epp.eurostat.ec.europa.eu/portal/page/portal/quality_life/introduction" TargetMode="External"/><Relationship Id="rId1" Type="http://schemas.openxmlformats.org/officeDocument/2006/relationships/slideLayout" Target="../slideLayouts/slideLayout1.xml"/><Relationship Id="rId4" Type="http://schemas.openxmlformats.org/officeDocument/2006/relationships/hyperlink" Target="http://databank.worldbank.org/data/views/variableselection/selectvariables.aspx?source=world-development-indicators"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Slide Number Placeholder 2">
            <a:extLst>
              <a:ext uri="{FF2B5EF4-FFF2-40B4-BE49-F238E27FC236}">
                <a16:creationId xmlns="" xmlns:a16="http://schemas.microsoft.com/office/drawing/2014/main" id="{8E05DA3D-5676-4DDC-9216-3CEE94979AFC}"/>
              </a:ext>
            </a:extLst>
          </p:cNvPr>
          <p:cNvSpPr>
            <a:spLocks noGrp="1" noChangeArrowheads="1"/>
          </p:cNvSpPr>
          <p:nvPr>
            <p:ph type="sldNum" sz="quarter" idx="12"/>
          </p:nvPr>
        </p:nvSpPr>
        <p:spPr bwMode="auto">
          <a:xfrm>
            <a:off x="10668000" y="6356351"/>
            <a:ext cx="9144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E9FF6C75-9B58-46AF-B3F7-C332C8714E14}" type="slidenum">
              <a:rPr lang="en-US" altLang="en-US" sz="1400">
                <a:solidFill>
                  <a:srgbClr val="898989"/>
                </a:solidFill>
              </a:rPr>
              <a:pPr>
                <a:spcBef>
                  <a:spcPct val="0"/>
                </a:spcBef>
                <a:buFontTx/>
                <a:buNone/>
              </a:pPr>
              <a:t>1</a:t>
            </a:fld>
            <a:endParaRPr lang="en-US" altLang="en-US" sz="1400">
              <a:solidFill>
                <a:srgbClr val="898989"/>
              </a:solidFill>
            </a:endParaRPr>
          </a:p>
        </p:txBody>
      </p:sp>
      <p:sp>
        <p:nvSpPr>
          <p:cNvPr id="5" name="Rectangle 1">
            <a:extLst>
              <a:ext uri="{FF2B5EF4-FFF2-40B4-BE49-F238E27FC236}">
                <a16:creationId xmlns="" xmlns:a16="http://schemas.microsoft.com/office/drawing/2014/main" id="{853C6BD6-5367-40E3-BDF6-88A0C64FE91D}"/>
              </a:ext>
            </a:extLst>
          </p:cNvPr>
          <p:cNvSpPr>
            <a:spLocks noChangeArrowheads="1"/>
          </p:cNvSpPr>
          <p:nvPr/>
        </p:nvSpPr>
        <p:spPr bwMode="auto">
          <a:xfrm>
            <a:off x="3771868" y="1099845"/>
            <a:ext cx="5791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dirty="0">
                <a:latin typeface="Times New Roman" panose="02020603050405020304" pitchFamily="18" charset="0"/>
                <a:cs typeface="Times New Roman" panose="02020603050405020304" pitchFamily="18" charset="0"/>
              </a:rPr>
              <a:t>Health </a:t>
            </a:r>
            <a:r>
              <a:rPr lang="en-US" altLang="en-US" dirty="0" err="1">
                <a:latin typeface="Times New Roman" panose="02020603050405020304" pitchFamily="18" charset="0"/>
                <a:cs typeface="Times New Roman" panose="02020603050405020304" pitchFamily="18" charset="0"/>
              </a:rPr>
              <a:t>Indecators</a:t>
            </a:r>
            <a:endParaRPr lang="en-US" altLang="en-US" sz="3600" dirty="0">
              <a:latin typeface="Times New Roman" panose="02020603050405020304" pitchFamily="18" charset="0"/>
              <a:cs typeface="Times New Roman" panose="02020603050405020304" pitchFamily="18" charset="0"/>
            </a:endParaRPr>
          </a:p>
        </p:txBody>
      </p:sp>
      <p:graphicFrame>
        <p:nvGraphicFramePr>
          <p:cNvPr id="6" name="Table 5">
            <a:extLst>
              <a:ext uri="{FF2B5EF4-FFF2-40B4-BE49-F238E27FC236}">
                <a16:creationId xmlns="" xmlns:a16="http://schemas.microsoft.com/office/drawing/2014/main" id="{F70388CA-F5FC-4D38-945E-4AE788ED6BEA}"/>
              </a:ext>
            </a:extLst>
          </p:cNvPr>
          <p:cNvGraphicFramePr>
            <a:graphicFrameLocks noGrp="1"/>
          </p:cNvGraphicFramePr>
          <p:nvPr>
            <p:extLst>
              <p:ext uri="{D42A27DB-BD31-4B8C-83A1-F6EECF244321}">
                <p14:modId xmlns:p14="http://schemas.microsoft.com/office/powerpoint/2010/main" val="182265126"/>
              </p:ext>
            </p:extLst>
          </p:nvPr>
        </p:nvGraphicFramePr>
        <p:xfrm>
          <a:off x="2484713" y="3544410"/>
          <a:ext cx="7817528" cy="2661082"/>
        </p:xfrm>
        <a:graphic>
          <a:graphicData uri="http://schemas.openxmlformats.org/drawingml/2006/table">
            <a:tbl>
              <a:tblPr>
                <a:tableStyleId>{35758FB7-9AC5-4552-8A53-C91805E547FA}</a:tableStyleId>
              </a:tblPr>
              <a:tblGrid>
                <a:gridCol w="579076">
                  <a:extLst>
                    <a:ext uri="{9D8B030D-6E8A-4147-A177-3AD203B41FA5}">
                      <a16:colId xmlns="" xmlns:a16="http://schemas.microsoft.com/office/drawing/2014/main" val="20000"/>
                    </a:ext>
                  </a:extLst>
                </a:gridCol>
                <a:gridCol w="7238452">
                  <a:extLst>
                    <a:ext uri="{9D8B030D-6E8A-4147-A177-3AD203B41FA5}">
                      <a16:colId xmlns="" xmlns:a16="http://schemas.microsoft.com/office/drawing/2014/main" val="20001"/>
                    </a:ext>
                  </a:extLst>
                </a:gridCol>
              </a:tblGrid>
              <a:tr h="318311">
                <a:tc>
                  <a:txBody>
                    <a:bodyPr/>
                    <a:lstStyle/>
                    <a:p>
                      <a:pPr marL="0" marR="0" algn="ctr">
                        <a:lnSpc>
                          <a:spcPct val="115000"/>
                        </a:lnSpc>
                        <a:spcBef>
                          <a:spcPts val="0"/>
                        </a:spcBef>
                        <a:spcAft>
                          <a:spcPts val="0"/>
                        </a:spcAft>
                      </a:pPr>
                      <a:endParaRPr lang="en-US" sz="1600" dirty="0">
                        <a:latin typeface="Calibri"/>
                        <a:ea typeface="Calibri"/>
                        <a:cs typeface="Arial"/>
                      </a:endParaRPr>
                    </a:p>
                  </a:txBody>
                  <a:tcPr marL="68580" marR="68580" marT="0" marB="0" anchor="ct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600" dirty="0"/>
                        <a:t>objectives</a:t>
                      </a:r>
                      <a:endParaRPr lang="en-US" sz="1600" dirty="0">
                        <a:latin typeface="+mn-lt"/>
                        <a:ea typeface="Calibri"/>
                        <a:cs typeface="Arial"/>
                      </a:endParaRPr>
                    </a:p>
                  </a:txBody>
                  <a:tcPr marL="68580" marR="68580" marT="0" marB="0" anchor="ctr"/>
                </a:tc>
                <a:extLst>
                  <a:ext uri="{0D108BD9-81ED-4DB2-BD59-A6C34878D82A}">
                    <a16:rowId xmlns="" xmlns:a16="http://schemas.microsoft.com/office/drawing/2014/main" val="10000"/>
                  </a:ext>
                </a:extLst>
              </a:tr>
              <a:tr h="2342771">
                <a:tc>
                  <a:txBody>
                    <a:bodyPr/>
                    <a:lstStyle/>
                    <a:p>
                      <a:pPr marL="0" marR="0" algn="ctr">
                        <a:lnSpc>
                          <a:spcPct val="115000"/>
                        </a:lnSpc>
                        <a:spcBef>
                          <a:spcPts val="0"/>
                        </a:spcBef>
                        <a:spcAft>
                          <a:spcPts val="0"/>
                        </a:spcAft>
                      </a:pPr>
                      <a:endParaRPr lang="en-US" sz="1600" dirty="0">
                        <a:latin typeface="Calibri"/>
                        <a:ea typeface="Calibri"/>
                        <a:cs typeface="Arial"/>
                      </a:endParaRPr>
                    </a:p>
                  </a:txBody>
                  <a:tcPr marL="68580" marR="68580" marT="0" marB="0"/>
                </a:tc>
                <a:tc>
                  <a:txBody>
                    <a:bodyPr/>
                    <a:lstStyle/>
                    <a:p>
                      <a:pPr eaLnBrk="1" hangingPunct="1">
                        <a:lnSpc>
                          <a:spcPct val="150000"/>
                        </a:lnSpc>
                      </a:pPr>
                      <a:r>
                        <a:rPr lang="en-US" altLang="en-US" sz="1600" dirty="0"/>
                        <a:t>By the end of this lecture students will be able to:</a:t>
                      </a:r>
                    </a:p>
                    <a:p>
                      <a:r>
                        <a:rPr lang="en-US" altLang="en-US" sz="1600" dirty="0"/>
                        <a:t>  </a:t>
                      </a:r>
                      <a:endParaRPr lang="en-US" sz="1800" b="0" i="0" u="none" strike="noStrike" kern="1200" baseline="0" dirty="0">
                        <a:solidFill>
                          <a:schemeClr val="dk1"/>
                        </a:solidFill>
                        <a:latin typeface="+mn-lt"/>
                        <a:ea typeface="+mn-ea"/>
                        <a:cs typeface="+mn-cs"/>
                      </a:endParaRPr>
                    </a:p>
                    <a:p>
                      <a:r>
                        <a:rPr lang="en-GB" sz="1800" b="0" i="0" u="none" strike="noStrike" kern="1200" baseline="0" dirty="0">
                          <a:solidFill>
                            <a:schemeClr val="dk1"/>
                          </a:solidFill>
                          <a:latin typeface="+mn-lt"/>
                          <a:ea typeface="+mn-ea"/>
                          <a:cs typeface="+mn-cs"/>
                        </a:rPr>
                        <a:t>Explain the need to use “indicators” to measure “health” status </a:t>
                      </a:r>
                    </a:p>
                    <a:p>
                      <a:pPr marL="342900" indent="-342900">
                        <a:buFont typeface="+mj-lt"/>
                        <a:buAutoNum type="arabicPeriod"/>
                      </a:pPr>
                      <a:r>
                        <a:rPr lang="en-GB" sz="1800" b="0" i="0" u="none" strike="noStrike" kern="1200" baseline="0" dirty="0">
                          <a:solidFill>
                            <a:schemeClr val="dk1"/>
                          </a:solidFill>
                          <a:latin typeface="+mn-lt"/>
                          <a:ea typeface="+mn-ea"/>
                          <a:cs typeface="+mn-cs"/>
                        </a:rPr>
                        <a:t>State the characteristics of health indicators </a:t>
                      </a:r>
                    </a:p>
                    <a:p>
                      <a:pPr marL="342900" indent="-342900">
                        <a:buFont typeface="+mj-lt"/>
                        <a:buAutoNum type="arabicPeriod"/>
                      </a:pPr>
                      <a:r>
                        <a:rPr lang="en-GB" sz="1800" b="0" i="0" u="none" strike="noStrike" kern="1200" baseline="0" dirty="0">
                          <a:solidFill>
                            <a:schemeClr val="dk1"/>
                          </a:solidFill>
                          <a:latin typeface="+mn-lt"/>
                          <a:ea typeface="+mn-ea"/>
                          <a:cs typeface="+mn-cs"/>
                        </a:rPr>
                        <a:t>List the uses of health indicators </a:t>
                      </a:r>
                    </a:p>
                    <a:p>
                      <a:pPr marL="342900" indent="-342900">
                        <a:buFont typeface="+mj-lt"/>
                        <a:buAutoNum type="arabicPeriod"/>
                      </a:pPr>
                      <a:r>
                        <a:rPr lang="en-GB" sz="1800" b="0" i="0" u="none" strike="noStrike" kern="1200" baseline="0" dirty="0">
                          <a:solidFill>
                            <a:schemeClr val="dk1"/>
                          </a:solidFill>
                          <a:latin typeface="+mn-lt"/>
                          <a:ea typeface="+mn-ea"/>
                          <a:cs typeface="+mn-cs"/>
                        </a:rPr>
                        <a:t>State with examples the types of health indicators </a:t>
                      </a:r>
                    </a:p>
                    <a:p>
                      <a:pPr marL="342900" indent="-342900">
                        <a:buFont typeface="+mj-lt"/>
                        <a:buAutoNum type="arabicPeriod"/>
                      </a:pPr>
                      <a:r>
                        <a:rPr lang="en-US" sz="1800" b="0" i="0" u="none" strike="noStrike" kern="1200" baseline="0" dirty="0">
                          <a:solidFill>
                            <a:schemeClr val="dk1"/>
                          </a:solidFill>
                          <a:latin typeface="+mn-lt"/>
                          <a:ea typeface="+mn-ea"/>
                          <a:cs typeface="+mn-cs"/>
                        </a:rPr>
                        <a:t>Compute indicators </a:t>
                      </a:r>
                    </a:p>
                    <a:p>
                      <a:pPr marL="342900" indent="-342900">
                        <a:buFont typeface="+mj-lt"/>
                        <a:buAutoNum type="arabicPeriod"/>
                      </a:pPr>
                      <a:r>
                        <a:rPr lang="en-GB" sz="1800" b="0" i="0" u="none" strike="noStrike" kern="1200" baseline="0" dirty="0">
                          <a:solidFill>
                            <a:schemeClr val="dk1"/>
                          </a:solidFill>
                          <a:latin typeface="+mn-lt"/>
                          <a:ea typeface="+mn-ea"/>
                          <a:cs typeface="+mn-cs"/>
                        </a:rPr>
                        <a:t>Interpret the result of the indicator </a:t>
                      </a:r>
                      <a:r>
                        <a:rPr lang="en-US" sz="1800" b="0" i="0" u="none" strike="noStrike" kern="1200" baseline="0" dirty="0">
                          <a:solidFill>
                            <a:schemeClr val="dk1"/>
                          </a:solidFill>
                          <a:latin typeface="+mn-lt"/>
                          <a:ea typeface="+mn-ea"/>
                          <a:cs typeface="+mn-cs"/>
                        </a:rPr>
                        <a:t>Through scenario exercises.</a:t>
                      </a:r>
                    </a:p>
                  </a:txBody>
                  <a:tcPr marL="68580" marR="68580" marT="0" marB="0"/>
                </a:tc>
                <a:extLst>
                  <a:ext uri="{0D108BD9-81ED-4DB2-BD59-A6C34878D82A}">
                    <a16:rowId xmlns="" xmlns:a16="http://schemas.microsoft.com/office/drawing/2014/main" val="10001"/>
                  </a:ext>
                </a:extLst>
              </a:tr>
            </a:tbl>
          </a:graphicData>
        </a:graphic>
      </p:graphicFrame>
      <p:sp>
        <p:nvSpPr>
          <p:cNvPr id="7" name="Rectangle 2">
            <a:extLst>
              <a:ext uri="{FF2B5EF4-FFF2-40B4-BE49-F238E27FC236}">
                <a16:creationId xmlns="" xmlns:a16="http://schemas.microsoft.com/office/drawing/2014/main" id="{4C9A7E7C-958D-41D2-9B71-8DF209DA6A5A}"/>
              </a:ext>
            </a:extLst>
          </p:cNvPr>
          <p:cNvSpPr>
            <a:spLocks noChangeArrowheads="1"/>
          </p:cNvSpPr>
          <p:nvPr/>
        </p:nvSpPr>
        <p:spPr bwMode="auto">
          <a:xfrm>
            <a:off x="5183155" y="2785770"/>
            <a:ext cx="2438400" cy="89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1400">
                <a:latin typeface="Times New Roman" panose="02020603050405020304" pitchFamily="18" charset="0"/>
                <a:cs typeface="Times New Roman" panose="02020603050405020304" pitchFamily="18" charset="0"/>
              </a:rPr>
              <a:t>YEAR</a:t>
            </a:r>
            <a:endParaRPr lang="en-US" altLang="en-US" sz="800">
              <a:latin typeface="Arial" panose="020B0604020202020204" pitchFamily="34" charset="0"/>
            </a:endParaRPr>
          </a:p>
          <a:p>
            <a:pPr algn="ctr">
              <a:spcBef>
                <a:spcPct val="0"/>
              </a:spcBef>
              <a:buFontTx/>
              <a:buNone/>
            </a:pPr>
            <a:r>
              <a:rPr lang="en-US" altLang="en-US" sz="1400">
                <a:latin typeface="Times New Roman" panose="02020603050405020304" pitchFamily="18" charset="0"/>
                <a:cs typeface="Times New Roman" panose="02020603050405020304" pitchFamily="18" charset="0"/>
              </a:rPr>
              <a:t>1439-1440 </a:t>
            </a:r>
            <a:r>
              <a:rPr lang="en-US" altLang="en-US" sz="800">
                <a:latin typeface="Arial" panose="020B0604020202020204" pitchFamily="34" charset="0"/>
                <a:cs typeface="Times New Roman" panose="02020603050405020304" pitchFamily="18" charset="0"/>
              </a:rPr>
              <a:t>Hajji</a:t>
            </a:r>
            <a:endParaRPr lang="en-US" altLang="en-US" sz="800">
              <a:latin typeface="Arial" panose="020B0604020202020204" pitchFamily="34" charset="0"/>
            </a:endParaRPr>
          </a:p>
          <a:p>
            <a:pPr algn="ctr">
              <a:spcBef>
                <a:spcPct val="0"/>
              </a:spcBef>
              <a:buFontTx/>
              <a:buNone/>
            </a:pPr>
            <a:r>
              <a:rPr lang="en-US" altLang="en-US" sz="1400">
                <a:latin typeface="Times New Roman" panose="02020603050405020304" pitchFamily="18" charset="0"/>
                <a:cs typeface="Times New Roman" panose="02020603050405020304" pitchFamily="18" charset="0"/>
              </a:rPr>
              <a:t>2018 - 2019</a:t>
            </a:r>
            <a:r>
              <a:rPr lang="en-US" altLang="en-US" sz="1000" b="1">
                <a:latin typeface="Arial" panose="020B0604020202020204" pitchFamily="34" charset="0"/>
                <a:cs typeface="Times New Roman" panose="02020603050405020304" pitchFamily="18" charset="0"/>
              </a:rPr>
              <a:t> </a:t>
            </a:r>
            <a:r>
              <a:rPr lang="en-US" altLang="en-US" sz="800">
                <a:latin typeface="Arial" panose="020B0604020202020204" pitchFamily="34" charset="0"/>
                <a:cs typeface="Times New Roman" panose="02020603050405020304" pitchFamily="18" charset="0"/>
              </a:rPr>
              <a:t>Gregorian</a:t>
            </a:r>
            <a:endParaRPr lang="en-US" altLang="en-US" sz="800">
              <a:latin typeface="Arial" panose="020B0604020202020204" pitchFamily="34" charset="0"/>
            </a:endParaRPr>
          </a:p>
          <a:p>
            <a:pPr algn="ctr">
              <a:spcBef>
                <a:spcPct val="0"/>
              </a:spcBef>
              <a:buFontTx/>
              <a:buNone/>
            </a:pPr>
            <a:r>
              <a:rPr lang="en-US" altLang="en-US" sz="1000"/>
              <a:t>   </a:t>
            </a:r>
            <a:endParaRPr lang="en-US" altLang="en-US" sz="1800">
              <a:latin typeface="Arial" panose="020B0604020202020204" pitchFamily="34" charset="0"/>
            </a:endParaRPr>
          </a:p>
        </p:txBody>
      </p:sp>
      <p:sp>
        <p:nvSpPr>
          <p:cNvPr id="8" name="Rectangle 2">
            <a:extLst>
              <a:ext uri="{FF2B5EF4-FFF2-40B4-BE49-F238E27FC236}">
                <a16:creationId xmlns="" xmlns:a16="http://schemas.microsoft.com/office/drawing/2014/main" id="{296EF4C3-55E3-47D2-B067-C4986C4E35D6}"/>
              </a:ext>
            </a:extLst>
          </p:cNvPr>
          <p:cNvSpPr>
            <a:spLocks noChangeArrowheads="1"/>
          </p:cNvSpPr>
          <p:nvPr/>
        </p:nvSpPr>
        <p:spPr bwMode="auto">
          <a:xfrm>
            <a:off x="3724243" y="1774533"/>
            <a:ext cx="51054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1800" dirty="0">
                <a:solidFill>
                  <a:srgbClr val="00B0F0"/>
                </a:solidFill>
                <a:latin typeface="Arial" panose="020B0604020202020204" pitchFamily="34" charset="0"/>
                <a:cs typeface="Times New Roman" panose="02020603050405020304" pitchFamily="18" charset="0"/>
              </a:rPr>
              <a:t>by</a:t>
            </a:r>
            <a:endParaRPr lang="en-US" altLang="en-US" sz="1800" b="1" dirty="0">
              <a:solidFill>
                <a:srgbClr val="00B0F0"/>
              </a:solidFill>
              <a:cs typeface="Calibri" panose="020F0502020204030204" pitchFamily="34" charset="0"/>
            </a:endParaRPr>
          </a:p>
          <a:p>
            <a:pPr algn="ctr" eaLnBrk="1" hangingPunct="1">
              <a:spcBef>
                <a:spcPct val="0"/>
              </a:spcBef>
              <a:buFontTx/>
              <a:buNone/>
            </a:pPr>
            <a:r>
              <a:rPr lang="en-US" altLang="en-US" sz="1800" b="1" dirty="0">
                <a:cs typeface="Calibri" panose="020F0502020204030204" pitchFamily="34" charset="0"/>
              </a:rPr>
              <a:t>Prof. Mamduh A. El-Messeiry</a:t>
            </a:r>
            <a:endParaRPr lang="en-US" altLang="en-US" sz="800" dirty="0">
              <a:latin typeface="Arial" panose="020B0604020202020204" pitchFamily="34" charset="0"/>
            </a:endParaRPr>
          </a:p>
          <a:p>
            <a:pPr algn="ctr">
              <a:spcBef>
                <a:spcPct val="0"/>
              </a:spcBef>
              <a:buFontTx/>
              <a:buNone/>
            </a:pPr>
            <a:r>
              <a:rPr lang="en-US" altLang="en-US" sz="1200" b="1" dirty="0">
                <a:latin typeface="Arial" panose="020B0604020202020204" pitchFamily="34" charset="0"/>
                <a:cs typeface="Times New Roman" panose="02020603050405020304" pitchFamily="18" charset="0"/>
              </a:rPr>
              <a:t>B.Sc., M.P.H.; Dr. P.H. Sc.</a:t>
            </a:r>
            <a:r>
              <a:rPr lang="en-US" altLang="en-US" sz="2400" dirty="0">
                <a:latin typeface="Times New Roman" panose="02020603050405020304" pitchFamily="18" charset="0"/>
                <a:cs typeface="Times New Roman" panose="02020603050405020304" pitchFamily="18" charset="0"/>
              </a:rPr>
              <a:t> </a:t>
            </a:r>
            <a:endParaRPr lang="en-US" altLang="en-US" sz="80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idx="4294967295"/>
          </p:nvPr>
        </p:nvSpPr>
        <p:spPr>
          <a:xfrm>
            <a:off x="1740024" y="1020192"/>
            <a:ext cx="8139113" cy="793750"/>
          </a:xfrm>
        </p:spPr>
        <p:txBody>
          <a:bodyPr>
            <a:normAutofit/>
          </a:bodyPr>
          <a:lstStyle/>
          <a:p>
            <a:pPr eaLnBrk="1" hangingPunct="1">
              <a:defRPr/>
            </a:pPr>
            <a:r>
              <a:rPr lang="en-US" sz="3200" b="1" dirty="0">
                <a:solidFill>
                  <a:srgbClr val="0070C0"/>
                </a:solidFill>
                <a:latin typeface="+mn-lt"/>
                <a:cs typeface="Arial" panose="020B0604020202020204" pitchFamily="34" charset="0"/>
              </a:rPr>
              <a:t>DISABILITY INDICATORS</a:t>
            </a:r>
          </a:p>
        </p:txBody>
      </p:sp>
      <p:sp>
        <p:nvSpPr>
          <p:cNvPr id="30723" name="Content Placeholder 2"/>
          <p:cNvSpPr>
            <a:spLocks noGrp="1"/>
          </p:cNvSpPr>
          <p:nvPr>
            <p:ph idx="4294967295"/>
          </p:nvPr>
        </p:nvSpPr>
        <p:spPr>
          <a:xfrm>
            <a:off x="2312863" y="1733801"/>
            <a:ext cx="7434641" cy="4525392"/>
          </a:xfrm>
        </p:spPr>
        <p:txBody>
          <a:bodyPr>
            <a:noAutofit/>
          </a:bodyPr>
          <a:lstStyle/>
          <a:p>
            <a:pPr lvl="0">
              <a:buFont typeface="Arial" pitchFamily="34" charset="0"/>
              <a:buChar char="•"/>
            </a:pPr>
            <a:r>
              <a:rPr lang="en-US" sz="1800" b="1" dirty="0"/>
              <a:t>Event-type indicators</a:t>
            </a:r>
          </a:p>
          <a:p>
            <a:pPr lvl="1">
              <a:buFont typeface="Arial" pitchFamily="34" charset="0"/>
              <a:buChar char="•"/>
            </a:pPr>
            <a:r>
              <a:rPr lang="en-US" sz="1800" dirty="0"/>
              <a:t>Number of days of restricted activities</a:t>
            </a:r>
          </a:p>
          <a:p>
            <a:pPr lvl="1">
              <a:buFont typeface="Arial" pitchFamily="34" charset="0"/>
              <a:buChar char="•"/>
            </a:pPr>
            <a:r>
              <a:rPr lang="en-US" sz="1800" dirty="0"/>
              <a:t>Number of days confined to bed</a:t>
            </a:r>
          </a:p>
          <a:p>
            <a:pPr lvl="1">
              <a:buFont typeface="Arial" pitchFamily="34" charset="0"/>
              <a:buChar char="•"/>
            </a:pPr>
            <a:r>
              <a:rPr lang="en-US" sz="1800" dirty="0"/>
              <a:t>Number of days lost from work</a:t>
            </a:r>
          </a:p>
          <a:p>
            <a:pPr lvl="0">
              <a:buFont typeface="Arial" pitchFamily="34" charset="0"/>
              <a:buChar char="•"/>
            </a:pPr>
            <a:r>
              <a:rPr lang="en-US" sz="1800" b="1" dirty="0"/>
              <a:t>Person-type indicators </a:t>
            </a:r>
          </a:p>
          <a:p>
            <a:pPr lvl="1">
              <a:buFont typeface="Arial" pitchFamily="34" charset="0"/>
              <a:buChar char="•"/>
            </a:pPr>
            <a:r>
              <a:rPr lang="en-US" sz="1800" dirty="0"/>
              <a:t>Limitation of mobility</a:t>
            </a:r>
          </a:p>
          <a:p>
            <a:pPr lvl="1">
              <a:buFont typeface="Arial" pitchFamily="34" charset="0"/>
              <a:buChar char="•"/>
            </a:pPr>
            <a:r>
              <a:rPr lang="en-US" sz="1800" dirty="0"/>
              <a:t>Confined to bed</a:t>
            </a:r>
          </a:p>
          <a:p>
            <a:pPr lvl="1">
              <a:buFont typeface="Arial" pitchFamily="34" charset="0"/>
              <a:buChar char="•"/>
            </a:pPr>
            <a:r>
              <a:rPr lang="en-US" sz="1800" dirty="0"/>
              <a:t>Confined to house</a:t>
            </a:r>
          </a:p>
          <a:p>
            <a:pPr lvl="1">
              <a:buFont typeface="Arial" pitchFamily="34" charset="0"/>
              <a:buChar char="•"/>
            </a:pPr>
            <a:r>
              <a:rPr lang="en-US" sz="1800" dirty="0"/>
              <a:t>Getting around with aids</a:t>
            </a:r>
          </a:p>
          <a:p>
            <a:pPr marL="0" indent="0">
              <a:buNone/>
            </a:pPr>
            <a:r>
              <a:rPr lang="en-US" sz="1800" dirty="0"/>
              <a:t> </a:t>
            </a:r>
            <a:r>
              <a:rPr lang="en-US" sz="1800" b="1" dirty="0"/>
              <a:t>Limitation of activities</a:t>
            </a:r>
          </a:p>
          <a:p>
            <a:pPr lvl="1">
              <a:buFont typeface="Arial" pitchFamily="34" charset="0"/>
              <a:buChar char="•"/>
            </a:pPr>
            <a:r>
              <a:rPr lang="en-US" sz="1800" dirty="0"/>
              <a:t>Limitation of basic activities (toilet – bathing)</a:t>
            </a:r>
          </a:p>
          <a:p>
            <a:pPr lvl="1">
              <a:buFont typeface="Arial" pitchFamily="34" charset="0"/>
              <a:buChar char="•"/>
            </a:pPr>
            <a:r>
              <a:rPr lang="en-US" sz="1800" dirty="0"/>
              <a:t>Limitation of major activities (house work or work)</a:t>
            </a:r>
          </a:p>
        </p:txBody>
      </p:sp>
    </p:spTree>
    <p:extLst>
      <p:ext uri="{BB962C8B-B14F-4D97-AF65-F5344CB8AC3E}">
        <p14:creationId xmlns:p14="http://schemas.microsoft.com/office/powerpoint/2010/main" val="6616109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idx="4294967295"/>
          </p:nvPr>
        </p:nvSpPr>
        <p:spPr>
          <a:xfrm>
            <a:off x="1606859" y="1188868"/>
            <a:ext cx="8139113" cy="793750"/>
          </a:xfrm>
        </p:spPr>
        <p:txBody>
          <a:bodyPr>
            <a:normAutofit/>
          </a:bodyPr>
          <a:lstStyle/>
          <a:p>
            <a:pPr eaLnBrk="1" hangingPunct="1">
              <a:defRPr/>
            </a:pPr>
            <a:r>
              <a:rPr lang="en-US" sz="3600" b="1" dirty="0">
                <a:solidFill>
                  <a:srgbClr val="0070C0"/>
                </a:solidFill>
                <a:latin typeface="+mn-lt"/>
                <a:cs typeface="Arial" panose="020B0604020202020204" pitchFamily="34" charset="0"/>
              </a:rPr>
              <a:t>HEALTHCARE DELIVERY INDICATORS</a:t>
            </a:r>
          </a:p>
        </p:txBody>
      </p:sp>
      <p:sp>
        <p:nvSpPr>
          <p:cNvPr id="30723" name="Content Placeholder 2"/>
          <p:cNvSpPr>
            <a:spLocks noGrp="1"/>
          </p:cNvSpPr>
          <p:nvPr>
            <p:ph idx="4294967295"/>
          </p:nvPr>
        </p:nvSpPr>
        <p:spPr>
          <a:xfrm>
            <a:off x="1828800" y="3366117"/>
            <a:ext cx="10363200" cy="2895600"/>
          </a:xfrm>
        </p:spPr>
        <p:txBody>
          <a:bodyPr>
            <a:noAutofit/>
          </a:bodyPr>
          <a:lstStyle/>
          <a:p>
            <a:pPr lvl="0">
              <a:buFont typeface="Arial" pitchFamily="34" charset="0"/>
              <a:buChar char="•"/>
            </a:pPr>
            <a:r>
              <a:rPr lang="en-US" sz="2400" dirty="0"/>
              <a:t>Doctors – population ratio</a:t>
            </a:r>
          </a:p>
          <a:p>
            <a:pPr lvl="0">
              <a:buFont typeface="Arial" pitchFamily="34" charset="0"/>
              <a:buChar char="•"/>
            </a:pPr>
            <a:r>
              <a:rPr lang="en-US" sz="2400" dirty="0"/>
              <a:t>Nurses – population ratio</a:t>
            </a:r>
          </a:p>
          <a:p>
            <a:pPr lvl="0">
              <a:buFont typeface="Arial" pitchFamily="34" charset="0"/>
              <a:buChar char="•"/>
            </a:pPr>
            <a:r>
              <a:rPr lang="en-US" sz="2400" dirty="0"/>
              <a:t>Bed – Population ratio</a:t>
            </a:r>
          </a:p>
          <a:p>
            <a:pPr lvl="0">
              <a:buFont typeface="Arial" pitchFamily="34" charset="0"/>
              <a:buChar char="•"/>
            </a:pPr>
            <a:r>
              <a:rPr lang="en-US" sz="2400" dirty="0"/>
              <a:t>Center or sub-center – population ratio </a:t>
            </a:r>
          </a:p>
          <a:p>
            <a:pPr lvl="0">
              <a:buFont typeface="Arial" pitchFamily="34" charset="0"/>
              <a:buChar char="•"/>
            </a:pPr>
            <a:r>
              <a:rPr lang="en-US" sz="2400" dirty="0"/>
              <a:t>Midwives – female in the fertile age group ratio</a:t>
            </a:r>
          </a:p>
        </p:txBody>
      </p:sp>
    </p:spTree>
    <p:extLst>
      <p:ext uri="{BB962C8B-B14F-4D97-AF65-F5344CB8AC3E}">
        <p14:creationId xmlns:p14="http://schemas.microsoft.com/office/powerpoint/2010/main" val="17965455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idx="4294967295"/>
          </p:nvPr>
        </p:nvSpPr>
        <p:spPr>
          <a:xfrm>
            <a:off x="1731145" y="1455198"/>
            <a:ext cx="8139113" cy="793750"/>
          </a:xfrm>
        </p:spPr>
        <p:txBody>
          <a:bodyPr>
            <a:noAutofit/>
          </a:bodyPr>
          <a:lstStyle/>
          <a:p>
            <a:pPr eaLnBrk="1" hangingPunct="1">
              <a:defRPr/>
            </a:pPr>
            <a:r>
              <a:rPr lang="en-US" sz="3600" b="1" dirty="0">
                <a:solidFill>
                  <a:srgbClr val="0070C0"/>
                </a:solidFill>
                <a:latin typeface="+mn-lt"/>
                <a:cs typeface="Arial" panose="020B0604020202020204" pitchFamily="34" charset="0"/>
              </a:rPr>
              <a:t>HEALTHCARE UTILIZATION INDICATORS</a:t>
            </a:r>
          </a:p>
        </p:txBody>
      </p:sp>
      <p:sp>
        <p:nvSpPr>
          <p:cNvPr id="30723" name="Content Placeholder 2"/>
          <p:cNvSpPr>
            <a:spLocks noGrp="1"/>
          </p:cNvSpPr>
          <p:nvPr>
            <p:ph idx="4294967295"/>
          </p:nvPr>
        </p:nvSpPr>
        <p:spPr>
          <a:xfrm>
            <a:off x="1731145" y="2806823"/>
            <a:ext cx="10363200" cy="3203360"/>
          </a:xfrm>
        </p:spPr>
        <p:txBody>
          <a:bodyPr>
            <a:noAutofit/>
          </a:bodyPr>
          <a:lstStyle/>
          <a:p>
            <a:pPr>
              <a:buFont typeface="Arial" pitchFamily="34" charset="0"/>
              <a:buChar char="•"/>
            </a:pPr>
            <a:r>
              <a:rPr lang="en-US" sz="2400" dirty="0"/>
              <a:t>Percentage of children attending for immunization</a:t>
            </a:r>
          </a:p>
          <a:p>
            <a:pPr>
              <a:buFont typeface="Arial" pitchFamily="34" charset="0"/>
              <a:buChar char="•"/>
            </a:pPr>
            <a:r>
              <a:rPr lang="en-US" sz="2400" dirty="0"/>
              <a:t>Percentage of children attending for routine check-up</a:t>
            </a:r>
          </a:p>
          <a:p>
            <a:pPr>
              <a:buFont typeface="Arial" pitchFamily="34" charset="0"/>
              <a:buChar char="•"/>
            </a:pPr>
            <a:r>
              <a:rPr lang="en-US" sz="2400" dirty="0"/>
              <a:t>Percentage of pregnant female attending for ante-natal care</a:t>
            </a:r>
          </a:p>
          <a:p>
            <a:pPr>
              <a:buFont typeface="Arial" pitchFamily="34" charset="0"/>
              <a:buChar char="•"/>
            </a:pPr>
            <a:r>
              <a:rPr lang="en-US" sz="2400" dirty="0"/>
              <a:t>Percentage of pregnant female attended by a trained birth attendant</a:t>
            </a:r>
          </a:p>
          <a:p>
            <a:pPr>
              <a:buFont typeface="Arial" pitchFamily="34" charset="0"/>
              <a:buChar char="•"/>
            </a:pPr>
            <a:r>
              <a:rPr lang="en-US" sz="2400" dirty="0"/>
              <a:t>Percentage of female attending family planning clinics</a:t>
            </a:r>
          </a:p>
          <a:p>
            <a:pPr>
              <a:buFont typeface="Arial" pitchFamily="34" charset="0"/>
              <a:buChar char="•"/>
            </a:pPr>
            <a:r>
              <a:rPr lang="en-US" sz="2400" dirty="0"/>
              <a:t>Bed occupancy rate</a:t>
            </a:r>
          </a:p>
          <a:p>
            <a:pPr>
              <a:buFont typeface="Arial" pitchFamily="34" charset="0"/>
              <a:buChar char="•"/>
            </a:pPr>
            <a:r>
              <a:rPr lang="en-US" sz="2400" dirty="0"/>
              <a:t>Bed turn over ratio</a:t>
            </a:r>
          </a:p>
        </p:txBody>
      </p:sp>
    </p:spTree>
    <p:extLst>
      <p:ext uri="{BB962C8B-B14F-4D97-AF65-F5344CB8AC3E}">
        <p14:creationId xmlns:p14="http://schemas.microsoft.com/office/powerpoint/2010/main" val="10881300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idx="4294967295"/>
          </p:nvPr>
        </p:nvSpPr>
        <p:spPr>
          <a:xfrm>
            <a:off x="1811045" y="1010637"/>
            <a:ext cx="8139113" cy="793750"/>
          </a:xfrm>
        </p:spPr>
        <p:txBody>
          <a:bodyPr>
            <a:normAutofit/>
          </a:bodyPr>
          <a:lstStyle/>
          <a:p>
            <a:pPr eaLnBrk="1" hangingPunct="1">
              <a:defRPr/>
            </a:pPr>
            <a:r>
              <a:rPr lang="en-US" sz="4000" b="1" dirty="0">
                <a:solidFill>
                  <a:srgbClr val="0070C0"/>
                </a:solidFill>
                <a:latin typeface="+mn-lt"/>
                <a:cs typeface="Arial" panose="020B0604020202020204" pitchFamily="34" charset="0"/>
              </a:rPr>
              <a:t>NUTRITION INDICATORS</a:t>
            </a:r>
          </a:p>
        </p:txBody>
      </p:sp>
      <p:sp>
        <p:nvSpPr>
          <p:cNvPr id="30723" name="Content Placeholder 2"/>
          <p:cNvSpPr>
            <a:spLocks noGrp="1"/>
          </p:cNvSpPr>
          <p:nvPr>
            <p:ph idx="4294967295"/>
          </p:nvPr>
        </p:nvSpPr>
        <p:spPr>
          <a:xfrm>
            <a:off x="1710431" y="1804387"/>
            <a:ext cx="10668000" cy="4230653"/>
          </a:xfrm>
        </p:spPr>
        <p:txBody>
          <a:bodyPr>
            <a:noAutofit/>
          </a:bodyPr>
          <a:lstStyle/>
          <a:p>
            <a:pPr lvl="0">
              <a:buFont typeface="Arial" pitchFamily="34" charset="0"/>
              <a:buChar char="•"/>
            </a:pPr>
            <a:r>
              <a:rPr lang="en-US" sz="2000" dirty="0"/>
              <a:t>Specific nutritional indicators</a:t>
            </a:r>
          </a:p>
          <a:p>
            <a:pPr lvl="1">
              <a:buFont typeface="Arial" pitchFamily="34" charset="0"/>
              <a:buChar char="•"/>
            </a:pPr>
            <a:r>
              <a:rPr lang="en-US" sz="1700" dirty="0"/>
              <a:t>Percentage of the population who have low weight for age -  height for age –   weight for  height</a:t>
            </a:r>
          </a:p>
          <a:p>
            <a:pPr lvl="1">
              <a:buFont typeface="Arial" pitchFamily="34" charset="0"/>
              <a:buChar char="•"/>
            </a:pPr>
            <a:r>
              <a:rPr lang="en-US" sz="1700" dirty="0"/>
              <a:t>Percentage of infants born with a low birth weight</a:t>
            </a:r>
          </a:p>
          <a:p>
            <a:pPr lvl="1">
              <a:buFont typeface="Arial" pitchFamily="34" charset="0"/>
              <a:buChar char="•"/>
            </a:pPr>
            <a:r>
              <a:rPr lang="en-US" sz="1700" dirty="0"/>
              <a:t>Percentage of the population who have low </a:t>
            </a:r>
            <a:r>
              <a:rPr lang="en-US" sz="1700" dirty="0">
                <a:solidFill>
                  <a:srgbClr val="FF0000"/>
                </a:solidFill>
              </a:rPr>
              <a:t>HB</a:t>
            </a:r>
            <a:r>
              <a:rPr lang="en-US" sz="1700" dirty="0"/>
              <a:t> level</a:t>
            </a:r>
          </a:p>
          <a:p>
            <a:pPr lvl="1">
              <a:buFont typeface="Arial" pitchFamily="34" charset="0"/>
              <a:buChar char="•"/>
            </a:pPr>
            <a:r>
              <a:rPr lang="en-US" sz="1700" dirty="0"/>
              <a:t>Percentage of children with clinical signs of </a:t>
            </a:r>
            <a:r>
              <a:rPr lang="en-US" sz="1700" dirty="0">
                <a:solidFill>
                  <a:srgbClr val="FF0000"/>
                </a:solidFill>
              </a:rPr>
              <a:t>malnutrition</a:t>
            </a:r>
          </a:p>
          <a:p>
            <a:pPr lvl="1">
              <a:buFont typeface="Arial" pitchFamily="34" charset="0"/>
              <a:buChar char="•"/>
            </a:pPr>
            <a:r>
              <a:rPr lang="en-US" sz="1700" dirty="0"/>
              <a:t>Percentage of those whose protein and </a:t>
            </a:r>
            <a:r>
              <a:rPr lang="en-US" sz="1700" dirty="0">
                <a:solidFill>
                  <a:srgbClr val="FF0000"/>
                </a:solidFill>
              </a:rPr>
              <a:t>caloric intake </a:t>
            </a:r>
            <a:r>
              <a:rPr lang="en-US" sz="1700" dirty="0"/>
              <a:t>below the required</a:t>
            </a:r>
          </a:p>
          <a:p>
            <a:pPr lvl="1">
              <a:buFont typeface="Arial" pitchFamily="34" charset="0"/>
              <a:buChar char="•"/>
            </a:pPr>
            <a:r>
              <a:rPr lang="en-US" sz="1700" dirty="0"/>
              <a:t>Percentage of those who have 2 meals or fewer per day</a:t>
            </a:r>
          </a:p>
          <a:p>
            <a:pPr lvl="1">
              <a:buFont typeface="Arial" pitchFamily="34" charset="0"/>
              <a:buChar char="•"/>
            </a:pPr>
            <a:r>
              <a:rPr lang="en-US" sz="1700" dirty="0"/>
              <a:t>Increases in prices as a percentage increase in minimal wages</a:t>
            </a:r>
          </a:p>
          <a:p>
            <a:pPr lvl="1">
              <a:buFont typeface="Arial" pitchFamily="34" charset="0"/>
              <a:buChar char="•"/>
            </a:pPr>
            <a:r>
              <a:rPr lang="en-US" sz="1700" dirty="0"/>
              <a:t>Percentage of expenditure on food from total income</a:t>
            </a:r>
          </a:p>
          <a:p>
            <a:pPr lvl="0">
              <a:buFont typeface="Arial" pitchFamily="34" charset="0"/>
              <a:buChar char="•"/>
            </a:pPr>
            <a:r>
              <a:rPr lang="en-US" sz="2000" dirty="0"/>
              <a:t>Mortality indicators</a:t>
            </a:r>
          </a:p>
          <a:p>
            <a:pPr lvl="1">
              <a:buFont typeface="Arial" pitchFamily="34" charset="0"/>
              <a:buChar char="•"/>
            </a:pPr>
            <a:r>
              <a:rPr lang="en-US" sz="1700" dirty="0"/>
              <a:t>MMR – IMR – children &lt;5 years</a:t>
            </a:r>
          </a:p>
          <a:p>
            <a:pPr lvl="1">
              <a:buFont typeface="Arial" pitchFamily="34" charset="0"/>
              <a:buChar char="•"/>
            </a:pPr>
            <a:r>
              <a:rPr lang="en-US" sz="1700" dirty="0"/>
              <a:t>Morbidity rates for certain diseases as measles and diarrhea</a:t>
            </a:r>
          </a:p>
          <a:p>
            <a:pPr lvl="1">
              <a:buFont typeface="Arial" pitchFamily="34" charset="0"/>
              <a:buChar char="•"/>
            </a:pPr>
            <a:r>
              <a:rPr lang="en-US" sz="1700" dirty="0"/>
              <a:t>Cause specific mortality rate as from measles and tuberculosis</a:t>
            </a:r>
          </a:p>
        </p:txBody>
      </p:sp>
    </p:spTree>
    <p:extLst>
      <p:ext uri="{BB962C8B-B14F-4D97-AF65-F5344CB8AC3E}">
        <p14:creationId xmlns:p14="http://schemas.microsoft.com/office/powerpoint/2010/main" val="42905454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idx="4294967295"/>
          </p:nvPr>
        </p:nvSpPr>
        <p:spPr>
          <a:xfrm>
            <a:off x="1754820" y="1393055"/>
            <a:ext cx="8139113" cy="793750"/>
          </a:xfrm>
        </p:spPr>
        <p:txBody>
          <a:bodyPr>
            <a:normAutofit/>
          </a:bodyPr>
          <a:lstStyle/>
          <a:p>
            <a:pPr eaLnBrk="1" hangingPunct="1">
              <a:defRPr/>
            </a:pPr>
            <a:r>
              <a:rPr lang="en-US" sz="3600" b="1" dirty="0">
                <a:solidFill>
                  <a:srgbClr val="0070C0"/>
                </a:solidFill>
                <a:latin typeface="+mn-lt"/>
                <a:cs typeface="Arial" panose="020B0604020202020204" pitchFamily="34" charset="0"/>
              </a:rPr>
              <a:t>SOCIOECONOMIC INDICATORS</a:t>
            </a:r>
          </a:p>
        </p:txBody>
      </p:sp>
      <p:sp>
        <p:nvSpPr>
          <p:cNvPr id="30723" name="Content Placeholder 2"/>
          <p:cNvSpPr>
            <a:spLocks noGrp="1"/>
          </p:cNvSpPr>
          <p:nvPr>
            <p:ph idx="4294967295"/>
          </p:nvPr>
        </p:nvSpPr>
        <p:spPr>
          <a:xfrm>
            <a:off x="1754820" y="2550110"/>
            <a:ext cx="10668000" cy="3581400"/>
          </a:xfrm>
        </p:spPr>
        <p:txBody>
          <a:bodyPr>
            <a:noAutofit/>
          </a:bodyPr>
          <a:lstStyle/>
          <a:p>
            <a:pPr lvl="0">
              <a:buFont typeface="Arial" pitchFamily="34" charset="0"/>
              <a:buChar char="•"/>
            </a:pPr>
            <a:r>
              <a:rPr lang="en-US" sz="2400" dirty="0">
                <a:solidFill>
                  <a:srgbClr val="FF0000"/>
                </a:solidFill>
              </a:rPr>
              <a:t>Rate of population growth</a:t>
            </a:r>
          </a:p>
          <a:p>
            <a:pPr lvl="0">
              <a:buFont typeface="Arial" pitchFamily="34" charset="0"/>
              <a:buChar char="•"/>
            </a:pPr>
            <a:r>
              <a:rPr lang="en-US" sz="2400" dirty="0">
                <a:solidFill>
                  <a:srgbClr val="FF0000"/>
                </a:solidFill>
              </a:rPr>
              <a:t>Per-capita gross national production </a:t>
            </a:r>
            <a:r>
              <a:rPr lang="en-US" sz="2400" dirty="0"/>
              <a:t>(GNP)</a:t>
            </a:r>
          </a:p>
          <a:p>
            <a:pPr lvl="0">
              <a:buFont typeface="Arial" pitchFamily="34" charset="0"/>
              <a:buChar char="•"/>
            </a:pPr>
            <a:r>
              <a:rPr lang="en-US" sz="2400" dirty="0"/>
              <a:t>Percentage of unemployed</a:t>
            </a:r>
          </a:p>
          <a:p>
            <a:pPr lvl="0">
              <a:buFont typeface="Arial" pitchFamily="34" charset="0"/>
              <a:buChar char="•"/>
            </a:pPr>
            <a:r>
              <a:rPr lang="en-US" sz="2400" dirty="0"/>
              <a:t>Percentage of literacy</a:t>
            </a:r>
          </a:p>
          <a:p>
            <a:pPr lvl="0">
              <a:buFont typeface="Arial" pitchFamily="34" charset="0"/>
              <a:buChar char="•"/>
            </a:pPr>
            <a:r>
              <a:rPr lang="en-US" sz="2400" dirty="0">
                <a:solidFill>
                  <a:srgbClr val="FF0000"/>
                </a:solidFill>
              </a:rPr>
              <a:t>Average family size</a:t>
            </a:r>
          </a:p>
          <a:p>
            <a:pPr lvl="0">
              <a:buFont typeface="Arial" pitchFamily="34" charset="0"/>
              <a:buChar char="•"/>
            </a:pPr>
            <a:r>
              <a:rPr lang="en-US" sz="2400" dirty="0"/>
              <a:t>Crowding index</a:t>
            </a:r>
          </a:p>
          <a:p>
            <a:pPr lvl="0">
              <a:buFont typeface="Arial" pitchFamily="34" charset="0"/>
              <a:buChar char="•"/>
            </a:pPr>
            <a:r>
              <a:rPr lang="en-US" sz="2400" dirty="0"/>
              <a:t>Dependency ratio</a:t>
            </a:r>
          </a:p>
        </p:txBody>
      </p:sp>
    </p:spTree>
    <p:extLst>
      <p:ext uri="{BB962C8B-B14F-4D97-AF65-F5344CB8AC3E}">
        <p14:creationId xmlns:p14="http://schemas.microsoft.com/office/powerpoint/2010/main" val="41256796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idx="4294967295"/>
          </p:nvPr>
        </p:nvSpPr>
        <p:spPr>
          <a:xfrm>
            <a:off x="1802167" y="1268767"/>
            <a:ext cx="8139113" cy="793750"/>
          </a:xfrm>
        </p:spPr>
        <p:txBody>
          <a:bodyPr>
            <a:normAutofit/>
          </a:bodyPr>
          <a:lstStyle/>
          <a:p>
            <a:pPr eaLnBrk="1" hangingPunct="1">
              <a:defRPr/>
            </a:pPr>
            <a:r>
              <a:rPr lang="en-US" sz="3600" b="1" dirty="0">
                <a:solidFill>
                  <a:srgbClr val="0070C0"/>
                </a:solidFill>
                <a:latin typeface="+mn-lt"/>
                <a:cs typeface="Arial" panose="020B0604020202020204" pitchFamily="34" charset="0"/>
              </a:rPr>
              <a:t>SOCIAL AND MENTAL INDICATORS</a:t>
            </a:r>
          </a:p>
        </p:txBody>
      </p:sp>
      <p:sp>
        <p:nvSpPr>
          <p:cNvPr id="30723" name="Content Placeholder 2"/>
          <p:cNvSpPr>
            <a:spLocks noGrp="1"/>
          </p:cNvSpPr>
          <p:nvPr>
            <p:ph idx="4294967295"/>
          </p:nvPr>
        </p:nvSpPr>
        <p:spPr>
          <a:xfrm>
            <a:off x="2250720" y="2062517"/>
            <a:ext cx="6612385" cy="3289917"/>
          </a:xfrm>
        </p:spPr>
        <p:txBody>
          <a:bodyPr>
            <a:noAutofit/>
          </a:bodyPr>
          <a:lstStyle/>
          <a:p>
            <a:pPr marL="0" indent="0">
              <a:buNone/>
            </a:pPr>
            <a:r>
              <a:rPr lang="en-US" dirty="0"/>
              <a:t>Rate of </a:t>
            </a:r>
          </a:p>
          <a:p>
            <a:pPr lvl="1">
              <a:buFont typeface="Arial" pitchFamily="34" charset="0"/>
              <a:buChar char="•"/>
            </a:pPr>
            <a:r>
              <a:rPr lang="en-US" dirty="0"/>
              <a:t>suicide </a:t>
            </a:r>
          </a:p>
          <a:p>
            <a:pPr lvl="1">
              <a:buFont typeface="Arial" pitchFamily="34" charset="0"/>
              <a:buChar char="•"/>
            </a:pPr>
            <a:r>
              <a:rPr lang="en-US" dirty="0"/>
              <a:t>homicide </a:t>
            </a:r>
          </a:p>
          <a:p>
            <a:pPr lvl="1">
              <a:buFont typeface="Arial" pitchFamily="34" charset="0"/>
              <a:buChar char="•"/>
            </a:pPr>
            <a:r>
              <a:rPr lang="en-US" dirty="0"/>
              <a:t>delinquency </a:t>
            </a:r>
          </a:p>
          <a:p>
            <a:pPr lvl="1">
              <a:buFont typeface="Arial" pitchFamily="34" charset="0"/>
              <a:buChar char="•"/>
            </a:pPr>
            <a:r>
              <a:rPr lang="en-US" dirty="0"/>
              <a:t>Alcohol and substance abuse </a:t>
            </a:r>
          </a:p>
          <a:p>
            <a:pPr lvl="1">
              <a:buFont typeface="Arial" pitchFamily="34" charset="0"/>
              <a:buChar char="•"/>
            </a:pPr>
            <a:r>
              <a:rPr lang="en-US" dirty="0"/>
              <a:t>rape </a:t>
            </a:r>
          </a:p>
          <a:p>
            <a:pPr lvl="1">
              <a:buFont typeface="Arial" pitchFamily="34" charset="0"/>
              <a:buChar char="•"/>
            </a:pPr>
            <a:r>
              <a:rPr lang="en-US" dirty="0"/>
              <a:t>child abuse </a:t>
            </a:r>
          </a:p>
          <a:p>
            <a:pPr lvl="1">
              <a:buFont typeface="Arial" pitchFamily="34" charset="0"/>
              <a:buChar char="•"/>
            </a:pPr>
            <a:r>
              <a:rPr lang="en-US" dirty="0"/>
              <a:t>wife abuse </a:t>
            </a:r>
          </a:p>
          <a:p>
            <a:pPr lvl="1">
              <a:buFont typeface="Arial" pitchFamily="34" charset="0"/>
              <a:buChar char="•"/>
            </a:pPr>
            <a:r>
              <a:rPr lang="en-US" dirty="0"/>
              <a:t>neglected or abandoned youth</a:t>
            </a:r>
          </a:p>
        </p:txBody>
      </p:sp>
    </p:spTree>
    <p:extLst>
      <p:ext uri="{BB962C8B-B14F-4D97-AF65-F5344CB8AC3E}">
        <p14:creationId xmlns:p14="http://schemas.microsoft.com/office/powerpoint/2010/main" val="26424801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idx="4294967295"/>
          </p:nvPr>
        </p:nvSpPr>
        <p:spPr>
          <a:xfrm>
            <a:off x="1695635" y="1233256"/>
            <a:ext cx="8139113" cy="793750"/>
          </a:xfrm>
        </p:spPr>
        <p:txBody>
          <a:bodyPr>
            <a:normAutofit/>
          </a:bodyPr>
          <a:lstStyle/>
          <a:p>
            <a:pPr eaLnBrk="1" hangingPunct="1">
              <a:defRPr/>
            </a:pPr>
            <a:r>
              <a:rPr lang="en-US" sz="3600" b="1" dirty="0">
                <a:solidFill>
                  <a:srgbClr val="0070C0"/>
                </a:solidFill>
                <a:latin typeface="+mn-lt"/>
                <a:cs typeface="Arial" panose="020B0604020202020204" pitchFamily="34" charset="0"/>
              </a:rPr>
              <a:t>ENVIRONMENTAL INDICATORS</a:t>
            </a:r>
          </a:p>
        </p:txBody>
      </p:sp>
      <p:sp>
        <p:nvSpPr>
          <p:cNvPr id="30723" name="Content Placeholder 2"/>
          <p:cNvSpPr>
            <a:spLocks noGrp="1"/>
          </p:cNvSpPr>
          <p:nvPr>
            <p:ph idx="4294967295"/>
          </p:nvPr>
        </p:nvSpPr>
        <p:spPr>
          <a:xfrm>
            <a:off x="1923495" y="3013229"/>
            <a:ext cx="8720831" cy="1878367"/>
          </a:xfrm>
        </p:spPr>
        <p:txBody>
          <a:bodyPr>
            <a:noAutofit/>
          </a:bodyPr>
          <a:lstStyle/>
          <a:p>
            <a:pPr marL="0" indent="0">
              <a:buNone/>
            </a:pPr>
            <a:r>
              <a:rPr lang="en-US" sz="3200" dirty="0"/>
              <a:t>Percentage of the population with </a:t>
            </a:r>
          </a:p>
          <a:p>
            <a:pPr lvl="1">
              <a:buFont typeface="Arial" pitchFamily="34" charset="0"/>
              <a:buChar char="•"/>
            </a:pPr>
            <a:r>
              <a:rPr lang="en-US" sz="2800" dirty="0">
                <a:solidFill>
                  <a:srgbClr val="FF0000"/>
                </a:solidFill>
              </a:rPr>
              <a:t>safe water supply inside dwellings </a:t>
            </a:r>
          </a:p>
          <a:p>
            <a:pPr lvl="1">
              <a:buFont typeface="Arial" pitchFamily="34" charset="0"/>
              <a:buChar char="•"/>
            </a:pPr>
            <a:r>
              <a:rPr lang="en-US" sz="2800" dirty="0"/>
              <a:t>sanitary refuse and sewage disposal </a:t>
            </a:r>
          </a:p>
          <a:p>
            <a:pPr lvl="1">
              <a:buFont typeface="Arial" pitchFamily="34" charset="0"/>
              <a:buChar char="•"/>
            </a:pPr>
            <a:r>
              <a:rPr lang="en-US" sz="2800" dirty="0"/>
              <a:t>living nearby a source of pollution</a:t>
            </a:r>
          </a:p>
          <a:p>
            <a:pPr marL="0" indent="0">
              <a:buNone/>
            </a:pPr>
            <a:r>
              <a:rPr lang="en-US" sz="3200" dirty="0"/>
              <a:t> </a:t>
            </a:r>
          </a:p>
        </p:txBody>
      </p:sp>
    </p:spTree>
    <p:extLst>
      <p:ext uri="{BB962C8B-B14F-4D97-AF65-F5344CB8AC3E}">
        <p14:creationId xmlns:p14="http://schemas.microsoft.com/office/powerpoint/2010/main" val="10428191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idx="4294967295"/>
          </p:nvPr>
        </p:nvSpPr>
        <p:spPr>
          <a:xfrm>
            <a:off x="1606858" y="1242134"/>
            <a:ext cx="8139113" cy="793750"/>
          </a:xfrm>
        </p:spPr>
        <p:txBody>
          <a:bodyPr>
            <a:normAutofit/>
          </a:bodyPr>
          <a:lstStyle/>
          <a:p>
            <a:pPr eaLnBrk="1" hangingPunct="1">
              <a:defRPr/>
            </a:pPr>
            <a:r>
              <a:rPr lang="en-US" sz="3600" b="1" dirty="0">
                <a:solidFill>
                  <a:srgbClr val="0070C0"/>
                </a:solidFill>
                <a:latin typeface="+mn-lt"/>
                <a:cs typeface="Arial" panose="020B0604020202020204" pitchFamily="34" charset="0"/>
              </a:rPr>
              <a:t>QUALITY OF LIFE INDICATORS</a:t>
            </a:r>
          </a:p>
        </p:txBody>
      </p:sp>
      <p:sp>
        <p:nvSpPr>
          <p:cNvPr id="30723" name="Content Placeholder 2"/>
          <p:cNvSpPr>
            <a:spLocks noGrp="1"/>
          </p:cNvSpPr>
          <p:nvPr>
            <p:ph idx="4294967295"/>
          </p:nvPr>
        </p:nvSpPr>
        <p:spPr>
          <a:xfrm>
            <a:off x="1606858" y="2178926"/>
            <a:ext cx="10668000" cy="3084250"/>
          </a:xfrm>
        </p:spPr>
        <p:txBody>
          <a:bodyPr>
            <a:noAutofit/>
          </a:bodyPr>
          <a:lstStyle/>
          <a:p>
            <a:pPr lvl="0">
              <a:buFont typeface="Arial" pitchFamily="34" charset="0"/>
              <a:buChar char="•"/>
            </a:pPr>
            <a:r>
              <a:rPr lang="en-US" sz="2000" dirty="0"/>
              <a:t>Physical quality of life </a:t>
            </a:r>
            <a:r>
              <a:rPr lang="en-US" sz="2000" b="1" dirty="0">
                <a:solidFill>
                  <a:srgbClr val="FF0000"/>
                </a:solidFill>
              </a:rPr>
              <a:t>PQLI</a:t>
            </a:r>
          </a:p>
          <a:p>
            <a:pPr marL="0" indent="0" defTabSz="342900">
              <a:buNone/>
            </a:pPr>
            <a:r>
              <a:rPr lang="en-US" sz="2000" dirty="0"/>
              <a:t>	Averaging three indicators :Infant mortality - Life expectancy at 1 year of 	age - Literacy rate  	yielding a score on a scale ranging from 0 (worst) to 100 (best)</a:t>
            </a:r>
          </a:p>
          <a:p>
            <a:pPr>
              <a:buFont typeface="Arial" pitchFamily="34" charset="0"/>
              <a:buChar char="•"/>
            </a:pPr>
            <a:endParaRPr lang="en-US" sz="2000" dirty="0"/>
          </a:p>
          <a:p>
            <a:pPr lvl="0">
              <a:buFont typeface="Arial" pitchFamily="34" charset="0"/>
              <a:buChar char="•"/>
            </a:pPr>
            <a:r>
              <a:rPr lang="en-US" sz="2000" dirty="0"/>
              <a:t>Subjective quality of life</a:t>
            </a:r>
          </a:p>
          <a:p>
            <a:pPr lvl="1">
              <a:buFont typeface="Arial" pitchFamily="34" charset="0"/>
              <a:buChar char="•"/>
            </a:pPr>
            <a:r>
              <a:rPr lang="en-US" sz="1700" dirty="0"/>
              <a:t>Physical 			Pain, fatigue, lack of energy </a:t>
            </a:r>
          </a:p>
          <a:p>
            <a:pPr lvl="1">
              <a:buFont typeface="Arial" pitchFamily="34" charset="0"/>
              <a:buChar char="•"/>
            </a:pPr>
            <a:r>
              <a:rPr lang="en-US" sz="1700" dirty="0"/>
              <a:t>Psychological 		Memory, concentration, self esteem </a:t>
            </a:r>
          </a:p>
          <a:p>
            <a:pPr lvl="1">
              <a:buFont typeface="Arial" pitchFamily="34" charset="0"/>
              <a:buChar char="•"/>
            </a:pPr>
            <a:r>
              <a:rPr lang="en-US" sz="1700" dirty="0"/>
              <a:t>Level of independence 		Mobility, daily activity, working capacity, </a:t>
            </a:r>
          </a:p>
          <a:p>
            <a:pPr lvl="1">
              <a:buFont typeface="Arial" pitchFamily="34" charset="0"/>
              <a:buChar char="•"/>
            </a:pPr>
            <a:r>
              <a:rPr lang="en-US" sz="1700" dirty="0"/>
              <a:t>Social relation		Personal relations, social support </a:t>
            </a:r>
          </a:p>
          <a:p>
            <a:pPr lvl="1">
              <a:buFont typeface="Arial" pitchFamily="34" charset="0"/>
              <a:buChar char="•"/>
            </a:pPr>
            <a:endParaRPr lang="en-US" sz="1700" dirty="0"/>
          </a:p>
        </p:txBody>
      </p:sp>
    </p:spTree>
    <p:extLst>
      <p:ext uri="{BB962C8B-B14F-4D97-AF65-F5344CB8AC3E}">
        <p14:creationId xmlns:p14="http://schemas.microsoft.com/office/powerpoint/2010/main" val="32738137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Slide Number Placeholder 2">
            <a:extLst>
              <a:ext uri="{FF2B5EF4-FFF2-40B4-BE49-F238E27FC236}">
                <a16:creationId xmlns="" xmlns:a16="http://schemas.microsoft.com/office/drawing/2014/main" id="{8E05DA3D-5676-4DDC-9216-3CEE94979AFC}"/>
              </a:ext>
            </a:extLst>
          </p:cNvPr>
          <p:cNvSpPr>
            <a:spLocks noGrp="1" noChangeArrowheads="1"/>
          </p:cNvSpPr>
          <p:nvPr>
            <p:ph type="sldNum" sz="quarter" idx="12"/>
          </p:nvPr>
        </p:nvSpPr>
        <p:spPr bwMode="auto">
          <a:xfrm>
            <a:off x="10668000" y="6356351"/>
            <a:ext cx="9144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E9FF6C75-9B58-46AF-B3F7-C332C8714E14}" type="slidenum">
              <a:rPr lang="en-US" altLang="en-US" sz="1400">
                <a:solidFill>
                  <a:srgbClr val="898989"/>
                </a:solidFill>
              </a:rPr>
              <a:pPr>
                <a:spcBef>
                  <a:spcPct val="0"/>
                </a:spcBef>
                <a:buFontTx/>
                <a:buNone/>
              </a:pPr>
              <a:t>18</a:t>
            </a:fld>
            <a:endParaRPr lang="en-US" altLang="en-US" sz="1400">
              <a:solidFill>
                <a:srgbClr val="898989"/>
              </a:solidFill>
            </a:endParaRPr>
          </a:p>
        </p:txBody>
      </p:sp>
      <p:sp>
        <p:nvSpPr>
          <p:cNvPr id="3" name="Rectangle 2">
            <a:extLst>
              <a:ext uri="{FF2B5EF4-FFF2-40B4-BE49-F238E27FC236}">
                <a16:creationId xmlns="" xmlns:a16="http://schemas.microsoft.com/office/drawing/2014/main" id="{DF42FAC5-A77C-48B9-A284-1691799BF561}"/>
              </a:ext>
            </a:extLst>
          </p:cNvPr>
          <p:cNvSpPr/>
          <p:nvPr/>
        </p:nvSpPr>
        <p:spPr>
          <a:xfrm>
            <a:off x="1582186" y="1065338"/>
            <a:ext cx="5856411" cy="369332"/>
          </a:xfrm>
          <a:prstGeom prst="rect">
            <a:avLst/>
          </a:prstGeom>
        </p:spPr>
        <p:txBody>
          <a:bodyPr wrap="none">
            <a:spAutoFit/>
          </a:bodyPr>
          <a:lstStyle/>
          <a:p>
            <a:pPr algn="just">
              <a:spcBef>
                <a:spcPts val="1000"/>
              </a:spcBef>
              <a:spcAft>
                <a:spcPts val="700"/>
              </a:spcAft>
            </a:pPr>
            <a:r>
              <a:rPr lang="en-US" b="1" dirty="0">
                <a:solidFill>
                  <a:srgbClr val="0070C0"/>
                </a:solidFill>
                <a:latin typeface="Myriad Pro"/>
                <a:ea typeface="Calibri" panose="020F0502020204030204" pitchFamily="34" charset="0"/>
                <a:cs typeface="Arial" panose="020B0604020202020204" pitchFamily="34" charset="0"/>
              </a:rPr>
              <a:t>Examples of Tools of Measurement in Epidemiology </a:t>
            </a:r>
            <a:endParaRPr lang="en-US" sz="3200" dirty="0">
              <a:solidFill>
                <a:srgbClr val="0070C0"/>
              </a:solidFill>
              <a:effectLst/>
              <a:latin typeface="Myriad Pro"/>
              <a:ea typeface="Calibri" panose="020F0502020204030204" pitchFamily="34" charset="0"/>
              <a:cs typeface="Arial" panose="020B0604020202020204" pitchFamily="34" charset="0"/>
            </a:endParaRPr>
          </a:p>
        </p:txBody>
      </p:sp>
      <p:graphicFrame>
        <p:nvGraphicFramePr>
          <p:cNvPr id="4" name="Table 3">
            <a:extLst>
              <a:ext uri="{FF2B5EF4-FFF2-40B4-BE49-F238E27FC236}">
                <a16:creationId xmlns="" xmlns:a16="http://schemas.microsoft.com/office/drawing/2014/main" id="{6AEB6C5D-CB14-4011-9212-594612D841B2}"/>
              </a:ext>
            </a:extLst>
          </p:cNvPr>
          <p:cNvGraphicFramePr>
            <a:graphicFrameLocks noGrp="1"/>
          </p:cNvGraphicFramePr>
          <p:nvPr>
            <p:extLst>
              <p:ext uri="{D42A27DB-BD31-4B8C-83A1-F6EECF244321}">
                <p14:modId xmlns:p14="http://schemas.microsoft.com/office/powerpoint/2010/main" val="811485574"/>
              </p:ext>
            </p:extLst>
          </p:nvPr>
        </p:nvGraphicFramePr>
        <p:xfrm>
          <a:off x="1736921" y="1520314"/>
          <a:ext cx="10286465" cy="4455977"/>
        </p:xfrm>
        <a:graphic>
          <a:graphicData uri="http://schemas.openxmlformats.org/drawingml/2006/table">
            <a:tbl>
              <a:tblPr>
                <a:tableStyleId>{5C22544A-7EE6-4342-B048-85BDC9FD1C3A}</a:tableStyleId>
              </a:tblPr>
              <a:tblGrid>
                <a:gridCol w="2455508">
                  <a:extLst>
                    <a:ext uri="{9D8B030D-6E8A-4147-A177-3AD203B41FA5}">
                      <a16:colId xmlns="" xmlns:a16="http://schemas.microsoft.com/office/drawing/2014/main" val="29497296"/>
                    </a:ext>
                  </a:extLst>
                </a:gridCol>
                <a:gridCol w="3152723">
                  <a:extLst>
                    <a:ext uri="{9D8B030D-6E8A-4147-A177-3AD203B41FA5}">
                      <a16:colId xmlns="" xmlns:a16="http://schemas.microsoft.com/office/drawing/2014/main" val="2661094298"/>
                    </a:ext>
                  </a:extLst>
                </a:gridCol>
                <a:gridCol w="3559526">
                  <a:extLst>
                    <a:ext uri="{9D8B030D-6E8A-4147-A177-3AD203B41FA5}">
                      <a16:colId xmlns="" xmlns:a16="http://schemas.microsoft.com/office/drawing/2014/main" val="1947767934"/>
                    </a:ext>
                  </a:extLst>
                </a:gridCol>
                <a:gridCol w="1118708">
                  <a:extLst>
                    <a:ext uri="{9D8B030D-6E8A-4147-A177-3AD203B41FA5}">
                      <a16:colId xmlns="" xmlns:a16="http://schemas.microsoft.com/office/drawing/2014/main" val="1232623747"/>
                    </a:ext>
                  </a:extLst>
                </a:gridCol>
              </a:tblGrid>
              <a:tr h="465274">
                <a:tc>
                  <a:txBody>
                    <a:bodyPr/>
                    <a:lstStyle/>
                    <a:p>
                      <a:pPr marL="0" marR="0" algn="ctr">
                        <a:lnSpc>
                          <a:spcPct val="107000"/>
                        </a:lnSpc>
                        <a:spcBef>
                          <a:spcPts val="0"/>
                        </a:spcBef>
                        <a:spcAft>
                          <a:spcPts val="0"/>
                        </a:spcAft>
                      </a:pPr>
                      <a:r>
                        <a:rPr lang="en-US" sz="1600" dirty="0">
                          <a:solidFill>
                            <a:srgbClr val="FF0000"/>
                          </a:solidFill>
                          <a:effectLst/>
                        </a:rPr>
                        <a:t>Parameter </a:t>
                      </a:r>
                      <a:endParaRPr lang="en-US" sz="3200" dirty="0">
                        <a:solidFill>
                          <a:srgbClr val="FF0000"/>
                        </a:solidFill>
                        <a:effectLst/>
                        <a:latin typeface="Myriad Pro"/>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tint val="20000"/>
                      </a:schemeClr>
                    </a:solidFill>
                  </a:tcPr>
                </a:tc>
                <a:tc>
                  <a:txBody>
                    <a:bodyPr/>
                    <a:lstStyle/>
                    <a:p>
                      <a:pPr marL="0" marR="0" algn="ctr">
                        <a:lnSpc>
                          <a:spcPct val="107000"/>
                        </a:lnSpc>
                        <a:spcBef>
                          <a:spcPts val="0"/>
                        </a:spcBef>
                        <a:spcAft>
                          <a:spcPts val="0"/>
                        </a:spcAft>
                      </a:pPr>
                      <a:r>
                        <a:rPr lang="en-US" sz="1600" dirty="0">
                          <a:solidFill>
                            <a:srgbClr val="FF0000"/>
                          </a:solidFill>
                          <a:effectLst/>
                        </a:rPr>
                        <a:t>Formula </a:t>
                      </a:r>
                      <a:endParaRPr lang="en-US" sz="3200" dirty="0">
                        <a:solidFill>
                          <a:srgbClr val="FF0000"/>
                        </a:solidFill>
                        <a:effectLst/>
                        <a:latin typeface="Myriad Pro"/>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tint val="20000"/>
                      </a:schemeClr>
                    </a:solidFill>
                  </a:tcPr>
                </a:tc>
                <a:tc>
                  <a:txBody>
                    <a:bodyPr/>
                    <a:lstStyle/>
                    <a:p>
                      <a:pPr marL="0" marR="0" algn="ctr">
                        <a:lnSpc>
                          <a:spcPct val="107000"/>
                        </a:lnSpc>
                        <a:spcBef>
                          <a:spcPts val="0"/>
                        </a:spcBef>
                        <a:spcAft>
                          <a:spcPts val="0"/>
                        </a:spcAft>
                      </a:pPr>
                      <a:r>
                        <a:rPr lang="en-US" sz="1600">
                          <a:solidFill>
                            <a:srgbClr val="FF0000"/>
                          </a:solidFill>
                          <a:effectLst/>
                        </a:rPr>
                        <a:t>Numerator (N) &amp; Denominator (D) </a:t>
                      </a:r>
                      <a:endParaRPr lang="en-US" sz="3200">
                        <a:solidFill>
                          <a:srgbClr val="FF0000"/>
                        </a:solidFill>
                        <a:effectLst/>
                        <a:latin typeface="Myriad Pro"/>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tint val="20000"/>
                      </a:schemeClr>
                    </a:solidFill>
                  </a:tcPr>
                </a:tc>
                <a:tc>
                  <a:txBody>
                    <a:bodyPr/>
                    <a:lstStyle/>
                    <a:p>
                      <a:pPr marL="0" marR="0" algn="ctr">
                        <a:lnSpc>
                          <a:spcPct val="107000"/>
                        </a:lnSpc>
                        <a:spcBef>
                          <a:spcPts val="0"/>
                        </a:spcBef>
                        <a:spcAft>
                          <a:spcPts val="0"/>
                        </a:spcAft>
                      </a:pPr>
                      <a:r>
                        <a:rPr lang="en-US" sz="1600" dirty="0">
                          <a:solidFill>
                            <a:srgbClr val="FF0000"/>
                          </a:solidFill>
                          <a:effectLst/>
                        </a:rPr>
                        <a:t>Conclusion </a:t>
                      </a:r>
                      <a:endParaRPr lang="en-US" sz="3200" dirty="0">
                        <a:solidFill>
                          <a:srgbClr val="FF0000"/>
                        </a:solidFill>
                        <a:effectLst/>
                        <a:latin typeface="Myriad Pro"/>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tint val="20000"/>
                      </a:schemeClr>
                    </a:solidFill>
                  </a:tcPr>
                </a:tc>
                <a:extLst>
                  <a:ext uri="{0D108BD9-81ED-4DB2-BD59-A6C34878D82A}">
                    <a16:rowId xmlns="" xmlns:a16="http://schemas.microsoft.com/office/drawing/2014/main" val="513318977"/>
                  </a:ext>
                </a:extLst>
              </a:tr>
              <a:tr h="465274">
                <a:tc>
                  <a:txBody>
                    <a:bodyPr/>
                    <a:lstStyle/>
                    <a:p>
                      <a:pPr marL="0" marR="0">
                        <a:lnSpc>
                          <a:spcPct val="107000"/>
                        </a:lnSpc>
                        <a:spcBef>
                          <a:spcPts val="0"/>
                        </a:spcBef>
                        <a:spcAft>
                          <a:spcPts val="0"/>
                        </a:spcAft>
                      </a:pPr>
                      <a:r>
                        <a:rPr lang="en-US" sz="1600" dirty="0">
                          <a:effectLst/>
                        </a:rPr>
                        <a:t>Infant mortality rate (IMR) </a:t>
                      </a:r>
                      <a:endParaRPr lang="en-US" sz="3200" dirty="0">
                        <a:effectLst/>
                        <a:latin typeface="Myriad Pro"/>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07000"/>
                        </a:lnSpc>
                        <a:spcBef>
                          <a:spcPts val="0"/>
                        </a:spcBef>
                        <a:spcAft>
                          <a:spcPts val="0"/>
                        </a:spcAft>
                      </a:pPr>
                      <a:r>
                        <a:rPr lang="en-US" sz="1600" u="sng" dirty="0">
                          <a:effectLst/>
                        </a:rPr>
                        <a:t>No. of infant deaths </a:t>
                      </a:r>
                      <a:r>
                        <a:rPr lang="en-US" sz="1600" dirty="0">
                          <a:effectLst/>
                        </a:rPr>
                        <a:t>X 1000 </a:t>
                      </a:r>
                      <a:endParaRPr lang="en-US" sz="3200" dirty="0">
                        <a:effectLst/>
                      </a:endParaRPr>
                    </a:p>
                    <a:p>
                      <a:pPr marL="0" marR="0">
                        <a:lnSpc>
                          <a:spcPct val="107000"/>
                        </a:lnSpc>
                        <a:spcBef>
                          <a:spcPts val="0"/>
                        </a:spcBef>
                        <a:spcAft>
                          <a:spcPts val="0"/>
                        </a:spcAft>
                      </a:pPr>
                      <a:r>
                        <a:rPr lang="en-US" sz="1600" dirty="0">
                          <a:effectLst/>
                        </a:rPr>
                        <a:t>No. of Live births </a:t>
                      </a:r>
                      <a:endParaRPr lang="en-US" sz="3200" dirty="0">
                        <a:effectLst/>
                        <a:latin typeface="Myriad Pro"/>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07000"/>
                        </a:lnSpc>
                        <a:spcBef>
                          <a:spcPts val="0"/>
                        </a:spcBef>
                        <a:spcAft>
                          <a:spcPts val="0"/>
                        </a:spcAft>
                      </a:pPr>
                      <a:r>
                        <a:rPr lang="en-US" sz="1600">
                          <a:effectLst/>
                        </a:rPr>
                        <a:t>N is a part of D; multiplier NOT 100 </a:t>
                      </a:r>
                      <a:endParaRPr lang="en-US" sz="3200">
                        <a:effectLst/>
                        <a:latin typeface="Myriad Pro"/>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07000"/>
                        </a:lnSpc>
                        <a:spcBef>
                          <a:spcPts val="0"/>
                        </a:spcBef>
                        <a:spcAft>
                          <a:spcPts val="0"/>
                        </a:spcAft>
                      </a:pPr>
                      <a:r>
                        <a:rPr lang="en-US" sz="1600">
                          <a:effectLst/>
                        </a:rPr>
                        <a:t>Rate </a:t>
                      </a:r>
                      <a:endParaRPr lang="en-US" sz="3200">
                        <a:effectLst/>
                        <a:latin typeface="Myriad Pro"/>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846189353"/>
                  </a:ext>
                </a:extLst>
              </a:tr>
              <a:tr h="703952">
                <a:tc>
                  <a:txBody>
                    <a:bodyPr/>
                    <a:lstStyle/>
                    <a:p>
                      <a:pPr marL="0" marR="0">
                        <a:lnSpc>
                          <a:spcPct val="107000"/>
                        </a:lnSpc>
                        <a:spcBef>
                          <a:spcPts val="0"/>
                        </a:spcBef>
                        <a:spcAft>
                          <a:spcPts val="0"/>
                        </a:spcAft>
                      </a:pPr>
                      <a:r>
                        <a:rPr lang="en-US" sz="1600" dirty="0">
                          <a:effectLst/>
                        </a:rPr>
                        <a:t>Maternal mortality rate (MMR)</a:t>
                      </a:r>
                      <a:r>
                        <a:rPr lang="en-US" sz="1100" dirty="0">
                          <a:effectLst/>
                        </a:rPr>
                        <a:t> </a:t>
                      </a:r>
                      <a:endParaRPr lang="en-US" sz="3200" dirty="0">
                        <a:effectLst/>
                        <a:latin typeface="Myriad Pro"/>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07000"/>
                        </a:lnSpc>
                        <a:spcBef>
                          <a:spcPts val="0"/>
                        </a:spcBef>
                        <a:spcAft>
                          <a:spcPts val="0"/>
                        </a:spcAft>
                      </a:pPr>
                      <a:r>
                        <a:rPr lang="en-US" sz="1600" u="sng" dirty="0">
                          <a:effectLst/>
                        </a:rPr>
                        <a:t>No. of maternal deaths </a:t>
                      </a:r>
                      <a:r>
                        <a:rPr lang="en-US" sz="1600" dirty="0">
                          <a:effectLst/>
                        </a:rPr>
                        <a:t>X 100000 </a:t>
                      </a:r>
                      <a:endParaRPr lang="en-US" sz="3200" dirty="0">
                        <a:effectLst/>
                      </a:endParaRPr>
                    </a:p>
                    <a:p>
                      <a:pPr marL="0" marR="0">
                        <a:lnSpc>
                          <a:spcPct val="107000"/>
                        </a:lnSpc>
                        <a:spcBef>
                          <a:spcPts val="0"/>
                        </a:spcBef>
                        <a:spcAft>
                          <a:spcPts val="0"/>
                        </a:spcAft>
                      </a:pPr>
                      <a:r>
                        <a:rPr lang="en-US" sz="1600" dirty="0">
                          <a:effectLst/>
                        </a:rPr>
                        <a:t>No. of Live births </a:t>
                      </a:r>
                      <a:endParaRPr lang="en-US" sz="3200" dirty="0">
                        <a:effectLst/>
                        <a:latin typeface="Myriad Pro"/>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07000"/>
                        </a:lnSpc>
                        <a:spcBef>
                          <a:spcPts val="0"/>
                        </a:spcBef>
                        <a:spcAft>
                          <a:spcPts val="0"/>
                        </a:spcAft>
                      </a:pPr>
                      <a:r>
                        <a:rPr lang="en-US" sz="1600" dirty="0">
                          <a:effectLst/>
                        </a:rPr>
                        <a:t>N is NOT a part of D; both unrelated </a:t>
                      </a:r>
                      <a:endParaRPr lang="en-US" sz="3200" dirty="0">
                        <a:effectLst/>
                        <a:latin typeface="Myriad Pro"/>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07000"/>
                        </a:lnSpc>
                        <a:spcBef>
                          <a:spcPts val="0"/>
                        </a:spcBef>
                        <a:spcAft>
                          <a:spcPts val="0"/>
                        </a:spcAft>
                      </a:pPr>
                      <a:r>
                        <a:rPr lang="en-US" sz="1600">
                          <a:effectLst/>
                        </a:rPr>
                        <a:t>Ratio </a:t>
                      </a:r>
                      <a:endParaRPr lang="en-US" sz="3200">
                        <a:effectLst/>
                        <a:latin typeface="Myriad Pro"/>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3446406929"/>
                  </a:ext>
                </a:extLst>
              </a:tr>
              <a:tr h="465274">
                <a:tc>
                  <a:txBody>
                    <a:bodyPr/>
                    <a:lstStyle/>
                    <a:p>
                      <a:pPr marL="0" marR="0">
                        <a:lnSpc>
                          <a:spcPct val="107000"/>
                        </a:lnSpc>
                        <a:spcBef>
                          <a:spcPts val="0"/>
                        </a:spcBef>
                        <a:spcAft>
                          <a:spcPts val="0"/>
                        </a:spcAft>
                      </a:pPr>
                      <a:r>
                        <a:rPr lang="en-US" sz="1600">
                          <a:effectLst/>
                        </a:rPr>
                        <a:t>Sex ratio (SR) </a:t>
                      </a:r>
                      <a:endParaRPr lang="en-US" sz="3200">
                        <a:effectLst/>
                        <a:latin typeface="Myriad Pro"/>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07000"/>
                        </a:lnSpc>
                        <a:spcBef>
                          <a:spcPts val="0"/>
                        </a:spcBef>
                        <a:spcAft>
                          <a:spcPts val="0"/>
                        </a:spcAft>
                      </a:pPr>
                      <a:r>
                        <a:rPr lang="en-US" sz="1600" u="sng" dirty="0">
                          <a:effectLst/>
                        </a:rPr>
                        <a:t>No. of females </a:t>
                      </a:r>
                      <a:r>
                        <a:rPr lang="en-US" sz="1600" dirty="0">
                          <a:effectLst/>
                        </a:rPr>
                        <a:t>X 1000 </a:t>
                      </a:r>
                      <a:endParaRPr lang="en-US" sz="3200" dirty="0">
                        <a:effectLst/>
                      </a:endParaRPr>
                    </a:p>
                    <a:p>
                      <a:pPr marL="0" marR="0">
                        <a:lnSpc>
                          <a:spcPct val="107000"/>
                        </a:lnSpc>
                        <a:spcBef>
                          <a:spcPts val="0"/>
                        </a:spcBef>
                        <a:spcAft>
                          <a:spcPts val="0"/>
                        </a:spcAft>
                      </a:pPr>
                      <a:r>
                        <a:rPr lang="en-US" sz="1600" dirty="0">
                          <a:effectLst/>
                        </a:rPr>
                        <a:t>No. of males </a:t>
                      </a:r>
                      <a:endParaRPr lang="en-US" sz="3200" dirty="0">
                        <a:effectLst/>
                        <a:latin typeface="Myriad Pro"/>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07000"/>
                        </a:lnSpc>
                        <a:spcBef>
                          <a:spcPts val="0"/>
                        </a:spcBef>
                        <a:spcAft>
                          <a:spcPts val="0"/>
                        </a:spcAft>
                      </a:pPr>
                      <a:r>
                        <a:rPr lang="en-US" sz="1600" dirty="0">
                          <a:effectLst/>
                        </a:rPr>
                        <a:t>N is NOT a part of D; both unrelated </a:t>
                      </a:r>
                      <a:endParaRPr lang="en-US" sz="3200" dirty="0">
                        <a:effectLst/>
                        <a:latin typeface="Myriad Pro"/>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07000"/>
                        </a:lnSpc>
                        <a:spcBef>
                          <a:spcPts val="0"/>
                        </a:spcBef>
                        <a:spcAft>
                          <a:spcPts val="0"/>
                        </a:spcAft>
                      </a:pPr>
                      <a:r>
                        <a:rPr lang="en-US" sz="1600">
                          <a:effectLst/>
                        </a:rPr>
                        <a:t>Ratio </a:t>
                      </a:r>
                      <a:endParaRPr lang="en-US" sz="3200">
                        <a:effectLst/>
                        <a:latin typeface="Myriad Pro"/>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2855886058"/>
                  </a:ext>
                </a:extLst>
              </a:tr>
              <a:tr h="465274">
                <a:tc>
                  <a:txBody>
                    <a:bodyPr/>
                    <a:lstStyle/>
                    <a:p>
                      <a:pPr marL="0" marR="0">
                        <a:lnSpc>
                          <a:spcPct val="107000"/>
                        </a:lnSpc>
                        <a:spcBef>
                          <a:spcPts val="0"/>
                        </a:spcBef>
                        <a:spcAft>
                          <a:spcPts val="0"/>
                        </a:spcAft>
                      </a:pPr>
                      <a:r>
                        <a:rPr lang="en-US" sz="1600">
                          <a:effectLst/>
                        </a:rPr>
                        <a:t>Incidence</a:t>
                      </a:r>
                      <a:r>
                        <a:rPr lang="en-US" sz="1100">
                          <a:effectLst/>
                        </a:rPr>
                        <a:t> </a:t>
                      </a:r>
                      <a:endParaRPr lang="en-US" sz="3200">
                        <a:effectLst/>
                        <a:latin typeface="Myriad Pro"/>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07000"/>
                        </a:lnSpc>
                        <a:spcBef>
                          <a:spcPts val="0"/>
                        </a:spcBef>
                        <a:spcAft>
                          <a:spcPts val="0"/>
                        </a:spcAft>
                      </a:pPr>
                      <a:r>
                        <a:rPr lang="en-US" sz="1600" u="sng" dirty="0">
                          <a:effectLst/>
                        </a:rPr>
                        <a:t>No. of new case </a:t>
                      </a:r>
                      <a:r>
                        <a:rPr lang="en-US" sz="1600" dirty="0">
                          <a:effectLst/>
                        </a:rPr>
                        <a:t>X 1000 </a:t>
                      </a:r>
                      <a:endParaRPr lang="en-US" sz="3200" dirty="0">
                        <a:effectLst/>
                      </a:endParaRPr>
                    </a:p>
                    <a:p>
                      <a:pPr marL="0" marR="0">
                        <a:lnSpc>
                          <a:spcPct val="107000"/>
                        </a:lnSpc>
                        <a:spcBef>
                          <a:spcPts val="0"/>
                        </a:spcBef>
                        <a:spcAft>
                          <a:spcPts val="0"/>
                        </a:spcAft>
                      </a:pPr>
                      <a:r>
                        <a:rPr lang="en-US" sz="1600" dirty="0">
                          <a:effectLst/>
                        </a:rPr>
                        <a:t>Total population at risk </a:t>
                      </a:r>
                      <a:endParaRPr lang="en-US" sz="3200" dirty="0">
                        <a:effectLst/>
                        <a:latin typeface="Myriad Pro"/>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07000"/>
                        </a:lnSpc>
                        <a:spcBef>
                          <a:spcPts val="0"/>
                        </a:spcBef>
                        <a:spcAft>
                          <a:spcPts val="0"/>
                        </a:spcAft>
                      </a:pPr>
                      <a:r>
                        <a:rPr lang="en-US" sz="1600" dirty="0">
                          <a:effectLst/>
                        </a:rPr>
                        <a:t>N is a part of D; multiplier NOT 100 </a:t>
                      </a:r>
                      <a:endParaRPr lang="en-US" sz="3200" dirty="0">
                        <a:effectLst/>
                        <a:latin typeface="Myriad Pro"/>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07000"/>
                        </a:lnSpc>
                        <a:spcBef>
                          <a:spcPts val="0"/>
                        </a:spcBef>
                        <a:spcAft>
                          <a:spcPts val="0"/>
                        </a:spcAft>
                      </a:pPr>
                      <a:r>
                        <a:rPr lang="en-US" sz="1600">
                          <a:effectLst/>
                        </a:rPr>
                        <a:t>Rate </a:t>
                      </a:r>
                      <a:endParaRPr lang="en-US" sz="3200">
                        <a:effectLst/>
                        <a:latin typeface="Myriad Pro"/>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2442263799"/>
                  </a:ext>
                </a:extLst>
              </a:tr>
              <a:tr h="465274">
                <a:tc>
                  <a:txBody>
                    <a:bodyPr/>
                    <a:lstStyle/>
                    <a:p>
                      <a:pPr marL="0" marR="0">
                        <a:lnSpc>
                          <a:spcPct val="107000"/>
                        </a:lnSpc>
                        <a:spcBef>
                          <a:spcPts val="0"/>
                        </a:spcBef>
                        <a:spcAft>
                          <a:spcPts val="0"/>
                        </a:spcAft>
                      </a:pPr>
                      <a:r>
                        <a:rPr lang="en-US" sz="1600" dirty="0">
                          <a:effectLst/>
                        </a:rPr>
                        <a:t>Prevalence</a:t>
                      </a:r>
                      <a:r>
                        <a:rPr lang="en-US" sz="1100" dirty="0">
                          <a:effectLst/>
                        </a:rPr>
                        <a:t> </a:t>
                      </a:r>
                      <a:endParaRPr lang="en-US" sz="3200" dirty="0">
                        <a:effectLst/>
                        <a:latin typeface="Myriad Pro"/>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07000"/>
                        </a:lnSpc>
                        <a:spcBef>
                          <a:spcPts val="0"/>
                        </a:spcBef>
                        <a:spcAft>
                          <a:spcPts val="0"/>
                        </a:spcAft>
                      </a:pPr>
                      <a:r>
                        <a:rPr lang="en-US" sz="1600" u="sng" dirty="0">
                          <a:effectLst/>
                        </a:rPr>
                        <a:t>No. of new + old cases </a:t>
                      </a:r>
                      <a:r>
                        <a:rPr lang="en-US" sz="1600" dirty="0">
                          <a:effectLst/>
                        </a:rPr>
                        <a:t>X </a:t>
                      </a:r>
                      <a:r>
                        <a:rPr lang="en-US" sz="1600" dirty="0">
                          <a:solidFill>
                            <a:srgbClr val="FF0000"/>
                          </a:solidFill>
                          <a:effectLst/>
                        </a:rPr>
                        <a:t>100 </a:t>
                      </a:r>
                      <a:endParaRPr lang="en-US" sz="3200" dirty="0">
                        <a:solidFill>
                          <a:srgbClr val="FF0000"/>
                        </a:solidFill>
                        <a:effectLst/>
                      </a:endParaRPr>
                    </a:p>
                    <a:p>
                      <a:pPr marL="0" marR="0">
                        <a:lnSpc>
                          <a:spcPct val="107000"/>
                        </a:lnSpc>
                        <a:spcBef>
                          <a:spcPts val="0"/>
                        </a:spcBef>
                        <a:spcAft>
                          <a:spcPts val="0"/>
                        </a:spcAft>
                      </a:pPr>
                      <a:r>
                        <a:rPr lang="en-US" sz="1600" dirty="0">
                          <a:effectLst/>
                        </a:rPr>
                        <a:t>Total population </a:t>
                      </a:r>
                      <a:endParaRPr lang="en-US" sz="3200" dirty="0">
                        <a:effectLst/>
                        <a:latin typeface="Myriad Pro"/>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07000"/>
                        </a:lnSpc>
                        <a:spcBef>
                          <a:spcPts val="0"/>
                        </a:spcBef>
                        <a:spcAft>
                          <a:spcPts val="0"/>
                        </a:spcAft>
                      </a:pPr>
                      <a:r>
                        <a:rPr lang="en-US" sz="1600" dirty="0">
                          <a:effectLst/>
                        </a:rPr>
                        <a:t>N is a part of D; multiplier 100 </a:t>
                      </a:r>
                      <a:endParaRPr lang="en-US" sz="3200" dirty="0">
                        <a:effectLst/>
                        <a:latin typeface="Myriad Pro"/>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07000"/>
                        </a:lnSpc>
                        <a:spcBef>
                          <a:spcPts val="0"/>
                        </a:spcBef>
                        <a:spcAft>
                          <a:spcPts val="0"/>
                        </a:spcAft>
                      </a:pPr>
                      <a:r>
                        <a:rPr lang="en-US" sz="1600">
                          <a:effectLst/>
                        </a:rPr>
                        <a:t>Proportion </a:t>
                      </a:r>
                      <a:endParaRPr lang="en-US" sz="3200">
                        <a:effectLst/>
                        <a:latin typeface="Myriad Pro"/>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738756735"/>
                  </a:ext>
                </a:extLst>
              </a:tr>
              <a:tr h="465274">
                <a:tc>
                  <a:txBody>
                    <a:bodyPr/>
                    <a:lstStyle/>
                    <a:p>
                      <a:pPr marL="0" marR="0">
                        <a:lnSpc>
                          <a:spcPct val="107000"/>
                        </a:lnSpc>
                        <a:spcBef>
                          <a:spcPts val="0"/>
                        </a:spcBef>
                        <a:spcAft>
                          <a:spcPts val="0"/>
                        </a:spcAft>
                      </a:pPr>
                      <a:r>
                        <a:rPr lang="en-US" sz="1600" dirty="0">
                          <a:effectLst/>
                        </a:rPr>
                        <a:t>Case fatality </a:t>
                      </a:r>
                      <a:r>
                        <a:rPr lang="en-US" sz="1600" dirty="0" smtClean="0">
                          <a:effectLst/>
                        </a:rPr>
                        <a:t>rate</a:t>
                      </a:r>
                      <a:r>
                        <a:rPr lang="en-US" sz="1100" dirty="0" smtClean="0">
                          <a:effectLst/>
                        </a:rPr>
                        <a:t> </a:t>
                      </a:r>
                      <a:r>
                        <a:rPr lang="en-US" sz="1600" dirty="0">
                          <a:effectLst/>
                        </a:rPr>
                        <a:t>(CFR) </a:t>
                      </a:r>
                      <a:endParaRPr lang="en-US" sz="3200" dirty="0">
                        <a:effectLst/>
                        <a:latin typeface="Myriad Pro"/>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07000"/>
                        </a:lnSpc>
                        <a:spcBef>
                          <a:spcPts val="0"/>
                        </a:spcBef>
                        <a:spcAft>
                          <a:spcPts val="0"/>
                        </a:spcAft>
                      </a:pPr>
                      <a:r>
                        <a:rPr lang="en-US" sz="1600" u="sng" dirty="0">
                          <a:effectLst/>
                        </a:rPr>
                        <a:t>No. of deaths </a:t>
                      </a:r>
                      <a:r>
                        <a:rPr lang="en-US" sz="1600" dirty="0">
                          <a:effectLst/>
                        </a:rPr>
                        <a:t>X </a:t>
                      </a:r>
                      <a:r>
                        <a:rPr lang="en-US" sz="1600" dirty="0">
                          <a:solidFill>
                            <a:srgbClr val="FF0000"/>
                          </a:solidFill>
                          <a:effectLst/>
                        </a:rPr>
                        <a:t>100 </a:t>
                      </a:r>
                      <a:endParaRPr lang="en-US" sz="3200" dirty="0">
                        <a:solidFill>
                          <a:srgbClr val="FF0000"/>
                        </a:solidFill>
                        <a:effectLst/>
                      </a:endParaRPr>
                    </a:p>
                    <a:p>
                      <a:pPr marL="0" marR="0">
                        <a:lnSpc>
                          <a:spcPct val="107000"/>
                        </a:lnSpc>
                        <a:spcBef>
                          <a:spcPts val="0"/>
                        </a:spcBef>
                        <a:spcAft>
                          <a:spcPts val="0"/>
                        </a:spcAft>
                      </a:pPr>
                      <a:r>
                        <a:rPr lang="en-US" sz="1600" dirty="0">
                          <a:effectLst/>
                        </a:rPr>
                        <a:t>No. of cases </a:t>
                      </a:r>
                      <a:endParaRPr lang="en-US" sz="3200" dirty="0">
                        <a:effectLst/>
                        <a:latin typeface="Myriad Pro"/>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07000"/>
                        </a:lnSpc>
                        <a:spcBef>
                          <a:spcPts val="0"/>
                        </a:spcBef>
                        <a:spcAft>
                          <a:spcPts val="0"/>
                        </a:spcAft>
                      </a:pPr>
                      <a:r>
                        <a:rPr lang="en-US" sz="1600" dirty="0">
                          <a:effectLst/>
                        </a:rPr>
                        <a:t>N is a part of D; multiplier 100 </a:t>
                      </a:r>
                      <a:endParaRPr lang="en-US" sz="3200" dirty="0">
                        <a:effectLst/>
                        <a:latin typeface="Myriad Pro"/>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07000"/>
                        </a:lnSpc>
                        <a:spcBef>
                          <a:spcPts val="0"/>
                        </a:spcBef>
                        <a:spcAft>
                          <a:spcPts val="0"/>
                        </a:spcAft>
                      </a:pPr>
                      <a:r>
                        <a:rPr lang="en-US" sz="1600">
                          <a:effectLst/>
                        </a:rPr>
                        <a:t>Proportion </a:t>
                      </a:r>
                      <a:endParaRPr lang="en-US" sz="3200">
                        <a:effectLst/>
                        <a:latin typeface="Myriad Pro"/>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2886993879"/>
                  </a:ext>
                </a:extLst>
              </a:tr>
              <a:tr h="703952">
                <a:tc>
                  <a:txBody>
                    <a:bodyPr/>
                    <a:lstStyle/>
                    <a:p>
                      <a:pPr marL="0" marR="0">
                        <a:lnSpc>
                          <a:spcPct val="107000"/>
                        </a:lnSpc>
                        <a:spcBef>
                          <a:spcPts val="0"/>
                        </a:spcBef>
                        <a:spcAft>
                          <a:spcPts val="0"/>
                        </a:spcAft>
                      </a:pPr>
                      <a:r>
                        <a:rPr lang="en-US" sz="1600" dirty="0">
                          <a:effectLst/>
                        </a:rPr>
                        <a:t>Relative risk (RR) </a:t>
                      </a:r>
                      <a:endParaRPr lang="en-US" sz="3200" dirty="0">
                        <a:effectLst/>
                        <a:latin typeface="Myriad Pro"/>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07000"/>
                        </a:lnSpc>
                        <a:spcBef>
                          <a:spcPts val="0"/>
                        </a:spcBef>
                        <a:spcAft>
                          <a:spcPts val="0"/>
                        </a:spcAft>
                      </a:pPr>
                      <a:r>
                        <a:rPr lang="en-US" sz="1600" u="sng" dirty="0">
                          <a:effectLst/>
                        </a:rPr>
                        <a:t>Incidence among exposed </a:t>
                      </a:r>
                      <a:endParaRPr lang="en-US" sz="3200" dirty="0">
                        <a:effectLst/>
                      </a:endParaRPr>
                    </a:p>
                    <a:p>
                      <a:pPr marL="0" marR="0">
                        <a:lnSpc>
                          <a:spcPct val="107000"/>
                        </a:lnSpc>
                        <a:spcBef>
                          <a:spcPts val="0"/>
                        </a:spcBef>
                        <a:spcAft>
                          <a:spcPts val="0"/>
                        </a:spcAft>
                      </a:pPr>
                      <a:r>
                        <a:rPr lang="en-US" sz="1600" dirty="0">
                          <a:effectLst/>
                        </a:rPr>
                        <a:t>Incidence among non-exposed </a:t>
                      </a:r>
                      <a:endParaRPr lang="en-US" sz="3200" dirty="0">
                        <a:effectLst/>
                        <a:latin typeface="Myriad Pro"/>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07000"/>
                        </a:lnSpc>
                        <a:spcBef>
                          <a:spcPts val="0"/>
                        </a:spcBef>
                        <a:spcAft>
                          <a:spcPts val="0"/>
                        </a:spcAft>
                      </a:pPr>
                      <a:r>
                        <a:rPr lang="en-US" sz="1600" dirty="0">
                          <a:effectLst/>
                        </a:rPr>
                        <a:t>N is NOT a part of D; both unrelated </a:t>
                      </a:r>
                      <a:endParaRPr lang="en-US" sz="3200" dirty="0">
                        <a:effectLst/>
                        <a:latin typeface="Myriad Pro"/>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07000"/>
                        </a:lnSpc>
                        <a:spcBef>
                          <a:spcPts val="0"/>
                        </a:spcBef>
                        <a:spcAft>
                          <a:spcPts val="0"/>
                        </a:spcAft>
                      </a:pPr>
                      <a:r>
                        <a:rPr lang="en-US" sz="1600" dirty="0">
                          <a:effectLst/>
                        </a:rPr>
                        <a:t>Ratio </a:t>
                      </a:r>
                      <a:endParaRPr lang="en-US" sz="3200" dirty="0">
                        <a:effectLst/>
                        <a:latin typeface="Myriad Pro"/>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2679196351"/>
                  </a:ext>
                </a:extLst>
              </a:tr>
            </a:tbl>
          </a:graphicData>
        </a:graphic>
      </p:graphicFrame>
    </p:spTree>
    <p:extLst>
      <p:ext uri="{BB962C8B-B14F-4D97-AF65-F5344CB8AC3E}">
        <p14:creationId xmlns:p14="http://schemas.microsoft.com/office/powerpoint/2010/main" val="12010618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Slide Number Placeholder 2">
            <a:extLst>
              <a:ext uri="{FF2B5EF4-FFF2-40B4-BE49-F238E27FC236}">
                <a16:creationId xmlns="" xmlns:a16="http://schemas.microsoft.com/office/drawing/2014/main" id="{8E05DA3D-5676-4DDC-9216-3CEE94979AFC}"/>
              </a:ext>
            </a:extLst>
          </p:cNvPr>
          <p:cNvSpPr>
            <a:spLocks noGrp="1" noChangeArrowheads="1"/>
          </p:cNvSpPr>
          <p:nvPr>
            <p:ph type="sldNum" sz="quarter" idx="12"/>
          </p:nvPr>
        </p:nvSpPr>
        <p:spPr bwMode="auto">
          <a:xfrm>
            <a:off x="10668000" y="6356351"/>
            <a:ext cx="9144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E9FF6C75-9B58-46AF-B3F7-C332C8714E14}" type="slidenum">
              <a:rPr lang="en-US" altLang="en-US" sz="1400">
                <a:solidFill>
                  <a:srgbClr val="898989"/>
                </a:solidFill>
              </a:rPr>
              <a:pPr>
                <a:spcBef>
                  <a:spcPct val="0"/>
                </a:spcBef>
                <a:buFontTx/>
                <a:buNone/>
              </a:pPr>
              <a:t>19</a:t>
            </a:fld>
            <a:endParaRPr lang="en-US" altLang="en-US" sz="1400">
              <a:solidFill>
                <a:srgbClr val="898989"/>
              </a:solidFill>
            </a:endParaRPr>
          </a:p>
        </p:txBody>
      </p:sp>
      <p:sp>
        <p:nvSpPr>
          <p:cNvPr id="4" name="Arrow: Pentagon 3">
            <a:extLst>
              <a:ext uri="{FF2B5EF4-FFF2-40B4-BE49-F238E27FC236}">
                <a16:creationId xmlns="" xmlns:a16="http://schemas.microsoft.com/office/drawing/2014/main" id="{7CE4B542-B6C4-4E37-AB14-B3A0FF90D2CF}"/>
              </a:ext>
            </a:extLst>
          </p:cNvPr>
          <p:cNvSpPr/>
          <p:nvPr/>
        </p:nvSpPr>
        <p:spPr>
          <a:xfrm>
            <a:off x="3505200" y="2160588"/>
            <a:ext cx="5867400" cy="1905000"/>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4000" dirty="0"/>
              <a:t>How to Calculate</a:t>
            </a:r>
          </a:p>
        </p:txBody>
      </p:sp>
    </p:spTree>
    <p:extLst>
      <p:ext uri="{BB962C8B-B14F-4D97-AF65-F5344CB8AC3E}">
        <p14:creationId xmlns:p14="http://schemas.microsoft.com/office/powerpoint/2010/main" val="30202817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109FAE9-5A9F-4502-A2B9-80BA4B8532A4}"/>
              </a:ext>
            </a:extLst>
          </p:cNvPr>
          <p:cNvSpPr txBox="1">
            <a:spLocks/>
          </p:cNvSpPr>
          <p:nvPr/>
        </p:nvSpPr>
        <p:spPr>
          <a:xfrm>
            <a:off x="1755274" y="1206623"/>
            <a:ext cx="8139076" cy="793750"/>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en-US" sz="3600" b="1" dirty="0">
                <a:solidFill>
                  <a:srgbClr val="0070C0"/>
                </a:solidFill>
                <a:latin typeface="+mn-lt"/>
                <a:cs typeface="Arial" panose="020B0604020202020204" pitchFamily="34" charset="0"/>
              </a:rPr>
              <a:t>TYPES OF HEALTH INDICATORS</a:t>
            </a:r>
          </a:p>
        </p:txBody>
      </p:sp>
      <p:sp>
        <p:nvSpPr>
          <p:cNvPr id="3" name="Content Placeholder 2">
            <a:extLst>
              <a:ext uri="{FF2B5EF4-FFF2-40B4-BE49-F238E27FC236}">
                <a16:creationId xmlns="" xmlns:a16="http://schemas.microsoft.com/office/drawing/2014/main" id="{15A12232-2A3E-4C69-B777-859356B4F48F}"/>
              </a:ext>
            </a:extLst>
          </p:cNvPr>
          <p:cNvSpPr txBox="1">
            <a:spLocks/>
          </p:cNvSpPr>
          <p:nvPr/>
        </p:nvSpPr>
        <p:spPr>
          <a:xfrm>
            <a:off x="1961051" y="1859131"/>
            <a:ext cx="5007920" cy="463391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lnSpc>
                <a:spcPct val="100000"/>
              </a:lnSpc>
              <a:buFont typeface="Calibri Light" pitchFamily="34" charset="0"/>
              <a:buAutoNum type="arabicPeriod"/>
            </a:pPr>
            <a:r>
              <a:rPr lang="en-US" sz="2000" dirty="0">
                <a:cs typeface="Arial" pitchFamily="34" charset="0"/>
              </a:rPr>
              <a:t>Morbidity indicators</a:t>
            </a:r>
          </a:p>
          <a:p>
            <a:pPr marL="457200" indent="-457200">
              <a:lnSpc>
                <a:spcPct val="100000"/>
              </a:lnSpc>
              <a:buFont typeface="Calibri Light" pitchFamily="34" charset="0"/>
              <a:buAutoNum type="arabicPeriod"/>
            </a:pPr>
            <a:r>
              <a:rPr lang="en-US" sz="2000" dirty="0">
                <a:cs typeface="Arial" pitchFamily="34" charset="0"/>
              </a:rPr>
              <a:t>Mortality indicators</a:t>
            </a:r>
          </a:p>
          <a:p>
            <a:pPr marL="457200" indent="-457200">
              <a:lnSpc>
                <a:spcPct val="100000"/>
              </a:lnSpc>
              <a:buFont typeface="Calibri Light" pitchFamily="34" charset="0"/>
              <a:buAutoNum type="arabicPeriod"/>
            </a:pPr>
            <a:r>
              <a:rPr lang="en-US" sz="2000" dirty="0">
                <a:cs typeface="Arial" pitchFamily="34" charset="0"/>
              </a:rPr>
              <a:t>Disability indicators</a:t>
            </a:r>
          </a:p>
          <a:p>
            <a:pPr marL="457200" indent="-457200">
              <a:lnSpc>
                <a:spcPct val="100000"/>
              </a:lnSpc>
              <a:buFont typeface="Calibri Light" pitchFamily="34" charset="0"/>
              <a:buAutoNum type="arabicPeriod"/>
            </a:pPr>
            <a:r>
              <a:rPr lang="en-US" sz="2000" dirty="0">
                <a:cs typeface="Arial" pitchFamily="34" charset="0"/>
              </a:rPr>
              <a:t>Nutrition indicators</a:t>
            </a:r>
          </a:p>
          <a:p>
            <a:pPr marL="457200" indent="-457200">
              <a:lnSpc>
                <a:spcPct val="100000"/>
              </a:lnSpc>
              <a:buFont typeface="Calibri Light" pitchFamily="34" charset="0"/>
              <a:buAutoNum type="arabicPeriod"/>
            </a:pPr>
            <a:r>
              <a:rPr lang="en-US" sz="2000" dirty="0">
                <a:cs typeface="Arial" pitchFamily="34" charset="0"/>
              </a:rPr>
              <a:t>Healthcare delivery indicators</a:t>
            </a:r>
          </a:p>
          <a:p>
            <a:pPr marL="457200" indent="-457200">
              <a:lnSpc>
                <a:spcPct val="100000"/>
              </a:lnSpc>
              <a:buFont typeface="Calibri Light" pitchFamily="34" charset="0"/>
              <a:buAutoNum type="arabicPeriod"/>
            </a:pPr>
            <a:r>
              <a:rPr lang="en-US" sz="2000" dirty="0">
                <a:cs typeface="Arial" pitchFamily="34" charset="0"/>
              </a:rPr>
              <a:t>Healthcare utilization indicators</a:t>
            </a:r>
          </a:p>
          <a:p>
            <a:pPr marL="457200" indent="-457200">
              <a:lnSpc>
                <a:spcPct val="100000"/>
              </a:lnSpc>
              <a:buFont typeface="Calibri Light" pitchFamily="34" charset="0"/>
              <a:buAutoNum type="arabicPeriod"/>
            </a:pPr>
            <a:r>
              <a:rPr lang="en-US" sz="2000" dirty="0">
                <a:cs typeface="Arial" pitchFamily="34" charset="0"/>
              </a:rPr>
              <a:t>Social and mental health indicators</a:t>
            </a:r>
          </a:p>
          <a:p>
            <a:pPr marL="457200" indent="-457200">
              <a:lnSpc>
                <a:spcPct val="100000"/>
              </a:lnSpc>
              <a:buFont typeface="Calibri Light" pitchFamily="34" charset="0"/>
              <a:buAutoNum type="arabicPeriod"/>
            </a:pPr>
            <a:r>
              <a:rPr lang="en-US" sz="2000" dirty="0">
                <a:cs typeface="Arial" pitchFamily="34" charset="0"/>
              </a:rPr>
              <a:t>Socioeconomic indicators</a:t>
            </a:r>
          </a:p>
          <a:p>
            <a:pPr marL="457200" indent="-457200">
              <a:lnSpc>
                <a:spcPct val="100000"/>
              </a:lnSpc>
              <a:buFont typeface="Calibri Light" pitchFamily="34" charset="0"/>
              <a:buAutoNum type="arabicPeriod"/>
            </a:pPr>
            <a:r>
              <a:rPr lang="en-US" sz="2000" dirty="0">
                <a:cs typeface="Arial" pitchFamily="34" charset="0"/>
              </a:rPr>
              <a:t>Environmental indicators</a:t>
            </a:r>
          </a:p>
          <a:p>
            <a:pPr marL="457200" indent="-457200">
              <a:lnSpc>
                <a:spcPct val="100000"/>
              </a:lnSpc>
              <a:buFont typeface="Calibri Light" pitchFamily="34" charset="0"/>
              <a:buAutoNum type="arabicPeriod"/>
            </a:pPr>
            <a:r>
              <a:rPr lang="en-US" sz="2000" dirty="0">
                <a:cs typeface="Arial" pitchFamily="34" charset="0"/>
              </a:rPr>
              <a:t>Quality of life indicators</a:t>
            </a:r>
          </a:p>
          <a:p>
            <a:pPr marL="0" indent="0">
              <a:lnSpc>
                <a:spcPct val="100000"/>
              </a:lnSpc>
              <a:buFont typeface="Arial" panose="020B0604020202020204" pitchFamily="34" charset="0"/>
              <a:buNone/>
            </a:pPr>
            <a:endParaRPr lang="en-US" sz="2400" b="1" dirty="0">
              <a:latin typeface="Arial" pitchFamily="34" charset="0"/>
              <a:cs typeface="Arial" pitchFamily="34" charset="0"/>
            </a:endParaRPr>
          </a:p>
        </p:txBody>
      </p:sp>
    </p:spTree>
    <p:extLst>
      <p:ext uri="{BB962C8B-B14F-4D97-AF65-F5344CB8AC3E}">
        <p14:creationId xmlns:p14="http://schemas.microsoft.com/office/powerpoint/2010/main" val="14827712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Slide Number Placeholder 2">
            <a:extLst>
              <a:ext uri="{FF2B5EF4-FFF2-40B4-BE49-F238E27FC236}">
                <a16:creationId xmlns="" xmlns:a16="http://schemas.microsoft.com/office/drawing/2014/main" id="{8E05DA3D-5676-4DDC-9216-3CEE94979AFC}"/>
              </a:ext>
            </a:extLst>
          </p:cNvPr>
          <p:cNvSpPr>
            <a:spLocks noGrp="1" noChangeArrowheads="1"/>
          </p:cNvSpPr>
          <p:nvPr>
            <p:ph type="sldNum" sz="quarter" idx="12"/>
          </p:nvPr>
        </p:nvSpPr>
        <p:spPr bwMode="auto">
          <a:xfrm>
            <a:off x="10668000" y="6356351"/>
            <a:ext cx="9144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E9FF6C75-9B58-46AF-B3F7-C332C8714E14}" type="slidenum">
              <a:rPr lang="en-US" altLang="en-US" sz="1400">
                <a:solidFill>
                  <a:srgbClr val="898989"/>
                </a:solidFill>
              </a:rPr>
              <a:pPr>
                <a:spcBef>
                  <a:spcPct val="0"/>
                </a:spcBef>
                <a:buFontTx/>
                <a:buNone/>
              </a:pPr>
              <a:t>20</a:t>
            </a:fld>
            <a:endParaRPr lang="en-US" altLang="en-US" sz="1400">
              <a:solidFill>
                <a:srgbClr val="898989"/>
              </a:solidFill>
            </a:endParaRPr>
          </a:p>
        </p:txBody>
      </p:sp>
      <p:sp>
        <p:nvSpPr>
          <p:cNvPr id="3" name="Rectangle 2">
            <a:extLst>
              <a:ext uri="{FF2B5EF4-FFF2-40B4-BE49-F238E27FC236}">
                <a16:creationId xmlns="" xmlns:a16="http://schemas.microsoft.com/office/drawing/2014/main" id="{53551BB1-481D-4822-B03C-6984184DEF45}"/>
              </a:ext>
            </a:extLst>
          </p:cNvPr>
          <p:cNvSpPr/>
          <p:nvPr/>
        </p:nvSpPr>
        <p:spPr>
          <a:xfrm>
            <a:off x="1870953" y="1236777"/>
            <a:ext cx="10220528" cy="4860305"/>
          </a:xfrm>
          <a:prstGeom prst="rect">
            <a:avLst/>
          </a:prstGeom>
        </p:spPr>
        <p:txBody>
          <a:bodyPr wrap="square">
            <a:spAutoFit/>
          </a:bodyPr>
          <a:lstStyle/>
          <a:p>
            <a:pPr algn="just">
              <a:spcBef>
                <a:spcPts val="400"/>
              </a:spcBef>
              <a:spcAft>
                <a:spcPts val="700"/>
              </a:spcAft>
            </a:pPr>
            <a:r>
              <a:rPr lang="en-US" sz="2400" b="1" dirty="0">
                <a:solidFill>
                  <a:srgbClr val="0070C0"/>
                </a:solidFill>
                <a:latin typeface="Myriad Pro"/>
                <a:ea typeface="Calibri" panose="020F0502020204030204" pitchFamily="34" charset="0"/>
                <a:cs typeface="Arial" panose="020B0604020202020204" pitchFamily="34" charset="0"/>
              </a:rPr>
              <a:t>Incidence</a:t>
            </a:r>
            <a:r>
              <a:rPr lang="en-US" b="1" dirty="0">
                <a:latin typeface="Myriad Pro"/>
                <a:ea typeface="Calibri" panose="020F0502020204030204" pitchFamily="34" charset="0"/>
                <a:cs typeface="Arial" panose="020B0604020202020204" pitchFamily="34" charset="0"/>
              </a:rPr>
              <a:t> </a:t>
            </a:r>
            <a:endParaRPr lang="en-US" sz="3200" dirty="0">
              <a:effectLst/>
              <a:latin typeface="Myriad Pro"/>
              <a:ea typeface="Calibri" panose="020F0502020204030204" pitchFamily="34" charset="0"/>
              <a:cs typeface="Arial" panose="020B0604020202020204" pitchFamily="34" charset="0"/>
            </a:endParaRPr>
          </a:p>
          <a:p>
            <a:pPr marL="533400" marR="0" indent="-254000" algn="just">
              <a:spcBef>
                <a:spcPts val="0"/>
              </a:spcBef>
              <a:spcAft>
                <a:spcPts val="0"/>
              </a:spcAft>
            </a:pPr>
            <a:r>
              <a:rPr lang="en-US" i="1" dirty="0">
                <a:solidFill>
                  <a:srgbClr val="000000"/>
                </a:solidFill>
                <a:latin typeface="Book Antiqua" panose="02040602050305030304" pitchFamily="18" charset="0"/>
                <a:ea typeface="Calibri" panose="020F0502020204030204" pitchFamily="34" charset="0"/>
                <a:cs typeface="Book Antiqua" panose="02040602050305030304" pitchFamily="18" charset="0"/>
              </a:rPr>
              <a:t>• </a:t>
            </a:r>
            <a:r>
              <a:rPr lang="en-US" i="1" dirty="0">
                <a:latin typeface="Book Antiqua" panose="02040602050305030304" pitchFamily="18" charset="0"/>
                <a:ea typeface="Calibri" panose="020F0502020204030204" pitchFamily="34" charset="0"/>
                <a:cs typeface="Book Antiqua" panose="02040602050305030304" pitchFamily="18" charset="0"/>
              </a:rPr>
              <a:t>Incidence</a:t>
            </a:r>
            <a:r>
              <a:rPr lang="en-US" dirty="0">
                <a:latin typeface="Book Antiqua" panose="02040602050305030304" pitchFamily="18" charset="0"/>
                <a:ea typeface="Calibri" panose="020F0502020204030204" pitchFamily="34" charset="0"/>
                <a:cs typeface="Book Antiqua" panose="02040602050305030304" pitchFamily="18" charset="0"/>
              </a:rPr>
              <a:t>: Is defined as the </a:t>
            </a:r>
            <a:r>
              <a:rPr lang="en-US" i="1" dirty="0">
                <a:latin typeface="Book Antiqua" panose="02040602050305030304" pitchFamily="18" charset="0"/>
                <a:ea typeface="Calibri" panose="020F0502020204030204" pitchFamily="34" charset="0"/>
                <a:cs typeface="Book Antiqua" panose="02040602050305030304" pitchFamily="18" charset="0"/>
              </a:rPr>
              <a:t>‘no. of new cases’ </a:t>
            </a:r>
            <a:r>
              <a:rPr lang="en-US" dirty="0">
                <a:latin typeface="Book Antiqua" panose="02040602050305030304" pitchFamily="18" charset="0"/>
                <a:ea typeface="Calibri" panose="020F0502020204030204" pitchFamily="34" charset="0"/>
                <a:cs typeface="Book Antiqua" panose="02040602050305030304" pitchFamily="18" charset="0"/>
              </a:rPr>
              <a:t>occurring in a defined population dur­ing a specified period of time </a:t>
            </a:r>
            <a:endParaRPr lang="en-US" sz="3200" dirty="0">
              <a:effectLst/>
              <a:latin typeface="Myriad Pro"/>
              <a:ea typeface="Calibri" panose="020F0502020204030204" pitchFamily="34" charset="0"/>
              <a:cs typeface="Arial" panose="020B0604020202020204" pitchFamily="34" charset="0"/>
            </a:endParaRPr>
          </a:p>
          <a:p>
            <a:pPr marL="533400" marR="0" indent="-254000" algn="just">
              <a:spcBef>
                <a:spcPts val="0"/>
              </a:spcBef>
              <a:spcAft>
                <a:spcPts val="0"/>
              </a:spcAft>
            </a:pPr>
            <a:r>
              <a:rPr lang="en-US" i="1" dirty="0">
                <a:solidFill>
                  <a:srgbClr val="000000"/>
                </a:solidFill>
                <a:latin typeface="Book Antiqua" panose="02040602050305030304" pitchFamily="18" charset="0"/>
                <a:ea typeface="Calibri" panose="020F0502020204030204" pitchFamily="34" charset="0"/>
                <a:cs typeface="Book Antiqua" panose="02040602050305030304" pitchFamily="18" charset="0"/>
              </a:rPr>
              <a:t>• </a:t>
            </a:r>
            <a:r>
              <a:rPr lang="en-US" i="1" dirty="0">
                <a:latin typeface="Book Antiqua" panose="02040602050305030304" pitchFamily="18" charset="0"/>
                <a:ea typeface="Calibri" panose="020F0502020204030204" pitchFamily="34" charset="0"/>
                <a:cs typeface="Book Antiqua" panose="02040602050305030304" pitchFamily="18" charset="0"/>
              </a:rPr>
              <a:t>For a given period</a:t>
            </a:r>
            <a:r>
              <a:rPr lang="en-US" dirty="0">
                <a:latin typeface="Book Antiqua" panose="02040602050305030304" pitchFamily="18" charset="0"/>
                <a:ea typeface="Calibri" panose="020F0502020204030204" pitchFamily="34" charset="0"/>
                <a:cs typeface="Book Antiqua" panose="02040602050305030304" pitchFamily="18" charset="0"/>
              </a:rPr>
              <a:t>, </a:t>
            </a:r>
            <a:endParaRPr lang="en-US" sz="3200" dirty="0">
              <a:effectLst/>
              <a:latin typeface="Myriad Pro"/>
              <a:ea typeface="Calibri" panose="020F0502020204030204" pitchFamily="34" charset="0"/>
              <a:cs typeface="Arial" panose="020B0604020202020204" pitchFamily="34" charset="0"/>
            </a:endParaRPr>
          </a:p>
          <a:p>
            <a:r>
              <a:rPr lang="en-US" sz="3200" dirty="0">
                <a:solidFill>
                  <a:srgbClr val="000000"/>
                </a:solidFill>
                <a:effectLst/>
                <a:latin typeface="Myriad Pro"/>
                <a:ea typeface="Calibri" panose="020F0502020204030204" pitchFamily="34" charset="0"/>
                <a:cs typeface="Myriad Pro"/>
              </a:rPr>
              <a:t>        </a:t>
            </a:r>
            <a:r>
              <a:rPr lang="en-US" dirty="0">
                <a:solidFill>
                  <a:srgbClr val="FF0000"/>
                </a:solidFill>
                <a:latin typeface="Book Antiqua" panose="02040602050305030304" pitchFamily="18" charset="0"/>
                <a:ea typeface="Calibri" panose="020F0502020204030204" pitchFamily="34" charset="0"/>
                <a:cs typeface="Book Antiqua" panose="02040602050305030304" pitchFamily="18" charset="0"/>
              </a:rPr>
              <a:t>No. of new cases of a disease in a year</a:t>
            </a:r>
            <a:endParaRPr lang="en-US" sz="3200" dirty="0">
              <a:effectLst/>
              <a:latin typeface="Myriad Pro"/>
              <a:ea typeface="Calibri" panose="020F0502020204030204" pitchFamily="34" charset="0"/>
              <a:cs typeface="Arial" panose="020B0604020202020204" pitchFamily="34" charset="0"/>
            </a:endParaRPr>
          </a:p>
          <a:p>
            <a:pPr marL="786130" marR="0" algn="just">
              <a:spcBef>
                <a:spcPts val="0"/>
              </a:spcBef>
              <a:spcAft>
                <a:spcPts val="0"/>
              </a:spcAft>
            </a:pPr>
            <a:r>
              <a:rPr lang="en-US" dirty="0">
                <a:solidFill>
                  <a:srgbClr val="FF0000"/>
                </a:solidFill>
                <a:latin typeface="Book Antiqua" panose="02040602050305030304" pitchFamily="18" charset="0"/>
                <a:ea typeface="Calibri" panose="020F0502020204030204" pitchFamily="34" charset="0"/>
                <a:cs typeface="Book Antiqua" panose="02040602050305030304" pitchFamily="18" charset="0"/>
              </a:rPr>
              <a:t>-------------------------------------------------------------------  = ×1000 </a:t>
            </a:r>
            <a:endParaRPr lang="en-US" sz="3200" dirty="0">
              <a:effectLst/>
              <a:latin typeface="Myriad Pro"/>
              <a:ea typeface="Calibri" panose="020F0502020204030204" pitchFamily="34" charset="0"/>
              <a:cs typeface="Arial" panose="020B0604020202020204" pitchFamily="34" charset="0"/>
            </a:endParaRPr>
          </a:p>
          <a:p>
            <a:pPr marL="786130" marR="0" algn="just">
              <a:spcBef>
                <a:spcPts val="0"/>
              </a:spcBef>
              <a:spcAft>
                <a:spcPts val="0"/>
              </a:spcAft>
            </a:pPr>
            <a:r>
              <a:rPr lang="en-US" dirty="0">
                <a:solidFill>
                  <a:srgbClr val="FF0000"/>
                </a:solidFill>
                <a:latin typeface="Book Antiqua" panose="02040602050305030304" pitchFamily="18" charset="0"/>
                <a:ea typeface="Calibri" panose="020F0502020204030204" pitchFamily="34" charset="0"/>
                <a:cs typeface="Book Antiqua" panose="02040602050305030304" pitchFamily="18" charset="0"/>
              </a:rPr>
              <a:t>Total population at risk </a:t>
            </a:r>
            <a:endParaRPr lang="en-US" sz="3200" dirty="0">
              <a:effectLst/>
              <a:latin typeface="Myriad Pro"/>
              <a:ea typeface="Calibri" panose="020F0502020204030204" pitchFamily="34" charset="0"/>
              <a:cs typeface="Arial" panose="020B0604020202020204" pitchFamily="34" charset="0"/>
            </a:endParaRPr>
          </a:p>
          <a:p>
            <a:r>
              <a:rPr lang="en-US" sz="3200" dirty="0">
                <a:solidFill>
                  <a:srgbClr val="000000"/>
                </a:solidFill>
                <a:effectLst/>
                <a:latin typeface="Myriad Pro"/>
                <a:ea typeface="Calibri" panose="020F0502020204030204" pitchFamily="34" charset="0"/>
                <a:cs typeface="Myriad Pro"/>
              </a:rPr>
              <a:t> </a:t>
            </a:r>
            <a:r>
              <a:rPr lang="en-US" i="1" dirty="0">
                <a:latin typeface="Book Antiqua" panose="02040602050305030304" pitchFamily="18" charset="0"/>
                <a:ea typeface="Calibri" panose="020F0502020204030204" pitchFamily="34" charset="0"/>
                <a:cs typeface="Book Antiqua" panose="02040602050305030304" pitchFamily="18" charset="0"/>
              </a:rPr>
              <a:t>– Incidence is a </a:t>
            </a:r>
            <a:r>
              <a:rPr lang="en-US" b="1" i="1" dirty="0">
                <a:solidFill>
                  <a:srgbClr val="0070C0"/>
                </a:solidFill>
                <a:latin typeface="Book Antiqua" panose="02040602050305030304" pitchFamily="18" charset="0"/>
                <a:ea typeface="Calibri" panose="020F0502020204030204" pitchFamily="34" charset="0"/>
                <a:cs typeface="Book Antiqua" panose="02040602050305030304" pitchFamily="18" charset="0"/>
              </a:rPr>
              <a:t>RATE</a:t>
            </a:r>
            <a:r>
              <a:rPr lang="en-US" dirty="0">
                <a:latin typeface="Book Antiqua" panose="02040602050305030304" pitchFamily="18" charset="0"/>
                <a:ea typeface="Calibri" panose="020F0502020204030204" pitchFamily="34" charset="0"/>
                <a:cs typeface="Book Antiqua" panose="02040602050305030304" pitchFamily="18" charset="0"/>
              </a:rPr>
              <a:t>, expressed per 1000 </a:t>
            </a:r>
          </a:p>
          <a:p>
            <a:pPr lvl="1"/>
            <a:r>
              <a:rPr lang="en-US" i="1" dirty="0"/>
              <a:t>• Special types of incidence rates</a:t>
            </a:r>
            <a:r>
              <a:rPr lang="en-US" dirty="0"/>
              <a:t>: </a:t>
            </a:r>
          </a:p>
          <a:p>
            <a:pPr lvl="2"/>
            <a:r>
              <a:rPr lang="en-US" i="1" dirty="0"/>
              <a:t>– </a:t>
            </a:r>
            <a:r>
              <a:rPr lang="en-US" i="1" dirty="0">
                <a:solidFill>
                  <a:srgbClr val="FF0000"/>
                </a:solidFill>
              </a:rPr>
              <a:t>Attack rate</a:t>
            </a:r>
            <a:r>
              <a:rPr lang="en-US" dirty="0"/>
              <a:t>: Incidence rate used when population is exposed for a small inter­val of time, e.g. epidemic </a:t>
            </a:r>
          </a:p>
          <a:p>
            <a:pPr lvl="2"/>
            <a:r>
              <a:rPr lang="en-US" i="1" dirty="0"/>
              <a:t>– </a:t>
            </a:r>
            <a:r>
              <a:rPr lang="en-US" i="1" dirty="0">
                <a:solidFill>
                  <a:srgbClr val="FF0000"/>
                </a:solidFill>
              </a:rPr>
              <a:t>Secondary Attack Rate </a:t>
            </a:r>
            <a:r>
              <a:rPr lang="en-US" i="1" dirty="0"/>
              <a:t>(SAR)</a:t>
            </a:r>
            <a:r>
              <a:rPr lang="en-US" dirty="0"/>
              <a:t>: Is no. of exposed persons developing the disease within range of incubation period, following exposure to the primary case </a:t>
            </a:r>
          </a:p>
          <a:p>
            <a:pPr lvl="1"/>
            <a:r>
              <a:rPr lang="en-US" i="1" dirty="0"/>
              <a:t>• </a:t>
            </a:r>
            <a:r>
              <a:rPr lang="en-US" dirty="0"/>
              <a:t>Incidence is the best measure of disease frequency in etiological studies </a:t>
            </a:r>
          </a:p>
          <a:p>
            <a:pPr lvl="2"/>
            <a:r>
              <a:rPr lang="en-US" i="1" dirty="0"/>
              <a:t>– </a:t>
            </a:r>
            <a:r>
              <a:rPr lang="en-US" i="1" dirty="0">
                <a:solidFill>
                  <a:srgbClr val="FF0000"/>
                </a:solidFill>
              </a:rPr>
              <a:t>Incidence</a:t>
            </a:r>
            <a:r>
              <a:rPr lang="en-US" i="1" dirty="0"/>
              <a:t> can be determined from</a:t>
            </a:r>
            <a:r>
              <a:rPr lang="en-US" dirty="0"/>
              <a:t>: Cohort study</a:t>
            </a:r>
            <a:r>
              <a:rPr lang="en-US" b="1" i="1" dirty="0"/>
              <a:t> </a:t>
            </a:r>
            <a:endParaRPr lang="en-US" sz="3200" dirty="0">
              <a:effectLst/>
              <a:latin typeface="Myriad Pro"/>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846106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Slide Number Placeholder 2">
            <a:extLst>
              <a:ext uri="{FF2B5EF4-FFF2-40B4-BE49-F238E27FC236}">
                <a16:creationId xmlns="" xmlns:a16="http://schemas.microsoft.com/office/drawing/2014/main" id="{8E05DA3D-5676-4DDC-9216-3CEE94979AFC}"/>
              </a:ext>
            </a:extLst>
          </p:cNvPr>
          <p:cNvSpPr>
            <a:spLocks noGrp="1" noChangeArrowheads="1"/>
          </p:cNvSpPr>
          <p:nvPr>
            <p:ph type="sldNum" sz="quarter" idx="12"/>
          </p:nvPr>
        </p:nvSpPr>
        <p:spPr bwMode="auto">
          <a:xfrm>
            <a:off x="10668000" y="6356351"/>
            <a:ext cx="9144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E9FF6C75-9B58-46AF-B3F7-C332C8714E14}" type="slidenum">
              <a:rPr lang="en-US" altLang="en-US" sz="1400">
                <a:solidFill>
                  <a:srgbClr val="898989"/>
                </a:solidFill>
              </a:rPr>
              <a:pPr>
                <a:spcBef>
                  <a:spcPct val="0"/>
                </a:spcBef>
                <a:buFontTx/>
                <a:buNone/>
              </a:pPr>
              <a:t>21</a:t>
            </a:fld>
            <a:endParaRPr lang="en-US" altLang="en-US" sz="1400">
              <a:solidFill>
                <a:srgbClr val="898989"/>
              </a:solidFill>
            </a:endParaRPr>
          </a:p>
        </p:txBody>
      </p:sp>
      <p:sp>
        <p:nvSpPr>
          <p:cNvPr id="3" name="Rectangle 2">
            <a:extLst>
              <a:ext uri="{FF2B5EF4-FFF2-40B4-BE49-F238E27FC236}">
                <a16:creationId xmlns="" xmlns:a16="http://schemas.microsoft.com/office/drawing/2014/main" id="{705B5C99-CB37-43C8-B812-3E6A81C773F8}"/>
              </a:ext>
            </a:extLst>
          </p:cNvPr>
          <p:cNvSpPr/>
          <p:nvPr/>
        </p:nvSpPr>
        <p:spPr>
          <a:xfrm>
            <a:off x="1676400" y="1034380"/>
            <a:ext cx="10201072" cy="4367862"/>
          </a:xfrm>
          <a:prstGeom prst="rect">
            <a:avLst/>
          </a:prstGeom>
        </p:spPr>
        <p:txBody>
          <a:bodyPr wrap="square">
            <a:spAutoFit/>
          </a:bodyPr>
          <a:lstStyle/>
          <a:p>
            <a:pPr algn="just">
              <a:spcBef>
                <a:spcPts val="1000"/>
              </a:spcBef>
              <a:spcAft>
                <a:spcPts val="700"/>
              </a:spcAft>
            </a:pPr>
            <a:r>
              <a:rPr lang="en-US" sz="2800" b="1" dirty="0">
                <a:solidFill>
                  <a:srgbClr val="0070C0"/>
                </a:solidFill>
                <a:latin typeface="Myriad Pro"/>
                <a:ea typeface="Calibri" panose="020F0502020204030204" pitchFamily="34" charset="0"/>
                <a:cs typeface="Myriad Pro"/>
              </a:rPr>
              <a:t>Prevalence </a:t>
            </a:r>
            <a:endParaRPr lang="en-US" sz="4400" dirty="0">
              <a:solidFill>
                <a:srgbClr val="0070C0"/>
              </a:solidFill>
              <a:effectLst/>
              <a:latin typeface="Myriad Pro"/>
              <a:ea typeface="Calibri" panose="020F0502020204030204" pitchFamily="34" charset="0"/>
              <a:cs typeface="Arial" panose="020B0604020202020204" pitchFamily="34" charset="0"/>
            </a:endParaRPr>
          </a:p>
          <a:p>
            <a:pPr marL="533400" marR="0" indent="-254000" algn="just">
              <a:spcBef>
                <a:spcPts val="0"/>
              </a:spcBef>
              <a:spcAft>
                <a:spcPts val="0"/>
              </a:spcAft>
            </a:pPr>
            <a:r>
              <a:rPr lang="en-US" i="1" dirty="0">
                <a:solidFill>
                  <a:srgbClr val="000000"/>
                </a:solidFill>
                <a:latin typeface="Book Antiqua" panose="02040602050305030304" pitchFamily="18" charset="0"/>
                <a:ea typeface="Calibri" panose="020F0502020204030204" pitchFamily="34" charset="0"/>
                <a:cs typeface="Book Antiqua" panose="02040602050305030304" pitchFamily="18" charset="0"/>
              </a:rPr>
              <a:t>• </a:t>
            </a:r>
            <a:r>
              <a:rPr lang="en-US" i="1" dirty="0">
                <a:latin typeface="Book Antiqua" panose="02040602050305030304" pitchFamily="18" charset="0"/>
                <a:ea typeface="Calibri" panose="020F0502020204030204" pitchFamily="34" charset="0"/>
                <a:cs typeface="Book Antiqua" panose="02040602050305030304" pitchFamily="18" charset="0"/>
              </a:rPr>
              <a:t>Prevalence</a:t>
            </a:r>
            <a:r>
              <a:rPr lang="en-US" dirty="0">
                <a:latin typeface="Book Antiqua" panose="02040602050305030304" pitchFamily="18" charset="0"/>
                <a:ea typeface="Calibri" panose="020F0502020204030204" pitchFamily="34" charset="0"/>
                <a:cs typeface="Book Antiqua" panose="02040602050305030304" pitchFamily="18" charset="0"/>
              </a:rPr>
              <a:t>: Is total current (Old + New) cases in a given population over a point or period of time </a:t>
            </a:r>
            <a:endParaRPr lang="en-US" sz="3200" dirty="0">
              <a:effectLst/>
              <a:latin typeface="Myriad Pro"/>
              <a:ea typeface="Calibri" panose="020F0502020204030204" pitchFamily="34" charset="0"/>
              <a:cs typeface="Arial" panose="020B0604020202020204" pitchFamily="34" charset="0"/>
            </a:endParaRPr>
          </a:p>
          <a:p>
            <a:pPr marL="533400" marR="0" indent="-254000" algn="just">
              <a:spcBef>
                <a:spcPts val="0"/>
              </a:spcBef>
              <a:spcAft>
                <a:spcPts val="0"/>
              </a:spcAft>
            </a:pPr>
            <a:r>
              <a:rPr lang="en-US" i="1" dirty="0">
                <a:solidFill>
                  <a:srgbClr val="000000"/>
                </a:solidFill>
                <a:latin typeface="Book Antiqua" panose="02040602050305030304" pitchFamily="18" charset="0"/>
                <a:ea typeface="Calibri" panose="020F0502020204030204" pitchFamily="34" charset="0"/>
                <a:cs typeface="Book Antiqua" panose="02040602050305030304" pitchFamily="18" charset="0"/>
              </a:rPr>
              <a:t>• </a:t>
            </a:r>
            <a:r>
              <a:rPr lang="en-US" i="1" dirty="0">
                <a:latin typeface="Book Antiqua" panose="02040602050305030304" pitchFamily="18" charset="0"/>
                <a:ea typeface="Calibri" panose="020F0502020204030204" pitchFamily="34" charset="0"/>
                <a:cs typeface="Book Antiqua" panose="02040602050305030304" pitchFamily="18" charset="0"/>
              </a:rPr>
              <a:t>Types of prevalence</a:t>
            </a:r>
            <a:r>
              <a:rPr lang="en-US" dirty="0">
                <a:latin typeface="Book Antiqua" panose="02040602050305030304" pitchFamily="18" charset="0"/>
                <a:ea typeface="Calibri" panose="020F0502020204030204" pitchFamily="34" charset="0"/>
                <a:cs typeface="Book Antiqua" panose="02040602050305030304" pitchFamily="18" charset="0"/>
              </a:rPr>
              <a:t>: </a:t>
            </a:r>
            <a:endParaRPr lang="en-US" sz="3200" dirty="0">
              <a:effectLst/>
              <a:latin typeface="Myriad Pro"/>
              <a:ea typeface="Calibri" panose="020F0502020204030204" pitchFamily="34" charset="0"/>
              <a:cs typeface="Arial" panose="020B0604020202020204" pitchFamily="34" charset="0"/>
            </a:endParaRPr>
          </a:p>
          <a:p>
            <a:pPr marL="787400" marR="0" algn="just">
              <a:spcBef>
                <a:spcPts val="0"/>
              </a:spcBef>
              <a:spcAft>
                <a:spcPts val="0"/>
              </a:spcAft>
            </a:pPr>
            <a:r>
              <a:rPr lang="en-US" i="1" dirty="0">
                <a:latin typeface="Book Antiqua" panose="02040602050305030304" pitchFamily="18" charset="0"/>
                <a:ea typeface="Calibri" panose="020F0502020204030204" pitchFamily="34" charset="0"/>
                <a:cs typeface="Book Antiqua" panose="02040602050305030304" pitchFamily="18" charset="0"/>
              </a:rPr>
              <a:t>– </a:t>
            </a:r>
            <a:r>
              <a:rPr lang="en-US" dirty="0">
                <a:latin typeface="Book Antiqua" panose="02040602050305030304" pitchFamily="18" charset="0"/>
                <a:ea typeface="Calibri" panose="020F0502020204030204" pitchFamily="34" charset="0"/>
                <a:cs typeface="Book Antiqua" panose="02040602050305030304" pitchFamily="18" charset="0"/>
              </a:rPr>
              <a:t>a point of time (</a:t>
            </a:r>
            <a:r>
              <a:rPr lang="en-US" i="1" dirty="0">
                <a:latin typeface="Book Antiqua" panose="02040602050305030304" pitchFamily="18" charset="0"/>
                <a:ea typeface="Calibri" panose="020F0502020204030204" pitchFamily="34" charset="0"/>
                <a:cs typeface="Book Antiqua" panose="02040602050305030304" pitchFamily="18" charset="0"/>
              </a:rPr>
              <a:t>Point Prevalence</a:t>
            </a:r>
            <a:r>
              <a:rPr lang="en-US" dirty="0">
                <a:latin typeface="Book Antiqua" panose="02040602050305030304" pitchFamily="18" charset="0"/>
                <a:ea typeface="Calibri" panose="020F0502020204030204" pitchFamily="34" charset="0"/>
                <a:cs typeface="Book Antiqua" panose="02040602050305030304" pitchFamily="18" charset="0"/>
              </a:rPr>
              <a:t>) </a:t>
            </a:r>
            <a:endParaRPr lang="en-US" sz="3200" dirty="0">
              <a:effectLst/>
              <a:latin typeface="Myriad Pro"/>
              <a:ea typeface="Calibri" panose="020F0502020204030204" pitchFamily="34" charset="0"/>
              <a:cs typeface="Arial" panose="020B0604020202020204" pitchFamily="34" charset="0"/>
            </a:endParaRPr>
          </a:p>
          <a:p>
            <a:pPr marL="787400" marR="0" algn="just">
              <a:spcBef>
                <a:spcPts val="0"/>
              </a:spcBef>
              <a:spcAft>
                <a:spcPts val="0"/>
              </a:spcAft>
            </a:pPr>
            <a:r>
              <a:rPr lang="en-US" i="1" dirty="0">
                <a:latin typeface="Book Antiqua" panose="02040602050305030304" pitchFamily="18" charset="0"/>
                <a:ea typeface="Calibri" panose="020F0502020204030204" pitchFamily="34" charset="0"/>
                <a:cs typeface="Book Antiqua" panose="02040602050305030304" pitchFamily="18" charset="0"/>
              </a:rPr>
              <a:t>– </a:t>
            </a:r>
            <a:r>
              <a:rPr lang="en-US" dirty="0">
                <a:latin typeface="Book Antiqua" panose="02040602050305030304" pitchFamily="18" charset="0"/>
                <a:ea typeface="Calibri" panose="020F0502020204030204" pitchFamily="34" charset="0"/>
                <a:cs typeface="Book Antiqua" panose="02040602050305030304" pitchFamily="18" charset="0"/>
              </a:rPr>
              <a:t>a period of time (</a:t>
            </a:r>
            <a:r>
              <a:rPr lang="en-US" i="1" dirty="0">
                <a:latin typeface="Book Antiqua" panose="02040602050305030304" pitchFamily="18" charset="0"/>
                <a:ea typeface="Calibri" panose="020F0502020204030204" pitchFamily="34" charset="0"/>
                <a:cs typeface="Book Antiqua" panose="02040602050305030304" pitchFamily="18" charset="0"/>
              </a:rPr>
              <a:t>Period Prevalence</a:t>
            </a:r>
            <a:r>
              <a:rPr lang="en-US" dirty="0">
                <a:latin typeface="Book Antiqua" panose="02040602050305030304" pitchFamily="18" charset="0"/>
                <a:ea typeface="Calibri" panose="020F0502020204030204" pitchFamily="34" charset="0"/>
                <a:cs typeface="Book Antiqua" panose="02040602050305030304" pitchFamily="18" charset="0"/>
              </a:rPr>
              <a:t>) </a:t>
            </a:r>
            <a:endParaRPr lang="en-US" sz="3200" dirty="0">
              <a:effectLst/>
              <a:latin typeface="Myriad Pro"/>
              <a:ea typeface="Calibri" panose="020F0502020204030204" pitchFamily="34" charset="0"/>
              <a:cs typeface="Arial" panose="020B0604020202020204" pitchFamily="34" charset="0"/>
            </a:endParaRPr>
          </a:p>
          <a:p>
            <a:r>
              <a:rPr lang="en-US" sz="3200" dirty="0">
                <a:solidFill>
                  <a:srgbClr val="000000"/>
                </a:solidFill>
                <a:effectLst/>
                <a:latin typeface="Myriad Pro"/>
                <a:ea typeface="Calibri" panose="020F0502020204030204" pitchFamily="34" charset="0"/>
                <a:cs typeface="Myriad Pro"/>
              </a:rPr>
              <a:t> </a:t>
            </a:r>
          </a:p>
          <a:p>
            <a:pPr marL="786130" marR="0" algn="just">
              <a:spcBef>
                <a:spcPts val="0"/>
              </a:spcBef>
              <a:spcAft>
                <a:spcPts val="0"/>
              </a:spcAft>
            </a:pPr>
            <a:r>
              <a:rPr lang="en-US" dirty="0">
                <a:solidFill>
                  <a:srgbClr val="FF0000"/>
                </a:solidFill>
                <a:latin typeface="Book Antiqua" panose="02040602050305030304" pitchFamily="18" charset="0"/>
                <a:ea typeface="Calibri" panose="020F0502020204030204" pitchFamily="34" charset="0"/>
                <a:cs typeface="Book Antiqua" panose="02040602050305030304" pitchFamily="18" charset="0"/>
              </a:rPr>
              <a:t>No. of total (new + old) cases of a disease in a year</a:t>
            </a:r>
            <a:endParaRPr lang="en-US" sz="3200" dirty="0">
              <a:latin typeface="Myriad Pro"/>
              <a:ea typeface="Calibri" panose="020F0502020204030204" pitchFamily="34" charset="0"/>
              <a:cs typeface="Arial" panose="020B0604020202020204" pitchFamily="34" charset="0"/>
            </a:endParaRPr>
          </a:p>
          <a:p>
            <a:pPr marL="786130" marR="0" algn="just">
              <a:spcBef>
                <a:spcPts val="0"/>
              </a:spcBef>
              <a:spcAft>
                <a:spcPts val="0"/>
              </a:spcAft>
            </a:pPr>
            <a:r>
              <a:rPr lang="en-US" dirty="0">
                <a:solidFill>
                  <a:srgbClr val="FF0000"/>
                </a:solidFill>
                <a:latin typeface="Book Antiqua" panose="02040602050305030304" pitchFamily="18" charset="0"/>
                <a:ea typeface="Calibri" panose="020F0502020204030204" pitchFamily="34" charset="0"/>
                <a:cs typeface="Book Antiqua" panose="02040602050305030304" pitchFamily="18" charset="0"/>
              </a:rPr>
              <a:t>----------------------------------------------------------------------------------- = ×100 </a:t>
            </a:r>
            <a:endParaRPr lang="en-US" sz="3200" dirty="0">
              <a:effectLst/>
              <a:latin typeface="Myriad Pro"/>
              <a:ea typeface="Calibri" panose="020F0502020204030204" pitchFamily="34" charset="0"/>
              <a:cs typeface="Arial" panose="020B0604020202020204" pitchFamily="34" charset="0"/>
            </a:endParaRPr>
          </a:p>
          <a:p>
            <a:pPr marL="786130" marR="0" algn="just">
              <a:spcBef>
                <a:spcPts val="0"/>
              </a:spcBef>
              <a:spcAft>
                <a:spcPts val="0"/>
              </a:spcAft>
            </a:pPr>
            <a:r>
              <a:rPr lang="en-US" dirty="0">
                <a:solidFill>
                  <a:srgbClr val="FF0000"/>
                </a:solidFill>
                <a:latin typeface="Book Antiqua" panose="02040602050305030304" pitchFamily="18" charset="0"/>
                <a:ea typeface="Calibri" panose="020F0502020204030204" pitchFamily="34" charset="0"/>
                <a:cs typeface="Book Antiqua" panose="02040602050305030304" pitchFamily="18" charset="0"/>
              </a:rPr>
              <a:t>Total population </a:t>
            </a:r>
            <a:endParaRPr lang="en-US" sz="3200" dirty="0">
              <a:effectLst/>
              <a:latin typeface="Myriad Pro"/>
              <a:ea typeface="Calibri" panose="020F0502020204030204" pitchFamily="34" charset="0"/>
              <a:cs typeface="Arial" panose="020B0604020202020204" pitchFamily="34" charset="0"/>
            </a:endParaRPr>
          </a:p>
          <a:p>
            <a:r>
              <a:rPr lang="en-US" sz="3200" dirty="0">
                <a:solidFill>
                  <a:srgbClr val="000000"/>
                </a:solidFill>
                <a:effectLst/>
                <a:latin typeface="Myriad Pro"/>
                <a:ea typeface="Calibri" panose="020F0502020204030204" pitchFamily="34" charset="0"/>
                <a:cs typeface="Myriad Pro"/>
              </a:rPr>
              <a:t> </a:t>
            </a:r>
          </a:p>
          <a:p>
            <a:pPr marL="787400" marR="0" algn="just">
              <a:spcBef>
                <a:spcPts val="0"/>
              </a:spcBef>
              <a:spcAft>
                <a:spcPts val="0"/>
              </a:spcAft>
            </a:pPr>
            <a:r>
              <a:rPr lang="en-US" i="1" dirty="0">
                <a:latin typeface="Book Antiqua" panose="02040602050305030304" pitchFamily="18" charset="0"/>
                <a:ea typeface="Calibri" panose="020F0502020204030204" pitchFamily="34" charset="0"/>
                <a:cs typeface="Book Antiqua" panose="02040602050305030304" pitchFamily="18" charset="0"/>
              </a:rPr>
              <a:t>– </a:t>
            </a:r>
            <a:r>
              <a:rPr lang="en-US" dirty="0">
                <a:latin typeface="Book Antiqua" panose="02040602050305030304" pitchFamily="18" charset="0"/>
                <a:ea typeface="Calibri" panose="020F0502020204030204" pitchFamily="34" charset="0"/>
                <a:cs typeface="Book Antiqua" panose="02040602050305030304" pitchFamily="18" charset="0"/>
              </a:rPr>
              <a:t>Prevalence is a </a:t>
            </a:r>
            <a:r>
              <a:rPr lang="en-US" b="1" dirty="0">
                <a:solidFill>
                  <a:srgbClr val="0070C0"/>
                </a:solidFill>
                <a:latin typeface="Book Antiqua" panose="02040602050305030304" pitchFamily="18" charset="0"/>
                <a:ea typeface="Calibri" panose="020F0502020204030204" pitchFamily="34" charset="0"/>
                <a:cs typeface="Book Antiqua" panose="02040602050305030304" pitchFamily="18" charset="0"/>
              </a:rPr>
              <a:t>proportion</a:t>
            </a:r>
            <a:r>
              <a:rPr lang="en-US" dirty="0">
                <a:latin typeface="Book Antiqua" panose="02040602050305030304" pitchFamily="18" charset="0"/>
                <a:ea typeface="Calibri" panose="020F0502020204030204" pitchFamily="34" charset="0"/>
                <a:cs typeface="Book Antiqua" panose="02040602050305030304" pitchFamily="18" charset="0"/>
              </a:rPr>
              <a:t> (Prevalence IS NOT A RATIO): Numerator is a part of denominator, and is always expressed in </a:t>
            </a:r>
            <a:r>
              <a:rPr lang="en-US" dirty="0">
                <a:solidFill>
                  <a:srgbClr val="FF0000"/>
                </a:solidFill>
                <a:latin typeface="Book Antiqua" panose="02040602050305030304" pitchFamily="18" charset="0"/>
                <a:ea typeface="Calibri" panose="020F0502020204030204" pitchFamily="34" charset="0"/>
                <a:cs typeface="Book Antiqua" panose="02040602050305030304" pitchFamily="18" charset="0"/>
              </a:rPr>
              <a:t>percentage</a:t>
            </a:r>
            <a:r>
              <a:rPr lang="en-US" sz="800" b="1" i="1" dirty="0">
                <a:solidFill>
                  <a:srgbClr val="000000"/>
                </a:solidFill>
                <a:effectLst/>
                <a:latin typeface="Book Antiqua" panose="02040602050305030304" pitchFamily="18" charset="0"/>
                <a:ea typeface="Calibri" panose="020F0502020204030204" pitchFamily="34" charset="0"/>
                <a:cs typeface="Book Antiqua" panose="02040602050305030304" pitchFamily="18" charset="0"/>
              </a:rPr>
              <a:t> </a:t>
            </a:r>
            <a:endParaRPr lang="en-US" sz="3200" dirty="0">
              <a:effectLst/>
              <a:latin typeface="Myriad Pro"/>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2063767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Slide Number Placeholder 2">
            <a:extLst>
              <a:ext uri="{FF2B5EF4-FFF2-40B4-BE49-F238E27FC236}">
                <a16:creationId xmlns="" xmlns:a16="http://schemas.microsoft.com/office/drawing/2014/main" id="{8E05DA3D-5676-4DDC-9216-3CEE94979AFC}"/>
              </a:ext>
            </a:extLst>
          </p:cNvPr>
          <p:cNvSpPr>
            <a:spLocks noGrp="1" noChangeArrowheads="1"/>
          </p:cNvSpPr>
          <p:nvPr>
            <p:ph type="sldNum" sz="quarter" idx="12"/>
          </p:nvPr>
        </p:nvSpPr>
        <p:spPr bwMode="auto">
          <a:xfrm>
            <a:off x="10668000" y="6356351"/>
            <a:ext cx="9144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E9FF6C75-9B58-46AF-B3F7-C332C8714E14}" type="slidenum">
              <a:rPr lang="en-US" altLang="en-US" sz="1400">
                <a:solidFill>
                  <a:srgbClr val="898989"/>
                </a:solidFill>
              </a:rPr>
              <a:pPr>
                <a:spcBef>
                  <a:spcPct val="0"/>
                </a:spcBef>
                <a:buFontTx/>
                <a:buNone/>
              </a:pPr>
              <a:t>22</a:t>
            </a:fld>
            <a:endParaRPr lang="en-US" altLang="en-US" sz="1400">
              <a:solidFill>
                <a:srgbClr val="898989"/>
              </a:solidFill>
            </a:endParaRPr>
          </a:p>
        </p:txBody>
      </p:sp>
      <p:sp>
        <p:nvSpPr>
          <p:cNvPr id="3" name="Rectangle 2">
            <a:extLst>
              <a:ext uri="{FF2B5EF4-FFF2-40B4-BE49-F238E27FC236}">
                <a16:creationId xmlns="" xmlns:a16="http://schemas.microsoft.com/office/drawing/2014/main" id="{A71A81AA-6160-4CB1-835B-CC375BE98095}"/>
              </a:ext>
            </a:extLst>
          </p:cNvPr>
          <p:cNvSpPr/>
          <p:nvPr/>
        </p:nvSpPr>
        <p:spPr>
          <a:xfrm>
            <a:off x="1791511" y="1347096"/>
            <a:ext cx="9802238" cy="3652282"/>
          </a:xfrm>
          <a:prstGeom prst="rect">
            <a:avLst/>
          </a:prstGeom>
        </p:spPr>
        <p:txBody>
          <a:bodyPr wrap="square">
            <a:spAutoFit/>
          </a:bodyPr>
          <a:lstStyle/>
          <a:p>
            <a:pPr marL="533400" marR="0" indent="-254000" algn="just">
              <a:spcBef>
                <a:spcPts val="0"/>
              </a:spcBef>
              <a:spcAft>
                <a:spcPts val="0"/>
              </a:spcAft>
            </a:pPr>
            <a:r>
              <a:rPr lang="en-US" sz="2800" i="1" dirty="0">
                <a:solidFill>
                  <a:srgbClr val="0070C0"/>
                </a:solidFill>
                <a:latin typeface="Book Antiqua" panose="02040602050305030304" pitchFamily="18" charset="0"/>
                <a:ea typeface="Calibri" panose="020F0502020204030204" pitchFamily="34" charset="0"/>
                <a:cs typeface="Book Antiqua" panose="02040602050305030304" pitchFamily="18" charset="0"/>
              </a:rPr>
              <a:t>Prevalence can be determined </a:t>
            </a:r>
            <a:r>
              <a:rPr lang="en-US" sz="2000" i="1" dirty="0">
                <a:solidFill>
                  <a:srgbClr val="0070C0"/>
                </a:solidFill>
                <a:latin typeface="Book Antiqua" panose="02040602050305030304" pitchFamily="18" charset="0"/>
                <a:ea typeface="Calibri" panose="020F0502020204030204" pitchFamily="34" charset="0"/>
                <a:cs typeface="Book Antiqua" panose="02040602050305030304" pitchFamily="18" charset="0"/>
              </a:rPr>
              <a:t>from</a:t>
            </a:r>
            <a:r>
              <a:rPr lang="en-US" sz="2000" dirty="0">
                <a:solidFill>
                  <a:srgbClr val="0070C0"/>
                </a:solidFill>
                <a:latin typeface="Book Antiqua" panose="02040602050305030304" pitchFamily="18" charset="0"/>
                <a:ea typeface="Calibri" panose="020F0502020204030204" pitchFamily="34" charset="0"/>
                <a:cs typeface="Book Antiqua" panose="02040602050305030304" pitchFamily="18" charset="0"/>
              </a:rPr>
              <a:t>: Cross Sectional Study</a:t>
            </a:r>
            <a:r>
              <a:rPr lang="en-US" sz="900" b="1" i="1" dirty="0">
                <a:solidFill>
                  <a:srgbClr val="0070C0"/>
                </a:solidFill>
                <a:effectLst/>
                <a:latin typeface="Book Antiqua" panose="02040602050305030304" pitchFamily="18" charset="0"/>
                <a:ea typeface="Calibri" panose="020F0502020204030204" pitchFamily="34" charset="0"/>
                <a:cs typeface="Book Antiqua" panose="02040602050305030304" pitchFamily="18" charset="0"/>
              </a:rPr>
              <a:t> </a:t>
            </a:r>
          </a:p>
          <a:p>
            <a:pPr marL="533400" marR="0" indent="-254000" algn="just">
              <a:spcBef>
                <a:spcPts val="0"/>
              </a:spcBef>
              <a:spcAft>
                <a:spcPts val="0"/>
              </a:spcAft>
            </a:pPr>
            <a:endParaRPr lang="en-US" sz="3200" dirty="0">
              <a:effectLst/>
              <a:latin typeface="Myriad Pro"/>
              <a:ea typeface="Calibri" panose="020F0502020204030204" pitchFamily="34" charset="0"/>
              <a:cs typeface="Arial" panose="020B0604020202020204" pitchFamily="34" charset="0"/>
            </a:endParaRPr>
          </a:p>
          <a:p>
            <a:pPr marL="533400" marR="0" indent="-254000" algn="just">
              <a:spcBef>
                <a:spcPts val="0"/>
              </a:spcBef>
              <a:spcAft>
                <a:spcPts val="0"/>
              </a:spcAft>
            </a:pPr>
            <a:r>
              <a:rPr lang="en-US" i="1" dirty="0">
                <a:solidFill>
                  <a:srgbClr val="000000"/>
                </a:solidFill>
                <a:latin typeface="Book Antiqua" panose="02040602050305030304" pitchFamily="18" charset="0"/>
                <a:ea typeface="Calibri" panose="020F0502020204030204" pitchFamily="34" charset="0"/>
                <a:cs typeface="Book Antiqua" panose="02040602050305030304" pitchFamily="18" charset="0"/>
              </a:rPr>
              <a:t>• </a:t>
            </a:r>
            <a:r>
              <a:rPr lang="en-US" i="1" dirty="0">
                <a:latin typeface="Book Antiqua" panose="02040602050305030304" pitchFamily="18" charset="0"/>
                <a:ea typeface="Calibri" panose="020F0502020204030204" pitchFamily="34" charset="0"/>
                <a:cs typeface="Book Antiqua" panose="02040602050305030304" pitchFamily="18" charset="0"/>
              </a:rPr>
              <a:t>Relationship between Incidence and Prevalence</a:t>
            </a:r>
            <a:r>
              <a:rPr lang="en-US" dirty="0">
                <a:latin typeface="Book Antiqua" panose="02040602050305030304" pitchFamily="18" charset="0"/>
                <a:ea typeface="Calibri" panose="020F0502020204030204" pitchFamily="34" charset="0"/>
                <a:cs typeface="Book Antiqua" panose="02040602050305030304" pitchFamily="18" charset="0"/>
              </a:rPr>
              <a:t>: </a:t>
            </a:r>
          </a:p>
          <a:p>
            <a:pPr marL="533400" marR="0" indent="-254000" algn="just">
              <a:spcBef>
                <a:spcPts val="0"/>
              </a:spcBef>
              <a:spcAft>
                <a:spcPts val="0"/>
              </a:spcAft>
            </a:pPr>
            <a:r>
              <a:rPr lang="en-US" b="1" i="1" dirty="0">
                <a:latin typeface="Book Antiqua" panose="02040602050305030304" pitchFamily="18" charset="0"/>
                <a:ea typeface="Calibri" panose="020F0502020204030204" pitchFamily="34" charset="0"/>
                <a:cs typeface="Book Antiqua" panose="02040602050305030304" pitchFamily="18" charset="0"/>
              </a:rPr>
              <a:t>Given the assumption </a:t>
            </a:r>
            <a:r>
              <a:rPr lang="en-US" dirty="0">
                <a:latin typeface="Book Antiqua" panose="02040602050305030304" pitchFamily="18" charset="0"/>
                <a:ea typeface="Calibri" panose="020F0502020204030204" pitchFamily="34" charset="0"/>
                <a:cs typeface="Book Antiqua" panose="02040602050305030304" pitchFamily="18" charset="0"/>
              </a:rPr>
              <a:t>that population is stable AND incidence &amp; duration are unchanging, </a:t>
            </a:r>
            <a:endParaRPr lang="en-US" sz="3200" dirty="0">
              <a:effectLst/>
              <a:latin typeface="Myriad Pro"/>
              <a:ea typeface="Calibri" panose="020F0502020204030204" pitchFamily="34" charset="0"/>
              <a:cs typeface="Arial" panose="020B0604020202020204" pitchFamily="34" charset="0"/>
            </a:endParaRPr>
          </a:p>
          <a:p>
            <a:r>
              <a:rPr lang="en-US" sz="3200" dirty="0">
                <a:solidFill>
                  <a:srgbClr val="000000"/>
                </a:solidFill>
                <a:effectLst/>
                <a:latin typeface="Myriad Pro"/>
                <a:ea typeface="Calibri" panose="020F0502020204030204" pitchFamily="34" charset="0"/>
                <a:cs typeface="Myriad Pro"/>
              </a:rPr>
              <a:t> </a:t>
            </a:r>
          </a:p>
          <a:p>
            <a:pPr marL="787400" marR="0" algn="just">
              <a:spcBef>
                <a:spcPts val="400"/>
              </a:spcBef>
              <a:spcAft>
                <a:spcPts val="400"/>
              </a:spcAft>
            </a:pPr>
            <a:r>
              <a:rPr lang="en-US" dirty="0">
                <a:solidFill>
                  <a:srgbClr val="FF0000"/>
                </a:solidFill>
                <a:latin typeface="Book Antiqua" panose="02040602050305030304" pitchFamily="18" charset="0"/>
                <a:ea typeface="Calibri" panose="020F0502020204030204" pitchFamily="34" charset="0"/>
                <a:cs typeface="Book Antiqua" panose="02040602050305030304" pitchFamily="18" charset="0"/>
              </a:rPr>
              <a:t>Prevalence = Incidence × Mean duration of the disease</a:t>
            </a:r>
          </a:p>
          <a:p>
            <a:pPr marL="787400" marR="0" algn="just">
              <a:spcBef>
                <a:spcPts val="400"/>
              </a:spcBef>
              <a:spcAft>
                <a:spcPts val="400"/>
              </a:spcAft>
            </a:pPr>
            <a:r>
              <a:rPr lang="en-US" dirty="0">
                <a:solidFill>
                  <a:srgbClr val="FF0000"/>
                </a:solidFill>
                <a:latin typeface="Book Antiqua" panose="02040602050305030304" pitchFamily="18" charset="0"/>
                <a:ea typeface="Calibri" panose="020F0502020204030204" pitchFamily="34" charset="0"/>
                <a:cs typeface="Book Antiqua" panose="02040602050305030304" pitchFamily="18" charset="0"/>
              </a:rPr>
              <a:t> P = I × d </a:t>
            </a:r>
            <a:endParaRPr lang="en-US" sz="3200" dirty="0">
              <a:effectLst/>
              <a:latin typeface="Myriad Pro"/>
              <a:ea typeface="Calibri" panose="020F0502020204030204" pitchFamily="34" charset="0"/>
              <a:cs typeface="Arial" panose="020B0604020202020204" pitchFamily="34" charset="0"/>
            </a:endParaRPr>
          </a:p>
          <a:p>
            <a:pPr lvl="1"/>
            <a:r>
              <a:rPr lang="en-US" dirty="0">
                <a:latin typeface="Book Antiqua" panose="02040602050305030304" pitchFamily="18" charset="0"/>
                <a:ea typeface="Calibri" panose="020F0502020204030204" pitchFamily="34" charset="0"/>
                <a:cs typeface="Book Antiqua" panose="02040602050305030304" pitchFamily="18" charset="0"/>
              </a:rPr>
              <a:t>– Prevalence describes balance between incidence, mortality and recovery</a:t>
            </a:r>
          </a:p>
          <a:p>
            <a:pPr lvl="1"/>
            <a:r>
              <a:rPr lang="en-US" dirty="0">
                <a:latin typeface="Book Antiqua" panose="02040602050305030304" pitchFamily="18" charset="0"/>
                <a:ea typeface="Calibri" panose="020F0502020204030204" pitchFamily="34" charset="0"/>
                <a:cs typeface="Book Antiqua" panose="02040602050305030304" pitchFamily="18" charset="0"/>
              </a:rPr>
              <a:t>– Incidence reflects causal factors </a:t>
            </a:r>
          </a:p>
          <a:p>
            <a:pPr lvl="1"/>
            <a:r>
              <a:rPr lang="en-US" dirty="0">
                <a:latin typeface="Book Antiqua" panose="02040602050305030304" pitchFamily="18" charset="0"/>
                <a:ea typeface="Calibri" panose="020F0502020204030204" pitchFamily="34" charset="0"/>
                <a:cs typeface="Book Antiqua" panose="02040602050305030304" pitchFamily="18" charset="0"/>
              </a:rPr>
              <a:t>– Duration reflects the prognostic factors</a:t>
            </a:r>
            <a:endParaRPr lang="en-US" dirty="0"/>
          </a:p>
        </p:txBody>
      </p:sp>
    </p:spTree>
    <p:extLst>
      <p:ext uri="{BB962C8B-B14F-4D97-AF65-F5344CB8AC3E}">
        <p14:creationId xmlns:p14="http://schemas.microsoft.com/office/powerpoint/2010/main" val="13623841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Slide Number Placeholder 2">
            <a:extLst>
              <a:ext uri="{FF2B5EF4-FFF2-40B4-BE49-F238E27FC236}">
                <a16:creationId xmlns="" xmlns:a16="http://schemas.microsoft.com/office/drawing/2014/main" id="{8E05DA3D-5676-4DDC-9216-3CEE94979AFC}"/>
              </a:ext>
            </a:extLst>
          </p:cNvPr>
          <p:cNvSpPr>
            <a:spLocks noGrp="1" noChangeArrowheads="1"/>
          </p:cNvSpPr>
          <p:nvPr>
            <p:ph type="sldNum" sz="quarter" idx="12"/>
          </p:nvPr>
        </p:nvSpPr>
        <p:spPr bwMode="auto">
          <a:xfrm>
            <a:off x="10668000" y="6356351"/>
            <a:ext cx="9144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E9FF6C75-9B58-46AF-B3F7-C332C8714E14}" type="slidenum">
              <a:rPr lang="en-US" altLang="en-US" sz="1400">
                <a:solidFill>
                  <a:srgbClr val="898989"/>
                </a:solidFill>
              </a:rPr>
              <a:pPr>
                <a:spcBef>
                  <a:spcPct val="0"/>
                </a:spcBef>
                <a:buFontTx/>
                <a:buNone/>
              </a:pPr>
              <a:t>23</a:t>
            </a:fld>
            <a:endParaRPr lang="en-US" altLang="en-US" sz="1400">
              <a:solidFill>
                <a:srgbClr val="898989"/>
              </a:solidFill>
            </a:endParaRPr>
          </a:p>
        </p:txBody>
      </p:sp>
      <p:sp>
        <p:nvSpPr>
          <p:cNvPr id="4" name="Rectangle 3">
            <a:extLst>
              <a:ext uri="{FF2B5EF4-FFF2-40B4-BE49-F238E27FC236}">
                <a16:creationId xmlns="" xmlns:a16="http://schemas.microsoft.com/office/drawing/2014/main" id="{C704FAC1-CB26-4418-9164-4DF4D6FDBD8B}"/>
              </a:ext>
            </a:extLst>
          </p:cNvPr>
          <p:cNvSpPr>
            <a:spLocks noChangeArrowheads="1"/>
          </p:cNvSpPr>
          <p:nvPr/>
        </p:nvSpPr>
        <p:spPr bwMode="auto">
          <a:xfrm>
            <a:off x="1767772" y="1442935"/>
            <a:ext cx="9973513" cy="13277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eaLnBrk="1" hangingPunct="1">
              <a:lnSpc>
                <a:spcPct val="150000"/>
              </a:lnSpc>
            </a:pPr>
            <a:r>
              <a:rPr lang="en-US" sz="3200" dirty="0">
                <a:solidFill>
                  <a:srgbClr val="0070C0"/>
                </a:solidFill>
              </a:rPr>
              <a:t>Mortality rate </a:t>
            </a:r>
            <a:r>
              <a:rPr lang="en-US" sz="2400" dirty="0"/>
              <a:t>is the number of deaths expressed as per 1000 or per 100 of the population among which the deaths occurred.</a:t>
            </a:r>
          </a:p>
        </p:txBody>
      </p:sp>
      <mc:AlternateContent xmlns:mc="http://schemas.openxmlformats.org/markup-compatibility/2006" xmlns:a14="http://schemas.microsoft.com/office/drawing/2010/main">
        <mc:Choice Requires="a14">
          <p:sp>
            <p:nvSpPr>
              <p:cNvPr id="5" name="TextBox 4">
                <a:extLst>
                  <a:ext uri="{FF2B5EF4-FFF2-40B4-BE49-F238E27FC236}">
                    <a16:creationId xmlns="" xmlns:a16="http://schemas.microsoft.com/office/drawing/2014/main" id="{A3495BA3-B3C8-46CB-9DC2-A031A0DEE30F}"/>
                  </a:ext>
                </a:extLst>
              </p:cNvPr>
              <p:cNvSpPr txBox="1"/>
              <p:nvPr/>
            </p:nvSpPr>
            <p:spPr>
              <a:xfrm>
                <a:off x="1480317" y="4012659"/>
                <a:ext cx="11506109" cy="526876"/>
              </a:xfrm>
              <a:prstGeom prst="rect">
                <a:avLst/>
              </a:prstGeom>
              <a:noFill/>
            </p:spPr>
            <p:txBody>
              <a:bodyPr wrap="square" rtlCol="0">
                <a:spAutoFit/>
              </a:bodyPr>
              <a:lstStyle/>
              <a:p>
                <a14:m>
                  <m:oMath xmlns:m="http://schemas.openxmlformats.org/officeDocument/2006/math">
                    <m:r>
                      <a:rPr lang="en-US" b="0" i="1" smtClean="0">
                        <a:solidFill>
                          <a:srgbClr val="FF0000"/>
                        </a:solidFill>
                        <a:latin typeface="Cambria Math"/>
                      </a:rPr>
                      <m:t>𝑀𝑜𝑟𝑡𝑎𝑙𝑖𝑡𝑦</m:t>
                    </m:r>
                    <m:r>
                      <a:rPr lang="en-US" b="0" i="1" smtClean="0">
                        <a:solidFill>
                          <a:srgbClr val="FF0000"/>
                        </a:solidFill>
                        <a:latin typeface="Cambria Math"/>
                      </a:rPr>
                      <m:t> </m:t>
                    </m:r>
                    <m:r>
                      <a:rPr lang="en-US" b="0" i="1" smtClean="0">
                        <a:solidFill>
                          <a:srgbClr val="FF0000"/>
                        </a:solidFill>
                        <a:latin typeface="Cambria Math"/>
                      </a:rPr>
                      <m:t>𝑟𝑎𝑡𝑒</m:t>
                    </m:r>
                    <m:r>
                      <a:rPr lang="en-US" b="0" i="1" smtClean="0">
                        <a:solidFill>
                          <a:srgbClr val="FF0000"/>
                        </a:solidFill>
                        <a:latin typeface="Cambria Math"/>
                      </a:rPr>
                      <m:t>=</m:t>
                    </m:r>
                    <m:f>
                      <m:fPr>
                        <m:ctrlPr>
                          <a:rPr lang="en-US" i="1" smtClean="0">
                            <a:solidFill>
                              <a:srgbClr val="FF0000"/>
                            </a:solidFill>
                            <a:latin typeface="Cambria Math" panose="02040503050406030204" pitchFamily="18" charset="0"/>
                          </a:rPr>
                        </m:ctrlPr>
                      </m:fPr>
                      <m:num>
                        <m:r>
                          <a:rPr lang="en-US" b="0" i="1" smtClean="0">
                            <a:solidFill>
                              <a:srgbClr val="FF0000"/>
                            </a:solidFill>
                            <a:latin typeface="Cambria Math"/>
                          </a:rPr>
                          <m:t>𝐷𝑒𝑎𝑡h𝑠</m:t>
                        </m:r>
                        <m:r>
                          <a:rPr lang="en-US" b="0" i="1" smtClean="0">
                            <a:solidFill>
                              <a:srgbClr val="FF0000"/>
                            </a:solidFill>
                            <a:latin typeface="Cambria Math"/>
                          </a:rPr>
                          <m:t> </m:t>
                        </m:r>
                        <m:r>
                          <a:rPr lang="en-US" b="0" i="1" smtClean="0">
                            <a:solidFill>
                              <a:srgbClr val="FF0000"/>
                            </a:solidFill>
                            <a:latin typeface="Cambria Math"/>
                          </a:rPr>
                          <m:t>𝑖𝑛</m:t>
                        </m:r>
                        <m:r>
                          <a:rPr lang="en-US" b="0" i="1" smtClean="0">
                            <a:solidFill>
                              <a:srgbClr val="FF0000"/>
                            </a:solidFill>
                            <a:latin typeface="Cambria Math"/>
                          </a:rPr>
                          <m:t> </m:t>
                        </m:r>
                        <m:r>
                          <a:rPr lang="en-US" b="0" i="1" smtClean="0">
                            <a:solidFill>
                              <a:srgbClr val="FF0000"/>
                            </a:solidFill>
                            <a:latin typeface="Cambria Math"/>
                          </a:rPr>
                          <m:t>𝑎</m:t>
                        </m:r>
                        <m:r>
                          <a:rPr lang="en-US" b="0" i="1" smtClean="0">
                            <a:solidFill>
                              <a:srgbClr val="FF0000"/>
                            </a:solidFill>
                            <a:latin typeface="Cambria Math"/>
                          </a:rPr>
                          <m:t> </m:t>
                        </m:r>
                        <m:r>
                          <a:rPr lang="en-US" b="0" i="1" smtClean="0">
                            <a:solidFill>
                              <a:srgbClr val="FF0000"/>
                            </a:solidFill>
                            <a:latin typeface="Cambria Math"/>
                          </a:rPr>
                          <m:t>𝑔𝑖𝑣𝑒𝑛</m:t>
                        </m:r>
                        <m:r>
                          <a:rPr lang="en-US" b="0" i="1" smtClean="0">
                            <a:solidFill>
                              <a:srgbClr val="FF0000"/>
                            </a:solidFill>
                            <a:latin typeface="Cambria Math"/>
                          </a:rPr>
                          <m:t> </m:t>
                        </m:r>
                        <m:r>
                          <a:rPr lang="en-US" b="0" i="1" smtClean="0">
                            <a:solidFill>
                              <a:srgbClr val="FF0000"/>
                            </a:solidFill>
                            <a:latin typeface="Cambria Math"/>
                          </a:rPr>
                          <m:t>𝑝𝑒𝑟𝑖𝑜𝑑</m:t>
                        </m:r>
                        <m:r>
                          <a:rPr lang="en-US" b="0" i="1" smtClean="0">
                            <a:solidFill>
                              <a:srgbClr val="FF0000"/>
                            </a:solidFill>
                            <a:latin typeface="Cambria Math"/>
                          </a:rPr>
                          <m:t> </m:t>
                        </m:r>
                        <m:r>
                          <a:rPr lang="en-US" b="0" i="1" smtClean="0">
                            <a:solidFill>
                              <a:srgbClr val="FF0000"/>
                            </a:solidFill>
                            <a:latin typeface="Cambria Math"/>
                          </a:rPr>
                          <m:t>𝑜𝑓</m:t>
                        </m:r>
                        <m:r>
                          <a:rPr lang="en-US" b="0" i="1" smtClean="0">
                            <a:solidFill>
                              <a:srgbClr val="FF0000"/>
                            </a:solidFill>
                            <a:latin typeface="Cambria Math"/>
                          </a:rPr>
                          <m:t> </m:t>
                        </m:r>
                        <m:r>
                          <a:rPr lang="en-US" b="0" i="1" smtClean="0">
                            <a:solidFill>
                              <a:srgbClr val="FF0000"/>
                            </a:solidFill>
                            <a:latin typeface="Cambria Math"/>
                          </a:rPr>
                          <m:t>𝑡𝑖𝑚𝑒</m:t>
                        </m:r>
                      </m:num>
                      <m:den>
                        <m:r>
                          <a:rPr lang="en-US" b="0" i="1" smtClean="0">
                            <a:solidFill>
                              <a:srgbClr val="FF0000"/>
                            </a:solidFill>
                            <a:latin typeface="Cambria Math"/>
                          </a:rPr>
                          <m:t>𝑆𝑖𝑧𝑒</m:t>
                        </m:r>
                        <m:r>
                          <a:rPr lang="en-US" b="0" i="1" smtClean="0">
                            <a:solidFill>
                              <a:srgbClr val="FF0000"/>
                            </a:solidFill>
                            <a:latin typeface="Cambria Math"/>
                          </a:rPr>
                          <m:t> </m:t>
                        </m:r>
                        <m:r>
                          <a:rPr lang="en-US" b="0" i="1" smtClean="0">
                            <a:solidFill>
                              <a:srgbClr val="FF0000"/>
                            </a:solidFill>
                            <a:latin typeface="Cambria Math"/>
                          </a:rPr>
                          <m:t>𝑜𝑓𝑡h𝑒</m:t>
                        </m:r>
                        <m:r>
                          <a:rPr lang="en-US" b="0" i="1" smtClean="0">
                            <a:solidFill>
                              <a:srgbClr val="FF0000"/>
                            </a:solidFill>
                            <a:latin typeface="Cambria Math"/>
                          </a:rPr>
                          <m:t> </m:t>
                        </m:r>
                        <m:r>
                          <a:rPr lang="en-US" b="0" i="1" smtClean="0">
                            <a:solidFill>
                              <a:srgbClr val="FF0000"/>
                            </a:solidFill>
                            <a:latin typeface="Cambria Math"/>
                          </a:rPr>
                          <m:t>𝑝𝑜𝑝𝑢𝑙𝑎𝑡𝑖𝑜𝑛</m:t>
                        </m:r>
                        <m:r>
                          <a:rPr lang="en-US" b="0" i="1" smtClean="0">
                            <a:solidFill>
                              <a:srgbClr val="FF0000"/>
                            </a:solidFill>
                            <a:latin typeface="Cambria Math"/>
                          </a:rPr>
                          <m:t> </m:t>
                        </m:r>
                        <m:r>
                          <a:rPr lang="en-US" b="0" i="1" smtClean="0">
                            <a:solidFill>
                              <a:srgbClr val="FF0000"/>
                            </a:solidFill>
                            <a:latin typeface="Cambria Math"/>
                          </a:rPr>
                          <m:t>𝑎𝑚𝑜𝑛𝑔</m:t>
                        </m:r>
                        <m:r>
                          <a:rPr lang="en-US" b="0" i="1" smtClean="0">
                            <a:solidFill>
                              <a:srgbClr val="FF0000"/>
                            </a:solidFill>
                            <a:latin typeface="Cambria Math"/>
                          </a:rPr>
                          <m:t> </m:t>
                        </m:r>
                        <m:r>
                          <a:rPr lang="en-US" b="0" i="1" smtClean="0">
                            <a:solidFill>
                              <a:srgbClr val="FF0000"/>
                            </a:solidFill>
                            <a:latin typeface="Cambria Math"/>
                          </a:rPr>
                          <m:t>𝑤h𝑖𝑐h</m:t>
                        </m:r>
                        <m:r>
                          <a:rPr lang="en-US" b="0" i="1" smtClean="0">
                            <a:solidFill>
                              <a:srgbClr val="FF0000"/>
                            </a:solidFill>
                            <a:latin typeface="Cambria Math"/>
                          </a:rPr>
                          <m:t> </m:t>
                        </m:r>
                        <m:r>
                          <a:rPr lang="en-US" b="0" i="1" smtClean="0">
                            <a:solidFill>
                              <a:srgbClr val="FF0000"/>
                            </a:solidFill>
                            <a:latin typeface="Cambria Math"/>
                          </a:rPr>
                          <m:t>𝑑𝑒𝑎𝑡h𝑠</m:t>
                        </m:r>
                        <m:r>
                          <a:rPr lang="en-US" b="0" i="1" smtClean="0">
                            <a:solidFill>
                              <a:srgbClr val="FF0000"/>
                            </a:solidFill>
                            <a:latin typeface="Cambria Math"/>
                          </a:rPr>
                          <m:t> </m:t>
                        </m:r>
                        <m:r>
                          <a:rPr lang="en-US" b="0" i="1" smtClean="0">
                            <a:solidFill>
                              <a:srgbClr val="FF0000"/>
                            </a:solidFill>
                            <a:latin typeface="Cambria Math"/>
                          </a:rPr>
                          <m:t>𝑜𝑐𝑐𝑢𝑟𝑟𝑒𝑑</m:t>
                        </m:r>
                        <m:r>
                          <a:rPr lang="en-US" b="0" i="1" smtClean="0">
                            <a:solidFill>
                              <a:srgbClr val="FF0000"/>
                            </a:solidFill>
                            <a:latin typeface="Cambria Math"/>
                          </a:rPr>
                          <m:t> </m:t>
                        </m:r>
                        <m:r>
                          <a:rPr lang="en-US" b="0" i="1" smtClean="0">
                            <a:solidFill>
                              <a:srgbClr val="FF0000"/>
                            </a:solidFill>
                            <a:latin typeface="Cambria Math"/>
                          </a:rPr>
                          <m:t>𝑖𝑛</m:t>
                        </m:r>
                        <m:r>
                          <a:rPr lang="en-US" b="0" i="1" smtClean="0">
                            <a:solidFill>
                              <a:srgbClr val="FF0000"/>
                            </a:solidFill>
                            <a:latin typeface="Cambria Math"/>
                          </a:rPr>
                          <m:t> </m:t>
                        </m:r>
                        <m:r>
                          <a:rPr lang="en-US" b="0" i="1" smtClean="0">
                            <a:solidFill>
                              <a:srgbClr val="FF0000"/>
                            </a:solidFill>
                            <a:latin typeface="Cambria Math"/>
                          </a:rPr>
                          <m:t>𝑡h𝑒</m:t>
                        </m:r>
                        <m:r>
                          <a:rPr lang="en-US" b="0" i="1" smtClean="0">
                            <a:solidFill>
                              <a:srgbClr val="FF0000"/>
                            </a:solidFill>
                            <a:latin typeface="Cambria Math"/>
                          </a:rPr>
                          <m:t> </m:t>
                        </m:r>
                        <m:r>
                          <a:rPr lang="en-US" b="0" i="1" smtClean="0">
                            <a:solidFill>
                              <a:srgbClr val="FF0000"/>
                            </a:solidFill>
                            <a:latin typeface="Cambria Math"/>
                          </a:rPr>
                          <m:t>𝑠𝑎𝑚𝑒</m:t>
                        </m:r>
                        <m:r>
                          <a:rPr lang="en-US" b="0" i="1" smtClean="0">
                            <a:solidFill>
                              <a:srgbClr val="FF0000"/>
                            </a:solidFill>
                            <a:latin typeface="Cambria Math"/>
                          </a:rPr>
                          <m:t> </m:t>
                        </m:r>
                        <m:r>
                          <a:rPr lang="en-US" b="0" i="1" smtClean="0">
                            <a:solidFill>
                              <a:srgbClr val="FF0000"/>
                            </a:solidFill>
                            <a:latin typeface="Cambria Math"/>
                          </a:rPr>
                          <m:t>𝑝𝑒𝑟𝑖𝑜𝑑</m:t>
                        </m:r>
                        <m:r>
                          <a:rPr lang="en-US" b="0" i="1" smtClean="0">
                            <a:solidFill>
                              <a:srgbClr val="FF0000"/>
                            </a:solidFill>
                            <a:latin typeface="Cambria Math"/>
                          </a:rPr>
                          <m:t> </m:t>
                        </m:r>
                        <m:r>
                          <a:rPr lang="en-US" b="0" i="1" smtClean="0">
                            <a:solidFill>
                              <a:srgbClr val="FF0000"/>
                            </a:solidFill>
                            <a:latin typeface="Cambria Math"/>
                          </a:rPr>
                          <m:t>𝑜𝑓</m:t>
                        </m:r>
                        <m:r>
                          <a:rPr lang="en-US" b="0" i="1" smtClean="0">
                            <a:solidFill>
                              <a:srgbClr val="FF0000"/>
                            </a:solidFill>
                            <a:latin typeface="Cambria Math"/>
                          </a:rPr>
                          <m:t> </m:t>
                        </m:r>
                        <m:r>
                          <a:rPr lang="en-US" b="0" i="1" smtClean="0">
                            <a:solidFill>
                              <a:srgbClr val="FF0000"/>
                            </a:solidFill>
                            <a:latin typeface="Cambria Math"/>
                          </a:rPr>
                          <m:t>𝑡𝑖𝑚𝑒</m:t>
                        </m:r>
                      </m:den>
                    </m:f>
                  </m:oMath>
                </a14:m>
                <a:r>
                  <a:rPr lang="en-US" dirty="0">
                    <a:solidFill>
                      <a:srgbClr val="FF0000"/>
                    </a:solidFill>
                  </a:rPr>
                  <a:t> x Constant</a:t>
                </a:r>
              </a:p>
            </p:txBody>
          </p:sp>
        </mc:Choice>
        <mc:Fallback xmlns="">
          <p:sp>
            <p:nvSpPr>
              <p:cNvPr id="5" name="TextBox 4">
                <a:extLst>
                  <a:ext uri="{FF2B5EF4-FFF2-40B4-BE49-F238E27FC236}">
                    <a16:creationId xmlns:a16="http://schemas.microsoft.com/office/drawing/2014/main" id="{A3495BA3-B3C8-46CB-9DC2-A031A0DEE30F}"/>
                  </a:ext>
                </a:extLst>
              </p:cNvPr>
              <p:cNvSpPr txBox="1">
                <a:spLocks noRot="1" noChangeAspect="1" noMove="1" noResize="1" noEditPoints="1" noAdjustHandles="1" noChangeArrowheads="1" noChangeShapeType="1" noTextEdit="1"/>
              </p:cNvSpPr>
              <p:nvPr/>
            </p:nvSpPr>
            <p:spPr>
              <a:xfrm>
                <a:off x="1480317" y="4012659"/>
                <a:ext cx="11506109" cy="526876"/>
              </a:xfrm>
              <a:prstGeom prst="rect">
                <a:avLst/>
              </a:prstGeom>
              <a:blipFill>
                <a:blip r:embed="rId2"/>
                <a:stretch>
                  <a:fillRect l="-159" b="-5747"/>
                </a:stretch>
              </a:blipFill>
            </p:spPr>
            <p:txBody>
              <a:bodyPr/>
              <a:lstStyle/>
              <a:p>
                <a:r>
                  <a:rPr lang="en-US">
                    <a:noFill/>
                  </a:rPr>
                  <a:t> </a:t>
                </a:r>
              </a:p>
            </p:txBody>
          </p:sp>
        </mc:Fallback>
      </mc:AlternateContent>
    </p:spTree>
    <p:extLst>
      <p:ext uri="{BB962C8B-B14F-4D97-AF65-F5344CB8AC3E}">
        <p14:creationId xmlns:p14="http://schemas.microsoft.com/office/powerpoint/2010/main" val="2646480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Rot="1" noChangeArrowheads="1"/>
          </p:cNvSpPr>
          <p:nvPr>
            <p:ph type="title" idx="4294967295"/>
          </p:nvPr>
        </p:nvSpPr>
        <p:spPr>
          <a:xfrm>
            <a:off x="1605064" y="937403"/>
            <a:ext cx="9297988" cy="1143000"/>
          </a:xfrm>
        </p:spPr>
        <p:txBody>
          <a:bodyPr>
            <a:normAutofit/>
          </a:bodyPr>
          <a:lstStyle/>
          <a:p>
            <a:pPr eaLnBrk="1" hangingPunct="1">
              <a:defRPr/>
            </a:pPr>
            <a:r>
              <a:rPr lang="en-US" sz="3600" b="1" dirty="0">
                <a:solidFill>
                  <a:srgbClr val="0070C0"/>
                </a:solidFill>
              </a:rPr>
              <a:t>Crude Death Rate (CDR)</a:t>
            </a:r>
          </a:p>
        </p:txBody>
      </p:sp>
      <p:sp>
        <p:nvSpPr>
          <p:cNvPr id="188419" name="Rectangle 3"/>
          <p:cNvSpPr>
            <a:spLocks noGrp="1" noChangeArrowheads="1"/>
          </p:cNvSpPr>
          <p:nvPr>
            <p:ph type="body" idx="4294967295"/>
          </p:nvPr>
        </p:nvSpPr>
        <p:spPr>
          <a:xfrm>
            <a:off x="1609565" y="1785937"/>
            <a:ext cx="10444163" cy="1643063"/>
          </a:xfrm>
        </p:spPr>
        <p:txBody>
          <a:bodyPr/>
          <a:lstStyle/>
          <a:p>
            <a:pPr eaLnBrk="1" hangingPunct="1">
              <a:buFont typeface="Wingdings" pitchFamily="2" charset="2"/>
              <a:buNone/>
            </a:pPr>
            <a:r>
              <a:rPr lang="en-US" sz="2800" dirty="0"/>
              <a:t>Mortality </a:t>
            </a:r>
            <a:r>
              <a:rPr lang="en-US" sz="2800" dirty="0">
                <a:solidFill>
                  <a:srgbClr val="FF0000"/>
                </a:solidFill>
              </a:rPr>
              <a:t>from all causes </a:t>
            </a:r>
            <a:r>
              <a:rPr lang="en-US" sz="2800" dirty="0"/>
              <a:t>of death in a given period usually expressed as per 1000 of the estimated </a:t>
            </a:r>
            <a:r>
              <a:rPr lang="en-US" sz="2800" dirty="0">
                <a:solidFill>
                  <a:srgbClr val="FF0000"/>
                </a:solidFill>
              </a:rPr>
              <a:t>mid year population</a:t>
            </a:r>
          </a:p>
        </p:txBody>
      </p:sp>
      <mc:AlternateContent xmlns:mc="http://schemas.openxmlformats.org/markup-compatibility/2006" xmlns:a14="http://schemas.microsoft.com/office/drawing/2010/main">
        <mc:Choice Requires="a14">
          <p:sp>
            <p:nvSpPr>
              <p:cNvPr id="8" name="TextBox 7"/>
              <p:cNvSpPr txBox="1"/>
              <p:nvPr/>
            </p:nvSpPr>
            <p:spPr>
              <a:xfrm>
                <a:off x="1738911" y="2990258"/>
                <a:ext cx="9030293" cy="670889"/>
              </a:xfrm>
              <a:prstGeom prst="rect">
                <a:avLst/>
              </a:prstGeom>
              <a:noFill/>
            </p:spPr>
            <p:txBody>
              <a:bodyPr wrap="none" rtlCol="0">
                <a:spAutoFit/>
              </a:bodyPr>
              <a:lstStyle/>
              <a:p>
                <a14:m>
                  <m:oMath xmlns:m="http://schemas.openxmlformats.org/officeDocument/2006/math">
                    <m:r>
                      <a:rPr lang="en-US" sz="2400" i="1" smtClean="0">
                        <a:solidFill>
                          <a:srgbClr val="FF0000"/>
                        </a:solidFill>
                        <a:latin typeface="Cambria Math"/>
                      </a:rPr>
                      <m:t>𝐶𝐷𝑅</m:t>
                    </m:r>
                    <m:r>
                      <a:rPr lang="en-US" sz="2400" i="1" smtClean="0">
                        <a:solidFill>
                          <a:srgbClr val="FF0000"/>
                        </a:solidFill>
                        <a:latin typeface="Cambria Math"/>
                      </a:rPr>
                      <m:t>=</m:t>
                    </m:r>
                    <m:f>
                      <m:fPr>
                        <m:ctrlPr>
                          <a:rPr lang="en-US" sz="2400" i="1">
                            <a:solidFill>
                              <a:srgbClr val="FF0000"/>
                            </a:solidFill>
                            <a:latin typeface="Cambria Math" panose="02040503050406030204" pitchFamily="18" charset="0"/>
                          </a:rPr>
                        </m:ctrlPr>
                      </m:fPr>
                      <m:num>
                        <m:r>
                          <a:rPr lang="en-US" sz="2400" i="1">
                            <a:solidFill>
                              <a:srgbClr val="FF0000"/>
                            </a:solidFill>
                            <a:latin typeface="Cambria Math"/>
                          </a:rPr>
                          <m:t>𝑇𝑜𝑡𝑎𝑙</m:t>
                        </m:r>
                        <m:r>
                          <a:rPr lang="en-US" sz="2400" i="1">
                            <a:solidFill>
                              <a:srgbClr val="FF0000"/>
                            </a:solidFill>
                            <a:latin typeface="Cambria Math"/>
                          </a:rPr>
                          <m:t> </m:t>
                        </m:r>
                        <m:r>
                          <a:rPr lang="en-US" sz="2400" i="1">
                            <a:solidFill>
                              <a:srgbClr val="FF0000"/>
                            </a:solidFill>
                            <a:latin typeface="Cambria Math"/>
                          </a:rPr>
                          <m:t>𝑑𝑒𝑎𝑡h𝑠</m:t>
                        </m:r>
                        <m:r>
                          <a:rPr lang="en-US" sz="2400" i="1">
                            <a:solidFill>
                              <a:srgbClr val="FF0000"/>
                            </a:solidFill>
                            <a:latin typeface="Cambria Math"/>
                          </a:rPr>
                          <m:t> </m:t>
                        </m:r>
                        <m:r>
                          <a:rPr lang="en-US" sz="2400" i="1">
                            <a:solidFill>
                              <a:srgbClr val="FF0000"/>
                            </a:solidFill>
                            <a:latin typeface="Cambria Math"/>
                          </a:rPr>
                          <m:t>𝑖𝑛</m:t>
                        </m:r>
                        <m:r>
                          <a:rPr lang="en-US" sz="2400" i="1">
                            <a:solidFill>
                              <a:srgbClr val="FF0000"/>
                            </a:solidFill>
                            <a:latin typeface="Cambria Math"/>
                          </a:rPr>
                          <m:t> </m:t>
                        </m:r>
                        <m:r>
                          <a:rPr lang="en-US" sz="2400" i="1">
                            <a:solidFill>
                              <a:srgbClr val="FF0000"/>
                            </a:solidFill>
                            <a:latin typeface="Cambria Math"/>
                          </a:rPr>
                          <m:t>𝑎</m:t>
                        </m:r>
                        <m:r>
                          <a:rPr lang="en-US" sz="2400" i="1">
                            <a:solidFill>
                              <a:srgbClr val="FF0000"/>
                            </a:solidFill>
                            <a:latin typeface="Cambria Math"/>
                          </a:rPr>
                          <m:t> </m:t>
                        </m:r>
                        <m:r>
                          <a:rPr lang="en-US" sz="2400" i="1">
                            <a:solidFill>
                              <a:srgbClr val="FF0000"/>
                            </a:solidFill>
                            <a:latin typeface="Cambria Math"/>
                          </a:rPr>
                          <m:t>𝑔𝑖𝑣𝑒𝑛</m:t>
                        </m:r>
                        <m:r>
                          <a:rPr lang="en-US" sz="2400" i="1">
                            <a:solidFill>
                              <a:srgbClr val="FF0000"/>
                            </a:solidFill>
                            <a:latin typeface="Cambria Math"/>
                          </a:rPr>
                          <m:t> </m:t>
                        </m:r>
                        <m:r>
                          <a:rPr lang="en-US" sz="2400" i="1">
                            <a:solidFill>
                              <a:srgbClr val="FF0000"/>
                            </a:solidFill>
                            <a:latin typeface="Cambria Math"/>
                          </a:rPr>
                          <m:t>𝑝𝑒𝑟𝑖𝑜𝑑</m:t>
                        </m:r>
                        <m:r>
                          <a:rPr lang="en-US" sz="2400" i="1">
                            <a:solidFill>
                              <a:srgbClr val="FF0000"/>
                            </a:solidFill>
                            <a:latin typeface="Cambria Math"/>
                          </a:rPr>
                          <m:t> </m:t>
                        </m:r>
                        <m:r>
                          <a:rPr lang="en-US" sz="2400" i="1">
                            <a:solidFill>
                              <a:srgbClr val="FF0000"/>
                            </a:solidFill>
                            <a:latin typeface="Cambria Math"/>
                          </a:rPr>
                          <m:t>𝑜𝑓</m:t>
                        </m:r>
                        <m:r>
                          <a:rPr lang="en-US" sz="2400" i="1">
                            <a:solidFill>
                              <a:srgbClr val="FF0000"/>
                            </a:solidFill>
                            <a:latin typeface="Cambria Math"/>
                          </a:rPr>
                          <m:t> </m:t>
                        </m:r>
                        <m:r>
                          <a:rPr lang="en-US" sz="2400" i="1">
                            <a:solidFill>
                              <a:srgbClr val="FF0000"/>
                            </a:solidFill>
                            <a:latin typeface="Cambria Math"/>
                          </a:rPr>
                          <m:t>𝑡𝑖𝑚𝑒</m:t>
                        </m:r>
                        <m:r>
                          <a:rPr lang="en-US" sz="2400" i="1">
                            <a:solidFill>
                              <a:srgbClr val="FF0000"/>
                            </a:solidFill>
                            <a:latin typeface="Cambria Math"/>
                          </a:rPr>
                          <m:t> </m:t>
                        </m:r>
                        <m:r>
                          <a:rPr lang="en-US" sz="2400" i="1">
                            <a:solidFill>
                              <a:srgbClr val="FF0000"/>
                            </a:solidFill>
                            <a:latin typeface="Cambria Math"/>
                          </a:rPr>
                          <m:t>𝑎𝑛𝑑</m:t>
                        </m:r>
                        <m:r>
                          <a:rPr lang="en-US" sz="2400" i="1">
                            <a:solidFill>
                              <a:srgbClr val="FF0000"/>
                            </a:solidFill>
                            <a:latin typeface="Cambria Math"/>
                          </a:rPr>
                          <m:t> </m:t>
                        </m:r>
                        <m:r>
                          <a:rPr lang="en-US" sz="2400" i="1">
                            <a:solidFill>
                              <a:srgbClr val="FF0000"/>
                            </a:solidFill>
                            <a:latin typeface="Cambria Math"/>
                          </a:rPr>
                          <m:t>𝑙𝑜𝑐𝑎𝑙𝑖𝑡𝑦</m:t>
                        </m:r>
                      </m:num>
                      <m:den>
                        <m:r>
                          <a:rPr lang="en-US" sz="2400" i="1">
                            <a:solidFill>
                              <a:srgbClr val="FF0000"/>
                            </a:solidFill>
                            <a:latin typeface="Cambria Math"/>
                          </a:rPr>
                          <m:t>𝐸𝑠𝑡𝑖𝑚𝑎𝑡𝑒𝑑</m:t>
                        </m:r>
                        <m:r>
                          <a:rPr lang="en-US" sz="2400" i="1">
                            <a:solidFill>
                              <a:srgbClr val="FF0000"/>
                            </a:solidFill>
                            <a:latin typeface="Cambria Math"/>
                          </a:rPr>
                          <m:t> </m:t>
                        </m:r>
                        <m:r>
                          <a:rPr lang="en-US" sz="2400" i="1">
                            <a:solidFill>
                              <a:srgbClr val="FF0000"/>
                            </a:solidFill>
                            <a:latin typeface="Cambria Math"/>
                          </a:rPr>
                          <m:t>𝑚𝑖𝑑</m:t>
                        </m:r>
                        <m:r>
                          <a:rPr lang="en-US" sz="2400" i="1">
                            <a:solidFill>
                              <a:srgbClr val="FF0000"/>
                            </a:solidFill>
                            <a:latin typeface="Cambria Math"/>
                          </a:rPr>
                          <m:t> </m:t>
                        </m:r>
                        <m:r>
                          <a:rPr lang="en-US" sz="2400" i="1">
                            <a:solidFill>
                              <a:srgbClr val="FF0000"/>
                            </a:solidFill>
                            <a:latin typeface="Cambria Math"/>
                          </a:rPr>
                          <m:t>𝑦𝑒𝑎𝑟</m:t>
                        </m:r>
                        <m:r>
                          <a:rPr lang="en-US" sz="2400" i="1">
                            <a:solidFill>
                              <a:srgbClr val="FF0000"/>
                            </a:solidFill>
                            <a:latin typeface="Cambria Math"/>
                          </a:rPr>
                          <m:t> </m:t>
                        </m:r>
                        <m:r>
                          <a:rPr lang="en-US" sz="2400" i="1">
                            <a:solidFill>
                              <a:srgbClr val="FF0000"/>
                            </a:solidFill>
                            <a:latin typeface="Cambria Math"/>
                          </a:rPr>
                          <m:t>𝑝𝑜𝑝𝑢𝑙𝑎𝑡𝑖𝑜𝑛</m:t>
                        </m:r>
                        <m:r>
                          <a:rPr lang="en-US" sz="2400" i="1">
                            <a:solidFill>
                              <a:srgbClr val="FF0000"/>
                            </a:solidFill>
                            <a:latin typeface="Cambria Math"/>
                          </a:rPr>
                          <m:t> </m:t>
                        </m:r>
                        <m:r>
                          <a:rPr lang="en-US" sz="2400" i="1">
                            <a:solidFill>
                              <a:srgbClr val="FF0000"/>
                            </a:solidFill>
                            <a:latin typeface="Cambria Math"/>
                          </a:rPr>
                          <m:t>𝑖𝑛</m:t>
                        </m:r>
                        <m:r>
                          <a:rPr lang="en-US" sz="2400" i="1">
                            <a:solidFill>
                              <a:srgbClr val="FF0000"/>
                            </a:solidFill>
                            <a:latin typeface="Cambria Math"/>
                          </a:rPr>
                          <m:t> </m:t>
                        </m:r>
                        <m:r>
                          <a:rPr lang="en-US" sz="2400" i="1">
                            <a:solidFill>
                              <a:srgbClr val="FF0000"/>
                            </a:solidFill>
                            <a:latin typeface="Cambria Math"/>
                          </a:rPr>
                          <m:t>𝑡h𝑒</m:t>
                        </m:r>
                        <m:r>
                          <a:rPr lang="en-US" sz="2400" i="1">
                            <a:solidFill>
                              <a:srgbClr val="FF0000"/>
                            </a:solidFill>
                            <a:latin typeface="Cambria Math"/>
                          </a:rPr>
                          <m:t> </m:t>
                        </m:r>
                        <m:r>
                          <a:rPr lang="en-US" sz="2400" i="1">
                            <a:solidFill>
                              <a:srgbClr val="FF0000"/>
                            </a:solidFill>
                            <a:latin typeface="Cambria Math"/>
                          </a:rPr>
                          <m:t>𝑠𝑎𝑚𝑒</m:t>
                        </m:r>
                        <m:r>
                          <a:rPr lang="en-US" sz="2400" i="1">
                            <a:solidFill>
                              <a:srgbClr val="FF0000"/>
                            </a:solidFill>
                            <a:latin typeface="Cambria Math"/>
                          </a:rPr>
                          <m:t> </m:t>
                        </m:r>
                        <m:r>
                          <a:rPr lang="en-US" sz="2400" i="1">
                            <a:solidFill>
                              <a:srgbClr val="FF0000"/>
                            </a:solidFill>
                            <a:latin typeface="Cambria Math"/>
                          </a:rPr>
                          <m:t>𝑦𝑒𝑎𝑟</m:t>
                        </m:r>
                        <m:r>
                          <a:rPr lang="en-US" sz="2400" i="1">
                            <a:solidFill>
                              <a:srgbClr val="FF0000"/>
                            </a:solidFill>
                            <a:latin typeface="Cambria Math"/>
                          </a:rPr>
                          <m:t> </m:t>
                        </m:r>
                        <m:r>
                          <a:rPr lang="en-US" sz="2400" i="1">
                            <a:solidFill>
                              <a:srgbClr val="FF0000"/>
                            </a:solidFill>
                            <a:latin typeface="Cambria Math"/>
                          </a:rPr>
                          <m:t>𝑎𝑛𝑑</m:t>
                        </m:r>
                        <m:r>
                          <a:rPr lang="en-US" sz="2400" i="1">
                            <a:solidFill>
                              <a:srgbClr val="FF0000"/>
                            </a:solidFill>
                            <a:latin typeface="Cambria Math"/>
                          </a:rPr>
                          <m:t> </m:t>
                        </m:r>
                        <m:r>
                          <a:rPr lang="en-US" sz="2400" i="1">
                            <a:solidFill>
                              <a:srgbClr val="FF0000"/>
                            </a:solidFill>
                            <a:latin typeface="Cambria Math"/>
                          </a:rPr>
                          <m:t>𝑙𝑜𝑐𝑎𝑙𝑖𝑡𝑦</m:t>
                        </m:r>
                      </m:den>
                    </m:f>
                  </m:oMath>
                </a14:m>
                <a:r>
                  <a:rPr lang="en-US" sz="2400" dirty="0">
                    <a:solidFill>
                      <a:srgbClr val="FF0000"/>
                    </a:solidFill>
                    <a:latin typeface="Tw Cen MT"/>
                  </a:rPr>
                  <a:t> x 1000</a:t>
                </a:r>
              </a:p>
            </p:txBody>
          </p:sp>
        </mc:Choice>
        <mc:Fallback xmlns="">
          <p:sp>
            <p:nvSpPr>
              <p:cNvPr id="8" name="TextBox 7"/>
              <p:cNvSpPr txBox="1">
                <a:spLocks noRot="1" noChangeAspect="1" noMove="1" noResize="1" noEditPoints="1" noAdjustHandles="1" noChangeArrowheads="1" noChangeShapeType="1" noTextEdit="1"/>
              </p:cNvSpPr>
              <p:nvPr/>
            </p:nvSpPr>
            <p:spPr>
              <a:xfrm>
                <a:off x="1738911" y="2990258"/>
                <a:ext cx="9030293" cy="670889"/>
              </a:xfrm>
              <a:prstGeom prst="rect">
                <a:avLst/>
              </a:prstGeom>
              <a:blipFill>
                <a:blip r:embed="rId3"/>
                <a:stretch>
                  <a:fillRect r="-202" b="-2727"/>
                </a:stretch>
              </a:blipFill>
            </p:spPr>
            <p:txBody>
              <a:bodyPr/>
              <a:lstStyle/>
              <a:p>
                <a:r>
                  <a:rPr lang="en-US">
                    <a:noFill/>
                  </a:rPr>
                  <a:t> </a:t>
                </a:r>
              </a:p>
            </p:txBody>
          </p:sp>
        </mc:Fallback>
      </mc:AlternateContent>
      <p:sp>
        <p:nvSpPr>
          <p:cNvPr id="2" name="TextBox 1"/>
          <p:cNvSpPr txBox="1"/>
          <p:nvPr/>
        </p:nvSpPr>
        <p:spPr>
          <a:xfrm>
            <a:off x="1738911" y="5218890"/>
            <a:ext cx="10401245" cy="400110"/>
          </a:xfrm>
          <a:prstGeom prst="rect">
            <a:avLst/>
          </a:prstGeom>
          <a:noFill/>
        </p:spPr>
        <p:txBody>
          <a:bodyPr wrap="none" rtlCol="0">
            <a:spAutoFit/>
          </a:bodyPr>
          <a:lstStyle/>
          <a:p>
            <a:r>
              <a:rPr lang="en-US" sz="2000" dirty="0">
                <a:solidFill>
                  <a:srgbClr val="FF0000"/>
                </a:solidFill>
                <a:latin typeface="Tw Cen MT"/>
              </a:rPr>
              <a:t>Mid year population is an adjustment of the size of the population as of 1</a:t>
            </a:r>
            <a:r>
              <a:rPr lang="en-US" sz="2000" baseline="30000" dirty="0">
                <a:solidFill>
                  <a:srgbClr val="FF0000"/>
                </a:solidFill>
                <a:latin typeface="Tw Cen MT"/>
              </a:rPr>
              <a:t>st</a:t>
            </a:r>
            <a:r>
              <a:rPr lang="en-US" sz="2000" dirty="0">
                <a:solidFill>
                  <a:srgbClr val="FF0000"/>
                </a:solidFill>
                <a:latin typeface="Tw Cen MT"/>
              </a:rPr>
              <a:t> of July of the same year</a:t>
            </a:r>
          </a:p>
        </p:txBody>
      </p:sp>
    </p:spTree>
    <p:extLst>
      <p:ext uri="{BB962C8B-B14F-4D97-AF65-F5344CB8AC3E}">
        <p14:creationId xmlns:p14="http://schemas.microsoft.com/office/powerpoint/2010/main" val="41305502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88418"/>
                                        </p:tgtEl>
                                        <p:attrNameLst>
                                          <p:attrName>style.visibility</p:attrName>
                                        </p:attrNameLst>
                                      </p:cBhvr>
                                      <p:to>
                                        <p:strVal val="visible"/>
                                      </p:to>
                                    </p:set>
                                    <p:animEffect transition="in" filter="box(in)">
                                      <p:cBhvr>
                                        <p:cTn id="7" dur="500"/>
                                        <p:tgtEl>
                                          <p:spTgt spid="18841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88419">
                                            <p:txEl>
                                              <p:pRg st="0" end="0"/>
                                            </p:txEl>
                                          </p:spTgt>
                                        </p:tgtEl>
                                        <p:attrNameLst>
                                          <p:attrName>style.visibility</p:attrName>
                                        </p:attrNameLst>
                                      </p:cBhvr>
                                      <p:to>
                                        <p:strVal val="visible"/>
                                      </p:to>
                                    </p:set>
                                    <p:anim calcmode="lin" valueType="num">
                                      <p:cBhvr additive="base">
                                        <p:cTn id="12" dur="500" fill="hold"/>
                                        <p:tgtEl>
                                          <p:spTgt spid="188419">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8841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8418" grpId="0"/>
      <p:bldP spid="188419"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Rot="1" noChangeArrowheads="1"/>
          </p:cNvSpPr>
          <p:nvPr>
            <p:ph type="title" idx="4294967295"/>
          </p:nvPr>
        </p:nvSpPr>
        <p:spPr>
          <a:xfrm>
            <a:off x="1622014" y="814611"/>
            <a:ext cx="9297988" cy="1143000"/>
          </a:xfrm>
        </p:spPr>
        <p:txBody>
          <a:bodyPr>
            <a:normAutofit/>
          </a:bodyPr>
          <a:lstStyle/>
          <a:p>
            <a:pPr eaLnBrk="1" hangingPunct="1">
              <a:defRPr/>
            </a:pPr>
            <a:r>
              <a:rPr lang="en-US" sz="3200" b="1" dirty="0">
                <a:solidFill>
                  <a:srgbClr val="0070C0"/>
                </a:solidFill>
              </a:rPr>
              <a:t>Age specific mortality rate</a:t>
            </a:r>
          </a:p>
        </p:txBody>
      </p:sp>
      <p:sp>
        <p:nvSpPr>
          <p:cNvPr id="188419" name="Rectangle 3"/>
          <p:cNvSpPr>
            <a:spLocks noGrp="1" noChangeArrowheads="1"/>
          </p:cNvSpPr>
          <p:nvPr>
            <p:ph type="body" idx="4294967295"/>
          </p:nvPr>
        </p:nvSpPr>
        <p:spPr>
          <a:xfrm>
            <a:off x="1507788" y="1785937"/>
            <a:ext cx="10444163" cy="1643063"/>
          </a:xfrm>
        </p:spPr>
        <p:txBody>
          <a:bodyPr>
            <a:normAutofit/>
          </a:bodyPr>
          <a:lstStyle/>
          <a:p>
            <a:pPr eaLnBrk="1" hangingPunct="1">
              <a:buFont typeface="Wingdings" pitchFamily="2" charset="2"/>
              <a:buNone/>
            </a:pPr>
            <a:r>
              <a:rPr lang="en-US" sz="2400" dirty="0"/>
              <a:t>Mortality from all causes of death among a certain age group in a given period and locality usually expressed as per 1000 of the estimated mid year population of the same age group in the same period and locality</a:t>
            </a:r>
          </a:p>
        </p:txBody>
      </p:sp>
      <p:sp>
        <p:nvSpPr>
          <p:cNvPr id="1029" name="Rectangle 4"/>
          <p:cNvSpPr>
            <a:spLocks noChangeArrowheads="1"/>
          </p:cNvSpPr>
          <p:nvPr/>
        </p:nvSpPr>
        <p:spPr bwMode="auto">
          <a:xfrm>
            <a:off x="482845" y="2874447"/>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ar-EG">
              <a:solidFill>
                <a:prstClr val="black"/>
              </a:solidFill>
              <a:latin typeface="Tw Cen MT"/>
              <a:cs typeface="Arial" panose="020B0604020202020204" pitchFamily="34" charset="0"/>
            </a:endParaRPr>
          </a:p>
        </p:txBody>
      </p:sp>
      <mc:AlternateContent xmlns:mc="http://schemas.openxmlformats.org/markup-compatibility/2006">
        <mc:Choice xmlns:a14="http://schemas.microsoft.com/office/drawing/2010/main" Requires="a14">
          <p:sp>
            <p:nvSpPr>
              <p:cNvPr id="8" name="TextBox 7"/>
              <p:cNvSpPr txBox="1"/>
              <p:nvPr/>
            </p:nvSpPr>
            <p:spPr>
              <a:xfrm>
                <a:off x="847104" y="3728539"/>
                <a:ext cx="11473654" cy="671787"/>
              </a:xfrm>
              <a:prstGeom prst="rect">
                <a:avLst/>
              </a:prstGeom>
              <a:noFill/>
            </p:spPr>
            <p:txBody>
              <a:bodyPr wrap="none" rtlCol="0">
                <a:spAutoFit/>
              </a:bodyPr>
              <a:lstStyle/>
              <a:p>
                <a14:m>
                  <m:oMath xmlns:m="http://schemas.openxmlformats.org/officeDocument/2006/math">
                    <m:r>
                      <a:rPr lang="en-US" sz="2400" b="0" i="1" smtClean="0">
                        <a:solidFill>
                          <a:srgbClr val="FF0000"/>
                        </a:solidFill>
                        <a:latin typeface="Cambria Math" panose="02040503050406030204" pitchFamily="18" charset="0"/>
                      </a:rPr>
                      <m:t>𝐴𝑆𝑀</m:t>
                    </m:r>
                    <m:r>
                      <a:rPr lang="en-US" sz="2400" i="1" smtClean="0">
                        <a:solidFill>
                          <a:srgbClr val="FF0000"/>
                        </a:solidFill>
                        <a:latin typeface="Cambria Math"/>
                      </a:rPr>
                      <m:t>=</m:t>
                    </m:r>
                    <m:f>
                      <m:fPr>
                        <m:ctrlPr>
                          <a:rPr lang="en-US" sz="2400" i="1">
                            <a:solidFill>
                              <a:srgbClr val="FF0000"/>
                            </a:solidFill>
                            <a:latin typeface="Cambria Math" panose="02040503050406030204" pitchFamily="18" charset="0"/>
                          </a:rPr>
                        </m:ctrlPr>
                      </m:fPr>
                      <m:num>
                        <m:r>
                          <a:rPr lang="en-US" sz="2400" i="1">
                            <a:solidFill>
                              <a:srgbClr val="FF0000"/>
                            </a:solidFill>
                            <a:latin typeface="Cambria Math"/>
                          </a:rPr>
                          <m:t>𝑇𝑜𝑡𝑎𝑙</m:t>
                        </m:r>
                        <m:r>
                          <a:rPr lang="en-US" sz="2400" i="1">
                            <a:solidFill>
                              <a:srgbClr val="FF0000"/>
                            </a:solidFill>
                            <a:latin typeface="Cambria Math"/>
                          </a:rPr>
                          <m:t> </m:t>
                        </m:r>
                        <m:r>
                          <a:rPr lang="en-US" sz="2400" i="1">
                            <a:solidFill>
                              <a:srgbClr val="FF0000"/>
                            </a:solidFill>
                            <a:latin typeface="Cambria Math"/>
                          </a:rPr>
                          <m:t>𝑑𝑒𝑎𝑡h𝑠</m:t>
                        </m:r>
                        <m:r>
                          <a:rPr lang="en-US" sz="2400" i="1">
                            <a:solidFill>
                              <a:srgbClr val="FF0000"/>
                            </a:solidFill>
                            <a:latin typeface="Cambria Math"/>
                          </a:rPr>
                          <m:t> </m:t>
                        </m:r>
                        <m:r>
                          <a:rPr lang="en-US" sz="2400" i="1">
                            <a:solidFill>
                              <a:srgbClr val="FF0000"/>
                            </a:solidFill>
                            <a:latin typeface="Cambria Math"/>
                          </a:rPr>
                          <m:t>𝑎𝑚𝑜𝑛𝑔</m:t>
                        </m:r>
                        <m:r>
                          <a:rPr lang="en-US" sz="2400" i="1">
                            <a:solidFill>
                              <a:srgbClr val="FF0000"/>
                            </a:solidFill>
                            <a:latin typeface="Cambria Math"/>
                          </a:rPr>
                          <m:t> </m:t>
                        </m:r>
                        <m:r>
                          <a:rPr lang="en-US" sz="2400" i="1">
                            <a:solidFill>
                              <a:srgbClr val="FF0000"/>
                            </a:solidFill>
                            <a:latin typeface="Cambria Math"/>
                          </a:rPr>
                          <m:t>𝑎</m:t>
                        </m:r>
                        <m:r>
                          <a:rPr lang="en-US" sz="2400" i="1">
                            <a:solidFill>
                              <a:srgbClr val="FF0000"/>
                            </a:solidFill>
                            <a:latin typeface="Cambria Math"/>
                          </a:rPr>
                          <m:t> </m:t>
                        </m:r>
                        <m:r>
                          <a:rPr lang="en-US" sz="2400" i="1" smtClean="0">
                            <a:solidFill>
                              <a:srgbClr val="0070C0"/>
                            </a:solidFill>
                            <a:latin typeface="Cambria Math"/>
                          </a:rPr>
                          <m:t>𝑐𝑒𝑟𝑡𝑎𝑖𝑛</m:t>
                        </m:r>
                        <m:r>
                          <a:rPr lang="en-US" sz="2400" i="1" smtClean="0">
                            <a:solidFill>
                              <a:srgbClr val="0070C0"/>
                            </a:solidFill>
                            <a:latin typeface="Cambria Math"/>
                          </a:rPr>
                          <m:t> </m:t>
                        </m:r>
                        <m:r>
                          <a:rPr lang="en-US" sz="2400" i="1" smtClean="0">
                            <a:solidFill>
                              <a:srgbClr val="0070C0"/>
                            </a:solidFill>
                            <a:latin typeface="Cambria Math"/>
                          </a:rPr>
                          <m:t>𝑎𝑔𝑒</m:t>
                        </m:r>
                        <m:r>
                          <a:rPr lang="en-US" sz="2400" i="1" smtClean="0">
                            <a:solidFill>
                              <a:srgbClr val="0070C0"/>
                            </a:solidFill>
                            <a:latin typeface="Cambria Math"/>
                          </a:rPr>
                          <m:t> </m:t>
                        </m:r>
                        <m:r>
                          <a:rPr lang="en-US" sz="2400" i="1" smtClean="0">
                            <a:solidFill>
                              <a:srgbClr val="0070C0"/>
                            </a:solidFill>
                            <a:latin typeface="Cambria Math"/>
                          </a:rPr>
                          <m:t>𝑔𝑟𝑜𝑢𝑝</m:t>
                        </m:r>
                        <m:r>
                          <a:rPr lang="en-US" sz="2400" i="1" smtClean="0">
                            <a:solidFill>
                              <a:srgbClr val="0070C0"/>
                            </a:solidFill>
                            <a:latin typeface="Cambria Math"/>
                          </a:rPr>
                          <m:t> </m:t>
                        </m:r>
                        <m:r>
                          <a:rPr lang="en-US" sz="2400" i="1">
                            <a:solidFill>
                              <a:srgbClr val="FF0000"/>
                            </a:solidFill>
                            <a:latin typeface="Cambria Math"/>
                          </a:rPr>
                          <m:t>𝑖𝑛</m:t>
                        </m:r>
                        <m:r>
                          <a:rPr lang="en-US" sz="2400" i="1">
                            <a:solidFill>
                              <a:srgbClr val="FF0000"/>
                            </a:solidFill>
                            <a:latin typeface="Cambria Math"/>
                          </a:rPr>
                          <m:t> </m:t>
                        </m:r>
                        <m:r>
                          <a:rPr lang="en-US" sz="2400" i="1">
                            <a:solidFill>
                              <a:srgbClr val="FF0000"/>
                            </a:solidFill>
                            <a:latin typeface="Cambria Math"/>
                          </a:rPr>
                          <m:t>𝑎</m:t>
                        </m:r>
                        <m:r>
                          <a:rPr lang="en-US" sz="2400" i="1">
                            <a:solidFill>
                              <a:srgbClr val="FF0000"/>
                            </a:solidFill>
                            <a:latin typeface="Cambria Math"/>
                          </a:rPr>
                          <m:t> </m:t>
                        </m:r>
                        <m:r>
                          <a:rPr lang="en-US" sz="2400" i="1" smtClean="0">
                            <a:solidFill>
                              <a:srgbClr val="0070C0"/>
                            </a:solidFill>
                            <a:latin typeface="Cambria Math"/>
                          </a:rPr>
                          <m:t>𝑔𝑖𝑣𝑒𝑛</m:t>
                        </m:r>
                        <m:r>
                          <a:rPr lang="en-US" sz="2400" i="1" smtClean="0">
                            <a:solidFill>
                              <a:srgbClr val="0070C0"/>
                            </a:solidFill>
                            <a:latin typeface="Cambria Math"/>
                          </a:rPr>
                          <m:t> </m:t>
                        </m:r>
                        <m:r>
                          <a:rPr lang="en-US" sz="2400" i="1" smtClean="0">
                            <a:solidFill>
                              <a:srgbClr val="0070C0"/>
                            </a:solidFill>
                            <a:latin typeface="Cambria Math"/>
                          </a:rPr>
                          <m:t>𝑝𝑒𝑟𝑖𝑜𝑑</m:t>
                        </m:r>
                        <m:r>
                          <a:rPr lang="en-US" sz="2400" i="1" smtClean="0">
                            <a:solidFill>
                              <a:srgbClr val="0070C0"/>
                            </a:solidFill>
                            <a:latin typeface="Cambria Math"/>
                          </a:rPr>
                          <m:t> </m:t>
                        </m:r>
                        <m:r>
                          <a:rPr lang="en-US" sz="2400" i="1" smtClean="0">
                            <a:solidFill>
                              <a:srgbClr val="0070C0"/>
                            </a:solidFill>
                            <a:latin typeface="Cambria Math"/>
                          </a:rPr>
                          <m:t>𝑜𝑓</m:t>
                        </m:r>
                        <m:r>
                          <a:rPr lang="en-US" sz="2400" i="1" smtClean="0">
                            <a:solidFill>
                              <a:srgbClr val="0070C0"/>
                            </a:solidFill>
                            <a:latin typeface="Cambria Math"/>
                          </a:rPr>
                          <m:t> </m:t>
                        </m:r>
                        <m:r>
                          <a:rPr lang="en-US" sz="2400" i="1" smtClean="0">
                            <a:solidFill>
                              <a:srgbClr val="0070C0"/>
                            </a:solidFill>
                            <a:latin typeface="Cambria Math"/>
                          </a:rPr>
                          <m:t>𝑡𝑖𝑚𝑒</m:t>
                        </m:r>
                        <m:r>
                          <a:rPr lang="en-US" sz="2400" i="1">
                            <a:solidFill>
                              <a:srgbClr val="FF0000"/>
                            </a:solidFill>
                            <a:latin typeface="Cambria Math"/>
                          </a:rPr>
                          <m:t> </m:t>
                        </m:r>
                        <m:r>
                          <a:rPr lang="en-US" sz="2400" i="1">
                            <a:solidFill>
                              <a:srgbClr val="FF0000"/>
                            </a:solidFill>
                            <a:latin typeface="Cambria Math"/>
                          </a:rPr>
                          <m:t>𝑎𝑛𝑑</m:t>
                        </m:r>
                        <m:r>
                          <a:rPr lang="en-US" sz="2400" i="1">
                            <a:solidFill>
                              <a:srgbClr val="FF0000"/>
                            </a:solidFill>
                            <a:latin typeface="Cambria Math"/>
                          </a:rPr>
                          <m:t> </m:t>
                        </m:r>
                        <m:r>
                          <a:rPr lang="en-US" sz="2400" i="1">
                            <a:solidFill>
                              <a:srgbClr val="FF0000"/>
                            </a:solidFill>
                            <a:latin typeface="Cambria Math"/>
                          </a:rPr>
                          <m:t>𝑙𝑜𝑐𝑎𝑙𝑖𝑡𝑦</m:t>
                        </m:r>
                      </m:num>
                      <m:den>
                        <m:r>
                          <a:rPr lang="en-US" sz="2400" i="1">
                            <a:solidFill>
                              <a:srgbClr val="FF0000"/>
                            </a:solidFill>
                            <a:latin typeface="Cambria Math"/>
                          </a:rPr>
                          <m:t>𝐸𝑠𝑡𝑖𝑚𝑎𝑡𝑒𝑑</m:t>
                        </m:r>
                        <m:r>
                          <a:rPr lang="en-US" sz="2400" i="1">
                            <a:solidFill>
                              <a:srgbClr val="FF0000"/>
                            </a:solidFill>
                            <a:latin typeface="Cambria Math"/>
                          </a:rPr>
                          <m:t> </m:t>
                        </m:r>
                        <m:r>
                          <a:rPr lang="en-US" sz="2400" i="1">
                            <a:solidFill>
                              <a:srgbClr val="FF0000"/>
                            </a:solidFill>
                            <a:latin typeface="Cambria Math"/>
                          </a:rPr>
                          <m:t>𝑚𝑖𝑑</m:t>
                        </m:r>
                        <m:r>
                          <a:rPr lang="en-US" sz="2400" i="1">
                            <a:solidFill>
                              <a:srgbClr val="FF0000"/>
                            </a:solidFill>
                            <a:latin typeface="Cambria Math"/>
                          </a:rPr>
                          <m:t> </m:t>
                        </m:r>
                        <m:r>
                          <a:rPr lang="en-US" sz="2400" i="1">
                            <a:solidFill>
                              <a:srgbClr val="FF0000"/>
                            </a:solidFill>
                            <a:latin typeface="Cambria Math"/>
                          </a:rPr>
                          <m:t>𝑦𝑒𝑎𝑟</m:t>
                        </m:r>
                        <m:r>
                          <a:rPr lang="en-US" sz="2400" i="1">
                            <a:solidFill>
                              <a:srgbClr val="FF0000"/>
                            </a:solidFill>
                            <a:latin typeface="Cambria Math"/>
                          </a:rPr>
                          <m:t> </m:t>
                        </m:r>
                        <m:r>
                          <a:rPr lang="en-US" sz="2400" i="1">
                            <a:solidFill>
                              <a:srgbClr val="FF0000"/>
                            </a:solidFill>
                            <a:latin typeface="Cambria Math"/>
                          </a:rPr>
                          <m:t>𝑝𝑜𝑝𝑢𝑙𝑎𝑡𝑖𝑜𝑛</m:t>
                        </m:r>
                        <m:r>
                          <a:rPr lang="en-US" sz="2400" i="1">
                            <a:solidFill>
                              <a:srgbClr val="FF0000"/>
                            </a:solidFill>
                            <a:latin typeface="Cambria Math"/>
                          </a:rPr>
                          <m:t> </m:t>
                        </m:r>
                        <m:r>
                          <a:rPr lang="en-US" sz="2400" i="1" smtClean="0">
                            <a:solidFill>
                              <a:srgbClr val="0070C0"/>
                            </a:solidFill>
                            <a:latin typeface="Cambria Math"/>
                          </a:rPr>
                          <m:t>𝑜𝑓</m:t>
                        </m:r>
                        <m:r>
                          <a:rPr lang="en-US" sz="2400" i="1" smtClean="0">
                            <a:solidFill>
                              <a:srgbClr val="0070C0"/>
                            </a:solidFill>
                            <a:latin typeface="Cambria Math"/>
                          </a:rPr>
                          <m:t> </m:t>
                        </m:r>
                        <m:r>
                          <a:rPr lang="en-US" sz="2400" i="1" smtClean="0">
                            <a:solidFill>
                              <a:srgbClr val="0070C0"/>
                            </a:solidFill>
                            <a:latin typeface="Cambria Math"/>
                          </a:rPr>
                          <m:t>𝑡h𝑒</m:t>
                        </m:r>
                        <m:r>
                          <a:rPr lang="en-US" sz="2400" i="1" smtClean="0">
                            <a:solidFill>
                              <a:srgbClr val="0070C0"/>
                            </a:solidFill>
                            <a:latin typeface="Cambria Math"/>
                          </a:rPr>
                          <m:t> </m:t>
                        </m:r>
                        <m:r>
                          <a:rPr lang="en-US" sz="2400" i="1" smtClean="0">
                            <a:solidFill>
                              <a:srgbClr val="0070C0"/>
                            </a:solidFill>
                            <a:latin typeface="Cambria Math"/>
                          </a:rPr>
                          <m:t>𝑠𝑎𝑚𝑒</m:t>
                        </m:r>
                        <m:r>
                          <a:rPr lang="en-US" sz="2400" i="1" smtClean="0">
                            <a:solidFill>
                              <a:srgbClr val="0070C0"/>
                            </a:solidFill>
                            <a:latin typeface="Cambria Math"/>
                          </a:rPr>
                          <m:t> </m:t>
                        </m:r>
                        <m:r>
                          <a:rPr lang="en-US" sz="2400" i="1" smtClean="0">
                            <a:solidFill>
                              <a:srgbClr val="0070C0"/>
                            </a:solidFill>
                            <a:latin typeface="Cambria Math"/>
                          </a:rPr>
                          <m:t>𝑎𝑔𝑒</m:t>
                        </m:r>
                        <m:r>
                          <a:rPr lang="en-US" sz="2400" i="1" smtClean="0">
                            <a:solidFill>
                              <a:srgbClr val="0070C0"/>
                            </a:solidFill>
                            <a:latin typeface="Cambria Math"/>
                          </a:rPr>
                          <m:t> </m:t>
                        </m:r>
                        <m:r>
                          <a:rPr lang="en-US" sz="2400" i="1" smtClean="0">
                            <a:solidFill>
                              <a:srgbClr val="0070C0"/>
                            </a:solidFill>
                            <a:latin typeface="Cambria Math"/>
                          </a:rPr>
                          <m:t>𝑔𝑟𝑜𝑢𝑝</m:t>
                        </m:r>
                        <m:r>
                          <a:rPr lang="en-US" sz="2400" i="1" smtClean="0">
                            <a:solidFill>
                              <a:srgbClr val="0070C0"/>
                            </a:solidFill>
                            <a:latin typeface="Cambria Math"/>
                          </a:rPr>
                          <m:t> </m:t>
                        </m:r>
                        <m:r>
                          <a:rPr lang="en-US" sz="2400" i="1">
                            <a:solidFill>
                              <a:srgbClr val="FF0000"/>
                            </a:solidFill>
                            <a:latin typeface="Cambria Math"/>
                          </a:rPr>
                          <m:t>𝑖𝑛</m:t>
                        </m:r>
                        <m:r>
                          <a:rPr lang="en-US" sz="2400" i="1">
                            <a:solidFill>
                              <a:srgbClr val="FF0000"/>
                            </a:solidFill>
                            <a:latin typeface="Cambria Math"/>
                          </a:rPr>
                          <m:t> </m:t>
                        </m:r>
                        <m:r>
                          <a:rPr lang="en-US" sz="2400" i="1">
                            <a:solidFill>
                              <a:srgbClr val="FF0000"/>
                            </a:solidFill>
                            <a:latin typeface="Cambria Math"/>
                          </a:rPr>
                          <m:t>𝑡h𝑒</m:t>
                        </m:r>
                        <m:r>
                          <a:rPr lang="en-US" sz="2400" i="1">
                            <a:solidFill>
                              <a:srgbClr val="FF0000"/>
                            </a:solidFill>
                            <a:latin typeface="Cambria Math"/>
                          </a:rPr>
                          <m:t> </m:t>
                        </m:r>
                        <m:r>
                          <a:rPr lang="en-US" sz="2400" i="1" smtClean="0">
                            <a:solidFill>
                              <a:srgbClr val="0070C0"/>
                            </a:solidFill>
                            <a:latin typeface="Cambria Math"/>
                          </a:rPr>
                          <m:t>𝑠𝑎𝑚𝑒</m:t>
                        </m:r>
                        <m:r>
                          <a:rPr lang="en-US" sz="2400" i="1" smtClean="0">
                            <a:solidFill>
                              <a:srgbClr val="0070C0"/>
                            </a:solidFill>
                            <a:latin typeface="Cambria Math"/>
                          </a:rPr>
                          <m:t> </m:t>
                        </m:r>
                        <m:r>
                          <a:rPr lang="en-US" sz="2400" i="1" smtClean="0">
                            <a:solidFill>
                              <a:srgbClr val="0070C0"/>
                            </a:solidFill>
                            <a:latin typeface="Cambria Math"/>
                          </a:rPr>
                          <m:t>𝑦𝑒𝑎𝑟</m:t>
                        </m:r>
                        <m:r>
                          <a:rPr lang="en-US" sz="2400" i="1" smtClean="0">
                            <a:solidFill>
                              <a:srgbClr val="0070C0"/>
                            </a:solidFill>
                            <a:latin typeface="Cambria Math"/>
                          </a:rPr>
                          <m:t> </m:t>
                        </m:r>
                        <m:r>
                          <a:rPr lang="en-US" sz="2400" i="1" smtClean="0">
                            <a:solidFill>
                              <a:srgbClr val="0070C0"/>
                            </a:solidFill>
                            <a:latin typeface="Cambria Math"/>
                          </a:rPr>
                          <m:t>𝑎𝑛𝑑</m:t>
                        </m:r>
                        <m:r>
                          <a:rPr lang="en-US" sz="2400" i="1" smtClean="0">
                            <a:solidFill>
                              <a:srgbClr val="0070C0"/>
                            </a:solidFill>
                            <a:latin typeface="Cambria Math"/>
                          </a:rPr>
                          <m:t> </m:t>
                        </m:r>
                        <m:r>
                          <a:rPr lang="en-US" sz="2400" i="1" smtClean="0">
                            <a:solidFill>
                              <a:srgbClr val="0070C0"/>
                            </a:solidFill>
                            <a:latin typeface="Cambria Math"/>
                          </a:rPr>
                          <m:t>𝑙𝑜𝑐𝑎𝑙𝑖𝑡𝑦</m:t>
                        </m:r>
                      </m:den>
                    </m:f>
                  </m:oMath>
                </a14:m>
                <a:r>
                  <a:rPr lang="en-US" sz="2000" dirty="0">
                    <a:solidFill>
                      <a:srgbClr val="FF0000"/>
                    </a:solidFill>
                    <a:latin typeface="Tw Cen MT"/>
                  </a:rPr>
                  <a:t> x 1000</a:t>
                </a:r>
              </a:p>
            </p:txBody>
          </p:sp>
        </mc:Choice>
        <mc:Fallback>
          <p:sp>
            <p:nvSpPr>
              <p:cNvPr id="8" name="TextBox 7"/>
              <p:cNvSpPr txBox="1">
                <a:spLocks noRot="1" noChangeAspect="1" noMove="1" noResize="1" noEditPoints="1" noAdjustHandles="1" noChangeArrowheads="1" noChangeShapeType="1" noTextEdit="1"/>
              </p:cNvSpPr>
              <p:nvPr/>
            </p:nvSpPr>
            <p:spPr>
              <a:xfrm>
                <a:off x="847104" y="3728539"/>
                <a:ext cx="11473654" cy="671787"/>
              </a:xfrm>
              <a:prstGeom prst="rect">
                <a:avLst/>
              </a:prstGeom>
              <a:blipFill rotWithShape="0">
                <a:blip r:embed="rId3"/>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6485020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88418"/>
                                        </p:tgtEl>
                                        <p:attrNameLst>
                                          <p:attrName>style.visibility</p:attrName>
                                        </p:attrNameLst>
                                      </p:cBhvr>
                                      <p:to>
                                        <p:strVal val="visible"/>
                                      </p:to>
                                    </p:set>
                                    <p:animEffect transition="in" filter="box(in)">
                                      <p:cBhvr>
                                        <p:cTn id="7" dur="500"/>
                                        <p:tgtEl>
                                          <p:spTgt spid="18841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88419">
                                            <p:txEl>
                                              <p:pRg st="0" end="0"/>
                                            </p:txEl>
                                          </p:spTgt>
                                        </p:tgtEl>
                                        <p:attrNameLst>
                                          <p:attrName>style.visibility</p:attrName>
                                        </p:attrNameLst>
                                      </p:cBhvr>
                                      <p:to>
                                        <p:strVal val="visible"/>
                                      </p:to>
                                    </p:set>
                                    <p:anim calcmode="lin" valueType="num">
                                      <p:cBhvr additive="base">
                                        <p:cTn id="12" dur="500" fill="hold"/>
                                        <p:tgtEl>
                                          <p:spTgt spid="188419">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8841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8418" grpId="0"/>
      <p:bldP spid="188419"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Rot="1" noChangeArrowheads="1"/>
          </p:cNvSpPr>
          <p:nvPr>
            <p:ph type="title" idx="4294967295"/>
          </p:nvPr>
        </p:nvSpPr>
        <p:spPr>
          <a:xfrm>
            <a:off x="1747837" y="848380"/>
            <a:ext cx="9297988" cy="1143000"/>
          </a:xfrm>
        </p:spPr>
        <p:txBody>
          <a:bodyPr>
            <a:normAutofit/>
          </a:bodyPr>
          <a:lstStyle/>
          <a:p>
            <a:pPr eaLnBrk="1" hangingPunct="1">
              <a:defRPr/>
            </a:pPr>
            <a:r>
              <a:rPr lang="en-US" sz="3600" b="1" dirty="0">
                <a:solidFill>
                  <a:srgbClr val="0070C0"/>
                </a:solidFill>
              </a:rPr>
              <a:t>Infant mortality rate (IMR)</a:t>
            </a:r>
          </a:p>
        </p:txBody>
      </p:sp>
      <p:sp>
        <p:nvSpPr>
          <p:cNvPr id="188419" name="Rectangle 3"/>
          <p:cNvSpPr>
            <a:spLocks noGrp="1" noChangeArrowheads="1"/>
          </p:cNvSpPr>
          <p:nvPr>
            <p:ph type="body" idx="4294967295"/>
          </p:nvPr>
        </p:nvSpPr>
        <p:spPr>
          <a:xfrm>
            <a:off x="1663430" y="2052915"/>
            <a:ext cx="10444163" cy="1043853"/>
          </a:xfrm>
        </p:spPr>
        <p:txBody>
          <a:bodyPr>
            <a:normAutofit/>
          </a:bodyPr>
          <a:lstStyle/>
          <a:p>
            <a:pPr eaLnBrk="1" hangingPunct="1">
              <a:buFont typeface="Wingdings" pitchFamily="2" charset="2"/>
              <a:buNone/>
            </a:pPr>
            <a:r>
              <a:rPr lang="en-US" sz="2800" dirty="0"/>
              <a:t>Deaths in the first year of life expressed as per 1000 of total live births</a:t>
            </a:r>
          </a:p>
        </p:txBody>
      </p:sp>
      <p:sp>
        <p:nvSpPr>
          <p:cNvPr id="1029" name="Rectangle 4"/>
          <p:cNvSpPr>
            <a:spLocks noChangeArrowheads="1"/>
          </p:cNvSpPr>
          <p:nvPr/>
        </p:nvSpPr>
        <p:spPr bwMode="auto">
          <a:xfrm>
            <a:off x="482845" y="2874447"/>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ar-EG">
              <a:solidFill>
                <a:prstClr val="black"/>
              </a:solidFill>
              <a:latin typeface="Tw Cen MT"/>
              <a:cs typeface="Arial" panose="020B0604020202020204" pitchFamily="34" charset="0"/>
            </a:endParaRPr>
          </a:p>
        </p:txBody>
      </p:sp>
      <mc:AlternateContent xmlns:mc="http://schemas.openxmlformats.org/markup-compatibility/2006">
        <mc:Choice xmlns:a14="http://schemas.microsoft.com/office/drawing/2010/main" Requires="a14">
          <p:sp>
            <p:nvSpPr>
              <p:cNvPr id="8" name="TextBox 7"/>
              <p:cNvSpPr txBox="1"/>
              <p:nvPr/>
            </p:nvSpPr>
            <p:spPr>
              <a:xfrm>
                <a:off x="2124219" y="3446133"/>
                <a:ext cx="8545224" cy="671338"/>
              </a:xfrm>
              <a:prstGeom prst="rect">
                <a:avLst/>
              </a:prstGeom>
              <a:noFill/>
            </p:spPr>
            <p:txBody>
              <a:bodyPr wrap="none" rtlCol="0">
                <a:spAutoFit/>
              </a:bodyPr>
              <a:lstStyle/>
              <a:p>
                <a14:m>
                  <m:oMath xmlns:m="http://schemas.openxmlformats.org/officeDocument/2006/math">
                    <m:r>
                      <a:rPr lang="en-US" sz="2400" i="1" smtClean="0">
                        <a:solidFill>
                          <a:srgbClr val="FF0000"/>
                        </a:solidFill>
                        <a:latin typeface="Cambria Math"/>
                      </a:rPr>
                      <m:t>𝐼𝑀𝑅</m:t>
                    </m:r>
                    <m:r>
                      <a:rPr lang="en-US" sz="2400" i="1" smtClean="0">
                        <a:solidFill>
                          <a:srgbClr val="FF0000"/>
                        </a:solidFill>
                        <a:latin typeface="Cambria Math"/>
                      </a:rPr>
                      <m:t>=</m:t>
                    </m:r>
                    <m:f>
                      <m:fPr>
                        <m:ctrlPr>
                          <a:rPr lang="en-US" sz="2400" i="1">
                            <a:solidFill>
                              <a:srgbClr val="FF0000"/>
                            </a:solidFill>
                            <a:latin typeface="Cambria Math" panose="02040503050406030204" pitchFamily="18" charset="0"/>
                          </a:rPr>
                        </m:ctrlPr>
                      </m:fPr>
                      <m:num>
                        <m:r>
                          <a:rPr lang="en-US" sz="2400" i="1">
                            <a:solidFill>
                              <a:srgbClr val="FF0000"/>
                            </a:solidFill>
                            <a:latin typeface="Cambria Math"/>
                          </a:rPr>
                          <m:t>𝐷𝑒𝑎𝑡h𝑠</m:t>
                        </m:r>
                        <m:r>
                          <a:rPr lang="en-US" sz="2400" i="1">
                            <a:solidFill>
                              <a:srgbClr val="FF0000"/>
                            </a:solidFill>
                            <a:latin typeface="Cambria Math"/>
                          </a:rPr>
                          <m:t> </m:t>
                        </m:r>
                        <m:r>
                          <a:rPr lang="en-US" sz="2400" i="1" smtClean="0">
                            <a:solidFill>
                              <a:srgbClr val="0070C0"/>
                            </a:solidFill>
                            <a:latin typeface="Cambria Math"/>
                          </a:rPr>
                          <m:t>𝑏𝑒𝑙𝑜𝑤</m:t>
                        </m:r>
                        <m:r>
                          <a:rPr lang="en-US" sz="2400" i="1" smtClean="0">
                            <a:solidFill>
                              <a:srgbClr val="0070C0"/>
                            </a:solidFill>
                            <a:latin typeface="Cambria Math"/>
                          </a:rPr>
                          <m:t> </m:t>
                        </m:r>
                        <m:r>
                          <a:rPr lang="en-US" sz="2400" i="1" smtClean="0">
                            <a:solidFill>
                              <a:srgbClr val="0070C0"/>
                            </a:solidFill>
                            <a:latin typeface="Cambria Math"/>
                          </a:rPr>
                          <m:t>1</m:t>
                        </m:r>
                        <m:r>
                          <a:rPr lang="en-US" sz="2400" i="1" smtClean="0">
                            <a:solidFill>
                              <a:srgbClr val="0070C0"/>
                            </a:solidFill>
                            <a:latin typeface="Cambria Math"/>
                          </a:rPr>
                          <m:t> </m:t>
                        </m:r>
                        <m:r>
                          <a:rPr lang="en-US" sz="2400" i="1" smtClean="0">
                            <a:solidFill>
                              <a:srgbClr val="0070C0"/>
                            </a:solidFill>
                            <a:latin typeface="Cambria Math"/>
                          </a:rPr>
                          <m:t>𝑦𝑒𝑎𝑟</m:t>
                        </m:r>
                        <m:r>
                          <a:rPr lang="en-US" sz="2400" i="1" smtClean="0">
                            <a:solidFill>
                              <a:srgbClr val="0070C0"/>
                            </a:solidFill>
                            <a:latin typeface="Cambria Math"/>
                          </a:rPr>
                          <m:t> </m:t>
                        </m:r>
                        <m:r>
                          <a:rPr lang="en-US" sz="2400" i="1">
                            <a:solidFill>
                              <a:srgbClr val="FF0000"/>
                            </a:solidFill>
                            <a:latin typeface="Cambria Math"/>
                          </a:rPr>
                          <m:t>𝑜𝑓</m:t>
                        </m:r>
                        <m:r>
                          <a:rPr lang="en-US" sz="2400" i="1">
                            <a:solidFill>
                              <a:srgbClr val="FF0000"/>
                            </a:solidFill>
                            <a:latin typeface="Cambria Math"/>
                          </a:rPr>
                          <m:t> </m:t>
                        </m:r>
                        <m:r>
                          <a:rPr lang="en-US" sz="2400" i="1">
                            <a:solidFill>
                              <a:srgbClr val="FF0000"/>
                            </a:solidFill>
                            <a:latin typeface="Cambria Math"/>
                          </a:rPr>
                          <m:t>𝑎𝑔𝑒</m:t>
                        </m:r>
                        <m:r>
                          <a:rPr lang="en-US" sz="2400" i="1">
                            <a:solidFill>
                              <a:srgbClr val="FF0000"/>
                            </a:solidFill>
                            <a:latin typeface="Cambria Math"/>
                          </a:rPr>
                          <m:t> </m:t>
                        </m:r>
                        <m:r>
                          <a:rPr lang="en-US" sz="2400" i="1">
                            <a:solidFill>
                              <a:srgbClr val="FF0000"/>
                            </a:solidFill>
                            <a:latin typeface="Cambria Math"/>
                          </a:rPr>
                          <m:t>𝑖𝑛</m:t>
                        </m:r>
                        <m:r>
                          <a:rPr lang="en-US" sz="2400" i="1">
                            <a:solidFill>
                              <a:srgbClr val="FF0000"/>
                            </a:solidFill>
                            <a:latin typeface="Cambria Math"/>
                          </a:rPr>
                          <m:t> </m:t>
                        </m:r>
                        <m:r>
                          <a:rPr lang="en-US" sz="2400" i="1">
                            <a:solidFill>
                              <a:srgbClr val="FF0000"/>
                            </a:solidFill>
                            <a:latin typeface="Cambria Math"/>
                          </a:rPr>
                          <m:t>𝑎</m:t>
                        </m:r>
                        <m:r>
                          <a:rPr lang="en-US" sz="2400" i="1">
                            <a:solidFill>
                              <a:srgbClr val="FF0000"/>
                            </a:solidFill>
                            <a:latin typeface="Cambria Math"/>
                          </a:rPr>
                          <m:t> </m:t>
                        </m:r>
                        <m:r>
                          <a:rPr lang="en-US" sz="2400" i="1">
                            <a:solidFill>
                              <a:srgbClr val="FF0000"/>
                            </a:solidFill>
                            <a:latin typeface="Cambria Math"/>
                          </a:rPr>
                          <m:t>𝑔𝑖𝑣𝑒𝑛</m:t>
                        </m:r>
                        <m:r>
                          <a:rPr lang="en-US" sz="2400" i="1">
                            <a:solidFill>
                              <a:srgbClr val="FF0000"/>
                            </a:solidFill>
                            <a:latin typeface="Cambria Math"/>
                          </a:rPr>
                          <m:t> </m:t>
                        </m:r>
                        <m:r>
                          <a:rPr lang="en-US" sz="2400" i="1">
                            <a:solidFill>
                              <a:srgbClr val="FF0000"/>
                            </a:solidFill>
                            <a:latin typeface="Cambria Math"/>
                          </a:rPr>
                          <m:t>𝑦𝑒𝑎𝑟</m:t>
                        </m:r>
                        <m:r>
                          <a:rPr lang="en-US" sz="2400" i="1">
                            <a:solidFill>
                              <a:srgbClr val="FF0000"/>
                            </a:solidFill>
                            <a:latin typeface="Cambria Math"/>
                          </a:rPr>
                          <m:t> </m:t>
                        </m:r>
                        <m:r>
                          <a:rPr lang="en-US" sz="2400" i="1">
                            <a:solidFill>
                              <a:srgbClr val="FF0000"/>
                            </a:solidFill>
                            <a:latin typeface="Cambria Math"/>
                          </a:rPr>
                          <m:t>𝑎𝑛𝑑</m:t>
                        </m:r>
                        <m:r>
                          <a:rPr lang="en-US" sz="2400" i="1">
                            <a:solidFill>
                              <a:srgbClr val="FF0000"/>
                            </a:solidFill>
                            <a:latin typeface="Cambria Math"/>
                          </a:rPr>
                          <m:t> </m:t>
                        </m:r>
                        <m:r>
                          <a:rPr lang="en-US" sz="2400" i="1">
                            <a:solidFill>
                              <a:srgbClr val="FF0000"/>
                            </a:solidFill>
                            <a:latin typeface="Cambria Math"/>
                          </a:rPr>
                          <m:t>𝑙𝑜𝑐𝑎𝑙𝑖𝑡𝑦</m:t>
                        </m:r>
                      </m:num>
                      <m:den>
                        <m:r>
                          <a:rPr lang="en-US" sz="2400" i="1">
                            <a:solidFill>
                              <a:srgbClr val="FF0000"/>
                            </a:solidFill>
                            <a:latin typeface="Cambria Math"/>
                          </a:rPr>
                          <m:t>𝑇𝑜𝑡𝑎𝑙</m:t>
                        </m:r>
                        <m:r>
                          <a:rPr lang="en-US" sz="2400" i="1">
                            <a:solidFill>
                              <a:srgbClr val="FF0000"/>
                            </a:solidFill>
                            <a:latin typeface="Cambria Math"/>
                          </a:rPr>
                          <m:t> </m:t>
                        </m:r>
                        <m:r>
                          <a:rPr lang="en-US" sz="2400" i="1">
                            <a:solidFill>
                              <a:srgbClr val="FF0000"/>
                            </a:solidFill>
                            <a:latin typeface="Cambria Math"/>
                          </a:rPr>
                          <m:t>𝑛𝑢𝑚𝑏𝑒𝑟</m:t>
                        </m:r>
                        <m:r>
                          <a:rPr lang="en-US" sz="2400" i="1">
                            <a:solidFill>
                              <a:srgbClr val="FF0000"/>
                            </a:solidFill>
                            <a:latin typeface="Cambria Math"/>
                          </a:rPr>
                          <m:t> </m:t>
                        </m:r>
                        <m:r>
                          <a:rPr lang="en-US" sz="2400" i="1">
                            <a:solidFill>
                              <a:srgbClr val="FF0000"/>
                            </a:solidFill>
                            <a:latin typeface="Cambria Math"/>
                          </a:rPr>
                          <m:t>𝑜𝑓</m:t>
                        </m:r>
                        <m:r>
                          <a:rPr lang="en-US" sz="2400" i="1">
                            <a:solidFill>
                              <a:srgbClr val="FF0000"/>
                            </a:solidFill>
                            <a:latin typeface="Cambria Math"/>
                          </a:rPr>
                          <m:t> </m:t>
                        </m:r>
                        <m:r>
                          <a:rPr lang="en-US" sz="2400" i="1" smtClean="0">
                            <a:solidFill>
                              <a:srgbClr val="0070C0"/>
                            </a:solidFill>
                            <a:latin typeface="Cambria Math"/>
                          </a:rPr>
                          <m:t>𝑙𝑖𝑣𝑒</m:t>
                        </m:r>
                        <m:r>
                          <a:rPr lang="en-US" sz="2400" i="1" smtClean="0">
                            <a:solidFill>
                              <a:srgbClr val="0070C0"/>
                            </a:solidFill>
                            <a:latin typeface="Cambria Math"/>
                          </a:rPr>
                          <m:t> </m:t>
                        </m:r>
                        <m:r>
                          <a:rPr lang="en-US" sz="2400" i="1" smtClean="0">
                            <a:solidFill>
                              <a:srgbClr val="0070C0"/>
                            </a:solidFill>
                            <a:latin typeface="Cambria Math"/>
                          </a:rPr>
                          <m:t>𝑏𝑖𝑟𝑡h𝑠</m:t>
                        </m:r>
                        <m:r>
                          <a:rPr lang="en-US" sz="2400" i="1" smtClean="0">
                            <a:solidFill>
                              <a:srgbClr val="0070C0"/>
                            </a:solidFill>
                            <a:latin typeface="Cambria Math"/>
                          </a:rPr>
                          <m:t> </m:t>
                        </m:r>
                        <m:r>
                          <a:rPr lang="en-US" sz="2400" i="1">
                            <a:solidFill>
                              <a:srgbClr val="FF0000"/>
                            </a:solidFill>
                            <a:latin typeface="Cambria Math"/>
                          </a:rPr>
                          <m:t>𝑖𝑛</m:t>
                        </m:r>
                        <m:r>
                          <a:rPr lang="en-US" sz="2400" i="1">
                            <a:solidFill>
                              <a:srgbClr val="FF0000"/>
                            </a:solidFill>
                            <a:latin typeface="Cambria Math"/>
                          </a:rPr>
                          <m:t> </m:t>
                        </m:r>
                        <m:r>
                          <a:rPr lang="en-US" sz="2400" i="1">
                            <a:solidFill>
                              <a:srgbClr val="FF0000"/>
                            </a:solidFill>
                            <a:latin typeface="Cambria Math"/>
                          </a:rPr>
                          <m:t>𝑡h𝑒</m:t>
                        </m:r>
                        <m:r>
                          <a:rPr lang="en-US" sz="2400" i="1">
                            <a:solidFill>
                              <a:srgbClr val="FF0000"/>
                            </a:solidFill>
                            <a:latin typeface="Cambria Math"/>
                          </a:rPr>
                          <m:t> </m:t>
                        </m:r>
                        <m:r>
                          <a:rPr lang="en-US" sz="2400" i="1">
                            <a:solidFill>
                              <a:srgbClr val="FF0000"/>
                            </a:solidFill>
                            <a:latin typeface="Cambria Math"/>
                          </a:rPr>
                          <m:t>𝑠𝑎𝑚𝑒</m:t>
                        </m:r>
                        <m:r>
                          <a:rPr lang="en-US" sz="2400" i="1">
                            <a:solidFill>
                              <a:srgbClr val="FF0000"/>
                            </a:solidFill>
                            <a:latin typeface="Cambria Math"/>
                          </a:rPr>
                          <m:t> </m:t>
                        </m:r>
                        <m:r>
                          <a:rPr lang="en-US" sz="2400" i="1">
                            <a:solidFill>
                              <a:srgbClr val="FF0000"/>
                            </a:solidFill>
                            <a:latin typeface="Cambria Math"/>
                          </a:rPr>
                          <m:t>𝑦𝑒𝑎𝑟</m:t>
                        </m:r>
                        <m:r>
                          <a:rPr lang="en-US" sz="2400" i="1">
                            <a:solidFill>
                              <a:srgbClr val="FF0000"/>
                            </a:solidFill>
                            <a:latin typeface="Cambria Math"/>
                          </a:rPr>
                          <m:t> </m:t>
                        </m:r>
                        <m:r>
                          <a:rPr lang="en-US" sz="2400" i="1">
                            <a:solidFill>
                              <a:srgbClr val="FF0000"/>
                            </a:solidFill>
                            <a:latin typeface="Cambria Math"/>
                          </a:rPr>
                          <m:t>𝑎𝑛𝑑</m:t>
                        </m:r>
                        <m:r>
                          <a:rPr lang="en-US" sz="2400" i="1">
                            <a:solidFill>
                              <a:srgbClr val="FF0000"/>
                            </a:solidFill>
                            <a:latin typeface="Cambria Math"/>
                          </a:rPr>
                          <m:t> </m:t>
                        </m:r>
                        <m:r>
                          <a:rPr lang="en-US" sz="2400" i="1">
                            <a:solidFill>
                              <a:srgbClr val="FF0000"/>
                            </a:solidFill>
                            <a:latin typeface="Cambria Math"/>
                          </a:rPr>
                          <m:t>𝑙𝑜𝑐𝑎𝑙𝑖𝑡𝑦</m:t>
                        </m:r>
                      </m:den>
                    </m:f>
                  </m:oMath>
                </a14:m>
                <a:r>
                  <a:rPr lang="en-US" sz="2400" dirty="0">
                    <a:solidFill>
                      <a:srgbClr val="FF0000"/>
                    </a:solidFill>
                    <a:latin typeface="Tw Cen MT"/>
                  </a:rPr>
                  <a:t> x 1000</a:t>
                </a:r>
              </a:p>
            </p:txBody>
          </p:sp>
        </mc:Choice>
        <mc:Fallback>
          <p:sp>
            <p:nvSpPr>
              <p:cNvPr id="8" name="TextBox 7"/>
              <p:cNvSpPr txBox="1">
                <a:spLocks noRot="1" noChangeAspect="1" noMove="1" noResize="1" noEditPoints="1" noAdjustHandles="1" noChangeArrowheads="1" noChangeShapeType="1" noTextEdit="1"/>
              </p:cNvSpPr>
              <p:nvPr/>
            </p:nvSpPr>
            <p:spPr>
              <a:xfrm>
                <a:off x="2124219" y="3446133"/>
                <a:ext cx="8545224" cy="671338"/>
              </a:xfrm>
              <a:prstGeom prst="rect">
                <a:avLst/>
              </a:prstGeom>
              <a:blipFill rotWithShape="0">
                <a:blip r:embed="rId3"/>
                <a:stretch>
                  <a:fillRect r="-285" b="-2727"/>
                </a:stretch>
              </a:blipFill>
            </p:spPr>
            <p:txBody>
              <a:bodyPr/>
              <a:lstStyle/>
              <a:p>
                <a:r>
                  <a:rPr lang="en-US">
                    <a:noFill/>
                  </a:rPr>
                  <a:t> </a:t>
                </a:r>
              </a:p>
            </p:txBody>
          </p:sp>
        </mc:Fallback>
      </mc:AlternateContent>
      <p:sp>
        <p:nvSpPr>
          <p:cNvPr id="7" name="TextBox 6"/>
          <p:cNvSpPr txBox="1"/>
          <p:nvPr/>
        </p:nvSpPr>
        <p:spPr>
          <a:xfrm>
            <a:off x="2577830" y="5486400"/>
            <a:ext cx="8242570" cy="523220"/>
          </a:xfrm>
          <a:prstGeom prst="rect">
            <a:avLst/>
          </a:prstGeom>
          <a:solidFill>
            <a:schemeClr val="accent2">
              <a:lumMod val="40000"/>
              <a:lumOff val="60000"/>
            </a:schemeClr>
          </a:solidFill>
        </p:spPr>
        <p:txBody>
          <a:bodyPr wrap="square" rtlCol="0">
            <a:spAutoFit/>
          </a:bodyPr>
          <a:lstStyle/>
          <a:p>
            <a:pPr algn="ctr"/>
            <a:r>
              <a:rPr lang="en-US" sz="2800" dirty="0">
                <a:solidFill>
                  <a:prstClr val="black"/>
                </a:solidFill>
                <a:latin typeface="Tw Cen MT"/>
              </a:rPr>
              <a:t>Reflects socioeconomic development and heath services</a:t>
            </a:r>
          </a:p>
        </p:txBody>
      </p:sp>
    </p:spTree>
    <p:extLst>
      <p:ext uri="{BB962C8B-B14F-4D97-AF65-F5344CB8AC3E}">
        <p14:creationId xmlns:p14="http://schemas.microsoft.com/office/powerpoint/2010/main" val="105145511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88418"/>
                                        </p:tgtEl>
                                        <p:attrNameLst>
                                          <p:attrName>style.visibility</p:attrName>
                                        </p:attrNameLst>
                                      </p:cBhvr>
                                      <p:to>
                                        <p:strVal val="visible"/>
                                      </p:to>
                                    </p:set>
                                    <p:animEffect transition="in" filter="box(in)">
                                      <p:cBhvr>
                                        <p:cTn id="7" dur="500"/>
                                        <p:tgtEl>
                                          <p:spTgt spid="18841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88419">
                                            <p:txEl>
                                              <p:pRg st="0" end="0"/>
                                            </p:txEl>
                                          </p:spTgt>
                                        </p:tgtEl>
                                        <p:attrNameLst>
                                          <p:attrName>style.visibility</p:attrName>
                                        </p:attrNameLst>
                                      </p:cBhvr>
                                      <p:to>
                                        <p:strVal val="visible"/>
                                      </p:to>
                                    </p:set>
                                    <p:anim calcmode="lin" valueType="num">
                                      <p:cBhvr additive="base">
                                        <p:cTn id="12" dur="500" fill="hold"/>
                                        <p:tgtEl>
                                          <p:spTgt spid="188419">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8841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8418" grpId="0"/>
      <p:bldP spid="188419"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9" name="Slide Number Placeholder 4"/>
          <p:cNvSpPr>
            <a:spLocks noGrp="1"/>
          </p:cNvSpPr>
          <p:nvPr>
            <p:ph type="sldNum" sz="quarter" idx="12"/>
          </p:nvPr>
        </p:nvSpPr>
        <p:spPr bwMode="auto">
          <a:xfrm>
            <a:off x="10958473" y="6366078"/>
            <a:ext cx="914400" cy="365125"/>
          </a:xfrm>
          <a:prstGeom prst="rect">
            <a:avLst/>
          </a:prstGeom>
          <a:noFill/>
          <a:ln>
            <a:miter lim="800000"/>
            <a:headEnd/>
            <a:tailEnd/>
          </a:ln>
        </p:spPr>
        <p:txBody>
          <a:bodyPr vert="horz" wrap="square" lIns="91440" tIns="45720" rIns="91440" bIns="45720" numCol="1" anchor="t" anchorCtr="0" compatLnSpc="1">
            <a:prstTxWarp prst="textNoShape">
              <a:avLst/>
            </a:prstTxWarp>
            <a:normAutofit/>
          </a:bodyPr>
          <a:lstStyle/>
          <a:p>
            <a:fld id="{68891E6A-ACD9-4F51-B670-55906169C81E}" type="slidenum">
              <a:rPr lang="en-US">
                <a:latin typeface="Tw Cen MT"/>
              </a:rPr>
              <a:pPr/>
              <a:t>27</a:t>
            </a:fld>
            <a:endParaRPr lang="en-US">
              <a:latin typeface="Tw Cen MT"/>
            </a:endParaRPr>
          </a:p>
        </p:txBody>
      </p:sp>
      <p:sp>
        <p:nvSpPr>
          <p:cNvPr id="106498" name="Rectangle 2"/>
          <p:cNvSpPr>
            <a:spLocks noGrp="1" noChangeArrowheads="1"/>
          </p:cNvSpPr>
          <p:nvPr>
            <p:ph type="title" idx="4294967295"/>
          </p:nvPr>
        </p:nvSpPr>
        <p:spPr>
          <a:xfrm>
            <a:off x="1940705" y="1161410"/>
            <a:ext cx="10944225" cy="685800"/>
          </a:xfrm>
        </p:spPr>
        <p:txBody>
          <a:bodyPr>
            <a:normAutofit/>
          </a:bodyPr>
          <a:lstStyle/>
          <a:p>
            <a:pPr algn="l" eaLnBrk="1" hangingPunct="1"/>
            <a:r>
              <a:rPr lang="en-US" sz="2800" b="1" dirty="0">
                <a:solidFill>
                  <a:srgbClr val="0070C0"/>
                </a:solidFill>
              </a:rPr>
              <a:t>INFANT MORTALITY RATES</a:t>
            </a:r>
            <a:endParaRPr lang="en-US" sz="4000" b="1" dirty="0">
              <a:solidFill>
                <a:srgbClr val="0070C0"/>
              </a:solidFill>
            </a:endParaRPr>
          </a:p>
        </p:txBody>
      </p:sp>
      <p:sp>
        <p:nvSpPr>
          <p:cNvPr id="106500" name="Rectangle 2"/>
          <p:cNvSpPr>
            <a:spLocks noChangeArrowheads="1"/>
          </p:cNvSpPr>
          <p:nvPr/>
        </p:nvSpPr>
        <p:spPr bwMode="auto">
          <a:xfrm>
            <a:off x="15082" y="-184666"/>
            <a:ext cx="184731" cy="369332"/>
          </a:xfrm>
          <a:prstGeom prst="rect">
            <a:avLst/>
          </a:prstGeom>
          <a:noFill/>
          <a:ln w="9525">
            <a:noFill/>
            <a:miter lim="800000"/>
            <a:headEnd/>
            <a:tailEnd/>
          </a:ln>
        </p:spPr>
        <p:txBody>
          <a:bodyPr wrap="none" anchor="ctr">
            <a:spAutoFit/>
          </a:bodyPr>
          <a:lstStyle/>
          <a:p>
            <a:endParaRPr lang="ar-OM">
              <a:solidFill>
                <a:prstClr val="black"/>
              </a:solidFill>
              <a:latin typeface="Tw Cen MT"/>
              <a:cs typeface="Arial" panose="020B0604020202020204" pitchFamily="34" charset="0"/>
            </a:endParaRPr>
          </a:p>
        </p:txBody>
      </p:sp>
      <p:sp>
        <p:nvSpPr>
          <p:cNvPr id="106501" name="Rectangle 4"/>
          <p:cNvSpPr>
            <a:spLocks noChangeArrowheads="1"/>
          </p:cNvSpPr>
          <p:nvPr/>
        </p:nvSpPr>
        <p:spPr bwMode="auto">
          <a:xfrm>
            <a:off x="15082" y="-184666"/>
            <a:ext cx="184731" cy="369332"/>
          </a:xfrm>
          <a:prstGeom prst="rect">
            <a:avLst/>
          </a:prstGeom>
          <a:noFill/>
          <a:ln w="9525">
            <a:noFill/>
            <a:miter lim="800000"/>
            <a:headEnd/>
            <a:tailEnd/>
          </a:ln>
        </p:spPr>
        <p:txBody>
          <a:bodyPr wrap="none" anchor="ctr">
            <a:spAutoFit/>
          </a:bodyPr>
          <a:lstStyle/>
          <a:p>
            <a:endParaRPr lang="ar-OM">
              <a:solidFill>
                <a:prstClr val="black"/>
              </a:solidFill>
              <a:latin typeface="Tw Cen MT"/>
              <a:cs typeface="Arial" panose="020B0604020202020204" pitchFamily="34" charset="0"/>
            </a:endParaRPr>
          </a:p>
        </p:txBody>
      </p:sp>
      <p:sp>
        <p:nvSpPr>
          <p:cNvPr id="106502" name="Rectangle 6"/>
          <p:cNvSpPr>
            <a:spLocks noChangeArrowheads="1"/>
          </p:cNvSpPr>
          <p:nvPr/>
        </p:nvSpPr>
        <p:spPr bwMode="auto">
          <a:xfrm>
            <a:off x="15082" y="-184666"/>
            <a:ext cx="184731" cy="369332"/>
          </a:xfrm>
          <a:prstGeom prst="rect">
            <a:avLst/>
          </a:prstGeom>
          <a:noFill/>
          <a:ln w="9525">
            <a:noFill/>
            <a:miter lim="800000"/>
            <a:headEnd/>
            <a:tailEnd/>
          </a:ln>
        </p:spPr>
        <p:txBody>
          <a:bodyPr wrap="none" anchor="ctr">
            <a:spAutoFit/>
          </a:bodyPr>
          <a:lstStyle/>
          <a:p>
            <a:endParaRPr lang="ar-OM">
              <a:solidFill>
                <a:prstClr val="black"/>
              </a:solidFill>
              <a:latin typeface="Tw Cen MT"/>
              <a:cs typeface="Arial" panose="020B0604020202020204" pitchFamily="34" charset="0"/>
            </a:endParaRPr>
          </a:p>
        </p:txBody>
      </p:sp>
      <p:sp>
        <p:nvSpPr>
          <p:cNvPr id="106503" name="Rectangle 8"/>
          <p:cNvSpPr>
            <a:spLocks noChangeArrowheads="1"/>
          </p:cNvSpPr>
          <p:nvPr/>
        </p:nvSpPr>
        <p:spPr bwMode="auto">
          <a:xfrm>
            <a:off x="15082" y="-184666"/>
            <a:ext cx="184731" cy="369332"/>
          </a:xfrm>
          <a:prstGeom prst="rect">
            <a:avLst/>
          </a:prstGeom>
          <a:noFill/>
          <a:ln w="9525">
            <a:noFill/>
            <a:miter lim="800000"/>
            <a:headEnd/>
            <a:tailEnd/>
          </a:ln>
        </p:spPr>
        <p:txBody>
          <a:bodyPr wrap="none" anchor="ctr">
            <a:spAutoFit/>
          </a:bodyPr>
          <a:lstStyle/>
          <a:p>
            <a:endParaRPr lang="ar-OM">
              <a:solidFill>
                <a:prstClr val="black"/>
              </a:solidFill>
              <a:latin typeface="Tw Cen MT"/>
              <a:cs typeface="Arial" panose="020B0604020202020204" pitchFamily="34" charset="0"/>
            </a:endParaRPr>
          </a:p>
        </p:txBody>
      </p:sp>
      <p:sp>
        <p:nvSpPr>
          <p:cNvPr id="106504" name="Rectangle 10"/>
          <p:cNvSpPr>
            <a:spLocks noChangeArrowheads="1"/>
          </p:cNvSpPr>
          <p:nvPr/>
        </p:nvSpPr>
        <p:spPr bwMode="auto">
          <a:xfrm>
            <a:off x="15082" y="-184666"/>
            <a:ext cx="184731" cy="369332"/>
          </a:xfrm>
          <a:prstGeom prst="rect">
            <a:avLst/>
          </a:prstGeom>
          <a:noFill/>
          <a:ln w="9525">
            <a:noFill/>
            <a:miter lim="800000"/>
            <a:headEnd/>
            <a:tailEnd/>
          </a:ln>
        </p:spPr>
        <p:txBody>
          <a:bodyPr wrap="none" anchor="ctr">
            <a:spAutoFit/>
          </a:bodyPr>
          <a:lstStyle/>
          <a:p>
            <a:endParaRPr lang="ar-OM">
              <a:solidFill>
                <a:prstClr val="black"/>
              </a:solidFill>
              <a:latin typeface="Tw Cen MT"/>
              <a:cs typeface="Arial" panose="020B0604020202020204" pitchFamily="34" charset="0"/>
            </a:endParaRPr>
          </a:p>
        </p:txBody>
      </p:sp>
      <p:sp>
        <p:nvSpPr>
          <p:cNvPr id="106505" name="Rectangle 12"/>
          <p:cNvSpPr>
            <a:spLocks noChangeArrowheads="1"/>
          </p:cNvSpPr>
          <p:nvPr/>
        </p:nvSpPr>
        <p:spPr bwMode="auto">
          <a:xfrm>
            <a:off x="15082" y="-184666"/>
            <a:ext cx="184731" cy="369332"/>
          </a:xfrm>
          <a:prstGeom prst="rect">
            <a:avLst/>
          </a:prstGeom>
          <a:noFill/>
          <a:ln w="9525">
            <a:noFill/>
            <a:miter lim="800000"/>
            <a:headEnd/>
            <a:tailEnd/>
          </a:ln>
        </p:spPr>
        <p:txBody>
          <a:bodyPr wrap="none" anchor="ctr">
            <a:spAutoFit/>
          </a:bodyPr>
          <a:lstStyle/>
          <a:p>
            <a:endParaRPr lang="ar-OM">
              <a:solidFill>
                <a:prstClr val="black"/>
              </a:solidFill>
              <a:latin typeface="Tw Cen MT"/>
              <a:cs typeface="Arial" panose="020B0604020202020204" pitchFamily="34" charset="0"/>
            </a:endParaRPr>
          </a:p>
        </p:txBody>
      </p:sp>
      <p:sp>
        <p:nvSpPr>
          <p:cNvPr id="106506" name="Rectangle 2"/>
          <p:cNvSpPr>
            <a:spLocks noChangeArrowheads="1"/>
          </p:cNvSpPr>
          <p:nvPr/>
        </p:nvSpPr>
        <p:spPr bwMode="auto">
          <a:xfrm>
            <a:off x="15082" y="-184666"/>
            <a:ext cx="184731" cy="369332"/>
          </a:xfrm>
          <a:prstGeom prst="rect">
            <a:avLst/>
          </a:prstGeom>
          <a:noFill/>
          <a:ln w="9525">
            <a:noFill/>
            <a:miter lim="800000"/>
            <a:headEnd/>
            <a:tailEnd/>
          </a:ln>
        </p:spPr>
        <p:txBody>
          <a:bodyPr wrap="none" anchor="ctr">
            <a:spAutoFit/>
          </a:bodyPr>
          <a:lstStyle/>
          <a:p>
            <a:endParaRPr lang="ar-OM">
              <a:solidFill>
                <a:prstClr val="black"/>
              </a:solidFill>
              <a:latin typeface="Tw Cen MT"/>
              <a:cs typeface="Arial" panose="020B0604020202020204" pitchFamily="34" charset="0"/>
            </a:endParaRPr>
          </a:p>
        </p:txBody>
      </p:sp>
      <p:sp>
        <p:nvSpPr>
          <p:cNvPr id="106507" name="Rectangle 4"/>
          <p:cNvSpPr>
            <a:spLocks noChangeArrowheads="1"/>
          </p:cNvSpPr>
          <p:nvPr/>
        </p:nvSpPr>
        <p:spPr bwMode="auto">
          <a:xfrm>
            <a:off x="15082" y="43934"/>
            <a:ext cx="184731" cy="369332"/>
          </a:xfrm>
          <a:prstGeom prst="rect">
            <a:avLst/>
          </a:prstGeom>
          <a:noFill/>
          <a:ln w="9525">
            <a:noFill/>
            <a:miter lim="800000"/>
            <a:headEnd/>
            <a:tailEnd/>
          </a:ln>
        </p:spPr>
        <p:txBody>
          <a:bodyPr wrap="none" anchor="ctr">
            <a:spAutoFit/>
          </a:bodyPr>
          <a:lstStyle/>
          <a:p>
            <a:endParaRPr lang="ar-OM">
              <a:solidFill>
                <a:prstClr val="black"/>
              </a:solidFill>
              <a:latin typeface="Tw Cen MT"/>
              <a:cs typeface="Arial" panose="020B0604020202020204" pitchFamily="34" charset="0"/>
            </a:endParaRPr>
          </a:p>
        </p:txBody>
      </p:sp>
      <p:sp>
        <p:nvSpPr>
          <p:cNvPr id="106508" name="Rectangle 5"/>
          <p:cNvSpPr>
            <a:spLocks noChangeArrowheads="1"/>
          </p:cNvSpPr>
          <p:nvPr/>
        </p:nvSpPr>
        <p:spPr bwMode="auto">
          <a:xfrm>
            <a:off x="15082" y="882134"/>
            <a:ext cx="184731" cy="369332"/>
          </a:xfrm>
          <a:prstGeom prst="rect">
            <a:avLst/>
          </a:prstGeom>
          <a:noFill/>
          <a:ln w="9525">
            <a:noFill/>
            <a:miter lim="800000"/>
            <a:headEnd/>
            <a:tailEnd/>
          </a:ln>
        </p:spPr>
        <p:txBody>
          <a:bodyPr wrap="none" anchor="ctr">
            <a:spAutoFit/>
          </a:bodyPr>
          <a:lstStyle/>
          <a:p>
            <a:pPr eaLnBrk="0" hangingPunct="0"/>
            <a:endParaRPr lang="ar-OM">
              <a:solidFill>
                <a:prstClr val="black"/>
              </a:solidFill>
              <a:latin typeface="Tw Cen MT"/>
              <a:cs typeface="Arial" panose="020B0604020202020204" pitchFamily="34" charset="0"/>
            </a:endParaRPr>
          </a:p>
        </p:txBody>
      </p:sp>
      <p:sp>
        <p:nvSpPr>
          <p:cNvPr id="106509" name="Rectangle 2"/>
          <p:cNvSpPr>
            <a:spLocks noChangeArrowheads="1"/>
          </p:cNvSpPr>
          <p:nvPr/>
        </p:nvSpPr>
        <p:spPr bwMode="auto">
          <a:xfrm>
            <a:off x="15082" y="-184666"/>
            <a:ext cx="184731" cy="369332"/>
          </a:xfrm>
          <a:prstGeom prst="rect">
            <a:avLst/>
          </a:prstGeom>
          <a:noFill/>
          <a:ln w="9525">
            <a:noFill/>
            <a:miter lim="800000"/>
            <a:headEnd/>
            <a:tailEnd/>
          </a:ln>
        </p:spPr>
        <p:txBody>
          <a:bodyPr wrap="none" anchor="ctr">
            <a:spAutoFit/>
          </a:bodyPr>
          <a:lstStyle/>
          <a:p>
            <a:endParaRPr lang="ar-OM">
              <a:solidFill>
                <a:prstClr val="black"/>
              </a:solidFill>
              <a:latin typeface="Tw Cen MT"/>
              <a:cs typeface="Arial" panose="020B0604020202020204" pitchFamily="34" charset="0"/>
            </a:endParaRPr>
          </a:p>
        </p:txBody>
      </p:sp>
      <p:sp>
        <p:nvSpPr>
          <p:cNvPr id="106510" name="Rectangle 4"/>
          <p:cNvSpPr>
            <a:spLocks noChangeArrowheads="1"/>
          </p:cNvSpPr>
          <p:nvPr/>
        </p:nvSpPr>
        <p:spPr bwMode="auto">
          <a:xfrm>
            <a:off x="15082" y="-184666"/>
            <a:ext cx="184731" cy="369332"/>
          </a:xfrm>
          <a:prstGeom prst="rect">
            <a:avLst/>
          </a:prstGeom>
          <a:noFill/>
          <a:ln w="9525">
            <a:noFill/>
            <a:miter lim="800000"/>
            <a:headEnd/>
            <a:tailEnd/>
          </a:ln>
        </p:spPr>
        <p:txBody>
          <a:bodyPr wrap="none" anchor="ctr">
            <a:spAutoFit/>
          </a:bodyPr>
          <a:lstStyle/>
          <a:p>
            <a:endParaRPr lang="ar-OM">
              <a:solidFill>
                <a:prstClr val="black"/>
              </a:solidFill>
              <a:latin typeface="Tw Cen MT"/>
              <a:cs typeface="Arial" panose="020B0604020202020204" pitchFamily="34" charset="0"/>
            </a:endParaRPr>
          </a:p>
        </p:txBody>
      </p:sp>
      <p:sp>
        <p:nvSpPr>
          <p:cNvPr id="106511" name="Rectangle 18"/>
          <p:cNvSpPr>
            <a:spLocks noChangeArrowheads="1"/>
          </p:cNvSpPr>
          <p:nvPr/>
        </p:nvSpPr>
        <p:spPr bwMode="auto">
          <a:xfrm>
            <a:off x="15082" y="-184666"/>
            <a:ext cx="184731" cy="369332"/>
          </a:xfrm>
          <a:prstGeom prst="rect">
            <a:avLst/>
          </a:prstGeom>
          <a:noFill/>
          <a:ln w="9525">
            <a:noFill/>
            <a:miter lim="800000"/>
            <a:headEnd/>
            <a:tailEnd/>
          </a:ln>
        </p:spPr>
        <p:txBody>
          <a:bodyPr wrap="none" anchor="ctr">
            <a:spAutoFit/>
          </a:bodyPr>
          <a:lstStyle/>
          <a:p>
            <a:endParaRPr lang="ar-OM">
              <a:solidFill>
                <a:prstClr val="black"/>
              </a:solidFill>
              <a:latin typeface="Tw Cen MT"/>
              <a:cs typeface="Arial" panose="020B0604020202020204" pitchFamily="34" charset="0"/>
            </a:endParaRPr>
          </a:p>
        </p:txBody>
      </p:sp>
      <p:sp>
        <p:nvSpPr>
          <p:cNvPr id="106512" name="Rectangle 20"/>
          <p:cNvSpPr>
            <a:spLocks noChangeArrowheads="1"/>
          </p:cNvSpPr>
          <p:nvPr/>
        </p:nvSpPr>
        <p:spPr bwMode="auto">
          <a:xfrm>
            <a:off x="15082" y="-184666"/>
            <a:ext cx="184731" cy="369332"/>
          </a:xfrm>
          <a:prstGeom prst="rect">
            <a:avLst/>
          </a:prstGeom>
          <a:noFill/>
          <a:ln w="9525">
            <a:noFill/>
            <a:miter lim="800000"/>
            <a:headEnd/>
            <a:tailEnd/>
          </a:ln>
        </p:spPr>
        <p:txBody>
          <a:bodyPr wrap="none" anchor="ctr">
            <a:spAutoFit/>
          </a:bodyPr>
          <a:lstStyle/>
          <a:p>
            <a:endParaRPr lang="ar-OM">
              <a:solidFill>
                <a:prstClr val="black"/>
              </a:solidFill>
              <a:latin typeface="Tw Cen MT"/>
              <a:cs typeface="Arial" panose="020B0604020202020204" pitchFamily="34" charset="0"/>
            </a:endParaRPr>
          </a:p>
        </p:txBody>
      </p:sp>
      <p:sp>
        <p:nvSpPr>
          <p:cNvPr id="106513" name="Rectangle 22"/>
          <p:cNvSpPr>
            <a:spLocks noChangeArrowheads="1"/>
          </p:cNvSpPr>
          <p:nvPr/>
        </p:nvSpPr>
        <p:spPr bwMode="auto">
          <a:xfrm>
            <a:off x="15082" y="43934"/>
            <a:ext cx="184731" cy="369332"/>
          </a:xfrm>
          <a:prstGeom prst="rect">
            <a:avLst/>
          </a:prstGeom>
          <a:noFill/>
          <a:ln w="9525">
            <a:noFill/>
            <a:miter lim="800000"/>
            <a:headEnd/>
            <a:tailEnd/>
          </a:ln>
        </p:spPr>
        <p:txBody>
          <a:bodyPr wrap="none" anchor="ctr">
            <a:spAutoFit/>
          </a:bodyPr>
          <a:lstStyle/>
          <a:p>
            <a:endParaRPr lang="ar-OM">
              <a:solidFill>
                <a:prstClr val="black"/>
              </a:solidFill>
              <a:latin typeface="Tw Cen MT"/>
              <a:cs typeface="Arial" panose="020B0604020202020204" pitchFamily="34" charset="0"/>
            </a:endParaRPr>
          </a:p>
        </p:txBody>
      </p:sp>
      <p:sp>
        <p:nvSpPr>
          <p:cNvPr id="106514" name="Rectangle 24"/>
          <p:cNvSpPr>
            <a:spLocks noChangeArrowheads="1"/>
          </p:cNvSpPr>
          <p:nvPr/>
        </p:nvSpPr>
        <p:spPr bwMode="auto">
          <a:xfrm>
            <a:off x="15082" y="43934"/>
            <a:ext cx="184731" cy="369332"/>
          </a:xfrm>
          <a:prstGeom prst="rect">
            <a:avLst/>
          </a:prstGeom>
          <a:noFill/>
          <a:ln w="9525">
            <a:noFill/>
            <a:miter lim="800000"/>
            <a:headEnd/>
            <a:tailEnd/>
          </a:ln>
        </p:spPr>
        <p:txBody>
          <a:bodyPr wrap="none" anchor="ctr">
            <a:spAutoFit/>
          </a:bodyPr>
          <a:lstStyle/>
          <a:p>
            <a:endParaRPr lang="ar-OM">
              <a:solidFill>
                <a:prstClr val="black"/>
              </a:solidFill>
              <a:latin typeface="Tw Cen MT"/>
              <a:cs typeface="Arial" panose="020B0604020202020204" pitchFamily="34" charset="0"/>
            </a:endParaRPr>
          </a:p>
        </p:txBody>
      </p:sp>
      <p:sp>
        <p:nvSpPr>
          <p:cNvPr id="106515" name="Rectangle 26"/>
          <p:cNvSpPr>
            <a:spLocks noChangeArrowheads="1"/>
          </p:cNvSpPr>
          <p:nvPr/>
        </p:nvSpPr>
        <p:spPr bwMode="auto">
          <a:xfrm>
            <a:off x="15082" y="-184666"/>
            <a:ext cx="184731" cy="369332"/>
          </a:xfrm>
          <a:prstGeom prst="rect">
            <a:avLst/>
          </a:prstGeom>
          <a:noFill/>
          <a:ln w="9525">
            <a:noFill/>
            <a:miter lim="800000"/>
            <a:headEnd/>
            <a:tailEnd/>
          </a:ln>
        </p:spPr>
        <p:txBody>
          <a:bodyPr wrap="none" anchor="ctr">
            <a:spAutoFit/>
          </a:bodyPr>
          <a:lstStyle/>
          <a:p>
            <a:endParaRPr lang="ar-OM">
              <a:solidFill>
                <a:prstClr val="black"/>
              </a:solidFill>
              <a:latin typeface="Tw Cen MT"/>
              <a:cs typeface="Arial" panose="020B0604020202020204" pitchFamily="34" charset="0"/>
            </a:endParaRPr>
          </a:p>
        </p:txBody>
      </p:sp>
      <p:sp>
        <p:nvSpPr>
          <p:cNvPr id="106516" name="Rectangle 28"/>
          <p:cNvSpPr>
            <a:spLocks noChangeArrowheads="1"/>
          </p:cNvSpPr>
          <p:nvPr/>
        </p:nvSpPr>
        <p:spPr bwMode="auto">
          <a:xfrm>
            <a:off x="15082" y="-184666"/>
            <a:ext cx="184731" cy="369332"/>
          </a:xfrm>
          <a:prstGeom prst="rect">
            <a:avLst/>
          </a:prstGeom>
          <a:noFill/>
          <a:ln w="9525">
            <a:noFill/>
            <a:miter lim="800000"/>
            <a:headEnd/>
            <a:tailEnd/>
          </a:ln>
        </p:spPr>
        <p:txBody>
          <a:bodyPr wrap="none" anchor="ctr">
            <a:spAutoFit/>
          </a:bodyPr>
          <a:lstStyle/>
          <a:p>
            <a:endParaRPr lang="ar-OM">
              <a:solidFill>
                <a:prstClr val="black"/>
              </a:solidFill>
              <a:latin typeface="Tw Cen MT"/>
              <a:cs typeface="Arial" panose="020B0604020202020204" pitchFamily="34" charset="0"/>
            </a:endParaRPr>
          </a:p>
        </p:txBody>
      </p:sp>
      <p:cxnSp>
        <p:nvCxnSpPr>
          <p:cNvPr id="26" name="Straight Connector 25"/>
          <p:cNvCxnSpPr/>
          <p:nvPr/>
        </p:nvCxnSpPr>
        <p:spPr>
          <a:xfrm rot="5400000">
            <a:off x="3980932" y="2063639"/>
            <a:ext cx="381000" cy="21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4170377" y="1874195"/>
            <a:ext cx="7702497"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5400000">
            <a:off x="11645329" y="2101739"/>
            <a:ext cx="457200" cy="21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6520" name="TextBox 33"/>
          <p:cNvSpPr txBox="1">
            <a:spLocks noChangeArrowheads="1"/>
          </p:cNvSpPr>
          <p:nvPr/>
        </p:nvSpPr>
        <p:spPr bwMode="auto">
          <a:xfrm>
            <a:off x="3562285" y="2331395"/>
            <a:ext cx="753668" cy="400110"/>
          </a:xfrm>
          <a:prstGeom prst="rect">
            <a:avLst/>
          </a:prstGeom>
          <a:noFill/>
          <a:ln w="9525">
            <a:noFill/>
            <a:miter lim="800000"/>
            <a:headEnd/>
            <a:tailEnd/>
          </a:ln>
        </p:spPr>
        <p:txBody>
          <a:bodyPr wrap="none">
            <a:spAutoFit/>
          </a:bodyPr>
          <a:lstStyle/>
          <a:p>
            <a:r>
              <a:rPr lang="en-US" sz="2000" b="1" dirty="0">
                <a:solidFill>
                  <a:srgbClr val="FF0000"/>
                </a:solidFill>
                <a:latin typeface="Tw Cen MT"/>
              </a:rPr>
              <a:t>Birth </a:t>
            </a:r>
          </a:p>
        </p:txBody>
      </p:sp>
      <p:sp>
        <p:nvSpPr>
          <p:cNvPr id="106521" name="TextBox 34"/>
          <p:cNvSpPr txBox="1">
            <a:spLocks noChangeArrowheads="1"/>
          </p:cNvSpPr>
          <p:nvPr/>
        </p:nvSpPr>
        <p:spPr bwMode="auto">
          <a:xfrm>
            <a:off x="11366131" y="2407595"/>
            <a:ext cx="869341" cy="369332"/>
          </a:xfrm>
          <a:prstGeom prst="rect">
            <a:avLst/>
          </a:prstGeom>
          <a:noFill/>
          <a:ln w="9525">
            <a:noFill/>
            <a:miter lim="800000"/>
            <a:headEnd/>
            <a:tailEnd/>
          </a:ln>
        </p:spPr>
        <p:txBody>
          <a:bodyPr wrap="none">
            <a:spAutoFit/>
          </a:bodyPr>
          <a:lstStyle/>
          <a:p>
            <a:r>
              <a:rPr lang="en-US">
                <a:solidFill>
                  <a:prstClr val="black"/>
                </a:solidFill>
                <a:latin typeface="Tw Cen MT"/>
              </a:rPr>
              <a:t>1 year </a:t>
            </a:r>
          </a:p>
        </p:txBody>
      </p:sp>
      <p:cxnSp>
        <p:nvCxnSpPr>
          <p:cNvPr id="39" name="Straight Connector 38"/>
          <p:cNvCxnSpPr/>
          <p:nvPr/>
        </p:nvCxnSpPr>
        <p:spPr>
          <a:xfrm>
            <a:off x="1940706" y="1874195"/>
            <a:ext cx="222967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751262" y="2063639"/>
            <a:ext cx="381000" cy="21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6524" name="TextBox 41"/>
          <p:cNvSpPr txBox="1">
            <a:spLocks noChangeArrowheads="1"/>
          </p:cNvSpPr>
          <p:nvPr/>
        </p:nvSpPr>
        <p:spPr bwMode="auto">
          <a:xfrm>
            <a:off x="1636661" y="2331397"/>
            <a:ext cx="1217641" cy="646331"/>
          </a:xfrm>
          <a:prstGeom prst="rect">
            <a:avLst/>
          </a:prstGeom>
          <a:noFill/>
          <a:ln w="9525">
            <a:noFill/>
            <a:miter lim="800000"/>
            <a:headEnd/>
            <a:tailEnd/>
          </a:ln>
        </p:spPr>
        <p:txBody>
          <a:bodyPr wrap="none">
            <a:spAutoFit/>
          </a:bodyPr>
          <a:lstStyle/>
          <a:p>
            <a:r>
              <a:rPr lang="en-US">
                <a:solidFill>
                  <a:prstClr val="black"/>
                </a:solidFill>
                <a:latin typeface="Tw Cen MT"/>
              </a:rPr>
              <a:t>28</a:t>
            </a:r>
            <a:r>
              <a:rPr lang="en-US" baseline="30000">
                <a:solidFill>
                  <a:prstClr val="black"/>
                </a:solidFill>
                <a:latin typeface="Tw Cen MT"/>
              </a:rPr>
              <a:t>th</a:t>
            </a:r>
            <a:r>
              <a:rPr lang="en-US">
                <a:solidFill>
                  <a:prstClr val="black"/>
                </a:solidFill>
                <a:latin typeface="Tw Cen MT"/>
              </a:rPr>
              <a:t> week </a:t>
            </a:r>
          </a:p>
          <a:p>
            <a:r>
              <a:rPr lang="en-US">
                <a:solidFill>
                  <a:prstClr val="black"/>
                </a:solidFill>
                <a:latin typeface="Tw Cen MT"/>
              </a:rPr>
              <a:t>Pregnancy </a:t>
            </a:r>
          </a:p>
        </p:txBody>
      </p:sp>
      <p:cxnSp>
        <p:nvCxnSpPr>
          <p:cNvPr id="47" name="Straight Connector 46"/>
          <p:cNvCxnSpPr/>
          <p:nvPr/>
        </p:nvCxnSpPr>
        <p:spPr>
          <a:xfrm rot="5400000">
            <a:off x="5805208" y="2063639"/>
            <a:ext cx="381000" cy="21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5400000">
            <a:off x="4589024" y="2063639"/>
            <a:ext cx="381000" cy="21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6527" name="TextBox 48"/>
          <p:cNvSpPr txBox="1">
            <a:spLocks noChangeArrowheads="1"/>
          </p:cNvSpPr>
          <p:nvPr/>
        </p:nvSpPr>
        <p:spPr bwMode="auto">
          <a:xfrm>
            <a:off x="4271725" y="2331395"/>
            <a:ext cx="880562" cy="369332"/>
          </a:xfrm>
          <a:prstGeom prst="rect">
            <a:avLst/>
          </a:prstGeom>
          <a:noFill/>
          <a:ln w="9525">
            <a:noFill/>
            <a:miter lim="800000"/>
            <a:headEnd/>
            <a:tailEnd/>
          </a:ln>
        </p:spPr>
        <p:txBody>
          <a:bodyPr wrap="none">
            <a:spAutoFit/>
          </a:bodyPr>
          <a:lstStyle/>
          <a:p>
            <a:r>
              <a:rPr lang="en-US">
                <a:solidFill>
                  <a:prstClr val="black"/>
                </a:solidFill>
                <a:latin typeface="Tw Cen MT"/>
              </a:rPr>
              <a:t>7 days </a:t>
            </a:r>
          </a:p>
        </p:txBody>
      </p:sp>
      <p:sp>
        <p:nvSpPr>
          <p:cNvPr id="106528" name="TextBox 49"/>
          <p:cNvSpPr txBox="1">
            <a:spLocks noChangeArrowheads="1"/>
          </p:cNvSpPr>
          <p:nvPr/>
        </p:nvSpPr>
        <p:spPr bwMode="auto">
          <a:xfrm>
            <a:off x="5487909" y="2331395"/>
            <a:ext cx="943079" cy="369332"/>
          </a:xfrm>
          <a:prstGeom prst="rect">
            <a:avLst/>
          </a:prstGeom>
          <a:noFill/>
          <a:ln w="9525">
            <a:noFill/>
            <a:miter lim="800000"/>
            <a:headEnd/>
            <a:tailEnd/>
          </a:ln>
        </p:spPr>
        <p:txBody>
          <a:bodyPr wrap="none">
            <a:spAutoFit/>
          </a:bodyPr>
          <a:lstStyle/>
          <a:p>
            <a:r>
              <a:rPr lang="en-US" dirty="0">
                <a:solidFill>
                  <a:prstClr val="black"/>
                </a:solidFill>
                <a:latin typeface="Tw Cen MT"/>
              </a:rPr>
              <a:t>28 days</a:t>
            </a:r>
          </a:p>
        </p:txBody>
      </p:sp>
      <p:sp>
        <p:nvSpPr>
          <p:cNvPr id="106529" name="TextBox 60"/>
          <p:cNvSpPr txBox="1">
            <a:spLocks noChangeArrowheads="1"/>
          </p:cNvSpPr>
          <p:nvPr/>
        </p:nvSpPr>
        <p:spPr bwMode="auto">
          <a:xfrm>
            <a:off x="4222849" y="4673472"/>
            <a:ext cx="2533716" cy="369332"/>
          </a:xfrm>
          <a:prstGeom prst="rect">
            <a:avLst/>
          </a:prstGeom>
          <a:noFill/>
          <a:ln w="9525">
            <a:noFill/>
            <a:miter lim="800000"/>
            <a:headEnd/>
            <a:tailEnd/>
          </a:ln>
        </p:spPr>
        <p:txBody>
          <a:bodyPr>
            <a:spAutoFit/>
          </a:bodyPr>
          <a:lstStyle/>
          <a:p>
            <a:r>
              <a:rPr lang="en-US" dirty="0">
                <a:solidFill>
                  <a:prstClr val="black"/>
                </a:solidFill>
                <a:latin typeface="Tw Cen MT"/>
              </a:rPr>
              <a:t>Early neonatal period </a:t>
            </a:r>
          </a:p>
        </p:txBody>
      </p:sp>
      <p:cxnSp>
        <p:nvCxnSpPr>
          <p:cNvPr id="62" name="Straight Connector 61"/>
          <p:cNvCxnSpPr/>
          <p:nvPr/>
        </p:nvCxnSpPr>
        <p:spPr>
          <a:xfrm rot="5400000">
            <a:off x="11275472" y="4654973"/>
            <a:ext cx="1600200" cy="4223"/>
          </a:xfrm>
          <a:prstGeom prst="line">
            <a:avLst/>
          </a:prstGeom>
          <a:ln>
            <a:solidFill>
              <a:srgbClr val="FF010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6096000" y="5455595"/>
            <a:ext cx="5979570" cy="158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3758389" y="3048185"/>
            <a:ext cx="849313" cy="25337"/>
          </a:xfrm>
          <a:prstGeom prst="line">
            <a:avLst/>
          </a:prstGeom>
          <a:ln>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a:off x="1940705" y="3855395"/>
            <a:ext cx="10236214"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5400000">
            <a:off x="4536918" y="4197773"/>
            <a:ext cx="685800" cy="4223"/>
          </a:xfrm>
          <a:prstGeom prst="line">
            <a:avLst/>
          </a:prstGeom>
          <a:ln>
            <a:solidFill>
              <a:srgbClr val="FF010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a:off x="1940706" y="4541195"/>
            <a:ext cx="2939111" cy="158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06536" name="TextBox 74"/>
          <p:cNvSpPr txBox="1">
            <a:spLocks noChangeArrowheads="1"/>
          </p:cNvSpPr>
          <p:nvPr/>
        </p:nvSpPr>
        <p:spPr bwMode="auto">
          <a:xfrm>
            <a:off x="2244753" y="4160195"/>
            <a:ext cx="1751377" cy="369332"/>
          </a:xfrm>
          <a:prstGeom prst="rect">
            <a:avLst/>
          </a:prstGeom>
          <a:noFill/>
          <a:ln w="9525">
            <a:noFill/>
            <a:miter lim="800000"/>
            <a:headEnd/>
            <a:tailEnd/>
          </a:ln>
        </p:spPr>
        <p:txBody>
          <a:bodyPr wrap="none">
            <a:spAutoFit/>
          </a:bodyPr>
          <a:lstStyle/>
          <a:p>
            <a:r>
              <a:rPr lang="en-US">
                <a:solidFill>
                  <a:prstClr val="black"/>
                </a:solidFill>
                <a:latin typeface="Tw Cen MT"/>
              </a:rPr>
              <a:t>Peri-natal period</a:t>
            </a:r>
          </a:p>
        </p:txBody>
      </p:sp>
      <p:cxnSp>
        <p:nvCxnSpPr>
          <p:cNvPr id="76" name="Straight Connector 75"/>
          <p:cNvCxnSpPr/>
          <p:nvPr/>
        </p:nvCxnSpPr>
        <p:spPr>
          <a:xfrm rot="5400000">
            <a:off x="5295901" y="4654973"/>
            <a:ext cx="1600200" cy="4223"/>
          </a:xfrm>
          <a:prstGeom prst="line">
            <a:avLst/>
          </a:prstGeom>
          <a:ln>
            <a:solidFill>
              <a:srgbClr val="FF0101"/>
            </a:solidFill>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a:off x="4170376" y="5074595"/>
            <a:ext cx="1925624" cy="158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5400000">
            <a:off x="3560777" y="4464473"/>
            <a:ext cx="1219200" cy="4223"/>
          </a:xfrm>
          <a:prstGeom prst="line">
            <a:avLst/>
          </a:prstGeom>
          <a:ln>
            <a:solidFill>
              <a:srgbClr val="FF0101"/>
            </a:solidFill>
          </a:ln>
        </p:spPr>
        <p:style>
          <a:lnRef idx="1">
            <a:schemeClr val="accent1"/>
          </a:lnRef>
          <a:fillRef idx="0">
            <a:schemeClr val="accent1"/>
          </a:fillRef>
          <a:effectRef idx="0">
            <a:schemeClr val="accent1"/>
          </a:effectRef>
          <a:fontRef idx="minor">
            <a:schemeClr val="tx1"/>
          </a:fontRef>
        </p:style>
      </p:cxnSp>
      <p:sp>
        <p:nvSpPr>
          <p:cNvPr id="106540" name="TextBox 78"/>
          <p:cNvSpPr txBox="1">
            <a:spLocks noChangeArrowheads="1"/>
          </p:cNvSpPr>
          <p:nvPr/>
        </p:nvSpPr>
        <p:spPr bwMode="auto">
          <a:xfrm>
            <a:off x="7008140" y="4617395"/>
            <a:ext cx="2148089" cy="369332"/>
          </a:xfrm>
          <a:prstGeom prst="rect">
            <a:avLst/>
          </a:prstGeom>
          <a:noFill/>
          <a:ln w="9525">
            <a:noFill/>
            <a:miter lim="800000"/>
            <a:headEnd/>
            <a:tailEnd/>
          </a:ln>
        </p:spPr>
        <p:txBody>
          <a:bodyPr wrap="none">
            <a:spAutoFit/>
          </a:bodyPr>
          <a:lstStyle/>
          <a:p>
            <a:r>
              <a:rPr lang="en-US">
                <a:solidFill>
                  <a:prstClr val="black"/>
                </a:solidFill>
                <a:latin typeface="Tw Cen MT"/>
              </a:rPr>
              <a:t>Post neonatal period </a:t>
            </a:r>
          </a:p>
        </p:txBody>
      </p:sp>
      <p:cxnSp>
        <p:nvCxnSpPr>
          <p:cNvPr id="92" name="Straight Connector 91"/>
          <p:cNvCxnSpPr/>
          <p:nvPr/>
        </p:nvCxnSpPr>
        <p:spPr>
          <a:xfrm>
            <a:off x="1738008" y="3017195"/>
            <a:ext cx="2229670" cy="1588"/>
          </a:xfrm>
          <a:prstGeom prst="line">
            <a:avLst/>
          </a:prstGeom>
          <a:ln>
            <a:solidFill>
              <a:srgbClr val="FF0000"/>
            </a:solidFill>
            <a:prstDash val="sysDot"/>
          </a:ln>
        </p:spPr>
        <p:style>
          <a:lnRef idx="1">
            <a:schemeClr val="accent1"/>
          </a:lnRef>
          <a:fillRef idx="0">
            <a:schemeClr val="accent1"/>
          </a:fillRef>
          <a:effectRef idx="0">
            <a:schemeClr val="accent1"/>
          </a:effectRef>
          <a:fontRef idx="minor">
            <a:schemeClr val="tx1"/>
          </a:fontRef>
        </p:style>
      </p:cxnSp>
      <p:sp>
        <p:nvSpPr>
          <p:cNvPr id="106542" name="TextBox 92"/>
          <p:cNvSpPr txBox="1">
            <a:spLocks noChangeArrowheads="1"/>
          </p:cNvSpPr>
          <p:nvPr/>
        </p:nvSpPr>
        <p:spPr bwMode="auto">
          <a:xfrm>
            <a:off x="1738009" y="3093395"/>
            <a:ext cx="1003608" cy="369332"/>
          </a:xfrm>
          <a:prstGeom prst="rect">
            <a:avLst/>
          </a:prstGeom>
          <a:noFill/>
          <a:ln w="9525">
            <a:noFill/>
            <a:miter lim="800000"/>
            <a:headEnd/>
            <a:tailEnd/>
          </a:ln>
        </p:spPr>
        <p:txBody>
          <a:bodyPr wrap="none">
            <a:spAutoFit/>
          </a:bodyPr>
          <a:lstStyle/>
          <a:p>
            <a:r>
              <a:rPr lang="en-US">
                <a:solidFill>
                  <a:srgbClr val="FF0000"/>
                </a:solidFill>
                <a:latin typeface="Tw Cen MT"/>
              </a:rPr>
              <a:t>Still birth</a:t>
            </a:r>
          </a:p>
        </p:txBody>
      </p:sp>
      <p:cxnSp>
        <p:nvCxnSpPr>
          <p:cNvPr id="50" name="Straight Connector 49"/>
          <p:cNvCxnSpPr/>
          <p:nvPr/>
        </p:nvCxnSpPr>
        <p:spPr>
          <a:xfrm rot="5400000">
            <a:off x="1598862" y="4197239"/>
            <a:ext cx="685800" cy="2112"/>
          </a:xfrm>
          <a:prstGeom prst="line">
            <a:avLst/>
          </a:prstGeom>
          <a:ln>
            <a:solidFill>
              <a:srgbClr val="FF010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46460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Rot="1" noChangeArrowheads="1"/>
          </p:cNvSpPr>
          <p:nvPr>
            <p:ph type="title" idx="4294967295"/>
          </p:nvPr>
        </p:nvSpPr>
        <p:spPr>
          <a:xfrm>
            <a:off x="1747837" y="792292"/>
            <a:ext cx="9297988" cy="1143000"/>
          </a:xfrm>
        </p:spPr>
        <p:txBody>
          <a:bodyPr>
            <a:normAutofit/>
          </a:bodyPr>
          <a:lstStyle/>
          <a:p>
            <a:pPr eaLnBrk="1" hangingPunct="1">
              <a:defRPr/>
            </a:pPr>
            <a:r>
              <a:rPr lang="en-US" sz="3600" b="1" dirty="0">
                <a:solidFill>
                  <a:srgbClr val="0070C0"/>
                </a:solidFill>
              </a:rPr>
              <a:t>Neonatal mortality rate</a:t>
            </a:r>
          </a:p>
        </p:txBody>
      </p:sp>
      <p:sp>
        <p:nvSpPr>
          <p:cNvPr id="188419" name="Rectangle 3"/>
          <p:cNvSpPr>
            <a:spLocks noGrp="1" noChangeArrowheads="1"/>
          </p:cNvSpPr>
          <p:nvPr>
            <p:ph type="body" idx="4294967295"/>
          </p:nvPr>
        </p:nvSpPr>
        <p:spPr>
          <a:xfrm>
            <a:off x="1828840" y="1968821"/>
            <a:ext cx="10444163" cy="1643063"/>
          </a:xfrm>
        </p:spPr>
        <p:txBody>
          <a:bodyPr>
            <a:normAutofit/>
          </a:bodyPr>
          <a:lstStyle/>
          <a:p>
            <a:pPr eaLnBrk="1" hangingPunct="1">
              <a:buFont typeface="Wingdings" pitchFamily="2" charset="2"/>
              <a:buNone/>
            </a:pPr>
            <a:r>
              <a:rPr lang="en-US" sz="2800" dirty="0"/>
              <a:t>Deaths in the first 28 days of life expressed as per 1000 of total live births</a:t>
            </a:r>
          </a:p>
        </p:txBody>
      </p:sp>
      <p:sp>
        <p:nvSpPr>
          <p:cNvPr id="1029" name="Rectangle 4"/>
          <p:cNvSpPr>
            <a:spLocks noChangeArrowheads="1"/>
          </p:cNvSpPr>
          <p:nvPr/>
        </p:nvSpPr>
        <p:spPr bwMode="auto">
          <a:xfrm>
            <a:off x="482845" y="2874447"/>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ar-EG">
              <a:solidFill>
                <a:prstClr val="black"/>
              </a:solidFill>
              <a:latin typeface="Tw Cen MT"/>
              <a:cs typeface="Arial" panose="020B0604020202020204" pitchFamily="34" charset="0"/>
            </a:endParaRPr>
          </a:p>
        </p:txBody>
      </p:sp>
      <mc:AlternateContent xmlns:mc="http://schemas.openxmlformats.org/markup-compatibility/2006">
        <mc:Choice xmlns:a14="http://schemas.microsoft.com/office/drawing/2010/main" Requires="a14">
          <p:sp>
            <p:nvSpPr>
              <p:cNvPr id="8" name="TextBox 7"/>
              <p:cNvSpPr txBox="1"/>
              <p:nvPr/>
            </p:nvSpPr>
            <p:spPr>
              <a:xfrm>
                <a:off x="1506165" y="3508250"/>
                <a:ext cx="11089511" cy="671338"/>
              </a:xfrm>
              <a:prstGeom prst="rect">
                <a:avLst/>
              </a:prstGeom>
              <a:noFill/>
            </p:spPr>
            <p:txBody>
              <a:bodyPr wrap="none" rtlCol="0">
                <a:spAutoFit/>
              </a:bodyPr>
              <a:lstStyle/>
              <a:p>
                <a14:m>
                  <m:oMath xmlns:m="http://schemas.openxmlformats.org/officeDocument/2006/math">
                    <m:r>
                      <a:rPr lang="en-US" sz="2400" i="1" smtClean="0">
                        <a:solidFill>
                          <a:srgbClr val="FF0000"/>
                        </a:solidFill>
                        <a:latin typeface="Cambria Math"/>
                      </a:rPr>
                      <m:t>𝑁𝑒𝑜𝑛𝑎𝑡𝑎𝑙</m:t>
                    </m:r>
                    <m:r>
                      <a:rPr lang="en-US" sz="2400" i="1" smtClean="0">
                        <a:solidFill>
                          <a:srgbClr val="FF0000"/>
                        </a:solidFill>
                        <a:latin typeface="Cambria Math"/>
                      </a:rPr>
                      <m:t> </m:t>
                    </m:r>
                    <m:r>
                      <a:rPr lang="en-US" sz="2400" i="1" smtClean="0">
                        <a:solidFill>
                          <a:srgbClr val="FF0000"/>
                        </a:solidFill>
                        <a:latin typeface="Cambria Math"/>
                      </a:rPr>
                      <m:t>𝑚𝑜𝑟𝑡𝑎𝑙𝑖𝑡𝑦</m:t>
                    </m:r>
                    <m:r>
                      <a:rPr lang="en-US" sz="2400" i="1" smtClean="0">
                        <a:solidFill>
                          <a:srgbClr val="FF0000"/>
                        </a:solidFill>
                        <a:latin typeface="Cambria Math"/>
                      </a:rPr>
                      <m:t>=</m:t>
                    </m:r>
                    <m:f>
                      <m:fPr>
                        <m:ctrlPr>
                          <a:rPr lang="en-US" sz="2400" i="1">
                            <a:solidFill>
                              <a:srgbClr val="FF0000"/>
                            </a:solidFill>
                            <a:latin typeface="Cambria Math" panose="02040503050406030204" pitchFamily="18" charset="0"/>
                          </a:rPr>
                        </m:ctrlPr>
                      </m:fPr>
                      <m:num>
                        <m:r>
                          <a:rPr lang="en-US" sz="2400" i="1">
                            <a:solidFill>
                              <a:srgbClr val="FF0000"/>
                            </a:solidFill>
                            <a:latin typeface="Cambria Math"/>
                          </a:rPr>
                          <m:t>𝐷𝑒𝑎𝑡h𝑠</m:t>
                        </m:r>
                        <m:r>
                          <a:rPr lang="en-US" sz="2400" i="1">
                            <a:solidFill>
                              <a:srgbClr val="FF0000"/>
                            </a:solidFill>
                            <a:latin typeface="Cambria Math"/>
                          </a:rPr>
                          <m:t> </m:t>
                        </m:r>
                        <m:r>
                          <a:rPr lang="en-US" sz="2400" i="1" smtClean="0">
                            <a:solidFill>
                              <a:srgbClr val="0070C0"/>
                            </a:solidFill>
                            <a:latin typeface="Cambria Math"/>
                          </a:rPr>
                          <m:t>𝑏𝑒𝑙𝑜𝑤</m:t>
                        </m:r>
                        <m:r>
                          <a:rPr lang="en-US" sz="2400" i="1" smtClean="0">
                            <a:solidFill>
                              <a:srgbClr val="0070C0"/>
                            </a:solidFill>
                            <a:latin typeface="Cambria Math"/>
                          </a:rPr>
                          <m:t> 28 </m:t>
                        </m:r>
                        <m:r>
                          <a:rPr lang="en-US" sz="2400" i="1" smtClean="0">
                            <a:solidFill>
                              <a:srgbClr val="0070C0"/>
                            </a:solidFill>
                            <a:latin typeface="Cambria Math"/>
                          </a:rPr>
                          <m:t>𝑑𝑎𝑦𝑠</m:t>
                        </m:r>
                        <m:r>
                          <a:rPr lang="en-US" sz="2400" i="1" smtClean="0">
                            <a:solidFill>
                              <a:srgbClr val="0070C0"/>
                            </a:solidFill>
                            <a:latin typeface="Cambria Math"/>
                          </a:rPr>
                          <m:t> </m:t>
                        </m:r>
                        <m:r>
                          <a:rPr lang="en-US" sz="2400" i="1">
                            <a:solidFill>
                              <a:srgbClr val="FF0000"/>
                            </a:solidFill>
                            <a:latin typeface="Cambria Math"/>
                          </a:rPr>
                          <m:t>𝑜𝑓</m:t>
                        </m:r>
                        <m:r>
                          <a:rPr lang="en-US" sz="2400" i="1">
                            <a:solidFill>
                              <a:srgbClr val="FF0000"/>
                            </a:solidFill>
                            <a:latin typeface="Cambria Math"/>
                          </a:rPr>
                          <m:t> </m:t>
                        </m:r>
                        <m:r>
                          <a:rPr lang="en-US" sz="2400" i="1">
                            <a:solidFill>
                              <a:srgbClr val="FF0000"/>
                            </a:solidFill>
                            <a:latin typeface="Cambria Math"/>
                          </a:rPr>
                          <m:t>𝑎𝑔𝑒</m:t>
                        </m:r>
                        <m:r>
                          <a:rPr lang="en-US" sz="2400" i="1">
                            <a:solidFill>
                              <a:srgbClr val="FF0000"/>
                            </a:solidFill>
                            <a:latin typeface="Cambria Math"/>
                          </a:rPr>
                          <m:t> </m:t>
                        </m:r>
                        <m:r>
                          <a:rPr lang="en-US" sz="2400" i="1">
                            <a:solidFill>
                              <a:srgbClr val="FF0000"/>
                            </a:solidFill>
                            <a:latin typeface="Cambria Math"/>
                          </a:rPr>
                          <m:t>𝑖𝑛</m:t>
                        </m:r>
                        <m:r>
                          <a:rPr lang="en-US" sz="2400" i="1">
                            <a:solidFill>
                              <a:srgbClr val="FF0000"/>
                            </a:solidFill>
                            <a:latin typeface="Cambria Math"/>
                          </a:rPr>
                          <m:t> </m:t>
                        </m:r>
                        <m:r>
                          <a:rPr lang="en-US" sz="2400" i="1">
                            <a:solidFill>
                              <a:srgbClr val="FF0000"/>
                            </a:solidFill>
                            <a:latin typeface="Cambria Math"/>
                          </a:rPr>
                          <m:t>𝑎</m:t>
                        </m:r>
                        <m:r>
                          <a:rPr lang="en-US" sz="2400" i="1">
                            <a:solidFill>
                              <a:srgbClr val="FF0000"/>
                            </a:solidFill>
                            <a:latin typeface="Cambria Math"/>
                          </a:rPr>
                          <m:t> </m:t>
                        </m:r>
                        <m:r>
                          <a:rPr lang="en-US" sz="2400" i="1">
                            <a:solidFill>
                              <a:srgbClr val="FF0000"/>
                            </a:solidFill>
                            <a:latin typeface="Cambria Math"/>
                          </a:rPr>
                          <m:t>𝑔𝑖𝑣𝑒𝑛</m:t>
                        </m:r>
                        <m:r>
                          <a:rPr lang="en-US" sz="2400" i="1">
                            <a:solidFill>
                              <a:srgbClr val="FF0000"/>
                            </a:solidFill>
                            <a:latin typeface="Cambria Math"/>
                          </a:rPr>
                          <m:t> </m:t>
                        </m:r>
                        <m:r>
                          <a:rPr lang="en-US" sz="2400" i="1">
                            <a:solidFill>
                              <a:srgbClr val="FF0000"/>
                            </a:solidFill>
                            <a:latin typeface="Cambria Math"/>
                          </a:rPr>
                          <m:t>𝑦𝑒𝑎𝑟</m:t>
                        </m:r>
                        <m:r>
                          <a:rPr lang="en-US" sz="2400" i="1">
                            <a:solidFill>
                              <a:srgbClr val="FF0000"/>
                            </a:solidFill>
                            <a:latin typeface="Cambria Math"/>
                          </a:rPr>
                          <m:t> </m:t>
                        </m:r>
                        <m:r>
                          <a:rPr lang="en-US" sz="2400" i="1">
                            <a:solidFill>
                              <a:srgbClr val="FF0000"/>
                            </a:solidFill>
                            <a:latin typeface="Cambria Math"/>
                          </a:rPr>
                          <m:t>𝑎𝑛𝑑</m:t>
                        </m:r>
                        <m:r>
                          <a:rPr lang="en-US" sz="2400" i="1">
                            <a:solidFill>
                              <a:srgbClr val="FF0000"/>
                            </a:solidFill>
                            <a:latin typeface="Cambria Math"/>
                          </a:rPr>
                          <m:t> </m:t>
                        </m:r>
                        <m:r>
                          <a:rPr lang="en-US" sz="2400" i="1">
                            <a:solidFill>
                              <a:srgbClr val="FF0000"/>
                            </a:solidFill>
                            <a:latin typeface="Cambria Math"/>
                          </a:rPr>
                          <m:t>𝑙𝑜𝑐𝑎𝑙𝑖𝑡𝑦</m:t>
                        </m:r>
                      </m:num>
                      <m:den>
                        <m:r>
                          <a:rPr lang="en-US" sz="2400" i="1">
                            <a:solidFill>
                              <a:srgbClr val="FF0000"/>
                            </a:solidFill>
                            <a:latin typeface="Cambria Math"/>
                          </a:rPr>
                          <m:t>𝑇𝑜𝑡𝑎𝑙</m:t>
                        </m:r>
                        <m:r>
                          <a:rPr lang="en-US" sz="2400" i="1">
                            <a:solidFill>
                              <a:srgbClr val="FF0000"/>
                            </a:solidFill>
                            <a:latin typeface="Cambria Math"/>
                          </a:rPr>
                          <m:t> </m:t>
                        </m:r>
                        <m:r>
                          <a:rPr lang="en-US" sz="2400" i="1">
                            <a:solidFill>
                              <a:srgbClr val="FF0000"/>
                            </a:solidFill>
                            <a:latin typeface="Cambria Math"/>
                          </a:rPr>
                          <m:t>𝑛𝑢𝑚𝑏𝑒𝑟</m:t>
                        </m:r>
                        <m:r>
                          <a:rPr lang="en-US" sz="2400" i="1">
                            <a:solidFill>
                              <a:srgbClr val="FF0000"/>
                            </a:solidFill>
                            <a:latin typeface="Cambria Math"/>
                          </a:rPr>
                          <m:t> </m:t>
                        </m:r>
                        <m:r>
                          <a:rPr lang="en-US" sz="2400" i="1">
                            <a:solidFill>
                              <a:srgbClr val="FF0000"/>
                            </a:solidFill>
                            <a:latin typeface="Cambria Math"/>
                          </a:rPr>
                          <m:t>𝑜𝑓</m:t>
                        </m:r>
                        <m:r>
                          <a:rPr lang="en-US" sz="2400" i="1">
                            <a:solidFill>
                              <a:srgbClr val="FF0000"/>
                            </a:solidFill>
                            <a:latin typeface="Cambria Math"/>
                          </a:rPr>
                          <m:t> </m:t>
                        </m:r>
                        <m:r>
                          <a:rPr lang="en-US" sz="2400" i="1" smtClean="0">
                            <a:solidFill>
                              <a:srgbClr val="0070C0"/>
                            </a:solidFill>
                            <a:latin typeface="Cambria Math"/>
                          </a:rPr>
                          <m:t>𝑙𝑖𝑣𝑒</m:t>
                        </m:r>
                        <m:r>
                          <a:rPr lang="en-US" sz="2400" i="1" smtClean="0">
                            <a:solidFill>
                              <a:srgbClr val="0070C0"/>
                            </a:solidFill>
                            <a:latin typeface="Cambria Math"/>
                          </a:rPr>
                          <m:t> </m:t>
                        </m:r>
                        <m:r>
                          <a:rPr lang="en-US" sz="2400" i="1" smtClean="0">
                            <a:solidFill>
                              <a:srgbClr val="0070C0"/>
                            </a:solidFill>
                            <a:latin typeface="Cambria Math"/>
                          </a:rPr>
                          <m:t>𝑏𝑖𝑟𝑡h𝑠</m:t>
                        </m:r>
                        <m:r>
                          <a:rPr lang="en-US" sz="2400" i="1" smtClean="0">
                            <a:solidFill>
                              <a:srgbClr val="0070C0"/>
                            </a:solidFill>
                            <a:latin typeface="Cambria Math"/>
                          </a:rPr>
                          <m:t> </m:t>
                        </m:r>
                        <m:r>
                          <a:rPr lang="en-US" sz="2400" i="1">
                            <a:solidFill>
                              <a:srgbClr val="FF0000"/>
                            </a:solidFill>
                            <a:latin typeface="Cambria Math"/>
                          </a:rPr>
                          <m:t>𝑖𝑛</m:t>
                        </m:r>
                        <m:r>
                          <a:rPr lang="en-US" sz="2400" i="1">
                            <a:solidFill>
                              <a:srgbClr val="FF0000"/>
                            </a:solidFill>
                            <a:latin typeface="Cambria Math"/>
                          </a:rPr>
                          <m:t> </m:t>
                        </m:r>
                        <m:r>
                          <a:rPr lang="en-US" sz="2400" i="1">
                            <a:solidFill>
                              <a:srgbClr val="FF0000"/>
                            </a:solidFill>
                            <a:latin typeface="Cambria Math"/>
                          </a:rPr>
                          <m:t>𝑡h𝑒</m:t>
                        </m:r>
                        <m:r>
                          <a:rPr lang="en-US" sz="2400" i="1">
                            <a:solidFill>
                              <a:srgbClr val="FF0000"/>
                            </a:solidFill>
                            <a:latin typeface="Cambria Math"/>
                          </a:rPr>
                          <m:t> </m:t>
                        </m:r>
                        <m:r>
                          <a:rPr lang="en-US" sz="2400" i="1">
                            <a:solidFill>
                              <a:srgbClr val="FF0000"/>
                            </a:solidFill>
                            <a:latin typeface="Cambria Math"/>
                          </a:rPr>
                          <m:t>𝑠𝑎𝑚𝑒</m:t>
                        </m:r>
                        <m:r>
                          <a:rPr lang="en-US" sz="2400" i="1">
                            <a:solidFill>
                              <a:srgbClr val="FF0000"/>
                            </a:solidFill>
                            <a:latin typeface="Cambria Math"/>
                          </a:rPr>
                          <m:t> </m:t>
                        </m:r>
                        <m:r>
                          <a:rPr lang="en-US" sz="2400" i="1">
                            <a:solidFill>
                              <a:srgbClr val="FF0000"/>
                            </a:solidFill>
                            <a:latin typeface="Cambria Math"/>
                          </a:rPr>
                          <m:t>𝑦𝑒𝑎𝑟</m:t>
                        </m:r>
                        <m:r>
                          <a:rPr lang="en-US" sz="2400" i="1">
                            <a:solidFill>
                              <a:srgbClr val="FF0000"/>
                            </a:solidFill>
                            <a:latin typeface="Cambria Math"/>
                          </a:rPr>
                          <m:t> </m:t>
                        </m:r>
                        <m:r>
                          <a:rPr lang="en-US" sz="2400" i="1">
                            <a:solidFill>
                              <a:srgbClr val="FF0000"/>
                            </a:solidFill>
                            <a:latin typeface="Cambria Math"/>
                          </a:rPr>
                          <m:t>𝑎𝑛𝑑</m:t>
                        </m:r>
                        <m:r>
                          <a:rPr lang="en-US" sz="2400" i="1">
                            <a:solidFill>
                              <a:srgbClr val="FF0000"/>
                            </a:solidFill>
                            <a:latin typeface="Cambria Math"/>
                          </a:rPr>
                          <m:t> </m:t>
                        </m:r>
                        <m:r>
                          <a:rPr lang="en-US" sz="2400" i="1">
                            <a:solidFill>
                              <a:srgbClr val="FF0000"/>
                            </a:solidFill>
                            <a:latin typeface="Cambria Math"/>
                          </a:rPr>
                          <m:t>𝑙𝑜𝑐𝑎𝑙𝑖𝑡𝑦</m:t>
                        </m:r>
                      </m:den>
                    </m:f>
                  </m:oMath>
                </a14:m>
                <a:r>
                  <a:rPr lang="en-US" sz="2400" dirty="0">
                    <a:solidFill>
                      <a:srgbClr val="FF0000"/>
                    </a:solidFill>
                    <a:latin typeface="Tw Cen MT"/>
                  </a:rPr>
                  <a:t> x 1000</a:t>
                </a:r>
              </a:p>
            </p:txBody>
          </p:sp>
        </mc:Choice>
        <mc:Fallback>
          <p:sp>
            <p:nvSpPr>
              <p:cNvPr id="8" name="TextBox 7"/>
              <p:cNvSpPr txBox="1">
                <a:spLocks noRot="1" noChangeAspect="1" noMove="1" noResize="1" noEditPoints="1" noAdjustHandles="1" noChangeArrowheads="1" noChangeShapeType="1" noTextEdit="1"/>
              </p:cNvSpPr>
              <p:nvPr/>
            </p:nvSpPr>
            <p:spPr>
              <a:xfrm>
                <a:off x="1506165" y="3508250"/>
                <a:ext cx="11089511" cy="671338"/>
              </a:xfrm>
              <a:prstGeom prst="rect">
                <a:avLst/>
              </a:prstGeom>
              <a:blipFill rotWithShape="0">
                <a:blip r:embed="rId3"/>
                <a:stretch>
                  <a:fillRect b="-1818"/>
                </a:stretch>
              </a:blipFill>
            </p:spPr>
            <p:txBody>
              <a:bodyPr/>
              <a:lstStyle/>
              <a:p>
                <a:r>
                  <a:rPr lang="en-US">
                    <a:noFill/>
                  </a:rPr>
                  <a:t> </a:t>
                </a:r>
              </a:p>
            </p:txBody>
          </p:sp>
        </mc:Fallback>
      </mc:AlternateContent>
      <p:sp>
        <p:nvSpPr>
          <p:cNvPr id="6" name="TextBox 5"/>
          <p:cNvSpPr txBox="1"/>
          <p:nvPr/>
        </p:nvSpPr>
        <p:spPr>
          <a:xfrm>
            <a:off x="2136021" y="5262664"/>
            <a:ext cx="9829800" cy="982000"/>
          </a:xfrm>
          <a:prstGeom prst="rect">
            <a:avLst/>
          </a:prstGeom>
          <a:solidFill>
            <a:schemeClr val="accent2">
              <a:lumMod val="40000"/>
              <a:lumOff val="60000"/>
            </a:schemeClr>
          </a:solidFill>
        </p:spPr>
        <p:txBody>
          <a:bodyPr wrap="square" rtlCol="0">
            <a:spAutoFit/>
          </a:bodyPr>
          <a:lstStyle/>
          <a:p>
            <a:pPr algn="ctr">
              <a:lnSpc>
                <a:spcPct val="114000"/>
              </a:lnSpc>
              <a:spcBef>
                <a:spcPct val="20000"/>
              </a:spcBef>
              <a:defRPr/>
            </a:pPr>
            <a:r>
              <a:rPr lang="en-US" sz="2400" i="1" dirty="0">
                <a:solidFill>
                  <a:prstClr val="black"/>
                </a:solidFill>
                <a:latin typeface="Tw Cen MT"/>
              </a:rPr>
              <a:t>Reflects primarily quality of </a:t>
            </a:r>
            <a:r>
              <a:rPr lang="en-US" sz="2400" i="1" dirty="0">
                <a:solidFill>
                  <a:srgbClr val="0070C0"/>
                </a:solidFill>
                <a:latin typeface="Tw Cen MT"/>
              </a:rPr>
              <a:t>obstetric</a:t>
            </a:r>
            <a:r>
              <a:rPr lang="en-US" sz="2400" i="1" dirty="0">
                <a:solidFill>
                  <a:prstClr val="black"/>
                </a:solidFill>
                <a:latin typeface="Tw Cen MT"/>
              </a:rPr>
              <a:t> care and neonatal care as well as </a:t>
            </a:r>
          </a:p>
          <a:p>
            <a:pPr algn="ctr">
              <a:lnSpc>
                <a:spcPct val="114000"/>
              </a:lnSpc>
              <a:spcBef>
                <a:spcPct val="20000"/>
              </a:spcBef>
              <a:defRPr/>
            </a:pPr>
            <a:r>
              <a:rPr lang="en-US" sz="2400" i="1" dirty="0">
                <a:solidFill>
                  <a:prstClr val="black"/>
                </a:solidFill>
                <a:latin typeface="Tw Cen MT"/>
              </a:rPr>
              <a:t>maternal nutrition and health status</a:t>
            </a:r>
            <a:endParaRPr lang="en-US" sz="2400" i="1" kern="0" dirty="0">
              <a:solidFill>
                <a:prstClr val="black"/>
              </a:solidFill>
              <a:latin typeface="Tw Cen MT"/>
            </a:endParaRPr>
          </a:p>
        </p:txBody>
      </p:sp>
    </p:spTree>
    <p:extLst>
      <p:ext uri="{BB962C8B-B14F-4D97-AF65-F5344CB8AC3E}">
        <p14:creationId xmlns:p14="http://schemas.microsoft.com/office/powerpoint/2010/main" val="309015466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88418"/>
                                        </p:tgtEl>
                                        <p:attrNameLst>
                                          <p:attrName>style.visibility</p:attrName>
                                        </p:attrNameLst>
                                      </p:cBhvr>
                                      <p:to>
                                        <p:strVal val="visible"/>
                                      </p:to>
                                    </p:set>
                                    <p:animEffect transition="in" filter="box(in)">
                                      <p:cBhvr>
                                        <p:cTn id="7" dur="500"/>
                                        <p:tgtEl>
                                          <p:spTgt spid="18841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88419">
                                            <p:txEl>
                                              <p:pRg st="0" end="0"/>
                                            </p:txEl>
                                          </p:spTgt>
                                        </p:tgtEl>
                                        <p:attrNameLst>
                                          <p:attrName>style.visibility</p:attrName>
                                        </p:attrNameLst>
                                      </p:cBhvr>
                                      <p:to>
                                        <p:strVal val="visible"/>
                                      </p:to>
                                    </p:set>
                                    <p:anim calcmode="lin" valueType="num">
                                      <p:cBhvr additive="base">
                                        <p:cTn id="12" dur="500" fill="hold"/>
                                        <p:tgtEl>
                                          <p:spTgt spid="188419">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8841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8418" grpId="0"/>
      <p:bldP spid="188419"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Rot="1" noChangeArrowheads="1"/>
          </p:cNvSpPr>
          <p:nvPr>
            <p:ph type="title" idx="4294967295"/>
          </p:nvPr>
        </p:nvSpPr>
        <p:spPr>
          <a:xfrm>
            <a:off x="1539615" y="807199"/>
            <a:ext cx="9297988" cy="1143000"/>
          </a:xfrm>
        </p:spPr>
        <p:txBody>
          <a:bodyPr>
            <a:normAutofit/>
          </a:bodyPr>
          <a:lstStyle/>
          <a:p>
            <a:pPr eaLnBrk="1" hangingPunct="1">
              <a:defRPr/>
            </a:pPr>
            <a:r>
              <a:rPr lang="en-US" sz="3600" b="1" dirty="0">
                <a:solidFill>
                  <a:srgbClr val="0070C0"/>
                </a:solidFill>
              </a:rPr>
              <a:t>Post neonatal mortality rate</a:t>
            </a:r>
          </a:p>
        </p:txBody>
      </p:sp>
      <p:sp>
        <p:nvSpPr>
          <p:cNvPr id="188419" name="Rectangle 3"/>
          <p:cNvSpPr>
            <a:spLocks noGrp="1" noChangeArrowheads="1"/>
          </p:cNvSpPr>
          <p:nvPr>
            <p:ph type="body" idx="4294967295"/>
          </p:nvPr>
        </p:nvSpPr>
        <p:spPr>
          <a:xfrm>
            <a:off x="1459149" y="1785937"/>
            <a:ext cx="10444163" cy="1643063"/>
          </a:xfrm>
        </p:spPr>
        <p:txBody>
          <a:bodyPr>
            <a:normAutofit/>
          </a:bodyPr>
          <a:lstStyle/>
          <a:p>
            <a:pPr eaLnBrk="1" hangingPunct="1">
              <a:buFont typeface="Wingdings" pitchFamily="2" charset="2"/>
              <a:buNone/>
            </a:pPr>
            <a:r>
              <a:rPr lang="en-US" sz="2800" dirty="0"/>
              <a:t>Deaths between 28 days of life to less than 1 year expressed as per 1000 of total live births</a:t>
            </a:r>
          </a:p>
        </p:txBody>
      </p:sp>
      <p:sp>
        <p:nvSpPr>
          <p:cNvPr id="1029" name="Rectangle 4"/>
          <p:cNvSpPr>
            <a:spLocks noChangeArrowheads="1"/>
          </p:cNvSpPr>
          <p:nvPr/>
        </p:nvSpPr>
        <p:spPr bwMode="auto">
          <a:xfrm>
            <a:off x="482845" y="2874447"/>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ar-EG">
              <a:solidFill>
                <a:prstClr val="black"/>
              </a:solidFill>
              <a:latin typeface="Tw Cen MT"/>
              <a:cs typeface="Arial" panose="020B0604020202020204" pitchFamily="34" charset="0"/>
            </a:endParaRPr>
          </a:p>
        </p:txBody>
      </p:sp>
      <mc:AlternateContent xmlns:mc="http://schemas.openxmlformats.org/markup-compatibility/2006">
        <mc:Choice xmlns:a14="http://schemas.microsoft.com/office/drawing/2010/main" Requires="a14">
          <p:sp>
            <p:nvSpPr>
              <p:cNvPr id="8" name="TextBox 7"/>
              <p:cNvSpPr txBox="1"/>
              <p:nvPr/>
            </p:nvSpPr>
            <p:spPr>
              <a:xfrm>
                <a:off x="1655976" y="3744323"/>
                <a:ext cx="10050508" cy="526554"/>
              </a:xfrm>
              <a:prstGeom prst="rect">
                <a:avLst/>
              </a:prstGeom>
              <a:noFill/>
            </p:spPr>
            <p:txBody>
              <a:bodyPr wrap="none" rtlCol="0">
                <a:spAutoFit/>
              </a:bodyPr>
              <a:lstStyle/>
              <a:p>
                <a14:m>
                  <m:oMath xmlns:m="http://schemas.openxmlformats.org/officeDocument/2006/math">
                    <m:r>
                      <a:rPr lang="en-US" i="1" smtClean="0">
                        <a:solidFill>
                          <a:srgbClr val="FF0000"/>
                        </a:solidFill>
                        <a:latin typeface="Cambria Math"/>
                      </a:rPr>
                      <m:t>𝑃𝑜𝑠𝑡</m:t>
                    </m:r>
                    <m:r>
                      <a:rPr lang="en-US" i="1" smtClean="0">
                        <a:solidFill>
                          <a:srgbClr val="FF0000"/>
                        </a:solidFill>
                        <a:latin typeface="Cambria Math"/>
                      </a:rPr>
                      <m:t> </m:t>
                    </m:r>
                    <m:r>
                      <a:rPr lang="en-US" i="1" smtClean="0">
                        <a:solidFill>
                          <a:srgbClr val="FF0000"/>
                        </a:solidFill>
                        <a:latin typeface="Cambria Math"/>
                      </a:rPr>
                      <m:t>𝑛𝑒𝑜𝑛𝑎𝑡𝑎𝑙</m:t>
                    </m:r>
                    <m:r>
                      <a:rPr lang="en-US" i="1" smtClean="0">
                        <a:solidFill>
                          <a:srgbClr val="FF0000"/>
                        </a:solidFill>
                        <a:latin typeface="Cambria Math"/>
                      </a:rPr>
                      <m:t> </m:t>
                    </m:r>
                    <m:r>
                      <a:rPr lang="en-US" i="1" smtClean="0">
                        <a:solidFill>
                          <a:srgbClr val="FF0000"/>
                        </a:solidFill>
                        <a:latin typeface="Cambria Math"/>
                      </a:rPr>
                      <m:t>𝑚𝑜𝑟𝑡𝑎𝑙𝑖𝑡𝑦</m:t>
                    </m:r>
                    <m:r>
                      <a:rPr lang="en-US" i="1" smtClean="0">
                        <a:solidFill>
                          <a:srgbClr val="FF0000"/>
                        </a:solidFill>
                        <a:latin typeface="Cambria Math"/>
                      </a:rPr>
                      <m:t>=</m:t>
                    </m:r>
                    <m:f>
                      <m:fPr>
                        <m:ctrlPr>
                          <a:rPr lang="en-US" i="1">
                            <a:solidFill>
                              <a:srgbClr val="FF0000"/>
                            </a:solidFill>
                            <a:latin typeface="Cambria Math" panose="02040503050406030204" pitchFamily="18" charset="0"/>
                          </a:rPr>
                        </m:ctrlPr>
                      </m:fPr>
                      <m:num>
                        <m:r>
                          <a:rPr lang="en-US" i="1">
                            <a:solidFill>
                              <a:srgbClr val="FF0000"/>
                            </a:solidFill>
                            <a:latin typeface="Cambria Math"/>
                          </a:rPr>
                          <m:t>𝐷𝑒𝑎𝑡h𝑠</m:t>
                        </m:r>
                        <m:r>
                          <a:rPr lang="en-US" i="1">
                            <a:solidFill>
                              <a:srgbClr val="FF0000"/>
                            </a:solidFill>
                            <a:latin typeface="Cambria Math"/>
                          </a:rPr>
                          <m:t> </m:t>
                        </m:r>
                        <m:r>
                          <a:rPr lang="en-US" i="1" smtClean="0">
                            <a:solidFill>
                              <a:srgbClr val="0070C0"/>
                            </a:solidFill>
                            <a:latin typeface="Cambria Math"/>
                          </a:rPr>
                          <m:t>𝑓𝑟𝑜𝑚</m:t>
                        </m:r>
                        <m:r>
                          <a:rPr lang="en-US" i="1" smtClean="0">
                            <a:solidFill>
                              <a:srgbClr val="0070C0"/>
                            </a:solidFill>
                            <a:latin typeface="Cambria Math"/>
                          </a:rPr>
                          <m:t>  28 </m:t>
                        </m:r>
                        <m:r>
                          <a:rPr lang="en-US" i="1" smtClean="0">
                            <a:solidFill>
                              <a:srgbClr val="0070C0"/>
                            </a:solidFill>
                            <a:latin typeface="Cambria Math"/>
                          </a:rPr>
                          <m:t>𝑑𝑎𝑦𝑠</m:t>
                        </m:r>
                        <m:r>
                          <a:rPr lang="en-US" i="1" smtClean="0">
                            <a:solidFill>
                              <a:srgbClr val="0070C0"/>
                            </a:solidFill>
                            <a:latin typeface="Cambria Math"/>
                          </a:rPr>
                          <m:t> </m:t>
                        </m:r>
                        <m:r>
                          <a:rPr lang="en-US" i="1" smtClean="0">
                            <a:solidFill>
                              <a:srgbClr val="0070C0"/>
                            </a:solidFill>
                            <a:latin typeface="Cambria Math"/>
                          </a:rPr>
                          <m:t>𝑡𝑜</m:t>
                        </m:r>
                        <m:r>
                          <a:rPr lang="en-US" i="1" smtClean="0">
                            <a:solidFill>
                              <a:srgbClr val="0070C0"/>
                            </a:solidFill>
                            <a:latin typeface="Cambria Math"/>
                          </a:rPr>
                          <m:t> </m:t>
                        </m:r>
                        <m:r>
                          <a:rPr lang="en-US" i="1" smtClean="0">
                            <a:solidFill>
                              <a:srgbClr val="0070C0"/>
                            </a:solidFill>
                            <a:latin typeface="Cambria Math"/>
                          </a:rPr>
                          <m:t>𝑙𝑒𝑠𝑠</m:t>
                        </m:r>
                        <m:r>
                          <a:rPr lang="en-US" i="1" smtClean="0">
                            <a:solidFill>
                              <a:srgbClr val="0070C0"/>
                            </a:solidFill>
                            <a:latin typeface="Cambria Math"/>
                          </a:rPr>
                          <m:t> </m:t>
                        </m:r>
                        <m:r>
                          <a:rPr lang="en-US" i="1" smtClean="0">
                            <a:solidFill>
                              <a:srgbClr val="0070C0"/>
                            </a:solidFill>
                            <a:latin typeface="Cambria Math"/>
                          </a:rPr>
                          <m:t>𝑡h𝑎𝑛</m:t>
                        </m:r>
                        <m:r>
                          <a:rPr lang="en-US" i="1" smtClean="0">
                            <a:solidFill>
                              <a:srgbClr val="0070C0"/>
                            </a:solidFill>
                            <a:latin typeface="Cambria Math"/>
                          </a:rPr>
                          <m:t> 1 </m:t>
                        </m:r>
                        <m:r>
                          <a:rPr lang="en-US" i="1" smtClean="0">
                            <a:solidFill>
                              <a:srgbClr val="0070C0"/>
                            </a:solidFill>
                            <a:latin typeface="Cambria Math"/>
                          </a:rPr>
                          <m:t>𝑦𝑒𝑎𝑟</m:t>
                        </m:r>
                        <m:r>
                          <a:rPr lang="en-US" i="1" smtClean="0">
                            <a:solidFill>
                              <a:srgbClr val="0070C0"/>
                            </a:solidFill>
                            <a:latin typeface="Cambria Math"/>
                          </a:rPr>
                          <m:t> </m:t>
                        </m:r>
                        <m:r>
                          <a:rPr lang="en-US" i="1">
                            <a:solidFill>
                              <a:srgbClr val="FF0000"/>
                            </a:solidFill>
                            <a:latin typeface="Cambria Math"/>
                          </a:rPr>
                          <m:t>𝑜𝑓</m:t>
                        </m:r>
                        <m:r>
                          <a:rPr lang="en-US" i="1">
                            <a:solidFill>
                              <a:srgbClr val="FF0000"/>
                            </a:solidFill>
                            <a:latin typeface="Cambria Math"/>
                          </a:rPr>
                          <m:t> </m:t>
                        </m:r>
                        <m:r>
                          <a:rPr lang="en-US" i="1">
                            <a:solidFill>
                              <a:srgbClr val="FF0000"/>
                            </a:solidFill>
                            <a:latin typeface="Cambria Math"/>
                          </a:rPr>
                          <m:t>𝑎𝑔𝑒</m:t>
                        </m:r>
                        <m:r>
                          <a:rPr lang="en-US" i="1">
                            <a:solidFill>
                              <a:srgbClr val="FF0000"/>
                            </a:solidFill>
                            <a:latin typeface="Cambria Math"/>
                          </a:rPr>
                          <m:t> </m:t>
                        </m:r>
                        <m:r>
                          <a:rPr lang="en-US" i="1">
                            <a:solidFill>
                              <a:srgbClr val="FF0000"/>
                            </a:solidFill>
                            <a:latin typeface="Cambria Math"/>
                          </a:rPr>
                          <m:t>𝑖𝑛</m:t>
                        </m:r>
                        <m:r>
                          <a:rPr lang="en-US" i="1">
                            <a:solidFill>
                              <a:srgbClr val="FF0000"/>
                            </a:solidFill>
                            <a:latin typeface="Cambria Math"/>
                          </a:rPr>
                          <m:t> </m:t>
                        </m:r>
                        <m:r>
                          <a:rPr lang="en-US" i="1">
                            <a:solidFill>
                              <a:srgbClr val="FF0000"/>
                            </a:solidFill>
                            <a:latin typeface="Cambria Math"/>
                          </a:rPr>
                          <m:t>𝑎</m:t>
                        </m:r>
                        <m:r>
                          <a:rPr lang="en-US" i="1">
                            <a:solidFill>
                              <a:srgbClr val="FF0000"/>
                            </a:solidFill>
                            <a:latin typeface="Cambria Math"/>
                          </a:rPr>
                          <m:t> </m:t>
                        </m:r>
                        <m:r>
                          <a:rPr lang="en-US" i="1">
                            <a:solidFill>
                              <a:srgbClr val="FF0000"/>
                            </a:solidFill>
                            <a:latin typeface="Cambria Math"/>
                          </a:rPr>
                          <m:t>𝑔𝑖𝑣𝑒𝑛</m:t>
                        </m:r>
                        <m:r>
                          <a:rPr lang="en-US" i="1">
                            <a:solidFill>
                              <a:srgbClr val="FF0000"/>
                            </a:solidFill>
                            <a:latin typeface="Cambria Math"/>
                          </a:rPr>
                          <m:t> </m:t>
                        </m:r>
                        <m:r>
                          <a:rPr lang="en-US" i="1">
                            <a:solidFill>
                              <a:srgbClr val="FF0000"/>
                            </a:solidFill>
                            <a:latin typeface="Cambria Math"/>
                          </a:rPr>
                          <m:t>𝑦𝑒𝑎𝑟</m:t>
                        </m:r>
                        <m:r>
                          <a:rPr lang="en-US" i="1">
                            <a:solidFill>
                              <a:srgbClr val="FF0000"/>
                            </a:solidFill>
                            <a:latin typeface="Cambria Math"/>
                          </a:rPr>
                          <m:t> </m:t>
                        </m:r>
                        <m:r>
                          <a:rPr lang="en-US" i="1">
                            <a:solidFill>
                              <a:srgbClr val="FF0000"/>
                            </a:solidFill>
                            <a:latin typeface="Cambria Math"/>
                          </a:rPr>
                          <m:t>𝑎𝑛𝑑</m:t>
                        </m:r>
                        <m:r>
                          <a:rPr lang="en-US" i="1">
                            <a:solidFill>
                              <a:srgbClr val="FF0000"/>
                            </a:solidFill>
                            <a:latin typeface="Cambria Math"/>
                          </a:rPr>
                          <m:t> </m:t>
                        </m:r>
                        <m:r>
                          <a:rPr lang="en-US" i="1">
                            <a:solidFill>
                              <a:srgbClr val="FF0000"/>
                            </a:solidFill>
                            <a:latin typeface="Cambria Math"/>
                          </a:rPr>
                          <m:t>𝑙𝑜𝑐𝑎𝑙𝑖𝑡𝑦</m:t>
                        </m:r>
                      </m:num>
                      <m:den>
                        <m:r>
                          <a:rPr lang="en-US" i="1">
                            <a:solidFill>
                              <a:srgbClr val="FF0000"/>
                            </a:solidFill>
                            <a:latin typeface="Cambria Math"/>
                          </a:rPr>
                          <m:t>𝑇𝑜𝑡𝑎𝑙</m:t>
                        </m:r>
                        <m:r>
                          <a:rPr lang="en-US" i="1">
                            <a:solidFill>
                              <a:srgbClr val="FF0000"/>
                            </a:solidFill>
                            <a:latin typeface="Cambria Math"/>
                          </a:rPr>
                          <m:t> </m:t>
                        </m:r>
                        <m:r>
                          <a:rPr lang="en-US" i="1">
                            <a:solidFill>
                              <a:srgbClr val="FF0000"/>
                            </a:solidFill>
                            <a:latin typeface="Cambria Math"/>
                          </a:rPr>
                          <m:t>𝑛𝑢𝑚𝑏𝑒𝑟</m:t>
                        </m:r>
                        <m:r>
                          <a:rPr lang="en-US" i="1">
                            <a:solidFill>
                              <a:srgbClr val="FF0000"/>
                            </a:solidFill>
                            <a:latin typeface="Cambria Math"/>
                          </a:rPr>
                          <m:t> </m:t>
                        </m:r>
                        <m:r>
                          <a:rPr lang="en-US" i="1" smtClean="0">
                            <a:solidFill>
                              <a:srgbClr val="0070C0"/>
                            </a:solidFill>
                            <a:latin typeface="Cambria Math"/>
                          </a:rPr>
                          <m:t>𝑜𝑓</m:t>
                        </m:r>
                        <m:r>
                          <a:rPr lang="en-US" i="1" smtClean="0">
                            <a:solidFill>
                              <a:srgbClr val="0070C0"/>
                            </a:solidFill>
                            <a:latin typeface="Cambria Math"/>
                          </a:rPr>
                          <m:t> </m:t>
                        </m:r>
                        <m:r>
                          <a:rPr lang="en-US" i="1" smtClean="0">
                            <a:solidFill>
                              <a:srgbClr val="0070C0"/>
                            </a:solidFill>
                            <a:latin typeface="Cambria Math"/>
                          </a:rPr>
                          <m:t>𝑙𝑖𝑣𝑒</m:t>
                        </m:r>
                        <m:r>
                          <a:rPr lang="en-US" i="1" smtClean="0">
                            <a:solidFill>
                              <a:srgbClr val="0070C0"/>
                            </a:solidFill>
                            <a:latin typeface="Cambria Math"/>
                          </a:rPr>
                          <m:t> </m:t>
                        </m:r>
                        <m:r>
                          <a:rPr lang="en-US" i="1" smtClean="0">
                            <a:solidFill>
                              <a:srgbClr val="0070C0"/>
                            </a:solidFill>
                            <a:latin typeface="Cambria Math"/>
                          </a:rPr>
                          <m:t>𝑏𝑖𝑟𝑡h𝑠</m:t>
                        </m:r>
                        <m:r>
                          <a:rPr lang="en-US" i="1" smtClean="0">
                            <a:solidFill>
                              <a:srgbClr val="0070C0"/>
                            </a:solidFill>
                            <a:latin typeface="Cambria Math"/>
                          </a:rPr>
                          <m:t> </m:t>
                        </m:r>
                        <m:r>
                          <a:rPr lang="en-US" i="1">
                            <a:solidFill>
                              <a:srgbClr val="FF0000"/>
                            </a:solidFill>
                            <a:latin typeface="Cambria Math"/>
                          </a:rPr>
                          <m:t>𝑖𝑛</m:t>
                        </m:r>
                        <m:r>
                          <a:rPr lang="en-US" i="1">
                            <a:solidFill>
                              <a:srgbClr val="FF0000"/>
                            </a:solidFill>
                            <a:latin typeface="Cambria Math"/>
                          </a:rPr>
                          <m:t> </m:t>
                        </m:r>
                        <m:r>
                          <a:rPr lang="en-US" i="1">
                            <a:solidFill>
                              <a:srgbClr val="FF0000"/>
                            </a:solidFill>
                            <a:latin typeface="Cambria Math"/>
                          </a:rPr>
                          <m:t>𝑡h𝑒</m:t>
                        </m:r>
                        <m:r>
                          <a:rPr lang="en-US" i="1">
                            <a:solidFill>
                              <a:srgbClr val="FF0000"/>
                            </a:solidFill>
                            <a:latin typeface="Cambria Math"/>
                          </a:rPr>
                          <m:t> </m:t>
                        </m:r>
                        <m:r>
                          <a:rPr lang="en-US" i="1">
                            <a:solidFill>
                              <a:srgbClr val="FF0000"/>
                            </a:solidFill>
                            <a:latin typeface="Cambria Math"/>
                          </a:rPr>
                          <m:t>𝑠𝑎𝑚𝑒</m:t>
                        </m:r>
                        <m:r>
                          <a:rPr lang="en-US" i="1">
                            <a:solidFill>
                              <a:srgbClr val="FF0000"/>
                            </a:solidFill>
                            <a:latin typeface="Cambria Math"/>
                          </a:rPr>
                          <m:t> </m:t>
                        </m:r>
                        <m:r>
                          <a:rPr lang="en-US" i="1">
                            <a:solidFill>
                              <a:srgbClr val="FF0000"/>
                            </a:solidFill>
                            <a:latin typeface="Cambria Math"/>
                          </a:rPr>
                          <m:t>𝑦𝑒𝑎𝑟</m:t>
                        </m:r>
                        <m:r>
                          <a:rPr lang="en-US" i="1">
                            <a:solidFill>
                              <a:srgbClr val="FF0000"/>
                            </a:solidFill>
                            <a:latin typeface="Cambria Math"/>
                          </a:rPr>
                          <m:t> </m:t>
                        </m:r>
                        <m:r>
                          <a:rPr lang="en-US" i="1">
                            <a:solidFill>
                              <a:srgbClr val="FF0000"/>
                            </a:solidFill>
                            <a:latin typeface="Cambria Math"/>
                          </a:rPr>
                          <m:t>𝑎𝑛𝑑</m:t>
                        </m:r>
                        <m:r>
                          <a:rPr lang="en-US" i="1">
                            <a:solidFill>
                              <a:srgbClr val="FF0000"/>
                            </a:solidFill>
                            <a:latin typeface="Cambria Math"/>
                          </a:rPr>
                          <m:t> </m:t>
                        </m:r>
                        <m:r>
                          <a:rPr lang="en-US" i="1">
                            <a:solidFill>
                              <a:srgbClr val="FF0000"/>
                            </a:solidFill>
                            <a:latin typeface="Cambria Math"/>
                          </a:rPr>
                          <m:t>𝑙𝑜𝑐𝑎𝑙𝑖𝑡𝑦</m:t>
                        </m:r>
                      </m:den>
                    </m:f>
                  </m:oMath>
                </a14:m>
                <a:r>
                  <a:rPr lang="en-US" dirty="0">
                    <a:solidFill>
                      <a:srgbClr val="FF0000"/>
                    </a:solidFill>
                    <a:latin typeface="Tw Cen MT"/>
                  </a:rPr>
                  <a:t> x 1000</a:t>
                </a:r>
              </a:p>
            </p:txBody>
          </p:sp>
        </mc:Choice>
        <mc:Fallback>
          <p:sp>
            <p:nvSpPr>
              <p:cNvPr id="8" name="TextBox 7"/>
              <p:cNvSpPr txBox="1">
                <a:spLocks noRot="1" noChangeAspect="1" noMove="1" noResize="1" noEditPoints="1" noAdjustHandles="1" noChangeArrowheads="1" noChangeShapeType="1" noTextEdit="1"/>
              </p:cNvSpPr>
              <p:nvPr/>
            </p:nvSpPr>
            <p:spPr>
              <a:xfrm>
                <a:off x="1655976" y="3744323"/>
                <a:ext cx="10050508" cy="526554"/>
              </a:xfrm>
              <a:prstGeom prst="rect">
                <a:avLst/>
              </a:prstGeom>
              <a:blipFill rotWithShape="0">
                <a:blip r:embed="rId3"/>
                <a:stretch>
                  <a:fillRect b="-5747"/>
                </a:stretch>
              </a:blipFill>
            </p:spPr>
            <p:txBody>
              <a:bodyPr/>
              <a:lstStyle/>
              <a:p>
                <a:r>
                  <a:rPr lang="en-US">
                    <a:noFill/>
                  </a:rPr>
                  <a:t> </a:t>
                </a:r>
              </a:p>
            </p:txBody>
          </p:sp>
        </mc:Fallback>
      </mc:AlternateContent>
      <p:sp>
        <p:nvSpPr>
          <p:cNvPr id="6" name="TextBox 5"/>
          <p:cNvSpPr txBox="1"/>
          <p:nvPr/>
        </p:nvSpPr>
        <p:spPr>
          <a:xfrm>
            <a:off x="2081718" y="5486401"/>
            <a:ext cx="8738681" cy="487121"/>
          </a:xfrm>
          <a:prstGeom prst="rect">
            <a:avLst/>
          </a:prstGeom>
          <a:solidFill>
            <a:schemeClr val="accent2">
              <a:lumMod val="40000"/>
              <a:lumOff val="60000"/>
            </a:schemeClr>
          </a:solidFill>
        </p:spPr>
        <p:txBody>
          <a:bodyPr wrap="square" rtlCol="0">
            <a:spAutoFit/>
          </a:bodyPr>
          <a:lstStyle/>
          <a:p>
            <a:pPr algn="ctr">
              <a:lnSpc>
                <a:spcPct val="114000"/>
              </a:lnSpc>
              <a:spcBef>
                <a:spcPct val="20000"/>
              </a:spcBef>
              <a:defRPr/>
            </a:pPr>
            <a:r>
              <a:rPr lang="en-US" sz="2400" i="1" dirty="0">
                <a:solidFill>
                  <a:prstClr val="black"/>
                </a:solidFill>
                <a:latin typeface="Tw Cen MT"/>
              </a:rPr>
              <a:t>Reflects infants' health care, nutrition and sanitation of the environment</a:t>
            </a:r>
            <a:endParaRPr lang="en-US" sz="2400" i="1" kern="0" dirty="0">
              <a:solidFill>
                <a:prstClr val="black"/>
              </a:solidFill>
              <a:latin typeface="Tw Cen MT"/>
            </a:endParaRPr>
          </a:p>
        </p:txBody>
      </p:sp>
    </p:spTree>
    <p:extLst>
      <p:ext uri="{BB962C8B-B14F-4D97-AF65-F5344CB8AC3E}">
        <p14:creationId xmlns:p14="http://schemas.microsoft.com/office/powerpoint/2010/main" val="202660481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88418"/>
                                        </p:tgtEl>
                                        <p:attrNameLst>
                                          <p:attrName>style.visibility</p:attrName>
                                        </p:attrNameLst>
                                      </p:cBhvr>
                                      <p:to>
                                        <p:strVal val="visible"/>
                                      </p:to>
                                    </p:set>
                                    <p:animEffect transition="in" filter="box(in)">
                                      <p:cBhvr>
                                        <p:cTn id="7" dur="500"/>
                                        <p:tgtEl>
                                          <p:spTgt spid="18841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88419">
                                            <p:txEl>
                                              <p:pRg st="0" end="0"/>
                                            </p:txEl>
                                          </p:spTgt>
                                        </p:tgtEl>
                                        <p:attrNameLst>
                                          <p:attrName>style.visibility</p:attrName>
                                        </p:attrNameLst>
                                      </p:cBhvr>
                                      <p:to>
                                        <p:strVal val="visible"/>
                                      </p:to>
                                    </p:set>
                                    <p:anim calcmode="lin" valueType="num">
                                      <p:cBhvr additive="base">
                                        <p:cTn id="12" dur="500" fill="hold"/>
                                        <p:tgtEl>
                                          <p:spTgt spid="188419">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8841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8418" grpId="0"/>
      <p:bldP spid="18841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Slide Number Placeholder 2">
            <a:extLst>
              <a:ext uri="{FF2B5EF4-FFF2-40B4-BE49-F238E27FC236}">
                <a16:creationId xmlns="" xmlns:a16="http://schemas.microsoft.com/office/drawing/2014/main" id="{8E05DA3D-5676-4DDC-9216-3CEE94979AFC}"/>
              </a:ext>
            </a:extLst>
          </p:cNvPr>
          <p:cNvSpPr>
            <a:spLocks noGrp="1" noChangeArrowheads="1"/>
          </p:cNvSpPr>
          <p:nvPr>
            <p:ph type="sldNum" sz="quarter" idx="12"/>
          </p:nvPr>
        </p:nvSpPr>
        <p:spPr bwMode="auto">
          <a:xfrm>
            <a:off x="10668000" y="6356351"/>
            <a:ext cx="9144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E9FF6C75-9B58-46AF-B3F7-C332C8714E14}" type="slidenum">
              <a:rPr lang="en-US" altLang="en-US" sz="1400">
                <a:solidFill>
                  <a:srgbClr val="898989"/>
                </a:solidFill>
              </a:rPr>
              <a:pPr>
                <a:spcBef>
                  <a:spcPct val="0"/>
                </a:spcBef>
                <a:buFontTx/>
                <a:buNone/>
              </a:pPr>
              <a:t>3</a:t>
            </a:fld>
            <a:endParaRPr lang="en-US" altLang="en-US" sz="1400">
              <a:solidFill>
                <a:srgbClr val="898989"/>
              </a:solidFill>
            </a:endParaRPr>
          </a:p>
        </p:txBody>
      </p:sp>
      <p:sp>
        <p:nvSpPr>
          <p:cNvPr id="5" name="Title 1">
            <a:extLst>
              <a:ext uri="{FF2B5EF4-FFF2-40B4-BE49-F238E27FC236}">
                <a16:creationId xmlns="" xmlns:a16="http://schemas.microsoft.com/office/drawing/2014/main" id="{091062D4-32A1-46C7-B592-EDC69A207DB0}"/>
              </a:ext>
            </a:extLst>
          </p:cNvPr>
          <p:cNvSpPr txBox="1">
            <a:spLocks/>
          </p:cNvSpPr>
          <p:nvPr/>
        </p:nvSpPr>
        <p:spPr>
          <a:xfrm>
            <a:off x="1673240" y="1047289"/>
            <a:ext cx="9121379" cy="690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en-US" sz="3200" b="1">
                <a:solidFill>
                  <a:srgbClr val="0070C0"/>
                </a:solidFill>
              </a:rPr>
              <a:t>HEALTH INDICATORS</a:t>
            </a:r>
            <a:endParaRPr lang="en-US" sz="3200" dirty="0">
              <a:solidFill>
                <a:srgbClr val="0070C0"/>
              </a:solidFill>
              <a:latin typeface="Footlight MT Light" pitchFamily="18" charset="0"/>
            </a:endParaRPr>
          </a:p>
        </p:txBody>
      </p:sp>
      <p:sp>
        <p:nvSpPr>
          <p:cNvPr id="6" name="Content Placeholder 2">
            <a:extLst>
              <a:ext uri="{FF2B5EF4-FFF2-40B4-BE49-F238E27FC236}">
                <a16:creationId xmlns="" xmlns:a16="http://schemas.microsoft.com/office/drawing/2014/main" id="{B57A5012-F521-4FB1-8434-8C399B38E25B}"/>
              </a:ext>
            </a:extLst>
          </p:cNvPr>
          <p:cNvSpPr txBox="1">
            <a:spLocks/>
          </p:cNvSpPr>
          <p:nvPr/>
        </p:nvSpPr>
        <p:spPr>
          <a:xfrm>
            <a:off x="1907675" y="1600200"/>
            <a:ext cx="10622047" cy="3657600"/>
          </a:xfrm>
          <a:prstGeom prst="rect">
            <a:avLst/>
          </a:prstGeom>
        </p:spPr>
        <p:txBody>
          <a:bodyPr>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Arial" panose="020B0604020202020204" pitchFamily="34" charset="0"/>
              <a:buNone/>
              <a:defRPr/>
            </a:pPr>
            <a:endParaRPr lang="en-US" sz="1600" dirty="0">
              <a:latin typeface="Arial" pitchFamily="34" charset="0"/>
              <a:cs typeface="Arial" pitchFamily="34" charset="0"/>
            </a:endParaRPr>
          </a:p>
          <a:p>
            <a:pPr marL="0" indent="0">
              <a:buFont typeface="Arial" panose="020B0604020202020204" pitchFamily="34" charset="0"/>
              <a:buNone/>
            </a:pPr>
            <a:r>
              <a:rPr lang="en-US" sz="2300" b="1" dirty="0">
                <a:latin typeface="Times New Roman" panose="02020603050405020304" pitchFamily="18" charset="0"/>
                <a:cs typeface="Times New Roman" panose="02020603050405020304" pitchFamily="18" charset="0"/>
              </a:rPr>
              <a:t>Health indicators are </a:t>
            </a:r>
          </a:p>
          <a:p>
            <a:pPr marL="0" indent="0">
              <a:buFont typeface="Arial" panose="020B0604020202020204" pitchFamily="34" charset="0"/>
              <a:buNone/>
            </a:pPr>
            <a:endParaRPr lang="en-US" sz="2300" b="1" dirty="0">
              <a:latin typeface="Times New Roman" panose="02020603050405020304" pitchFamily="18" charset="0"/>
              <a:cs typeface="Times New Roman" panose="02020603050405020304" pitchFamily="18" charset="0"/>
            </a:endParaRPr>
          </a:p>
          <a:p>
            <a:pPr marL="319088" indent="201613"/>
            <a:r>
              <a:rPr lang="en-US" sz="2300" b="1" dirty="0">
                <a:latin typeface="Times New Roman" panose="02020603050405020304" pitchFamily="18" charset="0"/>
                <a:cs typeface="Times New Roman" panose="02020603050405020304" pitchFamily="18" charset="0"/>
              </a:rPr>
              <a:t>Variables that </a:t>
            </a:r>
            <a:r>
              <a:rPr lang="en-US" sz="2300" b="1" dirty="0">
                <a:solidFill>
                  <a:srgbClr val="FF0000"/>
                </a:solidFill>
                <a:latin typeface="Times New Roman" panose="02020603050405020304" pitchFamily="18" charset="0"/>
                <a:cs typeface="Times New Roman" panose="02020603050405020304" pitchFamily="18" charset="0"/>
              </a:rPr>
              <a:t>measure indirectly </a:t>
            </a:r>
            <a:r>
              <a:rPr lang="en-US" sz="2300" b="1" dirty="0">
                <a:latin typeface="Times New Roman" panose="02020603050405020304" pitchFamily="18" charset="0"/>
                <a:cs typeface="Times New Roman" panose="02020603050405020304" pitchFamily="18" charset="0"/>
              </a:rPr>
              <a:t>a status which can not be measured directly</a:t>
            </a:r>
          </a:p>
          <a:p>
            <a:pPr marL="319088" indent="201613"/>
            <a:endParaRPr lang="en-US" sz="2300" b="1" dirty="0">
              <a:latin typeface="Times New Roman" panose="02020603050405020304" pitchFamily="18" charset="0"/>
              <a:cs typeface="Times New Roman" panose="02020603050405020304" pitchFamily="18" charset="0"/>
            </a:endParaRPr>
          </a:p>
          <a:p>
            <a:pPr marL="319088" indent="201613"/>
            <a:r>
              <a:rPr lang="en-US" sz="2300" b="1" dirty="0">
                <a:latin typeface="Times New Roman" panose="02020603050405020304" pitchFamily="18" charset="0"/>
                <a:cs typeface="Times New Roman" panose="02020603050405020304" pitchFamily="18" charset="0"/>
              </a:rPr>
              <a:t>They are a </a:t>
            </a:r>
            <a:r>
              <a:rPr lang="en-US" sz="2300" b="1" dirty="0">
                <a:solidFill>
                  <a:srgbClr val="FF0000"/>
                </a:solidFill>
                <a:latin typeface="Times New Roman" panose="02020603050405020304" pitchFamily="18" charset="0"/>
                <a:cs typeface="Times New Roman" panose="02020603050405020304" pitchFamily="18" charset="0"/>
              </a:rPr>
              <a:t>reflection</a:t>
            </a:r>
            <a:r>
              <a:rPr lang="en-US" sz="2300" b="1" dirty="0">
                <a:latin typeface="Times New Roman" panose="02020603050405020304" pitchFamily="18" charset="0"/>
                <a:cs typeface="Times New Roman" panose="02020603050405020304" pitchFamily="18" charset="0"/>
              </a:rPr>
              <a:t> of a given situation</a:t>
            </a:r>
          </a:p>
          <a:p>
            <a:pPr marL="319088" indent="201613"/>
            <a:endParaRPr lang="en-US" sz="2300" b="1" dirty="0">
              <a:latin typeface="Times New Roman" panose="02020603050405020304" pitchFamily="18" charset="0"/>
              <a:cs typeface="Times New Roman" panose="02020603050405020304" pitchFamily="18" charset="0"/>
            </a:endParaRPr>
          </a:p>
          <a:p>
            <a:pPr marL="319088" indent="201613"/>
            <a:r>
              <a:rPr lang="en-US" sz="2300" b="1" dirty="0">
                <a:latin typeface="Times New Roman" panose="02020603050405020304" pitchFamily="18" charset="0"/>
                <a:cs typeface="Times New Roman" panose="02020603050405020304" pitchFamily="18" charset="0"/>
              </a:rPr>
              <a:t>They are used to </a:t>
            </a:r>
            <a:r>
              <a:rPr lang="en-US" sz="2300" b="1" dirty="0">
                <a:solidFill>
                  <a:srgbClr val="FF0000"/>
                </a:solidFill>
                <a:latin typeface="Times New Roman" panose="02020603050405020304" pitchFamily="18" charset="0"/>
                <a:cs typeface="Times New Roman" panose="02020603050405020304" pitchFamily="18" charset="0"/>
              </a:rPr>
              <a:t>compare</a:t>
            </a:r>
            <a:r>
              <a:rPr lang="en-US" sz="2300" b="1" dirty="0">
                <a:latin typeface="Times New Roman" panose="02020603050405020304" pitchFamily="18" charset="0"/>
                <a:cs typeface="Times New Roman" panose="02020603050405020304" pitchFamily="18" charset="0"/>
              </a:rPr>
              <a:t> between areas or population group at a certain time</a:t>
            </a:r>
          </a:p>
          <a:p>
            <a:pPr marL="319088" indent="201613"/>
            <a:endParaRPr lang="en-US" sz="2300" b="1" dirty="0">
              <a:latin typeface="Times New Roman" panose="02020603050405020304" pitchFamily="18" charset="0"/>
              <a:cs typeface="Times New Roman" panose="02020603050405020304" pitchFamily="18" charset="0"/>
            </a:endParaRPr>
          </a:p>
          <a:p>
            <a:pPr marL="319088" indent="201613"/>
            <a:r>
              <a:rPr lang="en-US" sz="2300" b="1" dirty="0">
                <a:latin typeface="Times New Roman" panose="02020603050405020304" pitchFamily="18" charset="0"/>
                <a:cs typeface="Times New Roman" panose="02020603050405020304" pitchFamily="18" charset="0"/>
              </a:rPr>
              <a:t>They are used to </a:t>
            </a:r>
            <a:r>
              <a:rPr lang="en-US" sz="2300" b="1" dirty="0">
                <a:solidFill>
                  <a:srgbClr val="FF0000"/>
                </a:solidFill>
                <a:latin typeface="Times New Roman" panose="02020603050405020304" pitchFamily="18" charset="0"/>
                <a:cs typeface="Times New Roman" panose="02020603050405020304" pitchFamily="18" charset="0"/>
              </a:rPr>
              <a:t>measure changes </a:t>
            </a:r>
            <a:r>
              <a:rPr lang="en-US" sz="2300" b="1" dirty="0">
                <a:latin typeface="Times New Roman" panose="02020603050405020304" pitchFamily="18" charset="0"/>
                <a:cs typeface="Times New Roman" panose="02020603050405020304" pitchFamily="18" charset="0"/>
              </a:rPr>
              <a:t>over a period of time</a:t>
            </a:r>
          </a:p>
          <a:p>
            <a:pPr marL="0" indent="0">
              <a:buFont typeface="Arial" panose="020B0604020202020204" pitchFamily="34" charset="0"/>
              <a:buNone/>
            </a:pPr>
            <a:r>
              <a:rPr lang="en-US" sz="2000" dirty="0"/>
              <a:t> </a:t>
            </a:r>
          </a:p>
        </p:txBody>
      </p:sp>
      <p:sp>
        <p:nvSpPr>
          <p:cNvPr id="7" name="TextBox 6">
            <a:extLst>
              <a:ext uri="{FF2B5EF4-FFF2-40B4-BE49-F238E27FC236}">
                <a16:creationId xmlns="" xmlns:a16="http://schemas.microsoft.com/office/drawing/2014/main" id="{2CB4012E-2000-46B7-A396-277F1F686396}"/>
              </a:ext>
            </a:extLst>
          </p:cNvPr>
          <p:cNvSpPr txBox="1"/>
          <p:nvPr/>
        </p:nvSpPr>
        <p:spPr>
          <a:xfrm>
            <a:off x="1907675" y="5486400"/>
            <a:ext cx="9829800" cy="523220"/>
          </a:xfrm>
          <a:prstGeom prst="rect">
            <a:avLst/>
          </a:prstGeom>
          <a:solidFill>
            <a:schemeClr val="accent2">
              <a:lumMod val="40000"/>
              <a:lumOff val="60000"/>
            </a:schemeClr>
          </a:solidFill>
        </p:spPr>
        <p:txBody>
          <a:bodyPr wrap="square" rtlCol="0">
            <a:spAutoFit/>
          </a:bodyPr>
          <a:lstStyle/>
          <a:p>
            <a:pPr algn="ctr"/>
            <a:r>
              <a:rPr lang="en-US" sz="2800" dirty="0"/>
              <a:t>HEALTH INDICATORS QUANTIFY THE HEALTH OF THE POPULATION</a:t>
            </a:r>
          </a:p>
        </p:txBody>
      </p:sp>
    </p:spTree>
    <p:extLst>
      <p:ext uri="{BB962C8B-B14F-4D97-AF65-F5344CB8AC3E}">
        <p14:creationId xmlns:p14="http://schemas.microsoft.com/office/powerpoint/2010/main" val="308157242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Rot="1" noChangeArrowheads="1"/>
          </p:cNvSpPr>
          <p:nvPr>
            <p:ph type="title" idx="4294967295"/>
          </p:nvPr>
        </p:nvSpPr>
        <p:spPr>
          <a:xfrm>
            <a:off x="1673157" y="807200"/>
            <a:ext cx="9297988" cy="1143000"/>
          </a:xfrm>
        </p:spPr>
        <p:txBody>
          <a:bodyPr>
            <a:normAutofit/>
          </a:bodyPr>
          <a:lstStyle/>
          <a:p>
            <a:pPr eaLnBrk="1" hangingPunct="1">
              <a:defRPr/>
            </a:pPr>
            <a:r>
              <a:rPr lang="en-US" sz="4000" b="1" dirty="0" err="1">
                <a:solidFill>
                  <a:srgbClr val="0070C0"/>
                </a:solidFill>
              </a:rPr>
              <a:t>Peri</a:t>
            </a:r>
            <a:r>
              <a:rPr lang="en-US" sz="4000" b="1" dirty="0">
                <a:solidFill>
                  <a:srgbClr val="0070C0"/>
                </a:solidFill>
              </a:rPr>
              <a:t>-natal mortality rate</a:t>
            </a:r>
          </a:p>
        </p:txBody>
      </p:sp>
      <p:sp>
        <p:nvSpPr>
          <p:cNvPr id="188419" name="Rectangle 3"/>
          <p:cNvSpPr>
            <a:spLocks noGrp="1" noChangeArrowheads="1"/>
          </p:cNvSpPr>
          <p:nvPr>
            <p:ph type="body" idx="4294967295"/>
          </p:nvPr>
        </p:nvSpPr>
        <p:spPr>
          <a:xfrm>
            <a:off x="1747837" y="1974100"/>
            <a:ext cx="10444163" cy="1643063"/>
          </a:xfrm>
        </p:spPr>
        <p:txBody>
          <a:bodyPr>
            <a:normAutofit/>
          </a:bodyPr>
          <a:lstStyle/>
          <a:p>
            <a:pPr eaLnBrk="1" hangingPunct="1">
              <a:buFont typeface="Wingdings" pitchFamily="2" charset="2"/>
              <a:buNone/>
            </a:pPr>
            <a:r>
              <a:rPr lang="en-US" sz="2800" dirty="0"/>
              <a:t>Deaths between 28</a:t>
            </a:r>
            <a:r>
              <a:rPr lang="en-US" sz="2800" baseline="30000" dirty="0"/>
              <a:t>th</a:t>
            </a:r>
            <a:r>
              <a:rPr lang="en-US" sz="2800" dirty="0"/>
              <a:t> week of gestation to less than 7 days of life expressed as per 1000 of total births (live and still)</a:t>
            </a:r>
          </a:p>
        </p:txBody>
      </p:sp>
      <p:sp>
        <p:nvSpPr>
          <p:cNvPr id="1029" name="Rectangle 4"/>
          <p:cNvSpPr>
            <a:spLocks noChangeArrowheads="1"/>
          </p:cNvSpPr>
          <p:nvPr/>
        </p:nvSpPr>
        <p:spPr bwMode="auto">
          <a:xfrm>
            <a:off x="482845" y="2874447"/>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ar-EG">
              <a:solidFill>
                <a:prstClr val="black"/>
              </a:solidFill>
              <a:latin typeface="Tw Cen MT"/>
              <a:cs typeface="Arial" panose="020B0604020202020204" pitchFamily="34" charset="0"/>
            </a:endParaRPr>
          </a:p>
        </p:txBody>
      </p:sp>
      <mc:AlternateContent xmlns:mc="http://schemas.openxmlformats.org/markup-compatibility/2006">
        <mc:Choice xmlns:a14="http://schemas.microsoft.com/office/drawing/2010/main" Requires="a14">
          <p:sp>
            <p:nvSpPr>
              <p:cNvPr id="8" name="TextBox 7"/>
              <p:cNvSpPr txBox="1"/>
              <p:nvPr/>
            </p:nvSpPr>
            <p:spPr>
              <a:xfrm>
                <a:off x="1398870" y="3815850"/>
                <a:ext cx="10953127" cy="526554"/>
              </a:xfrm>
              <a:prstGeom prst="rect">
                <a:avLst/>
              </a:prstGeom>
              <a:noFill/>
            </p:spPr>
            <p:txBody>
              <a:bodyPr wrap="none" rtlCol="0">
                <a:spAutoFit/>
              </a:bodyPr>
              <a:lstStyle/>
              <a:p>
                <a14:m>
                  <m:oMath xmlns:m="http://schemas.openxmlformats.org/officeDocument/2006/math">
                    <m:r>
                      <a:rPr lang="en-US" i="1" smtClean="0">
                        <a:solidFill>
                          <a:srgbClr val="FF0000"/>
                        </a:solidFill>
                        <a:latin typeface="Cambria Math"/>
                      </a:rPr>
                      <m:t>𝑃𝑒𝑟𝑖</m:t>
                    </m:r>
                    <m:r>
                      <a:rPr lang="en-US" i="1" smtClean="0">
                        <a:solidFill>
                          <a:srgbClr val="FF0000"/>
                        </a:solidFill>
                        <a:latin typeface="Cambria Math"/>
                      </a:rPr>
                      <m:t> </m:t>
                    </m:r>
                    <m:r>
                      <a:rPr lang="en-US" i="1" smtClean="0">
                        <a:solidFill>
                          <a:srgbClr val="FF0000"/>
                        </a:solidFill>
                        <a:latin typeface="Cambria Math"/>
                      </a:rPr>
                      <m:t>𝑛𝑎𝑡𝑎𝑙</m:t>
                    </m:r>
                    <m:r>
                      <a:rPr lang="en-US" i="1" smtClean="0">
                        <a:solidFill>
                          <a:srgbClr val="FF0000"/>
                        </a:solidFill>
                        <a:latin typeface="Cambria Math"/>
                      </a:rPr>
                      <m:t> </m:t>
                    </m:r>
                    <m:r>
                      <a:rPr lang="en-US" i="1" smtClean="0">
                        <a:solidFill>
                          <a:srgbClr val="FF0000"/>
                        </a:solidFill>
                        <a:latin typeface="Cambria Math"/>
                      </a:rPr>
                      <m:t>𝑚𝑜𝑟𝑡𝑎𝑙𝑖𝑡𝑦</m:t>
                    </m:r>
                    <m:r>
                      <a:rPr lang="en-US" i="1" smtClean="0">
                        <a:solidFill>
                          <a:srgbClr val="FF0000"/>
                        </a:solidFill>
                        <a:latin typeface="Cambria Math"/>
                      </a:rPr>
                      <m:t>=</m:t>
                    </m:r>
                    <m:f>
                      <m:fPr>
                        <m:ctrlPr>
                          <a:rPr lang="en-US" i="1">
                            <a:solidFill>
                              <a:srgbClr val="FF0000"/>
                            </a:solidFill>
                            <a:latin typeface="Cambria Math" panose="02040503050406030204" pitchFamily="18" charset="0"/>
                          </a:rPr>
                        </m:ctrlPr>
                      </m:fPr>
                      <m:num>
                        <m:r>
                          <a:rPr lang="en-US" i="1">
                            <a:solidFill>
                              <a:srgbClr val="FF0000"/>
                            </a:solidFill>
                            <a:latin typeface="Cambria Math"/>
                          </a:rPr>
                          <m:t>𝐷𝑒𝑎𝑡h𝑠</m:t>
                        </m:r>
                        <m:r>
                          <a:rPr lang="en-US" i="1">
                            <a:solidFill>
                              <a:srgbClr val="FF0000"/>
                            </a:solidFill>
                            <a:latin typeface="Cambria Math"/>
                          </a:rPr>
                          <m:t> </m:t>
                        </m:r>
                        <m:r>
                          <a:rPr lang="en-US" i="1" smtClean="0">
                            <a:solidFill>
                              <a:srgbClr val="0070C0"/>
                            </a:solidFill>
                            <a:latin typeface="Cambria Math"/>
                          </a:rPr>
                          <m:t>𝑓𝑟𝑜𝑚</m:t>
                        </m:r>
                        <m:r>
                          <a:rPr lang="en-US" i="1" smtClean="0">
                            <a:solidFill>
                              <a:srgbClr val="0070C0"/>
                            </a:solidFill>
                            <a:latin typeface="Cambria Math"/>
                          </a:rPr>
                          <m:t>  </m:t>
                        </m:r>
                        <m:r>
                          <a:rPr lang="en-US" i="1" smtClean="0">
                            <a:solidFill>
                              <a:srgbClr val="0070C0"/>
                            </a:solidFill>
                            <a:latin typeface="Cambria Math"/>
                          </a:rPr>
                          <m:t>28</m:t>
                        </m:r>
                        <m:r>
                          <a:rPr lang="en-US" i="1" smtClean="0">
                            <a:solidFill>
                              <a:srgbClr val="0070C0"/>
                            </a:solidFill>
                            <a:latin typeface="Cambria Math"/>
                          </a:rPr>
                          <m:t>𝑡h</m:t>
                        </m:r>
                        <m:r>
                          <a:rPr lang="en-US" i="1" smtClean="0">
                            <a:solidFill>
                              <a:srgbClr val="0070C0"/>
                            </a:solidFill>
                            <a:latin typeface="Cambria Math"/>
                          </a:rPr>
                          <m:t> </m:t>
                        </m:r>
                        <m:r>
                          <a:rPr lang="en-US" i="1" smtClean="0">
                            <a:solidFill>
                              <a:srgbClr val="0070C0"/>
                            </a:solidFill>
                            <a:latin typeface="Cambria Math"/>
                          </a:rPr>
                          <m:t>𝑤𝑒𝑒𝑘</m:t>
                        </m:r>
                        <m:r>
                          <a:rPr lang="en-US" i="1" smtClean="0">
                            <a:solidFill>
                              <a:srgbClr val="0070C0"/>
                            </a:solidFill>
                            <a:latin typeface="Cambria Math"/>
                          </a:rPr>
                          <m:t> </m:t>
                        </m:r>
                        <m:r>
                          <a:rPr lang="en-US" i="1" smtClean="0">
                            <a:solidFill>
                              <a:srgbClr val="0070C0"/>
                            </a:solidFill>
                            <a:latin typeface="Cambria Math"/>
                          </a:rPr>
                          <m:t>𝑜𝑓</m:t>
                        </m:r>
                        <m:r>
                          <a:rPr lang="en-US" i="1" smtClean="0">
                            <a:solidFill>
                              <a:srgbClr val="0070C0"/>
                            </a:solidFill>
                            <a:latin typeface="Cambria Math"/>
                          </a:rPr>
                          <m:t> </m:t>
                        </m:r>
                        <m:r>
                          <a:rPr lang="en-US" i="1" smtClean="0">
                            <a:solidFill>
                              <a:srgbClr val="0070C0"/>
                            </a:solidFill>
                            <a:latin typeface="Cambria Math"/>
                          </a:rPr>
                          <m:t>𝑔𝑒𝑠𝑡𝑎𝑡𝑖𝑜𝑛</m:t>
                        </m:r>
                        <m:r>
                          <a:rPr lang="en-US" i="1" smtClean="0">
                            <a:solidFill>
                              <a:srgbClr val="0070C0"/>
                            </a:solidFill>
                            <a:latin typeface="Cambria Math"/>
                          </a:rPr>
                          <m:t> </m:t>
                        </m:r>
                        <m:r>
                          <a:rPr lang="en-US" i="1" smtClean="0">
                            <a:solidFill>
                              <a:srgbClr val="0070C0"/>
                            </a:solidFill>
                            <a:latin typeface="Cambria Math"/>
                          </a:rPr>
                          <m:t>𝑡𝑜</m:t>
                        </m:r>
                        <m:r>
                          <a:rPr lang="en-US" i="1" smtClean="0">
                            <a:solidFill>
                              <a:srgbClr val="0070C0"/>
                            </a:solidFill>
                            <a:latin typeface="Cambria Math"/>
                          </a:rPr>
                          <m:t> </m:t>
                        </m:r>
                        <m:r>
                          <a:rPr lang="en-US" i="1" smtClean="0">
                            <a:solidFill>
                              <a:srgbClr val="0070C0"/>
                            </a:solidFill>
                            <a:latin typeface="Cambria Math"/>
                          </a:rPr>
                          <m:t>𝑙𝑒𝑠𝑠</m:t>
                        </m:r>
                        <m:r>
                          <a:rPr lang="en-US" i="1" smtClean="0">
                            <a:solidFill>
                              <a:srgbClr val="0070C0"/>
                            </a:solidFill>
                            <a:latin typeface="Cambria Math"/>
                          </a:rPr>
                          <m:t> </m:t>
                        </m:r>
                        <m:r>
                          <a:rPr lang="en-US" i="1" smtClean="0">
                            <a:solidFill>
                              <a:srgbClr val="0070C0"/>
                            </a:solidFill>
                            <a:latin typeface="Cambria Math"/>
                          </a:rPr>
                          <m:t>𝑡h𝑎𝑛</m:t>
                        </m:r>
                        <m:r>
                          <a:rPr lang="en-US" i="1" smtClean="0">
                            <a:solidFill>
                              <a:srgbClr val="0070C0"/>
                            </a:solidFill>
                            <a:latin typeface="Cambria Math"/>
                          </a:rPr>
                          <m:t> </m:t>
                        </m:r>
                        <m:r>
                          <a:rPr lang="en-US" i="1" smtClean="0">
                            <a:solidFill>
                              <a:srgbClr val="0070C0"/>
                            </a:solidFill>
                            <a:latin typeface="Cambria Math"/>
                          </a:rPr>
                          <m:t>7</m:t>
                        </m:r>
                        <m:r>
                          <a:rPr lang="en-US" i="1" smtClean="0">
                            <a:solidFill>
                              <a:srgbClr val="0070C0"/>
                            </a:solidFill>
                            <a:latin typeface="Cambria Math"/>
                          </a:rPr>
                          <m:t> </m:t>
                        </m:r>
                        <m:r>
                          <a:rPr lang="en-US" i="1" smtClean="0">
                            <a:solidFill>
                              <a:srgbClr val="0070C0"/>
                            </a:solidFill>
                            <a:latin typeface="Cambria Math"/>
                          </a:rPr>
                          <m:t>𝑑𝑎𝑦𝑠</m:t>
                        </m:r>
                        <m:r>
                          <a:rPr lang="en-US" i="1" smtClean="0">
                            <a:solidFill>
                              <a:srgbClr val="0070C0"/>
                            </a:solidFill>
                            <a:latin typeface="Cambria Math"/>
                          </a:rPr>
                          <m:t> </m:t>
                        </m:r>
                        <m:r>
                          <a:rPr lang="en-US" i="1" smtClean="0">
                            <a:solidFill>
                              <a:srgbClr val="0070C0"/>
                            </a:solidFill>
                            <a:latin typeface="Cambria Math"/>
                          </a:rPr>
                          <m:t>𝑜𝑓</m:t>
                        </m:r>
                        <m:r>
                          <a:rPr lang="en-US" i="1" smtClean="0">
                            <a:solidFill>
                              <a:srgbClr val="0070C0"/>
                            </a:solidFill>
                            <a:latin typeface="Cambria Math"/>
                          </a:rPr>
                          <m:t> </m:t>
                        </m:r>
                        <m:r>
                          <a:rPr lang="en-US" i="1" smtClean="0">
                            <a:solidFill>
                              <a:srgbClr val="0070C0"/>
                            </a:solidFill>
                            <a:latin typeface="Cambria Math"/>
                          </a:rPr>
                          <m:t>𝑎𝑔𝑒</m:t>
                        </m:r>
                        <m:r>
                          <a:rPr lang="en-US" i="1" smtClean="0">
                            <a:solidFill>
                              <a:srgbClr val="0070C0"/>
                            </a:solidFill>
                            <a:latin typeface="Cambria Math"/>
                          </a:rPr>
                          <m:t> </m:t>
                        </m:r>
                        <m:r>
                          <a:rPr lang="en-US" i="1">
                            <a:solidFill>
                              <a:srgbClr val="FF0000"/>
                            </a:solidFill>
                            <a:latin typeface="Cambria Math"/>
                          </a:rPr>
                          <m:t>𝑖𝑛</m:t>
                        </m:r>
                        <m:r>
                          <a:rPr lang="en-US" i="1">
                            <a:solidFill>
                              <a:srgbClr val="FF0000"/>
                            </a:solidFill>
                            <a:latin typeface="Cambria Math"/>
                          </a:rPr>
                          <m:t> </m:t>
                        </m:r>
                        <m:r>
                          <a:rPr lang="en-US" i="1">
                            <a:solidFill>
                              <a:srgbClr val="FF0000"/>
                            </a:solidFill>
                            <a:latin typeface="Cambria Math"/>
                          </a:rPr>
                          <m:t>𝑎</m:t>
                        </m:r>
                        <m:r>
                          <a:rPr lang="en-US" i="1">
                            <a:solidFill>
                              <a:srgbClr val="FF0000"/>
                            </a:solidFill>
                            <a:latin typeface="Cambria Math"/>
                          </a:rPr>
                          <m:t> </m:t>
                        </m:r>
                        <m:r>
                          <a:rPr lang="en-US" i="1">
                            <a:solidFill>
                              <a:srgbClr val="FF0000"/>
                            </a:solidFill>
                            <a:latin typeface="Cambria Math"/>
                          </a:rPr>
                          <m:t>𝑔𝑖𝑣𝑒𝑛</m:t>
                        </m:r>
                        <m:r>
                          <a:rPr lang="en-US" i="1">
                            <a:solidFill>
                              <a:srgbClr val="FF0000"/>
                            </a:solidFill>
                            <a:latin typeface="Cambria Math"/>
                          </a:rPr>
                          <m:t> </m:t>
                        </m:r>
                        <m:r>
                          <a:rPr lang="en-US" i="1">
                            <a:solidFill>
                              <a:srgbClr val="FF0000"/>
                            </a:solidFill>
                            <a:latin typeface="Cambria Math"/>
                          </a:rPr>
                          <m:t>𝑦𝑒𝑎𝑟</m:t>
                        </m:r>
                        <m:r>
                          <a:rPr lang="en-US" i="1">
                            <a:solidFill>
                              <a:srgbClr val="FF0000"/>
                            </a:solidFill>
                            <a:latin typeface="Cambria Math"/>
                          </a:rPr>
                          <m:t> </m:t>
                        </m:r>
                        <m:r>
                          <a:rPr lang="en-US" i="1">
                            <a:solidFill>
                              <a:srgbClr val="FF0000"/>
                            </a:solidFill>
                            <a:latin typeface="Cambria Math"/>
                          </a:rPr>
                          <m:t>𝑎𝑛𝑑</m:t>
                        </m:r>
                        <m:r>
                          <a:rPr lang="en-US" i="1">
                            <a:solidFill>
                              <a:srgbClr val="FF0000"/>
                            </a:solidFill>
                            <a:latin typeface="Cambria Math"/>
                          </a:rPr>
                          <m:t> </m:t>
                        </m:r>
                        <m:r>
                          <a:rPr lang="en-US" i="1">
                            <a:solidFill>
                              <a:srgbClr val="FF0000"/>
                            </a:solidFill>
                            <a:latin typeface="Cambria Math"/>
                          </a:rPr>
                          <m:t>𝑙𝑜𝑐𝑎𝑙𝑖𝑡𝑦</m:t>
                        </m:r>
                      </m:num>
                      <m:den>
                        <m:r>
                          <a:rPr lang="en-US" i="1">
                            <a:solidFill>
                              <a:srgbClr val="FF0000"/>
                            </a:solidFill>
                            <a:latin typeface="Cambria Math"/>
                          </a:rPr>
                          <m:t>𝑇𝑜𝑡𝑎𝑙</m:t>
                        </m:r>
                        <m:r>
                          <a:rPr lang="en-US" i="1">
                            <a:solidFill>
                              <a:srgbClr val="FF0000"/>
                            </a:solidFill>
                            <a:latin typeface="Cambria Math"/>
                          </a:rPr>
                          <m:t> </m:t>
                        </m:r>
                        <m:r>
                          <a:rPr lang="en-US" i="1">
                            <a:solidFill>
                              <a:srgbClr val="FF0000"/>
                            </a:solidFill>
                            <a:latin typeface="Cambria Math"/>
                          </a:rPr>
                          <m:t>𝑛𝑢𝑚𝑏𝑒𝑟</m:t>
                        </m:r>
                        <m:r>
                          <a:rPr lang="en-US" i="1">
                            <a:solidFill>
                              <a:srgbClr val="FF0000"/>
                            </a:solidFill>
                            <a:latin typeface="Cambria Math"/>
                          </a:rPr>
                          <m:t> </m:t>
                        </m:r>
                        <m:r>
                          <a:rPr lang="en-US" i="1">
                            <a:solidFill>
                              <a:srgbClr val="FF0000"/>
                            </a:solidFill>
                            <a:latin typeface="Cambria Math"/>
                          </a:rPr>
                          <m:t>𝑜𝑓</m:t>
                        </m:r>
                        <m:r>
                          <a:rPr lang="en-US" i="1">
                            <a:solidFill>
                              <a:srgbClr val="FF0000"/>
                            </a:solidFill>
                            <a:latin typeface="Cambria Math"/>
                          </a:rPr>
                          <m:t> </m:t>
                        </m:r>
                        <m:r>
                          <a:rPr lang="en-US" i="1">
                            <a:solidFill>
                              <a:srgbClr val="FF0000"/>
                            </a:solidFill>
                            <a:latin typeface="Cambria Math"/>
                          </a:rPr>
                          <m:t>𝑏𝑖𝑟𝑡h𝑠</m:t>
                        </m:r>
                        <m:r>
                          <a:rPr lang="en-US" i="1">
                            <a:solidFill>
                              <a:srgbClr val="FF0000"/>
                            </a:solidFill>
                            <a:latin typeface="Cambria Math"/>
                          </a:rPr>
                          <m:t> </m:t>
                        </m:r>
                        <m:d>
                          <m:dPr>
                            <m:ctrlPr>
                              <a:rPr lang="en-US" i="1" smtClean="0">
                                <a:solidFill>
                                  <a:srgbClr val="0070C0"/>
                                </a:solidFill>
                                <a:latin typeface="Cambria Math" panose="02040503050406030204" pitchFamily="18" charset="0"/>
                              </a:rPr>
                            </m:ctrlPr>
                          </m:dPr>
                          <m:e>
                            <m:r>
                              <a:rPr lang="en-US" i="1">
                                <a:solidFill>
                                  <a:srgbClr val="0070C0"/>
                                </a:solidFill>
                                <a:latin typeface="Cambria Math"/>
                              </a:rPr>
                              <m:t>𝑙𝑖𝑣𝑒</m:t>
                            </m:r>
                            <m:r>
                              <a:rPr lang="en-US" i="1">
                                <a:solidFill>
                                  <a:srgbClr val="0070C0"/>
                                </a:solidFill>
                                <a:latin typeface="Cambria Math"/>
                              </a:rPr>
                              <m:t> </m:t>
                            </m:r>
                            <m:r>
                              <a:rPr lang="en-US" i="1">
                                <a:solidFill>
                                  <a:srgbClr val="0070C0"/>
                                </a:solidFill>
                                <a:latin typeface="Cambria Math"/>
                              </a:rPr>
                              <m:t>𝑎𝑛𝑑</m:t>
                            </m:r>
                            <m:r>
                              <a:rPr lang="en-US" i="1">
                                <a:solidFill>
                                  <a:srgbClr val="0070C0"/>
                                </a:solidFill>
                                <a:latin typeface="Cambria Math"/>
                              </a:rPr>
                              <m:t> </m:t>
                            </m:r>
                            <m:r>
                              <a:rPr lang="en-US" i="1">
                                <a:solidFill>
                                  <a:srgbClr val="0070C0"/>
                                </a:solidFill>
                                <a:latin typeface="Cambria Math"/>
                              </a:rPr>
                              <m:t>𝑠𝑡𝑖𝑙𝑙</m:t>
                            </m:r>
                          </m:e>
                        </m:d>
                        <m:r>
                          <a:rPr lang="en-US" i="1">
                            <a:solidFill>
                              <a:srgbClr val="FF0000"/>
                            </a:solidFill>
                            <a:latin typeface="Cambria Math"/>
                          </a:rPr>
                          <m:t>𝑖𝑛</m:t>
                        </m:r>
                        <m:r>
                          <a:rPr lang="en-US" i="1">
                            <a:solidFill>
                              <a:srgbClr val="FF0000"/>
                            </a:solidFill>
                            <a:latin typeface="Cambria Math"/>
                          </a:rPr>
                          <m:t> </m:t>
                        </m:r>
                        <m:r>
                          <a:rPr lang="en-US" i="1">
                            <a:solidFill>
                              <a:srgbClr val="FF0000"/>
                            </a:solidFill>
                            <a:latin typeface="Cambria Math"/>
                          </a:rPr>
                          <m:t>𝑡h𝑒</m:t>
                        </m:r>
                        <m:r>
                          <a:rPr lang="en-US" i="1">
                            <a:solidFill>
                              <a:srgbClr val="FF0000"/>
                            </a:solidFill>
                            <a:latin typeface="Cambria Math"/>
                          </a:rPr>
                          <m:t> </m:t>
                        </m:r>
                        <m:r>
                          <a:rPr lang="en-US" i="1">
                            <a:solidFill>
                              <a:srgbClr val="FF0000"/>
                            </a:solidFill>
                            <a:latin typeface="Cambria Math"/>
                          </a:rPr>
                          <m:t>𝑠𝑎𝑚𝑒</m:t>
                        </m:r>
                        <m:r>
                          <a:rPr lang="en-US" i="1">
                            <a:solidFill>
                              <a:srgbClr val="FF0000"/>
                            </a:solidFill>
                            <a:latin typeface="Cambria Math"/>
                          </a:rPr>
                          <m:t> </m:t>
                        </m:r>
                        <m:r>
                          <a:rPr lang="en-US" i="1">
                            <a:solidFill>
                              <a:srgbClr val="FF0000"/>
                            </a:solidFill>
                            <a:latin typeface="Cambria Math"/>
                          </a:rPr>
                          <m:t>𝑦𝑒𝑎𝑟</m:t>
                        </m:r>
                        <m:r>
                          <a:rPr lang="en-US" i="1">
                            <a:solidFill>
                              <a:srgbClr val="FF0000"/>
                            </a:solidFill>
                            <a:latin typeface="Cambria Math"/>
                          </a:rPr>
                          <m:t> </m:t>
                        </m:r>
                        <m:r>
                          <a:rPr lang="en-US" i="1">
                            <a:solidFill>
                              <a:srgbClr val="FF0000"/>
                            </a:solidFill>
                            <a:latin typeface="Cambria Math"/>
                          </a:rPr>
                          <m:t>𝑎𝑛𝑑</m:t>
                        </m:r>
                        <m:r>
                          <a:rPr lang="en-US" i="1">
                            <a:solidFill>
                              <a:srgbClr val="FF0000"/>
                            </a:solidFill>
                            <a:latin typeface="Cambria Math"/>
                          </a:rPr>
                          <m:t> </m:t>
                        </m:r>
                        <m:r>
                          <a:rPr lang="en-US" i="1">
                            <a:solidFill>
                              <a:srgbClr val="FF0000"/>
                            </a:solidFill>
                            <a:latin typeface="Cambria Math"/>
                          </a:rPr>
                          <m:t>𝑙𝑜𝑐𝑎𝑙𝑖𝑡𝑦</m:t>
                        </m:r>
                      </m:den>
                    </m:f>
                  </m:oMath>
                </a14:m>
                <a:r>
                  <a:rPr lang="en-US" dirty="0">
                    <a:solidFill>
                      <a:srgbClr val="FF0000"/>
                    </a:solidFill>
                    <a:latin typeface="Tw Cen MT"/>
                  </a:rPr>
                  <a:t> x 1000</a:t>
                </a:r>
              </a:p>
            </p:txBody>
          </p:sp>
        </mc:Choice>
        <mc:Fallback>
          <p:sp>
            <p:nvSpPr>
              <p:cNvPr id="8" name="TextBox 7"/>
              <p:cNvSpPr txBox="1">
                <a:spLocks noRot="1" noChangeAspect="1" noMove="1" noResize="1" noEditPoints="1" noAdjustHandles="1" noChangeArrowheads="1" noChangeShapeType="1" noTextEdit="1"/>
              </p:cNvSpPr>
              <p:nvPr/>
            </p:nvSpPr>
            <p:spPr>
              <a:xfrm>
                <a:off x="1398870" y="3815850"/>
                <a:ext cx="10953127" cy="526554"/>
              </a:xfrm>
              <a:prstGeom prst="rect">
                <a:avLst/>
              </a:prstGeom>
              <a:blipFill rotWithShape="0">
                <a:blip r:embed="rId3"/>
                <a:stretch>
                  <a:fillRect b="-5814"/>
                </a:stretch>
              </a:blipFill>
            </p:spPr>
            <p:txBody>
              <a:bodyPr/>
              <a:lstStyle/>
              <a:p>
                <a:r>
                  <a:rPr lang="en-US">
                    <a:noFill/>
                  </a:rPr>
                  <a:t> </a:t>
                </a:r>
              </a:p>
            </p:txBody>
          </p:sp>
        </mc:Fallback>
      </mc:AlternateContent>
      <p:sp>
        <p:nvSpPr>
          <p:cNvPr id="7" name="TextBox 6"/>
          <p:cNvSpPr txBox="1"/>
          <p:nvPr/>
        </p:nvSpPr>
        <p:spPr>
          <a:xfrm>
            <a:off x="1960533" y="5502269"/>
            <a:ext cx="9829800" cy="487121"/>
          </a:xfrm>
          <a:prstGeom prst="rect">
            <a:avLst/>
          </a:prstGeom>
          <a:solidFill>
            <a:schemeClr val="accent2">
              <a:lumMod val="40000"/>
              <a:lumOff val="60000"/>
            </a:schemeClr>
          </a:solidFill>
        </p:spPr>
        <p:txBody>
          <a:bodyPr wrap="square" rtlCol="0">
            <a:spAutoFit/>
          </a:bodyPr>
          <a:lstStyle/>
          <a:p>
            <a:pPr>
              <a:lnSpc>
                <a:spcPct val="114000"/>
              </a:lnSpc>
              <a:spcBef>
                <a:spcPct val="20000"/>
              </a:spcBef>
              <a:defRPr/>
            </a:pPr>
            <a:r>
              <a:rPr lang="en-US" sz="2400" i="1" dirty="0">
                <a:solidFill>
                  <a:prstClr val="black"/>
                </a:solidFill>
                <a:latin typeface="Tw Cen MT"/>
              </a:rPr>
              <a:t>Reflects maternal health status, quality of maternal care and </a:t>
            </a:r>
            <a:r>
              <a:rPr lang="en-US" sz="2400" i="1" dirty="0">
                <a:solidFill>
                  <a:srgbClr val="0070C0"/>
                </a:solidFill>
                <a:latin typeface="Tw Cen MT"/>
              </a:rPr>
              <a:t>obstetric</a:t>
            </a:r>
            <a:r>
              <a:rPr lang="en-US" sz="2400" i="1" dirty="0">
                <a:solidFill>
                  <a:prstClr val="black"/>
                </a:solidFill>
                <a:latin typeface="Tw Cen MT"/>
              </a:rPr>
              <a:t> services</a:t>
            </a:r>
            <a:endParaRPr lang="en-US" sz="2400" i="1" kern="0" dirty="0">
              <a:solidFill>
                <a:prstClr val="black"/>
              </a:solidFill>
              <a:latin typeface="Tw Cen MT"/>
            </a:endParaRPr>
          </a:p>
        </p:txBody>
      </p:sp>
    </p:spTree>
    <p:extLst>
      <p:ext uri="{BB962C8B-B14F-4D97-AF65-F5344CB8AC3E}">
        <p14:creationId xmlns:p14="http://schemas.microsoft.com/office/powerpoint/2010/main" val="178469462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88418"/>
                                        </p:tgtEl>
                                        <p:attrNameLst>
                                          <p:attrName>style.visibility</p:attrName>
                                        </p:attrNameLst>
                                      </p:cBhvr>
                                      <p:to>
                                        <p:strVal val="visible"/>
                                      </p:to>
                                    </p:set>
                                    <p:animEffect transition="in" filter="box(in)">
                                      <p:cBhvr>
                                        <p:cTn id="7" dur="500"/>
                                        <p:tgtEl>
                                          <p:spTgt spid="18841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88419">
                                            <p:txEl>
                                              <p:pRg st="0" end="0"/>
                                            </p:txEl>
                                          </p:spTgt>
                                        </p:tgtEl>
                                        <p:attrNameLst>
                                          <p:attrName>style.visibility</p:attrName>
                                        </p:attrNameLst>
                                      </p:cBhvr>
                                      <p:to>
                                        <p:strVal val="visible"/>
                                      </p:to>
                                    </p:set>
                                    <p:anim calcmode="lin" valueType="num">
                                      <p:cBhvr additive="base">
                                        <p:cTn id="12" dur="500" fill="hold"/>
                                        <p:tgtEl>
                                          <p:spTgt spid="188419">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8841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8418" grpId="0"/>
      <p:bldP spid="188419"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Rot="1" noChangeArrowheads="1"/>
          </p:cNvSpPr>
          <p:nvPr>
            <p:ph type="title" idx="4294967295"/>
          </p:nvPr>
        </p:nvSpPr>
        <p:spPr>
          <a:xfrm>
            <a:off x="1747837" y="807200"/>
            <a:ext cx="9297988" cy="1143000"/>
          </a:xfrm>
        </p:spPr>
        <p:txBody>
          <a:bodyPr>
            <a:normAutofit/>
          </a:bodyPr>
          <a:lstStyle/>
          <a:p>
            <a:pPr eaLnBrk="1" hangingPunct="1">
              <a:defRPr/>
            </a:pPr>
            <a:r>
              <a:rPr lang="en-US" sz="3600" b="1" dirty="0">
                <a:solidFill>
                  <a:srgbClr val="0070C0"/>
                </a:solidFill>
              </a:rPr>
              <a:t>Under-5 mortality rate</a:t>
            </a:r>
          </a:p>
        </p:txBody>
      </p:sp>
      <p:sp>
        <p:nvSpPr>
          <p:cNvPr id="188419" name="Rectangle 3"/>
          <p:cNvSpPr>
            <a:spLocks noGrp="1" noChangeArrowheads="1"/>
          </p:cNvSpPr>
          <p:nvPr>
            <p:ph type="body" idx="4294967295"/>
          </p:nvPr>
        </p:nvSpPr>
        <p:spPr>
          <a:xfrm>
            <a:off x="1819073" y="2052915"/>
            <a:ext cx="10444163" cy="1643063"/>
          </a:xfrm>
        </p:spPr>
        <p:txBody>
          <a:bodyPr>
            <a:normAutofit/>
          </a:bodyPr>
          <a:lstStyle/>
          <a:p>
            <a:pPr eaLnBrk="1" hangingPunct="1">
              <a:buFont typeface="Wingdings" pitchFamily="2" charset="2"/>
              <a:buNone/>
            </a:pPr>
            <a:r>
              <a:rPr lang="en-US" sz="2800" dirty="0"/>
              <a:t>Deaths below 5 years expressed as per 1000 of the number of children below the age of 5 years</a:t>
            </a:r>
          </a:p>
        </p:txBody>
      </p:sp>
      <p:sp>
        <p:nvSpPr>
          <p:cNvPr id="1029" name="Rectangle 4"/>
          <p:cNvSpPr>
            <a:spLocks noChangeArrowheads="1"/>
          </p:cNvSpPr>
          <p:nvPr/>
        </p:nvSpPr>
        <p:spPr bwMode="auto">
          <a:xfrm>
            <a:off x="482845" y="2874447"/>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ar-EG">
              <a:solidFill>
                <a:prstClr val="black"/>
              </a:solidFill>
              <a:latin typeface="Tw Cen MT"/>
              <a:cs typeface="Arial" panose="020B0604020202020204" pitchFamily="34" charset="0"/>
            </a:endParaRPr>
          </a:p>
        </p:txBody>
      </p:sp>
      <mc:AlternateContent xmlns:mc="http://schemas.openxmlformats.org/markup-compatibility/2006">
        <mc:Choice xmlns:a14="http://schemas.microsoft.com/office/drawing/2010/main" Requires="a14">
          <p:sp>
            <p:nvSpPr>
              <p:cNvPr id="8" name="TextBox 7"/>
              <p:cNvSpPr txBox="1"/>
              <p:nvPr/>
            </p:nvSpPr>
            <p:spPr>
              <a:xfrm>
                <a:off x="1433989" y="4181368"/>
                <a:ext cx="10829247" cy="575222"/>
              </a:xfrm>
              <a:prstGeom prst="rect">
                <a:avLst/>
              </a:prstGeom>
              <a:noFill/>
            </p:spPr>
            <p:txBody>
              <a:bodyPr wrap="none" rtlCol="0">
                <a:spAutoFit/>
              </a:bodyPr>
              <a:lstStyle/>
              <a:p>
                <a14:m>
                  <m:oMath xmlns:m="http://schemas.openxmlformats.org/officeDocument/2006/math">
                    <m:r>
                      <a:rPr lang="en-US" sz="2000" i="1" smtClean="0">
                        <a:solidFill>
                          <a:srgbClr val="FF0000"/>
                        </a:solidFill>
                        <a:latin typeface="Cambria Math"/>
                      </a:rPr>
                      <m:t>𝑈𝑛𝑑𝑒</m:t>
                    </m:r>
                    <m:r>
                      <a:rPr lang="en-US" sz="2000" b="0" i="1" smtClean="0">
                        <a:solidFill>
                          <a:srgbClr val="FF0000"/>
                        </a:solidFill>
                        <a:latin typeface="Cambria Math" panose="02040503050406030204" pitchFamily="18" charset="0"/>
                      </a:rPr>
                      <m:t>𝑟</m:t>
                    </m:r>
                    <m:r>
                      <a:rPr lang="en-US" sz="2000" i="1" smtClean="0">
                        <a:solidFill>
                          <a:srgbClr val="FF0000"/>
                        </a:solidFill>
                        <a:latin typeface="Cambria Math"/>
                      </a:rPr>
                      <m:t>−5 </m:t>
                    </m:r>
                    <m:r>
                      <a:rPr lang="en-US" sz="2000" i="1" smtClean="0">
                        <a:solidFill>
                          <a:srgbClr val="FF0000"/>
                        </a:solidFill>
                        <a:latin typeface="Cambria Math"/>
                      </a:rPr>
                      <m:t>𝑚𝑜𝑟𝑡𝑎𝑙𝑖𝑡𝑦</m:t>
                    </m:r>
                    <m:r>
                      <a:rPr lang="en-US" sz="2000" i="1" smtClean="0">
                        <a:solidFill>
                          <a:srgbClr val="FF0000"/>
                        </a:solidFill>
                        <a:latin typeface="Cambria Math"/>
                      </a:rPr>
                      <m:t>=</m:t>
                    </m:r>
                    <m:f>
                      <m:fPr>
                        <m:ctrlPr>
                          <a:rPr lang="en-US" sz="2000" i="1">
                            <a:solidFill>
                              <a:srgbClr val="FF0000"/>
                            </a:solidFill>
                            <a:latin typeface="Cambria Math" panose="02040503050406030204" pitchFamily="18" charset="0"/>
                          </a:rPr>
                        </m:ctrlPr>
                      </m:fPr>
                      <m:num>
                        <m:r>
                          <a:rPr lang="en-US" sz="2000" i="1">
                            <a:solidFill>
                              <a:srgbClr val="FF0000"/>
                            </a:solidFill>
                            <a:latin typeface="Cambria Math"/>
                          </a:rPr>
                          <m:t>𝐷𝑒𝑎𝑡h𝑠</m:t>
                        </m:r>
                        <m:r>
                          <a:rPr lang="en-US" sz="2000" i="1">
                            <a:solidFill>
                              <a:srgbClr val="FF0000"/>
                            </a:solidFill>
                            <a:latin typeface="Cambria Math"/>
                          </a:rPr>
                          <m:t> </m:t>
                        </m:r>
                        <m:r>
                          <a:rPr lang="en-US" sz="2000" i="1" smtClean="0">
                            <a:solidFill>
                              <a:srgbClr val="0070C0"/>
                            </a:solidFill>
                            <a:latin typeface="Cambria Math"/>
                          </a:rPr>
                          <m:t>𝑏𝑒𝑙𝑜𝑤</m:t>
                        </m:r>
                        <m:r>
                          <a:rPr lang="en-US" sz="2000" i="1" smtClean="0">
                            <a:solidFill>
                              <a:srgbClr val="0070C0"/>
                            </a:solidFill>
                            <a:latin typeface="Cambria Math"/>
                          </a:rPr>
                          <m:t> 5 </m:t>
                        </m:r>
                        <m:r>
                          <a:rPr lang="en-US" sz="2000" i="1" smtClean="0">
                            <a:solidFill>
                              <a:srgbClr val="0070C0"/>
                            </a:solidFill>
                            <a:latin typeface="Cambria Math"/>
                          </a:rPr>
                          <m:t>𝑦𝑒𝑎𝑟𝑠</m:t>
                        </m:r>
                        <m:r>
                          <a:rPr lang="en-US" sz="2000" i="1" smtClean="0">
                            <a:solidFill>
                              <a:srgbClr val="0070C0"/>
                            </a:solidFill>
                            <a:latin typeface="Cambria Math"/>
                          </a:rPr>
                          <m:t> </m:t>
                        </m:r>
                        <m:r>
                          <a:rPr lang="en-US" sz="2000" i="1">
                            <a:solidFill>
                              <a:srgbClr val="FF0000"/>
                            </a:solidFill>
                            <a:latin typeface="Cambria Math"/>
                          </a:rPr>
                          <m:t>𝑜𝑓</m:t>
                        </m:r>
                        <m:r>
                          <a:rPr lang="en-US" sz="2000" i="1">
                            <a:solidFill>
                              <a:srgbClr val="FF0000"/>
                            </a:solidFill>
                            <a:latin typeface="Cambria Math"/>
                          </a:rPr>
                          <m:t> </m:t>
                        </m:r>
                        <m:r>
                          <a:rPr lang="en-US" sz="2000" i="1">
                            <a:solidFill>
                              <a:srgbClr val="FF0000"/>
                            </a:solidFill>
                            <a:latin typeface="Cambria Math"/>
                          </a:rPr>
                          <m:t>𝑎𝑔𝑒</m:t>
                        </m:r>
                        <m:r>
                          <a:rPr lang="en-US" sz="2000" i="1">
                            <a:solidFill>
                              <a:srgbClr val="FF0000"/>
                            </a:solidFill>
                            <a:latin typeface="Cambria Math"/>
                          </a:rPr>
                          <m:t> </m:t>
                        </m:r>
                        <m:r>
                          <a:rPr lang="en-US" sz="2000" i="1">
                            <a:solidFill>
                              <a:srgbClr val="FF0000"/>
                            </a:solidFill>
                            <a:latin typeface="Cambria Math"/>
                          </a:rPr>
                          <m:t>𝑖𝑛</m:t>
                        </m:r>
                        <m:r>
                          <a:rPr lang="en-US" sz="2000" i="1">
                            <a:solidFill>
                              <a:srgbClr val="FF0000"/>
                            </a:solidFill>
                            <a:latin typeface="Cambria Math"/>
                          </a:rPr>
                          <m:t> </m:t>
                        </m:r>
                        <m:r>
                          <a:rPr lang="en-US" sz="2000" i="1">
                            <a:solidFill>
                              <a:srgbClr val="FF0000"/>
                            </a:solidFill>
                            <a:latin typeface="Cambria Math"/>
                          </a:rPr>
                          <m:t>𝑎</m:t>
                        </m:r>
                        <m:r>
                          <a:rPr lang="en-US" sz="2000" i="1">
                            <a:solidFill>
                              <a:srgbClr val="FF0000"/>
                            </a:solidFill>
                            <a:latin typeface="Cambria Math"/>
                          </a:rPr>
                          <m:t> </m:t>
                        </m:r>
                        <m:r>
                          <a:rPr lang="en-US" sz="2000" i="1">
                            <a:solidFill>
                              <a:srgbClr val="FF0000"/>
                            </a:solidFill>
                            <a:latin typeface="Cambria Math"/>
                          </a:rPr>
                          <m:t>𝑔𝑖𝑣𝑒𝑛</m:t>
                        </m:r>
                        <m:r>
                          <a:rPr lang="en-US" sz="2000" i="1">
                            <a:solidFill>
                              <a:srgbClr val="FF0000"/>
                            </a:solidFill>
                            <a:latin typeface="Cambria Math"/>
                          </a:rPr>
                          <m:t> </m:t>
                        </m:r>
                        <m:r>
                          <a:rPr lang="en-US" sz="2000" i="1">
                            <a:solidFill>
                              <a:srgbClr val="FF0000"/>
                            </a:solidFill>
                            <a:latin typeface="Cambria Math"/>
                          </a:rPr>
                          <m:t>𝑦𝑒𝑎𝑟</m:t>
                        </m:r>
                        <m:r>
                          <a:rPr lang="en-US" sz="2000" i="1">
                            <a:solidFill>
                              <a:srgbClr val="FF0000"/>
                            </a:solidFill>
                            <a:latin typeface="Cambria Math"/>
                          </a:rPr>
                          <m:t> </m:t>
                        </m:r>
                        <m:r>
                          <a:rPr lang="en-US" sz="2000" i="1">
                            <a:solidFill>
                              <a:srgbClr val="FF0000"/>
                            </a:solidFill>
                            <a:latin typeface="Cambria Math"/>
                          </a:rPr>
                          <m:t>𝑎𝑛𝑑</m:t>
                        </m:r>
                        <m:r>
                          <a:rPr lang="en-US" sz="2000" i="1">
                            <a:solidFill>
                              <a:srgbClr val="FF0000"/>
                            </a:solidFill>
                            <a:latin typeface="Cambria Math"/>
                          </a:rPr>
                          <m:t> </m:t>
                        </m:r>
                        <m:r>
                          <a:rPr lang="en-US" sz="2000" i="1">
                            <a:solidFill>
                              <a:srgbClr val="FF0000"/>
                            </a:solidFill>
                            <a:latin typeface="Cambria Math"/>
                          </a:rPr>
                          <m:t>𝑙𝑜𝑐𝑎𝑙𝑖𝑡𝑦</m:t>
                        </m:r>
                      </m:num>
                      <m:den>
                        <m:r>
                          <a:rPr lang="en-US" sz="2000" i="1">
                            <a:solidFill>
                              <a:srgbClr val="FF0000"/>
                            </a:solidFill>
                            <a:latin typeface="Cambria Math"/>
                          </a:rPr>
                          <m:t>𝑇𝑜𝑡𝑎𝑙</m:t>
                        </m:r>
                        <m:r>
                          <a:rPr lang="en-US" sz="2000" i="1">
                            <a:solidFill>
                              <a:srgbClr val="FF0000"/>
                            </a:solidFill>
                            <a:latin typeface="Cambria Math"/>
                          </a:rPr>
                          <m:t> </m:t>
                        </m:r>
                        <m:r>
                          <a:rPr lang="en-US" sz="2000" i="1">
                            <a:solidFill>
                              <a:srgbClr val="FF0000"/>
                            </a:solidFill>
                            <a:latin typeface="Cambria Math"/>
                          </a:rPr>
                          <m:t>𝑛𝑢𝑚𝑏𝑒𝑟</m:t>
                        </m:r>
                        <m:r>
                          <a:rPr lang="en-US" sz="2000" i="1">
                            <a:solidFill>
                              <a:srgbClr val="FF0000"/>
                            </a:solidFill>
                            <a:latin typeface="Cambria Math"/>
                          </a:rPr>
                          <m:t> </m:t>
                        </m:r>
                        <m:r>
                          <a:rPr lang="en-US" sz="2000" i="1">
                            <a:solidFill>
                              <a:srgbClr val="FF0000"/>
                            </a:solidFill>
                            <a:latin typeface="Cambria Math"/>
                          </a:rPr>
                          <m:t>𝑜𝑓</m:t>
                        </m:r>
                        <m:r>
                          <a:rPr lang="en-US" sz="2000" i="1">
                            <a:solidFill>
                              <a:srgbClr val="FF0000"/>
                            </a:solidFill>
                            <a:latin typeface="Cambria Math"/>
                          </a:rPr>
                          <m:t> </m:t>
                        </m:r>
                        <m:r>
                          <a:rPr lang="en-US" sz="2000" i="1" smtClean="0">
                            <a:solidFill>
                              <a:srgbClr val="0070C0"/>
                            </a:solidFill>
                            <a:latin typeface="Cambria Math"/>
                          </a:rPr>
                          <m:t>𝑐h𝑖𝑙𝑑𝑟𝑒𝑛</m:t>
                        </m:r>
                        <m:r>
                          <a:rPr lang="en-US" sz="2000" i="1" smtClean="0">
                            <a:solidFill>
                              <a:srgbClr val="0070C0"/>
                            </a:solidFill>
                            <a:latin typeface="Cambria Math"/>
                          </a:rPr>
                          <m:t> </m:t>
                        </m:r>
                        <m:r>
                          <a:rPr lang="en-US" sz="2000" i="1" smtClean="0">
                            <a:solidFill>
                              <a:srgbClr val="0070C0"/>
                            </a:solidFill>
                            <a:latin typeface="Cambria Math"/>
                          </a:rPr>
                          <m:t>𝑏𝑒𝑙𝑜𝑤</m:t>
                        </m:r>
                        <m:r>
                          <a:rPr lang="en-US" sz="2000" i="1" smtClean="0">
                            <a:solidFill>
                              <a:srgbClr val="0070C0"/>
                            </a:solidFill>
                            <a:latin typeface="Cambria Math"/>
                          </a:rPr>
                          <m:t> 5 </m:t>
                        </m:r>
                        <m:r>
                          <a:rPr lang="en-US" sz="2000" i="1" smtClean="0">
                            <a:solidFill>
                              <a:srgbClr val="0070C0"/>
                            </a:solidFill>
                            <a:latin typeface="Cambria Math"/>
                          </a:rPr>
                          <m:t>𝑦𝑒𝑎𝑟𝑠</m:t>
                        </m:r>
                        <m:r>
                          <a:rPr lang="en-US" sz="2000" i="1" smtClean="0">
                            <a:solidFill>
                              <a:srgbClr val="0070C0"/>
                            </a:solidFill>
                            <a:latin typeface="Cambria Math"/>
                          </a:rPr>
                          <m:t> </m:t>
                        </m:r>
                        <m:r>
                          <a:rPr lang="en-US" sz="2000" i="1">
                            <a:solidFill>
                              <a:srgbClr val="FF0000"/>
                            </a:solidFill>
                            <a:latin typeface="Cambria Math"/>
                          </a:rPr>
                          <m:t>𝑜𝑓</m:t>
                        </m:r>
                        <m:r>
                          <a:rPr lang="en-US" sz="2000" i="1">
                            <a:solidFill>
                              <a:srgbClr val="FF0000"/>
                            </a:solidFill>
                            <a:latin typeface="Cambria Math"/>
                          </a:rPr>
                          <m:t> </m:t>
                        </m:r>
                        <m:r>
                          <a:rPr lang="en-US" sz="2000" i="1">
                            <a:solidFill>
                              <a:srgbClr val="FF0000"/>
                            </a:solidFill>
                            <a:latin typeface="Cambria Math"/>
                          </a:rPr>
                          <m:t>𝑎𝑔𝑒</m:t>
                        </m:r>
                        <m:r>
                          <a:rPr lang="en-US" sz="2000" i="1">
                            <a:solidFill>
                              <a:srgbClr val="FF0000"/>
                            </a:solidFill>
                            <a:latin typeface="Cambria Math"/>
                          </a:rPr>
                          <m:t> </m:t>
                        </m:r>
                        <m:r>
                          <a:rPr lang="en-US" sz="2000" i="1">
                            <a:solidFill>
                              <a:srgbClr val="FF0000"/>
                            </a:solidFill>
                            <a:latin typeface="Cambria Math"/>
                          </a:rPr>
                          <m:t>𝑖𝑛</m:t>
                        </m:r>
                        <m:r>
                          <a:rPr lang="en-US" sz="2000" i="1">
                            <a:solidFill>
                              <a:srgbClr val="FF0000"/>
                            </a:solidFill>
                            <a:latin typeface="Cambria Math"/>
                          </a:rPr>
                          <m:t> </m:t>
                        </m:r>
                        <m:r>
                          <a:rPr lang="en-US" sz="2000" i="1">
                            <a:solidFill>
                              <a:srgbClr val="FF0000"/>
                            </a:solidFill>
                            <a:latin typeface="Cambria Math"/>
                          </a:rPr>
                          <m:t>𝑡h𝑒</m:t>
                        </m:r>
                        <m:r>
                          <a:rPr lang="en-US" sz="2000" i="1">
                            <a:solidFill>
                              <a:srgbClr val="FF0000"/>
                            </a:solidFill>
                            <a:latin typeface="Cambria Math"/>
                          </a:rPr>
                          <m:t> </m:t>
                        </m:r>
                        <m:r>
                          <a:rPr lang="en-US" sz="2000" i="1">
                            <a:solidFill>
                              <a:srgbClr val="FF0000"/>
                            </a:solidFill>
                            <a:latin typeface="Cambria Math"/>
                          </a:rPr>
                          <m:t>𝑠𝑎𝑚𝑒</m:t>
                        </m:r>
                        <m:r>
                          <a:rPr lang="en-US" sz="2000" i="1">
                            <a:solidFill>
                              <a:srgbClr val="FF0000"/>
                            </a:solidFill>
                            <a:latin typeface="Cambria Math"/>
                          </a:rPr>
                          <m:t> </m:t>
                        </m:r>
                        <m:r>
                          <a:rPr lang="en-US" sz="2000" i="1">
                            <a:solidFill>
                              <a:srgbClr val="FF0000"/>
                            </a:solidFill>
                            <a:latin typeface="Cambria Math"/>
                          </a:rPr>
                          <m:t>𝑦𝑒𝑎𝑟</m:t>
                        </m:r>
                        <m:r>
                          <a:rPr lang="en-US" sz="2000" i="1">
                            <a:solidFill>
                              <a:srgbClr val="FF0000"/>
                            </a:solidFill>
                            <a:latin typeface="Cambria Math"/>
                          </a:rPr>
                          <m:t> </m:t>
                        </m:r>
                        <m:r>
                          <a:rPr lang="en-US" sz="2000" i="1">
                            <a:solidFill>
                              <a:srgbClr val="FF0000"/>
                            </a:solidFill>
                            <a:latin typeface="Cambria Math"/>
                          </a:rPr>
                          <m:t>𝑎𝑛𝑑</m:t>
                        </m:r>
                        <m:r>
                          <a:rPr lang="en-US" sz="2000" i="1">
                            <a:solidFill>
                              <a:srgbClr val="FF0000"/>
                            </a:solidFill>
                            <a:latin typeface="Cambria Math"/>
                          </a:rPr>
                          <m:t> </m:t>
                        </m:r>
                        <m:r>
                          <a:rPr lang="en-US" sz="2000" i="1">
                            <a:solidFill>
                              <a:srgbClr val="FF0000"/>
                            </a:solidFill>
                            <a:latin typeface="Cambria Math"/>
                          </a:rPr>
                          <m:t>𝑙𝑜𝑐𝑎𝑙𝑖𝑡𝑦</m:t>
                        </m:r>
                      </m:den>
                    </m:f>
                  </m:oMath>
                </a14:m>
                <a:r>
                  <a:rPr lang="en-US" sz="2000" dirty="0">
                    <a:solidFill>
                      <a:srgbClr val="FF0000"/>
                    </a:solidFill>
                    <a:latin typeface="Tw Cen MT"/>
                  </a:rPr>
                  <a:t> x 1000</a:t>
                </a:r>
              </a:p>
            </p:txBody>
          </p:sp>
        </mc:Choice>
        <mc:Fallback>
          <p:sp>
            <p:nvSpPr>
              <p:cNvPr id="8" name="TextBox 7"/>
              <p:cNvSpPr txBox="1">
                <a:spLocks noRot="1" noChangeAspect="1" noMove="1" noResize="1" noEditPoints="1" noAdjustHandles="1" noChangeArrowheads="1" noChangeShapeType="1" noTextEdit="1"/>
              </p:cNvSpPr>
              <p:nvPr/>
            </p:nvSpPr>
            <p:spPr>
              <a:xfrm>
                <a:off x="1433989" y="4181368"/>
                <a:ext cx="10829247" cy="575222"/>
              </a:xfrm>
              <a:prstGeom prst="rect">
                <a:avLst/>
              </a:prstGeom>
              <a:blipFill rotWithShape="0">
                <a:blip r:embed="rId3"/>
                <a:stretch>
                  <a:fillRect b="-2128"/>
                </a:stretch>
              </a:blipFill>
            </p:spPr>
            <p:txBody>
              <a:bodyPr/>
              <a:lstStyle/>
              <a:p>
                <a:r>
                  <a:rPr lang="en-US">
                    <a:noFill/>
                  </a:rPr>
                  <a:t> </a:t>
                </a:r>
              </a:p>
            </p:txBody>
          </p:sp>
        </mc:Fallback>
      </mc:AlternateContent>
    </p:spTree>
    <p:extLst>
      <p:ext uri="{BB962C8B-B14F-4D97-AF65-F5344CB8AC3E}">
        <p14:creationId xmlns:p14="http://schemas.microsoft.com/office/powerpoint/2010/main" val="74760216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88418"/>
                                        </p:tgtEl>
                                        <p:attrNameLst>
                                          <p:attrName>style.visibility</p:attrName>
                                        </p:attrNameLst>
                                      </p:cBhvr>
                                      <p:to>
                                        <p:strVal val="visible"/>
                                      </p:to>
                                    </p:set>
                                    <p:animEffect transition="in" filter="box(in)">
                                      <p:cBhvr>
                                        <p:cTn id="7" dur="500"/>
                                        <p:tgtEl>
                                          <p:spTgt spid="18841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88419">
                                            <p:txEl>
                                              <p:pRg st="0" end="0"/>
                                            </p:txEl>
                                          </p:spTgt>
                                        </p:tgtEl>
                                        <p:attrNameLst>
                                          <p:attrName>style.visibility</p:attrName>
                                        </p:attrNameLst>
                                      </p:cBhvr>
                                      <p:to>
                                        <p:strVal val="visible"/>
                                      </p:to>
                                    </p:set>
                                    <p:anim calcmode="lin" valueType="num">
                                      <p:cBhvr additive="base">
                                        <p:cTn id="12" dur="500" fill="hold"/>
                                        <p:tgtEl>
                                          <p:spTgt spid="188419">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8841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8418" grpId="0"/>
      <p:bldP spid="188419"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Rot="1" noChangeArrowheads="1"/>
          </p:cNvSpPr>
          <p:nvPr>
            <p:ph type="title" idx="4294967295"/>
          </p:nvPr>
        </p:nvSpPr>
        <p:spPr>
          <a:xfrm>
            <a:off x="1558131" y="869309"/>
            <a:ext cx="9297988" cy="1143000"/>
          </a:xfrm>
        </p:spPr>
        <p:txBody>
          <a:bodyPr>
            <a:normAutofit/>
          </a:bodyPr>
          <a:lstStyle/>
          <a:p>
            <a:pPr eaLnBrk="1" hangingPunct="1">
              <a:defRPr/>
            </a:pPr>
            <a:r>
              <a:rPr lang="en-US" sz="4000" b="1" dirty="0">
                <a:solidFill>
                  <a:srgbClr val="0070C0"/>
                </a:solidFill>
              </a:rPr>
              <a:t>Maternal Mortality </a:t>
            </a:r>
            <a:r>
              <a:rPr lang="en-US" sz="4000" b="1" dirty="0">
                <a:solidFill>
                  <a:srgbClr val="FF0000"/>
                </a:solidFill>
              </a:rPr>
              <a:t>Ratio</a:t>
            </a:r>
            <a:r>
              <a:rPr lang="en-US" sz="4000" b="1" dirty="0">
                <a:solidFill>
                  <a:srgbClr val="0070C0"/>
                </a:solidFill>
              </a:rPr>
              <a:t> (MMR)</a:t>
            </a:r>
          </a:p>
        </p:txBody>
      </p:sp>
      <p:sp>
        <p:nvSpPr>
          <p:cNvPr id="188419" name="Rectangle 3"/>
          <p:cNvSpPr>
            <a:spLocks noGrp="1" noChangeArrowheads="1"/>
          </p:cNvSpPr>
          <p:nvPr>
            <p:ph type="body" idx="4294967295"/>
          </p:nvPr>
        </p:nvSpPr>
        <p:spPr>
          <a:xfrm>
            <a:off x="1663429" y="2011087"/>
            <a:ext cx="10444163" cy="1643063"/>
          </a:xfrm>
        </p:spPr>
        <p:txBody>
          <a:bodyPr>
            <a:normAutofit/>
          </a:bodyPr>
          <a:lstStyle/>
          <a:p>
            <a:pPr eaLnBrk="1" hangingPunct="1">
              <a:buFont typeface="Wingdings" pitchFamily="2" charset="2"/>
              <a:buNone/>
            </a:pPr>
            <a:r>
              <a:rPr lang="en-US" sz="2800" dirty="0"/>
              <a:t>Deaths due to maternal causes (</a:t>
            </a:r>
            <a:r>
              <a:rPr lang="en-US" sz="2800" dirty="0">
                <a:solidFill>
                  <a:srgbClr val="0070C0"/>
                </a:solidFill>
              </a:rPr>
              <a:t>pregnancy, delivery </a:t>
            </a:r>
            <a:r>
              <a:rPr lang="en-US" sz="2800" dirty="0"/>
              <a:t>and puerperium) in a given year and locality expressed as per 100 000 </a:t>
            </a:r>
            <a:r>
              <a:rPr lang="en-US" sz="2800" dirty="0">
                <a:solidFill>
                  <a:srgbClr val="0070C0"/>
                </a:solidFill>
              </a:rPr>
              <a:t>live births </a:t>
            </a:r>
            <a:r>
              <a:rPr lang="en-US" sz="2800" dirty="0"/>
              <a:t>in the same year and locality</a:t>
            </a:r>
          </a:p>
        </p:txBody>
      </p:sp>
      <p:sp>
        <p:nvSpPr>
          <p:cNvPr id="1029" name="Rectangle 4"/>
          <p:cNvSpPr>
            <a:spLocks noChangeArrowheads="1"/>
          </p:cNvSpPr>
          <p:nvPr/>
        </p:nvSpPr>
        <p:spPr bwMode="auto">
          <a:xfrm>
            <a:off x="482845" y="2874447"/>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ar-EG">
              <a:solidFill>
                <a:prstClr val="black"/>
              </a:solidFill>
              <a:latin typeface="Tw Cen MT"/>
              <a:cs typeface="Arial" panose="020B0604020202020204" pitchFamily="34" charset="0"/>
            </a:endParaRPr>
          </a:p>
        </p:txBody>
      </p:sp>
      <mc:AlternateContent xmlns:mc="http://schemas.openxmlformats.org/markup-compatibility/2006">
        <mc:Choice xmlns:a14="http://schemas.microsoft.com/office/drawing/2010/main" Requires="a14">
          <p:sp>
            <p:nvSpPr>
              <p:cNvPr id="8" name="TextBox 7"/>
              <p:cNvSpPr txBox="1"/>
              <p:nvPr/>
            </p:nvSpPr>
            <p:spPr>
              <a:xfrm>
                <a:off x="2516222" y="3593623"/>
                <a:ext cx="7791813" cy="574901"/>
              </a:xfrm>
              <a:prstGeom prst="rect">
                <a:avLst/>
              </a:prstGeom>
              <a:noFill/>
            </p:spPr>
            <p:txBody>
              <a:bodyPr wrap="none" rtlCol="0">
                <a:spAutoFit/>
              </a:bodyPr>
              <a:lstStyle/>
              <a:p>
                <a14:m>
                  <m:oMath xmlns:m="http://schemas.openxmlformats.org/officeDocument/2006/math">
                    <m:r>
                      <a:rPr lang="en-US" sz="2000" i="1" smtClean="0">
                        <a:solidFill>
                          <a:srgbClr val="FF0000"/>
                        </a:solidFill>
                        <a:latin typeface="Cambria Math"/>
                      </a:rPr>
                      <m:t>𝑀𝑀𝑅</m:t>
                    </m:r>
                    <m:r>
                      <a:rPr lang="en-US" sz="2000" i="1" smtClean="0">
                        <a:solidFill>
                          <a:srgbClr val="FF0000"/>
                        </a:solidFill>
                        <a:latin typeface="Cambria Math"/>
                      </a:rPr>
                      <m:t>=</m:t>
                    </m:r>
                    <m:f>
                      <m:fPr>
                        <m:ctrlPr>
                          <a:rPr lang="en-US" sz="2000" i="1">
                            <a:solidFill>
                              <a:srgbClr val="FF0000"/>
                            </a:solidFill>
                            <a:latin typeface="Cambria Math" panose="02040503050406030204" pitchFamily="18" charset="0"/>
                          </a:rPr>
                        </m:ctrlPr>
                      </m:fPr>
                      <m:num>
                        <m:r>
                          <a:rPr lang="en-US" sz="2000" i="1">
                            <a:solidFill>
                              <a:srgbClr val="FF0000"/>
                            </a:solidFill>
                            <a:latin typeface="Cambria Math"/>
                          </a:rPr>
                          <m:t>𝐷𝑒𝑎𝑡h𝑠</m:t>
                        </m:r>
                        <m:r>
                          <a:rPr lang="en-US" sz="2000" i="1">
                            <a:solidFill>
                              <a:srgbClr val="FF0000"/>
                            </a:solidFill>
                            <a:latin typeface="Cambria Math"/>
                          </a:rPr>
                          <m:t> </m:t>
                        </m:r>
                        <m:r>
                          <a:rPr lang="en-US" sz="2000" i="1">
                            <a:solidFill>
                              <a:srgbClr val="FF0000"/>
                            </a:solidFill>
                            <a:latin typeface="Cambria Math"/>
                          </a:rPr>
                          <m:t>𝑑𝑢𝑒</m:t>
                        </m:r>
                        <m:r>
                          <a:rPr lang="en-US" sz="2000" i="1">
                            <a:solidFill>
                              <a:srgbClr val="FF0000"/>
                            </a:solidFill>
                            <a:latin typeface="Cambria Math"/>
                          </a:rPr>
                          <m:t> </m:t>
                        </m:r>
                        <m:r>
                          <a:rPr lang="en-US" sz="2000" i="1">
                            <a:solidFill>
                              <a:srgbClr val="FF0000"/>
                            </a:solidFill>
                            <a:latin typeface="Cambria Math"/>
                          </a:rPr>
                          <m:t>𝑡𝑜</m:t>
                        </m:r>
                        <m:r>
                          <a:rPr lang="en-US" sz="2000" i="1">
                            <a:solidFill>
                              <a:srgbClr val="FF0000"/>
                            </a:solidFill>
                            <a:latin typeface="Cambria Math"/>
                          </a:rPr>
                          <m:t> </m:t>
                        </m:r>
                        <m:r>
                          <a:rPr lang="en-US" sz="2000" i="1" smtClean="0">
                            <a:solidFill>
                              <a:srgbClr val="0070C0"/>
                            </a:solidFill>
                            <a:latin typeface="Cambria Math"/>
                          </a:rPr>
                          <m:t>𝑚𝑎𝑡𝑒𝑟𝑛𝑎𝑙</m:t>
                        </m:r>
                        <m:r>
                          <a:rPr lang="en-US" sz="2000" i="1" smtClean="0">
                            <a:solidFill>
                              <a:srgbClr val="0070C0"/>
                            </a:solidFill>
                            <a:latin typeface="Cambria Math"/>
                          </a:rPr>
                          <m:t> </m:t>
                        </m:r>
                        <m:r>
                          <a:rPr lang="en-US" sz="2000" i="1" smtClean="0">
                            <a:solidFill>
                              <a:srgbClr val="0070C0"/>
                            </a:solidFill>
                            <a:latin typeface="Cambria Math"/>
                          </a:rPr>
                          <m:t>𝑐𝑎𝑢𝑠𝑒𝑠</m:t>
                        </m:r>
                        <m:r>
                          <a:rPr lang="en-US" sz="2000" i="1" smtClean="0">
                            <a:solidFill>
                              <a:srgbClr val="0070C0"/>
                            </a:solidFill>
                            <a:latin typeface="Cambria Math"/>
                          </a:rPr>
                          <m:t> </m:t>
                        </m:r>
                        <m:r>
                          <a:rPr lang="en-US" sz="2000" i="1">
                            <a:solidFill>
                              <a:srgbClr val="FF0000"/>
                            </a:solidFill>
                            <a:latin typeface="Cambria Math"/>
                          </a:rPr>
                          <m:t>𝑖𝑛</m:t>
                        </m:r>
                        <m:r>
                          <a:rPr lang="en-US" sz="2000" i="1">
                            <a:solidFill>
                              <a:srgbClr val="FF0000"/>
                            </a:solidFill>
                            <a:latin typeface="Cambria Math"/>
                          </a:rPr>
                          <m:t> </m:t>
                        </m:r>
                        <m:r>
                          <a:rPr lang="en-US" sz="2000" i="1">
                            <a:solidFill>
                              <a:srgbClr val="FF0000"/>
                            </a:solidFill>
                            <a:latin typeface="Cambria Math"/>
                          </a:rPr>
                          <m:t>𝑎</m:t>
                        </m:r>
                        <m:r>
                          <a:rPr lang="en-US" sz="2000" i="1">
                            <a:solidFill>
                              <a:srgbClr val="FF0000"/>
                            </a:solidFill>
                            <a:latin typeface="Cambria Math"/>
                          </a:rPr>
                          <m:t> </m:t>
                        </m:r>
                        <m:r>
                          <a:rPr lang="en-US" sz="2000" i="1">
                            <a:solidFill>
                              <a:srgbClr val="FF0000"/>
                            </a:solidFill>
                            <a:latin typeface="Cambria Math"/>
                          </a:rPr>
                          <m:t>𝑔𝑖𝑣𝑒𝑛</m:t>
                        </m:r>
                        <m:r>
                          <a:rPr lang="en-US" sz="2000" i="1">
                            <a:solidFill>
                              <a:srgbClr val="FF0000"/>
                            </a:solidFill>
                            <a:latin typeface="Cambria Math"/>
                          </a:rPr>
                          <m:t> </m:t>
                        </m:r>
                        <m:r>
                          <a:rPr lang="en-US" sz="2000" i="1">
                            <a:solidFill>
                              <a:srgbClr val="FF0000"/>
                            </a:solidFill>
                            <a:latin typeface="Cambria Math"/>
                          </a:rPr>
                          <m:t>𝑦𝑒𝑎𝑟</m:t>
                        </m:r>
                        <m:r>
                          <a:rPr lang="en-US" sz="2000" i="1">
                            <a:solidFill>
                              <a:srgbClr val="FF0000"/>
                            </a:solidFill>
                            <a:latin typeface="Cambria Math"/>
                          </a:rPr>
                          <m:t> </m:t>
                        </m:r>
                        <m:r>
                          <a:rPr lang="en-US" sz="2000" i="1">
                            <a:solidFill>
                              <a:srgbClr val="FF0000"/>
                            </a:solidFill>
                            <a:latin typeface="Cambria Math"/>
                          </a:rPr>
                          <m:t>𝑎𝑛𝑑</m:t>
                        </m:r>
                        <m:r>
                          <a:rPr lang="en-US" sz="2000" i="1">
                            <a:solidFill>
                              <a:srgbClr val="FF0000"/>
                            </a:solidFill>
                            <a:latin typeface="Cambria Math"/>
                          </a:rPr>
                          <m:t> </m:t>
                        </m:r>
                        <m:r>
                          <a:rPr lang="en-US" sz="2000" i="1">
                            <a:solidFill>
                              <a:srgbClr val="FF0000"/>
                            </a:solidFill>
                            <a:latin typeface="Cambria Math"/>
                          </a:rPr>
                          <m:t>𝑙𝑜𝑐𝑎𝑙𝑖𝑡𝑦</m:t>
                        </m:r>
                      </m:num>
                      <m:den>
                        <m:r>
                          <a:rPr lang="en-US" sz="2000" i="1">
                            <a:solidFill>
                              <a:srgbClr val="FF0000"/>
                            </a:solidFill>
                            <a:latin typeface="Cambria Math"/>
                          </a:rPr>
                          <m:t>𝑇𝑜𝑡𝑎𝑙</m:t>
                        </m:r>
                        <m:r>
                          <a:rPr lang="en-US" sz="2000" i="1">
                            <a:solidFill>
                              <a:srgbClr val="FF0000"/>
                            </a:solidFill>
                            <a:latin typeface="Cambria Math"/>
                          </a:rPr>
                          <m:t> </m:t>
                        </m:r>
                        <m:r>
                          <a:rPr lang="en-US" sz="2000" i="1">
                            <a:solidFill>
                              <a:srgbClr val="FF0000"/>
                            </a:solidFill>
                            <a:latin typeface="Cambria Math"/>
                          </a:rPr>
                          <m:t>𝑛𝑢𝑚𝑏𝑒𝑟</m:t>
                        </m:r>
                        <m:r>
                          <a:rPr lang="en-US" sz="2000" i="1">
                            <a:solidFill>
                              <a:srgbClr val="FF0000"/>
                            </a:solidFill>
                            <a:latin typeface="Cambria Math"/>
                          </a:rPr>
                          <m:t> </m:t>
                        </m:r>
                        <m:r>
                          <a:rPr lang="en-US" sz="2000" i="1">
                            <a:solidFill>
                              <a:srgbClr val="FF0000"/>
                            </a:solidFill>
                            <a:latin typeface="Cambria Math"/>
                          </a:rPr>
                          <m:t>𝑜𝑓</m:t>
                        </m:r>
                        <m:r>
                          <a:rPr lang="en-US" sz="2000" i="1">
                            <a:solidFill>
                              <a:srgbClr val="FF0000"/>
                            </a:solidFill>
                            <a:latin typeface="Cambria Math"/>
                          </a:rPr>
                          <m:t> </m:t>
                        </m:r>
                        <m:r>
                          <a:rPr lang="en-US" sz="2000" i="1" smtClean="0">
                            <a:solidFill>
                              <a:srgbClr val="0070C0"/>
                            </a:solidFill>
                            <a:latin typeface="Cambria Math"/>
                          </a:rPr>
                          <m:t>𝑙𝑖𝑣𝑒</m:t>
                        </m:r>
                        <m:r>
                          <a:rPr lang="en-US" sz="2000" i="1" smtClean="0">
                            <a:solidFill>
                              <a:srgbClr val="0070C0"/>
                            </a:solidFill>
                            <a:latin typeface="Cambria Math"/>
                          </a:rPr>
                          <m:t> </m:t>
                        </m:r>
                        <m:r>
                          <a:rPr lang="en-US" sz="2000" i="1" smtClean="0">
                            <a:solidFill>
                              <a:srgbClr val="0070C0"/>
                            </a:solidFill>
                            <a:latin typeface="Cambria Math"/>
                          </a:rPr>
                          <m:t>𝑏𝑖𝑟𝑡h𝑠</m:t>
                        </m:r>
                        <m:r>
                          <a:rPr lang="en-US" sz="2000" i="1" smtClean="0">
                            <a:solidFill>
                              <a:srgbClr val="0070C0"/>
                            </a:solidFill>
                            <a:latin typeface="Cambria Math"/>
                          </a:rPr>
                          <m:t> </m:t>
                        </m:r>
                        <m:r>
                          <a:rPr lang="en-US" sz="2000" i="1">
                            <a:solidFill>
                              <a:srgbClr val="FF0000"/>
                            </a:solidFill>
                            <a:latin typeface="Cambria Math"/>
                          </a:rPr>
                          <m:t>𝑖𝑛</m:t>
                        </m:r>
                        <m:r>
                          <a:rPr lang="en-US" sz="2000" i="1">
                            <a:solidFill>
                              <a:srgbClr val="FF0000"/>
                            </a:solidFill>
                            <a:latin typeface="Cambria Math"/>
                          </a:rPr>
                          <m:t> </m:t>
                        </m:r>
                        <m:r>
                          <a:rPr lang="en-US" sz="2000" i="1">
                            <a:solidFill>
                              <a:srgbClr val="FF0000"/>
                            </a:solidFill>
                            <a:latin typeface="Cambria Math"/>
                          </a:rPr>
                          <m:t>𝑡h𝑒</m:t>
                        </m:r>
                        <m:r>
                          <a:rPr lang="en-US" sz="2000" i="1">
                            <a:solidFill>
                              <a:srgbClr val="FF0000"/>
                            </a:solidFill>
                            <a:latin typeface="Cambria Math"/>
                          </a:rPr>
                          <m:t> </m:t>
                        </m:r>
                        <m:r>
                          <a:rPr lang="en-US" sz="2000" i="1">
                            <a:solidFill>
                              <a:srgbClr val="FF0000"/>
                            </a:solidFill>
                            <a:latin typeface="Cambria Math"/>
                          </a:rPr>
                          <m:t>𝑠𝑎𝑚𝑒</m:t>
                        </m:r>
                        <m:r>
                          <a:rPr lang="en-US" sz="2000" i="1">
                            <a:solidFill>
                              <a:srgbClr val="FF0000"/>
                            </a:solidFill>
                            <a:latin typeface="Cambria Math"/>
                          </a:rPr>
                          <m:t> </m:t>
                        </m:r>
                        <m:r>
                          <a:rPr lang="en-US" sz="2000" i="1">
                            <a:solidFill>
                              <a:srgbClr val="FF0000"/>
                            </a:solidFill>
                            <a:latin typeface="Cambria Math"/>
                          </a:rPr>
                          <m:t>𝑦𝑒𝑎𝑟</m:t>
                        </m:r>
                        <m:r>
                          <a:rPr lang="en-US" sz="2000" i="1">
                            <a:solidFill>
                              <a:srgbClr val="FF0000"/>
                            </a:solidFill>
                            <a:latin typeface="Cambria Math"/>
                          </a:rPr>
                          <m:t> </m:t>
                        </m:r>
                        <m:r>
                          <a:rPr lang="en-US" sz="2000" i="1">
                            <a:solidFill>
                              <a:srgbClr val="FF0000"/>
                            </a:solidFill>
                            <a:latin typeface="Cambria Math"/>
                          </a:rPr>
                          <m:t>𝑎𝑛𝑑</m:t>
                        </m:r>
                        <m:r>
                          <a:rPr lang="en-US" sz="2000" i="1">
                            <a:solidFill>
                              <a:srgbClr val="FF0000"/>
                            </a:solidFill>
                            <a:latin typeface="Cambria Math"/>
                          </a:rPr>
                          <m:t> </m:t>
                        </m:r>
                        <m:r>
                          <a:rPr lang="en-US" sz="2000" i="1">
                            <a:solidFill>
                              <a:srgbClr val="FF0000"/>
                            </a:solidFill>
                            <a:latin typeface="Cambria Math"/>
                          </a:rPr>
                          <m:t>𝑙𝑜𝑐𝑎𝑙𝑖𝑡𝑦</m:t>
                        </m:r>
                      </m:den>
                    </m:f>
                  </m:oMath>
                </a14:m>
                <a:r>
                  <a:rPr lang="en-US" sz="2000" dirty="0">
                    <a:solidFill>
                      <a:srgbClr val="FF0000"/>
                    </a:solidFill>
                    <a:latin typeface="Tw Cen MT"/>
                  </a:rPr>
                  <a:t> x 100 000</a:t>
                </a:r>
              </a:p>
            </p:txBody>
          </p:sp>
        </mc:Choice>
        <mc:Fallback>
          <p:sp>
            <p:nvSpPr>
              <p:cNvPr id="8" name="TextBox 7"/>
              <p:cNvSpPr txBox="1">
                <a:spLocks noRot="1" noChangeAspect="1" noMove="1" noResize="1" noEditPoints="1" noAdjustHandles="1" noChangeArrowheads="1" noChangeShapeType="1" noTextEdit="1"/>
              </p:cNvSpPr>
              <p:nvPr/>
            </p:nvSpPr>
            <p:spPr>
              <a:xfrm>
                <a:off x="2516222" y="3593623"/>
                <a:ext cx="7791813" cy="574901"/>
              </a:xfrm>
              <a:prstGeom prst="rect">
                <a:avLst/>
              </a:prstGeom>
              <a:blipFill rotWithShape="0">
                <a:blip r:embed="rId3"/>
                <a:stretch>
                  <a:fillRect b="-2128"/>
                </a:stretch>
              </a:blipFill>
            </p:spPr>
            <p:txBody>
              <a:bodyPr/>
              <a:lstStyle/>
              <a:p>
                <a:r>
                  <a:rPr lang="en-US">
                    <a:noFill/>
                  </a:rPr>
                  <a:t> </a:t>
                </a:r>
              </a:p>
            </p:txBody>
          </p:sp>
        </mc:Fallback>
      </mc:AlternateContent>
      <p:sp>
        <p:nvSpPr>
          <p:cNvPr id="6" name="TextBox 5"/>
          <p:cNvSpPr txBox="1"/>
          <p:nvPr/>
        </p:nvSpPr>
        <p:spPr>
          <a:xfrm>
            <a:off x="2140085" y="5080557"/>
            <a:ext cx="9080769" cy="908134"/>
          </a:xfrm>
          <a:prstGeom prst="rect">
            <a:avLst/>
          </a:prstGeom>
          <a:solidFill>
            <a:schemeClr val="accent2">
              <a:lumMod val="40000"/>
              <a:lumOff val="60000"/>
            </a:schemeClr>
          </a:solidFill>
        </p:spPr>
        <p:txBody>
          <a:bodyPr wrap="square" rtlCol="0">
            <a:spAutoFit/>
          </a:bodyPr>
          <a:lstStyle/>
          <a:p>
            <a:pPr algn="ctr">
              <a:lnSpc>
                <a:spcPct val="114000"/>
              </a:lnSpc>
              <a:spcBef>
                <a:spcPct val="20000"/>
              </a:spcBef>
              <a:defRPr/>
            </a:pPr>
            <a:r>
              <a:rPr lang="en-US" sz="2400" i="1" dirty="0">
                <a:solidFill>
                  <a:prstClr val="black"/>
                </a:solidFill>
                <a:latin typeface="Tw Cen MT"/>
              </a:rPr>
              <a:t>Reflects the status of maternal health and nutritional status, the quality of antenatal, natal and postnatal care as well as family planning services</a:t>
            </a:r>
            <a:endParaRPr lang="en-US" sz="2400" i="1" kern="0" dirty="0">
              <a:solidFill>
                <a:prstClr val="black"/>
              </a:solidFill>
              <a:latin typeface="Tw Cen MT"/>
            </a:endParaRPr>
          </a:p>
        </p:txBody>
      </p:sp>
    </p:spTree>
    <p:extLst>
      <p:ext uri="{BB962C8B-B14F-4D97-AF65-F5344CB8AC3E}">
        <p14:creationId xmlns:p14="http://schemas.microsoft.com/office/powerpoint/2010/main" val="300902101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88418"/>
                                        </p:tgtEl>
                                        <p:attrNameLst>
                                          <p:attrName>style.visibility</p:attrName>
                                        </p:attrNameLst>
                                      </p:cBhvr>
                                      <p:to>
                                        <p:strVal val="visible"/>
                                      </p:to>
                                    </p:set>
                                    <p:animEffect transition="in" filter="box(in)">
                                      <p:cBhvr>
                                        <p:cTn id="7" dur="500"/>
                                        <p:tgtEl>
                                          <p:spTgt spid="18841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88419">
                                            <p:txEl>
                                              <p:pRg st="0" end="0"/>
                                            </p:txEl>
                                          </p:spTgt>
                                        </p:tgtEl>
                                        <p:attrNameLst>
                                          <p:attrName>style.visibility</p:attrName>
                                        </p:attrNameLst>
                                      </p:cBhvr>
                                      <p:to>
                                        <p:strVal val="visible"/>
                                      </p:to>
                                    </p:set>
                                    <p:anim calcmode="lin" valueType="num">
                                      <p:cBhvr additive="base">
                                        <p:cTn id="12" dur="500" fill="hold"/>
                                        <p:tgtEl>
                                          <p:spTgt spid="188419">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8841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8418" grpId="0"/>
      <p:bldP spid="188419"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Rot="1" noChangeArrowheads="1"/>
          </p:cNvSpPr>
          <p:nvPr>
            <p:ph type="title" idx="4294967295"/>
          </p:nvPr>
        </p:nvSpPr>
        <p:spPr>
          <a:xfrm>
            <a:off x="1558131" y="766762"/>
            <a:ext cx="9297988" cy="1143000"/>
          </a:xfrm>
        </p:spPr>
        <p:txBody>
          <a:bodyPr>
            <a:normAutofit/>
          </a:bodyPr>
          <a:lstStyle/>
          <a:p>
            <a:pPr eaLnBrk="1" hangingPunct="1">
              <a:defRPr/>
            </a:pPr>
            <a:r>
              <a:rPr lang="en-US" sz="3600" b="1" dirty="0">
                <a:solidFill>
                  <a:srgbClr val="0070C0"/>
                </a:solidFill>
              </a:rPr>
              <a:t>Cause Specific death rate</a:t>
            </a:r>
          </a:p>
        </p:txBody>
      </p:sp>
      <p:sp>
        <p:nvSpPr>
          <p:cNvPr id="188419" name="Rectangle 3"/>
          <p:cNvSpPr>
            <a:spLocks noGrp="1" noChangeArrowheads="1"/>
          </p:cNvSpPr>
          <p:nvPr>
            <p:ph type="body" idx="4294967295"/>
          </p:nvPr>
        </p:nvSpPr>
        <p:spPr>
          <a:xfrm>
            <a:off x="1558131" y="1785937"/>
            <a:ext cx="10444163" cy="1643063"/>
          </a:xfrm>
        </p:spPr>
        <p:txBody>
          <a:bodyPr>
            <a:normAutofit/>
          </a:bodyPr>
          <a:lstStyle/>
          <a:p>
            <a:pPr eaLnBrk="1" hangingPunct="1">
              <a:buFont typeface="Wingdings" pitchFamily="2" charset="2"/>
              <a:buNone/>
            </a:pPr>
            <a:r>
              <a:rPr lang="en-US" sz="2800" dirty="0"/>
              <a:t>Deaths from a certain cause (as accidents, cardiovascular diseases) expressed as per 100 000 of the population among which the deaths occurred </a:t>
            </a:r>
          </a:p>
        </p:txBody>
      </p:sp>
      <p:sp>
        <p:nvSpPr>
          <p:cNvPr id="1029" name="Rectangle 4"/>
          <p:cNvSpPr>
            <a:spLocks noChangeArrowheads="1"/>
          </p:cNvSpPr>
          <p:nvPr/>
        </p:nvSpPr>
        <p:spPr bwMode="auto">
          <a:xfrm>
            <a:off x="482845" y="2874447"/>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ar-EG">
              <a:solidFill>
                <a:prstClr val="black"/>
              </a:solidFill>
              <a:latin typeface="Tw Cen MT"/>
              <a:cs typeface="Arial" panose="020B0604020202020204" pitchFamily="34" charset="0"/>
            </a:endParaRPr>
          </a:p>
        </p:txBody>
      </p:sp>
      <mc:AlternateContent xmlns:mc="http://schemas.openxmlformats.org/markup-compatibility/2006">
        <mc:Choice xmlns:a14="http://schemas.microsoft.com/office/drawing/2010/main" Requires="a14">
          <p:sp>
            <p:nvSpPr>
              <p:cNvPr id="8" name="TextBox 7"/>
              <p:cNvSpPr txBox="1"/>
              <p:nvPr/>
            </p:nvSpPr>
            <p:spPr>
              <a:xfrm>
                <a:off x="1712068" y="3667329"/>
                <a:ext cx="10407336" cy="574453"/>
              </a:xfrm>
              <a:prstGeom prst="rect">
                <a:avLst/>
              </a:prstGeom>
              <a:noFill/>
            </p:spPr>
            <p:txBody>
              <a:bodyPr wrap="none" rtlCol="0">
                <a:spAutoFit/>
              </a:bodyPr>
              <a:lstStyle/>
              <a:p>
                <a14:m>
                  <m:oMath xmlns:m="http://schemas.openxmlformats.org/officeDocument/2006/math">
                    <m:r>
                      <a:rPr lang="en-US" sz="2000" i="1" smtClean="0">
                        <a:solidFill>
                          <a:srgbClr val="FF0000"/>
                        </a:solidFill>
                        <a:latin typeface="Cambria Math"/>
                      </a:rPr>
                      <m:t>𝐶𝑎𝑢𝑠𝑒</m:t>
                    </m:r>
                    <m:r>
                      <a:rPr lang="en-US" sz="2000" i="1" smtClean="0">
                        <a:solidFill>
                          <a:srgbClr val="FF0000"/>
                        </a:solidFill>
                        <a:latin typeface="Cambria Math"/>
                      </a:rPr>
                      <m:t> </m:t>
                    </m:r>
                    <m:r>
                      <a:rPr lang="en-US" sz="2000" i="1" smtClean="0">
                        <a:solidFill>
                          <a:srgbClr val="FF0000"/>
                        </a:solidFill>
                        <a:latin typeface="Cambria Math"/>
                      </a:rPr>
                      <m:t>𝑠𝑝𝑒𝑐𝑖𝑓𝑖𝑐</m:t>
                    </m:r>
                    <m:r>
                      <a:rPr lang="en-US" sz="2000" i="1" smtClean="0">
                        <a:solidFill>
                          <a:srgbClr val="FF0000"/>
                        </a:solidFill>
                        <a:latin typeface="Cambria Math"/>
                      </a:rPr>
                      <m:t> </m:t>
                    </m:r>
                    <m:r>
                      <a:rPr lang="en-US" sz="2000" i="1" smtClean="0">
                        <a:solidFill>
                          <a:srgbClr val="FF0000"/>
                        </a:solidFill>
                        <a:latin typeface="Cambria Math"/>
                      </a:rPr>
                      <m:t>𝑑𝑒𝑎𝑡h</m:t>
                    </m:r>
                    <m:r>
                      <a:rPr lang="en-US" sz="2000" i="1" smtClean="0">
                        <a:solidFill>
                          <a:srgbClr val="FF0000"/>
                        </a:solidFill>
                        <a:latin typeface="Cambria Math"/>
                      </a:rPr>
                      <m:t> </m:t>
                    </m:r>
                    <m:r>
                      <a:rPr lang="en-US" sz="2000" i="1" smtClean="0">
                        <a:solidFill>
                          <a:srgbClr val="FF0000"/>
                        </a:solidFill>
                        <a:latin typeface="Cambria Math"/>
                      </a:rPr>
                      <m:t>𝑟𝑎𝑡𝑒</m:t>
                    </m:r>
                    <m:r>
                      <a:rPr lang="en-US" sz="2000" i="1" smtClean="0">
                        <a:solidFill>
                          <a:srgbClr val="FF0000"/>
                        </a:solidFill>
                        <a:latin typeface="Cambria Math"/>
                      </a:rPr>
                      <m:t>=</m:t>
                    </m:r>
                    <m:f>
                      <m:fPr>
                        <m:ctrlPr>
                          <a:rPr lang="en-US" sz="2000" i="1">
                            <a:solidFill>
                              <a:srgbClr val="FF0000"/>
                            </a:solidFill>
                            <a:latin typeface="Cambria Math" panose="02040503050406030204" pitchFamily="18" charset="0"/>
                          </a:rPr>
                        </m:ctrlPr>
                      </m:fPr>
                      <m:num>
                        <m:r>
                          <a:rPr lang="en-US" sz="2000" i="1">
                            <a:solidFill>
                              <a:srgbClr val="FF0000"/>
                            </a:solidFill>
                            <a:latin typeface="Cambria Math"/>
                          </a:rPr>
                          <m:t>𝐷𝑒𝑎𝑡h𝑠</m:t>
                        </m:r>
                        <m:r>
                          <a:rPr lang="en-US" sz="2000" i="1">
                            <a:solidFill>
                              <a:srgbClr val="FF0000"/>
                            </a:solidFill>
                            <a:latin typeface="Cambria Math"/>
                          </a:rPr>
                          <m:t> </m:t>
                        </m:r>
                        <m:r>
                          <a:rPr lang="en-US" sz="2000" i="1">
                            <a:solidFill>
                              <a:srgbClr val="FF0000"/>
                            </a:solidFill>
                            <a:latin typeface="Cambria Math"/>
                          </a:rPr>
                          <m:t>𝑓𝑟𝑜𝑚</m:t>
                        </m:r>
                        <m:r>
                          <a:rPr lang="en-US" sz="2000" i="1">
                            <a:solidFill>
                              <a:srgbClr val="FF0000"/>
                            </a:solidFill>
                            <a:latin typeface="Cambria Math"/>
                          </a:rPr>
                          <m:t> </m:t>
                        </m:r>
                        <m:r>
                          <a:rPr lang="en-US" sz="2000" i="1">
                            <a:solidFill>
                              <a:srgbClr val="FF0000"/>
                            </a:solidFill>
                            <a:latin typeface="Cambria Math"/>
                          </a:rPr>
                          <m:t>𝑎</m:t>
                        </m:r>
                        <m:r>
                          <a:rPr lang="en-US" sz="2000" i="1">
                            <a:solidFill>
                              <a:srgbClr val="FF0000"/>
                            </a:solidFill>
                            <a:latin typeface="Cambria Math"/>
                          </a:rPr>
                          <m:t> </m:t>
                        </m:r>
                        <m:r>
                          <a:rPr lang="en-US" sz="2000" i="1" smtClean="0">
                            <a:solidFill>
                              <a:srgbClr val="0070C0"/>
                            </a:solidFill>
                            <a:latin typeface="Cambria Math"/>
                          </a:rPr>
                          <m:t>𝑐𝑒𝑟𝑡𝑎𝑖𝑛</m:t>
                        </m:r>
                        <m:r>
                          <a:rPr lang="en-US" sz="2000" i="1" smtClean="0">
                            <a:solidFill>
                              <a:srgbClr val="0070C0"/>
                            </a:solidFill>
                            <a:latin typeface="Cambria Math"/>
                          </a:rPr>
                          <m:t> </m:t>
                        </m:r>
                        <m:r>
                          <a:rPr lang="en-US" sz="2000" i="1" smtClean="0">
                            <a:solidFill>
                              <a:srgbClr val="0070C0"/>
                            </a:solidFill>
                            <a:latin typeface="Cambria Math"/>
                          </a:rPr>
                          <m:t>𝑐𝑎𝑢𝑠𝑒</m:t>
                        </m:r>
                        <m:r>
                          <a:rPr lang="en-US" sz="2000" i="1" smtClean="0">
                            <a:solidFill>
                              <a:srgbClr val="0070C0"/>
                            </a:solidFill>
                            <a:latin typeface="Cambria Math"/>
                          </a:rPr>
                          <m:t> </m:t>
                        </m:r>
                        <m:r>
                          <a:rPr lang="en-US" sz="2000" i="1">
                            <a:solidFill>
                              <a:srgbClr val="FF0000"/>
                            </a:solidFill>
                            <a:latin typeface="Cambria Math"/>
                          </a:rPr>
                          <m:t>𝑖𝑛</m:t>
                        </m:r>
                        <m:r>
                          <a:rPr lang="en-US" sz="2000" i="1">
                            <a:solidFill>
                              <a:srgbClr val="FF0000"/>
                            </a:solidFill>
                            <a:latin typeface="Cambria Math"/>
                          </a:rPr>
                          <m:t> </m:t>
                        </m:r>
                        <m:r>
                          <a:rPr lang="en-US" sz="2000" i="1">
                            <a:solidFill>
                              <a:srgbClr val="FF0000"/>
                            </a:solidFill>
                            <a:latin typeface="Cambria Math"/>
                          </a:rPr>
                          <m:t>𝑎</m:t>
                        </m:r>
                        <m:r>
                          <a:rPr lang="en-US" sz="2000" i="1">
                            <a:solidFill>
                              <a:srgbClr val="FF0000"/>
                            </a:solidFill>
                            <a:latin typeface="Cambria Math"/>
                          </a:rPr>
                          <m:t> </m:t>
                        </m:r>
                        <m:r>
                          <a:rPr lang="en-US" sz="2000" i="1">
                            <a:solidFill>
                              <a:srgbClr val="FF0000"/>
                            </a:solidFill>
                            <a:latin typeface="Cambria Math"/>
                          </a:rPr>
                          <m:t>𝑔𝑖𝑣𝑒𝑛</m:t>
                        </m:r>
                        <m:r>
                          <a:rPr lang="en-US" sz="2000" i="1">
                            <a:solidFill>
                              <a:srgbClr val="FF0000"/>
                            </a:solidFill>
                            <a:latin typeface="Cambria Math"/>
                          </a:rPr>
                          <m:t> </m:t>
                        </m:r>
                        <m:r>
                          <a:rPr lang="en-US" sz="2000" i="1">
                            <a:solidFill>
                              <a:srgbClr val="FF0000"/>
                            </a:solidFill>
                            <a:latin typeface="Cambria Math"/>
                          </a:rPr>
                          <m:t>𝑦𝑒𝑎𝑟</m:t>
                        </m:r>
                        <m:r>
                          <a:rPr lang="en-US" sz="2000" i="1">
                            <a:solidFill>
                              <a:srgbClr val="FF0000"/>
                            </a:solidFill>
                            <a:latin typeface="Cambria Math"/>
                          </a:rPr>
                          <m:t> </m:t>
                        </m:r>
                        <m:r>
                          <a:rPr lang="en-US" sz="2000" i="1">
                            <a:solidFill>
                              <a:srgbClr val="FF0000"/>
                            </a:solidFill>
                            <a:latin typeface="Cambria Math"/>
                          </a:rPr>
                          <m:t>𝑎𝑛𝑑</m:t>
                        </m:r>
                        <m:r>
                          <a:rPr lang="en-US" sz="2000" i="1">
                            <a:solidFill>
                              <a:srgbClr val="FF0000"/>
                            </a:solidFill>
                            <a:latin typeface="Cambria Math"/>
                          </a:rPr>
                          <m:t> </m:t>
                        </m:r>
                        <m:r>
                          <a:rPr lang="en-US" sz="2000" i="1">
                            <a:solidFill>
                              <a:srgbClr val="FF0000"/>
                            </a:solidFill>
                            <a:latin typeface="Cambria Math"/>
                          </a:rPr>
                          <m:t>𝑙𝑜𝑐𝑎𝑙𝑖𝑡𝑦</m:t>
                        </m:r>
                      </m:num>
                      <m:den>
                        <m:r>
                          <a:rPr lang="en-US" sz="2000" i="1">
                            <a:solidFill>
                              <a:srgbClr val="FF0000"/>
                            </a:solidFill>
                            <a:latin typeface="Cambria Math"/>
                          </a:rPr>
                          <m:t>𝐸𝑠𝑡𝑖𝑚𝑎𝑡𝑒𝑑</m:t>
                        </m:r>
                        <m:r>
                          <a:rPr lang="en-US" sz="2000" i="1">
                            <a:solidFill>
                              <a:srgbClr val="FF0000"/>
                            </a:solidFill>
                            <a:latin typeface="Cambria Math"/>
                          </a:rPr>
                          <m:t> </m:t>
                        </m:r>
                        <m:r>
                          <a:rPr lang="en-US" sz="2000" i="1">
                            <a:solidFill>
                              <a:srgbClr val="FF0000"/>
                            </a:solidFill>
                            <a:latin typeface="Cambria Math"/>
                          </a:rPr>
                          <m:t>𝑚𝑖𝑑</m:t>
                        </m:r>
                        <m:r>
                          <a:rPr lang="en-US" sz="2000" i="1">
                            <a:solidFill>
                              <a:srgbClr val="FF0000"/>
                            </a:solidFill>
                            <a:latin typeface="Cambria Math"/>
                          </a:rPr>
                          <m:t> </m:t>
                        </m:r>
                        <m:r>
                          <a:rPr lang="en-US" sz="2000" i="1">
                            <a:solidFill>
                              <a:srgbClr val="FF0000"/>
                            </a:solidFill>
                            <a:latin typeface="Cambria Math"/>
                          </a:rPr>
                          <m:t>𝑦𝑒𝑎𝑟</m:t>
                        </m:r>
                        <m:r>
                          <a:rPr lang="en-US" sz="2000" i="1">
                            <a:solidFill>
                              <a:srgbClr val="FF0000"/>
                            </a:solidFill>
                            <a:latin typeface="Cambria Math"/>
                          </a:rPr>
                          <m:t> </m:t>
                        </m:r>
                        <m:r>
                          <a:rPr lang="en-US" sz="2000" i="1" smtClean="0">
                            <a:solidFill>
                              <a:srgbClr val="0070C0"/>
                            </a:solidFill>
                            <a:latin typeface="Cambria Math"/>
                          </a:rPr>
                          <m:t>𝑝𝑜𝑝𝑢𝑙𝑎𝑡𝑖𝑜𝑛</m:t>
                        </m:r>
                        <m:r>
                          <a:rPr lang="en-US" sz="2000" i="1">
                            <a:solidFill>
                              <a:srgbClr val="FF0000"/>
                            </a:solidFill>
                            <a:latin typeface="Cambria Math"/>
                          </a:rPr>
                          <m:t>  </m:t>
                        </m:r>
                        <m:r>
                          <a:rPr lang="en-US" sz="2000" i="1">
                            <a:solidFill>
                              <a:srgbClr val="FF0000"/>
                            </a:solidFill>
                            <a:latin typeface="Cambria Math"/>
                          </a:rPr>
                          <m:t>𝑖𝑛</m:t>
                        </m:r>
                        <m:r>
                          <a:rPr lang="en-US" sz="2000" i="1">
                            <a:solidFill>
                              <a:srgbClr val="FF0000"/>
                            </a:solidFill>
                            <a:latin typeface="Cambria Math"/>
                          </a:rPr>
                          <m:t> </m:t>
                        </m:r>
                        <m:r>
                          <a:rPr lang="en-US" sz="2000" i="1">
                            <a:solidFill>
                              <a:srgbClr val="FF0000"/>
                            </a:solidFill>
                            <a:latin typeface="Cambria Math"/>
                          </a:rPr>
                          <m:t>𝑡h𝑒</m:t>
                        </m:r>
                        <m:r>
                          <a:rPr lang="en-US" sz="2000" i="1">
                            <a:solidFill>
                              <a:srgbClr val="FF0000"/>
                            </a:solidFill>
                            <a:latin typeface="Cambria Math"/>
                          </a:rPr>
                          <m:t> </m:t>
                        </m:r>
                        <m:r>
                          <a:rPr lang="en-US" sz="2000" i="1">
                            <a:solidFill>
                              <a:srgbClr val="FF0000"/>
                            </a:solidFill>
                            <a:latin typeface="Cambria Math"/>
                          </a:rPr>
                          <m:t>𝑠𝑎𝑚𝑒</m:t>
                        </m:r>
                        <m:r>
                          <a:rPr lang="en-US" sz="2000" i="1">
                            <a:solidFill>
                              <a:srgbClr val="FF0000"/>
                            </a:solidFill>
                            <a:latin typeface="Cambria Math"/>
                          </a:rPr>
                          <m:t> </m:t>
                        </m:r>
                        <m:r>
                          <a:rPr lang="en-US" sz="2000" i="1">
                            <a:solidFill>
                              <a:srgbClr val="FF0000"/>
                            </a:solidFill>
                            <a:latin typeface="Cambria Math"/>
                          </a:rPr>
                          <m:t>𝑦𝑒𝑎𝑟</m:t>
                        </m:r>
                        <m:r>
                          <a:rPr lang="en-US" sz="2000" i="1">
                            <a:solidFill>
                              <a:srgbClr val="FF0000"/>
                            </a:solidFill>
                            <a:latin typeface="Cambria Math"/>
                          </a:rPr>
                          <m:t> </m:t>
                        </m:r>
                        <m:r>
                          <a:rPr lang="en-US" sz="2000" i="1">
                            <a:solidFill>
                              <a:srgbClr val="FF0000"/>
                            </a:solidFill>
                            <a:latin typeface="Cambria Math"/>
                          </a:rPr>
                          <m:t>𝑎𝑛𝑑</m:t>
                        </m:r>
                        <m:r>
                          <a:rPr lang="en-US" sz="2000" i="1">
                            <a:solidFill>
                              <a:srgbClr val="FF0000"/>
                            </a:solidFill>
                            <a:latin typeface="Cambria Math"/>
                          </a:rPr>
                          <m:t> </m:t>
                        </m:r>
                        <m:r>
                          <a:rPr lang="en-US" sz="2000" i="1">
                            <a:solidFill>
                              <a:srgbClr val="FF0000"/>
                            </a:solidFill>
                            <a:latin typeface="Cambria Math"/>
                          </a:rPr>
                          <m:t>𝑙𝑜𝑐𝑎𝑙𝑖𝑡𝑦</m:t>
                        </m:r>
                      </m:den>
                    </m:f>
                  </m:oMath>
                </a14:m>
                <a:r>
                  <a:rPr lang="en-US" sz="2000" dirty="0">
                    <a:solidFill>
                      <a:srgbClr val="FF0000"/>
                    </a:solidFill>
                    <a:latin typeface="Tw Cen MT"/>
                  </a:rPr>
                  <a:t> x 100 000</a:t>
                </a:r>
              </a:p>
            </p:txBody>
          </p:sp>
        </mc:Choice>
        <mc:Fallback>
          <p:sp>
            <p:nvSpPr>
              <p:cNvPr id="8" name="TextBox 7"/>
              <p:cNvSpPr txBox="1">
                <a:spLocks noRot="1" noChangeAspect="1" noMove="1" noResize="1" noEditPoints="1" noAdjustHandles="1" noChangeArrowheads="1" noChangeShapeType="1" noTextEdit="1"/>
              </p:cNvSpPr>
              <p:nvPr/>
            </p:nvSpPr>
            <p:spPr>
              <a:xfrm>
                <a:off x="1712068" y="3667329"/>
                <a:ext cx="10407336" cy="574453"/>
              </a:xfrm>
              <a:prstGeom prst="rect">
                <a:avLst/>
              </a:prstGeom>
              <a:blipFill rotWithShape="0">
                <a:blip r:embed="rId3"/>
                <a:stretch>
                  <a:fillRect b="-2128"/>
                </a:stretch>
              </a:blipFill>
            </p:spPr>
            <p:txBody>
              <a:bodyPr/>
              <a:lstStyle/>
              <a:p>
                <a:r>
                  <a:rPr lang="en-US">
                    <a:noFill/>
                  </a:rPr>
                  <a:t> </a:t>
                </a:r>
              </a:p>
            </p:txBody>
          </p:sp>
        </mc:Fallback>
      </mc:AlternateContent>
      <p:sp>
        <p:nvSpPr>
          <p:cNvPr id="7" name="TextBox 6"/>
          <p:cNvSpPr txBox="1"/>
          <p:nvPr/>
        </p:nvSpPr>
        <p:spPr>
          <a:xfrm>
            <a:off x="3054485" y="5481538"/>
            <a:ext cx="6546766" cy="487121"/>
          </a:xfrm>
          <a:prstGeom prst="rect">
            <a:avLst/>
          </a:prstGeom>
          <a:solidFill>
            <a:schemeClr val="accent2">
              <a:lumMod val="40000"/>
              <a:lumOff val="60000"/>
            </a:schemeClr>
          </a:solidFill>
        </p:spPr>
        <p:txBody>
          <a:bodyPr wrap="square" rtlCol="0">
            <a:spAutoFit/>
          </a:bodyPr>
          <a:lstStyle/>
          <a:p>
            <a:pPr algn="ctr">
              <a:lnSpc>
                <a:spcPct val="114000"/>
              </a:lnSpc>
              <a:spcBef>
                <a:spcPct val="20000"/>
              </a:spcBef>
              <a:defRPr/>
            </a:pPr>
            <a:r>
              <a:rPr lang="en-US" sz="2400" i="1" dirty="0">
                <a:solidFill>
                  <a:prstClr val="black"/>
                </a:solidFill>
                <a:latin typeface="Tw Cen MT"/>
              </a:rPr>
              <a:t>Reflects the leading causes of mortality</a:t>
            </a:r>
            <a:endParaRPr lang="en-US" sz="2400" i="1" kern="0" dirty="0">
              <a:solidFill>
                <a:prstClr val="black"/>
              </a:solidFill>
              <a:latin typeface="Tw Cen MT"/>
            </a:endParaRPr>
          </a:p>
        </p:txBody>
      </p:sp>
    </p:spTree>
    <p:extLst>
      <p:ext uri="{BB962C8B-B14F-4D97-AF65-F5344CB8AC3E}">
        <p14:creationId xmlns:p14="http://schemas.microsoft.com/office/powerpoint/2010/main" val="189391273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88418"/>
                                        </p:tgtEl>
                                        <p:attrNameLst>
                                          <p:attrName>style.visibility</p:attrName>
                                        </p:attrNameLst>
                                      </p:cBhvr>
                                      <p:to>
                                        <p:strVal val="visible"/>
                                      </p:to>
                                    </p:set>
                                    <p:animEffect transition="in" filter="box(in)">
                                      <p:cBhvr>
                                        <p:cTn id="7" dur="500"/>
                                        <p:tgtEl>
                                          <p:spTgt spid="18841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88419">
                                            <p:txEl>
                                              <p:pRg st="0" end="0"/>
                                            </p:txEl>
                                          </p:spTgt>
                                        </p:tgtEl>
                                        <p:attrNameLst>
                                          <p:attrName>style.visibility</p:attrName>
                                        </p:attrNameLst>
                                      </p:cBhvr>
                                      <p:to>
                                        <p:strVal val="visible"/>
                                      </p:to>
                                    </p:set>
                                    <p:anim calcmode="lin" valueType="num">
                                      <p:cBhvr additive="base">
                                        <p:cTn id="12" dur="500" fill="hold"/>
                                        <p:tgtEl>
                                          <p:spTgt spid="188419">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8841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8418" grpId="0"/>
      <p:bldP spid="188419"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Rot="1" noChangeArrowheads="1"/>
          </p:cNvSpPr>
          <p:nvPr>
            <p:ph type="title" idx="4294967295"/>
          </p:nvPr>
        </p:nvSpPr>
        <p:spPr>
          <a:xfrm>
            <a:off x="1558131" y="766763"/>
            <a:ext cx="9297988" cy="1143000"/>
          </a:xfrm>
        </p:spPr>
        <p:txBody>
          <a:bodyPr>
            <a:normAutofit/>
          </a:bodyPr>
          <a:lstStyle/>
          <a:p>
            <a:pPr eaLnBrk="1" hangingPunct="1">
              <a:defRPr/>
            </a:pPr>
            <a:r>
              <a:rPr lang="en-US" sz="3600" b="1" dirty="0">
                <a:solidFill>
                  <a:srgbClr val="0070C0"/>
                </a:solidFill>
              </a:rPr>
              <a:t>Proportionate mortality rate</a:t>
            </a:r>
          </a:p>
        </p:txBody>
      </p:sp>
      <p:sp>
        <p:nvSpPr>
          <p:cNvPr id="188419" name="Rectangle 3"/>
          <p:cNvSpPr>
            <a:spLocks noGrp="1" noChangeArrowheads="1"/>
          </p:cNvSpPr>
          <p:nvPr>
            <p:ph type="body" idx="4294967295"/>
          </p:nvPr>
        </p:nvSpPr>
        <p:spPr>
          <a:xfrm>
            <a:off x="1742874" y="1909763"/>
            <a:ext cx="10444163" cy="1643063"/>
          </a:xfrm>
        </p:spPr>
        <p:txBody>
          <a:bodyPr>
            <a:normAutofit/>
          </a:bodyPr>
          <a:lstStyle/>
          <a:p>
            <a:pPr eaLnBrk="1" hangingPunct="1">
              <a:buFont typeface="Wingdings" pitchFamily="2" charset="2"/>
              <a:buNone/>
            </a:pPr>
            <a:r>
              <a:rPr lang="en-US" sz="2800" dirty="0"/>
              <a:t>Deaths from a certain cause (as accidents, cardiovascular diseases) expressed as percentage of the total deaths in the same year and locality</a:t>
            </a:r>
          </a:p>
        </p:txBody>
      </p:sp>
      <p:sp>
        <p:nvSpPr>
          <p:cNvPr id="1029" name="Rectangle 4"/>
          <p:cNvSpPr>
            <a:spLocks noChangeArrowheads="1"/>
          </p:cNvSpPr>
          <p:nvPr/>
        </p:nvSpPr>
        <p:spPr bwMode="auto">
          <a:xfrm>
            <a:off x="482845" y="2874447"/>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ar-EG">
              <a:solidFill>
                <a:prstClr val="black"/>
              </a:solidFill>
              <a:latin typeface="Tw Cen MT"/>
              <a:cs typeface="Arial" panose="020B0604020202020204" pitchFamily="34" charset="0"/>
            </a:endParaRPr>
          </a:p>
        </p:txBody>
      </p:sp>
      <mc:AlternateContent xmlns:mc="http://schemas.openxmlformats.org/markup-compatibility/2006">
        <mc:Choice xmlns:a14="http://schemas.microsoft.com/office/drawing/2010/main" Requires="a14">
          <p:sp>
            <p:nvSpPr>
              <p:cNvPr id="8" name="TextBox 7"/>
              <p:cNvSpPr txBox="1"/>
              <p:nvPr/>
            </p:nvSpPr>
            <p:spPr>
              <a:xfrm>
                <a:off x="1742874" y="3713730"/>
                <a:ext cx="10050765" cy="574901"/>
              </a:xfrm>
              <a:prstGeom prst="rect">
                <a:avLst/>
              </a:prstGeom>
              <a:noFill/>
            </p:spPr>
            <p:txBody>
              <a:bodyPr wrap="none" rtlCol="0">
                <a:spAutoFit/>
              </a:bodyPr>
              <a:lstStyle/>
              <a:p>
                <a14:m>
                  <m:oMath xmlns:m="http://schemas.openxmlformats.org/officeDocument/2006/math">
                    <m:r>
                      <a:rPr lang="en-US" sz="2000" i="1" smtClean="0">
                        <a:solidFill>
                          <a:srgbClr val="FF0000"/>
                        </a:solidFill>
                        <a:latin typeface="Cambria Math"/>
                      </a:rPr>
                      <m:t>𝑃𝑟𝑜𝑝𝑜𝑟𝑡𝑖𝑜𝑛𝑎𝑡𝑒</m:t>
                    </m:r>
                    <m:r>
                      <a:rPr lang="en-US" sz="2000" i="1">
                        <a:solidFill>
                          <a:srgbClr val="FF0000"/>
                        </a:solidFill>
                        <a:latin typeface="Cambria Math"/>
                      </a:rPr>
                      <m:t> </m:t>
                    </m:r>
                    <m:r>
                      <a:rPr lang="en-US" sz="2000" i="1">
                        <a:solidFill>
                          <a:srgbClr val="FF0000"/>
                        </a:solidFill>
                        <a:latin typeface="Cambria Math"/>
                      </a:rPr>
                      <m:t>𝑚𝑜𝑟𝑡𝑎𝑙𝑖𝑡𝑦</m:t>
                    </m:r>
                    <m:r>
                      <a:rPr lang="en-US" sz="2000" i="1">
                        <a:solidFill>
                          <a:srgbClr val="FF0000"/>
                        </a:solidFill>
                        <a:latin typeface="Cambria Math"/>
                      </a:rPr>
                      <m:t> </m:t>
                    </m:r>
                    <m:r>
                      <a:rPr lang="en-US" sz="2000" i="1">
                        <a:solidFill>
                          <a:srgbClr val="FF0000"/>
                        </a:solidFill>
                        <a:latin typeface="Cambria Math"/>
                      </a:rPr>
                      <m:t>𝑟𝑎𝑡𝑒</m:t>
                    </m:r>
                    <m:r>
                      <a:rPr lang="en-US" sz="2000" i="1">
                        <a:solidFill>
                          <a:srgbClr val="FF0000"/>
                        </a:solidFill>
                        <a:latin typeface="Cambria Math"/>
                      </a:rPr>
                      <m:t>=</m:t>
                    </m:r>
                    <m:f>
                      <m:fPr>
                        <m:ctrlPr>
                          <a:rPr lang="en-US" sz="2000" i="1">
                            <a:solidFill>
                              <a:srgbClr val="FF0000"/>
                            </a:solidFill>
                            <a:latin typeface="Cambria Math" panose="02040503050406030204" pitchFamily="18" charset="0"/>
                          </a:rPr>
                        </m:ctrlPr>
                      </m:fPr>
                      <m:num>
                        <m:r>
                          <a:rPr lang="en-US" sz="2000" i="1">
                            <a:solidFill>
                              <a:srgbClr val="FF0000"/>
                            </a:solidFill>
                            <a:latin typeface="Cambria Math"/>
                          </a:rPr>
                          <m:t>𝐷𝑒𝑎𝑡h𝑠</m:t>
                        </m:r>
                        <m:r>
                          <a:rPr lang="en-US" sz="2000" i="1">
                            <a:solidFill>
                              <a:srgbClr val="FF0000"/>
                            </a:solidFill>
                            <a:latin typeface="Cambria Math"/>
                          </a:rPr>
                          <m:t> </m:t>
                        </m:r>
                        <m:r>
                          <a:rPr lang="en-US" sz="2000" i="1">
                            <a:solidFill>
                              <a:srgbClr val="FF0000"/>
                            </a:solidFill>
                            <a:latin typeface="Cambria Math"/>
                          </a:rPr>
                          <m:t>𝑓𝑟𝑜𝑚</m:t>
                        </m:r>
                        <m:r>
                          <a:rPr lang="en-US" sz="2000" i="1">
                            <a:solidFill>
                              <a:srgbClr val="FF0000"/>
                            </a:solidFill>
                            <a:latin typeface="Cambria Math"/>
                          </a:rPr>
                          <m:t> </m:t>
                        </m:r>
                        <m:r>
                          <a:rPr lang="en-US" sz="2000" i="1">
                            <a:solidFill>
                              <a:srgbClr val="FF0000"/>
                            </a:solidFill>
                            <a:latin typeface="Cambria Math"/>
                          </a:rPr>
                          <m:t>𝑎</m:t>
                        </m:r>
                        <m:r>
                          <a:rPr lang="en-US" sz="2000" i="1">
                            <a:solidFill>
                              <a:srgbClr val="FF0000"/>
                            </a:solidFill>
                            <a:latin typeface="Cambria Math"/>
                          </a:rPr>
                          <m:t> </m:t>
                        </m:r>
                        <m:r>
                          <a:rPr lang="en-US" sz="2000" i="1" smtClean="0">
                            <a:solidFill>
                              <a:srgbClr val="0070C0"/>
                            </a:solidFill>
                            <a:latin typeface="Cambria Math"/>
                          </a:rPr>
                          <m:t>𝑐𝑒𝑟𝑡𝑎𝑖𝑛</m:t>
                        </m:r>
                        <m:r>
                          <a:rPr lang="en-US" sz="2000" i="1" smtClean="0">
                            <a:solidFill>
                              <a:srgbClr val="0070C0"/>
                            </a:solidFill>
                            <a:latin typeface="Cambria Math"/>
                          </a:rPr>
                          <m:t> </m:t>
                        </m:r>
                        <m:r>
                          <a:rPr lang="en-US" sz="2000" i="1" smtClean="0">
                            <a:solidFill>
                              <a:srgbClr val="0070C0"/>
                            </a:solidFill>
                            <a:latin typeface="Cambria Math"/>
                          </a:rPr>
                          <m:t>𝑐𝑎𝑢𝑠𝑒</m:t>
                        </m:r>
                        <m:r>
                          <a:rPr lang="en-US" sz="2000" i="1" smtClean="0">
                            <a:solidFill>
                              <a:srgbClr val="0070C0"/>
                            </a:solidFill>
                            <a:latin typeface="Cambria Math"/>
                          </a:rPr>
                          <m:t> </m:t>
                        </m:r>
                        <m:r>
                          <a:rPr lang="en-US" sz="2000" i="1">
                            <a:solidFill>
                              <a:srgbClr val="FF0000"/>
                            </a:solidFill>
                            <a:latin typeface="Cambria Math"/>
                          </a:rPr>
                          <m:t>𝑖𝑛</m:t>
                        </m:r>
                        <m:r>
                          <a:rPr lang="en-US" sz="2000" i="1">
                            <a:solidFill>
                              <a:srgbClr val="FF0000"/>
                            </a:solidFill>
                            <a:latin typeface="Cambria Math"/>
                          </a:rPr>
                          <m:t> </m:t>
                        </m:r>
                        <m:r>
                          <a:rPr lang="en-US" sz="2000" i="1">
                            <a:solidFill>
                              <a:srgbClr val="FF0000"/>
                            </a:solidFill>
                            <a:latin typeface="Cambria Math"/>
                          </a:rPr>
                          <m:t>𝑎</m:t>
                        </m:r>
                        <m:r>
                          <a:rPr lang="en-US" sz="2000" i="1">
                            <a:solidFill>
                              <a:srgbClr val="FF0000"/>
                            </a:solidFill>
                            <a:latin typeface="Cambria Math"/>
                          </a:rPr>
                          <m:t> </m:t>
                        </m:r>
                        <m:r>
                          <a:rPr lang="en-US" sz="2000" i="1">
                            <a:solidFill>
                              <a:srgbClr val="FF0000"/>
                            </a:solidFill>
                            <a:latin typeface="Cambria Math"/>
                          </a:rPr>
                          <m:t>𝑔𝑖𝑣𝑒𝑛</m:t>
                        </m:r>
                        <m:r>
                          <a:rPr lang="en-US" sz="2000" i="1">
                            <a:solidFill>
                              <a:srgbClr val="FF0000"/>
                            </a:solidFill>
                            <a:latin typeface="Cambria Math"/>
                          </a:rPr>
                          <m:t> </m:t>
                        </m:r>
                        <m:r>
                          <a:rPr lang="en-US" sz="2000" i="1">
                            <a:solidFill>
                              <a:srgbClr val="FF0000"/>
                            </a:solidFill>
                            <a:latin typeface="Cambria Math"/>
                          </a:rPr>
                          <m:t>𝑦𝑒𝑎𝑟</m:t>
                        </m:r>
                        <m:r>
                          <a:rPr lang="en-US" sz="2000" i="1">
                            <a:solidFill>
                              <a:srgbClr val="FF0000"/>
                            </a:solidFill>
                            <a:latin typeface="Cambria Math"/>
                          </a:rPr>
                          <m:t> </m:t>
                        </m:r>
                        <m:r>
                          <a:rPr lang="en-US" sz="2000" i="1">
                            <a:solidFill>
                              <a:srgbClr val="FF0000"/>
                            </a:solidFill>
                            <a:latin typeface="Cambria Math"/>
                          </a:rPr>
                          <m:t>𝑎𝑛𝑑</m:t>
                        </m:r>
                        <m:r>
                          <a:rPr lang="en-US" sz="2000" i="1">
                            <a:solidFill>
                              <a:srgbClr val="FF0000"/>
                            </a:solidFill>
                            <a:latin typeface="Cambria Math"/>
                          </a:rPr>
                          <m:t> </m:t>
                        </m:r>
                        <m:r>
                          <a:rPr lang="en-US" sz="2000" i="1">
                            <a:solidFill>
                              <a:srgbClr val="FF0000"/>
                            </a:solidFill>
                            <a:latin typeface="Cambria Math"/>
                          </a:rPr>
                          <m:t>𝑙𝑜𝑐𝑎𝑙𝑖𝑡𝑦</m:t>
                        </m:r>
                      </m:num>
                      <m:den>
                        <m:r>
                          <a:rPr lang="en-US" sz="2000" i="1">
                            <a:solidFill>
                              <a:srgbClr val="FF0000"/>
                            </a:solidFill>
                            <a:latin typeface="Cambria Math"/>
                          </a:rPr>
                          <m:t>𝑇𝑜𝑡𝑎𝑙</m:t>
                        </m:r>
                        <m:r>
                          <a:rPr lang="en-US" sz="2000" i="1">
                            <a:solidFill>
                              <a:srgbClr val="FF0000"/>
                            </a:solidFill>
                            <a:latin typeface="Cambria Math"/>
                          </a:rPr>
                          <m:t> </m:t>
                        </m:r>
                        <m:r>
                          <a:rPr lang="en-US" sz="2000" i="1">
                            <a:solidFill>
                              <a:srgbClr val="FF0000"/>
                            </a:solidFill>
                            <a:latin typeface="Cambria Math"/>
                          </a:rPr>
                          <m:t>𝑑𝑒𝑎𝑡h𝑠</m:t>
                        </m:r>
                        <m:r>
                          <a:rPr lang="en-US" sz="2000" i="1">
                            <a:solidFill>
                              <a:srgbClr val="FF0000"/>
                            </a:solidFill>
                            <a:latin typeface="Cambria Math"/>
                          </a:rPr>
                          <m:t> </m:t>
                        </m:r>
                        <m:r>
                          <a:rPr lang="en-US" sz="2000" i="1">
                            <a:solidFill>
                              <a:srgbClr val="FF0000"/>
                            </a:solidFill>
                            <a:latin typeface="Cambria Math"/>
                          </a:rPr>
                          <m:t>𝑓𝑟𝑜𝑚</m:t>
                        </m:r>
                        <m:r>
                          <a:rPr lang="en-US" sz="2000" i="1">
                            <a:solidFill>
                              <a:srgbClr val="FF0000"/>
                            </a:solidFill>
                            <a:latin typeface="Cambria Math"/>
                          </a:rPr>
                          <m:t> </m:t>
                        </m:r>
                        <m:r>
                          <a:rPr lang="en-US" sz="2000" i="1" smtClean="0">
                            <a:solidFill>
                              <a:srgbClr val="0070C0"/>
                            </a:solidFill>
                            <a:latin typeface="Cambria Math"/>
                          </a:rPr>
                          <m:t>𝑎𝑙𝑙</m:t>
                        </m:r>
                        <m:r>
                          <a:rPr lang="en-US" sz="2000" i="1" smtClean="0">
                            <a:solidFill>
                              <a:srgbClr val="0070C0"/>
                            </a:solidFill>
                            <a:latin typeface="Cambria Math"/>
                          </a:rPr>
                          <m:t> </m:t>
                        </m:r>
                        <m:r>
                          <a:rPr lang="en-US" sz="2000" i="1" smtClean="0">
                            <a:solidFill>
                              <a:srgbClr val="0070C0"/>
                            </a:solidFill>
                            <a:latin typeface="Cambria Math"/>
                          </a:rPr>
                          <m:t>𝑐𝑎𝑢𝑠𝑒𝑠</m:t>
                        </m:r>
                        <m:r>
                          <a:rPr lang="en-US" sz="2000" i="1" smtClean="0">
                            <a:solidFill>
                              <a:srgbClr val="0070C0"/>
                            </a:solidFill>
                            <a:latin typeface="Cambria Math"/>
                          </a:rPr>
                          <m:t> </m:t>
                        </m:r>
                        <m:r>
                          <a:rPr lang="en-US" sz="2000" i="1">
                            <a:solidFill>
                              <a:srgbClr val="FF0000"/>
                            </a:solidFill>
                            <a:latin typeface="Cambria Math"/>
                          </a:rPr>
                          <m:t>𝑖𝑛</m:t>
                        </m:r>
                        <m:r>
                          <a:rPr lang="en-US" sz="2000" i="1">
                            <a:solidFill>
                              <a:srgbClr val="FF0000"/>
                            </a:solidFill>
                            <a:latin typeface="Cambria Math"/>
                          </a:rPr>
                          <m:t> </m:t>
                        </m:r>
                        <m:r>
                          <a:rPr lang="en-US" sz="2000" i="1">
                            <a:solidFill>
                              <a:srgbClr val="FF0000"/>
                            </a:solidFill>
                            <a:latin typeface="Cambria Math"/>
                          </a:rPr>
                          <m:t>𝑡h𝑒</m:t>
                        </m:r>
                        <m:r>
                          <a:rPr lang="en-US" sz="2000" i="1">
                            <a:solidFill>
                              <a:srgbClr val="FF0000"/>
                            </a:solidFill>
                            <a:latin typeface="Cambria Math"/>
                          </a:rPr>
                          <m:t> </m:t>
                        </m:r>
                        <m:r>
                          <a:rPr lang="en-US" sz="2000" i="1">
                            <a:solidFill>
                              <a:srgbClr val="FF0000"/>
                            </a:solidFill>
                            <a:latin typeface="Cambria Math"/>
                          </a:rPr>
                          <m:t>𝑠𝑎𝑚𝑒</m:t>
                        </m:r>
                        <m:r>
                          <a:rPr lang="en-US" sz="2000" i="1">
                            <a:solidFill>
                              <a:srgbClr val="FF0000"/>
                            </a:solidFill>
                            <a:latin typeface="Cambria Math"/>
                          </a:rPr>
                          <m:t> </m:t>
                        </m:r>
                        <m:r>
                          <a:rPr lang="en-US" sz="2000" i="1">
                            <a:solidFill>
                              <a:srgbClr val="FF0000"/>
                            </a:solidFill>
                            <a:latin typeface="Cambria Math"/>
                          </a:rPr>
                          <m:t>𝑦𝑒𝑎𝑟</m:t>
                        </m:r>
                        <m:r>
                          <a:rPr lang="en-US" sz="2000" i="1">
                            <a:solidFill>
                              <a:srgbClr val="FF0000"/>
                            </a:solidFill>
                            <a:latin typeface="Cambria Math"/>
                          </a:rPr>
                          <m:t> </m:t>
                        </m:r>
                        <m:r>
                          <a:rPr lang="en-US" sz="2000" i="1">
                            <a:solidFill>
                              <a:srgbClr val="FF0000"/>
                            </a:solidFill>
                            <a:latin typeface="Cambria Math"/>
                          </a:rPr>
                          <m:t>𝑎𝑛𝑑</m:t>
                        </m:r>
                        <m:r>
                          <a:rPr lang="en-US" sz="2000" i="1">
                            <a:solidFill>
                              <a:srgbClr val="FF0000"/>
                            </a:solidFill>
                            <a:latin typeface="Cambria Math"/>
                          </a:rPr>
                          <m:t> </m:t>
                        </m:r>
                        <m:r>
                          <a:rPr lang="en-US" sz="2000" i="1">
                            <a:solidFill>
                              <a:srgbClr val="FF0000"/>
                            </a:solidFill>
                            <a:latin typeface="Cambria Math"/>
                          </a:rPr>
                          <m:t>𝑙𝑜𝑐𝑎𝑙𝑖𝑡𝑦</m:t>
                        </m:r>
                      </m:den>
                    </m:f>
                  </m:oMath>
                </a14:m>
                <a:r>
                  <a:rPr lang="en-US" sz="2000" dirty="0">
                    <a:solidFill>
                      <a:srgbClr val="FF0000"/>
                    </a:solidFill>
                    <a:latin typeface="Tw Cen MT"/>
                  </a:rPr>
                  <a:t> x 100</a:t>
                </a:r>
              </a:p>
            </p:txBody>
          </p:sp>
        </mc:Choice>
        <mc:Fallback>
          <p:sp>
            <p:nvSpPr>
              <p:cNvPr id="8" name="TextBox 7"/>
              <p:cNvSpPr txBox="1">
                <a:spLocks noRot="1" noChangeAspect="1" noMove="1" noResize="1" noEditPoints="1" noAdjustHandles="1" noChangeArrowheads="1" noChangeShapeType="1" noTextEdit="1"/>
              </p:cNvSpPr>
              <p:nvPr/>
            </p:nvSpPr>
            <p:spPr>
              <a:xfrm>
                <a:off x="1742874" y="3713730"/>
                <a:ext cx="10050765" cy="574901"/>
              </a:xfrm>
              <a:prstGeom prst="rect">
                <a:avLst/>
              </a:prstGeom>
              <a:blipFill rotWithShape="0">
                <a:blip r:embed="rId3"/>
                <a:stretch>
                  <a:fillRect b="-1053"/>
                </a:stretch>
              </a:blipFill>
            </p:spPr>
            <p:txBody>
              <a:bodyPr/>
              <a:lstStyle/>
              <a:p>
                <a:r>
                  <a:rPr lang="en-US">
                    <a:noFill/>
                  </a:rPr>
                  <a:t> </a:t>
                </a:r>
              </a:p>
            </p:txBody>
          </p:sp>
        </mc:Fallback>
      </mc:AlternateContent>
      <p:sp>
        <p:nvSpPr>
          <p:cNvPr id="6" name="TextBox 5"/>
          <p:cNvSpPr txBox="1"/>
          <p:nvPr/>
        </p:nvSpPr>
        <p:spPr>
          <a:xfrm>
            <a:off x="2715613" y="5510720"/>
            <a:ext cx="6760774" cy="487121"/>
          </a:xfrm>
          <a:prstGeom prst="rect">
            <a:avLst/>
          </a:prstGeom>
          <a:solidFill>
            <a:schemeClr val="accent2">
              <a:lumMod val="40000"/>
              <a:lumOff val="60000"/>
            </a:schemeClr>
          </a:solidFill>
        </p:spPr>
        <p:txBody>
          <a:bodyPr wrap="square" rtlCol="0">
            <a:spAutoFit/>
          </a:bodyPr>
          <a:lstStyle/>
          <a:p>
            <a:pPr algn="ctr">
              <a:lnSpc>
                <a:spcPct val="114000"/>
              </a:lnSpc>
              <a:spcBef>
                <a:spcPct val="20000"/>
              </a:spcBef>
              <a:defRPr/>
            </a:pPr>
            <a:r>
              <a:rPr lang="en-US" sz="2400" i="1" dirty="0">
                <a:solidFill>
                  <a:prstClr val="black"/>
                </a:solidFill>
                <a:latin typeface="Tw Cen MT"/>
              </a:rPr>
              <a:t>Reflects the burden of diseases in the community</a:t>
            </a:r>
            <a:endParaRPr lang="en-US" sz="2400" i="1" kern="0" dirty="0">
              <a:solidFill>
                <a:prstClr val="black"/>
              </a:solidFill>
              <a:latin typeface="Tw Cen MT"/>
            </a:endParaRPr>
          </a:p>
        </p:txBody>
      </p:sp>
    </p:spTree>
    <p:extLst>
      <p:ext uri="{BB962C8B-B14F-4D97-AF65-F5344CB8AC3E}">
        <p14:creationId xmlns:p14="http://schemas.microsoft.com/office/powerpoint/2010/main" val="164252336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88418"/>
                                        </p:tgtEl>
                                        <p:attrNameLst>
                                          <p:attrName>style.visibility</p:attrName>
                                        </p:attrNameLst>
                                      </p:cBhvr>
                                      <p:to>
                                        <p:strVal val="visible"/>
                                      </p:to>
                                    </p:set>
                                    <p:animEffect transition="in" filter="box(in)">
                                      <p:cBhvr>
                                        <p:cTn id="7" dur="500"/>
                                        <p:tgtEl>
                                          <p:spTgt spid="18841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88419">
                                            <p:txEl>
                                              <p:pRg st="0" end="0"/>
                                            </p:txEl>
                                          </p:spTgt>
                                        </p:tgtEl>
                                        <p:attrNameLst>
                                          <p:attrName>style.visibility</p:attrName>
                                        </p:attrNameLst>
                                      </p:cBhvr>
                                      <p:to>
                                        <p:strVal val="visible"/>
                                      </p:to>
                                    </p:set>
                                    <p:anim calcmode="lin" valueType="num">
                                      <p:cBhvr additive="base">
                                        <p:cTn id="12" dur="500" fill="hold"/>
                                        <p:tgtEl>
                                          <p:spTgt spid="188419">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8841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8418" grpId="0"/>
      <p:bldP spid="188419"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Slide Number Placeholder 2">
            <a:extLst>
              <a:ext uri="{FF2B5EF4-FFF2-40B4-BE49-F238E27FC236}">
                <a16:creationId xmlns="" xmlns:a16="http://schemas.microsoft.com/office/drawing/2014/main" id="{8E05DA3D-5676-4DDC-9216-3CEE94979AFC}"/>
              </a:ext>
            </a:extLst>
          </p:cNvPr>
          <p:cNvSpPr>
            <a:spLocks noGrp="1" noChangeArrowheads="1"/>
          </p:cNvSpPr>
          <p:nvPr>
            <p:ph type="sldNum" sz="quarter" idx="12"/>
          </p:nvPr>
        </p:nvSpPr>
        <p:spPr bwMode="auto">
          <a:xfrm>
            <a:off x="10668000" y="6356351"/>
            <a:ext cx="9144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E9FF6C75-9B58-46AF-B3F7-C332C8714E14}" type="slidenum">
              <a:rPr lang="en-US" altLang="en-US" sz="1400">
                <a:solidFill>
                  <a:srgbClr val="898989"/>
                </a:solidFill>
              </a:rPr>
              <a:pPr>
                <a:spcBef>
                  <a:spcPct val="0"/>
                </a:spcBef>
                <a:buFontTx/>
                <a:buNone/>
              </a:pPr>
              <a:t>35</a:t>
            </a:fld>
            <a:endParaRPr lang="en-US" altLang="en-US" sz="1400">
              <a:solidFill>
                <a:srgbClr val="898989"/>
              </a:solidFill>
            </a:endParaRPr>
          </a:p>
        </p:txBody>
      </p:sp>
      <p:sp>
        <p:nvSpPr>
          <p:cNvPr id="3" name="Rectangle 2">
            <a:extLst>
              <a:ext uri="{FF2B5EF4-FFF2-40B4-BE49-F238E27FC236}">
                <a16:creationId xmlns="" xmlns:a16="http://schemas.microsoft.com/office/drawing/2014/main" id="{8A2DF82D-FE19-4D2F-B939-DB48E2F07340}"/>
              </a:ext>
            </a:extLst>
          </p:cNvPr>
          <p:cNvSpPr/>
          <p:nvPr/>
        </p:nvSpPr>
        <p:spPr>
          <a:xfrm>
            <a:off x="1802859" y="1140697"/>
            <a:ext cx="10123252" cy="4798750"/>
          </a:xfrm>
          <a:prstGeom prst="rect">
            <a:avLst/>
          </a:prstGeom>
        </p:spPr>
        <p:txBody>
          <a:bodyPr wrap="square">
            <a:spAutoFit/>
          </a:bodyPr>
          <a:lstStyle/>
          <a:p>
            <a:pPr algn="just">
              <a:spcBef>
                <a:spcPts val="1000"/>
              </a:spcBef>
              <a:spcAft>
                <a:spcPts val="700"/>
              </a:spcAft>
            </a:pPr>
            <a:r>
              <a:rPr lang="en-US" sz="2000" b="1" dirty="0">
                <a:solidFill>
                  <a:srgbClr val="0070C0"/>
                </a:solidFill>
                <a:latin typeface="Myriad Pro"/>
                <a:ea typeface="Calibri" panose="020F0502020204030204" pitchFamily="34" charset="0"/>
                <a:cs typeface="Myriad Pro"/>
              </a:rPr>
              <a:t>Proportional Mortality Rate (PMR) </a:t>
            </a:r>
            <a:endParaRPr lang="en-US" sz="3600" dirty="0">
              <a:solidFill>
                <a:srgbClr val="0070C0"/>
              </a:solidFill>
              <a:effectLst/>
              <a:latin typeface="Myriad Pro"/>
              <a:ea typeface="Calibri" panose="020F0502020204030204" pitchFamily="34" charset="0"/>
              <a:cs typeface="Arial" panose="020B0604020202020204" pitchFamily="34" charset="0"/>
            </a:endParaRPr>
          </a:p>
          <a:p>
            <a:r>
              <a:rPr lang="en-US" sz="3200" dirty="0">
                <a:solidFill>
                  <a:srgbClr val="000000"/>
                </a:solidFill>
                <a:effectLst/>
                <a:latin typeface="Myriad Pro"/>
                <a:ea typeface="Calibri" panose="020F0502020204030204" pitchFamily="34" charset="0"/>
                <a:cs typeface="Myriad Pro"/>
              </a:rPr>
              <a:t> </a:t>
            </a:r>
          </a:p>
          <a:p>
            <a:pPr marL="533400" marR="0" indent="-254000" algn="just">
              <a:spcBef>
                <a:spcPts val="0"/>
              </a:spcBef>
              <a:spcAft>
                <a:spcPts val="0"/>
              </a:spcAft>
            </a:pPr>
            <a:r>
              <a:rPr lang="en-US" i="1" dirty="0">
                <a:solidFill>
                  <a:srgbClr val="000000"/>
                </a:solidFill>
                <a:latin typeface="Book Antiqua" panose="02040602050305030304" pitchFamily="18" charset="0"/>
                <a:ea typeface="Calibri" panose="020F0502020204030204" pitchFamily="34" charset="0"/>
                <a:cs typeface="Book Antiqua" panose="02040602050305030304" pitchFamily="18" charset="0"/>
              </a:rPr>
              <a:t>• </a:t>
            </a:r>
            <a:r>
              <a:rPr lang="en-US" dirty="0">
                <a:latin typeface="Book Antiqua" panose="02040602050305030304" pitchFamily="18" charset="0"/>
                <a:ea typeface="Calibri" panose="020F0502020204030204" pitchFamily="34" charset="0"/>
                <a:cs typeface="Book Antiqua" panose="02040602050305030304" pitchFamily="18" charset="0"/>
              </a:rPr>
              <a:t>PMR is number of deaths due to a particular cause (or in a specific age group) per 100 (or 1000) total deaths</a:t>
            </a:r>
          </a:p>
          <a:p>
            <a:pPr marL="533400" marR="0" indent="-254000" algn="just">
              <a:spcBef>
                <a:spcPts val="0"/>
              </a:spcBef>
              <a:spcAft>
                <a:spcPts val="0"/>
              </a:spcAft>
            </a:pPr>
            <a:r>
              <a:rPr lang="en-US" dirty="0">
                <a:latin typeface="Book Antiqua" panose="02040602050305030304" pitchFamily="18" charset="0"/>
                <a:ea typeface="Calibri" panose="020F0502020204030204" pitchFamily="34" charset="0"/>
                <a:cs typeface="Book Antiqua" panose="02040602050305030304" pitchFamily="18" charset="0"/>
              </a:rPr>
              <a:t> </a:t>
            </a:r>
            <a:endParaRPr lang="en-US" sz="3200" dirty="0">
              <a:effectLst/>
              <a:latin typeface="Myriad Pro"/>
              <a:ea typeface="Calibri" panose="020F0502020204030204" pitchFamily="34" charset="0"/>
              <a:cs typeface="Arial" panose="020B0604020202020204" pitchFamily="34" charset="0"/>
            </a:endParaRPr>
          </a:p>
          <a:p>
            <a:pPr marL="533400" marR="0" indent="-254000" algn="just">
              <a:spcBef>
                <a:spcPts val="0"/>
              </a:spcBef>
              <a:spcAft>
                <a:spcPts val="0"/>
              </a:spcAft>
            </a:pPr>
            <a:r>
              <a:rPr lang="en-US" i="1" dirty="0">
                <a:solidFill>
                  <a:srgbClr val="000000"/>
                </a:solidFill>
                <a:latin typeface="Book Antiqua" panose="02040602050305030304" pitchFamily="18" charset="0"/>
                <a:ea typeface="Calibri" panose="020F0502020204030204" pitchFamily="34" charset="0"/>
                <a:cs typeface="Book Antiqua" panose="02040602050305030304" pitchFamily="18" charset="0"/>
              </a:rPr>
              <a:t>• </a:t>
            </a:r>
            <a:r>
              <a:rPr lang="en-US" i="1" dirty="0">
                <a:latin typeface="Book Antiqua" panose="02040602050305030304" pitchFamily="18" charset="0"/>
                <a:ea typeface="Calibri" panose="020F0502020204030204" pitchFamily="34" charset="0"/>
                <a:cs typeface="Book Antiqua" panose="02040602050305030304" pitchFamily="18" charset="0"/>
              </a:rPr>
              <a:t>Advantages of PMR</a:t>
            </a:r>
            <a:r>
              <a:rPr lang="en-US" dirty="0">
                <a:latin typeface="Book Antiqua" panose="02040602050305030304" pitchFamily="18" charset="0"/>
                <a:ea typeface="Calibri" panose="020F0502020204030204" pitchFamily="34" charset="0"/>
                <a:cs typeface="Book Antiqua" panose="02040602050305030304" pitchFamily="18" charset="0"/>
              </a:rPr>
              <a:t>: </a:t>
            </a:r>
            <a:endParaRPr lang="en-US" sz="3200" dirty="0">
              <a:effectLst/>
              <a:latin typeface="Myriad Pro"/>
              <a:ea typeface="Calibri" panose="020F0502020204030204" pitchFamily="34" charset="0"/>
              <a:cs typeface="Arial" panose="020B0604020202020204" pitchFamily="34" charset="0"/>
            </a:endParaRPr>
          </a:p>
          <a:p>
            <a:pPr marL="787400" marR="0" algn="just">
              <a:spcBef>
                <a:spcPts val="0"/>
              </a:spcBef>
              <a:spcAft>
                <a:spcPts val="0"/>
              </a:spcAft>
            </a:pPr>
            <a:r>
              <a:rPr lang="en-US" dirty="0">
                <a:latin typeface="Book Antiqua" panose="02040602050305030304" pitchFamily="18" charset="0"/>
                <a:ea typeface="Calibri" panose="020F0502020204030204" pitchFamily="34" charset="0"/>
                <a:cs typeface="Book Antiqua" panose="02040602050305030304" pitchFamily="18" charset="0"/>
              </a:rPr>
              <a:t>– Is ‘</a:t>
            </a:r>
            <a:r>
              <a:rPr lang="en-US" dirty="0">
                <a:solidFill>
                  <a:srgbClr val="FF0000"/>
                </a:solidFill>
                <a:latin typeface="Book Antiqua" panose="02040602050305030304" pitchFamily="18" charset="0"/>
                <a:ea typeface="Calibri" panose="020F0502020204030204" pitchFamily="34" charset="0"/>
                <a:cs typeface="Book Antiqua" panose="02040602050305030304" pitchFamily="18" charset="0"/>
              </a:rPr>
              <a:t>simplest</a:t>
            </a:r>
            <a:r>
              <a:rPr lang="en-US" dirty="0">
                <a:latin typeface="Book Antiqua" panose="02040602050305030304" pitchFamily="18" charset="0"/>
                <a:ea typeface="Calibri" panose="020F0502020204030204" pitchFamily="34" charset="0"/>
                <a:cs typeface="Book Antiqua" panose="02040602050305030304" pitchFamily="18" charset="0"/>
              </a:rPr>
              <a:t> measure of estimating the burden of a disease’ in the community </a:t>
            </a:r>
            <a:endParaRPr lang="en-US" sz="3200" dirty="0">
              <a:effectLst/>
              <a:latin typeface="Myriad Pro"/>
              <a:ea typeface="Calibri" panose="020F0502020204030204" pitchFamily="34" charset="0"/>
              <a:cs typeface="Arial" panose="020B0604020202020204" pitchFamily="34" charset="0"/>
            </a:endParaRPr>
          </a:p>
          <a:p>
            <a:pPr marL="787400" marR="0" algn="just">
              <a:spcBef>
                <a:spcPts val="0"/>
              </a:spcBef>
              <a:spcAft>
                <a:spcPts val="0"/>
              </a:spcAft>
            </a:pPr>
            <a:r>
              <a:rPr lang="en-US" dirty="0">
                <a:latin typeface="Book Antiqua" panose="02040602050305030304" pitchFamily="18" charset="0"/>
                <a:ea typeface="Calibri" panose="020F0502020204030204" pitchFamily="34" charset="0"/>
                <a:cs typeface="Book Antiqua" panose="02040602050305030304" pitchFamily="18" charset="0"/>
              </a:rPr>
              <a:t>– </a:t>
            </a:r>
            <a:r>
              <a:rPr lang="en-US" i="1" dirty="0">
                <a:latin typeface="Book Antiqua" panose="02040602050305030304" pitchFamily="18" charset="0"/>
                <a:ea typeface="Calibri" panose="020F0502020204030204" pitchFamily="34" charset="0"/>
                <a:cs typeface="Book Antiqua" panose="02040602050305030304" pitchFamily="18" charset="0"/>
              </a:rPr>
              <a:t>Is a </a:t>
            </a:r>
            <a:r>
              <a:rPr lang="en-US" i="1" dirty="0">
                <a:solidFill>
                  <a:srgbClr val="FF0000"/>
                </a:solidFill>
                <a:latin typeface="Book Antiqua" panose="02040602050305030304" pitchFamily="18" charset="0"/>
                <a:ea typeface="Calibri" panose="020F0502020204030204" pitchFamily="34" charset="0"/>
                <a:cs typeface="Book Antiqua" panose="02040602050305030304" pitchFamily="18" charset="0"/>
              </a:rPr>
              <a:t>useful health status indicator</a:t>
            </a:r>
            <a:r>
              <a:rPr lang="en-US" dirty="0">
                <a:latin typeface="Book Antiqua" panose="02040602050305030304" pitchFamily="18" charset="0"/>
                <a:ea typeface="Calibri" panose="020F0502020204030204" pitchFamily="34" charset="0"/>
                <a:cs typeface="Book Antiqua" panose="02040602050305030304" pitchFamily="18" charset="0"/>
              </a:rPr>
              <a:t>: Indicates magnitude of preventable mortality </a:t>
            </a:r>
            <a:endParaRPr lang="en-US" sz="3200" dirty="0">
              <a:effectLst/>
              <a:latin typeface="Myriad Pro"/>
              <a:ea typeface="Calibri" panose="020F0502020204030204" pitchFamily="34" charset="0"/>
              <a:cs typeface="Arial" panose="020B0604020202020204" pitchFamily="34" charset="0"/>
            </a:endParaRPr>
          </a:p>
          <a:p>
            <a:pPr marL="787400" marR="0" algn="just">
              <a:spcBef>
                <a:spcPts val="0"/>
              </a:spcBef>
              <a:spcAft>
                <a:spcPts val="0"/>
              </a:spcAft>
            </a:pPr>
            <a:r>
              <a:rPr lang="en-US" dirty="0">
                <a:latin typeface="Book Antiqua" panose="02040602050305030304" pitchFamily="18" charset="0"/>
                <a:ea typeface="Calibri" panose="020F0502020204030204" pitchFamily="34" charset="0"/>
                <a:cs typeface="Book Antiqua" panose="02040602050305030304" pitchFamily="18" charset="0"/>
              </a:rPr>
              <a:t>– Is used when </a:t>
            </a:r>
            <a:r>
              <a:rPr lang="en-US" dirty="0">
                <a:solidFill>
                  <a:srgbClr val="FF0000"/>
                </a:solidFill>
                <a:latin typeface="Book Antiqua" panose="02040602050305030304" pitchFamily="18" charset="0"/>
                <a:ea typeface="Calibri" panose="020F0502020204030204" pitchFamily="34" charset="0"/>
                <a:cs typeface="Book Antiqua" panose="02040602050305030304" pitchFamily="18" charset="0"/>
              </a:rPr>
              <a:t>population data is not available </a:t>
            </a:r>
          </a:p>
          <a:p>
            <a:pPr marL="787400" marR="0" algn="just">
              <a:spcBef>
                <a:spcPts val="0"/>
              </a:spcBef>
              <a:spcAft>
                <a:spcPts val="0"/>
              </a:spcAft>
            </a:pPr>
            <a:endParaRPr lang="en-US" sz="3200" dirty="0">
              <a:effectLst/>
              <a:latin typeface="Myriad Pro"/>
              <a:ea typeface="Calibri" panose="020F0502020204030204" pitchFamily="34" charset="0"/>
              <a:cs typeface="Arial" panose="020B0604020202020204" pitchFamily="34" charset="0"/>
            </a:endParaRPr>
          </a:p>
          <a:p>
            <a:pPr marL="533400" marR="0" indent="-254000" algn="just">
              <a:spcBef>
                <a:spcPts val="0"/>
              </a:spcBef>
              <a:spcAft>
                <a:spcPts val="0"/>
              </a:spcAft>
            </a:pPr>
            <a:r>
              <a:rPr lang="en-US" i="1" dirty="0">
                <a:solidFill>
                  <a:srgbClr val="000000"/>
                </a:solidFill>
                <a:latin typeface="Book Antiqua" panose="02040602050305030304" pitchFamily="18" charset="0"/>
                <a:ea typeface="Calibri" panose="020F0502020204030204" pitchFamily="34" charset="0"/>
                <a:cs typeface="Book Antiqua" panose="02040602050305030304" pitchFamily="18" charset="0"/>
              </a:rPr>
              <a:t>• </a:t>
            </a:r>
            <a:r>
              <a:rPr lang="en-US" i="1" dirty="0">
                <a:latin typeface="Book Antiqua" panose="02040602050305030304" pitchFamily="18" charset="0"/>
                <a:ea typeface="Calibri" panose="020F0502020204030204" pitchFamily="34" charset="0"/>
                <a:cs typeface="Book Antiqua" panose="02040602050305030304" pitchFamily="18" charset="0"/>
              </a:rPr>
              <a:t>Disadvantages of PMR</a:t>
            </a:r>
            <a:r>
              <a:rPr lang="en-US" dirty="0">
                <a:latin typeface="Book Antiqua" panose="02040602050305030304" pitchFamily="18" charset="0"/>
                <a:ea typeface="Calibri" panose="020F0502020204030204" pitchFamily="34" charset="0"/>
                <a:cs typeface="Book Antiqua" panose="02040602050305030304" pitchFamily="18" charset="0"/>
              </a:rPr>
              <a:t>: </a:t>
            </a:r>
            <a:endParaRPr lang="en-US" sz="3200" dirty="0">
              <a:effectLst/>
              <a:latin typeface="Myriad Pro"/>
              <a:ea typeface="Calibri" panose="020F0502020204030204" pitchFamily="34" charset="0"/>
              <a:cs typeface="Arial" panose="020B0604020202020204" pitchFamily="34" charset="0"/>
            </a:endParaRPr>
          </a:p>
          <a:p>
            <a:pPr marL="787400" marR="0" algn="just">
              <a:spcBef>
                <a:spcPts val="0"/>
              </a:spcBef>
              <a:spcAft>
                <a:spcPts val="0"/>
              </a:spcAft>
            </a:pPr>
            <a:r>
              <a:rPr lang="en-US" dirty="0">
                <a:latin typeface="Book Antiqua" panose="02040602050305030304" pitchFamily="18" charset="0"/>
                <a:ea typeface="Calibri" panose="020F0502020204030204" pitchFamily="34" charset="0"/>
                <a:cs typeface="Book Antiqua" panose="02040602050305030304" pitchFamily="18" charset="0"/>
              </a:rPr>
              <a:t>– Is of limited value in making </a:t>
            </a:r>
            <a:r>
              <a:rPr lang="en-US" dirty="0">
                <a:solidFill>
                  <a:srgbClr val="FF0000"/>
                </a:solidFill>
                <a:latin typeface="Book Antiqua" panose="02040602050305030304" pitchFamily="18" charset="0"/>
                <a:ea typeface="Calibri" panose="020F0502020204030204" pitchFamily="34" charset="0"/>
                <a:cs typeface="Book Antiqua" panose="02040602050305030304" pitchFamily="18" charset="0"/>
              </a:rPr>
              <a:t>comparisons between populatio</a:t>
            </a:r>
            <a:r>
              <a:rPr lang="en-US" dirty="0">
                <a:latin typeface="Book Antiqua" panose="02040602050305030304" pitchFamily="18" charset="0"/>
                <a:ea typeface="Calibri" panose="020F0502020204030204" pitchFamily="34" charset="0"/>
                <a:cs typeface="Book Antiqua" panose="02040602050305030304" pitchFamily="18" charset="0"/>
              </a:rPr>
              <a:t>n groups or dif­ferent time periods </a:t>
            </a:r>
          </a:p>
          <a:p>
            <a:pPr marL="787400" marR="0" algn="just">
              <a:spcBef>
                <a:spcPts val="0"/>
              </a:spcBef>
              <a:spcAft>
                <a:spcPts val="0"/>
              </a:spcAft>
            </a:pPr>
            <a:r>
              <a:rPr lang="en-US" dirty="0">
                <a:latin typeface="Book Antiqua" panose="02040602050305030304" pitchFamily="18" charset="0"/>
                <a:ea typeface="Calibri" panose="020F0502020204030204" pitchFamily="34" charset="0"/>
                <a:cs typeface="Book Antiqua" panose="02040602050305030304" pitchFamily="18" charset="0"/>
              </a:rPr>
              <a:t>– </a:t>
            </a:r>
            <a:r>
              <a:rPr lang="en-US" dirty="0">
                <a:solidFill>
                  <a:srgbClr val="FF0000"/>
                </a:solidFill>
                <a:latin typeface="Book Antiqua" panose="02040602050305030304" pitchFamily="18" charset="0"/>
                <a:ea typeface="Calibri" panose="020F0502020204030204" pitchFamily="34" charset="0"/>
                <a:cs typeface="Book Antiqua" panose="02040602050305030304" pitchFamily="18" charset="0"/>
              </a:rPr>
              <a:t>Does not indicate the risk </a:t>
            </a:r>
            <a:r>
              <a:rPr lang="en-US" dirty="0">
                <a:latin typeface="Book Antiqua" panose="02040602050305030304" pitchFamily="18" charset="0"/>
                <a:ea typeface="Calibri" panose="020F0502020204030204" pitchFamily="34" charset="0"/>
                <a:cs typeface="Book Antiqua" panose="02040602050305030304" pitchFamily="18" charset="0"/>
              </a:rPr>
              <a:t>of members of population contracting or dying from the disease </a:t>
            </a:r>
            <a:endParaRPr lang="en-US" dirty="0"/>
          </a:p>
        </p:txBody>
      </p:sp>
    </p:spTree>
    <p:extLst>
      <p:ext uri="{BB962C8B-B14F-4D97-AF65-F5344CB8AC3E}">
        <p14:creationId xmlns:p14="http://schemas.microsoft.com/office/powerpoint/2010/main" val="241300866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 xmlns:a16="http://schemas.microsoft.com/office/drawing/2014/main" id="{1C8A759F-F467-4A33-9D76-B87970B06840}"/>
              </a:ext>
            </a:extLst>
          </p:cNvPr>
          <p:cNvSpPr/>
          <p:nvPr/>
        </p:nvSpPr>
        <p:spPr>
          <a:xfrm>
            <a:off x="1579122" y="615196"/>
            <a:ext cx="10612877" cy="4832092"/>
          </a:xfrm>
          <a:prstGeom prst="rect">
            <a:avLst/>
          </a:prstGeom>
        </p:spPr>
        <p:txBody>
          <a:bodyPr wrap="square">
            <a:spAutoFit/>
          </a:bodyPr>
          <a:lstStyle/>
          <a:p>
            <a:endParaRPr lang="en-US" sz="3600" dirty="0">
              <a:solidFill>
                <a:srgbClr val="000000"/>
              </a:solidFill>
              <a:latin typeface="Myriad Pro"/>
            </a:endParaRPr>
          </a:p>
          <a:p>
            <a:pPr algn="just"/>
            <a:r>
              <a:rPr lang="en-US" sz="2000" b="1" dirty="0">
                <a:solidFill>
                  <a:srgbClr val="0070C0"/>
                </a:solidFill>
                <a:latin typeface="Myriad Pro"/>
              </a:rPr>
              <a:t>Standardization of Death Rates </a:t>
            </a:r>
            <a:endParaRPr lang="en-US" sz="2000" dirty="0">
              <a:solidFill>
                <a:srgbClr val="0070C0"/>
              </a:solidFill>
              <a:latin typeface="Myriad Pro"/>
            </a:endParaRPr>
          </a:p>
          <a:p>
            <a:pPr algn="just"/>
            <a:r>
              <a:rPr lang="en-US" sz="2000" i="1" dirty="0">
                <a:latin typeface="Book Antiqua" panose="02040602050305030304" pitchFamily="18" charset="0"/>
              </a:rPr>
              <a:t>• Adjusted or standardized rates</a:t>
            </a:r>
            <a:r>
              <a:rPr lang="en-US" sz="2000" dirty="0">
                <a:latin typeface="Book Antiqua" panose="02040602050305030304" pitchFamily="18" charset="0"/>
              </a:rPr>
              <a:t>: </a:t>
            </a:r>
          </a:p>
          <a:p>
            <a:pPr algn="just"/>
            <a:endParaRPr lang="en-US" sz="2000" dirty="0">
              <a:latin typeface="Book Antiqua" panose="02040602050305030304" pitchFamily="18" charset="0"/>
            </a:endParaRPr>
          </a:p>
          <a:p>
            <a:pPr algn="just"/>
            <a:r>
              <a:rPr lang="en-GB" sz="2000" dirty="0">
                <a:latin typeface="Book Antiqua" panose="02040602050305030304" pitchFamily="18" charset="0"/>
              </a:rPr>
              <a:t>– While comparison of death rates of two populations, ‘</a:t>
            </a:r>
            <a:r>
              <a:rPr lang="en-GB" sz="2000" i="1" dirty="0">
                <a:latin typeface="Book Antiqua" panose="02040602050305030304" pitchFamily="18" charset="0"/>
              </a:rPr>
              <a:t>crude death rate is not the right yardstick</a:t>
            </a:r>
            <a:r>
              <a:rPr lang="en-GB" sz="2000" dirty="0">
                <a:latin typeface="Book Antiqua" panose="02040602050305030304" pitchFamily="18" charset="0"/>
              </a:rPr>
              <a:t>’, </a:t>
            </a:r>
            <a:r>
              <a:rPr lang="en-GB" sz="2000" dirty="0">
                <a:solidFill>
                  <a:srgbClr val="FF0000"/>
                </a:solidFill>
                <a:latin typeface="Book Antiqua" panose="02040602050305030304" pitchFamily="18" charset="0"/>
              </a:rPr>
              <a:t>as age-compositions are different</a:t>
            </a:r>
            <a:r>
              <a:rPr lang="en-GB" sz="1200" dirty="0">
                <a:solidFill>
                  <a:srgbClr val="FF0000"/>
                </a:solidFill>
                <a:latin typeface="Book Antiqua" panose="02040602050305030304" pitchFamily="18" charset="0"/>
              </a:rPr>
              <a:t> </a:t>
            </a:r>
          </a:p>
          <a:p>
            <a:pPr algn="just"/>
            <a:endParaRPr lang="en-GB" sz="1200" dirty="0">
              <a:solidFill>
                <a:srgbClr val="FF0000"/>
              </a:solidFill>
              <a:latin typeface="Book Antiqua" panose="02040602050305030304" pitchFamily="18" charset="0"/>
            </a:endParaRPr>
          </a:p>
          <a:p>
            <a:pPr algn="just"/>
            <a:r>
              <a:rPr lang="en-GB" sz="2000" dirty="0">
                <a:latin typeface="Book Antiqua" panose="02040602050305030304" pitchFamily="18" charset="0"/>
              </a:rPr>
              <a:t>– </a:t>
            </a:r>
            <a:r>
              <a:rPr lang="en-GB" sz="2000" dirty="0">
                <a:solidFill>
                  <a:srgbClr val="0070C0"/>
                </a:solidFill>
                <a:latin typeface="Book Antiqua" panose="02040602050305030304" pitchFamily="18" charset="0"/>
              </a:rPr>
              <a:t>Age-adjustment</a:t>
            </a:r>
            <a:r>
              <a:rPr lang="en-GB" sz="2000" dirty="0">
                <a:latin typeface="Book Antiqua" panose="02040602050305030304" pitchFamily="18" charset="0"/>
              </a:rPr>
              <a:t> or age-standardization removes confounding effect of different age structures </a:t>
            </a:r>
          </a:p>
          <a:p>
            <a:pPr algn="just"/>
            <a:endParaRPr lang="en-GB" sz="2000" dirty="0">
              <a:latin typeface="Book Antiqua" panose="02040602050305030304" pitchFamily="18" charset="0"/>
            </a:endParaRPr>
          </a:p>
          <a:p>
            <a:pPr algn="just"/>
            <a:r>
              <a:rPr lang="en-GB" sz="2000" dirty="0">
                <a:latin typeface="Book Antiqua" panose="02040602050305030304" pitchFamily="18" charset="0"/>
              </a:rPr>
              <a:t>– Standardization may be direct or indirect </a:t>
            </a:r>
          </a:p>
          <a:p>
            <a:pPr algn="just"/>
            <a:endParaRPr lang="en-GB" sz="2000" dirty="0">
              <a:latin typeface="Book Antiqua" panose="02040602050305030304" pitchFamily="18" charset="0"/>
            </a:endParaRPr>
          </a:p>
          <a:p>
            <a:pPr algn="just"/>
            <a:r>
              <a:rPr lang="en-GB" sz="2000" dirty="0">
                <a:latin typeface="Book Antiqua" panose="02040602050305030304" pitchFamily="18" charset="0"/>
              </a:rPr>
              <a:t>– Standardization is carried out beginning by using a </a:t>
            </a:r>
            <a:r>
              <a:rPr lang="en-GB" sz="2000" i="1" dirty="0">
                <a:latin typeface="Book Antiqua" panose="02040602050305030304" pitchFamily="18" charset="0"/>
              </a:rPr>
              <a:t>‘Standard Population’ </a:t>
            </a:r>
          </a:p>
          <a:p>
            <a:pPr algn="just"/>
            <a:endParaRPr lang="en-GB" sz="2000" dirty="0">
              <a:latin typeface="Book Antiqua" panose="02040602050305030304" pitchFamily="18" charset="0"/>
            </a:endParaRPr>
          </a:p>
          <a:p>
            <a:pPr algn="just"/>
            <a:r>
              <a:rPr lang="en-GB" sz="2000" i="1" dirty="0">
                <a:latin typeface="Book Antiqua" panose="02040602050305030304" pitchFamily="18" charset="0"/>
              </a:rPr>
              <a:t>• Standard population</a:t>
            </a:r>
            <a:r>
              <a:rPr lang="en-GB" sz="2000" dirty="0">
                <a:latin typeface="Book Antiqua" panose="02040602050305030304" pitchFamily="18" charset="0"/>
              </a:rPr>
              <a:t>: </a:t>
            </a:r>
            <a:r>
              <a:rPr lang="en-GB" sz="2000" dirty="0">
                <a:solidFill>
                  <a:srgbClr val="FF0000"/>
                </a:solidFill>
                <a:latin typeface="Book Antiqua" panose="02040602050305030304" pitchFamily="18" charset="0"/>
              </a:rPr>
              <a:t>Is a population where numbers in each age and sex group are known </a:t>
            </a:r>
          </a:p>
        </p:txBody>
      </p:sp>
    </p:spTree>
    <p:extLst>
      <p:ext uri="{BB962C8B-B14F-4D97-AF65-F5344CB8AC3E}">
        <p14:creationId xmlns:p14="http://schemas.microsoft.com/office/powerpoint/2010/main" val="20271193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Rot="1" noChangeArrowheads="1"/>
          </p:cNvSpPr>
          <p:nvPr>
            <p:ph type="title" idx="4294967295"/>
          </p:nvPr>
        </p:nvSpPr>
        <p:spPr>
          <a:xfrm>
            <a:off x="1694235" y="909915"/>
            <a:ext cx="9297988" cy="1143000"/>
          </a:xfrm>
        </p:spPr>
        <p:txBody>
          <a:bodyPr>
            <a:normAutofit/>
          </a:bodyPr>
          <a:lstStyle/>
          <a:p>
            <a:pPr eaLnBrk="1" hangingPunct="1">
              <a:defRPr/>
            </a:pPr>
            <a:r>
              <a:rPr lang="en-US" sz="3600" b="1" dirty="0">
                <a:solidFill>
                  <a:srgbClr val="0070C0"/>
                </a:solidFill>
              </a:rPr>
              <a:t>Case fatality rate</a:t>
            </a:r>
          </a:p>
        </p:txBody>
      </p:sp>
      <p:sp>
        <p:nvSpPr>
          <p:cNvPr id="188419" name="Rectangle 3"/>
          <p:cNvSpPr>
            <a:spLocks noGrp="1" noChangeArrowheads="1"/>
          </p:cNvSpPr>
          <p:nvPr>
            <p:ph type="body" idx="4294967295"/>
          </p:nvPr>
        </p:nvSpPr>
        <p:spPr>
          <a:xfrm>
            <a:off x="1595336" y="2052915"/>
            <a:ext cx="10444163" cy="1643063"/>
          </a:xfrm>
        </p:spPr>
        <p:txBody>
          <a:bodyPr>
            <a:normAutofit/>
          </a:bodyPr>
          <a:lstStyle/>
          <a:p>
            <a:pPr eaLnBrk="1" hangingPunct="1">
              <a:buFont typeface="Wingdings" pitchFamily="2" charset="2"/>
              <a:buNone/>
            </a:pPr>
            <a:r>
              <a:rPr lang="en-US" sz="2800" dirty="0"/>
              <a:t>Deaths from a certain disease expressed as percentage of the total number of cases of the same disease in the same year and locality</a:t>
            </a:r>
          </a:p>
        </p:txBody>
      </p:sp>
      <p:sp>
        <p:nvSpPr>
          <p:cNvPr id="1029" name="Rectangle 4"/>
          <p:cNvSpPr>
            <a:spLocks noChangeArrowheads="1"/>
          </p:cNvSpPr>
          <p:nvPr/>
        </p:nvSpPr>
        <p:spPr bwMode="auto">
          <a:xfrm>
            <a:off x="482845" y="2874447"/>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ar-EG">
              <a:solidFill>
                <a:prstClr val="black"/>
              </a:solidFill>
              <a:latin typeface="Tw Cen MT"/>
              <a:cs typeface="Arial" panose="020B0604020202020204" pitchFamily="34" charset="0"/>
            </a:endParaRPr>
          </a:p>
        </p:txBody>
      </p:sp>
      <mc:AlternateContent xmlns:mc="http://schemas.openxmlformats.org/markup-compatibility/2006">
        <mc:Choice xmlns:a14="http://schemas.microsoft.com/office/drawing/2010/main" Requires="a14">
          <p:sp>
            <p:nvSpPr>
              <p:cNvPr id="8" name="TextBox 7"/>
              <p:cNvSpPr txBox="1"/>
              <p:nvPr/>
            </p:nvSpPr>
            <p:spPr>
              <a:xfrm>
                <a:off x="1694235" y="3608961"/>
                <a:ext cx="10044545" cy="574901"/>
              </a:xfrm>
              <a:prstGeom prst="rect">
                <a:avLst/>
              </a:prstGeom>
              <a:noFill/>
            </p:spPr>
            <p:txBody>
              <a:bodyPr wrap="none" rtlCol="0">
                <a:spAutoFit/>
              </a:bodyPr>
              <a:lstStyle/>
              <a:p>
                <a14:m>
                  <m:oMath xmlns:m="http://schemas.openxmlformats.org/officeDocument/2006/math">
                    <m:r>
                      <a:rPr lang="en-US" sz="2000" i="1" smtClean="0">
                        <a:solidFill>
                          <a:srgbClr val="FF0000"/>
                        </a:solidFill>
                        <a:latin typeface="Cambria Math"/>
                      </a:rPr>
                      <m:t>𝐶𝑎𝑠𝑒</m:t>
                    </m:r>
                    <m:r>
                      <a:rPr lang="en-US" sz="2000" i="1" smtClean="0">
                        <a:solidFill>
                          <a:srgbClr val="FF0000"/>
                        </a:solidFill>
                        <a:latin typeface="Cambria Math"/>
                      </a:rPr>
                      <m:t> </m:t>
                    </m:r>
                    <m:r>
                      <a:rPr lang="en-US" sz="2000" i="1" smtClean="0">
                        <a:solidFill>
                          <a:srgbClr val="FF0000"/>
                        </a:solidFill>
                        <a:latin typeface="Cambria Math"/>
                      </a:rPr>
                      <m:t>𝑓𝑎𝑡𝑎𝑙𝑖𝑡𝑦</m:t>
                    </m:r>
                    <m:r>
                      <a:rPr lang="en-US" sz="2000" i="1" smtClean="0">
                        <a:solidFill>
                          <a:srgbClr val="FF0000"/>
                        </a:solidFill>
                        <a:latin typeface="Cambria Math"/>
                      </a:rPr>
                      <m:t> </m:t>
                    </m:r>
                    <m:r>
                      <a:rPr lang="en-US" sz="2000" i="1" smtClean="0">
                        <a:solidFill>
                          <a:srgbClr val="FF0000"/>
                        </a:solidFill>
                        <a:latin typeface="Cambria Math"/>
                      </a:rPr>
                      <m:t>𝑟𝑎𝑡𝑒</m:t>
                    </m:r>
                    <m:r>
                      <a:rPr lang="en-US" sz="2000" i="1" smtClean="0">
                        <a:solidFill>
                          <a:srgbClr val="FF0000"/>
                        </a:solidFill>
                        <a:latin typeface="Cambria Math"/>
                      </a:rPr>
                      <m:t>=</m:t>
                    </m:r>
                    <m:f>
                      <m:fPr>
                        <m:ctrlPr>
                          <a:rPr lang="en-US" sz="2000" i="1">
                            <a:solidFill>
                              <a:srgbClr val="FF0000"/>
                            </a:solidFill>
                            <a:latin typeface="Cambria Math" panose="02040503050406030204" pitchFamily="18" charset="0"/>
                          </a:rPr>
                        </m:ctrlPr>
                      </m:fPr>
                      <m:num>
                        <m:r>
                          <a:rPr lang="en-US" sz="2000" i="1">
                            <a:solidFill>
                              <a:srgbClr val="FF0000"/>
                            </a:solidFill>
                            <a:latin typeface="Cambria Math"/>
                          </a:rPr>
                          <m:t>𝐷𝑒𝑎𝑡h𝑠</m:t>
                        </m:r>
                        <m:r>
                          <a:rPr lang="en-US" sz="2000" i="1">
                            <a:solidFill>
                              <a:srgbClr val="FF0000"/>
                            </a:solidFill>
                            <a:latin typeface="Cambria Math"/>
                          </a:rPr>
                          <m:t> </m:t>
                        </m:r>
                        <m:r>
                          <a:rPr lang="en-US" sz="2000" i="1">
                            <a:solidFill>
                              <a:srgbClr val="FF0000"/>
                            </a:solidFill>
                            <a:latin typeface="Cambria Math"/>
                          </a:rPr>
                          <m:t>𝑓𝑟𝑜𝑚</m:t>
                        </m:r>
                        <m:r>
                          <a:rPr lang="en-US" sz="2000" i="1">
                            <a:solidFill>
                              <a:srgbClr val="FF0000"/>
                            </a:solidFill>
                            <a:latin typeface="Cambria Math"/>
                          </a:rPr>
                          <m:t> </m:t>
                        </m:r>
                        <m:r>
                          <a:rPr lang="en-US" sz="2000" i="1">
                            <a:solidFill>
                              <a:srgbClr val="FF0000"/>
                            </a:solidFill>
                            <a:latin typeface="Cambria Math"/>
                          </a:rPr>
                          <m:t>𝑎</m:t>
                        </m:r>
                        <m:r>
                          <a:rPr lang="en-US" sz="2000" i="1">
                            <a:solidFill>
                              <a:srgbClr val="FF0000"/>
                            </a:solidFill>
                            <a:latin typeface="Cambria Math"/>
                          </a:rPr>
                          <m:t> </m:t>
                        </m:r>
                        <m:r>
                          <a:rPr lang="en-US" sz="2000" i="1" smtClean="0">
                            <a:solidFill>
                              <a:srgbClr val="0070C0"/>
                            </a:solidFill>
                            <a:latin typeface="Cambria Math"/>
                          </a:rPr>
                          <m:t>𝑐𝑒𝑟𝑡𝑎𝑖𝑛</m:t>
                        </m:r>
                        <m:r>
                          <a:rPr lang="en-US" sz="2000" i="1" smtClean="0">
                            <a:solidFill>
                              <a:srgbClr val="0070C0"/>
                            </a:solidFill>
                            <a:latin typeface="Cambria Math"/>
                          </a:rPr>
                          <m:t> </m:t>
                        </m:r>
                        <m:r>
                          <a:rPr lang="en-US" sz="2000" i="1" smtClean="0">
                            <a:solidFill>
                              <a:srgbClr val="0070C0"/>
                            </a:solidFill>
                            <a:latin typeface="Cambria Math"/>
                          </a:rPr>
                          <m:t>𝑑𝑖𝑠𝑒𝑎𝑠𝑒</m:t>
                        </m:r>
                        <m:r>
                          <a:rPr lang="en-US" sz="2000" i="1" smtClean="0">
                            <a:solidFill>
                              <a:srgbClr val="0070C0"/>
                            </a:solidFill>
                            <a:latin typeface="Cambria Math"/>
                          </a:rPr>
                          <m:t> </m:t>
                        </m:r>
                        <m:r>
                          <a:rPr lang="en-US" sz="2000" i="1">
                            <a:solidFill>
                              <a:srgbClr val="FF0000"/>
                            </a:solidFill>
                            <a:latin typeface="Cambria Math"/>
                          </a:rPr>
                          <m:t>𝑖𝑛</m:t>
                        </m:r>
                        <m:r>
                          <a:rPr lang="en-US" sz="2000" i="1">
                            <a:solidFill>
                              <a:srgbClr val="FF0000"/>
                            </a:solidFill>
                            <a:latin typeface="Cambria Math"/>
                          </a:rPr>
                          <m:t> </m:t>
                        </m:r>
                        <m:r>
                          <a:rPr lang="en-US" sz="2000" i="1">
                            <a:solidFill>
                              <a:srgbClr val="FF0000"/>
                            </a:solidFill>
                            <a:latin typeface="Cambria Math"/>
                          </a:rPr>
                          <m:t>𝑎</m:t>
                        </m:r>
                        <m:r>
                          <a:rPr lang="en-US" sz="2000" i="1">
                            <a:solidFill>
                              <a:srgbClr val="FF0000"/>
                            </a:solidFill>
                            <a:latin typeface="Cambria Math"/>
                          </a:rPr>
                          <m:t> </m:t>
                        </m:r>
                        <m:r>
                          <a:rPr lang="en-US" sz="2000" i="1">
                            <a:solidFill>
                              <a:srgbClr val="FF0000"/>
                            </a:solidFill>
                            <a:latin typeface="Cambria Math"/>
                          </a:rPr>
                          <m:t>𝑔𝑖𝑣𝑒𝑛</m:t>
                        </m:r>
                        <m:r>
                          <a:rPr lang="en-US" sz="2000" i="1">
                            <a:solidFill>
                              <a:srgbClr val="FF0000"/>
                            </a:solidFill>
                            <a:latin typeface="Cambria Math"/>
                          </a:rPr>
                          <m:t> </m:t>
                        </m:r>
                        <m:r>
                          <a:rPr lang="en-US" sz="2000" i="1">
                            <a:solidFill>
                              <a:srgbClr val="FF0000"/>
                            </a:solidFill>
                            <a:latin typeface="Cambria Math"/>
                          </a:rPr>
                          <m:t>𝑦𝑒𝑎𝑟</m:t>
                        </m:r>
                        <m:r>
                          <a:rPr lang="en-US" sz="2000" i="1">
                            <a:solidFill>
                              <a:srgbClr val="FF0000"/>
                            </a:solidFill>
                            <a:latin typeface="Cambria Math"/>
                          </a:rPr>
                          <m:t> </m:t>
                        </m:r>
                        <m:r>
                          <a:rPr lang="en-US" sz="2000" i="1">
                            <a:solidFill>
                              <a:srgbClr val="FF0000"/>
                            </a:solidFill>
                            <a:latin typeface="Cambria Math"/>
                          </a:rPr>
                          <m:t>𝑎𝑛𝑑</m:t>
                        </m:r>
                        <m:r>
                          <a:rPr lang="en-US" sz="2000" i="1">
                            <a:solidFill>
                              <a:srgbClr val="FF0000"/>
                            </a:solidFill>
                            <a:latin typeface="Cambria Math"/>
                          </a:rPr>
                          <m:t> </m:t>
                        </m:r>
                        <m:r>
                          <a:rPr lang="en-US" sz="2000" i="1">
                            <a:solidFill>
                              <a:srgbClr val="FF0000"/>
                            </a:solidFill>
                            <a:latin typeface="Cambria Math"/>
                          </a:rPr>
                          <m:t>𝑙𝑜𝑐𝑎𝑙𝑖𝑡𝑦</m:t>
                        </m:r>
                      </m:num>
                      <m:den>
                        <m:r>
                          <a:rPr lang="en-US" sz="2000" i="1">
                            <a:solidFill>
                              <a:srgbClr val="FF0000"/>
                            </a:solidFill>
                            <a:latin typeface="Cambria Math"/>
                          </a:rPr>
                          <m:t>𝑇𝑜𝑡𝑎𝑙</m:t>
                        </m:r>
                        <m:r>
                          <a:rPr lang="en-US" sz="2000" i="1">
                            <a:solidFill>
                              <a:srgbClr val="FF0000"/>
                            </a:solidFill>
                            <a:latin typeface="Cambria Math"/>
                          </a:rPr>
                          <m:t> </m:t>
                        </m:r>
                        <m:r>
                          <a:rPr lang="en-US" sz="2000" i="1">
                            <a:solidFill>
                              <a:srgbClr val="FF0000"/>
                            </a:solidFill>
                            <a:latin typeface="Cambria Math"/>
                          </a:rPr>
                          <m:t>𝑛𝑢𝑚𝑏𝑒𝑟</m:t>
                        </m:r>
                        <m:r>
                          <a:rPr lang="en-US" sz="2000" i="1">
                            <a:solidFill>
                              <a:srgbClr val="FF0000"/>
                            </a:solidFill>
                            <a:latin typeface="Cambria Math"/>
                          </a:rPr>
                          <m:t> </m:t>
                        </m:r>
                        <m:r>
                          <a:rPr lang="en-US" sz="2000" i="1">
                            <a:solidFill>
                              <a:srgbClr val="FF0000"/>
                            </a:solidFill>
                            <a:latin typeface="Cambria Math"/>
                          </a:rPr>
                          <m:t>𝑜𝑓</m:t>
                        </m:r>
                        <m:r>
                          <a:rPr lang="en-US" sz="2000" i="1">
                            <a:solidFill>
                              <a:srgbClr val="FF0000"/>
                            </a:solidFill>
                            <a:latin typeface="Cambria Math"/>
                          </a:rPr>
                          <m:t> </m:t>
                        </m:r>
                        <m:r>
                          <a:rPr lang="en-US" sz="2000" i="1" smtClean="0">
                            <a:solidFill>
                              <a:srgbClr val="0070C0"/>
                            </a:solidFill>
                            <a:latin typeface="Cambria Math"/>
                          </a:rPr>
                          <m:t>𝑐𝑎𝑠𝑒𝑠</m:t>
                        </m:r>
                        <m:r>
                          <a:rPr lang="en-US" sz="2000" i="1" smtClean="0">
                            <a:solidFill>
                              <a:srgbClr val="0070C0"/>
                            </a:solidFill>
                            <a:latin typeface="Cambria Math"/>
                          </a:rPr>
                          <m:t> </m:t>
                        </m:r>
                        <m:r>
                          <a:rPr lang="en-US" sz="2000" i="1" smtClean="0">
                            <a:solidFill>
                              <a:srgbClr val="0070C0"/>
                            </a:solidFill>
                            <a:latin typeface="Cambria Math"/>
                          </a:rPr>
                          <m:t>𝑜𝑓</m:t>
                        </m:r>
                        <m:r>
                          <a:rPr lang="en-US" sz="2000" i="1" smtClean="0">
                            <a:solidFill>
                              <a:srgbClr val="0070C0"/>
                            </a:solidFill>
                            <a:latin typeface="Cambria Math"/>
                          </a:rPr>
                          <m:t> </m:t>
                        </m:r>
                        <m:r>
                          <a:rPr lang="en-US" sz="2000" i="1" smtClean="0">
                            <a:solidFill>
                              <a:srgbClr val="0070C0"/>
                            </a:solidFill>
                            <a:latin typeface="Cambria Math"/>
                          </a:rPr>
                          <m:t>𝑡h𝑒</m:t>
                        </m:r>
                        <m:r>
                          <a:rPr lang="en-US" sz="2000" i="1" smtClean="0">
                            <a:solidFill>
                              <a:srgbClr val="0070C0"/>
                            </a:solidFill>
                            <a:latin typeface="Cambria Math"/>
                          </a:rPr>
                          <m:t> </m:t>
                        </m:r>
                        <m:r>
                          <a:rPr lang="en-US" sz="2000" i="1" smtClean="0">
                            <a:solidFill>
                              <a:srgbClr val="0070C0"/>
                            </a:solidFill>
                            <a:latin typeface="Cambria Math"/>
                          </a:rPr>
                          <m:t>𝑠𝑎𝑚𝑒</m:t>
                        </m:r>
                        <m:r>
                          <a:rPr lang="en-US" sz="2000" i="1" smtClean="0">
                            <a:solidFill>
                              <a:srgbClr val="0070C0"/>
                            </a:solidFill>
                            <a:latin typeface="Cambria Math"/>
                          </a:rPr>
                          <m:t> </m:t>
                        </m:r>
                        <m:r>
                          <a:rPr lang="en-US" sz="2000" i="1" smtClean="0">
                            <a:solidFill>
                              <a:srgbClr val="0070C0"/>
                            </a:solidFill>
                            <a:latin typeface="Cambria Math"/>
                          </a:rPr>
                          <m:t>𝑑𝑖𝑠𝑒𝑎𝑠𝑒</m:t>
                        </m:r>
                        <m:r>
                          <a:rPr lang="en-US" sz="2000" i="1" smtClean="0">
                            <a:solidFill>
                              <a:srgbClr val="0070C0"/>
                            </a:solidFill>
                            <a:latin typeface="Cambria Math"/>
                          </a:rPr>
                          <m:t> </m:t>
                        </m:r>
                        <m:r>
                          <a:rPr lang="en-US" sz="2000" i="1">
                            <a:solidFill>
                              <a:srgbClr val="FF0000"/>
                            </a:solidFill>
                            <a:latin typeface="Cambria Math"/>
                          </a:rPr>
                          <m:t>𝑖𝑛</m:t>
                        </m:r>
                        <m:r>
                          <a:rPr lang="en-US" sz="2000" i="1">
                            <a:solidFill>
                              <a:srgbClr val="FF0000"/>
                            </a:solidFill>
                            <a:latin typeface="Cambria Math"/>
                          </a:rPr>
                          <m:t> </m:t>
                        </m:r>
                        <m:r>
                          <a:rPr lang="en-US" sz="2000" i="1">
                            <a:solidFill>
                              <a:srgbClr val="FF0000"/>
                            </a:solidFill>
                            <a:latin typeface="Cambria Math"/>
                          </a:rPr>
                          <m:t>𝑡h𝑒</m:t>
                        </m:r>
                        <m:r>
                          <a:rPr lang="en-US" sz="2000" i="1">
                            <a:solidFill>
                              <a:srgbClr val="FF0000"/>
                            </a:solidFill>
                            <a:latin typeface="Cambria Math"/>
                          </a:rPr>
                          <m:t> </m:t>
                        </m:r>
                        <m:r>
                          <a:rPr lang="en-US" sz="2000" i="1">
                            <a:solidFill>
                              <a:srgbClr val="FF0000"/>
                            </a:solidFill>
                            <a:latin typeface="Cambria Math"/>
                          </a:rPr>
                          <m:t>𝑠𝑎𝑚𝑒</m:t>
                        </m:r>
                        <m:r>
                          <a:rPr lang="en-US" sz="2000" i="1">
                            <a:solidFill>
                              <a:srgbClr val="FF0000"/>
                            </a:solidFill>
                            <a:latin typeface="Cambria Math"/>
                          </a:rPr>
                          <m:t> </m:t>
                        </m:r>
                        <m:r>
                          <a:rPr lang="en-US" sz="2000" i="1">
                            <a:solidFill>
                              <a:srgbClr val="FF0000"/>
                            </a:solidFill>
                            <a:latin typeface="Cambria Math"/>
                          </a:rPr>
                          <m:t>𝑦𝑒𝑎𝑟</m:t>
                        </m:r>
                        <m:r>
                          <a:rPr lang="en-US" sz="2000" i="1">
                            <a:solidFill>
                              <a:srgbClr val="FF0000"/>
                            </a:solidFill>
                            <a:latin typeface="Cambria Math"/>
                          </a:rPr>
                          <m:t> </m:t>
                        </m:r>
                        <m:r>
                          <a:rPr lang="en-US" sz="2000" i="1">
                            <a:solidFill>
                              <a:srgbClr val="FF0000"/>
                            </a:solidFill>
                            <a:latin typeface="Cambria Math"/>
                          </a:rPr>
                          <m:t>𝑎𝑛𝑑</m:t>
                        </m:r>
                        <m:r>
                          <a:rPr lang="en-US" sz="2000" i="1">
                            <a:solidFill>
                              <a:srgbClr val="FF0000"/>
                            </a:solidFill>
                            <a:latin typeface="Cambria Math"/>
                          </a:rPr>
                          <m:t> </m:t>
                        </m:r>
                        <m:r>
                          <a:rPr lang="en-US" sz="2000" i="1">
                            <a:solidFill>
                              <a:srgbClr val="FF0000"/>
                            </a:solidFill>
                            <a:latin typeface="Cambria Math"/>
                          </a:rPr>
                          <m:t>𝑙𝑜𝑐𝑎𝑙𝑖𝑡𝑦</m:t>
                        </m:r>
                      </m:den>
                    </m:f>
                  </m:oMath>
                </a14:m>
                <a:r>
                  <a:rPr lang="en-US" sz="2000" dirty="0">
                    <a:solidFill>
                      <a:srgbClr val="FF0000"/>
                    </a:solidFill>
                    <a:latin typeface="Tw Cen MT"/>
                  </a:rPr>
                  <a:t> x 100</a:t>
                </a:r>
              </a:p>
            </p:txBody>
          </p:sp>
        </mc:Choice>
        <mc:Fallback>
          <p:sp>
            <p:nvSpPr>
              <p:cNvPr id="8" name="TextBox 7"/>
              <p:cNvSpPr txBox="1">
                <a:spLocks noRot="1" noChangeAspect="1" noMove="1" noResize="1" noEditPoints="1" noAdjustHandles="1" noChangeArrowheads="1" noChangeShapeType="1" noTextEdit="1"/>
              </p:cNvSpPr>
              <p:nvPr/>
            </p:nvSpPr>
            <p:spPr>
              <a:xfrm>
                <a:off x="1694235" y="3608961"/>
                <a:ext cx="10044545" cy="574901"/>
              </a:xfrm>
              <a:prstGeom prst="rect">
                <a:avLst/>
              </a:prstGeom>
              <a:blipFill rotWithShape="0">
                <a:blip r:embed="rId3"/>
                <a:stretch>
                  <a:fillRect b="-2128"/>
                </a:stretch>
              </a:blipFill>
            </p:spPr>
            <p:txBody>
              <a:bodyPr/>
              <a:lstStyle/>
              <a:p>
                <a:r>
                  <a:rPr lang="en-US">
                    <a:noFill/>
                  </a:rPr>
                  <a:t> </a:t>
                </a:r>
              </a:p>
            </p:txBody>
          </p:sp>
        </mc:Fallback>
      </mc:AlternateContent>
      <p:sp>
        <p:nvSpPr>
          <p:cNvPr id="6" name="TextBox 5"/>
          <p:cNvSpPr txBox="1"/>
          <p:nvPr/>
        </p:nvSpPr>
        <p:spPr>
          <a:xfrm>
            <a:off x="2752927" y="5569086"/>
            <a:ext cx="7538987" cy="487121"/>
          </a:xfrm>
          <a:prstGeom prst="rect">
            <a:avLst/>
          </a:prstGeom>
          <a:solidFill>
            <a:schemeClr val="accent2">
              <a:lumMod val="40000"/>
              <a:lumOff val="60000"/>
            </a:schemeClr>
          </a:solidFill>
        </p:spPr>
        <p:txBody>
          <a:bodyPr wrap="square" rtlCol="0">
            <a:spAutoFit/>
          </a:bodyPr>
          <a:lstStyle/>
          <a:p>
            <a:pPr algn="ctr">
              <a:lnSpc>
                <a:spcPct val="114000"/>
              </a:lnSpc>
              <a:spcBef>
                <a:spcPct val="20000"/>
              </a:spcBef>
              <a:defRPr/>
            </a:pPr>
            <a:r>
              <a:rPr lang="en-US" sz="2400" i="1" dirty="0">
                <a:solidFill>
                  <a:prstClr val="black"/>
                </a:solidFill>
                <a:latin typeface="Tw Cen MT"/>
              </a:rPr>
              <a:t>Reflects the virulence and pathogenicity of the organism</a:t>
            </a:r>
            <a:endParaRPr lang="en-US" sz="2400" i="1" kern="0" dirty="0">
              <a:solidFill>
                <a:prstClr val="black"/>
              </a:solidFill>
              <a:latin typeface="Tw Cen MT"/>
            </a:endParaRPr>
          </a:p>
        </p:txBody>
      </p:sp>
    </p:spTree>
    <p:extLst>
      <p:ext uri="{BB962C8B-B14F-4D97-AF65-F5344CB8AC3E}">
        <p14:creationId xmlns:p14="http://schemas.microsoft.com/office/powerpoint/2010/main" val="51427059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88418"/>
                                        </p:tgtEl>
                                        <p:attrNameLst>
                                          <p:attrName>style.visibility</p:attrName>
                                        </p:attrNameLst>
                                      </p:cBhvr>
                                      <p:to>
                                        <p:strVal val="visible"/>
                                      </p:to>
                                    </p:set>
                                    <p:animEffect transition="in" filter="box(in)">
                                      <p:cBhvr>
                                        <p:cTn id="7" dur="500"/>
                                        <p:tgtEl>
                                          <p:spTgt spid="18841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88419">
                                            <p:txEl>
                                              <p:pRg st="0" end="0"/>
                                            </p:txEl>
                                          </p:spTgt>
                                        </p:tgtEl>
                                        <p:attrNameLst>
                                          <p:attrName>style.visibility</p:attrName>
                                        </p:attrNameLst>
                                      </p:cBhvr>
                                      <p:to>
                                        <p:strVal val="visible"/>
                                      </p:to>
                                    </p:set>
                                    <p:anim calcmode="lin" valueType="num">
                                      <p:cBhvr additive="base">
                                        <p:cTn id="12" dur="500" fill="hold"/>
                                        <p:tgtEl>
                                          <p:spTgt spid="188419">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8841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8418" grpId="0"/>
      <p:bldP spid="188419"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Slide Number Placeholder 2">
            <a:extLst>
              <a:ext uri="{FF2B5EF4-FFF2-40B4-BE49-F238E27FC236}">
                <a16:creationId xmlns="" xmlns:a16="http://schemas.microsoft.com/office/drawing/2014/main" id="{8E05DA3D-5676-4DDC-9216-3CEE94979AFC}"/>
              </a:ext>
            </a:extLst>
          </p:cNvPr>
          <p:cNvSpPr>
            <a:spLocks noGrp="1" noChangeArrowheads="1"/>
          </p:cNvSpPr>
          <p:nvPr>
            <p:ph type="sldNum" sz="quarter" idx="12"/>
          </p:nvPr>
        </p:nvSpPr>
        <p:spPr bwMode="auto">
          <a:xfrm>
            <a:off x="10668000" y="6356351"/>
            <a:ext cx="9144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E9FF6C75-9B58-46AF-B3F7-C332C8714E14}" type="slidenum">
              <a:rPr lang="en-US" altLang="en-US" sz="1400">
                <a:solidFill>
                  <a:srgbClr val="898989"/>
                </a:solidFill>
              </a:rPr>
              <a:pPr>
                <a:spcBef>
                  <a:spcPct val="0"/>
                </a:spcBef>
                <a:buFontTx/>
                <a:buNone/>
              </a:pPr>
              <a:t>38</a:t>
            </a:fld>
            <a:endParaRPr lang="en-US" altLang="en-US" sz="1400">
              <a:solidFill>
                <a:srgbClr val="898989"/>
              </a:solidFill>
            </a:endParaRPr>
          </a:p>
        </p:txBody>
      </p:sp>
      <p:sp>
        <p:nvSpPr>
          <p:cNvPr id="3" name="Rectangle 2">
            <a:extLst>
              <a:ext uri="{FF2B5EF4-FFF2-40B4-BE49-F238E27FC236}">
                <a16:creationId xmlns="" xmlns:a16="http://schemas.microsoft.com/office/drawing/2014/main" id="{33BEBE1B-A5AF-4D3E-9975-747AEAD07824}"/>
              </a:ext>
            </a:extLst>
          </p:cNvPr>
          <p:cNvSpPr/>
          <p:nvPr/>
        </p:nvSpPr>
        <p:spPr>
          <a:xfrm>
            <a:off x="1598578" y="1313899"/>
            <a:ext cx="9714689" cy="4591000"/>
          </a:xfrm>
          <a:prstGeom prst="rect">
            <a:avLst/>
          </a:prstGeom>
        </p:spPr>
        <p:txBody>
          <a:bodyPr wrap="square">
            <a:spAutoFit/>
          </a:bodyPr>
          <a:lstStyle/>
          <a:p>
            <a:pPr algn="just">
              <a:lnSpc>
                <a:spcPts val="900"/>
              </a:lnSpc>
              <a:spcBef>
                <a:spcPts val="1000"/>
              </a:spcBef>
              <a:spcAft>
                <a:spcPts val="700"/>
              </a:spcAft>
            </a:pPr>
            <a:r>
              <a:rPr lang="en-US" sz="2800" b="1" dirty="0">
                <a:solidFill>
                  <a:srgbClr val="0070C0"/>
                </a:solidFill>
                <a:latin typeface="Myriad Pro"/>
                <a:ea typeface="Calibri" panose="020F0502020204030204" pitchFamily="34" charset="0"/>
                <a:cs typeface="Arial" panose="020B0604020202020204" pitchFamily="34" charset="0"/>
              </a:rPr>
              <a:t>Survival Rate (SR) </a:t>
            </a:r>
            <a:endParaRPr lang="en-US" sz="4000" dirty="0">
              <a:solidFill>
                <a:srgbClr val="0070C0"/>
              </a:solidFill>
              <a:effectLst/>
              <a:latin typeface="Calibri" panose="020F0502020204030204" pitchFamily="34" charset="0"/>
              <a:ea typeface="Calibri" panose="020F0502020204030204" pitchFamily="34" charset="0"/>
              <a:cs typeface="Arial" panose="020B0604020202020204" pitchFamily="34" charset="0"/>
            </a:endParaRPr>
          </a:p>
          <a:p>
            <a:pPr marL="533400" marR="0" indent="-254000" algn="just">
              <a:spcBef>
                <a:spcPts val="0"/>
              </a:spcBef>
              <a:spcAft>
                <a:spcPts val="0"/>
              </a:spcAft>
            </a:pPr>
            <a:r>
              <a:rPr lang="en-US" sz="2400" i="1" dirty="0">
                <a:latin typeface="Book Antiqua" panose="02040602050305030304" pitchFamily="18" charset="0"/>
                <a:ea typeface="Calibri" panose="020F0502020204030204" pitchFamily="34" charset="0"/>
                <a:cs typeface="Book Antiqua" panose="02040602050305030304" pitchFamily="18" charset="0"/>
              </a:rPr>
              <a:t>• Survival rate</a:t>
            </a:r>
            <a:r>
              <a:rPr lang="en-US" sz="2400" dirty="0">
                <a:latin typeface="Book Antiqua" panose="02040602050305030304" pitchFamily="18" charset="0"/>
                <a:ea typeface="Calibri" panose="020F0502020204030204" pitchFamily="34" charset="0"/>
                <a:cs typeface="Book Antiqua" panose="02040602050305030304" pitchFamily="18" charset="0"/>
              </a:rPr>
              <a:t>: Is the proportion of survivors in a group (e.g. of patients), studied and followed over a period of time (e.g. over a period of 5 years) </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pPr marL="533400" marR="0" indent="-254000" algn="just">
              <a:spcBef>
                <a:spcPts val="0"/>
              </a:spcBef>
              <a:spcAft>
                <a:spcPts val="0"/>
              </a:spcAft>
            </a:pPr>
            <a:r>
              <a:rPr lang="en-US" sz="2400" dirty="0">
                <a:latin typeface="Book Antiqua" panose="02040602050305030304" pitchFamily="18" charset="0"/>
                <a:ea typeface="Calibri" panose="020F0502020204030204" pitchFamily="34" charset="0"/>
                <a:cs typeface="Book Antiqua" panose="02040602050305030304" pitchFamily="18" charset="0"/>
              </a:rPr>
              <a:t>• Is used to </a:t>
            </a:r>
            <a:r>
              <a:rPr lang="en-US" sz="2400" i="1" dirty="0">
                <a:latin typeface="Book Antiqua" panose="02040602050305030304" pitchFamily="18" charset="0"/>
                <a:ea typeface="Calibri" panose="020F0502020204030204" pitchFamily="34" charset="0"/>
                <a:cs typeface="Book Antiqua" panose="02040602050305030304" pitchFamily="18" charset="0"/>
              </a:rPr>
              <a:t>‘</a:t>
            </a:r>
            <a:r>
              <a:rPr lang="en-US" sz="2400" i="1" dirty="0">
                <a:solidFill>
                  <a:srgbClr val="0070C0"/>
                </a:solidFill>
                <a:latin typeface="Book Antiqua" panose="02040602050305030304" pitchFamily="18" charset="0"/>
                <a:ea typeface="Calibri" panose="020F0502020204030204" pitchFamily="34" charset="0"/>
                <a:cs typeface="Book Antiqua" panose="02040602050305030304" pitchFamily="18" charset="0"/>
              </a:rPr>
              <a:t>describe prognosis</a:t>
            </a:r>
            <a:r>
              <a:rPr lang="en-US" sz="2400" i="1" dirty="0">
                <a:latin typeface="Book Antiqua" panose="02040602050305030304" pitchFamily="18" charset="0"/>
                <a:ea typeface="Calibri" panose="020F0502020204030204" pitchFamily="34" charset="0"/>
                <a:cs typeface="Book Antiqua" panose="02040602050305030304" pitchFamily="18" charset="0"/>
              </a:rPr>
              <a:t>’ </a:t>
            </a:r>
            <a:r>
              <a:rPr lang="en-US" sz="2400" dirty="0">
                <a:latin typeface="Book Antiqua" panose="02040602050305030304" pitchFamily="18" charset="0"/>
                <a:ea typeface="Calibri" panose="020F0502020204030204" pitchFamily="34" charset="0"/>
                <a:cs typeface="Book Antiqua" panose="02040602050305030304" pitchFamily="18" charset="0"/>
              </a:rPr>
              <a:t>in certain disease conditions </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pPr marL="533400" marR="0" indent="-254000" algn="just">
              <a:spcBef>
                <a:spcPts val="0"/>
              </a:spcBef>
              <a:spcAft>
                <a:spcPts val="0"/>
              </a:spcAft>
            </a:pPr>
            <a:r>
              <a:rPr lang="en-US" sz="2400" dirty="0">
                <a:latin typeface="Book Antiqua" panose="02040602050305030304" pitchFamily="18" charset="0"/>
                <a:ea typeface="Calibri" panose="020F0502020204030204" pitchFamily="34" charset="0"/>
                <a:cs typeface="Book Antiqua" panose="02040602050305030304" pitchFamily="18" charset="0"/>
              </a:rPr>
              <a:t>• Quite useful in cancer studies </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pPr marL="533400" marR="0" indent="-254000" algn="just">
              <a:spcBef>
                <a:spcPts val="0"/>
              </a:spcBef>
              <a:spcAft>
                <a:spcPts val="0"/>
              </a:spcAft>
            </a:pPr>
            <a:r>
              <a:rPr lang="en-US" sz="2400" dirty="0">
                <a:latin typeface="Book Antiqua" panose="02040602050305030304" pitchFamily="18" charset="0"/>
                <a:ea typeface="Calibri" panose="020F0502020204030204" pitchFamily="34" charset="0"/>
                <a:cs typeface="Book Antiqua" panose="02040602050305030304" pitchFamily="18" charset="0"/>
              </a:rPr>
              <a:t>• Can be used as a </a:t>
            </a:r>
            <a:r>
              <a:rPr lang="en-US" sz="2400" i="1" dirty="0">
                <a:latin typeface="Book Antiqua" panose="02040602050305030304" pitchFamily="18" charset="0"/>
                <a:ea typeface="Calibri" panose="020F0502020204030204" pitchFamily="34" charset="0"/>
                <a:cs typeface="Book Antiqua" panose="02040602050305030304" pitchFamily="18" charset="0"/>
              </a:rPr>
              <a:t>‘</a:t>
            </a:r>
            <a:r>
              <a:rPr lang="en-US" sz="2400" i="1" dirty="0">
                <a:solidFill>
                  <a:srgbClr val="0070C0"/>
                </a:solidFill>
                <a:latin typeface="Book Antiqua" panose="02040602050305030304" pitchFamily="18" charset="0"/>
                <a:ea typeface="Calibri" panose="020F0502020204030204" pitchFamily="34" charset="0"/>
                <a:cs typeface="Book Antiqua" panose="02040602050305030304" pitchFamily="18" charset="0"/>
              </a:rPr>
              <a:t>yardstick</a:t>
            </a:r>
            <a:r>
              <a:rPr lang="en-US" sz="2400" i="1" dirty="0">
                <a:latin typeface="Book Antiqua" panose="02040602050305030304" pitchFamily="18" charset="0"/>
                <a:ea typeface="Calibri" panose="020F0502020204030204" pitchFamily="34" charset="0"/>
                <a:cs typeface="Book Antiqua" panose="02040602050305030304" pitchFamily="18" charset="0"/>
              </a:rPr>
              <a:t> for the assessment of standards of therapy’ </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pPr marL="533400" marR="0" indent="-254000" algn="just">
              <a:spcBef>
                <a:spcPts val="0"/>
              </a:spcBef>
              <a:spcAft>
                <a:spcPts val="0"/>
              </a:spcAft>
            </a:pPr>
            <a:r>
              <a:rPr lang="en-US" sz="2400" dirty="0">
                <a:latin typeface="Book Antiqua" panose="02040602050305030304" pitchFamily="18" charset="0"/>
                <a:ea typeface="Calibri" panose="020F0502020204030204" pitchFamily="34" charset="0"/>
                <a:cs typeface="Book Antiqua" panose="02040602050305030304" pitchFamily="18" charset="0"/>
              </a:rPr>
              <a:t>• Survival period is usually </a:t>
            </a:r>
            <a:r>
              <a:rPr lang="en-US" sz="2400" dirty="0" smtClean="0">
                <a:latin typeface="Book Antiqua" panose="02040602050305030304" pitchFamily="18" charset="0"/>
                <a:ea typeface="Calibri" panose="020F0502020204030204" pitchFamily="34" charset="0"/>
                <a:cs typeface="Book Antiqua" panose="02040602050305030304" pitchFamily="18" charset="0"/>
              </a:rPr>
              <a:t>calculated </a:t>
            </a:r>
            <a:r>
              <a:rPr lang="en-US" sz="2400" dirty="0">
                <a:latin typeface="Book Antiqua" panose="02040602050305030304" pitchFamily="18" charset="0"/>
                <a:ea typeface="Calibri" panose="020F0502020204030204" pitchFamily="34" charset="0"/>
                <a:cs typeface="Book Antiqua" panose="02040602050305030304" pitchFamily="18" charset="0"/>
              </a:rPr>
              <a:t>from date of diagnosis or start of treatment</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pPr marL="533400" marR="0" indent="-254000" algn="just">
              <a:lnSpc>
                <a:spcPts val="900"/>
              </a:lnSpc>
              <a:spcBef>
                <a:spcPts val="0"/>
              </a:spcBef>
              <a:spcAft>
                <a:spcPts val="0"/>
              </a:spcAft>
            </a:pPr>
            <a:r>
              <a:rPr lang="en-US" sz="1000" b="1" i="1" dirty="0">
                <a:effectLst/>
                <a:latin typeface="Book Antiqua" panose="02040602050305030304" pitchFamily="18" charset="0"/>
                <a:ea typeface="Calibri" panose="020F0502020204030204" pitchFamily="34" charset="0"/>
                <a:cs typeface="Book Antiqua" panose="02040602050305030304" pitchFamily="18" charset="0"/>
              </a:rPr>
              <a:t> </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pPr marL="533400" marR="0" indent="-254000" algn="just">
              <a:lnSpc>
                <a:spcPts val="900"/>
              </a:lnSpc>
              <a:spcBef>
                <a:spcPts val="0"/>
              </a:spcBef>
              <a:spcAft>
                <a:spcPts val="0"/>
              </a:spcAft>
            </a:pPr>
            <a:r>
              <a:rPr lang="en-US" sz="1000" b="1" i="1" dirty="0">
                <a:effectLst/>
                <a:latin typeface="Book Antiqua" panose="02040602050305030304" pitchFamily="18" charset="0"/>
                <a:ea typeface="Calibri" panose="020F0502020204030204" pitchFamily="34" charset="0"/>
                <a:cs typeface="Book Antiqua" panose="02040602050305030304" pitchFamily="18" charset="0"/>
              </a:rPr>
              <a:t> </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r>
              <a:rPr lang="en-US" sz="2400" dirty="0">
                <a:solidFill>
                  <a:srgbClr val="FF0000"/>
                </a:solidFill>
                <a:latin typeface="Book Antiqua" panose="02040602050305030304" pitchFamily="18" charset="0"/>
                <a:ea typeface="Calibri" panose="020F0502020204030204" pitchFamily="34" charset="0"/>
                <a:cs typeface="Book Antiqua" panose="02040602050305030304" pitchFamily="18" charset="0"/>
              </a:rPr>
              <a:t>                               Total no. of patients alive after 5 years </a:t>
            </a:r>
            <a:endParaRPr lang="en-US" sz="4000" dirty="0">
              <a:solidFill>
                <a:srgbClr val="000000"/>
              </a:solidFill>
              <a:effectLst/>
              <a:latin typeface="Myriad Pro"/>
              <a:ea typeface="Calibri" panose="020F0502020204030204" pitchFamily="34" charset="0"/>
              <a:cs typeface="Myriad Pro"/>
            </a:endParaRPr>
          </a:p>
          <a:p>
            <a:r>
              <a:rPr lang="en-US" sz="2400" dirty="0">
                <a:solidFill>
                  <a:srgbClr val="FF0000"/>
                </a:solidFill>
                <a:latin typeface="Book Antiqua" panose="02040602050305030304" pitchFamily="18" charset="0"/>
                <a:ea typeface="Calibri" panose="020F0502020204030204" pitchFamily="34" charset="0"/>
                <a:cs typeface="Book Antiqua" panose="02040602050305030304" pitchFamily="18" charset="0"/>
              </a:rPr>
              <a:t>                  SR =  -------------------------------------------------------  ×100 </a:t>
            </a:r>
            <a:endParaRPr lang="en-US" sz="4000" dirty="0">
              <a:solidFill>
                <a:srgbClr val="000000"/>
              </a:solidFill>
              <a:effectLst/>
              <a:latin typeface="Myriad Pro"/>
              <a:ea typeface="Calibri" panose="020F0502020204030204" pitchFamily="34" charset="0"/>
              <a:cs typeface="Myriad Pro"/>
            </a:endParaRPr>
          </a:p>
          <a:p>
            <a:r>
              <a:rPr lang="en-US" sz="2400" dirty="0">
                <a:solidFill>
                  <a:srgbClr val="FF0000"/>
                </a:solidFill>
                <a:latin typeface="Book Antiqua" panose="02040602050305030304" pitchFamily="18" charset="0"/>
                <a:ea typeface="Calibri" panose="020F0502020204030204" pitchFamily="34" charset="0"/>
                <a:cs typeface="Book Antiqua" panose="02040602050305030304" pitchFamily="18" charset="0"/>
              </a:rPr>
              <a:t>                               Total no. of patients diagnosed/treated</a:t>
            </a:r>
            <a:endParaRPr lang="en-US" sz="4000" dirty="0">
              <a:solidFill>
                <a:srgbClr val="000000"/>
              </a:solidFill>
              <a:effectLst/>
              <a:latin typeface="Myriad Pro"/>
              <a:ea typeface="Calibri" panose="020F0502020204030204" pitchFamily="34" charset="0"/>
              <a:cs typeface="Myriad Pro"/>
            </a:endParaRPr>
          </a:p>
        </p:txBody>
      </p:sp>
    </p:spTree>
    <p:extLst>
      <p:ext uri="{BB962C8B-B14F-4D97-AF65-F5344CB8AC3E}">
        <p14:creationId xmlns:p14="http://schemas.microsoft.com/office/powerpoint/2010/main" val="413571742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Slide Number Placeholder 2">
            <a:extLst>
              <a:ext uri="{FF2B5EF4-FFF2-40B4-BE49-F238E27FC236}">
                <a16:creationId xmlns="" xmlns:a16="http://schemas.microsoft.com/office/drawing/2014/main" id="{8E05DA3D-5676-4DDC-9216-3CEE94979AFC}"/>
              </a:ext>
            </a:extLst>
          </p:cNvPr>
          <p:cNvSpPr>
            <a:spLocks noGrp="1" noChangeArrowheads="1"/>
          </p:cNvSpPr>
          <p:nvPr>
            <p:ph type="sldNum" sz="quarter" idx="12"/>
          </p:nvPr>
        </p:nvSpPr>
        <p:spPr bwMode="auto">
          <a:xfrm>
            <a:off x="10668000" y="6356351"/>
            <a:ext cx="9144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E9FF6C75-9B58-46AF-B3F7-C332C8714E14}" type="slidenum">
              <a:rPr lang="en-US" altLang="en-US" sz="1400">
                <a:solidFill>
                  <a:srgbClr val="898989"/>
                </a:solidFill>
              </a:rPr>
              <a:pPr>
                <a:spcBef>
                  <a:spcPct val="0"/>
                </a:spcBef>
                <a:buFontTx/>
                <a:buNone/>
              </a:pPr>
              <a:t>39</a:t>
            </a:fld>
            <a:endParaRPr lang="en-US" altLang="en-US" sz="1400">
              <a:solidFill>
                <a:srgbClr val="898989"/>
              </a:solidFill>
            </a:endParaRPr>
          </a:p>
        </p:txBody>
      </p:sp>
      <p:sp>
        <p:nvSpPr>
          <p:cNvPr id="3" name="Rectangle 2">
            <a:extLst>
              <a:ext uri="{FF2B5EF4-FFF2-40B4-BE49-F238E27FC236}">
                <a16:creationId xmlns="" xmlns:a16="http://schemas.microsoft.com/office/drawing/2014/main" id="{B0DC454B-D10D-49CF-92E9-2B76CC5403F4}"/>
              </a:ext>
            </a:extLst>
          </p:cNvPr>
          <p:cNvSpPr/>
          <p:nvPr/>
        </p:nvSpPr>
        <p:spPr>
          <a:xfrm>
            <a:off x="1734765" y="1071885"/>
            <a:ext cx="9948153" cy="5044971"/>
          </a:xfrm>
          <a:prstGeom prst="rect">
            <a:avLst/>
          </a:prstGeom>
        </p:spPr>
        <p:txBody>
          <a:bodyPr wrap="square">
            <a:spAutoFit/>
          </a:bodyPr>
          <a:lstStyle/>
          <a:p>
            <a:pPr algn="just">
              <a:spcBef>
                <a:spcPts val="1000"/>
              </a:spcBef>
              <a:spcAft>
                <a:spcPts val="700"/>
              </a:spcAft>
            </a:pPr>
            <a:r>
              <a:rPr lang="en-US" sz="2400" b="1" dirty="0">
                <a:solidFill>
                  <a:srgbClr val="00B0F0"/>
                </a:solidFill>
                <a:latin typeface="Myriad Pro"/>
                <a:ea typeface="Calibri" panose="020F0502020204030204" pitchFamily="34" charset="0"/>
                <a:cs typeface="Myriad Pro"/>
              </a:rPr>
              <a:t>Case Fatality Rate (CFR) </a:t>
            </a:r>
            <a:endParaRPr lang="en-US" sz="4000" dirty="0">
              <a:solidFill>
                <a:srgbClr val="00B0F0"/>
              </a:solidFill>
              <a:effectLst/>
              <a:latin typeface="Myriad Pro"/>
              <a:ea typeface="Calibri" panose="020F0502020204030204" pitchFamily="34" charset="0"/>
              <a:cs typeface="Arial" panose="020B0604020202020204" pitchFamily="34" charset="0"/>
            </a:endParaRPr>
          </a:p>
          <a:p>
            <a:r>
              <a:rPr lang="en-US" sz="3600" dirty="0">
                <a:solidFill>
                  <a:srgbClr val="000000"/>
                </a:solidFill>
                <a:effectLst/>
                <a:latin typeface="Myriad Pro"/>
                <a:ea typeface="Calibri" panose="020F0502020204030204" pitchFamily="34" charset="0"/>
                <a:cs typeface="Myriad Pro"/>
              </a:rPr>
              <a:t> </a:t>
            </a:r>
          </a:p>
          <a:p>
            <a:pPr marL="533400" marR="0" indent="-254000" algn="just">
              <a:spcBef>
                <a:spcPts val="0"/>
              </a:spcBef>
              <a:spcAft>
                <a:spcPts val="0"/>
              </a:spcAft>
            </a:pPr>
            <a:r>
              <a:rPr lang="en-US" sz="2000" i="1" dirty="0">
                <a:solidFill>
                  <a:srgbClr val="000000"/>
                </a:solidFill>
                <a:latin typeface="Book Antiqua" panose="02040602050305030304" pitchFamily="18" charset="0"/>
                <a:ea typeface="Calibri" panose="020F0502020204030204" pitchFamily="34" charset="0"/>
                <a:cs typeface="Book Antiqua" panose="02040602050305030304" pitchFamily="18" charset="0"/>
              </a:rPr>
              <a:t>• </a:t>
            </a:r>
            <a:r>
              <a:rPr lang="en-US" sz="2000" dirty="0">
                <a:latin typeface="Book Antiqua" panose="02040602050305030304" pitchFamily="18" charset="0"/>
                <a:ea typeface="Calibri" panose="020F0502020204030204" pitchFamily="34" charset="0"/>
                <a:cs typeface="Book Antiqua" panose="02040602050305030304" pitchFamily="18" charset="0"/>
              </a:rPr>
              <a:t>CFR represents </a:t>
            </a:r>
            <a:r>
              <a:rPr lang="en-US" sz="2000" i="1" dirty="0">
                <a:latin typeface="Book Antiqua" panose="02040602050305030304" pitchFamily="18" charset="0"/>
                <a:ea typeface="Calibri" panose="020F0502020204030204" pitchFamily="34" charset="0"/>
                <a:cs typeface="Book Antiqua" panose="02040602050305030304" pitchFamily="18" charset="0"/>
              </a:rPr>
              <a:t>‘</a:t>
            </a:r>
            <a:r>
              <a:rPr lang="en-US" sz="2000" i="1" dirty="0">
                <a:solidFill>
                  <a:srgbClr val="FF0000"/>
                </a:solidFill>
                <a:latin typeface="Book Antiqua" panose="02040602050305030304" pitchFamily="18" charset="0"/>
                <a:ea typeface="Calibri" panose="020F0502020204030204" pitchFamily="34" charset="0"/>
                <a:cs typeface="Book Antiqua" panose="02040602050305030304" pitchFamily="18" charset="0"/>
              </a:rPr>
              <a:t>killing power of a disease</a:t>
            </a:r>
            <a:r>
              <a:rPr lang="en-US" sz="2000" i="1" dirty="0">
                <a:latin typeface="Book Antiqua" panose="02040602050305030304" pitchFamily="18" charset="0"/>
                <a:ea typeface="Calibri" panose="020F0502020204030204" pitchFamily="34" charset="0"/>
                <a:cs typeface="Book Antiqua" panose="02040602050305030304" pitchFamily="18" charset="0"/>
              </a:rPr>
              <a:t>’ </a:t>
            </a:r>
            <a:endParaRPr lang="en-US" sz="3600" dirty="0">
              <a:effectLst/>
              <a:latin typeface="Myriad Pro"/>
              <a:ea typeface="Calibri" panose="020F0502020204030204" pitchFamily="34" charset="0"/>
              <a:cs typeface="Arial" panose="020B0604020202020204" pitchFamily="34" charset="0"/>
            </a:endParaRPr>
          </a:p>
          <a:p>
            <a:pPr marL="787400" marR="0" algn="just">
              <a:spcBef>
                <a:spcPts val="0"/>
              </a:spcBef>
              <a:spcAft>
                <a:spcPts val="0"/>
              </a:spcAft>
            </a:pPr>
            <a:r>
              <a:rPr lang="en-US" sz="2000" dirty="0">
                <a:latin typeface="Book Antiqua" panose="02040602050305030304" pitchFamily="18" charset="0"/>
                <a:ea typeface="Calibri" panose="020F0502020204030204" pitchFamily="34" charset="0"/>
                <a:cs typeface="Book Antiqua" panose="02040602050305030304" pitchFamily="18" charset="0"/>
              </a:rPr>
              <a:t>– It is </a:t>
            </a:r>
            <a:r>
              <a:rPr lang="en-US" sz="2000" i="1" dirty="0">
                <a:latin typeface="Book Antiqua" panose="02040602050305030304" pitchFamily="18" charset="0"/>
                <a:ea typeface="Calibri" panose="020F0502020204030204" pitchFamily="34" charset="0"/>
                <a:cs typeface="Book Antiqua" panose="02040602050305030304" pitchFamily="18" charset="0"/>
              </a:rPr>
              <a:t>‘closely related to virulence of organism’ </a:t>
            </a:r>
            <a:endParaRPr lang="en-US" sz="3600" dirty="0">
              <a:effectLst/>
              <a:latin typeface="Myriad Pro"/>
              <a:ea typeface="Calibri" panose="020F0502020204030204" pitchFamily="34" charset="0"/>
              <a:cs typeface="Arial" panose="020B0604020202020204" pitchFamily="34" charset="0"/>
            </a:endParaRPr>
          </a:p>
          <a:p>
            <a:pPr marL="533400" marR="0" indent="-254000" algn="just">
              <a:spcBef>
                <a:spcPts val="0"/>
              </a:spcBef>
              <a:spcAft>
                <a:spcPts val="0"/>
              </a:spcAft>
            </a:pPr>
            <a:r>
              <a:rPr lang="en-US" sz="2000" i="1" dirty="0">
                <a:solidFill>
                  <a:srgbClr val="000000"/>
                </a:solidFill>
                <a:latin typeface="Book Antiqua" panose="02040602050305030304" pitchFamily="18" charset="0"/>
                <a:ea typeface="Calibri" panose="020F0502020204030204" pitchFamily="34" charset="0"/>
                <a:cs typeface="Book Antiqua" panose="02040602050305030304" pitchFamily="18" charset="0"/>
              </a:rPr>
              <a:t>• </a:t>
            </a:r>
            <a:r>
              <a:rPr lang="en-US" sz="2000" i="1" dirty="0">
                <a:latin typeface="Book Antiqua" panose="02040602050305030304" pitchFamily="18" charset="0"/>
                <a:ea typeface="Calibri" panose="020F0502020204030204" pitchFamily="34" charset="0"/>
                <a:cs typeface="Book Antiqua" panose="02040602050305030304" pitchFamily="18" charset="0"/>
              </a:rPr>
              <a:t>CFR is a Proportion</a:t>
            </a:r>
            <a:r>
              <a:rPr lang="en-US" sz="2000" dirty="0">
                <a:latin typeface="Book Antiqua" panose="02040602050305030304" pitchFamily="18" charset="0"/>
                <a:ea typeface="Calibri" panose="020F0502020204030204" pitchFamily="34" charset="0"/>
                <a:cs typeface="Book Antiqua" panose="02040602050305030304" pitchFamily="18" charset="0"/>
              </a:rPr>
              <a:t>: </a:t>
            </a:r>
            <a:r>
              <a:rPr lang="en-US" sz="2000" dirty="0">
                <a:solidFill>
                  <a:srgbClr val="FF0000"/>
                </a:solidFill>
                <a:latin typeface="Book Antiqua" panose="02040602050305030304" pitchFamily="18" charset="0"/>
                <a:ea typeface="Calibri" panose="020F0502020204030204" pitchFamily="34" charset="0"/>
                <a:cs typeface="Book Antiqua" panose="02040602050305030304" pitchFamily="18" charset="0"/>
              </a:rPr>
              <a:t>Always expressed in percentage </a:t>
            </a:r>
            <a:endParaRPr lang="en-US" sz="3600" dirty="0">
              <a:solidFill>
                <a:srgbClr val="FF0000"/>
              </a:solidFill>
              <a:effectLst/>
              <a:latin typeface="Myriad Pro"/>
              <a:ea typeface="Calibri" panose="020F0502020204030204" pitchFamily="34" charset="0"/>
              <a:cs typeface="Arial" panose="020B0604020202020204" pitchFamily="34" charset="0"/>
            </a:endParaRPr>
          </a:p>
          <a:p>
            <a:pPr marL="533400" marR="0" indent="-254000" algn="just">
              <a:spcBef>
                <a:spcPts val="0"/>
              </a:spcBef>
              <a:spcAft>
                <a:spcPts val="0"/>
              </a:spcAft>
            </a:pPr>
            <a:r>
              <a:rPr lang="en-US" sz="2000" i="1" dirty="0">
                <a:solidFill>
                  <a:srgbClr val="000000"/>
                </a:solidFill>
                <a:latin typeface="Book Antiqua" panose="02040602050305030304" pitchFamily="18" charset="0"/>
                <a:ea typeface="Calibri" panose="020F0502020204030204" pitchFamily="34" charset="0"/>
                <a:cs typeface="Book Antiqua" panose="02040602050305030304" pitchFamily="18" charset="0"/>
              </a:rPr>
              <a:t>• </a:t>
            </a:r>
            <a:r>
              <a:rPr lang="en-US" sz="2000" dirty="0">
                <a:latin typeface="Book Antiqua" panose="02040602050305030304" pitchFamily="18" charset="0"/>
                <a:ea typeface="Calibri" panose="020F0502020204030204" pitchFamily="34" charset="0"/>
                <a:cs typeface="Book Antiqua" panose="02040602050305030304" pitchFamily="18" charset="0"/>
              </a:rPr>
              <a:t>CFR is the </a:t>
            </a:r>
            <a:r>
              <a:rPr lang="en-US" sz="2000" i="1" dirty="0">
                <a:latin typeface="Book Antiqua" panose="02040602050305030304" pitchFamily="18" charset="0"/>
                <a:ea typeface="Calibri" panose="020F0502020204030204" pitchFamily="34" charset="0"/>
                <a:cs typeface="Book Antiqua" panose="02040602050305030304" pitchFamily="18" charset="0"/>
              </a:rPr>
              <a:t>‘</a:t>
            </a:r>
            <a:r>
              <a:rPr lang="en-US" sz="2000" i="1" dirty="0">
                <a:solidFill>
                  <a:srgbClr val="FF0000"/>
                </a:solidFill>
                <a:latin typeface="Book Antiqua" panose="02040602050305030304" pitchFamily="18" charset="0"/>
                <a:ea typeface="Calibri" panose="020F0502020204030204" pitchFamily="34" charset="0"/>
                <a:cs typeface="Book Antiqua" panose="02040602050305030304" pitchFamily="18" charset="0"/>
              </a:rPr>
              <a:t>complement of Survival Rate</a:t>
            </a:r>
            <a:r>
              <a:rPr lang="en-US" sz="2000" i="1" dirty="0">
                <a:latin typeface="Book Antiqua" panose="02040602050305030304" pitchFamily="18" charset="0"/>
                <a:ea typeface="Calibri" panose="020F0502020204030204" pitchFamily="34" charset="0"/>
                <a:cs typeface="Book Antiqua" panose="02040602050305030304" pitchFamily="18" charset="0"/>
              </a:rPr>
              <a:t>’ </a:t>
            </a:r>
            <a:endParaRPr lang="en-US" sz="3600" dirty="0">
              <a:effectLst/>
              <a:latin typeface="Myriad Pro"/>
              <a:ea typeface="Calibri" panose="020F0502020204030204" pitchFamily="34" charset="0"/>
              <a:cs typeface="Arial" panose="020B0604020202020204" pitchFamily="34" charset="0"/>
            </a:endParaRPr>
          </a:p>
          <a:p>
            <a:pPr lvl="2"/>
            <a:r>
              <a:rPr lang="en-US" sz="3600" dirty="0">
                <a:solidFill>
                  <a:srgbClr val="000000"/>
                </a:solidFill>
                <a:effectLst/>
                <a:latin typeface="Myriad Pro"/>
                <a:ea typeface="Calibri" panose="020F0502020204030204" pitchFamily="34" charset="0"/>
                <a:cs typeface="Myriad Pro"/>
              </a:rPr>
              <a:t> </a:t>
            </a:r>
            <a:r>
              <a:rPr lang="en-US" sz="2000" dirty="0">
                <a:latin typeface="Book Antiqua" panose="02040602050305030304" pitchFamily="18" charset="0"/>
                <a:ea typeface="Calibri" panose="020F0502020204030204" pitchFamily="34" charset="0"/>
                <a:cs typeface="Book Antiqua" panose="02040602050305030304" pitchFamily="18" charset="0"/>
              </a:rPr>
              <a:t>– </a:t>
            </a:r>
            <a:r>
              <a:rPr lang="en-US" sz="2000" dirty="0">
                <a:solidFill>
                  <a:srgbClr val="FF0000"/>
                </a:solidFill>
                <a:latin typeface="Book Antiqua" panose="02040602050305030304" pitchFamily="18" charset="0"/>
                <a:ea typeface="Calibri" panose="020F0502020204030204" pitchFamily="34" charset="0"/>
                <a:cs typeface="Book Antiqua" panose="02040602050305030304" pitchFamily="18" charset="0"/>
              </a:rPr>
              <a:t>CFR = 1 – Survival Rate </a:t>
            </a:r>
            <a:endParaRPr lang="en-US" sz="3600" dirty="0">
              <a:effectLst/>
              <a:latin typeface="Myriad Pro"/>
              <a:ea typeface="Calibri" panose="020F0502020204030204" pitchFamily="34" charset="0"/>
              <a:cs typeface="Arial" panose="020B0604020202020204" pitchFamily="34" charset="0"/>
            </a:endParaRPr>
          </a:p>
          <a:p>
            <a:pPr marL="533400" marR="0" indent="-254000" algn="just">
              <a:spcBef>
                <a:spcPts val="0"/>
              </a:spcBef>
              <a:spcAft>
                <a:spcPts val="0"/>
              </a:spcAft>
            </a:pPr>
            <a:r>
              <a:rPr lang="en-US" sz="2000" i="1" dirty="0">
                <a:solidFill>
                  <a:srgbClr val="000000"/>
                </a:solidFill>
                <a:latin typeface="Book Antiqua" panose="02040602050305030304" pitchFamily="18" charset="0"/>
                <a:ea typeface="Calibri" panose="020F0502020204030204" pitchFamily="34" charset="0"/>
                <a:cs typeface="Book Antiqua" panose="02040602050305030304" pitchFamily="18" charset="0"/>
              </a:rPr>
              <a:t>• </a:t>
            </a:r>
            <a:r>
              <a:rPr lang="en-US" sz="2000" i="1" dirty="0">
                <a:latin typeface="Book Antiqua" panose="02040602050305030304" pitchFamily="18" charset="0"/>
                <a:ea typeface="Calibri" panose="020F0502020204030204" pitchFamily="34" charset="0"/>
                <a:cs typeface="Book Antiqua" panose="02040602050305030304" pitchFamily="18" charset="0"/>
              </a:rPr>
              <a:t>Limitations of CFR</a:t>
            </a:r>
            <a:r>
              <a:rPr lang="en-US" sz="2000" dirty="0">
                <a:latin typeface="Book Antiqua" panose="02040602050305030304" pitchFamily="18" charset="0"/>
                <a:ea typeface="Calibri" panose="020F0502020204030204" pitchFamily="34" charset="0"/>
                <a:cs typeface="Book Antiqua" panose="02040602050305030304" pitchFamily="18" charset="0"/>
              </a:rPr>
              <a:t>: </a:t>
            </a:r>
            <a:endParaRPr lang="en-US" sz="3600" dirty="0">
              <a:effectLst/>
              <a:latin typeface="Myriad Pro"/>
              <a:ea typeface="Calibri" panose="020F0502020204030204" pitchFamily="34" charset="0"/>
              <a:cs typeface="Arial" panose="020B0604020202020204" pitchFamily="34" charset="0"/>
            </a:endParaRPr>
          </a:p>
          <a:p>
            <a:pPr marL="787400" marR="0" algn="just">
              <a:spcBef>
                <a:spcPts val="0"/>
              </a:spcBef>
              <a:spcAft>
                <a:spcPts val="0"/>
              </a:spcAft>
            </a:pPr>
            <a:r>
              <a:rPr lang="en-US" sz="2000" dirty="0">
                <a:latin typeface="Book Antiqua" panose="02040602050305030304" pitchFamily="18" charset="0"/>
                <a:ea typeface="Calibri" panose="020F0502020204030204" pitchFamily="34" charset="0"/>
                <a:cs typeface="Book Antiqua" panose="02040602050305030304" pitchFamily="18" charset="0"/>
              </a:rPr>
              <a:t>– </a:t>
            </a:r>
            <a:r>
              <a:rPr lang="en-US" sz="2000" i="1" dirty="0">
                <a:latin typeface="Book Antiqua" panose="02040602050305030304" pitchFamily="18" charset="0"/>
                <a:ea typeface="Calibri" panose="020F0502020204030204" pitchFamily="34" charset="0"/>
                <a:cs typeface="Book Antiqua" panose="02040602050305030304" pitchFamily="18" charset="0"/>
              </a:rPr>
              <a:t>Time interval is not specified</a:t>
            </a:r>
            <a:endParaRPr lang="en-US" sz="3600" dirty="0">
              <a:effectLst/>
              <a:latin typeface="Myriad Pro"/>
              <a:ea typeface="Calibri" panose="020F0502020204030204" pitchFamily="34" charset="0"/>
              <a:cs typeface="Arial" panose="020B0604020202020204" pitchFamily="34" charset="0"/>
            </a:endParaRPr>
          </a:p>
          <a:p>
            <a:pPr marL="787400" marR="0" algn="just">
              <a:spcBef>
                <a:spcPts val="0"/>
              </a:spcBef>
              <a:spcAft>
                <a:spcPts val="0"/>
              </a:spcAft>
            </a:pPr>
            <a:r>
              <a:rPr lang="en-US" sz="2000" i="1" dirty="0">
                <a:latin typeface="Book Antiqua" panose="02040602050305030304" pitchFamily="18" charset="0"/>
                <a:ea typeface="Calibri" panose="020F0502020204030204" pitchFamily="34" charset="0"/>
                <a:cs typeface="Book Antiqua" panose="02040602050305030304" pitchFamily="18" charset="0"/>
              </a:rPr>
              <a:t>– </a:t>
            </a:r>
            <a:r>
              <a:rPr lang="en-US" sz="2000" dirty="0">
                <a:latin typeface="Book Antiqua" panose="02040602050305030304" pitchFamily="18" charset="0"/>
                <a:ea typeface="Calibri" panose="020F0502020204030204" pitchFamily="34" charset="0"/>
                <a:cs typeface="Book Antiqua" panose="02040602050305030304" pitchFamily="18" charset="0"/>
              </a:rPr>
              <a:t>Usefulness of CFR is </a:t>
            </a:r>
            <a:r>
              <a:rPr lang="en-US" sz="2000" dirty="0">
                <a:solidFill>
                  <a:srgbClr val="FF0000"/>
                </a:solidFill>
                <a:latin typeface="Book Antiqua" panose="02040602050305030304" pitchFamily="18" charset="0"/>
                <a:ea typeface="Calibri" panose="020F0502020204030204" pitchFamily="34" charset="0"/>
                <a:cs typeface="Book Antiqua" panose="02040602050305030304" pitchFamily="18" charset="0"/>
              </a:rPr>
              <a:t>limited for chronic diseases </a:t>
            </a:r>
            <a:endParaRPr lang="en-US" sz="3600" dirty="0">
              <a:solidFill>
                <a:srgbClr val="FF0000"/>
              </a:solidFill>
              <a:effectLst/>
              <a:latin typeface="Myriad Pro"/>
              <a:ea typeface="Calibri" panose="020F0502020204030204" pitchFamily="34" charset="0"/>
              <a:cs typeface="Arial" panose="020B0604020202020204" pitchFamily="34" charset="0"/>
            </a:endParaRPr>
          </a:p>
          <a:p>
            <a:pPr marL="787400" marR="0" algn="just">
              <a:spcBef>
                <a:spcPts val="0"/>
              </a:spcBef>
              <a:spcAft>
                <a:spcPts val="0"/>
              </a:spcAft>
            </a:pPr>
            <a:r>
              <a:rPr lang="en-US" sz="2000" dirty="0">
                <a:latin typeface="Book Antiqua" panose="02040602050305030304" pitchFamily="18" charset="0"/>
                <a:ea typeface="Calibri" panose="020F0502020204030204" pitchFamily="34" charset="0"/>
                <a:cs typeface="Book Antiqua" panose="02040602050305030304" pitchFamily="18" charset="0"/>
              </a:rPr>
              <a:t> </a:t>
            </a:r>
            <a:endParaRPr lang="en-US" sz="3600" dirty="0">
              <a:effectLst/>
              <a:latin typeface="Myriad Pro"/>
              <a:ea typeface="Calibri" panose="020F0502020204030204" pitchFamily="34" charset="0"/>
              <a:cs typeface="Arial" panose="020B0604020202020204" pitchFamily="34" charset="0"/>
            </a:endParaRPr>
          </a:p>
          <a:p>
            <a:pPr marL="786130" marR="0" algn="just">
              <a:spcBef>
                <a:spcPts val="0"/>
              </a:spcBef>
              <a:spcAft>
                <a:spcPts val="0"/>
              </a:spcAft>
            </a:pPr>
            <a:r>
              <a:rPr lang="en-US" sz="2000" dirty="0">
                <a:latin typeface="Book Antiqua" panose="02040602050305030304" pitchFamily="18" charset="0"/>
                <a:ea typeface="Calibri" panose="020F0502020204030204" pitchFamily="34" charset="0"/>
                <a:cs typeface="Book Antiqua" panose="02040602050305030304" pitchFamily="18" charset="0"/>
              </a:rPr>
              <a:t>              </a:t>
            </a:r>
            <a:r>
              <a:rPr lang="en-US" sz="2000" dirty="0">
                <a:solidFill>
                  <a:srgbClr val="FF0000"/>
                </a:solidFill>
                <a:latin typeface="Book Antiqua" panose="02040602050305030304" pitchFamily="18" charset="0"/>
                <a:ea typeface="Calibri" panose="020F0502020204030204" pitchFamily="34" charset="0"/>
                <a:cs typeface="Book Antiqua" panose="02040602050305030304" pitchFamily="18" charset="0"/>
              </a:rPr>
              <a:t>Total no. of deaths due to a disease  </a:t>
            </a:r>
            <a:endParaRPr lang="en-US" sz="3600" dirty="0">
              <a:effectLst/>
              <a:latin typeface="Myriad Pro"/>
              <a:ea typeface="Calibri" panose="020F0502020204030204" pitchFamily="34" charset="0"/>
              <a:cs typeface="Arial" panose="020B0604020202020204" pitchFamily="34" charset="0"/>
            </a:endParaRPr>
          </a:p>
          <a:p>
            <a:pPr marL="786130" marR="0" algn="just">
              <a:spcBef>
                <a:spcPts val="0"/>
              </a:spcBef>
              <a:spcAft>
                <a:spcPts val="0"/>
              </a:spcAft>
            </a:pPr>
            <a:r>
              <a:rPr lang="en-US" sz="2000" dirty="0">
                <a:solidFill>
                  <a:srgbClr val="FF0000"/>
                </a:solidFill>
                <a:latin typeface="Book Antiqua" panose="02040602050305030304" pitchFamily="18" charset="0"/>
                <a:ea typeface="Calibri" panose="020F0502020204030204" pitchFamily="34" charset="0"/>
                <a:cs typeface="Book Antiqua" panose="02040602050305030304" pitchFamily="18" charset="0"/>
              </a:rPr>
              <a:t>CFR = -------------------------------------------------------- = ×100 </a:t>
            </a:r>
            <a:endParaRPr lang="en-US" sz="3600" dirty="0">
              <a:effectLst/>
              <a:latin typeface="Myriad Pro"/>
              <a:ea typeface="Calibri" panose="020F0502020204030204" pitchFamily="34" charset="0"/>
              <a:cs typeface="Arial" panose="020B0604020202020204" pitchFamily="34" charset="0"/>
            </a:endParaRPr>
          </a:p>
          <a:p>
            <a:pPr marL="786130" marR="0" algn="just">
              <a:spcBef>
                <a:spcPts val="0"/>
              </a:spcBef>
              <a:spcAft>
                <a:spcPts val="0"/>
              </a:spcAft>
            </a:pPr>
            <a:r>
              <a:rPr lang="en-US" sz="2000" dirty="0">
                <a:solidFill>
                  <a:srgbClr val="FF0000"/>
                </a:solidFill>
                <a:latin typeface="Book Antiqua" panose="02040602050305030304" pitchFamily="18" charset="0"/>
                <a:ea typeface="Calibri" panose="020F0502020204030204" pitchFamily="34" charset="0"/>
                <a:cs typeface="Book Antiqua" panose="02040602050305030304" pitchFamily="18" charset="0"/>
              </a:rPr>
              <a:t>               Total no. of cases due to a disease</a:t>
            </a:r>
            <a:endParaRPr lang="en-US" sz="3600" dirty="0">
              <a:effectLst/>
              <a:latin typeface="Myriad Pro"/>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8615804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Slide Number Placeholder 2">
            <a:extLst>
              <a:ext uri="{FF2B5EF4-FFF2-40B4-BE49-F238E27FC236}">
                <a16:creationId xmlns="" xmlns:a16="http://schemas.microsoft.com/office/drawing/2014/main" id="{8E05DA3D-5676-4DDC-9216-3CEE94979AFC}"/>
              </a:ext>
            </a:extLst>
          </p:cNvPr>
          <p:cNvSpPr>
            <a:spLocks noGrp="1" noChangeArrowheads="1"/>
          </p:cNvSpPr>
          <p:nvPr>
            <p:ph type="sldNum" sz="quarter" idx="12"/>
          </p:nvPr>
        </p:nvSpPr>
        <p:spPr bwMode="auto">
          <a:xfrm>
            <a:off x="10668000" y="6356351"/>
            <a:ext cx="9144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E9FF6C75-9B58-46AF-B3F7-C332C8714E14}" type="slidenum">
              <a:rPr lang="en-US" altLang="en-US" sz="1400">
                <a:solidFill>
                  <a:srgbClr val="898989"/>
                </a:solidFill>
              </a:rPr>
              <a:pPr>
                <a:spcBef>
                  <a:spcPct val="0"/>
                </a:spcBef>
                <a:buFontTx/>
                <a:buNone/>
              </a:pPr>
              <a:t>4</a:t>
            </a:fld>
            <a:endParaRPr lang="en-US" altLang="en-US" sz="1400">
              <a:solidFill>
                <a:srgbClr val="898989"/>
              </a:solidFill>
            </a:endParaRPr>
          </a:p>
        </p:txBody>
      </p:sp>
      <p:sp>
        <p:nvSpPr>
          <p:cNvPr id="4" name="Content Placeholder 2">
            <a:extLst>
              <a:ext uri="{FF2B5EF4-FFF2-40B4-BE49-F238E27FC236}">
                <a16:creationId xmlns="" xmlns:a16="http://schemas.microsoft.com/office/drawing/2014/main" id="{107021B8-6AE7-486B-967D-769223B68130}"/>
              </a:ext>
            </a:extLst>
          </p:cNvPr>
          <p:cNvSpPr txBox="1">
            <a:spLocks/>
          </p:cNvSpPr>
          <p:nvPr/>
        </p:nvSpPr>
        <p:spPr>
          <a:xfrm>
            <a:off x="1569953" y="1044605"/>
            <a:ext cx="10622047" cy="4953000"/>
          </a:xfrm>
          <a:prstGeom prst="rect">
            <a:avLst/>
          </a:prstGeom>
        </p:spPr>
        <p:txBody>
          <a:bodyPr>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Arial" panose="020B0604020202020204" pitchFamily="34" charset="0"/>
              <a:buNone/>
              <a:defRPr/>
            </a:pPr>
            <a:endParaRPr lang="en-US" sz="2400" dirty="0">
              <a:latin typeface="Arial" pitchFamily="34" charset="0"/>
              <a:cs typeface="Arial" pitchFamily="34" charset="0"/>
            </a:endParaRPr>
          </a:p>
          <a:p>
            <a:pPr marL="0" indent="0">
              <a:buFont typeface="Arial" panose="020B0604020202020204" pitchFamily="34" charset="0"/>
              <a:buNone/>
            </a:pPr>
            <a:r>
              <a:rPr lang="en-US" dirty="0"/>
              <a:t>Health indicators should be</a:t>
            </a:r>
          </a:p>
          <a:p>
            <a:pPr marL="0" indent="0">
              <a:buFont typeface="Arial" panose="020B0604020202020204" pitchFamily="34" charset="0"/>
              <a:buNone/>
            </a:pPr>
            <a:endParaRPr lang="en-US" dirty="0"/>
          </a:p>
          <a:p>
            <a:r>
              <a:rPr lang="en-US" sz="2600" b="1" dirty="0">
                <a:solidFill>
                  <a:schemeClr val="tx2"/>
                </a:solidFill>
                <a:cs typeface="Arial" pitchFamily="34" charset="0"/>
              </a:rPr>
              <a:t>Valid</a:t>
            </a:r>
            <a:r>
              <a:rPr lang="en-US" sz="2600" dirty="0">
                <a:solidFill>
                  <a:schemeClr val="tx2"/>
                </a:solidFill>
                <a:cs typeface="Arial" pitchFamily="34" charset="0"/>
              </a:rPr>
              <a:t> 			</a:t>
            </a:r>
            <a:r>
              <a:rPr lang="en-US" sz="2600" dirty="0">
                <a:cs typeface="Arial" pitchFamily="34" charset="0"/>
              </a:rPr>
              <a:t>Corresponds to the actual status</a:t>
            </a:r>
          </a:p>
          <a:p>
            <a:pPr marL="0" indent="0">
              <a:buFont typeface="Arial" panose="020B0604020202020204" pitchFamily="34" charset="0"/>
              <a:buNone/>
            </a:pPr>
            <a:r>
              <a:rPr lang="en-US" sz="2600" dirty="0">
                <a:cs typeface="Arial" pitchFamily="34" charset="0"/>
              </a:rPr>
              <a:t>			Measures what it is supposed to measure</a:t>
            </a:r>
          </a:p>
          <a:p>
            <a:endParaRPr lang="en-US" sz="2600" b="1" dirty="0">
              <a:solidFill>
                <a:srgbClr val="92D050"/>
              </a:solidFill>
              <a:cs typeface="Arial" pitchFamily="34" charset="0"/>
            </a:endParaRPr>
          </a:p>
          <a:p>
            <a:r>
              <a:rPr lang="en-US" sz="2600" b="1" dirty="0">
                <a:solidFill>
                  <a:schemeClr val="tx2"/>
                </a:solidFill>
                <a:cs typeface="Arial" pitchFamily="34" charset="0"/>
              </a:rPr>
              <a:t>Reliable</a:t>
            </a:r>
            <a:r>
              <a:rPr lang="en-US" sz="2600" b="1" dirty="0">
                <a:solidFill>
                  <a:srgbClr val="92D050"/>
                </a:solidFill>
                <a:cs typeface="Arial" pitchFamily="34" charset="0"/>
              </a:rPr>
              <a:t> 		</a:t>
            </a:r>
            <a:r>
              <a:rPr lang="en-US" sz="2600" dirty="0">
                <a:cs typeface="Arial" pitchFamily="34" charset="0"/>
              </a:rPr>
              <a:t>Precise, Reproducible</a:t>
            </a:r>
            <a:r>
              <a:rPr lang="en-US" sz="2600" dirty="0">
                <a:solidFill>
                  <a:srgbClr val="92D050"/>
                </a:solidFill>
                <a:cs typeface="Arial" pitchFamily="34" charset="0"/>
              </a:rPr>
              <a:t> </a:t>
            </a:r>
          </a:p>
          <a:p>
            <a:pPr marL="0" indent="0">
              <a:buFont typeface="Arial" panose="020B0604020202020204" pitchFamily="34" charset="0"/>
              <a:buNone/>
            </a:pPr>
            <a:r>
              <a:rPr lang="en-US" sz="2600" dirty="0">
                <a:cs typeface="Arial" pitchFamily="34" charset="0"/>
              </a:rPr>
              <a:t>			Give the same results on repeated measurement by different 				individuals</a:t>
            </a:r>
          </a:p>
          <a:p>
            <a:endParaRPr lang="en-US" sz="2600" b="1" dirty="0">
              <a:solidFill>
                <a:srgbClr val="92D050"/>
              </a:solidFill>
              <a:cs typeface="Arial" pitchFamily="34" charset="0"/>
            </a:endParaRPr>
          </a:p>
          <a:p>
            <a:r>
              <a:rPr lang="en-US" sz="2600" b="1" dirty="0">
                <a:solidFill>
                  <a:schemeClr val="tx2"/>
                </a:solidFill>
                <a:cs typeface="Arial" pitchFamily="34" charset="0"/>
              </a:rPr>
              <a:t>Sensitive</a:t>
            </a:r>
            <a:r>
              <a:rPr lang="en-US" sz="2600" b="1" dirty="0">
                <a:solidFill>
                  <a:srgbClr val="92D050"/>
                </a:solidFill>
                <a:cs typeface="Arial" pitchFamily="34" charset="0"/>
              </a:rPr>
              <a:t> 		</a:t>
            </a:r>
            <a:r>
              <a:rPr lang="en-US" sz="2600" dirty="0">
                <a:cs typeface="Arial" pitchFamily="34" charset="0"/>
              </a:rPr>
              <a:t>Reflects the smallest change in the health status of the population</a:t>
            </a:r>
          </a:p>
          <a:p>
            <a:endParaRPr lang="en-US" sz="2600" dirty="0">
              <a:cs typeface="Arial" pitchFamily="34" charset="0"/>
            </a:endParaRPr>
          </a:p>
          <a:p>
            <a:r>
              <a:rPr lang="en-US" sz="2600" b="1" dirty="0">
                <a:solidFill>
                  <a:schemeClr val="tx2"/>
                </a:solidFill>
                <a:cs typeface="Arial" pitchFamily="34" charset="0"/>
              </a:rPr>
              <a:t>Specific</a:t>
            </a:r>
            <a:r>
              <a:rPr lang="en-US" sz="2600" b="1" dirty="0">
                <a:solidFill>
                  <a:srgbClr val="92D050"/>
                </a:solidFill>
                <a:cs typeface="Arial" pitchFamily="34" charset="0"/>
              </a:rPr>
              <a:t> </a:t>
            </a:r>
            <a:r>
              <a:rPr lang="en-US" sz="2600" dirty="0">
                <a:solidFill>
                  <a:srgbClr val="92D050"/>
                </a:solidFill>
                <a:cs typeface="Arial" pitchFamily="34" charset="0"/>
              </a:rPr>
              <a:t>		</a:t>
            </a:r>
            <a:r>
              <a:rPr lang="en-US" sz="2600" dirty="0">
                <a:cs typeface="Arial" pitchFamily="34" charset="0"/>
              </a:rPr>
              <a:t>Reflects changes only in the situation concerned </a:t>
            </a:r>
          </a:p>
        </p:txBody>
      </p:sp>
    </p:spTree>
    <p:extLst>
      <p:ext uri="{BB962C8B-B14F-4D97-AF65-F5344CB8AC3E}">
        <p14:creationId xmlns:p14="http://schemas.microsoft.com/office/powerpoint/2010/main" val="423906959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Slide Number Placeholder 2">
            <a:extLst>
              <a:ext uri="{FF2B5EF4-FFF2-40B4-BE49-F238E27FC236}">
                <a16:creationId xmlns="" xmlns:a16="http://schemas.microsoft.com/office/drawing/2014/main" id="{D85B7EA1-E05B-4197-9CCE-D128C5C4D4F5}"/>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C5A1CC59-6F90-4CB9-8B39-DBCE1C4CE5F5}" type="slidenum">
              <a:rPr lang="en-US" altLang="en-US" sz="1400">
                <a:solidFill>
                  <a:srgbClr val="898989"/>
                </a:solidFill>
              </a:rPr>
              <a:pPr>
                <a:spcBef>
                  <a:spcPct val="0"/>
                </a:spcBef>
                <a:buFontTx/>
                <a:buNone/>
              </a:pPr>
              <a:t>40</a:t>
            </a:fld>
            <a:endParaRPr lang="en-US" altLang="en-US" sz="1400">
              <a:solidFill>
                <a:srgbClr val="898989"/>
              </a:solidFill>
            </a:endParaRPr>
          </a:p>
        </p:txBody>
      </p:sp>
      <p:sp>
        <p:nvSpPr>
          <p:cNvPr id="31748" name="Rectangle 2">
            <a:extLst>
              <a:ext uri="{FF2B5EF4-FFF2-40B4-BE49-F238E27FC236}">
                <a16:creationId xmlns="" xmlns:a16="http://schemas.microsoft.com/office/drawing/2014/main" id="{548ADEBE-02C9-427C-8261-295CDF79EFBF}"/>
              </a:ext>
            </a:extLst>
          </p:cNvPr>
          <p:cNvSpPr>
            <a:spLocks noChangeArrowheads="1"/>
          </p:cNvSpPr>
          <p:nvPr/>
        </p:nvSpPr>
        <p:spPr bwMode="auto">
          <a:xfrm>
            <a:off x="2099553" y="1073149"/>
            <a:ext cx="72390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GB" altLang="en-US" i="1" dirty="0">
                <a:solidFill>
                  <a:srgbClr val="0070C0"/>
                </a:solidFill>
                <a:latin typeface="Book Antiqua" panose="02040602050305030304" pitchFamily="18" charset="0"/>
              </a:rPr>
              <a:t>Point Source Epidemic</a:t>
            </a:r>
            <a:endParaRPr lang="en-US" altLang="en-US" dirty="0">
              <a:solidFill>
                <a:srgbClr val="0070C0"/>
              </a:solidFill>
              <a:latin typeface="Book Antiqua" panose="02040602050305030304" pitchFamily="18" charset="0"/>
            </a:endParaRPr>
          </a:p>
          <a:p>
            <a:pPr algn="just">
              <a:spcBef>
                <a:spcPct val="0"/>
              </a:spcBef>
              <a:buFontTx/>
              <a:buNone/>
            </a:pPr>
            <a:r>
              <a:rPr lang="en-GB" altLang="en-US" sz="1800" i="1" dirty="0">
                <a:solidFill>
                  <a:srgbClr val="211D1E"/>
                </a:solidFill>
                <a:latin typeface="Book Antiqua" panose="02040602050305030304" pitchFamily="18" charset="0"/>
              </a:rPr>
              <a:t>Single exposure common vehicle outbreak: </a:t>
            </a:r>
            <a:r>
              <a:rPr lang="en-GB" altLang="en-US" sz="1800" dirty="0">
                <a:solidFill>
                  <a:srgbClr val="211D1E"/>
                </a:solidFill>
                <a:latin typeface="Book Antiqua" panose="02040602050305030304" pitchFamily="18" charset="0"/>
              </a:rPr>
              <a:t>Also known as </a:t>
            </a:r>
            <a:r>
              <a:rPr lang="en-GB" altLang="en-US" sz="1800" i="1" dirty="0">
                <a:solidFill>
                  <a:srgbClr val="211D1E"/>
                </a:solidFill>
                <a:latin typeface="Book Antiqua" panose="02040602050305030304" pitchFamily="18" charset="0"/>
              </a:rPr>
              <a:t>‘</a:t>
            </a:r>
            <a:r>
              <a:rPr lang="en-GB" altLang="en-US" sz="2000" i="1" dirty="0">
                <a:solidFill>
                  <a:srgbClr val="FF0000"/>
                </a:solidFill>
                <a:latin typeface="Book Antiqua" panose="02040602050305030304" pitchFamily="18" charset="0"/>
              </a:rPr>
              <a:t>Point Source Epidemic</a:t>
            </a:r>
            <a:r>
              <a:rPr lang="en-GB" altLang="en-US" sz="1800" i="1" dirty="0">
                <a:solidFill>
                  <a:srgbClr val="211D1E"/>
                </a:solidFill>
                <a:latin typeface="Book Antiqua" panose="02040602050305030304" pitchFamily="18" charset="0"/>
              </a:rPr>
              <a:t>’</a:t>
            </a:r>
            <a:r>
              <a:rPr lang="en-GB" altLang="en-US" sz="1800" dirty="0">
                <a:solidFill>
                  <a:srgbClr val="211D1E"/>
                </a:solidFill>
                <a:latin typeface="Book Antiqua" panose="02040602050305030304" pitchFamily="18" charset="0"/>
              </a:rPr>
              <a:t>, where exposure to disease agent is brief and essentially simultaneous </a:t>
            </a:r>
          </a:p>
          <a:p>
            <a:pPr algn="just">
              <a:spcBef>
                <a:spcPct val="0"/>
              </a:spcBef>
              <a:buFontTx/>
              <a:buNone/>
            </a:pPr>
            <a:r>
              <a:rPr lang="en-GB" altLang="en-US" sz="1800" dirty="0">
                <a:solidFill>
                  <a:srgbClr val="211D1E"/>
                </a:solidFill>
                <a:latin typeface="Book Antiqua" panose="02040602050305030304" pitchFamily="18" charset="0"/>
              </a:rPr>
              <a:t>– Epidemic Curve rises and falls rapidly, with no secondary waves </a:t>
            </a:r>
          </a:p>
          <a:p>
            <a:pPr algn="just">
              <a:spcBef>
                <a:spcPct val="0"/>
              </a:spcBef>
              <a:buFontTx/>
              <a:buNone/>
            </a:pPr>
            <a:r>
              <a:rPr lang="en-GB" altLang="en-US" sz="1800" dirty="0">
                <a:solidFill>
                  <a:srgbClr val="211D1E"/>
                </a:solidFill>
                <a:latin typeface="Book Antiqua" panose="02040602050305030304" pitchFamily="18" charset="0"/>
              </a:rPr>
              <a:t>– </a:t>
            </a:r>
            <a:r>
              <a:rPr lang="en-GB" altLang="en-US" sz="1800" dirty="0">
                <a:solidFill>
                  <a:srgbClr val="FF0000"/>
                </a:solidFill>
                <a:latin typeface="Book Antiqua" panose="02040602050305030304" pitchFamily="18" charset="0"/>
              </a:rPr>
              <a:t>Explosive: Clustering of cases within a narrow interval of time </a:t>
            </a:r>
          </a:p>
          <a:p>
            <a:pPr algn="just">
              <a:spcBef>
                <a:spcPct val="0"/>
              </a:spcBef>
              <a:buFontTx/>
              <a:buNone/>
            </a:pPr>
            <a:r>
              <a:rPr lang="en-GB" altLang="en-US" sz="1800" dirty="0">
                <a:solidFill>
                  <a:srgbClr val="211D1E"/>
                </a:solidFill>
                <a:latin typeface="Book Antiqua" panose="02040602050305030304" pitchFamily="18" charset="0"/>
              </a:rPr>
              <a:t>– All cases develop within one incubation period of disease </a:t>
            </a:r>
            <a:endParaRPr lang="en-US" altLang="en-US" sz="1800" dirty="0">
              <a:latin typeface="Arial" panose="020B0604020202020204" pitchFamily="34" charset="0"/>
            </a:endParaRPr>
          </a:p>
        </p:txBody>
      </p:sp>
      <p:pic>
        <p:nvPicPr>
          <p:cNvPr id="31749" name="Picture 4">
            <a:extLst>
              <a:ext uri="{FF2B5EF4-FFF2-40B4-BE49-F238E27FC236}">
                <a16:creationId xmlns="" xmlns:a16="http://schemas.microsoft.com/office/drawing/2014/main" id="{0CBFEC41-5CB4-4BC2-A809-BEC4B0BE2C7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59526" y="3476626"/>
            <a:ext cx="3876675" cy="2570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Slide Number Placeholder 2">
            <a:extLst>
              <a:ext uri="{FF2B5EF4-FFF2-40B4-BE49-F238E27FC236}">
                <a16:creationId xmlns="" xmlns:a16="http://schemas.microsoft.com/office/drawing/2014/main" id="{8E05DA3D-5676-4DDC-9216-3CEE94979AFC}"/>
              </a:ext>
            </a:extLst>
          </p:cNvPr>
          <p:cNvSpPr>
            <a:spLocks noGrp="1" noChangeArrowheads="1"/>
          </p:cNvSpPr>
          <p:nvPr>
            <p:ph type="sldNum" sz="quarter" idx="12"/>
          </p:nvPr>
        </p:nvSpPr>
        <p:spPr bwMode="auto">
          <a:xfrm>
            <a:off x="10668000" y="6356351"/>
            <a:ext cx="9144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E9FF6C75-9B58-46AF-B3F7-C332C8714E14}" type="slidenum">
              <a:rPr lang="en-US" altLang="en-US" sz="1400">
                <a:solidFill>
                  <a:srgbClr val="898989"/>
                </a:solidFill>
              </a:rPr>
              <a:pPr>
                <a:spcBef>
                  <a:spcPct val="0"/>
                </a:spcBef>
                <a:buFontTx/>
                <a:buNone/>
              </a:pPr>
              <a:t>41</a:t>
            </a:fld>
            <a:endParaRPr lang="en-US" altLang="en-US" sz="1400">
              <a:solidFill>
                <a:srgbClr val="898989"/>
              </a:solidFill>
            </a:endParaRPr>
          </a:p>
        </p:txBody>
      </p:sp>
      <p:pic>
        <p:nvPicPr>
          <p:cNvPr id="4" name="Picture 3">
            <a:extLst>
              <a:ext uri="{FF2B5EF4-FFF2-40B4-BE49-F238E27FC236}">
                <a16:creationId xmlns="" xmlns:a16="http://schemas.microsoft.com/office/drawing/2014/main" id="{D5B990D2-7BE0-49C8-941B-6875AAD586E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82885" y="2308800"/>
            <a:ext cx="10317682" cy="344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5006424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Slide Number Placeholder 2">
            <a:extLst>
              <a:ext uri="{FF2B5EF4-FFF2-40B4-BE49-F238E27FC236}">
                <a16:creationId xmlns="" xmlns:a16="http://schemas.microsoft.com/office/drawing/2014/main" id="{8E05DA3D-5676-4DDC-9216-3CEE94979AFC}"/>
              </a:ext>
            </a:extLst>
          </p:cNvPr>
          <p:cNvSpPr>
            <a:spLocks noGrp="1" noChangeArrowheads="1"/>
          </p:cNvSpPr>
          <p:nvPr>
            <p:ph type="sldNum" sz="quarter" idx="12"/>
          </p:nvPr>
        </p:nvSpPr>
        <p:spPr bwMode="auto">
          <a:xfrm>
            <a:off x="10668000" y="6356351"/>
            <a:ext cx="9144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E9FF6C75-9B58-46AF-B3F7-C332C8714E14}" type="slidenum">
              <a:rPr lang="en-US" altLang="en-US" sz="1400">
                <a:solidFill>
                  <a:srgbClr val="898989"/>
                </a:solidFill>
              </a:rPr>
              <a:pPr>
                <a:spcBef>
                  <a:spcPct val="0"/>
                </a:spcBef>
                <a:buFontTx/>
                <a:buNone/>
              </a:pPr>
              <a:t>42</a:t>
            </a:fld>
            <a:endParaRPr lang="en-US" altLang="en-US" sz="1400">
              <a:solidFill>
                <a:srgbClr val="898989"/>
              </a:solidFill>
            </a:endParaRPr>
          </a:p>
        </p:txBody>
      </p:sp>
      <p:graphicFrame>
        <p:nvGraphicFramePr>
          <p:cNvPr id="3" name="Table 2">
            <a:extLst>
              <a:ext uri="{FF2B5EF4-FFF2-40B4-BE49-F238E27FC236}">
                <a16:creationId xmlns="" xmlns:a16="http://schemas.microsoft.com/office/drawing/2014/main" id="{2ED01EFF-C73A-473B-816E-419F45DC5921}"/>
              </a:ext>
            </a:extLst>
          </p:cNvPr>
          <p:cNvGraphicFramePr>
            <a:graphicFrameLocks noGrp="1"/>
          </p:cNvGraphicFramePr>
          <p:nvPr>
            <p:extLst>
              <p:ext uri="{D42A27DB-BD31-4B8C-83A1-F6EECF244321}">
                <p14:modId xmlns:p14="http://schemas.microsoft.com/office/powerpoint/2010/main" val="2569976183"/>
              </p:ext>
            </p:extLst>
          </p:nvPr>
        </p:nvGraphicFramePr>
        <p:xfrm>
          <a:off x="2564860" y="1857983"/>
          <a:ext cx="8103140" cy="4150143"/>
        </p:xfrm>
        <a:graphic>
          <a:graphicData uri="http://schemas.openxmlformats.org/drawingml/2006/table">
            <a:tbl>
              <a:tblPr>
                <a:tableStyleId>{5C22544A-7EE6-4342-B048-85BDC9FD1C3A}</a:tableStyleId>
              </a:tblPr>
              <a:tblGrid>
                <a:gridCol w="4051570">
                  <a:extLst>
                    <a:ext uri="{9D8B030D-6E8A-4147-A177-3AD203B41FA5}">
                      <a16:colId xmlns="" xmlns:a16="http://schemas.microsoft.com/office/drawing/2014/main" val="1171487123"/>
                    </a:ext>
                  </a:extLst>
                </a:gridCol>
                <a:gridCol w="4051570">
                  <a:extLst>
                    <a:ext uri="{9D8B030D-6E8A-4147-A177-3AD203B41FA5}">
                      <a16:colId xmlns="" xmlns:a16="http://schemas.microsoft.com/office/drawing/2014/main" val="2994596314"/>
                    </a:ext>
                  </a:extLst>
                </a:gridCol>
              </a:tblGrid>
              <a:tr h="1239466">
                <a:tc>
                  <a:txBody>
                    <a:bodyPr/>
                    <a:lstStyle/>
                    <a:p>
                      <a:pPr marL="0" marR="0" algn="just">
                        <a:lnSpc>
                          <a:spcPct val="100000"/>
                        </a:lnSpc>
                        <a:spcBef>
                          <a:spcPts val="0"/>
                        </a:spcBef>
                        <a:spcAft>
                          <a:spcPts val="0"/>
                        </a:spcAft>
                      </a:pPr>
                      <a:r>
                        <a:rPr lang="en-US" sz="3200" dirty="0">
                          <a:effectLst/>
                        </a:rPr>
                        <a:t>Disease </a:t>
                      </a:r>
                      <a:endParaRPr lang="en-US" sz="4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3200" dirty="0">
                          <a:effectLst/>
                        </a:rPr>
                        <a:t>Secondary Attack Rate (SAR) </a:t>
                      </a:r>
                      <a:endParaRPr lang="en-US" sz="4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006895776"/>
                  </a:ext>
                </a:extLst>
              </a:tr>
              <a:tr h="599053">
                <a:tc>
                  <a:txBody>
                    <a:bodyPr/>
                    <a:lstStyle/>
                    <a:p>
                      <a:pPr marL="0" marR="0">
                        <a:lnSpc>
                          <a:spcPct val="100000"/>
                        </a:lnSpc>
                        <a:spcBef>
                          <a:spcPts val="0"/>
                        </a:spcBef>
                        <a:spcAft>
                          <a:spcPts val="0"/>
                        </a:spcAft>
                      </a:pPr>
                      <a:r>
                        <a:rPr lang="en-US" sz="3200" dirty="0">
                          <a:effectLst/>
                        </a:rPr>
                        <a:t>Small pox </a:t>
                      </a:r>
                      <a:endParaRPr lang="en-US" sz="4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3200" dirty="0">
                          <a:effectLst/>
                        </a:rPr>
                        <a:t>30 – 45% </a:t>
                      </a:r>
                      <a:endParaRPr lang="en-US" sz="4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2513495355"/>
                  </a:ext>
                </a:extLst>
              </a:tr>
              <a:tr h="599053">
                <a:tc>
                  <a:txBody>
                    <a:bodyPr/>
                    <a:lstStyle/>
                    <a:p>
                      <a:pPr marL="0" marR="0">
                        <a:lnSpc>
                          <a:spcPct val="100000"/>
                        </a:lnSpc>
                        <a:spcBef>
                          <a:spcPts val="0"/>
                        </a:spcBef>
                        <a:spcAft>
                          <a:spcPts val="0"/>
                        </a:spcAft>
                      </a:pPr>
                      <a:r>
                        <a:rPr lang="en-US" sz="3200">
                          <a:effectLst/>
                        </a:rPr>
                        <a:t>Measles</a:t>
                      </a:r>
                      <a:r>
                        <a:rPr lang="en-US" sz="2000">
                          <a:effectLst/>
                        </a:rPr>
                        <a:t>Q </a:t>
                      </a:r>
                      <a:endParaRPr lang="en-US" sz="4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3200" dirty="0">
                          <a:effectLst/>
                        </a:rPr>
                        <a:t>&gt; 80% </a:t>
                      </a:r>
                      <a:endParaRPr lang="en-US" sz="4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909763225"/>
                  </a:ext>
                </a:extLst>
              </a:tr>
              <a:tr h="599053">
                <a:tc>
                  <a:txBody>
                    <a:bodyPr/>
                    <a:lstStyle/>
                    <a:p>
                      <a:pPr marL="0" marR="0">
                        <a:lnSpc>
                          <a:spcPct val="100000"/>
                        </a:lnSpc>
                        <a:spcBef>
                          <a:spcPts val="0"/>
                        </a:spcBef>
                        <a:spcAft>
                          <a:spcPts val="0"/>
                        </a:spcAft>
                      </a:pPr>
                      <a:r>
                        <a:rPr lang="en-US" sz="3200">
                          <a:effectLst/>
                        </a:rPr>
                        <a:t>Chicken pox</a:t>
                      </a:r>
                      <a:r>
                        <a:rPr lang="en-US" sz="2000">
                          <a:effectLst/>
                        </a:rPr>
                        <a:t>Q </a:t>
                      </a:r>
                      <a:endParaRPr lang="en-US" sz="4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3200" dirty="0">
                          <a:effectLst/>
                        </a:rPr>
                        <a:t>~90% </a:t>
                      </a:r>
                      <a:endParaRPr lang="en-US" sz="4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2211678725"/>
                  </a:ext>
                </a:extLst>
              </a:tr>
              <a:tr h="514465">
                <a:tc>
                  <a:txBody>
                    <a:bodyPr/>
                    <a:lstStyle/>
                    <a:p>
                      <a:pPr marL="0" marR="0">
                        <a:lnSpc>
                          <a:spcPct val="100000"/>
                        </a:lnSpc>
                        <a:spcBef>
                          <a:spcPts val="0"/>
                        </a:spcBef>
                        <a:spcAft>
                          <a:spcPts val="0"/>
                        </a:spcAft>
                      </a:pPr>
                      <a:r>
                        <a:rPr lang="en-US" sz="3200">
                          <a:effectLst/>
                        </a:rPr>
                        <a:t>Mumps</a:t>
                      </a:r>
                      <a:r>
                        <a:rPr lang="en-US" sz="2000">
                          <a:effectLst/>
                        </a:rPr>
                        <a:t>Q </a:t>
                      </a:r>
                      <a:endParaRPr lang="en-US" sz="4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3200" dirty="0">
                          <a:effectLst/>
                        </a:rPr>
                        <a:t>~86% </a:t>
                      </a:r>
                      <a:endParaRPr lang="en-US" sz="4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545172594"/>
                  </a:ext>
                </a:extLst>
              </a:tr>
              <a:tr h="599053">
                <a:tc>
                  <a:txBody>
                    <a:bodyPr/>
                    <a:lstStyle/>
                    <a:p>
                      <a:pPr marL="0" marR="0">
                        <a:lnSpc>
                          <a:spcPct val="100000"/>
                        </a:lnSpc>
                        <a:spcBef>
                          <a:spcPts val="0"/>
                        </a:spcBef>
                        <a:spcAft>
                          <a:spcPts val="0"/>
                        </a:spcAft>
                      </a:pPr>
                      <a:r>
                        <a:rPr lang="en-US" sz="3200">
                          <a:effectLst/>
                        </a:rPr>
                        <a:t>Pertussis </a:t>
                      </a:r>
                      <a:endParaRPr lang="en-US" sz="4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3200" dirty="0">
                          <a:effectLst/>
                        </a:rPr>
                        <a:t>~90% </a:t>
                      </a:r>
                      <a:endParaRPr lang="en-US" sz="4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2001052253"/>
                  </a:ext>
                </a:extLst>
              </a:tr>
            </a:tbl>
          </a:graphicData>
        </a:graphic>
      </p:graphicFrame>
    </p:spTree>
    <p:extLst>
      <p:ext uri="{BB962C8B-B14F-4D97-AF65-F5344CB8AC3E}">
        <p14:creationId xmlns:p14="http://schemas.microsoft.com/office/powerpoint/2010/main" val="38422232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idx="4294967295"/>
          </p:nvPr>
        </p:nvSpPr>
        <p:spPr>
          <a:xfrm>
            <a:off x="2100194" y="1129870"/>
            <a:ext cx="10945812" cy="685800"/>
          </a:xfrm>
        </p:spPr>
        <p:txBody>
          <a:bodyPr>
            <a:normAutofit/>
          </a:bodyPr>
          <a:lstStyle/>
          <a:p>
            <a:pPr algn="l" eaLnBrk="1" hangingPunct="1"/>
            <a:r>
              <a:rPr lang="ar-EG" sz="2800" b="1" dirty="0">
                <a:solidFill>
                  <a:srgbClr val="0070C0"/>
                </a:solidFill>
              </a:rPr>
              <a:t>LIFE EXPECTANCY</a:t>
            </a:r>
            <a:endParaRPr lang="en-US" sz="4000" b="1" dirty="0">
              <a:solidFill>
                <a:srgbClr val="0070C0"/>
              </a:solidFill>
            </a:endParaRPr>
          </a:p>
        </p:txBody>
      </p:sp>
      <p:sp>
        <p:nvSpPr>
          <p:cNvPr id="115716" name="Rectangle 2"/>
          <p:cNvSpPr>
            <a:spLocks noChangeArrowheads="1"/>
          </p:cNvSpPr>
          <p:nvPr/>
        </p:nvSpPr>
        <p:spPr bwMode="auto">
          <a:xfrm>
            <a:off x="15082" y="-184666"/>
            <a:ext cx="184731" cy="369332"/>
          </a:xfrm>
          <a:prstGeom prst="rect">
            <a:avLst/>
          </a:prstGeom>
          <a:noFill/>
          <a:ln w="9525">
            <a:noFill/>
            <a:miter lim="800000"/>
            <a:headEnd/>
            <a:tailEnd/>
          </a:ln>
        </p:spPr>
        <p:txBody>
          <a:bodyPr wrap="none" anchor="ctr">
            <a:spAutoFit/>
          </a:bodyPr>
          <a:lstStyle/>
          <a:p>
            <a:endParaRPr lang="ar-OM">
              <a:solidFill>
                <a:prstClr val="black"/>
              </a:solidFill>
              <a:latin typeface="Tw Cen MT"/>
              <a:cs typeface="Arial" panose="020B0604020202020204" pitchFamily="34" charset="0"/>
            </a:endParaRPr>
          </a:p>
        </p:txBody>
      </p:sp>
      <p:sp>
        <p:nvSpPr>
          <p:cNvPr id="115717" name="Rectangle 4"/>
          <p:cNvSpPr>
            <a:spLocks noChangeArrowheads="1"/>
          </p:cNvSpPr>
          <p:nvPr/>
        </p:nvSpPr>
        <p:spPr bwMode="auto">
          <a:xfrm>
            <a:off x="15082" y="-184666"/>
            <a:ext cx="184731" cy="369332"/>
          </a:xfrm>
          <a:prstGeom prst="rect">
            <a:avLst/>
          </a:prstGeom>
          <a:noFill/>
          <a:ln w="9525">
            <a:noFill/>
            <a:miter lim="800000"/>
            <a:headEnd/>
            <a:tailEnd/>
          </a:ln>
        </p:spPr>
        <p:txBody>
          <a:bodyPr wrap="none" anchor="ctr">
            <a:spAutoFit/>
          </a:bodyPr>
          <a:lstStyle/>
          <a:p>
            <a:endParaRPr lang="ar-OM">
              <a:solidFill>
                <a:prstClr val="black"/>
              </a:solidFill>
              <a:latin typeface="Tw Cen MT"/>
              <a:cs typeface="Arial" panose="020B0604020202020204" pitchFamily="34" charset="0"/>
            </a:endParaRPr>
          </a:p>
        </p:txBody>
      </p:sp>
      <p:sp>
        <p:nvSpPr>
          <p:cNvPr id="115718" name="Rectangle 6"/>
          <p:cNvSpPr>
            <a:spLocks noChangeArrowheads="1"/>
          </p:cNvSpPr>
          <p:nvPr/>
        </p:nvSpPr>
        <p:spPr bwMode="auto">
          <a:xfrm>
            <a:off x="15082" y="-184666"/>
            <a:ext cx="184731" cy="369332"/>
          </a:xfrm>
          <a:prstGeom prst="rect">
            <a:avLst/>
          </a:prstGeom>
          <a:noFill/>
          <a:ln w="9525">
            <a:noFill/>
            <a:miter lim="800000"/>
            <a:headEnd/>
            <a:tailEnd/>
          </a:ln>
        </p:spPr>
        <p:txBody>
          <a:bodyPr wrap="none" anchor="ctr">
            <a:spAutoFit/>
          </a:bodyPr>
          <a:lstStyle/>
          <a:p>
            <a:endParaRPr lang="ar-OM">
              <a:solidFill>
                <a:prstClr val="black"/>
              </a:solidFill>
              <a:latin typeface="Tw Cen MT"/>
              <a:cs typeface="Arial" panose="020B0604020202020204" pitchFamily="34" charset="0"/>
            </a:endParaRPr>
          </a:p>
        </p:txBody>
      </p:sp>
      <p:sp>
        <p:nvSpPr>
          <p:cNvPr id="115719" name="Rectangle 8"/>
          <p:cNvSpPr>
            <a:spLocks noChangeArrowheads="1"/>
          </p:cNvSpPr>
          <p:nvPr/>
        </p:nvSpPr>
        <p:spPr bwMode="auto">
          <a:xfrm>
            <a:off x="15082" y="-184666"/>
            <a:ext cx="184731" cy="369332"/>
          </a:xfrm>
          <a:prstGeom prst="rect">
            <a:avLst/>
          </a:prstGeom>
          <a:noFill/>
          <a:ln w="9525">
            <a:noFill/>
            <a:miter lim="800000"/>
            <a:headEnd/>
            <a:tailEnd/>
          </a:ln>
        </p:spPr>
        <p:txBody>
          <a:bodyPr wrap="none" anchor="ctr">
            <a:spAutoFit/>
          </a:bodyPr>
          <a:lstStyle/>
          <a:p>
            <a:endParaRPr lang="ar-OM">
              <a:solidFill>
                <a:prstClr val="black"/>
              </a:solidFill>
              <a:latin typeface="Tw Cen MT"/>
              <a:cs typeface="Arial" panose="020B0604020202020204" pitchFamily="34" charset="0"/>
            </a:endParaRPr>
          </a:p>
        </p:txBody>
      </p:sp>
      <p:sp>
        <p:nvSpPr>
          <p:cNvPr id="115720" name="Rectangle 10"/>
          <p:cNvSpPr>
            <a:spLocks noChangeArrowheads="1"/>
          </p:cNvSpPr>
          <p:nvPr/>
        </p:nvSpPr>
        <p:spPr bwMode="auto">
          <a:xfrm>
            <a:off x="15082" y="-184666"/>
            <a:ext cx="184731" cy="369332"/>
          </a:xfrm>
          <a:prstGeom prst="rect">
            <a:avLst/>
          </a:prstGeom>
          <a:noFill/>
          <a:ln w="9525">
            <a:noFill/>
            <a:miter lim="800000"/>
            <a:headEnd/>
            <a:tailEnd/>
          </a:ln>
        </p:spPr>
        <p:txBody>
          <a:bodyPr wrap="none" anchor="ctr">
            <a:spAutoFit/>
          </a:bodyPr>
          <a:lstStyle/>
          <a:p>
            <a:endParaRPr lang="ar-OM">
              <a:solidFill>
                <a:prstClr val="black"/>
              </a:solidFill>
              <a:latin typeface="Tw Cen MT"/>
              <a:cs typeface="Arial" panose="020B0604020202020204" pitchFamily="34" charset="0"/>
            </a:endParaRPr>
          </a:p>
        </p:txBody>
      </p:sp>
      <p:sp>
        <p:nvSpPr>
          <p:cNvPr id="115721" name="Rectangle 12"/>
          <p:cNvSpPr>
            <a:spLocks noChangeArrowheads="1"/>
          </p:cNvSpPr>
          <p:nvPr/>
        </p:nvSpPr>
        <p:spPr bwMode="auto">
          <a:xfrm>
            <a:off x="15082" y="-184666"/>
            <a:ext cx="184731" cy="369332"/>
          </a:xfrm>
          <a:prstGeom prst="rect">
            <a:avLst/>
          </a:prstGeom>
          <a:noFill/>
          <a:ln w="9525">
            <a:noFill/>
            <a:miter lim="800000"/>
            <a:headEnd/>
            <a:tailEnd/>
          </a:ln>
        </p:spPr>
        <p:txBody>
          <a:bodyPr wrap="none" anchor="ctr">
            <a:spAutoFit/>
          </a:bodyPr>
          <a:lstStyle/>
          <a:p>
            <a:endParaRPr lang="ar-OM">
              <a:solidFill>
                <a:prstClr val="black"/>
              </a:solidFill>
              <a:latin typeface="Tw Cen MT"/>
              <a:cs typeface="Arial" panose="020B0604020202020204" pitchFamily="34" charset="0"/>
            </a:endParaRPr>
          </a:p>
        </p:txBody>
      </p:sp>
      <p:sp>
        <p:nvSpPr>
          <p:cNvPr id="115722" name="Rectangle 2"/>
          <p:cNvSpPr>
            <a:spLocks noChangeArrowheads="1"/>
          </p:cNvSpPr>
          <p:nvPr/>
        </p:nvSpPr>
        <p:spPr bwMode="auto">
          <a:xfrm>
            <a:off x="15082" y="-184666"/>
            <a:ext cx="184731" cy="369332"/>
          </a:xfrm>
          <a:prstGeom prst="rect">
            <a:avLst/>
          </a:prstGeom>
          <a:noFill/>
          <a:ln w="9525">
            <a:noFill/>
            <a:miter lim="800000"/>
            <a:headEnd/>
            <a:tailEnd/>
          </a:ln>
        </p:spPr>
        <p:txBody>
          <a:bodyPr wrap="none" anchor="ctr">
            <a:spAutoFit/>
          </a:bodyPr>
          <a:lstStyle/>
          <a:p>
            <a:endParaRPr lang="ar-OM">
              <a:solidFill>
                <a:prstClr val="black"/>
              </a:solidFill>
              <a:latin typeface="Tw Cen MT"/>
              <a:cs typeface="Arial" panose="020B0604020202020204" pitchFamily="34" charset="0"/>
            </a:endParaRPr>
          </a:p>
        </p:txBody>
      </p:sp>
      <p:sp>
        <p:nvSpPr>
          <p:cNvPr id="115723" name="Rectangle 4"/>
          <p:cNvSpPr>
            <a:spLocks noChangeArrowheads="1"/>
          </p:cNvSpPr>
          <p:nvPr/>
        </p:nvSpPr>
        <p:spPr bwMode="auto">
          <a:xfrm>
            <a:off x="15082" y="43934"/>
            <a:ext cx="184731" cy="369332"/>
          </a:xfrm>
          <a:prstGeom prst="rect">
            <a:avLst/>
          </a:prstGeom>
          <a:noFill/>
          <a:ln w="9525">
            <a:noFill/>
            <a:miter lim="800000"/>
            <a:headEnd/>
            <a:tailEnd/>
          </a:ln>
        </p:spPr>
        <p:txBody>
          <a:bodyPr wrap="none" anchor="ctr">
            <a:spAutoFit/>
          </a:bodyPr>
          <a:lstStyle/>
          <a:p>
            <a:endParaRPr lang="ar-OM">
              <a:solidFill>
                <a:prstClr val="black"/>
              </a:solidFill>
              <a:latin typeface="Tw Cen MT"/>
              <a:cs typeface="Arial" panose="020B0604020202020204" pitchFamily="34" charset="0"/>
            </a:endParaRPr>
          </a:p>
        </p:txBody>
      </p:sp>
      <p:sp>
        <p:nvSpPr>
          <p:cNvPr id="115724" name="Rectangle 5"/>
          <p:cNvSpPr>
            <a:spLocks noChangeArrowheads="1"/>
          </p:cNvSpPr>
          <p:nvPr/>
        </p:nvSpPr>
        <p:spPr bwMode="auto">
          <a:xfrm>
            <a:off x="15082" y="882134"/>
            <a:ext cx="184731" cy="369332"/>
          </a:xfrm>
          <a:prstGeom prst="rect">
            <a:avLst/>
          </a:prstGeom>
          <a:noFill/>
          <a:ln w="9525">
            <a:noFill/>
            <a:miter lim="800000"/>
            <a:headEnd/>
            <a:tailEnd/>
          </a:ln>
        </p:spPr>
        <p:txBody>
          <a:bodyPr wrap="none" anchor="ctr">
            <a:spAutoFit/>
          </a:bodyPr>
          <a:lstStyle/>
          <a:p>
            <a:pPr eaLnBrk="0" hangingPunct="0"/>
            <a:endParaRPr lang="ar-OM">
              <a:solidFill>
                <a:prstClr val="black"/>
              </a:solidFill>
              <a:latin typeface="Tw Cen MT"/>
              <a:cs typeface="Arial" panose="020B0604020202020204" pitchFamily="34" charset="0"/>
            </a:endParaRPr>
          </a:p>
        </p:txBody>
      </p:sp>
      <p:sp>
        <p:nvSpPr>
          <p:cNvPr id="16" name="Rectangle 3"/>
          <p:cNvSpPr txBox="1">
            <a:spLocks noChangeArrowheads="1"/>
          </p:cNvSpPr>
          <p:nvPr/>
        </p:nvSpPr>
        <p:spPr bwMode="auto">
          <a:xfrm>
            <a:off x="1818092" y="1887166"/>
            <a:ext cx="9114068" cy="3924354"/>
          </a:xfrm>
          <a:prstGeom prst="rect">
            <a:avLst/>
          </a:prstGeom>
          <a:noFill/>
          <a:ln w="9525">
            <a:noFill/>
            <a:miter lim="800000"/>
            <a:headEnd/>
            <a:tailEnd/>
          </a:ln>
        </p:spPr>
        <p:txBody>
          <a:bodyPr/>
          <a:lstStyle/>
          <a:p>
            <a:pPr>
              <a:defRPr/>
            </a:pPr>
            <a:r>
              <a:rPr lang="en-US" sz="2400" dirty="0">
                <a:solidFill>
                  <a:prstClr val="black"/>
                </a:solidFill>
                <a:latin typeface="Tw Cen MT"/>
              </a:rPr>
              <a:t>“</a:t>
            </a:r>
            <a:r>
              <a:rPr lang="ar-EG" sz="2400" dirty="0">
                <a:solidFill>
                  <a:prstClr val="black"/>
                </a:solidFill>
                <a:latin typeface="Tw Cen MT"/>
                <a:cs typeface="Arial" panose="020B0604020202020204" pitchFamily="34" charset="0"/>
              </a:rPr>
              <a:t>N</a:t>
            </a:r>
            <a:r>
              <a:rPr lang="en-US" sz="2400" dirty="0">
                <a:solidFill>
                  <a:prstClr val="black"/>
                </a:solidFill>
                <a:latin typeface="Tw Cen MT"/>
              </a:rPr>
              <a:t>umber of years expected to be lived by those borne into the population if the current age specific mortality rate persists</a:t>
            </a:r>
            <a:r>
              <a:rPr lang="ar-EG" sz="2400" dirty="0">
                <a:solidFill>
                  <a:prstClr val="black"/>
                </a:solidFill>
                <a:latin typeface="Tw Cen MT"/>
                <a:cs typeface="Arial" panose="020B0604020202020204" pitchFamily="34" charset="0"/>
              </a:rPr>
              <a:t>“</a:t>
            </a:r>
            <a:r>
              <a:rPr lang="en-US" sz="2400" dirty="0">
                <a:solidFill>
                  <a:prstClr val="black"/>
                </a:solidFill>
                <a:latin typeface="Tw Cen MT"/>
              </a:rPr>
              <a:t> </a:t>
            </a:r>
            <a:endParaRPr lang="ar-EG" sz="2400" dirty="0">
              <a:solidFill>
                <a:prstClr val="black"/>
              </a:solidFill>
              <a:latin typeface="Tw Cen MT"/>
              <a:cs typeface="Arial" panose="020B0604020202020204" pitchFamily="34" charset="0"/>
            </a:endParaRPr>
          </a:p>
          <a:p>
            <a:pPr>
              <a:defRPr/>
            </a:pPr>
            <a:endParaRPr lang="ar-EG" sz="2400" dirty="0">
              <a:solidFill>
                <a:prstClr val="black"/>
              </a:solidFill>
              <a:latin typeface="Tw Cen MT"/>
              <a:cs typeface="Arial" panose="020B0604020202020204" pitchFamily="34" charset="0"/>
            </a:endParaRPr>
          </a:p>
          <a:p>
            <a:pPr>
              <a:defRPr/>
            </a:pPr>
            <a:r>
              <a:rPr lang="en-US" sz="2400" dirty="0">
                <a:solidFill>
                  <a:srgbClr val="00B0F0"/>
                </a:solidFill>
                <a:latin typeface="Tw Cen MT"/>
              </a:rPr>
              <a:t>Life expectancy at birth </a:t>
            </a:r>
            <a:endParaRPr lang="ar-EG" sz="2400" dirty="0">
              <a:solidFill>
                <a:srgbClr val="00B0F0"/>
              </a:solidFill>
              <a:latin typeface="Tw Cen MT"/>
              <a:cs typeface="Arial" panose="020B0604020202020204" pitchFamily="34" charset="0"/>
            </a:endParaRPr>
          </a:p>
          <a:p>
            <a:pPr marL="806450" lvl="1" indent="-349250">
              <a:buFont typeface="Arial" pitchFamily="34" charset="0"/>
              <a:buChar char="•"/>
              <a:defRPr/>
            </a:pPr>
            <a:r>
              <a:rPr lang="ar-EG" sz="2400" dirty="0">
                <a:solidFill>
                  <a:prstClr val="black"/>
                </a:solidFill>
                <a:latin typeface="Tw Cen MT"/>
                <a:cs typeface="Arial" panose="020B0604020202020204" pitchFamily="34" charset="0"/>
              </a:rPr>
              <a:t>Best </a:t>
            </a:r>
            <a:r>
              <a:rPr lang="en-US" sz="2400" dirty="0">
                <a:solidFill>
                  <a:prstClr val="black"/>
                </a:solidFill>
                <a:latin typeface="Tw Cen MT"/>
              </a:rPr>
              <a:t>global indicator of health status </a:t>
            </a:r>
            <a:endParaRPr lang="ar-EG" sz="2400" dirty="0">
              <a:solidFill>
                <a:prstClr val="black"/>
              </a:solidFill>
              <a:latin typeface="Tw Cen MT"/>
              <a:cs typeface="Arial" panose="020B0604020202020204" pitchFamily="34" charset="0"/>
            </a:endParaRPr>
          </a:p>
          <a:p>
            <a:pPr marL="806450" lvl="1" indent="-349250">
              <a:buFont typeface="Arial" pitchFamily="34" charset="0"/>
              <a:buChar char="•"/>
              <a:defRPr/>
            </a:pPr>
            <a:r>
              <a:rPr lang="ar-EG" sz="2400" dirty="0">
                <a:solidFill>
                  <a:prstClr val="black"/>
                </a:solidFill>
                <a:latin typeface="Tw Cen MT"/>
                <a:cs typeface="Arial" panose="020B0604020202020204" pitchFamily="34" charset="0"/>
              </a:rPr>
              <a:t>Affected by infant mortality </a:t>
            </a:r>
          </a:p>
          <a:p>
            <a:pPr marL="806450" lvl="1" indent="-349250">
              <a:defRPr/>
            </a:pPr>
            <a:endParaRPr lang="ar-EG" sz="2400" dirty="0">
              <a:solidFill>
                <a:prstClr val="black"/>
              </a:solidFill>
              <a:latin typeface="Tw Cen MT"/>
              <a:cs typeface="Arial" panose="020B0604020202020204" pitchFamily="34" charset="0"/>
            </a:endParaRPr>
          </a:p>
          <a:p>
            <a:pPr marL="0" lvl="1">
              <a:defRPr/>
            </a:pPr>
            <a:r>
              <a:rPr lang="ar-EG" sz="2400" dirty="0">
                <a:solidFill>
                  <a:srgbClr val="00B0F0"/>
                </a:solidFill>
                <a:latin typeface="Tw Cen MT"/>
                <a:cs typeface="Arial" panose="020B0604020202020204" pitchFamily="34" charset="0"/>
              </a:rPr>
              <a:t>Life </a:t>
            </a:r>
            <a:r>
              <a:rPr lang="en-US" sz="2400" dirty="0">
                <a:solidFill>
                  <a:srgbClr val="00B0F0"/>
                </a:solidFill>
                <a:latin typeface="Tw Cen MT"/>
              </a:rPr>
              <a:t>expectancy at 5 years</a:t>
            </a:r>
            <a:endParaRPr lang="ar-EG" sz="2400" dirty="0">
              <a:solidFill>
                <a:srgbClr val="00B0F0"/>
              </a:solidFill>
              <a:latin typeface="Tw Cen MT"/>
              <a:cs typeface="Arial" panose="020B0604020202020204" pitchFamily="34" charset="0"/>
            </a:endParaRPr>
          </a:p>
          <a:p>
            <a:pPr marL="806450" lvl="1" indent="-349250">
              <a:buFont typeface="Arial" pitchFamily="34" charset="0"/>
              <a:buChar char="•"/>
              <a:defRPr/>
            </a:pPr>
            <a:r>
              <a:rPr lang="ar-EG" sz="2400" dirty="0">
                <a:solidFill>
                  <a:prstClr val="black"/>
                </a:solidFill>
                <a:latin typeface="Tw Cen MT"/>
                <a:cs typeface="Arial" panose="020B0604020202020204" pitchFamily="34" charset="0"/>
              </a:rPr>
              <a:t>Not affected by infant mortality</a:t>
            </a:r>
            <a:endParaRPr lang="en-US" sz="2400" dirty="0">
              <a:solidFill>
                <a:prstClr val="black"/>
              </a:solidFill>
              <a:latin typeface="Tw Cen MT"/>
            </a:endParaRPr>
          </a:p>
        </p:txBody>
      </p:sp>
      <p:sp>
        <p:nvSpPr>
          <p:cNvPr id="115726" name="Rectangle 2"/>
          <p:cNvSpPr>
            <a:spLocks noChangeArrowheads="1"/>
          </p:cNvSpPr>
          <p:nvPr/>
        </p:nvSpPr>
        <p:spPr bwMode="auto">
          <a:xfrm>
            <a:off x="15082" y="-184666"/>
            <a:ext cx="184731" cy="369332"/>
          </a:xfrm>
          <a:prstGeom prst="rect">
            <a:avLst/>
          </a:prstGeom>
          <a:noFill/>
          <a:ln w="9525">
            <a:noFill/>
            <a:miter lim="800000"/>
            <a:headEnd/>
            <a:tailEnd/>
          </a:ln>
        </p:spPr>
        <p:txBody>
          <a:bodyPr wrap="none" anchor="ctr">
            <a:spAutoFit/>
          </a:bodyPr>
          <a:lstStyle/>
          <a:p>
            <a:endParaRPr lang="ar-OM">
              <a:solidFill>
                <a:prstClr val="black"/>
              </a:solidFill>
              <a:latin typeface="Tw Cen MT"/>
              <a:cs typeface="Arial" panose="020B0604020202020204" pitchFamily="34" charset="0"/>
            </a:endParaRPr>
          </a:p>
        </p:txBody>
      </p:sp>
      <p:sp>
        <p:nvSpPr>
          <p:cNvPr id="115727" name="Rectangle 4"/>
          <p:cNvSpPr>
            <a:spLocks noChangeArrowheads="1"/>
          </p:cNvSpPr>
          <p:nvPr/>
        </p:nvSpPr>
        <p:spPr bwMode="auto">
          <a:xfrm>
            <a:off x="15082" y="-184666"/>
            <a:ext cx="184731" cy="369332"/>
          </a:xfrm>
          <a:prstGeom prst="rect">
            <a:avLst/>
          </a:prstGeom>
          <a:noFill/>
          <a:ln w="9525">
            <a:noFill/>
            <a:miter lim="800000"/>
            <a:headEnd/>
            <a:tailEnd/>
          </a:ln>
        </p:spPr>
        <p:txBody>
          <a:bodyPr wrap="none" anchor="ctr">
            <a:spAutoFit/>
          </a:bodyPr>
          <a:lstStyle/>
          <a:p>
            <a:endParaRPr lang="ar-OM">
              <a:solidFill>
                <a:prstClr val="black"/>
              </a:solidFill>
              <a:latin typeface="Tw Cen MT"/>
              <a:cs typeface="Arial" panose="020B0604020202020204" pitchFamily="34" charset="0"/>
            </a:endParaRPr>
          </a:p>
        </p:txBody>
      </p:sp>
    </p:spTree>
    <p:extLst>
      <p:ext uri="{BB962C8B-B14F-4D97-AF65-F5344CB8AC3E}">
        <p14:creationId xmlns:p14="http://schemas.microsoft.com/office/powerpoint/2010/main" val="2588378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Effect transition="in" filter="blinds(horizontal)">
                                      <p:cBhvr>
                                        <p:cTn id="7" dur="500"/>
                                        <p:tgtEl>
                                          <p:spTgt spid="1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6">
                                            <p:txEl>
                                              <p:pRg st="2" end="2"/>
                                            </p:txEl>
                                          </p:spTgt>
                                        </p:tgtEl>
                                        <p:attrNameLst>
                                          <p:attrName>style.visibility</p:attrName>
                                        </p:attrNameLst>
                                      </p:cBhvr>
                                      <p:to>
                                        <p:strVal val="visible"/>
                                      </p:to>
                                    </p:set>
                                    <p:animEffect transition="in" filter="blinds(horizontal)">
                                      <p:cBhvr>
                                        <p:cTn id="12" dur="500"/>
                                        <p:tgtEl>
                                          <p:spTgt spid="16">
                                            <p:txEl>
                                              <p:pRg st="2" end="2"/>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animEffect transition="in" filter="blinds(horizontal)">
                                      <p:cBhvr>
                                        <p:cTn id="15" dur="500"/>
                                        <p:tgtEl>
                                          <p:spTgt spid="16">
                                            <p:txEl>
                                              <p:pRg st="3" end="3"/>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16">
                                            <p:txEl>
                                              <p:pRg st="4" end="4"/>
                                            </p:txEl>
                                          </p:spTgt>
                                        </p:tgtEl>
                                        <p:attrNameLst>
                                          <p:attrName>style.visibility</p:attrName>
                                        </p:attrNameLst>
                                      </p:cBhvr>
                                      <p:to>
                                        <p:strVal val="visible"/>
                                      </p:to>
                                    </p:set>
                                    <p:animEffect transition="in" filter="blinds(horizontal)">
                                      <p:cBhvr>
                                        <p:cTn id="18" dur="500"/>
                                        <p:tgtEl>
                                          <p:spTgt spid="16">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16">
                                            <p:txEl>
                                              <p:pRg st="6" end="6"/>
                                            </p:txEl>
                                          </p:spTgt>
                                        </p:tgtEl>
                                        <p:attrNameLst>
                                          <p:attrName>style.visibility</p:attrName>
                                        </p:attrNameLst>
                                      </p:cBhvr>
                                      <p:to>
                                        <p:strVal val="visible"/>
                                      </p:to>
                                    </p:set>
                                    <p:animEffect transition="in" filter="blinds(horizontal)">
                                      <p:cBhvr>
                                        <p:cTn id="23" dur="500"/>
                                        <p:tgtEl>
                                          <p:spTgt spid="16">
                                            <p:txEl>
                                              <p:pRg st="6" end="6"/>
                                            </p:txEl>
                                          </p:spTgt>
                                        </p:tgtEl>
                                      </p:cBhvr>
                                    </p:animEffect>
                                  </p:childTnLst>
                                </p:cTn>
                              </p:par>
                              <p:par>
                                <p:cTn id="24" presetID="3" presetClass="entr" presetSubtype="10" fill="hold" nodeType="withEffect">
                                  <p:stCondLst>
                                    <p:cond delay="0"/>
                                  </p:stCondLst>
                                  <p:childTnLst>
                                    <p:set>
                                      <p:cBhvr>
                                        <p:cTn id="25" dur="1" fill="hold">
                                          <p:stCondLst>
                                            <p:cond delay="0"/>
                                          </p:stCondLst>
                                        </p:cTn>
                                        <p:tgtEl>
                                          <p:spTgt spid="16">
                                            <p:txEl>
                                              <p:pRg st="7" end="7"/>
                                            </p:txEl>
                                          </p:spTgt>
                                        </p:tgtEl>
                                        <p:attrNameLst>
                                          <p:attrName>style.visibility</p:attrName>
                                        </p:attrNameLst>
                                      </p:cBhvr>
                                      <p:to>
                                        <p:strVal val="visible"/>
                                      </p:to>
                                    </p:set>
                                    <p:animEffect transition="in" filter="blinds(horizontal)">
                                      <p:cBhvr>
                                        <p:cTn id="26" dur="500"/>
                                        <p:tgtEl>
                                          <p:spTgt spid="1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Slide Number Placeholder 2">
            <a:extLst>
              <a:ext uri="{FF2B5EF4-FFF2-40B4-BE49-F238E27FC236}">
                <a16:creationId xmlns="" xmlns:a16="http://schemas.microsoft.com/office/drawing/2014/main" id="{8E05DA3D-5676-4DDC-9216-3CEE94979AFC}"/>
              </a:ext>
            </a:extLst>
          </p:cNvPr>
          <p:cNvSpPr>
            <a:spLocks noGrp="1" noChangeArrowheads="1"/>
          </p:cNvSpPr>
          <p:nvPr>
            <p:ph type="sldNum" sz="quarter" idx="12"/>
          </p:nvPr>
        </p:nvSpPr>
        <p:spPr bwMode="auto">
          <a:xfrm>
            <a:off x="10668000" y="6356351"/>
            <a:ext cx="9144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E9FF6C75-9B58-46AF-B3F7-C332C8714E14}" type="slidenum">
              <a:rPr lang="en-US" altLang="en-US" sz="1400">
                <a:solidFill>
                  <a:srgbClr val="898989"/>
                </a:solidFill>
              </a:rPr>
              <a:pPr>
                <a:spcBef>
                  <a:spcPct val="0"/>
                </a:spcBef>
                <a:buFontTx/>
                <a:buNone/>
              </a:pPr>
              <a:t>44</a:t>
            </a:fld>
            <a:endParaRPr lang="en-US" altLang="en-US" sz="1400">
              <a:solidFill>
                <a:srgbClr val="898989"/>
              </a:solidFill>
            </a:endParaRPr>
          </a:p>
        </p:txBody>
      </p:sp>
      <p:graphicFrame>
        <p:nvGraphicFramePr>
          <p:cNvPr id="3" name="Table 2">
            <a:extLst>
              <a:ext uri="{FF2B5EF4-FFF2-40B4-BE49-F238E27FC236}">
                <a16:creationId xmlns="" xmlns:a16="http://schemas.microsoft.com/office/drawing/2014/main" id="{CB6DB98B-C0E0-4D21-A8D0-DDB7C53EA02E}"/>
              </a:ext>
            </a:extLst>
          </p:cNvPr>
          <p:cNvGraphicFramePr>
            <a:graphicFrameLocks noGrp="1"/>
          </p:cNvGraphicFramePr>
          <p:nvPr>
            <p:extLst>
              <p:ext uri="{D42A27DB-BD31-4B8C-83A1-F6EECF244321}">
                <p14:modId xmlns:p14="http://schemas.microsoft.com/office/powerpoint/2010/main" val="1132308"/>
              </p:ext>
            </p:extLst>
          </p:nvPr>
        </p:nvGraphicFramePr>
        <p:xfrm>
          <a:off x="2209800" y="1580827"/>
          <a:ext cx="8733819" cy="4402455"/>
        </p:xfrm>
        <a:graphic>
          <a:graphicData uri="http://schemas.openxmlformats.org/drawingml/2006/table">
            <a:tbl>
              <a:tblPr firstRow="1" firstCol="1" bandRow="1">
                <a:tableStyleId>{5940675A-B579-460E-94D1-54222C63F5DA}</a:tableStyleId>
              </a:tblPr>
              <a:tblGrid>
                <a:gridCol w="4161817">
                  <a:extLst>
                    <a:ext uri="{9D8B030D-6E8A-4147-A177-3AD203B41FA5}">
                      <a16:colId xmlns="" xmlns:a16="http://schemas.microsoft.com/office/drawing/2014/main" val="586222415"/>
                    </a:ext>
                  </a:extLst>
                </a:gridCol>
                <a:gridCol w="1660729">
                  <a:extLst>
                    <a:ext uri="{9D8B030D-6E8A-4147-A177-3AD203B41FA5}">
                      <a16:colId xmlns="" xmlns:a16="http://schemas.microsoft.com/office/drawing/2014/main" val="3580576566"/>
                    </a:ext>
                  </a:extLst>
                </a:gridCol>
                <a:gridCol w="2911273">
                  <a:extLst>
                    <a:ext uri="{9D8B030D-6E8A-4147-A177-3AD203B41FA5}">
                      <a16:colId xmlns="" xmlns:a16="http://schemas.microsoft.com/office/drawing/2014/main" val="3646502890"/>
                    </a:ext>
                  </a:extLst>
                </a:gridCol>
              </a:tblGrid>
              <a:tr h="187527">
                <a:tc gridSpan="2">
                  <a:txBody>
                    <a:bodyPr/>
                    <a:lstStyle/>
                    <a:p>
                      <a:pPr marL="91440" marR="0">
                        <a:lnSpc>
                          <a:spcPct val="107000"/>
                        </a:lnSpc>
                        <a:spcBef>
                          <a:spcPts val="750"/>
                        </a:spcBef>
                        <a:spcAft>
                          <a:spcPts val="0"/>
                        </a:spcAft>
                      </a:pPr>
                      <a:r>
                        <a:rPr lang="en-US" sz="1800" dirty="0">
                          <a:effectLst/>
                        </a:rPr>
                        <a:t>Indicator</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a:txBody>
                    <a:bodyPr/>
                    <a:lstStyle/>
                    <a:p>
                      <a:pPr marL="91440" marR="0">
                        <a:lnSpc>
                          <a:spcPct val="107000"/>
                        </a:lnSpc>
                        <a:spcBef>
                          <a:spcPts val="750"/>
                        </a:spcBef>
                        <a:spcAft>
                          <a:spcPts val="0"/>
                        </a:spcAft>
                      </a:pPr>
                      <a:r>
                        <a:rPr lang="en-US" sz="1800">
                          <a:effectLst/>
                        </a:rPr>
                        <a:t>Year</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643197283"/>
                  </a:ext>
                </a:extLst>
              </a:tr>
              <a:tr h="187527">
                <a:tc>
                  <a:txBody>
                    <a:bodyPr/>
                    <a:lstStyle/>
                    <a:p>
                      <a:pPr marL="91440" marR="0">
                        <a:lnSpc>
                          <a:spcPct val="107000"/>
                        </a:lnSpc>
                        <a:spcBef>
                          <a:spcPts val="750"/>
                        </a:spcBef>
                        <a:spcAft>
                          <a:spcPts val="0"/>
                        </a:spcAft>
                      </a:pPr>
                      <a:r>
                        <a:rPr lang="en-US" sz="1800" dirty="0">
                          <a:effectLst/>
                        </a:rPr>
                        <a:t>Estimated population</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marR="0">
                        <a:lnSpc>
                          <a:spcPct val="107000"/>
                        </a:lnSpc>
                        <a:spcBef>
                          <a:spcPts val="750"/>
                        </a:spcBef>
                        <a:spcAft>
                          <a:spcPts val="0"/>
                        </a:spcAft>
                      </a:pPr>
                      <a:r>
                        <a:rPr lang="en-US" sz="1800">
                          <a:effectLst/>
                        </a:rPr>
                        <a:t>28.376.355</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marR="0">
                        <a:lnSpc>
                          <a:spcPct val="107000"/>
                        </a:lnSpc>
                        <a:spcBef>
                          <a:spcPts val="750"/>
                        </a:spcBef>
                        <a:spcAft>
                          <a:spcPts val="0"/>
                        </a:spcAft>
                      </a:pPr>
                      <a:r>
                        <a:rPr lang="en-US" sz="1800">
                          <a:effectLst/>
                        </a:rPr>
                        <a:t>2011</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459693859"/>
                  </a:ext>
                </a:extLst>
              </a:tr>
              <a:tr h="187527">
                <a:tc>
                  <a:txBody>
                    <a:bodyPr/>
                    <a:lstStyle/>
                    <a:p>
                      <a:pPr marL="91440" marR="0">
                        <a:lnSpc>
                          <a:spcPct val="107000"/>
                        </a:lnSpc>
                        <a:spcBef>
                          <a:spcPts val="750"/>
                        </a:spcBef>
                        <a:spcAft>
                          <a:spcPts val="0"/>
                        </a:spcAft>
                      </a:pPr>
                      <a:r>
                        <a:rPr lang="en-US" sz="1800" dirty="0">
                          <a:effectLst/>
                        </a:rPr>
                        <a:t>Crude birth rate/1000 pop</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marR="0">
                        <a:lnSpc>
                          <a:spcPct val="107000"/>
                        </a:lnSpc>
                        <a:spcBef>
                          <a:spcPts val="750"/>
                        </a:spcBef>
                        <a:spcAft>
                          <a:spcPts val="0"/>
                        </a:spcAft>
                      </a:pPr>
                      <a:r>
                        <a:rPr lang="en-US" sz="1800">
                          <a:effectLst/>
                        </a:rPr>
                        <a:t>22.9</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marR="0">
                        <a:lnSpc>
                          <a:spcPct val="107000"/>
                        </a:lnSpc>
                        <a:spcBef>
                          <a:spcPts val="750"/>
                        </a:spcBef>
                        <a:spcAft>
                          <a:spcPts val="0"/>
                        </a:spcAft>
                      </a:pPr>
                      <a:r>
                        <a:rPr lang="en-US" sz="1800">
                          <a:effectLst/>
                        </a:rPr>
                        <a:t>2011</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944758648"/>
                  </a:ext>
                </a:extLst>
              </a:tr>
              <a:tr h="187527">
                <a:tc>
                  <a:txBody>
                    <a:bodyPr/>
                    <a:lstStyle/>
                    <a:p>
                      <a:pPr marL="91440" marR="0">
                        <a:lnSpc>
                          <a:spcPct val="107000"/>
                        </a:lnSpc>
                        <a:spcBef>
                          <a:spcPts val="750"/>
                        </a:spcBef>
                        <a:spcAft>
                          <a:spcPts val="0"/>
                        </a:spcAft>
                      </a:pPr>
                      <a:r>
                        <a:rPr lang="en-US" sz="1800" dirty="0">
                          <a:effectLst/>
                        </a:rPr>
                        <a:t>Population Growth Rate</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a:lnSpc>
                          <a:spcPct val="107000"/>
                        </a:lnSpc>
                      </a:pPr>
                      <a:endParaRPr lang="en-US" sz="1600">
                        <a:effectLst/>
                        <a:latin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a:lnSpc>
                          <a:spcPct val="107000"/>
                        </a:lnSpc>
                      </a:pPr>
                      <a:endParaRPr lang="en-US" sz="1600">
                        <a:effectLst/>
                        <a:latin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962507089"/>
                  </a:ext>
                </a:extLst>
              </a:tr>
              <a:tr h="187527">
                <a:tc>
                  <a:txBody>
                    <a:bodyPr/>
                    <a:lstStyle/>
                    <a:p>
                      <a:pPr marL="91440" marR="0">
                        <a:lnSpc>
                          <a:spcPct val="107000"/>
                        </a:lnSpc>
                        <a:spcBef>
                          <a:spcPts val="750"/>
                        </a:spcBef>
                        <a:spcAft>
                          <a:spcPts val="0"/>
                        </a:spcAft>
                      </a:pPr>
                      <a:r>
                        <a:rPr lang="en-US" sz="1800" dirty="0">
                          <a:effectLst/>
                        </a:rPr>
                        <a:t>Total</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marR="0">
                        <a:lnSpc>
                          <a:spcPct val="107000"/>
                        </a:lnSpc>
                        <a:spcBef>
                          <a:spcPts val="750"/>
                        </a:spcBef>
                        <a:spcAft>
                          <a:spcPts val="0"/>
                        </a:spcAft>
                      </a:pPr>
                      <a:r>
                        <a:rPr lang="en-US" sz="1800">
                          <a:effectLst/>
                        </a:rPr>
                        <a:t>3.19</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91440" marR="0">
                        <a:lnSpc>
                          <a:spcPct val="107000"/>
                        </a:lnSpc>
                        <a:spcBef>
                          <a:spcPts val="750"/>
                        </a:spcBef>
                        <a:spcAft>
                          <a:spcPts val="0"/>
                        </a:spcAft>
                      </a:pPr>
                      <a:r>
                        <a:rPr lang="en-US" sz="1800">
                          <a:effectLst/>
                        </a:rPr>
                        <a:t>Between 2004 &amp; 2010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229170974"/>
                  </a:ext>
                </a:extLst>
              </a:tr>
              <a:tr h="187527">
                <a:tc>
                  <a:txBody>
                    <a:bodyPr/>
                    <a:lstStyle/>
                    <a:p>
                      <a:pPr marL="91440" marR="0">
                        <a:lnSpc>
                          <a:spcPct val="107000"/>
                        </a:lnSpc>
                        <a:spcBef>
                          <a:spcPts val="750"/>
                        </a:spcBef>
                        <a:spcAft>
                          <a:spcPts val="0"/>
                        </a:spcAft>
                      </a:pPr>
                      <a:r>
                        <a:rPr lang="en-US" sz="1800" dirty="0">
                          <a:effectLst/>
                        </a:rPr>
                        <a:t>Saudi</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marR="0">
                        <a:lnSpc>
                          <a:spcPct val="107000"/>
                        </a:lnSpc>
                        <a:spcBef>
                          <a:spcPts val="750"/>
                        </a:spcBef>
                        <a:spcAft>
                          <a:spcPts val="0"/>
                        </a:spcAft>
                      </a:pPr>
                      <a:r>
                        <a:rPr lang="en-US" sz="1800">
                          <a:effectLst/>
                        </a:rPr>
                        <a:t>2.21</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extLst>
                  <a:ext uri="{0D108BD9-81ED-4DB2-BD59-A6C34878D82A}">
                    <a16:rowId xmlns="" xmlns:a16="http://schemas.microsoft.com/office/drawing/2014/main" val="2466802545"/>
                  </a:ext>
                </a:extLst>
              </a:tr>
              <a:tr h="187527">
                <a:tc>
                  <a:txBody>
                    <a:bodyPr/>
                    <a:lstStyle/>
                    <a:p>
                      <a:pPr marL="91440" marR="0">
                        <a:lnSpc>
                          <a:spcPct val="107000"/>
                        </a:lnSpc>
                        <a:spcBef>
                          <a:spcPts val="750"/>
                        </a:spcBef>
                        <a:spcAft>
                          <a:spcPts val="0"/>
                        </a:spcAft>
                      </a:pPr>
                      <a:r>
                        <a:rPr lang="en-US" sz="1800" dirty="0">
                          <a:effectLst/>
                        </a:rPr>
                        <a:t>Non Saudi</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marR="0">
                        <a:lnSpc>
                          <a:spcPct val="107000"/>
                        </a:lnSpc>
                        <a:spcBef>
                          <a:spcPts val="750"/>
                        </a:spcBef>
                        <a:spcAft>
                          <a:spcPts val="0"/>
                        </a:spcAft>
                      </a:pPr>
                      <a:r>
                        <a:rPr lang="en-US" sz="1800">
                          <a:effectLst/>
                        </a:rPr>
                        <a:t>5.61</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extLst>
                  <a:ext uri="{0D108BD9-81ED-4DB2-BD59-A6C34878D82A}">
                    <a16:rowId xmlns="" xmlns:a16="http://schemas.microsoft.com/office/drawing/2014/main" val="2746879337"/>
                  </a:ext>
                </a:extLst>
              </a:tr>
              <a:tr h="187527">
                <a:tc>
                  <a:txBody>
                    <a:bodyPr/>
                    <a:lstStyle/>
                    <a:p>
                      <a:pPr marL="91440" marR="0">
                        <a:lnSpc>
                          <a:spcPct val="107000"/>
                        </a:lnSpc>
                        <a:spcBef>
                          <a:spcPts val="750"/>
                        </a:spcBef>
                        <a:spcAft>
                          <a:spcPts val="0"/>
                        </a:spcAft>
                      </a:pPr>
                      <a:r>
                        <a:rPr lang="en-US" sz="1800" dirty="0">
                          <a:effectLst/>
                        </a:rPr>
                        <a:t>Population Under 5 Years %</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marR="0">
                        <a:lnSpc>
                          <a:spcPct val="107000"/>
                        </a:lnSpc>
                        <a:spcBef>
                          <a:spcPts val="750"/>
                        </a:spcBef>
                        <a:spcAft>
                          <a:spcPts val="0"/>
                        </a:spcAft>
                      </a:pPr>
                      <a:r>
                        <a:rPr lang="en-US" sz="1800" dirty="0">
                          <a:effectLst/>
                        </a:rPr>
                        <a:t>11.22</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marR="0">
                        <a:lnSpc>
                          <a:spcPct val="107000"/>
                        </a:lnSpc>
                        <a:spcBef>
                          <a:spcPts val="750"/>
                        </a:spcBef>
                        <a:spcAft>
                          <a:spcPts val="0"/>
                        </a:spcAft>
                      </a:pPr>
                      <a:r>
                        <a:rPr lang="en-US" sz="1800">
                          <a:effectLst/>
                        </a:rPr>
                        <a:t>2011</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776218387"/>
                  </a:ext>
                </a:extLst>
              </a:tr>
              <a:tr h="187527">
                <a:tc>
                  <a:txBody>
                    <a:bodyPr/>
                    <a:lstStyle/>
                    <a:p>
                      <a:pPr marL="91440" marR="0">
                        <a:lnSpc>
                          <a:spcPct val="107000"/>
                        </a:lnSpc>
                        <a:spcBef>
                          <a:spcPts val="750"/>
                        </a:spcBef>
                        <a:spcAft>
                          <a:spcPts val="0"/>
                        </a:spcAft>
                      </a:pPr>
                      <a:r>
                        <a:rPr lang="en-US" sz="1800">
                          <a:effectLst/>
                        </a:rPr>
                        <a:t>Population Under 15 Years %</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marR="0">
                        <a:lnSpc>
                          <a:spcPct val="107000"/>
                        </a:lnSpc>
                        <a:spcBef>
                          <a:spcPts val="750"/>
                        </a:spcBef>
                        <a:spcAft>
                          <a:spcPts val="0"/>
                        </a:spcAft>
                      </a:pPr>
                      <a:r>
                        <a:rPr lang="en-US" sz="1800" dirty="0">
                          <a:effectLst/>
                        </a:rPr>
                        <a:t>31.14</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marR="0">
                        <a:lnSpc>
                          <a:spcPct val="107000"/>
                        </a:lnSpc>
                        <a:spcBef>
                          <a:spcPts val="750"/>
                        </a:spcBef>
                        <a:spcAft>
                          <a:spcPts val="0"/>
                        </a:spcAft>
                      </a:pPr>
                      <a:r>
                        <a:rPr lang="en-US" sz="1800">
                          <a:effectLst/>
                        </a:rPr>
                        <a:t>2011</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076735782"/>
                  </a:ext>
                </a:extLst>
              </a:tr>
              <a:tr h="187527">
                <a:tc>
                  <a:txBody>
                    <a:bodyPr/>
                    <a:lstStyle/>
                    <a:p>
                      <a:pPr marL="91440" marR="0">
                        <a:lnSpc>
                          <a:spcPct val="107000"/>
                        </a:lnSpc>
                        <a:spcBef>
                          <a:spcPts val="750"/>
                        </a:spcBef>
                        <a:spcAft>
                          <a:spcPts val="0"/>
                        </a:spcAft>
                      </a:pPr>
                      <a:r>
                        <a:rPr lang="en-US" sz="1800">
                          <a:effectLst/>
                        </a:rPr>
                        <a:t>Population 15-64 years%</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marR="0">
                        <a:lnSpc>
                          <a:spcPct val="107000"/>
                        </a:lnSpc>
                        <a:spcBef>
                          <a:spcPts val="750"/>
                        </a:spcBef>
                        <a:spcAft>
                          <a:spcPts val="0"/>
                        </a:spcAft>
                      </a:pPr>
                      <a:r>
                        <a:rPr lang="en-US" sz="1800" dirty="0">
                          <a:effectLst/>
                        </a:rPr>
                        <a:t>65.37</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marR="0">
                        <a:lnSpc>
                          <a:spcPct val="107000"/>
                        </a:lnSpc>
                        <a:spcBef>
                          <a:spcPts val="750"/>
                        </a:spcBef>
                        <a:spcAft>
                          <a:spcPts val="0"/>
                        </a:spcAft>
                      </a:pPr>
                      <a:r>
                        <a:rPr lang="en-US" sz="1800" dirty="0">
                          <a:effectLst/>
                        </a:rPr>
                        <a:t>2011</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934962908"/>
                  </a:ext>
                </a:extLst>
              </a:tr>
              <a:tr h="187527">
                <a:tc>
                  <a:txBody>
                    <a:bodyPr/>
                    <a:lstStyle/>
                    <a:p>
                      <a:pPr marL="91440" marR="0">
                        <a:lnSpc>
                          <a:spcPct val="107000"/>
                        </a:lnSpc>
                        <a:spcBef>
                          <a:spcPts val="750"/>
                        </a:spcBef>
                        <a:spcAft>
                          <a:spcPts val="0"/>
                        </a:spcAft>
                      </a:pPr>
                      <a:r>
                        <a:rPr lang="en-US" sz="1800">
                          <a:effectLst/>
                        </a:rPr>
                        <a:t>Population from 65 &amp; above %</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marR="0">
                        <a:lnSpc>
                          <a:spcPct val="107000"/>
                        </a:lnSpc>
                        <a:spcBef>
                          <a:spcPts val="750"/>
                        </a:spcBef>
                        <a:spcAft>
                          <a:spcPts val="0"/>
                        </a:spcAft>
                      </a:pPr>
                      <a:r>
                        <a:rPr lang="en-US" sz="1800" dirty="0">
                          <a:effectLst/>
                        </a:rPr>
                        <a:t>2.86</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marR="0">
                        <a:lnSpc>
                          <a:spcPct val="107000"/>
                        </a:lnSpc>
                        <a:spcBef>
                          <a:spcPts val="750"/>
                        </a:spcBef>
                        <a:spcAft>
                          <a:spcPts val="0"/>
                        </a:spcAft>
                      </a:pPr>
                      <a:r>
                        <a:rPr lang="en-US" sz="1800">
                          <a:effectLst/>
                        </a:rPr>
                        <a:t>2011</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554991115"/>
                  </a:ext>
                </a:extLst>
              </a:tr>
              <a:tr h="187527">
                <a:tc>
                  <a:txBody>
                    <a:bodyPr/>
                    <a:lstStyle/>
                    <a:p>
                      <a:pPr marL="91440" marR="0">
                        <a:lnSpc>
                          <a:spcPct val="107000"/>
                        </a:lnSpc>
                        <a:spcBef>
                          <a:spcPts val="750"/>
                        </a:spcBef>
                        <a:spcAft>
                          <a:spcPts val="0"/>
                        </a:spcAft>
                      </a:pPr>
                      <a:r>
                        <a:rPr lang="en-US" sz="1800" dirty="0">
                          <a:effectLst/>
                        </a:rPr>
                        <a:t>Total fertility rate</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marR="0">
                        <a:lnSpc>
                          <a:spcPct val="107000"/>
                        </a:lnSpc>
                        <a:spcBef>
                          <a:spcPts val="750"/>
                        </a:spcBef>
                        <a:spcAft>
                          <a:spcPts val="0"/>
                        </a:spcAft>
                      </a:pPr>
                      <a:r>
                        <a:rPr lang="en-US" sz="1800" dirty="0">
                          <a:effectLst/>
                        </a:rPr>
                        <a:t>2.93</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marR="0">
                        <a:lnSpc>
                          <a:spcPct val="107000"/>
                        </a:lnSpc>
                        <a:spcBef>
                          <a:spcPts val="750"/>
                        </a:spcBef>
                        <a:spcAft>
                          <a:spcPts val="0"/>
                        </a:spcAft>
                      </a:pPr>
                      <a:r>
                        <a:rPr lang="en-US" sz="1800">
                          <a:effectLst/>
                        </a:rPr>
                        <a:t>2011</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733062554"/>
                  </a:ext>
                </a:extLst>
              </a:tr>
              <a:tr h="187527">
                <a:tc>
                  <a:txBody>
                    <a:bodyPr/>
                    <a:lstStyle/>
                    <a:p>
                      <a:pPr marL="91440" marR="0">
                        <a:lnSpc>
                          <a:spcPct val="107000"/>
                        </a:lnSpc>
                        <a:spcBef>
                          <a:spcPts val="750"/>
                        </a:spcBef>
                        <a:spcAft>
                          <a:spcPts val="0"/>
                        </a:spcAft>
                      </a:pPr>
                      <a:r>
                        <a:rPr lang="en-US" sz="1800" dirty="0">
                          <a:effectLst/>
                        </a:rPr>
                        <a:t>Life expectancy at birth</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marR="0">
                        <a:lnSpc>
                          <a:spcPct val="107000"/>
                        </a:lnSpc>
                        <a:spcBef>
                          <a:spcPts val="750"/>
                        </a:spcBef>
                        <a:spcAft>
                          <a:spcPts val="0"/>
                        </a:spcAft>
                      </a:pPr>
                      <a:r>
                        <a:rPr lang="en-US" sz="1800" dirty="0">
                          <a:effectLst/>
                        </a:rPr>
                        <a:t>73.8</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marR="0">
                        <a:lnSpc>
                          <a:spcPct val="107000"/>
                        </a:lnSpc>
                        <a:spcBef>
                          <a:spcPts val="750"/>
                        </a:spcBef>
                        <a:spcAft>
                          <a:spcPts val="0"/>
                        </a:spcAft>
                      </a:pPr>
                      <a:r>
                        <a:rPr lang="en-US" sz="1800">
                          <a:effectLst/>
                        </a:rPr>
                        <a:t>2011</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644632033"/>
                  </a:ext>
                </a:extLst>
              </a:tr>
              <a:tr h="187527">
                <a:tc>
                  <a:txBody>
                    <a:bodyPr/>
                    <a:lstStyle/>
                    <a:p>
                      <a:pPr marL="91440" marR="0">
                        <a:lnSpc>
                          <a:spcPct val="107000"/>
                        </a:lnSpc>
                        <a:spcBef>
                          <a:spcPts val="750"/>
                        </a:spcBef>
                        <a:spcAft>
                          <a:spcPts val="0"/>
                        </a:spcAft>
                      </a:pPr>
                      <a:r>
                        <a:rPr lang="en-US" sz="1800">
                          <a:effectLst/>
                        </a:rPr>
                        <a:t>Male</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marR="0">
                        <a:lnSpc>
                          <a:spcPct val="107000"/>
                        </a:lnSpc>
                        <a:spcBef>
                          <a:spcPts val="750"/>
                        </a:spcBef>
                        <a:spcAft>
                          <a:spcPts val="0"/>
                        </a:spcAft>
                      </a:pPr>
                      <a:r>
                        <a:rPr lang="en-US" sz="1800" dirty="0">
                          <a:effectLst/>
                        </a:rPr>
                        <a:t>72.8</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marR="0">
                        <a:lnSpc>
                          <a:spcPct val="107000"/>
                        </a:lnSpc>
                        <a:spcBef>
                          <a:spcPts val="750"/>
                        </a:spcBef>
                        <a:spcAft>
                          <a:spcPts val="0"/>
                        </a:spcAft>
                      </a:pPr>
                      <a:r>
                        <a:rPr lang="en-US" sz="1800">
                          <a:effectLst/>
                        </a:rPr>
                        <a:t>2011</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4044367280"/>
                  </a:ext>
                </a:extLst>
              </a:tr>
              <a:tr h="187527">
                <a:tc>
                  <a:txBody>
                    <a:bodyPr/>
                    <a:lstStyle/>
                    <a:p>
                      <a:pPr marL="91440" marR="0">
                        <a:lnSpc>
                          <a:spcPct val="107000"/>
                        </a:lnSpc>
                        <a:spcBef>
                          <a:spcPts val="750"/>
                        </a:spcBef>
                        <a:spcAft>
                          <a:spcPts val="0"/>
                        </a:spcAft>
                      </a:pPr>
                      <a:r>
                        <a:rPr lang="en-US" sz="1800">
                          <a:effectLst/>
                        </a:rPr>
                        <a:t>Female</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marR="0">
                        <a:lnSpc>
                          <a:spcPct val="107000"/>
                        </a:lnSpc>
                        <a:spcBef>
                          <a:spcPts val="750"/>
                        </a:spcBef>
                        <a:spcAft>
                          <a:spcPts val="0"/>
                        </a:spcAft>
                      </a:pPr>
                      <a:r>
                        <a:rPr lang="en-US" sz="1800" dirty="0">
                          <a:effectLst/>
                        </a:rPr>
                        <a:t>75.1</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marR="0">
                        <a:lnSpc>
                          <a:spcPct val="107000"/>
                        </a:lnSpc>
                        <a:spcBef>
                          <a:spcPts val="750"/>
                        </a:spcBef>
                        <a:spcAft>
                          <a:spcPts val="0"/>
                        </a:spcAft>
                      </a:pPr>
                      <a:r>
                        <a:rPr lang="en-US" sz="1800" dirty="0">
                          <a:effectLst/>
                        </a:rPr>
                        <a:t>2011</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570059425"/>
                  </a:ext>
                </a:extLst>
              </a:tr>
            </a:tbl>
          </a:graphicData>
        </a:graphic>
      </p:graphicFrame>
      <p:sp>
        <p:nvSpPr>
          <p:cNvPr id="4" name="Rectangle 1">
            <a:extLst>
              <a:ext uri="{FF2B5EF4-FFF2-40B4-BE49-F238E27FC236}">
                <a16:creationId xmlns="" xmlns:a16="http://schemas.microsoft.com/office/drawing/2014/main" id="{C9935828-9F34-4257-AEA9-1015EA4C58B1}"/>
              </a:ext>
            </a:extLst>
          </p:cNvPr>
          <p:cNvSpPr>
            <a:spLocks noChangeArrowheads="1"/>
          </p:cNvSpPr>
          <p:nvPr/>
        </p:nvSpPr>
        <p:spPr bwMode="auto">
          <a:xfrm>
            <a:off x="1606685" y="1030346"/>
            <a:ext cx="2711896"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70C0"/>
                </a:solidFill>
                <a:effectLst/>
                <a:latin typeface="&amp;quot"/>
                <a:ea typeface="Times New Roman" panose="02020603050405020304" pitchFamily="18" charset="0"/>
                <a:cs typeface="Times New Roman" panose="02020603050405020304" pitchFamily="18" charset="0"/>
              </a:rPr>
              <a:t>Demographic Indicators</a:t>
            </a:r>
            <a:endParaRPr kumimoji="0" lang="en-US" altLang="en-US" sz="1100" b="0" i="0" u="none" strike="noStrike" cap="none" normalizeH="0" baseline="0" dirty="0">
              <a:ln>
                <a:noFill/>
              </a:ln>
              <a:solidFill>
                <a:srgbClr val="0070C0"/>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a:ln>
                  <a:noFill/>
                </a:ln>
                <a:solidFill>
                  <a:srgbClr val="404040"/>
                </a:solidFill>
                <a:effectLst/>
                <a:latin typeface="&amp;quot"/>
                <a:ea typeface="Times New Roman" panose="02020603050405020304" pitchFamily="18" charset="0"/>
                <a:cs typeface="Times New Roman" panose="02020603050405020304" pitchFamily="18" charset="0"/>
              </a:rPr>
              <a:t>Source: CD of S&amp;I</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 name="Rectangle 1">
            <a:extLst>
              <a:ext uri="{FF2B5EF4-FFF2-40B4-BE49-F238E27FC236}">
                <a16:creationId xmlns="" xmlns:a16="http://schemas.microsoft.com/office/drawing/2014/main" id="{B9F47A78-8B80-455F-BEDA-FDE39CBF71E2}"/>
              </a:ext>
            </a:extLst>
          </p:cNvPr>
          <p:cNvSpPr>
            <a:spLocks noChangeArrowheads="1"/>
          </p:cNvSpPr>
          <p:nvPr/>
        </p:nvSpPr>
        <p:spPr bwMode="auto">
          <a:xfrm>
            <a:off x="1888732" y="6356350"/>
            <a:ext cx="11060647"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AU" sz="1600" dirty="0"/>
              <a:t>http://www.moh.gov.sa/en/Ministry/Statistics/Indicator/Pages/Indicator-2013-06-19-001.aspx</a:t>
            </a:r>
          </a:p>
        </p:txBody>
      </p:sp>
    </p:spTree>
    <p:extLst>
      <p:ext uri="{BB962C8B-B14F-4D97-AF65-F5344CB8AC3E}">
        <p14:creationId xmlns:p14="http://schemas.microsoft.com/office/powerpoint/2010/main" val="328223662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Slide Number Placeholder 2">
            <a:extLst>
              <a:ext uri="{FF2B5EF4-FFF2-40B4-BE49-F238E27FC236}">
                <a16:creationId xmlns="" xmlns:a16="http://schemas.microsoft.com/office/drawing/2014/main" id="{8E05DA3D-5676-4DDC-9216-3CEE94979AFC}"/>
              </a:ext>
            </a:extLst>
          </p:cNvPr>
          <p:cNvSpPr>
            <a:spLocks noGrp="1" noChangeArrowheads="1"/>
          </p:cNvSpPr>
          <p:nvPr>
            <p:ph type="sldNum" sz="quarter" idx="12"/>
          </p:nvPr>
        </p:nvSpPr>
        <p:spPr bwMode="auto">
          <a:xfrm>
            <a:off x="10668000" y="6356351"/>
            <a:ext cx="9144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E9FF6C75-9B58-46AF-B3F7-C332C8714E14}" type="slidenum">
              <a:rPr lang="en-US" altLang="en-US" sz="1400">
                <a:solidFill>
                  <a:srgbClr val="898989"/>
                </a:solidFill>
              </a:rPr>
              <a:pPr>
                <a:spcBef>
                  <a:spcPct val="0"/>
                </a:spcBef>
                <a:buFontTx/>
                <a:buNone/>
              </a:pPr>
              <a:t>45</a:t>
            </a:fld>
            <a:endParaRPr lang="en-US" altLang="en-US" sz="1400">
              <a:solidFill>
                <a:srgbClr val="898989"/>
              </a:solidFill>
            </a:endParaRPr>
          </a:p>
        </p:txBody>
      </p:sp>
      <p:sp>
        <p:nvSpPr>
          <p:cNvPr id="3" name="Rectangle 2">
            <a:extLst>
              <a:ext uri="{FF2B5EF4-FFF2-40B4-BE49-F238E27FC236}">
                <a16:creationId xmlns="" xmlns:a16="http://schemas.microsoft.com/office/drawing/2014/main" id="{5BAA5C54-9CB8-40DC-A7FB-B4E067099F38}"/>
              </a:ext>
            </a:extLst>
          </p:cNvPr>
          <p:cNvSpPr/>
          <p:nvPr/>
        </p:nvSpPr>
        <p:spPr>
          <a:xfrm>
            <a:off x="1675727" y="1143160"/>
            <a:ext cx="3723007" cy="461665"/>
          </a:xfrm>
          <a:prstGeom prst="rect">
            <a:avLst/>
          </a:prstGeom>
        </p:spPr>
        <p:txBody>
          <a:bodyPr wrap="none">
            <a:spAutoFit/>
          </a:bodyPr>
          <a:lstStyle/>
          <a:p>
            <a:r>
              <a:rPr lang="en-US" sz="2400" b="1" dirty="0">
                <a:solidFill>
                  <a:srgbClr val="0070C0"/>
                </a:solidFill>
                <a:latin typeface="&amp;quot"/>
                <a:ea typeface="Times New Roman" panose="02020603050405020304" pitchFamily="18" charset="0"/>
                <a:cs typeface="Times New Roman" panose="02020603050405020304" pitchFamily="18" charset="0"/>
              </a:rPr>
              <a:t>Health Resources Indicators</a:t>
            </a:r>
            <a:endParaRPr lang="en-US" sz="2400" dirty="0">
              <a:solidFill>
                <a:srgbClr val="0070C0"/>
              </a:solidFill>
            </a:endParaRPr>
          </a:p>
        </p:txBody>
      </p:sp>
      <p:graphicFrame>
        <p:nvGraphicFramePr>
          <p:cNvPr id="4" name="Table 3">
            <a:extLst>
              <a:ext uri="{FF2B5EF4-FFF2-40B4-BE49-F238E27FC236}">
                <a16:creationId xmlns="" xmlns:a16="http://schemas.microsoft.com/office/drawing/2014/main" id="{DDB050D7-0F43-4A8C-8298-2965B6625374}"/>
              </a:ext>
            </a:extLst>
          </p:cNvPr>
          <p:cNvGraphicFramePr>
            <a:graphicFrameLocks noGrp="1"/>
          </p:cNvGraphicFramePr>
          <p:nvPr>
            <p:extLst>
              <p:ext uri="{D42A27DB-BD31-4B8C-83A1-F6EECF244321}">
                <p14:modId xmlns:p14="http://schemas.microsoft.com/office/powerpoint/2010/main" val="362247130"/>
              </p:ext>
            </p:extLst>
          </p:nvPr>
        </p:nvGraphicFramePr>
        <p:xfrm>
          <a:off x="1832043" y="1589510"/>
          <a:ext cx="9228306" cy="4390000"/>
        </p:xfrm>
        <a:graphic>
          <a:graphicData uri="http://schemas.openxmlformats.org/drawingml/2006/table">
            <a:tbl>
              <a:tblPr firstRow="1" firstCol="1" bandRow="1">
                <a:tableStyleId>{5940675A-B579-460E-94D1-54222C63F5DA}</a:tableStyleId>
              </a:tblPr>
              <a:tblGrid>
                <a:gridCol w="5055140">
                  <a:extLst>
                    <a:ext uri="{9D8B030D-6E8A-4147-A177-3AD203B41FA5}">
                      <a16:colId xmlns="" xmlns:a16="http://schemas.microsoft.com/office/drawing/2014/main" val="1615824679"/>
                    </a:ext>
                  </a:extLst>
                </a:gridCol>
                <a:gridCol w="1097064">
                  <a:extLst>
                    <a:ext uri="{9D8B030D-6E8A-4147-A177-3AD203B41FA5}">
                      <a16:colId xmlns="" xmlns:a16="http://schemas.microsoft.com/office/drawing/2014/main" val="1184058335"/>
                    </a:ext>
                  </a:extLst>
                </a:gridCol>
                <a:gridCol w="3076102">
                  <a:extLst>
                    <a:ext uri="{9D8B030D-6E8A-4147-A177-3AD203B41FA5}">
                      <a16:colId xmlns="" xmlns:a16="http://schemas.microsoft.com/office/drawing/2014/main" val="2219357649"/>
                    </a:ext>
                  </a:extLst>
                </a:gridCol>
              </a:tblGrid>
              <a:tr h="375030">
                <a:tc gridSpan="2">
                  <a:txBody>
                    <a:bodyPr/>
                    <a:lstStyle/>
                    <a:p>
                      <a:pPr marL="91440" marR="0" lvl="0" indent="0" algn="l" defTabSz="914400" rtl="0" eaLnBrk="1" fontAlgn="auto" latinLnBrk="0" hangingPunct="1">
                        <a:lnSpc>
                          <a:spcPct val="107000"/>
                        </a:lnSpc>
                        <a:spcBef>
                          <a:spcPts val="750"/>
                        </a:spcBef>
                        <a:spcAft>
                          <a:spcPts val="0"/>
                        </a:spcAft>
                        <a:buClrTx/>
                        <a:buSzTx/>
                        <a:buFontTx/>
                        <a:buNone/>
                        <a:tabLst/>
                        <a:defRPr/>
                      </a:pPr>
                      <a:r>
                        <a:rPr lang="en-US" sz="2000" dirty="0">
                          <a:effectLst/>
                        </a:rPr>
                        <a:t>Indicator </a:t>
                      </a:r>
                      <a:r>
                        <a:rPr lang="en-US" sz="1800" dirty="0">
                          <a:effectLst/>
                        </a:rPr>
                        <a:t>Rates per 10000 Pop</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91440" marR="0">
                        <a:lnSpc>
                          <a:spcPct val="107000"/>
                        </a:lnSpc>
                        <a:spcBef>
                          <a:spcPts val="750"/>
                        </a:spcBef>
                        <a:spcAft>
                          <a:spcPts val="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hMerge="1">
                  <a:txBody>
                    <a:bodyPr/>
                    <a:lstStyle/>
                    <a:p>
                      <a:endParaRPr lang="en-US"/>
                    </a:p>
                  </a:txBody>
                  <a:tcPr/>
                </a:tc>
                <a:tc>
                  <a:txBody>
                    <a:bodyPr/>
                    <a:lstStyle/>
                    <a:p>
                      <a:pPr marL="0" marR="0" algn="ctr">
                        <a:lnSpc>
                          <a:spcPct val="107000"/>
                        </a:lnSpc>
                        <a:spcBef>
                          <a:spcPts val="750"/>
                        </a:spcBef>
                        <a:spcAft>
                          <a:spcPts val="0"/>
                        </a:spcAft>
                      </a:pPr>
                      <a:r>
                        <a:rPr lang="en-US" sz="2000" dirty="0">
                          <a:effectLst/>
                        </a:rPr>
                        <a:t>Year</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extLst>
                  <a:ext uri="{0D108BD9-81ED-4DB2-BD59-A6C34878D82A}">
                    <a16:rowId xmlns="" xmlns:a16="http://schemas.microsoft.com/office/drawing/2014/main" val="2664394287"/>
                  </a:ext>
                </a:extLst>
              </a:tr>
              <a:tr h="0">
                <a:tc gridSpan="3">
                  <a:txBody>
                    <a:bodyPr/>
                    <a:lstStyle/>
                    <a:p>
                      <a:pPr marL="91440" marR="0" algn="ctr">
                        <a:lnSpc>
                          <a:spcPct val="107000"/>
                        </a:lnSpc>
                        <a:spcBef>
                          <a:spcPts val="750"/>
                        </a:spcBef>
                        <a:spcAft>
                          <a:spcPts val="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hMerge="1">
                  <a:txBody>
                    <a:bodyPr/>
                    <a:lstStyle/>
                    <a:p>
                      <a:pPr>
                        <a:lnSpc>
                          <a:spcPct val="107000"/>
                        </a:lnSpc>
                      </a:pPr>
                      <a:endParaRPr lang="en-US" sz="1800" dirty="0">
                        <a:effectLst/>
                        <a:latin typeface="Calibri" panose="020F0502020204030204" pitchFamily="34" charset="0"/>
                        <a:cs typeface="Arial" panose="020B0604020202020204" pitchFamily="34" charset="0"/>
                      </a:endParaRPr>
                    </a:p>
                  </a:txBody>
                  <a:tcPr marL="0" marR="0" marT="0" marB="0"/>
                </a:tc>
                <a:tc hMerge="1">
                  <a:txBody>
                    <a:bodyPr/>
                    <a:lstStyle/>
                    <a:p>
                      <a:pPr>
                        <a:lnSpc>
                          <a:spcPct val="107000"/>
                        </a:lnSpc>
                      </a:pPr>
                      <a:endParaRPr lang="en-US" sz="1800" dirty="0">
                        <a:effectLst/>
                        <a:latin typeface="Calibri" panose="020F0502020204030204" pitchFamily="34" charset="0"/>
                        <a:cs typeface="Arial" panose="020B0604020202020204" pitchFamily="34" charset="0"/>
                      </a:endParaRPr>
                    </a:p>
                  </a:txBody>
                  <a:tcPr marL="0" marR="0" marT="0" marB="0"/>
                </a:tc>
                <a:extLst>
                  <a:ext uri="{0D108BD9-81ED-4DB2-BD59-A6C34878D82A}">
                    <a16:rowId xmlns="" xmlns:a16="http://schemas.microsoft.com/office/drawing/2014/main" val="3585447239"/>
                  </a:ext>
                </a:extLst>
              </a:tr>
              <a:tr h="375030">
                <a:tc>
                  <a:txBody>
                    <a:bodyPr/>
                    <a:lstStyle/>
                    <a:p>
                      <a:pPr marL="91440" marR="0">
                        <a:lnSpc>
                          <a:spcPct val="107000"/>
                        </a:lnSpc>
                        <a:spcBef>
                          <a:spcPts val="750"/>
                        </a:spcBef>
                        <a:spcAft>
                          <a:spcPts val="0"/>
                        </a:spcAft>
                      </a:pPr>
                      <a:r>
                        <a:rPr lang="en-US" sz="2000" dirty="0">
                          <a:effectLst/>
                        </a:rPr>
                        <a:t>Physicians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marL="0" marR="0" algn="ctr">
                        <a:lnSpc>
                          <a:spcPct val="107000"/>
                        </a:lnSpc>
                        <a:spcBef>
                          <a:spcPts val="750"/>
                        </a:spcBef>
                        <a:spcAft>
                          <a:spcPts val="0"/>
                        </a:spcAft>
                      </a:pPr>
                      <a:r>
                        <a:rPr lang="en-US" sz="2000" dirty="0">
                          <a:effectLst/>
                        </a:rPr>
                        <a:t>24.4</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marL="0" marR="0" algn="ctr">
                        <a:lnSpc>
                          <a:spcPct val="107000"/>
                        </a:lnSpc>
                        <a:spcBef>
                          <a:spcPts val="750"/>
                        </a:spcBef>
                        <a:spcAft>
                          <a:spcPts val="0"/>
                        </a:spcAft>
                      </a:pPr>
                      <a:r>
                        <a:rPr lang="en-US" sz="2000" dirty="0">
                          <a:effectLst/>
                        </a:rPr>
                        <a:t>2011</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extLst>
                  <a:ext uri="{0D108BD9-81ED-4DB2-BD59-A6C34878D82A}">
                    <a16:rowId xmlns="" xmlns:a16="http://schemas.microsoft.com/office/drawing/2014/main" val="862454323"/>
                  </a:ext>
                </a:extLst>
              </a:tr>
              <a:tr h="375030">
                <a:tc>
                  <a:txBody>
                    <a:bodyPr/>
                    <a:lstStyle/>
                    <a:p>
                      <a:pPr marL="91440" marR="0">
                        <a:lnSpc>
                          <a:spcPct val="107000"/>
                        </a:lnSpc>
                        <a:spcBef>
                          <a:spcPts val="750"/>
                        </a:spcBef>
                        <a:spcAft>
                          <a:spcPts val="0"/>
                        </a:spcAft>
                      </a:pPr>
                      <a:r>
                        <a:rPr lang="en-US" sz="2000" dirty="0">
                          <a:effectLst/>
                        </a:rPr>
                        <a:t>Dentists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marL="0" marR="0" algn="ctr">
                        <a:lnSpc>
                          <a:spcPct val="107000"/>
                        </a:lnSpc>
                        <a:spcBef>
                          <a:spcPts val="750"/>
                        </a:spcBef>
                        <a:spcAft>
                          <a:spcPts val="0"/>
                        </a:spcAft>
                      </a:pPr>
                      <a:r>
                        <a:rPr lang="en-US" sz="2000" dirty="0">
                          <a:effectLst/>
                        </a:rPr>
                        <a:t>3.5</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marL="0" marR="0" algn="ctr">
                        <a:lnSpc>
                          <a:spcPct val="107000"/>
                        </a:lnSpc>
                        <a:spcBef>
                          <a:spcPts val="750"/>
                        </a:spcBef>
                        <a:spcAft>
                          <a:spcPts val="0"/>
                        </a:spcAft>
                      </a:pPr>
                      <a:r>
                        <a:rPr lang="en-US" sz="2000" dirty="0">
                          <a:effectLst/>
                        </a:rPr>
                        <a:t>2011</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extLst>
                  <a:ext uri="{0D108BD9-81ED-4DB2-BD59-A6C34878D82A}">
                    <a16:rowId xmlns="" xmlns:a16="http://schemas.microsoft.com/office/drawing/2014/main" val="151007552"/>
                  </a:ext>
                </a:extLst>
              </a:tr>
              <a:tr h="375030">
                <a:tc>
                  <a:txBody>
                    <a:bodyPr/>
                    <a:lstStyle/>
                    <a:p>
                      <a:pPr marL="91440" marR="0">
                        <a:lnSpc>
                          <a:spcPct val="107000"/>
                        </a:lnSpc>
                        <a:spcBef>
                          <a:spcPts val="750"/>
                        </a:spcBef>
                        <a:spcAft>
                          <a:spcPts val="0"/>
                        </a:spcAft>
                      </a:pPr>
                      <a:r>
                        <a:rPr lang="en-US" sz="2000" dirty="0">
                          <a:effectLst/>
                        </a:rPr>
                        <a:t>Pharmacists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marL="0" marR="0" algn="ctr">
                        <a:lnSpc>
                          <a:spcPct val="107000"/>
                        </a:lnSpc>
                        <a:spcBef>
                          <a:spcPts val="750"/>
                        </a:spcBef>
                        <a:spcAft>
                          <a:spcPts val="0"/>
                        </a:spcAft>
                      </a:pPr>
                      <a:r>
                        <a:rPr lang="en-US" sz="2000" dirty="0">
                          <a:effectLst/>
                        </a:rPr>
                        <a:t>5.1</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marL="0" marR="0" algn="ctr">
                        <a:lnSpc>
                          <a:spcPct val="107000"/>
                        </a:lnSpc>
                        <a:spcBef>
                          <a:spcPts val="750"/>
                        </a:spcBef>
                        <a:spcAft>
                          <a:spcPts val="0"/>
                        </a:spcAft>
                      </a:pPr>
                      <a:r>
                        <a:rPr lang="en-US" sz="2000" dirty="0">
                          <a:effectLst/>
                        </a:rPr>
                        <a:t>2011</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extLst>
                  <a:ext uri="{0D108BD9-81ED-4DB2-BD59-A6C34878D82A}">
                    <a16:rowId xmlns="" xmlns:a16="http://schemas.microsoft.com/office/drawing/2014/main" val="2333951582"/>
                  </a:ext>
                </a:extLst>
              </a:tr>
              <a:tr h="375030">
                <a:tc>
                  <a:txBody>
                    <a:bodyPr/>
                    <a:lstStyle/>
                    <a:p>
                      <a:pPr marL="91440" marR="0">
                        <a:lnSpc>
                          <a:spcPct val="107000"/>
                        </a:lnSpc>
                        <a:spcBef>
                          <a:spcPts val="750"/>
                        </a:spcBef>
                        <a:spcAft>
                          <a:spcPts val="0"/>
                        </a:spcAft>
                      </a:pPr>
                      <a:r>
                        <a:rPr lang="en-US" sz="2000" dirty="0">
                          <a:effectLst/>
                        </a:rPr>
                        <a:t>Nurses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marL="0" marR="0" algn="ctr">
                        <a:lnSpc>
                          <a:spcPct val="107000"/>
                        </a:lnSpc>
                        <a:spcBef>
                          <a:spcPts val="750"/>
                        </a:spcBef>
                        <a:spcAft>
                          <a:spcPts val="0"/>
                        </a:spcAft>
                      </a:pPr>
                      <a:r>
                        <a:rPr lang="en-US" sz="2000" dirty="0">
                          <a:effectLst/>
                        </a:rPr>
                        <a:t>47.4</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marL="0" marR="0" algn="ctr">
                        <a:lnSpc>
                          <a:spcPct val="107000"/>
                        </a:lnSpc>
                        <a:spcBef>
                          <a:spcPts val="750"/>
                        </a:spcBef>
                        <a:spcAft>
                          <a:spcPts val="0"/>
                        </a:spcAft>
                      </a:pPr>
                      <a:r>
                        <a:rPr lang="en-US" sz="2000" dirty="0">
                          <a:effectLst/>
                        </a:rPr>
                        <a:t>2011</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extLst>
                  <a:ext uri="{0D108BD9-81ED-4DB2-BD59-A6C34878D82A}">
                    <a16:rowId xmlns="" xmlns:a16="http://schemas.microsoft.com/office/drawing/2014/main" val="3166636239"/>
                  </a:ext>
                </a:extLst>
              </a:tr>
              <a:tr h="375030">
                <a:tc>
                  <a:txBody>
                    <a:bodyPr/>
                    <a:lstStyle/>
                    <a:p>
                      <a:pPr marL="91440" marR="0">
                        <a:lnSpc>
                          <a:spcPct val="107000"/>
                        </a:lnSpc>
                        <a:spcBef>
                          <a:spcPts val="750"/>
                        </a:spcBef>
                        <a:spcAft>
                          <a:spcPts val="0"/>
                        </a:spcAft>
                      </a:pPr>
                      <a:r>
                        <a:rPr lang="en-US" sz="2000" dirty="0">
                          <a:effectLst/>
                        </a:rPr>
                        <a:t>Allied health personnel</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marL="0" marR="0" algn="ctr">
                        <a:lnSpc>
                          <a:spcPct val="107000"/>
                        </a:lnSpc>
                        <a:spcBef>
                          <a:spcPts val="750"/>
                        </a:spcBef>
                        <a:spcAft>
                          <a:spcPts val="0"/>
                        </a:spcAft>
                      </a:pPr>
                      <a:r>
                        <a:rPr lang="en-US" sz="2000" dirty="0">
                          <a:effectLst/>
                        </a:rPr>
                        <a:t>27.8</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marL="0" marR="0" algn="ctr">
                        <a:lnSpc>
                          <a:spcPct val="107000"/>
                        </a:lnSpc>
                        <a:spcBef>
                          <a:spcPts val="750"/>
                        </a:spcBef>
                        <a:spcAft>
                          <a:spcPts val="0"/>
                        </a:spcAft>
                      </a:pPr>
                      <a:r>
                        <a:rPr lang="en-US" sz="2000" dirty="0">
                          <a:effectLst/>
                        </a:rPr>
                        <a:t>2011</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extLst>
                  <a:ext uri="{0D108BD9-81ED-4DB2-BD59-A6C34878D82A}">
                    <a16:rowId xmlns="" xmlns:a16="http://schemas.microsoft.com/office/drawing/2014/main" val="871939193"/>
                  </a:ext>
                </a:extLst>
              </a:tr>
              <a:tr h="375030">
                <a:tc>
                  <a:txBody>
                    <a:bodyPr/>
                    <a:lstStyle/>
                    <a:p>
                      <a:pPr marL="91440" marR="0">
                        <a:lnSpc>
                          <a:spcPct val="107000"/>
                        </a:lnSpc>
                        <a:spcBef>
                          <a:spcPts val="750"/>
                        </a:spcBef>
                        <a:spcAft>
                          <a:spcPts val="0"/>
                        </a:spcAft>
                      </a:pPr>
                      <a:r>
                        <a:rPr lang="en-US" sz="2000" dirty="0">
                          <a:effectLst/>
                        </a:rPr>
                        <a:t>Hospital beds, KSA</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marL="0" marR="0" algn="ctr">
                        <a:lnSpc>
                          <a:spcPct val="107000"/>
                        </a:lnSpc>
                        <a:spcBef>
                          <a:spcPts val="750"/>
                        </a:spcBef>
                        <a:spcAft>
                          <a:spcPts val="0"/>
                        </a:spcAft>
                      </a:pPr>
                      <a:r>
                        <a:rPr lang="en-US" sz="2000" dirty="0">
                          <a:effectLst/>
                        </a:rPr>
                        <a:t>20.7</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marL="0" marR="0" algn="ctr">
                        <a:lnSpc>
                          <a:spcPct val="107000"/>
                        </a:lnSpc>
                        <a:spcBef>
                          <a:spcPts val="750"/>
                        </a:spcBef>
                        <a:spcAft>
                          <a:spcPts val="0"/>
                        </a:spcAft>
                      </a:pPr>
                      <a:r>
                        <a:rPr lang="en-US" sz="2000" dirty="0">
                          <a:effectLst/>
                        </a:rPr>
                        <a:t>2011</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extLst>
                  <a:ext uri="{0D108BD9-81ED-4DB2-BD59-A6C34878D82A}">
                    <a16:rowId xmlns="" xmlns:a16="http://schemas.microsoft.com/office/drawing/2014/main" val="2952562825"/>
                  </a:ext>
                </a:extLst>
              </a:tr>
              <a:tr h="375030">
                <a:tc>
                  <a:txBody>
                    <a:bodyPr/>
                    <a:lstStyle/>
                    <a:p>
                      <a:pPr marL="91440" marR="0">
                        <a:lnSpc>
                          <a:spcPct val="107000"/>
                        </a:lnSpc>
                        <a:spcBef>
                          <a:spcPts val="750"/>
                        </a:spcBef>
                        <a:spcAft>
                          <a:spcPts val="0"/>
                        </a:spcAft>
                      </a:pPr>
                      <a:r>
                        <a:rPr lang="en-US" sz="2000" dirty="0">
                          <a:effectLst/>
                        </a:rPr>
                        <a:t>Health care centers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marL="0" marR="0" algn="ctr">
                        <a:lnSpc>
                          <a:spcPct val="107000"/>
                        </a:lnSpc>
                        <a:spcBef>
                          <a:spcPts val="750"/>
                        </a:spcBef>
                        <a:spcAft>
                          <a:spcPts val="0"/>
                        </a:spcAft>
                      </a:pPr>
                      <a:r>
                        <a:rPr lang="en-US" sz="2000" dirty="0">
                          <a:effectLst/>
                        </a:rPr>
                        <a:t>0.74</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marL="0" marR="0" algn="ctr">
                        <a:lnSpc>
                          <a:spcPct val="107000"/>
                        </a:lnSpc>
                        <a:spcBef>
                          <a:spcPts val="750"/>
                        </a:spcBef>
                        <a:spcAft>
                          <a:spcPts val="0"/>
                        </a:spcAft>
                      </a:pPr>
                      <a:r>
                        <a:rPr lang="en-US" sz="2000" dirty="0">
                          <a:effectLst/>
                        </a:rPr>
                        <a:t>2011</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extLst>
                  <a:ext uri="{0D108BD9-81ED-4DB2-BD59-A6C34878D82A}">
                    <a16:rowId xmlns="" xmlns:a16="http://schemas.microsoft.com/office/drawing/2014/main" val="1095939120"/>
                  </a:ext>
                </a:extLst>
              </a:tr>
              <a:tr h="375030">
                <a:tc>
                  <a:txBody>
                    <a:bodyPr/>
                    <a:lstStyle/>
                    <a:p>
                      <a:pPr marL="91440" marR="0">
                        <a:lnSpc>
                          <a:spcPct val="107000"/>
                        </a:lnSpc>
                        <a:spcBef>
                          <a:spcPts val="750"/>
                        </a:spcBef>
                        <a:spcAft>
                          <a:spcPts val="0"/>
                        </a:spcAft>
                      </a:pPr>
                      <a:r>
                        <a:rPr lang="en-US" sz="2000" dirty="0">
                          <a:effectLst/>
                        </a:rPr>
                        <a:t>Governmental hospital beds rate</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marL="0" marR="0" algn="ctr">
                        <a:lnSpc>
                          <a:spcPct val="107000"/>
                        </a:lnSpc>
                        <a:spcBef>
                          <a:spcPts val="750"/>
                        </a:spcBef>
                        <a:spcAft>
                          <a:spcPts val="0"/>
                        </a:spcAft>
                      </a:pPr>
                      <a:r>
                        <a:rPr lang="en-US" sz="2000" dirty="0">
                          <a:effectLst/>
                        </a:rPr>
                        <a:t>16</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marL="0" marR="0" algn="ctr">
                        <a:lnSpc>
                          <a:spcPct val="107000"/>
                        </a:lnSpc>
                        <a:spcBef>
                          <a:spcPts val="750"/>
                        </a:spcBef>
                        <a:spcAft>
                          <a:spcPts val="0"/>
                        </a:spcAft>
                      </a:pPr>
                      <a:r>
                        <a:rPr lang="en-US" sz="2000" dirty="0">
                          <a:effectLst/>
                        </a:rPr>
                        <a:t>2011</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extLst>
                  <a:ext uri="{0D108BD9-81ED-4DB2-BD59-A6C34878D82A}">
                    <a16:rowId xmlns="" xmlns:a16="http://schemas.microsoft.com/office/drawing/2014/main" val="1332124961"/>
                  </a:ext>
                </a:extLst>
              </a:tr>
              <a:tr h="375030">
                <a:tc>
                  <a:txBody>
                    <a:bodyPr/>
                    <a:lstStyle/>
                    <a:p>
                      <a:pPr marL="91440" marR="0">
                        <a:lnSpc>
                          <a:spcPct val="107000"/>
                        </a:lnSpc>
                        <a:spcBef>
                          <a:spcPts val="750"/>
                        </a:spcBef>
                        <a:spcAft>
                          <a:spcPts val="0"/>
                        </a:spcAft>
                      </a:pPr>
                      <a:r>
                        <a:rPr lang="en-US" sz="2000" dirty="0">
                          <a:effectLst/>
                        </a:rPr>
                        <a:t>Private hospital beds rate</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marL="0" marR="0" algn="ctr">
                        <a:lnSpc>
                          <a:spcPct val="107000"/>
                        </a:lnSpc>
                        <a:spcBef>
                          <a:spcPts val="750"/>
                        </a:spcBef>
                        <a:spcAft>
                          <a:spcPts val="0"/>
                        </a:spcAft>
                      </a:pPr>
                      <a:r>
                        <a:rPr lang="en-US" sz="2000" dirty="0">
                          <a:effectLst/>
                        </a:rPr>
                        <a:t>4.7</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marL="0" marR="0" algn="ctr">
                        <a:lnSpc>
                          <a:spcPct val="107000"/>
                        </a:lnSpc>
                        <a:spcBef>
                          <a:spcPts val="750"/>
                        </a:spcBef>
                        <a:spcAft>
                          <a:spcPts val="0"/>
                        </a:spcAft>
                      </a:pPr>
                      <a:r>
                        <a:rPr lang="en-US" sz="2000" dirty="0">
                          <a:effectLst/>
                        </a:rPr>
                        <a:t>2011</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extLst>
                  <a:ext uri="{0D108BD9-81ED-4DB2-BD59-A6C34878D82A}">
                    <a16:rowId xmlns="" xmlns:a16="http://schemas.microsoft.com/office/drawing/2014/main" val="3908587492"/>
                  </a:ext>
                </a:extLst>
              </a:tr>
            </a:tbl>
          </a:graphicData>
        </a:graphic>
      </p:graphicFrame>
    </p:spTree>
    <p:extLst>
      <p:ext uri="{BB962C8B-B14F-4D97-AF65-F5344CB8AC3E}">
        <p14:creationId xmlns:p14="http://schemas.microsoft.com/office/powerpoint/2010/main" val="52865806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Slide Number Placeholder 2">
            <a:extLst>
              <a:ext uri="{FF2B5EF4-FFF2-40B4-BE49-F238E27FC236}">
                <a16:creationId xmlns="" xmlns:a16="http://schemas.microsoft.com/office/drawing/2014/main" id="{8E05DA3D-5676-4DDC-9216-3CEE94979AFC}"/>
              </a:ext>
            </a:extLst>
          </p:cNvPr>
          <p:cNvSpPr>
            <a:spLocks noGrp="1" noChangeArrowheads="1"/>
          </p:cNvSpPr>
          <p:nvPr>
            <p:ph type="sldNum" sz="quarter" idx="12"/>
          </p:nvPr>
        </p:nvSpPr>
        <p:spPr bwMode="auto">
          <a:xfrm>
            <a:off x="10668000" y="6356351"/>
            <a:ext cx="9144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E9FF6C75-9B58-46AF-B3F7-C332C8714E14}" type="slidenum">
              <a:rPr lang="en-US" altLang="en-US" sz="1400">
                <a:solidFill>
                  <a:srgbClr val="898989"/>
                </a:solidFill>
              </a:rPr>
              <a:pPr>
                <a:spcBef>
                  <a:spcPct val="0"/>
                </a:spcBef>
                <a:buFontTx/>
                <a:buNone/>
              </a:pPr>
              <a:t>46</a:t>
            </a:fld>
            <a:endParaRPr lang="en-US" altLang="en-US" sz="1400">
              <a:solidFill>
                <a:srgbClr val="898989"/>
              </a:solidFill>
            </a:endParaRPr>
          </a:p>
        </p:txBody>
      </p:sp>
      <p:sp>
        <p:nvSpPr>
          <p:cNvPr id="3" name="Rectangle 2">
            <a:extLst>
              <a:ext uri="{FF2B5EF4-FFF2-40B4-BE49-F238E27FC236}">
                <a16:creationId xmlns="" xmlns:a16="http://schemas.microsoft.com/office/drawing/2014/main" id="{7F273FF4-4AF8-447F-8246-9C014666821B}"/>
              </a:ext>
            </a:extLst>
          </p:cNvPr>
          <p:cNvSpPr/>
          <p:nvPr/>
        </p:nvSpPr>
        <p:spPr>
          <a:xfrm>
            <a:off x="2966936" y="1297378"/>
            <a:ext cx="6096000" cy="470000"/>
          </a:xfrm>
          <a:prstGeom prst="rect">
            <a:avLst/>
          </a:prstGeom>
        </p:spPr>
        <p:txBody>
          <a:bodyPr>
            <a:spAutoFit/>
          </a:bodyPr>
          <a:lstStyle/>
          <a:p>
            <a:pPr algn="ctr">
              <a:lnSpc>
                <a:spcPct val="107000"/>
              </a:lnSpc>
            </a:pPr>
            <a:r>
              <a:rPr lang="en-US" sz="2400" b="1" dirty="0">
                <a:solidFill>
                  <a:srgbClr val="0070C0"/>
                </a:solidFill>
                <a:latin typeface="&amp;quot"/>
                <a:ea typeface="Times New Roman" panose="02020603050405020304" pitchFamily="18" charset="0"/>
                <a:cs typeface="Times New Roman" panose="02020603050405020304" pitchFamily="18" charset="0"/>
              </a:rPr>
              <a:t>Health Indicators A – Morbidity Indicator</a:t>
            </a:r>
            <a:endParaRPr lang="en-US" dirty="0">
              <a:solidFill>
                <a:srgbClr val="0070C0"/>
              </a:solidFill>
              <a:effectLs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4" name="Table 3">
            <a:extLst>
              <a:ext uri="{FF2B5EF4-FFF2-40B4-BE49-F238E27FC236}">
                <a16:creationId xmlns="" xmlns:a16="http://schemas.microsoft.com/office/drawing/2014/main" id="{05A6F07D-A5C1-43E0-9CCB-A63166708B90}"/>
              </a:ext>
            </a:extLst>
          </p:cNvPr>
          <p:cNvGraphicFramePr>
            <a:graphicFrameLocks noGrp="1"/>
          </p:cNvGraphicFramePr>
          <p:nvPr>
            <p:extLst>
              <p:ext uri="{D42A27DB-BD31-4B8C-83A1-F6EECF244321}">
                <p14:modId xmlns:p14="http://schemas.microsoft.com/office/powerpoint/2010/main" val="1406388005"/>
              </p:ext>
            </p:extLst>
          </p:nvPr>
        </p:nvGraphicFramePr>
        <p:xfrm>
          <a:off x="1548319" y="1893652"/>
          <a:ext cx="10515600" cy="3913510"/>
        </p:xfrm>
        <a:graphic>
          <a:graphicData uri="http://schemas.openxmlformats.org/drawingml/2006/table">
            <a:tbl>
              <a:tblPr firstRow="1" firstCol="1" bandRow="1">
                <a:tableStyleId>{5940675A-B579-460E-94D1-54222C63F5DA}</a:tableStyleId>
              </a:tblPr>
              <a:tblGrid>
                <a:gridCol w="6545094">
                  <a:extLst>
                    <a:ext uri="{9D8B030D-6E8A-4147-A177-3AD203B41FA5}">
                      <a16:colId xmlns="" xmlns:a16="http://schemas.microsoft.com/office/drawing/2014/main" val="4102954561"/>
                    </a:ext>
                  </a:extLst>
                </a:gridCol>
                <a:gridCol w="1819072">
                  <a:extLst>
                    <a:ext uri="{9D8B030D-6E8A-4147-A177-3AD203B41FA5}">
                      <a16:colId xmlns="" xmlns:a16="http://schemas.microsoft.com/office/drawing/2014/main" val="1030253868"/>
                    </a:ext>
                  </a:extLst>
                </a:gridCol>
                <a:gridCol w="2151434">
                  <a:extLst>
                    <a:ext uri="{9D8B030D-6E8A-4147-A177-3AD203B41FA5}">
                      <a16:colId xmlns="" xmlns:a16="http://schemas.microsoft.com/office/drawing/2014/main" val="3741226954"/>
                    </a:ext>
                  </a:extLst>
                </a:gridCol>
              </a:tblGrid>
              <a:tr h="0">
                <a:tc gridSpan="2">
                  <a:txBody>
                    <a:bodyPr/>
                    <a:lstStyle/>
                    <a:p>
                      <a:pPr marL="91440" marR="0">
                        <a:lnSpc>
                          <a:spcPct val="107000"/>
                        </a:lnSpc>
                        <a:spcBef>
                          <a:spcPts val="750"/>
                        </a:spcBef>
                        <a:spcAft>
                          <a:spcPts val="0"/>
                        </a:spcAft>
                      </a:pPr>
                      <a:r>
                        <a:rPr lang="en-US" sz="2400" dirty="0">
                          <a:effectLst/>
                        </a:rPr>
                        <a:t>Indicator</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hMerge="1">
                  <a:txBody>
                    <a:bodyPr/>
                    <a:lstStyle/>
                    <a:p>
                      <a:endParaRPr lang="en-US"/>
                    </a:p>
                  </a:txBody>
                  <a:tcPr/>
                </a:tc>
                <a:tc>
                  <a:txBody>
                    <a:bodyPr/>
                    <a:lstStyle/>
                    <a:p>
                      <a:pPr marL="0" marR="0" algn="ctr">
                        <a:lnSpc>
                          <a:spcPct val="107000"/>
                        </a:lnSpc>
                        <a:spcBef>
                          <a:spcPts val="750"/>
                        </a:spcBef>
                        <a:spcAft>
                          <a:spcPts val="0"/>
                        </a:spcAft>
                      </a:pPr>
                      <a:r>
                        <a:rPr lang="en-US" sz="2400" dirty="0">
                          <a:effectLst/>
                        </a:rPr>
                        <a:t>Year</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extLst>
                  <a:ext uri="{0D108BD9-81ED-4DB2-BD59-A6C34878D82A}">
                    <a16:rowId xmlns="" xmlns:a16="http://schemas.microsoft.com/office/drawing/2014/main" val="870685712"/>
                  </a:ext>
                </a:extLst>
              </a:tr>
              <a:tr h="0">
                <a:tc>
                  <a:txBody>
                    <a:bodyPr/>
                    <a:lstStyle/>
                    <a:p>
                      <a:pPr marL="91440" marR="0">
                        <a:lnSpc>
                          <a:spcPct val="107000"/>
                        </a:lnSpc>
                        <a:spcBef>
                          <a:spcPts val="750"/>
                        </a:spcBef>
                        <a:spcAft>
                          <a:spcPts val="0"/>
                        </a:spcAft>
                      </a:pPr>
                      <a:r>
                        <a:rPr lang="en-US" sz="2400" dirty="0">
                          <a:effectLst/>
                        </a:rPr>
                        <a:t>Low birth weight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marL="182880" marR="0">
                        <a:lnSpc>
                          <a:spcPct val="107000"/>
                        </a:lnSpc>
                        <a:spcBef>
                          <a:spcPts val="750"/>
                        </a:spcBef>
                        <a:spcAft>
                          <a:spcPts val="0"/>
                        </a:spcAft>
                      </a:pPr>
                      <a:r>
                        <a:rPr lang="en-US" sz="2400" dirty="0">
                          <a:effectLst/>
                        </a:rPr>
                        <a:t>7.45</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marL="0" marR="0" algn="ctr">
                        <a:lnSpc>
                          <a:spcPct val="107000"/>
                        </a:lnSpc>
                        <a:spcBef>
                          <a:spcPts val="750"/>
                        </a:spcBef>
                        <a:spcAft>
                          <a:spcPts val="0"/>
                        </a:spcAft>
                      </a:pPr>
                      <a:r>
                        <a:rPr lang="en-US" sz="2400" dirty="0">
                          <a:effectLst/>
                        </a:rPr>
                        <a:t>2009</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extLst>
                  <a:ext uri="{0D108BD9-81ED-4DB2-BD59-A6C34878D82A}">
                    <a16:rowId xmlns="" xmlns:a16="http://schemas.microsoft.com/office/drawing/2014/main" val="2239258902"/>
                  </a:ext>
                </a:extLst>
              </a:tr>
              <a:tr h="0">
                <a:tc>
                  <a:txBody>
                    <a:bodyPr/>
                    <a:lstStyle/>
                    <a:p>
                      <a:pPr marL="91440" marR="0">
                        <a:lnSpc>
                          <a:spcPct val="107000"/>
                        </a:lnSpc>
                        <a:spcBef>
                          <a:spcPts val="750"/>
                        </a:spcBef>
                        <a:spcAft>
                          <a:spcPts val="0"/>
                        </a:spcAft>
                      </a:pPr>
                      <a:r>
                        <a:rPr lang="en-US" sz="2400" dirty="0">
                          <a:effectLst/>
                        </a:rPr>
                        <a:t>Incidence Rates / 100000 Pop.</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marL="182880">
                        <a:lnSpc>
                          <a:spcPct val="107000"/>
                        </a:lnSpc>
                      </a:pPr>
                      <a:endParaRPr lang="en-US" sz="2000" dirty="0">
                        <a:effectLst/>
                        <a:latin typeface="Calibri" panose="020F0502020204030204" pitchFamily="34" charset="0"/>
                        <a:cs typeface="Arial" panose="020B0604020202020204" pitchFamily="34" charset="0"/>
                      </a:endParaRPr>
                    </a:p>
                  </a:txBody>
                  <a:tcPr marL="0" marR="0" marT="0" marB="0"/>
                </a:tc>
                <a:tc>
                  <a:txBody>
                    <a:bodyPr/>
                    <a:lstStyle/>
                    <a:p>
                      <a:pPr algn="ctr">
                        <a:lnSpc>
                          <a:spcPct val="107000"/>
                        </a:lnSpc>
                      </a:pPr>
                      <a:endParaRPr lang="en-US" sz="2000" dirty="0">
                        <a:effectLst/>
                        <a:latin typeface="Calibri" panose="020F0502020204030204" pitchFamily="34" charset="0"/>
                        <a:cs typeface="Arial" panose="020B0604020202020204" pitchFamily="34" charset="0"/>
                      </a:endParaRPr>
                    </a:p>
                  </a:txBody>
                  <a:tcPr marL="0" marR="0" marT="0" marB="0"/>
                </a:tc>
                <a:extLst>
                  <a:ext uri="{0D108BD9-81ED-4DB2-BD59-A6C34878D82A}">
                    <a16:rowId xmlns="" xmlns:a16="http://schemas.microsoft.com/office/drawing/2014/main" val="3297177907"/>
                  </a:ext>
                </a:extLst>
              </a:tr>
              <a:tr h="0">
                <a:tc>
                  <a:txBody>
                    <a:bodyPr/>
                    <a:lstStyle/>
                    <a:p>
                      <a:pPr marL="91440" marR="0" algn="r">
                        <a:lnSpc>
                          <a:spcPct val="107000"/>
                        </a:lnSpc>
                        <a:spcBef>
                          <a:spcPts val="750"/>
                        </a:spcBef>
                        <a:spcAft>
                          <a:spcPts val="0"/>
                        </a:spcAft>
                      </a:pPr>
                      <a:r>
                        <a:rPr lang="en-US" sz="2400" dirty="0">
                          <a:effectLst/>
                        </a:rPr>
                        <a:t>Poliomyelitis</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marL="182880" marR="0">
                        <a:lnSpc>
                          <a:spcPct val="107000"/>
                        </a:lnSpc>
                        <a:spcBef>
                          <a:spcPts val="750"/>
                        </a:spcBef>
                        <a:spcAft>
                          <a:spcPts val="0"/>
                        </a:spcAft>
                      </a:pPr>
                      <a:r>
                        <a:rPr lang="en-US" sz="2400" dirty="0">
                          <a:effectLst/>
                        </a:rPr>
                        <a:t>0.00</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marL="0" marR="0" algn="ctr">
                        <a:lnSpc>
                          <a:spcPct val="107000"/>
                        </a:lnSpc>
                        <a:spcBef>
                          <a:spcPts val="750"/>
                        </a:spcBef>
                        <a:spcAft>
                          <a:spcPts val="0"/>
                        </a:spcAft>
                      </a:pPr>
                      <a:r>
                        <a:rPr lang="en-US" sz="2400" dirty="0">
                          <a:effectLst/>
                        </a:rPr>
                        <a:t>2011</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extLst>
                  <a:ext uri="{0D108BD9-81ED-4DB2-BD59-A6C34878D82A}">
                    <a16:rowId xmlns="" xmlns:a16="http://schemas.microsoft.com/office/drawing/2014/main" val="218947333"/>
                  </a:ext>
                </a:extLst>
              </a:tr>
              <a:tr h="0">
                <a:tc>
                  <a:txBody>
                    <a:bodyPr/>
                    <a:lstStyle/>
                    <a:p>
                      <a:pPr marL="91440" marR="0" algn="r">
                        <a:lnSpc>
                          <a:spcPct val="107000"/>
                        </a:lnSpc>
                        <a:spcBef>
                          <a:spcPts val="750"/>
                        </a:spcBef>
                        <a:spcAft>
                          <a:spcPts val="0"/>
                        </a:spcAft>
                      </a:pPr>
                      <a:r>
                        <a:rPr lang="en-US" sz="2400" dirty="0">
                          <a:effectLst/>
                        </a:rPr>
                        <a:t>Whooping Cough</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marL="182880" marR="0">
                        <a:lnSpc>
                          <a:spcPct val="107000"/>
                        </a:lnSpc>
                        <a:spcBef>
                          <a:spcPts val="750"/>
                        </a:spcBef>
                        <a:spcAft>
                          <a:spcPts val="0"/>
                        </a:spcAft>
                      </a:pPr>
                      <a:r>
                        <a:rPr lang="en-US" sz="2400" dirty="0">
                          <a:effectLst/>
                        </a:rPr>
                        <a:t>0.04</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marL="0" marR="0" algn="ctr">
                        <a:lnSpc>
                          <a:spcPct val="107000"/>
                        </a:lnSpc>
                        <a:spcBef>
                          <a:spcPts val="750"/>
                        </a:spcBef>
                        <a:spcAft>
                          <a:spcPts val="0"/>
                        </a:spcAft>
                      </a:pPr>
                      <a:r>
                        <a:rPr lang="en-US" sz="2400" dirty="0">
                          <a:effectLst/>
                        </a:rPr>
                        <a:t>2011</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extLst>
                  <a:ext uri="{0D108BD9-81ED-4DB2-BD59-A6C34878D82A}">
                    <a16:rowId xmlns="" xmlns:a16="http://schemas.microsoft.com/office/drawing/2014/main" val="2833813325"/>
                  </a:ext>
                </a:extLst>
              </a:tr>
              <a:tr h="0">
                <a:tc>
                  <a:txBody>
                    <a:bodyPr/>
                    <a:lstStyle/>
                    <a:p>
                      <a:pPr marL="91440" marR="0" algn="r">
                        <a:lnSpc>
                          <a:spcPct val="107000"/>
                        </a:lnSpc>
                        <a:spcBef>
                          <a:spcPts val="750"/>
                        </a:spcBef>
                        <a:spcAft>
                          <a:spcPts val="0"/>
                        </a:spcAft>
                      </a:pPr>
                      <a:r>
                        <a:rPr lang="en-US" sz="2400" dirty="0">
                          <a:effectLst/>
                        </a:rPr>
                        <a:t>Measles</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marL="182880" marR="0">
                        <a:lnSpc>
                          <a:spcPct val="107000"/>
                        </a:lnSpc>
                        <a:spcBef>
                          <a:spcPts val="750"/>
                        </a:spcBef>
                        <a:spcAft>
                          <a:spcPts val="0"/>
                        </a:spcAft>
                      </a:pPr>
                      <a:r>
                        <a:rPr lang="en-US" sz="2400" dirty="0">
                          <a:effectLst/>
                        </a:rPr>
                        <a:t>1.28</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marL="0" marR="0" algn="ctr">
                        <a:lnSpc>
                          <a:spcPct val="107000"/>
                        </a:lnSpc>
                        <a:spcBef>
                          <a:spcPts val="750"/>
                        </a:spcBef>
                        <a:spcAft>
                          <a:spcPts val="0"/>
                        </a:spcAft>
                      </a:pPr>
                      <a:r>
                        <a:rPr lang="en-US" sz="2400" dirty="0">
                          <a:effectLst/>
                        </a:rPr>
                        <a:t>2011</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extLst>
                  <a:ext uri="{0D108BD9-81ED-4DB2-BD59-A6C34878D82A}">
                    <a16:rowId xmlns="" xmlns:a16="http://schemas.microsoft.com/office/drawing/2014/main" val="2853620211"/>
                  </a:ext>
                </a:extLst>
              </a:tr>
              <a:tr h="0">
                <a:tc>
                  <a:txBody>
                    <a:bodyPr/>
                    <a:lstStyle/>
                    <a:p>
                      <a:pPr marL="91440" marR="0" algn="r">
                        <a:lnSpc>
                          <a:spcPct val="107000"/>
                        </a:lnSpc>
                        <a:spcBef>
                          <a:spcPts val="750"/>
                        </a:spcBef>
                        <a:spcAft>
                          <a:spcPts val="0"/>
                        </a:spcAft>
                      </a:pPr>
                      <a:r>
                        <a:rPr lang="en-US" sz="2400" dirty="0">
                          <a:effectLst/>
                        </a:rPr>
                        <a:t>Tetanus</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marL="182880">
                        <a:lnSpc>
                          <a:spcPct val="107000"/>
                        </a:lnSpc>
                      </a:pPr>
                      <a:endParaRPr lang="en-US" sz="2000" dirty="0">
                        <a:effectLst/>
                        <a:latin typeface="Calibri" panose="020F0502020204030204" pitchFamily="34" charset="0"/>
                        <a:cs typeface="Arial" panose="020B0604020202020204" pitchFamily="34" charset="0"/>
                      </a:endParaRPr>
                    </a:p>
                  </a:txBody>
                  <a:tcPr marL="0" marR="0" marT="0" marB="0"/>
                </a:tc>
                <a:tc>
                  <a:txBody>
                    <a:bodyPr/>
                    <a:lstStyle/>
                    <a:p>
                      <a:pPr algn="ctr">
                        <a:lnSpc>
                          <a:spcPct val="107000"/>
                        </a:lnSpc>
                      </a:pPr>
                      <a:endParaRPr lang="en-US" sz="2000" dirty="0">
                        <a:effectLst/>
                        <a:latin typeface="Calibri" panose="020F0502020204030204" pitchFamily="34" charset="0"/>
                        <a:cs typeface="Arial" panose="020B0604020202020204" pitchFamily="34" charset="0"/>
                      </a:endParaRPr>
                    </a:p>
                  </a:txBody>
                  <a:tcPr marL="0" marR="0" marT="0" marB="0"/>
                </a:tc>
                <a:extLst>
                  <a:ext uri="{0D108BD9-81ED-4DB2-BD59-A6C34878D82A}">
                    <a16:rowId xmlns="" xmlns:a16="http://schemas.microsoft.com/office/drawing/2014/main" val="78166878"/>
                  </a:ext>
                </a:extLst>
              </a:tr>
              <a:tr h="0">
                <a:tc>
                  <a:txBody>
                    <a:bodyPr/>
                    <a:lstStyle/>
                    <a:p>
                      <a:pPr marL="91440" marR="0" algn="r">
                        <a:lnSpc>
                          <a:spcPct val="107000"/>
                        </a:lnSpc>
                        <a:spcBef>
                          <a:spcPts val="750"/>
                        </a:spcBef>
                        <a:spcAft>
                          <a:spcPts val="0"/>
                        </a:spcAft>
                      </a:pPr>
                      <a:r>
                        <a:rPr lang="en-US" sz="2400" dirty="0">
                          <a:effectLst/>
                        </a:rPr>
                        <a:t>All ages</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marL="182880" marR="0">
                        <a:lnSpc>
                          <a:spcPct val="107000"/>
                        </a:lnSpc>
                        <a:spcBef>
                          <a:spcPts val="750"/>
                        </a:spcBef>
                        <a:spcAft>
                          <a:spcPts val="0"/>
                        </a:spcAft>
                      </a:pPr>
                      <a:r>
                        <a:rPr lang="en-US" sz="2400" dirty="0">
                          <a:effectLst/>
                        </a:rPr>
                        <a:t>0.04</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marL="0" marR="0" algn="ctr">
                        <a:lnSpc>
                          <a:spcPct val="107000"/>
                        </a:lnSpc>
                        <a:spcBef>
                          <a:spcPts val="750"/>
                        </a:spcBef>
                        <a:spcAft>
                          <a:spcPts val="0"/>
                        </a:spcAft>
                      </a:pPr>
                      <a:r>
                        <a:rPr lang="en-US" sz="2400" dirty="0">
                          <a:effectLst/>
                        </a:rPr>
                        <a:t>2011</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extLst>
                  <a:ext uri="{0D108BD9-81ED-4DB2-BD59-A6C34878D82A}">
                    <a16:rowId xmlns="" xmlns:a16="http://schemas.microsoft.com/office/drawing/2014/main" val="3290904409"/>
                  </a:ext>
                </a:extLst>
              </a:tr>
              <a:tr h="0">
                <a:tc>
                  <a:txBody>
                    <a:bodyPr/>
                    <a:lstStyle/>
                    <a:p>
                      <a:pPr marL="91440" marR="0" algn="r">
                        <a:lnSpc>
                          <a:spcPct val="107000"/>
                        </a:lnSpc>
                        <a:spcBef>
                          <a:spcPts val="750"/>
                        </a:spcBef>
                        <a:spcAft>
                          <a:spcPts val="0"/>
                        </a:spcAft>
                      </a:pPr>
                      <a:r>
                        <a:rPr lang="en-US" sz="2400" dirty="0">
                          <a:effectLst/>
                        </a:rPr>
                        <a:t>Neonatal / 1000 Live birth</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marL="182880" marR="0">
                        <a:lnSpc>
                          <a:spcPct val="107000"/>
                        </a:lnSpc>
                        <a:spcBef>
                          <a:spcPts val="750"/>
                        </a:spcBef>
                        <a:spcAft>
                          <a:spcPts val="0"/>
                        </a:spcAft>
                      </a:pPr>
                      <a:r>
                        <a:rPr lang="en-US" sz="2400" dirty="0">
                          <a:effectLst/>
                        </a:rPr>
                        <a:t>0.03</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marL="0" marR="0" algn="ctr">
                        <a:lnSpc>
                          <a:spcPct val="107000"/>
                        </a:lnSpc>
                        <a:spcBef>
                          <a:spcPts val="750"/>
                        </a:spcBef>
                        <a:spcAft>
                          <a:spcPts val="0"/>
                        </a:spcAft>
                      </a:pPr>
                      <a:r>
                        <a:rPr lang="en-US" sz="2400" dirty="0">
                          <a:effectLst/>
                        </a:rPr>
                        <a:t>2011</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extLst>
                  <a:ext uri="{0D108BD9-81ED-4DB2-BD59-A6C34878D82A}">
                    <a16:rowId xmlns="" xmlns:a16="http://schemas.microsoft.com/office/drawing/2014/main" val="3613174113"/>
                  </a:ext>
                </a:extLst>
              </a:tr>
              <a:tr h="0">
                <a:tc>
                  <a:txBody>
                    <a:bodyPr/>
                    <a:lstStyle/>
                    <a:p>
                      <a:pPr marL="91440" marR="0" algn="r">
                        <a:lnSpc>
                          <a:spcPct val="107000"/>
                        </a:lnSpc>
                        <a:spcBef>
                          <a:spcPts val="750"/>
                        </a:spcBef>
                        <a:spcAft>
                          <a:spcPts val="0"/>
                        </a:spcAft>
                      </a:pPr>
                      <a:r>
                        <a:rPr lang="en-US" sz="2400" dirty="0">
                          <a:effectLst/>
                        </a:rPr>
                        <a:t>TB</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marL="182880" marR="0">
                        <a:lnSpc>
                          <a:spcPct val="107000"/>
                        </a:lnSpc>
                        <a:spcBef>
                          <a:spcPts val="750"/>
                        </a:spcBef>
                        <a:spcAft>
                          <a:spcPts val="0"/>
                        </a:spcAft>
                      </a:pPr>
                      <a:r>
                        <a:rPr lang="en-US" sz="2400" dirty="0">
                          <a:effectLst/>
                        </a:rPr>
                        <a:t>9.31</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marL="0" marR="0" algn="ctr">
                        <a:lnSpc>
                          <a:spcPct val="107000"/>
                        </a:lnSpc>
                        <a:spcBef>
                          <a:spcPts val="750"/>
                        </a:spcBef>
                        <a:spcAft>
                          <a:spcPts val="0"/>
                        </a:spcAft>
                      </a:pPr>
                      <a:r>
                        <a:rPr lang="en-US" sz="2400" dirty="0">
                          <a:effectLst/>
                        </a:rPr>
                        <a:t>2011</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extLst>
                  <a:ext uri="{0D108BD9-81ED-4DB2-BD59-A6C34878D82A}">
                    <a16:rowId xmlns="" xmlns:a16="http://schemas.microsoft.com/office/drawing/2014/main" val="2711037849"/>
                  </a:ext>
                </a:extLst>
              </a:tr>
            </a:tbl>
          </a:graphicData>
        </a:graphic>
      </p:graphicFrame>
    </p:spTree>
    <p:extLst>
      <p:ext uri="{BB962C8B-B14F-4D97-AF65-F5344CB8AC3E}">
        <p14:creationId xmlns:p14="http://schemas.microsoft.com/office/powerpoint/2010/main" val="209604200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Slide Number Placeholder 2">
            <a:extLst>
              <a:ext uri="{FF2B5EF4-FFF2-40B4-BE49-F238E27FC236}">
                <a16:creationId xmlns="" xmlns:a16="http://schemas.microsoft.com/office/drawing/2014/main" id="{8E05DA3D-5676-4DDC-9216-3CEE94979AFC}"/>
              </a:ext>
            </a:extLst>
          </p:cNvPr>
          <p:cNvSpPr>
            <a:spLocks noGrp="1" noChangeArrowheads="1"/>
          </p:cNvSpPr>
          <p:nvPr>
            <p:ph type="sldNum" sz="quarter" idx="12"/>
          </p:nvPr>
        </p:nvSpPr>
        <p:spPr bwMode="auto">
          <a:xfrm>
            <a:off x="10668000" y="6356351"/>
            <a:ext cx="9144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E9FF6C75-9B58-46AF-B3F7-C332C8714E14}" type="slidenum">
              <a:rPr lang="en-US" altLang="en-US" sz="1400">
                <a:solidFill>
                  <a:srgbClr val="898989"/>
                </a:solidFill>
              </a:rPr>
              <a:pPr>
                <a:spcBef>
                  <a:spcPct val="0"/>
                </a:spcBef>
                <a:buFontTx/>
                <a:buNone/>
              </a:pPr>
              <a:t>47</a:t>
            </a:fld>
            <a:endParaRPr lang="en-US" altLang="en-US" sz="1400">
              <a:solidFill>
                <a:srgbClr val="898989"/>
              </a:solidFill>
            </a:endParaRPr>
          </a:p>
        </p:txBody>
      </p:sp>
      <p:sp>
        <p:nvSpPr>
          <p:cNvPr id="3" name="Rectangle 2">
            <a:extLst>
              <a:ext uri="{FF2B5EF4-FFF2-40B4-BE49-F238E27FC236}">
                <a16:creationId xmlns="" xmlns:a16="http://schemas.microsoft.com/office/drawing/2014/main" id="{D9166FC2-1612-4E74-B57E-BC22B40D9C36}"/>
              </a:ext>
            </a:extLst>
          </p:cNvPr>
          <p:cNvSpPr/>
          <p:nvPr/>
        </p:nvSpPr>
        <p:spPr>
          <a:xfrm>
            <a:off x="2059517" y="1133432"/>
            <a:ext cx="3689600" cy="523220"/>
          </a:xfrm>
          <a:prstGeom prst="rect">
            <a:avLst/>
          </a:prstGeom>
        </p:spPr>
        <p:txBody>
          <a:bodyPr wrap="none">
            <a:spAutoFit/>
          </a:bodyPr>
          <a:lstStyle/>
          <a:p>
            <a:r>
              <a:rPr lang="en-US" sz="2800" b="1" dirty="0">
                <a:solidFill>
                  <a:srgbClr val="0070C0"/>
                </a:solidFill>
                <a:latin typeface="&amp;quot"/>
                <a:ea typeface="Times New Roman" panose="02020603050405020304" pitchFamily="18" charset="0"/>
                <a:cs typeface="Times New Roman" panose="02020603050405020304" pitchFamily="18" charset="0"/>
              </a:rPr>
              <a:t>B – Mortality Indicators</a:t>
            </a:r>
            <a:endParaRPr lang="en-US" sz="2800" dirty="0">
              <a:solidFill>
                <a:srgbClr val="0070C0"/>
              </a:solidFill>
            </a:endParaRPr>
          </a:p>
        </p:txBody>
      </p:sp>
      <p:graphicFrame>
        <p:nvGraphicFramePr>
          <p:cNvPr id="4" name="Table 3">
            <a:extLst>
              <a:ext uri="{FF2B5EF4-FFF2-40B4-BE49-F238E27FC236}">
                <a16:creationId xmlns="" xmlns:a16="http://schemas.microsoft.com/office/drawing/2014/main" id="{53799D6F-8871-4653-A72D-1D9FFF9AE069}"/>
              </a:ext>
            </a:extLst>
          </p:cNvPr>
          <p:cNvGraphicFramePr>
            <a:graphicFrameLocks noGrp="1"/>
          </p:cNvGraphicFramePr>
          <p:nvPr>
            <p:extLst>
              <p:ext uri="{D42A27DB-BD31-4B8C-83A1-F6EECF244321}">
                <p14:modId xmlns:p14="http://schemas.microsoft.com/office/powerpoint/2010/main" val="2712375769"/>
              </p:ext>
            </p:extLst>
          </p:nvPr>
        </p:nvGraphicFramePr>
        <p:xfrm>
          <a:off x="2355715" y="2076847"/>
          <a:ext cx="7634592" cy="3520863"/>
        </p:xfrm>
        <a:graphic>
          <a:graphicData uri="http://schemas.openxmlformats.org/drawingml/2006/table">
            <a:tbl>
              <a:tblPr firstRow="1" firstCol="1" bandRow="1">
                <a:tableStyleId>{5940675A-B579-460E-94D1-54222C63F5DA}</a:tableStyleId>
              </a:tblPr>
              <a:tblGrid>
                <a:gridCol w="4871936">
                  <a:extLst>
                    <a:ext uri="{9D8B030D-6E8A-4147-A177-3AD203B41FA5}">
                      <a16:colId xmlns="" xmlns:a16="http://schemas.microsoft.com/office/drawing/2014/main" val="612641717"/>
                    </a:ext>
                  </a:extLst>
                </a:gridCol>
                <a:gridCol w="1643975">
                  <a:extLst>
                    <a:ext uri="{9D8B030D-6E8A-4147-A177-3AD203B41FA5}">
                      <a16:colId xmlns="" xmlns:a16="http://schemas.microsoft.com/office/drawing/2014/main" val="2761902860"/>
                    </a:ext>
                  </a:extLst>
                </a:gridCol>
                <a:gridCol w="1118681">
                  <a:extLst>
                    <a:ext uri="{9D8B030D-6E8A-4147-A177-3AD203B41FA5}">
                      <a16:colId xmlns="" xmlns:a16="http://schemas.microsoft.com/office/drawing/2014/main" val="1365816048"/>
                    </a:ext>
                  </a:extLst>
                </a:gridCol>
              </a:tblGrid>
              <a:tr h="377073">
                <a:tc gridSpan="2">
                  <a:txBody>
                    <a:bodyPr/>
                    <a:lstStyle/>
                    <a:p>
                      <a:pPr marL="182880" marR="0">
                        <a:lnSpc>
                          <a:spcPct val="107000"/>
                        </a:lnSpc>
                        <a:spcBef>
                          <a:spcPts val="750"/>
                        </a:spcBef>
                        <a:spcAft>
                          <a:spcPts val="0"/>
                        </a:spcAft>
                      </a:pPr>
                      <a:r>
                        <a:rPr lang="en-US" sz="2400" dirty="0">
                          <a:solidFill>
                            <a:srgbClr val="0070C0"/>
                          </a:solidFill>
                          <a:effectLst/>
                        </a:rPr>
                        <a:t>Indicator</a:t>
                      </a:r>
                      <a:endParaRPr lang="en-US" sz="2000" dirty="0">
                        <a:solidFill>
                          <a:srgbClr val="0070C0"/>
                        </a:solidFill>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hMerge="1">
                  <a:txBody>
                    <a:bodyPr/>
                    <a:lstStyle/>
                    <a:p>
                      <a:endParaRPr lang="en-US"/>
                    </a:p>
                  </a:txBody>
                  <a:tcPr/>
                </a:tc>
                <a:tc>
                  <a:txBody>
                    <a:bodyPr/>
                    <a:lstStyle/>
                    <a:p>
                      <a:pPr marL="182880" marR="0">
                        <a:lnSpc>
                          <a:spcPct val="107000"/>
                        </a:lnSpc>
                        <a:spcBef>
                          <a:spcPts val="750"/>
                        </a:spcBef>
                        <a:spcAft>
                          <a:spcPts val="0"/>
                        </a:spcAft>
                      </a:pPr>
                      <a:r>
                        <a:rPr lang="en-US" sz="2400" dirty="0">
                          <a:solidFill>
                            <a:srgbClr val="0070C0"/>
                          </a:solidFill>
                          <a:effectLst/>
                        </a:rPr>
                        <a:t>Year</a:t>
                      </a:r>
                      <a:endParaRPr lang="en-US" sz="2000" dirty="0">
                        <a:solidFill>
                          <a:srgbClr val="0070C0"/>
                        </a:solidFill>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extLst>
                  <a:ext uri="{0D108BD9-81ED-4DB2-BD59-A6C34878D82A}">
                    <a16:rowId xmlns="" xmlns:a16="http://schemas.microsoft.com/office/drawing/2014/main" val="3594300859"/>
                  </a:ext>
                </a:extLst>
              </a:tr>
              <a:tr h="814574">
                <a:tc>
                  <a:txBody>
                    <a:bodyPr/>
                    <a:lstStyle/>
                    <a:p>
                      <a:pPr marL="182880" marR="0">
                        <a:lnSpc>
                          <a:spcPct val="107000"/>
                        </a:lnSpc>
                        <a:spcBef>
                          <a:spcPts val="750"/>
                        </a:spcBef>
                        <a:spcAft>
                          <a:spcPts val="0"/>
                        </a:spcAft>
                      </a:pPr>
                      <a:r>
                        <a:rPr lang="en-US" sz="1800" dirty="0">
                          <a:effectLst/>
                        </a:rPr>
                        <a:t>Crude Death rate / 1000 pop.</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182880" marR="0">
                        <a:lnSpc>
                          <a:spcPct val="107000"/>
                        </a:lnSpc>
                        <a:spcBef>
                          <a:spcPts val="750"/>
                        </a:spcBef>
                        <a:spcAft>
                          <a:spcPts val="0"/>
                        </a:spcAft>
                      </a:pPr>
                      <a:r>
                        <a:rPr lang="en-US" sz="1800" dirty="0">
                          <a:effectLst/>
                        </a:rPr>
                        <a:t>3.9</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182880" marR="0">
                        <a:lnSpc>
                          <a:spcPct val="107000"/>
                        </a:lnSpc>
                        <a:spcBef>
                          <a:spcPts val="750"/>
                        </a:spcBef>
                        <a:spcAft>
                          <a:spcPts val="0"/>
                        </a:spcAft>
                      </a:pPr>
                      <a:r>
                        <a:rPr lang="en-US" sz="1800">
                          <a:effectLst/>
                        </a:rPr>
                        <a:t>2011</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extLst>
                  <a:ext uri="{0D108BD9-81ED-4DB2-BD59-A6C34878D82A}">
                    <a16:rowId xmlns="" xmlns:a16="http://schemas.microsoft.com/office/drawing/2014/main" val="1924167920"/>
                  </a:ext>
                </a:extLst>
              </a:tr>
              <a:tr h="771646">
                <a:tc>
                  <a:txBody>
                    <a:bodyPr/>
                    <a:lstStyle/>
                    <a:p>
                      <a:pPr marL="182880" marR="0">
                        <a:lnSpc>
                          <a:spcPct val="107000"/>
                        </a:lnSpc>
                        <a:spcBef>
                          <a:spcPts val="750"/>
                        </a:spcBef>
                        <a:spcAft>
                          <a:spcPts val="0"/>
                        </a:spcAft>
                      </a:pPr>
                      <a:r>
                        <a:rPr lang="en-US" sz="1800" dirty="0">
                          <a:effectLst/>
                        </a:rPr>
                        <a:t>Infants Mortality Rate / 1000 Saudi live birth</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182880" marR="0">
                        <a:lnSpc>
                          <a:spcPct val="107000"/>
                        </a:lnSpc>
                        <a:spcBef>
                          <a:spcPts val="750"/>
                        </a:spcBef>
                        <a:spcAft>
                          <a:spcPts val="0"/>
                        </a:spcAft>
                      </a:pPr>
                      <a:r>
                        <a:rPr lang="en-US" sz="1800" dirty="0">
                          <a:effectLst/>
                        </a:rPr>
                        <a:t>16.5</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182880" marR="0">
                        <a:lnSpc>
                          <a:spcPct val="107000"/>
                        </a:lnSpc>
                        <a:spcBef>
                          <a:spcPts val="750"/>
                        </a:spcBef>
                        <a:spcAft>
                          <a:spcPts val="0"/>
                        </a:spcAft>
                      </a:pPr>
                      <a:r>
                        <a:rPr lang="en-US" sz="1800">
                          <a:effectLst/>
                        </a:rPr>
                        <a:t>2011</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extLst>
                  <a:ext uri="{0D108BD9-81ED-4DB2-BD59-A6C34878D82A}">
                    <a16:rowId xmlns="" xmlns:a16="http://schemas.microsoft.com/office/drawing/2014/main" val="237416832"/>
                  </a:ext>
                </a:extLst>
              </a:tr>
              <a:tr h="771646">
                <a:tc>
                  <a:txBody>
                    <a:bodyPr/>
                    <a:lstStyle/>
                    <a:p>
                      <a:pPr marL="182880" marR="0">
                        <a:lnSpc>
                          <a:spcPct val="107000"/>
                        </a:lnSpc>
                        <a:spcBef>
                          <a:spcPts val="750"/>
                        </a:spcBef>
                        <a:spcAft>
                          <a:spcPts val="0"/>
                        </a:spcAft>
                      </a:pPr>
                      <a:r>
                        <a:rPr lang="en-US" sz="1800" dirty="0">
                          <a:effectLst/>
                        </a:rPr>
                        <a:t>Under 5 Mortality Rate / 1000 live birth</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182880" marR="0">
                        <a:lnSpc>
                          <a:spcPct val="107000"/>
                        </a:lnSpc>
                        <a:spcBef>
                          <a:spcPts val="750"/>
                        </a:spcBef>
                        <a:spcAft>
                          <a:spcPts val="0"/>
                        </a:spcAft>
                      </a:pPr>
                      <a:r>
                        <a:rPr lang="en-US" sz="1800" dirty="0">
                          <a:effectLst/>
                        </a:rPr>
                        <a:t>19.1</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182880" marR="0">
                        <a:lnSpc>
                          <a:spcPct val="107000"/>
                        </a:lnSpc>
                        <a:spcBef>
                          <a:spcPts val="750"/>
                        </a:spcBef>
                        <a:spcAft>
                          <a:spcPts val="0"/>
                        </a:spcAft>
                      </a:pPr>
                      <a:r>
                        <a:rPr lang="en-US" sz="1800">
                          <a:effectLst/>
                        </a:rPr>
                        <a:t>2011</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extLst>
                  <a:ext uri="{0D108BD9-81ED-4DB2-BD59-A6C34878D82A}">
                    <a16:rowId xmlns="" xmlns:a16="http://schemas.microsoft.com/office/drawing/2014/main" val="1964166179"/>
                  </a:ext>
                </a:extLst>
              </a:tr>
              <a:tr h="771646">
                <a:tc>
                  <a:txBody>
                    <a:bodyPr/>
                    <a:lstStyle/>
                    <a:p>
                      <a:pPr marL="182880" marR="0">
                        <a:lnSpc>
                          <a:spcPct val="107000"/>
                        </a:lnSpc>
                        <a:spcBef>
                          <a:spcPts val="750"/>
                        </a:spcBef>
                        <a:spcAft>
                          <a:spcPts val="0"/>
                        </a:spcAft>
                      </a:pPr>
                      <a:r>
                        <a:rPr lang="en-US" sz="1800" dirty="0">
                          <a:effectLst/>
                        </a:rPr>
                        <a:t>Maternal Mortality Rate / 10000 live birth</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182880" marR="0">
                        <a:lnSpc>
                          <a:spcPct val="107000"/>
                        </a:lnSpc>
                        <a:spcBef>
                          <a:spcPts val="750"/>
                        </a:spcBef>
                        <a:spcAft>
                          <a:spcPts val="0"/>
                        </a:spcAft>
                      </a:pPr>
                      <a:r>
                        <a:rPr lang="en-US" sz="1800" dirty="0">
                          <a:effectLst/>
                        </a:rPr>
                        <a:t>1.4</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182880" marR="0">
                        <a:lnSpc>
                          <a:spcPct val="107000"/>
                        </a:lnSpc>
                        <a:spcBef>
                          <a:spcPts val="750"/>
                        </a:spcBef>
                        <a:spcAft>
                          <a:spcPts val="0"/>
                        </a:spcAft>
                      </a:pPr>
                      <a:r>
                        <a:rPr lang="en-US" sz="1800" dirty="0">
                          <a:effectLst/>
                        </a:rPr>
                        <a:t>2011</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extLst>
                  <a:ext uri="{0D108BD9-81ED-4DB2-BD59-A6C34878D82A}">
                    <a16:rowId xmlns="" xmlns:a16="http://schemas.microsoft.com/office/drawing/2014/main" val="107903464"/>
                  </a:ext>
                </a:extLst>
              </a:tr>
            </a:tbl>
          </a:graphicData>
        </a:graphic>
      </p:graphicFrame>
    </p:spTree>
    <p:extLst>
      <p:ext uri="{BB962C8B-B14F-4D97-AF65-F5344CB8AC3E}">
        <p14:creationId xmlns:p14="http://schemas.microsoft.com/office/powerpoint/2010/main" val="25107876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Slide Number Placeholder 2">
            <a:extLst>
              <a:ext uri="{FF2B5EF4-FFF2-40B4-BE49-F238E27FC236}">
                <a16:creationId xmlns="" xmlns:a16="http://schemas.microsoft.com/office/drawing/2014/main" id="{8E05DA3D-5676-4DDC-9216-3CEE94979AFC}"/>
              </a:ext>
            </a:extLst>
          </p:cNvPr>
          <p:cNvSpPr>
            <a:spLocks noGrp="1" noChangeArrowheads="1"/>
          </p:cNvSpPr>
          <p:nvPr>
            <p:ph type="sldNum" sz="quarter" idx="12"/>
          </p:nvPr>
        </p:nvSpPr>
        <p:spPr bwMode="auto">
          <a:xfrm>
            <a:off x="10668000" y="6356351"/>
            <a:ext cx="9144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E9FF6C75-9B58-46AF-B3F7-C332C8714E14}" type="slidenum">
              <a:rPr lang="en-US" altLang="en-US" sz="1400">
                <a:solidFill>
                  <a:srgbClr val="898989"/>
                </a:solidFill>
              </a:rPr>
              <a:pPr>
                <a:spcBef>
                  <a:spcPct val="0"/>
                </a:spcBef>
                <a:buFontTx/>
                <a:buNone/>
              </a:pPr>
              <a:t>48</a:t>
            </a:fld>
            <a:endParaRPr lang="en-US" altLang="en-US" sz="1400">
              <a:solidFill>
                <a:srgbClr val="898989"/>
              </a:solidFill>
            </a:endParaRPr>
          </a:p>
        </p:txBody>
      </p:sp>
      <p:sp>
        <p:nvSpPr>
          <p:cNvPr id="4" name="Arrow: Pentagon 3">
            <a:extLst>
              <a:ext uri="{FF2B5EF4-FFF2-40B4-BE49-F238E27FC236}">
                <a16:creationId xmlns="" xmlns:a16="http://schemas.microsoft.com/office/drawing/2014/main" id="{7CE4B542-B6C4-4E37-AB14-B3A0FF90D2CF}"/>
              </a:ext>
            </a:extLst>
          </p:cNvPr>
          <p:cNvSpPr/>
          <p:nvPr/>
        </p:nvSpPr>
        <p:spPr>
          <a:xfrm>
            <a:off x="2616741" y="2794794"/>
            <a:ext cx="7446523" cy="126841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dirty="0"/>
              <a:t>Application – mortality indicators</a:t>
            </a:r>
          </a:p>
        </p:txBody>
      </p:sp>
    </p:spTree>
    <p:extLst>
      <p:ext uri="{BB962C8B-B14F-4D97-AF65-F5344CB8AC3E}">
        <p14:creationId xmlns:p14="http://schemas.microsoft.com/office/powerpoint/2010/main" val="116032260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294967295"/>
          </p:nvPr>
        </p:nvSpPr>
        <p:spPr>
          <a:xfrm>
            <a:off x="1736893" y="1214336"/>
            <a:ext cx="10844212" cy="4953000"/>
          </a:xfrm>
        </p:spPr>
        <p:txBody>
          <a:bodyPr>
            <a:normAutofit fontScale="92500" lnSpcReduction="10000"/>
          </a:bodyPr>
          <a:lstStyle/>
          <a:p>
            <a:pPr marL="0" indent="0">
              <a:buNone/>
            </a:pPr>
            <a:r>
              <a:rPr lang="en-US" dirty="0"/>
              <a:t>1. In the year 2011 the following data were provided for a certain village</a:t>
            </a:r>
          </a:p>
          <a:p>
            <a:pPr lvl="1">
              <a:buFont typeface="Arial" pitchFamily="34" charset="0"/>
              <a:buChar char="•"/>
            </a:pPr>
            <a:r>
              <a:rPr lang="en-US" sz="2500" dirty="0"/>
              <a:t>Midyear population                                    		200,000</a:t>
            </a:r>
          </a:p>
          <a:p>
            <a:pPr lvl="1">
              <a:buFont typeface="Arial" pitchFamily="34" charset="0"/>
              <a:buChar char="•"/>
            </a:pPr>
            <a:r>
              <a:rPr lang="en-US" sz="2500" dirty="0"/>
              <a:t>Live births                                                    		7500</a:t>
            </a:r>
          </a:p>
          <a:p>
            <a:pPr lvl="1">
              <a:buFont typeface="Arial" pitchFamily="34" charset="0"/>
              <a:buChar char="•"/>
            </a:pPr>
            <a:r>
              <a:rPr lang="en-US" sz="2500" dirty="0"/>
              <a:t>Deaths                                                           		3000</a:t>
            </a:r>
          </a:p>
          <a:p>
            <a:pPr lvl="1">
              <a:buFont typeface="Arial" pitchFamily="34" charset="0"/>
              <a:buChar char="•"/>
            </a:pPr>
            <a:r>
              <a:rPr lang="en-US" sz="2500" dirty="0"/>
              <a:t>Infant deaths(&lt; one year )                             	750</a:t>
            </a:r>
          </a:p>
          <a:p>
            <a:pPr lvl="1">
              <a:buFont typeface="Arial" pitchFamily="34" charset="0"/>
              <a:buChar char="•"/>
            </a:pPr>
            <a:r>
              <a:rPr lang="en-US" sz="2500" dirty="0"/>
              <a:t>Neonatal deaths (0- 28 days )                       	150</a:t>
            </a:r>
          </a:p>
          <a:p>
            <a:pPr lvl="1">
              <a:buFont typeface="Arial" pitchFamily="34" charset="0"/>
              <a:buChar char="•"/>
            </a:pPr>
            <a:r>
              <a:rPr lang="en-US" sz="2500" dirty="0"/>
              <a:t>Post neonatal deaths ( 28 days- &lt; one year) 	600</a:t>
            </a:r>
          </a:p>
          <a:p>
            <a:pPr lvl="1">
              <a:buFont typeface="Arial" pitchFamily="34" charset="0"/>
              <a:buChar char="•"/>
            </a:pPr>
            <a:r>
              <a:rPr lang="en-US" sz="2500" dirty="0"/>
              <a:t>Maternal deaths                                              	100</a:t>
            </a:r>
          </a:p>
          <a:p>
            <a:endParaRPr lang="en-US" i="1" dirty="0"/>
          </a:p>
          <a:p>
            <a:pPr marL="0" indent="0">
              <a:buNone/>
            </a:pPr>
            <a:r>
              <a:rPr lang="en-US" i="1" dirty="0"/>
              <a:t>Calculate and interpret the following rates </a:t>
            </a:r>
            <a:endParaRPr lang="en-US" dirty="0"/>
          </a:p>
          <a:p>
            <a:pPr marL="365760" lvl="1" indent="0">
              <a:buNone/>
            </a:pPr>
            <a:r>
              <a:rPr lang="en-US" sz="2500" dirty="0"/>
              <a:t>	Crude death rate		Infant mortality rate</a:t>
            </a:r>
          </a:p>
          <a:p>
            <a:pPr marL="365760" lvl="1" indent="0">
              <a:buNone/>
            </a:pPr>
            <a:r>
              <a:rPr lang="en-US" sz="2500" dirty="0"/>
              <a:t>	Neonatal mortality rate	Post neonatal mortality rate</a:t>
            </a:r>
          </a:p>
          <a:p>
            <a:pPr marL="365760" lvl="1" indent="0">
              <a:buNone/>
            </a:pPr>
            <a:r>
              <a:rPr lang="en-US" sz="2500" dirty="0"/>
              <a:t>	Maternal mortality ratio</a:t>
            </a:r>
          </a:p>
          <a:p>
            <a:pPr marL="0" indent="0">
              <a:buNone/>
            </a:pPr>
            <a:endParaRPr lang="en-US" dirty="0"/>
          </a:p>
        </p:txBody>
      </p:sp>
    </p:spTree>
    <p:extLst>
      <p:ext uri="{BB962C8B-B14F-4D97-AF65-F5344CB8AC3E}">
        <p14:creationId xmlns:p14="http://schemas.microsoft.com/office/powerpoint/2010/main" val="39597028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Slide Number Placeholder 2">
            <a:extLst>
              <a:ext uri="{FF2B5EF4-FFF2-40B4-BE49-F238E27FC236}">
                <a16:creationId xmlns="" xmlns:a16="http://schemas.microsoft.com/office/drawing/2014/main" id="{8E05DA3D-5676-4DDC-9216-3CEE94979AFC}"/>
              </a:ext>
            </a:extLst>
          </p:cNvPr>
          <p:cNvSpPr>
            <a:spLocks noGrp="1" noChangeArrowheads="1"/>
          </p:cNvSpPr>
          <p:nvPr>
            <p:ph type="sldNum" sz="quarter" idx="12"/>
          </p:nvPr>
        </p:nvSpPr>
        <p:spPr bwMode="auto">
          <a:xfrm>
            <a:off x="10668000" y="6356351"/>
            <a:ext cx="9144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E9FF6C75-9B58-46AF-B3F7-C332C8714E14}" type="slidenum">
              <a:rPr lang="en-US" altLang="en-US" sz="1400">
                <a:solidFill>
                  <a:srgbClr val="898989"/>
                </a:solidFill>
              </a:rPr>
              <a:pPr>
                <a:spcBef>
                  <a:spcPct val="0"/>
                </a:spcBef>
                <a:buFontTx/>
                <a:buNone/>
              </a:pPr>
              <a:t>5</a:t>
            </a:fld>
            <a:endParaRPr lang="en-US" altLang="en-US" sz="1400">
              <a:solidFill>
                <a:srgbClr val="898989"/>
              </a:solidFill>
            </a:endParaRPr>
          </a:p>
        </p:txBody>
      </p:sp>
      <p:sp>
        <p:nvSpPr>
          <p:cNvPr id="4" name="Rectangle 2">
            <a:extLst>
              <a:ext uri="{FF2B5EF4-FFF2-40B4-BE49-F238E27FC236}">
                <a16:creationId xmlns="" xmlns:a16="http://schemas.microsoft.com/office/drawing/2014/main" id="{673196F0-79CB-4C1F-BE2E-C433C1C5E945}"/>
              </a:ext>
            </a:extLst>
          </p:cNvPr>
          <p:cNvSpPr txBox="1">
            <a:spLocks/>
          </p:cNvSpPr>
          <p:nvPr/>
        </p:nvSpPr>
        <p:spPr>
          <a:xfrm>
            <a:off x="2147089" y="1578345"/>
            <a:ext cx="8296946" cy="83820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en-US" sz="3200" b="1" dirty="0">
                <a:solidFill>
                  <a:srgbClr val="0070C0"/>
                </a:solidFill>
                <a:latin typeface="+mn-lt"/>
                <a:cs typeface="Arial" panose="020B0604020202020204" pitchFamily="34" charset="0"/>
              </a:rPr>
              <a:t>Uses of Health Indicators</a:t>
            </a:r>
            <a:endParaRPr lang="en-GB" sz="3200" b="1" dirty="0">
              <a:solidFill>
                <a:srgbClr val="0070C0"/>
              </a:solidFill>
              <a:latin typeface="+mn-lt"/>
              <a:cs typeface="Arial" panose="020B0604020202020204" pitchFamily="34" charset="0"/>
            </a:endParaRPr>
          </a:p>
        </p:txBody>
      </p:sp>
      <p:sp>
        <p:nvSpPr>
          <p:cNvPr id="5" name="Rectangle 3">
            <a:extLst>
              <a:ext uri="{FF2B5EF4-FFF2-40B4-BE49-F238E27FC236}">
                <a16:creationId xmlns="" xmlns:a16="http://schemas.microsoft.com/office/drawing/2014/main" id="{2D671671-B2F4-45E1-BC9D-94EE5D749A0E}"/>
              </a:ext>
            </a:extLst>
          </p:cNvPr>
          <p:cNvSpPr txBox="1">
            <a:spLocks/>
          </p:cNvSpPr>
          <p:nvPr/>
        </p:nvSpPr>
        <p:spPr>
          <a:xfrm>
            <a:off x="1881200" y="2606675"/>
            <a:ext cx="10664996" cy="4114800"/>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t>Reflect the </a:t>
            </a:r>
            <a:r>
              <a:rPr lang="en-US" sz="2400" dirty="0">
                <a:solidFill>
                  <a:srgbClr val="FF0000"/>
                </a:solidFill>
              </a:rPr>
              <a:t>health status </a:t>
            </a:r>
            <a:r>
              <a:rPr lang="en-US" sz="2400" dirty="0"/>
              <a:t>of a given population </a:t>
            </a:r>
          </a:p>
          <a:p>
            <a:r>
              <a:rPr lang="en-US" sz="2400" dirty="0"/>
              <a:t>Reflect </a:t>
            </a:r>
            <a:r>
              <a:rPr lang="en-US" sz="2400" dirty="0">
                <a:solidFill>
                  <a:srgbClr val="FF0000"/>
                </a:solidFill>
              </a:rPr>
              <a:t>changes in the health </a:t>
            </a:r>
            <a:r>
              <a:rPr lang="en-US" sz="2400" dirty="0"/>
              <a:t>profile of the same population over time</a:t>
            </a:r>
          </a:p>
          <a:p>
            <a:r>
              <a:rPr lang="en-US" sz="2400" dirty="0"/>
              <a:t>Provide </a:t>
            </a:r>
            <a:r>
              <a:rPr lang="en-US" sz="2400" dirty="0">
                <a:solidFill>
                  <a:srgbClr val="FF0000"/>
                </a:solidFill>
              </a:rPr>
              <a:t>international comparison </a:t>
            </a:r>
          </a:p>
          <a:p>
            <a:r>
              <a:rPr lang="en-US" sz="2400" dirty="0"/>
              <a:t>Determine </a:t>
            </a:r>
            <a:r>
              <a:rPr lang="en-US" sz="2400" dirty="0">
                <a:solidFill>
                  <a:srgbClr val="FF0000"/>
                </a:solidFill>
              </a:rPr>
              <a:t>areas of health priority </a:t>
            </a:r>
          </a:p>
          <a:p>
            <a:r>
              <a:rPr lang="en-US" sz="2400" dirty="0"/>
              <a:t>Diagnosis of </a:t>
            </a:r>
            <a:r>
              <a:rPr lang="en-US" sz="2400" dirty="0">
                <a:solidFill>
                  <a:srgbClr val="FF0000"/>
                </a:solidFill>
              </a:rPr>
              <a:t>community needs </a:t>
            </a:r>
          </a:p>
          <a:p>
            <a:r>
              <a:rPr lang="en-US" sz="2400" dirty="0"/>
              <a:t>Allow </a:t>
            </a:r>
            <a:r>
              <a:rPr lang="en-US" sz="2400" dirty="0">
                <a:solidFill>
                  <a:srgbClr val="FF0000"/>
                </a:solidFill>
              </a:rPr>
              <a:t>evaluation of health services </a:t>
            </a:r>
            <a:r>
              <a:rPr lang="en-US" sz="2400" dirty="0"/>
              <a:t>and specific interventions</a:t>
            </a:r>
          </a:p>
          <a:p>
            <a:r>
              <a:rPr lang="en-US" sz="2400" dirty="0">
                <a:solidFill>
                  <a:srgbClr val="FF0000"/>
                </a:solidFill>
              </a:rPr>
              <a:t>Chart progress </a:t>
            </a:r>
            <a:r>
              <a:rPr lang="en-US" sz="2400" dirty="0"/>
              <a:t>towards specific targets </a:t>
            </a:r>
          </a:p>
          <a:p>
            <a:r>
              <a:rPr lang="en-US" sz="2400" dirty="0"/>
              <a:t>Allow </a:t>
            </a:r>
            <a:r>
              <a:rPr lang="en-US" sz="2400" dirty="0">
                <a:solidFill>
                  <a:srgbClr val="FF0000"/>
                </a:solidFill>
              </a:rPr>
              <a:t>future projection </a:t>
            </a:r>
            <a:r>
              <a:rPr lang="en-US" sz="2400" dirty="0"/>
              <a:t>of the health status of the population</a:t>
            </a:r>
            <a:endParaRPr lang="en-US" sz="2400" dirty="0">
              <a:latin typeface="Arial" pitchFamily="34" charset="0"/>
              <a:cs typeface="Arial" pitchFamily="34" charset="0"/>
            </a:endParaRPr>
          </a:p>
        </p:txBody>
      </p:sp>
    </p:spTree>
    <p:extLst>
      <p:ext uri="{BB962C8B-B14F-4D97-AF65-F5344CB8AC3E}">
        <p14:creationId xmlns:p14="http://schemas.microsoft.com/office/powerpoint/2010/main" val="122175304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294967295"/>
          </p:nvPr>
        </p:nvSpPr>
        <p:spPr>
          <a:xfrm>
            <a:off x="1766078" y="1257300"/>
            <a:ext cx="9566645" cy="4686300"/>
          </a:xfrm>
        </p:spPr>
        <p:txBody>
          <a:bodyPr/>
          <a:lstStyle/>
          <a:p>
            <a:pPr marL="0" indent="0" algn="just">
              <a:buNone/>
            </a:pPr>
            <a:r>
              <a:rPr lang="en-US" dirty="0"/>
              <a:t>2. In village x, the estimated midyear population for the year 2011 was 200 000. In the same year 7500 births and 3000 deaths were recorded. 100 died from maternal causes. Number of deaths below the age of 1year was 750 of whom 150 died in the first 28 days. </a:t>
            </a:r>
          </a:p>
          <a:p>
            <a:pPr marL="0" indent="0" algn="just">
              <a:buNone/>
            </a:pPr>
            <a:endParaRPr lang="en-US" dirty="0"/>
          </a:p>
          <a:p>
            <a:pPr marL="0" indent="0" algn="just">
              <a:buNone/>
            </a:pPr>
            <a:r>
              <a:rPr lang="en-US" dirty="0"/>
              <a:t>Calculate all possible indicators of mortality and indicate what these indicators reflect. </a:t>
            </a:r>
          </a:p>
          <a:p>
            <a:pPr marL="0" indent="0">
              <a:buNone/>
            </a:pPr>
            <a:endParaRPr lang="en-US" dirty="0"/>
          </a:p>
        </p:txBody>
      </p:sp>
    </p:spTree>
    <p:extLst>
      <p:ext uri="{BB962C8B-B14F-4D97-AF65-F5344CB8AC3E}">
        <p14:creationId xmlns:p14="http://schemas.microsoft.com/office/powerpoint/2010/main" val="58038724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294967295"/>
          </p:nvPr>
        </p:nvSpPr>
        <p:spPr>
          <a:xfrm>
            <a:off x="1727167" y="1752600"/>
            <a:ext cx="9663922" cy="4191000"/>
          </a:xfrm>
        </p:spPr>
        <p:txBody>
          <a:bodyPr/>
          <a:lstStyle/>
          <a:p>
            <a:pPr marL="0" indent="0">
              <a:buNone/>
            </a:pPr>
            <a:r>
              <a:rPr lang="en-US" dirty="0"/>
              <a:t>3. Data of city (A) during the year 2014 shows that the midyear population was 100,000 individuals (45,000 males and 55,000 females). Number of deaths from all causes was 1000 (600 males and 400 females). There were 50 cases (40 males and 10 females) of lung cancer of which 45 died (36 males and 9 females). Calculate all possible indicators of mortality and indicate what these indicators reflect.</a:t>
            </a:r>
          </a:p>
          <a:p>
            <a:pPr marL="0" indent="0">
              <a:buNone/>
            </a:pPr>
            <a:endParaRPr lang="en-US" dirty="0"/>
          </a:p>
        </p:txBody>
      </p:sp>
    </p:spTree>
    <p:extLst>
      <p:ext uri="{BB962C8B-B14F-4D97-AF65-F5344CB8AC3E}">
        <p14:creationId xmlns:p14="http://schemas.microsoft.com/office/powerpoint/2010/main" val="311808897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1"/>
          <p:cNvSpPr>
            <a:spLocks noGrp="1" noChangeArrowheads="1"/>
          </p:cNvSpPr>
          <p:nvPr>
            <p:ph type="body" idx="4294967295"/>
          </p:nvPr>
        </p:nvSpPr>
        <p:spPr>
          <a:xfrm>
            <a:off x="1896894" y="1778540"/>
            <a:ext cx="9415463" cy="4457700"/>
          </a:xfrm>
        </p:spPr>
        <p:txBody>
          <a:bodyPr/>
          <a:lstStyle/>
          <a:p>
            <a:pPr marL="457200" indent="-457200">
              <a:defRPr/>
            </a:pPr>
            <a:r>
              <a:rPr lang="en-US" sz="1800" dirty="0">
                <a:solidFill>
                  <a:schemeClr val="accent1">
                    <a:lumMod val="50000"/>
                  </a:schemeClr>
                </a:solidFill>
                <a:latin typeface="Arial" pitchFamily="34" charset="0"/>
                <a:cs typeface="Arial" pitchFamily="34" charset="0"/>
              </a:rPr>
              <a:t>Last JM, editor. Dictionary of epidemiology. 4th ed. New York: Oxford University Press; 2001</a:t>
            </a:r>
          </a:p>
          <a:p>
            <a:pPr marL="457200" indent="-457200">
              <a:defRPr/>
            </a:pPr>
            <a:r>
              <a:rPr lang="en-US" sz="1800" dirty="0">
                <a:solidFill>
                  <a:schemeClr val="accent1">
                    <a:lumMod val="50000"/>
                  </a:schemeClr>
                </a:solidFill>
                <a:latin typeface="Arial" pitchFamily="34" charset="0"/>
                <a:cs typeface="Arial" pitchFamily="34" charset="0"/>
              </a:rPr>
              <a:t>Principles of EPIDEMIOLOGY in Public Health Practice </a:t>
            </a:r>
            <a:r>
              <a:rPr lang="en-US" sz="1800" i="1" dirty="0">
                <a:solidFill>
                  <a:schemeClr val="accent1">
                    <a:lumMod val="50000"/>
                  </a:schemeClr>
                </a:solidFill>
                <a:latin typeface="Arial" pitchFamily="34" charset="0"/>
                <a:cs typeface="Arial" pitchFamily="34" charset="0"/>
              </a:rPr>
              <a:t>Third Edition </a:t>
            </a:r>
            <a:r>
              <a:rPr lang="en-US" sz="1800" dirty="0">
                <a:solidFill>
                  <a:schemeClr val="accent1">
                    <a:lumMod val="50000"/>
                  </a:schemeClr>
                </a:solidFill>
                <a:latin typeface="Arial" pitchFamily="34" charset="0"/>
                <a:cs typeface="Arial" pitchFamily="34" charset="0"/>
              </a:rPr>
              <a:t>An Introduction to Applied Epidemiology and Biostatistics. Centers for Disease Control and Prevention (CDC)</a:t>
            </a:r>
          </a:p>
          <a:p>
            <a:pPr marL="457200" indent="-457200">
              <a:defRPr/>
            </a:pPr>
            <a:r>
              <a:rPr lang="en-US" sz="1800" dirty="0">
                <a:solidFill>
                  <a:schemeClr val="accent1">
                    <a:lumMod val="50000"/>
                  </a:schemeClr>
                </a:solidFill>
                <a:latin typeface="Arial" pitchFamily="34" charset="0"/>
                <a:cs typeface="Arial" pitchFamily="34" charset="0"/>
              </a:rPr>
              <a:t>Quality of Life indicators by European Commission </a:t>
            </a:r>
            <a:r>
              <a:rPr lang="en-US" sz="1800" dirty="0">
                <a:solidFill>
                  <a:schemeClr val="accent1">
                    <a:lumMod val="50000"/>
                  </a:schemeClr>
                </a:solidFill>
                <a:latin typeface="Arial" pitchFamily="34" charset="0"/>
                <a:cs typeface="Arial" pitchFamily="34" charset="0"/>
                <a:hlinkClick r:id="rId2"/>
              </a:rPr>
              <a:t>http://epp.eurostat.ec.europa.eu/portal/page/portal/quality_life/introduction</a:t>
            </a:r>
            <a:endParaRPr lang="en-US" sz="1800" dirty="0">
              <a:solidFill>
                <a:schemeClr val="accent1">
                  <a:lumMod val="50000"/>
                </a:schemeClr>
              </a:solidFill>
              <a:latin typeface="Arial" pitchFamily="34" charset="0"/>
              <a:cs typeface="Arial" pitchFamily="34" charset="0"/>
            </a:endParaRPr>
          </a:p>
          <a:p>
            <a:pPr marL="457200" indent="-457200">
              <a:defRPr/>
            </a:pPr>
            <a:r>
              <a:rPr lang="en-US" sz="1800" dirty="0">
                <a:solidFill>
                  <a:schemeClr val="accent1">
                    <a:lumMod val="50000"/>
                  </a:schemeClr>
                </a:solidFill>
                <a:latin typeface="Arial" pitchFamily="34" charset="0"/>
                <a:cs typeface="Arial" pitchFamily="34" charset="0"/>
              </a:rPr>
              <a:t>WHO </a:t>
            </a:r>
            <a:r>
              <a:rPr lang="en-US" sz="1800" dirty="0">
                <a:solidFill>
                  <a:schemeClr val="accent1">
                    <a:lumMod val="50000"/>
                  </a:schemeClr>
                </a:solidFill>
                <a:latin typeface="Arial" pitchFamily="34" charset="0"/>
                <a:cs typeface="Arial" pitchFamily="34" charset="0"/>
                <a:hlinkClick r:id="rId3"/>
              </a:rPr>
              <a:t>http://www.who.int/ceh/publications/cehframework/en/</a:t>
            </a:r>
            <a:endParaRPr lang="en-US" sz="1800" dirty="0">
              <a:solidFill>
                <a:schemeClr val="accent1">
                  <a:lumMod val="50000"/>
                </a:schemeClr>
              </a:solidFill>
              <a:latin typeface="Arial" pitchFamily="34" charset="0"/>
              <a:cs typeface="Arial" pitchFamily="34" charset="0"/>
            </a:endParaRPr>
          </a:p>
          <a:p>
            <a:pPr marL="457200" indent="-457200">
              <a:defRPr/>
            </a:pPr>
            <a:r>
              <a:rPr lang="en-US" sz="1800" dirty="0">
                <a:solidFill>
                  <a:schemeClr val="accent1">
                    <a:lumMod val="50000"/>
                  </a:schemeClr>
                </a:solidFill>
                <a:latin typeface="Arial" pitchFamily="34" charset="0"/>
                <a:cs typeface="Arial" pitchFamily="34" charset="0"/>
              </a:rPr>
              <a:t>World Bank World Development Indicators </a:t>
            </a:r>
            <a:r>
              <a:rPr lang="en-US" sz="1800" dirty="0">
                <a:solidFill>
                  <a:schemeClr val="accent1">
                    <a:lumMod val="50000"/>
                  </a:schemeClr>
                </a:solidFill>
                <a:latin typeface="Arial" pitchFamily="34" charset="0"/>
                <a:cs typeface="Arial" pitchFamily="34" charset="0"/>
                <a:hlinkClick r:id="rId4"/>
              </a:rPr>
              <a:t>http://databank.worldbank.org/data/views/variableselection/selectvariables.aspx?source=world-development-indicators</a:t>
            </a:r>
            <a:endParaRPr lang="en-US" sz="1800" dirty="0">
              <a:solidFill>
                <a:schemeClr val="accent1">
                  <a:lumMod val="50000"/>
                </a:schemeClr>
              </a:solidFill>
              <a:latin typeface="Arial" pitchFamily="34" charset="0"/>
              <a:cs typeface="Arial" pitchFamily="34" charset="0"/>
            </a:endParaRPr>
          </a:p>
          <a:p>
            <a:pPr marL="457200" indent="-457200">
              <a:defRPr/>
            </a:pPr>
            <a:endParaRPr lang="en-US" sz="1800" dirty="0">
              <a:solidFill>
                <a:schemeClr val="accent1">
                  <a:lumMod val="50000"/>
                </a:schemeClr>
              </a:solidFill>
              <a:latin typeface="Arial" pitchFamily="34" charset="0"/>
              <a:cs typeface="Arial" pitchFamily="34" charset="0"/>
            </a:endParaRPr>
          </a:p>
          <a:p>
            <a:pPr marL="457200" indent="-457200">
              <a:defRPr/>
            </a:pPr>
            <a:endParaRPr lang="en-AU" sz="2400" dirty="0">
              <a:solidFill>
                <a:schemeClr val="accent1">
                  <a:lumMod val="50000"/>
                </a:schemeClr>
              </a:solidFill>
              <a:latin typeface="Arial" pitchFamily="34" charset="0"/>
              <a:cs typeface="Arial" pitchFamily="34" charset="0"/>
            </a:endParaRPr>
          </a:p>
          <a:p>
            <a:pPr marL="457200" indent="-457200">
              <a:defRPr/>
            </a:pPr>
            <a:endParaRPr lang="en-US" sz="2400" dirty="0">
              <a:solidFill>
                <a:schemeClr val="accent1">
                  <a:lumMod val="50000"/>
                </a:schemeClr>
              </a:solidFill>
              <a:latin typeface="Arial" pitchFamily="34" charset="0"/>
              <a:cs typeface="Arial" pitchFamily="34" charset="0"/>
            </a:endParaRPr>
          </a:p>
          <a:p>
            <a:pPr marL="457200" indent="-457200">
              <a:defRPr/>
            </a:pPr>
            <a:endParaRPr lang="en-US" sz="2400" dirty="0">
              <a:solidFill>
                <a:schemeClr val="accent1">
                  <a:lumMod val="50000"/>
                </a:schemeClr>
              </a:solidFill>
              <a:latin typeface="Arial" pitchFamily="34" charset="0"/>
              <a:cs typeface="Arial" pitchFamily="34" charset="0"/>
            </a:endParaRPr>
          </a:p>
          <a:p>
            <a:pPr marL="457200" indent="-457200">
              <a:defRPr/>
            </a:pPr>
            <a:endParaRPr lang="en-US" sz="2400" dirty="0">
              <a:solidFill>
                <a:schemeClr val="accent1">
                  <a:lumMod val="50000"/>
                </a:schemeClr>
              </a:solidFill>
              <a:latin typeface="Arial" pitchFamily="34" charset="0"/>
              <a:cs typeface="Arial" pitchFamily="34" charset="0"/>
            </a:endParaRPr>
          </a:p>
          <a:p>
            <a:pPr marL="457200" indent="-457200">
              <a:spcBef>
                <a:spcPct val="0"/>
              </a:spcBef>
              <a:buFont typeface="Calibri" pitchFamily="34" charset="0"/>
              <a:buAutoNum type="arabicPeriod"/>
              <a:defRPr/>
            </a:pPr>
            <a:endParaRPr lang="en-US" sz="2400" dirty="0">
              <a:solidFill>
                <a:schemeClr val="accent1">
                  <a:lumMod val="50000"/>
                </a:schemeClr>
              </a:solidFill>
              <a:latin typeface="Arial" pitchFamily="34" charset="0"/>
              <a:cs typeface="Arial" pitchFamily="34" charset="0"/>
            </a:endParaRPr>
          </a:p>
        </p:txBody>
      </p:sp>
      <p:sp>
        <p:nvSpPr>
          <p:cNvPr id="59395" name="Title 1"/>
          <p:cNvSpPr>
            <a:spLocks noGrp="1"/>
          </p:cNvSpPr>
          <p:nvPr>
            <p:ph type="title" idx="4294967295"/>
          </p:nvPr>
        </p:nvSpPr>
        <p:spPr>
          <a:xfrm>
            <a:off x="2169268" y="1030626"/>
            <a:ext cx="5870575" cy="838200"/>
          </a:xfrm>
        </p:spPr>
        <p:txBody>
          <a:bodyPr/>
          <a:lstStyle/>
          <a:p>
            <a:pPr eaLnBrk="1" hangingPunct="1">
              <a:defRPr/>
            </a:pPr>
            <a:r>
              <a:rPr lang="en-US" sz="3200" dirty="0">
                <a:latin typeface="Arial" panose="020B0604020202020204" pitchFamily="34" charset="0"/>
                <a:cs typeface="Arial" panose="020B0604020202020204" pitchFamily="34" charset="0"/>
              </a:rPr>
              <a:t>References</a:t>
            </a:r>
          </a:p>
        </p:txBody>
      </p:sp>
    </p:spTree>
    <p:extLst>
      <p:ext uri="{BB962C8B-B14F-4D97-AF65-F5344CB8AC3E}">
        <p14:creationId xmlns:p14="http://schemas.microsoft.com/office/powerpoint/2010/main" val="2453883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 xmlns:a16="http://schemas.microsoft.com/office/drawing/2014/main" id="{261E6938-10C5-491B-AEAB-626BD7C7A811}"/>
              </a:ext>
            </a:extLst>
          </p:cNvPr>
          <p:cNvSpPr/>
          <p:nvPr/>
        </p:nvSpPr>
        <p:spPr>
          <a:xfrm>
            <a:off x="1757680" y="1692472"/>
            <a:ext cx="9062720" cy="4087081"/>
          </a:xfrm>
          <a:prstGeom prst="rect">
            <a:avLst/>
          </a:prstGeom>
        </p:spPr>
        <p:txBody>
          <a:bodyPr wrap="square">
            <a:spAutoFit/>
          </a:bodyPr>
          <a:lstStyle/>
          <a:p>
            <a:pPr marL="342900" lvl="0" indent="-342900">
              <a:lnSpc>
                <a:spcPct val="107000"/>
              </a:lnSpc>
              <a:buFont typeface="Wingdings" panose="05000000000000000000" pitchFamily="2" charset="2"/>
              <a:buChar char=""/>
            </a:pPr>
            <a:r>
              <a:rPr lang="en-US" sz="2800" dirty="0">
                <a:solidFill>
                  <a:srgbClr val="FF0000"/>
                </a:solidFill>
                <a:latin typeface="Times New Roman" panose="02020603050405020304" pitchFamily="18" charset="0"/>
                <a:ea typeface="Calibri" panose="020F0502020204030204" pitchFamily="34" charset="0"/>
                <a:cs typeface="Arial" panose="020B0604020202020204" pitchFamily="34" charset="0"/>
              </a:rPr>
              <a:t>Rate</a:t>
            </a:r>
            <a:r>
              <a:rPr lang="en-US" sz="2800" dirty="0">
                <a:latin typeface="Times New Roman" panose="02020603050405020304" pitchFamily="18" charset="0"/>
                <a:ea typeface="Calibri" panose="020F0502020204030204" pitchFamily="34" charset="0"/>
                <a:cs typeface="Arial" panose="020B0604020202020204" pitchFamily="34" charset="0"/>
              </a:rPr>
              <a:t>: Numerator (a) is a part of denominator (b) and multiplier is 1000 or 10,000 or 100,000 or so on…</a:t>
            </a:r>
          </a:p>
          <a:p>
            <a:pPr marL="342900" lvl="0" indent="-342900">
              <a:lnSpc>
                <a:spcPct val="107000"/>
              </a:lnSpc>
              <a:buFont typeface="Wingdings" panose="05000000000000000000" pitchFamily="2" charset="2"/>
              <a:buChar char=""/>
            </a:pPr>
            <a:endParaRPr lang="en-US" sz="24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Wingdings" panose="05000000000000000000" pitchFamily="2" charset="2"/>
              <a:buChar char=""/>
            </a:pPr>
            <a:r>
              <a:rPr lang="en-US" sz="2800" dirty="0">
                <a:solidFill>
                  <a:srgbClr val="FF0000"/>
                </a:solidFill>
                <a:latin typeface="Times New Roman" panose="02020603050405020304" pitchFamily="18" charset="0"/>
                <a:ea typeface="Calibri" panose="020F0502020204030204" pitchFamily="34" charset="0"/>
                <a:cs typeface="Arial" panose="020B0604020202020204" pitchFamily="34" charset="0"/>
              </a:rPr>
              <a:t>Ratio</a:t>
            </a:r>
            <a:r>
              <a:rPr lang="en-US" sz="2800" dirty="0">
                <a:latin typeface="Times New Roman" panose="02020603050405020304" pitchFamily="18" charset="0"/>
                <a:ea typeface="Calibri" panose="020F0502020204030204" pitchFamily="34" charset="0"/>
                <a:cs typeface="Arial" panose="020B0604020202020204" pitchFamily="34" charset="0"/>
              </a:rPr>
              <a:t>: Numerator (a) </a:t>
            </a:r>
            <a:r>
              <a:rPr lang="en-US" sz="2800" dirty="0">
                <a:solidFill>
                  <a:srgbClr val="FF0000"/>
                </a:solidFill>
                <a:latin typeface="Times New Roman" panose="02020603050405020304" pitchFamily="18" charset="0"/>
                <a:ea typeface="Calibri" panose="020F0502020204030204" pitchFamily="34" charset="0"/>
                <a:cs typeface="Arial" panose="020B0604020202020204" pitchFamily="34" charset="0"/>
              </a:rPr>
              <a:t>is not a part </a:t>
            </a:r>
            <a:r>
              <a:rPr lang="en-US" sz="2800" dirty="0">
                <a:latin typeface="Times New Roman" panose="02020603050405020304" pitchFamily="18" charset="0"/>
                <a:ea typeface="Calibri" panose="020F0502020204030204" pitchFamily="34" charset="0"/>
                <a:cs typeface="Arial" panose="020B0604020202020204" pitchFamily="34" charset="0"/>
              </a:rPr>
              <a:t>of denominator (b) and BOTH numerator and denominator are unrelated</a:t>
            </a:r>
          </a:p>
          <a:p>
            <a:pPr marL="342900" marR="0" lvl="0" indent="-342900">
              <a:lnSpc>
                <a:spcPct val="107000"/>
              </a:lnSpc>
              <a:spcBef>
                <a:spcPts val="0"/>
              </a:spcBef>
              <a:spcAft>
                <a:spcPts val="0"/>
              </a:spcAft>
              <a:buFont typeface="Wingdings" panose="05000000000000000000" pitchFamily="2" charset="2"/>
              <a:buChar char=""/>
            </a:pPr>
            <a:endParaRPr lang="en-US" sz="24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Font typeface="Wingdings" panose="05000000000000000000" pitchFamily="2" charset="2"/>
              <a:buChar char=""/>
            </a:pPr>
            <a:r>
              <a:rPr lang="en-US" sz="2800" dirty="0">
                <a:solidFill>
                  <a:srgbClr val="FF0000"/>
                </a:solidFill>
                <a:latin typeface="Times New Roman" panose="02020603050405020304" pitchFamily="18" charset="0"/>
                <a:ea typeface="Calibri" panose="020F0502020204030204" pitchFamily="34" charset="0"/>
                <a:cs typeface="Arial" panose="020B0604020202020204" pitchFamily="34" charset="0"/>
              </a:rPr>
              <a:t>Proportion</a:t>
            </a:r>
            <a:r>
              <a:rPr lang="en-US" sz="2800" dirty="0">
                <a:latin typeface="Times New Roman" panose="02020603050405020304" pitchFamily="18" charset="0"/>
                <a:ea typeface="Calibri" panose="020F0502020204030204" pitchFamily="34" charset="0"/>
                <a:cs typeface="Arial" panose="020B0604020202020204" pitchFamily="34" charset="0"/>
              </a:rPr>
              <a:t>: Numerator (a) is a part of denominator (b) and multiplier is 100.  and Proportion is always expressed in </a:t>
            </a:r>
            <a:r>
              <a:rPr lang="en-US" sz="2800" dirty="0">
                <a:solidFill>
                  <a:srgbClr val="FF0000"/>
                </a:solidFill>
                <a:latin typeface="Times New Roman" panose="02020603050405020304" pitchFamily="18" charset="0"/>
                <a:ea typeface="Calibri" panose="020F0502020204030204" pitchFamily="34" charset="0"/>
                <a:cs typeface="Arial" panose="020B0604020202020204" pitchFamily="34" charset="0"/>
              </a:rPr>
              <a:t>percentage </a:t>
            </a:r>
            <a:r>
              <a:rPr lang="en-US" sz="2800" dirty="0">
                <a:latin typeface="Times New Roman" panose="02020603050405020304" pitchFamily="18" charset="0"/>
                <a:ea typeface="Calibri" panose="020F0502020204030204" pitchFamily="34" charset="0"/>
                <a:cs typeface="Arial" panose="020B0604020202020204" pitchFamily="34" charset="0"/>
              </a:rPr>
              <a:t>(%)</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7451163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33728" y="1234131"/>
            <a:ext cx="10229088" cy="1754326"/>
          </a:xfrm>
          <a:prstGeom prst="rect">
            <a:avLst/>
          </a:prstGeom>
        </p:spPr>
        <p:txBody>
          <a:bodyPr wrap="square">
            <a:spAutoFit/>
          </a:bodyPr>
          <a:lstStyle/>
          <a:p>
            <a:r>
              <a:rPr lang="en-US" b="1" dirty="0">
                <a:solidFill>
                  <a:srgbClr val="00B0F0"/>
                </a:solidFill>
              </a:rPr>
              <a:t>Definition of rate</a:t>
            </a:r>
          </a:p>
          <a:p>
            <a:r>
              <a:rPr lang="en-US" dirty="0"/>
              <a:t>In epidemiology, a rate is a measure of the frequency with which an event occurs in a defined population over a specified period of time. Because rates put disease frequency in the perspective of the size of the population, rates are particularly useful for comparing disease frequency in different locations, at different times, or among different groups of persons with potentially different sized populations; that is, a rate is a measure of risk.</a:t>
            </a:r>
            <a:endParaRPr lang="en-US" dirty="0">
              <a:effectLst/>
            </a:endParaRPr>
          </a:p>
        </p:txBody>
      </p:sp>
      <p:sp>
        <p:nvSpPr>
          <p:cNvPr id="5" name="Rectangle 4"/>
          <p:cNvSpPr/>
          <p:nvPr/>
        </p:nvSpPr>
        <p:spPr>
          <a:xfrm>
            <a:off x="1633728" y="2988457"/>
            <a:ext cx="10229088" cy="1200329"/>
          </a:xfrm>
          <a:prstGeom prst="rect">
            <a:avLst/>
          </a:prstGeom>
        </p:spPr>
        <p:txBody>
          <a:bodyPr wrap="square">
            <a:spAutoFit/>
          </a:bodyPr>
          <a:lstStyle/>
          <a:p>
            <a:r>
              <a:rPr lang="en-US" b="1" dirty="0">
                <a:solidFill>
                  <a:srgbClr val="00B0F0"/>
                </a:solidFill>
              </a:rPr>
              <a:t>Definition of ratio</a:t>
            </a:r>
          </a:p>
          <a:p>
            <a:r>
              <a:rPr lang="en-US" dirty="0"/>
              <a:t>A ratio is the relative magnitude of two quantities or a comparison of any two values. It is calculated by dividing one interval- or ratio-scale variable by the other. The numerator and denominator need not be related</a:t>
            </a:r>
            <a:endParaRPr lang="en-US" dirty="0">
              <a:effectLst/>
            </a:endParaRPr>
          </a:p>
        </p:txBody>
      </p:sp>
      <p:sp>
        <p:nvSpPr>
          <p:cNvPr id="6" name="Rectangle 5"/>
          <p:cNvSpPr/>
          <p:nvPr/>
        </p:nvSpPr>
        <p:spPr>
          <a:xfrm>
            <a:off x="1633728" y="4188786"/>
            <a:ext cx="10351008" cy="1477328"/>
          </a:xfrm>
          <a:prstGeom prst="rect">
            <a:avLst/>
          </a:prstGeom>
        </p:spPr>
        <p:txBody>
          <a:bodyPr wrap="square">
            <a:spAutoFit/>
          </a:bodyPr>
          <a:lstStyle/>
          <a:p>
            <a:r>
              <a:rPr lang="en-US" b="1" dirty="0">
                <a:solidFill>
                  <a:srgbClr val="00B0F0"/>
                </a:solidFill>
              </a:rPr>
              <a:t>Definition of proportion</a:t>
            </a:r>
          </a:p>
          <a:p>
            <a:r>
              <a:rPr lang="en-US" dirty="0"/>
              <a:t>A proportion is the comparison of a part to the whole. It is a type of ratio in which the numerator is included in the denominator. You might use a proportion to describe what fraction of clinic patients tested positive for HIV, or what </a:t>
            </a:r>
            <a:r>
              <a:rPr lang="en-US" dirty="0">
                <a:solidFill>
                  <a:srgbClr val="FF0000"/>
                </a:solidFill>
              </a:rPr>
              <a:t>percentage</a:t>
            </a:r>
            <a:r>
              <a:rPr lang="en-US" dirty="0"/>
              <a:t> of the population is younger than 25 years of age. A proportion may be expressed as a </a:t>
            </a:r>
            <a:r>
              <a:rPr lang="en-US" dirty="0">
                <a:solidFill>
                  <a:srgbClr val="FF0000"/>
                </a:solidFill>
              </a:rPr>
              <a:t>decimal</a:t>
            </a:r>
            <a:r>
              <a:rPr lang="en-US" dirty="0"/>
              <a:t>, a </a:t>
            </a:r>
            <a:r>
              <a:rPr lang="en-US" dirty="0">
                <a:solidFill>
                  <a:srgbClr val="FF0000"/>
                </a:solidFill>
              </a:rPr>
              <a:t>fraction</a:t>
            </a:r>
            <a:r>
              <a:rPr lang="en-US" dirty="0"/>
              <a:t>, or a </a:t>
            </a:r>
            <a:r>
              <a:rPr lang="en-US" dirty="0">
                <a:solidFill>
                  <a:srgbClr val="FF0000"/>
                </a:solidFill>
              </a:rPr>
              <a:t>percentage</a:t>
            </a:r>
            <a:r>
              <a:rPr lang="en-US" dirty="0"/>
              <a:t>.</a:t>
            </a:r>
            <a:endParaRPr lang="en-US" dirty="0">
              <a:effectLst/>
            </a:endParaRPr>
          </a:p>
        </p:txBody>
      </p:sp>
      <p:sp>
        <p:nvSpPr>
          <p:cNvPr id="7" name="Rectangle 6"/>
          <p:cNvSpPr/>
          <p:nvPr/>
        </p:nvSpPr>
        <p:spPr>
          <a:xfrm>
            <a:off x="1633728" y="5763691"/>
            <a:ext cx="9960864" cy="369332"/>
          </a:xfrm>
          <a:prstGeom prst="rect">
            <a:avLst/>
          </a:prstGeom>
        </p:spPr>
        <p:txBody>
          <a:bodyPr wrap="square">
            <a:spAutoFit/>
          </a:bodyPr>
          <a:lstStyle/>
          <a:p>
            <a:r>
              <a:rPr lang="en-US" dirty="0">
                <a:solidFill>
                  <a:srgbClr val="00B0F0"/>
                </a:solidFill>
              </a:rPr>
              <a:t>https://www.cdc.gov/ophss/csels/dsepd/ss1978/lesson3/section1.html</a:t>
            </a:r>
          </a:p>
        </p:txBody>
      </p:sp>
    </p:spTree>
    <p:extLst>
      <p:ext uri="{BB962C8B-B14F-4D97-AF65-F5344CB8AC3E}">
        <p14:creationId xmlns:p14="http://schemas.microsoft.com/office/powerpoint/2010/main" val="9164112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Slide Number Placeholder 2">
            <a:extLst>
              <a:ext uri="{FF2B5EF4-FFF2-40B4-BE49-F238E27FC236}">
                <a16:creationId xmlns="" xmlns:a16="http://schemas.microsoft.com/office/drawing/2014/main" id="{8E05DA3D-5676-4DDC-9216-3CEE94979AFC}"/>
              </a:ext>
            </a:extLst>
          </p:cNvPr>
          <p:cNvSpPr>
            <a:spLocks noGrp="1" noChangeArrowheads="1"/>
          </p:cNvSpPr>
          <p:nvPr>
            <p:ph type="sldNum" sz="quarter" idx="12"/>
          </p:nvPr>
        </p:nvSpPr>
        <p:spPr bwMode="auto">
          <a:xfrm>
            <a:off x="10668000" y="6356351"/>
            <a:ext cx="9144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E9FF6C75-9B58-46AF-B3F7-C332C8714E14}" type="slidenum">
              <a:rPr lang="en-US" altLang="en-US" sz="1400">
                <a:solidFill>
                  <a:srgbClr val="898989"/>
                </a:solidFill>
              </a:rPr>
              <a:pPr>
                <a:spcBef>
                  <a:spcPct val="0"/>
                </a:spcBef>
                <a:buFontTx/>
                <a:buNone/>
              </a:pPr>
              <a:t>8</a:t>
            </a:fld>
            <a:endParaRPr lang="en-US" altLang="en-US" sz="1400">
              <a:solidFill>
                <a:srgbClr val="898989"/>
              </a:solidFill>
            </a:endParaRPr>
          </a:p>
        </p:txBody>
      </p:sp>
      <p:sp>
        <p:nvSpPr>
          <p:cNvPr id="4" name="Title 1">
            <a:extLst>
              <a:ext uri="{FF2B5EF4-FFF2-40B4-BE49-F238E27FC236}">
                <a16:creationId xmlns="" xmlns:a16="http://schemas.microsoft.com/office/drawing/2014/main" id="{CF828CAC-17E4-47C9-9EB7-E43017D3BB12}"/>
              </a:ext>
            </a:extLst>
          </p:cNvPr>
          <p:cNvSpPr txBox="1">
            <a:spLocks/>
          </p:cNvSpPr>
          <p:nvPr/>
        </p:nvSpPr>
        <p:spPr>
          <a:xfrm>
            <a:off x="1630987" y="1073458"/>
            <a:ext cx="8139076" cy="793750"/>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en-US" sz="4000" b="1" dirty="0">
                <a:solidFill>
                  <a:srgbClr val="0070C0"/>
                </a:solidFill>
                <a:latin typeface="+mn-lt"/>
                <a:cs typeface="Arial" panose="020B0604020202020204" pitchFamily="34" charset="0"/>
              </a:rPr>
              <a:t>MORBIDITY INDICATORS</a:t>
            </a:r>
          </a:p>
        </p:txBody>
      </p:sp>
      <p:sp>
        <p:nvSpPr>
          <p:cNvPr id="5" name="Content Placeholder 2">
            <a:extLst>
              <a:ext uri="{FF2B5EF4-FFF2-40B4-BE49-F238E27FC236}">
                <a16:creationId xmlns="" xmlns:a16="http://schemas.microsoft.com/office/drawing/2014/main" id="{26025677-4CD6-42D0-A173-0B789CE21008}"/>
              </a:ext>
            </a:extLst>
          </p:cNvPr>
          <p:cNvSpPr txBox="1">
            <a:spLocks/>
          </p:cNvSpPr>
          <p:nvPr/>
        </p:nvSpPr>
        <p:spPr>
          <a:xfrm>
            <a:off x="1707187" y="2445057"/>
            <a:ext cx="8062876" cy="3309567"/>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t>Incidence rate </a:t>
            </a:r>
          </a:p>
          <a:p>
            <a:r>
              <a:rPr lang="en-US" sz="2400" dirty="0"/>
              <a:t>Prevalence</a:t>
            </a:r>
          </a:p>
          <a:p>
            <a:r>
              <a:rPr lang="en-US" sz="2400" dirty="0"/>
              <a:t>Attendance to out-patient clinics or health centers</a:t>
            </a:r>
          </a:p>
          <a:p>
            <a:r>
              <a:rPr lang="en-US" sz="2400" dirty="0"/>
              <a:t>Admission – re-admission – discharge rate</a:t>
            </a:r>
          </a:p>
          <a:p>
            <a:r>
              <a:rPr lang="en-US" sz="2400" dirty="0"/>
              <a:t>Length of hospital stay</a:t>
            </a:r>
          </a:p>
          <a:p>
            <a:r>
              <a:rPr lang="en-US" sz="2400" dirty="0"/>
              <a:t>Spells of sickness or absence from school or work</a:t>
            </a:r>
          </a:p>
          <a:p>
            <a:pPr marL="0" indent="0">
              <a:lnSpc>
                <a:spcPct val="100000"/>
              </a:lnSpc>
              <a:buFont typeface="Arial" panose="020B0604020202020204" pitchFamily="34" charset="0"/>
              <a:buNone/>
            </a:pPr>
            <a:endParaRPr lang="en-US" b="1" dirty="0">
              <a:latin typeface="Arial" pitchFamily="34" charset="0"/>
              <a:cs typeface="Arial" pitchFamily="34" charset="0"/>
            </a:endParaRPr>
          </a:p>
        </p:txBody>
      </p:sp>
    </p:spTree>
    <p:extLst>
      <p:ext uri="{BB962C8B-B14F-4D97-AF65-F5344CB8AC3E}">
        <p14:creationId xmlns:p14="http://schemas.microsoft.com/office/powerpoint/2010/main" val="16724483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Slide Number Placeholder 2">
            <a:extLst>
              <a:ext uri="{FF2B5EF4-FFF2-40B4-BE49-F238E27FC236}">
                <a16:creationId xmlns="" xmlns:a16="http://schemas.microsoft.com/office/drawing/2014/main" id="{8E05DA3D-5676-4DDC-9216-3CEE94979AFC}"/>
              </a:ext>
            </a:extLst>
          </p:cNvPr>
          <p:cNvSpPr>
            <a:spLocks noGrp="1" noChangeArrowheads="1"/>
          </p:cNvSpPr>
          <p:nvPr>
            <p:ph type="sldNum" sz="quarter" idx="12"/>
          </p:nvPr>
        </p:nvSpPr>
        <p:spPr bwMode="auto">
          <a:xfrm>
            <a:off x="10668000" y="6356351"/>
            <a:ext cx="9144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E9FF6C75-9B58-46AF-B3F7-C332C8714E14}" type="slidenum">
              <a:rPr lang="en-US" altLang="en-US" sz="1400">
                <a:solidFill>
                  <a:srgbClr val="898989"/>
                </a:solidFill>
              </a:rPr>
              <a:pPr>
                <a:spcBef>
                  <a:spcPct val="0"/>
                </a:spcBef>
                <a:buFontTx/>
                <a:buNone/>
              </a:pPr>
              <a:t>9</a:t>
            </a:fld>
            <a:endParaRPr lang="en-US" altLang="en-US" sz="1400">
              <a:solidFill>
                <a:srgbClr val="898989"/>
              </a:solidFill>
            </a:endParaRPr>
          </a:p>
        </p:txBody>
      </p:sp>
      <p:sp>
        <p:nvSpPr>
          <p:cNvPr id="5" name="Content Placeholder 2">
            <a:extLst>
              <a:ext uri="{FF2B5EF4-FFF2-40B4-BE49-F238E27FC236}">
                <a16:creationId xmlns="" xmlns:a16="http://schemas.microsoft.com/office/drawing/2014/main" id="{5484C854-31C9-4949-B2BE-2E894D9C8731}"/>
              </a:ext>
            </a:extLst>
          </p:cNvPr>
          <p:cNvSpPr txBox="1">
            <a:spLocks/>
          </p:cNvSpPr>
          <p:nvPr/>
        </p:nvSpPr>
        <p:spPr>
          <a:xfrm>
            <a:off x="2376258" y="1738311"/>
            <a:ext cx="10363200" cy="4800601"/>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t>Crude death rate</a:t>
            </a:r>
          </a:p>
          <a:p>
            <a:r>
              <a:rPr lang="en-US" sz="2400" dirty="0"/>
              <a:t>Age specific mortality rate</a:t>
            </a:r>
          </a:p>
          <a:p>
            <a:pPr lvl="1"/>
            <a:r>
              <a:rPr lang="en-US" sz="2100" dirty="0"/>
              <a:t>Infant mortality rate</a:t>
            </a:r>
          </a:p>
          <a:p>
            <a:pPr lvl="1"/>
            <a:r>
              <a:rPr lang="en-US" sz="2100" dirty="0"/>
              <a:t>Perinatal mortality rate</a:t>
            </a:r>
          </a:p>
          <a:p>
            <a:pPr lvl="1"/>
            <a:r>
              <a:rPr lang="en-US" sz="2100" dirty="0"/>
              <a:t>Neonatal mortality rate</a:t>
            </a:r>
          </a:p>
          <a:p>
            <a:pPr lvl="1"/>
            <a:r>
              <a:rPr lang="en-US" sz="2100" dirty="0"/>
              <a:t>Post-neonatal mortality rate </a:t>
            </a:r>
          </a:p>
          <a:p>
            <a:r>
              <a:rPr lang="en-US" sz="2400" dirty="0"/>
              <a:t>Mortality rate of children below 5 years of age</a:t>
            </a:r>
          </a:p>
          <a:p>
            <a:r>
              <a:rPr lang="en-US" sz="2400" dirty="0"/>
              <a:t>Maternal mortality rate and ratio</a:t>
            </a:r>
          </a:p>
          <a:p>
            <a:r>
              <a:rPr lang="en-US" sz="2400" dirty="0"/>
              <a:t>Cause specific mortality rate</a:t>
            </a:r>
          </a:p>
          <a:p>
            <a:r>
              <a:rPr lang="en-US" sz="2400" dirty="0"/>
              <a:t>Proportionate mortality rate</a:t>
            </a:r>
          </a:p>
          <a:p>
            <a:r>
              <a:rPr lang="en-US" sz="2400" dirty="0"/>
              <a:t>Life expectancy</a:t>
            </a:r>
          </a:p>
        </p:txBody>
      </p:sp>
      <p:sp>
        <p:nvSpPr>
          <p:cNvPr id="6" name="Title 1">
            <a:extLst>
              <a:ext uri="{FF2B5EF4-FFF2-40B4-BE49-F238E27FC236}">
                <a16:creationId xmlns="" xmlns:a16="http://schemas.microsoft.com/office/drawing/2014/main" id="{609E46D2-09DA-411A-9CF0-B23FBC1E4A4C}"/>
              </a:ext>
            </a:extLst>
          </p:cNvPr>
          <p:cNvSpPr txBox="1">
            <a:spLocks/>
          </p:cNvSpPr>
          <p:nvPr/>
        </p:nvSpPr>
        <p:spPr>
          <a:xfrm>
            <a:off x="1941705" y="1037947"/>
            <a:ext cx="8139076" cy="793750"/>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en-US" sz="3600" b="1">
                <a:solidFill>
                  <a:srgbClr val="0070C0"/>
                </a:solidFill>
                <a:latin typeface="+mn-lt"/>
                <a:cs typeface="Arial" panose="020B0604020202020204" pitchFamily="34" charset="0"/>
              </a:rPr>
              <a:t>MORTALITY INDICATORS</a:t>
            </a:r>
            <a:endParaRPr lang="en-US" sz="3600" b="1" dirty="0">
              <a:solidFill>
                <a:srgbClr val="0070C0"/>
              </a:solidFill>
              <a:latin typeface="+mn-lt"/>
              <a:cs typeface="Arial" panose="020B0604020202020204" pitchFamily="34" charset="0"/>
            </a:endParaRPr>
          </a:p>
        </p:txBody>
      </p:sp>
    </p:spTree>
    <p:extLst>
      <p:ext uri="{BB962C8B-B14F-4D97-AF65-F5344CB8AC3E}">
        <p14:creationId xmlns:p14="http://schemas.microsoft.com/office/powerpoint/2010/main" val="30244296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444</TotalTime>
  <Words>2711</Words>
  <Application>Microsoft Office PowerPoint</Application>
  <PresentationFormat>Widescreen</PresentationFormat>
  <Paragraphs>565</Paragraphs>
  <Slides>52</Slides>
  <Notes>19</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52</vt:i4>
      </vt:variant>
    </vt:vector>
  </HeadingPairs>
  <TitlesOfParts>
    <vt:vector size="66" baseType="lpstr">
      <vt:lpstr>&amp;quot</vt:lpstr>
      <vt:lpstr>Andalus</vt:lpstr>
      <vt:lpstr>Arial</vt:lpstr>
      <vt:lpstr>Book Antiqua</vt:lpstr>
      <vt:lpstr>Calibri</vt:lpstr>
      <vt:lpstr>Calibri Light</vt:lpstr>
      <vt:lpstr>Cambria Math</vt:lpstr>
      <vt:lpstr>Footlight MT Light</vt:lpstr>
      <vt:lpstr>Myriad Pro</vt:lpstr>
      <vt:lpstr>Times</vt:lpstr>
      <vt:lpstr>Times New Roman</vt:lpstr>
      <vt:lpstr>Tw Cen MT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DISABILITY INDICATORS</vt:lpstr>
      <vt:lpstr>HEALTHCARE DELIVERY INDICATORS</vt:lpstr>
      <vt:lpstr>HEALTHCARE UTILIZATION INDICATORS</vt:lpstr>
      <vt:lpstr>NUTRITION INDICATORS</vt:lpstr>
      <vt:lpstr>SOCIOECONOMIC INDICATORS</vt:lpstr>
      <vt:lpstr>SOCIAL AND MENTAL INDICATORS</vt:lpstr>
      <vt:lpstr>ENVIRONMENTAL INDICATORS</vt:lpstr>
      <vt:lpstr>QUALITY OF LIFE INDICATORS</vt:lpstr>
      <vt:lpstr>PowerPoint Presentation</vt:lpstr>
      <vt:lpstr>PowerPoint Presentation</vt:lpstr>
      <vt:lpstr>PowerPoint Presentation</vt:lpstr>
      <vt:lpstr>PowerPoint Presentation</vt:lpstr>
      <vt:lpstr>PowerPoint Presentation</vt:lpstr>
      <vt:lpstr>PowerPoint Presentation</vt:lpstr>
      <vt:lpstr>Crude Death Rate (CDR)</vt:lpstr>
      <vt:lpstr>Age specific mortality rate</vt:lpstr>
      <vt:lpstr>Infant mortality rate (IMR)</vt:lpstr>
      <vt:lpstr>INFANT MORTALITY RATES</vt:lpstr>
      <vt:lpstr>Neonatal mortality rate</vt:lpstr>
      <vt:lpstr>Post neonatal mortality rate</vt:lpstr>
      <vt:lpstr>Peri-natal mortality rate</vt:lpstr>
      <vt:lpstr>Under-5 mortality rate</vt:lpstr>
      <vt:lpstr>Maternal Mortality Ratio (MMR)</vt:lpstr>
      <vt:lpstr>Cause Specific death rate</vt:lpstr>
      <vt:lpstr>Proportionate mortality rate</vt:lpstr>
      <vt:lpstr>PowerPoint Presentation</vt:lpstr>
      <vt:lpstr>PowerPoint Presentation</vt:lpstr>
      <vt:lpstr>Case fatality rate</vt:lpstr>
      <vt:lpstr>PowerPoint Presentation</vt:lpstr>
      <vt:lpstr>PowerPoint Presentation</vt:lpstr>
      <vt:lpstr>PowerPoint Presentation</vt:lpstr>
      <vt:lpstr>PowerPoint Presentation</vt:lpstr>
      <vt:lpstr>PowerPoint Presentation</vt:lpstr>
      <vt:lpstr>LIFE EXPECTANCY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Mamduh A. Elmesseiry</dc:creator>
  <cp:lastModifiedBy>Mamduh A. EL-Messeri</cp:lastModifiedBy>
  <cp:revision>35</cp:revision>
  <dcterms:created xsi:type="dcterms:W3CDTF">2018-09-08T10:21:35Z</dcterms:created>
  <dcterms:modified xsi:type="dcterms:W3CDTF">2018-09-17T10:51:03Z</dcterms:modified>
</cp:coreProperties>
</file>