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604" r:id="rId3"/>
    <p:sldId id="595" r:id="rId4"/>
    <p:sldId id="330" r:id="rId5"/>
    <p:sldId id="331" r:id="rId6"/>
    <p:sldId id="589" r:id="rId7"/>
    <p:sldId id="590" r:id="rId8"/>
    <p:sldId id="332" r:id="rId9"/>
    <p:sldId id="573" r:id="rId10"/>
    <p:sldId id="594" r:id="rId11"/>
    <p:sldId id="597" r:id="rId12"/>
    <p:sldId id="596" r:id="rId13"/>
    <p:sldId id="574" r:id="rId14"/>
    <p:sldId id="283" r:id="rId15"/>
    <p:sldId id="575" r:id="rId16"/>
    <p:sldId id="282" r:id="rId17"/>
    <p:sldId id="284" r:id="rId18"/>
    <p:sldId id="576" r:id="rId19"/>
    <p:sldId id="591" r:id="rId20"/>
    <p:sldId id="578" r:id="rId21"/>
    <p:sldId id="580" r:id="rId22"/>
    <p:sldId id="581" r:id="rId23"/>
    <p:sldId id="583" r:id="rId24"/>
    <p:sldId id="582" r:id="rId25"/>
    <p:sldId id="584" r:id="rId26"/>
    <p:sldId id="585" r:id="rId27"/>
    <p:sldId id="593" r:id="rId28"/>
    <p:sldId id="586" r:id="rId29"/>
    <p:sldId id="600" r:id="rId30"/>
    <p:sldId id="599" r:id="rId31"/>
    <p:sldId id="320" r:id="rId32"/>
    <p:sldId id="598" r:id="rId33"/>
    <p:sldId id="592" r:id="rId34"/>
    <p:sldId id="601" r:id="rId35"/>
    <p:sldId id="602" r:id="rId36"/>
    <p:sldId id="603" r:id="rId37"/>
    <p:sldId id="257" r:id="rId38"/>
    <p:sldId id="313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4676-B8E6-49FA-9DF8-D69D51E680F9}" type="doc">
      <dgm:prSet loTypeId="urn:microsoft.com/office/officeart/2005/8/layout/cycle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BC714B4-17E8-45D3-A40F-923CE5C0FAA4}">
      <dgm:prSet phldrT="[Text]"/>
      <dgm:spPr/>
      <dgm:t>
        <a:bodyPr/>
        <a:lstStyle/>
        <a:p>
          <a:r>
            <a:rPr lang="en-US" dirty="0" smtClean="0"/>
            <a:t>Agent</a:t>
          </a:r>
          <a:endParaRPr lang="en-US" dirty="0"/>
        </a:p>
      </dgm:t>
    </dgm:pt>
    <dgm:pt modelId="{C6A27D07-249B-4668-9BE8-2DC56760CA58}" type="parTrans" cxnId="{45D04C97-B5CB-4E12-91FC-7CD880C7A934}">
      <dgm:prSet/>
      <dgm:spPr/>
      <dgm:t>
        <a:bodyPr/>
        <a:lstStyle/>
        <a:p>
          <a:endParaRPr lang="en-US"/>
        </a:p>
      </dgm:t>
    </dgm:pt>
    <dgm:pt modelId="{FA53874F-B6B0-4F7A-97CB-746C194F52AD}" type="sibTrans" cxnId="{45D04C97-B5CB-4E12-91FC-7CD880C7A934}">
      <dgm:prSet/>
      <dgm:spPr/>
      <dgm:t>
        <a:bodyPr/>
        <a:lstStyle/>
        <a:p>
          <a:endParaRPr lang="en-US"/>
        </a:p>
      </dgm:t>
    </dgm:pt>
    <dgm:pt modelId="{3CC16AD4-A0E2-4817-BB60-350D7855637D}">
      <dgm:prSet phldrT="[Text]"/>
      <dgm:spPr/>
      <dgm:t>
        <a:bodyPr/>
        <a:lstStyle/>
        <a:p>
          <a:r>
            <a:rPr lang="en-US" dirty="0" smtClean="0"/>
            <a:t>Reservoir</a:t>
          </a:r>
          <a:endParaRPr lang="en-US" dirty="0"/>
        </a:p>
      </dgm:t>
    </dgm:pt>
    <dgm:pt modelId="{64BD77BA-21D9-4688-886F-4013D61809C4}" type="parTrans" cxnId="{FC31BDC5-1680-4476-BEDD-1B396105A7BE}">
      <dgm:prSet/>
      <dgm:spPr/>
      <dgm:t>
        <a:bodyPr/>
        <a:lstStyle/>
        <a:p>
          <a:endParaRPr lang="en-US"/>
        </a:p>
      </dgm:t>
    </dgm:pt>
    <dgm:pt modelId="{5D1073EE-1897-4858-8972-FE7D52A7206D}" type="sibTrans" cxnId="{FC31BDC5-1680-4476-BEDD-1B396105A7BE}">
      <dgm:prSet/>
      <dgm:spPr/>
      <dgm:t>
        <a:bodyPr/>
        <a:lstStyle/>
        <a:p>
          <a:endParaRPr lang="en-US"/>
        </a:p>
      </dgm:t>
    </dgm:pt>
    <dgm:pt modelId="{0C2001BB-C1AE-484D-B7F0-6CE480F424B3}">
      <dgm:prSet phldrT="[Text]"/>
      <dgm:spPr/>
      <dgm:t>
        <a:bodyPr/>
        <a:lstStyle/>
        <a:p>
          <a:r>
            <a:rPr lang="en-US" dirty="0" smtClean="0"/>
            <a:t>Transmission </a:t>
          </a:r>
          <a:endParaRPr lang="en-US" dirty="0"/>
        </a:p>
      </dgm:t>
    </dgm:pt>
    <dgm:pt modelId="{FE2373C3-DD31-43EE-8B00-ECA93E50D618}" type="parTrans" cxnId="{1A739D14-3E9B-4E2C-9E3A-35E07C718B83}">
      <dgm:prSet/>
      <dgm:spPr/>
      <dgm:t>
        <a:bodyPr/>
        <a:lstStyle/>
        <a:p>
          <a:endParaRPr lang="en-US"/>
        </a:p>
      </dgm:t>
    </dgm:pt>
    <dgm:pt modelId="{8B83338D-4B90-4AC3-8813-5CDE3640B0A4}" type="sibTrans" cxnId="{1A739D14-3E9B-4E2C-9E3A-35E07C718B83}">
      <dgm:prSet/>
      <dgm:spPr/>
      <dgm:t>
        <a:bodyPr/>
        <a:lstStyle/>
        <a:p>
          <a:endParaRPr lang="en-US"/>
        </a:p>
      </dgm:t>
    </dgm:pt>
    <dgm:pt modelId="{2B699505-F8E6-4834-9627-C0F59051274C}">
      <dgm:prSet phldrT="[Text]"/>
      <dgm:spPr/>
      <dgm:t>
        <a:bodyPr/>
        <a:lstStyle/>
        <a:p>
          <a:r>
            <a:rPr lang="en-US" dirty="0" smtClean="0"/>
            <a:t>Susceptible host </a:t>
          </a:r>
          <a:endParaRPr lang="en-US" dirty="0"/>
        </a:p>
      </dgm:t>
    </dgm:pt>
    <dgm:pt modelId="{2D203ACD-D775-41CF-B7F5-ACF63A24BE7B}" type="parTrans" cxnId="{CF358177-6B96-48A1-AEC6-155D1918FC8F}">
      <dgm:prSet/>
      <dgm:spPr/>
      <dgm:t>
        <a:bodyPr/>
        <a:lstStyle/>
        <a:p>
          <a:endParaRPr lang="en-US"/>
        </a:p>
      </dgm:t>
    </dgm:pt>
    <dgm:pt modelId="{D259D5CF-C852-4F9A-8868-CADBAA9306A4}" type="sibTrans" cxnId="{CF358177-6B96-48A1-AEC6-155D1918FC8F}">
      <dgm:prSet/>
      <dgm:spPr/>
      <dgm:t>
        <a:bodyPr/>
        <a:lstStyle/>
        <a:p>
          <a:endParaRPr lang="en-US"/>
        </a:p>
      </dgm:t>
    </dgm:pt>
    <dgm:pt modelId="{5BF432F7-9B12-4D5A-A3BA-0CC00F3D5402}" type="pres">
      <dgm:prSet presAssocID="{18324676-B8E6-49FA-9DF8-D69D51E680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F523F6-3ABD-4114-8C86-C3E7F8EFA3FB}" type="pres">
      <dgm:prSet presAssocID="{ABC714B4-17E8-45D3-A40F-923CE5C0FAA4}" presName="dummy" presStyleCnt="0"/>
      <dgm:spPr/>
    </dgm:pt>
    <dgm:pt modelId="{195B8389-358D-4844-BD42-ABA648858E2B}" type="pres">
      <dgm:prSet presAssocID="{ABC714B4-17E8-45D3-A40F-923CE5C0FAA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61CD-D6C7-4BDE-AFE9-7E0D51CB34EB}" type="pres">
      <dgm:prSet presAssocID="{FA53874F-B6B0-4F7A-97CB-746C194F52AD}" presName="sibTrans" presStyleLbl="node1" presStyleIdx="0" presStyleCnt="4"/>
      <dgm:spPr/>
      <dgm:t>
        <a:bodyPr/>
        <a:lstStyle/>
        <a:p>
          <a:endParaRPr lang="en-US"/>
        </a:p>
      </dgm:t>
    </dgm:pt>
    <dgm:pt modelId="{D6A1A4C0-5F4A-471A-AF8E-CEAE1798D1BC}" type="pres">
      <dgm:prSet presAssocID="{3CC16AD4-A0E2-4817-BB60-350D7855637D}" presName="dummy" presStyleCnt="0"/>
      <dgm:spPr/>
    </dgm:pt>
    <dgm:pt modelId="{B267A9ED-39E3-405B-A624-9E3152774077}" type="pres">
      <dgm:prSet presAssocID="{3CC16AD4-A0E2-4817-BB60-350D7855637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BCB0D-8C20-4283-B7B1-84BAFEAB8D20}" type="pres">
      <dgm:prSet presAssocID="{5D1073EE-1897-4858-8972-FE7D52A7206D}" presName="sibTrans" presStyleLbl="node1" presStyleIdx="1" presStyleCnt="4"/>
      <dgm:spPr/>
      <dgm:t>
        <a:bodyPr/>
        <a:lstStyle/>
        <a:p>
          <a:endParaRPr lang="en-US"/>
        </a:p>
      </dgm:t>
    </dgm:pt>
    <dgm:pt modelId="{C24DAAAF-4A85-4A78-B412-BB74862AE7A4}" type="pres">
      <dgm:prSet presAssocID="{0C2001BB-C1AE-484D-B7F0-6CE480F424B3}" presName="dummy" presStyleCnt="0"/>
      <dgm:spPr/>
    </dgm:pt>
    <dgm:pt modelId="{AB0991B2-67DA-4353-966F-2B219BE8DD73}" type="pres">
      <dgm:prSet presAssocID="{0C2001BB-C1AE-484D-B7F0-6CE480F424B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79FF-3C6C-42A0-BDF9-422BE5FCF57F}" type="pres">
      <dgm:prSet presAssocID="{8B83338D-4B90-4AC3-8813-5CDE3640B0A4}" presName="sibTrans" presStyleLbl="node1" presStyleIdx="2" presStyleCnt="4"/>
      <dgm:spPr/>
      <dgm:t>
        <a:bodyPr/>
        <a:lstStyle/>
        <a:p>
          <a:endParaRPr lang="en-US"/>
        </a:p>
      </dgm:t>
    </dgm:pt>
    <dgm:pt modelId="{54364F25-0AEA-4C56-B6A4-DECB6A25F27A}" type="pres">
      <dgm:prSet presAssocID="{2B699505-F8E6-4834-9627-C0F59051274C}" presName="dummy" presStyleCnt="0"/>
      <dgm:spPr/>
    </dgm:pt>
    <dgm:pt modelId="{ACFA313D-8A1E-4A15-8BFE-B6B19DECC307}" type="pres">
      <dgm:prSet presAssocID="{2B699505-F8E6-4834-9627-C0F59051274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ABC67-8D66-4FDA-8BD4-BF4DC6D34EBD}" type="pres">
      <dgm:prSet presAssocID="{D259D5CF-C852-4F9A-8868-CADBAA9306A4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CE89A9E-DFFB-42DD-A68A-E80A18328202}" type="presOf" srcId="{D259D5CF-C852-4F9A-8868-CADBAA9306A4}" destId="{5C3ABC67-8D66-4FDA-8BD4-BF4DC6D34EBD}" srcOrd="0" destOrd="0" presId="urn:microsoft.com/office/officeart/2005/8/layout/cycle1"/>
    <dgm:cxn modelId="{31B6A4CF-1F9B-4452-A927-F30B8DF59104}" type="presOf" srcId="{5D1073EE-1897-4858-8972-FE7D52A7206D}" destId="{D60BCB0D-8C20-4283-B7B1-84BAFEAB8D20}" srcOrd="0" destOrd="0" presId="urn:microsoft.com/office/officeart/2005/8/layout/cycle1"/>
    <dgm:cxn modelId="{1A739D14-3E9B-4E2C-9E3A-35E07C718B83}" srcId="{18324676-B8E6-49FA-9DF8-D69D51E680F9}" destId="{0C2001BB-C1AE-484D-B7F0-6CE480F424B3}" srcOrd="2" destOrd="0" parTransId="{FE2373C3-DD31-43EE-8B00-ECA93E50D618}" sibTransId="{8B83338D-4B90-4AC3-8813-5CDE3640B0A4}"/>
    <dgm:cxn modelId="{216E0157-52DD-4167-854D-F93A214C2094}" type="presOf" srcId="{0C2001BB-C1AE-484D-B7F0-6CE480F424B3}" destId="{AB0991B2-67DA-4353-966F-2B219BE8DD73}" srcOrd="0" destOrd="0" presId="urn:microsoft.com/office/officeart/2005/8/layout/cycle1"/>
    <dgm:cxn modelId="{65F08CB1-53BE-430F-9218-9FC9F63B18F6}" type="presOf" srcId="{ABC714B4-17E8-45D3-A40F-923CE5C0FAA4}" destId="{195B8389-358D-4844-BD42-ABA648858E2B}" srcOrd="0" destOrd="0" presId="urn:microsoft.com/office/officeart/2005/8/layout/cycle1"/>
    <dgm:cxn modelId="{CF358177-6B96-48A1-AEC6-155D1918FC8F}" srcId="{18324676-B8E6-49FA-9DF8-D69D51E680F9}" destId="{2B699505-F8E6-4834-9627-C0F59051274C}" srcOrd="3" destOrd="0" parTransId="{2D203ACD-D775-41CF-B7F5-ACF63A24BE7B}" sibTransId="{D259D5CF-C852-4F9A-8868-CADBAA9306A4}"/>
    <dgm:cxn modelId="{92BAB799-7EA4-4238-9750-75A815932FC0}" type="presOf" srcId="{8B83338D-4B90-4AC3-8813-5CDE3640B0A4}" destId="{282A79FF-3C6C-42A0-BDF9-422BE5FCF57F}" srcOrd="0" destOrd="0" presId="urn:microsoft.com/office/officeart/2005/8/layout/cycle1"/>
    <dgm:cxn modelId="{FECC2513-BB10-469D-8FC5-B7670CE7A767}" type="presOf" srcId="{3CC16AD4-A0E2-4817-BB60-350D7855637D}" destId="{B267A9ED-39E3-405B-A624-9E3152774077}" srcOrd="0" destOrd="0" presId="urn:microsoft.com/office/officeart/2005/8/layout/cycle1"/>
    <dgm:cxn modelId="{FC31BDC5-1680-4476-BEDD-1B396105A7BE}" srcId="{18324676-B8E6-49FA-9DF8-D69D51E680F9}" destId="{3CC16AD4-A0E2-4817-BB60-350D7855637D}" srcOrd="1" destOrd="0" parTransId="{64BD77BA-21D9-4688-886F-4013D61809C4}" sibTransId="{5D1073EE-1897-4858-8972-FE7D52A7206D}"/>
    <dgm:cxn modelId="{45D04C97-B5CB-4E12-91FC-7CD880C7A934}" srcId="{18324676-B8E6-49FA-9DF8-D69D51E680F9}" destId="{ABC714B4-17E8-45D3-A40F-923CE5C0FAA4}" srcOrd="0" destOrd="0" parTransId="{C6A27D07-249B-4668-9BE8-2DC56760CA58}" sibTransId="{FA53874F-B6B0-4F7A-97CB-746C194F52AD}"/>
    <dgm:cxn modelId="{65543279-51AC-422D-A94D-9D4B8FBF84BB}" type="presOf" srcId="{2B699505-F8E6-4834-9627-C0F59051274C}" destId="{ACFA313D-8A1E-4A15-8BFE-B6B19DECC307}" srcOrd="0" destOrd="0" presId="urn:microsoft.com/office/officeart/2005/8/layout/cycle1"/>
    <dgm:cxn modelId="{D024DE90-2FA6-45E6-90F9-65AFD6B5CD40}" type="presOf" srcId="{18324676-B8E6-49FA-9DF8-D69D51E680F9}" destId="{5BF432F7-9B12-4D5A-A3BA-0CC00F3D5402}" srcOrd="0" destOrd="0" presId="urn:microsoft.com/office/officeart/2005/8/layout/cycle1"/>
    <dgm:cxn modelId="{2446D4AC-AE9B-4721-84EA-2E1125BA9A27}" type="presOf" srcId="{FA53874F-B6B0-4F7A-97CB-746C194F52AD}" destId="{06F761CD-D6C7-4BDE-AFE9-7E0D51CB34EB}" srcOrd="0" destOrd="0" presId="urn:microsoft.com/office/officeart/2005/8/layout/cycle1"/>
    <dgm:cxn modelId="{6FAFB7AB-96C4-436B-9654-E823729741B6}" type="presParOf" srcId="{5BF432F7-9B12-4D5A-A3BA-0CC00F3D5402}" destId="{2CF523F6-3ABD-4114-8C86-C3E7F8EFA3FB}" srcOrd="0" destOrd="0" presId="urn:microsoft.com/office/officeart/2005/8/layout/cycle1"/>
    <dgm:cxn modelId="{20E88A63-7081-4D6C-857A-ADFDFB21F451}" type="presParOf" srcId="{5BF432F7-9B12-4D5A-A3BA-0CC00F3D5402}" destId="{195B8389-358D-4844-BD42-ABA648858E2B}" srcOrd="1" destOrd="0" presId="urn:microsoft.com/office/officeart/2005/8/layout/cycle1"/>
    <dgm:cxn modelId="{9351883F-0055-484A-95CC-105A7FA82784}" type="presParOf" srcId="{5BF432F7-9B12-4D5A-A3BA-0CC00F3D5402}" destId="{06F761CD-D6C7-4BDE-AFE9-7E0D51CB34EB}" srcOrd="2" destOrd="0" presId="urn:microsoft.com/office/officeart/2005/8/layout/cycle1"/>
    <dgm:cxn modelId="{92B1429C-CEE4-4501-A5E0-AFAC09FDCE5B}" type="presParOf" srcId="{5BF432F7-9B12-4D5A-A3BA-0CC00F3D5402}" destId="{D6A1A4C0-5F4A-471A-AF8E-CEAE1798D1BC}" srcOrd="3" destOrd="0" presId="urn:microsoft.com/office/officeart/2005/8/layout/cycle1"/>
    <dgm:cxn modelId="{EE8D3BA9-5FA8-4619-BA35-4DBA6465F90B}" type="presParOf" srcId="{5BF432F7-9B12-4D5A-A3BA-0CC00F3D5402}" destId="{B267A9ED-39E3-405B-A624-9E3152774077}" srcOrd="4" destOrd="0" presId="urn:microsoft.com/office/officeart/2005/8/layout/cycle1"/>
    <dgm:cxn modelId="{EE841475-46AE-4533-8D33-CCD5D5EA63E1}" type="presParOf" srcId="{5BF432F7-9B12-4D5A-A3BA-0CC00F3D5402}" destId="{D60BCB0D-8C20-4283-B7B1-84BAFEAB8D20}" srcOrd="5" destOrd="0" presId="urn:microsoft.com/office/officeart/2005/8/layout/cycle1"/>
    <dgm:cxn modelId="{5B6B3F06-72F6-41AC-8116-0AE808F9D416}" type="presParOf" srcId="{5BF432F7-9B12-4D5A-A3BA-0CC00F3D5402}" destId="{C24DAAAF-4A85-4A78-B412-BB74862AE7A4}" srcOrd="6" destOrd="0" presId="urn:microsoft.com/office/officeart/2005/8/layout/cycle1"/>
    <dgm:cxn modelId="{D3A11AB3-EBF0-4AB1-AFF0-5E9C3DF3E81B}" type="presParOf" srcId="{5BF432F7-9B12-4D5A-A3BA-0CC00F3D5402}" destId="{AB0991B2-67DA-4353-966F-2B219BE8DD73}" srcOrd="7" destOrd="0" presId="urn:microsoft.com/office/officeart/2005/8/layout/cycle1"/>
    <dgm:cxn modelId="{B146A5C3-909D-409C-AF13-2C42FFE0D1C6}" type="presParOf" srcId="{5BF432F7-9B12-4D5A-A3BA-0CC00F3D5402}" destId="{282A79FF-3C6C-42A0-BDF9-422BE5FCF57F}" srcOrd="8" destOrd="0" presId="urn:microsoft.com/office/officeart/2005/8/layout/cycle1"/>
    <dgm:cxn modelId="{B2961C46-9CC3-4B3C-964C-75591F10866C}" type="presParOf" srcId="{5BF432F7-9B12-4D5A-A3BA-0CC00F3D5402}" destId="{54364F25-0AEA-4C56-B6A4-DECB6A25F27A}" srcOrd="9" destOrd="0" presId="urn:microsoft.com/office/officeart/2005/8/layout/cycle1"/>
    <dgm:cxn modelId="{B50932DB-D263-4339-89E2-4FDCAFEEC47E}" type="presParOf" srcId="{5BF432F7-9B12-4D5A-A3BA-0CC00F3D5402}" destId="{ACFA313D-8A1E-4A15-8BFE-B6B19DECC307}" srcOrd="10" destOrd="0" presId="urn:microsoft.com/office/officeart/2005/8/layout/cycle1"/>
    <dgm:cxn modelId="{20A5D0FA-1111-4952-A1C3-67E6D9C87A57}" type="presParOf" srcId="{5BF432F7-9B12-4D5A-A3BA-0CC00F3D5402}" destId="{5C3ABC67-8D66-4FDA-8BD4-BF4DC6D34EB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EA1CB9-27E8-44DC-AE74-CC9851625118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B4ECA-AF38-43CA-979C-E9ED83F2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FD2512-C59A-4896-8D02-4EE8E8423B0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C584F-424F-4618-BC79-0CD28539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Surpassed HIV in 2014 as the #1 infectious disease killer worldwide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791DA1-6066-4662-8C0E-C5B8576CBC8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502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DC7C5-FD1E-4410-916D-ADE47F89FD1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1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E3D7C-EC4E-4C9F-9EF5-95523417702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9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3D062-02F3-409A-932A-7431B3AEA17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98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E5DBED-0BBB-4819-B448-071F8738BEC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0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16F271-A999-4E83-B93C-EC00E8573CB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6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0EECF-2A6E-40A8-AD70-553738ECCA0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3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01D05C-E1DA-4365-9FA9-189E289F646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5/22/06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*Culture confirmed cases with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15F4-42CA-4238-BECC-1CF406136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7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b="1" cap="all" baseline="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C26BD5-6B41-4431-B1FE-FC85CB098D26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9CC6F1-78D9-465C-A5D9-FA3D0F0EF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83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b="1" cap="all" baseline="0"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C26BD5-6B41-4431-B1FE-FC85CB098D26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9CC6F1-78D9-465C-A5D9-FA3D0F0EF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0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D3A5-DDDB-4075-8064-A7C9521C47D6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1AE9-A9CA-4DB9-A542-901507E1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2176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tb/topic/basics/tbpreventio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677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proportion of multidrug-resistant TB (MDR-TB) 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93" y="23813"/>
            <a:ext cx="6097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re-emerges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925" y="1589034"/>
            <a:ext cx="1054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1990s   TB re-emerges as a threat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TB-HIV co-infection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Drug-resistant TB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allows TB to travel</a:t>
            </a: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6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Saudi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Arabia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772"/>
            <a:ext cx="4791075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44" y="0"/>
            <a:ext cx="526436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0" y="6135899"/>
            <a:ext cx="5247505" cy="722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96905"/>
            <a:ext cx="6928022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9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4999EFD-56B7-4512-921F-07828121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42436D2-8DBB-4139-B292-20DEB7FA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caused by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bacterium called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usually attack the lungs,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TB bacteria can attack any part of the body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kidney, spine, and brain.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everyone infected with TB bacteria becomes sick.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TB-related conditions exist: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TB infection (LTBI)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disease.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434722" y="46037"/>
            <a:ext cx="6942056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TB – A Multi-system Infection</a:t>
            </a:r>
          </a:p>
        </p:txBody>
      </p:sp>
      <p:pic>
        <p:nvPicPr>
          <p:cNvPr id="16387" name="Picture 3" descr="news_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1"/>
            <a:ext cx="25717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00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006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09300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86000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tb_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343400"/>
            <a:ext cx="1355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16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2667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286000" y="2209800"/>
            <a:ext cx="3352800" cy="2133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3" name="Picture 9" descr="abouttb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8534"/>
            <a:ext cx="2895601" cy="215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2819400" y="40386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752600" y="5029200"/>
            <a:ext cx="1524000" cy="160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1905000" y="12192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299A0C7E-8F4B-48BA-B249-A8621F97788B}"/>
              </a:ext>
            </a:extLst>
          </p:cNvPr>
          <p:cNvSpPr/>
          <p:nvPr/>
        </p:nvSpPr>
        <p:spPr>
          <a:xfrm>
            <a:off x="23867" y="1524000"/>
            <a:ext cx="4676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TB: Airborne Transmission</a:t>
            </a:r>
            <a:endParaRPr lang="ar-S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7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BEC9D0E-8550-4816-96B4-E85803B3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TB Spreads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290FA024-4F6D-4F9E-A7DF-EE05CA33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bacteria are spread through the air from one person to another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TB bacteria are put into the air when a person with TB disease of the lungs or throat coughs, speaks, or sings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nearby may breathe in these bacteria and become infected.</a:t>
            </a:r>
            <a:endParaRPr lang="ar-S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TB Invades/Infects the Lung</a:t>
            </a:r>
          </a:p>
        </p:txBody>
      </p:sp>
      <p:pic>
        <p:nvPicPr>
          <p:cNvPr id="15363" name="Picture 3" descr="prev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1"/>
            <a:ext cx="4114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705601" y="2057401"/>
            <a:ext cx="2540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Effective immune</a:t>
            </a:r>
          </a:p>
          <a:p>
            <a:pPr eaLnBrk="1" hangingPunct="1"/>
            <a:r>
              <a:rPr lang="en-US" altLang="en-US" sz="2400"/>
              <a:t>response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962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35876" y="3276601"/>
            <a:ext cx="2957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Infection limited </a:t>
            </a:r>
          </a:p>
          <a:p>
            <a:pPr eaLnBrk="1" hangingPunct="1"/>
            <a:r>
              <a:rPr lang="en-US" altLang="en-US" sz="2400"/>
              <a:t>to small area of lung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10400" y="4648201"/>
            <a:ext cx="2650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Immune response</a:t>
            </a:r>
          </a:p>
          <a:p>
            <a:pPr eaLnBrk="1" hangingPunct="1"/>
            <a:r>
              <a:rPr lang="en-US" altLang="en-US" sz="2400"/>
              <a:t>insufficient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80325" y="5908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6400800" y="23622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7848600" y="2895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553200" y="4267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610600" y="5715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9067800" y="5715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96774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Natural History of TB Infection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429001" y="12954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Exposure to TB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33601" y="2057401"/>
            <a:ext cx="1896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No infection </a:t>
            </a:r>
          </a:p>
          <a:p>
            <a:pPr eaLnBrk="1" hangingPunct="1"/>
            <a:r>
              <a:rPr lang="en-US" altLang="en-US" sz="2400"/>
              <a:t>(70-90%)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10200" y="2133601"/>
            <a:ext cx="14526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Infection</a:t>
            </a:r>
          </a:p>
          <a:p>
            <a:pPr eaLnBrk="1" hangingPunct="1"/>
            <a:r>
              <a:rPr lang="en-US" altLang="en-US" sz="2400"/>
              <a:t>(10-30%)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05000" y="3352801"/>
            <a:ext cx="151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Latent TB</a:t>
            </a:r>
          </a:p>
          <a:p>
            <a:pPr eaLnBrk="1" hangingPunct="1"/>
            <a:r>
              <a:rPr lang="en-US" altLang="en-US" sz="2400"/>
              <a:t>  (90%)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553201" y="3352801"/>
            <a:ext cx="14951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Active TB</a:t>
            </a:r>
          </a:p>
          <a:p>
            <a:pPr eaLnBrk="1" hangingPunct="1"/>
            <a:r>
              <a:rPr lang="en-US" altLang="en-US" sz="2400"/>
              <a:t>(10%)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24401" y="4343401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91200" y="4876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Untreated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200400" y="56388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Die within 2 years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248400" y="563880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Survive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05801" y="50292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Treated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001000" y="5867400"/>
            <a:ext cx="64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Die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8915400" y="586740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Cured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2971800" y="18288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648200" y="18288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3276600" y="2971800"/>
            <a:ext cx="2667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172200" y="29718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343400" y="53340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6705600" y="53340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8229600" y="54864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9144000" y="54864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31" name="Picture 23" descr="aboutt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4" descr="preve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5" descr="Tuberculosis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76600"/>
            <a:ext cx="56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1812926" y="4383089"/>
            <a:ext cx="2257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Never develop </a:t>
            </a:r>
          </a:p>
          <a:p>
            <a:pPr eaLnBrk="1" hangingPunct="1"/>
            <a:r>
              <a:rPr lang="en-US" altLang="en-US" sz="2400"/>
              <a:t>Active disease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048000" y="3886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6858000" y="4038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7848600" y="3962400"/>
            <a:ext cx="762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38" name="Picture 30" descr="Tuberculosis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23622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114800" y="3581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40" name="Picture 32" descr="Tuberculosis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5052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3" descr="Tuberculosis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33528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TB vs. TB Disease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TB (LTBI) (Goal = prevent future active disease)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positive TB skin test reaction or positive TB blood test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develop TB disease if they do not receive treatment for latent TB infection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have a weak immune system, the bacteria become active, multiply, and cause TB disease.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Tuberculosi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3" y="1391961"/>
            <a:ext cx="962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TB vs. TB Disease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Infection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       treat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cure, prevent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(usually)</a:t>
            </a:r>
          </a:p>
          <a:p>
            <a:pPr>
              <a:spcBef>
                <a:spcPct val="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PULMONARY (usually)</a:t>
            </a:r>
          </a:p>
          <a:p>
            <a:pPr>
              <a:spcBef>
                <a:spcPct val="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if not PULMONARY (usually)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Tuberculosi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09" y="568178"/>
            <a:ext cx="962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Tuberculosis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34" y="2769974"/>
            <a:ext cx="134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17125" y="2540014"/>
            <a:ext cx="642551" cy="31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84" y="1825624"/>
            <a:ext cx="11139616" cy="505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Understand the epidemiology and global burden of TB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List the sign and symptoms and risk factors of different types of TB, with particular emphasis on pulmonary TB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Describe trends and state reasons for resurgence of pulmonary TB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List population subgroups at risk for pulmonary TB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Draw the cycle of infection of pulmonary TB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measures for prevention and control for pulmonary TB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role of WHO to address the global burden of TB, particularly directly observed therapy short course (DOTS) for pulmonary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Latent TB Infection &amp;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persons, but not everyone, with TB disease have one or more symptoms of TB disease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persons with either symptoms or a positive TB test result should be evaluated for TB disease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person has symptoms, but a negative TB test result, they should still be evaluated for TB disease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0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Latent TB Infection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Latent TB Infection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person has a positive TB test result and a medical evaluation does not indicate TB disease.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0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Latent TB Infection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9256" cy="4961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for latent TB infection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chances of developing TB disease by considering their risk factors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Persons who have been recently infected with TB bacteria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Persons with medical conditions that weaken the immune system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about 5 to 10% of infected persons who do not receive treatment for latent TB infection will develop TB disease at some time in their live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6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5D14825-D50B-4DCB-AC3E-AB829088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Persons with Medical Conditions that Weaken the Immune System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C65DF97-4969-4EA0-A3C7-BC230BD64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infection (the virus that causes AIDS)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kidney disease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body weight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transplants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 cancer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treatments such as corticosteroids or organ transplant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treatment for rheumatoid arthritis or Crohn’s disease</a:t>
            </a:r>
          </a:p>
        </p:txBody>
      </p:sp>
    </p:spTree>
    <p:extLst>
      <p:ext uri="{BB962C8B-B14F-4D97-AF65-F5344CB8AC3E}">
        <p14:creationId xmlns:p14="http://schemas.microsoft.com/office/powerpoint/2010/main" val="261656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TB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by medical history, physical examination, chest x-ray, and other laboratory tests.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is treated by taking several drugs as recommended by a health care provider.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TB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disease should be suspected in persons who have any of the following symptoms: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weight loss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sweats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771394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TB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825625"/>
            <a:ext cx="11654672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TB disease is in other parts of the body (extrapulmonary), symptoms will depend on the area affected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TB disease is in the lungs (pulmonary), symptoms may include: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Coughing for longer than 3 weeks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Hemoptysis (coughing up blood)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</p:txBody>
      </p:sp>
    </p:spTree>
    <p:extLst>
      <p:ext uri="{BB962C8B-B14F-4D97-AF65-F5344CB8AC3E}">
        <p14:creationId xmlns:p14="http://schemas.microsoft.com/office/powerpoint/2010/main" val="143743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TB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532238"/>
            <a:ext cx="11654672" cy="5189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for TB Infection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Mantoux tuberculin skin test (TST)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blood test can be used to test for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tuberculosis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infection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Radiograph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suggest TB, but cannot be used to definitively diagnose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radiograph may be used to rule out the possibility of pulmonary TB in a person who has had a positive reaction to a TST or TB blood test and no symptoms of disease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4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A9139F9-4CD8-4137-A68A-A71F3421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TB Disease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D7CAFBE-4431-4B1D-98F2-25C522F7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9" y="1532238"/>
            <a:ext cx="11654672" cy="4644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acid-fast-bacilli (AFB) on a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smear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other specimen often indicates TB disease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confirm a diagnosis of TB because some acid-fast-bacilli are not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tuberculosis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done on all initial samples to confirm the diagnosis</a:t>
            </a:r>
          </a:p>
        </p:txBody>
      </p:sp>
    </p:spTree>
    <p:extLst>
      <p:ext uri="{BB962C8B-B14F-4D97-AF65-F5344CB8AC3E}">
        <p14:creationId xmlns:p14="http://schemas.microsoft.com/office/powerpoint/2010/main" val="2576921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831850" y="214184"/>
            <a:ext cx="10515600" cy="8415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Candara" panose="020E0502030303020204" pitchFamily="34" charset="0"/>
              </a:rPr>
              <a:t>Tuberculin skin test</a:t>
            </a:r>
            <a:endParaRPr lang="en-US" altLang="en-US" sz="3600" dirty="0">
              <a:latin typeface="Candara" panose="020E0502030303020204" pitchFamily="34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1"/>
            <a:ext cx="1123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53000"/>
            <a:ext cx="1947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1"/>
            <a:ext cx="2057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1"/>
            <a:ext cx="24384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2324894" y="4685506"/>
            <a:ext cx="3810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1" y="5486400"/>
            <a:ext cx="379413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81801" y="5486400"/>
            <a:ext cx="379413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Box 16"/>
          <p:cNvSpPr txBox="1">
            <a:spLocks noChangeArrowheads="1"/>
          </p:cNvSpPr>
          <p:nvPr/>
        </p:nvSpPr>
        <p:spPr bwMode="auto">
          <a:xfrm>
            <a:off x="3124201" y="37338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47115" name="TextBox 17"/>
          <p:cNvSpPr txBox="1">
            <a:spLocks noChangeArrowheads="1"/>
          </p:cNvSpPr>
          <p:nvPr/>
        </p:nvSpPr>
        <p:spPr bwMode="auto">
          <a:xfrm>
            <a:off x="2438401" y="6248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47116" name="TextBox 18"/>
          <p:cNvSpPr txBox="1">
            <a:spLocks noChangeArrowheads="1"/>
          </p:cNvSpPr>
          <p:nvPr/>
        </p:nvSpPr>
        <p:spPr bwMode="auto">
          <a:xfrm>
            <a:off x="5257801" y="6248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(3)</a:t>
            </a:r>
          </a:p>
        </p:txBody>
      </p:sp>
      <p:sp>
        <p:nvSpPr>
          <p:cNvPr id="47117" name="TextBox 19"/>
          <p:cNvSpPr txBox="1">
            <a:spLocks noChangeArrowheads="1"/>
          </p:cNvSpPr>
          <p:nvPr/>
        </p:nvSpPr>
        <p:spPr bwMode="auto">
          <a:xfrm>
            <a:off x="8686801" y="63246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1" y="3124200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0.1 ml PPD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1" y="3733801"/>
            <a:ext cx="1171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Erythema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Edema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543800" y="4114800"/>
            <a:ext cx="838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5801" y="5181600"/>
            <a:ext cx="1211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Induration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And Global Burden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2724"/>
            <a:ext cx="7342909" cy="49742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9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22"/>
          <p:cNvSpPr>
            <a:spLocks noGrp="1"/>
          </p:cNvSpPr>
          <p:nvPr>
            <p:ph type="body" idx="1"/>
          </p:nvPr>
        </p:nvSpPr>
        <p:spPr>
          <a:xfrm>
            <a:off x="449264" y="2130424"/>
            <a:ext cx="9189006" cy="385024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induration size in mm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Induration = Previous exposure to M. protein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mm     = positive 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&lt;10 mm = positive in immune compromised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15 mm     = suggestive of infection rather than BCG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609428" y="1120367"/>
            <a:ext cx="10515600" cy="4897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Tuberculin skin test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60" y="62726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067801" y="4724400"/>
            <a:ext cx="1211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Induration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Investigation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114" y="1724026"/>
            <a:ext cx="9525686" cy="4858006"/>
          </a:xfrm>
        </p:spPr>
        <p:txBody>
          <a:bodyPr>
            <a:no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person is found to have TB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health department looks for people who might have been exposed to TB germs</a:t>
            </a:r>
          </a:p>
          <a:p>
            <a:pPr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health department thinks that you might have been exposed to TB germs, they will give you a TB test</a:t>
            </a:r>
          </a:p>
        </p:txBody>
      </p:sp>
    </p:spTree>
    <p:extLst>
      <p:ext uri="{BB962C8B-B14F-4D97-AF65-F5344CB8AC3E}">
        <p14:creationId xmlns:p14="http://schemas.microsoft.com/office/powerpoint/2010/main" val="1385240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86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TUBERCULIN TESTING IN MANAGING CONTACTS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381000"/>
            <a:ext cx="2209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70C0"/>
                </a:solidFill>
              </a:rPr>
              <a:t>Contact of a case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1676400"/>
            <a:ext cx="2209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Tuberculin negative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4114800"/>
            <a:ext cx="1752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Tuberculin negative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0" y="1676400"/>
            <a:ext cx="2209800" cy="838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Tuberculin positive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91000" y="4114800"/>
            <a:ext cx="1752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Tuberculin positive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48400" y="4114800"/>
            <a:ext cx="1752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X-ray negative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10600" y="4191000"/>
            <a:ext cx="17526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70C0"/>
                </a:solidFill>
              </a:rPr>
              <a:t>X-ray positive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91000" y="1371600"/>
            <a:ext cx="3657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734301" y="1485901"/>
            <a:ext cx="228600" cy="31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077494" y="1485106"/>
            <a:ext cx="228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36576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916488" y="3770313"/>
            <a:ext cx="22701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477294" y="3771106"/>
            <a:ext cx="228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34200" y="36576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259888" y="3770313"/>
            <a:ext cx="22701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820694" y="3771106"/>
            <a:ext cx="228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52600" y="2743200"/>
            <a:ext cx="17907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Repeat tuberculin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10600" y="2743200"/>
            <a:ext cx="1860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Chest radiography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7696201" y="3048001"/>
            <a:ext cx="609600" cy="31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582194" y="3123406"/>
            <a:ext cx="609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52601" y="5638800"/>
            <a:ext cx="13811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BCG vaccine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210594" y="5257006"/>
            <a:ext cx="609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067800" y="5638800"/>
            <a:ext cx="11128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Treatment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9220994" y="5257006"/>
            <a:ext cx="609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76800" y="5334000"/>
            <a:ext cx="24384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764088" y="5218113"/>
            <a:ext cx="22701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202488" y="5218113"/>
            <a:ext cx="22701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1600" y="5562600"/>
            <a:ext cx="18811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Chemoprophylaxis</a:t>
            </a:r>
          </a:p>
        </p:txBody>
      </p:sp>
    </p:spTree>
    <p:extLst>
      <p:ext uri="{BB962C8B-B14F-4D97-AF65-F5344CB8AC3E}">
        <p14:creationId xmlns:p14="http://schemas.microsoft.com/office/powerpoint/2010/main" val="3560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"/>
            <a:ext cx="12231237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8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title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8011486" cy="68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control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438400" y="533400"/>
          <a:ext cx="731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348" name="Picture 6" descr="Boy Face Cartoon Clip 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63" y="-26050875"/>
            <a:ext cx="2800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 descr="Boy Face Cartoon Clip 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63" y="-26050875"/>
            <a:ext cx="2800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0" descr="Boy Face Cartoon Clip 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63" y="-26050875"/>
            <a:ext cx="2800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3800" y="4800601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Contact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  <a:cs typeface="Arial" charset="0"/>
              </a:rPr>
              <a:t>Air borne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86000" y="1828800"/>
            <a:ext cx="533400" cy="533400"/>
          </a:xfrm>
          <a:prstGeom prst="straightConnector1">
            <a:avLst/>
          </a:prstGeom>
          <a:ln>
            <a:solidFill>
              <a:srgbClr val="D67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Box 13"/>
          <p:cNvSpPr txBox="1">
            <a:spLocks noChangeArrowheads="1"/>
          </p:cNvSpPr>
          <p:nvPr/>
        </p:nvSpPr>
        <p:spPr bwMode="auto">
          <a:xfrm>
            <a:off x="1905001" y="25146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Protection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14600" y="4648200"/>
            <a:ext cx="1066800" cy="762000"/>
          </a:xfrm>
          <a:prstGeom prst="straightConnector1">
            <a:avLst/>
          </a:prstGeom>
          <a:ln>
            <a:solidFill>
              <a:srgbClr val="D67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5" name="TextBox 15"/>
          <p:cNvSpPr txBox="1">
            <a:spLocks noChangeArrowheads="1"/>
          </p:cNvSpPr>
          <p:nvPr/>
        </p:nvSpPr>
        <p:spPr bwMode="auto">
          <a:xfrm>
            <a:off x="1676400" y="54864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Minimize exposure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9448800" y="4191000"/>
            <a:ext cx="711200" cy="609600"/>
          </a:xfrm>
          <a:prstGeom prst="straightConnector1">
            <a:avLst/>
          </a:prstGeom>
          <a:ln>
            <a:solidFill>
              <a:srgbClr val="D67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7" name="TextBox 18"/>
          <p:cNvSpPr txBox="1">
            <a:spLocks noChangeArrowheads="1"/>
          </p:cNvSpPr>
          <p:nvPr/>
        </p:nvSpPr>
        <p:spPr bwMode="auto">
          <a:xfrm>
            <a:off x="8610600" y="3733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Identify &amp; treat</a:t>
            </a:r>
          </a:p>
        </p:txBody>
      </p:sp>
    </p:spTree>
    <p:extLst>
      <p:ext uri="{BB962C8B-B14F-4D97-AF65-F5344CB8AC3E}">
        <p14:creationId xmlns:p14="http://schemas.microsoft.com/office/powerpoint/2010/main" val="3635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&amp; control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752600" y="2514600"/>
            <a:ext cx="3124200" cy="3429000"/>
          </a:xfrm>
        </p:spPr>
        <p:txBody>
          <a:bodyPr>
            <a:normAutofit lnSpcReduction="10000"/>
          </a:bodyPr>
          <a:lstStyle/>
          <a:p>
            <a:pPr marL="0" indent="1778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of case</a:t>
            </a:r>
          </a:p>
          <a:p>
            <a:pPr marL="0" indent="177800"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(respiratory precautions)</a:t>
            </a:r>
          </a:p>
          <a:p>
            <a:pPr marL="168275" indent="-168275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disinfection (patients’ items)</a:t>
            </a:r>
          </a:p>
          <a:p>
            <a:pPr marL="168275" indent="-168275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exposure to sunlight</a:t>
            </a:r>
          </a:p>
          <a:p>
            <a:pPr marL="177800" indent="-1778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floor with disinfectant</a:t>
            </a:r>
          </a:p>
          <a:p>
            <a:pPr marL="0" indent="177800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2438400"/>
            <a:ext cx="2514600" cy="3581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 vaccine: Live attenuated vaccine, 0.1ml IM injection in the left deltoid within 40 days of birth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nutrition status</a:t>
            </a:r>
          </a:p>
          <a:p>
            <a:pPr marL="53975" indent="-53975"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39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953000" y="1828801"/>
            <a:ext cx="2514600" cy="63976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susceptible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2057400" y="1828801"/>
            <a:ext cx="251460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exposure </a:t>
            </a:r>
          </a:p>
        </p:txBody>
      </p:sp>
      <p:sp>
        <p:nvSpPr>
          <p:cNvPr id="5939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7696200" y="1828801"/>
            <a:ext cx="2514600" cy="63976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treatment 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7620000" y="2514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Anti-tuberculosis drugs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2057400" y="6019801"/>
            <a:ext cx="2590800" cy="639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transmission</a:t>
            </a:r>
          </a:p>
        </p:txBody>
      </p:sp>
      <p:sp>
        <p:nvSpPr>
          <p:cNvPr id="5940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029200" y="6019801"/>
            <a:ext cx="2514600" cy="63976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host resistance</a:t>
            </a:r>
          </a:p>
        </p:txBody>
      </p:sp>
      <p:sp>
        <p:nvSpPr>
          <p:cNvPr id="5940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7848600" y="6019801"/>
            <a:ext cx="2514600" cy="63976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reservoir</a:t>
            </a:r>
          </a:p>
        </p:txBody>
      </p:sp>
    </p:spTree>
    <p:extLst>
      <p:ext uri="{BB962C8B-B14F-4D97-AF65-F5344CB8AC3E}">
        <p14:creationId xmlns:p14="http://schemas.microsoft.com/office/powerpoint/2010/main" val="39699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DIRECTLY OBSERVED THERAPY SHORT COURSE (DOTS)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76400"/>
            <a:ext cx="81534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Strategy to improve compliance                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14600" y="4800600"/>
            <a:ext cx="7315200" cy="1588"/>
          </a:xfrm>
          <a:prstGeom prst="line">
            <a:avLst/>
          </a:prstGeom>
          <a:ln>
            <a:solidFill>
              <a:srgbClr val="D6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0800" y="4876800"/>
            <a:ext cx="1479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Initial phase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876800"/>
            <a:ext cx="2198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Maintenance phase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1" y="4343400"/>
            <a:ext cx="1133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ar-EG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4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months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5181600"/>
            <a:ext cx="1746250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(2 HRZE)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Isoniazid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(H)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Rifampicin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(R)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Pyrazinamide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(Z)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Ethambutol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(E)</a:t>
            </a:r>
          </a:p>
        </p:txBody>
      </p:sp>
      <p:sp>
        <p:nvSpPr>
          <p:cNvPr id="15" name="Minus 14"/>
          <p:cNvSpPr/>
          <p:nvPr/>
        </p:nvSpPr>
        <p:spPr>
          <a:xfrm>
            <a:off x="4800600" y="4267200"/>
            <a:ext cx="46038" cy="1143000"/>
          </a:xfrm>
          <a:prstGeom prst="mathMinus">
            <a:avLst/>
          </a:prstGeom>
          <a:ln>
            <a:solidFill>
              <a:srgbClr val="D6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1" y="4419600"/>
            <a:ext cx="1133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 months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5334001"/>
            <a:ext cx="41910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(4 HR) daily or (4 HR)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3 (three times per week)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Isoniazid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(H)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Rifampicin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(R)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19375" y="2362200"/>
            <a:ext cx="7010400" cy="126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Fixed Dose Combination therapy (FDC) - ALL IN ONE tablet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186353" y="5561598"/>
            <a:ext cx="1927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Arial" charset="0"/>
              </a:rPr>
              <a:t>First line medications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64" y="0"/>
            <a:ext cx="693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9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https://www.cdc.gov/tb/topic/basics/tbprevention.htm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9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F4A73D7-3884-4F9A-A0D9-DF26A62C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Global Impact Of Tuberculosis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9BA55E8-B0A7-406A-A36B-D60F5065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841" cy="482027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 billion people, are infected by TB bacteria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 million will die each year, making TB the leading infectious disease killer in the world.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 million individuals who become ill with TB each year 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four million are “missed” each year by health systems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get the care they need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the disease to continue to be transmitted</a:t>
            </a:r>
          </a:p>
        </p:txBody>
      </p:sp>
    </p:spTree>
    <p:extLst>
      <p:ext uri="{BB962C8B-B14F-4D97-AF65-F5344CB8AC3E}">
        <p14:creationId xmlns:p14="http://schemas.microsoft.com/office/powerpoint/2010/main" val="298992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F4A73D7-3884-4F9A-A0D9-DF26A62C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Global Impact Of Tuberculosis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9BA55E8-B0A7-406A-A36B-D60F5065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841" cy="482027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anti-TB drugs can occur when these drugs are misused or mismanaged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do not complete their full course of treatment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treatment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dose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length of time for taking the drugs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is not always available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are of poor quality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667000" y="217488"/>
            <a:ext cx="7848600" cy="857250"/>
          </a:xfrm>
        </p:spPr>
        <p:txBody>
          <a:bodyPr/>
          <a:lstStyle/>
          <a:p>
            <a:r>
              <a:rPr lang="en-US" altLang="en-US" b="1"/>
              <a:t>Global burden of TB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475" y="6604000"/>
            <a:ext cx="582295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WHO Global Tuberculosis Report 2016:  http://www.who.int/tb/publications/global_report/en/</a:t>
            </a: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63785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0" y="5368729"/>
            <a:ext cx="883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In 2014, TB surpassed HIV as the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#1 infectious disease killer worldwide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In 2015, 10.4M cases</a:t>
            </a:r>
          </a:p>
        </p:txBody>
      </p:sp>
      <p:pic>
        <p:nvPicPr>
          <p:cNvPr id="6" name="Picture 4" descr="http://gamapserver.who.int/mapLibrary/Files/Maps/Global_TB_incidence_2010.png">
            <a:extLst>
              <a:ext uri="{FF2B5EF4-FFF2-40B4-BE49-F238E27FC236}">
                <a16:creationId xmlns="" xmlns:a16="http://schemas.microsoft.com/office/drawing/2014/main" id="{2667AAA4-BCBF-4B3B-BDE9-A1A63781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395" y="1489435"/>
            <a:ext cx="5113651" cy="363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59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amapserver.who.int/mapLibrary/Files/Maps/Global_HIVprevalence_TBcases_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377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45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F4A73D7-3884-4F9A-A0D9-DF26A62C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Global Impact Of Tuberculosis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9BA55E8-B0A7-406A-A36B-D60F5065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841" cy="48202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 resistant tuberculosis (MDR-TB)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resistant to two of the most important drugs used to treat TB: Isoniazid (INH) and Rifampin (RIF)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Extensively drug resistant TB (XDR-TB)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rare type of MDR-TB that is resistant to isoniazid and rifampin, plus any fluoroquinolone and at least one of three injectable second-line drugs (i.e., amikacin, kanamycin, or capreomycin)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XDR-TB is resistant to the most potent TB drugs, patients are left with treatment options that are much less effective.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concern for persons with HIV infection or other conditions that can weaken the immune system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likely to develop TB disease once they are infected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risk of death once they develop TB</a:t>
            </a:r>
          </a:p>
        </p:txBody>
      </p:sp>
    </p:spTree>
    <p:extLst>
      <p:ext uri="{BB962C8B-B14F-4D97-AF65-F5344CB8AC3E}">
        <p14:creationId xmlns:p14="http://schemas.microsoft.com/office/powerpoint/2010/main" val="293702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41B69-8B59-4352-B4F3-90AEED39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8" y="252413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MDR- and XDR-TB:  Global Health Emergencies</a:t>
            </a:r>
          </a:p>
        </p:txBody>
      </p:sp>
      <p:pic>
        <p:nvPicPr>
          <p:cNvPr id="52227" name="Picture 2" descr="http://gamapserver.who.int/mapLibrary/Files/Maps/Global_TB_xdr_2011.png">
            <a:extLst>
              <a:ext uri="{FF2B5EF4-FFF2-40B4-BE49-F238E27FC236}">
                <a16:creationId xmlns="" xmlns:a16="http://schemas.microsoft.com/office/drawing/2014/main" id="{C2665594-5956-4BE9-90CC-FE431085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1585914"/>
            <a:ext cx="436721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3">
            <a:extLst>
              <a:ext uri="{FF2B5EF4-FFF2-40B4-BE49-F238E27FC236}">
                <a16:creationId xmlns="" xmlns:a16="http://schemas.microsoft.com/office/drawing/2014/main" id="{F8351C21-06BC-40AD-986F-D438E60FB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9" y="4714875"/>
            <a:ext cx="376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Multidrug-resistant TB: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</a:rPr>
              <a:t>Mycobacterium tuberculosis </a:t>
            </a:r>
            <a:r>
              <a:rPr lang="en-US" altLang="en-US" sz="1800" dirty="0">
                <a:latin typeface="Times New Roman" panose="02020603050405020304" pitchFamily="18" charset="0"/>
              </a:rPr>
              <a:t>resistant to isoniazid and rifampin: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480,000 incident cases in 2015</a:t>
            </a:r>
          </a:p>
        </p:txBody>
      </p:sp>
      <p:sp>
        <p:nvSpPr>
          <p:cNvPr id="52229" name="TextBox 6">
            <a:extLst>
              <a:ext uri="{FF2B5EF4-FFF2-40B4-BE49-F238E27FC236}">
                <a16:creationId xmlns="" xmlns:a16="http://schemas.microsoft.com/office/drawing/2014/main" id="{2AC0F28C-83BB-4995-9F56-23810850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903789"/>
            <a:ext cx="4521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Extensively drug-resistant TB: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M. tuberculosis </a:t>
            </a:r>
            <a:r>
              <a:rPr lang="en-US" altLang="en-US" sz="1800">
                <a:latin typeface="Times New Roman" panose="02020603050405020304" pitchFamily="18" charset="0"/>
              </a:rPr>
              <a:t>resistant to isoniazid, rifampin, fluoroquinolones, and injectable agents</a:t>
            </a:r>
          </a:p>
        </p:txBody>
      </p:sp>
      <p:sp>
        <p:nvSpPr>
          <p:cNvPr id="52230" name="Slide Number Placeholder 2">
            <a:extLst>
              <a:ext uri="{FF2B5EF4-FFF2-40B4-BE49-F238E27FC236}">
                <a16:creationId xmlns="" xmlns:a16="http://schemas.microsoft.com/office/drawing/2014/main" id="{39BD7BCA-F619-4832-9934-25FA8688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EB8BD-E60F-4181-8F48-1C335DCC49E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2231" name="Picture 5">
            <a:extLst>
              <a:ext uri="{FF2B5EF4-FFF2-40B4-BE49-F238E27FC236}">
                <a16:creationId xmlns="" xmlns:a16="http://schemas.microsoft.com/office/drawing/2014/main" id="{66B4922E-92DD-48F0-B236-DF20B518E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85913"/>
            <a:ext cx="48006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1208</Words>
  <Application>Microsoft Office PowerPoint</Application>
  <PresentationFormat>Widescreen</PresentationFormat>
  <Paragraphs>250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Tuberculosis</vt:lpstr>
      <vt:lpstr>OBJECTIVES </vt:lpstr>
      <vt:lpstr>Epidemiology And Global Burden </vt:lpstr>
      <vt:lpstr> Global Impact Of Tuberculosis</vt:lpstr>
      <vt:lpstr> Global Impact Of Tuberculosis</vt:lpstr>
      <vt:lpstr>Global burden of TB disease</vt:lpstr>
      <vt:lpstr>PowerPoint Presentation</vt:lpstr>
      <vt:lpstr> Global Impact Of Tuberculosis</vt:lpstr>
      <vt:lpstr>MDR- and XDR-TB:  Global Health Emergencies</vt:lpstr>
      <vt:lpstr>The proportion of multidrug-resistant TB (MDR-TB) cases</vt:lpstr>
      <vt:lpstr>TB re-emerges </vt:lpstr>
      <vt:lpstr>Saudi Arabia Tuberculosis profile</vt:lpstr>
      <vt:lpstr>Tuberculosis</vt:lpstr>
      <vt:lpstr>TB – A Multi-system Infection</vt:lpstr>
      <vt:lpstr>How TB Spreads</vt:lpstr>
      <vt:lpstr>TB Invades/Infects the Lung</vt:lpstr>
      <vt:lpstr>Natural History of TB Infection</vt:lpstr>
      <vt:lpstr>Latent TB vs. TB Disease</vt:lpstr>
      <vt:lpstr>Latent TB vs. TB Disease</vt:lpstr>
      <vt:lpstr>Diagnosing Latent TB Infection &amp; Disease</vt:lpstr>
      <vt:lpstr>Diagnosing Latent TB Infection</vt:lpstr>
      <vt:lpstr>Diagnosing Latent TB Infection </vt:lpstr>
      <vt:lpstr>Persons with Medical Conditions that Weaken the Immune System</vt:lpstr>
      <vt:lpstr>Diagnosing TB Disease</vt:lpstr>
      <vt:lpstr>Diagnosing TB Disease</vt:lpstr>
      <vt:lpstr>Diagnosing TB Disease</vt:lpstr>
      <vt:lpstr>Diagnosing TB Disease</vt:lpstr>
      <vt:lpstr>Diagnosing TB Disease</vt:lpstr>
      <vt:lpstr>Tuberculin skin test</vt:lpstr>
      <vt:lpstr>Tuberculin skin test</vt:lpstr>
      <vt:lpstr>Contact Investigation</vt:lpstr>
      <vt:lpstr>PowerPoint Presentation</vt:lpstr>
      <vt:lpstr>PowerPoint Presentation</vt:lpstr>
      <vt:lpstr>PowerPoint Presentation</vt:lpstr>
      <vt:lpstr>prevention &amp; control</vt:lpstr>
      <vt:lpstr>DIRECTLY OBSERVED THERAPY SHORT COURSE (DOTS)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Ali Mohsen Al Hazmi</dc:creator>
  <cp:lastModifiedBy>Ali Mohsen Al Hazmi</cp:lastModifiedBy>
  <cp:revision>31</cp:revision>
  <cp:lastPrinted>2018-10-29T09:45:41Z</cp:lastPrinted>
  <dcterms:created xsi:type="dcterms:W3CDTF">2018-10-28T15:41:59Z</dcterms:created>
  <dcterms:modified xsi:type="dcterms:W3CDTF">2018-10-29T09:52:45Z</dcterms:modified>
</cp:coreProperties>
</file>