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39"/>
  </p:notesMasterIdLst>
  <p:sldIdLst>
    <p:sldId id="256" r:id="rId2"/>
    <p:sldId id="261" r:id="rId3"/>
    <p:sldId id="258" r:id="rId4"/>
    <p:sldId id="310" r:id="rId5"/>
    <p:sldId id="311" r:id="rId6"/>
    <p:sldId id="301" r:id="rId7"/>
    <p:sldId id="302" r:id="rId8"/>
    <p:sldId id="309" r:id="rId9"/>
    <p:sldId id="305" r:id="rId10"/>
    <p:sldId id="307" r:id="rId11"/>
    <p:sldId id="308" r:id="rId12"/>
    <p:sldId id="306" r:id="rId13"/>
    <p:sldId id="303" r:id="rId14"/>
    <p:sldId id="260" r:id="rId15"/>
    <p:sldId id="259" r:id="rId16"/>
    <p:sldId id="304" r:id="rId17"/>
    <p:sldId id="264" r:id="rId18"/>
    <p:sldId id="266" r:id="rId19"/>
    <p:sldId id="273" r:id="rId20"/>
    <p:sldId id="265" r:id="rId21"/>
    <p:sldId id="267" r:id="rId22"/>
    <p:sldId id="272" r:id="rId23"/>
    <p:sldId id="313" r:id="rId24"/>
    <p:sldId id="312" r:id="rId25"/>
    <p:sldId id="274" r:id="rId26"/>
    <p:sldId id="270" r:id="rId27"/>
    <p:sldId id="314" r:id="rId28"/>
    <p:sldId id="296" r:id="rId29"/>
    <p:sldId id="271" r:id="rId30"/>
    <p:sldId id="275" r:id="rId31"/>
    <p:sldId id="276" r:id="rId32"/>
    <p:sldId id="297" r:id="rId33"/>
    <p:sldId id="298" r:id="rId34"/>
    <p:sldId id="299" r:id="rId35"/>
    <p:sldId id="300" r:id="rId36"/>
    <p:sldId id="292" r:id="rId37"/>
    <p:sldId id="27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p:restoredTop sz="83248"/>
  </p:normalViewPr>
  <p:slideViewPr>
    <p:cSldViewPr snapToGrid="0" snapToObjects="1">
      <p:cViewPr varScale="1">
        <p:scale>
          <a:sx n="96" d="100"/>
          <a:sy n="96" d="100"/>
        </p:scale>
        <p:origin x="11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420751-D273-6A4C-AAF7-1696C1368AD3}" type="datetimeFigureOut">
              <a:rPr lang="en-US" smtClean="0"/>
              <a:t>06-Nov-18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3BB88-27BB-704F-933C-BCB3159FDB62}" type="slidenum">
              <a:rPr lang="en-US" smtClean="0"/>
              <a:t>‹#›</a:t>
            </a:fld>
            <a:endParaRPr lang="en-US"/>
          </a:p>
        </p:txBody>
      </p:sp>
    </p:spTree>
    <p:extLst>
      <p:ext uri="{BB962C8B-B14F-4D97-AF65-F5344CB8AC3E}">
        <p14:creationId xmlns:p14="http://schemas.microsoft.com/office/powerpoint/2010/main" val="6848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3.2 billion people live in areas at risk of malaria transmission in 106 countries and territories.</a:t>
            </a:r>
          </a:p>
          <a:p>
            <a:r>
              <a:rPr lang="en-US" dirty="0" smtClean="0"/>
              <a:t>The World Health Organization estimates that in 2015 malaria caused 212 million clinical episodes, and 429,000 deaths.</a:t>
            </a:r>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3</a:t>
            </a:fld>
            <a:endParaRPr lang="en-US"/>
          </a:p>
        </p:txBody>
      </p:sp>
    </p:spTree>
    <p:extLst>
      <p:ext uri="{BB962C8B-B14F-4D97-AF65-F5344CB8AC3E}">
        <p14:creationId xmlns:p14="http://schemas.microsoft.com/office/powerpoint/2010/main" val="125393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31</a:t>
            </a:fld>
            <a:endParaRPr lang="en-US"/>
          </a:p>
        </p:txBody>
      </p:sp>
    </p:spTree>
    <p:extLst>
      <p:ext uri="{BB962C8B-B14F-4D97-AF65-F5344CB8AC3E}">
        <p14:creationId xmlns:p14="http://schemas.microsoft.com/office/powerpoint/2010/main" val="717589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Times New Roman" charset="0"/>
                <a:ea typeface="Times New Roman" charset="0"/>
                <a:cs typeface="Times New Roman" charset="0"/>
                <a:sym typeface="Times New Roman" charset="0"/>
              </a:rPr>
              <a:t>Indoor spraying:</a:t>
            </a:r>
          </a:p>
          <a:p>
            <a:pPr marL="457200" indent="-457200" defTabSz="457200">
              <a:spcBef>
                <a:spcPts val="1200"/>
              </a:spcBef>
              <a:buFontTx/>
              <a:buChar char="•"/>
            </a:pPr>
            <a:r>
              <a:rPr lang="en-US" altLang="en-US" sz="1200" dirty="0" smtClean="0">
                <a:solidFill>
                  <a:srgbClr val="323333"/>
                </a:solidFill>
                <a:latin typeface="Times New Roman" charset="0"/>
                <a:ea typeface="Times New Roman" charset="0"/>
                <a:cs typeface="Times New Roman" charset="0"/>
                <a:sym typeface="Times New Roman" charset="0"/>
              </a:rPr>
              <a:t>Its full potential is realized when at least 80% of houses in targeted areas are sprayed.</a:t>
            </a:r>
          </a:p>
          <a:p>
            <a:pPr marL="457200" indent="-457200" defTabSz="457200">
              <a:spcBef>
                <a:spcPts val="1200"/>
              </a:spcBef>
              <a:buFontTx/>
              <a:buChar char="•"/>
            </a:pPr>
            <a:r>
              <a:rPr lang="en-US" altLang="en-US" sz="1200" dirty="0" smtClean="0">
                <a:solidFill>
                  <a:srgbClr val="323333"/>
                </a:solidFill>
                <a:latin typeface="Times New Roman" charset="0"/>
                <a:ea typeface="Times New Roman" charset="0"/>
                <a:cs typeface="Times New Roman" charset="0"/>
                <a:sym typeface="Times New Roman" charset="0"/>
              </a:rPr>
              <a:t> Indoor spraying is effective for 3–6 months, depending on the insecticide used and the type of surface on which it is sprayed.</a:t>
            </a:r>
          </a:p>
          <a:p>
            <a:pPr marL="457200" indent="-457200" defTabSz="457200">
              <a:spcBef>
                <a:spcPts val="1200"/>
              </a:spcBef>
              <a:buFontTx/>
              <a:buChar char="•"/>
            </a:pPr>
            <a:r>
              <a:rPr lang="en-US" altLang="en-US" sz="1200" dirty="0" smtClean="0">
                <a:solidFill>
                  <a:srgbClr val="323333"/>
                </a:solidFill>
                <a:latin typeface="Times New Roman" charset="0"/>
                <a:ea typeface="Times New Roman" charset="0"/>
                <a:cs typeface="Times New Roman" charset="0"/>
                <a:sym typeface="Times New Roman" charset="0"/>
              </a:rPr>
              <a:t> DDT can be effective for 9–12 months in some cases.</a:t>
            </a:r>
          </a:p>
          <a:p>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33</a:t>
            </a:fld>
            <a:endParaRPr lang="en-US"/>
          </a:p>
        </p:txBody>
      </p:sp>
    </p:spTree>
    <p:extLst>
      <p:ext uri="{BB962C8B-B14F-4D97-AF65-F5344CB8AC3E}">
        <p14:creationId xmlns:p14="http://schemas.microsoft.com/office/powerpoint/2010/main" val="1746747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sng" dirty="0" smtClean="0">
                <a:solidFill>
                  <a:srgbClr val="323333"/>
                </a:solidFill>
                <a:latin typeface="Times New Roman Bold" charset="0"/>
                <a:ea typeface="Times New Roman Bold" charset="0"/>
                <a:cs typeface="Times New Roman Bold" charset="0"/>
                <a:sym typeface="Times New Roman Bold" charset="0"/>
              </a:rPr>
              <a:t>For </a:t>
            </a:r>
            <a:r>
              <a:rPr lang="en-US" altLang="en-US" sz="1200" u="sng" dirty="0" err="1" smtClean="0">
                <a:solidFill>
                  <a:srgbClr val="323333"/>
                </a:solidFill>
                <a:latin typeface="Times New Roman Bold" charset="0"/>
                <a:ea typeface="Times New Roman Bold" charset="0"/>
                <a:cs typeface="Times New Roman Bold" charset="0"/>
                <a:sym typeface="Times New Roman Bold" charset="0"/>
              </a:rPr>
              <a:t>travellers</a:t>
            </a:r>
            <a:r>
              <a:rPr lang="en-US" altLang="en-US" sz="1200" u="sng" dirty="0" smtClean="0">
                <a:solidFill>
                  <a:srgbClr val="323333"/>
                </a:solidFill>
                <a:latin typeface="Times New Roman Bold" charset="0"/>
                <a:ea typeface="Times New Roman Bold" charset="0"/>
                <a:cs typeface="Times New Roman Bold" charset="0"/>
                <a:sym typeface="Times New Roman Bold" charset="0"/>
              </a:rPr>
              <a:t>,</a:t>
            </a:r>
            <a:r>
              <a:rPr lang="en-US" altLang="en-US" sz="1200" dirty="0" smtClean="0">
                <a:solidFill>
                  <a:srgbClr val="323333"/>
                </a:solidFill>
                <a:latin typeface="Times New Roman Bold" charset="0"/>
                <a:ea typeface="Times New Roman Bold" charset="0"/>
                <a:cs typeface="Times New Roman Bold" charset="0"/>
                <a:sym typeface="Times New Roman Bold" charset="0"/>
              </a:rPr>
              <a:t> malaria can be prevented through chemoprophylaxis, which suppresses the blood stage of malaria</a:t>
            </a:r>
            <a:r>
              <a:rPr lang="en-US" altLang="en-US" sz="1200" dirty="0" smtClean="0">
                <a:latin typeface="Times New Roman Bold" charset="0"/>
                <a:ea typeface="Times New Roman Bold" charset="0"/>
                <a:cs typeface="Times New Roman Bold" charset="0"/>
                <a:sym typeface="Times New Roman Bold" charset="0"/>
              </a:rPr>
              <a:t> </a:t>
            </a:r>
            <a:r>
              <a:rPr lang="en-US" altLang="en-US" sz="1200" dirty="0" smtClean="0">
                <a:solidFill>
                  <a:srgbClr val="323333"/>
                </a:solidFill>
                <a:latin typeface="Times New Roman Bold" charset="0"/>
                <a:ea typeface="Times New Roman Bold" charset="0"/>
                <a:cs typeface="Times New Roman Bold" charset="0"/>
                <a:sym typeface="Times New Roman Bold" charset="0"/>
              </a:rPr>
              <a:t>infections, thereby preventing malaria disease. </a:t>
            </a:r>
            <a:endParaRPr lang="en-US" altLang="en-US" sz="1200" dirty="0" smtClean="0">
              <a:latin typeface="Times New Roman Bold" charset="0"/>
              <a:ea typeface="Times New Roman Bold" charset="0"/>
              <a:cs typeface="Times New Roman Bold" charset="0"/>
              <a:sym typeface="Times New Roman Bold"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err="1" smtClean="0">
                <a:solidFill>
                  <a:srgbClr val="323333"/>
                </a:solidFill>
                <a:latin typeface="Times New Roman Bold" charset="0"/>
                <a:ea typeface="Times New Roman Bold" charset="0"/>
                <a:cs typeface="Times New Roman Bold" charset="0"/>
                <a:sym typeface="Times New Roman Bold" charset="0"/>
              </a:rPr>
              <a:t>sulfadoxine</a:t>
            </a:r>
            <a:r>
              <a:rPr lang="en-US" altLang="en-US" sz="1200" dirty="0" smtClean="0">
                <a:solidFill>
                  <a:srgbClr val="323333"/>
                </a:solidFill>
                <a:latin typeface="Times New Roman Bold" charset="0"/>
                <a:ea typeface="Times New Roman Bold" charset="0"/>
                <a:cs typeface="Times New Roman Bold" charset="0"/>
                <a:sym typeface="Times New Roman Bold" charset="0"/>
              </a:rPr>
              <a:t>- </a:t>
            </a:r>
            <a:r>
              <a:rPr lang="en-US" altLang="en-US" sz="1200" dirty="0" err="1" smtClean="0">
                <a:solidFill>
                  <a:srgbClr val="323333"/>
                </a:solidFill>
                <a:latin typeface="Times New Roman Bold" charset="0"/>
                <a:ea typeface="Times New Roman Bold" charset="0"/>
                <a:cs typeface="Times New Roman Bold" charset="0"/>
                <a:sym typeface="Times New Roman Bold" charset="0"/>
              </a:rPr>
              <a:t>pyrimethamine</a:t>
            </a:r>
            <a:r>
              <a:rPr lang="en-US" altLang="en-US" sz="1200" dirty="0" smtClean="0">
                <a:solidFill>
                  <a:srgbClr val="323333"/>
                </a:solidFill>
                <a:latin typeface="Times New Roman Bold" charset="0"/>
                <a:ea typeface="Times New Roman Bold" charset="0"/>
                <a:cs typeface="Times New Roman Bold" charset="0"/>
                <a:sym typeface="Times New Roman Bold" charset="0"/>
              </a:rPr>
              <a:t> for </a:t>
            </a:r>
            <a:r>
              <a:rPr lang="en-US" altLang="en-US" sz="1200" u="sng" dirty="0" smtClean="0">
                <a:solidFill>
                  <a:srgbClr val="323333"/>
                </a:solidFill>
                <a:latin typeface="Times New Roman Bold" charset="0"/>
                <a:ea typeface="Times New Roman Bold" charset="0"/>
                <a:cs typeface="Times New Roman Bold" charset="0"/>
                <a:sym typeface="Times New Roman Bold" charset="0"/>
              </a:rPr>
              <a:t>pregnant </a:t>
            </a:r>
            <a:r>
              <a:rPr lang="en-US" altLang="en-US" sz="1200" dirty="0" smtClean="0">
                <a:solidFill>
                  <a:srgbClr val="323333"/>
                </a:solidFill>
                <a:latin typeface="Times New Roman Bold" charset="0"/>
                <a:ea typeface="Times New Roman Bold" charset="0"/>
                <a:cs typeface="Times New Roman Bold" charset="0"/>
                <a:sym typeface="Times New Roman Bold" charset="0"/>
              </a:rPr>
              <a:t>women living in high transmission areas, at each scheduled antenatal visit after the first trimester.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323333"/>
                </a:solidFill>
                <a:latin typeface="Times New Roman Bold" charset="0"/>
                <a:ea typeface="Times New Roman Bold" charset="0"/>
                <a:cs typeface="Times New Roman Bold" charset="0"/>
                <a:sym typeface="Times New Roman Bold" charset="0"/>
              </a:rPr>
              <a:t>Infants living in high-transmission areas of Africa, 3 doses of intermittent preventive treatment with </a:t>
            </a:r>
            <a:r>
              <a:rPr lang="en-US" altLang="en-US" sz="1200" dirty="0" err="1" smtClean="0">
                <a:solidFill>
                  <a:srgbClr val="323333"/>
                </a:solidFill>
                <a:latin typeface="Times New Roman Bold" charset="0"/>
                <a:ea typeface="Times New Roman Bold" charset="0"/>
                <a:cs typeface="Times New Roman Bold" charset="0"/>
                <a:sym typeface="Times New Roman Bold" charset="0"/>
              </a:rPr>
              <a:t>sulfadoxine</a:t>
            </a:r>
            <a:r>
              <a:rPr lang="en-US" altLang="en-US" sz="1200" dirty="0" smtClean="0">
                <a:solidFill>
                  <a:srgbClr val="323333"/>
                </a:solidFill>
                <a:latin typeface="Times New Roman Bold" charset="0"/>
                <a:ea typeface="Times New Roman Bold" charset="0"/>
                <a:cs typeface="Times New Roman Bold" charset="0"/>
                <a:sym typeface="Times New Roman Bold" charset="0"/>
              </a:rPr>
              <a:t>- </a:t>
            </a:r>
            <a:r>
              <a:rPr lang="en-US" altLang="en-US" sz="1200" dirty="0" err="1" smtClean="0">
                <a:solidFill>
                  <a:srgbClr val="323333"/>
                </a:solidFill>
                <a:latin typeface="Times New Roman Bold" charset="0"/>
                <a:ea typeface="Times New Roman Bold" charset="0"/>
                <a:cs typeface="Times New Roman Bold" charset="0"/>
                <a:sym typeface="Times New Roman Bold" charset="0"/>
              </a:rPr>
              <a:t>pyrimethamine</a:t>
            </a:r>
            <a:r>
              <a:rPr lang="en-US" altLang="en-US" sz="1200" dirty="0" smtClean="0">
                <a:solidFill>
                  <a:srgbClr val="323333"/>
                </a:solidFill>
                <a:latin typeface="Times New Roman Bold" charset="0"/>
                <a:ea typeface="Times New Roman Bold" charset="0"/>
                <a:cs typeface="Times New Roman Bold" charset="0"/>
                <a:sym typeface="Times New Roman Bold" charset="0"/>
              </a:rPr>
              <a:t> is recommended delivered alongside routine vaccinations.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323333"/>
                </a:solidFill>
                <a:latin typeface="Times New Roman Bold" charset="0"/>
                <a:ea typeface="Times New Roman Bold" charset="0"/>
                <a:cs typeface="Times New Roman Bold" charset="0"/>
                <a:sym typeface="Times New Roman Bold" charset="0"/>
              </a:rPr>
              <a:t>Seasonal Malaria Chemoprevention as an </a:t>
            </a:r>
            <a:r>
              <a:rPr lang="en-US" altLang="en-US" sz="1200" u="sng" dirty="0" smtClean="0">
                <a:solidFill>
                  <a:srgbClr val="323333"/>
                </a:solidFill>
                <a:latin typeface="Times New Roman Bold" charset="0"/>
                <a:ea typeface="Times New Roman Bold" charset="0"/>
                <a:cs typeface="Times New Roman Bold" charset="0"/>
                <a:sym typeface="Times New Roman Bold" charset="0"/>
              </a:rPr>
              <a:t>additional malaria prevention strategy </a:t>
            </a:r>
            <a:r>
              <a:rPr lang="en-US" altLang="en-US" sz="1200" dirty="0" smtClean="0">
                <a:solidFill>
                  <a:srgbClr val="323333"/>
                </a:solidFill>
                <a:latin typeface="Times New Roman Bold" charset="0"/>
                <a:ea typeface="Times New Roman Bold" charset="0"/>
                <a:cs typeface="Times New Roman Bold" charset="0"/>
                <a:sym typeface="Times New Roman Bold" charset="0"/>
              </a:rPr>
              <a:t>for areas of the Sahel sub-Region of Africa. Involves the administration of monthly courses of </a:t>
            </a:r>
            <a:r>
              <a:rPr lang="en-US" altLang="en-US" sz="1200" dirty="0" err="1" smtClean="0">
                <a:solidFill>
                  <a:srgbClr val="323333"/>
                </a:solidFill>
                <a:latin typeface="Times New Roman Bold" charset="0"/>
                <a:ea typeface="Times New Roman Bold" charset="0"/>
                <a:cs typeface="Times New Roman Bold" charset="0"/>
                <a:sym typeface="Times New Roman Bold" charset="0"/>
              </a:rPr>
              <a:t>amodiaquine</a:t>
            </a:r>
            <a:r>
              <a:rPr lang="en-US" altLang="en-US" sz="1200" dirty="0" smtClean="0">
                <a:solidFill>
                  <a:srgbClr val="323333"/>
                </a:solidFill>
                <a:latin typeface="Times New Roman Bold" charset="0"/>
                <a:ea typeface="Times New Roman Bold" charset="0"/>
                <a:cs typeface="Times New Roman Bold" charset="0"/>
                <a:sym typeface="Times New Roman Bold" charset="0"/>
              </a:rPr>
              <a:t> plus </a:t>
            </a:r>
            <a:r>
              <a:rPr lang="en-US" altLang="en-US" sz="1200" dirty="0" err="1" smtClean="0">
                <a:solidFill>
                  <a:srgbClr val="323333"/>
                </a:solidFill>
                <a:latin typeface="Times New Roman Bold" charset="0"/>
                <a:ea typeface="Times New Roman Bold" charset="0"/>
                <a:cs typeface="Times New Roman Bold" charset="0"/>
                <a:sym typeface="Times New Roman Bold" charset="0"/>
              </a:rPr>
              <a:t>sulfadoxine</a:t>
            </a:r>
            <a:r>
              <a:rPr lang="en-US" altLang="en-US" sz="1200" dirty="0" smtClean="0">
                <a:solidFill>
                  <a:srgbClr val="323333"/>
                </a:solidFill>
                <a:latin typeface="Times New Roman Bold" charset="0"/>
                <a:ea typeface="Times New Roman Bold" charset="0"/>
                <a:cs typeface="Times New Roman Bold" charset="0"/>
                <a:sym typeface="Times New Roman Bold" charset="0"/>
              </a:rPr>
              <a:t>- </a:t>
            </a:r>
            <a:r>
              <a:rPr lang="en-US" altLang="en-US" sz="1200" dirty="0" err="1" smtClean="0">
                <a:solidFill>
                  <a:srgbClr val="323333"/>
                </a:solidFill>
                <a:latin typeface="Times New Roman Bold" charset="0"/>
                <a:ea typeface="Times New Roman Bold" charset="0"/>
                <a:cs typeface="Times New Roman Bold" charset="0"/>
                <a:sym typeface="Times New Roman Bold" charset="0"/>
              </a:rPr>
              <a:t>pyrimethamine</a:t>
            </a:r>
            <a:r>
              <a:rPr lang="en-US" altLang="en-US" sz="1200" dirty="0" smtClean="0">
                <a:solidFill>
                  <a:srgbClr val="323333"/>
                </a:solidFill>
                <a:latin typeface="Times New Roman Bold" charset="0"/>
                <a:ea typeface="Times New Roman Bold" charset="0"/>
                <a:cs typeface="Times New Roman Bold" charset="0"/>
                <a:sym typeface="Times New Roman Bold" charset="0"/>
              </a:rPr>
              <a:t> to all children under 5 years of age during the high transmission season</a:t>
            </a:r>
          </a:p>
          <a:p>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34</a:t>
            </a:fld>
            <a:endParaRPr lang="en-US"/>
          </a:p>
        </p:txBody>
      </p:sp>
    </p:spTree>
    <p:extLst>
      <p:ext uri="{BB962C8B-B14F-4D97-AF65-F5344CB8AC3E}">
        <p14:creationId xmlns:p14="http://schemas.microsoft.com/office/powerpoint/2010/main" val="35450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Mosquirix</a:t>
            </a:r>
            <a:r>
              <a:rPr lang="en-US" dirty="0" smtClean="0"/>
              <a:t> – is an injectable vaccine that provides partial protection against malaria in young children</a:t>
            </a:r>
          </a:p>
          <a:p>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35</a:t>
            </a:fld>
            <a:endParaRPr lang="en-US"/>
          </a:p>
        </p:txBody>
      </p:sp>
    </p:spTree>
    <p:extLst>
      <p:ext uri="{BB962C8B-B14F-4D97-AF65-F5344CB8AC3E}">
        <p14:creationId xmlns:p14="http://schemas.microsoft.com/office/powerpoint/2010/main" val="366798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15</a:t>
            </a:fld>
            <a:endParaRPr lang="en-US"/>
          </a:p>
        </p:txBody>
      </p:sp>
    </p:spTree>
    <p:extLst>
      <p:ext uri="{BB962C8B-B14F-4D97-AF65-F5344CB8AC3E}">
        <p14:creationId xmlns:p14="http://schemas.microsoft.com/office/powerpoint/2010/main" val="127956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19</a:t>
            </a:fld>
            <a:endParaRPr lang="en-US"/>
          </a:p>
        </p:txBody>
      </p:sp>
    </p:spTree>
    <p:extLst>
      <p:ext uri="{BB962C8B-B14F-4D97-AF65-F5344CB8AC3E}">
        <p14:creationId xmlns:p14="http://schemas.microsoft.com/office/powerpoint/2010/main" val="1294286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Comic Sans MS" charset="0"/>
                <a:ea typeface="Comic Sans MS" charset="0"/>
                <a:cs typeface="Comic Sans MS" charset="0"/>
                <a:sym typeface="Comic Sans MS" charset="0"/>
              </a:rPr>
              <a:t>In Saudi Arabia there are considerable reduction in disease morbidity and parasite rate were achieved in the past two decades.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20</a:t>
            </a:fld>
            <a:endParaRPr lang="en-US"/>
          </a:p>
        </p:txBody>
      </p:sp>
    </p:spTree>
    <p:extLst>
      <p:ext uri="{BB962C8B-B14F-4D97-AF65-F5344CB8AC3E}">
        <p14:creationId xmlns:p14="http://schemas.microsoft.com/office/powerpoint/2010/main" val="201542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0594" name="Shape 35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anchor="ctr" compatLnSpc="1">
            <a:prstTxWarp prst="textNoShape">
              <a:avLst/>
            </a:prstTxWarp>
          </a:bodyPr>
          <a:lstStyle/>
          <a:p>
            <a:pPr>
              <a:spcBef>
                <a:spcPct val="0"/>
              </a:spcBef>
            </a:pPr>
            <a:endParaRPr lang="en-US" altLang="en-US"/>
          </a:p>
        </p:txBody>
      </p:sp>
      <p:sp>
        <p:nvSpPr>
          <p:cNvPr id="110595" name="Shape 354"/>
          <p:cNvSpPr>
            <a:spLocks noGrp="1" noRot="1" noChangeAspect="1" noTextEdit="1"/>
          </p:cNvSpPr>
          <p:nvPr>
            <p:ph type="sldImg" idx="2"/>
          </p:nvPr>
        </p:nvSpPr>
        <p:spPr>
          <a:noFill/>
        </p:spPr>
      </p:sp>
    </p:spTree>
    <p:extLst>
      <p:ext uri="{BB962C8B-B14F-4D97-AF65-F5344CB8AC3E}">
        <p14:creationId xmlns:p14="http://schemas.microsoft.com/office/powerpoint/2010/main" val="144179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 falciparum</a:t>
            </a:r>
            <a:r>
              <a:rPr lang="en-US" dirty="0" smtClean="0"/>
              <a:t> is the most prevalent malaria parasite on the African continent. It is responsible for most malaria-related deaths globally.</a:t>
            </a:r>
          </a:p>
          <a:p>
            <a:r>
              <a:rPr lang="en-US" i="1" dirty="0" smtClean="0"/>
              <a:t>P. </a:t>
            </a:r>
            <a:r>
              <a:rPr lang="en-US" i="1" dirty="0" err="1" smtClean="0"/>
              <a:t>vivax</a:t>
            </a:r>
            <a:r>
              <a:rPr lang="en-US" dirty="0" smtClean="0"/>
              <a:t> is the dominant malaria parasite in most countries outside of sub-Saharan Africa.</a:t>
            </a:r>
          </a:p>
          <a:p>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25</a:t>
            </a:fld>
            <a:endParaRPr lang="en-US"/>
          </a:p>
        </p:txBody>
      </p:sp>
    </p:spTree>
    <p:extLst>
      <p:ext uri="{BB962C8B-B14F-4D97-AF65-F5344CB8AC3E}">
        <p14:creationId xmlns:p14="http://schemas.microsoft.com/office/powerpoint/2010/main" val="46354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defRPr/>
            </a:pPr>
            <a:r>
              <a:rPr lang="en-US" dirty="0" smtClean="0"/>
              <a:t>When an </a:t>
            </a:r>
            <a:r>
              <a:rPr lang="en-US" i="1" dirty="0" smtClean="0"/>
              <a:t>Anopheles</a:t>
            </a:r>
            <a:r>
              <a:rPr lang="en-US" dirty="0" smtClean="0"/>
              <a:t> mosquito bites an infected person, a small amount of blood infected with microscopic malaria parasites is taken.</a:t>
            </a:r>
          </a:p>
          <a:p>
            <a:pPr eaLnBrk="1" fontAlgn="auto" hangingPunct="1">
              <a:defRPr/>
            </a:pPr>
            <a:r>
              <a:rPr lang="en-US" dirty="0" smtClean="0"/>
              <a:t> The parasite grows and matures in the mosquito's gut for 7 days or more, then travels to the mosquito's salivary glands. </a:t>
            </a:r>
          </a:p>
          <a:p>
            <a:pPr indent="-7938" eaLnBrk="1" hangingPunct="1">
              <a:spcBef>
                <a:spcPts val="438"/>
              </a:spcBef>
              <a:buFont typeface="Georgia" charset="0"/>
              <a:buChar char="*"/>
            </a:pPr>
            <a:r>
              <a:rPr lang="en-US" altLang="en-US" dirty="0" smtClean="0">
                <a:latin typeface="Trebuchet MS" charset="0"/>
                <a:ea typeface="Trebuchet MS" charset="0"/>
                <a:cs typeface="Trebuchet MS" charset="0"/>
                <a:sym typeface="Trebuchet MS" charset="0"/>
              </a:rPr>
              <a:t>When the mosquito next takes a blood meal, these parasites mix with the saliva, are injected with the bite, and the transmission of malaria is complete.</a:t>
            </a:r>
          </a:p>
          <a:p>
            <a:pPr indent="-7938" eaLnBrk="1" hangingPunct="1">
              <a:spcBef>
                <a:spcPts val="438"/>
              </a:spcBef>
              <a:buFont typeface="Georgia" charset="0"/>
              <a:buChar char="*"/>
            </a:pPr>
            <a:endParaRPr lang="ar-SA" altLang="en-US" dirty="0" smtClean="0">
              <a:latin typeface="Trebuchet MS" charset="0"/>
              <a:ea typeface="Trebuchet MS" charset="0"/>
              <a:cs typeface="Trebuchet MS" charset="0"/>
              <a:sym typeface="Trebuchet MS" charset="0"/>
            </a:endParaRPr>
          </a:p>
          <a:p>
            <a:pPr eaLnBrk="1" fontAlgn="auto" hangingPunct="1">
              <a:defRPr/>
            </a:pPr>
            <a:r>
              <a:rPr lang="en-US" dirty="0" smtClean="0"/>
              <a:t>Once in the blood, the parasites travel to the liver and enter liver cells, to grow and multiply.</a:t>
            </a:r>
          </a:p>
          <a:p>
            <a:pPr marL="0" indent="0" eaLnBrk="1" fontAlgn="auto" hangingPunct="1">
              <a:buFont typeface="Georgia"/>
              <a:buNone/>
              <a:defRPr/>
            </a:pPr>
            <a:endParaRPr lang="en-US" dirty="0" smtClean="0"/>
          </a:p>
          <a:p>
            <a:pPr eaLnBrk="1" fontAlgn="auto" hangingPunct="1">
              <a:defRPr/>
            </a:pPr>
            <a:r>
              <a:rPr lang="en-US" dirty="0" smtClean="0"/>
              <a:t> After as few as seven days or as long as several years, the parasites leave the liver cells and enter red blood cells, which normally carry oxygen in the blood to tissues that need it.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rebuchet MS" charset="0"/>
                <a:ea typeface="Trebuchet MS" charset="0"/>
                <a:cs typeface="Trebuchet MS" charset="0"/>
                <a:sym typeface="Trebuchet MS" charset="0"/>
              </a:rPr>
              <a:t>Once in the red blood cells, the malaria parasites continue to grow and multiply. After they mature, the infected red blood cells rupture, freeing the parasites to attack and enter other red blood cells. </a:t>
            </a:r>
          </a:p>
          <a:p>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26</a:t>
            </a:fld>
            <a:endParaRPr lang="en-US"/>
          </a:p>
        </p:txBody>
      </p:sp>
    </p:spTree>
    <p:extLst>
      <p:ext uri="{BB962C8B-B14F-4D97-AF65-F5344CB8AC3E}">
        <p14:creationId xmlns:p14="http://schemas.microsoft.com/office/powerpoint/2010/main" val="508270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acute febrile illness</a:t>
            </a:r>
            <a:r>
              <a:rPr lang="en-US" dirty="0" smtClean="0"/>
              <a:t>., symptoms usually appear 10–15 days after the infective mosquito bite. </a:t>
            </a:r>
          </a:p>
          <a:p>
            <a:r>
              <a:rPr lang="en-US" dirty="0" smtClean="0"/>
              <a:t>The first symptoms – fever, headache, and chills– may be mild and difficult to recognize as malaria. </a:t>
            </a:r>
          </a:p>
          <a:p>
            <a:r>
              <a:rPr lang="en-US" dirty="0" smtClean="0"/>
              <a:t>If not treated within 24 hours, can progress to severe illness, often leading to death.</a:t>
            </a:r>
          </a:p>
          <a:p>
            <a:r>
              <a:rPr lang="en-US" dirty="0" smtClean="0"/>
              <a:t>severe </a:t>
            </a:r>
            <a:r>
              <a:rPr lang="en-US" dirty="0" err="1" smtClean="0"/>
              <a:t>anaemia</a:t>
            </a:r>
            <a:r>
              <a:rPr lang="en-US" dirty="0" smtClean="0"/>
              <a:t>, respiratory distress, cerebral malaria. In adults, multi-organ involvement is also frequent. </a:t>
            </a:r>
          </a:p>
          <a:p>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28</a:t>
            </a:fld>
            <a:endParaRPr lang="en-US"/>
          </a:p>
        </p:txBody>
      </p:sp>
    </p:spTree>
    <p:extLst>
      <p:ext uri="{BB962C8B-B14F-4D97-AF65-F5344CB8AC3E}">
        <p14:creationId xmlns:p14="http://schemas.microsoft.com/office/powerpoint/2010/main" val="1388200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Bef>
                <a:spcPts val="0"/>
              </a:spcBef>
              <a:spcAft>
                <a:spcPts val="0"/>
              </a:spcAft>
              <a:buSzPct val="25000"/>
              <a:buFont typeface="Georgia"/>
              <a:buNone/>
              <a:defRPr/>
            </a:pPr>
            <a:r>
              <a:rPr lang="en-US" sz="1200" dirty="0" smtClean="0">
                <a:latin typeface="Times New Roman"/>
                <a:ea typeface="Times New Roman"/>
                <a:cs typeface="Times New Roman"/>
                <a:sym typeface="Times New Roman"/>
              </a:rPr>
              <a:t>having the sickle cell trait) are relatively protected against </a:t>
            </a:r>
            <a:r>
              <a:rPr lang="en-US" sz="1200" i="1" dirty="0" err="1" smtClean="0">
                <a:latin typeface="Times New Roman"/>
                <a:ea typeface="Times New Roman"/>
                <a:cs typeface="Times New Roman"/>
                <a:sym typeface="Times New Roman"/>
              </a:rPr>
              <a:t>P.falciparum</a:t>
            </a:r>
            <a:r>
              <a:rPr lang="en-US" sz="1200" dirty="0" smtClean="0">
                <a:latin typeface="Times New Roman"/>
                <a:ea typeface="Times New Roman"/>
                <a:cs typeface="Times New Roman"/>
                <a:sym typeface="Times New Roman"/>
              </a:rPr>
              <a:t> malaria</a:t>
            </a:r>
            <a:endParaRPr lang="en-US" sz="1200" b="1" dirty="0" smtClean="0">
              <a:solidFill>
                <a:srgbClr val="0070C0"/>
              </a:solidFill>
              <a:latin typeface="Times New Roman"/>
              <a:ea typeface="Times New Roman"/>
              <a:cs typeface="Times New Roman"/>
              <a:sym typeface="Times New Roman"/>
            </a:endParaRPr>
          </a:p>
          <a:p>
            <a:pPr marL="0" indent="0" eaLnBrk="1" fontAlgn="auto" hangingPunct="1">
              <a:spcBef>
                <a:spcPts val="0"/>
              </a:spcBef>
              <a:spcAft>
                <a:spcPts val="0"/>
              </a:spcAft>
              <a:buSzPct val="25000"/>
              <a:buFont typeface="Georgia"/>
              <a:buNone/>
              <a:defRPr/>
            </a:pPr>
            <a:endParaRPr lang="en-US" sz="1200" b="1" dirty="0" smtClean="0">
              <a:solidFill>
                <a:srgbClr val="0070C0"/>
              </a:solidFill>
              <a:latin typeface="Times New Roman"/>
              <a:ea typeface="Times New Roman"/>
              <a:cs typeface="Times New Roman"/>
              <a:sym typeface="Times New Roman"/>
            </a:endParaRPr>
          </a:p>
          <a:p>
            <a:pPr marL="0" indent="0" eaLnBrk="1" fontAlgn="auto" hangingPunct="1">
              <a:spcBef>
                <a:spcPts val="0"/>
              </a:spcBef>
              <a:spcAft>
                <a:spcPts val="0"/>
              </a:spcAft>
              <a:buSzPct val="25000"/>
              <a:buFont typeface="Georgia"/>
              <a:buNone/>
              <a:defRPr/>
            </a:pPr>
            <a:r>
              <a:rPr lang="en-US" sz="1200" b="1" dirty="0" smtClean="0">
                <a:solidFill>
                  <a:srgbClr val="0070C0"/>
                </a:solidFill>
                <a:latin typeface="Times New Roman"/>
                <a:ea typeface="Times New Roman"/>
                <a:cs typeface="Times New Roman"/>
                <a:sym typeface="Times New Roman"/>
              </a:rPr>
              <a:t>3- Behavioral Factors:</a:t>
            </a:r>
          </a:p>
          <a:p>
            <a:pPr marL="0" indent="0" eaLnBrk="1" fontAlgn="auto" hangingPunct="1">
              <a:lnSpc>
                <a:spcPct val="150000"/>
              </a:lnSpc>
              <a:spcBef>
                <a:spcPts val="900"/>
              </a:spcBef>
              <a:spcAft>
                <a:spcPts val="0"/>
              </a:spcAft>
              <a:buFont typeface="Georgia"/>
              <a:buNone/>
              <a:defRPr/>
            </a:pPr>
            <a:endParaRPr lang="en-US" sz="1200" dirty="0" smtClean="0">
              <a:latin typeface="Times New Roman"/>
              <a:ea typeface="Times New Roman"/>
              <a:cs typeface="Times New Roman"/>
              <a:sym typeface="Times New Roman"/>
            </a:endParaRPr>
          </a:p>
          <a:p>
            <a:pPr marL="514350" indent="-514350" eaLnBrk="1" fontAlgn="auto" hangingPunct="1">
              <a:lnSpc>
                <a:spcPct val="150000"/>
              </a:lnSpc>
              <a:spcBef>
                <a:spcPts val="900"/>
              </a:spcBef>
              <a:spcAft>
                <a:spcPts val="0"/>
              </a:spcAft>
              <a:buSzPct val="129999"/>
              <a:buFont typeface="Trebuchet MS"/>
              <a:buAutoNum type="alphaUcPeriod" startAt="6"/>
              <a:defRPr/>
            </a:pPr>
            <a:r>
              <a:rPr lang="en-US" sz="1200" dirty="0" smtClean="0">
                <a:latin typeface="Times New Roman"/>
                <a:ea typeface="Times New Roman"/>
                <a:cs typeface="Times New Roman"/>
                <a:sym typeface="Times New Roman"/>
              </a:rPr>
              <a:t>War</a:t>
            </a:r>
          </a:p>
          <a:p>
            <a:pPr marL="514350" indent="-514350" eaLnBrk="1" fontAlgn="auto" hangingPunct="1">
              <a:lnSpc>
                <a:spcPct val="150000"/>
              </a:lnSpc>
              <a:spcBef>
                <a:spcPts val="900"/>
              </a:spcBef>
              <a:spcAft>
                <a:spcPts val="0"/>
              </a:spcAft>
              <a:buSzPct val="129999"/>
              <a:buFont typeface="Trebuchet MS"/>
              <a:buAutoNum type="alphaUcPeriod" startAt="6"/>
              <a:defRPr/>
            </a:pPr>
            <a:r>
              <a:rPr lang="en-US" sz="1200" dirty="0" smtClean="0">
                <a:latin typeface="Times New Roman"/>
                <a:ea typeface="Times New Roman"/>
                <a:cs typeface="Times New Roman"/>
                <a:sym typeface="Times New Roman"/>
              </a:rPr>
              <a:t> migrations </a:t>
            </a:r>
          </a:p>
          <a:p>
            <a:pPr marL="514350" indent="-514350" eaLnBrk="1" fontAlgn="auto" hangingPunct="1">
              <a:lnSpc>
                <a:spcPct val="150000"/>
              </a:lnSpc>
              <a:spcBef>
                <a:spcPts val="900"/>
              </a:spcBef>
              <a:buSzPct val="129999"/>
              <a:buFont typeface="Trebuchet MS"/>
              <a:buAutoNum type="alphaUcPeriod" startAt="6"/>
              <a:defRPr/>
            </a:pPr>
            <a:r>
              <a:rPr lang="en-US" sz="1200" dirty="0" smtClean="0">
                <a:latin typeface="Times New Roman"/>
                <a:ea typeface="Times New Roman"/>
                <a:cs typeface="Times New Roman"/>
                <a:sym typeface="Times New Roman"/>
              </a:rPr>
              <a:t> tourism.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000000"/>
                </a:solidFill>
                <a:latin typeface="Times New Roman" charset="0"/>
                <a:ea typeface="Times New Roman" charset="0"/>
                <a:cs typeface="Times New Roman" charset="0"/>
                <a:sym typeface="Times New Roman" charset="0"/>
              </a:rPr>
              <a:t> may expose non-immune individuals to an environment with high malaria transmission</a:t>
            </a:r>
          </a:p>
          <a:p>
            <a:endParaRPr lang="en-US" dirty="0"/>
          </a:p>
        </p:txBody>
      </p:sp>
      <p:sp>
        <p:nvSpPr>
          <p:cNvPr id="4" name="Slide Number Placeholder 3"/>
          <p:cNvSpPr>
            <a:spLocks noGrp="1"/>
          </p:cNvSpPr>
          <p:nvPr>
            <p:ph type="sldNum" sz="quarter" idx="10"/>
          </p:nvPr>
        </p:nvSpPr>
        <p:spPr/>
        <p:txBody>
          <a:bodyPr/>
          <a:lstStyle/>
          <a:p>
            <a:fld id="{5E63BB88-27BB-704F-933C-BCB3159FDB62}" type="slidenum">
              <a:rPr lang="en-US" smtClean="0"/>
              <a:t>30</a:t>
            </a:fld>
            <a:endParaRPr lang="en-US"/>
          </a:p>
        </p:txBody>
      </p:sp>
    </p:spTree>
    <p:extLst>
      <p:ext uri="{BB962C8B-B14F-4D97-AF65-F5344CB8AC3E}">
        <p14:creationId xmlns:p14="http://schemas.microsoft.com/office/powerpoint/2010/main" val="709247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C1444D-9A3D-BA44-901E-57E613EA3FF0}" type="datetimeFigureOut">
              <a:rPr lang="en-US" smtClean="0"/>
              <a:t>06-Nov-18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1040925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1444D-9A3D-BA44-901E-57E613EA3FF0}" type="datetimeFigureOut">
              <a:rPr lang="en-US" smtClean="0"/>
              <a:t>06-Nov-18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419651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1444D-9A3D-BA44-901E-57E613EA3FF0}" type="datetimeFigureOut">
              <a:rPr lang="en-US" smtClean="0"/>
              <a:t>06-Nov-18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747102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1444D-9A3D-BA44-901E-57E613EA3FF0}" type="datetimeFigureOut">
              <a:rPr lang="en-US" smtClean="0"/>
              <a:t>06-Nov-18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A5678-12D5-B243-B3F6-2707264DDC9E}"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3455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1444D-9A3D-BA44-901E-57E613EA3FF0}" type="datetimeFigureOut">
              <a:rPr lang="en-US" smtClean="0"/>
              <a:t>06-Nov-18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1245822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6C1444D-9A3D-BA44-901E-57E613EA3FF0}" type="datetimeFigureOut">
              <a:rPr lang="en-US" smtClean="0"/>
              <a:t>06-Nov-18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570325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6C1444D-9A3D-BA44-901E-57E613EA3FF0}" type="datetimeFigureOut">
              <a:rPr lang="en-US" smtClean="0"/>
              <a:t>06-Nov-18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1237010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C1444D-9A3D-BA44-901E-57E613EA3FF0}" type="datetimeFigureOut">
              <a:rPr lang="en-US" smtClean="0"/>
              <a:t>06-Nov-18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648135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C1444D-9A3D-BA44-901E-57E613EA3FF0}" type="datetimeFigureOut">
              <a:rPr lang="en-US" smtClean="0"/>
              <a:t>06-Nov-18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117903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C1444D-9A3D-BA44-901E-57E613EA3FF0}" type="datetimeFigureOut">
              <a:rPr lang="en-US" smtClean="0"/>
              <a:t>06-Nov-18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1426837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1444D-9A3D-BA44-901E-57E613EA3FF0}" type="datetimeFigureOut">
              <a:rPr lang="en-US" smtClean="0"/>
              <a:t>06-Nov-18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206107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C1444D-9A3D-BA44-901E-57E613EA3FF0}" type="datetimeFigureOut">
              <a:rPr lang="en-US" smtClean="0"/>
              <a:t>06-Nov-18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155337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C1444D-9A3D-BA44-901E-57E613EA3FF0}" type="datetimeFigureOut">
              <a:rPr lang="en-US" smtClean="0"/>
              <a:t>06-Nov-18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600508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6C1444D-9A3D-BA44-901E-57E613EA3FF0}" type="datetimeFigureOut">
              <a:rPr lang="en-US" smtClean="0"/>
              <a:t>06-Nov-18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1712550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6C1444D-9A3D-BA44-901E-57E613EA3FF0}" type="datetimeFigureOut">
              <a:rPr lang="en-US" smtClean="0"/>
              <a:t>06-Nov-18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118848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6C1444D-9A3D-BA44-901E-57E613EA3FF0}" type="datetimeFigureOut">
              <a:rPr lang="en-US" smtClean="0"/>
              <a:t>06-Nov-18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332376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1444D-9A3D-BA44-901E-57E613EA3FF0}" type="datetimeFigureOut">
              <a:rPr lang="en-US" smtClean="0"/>
              <a:t>06-Nov-18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A5678-12D5-B243-B3F6-2707264DDC9E}" type="slidenum">
              <a:rPr lang="en-US" smtClean="0"/>
              <a:t>‹#›</a:t>
            </a:fld>
            <a:endParaRPr lang="en-US"/>
          </a:p>
        </p:txBody>
      </p:sp>
    </p:spTree>
    <p:extLst>
      <p:ext uri="{BB962C8B-B14F-4D97-AF65-F5344CB8AC3E}">
        <p14:creationId xmlns:p14="http://schemas.microsoft.com/office/powerpoint/2010/main" val="64604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6C1444D-9A3D-BA44-901E-57E613EA3FF0}" type="datetimeFigureOut">
              <a:rPr lang="en-US" smtClean="0"/>
              <a:t>06-Nov-18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46A5678-12D5-B243-B3F6-2707264DDC9E}" type="slidenum">
              <a:rPr lang="en-US" smtClean="0"/>
              <a:t>‹#›</a:t>
            </a:fld>
            <a:endParaRPr lang="en-US"/>
          </a:p>
        </p:txBody>
      </p:sp>
    </p:spTree>
    <p:extLst>
      <p:ext uri="{BB962C8B-B14F-4D97-AF65-F5344CB8AC3E}">
        <p14:creationId xmlns:p14="http://schemas.microsoft.com/office/powerpoint/2010/main" val="138576194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cdc.gov/malaria/about/biology/mosquito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dc.gov/malaria/about/biology/human_factors.html" TargetMode="External"/><Relationship Id="rId2" Type="http://schemas.openxmlformats.org/officeDocument/2006/relationships/hyperlink" Target="http://www.who.int/mediacentre/factsheets/fs094/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ho.int/malaria/areas/high_risk_groups/infants/en/" TargetMode="External"/><Relationship Id="rId2" Type="http://schemas.openxmlformats.org/officeDocument/2006/relationships/hyperlink" Target="https://www.who.int/malaria/areas/high_risk_groups/pregnancy/en/" TargetMode="External"/><Relationship Id="rId1" Type="http://schemas.openxmlformats.org/officeDocument/2006/relationships/slideLayout" Target="../slideLayouts/slideLayout2.xml"/><Relationship Id="rId6" Type="http://schemas.openxmlformats.org/officeDocument/2006/relationships/hyperlink" Target="https://www.who.int/malaria/areas/high_risk_groups/migrants_mobile_populations/en/" TargetMode="External"/><Relationship Id="rId5" Type="http://schemas.openxmlformats.org/officeDocument/2006/relationships/hyperlink" Target="https://www.who.int/malaria/areas/high_risk_groups/hiv_aids_patients/en/" TargetMode="External"/><Relationship Id="rId4" Type="http://schemas.openxmlformats.org/officeDocument/2006/relationships/hyperlink" Target="https://www.who.int/malaria/areas/high_risk_groups/children/e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5255" y="959065"/>
            <a:ext cx="3941379" cy="1216572"/>
          </a:xfrm>
        </p:spPr>
        <p:txBody>
          <a:bodyPr/>
          <a:lstStyle/>
          <a:p>
            <a:r>
              <a:rPr lang="en-US" smtClean="0"/>
              <a:t>Malaria </a:t>
            </a:r>
            <a:endParaRPr lang="en-US"/>
          </a:p>
        </p:txBody>
      </p:sp>
      <p:sp>
        <p:nvSpPr>
          <p:cNvPr id="3" name="Subtitle 2"/>
          <p:cNvSpPr>
            <a:spLocks noGrp="1"/>
          </p:cNvSpPr>
          <p:nvPr>
            <p:ph type="subTitle" idx="1"/>
          </p:nvPr>
        </p:nvSpPr>
        <p:spPr>
          <a:xfrm>
            <a:off x="3775076" y="5360279"/>
            <a:ext cx="3585414" cy="646385"/>
          </a:xfrm>
        </p:spPr>
        <p:txBody>
          <a:bodyPr>
            <a:normAutofit fontScale="85000" lnSpcReduction="20000"/>
          </a:bodyPr>
          <a:lstStyle/>
          <a:p>
            <a:pPr algn="ctr"/>
            <a:r>
              <a:rPr lang="en-US" b="1" dirty="0" smtClean="0">
                <a:solidFill>
                  <a:schemeClr val="tx1"/>
                </a:solidFill>
              </a:rPr>
              <a:t>Dr. Armen </a:t>
            </a:r>
            <a:r>
              <a:rPr lang="en-US" b="1" dirty="0" err="1" smtClean="0">
                <a:solidFill>
                  <a:schemeClr val="tx1"/>
                </a:solidFill>
              </a:rPr>
              <a:t>TOrchyan</a:t>
            </a:r>
            <a:endParaRPr lang="en-US" b="1" dirty="0" smtClean="0">
              <a:solidFill>
                <a:schemeClr val="tx1"/>
              </a:solidFill>
            </a:endParaRPr>
          </a:p>
          <a:p>
            <a:pPr algn="ctr"/>
            <a:r>
              <a:rPr lang="en-US" b="1" dirty="0" smtClean="0">
                <a:solidFill>
                  <a:schemeClr val="tx1"/>
                </a:solidFill>
              </a:rPr>
              <a:t>Dr. </a:t>
            </a:r>
            <a:r>
              <a:rPr lang="en-US" b="1" dirty="0" err="1" smtClean="0">
                <a:solidFill>
                  <a:schemeClr val="tx1"/>
                </a:solidFill>
              </a:rPr>
              <a:t>Afnan</a:t>
            </a:r>
            <a:r>
              <a:rPr lang="en-US" b="1" dirty="0" smtClean="0">
                <a:solidFill>
                  <a:schemeClr val="tx1"/>
                </a:solidFill>
              </a:rPr>
              <a:t> </a:t>
            </a:r>
            <a:r>
              <a:rPr lang="en-US" b="1" dirty="0" err="1" smtClean="0">
                <a:solidFill>
                  <a:schemeClr val="tx1"/>
                </a:solidFill>
              </a:rPr>
              <a:t>YOunis</a:t>
            </a:r>
            <a:endParaRPr lang="en-US" b="1" dirty="0">
              <a:solidFill>
                <a:schemeClr val="tx1"/>
              </a:solidFill>
            </a:endParaRPr>
          </a:p>
        </p:txBody>
      </p:sp>
      <p:pic>
        <p:nvPicPr>
          <p:cNvPr id="4" name="Shape 103"/>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994" y="2218926"/>
            <a:ext cx="4779579" cy="289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21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82758" y="417443"/>
            <a:ext cx="9587976" cy="6176766"/>
          </a:xfrm>
          <a:prstGeom prst="rect">
            <a:avLst/>
          </a:prstGeom>
        </p:spPr>
      </p:pic>
    </p:spTree>
    <p:extLst>
      <p:ext uri="{BB962C8B-B14F-4D97-AF65-F5344CB8AC3E}">
        <p14:creationId xmlns:p14="http://schemas.microsoft.com/office/powerpoint/2010/main" val="2452829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0991" y="276912"/>
            <a:ext cx="9227034" cy="6501574"/>
          </a:xfrm>
          <a:prstGeom prst="rect">
            <a:avLst/>
          </a:prstGeom>
        </p:spPr>
      </p:pic>
    </p:spTree>
    <p:extLst>
      <p:ext uri="{BB962C8B-B14F-4D97-AF65-F5344CB8AC3E}">
        <p14:creationId xmlns:p14="http://schemas.microsoft.com/office/powerpoint/2010/main" val="2863890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76050" y="846645"/>
            <a:ext cx="9275675" cy="5940087"/>
          </a:xfrm>
          <a:prstGeom prst="rect">
            <a:avLst/>
          </a:prstGeom>
        </p:spPr>
      </p:pic>
      <p:sp>
        <p:nvSpPr>
          <p:cNvPr id="5" name="Title 1"/>
          <p:cNvSpPr>
            <a:spLocks noGrp="1"/>
          </p:cNvSpPr>
          <p:nvPr>
            <p:ph type="title"/>
          </p:nvPr>
        </p:nvSpPr>
        <p:spPr>
          <a:xfrm>
            <a:off x="1305340" y="206751"/>
            <a:ext cx="9750286" cy="521317"/>
          </a:xfrm>
        </p:spPr>
        <p:txBody>
          <a:bodyPr/>
          <a:lstStyle/>
          <a:p>
            <a:r>
              <a:rPr lang="en-US" sz="2400" dirty="0" smtClean="0">
                <a:solidFill>
                  <a:schemeClr val="tx1"/>
                </a:solidFill>
              </a:rPr>
              <a:t>Trends in indigenous malaria cases in the E-2020 countries</a:t>
            </a:r>
            <a:endParaRPr lang="en-US" sz="2400" dirty="0">
              <a:solidFill>
                <a:schemeClr val="tx1"/>
              </a:solidFill>
            </a:endParaRPr>
          </a:p>
        </p:txBody>
      </p:sp>
      <p:sp>
        <p:nvSpPr>
          <p:cNvPr id="6" name="TextBox 5"/>
          <p:cNvSpPr txBox="1"/>
          <p:nvPr/>
        </p:nvSpPr>
        <p:spPr>
          <a:xfrm>
            <a:off x="10605052" y="5945832"/>
            <a:ext cx="1586948" cy="646331"/>
          </a:xfrm>
          <a:prstGeom prst="rect">
            <a:avLst/>
          </a:prstGeom>
          <a:noFill/>
        </p:spPr>
        <p:txBody>
          <a:bodyPr wrap="square" rtlCol="0">
            <a:spAutoFit/>
          </a:bodyPr>
          <a:lstStyle/>
          <a:p>
            <a:r>
              <a:rPr lang="en-US" sz="1200" dirty="0" smtClean="0"/>
              <a:t>E-2020, malaria eliminating countries for 2020</a:t>
            </a:r>
            <a:endParaRPr lang="en-US" sz="1200" dirty="0"/>
          </a:p>
        </p:txBody>
      </p:sp>
    </p:spTree>
    <p:extLst>
      <p:ext uri="{BB962C8B-B14F-4D97-AF65-F5344CB8AC3E}">
        <p14:creationId xmlns:p14="http://schemas.microsoft.com/office/powerpoint/2010/main" val="2635579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06199" y="1460165"/>
            <a:ext cx="11350931" cy="4788234"/>
          </a:xfrm>
          <a:prstGeom prst="rect">
            <a:avLst/>
          </a:prstGeom>
        </p:spPr>
      </p:pic>
      <p:sp>
        <p:nvSpPr>
          <p:cNvPr id="5" name="Title 1"/>
          <p:cNvSpPr>
            <a:spLocks noGrp="1"/>
          </p:cNvSpPr>
          <p:nvPr>
            <p:ph type="title"/>
          </p:nvPr>
        </p:nvSpPr>
        <p:spPr>
          <a:xfrm>
            <a:off x="701439" y="325328"/>
            <a:ext cx="9750286" cy="521317"/>
          </a:xfrm>
        </p:spPr>
        <p:txBody>
          <a:bodyPr/>
          <a:lstStyle/>
          <a:p>
            <a:r>
              <a:rPr lang="en-US" sz="2400" dirty="0" smtClean="0">
                <a:solidFill>
                  <a:schemeClr val="tx1"/>
                </a:solidFill>
              </a:rPr>
              <a:t>Trends in malaria case incidence rate, 2010 - 2016</a:t>
            </a:r>
            <a:endParaRPr lang="en-US" sz="2400" dirty="0">
              <a:solidFill>
                <a:schemeClr val="tx1"/>
              </a:solidFill>
            </a:endParaRPr>
          </a:p>
        </p:txBody>
      </p:sp>
    </p:spTree>
    <p:extLst>
      <p:ext uri="{BB962C8B-B14F-4D97-AF65-F5344CB8AC3E}">
        <p14:creationId xmlns:p14="http://schemas.microsoft.com/office/powerpoint/2010/main" val="4274793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1439" y="325328"/>
            <a:ext cx="9750286" cy="521317"/>
          </a:xfrm>
        </p:spPr>
        <p:txBody>
          <a:bodyPr/>
          <a:lstStyle/>
          <a:p>
            <a:r>
              <a:rPr lang="en-US" sz="2400" dirty="0" smtClean="0">
                <a:solidFill>
                  <a:schemeClr val="tx1"/>
                </a:solidFill>
              </a:rPr>
              <a:t>Trends in malaria case incidence rate, 2010 - 2016</a:t>
            </a:r>
            <a:endParaRPr lang="en-US" sz="2400" dirty="0">
              <a:solidFill>
                <a:schemeClr val="tx1"/>
              </a:solidFill>
            </a:endParaRPr>
          </a:p>
        </p:txBody>
      </p:sp>
      <p:pic>
        <p:nvPicPr>
          <p:cNvPr id="3" name="Picture 2"/>
          <p:cNvPicPr>
            <a:picLocks noChangeAspect="1"/>
          </p:cNvPicPr>
          <p:nvPr/>
        </p:nvPicPr>
        <p:blipFill>
          <a:blip r:embed="rId2"/>
          <a:stretch>
            <a:fillRect/>
          </a:stretch>
        </p:blipFill>
        <p:spPr>
          <a:xfrm>
            <a:off x="621926" y="1013972"/>
            <a:ext cx="10902336" cy="5545854"/>
          </a:xfrm>
          <a:prstGeom prst="rect">
            <a:avLst/>
          </a:prstGeom>
        </p:spPr>
      </p:pic>
    </p:spTree>
    <p:extLst>
      <p:ext uri="{BB962C8B-B14F-4D97-AF65-F5344CB8AC3E}">
        <p14:creationId xmlns:p14="http://schemas.microsoft.com/office/powerpoint/2010/main" val="891891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a:t>
            </a:r>
          </a:p>
        </p:txBody>
      </p:sp>
      <p:sp>
        <p:nvSpPr>
          <p:cNvPr id="4" name="Shape 144"/>
          <p:cNvSpPr>
            <a:spLocks noGrp="1"/>
          </p:cNvSpPr>
          <p:nvPr>
            <p:ph idx="1"/>
          </p:nvPr>
        </p:nvSpPr>
        <p:spPr>
          <a:xfrm>
            <a:off x="838200" y="1434662"/>
            <a:ext cx="10515600" cy="5092262"/>
          </a:xfrm>
          <a:prstGeom prst="rect">
            <a:avLst/>
          </a:prstGeom>
          <a:noFill/>
          <a:ln w="38100" cap="flat" cmpd="sng">
            <a:noFill/>
            <a:prstDash val="solid"/>
            <a:round/>
            <a:headEnd type="none" w="med" len="med"/>
            <a:tailEnd type="none" w="med" len="med"/>
          </a:ln>
        </p:spPr>
        <p:txBody>
          <a:bodyPr lIns="91425" tIns="45700" rIns="91425" bIns="45700">
            <a:normAutofit fontScale="77500" lnSpcReduction="20000"/>
          </a:bodyPr>
          <a:lstStyle/>
          <a:p>
            <a:pPr>
              <a:lnSpc>
                <a:spcPct val="160000"/>
              </a:lnSpc>
              <a:spcBef>
                <a:spcPts val="0"/>
              </a:spcBef>
              <a:buSzPct val="35000"/>
              <a:defRPr/>
            </a:pPr>
            <a:r>
              <a:rPr lang="en-US" sz="2800" dirty="0">
                <a:sym typeface="Trebuchet MS"/>
              </a:rPr>
              <a:t>The incidence rate of malaria is estimated to have decreased by 18% globally, from 76 to 63 cases per 1000 population at risk, between 2010 and 2016</a:t>
            </a:r>
            <a:r>
              <a:rPr lang="en-US" sz="2800" dirty="0" smtClean="0">
                <a:sym typeface="Trebuchet MS"/>
              </a:rPr>
              <a:t>.</a:t>
            </a:r>
          </a:p>
          <a:p>
            <a:pPr>
              <a:lnSpc>
                <a:spcPct val="160000"/>
              </a:lnSpc>
              <a:spcBef>
                <a:spcPts val="0"/>
              </a:spcBef>
              <a:buSzPct val="35000"/>
              <a:defRPr/>
            </a:pPr>
            <a:r>
              <a:rPr lang="en-US" sz="2800" dirty="0" smtClean="0">
                <a:sym typeface="Trebuchet MS"/>
              </a:rPr>
              <a:t>During </a:t>
            </a:r>
            <a:r>
              <a:rPr lang="en-US" sz="2800" dirty="0">
                <a:sym typeface="Trebuchet MS"/>
              </a:rPr>
              <a:t>the same period, malaria </a:t>
            </a:r>
            <a:r>
              <a:rPr lang="en-US" sz="2800" b="1" dirty="0" smtClean="0">
                <a:sym typeface="Trebuchet MS"/>
              </a:rPr>
              <a:t>mortality</a:t>
            </a:r>
            <a:r>
              <a:rPr lang="en-US" sz="2800" dirty="0" smtClean="0">
                <a:sym typeface="Trebuchet MS"/>
              </a:rPr>
              <a:t> rates decreased worldwide by 60% among all age groups, and by 65% among children under 5.</a:t>
            </a:r>
          </a:p>
          <a:p>
            <a:pPr>
              <a:lnSpc>
                <a:spcPct val="160000"/>
              </a:lnSpc>
              <a:spcBef>
                <a:spcPts val="0"/>
              </a:spcBef>
              <a:buSzPct val="35000"/>
              <a:defRPr/>
            </a:pPr>
            <a:r>
              <a:rPr lang="en-US" sz="2800" dirty="0" smtClean="0">
                <a:sym typeface="Trebuchet MS"/>
              </a:rPr>
              <a:t> </a:t>
            </a:r>
            <a:r>
              <a:rPr lang="en-US" sz="2800" dirty="0">
                <a:sym typeface="Trebuchet MS"/>
              </a:rPr>
              <a:t>An estimated 6.2 million malaria deaths have been averted globally since 2000.</a:t>
            </a:r>
          </a:p>
          <a:p>
            <a:pPr>
              <a:lnSpc>
                <a:spcPct val="160000"/>
              </a:lnSpc>
              <a:spcBef>
                <a:spcPts val="0"/>
              </a:spcBef>
              <a:buSzPct val="35000"/>
              <a:defRPr/>
            </a:pPr>
            <a:r>
              <a:rPr lang="en-US" sz="2800" dirty="0">
                <a:sym typeface="Trebuchet MS"/>
              </a:rPr>
              <a:t>In 2014, 13 countries reported zero cases of the disease and 6 countries reported fewer than 10 cases.</a:t>
            </a:r>
          </a:p>
        </p:txBody>
      </p:sp>
    </p:spTree>
    <p:extLst>
      <p:ext uri="{BB962C8B-B14F-4D97-AF65-F5344CB8AC3E}">
        <p14:creationId xmlns:p14="http://schemas.microsoft.com/office/powerpoint/2010/main" val="1678229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3629" y="785190"/>
            <a:ext cx="11771204" cy="6072809"/>
          </a:xfrm>
          <a:prstGeom prst="rect">
            <a:avLst/>
          </a:prstGeom>
        </p:spPr>
      </p:pic>
      <p:sp>
        <p:nvSpPr>
          <p:cNvPr id="6" name="Title 1"/>
          <p:cNvSpPr>
            <a:spLocks noGrp="1"/>
          </p:cNvSpPr>
          <p:nvPr>
            <p:ph type="title"/>
          </p:nvPr>
        </p:nvSpPr>
        <p:spPr>
          <a:xfrm>
            <a:off x="701439" y="325328"/>
            <a:ext cx="9750286" cy="521317"/>
          </a:xfrm>
        </p:spPr>
        <p:txBody>
          <a:bodyPr/>
          <a:lstStyle/>
          <a:p>
            <a:r>
              <a:rPr lang="en-US" sz="2400" dirty="0" smtClean="0">
                <a:solidFill>
                  <a:schemeClr val="tx1"/>
                </a:solidFill>
              </a:rPr>
              <a:t>Reported </a:t>
            </a:r>
            <a:r>
              <a:rPr lang="en-US" sz="2400" dirty="0" err="1" smtClean="0">
                <a:solidFill>
                  <a:schemeClr val="tx1"/>
                </a:solidFill>
              </a:rPr>
              <a:t>pyrethroid</a:t>
            </a:r>
            <a:r>
              <a:rPr lang="en-US" sz="2400" dirty="0" smtClean="0">
                <a:solidFill>
                  <a:schemeClr val="tx1"/>
                </a:solidFill>
              </a:rPr>
              <a:t> resistance status of malaria vectors, 2010-16</a:t>
            </a:r>
            <a:endParaRPr lang="en-US" sz="2400" dirty="0">
              <a:solidFill>
                <a:schemeClr val="tx1"/>
              </a:solidFill>
            </a:endParaRPr>
          </a:p>
        </p:txBody>
      </p:sp>
    </p:spTree>
    <p:extLst>
      <p:ext uri="{BB962C8B-B14F-4D97-AF65-F5344CB8AC3E}">
        <p14:creationId xmlns:p14="http://schemas.microsoft.com/office/powerpoint/2010/main" val="2263648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23834"/>
          </a:xfrm>
        </p:spPr>
        <p:txBody>
          <a:bodyPr/>
          <a:lstStyle/>
          <a:p>
            <a:r>
              <a:rPr lang="en-US" dirty="0" smtClean="0"/>
              <a:t>Malaria in Saudi Arabia</a:t>
            </a:r>
            <a:endParaRPr lang="en-US" dirty="0"/>
          </a:p>
        </p:txBody>
      </p:sp>
      <p:sp>
        <p:nvSpPr>
          <p:cNvPr id="3" name="Content Placeholder 2"/>
          <p:cNvSpPr>
            <a:spLocks noGrp="1"/>
          </p:cNvSpPr>
          <p:nvPr>
            <p:ph idx="1"/>
          </p:nvPr>
        </p:nvSpPr>
        <p:spPr>
          <a:xfrm>
            <a:off x="1104293" y="1576552"/>
            <a:ext cx="10420300" cy="4472177"/>
          </a:xfrm>
        </p:spPr>
        <p:txBody>
          <a:bodyPr>
            <a:noAutofit/>
          </a:bodyPr>
          <a:lstStyle/>
          <a:p>
            <a:pPr marL="184150" indent="-184150" defTabSz="885825">
              <a:lnSpc>
                <a:spcPct val="150000"/>
              </a:lnSpc>
              <a:buFontTx/>
              <a:buChar char="•"/>
            </a:pPr>
            <a:r>
              <a:rPr lang="en-US" altLang="en-US" sz="2800" dirty="0" smtClean="0">
                <a:sym typeface="Comic Sans MS" charset="0"/>
              </a:rPr>
              <a:t>Areas </a:t>
            </a:r>
            <a:r>
              <a:rPr lang="en-US" altLang="en-US" sz="2800" dirty="0">
                <a:sym typeface="Comic Sans MS" charset="0"/>
              </a:rPr>
              <a:t>at the </a:t>
            </a:r>
            <a:r>
              <a:rPr lang="en-US" altLang="en-US" sz="2800" b="1" dirty="0">
                <a:sym typeface="Comic Sans MS" charset="0"/>
              </a:rPr>
              <a:t>southern region </a:t>
            </a:r>
            <a:r>
              <a:rPr lang="en-US" altLang="en-US" sz="2800" dirty="0">
                <a:sym typeface="Comic Sans MS" charset="0"/>
              </a:rPr>
              <a:t>are at risk of malaria transmission, specifically </a:t>
            </a:r>
            <a:r>
              <a:rPr lang="en-US" altLang="en-US" sz="2800" dirty="0" err="1">
                <a:sym typeface="Comic Sans MS" charset="0"/>
              </a:rPr>
              <a:t>Asir</a:t>
            </a:r>
            <a:r>
              <a:rPr lang="en-US" altLang="en-US" sz="2800" dirty="0">
                <a:sym typeface="Comic Sans MS" charset="0"/>
              </a:rPr>
              <a:t> and </a:t>
            </a:r>
            <a:r>
              <a:rPr lang="en-US" altLang="en-US" sz="2800" dirty="0" err="1">
                <a:sym typeface="Comic Sans MS" charset="0"/>
              </a:rPr>
              <a:t>Jizan</a:t>
            </a:r>
            <a:r>
              <a:rPr lang="en-US" altLang="en-US" sz="2800" dirty="0">
                <a:sym typeface="Comic Sans MS" charset="0"/>
              </a:rPr>
              <a:t>. The Dominant Malaria Species in Saudi Arabia is P. Falciparum .</a:t>
            </a:r>
          </a:p>
          <a:p>
            <a:pPr marL="184150" indent="-184150" defTabSz="885825">
              <a:lnSpc>
                <a:spcPct val="150000"/>
              </a:lnSpc>
              <a:buFontTx/>
              <a:buChar char="•"/>
            </a:pPr>
            <a:r>
              <a:rPr lang="en-US" altLang="en-US" sz="2800" dirty="0">
                <a:sym typeface="Comic Sans MS" charset="0"/>
              </a:rPr>
              <a:t>Saudi Arabia achieved a decrease in malaria cases and case incidence rates of ≥75%. </a:t>
            </a:r>
            <a:endParaRPr lang="en-US" altLang="en-US" sz="2800" dirty="0"/>
          </a:p>
        </p:txBody>
      </p:sp>
    </p:spTree>
    <p:extLst>
      <p:ext uri="{BB962C8B-B14F-4D97-AF65-F5344CB8AC3E}">
        <p14:creationId xmlns:p14="http://schemas.microsoft.com/office/powerpoint/2010/main" val="816545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3" descr="image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146" y="1403643"/>
            <a:ext cx="1048789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AutoShape 5"/>
          <p:cNvSpPr>
            <a:spLocks/>
          </p:cNvSpPr>
          <p:nvPr/>
        </p:nvSpPr>
        <p:spPr bwMode="auto">
          <a:xfrm>
            <a:off x="1636713" y="488730"/>
            <a:ext cx="8494712" cy="8654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p:spPr>
        <p:txBody>
          <a:bodyPr lIns="45719" tIns="45719" rIns="45719" bIns="45719"/>
          <a:lstStyle/>
          <a:p>
            <a:pPr algn="just" hangingPunct="0">
              <a:lnSpc>
                <a:spcPct val="115000"/>
              </a:lnSpc>
              <a:buClr>
                <a:srgbClr val="C3260C"/>
              </a:buClr>
              <a:buFont typeface="Georgia" pitchFamily="18" charset="0"/>
              <a:buNone/>
              <a:defRPr/>
            </a:pPr>
            <a:r>
              <a:rPr lang="en-US" sz="2800" b="1" dirty="0" smtClean="0">
                <a:solidFill>
                  <a:schemeClr val="tx2"/>
                </a:solidFill>
                <a:latin typeface="+mj-lt"/>
                <a:ea typeface="+mj-ea"/>
                <a:cs typeface="+mj-cs"/>
                <a:sym typeface="Comic Sans MS" pitchFamily="66" charset="0"/>
              </a:rPr>
              <a:t>Indigenous</a:t>
            </a:r>
            <a:r>
              <a:rPr lang="en-US" sz="2800" b="1" dirty="0" smtClean="0">
                <a:latin typeface="Comic Sans MS" pitchFamily="66" charset="0"/>
                <a:ea typeface="Arial"/>
                <a:cs typeface="Arial" pitchFamily="34" charset="0"/>
                <a:sym typeface="Comic Sans MS" pitchFamily="66" charset="0"/>
              </a:rPr>
              <a:t> </a:t>
            </a:r>
            <a:r>
              <a:rPr lang="en-US" sz="2800" b="1" dirty="0">
                <a:solidFill>
                  <a:schemeClr val="tx2"/>
                </a:solidFill>
                <a:latin typeface="+mj-lt"/>
                <a:ea typeface="+mj-ea"/>
                <a:cs typeface="+mj-cs"/>
                <a:sym typeface="Comic Sans MS" pitchFamily="66" charset="0"/>
              </a:rPr>
              <a:t>cases of malaria Saudi Arabia 2014 : </a:t>
            </a:r>
          </a:p>
        </p:txBody>
      </p:sp>
    </p:spTree>
    <p:extLst>
      <p:ext uri="{BB962C8B-B14F-4D97-AF65-F5344CB8AC3E}">
        <p14:creationId xmlns:p14="http://schemas.microsoft.com/office/powerpoint/2010/main" val="29664765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a:xfrm>
            <a:off x="1970692" y="551792"/>
            <a:ext cx="8217723" cy="902357"/>
          </a:xfrm>
        </p:spPr>
        <p:txBody>
          <a:bodyPr vert="horz" lIns="45699" tIns="45699" rIns="45699" bIns="45699" rtlCol="0" anchor="ctr">
            <a:noAutofit/>
          </a:bodyPr>
          <a:lstStyle/>
          <a:p>
            <a:pPr defTabSz="803275">
              <a:lnSpc>
                <a:spcPct val="115000"/>
              </a:lnSpc>
              <a:buClr>
                <a:srgbClr val="C3260C"/>
              </a:buClr>
            </a:pPr>
            <a:r>
              <a:rPr lang="en-US" altLang="en-US" sz="2800" b="1" dirty="0">
                <a:sym typeface="Comic Sans MS" charset="0"/>
              </a:rPr>
              <a:t>Imported</a:t>
            </a:r>
            <a:r>
              <a:rPr lang="en-US" altLang="en-US" sz="2800" b="1" dirty="0">
                <a:solidFill>
                  <a:schemeClr val="tx1"/>
                </a:solidFill>
                <a:latin typeface="Comic Sans MS" charset="0"/>
                <a:ea typeface="Comic Sans MS" charset="0"/>
                <a:cs typeface="Comic Sans MS" charset="0"/>
                <a:sym typeface="Comic Sans MS" charset="0"/>
              </a:rPr>
              <a:t> </a:t>
            </a:r>
            <a:r>
              <a:rPr lang="en-US" altLang="en-US" sz="2800" b="1" dirty="0" smtClean="0">
                <a:sym typeface="Comic Sans MS" charset="0"/>
              </a:rPr>
              <a:t>malaria </a:t>
            </a:r>
            <a:r>
              <a:rPr lang="en-US" altLang="en-US" sz="2800" b="1" dirty="0">
                <a:sym typeface="Comic Sans MS" charset="0"/>
              </a:rPr>
              <a:t>in Saudi Arabia 1999-2010 : </a:t>
            </a:r>
            <a:br>
              <a:rPr lang="en-US" altLang="en-US" sz="2800" b="1" dirty="0">
                <a:sym typeface="Comic Sans MS" charset="0"/>
              </a:rPr>
            </a:br>
            <a:endParaRPr lang="en-US" altLang="en-US" sz="2800" b="1" dirty="0">
              <a:sym typeface="Times New Roman" charset="0"/>
            </a:endParaRPr>
          </a:p>
        </p:txBody>
      </p:sp>
      <p:sp>
        <p:nvSpPr>
          <p:cNvPr id="45059" name="Rectangle 2"/>
          <p:cNvSpPr>
            <a:spLocks noGrp="1" noChangeArrowheads="1"/>
          </p:cNvSpPr>
          <p:nvPr>
            <p:ph idx="1"/>
          </p:nvPr>
        </p:nvSpPr>
        <p:spPr>
          <a:xfrm>
            <a:off x="2843213" y="2205039"/>
            <a:ext cx="6400800" cy="3475037"/>
          </a:xfrm>
        </p:spPr>
        <p:txBody>
          <a:bodyPr vert="horz" lIns="45699" tIns="45699" rIns="45699" bIns="45699" rtlCol="0">
            <a:normAutofit/>
          </a:bodyPr>
          <a:lstStyle/>
          <a:p>
            <a:pPr marL="219075">
              <a:spcBef>
                <a:spcPts val="300"/>
              </a:spcBef>
              <a:buClr>
                <a:srgbClr val="C3260C"/>
              </a:buClr>
              <a:buNone/>
            </a:pPr>
            <a:endParaRPr lang="en-US" altLang="en-US" sz="2200">
              <a:solidFill>
                <a:srgbClr val="3F3F3F"/>
              </a:solidFill>
              <a:latin typeface="Trebuchet MS" charset="0"/>
              <a:ea typeface="Trebuchet MS" charset="0"/>
              <a:cs typeface="Trebuchet MS" charset="0"/>
              <a:sym typeface="Trebuchet MS" charset="0"/>
            </a:endParaRPr>
          </a:p>
        </p:txBody>
      </p:sp>
      <p:pic>
        <p:nvPicPr>
          <p:cNvPr id="45060" name="Picture 3" descr="image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441450"/>
            <a:ext cx="8212138"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8925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Objectives:</a:t>
            </a:r>
            <a:endParaRPr lang="en-US" sz="4800" b="1" dirty="0"/>
          </a:p>
        </p:txBody>
      </p:sp>
      <p:sp>
        <p:nvSpPr>
          <p:cNvPr id="3" name="Content Placeholder 2"/>
          <p:cNvSpPr>
            <a:spLocks noGrp="1"/>
          </p:cNvSpPr>
          <p:nvPr>
            <p:ph idx="1"/>
          </p:nvPr>
        </p:nvSpPr>
        <p:spPr/>
        <p:txBody>
          <a:bodyPr>
            <a:normAutofit/>
          </a:bodyPr>
          <a:lstStyle/>
          <a:p>
            <a:r>
              <a:rPr lang="en-US" sz="2800" dirty="0" smtClean="0"/>
              <a:t>Epidemiology of malaria</a:t>
            </a:r>
          </a:p>
          <a:p>
            <a:r>
              <a:rPr lang="en-US" sz="2800" dirty="0"/>
              <a:t>C</a:t>
            </a:r>
            <a:r>
              <a:rPr lang="en-US" sz="2800" dirty="0" smtClean="0"/>
              <a:t>linical picture</a:t>
            </a:r>
          </a:p>
          <a:p>
            <a:r>
              <a:rPr lang="en-US" sz="2800" dirty="0" smtClean="0"/>
              <a:t>Mode of transmission</a:t>
            </a:r>
          </a:p>
          <a:p>
            <a:r>
              <a:rPr lang="en-US" sz="2800" dirty="0" smtClean="0"/>
              <a:t>Risk factors</a:t>
            </a:r>
          </a:p>
          <a:p>
            <a:r>
              <a:rPr lang="en-US" sz="2800" dirty="0" smtClean="0"/>
              <a:t>Prevention and control</a:t>
            </a:r>
          </a:p>
          <a:p>
            <a:endParaRPr lang="en-US" sz="2800" dirty="0" smtClean="0"/>
          </a:p>
          <a:p>
            <a:endParaRPr lang="en-US" sz="2800" dirty="0"/>
          </a:p>
        </p:txBody>
      </p:sp>
    </p:spTree>
    <p:extLst>
      <p:ext uri="{BB962C8B-B14F-4D97-AF65-F5344CB8AC3E}">
        <p14:creationId xmlns:p14="http://schemas.microsoft.com/office/powerpoint/2010/main" val="355464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14854"/>
            <a:ext cx="9404723" cy="1238393"/>
          </a:xfrm>
        </p:spPr>
        <p:txBody>
          <a:bodyPr/>
          <a:lstStyle/>
          <a:p>
            <a:r>
              <a:rPr lang="en-US"/>
              <a:t>Malaria in Saudi Arabia</a:t>
            </a:r>
            <a:endParaRPr lang="en-US" dirty="0"/>
          </a:p>
        </p:txBody>
      </p:sp>
      <p:sp>
        <p:nvSpPr>
          <p:cNvPr id="3" name="Content Placeholder 2"/>
          <p:cNvSpPr>
            <a:spLocks noGrp="1"/>
          </p:cNvSpPr>
          <p:nvPr>
            <p:ph idx="1"/>
          </p:nvPr>
        </p:nvSpPr>
        <p:spPr/>
        <p:txBody>
          <a:bodyPr>
            <a:normAutofit/>
          </a:bodyPr>
          <a:lstStyle/>
          <a:p>
            <a:pPr marL="158750" indent="-158750">
              <a:lnSpc>
                <a:spcPct val="150000"/>
              </a:lnSpc>
              <a:buFontTx/>
              <a:buChar char="•"/>
            </a:pPr>
            <a:r>
              <a:rPr lang="en-US" altLang="en-US" sz="2800" dirty="0">
                <a:sym typeface="Comic Sans MS" charset="0"/>
              </a:rPr>
              <a:t> Malaria outbreak in 1998.</a:t>
            </a:r>
          </a:p>
          <a:p>
            <a:pPr marL="158750" indent="-158750">
              <a:lnSpc>
                <a:spcPct val="150000"/>
              </a:lnSpc>
              <a:buFontTx/>
              <a:buChar char="•"/>
            </a:pPr>
            <a:r>
              <a:rPr lang="en-US" altLang="en-US" sz="2800" dirty="0">
                <a:sym typeface="Comic Sans MS" charset="0"/>
              </a:rPr>
              <a:t>Since then, only a few cases were reported</a:t>
            </a:r>
          </a:p>
          <a:p>
            <a:pPr marL="158750" indent="-158750">
              <a:lnSpc>
                <a:spcPct val="150000"/>
              </a:lnSpc>
              <a:buFontTx/>
              <a:buChar char="•"/>
            </a:pPr>
            <a:r>
              <a:rPr lang="en-US" altLang="en-US" sz="2800" dirty="0">
                <a:sym typeface="Comic Sans MS" charset="0"/>
              </a:rPr>
              <a:t>In 2012 , only 82 cases of malaria were reported..</a:t>
            </a:r>
          </a:p>
          <a:p>
            <a:pPr marL="139700" indent="-139700">
              <a:lnSpc>
                <a:spcPct val="150000"/>
              </a:lnSpc>
              <a:buFontTx/>
              <a:buChar char="•"/>
            </a:pPr>
            <a:r>
              <a:rPr lang="en-US" altLang="en-US" sz="2800" dirty="0">
                <a:sym typeface="Comic Sans MS" charset="0"/>
              </a:rPr>
              <a:t>The proportion of imported malaria has increased from 23% to 99% of total detected cases. </a:t>
            </a:r>
          </a:p>
          <a:p>
            <a:pPr marL="139700" indent="-139700">
              <a:lnSpc>
                <a:spcPct val="150000"/>
              </a:lnSpc>
              <a:buClr>
                <a:srgbClr val="C3260C"/>
              </a:buClr>
              <a:buNone/>
            </a:pPr>
            <a:endParaRPr lang="en-US" altLang="en-US" dirty="0" smtClean="0">
              <a:latin typeface="Comic Sans MS" charset="0"/>
              <a:ea typeface="Comic Sans MS" charset="0"/>
              <a:cs typeface="Comic Sans MS" charset="0"/>
              <a:sym typeface="Comic Sans MS" charset="0"/>
            </a:endParaRPr>
          </a:p>
          <a:p>
            <a:pPr marL="158750" indent="-158750">
              <a:lnSpc>
                <a:spcPct val="150000"/>
              </a:lnSpc>
              <a:buFontTx/>
              <a:buChar char="•"/>
            </a:pPr>
            <a:endParaRPr lang="en-US" dirty="0"/>
          </a:p>
        </p:txBody>
      </p:sp>
    </p:spTree>
    <p:extLst>
      <p:ext uri="{BB962C8B-B14F-4D97-AF65-F5344CB8AC3E}">
        <p14:creationId xmlns:p14="http://schemas.microsoft.com/office/powerpoint/2010/main" val="1587541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defTabSz="885825">
              <a:lnSpc>
                <a:spcPct val="150000"/>
              </a:lnSpc>
              <a:buClr>
                <a:srgbClr val="C3260C"/>
              </a:buClr>
              <a:buFont typeface="Wingdings" charset="2"/>
              <a:buChar char="v"/>
            </a:pPr>
            <a:r>
              <a:rPr lang="en-US" altLang="en-US" sz="2800" b="1" dirty="0">
                <a:sym typeface="Comic Sans MS" charset="0"/>
              </a:rPr>
              <a:t>I</a:t>
            </a:r>
            <a:r>
              <a:rPr lang="en-US" altLang="en-US" sz="2800" b="1" dirty="0" smtClean="0">
                <a:sym typeface="Comic Sans MS" charset="0"/>
              </a:rPr>
              <a:t>mported malaria: </a:t>
            </a:r>
            <a:r>
              <a:rPr lang="en-US" altLang="en-US" sz="2800" dirty="0">
                <a:sym typeface="Comic Sans MS" charset="0"/>
              </a:rPr>
              <a:t>via asymptomatic travelers from malaria endemic areas, sustains a threat for possible resurgence of local transmission:</a:t>
            </a:r>
          </a:p>
          <a:p>
            <a:pPr defTabSz="885825">
              <a:lnSpc>
                <a:spcPct val="150000"/>
              </a:lnSpc>
              <a:buClr>
                <a:srgbClr val="C3260C"/>
              </a:buClr>
              <a:buNone/>
            </a:pPr>
            <a:r>
              <a:rPr lang="en-US" altLang="en-US" sz="2800" dirty="0" smtClean="0">
                <a:sym typeface="Comic Sans MS" charset="0"/>
              </a:rPr>
              <a:t>	Workers</a:t>
            </a:r>
            <a:r>
              <a:rPr lang="en-US" altLang="en-US" sz="2800" dirty="0">
                <a:sym typeface="Comic Sans MS" charset="0"/>
              </a:rPr>
              <a:t>, immigrants, </a:t>
            </a:r>
            <a:r>
              <a:rPr lang="en-US" altLang="en-US" sz="2800" dirty="0" smtClean="0">
                <a:sym typeface="Comic Sans MS" charset="0"/>
              </a:rPr>
              <a:t>pilgrims.</a:t>
            </a:r>
            <a:endParaRPr lang="en-US" altLang="en-US" sz="2400" dirty="0" smtClean="0">
              <a:latin typeface="Comic Sans MS" charset="0"/>
              <a:ea typeface="Comic Sans MS" charset="0"/>
              <a:cs typeface="Comic Sans MS" charset="0"/>
              <a:sym typeface="Comic Sans MS" charset="0"/>
            </a:endParaRPr>
          </a:p>
        </p:txBody>
      </p:sp>
    </p:spTree>
    <p:extLst>
      <p:ext uri="{BB962C8B-B14F-4D97-AF65-F5344CB8AC3E}">
        <p14:creationId xmlns:p14="http://schemas.microsoft.com/office/powerpoint/2010/main" val="1244767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txBox="1">
            <a:spLocks noGrp="1"/>
          </p:cNvSpPr>
          <p:nvPr>
            <p:ph type="ctrTitle"/>
          </p:nvPr>
        </p:nvSpPr>
        <p:spPr>
          <a:xfrm>
            <a:off x="993228" y="409903"/>
            <a:ext cx="8912772" cy="1074411"/>
          </a:xfrm>
        </p:spPr>
        <p:txBody>
          <a:bodyPr vert="horz" lIns="91440" tIns="45700" rIns="91440" bIns="45700" rtlCol="0" anchor="b">
            <a:noAutofit/>
          </a:bodyPr>
          <a:lstStyle/>
          <a:p>
            <a:pPr indent="-462280">
              <a:buSzPct val="128000"/>
              <a:defRPr/>
            </a:pPr>
            <a:r>
              <a:rPr lang="en-US" sz="3600" dirty="0">
                <a:solidFill>
                  <a:schemeClr val="tx1"/>
                </a:solidFill>
                <a:ea typeface="Times New Roman"/>
                <a:cs typeface="Times New Roman"/>
                <a:sym typeface="Times New Roman"/>
              </a:rPr>
              <a:t>Analytical Epidemiology Triad:</a:t>
            </a:r>
          </a:p>
        </p:txBody>
      </p:sp>
      <p:pic>
        <p:nvPicPr>
          <p:cNvPr id="58371" name="Shape 34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975" y="2716928"/>
            <a:ext cx="31242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Shape 348"/>
          <p:cNvSpPr txBox="1">
            <a:spLocks noChangeArrowheads="1"/>
          </p:cNvSpPr>
          <p:nvPr/>
        </p:nvSpPr>
        <p:spPr bwMode="auto">
          <a:xfrm>
            <a:off x="5286375" y="1919400"/>
            <a:ext cx="1295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SzPct val="25000"/>
            </a:pPr>
            <a:r>
              <a:rPr lang="en-US" altLang="en-US" sz="3000" dirty="0">
                <a:solidFill>
                  <a:schemeClr val="tx1"/>
                </a:solidFill>
                <a:latin typeface="+mn-lt"/>
                <a:ea typeface="Times New Roman" charset="0"/>
                <a:cs typeface="Times New Roman" charset="0"/>
                <a:sym typeface="Times New Roman" charset="0"/>
              </a:rPr>
              <a:t>HOST</a:t>
            </a:r>
          </a:p>
        </p:txBody>
      </p:sp>
      <p:sp>
        <p:nvSpPr>
          <p:cNvPr id="58373" name="Shape 349"/>
          <p:cNvSpPr txBox="1">
            <a:spLocks noChangeArrowheads="1"/>
          </p:cNvSpPr>
          <p:nvPr/>
        </p:nvSpPr>
        <p:spPr bwMode="auto">
          <a:xfrm>
            <a:off x="7538224" y="5296890"/>
            <a:ext cx="3124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Clr>
                <a:schemeClr val="accent2"/>
              </a:buClr>
              <a:buSzPct val="25000"/>
              <a:buFont typeface="Noto Symbol" charset="0"/>
              <a:buNone/>
            </a:pPr>
            <a:r>
              <a:rPr lang="en-US" altLang="en-US" sz="3000" dirty="0">
                <a:solidFill>
                  <a:schemeClr val="tx1"/>
                </a:solidFill>
                <a:latin typeface="+mn-lt"/>
                <a:ea typeface="Times New Roman" charset="0"/>
                <a:cs typeface="Times New Roman" charset="0"/>
                <a:sym typeface="Times New Roman" charset="0"/>
              </a:rPr>
              <a:t>ENVIRONMENT</a:t>
            </a:r>
          </a:p>
        </p:txBody>
      </p:sp>
      <p:sp>
        <p:nvSpPr>
          <p:cNvPr id="58374" name="Shape 350"/>
          <p:cNvSpPr txBox="1">
            <a:spLocks noChangeArrowheads="1"/>
          </p:cNvSpPr>
          <p:nvPr/>
        </p:nvSpPr>
        <p:spPr bwMode="auto">
          <a:xfrm>
            <a:off x="2784911" y="5312655"/>
            <a:ext cx="1752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SzPct val="25000"/>
            </a:pPr>
            <a:r>
              <a:rPr lang="en-US" altLang="en-US" sz="3000" dirty="0">
                <a:solidFill>
                  <a:schemeClr val="tx1"/>
                </a:solidFill>
                <a:latin typeface="+mn-lt"/>
                <a:ea typeface="Times New Roman" charset="0"/>
                <a:cs typeface="Times New Roman" charset="0"/>
                <a:sym typeface="Times New Roman" charset="0"/>
              </a:rPr>
              <a:t>AGENT</a:t>
            </a:r>
          </a:p>
        </p:txBody>
      </p:sp>
    </p:spTree>
    <p:extLst>
      <p:ext uri="{BB962C8B-B14F-4D97-AF65-F5344CB8AC3E}">
        <p14:creationId xmlns:p14="http://schemas.microsoft.com/office/powerpoint/2010/main" val="2075122046"/>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affecting humans</a:t>
            </a:r>
            <a:endParaRPr lang="en-US" dirty="0"/>
          </a:p>
        </p:txBody>
      </p:sp>
      <p:sp>
        <p:nvSpPr>
          <p:cNvPr id="3" name="Content Placeholder 2"/>
          <p:cNvSpPr>
            <a:spLocks noGrp="1"/>
          </p:cNvSpPr>
          <p:nvPr>
            <p:ph idx="1"/>
          </p:nvPr>
        </p:nvSpPr>
        <p:spPr>
          <a:xfrm>
            <a:off x="347870" y="1361661"/>
            <a:ext cx="10634869" cy="5188225"/>
          </a:xfrm>
        </p:spPr>
        <p:txBody>
          <a:bodyPr>
            <a:normAutofit fontScale="77500" lnSpcReduction="20000"/>
          </a:bodyPr>
          <a:lstStyle/>
          <a:p>
            <a:r>
              <a:rPr lang="en-US" b="1" i="1" dirty="0"/>
              <a:t>P. falciparum</a:t>
            </a:r>
            <a:r>
              <a:rPr lang="en-US" dirty="0"/>
              <a:t>, which is found worldwide in tropical and subtropical areas, and especially in Africa where this species predominates. </a:t>
            </a:r>
            <a:r>
              <a:rPr lang="en-US" i="1" dirty="0"/>
              <a:t>P. falciparum</a:t>
            </a:r>
            <a:r>
              <a:rPr lang="en-US" dirty="0"/>
              <a:t> can cause severe malaria because it multiples rapidly in the blood, and can thus cause severe blood loss (anemia). In addition, the infected parasites can clog small blood vessels. When this occurs in the brain, cerebral malaria results, a complication that can be fatal.</a:t>
            </a:r>
          </a:p>
          <a:p>
            <a:r>
              <a:rPr lang="en-US" b="1" i="1" dirty="0"/>
              <a:t>P. </a:t>
            </a:r>
            <a:r>
              <a:rPr lang="en-US" b="1" i="1" dirty="0" err="1"/>
              <a:t>vivax</a:t>
            </a:r>
            <a:r>
              <a:rPr lang="en-US" dirty="0"/>
              <a:t>, which is found mostly in Asia, Latin America, and in some parts of Africa. Because of the population densities especially in Asia it is probably the most prevalent human malaria parasite. </a:t>
            </a:r>
            <a:r>
              <a:rPr lang="en-US" i="1" dirty="0"/>
              <a:t>P. </a:t>
            </a:r>
            <a:r>
              <a:rPr lang="en-US" i="1" dirty="0" err="1"/>
              <a:t>vivax</a:t>
            </a:r>
            <a:r>
              <a:rPr lang="en-US" dirty="0"/>
              <a:t> (as well as </a:t>
            </a:r>
            <a:r>
              <a:rPr lang="en-US" i="1" dirty="0"/>
              <a:t>P. </a:t>
            </a:r>
            <a:r>
              <a:rPr lang="en-US" i="1" dirty="0" err="1"/>
              <a:t>ovale</a:t>
            </a:r>
            <a:r>
              <a:rPr lang="en-US" dirty="0"/>
              <a:t>) has dormant liver stages (“</a:t>
            </a:r>
            <a:r>
              <a:rPr lang="en-US" dirty="0" err="1"/>
              <a:t>hypnozoites</a:t>
            </a:r>
            <a:r>
              <a:rPr lang="en-US" dirty="0"/>
              <a:t>”) that can activate and invade the blood (“relapse”) several months or years after the infecting mosquito bite.</a:t>
            </a:r>
          </a:p>
          <a:p>
            <a:r>
              <a:rPr lang="en-US" b="1" i="1" dirty="0"/>
              <a:t>P. </a:t>
            </a:r>
            <a:r>
              <a:rPr lang="en-US" b="1" i="1" dirty="0" err="1"/>
              <a:t>ovale</a:t>
            </a:r>
            <a:r>
              <a:rPr lang="en-US" dirty="0"/>
              <a:t> is found mostly in Africa (especially West Africa) and the islands of the western Pacific. It is biologically and morphologically very similar to </a:t>
            </a:r>
            <a:r>
              <a:rPr lang="en-US" i="1" dirty="0"/>
              <a:t>P. </a:t>
            </a:r>
            <a:r>
              <a:rPr lang="en-US" i="1" dirty="0" err="1"/>
              <a:t>vivax</a:t>
            </a:r>
            <a:r>
              <a:rPr lang="en-US" dirty="0"/>
              <a:t>. However, differently from </a:t>
            </a:r>
            <a:r>
              <a:rPr lang="en-US" i="1" dirty="0"/>
              <a:t>P. </a:t>
            </a:r>
            <a:r>
              <a:rPr lang="en-US" i="1" dirty="0" err="1"/>
              <a:t>vivax</a:t>
            </a:r>
            <a:r>
              <a:rPr lang="en-US" dirty="0"/>
              <a:t>, it can infect individuals who are negative for the Duffy blood group, which is the case for many residents of sub-Saharan Africa. This explains the greater prevalence of </a:t>
            </a:r>
            <a:r>
              <a:rPr lang="en-US" i="1" dirty="0"/>
              <a:t>P. </a:t>
            </a:r>
            <a:r>
              <a:rPr lang="en-US" i="1" dirty="0" err="1"/>
              <a:t>ovale</a:t>
            </a:r>
            <a:r>
              <a:rPr lang="en-US" dirty="0"/>
              <a:t> (rather than </a:t>
            </a:r>
            <a:r>
              <a:rPr lang="en-US" i="1" dirty="0"/>
              <a:t>P. </a:t>
            </a:r>
            <a:r>
              <a:rPr lang="en-US" i="1" dirty="0" err="1"/>
              <a:t>vivax</a:t>
            </a:r>
            <a:r>
              <a:rPr lang="en-US" dirty="0"/>
              <a:t> ) in most of Africa.</a:t>
            </a:r>
          </a:p>
          <a:p>
            <a:r>
              <a:rPr lang="en-US" b="1" i="1" dirty="0"/>
              <a:t>P. </a:t>
            </a:r>
            <a:r>
              <a:rPr lang="en-US" b="1" i="1" dirty="0" err="1"/>
              <a:t>malariae</a:t>
            </a:r>
            <a:r>
              <a:rPr lang="en-US" dirty="0"/>
              <a:t>, found worldwide, is the only human malaria parasite species that has a </a:t>
            </a:r>
            <a:r>
              <a:rPr lang="en-US" dirty="0" err="1"/>
              <a:t>quartan</a:t>
            </a:r>
            <a:r>
              <a:rPr lang="en-US" dirty="0"/>
              <a:t> cycle (three-day cycle). (The three other species have a tertian, two-day cycle.) If untreated, </a:t>
            </a:r>
            <a:r>
              <a:rPr lang="en-US" i="1" dirty="0"/>
              <a:t>P. </a:t>
            </a:r>
            <a:r>
              <a:rPr lang="en-US" i="1" dirty="0" err="1"/>
              <a:t>malariae</a:t>
            </a:r>
            <a:r>
              <a:rPr lang="en-US" dirty="0"/>
              <a:t> causes a long-lasting, chronic infection that in some cases can last a lifetime. In some chronically infected patients </a:t>
            </a:r>
            <a:r>
              <a:rPr lang="en-US" i="1" dirty="0"/>
              <a:t>P. </a:t>
            </a:r>
            <a:r>
              <a:rPr lang="en-US" i="1" dirty="0" err="1"/>
              <a:t>malariae</a:t>
            </a:r>
            <a:r>
              <a:rPr lang="en-US" dirty="0"/>
              <a:t> can cause serious complications such as the nephrotic syndrome.</a:t>
            </a:r>
          </a:p>
          <a:p>
            <a:r>
              <a:rPr lang="en-US" b="1" i="1" dirty="0"/>
              <a:t>P. </a:t>
            </a:r>
            <a:r>
              <a:rPr lang="en-US" b="1" i="1" dirty="0" err="1"/>
              <a:t>knowlesi</a:t>
            </a:r>
            <a:r>
              <a:rPr lang="en-US" dirty="0"/>
              <a:t> is found throughout Southeast Asia as a natural pathogen of long-tailed and pig-tailed macaques. It has recently been shown to be a significant cause of zoonotic malaria in that region, particularly in Malaysia. </a:t>
            </a:r>
            <a:r>
              <a:rPr lang="en-US" i="1" dirty="0"/>
              <a:t>P. </a:t>
            </a:r>
            <a:r>
              <a:rPr lang="en-US" i="1" dirty="0" err="1"/>
              <a:t>knowlesi</a:t>
            </a:r>
            <a:r>
              <a:rPr lang="en-US" dirty="0"/>
              <a:t> has a 24-hour replication cycle and so can rapidly progress from an uncomplicated to a severe infection; fatal cases have been reported.</a:t>
            </a:r>
          </a:p>
          <a:p>
            <a:endParaRPr lang="en-US" dirty="0"/>
          </a:p>
        </p:txBody>
      </p:sp>
    </p:spTree>
    <p:extLst>
      <p:ext uri="{BB962C8B-B14F-4D97-AF65-F5344CB8AC3E}">
        <p14:creationId xmlns:p14="http://schemas.microsoft.com/office/powerpoint/2010/main" val="2640137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Reservoir</a:t>
            </a:r>
            <a:endParaRPr lang="en-US" dirty="0"/>
          </a:p>
        </p:txBody>
      </p:sp>
      <p:sp>
        <p:nvSpPr>
          <p:cNvPr id="3" name="Content Placeholder 2"/>
          <p:cNvSpPr>
            <a:spLocks noGrp="1"/>
          </p:cNvSpPr>
          <p:nvPr>
            <p:ph idx="1"/>
          </p:nvPr>
        </p:nvSpPr>
        <p:spPr>
          <a:xfrm>
            <a:off x="427384" y="1853248"/>
            <a:ext cx="10386390" cy="4395152"/>
          </a:xfrm>
        </p:spPr>
        <p:txBody>
          <a:bodyPr>
            <a:normAutofit/>
          </a:bodyPr>
          <a:lstStyle/>
          <a:p>
            <a:r>
              <a:rPr lang="en-US" i="1" dirty="0" smtClean="0"/>
              <a:t>A human reservoir is one who harbors the sexual forms of the parasite</a:t>
            </a:r>
          </a:p>
          <a:p>
            <a:endParaRPr lang="en-US" i="1" dirty="0" smtClean="0"/>
          </a:p>
          <a:p>
            <a:r>
              <a:rPr lang="en-US" i="1" dirty="0" smtClean="0"/>
              <a:t>Children are more likely to be gametocyte carriers than adults</a:t>
            </a:r>
          </a:p>
          <a:p>
            <a:endParaRPr lang="en-US" i="1" dirty="0" smtClean="0"/>
          </a:p>
          <a:p>
            <a:r>
              <a:rPr lang="en-US" i="1" dirty="0" smtClean="0"/>
              <a:t>The child is thus </a:t>
            </a:r>
            <a:r>
              <a:rPr lang="en-US" i="1" dirty="0"/>
              <a:t>e</a:t>
            </a:r>
            <a:r>
              <a:rPr lang="en-US" i="1" dirty="0" smtClean="0"/>
              <a:t>pidemiologically a better reservoir than the adult</a:t>
            </a:r>
          </a:p>
          <a:p>
            <a:endParaRPr lang="en-US" i="1" dirty="0"/>
          </a:p>
          <a:p>
            <a:r>
              <a:rPr lang="en-US" i="1" dirty="0" smtClean="0"/>
              <a:t>P</a:t>
            </a:r>
            <a:r>
              <a:rPr lang="en-US" i="1" dirty="0"/>
              <a:t>. </a:t>
            </a:r>
            <a:r>
              <a:rPr lang="en-US" i="1" dirty="0" err="1"/>
              <a:t>knowlesi</a:t>
            </a:r>
            <a:r>
              <a:rPr lang="en-US" dirty="0"/>
              <a:t> is a species that naturally infects macaques living in Southeast Asia. Humans living in close proximity to populations of these macaques may be at risk of infection with this zoonotic parasite.</a:t>
            </a:r>
          </a:p>
        </p:txBody>
      </p:sp>
    </p:spTree>
    <p:extLst>
      <p:ext uri="{BB962C8B-B14F-4D97-AF65-F5344CB8AC3E}">
        <p14:creationId xmlns:p14="http://schemas.microsoft.com/office/powerpoint/2010/main" val="411518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Plasmodium Parasites:</a:t>
            </a:r>
            <a:endParaRPr lang="en-US" dirty="0"/>
          </a:p>
        </p:txBody>
      </p:sp>
      <p:sp>
        <p:nvSpPr>
          <p:cNvPr id="3" name="Content Placeholder 2"/>
          <p:cNvSpPr>
            <a:spLocks noGrp="1"/>
          </p:cNvSpPr>
          <p:nvPr>
            <p:ph idx="1"/>
          </p:nvPr>
        </p:nvSpPr>
        <p:spPr>
          <a:xfrm>
            <a:off x="851338" y="1655380"/>
            <a:ext cx="10830910" cy="4593020"/>
          </a:xfrm>
        </p:spPr>
        <p:txBody>
          <a:bodyPr>
            <a:noAutofit/>
          </a:bodyPr>
          <a:lstStyle/>
          <a:p>
            <a:r>
              <a:rPr lang="en-US" sz="2800" dirty="0"/>
              <a:t>The parasites are </a:t>
            </a:r>
            <a:r>
              <a:rPr lang="en-US" sz="2800" dirty="0">
                <a:solidFill>
                  <a:schemeClr val="accent1">
                    <a:lumMod val="60000"/>
                    <a:lumOff val="40000"/>
                  </a:schemeClr>
                </a:solidFill>
              </a:rPr>
              <a:t>spread</a:t>
            </a:r>
            <a:r>
              <a:rPr lang="en-US" sz="2800" dirty="0"/>
              <a:t> to people through </a:t>
            </a:r>
            <a:r>
              <a:rPr lang="en-US" sz="2800" b="1" dirty="0"/>
              <a:t>the bites of infected female Anopheles mosquitoes (vector</a:t>
            </a:r>
            <a:r>
              <a:rPr lang="en-US" sz="2800" b="1" dirty="0" smtClean="0"/>
              <a:t>)</a:t>
            </a:r>
            <a:r>
              <a:rPr lang="en-US" sz="2800" dirty="0" smtClean="0"/>
              <a:t>.</a:t>
            </a:r>
          </a:p>
          <a:p>
            <a:r>
              <a:rPr lang="en-US" sz="2800" dirty="0"/>
              <a:t>W</a:t>
            </a:r>
            <a:r>
              <a:rPr lang="en-US" sz="2800" dirty="0" smtClean="0"/>
              <a:t>hich </a:t>
            </a:r>
            <a:r>
              <a:rPr lang="en-US" sz="2800" dirty="0"/>
              <a:t>bite mainly between dusk and dawn.</a:t>
            </a:r>
          </a:p>
          <a:p>
            <a:r>
              <a:rPr lang="en-US" sz="2800" b="1" dirty="0"/>
              <a:t>Five</a:t>
            </a:r>
            <a:r>
              <a:rPr lang="en-US" sz="2800" dirty="0"/>
              <a:t> parasite species that cause malaria in </a:t>
            </a:r>
            <a:r>
              <a:rPr lang="en-US" sz="2800" dirty="0" smtClean="0"/>
              <a:t>humans</a:t>
            </a:r>
          </a:p>
          <a:p>
            <a:r>
              <a:rPr lang="en-US" sz="2800" b="1" dirty="0" smtClean="0"/>
              <a:t>P</a:t>
            </a:r>
            <a:r>
              <a:rPr lang="en-US" sz="2800" b="1" dirty="0"/>
              <a:t>. falciparum and P. </a:t>
            </a:r>
            <a:r>
              <a:rPr lang="en-US" sz="2800" b="1" dirty="0" err="1" smtClean="0"/>
              <a:t>vivax</a:t>
            </a:r>
            <a:r>
              <a:rPr lang="en-US" sz="2800" b="1" dirty="0" smtClean="0"/>
              <a:t> </a:t>
            </a:r>
            <a:r>
              <a:rPr lang="en-US" sz="2800" dirty="0"/>
              <a:t>pose the greatest threat. </a:t>
            </a:r>
          </a:p>
          <a:p>
            <a:endParaRPr lang="en-US" sz="2800" dirty="0"/>
          </a:p>
          <a:p>
            <a:r>
              <a:rPr lang="en-US" sz="2800" dirty="0">
                <a:solidFill>
                  <a:schemeClr val="accent1">
                    <a:lumMod val="60000"/>
                    <a:lumOff val="40000"/>
                  </a:schemeClr>
                </a:solidFill>
              </a:rPr>
              <a:t>Other modes of transmission:</a:t>
            </a:r>
          </a:p>
          <a:p>
            <a:r>
              <a:rPr lang="en-US" sz="2800" dirty="0"/>
              <a:t>From mother to unborn child</a:t>
            </a:r>
          </a:p>
          <a:p>
            <a:r>
              <a:rPr lang="en-US" sz="2800" dirty="0"/>
              <a:t>Blood transfusion </a:t>
            </a:r>
          </a:p>
        </p:txBody>
      </p:sp>
    </p:spTree>
    <p:extLst>
      <p:ext uri="{BB962C8B-B14F-4D97-AF65-F5344CB8AC3E}">
        <p14:creationId xmlns:p14="http://schemas.microsoft.com/office/powerpoint/2010/main" val="1762865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85255" cy="1400530"/>
          </a:xfrm>
        </p:spPr>
        <p:txBody>
          <a:bodyPr/>
          <a:lstStyle/>
          <a:p>
            <a:r>
              <a:rPr lang="en-US" sz="4000" dirty="0"/>
              <a:t>Plasmodium </a:t>
            </a:r>
            <a:r>
              <a:rPr lang="en-US" sz="4000" dirty="0" smtClean="0"/>
              <a:t>Parasites transmission and lifecycle:</a:t>
            </a:r>
            <a:endParaRPr lang="en-US" sz="4000" dirty="0"/>
          </a:p>
        </p:txBody>
      </p:sp>
      <p:pic>
        <p:nvPicPr>
          <p:cNvPr id="4" name="Content Placeholder 3" descr="Malaria-fig.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7315" y="1848460"/>
            <a:ext cx="7683791" cy="4731020"/>
          </a:xfrm>
        </p:spPr>
      </p:pic>
    </p:spTree>
    <p:extLst>
      <p:ext uri="{BB962C8B-B14F-4D97-AF65-F5344CB8AC3E}">
        <p14:creationId xmlns:p14="http://schemas.microsoft.com/office/powerpoint/2010/main" val="411873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Incubation period</a:t>
            </a:r>
            <a:endParaRPr lang="en-US" dirty="0"/>
          </a:p>
        </p:txBody>
      </p:sp>
      <p:sp>
        <p:nvSpPr>
          <p:cNvPr id="3" name="Content Placeholder 2"/>
          <p:cNvSpPr>
            <a:spLocks noGrp="1"/>
          </p:cNvSpPr>
          <p:nvPr>
            <p:ph idx="1"/>
          </p:nvPr>
        </p:nvSpPr>
        <p:spPr>
          <a:xfrm>
            <a:off x="347870" y="1580322"/>
            <a:ext cx="11131826" cy="4899991"/>
          </a:xfrm>
        </p:spPr>
        <p:txBody>
          <a:bodyPr>
            <a:normAutofit/>
          </a:bodyPr>
          <a:lstStyle/>
          <a:p>
            <a:pPr>
              <a:spcAft>
                <a:spcPts val="600"/>
              </a:spcAft>
            </a:pPr>
            <a:r>
              <a:rPr lang="en-US" dirty="0"/>
              <a:t>Following the infective bite by the </a:t>
            </a:r>
            <a:r>
              <a:rPr lang="en-US" i="1" u="sng" dirty="0">
                <a:hlinkClick r:id="rId2"/>
              </a:rPr>
              <a:t>Anopheles</a:t>
            </a:r>
            <a:r>
              <a:rPr lang="en-US" u="sng" dirty="0">
                <a:hlinkClick r:id="rId2"/>
              </a:rPr>
              <a:t> mosquito</a:t>
            </a:r>
            <a:r>
              <a:rPr lang="en-US" dirty="0"/>
              <a:t>, a period of time (the “incubation period”) goes by before the first symptoms appear</a:t>
            </a:r>
            <a:r>
              <a:rPr lang="en-US" dirty="0" smtClean="0"/>
              <a:t>.</a:t>
            </a:r>
          </a:p>
          <a:p>
            <a:pPr>
              <a:spcAft>
                <a:spcPts val="600"/>
              </a:spcAft>
            </a:pPr>
            <a:r>
              <a:rPr lang="en-US" dirty="0" smtClean="0"/>
              <a:t>The </a:t>
            </a:r>
            <a:r>
              <a:rPr lang="en-US" dirty="0"/>
              <a:t>incubation period in most cases varies from 7 to 30 days. The shorter periods are observed most frequently with </a:t>
            </a:r>
            <a:r>
              <a:rPr lang="en-US" i="1" dirty="0"/>
              <a:t>P. falciparum</a:t>
            </a:r>
            <a:r>
              <a:rPr lang="en-US" dirty="0"/>
              <a:t> and the longer ones with </a:t>
            </a:r>
            <a:r>
              <a:rPr lang="en-US" i="1" dirty="0"/>
              <a:t>P. </a:t>
            </a:r>
            <a:r>
              <a:rPr lang="en-US" i="1" dirty="0" err="1"/>
              <a:t>malariae</a:t>
            </a:r>
            <a:r>
              <a:rPr lang="en-US" dirty="0" smtClean="0"/>
              <a:t>.</a:t>
            </a:r>
          </a:p>
          <a:p>
            <a:pPr>
              <a:spcAft>
                <a:spcPts val="600"/>
              </a:spcAft>
            </a:pPr>
            <a:r>
              <a:rPr lang="en-US" dirty="0"/>
              <a:t>Antimalarial drugs taken for prophylaxis by travelers can delay the appearance of malaria symptoms by weeks or months, long after the traveler has left the malaria-endemic area. (This can happen particularly with </a:t>
            </a:r>
            <a:r>
              <a:rPr lang="en-US" i="1" dirty="0"/>
              <a:t>P. </a:t>
            </a:r>
            <a:r>
              <a:rPr lang="en-US" i="1" dirty="0" err="1"/>
              <a:t>vivax</a:t>
            </a:r>
            <a:r>
              <a:rPr lang="en-US" dirty="0"/>
              <a:t> and </a:t>
            </a:r>
            <a:r>
              <a:rPr lang="en-US" i="1" dirty="0"/>
              <a:t>P. </a:t>
            </a:r>
            <a:r>
              <a:rPr lang="en-US" i="1" dirty="0" err="1"/>
              <a:t>ovale</a:t>
            </a:r>
            <a:r>
              <a:rPr lang="en-US" dirty="0"/>
              <a:t>, both of which can produce dormant liver stage parasites; the liver stages may reactivate and cause disease months after the infective mosquito bite</a:t>
            </a:r>
            <a:r>
              <a:rPr lang="en-US" dirty="0" smtClean="0"/>
              <a:t>.)</a:t>
            </a:r>
          </a:p>
          <a:p>
            <a:r>
              <a:rPr lang="en-US" dirty="0"/>
              <a:t>Such long delays between exposure and development of symptoms can result in misdiagnosis or delayed diagnosis because of reduced clinical suspicion by the health-care provider. Returned travelers should always remind their health-care providers of any travel in areas where malaria occurs during the past 12 months.</a:t>
            </a:r>
            <a:endParaRPr lang="en-US" dirty="0"/>
          </a:p>
        </p:txBody>
      </p:sp>
    </p:spTree>
    <p:extLst>
      <p:ext uri="{BB962C8B-B14F-4D97-AF65-F5344CB8AC3E}">
        <p14:creationId xmlns:p14="http://schemas.microsoft.com/office/powerpoint/2010/main" val="1487309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13662957"/>
              </p:ext>
            </p:extLst>
          </p:nvPr>
        </p:nvGraphicFramePr>
        <p:xfrm>
          <a:off x="646111" y="3539608"/>
          <a:ext cx="10815418" cy="2506665"/>
        </p:xfrm>
        <a:graphic>
          <a:graphicData uri="http://schemas.openxmlformats.org/drawingml/2006/table">
            <a:tbl>
              <a:tblPr firstRow="1" bandRow="1">
                <a:tableStyleId>{5C22544A-7EE6-4342-B048-85BDC9FD1C3A}</a:tableStyleId>
              </a:tblPr>
              <a:tblGrid>
                <a:gridCol w="3311034">
                  <a:extLst>
                    <a:ext uri="{9D8B030D-6E8A-4147-A177-3AD203B41FA5}">
                      <a16:colId xmlns:a16="http://schemas.microsoft.com/office/drawing/2014/main" val="20000"/>
                    </a:ext>
                  </a:extLst>
                </a:gridCol>
                <a:gridCol w="4414345">
                  <a:extLst>
                    <a:ext uri="{9D8B030D-6E8A-4147-A177-3AD203B41FA5}">
                      <a16:colId xmlns:a16="http://schemas.microsoft.com/office/drawing/2014/main" val="20001"/>
                    </a:ext>
                  </a:extLst>
                </a:gridCol>
                <a:gridCol w="3090039">
                  <a:extLst>
                    <a:ext uri="{9D8B030D-6E8A-4147-A177-3AD203B41FA5}">
                      <a16:colId xmlns:a16="http://schemas.microsoft.com/office/drawing/2014/main" val="20002"/>
                    </a:ext>
                  </a:extLst>
                </a:gridCol>
              </a:tblGrid>
              <a:tr h="677865">
                <a:tc>
                  <a:txBody>
                    <a:bodyPr/>
                    <a:lstStyle/>
                    <a:p>
                      <a:r>
                        <a:rPr lang="en-US" sz="2400" b="1" i="0" kern="1200" dirty="0" smtClean="0">
                          <a:solidFill>
                            <a:schemeClr val="accent1">
                              <a:lumMod val="60000"/>
                              <a:lumOff val="40000"/>
                            </a:schemeClr>
                          </a:solidFill>
                          <a:latin typeface="+mj-lt"/>
                          <a:ea typeface="+mj-ea"/>
                          <a:cs typeface="+mj-cs"/>
                        </a:rPr>
                        <a:t>Early symptoms </a:t>
                      </a:r>
                      <a:endParaRPr lang="en-US" sz="2400" b="1" i="0" kern="1200" dirty="0">
                        <a:solidFill>
                          <a:schemeClr val="accent1">
                            <a:lumMod val="60000"/>
                            <a:lumOff val="40000"/>
                          </a:schemeClr>
                        </a:solidFill>
                        <a:latin typeface="+mj-lt"/>
                        <a:ea typeface="+mj-ea"/>
                        <a:cs typeface="+mj-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2400" b="0" i="0" kern="1200" dirty="0">
                        <a:solidFill>
                          <a:schemeClr val="tx1"/>
                        </a:solidFill>
                        <a:latin typeface="+mj-lt"/>
                        <a:ea typeface="+mj-ea"/>
                        <a:cs typeface="+mj-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1" i="0" kern="1200" dirty="0" smtClean="0">
                          <a:solidFill>
                            <a:schemeClr val="accent1">
                              <a:lumMod val="60000"/>
                              <a:lumOff val="40000"/>
                            </a:schemeClr>
                          </a:solidFill>
                          <a:latin typeface="+mj-lt"/>
                          <a:ea typeface="+mj-ea"/>
                          <a:cs typeface="+mj-cs"/>
                        </a:rPr>
                        <a:t>Severe illness </a:t>
                      </a:r>
                      <a:endParaRPr lang="en-US" sz="2400" b="1" i="0" kern="1200" dirty="0">
                        <a:solidFill>
                          <a:schemeClr val="accent1">
                            <a:lumMod val="60000"/>
                            <a:lumOff val="40000"/>
                          </a:schemeClr>
                        </a:solidFill>
                        <a:latin typeface="+mj-lt"/>
                        <a:ea typeface="+mj-ea"/>
                        <a:cs typeface="+mj-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2732">
                <a:tc>
                  <a:txBody>
                    <a:bodyPr/>
                    <a:lstStyle/>
                    <a:p>
                      <a:r>
                        <a:rPr lang="en-US" sz="2400" b="0" i="0" kern="1200" dirty="0" smtClean="0">
                          <a:solidFill>
                            <a:schemeClr val="tx1"/>
                          </a:solidFill>
                          <a:latin typeface="+mj-lt"/>
                          <a:ea typeface="+mj-ea"/>
                          <a:cs typeface="+mj-cs"/>
                        </a:rPr>
                        <a:t>Fever </a:t>
                      </a:r>
                      <a:endParaRPr lang="en-US" sz="2400" b="0" i="0" kern="1200" dirty="0">
                        <a:solidFill>
                          <a:schemeClr val="tx1"/>
                        </a:solidFill>
                        <a:latin typeface="+mj-lt"/>
                        <a:ea typeface="+mj-ea"/>
                        <a:cs typeface="+mj-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row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i="0" kern="1200" dirty="0" smtClean="0">
                          <a:solidFill>
                            <a:schemeClr val="accent1">
                              <a:lumMod val="60000"/>
                              <a:lumOff val="40000"/>
                            </a:schemeClr>
                          </a:solidFill>
                          <a:latin typeface="+mj-lt"/>
                          <a:ea typeface="+mj-ea"/>
                          <a:cs typeface="+mj-cs"/>
                        </a:rPr>
                        <a:t>If not treated </a:t>
                      </a:r>
                      <a:r>
                        <a:rPr lang="en-US" sz="2400" b="1" i="0" kern="1200" smtClean="0">
                          <a:solidFill>
                            <a:schemeClr val="accent1">
                              <a:lumMod val="60000"/>
                              <a:lumOff val="40000"/>
                            </a:schemeClr>
                          </a:solidFill>
                          <a:latin typeface="+mj-lt"/>
                          <a:ea typeface="+mj-ea"/>
                          <a:cs typeface="+mj-cs"/>
                        </a:rPr>
                        <a:t>early </a:t>
                      </a:r>
                    </a:p>
                    <a:p>
                      <a:pPr marL="0" marR="0" indent="0" algn="l" defTabSz="457200" rtl="0" eaLnBrk="1" fontAlgn="auto" latinLnBrk="0" hangingPunct="1">
                        <a:lnSpc>
                          <a:spcPct val="100000"/>
                        </a:lnSpc>
                        <a:spcBef>
                          <a:spcPts val="0"/>
                        </a:spcBef>
                        <a:spcAft>
                          <a:spcPts val="0"/>
                        </a:spcAft>
                        <a:buClrTx/>
                        <a:buSzTx/>
                        <a:buFontTx/>
                        <a:buNone/>
                        <a:tabLst/>
                        <a:defRPr/>
                      </a:pPr>
                      <a:r>
                        <a:rPr lang="en-US" sz="2400" b="1" i="0" kern="1200" smtClean="0">
                          <a:solidFill>
                            <a:schemeClr val="accent1">
                              <a:lumMod val="60000"/>
                              <a:lumOff val="40000"/>
                            </a:schemeClr>
                          </a:solidFill>
                          <a:latin typeface="+mj-lt"/>
                          <a:ea typeface="+mj-ea"/>
                          <a:cs typeface="+mj-cs"/>
                        </a:rPr>
                        <a:t>might </a:t>
                      </a:r>
                      <a:r>
                        <a:rPr lang="en-US" sz="2400" b="1" i="0" kern="1200" dirty="0" smtClean="0">
                          <a:solidFill>
                            <a:schemeClr val="accent1">
                              <a:lumMod val="60000"/>
                              <a:lumOff val="40000"/>
                            </a:schemeClr>
                          </a:solidFill>
                          <a:latin typeface="+mj-lt"/>
                          <a:ea typeface="+mj-ea"/>
                          <a:cs typeface="+mj-cs"/>
                        </a:rPr>
                        <a:t>progress to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400" b="0" i="0" kern="1200" dirty="0" smtClean="0">
                          <a:solidFill>
                            <a:schemeClr val="tx1"/>
                          </a:solidFill>
                          <a:latin typeface="+mj-lt"/>
                          <a:ea typeface="+mj-ea"/>
                          <a:cs typeface="+mj-cs"/>
                        </a:rPr>
                        <a:t>Severe anemia</a:t>
                      </a:r>
                      <a:endParaRPr lang="en-US" sz="2400" b="0" i="0" kern="1200" dirty="0">
                        <a:solidFill>
                          <a:schemeClr val="tx1"/>
                        </a:solidFill>
                        <a:latin typeface="+mj-lt"/>
                        <a:ea typeface="+mj-ea"/>
                        <a:cs typeface="+mj-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2732">
                <a:tc>
                  <a:txBody>
                    <a:bodyPr/>
                    <a:lstStyle/>
                    <a:p>
                      <a:r>
                        <a:rPr lang="en-US" sz="2400" b="0" i="0" kern="1200" dirty="0" smtClean="0">
                          <a:solidFill>
                            <a:schemeClr val="tx1"/>
                          </a:solidFill>
                          <a:latin typeface="+mj-lt"/>
                          <a:ea typeface="+mj-ea"/>
                          <a:cs typeface="+mj-cs"/>
                        </a:rPr>
                        <a:t>Headache </a:t>
                      </a:r>
                      <a:endParaRPr lang="en-US" sz="2400" b="0" i="0" kern="1200" dirty="0">
                        <a:solidFill>
                          <a:schemeClr val="tx1"/>
                        </a:solidFill>
                        <a:latin typeface="+mj-lt"/>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kern="1200" dirty="0" smtClean="0">
                          <a:solidFill>
                            <a:schemeClr val="tx1"/>
                          </a:solidFill>
                          <a:latin typeface="+mj-lt"/>
                          <a:ea typeface="+mj-ea"/>
                          <a:cs typeface="+mj-cs"/>
                        </a:rPr>
                        <a:t>Respiratory distress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4415">
                <a:tc>
                  <a:txBody>
                    <a:bodyPr/>
                    <a:lstStyle/>
                    <a:p>
                      <a:r>
                        <a:rPr lang="en-US" sz="2400" b="0" i="0" kern="1200" dirty="0" smtClean="0">
                          <a:solidFill>
                            <a:schemeClr val="tx1"/>
                          </a:solidFill>
                          <a:latin typeface="+mj-lt"/>
                          <a:ea typeface="+mj-ea"/>
                          <a:cs typeface="+mj-cs"/>
                        </a:rPr>
                        <a:t>Chills </a:t>
                      </a:r>
                      <a:endParaRPr lang="en-US" sz="2400" b="0" i="0" kern="1200" dirty="0">
                        <a:solidFill>
                          <a:schemeClr val="tx1"/>
                        </a:solidFill>
                        <a:latin typeface="+mj-lt"/>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i="0" kern="1200" dirty="0" smtClean="0">
                          <a:solidFill>
                            <a:schemeClr val="tx1"/>
                          </a:solidFill>
                          <a:latin typeface="+mj-lt"/>
                          <a:ea typeface="+mj-ea"/>
                          <a:cs typeface="+mj-cs"/>
                        </a:rPr>
                        <a:t>Cerebral</a:t>
                      </a:r>
                      <a:r>
                        <a:rPr lang="en-US" sz="2400" dirty="0" smtClean="0">
                          <a:solidFill>
                            <a:schemeClr val="tx1"/>
                          </a:solidFill>
                        </a:rPr>
                        <a:t> </a:t>
                      </a:r>
                      <a:r>
                        <a:rPr lang="en-US" sz="2400" b="0" i="0" kern="1200" dirty="0" smtClean="0">
                          <a:solidFill>
                            <a:schemeClr val="tx1"/>
                          </a:solidFill>
                          <a:latin typeface="+mj-lt"/>
                          <a:ea typeface="+mj-ea"/>
                          <a:cs typeface="+mj-cs"/>
                        </a:rPr>
                        <a:t>malaria </a:t>
                      </a:r>
                      <a:endParaRPr lang="en-US" sz="2400" b="0" i="0" kern="1200" dirty="0">
                        <a:solidFill>
                          <a:schemeClr val="tx1"/>
                        </a:solidFill>
                        <a:latin typeface="+mj-lt"/>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2732">
                <a:tc>
                  <a:txBody>
                    <a:bodyPr/>
                    <a:lstStyle/>
                    <a:p>
                      <a:endParaRPr lang="en-US" sz="2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i="0" kern="1200" dirty="0" err="1" smtClean="0">
                          <a:solidFill>
                            <a:schemeClr val="tx1"/>
                          </a:solidFill>
                          <a:latin typeface="+mj-lt"/>
                          <a:ea typeface="+mj-ea"/>
                          <a:cs typeface="+mj-cs"/>
                        </a:rPr>
                        <a:t>Multiorgan</a:t>
                      </a:r>
                      <a:r>
                        <a:rPr lang="en-US" sz="2400" baseline="0" dirty="0" smtClean="0">
                          <a:solidFill>
                            <a:schemeClr val="tx1"/>
                          </a:solidFill>
                        </a:rPr>
                        <a:t> </a:t>
                      </a:r>
                      <a:r>
                        <a:rPr lang="en-US" sz="2400" b="0" i="0" kern="1200" dirty="0" smtClean="0">
                          <a:solidFill>
                            <a:schemeClr val="tx1"/>
                          </a:solidFill>
                          <a:latin typeface="+mj-lt"/>
                          <a:ea typeface="+mj-ea"/>
                          <a:cs typeface="+mj-cs"/>
                        </a:rPr>
                        <a:t>failure </a:t>
                      </a:r>
                      <a:endParaRPr lang="en-US" sz="2400" b="0" i="0" kern="1200" dirty="0">
                        <a:solidFill>
                          <a:schemeClr val="tx1"/>
                        </a:solidFill>
                        <a:latin typeface="+mj-lt"/>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cxnSp>
        <p:nvCxnSpPr>
          <p:cNvPr id="8" name="Straight Arrow Connector 7"/>
          <p:cNvCxnSpPr/>
          <p:nvPr/>
        </p:nvCxnSpPr>
        <p:spPr>
          <a:xfrm>
            <a:off x="4099040" y="5537811"/>
            <a:ext cx="2743200" cy="0"/>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46111" y="1967947"/>
            <a:ext cx="9392479" cy="646331"/>
          </a:xfrm>
          <a:prstGeom prst="rect">
            <a:avLst/>
          </a:prstGeom>
          <a:noFill/>
        </p:spPr>
        <p:txBody>
          <a:bodyPr wrap="square" rtlCol="0">
            <a:spAutoFit/>
          </a:bodyPr>
          <a:lstStyle/>
          <a:p>
            <a:r>
              <a:rPr lang="en-US" dirty="0"/>
              <a:t>Infection with malaria parasites may result in a wide variety of symptoms, ranging from absent or very mild symptoms to severe disease and even death.</a:t>
            </a:r>
            <a:endParaRPr lang="en-US" dirty="0"/>
          </a:p>
        </p:txBody>
      </p:sp>
    </p:spTree>
    <p:extLst>
      <p:ext uri="{BB962C8B-B14F-4D97-AF65-F5344CB8AC3E}">
        <p14:creationId xmlns:p14="http://schemas.microsoft.com/office/powerpoint/2010/main" val="778827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a:xfrm>
            <a:off x="756746" y="1592318"/>
            <a:ext cx="10893972" cy="4855779"/>
          </a:xfrm>
        </p:spPr>
        <p:txBody>
          <a:bodyPr>
            <a:normAutofit fontScale="92500" lnSpcReduction="20000"/>
          </a:bodyPr>
          <a:lstStyle/>
          <a:p>
            <a:pPr marL="0" indent="0">
              <a:lnSpc>
                <a:spcPct val="150000"/>
              </a:lnSpc>
              <a:buNone/>
            </a:pPr>
            <a:r>
              <a:rPr lang="en-US" sz="2800" dirty="0"/>
              <a:t>The most vulnerable are persons with </a:t>
            </a:r>
            <a:r>
              <a:rPr lang="en-US" sz="2800" b="1" dirty="0"/>
              <a:t>no or little immunity against the </a:t>
            </a:r>
            <a:r>
              <a:rPr lang="en-US" sz="2800" b="1" dirty="0" smtClean="0"/>
              <a:t>disease i</a:t>
            </a:r>
            <a:r>
              <a:rPr lang="en-US" sz="2800" dirty="0" smtClean="0"/>
              <a:t>n </a:t>
            </a:r>
            <a:r>
              <a:rPr lang="en-US" sz="2800" dirty="0"/>
              <a:t>areas with high transmission (such as Africa south of the Sahara).</a:t>
            </a:r>
          </a:p>
          <a:p>
            <a:pPr>
              <a:lnSpc>
                <a:spcPct val="150000"/>
              </a:lnSpc>
            </a:pPr>
            <a:r>
              <a:rPr lang="en-US" sz="2800" b="1" dirty="0"/>
              <a:t>Young children</a:t>
            </a:r>
            <a:r>
              <a:rPr lang="en-US" sz="2800" dirty="0"/>
              <a:t>, who have not yet developed partial immunity to malaria</a:t>
            </a:r>
          </a:p>
          <a:p>
            <a:pPr>
              <a:lnSpc>
                <a:spcPct val="150000"/>
              </a:lnSpc>
            </a:pPr>
            <a:r>
              <a:rPr lang="en-US" sz="2800" b="1" dirty="0"/>
              <a:t>Pregnant women</a:t>
            </a:r>
            <a:r>
              <a:rPr lang="en-US" sz="2800" dirty="0"/>
              <a:t>, whose immunity is decreased by pregnancy.</a:t>
            </a:r>
          </a:p>
          <a:p>
            <a:pPr>
              <a:lnSpc>
                <a:spcPct val="150000"/>
              </a:lnSpc>
            </a:pPr>
            <a:r>
              <a:rPr lang="en-US" sz="2800" b="1" dirty="0"/>
              <a:t>Travelers or migrants </a:t>
            </a:r>
            <a:r>
              <a:rPr lang="en-US" sz="2800" dirty="0"/>
              <a:t>coming from areas with little or no malaria transmission, who lack immunity.</a:t>
            </a:r>
          </a:p>
          <a:p>
            <a:pPr>
              <a:lnSpc>
                <a:spcPct val="150000"/>
              </a:lnSpc>
            </a:pPr>
            <a:endParaRPr lang="en-US" dirty="0"/>
          </a:p>
        </p:txBody>
      </p:sp>
    </p:spTree>
    <p:extLst>
      <p:ext uri="{BB962C8B-B14F-4D97-AF65-F5344CB8AC3E}">
        <p14:creationId xmlns:p14="http://schemas.microsoft.com/office/powerpoint/2010/main" val="266969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2"/>
          <p:cNvSpPr txBox="1">
            <a:spLocks noGrp="1"/>
          </p:cNvSpPr>
          <p:nvPr>
            <p:ph idx="1"/>
          </p:nvPr>
        </p:nvSpPr>
        <p:spPr>
          <a:xfrm>
            <a:off x="1103312" y="1215658"/>
            <a:ext cx="8946541" cy="4545723"/>
          </a:xfrm>
        </p:spPr>
        <p:txBody>
          <a:bodyPr tIns="45700" bIns="45700">
            <a:normAutofit lnSpcReduction="10000"/>
          </a:bodyPr>
          <a:lstStyle/>
          <a:p>
            <a:pPr>
              <a:spcBef>
                <a:spcPct val="0"/>
              </a:spcBef>
              <a:spcAft>
                <a:spcPct val="0"/>
              </a:spcAft>
              <a:buClr>
                <a:schemeClr val="tx1"/>
              </a:buClr>
              <a:buSzPct val="35000"/>
            </a:pPr>
            <a:r>
              <a:rPr lang="en-US" altLang="en-US" sz="2800" dirty="0" smtClean="0">
                <a:sym typeface="Trebuchet MS" charset="0"/>
              </a:rPr>
              <a:t>Malaria </a:t>
            </a:r>
            <a:r>
              <a:rPr lang="en-US" altLang="en-US" sz="2800" dirty="0">
                <a:sym typeface="Trebuchet MS" charset="0"/>
              </a:rPr>
              <a:t>is a life-threatening disease caused by </a:t>
            </a:r>
            <a:r>
              <a:rPr lang="en-US" altLang="en-US" sz="2800" b="1" dirty="0">
                <a:sym typeface="Trebuchet MS" charset="0"/>
              </a:rPr>
              <a:t>Plasmodium parasites </a:t>
            </a:r>
            <a:r>
              <a:rPr lang="en-US" altLang="en-US" sz="2800" dirty="0">
                <a:sym typeface="Trebuchet MS" charset="0"/>
              </a:rPr>
              <a:t>that are transmitted to people through the </a:t>
            </a:r>
            <a:r>
              <a:rPr lang="en-US" altLang="en-US" sz="2800" b="1" dirty="0">
                <a:sym typeface="Trebuchet MS" charset="0"/>
              </a:rPr>
              <a:t>bites of infected </a:t>
            </a:r>
            <a:r>
              <a:rPr lang="en-US" altLang="en-US" sz="2800" b="1" dirty="0" smtClean="0">
                <a:sym typeface="Trebuchet MS" charset="0"/>
              </a:rPr>
              <a:t>mosquitoes.</a:t>
            </a:r>
          </a:p>
          <a:p>
            <a:pPr>
              <a:spcBef>
                <a:spcPct val="0"/>
              </a:spcBef>
              <a:spcAft>
                <a:spcPct val="0"/>
              </a:spcAft>
              <a:buClr>
                <a:schemeClr val="tx1"/>
              </a:buClr>
              <a:buSzPct val="35000"/>
            </a:pPr>
            <a:endParaRPr lang="en-US" altLang="en-US" sz="2800" b="1" dirty="0">
              <a:sym typeface="Trebuchet MS" charset="0"/>
            </a:endParaRPr>
          </a:p>
          <a:p>
            <a:pPr>
              <a:spcBef>
                <a:spcPct val="0"/>
              </a:spcBef>
              <a:spcAft>
                <a:spcPct val="0"/>
              </a:spcAft>
              <a:buClr>
                <a:schemeClr val="tx1"/>
              </a:buClr>
              <a:buSzPct val="35000"/>
            </a:pPr>
            <a:endParaRPr lang="en-US" altLang="en-US" sz="2800" b="1" dirty="0" smtClean="0">
              <a:sym typeface="Trebuchet MS" charset="0"/>
            </a:endParaRPr>
          </a:p>
          <a:p>
            <a:pPr>
              <a:spcBef>
                <a:spcPct val="0"/>
              </a:spcBef>
              <a:spcAft>
                <a:spcPct val="0"/>
              </a:spcAft>
              <a:buClr>
                <a:schemeClr val="tx1"/>
              </a:buClr>
              <a:buSzPct val="35000"/>
            </a:pPr>
            <a:r>
              <a:rPr lang="en-US" sz="2800" dirty="0"/>
              <a:t>Nearly half of the world's population is at risk of malaria</a:t>
            </a:r>
            <a:r>
              <a:rPr lang="en-US" sz="2800" dirty="0" smtClean="0"/>
              <a:t>.</a:t>
            </a:r>
          </a:p>
          <a:p>
            <a:pPr>
              <a:spcBef>
                <a:spcPct val="0"/>
              </a:spcBef>
              <a:spcAft>
                <a:spcPct val="0"/>
              </a:spcAft>
              <a:buClr>
                <a:schemeClr val="tx1"/>
              </a:buClr>
              <a:buSzPct val="35000"/>
            </a:pPr>
            <a:endParaRPr lang="en-US" altLang="en-US" sz="2800" dirty="0">
              <a:sym typeface="Trebuchet MS" charset="0"/>
            </a:endParaRPr>
          </a:p>
          <a:p>
            <a:pPr>
              <a:spcBef>
                <a:spcPct val="0"/>
              </a:spcBef>
              <a:spcAft>
                <a:spcPct val="0"/>
              </a:spcAft>
              <a:buClr>
                <a:schemeClr val="tx1"/>
              </a:buClr>
              <a:buSzPct val="35000"/>
            </a:pPr>
            <a:r>
              <a:rPr lang="en-US" altLang="en-US" sz="2800" dirty="0" smtClean="0">
                <a:sym typeface="Trebuchet MS" charset="0"/>
              </a:rPr>
              <a:t>Young children, pregnant women and non-immune travelers from malaria-free areas are particularly vulnerable to the disease</a:t>
            </a:r>
            <a:endParaRPr lang="en-US" altLang="en-US" sz="2800" dirty="0">
              <a:sym typeface="Trebuchet MS" charset="0"/>
            </a:endParaRPr>
          </a:p>
        </p:txBody>
      </p:sp>
    </p:spTree>
    <p:extLst>
      <p:ext uri="{BB962C8B-B14F-4D97-AF65-F5344CB8AC3E}">
        <p14:creationId xmlns:p14="http://schemas.microsoft.com/office/powerpoint/2010/main" val="1173124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964082" cy="1400530"/>
          </a:xfrm>
        </p:spPr>
        <p:txBody>
          <a:bodyPr/>
          <a:lstStyle/>
          <a:p>
            <a:r>
              <a:rPr lang="en-US" sz="4000" dirty="0" smtClean="0"/>
              <a:t>Immunity against malaria (protection)</a:t>
            </a:r>
            <a:endParaRPr lang="en-US" sz="4000" dirty="0"/>
          </a:p>
        </p:txBody>
      </p:sp>
      <p:sp>
        <p:nvSpPr>
          <p:cNvPr id="3" name="Content Placeholder 2"/>
          <p:cNvSpPr>
            <a:spLocks noGrp="1"/>
          </p:cNvSpPr>
          <p:nvPr>
            <p:ph idx="1"/>
          </p:nvPr>
        </p:nvSpPr>
        <p:spPr>
          <a:xfrm>
            <a:off x="1103312" y="2052918"/>
            <a:ext cx="10373985" cy="4195481"/>
          </a:xfrm>
        </p:spPr>
        <p:txBody>
          <a:bodyPr>
            <a:normAutofit fontScale="92500"/>
          </a:bodyPr>
          <a:lstStyle/>
          <a:p>
            <a:pPr>
              <a:lnSpc>
                <a:spcPct val="150000"/>
              </a:lnSpc>
              <a:spcBef>
                <a:spcPts val="0"/>
              </a:spcBef>
              <a:buSzPct val="50000"/>
              <a:buFont typeface="Wingdings" charset="2"/>
              <a:buChar char="v"/>
              <a:defRPr/>
            </a:pPr>
            <a:r>
              <a:rPr lang="en-US" sz="2800" b="1" dirty="0">
                <a:sym typeface="Times New Roman"/>
              </a:rPr>
              <a:t>Genetic Factors: </a:t>
            </a:r>
            <a:r>
              <a:rPr lang="en-US" sz="2800" dirty="0">
                <a:sym typeface="Times New Roman"/>
              </a:rPr>
              <a:t>Biologic characteristics present from birth can protect against certain types of malaria: (having the </a:t>
            </a:r>
            <a:r>
              <a:rPr lang="en-US" sz="2800" b="1" dirty="0">
                <a:sym typeface="Times New Roman"/>
              </a:rPr>
              <a:t>sickle cell trait</a:t>
            </a:r>
            <a:r>
              <a:rPr lang="en-US" sz="2800" dirty="0">
                <a:sym typeface="Times New Roman"/>
              </a:rPr>
              <a:t>) </a:t>
            </a:r>
          </a:p>
          <a:p>
            <a:pPr>
              <a:lnSpc>
                <a:spcPct val="150000"/>
              </a:lnSpc>
              <a:spcBef>
                <a:spcPts val="0"/>
              </a:spcBef>
              <a:buSzPct val="50000"/>
              <a:buFont typeface="Wingdings" charset="2"/>
              <a:buChar char="v"/>
              <a:defRPr/>
            </a:pPr>
            <a:r>
              <a:rPr lang="en-US" sz="2800" b="1" dirty="0">
                <a:sym typeface="Times New Roman"/>
              </a:rPr>
              <a:t>Acquired Immunity: </a:t>
            </a:r>
            <a:r>
              <a:rPr lang="en-US" sz="2800" dirty="0">
                <a:sym typeface="Times New Roman"/>
              </a:rPr>
              <a:t>newborns in endemic areas will be protected during the first few months by maternal antibodies. </a:t>
            </a:r>
          </a:p>
          <a:p>
            <a:pPr>
              <a:lnSpc>
                <a:spcPct val="150000"/>
              </a:lnSpc>
              <a:spcBef>
                <a:spcPts val="0"/>
              </a:spcBef>
              <a:buSzPct val="50000"/>
              <a:buFont typeface="Wingdings" charset="2"/>
              <a:buChar char="v"/>
              <a:defRPr/>
            </a:pPr>
            <a:r>
              <a:rPr lang="en-US" sz="2800" b="1" dirty="0">
                <a:sym typeface="Times New Roman"/>
              </a:rPr>
              <a:t>Repeated attacks of malaria </a:t>
            </a:r>
          </a:p>
        </p:txBody>
      </p:sp>
    </p:spTree>
    <p:extLst>
      <p:ext uri="{BB962C8B-B14F-4D97-AF65-F5344CB8AC3E}">
        <p14:creationId xmlns:p14="http://schemas.microsoft.com/office/powerpoint/2010/main" val="1115840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551792"/>
            <a:ext cx="8947522" cy="1301455"/>
          </a:xfrm>
        </p:spPr>
        <p:txBody>
          <a:bodyPr/>
          <a:lstStyle/>
          <a:p>
            <a:r>
              <a:rPr lang="en-US" dirty="0" smtClean="0"/>
              <a:t>Control:</a:t>
            </a:r>
            <a:endParaRPr lang="en-US" dirty="0"/>
          </a:p>
        </p:txBody>
      </p:sp>
      <p:sp>
        <p:nvSpPr>
          <p:cNvPr id="3" name="Content Placeholder 2"/>
          <p:cNvSpPr>
            <a:spLocks noGrp="1"/>
          </p:cNvSpPr>
          <p:nvPr>
            <p:ph idx="1"/>
          </p:nvPr>
        </p:nvSpPr>
        <p:spPr>
          <a:xfrm>
            <a:off x="1103312" y="1608084"/>
            <a:ext cx="9664536" cy="1371599"/>
          </a:xfrm>
        </p:spPr>
        <p:txBody>
          <a:bodyPr>
            <a:normAutofit/>
          </a:bodyPr>
          <a:lstStyle/>
          <a:p>
            <a:pPr marL="0" indent="0">
              <a:spcBef>
                <a:spcPts val="1200"/>
              </a:spcBef>
              <a:buNone/>
            </a:pPr>
            <a:r>
              <a:rPr lang="en-US" altLang="en-US" sz="2800" dirty="0" smtClean="0">
                <a:sym typeface="Times New Roman Bold" charset="0"/>
              </a:rPr>
              <a:t>The </a:t>
            </a:r>
            <a:r>
              <a:rPr lang="en-US" altLang="en-US" sz="2800" dirty="0">
                <a:sym typeface="Times New Roman Bold" charset="0"/>
              </a:rPr>
              <a:t>main way to reduce malaria transmission at a community is </a:t>
            </a:r>
            <a:r>
              <a:rPr lang="en-US" altLang="en-US" sz="2800" b="1" dirty="0">
                <a:solidFill>
                  <a:schemeClr val="accent3">
                    <a:lumMod val="60000"/>
                    <a:lumOff val="40000"/>
                  </a:schemeClr>
                </a:solidFill>
                <a:sym typeface="Times New Roman Bold" charset="0"/>
              </a:rPr>
              <a:t>vector </a:t>
            </a:r>
            <a:r>
              <a:rPr lang="en-US" altLang="en-US" sz="2800" b="1" dirty="0" smtClean="0">
                <a:solidFill>
                  <a:schemeClr val="accent3">
                    <a:lumMod val="60000"/>
                    <a:lumOff val="40000"/>
                  </a:schemeClr>
                </a:solidFill>
                <a:sym typeface="Times New Roman Bold" charset="0"/>
              </a:rPr>
              <a:t>control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2343" y="3029579"/>
            <a:ext cx="3863428" cy="2893842"/>
          </a:xfrm>
          <a:prstGeom prst="rect">
            <a:avLst/>
          </a:prstGeom>
        </p:spPr>
      </p:pic>
      <p:sp>
        <p:nvSpPr>
          <p:cNvPr id="7" name="TextBox 6"/>
          <p:cNvSpPr txBox="1"/>
          <p:nvPr/>
        </p:nvSpPr>
        <p:spPr>
          <a:xfrm>
            <a:off x="630616" y="2861191"/>
            <a:ext cx="7110249" cy="3554819"/>
          </a:xfrm>
          <a:prstGeom prst="rect">
            <a:avLst/>
          </a:prstGeom>
          <a:noFill/>
        </p:spPr>
        <p:txBody>
          <a:bodyPr wrap="square" rtlCol="0">
            <a:spAutoFit/>
          </a:bodyPr>
          <a:lstStyle/>
          <a:p>
            <a:pPr marL="457200" indent="-457200">
              <a:lnSpc>
                <a:spcPct val="150000"/>
              </a:lnSpc>
              <a:spcBef>
                <a:spcPts val="1200"/>
              </a:spcBef>
              <a:buFont typeface="Arial" charset="0"/>
              <a:buChar char="•"/>
            </a:pPr>
            <a:r>
              <a:rPr lang="en-US" altLang="en-US" sz="2600" dirty="0" smtClean="0">
                <a:sym typeface="Times New Roman Bold" charset="0"/>
              </a:rPr>
              <a:t>Insecticide-treated mosquito nets (ITNs)</a:t>
            </a:r>
          </a:p>
          <a:p>
            <a:pPr marL="457200" indent="-457200">
              <a:lnSpc>
                <a:spcPct val="150000"/>
              </a:lnSpc>
              <a:spcBef>
                <a:spcPts val="1200"/>
              </a:spcBef>
              <a:buFont typeface="Arial" charset="0"/>
              <a:buChar char="•"/>
            </a:pPr>
            <a:r>
              <a:rPr lang="en-US" altLang="en-US" sz="2600" dirty="0" smtClean="0">
                <a:sym typeface="Times New Roman Bold" charset="0"/>
              </a:rPr>
              <a:t>Indoor spraying with residual insecticides</a:t>
            </a:r>
          </a:p>
          <a:p>
            <a:pPr marL="457200" indent="-457200">
              <a:lnSpc>
                <a:spcPct val="150000"/>
              </a:lnSpc>
              <a:spcBef>
                <a:spcPts val="1200"/>
              </a:spcBef>
              <a:buFont typeface="Arial" charset="0"/>
              <a:buChar char="•"/>
            </a:pPr>
            <a:r>
              <a:rPr lang="en-US" altLang="en-US" sz="2600" dirty="0" smtClean="0">
                <a:sym typeface="Times New Roman Bold" charset="0"/>
              </a:rPr>
              <a:t>Antimalarial medications</a:t>
            </a:r>
          </a:p>
          <a:p>
            <a:pPr marL="457200" indent="-457200">
              <a:lnSpc>
                <a:spcPct val="150000"/>
              </a:lnSpc>
              <a:spcBef>
                <a:spcPts val="1200"/>
              </a:spcBef>
              <a:buFont typeface="Arial" charset="0"/>
              <a:buChar char="•"/>
            </a:pPr>
            <a:r>
              <a:rPr lang="en-US" altLang="en-US" sz="2600" dirty="0" smtClean="0">
                <a:sym typeface="Times New Roman Bold" charset="0"/>
              </a:rPr>
              <a:t>Vaccination</a:t>
            </a:r>
          </a:p>
        </p:txBody>
      </p:sp>
    </p:spTree>
    <p:extLst>
      <p:ext uri="{BB962C8B-B14F-4D97-AF65-F5344CB8AC3E}">
        <p14:creationId xmlns:p14="http://schemas.microsoft.com/office/powerpoint/2010/main" val="2108372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571" y="835575"/>
            <a:ext cx="9404723" cy="1112269"/>
          </a:xfrm>
        </p:spPr>
        <p:txBody>
          <a:bodyPr/>
          <a:lstStyle/>
          <a:p>
            <a:r>
              <a:rPr lang="en-US" altLang="en-US" sz="3600" dirty="0">
                <a:sym typeface="Times New Roman Bold" charset="0"/>
              </a:rPr>
              <a:t>Insecticide-treated mosquito nets (ITNs</a:t>
            </a:r>
            <a:r>
              <a:rPr lang="en-US" altLang="en-US" sz="3600" dirty="0" smtClean="0">
                <a:sym typeface="Times New Roman Bold" charset="0"/>
              </a:rPr>
              <a:t>)</a:t>
            </a:r>
            <a:endParaRPr lang="en-US" sz="3600" dirty="0"/>
          </a:p>
        </p:txBody>
      </p:sp>
      <p:sp>
        <p:nvSpPr>
          <p:cNvPr id="3" name="Content Placeholder 2"/>
          <p:cNvSpPr>
            <a:spLocks noGrp="1"/>
          </p:cNvSpPr>
          <p:nvPr>
            <p:ph idx="1"/>
          </p:nvPr>
        </p:nvSpPr>
        <p:spPr>
          <a:xfrm>
            <a:off x="1103313" y="2052918"/>
            <a:ext cx="5234426" cy="4195481"/>
          </a:xfrm>
        </p:spPr>
        <p:txBody>
          <a:bodyPr>
            <a:normAutofit fontScale="92500"/>
          </a:bodyPr>
          <a:lstStyle/>
          <a:p>
            <a:pPr>
              <a:lnSpc>
                <a:spcPct val="150000"/>
              </a:lnSpc>
            </a:pPr>
            <a:r>
              <a:rPr lang="en-US" altLang="en-US" sz="2800" dirty="0">
                <a:sym typeface="Times New Roman" charset="0"/>
              </a:rPr>
              <a:t>F</a:t>
            </a:r>
            <a:r>
              <a:rPr lang="en-US" altLang="en-US" sz="2800" dirty="0" smtClean="0">
                <a:sym typeface="Times New Roman" charset="0"/>
              </a:rPr>
              <a:t>or </a:t>
            </a:r>
            <a:r>
              <a:rPr lang="en-US" altLang="en-US" sz="2800" b="1" dirty="0">
                <a:sym typeface="Times New Roman" charset="0"/>
              </a:rPr>
              <a:t>all at-risk </a:t>
            </a:r>
            <a:r>
              <a:rPr lang="en-US" altLang="en-US" sz="2800" b="1" dirty="0" smtClean="0">
                <a:sym typeface="Times New Roman" charset="0"/>
              </a:rPr>
              <a:t>persons</a:t>
            </a:r>
            <a:endParaRPr lang="en-US" altLang="en-US" sz="2800" dirty="0">
              <a:sym typeface="Times New Roman" charset="0"/>
            </a:endParaRPr>
          </a:p>
          <a:p>
            <a:pPr>
              <a:lnSpc>
                <a:spcPct val="150000"/>
              </a:lnSpc>
            </a:pPr>
            <a:r>
              <a:rPr lang="en-US" altLang="en-US" sz="2800" dirty="0" smtClean="0">
                <a:sym typeface="Times New Roman" charset="0"/>
              </a:rPr>
              <a:t> </a:t>
            </a:r>
            <a:r>
              <a:rPr lang="en-US" altLang="en-US" sz="2800" dirty="0">
                <a:sym typeface="Times New Roman" charset="0"/>
              </a:rPr>
              <a:t>Provision of free long lasting insecticide </a:t>
            </a:r>
            <a:r>
              <a:rPr lang="en-US" altLang="en-US" sz="2800" dirty="0" smtClean="0">
                <a:sym typeface="Times New Roman" charset="0"/>
              </a:rPr>
              <a:t>nets (LLINs)</a:t>
            </a:r>
            <a:endParaRPr lang="en-US" altLang="en-US" sz="2800" dirty="0">
              <a:sym typeface="Times New Roman" charset="0"/>
            </a:endParaRPr>
          </a:p>
          <a:p>
            <a:pPr>
              <a:lnSpc>
                <a:spcPct val="150000"/>
              </a:lnSpc>
            </a:pPr>
            <a:r>
              <a:rPr lang="en-US" altLang="en-US" sz="2800" dirty="0">
                <a:sym typeface="Times New Roman" charset="0"/>
              </a:rPr>
              <a:t>E</a:t>
            </a:r>
            <a:r>
              <a:rPr lang="en-US" altLang="en-US" sz="2800" dirty="0" smtClean="0">
                <a:sym typeface="Times New Roman" charset="0"/>
              </a:rPr>
              <a:t>veryone </a:t>
            </a:r>
            <a:r>
              <a:rPr lang="en-US" altLang="en-US" sz="2800" dirty="0">
                <a:sym typeface="Times New Roman" charset="0"/>
              </a:rPr>
              <a:t>sleeps under a LLIN every night</a:t>
            </a:r>
            <a:r>
              <a:rPr lang="en-US" altLang="en-US" sz="2800" dirty="0" smtClean="0">
                <a:sym typeface="Times New Roman" charset="0"/>
              </a:rPr>
              <a:t>.</a:t>
            </a:r>
          </a:p>
          <a:p>
            <a:pPr>
              <a:lnSpc>
                <a:spcPct val="150000"/>
              </a:lnSpc>
            </a:pPr>
            <a:r>
              <a:rPr lang="en-US" altLang="en-US" sz="2800" dirty="0">
                <a:sym typeface="Times New Roman" charset="0"/>
              </a:rPr>
              <a:t>Effective from 2-3 years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636" y="2188779"/>
            <a:ext cx="5616452" cy="3155732"/>
          </a:xfrm>
          <a:prstGeom prst="rect">
            <a:avLst/>
          </a:prstGeom>
        </p:spPr>
      </p:pic>
    </p:spTree>
    <p:extLst>
      <p:ext uri="{BB962C8B-B14F-4D97-AF65-F5344CB8AC3E}">
        <p14:creationId xmlns:p14="http://schemas.microsoft.com/office/powerpoint/2010/main" val="18256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925685"/>
            <a:ext cx="9711834" cy="1400530"/>
          </a:xfrm>
        </p:spPr>
        <p:txBody>
          <a:bodyPr/>
          <a:lstStyle/>
          <a:p>
            <a:r>
              <a:rPr lang="en-US" altLang="en-US" sz="3600" dirty="0">
                <a:sym typeface="Times New Roman Bold" charset="0"/>
              </a:rPr>
              <a:t>Indoor spraying </a:t>
            </a:r>
            <a:r>
              <a:rPr lang="en-US" altLang="en-US" sz="3600" dirty="0" smtClean="0">
                <a:sym typeface="Times New Roman Bold" charset="0"/>
              </a:rPr>
              <a:t>with residual insecticides</a:t>
            </a:r>
            <a:endParaRPr lang="en-US" sz="3600" dirty="0"/>
          </a:p>
        </p:txBody>
      </p:sp>
      <p:sp>
        <p:nvSpPr>
          <p:cNvPr id="3" name="Content Placeholder 2"/>
          <p:cNvSpPr>
            <a:spLocks noGrp="1"/>
          </p:cNvSpPr>
          <p:nvPr>
            <p:ph idx="1"/>
          </p:nvPr>
        </p:nvSpPr>
        <p:spPr>
          <a:xfrm>
            <a:off x="1103313" y="2052918"/>
            <a:ext cx="5391874" cy="4195481"/>
          </a:xfrm>
        </p:spPr>
        <p:txBody>
          <a:bodyPr/>
          <a:lstStyle/>
          <a:p>
            <a:pPr>
              <a:lnSpc>
                <a:spcPct val="150000"/>
              </a:lnSpc>
              <a:spcBef>
                <a:spcPts val="1200"/>
              </a:spcBef>
            </a:pPr>
            <a:r>
              <a:rPr lang="en-US" altLang="en-US" sz="2800" b="1" dirty="0">
                <a:sym typeface="Times New Roman" charset="0"/>
              </a:rPr>
              <a:t>A</a:t>
            </a:r>
            <a:r>
              <a:rPr lang="en-US" altLang="en-US" sz="2800" b="1" dirty="0" smtClean="0">
                <a:sym typeface="Times New Roman" charset="0"/>
              </a:rPr>
              <a:t>t </a:t>
            </a:r>
            <a:r>
              <a:rPr lang="en-US" altLang="en-US" sz="2800" b="1" dirty="0">
                <a:sym typeface="Times New Roman" charset="0"/>
              </a:rPr>
              <a:t>least 80% </a:t>
            </a:r>
            <a:r>
              <a:rPr lang="en-US" altLang="en-US" sz="2800" dirty="0">
                <a:sym typeface="Times New Roman" charset="0"/>
              </a:rPr>
              <a:t>of houses in targeted areas are sprayed</a:t>
            </a:r>
          </a:p>
          <a:p>
            <a:pPr>
              <a:lnSpc>
                <a:spcPct val="150000"/>
              </a:lnSpc>
              <a:spcBef>
                <a:spcPts val="1200"/>
              </a:spcBef>
            </a:pPr>
            <a:r>
              <a:rPr lang="en-US" altLang="en-US" sz="2800" dirty="0">
                <a:sym typeface="Times New Roman" charset="0"/>
              </a:rPr>
              <a:t>Protection depends on type of insecticide</a:t>
            </a:r>
            <a:r>
              <a:rPr lang="en-US" altLang="en-US" sz="2800" dirty="0" smtClean="0">
                <a:sym typeface="Times New Roman" charset="0"/>
              </a:rPr>
              <a:t>. Effective from 3-6 moths.</a:t>
            </a:r>
          </a:p>
          <a:p>
            <a:pPr>
              <a:lnSpc>
                <a:spcPct val="150000"/>
              </a:lnSpc>
              <a:spcBef>
                <a:spcPts val="1200"/>
              </a:spcBef>
            </a:pPr>
            <a:endParaRPr lang="en-US" altLang="en-US" sz="2800" dirty="0">
              <a:sym typeface="Times New Roman Bold" charset="0"/>
            </a:endParaRPr>
          </a:p>
          <a:p>
            <a:pPr>
              <a:lnSpc>
                <a:spcPct val="150000"/>
              </a:lnSpc>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187" y="2326215"/>
            <a:ext cx="5071012" cy="2939468"/>
          </a:xfrm>
          <a:prstGeom prst="rect">
            <a:avLst/>
          </a:prstGeom>
        </p:spPr>
      </p:pic>
    </p:spTree>
    <p:extLst>
      <p:ext uri="{BB962C8B-B14F-4D97-AF65-F5344CB8AC3E}">
        <p14:creationId xmlns:p14="http://schemas.microsoft.com/office/powerpoint/2010/main" val="1163206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783" y="846860"/>
            <a:ext cx="9404723" cy="1400530"/>
          </a:xfrm>
        </p:spPr>
        <p:txBody>
          <a:bodyPr/>
          <a:lstStyle/>
          <a:p>
            <a:r>
              <a:rPr lang="en-US" altLang="en-US" sz="3600" dirty="0">
                <a:sym typeface="Times New Roman Bold" charset="0"/>
              </a:rPr>
              <a:t>Antimalarial </a:t>
            </a:r>
            <a:r>
              <a:rPr lang="en-US" altLang="en-US" sz="3600" dirty="0" smtClean="0">
                <a:sym typeface="Times New Roman Bold" charset="0"/>
              </a:rPr>
              <a:t>medications</a:t>
            </a:r>
            <a:endParaRPr lang="en-US" sz="3600" dirty="0"/>
          </a:p>
        </p:txBody>
      </p:sp>
      <p:sp>
        <p:nvSpPr>
          <p:cNvPr id="3" name="Content Placeholder 2"/>
          <p:cNvSpPr>
            <a:spLocks noGrp="1"/>
          </p:cNvSpPr>
          <p:nvPr>
            <p:ph idx="1"/>
          </p:nvPr>
        </p:nvSpPr>
        <p:spPr/>
        <p:txBody>
          <a:bodyPr/>
          <a:lstStyle/>
          <a:p>
            <a:pPr>
              <a:lnSpc>
                <a:spcPct val="150000"/>
              </a:lnSpc>
            </a:pPr>
            <a:r>
              <a:rPr lang="en-US" sz="2800" dirty="0" smtClean="0"/>
              <a:t>To travelers</a:t>
            </a:r>
            <a:endParaRPr lang="en-US" sz="2800" dirty="0"/>
          </a:p>
          <a:p>
            <a:pPr>
              <a:lnSpc>
                <a:spcPct val="150000"/>
              </a:lnSpc>
            </a:pPr>
            <a:r>
              <a:rPr lang="en-US" sz="2800" dirty="0"/>
              <a:t>Pregnant women </a:t>
            </a:r>
          </a:p>
          <a:p>
            <a:pPr>
              <a:lnSpc>
                <a:spcPct val="150000"/>
              </a:lnSpc>
            </a:pPr>
            <a:r>
              <a:rPr lang="en-US" sz="2800" dirty="0"/>
              <a:t>Infants in endemic areas </a:t>
            </a:r>
          </a:p>
          <a:p>
            <a:pPr>
              <a:lnSpc>
                <a:spcPct val="150000"/>
              </a:lnSpc>
            </a:pPr>
            <a:r>
              <a:rPr lang="en-US" sz="2800" dirty="0" smtClean="0"/>
              <a:t>Seasonal chemoprevention</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1854" y="2278922"/>
            <a:ext cx="4675277" cy="2642548"/>
          </a:xfrm>
          <a:prstGeom prst="rect">
            <a:avLst/>
          </a:prstGeom>
        </p:spPr>
      </p:pic>
    </p:spTree>
    <p:extLst>
      <p:ext uri="{BB962C8B-B14F-4D97-AF65-F5344CB8AC3E}">
        <p14:creationId xmlns:p14="http://schemas.microsoft.com/office/powerpoint/2010/main" val="1244388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961699"/>
            <a:ext cx="8947522" cy="1143800"/>
          </a:xfrm>
        </p:spPr>
        <p:txBody>
          <a:bodyPr/>
          <a:lstStyle/>
          <a:p>
            <a:r>
              <a:rPr lang="en-US" sz="3600" dirty="0"/>
              <a:t>Vaccine</a:t>
            </a:r>
          </a:p>
        </p:txBody>
      </p:sp>
      <p:sp>
        <p:nvSpPr>
          <p:cNvPr id="3" name="Content Placeholder 2"/>
          <p:cNvSpPr>
            <a:spLocks noGrp="1"/>
          </p:cNvSpPr>
          <p:nvPr>
            <p:ph idx="1"/>
          </p:nvPr>
        </p:nvSpPr>
        <p:spPr/>
        <p:txBody>
          <a:bodyPr>
            <a:normAutofit/>
          </a:bodyPr>
          <a:lstStyle/>
          <a:p>
            <a:endParaRPr lang="en-US" sz="2800" dirty="0" smtClean="0"/>
          </a:p>
          <a:p>
            <a:r>
              <a:rPr lang="en-US" sz="2800" b="1" dirty="0" smtClean="0"/>
              <a:t>Still under trial  </a:t>
            </a:r>
            <a:endParaRPr lang="en-US" sz="2800" b="1" dirty="0"/>
          </a:p>
        </p:txBody>
      </p:sp>
    </p:spTree>
    <p:extLst>
      <p:ext uri="{BB962C8B-B14F-4D97-AF65-F5344CB8AC3E}">
        <p14:creationId xmlns:p14="http://schemas.microsoft.com/office/powerpoint/2010/main" val="15440013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421" y="1481138"/>
            <a:ext cx="11225048" cy="4972050"/>
          </a:xfrm>
        </p:spPr>
        <p:txBody>
          <a:bodyPr>
            <a:noAutofit/>
          </a:bodyPr>
          <a:lstStyle/>
          <a:p>
            <a:pPr eaLnBrk="1" fontAlgn="auto" hangingPunct="1">
              <a:lnSpc>
                <a:spcPct val="150000"/>
              </a:lnSpc>
              <a:buFont typeface="Georgia"/>
              <a:buNone/>
              <a:defRPr/>
            </a:pPr>
            <a:r>
              <a:rPr lang="en-US" sz="2400" dirty="0">
                <a:latin typeface="Aparajita" pitchFamily="34" charset="0"/>
                <a:cs typeface="Aparajita" pitchFamily="34" charset="0"/>
              </a:rPr>
              <a:t>The current elimination strategy in Saudi Arabia focuses mainly on: </a:t>
            </a:r>
          </a:p>
          <a:p>
            <a:pPr marL="457200" indent="-457200" eaLnBrk="1" fontAlgn="auto" hangingPunct="1">
              <a:lnSpc>
                <a:spcPct val="150000"/>
              </a:lnSpc>
              <a:buSzPct val="90000"/>
              <a:buFont typeface="+mj-lt"/>
              <a:buAutoNum type="arabicPeriod"/>
              <a:defRPr/>
            </a:pPr>
            <a:r>
              <a:rPr lang="en-US" sz="2400" dirty="0" smtClean="0">
                <a:latin typeface="Aparajita" pitchFamily="34" charset="0"/>
                <a:cs typeface="Aparajita" pitchFamily="34" charset="0"/>
              </a:rPr>
              <a:t>Targeting </a:t>
            </a:r>
            <a:r>
              <a:rPr lang="en-US" sz="2400" b="1" dirty="0">
                <a:solidFill>
                  <a:schemeClr val="accent1"/>
                </a:solidFill>
                <a:latin typeface="Aparajita" pitchFamily="34" charset="0"/>
                <a:cs typeface="Aparajita" pitchFamily="34" charset="0"/>
              </a:rPr>
              <a:t>high risk areas </a:t>
            </a:r>
            <a:r>
              <a:rPr lang="en-US" sz="2400" dirty="0">
                <a:latin typeface="Aparajita" pitchFamily="34" charset="0"/>
                <a:cs typeface="Aparajita" pitchFamily="34" charset="0"/>
              </a:rPr>
              <a:t>for sustained preventative measures such </a:t>
            </a:r>
            <a:r>
              <a:rPr lang="en-US" sz="2400" dirty="0" smtClean="0">
                <a:latin typeface="Aparajita" pitchFamily="34" charset="0"/>
                <a:cs typeface="Aparajita" pitchFamily="34" charset="0"/>
              </a:rPr>
              <a:t>as (Long </a:t>
            </a:r>
            <a:r>
              <a:rPr lang="en-US" sz="2400" dirty="0">
                <a:latin typeface="Aparajita" pitchFamily="34" charset="0"/>
                <a:cs typeface="Aparajita" pitchFamily="34" charset="0"/>
              </a:rPr>
              <a:t>lasting insecticide treated </a:t>
            </a:r>
            <a:r>
              <a:rPr lang="en-US" sz="2400" dirty="0" smtClean="0">
                <a:latin typeface="Aparajita" pitchFamily="34" charset="0"/>
                <a:cs typeface="Aparajita" pitchFamily="34" charset="0"/>
              </a:rPr>
              <a:t>nets, Indoor </a:t>
            </a:r>
            <a:r>
              <a:rPr lang="en-US" sz="2400" dirty="0">
                <a:latin typeface="Aparajita" pitchFamily="34" charset="0"/>
                <a:cs typeface="Aparajita" pitchFamily="34" charset="0"/>
              </a:rPr>
              <a:t>residual </a:t>
            </a:r>
            <a:r>
              <a:rPr lang="en-US" sz="2400" dirty="0" smtClean="0">
                <a:latin typeface="Aparajita" pitchFamily="34" charset="0"/>
                <a:cs typeface="Aparajita" pitchFamily="34" charset="0"/>
              </a:rPr>
              <a:t>spraying)</a:t>
            </a:r>
            <a:endParaRPr lang="en-US" sz="2400" b="1" dirty="0" smtClean="0">
              <a:latin typeface="Aparajita" pitchFamily="34" charset="0"/>
              <a:cs typeface="Aparajita" pitchFamily="34" charset="0"/>
            </a:endParaRPr>
          </a:p>
          <a:p>
            <a:pPr marL="457200" indent="-457200" eaLnBrk="1" fontAlgn="auto" hangingPunct="1">
              <a:lnSpc>
                <a:spcPct val="150000"/>
              </a:lnSpc>
              <a:buSzPct val="90000"/>
              <a:buFont typeface="+mj-lt"/>
              <a:buAutoNum type="arabicPeriod"/>
              <a:defRPr/>
            </a:pPr>
            <a:r>
              <a:rPr lang="en-US" altLang="en-US" sz="2400" b="1" dirty="0" smtClean="0">
                <a:solidFill>
                  <a:schemeClr val="accent1"/>
                </a:solidFill>
                <a:latin typeface="Aparajita" charset="0"/>
                <a:ea typeface="Trebuchet MS" charset="0"/>
                <a:cs typeface="Trebuchet MS" charset="0"/>
                <a:sym typeface="Trebuchet MS" charset="0"/>
              </a:rPr>
              <a:t>Management </a:t>
            </a:r>
            <a:r>
              <a:rPr lang="en-US" altLang="en-US" sz="2400" b="1" dirty="0">
                <a:solidFill>
                  <a:schemeClr val="accent1"/>
                </a:solidFill>
                <a:latin typeface="Aparajita" charset="0"/>
                <a:ea typeface="Trebuchet MS" charset="0"/>
                <a:cs typeface="Trebuchet MS" charset="0"/>
                <a:sym typeface="Trebuchet MS" charset="0"/>
              </a:rPr>
              <a:t>of infection </a:t>
            </a:r>
            <a:r>
              <a:rPr lang="en-US" altLang="en-US" sz="2400" dirty="0">
                <a:latin typeface="Aparajita" charset="0"/>
                <a:ea typeface="Trebuchet MS" charset="0"/>
                <a:cs typeface="Trebuchet MS" charset="0"/>
                <a:sym typeface="Trebuchet MS" charset="0"/>
              </a:rPr>
              <a:t>through rapid confirmed diagnosis and </a:t>
            </a:r>
            <a:r>
              <a:rPr lang="en-US" altLang="en-US" sz="2400" dirty="0" smtClean="0">
                <a:latin typeface="Aparajita" charset="0"/>
                <a:ea typeface="Trebuchet MS" charset="0"/>
                <a:cs typeface="Trebuchet MS" charset="0"/>
                <a:sym typeface="Trebuchet MS" charset="0"/>
              </a:rPr>
              <a:t>treatment.</a:t>
            </a:r>
          </a:p>
          <a:p>
            <a:pPr marL="457200" indent="-457200" eaLnBrk="1" fontAlgn="auto" hangingPunct="1">
              <a:lnSpc>
                <a:spcPct val="150000"/>
              </a:lnSpc>
              <a:buSzPct val="90000"/>
              <a:buFont typeface="+mj-lt"/>
              <a:buAutoNum type="arabicPeriod"/>
              <a:defRPr/>
            </a:pPr>
            <a:r>
              <a:rPr lang="en-US" altLang="en-US" sz="2400" dirty="0" smtClean="0">
                <a:latin typeface="Aparajita" charset="0"/>
                <a:ea typeface="Trebuchet MS" charset="0"/>
                <a:cs typeface="Trebuchet MS" charset="0"/>
                <a:sym typeface="Trebuchet MS" charset="0"/>
              </a:rPr>
              <a:t>Individual </a:t>
            </a:r>
            <a:r>
              <a:rPr lang="en-US" altLang="en-US" sz="2400" dirty="0">
                <a:latin typeface="Aparajita" charset="0"/>
                <a:ea typeface="Trebuchet MS" charset="0"/>
                <a:cs typeface="Trebuchet MS" charset="0"/>
                <a:sym typeface="Trebuchet MS" charset="0"/>
              </a:rPr>
              <a:t>case follow up and reactive </a:t>
            </a:r>
            <a:r>
              <a:rPr lang="en-US" altLang="en-US" sz="2400" b="1" dirty="0">
                <a:solidFill>
                  <a:schemeClr val="accent1"/>
                </a:solidFill>
                <a:latin typeface="Aparajita" charset="0"/>
                <a:ea typeface="Trebuchet MS" charset="0"/>
                <a:cs typeface="Trebuchet MS" charset="0"/>
                <a:sym typeface="Trebuchet MS" charset="0"/>
              </a:rPr>
              <a:t>surveillance</a:t>
            </a:r>
            <a:r>
              <a:rPr lang="en-US" altLang="en-US" sz="2400" dirty="0">
                <a:latin typeface="Aparajita" charset="0"/>
                <a:ea typeface="Trebuchet MS" charset="0"/>
                <a:cs typeface="Trebuchet MS" charset="0"/>
                <a:sym typeface="Trebuchet MS" charset="0"/>
              </a:rPr>
              <a:t> with appropriate treatment and vector </a:t>
            </a:r>
            <a:r>
              <a:rPr lang="en-US" altLang="en-US" sz="2400" dirty="0" smtClean="0">
                <a:latin typeface="Aparajita" charset="0"/>
                <a:ea typeface="Trebuchet MS" charset="0"/>
                <a:cs typeface="Trebuchet MS" charset="0"/>
                <a:sym typeface="Trebuchet MS" charset="0"/>
              </a:rPr>
              <a:t>control.</a:t>
            </a:r>
          </a:p>
          <a:p>
            <a:pPr marL="457200" indent="-457200" eaLnBrk="1" fontAlgn="auto" hangingPunct="1">
              <a:lnSpc>
                <a:spcPct val="150000"/>
              </a:lnSpc>
              <a:buSzPct val="90000"/>
              <a:buFont typeface="+mj-lt"/>
              <a:buAutoNum type="arabicPeriod"/>
              <a:defRPr/>
            </a:pPr>
            <a:r>
              <a:rPr lang="en-US" altLang="en-US" sz="2400" dirty="0" smtClean="0">
                <a:latin typeface="Aparajita" charset="0"/>
                <a:ea typeface="Trebuchet MS" charset="0"/>
                <a:cs typeface="Trebuchet MS" charset="0"/>
                <a:sym typeface="Trebuchet MS" charset="0"/>
              </a:rPr>
              <a:t>Active </a:t>
            </a:r>
            <a:r>
              <a:rPr lang="en-US" altLang="en-US" sz="2400" dirty="0">
                <a:latin typeface="Aparajita" charset="0"/>
                <a:ea typeface="Trebuchet MS" charset="0"/>
                <a:cs typeface="Trebuchet MS" charset="0"/>
                <a:sym typeface="Trebuchet MS" charset="0"/>
              </a:rPr>
              <a:t>case detection </a:t>
            </a:r>
            <a:r>
              <a:rPr lang="en-US" altLang="en-US" sz="2400" b="1" dirty="0">
                <a:latin typeface="Aparajita" charset="0"/>
                <a:ea typeface="Trebuchet MS" charset="0"/>
                <a:cs typeface="Trebuchet MS" charset="0"/>
                <a:sym typeface="Trebuchet MS" charset="0"/>
              </a:rPr>
              <a:t>at </a:t>
            </a:r>
            <a:r>
              <a:rPr lang="en-US" altLang="en-US" sz="2400" b="1" dirty="0">
                <a:solidFill>
                  <a:schemeClr val="accent1"/>
                </a:solidFill>
                <a:latin typeface="Aparajita" charset="0"/>
                <a:ea typeface="Trebuchet MS" charset="0"/>
                <a:cs typeface="Trebuchet MS" charset="0"/>
                <a:sym typeface="Trebuchet MS" charset="0"/>
              </a:rPr>
              <a:t>borders</a:t>
            </a:r>
            <a:r>
              <a:rPr lang="en-US" altLang="en-US" sz="2400" b="1" dirty="0">
                <a:latin typeface="Aparajita" charset="0"/>
                <a:ea typeface="Trebuchet MS" charset="0"/>
                <a:cs typeface="Trebuchet MS" charset="0"/>
                <a:sym typeface="Trebuchet MS" charset="0"/>
              </a:rPr>
              <a:t> </a:t>
            </a:r>
            <a:r>
              <a:rPr lang="en-US" altLang="en-US" sz="2400" dirty="0">
                <a:latin typeface="Aparajita" charset="0"/>
                <a:ea typeface="Trebuchet MS" charset="0"/>
                <a:cs typeface="Trebuchet MS" charset="0"/>
                <a:sym typeface="Trebuchet MS" charset="0"/>
              </a:rPr>
              <a:t>with screening and treatment.</a:t>
            </a:r>
            <a:endParaRPr lang="ar-SA" altLang="en-US" sz="2400" dirty="0">
              <a:latin typeface="Aparajita" charset="0"/>
              <a:ea typeface="Aparajita" charset="0"/>
              <a:cs typeface="Aparajita" charset="0"/>
              <a:sym typeface="Trebuchet MS" charset="0"/>
            </a:endParaRPr>
          </a:p>
          <a:p>
            <a:pPr eaLnBrk="1" fontAlgn="auto" hangingPunct="1">
              <a:lnSpc>
                <a:spcPct val="150000"/>
              </a:lnSpc>
              <a:buFont typeface="Georgia"/>
              <a:buNone/>
              <a:defRPr/>
            </a:pPr>
            <a:endParaRPr lang="en-US" sz="2400" b="1" dirty="0">
              <a:latin typeface="Aparajita" pitchFamily="34" charset="0"/>
              <a:cs typeface="Aparajita" pitchFamily="34" charset="0"/>
            </a:endParaRPr>
          </a:p>
        </p:txBody>
      </p:sp>
      <p:sp>
        <p:nvSpPr>
          <p:cNvPr id="4" name="Rounded Rectangle 3"/>
          <p:cNvSpPr/>
          <p:nvPr/>
        </p:nvSpPr>
        <p:spPr>
          <a:xfrm>
            <a:off x="346841" y="188912"/>
            <a:ext cx="10231821" cy="1056563"/>
          </a:xfrm>
          <a:prstGeom prst="roundRect">
            <a:avLst/>
          </a:prstGeom>
          <a:noFill/>
          <a:ln>
            <a:noFill/>
          </a:ln>
        </p:spPr>
        <p:style>
          <a:lnRef idx="2">
            <a:schemeClr val="dk1"/>
          </a:lnRef>
          <a:fillRef idx="1">
            <a:schemeClr val="lt1"/>
          </a:fillRef>
          <a:effectRef idx="0">
            <a:schemeClr val="dk1"/>
          </a:effectRef>
          <a:fontRef idx="minor">
            <a:schemeClr val="dk1"/>
          </a:fontRef>
        </p:style>
        <p:txBody>
          <a:bodyPr anchor="ct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altLang="en-US" sz="4000" b="1" dirty="0" smtClean="0">
                <a:solidFill>
                  <a:schemeClr val="tx1"/>
                </a:solidFill>
                <a:latin typeface="Aharoni" charset="0"/>
                <a:cs typeface="Aharoni" charset="0"/>
              </a:rPr>
              <a:t>Prevention </a:t>
            </a:r>
            <a:r>
              <a:rPr lang="en-US" altLang="en-US" sz="4000" b="1" dirty="0">
                <a:solidFill>
                  <a:schemeClr val="tx1"/>
                </a:solidFill>
                <a:latin typeface="Aharoni" charset="0"/>
                <a:cs typeface="Aharoni" charset="0"/>
              </a:rPr>
              <a:t>And Control </a:t>
            </a:r>
            <a:r>
              <a:rPr lang="en-US" altLang="en-US" sz="4000" b="1" dirty="0" smtClean="0">
                <a:solidFill>
                  <a:schemeClr val="tx1"/>
                </a:solidFill>
                <a:latin typeface="Aharoni" charset="0"/>
                <a:cs typeface="Aharoni" charset="0"/>
              </a:rPr>
              <a:t>of </a:t>
            </a:r>
            <a:r>
              <a:rPr lang="en-US" altLang="en-US" sz="4000" b="1" dirty="0">
                <a:solidFill>
                  <a:schemeClr val="tx1"/>
                </a:solidFill>
                <a:latin typeface="Aharoni" charset="0"/>
                <a:cs typeface="Aharoni" charset="0"/>
              </a:rPr>
              <a:t>malaria in KSA</a:t>
            </a:r>
            <a:endParaRPr lang="ar-SA" altLang="en-US" sz="4000" b="1" dirty="0">
              <a:solidFill>
                <a:schemeClr val="tx1"/>
              </a:solidFill>
              <a:latin typeface="Aharoni" charset="0"/>
            </a:endParaRPr>
          </a:p>
        </p:txBody>
      </p:sp>
      <p:sp>
        <p:nvSpPr>
          <p:cNvPr id="2" name="TextBox 1"/>
          <p:cNvSpPr txBox="1"/>
          <p:nvPr/>
        </p:nvSpPr>
        <p:spPr>
          <a:xfrm>
            <a:off x="8403021" y="66215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104423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hlinkClick r:id="rId2"/>
              </a:rPr>
              <a:t>References:</a:t>
            </a:r>
          </a:p>
          <a:p>
            <a:r>
              <a:rPr lang="en-US" u="sng" dirty="0" smtClean="0">
                <a:hlinkClick r:id="rId2"/>
              </a:rPr>
              <a:t>http://www.who.int/mediacentre/factsheets/fs094/en/</a:t>
            </a:r>
            <a:r>
              <a:rPr lang="en-US" dirty="0" smtClean="0"/>
              <a:t>.</a:t>
            </a:r>
          </a:p>
          <a:p>
            <a:r>
              <a:rPr lang="en-US" b="1" dirty="0" smtClean="0">
                <a:hlinkClick r:id="rId3"/>
              </a:rPr>
              <a:t>http://www.cdc.gov/malaria/about/biology/human_factors.html</a:t>
            </a:r>
            <a:endParaRPr lang="en-US" b="1" dirty="0" smtClean="0"/>
          </a:p>
          <a:p>
            <a:r>
              <a:rPr lang="en-US" b="1" dirty="0"/>
              <a:t>World malaria report </a:t>
            </a:r>
            <a:r>
              <a:rPr lang="en-US" b="1" dirty="0" smtClean="0"/>
              <a:t>2017, World Health Organization</a:t>
            </a:r>
            <a:endParaRPr lang="en-US" b="1" dirty="0"/>
          </a:p>
          <a:p>
            <a:endParaRPr lang="en-US" b="1" dirty="0"/>
          </a:p>
          <a:p>
            <a:endParaRPr lang="en-US" b="1" dirty="0" smtClean="0"/>
          </a:p>
          <a:p>
            <a:endParaRPr lang="en-US" dirty="0"/>
          </a:p>
        </p:txBody>
      </p:sp>
    </p:spTree>
    <p:extLst>
      <p:ext uri="{BB962C8B-B14F-4D97-AF65-F5344CB8AC3E}">
        <p14:creationId xmlns:p14="http://schemas.microsoft.com/office/powerpoint/2010/main" val="1368890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risk groups</a:t>
            </a:r>
            <a:endParaRPr lang="en-US" dirty="0"/>
          </a:p>
        </p:txBody>
      </p:sp>
      <p:sp>
        <p:nvSpPr>
          <p:cNvPr id="3" name="Content Placeholder 2"/>
          <p:cNvSpPr>
            <a:spLocks noGrp="1"/>
          </p:cNvSpPr>
          <p:nvPr>
            <p:ph idx="1"/>
          </p:nvPr>
        </p:nvSpPr>
        <p:spPr>
          <a:xfrm>
            <a:off x="1103312" y="1381539"/>
            <a:ext cx="9630949" cy="5237921"/>
          </a:xfrm>
        </p:spPr>
        <p:txBody>
          <a:bodyPr>
            <a:normAutofit fontScale="85000" lnSpcReduction="20000"/>
          </a:bodyPr>
          <a:lstStyle/>
          <a:p>
            <a:pPr marL="0" indent="0" fontAlgn="base">
              <a:buNone/>
            </a:pPr>
            <a:r>
              <a:rPr lang="en-US" b="1" dirty="0">
                <a:hlinkClick r:id="rId2"/>
              </a:rPr>
              <a:t>Malaria in pregnant women</a:t>
            </a:r>
            <a:endParaRPr lang="en-US" b="1" dirty="0"/>
          </a:p>
          <a:p>
            <a:pPr marL="0" indent="0" fontAlgn="base">
              <a:spcAft>
                <a:spcPts val="600"/>
              </a:spcAft>
              <a:buNone/>
            </a:pPr>
            <a:r>
              <a:rPr lang="en-US" dirty="0"/>
              <a:t>Malaria in pregnancy increases the risk of maternal and fetal </a:t>
            </a:r>
            <a:r>
              <a:rPr lang="en-US" dirty="0" err="1"/>
              <a:t>anaemia</a:t>
            </a:r>
            <a:r>
              <a:rPr lang="en-US" dirty="0"/>
              <a:t>, stillbirth, spontaneous abortion, low birth weight and neonatal death.</a:t>
            </a:r>
          </a:p>
          <a:p>
            <a:pPr marL="0" indent="0" fontAlgn="base">
              <a:buNone/>
            </a:pPr>
            <a:r>
              <a:rPr lang="en-US" b="1" dirty="0">
                <a:hlinkClick r:id="rId3"/>
              </a:rPr>
              <a:t>Malaria in infants</a:t>
            </a:r>
            <a:endParaRPr lang="en-US" b="1" dirty="0"/>
          </a:p>
          <a:p>
            <a:pPr marL="0" indent="0" fontAlgn="base">
              <a:spcAft>
                <a:spcPts val="600"/>
              </a:spcAft>
              <a:buNone/>
            </a:pPr>
            <a:r>
              <a:rPr lang="en-US" dirty="0"/>
              <a:t>Infants born to mothers living in endemic areas are vulnerable to malaria from approximately 3 months of age, when immunity acquired from the mother starts to wane.</a:t>
            </a:r>
          </a:p>
          <a:p>
            <a:pPr marL="0" indent="0" fontAlgn="base">
              <a:buNone/>
            </a:pPr>
            <a:r>
              <a:rPr lang="en-US" b="1" dirty="0">
                <a:hlinkClick r:id="rId4"/>
              </a:rPr>
              <a:t>Malaria in children under five</a:t>
            </a:r>
            <a:endParaRPr lang="en-US" b="1" dirty="0"/>
          </a:p>
          <a:p>
            <a:pPr marL="0" indent="0" fontAlgn="base">
              <a:spcAft>
                <a:spcPts val="600"/>
              </a:spcAft>
              <a:buNone/>
            </a:pPr>
            <a:r>
              <a:rPr lang="en-US" dirty="0"/>
              <a:t>In high-transmission areas of the world, children under 5 years of age (including infants) are the most vulnerable group.</a:t>
            </a:r>
          </a:p>
          <a:p>
            <a:pPr marL="0" indent="0" fontAlgn="base">
              <a:buNone/>
            </a:pPr>
            <a:r>
              <a:rPr lang="en-US" b="1" dirty="0">
                <a:hlinkClick r:id="rId5"/>
              </a:rPr>
              <a:t>Malaria in HIV/AIDS patients</a:t>
            </a:r>
            <a:endParaRPr lang="en-US" b="1" dirty="0"/>
          </a:p>
          <a:p>
            <a:pPr marL="0" indent="0" fontAlgn="base">
              <a:spcAft>
                <a:spcPts val="600"/>
              </a:spcAft>
              <a:buNone/>
            </a:pPr>
            <a:r>
              <a:rPr lang="en-US" dirty="0"/>
              <a:t>Co-infection and interaction between these two diseases have major public health implications. HIV infection increases the risk of malaria infection, severe malaria and death, while malaria may result in the worsening of clinical AIDS.</a:t>
            </a:r>
          </a:p>
          <a:p>
            <a:pPr marL="0" indent="0" fontAlgn="base">
              <a:buNone/>
            </a:pPr>
            <a:r>
              <a:rPr lang="en-US" b="1" dirty="0">
                <a:hlinkClick r:id="rId6"/>
              </a:rPr>
              <a:t>Malaria in migrants and mobile populations</a:t>
            </a:r>
            <a:endParaRPr lang="en-US" b="1" dirty="0"/>
          </a:p>
          <a:p>
            <a:pPr marL="0" indent="0" fontAlgn="base">
              <a:buNone/>
            </a:pPr>
            <a:r>
              <a:rPr lang="en-US" dirty="0"/>
              <a:t>Migrants, refugees and other mobile population groups often lack partial immunity to malaria, and have limited access to prevention, diagnostic testing and treatment services.</a:t>
            </a:r>
          </a:p>
          <a:p>
            <a:endParaRPr lang="en-US" dirty="0"/>
          </a:p>
        </p:txBody>
      </p:sp>
    </p:spTree>
    <p:extLst>
      <p:ext uri="{BB962C8B-B14F-4D97-AF65-F5344CB8AC3E}">
        <p14:creationId xmlns:p14="http://schemas.microsoft.com/office/powerpoint/2010/main" val="420552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00221"/>
          </a:xfrm>
        </p:spPr>
        <p:txBody>
          <a:bodyPr/>
          <a:lstStyle/>
          <a:p>
            <a:r>
              <a:rPr lang="en-US" dirty="0" smtClean="0"/>
              <a:t>Definitions</a:t>
            </a:r>
            <a:endParaRPr lang="en-US" dirty="0"/>
          </a:p>
        </p:txBody>
      </p:sp>
      <p:sp>
        <p:nvSpPr>
          <p:cNvPr id="3" name="Content Placeholder 2"/>
          <p:cNvSpPr>
            <a:spLocks noGrp="1"/>
          </p:cNvSpPr>
          <p:nvPr>
            <p:ph idx="1"/>
          </p:nvPr>
        </p:nvSpPr>
        <p:spPr>
          <a:xfrm>
            <a:off x="477078" y="1620078"/>
            <a:ext cx="11141765" cy="4890052"/>
          </a:xfrm>
        </p:spPr>
        <p:txBody>
          <a:bodyPr/>
          <a:lstStyle/>
          <a:p>
            <a:r>
              <a:rPr lang="en-US" dirty="0"/>
              <a:t>• </a:t>
            </a:r>
            <a:r>
              <a:rPr lang="en-US" dirty="0" smtClean="0"/>
              <a:t>Malaria </a:t>
            </a:r>
            <a:r>
              <a:rPr lang="en-US" dirty="0"/>
              <a:t>elimination: </a:t>
            </a:r>
            <a:r>
              <a:rPr lang="en-US" dirty="0" smtClean="0"/>
              <a:t>“</a:t>
            </a:r>
            <a:r>
              <a:rPr lang="en-US" dirty="0"/>
              <a:t>interruption of local transmission of a specified malaria parasite species in a defined geographical area as a result of deliberate activities. Continued measures are required to prevent re-establishment of transmission</a:t>
            </a:r>
            <a:r>
              <a:rPr lang="en-US" dirty="0" smtClean="0"/>
              <a:t>.” </a:t>
            </a:r>
          </a:p>
          <a:p>
            <a:endParaRPr lang="en-US" dirty="0" smtClean="0"/>
          </a:p>
          <a:p>
            <a:r>
              <a:rPr lang="en-US" dirty="0" smtClean="0"/>
              <a:t>• “Certification of malaria elimination: granted by WHO after proving beyond reasonable doubt that the chain of local malaria transmission by Anopheles mosquitoes has been fully interrupted in an entire country for at least three consecutive years.”</a:t>
            </a:r>
          </a:p>
          <a:p>
            <a:endParaRPr lang="en-US" dirty="0" smtClean="0"/>
          </a:p>
          <a:p>
            <a:r>
              <a:rPr lang="en-US" dirty="0" smtClean="0"/>
              <a:t>•“When a country has zero locally acquired malaria cases for at least three consecutive years, it can request WHO to certify its malaria-free status”. </a:t>
            </a:r>
            <a:endParaRPr lang="en-US" dirty="0"/>
          </a:p>
        </p:txBody>
      </p:sp>
    </p:spTree>
    <p:extLst>
      <p:ext uri="{BB962C8B-B14F-4D97-AF65-F5344CB8AC3E}">
        <p14:creationId xmlns:p14="http://schemas.microsoft.com/office/powerpoint/2010/main" val="2491499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laria used to exist nearly everywhere in the world. Today, 107 countries are free of it. http://t.co/e4Wceqdll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331" y="0"/>
            <a:ext cx="9494323" cy="687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79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439" y="325328"/>
            <a:ext cx="9750286" cy="521317"/>
          </a:xfrm>
        </p:spPr>
        <p:txBody>
          <a:bodyPr/>
          <a:lstStyle/>
          <a:p>
            <a:r>
              <a:rPr lang="en-US" sz="2400" dirty="0" smtClean="0">
                <a:solidFill>
                  <a:schemeClr val="tx1"/>
                </a:solidFill>
              </a:rPr>
              <a:t>Countries with indigenous cases in 2000 and their status by 2016</a:t>
            </a:r>
            <a:endParaRPr lang="en-US" sz="2400" dirty="0">
              <a:solidFill>
                <a:schemeClr val="tx1"/>
              </a:solidFill>
            </a:endParaRP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576470" y="1089116"/>
            <a:ext cx="10913165" cy="5737931"/>
          </a:xfrm>
          <a:prstGeom prst="rect">
            <a:avLst/>
          </a:prstGeom>
        </p:spPr>
      </p:pic>
    </p:spTree>
    <p:extLst>
      <p:ext uri="{BB962C8B-B14F-4D97-AF65-F5344CB8AC3E}">
        <p14:creationId xmlns:p14="http://schemas.microsoft.com/office/powerpoint/2010/main" val="4232692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Malaria </a:t>
            </a:r>
            <a:r>
              <a:rPr lang="en-US" sz="3200" b="1" dirty="0" smtClean="0"/>
              <a:t>cases</a:t>
            </a:r>
            <a:endParaRPr lang="en-US" sz="3200" dirty="0"/>
          </a:p>
        </p:txBody>
      </p:sp>
      <p:sp>
        <p:nvSpPr>
          <p:cNvPr id="3" name="Content Placeholder 2"/>
          <p:cNvSpPr>
            <a:spLocks noGrp="1"/>
          </p:cNvSpPr>
          <p:nvPr>
            <p:ph idx="1"/>
          </p:nvPr>
        </p:nvSpPr>
        <p:spPr>
          <a:xfrm>
            <a:off x="546652" y="2052918"/>
            <a:ext cx="11032435" cy="4195481"/>
          </a:xfrm>
        </p:spPr>
        <p:txBody>
          <a:bodyPr>
            <a:normAutofit lnSpcReduction="10000"/>
          </a:bodyPr>
          <a:lstStyle/>
          <a:p>
            <a:pPr fontAlgn="base">
              <a:spcAft>
                <a:spcPts val="1200"/>
              </a:spcAft>
            </a:pPr>
            <a:r>
              <a:rPr lang="en-US" dirty="0" smtClean="0"/>
              <a:t>In </a:t>
            </a:r>
            <a:r>
              <a:rPr lang="en-US" dirty="0"/>
              <a:t>2016, an estimated 216 million cases of malaria occurred worldwide</a:t>
            </a:r>
          </a:p>
          <a:p>
            <a:pPr>
              <a:spcAft>
                <a:spcPts val="1200"/>
              </a:spcAft>
            </a:pPr>
            <a:r>
              <a:rPr lang="en-US" dirty="0"/>
              <a:t>Most malaria cases in 2016 were in the WHO African Region (90%), followed by the WHO South-East Asia Region (7%) and the WHO Eastern Mediterranean Region (2</a:t>
            </a:r>
            <a:r>
              <a:rPr lang="en-US" dirty="0" smtClean="0"/>
              <a:t>%)</a:t>
            </a:r>
          </a:p>
          <a:p>
            <a:pPr>
              <a:spcAft>
                <a:spcPts val="1200"/>
              </a:spcAft>
            </a:pPr>
            <a:r>
              <a:rPr lang="en-US" dirty="0"/>
              <a:t>Of the 91 countries reporting indigenous malaria cases in 2016, 15 countries – all in sub-Saharan Africa, except India – carried 80% of the global malaria burden</a:t>
            </a:r>
            <a:r>
              <a:rPr lang="en-US" dirty="0" smtClean="0"/>
              <a:t>.</a:t>
            </a:r>
          </a:p>
          <a:p>
            <a:pPr>
              <a:spcAft>
                <a:spcPts val="1200"/>
              </a:spcAft>
            </a:pPr>
            <a:r>
              <a:rPr lang="en-US" dirty="0"/>
              <a:t>In 2016, there were an estimated 445 000 deaths from malaria </a:t>
            </a:r>
            <a:r>
              <a:rPr lang="en-US" dirty="0" smtClean="0"/>
              <a:t>globally</a:t>
            </a:r>
          </a:p>
          <a:p>
            <a:pPr>
              <a:spcAft>
                <a:spcPts val="1200"/>
              </a:spcAft>
            </a:pPr>
            <a:r>
              <a:rPr lang="en-US" dirty="0"/>
              <a:t>The WHO African Region accounted for 91% of all malaria deaths in 2016, followed by the WHO South- East Asia Region (6</a:t>
            </a:r>
            <a:r>
              <a:rPr lang="en-US" dirty="0" smtClean="0"/>
              <a:t>%).</a:t>
            </a:r>
          </a:p>
          <a:p>
            <a:pPr>
              <a:spcAft>
                <a:spcPts val="1200"/>
              </a:spcAft>
            </a:pPr>
            <a:r>
              <a:rPr lang="en-US" dirty="0" smtClean="0"/>
              <a:t>More than two-thirds (70%) of all malaria deaths occur in children under 5.</a:t>
            </a:r>
          </a:p>
          <a:p>
            <a:endParaRPr lang="en-US" dirty="0"/>
          </a:p>
        </p:txBody>
      </p:sp>
    </p:spTree>
    <p:extLst>
      <p:ext uri="{BB962C8B-B14F-4D97-AF65-F5344CB8AC3E}">
        <p14:creationId xmlns:p14="http://schemas.microsoft.com/office/powerpoint/2010/main" val="400431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02413"/>
            <a:ext cx="12192000" cy="4440578"/>
          </a:xfrm>
          <a:prstGeom prst="rect">
            <a:avLst/>
          </a:prstGeom>
        </p:spPr>
      </p:pic>
      <p:sp>
        <p:nvSpPr>
          <p:cNvPr id="5" name="Title 1"/>
          <p:cNvSpPr>
            <a:spLocks noGrp="1"/>
          </p:cNvSpPr>
          <p:nvPr>
            <p:ph type="title"/>
          </p:nvPr>
        </p:nvSpPr>
        <p:spPr>
          <a:xfrm>
            <a:off x="701439" y="325328"/>
            <a:ext cx="9750286" cy="521317"/>
          </a:xfrm>
        </p:spPr>
        <p:txBody>
          <a:bodyPr/>
          <a:lstStyle/>
          <a:p>
            <a:r>
              <a:rPr lang="en-US" sz="2400" dirty="0" smtClean="0">
                <a:solidFill>
                  <a:schemeClr val="tx1"/>
                </a:solidFill>
              </a:rPr>
              <a:t>Estimated number of malaria deaths by WHO region, 2010-2016</a:t>
            </a:r>
            <a:endParaRPr lang="en-US" sz="2400" dirty="0">
              <a:solidFill>
                <a:schemeClr val="tx1"/>
              </a:solidFill>
            </a:endParaRPr>
          </a:p>
        </p:txBody>
      </p:sp>
    </p:spTree>
    <p:extLst>
      <p:ext uri="{BB962C8B-B14F-4D97-AF65-F5344CB8AC3E}">
        <p14:creationId xmlns:p14="http://schemas.microsoft.com/office/powerpoint/2010/main" val="32277849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1689</TotalTime>
  <Words>1659</Words>
  <Application>Microsoft Office PowerPoint</Application>
  <PresentationFormat>Widescreen</PresentationFormat>
  <Paragraphs>197</Paragraphs>
  <Slides>37</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37</vt:i4>
      </vt:variant>
    </vt:vector>
  </HeadingPairs>
  <TitlesOfParts>
    <vt:vector size="51" baseType="lpstr">
      <vt:lpstr>Aharoni</vt:lpstr>
      <vt:lpstr>Aparajita</vt:lpstr>
      <vt:lpstr>Arial</vt:lpstr>
      <vt:lpstr>Calibri</vt:lpstr>
      <vt:lpstr>Century Gothic</vt:lpstr>
      <vt:lpstr>Comic Sans MS</vt:lpstr>
      <vt:lpstr>Georgia</vt:lpstr>
      <vt:lpstr>Noto Symbol</vt:lpstr>
      <vt:lpstr>Times New Roman</vt:lpstr>
      <vt:lpstr>Times New Roman Bold</vt:lpstr>
      <vt:lpstr>Trebuchet MS</vt:lpstr>
      <vt:lpstr>Wingdings</vt:lpstr>
      <vt:lpstr>Wingdings 3</vt:lpstr>
      <vt:lpstr>Ion</vt:lpstr>
      <vt:lpstr>Malaria </vt:lpstr>
      <vt:lpstr>Objectives:</vt:lpstr>
      <vt:lpstr>PowerPoint Presentation</vt:lpstr>
      <vt:lpstr>High risk groups</vt:lpstr>
      <vt:lpstr>Definitions</vt:lpstr>
      <vt:lpstr>PowerPoint Presentation</vt:lpstr>
      <vt:lpstr>Countries with indigenous cases in 2000 and their status by 2016</vt:lpstr>
      <vt:lpstr>Malaria cases</vt:lpstr>
      <vt:lpstr>Estimated number of malaria deaths by WHO region, 2010-2016</vt:lpstr>
      <vt:lpstr>PowerPoint Presentation</vt:lpstr>
      <vt:lpstr>PowerPoint Presentation</vt:lpstr>
      <vt:lpstr>Trends in indigenous malaria cases in the E-2020 countries</vt:lpstr>
      <vt:lpstr>Trends in malaria case incidence rate, 2010 - 2016</vt:lpstr>
      <vt:lpstr>Trends in malaria case incidence rate, 2010 - 2016</vt:lpstr>
      <vt:lpstr>Epidemiology </vt:lpstr>
      <vt:lpstr>Reported pyrethroid resistance status of malaria vectors, 2010-16</vt:lpstr>
      <vt:lpstr>Malaria in Saudi Arabia</vt:lpstr>
      <vt:lpstr>PowerPoint Presentation</vt:lpstr>
      <vt:lpstr>Imported malaria in Saudi Arabia 1999-2010 :  </vt:lpstr>
      <vt:lpstr>Malaria in Saudi Arabia</vt:lpstr>
      <vt:lpstr>PowerPoint Presentation</vt:lpstr>
      <vt:lpstr>Analytical Epidemiology Triad:</vt:lpstr>
      <vt:lpstr>Species affecting humans</vt:lpstr>
      <vt:lpstr>Reservoir</vt:lpstr>
      <vt:lpstr>Plasmodium Parasites:</vt:lpstr>
      <vt:lpstr>Plasmodium Parasites transmission and lifecycle:</vt:lpstr>
      <vt:lpstr>Incubation period</vt:lpstr>
      <vt:lpstr>Symptoms</vt:lpstr>
      <vt:lpstr>Risk factors:</vt:lpstr>
      <vt:lpstr>Immunity against malaria (protection)</vt:lpstr>
      <vt:lpstr>Control:</vt:lpstr>
      <vt:lpstr>Insecticide-treated mosquito nets (ITNs)</vt:lpstr>
      <vt:lpstr>Indoor spraying with residual insecticides</vt:lpstr>
      <vt:lpstr>Antimalarial medications</vt:lpstr>
      <vt:lpstr>Vaccine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Armen Torchyan</cp:lastModifiedBy>
  <cp:revision>52</cp:revision>
  <dcterms:created xsi:type="dcterms:W3CDTF">2017-11-21T11:12:29Z</dcterms:created>
  <dcterms:modified xsi:type="dcterms:W3CDTF">2018-11-06T07:07:58Z</dcterms:modified>
</cp:coreProperties>
</file>