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1"/>
  </p:sldMasterIdLst>
  <p:notesMasterIdLst>
    <p:notesMasterId r:id="rId55"/>
  </p:notesMasterIdLst>
  <p:handoutMasterIdLst>
    <p:handoutMasterId r:id="rId56"/>
  </p:handoutMasterIdLst>
  <p:sldIdLst>
    <p:sldId id="264" r:id="rId2"/>
    <p:sldId id="265" r:id="rId3"/>
    <p:sldId id="309" r:id="rId4"/>
    <p:sldId id="310" r:id="rId5"/>
    <p:sldId id="267" r:id="rId6"/>
    <p:sldId id="313" r:id="rId7"/>
    <p:sldId id="314" r:id="rId8"/>
    <p:sldId id="315" r:id="rId9"/>
    <p:sldId id="316" r:id="rId10"/>
    <p:sldId id="311" r:id="rId11"/>
    <p:sldId id="317" r:id="rId12"/>
    <p:sldId id="318" r:id="rId13"/>
    <p:sldId id="322" r:id="rId14"/>
    <p:sldId id="323" r:id="rId15"/>
    <p:sldId id="321" r:id="rId16"/>
    <p:sldId id="319" r:id="rId17"/>
    <p:sldId id="324" r:id="rId18"/>
    <p:sldId id="320" r:id="rId19"/>
    <p:sldId id="325" r:id="rId20"/>
    <p:sldId id="326" r:id="rId21"/>
    <p:sldId id="273" r:id="rId22"/>
    <p:sldId id="275" r:id="rId23"/>
    <p:sldId id="274" r:id="rId24"/>
    <p:sldId id="276" r:id="rId25"/>
    <p:sldId id="278" r:id="rId26"/>
    <p:sldId id="280" r:id="rId27"/>
    <p:sldId id="327" r:id="rId28"/>
    <p:sldId id="282" r:id="rId29"/>
    <p:sldId id="328" r:id="rId30"/>
    <p:sldId id="329" r:id="rId31"/>
    <p:sldId id="330" r:id="rId32"/>
    <p:sldId id="338" r:id="rId33"/>
    <p:sldId id="285" r:id="rId34"/>
    <p:sldId id="287" r:id="rId35"/>
    <p:sldId id="288" r:id="rId36"/>
    <p:sldId id="289" r:id="rId37"/>
    <p:sldId id="290" r:id="rId38"/>
    <p:sldId id="331" r:id="rId39"/>
    <p:sldId id="292" r:id="rId40"/>
    <p:sldId id="293" r:id="rId41"/>
    <p:sldId id="332" r:id="rId42"/>
    <p:sldId id="333" r:id="rId43"/>
    <p:sldId id="294" r:id="rId44"/>
    <p:sldId id="334" r:id="rId45"/>
    <p:sldId id="335" r:id="rId46"/>
    <p:sldId id="295" r:id="rId47"/>
    <p:sldId id="296" r:id="rId48"/>
    <p:sldId id="336" r:id="rId49"/>
    <p:sldId id="298" r:id="rId50"/>
    <p:sldId id="299" r:id="rId51"/>
    <p:sldId id="301" r:id="rId52"/>
    <p:sldId id="302" r:id="rId53"/>
    <p:sldId id="337"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750"/>
    <a:srgbClr val="3A4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763B6-4C2F-4B6E-8657-AB0E0AA254D8}" v="4" dt="2018-11-14T16:07:28.151"/>
    <p1510:client id="{90BC0A4B-075A-5335-5269-66C22E5AF246}" v="27" dt="2018-11-14T17:08:25.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596E955-73CF-C447-B4A3-3F73801428B8}" type="datetimeFigureOut">
              <a:rPr lang="en-US" smtClean="0"/>
              <a:pPr/>
              <a:t>11/15/2018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515CFF-49CC-7F40-AE50-9FF6C09D7053}" type="slidenum">
              <a:rPr lang="en-US" smtClean="0"/>
              <a:pPr/>
              <a:t>‹#›</a:t>
            </a:fld>
            <a:endParaRPr lang="en-US"/>
          </a:p>
        </p:txBody>
      </p:sp>
    </p:spTree>
    <p:extLst>
      <p:ext uri="{BB962C8B-B14F-4D97-AF65-F5344CB8AC3E}">
        <p14:creationId xmlns:p14="http://schemas.microsoft.com/office/powerpoint/2010/main" val="3959576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13D76D-CA89-FA4D-A62A-4783C3FDE725}" type="datetimeFigureOut">
              <a:rPr lang="en-US" smtClean="0"/>
              <a:pPr/>
              <a:t>11/15/2018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D95AE3-BA20-BB47-B9F0-161391AB83A4}" type="slidenum">
              <a:rPr lang="en-US" smtClean="0"/>
              <a:pPr/>
              <a:t>‹#›</a:t>
            </a:fld>
            <a:endParaRPr lang="en-US"/>
          </a:p>
        </p:txBody>
      </p:sp>
    </p:spTree>
    <p:extLst>
      <p:ext uri="{BB962C8B-B14F-4D97-AF65-F5344CB8AC3E}">
        <p14:creationId xmlns:p14="http://schemas.microsoft.com/office/powerpoint/2010/main" val="33816762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28</a:t>
            </a:fld>
            <a:endParaRPr lang="en-US" dirty="0"/>
          </a:p>
        </p:txBody>
      </p:sp>
    </p:spTree>
    <p:extLst>
      <p:ext uri="{BB962C8B-B14F-4D97-AF65-F5344CB8AC3E}">
        <p14:creationId xmlns:p14="http://schemas.microsoft.com/office/powerpoint/2010/main" val="422808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31</a:t>
            </a:fld>
            <a:endParaRPr lang="en-US" dirty="0"/>
          </a:p>
        </p:txBody>
      </p:sp>
    </p:spTree>
    <p:extLst>
      <p:ext uri="{BB962C8B-B14F-4D97-AF65-F5344CB8AC3E}">
        <p14:creationId xmlns:p14="http://schemas.microsoft.com/office/powerpoint/2010/main" val="252136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33</a:t>
            </a:fld>
            <a:endParaRPr lang="en-US" dirty="0"/>
          </a:p>
        </p:txBody>
      </p:sp>
    </p:spTree>
    <p:extLst>
      <p:ext uri="{BB962C8B-B14F-4D97-AF65-F5344CB8AC3E}">
        <p14:creationId xmlns:p14="http://schemas.microsoft.com/office/powerpoint/2010/main" val="204207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34</a:t>
            </a:fld>
            <a:endParaRPr lang="en-US" dirty="0"/>
          </a:p>
        </p:txBody>
      </p:sp>
    </p:spTree>
    <p:extLst>
      <p:ext uri="{BB962C8B-B14F-4D97-AF65-F5344CB8AC3E}">
        <p14:creationId xmlns:p14="http://schemas.microsoft.com/office/powerpoint/2010/main" val="396706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35</a:t>
            </a:fld>
            <a:endParaRPr lang="en-US" dirty="0"/>
          </a:p>
        </p:txBody>
      </p:sp>
    </p:spTree>
    <p:extLst>
      <p:ext uri="{BB962C8B-B14F-4D97-AF65-F5344CB8AC3E}">
        <p14:creationId xmlns:p14="http://schemas.microsoft.com/office/powerpoint/2010/main" val="165653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36</a:t>
            </a:fld>
            <a:endParaRPr lang="en-US" dirty="0"/>
          </a:p>
        </p:txBody>
      </p:sp>
    </p:spTree>
    <p:extLst>
      <p:ext uri="{BB962C8B-B14F-4D97-AF65-F5344CB8AC3E}">
        <p14:creationId xmlns:p14="http://schemas.microsoft.com/office/powerpoint/2010/main" val="350822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37</a:t>
            </a:fld>
            <a:endParaRPr lang="en-US" dirty="0"/>
          </a:p>
        </p:txBody>
      </p:sp>
    </p:spTree>
    <p:extLst>
      <p:ext uri="{BB962C8B-B14F-4D97-AF65-F5344CB8AC3E}">
        <p14:creationId xmlns:p14="http://schemas.microsoft.com/office/powerpoint/2010/main" val="114056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39</a:t>
            </a:fld>
            <a:endParaRPr lang="en-US" dirty="0"/>
          </a:p>
        </p:txBody>
      </p:sp>
    </p:spTree>
    <p:extLst>
      <p:ext uri="{BB962C8B-B14F-4D97-AF65-F5344CB8AC3E}">
        <p14:creationId xmlns:p14="http://schemas.microsoft.com/office/powerpoint/2010/main" val="246223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40</a:t>
            </a:fld>
            <a:endParaRPr lang="en-US" dirty="0"/>
          </a:p>
        </p:txBody>
      </p:sp>
    </p:spTree>
    <p:extLst>
      <p:ext uri="{BB962C8B-B14F-4D97-AF65-F5344CB8AC3E}">
        <p14:creationId xmlns:p14="http://schemas.microsoft.com/office/powerpoint/2010/main" val="390831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43</a:t>
            </a:fld>
            <a:endParaRPr lang="en-US" dirty="0"/>
          </a:p>
        </p:txBody>
      </p:sp>
    </p:spTree>
    <p:extLst>
      <p:ext uri="{BB962C8B-B14F-4D97-AF65-F5344CB8AC3E}">
        <p14:creationId xmlns:p14="http://schemas.microsoft.com/office/powerpoint/2010/main" val="373924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46</a:t>
            </a:fld>
            <a:endParaRPr lang="en-US" dirty="0"/>
          </a:p>
        </p:txBody>
      </p:sp>
    </p:spTree>
    <p:extLst>
      <p:ext uri="{BB962C8B-B14F-4D97-AF65-F5344CB8AC3E}">
        <p14:creationId xmlns:p14="http://schemas.microsoft.com/office/powerpoint/2010/main" val="221727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47</a:t>
            </a:fld>
            <a:endParaRPr lang="en-US" dirty="0"/>
          </a:p>
        </p:txBody>
      </p:sp>
    </p:spTree>
    <p:extLst>
      <p:ext uri="{BB962C8B-B14F-4D97-AF65-F5344CB8AC3E}">
        <p14:creationId xmlns:p14="http://schemas.microsoft.com/office/powerpoint/2010/main" val="1952516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49</a:t>
            </a:fld>
            <a:endParaRPr lang="en-US" dirty="0"/>
          </a:p>
        </p:txBody>
      </p:sp>
    </p:spTree>
    <p:extLst>
      <p:ext uri="{BB962C8B-B14F-4D97-AF65-F5344CB8AC3E}">
        <p14:creationId xmlns:p14="http://schemas.microsoft.com/office/powerpoint/2010/main" val="66440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50</a:t>
            </a:fld>
            <a:endParaRPr lang="en-US" dirty="0"/>
          </a:p>
        </p:txBody>
      </p:sp>
    </p:spTree>
    <p:extLst>
      <p:ext uri="{BB962C8B-B14F-4D97-AF65-F5344CB8AC3E}">
        <p14:creationId xmlns:p14="http://schemas.microsoft.com/office/powerpoint/2010/main" val="399414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51</a:t>
            </a:fld>
            <a:endParaRPr lang="en-US" dirty="0"/>
          </a:p>
        </p:txBody>
      </p:sp>
    </p:spTree>
    <p:extLst>
      <p:ext uri="{BB962C8B-B14F-4D97-AF65-F5344CB8AC3E}">
        <p14:creationId xmlns:p14="http://schemas.microsoft.com/office/powerpoint/2010/main" val="317919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dirty="0">
              <a:latin typeface="Arial" charset="0"/>
              <a:ea typeface="ＭＳ Ｐゴシック" pitchFamily="34" charset="-128"/>
            </a:endParaRPr>
          </a:p>
        </p:txBody>
      </p:sp>
      <p:sp>
        <p:nvSpPr>
          <p:cNvPr id="12292" name="Slide Number Placeholder 3"/>
          <p:cNvSpPr>
            <a:spLocks noGrp="1"/>
          </p:cNvSpPr>
          <p:nvPr>
            <p:ph type="sldNum" sz="quarter" idx="5"/>
          </p:nvPr>
        </p:nvSpPr>
        <p:spPr>
          <a:noFill/>
        </p:spPr>
        <p:txBody>
          <a:bodyPr/>
          <a:lstStyle/>
          <a:p>
            <a:fld id="{9D1F00A2-8F9D-478F-8B09-DE6865C1CC86}" type="slidenum">
              <a:rPr lang="en-US" smtClean="0">
                <a:ea typeface="ＭＳ Ｐゴシック" pitchFamily="34" charset="-128"/>
              </a:rPr>
              <a:pPr/>
              <a:t>52</a:t>
            </a:fld>
            <a:endParaRPr 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US" dirty="0">
              <a:latin typeface="Arial" charset="0"/>
              <a:ea typeface="ＭＳ Ｐゴシック" pitchFamily="34" charset="-128"/>
            </a:endParaRPr>
          </a:p>
        </p:txBody>
      </p:sp>
      <p:sp>
        <p:nvSpPr>
          <p:cNvPr id="10244" name="Slide Number Placeholder 3"/>
          <p:cNvSpPr>
            <a:spLocks noGrp="1"/>
          </p:cNvSpPr>
          <p:nvPr>
            <p:ph type="sldNum" sz="quarter" idx="5"/>
          </p:nvPr>
        </p:nvSpPr>
        <p:spPr>
          <a:noFill/>
        </p:spPr>
        <p:txBody>
          <a:bodyPr/>
          <a:lstStyle/>
          <a:p>
            <a:fld id="{AB4D6CAA-5031-4B73-821C-8D417A1D6E6B}" type="slidenum">
              <a:rPr lang="en-US" smtClean="0">
                <a:ea typeface="ＭＳ Ｐゴシック" pitchFamily="34" charset="-128"/>
              </a:rPr>
              <a:pPr/>
              <a:t>5</a:t>
            </a:fld>
            <a:endParaRPr lang="en-US"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21</a:t>
            </a:fld>
            <a:endParaRPr lang="en-US" dirty="0"/>
          </a:p>
        </p:txBody>
      </p:sp>
    </p:spTree>
    <p:extLst>
      <p:ext uri="{BB962C8B-B14F-4D97-AF65-F5344CB8AC3E}">
        <p14:creationId xmlns:p14="http://schemas.microsoft.com/office/powerpoint/2010/main" val="23951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22</a:t>
            </a:fld>
            <a:endParaRPr lang="en-US" dirty="0"/>
          </a:p>
        </p:txBody>
      </p:sp>
    </p:spTree>
    <p:extLst>
      <p:ext uri="{BB962C8B-B14F-4D97-AF65-F5344CB8AC3E}">
        <p14:creationId xmlns:p14="http://schemas.microsoft.com/office/powerpoint/2010/main" val="207638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23</a:t>
            </a:fld>
            <a:endParaRPr lang="en-US" dirty="0"/>
          </a:p>
        </p:txBody>
      </p:sp>
    </p:spTree>
    <p:extLst>
      <p:ext uri="{BB962C8B-B14F-4D97-AF65-F5344CB8AC3E}">
        <p14:creationId xmlns:p14="http://schemas.microsoft.com/office/powerpoint/2010/main" val="280319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24</a:t>
            </a:fld>
            <a:endParaRPr lang="en-US" dirty="0"/>
          </a:p>
        </p:txBody>
      </p:sp>
    </p:spTree>
    <p:extLst>
      <p:ext uri="{BB962C8B-B14F-4D97-AF65-F5344CB8AC3E}">
        <p14:creationId xmlns:p14="http://schemas.microsoft.com/office/powerpoint/2010/main" val="26632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25</a:t>
            </a:fld>
            <a:endParaRPr lang="en-US" dirty="0"/>
          </a:p>
        </p:txBody>
      </p:sp>
    </p:spTree>
    <p:extLst>
      <p:ext uri="{BB962C8B-B14F-4D97-AF65-F5344CB8AC3E}">
        <p14:creationId xmlns:p14="http://schemas.microsoft.com/office/powerpoint/2010/main" val="93121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8993A-8D71-445A-B38B-F06F4546D694}" type="slidenum">
              <a:rPr lang="en-US" smtClean="0"/>
              <a:pPr>
                <a:defRPr/>
              </a:pPr>
              <a:t>26</a:t>
            </a:fld>
            <a:endParaRPr lang="en-US" dirty="0"/>
          </a:p>
        </p:txBody>
      </p:sp>
    </p:spTree>
    <p:extLst>
      <p:ext uri="{BB962C8B-B14F-4D97-AF65-F5344CB8AC3E}">
        <p14:creationId xmlns:p14="http://schemas.microsoft.com/office/powerpoint/2010/main" val="299328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A432C8-69A7-458B-9684-2BFA64B31948}"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0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C057FC-95B6-4D89-AFDA-ABA33EE921E5}"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7463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4549AC-EB31-477F-92A9-B1988E232878}"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1067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96A3A3-94A6-4E5B-AF39-173ACA3E61C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70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33D019-A32C-4EAD-B8E6-DBDA699692FD}"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50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EBA98F-560C-4997-81C4-81D4D9187EAB}"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7783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0972B2-CA5C-437D-87D0-8081271A9E4B}"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5046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CD4847-11EF-4466-A8AD-85CDB7B49118}"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3405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68457A-3AB9-4880-8A0C-9F8524491207}"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8850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E976D3-5B7F-4300-ABED-C91F1B2AE209}"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2294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DC1E59-17DD-41CE-97CA-624A472382D4}"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9434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0CB818-7379-467D-8E76-EF9D9074A26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November 15, 2018</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17273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map.org/en/"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hweb.bumc.bu.edu/otlt/MPH-Modules/PH/Outbreak/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2960" y="758952"/>
            <a:ext cx="7543800" cy="2593848"/>
          </a:xfrm>
        </p:spPr>
        <p:txBody>
          <a:bodyPr/>
          <a:lstStyle/>
          <a:p>
            <a:pPr algn="ctr" eaLnBrk="1" hangingPunct="1"/>
            <a:r>
              <a:rPr lang="en-US" sz="4400" dirty="0">
                <a:solidFill>
                  <a:schemeClr val="tx1"/>
                </a:solidFill>
                <a:ea typeface="ＭＳ Ｐゴシック" pitchFamily="34" charset="-128"/>
              </a:rPr>
              <a:t>Outbreak Investigation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192" y="254980"/>
            <a:ext cx="1455007" cy="583220"/>
          </a:xfrm>
          <a:prstGeom prst="rect">
            <a:avLst/>
          </a:prstGeom>
        </p:spPr>
      </p:pic>
      <p:sp>
        <p:nvSpPr>
          <p:cNvPr id="6" name="TextBox 5"/>
          <p:cNvSpPr txBox="1"/>
          <p:nvPr/>
        </p:nvSpPr>
        <p:spPr>
          <a:xfrm>
            <a:off x="1676400" y="4648200"/>
            <a:ext cx="5707792" cy="1015663"/>
          </a:xfrm>
          <a:prstGeom prst="rect">
            <a:avLst/>
          </a:prstGeom>
          <a:noFill/>
        </p:spPr>
        <p:txBody>
          <a:bodyPr wrap="square" rtlCol="0">
            <a:spAutoFit/>
          </a:bodyPr>
          <a:lstStyle/>
          <a:p>
            <a:pPr algn="ctr"/>
            <a:r>
              <a:rPr lang="en-US" sz="2400" b="1" dirty="0"/>
              <a:t>Dr Armen Torchyan</a:t>
            </a:r>
          </a:p>
          <a:p>
            <a:pPr algn="ctr"/>
            <a:endParaRPr lang="en-US" dirty="0"/>
          </a:p>
          <a:p>
            <a:pPr algn="ctr"/>
            <a:r>
              <a:rPr lang="en-US" dirty="0"/>
              <a:t>Department of Family and Community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dirty="0"/>
              <a:t>Detecting outbreaks</a:t>
            </a:r>
          </a:p>
        </p:txBody>
      </p:sp>
      <p:sp>
        <p:nvSpPr>
          <p:cNvPr id="3" name="Content Placeholder 2"/>
          <p:cNvSpPr>
            <a:spLocks noGrp="1"/>
          </p:cNvSpPr>
          <p:nvPr>
            <p:ph idx="1"/>
          </p:nvPr>
        </p:nvSpPr>
        <p:spPr>
          <a:xfrm>
            <a:off x="822959" y="1524001"/>
            <a:ext cx="7543801" cy="4724399"/>
          </a:xfrm>
        </p:spPr>
        <p:txBody>
          <a:bodyPr>
            <a:normAutofit/>
          </a:bodyPr>
          <a:lstStyle/>
          <a:p>
            <a:pPr marL="91440" lvl="1" indent="-91440" algn="ctr">
              <a:spcBef>
                <a:spcPts val="1200"/>
              </a:spcBef>
              <a:spcAft>
                <a:spcPts val="200"/>
              </a:spcAft>
              <a:buSzPct val="100000"/>
              <a:buFont typeface="Calibri" panose="020F0502020204030204" pitchFamily="34" charset="0"/>
              <a:buChar char=" "/>
            </a:pPr>
            <a:endParaRPr lang="en-US" sz="700" dirty="0">
              <a:hlinkClick r:id="rId2"/>
            </a:endParaRPr>
          </a:p>
          <a:p>
            <a:pPr marL="91440" lvl="1" indent="-91440" algn="ctr">
              <a:spcBef>
                <a:spcPts val="1200"/>
              </a:spcBef>
              <a:spcAft>
                <a:spcPts val="600"/>
              </a:spcAft>
              <a:buSzPct val="100000"/>
              <a:buFont typeface="Calibri" panose="020F0502020204030204" pitchFamily="34" charset="0"/>
              <a:buChar char=" "/>
            </a:pPr>
            <a:r>
              <a:rPr lang="en-US" dirty="0">
                <a:hlinkClick r:id="rId2"/>
              </a:rPr>
              <a:t>https://healthmap.org/en/</a:t>
            </a:r>
            <a:endParaRPr lang="en-US" dirty="0"/>
          </a:p>
          <a:p>
            <a:pPr marL="285750" lvl="1" indent="-285750">
              <a:spcBef>
                <a:spcPts val="600"/>
              </a:spcBef>
              <a:spcAft>
                <a:spcPts val="200"/>
              </a:spcAft>
              <a:buSzPct val="100000"/>
            </a:pPr>
            <a:r>
              <a:rPr lang="en-US" sz="1600" dirty="0"/>
              <a:t>Regular, timely analysis of surveillance data</a:t>
            </a:r>
          </a:p>
          <a:p>
            <a:pPr marL="285750" lvl="1" indent="-285750">
              <a:spcBef>
                <a:spcPts val="600"/>
              </a:spcBef>
              <a:spcAft>
                <a:spcPts val="200"/>
              </a:spcAft>
              <a:buSzPct val="100000"/>
            </a:pPr>
            <a:r>
              <a:rPr lang="en-US" sz="1600" dirty="0"/>
              <a:t>Reports of cases of notifiable diseases  </a:t>
            </a:r>
          </a:p>
          <a:p>
            <a:pPr marL="285750" lvl="1" indent="-285750">
              <a:spcBef>
                <a:spcPts val="600"/>
              </a:spcBef>
              <a:spcAft>
                <a:spcPts val="200"/>
              </a:spcAft>
              <a:buSzPct val="100000"/>
            </a:pPr>
            <a:r>
              <a:rPr lang="en-US" sz="1600" dirty="0"/>
              <a:t>Alert clinicians call the health department.</a:t>
            </a:r>
          </a:p>
          <a:p>
            <a:pPr marL="285750" lvl="1" indent="-285750">
              <a:spcBef>
                <a:spcPts val="600"/>
              </a:spcBef>
              <a:spcAft>
                <a:spcPts val="200"/>
              </a:spcAft>
              <a:buSzPct val="100000"/>
            </a:pPr>
            <a:r>
              <a:rPr lang="en-US" sz="1600" dirty="0"/>
              <a:t>Patients or community members can report to the health department</a:t>
            </a:r>
          </a:p>
          <a:p>
            <a:endParaRPr lang="en-US" dirty="0"/>
          </a:p>
          <a:p>
            <a:pPr lvl="1"/>
            <a:endParaRPr lang="en-US" dirty="0"/>
          </a:p>
          <a:p>
            <a:endParaRPr lang="en-US" dirty="0"/>
          </a:p>
        </p:txBody>
      </p:sp>
      <p:pic>
        <p:nvPicPr>
          <p:cNvPr id="4" name="Picture 3"/>
          <p:cNvPicPr>
            <a:picLocks noChangeAspect="1"/>
          </p:cNvPicPr>
          <p:nvPr/>
        </p:nvPicPr>
        <p:blipFill>
          <a:blip r:embed="rId3"/>
          <a:stretch>
            <a:fillRect/>
          </a:stretch>
        </p:blipFill>
        <p:spPr>
          <a:xfrm>
            <a:off x="1828800" y="3505200"/>
            <a:ext cx="5114925" cy="3089446"/>
          </a:xfrm>
          <a:prstGeom prst="rect">
            <a:avLst/>
          </a:prstGeom>
        </p:spPr>
      </p:pic>
      <p:pic>
        <p:nvPicPr>
          <p:cNvPr id="1034" name="Picture 10" descr="busph_subbran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273285"/>
            <a:ext cx="952500" cy="2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01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r>
              <a:rPr lang="en-US" dirty="0"/>
              <a:t>Epidemic Patterns</a:t>
            </a:r>
          </a:p>
        </p:txBody>
      </p:sp>
      <p:sp>
        <p:nvSpPr>
          <p:cNvPr id="3" name="Content Placeholder 2"/>
          <p:cNvSpPr>
            <a:spLocks noGrp="1"/>
          </p:cNvSpPr>
          <p:nvPr>
            <p:ph idx="1"/>
          </p:nvPr>
        </p:nvSpPr>
        <p:spPr>
          <a:xfrm>
            <a:off x="822959" y="2057400"/>
            <a:ext cx="7543801" cy="3811694"/>
          </a:xfrm>
        </p:spPr>
        <p:txBody>
          <a:bodyPr/>
          <a:lstStyle/>
          <a:p>
            <a:pPr>
              <a:spcAft>
                <a:spcPts val="600"/>
              </a:spcAft>
              <a:buFont typeface="Arial" panose="020B0604020202020204" pitchFamily="34" charset="0"/>
              <a:buChar char="•"/>
            </a:pPr>
            <a:r>
              <a:rPr lang="en-US" dirty="0"/>
              <a:t>  </a:t>
            </a:r>
            <a:r>
              <a:rPr lang="en-US" b="1" dirty="0"/>
              <a:t>Common-source</a:t>
            </a:r>
          </a:p>
          <a:p>
            <a:pPr lvl="1">
              <a:spcAft>
                <a:spcPts val="600"/>
              </a:spcAft>
              <a:buFont typeface="Courier New" panose="02070309020205020404" pitchFamily="49" charset="0"/>
              <a:buChar char="o"/>
            </a:pPr>
            <a:r>
              <a:rPr lang="en-US" dirty="0"/>
              <a:t>Point - everyone becomes ill within one incubation period</a:t>
            </a:r>
          </a:p>
          <a:p>
            <a:pPr lvl="1">
              <a:spcAft>
                <a:spcPts val="600"/>
              </a:spcAft>
              <a:buFont typeface="Courier New" panose="02070309020205020404" pitchFamily="49" charset="0"/>
              <a:buChar char="o"/>
            </a:pPr>
            <a:r>
              <a:rPr lang="en-US" dirty="0"/>
              <a:t>Continuous - exposed over a period of days, weeks, or longer</a:t>
            </a:r>
          </a:p>
          <a:p>
            <a:pPr lvl="1">
              <a:spcAft>
                <a:spcPts val="1200"/>
              </a:spcAft>
              <a:buFont typeface="Courier New" panose="02070309020205020404" pitchFamily="49" charset="0"/>
              <a:buChar char="o"/>
            </a:pPr>
            <a:r>
              <a:rPr lang="en-US" dirty="0"/>
              <a:t>Intermittent - intermittent nature of the exposure</a:t>
            </a:r>
          </a:p>
          <a:p>
            <a:pPr>
              <a:spcAft>
                <a:spcPts val="1200"/>
              </a:spcAft>
              <a:buFont typeface="Arial" panose="020B0604020202020204" pitchFamily="34" charset="0"/>
              <a:buChar char="•"/>
            </a:pPr>
            <a:r>
              <a:rPr lang="en-US" dirty="0"/>
              <a:t>  </a:t>
            </a:r>
            <a:r>
              <a:rPr lang="en-US" b="1" dirty="0"/>
              <a:t>Propagated</a:t>
            </a:r>
          </a:p>
          <a:p>
            <a:pPr>
              <a:spcAft>
                <a:spcPts val="1200"/>
              </a:spcAft>
              <a:buFont typeface="Arial" panose="020B0604020202020204" pitchFamily="34" charset="0"/>
              <a:buChar char="•"/>
            </a:pPr>
            <a:r>
              <a:rPr lang="en-US" dirty="0"/>
              <a:t>  Mixed</a:t>
            </a:r>
          </a:p>
          <a:p>
            <a:pPr>
              <a:spcAft>
                <a:spcPts val="1200"/>
              </a:spcAft>
              <a:buFont typeface="Arial" panose="020B0604020202020204" pitchFamily="34" charset="0"/>
              <a:buChar char="•"/>
            </a:pPr>
            <a:r>
              <a:rPr lang="en-US" dirty="0"/>
              <a:t>  Other</a:t>
            </a:r>
          </a:p>
          <a:p>
            <a:endParaRPr lang="en-US" dirty="0"/>
          </a:p>
        </p:txBody>
      </p:sp>
    </p:spTree>
    <p:extLst>
      <p:ext uri="{BB962C8B-B14F-4D97-AF65-F5344CB8AC3E}">
        <p14:creationId xmlns:p14="http://schemas.microsoft.com/office/powerpoint/2010/main" val="303549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dirty="0"/>
              <a:t>Common-source</a:t>
            </a:r>
          </a:p>
        </p:txBody>
      </p:sp>
      <p:sp>
        <p:nvSpPr>
          <p:cNvPr id="3" name="Content Placeholder 2"/>
          <p:cNvSpPr>
            <a:spLocks noGrp="1"/>
          </p:cNvSpPr>
          <p:nvPr>
            <p:ph idx="1"/>
          </p:nvPr>
        </p:nvSpPr>
        <p:spPr>
          <a:xfrm>
            <a:off x="822959" y="1845734"/>
            <a:ext cx="7543801" cy="4402666"/>
          </a:xfrm>
        </p:spPr>
        <p:txBody>
          <a:bodyPr>
            <a:normAutofit fontScale="92500" lnSpcReduction="20000"/>
          </a:bodyPr>
          <a:lstStyle/>
          <a:p>
            <a:pPr>
              <a:spcAft>
                <a:spcPts val="1200"/>
              </a:spcAft>
              <a:buFont typeface="Arial" panose="020B0604020202020204" pitchFamily="34" charset="0"/>
              <a:buChar char="•"/>
            </a:pPr>
            <a:r>
              <a:rPr lang="en-US" dirty="0"/>
              <a:t>  All cases of the infectious disease are acquired from the same source in a limited period of time and in a limited geographical location.</a:t>
            </a:r>
          </a:p>
          <a:p>
            <a:pPr>
              <a:spcAft>
                <a:spcPts val="1200"/>
              </a:spcAft>
              <a:buFont typeface="Arial" panose="020B0604020202020204" pitchFamily="34" charset="0"/>
              <a:buChar char="•"/>
            </a:pPr>
            <a:r>
              <a:rPr lang="en-US" dirty="0"/>
              <a:t>  It is also characterized by very minimal (or zero) transmission from person to person.</a:t>
            </a:r>
          </a:p>
          <a:p>
            <a:pPr>
              <a:spcAft>
                <a:spcPts val="1200"/>
              </a:spcAft>
              <a:buFont typeface="Arial" panose="020B0604020202020204" pitchFamily="34" charset="0"/>
              <a:buChar char="•"/>
            </a:pPr>
            <a:r>
              <a:rPr lang="en-US" dirty="0"/>
              <a:t>  Generally, a common source outbreak has a smaller number of cases than a propagated outbreak and is often caused by contaminated food or water.</a:t>
            </a:r>
          </a:p>
          <a:p>
            <a:pPr>
              <a:spcAft>
                <a:spcPts val="1200"/>
              </a:spcAft>
              <a:buFont typeface="Arial" panose="020B0604020202020204" pitchFamily="34" charset="0"/>
              <a:buChar char="•"/>
            </a:pPr>
            <a:r>
              <a:rPr lang="en-US" dirty="0"/>
              <a:t>  A typical example of a common source epidemic is a food borne illness caused by exposure to one specific food or restaurant.</a:t>
            </a:r>
          </a:p>
          <a:p>
            <a:pPr>
              <a:spcAft>
                <a:spcPts val="1200"/>
              </a:spcAft>
              <a:buFont typeface="Arial" panose="020B0604020202020204" pitchFamily="34" charset="0"/>
              <a:buChar char="•"/>
            </a:pPr>
            <a:r>
              <a:rPr lang="en-US" dirty="0"/>
              <a:t>  Common source epidemics are usually characterized by a dramatic single “peak” of cases.</a:t>
            </a:r>
          </a:p>
          <a:p>
            <a:pPr>
              <a:spcAft>
                <a:spcPts val="1200"/>
              </a:spcAft>
              <a:buFont typeface="Arial" panose="020B0604020202020204" pitchFamily="34" charset="0"/>
              <a:buChar char="•"/>
            </a:pPr>
            <a:r>
              <a:rPr lang="en-US" dirty="0"/>
              <a:t>  Many common source outbreaks go unreported since they are generally small in numbers </a:t>
            </a:r>
            <a:r>
              <a:rPr lang="en-US" dirty="0" err="1"/>
              <a:t>andoften</a:t>
            </a:r>
            <a:r>
              <a:rPr lang="en-US" dirty="0"/>
              <a:t> don’t come to the attention of public health authorities.</a:t>
            </a:r>
          </a:p>
        </p:txBody>
      </p:sp>
    </p:spTree>
    <p:extLst>
      <p:ext uri="{BB962C8B-B14F-4D97-AF65-F5344CB8AC3E}">
        <p14:creationId xmlns:p14="http://schemas.microsoft.com/office/powerpoint/2010/main" val="129289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0" y="6016383"/>
            <a:ext cx="4923692" cy="307777"/>
          </a:xfrm>
          <a:prstGeom prst="rect">
            <a:avLst/>
          </a:prstGeom>
          <a:noFill/>
        </p:spPr>
        <p:txBody>
          <a:bodyPr wrap="square" rtlCol="0">
            <a:spAutoFit/>
          </a:bodyPr>
          <a:lstStyle/>
          <a:p>
            <a:r>
              <a:rPr lang="en-US" sz="1400" dirty="0"/>
              <a:t>Focus on Field Epidemiology, Volume 1, Issue 5</a:t>
            </a:r>
          </a:p>
        </p:txBody>
      </p:sp>
      <p:sp>
        <p:nvSpPr>
          <p:cNvPr id="7" name="Title 1"/>
          <p:cNvSpPr>
            <a:spLocks noGrp="1"/>
          </p:cNvSpPr>
          <p:nvPr>
            <p:ph type="title"/>
          </p:nvPr>
        </p:nvSpPr>
        <p:spPr>
          <a:xfrm>
            <a:off x="822960" y="286605"/>
            <a:ext cx="7543800" cy="934289"/>
          </a:xfrm>
        </p:spPr>
        <p:txBody>
          <a:bodyPr/>
          <a:lstStyle/>
          <a:p>
            <a:r>
              <a:rPr lang="en-US" dirty="0"/>
              <a:t>Common-source Point</a:t>
            </a:r>
          </a:p>
        </p:txBody>
      </p:sp>
      <p:pic>
        <p:nvPicPr>
          <p:cNvPr id="2" name="Picture 1"/>
          <p:cNvPicPr>
            <a:picLocks noChangeAspect="1"/>
          </p:cNvPicPr>
          <p:nvPr/>
        </p:nvPicPr>
        <p:blipFill>
          <a:blip r:embed="rId2"/>
          <a:stretch>
            <a:fillRect/>
          </a:stretch>
        </p:blipFill>
        <p:spPr>
          <a:xfrm>
            <a:off x="685800" y="1371600"/>
            <a:ext cx="7839222" cy="4542206"/>
          </a:xfrm>
          <a:prstGeom prst="rect">
            <a:avLst/>
          </a:prstGeom>
        </p:spPr>
      </p:pic>
    </p:spTree>
    <p:extLst>
      <p:ext uri="{BB962C8B-B14F-4D97-AF65-F5344CB8AC3E}">
        <p14:creationId xmlns:p14="http://schemas.microsoft.com/office/powerpoint/2010/main" val="348563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0" y="6016383"/>
            <a:ext cx="4923692" cy="307777"/>
          </a:xfrm>
          <a:prstGeom prst="rect">
            <a:avLst/>
          </a:prstGeom>
          <a:noFill/>
        </p:spPr>
        <p:txBody>
          <a:bodyPr wrap="square" rtlCol="0">
            <a:spAutoFit/>
          </a:bodyPr>
          <a:lstStyle/>
          <a:p>
            <a:r>
              <a:rPr lang="en-US" sz="1400" dirty="0"/>
              <a:t>Focus on Field Epidemiology, Volume 1, Issue 5</a:t>
            </a:r>
          </a:p>
        </p:txBody>
      </p:sp>
      <p:sp>
        <p:nvSpPr>
          <p:cNvPr id="7" name="Title 1"/>
          <p:cNvSpPr>
            <a:spLocks noGrp="1"/>
          </p:cNvSpPr>
          <p:nvPr>
            <p:ph type="title"/>
          </p:nvPr>
        </p:nvSpPr>
        <p:spPr>
          <a:xfrm>
            <a:off x="822960" y="286605"/>
            <a:ext cx="7543800" cy="934289"/>
          </a:xfrm>
        </p:spPr>
        <p:txBody>
          <a:bodyPr/>
          <a:lstStyle/>
          <a:p>
            <a:r>
              <a:rPr lang="en-US" dirty="0"/>
              <a:t>Common-source Continuous</a:t>
            </a:r>
          </a:p>
        </p:txBody>
      </p:sp>
      <p:pic>
        <p:nvPicPr>
          <p:cNvPr id="3" name="Picture 2"/>
          <p:cNvPicPr>
            <a:picLocks noChangeAspect="1"/>
          </p:cNvPicPr>
          <p:nvPr/>
        </p:nvPicPr>
        <p:blipFill>
          <a:blip r:embed="rId2"/>
          <a:stretch>
            <a:fillRect/>
          </a:stretch>
        </p:blipFill>
        <p:spPr>
          <a:xfrm>
            <a:off x="576861" y="1337401"/>
            <a:ext cx="8035997" cy="4562475"/>
          </a:xfrm>
          <a:prstGeom prst="rect">
            <a:avLst/>
          </a:prstGeom>
        </p:spPr>
      </p:pic>
    </p:spTree>
    <p:extLst>
      <p:ext uri="{BB962C8B-B14F-4D97-AF65-F5344CB8AC3E}">
        <p14:creationId xmlns:p14="http://schemas.microsoft.com/office/powerpoint/2010/main" val="393008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extBox 4"/>
          <p:cNvSpPr txBox="1"/>
          <p:nvPr/>
        </p:nvSpPr>
        <p:spPr>
          <a:xfrm>
            <a:off x="5334000" y="6016383"/>
            <a:ext cx="4923692" cy="307777"/>
          </a:xfrm>
          <a:prstGeom prst="rect">
            <a:avLst/>
          </a:prstGeom>
          <a:noFill/>
        </p:spPr>
        <p:txBody>
          <a:bodyPr wrap="square" rtlCol="0">
            <a:spAutoFit/>
          </a:bodyPr>
          <a:lstStyle/>
          <a:p>
            <a:r>
              <a:rPr lang="en-US" sz="1400" dirty="0"/>
              <a:t>Focus on Field Epidemiology, Volume 1, Issue 5</a:t>
            </a:r>
          </a:p>
        </p:txBody>
      </p:sp>
      <p:pic>
        <p:nvPicPr>
          <p:cNvPr id="6" name="Picture 5"/>
          <p:cNvPicPr>
            <a:picLocks noChangeAspect="1"/>
          </p:cNvPicPr>
          <p:nvPr/>
        </p:nvPicPr>
        <p:blipFill>
          <a:blip r:embed="rId2"/>
          <a:stretch>
            <a:fillRect/>
          </a:stretch>
        </p:blipFill>
        <p:spPr>
          <a:xfrm>
            <a:off x="304800" y="1368183"/>
            <a:ext cx="8176065" cy="4648200"/>
          </a:xfrm>
          <a:prstGeom prst="rect">
            <a:avLst/>
          </a:prstGeom>
        </p:spPr>
      </p:pic>
      <p:sp>
        <p:nvSpPr>
          <p:cNvPr id="7" name="Title 1"/>
          <p:cNvSpPr>
            <a:spLocks noGrp="1"/>
          </p:cNvSpPr>
          <p:nvPr>
            <p:ph type="title"/>
          </p:nvPr>
        </p:nvSpPr>
        <p:spPr>
          <a:xfrm>
            <a:off x="822960" y="286605"/>
            <a:ext cx="7543800" cy="934289"/>
          </a:xfrm>
        </p:spPr>
        <p:txBody>
          <a:bodyPr/>
          <a:lstStyle/>
          <a:p>
            <a:r>
              <a:rPr lang="en-US" dirty="0"/>
              <a:t>Common-source Intermittent</a:t>
            </a:r>
          </a:p>
        </p:txBody>
      </p:sp>
    </p:spTree>
    <p:extLst>
      <p:ext uri="{BB962C8B-B14F-4D97-AF65-F5344CB8AC3E}">
        <p14:creationId xmlns:p14="http://schemas.microsoft.com/office/powerpoint/2010/main" val="296477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r>
              <a:rPr lang="en-US" dirty="0"/>
              <a:t>Propagated</a:t>
            </a:r>
          </a:p>
        </p:txBody>
      </p:sp>
      <p:sp>
        <p:nvSpPr>
          <p:cNvPr id="3" name="Content Placeholder 2"/>
          <p:cNvSpPr>
            <a:spLocks noGrp="1"/>
          </p:cNvSpPr>
          <p:nvPr>
            <p:ph idx="1"/>
          </p:nvPr>
        </p:nvSpPr>
        <p:spPr>
          <a:xfrm>
            <a:off x="822959" y="1845734"/>
            <a:ext cx="7543801" cy="4402666"/>
          </a:xfrm>
        </p:spPr>
        <p:txBody>
          <a:bodyPr>
            <a:normAutofit fontScale="85000" lnSpcReduction="10000"/>
          </a:bodyPr>
          <a:lstStyle/>
          <a:p>
            <a:pPr>
              <a:spcAft>
                <a:spcPts val="1200"/>
              </a:spcAft>
              <a:buFont typeface="Arial" panose="020B0604020202020204" pitchFamily="34" charset="0"/>
              <a:buChar char="•"/>
            </a:pPr>
            <a:r>
              <a:rPr lang="en-US" dirty="0"/>
              <a:t>  Characterized by an outbreak that continues over an extended period of time. </a:t>
            </a:r>
          </a:p>
          <a:p>
            <a:pPr>
              <a:spcAft>
                <a:spcPts val="1200"/>
              </a:spcAft>
              <a:buFont typeface="Arial" panose="020B0604020202020204" pitchFamily="34" charset="0"/>
              <a:buChar char="•"/>
            </a:pPr>
            <a:r>
              <a:rPr lang="en-US" dirty="0"/>
              <a:t>  This outbreak has individuals exposed to the original source, but then will also have secondary infections in individuals exposed to those initially ill people via person-to-person spread.</a:t>
            </a:r>
          </a:p>
          <a:p>
            <a:pPr>
              <a:spcAft>
                <a:spcPts val="1200"/>
              </a:spcAft>
              <a:buFont typeface="Arial" panose="020B0604020202020204" pitchFamily="34" charset="0"/>
              <a:buChar char="•"/>
            </a:pPr>
            <a:r>
              <a:rPr lang="en-US" dirty="0"/>
              <a:t>  The propagated epidemic usually lasts for a longer period of time and has various numbers of “peaks” of cases over time.</a:t>
            </a:r>
          </a:p>
          <a:p>
            <a:pPr>
              <a:spcAft>
                <a:spcPts val="1200"/>
              </a:spcAft>
              <a:buFont typeface="Arial" panose="020B0604020202020204" pitchFamily="34" charset="0"/>
              <a:buChar char="•"/>
            </a:pPr>
            <a:r>
              <a:rPr lang="en-US" dirty="0"/>
              <a:t>  The initial source often resolves, but the outbreak continues by affected persons infecting other persons.</a:t>
            </a:r>
          </a:p>
          <a:p>
            <a:pPr>
              <a:spcAft>
                <a:spcPts val="1200"/>
              </a:spcAft>
              <a:buFont typeface="Arial" panose="020B0604020202020204" pitchFamily="34" charset="0"/>
              <a:buChar char="•"/>
            </a:pPr>
            <a:r>
              <a:rPr lang="en-US" dirty="0"/>
              <a:t>  Propagated outbreaks often result in larger numbers of cases than common source outbreaks.</a:t>
            </a:r>
          </a:p>
          <a:p>
            <a:pPr>
              <a:spcAft>
                <a:spcPts val="1200"/>
              </a:spcAft>
              <a:buFont typeface="Arial" panose="020B0604020202020204" pitchFamily="34" charset="0"/>
              <a:buChar char="•"/>
            </a:pPr>
            <a:r>
              <a:rPr lang="en-US" dirty="0"/>
              <a:t>  Most outbreaks of respiratory diseases, such as influenza, are propagated outbreaks, as well as some food or water borne outbreaks such as those occurring from norovirus infections.</a:t>
            </a:r>
          </a:p>
        </p:txBody>
      </p:sp>
    </p:spTree>
    <p:extLst>
      <p:ext uri="{BB962C8B-B14F-4D97-AF65-F5344CB8AC3E}">
        <p14:creationId xmlns:p14="http://schemas.microsoft.com/office/powerpoint/2010/main" val="122183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40416" y="1386661"/>
            <a:ext cx="7908888" cy="4606276"/>
          </a:xfrm>
          <a:prstGeom prst="rect">
            <a:avLst/>
          </a:prstGeom>
        </p:spPr>
      </p:pic>
      <p:sp>
        <p:nvSpPr>
          <p:cNvPr id="5" name="TextBox 4"/>
          <p:cNvSpPr txBox="1"/>
          <p:nvPr/>
        </p:nvSpPr>
        <p:spPr>
          <a:xfrm>
            <a:off x="5334000" y="6016383"/>
            <a:ext cx="4923692" cy="307777"/>
          </a:xfrm>
          <a:prstGeom prst="rect">
            <a:avLst/>
          </a:prstGeom>
          <a:noFill/>
        </p:spPr>
        <p:txBody>
          <a:bodyPr wrap="square" rtlCol="0">
            <a:spAutoFit/>
          </a:bodyPr>
          <a:lstStyle/>
          <a:p>
            <a:r>
              <a:rPr lang="en-US" sz="1400" dirty="0"/>
              <a:t>Focus on Field Epidemiology, Volume 1, Issue 5</a:t>
            </a:r>
          </a:p>
        </p:txBody>
      </p:sp>
      <p:sp>
        <p:nvSpPr>
          <p:cNvPr id="7" name="Title 1"/>
          <p:cNvSpPr>
            <a:spLocks noGrp="1"/>
          </p:cNvSpPr>
          <p:nvPr>
            <p:ph type="title"/>
          </p:nvPr>
        </p:nvSpPr>
        <p:spPr>
          <a:xfrm>
            <a:off x="822960" y="286605"/>
            <a:ext cx="7543800" cy="934289"/>
          </a:xfrm>
        </p:spPr>
        <p:txBody>
          <a:bodyPr/>
          <a:lstStyle/>
          <a:p>
            <a:r>
              <a:rPr lang="en-US" dirty="0"/>
              <a:t>Propagated</a:t>
            </a:r>
          </a:p>
        </p:txBody>
      </p:sp>
    </p:spTree>
    <p:extLst>
      <p:ext uri="{BB962C8B-B14F-4D97-AF65-F5344CB8AC3E}">
        <p14:creationId xmlns:p14="http://schemas.microsoft.com/office/powerpoint/2010/main" val="3382455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dirty="0"/>
              <a:t>Exercise</a:t>
            </a:r>
          </a:p>
        </p:txBody>
      </p:sp>
      <p:sp>
        <p:nvSpPr>
          <p:cNvPr id="3" name="Content Placeholder 2"/>
          <p:cNvSpPr>
            <a:spLocks noGrp="1"/>
          </p:cNvSpPr>
          <p:nvPr>
            <p:ph idx="1"/>
          </p:nvPr>
        </p:nvSpPr>
        <p:spPr>
          <a:xfrm>
            <a:off x="822959" y="2057400"/>
            <a:ext cx="7543801" cy="3811694"/>
          </a:xfrm>
        </p:spPr>
        <p:txBody>
          <a:bodyPr/>
          <a:lstStyle/>
          <a:p>
            <a:pPr>
              <a:spcAft>
                <a:spcPts val="1800"/>
              </a:spcAft>
            </a:pPr>
            <a:r>
              <a:rPr lang="en-US" dirty="0"/>
              <a:t>1. 21 cases of shigellosis among children and workers at a day care center over a period of 6 weeks, no external source identified incubation period for shigellosis is usually 1—3 days)</a:t>
            </a:r>
          </a:p>
          <a:p>
            <a:pPr>
              <a:spcAft>
                <a:spcPts val="1800"/>
              </a:spcAft>
            </a:pPr>
            <a:r>
              <a:rPr lang="en-US" dirty="0"/>
              <a:t>2. 36 cases of giardiasis over 6 weeks traced to occasional use of a supplementary reservoir (incubation period for giardiasis 3–25 days or more, usually 7–10 days)</a:t>
            </a:r>
          </a:p>
          <a:p>
            <a:pPr>
              <a:spcAft>
                <a:spcPts val="1800"/>
              </a:spcAft>
            </a:pPr>
            <a:r>
              <a:rPr lang="en-US" dirty="0"/>
              <a:t>3. 43 cases of norovirus infection over 2 days traced to the ice machine on a cruise ship (incubation period for norovirus is usually 24–48 hours)</a:t>
            </a:r>
          </a:p>
          <a:p>
            <a:endParaRPr lang="en-US" dirty="0"/>
          </a:p>
        </p:txBody>
      </p:sp>
      <p:sp>
        <p:nvSpPr>
          <p:cNvPr id="4" name="TextBox 3"/>
          <p:cNvSpPr txBox="1"/>
          <p:nvPr/>
        </p:nvSpPr>
        <p:spPr>
          <a:xfrm>
            <a:off x="4419600" y="3963247"/>
            <a:ext cx="4419600" cy="369332"/>
          </a:xfrm>
          <a:prstGeom prst="rect">
            <a:avLst/>
          </a:prstGeom>
          <a:noFill/>
          <a:ln>
            <a:solidFill>
              <a:schemeClr val="accent1"/>
            </a:solidFill>
          </a:ln>
        </p:spPr>
        <p:txBody>
          <a:bodyPr wrap="square" rtlCol="0">
            <a:spAutoFit/>
          </a:bodyPr>
          <a:lstStyle/>
          <a:p>
            <a:r>
              <a:rPr lang="en-US" b="1" dirty="0"/>
              <a:t>Intermittent or continuous common source</a:t>
            </a:r>
          </a:p>
        </p:txBody>
      </p:sp>
      <p:sp>
        <p:nvSpPr>
          <p:cNvPr id="5" name="TextBox 4"/>
          <p:cNvSpPr txBox="1"/>
          <p:nvPr/>
        </p:nvSpPr>
        <p:spPr>
          <a:xfrm>
            <a:off x="7002780" y="2825658"/>
            <a:ext cx="1600200" cy="369332"/>
          </a:xfrm>
          <a:prstGeom prst="rect">
            <a:avLst/>
          </a:prstGeom>
          <a:noFill/>
          <a:ln>
            <a:solidFill>
              <a:schemeClr val="accent1"/>
            </a:solidFill>
          </a:ln>
        </p:spPr>
        <p:txBody>
          <a:bodyPr wrap="square" rtlCol="0">
            <a:spAutoFit/>
          </a:bodyPr>
          <a:lstStyle/>
          <a:p>
            <a:r>
              <a:rPr lang="en-US" b="1" dirty="0"/>
              <a:t>Propagated</a:t>
            </a:r>
          </a:p>
        </p:txBody>
      </p:sp>
      <p:sp>
        <p:nvSpPr>
          <p:cNvPr id="6" name="TextBox 5"/>
          <p:cNvSpPr txBox="1"/>
          <p:nvPr/>
        </p:nvSpPr>
        <p:spPr>
          <a:xfrm>
            <a:off x="7002780" y="5257800"/>
            <a:ext cx="1600200" cy="369332"/>
          </a:xfrm>
          <a:prstGeom prst="rect">
            <a:avLst/>
          </a:prstGeom>
          <a:noFill/>
          <a:ln>
            <a:solidFill>
              <a:schemeClr val="accent1"/>
            </a:solidFill>
          </a:ln>
        </p:spPr>
        <p:txBody>
          <a:bodyPr wrap="square" rtlCol="0">
            <a:spAutoFit/>
          </a:bodyPr>
          <a:lstStyle/>
          <a:p>
            <a:r>
              <a:rPr lang="en-US" b="1" dirty="0"/>
              <a:t>Point source</a:t>
            </a:r>
          </a:p>
        </p:txBody>
      </p:sp>
    </p:spTree>
    <p:extLst>
      <p:ext uri="{BB962C8B-B14F-4D97-AF65-F5344CB8AC3E}">
        <p14:creationId xmlns:p14="http://schemas.microsoft.com/office/powerpoint/2010/main" val="117729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dirty="0"/>
              <a:t>Making Epidemic Curves</a:t>
            </a:r>
          </a:p>
        </p:txBody>
      </p:sp>
      <p:sp>
        <p:nvSpPr>
          <p:cNvPr id="3" name="Content Placeholder 2"/>
          <p:cNvSpPr>
            <a:spLocks noGrp="1"/>
          </p:cNvSpPr>
          <p:nvPr>
            <p:ph idx="1"/>
          </p:nvPr>
        </p:nvSpPr>
        <p:spPr>
          <a:xfrm>
            <a:off x="822960" y="1905000"/>
            <a:ext cx="7543801" cy="4478866"/>
          </a:xfrm>
        </p:spPr>
        <p:txBody>
          <a:bodyPr>
            <a:normAutofit fontScale="92500" lnSpcReduction="20000"/>
          </a:bodyPr>
          <a:lstStyle/>
          <a:p>
            <a:pPr>
              <a:spcAft>
                <a:spcPts val="600"/>
              </a:spcAft>
            </a:pPr>
            <a:r>
              <a:rPr lang="en-US" dirty="0"/>
              <a:t>1. Plot the number of reported cases on the y-axis.</a:t>
            </a:r>
          </a:p>
          <a:p>
            <a:pPr>
              <a:spcAft>
                <a:spcPts val="600"/>
              </a:spcAft>
            </a:pPr>
            <a:r>
              <a:rPr lang="en-US" dirty="0"/>
              <a:t>2. Plot the date/time of symptom onset on the x-axis.</a:t>
            </a:r>
          </a:p>
          <a:p>
            <a:pPr>
              <a:spcAft>
                <a:spcPts val="600"/>
              </a:spcAft>
            </a:pPr>
            <a:r>
              <a:rPr lang="en-US" dirty="0"/>
              <a:t>3. Choose an appropriate time interval for the x-axis, or try several to see which best represents the data.</a:t>
            </a:r>
          </a:p>
          <a:p>
            <a:pPr>
              <a:spcAft>
                <a:spcPts val="600"/>
              </a:spcAft>
            </a:pPr>
            <a:r>
              <a:rPr lang="en-US" dirty="0"/>
              <a:t>4. Include pre-outbreak time on the x-axis to show the “baseline” disease level and to show visually when the outbreak began.</a:t>
            </a:r>
          </a:p>
          <a:p>
            <a:pPr>
              <a:spcAft>
                <a:spcPts val="600"/>
              </a:spcAft>
            </a:pPr>
            <a:r>
              <a:rPr lang="en-US" dirty="0"/>
              <a:t>5. Label the x and y-axes clearly.</a:t>
            </a:r>
          </a:p>
          <a:p>
            <a:pPr>
              <a:spcAft>
                <a:spcPts val="600"/>
              </a:spcAft>
            </a:pPr>
            <a:r>
              <a:rPr lang="en-US" dirty="0"/>
              <a:t>6. Give the epi curve a descriptive, self-explanatory title.</a:t>
            </a:r>
          </a:p>
          <a:p>
            <a:pPr>
              <a:spcAft>
                <a:spcPts val="600"/>
              </a:spcAft>
            </a:pPr>
            <a:r>
              <a:rPr lang="en-US" dirty="0"/>
              <a:t>7. Include more detailed information, such as cases by geographic location or by symptom, if helpful.</a:t>
            </a:r>
          </a:p>
          <a:p>
            <a:pPr>
              <a:spcAft>
                <a:spcPts val="600"/>
              </a:spcAft>
            </a:pPr>
            <a:r>
              <a:rPr lang="en-US" dirty="0"/>
              <a:t>8. To be technically correct, make the bars touch each other (unless there are periods of time with no cases, in which case there will be space between the bars).</a:t>
            </a:r>
          </a:p>
        </p:txBody>
      </p:sp>
    </p:spTree>
    <p:extLst>
      <p:ext uri="{BB962C8B-B14F-4D97-AF65-F5344CB8AC3E}">
        <p14:creationId xmlns:p14="http://schemas.microsoft.com/office/powerpoint/2010/main" val="147253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2960" y="286605"/>
            <a:ext cx="7543800" cy="1180104"/>
          </a:xfrm>
        </p:spPr>
        <p:txBody>
          <a:bodyPr/>
          <a:lstStyle/>
          <a:p>
            <a:r>
              <a:rPr lang="en-US" dirty="0"/>
              <a:t>Objectives</a:t>
            </a:r>
          </a:p>
        </p:txBody>
      </p:sp>
      <p:sp>
        <p:nvSpPr>
          <p:cNvPr id="3075" name="Rectangle 3"/>
          <p:cNvSpPr>
            <a:spLocks noGrp="1" noChangeArrowheads="1"/>
          </p:cNvSpPr>
          <p:nvPr>
            <p:ph idx="1"/>
          </p:nvPr>
        </p:nvSpPr>
        <p:spPr>
          <a:xfrm>
            <a:off x="822959" y="2057400"/>
            <a:ext cx="7543801" cy="3811694"/>
          </a:xfrm>
        </p:spPr>
        <p:txBody>
          <a:bodyPr/>
          <a:lstStyle/>
          <a:p>
            <a:pPr>
              <a:buFont typeface="Arial" panose="020B0604020202020204" pitchFamily="34" charset="0"/>
              <a:buChar char="•"/>
            </a:pPr>
            <a:r>
              <a:rPr lang="en-US" dirty="0"/>
              <a:t>  Understand what constitutes to an outbreak</a:t>
            </a:r>
          </a:p>
          <a:p>
            <a:pPr>
              <a:buFont typeface="Arial" panose="020B0604020202020204" pitchFamily="34" charset="0"/>
              <a:buChar char="•"/>
            </a:pPr>
            <a:r>
              <a:rPr lang="en-US" dirty="0"/>
              <a:t>  Distinguish between endemic and epidemic</a:t>
            </a:r>
          </a:p>
          <a:p>
            <a:pPr>
              <a:buFont typeface="Arial" panose="020B0604020202020204" pitchFamily="34" charset="0"/>
              <a:buChar char="•"/>
            </a:pPr>
            <a:r>
              <a:rPr lang="en-US" dirty="0"/>
              <a:t>  Learn the importance of investigating an outbreak</a:t>
            </a:r>
          </a:p>
          <a:p>
            <a:pPr>
              <a:buFont typeface="Arial" panose="020B0604020202020204" pitchFamily="34" charset="0"/>
              <a:buChar char="•"/>
            </a:pPr>
            <a:r>
              <a:rPr lang="en-US" dirty="0"/>
              <a:t>  List the steps of an outbreak investigation</a:t>
            </a:r>
          </a:p>
          <a:p>
            <a:pPr>
              <a:buFont typeface="Arial" panose="020B0604020202020204" pitchFamily="34" charset="0"/>
              <a:buChar char="•"/>
            </a:pPr>
            <a:r>
              <a:rPr lang="en-US" dirty="0"/>
              <a:t>  Describe types of studies used to investigate an outbreak</a:t>
            </a:r>
          </a:p>
          <a:p>
            <a:pPr>
              <a:buFont typeface="Arial" panose="020B0604020202020204" pitchFamily="34" charset="0"/>
              <a:buChar char="•"/>
            </a:pPr>
            <a:r>
              <a:rPr lang="en-US" dirty="0"/>
              <a:t>  Read an epidemic curve and use it in estimating the incubation period</a:t>
            </a:r>
          </a:p>
          <a:p>
            <a:pPr>
              <a:buFont typeface="Arial" panose="020B0604020202020204" pitchFamily="34" charset="0"/>
              <a:buChar char="•"/>
            </a:pPr>
            <a:r>
              <a:rPr lang="en-US" dirty="0"/>
              <a:t>  Calculate the attack rate from outbreak investigation data</a:t>
            </a:r>
          </a:p>
          <a:p>
            <a:endParaRPr lang="en-US" dirty="0"/>
          </a:p>
        </p:txBody>
      </p:sp>
      <p:sp>
        <p:nvSpPr>
          <p:cNvPr id="2" name="Slide Number Placeholder 1"/>
          <p:cNvSpPr>
            <a:spLocks noGrp="1"/>
          </p:cNvSpPr>
          <p:nvPr>
            <p:ph type="sldNum" sz="quarter" idx="12"/>
          </p:nvPr>
        </p:nvSpPr>
        <p:spPr/>
        <p:txBody>
          <a:bodyPr/>
          <a:lstStyle/>
          <a:p>
            <a:fld id="{5C3ACB02-13B3-0A4A-AA16-A3ACD3D502CA}"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762000"/>
            <a:ext cx="6926580" cy="5298581"/>
          </a:xfrm>
          <a:prstGeom prst="rect">
            <a:avLst/>
          </a:prstGeom>
        </p:spPr>
      </p:pic>
      <p:cxnSp>
        <p:nvCxnSpPr>
          <p:cNvPr id="6" name="Straight Arrow Connector 5"/>
          <p:cNvCxnSpPr/>
          <p:nvPr/>
        </p:nvCxnSpPr>
        <p:spPr>
          <a:xfrm flipV="1">
            <a:off x="926123" y="2514600"/>
            <a:ext cx="304800"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1800" y="5831981"/>
            <a:ext cx="304800"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38200" y="1143000"/>
            <a:ext cx="304800"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91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sz="4000" dirty="0"/>
              <a:t>Steps in an Outbreak Investigation</a:t>
            </a:r>
          </a:p>
        </p:txBody>
      </p:sp>
      <p:sp>
        <p:nvSpPr>
          <p:cNvPr id="3" name="Content Placeholder 2"/>
          <p:cNvSpPr>
            <a:spLocks noGrp="1"/>
          </p:cNvSpPr>
          <p:nvPr>
            <p:ph idx="1"/>
          </p:nvPr>
        </p:nvSpPr>
        <p:spPr>
          <a:xfrm>
            <a:off x="822959" y="1981200"/>
            <a:ext cx="7543801" cy="3887894"/>
          </a:xfrm>
        </p:spPr>
        <p:txBody>
          <a:bodyPr>
            <a:normAutofit fontScale="92500" lnSpcReduction="20000"/>
          </a:bodyPr>
          <a:lstStyle/>
          <a:p>
            <a:pPr>
              <a:spcAft>
                <a:spcPts val="2400"/>
              </a:spcAft>
            </a:pPr>
            <a:r>
              <a:rPr lang="en-US" b="1" dirty="0"/>
              <a:t>Each day, health departments learn about cases or outbreaks that require investigation.</a:t>
            </a:r>
          </a:p>
          <a:p>
            <a:pPr lvl="1">
              <a:spcAft>
                <a:spcPts val="1200"/>
              </a:spcAft>
              <a:buFont typeface="Courier New" panose="02070309020205020404" pitchFamily="49" charset="0"/>
              <a:buChar char="o"/>
            </a:pPr>
            <a:r>
              <a:rPr lang="en-US" sz="1700" dirty="0"/>
              <a:t>Although the U.S. CDC receives over 1000 reported outbreaks per year, this is likely only the tip of the iceberg</a:t>
            </a:r>
          </a:p>
          <a:p>
            <a:pPr lvl="1">
              <a:spcAft>
                <a:spcPts val="1200"/>
              </a:spcAft>
              <a:buFont typeface="Courier New" panose="02070309020205020404" pitchFamily="49" charset="0"/>
              <a:buChar char="o"/>
            </a:pPr>
            <a:r>
              <a:rPr lang="en-US" sz="1700" dirty="0"/>
              <a:t>Many times outbreaks are not seen in their entirety and never reported</a:t>
            </a:r>
          </a:p>
          <a:p>
            <a:pPr lvl="1">
              <a:spcAft>
                <a:spcPts val="1200"/>
              </a:spcAft>
              <a:buFont typeface="Courier New" panose="02070309020205020404" pitchFamily="49" charset="0"/>
              <a:buChar char="o"/>
            </a:pPr>
            <a:r>
              <a:rPr lang="en-US" sz="1700" dirty="0"/>
              <a:t>75 million food-borne illnesses in the U.S. each year are estimated to be part of an outbreak that is not reported</a:t>
            </a:r>
          </a:p>
          <a:p>
            <a:pPr>
              <a:spcAft>
                <a:spcPts val="1200"/>
              </a:spcAft>
            </a:pPr>
            <a:r>
              <a:rPr lang="en-US" b="1" dirty="0"/>
              <a:t>Epidemiologists have an “outbreak cookbook”</a:t>
            </a:r>
          </a:p>
          <a:p>
            <a:pPr lvl="1">
              <a:spcAft>
                <a:spcPts val="1200"/>
              </a:spcAft>
              <a:buFont typeface="Courier New" panose="02070309020205020404" pitchFamily="49" charset="0"/>
              <a:buChar char="o"/>
            </a:pPr>
            <a:r>
              <a:rPr lang="en-US" sz="1700" dirty="0"/>
              <a:t>The 10 steps of an outbreak investigation assist epidemiologists in investigating an outbreak</a:t>
            </a:r>
          </a:p>
          <a:p>
            <a:pPr lvl="1">
              <a:buFont typeface="Courier New" panose="02070309020205020404" pitchFamily="49" charset="0"/>
              <a:buChar char="o"/>
            </a:pPr>
            <a:r>
              <a:rPr lang="en-US" sz="1700" dirty="0"/>
              <a:t>Allows investigators to have the best success in determining the cause of the outbreak and preventing future cases of the same disease</a:t>
            </a:r>
          </a:p>
        </p:txBody>
      </p:sp>
      <p:sp>
        <p:nvSpPr>
          <p:cNvPr id="5" name="Slide Number Placeholder 4"/>
          <p:cNvSpPr>
            <a:spLocks noGrp="1"/>
          </p:cNvSpPr>
          <p:nvPr>
            <p:ph type="sldNum" sz="quarter" idx="12"/>
          </p:nvPr>
        </p:nvSpPr>
        <p:spPr/>
        <p:txBody>
          <a:bodyPr/>
          <a:lstStyle/>
          <a:p>
            <a:fld id="{5C3ACB02-13B3-0A4A-AA16-A3ACD3D502CA}"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sz="4000" dirty="0"/>
              <a:t>Steps in an Outbreak Investigation</a:t>
            </a:r>
          </a:p>
        </p:txBody>
      </p:sp>
      <p:sp>
        <p:nvSpPr>
          <p:cNvPr id="3" name="Content Placeholder 2"/>
          <p:cNvSpPr>
            <a:spLocks noGrp="1"/>
          </p:cNvSpPr>
          <p:nvPr>
            <p:ph idx="1"/>
          </p:nvPr>
        </p:nvSpPr>
        <p:spPr>
          <a:xfrm>
            <a:off x="822959" y="2209800"/>
            <a:ext cx="7543801" cy="3659294"/>
          </a:xfrm>
        </p:spPr>
        <p:txBody>
          <a:bodyPr/>
          <a:lstStyle/>
          <a:p>
            <a:pPr>
              <a:spcAft>
                <a:spcPts val="1200"/>
              </a:spcAft>
            </a:pPr>
            <a:r>
              <a:rPr lang="en-US" dirty="0"/>
              <a:t>Steps organized into categories that:</a:t>
            </a:r>
          </a:p>
          <a:p>
            <a:pPr lvl="1"/>
            <a:r>
              <a:rPr lang="en-US" dirty="0"/>
              <a:t>Identify that a problem exists</a:t>
            </a:r>
          </a:p>
          <a:p>
            <a:pPr lvl="1"/>
            <a:r>
              <a:rPr lang="en-US" dirty="0"/>
              <a:t>Measure the problem</a:t>
            </a:r>
          </a:p>
          <a:p>
            <a:pPr lvl="1"/>
            <a:r>
              <a:rPr lang="en-US" dirty="0"/>
              <a:t>Find the responsible agent</a:t>
            </a:r>
          </a:p>
          <a:p>
            <a:pPr lvl="1"/>
            <a:r>
              <a:rPr lang="en-US" dirty="0"/>
              <a:t>Prevent it from occurring further</a:t>
            </a:r>
          </a:p>
          <a:p>
            <a:pPr lvl="1"/>
            <a:endParaRPr lang="en-US" dirty="0"/>
          </a:p>
          <a:p>
            <a:pPr lvl="1"/>
            <a:endParaRPr lang="en-US" dirty="0"/>
          </a:p>
          <a:p>
            <a:pPr algn="ctr">
              <a:spcBef>
                <a:spcPts val="0"/>
              </a:spcBef>
              <a:spcAft>
                <a:spcPts val="0"/>
              </a:spcAft>
            </a:pPr>
            <a:r>
              <a:rPr lang="en-US" sz="1800" b="1" dirty="0"/>
              <a:t>Each step is dependent on the successful completion</a:t>
            </a:r>
          </a:p>
          <a:p>
            <a:pPr algn="ctr">
              <a:spcBef>
                <a:spcPts val="0"/>
              </a:spcBef>
              <a:spcAft>
                <a:spcPts val="0"/>
              </a:spcAft>
            </a:pPr>
            <a:r>
              <a:rPr lang="en-US" sz="1800" b="1" dirty="0"/>
              <a:t> and information obtained in the previous step(s)</a:t>
            </a:r>
          </a:p>
        </p:txBody>
      </p:sp>
      <p:sp>
        <p:nvSpPr>
          <p:cNvPr id="5" name="Slide Number Placeholder 4"/>
          <p:cNvSpPr>
            <a:spLocks noGrp="1"/>
          </p:cNvSpPr>
          <p:nvPr>
            <p:ph type="sldNum" sz="quarter" idx="12"/>
          </p:nvPr>
        </p:nvSpPr>
        <p:spPr/>
        <p:txBody>
          <a:bodyPr/>
          <a:lstStyle/>
          <a:p>
            <a:fld id="{5C3ACB02-13B3-0A4A-AA16-A3ACD3D502CA}"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sz="4000" dirty="0"/>
              <a:t>Steps in an Outbreak Investigation</a:t>
            </a:r>
          </a:p>
        </p:txBody>
      </p:sp>
      <p:sp>
        <p:nvSpPr>
          <p:cNvPr id="3" name="Slide Number Placeholder 2"/>
          <p:cNvSpPr>
            <a:spLocks noGrp="1"/>
          </p:cNvSpPr>
          <p:nvPr>
            <p:ph type="sldNum" sz="quarter" idx="12"/>
          </p:nvPr>
        </p:nvSpPr>
        <p:spPr/>
        <p:txBody>
          <a:bodyPr/>
          <a:lstStyle/>
          <a:p>
            <a:fld id="{5C3ACB02-13B3-0A4A-AA16-A3ACD3D502CA}" type="slidenum">
              <a:rPr lang="en-US" smtClean="0"/>
              <a:pPr/>
              <a:t>23</a:t>
            </a:fld>
            <a:endParaRPr lang="en-US" dirty="0"/>
          </a:p>
        </p:txBody>
      </p:sp>
      <p:sp>
        <p:nvSpPr>
          <p:cNvPr id="6" name="TextBox 4"/>
          <p:cNvSpPr txBox="1">
            <a:spLocks noChangeArrowheads="1"/>
          </p:cNvSpPr>
          <p:nvPr/>
        </p:nvSpPr>
        <p:spPr bwMode="auto">
          <a:xfrm>
            <a:off x="2667000" y="5511225"/>
            <a:ext cx="3733800" cy="584775"/>
          </a:xfrm>
          <a:prstGeom prst="rect">
            <a:avLst/>
          </a:prstGeom>
          <a:noFill/>
          <a:ln w="9525">
            <a:noFill/>
            <a:miter lim="800000"/>
            <a:headEnd/>
            <a:tailEnd/>
          </a:ln>
        </p:spPr>
        <p:txBody>
          <a:bodyPr wrap="square">
            <a:spAutoFit/>
          </a:bodyPr>
          <a:lstStyle/>
          <a:p>
            <a:pPr algn="ctr"/>
            <a:r>
              <a:rPr lang="en-US" sz="1600" b="1" dirty="0">
                <a:solidFill>
                  <a:srgbClr val="FFFFFF"/>
                </a:solidFill>
              </a:rPr>
              <a:t>Table 9-2</a:t>
            </a:r>
          </a:p>
          <a:p>
            <a:pPr algn="ctr"/>
            <a:r>
              <a:rPr lang="en-US" sz="1600" dirty="0">
                <a:solidFill>
                  <a:srgbClr val="FFFFFF"/>
                </a:solidFill>
              </a:rPr>
              <a:t>The Steps of an Outbreak Investigation</a:t>
            </a:r>
          </a:p>
        </p:txBody>
      </p:sp>
      <p:sp>
        <p:nvSpPr>
          <p:cNvPr id="5" name="TextBox 4"/>
          <p:cNvSpPr txBox="1"/>
          <p:nvPr/>
        </p:nvSpPr>
        <p:spPr>
          <a:xfrm>
            <a:off x="1143000" y="1981200"/>
            <a:ext cx="6096000" cy="4247317"/>
          </a:xfrm>
          <a:prstGeom prst="rect">
            <a:avLst/>
          </a:prstGeom>
          <a:noFill/>
        </p:spPr>
        <p:txBody>
          <a:bodyPr wrap="square" rtlCol="0">
            <a:spAutoFit/>
          </a:bodyPr>
          <a:lstStyle/>
          <a:p>
            <a:pPr marL="342900" indent="-342900">
              <a:spcAft>
                <a:spcPts val="1200"/>
              </a:spcAft>
              <a:buFont typeface="+mj-lt"/>
              <a:buAutoNum type="arabicPeriod"/>
            </a:pPr>
            <a:r>
              <a:rPr lang="en-US" dirty="0"/>
              <a:t>Confirm the Diagnosis</a:t>
            </a:r>
          </a:p>
          <a:p>
            <a:pPr marL="342900" indent="-342900">
              <a:spcAft>
                <a:spcPts val="1200"/>
              </a:spcAft>
              <a:buFont typeface="+mj-lt"/>
              <a:buAutoNum type="arabicPeriod"/>
            </a:pPr>
            <a:r>
              <a:rPr lang="en-US" dirty="0"/>
              <a:t>Confirm the Existence of an Outbreak/Epidemic</a:t>
            </a:r>
          </a:p>
          <a:p>
            <a:pPr marL="342900" indent="-342900">
              <a:spcAft>
                <a:spcPts val="1200"/>
              </a:spcAft>
              <a:buFont typeface="+mj-lt"/>
              <a:buAutoNum type="arabicPeriod"/>
            </a:pPr>
            <a:r>
              <a:rPr lang="en-US" dirty="0"/>
              <a:t>Define a Case and Count Cases</a:t>
            </a:r>
          </a:p>
          <a:p>
            <a:pPr marL="342900" indent="-342900">
              <a:spcAft>
                <a:spcPts val="1200"/>
              </a:spcAft>
              <a:buFont typeface="+mj-lt"/>
              <a:buAutoNum type="arabicPeriod"/>
            </a:pPr>
            <a:r>
              <a:rPr lang="en-US" dirty="0"/>
              <a:t>Orient Data in Terms of Person, Place and Time</a:t>
            </a:r>
          </a:p>
          <a:p>
            <a:pPr marL="342900" indent="-342900">
              <a:spcAft>
                <a:spcPts val="1200"/>
              </a:spcAft>
              <a:buFont typeface="+mj-lt"/>
              <a:buAutoNum type="arabicPeriod"/>
            </a:pPr>
            <a:r>
              <a:rPr lang="en-US" dirty="0"/>
              <a:t>Determine Who Is at Risk</a:t>
            </a:r>
          </a:p>
          <a:p>
            <a:pPr marL="342900" indent="-342900">
              <a:spcAft>
                <a:spcPts val="1200"/>
              </a:spcAft>
              <a:buFont typeface="+mj-lt"/>
              <a:buAutoNum type="arabicPeriod"/>
            </a:pPr>
            <a:r>
              <a:rPr lang="en-US" dirty="0"/>
              <a:t>Develop a Hypothesis and Test It</a:t>
            </a:r>
          </a:p>
          <a:p>
            <a:pPr marL="342900" indent="-342900">
              <a:spcAft>
                <a:spcPts val="1200"/>
              </a:spcAft>
              <a:buFont typeface="+mj-lt"/>
              <a:buAutoNum type="arabicPeriod"/>
            </a:pPr>
            <a:r>
              <a:rPr lang="en-US" dirty="0"/>
              <a:t>Determine Control Measures</a:t>
            </a:r>
          </a:p>
          <a:p>
            <a:pPr marL="342900" indent="-342900">
              <a:spcAft>
                <a:spcPts val="1200"/>
              </a:spcAft>
              <a:buFont typeface="+mj-lt"/>
              <a:buAutoNum type="arabicPeriod"/>
            </a:pPr>
            <a:r>
              <a:rPr lang="en-US" dirty="0"/>
              <a:t>Plan a More Systematic Study</a:t>
            </a:r>
          </a:p>
          <a:p>
            <a:pPr marL="342900" indent="-342900">
              <a:spcAft>
                <a:spcPts val="1200"/>
              </a:spcAft>
              <a:buFont typeface="+mj-lt"/>
              <a:buAutoNum type="arabicPeriod"/>
            </a:pPr>
            <a:r>
              <a:rPr lang="en-US" dirty="0"/>
              <a:t>Execute Disease Control and Prevention Measures</a:t>
            </a:r>
          </a:p>
          <a:p>
            <a:pPr marL="342900" indent="-342900">
              <a:spcAft>
                <a:spcPts val="1200"/>
              </a:spcAft>
              <a:buFont typeface="+mj-lt"/>
              <a:buAutoNum type="arabicPeriod"/>
            </a:pPr>
            <a:r>
              <a:rPr lang="en-US" dirty="0"/>
              <a:t>Prepare a Written Report</a:t>
            </a:r>
          </a:p>
        </p:txBody>
      </p:sp>
      <p:sp>
        <p:nvSpPr>
          <p:cNvPr id="8" name="Right Brace 7"/>
          <p:cNvSpPr/>
          <p:nvPr/>
        </p:nvSpPr>
        <p:spPr>
          <a:xfrm>
            <a:off x="6096000" y="2057400"/>
            <a:ext cx="3048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585438" y="2051538"/>
            <a:ext cx="2209800" cy="861774"/>
          </a:xfrm>
          <a:prstGeom prst="rect">
            <a:avLst/>
          </a:prstGeom>
          <a:noFill/>
        </p:spPr>
        <p:txBody>
          <a:bodyPr wrap="square" rtlCol="0">
            <a:spAutoFit/>
          </a:bodyPr>
          <a:lstStyle/>
          <a:p>
            <a:pPr marL="0" lvl="1"/>
            <a:r>
              <a:rPr lang="en-US" sz="1600" dirty="0"/>
              <a:t>Identify that a problem exists</a:t>
            </a:r>
          </a:p>
          <a:p>
            <a:endParaRPr lang="en-US" dirty="0"/>
          </a:p>
        </p:txBody>
      </p:sp>
      <p:sp>
        <p:nvSpPr>
          <p:cNvPr id="10" name="Right Brace 9"/>
          <p:cNvSpPr/>
          <p:nvPr/>
        </p:nvSpPr>
        <p:spPr>
          <a:xfrm>
            <a:off x="6096000" y="2960766"/>
            <a:ext cx="304800" cy="9254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600092" y="3239868"/>
            <a:ext cx="2209800" cy="615553"/>
          </a:xfrm>
          <a:prstGeom prst="rect">
            <a:avLst/>
          </a:prstGeom>
          <a:noFill/>
        </p:spPr>
        <p:txBody>
          <a:bodyPr wrap="square" rtlCol="0">
            <a:spAutoFit/>
          </a:bodyPr>
          <a:lstStyle/>
          <a:p>
            <a:pPr marL="0" lvl="1"/>
            <a:r>
              <a:rPr lang="en-US" sz="1600" dirty="0"/>
              <a:t>Measure the problem</a:t>
            </a:r>
          </a:p>
          <a:p>
            <a:endParaRPr lang="en-US" dirty="0"/>
          </a:p>
        </p:txBody>
      </p:sp>
      <p:sp>
        <p:nvSpPr>
          <p:cNvPr id="12" name="Right Brace 11"/>
          <p:cNvSpPr/>
          <p:nvPr/>
        </p:nvSpPr>
        <p:spPr>
          <a:xfrm>
            <a:off x="6096000" y="4209963"/>
            <a:ext cx="304800" cy="9716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6096554" y="5361589"/>
            <a:ext cx="304800" cy="683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585715" y="4407238"/>
            <a:ext cx="2209800" cy="861774"/>
          </a:xfrm>
          <a:prstGeom prst="rect">
            <a:avLst/>
          </a:prstGeom>
          <a:noFill/>
        </p:spPr>
        <p:txBody>
          <a:bodyPr wrap="square" rtlCol="0">
            <a:spAutoFit/>
          </a:bodyPr>
          <a:lstStyle/>
          <a:p>
            <a:pPr marL="0" lvl="1"/>
            <a:r>
              <a:rPr lang="en-US" sz="1600" dirty="0"/>
              <a:t>Find the responsible agent</a:t>
            </a:r>
          </a:p>
          <a:p>
            <a:endParaRPr lang="en-US" dirty="0"/>
          </a:p>
        </p:txBody>
      </p:sp>
      <p:sp>
        <p:nvSpPr>
          <p:cNvPr id="15" name="TextBox 14"/>
          <p:cNvSpPr txBox="1"/>
          <p:nvPr/>
        </p:nvSpPr>
        <p:spPr>
          <a:xfrm>
            <a:off x="6585715" y="5372349"/>
            <a:ext cx="2209800" cy="861774"/>
          </a:xfrm>
          <a:prstGeom prst="rect">
            <a:avLst/>
          </a:prstGeom>
          <a:noFill/>
        </p:spPr>
        <p:txBody>
          <a:bodyPr wrap="square" rtlCol="0">
            <a:spAutoFit/>
          </a:bodyPr>
          <a:lstStyle/>
          <a:p>
            <a:pPr marL="0" lvl="1"/>
            <a:r>
              <a:rPr lang="en-US" sz="1600" dirty="0"/>
              <a:t>Prevent it from occurring further</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dirty="0"/>
              <a:t>Step 1: Confirm the Diagnosis</a:t>
            </a:r>
          </a:p>
        </p:txBody>
      </p:sp>
      <p:sp>
        <p:nvSpPr>
          <p:cNvPr id="3" name="Content Placeholder 2"/>
          <p:cNvSpPr>
            <a:spLocks noGrp="1"/>
          </p:cNvSpPr>
          <p:nvPr>
            <p:ph idx="1"/>
          </p:nvPr>
        </p:nvSpPr>
        <p:spPr>
          <a:xfrm>
            <a:off x="822959" y="2209800"/>
            <a:ext cx="7543801" cy="3659294"/>
          </a:xfrm>
        </p:spPr>
        <p:txBody>
          <a:bodyPr/>
          <a:lstStyle/>
          <a:p>
            <a:r>
              <a:rPr lang="en-US" dirty="0"/>
              <a:t>Symptoms need to be reviewed.</a:t>
            </a:r>
          </a:p>
          <a:p>
            <a:pPr>
              <a:spcAft>
                <a:spcPts val="1200"/>
              </a:spcAft>
            </a:pPr>
            <a:r>
              <a:rPr lang="en-US" dirty="0"/>
              <a:t>Disease must be properly diagnosed:</a:t>
            </a:r>
          </a:p>
          <a:p>
            <a:pPr marL="715963" lvl="1" indent="-182563"/>
            <a:r>
              <a:rPr lang="en-US" dirty="0"/>
              <a:t>“Re-look” at records and visit existing cases</a:t>
            </a:r>
          </a:p>
          <a:p>
            <a:pPr marL="715963" lvl="1" indent="-182563"/>
            <a:r>
              <a:rPr lang="en-US" dirty="0"/>
              <a:t>Ensure suspected illness is properly diagnosed</a:t>
            </a:r>
          </a:p>
          <a:p>
            <a:pPr marL="715963" lvl="1" indent="-182563"/>
            <a:r>
              <a:rPr lang="en-US" dirty="0"/>
              <a:t>Confirm laboratory results/rule out errors</a:t>
            </a:r>
          </a:p>
          <a:p>
            <a:pPr marL="715963" lvl="1" indent="-182563"/>
            <a:r>
              <a:rPr lang="en-US" dirty="0"/>
              <a:t>Visit/assess patients (cases)</a:t>
            </a:r>
          </a:p>
          <a:p>
            <a:pPr marL="715963" lvl="1" indent="-182563"/>
            <a:r>
              <a:rPr lang="en-US" dirty="0"/>
              <a:t>Summarize clinical and laboratory findings</a:t>
            </a:r>
          </a:p>
          <a:p>
            <a:pPr lvl="1"/>
            <a:endParaRPr lang="en-US" dirty="0"/>
          </a:p>
        </p:txBody>
      </p:sp>
      <p:sp>
        <p:nvSpPr>
          <p:cNvPr id="5" name="Slide Number Placeholder 4"/>
          <p:cNvSpPr>
            <a:spLocks noGrp="1"/>
          </p:cNvSpPr>
          <p:nvPr>
            <p:ph type="sldNum" sz="quarter" idx="12"/>
          </p:nvPr>
        </p:nvSpPr>
        <p:spPr/>
        <p:txBody>
          <a:bodyPr/>
          <a:lstStyle/>
          <a:p>
            <a:fld id="{5C3ACB02-13B3-0A4A-AA16-A3ACD3D502C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2: Confirm the Existence of an Outbreak/Epidemic</a:t>
            </a:r>
          </a:p>
        </p:txBody>
      </p:sp>
      <p:sp>
        <p:nvSpPr>
          <p:cNvPr id="3" name="Content Placeholder 2"/>
          <p:cNvSpPr>
            <a:spLocks noGrp="1"/>
          </p:cNvSpPr>
          <p:nvPr>
            <p:ph idx="1"/>
          </p:nvPr>
        </p:nvSpPr>
        <p:spPr/>
        <p:txBody>
          <a:bodyPr>
            <a:normAutofit fontScale="92500" lnSpcReduction="20000"/>
          </a:bodyPr>
          <a:lstStyle/>
          <a:p>
            <a:pPr>
              <a:spcAft>
                <a:spcPts val="1200"/>
              </a:spcAft>
            </a:pPr>
            <a:r>
              <a:rPr lang="en-US" dirty="0"/>
              <a:t>Very important to establish that the disease being seen in the community is in fact an outbreak</a:t>
            </a:r>
          </a:p>
          <a:p>
            <a:pPr lvl="1">
              <a:buFontTx/>
              <a:buChar char="-"/>
            </a:pPr>
            <a:r>
              <a:rPr lang="en-US" dirty="0"/>
              <a:t>Investigations can be costly and time consuming</a:t>
            </a:r>
          </a:p>
          <a:p>
            <a:pPr lvl="1">
              <a:buFontTx/>
              <a:buChar char="-"/>
            </a:pPr>
            <a:r>
              <a:rPr lang="en-US" dirty="0"/>
              <a:t>Normal rate of illness in the population must be known</a:t>
            </a:r>
          </a:p>
          <a:p>
            <a:pPr lvl="1">
              <a:buFontTx/>
              <a:buChar char="-"/>
            </a:pPr>
            <a:r>
              <a:rPr lang="en-US" dirty="0"/>
              <a:t>Time is critical</a:t>
            </a:r>
          </a:p>
          <a:p>
            <a:pPr lvl="1"/>
            <a:endParaRPr lang="en-US" dirty="0"/>
          </a:p>
          <a:p>
            <a:pPr marL="715963" lvl="1" indent="-182563">
              <a:lnSpc>
                <a:spcPct val="110000"/>
              </a:lnSpc>
            </a:pPr>
            <a:r>
              <a:rPr lang="en-US" sz="2100" dirty="0"/>
              <a:t>What is expected number of disease?</a:t>
            </a:r>
          </a:p>
          <a:p>
            <a:pPr marL="715963" lvl="1" indent="-182563">
              <a:lnSpc>
                <a:spcPct val="110000"/>
              </a:lnSpc>
            </a:pPr>
            <a:r>
              <a:rPr lang="en-US" sz="2100" dirty="0"/>
              <a:t>Use Health Department Surveillance data</a:t>
            </a:r>
          </a:p>
          <a:p>
            <a:pPr marL="715963" lvl="1" indent="-182563">
              <a:lnSpc>
                <a:spcPct val="110000"/>
              </a:lnSpc>
            </a:pPr>
            <a:r>
              <a:rPr lang="en-US" sz="2100" dirty="0"/>
              <a:t>Use hospital discharge records</a:t>
            </a:r>
          </a:p>
          <a:p>
            <a:pPr marL="715963" lvl="1" indent="-182563">
              <a:lnSpc>
                <a:spcPct val="110000"/>
              </a:lnSpc>
            </a:pPr>
            <a:r>
              <a:rPr lang="en-US" sz="2100" dirty="0"/>
              <a:t>Use vital records</a:t>
            </a:r>
          </a:p>
          <a:p>
            <a:pPr marL="715963" lvl="1" indent="-182563">
              <a:lnSpc>
                <a:spcPct val="110000"/>
              </a:lnSpc>
            </a:pPr>
            <a:r>
              <a:rPr lang="en-US" sz="2100" dirty="0"/>
              <a:t>Use registries</a:t>
            </a:r>
          </a:p>
          <a:p>
            <a:pPr marL="715963" lvl="1" indent="-182563">
              <a:lnSpc>
                <a:spcPct val="110000"/>
              </a:lnSpc>
            </a:pPr>
            <a:r>
              <a:rPr lang="en-US" sz="2100" dirty="0"/>
              <a:t>May need to use neighboring rates</a:t>
            </a:r>
          </a:p>
          <a:p>
            <a:pPr marL="715963" lvl="1" indent="-182563">
              <a:lnSpc>
                <a:spcPct val="110000"/>
              </a:lnSpc>
            </a:pPr>
            <a:r>
              <a:rPr lang="en-US" sz="2100" dirty="0"/>
              <a:t>Last resort: conduct a survey</a:t>
            </a:r>
          </a:p>
        </p:txBody>
      </p:sp>
      <p:sp>
        <p:nvSpPr>
          <p:cNvPr id="5" name="Slide Number Placeholder 4"/>
          <p:cNvSpPr>
            <a:spLocks noGrp="1"/>
          </p:cNvSpPr>
          <p:nvPr>
            <p:ph type="sldNum" sz="quarter" idx="12"/>
          </p:nvPr>
        </p:nvSpPr>
        <p:spPr/>
        <p:txBody>
          <a:bodyPr/>
          <a:lstStyle/>
          <a:p>
            <a:fld id="{5C3ACB02-13B3-0A4A-AA16-A3ACD3D502CA}"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2: Confirm the Existence of an Outbreak/Epidemic</a:t>
            </a:r>
          </a:p>
        </p:txBody>
      </p:sp>
      <p:sp>
        <p:nvSpPr>
          <p:cNvPr id="3" name="Content Placeholder 2"/>
          <p:cNvSpPr>
            <a:spLocks noGrp="1"/>
          </p:cNvSpPr>
          <p:nvPr>
            <p:ph idx="1"/>
          </p:nvPr>
        </p:nvSpPr>
        <p:spPr>
          <a:xfrm>
            <a:off x="822959" y="2209800"/>
            <a:ext cx="7543801" cy="3659294"/>
          </a:xfrm>
        </p:spPr>
        <p:txBody>
          <a:bodyPr/>
          <a:lstStyle/>
          <a:p>
            <a:pPr>
              <a:spcAft>
                <a:spcPts val="1200"/>
              </a:spcAft>
            </a:pPr>
            <a:r>
              <a:rPr lang="en-US" dirty="0"/>
              <a:t>Establishing existence of a disease uses concept of </a:t>
            </a:r>
            <a:r>
              <a:rPr lang="en-US" i="1" dirty="0"/>
              <a:t>epidemic threshold</a:t>
            </a:r>
          </a:p>
          <a:p>
            <a:pPr lvl="1">
              <a:spcAft>
                <a:spcPts val="1200"/>
              </a:spcAft>
            </a:pPr>
            <a:r>
              <a:rPr lang="en-US" dirty="0"/>
              <a:t>Normal rates of disease over time used to determine range of normal high and low limits</a:t>
            </a:r>
          </a:p>
          <a:p>
            <a:pPr lvl="1">
              <a:spcAft>
                <a:spcPts val="1200"/>
              </a:spcAft>
            </a:pPr>
            <a:r>
              <a:rPr lang="en-US" dirty="0"/>
              <a:t>Normal high limit used to determine if there is an excess</a:t>
            </a:r>
          </a:p>
          <a:p>
            <a:pPr lvl="1">
              <a:spcAft>
                <a:spcPts val="1200"/>
              </a:spcAft>
            </a:pPr>
            <a:r>
              <a:rPr lang="en-US" dirty="0"/>
              <a:t>Any amount of disease over threshold is considered to be excess of normal </a:t>
            </a:r>
          </a:p>
          <a:p>
            <a:pPr lvl="1"/>
            <a:endParaRPr lang="en-US" dirty="0"/>
          </a:p>
        </p:txBody>
      </p:sp>
      <p:sp>
        <p:nvSpPr>
          <p:cNvPr id="5" name="Slide Number Placeholder 4"/>
          <p:cNvSpPr>
            <a:spLocks noGrp="1"/>
          </p:cNvSpPr>
          <p:nvPr>
            <p:ph type="sldNum" sz="quarter" idx="12"/>
          </p:nvPr>
        </p:nvSpPr>
        <p:spPr/>
        <p:txBody>
          <a:bodyPr/>
          <a:lstStyle/>
          <a:p>
            <a:fld id="{5C3ACB02-13B3-0A4A-AA16-A3ACD3D502CA}"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43254"/>
            <a:ext cx="7391400" cy="6497556"/>
          </a:xfrm>
          <a:prstGeom prst="rect">
            <a:avLst/>
          </a:prstGeom>
        </p:spPr>
      </p:pic>
    </p:spTree>
    <p:extLst>
      <p:ext uri="{BB962C8B-B14F-4D97-AF65-F5344CB8AC3E}">
        <p14:creationId xmlns:p14="http://schemas.microsoft.com/office/powerpoint/2010/main" val="564099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sz="3600" dirty="0"/>
              <a:t>Step 3: Define a Case and Count Cases</a:t>
            </a:r>
          </a:p>
        </p:txBody>
      </p:sp>
      <p:sp>
        <p:nvSpPr>
          <p:cNvPr id="3" name="Content Placeholder 2"/>
          <p:cNvSpPr>
            <a:spLocks noGrp="1"/>
          </p:cNvSpPr>
          <p:nvPr>
            <p:ph idx="1"/>
          </p:nvPr>
        </p:nvSpPr>
        <p:spPr>
          <a:xfrm>
            <a:off x="457200" y="1859280"/>
            <a:ext cx="8229600" cy="4478586"/>
          </a:xfrm>
        </p:spPr>
        <p:txBody>
          <a:bodyPr>
            <a:normAutofit/>
          </a:bodyPr>
          <a:lstStyle/>
          <a:p>
            <a:pPr>
              <a:spcAft>
                <a:spcPts val="600"/>
              </a:spcAft>
              <a:buFont typeface="Arial" panose="020B0604020202020204" pitchFamily="34" charset="0"/>
              <a:buChar char="•"/>
            </a:pPr>
            <a:r>
              <a:rPr lang="en-US" dirty="0"/>
              <a:t>  Case classification (definition) should include:</a:t>
            </a:r>
          </a:p>
          <a:p>
            <a:pPr marL="533400" lvl="1" indent="-182563">
              <a:spcAft>
                <a:spcPts val="600"/>
              </a:spcAft>
            </a:pPr>
            <a:r>
              <a:rPr lang="en-US" dirty="0"/>
              <a:t>Clinical symptoms (</a:t>
            </a:r>
            <a:r>
              <a:rPr lang="en-US" dirty="0">
                <a:sym typeface="Symbol" panose="05050102010706020507" pitchFamily="18" charset="2"/>
              </a:rPr>
              <a:t> 1 symptom can change accuracy)</a:t>
            </a:r>
            <a:endParaRPr lang="en-US" dirty="0"/>
          </a:p>
          <a:p>
            <a:pPr marL="533400" lvl="1" indent="-182563">
              <a:spcAft>
                <a:spcPts val="600"/>
              </a:spcAft>
            </a:pPr>
            <a:r>
              <a:rPr lang="en-US" dirty="0"/>
              <a:t>Laboratory verification</a:t>
            </a:r>
          </a:p>
          <a:p>
            <a:pPr marL="533400" lvl="1" indent="-182563">
              <a:spcAft>
                <a:spcPts val="600"/>
              </a:spcAft>
            </a:pPr>
            <a:r>
              <a:rPr lang="en-US" dirty="0"/>
              <a:t>Restrictions of person, place, and time</a:t>
            </a:r>
          </a:p>
          <a:p>
            <a:pPr marL="533400" lvl="1" indent="-182563">
              <a:spcAft>
                <a:spcPts val="600"/>
              </a:spcAft>
            </a:pPr>
            <a:r>
              <a:rPr lang="en-US" dirty="0"/>
              <a:t>Do not include the exposure or risk factor you are interested in evaluating</a:t>
            </a:r>
          </a:p>
          <a:p>
            <a:pPr marL="533400" lvl="1" indent="-182563">
              <a:spcAft>
                <a:spcPts val="600"/>
              </a:spcAft>
            </a:pPr>
            <a:r>
              <a:rPr lang="en-US" dirty="0"/>
              <a:t>Must classify if cases are “confirmed, suspected, or probable”</a:t>
            </a:r>
          </a:p>
          <a:p>
            <a:pPr>
              <a:spcAft>
                <a:spcPts val="600"/>
              </a:spcAft>
              <a:buFont typeface="Arial" panose="020B0604020202020204" pitchFamily="34" charset="0"/>
              <a:buChar char="•"/>
            </a:pPr>
            <a:r>
              <a:rPr lang="en-US" dirty="0"/>
              <a:t>  Count cases:</a:t>
            </a:r>
          </a:p>
          <a:p>
            <a:pPr marL="533400" lvl="1" indent="-182563">
              <a:spcAft>
                <a:spcPts val="600"/>
              </a:spcAft>
            </a:pPr>
            <a:r>
              <a:rPr lang="en-US" dirty="0"/>
              <a:t>Important to find and count all cases that exist</a:t>
            </a:r>
          </a:p>
          <a:p>
            <a:pPr marL="533400" lvl="1" indent="-182563">
              <a:spcAft>
                <a:spcPts val="600"/>
              </a:spcAft>
            </a:pPr>
            <a:r>
              <a:rPr lang="en-US" dirty="0"/>
              <a:t>Cast a wide net</a:t>
            </a:r>
          </a:p>
          <a:p>
            <a:pPr marL="533400" lvl="1" indent="-182563">
              <a:spcAft>
                <a:spcPts val="600"/>
              </a:spcAft>
            </a:pPr>
            <a:r>
              <a:rPr lang="en-US" dirty="0"/>
              <a:t>Health clinics, hospitals</a:t>
            </a:r>
          </a:p>
          <a:p>
            <a:pPr marL="533400" lvl="1" indent="-182563">
              <a:spcAft>
                <a:spcPts val="600"/>
              </a:spcAft>
            </a:pPr>
            <a:r>
              <a:rPr lang="en-US" dirty="0"/>
              <a:t>Advertise</a:t>
            </a:r>
          </a:p>
          <a:p>
            <a:pPr marL="533400" lvl="1" indent="-182563">
              <a:spcAft>
                <a:spcPts val="600"/>
              </a:spcAft>
            </a:pPr>
            <a:r>
              <a:rPr lang="en-US" dirty="0"/>
              <a:t>Ask other cases</a:t>
            </a:r>
          </a:p>
        </p:txBody>
      </p:sp>
      <p:sp>
        <p:nvSpPr>
          <p:cNvPr id="5" name="Slide Number Placeholder 4"/>
          <p:cNvSpPr>
            <a:spLocks noGrp="1"/>
          </p:cNvSpPr>
          <p:nvPr>
            <p:ph type="sldNum" sz="quarter" idx="12"/>
          </p:nvPr>
        </p:nvSpPr>
        <p:spPr/>
        <p:txBody>
          <a:bodyPr/>
          <a:lstStyle/>
          <a:p>
            <a:fld id="{5C3ACB02-13B3-0A4A-AA16-A3ACD3D502CA}"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5"/>
          </a:xfrm>
        </p:spPr>
        <p:txBody>
          <a:bodyPr>
            <a:normAutofit/>
          </a:bodyPr>
          <a:lstStyle/>
          <a:p>
            <a:r>
              <a:rPr lang="en-US" sz="3600" i="1" dirty="0"/>
              <a:t>Meningococcal Disease —Case Definition</a:t>
            </a:r>
            <a:endParaRPr lang="en-US" dirty="0"/>
          </a:p>
        </p:txBody>
      </p:sp>
      <p:sp>
        <p:nvSpPr>
          <p:cNvPr id="3" name="Content Placeholder 2"/>
          <p:cNvSpPr>
            <a:spLocks noGrp="1"/>
          </p:cNvSpPr>
          <p:nvPr>
            <p:ph idx="1"/>
          </p:nvPr>
        </p:nvSpPr>
        <p:spPr>
          <a:xfrm>
            <a:off x="822959" y="1845734"/>
            <a:ext cx="7543801" cy="4631266"/>
          </a:xfrm>
        </p:spPr>
        <p:txBody>
          <a:bodyPr>
            <a:normAutofit fontScale="77500" lnSpcReduction="20000"/>
          </a:bodyPr>
          <a:lstStyle/>
          <a:p>
            <a:r>
              <a:rPr lang="en-US" b="1" i="1" dirty="0"/>
              <a:t>Clinical case definition</a:t>
            </a:r>
          </a:p>
          <a:p>
            <a:pPr>
              <a:spcAft>
                <a:spcPts val="1800"/>
              </a:spcAft>
            </a:pPr>
            <a:r>
              <a:rPr lang="en-US" dirty="0"/>
              <a:t>An illness with sudden onset of fever (&gt;38.5°C rectal or &gt;38.0°C axillary) and one or more of the following: neck stiffness, altered consciousness, other meningeal sign or petechial or puerperal rash.</a:t>
            </a:r>
          </a:p>
          <a:p>
            <a:r>
              <a:rPr lang="en-US" b="1" i="1" dirty="0"/>
              <a:t>Laboratory criteria for diagnosis</a:t>
            </a:r>
          </a:p>
          <a:p>
            <a:pPr>
              <a:spcAft>
                <a:spcPts val="1800"/>
              </a:spcAft>
            </a:pPr>
            <a:r>
              <a:rPr lang="en-US" dirty="0"/>
              <a:t>Positive cerebrospinal fluid (CSF) antigen detection or positive culture.</a:t>
            </a:r>
          </a:p>
          <a:p>
            <a:pPr marL="361950" indent="-90488" algn="ctr">
              <a:spcAft>
                <a:spcPts val="1200"/>
              </a:spcAft>
            </a:pPr>
            <a:r>
              <a:rPr lang="en-US" sz="2300" b="1" i="1" dirty="0"/>
              <a:t>Case classification</a:t>
            </a:r>
          </a:p>
          <a:p>
            <a:pPr>
              <a:spcAft>
                <a:spcPts val="600"/>
              </a:spcAft>
            </a:pPr>
            <a:r>
              <a:rPr lang="en-US" b="1" i="1" dirty="0"/>
              <a:t>Suspected:</a:t>
            </a:r>
            <a:r>
              <a:rPr lang="en-US" dirty="0"/>
              <a:t> A case that meets the clinical case definition.</a:t>
            </a:r>
          </a:p>
          <a:p>
            <a:pPr>
              <a:spcAft>
                <a:spcPts val="600"/>
              </a:spcAft>
            </a:pPr>
            <a:r>
              <a:rPr lang="en-US" b="1" i="1" dirty="0"/>
              <a:t>Probable:</a:t>
            </a:r>
            <a:r>
              <a:rPr lang="en-US" dirty="0"/>
              <a:t> A suspected case as defined above and turbid CSF (with or without positive Gram stain) or ongoing epidemic and epidemiological link to a confirmed case.</a:t>
            </a:r>
          </a:p>
          <a:p>
            <a:pPr>
              <a:spcAft>
                <a:spcPts val="600"/>
              </a:spcAft>
            </a:pPr>
            <a:r>
              <a:rPr lang="en-US" b="1" i="1" dirty="0"/>
              <a:t>Confirmed:</a:t>
            </a:r>
            <a:r>
              <a:rPr lang="en-US" dirty="0"/>
              <a:t> A suspected or probable case with laboratory confirmation.</a:t>
            </a:r>
          </a:p>
          <a:p>
            <a:endParaRPr lang="en-US" sz="1200" dirty="0"/>
          </a:p>
          <a:p>
            <a:r>
              <a:rPr lang="en-US" sz="1400" i="1" dirty="0"/>
              <a:t>Source: Pan American Health Organization. Case Definitions Meningococcal Disease. Epidemiological Bulletin 2002; 22(4):14–5.</a:t>
            </a:r>
          </a:p>
        </p:txBody>
      </p:sp>
    </p:spTree>
    <p:extLst>
      <p:ext uri="{BB962C8B-B14F-4D97-AF65-F5344CB8AC3E}">
        <p14:creationId xmlns:p14="http://schemas.microsoft.com/office/powerpoint/2010/main" val="3614946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09600"/>
            <a:ext cx="7543800" cy="914400"/>
          </a:xfrm>
        </p:spPr>
        <p:txBody>
          <a:bodyPr/>
          <a:lstStyle/>
          <a:p>
            <a:r>
              <a:rPr lang="en-US" dirty="0"/>
              <a:t>Key terms</a:t>
            </a:r>
          </a:p>
        </p:txBody>
      </p:sp>
      <p:sp>
        <p:nvSpPr>
          <p:cNvPr id="3" name="Content Placeholder 2"/>
          <p:cNvSpPr>
            <a:spLocks noGrp="1"/>
          </p:cNvSpPr>
          <p:nvPr>
            <p:ph idx="1"/>
          </p:nvPr>
        </p:nvSpPr>
        <p:spPr>
          <a:xfrm>
            <a:off x="457200" y="1828800"/>
            <a:ext cx="8305799" cy="4495800"/>
          </a:xfrm>
        </p:spPr>
        <p:txBody>
          <a:bodyPr>
            <a:normAutofit fontScale="92500" lnSpcReduction="10000"/>
          </a:bodyPr>
          <a:lstStyle/>
          <a:p>
            <a:pPr>
              <a:spcAft>
                <a:spcPts val="1200"/>
              </a:spcAft>
            </a:pPr>
            <a:r>
              <a:rPr lang="en-US" b="1" dirty="0"/>
              <a:t>Sporadic:</a:t>
            </a:r>
            <a:r>
              <a:rPr lang="en-US" dirty="0"/>
              <a:t> a disease that occurs infrequently and irregularly. </a:t>
            </a:r>
            <a:endParaRPr lang="en-US" b="1" dirty="0"/>
          </a:p>
          <a:p>
            <a:pPr>
              <a:spcAft>
                <a:spcPts val="1200"/>
              </a:spcAft>
            </a:pPr>
            <a:r>
              <a:rPr lang="en-US" b="1" dirty="0"/>
              <a:t>Endemic: </a:t>
            </a:r>
            <a:r>
              <a:rPr lang="en-US" dirty="0"/>
              <a:t>the habitual presence of a disease within a given geographic area.</a:t>
            </a:r>
          </a:p>
          <a:p>
            <a:pPr>
              <a:spcAft>
                <a:spcPts val="1200"/>
              </a:spcAft>
            </a:pPr>
            <a:r>
              <a:rPr lang="en-US" b="1" dirty="0" err="1"/>
              <a:t>Hyperendemic</a:t>
            </a:r>
            <a:r>
              <a:rPr lang="en-US" b="1" dirty="0"/>
              <a:t>: </a:t>
            </a:r>
            <a:r>
              <a:rPr lang="en-US" dirty="0"/>
              <a:t>persistent, high levels of disease occurrence.</a:t>
            </a:r>
          </a:p>
          <a:p>
            <a:pPr>
              <a:spcAft>
                <a:spcPts val="1200"/>
              </a:spcAft>
            </a:pPr>
            <a:r>
              <a:rPr lang="en-US" b="1" dirty="0"/>
              <a:t>Epidemic: </a:t>
            </a:r>
            <a:r>
              <a:rPr lang="en-US" dirty="0"/>
              <a:t>the occurrence of more cases of disease than expected in a given area or among a specific group of people over a particular period of time. Usually, the cases are presumed to have a common cause or to be related to one another in some way</a:t>
            </a:r>
            <a:endParaRPr lang="en-US" sz="1100" dirty="0"/>
          </a:p>
          <a:p>
            <a:pPr>
              <a:spcAft>
                <a:spcPts val="1200"/>
              </a:spcAft>
            </a:pPr>
            <a:r>
              <a:rPr lang="en-US" b="1" dirty="0"/>
              <a:t>Outbreak: </a:t>
            </a:r>
            <a:r>
              <a:rPr lang="en-US" dirty="0"/>
              <a:t>epidemic limited to localized increase in the incidence of disease</a:t>
            </a:r>
            <a:endParaRPr lang="en-US" sz="1100" dirty="0"/>
          </a:p>
          <a:p>
            <a:pPr>
              <a:spcAft>
                <a:spcPts val="1200"/>
              </a:spcAft>
            </a:pPr>
            <a:r>
              <a:rPr lang="en-US" b="1" dirty="0"/>
              <a:t>Cluster: </a:t>
            </a:r>
            <a:r>
              <a:rPr lang="en-US" dirty="0"/>
              <a:t>aggregation of cases in a given area over a particular period without regard to whether the number of cases is more than expected</a:t>
            </a:r>
          </a:p>
          <a:p>
            <a:r>
              <a:rPr lang="en-US" b="1" dirty="0"/>
              <a:t>Pandemic:</a:t>
            </a:r>
            <a:r>
              <a:rPr lang="en-US" dirty="0"/>
              <a:t> An epidemic that has spread over several countries or continents, usually affecting a large number of people.</a:t>
            </a:r>
          </a:p>
          <a:p>
            <a:endParaRPr lang="en-US" dirty="0"/>
          </a:p>
          <a:p>
            <a:endParaRPr lang="en-US" dirty="0"/>
          </a:p>
          <a:p>
            <a:endParaRPr lang="en-US" dirty="0"/>
          </a:p>
        </p:txBody>
      </p:sp>
    </p:spTree>
    <p:extLst>
      <p:ext uri="{BB962C8B-B14F-4D97-AF65-F5344CB8AC3E}">
        <p14:creationId xmlns:p14="http://schemas.microsoft.com/office/powerpoint/2010/main" val="2985318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sz="4400" dirty="0"/>
              <a:t>Line listing</a:t>
            </a:r>
          </a:p>
        </p:txBody>
      </p:sp>
      <p:pic>
        <p:nvPicPr>
          <p:cNvPr id="4" name="Content Placeholder 3"/>
          <p:cNvPicPr>
            <a:picLocks noGrp="1" noChangeAspect="1"/>
          </p:cNvPicPr>
          <p:nvPr>
            <p:ph idx="1"/>
          </p:nvPr>
        </p:nvPicPr>
        <p:blipFill>
          <a:blip r:embed="rId2"/>
          <a:stretch>
            <a:fillRect/>
          </a:stretch>
        </p:blipFill>
        <p:spPr>
          <a:xfrm>
            <a:off x="373216" y="1828800"/>
            <a:ext cx="8443287" cy="4183473"/>
          </a:xfrm>
          <a:prstGeom prst="rect">
            <a:avLst/>
          </a:prstGeom>
        </p:spPr>
      </p:pic>
      <p:sp>
        <p:nvSpPr>
          <p:cNvPr id="5" name="TextBox 4"/>
          <p:cNvSpPr txBox="1"/>
          <p:nvPr/>
        </p:nvSpPr>
        <p:spPr>
          <a:xfrm>
            <a:off x="5867400" y="6065857"/>
            <a:ext cx="3500610" cy="276999"/>
          </a:xfrm>
          <a:prstGeom prst="rect">
            <a:avLst/>
          </a:prstGeom>
          <a:noFill/>
        </p:spPr>
        <p:txBody>
          <a:bodyPr wrap="square" rtlCol="0">
            <a:spAutoFit/>
          </a:bodyPr>
          <a:lstStyle/>
          <a:p>
            <a:r>
              <a:rPr lang="en-US" sz="1200" dirty="0"/>
              <a:t>Focus on Field Epidemiology, Volume 1, Issue 4</a:t>
            </a:r>
          </a:p>
        </p:txBody>
      </p:sp>
    </p:spTree>
    <p:extLst>
      <p:ext uri="{BB962C8B-B14F-4D97-AF65-F5344CB8AC3E}">
        <p14:creationId xmlns:p14="http://schemas.microsoft.com/office/powerpoint/2010/main" val="174735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normAutofit/>
          </a:bodyPr>
          <a:lstStyle/>
          <a:p>
            <a:r>
              <a:rPr lang="en-US" sz="3600" dirty="0"/>
              <a:t>Step 4: Orient Data in Terms of Person, Place, and Time</a:t>
            </a:r>
          </a:p>
        </p:txBody>
      </p:sp>
      <p:sp>
        <p:nvSpPr>
          <p:cNvPr id="3" name="Content Placeholder 2"/>
          <p:cNvSpPr>
            <a:spLocks noGrp="1"/>
          </p:cNvSpPr>
          <p:nvPr>
            <p:ph idx="1"/>
          </p:nvPr>
        </p:nvSpPr>
        <p:spPr>
          <a:xfrm>
            <a:off x="914400" y="1981200"/>
            <a:ext cx="7772400" cy="4191000"/>
          </a:xfrm>
        </p:spPr>
        <p:txBody>
          <a:bodyPr/>
          <a:lstStyle/>
          <a:p>
            <a:pPr>
              <a:buFont typeface="Arial" panose="020B0604020202020204" pitchFamily="34" charset="0"/>
              <a:buChar char="•"/>
            </a:pPr>
            <a:r>
              <a:rPr lang="en-US" dirty="0"/>
              <a:t>Get to know your data</a:t>
            </a:r>
          </a:p>
          <a:p>
            <a:pPr>
              <a:spcAft>
                <a:spcPts val="1200"/>
              </a:spcAft>
              <a:buFont typeface="Arial" panose="020B0604020202020204" pitchFamily="34" charset="0"/>
              <a:buChar char="•"/>
            </a:pPr>
            <a:r>
              <a:rPr lang="en-US" dirty="0"/>
              <a:t>Descriptive Epidemiology</a:t>
            </a:r>
          </a:p>
          <a:p>
            <a:pPr lvl="1">
              <a:buFont typeface="Arial" panose="020B0604020202020204" pitchFamily="34" charset="0"/>
              <a:buChar char="•"/>
            </a:pPr>
            <a:r>
              <a:rPr lang="en-US" dirty="0"/>
              <a:t>Person: age, race, gender, medical status, exposures</a:t>
            </a:r>
          </a:p>
          <a:p>
            <a:pPr lvl="1">
              <a:buFont typeface="Arial" panose="020B0604020202020204" pitchFamily="34" charset="0"/>
              <a:buChar char="•"/>
            </a:pPr>
            <a:r>
              <a:rPr lang="en-US" dirty="0"/>
              <a:t>Place: map cases (GIS)</a:t>
            </a:r>
          </a:p>
          <a:p>
            <a:pPr lvl="1">
              <a:buFont typeface="Arial" panose="020B0604020202020204" pitchFamily="34" charset="0"/>
              <a:buChar char="•"/>
            </a:pPr>
            <a:r>
              <a:rPr lang="en-US" dirty="0"/>
              <a:t>Map attack rates, not numerators</a:t>
            </a:r>
          </a:p>
          <a:p>
            <a:pPr lvl="1">
              <a:buFont typeface="Arial" panose="020B0604020202020204" pitchFamily="34" charset="0"/>
              <a:buChar char="•"/>
            </a:pPr>
            <a:r>
              <a:rPr lang="en-US" dirty="0"/>
              <a:t>Time: Epidemic curve</a:t>
            </a:r>
          </a:p>
          <a:p>
            <a:pPr lvl="1">
              <a:buFont typeface="Arial" panose="020B0604020202020204" pitchFamily="34" charset="0"/>
              <a:buChar char="•"/>
            </a:pPr>
            <a:endParaRPr lang="en-US" dirty="0"/>
          </a:p>
          <a:p>
            <a:pPr lvl="1"/>
            <a:r>
              <a:rPr lang="en-US" dirty="0"/>
              <a:t>Orienting groups of cases by time provides more information about the outbreak and possible cause</a:t>
            </a:r>
          </a:p>
          <a:p>
            <a:pPr lvl="2"/>
            <a:r>
              <a:rPr lang="en-US" dirty="0"/>
              <a:t>Graphing number of cases over time provides an </a:t>
            </a:r>
            <a:r>
              <a:rPr lang="en-US" b="1" dirty="0"/>
              <a:t>epidemic curve</a:t>
            </a:r>
          </a:p>
          <a:p>
            <a:pPr lvl="3"/>
            <a:r>
              <a:rPr lang="en-US" dirty="0"/>
              <a:t>Earliest set of cases to appear on graph can identify date of first exposure</a:t>
            </a:r>
          </a:p>
          <a:p>
            <a:pPr lvl="3"/>
            <a:r>
              <a:rPr lang="en-US" dirty="0"/>
              <a:t>Can help identify type of outbreak and secondary attack rate</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5C3ACB02-13B3-0A4A-AA16-A3ACD3D502CA}" type="slidenum">
              <a:rPr lang="en-US" smtClean="0"/>
              <a:pPr/>
              <a:t>31</a:t>
            </a:fld>
            <a:endParaRPr lang="en-US" dirty="0"/>
          </a:p>
        </p:txBody>
      </p:sp>
    </p:spTree>
    <p:extLst>
      <p:ext uri="{BB962C8B-B14F-4D97-AF65-F5344CB8AC3E}">
        <p14:creationId xmlns:p14="http://schemas.microsoft.com/office/powerpoint/2010/main" val="1220612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18619"/>
            <a:ext cx="6324600" cy="6706186"/>
          </a:xfrm>
          <a:prstGeom prst="rect">
            <a:avLst/>
          </a:prstGeom>
        </p:spPr>
      </p:pic>
    </p:spTree>
    <p:extLst>
      <p:ext uri="{BB962C8B-B14F-4D97-AF65-F5344CB8AC3E}">
        <p14:creationId xmlns:p14="http://schemas.microsoft.com/office/powerpoint/2010/main" val="3062522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normAutofit/>
          </a:bodyPr>
          <a:lstStyle/>
          <a:p>
            <a:endParaRPr lang="en-US" sz="3600" dirty="0"/>
          </a:p>
        </p:txBody>
      </p:sp>
      <p:sp>
        <p:nvSpPr>
          <p:cNvPr id="3" name="Content Placeholder 2"/>
          <p:cNvSpPr>
            <a:spLocks noGrp="1"/>
          </p:cNvSpPr>
          <p:nvPr>
            <p:ph idx="1"/>
          </p:nvPr>
        </p:nvSpPr>
        <p:spPr>
          <a:xfrm>
            <a:off x="457200" y="1752600"/>
            <a:ext cx="8229600" cy="4419600"/>
          </a:xfrm>
        </p:spPr>
        <p:txBody>
          <a:bodyPr/>
          <a:lstStyle/>
          <a:p>
            <a:endParaRPr lang="en-US" dirty="0"/>
          </a:p>
        </p:txBody>
      </p:sp>
      <p:sp>
        <p:nvSpPr>
          <p:cNvPr id="5" name="Slide Number Placeholder 4"/>
          <p:cNvSpPr>
            <a:spLocks noGrp="1"/>
          </p:cNvSpPr>
          <p:nvPr>
            <p:ph type="sldNum" sz="quarter" idx="12"/>
          </p:nvPr>
        </p:nvSpPr>
        <p:spPr/>
        <p:txBody>
          <a:bodyPr/>
          <a:lstStyle/>
          <a:p>
            <a:fld id="{5C3ACB02-13B3-0A4A-AA16-A3ACD3D502CA}" type="slidenum">
              <a:rPr lang="en-US" smtClean="0"/>
              <a:pPr/>
              <a:t>33</a:t>
            </a:fld>
            <a:endParaRPr lang="en-US" dirty="0"/>
          </a:p>
        </p:txBody>
      </p:sp>
      <p:pic>
        <p:nvPicPr>
          <p:cNvPr id="4" name="Picture 3"/>
          <p:cNvPicPr>
            <a:picLocks noChangeAspect="1"/>
          </p:cNvPicPr>
          <p:nvPr/>
        </p:nvPicPr>
        <p:blipFill>
          <a:blip r:embed="rId3"/>
          <a:stretch>
            <a:fillRect/>
          </a:stretch>
        </p:blipFill>
        <p:spPr>
          <a:xfrm>
            <a:off x="24897" y="0"/>
            <a:ext cx="9067800" cy="686062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265851"/>
          </a:xfrm>
        </p:spPr>
        <p:txBody>
          <a:bodyPr>
            <a:normAutofit/>
          </a:bodyPr>
          <a:lstStyle/>
          <a:p>
            <a:r>
              <a:rPr lang="en-US" sz="4000" dirty="0"/>
              <a:t>Epidemic curve</a:t>
            </a:r>
          </a:p>
        </p:txBody>
      </p:sp>
      <p:sp>
        <p:nvSpPr>
          <p:cNvPr id="3" name="Content Placeholder 2"/>
          <p:cNvSpPr>
            <a:spLocks noGrp="1"/>
          </p:cNvSpPr>
          <p:nvPr>
            <p:ph idx="1"/>
          </p:nvPr>
        </p:nvSpPr>
        <p:spPr/>
        <p:txBody>
          <a:bodyPr/>
          <a:lstStyle/>
          <a:p>
            <a:pPr lvl="2"/>
            <a:r>
              <a:rPr lang="en-US" dirty="0"/>
              <a:t>See Figure 9-2</a:t>
            </a:r>
          </a:p>
        </p:txBody>
      </p:sp>
      <p:sp>
        <p:nvSpPr>
          <p:cNvPr id="5" name="Slide Number Placeholder 4"/>
          <p:cNvSpPr>
            <a:spLocks noGrp="1"/>
          </p:cNvSpPr>
          <p:nvPr>
            <p:ph type="sldNum" sz="quarter" idx="12"/>
          </p:nvPr>
        </p:nvSpPr>
        <p:spPr/>
        <p:txBody>
          <a:bodyPr/>
          <a:lstStyle/>
          <a:p>
            <a:fld id="{5C3ACB02-13B3-0A4A-AA16-A3ACD3D502CA}" type="slidenum">
              <a:rPr lang="en-US" smtClean="0"/>
              <a:pPr/>
              <a:t>34</a:t>
            </a:fld>
            <a:endParaRPr lang="en-US" dirty="0"/>
          </a:p>
        </p:txBody>
      </p:sp>
      <p:pic>
        <p:nvPicPr>
          <p:cNvPr id="6" name="Picture 5"/>
          <p:cNvPicPr>
            <a:picLocks noChangeAspect="1"/>
          </p:cNvPicPr>
          <p:nvPr/>
        </p:nvPicPr>
        <p:blipFill>
          <a:blip r:embed="rId3"/>
          <a:stretch>
            <a:fillRect/>
          </a:stretch>
        </p:blipFill>
        <p:spPr>
          <a:xfrm>
            <a:off x="457200" y="1845734"/>
            <a:ext cx="8133470" cy="471269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normAutofit/>
          </a:bodyPr>
          <a:lstStyle/>
          <a:p>
            <a:r>
              <a:rPr lang="en-US" sz="4000" dirty="0"/>
              <a:t>Epidemic curve</a:t>
            </a:r>
          </a:p>
        </p:txBody>
      </p:sp>
      <p:sp>
        <p:nvSpPr>
          <p:cNvPr id="3" name="Slide Number Placeholder 2"/>
          <p:cNvSpPr>
            <a:spLocks noGrp="1"/>
          </p:cNvSpPr>
          <p:nvPr>
            <p:ph type="sldNum" sz="quarter" idx="12"/>
          </p:nvPr>
        </p:nvSpPr>
        <p:spPr/>
        <p:txBody>
          <a:bodyPr/>
          <a:lstStyle/>
          <a:p>
            <a:fld id="{5C3ACB02-13B3-0A4A-AA16-A3ACD3D502CA}" type="slidenum">
              <a:rPr lang="en-US" smtClean="0"/>
              <a:pPr/>
              <a:t>35</a:t>
            </a:fld>
            <a:endParaRPr lang="en-US" dirty="0"/>
          </a:p>
        </p:txBody>
      </p:sp>
      <p:sp>
        <p:nvSpPr>
          <p:cNvPr id="6" name="TextBox 4"/>
          <p:cNvSpPr txBox="1">
            <a:spLocks noChangeArrowheads="1"/>
          </p:cNvSpPr>
          <p:nvPr/>
        </p:nvSpPr>
        <p:spPr bwMode="auto">
          <a:xfrm>
            <a:off x="2667000" y="5410200"/>
            <a:ext cx="3733800" cy="830997"/>
          </a:xfrm>
          <a:prstGeom prst="rect">
            <a:avLst/>
          </a:prstGeom>
          <a:noFill/>
          <a:ln w="9525">
            <a:noFill/>
            <a:miter lim="800000"/>
            <a:headEnd/>
            <a:tailEnd/>
          </a:ln>
        </p:spPr>
        <p:txBody>
          <a:bodyPr wrap="square">
            <a:spAutoFit/>
          </a:bodyPr>
          <a:lstStyle/>
          <a:p>
            <a:pPr algn="ctr"/>
            <a:r>
              <a:rPr lang="en-US" sz="1600" b="1" dirty="0">
                <a:solidFill>
                  <a:srgbClr val="FFFFFF"/>
                </a:solidFill>
              </a:rPr>
              <a:t>Figure 9-2</a:t>
            </a:r>
          </a:p>
          <a:p>
            <a:pPr algn="ctr"/>
            <a:r>
              <a:rPr lang="en-US" sz="1600" dirty="0">
                <a:solidFill>
                  <a:srgbClr val="FFFFFF"/>
                </a:solidFill>
              </a:rPr>
              <a:t>Example of an Epidemic Curve </a:t>
            </a:r>
          </a:p>
          <a:p>
            <a:pPr algn="ctr"/>
            <a:endParaRPr lang="en-US" sz="1600" dirty="0">
              <a:solidFill>
                <a:srgbClr val="FFFFFF"/>
              </a:solidFill>
            </a:endParaRPr>
          </a:p>
        </p:txBody>
      </p:sp>
      <p:pic>
        <p:nvPicPr>
          <p:cNvPr id="8" name="Picture 7"/>
          <p:cNvPicPr>
            <a:picLocks noChangeAspect="1"/>
          </p:cNvPicPr>
          <p:nvPr/>
        </p:nvPicPr>
        <p:blipFill>
          <a:blip r:embed="rId3"/>
          <a:stretch>
            <a:fillRect/>
          </a:stretch>
        </p:blipFill>
        <p:spPr>
          <a:xfrm>
            <a:off x="938209" y="1828800"/>
            <a:ext cx="7399882" cy="474730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33814"/>
          </a:xfrm>
        </p:spPr>
        <p:txBody>
          <a:bodyPr>
            <a:normAutofit/>
          </a:bodyPr>
          <a:lstStyle/>
          <a:p>
            <a:r>
              <a:rPr lang="en-US" sz="4000" dirty="0"/>
              <a:t>Step 5: Determine Who is at Risk</a:t>
            </a:r>
          </a:p>
        </p:txBody>
      </p:sp>
      <p:sp>
        <p:nvSpPr>
          <p:cNvPr id="3" name="Content Placeholder 2"/>
          <p:cNvSpPr>
            <a:spLocks noGrp="1"/>
          </p:cNvSpPr>
          <p:nvPr>
            <p:ph idx="1"/>
          </p:nvPr>
        </p:nvSpPr>
        <p:spPr/>
        <p:txBody>
          <a:bodyPr vert="horz" lIns="0" tIns="45720" rIns="0" bIns="45720" rtlCol="0" anchor="t">
            <a:normAutofit/>
          </a:bodyPr>
          <a:lstStyle/>
          <a:p>
            <a:r>
              <a:rPr lang="en-US" dirty="0"/>
              <a:t>Necessary to gather information from subjects who are not cases</a:t>
            </a:r>
          </a:p>
          <a:p>
            <a:r>
              <a:rPr lang="en-US" dirty="0"/>
              <a:t>Population at risk is important because:</a:t>
            </a:r>
            <a:endParaRPr lang="en-US" dirty="0">
              <a:cs typeface="Calibri"/>
            </a:endParaRPr>
          </a:p>
          <a:p>
            <a:pPr marL="383540" lvl="1"/>
            <a:r>
              <a:rPr lang="en-US" dirty="0"/>
              <a:t>It will be the population used as controls</a:t>
            </a:r>
            <a:endParaRPr lang="en-US" dirty="0">
              <a:cs typeface="Calibri"/>
            </a:endParaRPr>
          </a:p>
          <a:p>
            <a:pPr marL="566420" lvl="2"/>
            <a:r>
              <a:rPr lang="en-US" dirty="0"/>
              <a:t>Approach subjects for a study to test the hypothesis to find the cause of the outbreak</a:t>
            </a:r>
            <a:endParaRPr lang="en-US" dirty="0">
              <a:cs typeface="Calibri"/>
            </a:endParaRPr>
          </a:p>
          <a:p>
            <a:pPr marL="383540" lvl="1"/>
            <a:r>
              <a:rPr lang="en-US" dirty="0"/>
              <a:t>It defines the population for whom prevention and control measures will be targeted</a:t>
            </a:r>
            <a:endParaRPr lang="en-US" dirty="0">
              <a:cs typeface="Calibri"/>
            </a:endParaRPr>
          </a:p>
        </p:txBody>
      </p:sp>
      <p:sp>
        <p:nvSpPr>
          <p:cNvPr id="5" name="Slide Number Placeholder 4"/>
          <p:cNvSpPr>
            <a:spLocks noGrp="1"/>
          </p:cNvSpPr>
          <p:nvPr>
            <p:ph type="sldNum" sz="quarter" idx="12"/>
          </p:nvPr>
        </p:nvSpPr>
        <p:spPr/>
        <p:txBody>
          <a:bodyPr/>
          <a:lstStyle/>
          <a:p>
            <a:fld id="{5C3ACB02-13B3-0A4A-AA16-A3ACD3D502CA}"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20078"/>
          </a:xfrm>
        </p:spPr>
        <p:txBody>
          <a:bodyPr>
            <a:normAutofit/>
          </a:bodyPr>
          <a:lstStyle/>
          <a:p>
            <a:r>
              <a:rPr lang="en-US" sz="4000" dirty="0"/>
              <a:t>Step 5: Determine Who is at Risk </a:t>
            </a:r>
          </a:p>
        </p:txBody>
      </p:sp>
      <p:sp>
        <p:nvSpPr>
          <p:cNvPr id="3" name="Slide Number Placeholder 2"/>
          <p:cNvSpPr>
            <a:spLocks noGrp="1"/>
          </p:cNvSpPr>
          <p:nvPr>
            <p:ph type="sldNum" sz="quarter" idx="12"/>
          </p:nvPr>
        </p:nvSpPr>
        <p:spPr/>
        <p:txBody>
          <a:bodyPr/>
          <a:lstStyle/>
          <a:p>
            <a:fld id="{5C3ACB02-13B3-0A4A-AA16-A3ACD3D502CA}" type="slidenum">
              <a:rPr lang="en-US" smtClean="0"/>
              <a:pPr/>
              <a:t>37</a:t>
            </a:fld>
            <a:endParaRPr lang="en-US" dirty="0"/>
          </a:p>
        </p:txBody>
      </p:sp>
      <p:sp>
        <p:nvSpPr>
          <p:cNvPr id="6" name="TextBox 4"/>
          <p:cNvSpPr txBox="1">
            <a:spLocks noChangeArrowheads="1"/>
          </p:cNvSpPr>
          <p:nvPr/>
        </p:nvSpPr>
        <p:spPr bwMode="auto">
          <a:xfrm>
            <a:off x="2062162" y="5410200"/>
            <a:ext cx="4567238" cy="830997"/>
          </a:xfrm>
          <a:prstGeom prst="rect">
            <a:avLst/>
          </a:prstGeom>
          <a:noFill/>
          <a:ln w="9525">
            <a:noFill/>
            <a:miter lim="800000"/>
            <a:headEnd/>
            <a:tailEnd/>
          </a:ln>
        </p:spPr>
        <p:txBody>
          <a:bodyPr wrap="square">
            <a:spAutoFit/>
          </a:bodyPr>
          <a:lstStyle/>
          <a:p>
            <a:pPr algn="ctr"/>
            <a:r>
              <a:rPr lang="en-US" sz="1600" b="1" dirty="0">
                <a:solidFill>
                  <a:srgbClr val="FFFFFF"/>
                </a:solidFill>
              </a:rPr>
              <a:t>Table 9-7</a:t>
            </a:r>
          </a:p>
          <a:p>
            <a:pPr algn="ctr"/>
            <a:r>
              <a:rPr lang="en-US" sz="1600" dirty="0">
                <a:solidFill>
                  <a:srgbClr val="FFFFFF"/>
                </a:solidFill>
              </a:rPr>
              <a:t>Step 5: Define and Investigate the Population at Risk </a:t>
            </a:r>
          </a:p>
          <a:p>
            <a:pPr algn="ctr"/>
            <a:endParaRPr lang="en-US" sz="1600" dirty="0">
              <a:solidFill>
                <a:srgbClr val="FFFFFF"/>
              </a:solidFill>
            </a:endParaRPr>
          </a:p>
        </p:txBody>
      </p:sp>
      <p:sp>
        <p:nvSpPr>
          <p:cNvPr id="5" name="TextBox 4">
            <a:extLst>
              <a:ext uri="{FF2B5EF4-FFF2-40B4-BE49-F238E27FC236}">
                <a16:creationId xmlns:a16="http://schemas.microsoft.com/office/drawing/2014/main" id="{6AF2A2C6-C277-491F-8392-9571884655D0}"/>
              </a:ext>
            </a:extLst>
          </p:cNvPr>
          <p:cNvSpPr txBox="1"/>
          <p:nvPr/>
        </p:nvSpPr>
        <p:spPr>
          <a:xfrm>
            <a:off x="1150190" y="2122100"/>
            <a:ext cx="6714224" cy="36933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2000" dirty="0"/>
              <a:t>Where did the cases come from</a:t>
            </a:r>
            <a:endParaRPr lang="en-US" sz="2000" dirty="0">
              <a:cs typeface="Calibri"/>
            </a:endParaRPr>
          </a:p>
          <a:p>
            <a:pPr marL="285750" indent="-285750">
              <a:spcAft>
                <a:spcPts val="1200"/>
              </a:spcAft>
              <a:buFont typeface="Arial"/>
              <a:buChar char="•"/>
            </a:pPr>
            <a:r>
              <a:rPr lang="en-US" sz="2000" dirty="0"/>
              <a:t>Using definition of cases, identify population with the same criteri</a:t>
            </a:r>
            <a:r>
              <a:rPr lang="en-US" dirty="0"/>
              <a:t>a</a:t>
            </a:r>
            <a:endParaRPr lang="en-US" dirty="0">
              <a:cs typeface="Calibri"/>
            </a:endParaRPr>
          </a:p>
          <a:p>
            <a:pPr marL="742950" lvl="1" indent="-285750">
              <a:spcAft>
                <a:spcPts val="1200"/>
              </a:spcAft>
              <a:buFont typeface="Arial"/>
              <a:buChar char="•"/>
            </a:pPr>
            <a:r>
              <a:rPr lang="en-US" dirty="0"/>
              <a:t>Geographic location</a:t>
            </a:r>
            <a:endParaRPr lang="en-US" dirty="0">
              <a:cs typeface="Calibri"/>
            </a:endParaRPr>
          </a:p>
          <a:p>
            <a:pPr marL="742950" lvl="1" indent="-285750">
              <a:spcAft>
                <a:spcPts val="1200"/>
              </a:spcAft>
              <a:buFont typeface="Arial"/>
              <a:buChar char="•"/>
            </a:pPr>
            <a:r>
              <a:rPr lang="en-US" dirty="0"/>
              <a:t>Time period</a:t>
            </a:r>
            <a:endParaRPr lang="en-US" dirty="0">
              <a:cs typeface="Calibri"/>
            </a:endParaRPr>
          </a:p>
          <a:p>
            <a:pPr marL="742950" lvl="1" indent="-285750">
              <a:spcAft>
                <a:spcPts val="1200"/>
              </a:spcAft>
              <a:buFont typeface="Arial"/>
              <a:buChar char="•"/>
            </a:pPr>
            <a:r>
              <a:rPr lang="en-US" dirty="0"/>
              <a:t>Population characteristic</a:t>
            </a:r>
            <a:endParaRPr lang="en-US" dirty="0">
              <a:cs typeface="Calibri"/>
            </a:endParaRPr>
          </a:p>
          <a:p>
            <a:pPr marL="285750" indent="-285750">
              <a:spcAft>
                <a:spcPts val="1200"/>
              </a:spcAft>
              <a:buFont typeface="Arial"/>
              <a:buChar char="•"/>
            </a:pPr>
            <a:r>
              <a:rPr lang="en-US" sz="2000" dirty="0"/>
              <a:t>Look for any remaining cases in population at risk</a:t>
            </a:r>
            <a:endParaRPr lang="en-US" sz="2000" dirty="0">
              <a:cs typeface="Calibri"/>
            </a:endParaRPr>
          </a:p>
          <a:p>
            <a:pPr marL="285750" indent="-285750">
              <a:spcAft>
                <a:spcPts val="1200"/>
              </a:spcAft>
              <a:buFont typeface="Arial"/>
              <a:buChar char="•"/>
            </a:pPr>
            <a:r>
              <a:rPr lang="en-US" sz="2000" dirty="0"/>
              <a:t>This population will also be the target of prevention and control measures</a:t>
            </a:r>
            <a:endParaRPr lang="en-US" sz="2000" dirty="0">
              <a:cs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6">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screenshot of a cell phone&#10;&#10;Description generated with high confidence">
            <a:extLst>
              <a:ext uri="{FF2B5EF4-FFF2-40B4-BE49-F238E27FC236}">
                <a16:creationId xmlns:a16="http://schemas.microsoft.com/office/drawing/2014/main" id="{6FAC40E7-2197-4C5C-BBD8-FDB6C69CB330}"/>
              </a:ext>
            </a:extLst>
          </p:cNvPr>
          <p:cNvPicPr>
            <a:picLocks noGrp="1" noChangeAspect="1"/>
          </p:cNvPicPr>
          <p:nvPr>
            <p:ph idx="1"/>
          </p:nvPr>
        </p:nvPicPr>
        <p:blipFill>
          <a:blip r:embed="rId2"/>
          <a:stretch>
            <a:fillRect/>
          </a:stretch>
        </p:blipFill>
        <p:spPr>
          <a:xfrm>
            <a:off x="1027982" y="643467"/>
            <a:ext cx="7088035" cy="5050225"/>
          </a:xfrm>
          <a:prstGeom prst="rect">
            <a:avLst/>
          </a:prstGeom>
        </p:spPr>
      </p:pic>
      <p:pic>
        <p:nvPicPr>
          <p:cNvPr id="18" name="Picture 18">
            <a:extLst>
              <a:ext uri="{FF2B5EF4-FFF2-40B4-BE49-F238E27FC236}">
                <a16:creationId xmlns:a16="http://schemas.microsoft.com/office/drawing/2014/main" id="{47F5EC21-D93A-44A9-958B-8EC2D1D52C57}"/>
              </a:ext>
            </a:extLst>
          </p:cNvPr>
          <p:cNvPicPr>
            <a:picLocks noChangeAspect="1"/>
          </p:cNvPicPr>
          <p:nvPr/>
        </p:nvPicPr>
        <p:blipFill>
          <a:blip r:embed="rId3"/>
          <a:stretch>
            <a:fillRect/>
          </a:stretch>
        </p:blipFill>
        <p:spPr>
          <a:xfrm>
            <a:off x="7489435" y="6018452"/>
            <a:ext cx="1339432" cy="255738"/>
          </a:xfrm>
          <a:prstGeom prst="rect">
            <a:avLst/>
          </a:prstGeom>
        </p:spPr>
      </p:pic>
    </p:spTree>
    <p:extLst>
      <p:ext uri="{BB962C8B-B14F-4D97-AF65-F5344CB8AC3E}">
        <p14:creationId xmlns:p14="http://schemas.microsoft.com/office/powerpoint/2010/main" val="185672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63210"/>
          </a:xfrm>
        </p:spPr>
        <p:txBody>
          <a:bodyPr>
            <a:normAutofit/>
          </a:bodyPr>
          <a:lstStyle/>
          <a:p>
            <a:r>
              <a:rPr lang="en-US" sz="3600" dirty="0"/>
              <a:t>Step 6: Develop a Hypothesis and Test It</a:t>
            </a:r>
            <a:r>
              <a:rPr lang="en-US" dirty="0"/>
              <a:t> </a:t>
            </a:r>
            <a:endParaRPr lang="en-US" dirty="0">
              <a:cs typeface="Calibri Light"/>
            </a:endParaRPr>
          </a:p>
        </p:txBody>
      </p:sp>
      <p:sp>
        <p:nvSpPr>
          <p:cNvPr id="3" name="Slide Number Placeholder 2"/>
          <p:cNvSpPr>
            <a:spLocks noGrp="1"/>
          </p:cNvSpPr>
          <p:nvPr>
            <p:ph type="sldNum" sz="quarter" idx="12"/>
          </p:nvPr>
        </p:nvSpPr>
        <p:spPr/>
        <p:txBody>
          <a:bodyPr/>
          <a:lstStyle/>
          <a:p>
            <a:fld id="{5C3ACB02-13B3-0A4A-AA16-A3ACD3D502CA}" type="slidenum">
              <a:rPr lang="en-US" smtClean="0"/>
              <a:pPr/>
              <a:t>39</a:t>
            </a:fld>
            <a:endParaRPr lang="en-US" dirty="0"/>
          </a:p>
        </p:txBody>
      </p:sp>
      <p:sp>
        <p:nvSpPr>
          <p:cNvPr id="6" name="TextBox 4"/>
          <p:cNvSpPr txBox="1">
            <a:spLocks noChangeArrowheads="1"/>
          </p:cNvSpPr>
          <p:nvPr/>
        </p:nvSpPr>
        <p:spPr bwMode="auto">
          <a:xfrm>
            <a:off x="2446867" y="5410200"/>
            <a:ext cx="4114800" cy="830997"/>
          </a:xfrm>
          <a:prstGeom prst="rect">
            <a:avLst/>
          </a:prstGeom>
          <a:noFill/>
          <a:ln w="9525">
            <a:noFill/>
            <a:miter lim="800000"/>
            <a:headEnd/>
            <a:tailEnd/>
          </a:ln>
        </p:spPr>
        <p:txBody>
          <a:bodyPr wrap="square">
            <a:spAutoFit/>
          </a:bodyPr>
          <a:lstStyle/>
          <a:p>
            <a:pPr algn="ctr"/>
            <a:r>
              <a:rPr lang="en-US" sz="1600" b="1" dirty="0">
                <a:solidFill>
                  <a:srgbClr val="FFFFFF"/>
                </a:solidFill>
              </a:rPr>
              <a:t>Table 9-8</a:t>
            </a:r>
          </a:p>
          <a:p>
            <a:pPr algn="ctr"/>
            <a:r>
              <a:rPr lang="en-US" sz="1600" dirty="0">
                <a:solidFill>
                  <a:srgbClr val="FFFFFF"/>
                </a:solidFill>
              </a:rPr>
              <a:t>Step 6: Develop a hypothesis and test it </a:t>
            </a:r>
          </a:p>
          <a:p>
            <a:pPr algn="ctr"/>
            <a:endParaRPr lang="en-US" sz="1600" dirty="0">
              <a:solidFill>
                <a:srgbClr val="FFFFFF"/>
              </a:solidFill>
            </a:endParaRPr>
          </a:p>
        </p:txBody>
      </p:sp>
      <p:sp>
        <p:nvSpPr>
          <p:cNvPr id="5" name="TextBox 4">
            <a:extLst>
              <a:ext uri="{FF2B5EF4-FFF2-40B4-BE49-F238E27FC236}">
                <a16:creationId xmlns:a16="http://schemas.microsoft.com/office/drawing/2014/main" id="{1595098F-EE32-480C-87ED-52A422248C11}"/>
              </a:ext>
            </a:extLst>
          </p:cNvPr>
          <p:cNvSpPr txBox="1"/>
          <p:nvPr/>
        </p:nvSpPr>
        <p:spPr>
          <a:xfrm>
            <a:off x="1035170" y="2150853"/>
            <a:ext cx="6613584" cy="37240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2000" dirty="0"/>
              <a:t>Develop a hypothesis to confirm the cause of disease</a:t>
            </a:r>
            <a:endParaRPr lang="en-US" sz="2000"/>
          </a:p>
          <a:p>
            <a:pPr marL="742950" lvl="1" indent="-285750">
              <a:spcAft>
                <a:spcPts val="1200"/>
              </a:spcAft>
              <a:buFont typeface="Arial"/>
              <a:buChar char="•"/>
            </a:pPr>
            <a:r>
              <a:rPr lang="en-US" dirty="0"/>
              <a:t>Include suspected etiologic agent</a:t>
            </a:r>
            <a:endParaRPr lang="en-US" dirty="0">
              <a:cs typeface="Calibri"/>
            </a:endParaRPr>
          </a:p>
          <a:p>
            <a:pPr marL="742950" lvl="1" indent="-285750">
              <a:spcAft>
                <a:spcPts val="1200"/>
              </a:spcAft>
              <a:buFont typeface="Arial"/>
              <a:buChar char="•"/>
            </a:pPr>
            <a:r>
              <a:rPr lang="en-US" dirty="0"/>
              <a:t>Include mode of transmission</a:t>
            </a:r>
            <a:endParaRPr lang="en-US" dirty="0">
              <a:cs typeface="Calibri"/>
            </a:endParaRPr>
          </a:p>
          <a:p>
            <a:pPr marL="742950" lvl="1" indent="-285750">
              <a:spcAft>
                <a:spcPts val="1200"/>
              </a:spcAft>
              <a:buFont typeface="Arial"/>
              <a:buChar char="•"/>
            </a:pPr>
            <a:r>
              <a:rPr lang="en-US" dirty="0"/>
              <a:t>Identifies expected exposures</a:t>
            </a:r>
            <a:r>
              <a:rPr lang="en-US" dirty="0">
                <a:cs typeface="Calibri"/>
              </a:rPr>
              <a:t> to transmit the disease</a:t>
            </a:r>
          </a:p>
          <a:p>
            <a:pPr marL="742950" lvl="1" indent="-285750">
              <a:spcAft>
                <a:spcPts val="1200"/>
              </a:spcAft>
              <a:buFont typeface="Arial"/>
              <a:buChar char="•"/>
            </a:pPr>
            <a:r>
              <a:rPr lang="en-US" dirty="0"/>
              <a:t>Specifies population</a:t>
            </a:r>
            <a:endParaRPr lang="en-US" dirty="0">
              <a:cs typeface="Calibri"/>
            </a:endParaRPr>
          </a:p>
          <a:p>
            <a:pPr marL="285750" indent="-285750">
              <a:spcAft>
                <a:spcPts val="1200"/>
              </a:spcAft>
              <a:buFont typeface="Arial"/>
              <a:buChar char="•"/>
            </a:pPr>
            <a:r>
              <a:rPr lang="en-US" sz="2000" dirty="0"/>
              <a:t>Test the hypothesis using a study desig</a:t>
            </a:r>
            <a:r>
              <a:rPr lang="en-US" dirty="0"/>
              <a:t>n</a:t>
            </a:r>
            <a:endParaRPr lang="en-US" dirty="0">
              <a:cs typeface="Calibri"/>
            </a:endParaRPr>
          </a:p>
          <a:p>
            <a:pPr marL="742950" lvl="1" indent="-285750">
              <a:spcAft>
                <a:spcPts val="1200"/>
              </a:spcAft>
              <a:buFont typeface="Arial"/>
              <a:buChar char="•"/>
            </a:pPr>
            <a:r>
              <a:rPr lang="en-US" dirty="0"/>
              <a:t>Case-control study  if the population is not well defined and speed of investigation is important</a:t>
            </a:r>
            <a:endParaRPr lang="en-US" dirty="0">
              <a:cs typeface="Calibri"/>
            </a:endParaRPr>
          </a:p>
          <a:p>
            <a:pPr marL="742950" lvl="1" indent="-285750">
              <a:spcAft>
                <a:spcPts val="1200"/>
              </a:spcAft>
              <a:buFont typeface="Arial"/>
              <a:buChar char="•"/>
            </a:pPr>
            <a:r>
              <a:rPr lang="en-US" dirty="0"/>
              <a:t>Cohort study if the population is small and well defined</a:t>
            </a:r>
            <a:endParaRPr lang="en-US" dirty="0">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43254"/>
            <a:ext cx="7391400" cy="6497556"/>
          </a:xfrm>
          <a:prstGeom prst="rect">
            <a:avLst/>
          </a:prstGeom>
        </p:spPr>
      </p:pic>
    </p:spTree>
    <p:extLst>
      <p:ext uri="{BB962C8B-B14F-4D97-AF65-F5344CB8AC3E}">
        <p14:creationId xmlns:p14="http://schemas.microsoft.com/office/powerpoint/2010/main" val="3714591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77588"/>
          </a:xfrm>
        </p:spPr>
        <p:txBody>
          <a:bodyPr>
            <a:normAutofit/>
          </a:bodyPr>
          <a:lstStyle/>
          <a:p>
            <a:r>
              <a:rPr lang="en-US" sz="4000" dirty="0"/>
              <a:t>Example of a Cohort Study</a:t>
            </a:r>
          </a:p>
        </p:txBody>
      </p:sp>
      <p:sp>
        <p:nvSpPr>
          <p:cNvPr id="3" name="Content Placeholder 2"/>
          <p:cNvSpPr>
            <a:spLocks noGrp="1"/>
          </p:cNvSpPr>
          <p:nvPr>
            <p:ph idx="1"/>
          </p:nvPr>
        </p:nvSpPr>
        <p:spPr>
          <a:xfrm>
            <a:off x="592922" y="1845734"/>
            <a:ext cx="8190781" cy="4023360"/>
          </a:xfrm>
        </p:spPr>
        <p:txBody>
          <a:bodyPr vert="horz" lIns="0" tIns="45720" rIns="0" bIns="45720" rtlCol="0" anchor="t">
            <a:normAutofit lnSpcReduction="10000"/>
          </a:bodyPr>
          <a:lstStyle/>
          <a:p>
            <a:pPr indent="274320" algn="just">
              <a:lnSpc>
                <a:spcPct val="150000"/>
              </a:lnSpc>
            </a:pPr>
            <a:r>
              <a:rPr lang="en-US" dirty="0"/>
              <a:t>A community in Massachusetts experienced an outbreak of Salmonellosis. Health officials noted that an unusually large number of cases had been reported during a span of several days. Descriptive epidemiology was conducted, and hypothesis-generating interviews indicated that all of the disease people had attended a parent-teacher luncheon at a local school. The descriptive epidemiology convincingly indicated that the outbreak originated at the luncheon, but which specific dish was responsible? The investigators needed to establish which dish was responsible in order to clearly establish the source and to ensure that appropriate control measures were undertaken.</a:t>
            </a:r>
            <a:endParaRPr lang="en-US">
              <a:cs typeface="Calibri"/>
            </a:endParaRPr>
          </a:p>
        </p:txBody>
      </p:sp>
      <p:sp>
        <p:nvSpPr>
          <p:cNvPr id="5" name="Slide Number Placeholder 4"/>
          <p:cNvSpPr>
            <a:spLocks noGrp="1"/>
          </p:cNvSpPr>
          <p:nvPr>
            <p:ph type="sldNum" sz="quarter" idx="12"/>
          </p:nvPr>
        </p:nvSpPr>
        <p:spPr/>
        <p:txBody>
          <a:bodyPr/>
          <a:lstStyle/>
          <a:p>
            <a:fld id="{5C3ACB02-13B3-0A4A-AA16-A3ACD3D502CA}"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E4490D0-3672-446A-AC12-B4830333BD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39CB82C2-DF65-4EC1-8280-F201D50F5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12">
            <a:extLst>
              <a:ext uri="{FF2B5EF4-FFF2-40B4-BE49-F238E27FC236}">
                <a16:creationId xmlns:a16="http://schemas.microsoft.com/office/drawing/2014/main" id="{7E1D4427-852B-4B37-8E76-0E9F1810BA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14">
            <a:extLst>
              <a:ext uri="{FF2B5EF4-FFF2-40B4-BE49-F238E27FC236}">
                <a16:creationId xmlns:a16="http://schemas.microsoft.com/office/drawing/2014/main" id="{C4AAA502-5435-489E-9538-3A40E6C71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95589-D4F2-46CD-BCAB-15A82DB151F6}"/>
              </a:ext>
            </a:extLst>
          </p:cNvPr>
          <p:cNvSpPr>
            <a:spLocks noGrp="1"/>
          </p:cNvSpPr>
          <p:nvPr>
            <p:ph type="title"/>
          </p:nvPr>
        </p:nvSpPr>
        <p:spPr>
          <a:xfrm>
            <a:off x="475499" y="4550229"/>
            <a:ext cx="8196182" cy="511316"/>
          </a:xfrm>
        </p:spPr>
        <p:txBody>
          <a:bodyPr vert="horz" lIns="91440" tIns="45720" rIns="91440" bIns="45720" rtlCol="0" anchor="b">
            <a:noAutofit/>
          </a:bodyPr>
          <a:lstStyle/>
          <a:p>
            <a:pPr algn="ctr"/>
            <a:r>
              <a:rPr lang="en-US" sz="2000" b="1" dirty="0">
                <a:solidFill>
                  <a:srgbClr val="404040"/>
                </a:solidFill>
                <a:cs typeface="Calibri Light"/>
              </a:rPr>
              <a:t>Risk Ratio = (Incidence in the exposed group) / (Incidence in the unexposed group)</a:t>
            </a:r>
            <a:endParaRPr lang="en-US" sz="2000" b="1">
              <a:cs typeface="Calibri Light"/>
            </a:endParaRPr>
          </a:p>
        </p:txBody>
      </p:sp>
      <p:pic>
        <p:nvPicPr>
          <p:cNvPr id="4" name="Picture 4" descr="A screenshot of a cell phone&#10;&#10;Description generated with very high confidence">
            <a:extLst>
              <a:ext uri="{FF2B5EF4-FFF2-40B4-BE49-F238E27FC236}">
                <a16:creationId xmlns:a16="http://schemas.microsoft.com/office/drawing/2014/main" id="{781D30E0-B38B-4DF6-9C9E-3DFB82027C06}"/>
              </a:ext>
            </a:extLst>
          </p:cNvPr>
          <p:cNvPicPr>
            <a:picLocks noGrp="1" noChangeAspect="1"/>
          </p:cNvPicPr>
          <p:nvPr>
            <p:ph idx="1"/>
          </p:nvPr>
        </p:nvPicPr>
        <p:blipFill>
          <a:blip r:embed="rId2"/>
          <a:stretch>
            <a:fillRect/>
          </a:stretch>
        </p:blipFill>
        <p:spPr>
          <a:xfrm>
            <a:off x="476592" y="1438650"/>
            <a:ext cx="8187348" cy="2804166"/>
          </a:xfrm>
          <a:prstGeom prst="rect">
            <a:avLst/>
          </a:prstGeom>
        </p:spPr>
      </p:pic>
      <p:cxnSp>
        <p:nvCxnSpPr>
          <p:cNvPr id="12" name="Straight Connector 16">
            <a:extLst>
              <a:ext uri="{FF2B5EF4-FFF2-40B4-BE49-F238E27FC236}">
                <a16:creationId xmlns:a16="http://schemas.microsoft.com/office/drawing/2014/main" id="{C9AC0290-4702-4519-B0F4-C2A46880997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8">
            <a:extLst>
              <a:ext uri="{FF2B5EF4-FFF2-40B4-BE49-F238E27FC236}">
                <a16:creationId xmlns:a16="http://schemas.microsoft.com/office/drawing/2014/main" id="{DE42378B-2E28-4810-8421-7A473A40E3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0">
            <a:extLst>
              <a:ext uri="{FF2B5EF4-FFF2-40B4-BE49-F238E27FC236}">
                <a16:creationId xmlns:a16="http://schemas.microsoft.com/office/drawing/2014/main" id="{0D91DD17-237F-4811-BC0E-128EB1BD7C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8" descr="A picture containing device&#10;&#10;Description generated with high confidence">
            <a:extLst>
              <a:ext uri="{FF2B5EF4-FFF2-40B4-BE49-F238E27FC236}">
                <a16:creationId xmlns:a16="http://schemas.microsoft.com/office/drawing/2014/main" id="{4BDC69D1-F278-41E8-8AEA-C369A2A23B98}"/>
              </a:ext>
            </a:extLst>
          </p:cNvPr>
          <p:cNvPicPr>
            <a:picLocks noChangeAspect="1"/>
          </p:cNvPicPr>
          <p:nvPr/>
        </p:nvPicPr>
        <p:blipFill>
          <a:blip r:embed="rId3"/>
          <a:stretch>
            <a:fillRect/>
          </a:stretch>
        </p:blipFill>
        <p:spPr>
          <a:xfrm>
            <a:off x="7489435" y="6018452"/>
            <a:ext cx="1339432" cy="255738"/>
          </a:xfrm>
          <a:prstGeom prst="rect">
            <a:avLst/>
          </a:prstGeom>
        </p:spPr>
      </p:pic>
    </p:spTree>
    <p:extLst>
      <p:ext uri="{BB962C8B-B14F-4D97-AF65-F5344CB8AC3E}">
        <p14:creationId xmlns:p14="http://schemas.microsoft.com/office/powerpoint/2010/main" val="1625987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screenshot of a cell phone&#10;&#10;Description generated with very high confidence">
            <a:extLst>
              <a:ext uri="{FF2B5EF4-FFF2-40B4-BE49-F238E27FC236}">
                <a16:creationId xmlns:a16="http://schemas.microsoft.com/office/drawing/2014/main" id="{A4FF7C30-0234-4F12-A2FF-544904A92CF9}"/>
              </a:ext>
            </a:extLst>
          </p:cNvPr>
          <p:cNvPicPr>
            <a:picLocks noGrp="1" noChangeAspect="1"/>
          </p:cNvPicPr>
          <p:nvPr>
            <p:ph idx="1"/>
          </p:nvPr>
        </p:nvPicPr>
        <p:blipFill>
          <a:blip r:embed="rId2"/>
          <a:stretch>
            <a:fillRect/>
          </a:stretch>
        </p:blipFill>
        <p:spPr>
          <a:xfrm>
            <a:off x="1101054" y="643467"/>
            <a:ext cx="6941890" cy="5050225"/>
          </a:xfrm>
          <a:prstGeom prst="rect">
            <a:avLst/>
          </a:prstGeom>
        </p:spPr>
      </p:pic>
      <p:pic>
        <p:nvPicPr>
          <p:cNvPr id="6" name="Picture 18">
            <a:extLst>
              <a:ext uri="{FF2B5EF4-FFF2-40B4-BE49-F238E27FC236}">
                <a16:creationId xmlns:a16="http://schemas.microsoft.com/office/drawing/2014/main" id="{860C271E-9D36-4613-AF62-52DCB8F5F45B}"/>
              </a:ext>
            </a:extLst>
          </p:cNvPr>
          <p:cNvPicPr>
            <a:picLocks noChangeAspect="1"/>
          </p:cNvPicPr>
          <p:nvPr/>
        </p:nvPicPr>
        <p:blipFill>
          <a:blip r:embed="rId3"/>
          <a:stretch>
            <a:fillRect/>
          </a:stretch>
        </p:blipFill>
        <p:spPr>
          <a:xfrm>
            <a:off x="7489435" y="6018452"/>
            <a:ext cx="1339432" cy="255738"/>
          </a:xfrm>
          <a:prstGeom prst="rect">
            <a:avLst/>
          </a:prstGeom>
        </p:spPr>
      </p:pic>
    </p:spTree>
    <p:extLst>
      <p:ext uri="{BB962C8B-B14F-4D97-AF65-F5344CB8AC3E}">
        <p14:creationId xmlns:p14="http://schemas.microsoft.com/office/powerpoint/2010/main" val="1221282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20078"/>
          </a:xfrm>
        </p:spPr>
        <p:txBody>
          <a:bodyPr>
            <a:normAutofit/>
          </a:bodyPr>
          <a:lstStyle/>
          <a:p>
            <a:r>
              <a:rPr lang="en-US" sz="4400" dirty="0"/>
              <a:t>Example of a Case-Control Study</a:t>
            </a:r>
          </a:p>
        </p:txBody>
      </p:sp>
      <p:sp>
        <p:nvSpPr>
          <p:cNvPr id="3" name="Slide Number Placeholder 2"/>
          <p:cNvSpPr>
            <a:spLocks noGrp="1"/>
          </p:cNvSpPr>
          <p:nvPr>
            <p:ph type="sldNum" sz="quarter" idx="12"/>
          </p:nvPr>
        </p:nvSpPr>
        <p:spPr/>
        <p:txBody>
          <a:bodyPr/>
          <a:lstStyle/>
          <a:p>
            <a:fld id="{5C3ACB02-13B3-0A4A-AA16-A3ACD3D502CA}" type="slidenum">
              <a:rPr lang="en-US" smtClean="0"/>
              <a:pPr/>
              <a:t>43</a:t>
            </a:fld>
            <a:endParaRPr lang="en-US" dirty="0"/>
          </a:p>
        </p:txBody>
      </p:sp>
      <p:sp>
        <p:nvSpPr>
          <p:cNvPr id="6" name="TextBox 4"/>
          <p:cNvSpPr txBox="1">
            <a:spLocks noChangeArrowheads="1"/>
          </p:cNvSpPr>
          <p:nvPr/>
        </p:nvSpPr>
        <p:spPr bwMode="auto">
          <a:xfrm>
            <a:off x="1752600" y="5410200"/>
            <a:ext cx="5715000" cy="830997"/>
          </a:xfrm>
          <a:prstGeom prst="rect">
            <a:avLst/>
          </a:prstGeom>
          <a:noFill/>
          <a:ln w="9525">
            <a:noFill/>
            <a:miter lim="800000"/>
            <a:headEnd/>
            <a:tailEnd/>
          </a:ln>
        </p:spPr>
        <p:txBody>
          <a:bodyPr wrap="square">
            <a:spAutoFit/>
          </a:bodyPr>
          <a:lstStyle/>
          <a:p>
            <a:pPr algn="ctr"/>
            <a:r>
              <a:rPr lang="en-US" sz="1600" b="1" dirty="0">
                <a:solidFill>
                  <a:srgbClr val="FFFFFF"/>
                </a:solidFill>
              </a:rPr>
              <a:t>Figure 9-3 </a:t>
            </a:r>
          </a:p>
          <a:p>
            <a:pPr algn="ctr"/>
            <a:r>
              <a:rPr lang="en-US" sz="1600" dirty="0">
                <a:solidFill>
                  <a:srgbClr val="FFFFFF"/>
                </a:solidFill>
              </a:rPr>
              <a:t>Food-Specific 2 X 2 Table for Fictitious Illness and Food</a:t>
            </a:r>
            <a:endParaRPr lang="en-US" sz="1600" b="1" dirty="0">
              <a:solidFill>
                <a:srgbClr val="FFFFFF"/>
              </a:solidFill>
            </a:endParaRPr>
          </a:p>
          <a:p>
            <a:pPr algn="ctr"/>
            <a:endParaRPr lang="en-US" sz="1600" dirty="0"/>
          </a:p>
        </p:txBody>
      </p:sp>
      <p:sp>
        <p:nvSpPr>
          <p:cNvPr id="5" name="TextBox 4">
            <a:extLst>
              <a:ext uri="{FF2B5EF4-FFF2-40B4-BE49-F238E27FC236}">
                <a16:creationId xmlns:a16="http://schemas.microsoft.com/office/drawing/2014/main" id="{50F1103F-A805-41C6-A282-A64FFFC0DC63}"/>
              </a:ext>
            </a:extLst>
          </p:cNvPr>
          <p:cNvSpPr txBox="1"/>
          <p:nvPr/>
        </p:nvSpPr>
        <p:spPr>
          <a:xfrm>
            <a:off x="460077" y="1777042"/>
            <a:ext cx="8525771" cy="46884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74320" algn="just">
              <a:lnSpc>
                <a:spcPct val="150000"/>
              </a:lnSpc>
              <a:spcAft>
                <a:spcPts val="600"/>
              </a:spcAft>
            </a:pPr>
            <a:r>
              <a:rPr lang="en-US" dirty="0">
                <a:latin typeface="Arial"/>
                <a:cs typeface="Arial"/>
              </a:rPr>
              <a:t>Within a short period of time 20 cases of hepatitis A were identified in the Marshfield area. The epidemic curve suggested a point source epidemic, and the spot map showed the cases to be spread across the entire South Shore of Massachusetts. Hypothesis-generating interviews resulted in five food establishments that were candidate sources. </a:t>
            </a:r>
            <a:endParaRPr lang="en-US">
              <a:latin typeface="Arial"/>
              <a:cs typeface="Arial"/>
            </a:endParaRPr>
          </a:p>
          <a:p>
            <a:pPr indent="274320" algn="just">
              <a:lnSpc>
                <a:spcPct val="150000"/>
              </a:lnSpc>
              <a:spcAft>
                <a:spcPts val="600"/>
              </a:spcAft>
            </a:pPr>
            <a:r>
              <a:rPr lang="en-US" dirty="0">
                <a:latin typeface="Arial"/>
                <a:cs typeface="Arial"/>
              </a:rPr>
              <a:t> The investigators identified as many cases as possible, and they selected a sample of non-diseased people as a comparison group (the controls). The "controls" were </a:t>
            </a:r>
            <a:r>
              <a:rPr lang="en-US" dirty="0" err="1">
                <a:latin typeface="Arial"/>
                <a:cs typeface="Arial"/>
              </a:rPr>
              <a:t>were</a:t>
            </a:r>
            <a:r>
              <a:rPr lang="en-US" dirty="0">
                <a:latin typeface="Arial"/>
                <a:cs typeface="Arial"/>
              </a:rPr>
              <a:t> matched to the cases with respect to age, gender, and neighborhood of residence. Investigators then ascertained the prior exposures of subjects in each group, focusing on food establishments and other possibly relevant exposures they had had during the past two months.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high confidence">
            <a:extLst>
              <a:ext uri="{FF2B5EF4-FFF2-40B4-BE49-F238E27FC236}">
                <a16:creationId xmlns:a16="http://schemas.microsoft.com/office/drawing/2014/main" id="{F93A9B37-E78D-470E-B025-F23C35DE834D}"/>
              </a:ext>
            </a:extLst>
          </p:cNvPr>
          <p:cNvPicPr>
            <a:picLocks noChangeAspect="1"/>
          </p:cNvPicPr>
          <p:nvPr/>
        </p:nvPicPr>
        <p:blipFill>
          <a:blip r:embed="rId2"/>
          <a:stretch>
            <a:fillRect/>
          </a:stretch>
        </p:blipFill>
        <p:spPr>
          <a:xfrm>
            <a:off x="511834" y="840590"/>
            <a:ext cx="8192219" cy="1582480"/>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70117061-C2B2-480D-9D4F-62C37E458CE3}"/>
              </a:ext>
            </a:extLst>
          </p:cNvPr>
          <p:cNvPicPr>
            <a:picLocks noChangeAspect="1"/>
          </p:cNvPicPr>
          <p:nvPr/>
        </p:nvPicPr>
        <p:blipFill>
          <a:blip r:embed="rId3"/>
          <a:stretch>
            <a:fillRect/>
          </a:stretch>
        </p:blipFill>
        <p:spPr>
          <a:xfrm>
            <a:off x="511834" y="3609049"/>
            <a:ext cx="8192217" cy="1451447"/>
          </a:xfrm>
          <a:prstGeom prst="rect">
            <a:avLst/>
          </a:prstGeom>
        </p:spPr>
      </p:pic>
      <p:sp>
        <p:nvSpPr>
          <p:cNvPr id="8" name="TextBox 7">
            <a:extLst>
              <a:ext uri="{FF2B5EF4-FFF2-40B4-BE49-F238E27FC236}">
                <a16:creationId xmlns:a16="http://schemas.microsoft.com/office/drawing/2014/main" id="{2A8B46F5-2099-404E-805C-B632EC153335}"/>
              </a:ext>
            </a:extLst>
          </p:cNvPr>
          <p:cNvSpPr txBox="1"/>
          <p:nvPr/>
        </p:nvSpPr>
        <p:spPr>
          <a:xfrm>
            <a:off x="2357887" y="2840966"/>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Odds Ratio = (10/19) / (9/19) = 1.1</a:t>
            </a:r>
            <a:endParaRPr lang="en-US" dirty="0"/>
          </a:p>
        </p:txBody>
      </p:sp>
      <p:sp>
        <p:nvSpPr>
          <p:cNvPr id="9" name="TextBox 8">
            <a:extLst>
              <a:ext uri="{FF2B5EF4-FFF2-40B4-BE49-F238E27FC236}">
                <a16:creationId xmlns:a16="http://schemas.microsoft.com/office/drawing/2014/main" id="{87215DB7-5EB0-482F-AF4D-108710F9BE39}"/>
              </a:ext>
            </a:extLst>
          </p:cNvPr>
          <p:cNvSpPr txBox="1"/>
          <p:nvPr/>
        </p:nvSpPr>
        <p:spPr>
          <a:xfrm>
            <a:off x="2357887" y="5472023"/>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Odds Ratio = (18/7) / (1/29) = 75</a:t>
            </a:r>
            <a:endParaRPr lang="en-US"/>
          </a:p>
        </p:txBody>
      </p:sp>
      <p:pic>
        <p:nvPicPr>
          <p:cNvPr id="11" name="Picture 18" descr="A picture containing device&#10;&#10;Description generated with high confidence">
            <a:extLst>
              <a:ext uri="{FF2B5EF4-FFF2-40B4-BE49-F238E27FC236}">
                <a16:creationId xmlns:a16="http://schemas.microsoft.com/office/drawing/2014/main" id="{2636702A-D9EB-4946-98AD-8C9C6D98674D}"/>
              </a:ext>
            </a:extLst>
          </p:cNvPr>
          <p:cNvPicPr>
            <a:picLocks noChangeAspect="1"/>
          </p:cNvPicPr>
          <p:nvPr/>
        </p:nvPicPr>
        <p:blipFill>
          <a:blip r:embed="rId4"/>
          <a:stretch>
            <a:fillRect/>
          </a:stretch>
        </p:blipFill>
        <p:spPr>
          <a:xfrm>
            <a:off x="7489435" y="6018452"/>
            <a:ext cx="1339432" cy="255738"/>
          </a:xfrm>
          <a:prstGeom prst="rect">
            <a:avLst/>
          </a:prstGeom>
        </p:spPr>
      </p:pic>
    </p:spTree>
    <p:extLst>
      <p:ext uri="{BB962C8B-B14F-4D97-AF65-F5344CB8AC3E}">
        <p14:creationId xmlns:p14="http://schemas.microsoft.com/office/powerpoint/2010/main" val="107115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E880-5018-4EEC-9C17-8DFFFBE82F16}"/>
              </a:ext>
            </a:extLst>
          </p:cNvPr>
          <p:cNvSpPr>
            <a:spLocks noGrp="1"/>
          </p:cNvSpPr>
          <p:nvPr>
            <p:ph type="title"/>
          </p:nvPr>
        </p:nvSpPr>
        <p:spPr>
          <a:xfrm>
            <a:off x="822960" y="286604"/>
            <a:ext cx="7543800" cy="1062569"/>
          </a:xfrm>
        </p:spPr>
        <p:txBody>
          <a:bodyPr/>
          <a:lstStyle/>
          <a:p>
            <a:r>
              <a:rPr lang="en-US" dirty="0">
                <a:cs typeface="Calibri Light"/>
              </a:rPr>
              <a:t>Exercise</a:t>
            </a:r>
            <a:endParaRPr lang="en-US" dirty="0"/>
          </a:p>
        </p:txBody>
      </p:sp>
      <p:sp>
        <p:nvSpPr>
          <p:cNvPr id="3" name="Content Placeholder 2">
            <a:extLst>
              <a:ext uri="{FF2B5EF4-FFF2-40B4-BE49-F238E27FC236}">
                <a16:creationId xmlns:a16="http://schemas.microsoft.com/office/drawing/2014/main" id="{D7450306-415D-44DA-AC22-27C25B8E8E4D}"/>
              </a:ext>
            </a:extLst>
          </p:cNvPr>
          <p:cNvSpPr>
            <a:spLocks noGrp="1"/>
          </p:cNvSpPr>
          <p:nvPr>
            <p:ph idx="1"/>
          </p:nvPr>
        </p:nvSpPr>
        <p:spPr/>
        <p:txBody>
          <a:bodyPr vert="horz" lIns="0" tIns="45720" rIns="0" bIns="45720" rtlCol="0" anchor="t">
            <a:normAutofit/>
          </a:bodyPr>
          <a:lstStyle/>
          <a:p>
            <a:pPr indent="274320" algn="just">
              <a:lnSpc>
                <a:spcPct val="150000"/>
              </a:lnSpc>
            </a:pPr>
            <a:r>
              <a:rPr lang="en-US" dirty="0">
                <a:cs typeface="Calibri"/>
              </a:rPr>
              <a:t>You are called to help investigate a cluster of 17 persons who developed brain cancer in an area over the past couple of years. Most, perhaps all, used cell phones. Which study design would you choose to investigate a possible association between cell phone use and brain cancer?</a:t>
            </a:r>
            <a:endParaRPr lang="en-US" dirty="0"/>
          </a:p>
        </p:txBody>
      </p:sp>
      <p:sp>
        <p:nvSpPr>
          <p:cNvPr id="4" name="TextBox 3">
            <a:extLst>
              <a:ext uri="{FF2B5EF4-FFF2-40B4-BE49-F238E27FC236}">
                <a16:creationId xmlns:a16="http://schemas.microsoft.com/office/drawing/2014/main" id="{3BFC9EFD-1C08-49F0-9CD9-92629D58AAB1}"/>
              </a:ext>
            </a:extLst>
          </p:cNvPr>
          <p:cNvSpPr txBox="1"/>
          <p:nvPr/>
        </p:nvSpPr>
        <p:spPr>
          <a:xfrm>
            <a:off x="2314755" y="4781909"/>
            <a:ext cx="4572000" cy="369332"/>
          </a:xfrm>
          <a:prstGeom prst="rect">
            <a:avLst/>
          </a:prstGeom>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Lato"/>
              </a:rPr>
              <a:t>A case-control study is the design of choice</a:t>
            </a:r>
            <a:endParaRPr lang="en-US"/>
          </a:p>
        </p:txBody>
      </p:sp>
    </p:spTree>
    <p:extLst>
      <p:ext uri="{BB962C8B-B14F-4D97-AF65-F5344CB8AC3E}">
        <p14:creationId xmlns:p14="http://schemas.microsoft.com/office/powerpoint/2010/main" val="4313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7: Determine Control Measures</a:t>
            </a:r>
          </a:p>
        </p:txBody>
      </p:sp>
      <p:sp>
        <p:nvSpPr>
          <p:cNvPr id="3" name="Content Placeholder 2"/>
          <p:cNvSpPr>
            <a:spLocks noGrp="1"/>
          </p:cNvSpPr>
          <p:nvPr>
            <p:ph idx="1"/>
          </p:nvPr>
        </p:nvSpPr>
        <p:spPr/>
        <p:txBody>
          <a:bodyPr/>
          <a:lstStyle/>
          <a:p>
            <a:r>
              <a:rPr lang="en-US" dirty="0"/>
              <a:t>Important to control current outbreak and prevent future outbreaks</a:t>
            </a:r>
          </a:p>
          <a:p>
            <a:r>
              <a:rPr lang="en-US" dirty="0"/>
              <a:t>Control measures completely dependent on the identified source of the outbreak</a:t>
            </a:r>
          </a:p>
          <a:p>
            <a:pPr lvl="1"/>
            <a:r>
              <a:rPr lang="en-US" dirty="0"/>
              <a:t>May include treating carriers of infection and vaccinating population at risk</a:t>
            </a:r>
          </a:p>
          <a:p>
            <a:pPr lvl="1"/>
            <a:r>
              <a:rPr lang="en-US" dirty="0"/>
              <a:t>May include comprehensive training programs</a:t>
            </a:r>
          </a:p>
          <a:p>
            <a:endParaRPr lang="en-US" dirty="0"/>
          </a:p>
        </p:txBody>
      </p:sp>
      <p:sp>
        <p:nvSpPr>
          <p:cNvPr id="5" name="Slide Number Placeholder 4"/>
          <p:cNvSpPr>
            <a:spLocks noGrp="1"/>
          </p:cNvSpPr>
          <p:nvPr>
            <p:ph type="sldNum" sz="quarter" idx="12"/>
          </p:nvPr>
        </p:nvSpPr>
        <p:spPr/>
        <p:txBody>
          <a:bodyPr/>
          <a:lstStyle/>
          <a:p>
            <a:fld id="{5C3ACB02-13B3-0A4A-AA16-A3ACD3D502CA}"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48833"/>
          </a:xfrm>
        </p:spPr>
        <p:txBody>
          <a:bodyPr>
            <a:normAutofit/>
          </a:bodyPr>
          <a:lstStyle/>
          <a:p>
            <a:r>
              <a:rPr lang="en-US" sz="4000" dirty="0"/>
              <a:t>Step 7: Determine Control Measures </a:t>
            </a:r>
          </a:p>
        </p:txBody>
      </p:sp>
      <p:sp>
        <p:nvSpPr>
          <p:cNvPr id="3" name="Slide Number Placeholder 2"/>
          <p:cNvSpPr>
            <a:spLocks noGrp="1"/>
          </p:cNvSpPr>
          <p:nvPr>
            <p:ph type="sldNum" sz="quarter" idx="12"/>
          </p:nvPr>
        </p:nvSpPr>
        <p:spPr/>
        <p:txBody>
          <a:bodyPr/>
          <a:lstStyle/>
          <a:p>
            <a:fld id="{5C3ACB02-13B3-0A4A-AA16-A3ACD3D502CA}" type="slidenum">
              <a:rPr lang="en-US" smtClean="0"/>
              <a:pPr/>
              <a:t>47</a:t>
            </a:fld>
            <a:endParaRPr lang="en-US" dirty="0"/>
          </a:p>
        </p:txBody>
      </p:sp>
      <p:sp>
        <p:nvSpPr>
          <p:cNvPr id="6" name="TextBox 4"/>
          <p:cNvSpPr txBox="1">
            <a:spLocks noChangeArrowheads="1"/>
          </p:cNvSpPr>
          <p:nvPr/>
        </p:nvSpPr>
        <p:spPr bwMode="auto">
          <a:xfrm>
            <a:off x="2667000" y="5410200"/>
            <a:ext cx="4114800" cy="830997"/>
          </a:xfrm>
          <a:prstGeom prst="rect">
            <a:avLst/>
          </a:prstGeom>
          <a:noFill/>
          <a:ln w="9525">
            <a:noFill/>
            <a:miter lim="800000"/>
            <a:headEnd/>
            <a:tailEnd/>
          </a:ln>
        </p:spPr>
        <p:txBody>
          <a:bodyPr wrap="square">
            <a:spAutoFit/>
          </a:bodyPr>
          <a:lstStyle/>
          <a:p>
            <a:pPr algn="ctr"/>
            <a:r>
              <a:rPr lang="en-US" sz="1600" b="1" dirty="0">
                <a:solidFill>
                  <a:srgbClr val="FFFFFF"/>
                </a:solidFill>
              </a:rPr>
              <a:t>Table 9-9</a:t>
            </a:r>
          </a:p>
          <a:p>
            <a:pPr algn="ctr"/>
            <a:r>
              <a:rPr lang="en-US" sz="1600" dirty="0">
                <a:solidFill>
                  <a:srgbClr val="FFFFFF"/>
                </a:solidFill>
              </a:rPr>
              <a:t>Step 7: Determine Control Measures</a:t>
            </a:r>
          </a:p>
          <a:p>
            <a:pPr algn="ctr"/>
            <a:endParaRPr lang="en-US" sz="1600" dirty="0">
              <a:solidFill>
                <a:srgbClr val="FFFFFF"/>
              </a:solidFill>
            </a:endParaRPr>
          </a:p>
        </p:txBody>
      </p:sp>
      <p:sp>
        <p:nvSpPr>
          <p:cNvPr id="5" name="TextBox 4">
            <a:extLst>
              <a:ext uri="{FF2B5EF4-FFF2-40B4-BE49-F238E27FC236}">
                <a16:creationId xmlns:a16="http://schemas.microsoft.com/office/drawing/2014/main" id="{81D636CF-4DD0-4841-8E30-D1AE5584FBD0}"/>
              </a:ext>
            </a:extLst>
          </p:cNvPr>
          <p:cNvSpPr txBox="1"/>
          <p:nvPr/>
        </p:nvSpPr>
        <p:spPr>
          <a:xfrm>
            <a:off x="1365849" y="2539042"/>
            <a:ext cx="4572000" cy="270843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2000" dirty="0"/>
              <a:t>Destroy implicated food</a:t>
            </a:r>
            <a:endParaRPr lang="en-US" sz="2000" dirty="0">
              <a:cs typeface="Calibri"/>
            </a:endParaRPr>
          </a:p>
          <a:p>
            <a:pPr marL="285750" indent="-285750">
              <a:spcAft>
                <a:spcPts val="1200"/>
              </a:spcAft>
              <a:buFont typeface="Arial"/>
              <a:buChar char="•"/>
            </a:pPr>
            <a:r>
              <a:rPr lang="en-US" sz="2000" dirty="0"/>
              <a:t>Close water source or beaches</a:t>
            </a:r>
            <a:endParaRPr lang="en-US" sz="2000" dirty="0">
              <a:cs typeface="Calibri"/>
            </a:endParaRPr>
          </a:p>
          <a:p>
            <a:pPr marL="285750" indent="-285750">
              <a:spcAft>
                <a:spcPts val="1200"/>
              </a:spcAft>
              <a:buFont typeface="Arial"/>
              <a:buChar char="•"/>
            </a:pPr>
            <a:r>
              <a:rPr lang="en-US" sz="2000" dirty="0"/>
              <a:t>Treat carriers</a:t>
            </a:r>
            <a:endParaRPr lang="en-US" sz="2000" dirty="0">
              <a:cs typeface="Calibri"/>
            </a:endParaRPr>
          </a:p>
          <a:p>
            <a:pPr marL="285750" indent="-285750">
              <a:spcAft>
                <a:spcPts val="1200"/>
              </a:spcAft>
              <a:buFont typeface="Arial"/>
              <a:buChar char="•"/>
            </a:pPr>
            <a:r>
              <a:rPr lang="en-US" sz="2000" dirty="0"/>
              <a:t>Vaccinate susceptible population</a:t>
            </a:r>
            <a:endParaRPr lang="en-US" sz="2000" dirty="0">
              <a:cs typeface="Calibri"/>
            </a:endParaRPr>
          </a:p>
          <a:p>
            <a:pPr marL="285750" indent="-285750">
              <a:spcAft>
                <a:spcPts val="1200"/>
              </a:spcAft>
              <a:buFont typeface="Arial"/>
              <a:buChar char="•"/>
            </a:pPr>
            <a:r>
              <a:rPr lang="en-US" sz="2000" dirty="0"/>
              <a:t>Training</a:t>
            </a:r>
          </a:p>
          <a:p>
            <a:pPr marL="285750" indent="-285750">
              <a:spcAft>
                <a:spcPts val="1200"/>
              </a:spcAft>
              <a:buFont typeface="Arial"/>
              <a:buChar char="•"/>
            </a:pPr>
            <a:r>
              <a:rPr lang="en-US" sz="2000" dirty="0">
                <a:cs typeface="Calibri"/>
              </a:rPr>
              <a:t>Etc.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8" descr="A screenshot of a cell phone&#10;&#10;Description generated with high confidence">
            <a:extLst>
              <a:ext uri="{FF2B5EF4-FFF2-40B4-BE49-F238E27FC236}">
                <a16:creationId xmlns:a16="http://schemas.microsoft.com/office/drawing/2014/main" id="{62F54991-B74A-4908-9432-3DA457841CBD}"/>
              </a:ext>
            </a:extLst>
          </p:cNvPr>
          <p:cNvPicPr>
            <a:picLocks noGrp="1" noChangeAspect="1"/>
          </p:cNvPicPr>
          <p:nvPr>
            <p:ph idx="1"/>
          </p:nvPr>
        </p:nvPicPr>
        <p:blipFill>
          <a:blip r:embed="rId2"/>
          <a:stretch>
            <a:fillRect/>
          </a:stretch>
        </p:blipFill>
        <p:spPr>
          <a:xfrm>
            <a:off x="482600" y="725163"/>
            <a:ext cx="8178799" cy="4886832"/>
          </a:xfrm>
          <a:prstGeom prst="rect">
            <a:avLst/>
          </a:prstGeom>
        </p:spPr>
      </p:pic>
      <p:pic>
        <p:nvPicPr>
          <p:cNvPr id="12" name="Picture 13">
            <a:extLst>
              <a:ext uri="{FF2B5EF4-FFF2-40B4-BE49-F238E27FC236}">
                <a16:creationId xmlns:a16="http://schemas.microsoft.com/office/drawing/2014/main" id="{6BBDE786-546D-404F-A482-B7B984E5C705}"/>
              </a:ext>
            </a:extLst>
          </p:cNvPr>
          <p:cNvPicPr>
            <a:picLocks noChangeAspect="1"/>
          </p:cNvPicPr>
          <p:nvPr/>
        </p:nvPicPr>
        <p:blipFill>
          <a:blip r:embed="rId3"/>
          <a:stretch>
            <a:fillRect/>
          </a:stretch>
        </p:blipFill>
        <p:spPr>
          <a:xfrm>
            <a:off x="7916174" y="5770193"/>
            <a:ext cx="960408" cy="392822"/>
          </a:xfrm>
          <a:prstGeom prst="rect">
            <a:avLst/>
          </a:prstGeom>
        </p:spPr>
      </p:pic>
    </p:spTree>
    <p:extLst>
      <p:ext uri="{BB962C8B-B14F-4D97-AF65-F5344CB8AC3E}">
        <p14:creationId xmlns:p14="http://schemas.microsoft.com/office/powerpoint/2010/main" val="4280550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91324"/>
          </a:xfrm>
        </p:spPr>
        <p:txBody>
          <a:bodyPr>
            <a:normAutofit/>
          </a:bodyPr>
          <a:lstStyle/>
          <a:p>
            <a:r>
              <a:rPr lang="en-US" sz="4000" dirty="0"/>
              <a:t>Step 8: Plan a More Systematic Study</a:t>
            </a:r>
          </a:p>
        </p:txBody>
      </p:sp>
      <p:sp>
        <p:nvSpPr>
          <p:cNvPr id="3" name="Slide Number Placeholder 2"/>
          <p:cNvSpPr>
            <a:spLocks noGrp="1"/>
          </p:cNvSpPr>
          <p:nvPr>
            <p:ph type="sldNum" sz="quarter" idx="12"/>
          </p:nvPr>
        </p:nvSpPr>
        <p:spPr/>
        <p:txBody>
          <a:bodyPr/>
          <a:lstStyle/>
          <a:p>
            <a:fld id="{5C3ACB02-13B3-0A4A-AA16-A3ACD3D502CA}" type="slidenum">
              <a:rPr lang="en-US" smtClean="0"/>
              <a:pPr/>
              <a:t>49</a:t>
            </a:fld>
            <a:endParaRPr lang="en-US" dirty="0"/>
          </a:p>
        </p:txBody>
      </p:sp>
      <p:sp>
        <p:nvSpPr>
          <p:cNvPr id="6" name="TextBox 4"/>
          <p:cNvSpPr txBox="1">
            <a:spLocks noChangeArrowheads="1"/>
          </p:cNvSpPr>
          <p:nvPr/>
        </p:nvSpPr>
        <p:spPr bwMode="auto">
          <a:xfrm>
            <a:off x="2207419" y="5334000"/>
            <a:ext cx="4648200" cy="584775"/>
          </a:xfrm>
          <a:prstGeom prst="rect">
            <a:avLst/>
          </a:prstGeom>
          <a:noFill/>
          <a:ln w="9525">
            <a:noFill/>
            <a:miter lim="800000"/>
            <a:headEnd/>
            <a:tailEnd/>
          </a:ln>
        </p:spPr>
        <p:txBody>
          <a:bodyPr wrap="square">
            <a:spAutoFit/>
          </a:bodyPr>
          <a:lstStyle/>
          <a:p>
            <a:pPr algn="ctr"/>
            <a:r>
              <a:rPr lang="en-US" sz="1600" b="1" dirty="0">
                <a:solidFill>
                  <a:srgbClr val="FFFFFF"/>
                </a:solidFill>
              </a:rPr>
              <a:t>Table 9-10</a:t>
            </a:r>
          </a:p>
          <a:p>
            <a:pPr algn="ctr"/>
            <a:r>
              <a:rPr lang="en-US" sz="1600" dirty="0">
                <a:solidFill>
                  <a:srgbClr val="FFFFFF"/>
                </a:solidFill>
              </a:rPr>
              <a:t>Step 8: Perform a More Systematic Study</a:t>
            </a:r>
          </a:p>
        </p:txBody>
      </p:sp>
      <p:sp>
        <p:nvSpPr>
          <p:cNvPr id="5" name="TextBox 4">
            <a:extLst>
              <a:ext uri="{FF2B5EF4-FFF2-40B4-BE49-F238E27FC236}">
                <a16:creationId xmlns:a16="http://schemas.microsoft.com/office/drawing/2014/main" id="{CA9840AA-D94F-47F4-89EE-54B09F540E34}"/>
              </a:ext>
            </a:extLst>
          </p:cNvPr>
          <p:cNvSpPr txBox="1"/>
          <p:nvPr/>
        </p:nvSpPr>
        <p:spPr>
          <a:xfrm>
            <a:off x="431321" y="1848929"/>
            <a:ext cx="8338867" cy="442685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spcAft>
                <a:spcPts val="200"/>
              </a:spcAft>
            </a:pPr>
            <a:r>
              <a:rPr lang="en-US" sz="2000" dirty="0">
                <a:cs typeface="Calibri"/>
              </a:rPr>
              <a:t>It may be necessary to continue to study the outbreak with a more comprehensive design</a:t>
            </a:r>
            <a:endParaRPr lang="en-US" dirty="0"/>
          </a:p>
          <a:p>
            <a:pPr marL="285750" indent="-285750">
              <a:spcAft>
                <a:spcPts val="1200"/>
              </a:spcAft>
              <a:buFont typeface="Arial"/>
              <a:buChar char="•"/>
            </a:pPr>
            <a:endParaRPr lang="en-US" sz="2000" dirty="0">
              <a:cs typeface="Calibri"/>
            </a:endParaRPr>
          </a:p>
          <a:p>
            <a:pPr marL="285750" indent="-285750">
              <a:spcAft>
                <a:spcPts val="1200"/>
              </a:spcAft>
              <a:buFont typeface="Arial"/>
              <a:buChar char="•"/>
            </a:pPr>
            <a:r>
              <a:rPr lang="en-US" dirty="0"/>
              <a:t>Initial study may be inconclusive</a:t>
            </a:r>
            <a:endParaRPr lang="en-US" dirty="0">
              <a:cs typeface="Calibri"/>
            </a:endParaRPr>
          </a:p>
          <a:p>
            <a:pPr marL="285750" indent="-285750">
              <a:spcAft>
                <a:spcPts val="1200"/>
              </a:spcAft>
              <a:buFont typeface="Arial"/>
              <a:buChar char="•"/>
            </a:pPr>
            <a:r>
              <a:rPr lang="en-US" dirty="0"/>
              <a:t>Reconsider hypothesis</a:t>
            </a:r>
            <a:endParaRPr lang="en-US" dirty="0">
              <a:cs typeface="Calibri"/>
            </a:endParaRPr>
          </a:p>
          <a:p>
            <a:pPr marL="285750" indent="-285750">
              <a:spcAft>
                <a:spcPts val="1200"/>
              </a:spcAft>
              <a:buFont typeface="Arial"/>
              <a:buChar char="•"/>
            </a:pPr>
            <a:r>
              <a:rPr lang="en-US" dirty="0"/>
              <a:t>Revisit patients</a:t>
            </a:r>
            <a:endParaRPr lang="en-US" dirty="0">
              <a:cs typeface="Calibri"/>
            </a:endParaRPr>
          </a:p>
          <a:p>
            <a:pPr marL="285750" indent="-285750">
              <a:spcAft>
                <a:spcPts val="1200"/>
              </a:spcAft>
              <a:buFont typeface="Arial"/>
              <a:buChar char="•"/>
            </a:pPr>
            <a:r>
              <a:rPr lang="en-US" dirty="0"/>
              <a:t>Expand exposures</a:t>
            </a:r>
            <a:endParaRPr lang="en-US" dirty="0">
              <a:cs typeface="Calibri"/>
            </a:endParaRPr>
          </a:p>
          <a:p>
            <a:pPr marL="285750" indent="-285750">
              <a:spcAft>
                <a:spcPts val="1200"/>
              </a:spcAft>
              <a:buFont typeface="Arial"/>
              <a:buChar char="•"/>
            </a:pPr>
            <a:r>
              <a:rPr lang="en-US" dirty="0"/>
              <a:t>Utilize additional lab specimens</a:t>
            </a:r>
            <a:endParaRPr lang="en-US" dirty="0">
              <a:cs typeface="Calibri"/>
            </a:endParaRPr>
          </a:p>
          <a:p>
            <a:pPr marL="285750" indent="-285750">
              <a:spcAft>
                <a:spcPts val="1200"/>
              </a:spcAft>
              <a:buFont typeface="Arial"/>
              <a:buChar char="•"/>
            </a:pPr>
            <a:r>
              <a:rPr lang="en-US" dirty="0"/>
              <a:t>Additional or more refined control group</a:t>
            </a:r>
            <a:endParaRPr lang="en-US" dirty="0">
              <a:cs typeface="Calibri"/>
            </a:endParaRPr>
          </a:p>
          <a:p>
            <a:pPr marL="285750" indent="-285750">
              <a:spcAft>
                <a:spcPts val="1200"/>
              </a:spcAft>
              <a:buFont typeface="Arial"/>
              <a:buChar char="•"/>
            </a:pPr>
            <a:r>
              <a:rPr lang="en-US" dirty="0"/>
              <a:t>Utilize a more comprehensive design</a:t>
            </a:r>
            <a:endParaRPr lang="en-US" dirty="0">
              <a:cs typeface="Calibri"/>
            </a:endParaRPr>
          </a:p>
          <a:p>
            <a:pPr marL="285750" indent="-285750">
              <a:spcAft>
                <a:spcPts val="1200"/>
              </a:spcAft>
              <a:buFont typeface="Arial"/>
              <a:buChar char="•"/>
            </a:pPr>
            <a:r>
              <a:rPr lang="en-US" dirty="0"/>
              <a:t>Perform research to expand knowledge</a:t>
            </a:r>
            <a:endParaRPr lang="en-US" dirty="0">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22960" y="286605"/>
            <a:ext cx="7543800" cy="1237396"/>
          </a:xfrm>
        </p:spPr>
        <p:txBody>
          <a:bodyPr/>
          <a:lstStyle/>
          <a:p>
            <a:r>
              <a:rPr lang="en-US" dirty="0">
                <a:ea typeface="ＭＳ Ｐゴシック" pitchFamily="34" charset="-128"/>
              </a:rPr>
              <a:t>Outbreak settings</a:t>
            </a:r>
          </a:p>
        </p:txBody>
      </p:sp>
      <p:sp>
        <p:nvSpPr>
          <p:cNvPr id="4099" name="Content Placeholder 2"/>
          <p:cNvSpPr>
            <a:spLocks noGrp="1"/>
          </p:cNvSpPr>
          <p:nvPr>
            <p:ph idx="1"/>
          </p:nvPr>
        </p:nvSpPr>
        <p:spPr>
          <a:xfrm>
            <a:off x="822959" y="1905000"/>
            <a:ext cx="7543801" cy="4267200"/>
          </a:xfrm>
        </p:spPr>
        <p:txBody>
          <a:bodyPr>
            <a:normAutofit/>
          </a:bodyPr>
          <a:lstStyle/>
          <a:p>
            <a:pPr>
              <a:spcAft>
                <a:spcPts val="1200"/>
              </a:spcAft>
              <a:buFont typeface="Arial" panose="020B0604020202020204" pitchFamily="34" charset="0"/>
              <a:buChar char="•"/>
            </a:pPr>
            <a:r>
              <a:rPr lang="en-US" dirty="0">
                <a:ea typeface="ＭＳ Ｐゴシック" pitchFamily="34" charset="-128"/>
              </a:rPr>
              <a:t>  Most outbreaks are caused by exposure to contaminated food, water, or direct contact with others</a:t>
            </a:r>
          </a:p>
          <a:p>
            <a:pPr lvl="1"/>
            <a:r>
              <a:rPr lang="en-US" dirty="0"/>
              <a:t>Food borne outbreaks: most common</a:t>
            </a:r>
          </a:p>
          <a:p>
            <a:pPr lvl="1"/>
            <a:r>
              <a:rPr lang="en-US" dirty="0"/>
              <a:t>Waterborne outbreaks: infection occurs by either ingesting contaminated water or swimming in contaminated water</a:t>
            </a:r>
          </a:p>
          <a:p>
            <a:pPr lvl="1">
              <a:spcAft>
                <a:spcPts val="1200"/>
              </a:spcAft>
            </a:pPr>
            <a:r>
              <a:rPr lang="en-US" dirty="0"/>
              <a:t>Community/institution acquired outbreaks: most widely varied</a:t>
            </a:r>
          </a:p>
          <a:p>
            <a:pPr lvl="1">
              <a:spcAft>
                <a:spcPts val="1200"/>
              </a:spcAft>
            </a:pPr>
            <a:r>
              <a:rPr lang="en-US" dirty="0"/>
              <a:t>Others</a:t>
            </a:r>
          </a:p>
          <a:p>
            <a:pPr>
              <a:buFont typeface="Arial" panose="020B0604020202020204" pitchFamily="34" charset="0"/>
              <a:buChar char="•"/>
            </a:pPr>
            <a:r>
              <a:rPr lang="en-US" dirty="0">
                <a:ea typeface="ＭＳ Ｐゴシック" pitchFamily="34" charset="-128"/>
              </a:rPr>
              <a:t>  Illness can be minor “self-limited” diseases, or major deadly diseases</a:t>
            </a:r>
          </a:p>
          <a:p>
            <a:pPr>
              <a:buFont typeface="Arial" panose="020B0604020202020204" pitchFamily="34" charset="0"/>
              <a:buChar char="•"/>
            </a:pPr>
            <a:r>
              <a:rPr lang="en-US" dirty="0">
                <a:ea typeface="ＭＳ Ｐゴシック" pitchFamily="34" charset="-128"/>
              </a:rPr>
              <a:t>  Successful investigation of an outbreak can lead to positive advances in future protection of public health</a:t>
            </a:r>
          </a:p>
        </p:txBody>
      </p:sp>
      <p:sp>
        <p:nvSpPr>
          <p:cNvPr id="2" name="Slide Number Placeholder 1"/>
          <p:cNvSpPr>
            <a:spLocks noGrp="1"/>
          </p:cNvSpPr>
          <p:nvPr>
            <p:ph type="sldNum" sz="quarter" idx="12"/>
          </p:nvPr>
        </p:nvSpPr>
        <p:spPr/>
        <p:txBody>
          <a:bodyPr/>
          <a:lstStyle/>
          <a:p>
            <a:fld id="{5C3ACB02-13B3-0A4A-AA16-A3ACD3D502CA}"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normAutofit/>
          </a:bodyPr>
          <a:lstStyle/>
          <a:p>
            <a:r>
              <a:rPr lang="en-US" sz="2800" dirty="0"/>
              <a:t>Steps 9: Execute Disease Control and Prevention Measures</a:t>
            </a:r>
          </a:p>
        </p:txBody>
      </p:sp>
      <p:sp>
        <p:nvSpPr>
          <p:cNvPr id="3" name="Content Placeholder 2"/>
          <p:cNvSpPr>
            <a:spLocks noGrp="1"/>
          </p:cNvSpPr>
          <p:nvPr>
            <p:ph idx="1"/>
          </p:nvPr>
        </p:nvSpPr>
        <p:spPr>
          <a:xfrm>
            <a:off x="457200" y="1981229"/>
            <a:ext cx="8229600" cy="4267171"/>
          </a:xfrm>
        </p:spPr>
        <p:txBody>
          <a:bodyPr vert="horz" lIns="0" tIns="45720" rIns="0" bIns="45720" rtlCol="0" anchor="t">
            <a:normAutofit/>
          </a:bodyPr>
          <a:lstStyle/>
          <a:p>
            <a:pPr>
              <a:spcAft>
                <a:spcPts val="1200"/>
              </a:spcAft>
            </a:pPr>
            <a:r>
              <a:rPr lang="en-US" dirty="0"/>
              <a:t>As investigation wraps up, it is important to use all information available to prevent the spread or resurgence of outbreak</a:t>
            </a:r>
          </a:p>
          <a:p>
            <a:r>
              <a:rPr lang="en-US" dirty="0" smtClean="0"/>
              <a:t>Activities </a:t>
            </a:r>
            <a:r>
              <a:rPr lang="en-US" dirty="0"/>
              <a:t>include:</a:t>
            </a:r>
          </a:p>
          <a:p>
            <a:pPr marL="383540" lvl="1">
              <a:lnSpc>
                <a:spcPct val="150000"/>
              </a:lnSpc>
            </a:pPr>
            <a:r>
              <a:rPr lang="en-US" dirty="0">
                <a:cs typeface="Calibri"/>
              </a:rPr>
              <a:t>Implement the necessary control and prevention </a:t>
            </a:r>
            <a:r>
              <a:rPr lang="en-US" dirty="0" smtClean="0">
                <a:cs typeface="Calibri"/>
              </a:rPr>
              <a:t>measures</a:t>
            </a:r>
          </a:p>
          <a:p>
            <a:pPr marL="566420" lvl="2">
              <a:lnSpc>
                <a:spcPct val="150000"/>
              </a:lnSpc>
            </a:pPr>
            <a:r>
              <a:rPr lang="en-US" dirty="0" smtClean="0">
                <a:cs typeface="Calibri"/>
              </a:rPr>
              <a:t>Treat carriers</a:t>
            </a:r>
          </a:p>
          <a:p>
            <a:pPr marL="566420" lvl="2">
              <a:lnSpc>
                <a:spcPct val="150000"/>
              </a:lnSpc>
            </a:pPr>
            <a:r>
              <a:rPr lang="en-US" dirty="0" smtClean="0">
                <a:cs typeface="Calibri"/>
              </a:rPr>
              <a:t>Vaccinate susceptible population</a:t>
            </a:r>
          </a:p>
          <a:p>
            <a:pPr marL="566420" lvl="2">
              <a:lnSpc>
                <a:spcPct val="150000"/>
              </a:lnSpc>
            </a:pPr>
            <a:r>
              <a:rPr lang="en-US" dirty="0" smtClean="0">
                <a:cs typeface="Calibri"/>
              </a:rPr>
              <a:t>Etc.</a:t>
            </a:r>
            <a:endParaRPr lang="en-US" dirty="0">
              <a:cs typeface="Calibri"/>
            </a:endParaRPr>
          </a:p>
          <a:p>
            <a:pPr marL="383540" lvl="1">
              <a:lnSpc>
                <a:spcPct val="150000"/>
              </a:lnSpc>
            </a:pPr>
            <a:r>
              <a:rPr lang="en-US" dirty="0"/>
              <a:t>Surveillance for future disease occurrence</a:t>
            </a:r>
            <a:endParaRPr lang="en-US" dirty="0">
              <a:cs typeface="Calibri"/>
            </a:endParaRPr>
          </a:p>
          <a:p>
            <a:pPr marL="383540" lvl="1">
              <a:lnSpc>
                <a:spcPct val="150000"/>
              </a:lnSpc>
            </a:pPr>
            <a:r>
              <a:rPr lang="en-US" dirty="0"/>
              <a:t>Regular communication with affected population and health care facilities</a:t>
            </a:r>
            <a:endParaRPr lang="en-US" dirty="0">
              <a:cs typeface="Calibri"/>
            </a:endParaRPr>
          </a:p>
        </p:txBody>
      </p:sp>
      <p:sp>
        <p:nvSpPr>
          <p:cNvPr id="5" name="Slide Number Placeholder 4"/>
          <p:cNvSpPr>
            <a:spLocks noGrp="1"/>
          </p:cNvSpPr>
          <p:nvPr>
            <p:ph type="sldNum" sz="quarter" idx="12"/>
          </p:nvPr>
        </p:nvSpPr>
        <p:spPr/>
        <p:txBody>
          <a:bodyPr/>
          <a:lstStyle/>
          <a:p>
            <a:fld id="{5C3ACB02-13B3-0A4A-AA16-A3ACD3D502CA}"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34456"/>
          </a:xfrm>
        </p:spPr>
        <p:txBody>
          <a:bodyPr/>
          <a:lstStyle/>
          <a:p>
            <a:r>
              <a:rPr lang="en-US" sz="3600" dirty="0"/>
              <a:t>Step</a:t>
            </a:r>
            <a:r>
              <a:rPr lang="en-US" sz="3600" dirty="0">
                <a:cs typeface="Calibri Light"/>
              </a:rPr>
              <a:t> 10: Prepare a Written Report</a:t>
            </a:r>
            <a:endParaRPr lang="en-US" sz="3600" dirty="0"/>
          </a:p>
        </p:txBody>
      </p:sp>
      <p:sp>
        <p:nvSpPr>
          <p:cNvPr id="9" name="Content Placeholder 8"/>
          <p:cNvSpPr>
            <a:spLocks noGrp="1"/>
          </p:cNvSpPr>
          <p:nvPr>
            <p:ph idx="1"/>
          </p:nvPr>
        </p:nvSpPr>
        <p:spPr>
          <a:xfrm>
            <a:off x="822959" y="2118903"/>
            <a:ext cx="7543801" cy="3750191"/>
          </a:xfrm>
        </p:spPr>
        <p:txBody>
          <a:bodyPr vert="horz" lIns="0" tIns="45720" rIns="0" bIns="45720" rtlCol="0" anchor="t">
            <a:normAutofit/>
          </a:bodyPr>
          <a:lstStyle/>
          <a:p>
            <a:pPr>
              <a:spcAft>
                <a:spcPts val="1200"/>
              </a:spcAft>
            </a:pPr>
            <a:r>
              <a:rPr lang="en-US" dirty="0"/>
              <a:t>A written report should be prepared in a usual scientific format and should include information about:</a:t>
            </a:r>
          </a:p>
          <a:p>
            <a:pPr marL="383540" lvl="1">
              <a:spcAft>
                <a:spcPts val="1200"/>
              </a:spcAft>
            </a:pPr>
            <a:r>
              <a:rPr lang="en-US" dirty="0"/>
              <a:t>The setting and the methods used</a:t>
            </a:r>
            <a:endParaRPr lang="en-US" dirty="0">
              <a:cs typeface="Calibri"/>
            </a:endParaRPr>
          </a:p>
          <a:p>
            <a:pPr marL="383540" lvl="1">
              <a:spcAft>
                <a:spcPts val="1200"/>
              </a:spcAft>
            </a:pPr>
            <a:r>
              <a:rPr lang="en-US" dirty="0"/>
              <a:t>Results of any data collection and analysis</a:t>
            </a:r>
            <a:endParaRPr lang="en-US" dirty="0">
              <a:cs typeface="Calibri"/>
            </a:endParaRPr>
          </a:p>
          <a:p>
            <a:pPr marL="383540" lvl="1">
              <a:spcAft>
                <a:spcPts val="1200"/>
              </a:spcAft>
            </a:pPr>
            <a:r>
              <a:rPr lang="en-US" dirty="0"/>
              <a:t>The identified causative agent</a:t>
            </a:r>
            <a:r>
              <a:rPr lang="en-US" dirty="0">
                <a:cs typeface="Calibri"/>
              </a:rPr>
              <a:t> and source</a:t>
            </a:r>
          </a:p>
          <a:p>
            <a:pPr marL="383540" lvl="1">
              <a:spcAft>
                <a:spcPts val="1200"/>
              </a:spcAft>
            </a:pPr>
            <a:r>
              <a:rPr lang="en-US" dirty="0"/>
              <a:t>Recommendations for control and prevention</a:t>
            </a:r>
            <a:endParaRPr lang="en-US" dirty="0">
              <a:cs typeface="Calibri"/>
            </a:endParaRPr>
          </a:p>
          <a:p>
            <a:pPr marL="383540" lvl="1">
              <a:spcAft>
                <a:spcPts val="1200"/>
              </a:spcAft>
            </a:pPr>
            <a:endParaRPr lang="en-US" dirty="0"/>
          </a:p>
          <a:p>
            <a:r>
              <a:rPr lang="en-US" dirty="0"/>
              <a:t>Report should be written for members of affected community</a:t>
            </a:r>
          </a:p>
          <a:p>
            <a:pPr marL="383540" lvl="1"/>
            <a:endParaRPr lang="en-US" dirty="0">
              <a:cs typeface="Calibri"/>
            </a:endParaRPr>
          </a:p>
        </p:txBody>
      </p:sp>
      <p:sp>
        <p:nvSpPr>
          <p:cNvPr id="3" name="Slide Number Placeholder 2"/>
          <p:cNvSpPr>
            <a:spLocks noGrp="1"/>
          </p:cNvSpPr>
          <p:nvPr>
            <p:ph type="sldNum" sz="quarter" idx="12"/>
          </p:nvPr>
        </p:nvSpPr>
        <p:spPr/>
        <p:txBody>
          <a:bodyPr/>
          <a:lstStyle/>
          <a:p>
            <a:fld id="{5C3ACB02-13B3-0A4A-AA16-A3ACD3D502CA}"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22960" y="286604"/>
            <a:ext cx="7543800" cy="1163210"/>
          </a:xfrm>
        </p:spPr>
        <p:txBody>
          <a:bodyPr/>
          <a:lstStyle/>
          <a:p>
            <a:r>
              <a:rPr lang="en-US" dirty="0"/>
              <a:t>Summary</a:t>
            </a:r>
          </a:p>
        </p:txBody>
      </p:sp>
      <p:sp>
        <p:nvSpPr>
          <p:cNvPr id="6147" name="Content Placeholder 2"/>
          <p:cNvSpPr>
            <a:spLocks noGrp="1"/>
          </p:cNvSpPr>
          <p:nvPr>
            <p:ph idx="1"/>
          </p:nvPr>
        </p:nvSpPr>
        <p:spPr>
          <a:xfrm>
            <a:off x="822959" y="2061394"/>
            <a:ext cx="7543801" cy="3807700"/>
          </a:xfrm>
        </p:spPr>
        <p:txBody>
          <a:bodyPr vert="horz" lIns="0" tIns="45720" rIns="0" bIns="45720" rtlCol="0" anchor="t">
            <a:normAutofit/>
          </a:bodyPr>
          <a:lstStyle/>
          <a:p>
            <a:pPr>
              <a:spcAft>
                <a:spcPts val="1200"/>
              </a:spcAft>
            </a:pPr>
            <a:r>
              <a:rPr lang="en-US" dirty="0"/>
              <a:t>Disease outbreaks can be large or small</a:t>
            </a:r>
            <a:endParaRPr lang="en-US"/>
          </a:p>
          <a:p>
            <a:r>
              <a:rPr lang="en-US" dirty="0"/>
              <a:t>In order to determine source of outbreak, there are standard steps that should be taken to:</a:t>
            </a:r>
            <a:endParaRPr lang="en-US" dirty="0">
              <a:cs typeface="Calibri"/>
            </a:endParaRPr>
          </a:p>
          <a:p>
            <a:pPr marL="383540" lvl="1">
              <a:lnSpc>
                <a:spcPct val="150000"/>
              </a:lnSpc>
            </a:pPr>
            <a:r>
              <a:rPr lang="en-US" dirty="0">
                <a:cs typeface="Calibri"/>
              </a:rPr>
              <a:t>Identify there is a problem</a:t>
            </a:r>
          </a:p>
          <a:p>
            <a:pPr marL="383540" lvl="1">
              <a:lnSpc>
                <a:spcPct val="150000"/>
              </a:lnSpc>
            </a:pPr>
            <a:r>
              <a:rPr lang="en-US" dirty="0">
                <a:cs typeface="Calibri"/>
              </a:rPr>
              <a:t>Measure the outbreak</a:t>
            </a:r>
          </a:p>
          <a:p>
            <a:pPr marL="383540" lvl="1">
              <a:lnSpc>
                <a:spcPct val="150000"/>
              </a:lnSpc>
            </a:pPr>
            <a:r>
              <a:rPr lang="en-US" dirty="0">
                <a:cs typeface="Calibri"/>
              </a:rPr>
              <a:t>Find the responsible agent</a:t>
            </a:r>
          </a:p>
          <a:p>
            <a:pPr marL="383540" lvl="1">
              <a:lnSpc>
                <a:spcPct val="150000"/>
              </a:lnSpc>
            </a:pPr>
            <a:r>
              <a:rPr lang="en-US" dirty="0">
                <a:cs typeface="Calibri"/>
              </a:rPr>
              <a:t>Controlling the outbreak/prevention of further cases</a:t>
            </a:r>
          </a:p>
        </p:txBody>
      </p:sp>
      <p:sp>
        <p:nvSpPr>
          <p:cNvPr id="2" name="Slide Number Placeholder 1"/>
          <p:cNvSpPr>
            <a:spLocks noGrp="1"/>
          </p:cNvSpPr>
          <p:nvPr>
            <p:ph type="sldNum" sz="quarter" idx="12"/>
          </p:nvPr>
        </p:nvSpPr>
        <p:spPr/>
        <p:txBody>
          <a:bodyPr/>
          <a:lstStyle/>
          <a:p>
            <a:fld id="{5C3ACB02-13B3-0A4A-AA16-A3ACD3D502CA}"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1D10-7369-4711-851D-8D89B9D60783}"/>
              </a:ext>
            </a:extLst>
          </p:cNvPr>
          <p:cNvSpPr>
            <a:spLocks noGrp="1"/>
          </p:cNvSpPr>
          <p:nvPr>
            <p:ph type="title"/>
          </p:nvPr>
        </p:nvSpPr>
        <p:spPr>
          <a:xfrm>
            <a:off x="822960" y="286604"/>
            <a:ext cx="7543800" cy="1177588"/>
          </a:xfrm>
        </p:spPr>
        <p:txBody>
          <a:bodyPr/>
          <a:lstStyle/>
          <a:p>
            <a:r>
              <a:rPr lang="en-US" dirty="0">
                <a:cs typeface="Calibri Light"/>
              </a:rPr>
              <a:t>References</a:t>
            </a:r>
            <a:endParaRPr lang="en-US" dirty="0"/>
          </a:p>
        </p:txBody>
      </p:sp>
      <p:sp>
        <p:nvSpPr>
          <p:cNvPr id="3" name="Content Placeholder 2">
            <a:extLst>
              <a:ext uri="{FF2B5EF4-FFF2-40B4-BE49-F238E27FC236}">
                <a16:creationId xmlns:a16="http://schemas.microsoft.com/office/drawing/2014/main" id="{00163440-5665-407A-A6C6-D580E1054BB8}"/>
              </a:ext>
            </a:extLst>
          </p:cNvPr>
          <p:cNvSpPr>
            <a:spLocks noGrp="1"/>
          </p:cNvSpPr>
          <p:nvPr>
            <p:ph idx="1"/>
          </p:nvPr>
        </p:nvSpPr>
        <p:spPr>
          <a:xfrm>
            <a:off x="822959" y="1981200"/>
            <a:ext cx="7543801" cy="3887894"/>
          </a:xfrm>
        </p:spPr>
        <p:txBody>
          <a:bodyPr vert="horz" lIns="0" tIns="45720" rIns="0" bIns="45720" rtlCol="0" anchor="t">
            <a:normAutofit/>
          </a:bodyPr>
          <a:lstStyle/>
          <a:p>
            <a:r>
              <a:rPr lang="en-US" sz="1600" dirty="0" smtClean="0"/>
              <a:t>Centers </a:t>
            </a:r>
            <a:r>
              <a:rPr lang="en-US" sz="1600" dirty="0"/>
              <a:t>for Disease Control and </a:t>
            </a:r>
            <a:r>
              <a:rPr lang="en-US" sz="1600" dirty="0" smtClean="0"/>
              <a:t>Prevention. </a:t>
            </a:r>
            <a:r>
              <a:rPr lang="en-US" sz="1600" dirty="0" smtClean="0">
                <a:cs typeface="Calibri"/>
              </a:rPr>
              <a:t>Principles </a:t>
            </a:r>
            <a:r>
              <a:rPr lang="en-US" sz="1600" dirty="0">
                <a:cs typeface="Calibri"/>
              </a:rPr>
              <a:t>of Epidemiology in Public Health Practice, 3rd </a:t>
            </a:r>
            <a:r>
              <a:rPr lang="en-US" sz="1600" dirty="0" smtClean="0">
                <a:cs typeface="Calibri"/>
              </a:rPr>
              <a:t>Edition. Atlanta, GA: CDC; 2006 (updated in 2012)</a:t>
            </a:r>
            <a:endParaRPr lang="en-US" sz="1600" dirty="0">
              <a:cs typeface="Calibri"/>
            </a:endParaRPr>
          </a:p>
          <a:p>
            <a:r>
              <a:rPr lang="en-US" sz="1600" dirty="0" err="1" smtClean="0"/>
              <a:t>Macera</a:t>
            </a:r>
            <a:r>
              <a:rPr lang="en-US" sz="1600" dirty="0" smtClean="0"/>
              <a:t> </a:t>
            </a:r>
            <a:r>
              <a:rPr lang="en-US" sz="1600" dirty="0"/>
              <a:t>CA, Shaffer R, Shaffer PM. Introduction to Epidemiology: Distribution and Determinants of </a:t>
            </a:r>
            <a:r>
              <a:rPr lang="en-US" sz="1600" dirty="0" smtClean="0"/>
              <a:t>Disease. Clifton Park, NY: Delmar; 2012.</a:t>
            </a:r>
          </a:p>
          <a:p>
            <a:r>
              <a:rPr lang="en-US" sz="1600" dirty="0" err="1" smtClean="0"/>
              <a:t>LaMorte</a:t>
            </a:r>
            <a:r>
              <a:rPr lang="en-US" sz="1600" dirty="0" smtClean="0"/>
              <a:t> WW</a:t>
            </a:r>
            <a:r>
              <a:rPr lang="en-US" sz="1600" dirty="0"/>
              <a:t>. Outbreak </a:t>
            </a:r>
            <a:r>
              <a:rPr lang="en-US" sz="1600" dirty="0" smtClean="0"/>
              <a:t>Investigations</a:t>
            </a:r>
            <a:r>
              <a:rPr lang="en-US" sz="1600" dirty="0"/>
              <a:t>. Boston University School of Public </a:t>
            </a:r>
            <a:r>
              <a:rPr lang="en-US" sz="1600" dirty="0" smtClean="0"/>
              <a:t>Health; 2016. Available </a:t>
            </a:r>
            <a:r>
              <a:rPr lang="en-US" sz="1600" dirty="0" err="1" smtClean="0"/>
              <a:t>online:</a:t>
            </a:r>
            <a:r>
              <a:rPr lang="en-US" sz="1600" dirty="0" err="1" smtClean="0">
                <a:cs typeface="Calibri"/>
                <a:hlinkClick r:id="rId2"/>
              </a:rPr>
              <a:t>http</a:t>
            </a:r>
            <a:r>
              <a:rPr lang="en-US" sz="1600" dirty="0">
                <a:cs typeface="Calibri"/>
                <a:hlinkClick r:id="rId2"/>
              </a:rPr>
              <a:t>://</a:t>
            </a:r>
            <a:r>
              <a:rPr lang="en-US" sz="1600" dirty="0" smtClean="0">
                <a:cs typeface="Calibri"/>
                <a:hlinkClick r:id="rId2"/>
              </a:rPr>
              <a:t>sphweb.bumc.bu.edu/otlt/MPH-Modules/PH/Outbreak/index.html</a:t>
            </a:r>
            <a:endParaRPr lang="en-US" sz="1600" dirty="0" smtClean="0">
              <a:cs typeface="Calibri"/>
            </a:endParaRPr>
          </a:p>
          <a:p>
            <a:endParaRPr lang="en-US" sz="1600" dirty="0">
              <a:cs typeface="Calibri"/>
            </a:endParaRPr>
          </a:p>
          <a:p>
            <a:endParaRPr lang="en-US" sz="1600" dirty="0">
              <a:cs typeface="Calibri"/>
            </a:endParaRPr>
          </a:p>
          <a:p>
            <a:endParaRPr lang="en-US" sz="1600" dirty="0" smtClean="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863467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dirty="0"/>
              <a:t>Food-borne Outbreaks</a:t>
            </a:r>
          </a:p>
        </p:txBody>
      </p:sp>
      <p:sp>
        <p:nvSpPr>
          <p:cNvPr id="3" name="Content Placeholder 2"/>
          <p:cNvSpPr>
            <a:spLocks noGrp="1"/>
          </p:cNvSpPr>
          <p:nvPr>
            <p:ph idx="1"/>
          </p:nvPr>
        </p:nvSpPr>
        <p:spPr>
          <a:xfrm>
            <a:off x="822959" y="2057400"/>
            <a:ext cx="7543801" cy="4023360"/>
          </a:xfrm>
        </p:spPr>
        <p:txBody>
          <a:bodyPr>
            <a:normAutofit/>
          </a:bodyPr>
          <a:lstStyle/>
          <a:p>
            <a:pPr>
              <a:spcAft>
                <a:spcPts val="1200"/>
              </a:spcAft>
              <a:buFont typeface="Arial" panose="020B0604020202020204" pitchFamily="34" charset="0"/>
              <a:buChar char="•"/>
            </a:pPr>
            <a:r>
              <a:rPr lang="en-US" dirty="0"/>
              <a:t>  The most common outbreak is in a food borne setting.</a:t>
            </a:r>
          </a:p>
          <a:p>
            <a:pPr>
              <a:spcAft>
                <a:spcPts val="1200"/>
              </a:spcAft>
              <a:buFont typeface="Arial" panose="020B0604020202020204" pitchFamily="34" charset="0"/>
              <a:buChar char="•"/>
            </a:pPr>
            <a:r>
              <a:rPr lang="en-US" dirty="0"/>
              <a:t>  A food-borne outbreak is generally considered to exist if there are more than two reports of a similar illness from the same food source, frequently in a restaurant or at a community dinner.</a:t>
            </a:r>
          </a:p>
          <a:p>
            <a:pPr>
              <a:spcAft>
                <a:spcPts val="1200"/>
              </a:spcAft>
              <a:buFont typeface="Arial" panose="020B0604020202020204" pitchFamily="34" charset="0"/>
              <a:buChar char="•"/>
            </a:pPr>
            <a:r>
              <a:rPr lang="en-US" dirty="0"/>
              <a:t>  A food-borne outbreak may have a widely varied number of cases, and has no seasonal distribution.</a:t>
            </a:r>
          </a:p>
          <a:p>
            <a:pPr>
              <a:spcAft>
                <a:spcPts val="1200"/>
              </a:spcAft>
              <a:buFont typeface="Arial" panose="020B0604020202020204" pitchFamily="34" charset="0"/>
              <a:buChar char="•"/>
            </a:pPr>
            <a:r>
              <a:rPr lang="en-US" dirty="0"/>
              <a:t>  While the food-borne outbreak is the most common, in only about 50% of the outbreaks is the food culprit identified, so a large number of these outbreaks go unsolved.</a:t>
            </a:r>
          </a:p>
        </p:txBody>
      </p:sp>
    </p:spTree>
    <p:extLst>
      <p:ext uri="{BB962C8B-B14F-4D97-AF65-F5344CB8AC3E}">
        <p14:creationId xmlns:p14="http://schemas.microsoft.com/office/powerpoint/2010/main" val="229838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r>
              <a:rPr lang="en-US" dirty="0"/>
              <a:t>Water-borne Outbreaks</a:t>
            </a:r>
          </a:p>
        </p:txBody>
      </p:sp>
      <p:sp>
        <p:nvSpPr>
          <p:cNvPr id="3" name="Content Placeholder 2"/>
          <p:cNvSpPr>
            <a:spLocks noGrp="1"/>
          </p:cNvSpPr>
          <p:nvPr>
            <p:ph idx="1"/>
          </p:nvPr>
        </p:nvSpPr>
        <p:spPr>
          <a:xfrm>
            <a:off x="822959" y="2057400"/>
            <a:ext cx="7543801" cy="4023360"/>
          </a:xfrm>
        </p:spPr>
        <p:txBody>
          <a:bodyPr/>
          <a:lstStyle/>
          <a:p>
            <a:pPr>
              <a:spcAft>
                <a:spcPts val="1200"/>
              </a:spcAft>
              <a:buFont typeface="Arial" panose="020B0604020202020204" pitchFamily="34" charset="0"/>
              <a:buChar char="•"/>
            </a:pPr>
            <a:r>
              <a:rPr lang="en-US" dirty="0"/>
              <a:t>  In disease that occurs from a water-borne outbreak, infection occurs by either ingesting water contaminated by pathogens or by swimming in water contaminated by pathogens.</a:t>
            </a:r>
          </a:p>
          <a:p>
            <a:pPr>
              <a:spcAft>
                <a:spcPts val="1200"/>
              </a:spcAft>
              <a:buFont typeface="Arial" panose="020B0604020202020204" pitchFamily="34" charset="0"/>
              <a:buChar char="•"/>
            </a:pPr>
            <a:r>
              <a:rPr lang="en-US" dirty="0"/>
              <a:t>  Most often, these outbreaks are common source types.</a:t>
            </a:r>
          </a:p>
          <a:p>
            <a:pPr>
              <a:spcAft>
                <a:spcPts val="1200"/>
              </a:spcAft>
              <a:buFont typeface="Arial" panose="020B0604020202020204" pitchFamily="34" charset="0"/>
              <a:buChar char="•"/>
            </a:pPr>
            <a:r>
              <a:rPr lang="en-US" dirty="0"/>
              <a:t>  The numbers of cases in these outbreaks can be variable and often unknown.</a:t>
            </a:r>
          </a:p>
          <a:p>
            <a:pPr>
              <a:spcAft>
                <a:spcPts val="1200"/>
              </a:spcAft>
              <a:buFont typeface="Arial" panose="020B0604020202020204" pitchFamily="34" charset="0"/>
              <a:buChar char="•"/>
            </a:pPr>
            <a:r>
              <a:rPr lang="en-US" dirty="0"/>
              <a:t>  The most common agents responsible for water-borne outbreaks are norovirus, </a:t>
            </a:r>
            <a:r>
              <a:rPr lang="en-US" dirty="0" err="1"/>
              <a:t>Shigella</a:t>
            </a:r>
            <a:r>
              <a:rPr lang="en-US" dirty="0"/>
              <a:t>, Giardia, </a:t>
            </a:r>
            <a:r>
              <a:rPr lang="en-US" dirty="0" err="1"/>
              <a:t>Crytosporidiosis</a:t>
            </a:r>
            <a:r>
              <a:rPr lang="en-US" dirty="0"/>
              <a:t>, and E. coli.</a:t>
            </a:r>
          </a:p>
        </p:txBody>
      </p:sp>
    </p:spTree>
    <p:extLst>
      <p:ext uri="{BB962C8B-B14F-4D97-AF65-F5344CB8AC3E}">
        <p14:creationId xmlns:p14="http://schemas.microsoft.com/office/powerpoint/2010/main" val="4237133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sz="4400" dirty="0"/>
              <a:t>Community/Institution Acquired</a:t>
            </a:r>
          </a:p>
        </p:txBody>
      </p:sp>
      <p:sp>
        <p:nvSpPr>
          <p:cNvPr id="3" name="Content Placeholder 2"/>
          <p:cNvSpPr>
            <a:spLocks noGrp="1"/>
          </p:cNvSpPr>
          <p:nvPr>
            <p:ph idx="1"/>
          </p:nvPr>
        </p:nvSpPr>
        <p:spPr>
          <a:xfrm>
            <a:off x="822959" y="1981200"/>
            <a:ext cx="7543801" cy="4023360"/>
          </a:xfrm>
        </p:spPr>
        <p:txBody>
          <a:bodyPr>
            <a:normAutofit/>
          </a:bodyPr>
          <a:lstStyle/>
          <a:p>
            <a:pPr>
              <a:spcAft>
                <a:spcPts val="1200"/>
              </a:spcAft>
              <a:buFont typeface="Arial" panose="020B0604020202020204" pitchFamily="34" charset="0"/>
              <a:buChar char="•"/>
            </a:pPr>
            <a:r>
              <a:rPr lang="en-US" dirty="0"/>
              <a:t>  The most widely varied of the outbreak settings</a:t>
            </a:r>
          </a:p>
          <a:p>
            <a:pPr>
              <a:spcAft>
                <a:spcPts val="1200"/>
              </a:spcAft>
              <a:buFont typeface="Arial" panose="020B0604020202020204" pitchFamily="34" charset="0"/>
              <a:buChar char="•"/>
            </a:pPr>
            <a:r>
              <a:rPr lang="en-US" dirty="0"/>
              <a:t>  Include most all types of infectious diseases, such as respiratory diseases and gastrointestinal diseases.</a:t>
            </a:r>
          </a:p>
          <a:p>
            <a:pPr>
              <a:spcAft>
                <a:spcPts val="1200"/>
              </a:spcAft>
              <a:buFont typeface="Arial" panose="020B0604020202020204" pitchFamily="34" charset="0"/>
              <a:buChar char="•"/>
            </a:pPr>
            <a:r>
              <a:rPr lang="en-US" dirty="0"/>
              <a:t>  Transmitted most often by person-to-person transmission in schools, hospitals, daycare, nursing homes, prisons, and high density living areas such as military barracks, hotels, and even airplanes.</a:t>
            </a:r>
          </a:p>
          <a:p>
            <a:pPr>
              <a:spcAft>
                <a:spcPts val="1200"/>
              </a:spcAft>
              <a:buFont typeface="Arial" panose="020B0604020202020204" pitchFamily="34" charset="0"/>
              <a:buChar char="•"/>
            </a:pPr>
            <a:r>
              <a:rPr lang="en-US" dirty="0"/>
              <a:t>  Some common agents that cause the diseases acquired in a community setting include norovirus, varicella, influenza, rhinovirus, parasites, and adenovirus.</a:t>
            </a:r>
          </a:p>
        </p:txBody>
      </p:sp>
    </p:spTree>
    <p:extLst>
      <p:ext uri="{BB962C8B-B14F-4D97-AF65-F5344CB8AC3E}">
        <p14:creationId xmlns:p14="http://schemas.microsoft.com/office/powerpoint/2010/main" val="622891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45956"/>
          </a:xfrm>
        </p:spPr>
        <p:txBody>
          <a:bodyPr/>
          <a:lstStyle/>
          <a:p>
            <a:r>
              <a:rPr lang="en-US" dirty="0"/>
              <a:t>Exercise</a:t>
            </a:r>
          </a:p>
        </p:txBody>
      </p:sp>
      <p:sp>
        <p:nvSpPr>
          <p:cNvPr id="3" name="Content Placeholder 2"/>
          <p:cNvSpPr>
            <a:spLocks noGrp="1"/>
          </p:cNvSpPr>
          <p:nvPr>
            <p:ph idx="1"/>
          </p:nvPr>
        </p:nvSpPr>
        <p:spPr>
          <a:xfrm>
            <a:off x="381000" y="1828800"/>
            <a:ext cx="8610599" cy="4328160"/>
          </a:xfrm>
        </p:spPr>
        <p:txBody>
          <a:bodyPr/>
          <a:lstStyle/>
          <a:p>
            <a:pPr>
              <a:spcAft>
                <a:spcPts val="1200"/>
              </a:spcAft>
            </a:pPr>
            <a:r>
              <a:rPr lang="en-US" dirty="0"/>
              <a:t>1. 22 cases of </a:t>
            </a:r>
            <a:r>
              <a:rPr lang="en-US" dirty="0" err="1"/>
              <a:t>legionellosis</a:t>
            </a:r>
            <a:r>
              <a:rPr lang="en-US" dirty="0"/>
              <a:t> occurred within 3 weeks among residents of a particular neighborhood (usually 0 or 1 per year)</a:t>
            </a:r>
          </a:p>
          <a:p>
            <a:pPr>
              <a:spcAft>
                <a:spcPts val="1200"/>
              </a:spcAft>
            </a:pPr>
            <a:r>
              <a:rPr lang="en-US" dirty="0"/>
              <a:t>2. Average annual incidence was 364 cases of pulmonary tuberculosis per 100,000 population in one area, compared with national average of 134 cases per 100,000 population</a:t>
            </a:r>
          </a:p>
          <a:p>
            <a:pPr>
              <a:spcAft>
                <a:spcPts val="1200"/>
              </a:spcAft>
            </a:pPr>
            <a:r>
              <a:rPr lang="en-US" dirty="0"/>
              <a:t>3. Over 20 million people worldwide died from influenza in 1918–1919</a:t>
            </a:r>
          </a:p>
          <a:p>
            <a:pPr>
              <a:spcAft>
                <a:spcPts val="1200"/>
              </a:spcAft>
            </a:pPr>
            <a:r>
              <a:rPr lang="en-US" dirty="0"/>
              <a:t>4. Single case of histoplasmosis was diagnosed in a community</a:t>
            </a:r>
          </a:p>
          <a:p>
            <a:pPr>
              <a:spcAft>
                <a:spcPts val="1200"/>
              </a:spcAft>
            </a:pPr>
            <a:r>
              <a:rPr lang="en-US" dirty="0"/>
              <a:t>5. About 60 cases of gonorrhea are usually reported in this region per week, slightly less than the national average</a:t>
            </a:r>
          </a:p>
          <a:p>
            <a:endParaRPr lang="en-US" dirty="0"/>
          </a:p>
        </p:txBody>
      </p:sp>
      <p:sp>
        <p:nvSpPr>
          <p:cNvPr id="4" name="TextBox 3"/>
          <p:cNvSpPr txBox="1"/>
          <p:nvPr/>
        </p:nvSpPr>
        <p:spPr>
          <a:xfrm>
            <a:off x="7165730" y="2213629"/>
            <a:ext cx="1828800" cy="369332"/>
          </a:xfrm>
          <a:prstGeom prst="rect">
            <a:avLst/>
          </a:prstGeom>
          <a:noFill/>
          <a:ln>
            <a:solidFill>
              <a:schemeClr val="accent1"/>
            </a:solidFill>
          </a:ln>
        </p:spPr>
        <p:txBody>
          <a:bodyPr wrap="square" rtlCol="0">
            <a:spAutoFit/>
          </a:bodyPr>
          <a:lstStyle/>
          <a:p>
            <a:r>
              <a:rPr lang="en-US" b="1" dirty="0"/>
              <a:t>Epidemic disease</a:t>
            </a:r>
          </a:p>
        </p:txBody>
      </p:sp>
      <p:sp>
        <p:nvSpPr>
          <p:cNvPr id="5" name="TextBox 4"/>
          <p:cNvSpPr txBox="1"/>
          <p:nvPr/>
        </p:nvSpPr>
        <p:spPr>
          <a:xfrm>
            <a:off x="7162799" y="3382068"/>
            <a:ext cx="1828800" cy="369332"/>
          </a:xfrm>
          <a:prstGeom prst="rect">
            <a:avLst/>
          </a:prstGeom>
          <a:noFill/>
          <a:ln>
            <a:solidFill>
              <a:schemeClr val="accent1"/>
            </a:solidFill>
          </a:ln>
        </p:spPr>
        <p:txBody>
          <a:bodyPr wrap="square" rtlCol="0">
            <a:spAutoFit/>
          </a:bodyPr>
          <a:lstStyle/>
          <a:p>
            <a:r>
              <a:rPr lang="en-US" b="1" dirty="0" err="1"/>
              <a:t>Hyperendemic</a:t>
            </a:r>
            <a:endParaRPr lang="en-US" b="1" dirty="0"/>
          </a:p>
        </p:txBody>
      </p:sp>
      <p:sp>
        <p:nvSpPr>
          <p:cNvPr id="6" name="TextBox 5"/>
          <p:cNvSpPr txBox="1"/>
          <p:nvPr/>
        </p:nvSpPr>
        <p:spPr>
          <a:xfrm>
            <a:off x="7171592" y="4147639"/>
            <a:ext cx="1828800" cy="369332"/>
          </a:xfrm>
          <a:prstGeom prst="rect">
            <a:avLst/>
          </a:prstGeom>
          <a:noFill/>
          <a:ln>
            <a:solidFill>
              <a:schemeClr val="accent1"/>
            </a:solidFill>
          </a:ln>
        </p:spPr>
        <p:txBody>
          <a:bodyPr wrap="square" rtlCol="0">
            <a:spAutoFit/>
          </a:bodyPr>
          <a:lstStyle/>
          <a:p>
            <a:r>
              <a:rPr lang="en-US" b="1" dirty="0"/>
              <a:t>Pandemic</a:t>
            </a:r>
          </a:p>
        </p:txBody>
      </p:sp>
      <p:sp>
        <p:nvSpPr>
          <p:cNvPr id="7" name="TextBox 6"/>
          <p:cNvSpPr txBox="1"/>
          <p:nvPr/>
        </p:nvSpPr>
        <p:spPr>
          <a:xfrm>
            <a:off x="7171592" y="4666178"/>
            <a:ext cx="1828800" cy="369332"/>
          </a:xfrm>
          <a:prstGeom prst="rect">
            <a:avLst/>
          </a:prstGeom>
          <a:noFill/>
          <a:ln>
            <a:solidFill>
              <a:schemeClr val="accent1"/>
            </a:solidFill>
          </a:ln>
        </p:spPr>
        <p:txBody>
          <a:bodyPr wrap="square" rtlCol="0">
            <a:spAutoFit/>
          </a:bodyPr>
          <a:lstStyle/>
          <a:p>
            <a:r>
              <a:rPr lang="en-US" b="1" dirty="0"/>
              <a:t>Sporadic</a:t>
            </a:r>
          </a:p>
        </p:txBody>
      </p:sp>
      <p:sp>
        <p:nvSpPr>
          <p:cNvPr id="8" name="TextBox 7"/>
          <p:cNvSpPr txBox="1"/>
          <p:nvPr/>
        </p:nvSpPr>
        <p:spPr>
          <a:xfrm>
            <a:off x="7162799" y="5409727"/>
            <a:ext cx="1828800" cy="369332"/>
          </a:xfrm>
          <a:prstGeom prst="rect">
            <a:avLst/>
          </a:prstGeom>
          <a:noFill/>
          <a:ln>
            <a:solidFill>
              <a:schemeClr val="accent1"/>
            </a:solidFill>
          </a:ln>
        </p:spPr>
        <p:txBody>
          <a:bodyPr wrap="square" rtlCol="0">
            <a:spAutoFit/>
          </a:bodyPr>
          <a:lstStyle/>
          <a:p>
            <a:r>
              <a:rPr lang="en-US" b="1" dirty="0"/>
              <a:t>Endemic</a:t>
            </a:r>
          </a:p>
        </p:txBody>
      </p:sp>
    </p:spTree>
    <p:extLst>
      <p:ext uri="{BB962C8B-B14F-4D97-AF65-F5344CB8AC3E}">
        <p14:creationId xmlns:p14="http://schemas.microsoft.com/office/powerpoint/2010/main" val="240938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2675</TotalTime>
  <Words>2654</Words>
  <Application>Microsoft Office PowerPoint</Application>
  <PresentationFormat>On-screen Show (4:3)</PresentationFormat>
  <Paragraphs>359</Paragraphs>
  <Slides>53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Calibri Light</vt:lpstr>
      <vt:lpstr>Courier New</vt:lpstr>
      <vt:lpstr>Lato</vt:lpstr>
      <vt:lpstr>Symbol</vt:lpstr>
      <vt:lpstr>Retrospect</vt:lpstr>
      <vt:lpstr>Outbreak Investigation</vt:lpstr>
      <vt:lpstr>Objectives</vt:lpstr>
      <vt:lpstr>Key terms</vt:lpstr>
      <vt:lpstr>PowerPoint Presentation</vt:lpstr>
      <vt:lpstr>Outbreak settings</vt:lpstr>
      <vt:lpstr>Food-borne Outbreaks</vt:lpstr>
      <vt:lpstr>Water-borne Outbreaks</vt:lpstr>
      <vt:lpstr>Community/Institution Acquired</vt:lpstr>
      <vt:lpstr>Exercise</vt:lpstr>
      <vt:lpstr>Detecting outbreaks</vt:lpstr>
      <vt:lpstr>Epidemic Patterns</vt:lpstr>
      <vt:lpstr>Common-source</vt:lpstr>
      <vt:lpstr>Common-source Point</vt:lpstr>
      <vt:lpstr>Common-source Continuous</vt:lpstr>
      <vt:lpstr>Common-source Intermittent</vt:lpstr>
      <vt:lpstr>Propagated</vt:lpstr>
      <vt:lpstr>Propagated</vt:lpstr>
      <vt:lpstr>Exercise</vt:lpstr>
      <vt:lpstr>Making Epidemic Curves</vt:lpstr>
      <vt:lpstr>PowerPoint Presentation</vt:lpstr>
      <vt:lpstr>Steps in an Outbreak Investigation</vt:lpstr>
      <vt:lpstr>Steps in an Outbreak Investigation</vt:lpstr>
      <vt:lpstr>Steps in an Outbreak Investigation</vt:lpstr>
      <vt:lpstr>Step 1: Confirm the Diagnosis</vt:lpstr>
      <vt:lpstr>Step 2: Confirm the Existence of an Outbreak/Epidemic</vt:lpstr>
      <vt:lpstr>Step 2: Confirm the Existence of an Outbreak/Epidemic</vt:lpstr>
      <vt:lpstr>PowerPoint Presentation</vt:lpstr>
      <vt:lpstr>Step 3: Define a Case and Count Cases</vt:lpstr>
      <vt:lpstr>Meningococcal Disease —Case Definition</vt:lpstr>
      <vt:lpstr>Line listing</vt:lpstr>
      <vt:lpstr>Step 4: Orient Data in Terms of Person, Place, and Time</vt:lpstr>
      <vt:lpstr>PowerPoint Presentation</vt:lpstr>
      <vt:lpstr>PowerPoint Presentation</vt:lpstr>
      <vt:lpstr>Epidemic curve</vt:lpstr>
      <vt:lpstr>Epidemic curve</vt:lpstr>
      <vt:lpstr>Step 5: Determine Who is at Risk</vt:lpstr>
      <vt:lpstr>Step 5: Determine Who is at Risk </vt:lpstr>
      <vt:lpstr>PowerPoint Presentation</vt:lpstr>
      <vt:lpstr>Step 6: Develop a Hypothesis and Test It </vt:lpstr>
      <vt:lpstr>Example of a Cohort Study</vt:lpstr>
      <vt:lpstr>Risk Ratio = (Incidence in the exposed group) / (Incidence in the unexposed group)</vt:lpstr>
      <vt:lpstr>PowerPoint Presentation</vt:lpstr>
      <vt:lpstr>Example of a Case-Control Study</vt:lpstr>
      <vt:lpstr>PowerPoint Presentation</vt:lpstr>
      <vt:lpstr>Exercise</vt:lpstr>
      <vt:lpstr>Step 7: Determine Control Measures</vt:lpstr>
      <vt:lpstr>Step 7: Determine Control Measures </vt:lpstr>
      <vt:lpstr>PowerPoint Presentation</vt:lpstr>
      <vt:lpstr>Step 8: Plan a More Systematic Study</vt:lpstr>
      <vt:lpstr>Steps 9: Execute Disease Control and Prevention Measures</vt:lpstr>
      <vt:lpstr>Step 10: Prepare a Written Report</vt:lpstr>
      <vt:lpstr>Summary</vt:lpstr>
      <vt:lpstr>References</vt:lpstr>
    </vt:vector>
  </TitlesOfParts>
  <Company>LuzellPrusko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Prusko</dc:creator>
  <cp:lastModifiedBy>Windows User</cp:lastModifiedBy>
  <cp:revision>489</cp:revision>
  <cp:lastPrinted>2018-11-14T10:11:22Z</cp:lastPrinted>
  <dcterms:created xsi:type="dcterms:W3CDTF">2012-08-07T22:03:35Z</dcterms:created>
  <dcterms:modified xsi:type="dcterms:W3CDTF">2018-11-15T08:10:14Z</dcterms:modified>
</cp:coreProperties>
</file>