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embeddedFontLs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81e4b39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81e4b395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481e4b395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81e4b395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81e4b395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481e4b395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1e4b395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1e4b395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481e4b395d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81e4b395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81e4b395d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481e4b395d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81e4b395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81e4b395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481e4b395d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1e4b395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81e4b395d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81e4b395d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81e4b395d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81e4b395d_0_8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481e4b395d_0_8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81e4b395d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81e4b395d_0_8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481e4b395d_0_8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Arial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1"/>
              <a:t>INFECTIOUS DISEASE IN HAJJ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Source Sans Pro"/>
              <a:buNone/>
            </a:pPr>
            <a:r>
              <a:rPr lang="en-US" sz="1610"/>
              <a:t>Abdullah M Assiri</a:t>
            </a:r>
            <a:endParaRPr/>
          </a:p>
          <a:p>
            <a:pPr marL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Source Sans Pro"/>
              <a:buNone/>
            </a:pPr>
            <a:r>
              <a:rPr lang="en-US" sz="1610"/>
              <a:t>Adult infectious diseases consultant</a:t>
            </a:r>
            <a:endParaRPr/>
          </a:p>
          <a:p>
            <a:pPr marL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Source Sans Pro"/>
              <a:buNone/>
            </a:pPr>
            <a:r>
              <a:rPr lang="en-US" sz="1610"/>
              <a:t>Assistant deputy minister for preventive health</a:t>
            </a:r>
            <a:endParaRPr/>
          </a:p>
          <a:p>
            <a:pPr marL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10"/>
              <a:buFont typeface="Source Sans Pro"/>
              <a:buNone/>
            </a:pPr>
            <a:r>
              <a:rPr lang="en-US" sz="1610"/>
              <a:t>Ministry of health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Vaccination</a:t>
            </a:r>
            <a:endParaRPr sz="3000"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External Hajjis: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Mandatory: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Valid meningococcal vaccine certificate for all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Valid yellow fever vaccine certificate for selected countries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Valid Poliomyelitis vaccine certificate for selected countries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Recommended: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Seasonal influenza vaccine for all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Pneumococcal vaccine for certain population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Internal Hajjis: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Mandatory: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Valid meningococcal vaccine certificate for all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Seasonal influenza vaccine for all</a:t>
            </a:r>
            <a:endParaRPr/>
          </a:p>
          <a:p>
            <a:pPr marL="457200" marR="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-US"/>
              <a:t>Recommended: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Pneumococcal vaccine for certain population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Vaccination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Valid certificate: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Meningococcal vaccine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One dose of polysaccharide quadrivalent meningococcal vaccine within 3 years OR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One dose of conjugate quadrivalent meningococcal vaccine within 5 years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Yellow fever vaccine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One dose of Yellow fever vaccine valid for lifetime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Poliomyelitis vaccine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for countries with active wild polio transmission; at least one dose of Oral (live attenuated) bivalent Poliomyelitis vaccine(bOPV) or inactivated Poliomyelitis vaccine (IPV) at within 4 weeks to 12 months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for countries with active vaccine-derived polio transmission; at least one dose of inactivated Poliomyelitis vaccine (IPV) at within 4 weeks to 12 months</a:t>
            </a:r>
            <a:endParaRPr sz="1800"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Vaccination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Seasonal influenza vaccine:</a:t>
            </a:r>
            <a:endParaRPr/>
          </a:p>
          <a:p>
            <a:pPr marL="457200" marR="0" lvl="0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-US"/>
              <a:t>Use available vaccine.</a:t>
            </a:r>
            <a:endParaRPr/>
          </a:p>
          <a:p>
            <a:pPr marL="457200" marR="0" lvl="0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-US"/>
              <a:t>If hajj happens during summer:</a:t>
            </a:r>
            <a:endParaRPr/>
          </a:p>
          <a:p>
            <a:pPr marL="914400" marR="0" lvl="1" indent="-3429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southern hemisphere vaccine for both internal and external hajjis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Timing of vaccine availability may vary but generally If hajj happens during winter: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northern hemisphere vaccine internal hajjis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southern hemisphere vaccine for external hajjis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Vaccination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Health authorities in KSA does not allow hajjis to carry food or beverages on arrival in excess of personal use during travel.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Food for personal use during travel has to be canned in easy to inspect vessels.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Food items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Health authorities in KSA require airplane and ships arriving from Dengue and Zika endemic countries to provide certificate of pesticides spray as per International health regulation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Health requirements for Hajj and Umra: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Disease vector control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6900" y="3582107"/>
            <a:ext cx="3760839" cy="271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730" y="307325"/>
            <a:ext cx="4214485" cy="29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Respiratory infections (including influenza)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Risks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-US" sz="1700"/>
              <a:t>Majority of Hajjis develop URT post hajj (mostly rhinovirus, coronavirus E229)</a:t>
            </a:r>
            <a:endParaRPr sz="1700"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-US" sz="1700"/>
              <a:t>Proximity, inadequate respiratory hygiene, stress and  extreme of weather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-US" sz="1700"/>
              <a:t>In 2009, fewer than 100 cases of </a:t>
            </a:r>
            <a:r>
              <a:rPr lang="en-US" sz="1700" i="1"/>
              <a:t>influenza A H1N1</a:t>
            </a:r>
            <a:r>
              <a:rPr lang="en-US" sz="1700"/>
              <a:t> were reported during Hajj at the peak of the pandemic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-US" sz="1700"/>
              <a:t>In one study, One third of participants acquired </a:t>
            </a:r>
            <a:r>
              <a:rPr lang="en-US" sz="1700" i="1"/>
              <a:t>S. pneumoniae </a:t>
            </a:r>
            <a:r>
              <a:rPr lang="en-US" sz="1700"/>
              <a:t>during hajj</a:t>
            </a:r>
            <a:endParaRPr/>
          </a:p>
          <a:p>
            <a:pPr marL="384048" lvl="0" indent="-27609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endParaRPr sz="1700"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Actions 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Masking (regular mask) is recommended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Influenza vaccine is mandated for internal Hajjis this year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Pneumococcal (polyvalent) vaccine is recommended for high risk individuals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Gastrointestinal infections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Factors that may lead to outbreaks</a:t>
            </a:r>
            <a:endParaRPr sz="2400"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Inadequate standards of food preparation and storage</a:t>
            </a:r>
            <a:endParaRPr/>
          </a:p>
          <a:p>
            <a:pPr marL="384048" lvl="0" indent="-38404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Poor personal hygiene</a:t>
            </a:r>
            <a:endParaRPr sz="1850"/>
          </a:p>
          <a:p>
            <a:pPr marL="384048" lvl="0" indent="-38404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Asymptomatic carriers of pathogenic bacteria and parasites,</a:t>
            </a: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Actions</a:t>
            </a:r>
            <a:endParaRPr sz="240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Provision of safe water and food supplies, sanitation, and vector control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Survey of kitchen at hotels and camps to identify potential carriers of gut pathogens and to ensure standards of food hygiene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000"/>
              <a:buChar char="■"/>
            </a:pPr>
            <a:r>
              <a:rPr lang="en-US"/>
              <a:t>premade meals (airline style)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Vector-borne diseases</a:t>
            </a:r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Factors that may lead to VBD</a:t>
            </a:r>
            <a:endParaRPr sz="2400"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i="1"/>
              <a:t>Aedes, Culex</a:t>
            </a:r>
            <a:r>
              <a:rPr lang="en-US"/>
              <a:t>, and </a:t>
            </a:r>
            <a:r>
              <a:rPr lang="en-US" i="1"/>
              <a:t>Anopheles</a:t>
            </a:r>
            <a:r>
              <a:rPr lang="en-US"/>
              <a:t> </a:t>
            </a:r>
            <a:r>
              <a:rPr lang="en-US" i="1"/>
              <a:t>spp</a:t>
            </a:r>
            <a:r>
              <a:rPr lang="en-US"/>
              <a:t> mosquitoes are present in Saudi Arabia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Dengue is endemic around Hajj area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Actions</a:t>
            </a:r>
            <a:endParaRPr sz="2400"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Routine and widespread insecticide spraying campaign year around</a:t>
            </a:r>
            <a:endParaRPr/>
          </a:p>
          <a:p>
            <a:pPr marL="384048" lvl="0" indent="-38404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Specific teams spray housing units earmarked for pilgrims from dengue- endemic areas such as India, Pakistan, and Bangladesh with long lasting pesticide before the arrival</a:t>
            </a:r>
            <a:endParaRPr/>
          </a:p>
          <a:p>
            <a:pPr marL="384048" lvl="0" indent="-38404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Insecticide is sprayed aerially over Arafat and Mina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Risk of infections in mass gatherings</a:t>
            </a:r>
            <a:endParaRPr/>
          </a:p>
        </p:txBody>
      </p:sp>
      <p:pic>
        <p:nvPicPr>
          <p:cNvPr id="104" name="Google Shape;10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7336" y="2997496"/>
            <a:ext cx="10929727" cy="278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Meningitis (</a:t>
            </a:r>
            <a:r>
              <a:rPr lang="en-US" i="1"/>
              <a:t>Neisseria meningitidis</a:t>
            </a:r>
            <a:r>
              <a:rPr lang="en-US"/>
              <a:t>)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Hajj related outbreaks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The 1421 outbreak</a:t>
            </a:r>
            <a:endParaRPr/>
          </a:p>
        </p:txBody>
      </p:sp>
      <p:pic>
        <p:nvPicPr>
          <p:cNvPr id="238" name="Google Shape;238;p3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25014" y="3305175"/>
            <a:ext cx="4445000" cy="225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97115" y="3305175"/>
            <a:ext cx="3863315" cy="22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1962615" y="3466432"/>
            <a:ext cx="3010829" cy="90024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1987, Serogroup A,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Originated from Nepal,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 massive outbreak in Africa post Hajj,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 to mandatory Bivalent (serogroup A+C) polysaccharide meningococcal vaccine</a:t>
            </a:r>
            <a:endParaRPr/>
          </a:p>
        </p:txBody>
      </p:sp>
      <p:sp>
        <p:nvSpPr>
          <p:cNvPr id="241" name="Google Shape;241;p32"/>
          <p:cNvSpPr txBox="1"/>
          <p:nvPr/>
        </p:nvSpPr>
        <p:spPr>
          <a:xfrm>
            <a:off x="8073483" y="3379823"/>
            <a:ext cx="2895515" cy="11079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253 confirmed cases in KSA and 99 cases in other countries,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Case-fatality rate of 28%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Serogroup W135 mostly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Quadrivalent vaccine was mandated in 2002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Meningitis (</a:t>
            </a:r>
            <a:r>
              <a:rPr lang="en-US" i="1"/>
              <a:t>Neisseria meningitidis</a:t>
            </a:r>
            <a:r>
              <a:rPr lang="en-US"/>
              <a:t>)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Requirements 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Universal quadrivalent vaccine:</a:t>
            </a:r>
            <a:endParaRPr/>
          </a:p>
          <a:p>
            <a:pPr marL="384048" lvl="1" indent="-384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Polysaccharide 3 years</a:t>
            </a:r>
            <a:endParaRPr/>
          </a:p>
          <a:p>
            <a:pPr marL="384048" lvl="1" indent="-384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Conjugate 5 years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Chemoprophylaxis for meningitis built countries at POE</a:t>
            </a:r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Compliance</a:t>
            </a:r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625" y="3305175"/>
            <a:ext cx="44450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Meningitis (</a:t>
            </a:r>
            <a:r>
              <a:rPr lang="en-US" i="1"/>
              <a:t>Neisseria meningitidis</a:t>
            </a:r>
            <a:r>
              <a:rPr lang="en-US"/>
              <a:t>)</a:t>
            </a:r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/>
              <a:t>Number of cases of invasive meningococcal disease linked to Hajj from 1995 to 2013</a:t>
            </a:r>
            <a:endParaRPr/>
          </a:p>
        </p:txBody>
      </p:sp>
      <p:pic>
        <p:nvPicPr>
          <p:cNvPr id="257" name="Google Shape;257;p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375720"/>
            <a:ext cx="4443413" cy="242113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Very effective intervention </a:t>
            </a: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Since 2006, only one case of invasive meningococcal disease has been reported during Hajj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Non- Hajj-related cases also declined after the introduction of the ACYW vaccine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Malaria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Malaria</a:t>
            </a:r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 sz="1800"/>
              <a:t>Types of Malaria</a:t>
            </a:r>
            <a:endParaRPr sz="1800"/>
          </a:p>
        </p:txBody>
      </p:sp>
      <p:pic>
        <p:nvPicPr>
          <p:cNvPr id="271" name="Google Shape;2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305175"/>
            <a:ext cx="4443300" cy="25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>
            <a:spLocks noGrp="1"/>
          </p:cNvSpPr>
          <p:nvPr>
            <p:ph type="body" idx="3"/>
          </p:nvPr>
        </p:nvSpPr>
        <p:spPr>
          <a:xfrm>
            <a:off x="6439402" y="5522214"/>
            <a:ext cx="4443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 sz="1800"/>
              <a:t>Malaria cases by age group</a:t>
            </a:r>
            <a:endParaRPr sz="1800"/>
          </a:p>
        </p:txBody>
      </p:sp>
      <p:pic>
        <p:nvPicPr>
          <p:cNvPr id="273" name="Google Shape;27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25" y="3305175"/>
            <a:ext cx="44450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481863" y="438150"/>
            <a:ext cx="4530300" cy="2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Poliomyelitis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/>
              <a:t>OPV/IPV certificates at POE</a:t>
            </a:r>
            <a:endParaRPr sz="2800"/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305175"/>
            <a:ext cx="4443413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Targeted countries (14)</a:t>
            </a:r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AutoNum type="alphaLcParenR"/>
            </a:pPr>
            <a:r>
              <a:rPr lang="en-US" sz="1550"/>
              <a:t>those who have uninterrupted indigenous virus transmission: Afghanistan and Pakistan </a:t>
            </a:r>
            <a:endParaRPr sz="1550"/>
          </a:p>
          <a:p>
            <a:pPr marL="457200" lvl="0" indent="-45720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AutoNum type="alphaLcParenR"/>
            </a:pPr>
            <a:r>
              <a:rPr lang="en-US" sz="1550"/>
              <a:t>those who have had transmission of a circulating vaccine-derived poliovirus within the past 12 months: Guinea, Lao People’s Democratic Republic, Madagascar, Myanmar, </a:t>
            </a:r>
            <a:r>
              <a:rPr lang="en-US" sz="1550">
                <a:solidFill>
                  <a:srgbClr val="FF0000"/>
                </a:solidFill>
              </a:rPr>
              <a:t>Nigeria</a:t>
            </a:r>
            <a:r>
              <a:rPr lang="en-US" sz="1550"/>
              <a:t> and Ukraine.</a:t>
            </a:r>
            <a:endParaRPr/>
          </a:p>
          <a:p>
            <a:pPr marL="457200" lvl="0" indent="-45720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50"/>
              <a:buFont typeface="Arial"/>
              <a:buAutoNum type="alphaLcParenR"/>
            </a:pPr>
            <a:r>
              <a:rPr lang="en-US" sz="1550"/>
              <a:t>those which remain vulnerable to polio: Iraq, Somalia, Syrian Arab Republic and Yemen.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Yellow fever</a:t>
            </a:r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Countries with active transmission</a:t>
            </a:r>
            <a:endParaRPr sz="2400"/>
          </a:p>
        </p:txBody>
      </p:sp>
      <p:pic>
        <p:nvPicPr>
          <p:cNvPr id="290" name="Google Shape;290;p3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333940"/>
            <a:ext cx="37080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8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Targeted countries (44)</a:t>
            </a:r>
            <a:endParaRPr sz="2400"/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US" sz="1400" b="1"/>
              <a:t>Africa: </a:t>
            </a:r>
            <a:r>
              <a:rPr lang="en-US" sz="1400"/>
              <a:t>Angola, Benin, Burkina Faso, Burundi, Cameroon, Central African Republic, Chad, Congo, Côte d’Ivoire, Democratic Republic of the Congo, Equatorial Guinea, Ethiopia, Gabon, Gambia, Ghana, Guinea, Guinea-Bissau, Kenya, Liberia, Mali, Mauritania, Niger, Nigeria, Senegal, Sierra Leone, The Republic of South Soudan, Sudan, Togo and Uganda.</a:t>
            </a:r>
            <a:endParaRPr sz="1400"/>
          </a:p>
          <a:p>
            <a:pPr marL="384048" lvl="0" indent="-38404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US" sz="1400" b="1"/>
              <a:t>Americas: </a:t>
            </a:r>
            <a:r>
              <a:rPr lang="en-US" sz="1400"/>
              <a:t>Argentina, Bolivarian Republic of Venezuela, Brazil, Colombia, Ecuador, French Guyana, Guyana, Panama, Paraguay, Peru, Plurinational State of Bolivia, Suriname and Trinidad and Tobago.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Yellow fever 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Requirements </a:t>
            </a:r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Must present a valid yellow fever vaccination certificate at POE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Aircrafts and ships must present certificate indicating that it applied disinsection in accordance with methods recommended by WHO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For non-compliance 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Placed under strict surveillance until the certificate become valid or until a period of not more than 6 days from the last date of potential exposure to infection have lapsed, whichever is earlier.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Inform MOFA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Middle East Respiratory Syndrome</a:t>
            </a: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Risk</a:t>
            </a:r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No MERS cases in relation to Hajj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One Umra related confirmed case acquired so far (Malaysia, a side visit to a camel farm)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In 1436, Hajj took place immediately after a major outbreak In Riyadh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Char char="■"/>
            </a:pPr>
            <a:r>
              <a:rPr lang="en-US" sz="1850"/>
              <a:t>Around 1300 MERS samples were screened last year, all were negative</a:t>
            </a:r>
            <a:endParaRPr/>
          </a:p>
          <a:p>
            <a:pPr marL="384048" lvl="0" indent="-266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endParaRPr sz="1850"/>
          </a:p>
          <a:p>
            <a:pPr marL="384048" lvl="0" indent="-266573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50"/>
              <a:buNone/>
            </a:pPr>
            <a:endParaRPr sz="1850"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Actions </a:t>
            </a:r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Active surveillance during Hajj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On-site molecular labs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Camel ban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Education of HCW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Transfer protocol</a:t>
            </a:r>
            <a:endParaRPr/>
          </a:p>
          <a:p>
            <a:pPr marL="384048" lvl="0" indent="-384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Isolation facilities</a:t>
            </a:r>
            <a:endParaRPr/>
          </a:p>
          <a:p>
            <a:pPr marL="384048" lvl="0" indent="-257048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Other significant infections</a:t>
            </a:r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Tuberculosis</a:t>
            </a:r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10177670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The risk (of TB during Hajj) is about 10% based on data from before and after screening for latent infection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Most pilgrims come from highly endemic countries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Many travel to Makkah with active disease or infection that is reactivated by stress.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Pulmonary tuberculosis was a leading cause of hospital admission in patients with community-acquired pneumonia.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93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/>
              <a:t>Major health challenges to the pilgrims and the local population at all stages of the Hajj</a:t>
            </a:r>
            <a:endParaRPr/>
          </a:p>
        </p:txBody>
      </p:sp>
      <p:pic>
        <p:nvPicPr>
          <p:cNvPr id="110" name="Google Shape;11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11097" y="1271442"/>
            <a:ext cx="5080903" cy="476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221894" y="6038044"/>
            <a:ext cx="38118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Memish et al; Lancet </a:t>
            </a: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2014; 383: 2073–82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249110" y="2166374"/>
            <a:ext cx="5274527" cy="92333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Traditionally, in hajj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respiratory infections and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borne illnesses predominates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649" y="3639929"/>
            <a:ext cx="6630473" cy="324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>
            <a:spLocks noGrp="1"/>
          </p:cNvSpPr>
          <p:nvPr>
            <p:ph type="title"/>
          </p:nvPr>
        </p:nvSpPr>
        <p:spPr>
          <a:xfrm>
            <a:off x="1781175" y="268605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Health services during hajj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activities, examples</a:t>
            </a:r>
            <a:endParaRPr/>
          </a:p>
        </p:txBody>
      </p:sp>
      <p:pic>
        <p:nvPicPr>
          <p:cNvPr id="329" name="Google Shape;32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5339" y="2286000"/>
            <a:ext cx="27207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76955" y="2286000"/>
            <a:ext cx="27435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3"/>
          <p:cNvSpPr txBox="1"/>
          <p:nvPr/>
        </p:nvSpPr>
        <p:spPr>
          <a:xfrm>
            <a:off x="2174080" y="3605212"/>
            <a:ext cx="2843100" cy="94290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fixed and 15 mobile surveillance teams in Makkah HCF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43"/>
          <p:cNvSpPr txBox="1"/>
          <p:nvPr/>
        </p:nvSpPr>
        <p:spPr>
          <a:xfrm>
            <a:off x="7334091" y="3605212"/>
            <a:ext cx="2843100" cy="94290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fixed and mobile surveillance teams in Mina and Arafat HCF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activities, examples</a:t>
            </a:r>
            <a:endParaRPr/>
          </a:p>
        </p:txBody>
      </p:sp>
      <p:pic>
        <p:nvPicPr>
          <p:cNvPr id="338" name="Google Shape;338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6644" y="2171700"/>
            <a:ext cx="5911200" cy="41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/>
          <p:cNvSpPr txBox="1"/>
          <p:nvPr/>
        </p:nvSpPr>
        <p:spPr>
          <a:xfrm>
            <a:off x="4549378" y="3919141"/>
            <a:ext cx="3245700" cy="64620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 isolation rooms in Makkah HCF (65% of the actual need)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activities, examples</a:t>
            </a:r>
            <a:endParaRPr/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172" y="2171700"/>
            <a:ext cx="7464057" cy="4211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/>
          <p:nvPr/>
        </p:nvSpPr>
        <p:spPr>
          <a:xfrm>
            <a:off x="3914775" y="3919141"/>
            <a:ext cx="4186200" cy="92340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 isolation rooms in Mina and Arafat HCF and 82 portable HEPA filters (48% of the actual need)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activities, examples</a:t>
            </a:r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353" name="Google Shape;35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130" y="2171700"/>
            <a:ext cx="7230141" cy="427463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6"/>
          <p:cNvSpPr txBox="1"/>
          <p:nvPr/>
        </p:nvSpPr>
        <p:spPr>
          <a:xfrm>
            <a:off x="4549378" y="3919141"/>
            <a:ext cx="3245700" cy="64620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137 vector control personnel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97 mosquitoes traps in Makkah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activities, examples</a:t>
            </a:r>
            <a:endParaRPr/>
          </a:p>
        </p:txBody>
      </p:sp>
      <p:pic>
        <p:nvPicPr>
          <p:cNvPr id="360" name="Google Shape;360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30436" y="2171700"/>
            <a:ext cx="6483528" cy="42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7"/>
          <p:cNvSpPr txBox="1"/>
          <p:nvPr/>
        </p:nvSpPr>
        <p:spPr>
          <a:xfrm>
            <a:off x="4549378" y="3919141"/>
            <a:ext cx="3245643" cy="923330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 vector control personnel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 mosquitoes traps in Mina/Arafat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Hajj 1437</a:t>
            </a:r>
            <a:endParaRPr/>
          </a:p>
        </p:txBody>
      </p:sp>
      <p:pic>
        <p:nvPicPr>
          <p:cNvPr id="367" name="Google Shape;367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26500" y="0"/>
            <a:ext cx="6025573" cy="681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8"/>
          <p:cNvSpPr/>
          <p:nvPr/>
        </p:nvSpPr>
        <p:spPr>
          <a:xfrm>
            <a:off x="956930" y="2857500"/>
            <a:ext cx="1679944" cy="1055280"/>
          </a:xfrm>
          <a:prstGeom prst="wedgeRoundRectCallout">
            <a:avLst>
              <a:gd name="adj1" fmla="val 144667"/>
              <a:gd name="adj2" fmla="val -43183"/>
              <a:gd name="adj3" fmla="val 16667"/>
            </a:avLst>
          </a:prstGeom>
          <a:solidFill>
            <a:schemeClr val="lt1"/>
          </a:solidFill>
          <a:ln w="349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Meningitis chemoprophylaxis coverage at POE 100%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8"/>
          <p:cNvSpPr/>
          <p:nvPr/>
        </p:nvSpPr>
        <p:spPr>
          <a:xfrm>
            <a:off x="974421" y="4070940"/>
            <a:ext cx="1679944" cy="1055280"/>
          </a:xfrm>
          <a:prstGeom prst="wedgeRoundRectCallout">
            <a:avLst>
              <a:gd name="adj1" fmla="val 144667"/>
              <a:gd name="adj2" fmla="val -73410"/>
              <a:gd name="adj3" fmla="val 16667"/>
            </a:avLst>
          </a:prstGeom>
          <a:solidFill>
            <a:schemeClr val="lt1"/>
          </a:solidFill>
          <a:ln w="349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Meningitis vaccination  certificates compliance 88%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10384236" y="3854300"/>
            <a:ext cx="1679944" cy="1055280"/>
          </a:xfrm>
          <a:prstGeom prst="wedgeRoundRectCallout">
            <a:avLst>
              <a:gd name="adj1" fmla="val -100903"/>
              <a:gd name="adj2" fmla="val -53259"/>
              <a:gd name="adj3" fmla="val 16667"/>
            </a:avLst>
          </a:prstGeom>
          <a:solidFill>
            <a:schemeClr val="lt1"/>
          </a:solidFill>
          <a:ln w="349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Polio vaccination certificates compliance 74%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8"/>
          <p:cNvSpPr/>
          <p:nvPr/>
        </p:nvSpPr>
        <p:spPr>
          <a:xfrm>
            <a:off x="10512056" y="2329860"/>
            <a:ext cx="1679944" cy="1055280"/>
          </a:xfrm>
          <a:prstGeom prst="wedgeRoundRectCallout">
            <a:avLst>
              <a:gd name="adj1" fmla="val -109764"/>
              <a:gd name="adj2" fmla="val -2881"/>
              <a:gd name="adj3" fmla="val 16667"/>
            </a:avLst>
          </a:prstGeom>
          <a:solidFill>
            <a:schemeClr val="lt1"/>
          </a:solidFill>
          <a:ln w="349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 Polio vaccine at POE 100%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Infectious diseases risk during mass gathering is significant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KSA lead the world in mass gathering management.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KSA built an extensive system to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prepare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detect/monitor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respond to ID during hajj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84" name="Google Shape;384;p50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Hajj</a:t>
            </a: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384038"/>
            <a:ext cx="1013559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Majority of Hajjis are international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&gt;180 nationalities 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682496"/>
            <a:ext cx="9601200" cy="41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033670" y="3168502"/>
            <a:ext cx="2198628" cy="646331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 of Hajjis come from 5 countries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Majority are above 50 y</a:t>
            </a:r>
            <a:endParaRPr/>
          </a:p>
        </p:txBody>
      </p:sp>
      <p:pic>
        <p:nvPicPr>
          <p:cNvPr id="138" name="Google Shape;138;p19" descr="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443" y="2414587"/>
            <a:ext cx="573405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Public health action plan</a:t>
            </a:r>
            <a:endParaRPr/>
          </a:p>
        </p:txBody>
      </p:sp>
      <p:pic>
        <p:nvPicPr>
          <p:cNvPr id="144" name="Google Shape;14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962" b="1"/>
          <a:stretch/>
        </p:blipFill>
        <p:spPr>
          <a:xfrm>
            <a:off x="1371600" y="3441031"/>
            <a:ext cx="4448175" cy="229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24625" y="3450111"/>
            <a:ext cx="4448175" cy="232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1371600" y="1689133"/>
            <a:ext cx="4448175" cy="1600438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Operational structure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 management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 teams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Inter-ministerial coordination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Hajj Health requirements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 operational plan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MERS CoV plan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6524625" y="1689133"/>
            <a:ext cx="4448175" cy="1600438"/>
          </a:xfrm>
          <a:prstGeom prst="rect">
            <a:avLst/>
          </a:prstGeom>
          <a:gradFill>
            <a:gsLst>
              <a:gs pos="0">
                <a:srgbClr val="F9F9F8"/>
              </a:gs>
              <a:gs pos="74000">
                <a:srgbClr val="CBCBC8"/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Vaccination campaign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 Surveillance teams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Hajj health missions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and water safety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VBD related activities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IPC in Hajj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education activities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/>
              <a:t>Health requirements for Hajj and Umra</a:t>
            </a:r>
            <a:endParaRPr sz="4000"/>
          </a:p>
        </p:txBody>
      </p:sp>
      <p:pic>
        <p:nvPicPr>
          <p:cNvPr id="153" name="Google Shape;15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285999"/>
            <a:ext cx="4448175" cy="2597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General health recommendation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Vaccination requirements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Vector Borne Diseases related requirements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Food Borne Diseases related requirements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Emerging and re emerging diseases specific recommendations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Widescreen</PresentationFormat>
  <Paragraphs>208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Lato</vt:lpstr>
      <vt:lpstr>Source Sans Pro</vt:lpstr>
      <vt:lpstr>Calibri</vt:lpstr>
      <vt:lpstr>Crop</vt:lpstr>
      <vt:lpstr>INFECTIOUS DISEASE IN HAJJ</vt:lpstr>
      <vt:lpstr>Risk of infections in mass gatherings</vt:lpstr>
      <vt:lpstr>Major health challenges to the pilgrims and the local population at all stages of the Hajj</vt:lpstr>
      <vt:lpstr>Hajj</vt:lpstr>
      <vt:lpstr>Majority of Hajjis are international</vt:lpstr>
      <vt:lpstr>&gt;180 nationalities </vt:lpstr>
      <vt:lpstr>Majority are above 50 y</vt:lpstr>
      <vt:lpstr>Public health action plan</vt:lpstr>
      <vt:lpstr>Health requirements for Hajj and Umra</vt:lpstr>
      <vt:lpstr>Health requirements for Hajj and Umra: Vaccination</vt:lpstr>
      <vt:lpstr>Health requirements for Hajj and Umra: Vaccination</vt:lpstr>
      <vt:lpstr>Health requirements for Hajj and Umra: Vaccination</vt:lpstr>
      <vt:lpstr>Health requirements for Hajj and Umra: Vaccination</vt:lpstr>
      <vt:lpstr>Health requirements for Hajj and Umra: Food items</vt:lpstr>
      <vt:lpstr>Health requirements for Hajj and Umra: Disease vector control</vt:lpstr>
      <vt:lpstr>PowerPoint Presentation</vt:lpstr>
      <vt:lpstr>Respiratory infections (including influenza)</vt:lpstr>
      <vt:lpstr>Gastrointestinal infections</vt:lpstr>
      <vt:lpstr>Vector-borne diseases</vt:lpstr>
      <vt:lpstr>Meningitis (Neisseria meningitidis)</vt:lpstr>
      <vt:lpstr>Meningitis (Neisseria meningitidis)</vt:lpstr>
      <vt:lpstr>Meningitis (Neisseria meningitidis)</vt:lpstr>
      <vt:lpstr>Malaria</vt:lpstr>
      <vt:lpstr>Malaria</vt:lpstr>
      <vt:lpstr>Poliomyelitis</vt:lpstr>
      <vt:lpstr>Yellow fever</vt:lpstr>
      <vt:lpstr>Yellow fever </vt:lpstr>
      <vt:lpstr>Middle East Respiratory Syndrome</vt:lpstr>
      <vt:lpstr>Other significant infections</vt:lpstr>
      <vt:lpstr>Public Health services during hajj</vt:lpstr>
      <vt:lpstr>Public health activities, examples</vt:lpstr>
      <vt:lpstr>Public health activities, examples</vt:lpstr>
      <vt:lpstr>Public health activities, examples</vt:lpstr>
      <vt:lpstr>Public health activities, examples</vt:lpstr>
      <vt:lpstr>Public health activities, examples</vt:lpstr>
      <vt:lpstr>Hajj 1437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INFECTIOUS DISEASE IN HAJJ</dc:title>
  <dc:creator>Admin</dc:creator>
  <cp:lastModifiedBy>Windows User</cp:lastModifiedBy>
  <cp:revision>1</cp:revision>
  <dcterms:modified xsi:type="dcterms:W3CDTF">2018-11-20T11:53:58Z</dcterms:modified>
</cp:coreProperties>
</file>