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notesMasterIdLst>
    <p:notesMasterId r:id="rId5"/>
  </p:notesMasterIdLst>
  <p:sldIdLst>
    <p:sldId r:id="rId6" id="256"/>
    <p:sldId r:id="rId7" id="257"/>
    <p:sldId r:id="rId8" id="258"/>
    <p:sldId r:id="rId9" id="259"/>
    <p:sldId r:id="rId10" id="260"/>
    <p:sldId r:id="rId11" id="261"/>
    <p:sldId r:id="rId12" id="262"/>
    <p:sldId r:id="rId13" id="263"/>
    <p:sldId r:id="rId14" id="264"/>
    <p:sldId r:id="rId15" id="265"/>
    <p:sldId r:id="rId16" id="266"/>
    <p:sldId r:id="rId17" id="267"/>
    <p:sldId r:id="rId18" id="268"/>
    <p:sldId r:id="rId19" id="269"/>
    <p:sldId r:id="rId20" id="270"/>
    <p:sldId r:id="rId21" id="271"/>
    <p:sldId r:id="rId22" id="272"/>
    <p:sldId r:id="rId23" id="273"/>
    <p:sldId r:id="rId24" id="274"/>
    <p:sldId r:id="rId25" id="275"/>
    <p:sldId r:id="rId26" id="276"/>
    <p:sldId r:id="rId27" id="277"/>
    <p:sldId r:id="rId28" id="278"/>
    <p:sldId r:id="rId29" id="279"/>
    <p:sldId r:id="rId30" id="280"/>
    <p:sldId r:id="rId31" id="281"/>
    <p:sldId r:id="rId32" id="282"/>
    <p:sldId r:id="rId33" id="283"/>
    <p:sldId r:id="rId34" id="284"/>
    <p:sldId r:id="rId35" id="285"/>
    <p:sldId r:id="rId36" id="286"/>
    <p:sldId r:id="rId37" id="287"/>
    <p:sldId r:id="rId38" id="288"/>
    <p:sldId r:id="rId39" id="289"/>
    <p:sldId r:id="rId40" id="290"/>
    <p:sldId r:id="rId41" id="291"/>
    <p:sldId r:id="rId42" id="292"/>
    <p:sldId r:id="rId43" id="293"/>
    <p:sldId r:id="rId44" id="294"/>
    <p:sldId r:id="rId45" id="295"/>
    <p:sldId r:id="rId46" id="296"/>
    <p:sldId r:id="rId47" id="297"/>
    <p:sldId r:id="rId48" id="298"/>
    <p:sldId r:id="rId49" id="299"/>
    <p:sldId r:id="rId50" id="300"/>
    <p:sldId r:id="rId51" id="301"/>
    <p:sldId r:id="rId52" id="302"/>
    <p:sldId r:id="rId53" id="303"/>
    <p:sldId r:id="rId54" id="304"/>
    <p:sldId r:id="rId55" id="305"/>
    <p:sldId r:id="rId56" id="306"/>
    <p:sldId r:id="rId57" id="307"/>
    <p:sldId r:id="rId58" id="308"/>
    <p:sldId r:id="rId59" id="309"/>
    <p:sldId r:id="rId60" id="310"/>
    <p:sldId r:id="rId61" id="311"/>
  </p:sldIdLst>
  <p:sldSz cx="9144000" cy="6858000" type="screen4x3"/>
  <p:notesSz xmlns:c="http://schemas.openxmlformats.org/drawingml/2006/chart" xmlns:pic="http://schemas.openxmlformats.org/drawingml/2006/picture" xmlns:dgm="http://schemas.openxmlformats.org/drawingml/2006/diagram" cx="6858000" cy="9144000"/>
  <p:defaultTextStyle xmlns:c="http://schemas.openxmlformats.org/drawingml/2006/chart" xmlns:pic="http://schemas.openxmlformats.org/drawingml/2006/picture" xmlns:dgm="http://schemas.openxmlformats.org/drawingml/2006/diagram">
    <a:defPPr>
      <a:defRPr lang="en-US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showPr showNarration="1">
    <p:present/>
    <p:sldAll/>
    <p:penClr xmlns:c="http://schemas.openxmlformats.org/drawingml/2006/chart" xmlns:pic="http://schemas.openxmlformats.org/drawingml/2006/picture" xmlns:dgm="http://schemas.openxmlformats.org/drawingml/2006/diagram">
      <a:srgbClr val="FF0000"/>
    </p:penClr>
  </p:showPr>
</p:presentationPr>
</file>

<file path=ppt/tableStyles.xml><?xml version="1.0" encoding="utf-8"?>
<a:tblStyleLst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>
    <p:restoredLeft sz="15620"/>
    <p:restoredTop sz="94660"/>
  </p:normalViewPr>
  <p:slideViewPr>
    <p:cSldViewPr>
      <p:cViewPr>
        <p:scale xmlns:c="http://schemas.openxmlformats.org/drawingml/2006/chart" xmlns:pic="http://schemas.openxmlformats.org/drawingml/2006/picture" xmlns:dgm="http://schemas.openxmlformats.org/drawingml/2006/diagram">
          <a:sx d="100" n="76"/>
          <a:sy d="100" n="76"/>
        </p:scale>
        <p:origin xmlns:c="http://schemas.openxmlformats.org/drawingml/2006/chart" xmlns:pic="http://schemas.openxmlformats.org/drawingml/2006/picture" xmlns:dgm="http://schemas.openxmlformats.org/drawingml/2006/diagram" x="-1206" y="-198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pic="http://schemas.openxmlformats.org/drawingml/2006/picture" xmlns:dgm="http://schemas.openxmlformats.org/drawingml/2006/diagram">
        <a:sx d="100" n="100"/>
        <a:sy d="100" n="100"/>
      </p:scale>
      <p:origin xmlns:c="http://schemas.openxmlformats.org/drawingml/2006/chart" xmlns:pic="http://schemas.openxmlformats.org/drawingml/2006/picture" xmlns:dgm="http://schemas.openxmlformats.org/drawingml/2006/diagram" x="0" y="0"/>
    </p:cViewPr>
  </p:notesTextViewPr>
  <p:gridSpacing xmlns:c="http://schemas.openxmlformats.org/drawingml/2006/chart" xmlns:pic="http://schemas.openxmlformats.org/drawingml/2006/picture" xmlns:dgm="http://schemas.openxmlformats.org/drawingml/2006/diagram" cx="72008" cy="72008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slides/slide1.xml" Type="http://schemas.openxmlformats.org/officeDocument/2006/relationships/slide"></Relationship><Relationship Id="rId7" Target="slides/slide2.xml" Type="http://schemas.openxmlformats.org/officeDocument/2006/relationships/slide"></Relationship><Relationship Id="rId8" Target="slides/slide3.xml" Type="http://schemas.openxmlformats.org/officeDocument/2006/relationships/slide"></Relationship><Relationship Id="rId9" Target="slides/slide4.xml" Type="http://schemas.openxmlformats.org/officeDocument/2006/relationships/slide"></Relationship><Relationship Id="rId10" Target="slides/slide5.xml" Type="http://schemas.openxmlformats.org/officeDocument/2006/relationships/slide"></Relationship><Relationship Id="rId11" Target="slides/slide6.xml" Type="http://schemas.openxmlformats.org/officeDocument/2006/relationships/slide"></Relationship><Relationship Id="rId12" Target="slides/slide7.xml" Type="http://schemas.openxmlformats.org/officeDocument/2006/relationships/slide"></Relationship><Relationship Id="rId13" Target="slides/slide8.xml" Type="http://schemas.openxmlformats.org/officeDocument/2006/relationships/slide"></Relationship><Relationship Id="rId14" Target="slides/slide9.xml" Type="http://schemas.openxmlformats.org/officeDocument/2006/relationships/slide"></Relationship><Relationship Id="rId15" Target="slides/slide10.xml" Type="http://schemas.openxmlformats.org/officeDocument/2006/relationships/slide"></Relationship><Relationship Id="rId16" Target="slides/slide11.xml" Type="http://schemas.openxmlformats.org/officeDocument/2006/relationships/slide"></Relationship><Relationship Id="rId17" Target="slides/slide12.xml" Type="http://schemas.openxmlformats.org/officeDocument/2006/relationships/slide"></Relationship><Relationship Id="rId18" Target="slides/slide13.xml" Type="http://schemas.openxmlformats.org/officeDocument/2006/relationships/slide"></Relationship><Relationship Id="rId19" Target="slides/slide14.xml" Type="http://schemas.openxmlformats.org/officeDocument/2006/relationships/slide"></Relationship><Relationship Id="rId20" Target="slides/slide15.xml" Type="http://schemas.openxmlformats.org/officeDocument/2006/relationships/slide"></Relationship><Relationship Id="rId21" Target="slides/slide16.xml" Type="http://schemas.openxmlformats.org/officeDocument/2006/relationships/slide"></Relationship><Relationship Id="rId22" Target="slides/slide17.xml" Type="http://schemas.openxmlformats.org/officeDocument/2006/relationships/slide"></Relationship><Relationship Id="rId23" Target="slides/slide18.xml" Type="http://schemas.openxmlformats.org/officeDocument/2006/relationships/slide"></Relationship><Relationship Id="rId24" Target="slides/slide19.xml" Type="http://schemas.openxmlformats.org/officeDocument/2006/relationships/slide"></Relationship><Relationship Id="rId25" Target="slides/slide20.xml" Type="http://schemas.openxmlformats.org/officeDocument/2006/relationships/slide"></Relationship><Relationship Id="rId26" Target="slides/slide21.xml" Type="http://schemas.openxmlformats.org/officeDocument/2006/relationships/slide"></Relationship><Relationship Id="rId27" Target="slides/slide22.xml" Type="http://schemas.openxmlformats.org/officeDocument/2006/relationships/slide"></Relationship><Relationship Id="rId28" Target="slides/slide23.xml" Type="http://schemas.openxmlformats.org/officeDocument/2006/relationships/slide"></Relationship><Relationship Id="rId29" Target="slides/slide24.xml" Type="http://schemas.openxmlformats.org/officeDocument/2006/relationships/slide"></Relationship><Relationship Id="rId30" Target="slides/slide25.xml" Type="http://schemas.openxmlformats.org/officeDocument/2006/relationships/slide"></Relationship><Relationship Id="rId31" Target="slides/slide26.xml" Type="http://schemas.openxmlformats.org/officeDocument/2006/relationships/slide"></Relationship><Relationship Id="rId32" Target="slides/slide27.xml" Type="http://schemas.openxmlformats.org/officeDocument/2006/relationships/slide"></Relationship><Relationship Id="rId33" Target="slides/slide28.xml" Type="http://schemas.openxmlformats.org/officeDocument/2006/relationships/slide"></Relationship><Relationship Id="rId34" Target="slides/slide29.xml" Type="http://schemas.openxmlformats.org/officeDocument/2006/relationships/slide"></Relationship><Relationship Id="rId35" Target="slides/slide30.xml" Type="http://schemas.openxmlformats.org/officeDocument/2006/relationships/slide"></Relationship><Relationship Id="rId36" Target="slides/slide31.xml" Type="http://schemas.openxmlformats.org/officeDocument/2006/relationships/slide"></Relationship><Relationship Id="rId37" Target="slides/slide32.xml" Type="http://schemas.openxmlformats.org/officeDocument/2006/relationships/slide"></Relationship><Relationship Id="rId38" Target="slides/slide33.xml" Type="http://schemas.openxmlformats.org/officeDocument/2006/relationships/slide"></Relationship><Relationship Id="rId39" Target="slides/slide34.xml" Type="http://schemas.openxmlformats.org/officeDocument/2006/relationships/slide"></Relationship><Relationship Id="rId40" Target="slides/slide35.xml" Type="http://schemas.openxmlformats.org/officeDocument/2006/relationships/slide"></Relationship><Relationship Id="rId41" Target="slides/slide36.xml" Type="http://schemas.openxmlformats.org/officeDocument/2006/relationships/slide"></Relationship><Relationship Id="rId42" Target="slides/slide37.xml" Type="http://schemas.openxmlformats.org/officeDocument/2006/relationships/slide"></Relationship><Relationship Id="rId43" Target="slides/slide38.xml" Type="http://schemas.openxmlformats.org/officeDocument/2006/relationships/slide"></Relationship><Relationship Id="rId44" Target="slides/slide39.xml" Type="http://schemas.openxmlformats.org/officeDocument/2006/relationships/slide"></Relationship><Relationship Id="rId45" Target="slides/slide40.xml" Type="http://schemas.openxmlformats.org/officeDocument/2006/relationships/slide"></Relationship><Relationship Id="rId46" Target="slides/slide41.xml" Type="http://schemas.openxmlformats.org/officeDocument/2006/relationships/slide"></Relationship><Relationship Id="rId47" Target="slides/slide42.xml" Type="http://schemas.openxmlformats.org/officeDocument/2006/relationships/slide"></Relationship><Relationship Id="rId48" Target="slides/slide43.xml" Type="http://schemas.openxmlformats.org/officeDocument/2006/relationships/slide"></Relationship><Relationship Id="rId49" Target="slides/slide44.xml" Type="http://schemas.openxmlformats.org/officeDocument/2006/relationships/slide"></Relationship><Relationship Id="rId50" Target="slides/slide45.xml" Type="http://schemas.openxmlformats.org/officeDocument/2006/relationships/slide"></Relationship><Relationship Id="rId51" Target="slides/slide46.xml" Type="http://schemas.openxmlformats.org/officeDocument/2006/relationships/slide"></Relationship><Relationship Id="rId52" Target="slides/slide47.xml" Type="http://schemas.openxmlformats.org/officeDocument/2006/relationships/slide"></Relationship><Relationship Id="rId53" Target="slides/slide48.xml" Type="http://schemas.openxmlformats.org/officeDocument/2006/relationships/slide"></Relationship><Relationship Id="rId54" Target="slides/slide49.xml" Type="http://schemas.openxmlformats.org/officeDocument/2006/relationships/slide"></Relationship><Relationship Id="rId55" Target="slides/slide50.xml" Type="http://schemas.openxmlformats.org/officeDocument/2006/relationships/slide"></Relationship><Relationship Id="rId56" Target="slides/slide51.xml" Type="http://schemas.openxmlformats.org/officeDocument/2006/relationships/slide"></Relationship><Relationship Id="rId57" Target="slides/slide52.xml" Type="http://schemas.openxmlformats.org/officeDocument/2006/relationships/slide"></Relationship><Relationship Id="rId58" Target="slides/slide53.xml" Type="http://schemas.openxmlformats.org/officeDocument/2006/relationships/slide"></Relationship><Relationship Id="rId59" Target="slides/slide54.xml" Type="http://schemas.openxmlformats.org/officeDocument/2006/relationships/slide"></Relationship><Relationship Id="rId60" Target="slides/slide55.xml" Type="http://schemas.openxmlformats.org/officeDocument/2006/relationships/slide"></Relationship><Relationship Id="rId61" Target="slides/slide56.xml" Type="http://schemas.openxmlformats.org/officeDocument/2006/relationships/slide"></Relationship><Relationship Id="rId62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pic="http://schemas.openxmlformats.org/drawingml/2006/picture" xmlns:dgm="http://schemas.openxmlformats.org/drawingml/2006/diagram" idx="1001">
        <a:schemeClr val="bg1"/>
      </p:bgRef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Header Placeholder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sz="quarter" type="hd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0"/>
            <a:ext cx="2971800" cy="4572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Dat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dt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4613" y="0"/>
            <a:ext cx="2971800" cy="4572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D2383C5A-3386-4832-831B-4DD5D12E5CC0}" type="datetimeFigureOut">
              <a:rPr lang="en-US" smtClean="0">
                <a:uFillTx/>
              </a:rPr>
              <a:t>9/25/2013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Image Placeholder 3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Notes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8685213"/>
            <a:ext cx="2971800" cy="4572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4613" y="8685213"/>
            <a:ext cx="2971800" cy="4572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42058E28-0AC1-42DE-B8E3-C4E8E8CAB526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notesStyle xmlns:c="http://schemas.openxmlformats.org/drawingml/2006/chart" xmlns:pic="http://schemas.openxmlformats.org/drawingml/2006/picture" xmlns:dgm="http://schemas.openxmlformats.org/drawingml/2006/diagram">
    <a:lvl1pPr algn="l" defTabSz="914400" eaLnBrk="1" hangingPunct="1" latinLnBrk="0" marL="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0.xml.rels><?xml version="1.0" standalone="yes" ?><Relationships xmlns="http://schemas.openxmlformats.org/package/2006/relationships"><Relationship Id="rId1" Target="../slides/slide1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1.xml.rels><?xml version="1.0" standalone="yes" ?><Relationships xmlns="http://schemas.openxmlformats.org/package/2006/relationships"><Relationship Id="rId1" Target="../slides/slide1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2.xml.rels><?xml version="1.0" standalone="yes" ?><Relationships xmlns="http://schemas.openxmlformats.org/package/2006/relationships"><Relationship Id="rId1" Target="../slides/slide1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3.xml.rels><?xml version="1.0" standalone="yes" ?><Relationships xmlns="http://schemas.openxmlformats.org/package/2006/relationships"><Relationship Id="rId1" Target="../slides/slide1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4.xml.rels><?xml version="1.0" standalone="yes" ?><Relationships xmlns="http://schemas.openxmlformats.org/package/2006/relationships"><Relationship Id="rId1" Target="../slides/slide1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5.xml.rels><?xml version="1.0" standalone="yes" ?><Relationships xmlns="http://schemas.openxmlformats.org/package/2006/relationships"><Relationship Id="rId1" Target="../slides/slide1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6.xml.rels><?xml version="1.0" standalone="yes" ?><Relationships xmlns="http://schemas.openxmlformats.org/package/2006/relationships"><Relationship Id="rId1" Target="../slides/slide1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7.xml.rels><?xml version="1.0" standalone="yes" ?><Relationships xmlns="http://schemas.openxmlformats.org/package/2006/relationships"><Relationship Id="rId1" Target="../slides/slide1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8.xml.rels><?xml version="1.0" standalone="yes" ?><Relationships xmlns="http://schemas.openxmlformats.org/package/2006/relationships"><Relationship Id="rId1" Target="../slides/slide1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9.xml.rels><?xml version="1.0" standalone="yes" ?><Relationships xmlns="http://schemas.openxmlformats.org/package/2006/relationships"><Relationship Id="rId1" Target="../slides/slide1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0.xml.rels><?xml version="1.0" standalone="yes" ?><Relationships xmlns="http://schemas.openxmlformats.org/package/2006/relationships"><Relationship Id="rId1" Target="../slides/slide2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1.xml.rels><?xml version="1.0" standalone="yes" ?><Relationships xmlns="http://schemas.openxmlformats.org/package/2006/relationships"><Relationship Id="rId1" Target="../slides/slide2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2.xml.rels><?xml version="1.0" standalone="yes" ?><Relationships xmlns="http://schemas.openxmlformats.org/package/2006/relationships"><Relationship Id="rId1" Target="../slides/slide2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3.xml.rels><?xml version="1.0" standalone="yes" ?><Relationships xmlns="http://schemas.openxmlformats.org/package/2006/relationships"><Relationship Id="rId1" Target="../slides/slide2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4.xml.rels><?xml version="1.0" standalone="yes" ?><Relationships xmlns="http://schemas.openxmlformats.org/package/2006/relationships"><Relationship Id="rId1" Target="../slides/slide2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5.xml.rels><?xml version="1.0" standalone="yes" ?><Relationships xmlns="http://schemas.openxmlformats.org/package/2006/relationships"><Relationship Id="rId1" Target="../slides/slide2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6.xml.rels><?xml version="1.0" standalone="yes" ?><Relationships xmlns="http://schemas.openxmlformats.org/package/2006/relationships"><Relationship Id="rId1" Target="../slides/slide2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7.xml.rels><?xml version="1.0" standalone="yes" ?><Relationships xmlns="http://schemas.openxmlformats.org/package/2006/relationships"><Relationship Id="rId1" Target="../slides/slide2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8.xml.rels><?xml version="1.0" standalone="yes" ?><Relationships xmlns="http://schemas.openxmlformats.org/package/2006/relationships"><Relationship Id="rId1" Target="../slides/slide2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9.xml.rels><?xml version="1.0" standalone="yes" ?><Relationships xmlns="http://schemas.openxmlformats.org/package/2006/relationships"><Relationship Id="rId1" Target="../slides/slide2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.xml.rels><?xml version="1.0" standalone="yes" ?><Relationships xmlns="http://schemas.openxmlformats.org/package/2006/relationships"><Relationship Id="rId1" Target="../slides/slide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0.xml.rels><?xml version="1.0" standalone="yes" ?><Relationships xmlns="http://schemas.openxmlformats.org/package/2006/relationships"><Relationship Id="rId1" Target="../slides/slide3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1.xml.rels><?xml version="1.0" standalone="yes" ?><Relationships xmlns="http://schemas.openxmlformats.org/package/2006/relationships"><Relationship Id="rId1" Target="../slides/slide3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2.xml.rels><?xml version="1.0" standalone="yes" ?><Relationships xmlns="http://schemas.openxmlformats.org/package/2006/relationships"><Relationship Id="rId1" Target="../slides/slide3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3.xml.rels><?xml version="1.0" standalone="yes" ?><Relationships xmlns="http://schemas.openxmlformats.org/package/2006/relationships"><Relationship Id="rId1" Target="../slides/slide3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4.xml.rels><?xml version="1.0" standalone="yes" ?><Relationships xmlns="http://schemas.openxmlformats.org/package/2006/relationships"><Relationship Id="rId1" Target="../slides/slide3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5.xml.rels><?xml version="1.0" standalone="yes" ?><Relationships xmlns="http://schemas.openxmlformats.org/package/2006/relationships"><Relationship Id="rId1" Target="../slides/slide3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6.xml.rels><?xml version="1.0" standalone="yes" ?><Relationships xmlns="http://schemas.openxmlformats.org/package/2006/relationships"><Relationship Id="rId1" Target="../slides/slide3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7.xml.rels><?xml version="1.0" standalone="yes" ?><Relationships xmlns="http://schemas.openxmlformats.org/package/2006/relationships"><Relationship Id="rId1" Target="../slides/slide3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8.xml.rels><?xml version="1.0" standalone="yes" ?><Relationships xmlns="http://schemas.openxmlformats.org/package/2006/relationships"><Relationship Id="rId1" Target="../slides/slide3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9.xml.rels><?xml version="1.0" standalone="yes" ?><Relationships xmlns="http://schemas.openxmlformats.org/package/2006/relationships"><Relationship Id="rId1" Target="../slides/slide3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.xml.rels><?xml version="1.0" standalone="yes" ?><Relationships xmlns="http://schemas.openxmlformats.org/package/2006/relationships"><Relationship Id="rId1" Target="../slides/slide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0.xml.rels><?xml version="1.0" standalone="yes" ?><Relationships xmlns="http://schemas.openxmlformats.org/package/2006/relationships"><Relationship Id="rId1" Target="../slides/slide4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1.xml.rels><?xml version="1.0" standalone="yes" ?><Relationships xmlns="http://schemas.openxmlformats.org/package/2006/relationships"><Relationship Id="rId1" Target="../slides/slide4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2.xml.rels><?xml version="1.0" standalone="yes" ?><Relationships xmlns="http://schemas.openxmlformats.org/package/2006/relationships"><Relationship Id="rId1" Target="../slides/slide4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3.xml.rels><?xml version="1.0" standalone="yes" ?><Relationships xmlns="http://schemas.openxmlformats.org/package/2006/relationships"><Relationship Id="rId1" Target="../slides/slide4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4.xml.rels><?xml version="1.0" standalone="yes" ?><Relationships xmlns="http://schemas.openxmlformats.org/package/2006/relationships"><Relationship Id="rId1" Target="../slides/slide4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5.xml.rels><?xml version="1.0" standalone="yes" ?><Relationships xmlns="http://schemas.openxmlformats.org/package/2006/relationships"><Relationship Id="rId1" Target="../slides/slide4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6.xml.rels><?xml version="1.0" standalone="yes" ?><Relationships xmlns="http://schemas.openxmlformats.org/package/2006/relationships"><Relationship Id="rId1" Target="../slides/slide4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7.xml.rels><?xml version="1.0" standalone="yes" ?><Relationships xmlns="http://schemas.openxmlformats.org/package/2006/relationships"><Relationship Id="rId1" Target="../slides/slide4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8.xml.rels><?xml version="1.0" standalone="yes" ?><Relationships xmlns="http://schemas.openxmlformats.org/package/2006/relationships"><Relationship Id="rId1" Target="../slides/slide4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9.xml.rels><?xml version="1.0" standalone="yes" ?><Relationships xmlns="http://schemas.openxmlformats.org/package/2006/relationships"><Relationship Id="rId1" Target="../slides/slide4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.xml.rels><?xml version="1.0" standalone="yes" ?><Relationships xmlns="http://schemas.openxmlformats.org/package/2006/relationships"><Relationship Id="rId1" Target="../slides/slide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0.xml.rels><?xml version="1.0" standalone="yes" ?><Relationships xmlns="http://schemas.openxmlformats.org/package/2006/relationships"><Relationship Id="rId1" Target="../slides/slide5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1.xml.rels><?xml version="1.0" standalone="yes" ?><Relationships xmlns="http://schemas.openxmlformats.org/package/2006/relationships"><Relationship Id="rId1" Target="../slides/slide5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2.xml.rels><?xml version="1.0" standalone="yes" ?><Relationships xmlns="http://schemas.openxmlformats.org/package/2006/relationships"><Relationship Id="rId1" Target="../slides/slide5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3.xml.rels><?xml version="1.0" standalone="yes" ?><Relationships xmlns="http://schemas.openxmlformats.org/package/2006/relationships"><Relationship Id="rId1" Target="../slides/slide5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4.xml.rels><?xml version="1.0" standalone="yes" ?><Relationships xmlns="http://schemas.openxmlformats.org/package/2006/relationships"><Relationship Id="rId1" Target="../slides/slide5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5.xml.rels><?xml version="1.0" standalone="yes" ?><Relationships xmlns="http://schemas.openxmlformats.org/package/2006/relationships"><Relationship Id="rId1" Target="../slides/slide5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6.xml.rels><?xml version="1.0" standalone="yes" ?><Relationships xmlns="http://schemas.openxmlformats.org/package/2006/relationships"><Relationship Id="rId1" Target="../slides/slide5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6.xml.rels><?xml version="1.0" standalone="yes" ?><Relationships xmlns="http://schemas.openxmlformats.org/package/2006/relationships"><Relationship Id="rId1" Target="../slides/slide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7.xml.rels><?xml version="1.0" standalone="yes" ?><Relationships xmlns="http://schemas.openxmlformats.org/package/2006/relationships"><Relationship Id="rId1" Target="../slides/slide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8.xml.rels><?xml version="1.0" standalone="yes" ?><Relationships xmlns="http://schemas.openxmlformats.org/package/2006/relationships"><Relationship Id="rId1" Target="../slides/slide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9.xml.rels><?xml version="1.0" standalone="yes" ?><Relationships xmlns="http://schemas.openxmlformats.org/package/2006/relationships"><Relationship Id="rId1" Target="../slides/slide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00354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00355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0356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40B4A415-56E8-4B92-A2A9-F40F9899C6D9}" type="slidenum">
              <a:rPr lang="en-US" smtClean="0">
                <a:uFillTx/>
              </a:rPr>
              <a:pPr/>
              <a:t>1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09570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09571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9572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3243CE66-4FDF-4AED-A1C1-EBDC8F958AA0}" type="slidenum">
              <a:rPr lang="en-US" smtClean="0">
                <a:uFillTx/>
              </a:rPr>
              <a:pPr/>
              <a:t>10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10594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10595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0596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B58D7EB7-F0E9-40D1-88D8-773367AD190F}" type="slidenum">
              <a:rPr lang="en-US" smtClean="0">
                <a:uFillTx/>
              </a:rPr>
              <a:pPr/>
              <a:t>11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11618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11619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1620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A135A4B0-02AD-469B-B000-EE071F1ACF2E}" type="slidenum">
              <a:rPr lang="en-US" smtClean="0">
                <a:uFillTx/>
              </a:rPr>
              <a:pPr/>
              <a:t>12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1264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1264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264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F47611DA-1D1A-4AFB-9442-6B8DB340A508}" type="slidenum">
              <a:rPr lang="en-US" smtClean="0">
                <a:uFillTx/>
              </a:rPr>
              <a:pPr/>
              <a:t>13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13666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13667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3668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E6A322DD-0B19-4FD3-9835-E2065AF2780A}" type="slidenum">
              <a:rPr lang="en-US" smtClean="0">
                <a:uFillTx/>
              </a:rPr>
              <a:pPr/>
              <a:t>14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14690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14691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4692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402CA97F-C847-47E4-A660-78E9FC14D558}" type="slidenum">
              <a:rPr lang="en-US" smtClean="0">
                <a:uFillTx/>
              </a:rPr>
              <a:pPr/>
              <a:t>15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15714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15715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5716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942CD1A8-A50C-4B81-8785-3E56CB137525}" type="slidenum">
              <a:rPr lang="en-US" smtClean="0">
                <a:uFillTx/>
              </a:rPr>
              <a:pPr/>
              <a:t>16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16738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16739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6740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1534AF53-B951-448A-925D-6DA8A72AF3A3}" type="slidenum">
              <a:rPr lang="en-US" smtClean="0">
                <a:uFillTx/>
              </a:rPr>
              <a:pPr/>
              <a:t>17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1776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1776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776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F39852C9-9639-4D74-BA34-996C54726BB5}" type="slidenum">
              <a:rPr lang="en-US" smtClean="0">
                <a:uFillTx/>
              </a:rPr>
              <a:pPr/>
              <a:t>18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18786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18787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8788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D86CAAF0-DC55-4C84-82FD-BCCA16C7EFFC}" type="slidenum">
              <a:rPr lang="en-US" smtClean="0">
                <a:uFillTx/>
              </a:rPr>
              <a:pPr/>
              <a:t>19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01378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01379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1380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2FF07FFC-B194-4612-A71A-BE17E61B3789}" type="slidenum">
              <a:rPr lang="en-US" smtClean="0">
                <a:uFillTx/>
              </a:rPr>
              <a:pPr/>
              <a:t>2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19810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19811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9812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044C319D-D7CC-48AB-85B0-CF6DE7984B7F}" type="slidenum">
              <a:rPr lang="en-US" smtClean="0">
                <a:uFillTx/>
              </a:rPr>
              <a:pPr/>
              <a:t>20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20834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20835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0836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5C12CE7F-2015-47C3-8FDB-9A8C649E7D0C}" type="slidenum">
              <a:rPr lang="en-US" smtClean="0">
                <a:uFillTx/>
              </a:rPr>
              <a:pPr/>
              <a:t>21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21858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21859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1860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E0D98070-F88B-4DDC-BA35-B81B78814EBE}" type="slidenum">
              <a:rPr lang="en-US" smtClean="0">
                <a:uFillTx/>
              </a:rPr>
              <a:pPr/>
              <a:t>22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2288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2288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288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16136075-D24B-4F53-8EF1-4F0932149B77}" type="slidenum">
              <a:rPr lang="en-US" smtClean="0">
                <a:uFillTx/>
              </a:rPr>
              <a:pPr/>
              <a:t>23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23906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23907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3908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3C21E882-34DB-4C6A-B124-23025C2B8A46}" type="slidenum">
              <a:rPr lang="en-US" smtClean="0">
                <a:uFillTx/>
              </a:rPr>
              <a:pPr/>
              <a:t>24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24930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24931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4932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F3DB03F8-7C91-47E0-B774-194A347FFC1D}" type="slidenum">
              <a:rPr lang="en-US" smtClean="0">
                <a:uFillTx/>
              </a:rPr>
              <a:pPr/>
              <a:t>25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25954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25955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5956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4F8AFE61-57A3-41BF-B0FD-3F8BEB45E19D}" type="slidenum">
              <a:rPr lang="en-US" smtClean="0">
                <a:uFillTx/>
              </a:rPr>
              <a:pPr/>
              <a:t>26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26978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26979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6980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12D2BD51-3B70-4A8A-AE9B-D3306D1A99FB}" type="slidenum">
              <a:rPr lang="en-US" smtClean="0">
                <a:uFillTx/>
              </a:rPr>
              <a:pPr/>
              <a:t>27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2800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2800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800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5C63718B-5AEC-4B13-8AA2-51423E7DFEF6}" type="slidenum">
              <a:rPr lang="en-US" smtClean="0">
                <a:uFillTx/>
              </a:rPr>
              <a:pPr/>
              <a:t>28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29026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29027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9028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E6EAD344-F1B2-416E-9BA2-798EC6240053}" type="slidenum">
              <a:rPr lang="en-US" smtClean="0">
                <a:uFillTx/>
              </a:rPr>
              <a:pPr/>
              <a:t>29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0240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0240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240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9727928B-BFC2-44A1-8AE8-66E4E5989455}" type="slidenum">
              <a:rPr lang="en-US" smtClean="0">
                <a:uFillTx/>
              </a:rPr>
              <a:pPr/>
              <a:t>3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30050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30051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0052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3619B670-E181-4B50-A14D-2187505A876E}" type="slidenum">
              <a:rPr lang="en-US" smtClean="0">
                <a:uFillTx/>
              </a:rPr>
              <a:pPr/>
              <a:t>30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31074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31075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1076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77DBBEE5-0DD8-492D-A0E8-87B25DAA9643}" type="slidenum">
              <a:rPr lang="en-US" smtClean="0">
                <a:uFillTx/>
              </a:rPr>
              <a:pPr/>
              <a:t>31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32098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32099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2100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461FEBAE-F722-4AB2-94D0-4889D8B1596C}" type="slidenum">
              <a:rPr lang="en-US" smtClean="0">
                <a:uFillTx/>
              </a:rPr>
              <a:pPr/>
              <a:t>32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3312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3312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312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3DBB7831-F2B5-4241-AECA-0AC307166115}" type="slidenum">
              <a:rPr lang="en-US" smtClean="0">
                <a:uFillTx/>
              </a:rPr>
              <a:pPr/>
              <a:t>33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34146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34147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4148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9BBC84E2-A97A-4259-A3BF-1C86EACED5C4}" type="slidenum">
              <a:rPr lang="en-US" smtClean="0">
                <a:uFillTx/>
              </a:rPr>
              <a:pPr/>
              <a:t>34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35170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35171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5172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4DA7E042-B24F-484D-BFB5-ECB8F86F8EA9}" type="slidenum">
              <a:rPr lang="en-US" smtClean="0">
                <a:uFillTx/>
              </a:rPr>
              <a:pPr/>
              <a:t>35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36194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36195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6196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FE63EF8C-9313-43F8-804A-C6FA7D583CB0}" type="slidenum">
              <a:rPr lang="en-US" smtClean="0">
                <a:uFillTx/>
              </a:rPr>
              <a:pPr/>
              <a:t>36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37218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37219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7220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291240A1-8FC6-4911-8B8C-A37EB86B048F}" type="slidenum">
              <a:rPr lang="en-US" smtClean="0">
                <a:uFillTx/>
              </a:rPr>
              <a:pPr/>
              <a:t>37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3824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3824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824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0E8FA3CA-03FE-4B31-95DC-5B45458F28DF}" type="slidenum">
              <a:rPr lang="en-US" smtClean="0">
                <a:uFillTx/>
              </a:rPr>
              <a:pPr/>
              <a:t>38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39266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39267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9268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E18108C0-DF14-4CC6-8CBB-8E982A971830}" type="slidenum">
              <a:rPr lang="en-US" smtClean="0">
                <a:uFillTx/>
              </a:rPr>
              <a:pPr/>
              <a:t>39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03426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03427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3428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FBC8B24E-EAF0-403F-BCFB-96C9E309EC65}" type="slidenum">
              <a:rPr lang="en-US" smtClean="0">
                <a:uFillTx/>
              </a:rPr>
              <a:pPr/>
              <a:t>4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40290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40291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0292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B67AF7CC-63A6-4ABC-9506-7C582247707F}" type="slidenum">
              <a:rPr lang="en-US" smtClean="0">
                <a:uFillTx/>
              </a:rPr>
              <a:pPr/>
              <a:t>40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41314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41315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1316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8F6DD02A-9689-487B-9BBC-E8F8A552ECDC}" type="slidenum">
              <a:rPr lang="en-US" smtClean="0">
                <a:uFillTx/>
              </a:rPr>
              <a:pPr/>
              <a:t>41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42338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42339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2340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05AC5256-B7AA-46C7-85A6-F3E51B13CCC4}" type="slidenum">
              <a:rPr lang="en-US" smtClean="0">
                <a:uFillTx/>
              </a:rPr>
              <a:pPr/>
              <a:t>42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4336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4336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336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9CDD2444-43F2-4A3A-9377-C1B760F846EF}" type="slidenum">
              <a:rPr lang="en-US" smtClean="0">
                <a:uFillTx/>
              </a:rPr>
              <a:pPr/>
              <a:t>43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44386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44387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4388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9990F126-44C0-4F92-9694-D58B66EA1BFC}" type="slidenum">
              <a:rPr lang="en-US" smtClean="0">
                <a:uFillTx/>
              </a:rPr>
              <a:pPr/>
              <a:t>44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45410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45411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5412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E5AF68E1-4765-4721-9FD4-25A57AA4EB43}" type="slidenum">
              <a:rPr lang="en-US" smtClean="0">
                <a:uFillTx/>
              </a:rPr>
              <a:pPr/>
              <a:t>45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46434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46435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6436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78A8D93A-BEC3-450B-B4DF-61799A10F9EB}" type="slidenum">
              <a:rPr lang="en-US" smtClean="0">
                <a:uFillTx/>
              </a:rPr>
              <a:pPr/>
              <a:t>46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47458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47459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7460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D4C2C426-42E1-471D-B2A8-A32B995E1ADF}" type="slidenum">
              <a:rPr lang="en-US" smtClean="0">
                <a:uFillTx/>
              </a:rPr>
              <a:pPr/>
              <a:t>47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4848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4848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848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9AF0EF6F-FA7A-4DA3-B9FF-05BB9611AFE2}" type="slidenum">
              <a:rPr lang="en-US" smtClean="0">
                <a:uFillTx/>
              </a:rPr>
              <a:pPr/>
              <a:t>48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49506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49507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9508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F487C017-D2A8-4320-A0B8-791BE5979CF6}" type="slidenum">
              <a:rPr lang="en-US" smtClean="0">
                <a:uFillTx/>
              </a:rPr>
              <a:pPr/>
              <a:t>49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04450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04451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4452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96637489-EE7E-47CA-B488-A207830341AC}" type="slidenum">
              <a:rPr lang="en-US" smtClean="0">
                <a:uFillTx/>
              </a:rPr>
              <a:pPr/>
              <a:t>5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50530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50531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0532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29072EC3-8EB4-43D5-92F5-858FB64CC085}" type="slidenum">
              <a:rPr lang="en-US" smtClean="0">
                <a:uFillTx/>
              </a:rPr>
              <a:pPr/>
              <a:t>50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51554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51555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1556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92CD8549-5EBF-4B3F-8C7C-A4A308128991}" type="slidenum">
              <a:rPr lang="en-US" smtClean="0">
                <a:uFillTx/>
              </a:rPr>
              <a:pPr/>
              <a:t>51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52578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52579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2580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BCF08607-590C-4E51-8E42-F62F2F984557}" type="slidenum">
              <a:rPr lang="en-US" smtClean="0">
                <a:uFillTx/>
              </a:rPr>
              <a:pPr/>
              <a:t>52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5360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5360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360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5A2EE708-1B23-4927-8621-474C51CB1B9B}" type="slidenum">
              <a:rPr lang="en-US" smtClean="0">
                <a:uFillTx/>
              </a:rPr>
              <a:pPr/>
              <a:t>53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54626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54627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4628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FE6C1F96-54DE-4CD7-9D3A-3895C4A9C205}" type="slidenum">
              <a:rPr lang="en-US" smtClean="0">
                <a:uFillTx/>
              </a:rPr>
              <a:pPr/>
              <a:t>54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55650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55651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5652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21CC0A19-265D-464E-A9B1-34218DBC0EB7}" type="slidenum">
              <a:rPr lang="en-US" smtClean="0">
                <a:uFillTx/>
              </a:rPr>
              <a:pPr/>
              <a:t>55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56674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56675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6676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52EE98C3-2A96-4344-A924-B6D1BFA0658B}" type="slidenum">
              <a:rPr lang="en-US" smtClean="0">
                <a:uFillTx/>
              </a:rPr>
              <a:pPr/>
              <a:t>56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05474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05475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5476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D001C4EE-6EFE-4F1F-89CD-C16F16C1AE40}" type="slidenum">
              <a:rPr lang="en-US" smtClean="0">
                <a:uFillTx/>
              </a:rPr>
              <a:pPr/>
              <a:t>6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06498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06499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6500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2FB4E6F1-99B2-4133-A0F6-D2898E1B701C}" type="slidenum">
              <a:rPr lang="en-US" smtClean="0">
                <a:uFillTx/>
              </a:rPr>
              <a:pPr/>
              <a:t>7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0752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0752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752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5D0C2F0B-39BB-4305-B4E8-94EB44932D60}" type="slidenum">
              <a:rPr lang="en-US" smtClean="0">
                <a:uFillTx/>
              </a:rPr>
              <a:pPr/>
              <a:t>8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08546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08547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8548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noFill/>
          <a:ln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Ctr="0" compatLnSpc="1" numCol="1" wrap="square">
            <a:prstTxWarp prst="textNoShape">
              <a:avLst/>
            </a:prstTxWarp>
          </a:bodyPr>
          <a:lstStyle/>
          <a:p>
            <a:fld id="{3254AF54-E47A-4002-908B-A4269BFD046A}" type="slidenum">
              <a:rPr lang="en-US" smtClean="0">
                <a:uFillTx/>
              </a:rPr>
              <a:pPr/>
              <a:t>9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2130425"/>
            <a:ext cx="7772400" cy="14700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3886200"/>
            <a:ext cx="6400800" cy="1752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0C85C1C-C00D-4A90-83D1-3ED92FF97FDD}" type="datetimeFigureOut">
              <a:rPr lang="en-US" smtClean="0">
                <a:uFillTx/>
              </a:rPr>
              <a:t>9/25/2013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F3FC558-0AF2-462B-9A7C-C710393A656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0C85C1C-C00D-4A90-83D1-3ED92FF97FDD}" type="datetimeFigureOut">
              <a:rPr lang="en-US" smtClean="0">
                <a:uFillTx/>
              </a:rPr>
              <a:t>9/25/2013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F3FC558-0AF2-462B-9A7C-C710393A656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Vertical 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629400" y="274638"/>
            <a:ext cx="2057400" cy="58515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74638"/>
            <a:ext cx="6019800" cy="58515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0C85C1C-C00D-4A90-83D1-3ED92FF97FDD}" type="datetimeFigureOut">
              <a:rPr lang="en-US" smtClean="0">
                <a:uFillTx/>
              </a:rPr>
              <a:t>9/25/2013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F3FC558-0AF2-462B-9A7C-C710393A656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bl">
  <p:cSld name="Title and Tabl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74638"/>
            <a:ext cx="8229600" cy="11430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abl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tbl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600200"/>
            <a:ext cx="8229600" cy="4525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endParaRPr lang="en-US" noProof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8FAEEEE-A65C-4CB1-A14A-B00E14AFD2E6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0C85C1C-C00D-4A90-83D1-3ED92FF97FDD}" type="datetimeFigureOut">
              <a:rPr lang="en-US" smtClean="0">
                <a:uFillTx/>
              </a:rPr>
              <a:t>9/25/2013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F3FC558-0AF2-462B-9A7C-C710393A656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22313" y="4406900"/>
            <a:ext cx="7772400" cy="136207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t"/>
          <a:lstStyle>
            <a:lvl1pPr algn="l">
              <a:defRPr b="1" cap="all" sz="4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22313" y="2906713"/>
            <a:ext cx="7772400" cy="150018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0C85C1C-C00D-4A90-83D1-3ED92FF97FDD}" type="datetimeFigureOut">
              <a:rPr lang="en-US" smtClean="0">
                <a:uFillTx/>
              </a:rPr>
              <a:t>9/25/2013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F3FC558-0AF2-462B-9A7C-C710393A656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600200"/>
            <a:ext cx="4038600" cy="4525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8200" y="1600200"/>
            <a:ext cx="4038600" cy="4525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0C85C1C-C00D-4A90-83D1-3ED92FF97FDD}" type="datetimeFigureOut">
              <a:rPr lang="en-US" smtClean="0">
                <a:uFillTx/>
              </a:rPr>
              <a:t>9/25/2013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F3FC558-0AF2-462B-9A7C-C710393A656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35113"/>
            <a:ext cx="4040188" cy="639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174875"/>
            <a:ext cx="4040188" cy="39512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5025" y="1535113"/>
            <a:ext cx="4041775" cy="639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Content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5025" y="2174875"/>
            <a:ext cx="4041775" cy="39512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Date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0C85C1C-C00D-4A90-83D1-3ED92FF97FDD}" type="datetimeFigureOut">
              <a:rPr lang="en-US" smtClean="0">
                <a:uFillTx/>
              </a:rPr>
              <a:t>9/25/2013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Footer Placeholder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Slide Number Placeholder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F3FC558-0AF2-462B-9A7C-C710393A656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Dat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0C85C1C-C00D-4A90-83D1-3ED92FF97FDD}" type="datetimeFigureOut">
              <a:rPr lang="en-US" smtClean="0">
                <a:uFillTx/>
              </a:rPr>
              <a:t>9/25/2013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Foot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Slide Numb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F3FC558-0AF2-462B-9A7C-C710393A656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Date Placeholder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0C85C1C-C00D-4A90-83D1-3ED92FF97FDD}" type="datetimeFigureOut">
              <a:rPr lang="en-US" smtClean="0">
                <a:uFillTx/>
              </a:rPr>
              <a:t>9/25/2013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Footer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F3FC558-0AF2-462B-9A7C-C710393A656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73050"/>
            <a:ext cx="3008313" cy="116205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575050" y="273050"/>
            <a:ext cx="5111750" cy="585311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435100"/>
            <a:ext cx="3008313" cy="46910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0C85C1C-C00D-4A90-83D1-3ED92FF97FDD}" type="datetimeFigureOut">
              <a:rPr lang="en-US" smtClean="0">
                <a:uFillTx/>
              </a:rPr>
              <a:t>9/25/2013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F3FC558-0AF2-462B-9A7C-C710393A656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92288" y="4800600"/>
            <a:ext cx="5486400" cy="56673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Pictur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92288" y="612775"/>
            <a:ext cx="5486400" cy="41148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92288" y="5367338"/>
            <a:ext cx="5486400" cy="8048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0C85C1C-C00D-4A90-83D1-3ED92FF97FDD}" type="datetimeFigureOut">
              <a:rPr lang="en-US" smtClean="0">
                <a:uFillTx/>
              </a:rPr>
              <a:t>9/25/2013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F3FC558-0AF2-462B-9A7C-C710393A656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slideLayouts/slideLayout12.xml" Type="http://schemas.openxmlformats.org/officeDocument/2006/relationships/slideLayout"></Relationship><Relationship Id="rId13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Placeholder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74638"/>
            <a:ext cx="8229600" cy="11430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600200"/>
            <a:ext cx="8229600" cy="4525963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6356350"/>
            <a:ext cx="2133600" cy="3651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0C85C1C-C00D-4A90-83D1-3ED92FF97FDD}" type="datetimeFigureOut">
              <a:rPr lang="en-US" smtClean="0">
                <a:uFillTx/>
              </a:rPr>
              <a:t>9/25/2013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24200" y="6356350"/>
            <a:ext cx="2895600" cy="3651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553200" y="6356350"/>
            <a:ext cx="2133600" cy="3651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4F3FC558-0AF2-462B-9A7C-C710393A656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  <p:sldLayoutId r:id="rId12" id="2147483672"/>
  </p:sldLayoutIdLst>
  <p:txStyles>
    <p:titleStyle xmlns:c="http://schemas.openxmlformats.org/drawingml/2006/chart" xmlns:pic="http://schemas.openxmlformats.org/drawingml/2006/picture" xmlns:dgm="http://schemas.openxmlformats.org/drawingml/2006/diagram">
      <a:lvl1pPr algn="ctr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pic="http://schemas.openxmlformats.org/drawingml/2006/picture" xmlns:dgm="http://schemas.openxmlformats.org/drawingml/2006/diagram">
      <a:lvl1pPr algn="l" defTabSz="914400" eaLnBrk="1" hangingPunct="1" indent="-342900" latinLnBrk="0" marL="342900" rtl="0">
        <a:spcBef>
          <a:spcPct val="20000"/>
        </a:spcBef>
        <a:buFont charset="0" pitchFamily="34" typeface="Arial"/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itchFamily="34" typeface="Arial"/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itchFamily="34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itchFamily="34" typeface="Arial"/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itchFamily="34" typeface="Arial"/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.xml" Type="http://schemas.openxmlformats.org/officeDocument/2006/relationships/notesSlide"></Relationship></Relationships>
</file>

<file path=ppt/slides/_rels/slide1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0.xml" Type="http://schemas.openxmlformats.org/officeDocument/2006/relationships/notesSlide"></Relationship></Relationships>
</file>

<file path=ppt/slides/_rels/slide1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1.xml" Type="http://schemas.openxmlformats.org/officeDocument/2006/relationships/notesSlide"></Relationship></Relationships>
</file>

<file path=ppt/slides/_rels/slide1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2.xml" Type="http://schemas.openxmlformats.org/officeDocument/2006/relationships/notesSlide"></Relationship></Relationships>
</file>

<file path=ppt/slides/_rels/slide1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3.xml" Type="http://schemas.openxmlformats.org/officeDocument/2006/relationships/notesSlide"></Relationship></Relationships>
</file>

<file path=ppt/slides/_rels/slide1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4.xml" Type="http://schemas.openxmlformats.org/officeDocument/2006/relationships/notesSlide"></Relationship><Relationship Id="rId3" Target="../media/image2.emf" Type="http://schemas.openxmlformats.org/officeDocument/2006/relationships/image"></Relationship></Relationships>
</file>

<file path=ppt/slides/_rels/slide1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5.xml" Type="http://schemas.openxmlformats.org/officeDocument/2006/relationships/notesSlide"></Relationship></Relationships>
</file>

<file path=ppt/slides/_rels/slide1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6.xml" Type="http://schemas.openxmlformats.org/officeDocument/2006/relationships/notesSlide"></Relationship><Relationship Id="rId3" Target="../media/image3.jpeg" Type="http://schemas.openxmlformats.org/officeDocument/2006/relationships/image"></Relationship></Relationships>
</file>

<file path=ppt/slides/_rels/slide1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7.xml" Type="http://schemas.openxmlformats.org/officeDocument/2006/relationships/notesSlide"></Relationship></Relationships>
</file>

<file path=ppt/slides/_rels/slide1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8.xml" Type="http://schemas.openxmlformats.org/officeDocument/2006/relationships/notesSlide"></Relationship></Relationships>
</file>

<file path=ppt/slides/_rels/slide1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9.xml" Type="http://schemas.openxmlformats.org/officeDocument/2006/relationships/notesSlide"></Relationship></Relationships>
</file>

<file path=ppt/slides/_rels/slide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2.xml" Type="http://schemas.openxmlformats.org/officeDocument/2006/relationships/notesSlide"></Relationship></Relationships>
</file>

<file path=ppt/slides/_rels/slide2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20.xml" Type="http://schemas.openxmlformats.org/officeDocument/2006/relationships/notesSlide"></Relationship></Relationships>
</file>

<file path=ppt/slides/_rels/slide2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21.xml" Type="http://schemas.openxmlformats.org/officeDocument/2006/relationships/notesSlide"></Relationship></Relationships>
</file>

<file path=ppt/slides/_rels/slide2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22.xml" Type="http://schemas.openxmlformats.org/officeDocument/2006/relationships/notesSlide"></Relationship></Relationships>
</file>

<file path=ppt/slides/_rels/slide2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23.xml" Type="http://schemas.openxmlformats.org/officeDocument/2006/relationships/notesSlide"></Relationship></Relationships>
</file>

<file path=ppt/slides/_rels/slide2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24.xml" Type="http://schemas.openxmlformats.org/officeDocument/2006/relationships/notesSlide"></Relationship></Relationships>
</file>

<file path=ppt/slides/_rels/slide2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25.xml" Type="http://schemas.openxmlformats.org/officeDocument/2006/relationships/notesSlide"></Relationship></Relationships>
</file>

<file path=ppt/slides/_rels/slide2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26.xml" Type="http://schemas.openxmlformats.org/officeDocument/2006/relationships/notesSlide"></Relationship></Relationships>
</file>

<file path=ppt/slides/_rels/slide2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27.xml" Type="http://schemas.openxmlformats.org/officeDocument/2006/relationships/notesSlide"></Relationship></Relationships>
</file>

<file path=ppt/slides/_rels/slide2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28.xml" Type="http://schemas.openxmlformats.org/officeDocument/2006/relationships/notesSlide"></Relationship></Relationships>
</file>

<file path=ppt/slides/_rels/slide2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29.xml" Type="http://schemas.openxmlformats.org/officeDocument/2006/relationships/notesSlide"></Relationship></Relationships>
</file>

<file path=ppt/slides/_rels/slide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3.xml" Type="http://schemas.openxmlformats.org/officeDocument/2006/relationships/notesSlide"></Relationship></Relationships>
</file>

<file path=ppt/slides/_rels/slide3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30.xml" Type="http://schemas.openxmlformats.org/officeDocument/2006/relationships/notesSlide"></Relationship></Relationships>
</file>

<file path=ppt/slides/_rels/slide3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31.xml" Type="http://schemas.openxmlformats.org/officeDocument/2006/relationships/notesSlide"></Relationship></Relationships>
</file>

<file path=ppt/slides/_rels/slide3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32.xml" Type="http://schemas.openxmlformats.org/officeDocument/2006/relationships/notesSlide"></Relationship></Relationships>
</file>

<file path=ppt/slides/_rels/slide3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33.xml" Type="http://schemas.openxmlformats.org/officeDocument/2006/relationships/notesSlide"></Relationship></Relationships>
</file>

<file path=ppt/slides/_rels/slide3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34.xml" Type="http://schemas.openxmlformats.org/officeDocument/2006/relationships/notesSlide"></Relationship></Relationships>
</file>

<file path=ppt/slides/_rels/slide3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35.xml" Type="http://schemas.openxmlformats.org/officeDocument/2006/relationships/notesSlide"></Relationship><Relationship Id="rId3" Target="../media/image4.jpeg" Type="http://schemas.openxmlformats.org/officeDocument/2006/relationships/image"></Relationship></Relationships>
</file>

<file path=ppt/slides/_rels/slide3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36.xml" Type="http://schemas.openxmlformats.org/officeDocument/2006/relationships/notesSlide"></Relationship></Relationships>
</file>

<file path=ppt/slides/_rels/slide3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37.xml" Type="http://schemas.openxmlformats.org/officeDocument/2006/relationships/notesSlide"></Relationship><Relationship Id="rId3" Target="../media/image5.jpeg" Type="http://schemas.openxmlformats.org/officeDocument/2006/relationships/image"></Relationship></Relationships>
</file>

<file path=ppt/slides/_rels/slide3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38.xml" Type="http://schemas.openxmlformats.org/officeDocument/2006/relationships/notesSlide"></Relationship><Relationship Id="rId3" Target="../media/image6.png" Type="http://schemas.openxmlformats.org/officeDocument/2006/relationships/image"></Relationship><Relationship Id="rId4" Target="../media/image7.jpeg" Type="http://schemas.openxmlformats.org/officeDocument/2006/relationships/image"></Relationship></Relationships>
</file>

<file path=ppt/slides/_rels/slide3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39.xml" Type="http://schemas.openxmlformats.org/officeDocument/2006/relationships/notesSlide"></Relationship></Relationships>
</file>

<file path=ppt/slides/_rels/slide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4.xml" Type="http://schemas.openxmlformats.org/officeDocument/2006/relationships/notesSlide"></Relationship><Relationship Id="rId3" Target="../media/image1.jpeg" Type="http://schemas.openxmlformats.org/officeDocument/2006/relationships/image"></Relationship></Relationships>
</file>

<file path=ppt/slides/_rels/slide4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40.xml" Type="http://schemas.openxmlformats.org/officeDocument/2006/relationships/notesSlide"></Relationship></Relationships>
</file>

<file path=ppt/slides/_rels/slide4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41.xml" Type="http://schemas.openxmlformats.org/officeDocument/2006/relationships/notesSlide"></Relationship></Relationships>
</file>

<file path=ppt/slides/_rels/slide4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42.xml" Type="http://schemas.openxmlformats.org/officeDocument/2006/relationships/notesSlide"></Relationship></Relationships>
</file>

<file path=ppt/slides/_rels/slide4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43.xml" Type="http://schemas.openxmlformats.org/officeDocument/2006/relationships/notesSlide"></Relationship></Relationships>
</file>

<file path=ppt/slides/_rels/slide4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44.xml" Type="http://schemas.openxmlformats.org/officeDocument/2006/relationships/notesSlide"></Relationship></Relationships>
</file>

<file path=ppt/slides/_rels/slide4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45.xml" Type="http://schemas.openxmlformats.org/officeDocument/2006/relationships/notesSlide"></Relationship></Relationships>
</file>

<file path=ppt/slides/_rels/slide46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46.xml" Type="http://schemas.openxmlformats.org/officeDocument/2006/relationships/notesSlide"></Relationship></Relationships>
</file>

<file path=ppt/slides/_rels/slide4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47.xml" Type="http://schemas.openxmlformats.org/officeDocument/2006/relationships/notesSlide"></Relationship></Relationships>
</file>

<file path=ppt/slides/_rels/slide4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48.xml" Type="http://schemas.openxmlformats.org/officeDocument/2006/relationships/notesSlide"></Relationship></Relationships>
</file>

<file path=ppt/slides/_rels/slide4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49.xml" Type="http://schemas.openxmlformats.org/officeDocument/2006/relationships/notesSlide"></Relationship></Relationships>
</file>

<file path=ppt/slides/_rels/slide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5.xml" Type="http://schemas.openxmlformats.org/officeDocument/2006/relationships/notesSlide"></Relationship></Relationships>
</file>

<file path=ppt/slides/_rels/slide5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50.xml" Type="http://schemas.openxmlformats.org/officeDocument/2006/relationships/notesSlide"></Relationship></Relationships>
</file>

<file path=ppt/slides/_rels/slide5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51.xml" Type="http://schemas.openxmlformats.org/officeDocument/2006/relationships/notesSlide"></Relationship></Relationships>
</file>

<file path=ppt/slides/_rels/slide5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52.xml" Type="http://schemas.openxmlformats.org/officeDocument/2006/relationships/notesSlide"></Relationship></Relationships>
</file>

<file path=ppt/slides/_rels/slide5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53.xml" Type="http://schemas.openxmlformats.org/officeDocument/2006/relationships/notesSlide"></Relationship></Relationships>
</file>

<file path=ppt/slides/_rels/slide5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54.xml" Type="http://schemas.openxmlformats.org/officeDocument/2006/relationships/notesSlide"></Relationship></Relationships>
</file>

<file path=ppt/slides/_rels/slide5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55.xml" Type="http://schemas.openxmlformats.org/officeDocument/2006/relationships/notesSlide"></Relationship></Relationships>
</file>

<file path=ppt/slides/_rels/slide5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56.xml" Type="http://schemas.openxmlformats.org/officeDocument/2006/relationships/notesSlide"></Relationship></Relationships>
</file>

<file path=ppt/slides/_rels/slide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6.xml" Type="http://schemas.openxmlformats.org/officeDocument/2006/relationships/notesSlide"></Relationship></Relationships>
</file>

<file path=ppt/slides/_rels/slide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7.xml" Type="http://schemas.openxmlformats.org/officeDocument/2006/relationships/notesSlide"></Relationship></Relationships>
</file>

<file path=ppt/slides/_rels/slide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8.xml" Type="http://schemas.openxmlformats.org/officeDocument/2006/relationships/notesSlide"></Relationship></Relationships>
</file>

<file path=ppt/slides/_rels/slide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9.xml" Type="http://schemas.openxmlformats.org/officeDocument/2006/relationships/notesSlid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1506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1507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62000" y="1162879"/>
            <a:ext cx="8229600" cy="4525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buFontTx/>
              <a:buNone/>
            </a:pPr>
            <a:endParaRPr b="1" lang="en-US" smtClean="0" sz="4800">
              <a:uFillTx/>
            </a:endParaRPr>
          </a:p>
          <a:p>
            <a:pPr>
              <a:buFontTx/>
              <a:buNone/>
            </a:pPr>
            <a:r>
              <a:rPr b="1" lang="en-US" smtClean="0" sz="4800">
                <a:uFillTx/>
              </a:rPr>
              <a:t>         Cardiomyopathies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072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Clinical Manifestations 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072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Gradual decrease in exercise capacity may be appreciated only in retrospect. </a:t>
            </a:r>
          </a:p>
          <a:p>
            <a:endParaRPr lang="en-US" smtClean="0">
              <a:uFillTx/>
            </a:endParaRPr>
          </a:p>
          <a:p>
            <a:r>
              <a:rPr lang="en-US" smtClean="0">
                <a:uFillTx/>
              </a:rPr>
              <a:t>The initial presentation is often with acute decompensation triggered by an unrelated problem, such as anemia, thyrotoxicosis, or infection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174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1747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Symptoms relating to raised filling pressures:</a:t>
            </a:r>
          </a:p>
          <a:p>
            <a:pPr>
              <a:buFontTx/>
              <a:buNone/>
            </a:pPr>
            <a:r>
              <a:rPr lang="en-US" smtClean="0">
                <a:uFillTx/>
              </a:rPr>
              <a:t>orthopnea, nocturnal cough, paroxysmal nocturnal dyspnea, peripheral edema </a:t>
            </a:r>
          </a:p>
          <a:p>
            <a:endParaRPr lang="en-US" smtClean="0">
              <a:uFillTx/>
            </a:endParaRPr>
          </a:p>
          <a:p>
            <a:r>
              <a:rPr lang="en-US" smtClean="0">
                <a:uFillTx/>
              </a:rPr>
              <a:t>Precede symptoms of low cardiac output: </a:t>
            </a:r>
          </a:p>
          <a:p>
            <a:pPr>
              <a:buFontTx/>
              <a:buNone/>
            </a:pPr>
            <a:r>
              <a:rPr lang="en-US" smtClean="0">
                <a:uFillTx/>
              </a:rPr>
              <a:t>Fatigue, dyspnea on exertion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2770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Diagnosis 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2771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lnSpc>
                <a:spcPct val="90000"/>
              </a:lnSpc>
            </a:pPr>
            <a:r>
              <a:rPr lang="en-US" smtClean="0">
                <a:uFillTx/>
              </a:rPr>
              <a:t>Signs or symptoms of heart failure accompanied by indices of advanced left ventricular impairment and dilation </a:t>
            </a:r>
          </a:p>
          <a:p>
            <a:pPr>
              <a:lnSpc>
                <a:spcPct val="90000"/>
              </a:lnSpc>
            </a:pPr>
            <a:r>
              <a:rPr lang="en-US" smtClean="0">
                <a:uFillTx/>
              </a:rPr>
              <a:t>An early diagnosis of dilated cardiomyopathy requires consideration of the common recognized causes: </a:t>
            </a:r>
          </a:p>
          <a:p>
            <a:pPr>
              <a:lnSpc>
                <a:spcPct val="90000"/>
              </a:lnSpc>
            </a:pPr>
            <a:r>
              <a:rPr lang="en-US" smtClean="0">
                <a:uFillTx/>
              </a:rPr>
              <a:t>systemic hypertension, valvular heart disease, associated systemic disorders, high-output states, and the muscular dystrophies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379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ECG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3795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The changes of early disease are not specific and may include:</a:t>
            </a:r>
          </a:p>
          <a:p>
            <a:pPr>
              <a:buFontTx/>
              <a:buNone/>
            </a:pPr>
            <a:r>
              <a:rPr lang="en-US" smtClean="0">
                <a:uFillTx/>
              </a:rPr>
              <a:t>left axis deviation and T wave abnormalities. </a:t>
            </a:r>
          </a:p>
          <a:p>
            <a:endParaRPr lang="en-US" smtClean="0">
              <a:uFillTx/>
            </a:endParaRPr>
          </a:p>
          <a:p>
            <a:r>
              <a:rPr lang="en-US" smtClean="0">
                <a:uFillTx/>
              </a:rPr>
              <a:t>With progressive and advanced disease, conduction abnormalities develop: PR prolongation, QRS widening, and left bundle branch block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481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34819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 noGrp="1"/>
          </p:cNvPicPr>
          <p:nvPr>
            <p:ph idx="1" type="body"/>
          </p:nvPr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447800" y="2133600"/>
            <a:ext cx="6705600" cy="3429000"/>
          </a:xfr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584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Echocardiogram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584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As a baseline and for serial assessment to monitor disease progression and the effect of treatment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686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Image" id="36867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 noGrp="1"/>
          </p:cNvPicPr>
          <p:nvPr>
            <p:ph idx="1" type="body"/>
          </p:nvPr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3048000" y="1600200"/>
            <a:ext cx="3200400" cy="4224338"/>
          </a:xfr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7890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MRI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7891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Gadolinium-enhanced magnetic resonance imaging may be very helpful in differentiating segmental wall motion abnormalities in dilated cardiomyopathy from previous myocardial infarction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891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Biopsy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8915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Occasionally should be considered in patients with potential unexplained myocarditis.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993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Treatment 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9939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Supportive therapy includes:</a:t>
            </a:r>
          </a:p>
          <a:p>
            <a:r>
              <a:rPr lang="en-US" smtClean="0">
                <a:uFillTx/>
              </a:rPr>
              <a:t>Sodium and fluid restriction, </a:t>
            </a:r>
          </a:p>
          <a:p>
            <a:r>
              <a:rPr lang="en-US" smtClean="0">
                <a:uFillTx/>
              </a:rPr>
              <a:t>Avoidance of alcohol and other toxins, </a:t>
            </a:r>
          </a:p>
          <a:p>
            <a:r>
              <a:rPr lang="en-US" smtClean="0">
                <a:uFillTx/>
              </a:rPr>
              <a:t>Use of established heart failure medications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2530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/>
            <a:r>
              <a:rPr lang="en-US" smtClean="0">
                <a:uFillTx/>
              </a:rPr>
              <a:t>Cardiomyopathy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2531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/>
            <a:r>
              <a:rPr lang="en-US" smtClean="0">
                <a:uFillTx/>
              </a:rPr>
              <a:t>"heart muscle diseases of unknown cause" </a:t>
            </a:r>
          </a:p>
          <a:p>
            <a:pPr eaLnBrk="1" hangingPunct="1"/>
            <a:r>
              <a:rPr lang="en-US" smtClean="0">
                <a:uFillTx/>
              </a:rPr>
              <a:t>Diseases of the myocardium associated with cardiac dysfunction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096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Alcoholic Cardiomyopathy 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096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lnSpc>
                <a:spcPct val="90000"/>
              </a:lnSpc>
            </a:pPr>
            <a:r>
              <a:rPr lang="en-US" smtClean="0" sz="2400">
                <a:uFillTx/>
              </a:rPr>
              <a:t>Alcohol and its metabolite, acetaldehyde, are cardiotoxins acutely and chronically. </a:t>
            </a:r>
          </a:p>
          <a:p>
            <a:pPr>
              <a:lnSpc>
                <a:spcPct val="90000"/>
              </a:lnSpc>
            </a:pPr>
            <a:r>
              <a:rPr lang="en-US" smtClean="0" sz="2400">
                <a:uFillTx/>
              </a:rPr>
              <a:t>Myocardial depression is initially reversible but, if sustained, can lead to irreversible vacuolization, mitochondrial abnormalities, and fibrosis </a:t>
            </a:r>
          </a:p>
          <a:p>
            <a:pPr>
              <a:lnSpc>
                <a:spcPct val="90000"/>
              </a:lnSpc>
            </a:pPr>
            <a:r>
              <a:rPr lang="en-US" smtClean="0" sz="2400">
                <a:uFillTx/>
              </a:rPr>
              <a:t>The amount of alcohol necessary to produce symptomatic cardiomyopathy in susceptible individuals is not known </a:t>
            </a:r>
          </a:p>
          <a:p>
            <a:pPr>
              <a:lnSpc>
                <a:spcPct val="90000"/>
              </a:lnSpc>
            </a:pPr>
            <a:r>
              <a:rPr lang="en-US" smtClean="0" sz="2400">
                <a:uFillTx/>
              </a:rPr>
              <a:t>Abstinence leads to improvement in at least 50% of patients with severe symptoms, some of whom normalize their left ventricular ejection fractions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198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Chemotherapy 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1987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lnSpc>
                <a:spcPct val="90000"/>
              </a:lnSpc>
            </a:pPr>
            <a:r>
              <a:rPr lang="en-US" smtClean="0" sz="2400">
                <a:uFillTx/>
              </a:rPr>
              <a:t>Doxorubicin (Adriamycin) cardiotoxicity causes characteristic histologic changes on endomyocardial biopsy, with overt heart failure in 5 to 10% of patients who receive doses greater than or equal to 450 mg/m2 of body surface area </a:t>
            </a:r>
          </a:p>
          <a:p>
            <a:pPr>
              <a:lnSpc>
                <a:spcPct val="90000"/>
              </a:lnSpc>
            </a:pPr>
            <a:r>
              <a:rPr lang="en-US" smtClean="0" sz="2400">
                <a:uFillTx/>
              </a:rPr>
              <a:t>Cyclophosphamide and ifosfamide can cause acute severe heart failure and malignant ventricular arrhythmias </a:t>
            </a:r>
          </a:p>
          <a:p>
            <a:pPr>
              <a:lnSpc>
                <a:spcPct val="90000"/>
              </a:lnSpc>
            </a:pPr>
            <a:r>
              <a:rPr lang="en-US" smtClean="0" sz="2400">
                <a:uFillTx/>
              </a:rPr>
              <a:t>5-Fluorouracil can cause coronary artery spasm and depressed left ventricular contractility. </a:t>
            </a:r>
          </a:p>
          <a:p>
            <a:pPr>
              <a:lnSpc>
                <a:spcPct val="90000"/>
              </a:lnSpc>
            </a:pPr>
            <a:r>
              <a:rPr lang="en-US" smtClean="0" sz="2400">
                <a:uFillTx/>
              </a:rPr>
              <a:t>Trastuzumab has been associated with an increased incidence of heart failure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3010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Metabolic Causes 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3011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Excess catecholamines, as in </a:t>
            </a:r>
            <a:r>
              <a:rPr i="1" lang="en-US" smtClean="0">
                <a:uFillTx/>
              </a:rPr>
              <a:t>pheochromocytoma</a:t>
            </a:r>
            <a:r>
              <a:rPr lang="en-US" smtClean="0">
                <a:uFillTx/>
              </a:rPr>
              <a:t> </a:t>
            </a:r>
          </a:p>
          <a:p>
            <a:r>
              <a:rPr i="1" lang="en-US" smtClean="0">
                <a:uFillTx/>
              </a:rPr>
              <a:t>Cocaine</a:t>
            </a:r>
            <a:r>
              <a:rPr lang="en-US" smtClean="0">
                <a:uFillTx/>
              </a:rPr>
              <a:t> increases synaptic concentrations of catecholamines by inhibiting reuptake at nerve terminals; the result may be an acute coronary syndrome or chronic cardiomyopathy.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403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4035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lnSpc>
                <a:spcPct val="90000"/>
              </a:lnSpc>
            </a:pPr>
            <a:r>
              <a:rPr i="1" lang="en-US" smtClean="0" sz="2400">
                <a:uFillTx/>
              </a:rPr>
              <a:t>Thiamine deficiency</a:t>
            </a:r>
            <a:r>
              <a:rPr lang="en-US" smtClean="0" sz="2400">
                <a:uFillTx/>
              </a:rPr>
              <a:t> can cause beriberi heart disease, with vasodilation and high cardiac output followed by low output. </a:t>
            </a:r>
          </a:p>
          <a:p>
            <a:pPr>
              <a:lnSpc>
                <a:spcPct val="90000"/>
              </a:lnSpc>
            </a:pPr>
            <a:r>
              <a:rPr i="1" lang="en-US" smtClean="0" sz="2400">
                <a:uFillTx/>
              </a:rPr>
              <a:t>Calcium deficiency</a:t>
            </a:r>
            <a:r>
              <a:rPr lang="en-US" smtClean="0" sz="2400">
                <a:uFillTx/>
              </a:rPr>
              <a:t> resulting from hypoparathyroidism, gastrointestinal abnormalities, or chelation directly compromises myocardial contractility. </a:t>
            </a:r>
          </a:p>
          <a:p>
            <a:pPr>
              <a:lnSpc>
                <a:spcPct val="90000"/>
              </a:lnSpc>
            </a:pPr>
            <a:r>
              <a:rPr i="1" lang="en-US" smtClean="0" sz="2400">
                <a:uFillTx/>
              </a:rPr>
              <a:t>Hypophosphatemia</a:t>
            </a:r>
            <a:r>
              <a:rPr lang="en-US" smtClean="0" sz="2400">
                <a:uFillTx/>
              </a:rPr>
              <a:t> which may occur in alcoholism, during recovery from malnutrition, and in hyperalimentation, also reduces myocardial contractility. </a:t>
            </a:r>
          </a:p>
          <a:p>
            <a:pPr>
              <a:lnSpc>
                <a:spcPct val="90000"/>
              </a:lnSpc>
            </a:pPr>
            <a:r>
              <a:rPr lang="en-US" smtClean="0" sz="2400">
                <a:uFillTx/>
              </a:rPr>
              <a:t>Patients with </a:t>
            </a:r>
            <a:r>
              <a:rPr i="1" lang="en-US" smtClean="0" sz="2400">
                <a:uFillTx/>
              </a:rPr>
              <a:t>magnesium depletion</a:t>
            </a:r>
            <a:r>
              <a:rPr lang="en-US" smtClean="0" sz="2400">
                <a:uFillTx/>
              </a:rPr>
              <a:t> owing to impaired absorption or increased renal excretion also may present with left ventricular dysfunction.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505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Skeletal Myopathies 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5059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Duchenne's muscular dystrophy and Becker's X-linked skeletal muscle dystrophy typically include cardiac dysfunction </a:t>
            </a:r>
          </a:p>
          <a:p>
            <a:r>
              <a:rPr lang="en-US" smtClean="0">
                <a:uFillTx/>
              </a:rPr>
              <a:t>Maternally transmitted mitochondrial myopathies such as Kearns-Sayre syndrome frequently cause cardiac myopathic changes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608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b="1" lang="en-US" smtClean="0">
                <a:uFillTx/>
              </a:rPr>
              <a:t>Peripartum Cardiomyopathy</a:t>
            </a:r>
            <a:r>
              <a:rPr lang="en-US" smtClean="0">
                <a:uFillTx/>
              </a:rPr>
              <a:t> 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608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lnSpc>
                <a:spcPct val="90000"/>
              </a:lnSpc>
            </a:pPr>
            <a:r>
              <a:rPr lang="en-US" smtClean="0" sz="2800">
                <a:uFillTx/>
              </a:rPr>
              <a:t>Peripartum cardiomyopathy appears in the last month of pregnancy or in the first 5 months after delivery in the absence of preexisting cardiac disease </a:t>
            </a:r>
          </a:p>
          <a:p>
            <a:pPr>
              <a:lnSpc>
                <a:spcPct val="90000"/>
              </a:lnSpc>
            </a:pPr>
            <a:r>
              <a:rPr lang="en-US" smtClean="0" sz="2800">
                <a:uFillTx/>
              </a:rPr>
              <a:t>Lymphocytic myocarditis, found in 30 to 50% of biopsy specimens, suggests an immune component </a:t>
            </a:r>
          </a:p>
          <a:p>
            <a:pPr>
              <a:lnSpc>
                <a:spcPct val="90000"/>
              </a:lnSpc>
            </a:pPr>
            <a:r>
              <a:rPr lang="en-US" smtClean="0" sz="2800">
                <a:uFillTx/>
              </a:rPr>
              <a:t>The prognosis is improvement to normal or near-normal ejection fraction during the next 6 months in more than 50% of patients.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7106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Hypertrophic Cardiomyopathy 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7107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Genetically determined myocardial disease</a:t>
            </a:r>
          </a:p>
          <a:p>
            <a:r>
              <a:rPr lang="en-US" smtClean="0">
                <a:uFillTx/>
              </a:rPr>
              <a:t>Defined clinically by the presence of unexplained left ventricular hypertrophy </a:t>
            </a:r>
          </a:p>
          <a:p>
            <a:r>
              <a:rPr lang="en-US" smtClean="0">
                <a:uFillTx/>
              </a:rPr>
              <a:t>Pathologically by the presence of myocyte disarray surrounding increased areas of loose connective tissue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8130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8131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Usually familial, with autosomal dominant inheritance. </a:t>
            </a:r>
          </a:p>
          <a:p>
            <a:r>
              <a:rPr lang="en-US" smtClean="0">
                <a:uFillTx/>
              </a:rPr>
              <a:t>Abnormalities in sarcomeric contractile protein genes account for approximately 50 to 60% of cases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9154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graphicFrame>
        <p:nvGraphicFrame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GraphicFramePr xmlns:c="http://schemas.openxmlformats.org/drawingml/2006/chart" xmlns:pic="http://schemas.openxmlformats.org/drawingml/2006/picture" xmlns:dgm="http://schemas.openxmlformats.org/drawingml/2006/diagram">
            <a:graphicFrameLocks noGrp="1"/>
          </p:cNvGraphicFramePr>
          <p:nvPr>
            <p:ph idx="1"/>
          </p:nvPr>
        </p:nvGraphicFramePr>
        <p:xfrm xmlns:c="http://schemas.openxmlformats.org/drawingml/2006/chart" xmlns:pic="http://schemas.openxmlformats.org/drawingml/2006/picture" xmlns:dgm="http://schemas.openxmlformats.org/drawingml/2006/diagram">
          <a:off x="1066800" y="1905000"/>
          <a:ext cx="7391400" cy="3548058"/>
        </p:xfrm>
        <a:graphic xmlns:c="http://schemas.openxmlformats.org/drawingml/2006/chart" xmlns:pic="http://schemas.openxmlformats.org/drawingml/2006/picture" xmlns:dgm="http://schemas.openxmlformats.org/drawingml/2006/diagram">
          <a:graphicData uri="http://schemas.openxmlformats.org/drawingml/2006/table">
            <a:tbl>
              <a:tblGrid>
                <a:gridCol w="2463800"/>
                <a:gridCol w="2463800"/>
                <a:gridCol w="2463800"/>
              </a:tblGrid>
              <a:tr h="257106"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1" baseline="0" cap="none" dirty="0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Gene</a:t>
                      </a:r>
                      <a:endParaRPr b="0" baseline="0" cap="none" dirty="0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anchor="b" horzOverflow="overflow" marB="19050" marL="19050" marR="19050" marT="1905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F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1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Protein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anchor="b" horzOverflow="overflow" marB="19050" marL="19050" marR="19050" marT="1905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F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1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Frequency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anchor="b" horzOverflow="overflow" marB="19050" marL="19050" marR="19050" marT="1905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FC"/>
                    </a:solidFill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1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MYH7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β-Myosin heavy chain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25–35%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1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MYBPC3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Cardiac myosin binding protein C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20–30%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1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TNNT2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Cardiac troponin T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3–5%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1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TNNI3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Cardiac troponin I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&lt;5%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1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TPM1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α-Tropomyosin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&lt;5%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1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MYL2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Regulatory myosin light chain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&lt;5%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1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MYL3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Essential myosin light chain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Rare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1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ACTC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α-Cardiac actin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Rare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dirty="0" i="1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TTN</a:t>
                      </a:r>
                      <a:endParaRPr b="0" baseline="0" cap="none" dirty="0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Titin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Rare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1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TNNC1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Cardiac troponin C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Rare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1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MYH6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α-Myosin heavy chain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Single study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1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CRP3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Muscle LIM protein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dirty="0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Rare</a:t>
                      </a:r>
                      <a:endParaRPr b="0" baseline="0" cap="none" dirty="0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0178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Pathology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0179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Typically, heart weight is increased and the interventricular septum is hypertrophic, </a:t>
            </a:r>
          </a:p>
          <a:p>
            <a:r>
              <a:rPr lang="en-US" smtClean="0">
                <a:uFillTx/>
              </a:rPr>
              <a:t>Any pattern of thickening may occur</a:t>
            </a:r>
          </a:p>
          <a:p>
            <a:r>
              <a:rPr lang="en-US" smtClean="0">
                <a:uFillTx/>
              </a:rPr>
              <a:t>Histologically, the hallmark of hypertrophic cardiomyopathy is myocyte disarray. </a:t>
            </a:r>
          </a:p>
          <a:p>
            <a:r>
              <a:rPr lang="en-US" smtClean="0">
                <a:uFillTx/>
              </a:rPr>
              <a:t>Results from the loss of the normal parallel arrangement of myocytes, with cells forming in whorls around foci of connective tissue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355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Classification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3555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Dilated cardiomyopathy (DCM) </a:t>
            </a:r>
          </a:p>
          <a:p>
            <a:r>
              <a:rPr lang="en-US" smtClean="0">
                <a:uFillTx/>
              </a:rPr>
              <a:t>Hypertrophic cardiomyopathy (HCM) </a:t>
            </a:r>
          </a:p>
          <a:p>
            <a:r>
              <a:rPr lang="en-US" smtClean="0">
                <a:uFillTx/>
              </a:rPr>
              <a:t>Restrictive cardiomyopathy (RCM) </a:t>
            </a:r>
          </a:p>
          <a:p>
            <a:r>
              <a:rPr lang="en-US" smtClean="0">
                <a:uFillTx/>
              </a:rPr>
              <a:t>Arrhythmogenic right ventricular cardiomyopathy/dysplasia (ARVC/D) </a:t>
            </a:r>
          </a:p>
          <a:p>
            <a:r>
              <a:rPr lang="en-US" smtClean="0">
                <a:uFillTx/>
              </a:rPr>
              <a:t>Unclassified cardiomyopathies</a:t>
            </a:r>
          </a:p>
          <a:p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120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120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Left ventricular hypertrophy is usually associated with: </a:t>
            </a:r>
          </a:p>
          <a:p>
            <a:r>
              <a:rPr lang="en-US" smtClean="0">
                <a:uFillTx/>
              </a:rPr>
              <a:t>hyperdynamic indices of systolic performance, </a:t>
            </a:r>
          </a:p>
          <a:p>
            <a:r>
              <a:rPr lang="en-US" smtClean="0">
                <a:uFillTx/>
              </a:rPr>
              <a:t>impaired diastolic function, </a:t>
            </a:r>
          </a:p>
          <a:p>
            <a:r>
              <a:rPr lang="en-US" smtClean="0">
                <a:uFillTx/>
              </a:rPr>
              <a:t>clinical features suggestive of ischemia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2226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2227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Clinical expression of left ventricular hypertrophy usually occurs during periods of rapid somatic growth, </a:t>
            </a:r>
          </a:p>
          <a:p>
            <a:r>
              <a:rPr lang="en-US" smtClean="0">
                <a:uFillTx/>
              </a:rPr>
              <a:t>May be during the first year of life or childhood but more typically during adolescence and, occasionally, in the early 20s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3250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3251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Most patients are asymptomatic or have only mild or intermittent symptoms. </a:t>
            </a:r>
          </a:p>
          <a:p>
            <a:r>
              <a:rPr lang="en-US" smtClean="0">
                <a:uFillTx/>
              </a:rPr>
              <a:t>Symptomatic progression is usually slow, age related, and associated with a gradual deterioration in left ventricular function over decades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4274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4275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Symptoms may develop at any age, even many years after the appearance of LVH</a:t>
            </a:r>
          </a:p>
          <a:p>
            <a:r>
              <a:rPr lang="en-US" smtClean="0">
                <a:uFillTx/>
              </a:rPr>
              <a:t>Occasionally, sudden death may be the initial presentation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5298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5299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066800"/>
            <a:ext cx="8229600" cy="4525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 sz="2800">
                <a:uFillTx/>
              </a:rPr>
              <a:t>30% of adults develop exertional chest pain </a:t>
            </a:r>
          </a:p>
          <a:p>
            <a:r>
              <a:rPr lang="en-US" smtClean="0" sz="2800">
                <a:uFillTx/>
              </a:rPr>
              <a:t>Atypical, prolonged, and noted at rest or nocturnally. </a:t>
            </a:r>
          </a:p>
          <a:p>
            <a:r>
              <a:rPr lang="en-US" smtClean="0" sz="2800">
                <a:uFillTx/>
              </a:rPr>
              <a:t>Postprandial angina associated with mild exertion is typical. </a:t>
            </a:r>
          </a:p>
          <a:p>
            <a:r>
              <a:rPr lang="en-US" smtClean="0" sz="2800">
                <a:uFillTx/>
              </a:rPr>
              <a:t>Mild to moderate dyspnea is common in adults</a:t>
            </a:r>
          </a:p>
          <a:p>
            <a:r>
              <a:rPr lang="en-US" smtClean="0" sz="2800">
                <a:uFillTx/>
              </a:rPr>
              <a:t>20% of patients experience syncope </a:t>
            </a:r>
          </a:p>
          <a:p>
            <a:r>
              <a:rPr lang="en-US" smtClean="0" sz="2800">
                <a:uFillTx/>
              </a:rPr>
              <a:t>Palpitations are a frequent complaint</a:t>
            </a:r>
          </a:p>
          <a:p>
            <a:r>
              <a:rPr lang="en-US" smtClean="0" sz="2800">
                <a:uFillTx/>
              </a:rPr>
              <a:t>Sustained palpitations are usually caused by supraventricular tachyarrhythmias</a:t>
            </a:r>
          </a:p>
          <a:p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632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632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http://rds.yahoo.com/_ylt=A0PDoX1BAgJNwX4AFfCjzbkF/SIG=12la6giqv/EXP=1292063681/**http%3a/cardiophile.org/wp-content/uploads/2009/01/hcm-with-af.jpg" id="56324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1066800" y="1066800"/>
            <a:ext cx="7143750" cy="49720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7346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Diagnosis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7347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The initial diagnostic evaluation includes a family history focusing on premature cardiac disease or death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8370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8371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ECG of a 16-year-old with hypertrophic cardiomyop..." id="58372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304800" y="304800"/>
            <a:ext cx="8572500" cy="60102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9394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9395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http://cmbi.bjmu.edu.cn/uptodate/pictures/card_pix/long_a9.gif" id="59396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62000" y="1752600"/>
            <a:ext cx="3505200" cy="41529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http://rds.yahoo.com/_ylt=A0PDoS.7AwJN_w8AA0mjzbkF/SIG=130sb4ffo/EXP=1292064059/**http%3a/cardiology.vetmed.lsu.edu/Portals/8/EchoHCMshortAxisLVmeasurement.jpg" id="59397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343400" y="1219200"/>
            <a:ext cx="4572000" cy="45148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0418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b="1" lang="en-US" smtClean="0" sz="3200">
                <a:uFillTx/>
              </a:rPr>
              <a:t>DIAGNOSTIC CRITERIA FOR HYPERTROPHIC CARDIOMYOPATHY </a:t>
            </a:r>
            <a:endParaRPr lang="en-US" smtClean="0" sz="3200">
              <a:uFillTx/>
            </a:endParaRPr>
          </a:p>
        </p:txBody>
      </p:sp>
      <p:graphicFrame>
        <p:nvGraphicFrame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GraphicFramePr xmlns:c="http://schemas.openxmlformats.org/drawingml/2006/chart" xmlns:pic="http://schemas.openxmlformats.org/drawingml/2006/picture" xmlns:dgm="http://schemas.openxmlformats.org/drawingml/2006/diagram">
            <a:graphicFrameLocks noGrp="1"/>
          </p:cNvGraphicFramePr>
          <p:nvPr>
            <p:ph idx="1"/>
          </p:nvPr>
        </p:nvGraphicFramePr>
        <p:xfrm xmlns:c="http://schemas.openxmlformats.org/drawingml/2006/chart" xmlns:pic="http://schemas.openxmlformats.org/drawingml/2006/picture" xmlns:dgm="http://schemas.openxmlformats.org/drawingml/2006/diagram">
          <a:off x="1524000" y="2268538"/>
          <a:ext cx="6096000" cy="3187700"/>
        </p:xfrm>
        <a:graphic xmlns:c="http://schemas.openxmlformats.org/drawingml/2006/chart" xmlns:pic="http://schemas.openxmlformats.org/drawingml/2006/picture" xmlns:dgm="http://schemas.openxmlformats.org/drawingml/2006/diagram">
          <a:graphicData uri="http://schemas.openxmlformats.org/drawingml/2006/table">
            <a:tbl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1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Major Criteria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anchor="b" horzOverflow="overflow" marB="19050" marL="19050" marR="19050" marT="1905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F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1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Minor Criteria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anchor="b" horzOverflow="overflow" marB="19050" marL="19050" marR="19050" marT="1905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FC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1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ECHOCARDIOGRAPHY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uFillTx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Left ventricular wall thickness ≥13 mm in the anterior septum or posterior wall or ≥15 mm in the posterior septum or free wall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Left ventricular wall thickness of 12 mm in the anterior septum or posterior wall or of 14 mm in the posterior septum or free wall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Severe SAM of the mitral valve (septal-leaflet contact)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Moderate SAM of the mitral valve (no mitral leaflet-septal contact)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Redundant mitral valve leaflets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1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ELECTROCARDIOGRAPHY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uFillTx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Left ventricular hypertrophy with repolarization changes (Romhilt and Estes)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Complete bundle branch block or (minor) interventricular conduction defects (in left ventricular leads)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T wave inversion in leads I and aVL (≥3 mm) (with QRS-T wave axis difference ≥30 degrees), V</a:t>
                      </a:r>
                      <a:r>
                        <a:rPr b="0" baseline="-2500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3</a:t>
                      </a: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–V</a:t>
                      </a:r>
                      <a:r>
                        <a:rPr b="0" baseline="-2500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6</a:t>
                      </a: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 (≥3 mm) or II and III and aVF (≥5 mm)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Minor repolarization changes in left ventricular leads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Deep S wave in lead V</a:t>
                      </a:r>
                      <a:r>
                        <a:rPr b="0" baseline="-2500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2</a:t>
                      </a: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 (&gt;25 mm)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Abnormal Q waves (&gt;40 msec or &gt;25% R wave) in at least two leads from II, III, aVF (in absence of left anterior hemiblock), and V</a:t>
                      </a:r>
                      <a:r>
                        <a:rPr b="0" baseline="-2500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1</a:t>
                      </a: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–V</a:t>
                      </a:r>
                      <a:r>
                        <a:rPr b="0" baseline="-2500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4</a:t>
                      </a: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; or I, aVL, V</a:t>
                      </a:r>
                      <a:r>
                        <a:rPr b="0" baseline="-2500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5</a:t>
                      </a: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–V</a:t>
                      </a:r>
                      <a:r>
                        <a:rPr b="0" baseline="-2500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6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Unexplained chest pain, dyspnea, or syncope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horzOverflow="overflow" marB="25400" marL="25400" marR="25400" marT="25400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4578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4579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f4-u1" id="24580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438400" y="685800"/>
            <a:ext cx="4486275" cy="5715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144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Differential Diagnosis 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144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Causes of left ventricular hypertrophy: </a:t>
            </a:r>
          </a:p>
          <a:p>
            <a:pPr>
              <a:buFontTx/>
              <a:buNone/>
            </a:pPr>
            <a:r>
              <a:rPr lang="en-US" smtClean="0">
                <a:uFillTx/>
              </a:rPr>
              <a:t>-Long-standing systemic hypertension </a:t>
            </a:r>
          </a:p>
          <a:p>
            <a:pPr>
              <a:buFontTx/>
              <a:buNone/>
            </a:pPr>
            <a:r>
              <a:rPr lang="en-US" smtClean="0">
                <a:uFillTx/>
              </a:rPr>
              <a:t>-Aortic stenosis</a:t>
            </a:r>
          </a:p>
          <a:p>
            <a:pPr>
              <a:buFontTx/>
              <a:buNone/>
            </a:pPr>
            <a:r>
              <a:rPr lang="en-US" smtClean="0">
                <a:uFillTx/>
              </a:rPr>
              <a:t>-Highly trained athletes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2466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Treatment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2467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In the absence of a specific underlying cause or aggravating factor, treatment is for the various stages of heart failure </a:t>
            </a:r>
          </a:p>
          <a:p>
            <a:r>
              <a:rPr lang="en-US" smtClean="0">
                <a:uFillTx/>
              </a:rPr>
              <a:t>Supportive therapy includes sodium and fluid restriction, avoidance of alcohol and other toxins, and use of established heart failure medications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3490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Restrictive Cardiomyopathy 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3491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Characterized by impaired filling and reduced diastolic volume of the left and/or right ventricle despite normal or near-normal systolic function and wall thickness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4514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4515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Primary forms are uncommon, </a:t>
            </a:r>
          </a:p>
          <a:p>
            <a:r>
              <a:rPr lang="en-US" smtClean="0">
                <a:uFillTx/>
              </a:rPr>
              <a:t>Secondary forms, the heart is affected as part of a multisystem disorder, </a:t>
            </a:r>
          </a:p>
          <a:p>
            <a:r>
              <a:rPr lang="en-US" smtClean="0">
                <a:uFillTx/>
              </a:rPr>
              <a:t>Usually present at the advanced stage of an infiltrative disease (e.g., amyloidosis or sarcoidosis) or a systemic storage disease (e.g., hemochromatosis).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553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5539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Restrictive cardiomyopathy may be familial </a:t>
            </a:r>
          </a:p>
          <a:p>
            <a:r>
              <a:rPr lang="en-US" smtClean="0">
                <a:uFillTx/>
              </a:rPr>
              <a:t>Part of the genetic and phenotypic expression of hypertrophic cardiomyopathy caused by sarcomeric contractile protein gene abnormalities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656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656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Secondary forms:</a:t>
            </a:r>
          </a:p>
          <a:p>
            <a:pPr>
              <a:buFontTx/>
              <a:buNone/>
            </a:pPr>
            <a:r>
              <a:rPr lang="en-US" smtClean="0">
                <a:uFillTx/>
              </a:rPr>
              <a:t>- amyloidosis, hemochromatosis, several of the glycogen storage diseases, and Fabry's disease </a:t>
            </a:r>
          </a:p>
          <a:p>
            <a:r>
              <a:rPr lang="en-US" smtClean="0">
                <a:uFillTx/>
              </a:rPr>
              <a:t>Reported in association with skeletal myopathy and conduction system disease as part of the phenotypic spectrum caused by mutations in lamin A or C.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758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b="1" lang="en-US" smtClean="0" sz="2800">
                <a:uFillTx/>
              </a:rPr>
              <a:t>CAUSES OF RESTRICTIVE CARDIOMYOPATHIES</a:t>
            </a:r>
            <a:r>
              <a:rPr lang="en-US" smtClean="0" sz="2800">
                <a:uFillTx/>
              </a:rPr>
              <a:t> </a:t>
            </a:r>
          </a:p>
        </p:txBody>
      </p:sp>
      <p:graphicFrame>
        <p:nvGraphicFramePr>
          <p:cNvPr xmlns:c="http://schemas.openxmlformats.org/drawingml/2006/chart" xmlns:pic="http://schemas.openxmlformats.org/drawingml/2006/picture" xmlns:dgm="http://schemas.openxmlformats.org/drawingml/2006/diagram" id="139331" name="Group 67"/>
          <p:cNvGraphicFramePr xmlns:c="http://schemas.openxmlformats.org/drawingml/2006/chart" xmlns:pic="http://schemas.openxmlformats.org/drawingml/2006/picture" xmlns:dgm="http://schemas.openxmlformats.org/drawingml/2006/diagram">
            <a:graphicFrameLocks noGrp="1"/>
          </p:cNvGraphicFramePr>
          <p:nvPr>
            <p:ph idx="1"/>
          </p:nvPr>
        </p:nvGraphicFramePr>
        <p:xfrm xmlns:c="http://schemas.openxmlformats.org/drawingml/2006/chart" xmlns:pic="http://schemas.openxmlformats.org/drawingml/2006/picture" xmlns:dgm="http://schemas.openxmlformats.org/drawingml/2006/diagram">
          <a:off x="457200" y="1371600"/>
          <a:ext cx="8229600" cy="5151120"/>
        </p:xfrm>
        <a:graphic xmlns:c="http://schemas.openxmlformats.org/drawingml/2006/chart" xmlns:pic="http://schemas.openxmlformats.org/drawingml/2006/picture" xmlns:dgm="http://schemas.openxmlformats.org/drawingml/2006/diagram">
          <a:graphicData uri="http://schemas.openxmlformats.org/drawingml/2006/table">
            <a:tbl>
              <a:tblGrid>
                <a:gridCol w="8229600"/>
              </a:tblGrid>
              <a:tr h="276225">
                <a:tc>
                  <a:txBody>
                    <a:bodyPr/>
                    <a:lstStyle/>
                    <a:p>
                      <a:pPr algn="l" defTabSz="914400" eaLnBrk="0" fontAlgn="base" hangingPunct="0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1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INFILTRATIVE DISORDERS</a:t>
                      </a:r>
                      <a:endParaRPr b="0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typeface="Arial"/>
                        <a:cs charset="0" typeface="Arial"/>
                      </a:endParaRPr>
                    </a:p>
                  </a:txBody>
                  <a:tcPr horzOverflow="overflow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algn="l" defTabSz="914400" eaLnBrk="0" fontAlgn="base" hangingPunct="0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dirty="0" err="1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Amyloidosis</a:t>
                      </a:r>
                      <a:r>
                        <a:rPr b="0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/>
                      </a:r>
                      <a:br>
                        <a:rPr b="0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</a:br>
                      <a:r>
                        <a:rPr b="0" baseline="0" cap="none" dirty="0" err="1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Sarcoidosis</a:t>
                      </a:r>
                      <a:endParaRPr b="0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typeface="Arial"/>
                        <a:cs charset="0" typeface="Arial"/>
                      </a:endParaRPr>
                    </a:p>
                  </a:txBody>
                  <a:tcPr horzOverflow="overflow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defTabSz="914400" eaLnBrk="0" fontAlgn="base" hangingPunct="0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1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STORAGE DISORDERS</a:t>
                      </a:r>
                      <a:endParaRPr b="0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typeface="Arial"/>
                        <a:cs charset="0" typeface="Arial"/>
                      </a:endParaRPr>
                    </a:p>
                  </a:txBody>
                  <a:tcPr horzOverflow="overflow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algn="l" defTabSz="914400" eaLnBrk="0" fontAlgn="base" hangingPunct="0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dirty="0" err="1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Hemochromatosis</a:t>
                      </a:r>
                      <a:r>
                        <a:rPr b="0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/>
                      </a:r>
                      <a:br>
                        <a:rPr b="0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</a:br>
                      <a:r>
                        <a:rPr b="0" baseline="0" cap="none" dirty="0" err="1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Fabry's</a:t>
                      </a:r>
                      <a:r>
                        <a:rPr b="0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 disease</a:t>
                      </a:r>
                      <a:br>
                        <a:rPr b="0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</a:br>
                      <a:r>
                        <a:rPr b="0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Glycogen storage diseases</a:t>
                      </a:r>
                      <a:endParaRPr b="0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typeface="Arial"/>
                        <a:cs charset="0" typeface="Arial"/>
                      </a:endParaRPr>
                    </a:p>
                  </a:txBody>
                  <a:tcPr horzOverflow="overflow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defTabSz="914400" eaLnBrk="0" fontAlgn="base" hangingPunct="0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1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FIBROTIC DISORDERS</a:t>
                      </a:r>
                      <a:endParaRPr b="0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typeface="Arial"/>
                        <a:cs charset="0" typeface="Arial"/>
                      </a:endParaRPr>
                    </a:p>
                  </a:txBody>
                  <a:tcPr horzOverflow="overflow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algn="l" defTabSz="914400" eaLnBrk="0" fontAlgn="base" hangingPunct="0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Radiation</a:t>
                      </a:r>
                      <a:br>
                        <a:rPr b="0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</a:br>
                      <a:r>
                        <a:rPr b="0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Scleroderma</a:t>
                      </a:r>
                      <a:br>
                        <a:rPr b="0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</a:br>
                      <a:r>
                        <a:rPr b="0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Drugs (e.g., doxorubicin, serotonin, ergotamine)</a:t>
                      </a:r>
                      <a:endParaRPr b="0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typeface="Arial"/>
                        <a:cs charset="0" typeface="Arial"/>
                      </a:endParaRPr>
                    </a:p>
                  </a:txBody>
                  <a:tcPr horzOverflow="overflow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algn="l" defTabSz="914400" eaLnBrk="0" fontAlgn="base" hangingPunct="0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1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METABOLIC DISORDERS</a:t>
                      </a:r>
                      <a:endParaRPr b="0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typeface="Arial"/>
                        <a:cs charset="0" typeface="Arial"/>
                      </a:endParaRPr>
                    </a:p>
                  </a:txBody>
                  <a:tcPr horzOverflow="overflow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 defTabSz="914400" eaLnBrk="0" fontAlgn="base" hangingPunct="0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dirty="0" err="1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Carnitine</a:t>
                      </a:r>
                      <a:r>
                        <a:rPr b="0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 deficiency</a:t>
                      </a:r>
                      <a:br>
                        <a:rPr b="0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</a:br>
                      <a:r>
                        <a:rPr b="0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Defects in fatty acid metabolism</a:t>
                      </a:r>
                      <a:endParaRPr b="0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typeface="Arial"/>
                        <a:cs charset="0" typeface="Arial"/>
                      </a:endParaRPr>
                    </a:p>
                  </a:txBody>
                  <a:tcPr horzOverflow="overflow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algn="l" defTabSz="914400" eaLnBrk="0" fontAlgn="base" hangingPunct="0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1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ENDOMYOCARDIAL DISORDERS</a:t>
                      </a:r>
                      <a:endParaRPr b="0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typeface="Arial"/>
                        <a:cs charset="0" typeface="Arial"/>
                      </a:endParaRPr>
                    </a:p>
                  </a:txBody>
                  <a:tcPr horzOverflow="overflow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algn="l" defTabSz="914400" eaLnBrk="0" fontAlgn="base" hangingPunct="0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dirty="0" err="1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Endomyocardial</a:t>
                      </a:r>
                      <a:r>
                        <a:rPr b="0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 fibrosis</a:t>
                      </a:r>
                      <a:br>
                        <a:rPr b="0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</a:br>
                      <a:r>
                        <a:rPr b="0" baseline="0" cap="none" dirty="0" err="1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Hypereosinophilic</a:t>
                      </a:r>
                      <a:r>
                        <a:rPr b="0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 syndrome (</a:t>
                      </a:r>
                      <a:r>
                        <a:rPr b="0" baseline="0" cap="none" dirty="0" err="1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Lofler's</a:t>
                      </a:r>
                      <a:r>
                        <a:rPr b="0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 </a:t>
                      </a:r>
                      <a:r>
                        <a:rPr b="0" baseline="0" cap="none" dirty="0" err="1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endocarditis</a:t>
                      </a:r>
                      <a:r>
                        <a:rPr b="0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)</a:t>
                      </a:r>
                      <a:endParaRPr b="0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typeface="Arial"/>
                        <a:cs charset="0" typeface="Arial"/>
                      </a:endParaRPr>
                    </a:p>
                  </a:txBody>
                  <a:tcPr horzOverflow="overflow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defTabSz="914400" eaLnBrk="0" fontAlgn="base" hangingPunct="0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1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MISCELLANEOUS CAUSES</a:t>
                      </a:r>
                      <a:endParaRPr b="0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typeface="Arial"/>
                        <a:cs charset="0" typeface="Arial"/>
                      </a:endParaRPr>
                    </a:p>
                  </a:txBody>
                  <a:tcPr horzOverflow="overflow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defTabSz="914400" eaLnBrk="0" fontAlgn="base" hangingPunct="0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dirty="0" err="1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Carcinoid</a:t>
                      </a:r>
                      <a:r>
                        <a:rPr b="0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typeface="Arial"/>
                          <a:cs charset="0" pitchFamily="18" typeface="Times New Roman"/>
                        </a:rPr>
                        <a:t> syndrome</a:t>
                      </a:r>
                      <a:endParaRPr b="0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typeface="Arial"/>
                        <a:cs charset="0" typeface="Arial"/>
                      </a:endParaRPr>
                    </a:p>
                  </a:txBody>
                  <a:tcPr horzOverflow="overflow">
                    <a:lnL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EFEF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8610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Pathophysiology 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8611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Increased stiffness of the endocardium or myocardium, induces ventricular pressures to rise disproportionately to small changes in volume until a maximum is reached.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9634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9635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In infiltrative diseases such as amyloidosis or sarcoidosis, the increased stiffness results from infiltrates within the interstitium between myocardial cells. </a:t>
            </a:r>
          </a:p>
          <a:p>
            <a:r>
              <a:rPr lang="en-US" smtClean="0">
                <a:uFillTx/>
              </a:rPr>
              <a:t>In the storage disorders, the deposits are within the cells</a:t>
            </a:r>
          </a:p>
          <a:p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0658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Clinical Manifestations 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0659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Presenting clinical features develop as a consequence of raised ventricular filling pressures </a:t>
            </a:r>
          </a:p>
          <a:p>
            <a:r>
              <a:rPr lang="en-US" smtClean="0">
                <a:uFillTx/>
              </a:rPr>
              <a:t>Not distinguishable from those of heart failure resulting from systolic impairment</a:t>
            </a:r>
          </a:p>
          <a:p>
            <a:r>
              <a:rPr lang="en-US" smtClean="0">
                <a:uFillTx/>
              </a:rPr>
              <a:t>Atrial dilation and atrial fibrillation are common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560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Dilated Cardiomyopathy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560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Dilated cardiomyopathy is characterized by ventricular dilation and impaired contractile performance, which may involve the left or both ventricles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defRPr>
                <a:uFillTx/>
              </a:defRPr>
            </a:pPr>
            <a:r>
              <a:rPr dirty="0" lang="en-US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rPr>
              <a:t>Diagnosis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168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Based on the demonstration of the abnormal filling pattern by Doppler echocardiography</a:t>
            </a:r>
          </a:p>
          <a:p>
            <a:r>
              <a:rPr lang="en-US" smtClean="0">
                <a:uFillTx/>
              </a:rPr>
              <a:t>Magnetic resonance imaging is useful to delineate the distribution of disease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2706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2707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Presence of abnormal amyloid protein in amyloidosis,</a:t>
            </a:r>
          </a:p>
          <a:p>
            <a:r>
              <a:rPr lang="en-US" smtClean="0">
                <a:uFillTx/>
              </a:rPr>
              <a:t>Noncaseating granuloma in sarcoidosis, </a:t>
            </a:r>
          </a:p>
          <a:p>
            <a:r>
              <a:rPr lang="en-US" smtClean="0">
                <a:uFillTx/>
              </a:rPr>
              <a:t>Abnormal iron studies in hemochromatosis, </a:t>
            </a:r>
          </a:p>
          <a:p>
            <a:r>
              <a:rPr lang="en-US" smtClean="0">
                <a:uFillTx/>
              </a:rPr>
              <a:t>Reduced α</a:t>
            </a:r>
            <a:r>
              <a:rPr baseline="-25000" lang="en-US" smtClean="0">
                <a:uFillTx/>
              </a:rPr>
              <a:t>1</a:t>
            </a:r>
            <a:r>
              <a:rPr lang="en-US" smtClean="0">
                <a:uFillTx/>
              </a:rPr>
              <a:t>-galactosidase levels in Fabry's disease </a:t>
            </a:r>
          </a:p>
          <a:p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3730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 sz="3600">
                <a:uFillTx/>
              </a:rPr>
              <a:t>Arrhythmogenic Right Ventricular Cardiomyopathy 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3731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A genetically determined heart muscle disorder characterized by fibrofatty replacement of right ventricular myocardium. </a:t>
            </a:r>
          </a:p>
          <a:p>
            <a:r>
              <a:rPr lang="en-US" smtClean="0">
                <a:uFillTx/>
              </a:rPr>
              <a:t>Associated with arrhythmia, heart failure, and premature sudden death.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4754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4755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Inherited as an autosomal dominant disease, usually with incomplete penetrance, </a:t>
            </a:r>
          </a:p>
          <a:p>
            <a:r>
              <a:rPr lang="en-US" smtClean="0">
                <a:uFillTx/>
              </a:rPr>
              <a:t>Recessive forms with cutaneous manifestations have been recognized</a:t>
            </a:r>
          </a:p>
          <a:p>
            <a:r>
              <a:rPr lang="en-US" smtClean="0">
                <a:uFillTx/>
              </a:rPr>
              <a:t>Recognized mutations account for approximately 40% of cases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5778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Clinical Manifestations 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5779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In the early phase, patients are usually asymptomatic</a:t>
            </a:r>
          </a:p>
          <a:p>
            <a:r>
              <a:rPr lang="en-US" smtClean="0">
                <a:uFillTx/>
              </a:rPr>
              <a:t>Resuscitated cardiac arrest and sudden death may be the initial manifestations</a:t>
            </a:r>
          </a:p>
          <a:p>
            <a:r>
              <a:rPr lang="en-US" smtClean="0">
                <a:uFillTx/>
              </a:rPr>
              <a:t>The overt arrhythmic phase most often first occurs in adolescents and young adults, when patients note palpitations or syncope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680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680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295400"/>
            <a:ext cx="8229600" cy="4525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The third phase, characterized by diffuse right ventricular disease, usually is recognized in the middle and later decades; </a:t>
            </a:r>
          </a:p>
          <a:p>
            <a:r>
              <a:rPr lang="en-US" smtClean="0">
                <a:uFillTx/>
              </a:rPr>
              <a:t>Patients may present with right-sided heart failure despite relatively preserved left ventricular function</a:t>
            </a:r>
          </a:p>
          <a:p>
            <a:r>
              <a:rPr lang="en-US" smtClean="0">
                <a:uFillTx/>
              </a:rPr>
              <a:t>In the advanced stage, obvious left ventricular involvement and biventricular heart failure are seen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7826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Treatment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7827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Intracardiac defibrillator with supplemental antiarrhythmic agents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662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6627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lnSpc>
                <a:spcPct val="80000"/>
              </a:lnSpc>
            </a:pPr>
            <a:r>
              <a:rPr lang="en-US" smtClean="0" sz="2800">
                <a:uFillTx/>
              </a:rPr>
              <a:t>May develop as a consequence of prior myocarditis or as a result of a recognized toxin, infection, predisposing cardiovascular disease (e.g., hypertension, ischemic or valvular heart disease </a:t>
            </a:r>
          </a:p>
          <a:p>
            <a:pPr>
              <a:lnSpc>
                <a:spcPct val="80000"/>
              </a:lnSpc>
            </a:pPr>
            <a:r>
              <a:rPr lang="en-US" smtClean="0" sz="2800">
                <a:uFillTx/>
              </a:rPr>
              <a:t>When no cause or associated disease is identified, dilated cardiomyopathy has been termed </a:t>
            </a:r>
            <a:r>
              <a:rPr b="1" lang="en-US" smtClean="0" sz="2800">
                <a:uFillTx/>
              </a:rPr>
              <a:t>idiopathic </a:t>
            </a:r>
          </a:p>
          <a:p>
            <a:pPr>
              <a:lnSpc>
                <a:spcPct val="80000"/>
              </a:lnSpc>
            </a:pPr>
            <a:r>
              <a:rPr lang="en-US" smtClean="0" sz="2800">
                <a:uFillTx/>
              </a:rPr>
              <a:t>50 to 60% of such patients have familial disease, and disease-causing mutations currently can be identified in 10 to 20% of such families.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7650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Pathobiology 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7651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Systolic dysfunction may result from a variety of causes</a:t>
            </a:r>
          </a:p>
          <a:p>
            <a:r>
              <a:rPr lang="en-US" smtClean="0">
                <a:uFillTx/>
              </a:rPr>
              <a:t>Altered hemodynamic parameters of decreased stroke volume and increased chamber pressures trigger the recognized neurohumoral changes of heart failure 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8674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8675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The insult to myocyte integrity may be relatively acute and may trigger programmed cell death (apoptosis); </a:t>
            </a:r>
          </a:p>
          <a:p>
            <a:r>
              <a:rPr lang="en-US" smtClean="0">
                <a:uFillTx/>
              </a:rPr>
              <a:t>Insidious progression is the rule in inherited dilated cardiomyopathy and is also seen with viral persistence, anthracycline toxicity, and autoimmune dilated cardiomyopathy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969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9699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lnSpc>
                <a:spcPct val="80000"/>
              </a:lnSpc>
            </a:pPr>
            <a:r>
              <a:rPr lang="en-US" smtClean="0" sz="2800">
                <a:uFillTx/>
              </a:rPr>
              <a:t>A trigger with immune-mediated pathogenesis in genetically predisposed individuals </a:t>
            </a:r>
          </a:p>
          <a:p>
            <a:pPr>
              <a:lnSpc>
                <a:spcPct val="80000"/>
              </a:lnSpc>
            </a:pPr>
            <a:r>
              <a:rPr lang="en-US" smtClean="0" sz="2800">
                <a:uFillTx/>
              </a:rPr>
              <a:t>Mutations in genes encoding important structural proteins in 20 to 30% of families with dilated cardiomyopathy </a:t>
            </a:r>
          </a:p>
          <a:p>
            <a:pPr>
              <a:lnSpc>
                <a:spcPct val="80000"/>
              </a:lnSpc>
            </a:pPr>
            <a:r>
              <a:rPr lang="en-US" smtClean="0" sz="2800">
                <a:uFillTx/>
              </a:rPr>
              <a:t>Sarcomeric genes (10%) and lamin A/C (5%) </a:t>
            </a:r>
          </a:p>
          <a:p>
            <a:pPr>
              <a:lnSpc>
                <a:spcPct val="80000"/>
              </a:lnSpc>
            </a:pPr>
            <a:r>
              <a:rPr lang="en-US" smtClean="0" sz="2800">
                <a:uFillTx/>
              </a:rPr>
              <a:t>One third of probands and family members develop low-titer, organ-specific autoantibodies to cardiac α-myosin </a:t>
            </a:r>
          </a:p>
          <a:p>
            <a:pPr>
              <a:lnSpc>
                <a:spcPct val="80000"/>
              </a:lnSpc>
            </a:pPr>
            <a:r>
              <a:rPr lang="en-US" smtClean="0" sz="2800">
                <a:uFillTx/>
              </a:rPr>
              <a:t>Viral persistence has also been implicated as an ongoing trigger of immune-mediated damage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theme/theme1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2026</Words>
  <Application>Microsoft Office PowerPoint</Application>
  <PresentationFormat>On-screen Show (4:3)</PresentationFormat>
  <Paragraphs>282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Cardiomyopathy</vt:lpstr>
      <vt:lpstr>Classification</vt:lpstr>
      <vt:lpstr>PowerPoint Presentation</vt:lpstr>
      <vt:lpstr>Dilated Cardiomyopathy</vt:lpstr>
      <vt:lpstr>PowerPoint Presentation</vt:lpstr>
      <vt:lpstr>Pathobiology </vt:lpstr>
      <vt:lpstr>PowerPoint Presentation</vt:lpstr>
      <vt:lpstr>PowerPoint Presentation</vt:lpstr>
      <vt:lpstr>Clinical Manifestations </vt:lpstr>
      <vt:lpstr>PowerPoint Presentation</vt:lpstr>
      <vt:lpstr>Diagnosis </vt:lpstr>
      <vt:lpstr>ECG</vt:lpstr>
      <vt:lpstr>PowerPoint Presentation</vt:lpstr>
      <vt:lpstr>Echocardiogram</vt:lpstr>
      <vt:lpstr>PowerPoint Presentation</vt:lpstr>
      <vt:lpstr>MRI</vt:lpstr>
      <vt:lpstr>Biopsy</vt:lpstr>
      <vt:lpstr>Treatment </vt:lpstr>
      <vt:lpstr>Alcoholic Cardiomyopathy </vt:lpstr>
      <vt:lpstr>Chemotherapy </vt:lpstr>
      <vt:lpstr>Metabolic Causes </vt:lpstr>
      <vt:lpstr>PowerPoint Presentation</vt:lpstr>
      <vt:lpstr>Skeletal Myopathies </vt:lpstr>
      <vt:lpstr>Peripartum Cardiomyopathy </vt:lpstr>
      <vt:lpstr>Hypertrophic Cardiomyopathy </vt:lpstr>
      <vt:lpstr>PowerPoint Presentation</vt:lpstr>
      <vt:lpstr>PowerPoint Presentation</vt:lpstr>
      <vt:lpstr>Pathology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</vt:lpstr>
      <vt:lpstr>PowerPoint Presentation</vt:lpstr>
      <vt:lpstr>PowerPoint Presentation</vt:lpstr>
      <vt:lpstr>DIAGNOSTIC CRITERIA FOR HYPERTROPHIC CARDIOMYOPATHY </vt:lpstr>
      <vt:lpstr>Differential Diagnosis </vt:lpstr>
      <vt:lpstr>Treatment</vt:lpstr>
      <vt:lpstr>Restrictive Cardiomyopathy </vt:lpstr>
      <vt:lpstr>PowerPoint Presentation</vt:lpstr>
      <vt:lpstr>PowerPoint Presentation</vt:lpstr>
      <vt:lpstr>PowerPoint Presentation</vt:lpstr>
      <vt:lpstr>CAUSES OF RESTRICTIVE CARDIOMYOPATHIES </vt:lpstr>
      <vt:lpstr>Pathophysiology </vt:lpstr>
      <vt:lpstr>PowerPoint Presentation</vt:lpstr>
      <vt:lpstr>Clinical Manifestations </vt:lpstr>
      <vt:lpstr>Diagnosis</vt:lpstr>
      <vt:lpstr>PowerPoint Presentation</vt:lpstr>
      <vt:lpstr>Arrhythmogenic Right Ventricular Cardiomyopathy </vt:lpstr>
      <vt:lpstr>PowerPoint Presentation</vt:lpstr>
      <vt:lpstr>Clinical Manifestations </vt:lpstr>
      <vt:lpstr>PowerPoint Presentation</vt:lpstr>
      <vt:lpstr>Treatment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walhabeeb</dc:creator>
  <cp:lastModifiedBy>DELL</cp:lastModifiedBy>
  <cp:revision>1</cp:revision>
  <dcterms:created xsi:type="dcterms:W3CDTF">2013-09-19T22:06:00Z</dcterms:created>
  <dcterms:modified xsi:type="dcterms:W3CDTF">2013-09-25T04:34:11Z</dcterms:modified>
</cp:coreProperties>
</file>