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0"/>
  </p:notesMasterIdLst>
  <p:sldIdLst>
    <p:sldId id="256" r:id="rId2"/>
    <p:sldId id="295" r:id="rId3"/>
    <p:sldId id="296" r:id="rId4"/>
    <p:sldId id="259" r:id="rId5"/>
    <p:sldId id="257" r:id="rId6"/>
    <p:sldId id="258" r:id="rId7"/>
    <p:sldId id="260" r:id="rId8"/>
    <p:sldId id="261" r:id="rId9"/>
    <p:sldId id="269" r:id="rId10"/>
    <p:sldId id="270" r:id="rId11"/>
    <p:sldId id="262" r:id="rId12"/>
    <p:sldId id="263" r:id="rId13"/>
    <p:sldId id="264" r:id="rId14"/>
    <p:sldId id="267" r:id="rId15"/>
    <p:sldId id="268" r:id="rId16"/>
    <p:sldId id="281" r:id="rId17"/>
    <p:sldId id="271" r:id="rId18"/>
    <p:sldId id="265" r:id="rId19"/>
    <p:sldId id="266" r:id="rId20"/>
    <p:sldId id="278" r:id="rId21"/>
    <p:sldId id="277" r:id="rId22"/>
    <p:sldId id="272" r:id="rId23"/>
    <p:sldId id="273" r:id="rId24"/>
    <p:sldId id="287" r:id="rId25"/>
    <p:sldId id="288" r:id="rId26"/>
    <p:sldId id="285" r:id="rId27"/>
    <p:sldId id="286" r:id="rId28"/>
    <p:sldId id="279" r:id="rId29"/>
    <p:sldId id="280" r:id="rId30"/>
    <p:sldId id="275" r:id="rId31"/>
    <p:sldId id="276" r:id="rId32"/>
    <p:sldId id="291" r:id="rId33"/>
    <p:sldId id="294" r:id="rId34"/>
    <p:sldId id="283" r:id="rId35"/>
    <p:sldId id="284" r:id="rId36"/>
    <p:sldId id="292" r:id="rId37"/>
    <p:sldId id="293" r:id="rId38"/>
    <p:sldId id="282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36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C1A3CD-8E67-4DDD-8D32-73F03218E7B8}" type="datetimeFigureOut">
              <a:rPr lang="en-US" smtClean="0"/>
              <a:pPr/>
              <a:t>9/26/2018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9D747E-CCF4-4A56-9363-99B1ADF178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2729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9D747E-CCF4-4A56-9363-99B1ADF17840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282FEB3-C1A4-4C5B-96CF-E537033E334A}" type="slidenum">
              <a:rPr lang="en-US" smtClean="0"/>
              <a:pPr/>
              <a:t>12</a:t>
            </a:fld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6246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074184A-F44A-4F7A-9DE0-1FA38704448A}" type="slidenum">
              <a:rPr lang="en-US" sz="1200">
                <a:latin typeface="Tahoma" pitchFamily="34" charset="0"/>
              </a:rPr>
              <a:pPr algn="r"/>
              <a:t>13</a:t>
            </a:fld>
            <a:endParaRPr lang="en-US" sz="1200">
              <a:latin typeface="Tahoma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A0E8367-9C64-4DA4-A495-E5932BA7A3AB}" type="slidenum">
              <a:rPr lang="en-US" smtClean="0"/>
              <a:pPr/>
              <a:t>14</a:t>
            </a:fld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8FF4737-586F-42C4-BC02-7B967C658999}" type="slidenum">
              <a:rPr lang="en-US" smtClean="0"/>
              <a:pPr/>
              <a:t>15</a:t>
            </a:fld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9D747E-CCF4-4A56-9363-99B1ADF17840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93A5D61-8EC9-4D42-845F-774B3B7E11B1}" type="slidenum">
              <a:rPr lang="en-US">
                <a:latin typeface="Tahoma" pitchFamily="34" charset="0"/>
              </a:rPr>
              <a:pPr/>
              <a:t>17</a:t>
            </a:fld>
            <a:endParaRPr lang="en-US">
              <a:latin typeface="Tahoma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6349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B11D854F-9A4D-4B54-B0D4-8CF7A510B9E7}" type="slidenum">
              <a:rPr lang="en-US" sz="1200">
                <a:latin typeface="Tahoma" pitchFamily="34" charset="0"/>
              </a:rPr>
              <a:pPr algn="r"/>
              <a:t>18</a:t>
            </a:fld>
            <a:endParaRPr lang="en-US" sz="1200">
              <a:latin typeface="Tahoma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5D8C538-D842-4019-9E60-5110D31F246F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6656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66565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18AA92D-F7E2-410D-8578-4379A10AE900}" type="slidenum">
              <a:rPr lang="en-US" sz="1200">
                <a:latin typeface="Tahoma" pitchFamily="34" charset="0"/>
              </a:rPr>
              <a:pPr algn="r"/>
              <a:t>19</a:t>
            </a:fld>
            <a:endParaRPr lang="en-US" sz="1200">
              <a:latin typeface="Tahoma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9D747E-CCF4-4A56-9363-99B1ADF17840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9D747E-CCF4-4A56-9363-99B1ADF17840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577121C-FC37-474E-BFEE-153C15D77C6C}" type="slidenum">
              <a:rPr lang="en-US">
                <a:latin typeface="Tahoma" pitchFamily="34" charset="0"/>
              </a:rPr>
              <a:pPr/>
              <a:t>4</a:t>
            </a:fld>
            <a:endParaRPr lang="en-US">
              <a:latin typeface="Tahoma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3F11217-8372-4F6E-9AAE-01ABB5C18E71}" type="slidenum">
              <a:rPr lang="en-US">
                <a:latin typeface="Tahoma" pitchFamily="34" charset="0"/>
              </a:rPr>
              <a:pPr/>
              <a:t>22</a:t>
            </a:fld>
            <a:endParaRPr lang="en-US">
              <a:latin typeface="Tahoma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9FDAD4-B208-4327-9097-AD47B90AE446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9D747E-CCF4-4A56-9363-99B1ADF17840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9D747E-CCF4-4A56-9363-99B1ADF17840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9D747E-CCF4-4A56-9363-99B1ADF17840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9D747E-CCF4-4A56-9363-99B1ADF17840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9D747E-CCF4-4A56-9363-99B1ADF17840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9D747E-CCF4-4A56-9363-99B1ADF17840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9FDAD4-B208-4327-9097-AD47B90AE446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9FDAD4-B208-4327-9097-AD47B90AE446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F4018CB-4DB2-4AE7-BD00-F591358CF278}" type="slidenum">
              <a:rPr lang="en-US" smtClean="0"/>
              <a:pPr/>
              <a:t>5</a:t>
            </a:fld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9D747E-CCF4-4A56-9363-99B1ADF17840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4C5CA4-1241-4A66-9DD6-9FAF8A583B94}" type="slidenum">
              <a:rPr lang="en-US"/>
              <a:pPr/>
              <a:t>33</a:t>
            </a:fld>
            <a:endParaRPr lang="en-US"/>
          </a:p>
        </p:txBody>
      </p:sp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17411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160F66B5-B8AB-47CF-B56B-6706D00FDB0B}" type="slidenum">
              <a:rPr lang="en-US" sz="1200">
                <a:latin typeface="+mn-lt"/>
              </a:rPr>
              <a:pPr algn="r">
                <a:defRPr/>
              </a:pPr>
              <a:t>33</a:t>
            </a:fld>
            <a:endParaRPr lang="en-US" sz="1200">
              <a:latin typeface="+mn-lt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9D747E-CCF4-4A56-9363-99B1ADF17840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9D747E-CCF4-4A56-9363-99B1ADF17840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3CEC01-DAA2-4CCF-9D9C-02EA175C293C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3CEC01-DAA2-4CCF-9D9C-02EA175C293C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9D747E-CCF4-4A56-9363-99B1ADF17840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484C5B7-4BEA-4A01-8B63-D0A2F1D5490F}" type="slidenum">
              <a:rPr lang="en-US" smtClean="0"/>
              <a:pPr/>
              <a:t>6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EE54278-12F9-4C6C-8AFD-AC265DA348BC}" type="slidenum">
              <a:rPr lang="en-US" smtClean="0"/>
              <a:pPr/>
              <a:t>7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46A3541-3794-4040-996E-ED760827B19E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5529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30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55301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F0C2331-83F6-47B5-8A14-6FC4492C94AE}" type="slidenum">
              <a:rPr lang="en-US" sz="1200">
                <a:latin typeface="Tahoma" pitchFamily="34" charset="0"/>
              </a:rPr>
              <a:pPr algn="r"/>
              <a:t>8</a:t>
            </a:fld>
            <a:endParaRPr lang="en-US" sz="1200">
              <a:latin typeface="Tahoma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9CE93A0-46A5-4919-BCB2-A7849DA52BAF}" type="slidenum">
              <a:rPr lang="en-US">
                <a:latin typeface="Tahoma" pitchFamily="34" charset="0"/>
              </a:rPr>
              <a:pPr/>
              <a:t>9</a:t>
            </a:fld>
            <a:endParaRPr lang="en-US">
              <a:latin typeface="Tahoma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D9810AC-F03D-499A-A004-971B4CD9EC4C}" type="slidenum">
              <a:rPr lang="en-US">
                <a:latin typeface="Tahoma" pitchFamily="34" charset="0"/>
              </a:rPr>
              <a:pPr/>
              <a:t>10</a:t>
            </a:fld>
            <a:endParaRPr lang="en-US">
              <a:latin typeface="Tahoma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13F72FE-AA0D-4BF6-9ED7-1FD6D6EB5091}" type="slidenum">
              <a:rPr lang="en-US" smtClean="0"/>
              <a:pPr/>
              <a:t>11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7962C8E-6AEB-4101-BC3F-9F2CB4358355}" type="datetimeFigureOut">
              <a:rPr lang="en-US" smtClean="0"/>
              <a:pPr/>
              <a:t>9/26/2018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6C8DCE-0FC6-4203-B522-BE25DFF748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62C8E-6AEB-4101-BC3F-9F2CB4358355}" type="datetimeFigureOut">
              <a:rPr lang="en-US" smtClean="0"/>
              <a:pPr/>
              <a:t>9/26/2018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C8DCE-0FC6-4203-B522-BE25DFF748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62C8E-6AEB-4101-BC3F-9F2CB4358355}" type="datetimeFigureOut">
              <a:rPr lang="en-US" smtClean="0"/>
              <a:pPr/>
              <a:t>9/26/2018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C8DCE-0FC6-4203-B522-BE25DFF748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62C8E-6AEB-4101-BC3F-9F2CB4358355}" type="datetimeFigureOut">
              <a:rPr lang="en-US" smtClean="0"/>
              <a:pPr/>
              <a:t>9/26/2018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C8DCE-0FC6-4203-B522-BE25DFF7485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62C8E-6AEB-4101-BC3F-9F2CB4358355}" type="datetimeFigureOut">
              <a:rPr lang="en-US" smtClean="0"/>
              <a:pPr/>
              <a:t>9/26/2018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C8DCE-0FC6-4203-B522-BE25DFF7485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62C8E-6AEB-4101-BC3F-9F2CB4358355}" type="datetimeFigureOut">
              <a:rPr lang="en-US" smtClean="0"/>
              <a:pPr/>
              <a:t>9/26/2018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C8DCE-0FC6-4203-B522-BE25DFF7485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62C8E-6AEB-4101-BC3F-9F2CB4358355}" type="datetimeFigureOut">
              <a:rPr lang="en-US" smtClean="0"/>
              <a:pPr/>
              <a:t>9/26/2018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C8DCE-0FC6-4203-B522-BE25DFF748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62C8E-6AEB-4101-BC3F-9F2CB4358355}" type="datetimeFigureOut">
              <a:rPr lang="en-US" smtClean="0"/>
              <a:pPr/>
              <a:t>9/26/2018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C8DCE-0FC6-4203-B522-BE25DFF7485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62C8E-6AEB-4101-BC3F-9F2CB4358355}" type="datetimeFigureOut">
              <a:rPr lang="en-US" smtClean="0"/>
              <a:pPr/>
              <a:t>9/26/2018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C8DCE-0FC6-4203-B522-BE25DFF748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57962C8E-6AEB-4101-BC3F-9F2CB4358355}" type="datetimeFigureOut">
              <a:rPr lang="en-US" smtClean="0"/>
              <a:pPr/>
              <a:t>9/26/2018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C8DCE-0FC6-4203-B522-BE25DFF748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7962C8E-6AEB-4101-BC3F-9F2CB4358355}" type="datetimeFigureOut">
              <a:rPr lang="en-US" smtClean="0"/>
              <a:pPr/>
              <a:t>9/26/2018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6C8DCE-0FC6-4203-B522-BE25DFF7485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7962C8E-6AEB-4101-BC3F-9F2CB4358355}" type="datetimeFigureOut">
              <a:rPr lang="en-US" smtClean="0"/>
              <a:pPr/>
              <a:t>9/26/2018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5B6C8DCE-0FC6-4203-B522-BE25DFF7485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7584" y="692696"/>
            <a:ext cx="5902424" cy="1829761"/>
          </a:xfrm>
        </p:spPr>
        <p:txBody>
          <a:bodyPr/>
          <a:lstStyle/>
          <a:p>
            <a:r>
              <a:rPr lang="en-US" dirty="0" smtClean="0"/>
              <a:t>Heart Failure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pPr algn="ctr"/>
            <a:r>
              <a:rPr lang="en-US" dirty="0" smtClean="0"/>
              <a:t>Khalid </a:t>
            </a:r>
            <a:r>
              <a:rPr lang="en-US" dirty="0" err="1" smtClean="0"/>
              <a:t>AlHabib</a:t>
            </a:r>
            <a:endParaRPr lang="en-US" dirty="0" smtClean="0"/>
          </a:p>
          <a:p>
            <a:pPr algn="ctr"/>
            <a:r>
              <a:rPr lang="en-US" dirty="0" smtClean="0"/>
              <a:t>Professor of Cardiac Sciences </a:t>
            </a:r>
          </a:p>
          <a:p>
            <a:pPr algn="ctr"/>
            <a:r>
              <a:rPr lang="en-US" dirty="0" smtClean="0"/>
              <a:t>Cardiology Consultant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Left vs. Right</a:t>
            </a:r>
          </a:p>
          <a:p>
            <a:pPr eaLnBrk="1" hangingPunct="1">
              <a:defRPr/>
            </a:pPr>
            <a:endParaRPr lang="en-US" smtClean="0"/>
          </a:p>
          <a:p>
            <a:pPr eaLnBrk="1" hangingPunct="1">
              <a:defRPr/>
            </a:pPr>
            <a:r>
              <a:rPr lang="en-US" smtClean="0"/>
              <a:t>Systolic vs. Diastolic</a:t>
            </a:r>
          </a:p>
          <a:p>
            <a:pPr eaLnBrk="1" hangingPunct="1">
              <a:defRPr/>
            </a:pPr>
            <a:endParaRPr lang="en-US" smtClean="0"/>
          </a:p>
          <a:p>
            <a:pPr eaLnBrk="1" hangingPunct="1">
              <a:defRPr/>
            </a:pPr>
            <a:r>
              <a:rPr lang="en-US" smtClean="0"/>
              <a:t>High output vs. low output</a:t>
            </a:r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Classification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en-US"/>
              <a:t>Heart Failure Syndrome 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r>
              <a:rPr lang="en-US" sz="2800"/>
              <a:t>The initial manifestations of hemodynamic dysfunction are a reduction in stroke volume and a rise in ventricular filling pressures under conditions of increased systemic demand for blood flow</a:t>
            </a:r>
          </a:p>
          <a:p>
            <a:endParaRPr lang="en-US" sz="2800"/>
          </a:p>
          <a:p>
            <a:r>
              <a:rPr lang="en-US" sz="2800"/>
              <a:t>This stimulates a variety of interdependent compensatory responses involving the cardiovascular system, neurohormonal systems, and alterations in renal physiology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5" descr="loadBinar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152400"/>
            <a:ext cx="5895975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254000"/>
            <a:ext cx="4521200" cy="660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r>
              <a:rPr lang="en-US" b="1"/>
              <a:t>FACTORS THAT MAY PRECIPITATE ACUTE DECOMPENSATION OF CHRONIC HEART FAILURE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3766" name="Group 278"/>
          <p:cNvGraphicFramePr>
            <a:graphicFrameLocks noGrp="1"/>
          </p:cNvGraphicFramePr>
          <p:nvPr/>
        </p:nvGraphicFramePr>
        <p:xfrm>
          <a:off x="-185738" y="-193675"/>
          <a:ext cx="9515476" cy="7245350"/>
        </p:xfrm>
        <a:graphic>
          <a:graphicData uri="http://schemas.openxmlformats.org/drawingml/2006/table">
            <a:tbl>
              <a:tblPr/>
              <a:tblGrid>
                <a:gridCol w="95154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245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9770" name="Group 74"/>
          <p:cNvGraphicFramePr>
            <a:graphicFrameLocks noGrp="1"/>
          </p:cNvGraphicFramePr>
          <p:nvPr/>
        </p:nvGraphicFramePr>
        <p:xfrm>
          <a:off x="0" y="0"/>
          <a:ext cx="7366635" cy="6797040"/>
        </p:xfrm>
        <a:graphic>
          <a:graphicData uri="http://schemas.openxmlformats.org/drawingml/2006/table">
            <a:tbl>
              <a:tblPr/>
              <a:tblGrid>
                <a:gridCol w="208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9500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Times New Roman" pitchFamily="18" charset="0"/>
                        </a:rPr>
                        <a:t>  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Discontinuation of therapy (patient noncompliance or physician initiated)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Times New Roman" pitchFamily="18" charset="0"/>
                        </a:rPr>
                        <a:t>  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Initiation of medications that worsen heart failure (calcium antagonists, β-blockers, nonsteroidal anti-inflammatory drugs, antiarrhythmic agents)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Times New Roman" pitchFamily="18" charset="0"/>
                        </a:rPr>
                        <a:t>  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Iatrogenic volume overload (transfusion, fluid administration)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Times New Roman" pitchFamily="18" charset="0"/>
                        </a:rPr>
                        <a:t>  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Dietary indiscretion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Times New Roman" pitchFamily="18" charset="0"/>
                        </a:rPr>
                        <a:t>  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Times New Roman" pitchFamily="18" charset="0"/>
                        </a:rPr>
                        <a:t>  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Pregnancy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Times New Roman" pitchFamily="18" charset="0"/>
                        </a:rPr>
                        <a:t>  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Exposure to high altitude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Times New Roman" pitchFamily="18" charset="0"/>
                        </a:rPr>
                        <a:t>  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Arrhythmias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Times New Roman" pitchFamily="18" charset="0"/>
                        </a:rPr>
                        <a:t>  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Myocardial ischemia or infarction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Times New Roman" pitchFamily="18" charset="0"/>
                        </a:rPr>
                        <a:t>  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Worsening hypertension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Times New Roman" pitchFamily="18" charset="0"/>
                        </a:rPr>
                        <a:t>  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Worsening mitral or tricuspid regurgitation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50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Times New Roman" pitchFamily="18" charset="0"/>
                        </a:rPr>
                        <a:t>  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Fever or infection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Times New Roman" pitchFamily="18" charset="0"/>
                        </a:rPr>
                        <a:t>  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Anemia</a:t>
                      </a:r>
                    </a:p>
                  </a:txBody>
                  <a:tcPr anchor="b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66988" y="242888"/>
            <a:ext cx="4010025" cy="637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Evaluation</a:t>
            </a:r>
          </a:p>
        </p:txBody>
      </p:sp>
      <p:pic>
        <p:nvPicPr>
          <p:cNvPr id="10243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1454150"/>
            <a:ext cx="6477000" cy="448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en-US"/>
              <a:t>NYHA Classiffication</a:t>
            </a:r>
          </a:p>
        </p:txBody>
      </p:sp>
      <p:pic>
        <p:nvPicPr>
          <p:cNvPr id="27651" name="Picture 6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1935163"/>
            <a:ext cx="8229600" cy="347186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508000"/>
          </a:xfrm>
        </p:spPr>
        <p:txBody>
          <a:bodyPr>
            <a:normAutofit fontScale="90000"/>
          </a:bodyPr>
          <a:lstStyle/>
          <a:p>
            <a:r>
              <a:rPr lang="en-US" sz="4000"/>
              <a:t>ACC/AHA</a:t>
            </a:r>
          </a:p>
        </p:txBody>
      </p:sp>
      <p:pic>
        <p:nvPicPr>
          <p:cNvPr id="30723" name="Picture 4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1295400"/>
            <a:ext cx="8077200" cy="51054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 smtClean="0"/>
              <a:t>50 y/o man </a:t>
            </a:r>
          </a:p>
          <a:p>
            <a:r>
              <a:rPr lang="en-US" dirty="0"/>
              <a:t> </a:t>
            </a:r>
            <a:r>
              <a:rPr lang="en-US" dirty="0" smtClean="0"/>
              <a:t>chest pain for 1 day</a:t>
            </a:r>
          </a:p>
          <a:p>
            <a:r>
              <a:rPr lang="en-US" dirty="0"/>
              <a:t> </a:t>
            </a:r>
            <a:r>
              <a:rPr lang="en-US" dirty="0" smtClean="0"/>
              <a:t>ECG: STEMI</a:t>
            </a:r>
          </a:p>
          <a:p>
            <a:r>
              <a:rPr lang="en-US" dirty="0"/>
              <a:t> </a:t>
            </a:r>
            <a:r>
              <a:rPr lang="en-US" dirty="0" smtClean="0"/>
              <a:t>Exam: High JVP, chest crackles, S3</a:t>
            </a:r>
          </a:p>
          <a:p>
            <a:r>
              <a:rPr lang="en-US" dirty="0"/>
              <a:t> </a:t>
            </a:r>
            <a:r>
              <a:rPr lang="en-US" dirty="0" smtClean="0"/>
              <a:t>Echo: EF 30%</a:t>
            </a:r>
          </a:p>
          <a:p>
            <a:r>
              <a:rPr lang="en-US" dirty="0"/>
              <a:t> </a:t>
            </a:r>
            <a:r>
              <a:rPr lang="en-US" dirty="0" err="1" smtClean="0"/>
              <a:t>HFrEF</a:t>
            </a:r>
            <a:endParaRPr lang="en-US" dirty="0" smtClean="0"/>
          </a:p>
          <a:p>
            <a:pPr marL="109728" indent="0">
              <a:buNone/>
            </a:pPr>
            <a:endParaRPr lang="en-US" dirty="0"/>
          </a:p>
          <a:p>
            <a:pPr marL="109728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080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7725" y="600075"/>
            <a:ext cx="7448550" cy="56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7725" y="1600200"/>
            <a:ext cx="744855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09600" y="1676400"/>
            <a:ext cx="7772400" cy="4572000"/>
          </a:xfrm>
        </p:spPr>
      </p:pic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Therapy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56 Y/O gentleman</a:t>
            </a:r>
          </a:p>
          <a:p>
            <a:pPr>
              <a:lnSpc>
                <a:spcPct val="90000"/>
              </a:lnSpc>
            </a:pPr>
            <a:r>
              <a:rPr lang="en-US" sz="2800"/>
              <a:t>Diagnosed dilated cardiomyopathy</a:t>
            </a:r>
          </a:p>
          <a:p>
            <a:pPr>
              <a:lnSpc>
                <a:spcPct val="90000"/>
              </a:lnSpc>
            </a:pPr>
            <a:r>
              <a:rPr lang="en-US" sz="2800"/>
              <a:t>LVEF 25%</a:t>
            </a:r>
          </a:p>
          <a:p>
            <a:pPr>
              <a:lnSpc>
                <a:spcPct val="90000"/>
              </a:lnSpc>
            </a:pPr>
            <a:r>
              <a:rPr lang="en-US" sz="2800"/>
              <a:t>NYHA class II</a:t>
            </a:r>
          </a:p>
          <a:p>
            <a:pPr>
              <a:lnSpc>
                <a:spcPct val="90000"/>
              </a:lnSpc>
            </a:pPr>
            <a:r>
              <a:rPr lang="en-US" sz="2800"/>
              <a:t>O/E  B/P 112/68     HR 82 bpm</a:t>
            </a:r>
          </a:p>
          <a:p>
            <a:pPr>
              <a:lnSpc>
                <a:spcPct val="90000"/>
              </a:lnSpc>
            </a:pPr>
            <a:r>
              <a:rPr lang="en-US" sz="2800"/>
              <a:t>JVP 7 cm water, </a:t>
            </a:r>
          </a:p>
          <a:p>
            <a:pPr>
              <a:lnSpc>
                <a:spcPct val="90000"/>
              </a:lnSpc>
            </a:pPr>
            <a:r>
              <a:rPr lang="en-US" sz="2800"/>
              <a:t>Soft S3 and grade 2 PSM</a:t>
            </a:r>
          </a:p>
          <a:p>
            <a:pPr>
              <a:lnSpc>
                <a:spcPct val="90000"/>
              </a:lnSpc>
            </a:pPr>
            <a:r>
              <a:rPr lang="en-US" sz="2800"/>
              <a:t>Chest clear, </a:t>
            </a:r>
          </a:p>
          <a:p>
            <a:pPr>
              <a:lnSpc>
                <a:spcPct val="90000"/>
              </a:lnSpc>
            </a:pPr>
            <a:r>
              <a:rPr lang="en-US" sz="2800"/>
              <a:t>No LL edema and warm extremities</a:t>
            </a:r>
          </a:p>
          <a:p>
            <a:pPr>
              <a:lnSpc>
                <a:spcPct val="90000"/>
              </a:lnSpc>
            </a:pPr>
            <a:endParaRPr lang="en-US" sz="2800"/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0897" name="Picture 1" descr="http://www.emedu.org/ecg/images/lbbb_1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772816"/>
            <a:ext cx="8572500" cy="35688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2945" name="Picture 1" descr="http://images.radiopaedia.org/images/544713/31c85f1f4ac09751f8639b416d6a3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908720"/>
            <a:ext cx="5544616" cy="54726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8849" name="Picture 1" descr="http://upload.wikimedia.org/wikipedia/commons/1/11/Dilated_cardiomyopathy_B-Mod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836712"/>
            <a:ext cx="6867525" cy="5219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6801" name="Picture 1" descr="http://upload.wikimedia.org/wikipedia/commons/7/71/Dilated_cardiomyopathy_M-Mod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836712"/>
            <a:ext cx="6867525" cy="5219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7463" y="1109663"/>
            <a:ext cx="4029075" cy="463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Treatments (or combinations of treatments) that may</a:t>
            </a:r>
            <a:br>
              <a:rPr lang="en-US" sz="2400" dirty="0"/>
            </a:br>
            <a:r>
              <a:rPr lang="en-US" sz="2400" dirty="0"/>
              <a:t>cause harm in patients with symptomatic (NYHA class</a:t>
            </a:r>
            <a:br>
              <a:rPr lang="en-US" sz="2400" dirty="0"/>
            </a:br>
            <a:r>
              <a:rPr lang="en-US" sz="2400" dirty="0"/>
              <a:t>II–IV) systolic heart failure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1628800"/>
            <a:ext cx="2476500" cy="451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70 y/o F</a:t>
            </a:r>
          </a:p>
          <a:p>
            <a:r>
              <a:rPr lang="en-US" dirty="0"/>
              <a:t> </a:t>
            </a:r>
            <a:r>
              <a:rPr lang="en-US" dirty="0" smtClean="0"/>
              <a:t>HTN, DM</a:t>
            </a:r>
          </a:p>
          <a:p>
            <a:r>
              <a:rPr lang="en-US" dirty="0"/>
              <a:t> </a:t>
            </a:r>
            <a:r>
              <a:rPr lang="en-US" dirty="0" smtClean="0"/>
              <a:t>SOBOE + LL swelling for 2 weeks </a:t>
            </a:r>
          </a:p>
          <a:p>
            <a:r>
              <a:rPr lang="en-US" dirty="0"/>
              <a:t> </a:t>
            </a:r>
            <a:r>
              <a:rPr lang="en-US" dirty="0" smtClean="0"/>
              <a:t>BP 180/100</a:t>
            </a:r>
          </a:p>
          <a:p>
            <a:r>
              <a:rPr lang="en-US" dirty="0"/>
              <a:t> </a:t>
            </a:r>
            <a:r>
              <a:rPr lang="en-US" dirty="0" smtClean="0"/>
              <a:t>JVP high, LL </a:t>
            </a:r>
            <a:r>
              <a:rPr lang="en-US" dirty="0" err="1" smtClean="0"/>
              <a:t>edema,chest</a:t>
            </a:r>
            <a:r>
              <a:rPr lang="en-US" dirty="0" smtClean="0"/>
              <a:t> crackles </a:t>
            </a:r>
          </a:p>
          <a:p>
            <a:r>
              <a:rPr lang="en-US" dirty="0"/>
              <a:t> </a:t>
            </a:r>
            <a:r>
              <a:rPr lang="en-US" dirty="0" smtClean="0"/>
              <a:t>Echo: EF 55%</a:t>
            </a:r>
          </a:p>
          <a:p>
            <a:r>
              <a:rPr lang="en-US" dirty="0"/>
              <a:t> </a:t>
            </a:r>
            <a:r>
              <a:rPr lang="en-US" smtClean="0"/>
              <a:t>HFpEF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321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225" y="12700"/>
            <a:ext cx="9099550" cy="683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990600"/>
            <a:ext cx="4597400" cy="558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Acute Heart Failure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321175" y="1751013"/>
            <a:ext cx="4822825" cy="32575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5" name="Picture 1" descr="http://medchrome.com/wp-content/uploads/2010/01/pulmonary_edema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1772816"/>
            <a:ext cx="4176464" cy="37444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4753" name="Picture 1" descr="http://www.medcyclopaedia.com/upload/book%20of%20radiology/chapter18/nic_k18_8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1412776"/>
            <a:ext cx="4400529" cy="41071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915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915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6988" y="1346200"/>
            <a:ext cx="6548437" cy="416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017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018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713" y="1517650"/>
            <a:ext cx="5616575" cy="382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913" y="771525"/>
            <a:ext cx="9020175" cy="531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dirty="0" smtClean="0"/>
              <a:t>Heart failure is a complex clinical syndrome 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sz="2800" dirty="0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800" dirty="0" smtClean="0"/>
              <a:t>Can result from: </a:t>
            </a:r>
          </a:p>
          <a:p>
            <a:pPr eaLnBrk="1" hangingPunct="1">
              <a:defRPr/>
            </a:pPr>
            <a:r>
              <a:rPr lang="en-US" sz="2800" dirty="0" smtClean="0"/>
              <a:t>structural or functional cardiac disorder</a:t>
            </a:r>
          </a:p>
          <a:p>
            <a:pPr eaLnBrk="1" hangingPunct="1">
              <a:defRPr/>
            </a:pPr>
            <a:r>
              <a:rPr lang="en-US" sz="2800" dirty="0" smtClean="0"/>
              <a:t>impairs the ability of the ventricle to </a:t>
            </a:r>
            <a:r>
              <a:rPr lang="en-US" sz="2800" b="1" dirty="0" smtClean="0"/>
              <a:t>fill</a:t>
            </a:r>
            <a:r>
              <a:rPr lang="en-US" sz="2800" dirty="0" smtClean="0"/>
              <a:t> with or </a:t>
            </a:r>
            <a:r>
              <a:rPr lang="en-US" sz="2800" b="1" dirty="0" smtClean="0"/>
              <a:t>eject</a:t>
            </a:r>
            <a:r>
              <a:rPr lang="en-US" sz="2800" dirty="0" smtClean="0"/>
              <a:t> blood</a:t>
            </a: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Definition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r>
              <a:rPr lang="en-US" dirty="0"/>
              <a:t>Inability of the heart to pump blood at an output sufficient to meet the body’s demands 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r>
              <a:rPr lang="en-US"/>
              <a:t>Characterized by:</a:t>
            </a:r>
          </a:p>
          <a:p>
            <a:endParaRPr lang="en-US"/>
          </a:p>
          <a:p>
            <a:r>
              <a:rPr lang="en-US"/>
              <a:t>signs and symptoms of intravascular and interstitial volume overload and/or </a:t>
            </a:r>
          </a:p>
          <a:p>
            <a:r>
              <a:rPr lang="en-US"/>
              <a:t>manifestations of inadequate tissue perfusion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r>
              <a:rPr lang="en-US"/>
              <a:t>Heart failure may result from an acute insult to cardiac function, such as a large myocardial infarction, valvular diseas, myocarditis, and cardiogenic shock </a:t>
            </a:r>
          </a:p>
          <a:p>
            <a:endParaRPr lang="en-US"/>
          </a:p>
          <a:p>
            <a:r>
              <a:rPr lang="en-US"/>
              <a:t>More commonly, from a chronic process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en-US"/>
              <a:t>Common Causes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r>
              <a:rPr lang="en-US"/>
              <a:t>Coronary artery disease</a:t>
            </a:r>
          </a:p>
          <a:p>
            <a:r>
              <a:rPr lang="en-US"/>
              <a:t>Hypertension</a:t>
            </a:r>
          </a:p>
          <a:p>
            <a:r>
              <a:rPr lang="en-US"/>
              <a:t>Valvular heart disease </a:t>
            </a:r>
          </a:p>
          <a:p>
            <a:r>
              <a:rPr lang="en-US"/>
              <a:t>Dilated cardiomyopathy</a:t>
            </a:r>
          </a:p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Heart failure         vs.</a:t>
            </a:r>
          </a:p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n-US" dirty="0" err="1" smtClean="0"/>
              <a:t>Cardiomyopathy</a:t>
            </a:r>
            <a:r>
              <a:rPr lang="en-US" dirty="0" smtClean="0"/>
              <a:t>       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dirty="0" smtClean="0"/>
              <a:t> </a:t>
            </a:r>
            <a:endParaRPr lang="en-US" dirty="0" smtClean="0">
              <a:latin typeface="Arial"/>
            </a:endParaRPr>
          </a:p>
          <a:p>
            <a:pPr eaLnBrk="1" hangingPunct="1">
              <a:defRPr/>
            </a:pPr>
            <a:r>
              <a:rPr lang="en-US" dirty="0" smtClean="0"/>
              <a:t>LV dysfunction</a:t>
            </a:r>
          </a:p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Pulmonary  edema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Nomenclature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157</TotalTime>
  <Words>429</Words>
  <Application>Microsoft Office PowerPoint</Application>
  <PresentationFormat>On-screen Show (4:3)</PresentationFormat>
  <Paragraphs>136</Paragraphs>
  <Slides>38</Slides>
  <Notes>36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9" baseType="lpstr">
      <vt:lpstr>Arial</vt:lpstr>
      <vt:lpstr>Calibri</vt:lpstr>
      <vt:lpstr>Garamond</vt:lpstr>
      <vt:lpstr>Lucida Sans Unicode</vt:lpstr>
      <vt:lpstr>Tahoma</vt:lpstr>
      <vt:lpstr>Times New Roman</vt:lpstr>
      <vt:lpstr>Verdana</vt:lpstr>
      <vt:lpstr>Wingdings</vt:lpstr>
      <vt:lpstr>Wingdings 2</vt:lpstr>
      <vt:lpstr>Wingdings 3</vt:lpstr>
      <vt:lpstr>Concourse</vt:lpstr>
      <vt:lpstr>Heart Failure</vt:lpstr>
      <vt:lpstr>PowerPoint Presentation</vt:lpstr>
      <vt:lpstr>PowerPoint Presentation</vt:lpstr>
      <vt:lpstr>Definition</vt:lpstr>
      <vt:lpstr>PowerPoint Presentation</vt:lpstr>
      <vt:lpstr>PowerPoint Presentation</vt:lpstr>
      <vt:lpstr>PowerPoint Presentation</vt:lpstr>
      <vt:lpstr>Common Causes</vt:lpstr>
      <vt:lpstr>Nomenclature</vt:lpstr>
      <vt:lpstr>Classification</vt:lpstr>
      <vt:lpstr>Heart Failure Syndrome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Evaluation</vt:lpstr>
      <vt:lpstr>NYHA Classiffication</vt:lpstr>
      <vt:lpstr>ACC/AHA</vt:lpstr>
      <vt:lpstr>PowerPoint Presentation</vt:lpstr>
      <vt:lpstr>PowerPoint Presentation</vt:lpstr>
      <vt:lpstr>Therapy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Treatments (or combinations of treatments) that may cause harm in patients with symptomatic (NYHA class II–IV) systolic heart failure</vt:lpstr>
      <vt:lpstr>PowerPoint Presentation</vt:lpstr>
      <vt:lpstr>PowerPoint Presentation</vt:lpstr>
      <vt:lpstr>Acute Heart Failure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Waleed</dc:creator>
  <cp:lastModifiedBy>Mohd Inkesh Ulhaq</cp:lastModifiedBy>
  <cp:revision>20</cp:revision>
  <dcterms:created xsi:type="dcterms:W3CDTF">2012-09-06T08:53:44Z</dcterms:created>
  <dcterms:modified xsi:type="dcterms:W3CDTF">2018-09-26T05:56:43Z</dcterms:modified>
</cp:coreProperties>
</file>