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media1.mp4" ContentType="video/unknown"/>
  <Override PartName="/ppt/media/image4.jpeg" ContentType="image/jpeg"/>
  <Override PartName="/ppt/media/image5.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6.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media2.mp4" ContentType="video/unknown"/>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wholeTbl>
    <a:band2H>
      <a:tcTxStyle b="def" i="def"/>
      <a:tcStyle>
        <a:tcBdr/>
        <a:fill>
          <a:solidFill>
            <a:srgbClr val="FFFFFF"/>
          </a:solidFill>
        </a:fill>
      </a:tcStyle>
    </a:band2H>
    <a:firstCol>
      <a:tcTxStyle b="off"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Col>
    <a:lastRow>
      <a:tcTxStyle b="off"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ff"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ADE"/>
          </a:solidFill>
        </a:fill>
      </a:tcStyle>
    </a:wholeTbl>
    <a:band2H>
      <a:tcTxStyle b="def" i="def"/>
      <a:tcStyle>
        <a:tcBdr/>
        <a:fill>
          <a:solidFill>
            <a:srgbClr val="ECED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4D3"/>
          </a:solidFill>
        </a:fill>
      </a:tcStyle>
    </a:wholeTbl>
    <a:band2H>
      <a:tcTxStyle b="def" i="def"/>
      <a:tcStyle>
        <a:tcBdr/>
        <a:fill>
          <a:solidFill>
            <a:srgbClr val="ECEBE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3D6"/>
          </a:solidFill>
        </a:fill>
      </a:tcStyle>
    </a:wholeTbl>
    <a:band2H>
      <a:tcTxStyle b="def" i="def"/>
      <a:tcStyle>
        <a:tcBdr/>
        <a:fill>
          <a:solidFill>
            <a:srgbClr val="EBEAEC"/>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p:nvPr>
            <p:ph type="sldImg"/>
          </p:nvPr>
        </p:nvSpPr>
        <p:spPr>
          <a:xfrm>
            <a:off x="1143000" y="685800"/>
            <a:ext cx="4572000" cy="3429000"/>
          </a:xfrm>
          <a:prstGeom prst="rect">
            <a:avLst/>
          </a:prstGeom>
        </p:spPr>
        <p:txBody>
          <a:bodyPr/>
          <a:lstStyle/>
          <a:p>
            <a:pPr/>
          </a:p>
        </p:txBody>
      </p:sp>
      <p:sp>
        <p:nvSpPr>
          <p:cNvPr id="112" name="Shape 11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r>
              <a:t>Tachycardia (out of proportion to the degree of fever) is common; its absence makes the </a:t>
            </a:r>
          </a:p>
          <a:p>
            <a:pPr/>
            <a:r>
              <a:t>diagnosis of myocarditis unlikely.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The rings are barely raised and are non-itchy. The face is generally spared.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Low risk and high risk populations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Mitral stenosis with diffuse fibrous thickening and distortion of the valve leaflets, commissural fusion (arrows), and thickening and shortening of the chordae tendineae. Marked dilation of the left atrium is noted in the left atrial view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Mitral malar flush. Unclear etiology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defRPr b="1"/>
            </a:pPr>
            <a:r>
              <a:t>Fig. 1.1 Two-dimensional echocardiography in mitral stenosis.</a:t>
            </a:r>
            <a:r>
              <a:rPr b="0"/>
              <a:t> (a) Parasternal long-axis view through a stenotic mitral valve, demonstrating typical diastolic doming of the anterior leaflet.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Mitral stenosis with diffuse fibrous thickening and distortion of the valve leaflets, commissural fusion (arrows), and thickening and shortening of the chordae tendineae. Marked dilation of the left atrium is noted in the left atrial view</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defRPr b="1"/>
            </a:pPr>
            <a:r>
              <a:t>Fig. 4.4 Inoue catheter for mitral balloon valvotomy.</a:t>
            </a:r>
            <a:r>
              <a:rPr b="0"/>
              <a:t> The balloon-tipped catheter is positioned across the stenotic valve and inflated. The narrowed orifice is subjected to the force from the transiently inflated balloon. When the procedure is successful, these forces break the scar tissue and allow greater opening of the mitral valve leaflets. This technique is a balloon commissurotomy that has evolved from the earlier extensive experience with closed and open surgical commissurotomy.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defRPr b="1"/>
            </a:pPr>
            <a:r>
              <a:t>Fig. 9.3 Gross pathology of degenerative aortic stenosis.</a:t>
            </a:r>
            <a:r>
              <a:rPr b="0"/>
              <a:t> The figure shows the masses of lipo-calcification on the aortic side of all three leaflets and the absence of commissural fusion.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3" name="Title Text"/>
          <p:cNvSpPr txBox="1"/>
          <p:nvPr>
            <p:ph type="title"/>
          </p:nvPr>
        </p:nvSpPr>
        <p:spPr>
          <a:xfrm>
            <a:off x="914400" y="2516623"/>
            <a:ext cx="7315200" cy="2595026"/>
          </a:xfrm>
          <a:prstGeom prst="rect">
            <a:avLst/>
          </a:prstGeom>
        </p:spPr>
        <p:txBody>
          <a:bodyPr/>
          <a:lstStyle>
            <a:lvl1pPr>
              <a:defRPr sz="4800"/>
            </a:lvl1pPr>
          </a:lstStyle>
          <a:p>
            <a:pPr/>
            <a:r>
              <a:t>Title Text</a:t>
            </a:r>
          </a:p>
        </p:txBody>
      </p:sp>
      <p:sp>
        <p:nvSpPr>
          <p:cNvPr id="14" name="Body Level One…"/>
          <p:cNvSpPr txBox="1"/>
          <p:nvPr>
            <p:ph type="body" sz="quarter" idx="1"/>
          </p:nvPr>
        </p:nvSpPr>
        <p:spPr>
          <a:xfrm>
            <a:off x="914400" y="5166529"/>
            <a:ext cx="7315200" cy="1144633"/>
          </a:xfrm>
          <a:prstGeom prst="rect">
            <a:avLst/>
          </a:prstGeom>
        </p:spPr>
        <p:txBody>
          <a:bodyPr/>
          <a:lstStyle>
            <a:lvl1pPr marL="0" indent="0">
              <a:spcBef>
                <a:spcPts val="500"/>
              </a:spcBef>
              <a:buClrTx/>
              <a:buSzTx/>
              <a:buNone/>
              <a:defRPr sz="2200"/>
            </a:lvl1pPr>
            <a:lvl2pPr marL="0" indent="457200">
              <a:spcBef>
                <a:spcPts val="500"/>
              </a:spcBef>
              <a:buClrTx/>
              <a:buSzTx/>
              <a:buNone/>
              <a:defRPr sz="2200"/>
            </a:lvl2pPr>
            <a:lvl3pPr marL="0" indent="914400">
              <a:spcBef>
                <a:spcPts val="500"/>
              </a:spcBef>
              <a:buClrTx/>
              <a:buSzTx/>
              <a:buNone/>
              <a:defRPr sz="2200"/>
            </a:lvl3pPr>
            <a:lvl4pPr marL="0" indent="1371600">
              <a:spcBef>
                <a:spcPts val="500"/>
              </a:spcBef>
              <a:buClrTx/>
              <a:buSzTx/>
              <a:buNone/>
              <a:defRPr sz="2200"/>
            </a:lvl4pPr>
            <a:lvl5pPr marL="0" indent="1828800">
              <a:spcBef>
                <a:spcPts val="500"/>
              </a:spcBef>
              <a:buClrTx/>
              <a:buSzTx/>
              <a:buNone/>
              <a:defRPr sz="2200"/>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94" name="Title Text"/>
          <p:cNvSpPr txBox="1"/>
          <p:nvPr>
            <p:ph type="title"/>
          </p:nvPr>
        </p:nvSpPr>
        <p:spPr>
          <a:xfrm>
            <a:off x="914400" y="1544715"/>
            <a:ext cx="7315200" cy="1154098"/>
          </a:xfrm>
          <a:prstGeom prst="rect">
            <a:avLst/>
          </a:prstGeom>
        </p:spPr>
        <p:txBody>
          <a:bodyPr/>
          <a:lstStyle/>
          <a:p>
            <a:pPr/>
            <a:r>
              <a:t>Title Text</a:t>
            </a:r>
          </a:p>
        </p:txBody>
      </p:sp>
      <p:sp>
        <p:nvSpPr>
          <p:cNvPr id="95" name="Body Level One…"/>
          <p:cNvSpPr txBox="1"/>
          <p:nvPr>
            <p:ph type="body" idx="1"/>
          </p:nvPr>
        </p:nvSpPr>
        <p:spPr>
          <a:xfrm>
            <a:off x="914400" y="2769833"/>
            <a:ext cx="7315200" cy="353952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3" name="Title Text"/>
          <p:cNvSpPr txBox="1"/>
          <p:nvPr>
            <p:ph type="title"/>
          </p:nvPr>
        </p:nvSpPr>
        <p:spPr>
          <a:xfrm>
            <a:off x="6248400" y="1826709"/>
            <a:ext cx="1492500" cy="4484455"/>
          </a:xfrm>
          <a:prstGeom prst="rect">
            <a:avLst/>
          </a:prstGeom>
        </p:spPr>
        <p:txBody>
          <a:bodyPr/>
          <a:lstStyle/>
          <a:p>
            <a:pPr/>
            <a:r>
              <a:t>Title Text</a:t>
            </a:r>
          </a:p>
        </p:txBody>
      </p:sp>
      <p:sp>
        <p:nvSpPr>
          <p:cNvPr id="104" name="Body Level One…"/>
          <p:cNvSpPr txBox="1"/>
          <p:nvPr>
            <p:ph type="body" sz="half" idx="1"/>
          </p:nvPr>
        </p:nvSpPr>
        <p:spPr>
          <a:xfrm>
            <a:off x="854524" y="1826709"/>
            <a:ext cx="5241477" cy="448445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2" name="Title Text"/>
          <p:cNvSpPr txBox="1"/>
          <p:nvPr>
            <p:ph type="title"/>
          </p:nvPr>
        </p:nvSpPr>
        <p:spPr>
          <a:xfrm>
            <a:off x="914400" y="1544715"/>
            <a:ext cx="7315200" cy="1154098"/>
          </a:xfrm>
          <a:prstGeom prst="rect">
            <a:avLst/>
          </a:prstGeom>
        </p:spPr>
        <p:txBody>
          <a:bodyPr/>
          <a:lstStyle/>
          <a:p>
            <a:pPr/>
            <a:r>
              <a:t>Title Text</a:t>
            </a:r>
          </a:p>
        </p:txBody>
      </p:sp>
      <p:sp>
        <p:nvSpPr>
          <p:cNvPr id="23" name="Body Level One…"/>
          <p:cNvSpPr txBox="1"/>
          <p:nvPr>
            <p:ph type="body" idx="1"/>
          </p:nvPr>
        </p:nvSpPr>
        <p:spPr>
          <a:xfrm>
            <a:off x="914400" y="2769833"/>
            <a:ext cx="7315200" cy="353952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1" name="Title Text"/>
          <p:cNvSpPr txBox="1"/>
          <p:nvPr>
            <p:ph type="title"/>
          </p:nvPr>
        </p:nvSpPr>
        <p:spPr>
          <a:xfrm>
            <a:off x="914400" y="5017572"/>
            <a:ext cx="7315200" cy="1293592"/>
          </a:xfrm>
          <a:prstGeom prst="rect">
            <a:avLst/>
          </a:prstGeom>
        </p:spPr>
        <p:txBody>
          <a:bodyPr anchor="t"/>
          <a:lstStyle/>
          <a:p>
            <a:pPr/>
            <a:r>
              <a:t>Title Text</a:t>
            </a:r>
          </a:p>
        </p:txBody>
      </p:sp>
      <p:sp>
        <p:nvSpPr>
          <p:cNvPr id="32" name="Body Level One…"/>
          <p:cNvSpPr txBox="1"/>
          <p:nvPr>
            <p:ph type="body" sz="quarter" idx="1"/>
          </p:nvPr>
        </p:nvSpPr>
        <p:spPr>
          <a:xfrm>
            <a:off x="914400" y="3865097"/>
            <a:ext cx="7315200" cy="1098439"/>
          </a:xfrm>
          <a:prstGeom prst="rect">
            <a:avLst/>
          </a:prstGeom>
        </p:spPr>
        <p:txBody>
          <a:bodyPr anchor="b"/>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0" name="Title Text"/>
          <p:cNvSpPr txBox="1"/>
          <p:nvPr>
            <p:ph type="title"/>
          </p:nvPr>
        </p:nvSpPr>
        <p:spPr>
          <a:xfrm>
            <a:off x="914400" y="1544715"/>
            <a:ext cx="7315200" cy="1154098"/>
          </a:xfrm>
          <a:prstGeom prst="rect">
            <a:avLst/>
          </a:prstGeom>
        </p:spPr>
        <p:txBody>
          <a:bodyPr/>
          <a:lstStyle/>
          <a:p>
            <a:pPr/>
            <a:r>
              <a:t>Title Text</a:t>
            </a:r>
          </a:p>
        </p:txBody>
      </p:sp>
      <p:sp>
        <p:nvSpPr>
          <p:cNvPr id="41" name="Body Level One…"/>
          <p:cNvSpPr txBox="1"/>
          <p:nvPr>
            <p:ph type="body" sz="half" idx="1"/>
          </p:nvPr>
        </p:nvSpPr>
        <p:spPr>
          <a:xfrm>
            <a:off x="914400" y="2743200"/>
            <a:ext cx="3566160" cy="359359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49" name="Body Level One…"/>
          <p:cNvSpPr txBox="1"/>
          <p:nvPr>
            <p:ph type="body" sz="quarter" idx="1"/>
          </p:nvPr>
        </p:nvSpPr>
        <p:spPr>
          <a:xfrm>
            <a:off x="1116348" y="2743200"/>
            <a:ext cx="3364992" cy="621792"/>
          </a:xfrm>
          <a:prstGeom prst="rect">
            <a:avLst/>
          </a:prstGeom>
        </p:spPr>
        <p:txBody>
          <a:bodyPr anchor="b"/>
          <a:lstStyle>
            <a:lvl1pPr marL="0" indent="0">
              <a:buClrTx/>
              <a:buSzTx/>
              <a:buNone/>
              <a:defRPr b="1">
                <a:solidFill>
                  <a:srgbClr val="FF8600"/>
                </a:solidFill>
              </a:defRPr>
            </a:lvl1pPr>
            <a:lvl2pPr marL="0" indent="457200">
              <a:buClrTx/>
              <a:buSzTx/>
              <a:buNone/>
              <a:defRPr b="1">
                <a:solidFill>
                  <a:srgbClr val="FF8600"/>
                </a:solidFill>
              </a:defRPr>
            </a:lvl2pPr>
            <a:lvl3pPr marL="0" indent="914400">
              <a:buClrTx/>
              <a:buSzTx/>
              <a:buNone/>
              <a:defRPr b="1">
                <a:solidFill>
                  <a:srgbClr val="FF8600"/>
                </a:solidFill>
              </a:defRPr>
            </a:lvl3pPr>
            <a:lvl4pPr marL="0" indent="1371600">
              <a:buClrTx/>
              <a:buSzTx/>
              <a:buNone/>
              <a:defRPr b="1">
                <a:solidFill>
                  <a:srgbClr val="FF8600"/>
                </a:solidFill>
              </a:defRPr>
            </a:lvl4pPr>
            <a:lvl5pPr marL="0" indent="1828800">
              <a:buClrTx/>
              <a:buSzTx/>
              <a:buNone/>
              <a:defRPr b="1">
                <a:solidFill>
                  <a:srgbClr val="FF8600"/>
                </a:solidFill>
              </a:defRPr>
            </a:lvl5pPr>
          </a:lstStyle>
          <a:p>
            <a:pPr/>
            <a:r>
              <a:t>Body Level One</a:t>
            </a:r>
          </a:p>
          <a:p>
            <a:pPr lvl="1"/>
            <a:r>
              <a:t>Body Level Two</a:t>
            </a:r>
          </a:p>
          <a:p>
            <a:pPr lvl="2"/>
            <a:r>
              <a:t>Body Level Three</a:t>
            </a:r>
          </a:p>
          <a:p>
            <a:pPr lvl="3"/>
            <a:r>
              <a:t>Body Level Four</a:t>
            </a:r>
          </a:p>
          <a:p>
            <a:pPr lvl="4"/>
            <a:r>
              <a:t>Body Level Five</a:t>
            </a:r>
          </a:p>
        </p:txBody>
      </p:sp>
      <p:sp>
        <p:nvSpPr>
          <p:cNvPr id="50" name="Text Placeholder 4"/>
          <p:cNvSpPr/>
          <p:nvPr>
            <p:ph type="body" sz="quarter" idx="13"/>
          </p:nvPr>
        </p:nvSpPr>
        <p:spPr>
          <a:xfrm>
            <a:off x="4885144" y="2743200"/>
            <a:ext cx="3362062" cy="621792"/>
          </a:xfrm>
          <a:prstGeom prst="rect">
            <a:avLst/>
          </a:prstGeom>
        </p:spPr>
        <p:txBody>
          <a:bodyPr anchor="b"/>
          <a:lstStyle/>
          <a:p>
            <a:pPr marL="0" indent="0">
              <a:buClrTx/>
              <a:buSzTx/>
              <a:buNone/>
              <a:defRPr b="1">
                <a:solidFill>
                  <a:srgbClr val="FF8600"/>
                </a:solidFill>
              </a:defRPr>
            </a:pPr>
          </a:p>
        </p:txBody>
      </p:sp>
      <p:sp>
        <p:nvSpPr>
          <p:cNvPr id="51" name="Title Text"/>
          <p:cNvSpPr txBox="1"/>
          <p:nvPr>
            <p:ph type="title"/>
          </p:nvPr>
        </p:nvSpPr>
        <p:spPr>
          <a:xfrm>
            <a:off x="914400" y="1544715"/>
            <a:ext cx="7315200" cy="1154098"/>
          </a:xfrm>
          <a:prstGeom prst="rect">
            <a:avLst/>
          </a:prstGeom>
        </p:spPr>
        <p:txBody>
          <a:bodyPr/>
          <a:lstStyle/>
          <a:p>
            <a:pPr/>
            <a:r>
              <a:t>Title Text</a:t>
            </a:r>
          </a:p>
        </p:txBody>
      </p:sp>
      <p:sp>
        <p:nvSpPr>
          <p:cNvPr id="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59" name="Title Text"/>
          <p:cNvSpPr txBox="1"/>
          <p:nvPr>
            <p:ph type="title"/>
          </p:nvPr>
        </p:nvSpPr>
        <p:spPr>
          <a:xfrm>
            <a:off x="914400" y="1544715"/>
            <a:ext cx="7315200" cy="1154098"/>
          </a:xfrm>
          <a:prstGeom prst="rect">
            <a:avLst/>
          </a:prstGeom>
        </p:spPr>
        <p:txBody>
          <a:bodyPr/>
          <a:lstStyle/>
          <a:p>
            <a:pPr/>
            <a:r>
              <a:t>Title Text</a:t>
            </a:r>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74" name="Title Text"/>
          <p:cNvSpPr txBox="1"/>
          <p:nvPr>
            <p:ph type="title"/>
          </p:nvPr>
        </p:nvSpPr>
        <p:spPr>
          <a:xfrm>
            <a:off x="914400" y="1825362"/>
            <a:ext cx="2950936" cy="2173016"/>
          </a:xfrm>
          <a:prstGeom prst="rect">
            <a:avLst/>
          </a:prstGeom>
        </p:spPr>
        <p:txBody>
          <a:bodyPr/>
          <a:lstStyle>
            <a:lvl1pPr>
              <a:defRPr sz="2800"/>
            </a:lvl1pPr>
          </a:lstStyle>
          <a:p>
            <a:pPr/>
            <a:r>
              <a:t>Title Text</a:t>
            </a:r>
          </a:p>
        </p:txBody>
      </p:sp>
      <p:sp>
        <p:nvSpPr>
          <p:cNvPr id="75" name="Body Level One…"/>
          <p:cNvSpPr txBox="1"/>
          <p:nvPr>
            <p:ph type="body" sz="half" idx="1"/>
          </p:nvPr>
        </p:nvSpPr>
        <p:spPr>
          <a:xfrm>
            <a:off x="4021752" y="1826709"/>
            <a:ext cx="4207848" cy="4476615"/>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76" name="Text Placeholder 3"/>
          <p:cNvSpPr/>
          <p:nvPr>
            <p:ph type="body" sz="quarter" idx="13"/>
          </p:nvPr>
        </p:nvSpPr>
        <p:spPr>
          <a:xfrm>
            <a:off x="914400" y="4061095"/>
            <a:ext cx="2950936" cy="2245388"/>
          </a:xfrm>
          <a:prstGeom prst="rect">
            <a:avLst/>
          </a:prstGeom>
        </p:spPr>
        <p:txBody>
          <a:bodyPr/>
          <a:lstStyle/>
          <a:p>
            <a:pPr marL="0" indent="0">
              <a:spcBef>
                <a:spcPts val="300"/>
              </a:spcBef>
              <a:buClrTx/>
              <a:buSzTx/>
              <a:buNone/>
              <a:defRPr sz="1400"/>
            </a:pP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84" name="Title Text"/>
          <p:cNvSpPr txBox="1"/>
          <p:nvPr>
            <p:ph type="title"/>
          </p:nvPr>
        </p:nvSpPr>
        <p:spPr>
          <a:xfrm>
            <a:off x="914400" y="1828800"/>
            <a:ext cx="2953512" cy="2176273"/>
          </a:xfrm>
          <a:prstGeom prst="rect">
            <a:avLst/>
          </a:prstGeom>
        </p:spPr>
        <p:txBody>
          <a:bodyPr/>
          <a:lstStyle>
            <a:lvl1pPr>
              <a:defRPr sz="2800"/>
            </a:lvl1pPr>
          </a:lstStyle>
          <a:p>
            <a:pPr/>
            <a:r>
              <a:t>Title Text</a:t>
            </a:r>
          </a:p>
        </p:txBody>
      </p:sp>
      <p:sp>
        <p:nvSpPr>
          <p:cNvPr id="85" name="Picture Placeholder 2"/>
          <p:cNvSpPr/>
          <p:nvPr>
            <p:ph type="pic" sz="half" idx="13"/>
          </p:nvPr>
        </p:nvSpPr>
        <p:spPr>
          <a:xfrm>
            <a:off x="4191000" y="2286000"/>
            <a:ext cx="4038600" cy="3352800"/>
          </a:xfrm>
          <a:prstGeom prst="rect">
            <a:avLst/>
          </a:prstGeom>
          <a:effectLst>
            <a:reflection blurRad="0" stA="30000" stPos="0" endA="0" endPos="40000" dist="0" dir="5400000" fadeDir="5400000" sx="100000" sy="-100000" kx="0" ky="0" algn="bl" rotWithShape="0"/>
          </a:effectLst>
        </p:spPr>
        <p:txBody>
          <a:bodyPr lIns="91439" rIns="91439">
            <a:noAutofit/>
          </a:bodyPr>
          <a:lstStyle/>
          <a:p>
            <a:pPr/>
          </a:p>
        </p:txBody>
      </p:sp>
      <p:sp>
        <p:nvSpPr>
          <p:cNvPr id="86" name="Body Level One…"/>
          <p:cNvSpPr txBox="1"/>
          <p:nvPr>
            <p:ph type="body" sz="quarter" idx="1"/>
          </p:nvPr>
        </p:nvSpPr>
        <p:spPr>
          <a:xfrm>
            <a:off x="914400" y="4059935"/>
            <a:ext cx="2953512" cy="2249425"/>
          </a:xfrm>
          <a:prstGeom prst="rect">
            <a:avLst/>
          </a:prstGeom>
        </p:spPr>
        <p:txBody>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42C33"/>
            </a:gs>
            <a:gs pos="64999">
              <a:srgbClr val="273037"/>
            </a:gs>
            <a:gs pos="100000">
              <a:srgbClr val="5E6A74"/>
            </a:gs>
          </a:gsLst>
          <a:lin ang="5400000" scaled="0"/>
        </a:gradFill>
      </p:bgPr>
    </p:bg>
    <p:spTree>
      <p:nvGrpSpPr>
        <p:cNvPr id="1" name=""/>
        <p:cNvGrpSpPr/>
        <p:nvPr/>
      </p:nvGrpSpPr>
      <p:grpSpPr>
        <a:xfrm>
          <a:off x="0" y="0"/>
          <a:ext cx="0" cy="0"/>
          <a:chOff x="0" y="0"/>
          <a:chExt cx="0" cy="0"/>
        </a:xfrm>
      </p:grpSpPr>
      <p:sp>
        <p:nvSpPr>
          <p:cNvPr id="2" name="Rectangle 9"/>
          <p:cNvSpPr/>
          <p:nvPr/>
        </p:nvSpPr>
        <p:spPr>
          <a:xfrm>
            <a:off x="8435268" y="573806"/>
            <a:ext cx="86237" cy="572317"/>
          </a:xfrm>
          <a:prstGeom prst="rect">
            <a:avLst/>
          </a:prstGeom>
          <a:solidFill>
            <a:srgbClr val="FF8600"/>
          </a:solidFill>
          <a:ln w="12700">
            <a:miter lim="400000"/>
          </a:ln>
        </p:spPr>
        <p:txBody>
          <a:bodyPr lIns="45719" rIns="45719" anchor="ctr"/>
          <a:lstStyle/>
          <a:p>
            <a:pPr algn="ctr">
              <a:defRPr>
                <a:solidFill>
                  <a:srgbClr val="FFFFFF"/>
                </a:solidFill>
              </a:defRPr>
            </a:pPr>
          </a:p>
        </p:txBody>
      </p:sp>
      <p:sp>
        <p:nvSpPr>
          <p:cNvPr id="3" name="Rectangle 10"/>
          <p:cNvSpPr/>
          <p:nvPr/>
        </p:nvSpPr>
        <p:spPr>
          <a:xfrm>
            <a:off x="8569418" y="573806"/>
            <a:ext cx="576073" cy="572317"/>
          </a:xfrm>
          <a:prstGeom prst="rect">
            <a:avLst/>
          </a:prstGeom>
          <a:solidFill>
            <a:srgbClr val="FF8600"/>
          </a:solidFill>
          <a:ln w="12700">
            <a:miter lim="400000"/>
          </a:ln>
        </p:spPr>
        <p:txBody>
          <a:bodyPr lIns="45719" rIns="45719" anchor="ctr"/>
          <a:lstStyle/>
          <a:p>
            <a:pPr algn="ctr">
              <a:defRPr>
                <a:solidFill>
                  <a:srgbClr val="FFFFFF"/>
                </a:solidFill>
              </a:defRPr>
            </a:pPr>
          </a:p>
        </p:txBody>
      </p:sp>
      <p:sp>
        <p:nvSpPr>
          <p:cNvPr id="4" name="Title Text"/>
          <p:cNvSpPr txBox="1"/>
          <p:nvPr>
            <p:ph type="title"/>
          </p:nvPr>
        </p:nvSpPr>
        <p:spPr>
          <a:xfrm>
            <a:off x="457200" y="0"/>
            <a:ext cx="8229600" cy="1417638"/>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Title Text</a:t>
            </a:r>
          </a:p>
        </p:txBody>
      </p:sp>
      <p:sp>
        <p:nvSpPr>
          <p:cNvPr id="5"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7981962" y="567545"/>
            <a:ext cx="273656" cy="264256"/>
          </a:xfrm>
          <a:prstGeom prst="rect">
            <a:avLst/>
          </a:prstGeom>
          <a:ln w="12700">
            <a:miter lim="400000"/>
          </a:ln>
        </p:spPr>
        <p:txBody>
          <a:bodyPr wrap="none" lIns="45719" rIns="45719" anchor="ctr">
            <a:spAutoFit/>
          </a:bodyPr>
          <a:lstStyle>
            <a:lvl1pPr algn="r">
              <a:defRPr sz="12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4000" u="none">
          <a:ln>
            <a:noFill/>
          </a:ln>
          <a:solidFill>
            <a:srgbClr val="FF86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4000" u="none">
          <a:ln>
            <a:noFill/>
          </a:ln>
          <a:solidFill>
            <a:srgbClr val="FF86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4000" u="none">
          <a:ln>
            <a:noFill/>
          </a:ln>
          <a:solidFill>
            <a:srgbClr val="FF86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4000" u="none">
          <a:ln>
            <a:noFill/>
          </a:ln>
          <a:solidFill>
            <a:srgbClr val="FF86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4000" u="none">
          <a:ln>
            <a:noFill/>
          </a:ln>
          <a:solidFill>
            <a:srgbClr val="FF86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4000" u="none">
          <a:ln>
            <a:noFill/>
          </a:ln>
          <a:solidFill>
            <a:srgbClr val="FF86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4000" u="none">
          <a:ln>
            <a:noFill/>
          </a:ln>
          <a:solidFill>
            <a:srgbClr val="FF86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4000" u="none">
          <a:ln>
            <a:noFill/>
          </a:ln>
          <a:solidFill>
            <a:srgbClr val="FF86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4000" u="none">
          <a:ln>
            <a:noFill/>
          </a:ln>
          <a:solidFill>
            <a:srgbClr val="FF8600"/>
          </a:solidFill>
          <a:uFillTx/>
          <a:latin typeface="Arial"/>
          <a:ea typeface="Arial"/>
          <a:cs typeface="Arial"/>
          <a:sym typeface="Arial"/>
        </a:defRPr>
      </a:lvl9pPr>
    </p:titleStyle>
    <p:bodyStyle>
      <a:lvl1pPr marL="228600" marR="0" indent="-182879" algn="l" defTabSz="914400" rtl="0" latinLnBrk="0">
        <a:lnSpc>
          <a:spcPct val="100000"/>
        </a:lnSpc>
        <a:spcBef>
          <a:spcPts val="400"/>
        </a:spcBef>
        <a:spcAft>
          <a:spcPts val="0"/>
        </a:spcAft>
        <a:buClr>
          <a:srgbClr val="FF8600"/>
        </a:buClr>
        <a:buSzPct val="100000"/>
        <a:buFontTx/>
        <a:buChar char="▪"/>
        <a:tabLst/>
        <a:defRPr b="0" baseline="0" cap="none" i="0" spc="0" strike="noStrike" sz="2000" u="none">
          <a:ln>
            <a:noFill/>
          </a:ln>
          <a:solidFill>
            <a:srgbClr val="FFFFFF"/>
          </a:solidFill>
          <a:uFillTx/>
          <a:latin typeface="Arial"/>
          <a:ea typeface="Arial"/>
          <a:cs typeface="Arial"/>
          <a:sym typeface="Arial"/>
        </a:defRPr>
      </a:lvl1pPr>
      <a:lvl2pPr marL="523239" marR="0" indent="-203199" algn="l" defTabSz="914400" rtl="0" latinLnBrk="0">
        <a:lnSpc>
          <a:spcPct val="100000"/>
        </a:lnSpc>
        <a:spcBef>
          <a:spcPts val="400"/>
        </a:spcBef>
        <a:spcAft>
          <a:spcPts val="0"/>
        </a:spcAft>
        <a:buClr>
          <a:srgbClr val="FF8600"/>
        </a:buClr>
        <a:buSzPct val="100000"/>
        <a:buFontTx/>
        <a:buChar char="▪"/>
        <a:tabLst/>
        <a:defRPr b="0" baseline="0" cap="none" i="0" spc="0" strike="noStrike" sz="2000" u="none">
          <a:ln>
            <a:noFill/>
          </a:ln>
          <a:solidFill>
            <a:srgbClr val="FFFFFF"/>
          </a:solidFill>
          <a:uFillTx/>
          <a:latin typeface="Arial"/>
          <a:ea typeface="Arial"/>
          <a:cs typeface="Arial"/>
          <a:sym typeface="Arial"/>
        </a:defRPr>
      </a:lvl2pPr>
      <a:lvl3pPr marL="731519" marR="0" indent="-228600" algn="l" defTabSz="914400" rtl="0" latinLnBrk="0">
        <a:lnSpc>
          <a:spcPct val="100000"/>
        </a:lnSpc>
        <a:spcBef>
          <a:spcPts val="400"/>
        </a:spcBef>
        <a:spcAft>
          <a:spcPts val="0"/>
        </a:spcAft>
        <a:buClr>
          <a:srgbClr val="FF8600"/>
        </a:buClr>
        <a:buSzPct val="100000"/>
        <a:buFontTx/>
        <a:buChar char="▪"/>
        <a:tabLst/>
        <a:defRPr b="0" baseline="0" cap="none" i="0" spc="0" strike="noStrike" sz="2000" u="none">
          <a:ln>
            <a:noFill/>
          </a:ln>
          <a:solidFill>
            <a:srgbClr val="FFFFFF"/>
          </a:solidFill>
          <a:uFillTx/>
          <a:latin typeface="Arial"/>
          <a:ea typeface="Arial"/>
          <a:cs typeface="Arial"/>
          <a:sym typeface="Arial"/>
        </a:defRPr>
      </a:lvl3pPr>
      <a:lvl4pPr marL="992777" marR="0" indent="-261257" algn="l" defTabSz="914400" rtl="0" latinLnBrk="0">
        <a:lnSpc>
          <a:spcPct val="100000"/>
        </a:lnSpc>
        <a:spcBef>
          <a:spcPts val="400"/>
        </a:spcBef>
        <a:spcAft>
          <a:spcPts val="0"/>
        </a:spcAft>
        <a:buClr>
          <a:srgbClr val="FF8600"/>
        </a:buClr>
        <a:buSzPct val="100000"/>
        <a:buFontTx/>
        <a:buChar char="▪"/>
        <a:tabLst/>
        <a:defRPr b="0" baseline="0" cap="none" i="0" spc="0" strike="noStrike" sz="2000" u="none">
          <a:ln>
            <a:noFill/>
          </a:ln>
          <a:solidFill>
            <a:srgbClr val="FFFFFF"/>
          </a:solidFill>
          <a:uFillTx/>
          <a:latin typeface="Arial"/>
          <a:ea typeface="Arial"/>
          <a:cs typeface="Arial"/>
          <a:sym typeface="Arial"/>
        </a:defRPr>
      </a:lvl4pPr>
      <a:lvl5pPr marL="1221377" marR="0" indent="-261257" algn="l" defTabSz="914400" rtl="0" latinLnBrk="0">
        <a:lnSpc>
          <a:spcPct val="100000"/>
        </a:lnSpc>
        <a:spcBef>
          <a:spcPts val="400"/>
        </a:spcBef>
        <a:spcAft>
          <a:spcPts val="0"/>
        </a:spcAft>
        <a:buClr>
          <a:srgbClr val="FF8600"/>
        </a:buClr>
        <a:buSzPct val="100000"/>
        <a:buFontTx/>
        <a:buChar char="▪"/>
        <a:tabLst/>
        <a:defRPr b="0" baseline="0" cap="none" i="0" spc="0" strike="noStrike" sz="2000" u="none">
          <a:ln>
            <a:noFill/>
          </a:ln>
          <a:solidFill>
            <a:srgbClr val="FFFFFF"/>
          </a:solidFill>
          <a:uFillTx/>
          <a:latin typeface="Arial"/>
          <a:ea typeface="Arial"/>
          <a:cs typeface="Arial"/>
          <a:sym typeface="Arial"/>
        </a:defRPr>
      </a:lvl5pPr>
      <a:lvl6pPr marL="1449977" marR="0" indent="-261257" algn="l" defTabSz="914400" rtl="0" latinLnBrk="0">
        <a:lnSpc>
          <a:spcPct val="100000"/>
        </a:lnSpc>
        <a:spcBef>
          <a:spcPts val="400"/>
        </a:spcBef>
        <a:spcAft>
          <a:spcPts val="0"/>
        </a:spcAft>
        <a:buClr>
          <a:srgbClr val="FF8600"/>
        </a:buClr>
        <a:buSzPct val="100000"/>
        <a:buFontTx/>
        <a:buChar char="▪"/>
        <a:tabLst/>
        <a:defRPr b="0" baseline="0" cap="none" i="0" spc="0" strike="noStrike" sz="2000" u="none">
          <a:ln>
            <a:noFill/>
          </a:ln>
          <a:solidFill>
            <a:srgbClr val="FFFFFF"/>
          </a:solidFill>
          <a:uFillTx/>
          <a:latin typeface="Arial"/>
          <a:ea typeface="Arial"/>
          <a:cs typeface="Arial"/>
          <a:sym typeface="Arial"/>
        </a:defRPr>
      </a:lvl6pPr>
      <a:lvl7pPr marL="1678577" marR="0" indent="-261257" algn="l" defTabSz="914400" rtl="0" latinLnBrk="0">
        <a:lnSpc>
          <a:spcPct val="100000"/>
        </a:lnSpc>
        <a:spcBef>
          <a:spcPts val="400"/>
        </a:spcBef>
        <a:spcAft>
          <a:spcPts val="0"/>
        </a:spcAft>
        <a:buClr>
          <a:srgbClr val="FF8600"/>
        </a:buClr>
        <a:buSzPct val="100000"/>
        <a:buFontTx/>
        <a:buChar char="▪"/>
        <a:tabLst/>
        <a:defRPr b="0" baseline="0" cap="none" i="0" spc="0" strike="noStrike" sz="2000" u="none">
          <a:ln>
            <a:noFill/>
          </a:ln>
          <a:solidFill>
            <a:srgbClr val="FFFFFF"/>
          </a:solidFill>
          <a:uFillTx/>
          <a:latin typeface="Arial"/>
          <a:ea typeface="Arial"/>
          <a:cs typeface="Arial"/>
          <a:sym typeface="Arial"/>
        </a:defRPr>
      </a:lvl7pPr>
      <a:lvl8pPr marL="1907177" marR="0" indent="-261257" algn="l" defTabSz="914400" rtl="0" latinLnBrk="0">
        <a:lnSpc>
          <a:spcPct val="100000"/>
        </a:lnSpc>
        <a:spcBef>
          <a:spcPts val="400"/>
        </a:spcBef>
        <a:spcAft>
          <a:spcPts val="0"/>
        </a:spcAft>
        <a:buClr>
          <a:srgbClr val="FF8600"/>
        </a:buClr>
        <a:buSzPct val="100000"/>
        <a:buFontTx/>
        <a:buChar char="▪"/>
        <a:tabLst/>
        <a:defRPr b="0" baseline="0" cap="none" i="0" spc="0" strike="noStrike" sz="2000" u="none">
          <a:ln>
            <a:noFill/>
          </a:ln>
          <a:solidFill>
            <a:srgbClr val="FFFFFF"/>
          </a:solidFill>
          <a:uFillTx/>
          <a:latin typeface="Arial"/>
          <a:ea typeface="Arial"/>
          <a:cs typeface="Arial"/>
          <a:sym typeface="Arial"/>
        </a:defRPr>
      </a:lvl8pPr>
      <a:lvl9pPr marL="2135777" marR="0" indent="-261257" algn="l" defTabSz="914400" rtl="0" latinLnBrk="0">
        <a:lnSpc>
          <a:spcPct val="100000"/>
        </a:lnSpc>
        <a:spcBef>
          <a:spcPts val="400"/>
        </a:spcBef>
        <a:spcAft>
          <a:spcPts val="0"/>
        </a:spcAft>
        <a:buClr>
          <a:srgbClr val="FF8600"/>
        </a:buClr>
        <a:buSzPct val="100000"/>
        <a:buFontTx/>
        <a:buChar char="▪"/>
        <a:tabLst/>
        <a:defRPr b="0" baseline="0" cap="none" i="0" spc="0" strike="noStrike" sz="2000" u="none">
          <a:ln>
            <a:noFill/>
          </a:ln>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5.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8.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7.jpeg"/><Relationship Id="rId5" Type="http://schemas.openxmlformats.org/officeDocument/2006/relationships/image" Target="../media/image2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Title 1"/>
          <p:cNvSpPr txBox="1"/>
          <p:nvPr>
            <p:ph type="ctrTitle"/>
          </p:nvPr>
        </p:nvSpPr>
        <p:spPr>
          <a:xfrm>
            <a:off x="577850" y="3022601"/>
            <a:ext cx="5829300" cy="1470026"/>
          </a:xfrm>
          <a:prstGeom prst="rect">
            <a:avLst/>
          </a:prstGeom>
        </p:spPr>
        <p:txBody>
          <a:bodyPr/>
          <a:lstStyle>
            <a:lvl1pPr>
              <a:defRPr b="1"/>
            </a:lvl1pPr>
          </a:lstStyle>
          <a:p>
            <a:pPr/>
            <a:r>
              <a:t>Rheumatic Fever And RHD  </a:t>
            </a:r>
          </a:p>
        </p:txBody>
      </p:sp>
      <p:sp>
        <p:nvSpPr>
          <p:cNvPr id="115" name="Subtitle 2"/>
          <p:cNvSpPr txBox="1"/>
          <p:nvPr>
            <p:ph type="subTitle" sz="quarter" idx="1"/>
          </p:nvPr>
        </p:nvSpPr>
        <p:spPr>
          <a:xfrm>
            <a:off x="491320" y="4997158"/>
            <a:ext cx="6002360" cy="1199705"/>
          </a:xfrm>
          <a:prstGeom prst="rect">
            <a:avLst/>
          </a:prstGeom>
        </p:spPr>
        <p:txBody>
          <a:bodyPr/>
          <a:lstStyle/>
          <a:p>
            <a:pPr>
              <a:spcBef>
                <a:spcPts val="600"/>
              </a:spcBef>
              <a:defRPr b="1" sz="2800"/>
            </a:pPr>
            <a:r>
              <a:t>Dr. Rashed Alfagih MBBS MHSc</a:t>
            </a:r>
          </a:p>
          <a:p>
            <a:pPr>
              <a:spcBef>
                <a:spcPts val="600"/>
              </a:spcBef>
              <a:defRPr sz="2800"/>
            </a:pPr>
            <a:r>
              <a:t>Consultant Cardiologist KFCC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Title 1"/>
          <p:cNvSpPr txBox="1"/>
          <p:nvPr>
            <p:ph type="title"/>
          </p:nvPr>
        </p:nvSpPr>
        <p:spPr>
          <a:xfrm>
            <a:off x="628650" y="280253"/>
            <a:ext cx="5235457" cy="879953"/>
          </a:xfrm>
          <a:prstGeom prst="rect">
            <a:avLst/>
          </a:prstGeom>
        </p:spPr>
        <p:txBody>
          <a:bodyPr/>
          <a:lstStyle/>
          <a:p>
            <a:pPr/>
            <a:r>
              <a:t>Diagnosis of ARF</a:t>
            </a:r>
          </a:p>
        </p:txBody>
      </p:sp>
      <p:sp>
        <p:nvSpPr>
          <p:cNvPr id="142" name="Content Placeholder 2"/>
          <p:cNvSpPr txBox="1"/>
          <p:nvPr>
            <p:ph type="body" idx="1"/>
          </p:nvPr>
        </p:nvSpPr>
        <p:spPr>
          <a:xfrm>
            <a:off x="551209" y="1356701"/>
            <a:ext cx="8230752" cy="5501299"/>
          </a:xfrm>
          <a:prstGeom prst="rect">
            <a:avLst/>
          </a:prstGeom>
        </p:spPr>
        <p:txBody>
          <a:bodyPr/>
          <a:lstStyle/>
          <a:p>
            <a:pPr>
              <a:spcBef>
                <a:spcPts val="700"/>
              </a:spcBef>
              <a:defRPr sz="3200"/>
            </a:pPr>
            <a:r>
              <a:t>Diagnosis is primarily clinical and is based on a constellation of signs and symptoms, which were initially established as the Jones criteria</a:t>
            </a:r>
          </a:p>
          <a:p>
            <a:pPr>
              <a:spcBef>
                <a:spcPts val="700"/>
              </a:spcBef>
              <a:defRPr sz="3200"/>
            </a:pPr>
            <a:r>
              <a:t>In 1944 Dr. TD Jones published a set of guidelines for diagnosis of ARF “Jones Criteria”</a:t>
            </a:r>
          </a:p>
          <a:p>
            <a:pPr>
              <a:spcBef>
                <a:spcPts val="700"/>
              </a:spcBef>
              <a:defRPr sz="3200"/>
            </a:pPr>
            <a:r>
              <a:t> Subsequently Modified in 1965, 1984 and 1992 by AHA</a:t>
            </a:r>
          </a:p>
          <a:p>
            <a:pPr>
              <a:spcBef>
                <a:spcPts val="700"/>
              </a:spcBef>
              <a:defRPr sz="3200"/>
            </a:pPr>
            <a:r>
              <a:t>Revised recently -2015 by AHA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Title 1"/>
          <p:cNvSpPr txBox="1"/>
          <p:nvPr>
            <p:ph type="title"/>
          </p:nvPr>
        </p:nvSpPr>
        <p:spPr>
          <a:xfrm>
            <a:off x="797495" y="332755"/>
            <a:ext cx="7240211" cy="905711"/>
          </a:xfrm>
          <a:prstGeom prst="rect">
            <a:avLst/>
          </a:prstGeom>
        </p:spPr>
        <p:txBody>
          <a:bodyPr/>
          <a:lstStyle/>
          <a:p>
            <a:pPr/>
            <a:r>
              <a:t>Modified Jones Criteria 1992</a:t>
            </a:r>
          </a:p>
        </p:txBody>
      </p:sp>
      <p:pic>
        <p:nvPicPr>
          <p:cNvPr id="145" name="Content Placeholder 3" descr="Content Placeholder 3"/>
          <p:cNvPicPr>
            <a:picLocks noChangeAspect="1"/>
          </p:cNvPicPr>
          <p:nvPr/>
        </p:nvPicPr>
        <p:blipFill>
          <a:blip r:embed="rId2">
            <a:extLst/>
          </a:blip>
          <a:stretch>
            <a:fillRect/>
          </a:stretch>
        </p:blipFill>
        <p:spPr>
          <a:xfrm>
            <a:off x="797495" y="2002071"/>
            <a:ext cx="6882940" cy="319208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Title 1"/>
          <p:cNvSpPr txBox="1"/>
          <p:nvPr>
            <p:ph type="title"/>
          </p:nvPr>
        </p:nvSpPr>
        <p:spPr>
          <a:xfrm>
            <a:off x="457200" y="59792"/>
            <a:ext cx="7315200" cy="1154097"/>
          </a:xfrm>
          <a:prstGeom prst="rect">
            <a:avLst/>
          </a:prstGeom>
        </p:spPr>
        <p:txBody>
          <a:bodyPr/>
          <a:lstStyle/>
          <a:p>
            <a:pPr/>
            <a:r>
              <a:t>Mnemonic for Jone’s criteria</a:t>
            </a:r>
          </a:p>
        </p:txBody>
      </p:sp>
      <p:sp>
        <p:nvSpPr>
          <p:cNvPr id="148" name="Content Placeholder 2"/>
          <p:cNvSpPr txBox="1"/>
          <p:nvPr>
            <p:ph type="body" idx="1"/>
          </p:nvPr>
        </p:nvSpPr>
        <p:spPr>
          <a:xfrm>
            <a:off x="175845" y="1463429"/>
            <a:ext cx="8968156" cy="5394571"/>
          </a:xfrm>
          <a:prstGeom prst="rect">
            <a:avLst/>
          </a:prstGeom>
        </p:spPr>
        <p:txBody>
          <a:bodyPr/>
          <a:lstStyle/>
          <a:p>
            <a:pPr>
              <a:spcBef>
                <a:spcPts val="700"/>
              </a:spcBef>
              <a:buChar char="◆"/>
              <a:defRPr sz="3200" u="sng"/>
            </a:pPr>
            <a:r>
              <a:t>Recent Strep infection. </a:t>
            </a:r>
          </a:p>
          <a:p>
            <a:pPr>
              <a:spcBef>
                <a:spcPts val="700"/>
              </a:spcBef>
              <a:buChar char="◆"/>
              <a:defRPr sz="3200" u="sng"/>
            </a:pPr>
            <a:r>
              <a:t>J   nes Criteria (Major Criteria)</a:t>
            </a:r>
          </a:p>
          <a:p>
            <a:pPr lvl="1" marL="502919" indent="-182879">
              <a:spcBef>
                <a:spcPts val="700"/>
              </a:spcBef>
              <a:defRPr sz="3200"/>
            </a:pPr>
            <a:r>
              <a:t>J  Joints (Polyartheritis).</a:t>
            </a:r>
            <a:endParaRPr sz="1800"/>
          </a:p>
          <a:p>
            <a:pPr lvl="1" marL="502919" indent="-182879">
              <a:spcBef>
                <a:spcPts val="700"/>
              </a:spcBef>
              <a:defRPr sz="3200"/>
            </a:pPr>
            <a:r>
              <a:t>    Carditis (Pancarditis).</a:t>
            </a:r>
            <a:endParaRPr sz="1800"/>
          </a:p>
          <a:p>
            <a:pPr lvl="1" marL="502919" indent="-182879">
              <a:spcBef>
                <a:spcPts val="700"/>
              </a:spcBef>
              <a:defRPr sz="3200"/>
            </a:pPr>
            <a:r>
              <a:t>N  Nodules.</a:t>
            </a:r>
            <a:endParaRPr sz="1800"/>
          </a:p>
          <a:p>
            <a:pPr lvl="1" marL="502919" indent="-182879">
              <a:spcBef>
                <a:spcPts val="700"/>
              </a:spcBef>
              <a:defRPr sz="3200"/>
            </a:pPr>
            <a:r>
              <a:t>E  Erythema marginatum. </a:t>
            </a:r>
            <a:endParaRPr sz="1800"/>
          </a:p>
          <a:p>
            <a:pPr lvl="1" marL="502919" indent="-182879">
              <a:spcBef>
                <a:spcPts val="700"/>
              </a:spcBef>
              <a:defRPr sz="3200"/>
            </a:pPr>
            <a:r>
              <a:t>S  Sydenham’s chorea. </a:t>
            </a:r>
            <a:endParaRPr sz="1800"/>
          </a:p>
          <a:p>
            <a:pPr marL="640080" indent="-457200">
              <a:spcBef>
                <a:spcPts val="800"/>
              </a:spcBef>
              <a:buChar char="◆"/>
              <a:defRPr sz="3400" u="sng"/>
            </a:pPr>
            <a:r>
              <a:t>Minor criteria:</a:t>
            </a:r>
          </a:p>
          <a:p>
            <a:pPr lvl="1" marL="502919" indent="-182879">
              <a:spcBef>
                <a:spcPts val="700"/>
              </a:spcBef>
              <a:defRPr sz="3200"/>
            </a:pPr>
            <a:r>
              <a:t>Fever, ESR, Arthralgia, Long PR interval. </a:t>
            </a:r>
          </a:p>
        </p:txBody>
      </p:sp>
      <p:sp>
        <p:nvSpPr>
          <p:cNvPr id="149" name="Heart 3"/>
          <p:cNvSpPr/>
          <p:nvPr/>
        </p:nvSpPr>
        <p:spPr>
          <a:xfrm>
            <a:off x="808333" y="2129510"/>
            <a:ext cx="249623" cy="290657"/>
          </a:xfrm>
          <a:custGeom>
            <a:avLst/>
            <a:gdLst/>
            <a:ahLst/>
            <a:cxnLst>
              <a:cxn ang="0">
                <a:pos x="wd2" y="hd2"/>
              </a:cxn>
              <a:cxn ang="5400000">
                <a:pos x="wd2" y="hd2"/>
              </a:cxn>
              <a:cxn ang="10800000">
                <a:pos x="wd2" y="hd2"/>
              </a:cxn>
              <a:cxn ang="16200000">
                <a:pos x="wd2" y="hd2"/>
              </a:cxn>
            </a:cxnLst>
            <a:rect l="0" t="0" r="r" b="b"/>
            <a:pathLst>
              <a:path w="10657" h="15999" fill="norm" stroke="1" extrusionOk="0">
                <a:moveTo>
                  <a:pt x="5328" y="3849"/>
                </a:moveTo>
                <a:cubicBezTo>
                  <a:pt x="7532" y="-5601"/>
                  <a:pt x="16128" y="3849"/>
                  <a:pt x="5328" y="15999"/>
                </a:cubicBezTo>
                <a:cubicBezTo>
                  <a:pt x="-5472" y="3849"/>
                  <a:pt x="3124" y="-5601"/>
                  <a:pt x="5328" y="3849"/>
                </a:cubicBezTo>
                <a:close/>
              </a:path>
            </a:pathLst>
          </a:custGeom>
          <a:gradFill>
            <a:gsLst>
              <a:gs pos="0">
                <a:srgbClr val="9FA9B6"/>
              </a:gs>
              <a:gs pos="60000">
                <a:srgbClr val="929BA8"/>
              </a:gs>
              <a:gs pos="100000">
                <a:schemeClr val="accent1"/>
              </a:gs>
            </a:gsLst>
            <a:lin ang="5400000"/>
          </a:gradFill>
          <a:ln w="12700">
            <a:solidFill>
              <a:schemeClr val="accent1"/>
            </a:solidFill>
          </a:ln>
          <a:effectLst>
            <a:outerShdw sx="100000" sy="100000" kx="0" ky="0" algn="b" rotWithShape="0" blurRad="50800" dist="38100" dir="5400000">
              <a:srgbClr val="000000">
                <a:alpha val="48000"/>
              </a:srgbClr>
            </a:outerShdw>
          </a:effectLst>
        </p:spPr>
        <p:txBody>
          <a:bodyPr lIns="45719" rIns="45719" anchor="ctr"/>
          <a:lstStyle/>
          <a:p>
            <a:pPr algn="ctr">
              <a:defRPr>
                <a:solidFill>
                  <a:srgbClr val="FFFFFF"/>
                </a:solidFill>
              </a:defRPr>
            </a:pPr>
          </a:p>
        </p:txBody>
      </p:sp>
      <p:sp>
        <p:nvSpPr>
          <p:cNvPr id="150" name="Heart 4"/>
          <p:cNvSpPr/>
          <p:nvPr/>
        </p:nvSpPr>
        <p:spPr>
          <a:xfrm>
            <a:off x="808333" y="3342137"/>
            <a:ext cx="249623" cy="290657"/>
          </a:xfrm>
          <a:custGeom>
            <a:avLst/>
            <a:gdLst/>
            <a:ahLst/>
            <a:cxnLst>
              <a:cxn ang="0">
                <a:pos x="wd2" y="hd2"/>
              </a:cxn>
              <a:cxn ang="5400000">
                <a:pos x="wd2" y="hd2"/>
              </a:cxn>
              <a:cxn ang="10800000">
                <a:pos x="wd2" y="hd2"/>
              </a:cxn>
              <a:cxn ang="16200000">
                <a:pos x="wd2" y="hd2"/>
              </a:cxn>
            </a:cxnLst>
            <a:rect l="0" t="0" r="r" b="b"/>
            <a:pathLst>
              <a:path w="10657" h="15999" fill="norm" stroke="1" extrusionOk="0">
                <a:moveTo>
                  <a:pt x="5328" y="3849"/>
                </a:moveTo>
                <a:cubicBezTo>
                  <a:pt x="7532" y="-5601"/>
                  <a:pt x="16128" y="3849"/>
                  <a:pt x="5328" y="15999"/>
                </a:cubicBezTo>
                <a:cubicBezTo>
                  <a:pt x="-5472" y="3849"/>
                  <a:pt x="3124" y="-5601"/>
                  <a:pt x="5328" y="3849"/>
                </a:cubicBezTo>
                <a:close/>
              </a:path>
            </a:pathLst>
          </a:custGeom>
          <a:gradFill>
            <a:gsLst>
              <a:gs pos="0">
                <a:srgbClr val="9FA9B6"/>
              </a:gs>
              <a:gs pos="60000">
                <a:srgbClr val="929BA8"/>
              </a:gs>
              <a:gs pos="100000">
                <a:schemeClr val="accent1"/>
              </a:gs>
            </a:gsLst>
            <a:lin ang="5400000"/>
          </a:gradFill>
          <a:ln w="12700">
            <a:solidFill>
              <a:schemeClr val="accent1"/>
            </a:solidFill>
          </a:ln>
          <a:effectLst>
            <a:outerShdw sx="100000" sy="100000" kx="0" ky="0" algn="b" rotWithShape="0" blurRad="50800" dist="38100" dir="5400000">
              <a:srgbClr val="000000">
                <a:alpha val="48000"/>
              </a:srgbClr>
            </a:outerShdw>
          </a:effectLst>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Title 1"/>
          <p:cNvSpPr txBox="1"/>
          <p:nvPr>
            <p:ph type="title"/>
          </p:nvPr>
        </p:nvSpPr>
        <p:spPr>
          <a:xfrm>
            <a:off x="704924" y="215853"/>
            <a:ext cx="6143418" cy="975060"/>
          </a:xfrm>
          <a:prstGeom prst="rect">
            <a:avLst/>
          </a:prstGeom>
        </p:spPr>
        <p:txBody>
          <a:bodyPr/>
          <a:lstStyle/>
          <a:p>
            <a:pPr/>
            <a:r>
              <a:t>Carditis</a:t>
            </a:r>
            <a:r>
              <a:rPr sz="5400">
                <a:solidFill>
                  <a:srgbClr val="FF0000"/>
                </a:solidFill>
              </a:rPr>
              <a:t> </a:t>
            </a:r>
          </a:p>
        </p:txBody>
      </p:sp>
      <p:sp>
        <p:nvSpPr>
          <p:cNvPr id="153" name="Content Placeholder 2"/>
          <p:cNvSpPr txBox="1"/>
          <p:nvPr>
            <p:ph type="body" idx="1"/>
          </p:nvPr>
        </p:nvSpPr>
        <p:spPr>
          <a:xfrm>
            <a:off x="628650" y="1610702"/>
            <a:ext cx="7526137" cy="4351338"/>
          </a:xfrm>
          <a:prstGeom prst="rect">
            <a:avLst/>
          </a:prstGeom>
        </p:spPr>
        <p:txBody>
          <a:bodyPr/>
          <a:lstStyle/>
          <a:p>
            <a:pPr>
              <a:lnSpc>
                <a:spcPct val="80000"/>
              </a:lnSpc>
              <a:spcBef>
                <a:spcPts val="600"/>
              </a:spcBef>
              <a:defRPr sz="2700"/>
            </a:pPr>
            <a:r>
              <a:t>Occurs in 50-70% of cases</a:t>
            </a:r>
            <a:endParaRPr sz="1500"/>
          </a:p>
          <a:p>
            <a:pPr>
              <a:lnSpc>
                <a:spcPct val="80000"/>
              </a:lnSpc>
              <a:spcBef>
                <a:spcPts val="600"/>
              </a:spcBef>
              <a:defRPr sz="2700"/>
            </a:pPr>
            <a:r>
              <a:t>Only manifestation of ARF that leaves permanent damage </a:t>
            </a:r>
            <a:endParaRPr sz="3500"/>
          </a:p>
          <a:p>
            <a:pPr>
              <a:lnSpc>
                <a:spcPct val="80000"/>
              </a:lnSpc>
              <a:spcBef>
                <a:spcPts val="600"/>
              </a:spcBef>
              <a:defRPr sz="2700"/>
            </a:pPr>
            <a:r>
              <a:t>May be subclinical.</a:t>
            </a:r>
            <a:endParaRPr sz="1500"/>
          </a:p>
          <a:p>
            <a:pPr>
              <a:lnSpc>
                <a:spcPct val="80000"/>
              </a:lnSpc>
              <a:spcBef>
                <a:spcPts val="600"/>
              </a:spcBef>
              <a:defRPr sz="2700"/>
            </a:pPr>
            <a:r>
              <a:t>Myocardium, endocardium, and pericardium.</a:t>
            </a:r>
            <a:endParaRPr sz="3500"/>
          </a:p>
          <a:p>
            <a:pPr>
              <a:lnSpc>
                <a:spcPct val="80000"/>
              </a:lnSpc>
              <a:spcBef>
                <a:spcPts val="600"/>
              </a:spcBef>
              <a:defRPr sz="2700"/>
            </a:pPr>
            <a:r>
              <a:t>Tachycardia is common; its absence makes the diagnosis of myocarditis unlikely.</a:t>
            </a:r>
            <a:endParaRPr sz="1500"/>
          </a:p>
          <a:p>
            <a:pPr>
              <a:lnSpc>
                <a:spcPct val="80000"/>
              </a:lnSpc>
              <a:spcBef>
                <a:spcPts val="600"/>
              </a:spcBef>
              <a:defRPr sz="2700"/>
            </a:pPr>
            <a:r>
              <a:t> Murmurs of MR or AR may occur in acute stage while mitral stenosis occurs in late stages</a:t>
            </a:r>
            <a:endParaRPr sz="1500"/>
          </a:p>
          <a:p>
            <a:pPr>
              <a:lnSpc>
                <a:spcPct val="80000"/>
              </a:lnSpc>
              <a:spcBef>
                <a:spcPts val="600"/>
              </a:spcBef>
              <a:defRPr sz="2700"/>
            </a:pPr>
            <a:r>
              <a:t>Cardiomegaly and CHF may occur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Muscolopapillare+cordetendinee.jpg" descr="Muscolopapillare+cordetendinee.jpg"/>
          <p:cNvPicPr>
            <a:picLocks noChangeAspect="1"/>
          </p:cNvPicPr>
          <p:nvPr/>
        </p:nvPicPr>
        <p:blipFill>
          <a:blip r:embed="rId2">
            <a:extLst/>
          </a:blip>
          <a:stretch>
            <a:fillRect/>
          </a:stretch>
        </p:blipFill>
        <p:spPr>
          <a:xfrm>
            <a:off x="258294" y="330245"/>
            <a:ext cx="7965964" cy="597447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Confluent verrucae located on the atrial surface of the mitral valve consistent with acute rheumatic involvement of the heart…"/>
          <p:cNvSpPr txBox="1"/>
          <p:nvPr/>
        </p:nvSpPr>
        <p:spPr>
          <a:xfrm>
            <a:off x="173714" y="6240779"/>
            <a:ext cx="8796572"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2800"/>
              </a:lnSpc>
              <a:defRPr sz="1200">
                <a:solidFill>
                  <a:srgbClr val="FFFFFF"/>
                </a:solidFill>
                <a:latin typeface="Tahoma"/>
                <a:ea typeface="Tahoma"/>
                <a:cs typeface="Tahoma"/>
                <a:sym typeface="Tahoma"/>
              </a:defRPr>
            </a:pPr>
            <a:r>
              <a:t>Confluent verrucae located on the atrial surface of the mitral valve consistent with acute rheumatic involvement of the heart</a:t>
            </a:r>
          </a:p>
          <a:p>
            <a:pPr>
              <a:lnSpc>
                <a:spcPts val="2800"/>
              </a:lnSpc>
              <a:defRPr sz="1200">
                <a:solidFill>
                  <a:srgbClr val="FFFFFF"/>
                </a:solidFill>
                <a:latin typeface="Tahoma"/>
                <a:ea typeface="Tahoma"/>
                <a:cs typeface="Tahoma"/>
                <a:sym typeface="Tahoma"/>
              </a:defRPr>
            </a:pPr>
          </a:p>
          <a:p>
            <a:pPr algn="r">
              <a:lnSpc>
                <a:spcPts val="2800"/>
              </a:lnSpc>
              <a:defRPr sz="1200">
                <a:solidFill>
                  <a:srgbClr val="FFFFFF"/>
                </a:solidFill>
                <a:latin typeface="Tahoma"/>
                <a:ea typeface="Tahoma"/>
                <a:cs typeface="Tahoma"/>
                <a:sym typeface="Tahoma"/>
              </a:defRPr>
            </a:pPr>
            <a:r>
              <a:t>Pediatric Cardiology; Mar2008, Vol. 29 Issue 2, p299</a:t>
            </a:r>
          </a:p>
        </p:txBody>
      </p:sp>
      <p:pic>
        <p:nvPicPr>
          <p:cNvPr id="160" name="4986640.jpg" descr="4986640.jpg"/>
          <p:cNvPicPr>
            <a:picLocks noChangeAspect="1"/>
          </p:cNvPicPr>
          <p:nvPr/>
        </p:nvPicPr>
        <p:blipFill>
          <a:blip r:embed="rId2">
            <a:extLst/>
          </a:blip>
          <a:stretch>
            <a:fillRect/>
          </a:stretch>
        </p:blipFill>
        <p:spPr>
          <a:xfrm>
            <a:off x="400050" y="387350"/>
            <a:ext cx="7720457" cy="577840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Title 1"/>
          <p:cNvSpPr txBox="1"/>
          <p:nvPr>
            <p:ph type="title"/>
          </p:nvPr>
        </p:nvSpPr>
        <p:spPr>
          <a:xfrm>
            <a:off x="753220" y="340002"/>
            <a:ext cx="5361027" cy="819098"/>
          </a:xfrm>
          <a:prstGeom prst="rect">
            <a:avLst/>
          </a:prstGeom>
        </p:spPr>
        <p:txBody>
          <a:bodyPr/>
          <a:lstStyle/>
          <a:p>
            <a:pPr/>
            <a:r>
              <a:t>Pathologic Lesions</a:t>
            </a:r>
          </a:p>
        </p:txBody>
      </p:sp>
      <p:sp>
        <p:nvSpPr>
          <p:cNvPr id="163" name="Content Placeholder 2"/>
          <p:cNvSpPr txBox="1"/>
          <p:nvPr>
            <p:ph type="body" sz="half" idx="1"/>
          </p:nvPr>
        </p:nvSpPr>
        <p:spPr>
          <a:xfrm>
            <a:off x="753220" y="1635617"/>
            <a:ext cx="3360422" cy="4351338"/>
          </a:xfrm>
          <a:prstGeom prst="rect">
            <a:avLst/>
          </a:prstGeom>
        </p:spPr>
        <p:txBody>
          <a:bodyPr/>
          <a:lstStyle/>
          <a:p>
            <a:pPr>
              <a:lnSpc>
                <a:spcPct val="90000"/>
              </a:lnSpc>
            </a:pPr>
          </a:p>
          <a:p>
            <a:pPr>
              <a:lnSpc>
                <a:spcPct val="90000"/>
              </a:lnSpc>
              <a:spcBef>
                <a:spcPts val="700"/>
              </a:spcBef>
              <a:defRPr sz="3200"/>
            </a:pPr>
            <a:r>
              <a:t>Ashcoff nodules.</a:t>
            </a:r>
          </a:p>
          <a:p>
            <a:pPr>
              <a:lnSpc>
                <a:spcPct val="90000"/>
              </a:lnSpc>
              <a:spcBef>
                <a:spcPts val="700"/>
              </a:spcBef>
              <a:defRPr sz="3200"/>
            </a:pPr>
            <a:r>
              <a:t>Fibrinoid degeneration of connective tissue, inflammatory cells.</a:t>
            </a:r>
          </a:p>
        </p:txBody>
      </p:sp>
      <p:pic>
        <p:nvPicPr>
          <p:cNvPr id="164" name="Picture 5" descr="Picture 5"/>
          <p:cNvPicPr>
            <a:picLocks noChangeAspect="1"/>
          </p:cNvPicPr>
          <p:nvPr/>
        </p:nvPicPr>
        <p:blipFill>
          <a:blip r:embed="rId2">
            <a:extLst/>
          </a:blip>
          <a:stretch>
            <a:fillRect/>
          </a:stretch>
        </p:blipFill>
        <p:spPr>
          <a:xfrm>
            <a:off x="4113641" y="2009103"/>
            <a:ext cx="3507434" cy="3509157"/>
          </a:xfrm>
          <a:prstGeom prst="rect">
            <a:avLst/>
          </a:prstGeom>
          <a:ln>
            <a:solidFill>
              <a:srgbClr val="FFFFFF"/>
            </a:solidFill>
            <a:miter/>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Title 1"/>
          <p:cNvSpPr txBox="1"/>
          <p:nvPr>
            <p:ph type="title"/>
          </p:nvPr>
        </p:nvSpPr>
        <p:spPr>
          <a:xfrm>
            <a:off x="914400" y="118407"/>
            <a:ext cx="7315200" cy="1154098"/>
          </a:xfrm>
          <a:prstGeom prst="rect">
            <a:avLst/>
          </a:prstGeom>
        </p:spPr>
        <p:txBody>
          <a:bodyPr/>
          <a:lstStyle/>
          <a:p>
            <a:pPr/>
            <a:r>
              <a:t>Arthritis</a:t>
            </a:r>
          </a:p>
        </p:txBody>
      </p:sp>
      <p:sp>
        <p:nvSpPr>
          <p:cNvPr id="167" name="Content Placeholder 2"/>
          <p:cNvSpPr txBox="1"/>
          <p:nvPr>
            <p:ph type="body" idx="1"/>
          </p:nvPr>
        </p:nvSpPr>
        <p:spPr>
          <a:xfrm>
            <a:off x="722922" y="1714757"/>
            <a:ext cx="8147541" cy="4674322"/>
          </a:xfrm>
          <a:prstGeom prst="rect">
            <a:avLst/>
          </a:prstGeom>
        </p:spPr>
        <p:txBody>
          <a:bodyPr/>
          <a:lstStyle/>
          <a:p>
            <a:pPr>
              <a:spcBef>
                <a:spcPts val="700"/>
              </a:spcBef>
              <a:defRPr sz="3200"/>
            </a:pPr>
            <a:r>
              <a:t>Common: present in 35-66%</a:t>
            </a:r>
          </a:p>
          <a:p>
            <a:pPr>
              <a:spcBef>
                <a:spcPts val="700"/>
              </a:spcBef>
              <a:defRPr sz="3200"/>
            </a:pPr>
            <a:r>
              <a:t>Earliest manifestation of ARF</a:t>
            </a:r>
          </a:p>
          <a:p>
            <a:pPr>
              <a:spcBef>
                <a:spcPts val="700"/>
              </a:spcBef>
              <a:defRPr sz="3200"/>
            </a:pPr>
            <a:r>
              <a:t>Large joints: The knees and ankles, shoulders, elbows</a:t>
            </a:r>
          </a:p>
          <a:p>
            <a:pPr>
              <a:spcBef>
                <a:spcPts val="700"/>
              </a:spcBef>
              <a:defRPr sz="3200"/>
            </a:pPr>
            <a:r>
              <a:t> “Migrating”, “Fleeting” polyarthritis</a:t>
            </a:r>
          </a:p>
          <a:p>
            <a:pPr>
              <a:spcBef>
                <a:spcPts val="700"/>
              </a:spcBef>
              <a:defRPr sz="3200"/>
            </a:pPr>
            <a:r>
              <a:t>Duration short &lt; 1 week</a:t>
            </a:r>
          </a:p>
          <a:p>
            <a:pPr>
              <a:spcBef>
                <a:spcPts val="700"/>
              </a:spcBef>
              <a:defRPr sz="3200"/>
            </a:pPr>
            <a:r>
              <a:t>Rapid improvement with salicylates</a:t>
            </a:r>
          </a:p>
          <a:p>
            <a:pPr>
              <a:spcBef>
                <a:spcPts val="700"/>
              </a:spcBef>
              <a:defRPr sz="3200"/>
            </a:pPr>
            <a:r>
              <a:t>Does not progress to chronic disease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Rectangle 1026"/>
          <p:cNvSpPr txBox="1"/>
          <p:nvPr>
            <p:ph type="title"/>
          </p:nvPr>
        </p:nvSpPr>
        <p:spPr>
          <a:xfrm>
            <a:off x="773678" y="371230"/>
            <a:ext cx="6172201" cy="882976"/>
          </a:xfrm>
          <a:prstGeom prst="rect">
            <a:avLst/>
          </a:prstGeom>
        </p:spPr>
        <p:txBody>
          <a:bodyPr/>
          <a:lstStyle/>
          <a:p>
            <a:pPr/>
            <a:r>
              <a:t>Sydenham Chorea</a:t>
            </a:r>
          </a:p>
        </p:txBody>
      </p:sp>
      <p:sp>
        <p:nvSpPr>
          <p:cNvPr id="170" name="Rectangle 1027"/>
          <p:cNvSpPr txBox="1"/>
          <p:nvPr>
            <p:ph type="body" idx="1"/>
          </p:nvPr>
        </p:nvSpPr>
        <p:spPr>
          <a:xfrm>
            <a:off x="773677" y="1675678"/>
            <a:ext cx="7881861" cy="4850169"/>
          </a:xfrm>
          <a:prstGeom prst="rect">
            <a:avLst/>
          </a:prstGeom>
        </p:spPr>
        <p:txBody>
          <a:bodyPr/>
          <a:lstStyle/>
          <a:p>
            <a:pPr>
              <a:lnSpc>
                <a:spcPct val="80000"/>
              </a:lnSpc>
              <a:spcBef>
                <a:spcPts val="700"/>
              </a:spcBef>
              <a:defRPr sz="3200"/>
            </a:pPr>
            <a:r>
              <a:t>Also known as Saint Vitus’dance</a:t>
            </a:r>
            <a:endParaRPr sz="3800"/>
          </a:p>
          <a:p>
            <a:pPr>
              <a:lnSpc>
                <a:spcPct val="80000"/>
              </a:lnSpc>
              <a:spcBef>
                <a:spcPts val="700"/>
              </a:spcBef>
              <a:defRPr sz="3200"/>
            </a:pPr>
            <a:r>
              <a:t>Occur in 10-30%, extrapyramidal manifestation, female predominnce </a:t>
            </a:r>
            <a:endParaRPr sz="3800"/>
          </a:p>
          <a:p>
            <a:pPr>
              <a:lnSpc>
                <a:spcPct val="80000"/>
              </a:lnSpc>
              <a:spcBef>
                <a:spcPts val="700"/>
              </a:spcBef>
              <a:defRPr sz="3200"/>
            </a:pPr>
            <a:r>
              <a:t>Abrupt Purposeless involuantry movements of muscles of face, neck, trunk, and limbs. </a:t>
            </a:r>
            <a:endParaRPr sz="1700"/>
          </a:p>
          <a:p>
            <a:pPr>
              <a:lnSpc>
                <a:spcPct val="80000"/>
              </a:lnSpc>
              <a:spcBef>
                <a:spcPts val="700"/>
              </a:spcBef>
              <a:defRPr sz="3200"/>
            </a:pPr>
            <a:r>
              <a:t>Delayed manifestation of ARF (months).</a:t>
            </a:r>
            <a:endParaRPr sz="3800"/>
          </a:p>
          <a:p>
            <a:pPr>
              <a:lnSpc>
                <a:spcPct val="80000"/>
              </a:lnSpc>
              <a:spcBef>
                <a:spcPts val="700"/>
              </a:spcBef>
              <a:defRPr sz="3200"/>
            </a:pPr>
            <a:r>
              <a:t>Clinically manifest as clumsiness, deterioration of handwriting,emotional lability or grimacing of face.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Title 1"/>
          <p:cNvSpPr txBox="1"/>
          <p:nvPr>
            <p:ph type="title"/>
          </p:nvPr>
        </p:nvSpPr>
        <p:spPr>
          <a:prstGeom prst="rect">
            <a:avLst/>
          </a:prstGeom>
        </p:spPr>
        <p:txBody>
          <a:bodyPr/>
          <a:lstStyle/>
          <a:p>
            <a:pPr/>
          </a:p>
        </p:txBody>
      </p:sp>
      <p:pic>
        <p:nvPicPr>
          <p:cNvPr id="173" name="4.5. Sydenham's Chorea - Choreiform Disorders [Spring Video Atlas].mp4" descr="4.5. Sydenham's Chorea - Choreiform Disorders [Spring Video Atla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63302" y="197188"/>
            <a:ext cx="8635364" cy="64770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22277000" fill="hold"/>
                                        <p:tgtEl>
                                          <p:spTgt spid="17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7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7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Title 1"/>
          <p:cNvSpPr txBox="1"/>
          <p:nvPr>
            <p:ph type="title"/>
          </p:nvPr>
        </p:nvSpPr>
        <p:spPr>
          <a:xfrm>
            <a:off x="946403" y="365761"/>
            <a:ext cx="6446522" cy="930778"/>
          </a:xfrm>
          <a:prstGeom prst="rect">
            <a:avLst/>
          </a:prstGeom>
        </p:spPr>
        <p:txBody>
          <a:bodyPr/>
          <a:lstStyle/>
          <a:p>
            <a:pPr/>
            <a:r>
              <a:t>Lecture Outline</a:t>
            </a:r>
          </a:p>
        </p:txBody>
      </p:sp>
      <p:sp>
        <p:nvSpPr>
          <p:cNvPr id="118" name="Content Placeholder 2"/>
          <p:cNvSpPr txBox="1"/>
          <p:nvPr>
            <p:ph type="body" idx="1"/>
          </p:nvPr>
        </p:nvSpPr>
        <p:spPr>
          <a:xfrm>
            <a:off x="914400" y="1934309"/>
            <a:ext cx="7315200" cy="4375053"/>
          </a:xfrm>
          <a:prstGeom prst="rect">
            <a:avLst/>
          </a:prstGeom>
        </p:spPr>
        <p:txBody>
          <a:bodyPr/>
          <a:lstStyle/>
          <a:p>
            <a:pPr>
              <a:spcBef>
                <a:spcPts val="700"/>
              </a:spcBef>
              <a:defRPr sz="3200"/>
            </a:pPr>
            <a:r>
              <a:t>What is ARF And RHD?</a:t>
            </a:r>
          </a:p>
          <a:p>
            <a:pPr>
              <a:spcBef>
                <a:spcPts val="700"/>
              </a:spcBef>
              <a:defRPr sz="3200"/>
            </a:pPr>
            <a:r>
              <a:t>Diagnosis</a:t>
            </a:r>
          </a:p>
          <a:p>
            <a:pPr>
              <a:spcBef>
                <a:spcPts val="700"/>
              </a:spcBef>
              <a:defRPr sz="3200"/>
            </a:pPr>
            <a:r>
              <a:t>Jones Criteria</a:t>
            </a:r>
          </a:p>
          <a:p>
            <a:pPr>
              <a:spcBef>
                <a:spcPts val="700"/>
              </a:spcBef>
              <a:defRPr sz="3200"/>
            </a:pPr>
            <a:r>
              <a:t>Differential Diagnosis</a:t>
            </a:r>
          </a:p>
          <a:p>
            <a:pPr>
              <a:spcBef>
                <a:spcPts val="700"/>
              </a:spcBef>
              <a:defRPr sz="3200"/>
            </a:pPr>
            <a:r>
              <a:t>Investigations, Management</a:t>
            </a:r>
          </a:p>
          <a:p>
            <a:pPr>
              <a:spcBef>
                <a:spcPts val="700"/>
              </a:spcBef>
              <a:defRPr sz="3200"/>
            </a:pPr>
            <a:r>
              <a:t>Rheumatic Valvular Heart Disease</a:t>
            </a:r>
          </a:p>
          <a:p>
            <a:pPr>
              <a:spcBef>
                <a:spcPts val="700"/>
              </a:spcBef>
              <a:defRPr sz="3200"/>
            </a:pPr>
            <a:r>
              <a:t>Prevention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Title 1"/>
          <p:cNvSpPr txBox="1"/>
          <p:nvPr>
            <p:ph type="title"/>
          </p:nvPr>
        </p:nvSpPr>
        <p:spPr>
          <a:xfrm>
            <a:off x="887789" y="312614"/>
            <a:ext cx="6046825" cy="851169"/>
          </a:xfrm>
          <a:prstGeom prst="rect">
            <a:avLst/>
          </a:prstGeom>
        </p:spPr>
        <p:txBody>
          <a:bodyPr/>
          <a:lstStyle/>
          <a:p>
            <a:pPr/>
            <a:r>
              <a:t>Subcutaneous Nodules</a:t>
            </a:r>
          </a:p>
        </p:txBody>
      </p:sp>
      <p:sp>
        <p:nvSpPr>
          <p:cNvPr id="176" name="Content Placeholder 2"/>
          <p:cNvSpPr txBox="1"/>
          <p:nvPr>
            <p:ph type="body" idx="1"/>
          </p:nvPr>
        </p:nvSpPr>
        <p:spPr>
          <a:xfrm>
            <a:off x="887789" y="1641231"/>
            <a:ext cx="7315201" cy="4511823"/>
          </a:xfrm>
          <a:prstGeom prst="rect">
            <a:avLst/>
          </a:prstGeom>
        </p:spPr>
        <p:txBody>
          <a:bodyPr/>
          <a:lstStyle/>
          <a:p>
            <a:pPr>
              <a:spcBef>
                <a:spcPts val="700"/>
              </a:spcBef>
              <a:defRPr sz="3200"/>
            </a:pPr>
            <a:r>
              <a:t>Occur in 10%.</a:t>
            </a:r>
          </a:p>
          <a:p>
            <a:pPr>
              <a:spcBef>
                <a:spcPts val="700"/>
              </a:spcBef>
              <a:defRPr sz="3200"/>
            </a:pPr>
            <a:r>
              <a:t>Usually 0.5 – 2 cm long.</a:t>
            </a:r>
          </a:p>
          <a:p>
            <a:pPr>
              <a:spcBef>
                <a:spcPts val="700"/>
              </a:spcBef>
              <a:defRPr sz="3200"/>
            </a:pPr>
            <a:r>
              <a:t>Firm non-tender.</a:t>
            </a:r>
          </a:p>
          <a:p>
            <a:pPr>
              <a:spcBef>
                <a:spcPts val="700"/>
              </a:spcBef>
              <a:defRPr sz="3200"/>
            </a:pPr>
            <a:r>
              <a:t>Occur over extensor surfaces of joints, on bony prominences, tendons, spine.</a:t>
            </a:r>
          </a:p>
          <a:p>
            <a:pPr>
              <a:spcBef>
                <a:spcPts val="700"/>
              </a:spcBef>
              <a:defRPr sz="3200"/>
            </a:pPr>
            <a:r>
              <a:t>Short lived: last for few days.</a:t>
            </a:r>
          </a:p>
          <a:p>
            <a:pPr>
              <a:spcBef>
                <a:spcPts val="700"/>
              </a:spcBef>
              <a:defRPr sz="3200"/>
            </a:pPr>
            <a:r>
              <a:t>Associated with severe carditis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Title 1"/>
          <p:cNvSpPr txBox="1"/>
          <p:nvPr>
            <p:ph type="title"/>
          </p:nvPr>
        </p:nvSpPr>
        <p:spPr>
          <a:xfrm>
            <a:off x="790498" y="351691"/>
            <a:ext cx="7269482" cy="877810"/>
          </a:xfrm>
          <a:prstGeom prst="rect">
            <a:avLst/>
          </a:prstGeom>
        </p:spPr>
        <p:txBody>
          <a:bodyPr/>
          <a:lstStyle/>
          <a:p>
            <a:pPr/>
            <a:r>
              <a:t>Subcutaneous Nodules</a:t>
            </a:r>
          </a:p>
        </p:txBody>
      </p:sp>
      <p:pic>
        <p:nvPicPr>
          <p:cNvPr id="179" name="Content Placeholder 3" descr="Content Placeholder 3"/>
          <p:cNvPicPr>
            <a:picLocks noChangeAspect="1"/>
          </p:cNvPicPr>
          <p:nvPr/>
        </p:nvPicPr>
        <p:blipFill>
          <a:blip r:embed="rId2">
            <a:extLst/>
          </a:blip>
          <a:stretch>
            <a:fillRect/>
          </a:stretch>
        </p:blipFill>
        <p:spPr>
          <a:xfrm>
            <a:off x="4629150" y="2209800"/>
            <a:ext cx="2904215" cy="3865658"/>
          </a:xfrm>
          <a:prstGeom prst="rect">
            <a:avLst/>
          </a:prstGeom>
          <a:ln w="12700">
            <a:miter lim="400000"/>
          </a:ln>
        </p:spPr>
      </p:pic>
      <p:pic>
        <p:nvPicPr>
          <p:cNvPr id="180" name="Picture 3" descr="Picture 3"/>
          <p:cNvPicPr>
            <a:picLocks noChangeAspect="1"/>
          </p:cNvPicPr>
          <p:nvPr/>
        </p:nvPicPr>
        <p:blipFill>
          <a:blip r:embed="rId3">
            <a:extLst/>
          </a:blip>
          <a:stretch>
            <a:fillRect/>
          </a:stretch>
        </p:blipFill>
        <p:spPr>
          <a:xfrm>
            <a:off x="1657350" y="2171700"/>
            <a:ext cx="2767889" cy="394185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Title 1"/>
          <p:cNvSpPr txBox="1"/>
          <p:nvPr>
            <p:ph type="title"/>
          </p:nvPr>
        </p:nvSpPr>
        <p:spPr>
          <a:xfrm>
            <a:off x="914400" y="40252"/>
            <a:ext cx="7315200" cy="1154098"/>
          </a:xfrm>
          <a:prstGeom prst="rect">
            <a:avLst/>
          </a:prstGeom>
        </p:spPr>
        <p:txBody>
          <a:bodyPr/>
          <a:lstStyle/>
          <a:p>
            <a:pPr/>
            <a:r>
              <a:t>Erythema Marginatum</a:t>
            </a:r>
          </a:p>
        </p:txBody>
      </p:sp>
      <p:sp>
        <p:nvSpPr>
          <p:cNvPr id="183" name="Content Placeholder 2"/>
          <p:cNvSpPr txBox="1"/>
          <p:nvPr>
            <p:ph type="body" idx="1"/>
          </p:nvPr>
        </p:nvSpPr>
        <p:spPr>
          <a:xfrm>
            <a:off x="914400" y="1734293"/>
            <a:ext cx="7315200" cy="4928322"/>
          </a:xfrm>
          <a:prstGeom prst="rect">
            <a:avLst/>
          </a:prstGeom>
        </p:spPr>
        <p:txBody>
          <a:bodyPr/>
          <a:lstStyle/>
          <a:p>
            <a:pPr>
              <a:spcBef>
                <a:spcPts val="700"/>
              </a:spcBef>
              <a:defRPr sz="3200"/>
            </a:pPr>
            <a:r>
              <a:t>Present in &lt;6%</a:t>
            </a:r>
          </a:p>
          <a:p>
            <a:pPr>
              <a:spcBef>
                <a:spcPts val="700"/>
              </a:spcBef>
              <a:defRPr sz="3200"/>
            </a:pPr>
            <a:r>
              <a:t>Less common, but highly specific manifestation of ARF</a:t>
            </a:r>
          </a:p>
          <a:p>
            <a:pPr>
              <a:spcBef>
                <a:spcPts val="700"/>
              </a:spcBef>
              <a:defRPr sz="3200"/>
            </a:pPr>
            <a:r>
              <a:t>Reddish border, pale center, round or irregular serpiginous borders, non-pruritic, transient rash</a:t>
            </a:r>
          </a:p>
          <a:p>
            <a:pPr>
              <a:spcBef>
                <a:spcPts val="700"/>
              </a:spcBef>
              <a:defRPr sz="3200"/>
            </a:pPr>
            <a:r>
              <a:t>Occurs on trunk, abdomen or proximal limbs</a:t>
            </a:r>
          </a:p>
          <a:p>
            <a:pPr>
              <a:spcBef>
                <a:spcPts val="700"/>
              </a:spcBef>
              <a:defRPr sz="3200"/>
            </a:pPr>
            <a:r>
              <a:t>Associated with carditis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Title 1"/>
          <p:cNvSpPr txBox="1"/>
          <p:nvPr>
            <p:ph type="title"/>
          </p:nvPr>
        </p:nvSpPr>
        <p:spPr>
          <a:xfrm>
            <a:off x="789909" y="-1"/>
            <a:ext cx="6017848" cy="1012947"/>
          </a:xfrm>
          <a:prstGeom prst="rect">
            <a:avLst/>
          </a:prstGeom>
        </p:spPr>
        <p:txBody>
          <a:bodyPr/>
          <a:lstStyle/>
          <a:p>
            <a:pPr/>
            <a:r>
              <a:t>Erythrma Marignatum</a:t>
            </a:r>
          </a:p>
        </p:txBody>
      </p:sp>
      <p:pic>
        <p:nvPicPr>
          <p:cNvPr id="186" name="Picture 3" descr="Picture 3"/>
          <p:cNvPicPr>
            <a:picLocks noChangeAspect="1"/>
          </p:cNvPicPr>
          <p:nvPr/>
        </p:nvPicPr>
        <p:blipFill>
          <a:blip r:embed="rId3">
            <a:extLst/>
          </a:blip>
          <a:stretch>
            <a:fillRect/>
          </a:stretch>
        </p:blipFill>
        <p:spPr>
          <a:xfrm>
            <a:off x="789909" y="1066912"/>
            <a:ext cx="7719063" cy="577960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Title 1"/>
          <p:cNvSpPr txBox="1"/>
          <p:nvPr>
            <p:ph type="title"/>
          </p:nvPr>
        </p:nvSpPr>
        <p:spPr>
          <a:xfrm>
            <a:off x="878789" y="372820"/>
            <a:ext cx="7073366" cy="776923"/>
          </a:xfrm>
          <a:prstGeom prst="rect">
            <a:avLst/>
          </a:prstGeom>
        </p:spPr>
        <p:txBody>
          <a:bodyPr/>
          <a:lstStyle/>
          <a:p>
            <a:pPr/>
            <a:r>
              <a:t>Revised Jones Criteria 2015</a:t>
            </a:r>
          </a:p>
        </p:txBody>
      </p:sp>
      <p:sp>
        <p:nvSpPr>
          <p:cNvPr id="191" name="Rectangle 5"/>
          <p:cNvSpPr/>
          <p:nvPr/>
        </p:nvSpPr>
        <p:spPr>
          <a:xfrm>
            <a:off x="683846" y="1445845"/>
            <a:ext cx="7874001" cy="5080001"/>
          </a:xfrm>
          <a:prstGeom prst="rect">
            <a:avLst/>
          </a:prstGeom>
          <a:solidFill>
            <a:srgbClr val="FFFFFF"/>
          </a:solidFill>
          <a:ln w="12700">
            <a:solidFill>
              <a:schemeClr val="accent1"/>
            </a:solidFill>
          </a:ln>
          <a:effectLst>
            <a:outerShdw sx="100000" sy="100000" kx="0" ky="0" algn="b" rotWithShape="0" blurRad="50800" dist="38100" dir="5400000">
              <a:srgbClr val="000000">
                <a:alpha val="48000"/>
              </a:srgbClr>
            </a:outerShdw>
          </a:effectLst>
        </p:spPr>
        <p:txBody>
          <a:bodyPr lIns="45719" rIns="45719" anchor="ctr"/>
          <a:lstStyle/>
          <a:p>
            <a:pPr algn="ctr">
              <a:defRPr>
                <a:solidFill>
                  <a:srgbClr val="FFFFFF"/>
                </a:solidFill>
              </a:defRPr>
            </a:pPr>
          </a:p>
        </p:txBody>
      </p:sp>
      <p:pic>
        <p:nvPicPr>
          <p:cNvPr id="192" name="Picture 6" descr="Picture 6"/>
          <p:cNvPicPr>
            <a:picLocks noChangeAspect="1"/>
          </p:cNvPicPr>
          <p:nvPr/>
        </p:nvPicPr>
        <p:blipFill>
          <a:blip r:embed="rId2">
            <a:extLst/>
          </a:blip>
          <a:stretch>
            <a:fillRect/>
          </a:stretch>
        </p:blipFill>
        <p:spPr>
          <a:xfrm>
            <a:off x="664306" y="1426307"/>
            <a:ext cx="7941176" cy="3790464"/>
          </a:xfrm>
          <a:prstGeom prst="rect">
            <a:avLst/>
          </a:prstGeom>
          <a:ln w="12700">
            <a:miter lim="400000"/>
          </a:ln>
        </p:spPr>
      </p:pic>
      <p:pic>
        <p:nvPicPr>
          <p:cNvPr id="193" name="Picture 7" descr="Picture 7"/>
          <p:cNvPicPr>
            <a:picLocks noChangeAspect="1"/>
          </p:cNvPicPr>
          <p:nvPr/>
        </p:nvPicPr>
        <p:blipFill>
          <a:blip r:embed="rId3">
            <a:extLst/>
          </a:blip>
          <a:stretch>
            <a:fillRect/>
          </a:stretch>
        </p:blipFill>
        <p:spPr>
          <a:xfrm>
            <a:off x="3409241" y="6292777"/>
            <a:ext cx="5060903" cy="23306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Title 1"/>
          <p:cNvSpPr txBox="1"/>
          <p:nvPr>
            <p:ph type="title"/>
          </p:nvPr>
        </p:nvSpPr>
        <p:spPr>
          <a:xfrm>
            <a:off x="648188" y="278118"/>
            <a:ext cx="7433682" cy="889613"/>
          </a:xfrm>
          <a:prstGeom prst="rect">
            <a:avLst/>
          </a:prstGeom>
        </p:spPr>
        <p:txBody>
          <a:bodyPr/>
          <a:lstStyle/>
          <a:p>
            <a:pPr/>
            <a:r>
              <a:t>2015 Revision of Jones Criteria</a:t>
            </a:r>
          </a:p>
        </p:txBody>
      </p:sp>
      <p:sp>
        <p:nvSpPr>
          <p:cNvPr id="196" name="Content Placeholder 2"/>
          <p:cNvSpPr txBox="1"/>
          <p:nvPr>
            <p:ph type="body" idx="1"/>
          </p:nvPr>
        </p:nvSpPr>
        <p:spPr>
          <a:xfrm>
            <a:off x="628650" y="1825625"/>
            <a:ext cx="8241811" cy="4351338"/>
          </a:xfrm>
          <a:prstGeom prst="rect">
            <a:avLst/>
          </a:prstGeom>
        </p:spPr>
        <p:txBody>
          <a:bodyPr/>
          <a:lstStyle/>
          <a:p>
            <a:pPr marL="0" indent="0">
              <a:spcBef>
                <a:spcPts val="700"/>
              </a:spcBef>
              <a:buSzTx/>
              <a:buFont typeface="Wingdings"/>
              <a:buNone/>
              <a:defRPr sz="3000"/>
            </a:pPr>
            <a:r>
              <a:t>1. In accordance with the degree of </a:t>
            </a:r>
            <a:r>
              <a:rPr>
                <a:solidFill>
                  <a:srgbClr val="00B0F0"/>
                </a:solidFill>
              </a:rPr>
              <a:t>prevalence</a:t>
            </a:r>
            <a:r>
              <a:t> of ARF/RHD in the population:</a:t>
            </a:r>
          </a:p>
          <a:p>
            <a:pPr>
              <a:spcBef>
                <a:spcPts val="700"/>
              </a:spcBef>
              <a:defRPr sz="3000"/>
            </a:pPr>
            <a:r>
              <a:t> </a:t>
            </a:r>
            <a:r>
              <a:rPr>
                <a:solidFill>
                  <a:srgbClr val="00B0F0"/>
                </a:solidFill>
              </a:rPr>
              <a:t>Low risk populations </a:t>
            </a:r>
            <a:r>
              <a:t>have been defined as those with ARF incidence &lt; 2:100000 school-age children or all age prevalence of RHD of &lt; 1:1000 population per year.</a:t>
            </a:r>
          </a:p>
          <a:p>
            <a:pPr>
              <a:spcBef>
                <a:spcPts val="700"/>
              </a:spcBef>
              <a:defRPr sz="3000"/>
            </a:pPr>
            <a:r>
              <a:t>Children not from low risk population have been considered to be at </a:t>
            </a:r>
            <a:r>
              <a:rPr>
                <a:solidFill>
                  <a:srgbClr val="00B0F0"/>
                </a:solidFill>
              </a:rPr>
              <a:t>moderate or high risk.</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Title 1"/>
          <p:cNvSpPr txBox="1"/>
          <p:nvPr>
            <p:ph type="title"/>
          </p:nvPr>
        </p:nvSpPr>
        <p:spPr>
          <a:xfrm>
            <a:off x="791198" y="351698"/>
            <a:ext cx="7610341" cy="834271"/>
          </a:xfrm>
          <a:prstGeom prst="rect">
            <a:avLst/>
          </a:prstGeom>
        </p:spPr>
        <p:txBody>
          <a:bodyPr/>
          <a:lstStyle/>
          <a:p>
            <a:pPr/>
            <a:r>
              <a:t>2015 Revision of Jones Criteria </a:t>
            </a:r>
          </a:p>
        </p:txBody>
      </p:sp>
      <p:sp>
        <p:nvSpPr>
          <p:cNvPr id="201" name="Content Placeholder 2"/>
          <p:cNvSpPr txBox="1"/>
          <p:nvPr>
            <p:ph type="body" idx="1"/>
          </p:nvPr>
        </p:nvSpPr>
        <p:spPr>
          <a:xfrm>
            <a:off x="791197" y="1597524"/>
            <a:ext cx="7903417" cy="4850169"/>
          </a:xfrm>
          <a:prstGeom prst="rect">
            <a:avLst/>
          </a:prstGeom>
        </p:spPr>
        <p:txBody>
          <a:bodyPr/>
          <a:lstStyle/>
          <a:p>
            <a:pPr marL="0" indent="0">
              <a:spcBef>
                <a:spcPts val="700"/>
              </a:spcBef>
              <a:buSzTx/>
              <a:buFont typeface="Wingdings"/>
              <a:buNone/>
              <a:defRPr sz="3200"/>
            </a:pPr>
            <a:r>
              <a:t>2. Advocated the use of </a:t>
            </a:r>
            <a:r>
              <a:rPr>
                <a:solidFill>
                  <a:srgbClr val="00B0F0"/>
                </a:solidFill>
              </a:rPr>
              <a:t>Echocardiography</a:t>
            </a:r>
            <a:r>
              <a:t> in all cases of confirmed or suspected ARF or RHD, to diagnose valvulitis( subclinical carditis) and has been included as a </a:t>
            </a:r>
            <a:r>
              <a:rPr>
                <a:solidFill>
                  <a:srgbClr val="00B0F0"/>
                </a:solidFill>
              </a:rPr>
              <a:t>major criterion to diagnose carditis</a:t>
            </a:r>
            <a:endParaRPr>
              <a:solidFill>
                <a:srgbClr val="00B0F0"/>
              </a:solidFill>
            </a:endParaRPr>
          </a:p>
          <a:p>
            <a:pPr marL="0" indent="0">
              <a:spcBef>
                <a:spcPts val="700"/>
              </a:spcBef>
              <a:buSzTx/>
              <a:buFont typeface="Wingdings"/>
              <a:buNone/>
              <a:defRPr sz="3200"/>
            </a:pPr>
            <a:r>
              <a:t>3. Aseptic </a:t>
            </a:r>
            <a:r>
              <a:rPr>
                <a:solidFill>
                  <a:srgbClr val="00B0F0"/>
                </a:solidFill>
              </a:rPr>
              <a:t>monoarthritis</a:t>
            </a:r>
            <a:r>
              <a:t> has been included as a </a:t>
            </a:r>
            <a:r>
              <a:rPr>
                <a:solidFill>
                  <a:srgbClr val="00B0F0"/>
                </a:solidFill>
              </a:rPr>
              <a:t>major criteria </a:t>
            </a:r>
            <a:r>
              <a:t>in moderate or high risk population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Title 1"/>
          <p:cNvSpPr txBox="1"/>
          <p:nvPr>
            <p:ph type="title"/>
          </p:nvPr>
        </p:nvSpPr>
        <p:spPr>
          <a:xfrm>
            <a:off x="770556" y="293076"/>
            <a:ext cx="7650521" cy="881600"/>
          </a:xfrm>
          <a:prstGeom prst="rect">
            <a:avLst/>
          </a:prstGeom>
        </p:spPr>
        <p:txBody>
          <a:bodyPr/>
          <a:lstStyle/>
          <a:p>
            <a:pPr/>
            <a:r>
              <a:t>2015 Revision of Jones Criteria</a:t>
            </a:r>
          </a:p>
        </p:txBody>
      </p:sp>
      <p:sp>
        <p:nvSpPr>
          <p:cNvPr id="204" name="Content Placeholder 2"/>
          <p:cNvSpPr txBox="1"/>
          <p:nvPr>
            <p:ph type="body" idx="1"/>
          </p:nvPr>
        </p:nvSpPr>
        <p:spPr>
          <a:xfrm>
            <a:off x="770556" y="1929678"/>
            <a:ext cx="7982675" cy="4303091"/>
          </a:xfrm>
          <a:prstGeom prst="rect">
            <a:avLst/>
          </a:prstGeom>
        </p:spPr>
        <p:txBody>
          <a:bodyPr/>
          <a:lstStyle/>
          <a:p>
            <a:pPr marL="0" indent="0">
              <a:spcBef>
                <a:spcPts val="700"/>
              </a:spcBef>
              <a:buSzTx/>
              <a:buFont typeface="Wingdings"/>
              <a:buNone/>
              <a:defRPr sz="3200"/>
            </a:pPr>
            <a:r>
              <a:t>4. </a:t>
            </a:r>
            <a:r>
              <a:rPr>
                <a:solidFill>
                  <a:srgbClr val="00B0F0"/>
                </a:solidFill>
              </a:rPr>
              <a:t>Polyarthralgia</a:t>
            </a:r>
            <a:r>
              <a:t> has been recognized as a      major manifestation for </a:t>
            </a:r>
            <a:r>
              <a:rPr>
                <a:solidFill>
                  <a:srgbClr val="00B0F0"/>
                </a:solidFill>
              </a:rPr>
              <a:t>moderate or high risk population</a:t>
            </a:r>
            <a:endParaRPr>
              <a:solidFill>
                <a:srgbClr val="00B0F0"/>
              </a:solidFill>
            </a:endParaRPr>
          </a:p>
          <a:p>
            <a:pPr marL="0" indent="0">
              <a:spcBef>
                <a:spcPts val="700"/>
              </a:spcBef>
              <a:buSzTx/>
              <a:buFont typeface="Wingdings"/>
              <a:buNone/>
              <a:defRPr sz="3200"/>
            </a:pPr>
            <a:r>
              <a:t>5. </a:t>
            </a:r>
            <a:r>
              <a:rPr>
                <a:solidFill>
                  <a:srgbClr val="00B0F0"/>
                </a:solidFill>
              </a:rPr>
              <a:t>Fever </a:t>
            </a:r>
            <a:r>
              <a:t>&gt;38.5 c, ESR &gt;60 and or CRP &gt; 3mg/dl for low risk population, and fever &gt;38 and ESR &gt;30 and or CRP &gt; 3mg/dl for moderate or high risk population.</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Title 1"/>
          <p:cNvSpPr txBox="1"/>
          <p:nvPr>
            <p:ph type="title"/>
          </p:nvPr>
        </p:nvSpPr>
        <p:spPr>
          <a:xfrm>
            <a:off x="465436" y="214930"/>
            <a:ext cx="7525795" cy="925744"/>
          </a:xfrm>
          <a:prstGeom prst="rect">
            <a:avLst/>
          </a:prstGeom>
        </p:spPr>
        <p:txBody>
          <a:bodyPr/>
          <a:lstStyle/>
          <a:p>
            <a:pPr/>
            <a:r>
              <a:t>2015 Revised Jones Criteria</a:t>
            </a:r>
          </a:p>
        </p:txBody>
      </p:sp>
      <p:pic>
        <p:nvPicPr>
          <p:cNvPr id="207" name="Content Placeholder 3" descr="Content Placeholder 3"/>
          <p:cNvPicPr>
            <a:picLocks noChangeAspect="1"/>
          </p:cNvPicPr>
          <p:nvPr/>
        </p:nvPicPr>
        <p:blipFill>
          <a:blip r:embed="rId2">
            <a:extLst/>
          </a:blip>
          <a:stretch>
            <a:fillRect/>
          </a:stretch>
        </p:blipFill>
        <p:spPr>
          <a:xfrm>
            <a:off x="465435" y="1394669"/>
            <a:ext cx="8326876" cy="5424257"/>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Rectangle 2"/>
          <p:cNvSpPr txBox="1"/>
          <p:nvPr>
            <p:ph type="title"/>
          </p:nvPr>
        </p:nvSpPr>
        <p:spPr>
          <a:xfrm>
            <a:off x="810955" y="235403"/>
            <a:ext cx="7571046" cy="944348"/>
          </a:xfrm>
          <a:prstGeom prst="rect">
            <a:avLst/>
          </a:prstGeom>
        </p:spPr>
        <p:txBody>
          <a:bodyPr/>
          <a:lstStyle/>
          <a:p>
            <a:pPr/>
            <a:r>
              <a:t>2015 Revised Jones Criteria </a:t>
            </a:r>
          </a:p>
        </p:txBody>
      </p:sp>
      <p:sp>
        <p:nvSpPr>
          <p:cNvPr id="210" name="Rectangle 3"/>
          <p:cNvSpPr txBox="1"/>
          <p:nvPr>
            <p:ph type="body" idx="1"/>
          </p:nvPr>
        </p:nvSpPr>
        <p:spPr>
          <a:xfrm>
            <a:off x="898107" y="1584101"/>
            <a:ext cx="7483893" cy="4687745"/>
          </a:xfrm>
          <a:prstGeom prst="rect">
            <a:avLst/>
          </a:prstGeom>
        </p:spPr>
        <p:txBody>
          <a:bodyPr/>
          <a:lstStyle/>
          <a:p>
            <a:pPr marL="0" indent="0">
              <a:lnSpc>
                <a:spcPct val="90000"/>
              </a:lnSpc>
              <a:spcBef>
                <a:spcPts val="700"/>
              </a:spcBef>
              <a:buSzTx/>
              <a:buFont typeface="Wingdings"/>
              <a:buNone/>
              <a:defRPr sz="3200" u="sng"/>
            </a:pPr>
            <a:r>
              <a:t>A firm </a:t>
            </a:r>
            <a:r>
              <a:rPr>
                <a:solidFill>
                  <a:srgbClr val="FF8600"/>
                </a:solidFill>
              </a:rPr>
              <a:t>DIAGNOSIS</a:t>
            </a:r>
            <a:r>
              <a:t> requires:</a:t>
            </a:r>
            <a:br/>
          </a:p>
          <a:p>
            <a:pPr marL="514350" indent="-514350">
              <a:lnSpc>
                <a:spcPct val="90000"/>
              </a:lnSpc>
              <a:spcBef>
                <a:spcPts val="700"/>
              </a:spcBef>
              <a:buAutoNum type="arabicPeriod" startAt="1"/>
              <a:defRPr sz="3200"/>
            </a:pPr>
            <a:r>
              <a:t>2 Major manifestations or 1 Major and 2 Minor manifestations</a:t>
            </a:r>
            <a:br/>
            <a:r>
              <a:t>                    </a:t>
            </a:r>
            <a:r>
              <a:rPr i="1"/>
              <a:t>and</a:t>
            </a:r>
            <a:endParaRPr i="1"/>
          </a:p>
          <a:p>
            <a:pPr marL="514350" indent="-514350">
              <a:lnSpc>
                <a:spcPct val="90000"/>
              </a:lnSpc>
              <a:spcBef>
                <a:spcPts val="700"/>
              </a:spcBef>
              <a:buAutoNum type="arabicPeriod" startAt="1"/>
              <a:defRPr sz="3200"/>
            </a:pPr>
            <a:r>
              <a:t>Evidence of a recent streptococcal infection.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Title 1"/>
          <p:cNvSpPr txBox="1"/>
          <p:nvPr>
            <p:ph type="title"/>
          </p:nvPr>
        </p:nvSpPr>
        <p:spPr>
          <a:xfrm>
            <a:off x="914400" y="49358"/>
            <a:ext cx="7315200" cy="1154097"/>
          </a:xfrm>
          <a:prstGeom prst="rect">
            <a:avLst/>
          </a:prstGeom>
        </p:spPr>
        <p:txBody>
          <a:bodyPr/>
          <a:lstStyle/>
          <a:p>
            <a:pPr/>
            <a:r>
              <a:t>Rhuematic Fever</a:t>
            </a:r>
          </a:p>
        </p:txBody>
      </p:sp>
      <p:sp>
        <p:nvSpPr>
          <p:cNvPr id="121" name="Content Placeholder 2"/>
          <p:cNvSpPr txBox="1"/>
          <p:nvPr>
            <p:ph type="body" idx="1"/>
          </p:nvPr>
        </p:nvSpPr>
        <p:spPr>
          <a:xfrm>
            <a:off x="621322" y="1856154"/>
            <a:ext cx="8014676" cy="4453208"/>
          </a:xfrm>
          <a:prstGeom prst="rect">
            <a:avLst/>
          </a:prstGeom>
        </p:spPr>
        <p:txBody>
          <a:bodyPr/>
          <a:lstStyle/>
          <a:p>
            <a:pPr>
              <a:spcBef>
                <a:spcPts val="700"/>
              </a:spcBef>
              <a:defRPr sz="3200"/>
            </a:pPr>
            <a:r>
              <a:t>It represents a delayed immune response to infection with manifestations appearing after a period of 2-4 weeks.</a:t>
            </a:r>
          </a:p>
          <a:p>
            <a:pPr>
              <a:spcBef>
                <a:spcPts val="700"/>
              </a:spcBef>
              <a:defRPr sz="3200"/>
            </a:pPr>
            <a:r>
              <a:t>Group A beta hemolytic streptococcal throat infection (</a:t>
            </a:r>
            <a:r>
              <a:rPr b="1" i="1"/>
              <a:t>Strep. pyogenes).</a:t>
            </a:r>
            <a:r>
              <a:t> </a:t>
            </a:r>
          </a:p>
          <a:p>
            <a:pPr>
              <a:spcBef>
                <a:spcPts val="700"/>
              </a:spcBef>
              <a:defRPr sz="3200"/>
            </a:pPr>
            <a:r>
              <a:t>Age 5-15 yrs</a:t>
            </a:r>
          </a:p>
          <a:p>
            <a:pPr>
              <a:spcBef>
                <a:spcPts val="700"/>
              </a:spcBef>
              <a:defRPr sz="3200"/>
            </a:pPr>
            <a:r>
              <a:t>A multisystem disease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Title 1"/>
          <p:cNvSpPr txBox="1"/>
          <p:nvPr>
            <p:ph type="title"/>
          </p:nvPr>
        </p:nvSpPr>
        <p:spPr>
          <a:xfrm>
            <a:off x="797170" y="118609"/>
            <a:ext cx="7174525" cy="1098894"/>
          </a:xfrm>
          <a:prstGeom prst="rect">
            <a:avLst/>
          </a:prstGeom>
        </p:spPr>
        <p:txBody>
          <a:bodyPr/>
          <a:lstStyle/>
          <a:p>
            <a:pPr/>
            <a:r>
              <a:t>2015 Revised Jones Criteria</a:t>
            </a:r>
          </a:p>
        </p:txBody>
      </p:sp>
      <p:sp>
        <p:nvSpPr>
          <p:cNvPr id="213" name="Content Placeholder 2"/>
          <p:cNvSpPr txBox="1"/>
          <p:nvPr>
            <p:ph type="body" idx="1"/>
          </p:nvPr>
        </p:nvSpPr>
        <p:spPr>
          <a:xfrm>
            <a:off x="797169" y="1719385"/>
            <a:ext cx="7936522" cy="4296900"/>
          </a:xfrm>
          <a:prstGeom prst="rect">
            <a:avLst/>
          </a:prstGeom>
        </p:spPr>
        <p:txBody>
          <a:bodyPr/>
          <a:lstStyle/>
          <a:p>
            <a:pPr marL="0" indent="0">
              <a:spcBef>
                <a:spcPts val="700"/>
              </a:spcBef>
              <a:buSzTx/>
              <a:buFont typeface="Wingdings"/>
              <a:buNone/>
              <a:defRPr sz="3200"/>
            </a:pPr>
            <a:r>
              <a:t>Evidence of Preceding GAS Infection:</a:t>
            </a:r>
          </a:p>
          <a:p>
            <a:pPr marL="0" indent="0">
              <a:buSzTx/>
              <a:buFont typeface="Wingdings"/>
              <a:buNone/>
              <a:defRPr sz="3200"/>
            </a:pPr>
          </a:p>
          <a:p>
            <a:pPr marL="514350" indent="-514350">
              <a:spcBef>
                <a:spcPts val="700"/>
              </a:spcBef>
              <a:buAutoNum type="arabicParenR" startAt="1"/>
              <a:defRPr sz="3200"/>
            </a:pPr>
            <a:r>
              <a:t>Increased or rising ASO titer or Anti-DNAse B titer</a:t>
            </a:r>
          </a:p>
          <a:p>
            <a:pPr marL="514350" indent="-514350">
              <a:spcBef>
                <a:spcPts val="700"/>
              </a:spcBef>
              <a:buAutoNum type="arabicParenR" startAt="1"/>
              <a:defRPr sz="3200"/>
            </a:pPr>
            <a:r>
              <a:t>A positive throat culture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Title 1"/>
          <p:cNvSpPr txBox="1"/>
          <p:nvPr>
            <p:ph type="title"/>
          </p:nvPr>
        </p:nvSpPr>
        <p:spPr>
          <a:xfrm>
            <a:off x="640861" y="0"/>
            <a:ext cx="7315201" cy="1154097"/>
          </a:xfrm>
          <a:prstGeom prst="rect">
            <a:avLst/>
          </a:prstGeom>
        </p:spPr>
        <p:txBody>
          <a:bodyPr/>
          <a:lstStyle/>
          <a:p>
            <a:pPr/>
            <a:r>
              <a:t>Rheumatic Fever Recurrences</a:t>
            </a:r>
          </a:p>
        </p:txBody>
      </p:sp>
      <p:sp>
        <p:nvSpPr>
          <p:cNvPr id="216" name="Content Placeholder 2"/>
          <p:cNvSpPr txBox="1"/>
          <p:nvPr>
            <p:ph type="body" idx="1"/>
          </p:nvPr>
        </p:nvSpPr>
        <p:spPr>
          <a:xfrm>
            <a:off x="640860" y="1792908"/>
            <a:ext cx="7780217" cy="3951401"/>
          </a:xfrm>
          <a:prstGeom prst="rect">
            <a:avLst/>
          </a:prstGeom>
        </p:spPr>
        <p:txBody>
          <a:bodyPr/>
          <a:lstStyle/>
          <a:p>
            <a:pPr>
              <a:spcBef>
                <a:spcPts val="700"/>
              </a:spcBef>
              <a:defRPr sz="3200"/>
            </a:pPr>
            <a:r>
              <a:t>Reliable past history of ARF: 2 major or 1 major and 2 minor or 3 minor manifestations sufficient for diagnosis.</a:t>
            </a:r>
          </a:p>
          <a:p>
            <a:pPr>
              <a:spcBef>
                <a:spcPts val="700"/>
              </a:spcBef>
              <a:defRPr sz="3200"/>
            </a:pPr>
            <a:r>
              <a:t>Presence of antecedent streptococcal infection.</a:t>
            </a:r>
          </a:p>
          <a:p>
            <a:pPr>
              <a:spcBef>
                <a:spcPts val="700"/>
              </a:spcBef>
              <a:defRPr sz="3200"/>
            </a:pPr>
            <a:r>
              <a:t>When minor manifestations only present exclude other causes.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Title 1"/>
          <p:cNvSpPr txBox="1"/>
          <p:nvPr>
            <p:ph type="title"/>
          </p:nvPr>
        </p:nvSpPr>
        <p:spPr>
          <a:xfrm>
            <a:off x="702283" y="177660"/>
            <a:ext cx="6674671" cy="1086017"/>
          </a:xfrm>
          <a:prstGeom prst="rect">
            <a:avLst/>
          </a:prstGeom>
        </p:spPr>
        <p:txBody>
          <a:bodyPr/>
          <a:lstStyle/>
          <a:p>
            <a:pPr/>
            <a:r>
              <a:t>DDX of ARF</a:t>
            </a:r>
          </a:p>
        </p:txBody>
      </p:sp>
      <p:sp>
        <p:nvSpPr>
          <p:cNvPr id="219" name="Rectangle 5"/>
          <p:cNvSpPr/>
          <p:nvPr/>
        </p:nvSpPr>
        <p:spPr>
          <a:xfrm>
            <a:off x="1" y="1426309"/>
            <a:ext cx="9144001" cy="5057004"/>
          </a:xfrm>
          <a:prstGeom prst="rect">
            <a:avLst/>
          </a:prstGeom>
          <a:solidFill>
            <a:srgbClr val="FFFFFF"/>
          </a:solidFill>
          <a:ln w="19050">
            <a:solidFill>
              <a:schemeClr val="accent6"/>
            </a:solidFill>
          </a:ln>
        </p:spPr>
        <p:txBody>
          <a:bodyPr lIns="45719" rIns="45719" anchor="ctr"/>
          <a:lstStyle/>
          <a:p>
            <a:pPr algn="ctr"/>
          </a:p>
        </p:txBody>
      </p:sp>
      <p:pic>
        <p:nvPicPr>
          <p:cNvPr id="220" name="Picture 4" descr="Picture 4"/>
          <p:cNvPicPr>
            <a:picLocks noChangeAspect="1"/>
          </p:cNvPicPr>
          <p:nvPr/>
        </p:nvPicPr>
        <p:blipFill>
          <a:blip r:embed="rId2">
            <a:extLst/>
          </a:blip>
          <a:stretch>
            <a:fillRect/>
          </a:stretch>
        </p:blipFill>
        <p:spPr>
          <a:xfrm>
            <a:off x="-12034" y="1623419"/>
            <a:ext cx="9156035" cy="4667967"/>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Title 1"/>
          <p:cNvSpPr txBox="1"/>
          <p:nvPr>
            <p:ph type="title"/>
          </p:nvPr>
        </p:nvSpPr>
        <p:spPr>
          <a:xfrm>
            <a:off x="622546" y="70510"/>
            <a:ext cx="6733966" cy="1189048"/>
          </a:xfrm>
          <a:prstGeom prst="rect">
            <a:avLst/>
          </a:prstGeom>
        </p:spPr>
        <p:txBody>
          <a:bodyPr/>
          <a:lstStyle/>
          <a:p>
            <a:pPr/>
            <a:r>
              <a:t>Investigations</a:t>
            </a:r>
          </a:p>
        </p:txBody>
      </p:sp>
      <p:sp>
        <p:nvSpPr>
          <p:cNvPr id="223" name="Content Placeholder 4"/>
          <p:cNvSpPr txBox="1"/>
          <p:nvPr>
            <p:ph type="body" idx="1"/>
          </p:nvPr>
        </p:nvSpPr>
        <p:spPr>
          <a:xfrm>
            <a:off x="603004" y="1582614"/>
            <a:ext cx="8072071" cy="4708771"/>
          </a:xfrm>
          <a:prstGeom prst="rect">
            <a:avLst/>
          </a:prstGeom>
        </p:spPr>
        <p:txBody>
          <a:bodyPr/>
          <a:lstStyle/>
          <a:p>
            <a:pPr>
              <a:lnSpc>
                <a:spcPct val="80000"/>
              </a:lnSpc>
              <a:spcBef>
                <a:spcPts val="600"/>
              </a:spcBef>
              <a:defRPr sz="2900"/>
            </a:pPr>
            <a:r>
              <a:t>Recommended for all cases:</a:t>
            </a:r>
            <a:br/>
            <a:r>
              <a:t> </a:t>
            </a:r>
            <a:endParaRPr sz="3200"/>
          </a:p>
          <a:p>
            <a:pPr marL="285750" indent="-285750">
              <a:lnSpc>
                <a:spcPct val="80000"/>
              </a:lnSpc>
              <a:spcBef>
                <a:spcPts val="600"/>
              </a:spcBef>
              <a:buChar char="-"/>
              <a:defRPr sz="2900"/>
            </a:pPr>
            <a:r>
              <a:t>CBC</a:t>
            </a:r>
            <a:endParaRPr sz="1800"/>
          </a:p>
          <a:p>
            <a:pPr marL="285750" indent="-285750">
              <a:lnSpc>
                <a:spcPct val="80000"/>
              </a:lnSpc>
              <a:spcBef>
                <a:spcPts val="600"/>
              </a:spcBef>
              <a:buChar char="-"/>
              <a:defRPr sz="2900"/>
            </a:pPr>
            <a:r>
              <a:t>ESR</a:t>
            </a:r>
            <a:endParaRPr sz="1800"/>
          </a:p>
          <a:p>
            <a:pPr marL="285750" indent="-285750">
              <a:lnSpc>
                <a:spcPct val="80000"/>
              </a:lnSpc>
              <a:spcBef>
                <a:spcPts val="600"/>
              </a:spcBef>
              <a:buChar char="-"/>
              <a:defRPr sz="2900"/>
            </a:pPr>
            <a:r>
              <a:t>CRP</a:t>
            </a:r>
            <a:endParaRPr sz="1800"/>
          </a:p>
          <a:p>
            <a:pPr marL="285750" indent="-285750">
              <a:lnSpc>
                <a:spcPct val="80000"/>
              </a:lnSpc>
              <a:spcBef>
                <a:spcPts val="600"/>
              </a:spcBef>
              <a:buChar char="-"/>
              <a:defRPr sz="2900"/>
            </a:pPr>
            <a:r>
              <a:t>Blood cultures (if febrile) </a:t>
            </a:r>
            <a:endParaRPr sz="1800"/>
          </a:p>
          <a:p>
            <a:pPr marL="285750" indent="-285750">
              <a:lnSpc>
                <a:spcPct val="80000"/>
              </a:lnSpc>
              <a:spcBef>
                <a:spcPts val="600"/>
              </a:spcBef>
              <a:buChar char="-"/>
              <a:defRPr sz="2900"/>
            </a:pPr>
            <a:r>
              <a:t>Throat swap before Abx (Group A Strep)</a:t>
            </a:r>
            <a:endParaRPr sz="1800"/>
          </a:p>
          <a:p>
            <a:pPr marL="285750" indent="-285750">
              <a:lnSpc>
                <a:spcPct val="80000"/>
              </a:lnSpc>
              <a:spcBef>
                <a:spcPts val="600"/>
              </a:spcBef>
              <a:buChar char="-"/>
              <a:defRPr sz="2900"/>
            </a:pPr>
            <a:r>
              <a:t>Antistreptococcal serology: ASO and Anti-DNAse B titers. (repeat in 10-14 days if –ve first test)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Title 1"/>
          <p:cNvSpPr txBox="1"/>
          <p:nvPr>
            <p:ph type="title"/>
          </p:nvPr>
        </p:nvSpPr>
        <p:spPr>
          <a:xfrm>
            <a:off x="777631" y="177023"/>
            <a:ext cx="7315201" cy="1154097"/>
          </a:xfrm>
          <a:prstGeom prst="rect">
            <a:avLst/>
          </a:prstGeom>
        </p:spPr>
        <p:txBody>
          <a:bodyPr/>
          <a:lstStyle>
            <a:lvl1pPr>
              <a:defRPr sz="4800"/>
            </a:lvl1pPr>
          </a:lstStyle>
          <a:p>
            <a:pPr/>
            <a:r>
              <a:t>Investigations</a:t>
            </a:r>
          </a:p>
        </p:txBody>
      </p:sp>
      <p:sp>
        <p:nvSpPr>
          <p:cNvPr id="226" name="Content Placeholder 2"/>
          <p:cNvSpPr txBox="1"/>
          <p:nvPr>
            <p:ph type="body" idx="1"/>
          </p:nvPr>
        </p:nvSpPr>
        <p:spPr>
          <a:xfrm>
            <a:off x="777631" y="1831987"/>
            <a:ext cx="7315201" cy="3539527"/>
          </a:xfrm>
          <a:prstGeom prst="rect">
            <a:avLst/>
          </a:prstGeom>
        </p:spPr>
        <p:txBody>
          <a:bodyPr/>
          <a:lstStyle/>
          <a:p>
            <a:pPr marL="0" indent="0">
              <a:spcBef>
                <a:spcPts val="700"/>
              </a:spcBef>
              <a:buSzTx/>
              <a:buFont typeface="Wingdings"/>
              <a:buNone/>
              <a:defRPr sz="3200"/>
            </a:pPr>
            <a:r>
              <a:t>Recommended for all cases:</a:t>
            </a:r>
            <a:br/>
          </a:p>
          <a:p>
            <a:pPr marL="285750" indent="-285750">
              <a:spcBef>
                <a:spcPts val="700"/>
              </a:spcBef>
              <a:buChar char="-"/>
              <a:defRPr sz="3200"/>
            </a:pPr>
            <a:r>
              <a:t>ECG (prolonged PR or arrhythmia).</a:t>
            </a:r>
          </a:p>
          <a:p>
            <a:pPr marL="285750" indent="-285750">
              <a:spcBef>
                <a:spcPts val="700"/>
              </a:spcBef>
              <a:buChar char="-"/>
              <a:defRPr sz="3200"/>
            </a:pPr>
            <a:r>
              <a:t>CXR.</a:t>
            </a:r>
          </a:p>
          <a:p>
            <a:pPr marL="285750" indent="-285750">
              <a:spcBef>
                <a:spcPts val="1100"/>
              </a:spcBef>
              <a:buChar char="-"/>
              <a:defRPr sz="4800"/>
            </a:pPr>
            <a:r>
              <a:t>Echocardiogram (2015).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Title 1"/>
          <p:cNvSpPr txBox="1"/>
          <p:nvPr>
            <p:ph type="title"/>
          </p:nvPr>
        </p:nvSpPr>
        <p:spPr>
          <a:xfrm>
            <a:off x="633796" y="326869"/>
            <a:ext cx="6124099" cy="841316"/>
          </a:xfrm>
          <a:prstGeom prst="rect">
            <a:avLst/>
          </a:prstGeom>
        </p:spPr>
        <p:txBody>
          <a:bodyPr/>
          <a:lstStyle/>
          <a:p>
            <a:pPr/>
            <a:r>
              <a:t>Treatment of ARF</a:t>
            </a:r>
          </a:p>
        </p:txBody>
      </p:sp>
      <p:sp>
        <p:nvSpPr>
          <p:cNvPr id="229" name="Content Placeholder 2"/>
          <p:cNvSpPr txBox="1"/>
          <p:nvPr>
            <p:ph type="body" idx="1"/>
          </p:nvPr>
        </p:nvSpPr>
        <p:spPr>
          <a:xfrm>
            <a:off x="605692" y="1660494"/>
            <a:ext cx="7932616" cy="4351339"/>
          </a:xfrm>
          <a:prstGeom prst="rect">
            <a:avLst/>
          </a:prstGeom>
        </p:spPr>
        <p:txBody>
          <a:bodyPr/>
          <a:lstStyle/>
          <a:p>
            <a:pPr>
              <a:lnSpc>
                <a:spcPct val="80000"/>
              </a:lnSpc>
              <a:spcBef>
                <a:spcPts val="600"/>
              </a:spcBef>
              <a:defRPr sz="2900"/>
            </a:pPr>
            <a:r>
              <a:t>Bed rest </a:t>
            </a:r>
            <a:endParaRPr sz="1700"/>
          </a:p>
          <a:p>
            <a:pPr>
              <a:lnSpc>
                <a:spcPct val="80000"/>
              </a:lnSpc>
              <a:spcBef>
                <a:spcPts val="600"/>
              </a:spcBef>
              <a:defRPr sz="2900"/>
            </a:pPr>
            <a:r>
              <a:t>Salicylates : Aspirin</a:t>
            </a:r>
            <a:endParaRPr sz="1700"/>
          </a:p>
          <a:p>
            <a:pPr>
              <a:lnSpc>
                <a:spcPct val="80000"/>
              </a:lnSpc>
              <a:spcBef>
                <a:spcPts val="600"/>
              </a:spcBef>
              <a:defRPr sz="2900"/>
            </a:pPr>
            <a:r>
              <a:t>75-100 mg /kg/day given as 4 divided doses for 6 -8 weeks.</a:t>
            </a:r>
            <a:br/>
            <a:r>
              <a:rPr u="sng"/>
              <a:t>Attain a blood level </a:t>
            </a:r>
            <a:r>
              <a:t>20-30 mg/dl</a:t>
            </a:r>
            <a:endParaRPr sz="1700"/>
          </a:p>
          <a:p>
            <a:pPr>
              <a:lnSpc>
                <a:spcPct val="80000"/>
              </a:lnSpc>
              <a:spcBef>
                <a:spcPts val="600"/>
              </a:spcBef>
              <a:defRPr sz="2900"/>
            </a:pPr>
            <a:r>
              <a:t>Penicillin: Procaine Penicillin 4 million units/day x10 days.</a:t>
            </a:r>
            <a:endParaRPr sz="3500"/>
          </a:p>
          <a:p>
            <a:pPr>
              <a:lnSpc>
                <a:spcPct val="80000"/>
              </a:lnSpc>
              <a:spcBef>
                <a:spcPts val="600"/>
              </a:spcBef>
              <a:defRPr sz="2900"/>
            </a:pPr>
            <a:r>
              <a:t>Prednisolone:2mg/kg/day taper over 6 weeks, Given when there is severe carditis.</a:t>
            </a:r>
            <a:endParaRPr sz="3500"/>
          </a:p>
          <a:p>
            <a:pPr>
              <a:lnSpc>
                <a:spcPct val="80000"/>
              </a:lnSpc>
              <a:spcBef>
                <a:spcPts val="600"/>
              </a:spcBef>
              <a:defRPr sz="2900"/>
            </a:pPr>
            <a:r>
              <a:t>Heart Failure Treatment: diuretics, ACEI</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Title 1"/>
          <p:cNvSpPr txBox="1"/>
          <p:nvPr>
            <p:ph type="title"/>
          </p:nvPr>
        </p:nvSpPr>
        <p:spPr>
          <a:xfrm>
            <a:off x="312614" y="177661"/>
            <a:ext cx="8147541" cy="1021621"/>
          </a:xfrm>
          <a:prstGeom prst="rect">
            <a:avLst/>
          </a:prstGeom>
        </p:spPr>
        <p:txBody>
          <a:bodyPr/>
          <a:lstStyle/>
          <a:p>
            <a:pPr/>
            <a:r>
              <a:t>Chronic Rheumatic Heart Disease</a:t>
            </a:r>
          </a:p>
        </p:txBody>
      </p:sp>
      <p:sp>
        <p:nvSpPr>
          <p:cNvPr id="232" name="Content Placeholder 2"/>
          <p:cNvSpPr txBox="1"/>
          <p:nvPr>
            <p:ph type="body" idx="1"/>
          </p:nvPr>
        </p:nvSpPr>
        <p:spPr>
          <a:xfrm>
            <a:off x="465013" y="1675678"/>
            <a:ext cx="7995141" cy="4752476"/>
          </a:xfrm>
          <a:prstGeom prst="rect">
            <a:avLst/>
          </a:prstGeom>
        </p:spPr>
        <p:txBody>
          <a:bodyPr/>
          <a:lstStyle/>
          <a:p>
            <a:pPr>
              <a:spcBef>
                <a:spcPts val="700"/>
              </a:spcBef>
              <a:defRPr sz="3200"/>
            </a:pPr>
            <a:r>
              <a:t>Most commonly in Mitral-70%</a:t>
            </a:r>
          </a:p>
          <a:p>
            <a:pPr>
              <a:spcBef>
                <a:spcPts val="700"/>
              </a:spcBef>
              <a:defRPr sz="3200"/>
            </a:pPr>
            <a:r>
              <a:t>Frequently in Aortic-40%</a:t>
            </a:r>
          </a:p>
          <a:p>
            <a:pPr>
              <a:spcBef>
                <a:spcPts val="700"/>
              </a:spcBef>
              <a:defRPr sz="3200"/>
            </a:pPr>
            <a:r>
              <a:t>Less frequently Tricuspid-10%</a:t>
            </a:r>
          </a:p>
          <a:p>
            <a:pPr>
              <a:spcBef>
                <a:spcPts val="700"/>
              </a:spcBef>
              <a:defRPr sz="3200"/>
            </a:pPr>
            <a:r>
              <a:t>Rarely pulmonary valve-2%</a:t>
            </a:r>
          </a:p>
          <a:p>
            <a:pPr>
              <a:spcBef>
                <a:spcPts val="700"/>
              </a:spcBef>
              <a:defRPr sz="3200"/>
            </a:pPr>
            <a:r>
              <a:t>Mitral Stenosis is more common in females (3:1), while males have higher incidence of Aortic Regurgitation</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Rectangle 2"/>
          <p:cNvSpPr txBox="1"/>
          <p:nvPr>
            <p:ph type="title"/>
          </p:nvPr>
        </p:nvSpPr>
        <p:spPr>
          <a:xfrm>
            <a:off x="946294" y="254496"/>
            <a:ext cx="5677244" cy="923100"/>
          </a:xfrm>
          <a:prstGeom prst="rect">
            <a:avLst/>
          </a:prstGeom>
        </p:spPr>
        <p:txBody>
          <a:bodyPr/>
          <a:lstStyle/>
          <a:p>
            <a:pPr/>
            <a:r>
              <a:t>Mitral Stenosis (MS)</a:t>
            </a:r>
          </a:p>
        </p:txBody>
      </p:sp>
      <p:sp>
        <p:nvSpPr>
          <p:cNvPr id="235" name="Rectangle 3"/>
          <p:cNvSpPr txBox="1"/>
          <p:nvPr>
            <p:ph type="body" idx="1"/>
          </p:nvPr>
        </p:nvSpPr>
        <p:spPr>
          <a:xfrm>
            <a:off x="946294" y="1751913"/>
            <a:ext cx="7631091" cy="3840164"/>
          </a:xfrm>
          <a:prstGeom prst="rect">
            <a:avLst/>
          </a:prstGeom>
        </p:spPr>
        <p:txBody>
          <a:bodyPr/>
          <a:lstStyle/>
          <a:p>
            <a:pPr>
              <a:spcBef>
                <a:spcPts val="700"/>
              </a:spcBef>
              <a:defRPr sz="3200"/>
            </a:pPr>
            <a:r>
              <a:t>The normal MVA= 4 - 5 cm</a:t>
            </a:r>
            <a:r>
              <a:rPr baseline="30000"/>
              <a:t>2</a:t>
            </a:r>
            <a:endParaRPr baseline="30000"/>
          </a:p>
          <a:p>
            <a:pPr>
              <a:spcBef>
                <a:spcPts val="700"/>
              </a:spcBef>
              <a:defRPr sz="3200"/>
            </a:pPr>
            <a:r>
              <a:t>In severe MS &lt;1.5 cm</a:t>
            </a:r>
            <a:r>
              <a:rPr baseline="30000"/>
              <a:t>2</a:t>
            </a:r>
            <a:endParaRPr baseline="30000"/>
          </a:p>
          <a:p>
            <a:pPr>
              <a:spcBef>
                <a:spcPts val="700"/>
              </a:spcBef>
              <a:defRPr sz="3200"/>
            </a:pPr>
            <a:r>
              <a:t>High LAP</a:t>
            </a:r>
          </a:p>
          <a:p>
            <a:pPr>
              <a:spcBef>
                <a:spcPts val="700"/>
              </a:spcBef>
              <a:defRPr sz="3200"/>
            </a:pPr>
            <a:r>
              <a:t>The rise in LAP causes a similar rise in pulmonary capillaries, veins and artery.</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Confluent verrucae located on the atrial surface of the mitral valve consistent with acute rheumatic involvement of the heart…"/>
          <p:cNvSpPr txBox="1"/>
          <p:nvPr/>
        </p:nvSpPr>
        <p:spPr>
          <a:xfrm>
            <a:off x="173714" y="6240779"/>
            <a:ext cx="8796572"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2800"/>
              </a:lnSpc>
              <a:defRPr sz="1200">
                <a:solidFill>
                  <a:srgbClr val="FFFFFF"/>
                </a:solidFill>
                <a:latin typeface="Tahoma"/>
                <a:ea typeface="Tahoma"/>
                <a:cs typeface="Tahoma"/>
                <a:sym typeface="Tahoma"/>
              </a:defRPr>
            </a:pPr>
            <a:r>
              <a:t>Confluent verrucae located on the atrial surface of the mitral valve consistent with acute rheumatic involvement of the heart</a:t>
            </a:r>
          </a:p>
          <a:p>
            <a:pPr>
              <a:lnSpc>
                <a:spcPts val="2800"/>
              </a:lnSpc>
              <a:defRPr sz="1200">
                <a:solidFill>
                  <a:srgbClr val="FFFFFF"/>
                </a:solidFill>
                <a:latin typeface="Tahoma"/>
                <a:ea typeface="Tahoma"/>
                <a:cs typeface="Tahoma"/>
                <a:sym typeface="Tahoma"/>
              </a:defRPr>
            </a:pPr>
          </a:p>
          <a:p>
            <a:pPr algn="r">
              <a:lnSpc>
                <a:spcPts val="2800"/>
              </a:lnSpc>
              <a:defRPr sz="1200">
                <a:solidFill>
                  <a:srgbClr val="FFFFFF"/>
                </a:solidFill>
                <a:latin typeface="Tahoma"/>
                <a:ea typeface="Tahoma"/>
                <a:cs typeface="Tahoma"/>
                <a:sym typeface="Tahoma"/>
              </a:defRPr>
            </a:pPr>
            <a:r>
              <a:t>Pediatric Cardiology; Mar2008, Vol. 29 Issue 2, p299</a:t>
            </a:r>
          </a:p>
        </p:txBody>
      </p:sp>
      <p:pic>
        <p:nvPicPr>
          <p:cNvPr id="238" name="4986640.jpg" descr="4986640.jpg"/>
          <p:cNvPicPr>
            <a:picLocks noChangeAspect="1"/>
          </p:cNvPicPr>
          <p:nvPr/>
        </p:nvPicPr>
        <p:blipFill>
          <a:blip r:embed="rId2">
            <a:extLst/>
          </a:blip>
          <a:stretch>
            <a:fillRect/>
          </a:stretch>
        </p:blipFill>
        <p:spPr>
          <a:xfrm>
            <a:off x="400050" y="387350"/>
            <a:ext cx="7720457" cy="5778404"/>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Rectangle 4"/>
          <p:cNvSpPr txBox="1"/>
          <p:nvPr>
            <p:ph type="title"/>
          </p:nvPr>
        </p:nvSpPr>
        <p:spPr>
          <a:xfrm>
            <a:off x="936745" y="326870"/>
            <a:ext cx="6587736" cy="841317"/>
          </a:xfrm>
          <a:prstGeom prst="rect">
            <a:avLst/>
          </a:prstGeom>
        </p:spPr>
        <p:txBody>
          <a:bodyPr/>
          <a:lstStyle/>
          <a:p>
            <a:pPr/>
            <a:r>
              <a:t>Mitral Stenosis</a:t>
            </a:r>
          </a:p>
        </p:txBody>
      </p:sp>
      <p:pic>
        <p:nvPicPr>
          <p:cNvPr id="241" name="Picture 5" descr="Picture 5"/>
          <p:cNvPicPr>
            <a:picLocks noChangeAspect="1"/>
          </p:cNvPicPr>
          <p:nvPr/>
        </p:nvPicPr>
        <p:blipFill>
          <a:blip r:embed="rId3">
            <a:extLst/>
          </a:blip>
          <a:stretch>
            <a:fillRect/>
          </a:stretch>
        </p:blipFill>
        <p:spPr>
          <a:xfrm>
            <a:off x="1849363" y="1790163"/>
            <a:ext cx="4762501" cy="4554538"/>
          </a:xfrm>
          <a:prstGeom prst="rect">
            <a:avLst/>
          </a:prstGeom>
          <a:ln>
            <a:solidFill>
              <a:srgbClr val="FFFFFF"/>
            </a:solidFill>
            <a:miter/>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Title 1"/>
          <p:cNvSpPr txBox="1"/>
          <p:nvPr>
            <p:ph type="title"/>
          </p:nvPr>
        </p:nvSpPr>
        <p:spPr>
          <a:xfrm>
            <a:off x="640866" y="40252"/>
            <a:ext cx="7662986" cy="1154098"/>
          </a:xfrm>
          <a:prstGeom prst="rect">
            <a:avLst/>
          </a:prstGeom>
        </p:spPr>
        <p:txBody>
          <a:bodyPr/>
          <a:lstStyle/>
          <a:p>
            <a:pPr/>
            <a:r>
              <a:t>Rheumatic Heart Disease (RHD)</a:t>
            </a:r>
          </a:p>
        </p:txBody>
      </p:sp>
      <p:sp>
        <p:nvSpPr>
          <p:cNvPr id="124" name="Content Placeholder 2"/>
          <p:cNvSpPr txBox="1"/>
          <p:nvPr>
            <p:ph type="body" idx="1"/>
          </p:nvPr>
        </p:nvSpPr>
        <p:spPr>
          <a:xfrm>
            <a:off x="640866" y="2085987"/>
            <a:ext cx="7315201" cy="3539527"/>
          </a:xfrm>
          <a:prstGeom prst="rect">
            <a:avLst/>
          </a:prstGeom>
        </p:spPr>
        <p:txBody>
          <a:bodyPr/>
          <a:lstStyle/>
          <a:p>
            <a:pPr>
              <a:spcBef>
                <a:spcPts val="700"/>
              </a:spcBef>
              <a:defRPr sz="3200"/>
            </a:pPr>
            <a:r>
              <a:t>RHD is a long term complication of ARF.</a:t>
            </a:r>
          </a:p>
          <a:p>
            <a:pPr>
              <a:spcBef>
                <a:spcPts val="700"/>
              </a:spcBef>
              <a:defRPr sz="3200"/>
            </a:pPr>
            <a:r>
              <a:t>Major effect on health is due to damage to heart valves.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Rectangle 2"/>
          <p:cNvSpPr txBox="1"/>
          <p:nvPr>
            <p:ph type="title"/>
          </p:nvPr>
        </p:nvSpPr>
        <p:spPr>
          <a:xfrm>
            <a:off x="591047" y="176232"/>
            <a:ext cx="6510464" cy="1093773"/>
          </a:xfrm>
          <a:prstGeom prst="rect">
            <a:avLst/>
          </a:prstGeom>
        </p:spPr>
        <p:txBody>
          <a:bodyPr/>
          <a:lstStyle/>
          <a:p>
            <a:pPr defTabSz="896111">
              <a:defRPr sz="3528"/>
            </a:pPr>
            <a:r>
              <a:t>Clinical Features of MS</a:t>
            </a:r>
            <a:br/>
            <a:r>
              <a:t>(Symptoms)</a:t>
            </a:r>
          </a:p>
        </p:txBody>
      </p:sp>
      <p:sp>
        <p:nvSpPr>
          <p:cNvPr id="246" name="Rectangle 3"/>
          <p:cNvSpPr txBox="1"/>
          <p:nvPr>
            <p:ph type="body" idx="1"/>
          </p:nvPr>
        </p:nvSpPr>
        <p:spPr>
          <a:xfrm>
            <a:off x="962268" y="1742667"/>
            <a:ext cx="7022274" cy="4057651"/>
          </a:xfrm>
          <a:prstGeom prst="rect">
            <a:avLst/>
          </a:prstGeom>
        </p:spPr>
        <p:txBody>
          <a:bodyPr/>
          <a:lstStyle/>
          <a:p>
            <a:pPr>
              <a:lnSpc>
                <a:spcPct val="90000"/>
              </a:lnSpc>
              <a:spcBef>
                <a:spcPts val="700"/>
              </a:spcBef>
              <a:defRPr sz="3200"/>
            </a:pPr>
            <a:r>
              <a:t>Dyspnea</a:t>
            </a:r>
          </a:p>
          <a:p>
            <a:pPr>
              <a:lnSpc>
                <a:spcPct val="90000"/>
              </a:lnSpc>
              <a:spcBef>
                <a:spcPts val="700"/>
              </a:spcBef>
              <a:defRPr sz="3200"/>
            </a:pPr>
            <a:r>
              <a:t>Fatigue</a:t>
            </a:r>
          </a:p>
          <a:p>
            <a:pPr>
              <a:lnSpc>
                <a:spcPct val="90000"/>
              </a:lnSpc>
              <a:spcBef>
                <a:spcPts val="700"/>
              </a:spcBef>
              <a:defRPr sz="3200"/>
            </a:pPr>
            <a:r>
              <a:t>Palpitation</a:t>
            </a:r>
          </a:p>
          <a:p>
            <a:pPr>
              <a:lnSpc>
                <a:spcPct val="90000"/>
              </a:lnSpc>
              <a:spcBef>
                <a:spcPts val="700"/>
              </a:spcBef>
              <a:defRPr sz="3200"/>
            </a:pPr>
            <a:r>
              <a:t>Hemoptysis (10%)</a:t>
            </a:r>
          </a:p>
          <a:p>
            <a:pPr>
              <a:lnSpc>
                <a:spcPct val="90000"/>
              </a:lnSpc>
              <a:spcBef>
                <a:spcPts val="700"/>
              </a:spcBef>
              <a:defRPr sz="3200"/>
            </a:pPr>
            <a:r>
              <a:t>Hoarseness ( Ortner’s syndrome)</a:t>
            </a:r>
          </a:p>
          <a:p>
            <a:pPr>
              <a:lnSpc>
                <a:spcPct val="90000"/>
              </a:lnSpc>
              <a:spcBef>
                <a:spcPts val="700"/>
              </a:spcBef>
              <a:defRPr sz="3200"/>
            </a:pPr>
            <a:r>
              <a:t>Dysphagia </a:t>
            </a:r>
          </a:p>
          <a:p>
            <a:pPr>
              <a:lnSpc>
                <a:spcPct val="90000"/>
              </a:lnSpc>
              <a:spcBef>
                <a:spcPts val="700"/>
              </a:spcBef>
              <a:defRPr sz="3200"/>
            </a:pPr>
            <a:r>
              <a:t>Storke or peripheral embolization</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8" name="Picture 3" descr="Picture 3"/>
          <p:cNvPicPr>
            <a:picLocks noChangeAspect="1"/>
          </p:cNvPicPr>
          <p:nvPr/>
        </p:nvPicPr>
        <p:blipFill>
          <a:blip r:embed="rId2">
            <a:extLst/>
          </a:blip>
          <a:stretch>
            <a:fillRect/>
          </a:stretch>
        </p:blipFill>
        <p:spPr>
          <a:xfrm>
            <a:off x="0" y="0"/>
            <a:ext cx="9144000" cy="6858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Rectangle 2"/>
          <p:cNvSpPr txBox="1"/>
          <p:nvPr>
            <p:ph type="title"/>
          </p:nvPr>
        </p:nvSpPr>
        <p:spPr>
          <a:xfrm>
            <a:off x="547067" y="254000"/>
            <a:ext cx="7483242" cy="1119376"/>
          </a:xfrm>
          <a:prstGeom prst="rect">
            <a:avLst/>
          </a:prstGeom>
        </p:spPr>
        <p:txBody>
          <a:bodyPr/>
          <a:lstStyle/>
          <a:p>
            <a:pPr defTabSz="905255">
              <a:defRPr sz="3564"/>
            </a:pPr>
            <a:r>
              <a:t>Clinical Features of MS </a:t>
            </a:r>
            <a:br/>
            <a:r>
              <a:t>(Physical Exam.)</a:t>
            </a:r>
          </a:p>
        </p:txBody>
      </p:sp>
      <p:sp>
        <p:nvSpPr>
          <p:cNvPr id="251" name="Rectangle 3"/>
          <p:cNvSpPr txBox="1"/>
          <p:nvPr>
            <p:ph type="body" idx="1"/>
          </p:nvPr>
        </p:nvSpPr>
        <p:spPr>
          <a:xfrm>
            <a:off x="940420" y="1811849"/>
            <a:ext cx="7578350" cy="4344988"/>
          </a:xfrm>
          <a:prstGeom prst="rect">
            <a:avLst/>
          </a:prstGeom>
        </p:spPr>
        <p:txBody>
          <a:bodyPr/>
          <a:lstStyle/>
          <a:p>
            <a:pPr>
              <a:lnSpc>
                <a:spcPct val="90000"/>
              </a:lnSpc>
              <a:spcBef>
                <a:spcPts val="700"/>
              </a:spcBef>
              <a:defRPr sz="3200"/>
            </a:pPr>
            <a:r>
              <a:t>Cyanosis (Mitral facies,malar flush)</a:t>
            </a:r>
          </a:p>
          <a:p>
            <a:pPr>
              <a:lnSpc>
                <a:spcPct val="90000"/>
              </a:lnSpc>
              <a:spcBef>
                <a:spcPts val="700"/>
              </a:spcBef>
              <a:defRPr sz="3200"/>
            </a:pPr>
            <a:r>
              <a:t>Tapping apex ( S1)</a:t>
            </a:r>
          </a:p>
          <a:p>
            <a:pPr>
              <a:lnSpc>
                <a:spcPct val="90000"/>
              </a:lnSpc>
              <a:spcBef>
                <a:spcPts val="700"/>
              </a:spcBef>
              <a:defRPr sz="3200"/>
            </a:pPr>
            <a:r>
              <a:t>Parasternal heave</a:t>
            </a:r>
          </a:p>
          <a:p>
            <a:pPr>
              <a:lnSpc>
                <a:spcPct val="90000"/>
              </a:lnSpc>
              <a:spcBef>
                <a:spcPts val="700"/>
              </a:spcBef>
              <a:defRPr sz="3200"/>
            </a:pPr>
            <a:r>
              <a:t>Diastolic thrill</a:t>
            </a:r>
          </a:p>
          <a:p>
            <a:pPr>
              <a:lnSpc>
                <a:spcPct val="90000"/>
              </a:lnSpc>
              <a:spcBef>
                <a:spcPts val="700"/>
              </a:spcBef>
              <a:defRPr sz="3200"/>
            </a:pPr>
            <a:r>
              <a:t>Accentuated S1 , accentuated S2</a:t>
            </a:r>
          </a:p>
          <a:p>
            <a:pPr>
              <a:lnSpc>
                <a:spcPct val="90000"/>
              </a:lnSpc>
              <a:spcBef>
                <a:spcPts val="700"/>
              </a:spcBef>
              <a:defRPr sz="3200"/>
            </a:pPr>
            <a:r>
              <a:t>Opening snap</a:t>
            </a:r>
          </a:p>
          <a:p>
            <a:pPr>
              <a:lnSpc>
                <a:spcPct val="90000"/>
              </a:lnSpc>
              <a:spcBef>
                <a:spcPts val="700"/>
              </a:spcBef>
              <a:defRPr sz="3200"/>
            </a:pPr>
            <a:r>
              <a:t>Mid-diastolic rumble</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Picture 5" descr="Picture 5"/>
          <p:cNvPicPr>
            <a:picLocks noChangeAspect="1"/>
          </p:cNvPicPr>
          <p:nvPr/>
        </p:nvPicPr>
        <p:blipFill>
          <a:blip r:embed="rId3">
            <a:extLst/>
          </a:blip>
          <a:stretch>
            <a:fillRect/>
          </a:stretch>
        </p:blipFill>
        <p:spPr>
          <a:xfrm>
            <a:off x="1362985" y="351692"/>
            <a:ext cx="6629694" cy="6232449"/>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Rectangle 2"/>
          <p:cNvSpPr txBox="1"/>
          <p:nvPr>
            <p:ph type="title"/>
          </p:nvPr>
        </p:nvSpPr>
        <p:spPr>
          <a:xfrm>
            <a:off x="920652" y="515154"/>
            <a:ext cx="6162734" cy="738287"/>
          </a:xfrm>
          <a:prstGeom prst="rect">
            <a:avLst/>
          </a:prstGeom>
        </p:spPr>
        <p:txBody>
          <a:bodyPr/>
          <a:lstStyle/>
          <a:p>
            <a:pPr/>
            <a:r>
              <a:t>Investigations </a:t>
            </a:r>
          </a:p>
        </p:txBody>
      </p:sp>
      <p:sp>
        <p:nvSpPr>
          <p:cNvPr id="258" name="Rectangle 3"/>
          <p:cNvSpPr txBox="1"/>
          <p:nvPr>
            <p:ph type="body" idx="1"/>
          </p:nvPr>
        </p:nvSpPr>
        <p:spPr>
          <a:xfrm>
            <a:off x="1040974" y="1674253"/>
            <a:ext cx="7204258" cy="4386287"/>
          </a:xfrm>
          <a:prstGeom prst="rect">
            <a:avLst/>
          </a:prstGeom>
        </p:spPr>
        <p:txBody>
          <a:bodyPr/>
          <a:lstStyle/>
          <a:p>
            <a:pPr>
              <a:lnSpc>
                <a:spcPct val="90000"/>
              </a:lnSpc>
              <a:spcBef>
                <a:spcPts val="700"/>
              </a:spcBef>
              <a:defRPr sz="3200"/>
            </a:pPr>
            <a:r>
              <a:t>CXR</a:t>
            </a:r>
          </a:p>
          <a:p>
            <a:pPr lvl="1" marL="502919" indent="-182879">
              <a:lnSpc>
                <a:spcPct val="90000"/>
              </a:lnSpc>
              <a:spcBef>
                <a:spcPts val="700"/>
              </a:spcBef>
              <a:defRPr sz="3000"/>
            </a:pPr>
            <a:r>
              <a:t>Straightening of the left heart border</a:t>
            </a:r>
            <a:endParaRPr sz="1800"/>
          </a:p>
          <a:p>
            <a:pPr lvl="1" marL="502919" indent="-182879">
              <a:lnSpc>
                <a:spcPct val="90000"/>
              </a:lnSpc>
              <a:spcBef>
                <a:spcPts val="700"/>
              </a:spcBef>
              <a:defRPr sz="3000"/>
            </a:pPr>
            <a:r>
              <a:t>Double density </a:t>
            </a:r>
            <a:endParaRPr sz="1800"/>
          </a:p>
          <a:p>
            <a:pPr lvl="1" marL="502919" indent="-182879">
              <a:lnSpc>
                <a:spcPct val="90000"/>
              </a:lnSpc>
              <a:spcBef>
                <a:spcPts val="700"/>
              </a:spcBef>
              <a:defRPr sz="3000"/>
            </a:pPr>
            <a:r>
              <a:t>Kerley B lines , CA in MV</a:t>
            </a:r>
            <a:endParaRPr sz="1800"/>
          </a:p>
          <a:p>
            <a:pPr>
              <a:lnSpc>
                <a:spcPct val="90000"/>
              </a:lnSpc>
              <a:spcBef>
                <a:spcPts val="700"/>
              </a:spcBef>
              <a:defRPr sz="3200"/>
            </a:pPr>
            <a:r>
              <a:t>ECG: </a:t>
            </a:r>
          </a:p>
          <a:p>
            <a:pPr lvl="1" marL="502919" indent="-182879">
              <a:lnSpc>
                <a:spcPct val="90000"/>
              </a:lnSpc>
              <a:spcBef>
                <a:spcPts val="700"/>
              </a:spcBef>
              <a:defRPr sz="3000"/>
            </a:pPr>
            <a:r>
              <a:t>LAE, P Mitrale ,RV dominance</a:t>
            </a:r>
          </a:p>
          <a:p>
            <a:pPr>
              <a:lnSpc>
                <a:spcPct val="90000"/>
              </a:lnSpc>
              <a:spcBef>
                <a:spcPts val="700"/>
              </a:spcBef>
              <a:defRPr sz="3200"/>
            </a:pPr>
            <a:r>
              <a:t>Echodoppler    </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Picture 4" descr="Picture 4"/>
          <p:cNvPicPr>
            <a:picLocks noChangeAspect="1"/>
          </p:cNvPicPr>
          <p:nvPr/>
        </p:nvPicPr>
        <p:blipFill>
          <a:blip r:embed="rId2">
            <a:extLst/>
          </a:blip>
          <a:stretch>
            <a:fillRect/>
          </a:stretch>
        </p:blipFill>
        <p:spPr>
          <a:xfrm>
            <a:off x="1606955" y="0"/>
            <a:ext cx="5986362" cy="6858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2" name="Picture 1" descr="Picture 1"/>
          <p:cNvPicPr>
            <a:picLocks noChangeAspect="1"/>
          </p:cNvPicPr>
          <p:nvPr/>
        </p:nvPicPr>
        <p:blipFill>
          <a:blip r:embed="rId2">
            <a:extLst/>
          </a:blip>
          <a:stretch>
            <a:fillRect/>
          </a:stretch>
        </p:blipFill>
        <p:spPr>
          <a:xfrm>
            <a:off x="1270000" y="0"/>
            <a:ext cx="6583413" cy="6858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4" name="Picture 3" descr="Picture 3"/>
          <p:cNvPicPr>
            <a:picLocks noChangeAspect="1"/>
          </p:cNvPicPr>
          <p:nvPr/>
        </p:nvPicPr>
        <p:blipFill>
          <a:blip r:embed="rId2">
            <a:extLst/>
          </a:blip>
          <a:stretch>
            <a:fillRect/>
          </a:stretch>
        </p:blipFill>
        <p:spPr>
          <a:xfrm>
            <a:off x="1054100" y="0"/>
            <a:ext cx="7025269" cy="6858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Picture 3" descr="Picture 3"/>
          <p:cNvPicPr>
            <a:picLocks noChangeAspect="1"/>
          </p:cNvPicPr>
          <p:nvPr/>
        </p:nvPicPr>
        <p:blipFill>
          <a:blip r:embed="rId2">
            <a:extLst/>
          </a:blip>
          <a:stretch>
            <a:fillRect/>
          </a:stretch>
        </p:blipFill>
        <p:spPr>
          <a:xfrm>
            <a:off x="2156820" y="610189"/>
            <a:ext cx="4635840" cy="5554655"/>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Picture 4" descr="Picture 4"/>
          <p:cNvPicPr>
            <a:picLocks noChangeAspect="1"/>
          </p:cNvPicPr>
          <p:nvPr/>
        </p:nvPicPr>
        <p:blipFill>
          <a:blip r:embed="rId2">
            <a:extLst/>
          </a:blip>
          <a:stretch>
            <a:fillRect/>
          </a:stretch>
        </p:blipFill>
        <p:spPr>
          <a:xfrm>
            <a:off x="1397000" y="1054100"/>
            <a:ext cx="6350000" cy="47498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Title 1"/>
          <p:cNvSpPr txBox="1"/>
          <p:nvPr>
            <p:ph type="title"/>
          </p:nvPr>
        </p:nvSpPr>
        <p:spPr>
          <a:xfrm>
            <a:off x="840153" y="441900"/>
            <a:ext cx="5438299" cy="764044"/>
          </a:xfrm>
          <a:prstGeom prst="rect">
            <a:avLst/>
          </a:prstGeom>
        </p:spPr>
        <p:txBody>
          <a:bodyPr/>
          <a:lstStyle/>
          <a:p>
            <a:pPr/>
            <a:r>
              <a:t>Global Burden of RHD</a:t>
            </a:r>
          </a:p>
        </p:txBody>
      </p:sp>
      <p:sp>
        <p:nvSpPr>
          <p:cNvPr id="127" name="Content Placeholder 2"/>
          <p:cNvSpPr txBox="1"/>
          <p:nvPr>
            <p:ph type="body" idx="1"/>
          </p:nvPr>
        </p:nvSpPr>
        <p:spPr>
          <a:xfrm>
            <a:off x="575401" y="1738648"/>
            <a:ext cx="8216915" cy="4983819"/>
          </a:xfrm>
          <a:prstGeom prst="rect">
            <a:avLst/>
          </a:prstGeom>
        </p:spPr>
        <p:txBody>
          <a:bodyPr/>
          <a:lstStyle/>
          <a:p>
            <a:pPr>
              <a:spcBef>
                <a:spcPts val="600"/>
              </a:spcBef>
              <a:defRPr sz="2800"/>
            </a:pPr>
            <a:r>
              <a:t>A leading cause of CV morbidity &amp; mortality in young people</a:t>
            </a:r>
          </a:p>
          <a:p>
            <a:pPr>
              <a:spcBef>
                <a:spcPts val="600"/>
              </a:spcBef>
              <a:defRPr sz="2800"/>
            </a:pPr>
            <a:r>
              <a:t>Total cases with RHD: 20 Millions</a:t>
            </a:r>
          </a:p>
          <a:p>
            <a:pPr>
              <a:spcBef>
                <a:spcPts val="600"/>
              </a:spcBef>
              <a:defRPr sz="2800"/>
            </a:pPr>
            <a:r>
              <a:t>CHF: 3Million, valve surgery required in 1Million</a:t>
            </a:r>
          </a:p>
          <a:p>
            <a:pPr>
              <a:spcBef>
                <a:spcPts val="600"/>
              </a:spcBef>
              <a:defRPr sz="2800"/>
            </a:pPr>
            <a:r>
              <a:t>Annual incidence of RF: 0.5 Million, nearly half develop carditis</a:t>
            </a:r>
          </a:p>
          <a:p>
            <a:pPr>
              <a:spcBef>
                <a:spcPts val="600"/>
              </a:spcBef>
              <a:defRPr sz="2800"/>
            </a:pPr>
            <a:r>
              <a:t>Estimated deaths from RHD: 250,000/YR</a:t>
            </a:r>
          </a:p>
          <a:p>
            <a:pPr>
              <a:spcBef>
                <a:spcPts val="600"/>
              </a:spcBef>
              <a:defRPr sz="2800"/>
            </a:pPr>
            <a:r>
              <a:t>Imposes a substantial burden on health care systems with limited budgets.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0" name="Picture 3" descr="Picture 3"/>
          <p:cNvPicPr>
            <a:picLocks noChangeAspect="1"/>
          </p:cNvPicPr>
          <p:nvPr/>
        </p:nvPicPr>
        <p:blipFill>
          <a:blip r:embed="rId2">
            <a:extLst/>
          </a:blip>
          <a:stretch>
            <a:fillRect/>
          </a:stretch>
        </p:blipFill>
        <p:spPr>
          <a:xfrm>
            <a:off x="0" y="228600"/>
            <a:ext cx="9144000" cy="6380651"/>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Text Box 3"/>
          <p:cNvSpPr txBox="1"/>
          <p:nvPr/>
        </p:nvSpPr>
        <p:spPr>
          <a:xfrm>
            <a:off x="1025996" y="700781"/>
            <a:ext cx="5818744" cy="7081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pPr/>
            <a:r>
              <a:t>Echo In Mitral Stenosis</a:t>
            </a:r>
          </a:p>
        </p:txBody>
      </p:sp>
      <p:pic>
        <p:nvPicPr>
          <p:cNvPr id="273" name="Picture 1" descr="Picture 1"/>
          <p:cNvPicPr>
            <a:picLocks noChangeAspect="1"/>
          </p:cNvPicPr>
          <p:nvPr/>
        </p:nvPicPr>
        <p:blipFill>
          <a:blip r:embed="rId3">
            <a:extLst/>
          </a:blip>
          <a:stretch>
            <a:fillRect/>
          </a:stretch>
        </p:blipFill>
        <p:spPr>
          <a:xfrm>
            <a:off x="1563580" y="1600941"/>
            <a:ext cx="5906626" cy="5006789"/>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Picture 1" descr="Picture 1"/>
          <p:cNvPicPr>
            <a:picLocks noChangeAspect="1"/>
          </p:cNvPicPr>
          <p:nvPr/>
        </p:nvPicPr>
        <p:blipFill>
          <a:blip r:embed="rId2">
            <a:extLst/>
          </a:blip>
          <a:stretch>
            <a:fillRect/>
          </a:stretch>
        </p:blipFill>
        <p:spPr>
          <a:xfrm>
            <a:off x="511078" y="161553"/>
            <a:ext cx="8220880" cy="6621752"/>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9" name="Picture 5" descr="Picture 5"/>
          <p:cNvPicPr>
            <a:picLocks noChangeAspect="1"/>
          </p:cNvPicPr>
          <p:nvPr/>
        </p:nvPicPr>
        <p:blipFill>
          <a:blip r:embed="rId3">
            <a:extLst/>
          </a:blip>
          <a:stretch>
            <a:fillRect/>
          </a:stretch>
        </p:blipFill>
        <p:spPr>
          <a:xfrm>
            <a:off x="1738925" y="813239"/>
            <a:ext cx="5791249" cy="5538364"/>
          </a:xfrm>
          <a:prstGeom prst="rect">
            <a:avLst/>
          </a:prstGeom>
          <a:ln>
            <a:solidFill>
              <a:srgbClr val="FFFFFF"/>
            </a:solidFill>
            <a:miter/>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Title 1"/>
          <p:cNvSpPr txBox="1"/>
          <p:nvPr>
            <p:ph type="title"/>
          </p:nvPr>
        </p:nvSpPr>
        <p:spPr>
          <a:prstGeom prst="rect">
            <a:avLst/>
          </a:prstGeom>
        </p:spPr>
        <p:txBody>
          <a:bodyPr/>
          <a:lstStyle/>
          <a:p>
            <a:pPr/>
          </a:p>
        </p:txBody>
      </p:sp>
      <p:pic>
        <p:nvPicPr>
          <p:cNvPr id="284" name="Severe Mitral stenosis with Atrial Fibrillation, Dr AM Thirugnanam.mp4" descr="Severe Mitral stenosis with Atrial Fibrillation, Dr AM Thirugnanam.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95288" y="74613"/>
            <a:ext cx="8288337" cy="6754812"/>
          </a:xfrm>
          <a:prstGeom prst="rect">
            <a:avLst/>
          </a:prstGeom>
          <a:ln w="12700">
            <a:miter lim="400000"/>
          </a:ln>
        </p:spPr>
      </p:pic>
      <p:sp>
        <p:nvSpPr>
          <p:cNvPr id="285" name="Rectangle 4"/>
          <p:cNvSpPr/>
          <p:nvPr/>
        </p:nvSpPr>
        <p:spPr>
          <a:xfrm>
            <a:off x="394806" y="74695"/>
            <a:ext cx="8291995" cy="672262"/>
          </a:xfrm>
          <a:prstGeom prst="rect">
            <a:avLst/>
          </a:prstGeom>
          <a:gradFill>
            <a:gsLst>
              <a:gs pos="0">
                <a:srgbClr val="434343"/>
              </a:gs>
              <a:gs pos="60000">
                <a:srgbClr val="000000"/>
              </a:gs>
              <a:gs pos="100000">
                <a:srgbClr val="000000"/>
              </a:gs>
            </a:gsLst>
            <a:lin ang="5400000"/>
          </a:gradFill>
          <a:ln w="12700">
            <a:solidFill>
              <a:srgbClr val="000000"/>
            </a:solidFill>
          </a:ln>
          <a:effectLst>
            <a:outerShdw sx="100000" sy="100000" kx="0" ky="0" algn="b" rotWithShape="0" blurRad="50800" dist="38100" dir="5400000">
              <a:srgbClr val="000000">
                <a:alpha val="48000"/>
              </a:srgbClr>
            </a:outerShdw>
          </a:effectLst>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3089000" fill="hold"/>
                                        <p:tgtEl>
                                          <p:spTgt spid="28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8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8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Rectangle 2"/>
          <p:cNvSpPr txBox="1"/>
          <p:nvPr>
            <p:ph type="title"/>
          </p:nvPr>
        </p:nvSpPr>
        <p:spPr>
          <a:xfrm>
            <a:off x="879771" y="283164"/>
            <a:ext cx="3689010" cy="884463"/>
          </a:xfrm>
          <a:prstGeom prst="rect">
            <a:avLst/>
          </a:prstGeom>
        </p:spPr>
        <p:txBody>
          <a:bodyPr/>
          <a:lstStyle/>
          <a:p>
            <a:pPr>
              <a:defRPr sz="3900"/>
            </a:pPr>
            <a:r>
              <a:t>Management </a:t>
            </a:r>
            <a:r>
              <a:rPr sz="5400"/>
              <a:t> </a:t>
            </a:r>
          </a:p>
        </p:txBody>
      </p:sp>
      <p:sp>
        <p:nvSpPr>
          <p:cNvPr id="288" name="Rectangle 3"/>
          <p:cNvSpPr txBox="1"/>
          <p:nvPr>
            <p:ph type="body" idx="1"/>
          </p:nvPr>
        </p:nvSpPr>
        <p:spPr>
          <a:xfrm>
            <a:off x="879771" y="1609859"/>
            <a:ext cx="5665615" cy="4486141"/>
          </a:xfrm>
          <a:prstGeom prst="rect">
            <a:avLst/>
          </a:prstGeom>
        </p:spPr>
        <p:txBody>
          <a:bodyPr/>
          <a:lstStyle/>
          <a:p>
            <a:pPr>
              <a:spcBef>
                <a:spcPts val="700"/>
              </a:spcBef>
              <a:defRPr sz="3200"/>
            </a:pPr>
            <a:r>
              <a:t>B-Blockers ,CCB</a:t>
            </a:r>
          </a:p>
          <a:p>
            <a:pPr>
              <a:spcBef>
                <a:spcPts val="700"/>
              </a:spcBef>
              <a:defRPr sz="3200"/>
            </a:pPr>
            <a:r>
              <a:t>Digoxin ( AF )</a:t>
            </a:r>
          </a:p>
          <a:p>
            <a:pPr>
              <a:spcBef>
                <a:spcPts val="700"/>
              </a:spcBef>
              <a:defRPr sz="3200"/>
            </a:pPr>
            <a:r>
              <a:t>Diuretics</a:t>
            </a:r>
          </a:p>
          <a:p>
            <a:pPr>
              <a:spcBef>
                <a:spcPts val="700"/>
              </a:spcBef>
              <a:defRPr sz="3200"/>
            </a:pPr>
            <a:r>
              <a:t>Warfarin</a:t>
            </a:r>
          </a:p>
          <a:p>
            <a:pPr>
              <a:spcBef>
                <a:spcPts val="700"/>
              </a:spcBef>
              <a:defRPr sz="3200"/>
            </a:pPr>
            <a:r>
              <a:t>Balloon Valvuloplasty</a:t>
            </a:r>
          </a:p>
          <a:p>
            <a:pPr>
              <a:spcBef>
                <a:spcPts val="700"/>
              </a:spcBef>
              <a:defRPr sz="3200"/>
            </a:pPr>
            <a:r>
              <a:t>Mitral valve replacement</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Rectangle 4"/>
          <p:cNvSpPr/>
          <p:nvPr/>
        </p:nvSpPr>
        <p:spPr>
          <a:xfrm>
            <a:off x="1717606" y="0"/>
            <a:ext cx="5843803" cy="6858000"/>
          </a:xfrm>
          <a:prstGeom prst="rect">
            <a:avLst/>
          </a:prstGeom>
          <a:solidFill>
            <a:srgbClr val="FFFFFF"/>
          </a:solidFill>
          <a:ln w="19050">
            <a:solidFill>
              <a:schemeClr val="accent6"/>
            </a:solidFill>
          </a:ln>
        </p:spPr>
        <p:txBody>
          <a:bodyPr lIns="45719" rIns="45719" anchor="ctr"/>
          <a:lstStyle/>
          <a:p>
            <a:pPr algn="ctr"/>
          </a:p>
        </p:txBody>
      </p:sp>
      <p:pic>
        <p:nvPicPr>
          <p:cNvPr id="291" name="Picture 3" descr="Picture 3"/>
          <p:cNvPicPr>
            <a:picLocks noChangeAspect="1"/>
          </p:cNvPicPr>
          <p:nvPr/>
        </p:nvPicPr>
        <p:blipFill>
          <a:blip r:embed="rId3">
            <a:extLst/>
          </a:blip>
          <a:stretch>
            <a:fillRect/>
          </a:stretch>
        </p:blipFill>
        <p:spPr>
          <a:xfrm>
            <a:off x="1717606" y="-23081"/>
            <a:ext cx="5843803" cy="6861543"/>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Rectangle 2"/>
          <p:cNvSpPr txBox="1"/>
          <p:nvPr>
            <p:ph type="title"/>
          </p:nvPr>
        </p:nvSpPr>
        <p:spPr>
          <a:xfrm>
            <a:off x="866104" y="478252"/>
            <a:ext cx="6187282" cy="689357"/>
          </a:xfrm>
          <a:prstGeom prst="rect">
            <a:avLst/>
          </a:prstGeom>
        </p:spPr>
        <p:txBody>
          <a:bodyPr/>
          <a:lstStyle/>
          <a:p>
            <a:pPr/>
            <a:r>
              <a:t>Mitral Regurgitation (MR)</a:t>
            </a:r>
          </a:p>
        </p:txBody>
      </p:sp>
      <p:sp>
        <p:nvSpPr>
          <p:cNvPr id="296" name="Rectangle 3"/>
          <p:cNvSpPr txBox="1"/>
          <p:nvPr>
            <p:ph type="body" idx="1"/>
          </p:nvPr>
        </p:nvSpPr>
        <p:spPr>
          <a:xfrm>
            <a:off x="866105" y="1691545"/>
            <a:ext cx="7398664" cy="4697533"/>
          </a:xfrm>
          <a:prstGeom prst="rect">
            <a:avLst/>
          </a:prstGeom>
        </p:spPr>
        <p:txBody>
          <a:bodyPr/>
          <a:lstStyle/>
          <a:p>
            <a:pPr>
              <a:spcBef>
                <a:spcPts val="700"/>
              </a:spcBef>
              <a:defRPr sz="3200"/>
            </a:pPr>
            <a:r>
              <a:t>Asymptomatic </a:t>
            </a:r>
          </a:p>
          <a:p>
            <a:pPr>
              <a:spcBef>
                <a:spcPts val="700"/>
              </a:spcBef>
              <a:defRPr sz="3200"/>
            </a:pPr>
            <a:r>
              <a:t>Dyspnea , orthopnea, PND</a:t>
            </a:r>
          </a:p>
          <a:p>
            <a:pPr>
              <a:spcBef>
                <a:spcPts val="700"/>
              </a:spcBef>
              <a:defRPr sz="3200"/>
            </a:pPr>
            <a:r>
              <a:t>Displaced PMI, Thrill</a:t>
            </a:r>
          </a:p>
          <a:p>
            <a:pPr>
              <a:spcBef>
                <a:spcPts val="700"/>
              </a:spcBef>
              <a:defRPr sz="3200"/>
            </a:pPr>
            <a:r>
              <a:t>Soft S1,  </a:t>
            </a:r>
          </a:p>
          <a:p>
            <a:pPr>
              <a:spcBef>
                <a:spcPts val="700"/>
              </a:spcBef>
              <a:defRPr sz="3200"/>
            </a:pPr>
            <a:r>
              <a:t>Pansystolic murmur</a:t>
            </a:r>
          </a:p>
          <a:p>
            <a:pPr>
              <a:spcBef>
                <a:spcPts val="700"/>
              </a:spcBef>
              <a:defRPr sz="3200"/>
            </a:pPr>
            <a:r>
              <a:t>Diagnosis confirmed and staged by echo. </a:t>
            </a:r>
          </a:p>
          <a:p>
            <a:pPr>
              <a:spcBef>
                <a:spcPts val="700"/>
              </a:spcBef>
              <a:defRPr sz="3200"/>
            </a:pPr>
            <a:r>
              <a:t>Treatment is surgical</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Rectangle 2"/>
          <p:cNvSpPr txBox="1"/>
          <p:nvPr>
            <p:ph type="title"/>
          </p:nvPr>
        </p:nvSpPr>
        <p:spPr>
          <a:xfrm>
            <a:off x="635768" y="373488"/>
            <a:ext cx="7257772" cy="789802"/>
          </a:xfrm>
          <a:prstGeom prst="rect">
            <a:avLst/>
          </a:prstGeom>
        </p:spPr>
        <p:txBody>
          <a:bodyPr/>
          <a:lstStyle/>
          <a:p>
            <a:pPr/>
            <a:r>
              <a:t>Aortic Regurgitation (AR) signs</a:t>
            </a:r>
          </a:p>
        </p:txBody>
      </p:sp>
      <p:sp>
        <p:nvSpPr>
          <p:cNvPr id="299" name="Rectangle 3"/>
          <p:cNvSpPr txBox="1"/>
          <p:nvPr>
            <p:ph type="body" idx="1"/>
          </p:nvPr>
        </p:nvSpPr>
        <p:spPr>
          <a:xfrm>
            <a:off x="635769" y="1545850"/>
            <a:ext cx="7598882" cy="4422776"/>
          </a:xfrm>
          <a:prstGeom prst="rect">
            <a:avLst/>
          </a:prstGeom>
        </p:spPr>
        <p:txBody>
          <a:bodyPr/>
          <a:lstStyle/>
          <a:p>
            <a:pPr marL="221742" indent="-177393" defTabSz="886968">
              <a:spcBef>
                <a:spcPts val="700"/>
              </a:spcBef>
              <a:defRPr sz="3104"/>
            </a:pPr>
            <a:r>
              <a:t>Water-hammer / collapsing pulse</a:t>
            </a:r>
          </a:p>
          <a:p>
            <a:pPr marL="221742" indent="-177393" defTabSz="886968">
              <a:spcBef>
                <a:spcPts val="700"/>
              </a:spcBef>
              <a:defRPr sz="3104"/>
            </a:pPr>
            <a:r>
              <a:t>Wide pulse pressure</a:t>
            </a:r>
          </a:p>
          <a:p>
            <a:pPr marL="221742" indent="-177393" defTabSz="886968">
              <a:spcBef>
                <a:spcPts val="700"/>
              </a:spcBef>
              <a:defRPr sz="3104"/>
            </a:pPr>
            <a:r>
              <a:t>Corrigan’s sign</a:t>
            </a:r>
          </a:p>
          <a:p>
            <a:pPr marL="221742" indent="-177393" defTabSz="886968">
              <a:spcBef>
                <a:spcPts val="700"/>
              </a:spcBef>
              <a:defRPr sz="3104"/>
            </a:pPr>
            <a:r>
              <a:t>De Musset sign</a:t>
            </a:r>
          </a:p>
          <a:p>
            <a:pPr marL="221742" indent="-177393" defTabSz="886968">
              <a:spcBef>
                <a:spcPts val="700"/>
              </a:spcBef>
              <a:defRPr sz="3104"/>
            </a:pPr>
            <a:r>
              <a:t>Muller sign</a:t>
            </a:r>
          </a:p>
          <a:p>
            <a:pPr marL="221742" indent="-177393" defTabSz="886968">
              <a:spcBef>
                <a:spcPts val="700"/>
              </a:spcBef>
              <a:defRPr sz="3104"/>
            </a:pPr>
            <a:r>
              <a:t>Quincke’s pulse</a:t>
            </a:r>
          </a:p>
          <a:p>
            <a:pPr marL="221742" indent="-177393" defTabSz="886968">
              <a:spcBef>
                <a:spcPts val="700"/>
              </a:spcBef>
              <a:defRPr sz="3104"/>
            </a:pPr>
            <a:r>
              <a:t>Hill’s sign</a:t>
            </a:r>
          </a:p>
          <a:p>
            <a:pPr marL="221742" indent="-177393" defTabSz="886968">
              <a:spcBef>
                <a:spcPts val="700"/>
              </a:spcBef>
              <a:defRPr sz="3104"/>
            </a:pPr>
            <a:r>
              <a:t>Diagnosis confirmed and staged by echo. </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Title 3"/>
          <p:cNvSpPr txBox="1"/>
          <p:nvPr>
            <p:ph type="title"/>
          </p:nvPr>
        </p:nvSpPr>
        <p:spPr>
          <a:xfrm>
            <a:off x="811175" y="399245"/>
            <a:ext cx="6375238" cy="944348"/>
          </a:xfrm>
          <a:prstGeom prst="rect">
            <a:avLst/>
          </a:prstGeom>
        </p:spPr>
        <p:txBody>
          <a:bodyPr/>
          <a:lstStyle/>
          <a:p>
            <a:pPr/>
            <a:r>
              <a:t>Aortic Stenosis</a:t>
            </a:r>
          </a:p>
        </p:txBody>
      </p:sp>
      <p:pic>
        <p:nvPicPr>
          <p:cNvPr id="302" name="Picture 4" descr="Picture 4"/>
          <p:cNvPicPr>
            <a:picLocks noChangeAspect="1"/>
          </p:cNvPicPr>
          <p:nvPr/>
        </p:nvPicPr>
        <p:blipFill>
          <a:blip r:embed="rId3">
            <a:extLst/>
          </a:blip>
          <a:stretch>
            <a:fillRect/>
          </a:stretch>
        </p:blipFill>
        <p:spPr>
          <a:xfrm>
            <a:off x="3137515" y="2096418"/>
            <a:ext cx="6006485" cy="3998604"/>
          </a:xfrm>
          <a:prstGeom prst="rect">
            <a:avLst/>
          </a:prstGeom>
          <a:ln w="12700">
            <a:miter lim="400000"/>
          </a:ln>
        </p:spPr>
      </p:pic>
      <p:pic>
        <p:nvPicPr>
          <p:cNvPr id="303" name="Picture 2" descr="Picture 2"/>
          <p:cNvPicPr>
            <a:picLocks noChangeAspect="1"/>
          </p:cNvPicPr>
          <p:nvPr/>
        </p:nvPicPr>
        <p:blipFill>
          <a:blip r:embed="rId4">
            <a:extLst/>
          </a:blip>
          <a:srcRect l="19852" t="0" r="11664" b="7922"/>
          <a:stretch>
            <a:fillRect/>
          </a:stretch>
        </p:blipFill>
        <p:spPr>
          <a:xfrm>
            <a:off x="0" y="2233187"/>
            <a:ext cx="4102895" cy="3671889"/>
          </a:xfrm>
          <a:prstGeom prst="rect">
            <a:avLst/>
          </a:prstGeom>
          <a:ln w="76200">
            <a:solidFill>
              <a:srgbClr val="FF0000"/>
            </a:solidFill>
            <a:miter/>
          </a:ln>
        </p:spPr>
      </p:pic>
      <p:pic>
        <p:nvPicPr>
          <p:cNvPr id="304" name="Picture 5" descr="Picture 5"/>
          <p:cNvPicPr>
            <a:picLocks noChangeAspect="1"/>
          </p:cNvPicPr>
          <p:nvPr/>
        </p:nvPicPr>
        <p:blipFill>
          <a:blip r:embed="rId5">
            <a:extLst/>
          </a:blip>
          <a:stretch>
            <a:fillRect/>
          </a:stretch>
        </p:blipFill>
        <p:spPr>
          <a:xfrm>
            <a:off x="520700" y="381000"/>
            <a:ext cx="8102600" cy="60833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304"/>
                                        </p:tgtEl>
                                        <p:attrNameLst>
                                          <p:attrName>style.visibility</p:attrName>
                                        </p:attrNameLst>
                                      </p:cBhvr>
                                      <p:to>
                                        <p:strVal val="visible"/>
                                      </p:to>
                                    </p:set>
                                    <p:anim calcmode="lin" valueType="num">
                                      <p:cBhvr>
                                        <p:cTn id="7" dur="500" fill="hold"/>
                                        <p:tgtEl>
                                          <p:spTgt spid="304"/>
                                        </p:tgtEl>
                                        <p:attrNameLst>
                                          <p:attrName>ppt_x</p:attrName>
                                        </p:attrNameLst>
                                      </p:cBhvr>
                                      <p:tavLst>
                                        <p:tav tm="0">
                                          <p:val>
                                            <p:strVal val="#ppt_x"/>
                                          </p:val>
                                        </p:tav>
                                        <p:tav tm="100000">
                                          <p:val>
                                            <p:strVal val="#ppt_x"/>
                                          </p:val>
                                        </p:tav>
                                      </p:tavLst>
                                    </p:anim>
                                    <p:anim calcmode="lin" valueType="num">
                                      <p:cBhvr>
                                        <p:cTn id="8" dur="500" fill="hold"/>
                                        <p:tgtEl>
                                          <p:spTgt spid="3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Title 1"/>
          <p:cNvSpPr txBox="1"/>
          <p:nvPr>
            <p:ph type="title"/>
          </p:nvPr>
        </p:nvSpPr>
        <p:spPr>
          <a:xfrm>
            <a:off x="700882" y="48597"/>
            <a:ext cx="6313430" cy="1143001"/>
          </a:xfrm>
          <a:prstGeom prst="rect">
            <a:avLst/>
          </a:prstGeom>
        </p:spPr>
        <p:txBody>
          <a:bodyPr/>
          <a:lstStyle/>
          <a:p>
            <a:pPr/>
            <a:r>
              <a:t>Epidemiologic Background</a:t>
            </a:r>
          </a:p>
        </p:txBody>
      </p:sp>
      <p:sp>
        <p:nvSpPr>
          <p:cNvPr id="130" name="Content Placeholder 2"/>
          <p:cNvSpPr txBox="1"/>
          <p:nvPr>
            <p:ph type="body" idx="1"/>
          </p:nvPr>
        </p:nvSpPr>
        <p:spPr>
          <a:xfrm>
            <a:off x="700883" y="1755350"/>
            <a:ext cx="7720194" cy="4838735"/>
          </a:xfrm>
          <a:prstGeom prst="rect">
            <a:avLst/>
          </a:prstGeom>
        </p:spPr>
        <p:txBody>
          <a:bodyPr/>
          <a:lstStyle/>
          <a:p>
            <a:pPr>
              <a:spcBef>
                <a:spcPts val="700"/>
              </a:spcBef>
              <a:defRPr sz="3200"/>
            </a:pPr>
            <a:r>
              <a:t> The incidence of RF and the prevalence of RHD has declined substantially in Europe, North America and other developed nations</a:t>
            </a:r>
          </a:p>
          <a:p>
            <a:pPr>
              <a:spcBef>
                <a:spcPts val="700"/>
              </a:spcBef>
              <a:defRPr sz="3200"/>
            </a:pPr>
            <a:r>
              <a:t> This decline has been attributed to improved hygiene, reduced household crowding, and improved medical care.</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Rectangle 2"/>
          <p:cNvSpPr txBox="1"/>
          <p:nvPr>
            <p:ph type="title"/>
          </p:nvPr>
        </p:nvSpPr>
        <p:spPr>
          <a:xfrm>
            <a:off x="1022643" y="300233"/>
            <a:ext cx="4526281" cy="897341"/>
          </a:xfrm>
          <a:prstGeom prst="rect">
            <a:avLst/>
          </a:prstGeom>
        </p:spPr>
        <p:txBody>
          <a:bodyPr/>
          <a:lstStyle/>
          <a:p>
            <a:pPr/>
            <a:r>
              <a:t>Symptoms of AS</a:t>
            </a:r>
          </a:p>
        </p:txBody>
      </p:sp>
      <p:sp>
        <p:nvSpPr>
          <p:cNvPr id="309" name="Rectangle 3"/>
          <p:cNvSpPr txBox="1"/>
          <p:nvPr>
            <p:ph type="body" sz="half" idx="1"/>
          </p:nvPr>
        </p:nvSpPr>
        <p:spPr>
          <a:xfrm>
            <a:off x="1543066" y="1830949"/>
            <a:ext cx="4266010" cy="3307724"/>
          </a:xfrm>
          <a:prstGeom prst="rect">
            <a:avLst/>
          </a:prstGeom>
        </p:spPr>
        <p:txBody>
          <a:bodyPr/>
          <a:lstStyle/>
          <a:p>
            <a:pPr>
              <a:spcBef>
                <a:spcPts val="700"/>
              </a:spcBef>
              <a:defRPr sz="3200"/>
            </a:pPr>
            <a:r>
              <a:t>Angina</a:t>
            </a:r>
          </a:p>
          <a:p>
            <a:pPr>
              <a:spcBef>
                <a:spcPts val="700"/>
              </a:spcBef>
              <a:defRPr sz="3200"/>
            </a:pPr>
            <a:r>
              <a:t>Syncope</a:t>
            </a:r>
          </a:p>
          <a:p>
            <a:pPr>
              <a:spcBef>
                <a:spcPts val="700"/>
              </a:spcBef>
              <a:defRPr sz="3200"/>
            </a:pPr>
            <a:r>
              <a:t>Dyspnea</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Rectangle 2"/>
          <p:cNvSpPr txBox="1"/>
          <p:nvPr>
            <p:ph type="title"/>
          </p:nvPr>
        </p:nvSpPr>
        <p:spPr>
          <a:xfrm>
            <a:off x="809692" y="80586"/>
            <a:ext cx="6790771" cy="1149351"/>
          </a:xfrm>
          <a:prstGeom prst="rect">
            <a:avLst/>
          </a:prstGeom>
        </p:spPr>
        <p:txBody>
          <a:bodyPr/>
          <a:lstStyle/>
          <a:p>
            <a:pPr defTabSz="850391">
              <a:defRPr b="1" sz="7440"/>
            </a:pPr>
            <a:r>
              <a:t> </a:t>
            </a:r>
            <a:r>
              <a:rPr b="0" sz="3720"/>
              <a:t>Signs of  Severe AS </a:t>
            </a:r>
            <a:r>
              <a:t> </a:t>
            </a:r>
          </a:p>
        </p:txBody>
      </p:sp>
      <p:sp>
        <p:nvSpPr>
          <p:cNvPr id="312" name="Rectangle 3"/>
          <p:cNvSpPr txBox="1"/>
          <p:nvPr>
            <p:ph type="body" idx="1"/>
          </p:nvPr>
        </p:nvSpPr>
        <p:spPr>
          <a:xfrm>
            <a:off x="1168281" y="1746247"/>
            <a:ext cx="6979257" cy="4597647"/>
          </a:xfrm>
          <a:prstGeom prst="rect">
            <a:avLst/>
          </a:prstGeom>
        </p:spPr>
        <p:txBody>
          <a:bodyPr/>
          <a:lstStyle/>
          <a:p>
            <a:pPr>
              <a:spcBef>
                <a:spcPts val="700"/>
              </a:spcBef>
              <a:defRPr sz="3200"/>
            </a:pPr>
            <a:r>
              <a:t>Arterial Pulse wave form : Plateau</a:t>
            </a:r>
          </a:p>
          <a:p>
            <a:pPr lvl="1" marL="502919" indent="-182879">
              <a:spcBef>
                <a:spcPts val="700"/>
              </a:spcBef>
              <a:defRPr sz="3000"/>
            </a:pPr>
            <a:r>
              <a:t>Small (Parvus)</a:t>
            </a:r>
          </a:p>
          <a:p>
            <a:pPr lvl="1" marL="502919" indent="-182879">
              <a:spcBef>
                <a:spcPts val="700"/>
              </a:spcBef>
              <a:defRPr sz="3000"/>
            </a:pPr>
            <a:r>
              <a:t>Slow rise (Tardus) </a:t>
            </a:r>
          </a:p>
          <a:p>
            <a:pPr>
              <a:spcBef>
                <a:spcPts val="700"/>
              </a:spcBef>
              <a:defRPr sz="3200"/>
            </a:pPr>
            <a:r>
              <a:t>Sustained not displaced PMI</a:t>
            </a:r>
          </a:p>
          <a:p>
            <a:pPr>
              <a:spcBef>
                <a:spcPts val="700"/>
              </a:spcBef>
              <a:defRPr sz="3200"/>
            </a:pPr>
            <a:r>
              <a:t>Systolic thrill</a:t>
            </a:r>
          </a:p>
          <a:p>
            <a:pPr>
              <a:spcBef>
                <a:spcPts val="700"/>
              </a:spcBef>
              <a:defRPr sz="3200"/>
            </a:pPr>
            <a:r>
              <a:t>S4</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Rectangle 2"/>
          <p:cNvSpPr txBox="1"/>
          <p:nvPr>
            <p:ph type="title"/>
          </p:nvPr>
        </p:nvSpPr>
        <p:spPr>
          <a:xfrm>
            <a:off x="956139" y="268304"/>
            <a:ext cx="4749093" cy="1004889"/>
          </a:xfrm>
          <a:prstGeom prst="rect">
            <a:avLst/>
          </a:prstGeom>
        </p:spPr>
        <p:txBody>
          <a:bodyPr/>
          <a:lstStyle/>
          <a:p>
            <a:pPr/>
            <a:r>
              <a:t>Signs of Sever AS</a:t>
            </a:r>
          </a:p>
        </p:txBody>
      </p:sp>
      <p:sp>
        <p:nvSpPr>
          <p:cNvPr id="315" name="Rectangle 3"/>
          <p:cNvSpPr txBox="1"/>
          <p:nvPr>
            <p:ph type="body" sz="half" idx="1"/>
          </p:nvPr>
        </p:nvSpPr>
        <p:spPr>
          <a:xfrm>
            <a:off x="1364783" y="1624886"/>
            <a:ext cx="6001218" cy="3396499"/>
          </a:xfrm>
          <a:prstGeom prst="rect">
            <a:avLst/>
          </a:prstGeom>
        </p:spPr>
        <p:txBody>
          <a:bodyPr/>
          <a:lstStyle/>
          <a:p>
            <a:pPr>
              <a:defRPr b="1"/>
            </a:pPr>
          </a:p>
          <a:p>
            <a:pPr>
              <a:spcBef>
                <a:spcPts val="700"/>
              </a:spcBef>
              <a:defRPr sz="3200"/>
            </a:pPr>
            <a:r>
              <a:t>Late peaking of murmur</a:t>
            </a:r>
          </a:p>
          <a:p>
            <a:pPr>
              <a:spcBef>
                <a:spcPts val="700"/>
              </a:spcBef>
              <a:defRPr sz="3200"/>
            </a:pPr>
            <a:r>
              <a:t>Single S2 : Soft or absent A2</a:t>
            </a:r>
          </a:p>
          <a:p>
            <a:pPr>
              <a:spcBef>
                <a:spcPts val="700"/>
              </a:spcBef>
              <a:defRPr sz="3200"/>
            </a:pPr>
            <a:r>
              <a:t>Paradoxical splitting of S2</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Title 1"/>
          <p:cNvSpPr txBox="1"/>
          <p:nvPr>
            <p:ph type="title"/>
          </p:nvPr>
        </p:nvSpPr>
        <p:spPr>
          <a:xfrm>
            <a:off x="840152" y="300670"/>
            <a:ext cx="6433192" cy="905712"/>
          </a:xfrm>
          <a:prstGeom prst="rect">
            <a:avLst/>
          </a:prstGeom>
        </p:spPr>
        <p:txBody>
          <a:bodyPr/>
          <a:lstStyle/>
          <a:p>
            <a:pPr/>
            <a:r>
              <a:t>Aortic Valve Disease</a:t>
            </a:r>
          </a:p>
        </p:txBody>
      </p:sp>
      <p:sp>
        <p:nvSpPr>
          <p:cNvPr id="318" name="Content Placeholder 2"/>
          <p:cNvSpPr txBox="1"/>
          <p:nvPr>
            <p:ph type="body" idx="1"/>
          </p:nvPr>
        </p:nvSpPr>
        <p:spPr>
          <a:xfrm>
            <a:off x="840153" y="1742470"/>
            <a:ext cx="8062674" cy="4838736"/>
          </a:xfrm>
          <a:prstGeom prst="rect">
            <a:avLst/>
          </a:prstGeom>
        </p:spPr>
        <p:txBody>
          <a:bodyPr/>
          <a:lstStyle/>
          <a:p>
            <a:pPr marL="0" indent="0">
              <a:spcBef>
                <a:spcPts val="700"/>
              </a:spcBef>
              <a:buSzTx/>
              <a:buFont typeface="Wingdings"/>
              <a:buNone/>
              <a:defRPr sz="3200"/>
            </a:pPr>
            <a:r>
              <a:t>Treatment:  </a:t>
            </a:r>
          </a:p>
          <a:p>
            <a:pPr>
              <a:spcBef>
                <a:spcPts val="700"/>
              </a:spcBef>
              <a:defRPr sz="3200"/>
            </a:pPr>
            <a:r>
              <a:t> Aortic valve Replacement (SAVR)</a:t>
            </a:r>
          </a:p>
          <a:p>
            <a:pPr>
              <a:spcBef>
                <a:spcPts val="700"/>
              </a:spcBef>
              <a:defRPr sz="3200"/>
            </a:pPr>
            <a:r>
              <a:t>Transcathter Aortic Valve Replacement</a:t>
            </a:r>
            <a:br/>
            <a:r>
              <a:t>(TAVI)</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Title 1"/>
          <p:cNvSpPr txBox="1"/>
          <p:nvPr>
            <p:ph type="title"/>
          </p:nvPr>
        </p:nvSpPr>
        <p:spPr>
          <a:xfrm>
            <a:off x="195380" y="268766"/>
            <a:ext cx="8501200" cy="1154098"/>
          </a:xfrm>
          <a:prstGeom prst="rect">
            <a:avLst/>
          </a:prstGeom>
        </p:spPr>
        <p:txBody>
          <a:bodyPr/>
          <a:lstStyle>
            <a:lvl1pPr>
              <a:defRPr b="1" sz="3600"/>
            </a:lvl1pPr>
          </a:lstStyle>
          <a:p>
            <a:pPr/>
            <a:r>
              <a:t>Secondary Prevention of Rheumatic Fever</a:t>
            </a:r>
          </a:p>
        </p:txBody>
      </p:sp>
      <p:graphicFrame>
        <p:nvGraphicFramePr>
          <p:cNvPr id="321" name="Content Placeholder 3"/>
          <p:cNvGraphicFramePr/>
          <p:nvPr/>
        </p:nvGraphicFramePr>
        <p:xfrm>
          <a:off x="323881" y="2242612"/>
          <a:ext cx="8501062" cy="222504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833687"/>
                <a:gridCol w="3562769"/>
                <a:gridCol w="2104605"/>
              </a:tblGrid>
              <a:tr h="370840">
                <a:tc>
                  <a:txBody>
                    <a:bodyPr/>
                    <a:lstStyle/>
                    <a:p>
                      <a:pPr algn="l" defTabSz="914400">
                        <a:defRPr sz="1800">
                          <a:solidFill>
                            <a:srgbClr val="000000"/>
                          </a:solidFill>
                        </a:defRPr>
                      </a:pPr>
                      <a:r>
                        <a:rPr sz="2600">
                          <a:solidFill>
                            <a:srgbClr val="FF8600"/>
                          </a:solidFill>
                        </a:rPr>
                        <a:t>Agent</a:t>
                      </a:r>
                    </a:p>
                  </a:txBody>
                  <a:tcPr marL="45720" marR="45720" marT="45720" marB="45720" anchor="t" anchorCtr="0" horzOverflow="overflow"/>
                </a:tc>
                <a:tc>
                  <a:txBody>
                    <a:bodyPr/>
                    <a:lstStyle/>
                    <a:p>
                      <a:pPr algn="l" defTabSz="914400">
                        <a:defRPr sz="1800">
                          <a:solidFill>
                            <a:srgbClr val="000000"/>
                          </a:solidFill>
                        </a:defRPr>
                      </a:pPr>
                      <a:r>
                        <a:rPr sz="2600">
                          <a:solidFill>
                            <a:srgbClr val="FF8600"/>
                          </a:solidFill>
                        </a:rPr>
                        <a:t>Dose</a:t>
                      </a:r>
                    </a:p>
                  </a:txBody>
                  <a:tcPr marL="45720" marR="45720" marT="45720" marB="45720" anchor="t" anchorCtr="0" horzOverflow="overflow"/>
                </a:tc>
                <a:tc>
                  <a:txBody>
                    <a:bodyPr/>
                    <a:lstStyle/>
                    <a:p>
                      <a:pPr algn="l" defTabSz="914400">
                        <a:defRPr sz="1800">
                          <a:solidFill>
                            <a:srgbClr val="000000"/>
                          </a:solidFill>
                        </a:defRPr>
                      </a:pPr>
                      <a:r>
                        <a:rPr sz="2600">
                          <a:solidFill>
                            <a:srgbClr val="FF8600"/>
                          </a:solidFill>
                        </a:rPr>
                        <a:t>Mode</a:t>
                      </a:r>
                    </a:p>
                  </a:txBody>
                  <a:tcPr marL="45720" marR="45720" marT="45720" marB="45720" anchor="t" anchorCtr="0" horzOverflow="overflow"/>
                </a:tc>
              </a:tr>
              <a:tr h="370840">
                <a:tc>
                  <a:txBody>
                    <a:bodyPr/>
                    <a:lstStyle/>
                    <a:p>
                      <a:pPr algn="l" defTabSz="914400">
                        <a:defRPr sz="1800">
                          <a:solidFill>
                            <a:srgbClr val="000000"/>
                          </a:solidFill>
                        </a:defRPr>
                      </a:pPr>
                      <a:r>
                        <a:rPr>
                          <a:solidFill>
                            <a:srgbClr val="FFFFFF"/>
                          </a:solidFill>
                        </a:rPr>
                        <a:t>Penicillin G</a:t>
                      </a:r>
                    </a:p>
                  </a:txBody>
                  <a:tcPr marL="45720" marR="45720" marT="45720" marB="45720" anchor="t" anchorCtr="0" horzOverflow="overflow"/>
                </a:tc>
                <a:tc>
                  <a:txBody>
                    <a:bodyPr/>
                    <a:lstStyle/>
                    <a:p>
                      <a:pPr algn="l" defTabSz="914400">
                        <a:defRPr sz="1800">
                          <a:solidFill>
                            <a:srgbClr val="000000"/>
                          </a:solidFill>
                        </a:defRPr>
                      </a:pPr>
                      <a:r>
                        <a:rPr>
                          <a:solidFill>
                            <a:srgbClr val="FFFFFF"/>
                          </a:solidFill>
                        </a:rPr>
                        <a:t>1.2 Million Units every 4 weeks
(every 3 weeks in high risk situations) </a:t>
                      </a:r>
                    </a:p>
                  </a:txBody>
                  <a:tcPr marL="45720" marR="45720" marT="45720" marB="45720" anchor="t" anchorCtr="0" horzOverflow="overflow"/>
                </a:tc>
                <a:tc>
                  <a:txBody>
                    <a:bodyPr/>
                    <a:lstStyle/>
                    <a:p>
                      <a:pPr algn="l" defTabSz="914400">
                        <a:defRPr sz="1800">
                          <a:solidFill>
                            <a:srgbClr val="000000"/>
                          </a:solidFill>
                        </a:defRPr>
                      </a:pPr>
                      <a:r>
                        <a:rPr>
                          <a:solidFill>
                            <a:srgbClr val="FFFFFF"/>
                          </a:solidFill>
                        </a:rPr>
                        <a:t>IM</a:t>
                      </a:r>
                    </a:p>
                  </a:txBody>
                  <a:tcPr marL="45720" marR="45720" marT="45720" marB="45720" anchor="t" anchorCtr="0" horzOverflow="overflow"/>
                </a:tc>
              </a:tr>
              <a:tr h="370840">
                <a:tc>
                  <a:txBody>
                    <a:bodyPr/>
                    <a:lstStyle/>
                    <a:p>
                      <a:pPr algn="l" defTabSz="914400">
                        <a:defRPr sz="1800">
                          <a:solidFill>
                            <a:srgbClr val="000000"/>
                          </a:solidFill>
                        </a:defRPr>
                      </a:pPr>
                      <a:r>
                        <a:rPr>
                          <a:solidFill>
                            <a:srgbClr val="FFFFFF"/>
                          </a:solidFill>
                        </a:rPr>
                        <a:t>Penicillin V</a:t>
                      </a:r>
                    </a:p>
                  </a:txBody>
                  <a:tcPr marL="45720" marR="45720" marT="45720" marB="45720" anchor="t" anchorCtr="0" horzOverflow="overflow"/>
                </a:tc>
                <a:tc>
                  <a:txBody>
                    <a:bodyPr/>
                    <a:lstStyle/>
                    <a:p>
                      <a:pPr algn="l" defTabSz="914400">
                        <a:defRPr sz="1800">
                          <a:solidFill>
                            <a:srgbClr val="000000"/>
                          </a:solidFill>
                        </a:defRPr>
                      </a:pPr>
                      <a:r>
                        <a:rPr>
                          <a:solidFill>
                            <a:srgbClr val="FFFFFF"/>
                          </a:solidFill>
                        </a:rPr>
                        <a:t>250 mg twice daily </a:t>
                      </a:r>
                    </a:p>
                  </a:txBody>
                  <a:tcPr marL="45720" marR="45720" marT="45720" marB="45720" anchor="t" anchorCtr="0" horzOverflow="overflow"/>
                </a:tc>
                <a:tc>
                  <a:txBody>
                    <a:bodyPr/>
                    <a:lstStyle/>
                    <a:p>
                      <a:pPr algn="l" defTabSz="914400">
                        <a:defRPr sz="1800">
                          <a:solidFill>
                            <a:srgbClr val="000000"/>
                          </a:solidFill>
                        </a:defRPr>
                      </a:pPr>
                      <a:r>
                        <a:rPr>
                          <a:solidFill>
                            <a:srgbClr val="FFFFFF"/>
                          </a:solidFill>
                        </a:rPr>
                        <a:t>Oral</a:t>
                      </a:r>
                    </a:p>
                  </a:txBody>
                  <a:tcPr marL="45720" marR="45720" marT="45720" marB="45720" anchor="t" anchorCtr="0" horzOverflow="overflow"/>
                </a:tc>
              </a:tr>
              <a:tr h="370840">
                <a:tc>
                  <a:txBody>
                    <a:bodyPr/>
                    <a:lstStyle/>
                    <a:p>
                      <a:pPr algn="l" defTabSz="914400">
                        <a:defRPr sz="1800">
                          <a:solidFill>
                            <a:srgbClr val="000000"/>
                          </a:solidFill>
                        </a:defRPr>
                      </a:pPr>
                      <a:r>
                        <a:rPr>
                          <a:solidFill>
                            <a:srgbClr val="FFFFFF"/>
                          </a:solidFill>
                        </a:rPr>
                        <a:t>Sulfadiazine </a:t>
                      </a:r>
                    </a:p>
                  </a:txBody>
                  <a:tcPr marL="45720" marR="45720" marT="45720" marB="45720" anchor="t" anchorCtr="0" horzOverflow="overflow"/>
                </a:tc>
                <a:tc>
                  <a:txBody>
                    <a:bodyPr/>
                    <a:lstStyle/>
                    <a:p>
                      <a:pPr algn="l" defTabSz="914400">
                        <a:defRPr sz="1800">
                          <a:solidFill>
                            <a:srgbClr val="000000"/>
                          </a:solidFill>
                        </a:defRPr>
                      </a:pPr>
                      <a:r>
                        <a:rPr>
                          <a:solidFill>
                            <a:srgbClr val="FFFFFF"/>
                          </a:solidFill>
                        </a:rPr>
                        <a:t>1 g once daily </a:t>
                      </a:r>
                    </a:p>
                  </a:txBody>
                  <a:tcPr marL="45720" marR="45720" marT="45720" marB="45720" anchor="t" anchorCtr="0" horzOverflow="overflow"/>
                </a:tc>
                <a:tc>
                  <a:txBody>
                    <a:bodyPr/>
                    <a:lstStyle/>
                    <a:p>
                      <a:pPr algn="l" defTabSz="914400">
                        <a:defRPr sz="1800">
                          <a:solidFill>
                            <a:srgbClr val="000000"/>
                          </a:solidFill>
                        </a:defRPr>
                      </a:pPr>
                      <a:r>
                        <a:rPr>
                          <a:solidFill>
                            <a:srgbClr val="FFFFFF"/>
                          </a:solidFill>
                        </a:rPr>
                        <a:t>Oral</a:t>
                      </a:r>
                    </a:p>
                  </a:txBody>
                  <a:tcPr marL="45720" marR="45720" marT="45720" marB="45720" anchor="t" anchorCtr="0" horzOverflow="overflow"/>
                </a:tc>
              </a:tr>
              <a:tr h="370840">
                <a:tc gridSpan="3">
                  <a:txBody>
                    <a:bodyPr/>
                    <a:lstStyle/>
                    <a:p>
                      <a:pPr algn="l" defTabSz="914400">
                        <a:defRPr sz="1800">
                          <a:solidFill>
                            <a:srgbClr val="000000"/>
                          </a:solidFill>
                        </a:defRPr>
                      </a:pPr>
                      <a:r>
                        <a:rPr b="1" sz="2600">
                          <a:solidFill>
                            <a:srgbClr val="FF8600"/>
                          </a:solidFill>
                        </a:rPr>
                        <a:t>For individuals allergic to penicillin and sulfadiazine</a:t>
                      </a:r>
                    </a:p>
                  </a:txBody>
                  <a:tcPr marL="45720" marR="45720" marT="45720" marB="45720" anchor="t" anchorCtr="0" horzOverflow="overflow"/>
                </a:tc>
                <a:tc hMerge="1">
                  <a:tcPr/>
                </a:tc>
                <a:tc hMerge="1">
                  <a:tcPr/>
                </a:tc>
              </a:tr>
              <a:tr h="370840">
                <a:tc>
                  <a:txBody>
                    <a:bodyPr/>
                    <a:lstStyle/>
                    <a:p>
                      <a:pPr algn="l" defTabSz="914400">
                        <a:defRPr sz="1800">
                          <a:solidFill>
                            <a:srgbClr val="000000"/>
                          </a:solidFill>
                        </a:defRPr>
                      </a:pPr>
                      <a:r>
                        <a:rPr>
                          <a:solidFill>
                            <a:srgbClr val="FFFFFF"/>
                          </a:solidFill>
                        </a:rPr>
                        <a:t>Erythromycin </a:t>
                      </a:r>
                    </a:p>
                  </a:txBody>
                  <a:tcPr marL="45720" marR="45720" marT="45720" marB="45720" anchor="t" anchorCtr="0" horzOverflow="overflow"/>
                </a:tc>
                <a:tc>
                  <a:txBody>
                    <a:bodyPr/>
                    <a:lstStyle/>
                    <a:p>
                      <a:pPr algn="l" defTabSz="914400">
                        <a:defRPr sz="1800">
                          <a:solidFill>
                            <a:srgbClr val="000000"/>
                          </a:solidFill>
                        </a:defRPr>
                      </a:pPr>
                      <a:r>
                        <a:rPr>
                          <a:solidFill>
                            <a:srgbClr val="FFFFFF"/>
                          </a:solidFill>
                        </a:rPr>
                        <a:t>250 mg twice daily</a:t>
                      </a:r>
                    </a:p>
                  </a:txBody>
                  <a:tcPr marL="45720" marR="45720" marT="45720" marB="45720" anchor="t" anchorCtr="0" horzOverflow="overflow"/>
                </a:tc>
                <a:tc>
                  <a:txBody>
                    <a:bodyPr/>
                    <a:lstStyle/>
                    <a:p>
                      <a:pPr algn="l" defTabSz="914400">
                        <a:defRPr sz="1800">
                          <a:solidFill>
                            <a:srgbClr val="000000"/>
                          </a:solidFill>
                        </a:defRPr>
                      </a:pPr>
                      <a:r>
                        <a:rPr>
                          <a:solidFill>
                            <a:srgbClr val="FFFFFF"/>
                          </a:solidFill>
                        </a:rPr>
                        <a:t>Oral</a:t>
                      </a:r>
                    </a:p>
                  </a:txBody>
                  <a:tcPr marL="45720" marR="45720" marT="45720" marB="45720" anchor="t" anchorCtr="0" horzOverflow="overflow"/>
                </a:tc>
              </a:tr>
            </a:tbl>
          </a:graphicData>
        </a:graphic>
      </p:graphicFrame>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Title 1"/>
          <p:cNvSpPr txBox="1"/>
          <p:nvPr>
            <p:ph type="title"/>
          </p:nvPr>
        </p:nvSpPr>
        <p:spPr>
          <a:xfrm>
            <a:off x="254002" y="193151"/>
            <a:ext cx="7170614" cy="1154098"/>
          </a:xfrm>
          <a:prstGeom prst="rect">
            <a:avLst/>
          </a:prstGeom>
        </p:spPr>
        <p:txBody>
          <a:bodyPr/>
          <a:lstStyle/>
          <a:p>
            <a:pPr>
              <a:defRPr sz="3600"/>
            </a:pPr>
            <a:r>
              <a:t>Duration of Secondary </a:t>
            </a:r>
            <a:br/>
            <a:r>
              <a:t>Rheumatic Fever Prophylaxis</a:t>
            </a:r>
            <a:r>
              <a:rPr sz="2800"/>
              <a:t> </a:t>
            </a:r>
          </a:p>
        </p:txBody>
      </p:sp>
      <p:graphicFrame>
        <p:nvGraphicFramePr>
          <p:cNvPr id="324" name="Content Placeholder 5"/>
          <p:cNvGraphicFramePr/>
          <p:nvPr/>
        </p:nvGraphicFramePr>
        <p:xfrm>
          <a:off x="254000" y="1558803"/>
          <a:ext cx="8654657" cy="496722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327328"/>
                <a:gridCol w="4327328"/>
              </a:tblGrid>
              <a:tr h="1241805">
                <a:tc>
                  <a:txBody>
                    <a:bodyPr/>
                    <a:lstStyle/>
                    <a:p>
                      <a:pPr algn="ctr" defTabSz="914400">
                        <a:defRPr b="1" sz="3200">
                          <a:solidFill>
                            <a:schemeClr val="accent4"/>
                          </a:solidFill>
                        </a:defRPr>
                      </a:pPr>
                      <a:r>
                        <a:t> </a:t>
                      </a:r>
                      <a:r>
                        <a:rPr>
                          <a:solidFill>
                            <a:srgbClr val="FFFFFF"/>
                          </a:solidFill>
                        </a:rPr>
                        <a:t>Category</a:t>
                      </a:r>
                    </a:p>
                  </a:txBody>
                  <a:tcPr marL="45720" marR="45720" marT="45720" marB="45720" anchor="ctr" anchorCtr="0" horzOverflow="overflow"/>
                </a:tc>
                <a:tc>
                  <a:txBody>
                    <a:bodyPr/>
                    <a:lstStyle/>
                    <a:p>
                      <a:pPr algn="ctr" defTabSz="914400">
                        <a:defRPr sz="1800">
                          <a:solidFill>
                            <a:srgbClr val="000000"/>
                          </a:solidFill>
                        </a:defRPr>
                      </a:pPr>
                      <a:r>
                        <a:rPr b="1" sz="3200">
                          <a:solidFill>
                            <a:srgbClr val="FFFFFF"/>
                          </a:solidFill>
                        </a:rPr>
                        <a:t>Duration</a:t>
                      </a:r>
                    </a:p>
                  </a:txBody>
                  <a:tcPr marL="45720" marR="45720" marT="45720" marB="45720" anchor="ctr" anchorCtr="0" horzOverflow="overflow"/>
                </a:tc>
              </a:tr>
              <a:tr h="1241805">
                <a:tc>
                  <a:txBody>
                    <a:bodyPr/>
                    <a:lstStyle/>
                    <a:p>
                      <a:pPr algn="l" defTabSz="914400">
                        <a:defRPr sz="1800"/>
                      </a:pPr>
                      <a:r>
                        <a:t>Rheumatic fever with </a:t>
                      </a:r>
                      <a:r>
                        <a:rPr sz="2600" u="sng"/>
                        <a:t>carditis</a:t>
                      </a:r>
                      <a:r>
                        <a:t> and        </a:t>
                      </a:r>
                      <a:r>
                        <a:rPr sz="2600" u="sng"/>
                        <a:t>residual</a:t>
                      </a:r>
                      <a:r>
                        <a:t> heart disease (persistent valvar disease)</a:t>
                      </a:r>
                    </a:p>
                  </a:txBody>
                  <a:tcPr marL="45720" marR="45720" marT="45720" marB="45720" anchor="t" anchorCtr="0" horzOverflow="overflow"/>
                </a:tc>
                <a:tc>
                  <a:txBody>
                    <a:bodyPr/>
                    <a:lstStyle/>
                    <a:p>
                      <a:pPr algn="l" defTabSz="914400">
                        <a:defRPr sz="2600" u="sng"/>
                      </a:pPr>
                      <a:r>
                        <a:t>10 y </a:t>
                      </a:r>
                      <a:r>
                        <a:rPr sz="1800" u="none"/>
                        <a:t>since last episode or until age </a:t>
                      </a:r>
                      <a:r>
                        <a:t>40y</a:t>
                      </a:r>
                      <a:r>
                        <a:rPr sz="1800" u="none"/>
                        <a:t> (which ever is longer) sometimes life long. </a:t>
                      </a:r>
                    </a:p>
                  </a:txBody>
                  <a:tcPr marL="45720" marR="45720" marT="45720" marB="45720" anchor="t" anchorCtr="0" horzOverflow="overflow"/>
                </a:tc>
              </a:tr>
              <a:tr h="1241805">
                <a:tc>
                  <a:txBody>
                    <a:bodyPr/>
                    <a:lstStyle/>
                    <a:p>
                      <a:pPr algn="l" defTabSz="914400">
                        <a:defRPr sz="1800"/>
                      </a:pPr>
                      <a:r>
                        <a:t>Rheumatic fever with </a:t>
                      </a:r>
                      <a:r>
                        <a:rPr sz="2600" u="sng"/>
                        <a:t>carditis</a:t>
                      </a:r>
                      <a:r>
                        <a:t> but       </a:t>
                      </a:r>
                      <a:r>
                        <a:rPr sz="2600" u="sng"/>
                        <a:t>NO residual</a:t>
                      </a:r>
                      <a:r>
                        <a:t> valvular heart disease.</a:t>
                      </a:r>
                    </a:p>
                  </a:txBody>
                  <a:tcPr marL="45720" marR="45720" marT="45720" marB="45720" anchor="t" anchorCtr="0" horzOverflow="overflow"/>
                </a:tc>
                <a:tc>
                  <a:txBody>
                    <a:bodyPr/>
                    <a:lstStyle/>
                    <a:p>
                      <a:pPr algn="l" defTabSz="914400">
                        <a:defRPr sz="2600" u="sng"/>
                      </a:pPr>
                      <a:r>
                        <a:t>10 y </a:t>
                      </a:r>
                      <a:r>
                        <a:rPr sz="1800" u="none"/>
                        <a:t>since last episode or until age </a:t>
                      </a:r>
                      <a:r>
                        <a:t>21y</a:t>
                      </a:r>
                      <a:r>
                        <a:rPr sz="1800" u="none"/>
                        <a:t> (which ever is longer).</a:t>
                      </a:r>
                    </a:p>
                  </a:txBody>
                  <a:tcPr marL="45720" marR="45720" marT="45720" marB="45720" anchor="t" anchorCtr="0" horzOverflow="overflow"/>
                </a:tc>
              </a:tr>
              <a:tr h="1241805">
                <a:tc>
                  <a:txBody>
                    <a:bodyPr/>
                    <a:lstStyle/>
                    <a:p>
                      <a:pPr algn="l" defTabSz="914400">
                        <a:defRPr sz="1800"/>
                      </a:pPr>
                      <a:r>
                        <a:t>Rheumatic fever </a:t>
                      </a:r>
                      <a:r>
                        <a:rPr sz="2600" u="sng"/>
                        <a:t>without carditis </a:t>
                      </a:r>
                    </a:p>
                  </a:txBody>
                  <a:tcPr marL="45720" marR="45720" marT="45720" marB="45720" anchor="t" anchorCtr="0" horzOverflow="overflow"/>
                </a:tc>
                <a:tc>
                  <a:txBody>
                    <a:bodyPr/>
                    <a:lstStyle/>
                    <a:p>
                      <a:pPr algn="l" defTabSz="914400">
                        <a:defRPr sz="2600" u="sng"/>
                      </a:pPr>
                      <a:r>
                        <a:t>5 y </a:t>
                      </a:r>
                      <a:r>
                        <a:rPr sz="1800" u="none"/>
                        <a:t>since last episode or until age </a:t>
                      </a:r>
                      <a:endParaRPr sz="1800" u="none"/>
                    </a:p>
                    <a:p>
                      <a:pPr algn="l" defTabSz="914400">
                        <a:defRPr sz="2600" u="sng"/>
                      </a:pPr>
                      <a:r>
                        <a:t>21y</a:t>
                      </a:r>
                      <a:r>
                        <a:rPr sz="1800" u="none"/>
                        <a:t> (which ever is longer).</a:t>
                      </a:r>
                    </a:p>
                  </a:txBody>
                  <a:tcPr marL="45720" marR="45720" marT="45720" marB="45720" anchor="t" anchorCtr="0" horzOverflow="overflow"/>
                </a:tc>
              </a:tr>
            </a:tbl>
          </a:graphicData>
        </a:graphic>
      </p:graphicFrame>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Title 3"/>
          <p:cNvSpPr txBox="1"/>
          <p:nvPr>
            <p:ph type="ctrTitle"/>
          </p:nvPr>
        </p:nvSpPr>
        <p:spPr>
          <a:xfrm>
            <a:off x="914400" y="2516623"/>
            <a:ext cx="7315200" cy="2595027"/>
          </a:xfrm>
          <a:prstGeom prst="rect">
            <a:avLst/>
          </a:prstGeom>
        </p:spPr>
        <p:txBody>
          <a:bodyPr/>
          <a:lstStyle/>
          <a:p>
            <a:pPr/>
            <a:r>
              <a:t>Good Luck </a:t>
            </a:r>
            <a:r>
              <a:t>….</a:t>
            </a:r>
            <a:br/>
            <a:r>
              <a:t>Qustions</a:t>
            </a:r>
          </a:p>
        </p:txBody>
      </p:sp>
      <p:sp>
        <p:nvSpPr>
          <p:cNvPr id="327" name="Subtitle 4"/>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619642" y="0"/>
            <a:ext cx="6980819" cy="1143000"/>
          </a:xfrm>
          <a:prstGeom prst="rect">
            <a:avLst/>
          </a:prstGeom>
        </p:spPr>
        <p:txBody>
          <a:bodyPr/>
          <a:lstStyle/>
          <a:p>
            <a:pPr/>
            <a:r>
              <a:t>Epidemiologic Background</a:t>
            </a:r>
          </a:p>
        </p:txBody>
      </p:sp>
      <p:sp>
        <p:nvSpPr>
          <p:cNvPr id="133" name="Content Placeholder 2"/>
          <p:cNvSpPr txBox="1"/>
          <p:nvPr>
            <p:ph type="body" idx="1"/>
          </p:nvPr>
        </p:nvSpPr>
        <p:spPr>
          <a:xfrm>
            <a:off x="619641" y="1716713"/>
            <a:ext cx="8110472" cy="4838735"/>
          </a:xfrm>
          <a:prstGeom prst="rect">
            <a:avLst/>
          </a:prstGeom>
        </p:spPr>
        <p:txBody>
          <a:bodyPr/>
          <a:lstStyle/>
          <a:p>
            <a:pPr>
              <a:spcBef>
                <a:spcPts val="700"/>
              </a:spcBef>
              <a:defRPr sz="3000"/>
            </a:pPr>
            <a:r>
              <a:t>The major burden is currently found in low and middle income countries (India, middle east), and in selected indigenous populations of certain developed countries (Australia and Newzealand).</a:t>
            </a:r>
          </a:p>
          <a:p>
            <a:pPr>
              <a:spcBef>
                <a:spcPts val="700"/>
              </a:spcBef>
              <a:defRPr sz="3000"/>
            </a:pPr>
            <a:r>
              <a:t> A disease of poverty and low socioeconomic status.  </a:t>
            </a:r>
          </a:p>
          <a:p>
            <a:pPr>
              <a:spcBef>
                <a:spcPts val="700"/>
              </a:spcBef>
              <a:defRPr sz="3000"/>
            </a:pPr>
            <a:r>
              <a:t>In underdeveloped countries RHD is the leading cause of CV death during the first five decades of life.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Title 1"/>
          <p:cNvSpPr txBox="1"/>
          <p:nvPr>
            <p:ph type="title"/>
          </p:nvPr>
        </p:nvSpPr>
        <p:spPr>
          <a:xfrm>
            <a:off x="523630" y="40256"/>
            <a:ext cx="7315201" cy="1154097"/>
          </a:xfrm>
          <a:prstGeom prst="rect">
            <a:avLst/>
          </a:prstGeom>
        </p:spPr>
        <p:txBody>
          <a:bodyPr/>
          <a:lstStyle/>
          <a:p>
            <a:pPr/>
            <a:r>
              <a:t>Epidemiologic Background</a:t>
            </a:r>
          </a:p>
        </p:txBody>
      </p:sp>
      <p:sp>
        <p:nvSpPr>
          <p:cNvPr id="136" name="Content Placeholder 2"/>
          <p:cNvSpPr txBox="1"/>
          <p:nvPr>
            <p:ph type="body" idx="1"/>
          </p:nvPr>
        </p:nvSpPr>
        <p:spPr>
          <a:xfrm>
            <a:off x="523628" y="1910139"/>
            <a:ext cx="7916986" cy="3539528"/>
          </a:xfrm>
          <a:prstGeom prst="rect">
            <a:avLst/>
          </a:prstGeom>
        </p:spPr>
        <p:txBody>
          <a:bodyPr/>
          <a:lstStyle/>
          <a:p>
            <a:pPr>
              <a:lnSpc>
                <a:spcPct val="90000"/>
              </a:lnSpc>
              <a:spcBef>
                <a:spcPts val="700"/>
              </a:spcBef>
              <a:defRPr sz="3200"/>
            </a:pPr>
            <a:r>
              <a:t>The incidence in indigenous population of Australia: 53-380 cases/100000 people/yr in 5-14 yrs age group.</a:t>
            </a:r>
            <a:br/>
          </a:p>
          <a:p>
            <a:pPr>
              <a:lnSpc>
                <a:spcPct val="90000"/>
              </a:lnSpc>
              <a:spcBef>
                <a:spcPts val="700"/>
              </a:spcBef>
              <a:defRPr sz="3200"/>
            </a:pPr>
            <a:r>
              <a:t>In Saudi Arabia: incidence 30 cases/100000 people/yr and prevalence 310/100000 people in 6-15 yrs age group.</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Title 1"/>
          <p:cNvSpPr txBox="1"/>
          <p:nvPr>
            <p:ph type="title"/>
          </p:nvPr>
        </p:nvSpPr>
        <p:spPr>
          <a:xfrm>
            <a:off x="563886" y="416141"/>
            <a:ext cx="5082757" cy="807869"/>
          </a:xfrm>
          <a:prstGeom prst="rect">
            <a:avLst/>
          </a:prstGeom>
        </p:spPr>
        <p:txBody>
          <a:bodyPr/>
          <a:lstStyle/>
          <a:p>
            <a:pPr/>
            <a:r>
              <a:t>Diagnosis of ARF</a:t>
            </a:r>
          </a:p>
        </p:txBody>
      </p:sp>
      <p:sp>
        <p:nvSpPr>
          <p:cNvPr id="139" name="Content Placeholder 2"/>
          <p:cNvSpPr txBox="1"/>
          <p:nvPr>
            <p:ph type="body" idx="1"/>
          </p:nvPr>
        </p:nvSpPr>
        <p:spPr>
          <a:xfrm>
            <a:off x="563886" y="1626560"/>
            <a:ext cx="8033037" cy="4838735"/>
          </a:xfrm>
          <a:prstGeom prst="rect">
            <a:avLst/>
          </a:prstGeom>
        </p:spPr>
        <p:txBody>
          <a:bodyPr/>
          <a:lstStyle/>
          <a:p>
            <a:pPr>
              <a:spcBef>
                <a:spcPts val="600"/>
              </a:spcBef>
              <a:defRPr sz="2800"/>
            </a:pPr>
            <a:r>
              <a:t>No single test to diagnose ARF.</a:t>
            </a:r>
          </a:p>
          <a:p>
            <a:pPr>
              <a:spcBef>
                <a:spcPts val="600"/>
              </a:spcBef>
              <a:defRPr sz="2800"/>
            </a:pPr>
            <a:r>
              <a:t>The symptoms and signs are shared by many inflammatory and infectious diseases.</a:t>
            </a:r>
          </a:p>
          <a:p>
            <a:pPr>
              <a:spcBef>
                <a:spcPts val="600"/>
              </a:spcBef>
              <a:defRPr sz="2800"/>
            </a:pPr>
            <a:r>
              <a:t>Accurate diagnosis is important.</a:t>
            </a:r>
          </a:p>
          <a:p>
            <a:pPr>
              <a:spcBef>
                <a:spcPts val="600"/>
              </a:spcBef>
              <a:defRPr sz="2800"/>
            </a:pPr>
            <a:r>
              <a:t>Overdiagnosis will result in individuals receiving treatment unnecessarily.</a:t>
            </a:r>
          </a:p>
          <a:p>
            <a:pPr>
              <a:spcBef>
                <a:spcPts val="600"/>
              </a:spcBef>
              <a:defRPr sz="2800"/>
            </a:pPr>
            <a:r>
              <a:t>Underdiagnosis may lead to further episodes of ARF causing damage, and the need for valve surgery, and or premature death.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Perspective">
  <a:themeElements>
    <a:clrScheme name="Perspective">
      <a:dk1>
        <a:srgbClr val="000000"/>
      </a:dk1>
      <a:lt1>
        <a:srgbClr val="FFFFFF"/>
      </a:lt1>
      <a:dk2>
        <a:srgbClr val="A7A7A7"/>
      </a:dk2>
      <a:lt2>
        <a:srgbClr val="535353"/>
      </a:lt2>
      <a:accent1>
        <a:srgbClr val="838D9B"/>
      </a:accent1>
      <a:accent2>
        <a:srgbClr val="D2610C"/>
      </a:accent2>
      <a:accent3>
        <a:srgbClr val="80716A"/>
      </a:accent3>
      <a:accent4>
        <a:srgbClr val="94147C"/>
      </a:accent4>
      <a:accent5>
        <a:srgbClr val="5D5AD2"/>
      </a:accent5>
      <a:accent6>
        <a:srgbClr val="6F6C7D"/>
      </a:accent6>
      <a:hlink>
        <a:srgbClr val="0000FF"/>
      </a:hlink>
      <a:folHlink>
        <a:srgbClr val="FF00FF"/>
      </a:folHlink>
    </a:clrScheme>
    <a:fontScheme name="Perspective">
      <a:majorFont>
        <a:latin typeface="Helvetica"/>
        <a:ea typeface="Helvetica"/>
        <a:cs typeface="Helvetica"/>
      </a:majorFont>
      <a:minorFont>
        <a:latin typeface="Calibri"/>
        <a:ea typeface="Calibri"/>
        <a:cs typeface="Calibri"/>
      </a:minorFont>
    </a:fontScheme>
    <a:fmtScheme name="Perspec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8000"/>
              </a:srgbClr>
            </a:outerShdw>
          </a:effectLst>
        </a:effectStyle>
        <a:effectStyle>
          <a:effectLst>
            <a:outerShdw sx="100000" sy="100000" kx="0" ky="0" algn="b" rotWithShape="0" blurRad="50800" dist="38100" dir="5400000">
              <a:srgbClr val="000000">
                <a:alpha val="48000"/>
              </a:srgbClr>
            </a:outerShdw>
          </a:effectLst>
        </a:effectStyle>
        <a:effectStyle>
          <a:effectLst>
            <a:outerShdw sx="100000" sy="100000" kx="0" ky="0" algn="b" rotWithShape="0" blurRad="50800" dist="38100" dir="5400000">
              <a:srgbClr val="000000">
                <a:alpha val="2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sx="100000" sy="100000" kx="0" ky="0" algn="b" rotWithShape="0" blurRad="50800" dist="38100" dir="5400000">
            <a:srgbClr val="000000">
              <a:alpha val="48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outerShdw sx="100000" sy="100000" kx="0" ky="0" algn="b" rotWithShape="0" blurRad="50800" dist="38100" dir="5400000">
            <a:srgbClr val="000000">
              <a:alpha val="2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erspective">
  <a:themeElements>
    <a:clrScheme name="Perspective">
      <a:dk1>
        <a:srgbClr val="000000"/>
      </a:dk1>
      <a:lt1>
        <a:srgbClr val="FFFFFF"/>
      </a:lt1>
      <a:dk2>
        <a:srgbClr val="A7A7A7"/>
      </a:dk2>
      <a:lt2>
        <a:srgbClr val="535353"/>
      </a:lt2>
      <a:accent1>
        <a:srgbClr val="838D9B"/>
      </a:accent1>
      <a:accent2>
        <a:srgbClr val="D2610C"/>
      </a:accent2>
      <a:accent3>
        <a:srgbClr val="80716A"/>
      </a:accent3>
      <a:accent4>
        <a:srgbClr val="94147C"/>
      </a:accent4>
      <a:accent5>
        <a:srgbClr val="5D5AD2"/>
      </a:accent5>
      <a:accent6>
        <a:srgbClr val="6F6C7D"/>
      </a:accent6>
      <a:hlink>
        <a:srgbClr val="0000FF"/>
      </a:hlink>
      <a:folHlink>
        <a:srgbClr val="FF00FF"/>
      </a:folHlink>
    </a:clrScheme>
    <a:fontScheme name="Perspective">
      <a:majorFont>
        <a:latin typeface="Helvetica"/>
        <a:ea typeface="Helvetica"/>
        <a:cs typeface="Helvetica"/>
      </a:majorFont>
      <a:minorFont>
        <a:latin typeface="Calibri"/>
        <a:ea typeface="Calibri"/>
        <a:cs typeface="Calibri"/>
      </a:minorFont>
    </a:fontScheme>
    <a:fmtScheme name="Perspec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8000"/>
              </a:srgbClr>
            </a:outerShdw>
          </a:effectLst>
        </a:effectStyle>
        <a:effectStyle>
          <a:effectLst>
            <a:outerShdw sx="100000" sy="100000" kx="0" ky="0" algn="b" rotWithShape="0" blurRad="50800" dist="38100" dir="5400000">
              <a:srgbClr val="000000">
                <a:alpha val="48000"/>
              </a:srgbClr>
            </a:outerShdw>
          </a:effectLst>
        </a:effectStyle>
        <a:effectStyle>
          <a:effectLst>
            <a:outerShdw sx="100000" sy="100000" kx="0" ky="0" algn="b" rotWithShape="0" blurRad="50800" dist="38100" dir="5400000">
              <a:srgbClr val="000000">
                <a:alpha val="2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sx="100000" sy="100000" kx="0" ky="0" algn="b" rotWithShape="0" blurRad="50800" dist="38100" dir="5400000">
            <a:srgbClr val="000000">
              <a:alpha val="48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outerShdw sx="100000" sy="100000" kx="0" ky="0" algn="b" rotWithShape="0" blurRad="50800" dist="38100" dir="5400000">
            <a:srgbClr val="000000">
              <a:alpha val="2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