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320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259" r:id="rId12"/>
    <p:sldId id="257" r:id="rId13"/>
    <p:sldId id="258" r:id="rId14"/>
    <p:sldId id="260" r:id="rId15"/>
    <p:sldId id="261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04" r:id="rId40"/>
    <p:sldId id="269" r:id="rId41"/>
    <p:sldId id="270" r:id="rId42"/>
    <p:sldId id="262" r:id="rId43"/>
    <p:sldId id="344" r:id="rId44"/>
    <p:sldId id="271" r:id="rId45"/>
    <p:sldId id="265" r:id="rId46"/>
    <p:sldId id="278" r:id="rId47"/>
    <p:sldId id="277" r:id="rId48"/>
    <p:sldId id="313" r:id="rId49"/>
    <p:sldId id="272" r:id="rId50"/>
    <p:sldId id="314" r:id="rId51"/>
    <p:sldId id="315" r:id="rId52"/>
    <p:sldId id="316" r:id="rId53"/>
    <p:sldId id="319" r:id="rId54"/>
    <p:sldId id="273" r:id="rId55"/>
    <p:sldId id="287" r:id="rId56"/>
    <p:sldId id="288" r:id="rId57"/>
    <p:sldId id="285" r:id="rId58"/>
    <p:sldId id="286" r:id="rId59"/>
    <p:sldId id="279" r:id="rId60"/>
    <p:sldId id="280" r:id="rId61"/>
    <p:sldId id="275" r:id="rId62"/>
    <p:sldId id="276" r:id="rId63"/>
    <p:sldId id="291" r:id="rId64"/>
    <p:sldId id="311" r:id="rId65"/>
    <p:sldId id="312" r:id="rId66"/>
    <p:sldId id="294" r:id="rId67"/>
    <p:sldId id="283" r:id="rId68"/>
    <p:sldId id="284" r:id="rId69"/>
    <p:sldId id="292" r:id="rId70"/>
    <p:sldId id="293" r:id="rId71"/>
    <p:sldId id="282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1A3CD-8E67-4DDD-8D32-73F03218E7B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D747E-CCF4-4A56-9363-99B1ADF17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77121C-FC37-474E-BFEE-153C15D77C6C}" type="slidenum">
              <a:rPr lang="en-US">
                <a:latin typeface="Tahoma" pitchFamily="34" charset="0"/>
              </a:rPr>
              <a:pPr/>
              <a:t>11</a:t>
            </a:fld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637489-EE7E-47CA-B488-A207830341AC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777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01C4EE-6EFE-4F1F-89CD-C16F16C1AE40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57226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54AF54-E47A-4002-908B-A4269BFD046A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2091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4C319D-D7CC-48AB-85B0-CF6DE7984B7F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8016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12CE7F-2015-47C3-8FDB-9A8C649E7D0C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9604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21E882-34DB-4C6A-B124-23025C2B8A46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9468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DB03F8-7C91-47E0-B774-194A347FFC1D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2455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8AFE61-57A3-41BF-B0FD-3F8BEB45E19D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8354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D2BD51-3B70-4A8A-AE9B-D3306D1A99FB}" type="slidenum">
              <a:rPr lang="en-US" smtClean="0"/>
              <a:pPr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542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EAD344-F1B2-416E-9BA2-798EC6240053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493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4018CB-4DB2-4AE7-BD00-F591358CF278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DBBEE5-0DD8-492D-A0E8-87B25DAA9643}" type="slidenum">
              <a:rPr lang="en-US" smtClean="0"/>
              <a:pPr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7799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1FEBAE-F722-4AB2-94D0-4889D8B1596C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1572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BB7831-F2B5-4241-AECA-0AC307166115}" type="slidenum">
              <a:rPr lang="en-US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77168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AC5256-B7AA-46C7-85A6-F3E51B13CCC4}" type="slidenum">
              <a:rPr lang="en-US" smtClean="0"/>
              <a:pPr/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26643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DD2444-43F2-4A3A-9377-C1B760F846EF}" type="slidenum">
              <a:rPr lang="en-US" smtClean="0"/>
              <a:pPr/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91626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90F126-44C0-4F92-9694-D58B66EA1BFC}" type="slidenum">
              <a:rPr lang="en-US" smtClean="0"/>
              <a:pPr/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75309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AF68E1-4765-4721-9FD4-25A57AA4EB43}" type="slidenum">
              <a:rPr lang="en-US" smtClean="0"/>
              <a:pPr/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40344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A8D93A-BEC3-450B-B4DF-61799A10F9EB}" type="slidenum">
              <a:rPr lang="en-US" smtClean="0"/>
              <a:pPr/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92561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C2C426-42E1-471D-B2A8-A32B995E1ADF}" type="slidenum">
              <a:rPr lang="en-US" smtClean="0"/>
              <a:pPr/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73356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CE93A0-46A5-4919-BCB2-A7849DA52BAF}" type="slidenum">
              <a:rPr lang="en-US">
                <a:latin typeface="Tahoma" pitchFamily="34" charset="0"/>
              </a:rPr>
              <a:pPr/>
              <a:t>40</a:t>
            </a:fld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84C5B7-4BEA-4A01-8B63-D0A2F1D5490F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9810AC-F03D-499A-A004-971B4CD9EC4C}" type="slidenum">
              <a:rPr lang="en-US">
                <a:latin typeface="Tahoma" pitchFamily="34" charset="0"/>
              </a:rPr>
              <a:pPr/>
              <a:t>41</a:t>
            </a:fld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F72FE-AA0D-4BF6-9ED7-1FD6D6EB5091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74184A-F44A-4F7A-9DE0-1FA38704448A}" type="slidenum">
              <a:rPr lang="en-US" sz="1200">
                <a:latin typeface="Tahoma" pitchFamily="34" charset="0"/>
              </a:rPr>
              <a:pPr algn="r"/>
              <a:t>43</a:t>
            </a:fld>
            <a:endParaRPr lang="en-US" sz="12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6088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3A5D61-8EC9-4D42-845F-774B3B7E11B1}" type="slidenum">
              <a:rPr lang="en-US">
                <a:latin typeface="Tahoma" pitchFamily="34" charset="0"/>
              </a:rPr>
              <a:pPr/>
              <a:t>44</a:t>
            </a:fld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11D854F-9A4D-4B54-B0D4-8CF7A510B9E7}" type="slidenum">
              <a:rPr lang="en-US" sz="1200">
                <a:latin typeface="Tahoma" pitchFamily="34" charset="0"/>
              </a:rPr>
              <a:pPr algn="r"/>
              <a:t>45</a:t>
            </a:fld>
            <a:endParaRPr lang="en-US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2FEB3-C1A4-4C5B-96CF-E537033E334A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F11217-8372-4F6E-9AAE-01ABB5C18E71}" type="slidenum">
              <a:rPr lang="en-US">
                <a:latin typeface="Tahoma" pitchFamily="34" charset="0"/>
              </a:rPr>
              <a:pPr/>
              <a:t>49</a:t>
            </a:fld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DAD4-B208-4327-9097-AD47B90AE446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E54278-12F9-4C6C-8AFD-AC265DA348BC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DAD4-B208-4327-9097-AD47B90AE446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DAD4-B208-4327-9097-AD47B90AE446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E8367-9C64-4DA4-A495-E5932BA7A3AB}" type="slidenum">
              <a:rPr lang="en-US" smtClean="0"/>
              <a:pPr/>
              <a:t>64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6A3541-3794-4040-996E-ED760827B19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52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3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0C2331-83F6-47B5-8A14-6FC4492C94AE}" type="slidenum">
              <a:rPr lang="en-US" sz="1200">
                <a:latin typeface="Tahoma" pitchFamily="34" charset="0"/>
              </a:rPr>
              <a:pPr algn="r"/>
              <a:t>15</a:t>
            </a:fld>
            <a:endParaRPr lang="en-US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C5CA4-1241-4A66-9DD6-9FAF8A583B94}" type="slidenum">
              <a:rPr lang="en-US"/>
              <a:pPr/>
              <a:t>66</a:t>
            </a:fld>
            <a:endParaRPr lang="en-US"/>
          </a:p>
        </p:txBody>
      </p:sp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60F66B5-B8AB-47CF-B56B-6706D00FDB0B}" type="slidenum">
              <a:rPr lang="en-US" sz="1200">
                <a:latin typeface="+mn-lt"/>
              </a:rPr>
              <a:pPr algn="r">
                <a:defRPr/>
              </a:pPr>
              <a:t>66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CEC01-DAA2-4CCF-9D9C-02EA175C293C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CEC01-DAA2-4CCF-9D9C-02EA175C293C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6A3541-3794-4040-996E-ED760827B19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52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3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0C2331-83F6-47B5-8A14-6FC4492C94AE}" type="slidenum">
              <a:rPr lang="en-US" sz="1200">
                <a:latin typeface="Tahoma" pitchFamily="34" charset="0"/>
              </a:rPr>
              <a:pPr algn="r"/>
              <a:t>16</a:t>
            </a:fld>
            <a:endParaRPr lang="en-US" sz="12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570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F07FFC-B194-4612-A71A-BE17E61B3789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8786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27928B-BFC2-44A1-8AE8-66E4E5989455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9534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C8B24E-EAF0-403F-BCFB-96C9E309EC65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9725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no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0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 smtClean="0"/>
              <a:t>| Presentation Title | Presenter Name | Date | Subject | Business Use Only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  <a:latin typeface="+mn-lt"/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0700"/>
            <a:ext cx="7385050" cy="4431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lang="en-US" sz="2400" b="1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360997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2AE1-BF51-48F1-9205-C2B36C9F315A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D328-C02E-4CE8-92C4-AE702DF53A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356350"/>
            <a:ext cx="5562600" cy="3651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EEEE-A65C-4CB1-A14A-B00E14AFD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62C8E-6AEB-4101-BC3F-9F2CB4358355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artfailure.com/" TargetMode="Externa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rtfailure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ae/url?sa=i&amp;rct=j&amp;q=&amp;esrc=s&amp;source=images&amp;cd=&amp;cad=rja&amp;uact=8&amp;ved=0ahUKEwjl9oXdn_rMAhVHJsAKHettB8QQjRwIBw&amp;url=http://www.epccs.eu/d/8/update-on-hf-management&amp;psig=AFQjCNE3sFHgMG74DgkB_Rr81pbEfnSZjA&amp;ust=146443824016993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Heart Failure Prognosis &amp; Management 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Waleed </a:t>
            </a:r>
            <a:r>
              <a:rPr lang="en-US" dirty="0" err="1" smtClean="0"/>
              <a:t>AlHabeeb</a:t>
            </a:r>
            <a:r>
              <a:rPr lang="en-US" dirty="0" smtClean="0"/>
              <a:t>, MD, MHA     Consultant Heart Failure Cardiologist  Assistant Professor of Medicine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5844" name="Picture 2" descr="http://www.micromedcv.com/eu/images/stories/newyorkclasses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350" y="1981200"/>
            <a:ext cx="61150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319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Definition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Heart failure is a complex clinical syndrome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Can result from: </a:t>
            </a:r>
          </a:p>
          <a:p>
            <a:pPr eaLnBrk="1" hangingPunct="1">
              <a:defRPr/>
            </a:pPr>
            <a:r>
              <a:rPr lang="en-US" sz="2800" dirty="0" smtClean="0"/>
              <a:t>structural or functional cardiac disorder</a:t>
            </a:r>
          </a:p>
          <a:p>
            <a:pPr eaLnBrk="1" hangingPunct="1">
              <a:defRPr/>
            </a:pPr>
            <a:r>
              <a:rPr lang="en-US" sz="2800" dirty="0" smtClean="0"/>
              <a:t>impairs the ability of the ventricle to </a:t>
            </a:r>
            <a:r>
              <a:rPr lang="en-US" sz="2800" b="1" dirty="0" smtClean="0"/>
              <a:t>fill</a:t>
            </a:r>
            <a:r>
              <a:rPr lang="en-US" sz="2800" dirty="0" smtClean="0"/>
              <a:t> with or </a:t>
            </a:r>
            <a:r>
              <a:rPr lang="en-US" sz="2800" b="1" dirty="0" smtClean="0"/>
              <a:t>eject</a:t>
            </a:r>
            <a:r>
              <a:rPr lang="en-US" sz="2800" dirty="0" smtClean="0"/>
              <a:t> blood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Inability of the heart to pump blood at an output sufficient to meet the body’s demands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Characterized by:</a:t>
            </a:r>
          </a:p>
          <a:p>
            <a:endParaRPr lang="en-US"/>
          </a:p>
          <a:p>
            <a:r>
              <a:rPr lang="en-US"/>
              <a:t>signs and symptoms of intravascular and interstitial volume overload and/or </a:t>
            </a:r>
          </a:p>
          <a:p>
            <a:r>
              <a:rPr lang="en-US"/>
              <a:t>manifestations of inadequate tissue perfusion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Heart failure may result from an acute insult to cardiac function, such as a large myocardial infarction, valvular diseas, myocarditis, and cardiogenic shock </a:t>
            </a:r>
          </a:p>
          <a:p>
            <a:endParaRPr lang="en-US"/>
          </a:p>
          <a:p>
            <a:r>
              <a:rPr lang="en-US"/>
              <a:t>More commonly, from a chronic process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Common Causes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Coronary artery disease</a:t>
            </a:r>
          </a:p>
          <a:p>
            <a:r>
              <a:rPr lang="en-US" dirty="0"/>
              <a:t>Hypertension</a:t>
            </a:r>
          </a:p>
          <a:p>
            <a:r>
              <a:rPr lang="en-US" dirty="0" smtClean="0"/>
              <a:t>Dilated </a:t>
            </a:r>
            <a:r>
              <a:rPr lang="en-US" dirty="0" err="1"/>
              <a:t>cardiomyopathy</a:t>
            </a:r>
            <a:endParaRPr lang="en-US" dirty="0"/>
          </a:p>
          <a:p>
            <a:r>
              <a:rPr lang="en-US" dirty="0" err="1" smtClean="0"/>
              <a:t>Valvular</a:t>
            </a:r>
            <a:r>
              <a:rPr lang="en-US" dirty="0" smtClean="0"/>
              <a:t> heart disease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Common Causes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Coronary artery disease</a:t>
            </a:r>
          </a:p>
          <a:p>
            <a:r>
              <a:rPr lang="en-US" dirty="0"/>
              <a:t>Hypertension</a:t>
            </a:r>
          </a:p>
          <a:p>
            <a:r>
              <a:rPr lang="en-US" dirty="0" err="1"/>
              <a:t>Valvular</a:t>
            </a:r>
            <a:r>
              <a:rPr lang="en-US" dirty="0"/>
              <a:t> heart disease </a:t>
            </a:r>
          </a:p>
          <a:p>
            <a:r>
              <a:rPr lang="en-US" dirty="0"/>
              <a:t>Dilated </a:t>
            </a:r>
            <a:r>
              <a:rPr lang="en-US" dirty="0" err="1" smtClean="0"/>
              <a:t>cardiomyopathy</a:t>
            </a:r>
            <a:endParaRPr lang="ar-SA" dirty="0" smtClean="0"/>
          </a:p>
          <a:p>
            <a:r>
              <a:rPr lang="en-US" dirty="0" smtClean="0"/>
              <a:t>C</a:t>
            </a:r>
            <a:r>
              <a:rPr lang="ar-SA" smtClean="0"/>
              <a:t>or-pulmonale</a:t>
            </a:r>
            <a:endParaRPr lang="en-US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Cardiomyopathy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"heart muscle diseases of unknown cause" </a:t>
            </a:r>
          </a:p>
          <a:p>
            <a:pPr eaLnBrk="1" hangingPunct="1"/>
            <a:r>
              <a:rPr lang="en-US" smtClean="0"/>
              <a:t>Diseases of the myocardium associated with cardiac dysfunction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Classification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Dilated cardiomyopathy (DCM) </a:t>
            </a:r>
          </a:p>
          <a:p>
            <a:r>
              <a:rPr lang="en-US" smtClean="0"/>
              <a:t>Hypertrophic cardiomyopathy (HCM) </a:t>
            </a:r>
          </a:p>
          <a:p>
            <a:r>
              <a:rPr lang="en-US" smtClean="0"/>
              <a:t>Restrictive cardiomyopathy (RCM) </a:t>
            </a:r>
          </a:p>
          <a:p>
            <a:r>
              <a:rPr lang="en-US" smtClean="0"/>
              <a:t>Arrhythmogenic right ventricular cardiomyopathy/dysplasia (ARVC/D) </a:t>
            </a:r>
          </a:p>
          <a:p>
            <a:r>
              <a:rPr lang="en-US" smtClean="0"/>
              <a:t>Unclassified cardiomyopathies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80" name="Picture 2" descr="f4-u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685800"/>
            <a:ext cx="44862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9" name="Picture 15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4" y="1441276"/>
            <a:ext cx="7135812" cy="449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9834"/>
            <a:ext cx="7385050" cy="794064"/>
          </a:xfrm>
        </p:spPr>
        <p:txBody>
          <a:bodyPr/>
          <a:lstStyle/>
          <a:p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Heart failure prevalence is expected to continue to increase¹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2090" y="1778000"/>
            <a:ext cx="4879907" cy="1473200"/>
          </a:xfrm>
          <a:custGeom>
            <a:avLst/>
            <a:gdLst/>
            <a:ahLst/>
            <a:cxnLst/>
            <a:rect l="l" t="t" r="r" b="b"/>
            <a:pathLst>
              <a:path w="4082439" h="1232452">
                <a:moveTo>
                  <a:pt x="0" y="0"/>
                </a:moveTo>
                <a:lnTo>
                  <a:pt x="4082438" y="0"/>
                </a:lnTo>
                <a:lnTo>
                  <a:pt x="3846482" y="616225"/>
                </a:lnTo>
                <a:lnTo>
                  <a:pt x="4082439" y="1232452"/>
                </a:lnTo>
                <a:lnTo>
                  <a:pt x="0" y="12324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8" name="Rectangle 7"/>
          <p:cNvSpPr/>
          <p:nvPr/>
        </p:nvSpPr>
        <p:spPr>
          <a:xfrm>
            <a:off x="1874503" y="1888973"/>
            <a:ext cx="3605154" cy="723275"/>
          </a:xfrm>
          <a:prstGeom prst="rect">
            <a:avLst/>
          </a:prstGeom>
        </p:spPr>
        <p:txBody>
          <a:bodyPr wrap="none" lIns="0" tIns="0" rIns="0">
            <a:spAutoFit/>
          </a:bodyPr>
          <a:lstStyle/>
          <a:p>
            <a:r>
              <a:rPr lang="en-GB" sz="4400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21 MILLION</a:t>
            </a:r>
            <a:endParaRPr lang="en-GB" sz="4400" dirty="0">
              <a:solidFill>
                <a:schemeClr val="accent3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4503" y="2599747"/>
            <a:ext cx="4310732" cy="54938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GB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ADULTS WORLDWIDE ARE</a:t>
            </a:r>
          </a:p>
          <a:p>
            <a:pPr>
              <a:lnSpc>
                <a:spcPct val="85000"/>
              </a:lnSpc>
            </a:pPr>
            <a:r>
              <a:rPr lang="en-GB" sz="1400" dirty="0" smtClean="0">
                <a:solidFill>
                  <a:srgbClr val="D8D8D8"/>
                </a:solidFill>
                <a:latin typeface="Arial Black" panose="020B0A04020102020204" pitchFamily="34" charset="0"/>
              </a:rPr>
              <a:t>LIVING WITH HEART FAILURE</a:t>
            </a:r>
          </a:p>
          <a:p>
            <a:pPr>
              <a:lnSpc>
                <a:spcPct val="85000"/>
              </a:lnSpc>
            </a:pPr>
            <a:r>
              <a:rPr lang="en-GB" sz="1400" dirty="0" smtClean="0">
                <a:solidFill>
                  <a:srgbClr val="B2B2B2"/>
                </a:solidFill>
                <a:latin typeface="Arial Black" panose="020B0A04020102020204" pitchFamily="34" charset="0"/>
              </a:rPr>
              <a:t>AND THIS NUMBER IS EXPETED TO RISE</a:t>
            </a:r>
            <a:r>
              <a:rPr lang="en-GB" sz="1400" baseline="30000" dirty="0" smtClean="0">
                <a:solidFill>
                  <a:srgbClr val="B2B2B2"/>
                </a:solidFill>
                <a:latin typeface="Arial Black" panose="020B0A04020102020204" pitchFamily="34" charset="0"/>
              </a:rPr>
              <a:t>1,2</a:t>
            </a:r>
            <a:endParaRPr lang="en-GB" sz="1400" baseline="30000" dirty="0">
              <a:solidFill>
                <a:srgbClr val="B2B2B2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25169" y="3372707"/>
            <a:ext cx="1958565" cy="437322"/>
          </a:xfrm>
          <a:custGeom>
            <a:avLst/>
            <a:gdLst/>
            <a:ahLst/>
            <a:cxnLst/>
            <a:rect l="l" t="t" r="r" b="b"/>
            <a:pathLst>
              <a:path w="1958565" h="437322">
                <a:moveTo>
                  <a:pt x="1958565" y="0"/>
                </a:moveTo>
                <a:lnTo>
                  <a:pt x="1958565" y="0"/>
                </a:lnTo>
                <a:lnTo>
                  <a:pt x="1958565" y="437322"/>
                </a:lnTo>
                <a:lnTo>
                  <a:pt x="1958565" y="437322"/>
                </a:lnTo>
                <a:close/>
                <a:moveTo>
                  <a:pt x="0" y="0"/>
                </a:moveTo>
                <a:lnTo>
                  <a:pt x="1917124" y="0"/>
                </a:lnTo>
                <a:lnTo>
                  <a:pt x="1786868" y="218661"/>
                </a:lnTo>
                <a:lnTo>
                  <a:pt x="1917125" y="437322"/>
                </a:lnTo>
                <a:lnTo>
                  <a:pt x="0" y="437322"/>
                </a:lnTo>
                <a:close/>
              </a:path>
            </a:pathLst>
          </a:custGeom>
          <a:solidFill>
            <a:srgbClr val="FF7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Arial Black" panose="020B0A04020102020204" pitchFamily="34" charset="0"/>
              </a:rPr>
              <a:t>AGING POPULATION</a:t>
            </a:r>
            <a:r>
              <a:rPr lang="en-GB" sz="1100" baseline="300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1" name="Rectangle 8"/>
          <p:cNvSpPr/>
          <p:nvPr/>
        </p:nvSpPr>
        <p:spPr>
          <a:xfrm>
            <a:off x="4325169" y="3931536"/>
            <a:ext cx="4247331" cy="437322"/>
          </a:xfrm>
          <a:custGeom>
            <a:avLst/>
            <a:gdLst/>
            <a:ahLst/>
            <a:cxnLst/>
            <a:rect l="l" t="t" r="r" b="b"/>
            <a:pathLst>
              <a:path w="4247331" h="437322">
                <a:moveTo>
                  <a:pt x="4247330" y="0"/>
                </a:moveTo>
                <a:lnTo>
                  <a:pt x="4247331" y="0"/>
                </a:lnTo>
                <a:lnTo>
                  <a:pt x="4247331" y="437322"/>
                </a:lnTo>
                <a:lnTo>
                  <a:pt x="4247330" y="437322"/>
                </a:lnTo>
                <a:close/>
                <a:moveTo>
                  <a:pt x="0" y="0"/>
                </a:moveTo>
                <a:lnTo>
                  <a:pt x="4205889" y="0"/>
                </a:lnTo>
                <a:lnTo>
                  <a:pt x="4075633" y="218661"/>
                </a:lnTo>
                <a:lnTo>
                  <a:pt x="4205890" y="437322"/>
                </a:lnTo>
                <a:lnTo>
                  <a:pt x="0" y="43732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rgbClr val="990000"/>
                </a:solidFill>
                <a:latin typeface="Arial Black" panose="020B0A04020102020204" pitchFamily="34" charset="0"/>
              </a:rPr>
              <a:t>INCREASING PREVALENCE OF RISK FACTORS</a:t>
            </a:r>
            <a:r>
              <a:rPr lang="en-GB" sz="1100" baseline="30000" dirty="0">
                <a:solidFill>
                  <a:srgbClr val="99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2" name="Rectangle 8"/>
          <p:cNvSpPr/>
          <p:nvPr/>
        </p:nvSpPr>
        <p:spPr>
          <a:xfrm>
            <a:off x="4325169" y="4490365"/>
            <a:ext cx="2923192" cy="437322"/>
          </a:xfrm>
          <a:custGeom>
            <a:avLst/>
            <a:gdLst/>
            <a:ahLst/>
            <a:cxnLst/>
            <a:rect l="l" t="t" r="r" b="b"/>
            <a:pathLst>
              <a:path w="2923192" h="437322">
                <a:moveTo>
                  <a:pt x="0" y="0"/>
                </a:moveTo>
                <a:lnTo>
                  <a:pt x="2923191" y="0"/>
                </a:lnTo>
                <a:lnTo>
                  <a:pt x="2792935" y="218661"/>
                </a:lnTo>
                <a:lnTo>
                  <a:pt x="2923192" y="437322"/>
                </a:lnTo>
                <a:lnTo>
                  <a:pt x="0" y="43732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rgbClr val="EC8026"/>
                </a:solidFill>
                <a:latin typeface="Arial Black" panose="020B0A04020102020204" pitchFamily="34" charset="0"/>
              </a:rPr>
              <a:t>IMPROVED POST-MI SURVIVAL</a:t>
            </a:r>
            <a:r>
              <a:rPr lang="en-GB" sz="1100" baseline="30000" dirty="0">
                <a:solidFill>
                  <a:srgbClr val="EC8026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9749" y="5091836"/>
            <a:ext cx="8365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3"/>
                </a:solidFill>
                <a:latin typeface="+mn-lt"/>
              </a:rPr>
              <a:t>A person at age 40 has a 1 in 5 lifetime risk of developing heart failure, and more than 1 million hospitalisations due to heart failure are reported annually in Europe.</a:t>
            </a:r>
            <a:r>
              <a:rPr lang="en-GB" sz="1600" b="1" baseline="30000" dirty="0">
                <a:solidFill>
                  <a:schemeClr val="accent3"/>
                </a:solidFill>
                <a:latin typeface="+mn-lt"/>
              </a:rPr>
              <a:t>1,4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87847" y="3372707"/>
            <a:ext cx="437322" cy="4373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ross 21"/>
          <p:cNvSpPr/>
          <p:nvPr/>
        </p:nvSpPr>
        <p:spPr>
          <a:xfrm>
            <a:off x="3984184" y="3469044"/>
            <a:ext cx="244648" cy="244648"/>
          </a:xfrm>
          <a:prstGeom prst="plus">
            <a:avLst>
              <a:gd name="adj" fmla="val 4024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887847" y="3931536"/>
            <a:ext cx="437322" cy="4373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ross 24"/>
          <p:cNvSpPr/>
          <p:nvPr/>
        </p:nvSpPr>
        <p:spPr>
          <a:xfrm>
            <a:off x="3984184" y="4027873"/>
            <a:ext cx="244648" cy="244648"/>
          </a:xfrm>
          <a:prstGeom prst="plus">
            <a:avLst>
              <a:gd name="adj" fmla="val 4024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887847" y="4490365"/>
            <a:ext cx="437322" cy="4373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ross 26"/>
          <p:cNvSpPr/>
          <p:nvPr/>
        </p:nvSpPr>
        <p:spPr>
          <a:xfrm>
            <a:off x="3984184" y="4586702"/>
            <a:ext cx="244648" cy="244648"/>
          </a:xfrm>
          <a:prstGeom prst="plus">
            <a:avLst>
              <a:gd name="adj" fmla="val 4024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arallelogram 20"/>
          <p:cNvSpPr/>
          <p:nvPr/>
        </p:nvSpPr>
        <p:spPr>
          <a:xfrm>
            <a:off x="3887847" y="3251200"/>
            <a:ext cx="607953" cy="121507"/>
          </a:xfrm>
          <a:prstGeom prst="parallelogram">
            <a:avLst>
              <a:gd name="adj" fmla="val 14062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Parallelogram 28"/>
          <p:cNvSpPr/>
          <p:nvPr/>
        </p:nvSpPr>
        <p:spPr>
          <a:xfrm>
            <a:off x="3887847" y="3810029"/>
            <a:ext cx="607953" cy="121507"/>
          </a:xfrm>
          <a:prstGeom prst="parallelogram">
            <a:avLst>
              <a:gd name="adj" fmla="val 14062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Parallelogram 29"/>
          <p:cNvSpPr/>
          <p:nvPr/>
        </p:nvSpPr>
        <p:spPr>
          <a:xfrm>
            <a:off x="3887847" y="4368858"/>
            <a:ext cx="607953" cy="121507"/>
          </a:xfrm>
          <a:prstGeom prst="parallelogram">
            <a:avLst>
              <a:gd name="adj" fmla="val 14062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 flipH="1">
            <a:off x="0" y="6210336"/>
            <a:ext cx="7155405" cy="647664"/>
          </a:xfrm>
          <a:prstGeom prst="rect">
            <a:avLst/>
          </a:prstGeom>
        </p:spPr>
        <p:txBody>
          <a:bodyPr wrap="square" lIns="108000" tIns="0" rIns="0" bIns="108000" anchor="b">
            <a:spAutoFit/>
          </a:bodyPr>
          <a:lstStyle/>
          <a:p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MI = myocardial infarction</a:t>
            </a:r>
          </a:p>
          <a:p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1. </a:t>
            </a:r>
            <a:r>
              <a:rPr lang="en-GB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Mozaffarian</a:t>
            </a:r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D, Benjamin EJ, Go AS, et al; for American Heart Association Statistics Committee and Stroke Statistics Subcommittee. Heart disease and stroke statistics—2015 update: a report from the American Heart Association. Circulation. 2015;131(4):e29-e322. 2. </a:t>
            </a:r>
            <a:r>
              <a:rPr lang="en-GB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Mosterd</a:t>
            </a:r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A, Hoes AW. Clinical epidemiology of heart failure. Heart. 2007;93(9):1137-1146. 3. </a:t>
            </a:r>
            <a:r>
              <a:rPr lang="en-GB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Velagaleti</a:t>
            </a:r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RS, </a:t>
            </a:r>
            <a:r>
              <a:rPr lang="en-GB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Vasan</a:t>
            </a:r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R. Epidemiology of heart failure. In: Mann DL, ed. Heart Failure: A Companion to </a:t>
            </a:r>
            <a:r>
              <a:rPr lang="en-GB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Braunwald's</a:t>
            </a:r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Heart Disease. 2nd ed. St Louis: Saunders; 2011. 4. </a:t>
            </a:r>
            <a:r>
              <a:rPr lang="en-GB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Ponikowski</a:t>
            </a:r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P, Anker SD, </a:t>
            </a:r>
            <a:r>
              <a:rPr lang="en-GB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AlHabib</a:t>
            </a:r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KF, et al. Heart failure: preventing disease and death worldwide. ESC Heart Failure. 2014;1(1):4-25. </a:t>
            </a:r>
          </a:p>
        </p:txBody>
      </p:sp>
    </p:spTree>
    <p:extLst>
      <p:ext uri="{BB962C8B-B14F-4D97-AF65-F5344CB8AC3E}">
        <p14:creationId xmlns:p14="http://schemas.microsoft.com/office/powerpoint/2010/main" val="254775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Dilated Cardiomyopathy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Dilated cardiomyopathy is characterized by ventricular dilation and impaired contractile performance, which may involve the left or both ventricles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May develop as a consequence of prior </a:t>
            </a:r>
            <a:r>
              <a:rPr lang="en-US" sz="2800" dirty="0" err="1" smtClean="0"/>
              <a:t>myocarditis</a:t>
            </a:r>
            <a:r>
              <a:rPr lang="en-US" sz="2800" dirty="0" smtClean="0"/>
              <a:t> or as a result of a recognized toxin, infection, predisposing cardiovascular disease (e.g., hypertension, ischemic or </a:t>
            </a:r>
            <a:r>
              <a:rPr lang="en-US" sz="2800" dirty="0" err="1" smtClean="0"/>
              <a:t>valvular</a:t>
            </a:r>
            <a:r>
              <a:rPr lang="en-US" sz="2800" dirty="0" smtClean="0"/>
              <a:t> heart disease </a:t>
            </a:r>
            <a:endParaRPr lang="ar-SA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When no cause or associated disease is identified, dilated </a:t>
            </a:r>
            <a:r>
              <a:rPr lang="en-US" sz="2800" dirty="0" err="1" smtClean="0"/>
              <a:t>cardiomyopathy</a:t>
            </a:r>
            <a:r>
              <a:rPr lang="en-US" sz="2800" dirty="0" smtClean="0"/>
              <a:t> has been termed </a:t>
            </a:r>
            <a:r>
              <a:rPr lang="en-US" sz="2800" b="1" dirty="0" smtClean="0"/>
              <a:t>idiopathic </a:t>
            </a:r>
            <a:endParaRPr lang="ar-SA" sz="2800" b="1" dirty="0" smtClean="0"/>
          </a:p>
          <a:p>
            <a:pPr>
              <a:lnSpc>
                <a:spcPct val="80000"/>
              </a:lnSpc>
            </a:pPr>
            <a:endParaRPr lang="en-US" sz="2800" b="1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50 to 60% of such patients have familial disease, and disease-causing mutations currently can be identified in 10 to 20% of such families.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A trigger with immune-mediated pathogenesis in genetically predisposed individuals </a:t>
            </a:r>
            <a:endParaRPr lang="ar-SA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One third of </a:t>
            </a:r>
            <a:r>
              <a:rPr lang="en-US" sz="2800" dirty="0" err="1" smtClean="0"/>
              <a:t>probands</a:t>
            </a:r>
            <a:r>
              <a:rPr lang="en-US" sz="2800" dirty="0" smtClean="0"/>
              <a:t> and family members develop low-titer, organ-specific </a:t>
            </a:r>
            <a:r>
              <a:rPr lang="en-US" sz="2800" dirty="0" err="1" smtClean="0"/>
              <a:t>autoantibodies</a:t>
            </a:r>
            <a:r>
              <a:rPr lang="en-US" sz="2800" dirty="0" smtClean="0"/>
              <a:t> to cardiac α-myosin </a:t>
            </a:r>
            <a:endParaRPr lang="ar-SA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Viral persistence has also been implicated as an ongoing trigger of immune-mediated damage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Alcoholic Cardiomyopathy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Alcohol and its metabolite, acetaldehyde, are </a:t>
            </a:r>
            <a:r>
              <a:rPr lang="en-US" sz="2800" dirty="0" err="1" smtClean="0"/>
              <a:t>cardiotoxins</a:t>
            </a:r>
            <a:r>
              <a:rPr lang="en-US" sz="2800" dirty="0" smtClean="0"/>
              <a:t> acutely and chronically.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Myocardial depression is initially reversible but, if sustained, can lead to irreversible vacuolization, mitochondrial abnormalities, and fibrosis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amount of alcohol necessary to produce symptomatic </a:t>
            </a:r>
            <a:r>
              <a:rPr lang="en-US" sz="2800" dirty="0" err="1" smtClean="0"/>
              <a:t>cardiomyopathy</a:t>
            </a:r>
            <a:r>
              <a:rPr lang="en-US" sz="2800" dirty="0" smtClean="0"/>
              <a:t> in susceptible individuals is not known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Abstinence leads to improvement in at least 50% of patients with severe symptoms, some of whom normalize their left ventricular ejection fractions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Chemotherapy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Doxorubicin </a:t>
            </a:r>
            <a:r>
              <a:rPr lang="en-US" sz="2800" dirty="0" smtClean="0"/>
              <a:t>(</a:t>
            </a:r>
            <a:r>
              <a:rPr lang="en-US" sz="2800" dirty="0" err="1" smtClean="0"/>
              <a:t>Adriamycin</a:t>
            </a:r>
            <a:r>
              <a:rPr lang="en-US" sz="2800" dirty="0" smtClean="0"/>
              <a:t>) </a:t>
            </a:r>
            <a:r>
              <a:rPr lang="en-US" sz="2800" dirty="0" err="1" smtClean="0"/>
              <a:t>cardiotoxicity</a:t>
            </a:r>
            <a:r>
              <a:rPr lang="en-US" sz="2800" dirty="0" smtClean="0"/>
              <a:t> causes characteristic </a:t>
            </a:r>
            <a:r>
              <a:rPr lang="en-US" sz="2800" dirty="0" err="1" smtClean="0"/>
              <a:t>histologic</a:t>
            </a:r>
            <a:r>
              <a:rPr lang="en-US" sz="2800" dirty="0" smtClean="0"/>
              <a:t> changes on </a:t>
            </a:r>
            <a:r>
              <a:rPr lang="en-US" sz="2800" dirty="0" err="1" smtClean="0"/>
              <a:t>endomyocardial</a:t>
            </a:r>
            <a:r>
              <a:rPr lang="en-US" sz="2800" dirty="0" smtClean="0"/>
              <a:t> biopsy, with overt heart failure in 5 to 10% of patients who receive doses greater than or equal to 450 mg/m2 of body surface area </a:t>
            </a:r>
          </a:p>
          <a:p>
            <a:pPr>
              <a:lnSpc>
                <a:spcPct val="90000"/>
              </a:lnSpc>
            </a:pPr>
            <a:r>
              <a:rPr lang="en-US" sz="2800" b="1" dirty="0" err="1" smtClean="0"/>
              <a:t>Cyclophosphamide</a:t>
            </a:r>
            <a:r>
              <a:rPr lang="en-US" sz="2800" dirty="0" smtClean="0"/>
              <a:t> and </a:t>
            </a:r>
            <a:r>
              <a:rPr lang="en-US" sz="2800" b="1" dirty="0" err="1" smtClean="0"/>
              <a:t>ifosfamide</a:t>
            </a:r>
            <a:r>
              <a:rPr lang="en-US" sz="2800" dirty="0" smtClean="0"/>
              <a:t> can cause acute severe heart failure and malignant ventricular arrhythmias 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5-Fluorouracil</a:t>
            </a:r>
            <a:r>
              <a:rPr lang="en-US" sz="2800" dirty="0" smtClean="0"/>
              <a:t> can cause coronary artery spasm and depressed left ventricular contractility. </a:t>
            </a:r>
          </a:p>
          <a:p>
            <a:pPr>
              <a:lnSpc>
                <a:spcPct val="90000"/>
              </a:lnSpc>
            </a:pPr>
            <a:r>
              <a:rPr lang="en-US" sz="2800" b="1" dirty="0" err="1" smtClean="0"/>
              <a:t>Trastuzumab</a:t>
            </a:r>
            <a:r>
              <a:rPr lang="en-US" sz="2800" b="1" dirty="0" smtClean="0"/>
              <a:t> </a:t>
            </a:r>
            <a:r>
              <a:rPr lang="en-US" sz="2800" dirty="0" smtClean="0"/>
              <a:t>has been associated with an increased incidence of heart failure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Skeletal Myopathies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Duchenne's muscular dystrophy and Becker's X-linked skeletal muscle dystrophy typically include cardiac dysfunction </a:t>
            </a:r>
          </a:p>
          <a:p>
            <a:r>
              <a:rPr lang="en-US" smtClean="0"/>
              <a:t>Maternally transmitted mitochondrial myopathies such as Kearns-Sayre syndrome frequently cause cardiac myopathic changes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Peripartum Cardiomyopathy</a:t>
            </a:r>
            <a:r>
              <a:rPr lang="en-US" smtClean="0"/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 smtClean="0"/>
              <a:t>Peripartum</a:t>
            </a:r>
            <a:r>
              <a:rPr lang="en-US" sz="2800" dirty="0" smtClean="0"/>
              <a:t> </a:t>
            </a:r>
            <a:r>
              <a:rPr lang="en-US" sz="2800" dirty="0" err="1" smtClean="0"/>
              <a:t>cardiomyopathy</a:t>
            </a:r>
            <a:r>
              <a:rPr lang="en-US" sz="2800" dirty="0" smtClean="0"/>
              <a:t> appears in the last month of pregnancy or in the first 5 months after delivery in the absence of preexisting cardiac disease </a:t>
            </a:r>
            <a:endParaRPr lang="ar-SA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Lymphocytic </a:t>
            </a:r>
            <a:r>
              <a:rPr lang="en-US" sz="2800" dirty="0" err="1" smtClean="0"/>
              <a:t>myocarditis</a:t>
            </a:r>
            <a:r>
              <a:rPr lang="en-US" sz="2800" dirty="0" smtClean="0"/>
              <a:t>, found in 30 to 50% of biopsy specimens, suggests an immune component </a:t>
            </a:r>
            <a:endParaRPr lang="ar-SA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The prognosis is improvement to normal or near-normal ejection fraction during the next 6 months in more than 50% of patients.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Hypertrophic Cardiomyopathy 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Genetically determined myocardial disease</a:t>
            </a:r>
          </a:p>
          <a:p>
            <a:r>
              <a:rPr lang="en-US" smtClean="0"/>
              <a:t>Defined clinically by the presence of unexplained left ventricular hypertrophy </a:t>
            </a:r>
          </a:p>
          <a:p>
            <a:r>
              <a:rPr lang="en-US" smtClean="0"/>
              <a:t>Pathologically by the presence of myocyte disarray surrounding increased areas of loose connective tissue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Usually familial, with autosomal dominant inheritance. </a:t>
            </a:r>
          </a:p>
          <a:p>
            <a:r>
              <a:rPr lang="en-US" smtClean="0"/>
              <a:t>Abnormalities in sarcomeric contractile protein genes account for approximately 50 to 60% of cases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Pathology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Typically, heart weight is increased and the </a:t>
            </a:r>
            <a:r>
              <a:rPr lang="en-US" dirty="0" err="1" smtClean="0"/>
              <a:t>interventricular</a:t>
            </a:r>
            <a:r>
              <a:rPr lang="en-US" dirty="0" smtClean="0"/>
              <a:t> septum is hypertrophic, </a:t>
            </a:r>
          </a:p>
          <a:p>
            <a:r>
              <a:rPr lang="en-US" dirty="0" smtClean="0"/>
              <a:t>Any pattern of thickening may occur</a:t>
            </a:r>
          </a:p>
          <a:p>
            <a:r>
              <a:rPr lang="en-US" dirty="0" err="1" smtClean="0"/>
              <a:t>Histologically</a:t>
            </a:r>
            <a:r>
              <a:rPr lang="en-US" dirty="0" smtClean="0"/>
              <a:t>, the hallmark of hypertrophic </a:t>
            </a:r>
            <a:r>
              <a:rPr lang="en-US" dirty="0" err="1" smtClean="0"/>
              <a:t>cardiomyopathy</a:t>
            </a:r>
            <a:r>
              <a:rPr lang="en-US" dirty="0" smtClean="0"/>
              <a:t> is </a:t>
            </a:r>
            <a:r>
              <a:rPr lang="en-US" dirty="0" err="1" smtClean="0"/>
              <a:t>myocyte</a:t>
            </a:r>
            <a:r>
              <a:rPr lang="en-US" dirty="0" smtClean="0"/>
              <a:t> disarray.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optivol.medtronic.com/wcm/groups/mdtcom_sg/@mdt/@crdm/documents/images/optivol-pie-ch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74799"/>
            <a:ext cx="6019800" cy="4682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Clinical expression of left ventricular hypertrophy usually occurs during periods of rapid somatic growth, </a:t>
            </a:r>
          </a:p>
          <a:p>
            <a:r>
              <a:rPr lang="en-US" smtClean="0"/>
              <a:t>May be during the first year of life or childhood but more typically during adolescence and, occasionally, in the early 20s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Most patients are asymptomatic or have only mild or intermittent symptoms. </a:t>
            </a:r>
          </a:p>
          <a:p>
            <a:r>
              <a:rPr lang="en-US" smtClean="0"/>
              <a:t>Symptomatic progression is usually slow, age related, and associated with a gradual deterioration in left ventricular function over decades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Symptoms may develop at any age, even many years after the appearance of LVH</a:t>
            </a:r>
          </a:p>
          <a:p>
            <a:r>
              <a:rPr lang="en-US" smtClean="0"/>
              <a:t>Occasionally, sudden death may be the initial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Restrictive Cardiomyopathy 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Characterized by impaired filling and reduced diastolic volume of the left and/or right ventricle despite normal or near-normal systolic function and wall thickness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forms are uncommon, </a:t>
            </a:r>
          </a:p>
          <a:p>
            <a:r>
              <a:rPr lang="en-US" dirty="0" smtClean="0"/>
              <a:t>Secondary forms, the heart is affected as part of a multisystem disorder, </a:t>
            </a:r>
          </a:p>
          <a:p>
            <a:r>
              <a:rPr lang="en-US" dirty="0" smtClean="0"/>
              <a:t>Usually present at the advanced stage of an infiltrative disease (e.g., </a:t>
            </a:r>
            <a:r>
              <a:rPr lang="en-US" dirty="0" err="1" smtClean="0"/>
              <a:t>amyloidosis</a:t>
            </a:r>
            <a:r>
              <a:rPr lang="en-US" dirty="0" smtClean="0"/>
              <a:t> or </a:t>
            </a:r>
            <a:r>
              <a:rPr lang="en-US" dirty="0" err="1" smtClean="0"/>
              <a:t>sarcoidosis</a:t>
            </a:r>
            <a:r>
              <a:rPr lang="en-US" dirty="0" smtClean="0"/>
              <a:t>) or a systemic storage disease (e.g., </a:t>
            </a:r>
            <a:r>
              <a:rPr lang="en-US" dirty="0" err="1" smtClean="0"/>
              <a:t>hemochromatosis</a:t>
            </a:r>
            <a:r>
              <a:rPr lang="en-US" dirty="0" smtClean="0"/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Restrictive cardiomyopathy may be familial </a:t>
            </a:r>
          </a:p>
          <a:p>
            <a:r>
              <a:rPr lang="en-US" smtClean="0"/>
              <a:t>Part of the genetic and phenotypic expression of hypertrophic cardiomyopathy caused by sarcomeric contractile protein gene abnormalities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Secondary forms:</a:t>
            </a:r>
          </a:p>
          <a:p>
            <a:pPr>
              <a:buFontTx/>
              <a:buNone/>
            </a:pPr>
            <a:r>
              <a:rPr lang="en-US" dirty="0" smtClean="0"/>
              <a:t>- </a:t>
            </a:r>
            <a:r>
              <a:rPr lang="en-US" dirty="0" err="1" smtClean="0"/>
              <a:t>amyloidosis</a:t>
            </a:r>
            <a:r>
              <a:rPr lang="en-US" dirty="0" smtClean="0"/>
              <a:t>, </a:t>
            </a:r>
            <a:r>
              <a:rPr lang="en-US" dirty="0" err="1" smtClean="0"/>
              <a:t>hemochromatosis</a:t>
            </a:r>
            <a:r>
              <a:rPr lang="en-US" dirty="0" smtClean="0"/>
              <a:t>, several of the glycogen storage diseases, and </a:t>
            </a:r>
            <a:r>
              <a:rPr lang="en-US" dirty="0" err="1" smtClean="0"/>
              <a:t>Fabry's</a:t>
            </a:r>
            <a:r>
              <a:rPr lang="en-US" dirty="0" smtClean="0"/>
              <a:t> disease </a:t>
            </a:r>
          </a:p>
          <a:p>
            <a:r>
              <a:rPr lang="en-US" dirty="0" smtClean="0"/>
              <a:t>Reported in association with skeletal </a:t>
            </a:r>
            <a:r>
              <a:rPr lang="en-US" dirty="0" err="1" smtClean="0"/>
              <a:t>myopathy</a:t>
            </a:r>
            <a:r>
              <a:rPr lang="en-US" dirty="0" smtClean="0"/>
              <a:t> and conduction system disease as part of the phenotypic spectrum caused by mutations in </a:t>
            </a:r>
            <a:r>
              <a:rPr lang="en-US" dirty="0" err="1" smtClean="0"/>
              <a:t>lamin</a:t>
            </a:r>
            <a:r>
              <a:rPr lang="en-US" dirty="0" smtClean="0"/>
              <a:t> A or 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/>
              <a:t>CAUSES OF RESTRICTIVE CARDIOMYOPATHIES</a:t>
            </a:r>
            <a:r>
              <a:rPr lang="en-US" sz="2800" smtClean="0"/>
              <a:t> </a:t>
            </a:r>
          </a:p>
        </p:txBody>
      </p:sp>
      <p:graphicFrame>
        <p:nvGraphicFramePr>
          <p:cNvPr id="139331" name="Group 67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15112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INFILTRATIVE DISORDERS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Amyloidosis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Sarcoidosis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STORAGE DISORDERS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Hemochromatosis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Fabry's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disease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Glycogen storage diseases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FIBROTIC DISORDERS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7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Radiation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Scleroderma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Drugs (e.g., doxorubicin, serotonin, ergotamine)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METABOLIC DISORDERS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Carnitine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deficiency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Defects in fatty acid metabolism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ENDOMYOCARDIAL DISORDERS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Endomyocardial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fibrosis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Hypereosinophilic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syndrome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Lofler's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endocarditis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MISCELLANEOUS CAUSES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Carcinoid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syndrome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Pathophysiology 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Increased stiffness of the endocardium or myocardium, induces ventricular pressures to rise disproportionately to small changes in volume until a maximum is reached.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600" b="1" smtClean="0">
                <a:solidFill>
                  <a:schemeClr val="accent2"/>
                </a:solidFill>
                <a:latin typeface="Garamond" pitchFamily="18" charset="0"/>
                <a:ea typeface="ＭＳ Ｐゴシック" pitchFamily="34" charset="-128"/>
              </a:rPr>
              <a:t>Stages, Phenotypes and Treatment of HF</a:t>
            </a:r>
            <a:endParaRPr lang="en-US" sz="3600" smtClean="0">
              <a:ea typeface="ＭＳ Ｐゴシック" pitchFamily="34" charset="-128"/>
            </a:endParaRPr>
          </a:p>
        </p:txBody>
      </p:sp>
      <p:pic>
        <p:nvPicPr>
          <p:cNvPr id="6147" name="Picture 14" descr="Q:\Clinical Policy &amp; Documents\Guidelines\2012 HF Full Revision\Current Draft\Figures\Figure 3_03042013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90600"/>
            <a:ext cx="8915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~50% </a:t>
            </a:r>
            <a:r>
              <a:rPr lang="en-US" b="1" dirty="0" smtClean="0"/>
              <a:t>OF PATIENTS DIE WITHIN</a:t>
            </a:r>
          </a:p>
          <a:p>
            <a:pPr>
              <a:buNone/>
            </a:pPr>
            <a:r>
              <a:rPr lang="en-US" b="1" dirty="0" smtClean="0"/>
              <a:t>                     5 YEARS OF DIAGNOSIS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~1</a:t>
            </a:r>
            <a:r>
              <a:rPr lang="en-US" sz="6000" b="1" baseline="30000" dirty="0" smtClean="0">
                <a:solidFill>
                  <a:schemeClr val="accent6">
                    <a:lumMod val="75000"/>
                  </a:schemeClr>
                </a:solidFill>
              </a:rPr>
              <a:t>IN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4 </a:t>
            </a:r>
            <a:r>
              <a:rPr lang="en-US" b="1" dirty="0" smtClean="0"/>
              <a:t>HEART FAILURE PATIENTS</a:t>
            </a:r>
          </a:p>
          <a:p>
            <a:pPr>
              <a:buNone/>
            </a:pPr>
            <a:r>
              <a:rPr lang="en-US" b="1" dirty="0" smtClean="0"/>
              <a:t>                   DIE WITHIN 1 YEAR OF DIAGNOSIS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00800" y="6248400"/>
            <a:ext cx="2286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www.heartfailure.com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Nomenclature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Heart failure         vs.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Cardiomyopathy</a:t>
            </a:r>
            <a:r>
              <a:rPr lang="en-US" dirty="0" smtClean="0"/>
              <a:t>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endParaRPr lang="en-US" dirty="0" smtClean="0">
              <a:latin typeface="Arial"/>
            </a:endParaRPr>
          </a:p>
          <a:p>
            <a:pPr eaLnBrk="1" hangingPunct="1">
              <a:defRPr/>
            </a:pPr>
            <a:r>
              <a:rPr lang="en-US" dirty="0" smtClean="0"/>
              <a:t>LV dysfunction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Pulmonary  edema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Classification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Left vs. Right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Systolic vs. Diastolic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High output vs. low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Heart Failure Syndrome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800"/>
              <a:t>The initial manifestations of hemodynamic dysfunction are a reduction in stroke volume and a rise in ventricular filling pressures under conditions of increased systemic demand for blood flow</a:t>
            </a:r>
          </a:p>
          <a:p>
            <a:endParaRPr lang="en-US" sz="2800"/>
          </a:p>
          <a:p>
            <a:r>
              <a:rPr lang="en-US" sz="2800"/>
              <a:t>This stimulates a variety of interdependent compensatory responses involving the cardiovascular system, neurohormonal systems, and alterations in renal physiology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54000"/>
            <a:ext cx="452120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Evaluation</a:t>
            </a: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454150"/>
            <a:ext cx="64770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NYHA Classiffication</a:t>
            </a:r>
          </a:p>
        </p:txBody>
      </p:sp>
      <p:pic>
        <p:nvPicPr>
          <p:cNvPr id="27651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935163"/>
            <a:ext cx="8229600" cy="34718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600075"/>
            <a:ext cx="74485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1600200"/>
            <a:ext cx="74485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8" name="Picture 5" descr="loadBin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"/>
            <a:ext cx="58959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Therapy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676400"/>
            <a:ext cx="77724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8" name="Picture 2" descr="http://www.heartfailure.com/images/lcz/rehospitalization-rates-heart-fail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75"/>
            <a:ext cx="7810500" cy="26384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400800" y="6248400"/>
            <a:ext cx="2286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www.heartfailure.com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7626350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400800" y="6324600"/>
            <a:ext cx="2438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ACC/AHA 2013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</a:rPr>
              <a:t>Natriuretic</a:t>
            </a:r>
            <a:r>
              <a:rPr lang="en-US" sz="3200" b="1" dirty="0" smtClean="0">
                <a:solidFill>
                  <a:srgbClr val="C00000"/>
                </a:solidFill>
              </a:rPr>
              <a:t> Peptides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dell2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282" t="38723" r="23496" b="12452"/>
          <a:stretch>
            <a:fillRect/>
          </a:stretch>
        </p:blipFill>
        <p:spPr bwMode="auto">
          <a:xfrm>
            <a:off x="304800" y="1524000"/>
            <a:ext cx="85344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7974"/>
            <a:ext cx="8763000" cy="655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"/>
            <a:ext cx="7620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3"/>
          <p:cNvSpPr txBox="1">
            <a:spLocks/>
          </p:cNvSpPr>
          <p:nvPr/>
        </p:nvSpPr>
        <p:spPr bwMode="gray">
          <a:xfrm>
            <a:off x="5769675" y="6639352"/>
            <a:ext cx="3289368" cy="33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r" eaLnBrk="0" hangingPunct="0">
              <a:spcAft>
                <a:spcPts val="0"/>
              </a:spcAft>
              <a:buClr>
                <a:schemeClr val="accent1"/>
              </a:buClr>
              <a:buSzPct val="110000"/>
              <a:buFont typeface="Wingdings" pitchFamily="2" charset="2"/>
              <a:buNone/>
              <a:defRPr sz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34950" indent="0" eaLnBrk="0" hangingPunct="0">
              <a:spcAft>
                <a:spcPts val="0"/>
              </a:spcAft>
              <a:buClr>
                <a:srgbClr val="917B69"/>
              </a:buClr>
              <a:buFont typeface="Arial" charset="0"/>
              <a:buNone/>
              <a:defRPr sz="800" spc="0" baseline="0">
                <a:solidFill>
                  <a:srgbClr val="8B8D90"/>
                </a:solidFill>
                <a:latin typeface="+mn-lt"/>
              </a:defRPr>
            </a:lvl2pPr>
            <a:lvl3pPr marL="400050" indent="0" eaLnBrk="0" hangingPunct="0">
              <a:spcAft>
                <a:spcPts val="0"/>
              </a:spcAft>
              <a:buClr>
                <a:schemeClr val="tx1"/>
              </a:buClr>
              <a:buFont typeface="Arial" charset="0"/>
              <a:buNone/>
              <a:defRPr sz="800" spc="0" baseline="0">
                <a:solidFill>
                  <a:srgbClr val="8B8D90"/>
                </a:solidFill>
                <a:latin typeface="+mn-lt"/>
              </a:defRPr>
            </a:lvl3pPr>
            <a:lvl4pPr marL="579437" indent="0" eaLnBrk="0" hangingPunct="0">
              <a:spcAft>
                <a:spcPts val="0"/>
              </a:spcAft>
              <a:buClr>
                <a:schemeClr val="tx1"/>
              </a:buClr>
              <a:buFont typeface="Arial" charset="0"/>
              <a:buNone/>
              <a:defRPr sz="800" spc="0" baseline="0">
                <a:solidFill>
                  <a:srgbClr val="8B8D90"/>
                </a:solidFill>
                <a:latin typeface="+mn-lt"/>
              </a:defRPr>
            </a:lvl4pPr>
            <a:lvl5pPr marL="754062" indent="0" eaLnBrk="0" hangingPunct="0">
              <a:spcAft>
                <a:spcPts val="0"/>
              </a:spcAft>
              <a:buNone/>
              <a:defRPr sz="800" spc="0" baseline="0">
                <a:solidFill>
                  <a:srgbClr val="8B8D90"/>
                </a:solidFill>
                <a:latin typeface="+mn-lt"/>
              </a:defRPr>
            </a:lvl5pPr>
            <a:lvl6pPr marL="13747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latin typeface="+mn-lt"/>
              </a:defRPr>
            </a:lvl6pPr>
            <a:lvl7pPr marL="18319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latin typeface="+mn-lt"/>
              </a:defRPr>
            </a:lvl7pPr>
            <a:lvl8pPr marL="22891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latin typeface="+mn-lt"/>
              </a:defRPr>
            </a:lvl8pPr>
            <a:lvl9pPr marL="27463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latin typeface="+mn-lt"/>
              </a:defRPr>
            </a:lvl9pPr>
          </a:lstStyle>
          <a:p>
            <a:r>
              <a:rPr lang="en-US" sz="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Ponikowski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GB" sz="800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Heart J 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2016;37:2129–2200</a:t>
            </a:r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56 Y/O gentleman</a:t>
            </a:r>
          </a:p>
          <a:p>
            <a:pPr>
              <a:lnSpc>
                <a:spcPct val="90000"/>
              </a:lnSpc>
            </a:pPr>
            <a:r>
              <a:rPr lang="en-US" sz="2800"/>
              <a:t>Diagnosed dilated cardiomyopathy</a:t>
            </a:r>
          </a:p>
          <a:p>
            <a:pPr>
              <a:lnSpc>
                <a:spcPct val="90000"/>
              </a:lnSpc>
            </a:pPr>
            <a:r>
              <a:rPr lang="en-US" sz="2800"/>
              <a:t>LVEF 25%</a:t>
            </a:r>
          </a:p>
          <a:p>
            <a:pPr>
              <a:lnSpc>
                <a:spcPct val="90000"/>
              </a:lnSpc>
            </a:pPr>
            <a:r>
              <a:rPr lang="en-US" sz="2800"/>
              <a:t>NYHA class II</a:t>
            </a:r>
          </a:p>
          <a:p>
            <a:pPr>
              <a:lnSpc>
                <a:spcPct val="90000"/>
              </a:lnSpc>
            </a:pPr>
            <a:r>
              <a:rPr lang="en-US" sz="2800"/>
              <a:t>O/E  B/P 112/68     HR 82 bpm</a:t>
            </a:r>
          </a:p>
          <a:p>
            <a:pPr>
              <a:lnSpc>
                <a:spcPct val="90000"/>
              </a:lnSpc>
            </a:pPr>
            <a:r>
              <a:rPr lang="en-US" sz="2800"/>
              <a:t>JVP 7 cm water, </a:t>
            </a:r>
          </a:p>
          <a:p>
            <a:pPr>
              <a:lnSpc>
                <a:spcPct val="90000"/>
              </a:lnSpc>
            </a:pPr>
            <a:r>
              <a:rPr lang="en-US" sz="2800"/>
              <a:t>Soft S3 and grade 2 PSM</a:t>
            </a:r>
          </a:p>
          <a:p>
            <a:pPr>
              <a:lnSpc>
                <a:spcPct val="90000"/>
              </a:lnSpc>
            </a:pPr>
            <a:r>
              <a:rPr lang="en-US" sz="2800"/>
              <a:t>Chest clear, </a:t>
            </a:r>
          </a:p>
          <a:p>
            <a:pPr>
              <a:lnSpc>
                <a:spcPct val="90000"/>
              </a:lnSpc>
            </a:pPr>
            <a:r>
              <a:rPr lang="en-US" sz="2800"/>
              <a:t>No LL edema and warm extremities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7" name="Picture 1" descr="http://www.emedu.org/ecg/images/lbbb_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572500" cy="3568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5" name="Picture 1" descr="http://images.radiopaedia.org/images/544713/31c85f1f4ac09751f8639b416d6a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08720"/>
            <a:ext cx="554461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49" name="Picture 1" descr="http://upload.wikimedia.org/wikipedia/commons/1/11/Dilated_cardiomyopathy_B-Mo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36712"/>
            <a:ext cx="6867525" cy="521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1" name="Picture 1" descr="http://upload.wikimedia.org/wikipedia/commons/7/71/Dilated_cardiomyopathy_M-Mo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36712"/>
            <a:ext cx="6867525" cy="521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7463" y="1109663"/>
            <a:ext cx="40290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265193" y="1489075"/>
            <a:ext cx="8480345" cy="4881880"/>
            <a:chOff x="266" y="1086"/>
            <a:chExt cx="5152" cy="2883"/>
          </a:xfrm>
        </p:grpSpPr>
        <p:sp>
          <p:nvSpPr>
            <p:cNvPr id="31749" name="Text Box 56"/>
            <p:cNvSpPr txBox="1">
              <a:spLocks noChangeArrowheads="1"/>
            </p:cNvSpPr>
            <p:nvPr/>
          </p:nvSpPr>
          <p:spPr bwMode="auto">
            <a:xfrm>
              <a:off x="669" y="1086"/>
              <a:ext cx="996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1400" b="1" dirty="0" smtClean="0">
                  <a:solidFill>
                    <a:prstClr val="black"/>
                  </a:solidFill>
                </a:rPr>
                <a:t>Normal heart</a:t>
              </a:r>
              <a:endParaRPr lang="de-DE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31750" name="Text Box 57"/>
            <p:cNvSpPr txBox="1">
              <a:spLocks noChangeArrowheads="1"/>
            </p:cNvSpPr>
            <p:nvPr/>
          </p:nvSpPr>
          <p:spPr bwMode="auto">
            <a:xfrm>
              <a:off x="2473" y="1095"/>
              <a:ext cx="997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sz="1400" b="1" dirty="0" smtClean="0">
                  <a:solidFill>
                    <a:prstClr val="black"/>
                  </a:solidFill>
                </a:rPr>
                <a:t>Chronic HF</a:t>
              </a:r>
              <a:endParaRPr lang="de-DE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31751" name="Text Box 58"/>
            <p:cNvSpPr txBox="1">
              <a:spLocks noChangeArrowheads="1"/>
            </p:cNvSpPr>
            <p:nvPr/>
          </p:nvSpPr>
          <p:spPr bwMode="auto">
            <a:xfrm>
              <a:off x="4421" y="1095"/>
              <a:ext cx="997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1400" b="1" dirty="0" smtClean="0">
                  <a:solidFill>
                    <a:prstClr val="black"/>
                  </a:solidFill>
                </a:rPr>
                <a:t>Death</a:t>
              </a:r>
              <a:endParaRPr lang="de-DE" sz="1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588" y="1249"/>
              <a:ext cx="4325" cy="2416"/>
              <a:chOff x="288" y="1104"/>
              <a:chExt cx="5184" cy="2976"/>
            </a:xfrm>
          </p:grpSpPr>
          <p:sp>
            <p:nvSpPr>
              <p:cNvPr id="31767" name="Line 4"/>
              <p:cNvSpPr>
                <a:spLocks noChangeShapeType="1"/>
              </p:cNvSpPr>
              <p:nvPr/>
            </p:nvSpPr>
            <p:spPr bwMode="auto">
              <a:xfrm flipV="1">
                <a:off x="288" y="1104"/>
                <a:ext cx="0" cy="2976"/>
              </a:xfrm>
              <a:prstGeom prst="line">
                <a:avLst/>
              </a:prstGeom>
              <a:noFill/>
              <a:ln w="19050">
                <a:solidFill>
                  <a:srgbClr val="91ABBD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31768" name="Line 5"/>
              <p:cNvSpPr>
                <a:spLocks noChangeShapeType="1"/>
              </p:cNvSpPr>
              <p:nvPr/>
            </p:nvSpPr>
            <p:spPr bwMode="auto">
              <a:xfrm>
                <a:off x="288" y="4080"/>
                <a:ext cx="5184" cy="0"/>
              </a:xfrm>
              <a:prstGeom prst="line">
                <a:avLst/>
              </a:prstGeom>
              <a:noFill/>
              <a:ln w="19050">
                <a:solidFill>
                  <a:srgbClr val="91ABBD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1753" name="Freeform 6"/>
            <p:cNvSpPr>
              <a:spLocks/>
            </p:cNvSpPr>
            <p:nvPr/>
          </p:nvSpPr>
          <p:spPr bwMode="auto">
            <a:xfrm>
              <a:off x="672" y="1268"/>
              <a:ext cx="4164" cy="2384"/>
            </a:xfrm>
            <a:custGeom>
              <a:avLst/>
              <a:gdLst>
                <a:gd name="T0" fmla="*/ 0 w 4272"/>
                <a:gd name="T1" fmla="*/ 1743733316 h 2936"/>
                <a:gd name="T2" fmla="*/ 2093193330 w 4272"/>
                <a:gd name="T3" fmla="*/ 1743733316 h 2936"/>
                <a:gd name="T4" fmla="*/ 2093193330 w 4272"/>
                <a:gd name="T5" fmla="*/ 1743733316 h 2936"/>
                <a:gd name="T6" fmla="*/ 2093193330 w 4272"/>
                <a:gd name="T7" fmla="*/ 1743733316 h 2936"/>
                <a:gd name="T8" fmla="*/ 2093193330 w 4272"/>
                <a:gd name="T9" fmla="*/ 1743733316 h 2936"/>
                <a:gd name="T10" fmla="*/ 2093193330 w 4272"/>
                <a:gd name="T11" fmla="*/ 1743733316 h 2936"/>
                <a:gd name="T12" fmla="*/ 2093193330 w 4272"/>
                <a:gd name="T13" fmla="*/ 1743733316 h 2936"/>
                <a:gd name="T14" fmla="*/ 2093193330 w 4272"/>
                <a:gd name="T15" fmla="*/ 1743733316 h 2936"/>
                <a:gd name="T16" fmla="*/ 2093193330 w 4272"/>
                <a:gd name="T17" fmla="*/ 1743733316 h 2936"/>
                <a:gd name="T18" fmla="*/ 2093193330 w 4272"/>
                <a:gd name="T19" fmla="*/ 1743733316 h 2936"/>
                <a:gd name="T20" fmla="*/ 2093193330 w 4272"/>
                <a:gd name="T21" fmla="*/ 1743733316 h 2936"/>
                <a:gd name="T22" fmla="*/ 2093193330 w 4272"/>
                <a:gd name="T23" fmla="*/ 1743733316 h 2936"/>
                <a:gd name="T24" fmla="*/ 2093193330 w 4272"/>
                <a:gd name="T25" fmla="*/ 1743733316 h 2936"/>
                <a:gd name="T26" fmla="*/ 2093193330 w 4272"/>
                <a:gd name="T27" fmla="*/ 1743733316 h 2936"/>
                <a:gd name="T28" fmla="*/ 2093193330 w 4272"/>
                <a:gd name="T29" fmla="*/ 1743733316 h 2936"/>
                <a:gd name="T30" fmla="*/ 2093193330 w 4272"/>
                <a:gd name="T31" fmla="*/ 1743733316 h 2936"/>
                <a:gd name="T32" fmla="*/ 2093193330 w 4272"/>
                <a:gd name="T33" fmla="*/ 1743733316 h 2936"/>
                <a:gd name="T34" fmla="*/ 2093193330 w 4272"/>
                <a:gd name="T35" fmla="*/ 1743733316 h 2936"/>
                <a:gd name="T36" fmla="*/ 2093193330 w 4272"/>
                <a:gd name="T37" fmla="*/ 1743733316 h 2936"/>
                <a:gd name="T38" fmla="*/ 2093193330 w 4272"/>
                <a:gd name="T39" fmla="*/ 1743733316 h 2936"/>
                <a:gd name="T40" fmla="*/ 2093193330 w 4272"/>
                <a:gd name="T41" fmla="*/ 1743733316 h 2936"/>
                <a:gd name="T42" fmla="*/ 2093193330 w 4272"/>
                <a:gd name="T43" fmla="*/ 1743733316 h 29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72"/>
                <a:gd name="T67" fmla="*/ 0 h 2936"/>
                <a:gd name="T68" fmla="*/ 4272 w 4272"/>
                <a:gd name="T69" fmla="*/ 2936 h 29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72" h="2936">
                  <a:moveTo>
                    <a:pt x="0" y="72"/>
                  </a:moveTo>
                  <a:cubicBezTo>
                    <a:pt x="268" y="36"/>
                    <a:pt x="536" y="0"/>
                    <a:pt x="672" y="72"/>
                  </a:cubicBezTo>
                  <a:cubicBezTo>
                    <a:pt x="808" y="144"/>
                    <a:pt x="736" y="400"/>
                    <a:pt x="816" y="504"/>
                  </a:cubicBezTo>
                  <a:cubicBezTo>
                    <a:pt x="896" y="608"/>
                    <a:pt x="1112" y="608"/>
                    <a:pt x="1152" y="696"/>
                  </a:cubicBezTo>
                  <a:cubicBezTo>
                    <a:pt x="1192" y="784"/>
                    <a:pt x="1024" y="1016"/>
                    <a:pt x="1056" y="1032"/>
                  </a:cubicBezTo>
                  <a:cubicBezTo>
                    <a:pt x="1088" y="1048"/>
                    <a:pt x="1224" y="776"/>
                    <a:pt x="1344" y="792"/>
                  </a:cubicBezTo>
                  <a:cubicBezTo>
                    <a:pt x="1464" y="808"/>
                    <a:pt x="1704" y="1032"/>
                    <a:pt x="1776" y="1128"/>
                  </a:cubicBezTo>
                  <a:cubicBezTo>
                    <a:pt x="1848" y="1224"/>
                    <a:pt x="1744" y="1344"/>
                    <a:pt x="1776" y="1368"/>
                  </a:cubicBezTo>
                  <a:cubicBezTo>
                    <a:pt x="1808" y="1392"/>
                    <a:pt x="1864" y="1224"/>
                    <a:pt x="1968" y="1272"/>
                  </a:cubicBezTo>
                  <a:cubicBezTo>
                    <a:pt x="2072" y="1320"/>
                    <a:pt x="2336" y="1552"/>
                    <a:pt x="2400" y="1656"/>
                  </a:cubicBezTo>
                  <a:cubicBezTo>
                    <a:pt x="2464" y="1760"/>
                    <a:pt x="2320" y="1864"/>
                    <a:pt x="2352" y="1896"/>
                  </a:cubicBezTo>
                  <a:cubicBezTo>
                    <a:pt x="2384" y="1928"/>
                    <a:pt x="2480" y="1800"/>
                    <a:pt x="2592" y="1848"/>
                  </a:cubicBezTo>
                  <a:cubicBezTo>
                    <a:pt x="2704" y="1896"/>
                    <a:pt x="2968" y="2064"/>
                    <a:pt x="3024" y="2184"/>
                  </a:cubicBezTo>
                  <a:cubicBezTo>
                    <a:pt x="3080" y="2304"/>
                    <a:pt x="2888" y="2528"/>
                    <a:pt x="2928" y="2568"/>
                  </a:cubicBezTo>
                  <a:cubicBezTo>
                    <a:pt x="2968" y="2608"/>
                    <a:pt x="3152" y="2432"/>
                    <a:pt x="3264" y="2424"/>
                  </a:cubicBezTo>
                  <a:cubicBezTo>
                    <a:pt x="3376" y="2416"/>
                    <a:pt x="3536" y="2480"/>
                    <a:pt x="3600" y="2520"/>
                  </a:cubicBezTo>
                  <a:cubicBezTo>
                    <a:pt x="3664" y="2560"/>
                    <a:pt x="3600" y="2664"/>
                    <a:pt x="3648" y="2664"/>
                  </a:cubicBezTo>
                  <a:cubicBezTo>
                    <a:pt x="3696" y="2664"/>
                    <a:pt x="3832" y="2512"/>
                    <a:pt x="3888" y="2520"/>
                  </a:cubicBezTo>
                  <a:cubicBezTo>
                    <a:pt x="3944" y="2528"/>
                    <a:pt x="3936" y="2680"/>
                    <a:pt x="3984" y="2712"/>
                  </a:cubicBezTo>
                  <a:cubicBezTo>
                    <a:pt x="4032" y="2744"/>
                    <a:pt x="4144" y="2680"/>
                    <a:pt x="4176" y="2712"/>
                  </a:cubicBezTo>
                  <a:cubicBezTo>
                    <a:pt x="4208" y="2744"/>
                    <a:pt x="4160" y="2872"/>
                    <a:pt x="4176" y="2904"/>
                  </a:cubicBezTo>
                  <a:cubicBezTo>
                    <a:pt x="4192" y="2936"/>
                    <a:pt x="4256" y="2904"/>
                    <a:pt x="4272" y="2904"/>
                  </a:cubicBezTo>
                </a:path>
              </a:pathLst>
            </a:custGeom>
            <a:ln w="50800">
              <a:solidFill>
                <a:schemeClr val="bg2">
                  <a:lumMod val="75000"/>
                </a:schemeClr>
              </a:solidFill>
              <a:headEnd/>
              <a:tailEnd/>
            </a:ln>
            <a:effectLst>
              <a:glow rad="101600">
                <a:schemeClr val="bg2">
                  <a:lumMod val="60000"/>
                  <a:lumOff val="40000"/>
                  <a:alpha val="75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754" name="Line 12"/>
            <p:cNvSpPr>
              <a:spLocks noChangeShapeType="1"/>
            </p:cNvSpPr>
            <p:nvPr/>
          </p:nvSpPr>
          <p:spPr bwMode="auto">
            <a:xfrm>
              <a:off x="1515" y="1177"/>
              <a:ext cx="1040" cy="0"/>
            </a:xfrm>
            <a:prstGeom prst="line">
              <a:avLst/>
            </a:prstGeom>
            <a:noFill/>
            <a:ln w="9525">
              <a:solidFill>
                <a:srgbClr val="91ABBD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755" name="Line 13"/>
            <p:cNvSpPr>
              <a:spLocks noChangeShapeType="1"/>
            </p:cNvSpPr>
            <p:nvPr/>
          </p:nvSpPr>
          <p:spPr bwMode="auto">
            <a:xfrm>
              <a:off x="3363" y="1177"/>
              <a:ext cx="1040" cy="0"/>
            </a:xfrm>
            <a:prstGeom prst="line">
              <a:avLst/>
            </a:prstGeom>
            <a:noFill/>
            <a:ln w="9525">
              <a:solidFill>
                <a:srgbClr val="91ABB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757" name="Line 17"/>
            <p:cNvSpPr>
              <a:spLocks noChangeShapeType="1"/>
            </p:cNvSpPr>
            <p:nvPr/>
          </p:nvSpPr>
          <p:spPr bwMode="auto">
            <a:xfrm flipV="1">
              <a:off x="1171" y="1444"/>
              <a:ext cx="165" cy="38"/>
            </a:xfrm>
            <a:prstGeom prst="line">
              <a:avLst/>
            </a:prstGeom>
            <a:noFill/>
            <a:ln w="19050">
              <a:solidFill>
                <a:srgbClr val="91ABB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758" name="Line 18"/>
            <p:cNvSpPr>
              <a:spLocks noChangeShapeType="1"/>
            </p:cNvSpPr>
            <p:nvPr/>
          </p:nvSpPr>
          <p:spPr bwMode="auto">
            <a:xfrm flipV="1">
              <a:off x="1336" y="2106"/>
              <a:ext cx="292" cy="117"/>
            </a:xfrm>
            <a:prstGeom prst="line">
              <a:avLst/>
            </a:prstGeom>
            <a:noFill/>
            <a:ln w="19050">
              <a:solidFill>
                <a:srgbClr val="91ABB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759" name="Line 20"/>
            <p:cNvSpPr>
              <a:spLocks noChangeShapeType="1"/>
            </p:cNvSpPr>
            <p:nvPr/>
          </p:nvSpPr>
          <p:spPr bwMode="auto">
            <a:xfrm flipV="1">
              <a:off x="2852" y="2869"/>
              <a:ext cx="83" cy="195"/>
            </a:xfrm>
            <a:prstGeom prst="line">
              <a:avLst/>
            </a:prstGeom>
            <a:noFill/>
            <a:ln w="19050">
              <a:solidFill>
                <a:srgbClr val="91ABB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760" name="Line 21"/>
            <p:cNvSpPr>
              <a:spLocks noChangeShapeType="1"/>
            </p:cNvSpPr>
            <p:nvPr/>
          </p:nvSpPr>
          <p:spPr bwMode="auto">
            <a:xfrm>
              <a:off x="3167" y="3314"/>
              <a:ext cx="290" cy="0"/>
            </a:xfrm>
            <a:prstGeom prst="line">
              <a:avLst/>
            </a:prstGeom>
            <a:noFill/>
            <a:ln w="19050">
              <a:solidFill>
                <a:srgbClr val="91ABB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761" name="Text Box 71"/>
            <p:cNvSpPr txBox="1">
              <a:spLocks noChangeArrowheads="1"/>
            </p:cNvSpPr>
            <p:nvPr/>
          </p:nvSpPr>
          <p:spPr bwMode="auto">
            <a:xfrm rot="16200000">
              <a:off x="-884" y="2319"/>
              <a:ext cx="2544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sz="2000" b="1" dirty="0" smtClean="0">
                  <a:solidFill>
                    <a:prstClr val="black"/>
                  </a:solidFill>
                  <a:latin typeface="Calibri"/>
                </a:rPr>
                <a:t>Viability of the heart/survival</a:t>
              </a:r>
              <a:endParaRPr lang="de-DE" sz="20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62" name="Text Box 72"/>
            <p:cNvSpPr txBox="1">
              <a:spLocks noChangeArrowheads="1"/>
            </p:cNvSpPr>
            <p:nvPr/>
          </p:nvSpPr>
          <p:spPr bwMode="auto">
            <a:xfrm>
              <a:off x="713" y="3712"/>
              <a:ext cx="1555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sz="2000" b="1" dirty="0" smtClean="0">
                  <a:solidFill>
                    <a:prstClr val="black"/>
                  </a:solidFill>
                  <a:latin typeface="Calibri"/>
                </a:rPr>
                <a:t>Initial phase</a:t>
              </a:r>
              <a:endParaRPr lang="de-DE" sz="20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63" name="Text Box 73"/>
            <p:cNvSpPr txBox="1">
              <a:spLocks noChangeArrowheads="1"/>
            </p:cNvSpPr>
            <p:nvPr/>
          </p:nvSpPr>
          <p:spPr bwMode="auto">
            <a:xfrm>
              <a:off x="4145" y="3733"/>
              <a:ext cx="1089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sz="2000" b="1" dirty="0" smtClean="0">
                  <a:solidFill>
                    <a:prstClr val="black"/>
                  </a:solidFill>
                  <a:latin typeface="Calibri"/>
                </a:rPr>
                <a:t>Final year</a:t>
              </a:r>
              <a:endParaRPr lang="de-DE" sz="20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64" name="Text Box 74"/>
            <p:cNvSpPr txBox="1">
              <a:spLocks noChangeArrowheads="1"/>
            </p:cNvSpPr>
            <p:nvPr/>
          </p:nvSpPr>
          <p:spPr bwMode="auto">
            <a:xfrm>
              <a:off x="573" y="1461"/>
              <a:ext cx="997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Beginning of congestive HF</a:t>
              </a:r>
              <a:endParaRPr lang="de-DE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65" name="Text Box 75"/>
            <p:cNvSpPr txBox="1">
              <a:spLocks noChangeArrowheads="1"/>
            </p:cNvSpPr>
            <p:nvPr/>
          </p:nvSpPr>
          <p:spPr bwMode="auto">
            <a:xfrm>
              <a:off x="714" y="2223"/>
              <a:ext cx="1417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ADHF episode</a:t>
              </a:r>
              <a:r>
                <a:rPr lang="de-DE" sz="1400" dirty="0">
                  <a:solidFill>
                    <a:prstClr val="black"/>
                  </a:solidFill>
                  <a:latin typeface="Calibri"/>
                </a:rPr>
                <a:t>:</a:t>
              </a:r>
              <a:br>
                <a:rPr lang="de-DE" sz="1400" dirty="0">
                  <a:solidFill>
                    <a:prstClr val="black"/>
                  </a:solidFill>
                  <a:latin typeface="Calibri"/>
                </a:rPr>
              </a:b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Congestion, hospital admission</a:t>
              </a:r>
              <a:endParaRPr lang="de-DE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66" name="Text Box 76"/>
            <p:cNvSpPr txBox="1">
              <a:spLocks noChangeArrowheads="1"/>
            </p:cNvSpPr>
            <p:nvPr/>
          </p:nvSpPr>
          <p:spPr bwMode="auto">
            <a:xfrm>
              <a:off x="2070" y="3114"/>
              <a:ext cx="183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Later ADHF episode:</a:t>
              </a:r>
              <a:r>
                <a:rPr lang="de-DE" sz="1400" dirty="0">
                  <a:solidFill>
                    <a:prstClr val="black"/>
                  </a:solidFill>
                  <a:latin typeface="Calibri"/>
                </a:rPr>
                <a:t/>
              </a:r>
              <a:br>
                <a:rPr lang="de-DE" sz="1400" dirty="0">
                  <a:solidFill>
                    <a:prstClr val="black"/>
                  </a:solidFill>
                  <a:latin typeface="Calibri"/>
                </a:rPr>
              </a:b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Emergency treatment, </a:t>
              </a:r>
              <a:br>
                <a:rPr lang="de-DE" sz="1400" dirty="0" smtClean="0">
                  <a:solidFill>
                    <a:prstClr val="black"/>
                  </a:solidFill>
                  <a:latin typeface="Calibri"/>
                </a:rPr>
              </a:b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CPAP and ICU</a:t>
              </a:r>
              <a:endParaRPr lang="de-DE" sz="1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1748" name="Textfeld 2"/>
          <p:cNvSpPr txBox="1">
            <a:spLocks noChangeArrowheads="1"/>
          </p:cNvSpPr>
          <p:nvPr/>
        </p:nvSpPr>
        <p:spPr bwMode="auto">
          <a:xfrm>
            <a:off x="3335338" y="201613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58086" y="191869"/>
            <a:ext cx="7830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Heart failure progressive clinical course </a:t>
            </a:r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233572" y="1119188"/>
            <a:ext cx="868659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4232980" y="6550101"/>
            <a:ext cx="471128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r"/>
            <a:r>
              <a:rPr lang="en-GB" sz="1200" dirty="0" smtClean="0">
                <a:latin typeface="Calibri"/>
              </a:rPr>
              <a:t>Modified from </a:t>
            </a:r>
            <a:r>
              <a:rPr lang="en-GB" sz="1200" dirty="0" err="1" smtClean="0">
                <a:latin typeface="Calibri"/>
              </a:rPr>
              <a:t>Gheorghiade</a:t>
            </a:r>
            <a:r>
              <a:rPr lang="en-GB" sz="1200" dirty="0" smtClean="0">
                <a:latin typeface="Calibri"/>
              </a:rPr>
              <a:t> M, et </a:t>
            </a:r>
            <a:r>
              <a:rPr lang="en-GB" sz="1200" dirty="0">
                <a:latin typeface="Calibri"/>
              </a:rPr>
              <a:t>al. Am J </a:t>
            </a:r>
            <a:r>
              <a:rPr lang="en-GB" sz="1200" dirty="0" err="1" smtClean="0">
                <a:latin typeface="Calibri"/>
              </a:rPr>
              <a:t>Cardiol</a:t>
            </a:r>
            <a:r>
              <a:rPr lang="en-GB" sz="1200" dirty="0" smtClean="0">
                <a:latin typeface="Calibri"/>
              </a:rPr>
              <a:t> 2005;96:11G–17G</a:t>
            </a:r>
            <a:endParaRPr lang="en-GB" sz="12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2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Treatments (or combinations of treatments) that may</a:t>
            </a:r>
            <a:br>
              <a:rPr lang="en-US" sz="2400" dirty="0"/>
            </a:br>
            <a:r>
              <a:rPr lang="en-US" sz="2400" dirty="0"/>
              <a:t>cause harm in patients with symptomatic (NYHA class</a:t>
            </a:r>
            <a:br>
              <a:rPr lang="en-US" sz="2400" dirty="0"/>
            </a:br>
            <a:r>
              <a:rPr lang="en-US" sz="2400" dirty="0"/>
              <a:t>II–IV) systolic heart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628800"/>
            <a:ext cx="24765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" y="12700"/>
            <a:ext cx="909955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45974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Acute Heart Failure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b="1"/>
              <a:t>FACTORS THAT MAY PRECIPITATE ACUTE DECOMPENSATION OF CHRONIC HEART FAILURE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6988" y="242888"/>
            <a:ext cx="401002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00275" y="1751013"/>
            <a:ext cx="4822825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5" name="Picture 1" descr="http://medchrome.com/wp-content/uploads/2010/01/pulmonary_edem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72816"/>
            <a:ext cx="4176464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3" name="Picture 1" descr="http://www.medcyclopaedia.com/upload/book%20of%20radiology/chapter18/nic_k18_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412776"/>
            <a:ext cx="4400529" cy="4107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6988" y="1346200"/>
            <a:ext cx="6548437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Heart failure is deadlier than many cancers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86" r="304"/>
          <a:stretch/>
        </p:blipFill>
        <p:spPr>
          <a:xfrm>
            <a:off x="84689" y="1600215"/>
            <a:ext cx="8964083" cy="4525963"/>
          </a:xfrm>
        </p:spPr>
      </p:pic>
    </p:spTree>
    <p:extLst>
      <p:ext uri="{BB962C8B-B14F-4D97-AF65-F5344CB8AC3E}">
        <p14:creationId xmlns:p14="http://schemas.microsoft.com/office/powerpoint/2010/main" val="378001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517650"/>
            <a:ext cx="56165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3" y="771525"/>
            <a:ext cx="902017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43053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229420" y="6324600"/>
            <a:ext cx="2914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Am Heart J 2006;151:444- 50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2400"/>
            <a:ext cx="42037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epccs.eu/legacy/images/Quality-of-Life-in-Heart-Failure-000891-800x600px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3925"/>
            <a:ext cx="9144000" cy="532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1432</Words>
  <Application>Microsoft Office PowerPoint</Application>
  <PresentationFormat>On-screen Show (4:3)</PresentationFormat>
  <Paragraphs>236</Paragraphs>
  <Slides>71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1" baseType="lpstr">
      <vt:lpstr>ＭＳ Ｐゴシック</vt:lpstr>
      <vt:lpstr>Arial</vt:lpstr>
      <vt:lpstr>Arial Black</vt:lpstr>
      <vt:lpstr>Calibri</vt:lpstr>
      <vt:lpstr>Garamond</vt:lpstr>
      <vt:lpstr>msgothic</vt:lpstr>
      <vt:lpstr>Tahoma</vt:lpstr>
      <vt:lpstr>Times New Roman</vt:lpstr>
      <vt:lpstr>Wingdings</vt:lpstr>
      <vt:lpstr>Office Theme</vt:lpstr>
      <vt:lpstr>Heart Failure Prognosis &amp; Management </vt:lpstr>
      <vt:lpstr>Heart failure prevalence is expected to continue to increase¹</vt:lpstr>
      <vt:lpstr>PowerPoint Presentation</vt:lpstr>
      <vt:lpstr>PowerPoint Presentation</vt:lpstr>
      <vt:lpstr>PowerPoint Presentation</vt:lpstr>
      <vt:lpstr>PowerPoint Presentation</vt:lpstr>
      <vt:lpstr>Heart failure is deadlier than many cancers</vt:lpstr>
      <vt:lpstr>PowerPoint Presentation</vt:lpstr>
      <vt:lpstr>PowerPoint Presentation</vt:lpstr>
      <vt:lpstr>PowerPoint Presentation</vt:lpstr>
      <vt:lpstr>Definition</vt:lpstr>
      <vt:lpstr>PowerPoint Presentation</vt:lpstr>
      <vt:lpstr>PowerPoint Presentation</vt:lpstr>
      <vt:lpstr>PowerPoint Presentation</vt:lpstr>
      <vt:lpstr>Common Causes</vt:lpstr>
      <vt:lpstr>Common Causes</vt:lpstr>
      <vt:lpstr>Cardiomyopathy</vt:lpstr>
      <vt:lpstr>Classification</vt:lpstr>
      <vt:lpstr>PowerPoint Presentation</vt:lpstr>
      <vt:lpstr>Dilated Cardiomyopathy</vt:lpstr>
      <vt:lpstr>PowerPoint Presentation</vt:lpstr>
      <vt:lpstr>PowerPoint Presentation</vt:lpstr>
      <vt:lpstr>Alcoholic Cardiomyopathy </vt:lpstr>
      <vt:lpstr>Chemotherapy </vt:lpstr>
      <vt:lpstr>Skeletal Myopathies </vt:lpstr>
      <vt:lpstr>Peripartum Cardiomyopathy </vt:lpstr>
      <vt:lpstr>Hypertrophic Cardiomyopathy </vt:lpstr>
      <vt:lpstr>PowerPoint Presentation</vt:lpstr>
      <vt:lpstr>Pathology</vt:lpstr>
      <vt:lpstr>PowerPoint Presentation</vt:lpstr>
      <vt:lpstr>PowerPoint Presentation</vt:lpstr>
      <vt:lpstr>PowerPoint Presentation</vt:lpstr>
      <vt:lpstr>Restrictive Cardiomyopathy </vt:lpstr>
      <vt:lpstr>PowerPoint Presentation</vt:lpstr>
      <vt:lpstr>PowerPoint Presentation</vt:lpstr>
      <vt:lpstr>PowerPoint Presentation</vt:lpstr>
      <vt:lpstr>CAUSES OF RESTRICTIVE CARDIOMYOPATHIES </vt:lpstr>
      <vt:lpstr>Pathophysiology </vt:lpstr>
      <vt:lpstr>Stages, Phenotypes and Treatment of HF</vt:lpstr>
      <vt:lpstr>Nomenclature</vt:lpstr>
      <vt:lpstr>Classification</vt:lpstr>
      <vt:lpstr>Heart Failure Syndrome </vt:lpstr>
      <vt:lpstr>PowerPoint Presentation</vt:lpstr>
      <vt:lpstr>Evaluation</vt:lpstr>
      <vt:lpstr>NYHA Classiffication</vt:lpstr>
      <vt:lpstr>PowerPoint Presentation</vt:lpstr>
      <vt:lpstr>PowerPoint Presentation</vt:lpstr>
      <vt:lpstr>PowerPoint Presentation</vt:lpstr>
      <vt:lpstr>Therapy</vt:lpstr>
      <vt:lpstr>PowerPoint Presentation</vt:lpstr>
      <vt:lpstr>Natriuretic Peptides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Treatments (or combinations of treatments) that may cause harm in patients with symptomatic (NYHA class II–IV) systolic heart failure</vt:lpstr>
      <vt:lpstr>PowerPoint Presentation</vt:lpstr>
      <vt:lpstr>PowerPoint Presentation</vt:lpstr>
      <vt:lpstr>Acute Heart Failure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Waleed</dc:creator>
  <cp:lastModifiedBy>Mohd Inkesh Ulhaq</cp:lastModifiedBy>
  <cp:revision>14</cp:revision>
  <dcterms:created xsi:type="dcterms:W3CDTF">2012-09-06T08:53:44Z</dcterms:created>
  <dcterms:modified xsi:type="dcterms:W3CDTF">2018-10-03T07:00:28Z</dcterms:modified>
</cp:coreProperties>
</file>