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7" r:id="rId3"/>
    <p:sldId id="289" r:id="rId4"/>
    <p:sldId id="288" r:id="rId5"/>
    <p:sldId id="290" r:id="rId6"/>
    <p:sldId id="291" r:id="rId7"/>
    <p:sldId id="293" r:id="rId8"/>
    <p:sldId id="292" r:id="rId9"/>
    <p:sldId id="295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7" r:id="rId29"/>
    <p:sldId id="278" r:id="rId30"/>
    <p:sldId id="279" r:id="rId31"/>
    <p:sldId id="296" r:id="rId32"/>
    <p:sldId id="297" r:id="rId33"/>
    <p:sldId id="298" r:id="rId34"/>
    <p:sldId id="280" r:id="rId35"/>
    <p:sldId id="281" r:id="rId36"/>
    <p:sldId id="282" r:id="rId37"/>
    <p:sldId id="283" r:id="rId38"/>
    <p:sldId id="284" r:id="rId39"/>
    <p:sldId id="285" r:id="rId40"/>
    <p:sldId id="28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7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</a:t>
            </a:r>
            <a:r>
              <a:rPr lang="en-GB" sz="2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DEATH RATES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CF-41E2-84BB-8383CE5FF18A}"/>
              </c:ext>
            </c:extLst>
          </c:dPt>
          <c:dPt>
            <c:idx val="1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CF-41E2-84BB-8383CE5FF18A}"/>
              </c:ext>
            </c:extLst>
          </c:dPt>
          <c:dPt>
            <c:idx val="2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CF-41E2-84BB-8383CE5FF18A}"/>
              </c:ext>
            </c:extLst>
          </c:dPt>
          <c:dPt>
            <c:idx val="3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CF-41E2-84BB-8383CE5FF18A}"/>
              </c:ext>
            </c:extLst>
          </c:dPt>
          <c:dPt>
            <c:idx val="4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ECF-41E2-84BB-8383CE5FF18A}"/>
              </c:ext>
            </c:extLst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ECF-41E2-84BB-8383CE5FF18A}"/>
              </c:ext>
            </c:extLst>
          </c:dPt>
          <c:cat>
            <c:strRef>
              <c:f>Sheet1!$A$2:$A$7</c:f>
              <c:strCache>
                <c:ptCount val="6"/>
                <c:pt idx="0">
                  <c:v>Breast cancer</c:v>
                </c:pt>
                <c:pt idx="1">
                  <c:v>Hodgkin's lymphoma</c:v>
                </c:pt>
                <c:pt idx="2">
                  <c:v>Non-Hodgkin's lymphoma</c:v>
                </c:pt>
                <c:pt idx="3">
                  <c:v>Colon and rectum cancer</c:v>
                </c:pt>
                <c:pt idx="4">
                  <c:v>Leukemia</c:v>
                </c:pt>
                <c:pt idx="5">
                  <c:v>Heart failure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14</c:v>
                </c:pt>
                <c:pt idx="2">
                  <c:v>29</c:v>
                </c:pt>
                <c:pt idx="3">
                  <c:v>34</c:v>
                </c:pt>
                <c:pt idx="4">
                  <c:v>40</c:v>
                </c:pt>
                <c:pt idx="5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ECF-41E2-84BB-8383CE5FF18A}"/>
            </c:ext>
          </c:extLst>
        </c:ser>
        <c:gapWidth val="50"/>
        <c:overlap val="-27"/>
        <c:axId val="362965248"/>
        <c:axId val="363717760"/>
      </c:barChart>
      <c:catAx>
        <c:axId val="362965248"/>
        <c:scaling>
          <c:orientation val="minMax"/>
        </c:scaling>
        <c:axPos val="b"/>
        <c:numFmt formatCode="General" sourceLinked="1"/>
        <c:tickLblPos val="nextTo"/>
        <c:spPr>
          <a:noFill/>
          <a:ln w="2857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3717760"/>
        <c:crosses val="autoZero"/>
        <c:auto val="1"/>
        <c:lblAlgn val="ctr"/>
        <c:lblOffset val="100"/>
      </c:catAx>
      <c:valAx>
        <c:axId val="363717760"/>
        <c:scaling>
          <c:orientation val="minMax"/>
          <c:max val="50"/>
        </c:scaling>
        <c:axPos val="l"/>
        <c:numFmt formatCode="General" sourceLinked="1"/>
        <c:tickLblPos val="nextTo"/>
        <c:spPr>
          <a:noFill/>
          <a:ln w="28575"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296524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CFD3B-46EC-44A8-8EC6-D7A2806E7850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862C-99E5-402E-909B-77B2808DBB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380624 slide 37</a:t>
            </a: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68FF35-2A01-4EBF-842D-3762FD3CF489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E0FC62-7EC0-4B58-81B3-83A480B5FB8F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58125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0EDD85-289C-4EA2-984D-922D587E8D27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17667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2898E-438B-496A-AB79-00715295C1E2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94217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821227-B5CF-4278-87CB-5E417678EED9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97193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  <a:latin typeface="+mn-lt"/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49123"/>
            <a:ext cx="7385050" cy="58477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lang="en-US" sz="3200" b="1" kern="1200" noProof="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7836099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E7DA-A63A-4ED3-B67F-065E1DE5521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google.com.sa/url?sa=i&amp;rct=j&amp;q=&amp;esrc=s&amp;frm=1&amp;source=images&amp;cd=&amp;cad=rja&amp;docid=Z89MlcLo4boJCM&amp;tbnid=IIYBFg9dikWliM:&amp;ved=0CAUQjRw&amp;url=http://www.consumer-healthcaretrends.com/2013/02/cardiac-resynchronization-therapy.html&amp;ei=CmVFUty2FKO50QXlz4Ao&amp;psig=AFQjCNE6uTntZwSFUEr--AO0Ekxmxfz9hg&amp;ust=13803658556877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google.com.sa/url?sa=i&amp;rct=j&amp;q=&amp;esrc=s&amp;frm=1&amp;source=images&amp;cd=&amp;cad=rja&amp;docid=d8PAe5IIUoJ2MM&amp;tbnid=WBLXbbx74JzSmM:&amp;ved=0CAUQjRw&amp;url=http://www.drdeepaknatarajan.com/blog/cardiac-resynchronization-therapy-plus-carvedilol-for-mildly-symtomatic-congestive-heart-failue&amp;ei=Q2VFUouXF8em0QWT4IGwBQ&amp;psig=AFQjCNE6uTntZwSFUEr--AO0Ekxmxfz9hg&amp;ust=138036585568775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seer.cancer.gov/statfacts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ae/url?sa=i&amp;rct=j&amp;q=&amp;esrc=s&amp;source=images&amp;cd=&amp;cad=rja&amp;uact=8&amp;ved=0ahUKEwjl9oXdn_rMAhVHJsAKHettB8QQjRwIBw&amp;url=http://www.epccs.eu/d/8/update-on-hf-management&amp;psig=AFQjCNE3sFHgMG74DgkB_Rr81pbEfnSZjA&amp;ust=1464438240169930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Heart Failure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Waleed </a:t>
            </a:r>
            <a:r>
              <a:rPr lang="en-US" dirty="0" err="1" smtClean="0"/>
              <a:t>AlHabeeb</a:t>
            </a:r>
            <a:r>
              <a:rPr lang="en-US" dirty="0" smtClean="0"/>
              <a:t>, MD, MHA   Assistant Professor of Medicine Consultant Heart Failure Cardiologist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</a:rPr>
              <a:t>Stages, Phenotypes and Treatment of HF</a:t>
            </a:r>
            <a:endParaRPr lang="en-US" sz="3600" smtClean="0">
              <a:ea typeface="ＭＳ Ｐゴシック" pitchFamily="34" charset="-128"/>
            </a:endParaRPr>
          </a:p>
        </p:txBody>
      </p:sp>
      <p:pic>
        <p:nvPicPr>
          <p:cNvPr id="6147" name="Picture 14" descr="Q:\Clinical Policy &amp; Documents\Guidelines\2012 HF Full Revision\Current Draft\Figures\Figure 3_03042013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</a:rPr>
              <a:t>LV function in</a:t>
            </a:r>
            <a:r>
              <a:rPr lang="en-US" sz="4000" b="1" dirty="0" smtClean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4000" b="1" dirty="0" smtClean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</a:rPr>
              <a:t>Heart Failure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990600"/>
          <a:ext cx="8382000" cy="4706939"/>
        </p:xfrm>
        <a:graphic>
          <a:graphicData uri="http://schemas.openxmlformats.org/drawingml/2006/table">
            <a:tbl>
              <a:tblPr/>
              <a:tblGrid>
                <a:gridCol w="2087563"/>
                <a:gridCol w="1228725"/>
                <a:gridCol w="5065712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Classification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Ejection Fraction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Description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I. Heart Failure with Reduced Ejection Fraction (HF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≤40%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Also referred to as systolic HF. 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andomized clinical trials have mainly enrolled patients with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HF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and it is only in these patients that efficacious therapies have been demonstrated to date.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II. Heart Failure with Preserved Ejection Fraction (HF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≥50%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Also referred to as diastolic HF. Several different criteria have been used to further define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HF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The diagnosis of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HF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is challenging because it is largely one of excluding other potential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noncardiac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causes of symptoms suggestive of HF. To date, efficacious therapies have not been identified.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a. HF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EF, Borderline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41% to 49%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These patients fall into a borderline or intermediate group. Their characteristics, treatment patterns, and outcomes appear similar to those of patient with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HF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b. HF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EF, Improved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&gt;40%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It has been recognized that a subset of patients with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HF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previously had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HF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 These patients with improvement or recovery in EF may be clinically distinct from those with persistently preserved or reduced EF. Further research is needed to better characterize these patients.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4" name="Picture 4" descr="http://o.quizlet.com/rEDRxaFfhDT-nROrdU6W-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162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604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Angiotensin Converting Enzyme Inhibitors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172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7814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8200" y="990600"/>
            <a:ext cx="321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asymptomatic LV dysfunction </a:t>
            </a:r>
          </a:p>
        </p:txBody>
      </p:sp>
      <p:pic>
        <p:nvPicPr>
          <p:cNvPr id="7174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7814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867400" y="1066800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in moderate HF 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352800" y="3733800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in advanced HF </a:t>
            </a:r>
          </a:p>
        </p:txBody>
      </p:sp>
      <p:pic>
        <p:nvPicPr>
          <p:cNvPr id="7177" name="Picture 9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191000"/>
            <a:ext cx="41719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286000" y="6491288"/>
            <a:ext cx="490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CONSENSUS, N Engl J Med 1987; 316:1429.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ACE inhibitors are recommended for routine administration to symptomatic and asymptomatic patients with LVEF ≤ 40%. (Strength of Evidence A)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ACE inhibitors should be titrated to doses used in clinical trials, as tolerated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None/>
              <a:defRPr/>
            </a:pPr>
            <a:r>
              <a:rPr lang="en-US" sz="2000" dirty="0" smtClean="0"/>
              <a:t>                                                                                                    HFSA Guidelines 2010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Angiotensin Receptor Blockers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ACEI remain the first choice for inhibition of the renin-angiotensin system in chronic HF, </a:t>
            </a:r>
          </a:p>
          <a:p>
            <a:pPr eaLnBrk="1" hangingPunct="1">
              <a:defRPr/>
            </a:pPr>
            <a:r>
              <a:rPr lang="en-US" smtClean="0"/>
              <a:t>ARBs can be considered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a reasonable alternative</a:t>
            </a: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429000"/>
            <a:ext cx="426720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" y="61722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VALIANT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447800" y="6172200"/>
            <a:ext cx="3576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 Engl J Med 2003;349:1893-906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Beta Blockers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292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40195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40195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048000" y="6096000"/>
            <a:ext cx="333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N Engl J Med 1996; 334:1349.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4340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6766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667000"/>
            <a:ext cx="40862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1295400"/>
            <a:ext cx="5545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The MERIT-HF Study Group, Lancet 1999; 353:2001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590800" y="5638800"/>
            <a:ext cx="621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CIBIS-II Investigators and Committees. Lancet 1999; 353:9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Hydralazine / Nitrates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19313" y="2389188"/>
            <a:ext cx="4903787" cy="3298825"/>
          </a:xfr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029200" y="6172200"/>
            <a:ext cx="347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N Engl J Med 2004;351:2049-57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86200" y="61722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A-HeFT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57425" y="2566988"/>
            <a:ext cx="4629150" cy="2943225"/>
          </a:xfr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172200"/>
            <a:ext cx="514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172200"/>
            <a:ext cx="1830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6172200"/>
            <a:ext cx="871538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9" name="Picture 15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15" y="1441276"/>
            <a:ext cx="7135812" cy="44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2090" y="1778000"/>
            <a:ext cx="4879907" cy="1473200"/>
          </a:xfrm>
          <a:custGeom>
            <a:avLst/>
            <a:gdLst/>
            <a:ahLst/>
            <a:cxnLst/>
            <a:rect l="l" t="t" r="r" b="b"/>
            <a:pathLst>
              <a:path w="4082439" h="1232452">
                <a:moveTo>
                  <a:pt x="0" y="0"/>
                </a:moveTo>
                <a:lnTo>
                  <a:pt x="4082438" y="0"/>
                </a:lnTo>
                <a:lnTo>
                  <a:pt x="3846482" y="616225"/>
                </a:lnTo>
                <a:lnTo>
                  <a:pt x="4082439" y="1232452"/>
                </a:lnTo>
                <a:lnTo>
                  <a:pt x="0" y="12324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8" name="Rectangle 7"/>
          <p:cNvSpPr/>
          <p:nvPr/>
        </p:nvSpPr>
        <p:spPr>
          <a:xfrm>
            <a:off x="1874503" y="1888973"/>
            <a:ext cx="3605154" cy="723275"/>
          </a:xfrm>
          <a:prstGeom prst="rect">
            <a:avLst/>
          </a:prstGeom>
        </p:spPr>
        <p:txBody>
          <a:bodyPr wrap="none" lIns="0" tIns="0" rIns="0">
            <a:spAutoFit/>
          </a:bodyPr>
          <a:lstStyle/>
          <a:p>
            <a:r>
              <a:rPr lang="en-GB" sz="4400" dirty="0">
                <a:solidFill>
                  <a:schemeClr val="accent6"/>
                </a:solidFill>
                <a:latin typeface="Arial Black" panose="020B0A04020102020204" pitchFamily="34" charset="0"/>
              </a:rPr>
              <a:t>21 MILLION</a:t>
            </a:r>
            <a:endParaRPr lang="en-GB" sz="4400" dirty="0">
              <a:solidFill>
                <a:schemeClr val="accent6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503" y="2599747"/>
            <a:ext cx="4310732" cy="5493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1400" dirty="0">
                <a:solidFill>
                  <a:schemeClr val="bg1"/>
                </a:solidFill>
                <a:latin typeface="Arial Black" panose="020B0A04020102020204" pitchFamily="34" charset="0"/>
              </a:rPr>
              <a:t>ADULTS WORLDWIDE ARE</a:t>
            </a:r>
          </a:p>
          <a:p>
            <a:pPr>
              <a:lnSpc>
                <a:spcPct val="85000"/>
              </a:lnSpc>
            </a:pPr>
            <a:r>
              <a:rPr lang="en-GB" sz="1400" dirty="0">
                <a:solidFill>
                  <a:schemeClr val="bg1"/>
                </a:solidFill>
                <a:latin typeface="Arial Black" panose="020B0A04020102020204" pitchFamily="34" charset="0"/>
              </a:rPr>
              <a:t>LIVING WITH HEART FAILURE</a:t>
            </a:r>
          </a:p>
          <a:p>
            <a:pPr>
              <a:lnSpc>
                <a:spcPct val="85000"/>
              </a:lnSpc>
            </a:pPr>
            <a:r>
              <a:rPr lang="en-GB" sz="1400" dirty="0">
                <a:solidFill>
                  <a:schemeClr val="bg1"/>
                </a:solidFill>
                <a:latin typeface="Arial Black" panose="020B0A04020102020204" pitchFamily="34" charset="0"/>
              </a:rPr>
              <a:t>AND THIS NUMBER IS EXPECTED TO RISE</a:t>
            </a:r>
            <a:r>
              <a:rPr lang="en-GB" sz="14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1,2</a:t>
            </a:r>
          </a:p>
        </p:txBody>
      </p:sp>
      <p:sp>
        <p:nvSpPr>
          <p:cNvPr id="9" name="Rectangle 8"/>
          <p:cNvSpPr/>
          <p:nvPr/>
        </p:nvSpPr>
        <p:spPr>
          <a:xfrm>
            <a:off x="4325169" y="3372707"/>
            <a:ext cx="1958565" cy="437322"/>
          </a:xfrm>
          <a:custGeom>
            <a:avLst/>
            <a:gdLst/>
            <a:ahLst/>
            <a:cxnLst/>
            <a:rect l="l" t="t" r="r" b="b"/>
            <a:pathLst>
              <a:path w="1958565" h="437322">
                <a:moveTo>
                  <a:pt x="1958565" y="0"/>
                </a:moveTo>
                <a:lnTo>
                  <a:pt x="1958565" y="0"/>
                </a:lnTo>
                <a:lnTo>
                  <a:pt x="1958565" y="437322"/>
                </a:lnTo>
                <a:lnTo>
                  <a:pt x="1958565" y="437322"/>
                </a:lnTo>
                <a:close/>
                <a:moveTo>
                  <a:pt x="0" y="0"/>
                </a:moveTo>
                <a:lnTo>
                  <a:pt x="1917124" y="0"/>
                </a:lnTo>
                <a:lnTo>
                  <a:pt x="1786868" y="218661"/>
                </a:lnTo>
                <a:lnTo>
                  <a:pt x="1917125" y="437322"/>
                </a:lnTo>
                <a:lnTo>
                  <a:pt x="0" y="437322"/>
                </a:lnTo>
                <a:close/>
              </a:path>
            </a:pathLst>
          </a:custGeom>
          <a:solidFill>
            <a:srgbClr val="FF7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Arial Black" panose="020B0A04020102020204" pitchFamily="34" charset="0"/>
              </a:rPr>
              <a:t>AGING POPULATION</a:t>
            </a:r>
            <a:r>
              <a:rPr lang="en-GB" sz="1100" baseline="300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Rectangle 8"/>
          <p:cNvSpPr/>
          <p:nvPr/>
        </p:nvSpPr>
        <p:spPr>
          <a:xfrm>
            <a:off x="4325169" y="3931536"/>
            <a:ext cx="4247331" cy="437322"/>
          </a:xfrm>
          <a:custGeom>
            <a:avLst/>
            <a:gdLst/>
            <a:ahLst/>
            <a:cxnLst/>
            <a:rect l="l" t="t" r="r" b="b"/>
            <a:pathLst>
              <a:path w="4247331" h="437322">
                <a:moveTo>
                  <a:pt x="4247330" y="0"/>
                </a:moveTo>
                <a:lnTo>
                  <a:pt x="4247331" y="0"/>
                </a:lnTo>
                <a:lnTo>
                  <a:pt x="4247331" y="437322"/>
                </a:lnTo>
                <a:lnTo>
                  <a:pt x="4247330" y="437322"/>
                </a:lnTo>
                <a:close/>
                <a:moveTo>
                  <a:pt x="0" y="0"/>
                </a:moveTo>
                <a:lnTo>
                  <a:pt x="4205889" y="0"/>
                </a:lnTo>
                <a:lnTo>
                  <a:pt x="4075633" y="218661"/>
                </a:lnTo>
                <a:lnTo>
                  <a:pt x="4205890" y="437322"/>
                </a:lnTo>
                <a:lnTo>
                  <a:pt x="0" y="43732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rgbClr val="990000"/>
                </a:solidFill>
                <a:latin typeface="Arial Black" panose="020B0A04020102020204" pitchFamily="34" charset="0"/>
              </a:rPr>
              <a:t>INCREASING PREVALENCE OF RISK FACTORS</a:t>
            </a:r>
            <a:r>
              <a:rPr lang="en-GB" sz="1100" baseline="30000" dirty="0">
                <a:solidFill>
                  <a:srgbClr val="99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2" name="Rectangle 8"/>
          <p:cNvSpPr/>
          <p:nvPr/>
        </p:nvSpPr>
        <p:spPr>
          <a:xfrm>
            <a:off x="4325169" y="4490365"/>
            <a:ext cx="2923192" cy="437322"/>
          </a:xfrm>
          <a:custGeom>
            <a:avLst/>
            <a:gdLst/>
            <a:ahLst/>
            <a:cxnLst/>
            <a:rect l="l" t="t" r="r" b="b"/>
            <a:pathLst>
              <a:path w="2923192" h="437322">
                <a:moveTo>
                  <a:pt x="0" y="0"/>
                </a:moveTo>
                <a:lnTo>
                  <a:pt x="2923191" y="0"/>
                </a:lnTo>
                <a:lnTo>
                  <a:pt x="2792935" y="218661"/>
                </a:lnTo>
                <a:lnTo>
                  <a:pt x="2923192" y="437322"/>
                </a:lnTo>
                <a:lnTo>
                  <a:pt x="0" y="437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IMPROVED POST-MI SURVIVAL</a:t>
            </a:r>
            <a:r>
              <a:rPr lang="en-GB" sz="1100" baseline="30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749" y="5091836"/>
            <a:ext cx="836571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 person at age 40 has a 1 in 5 lifetime risk of developing HF, and more than </a:t>
            </a:r>
            <a:b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 million hospitalizations due to HF are reported annually in Europe</a:t>
            </a:r>
            <a:r>
              <a:rPr lang="en-GB" sz="1600" b="1" baseline="30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1,4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87847" y="3372707"/>
            <a:ext cx="437322" cy="43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ross 21"/>
          <p:cNvSpPr/>
          <p:nvPr/>
        </p:nvSpPr>
        <p:spPr>
          <a:xfrm>
            <a:off x="3984184" y="3469044"/>
            <a:ext cx="244648" cy="244648"/>
          </a:xfrm>
          <a:prstGeom prst="plus">
            <a:avLst>
              <a:gd name="adj" fmla="val 402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887847" y="3931536"/>
            <a:ext cx="437322" cy="43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ross 24"/>
          <p:cNvSpPr/>
          <p:nvPr/>
        </p:nvSpPr>
        <p:spPr>
          <a:xfrm>
            <a:off x="3984184" y="4027873"/>
            <a:ext cx="244648" cy="244648"/>
          </a:xfrm>
          <a:prstGeom prst="plus">
            <a:avLst>
              <a:gd name="adj" fmla="val 402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887847" y="4490365"/>
            <a:ext cx="437322" cy="43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ross 26"/>
          <p:cNvSpPr/>
          <p:nvPr/>
        </p:nvSpPr>
        <p:spPr>
          <a:xfrm>
            <a:off x="3984184" y="4586702"/>
            <a:ext cx="244648" cy="244648"/>
          </a:xfrm>
          <a:prstGeom prst="plus">
            <a:avLst>
              <a:gd name="adj" fmla="val 402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arallelogram 20"/>
          <p:cNvSpPr/>
          <p:nvPr/>
        </p:nvSpPr>
        <p:spPr>
          <a:xfrm>
            <a:off x="3887847" y="3251200"/>
            <a:ext cx="607953" cy="121507"/>
          </a:xfrm>
          <a:prstGeom prst="parallelogram">
            <a:avLst>
              <a:gd name="adj" fmla="val 14062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arallelogram 28"/>
          <p:cNvSpPr/>
          <p:nvPr/>
        </p:nvSpPr>
        <p:spPr>
          <a:xfrm>
            <a:off x="3887847" y="3810029"/>
            <a:ext cx="607953" cy="121507"/>
          </a:xfrm>
          <a:prstGeom prst="parallelogram">
            <a:avLst>
              <a:gd name="adj" fmla="val 14062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arallelogram 29"/>
          <p:cNvSpPr/>
          <p:nvPr/>
        </p:nvSpPr>
        <p:spPr>
          <a:xfrm>
            <a:off x="3887847" y="4368858"/>
            <a:ext cx="607953" cy="121507"/>
          </a:xfrm>
          <a:prstGeom prst="parallelogram">
            <a:avLst>
              <a:gd name="adj" fmla="val 14062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 flipH="1">
            <a:off x="152399" y="6249144"/>
            <a:ext cx="8534400" cy="570720"/>
          </a:xfrm>
          <a:prstGeom prst="rect">
            <a:avLst/>
          </a:prstGeom>
        </p:spPr>
        <p:txBody>
          <a:bodyPr wrap="square" lIns="108000" tIns="0" rIns="0" bIns="108000" anchor="b">
            <a:spAutoFit/>
          </a:bodyPr>
          <a:lstStyle/>
          <a:p>
            <a:r>
              <a:rPr lang="en-GB" sz="1000" dirty="0">
                <a:latin typeface="+mn-lt"/>
              </a:rPr>
              <a:t>HF=heart failure; MI=myocardial infarction</a:t>
            </a:r>
          </a:p>
          <a:p>
            <a:r>
              <a:rPr lang="en-GB" sz="1000" dirty="0">
                <a:latin typeface="+mn-lt"/>
              </a:rPr>
              <a:t>1. </a:t>
            </a:r>
            <a:r>
              <a:rPr lang="en-GB" sz="1000" dirty="0" err="1">
                <a:latin typeface="+mn-lt"/>
              </a:rPr>
              <a:t>Mozaffarian</a:t>
            </a:r>
            <a:r>
              <a:rPr lang="en-GB" sz="1000" dirty="0">
                <a:latin typeface="+mn-lt"/>
              </a:rPr>
              <a:t> et al</a:t>
            </a:r>
            <a:r>
              <a:rPr lang="en-GB" sz="1000" dirty="0"/>
              <a:t>.</a:t>
            </a:r>
            <a:r>
              <a:rPr lang="en-GB" sz="1000" dirty="0">
                <a:latin typeface="+mn-lt"/>
              </a:rPr>
              <a:t> Circulation 2015;131:e29–e322. 2. </a:t>
            </a:r>
            <a:r>
              <a:rPr lang="en-GB" sz="1000" dirty="0" err="1">
                <a:latin typeface="+mn-lt"/>
              </a:rPr>
              <a:t>Mosterd</a:t>
            </a:r>
            <a:r>
              <a:rPr lang="en-GB" sz="1000" dirty="0">
                <a:latin typeface="+mn-lt"/>
              </a:rPr>
              <a:t> and Hoes. Heart 2007;93:1137–46. 3. </a:t>
            </a:r>
            <a:r>
              <a:rPr lang="en-GB" sz="1000" dirty="0" err="1">
                <a:latin typeface="+mn-lt"/>
              </a:rPr>
              <a:t>Velagaleti</a:t>
            </a:r>
            <a:r>
              <a:rPr lang="en-GB" sz="1000" dirty="0">
                <a:latin typeface="+mn-lt"/>
              </a:rPr>
              <a:t>  and </a:t>
            </a:r>
            <a:r>
              <a:rPr lang="en-GB" sz="1000" dirty="0" err="1">
                <a:latin typeface="+mn-lt"/>
              </a:rPr>
              <a:t>Vasan</a:t>
            </a:r>
            <a:r>
              <a:rPr lang="en-GB" sz="1000" dirty="0">
                <a:latin typeface="+mn-lt"/>
              </a:rPr>
              <a:t>  Epidemiology of heart failure. In: Mann, ed. Heart Failure: A Companion to </a:t>
            </a:r>
            <a:r>
              <a:rPr lang="en-GB" sz="1000" dirty="0" err="1">
                <a:latin typeface="+mn-lt"/>
              </a:rPr>
              <a:t>Braunwald's</a:t>
            </a:r>
            <a:r>
              <a:rPr lang="en-GB" sz="1000" dirty="0">
                <a:latin typeface="+mn-lt"/>
              </a:rPr>
              <a:t> Heart Disease. 2nd ed. St Louis: Saunders; 2011. 4. Ponikowski et al. ESC Heart Failure 2014;1:4–25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15" y="52164"/>
            <a:ext cx="7385050" cy="1077218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Heart failure prevalence is expected to continue to increase¹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77519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Treatment with a combination of hydralazine plus nitrate in patients with HF and reduced LVEF who are unable to take ACE inhibitor or ARB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Patients with persistent NYHA class III to IV HF and LVEF &lt;40 percent despite optimal therapy the addition of the combination of hydralazine and an oral nitrate is recommended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NYHA class II-IV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Post MI, LVEF &lt;40%</a:t>
            </a:r>
          </a:p>
          <a:p>
            <a:r>
              <a:rPr lang="en-US" dirty="0" smtClean="0"/>
              <a:t>HF symptoms or DM</a:t>
            </a:r>
          </a:p>
          <a:p>
            <a:endParaRPr lang="en-US" dirty="0" smtClean="0"/>
          </a:p>
          <a:p>
            <a:r>
              <a:rPr lang="en-US" dirty="0" err="1" smtClean="0"/>
              <a:t>Spironolactone</a:t>
            </a:r>
            <a:r>
              <a:rPr lang="en-US" dirty="0" smtClean="0"/>
              <a:t> vs. </a:t>
            </a:r>
            <a:r>
              <a:rPr lang="en-US" dirty="0" err="1" smtClean="0"/>
              <a:t>Eplerenone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0" y="6248400"/>
            <a:ext cx="31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 </a:t>
            </a:r>
            <a:r>
              <a:rPr lang="en-US" dirty="0" err="1" smtClean="0"/>
              <a:t>Engl</a:t>
            </a:r>
            <a:r>
              <a:rPr lang="en-US" dirty="0" smtClean="0"/>
              <a:t> J Med 2003;348:1309-21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Aldosterone</a:t>
            </a:r>
            <a:r>
              <a:rPr lang="en-US" dirty="0" smtClean="0"/>
              <a:t> receptor antagonists (or </a:t>
            </a:r>
            <a:r>
              <a:rPr lang="en-US" dirty="0" err="1" smtClean="0"/>
              <a:t>mineralocorticoid</a:t>
            </a:r>
            <a:r>
              <a:rPr lang="en-US" dirty="0" smtClean="0"/>
              <a:t> receptor antagonists) are recommended in patients with NYHA class II–IV HF and who have LVEF of 35% or less, to reduce morbidity and mortality.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Aldosterone</a:t>
            </a:r>
            <a:r>
              <a:rPr lang="en-US" dirty="0" smtClean="0"/>
              <a:t> receptor antagonists are recommended to reduce morbidity and mortality following an acute MI in patients who have LVEF of 40% or less who develop symptoms of HF or who have a history of diabetes mellitus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349250"/>
            <a:ext cx="762635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2338388" y="211168"/>
            <a:ext cx="6673850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GB" sz="3100" b="1" dirty="0" err="1" smtClean="0">
                <a:cs typeface="Times New Roman" pitchFamily="18" charset="0"/>
              </a:rPr>
              <a:t>Ivabradine</a:t>
            </a:r>
            <a:r>
              <a:rPr lang="en-GB" sz="3100" b="1" dirty="0">
                <a:cs typeface="Times New Roman" pitchFamily="18" charset="0"/>
              </a:rPr>
              <a:t> </a:t>
            </a:r>
            <a:r>
              <a:rPr lang="en-GB" sz="3100" b="1" dirty="0" smtClean="0">
                <a:cs typeface="Times New Roman" pitchFamily="18" charset="0"/>
              </a:rPr>
              <a:t>reduced </a:t>
            </a:r>
            <a:r>
              <a:rPr lang="en-GB" sz="3100" b="1" dirty="0">
                <a:cs typeface="Times New Roman" pitchFamily="18" charset="0"/>
              </a:rPr>
              <a:t>death from heart failure</a:t>
            </a:r>
            <a:endParaRPr lang="en-GB" sz="3100" b="1" i="1" dirty="0">
              <a:cs typeface="Times New Roman" pitchFamily="18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98475" y="1730375"/>
            <a:ext cx="7197725" cy="2536825"/>
            <a:chOff x="314" y="1090"/>
            <a:chExt cx="5371" cy="2918"/>
          </a:xfrm>
        </p:grpSpPr>
        <p:sp>
          <p:nvSpPr>
            <p:cNvPr id="112644" name="ZoneTexte 38"/>
            <p:cNvSpPr txBox="1">
              <a:spLocks noChangeArrowheads="1"/>
            </p:cNvSpPr>
            <p:nvPr/>
          </p:nvSpPr>
          <p:spPr bwMode="auto">
            <a:xfrm>
              <a:off x="5003" y="2196"/>
              <a:ext cx="6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1" tIns="45706" rIns="91411" bIns="45706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GB" sz="3100" b="1">
                  <a:solidFill>
                    <a:srgbClr val="FFFF00"/>
                  </a:solidFill>
                  <a:cs typeface="Times New Roman" pitchFamily="18" charset="0"/>
                </a:rPr>
                <a:t> 26%</a:t>
              </a:r>
              <a:endParaRPr lang="fr-FR" sz="3100" b="1">
                <a:cs typeface="Times New Roman" pitchFamily="18" charset="0"/>
              </a:endParaRPr>
            </a:p>
          </p:txBody>
        </p:sp>
        <p:sp>
          <p:nvSpPr>
            <p:cNvPr id="1318917" name="Line 5"/>
            <p:cNvSpPr>
              <a:spLocks noChangeShapeType="1"/>
            </p:cNvSpPr>
            <p:nvPr/>
          </p:nvSpPr>
          <p:spPr bwMode="auto">
            <a:xfrm flipH="1">
              <a:off x="784" y="3732"/>
              <a:ext cx="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18" name="Line 6"/>
            <p:cNvSpPr>
              <a:spLocks noChangeShapeType="1"/>
            </p:cNvSpPr>
            <p:nvPr/>
          </p:nvSpPr>
          <p:spPr bwMode="auto">
            <a:xfrm flipH="1">
              <a:off x="784" y="2563"/>
              <a:ext cx="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19" name="Line 7"/>
            <p:cNvSpPr>
              <a:spLocks noChangeShapeType="1"/>
            </p:cNvSpPr>
            <p:nvPr/>
          </p:nvSpPr>
          <p:spPr bwMode="auto">
            <a:xfrm flipH="1">
              <a:off x="784" y="1395"/>
              <a:ext cx="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20" name="Line 8"/>
            <p:cNvSpPr>
              <a:spLocks noChangeShapeType="1"/>
            </p:cNvSpPr>
            <p:nvPr/>
          </p:nvSpPr>
          <p:spPr bwMode="auto">
            <a:xfrm flipH="1">
              <a:off x="840" y="3739"/>
              <a:ext cx="0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21" name="Line 9"/>
            <p:cNvSpPr>
              <a:spLocks noChangeShapeType="1"/>
            </p:cNvSpPr>
            <p:nvPr/>
          </p:nvSpPr>
          <p:spPr bwMode="auto">
            <a:xfrm flipH="1">
              <a:off x="1654" y="3739"/>
              <a:ext cx="0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22" name="Line 10"/>
            <p:cNvSpPr>
              <a:spLocks noChangeShapeType="1"/>
            </p:cNvSpPr>
            <p:nvPr/>
          </p:nvSpPr>
          <p:spPr bwMode="auto">
            <a:xfrm flipH="1">
              <a:off x="2462" y="3739"/>
              <a:ext cx="0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23" name="Line 11"/>
            <p:cNvSpPr>
              <a:spLocks noChangeShapeType="1"/>
            </p:cNvSpPr>
            <p:nvPr/>
          </p:nvSpPr>
          <p:spPr bwMode="auto">
            <a:xfrm flipH="1">
              <a:off x="3273" y="3739"/>
              <a:ext cx="0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24" name="Line 12"/>
            <p:cNvSpPr>
              <a:spLocks noChangeShapeType="1"/>
            </p:cNvSpPr>
            <p:nvPr/>
          </p:nvSpPr>
          <p:spPr bwMode="auto">
            <a:xfrm flipH="1">
              <a:off x="4071" y="3739"/>
              <a:ext cx="0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25" name="Line 13"/>
            <p:cNvSpPr>
              <a:spLocks noChangeShapeType="1"/>
            </p:cNvSpPr>
            <p:nvPr/>
          </p:nvSpPr>
          <p:spPr bwMode="auto">
            <a:xfrm flipH="1">
              <a:off x="4863" y="3739"/>
              <a:ext cx="0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12654" name="Text Box 14"/>
            <p:cNvSpPr txBox="1">
              <a:spLocks noChangeArrowheads="1"/>
            </p:cNvSpPr>
            <p:nvPr/>
          </p:nvSpPr>
          <p:spPr bwMode="auto">
            <a:xfrm>
              <a:off x="813" y="3811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0</a:t>
              </a:r>
            </a:p>
          </p:txBody>
        </p:sp>
        <p:sp>
          <p:nvSpPr>
            <p:cNvPr id="112655" name="Text Box 15"/>
            <p:cNvSpPr txBox="1">
              <a:spLocks noChangeArrowheads="1"/>
            </p:cNvSpPr>
            <p:nvPr/>
          </p:nvSpPr>
          <p:spPr bwMode="auto">
            <a:xfrm>
              <a:off x="1630" y="3811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6</a:t>
              </a:r>
            </a:p>
          </p:txBody>
        </p:sp>
        <p:sp>
          <p:nvSpPr>
            <p:cNvPr id="112656" name="Text Box 16"/>
            <p:cNvSpPr txBox="1">
              <a:spLocks noChangeArrowheads="1"/>
            </p:cNvSpPr>
            <p:nvPr/>
          </p:nvSpPr>
          <p:spPr bwMode="auto">
            <a:xfrm>
              <a:off x="2407" y="3811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12</a:t>
              </a:r>
            </a:p>
          </p:txBody>
        </p:sp>
        <p:sp>
          <p:nvSpPr>
            <p:cNvPr id="112657" name="Text Box 17"/>
            <p:cNvSpPr txBox="1">
              <a:spLocks noChangeArrowheads="1"/>
            </p:cNvSpPr>
            <p:nvPr/>
          </p:nvSpPr>
          <p:spPr bwMode="auto">
            <a:xfrm>
              <a:off x="3213" y="3811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18</a:t>
              </a:r>
            </a:p>
          </p:txBody>
        </p:sp>
        <p:sp>
          <p:nvSpPr>
            <p:cNvPr id="112658" name="Text Box 18"/>
            <p:cNvSpPr txBox="1">
              <a:spLocks noChangeArrowheads="1"/>
            </p:cNvSpPr>
            <p:nvPr/>
          </p:nvSpPr>
          <p:spPr bwMode="auto">
            <a:xfrm>
              <a:off x="4021" y="3811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24</a:t>
              </a:r>
            </a:p>
          </p:txBody>
        </p:sp>
        <p:sp>
          <p:nvSpPr>
            <p:cNvPr id="112659" name="Text Box 19"/>
            <p:cNvSpPr txBox="1">
              <a:spLocks noChangeArrowheads="1"/>
            </p:cNvSpPr>
            <p:nvPr/>
          </p:nvSpPr>
          <p:spPr bwMode="auto">
            <a:xfrm>
              <a:off x="4818" y="3811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30</a:t>
              </a:r>
            </a:p>
          </p:txBody>
        </p:sp>
        <p:sp>
          <p:nvSpPr>
            <p:cNvPr id="112660" name="Text Box 20"/>
            <p:cNvSpPr txBox="1">
              <a:spLocks noChangeArrowheads="1"/>
            </p:cNvSpPr>
            <p:nvPr/>
          </p:nvSpPr>
          <p:spPr bwMode="auto">
            <a:xfrm>
              <a:off x="2636" y="3845"/>
              <a:ext cx="48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700" b="1">
                  <a:cs typeface="Times New Roman" pitchFamily="18" charset="0"/>
                </a:rPr>
                <a:t>Months</a:t>
              </a:r>
            </a:p>
          </p:txBody>
        </p:sp>
        <p:sp>
          <p:nvSpPr>
            <p:cNvPr id="112661" name="Text Box 21"/>
            <p:cNvSpPr txBox="1">
              <a:spLocks noChangeArrowheads="1"/>
            </p:cNvSpPr>
            <p:nvPr/>
          </p:nvSpPr>
          <p:spPr bwMode="auto">
            <a:xfrm>
              <a:off x="618" y="1316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10</a:t>
              </a:r>
            </a:p>
          </p:txBody>
        </p:sp>
        <p:sp>
          <p:nvSpPr>
            <p:cNvPr id="112662" name="Text Box 22"/>
            <p:cNvSpPr txBox="1">
              <a:spLocks noChangeArrowheads="1"/>
            </p:cNvSpPr>
            <p:nvPr/>
          </p:nvSpPr>
          <p:spPr bwMode="auto">
            <a:xfrm>
              <a:off x="680" y="249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5</a:t>
              </a:r>
            </a:p>
          </p:txBody>
        </p:sp>
        <p:sp>
          <p:nvSpPr>
            <p:cNvPr id="112663" name="Text Box 23"/>
            <p:cNvSpPr txBox="1">
              <a:spLocks noChangeArrowheads="1"/>
            </p:cNvSpPr>
            <p:nvPr/>
          </p:nvSpPr>
          <p:spPr bwMode="auto">
            <a:xfrm>
              <a:off x="680" y="3665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0</a:t>
              </a:r>
            </a:p>
          </p:txBody>
        </p:sp>
        <p:sp>
          <p:nvSpPr>
            <p:cNvPr id="1318936" name="Freeform 24"/>
            <p:cNvSpPr>
              <a:spLocks/>
            </p:cNvSpPr>
            <p:nvPr/>
          </p:nvSpPr>
          <p:spPr bwMode="auto">
            <a:xfrm>
              <a:off x="848" y="2214"/>
              <a:ext cx="4024" cy="1518"/>
            </a:xfrm>
            <a:custGeom>
              <a:avLst/>
              <a:gdLst/>
              <a:ahLst/>
              <a:cxnLst>
                <a:cxn ang="0">
                  <a:pos x="91" y="1494"/>
                </a:cxn>
                <a:cxn ang="0">
                  <a:pos x="139" y="1467"/>
                </a:cxn>
                <a:cxn ang="0">
                  <a:pos x="205" y="1428"/>
                </a:cxn>
                <a:cxn ang="0">
                  <a:pos x="280" y="1404"/>
                </a:cxn>
                <a:cxn ang="0">
                  <a:pos x="367" y="1371"/>
                </a:cxn>
                <a:cxn ang="0">
                  <a:pos x="472" y="1338"/>
                </a:cxn>
                <a:cxn ang="0">
                  <a:pos x="598" y="1299"/>
                </a:cxn>
                <a:cxn ang="0">
                  <a:pos x="661" y="1287"/>
                </a:cxn>
                <a:cxn ang="0">
                  <a:pos x="808" y="1224"/>
                </a:cxn>
                <a:cxn ang="0">
                  <a:pos x="883" y="1191"/>
                </a:cxn>
                <a:cxn ang="0">
                  <a:pos x="991" y="1149"/>
                </a:cxn>
                <a:cxn ang="0">
                  <a:pos x="1051" y="1128"/>
                </a:cxn>
                <a:cxn ang="0">
                  <a:pos x="1192" y="1107"/>
                </a:cxn>
                <a:cxn ang="0">
                  <a:pos x="1315" y="1053"/>
                </a:cxn>
                <a:cxn ang="0">
                  <a:pos x="1561" y="975"/>
                </a:cxn>
                <a:cxn ang="0">
                  <a:pos x="1642" y="918"/>
                </a:cxn>
                <a:cxn ang="0">
                  <a:pos x="1765" y="846"/>
                </a:cxn>
                <a:cxn ang="0">
                  <a:pos x="1825" y="816"/>
                </a:cxn>
                <a:cxn ang="0">
                  <a:pos x="1945" y="795"/>
                </a:cxn>
                <a:cxn ang="0">
                  <a:pos x="2014" y="732"/>
                </a:cxn>
                <a:cxn ang="0">
                  <a:pos x="2137" y="693"/>
                </a:cxn>
                <a:cxn ang="0">
                  <a:pos x="2218" y="678"/>
                </a:cxn>
                <a:cxn ang="0">
                  <a:pos x="2389" y="639"/>
                </a:cxn>
                <a:cxn ang="0">
                  <a:pos x="2635" y="543"/>
                </a:cxn>
                <a:cxn ang="0">
                  <a:pos x="2722" y="492"/>
                </a:cxn>
                <a:cxn ang="0">
                  <a:pos x="2773" y="474"/>
                </a:cxn>
                <a:cxn ang="0">
                  <a:pos x="2842" y="453"/>
                </a:cxn>
                <a:cxn ang="0">
                  <a:pos x="3139" y="408"/>
                </a:cxn>
                <a:cxn ang="0">
                  <a:pos x="3289" y="345"/>
                </a:cxn>
                <a:cxn ang="0">
                  <a:pos x="3385" y="276"/>
                </a:cxn>
                <a:cxn ang="0">
                  <a:pos x="3478" y="255"/>
                </a:cxn>
                <a:cxn ang="0">
                  <a:pos x="3550" y="237"/>
                </a:cxn>
                <a:cxn ang="0">
                  <a:pos x="3676" y="189"/>
                </a:cxn>
                <a:cxn ang="0">
                  <a:pos x="3709" y="147"/>
                </a:cxn>
                <a:cxn ang="0">
                  <a:pos x="3820" y="90"/>
                </a:cxn>
                <a:cxn ang="0">
                  <a:pos x="3973" y="72"/>
                </a:cxn>
              </a:cxnLst>
              <a:rect l="0" t="0" r="r" b="b"/>
              <a:pathLst>
                <a:path w="4024" h="1518">
                  <a:moveTo>
                    <a:pt x="0" y="1518"/>
                  </a:moveTo>
                  <a:lnTo>
                    <a:pt x="91" y="1494"/>
                  </a:lnTo>
                  <a:lnTo>
                    <a:pt x="109" y="1470"/>
                  </a:lnTo>
                  <a:lnTo>
                    <a:pt x="139" y="1467"/>
                  </a:lnTo>
                  <a:lnTo>
                    <a:pt x="166" y="1449"/>
                  </a:lnTo>
                  <a:lnTo>
                    <a:pt x="205" y="1428"/>
                  </a:lnTo>
                  <a:lnTo>
                    <a:pt x="247" y="1437"/>
                  </a:lnTo>
                  <a:lnTo>
                    <a:pt x="280" y="1404"/>
                  </a:lnTo>
                  <a:lnTo>
                    <a:pt x="316" y="1404"/>
                  </a:lnTo>
                  <a:lnTo>
                    <a:pt x="367" y="1371"/>
                  </a:lnTo>
                  <a:lnTo>
                    <a:pt x="439" y="1350"/>
                  </a:lnTo>
                  <a:lnTo>
                    <a:pt x="472" y="1338"/>
                  </a:lnTo>
                  <a:lnTo>
                    <a:pt x="511" y="1341"/>
                  </a:lnTo>
                  <a:lnTo>
                    <a:pt x="598" y="1299"/>
                  </a:lnTo>
                  <a:lnTo>
                    <a:pt x="613" y="1278"/>
                  </a:lnTo>
                  <a:lnTo>
                    <a:pt x="661" y="1287"/>
                  </a:lnTo>
                  <a:lnTo>
                    <a:pt x="784" y="1251"/>
                  </a:lnTo>
                  <a:lnTo>
                    <a:pt x="808" y="1224"/>
                  </a:lnTo>
                  <a:lnTo>
                    <a:pt x="844" y="1233"/>
                  </a:lnTo>
                  <a:lnTo>
                    <a:pt x="883" y="1191"/>
                  </a:lnTo>
                  <a:lnTo>
                    <a:pt x="922" y="1194"/>
                  </a:lnTo>
                  <a:lnTo>
                    <a:pt x="991" y="1149"/>
                  </a:lnTo>
                  <a:lnTo>
                    <a:pt x="1015" y="1128"/>
                  </a:lnTo>
                  <a:lnTo>
                    <a:pt x="1051" y="1128"/>
                  </a:lnTo>
                  <a:lnTo>
                    <a:pt x="1120" y="1104"/>
                  </a:lnTo>
                  <a:lnTo>
                    <a:pt x="1192" y="1107"/>
                  </a:lnTo>
                  <a:lnTo>
                    <a:pt x="1297" y="1071"/>
                  </a:lnTo>
                  <a:lnTo>
                    <a:pt x="1315" y="1053"/>
                  </a:lnTo>
                  <a:lnTo>
                    <a:pt x="1351" y="1059"/>
                  </a:lnTo>
                  <a:lnTo>
                    <a:pt x="1561" y="975"/>
                  </a:lnTo>
                  <a:lnTo>
                    <a:pt x="1609" y="927"/>
                  </a:lnTo>
                  <a:lnTo>
                    <a:pt x="1642" y="918"/>
                  </a:lnTo>
                  <a:lnTo>
                    <a:pt x="1723" y="846"/>
                  </a:lnTo>
                  <a:lnTo>
                    <a:pt x="1765" y="846"/>
                  </a:lnTo>
                  <a:lnTo>
                    <a:pt x="1786" y="816"/>
                  </a:lnTo>
                  <a:lnTo>
                    <a:pt x="1825" y="816"/>
                  </a:lnTo>
                  <a:lnTo>
                    <a:pt x="1906" y="786"/>
                  </a:lnTo>
                  <a:lnTo>
                    <a:pt x="1945" y="795"/>
                  </a:lnTo>
                  <a:lnTo>
                    <a:pt x="1984" y="768"/>
                  </a:lnTo>
                  <a:lnTo>
                    <a:pt x="2014" y="732"/>
                  </a:lnTo>
                  <a:lnTo>
                    <a:pt x="2074" y="744"/>
                  </a:lnTo>
                  <a:lnTo>
                    <a:pt x="2137" y="693"/>
                  </a:lnTo>
                  <a:lnTo>
                    <a:pt x="2191" y="696"/>
                  </a:lnTo>
                  <a:lnTo>
                    <a:pt x="2218" y="678"/>
                  </a:lnTo>
                  <a:lnTo>
                    <a:pt x="2284" y="687"/>
                  </a:lnTo>
                  <a:lnTo>
                    <a:pt x="2389" y="639"/>
                  </a:lnTo>
                  <a:lnTo>
                    <a:pt x="2434" y="609"/>
                  </a:lnTo>
                  <a:lnTo>
                    <a:pt x="2635" y="543"/>
                  </a:lnTo>
                  <a:lnTo>
                    <a:pt x="2671" y="537"/>
                  </a:lnTo>
                  <a:lnTo>
                    <a:pt x="2722" y="492"/>
                  </a:lnTo>
                  <a:lnTo>
                    <a:pt x="2764" y="495"/>
                  </a:lnTo>
                  <a:lnTo>
                    <a:pt x="2773" y="474"/>
                  </a:lnTo>
                  <a:lnTo>
                    <a:pt x="2815" y="480"/>
                  </a:lnTo>
                  <a:lnTo>
                    <a:pt x="2842" y="453"/>
                  </a:lnTo>
                  <a:lnTo>
                    <a:pt x="3079" y="417"/>
                  </a:lnTo>
                  <a:lnTo>
                    <a:pt x="3139" y="408"/>
                  </a:lnTo>
                  <a:lnTo>
                    <a:pt x="3178" y="357"/>
                  </a:lnTo>
                  <a:lnTo>
                    <a:pt x="3289" y="345"/>
                  </a:lnTo>
                  <a:lnTo>
                    <a:pt x="3325" y="306"/>
                  </a:lnTo>
                  <a:lnTo>
                    <a:pt x="3385" y="276"/>
                  </a:lnTo>
                  <a:lnTo>
                    <a:pt x="3451" y="273"/>
                  </a:lnTo>
                  <a:lnTo>
                    <a:pt x="3478" y="255"/>
                  </a:lnTo>
                  <a:lnTo>
                    <a:pt x="3514" y="258"/>
                  </a:lnTo>
                  <a:lnTo>
                    <a:pt x="3550" y="237"/>
                  </a:lnTo>
                  <a:lnTo>
                    <a:pt x="3646" y="240"/>
                  </a:lnTo>
                  <a:lnTo>
                    <a:pt x="3676" y="189"/>
                  </a:lnTo>
                  <a:lnTo>
                    <a:pt x="3709" y="174"/>
                  </a:lnTo>
                  <a:lnTo>
                    <a:pt x="3709" y="147"/>
                  </a:lnTo>
                  <a:lnTo>
                    <a:pt x="3763" y="108"/>
                  </a:lnTo>
                  <a:lnTo>
                    <a:pt x="3820" y="90"/>
                  </a:lnTo>
                  <a:lnTo>
                    <a:pt x="3844" y="66"/>
                  </a:lnTo>
                  <a:lnTo>
                    <a:pt x="3973" y="72"/>
                  </a:lnTo>
                  <a:lnTo>
                    <a:pt x="4024" y="0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37" name="Freeform 25"/>
            <p:cNvSpPr>
              <a:spLocks/>
            </p:cNvSpPr>
            <p:nvPr/>
          </p:nvSpPr>
          <p:spPr bwMode="auto">
            <a:xfrm>
              <a:off x="864" y="2610"/>
              <a:ext cx="4002" cy="1125"/>
            </a:xfrm>
            <a:custGeom>
              <a:avLst/>
              <a:gdLst/>
              <a:ahLst/>
              <a:cxnLst>
                <a:cxn ang="0">
                  <a:pos x="45" y="1098"/>
                </a:cxn>
                <a:cxn ang="0">
                  <a:pos x="144" y="1092"/>
                </a:cxn>
                <a:cxn ang="0">
                  <a:pos x="201" y="1071"/>
                </a:cxn>
                <a:cxn ang="0">
                  <a:pos x="246" y="1053"/>
                </a:cxn>
                <a:cxn ang="0">
                  <a:pos x="342" y="1035"/>
                </a:cxn>
                <a:cxn ang="0">
                  <a:pos x="489" y="1011"/>
                </a:cxn>
                <a:cxn ang="0">
                  <a:pos x="675" y="972"/>
                </a:cxn>
                <a:cxn ang="0">
                  <a:pos x="741" y="954"/>
                </a:cxn>
                <a:cxn ang="0">
                  <a:pos x="774" y="939"/>
                </a:cxn>
                <a:cxn ang="0">
                  <a:pos x="858" y="930"/>
                </a:cxn>
                <a:cxn ang="0">
                  <a:pos x="918" y="906"/>
                </a:cxn>
                <a:cxn ang="0">
                  <a:pos x="993" y="891"/>
                </a:cxn>
                <a:cxn ang="0">
                  <a:pos x="1065" y="876"/>
                </a:cxn>
                <a:cxn ang="0">
                  <a:pos x="1227" y="843"/>
                </a:cxn>
                <a:cxn ang="0">
                  <a:pos x="1323" y="795"/>
                </a:cxn>
                <a:cxn ang="0">
                  <a:pos x="1389" y="771"/>
                </a:cxn>
                <a:cxn ang="0">
                  <a:pos x="1452" y="759"/>
                </a:cxn>
                <a:cxn ang="0">
                  <a:pos x="1500" y="732"/>
                </a:cxn>
                <a:cxn ang="0">
                  <a:pos x="1572" y="681"/>
                </a:cxn>
                <a:cxn ang="0">
                  <a:pos x="1617" y="657"/>
                </a:cxn>
                <a:cxn ang="0">
                  <a:pos x="1725" y="633"/>
                </a:cxn>
                <a:cxn ang="0">
                  <a:pos x="1794" y="621"/>
                </a:cxn>
                <a:cxn ang="0">
                  <a:pos x="1920" y="606"/>
                </a:cxn>
                <a:cxn ang="0">
                  <a:pos x="1989" y="582"/>
                </a:cxn>
                <a:cxn ang="0">
                  <a:pos x="2064" y="552"/>
                </a:cxn>
                <a:cxn ang="0">
                  <a:pos x="2127" y="534"/>
                </a:cxn>
                <a:cxn ang="0">
                  <a:pos x="2196" y="504"/>
                </a:cxn>
                <a:cxn ang="0">
                  <a:pos x="2259" y="489"/>
                </a:cxn>
                <a:cxn ang="0">
                  <a:pos x="2367" y="465"/>
                </a:cxn>
                <a:cxn ang="0">
                  <a:pos x="2598" y="444"/>
                </a:cxn>
                <a:cxn ang="0">
                  <a:pos x="2619" y="426"/>
                </a:cxn>
                <a:cxn ang="0">
                  <a:pos x="2718" y="399"/>
                </a:cxn>
                <a:cxn ang="0">
                  <a:pos x="2748" y="357"/>
                </a:cxn>
                <a:cxn ang="0">
                  <a:pos x="2787" y="336"/>
                </a:cxn>
                <a:cxn ang="0">
                  <a:pos x="2916" y="321"/>
                </a:cxn>
                <a:cxn ang="0">
                  <a:pos x="3051" y="300"/>
                </a:cxn>
                <a:cxn ang="0">
                  <a:pos x="3078" y="273"/>
                </a:cxn>
                <a:cxn ang="0">
                  <a:pos x="3525" y="261"/>
                </a:cxn>
                <a:cxn ang="0">
                  <a:pos x="3585" y="180"/>
                </a:cxn>
                <a:cxn ang="0">
                  <a:pos x="3645" y="156"/>
                </a:cxn>
                <a:cxn ang="0">
                  <a:pos x="3747" y="120"/>
                </a:cxn>
                <a:cxn ang="0">
                  <a:pos x="3765" y="87"/>
                </a:cxn>
                <a:cxn ang="0">
                  <a:pos x="3858" y="69"/>
                </a:cxn>
                <a:cxn ang="0">
                  <a:pos x="3918" y="30"/>
                </a:cxn>
                <a:cxn ang="0">
                  <a:pos x="4002" y="0"/>
                </a:cxn>
              </a:cxnLst>
              <a:rect l="0" t="0" r="r" b="b"/>
              <a:pathLst>
                <a:path w="4002" h="1125">
                  <a:moveTo>
                    <a:pt x="0" y="1125"/>
                  </a:moveTo>
                  <a:lnTo>
                    <a:pt x="45" y="1098"/>
                  </a:lnTo>
                  <a:lnTo>
                    <a:pt x="114" y="1104"/>
                  </a:lnTo>
                  <a:lnTo>
                    <a:pt x="144" y="1092"/>
                  </a:lnTo>
                  <a:lnTo>
                    <a:pt x="171" y="1095"/>
                  </a:lnTo>
                  <a:lnTo>
                    <a:pt x="201" y="1071"/>
                  </a:lnTo>
                  <a:lnTo>
                    <a:pt x="231" y="1071"/>
                  </a:lnTo>
                  <a:lnTo>
                    <a:pt x="246" y="1053"/>
                  </a:lnTo>
                  <a:lnTo>
                    <a:pt x="315" y="1053"/>
                  </a:lnTo>
                  <a:lnTo>
                    <a:pt x="342" y="1035"/>
                  </a:lnTo>
                  <a:lnTo>
                    <a:pt x="444" y="1035"/>
                  </a:lnTo>
                  <a:lnTo>
                    <a:pt x="489" y="1011"/>
                  </a:lnTo>
                  <a:lnTo>
                    <a:pt x="624" y="1011"/>
                  </a:lnTo>
                  <a:lnTo>
                    <a:pt x="675" y="972"/>
                  </a:lnTo>
                  <a:lnTo>
                    <a:pt x="705" y="972"/>
                  </a:lnTo>
                  <a:lnTo>
                    <a:pt x="741" y="954"/>
                  </a:lnTo>
                  <a:lnTo>
                    <a:pt x="762" y="957"/>
                  </a:lnTo>
                  <a:lnTo>
                    <a:pt x="774" y="939"/>
                  </a:lnTo>
                  <a:lnTo>
                    <a:pt x="831" y="939"/>
                  </a:lnTo>
                  <a:lnTo>
                    <a:pt x="858" y="930"/>
                  </a:lnTo>
                  <a:lnTo>
                    <a:pt x="882" y="900"/>
                  </a:lnTo>
                  <a:lnTo>
                    <a:pt x="918" y="906"/>
                  </a:lnTo>
                  <a:lnTo>
                    <a:pt x="933" y="888"/>
                  </a:lnTo>
                  <a:lnTo>
                    <a:pt x="993" y="891"/>
                  </a:lnTo>
                  <a:lnTo>
                    <a:pt x="1017" y="876"/>
                  </a:lnTo>
                  <a:lnTo>
                    <a:pt x="1065" y="876"/>
                  </a:lnTo>
                  <a:lnTo>
                    <a:pt x="1101" y="843"/>
                  </a:lnTo>
                  <a:lnTo>
                    <a:pt x="1227" y="843"/>
                  </a:lnTo>
                  <a:lnTo>
                    <a:pt x="1278" y="795"/>
                  </a:lnTo>
                  <a:lnTo>
                    <a:pt x="1323" y="795"/>
                  </a:lnTo>
                  <a:lnTo>
                    <a:pt x="1329" y="768"/>
                  </a:lnTo>
                  <a:lnTo>
                    <a:pt x="1389" y="771"/>
                  </a:lnTo>
                  <a:lnTo>
                    <a:pt x="1401" y="753"/>
                  </a:lnTo>
                  <a:lnTo>
                    <a:pt x="1452" y="759"/>
                  </a:lnTo>
                  <a:lnTo>
                    <a:pt x="1473" y="732"/>
                  </a:lnTo>
                  <a:lnTo>
                    <a:pt x="1500" y="732"/>
                  </a:lnTo>
                  <a:lnTo>
                    <a:pt x="1512" y="711"/>
                  </a:lnTo>
                  <a:lnTo>
                    <a:pt x="1572" y="681"/>
                  </a:lnTo>
                  <a:lnTo>
                    <a:pt x="1605" y="684"/>
                  </a:lnTo>
                  <a:lnTo>
                    <a:pt x="1617" y="657"/>
                  </a:lnTo>
                  <a:lnTo>
                    <a:pt x="1713" y="660"/>
                  </a:lnTo>
                  <a:lnTo>
                    <a:pt x="1725" y="633"/>
                  </a:lnTo>
                  <a:lnTo>
                    <a:pt x="1776" y="636"/>
                  </a:lnTo>
                  <a:lnTo>
                    <a:pt x="1794" y="621"/>
                  </a:lnTo>
                  <a:lnTo>
                    <a:pt x="1818" y="603"/>
                  </a:lnTo>
                  <a:lnTo>
                    <a:pt x="1920" y="606"/>
                  </a:lnTo>
                  <a:lnTo>
                    <a:pt x="1932" y="579"/>
                  </a:lnTo>
                  <a:lnTo>
                    <a:pt x="1989" y="582"/>
                  </a:lnTo>
                  <a:lnTo>
                    <a:pt x="1995" y="552"/>
                  </a:lnTo>
                  <a:lnTo>
                    <a:pt x="2064" y="552"/>
                  </a:lnTo>
                  <a:lnTo>
                    <a:pt x="2085" y="531"/>
                  </a:lnTo>
                  <a:lnTo>
                    <a:pt x="2127" y="534"/>
                  </a:lnTo>
                  <a:lnTo>
                    <a:pt x="2154" y="516"/>
                  </a:lnTo>
                  <a:lnTo>
                    <a:pt x="2196" y="504"/>
                  </a:lnTo>
                  <a:lnTo>
                    <a:pt x="2202" y="483"/>
                  </a:lnTo>
                  <a:lnTo>
                    <a:pt x="2259" y="489"/>
                  </a:lnTo>
                  <a:lnTo>
                    <a:pt x="2265" y="468"/>
                  </a:lnTo>
                  <a:lnTo>
                    <a:pt x="2367" y="465"/>
                  </a:lnTo>
                  <a:lnTo>
                    <a:pt x="2364" y="447"/>
                  </a:lnTo>
                  <a:lnTo>
                    <a:pt x="2598" y="444"/>
                  </a:lnTo>
                  <a:lnTo>
                    <a:pt x="2598" y="426"/>
                  </a:lnTo>
                  <a:lnTo>
                    <a:pt x="2619" y="426"/>
                  </a:lnTo>
                  <a:lnTo>
                    <a:pt x="2625" y="402"/>
                  </a:lnTo>
                  <a:lnTo>
                    <a:pt x="2718" y="399"/>
                  </a:lnTo>
                  <a:lnTo>
                    <a:pt x="2748" y="381"/>
                  </a:lnTo>
                  <a:lnTo>
                    <a:pt x="2748" y="357"/>
                  </a:lnTo>
                  <a:lnTo>
                    <a:pt x="2787" y="357"/>
                  </a:lnTo>
                  <a:lnTo>
                    <a:pt x="2787" y="336"/>
                  </a:lnTo>
                  <a:lnTo>
                    <a:pt x="2883" y="339"/>
                  </a:lnTo>
                  <a:lnTo>
                    <a:pt x="2916" y="321"/>
                  </a:lnTo>
                  <a:lnTo>
                    <a:pt x="2919" y="300"/>
                  </a:lnTo>
                  <a:lnTo>
                    <a:pt x="3051" y="300"/>
                  </a:lnTo>
                  <a:lnTo>
                    <a:pt x="3051" y="270"/>
                  </a:lnTo>
                  <a:lnTo>
                    <a:pt x="3078" y="273"/>
                  </a:lnTo>
                  <a:lnTo>
                    <a:pt x="3081" y="261"/>
                  </a:lnTo>
                  <a:lnTo>
                    <a:pt x="3525" y="261"/>
                  </a:lnTo>
                  <a:lnTo>
                    <a:pt x="3525" y="180"/>
                  </a:lnTo>
                  <a:lnTo>
                    <a:pt x="3585" y="180"/>
                  </a:lnTo>
                  <a:lnTo>
                    <a:pt x="3588" y="156"/>
                  </a:lnTo>
                  <a:lnTo>
                    <a:pt x="3645" y="156"/>
                  </a:lnTo>
                  <a:lnTo>
                    <a:pt x="3642" y="123"/>
                  </a:lnTo>
                  <a:lnTo>
                    <a:pt x="3747" y="120"/>
                  </a:lnTo>
                  <a:lnTo>
                    <a:pt x="3744" y="102"/>
                  </a:lnTo>
                  <a:lnTo>
                    <a:pt x="3765" y="87"/>
                  </a:lnTo>
                  <a:lnTo>
                    <a:pt x="3768" y="69"/>
                  </a:lnTo>
                  <a:lnTo>
                    <a:pt x="3858" y="69"/>
                  </a:lnTo>
                  <a:lnTo>
                    <a:pt x="3864" y="30"/>
                  </a:lnTo>
                  <a:lnTo>
                    <a:pt x="3918" y="30"/>
                  </a:lnTo>
                  <a:lnTo>
                    <a:pt x="3921" y="3"/>
                  </a:lnTo>
                  <a:lnTo>
                    <a:pt x="4002" y="0"/>
                  </a:lnTo>
                </a:path>
              </a:pathLst>
            </a:cu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38" name="Freeform 26"/>
            <p:cNvSpPr>
              <a:spLocks/>
            </p:cNvSpPr>
            <p:nvPr/>
          </p:nvSpPr>
          <p:spPr bwMode="auto">
            <a:xfrm>
              <a:off x="847" y="1383"/>
              <a:ext cx="4027" cy="23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349"/>
                </a:cxn>
                <a:cxn ang="0">
                  <a:pos x="4027" y="2349"/>
                </a:cxn>
              </a:cxnLst>
              <a:rect l="0" t="0" r="r" b="b"/>
              <a:pathLst>
                <a:path w="4027" h="2349">
                  <a:moveTo>
                    <a:pt x="0" y="0"/>
                  </a:moveTo>
                  <a:lnTo>
                    <a:pt x="0" y="2349"/>
                  </a:lnTo>
                  <a:lnTo>
                    <a:pt x="4027" y="2349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12667" name="Text Box 27"/>
            <p:cNvSpPr txBox="1">
              <a:spLocks noChangeArrowheads="1"/>
            </p:cNvSpPr>
            <p:nvPr/>
          </p:nvSpPr>
          <p:spPr bwMode="auto">
            <a:xfrm>
              <a:off x="936" y="1419"/>
              <a:ext cx="2244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1" tIns="45706" rIns="91411" bIns="45706">
              <a:spAutoFit/>
            </a:bodyPr>
            <a:lstStyle/>
            <a:p>
              <a:endParaRPr lang="fr-FR" sz="1700" b="1">
                <a:cs typeface="Times New Roman" pitchFamily="18" charset="0"/>
              </a:endParaRPr>
            </a:p>
            <a:p>
              <a:r>
                <a:rPr lang="fr-FR" sz="2400" b="1">
                  <a:cs typeface="Times New Roman" pitchFamily="18" charset="0"/>
                </a:rPr>
                <a:t>HR </a:t>
              </a:r>
              <a:r>
                <a:rPr lang="en-GB" sz="2400" b="1">
                  <a:cs typeface="Times New Roman" pitchFamily="18" charset="0"/>
                </a:rPr>
                <a:t>= </a:t>
              </a:r>
              <a:r>
                <a:rPr lang="fr-FR" sz="2400" b="1">
                  <a:cs typeface="Times New Roman" pitchFamily="18" charset="0"/>
                </a:rPr>
                <a:t>0.74</a:t>
              </a:r>
              <a:endParaRPr lang="en-GB" sz="2400" b="1">
                <a:cs typeface="Times New Roman" pitchFamily="18" charset="0"/>
              </a:endParaRPr>
            </a:p>
            <a:p>
              <a:r>
                <a:rPr lang="fr-FR" sz="2400" b="1" i="1">
                  <a:cs typeface="Times New Roman" pitchFamily="18" charset="0"/>
                </a:rPr>
                <a:t>P </a:t>
              </a:r>
              <a:r>
                <a:rPr lang="fr-FR" sz="2400" b="1">
                  <a:cs typeface="Times New Roman" pitchFamily="18" charset="0"/>
                </a:rPr>
                <a:t>= 0.014 </a:t>
              </a:r>
              <a:endParaRPr lang="en-GB" sz="2400" b="1">
                <a:cs typeface="Times New Roman" pitchFamily="18" charset="0"/>
              </a:endParaRPr>
            </a:p>
          </p:txBody>
        </p:sp>
        <p:sp>
          <p:nvSpPr>
            <p:cNvPr id="1318940" name="Text Box 28"/>
            <p:cNvSpPr txBox="1">
              <a:spLocks noChangeArrowheads="1"/>
            </p:cNvSpPr>
            <p:nvPr/>
          </p:nvSpPr>
          <p:spPr bwMode="auto">
            <a:xfrm>
              <a:off x="314" y="1090"/>
              <a:ext cx="118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2E51"/>
              </a:prstShdw>
            </a:effectLst>
          </p:spPr>
          <p:txBody>
            <a:bodyPr wrap="none" lIns="0" tIns="0" rIns="0" bIns="71976">
              <a:spAutoFit/>
            </a:bodyPr>
            <a:lstStyle/>
            <a:p>
              <a:pPr algn="ctr" eaLnBrk="0" hangingPunct="0">
                <a:lnSpc>
                  <a:spcPct val="125000"/>
                </a:lnSpc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7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Death from HF (%)</a:t>
              </a:r>
            </a:p>
          </p:txBody>
        </p:sp>
        <p:sp>
          <p:nvSpPr>
            <p:cNvPr id="112669" name="Text Box 29"/>
            <p:cNvSpPr txBox="1">
              <a:spLocks noChangeArrowheads="1"/>
            </p:cNvSpPr>
            <p:nvPr/>
          </p:nvSpPr>
          <p:spPr bwMode="auto">
            <a:xfrm>
              <a:off x="3747" y="1966"/>
              <a:ext cx="894" cy="26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2800" b="1">
                  <a:cs typeface="Times New Roman" pitchFamily="18" charset="0"/>
                </a:rPr>
                <a:t>Placebo</a:t>
              </a:r>
              <a:endParaRPr lang="fr-FR" sz="2800">
                <a:cs typeface="Times New Roman" pitchFamily="18" charset="0"/>
              </a:endParaRPr>
            </a:p>
          </p:txBody>
        </p:sp>
        <p:sp>
          <p:nvSpPr>
            <p:cNvPr id="112670" name="Text Box 30"/>
            <p:cNvSpPr txBox="1">
              <a:spLocks noChangeArrowheads="1"/>
            </p:cNvSpPr>
            <p:nvPr/>
          </p:nvSpPr>
          <p:spPr bwMode="auto">
            <a:xfrm>
              <a:off x="4083" y="2946"/>
              <a:ext cx="1174" cy="26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2800" b="1">
                  <a:solidFill>
                    <a:srgbClr val="FFFF00"/>
                  </a:solidFill>
                  <a:cs typeface="Times New Roman" pitchFamily="18" charset="0"/>
                </a:rPr>
                <a:t>Ivabradine</a:t>
              </a:r>
              <a:endParaRPr lang="fr-FR" sz="280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</p:grpSp>
      <p:pic>
        <p:nvPicPr>
          <p:cNvPr id="112671" name="Picture 12" descr="H:\DOM_DMA_DIM\DIV_CARDIO\PROCORALAN\LOGO\SHIFT\LOGO_SHIFT_MJ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"/>
            <a:ext cx="20701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2" name="Text Box 38"/>
          <p:cNvSpPr txBox="1">
            <a:spLocks noChangeArrowheads="1"/>
          </p:cNvSpPr>
          <p:nvPr/>
        </p:nvSpPr>
        <p:spPr bwMode="auto">
          <a:xfrm>
            <a:off x="-228600" y="6675437"/>
            <a:ext cx="3379788" cy="182563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dirty="0" err="1"/>
              <a:t>Swedberg</a:t>
            </a:r>
            <a:r>
              <a:rPr lang="en-US" sz="1200" dirty="0"/>
              <a:t> K, et al. </a:t>
            </a:r>
            <a:r>
              <a:rPr lang="en-US" sz="1200" i="1" dirty="0"/>
              <a:t>Lancet</a:t>
            </a:r>
            <a:r>
              <a:rPr lang="en-US" sz="1200" dirty="0"/>
              <a:t>. 2010;online August 29.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958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6143625"/>
            <a:ext cx="6248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86121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24138"/>
            <a:ext cx="6840759" cy="23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97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Drugs That reduce Mortality in Heart Failure With Reduced EF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dell2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038" t="34979" r="23364" b="12599"/>
          <a:stretch>
            <a:fillRect/>
          </a:stretch>
        </p:blipFill>
        <p:spPr bwMode="auto">
          <a:xfrm>
            <a:off x="152400" y="1524000"/>
            <a:ext cx="86106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12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Neprilysin Inhibition </a:t>
            </a:r>
            <a:r>
              <a:rPr lang="en-US" sz="3200" b="1" dirty="0">
                <a:solidFill>
                  <a:srgbClr val="C00000"/>
                </a:solidFill>
              </a:rPr>
              <a:t>P</a:t>
            </a:r>
            <a:r>
              <a:rPr lang="en-US" sz="3200" b="1" dirty="0" smtClean="0">
                <a:solidFill>
                  <a:srgbClr val="C00000"/>
                </a:solidFill>
              </a:rPr>
              <a:t>otentiate Actions of Vasoactive Peptides That counter Maladaptive Mechanisms in Heart Failure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dell2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282" t="38723" r="23496" b="12452"/>
          <a:stretch>
            <a:fillRect/>
          </a:stretch>
        </p:blipFill>
        <p:spPr bwMode="auto">
          <a:xfrm>
            <a:off x="304800" y="1524000"/>
            <a:ext cx="8534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7974"/>
            <a:ext cx="8763000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8735" y="130614"/>
            <a:ext cx="7385050" cy="1077218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HF is associated with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high mortality rates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52400" y="6569075"/>
            <a:ext cx="5562600" cy="36512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1. Roger et al. JAMA 2004;292:344–50; 2. Levy et al. N </a:t>
            </a:r>
            <a:r>
              <a:rPr lang="en-US" dirty="0" err="1"/>
              <a:t>Engl</a:t>
            </a:r>
            <a:r>
              <a:rPr lang="en-US" dirty="0"/>
              <a:t> J Med 2002;347:1397–402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3511" y="2133600"/>
            <a:ext cx="17203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~50</a:t>
            </a:r>
            <a:r>
              <a:rPr lang="en-GB" sz="6000" b="1" baseline="30000" dirty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en-US" sz="6000" b="1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886200"/>
            <a:ext cx="21707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~1 </a:t>
            </a:r>
            <a:r>
              <a:rPr lang="en-GB" sz="6000" b="1" baseline="30000" dirty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 4</a:t>
            </a:r>
            <a:endParaRPr 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2264735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OF PATIENTS DIE WITHIN </a:t>
            </a:r>
            <a:br>
              <a:rPr lang="en-GB" sz="2800" b="1" dirty="0"/>
            </a:br>
            <a:r>
              <a:rPr lang="en-GB" sz="2800" b="1" dirty="0"/>
              <a:t>5 YEARS OF DIAGNOSIS</a:t>
            </a:r>
            <a:r>
              <a:rPr lang="en-GB" sz="2800" b="1" baseline="30000" dirty="0"/>
              <a:t>1</a:t>
            </a:r>
          </a:p>
          <a:p>
            <a:endParaRPr lang="en-GB" sz="2800" b="1" baseline="30000" dirty="0"/>
          </a:p>
          <a:p>
            <a:endParaRPr lang="en-GB" sz="2800" b="1" baseline="30000" dirty="0"/>
          </a:p>
          <a:p>
            <a:endParaRPr lang="en-GB" sz="2800" b="1" baseline="30000" dirty="0"/>
          </a:p>
          <a:p>
            <a:r>
              <a:rPr lang="en-GB" sz="2800" b="1" dirty="0"/>
              <a:t>HF PATIENTS DIE WITHIN </a:t>
            </a:r>
            <a:br>
              <a:rPr lang="en-GB" sz="2800" b="1" dirty="0"/>
            </a:br>
            <a:r>
              <a:rPr lang="en-GB" sz="2800" b="1" dirty="0"/>
              <a:t>1 YEAR OF DIAGNOSIS</a:t>
            </a:r>
            <a:r>
              <a:rPr lang="en-GB" sz="2800" b="1" baseline="30000" dirty="0"/>
              <a:t>2</a:t>
            </a:r>
            <a:endParaRPr lang="en-US" sz="2800" b="1" baseline="300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95463" y="2109788"/>
            <a:ext cx="6296025" cy="3333750"/>
            <a:chOff x="1689100" y="2789238"/>
            <a:chExt cx="6296025" cy="150653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689100" y="3143250"/>
              <a:ext cx="4137554" cy="1152525"/>
              <a:chOff x="1689100" y="3143250"/>
              <a:chExt cx="4137554" cy="1152525"/>
            </a:xfrm>
          </p:grpSpPr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1689100" y="3624263"/>
                <a:ext cx="2003425" cy="671512"/>
                <a:chOff x="1689100" y="3624263"/>
                <a:chExt cx="2003425" cy="671512"/>
              </a:xfrm>
            </p:grpSpPr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689100" y="4168775"/>
                  <a:ext cx="295275" cy="127000"/>
                </a:xfrm>
                <a:custGeom>
                  <a:avLst/>
                  <a:gdLst>
                    <a:gd name="T0" fmla="*/ 0 w 295275"/>
                    <a:gd name="T1" fmla="*/ 127000 h 127000"/>
                    <a:gd name="T2" fmla="*/ 63500 w 295275"/>
                    <a:gd name="T3" fmla="*/ 101600 h 127000"/>
                    <a:gd name="T4" fmla="*/ 98425 w 295275"/>
                    <a:gd name="T5" fmla="*/ 82550 h 127000"/>
                    <a:gd name="T6" fmla="*/ 127000 w 295275"/>
                    <a:gd name="T7" fmla="*/ 63500 h 127000"/>
                    <a:gd name="T8" fmla="*/ 142875 w 295275"/>
                    <a:gd name="T9" fmla="*/ 50800 h 127000"/>
                    <a:gd name="T10" fmla="*/ 171450 w 295275"/>
                    <a:gd name="T11" fmla="*/ 50800 h 127000"/>
                    <a:gd name="T12" fmla="*/ 196850 w 295275"/>
                    <a:gd name="T13" fmla="*/ 41275 h 127000"/>
                    <a:gd name="T14" fmla="*/ 228600 w 295275"/>
                    <a:gd name="T15" fmla="*/ 25400 h 127000"/>
                    <a:gd name="T16" fmla="*/ 241300 w 295275"/>
                    <a:gd name="T17" fmla="*/ 22225 h 127000"/>
                    <a:gd name="T18" fmla="*/ 260350 w 295275"/>
                    <a:gd name="T19" fmla="*/ 15875 h 127000"/>
                    <a:gd name="T20" fmla="*/ 285750 w 295275"/>
                    <a:gd name="T21" fmla="*/ 6350 h 127000"/>
                    <a:gd name="T22" fmla="*/ 295275 w 295275"/>
                    <a:gd name="T23" fmla="*/ 0 h 1270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95275" h="127000">
                      <a:moveTo>
                        <a:pt x="0" y="127000"/>
                      </a:moveTo>
                      <a:cubicBezTo>
                        <a:pt x="23548" y="118004"/>
                        <a:pt x="47096" y="109008"/>
                        <a:pt x="63500" y="101600"/>
                      </a:cubicBezTo>
                      <a:cubicBezTo>
                        <a:pt x="79904" y="94192"/>
                        <a:pt x="87842" y="88900"/>
                        <a:pt x="98425" y="82550"/>
                      </a:cubicBezTo>
                      <a:cubicBezTo>
                        <a:pt x="109008" y="76200"/>
                        <a:pt x="119592" y="68792"/>
                        <a:pt x="127000" y="63500"/>
                      </a:cubicBezTo>
                      <a:cubicBezTo>
                        <a:pt x="134408" y="58208"/>
                        <a:pt x="135467" y="52917"/>
                        <a:pt x="142875" y="50800"/>
                      </a:cubicBezTo>
                      <a:cubicBezTo>
                        <a:pt x="150283" y="48683"/>
                        <a:pt x="162454" y="52387"/>
                        <a:pt x="171450" y="50800"/>
                      </a:cubicBezTo>
                      <a:cubicBezTo>
                        <a:pt x="180446" y="49213"/>
                        <a:pt x="187325" y="45508"/>
                        <a:pt x="196850" y="41275"/>
                      </a:cubicBezTo>
                      <a:cubicBezTo>
                        <a:pt x="206375" y="37042"/>
                        <a:pt x="221192" y="28575"/>
                        <a:pt x="228600" y="25400"/>
                      </a:cubicBezTo>
                      <a:cubicBezTo>
                        <a:pt x="236008" y="22225"/>
                        <a:pt x="236008" y="23812"/>
                        <a:pt x="241300" y="22225"/>
                      </a:cubicBezTo>
                      <a:cubicBezTo>
                        <a:pt x="246592" y="20638"/>
                        <a:pt x="252942" y="18521"/>
                        <a:pt x="260350" y="15875"/>
                      </a:cubicBezTo>
                      <a:cubicBezTo>
                        <a:pt x="267758" y="13229"/>
                        <a:pt x="279929" y="8996"/>
                        <a:pt x="285750" y="6350"/>
                      </a:cubicBezTo>
                      <a:cubicBezTo>
                        <a:pt x="291571" y="3704"/>
                        <a:pt x="288925" y="3175"/>
                        <a:pt x="295275" y="0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es-ES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987550" y="3624263"/>
                  <a:ext cx="1704975" cy="544512"/>
                </a:xfrm>
                <a:custGeom>
                  <a:avLst/>
                  <a:gdLst>
                    <a:gd name="T0" fmla="*/ 0 w 1704975"/>
                    <a:gd name="T1" fmla="*/ 544512 h 544512"/>
                    <a:gd name="T2" fmla="*/ 57150 w 1704975"/>
                    <a:gd name="T3" fmla="*/ 522287 h 544512"/>
                    <a:gd name="T4" fmla="*/ 123825 w 1704975"/>
                    <a:gd name="T5" fmla="*/ 496887 h 544512"/>
                    <a:gd name="T6" fmla="*/ 174625 w 1704975"/>
                    <a:gd name="T7" fmla="*/ 471487 h 544512"/>
                    <a:gd name="T8" fmla="*/ 212725 w 1704975"/>
                    <a:gd name="T9" fmla="*/ 458787 h 544512"/>
                    <a:gd name="T10" fmla="*/ 238125 w 1704975"/>
                    <a:gd name="T11" fmla="*/ 455612 h 544512"/>
                    <a:gd name="T12" fmla="*/ 263525 w 1704975"/>
                    <a:gd name="T13" fmla="*/ 436562 h 544512"/>
                    <a:gd name="T14" fmla="*/ 317500 w 1704975"/>
                    <a:gd name="T15" fmla="*/ 430212 h 544512"/>
                    <a:gd name="T16" fmla="*/ 358775 w 1704975"/>
                    <a:gd name="T17" fmla="*/ 420687 h 544512"/>
                    <a:gd name="T18" fmla="*/ 390525 w 1704975"/>
                    <a:gd name="T19" fmla="*/ 414337 h 544512"/>
                    <a:gd name="T20" fmla="*/ 422275 w 1704975"/>
                    <a:gd name="T21" fmla="*/ 401637 h 544512"/>
                    <a:gd name="T22" fmla="*/ 444500 w 1704975"/>
                    <a:gd name="T23" fmla="*/ 395287 h 544512"/>
                    <a:gd name="T24" fmla="*/ 479425 w 1704975"/>
                    <a:gd name="T25" fmla="*/ 385762 h 544512"/>
                    <a:gd name="T26" fmla="*/ 520700 w 1704975"/>
                    <a:gd name="T27" fmla="*/ 379412 h 544512"/>
                    <a:gd name="T28" fmla="*/ 555625 w 1704975"/>
                    <a:gd name="T29" fmla="*/ 363537 h 544512"/>
                    <a:gd name="T30" fmla="*/ 584200 w 1704975"/>
                    <a:gd name="T31" fmla="*/ 350837 h 544512"/>
                    <a:gd name="T32" fmla="*/ 625475 w 1704975"/>
                    <a:gd name="T33" fmla="*/ 347662 h 544512"/>
                    <a:gd name="T34" fmla="*/ 663575 w 1704975"/>
                    <a:gd name="T35" fmla="*/ 331787 h 544512"/>
                    <a:gd name="T36" fmla="*/ 695325 w 1704975"/>
                    <a:gd name="T37" fmla="*/ 328612 h 544512"/>
                    <a:gd name="T38" fmla="*/ 730250 w 1704975"/>
                    <a:gd name="T39" fmla="*/ 312737 h 544512"/>
                    <a:gd name="T40" fmla="*/ 755650 w 1704975"/>
                    <a:gd name="T41" fmla="*/ 296862 h 544512"/>
                    <a:gd name="T42" fmla="*/ 800100 w 1704975"/>
                    <a:gd name="T43" fmla="*/ 271462 h 544512"/>
                    <a:gd name="T44" fmla="*/ 835025 w 1704975"/>
                    <a:gd name="T45" fmla="*/ 252412 h 544512"/>
                    <a:gd name="T46" fmla="*/ 879475 w 1704975"/>
                    <a:gd name="T47" fmla="*/ 242887 h 544512"/>
                    <a:gd name="T48" fmla="*/ 914400 w 1704975"/>
                    <a:gd name="T49" fmla="*/ 233362 h 544512"/>
                    <a:gd name="T50" fmla="*/ 942975 w 1704975"/>
                    <a:gd name="T51" fmla="*/ 220662 h 544512"/>
                    <a:gd name="T52" fmla="*/ 987425 w 1704975"/>
                    <a:gd name="T53" fmla="*/ 207962 h 544512"/>
                    <a:gd name="T54" fmla="*/ 1000125 w 1704975"/>
                    <a:gd name="T55" fmla="*/ 201612 h 544512"/>
                    <a:gd name="T56" fmla="*/ 1009650 w 1704975"/>
                    <a:gd name="T57" fmla="*/ 198437 h 544512"/>
                    <a:gd name="T58" fmla="*/ 1025525 w 1704975"/>
                    <a:gd name="T59" fmla="*/ 185737 h 544512"/>
                    <a:gd name="T60" fmla="*/ 1057275 w 1704975"/>
                    <a:gd name="T61" fmla="*/ 182562 h 544512"/>
                    <a:gd name="T62" fmla="*/ 1063625 w 1704975"/>
                    <a:gd name="T63" fmla="*/ 176212 h 544512"/>
                    <a:gd name="T64" fmla="*/ 1092200 w 1704975"/>
                    <a:gd name="T65" fmla="*/ 169862 h 544512"/>
                    <a:gd name="T66" fmla="*/ 1098550 w 1704975"/>
                    <a:gd name="T67" fmla="*/ 163512 h 544512"/>
                    <a:gd name="T68" fmla="*/ 1133475 w 1704975"/>
                    <a:gd name="T69" fmla="*/ 157162 h 544512"/>
                    <a:gd name="T70" fmla="*/ 1181100 w 1704975"/>
                    <a:gd name="T71" fmla="*/ 144462 h 544512"/>
                    <a:gd name="T72" fmla="*/ 1212850 w 1704975"/>
                    <a:gd name="T73" fmla="*/ 134937 h 544512"/>
                    <a:gd name="T74" fmla="*/ 1225550 w 1704975"/>
                    <a:gd name="T75" fmla="*/ 125412 h 544512"/>
                    <a:gd name="T76" fmla="*/ 1247775 w 1704975"/>
                    <a:gd name="T77" fmla="*/ 119062 h 544512"/>
                    <a:gd name="T78" fmla="*/ 1270000 w 1704975"/>
                    <a:gd name="T79" fmla="*/ 119062 h 544512"/>
                    <a:gd name="T80" fmla="*/ 1276350 w 1704975"/>
                    <a:gd name="T81" fmla="*/ 115887 h 544512"/>
                    <a:gd name="T82" fmla="*/ 1301750 w 1704975"/>
                    <a:gd name="T83" fmla="*/ 103187 h 544512"/>
                    <a:gd name="T84" fmla="*/ 1323975 w 1704975"/>
                    <a:gd name="T85" fmla="*/ 100012 h 544512"/>
                    <a:gd name="T86" fmla="*/ 1346200 w 1704975"/>
                    <a:gd name="T87" fmla="*/ 96837 h 544512"/>
                    <a:gd name="T88" fmla="*/ 1358900 w 1704975"/>
                    <a:gd name="T89" fmla="*/ 93662 h 544512"/>
                    <a:gd name="T90" fmla="*/ 1390650 w 1704975"/>
                    <a:gd name="T91" fmla="*/ 84137 h 544512"/>
                    <a:gd name="T92" fmla="*/ 1409700 w 1704975"/>
                    <a:gd name="T93" fmla="*/ 77787 h 544512"/>
                    <a:gd name="T94" fmla="*/ 1428750 w 1704975"/>
                    <a:gd name="T95" fmla="*/ 71437 h 544512"/>
                    <a:gd name="T96" fmla="*/ 1450975 w 1704975"/>
                    <a:gd name="T97" fmla="*/ 65087 h 544512"/>
                    <a:gd name="T98" fmla="*/ 1476375 w 1704975"/>
                    <a:gd name="T99" fmla="*/ 58737 h 544512"/>
                    <a:gd name="T100" fmla="*/ 1485900 w 1704975"/>
                    <a:gd name="T101" fmla="*/ 58737 h 544512"/>
                    <a:gd name="T102" fmla="*/ 1501775 w 1704975"/>
                    <a:gd name="T103" fmla="*/ 52387 h 544512"/>
                    <a:gd name="T104" fmla="*/ 1511300 w 1704975"/>
                    <a:gd name="T105" fmla="*/ 52387 h 544512"/>
                    <a:gd name="T106" fmla="*/ 1536700 w 1704975"/>
                    <a:gd name="T107" fmla="*/ 39687 h 544512"/>
                    <a:gd name="T108" fmla="*/ 1558925 w 1704975"/>
                    <a:gd name="T109" fmla="*/ 33337 h 544512"/>
                    <a:gd name="T110" fmla="*/ 1574800 w 1704975"/>
                    <a:gd name="T111" fmla="*/ 30162 h 544512"/>
                    <a:gd name="T112" fmla="*/ 1600200 w 1704975"/>
                    <a:gd name="T113" fmla="*/ 20637 h 544512"/>
                    <a:gd name="T114" fmla="*/ 1635125 w 1704975"/>
                    <a:gd name="T115" fmla="*/ 11112 h 544512"/>
                    <a:gd name="T116" fmla="*/ 1657350 w 1704975"/>
                    <a:gd name="T117" fmla="*/ 11112 h 544512"/>
                    <a:gd name="T118" fmla="*/ 1670050 w 1704975"/>
                    <a:gd name="T119" fmla="*/ 11112 h 544512"/>
                    <a:gd name="T120" fmla="*/ 1692275 w 1704975"/>
                    <a:gd name="T121" fmla="*/ 1587 h 544512"/>
                    <a:gd name="T122" fmla="*/ 1701800 w 1704975"/>
                    <a:gd name="T123" fmla="*/ 1587 h 544512"/>
                    <a:gd name="T124" fmla="*/ 1704975 w 1704975"/>
                    <a:gd name="T125" fmla="*/ 1587 h 54451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704975" h="544512">
                      <a:moveTo>
                        <a:pt x="0" y="544512"/>
                      </a:moveTo>
                      <a:lnTo>
                        <a:pt x="57150" y="522287"/>
                      </a:lnTo>
                      <a:cubicBezTo>
                        <a:pt x="77788" y="514350"/>
                        <a:pt x="104246" y="505354"/>
                        <a:pt x="123825" y="496887"/>
                      </a:cubicBezTo>
                      <a:cubicBezTo>
                        <a:pt x="143404" y="488420"/>
                        <a:pt x="159808" y="477837"/>
                        <a:pt x="174625" y="471487"/>
                      </a:cubicBezTo>
                      <a:cubicBezTo>
                        <a:pt x="189442" y="465137"/>
                        <a:pt x="202142" y="461433"/>
                        <a:pt x="212725" y="458787"/>
                      </a:cubicBezTo>
                      <a:cubicBezTo>
                        <a:pt x="223308" y="456141"/>
                        <a:pt x="229658" y="459316"/>
                        <a:pt x="238125" y="455612"/>
                      </a:cubicBezTo>
                      <a:cubicBezTo>
                        <a:pt x="246592" y="451908"/>
                        <a:pt x="250296" y="440795"/>
                        <a:pt x="263525" y="436562"/>
                      </a:cubicBezTo>
                      <a:cubicBezTo>
                        <a:pt x="276754" y="432329"/>
                        <a:pt x="301625" y="432858"/>
                        <a:pt x="317500" y="430212"/>
                      </a:cubicBezTo>
                      <a:cubicBezTo>
                        <a:pt x="333375" y="427566"/>
                        <a:pt x="346604" y="423333"/>
                        <a:pt x="358775" y="420687"/>
                      </a:cubicBezTo>
                      <a:cubicBezTo>
                        <a:pt x="370946" y="418041"/>
                        <a:pt x="379942" y="417512"/>
                        <a:pt x="390525" y="414337"/>
                      </a:cubicBezTo>
                      <a:cubicBezTo>
                        <a:pt x="401108" y="411162"/>
                        <a:pt x="413279" y="404812"/>
                        <a:pt x="422275" y="401637"/>
                      </a:cubicBezTo>
                      <a:cubicBezTo>
                        <a:pt x="431271" y="398462"/>
                        <a:pt x="444500" y="395287"/>
                        <a:pt x="444500" y="395287"/>
                      </a:cubicBezTo>
                      <a:cubicBezTo>
                        <a:pt x="454025" y="392641"/>
                        <a:pt x="466725" y="388408"/>
                        <a:pt x="479425" y="385762"/>
                      </a:cubicBezTo>
                      <a:cubicBezTo>
                        <a:pt x="492125" y="383116"/>
                        <a:pt x="508000" y="383116"/>
                        <a:pt x="520700" y="379412"/>
                      </a:cubicBezTo>
                      <a:cubicBezTo>
                        <a:pt x="533400" y="375708"/>
                        <a:pt x="555625" y="363537"/>
                        <a:pt x="555625" y="363537"/>
                      </a:cubicBezTo>
                      <a:cubicBezTo>
                        <a:pt x="566208" y="358775"/>
                        <a:pt x="572558" y="353483"/>
                        <a:pt x="584200" y="350837"/>
                      </a:cubicBezTo>
                      <a:cubicBezTo>
                        <a:pt x="595842" y="348191"/>
                        <a:pt x="612246" y="350837"/>
                        <a:pt x="625475" y="347662"/>
                      </a:cubicBezTo>
                      <a:cubicBezTo>
                        <a:pt x="638704" y="344487"/>
                        <a:pt x="651933" y="334962"/>
                        <a:pt x="663575" y="331787"/>
                      </a:cubicBezTo>
                      <a:cubicBezTo>
                        <a:pt x="675217" y="328612"/>
                        <a:pt x="684212" y="331787"/>
                        <a:pt x="695325" y="328612"/>
                      </a:cubicBezTo>
                      <a:cubicBezTo>
                        <a:pt x="706438" y="325437"/>
                        <a:pt x="720196" y="318029"/>
                        <a:pt x="730250" y="312737"/>
                      </a:cubicBezTo>
                      <a:cubicBezTo>
                        <a:pt x="740304" y="307445"/>
                        <a:pt x="744008" y="303741"/>
                        <a:pt x="755650" y="296862"/>
                      </a:cubicBezTo>
                      <a:cubicBezTo>
                        <a:pt x="767292" y="289983"/>
                        <a:pt x="786871" y="278870"/>
                        <a:pt x="800100" y="271462"/>
                      </a:cubicBezTo>
                      <a:cubicBezTo>
                        <a:pt x="813329" y="264054"/>
                        <a:pt x="821796" y="257174"/>
                        <a:pt x="835025" y="252412"/>
                      </a:cubicBezTo>
                      <a:cubicBezTo>
                        <a:pt x="848254" y="247650"/>
                        <a:pt x="866246" y="246062"/>
                        <a:pt x="879475" y="242887"/>
                      </a:cubicBezTo>
                      <a:cubicBezTo>
                        <a:pt x="892704" y="239712"/>
                        <a:pt x="903817" y="237066"/>
                        <a:pt x="914400" y="233362"/>
                      </a:cubicBezTo>
                      <a:cubicBezTo>
                        <a:pt x="924983" y="229658"/>
                        <a:pt x="930804" y="224895"/>
                        <a:pt x="942975" y="220662"/>
                      </a:cubicBezTo>
                      <a:cubicBezTo>
                        <a:pt x="955146" y="216429"/>
                        <a:pt x="977900" y="211137"/>
                        <a:pt x="987425" y="207962"/>
                      </a:cubicBezTo>
                      <a:cubicBezTo>
                        <a:pt x="996950" y="204787"/>
                        <a:pt x="996421" y="203199"/>
                        <a:pt x="1000125" y="201612"/>
                      </a:cubicBezTo>
                      <a:cubicBezTo>
                        <a:pt x="1003829" y="200025"/>
                        <a:pt x="1005417" y="201083"/>
                        <a:pt x="1009650" y="198437"/>
                      </a:cubicBezTo>
                      <a:cubicBezTo>
                        <a:pt x="1013883" y="195791"/>
                        <a:pt x="1017588" y="188383"/>
                        <a:pt x="1025525" y="185737"/>
                      </a:cubicBezTo>
                      <a:cubicBezTo>
                        <a:pt x="1033462" y="183091"/>
                        <a:pt x="1050925" y="184150"/>
                        <a:pt x="1057275" y="182562"/>
                      </a:cubicBezTo>
                      <a:cubicBezTo>
                        <a:pt x="1063625" y="180975"/>
                        <a:pt x="1057804" y="178329"/>
                        <a:pt x="1063625" y="176212"/>
                      </a:cubicBezTo>
                      <a:cubicBezTo>
                        <a:pt x="1069446" y="174095"/>
                        <a:pt x="1086379" y="171979"/>
                        <a:pt x="1092200" y="169862"/>
                      </a:cubicBezTo>
                      <a:cubicBezTo>
                        <a:pt x="1098021" y="167745"/>
                        <a:pt x="1091671" y="165629"/>
                        <a:pt x="1098550" y="163512"/>
                      </a:cubicBezTo>
                      <a:cubicBezTo>
                        <a:pt x="1105429" y="161395"/>
                        <a:pt x="1119717" y="160337"/>
                        <a:pt x="1133475" y="157162"/>
                      </a:cubicBezTo>
                      <a:cubicBezTo>
                        <a:pt x="1147233" y="153987"/>
                        <a:pt x="1167871" y="148166"/>
                        <a:pt x="1181100" y="144462"/>
                      </a:cubicBezTo>
                      <a:cubicBezTo>
                        <a:pt x="1194329" y="140758"/>
                        <a:pt x="1205442" y="138112"/>
                        <a:pt x="1212850" y="134937"/>
                      </a:cubicBezTo>
                      <a:cubicBezTo>
                        <a:pt x="1220258" y="131762"/>
                        <a:pt x="1219729" y="128058"/>
                        <a:pt x="1225550" y="125412"/>
                      </a:cubicBezTo>
                      <a:cubicBezTo>
                        <a:pt x="1231371" y="122766"/>
                        <a:pt x="1240367" y="120120"/>
                        <a:pt x="1247775" y="119062"/>
                      </a:cubicBezTo>
                      <a:cubicBezTo>
                        <a:pt x="1255183" y="118004"/>
                        <a:pt x="1265238" y="119591"/>
                        <a:pt x="1270000" y="119062"/>
                      </a:cubicBezTo>
                      <a:cubicBezTo>
                        <a:pt x="1274763" y="118533"/>
                        <a:pt x="1276350" y="115887"/>
                        <a:pt x="1276350" y="115887"/>
                      </a:cubicBezTo>
                      <a:cubicBezTo>
                        <a:pt x="1281642" y="113241"/>
                        <a:pt x="1293813" y="105833"/>
                        <a:pt x="1301750" y="103187"/>
                      </a:cubicBezTo>
                      <a:cubicBezTo>
                        <a:pt x="1309687" y="100541"/>
                        <a:pt x="1323975" y="100012"/>
                        <a:pt x="1323975" y="100012"/>
                      </a:cubicBezTo>
                      <a:cubicBezTo>
                        <a:pt x="1331383" y="98954"/>
                        <a:pt x="1340379" y="97895"/>
                        <a:pt x="1346200" y="96837"/>
                      </a:cubicBezTo>
                      <a:cubicBezTo>
                        <a:pt x="1352021" y="95779"/>
                        <a:pt x="1351492" y="95779"/>
                        <a:pt x="1358900" y="93662"/>
                      </a:cubicBezTo>
                      <a:cubicBezTo>
                        <a:pt x="1366308" y="91545"/>
                        <a:pt x="1382183" y="86783"/>
                        <a:pt x="1390650" y="84137"/>
                      </a:cubicBezTo>
                      <a:cubicBezTo>
                        <a:pt x="1399117" y="81491"/>
                        <a:pt x="1409700" y="77787"/>
                        <a:pt x="1409700" y="77787"/>
                      </a:cubicBezTo>
                      <a:cubicBezTo>
                        <a:pt x="1416050" y="75670"/>
                        <a:pt x="1421871" y="73554"/>
                        <a:pt x="1428750" y="71437"/>
                      </a:cubicBezTo>
                      <a:cubicBezTo>
                        <a:pt x="1435629" y="69320"/>
                        <a:pt x="1443038" y="67204"/>
                        <a:pt x="1450975" y="65087"/>
                      </a:cubicBezTo>
                      <a:cubicBezTo>
                        <a:pt x="1458912" y="62970"/>
                        <a:pt x="1470554" y="59795"/>
                        <a:pt x="1476375" y="58737"/>
                      </a:cubicBezTo>
                      <a:cubicBezTo>
                        <a:pt x="1482196" y="57679"/>
                        <a:pt x="1481667" y="59795"/>
                        <a:pt x="1485900" y="58737"/>
                      </a:cubicBezTo>
                      <a:cubicBezTo>
                        <a:pt x="1490133" y="57679"/>
                        <a:pt x="1497542" y="53445"/>
                        <a:pt x="1501775" y="52387"/>
                      </a:cubicBezTo>
                      <a:cubicBezTo>
                        <a:pt x="1506008" y="51329"/>
                        <a:pt x="1505479" y="54504"/>
                        <a:pt x="1511300" y="52387"/>
                      </a:cubicBezTo>
                      <a:cubicBezTo>
                        <a:pt x="1517121" y="50270"/>
                        <a:pt x="1528762" y="42862"/>
                        <a:pt x="1536700" y="39687"/>
                      </a:cubicBezTo>
                      <a:cubicBezTo>
                        <a:pt x="1544638" y="36512"/>
                        <a:pt x="1552575" y="34925"/>
                        <a:pt x="1558925" y="33337"/>
                      </a:cubicBezTo>
                      <a:cubicBezTo>
                        <a:pt x="1565275" y="31750"/>
                        <a:pt x="1567921" y="32279"/>
                        <a:pt x="1574800" y="30162"/>
                      </a:cubicBezTo>
                      <a:cubicBezTo>
                        <a:pt x="1581679" y="28045"/>
                        <a:pt x="1590146" y="23812"/>
                        <a:pt x="1600200" y="20637"/>
                      </a:cubicBezTo>
                      <a:cubicBezTo>
                        <a:pt x="1610254" y="17462"/>
                        <a:pt x="1625600" y="12700"/>
                        <a:pt x="1635125" y="11112"/>
                      </a:cubicBezTo>
                      <a:cubicBezTo>
                        <a:pt x="1644650" y="9525"/>
                        <a:pt x="1657350" y="11112"/>
                        <a:pt x="1657350" y="11112"/>
                      </a:cubicBezTo>
                      <a:cubicBezTo>
                        <a:pt x="1663171" y="11112"/>
                        <a:pt x="1664229" y="12700"/>
                        <a:pt x="1670050" y="11112"/>
                      </a:cubicBezTo>
                      <a:cubicBezTo>
                        <a:pt x="1675871" y="9525"/>
                        <a:pt x="1686983" y="3174"/>
                        <a:pt x="1692275" y="1587"/>
                      </a:cubicBezTo>
                      <a:cubicBezTo>
                        <a:pt x="1697567" y="0"/>
                        <a:pt x="1701800" y="1587"/>
                        <a:pt x="1701800" y="1587"/>
                      </a:cubicBezTo>
                      <a:lnTo>
                        <a:pt x="1704975" y="1587"/>
                      </a:lnTo>
                    </a:path>
                  </a:pathLst>
                </a:custGeom>
                <a:noFill/>
                <a:ln w="571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es-ES"/>
                </a:p>
              </p:txBody>
            </p:sp>
          </p:grp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3686175" y="3467100"/>
                <a:ext cx="663575" cy="152400"/>
              </a:xfrm>
              <a:custGeom>
                <a:avLst/>
                <a:gdLst>
                  <a:gd name="T0" fmla="*/ 0 w 663575"/>
                  <a:gd name="T1" fmla="*/ 152400 h 152400"/>
                  <a:gd name="T2" fmla="*/ 63500 w 663575"/>
                  <a:gd name="T3" fmla="*/ 139700 h 152400"/>
                  <a:gd name="T4" fmla="*/ 79375 w 663575"/>
                  <a:gd name="T5" fmla="*/ 130175 h 152400"/>
                  <a:gd name="T6" fmla="*/ 104775 w 663575"/>
                  <a:gd name="T7" fmla="*/ 130175 h 152400"/>
                  <a:gd name="T8" fmla="*/ 133350 w 663575"/>
                  <a:gd name="T9" fmla="*/ 123825 h 152400"/>
                  <a:gd name="T10" fmla="*/ 146050 w 663575"/>
                  <a:gd name="T11" fmla="*/ 117475 h 152400"/>
                  <a:gd name="T12" fmla="*/ 187325 w 663575"/>
                  <a:gd name="T13" fmla="*/ 104775 h 152400"/>
                  <a:gd name="T14" fmla="*/ 196850 w 663575"/>
                  <a:gd name="T15" fmla="*/ 98425 h 152400"/>
                  <a:gd name="T16" fmla="*/ 212725 w 663575"/>
                  <a:gd name="T17" fmla="*/ 98425 h 152400"/>
                  <a:gd name="T18" fmla="*/ 231775 w 663575"/>
                  <a:gd name="T19" fmla="*/ 98425 h 152400"/>
                  <a:gd name="T20" fmla="*/ 241300 w 663575"/>
                  <a:gd name="T21" fmla="*/ 92075 h 152400"/>
                  <a:gd name="T22" fmla="*/ 260350 w 663575"/>
                  <a:gd name="T23" fmla="*/ 85725 h 152400"/>
                  <a:gd name="T24" fmla="*/ 282575 w 663575"/>
                  <a:gd name="T25" fmla="*/ 82550 h 152400"/>
                  <a:gd name="T26" fmla="*/ 295275 w 663575"/>
                  <a:gd name="T27" fmla="*/ 79375 h 152400"/>
                  <a:gd name="T28" fmla="*/ 314325 w 663575"/>
                  <a:gd name="T29" fmla="*/ 76200 h 152400"/>
                  <a:gd name="T30" fmla="*/ 336550 w 663575"/>
                  <a:gd name="T31" fmla="*/ 73025 h 152400"/>
                  <a:gd name="T32" fmla="*/ 371475 w 663575"/>
                  <a:gd name="T33" fmla="*/ 60325 h 152400"/>
                  <a:gd name="T34" fmla="*/ 381000 w 663575"/>
                  <a:gd name="T35" fmla="*/ 53975 h 152400"/>
                  <a:gd name="T36" fmla="*/ 396875 w 663575"/>
                  <a:gd name="T37" fmla="*/ 53975 h 152400"/>
                  <a:gd name="T38" fmla="*/ 406400 w 663575"/>
                  <a:gd name="T39" fmla="*/ 53975 h 152400"/>
                  <a:gd name="T40" fmla="*/ 450850 w 663575"/>
                  <a:gd name="T41" fmla="*/ 44450 h 152400"/>
                  <a:gd name="T42" fmla="*/ 495300 w 663575"/>
                  <a:gd name="T43" fmla="*/ 41275 h 152400"/>
                  <a:gd name="T44" fmla="*/ 514350 w 663575"/>
                  <a:gd name="T45" fmla="*/ 38100 h 152400"/>
                  <a:gd name="T46" fmla="*/ 527050 w 663575"/>
                  <a:gd name="T47" fmla="*/ 25400 h 152400"/>
                  <a:gd name="T48" fmla="*/ 539750 w 663575"/>
                  <a:gd name="T49" fmla="*/ 19050 h 152400"/>
                  <a:gd name="T50" fmla="*/ 549275 w 663575"/>
                  <a:gd name="T51" fmla="*/ 19050 h 152400"/>
                  <a:gd name="T52" fmla="*/ 568325 w 663575"/>
                  <a:gd name="T53" fmla="*/ 22225 h 152400"/>
                  <a:gd name="T54" fmla="*/ 590550 w 663575"/>
                  <a:gd name="T55" fmla="*/ 9525 h 152400"/>
                  <a:gd name="T56" fmla="*/ 606425 w 663575"/>
                  <a:gd name="T57" fmla="*/ 9525 h 152400"/>
                  <a:gd name="T58" fmla="*/ 625475 w 663575"/>
                  <a:gd name="T59" fmla="*/ 9525 h 152400"/>
                  <a:gd name="T60" fmla="*/ 657225 w 663575"/>
                  <a:gd name="T61" fmla="*/ 6350 h 152400"/>
                  <a:gd name="T62" fmla="*/ 663575 w 663575"/>
                  <a:gd name="T63" fmla="*/ 0 h 152400"/>
                  <a:gd name="T64" fmla="*/ 663575 w 663575"/>
                  <a:gd name="T65" fmla="*/ 0 h 1524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63575" h="152400">
                    <a:moveTo>
                      <a:pt x="0" y="152400"/>
                    </a:moveTo>
                    <a:cubicBezTo>
                      <a:pt x="25135" y="147902"/>
                      <a:pt x="50271" y="143404"/>
                      <a:pt x="63500" y="139700"/>
                    </a:cubicBezTo>
                    <a:cubicBezTo>
                      <a:pt x="76729" y="135996"/>
                      <a:pt x="72496" y="131762"/>
                      <a:pt x="79375" y="130175"/>
                    </a:cubicBezTo>
                    <a:cubicBezTo>
                      <a:pt x="86254" y="128588"/>
                      <a:pt x="95779" y="131233"/>
                      <a:pt x="104775" y="130175"/>
                    </a:cubicBezTo>
                    <a:cubicBezTo>
                      <a:pt x="113771" y="129117"/>
                      <a:pt x="126471" y="125942"/>
                      <a:pt x="133350" y="123825"/>
                    </a:cubicBezTo>
                    <a:cubicBezTo>
                      <a:pt x="140229" y="121708"/>
                      <a:pt x="137054" y="120650"/>
                      <a:pt x="146050" y="117475"/>
                    </a:cubicBezTo>
                    <a:cubicBezTo>
                      <a:pt x="155046" y="114300"/>
                      <a:pt x="178858" y="107950"/>
                      <a:pt x="187325" y="104775"/>
                    </a:cubicBezTo>
                    <a:cubicBezTo>
                      <a:pt x="195792" y="101600"/>
                      <a:pt x="192617" y="99483"/>
                      <a:pt x="196850" y="98425"/>
                    </a:cubicBezTo>
                    <a:cubicBezTo>
                      <a:pt x="201083" y="97367"/>
                      <a:pt x="212725" y="98425"/>
                      <a:pt x="212725" y="98425"/>
                    </a:cubicBezTo>
                    <a:cubicBezTo>
                      <a:pt x="218546" y="98425"/>
                      <a:pt x="227013" y="99483"/>
                      <a:pt x="231775" y="98425"/>
                    </a:cubicBezTo>
                    <a:cubicBezTo>
                      <a:pt x="236537" y="97367"/>
                      <a:pt x="236538" y="94192"/>
                      <a:pt x="241300" y="92075"/>
                    </a:cubicBezTo>
                    <a:cubicBezTo>
                      <a:pt x="246062" y="89958"/>
                      <a:pt x="253471" y="87312"/>
                      <a:pt x="260350" y="85725"/>
                    </a:cubicBezTo>
                    <a:cubicBezTo>
                      <a:pt x="267229" y="84138"/>
                      <a:pt x="276754" y="83608"/>
                      <a:pt x="282575" y="82550"/>
                    </a:cubicBezTo>
                    <a:cubicBezTo>
                      <a:pt x="288396" y="81492"/>
                      <a:pt x="289984" y="80433"/>
                      <a:pt x="295275" y="79375"/>
                    </a:cubicBezTo>
                    <a:cubicBezTo>
                      <a:pt x="300566" y="78317"/>
                      <a:pt x="307446" y="77258"/>
                      <a:pt x="314325" y="76200"/>
                    </a:cubicBezTo>
                    <a:cubicBezTo>
                      <a:pt x="321204" y="75142"/>
                      <a:pt x="327025" y="75671"/>
                      <a:pt x="336550" y="73025"/>
                    </a:cubicBezTo>
                    <a:cubicBezTo>
                      <a:pt x="346075" y="70379"/>
                      <a:pt x="364067" y="63500"/>
                      <a:pt x="371475" y="60325"/>
                    </a:cubicBezTo>
                    <a:cubicBezTo>
                      <a:pt x="378883" y="57150"/>
                      <a:pt x="376767" y="55033"/>
                      <a:pt x="381000" y="53975"/>
                    </a:cubicBezTo>
                    <a:cubicBezTo>
                      <a:pt x="385233" y="52917"/>
                      <a:pt x="396875" y="53975"/>
                      <a:pt x="396875" y="53975"/>
                    </a:cubicBezTo>
                    <a:cubicBezTo>
                      <a:pt x="401108" y="53975"/>
                      <a:pt x="397404" y="55562"/>
                      <a:pt x="406400" y="53975"/>
                    </a:cubicBezTo>
                    <a:cubicBezTo>
                      <a:pt x="415396" y="52388"/>
                      <a:pt x="436033" y="46567"/>
                      <a:pt x="450850" y="44450"/>
                    </a:cubicBezTo>
                    <a:cubicBezTo>
                      <a:pt x="465667" y="42333"/>
                      <a:pt x="484717" y="42333"/>
                      <a:pt x="495300" y="41275"/>
                    </a:cubicBezTo>
                    <a:cubicBezTo>
                      <a:pt x="505883" y="40217"/>
                      <a:pt x="509058" y="40746"/>
                      <a:pt x="514350" y="38100"/>
                    </a:cubicBezTo>
                    <a:cubicBezTo>
                      <a:pt x="519642" y="35454"/>
                      <a:pt x="522817" y="28575"/>
                      <a:pt x="527050" y="25400"/>
                    </a:cubicBezTo>
                    <a:cubicBezTo>
                      <a:pt x="531283" y="22225"/>
                      <a:pt x="536046" y="20108"/>
                      <a:pt x="539750" y="19050"/>
                    </a:cubicBezTo>
                    <a:cubicBezTo>
                      <a:pt x="543454" y="17992"/>
                      <a:pt x="544513" y="18521"/>
                      <a:pt x="549275" y="19050"/>
                    </a:cubicBezTo>
                    <a:cubicBezTo>
                      <a:pt x="554038" y="19579"/>
                      <a:pt x="561446" y="23812"/>
                      <a:pt x="568325" y="22225"/>
                    </a:cubicBezTo>
                    <a:cubicBezTo>
                      <a:pt x="575204" y="20638"/>
                      <a:pt x="584200" y="11642"/>
                      <a:pt x="590550" y="9525"/>
                    </a:cubicBezTo>
                    <a:cubicBezTo>
                      <a:pt x="596900" y="7408"/>
                      <a:pt x="606425" y="9525"/>
                      <a:pt x="606425" y="9525"/>
                    </a:cubicBezTo>
                    <a:cubicBezTo>
                      <a:pt x="612246" y="9525"/>
                      <a:pt x="617008" y="10054"/>
                      <a:pt x="625475" y="9525"/>
                    </a:cubicBezTo>
                    <a:cubicBezTo>
                      <a:pt x="633942" y="8996"/>
                      <a:pt x="650875" y="7938"/>
                      <a:pt x="657225" y="6350"/>
                    </a:cubicBezTo>
                    <a:cubicBezTo>
                      <a:pt x="663575" y="4763"/>
                      <a:pt x="663575" y="0"/>
                      <a:pt x="663575" y="0"/>
                    </a:cubicBezTo>
                  </a:path>
                </a:pathLst>
              </a:cu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362450" y="3143250"/>
                <a:ext cx="1464204" cy="320675"/>
              </a:xfrm>
              <a:custGeom>
                <a:avLst/>
                <a:gdLst/>
                <a:ahLst/>
                <a:cxnLst/>
                <a:rect l="0" t="0" r="r" b="b"/>
                <a:pathLst>
                  <a:path w="1464204" h="320675">
                    <a:moveTo>
                      <a:pt x="0" y="320675"/>
                    </a:moveTo>
                    <a:cubicBezTo>
                      <a:pt x="23283" y="312208"/>
                      <a:pt x="46567" y="303742"/>
                      <a:pt x="63500" y="298450"/>
                    </a:cubicBezTo>
                    <a:cubicBezTo>
                      <a:pt x="80433" y="293158"/>
                      <a:pt x="89958" y="292629"/>
                      <a:pt x="101600" y="288925"/>
                    </a:cubicBezTo>
                    <a:cubicBezTo>
                      <a:pt x="113242" y="285221"/>
                      <a:pt x="122767" y="278342"/>
                      <a:pt x="133350" y="276225"/>
                    </a:cubicBezTo>
                    <a:cubicBezTo>
                      <a:pt x="143933" y="274108"/>
                      <a:pt x="165100" y="276225"/>
                      <a:pt x="165100" y="276225"/>
                    </a:cubicBezTo>
                    <a:cubicBezTo>
                      <a:pt x="174625" y="276225"/>
                      <a:pt x="183621" y="277812"/>
                      <a:pt x="190500" y="276225"/>
                    </a:cubicBezTo>
                    <a:cubicBezTo>
                      <a:pt x="197379" y="274638"/>
                      <a:pt x="199496" y="267229"/>
                      <a:pt x="206375" y="266700"/>
                    </a:cubicBezTo>
                    <a:cubicBezTo>
                      <a:pt x="213254" y="266171"/>
                      <a:pt x="225425" y="273579"/>
                      <a:pt x="231775" y="273050"/>
                    </a:cubicBezTo>
                    <a:cubicBezTo>
                      <a:pt x="238125" y="272521"/>
                      <a:pt x="238125" y="266171"/>
                      <a:pt x="244475" y="263525"/>
                    </a:cubicBezTo>
                    <a:cubicBezTo>
                      <a:pt x="250825" y="260879"/>
                      <a:pt x="262996" y="257704"/>
                      <a:pt x="269875" y="257175"/>
                    </a:cubicBezTo>
                    <a:cubicBezTo>
                      <a:pt x="276754" y="256646"/>
                      <a:pt x="280988" y="261408"/>
                      <a:pt x="285750" y="260350"/>
                    </a:cubicBezTo>
                    <a:cubicBezTo>
                      <a:pt x="290512" y="259292"/>
                      <a:pt x="292629" y="253471"/>
                      <a:pt x="298450" y="250825"/>
                    </a:cubicBezTo>
                    <a:cubicBezTo>
                      <a:pt x="304271" y="248179"/>
                      <a:pt x="313796" y="246592"/>
                      <a:pt x="320675" y="244475"/>
                    </a:cubicBezTo>
                    <a:cubicBezTo>
                      <a:pt x="327554" y="242358"/>
                      <a:pt x="333904" y="238654"/>
                      <a:pt x="339725" y="238125"/>
                    </a:cubicBezTo>
                    <a:cubicBezTo>
                      <a:pt x="345546" y="237596"/>
                      <a:pt x="351367" y="240771"/>
                      <a:pt x="355600" y="241300"/>
                    </a:cubicBezTo>
                    <a:cubicBezTo>
                      <a:pt x="359833" y="241829"/>
                      <a:pt x="360363" y="241829"/>
                      <a:pt x="365125" y="241300"/>
                    </a:cubicBezTo>
                    <a:cubicBezTo>
                      <a:pt x="369888" y="240771"/>
                      <a:pt x="378883" y="240771"/>
                      <a:pt x="384175" y="238125"/>
                    </a:cubicBezTo>
                    <a:cubicBezTo>
                      <a:pt x="389467" y="235479"/>
                      <a:pt x="391054" y="229129"/>
                      <a:pt x="396875" y="225425"/>
                    </a:cubicBezTo>
                    <a:cubicBezTo>
                      <a:pt x="402696" y="221721"/>
                      <a:pt x="411163" y="218546"/>
                      <a:pt x="419100" y="215900"/>
                    </a:cubicBezTo>
                    <a:cubicBezTo>
                      <a:pt x="427037" y="213254"/>
                      <a:pt x="432858" y="210608"/>
                      <a:pt x="444500" y="209550"/>
                    </a:cubicBezTo>
                    <a:cubicBezTo>
                      <a:pt x="456142" y="208492"/>
                      <a:pt x="479425" y="210079"/>
                      <a:pt x="488950" y="209550"/>
                    </a:cubicBezTo>
                    <a:cubicBezTo>
                      <a:pt x="498475" y="209021"/>
                      <a:pt x="494242" y="209550"/>
                      <a:pt x="501650" y="206375"/>
                    </a:cubicBezTo>
                    <a:cubicBezTo>
                      <a:pt x="509058" y="203200"/>
                      <a:pt x="525992" y="193675"/>
                      <a:pt x="533400" y="190500"/>
                    </a:cubicBezTo>
                    <a:cubicBezTo>
                      <a:pt x="540808" y="187325"/>
                      <a:pt x="537633" y="188912"/>
                      <a:pt x="546100" y="187325"/>
                    </a:cubicBezTo>
                    <a:cubicBezTo>
                      <a:pt x="554567" y="185738"/>
                      <a:pt x="572029" y="184150"/>
                      <a:pt x="584200" y="180975"/>
                    </a:cubicBezTo>
                    <a:cubicBezTo>
                      <a:pt x="596371" y="177800"/>
                      <a:pt x="611717" y="170392"/>
                      <a:pt x="619125" y="168275"/>
                    </a:cubicBezTo>
                    <a:cubicBezTo>
                      <a:pt x="626533" y="166158"/>
                      <a:pt x="626004" y="169863"/>
                      <a:pt x="628650" y="168275"/>
                    </a:cubicBezTo>
                    <a:cubicBezTo>
                      <a:pt x="631296" y="166688"/>
                      <a:pt x="632354" y="160338"/>
                      <a:pt x="635000" y="158750"/>
                    </a:cubicBezTo>
                    <a:cubicBezTo>
                      <a:pt x="637646" y="157163"/>
                      <a:pt x="639763" y="159279"/>
                      <a:pt x="644525" y="158750"/>
                    </a:cubicBezTo>
                    <a:cubicBezTo>
                      <a:pt x="649288" y="158221"/>
                      <a:pt x="657225" y="156104"/>
                      <a:pt x="663575" y="155575"/>
                    </a:cubicBezTo>
                    <a:cubicBezTo>
                      <a:pt x="669925" y="155046"/>
                      <a:pt x="675217" y="156633"/>
                      <a:pt x="682625" y="155575"/>
                    </a:cubicBezTo>
                    <a:cubicBezTo>
                      <a:pt x="690033" y="154517"/>
                      <a:pt x="701146" y="151342"/>
                      <a:pt x="708025" y="149225"/>
                    </a:cubicBezTo>
                    <a:cubicBezTo>
                      <a:pt x="714904" y="147108"/>
                      <a:pt x="715433" y="144992"/>
                      <a:pt x="723900" y="142875"/>
                    </a:cubicBezTo>
                    <a:cubicBezTo>
                      <a:pt x="732367" y="140758"/>
                      <a:pt x="752475" y="138642"/>
                      <a:pt x="758825" y="136525"/>
                    </a:cubicBezTo>
                    <a:cubicBezTo>
                      <a:pt x="765175" y="134408"/>
                      <a:pt x="759883" y="131763"/>
                      <a:pt x="762000" y="130175"/>
                    </a:cubicBezTo>
                    <a:cubicBezTo>
                      <a:pt x="764117" y="128587"/>
                      <a:pt x="764646" y="127000"/>
                      <a:pt x="771525" y="127000"/>
                    </a:cubicBezTo>
                    <a:cubicBezTo>
                      <a:pt x="778404" y="127000"/>
                      <a:pt x="796925" y="130704"/>
                      <a:pt x="803275" y="130175"/>
                    </a:cubicBezTo>
                    <a:cubicBezTo>
                      <a:pt x="809625" y="129646"/>
                      <a:pt x="807508" y="125413"/>
                      <a:pt x="809625" y="123825"/>
                    </a:cubicBezTo>
                    <a:cubicBezTo>
                      <a:pt x="811742" y="122237"/>
                      <a:pt x="805921" y="123296"/>
                      <a:pt x="815975" y="120650"/>
                    </a:cubicBezTo>
                    <a:cubicBezTo>
                      <a:pt x="826029" y="118004"/>
                      <a:pt x="858308" y="111125"/>
                      <a:pt x="869950" y="107950"/>
                    </a:cubicBezTo>
                    <a:cubicBezTo>
                      <a:pt x="881592" y="104775"/>
                      <a:pt x="881592" y="102658"/>
                      <a:pt x="885825" y="101600"/>
                    </a:cubicBezTo>
                    <a:cubicBezTo>
                      <a:pt x="890058" y="100542"/>
                      <a:pt x="895350" y="101600"/>
                      <a:pt x="895350" y="101600"/>
                    </a:cubicBezTo>
                    <a:cubicBezTo>
                      <a:pt x="897996" y="101600"/>
                      <a:pt x="897996" y="103187"/>
                      <a:pt x="901700" y="101600"/>
                    </a:cubicBezTo>
                    <a:cubicBezTo>
                      <a:pt x="905404" y="100013"/>
                      <a:pt x="910696" y="93662"/>
                      <a:pt x="917575" y="92075"/>
                    </a:cubicBezTo>
                    <a:cubicBezTo>
                      <a:pt x="924454" y="90488"/>
                      <a:pt x="942975" y="92075"/>
                      <a:pt x="942975" y="92075"/>
                    </a:cubicBezTo>
                    <a:cubicBezTo>
                      <a:pt x="951971" y="92075"/>
                      <a:pt x="964671" y="93133"/>
                      <a:pt x="971550" y="92075"/>
                    </a:cubicBezTo>
                    <a:cubicBezTo>
                      <a:pt x="978429" y="91017"/>
                      <a:pt x="979488" y="86783"/>
                      <a:pt x="984250" y="85725"/>
                    </a:cubicBezTo>
                    <a:cubicBezTo>
                      <a:pt x="989012" y="84667"/>
                      <a:pt x="992717" y="86783"/>
                      <a:pt x="1000125" y="85725"/>
                    </a:cubicBezTo>
                    <a:cubicBezTo>
                      <a:pt x="1007533" y="84667"/>
                      <a:pt x="1019704" y="81492"/>
                      <a:pt x="1028700" y="79375"/>
                    </a:cubicBezTo>
                    <a:cubicBezTo>
                      <a:pt x="1037696" y="77258"/>
                      <a:pt x="1044575" y="75671"/>
                      <a:pt x="1054100" y="73025"/>
                    </a:cubicBezTo>
                    <a:cubicBezTo>
                      <a:pt x="1063625" y="70379"/>
                      <a:pt x="1074738" y="65617"/>
                      <a:pt x="1085850" y="63500"/>
                    </a:cubicBezTo>
                    <a:cubicBezTo>
                      <a:pt x="1096962" y="61383"/>
                      <a:pt x="1117071" y="61912"/>
                      <a:pt x="1120775" y="60325"/>
                    </a:cubicBezTo>
                    <a:cubicBezTo>
                      <a:pt x="1124479" y="58738"/>
                      <a:pt x="1107546" y="55033"/>
                      <a:pt x="1108075" y="53975"/>
                    </a:cubicBezTo>
                    <a:cubicBezTo>
                      <a:pt x="1108604" y="52917"/>
                      <a:pt x="1115483" y="53446"/>
                      <a:pt x="1123950" y="53975"/>
                    </a:cubicBezTo>
                    <a:cubicBezTo>
                      <a:pt x="1132417" y="54504"/>
                      <a:pt x="1151996" y="57679"/>
                      <a:pt x="1158875" y="57150"/>
                    </a:cubicBezTo>
                    <a:cubicBezTo>
                      <a:pt x="1165754" y="56621"/>
                      <a:pt x="1159404" y="52388"/>
                      <a:pt x="1165225" y="50800"/>
                    </a:cubicBezTo>
                    <a:cubicBezTo>
                      <a:pt x="1171046" y="49213"/>
                      <a:pt x="1182688" y="48683"/>
                      <a:pt x="1193800" y="47625"/>
                    </a:cubicBezTo>
                    <a:cubicBezTo>
                      <a:pt x="1204912" y="46567"/>
                      <a:pt x="1221317" y="45508"/>
                      <a:pt x="1231900" y="44450"/>
                    </a:cubicBezTo>
                    <a:cubicBezTo>
                      <a:pt x="1242483" y="43392"/>
                      <a:pt x="1249892" y="42333"/>
                      <a:pt x="1257300" y="41275"/>
                    </a:cubicBezTo>
                    <a:cubicBezTo>
                      <a:pt x="1264708" y="40217"/>
                      <a:pt x="1265767" y="41275"/>
                      <a:pt x="1276350" y="38100"/>
                    </a:cubicBezTo>
                    <a:cubicBezTo>
                      <a:pt x="1286933" y="34925"/>
                      <a:pt x="1312333" y="24871"/>
                      <a:pt x="1320800" y="22225"/>
                    </a:cubicBezTo>
                    <a:cubicBezTo>
                      <a:pt x="1329267" y="19579"/>
                      <a:pt x="1327150" y="22225"/>
                      <a:pt x="1327150" y="22225"/>
                    </a:cubicBezTo>
                    <a:cubicBezTo>
                      <a:pt x="1330854" y="22225"/>
                      <a:pt x="1332442" y="22754"/>
                      <a:pt x="1343025" y="22225"/>
                    </a:cubicBezTo>
                    <a:cubicBezTo>
                      <a:pt x="1353608" y="21696"/>
                      <a:pt x="1380596" y="19579"/>
                      <a:pt x="1390650" y="19050"/>
                    </a:cubicBezTo>
                    <a:cubicBezTo>
                      <a:pt x="1400704" y="18521"/>
                      <a:pt x="1399117" y="19579"/>
                      <a:pt x="1403350" y="19050"/>
                    </a:cubicBezTo>
                    <a:cubicBezTo>
                      <a:pt x="1407583" y="18521"/>
                      <a:pt x="1413404" y="16933"/>
                      <a:pt x="1416050" y="15875"/>
                    </a:cubicBezTo>
                    <a:cubicBezTo>
                      <a:pt x="1418696" y="14817"/>
                      <a:pt x="1412346" y="13758"/>
                      <a:pt x="1419225" y="12700"/>
                    </a:cubicBezTo>
                    <a:cubicBezTo>
                      <a:pt x="1426104" y="11642"/>
                      <a:pt x="1450446" y="11642"/>
                      <a:pt x="1457325" y="9525"/>
                    </a:cubicBezTo>
                    <a:cubicBezTo>
                      <a:pt x="1464204" y="7408"/>
                      <a:pt x="1460500" y="0"/>
                      <a:pt x="1460500" y="0"/>
                    </a:cubicBezTo>
                  </a:path>
                </a:pathLst>
              </a:cu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endParaRPr lang="es-ES"/>
              </a:p>
            </p:txBody>
          </p:sp>
        </p:grp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822950" y="2897717"/>
              <a:ext cx="1457325" cy="239183"/>
            </a:xfrm>
            <a:custGeom>
              <a:avLst/>
              <a:gdLst/>
              <a:ahLst/>
              <a:cxnLst/>
              <a:rect l="0" t="0" r="r" b="b"/>
              <a:pathLst>
                <a:path w="1457325" h="239183">
                  <a:moveTo>
                    <a:pt x="0" y="239183"/>
                  </a:moveTo>
                  <a:lnTo>
                    <a:pt x="69850" y="223308"/>
                  </a:lnTo>
                  <a:cubicBezTo>
                    <a:pt x="84667" y="220133"/>
                    <a:pt x="83079" y="221721"/>
                    <a:pt x="88900" y="220133"/>
                  </a:cubicBezTo>
                  <a:cubicBezTo>
                    <a:pt x="94721" y="218546"/>
                    <a:pt x="97896" y="214841"/>
                    <a:pt x="104775" y="213783"/>
                  </a:cubicBezTo>
                  <a:cubicBezTo>
                    <a:pt x="111654" y="212725"/>
                    <a:pt x="123825" y="214841"/>
                    <a:pt x="130175" y="213783"/>
                  </a:cubicBezTo>
                  <a:cubicBezTo>
                    <a:pt x="136525" y="212725"/>
                    <a:pt x="137583" y="209550"/>
                    <a:pt x="142875" y="207433"/>
                  </a:cubicBezTo>
                  <a:cubicBezTo>
                    <a:pt x="148167" y="205316"/>
                    <a:pt x="155046" y="203200"/>
                    <a:pt x="161925" y="201083"/>
                  </a:cubicBezTo>
                  <a:cubicBezTo>
                    <a:pt x="168804" y="198966"/>
                    <a:pt x="176213" y="196850"/>
                    <a:pt x="184150" y="194733"/>
                  </a:cubicBezTo>
                  <a:cubicBezTo>
                    <a:pt x="192087" y="192616"/>
                    <a:pt x="200025" y="190500"/>
                    <a:pt x="209550" y="188383"/>
                  </a:cubicBezTo>
                  <a:cubicBezTo>
                    <a:pt x="219075" y="186266"/>
                    <a:pt x="231775" y="184679"/>
                    <a:pt x="241300" y="182033"/>
                  </a:cubicBezTo>
                  <a:cubicBezTo>
                    <a:pt x="250825" y="179387"/>
                    <a:pt x="260350" y="174625"/>
                    <a:pt x="266700" y="172508"/>
                  </a:cubicBezTo>
                  <a:cubicBezTo>
                    <a:pt x="273050" y="170391"/>
                    <a:pt x="275167" y="170920"/>
                    <a:pt x="279400" y="169333"/>
                  </a:cubicBezTo>
                  <a:cubicBezTo>
                    <a:pt x="283633" y="167746"/>
                    <a:pt x="287867" y="164041"/>
                    <a:pt x="292100" y="162983"/>
                  </a:cubicBezTo>
                  <a:cubicBezTo>
                    <a:pt x="296333" y="161925"/>
                    <a:pt x="304800" y="162983"/>
                    <a:pt x="304800" y="162983"/>
                  </a:cubicBezTo>
                  <a:lnTo>
                    <a:pt x="320675" y="162983"/>
                  </a:lnTo>
                  <a:lnTo>
                    <a:pt x="342900" y="162983"/>
                  </a:lnTo>
                  <a:cubicBezTo>
                    <a:pt x="348192" y="162983"/>
                    <a:pt x="346604" y="164571"/>
                    <a:pt x="352425" y="162983"/>
                  </a:cubicBezTo>
                  <a:cubicBezTo>
                    <a:pt x="358246" y="161396"/>
                    <a:pt x="369888" y="155575"/>
                    <a:pt x="377825" y="153458"/>
                  </a:cubicBezTo>
                  <a:cubicBezTo>
                    <a:pt x="385762" y="151341"/>
                    <a:pt x="393700" y="150812"/>
                    <a:pt x="400050" y="150283"/>
                  </a:cubicBezTo>
                  <a:cubicBezTo>
                    <a:pt x="406400" y="149754"/>
                    <a:pt x="415925" y="150283"/>
                    <a:pt x="415925" y="150283"/>
                  </a:cubicBezTo>
                  <a:cubicBezTo>
                    <a:pt x="420158" y="150283"/>
                    <a:pt x="419100" y="151871"/>
                    <a:pt x="425450" y="150283"/>
                  </a:cubicBezTo>
                  <a:cubicBezTo>
                    <a:pt x="431800" y="148696"/>
                    <a:pt x="443971" y="141287"/>
                    <a:pt x="454025" y="140758"/>
                  </a:cubicBezTo>
                  <a:cubicBezTo>
                    <a:pt x="464079" y="140229"/>
                    <a:pt x="477838" y="147108"/>
                    <a:pt x="485775" y="147108"/>
                  </a:cubicBezTo>
                  <a:cubicBezTo>
                    <a:pt x="493712" y="147108"/>
                    <a:pt x="493183" y="141816"/>
                    <a:pt x="501650" y="140758"/>
                  </a:cubicBezTo>
                  <a:cubicBezTo>
                    <a:pt x="510117" y="139700"/>
                    <a:pt x="536575" y="140758"/>
                    <a:pt x="536575" y="140758"/>
                  </a:cubicBezTo>
                  <a:cubicBezTo>
                    <a:pt x="546100" y="140758"/>
                    <a:pt x="551921" y="142345"/>
                    <a:pt x="558800" y="140758"/>
                  </a:cubicBezTo>
                  <a:cubicBezTo>
                    <a:pt x="565679" y="139171"/>
                    <a:pt x="571500" y="132821"/>
                    <a:pt x="577850" y="131233"/>
                  </a:cubicBezTo>
                  <a:cubicBezTo>
                    <a:pt x="584200" y="129646"/>
                    <a:pt x="590550" y="132821"/>
                    <a:pt x="596900" y="131233"/>
                  </a:cubicBezTo>
                  <a:cubicBezTo>
                    <a:pt x="603250" y="129646"/>
                    <a:pt x="612246" y="123295"/>
                    <a:pt x="615950" y="121708"/>
                  </a:cubicBezTo>
                  <a:cubicBezTo>
                    <a:pt x="619654" y="120121"/>
                    <a:pt x="616479" y="123296"/>
                    <a:pt x="619125" y="121708"/>
                  </a:cubicBezTo>
                  <a:cubicBezTo>
                    <a:pt x="621771" y="120121"/>
                    <a:pt x="625475" y="113771"/>
                    <a:pt x="631825" y="112183"/>
                  </a:cubicBezTo>
                  <a:cubicBezTo>
                    <a:pt x="638175" y="110596"/>
                    <a:pt x="657225" y="112183"/>
                    <a:pt x="657225" y="112183"/>
                  </a:cubicBezTo>
                  <a:lnTo>
                    <a:pt x="692150" y="112183"/>
                  </a:lnTo>
                  <a:lnTo>
                    <a:pt x="714375" y="112183"/>
                  </a:lnTo>
                  <a:cubicBezTo>
                    <a:pt x="722312" y="112183"/>
                    <a:pt x="735013" y="112712"/>
                    <a:pt x="739775" y="112183"/>
                  </a:cubicBezTo>
                  <a:cubicBezTo>
                    <a:pt x="744538" y="111654"/>
                    <a:pt x="738188" y="111125"/>
                    <a:pt x="742950" y="109008"/>
                  </a:cubicBezTo>
                  <a:cubicBezTo>
                    <a:pt x="747712" y="106891"/>
                    <a:pt x="763059" y="100541"/>
                    <a:pt x="768350" y="99483"/>
                  </a:cubicBezTo>
                  <a:cubicBezTo>
                    <a:pt x="773641" y="98425"/>
                    <a:pt x="770996" y="102129"/>
                    <a:pt x="774700" y="102658"/>
                  </a:cubicBezTo>
                  <a:cubicBezTo>
                    <a:pt x="778404" y="103187"/>
                    <a:pt x="785284" y="103716"/>
                    <a:pt x="790575" y="102658"/>
                  </a:cubicBezTo>
                  <a:cubicBezTo>
                    <a:pt x="795866" y="101600"/>
                    <a:pt x="798513" y="97366"/>
                    <a:pt x="806450" y="96308"/>
                  </a:cubicBezTo>
                  <a:cubicBezTo>
                    <a:pt x="814387" y="95250"/>
                    <a:pt x="828146" y="95779"/>
                    <a:pt x="838200" y="96308"/>
                  </a:cubicBezTo>
                  <a:cubicBezTo>
                    <a:pt x="848254" y="96837"/>
                    <a:pt x="854075" y="101600"/>
                    <a:pt x="866775" y="99483"/>
                  </a:cubicBezTo>
                  <a:cubicBezTo>
                    <a:pt x="879475" y="97366"/>
                    <a:pt x="904875" y="86254"/>
                    <a:pt x="914400" y="83608"/>
                  </a:cubicBezTo>
                  <a:cubicBezTo>
                    <a:pt x="923925" y="80962"/>
                    <a:pt x="923925" y="83608"/>
                    <a:pt x="923925" y="83608"/>
                  </a:cubicBezTo>
                  <a:cubicBezTo>
                    <a:pt x="927100" y="83608"/>
                    <a:pt x="924983" y="83079"/>
                    <a:pt x="933450" y="83608"/>
                  </a:cubicBezTo>
                  <a:cubicBezTo>
                    <a:pt x="941917" y="84137"/>
                    <a:pt x="965729" y="88900"/>
                    <a:pt x="974725" y="86783"/>
                  </a:cubicBezTo>
                  <a:cubicBezTo>
                    <a:pt x="983721" y="84666"/>
                    <a:pt x="982133" y="73554"/>
                    <a:pt x="987425" y="70908"/>
                  </a:cubicBezTo>
                  <a:cubicBezTo>
                    <a:pt x="992717" y="68262"/>
                    <a:pt x="1006475" y="70908"/>
                    <a:pt x="1006475" y="70908"/>
                  </a:cubicBezTo>
                  <a:cubicBezTo>
                    <a:pt x="1012296" y="70908"/>
                    <a:pt x="1011238" y="71437"/>
                    <a:pt x="1022350" y="70908"/>
                  </a:cubicBezTo>
                  <a:cubicBezTo>
                    <a:pt x="1033462" y="70379"/>
                    <a:pt x="1064154" y="68791"/>
                    <a:pt x="1073150" y="67733"/>
                  </a:cubicBezTo>
                  <a:cubicBezTo>
                    <a:pt x="1082146" y="66675"/>
                    <a:pt x="1071563" y="64558"/>
                    <a:pt x="1076325" y="64558"/>
                  </a:cubicBezTo>
                  <a:cubicBezTo>
                    <a:pt x="1081087" y="64558"/>
                    <a:pt x="1096963" y="67204"/>
                    <a:pt x="1101725" y="67733"/>
                  </a:cubicBezTo>
                  <a:cubicBezTo>
                    <a:pt x="1106488" y="68262"/>
                    <a:pt x="1101196" y="68791"/>
                    <a:pt x="1104900" y="67733"/>
                  </a:cubicBezTo>
                  <a:cubicBezTo>
                    <a:pt x="1108604" y="66675"/>
                    <a:pt x="1119717" y="64558"/>
                    <a:pt x="1123950" y="61383"/>
                  </a:cubicBezTo>
                  <a:cubicBezTo>
                    <a:pt x="1128183" y="58208"/>
                    <a:pt x="1122892" y="51329"/>
                    <a:pt x="1130300" y="48683"/>
                  </a:cubicBezTo>
                  <a:cubicBezTo>
                    <a:pt x="1137708" y="46037"/>
                    <a:pt x="1159933" y="46037"/>
                    <a:pt x="1168400" y="45508"/>
                  </a:cubicBezTo>
                  <a:cubicBezTo>
                    <a:pt x="1176867" y="44979"/>
                    <a:pt x="1176338" y="46037"/>
                    <a:pt x="1181100" y="45508"/>
                  </a:cubicBezTo>
                  <a:cubicBezTo>
                    <a:pt x="1185863" y="44979"/>
                    <a:pt x="1192213" y="42862"/>
                    <a:pt x="1196975" y="42333"/>
                  </a:cubicBezTo>
                  <a:cubicBezTo>
                    <a:pt x="1201738" y="41804"/>
                    <a:pt x="1209675" y="42333"/>
                    <a:pt x="1209675" y="42333"/>
                  </a:cubicBezTo>
                  <a:cubicBezTo>
                    <a:pt x="1216025" y="42333"/>
                    <a:pt x="1229254" y="42862"/>
                    <a:pt x="1235075" y="42333"/>
                  </a:cubicBezTo>
                  <a:cubicBezTo>
                    <a:pt x="1240896" y="41804"/>
                    <a:pt x="1240367" y="41804"/>
                    <a:pt x="1244600" y="39158"/>
                  </a:cubicBezTo>
                  <a:cubicBezTo>
                    <a:pt x="1248833" y="36512"/>
                    <a:pt x="1254125" y="28575"/>
                    <a:pt x="1260475" y="26458"/>
                  </a:cubicBezTo>
                  <a:cubicBezTo>
                    <a:pt x="1266825" y="24341"/>
                    <a:pt x="1282700" y="26458"/>
                    <a:pt x="1282700" y="26458"/>
                  </a:cubicBezTo>
                  <a:cubicBezTo>
                    <a:pt x="1287992" y="26458"/>
                    <a:pt x="1286933" y="25929"/>
                    <a:pt x="1292225" y="26458"/>
                  </a:cubicBezTo>
                  <a:cubicBezTo>
                    <a:pt x="1297517" y="26987"/>
                    <a:pt x="1306513" y="29104"/>
                    <a:pt x="1314450" y="29633"/>
                  </a:cubicBezTo>
                  <a:cubicBezTo>
                    <a:pt x="1322388" y="30162"/>
                    <a:pt x="1332442" y="30162"/>
                    <a:pt x="1339850" y="29633"/>
                  </a:cubicBezTo>
                  <a:cubicBezTo>
                    <a:pt x="1347258" y="29104"/>
                    <a:pt x="1353608" y="28045"/>
                    <a:pt x="1358900" y="26458"/>
                  </a:cubicBezTo>
                  <a:cubicBezTo>
                    <a:pt x="1364192" y="24871"/>
                    <a:pt x="1366838" y="22754"/>
                    <a:pt x="1371600" y="20108"/>
                  </a:cubicBezTo>
                  <a:cubicBezTo>
                    <a:pt x="1376362" y="17462"/>
                    <a:pt x="1384300" y="12170"/>
                    <a:pt x="1387475" y="10583"/>
                  </a:cubicBezTo>
                  <a:cubicBezTo>
                    <a:pt x="1390650" y="8996"/>
                    <a:pt x="1388533" y="11112"/>
                    <a:pt x="1390650" y="10583"/>
                  </a:cubicBezTo>
                  <a:cubicBezTo>
                    <a:pt x="1392767" y="10054"/>
                    <a:pt x="1397529" y="8996"/>
                    <a:pt x="1400175" y="7408"/>
                  </a:cubicBezTo>
                  <a:cubicBezTo>
                    <a:pt x="1402821" y="5821"/>
                    <a:pt x="1401234" y="2116"/>
                    <a:pt x="1406525" y="1058"/>
                  </a:cubicBezTo>
                  <a:cubicBezTo>
                    <a:pt x="1411816" y="0"/>
                    <a:pt x="1426104" y="529"/>
                    <a:pt x="1431925" y="1058"/>
                  </a:cubicBezTo>
                  <a:cubicBezTo>
                    <a:pt x="1437746" y="1587"/>
                    <a:pt x="1437217" y="3704"/>
                    <a:pt x="1441450" y="4233"/>
                  </a:cubicBezTo>
                  <a:cubicBezTo>
                    <a:pt x="1445683" y="4762"/>
                    <a:pt x="1457325" y="4233"/>
                    <a:pt x="1457325" y="4233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283450" y="2789238"/>
              <a:ext cx="701675" cy="103187"/>
            </a:xfrm>
            <a:custGeom>
              <a:avLst/>
              <a:gdLst>
                <a:gd name="T0" fmla="*/ 0 w 701675"/>
                <a:gd name="T1" fmla="*/ 103187 h 103187"/>
                <a:gd name="T2" fmla="*/ 120650 w 701675"/>
                <a:gd name="T3" fmla="*/ 93662 h 103187"/>
                <a:gd name="T4" fmla="*/ 155575 w 701675"/>
                <a:gd name="T5" fmla="*/ 84137 h 103187"/>
                <a:gd name="T6" fmla="*/ 155575 w 701675"/>
                <a:gd name="T7" fmla="*/ 74612 h 103187"/>
                <a:gd name="T8" fmla="*/ 193675 w 701675"/>
                <a:gd name="T9" fmla="*/ 77787 h 103187"/>
                <a:gd name="T10" fmla="*/ 193675 w 701675"/>
                <a:gd name="T11" fmla="*/ 68262 h 103187"/>
                <a:gd name="T12" fmla="*/ 288925 w 701675"/>
                <a:gd name="T13" fmla="*/ 68262 h 103187"/>
                <a:gd name="T14" fmla="*/ 292100 w 701675"/>
                <a:gd name="T15" fmla="*/ 58737 h 103187"/>
                <a:gd name="T16" fmla="*/ 298450 w 701675"/>
                <a:gd name="T17" fmla="*/ 58737 h 103187"/>
                <a:gd name="T18" fmla="*/ 317500 w 701675"/>
                <a:gd name="T19" fmla="*/ 58737 h 103187"/>
                <a:gd name="T20" fmla="*/ 323850 w 701675"/>
                <a:gd name="T21" fmla="*/ 49212 h 103187"/>
                <a:gd name="T22" fmla="*/ 336550 w 701675"/>
                <a:gd name="T23" fmla="*/ 46037 h 103187"/>
                <a:gd name="T24" fmla="*/ 365125 w 701675"/>
                <a:gd name="T25" fmla="*/ 42862 h 103187"/>
                <a:gd name="T26" fmla="*/ 371475 w 701675"/>
                <a:gd name="T27" fmla="*/ 33337 h 103187"/>
                <a:gd name="T28" fmla="*/ 371475 w 701675"/>
                <a:gd name="T29" fmla="*/ 36512 h 103187"/>
                <a:gd name="T30" fmla="*/ 396875 w 701675"/>
                <a:gd name="T31" fmla="*/ 33337 h 103187"/>
                <a:gd name="T32" fmla="*/ 406400 w 701675"/>
                <a:gd name="T33" fmla="*/ 20637 h 103187"/>
                <a:gd name="T34" fmla="*/ 476250 w 701675"/>
                <a:gd name="T35" fmla="*/ 23812 h 103187"/>
                <a:gd name="T36" fmla="*/ 476250 w 701675"/>
                <a:gd name="T37" fmla="*/ 11112 h 103187"/>
                <a:gd name="T38" fmla="*/ 590550 w 701675"/>
                <a:gd name="T39" fmla="*/ 17462 h 103187"/>
                <a:gd name="T40" fmla="*/ 593725 w 701675"/>
                <a:gd name="T41" fmla="*/ 1587 h 103187"/>
                <a:gd name="T42" fmla="*/ 701675 w 701675"/>
                <a:gd name="T43" fmla="*/ 7937 h 1031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01675" h="103187">
                  <a:moveTo>
                    <a:pt x="0" y="103187"/>
                  </a:moveTo>
                  <a:cubicBezTo>
                    <a:pt x="47360" y="100012"/>
                    <a:pt x="94721" y="96837"/>
                    <a:pt x="120650" y="93662"/>
                  </a:cubicBezTo>
                  <a:cubicBezTo>
                    <a:pt x="146579" y="90487"/>
                    <a:pt x="149754" y="87312"/>
                    <a:pt x="155575" y="84137"/>
                  </a:cubicBezTo>
                  <a:cubicBezTo>
                    <a:pt x="161396" y="80962"/>
                    <a:pt x="149225" y="75670"/>
                    <a:pt x="155575" y="74612"/>
                  </a:cubicBezTo>
                  <a:cubicBezTo>
                    <a:pt x="161925" y="73554"/>
                    <a:pt x="187325" y="78845"/>
                    <a:pt x="193675" y="77787"/>
                  </a:cubicBezTo>
                  <a:cubicBezTo>
                    <a:pt x="200025" y="76729"/>
                    <a:pt x="177800" y="69850"/>
                    <a:pt x="193675" y="68262"/>
                  </a:cubicBezTo>
                  <a:cubicBezTo>
                    <a:pt x="209550" y="66675"/>
                    <a:pt x="272521" y="69849"/>
                    <a:pt x="288925" y="68262"/>
                  </a:cubicBezTo>
                  <a:cubicBezTo>
                    <a:pt x="305329" y="66675"/>
                    <a:pt x="290513" y="60324"/>
                    <a:pt x="292100" y="58737"/>
                  </a:cubicBezTo>
                  <a:cubicBezTo>
                    <a:pt x="293687" y="57150"/>
                    <a:pt x="298450" y="58737"/>
                    <a:pt x="298450" y="58737"/>
                  </a:cubicBezTo>
                  <a:cubicBezTo>
                    <a:pt x="302683" y="58737"/>
                    <a:pt x="313267" y="60324"/>
                    <a:pt x="317500" y="58737"/>
                  </a:cubicBezTo>
                  <a:cubicBezTo>
                    <a:pt x="321733" y="57150"/>
                    <a:pt x="320675" y="51329"/>
                    <a:pt x="323850" y="49212"/>
                  </a:cubicBezTo>
                  <a:cubicBezTo>
                    <a:pt x="327025" y="47095"/>
                    <a:pt x="329671" y="47095"/>
                    <a:pt x="336550" y="46037"/>
                  </a:cubicBezTo>
                  <a:cubicBezTo>
                    <a:pt x="343429" y="44979"/>
                    <a:pt x="359304" y="44979"/>
                    <a:pt x="365125" y="42862"/>
                  </a:cubicBezTo>
                  <a:cubicBezTo>
                    <a:pt x="370946" y="40745"/>
                    <a:pt x="370417" y="34395"/>
                    <a:pt x="371475" y="33337"/>
                  </a:cubicBezTo>
                  <a:cubicBezTo>
                    <a:pt x="372533" y="32279"/>
                    <a:pt x="367242" y="36512"/>
                    <a:pt x="371475" y="36512"/>
                  </a:cubicBezTo>
                  <a:cubicBezTo>
                    <a:pt x="375708" y="36512"/>
                    <a:pt x="391054" y="35983"/>
                    <a:pt x="396875" y="33337"/>
                  </a:cubicBezTo>
                  <a:cubicBezTo>
                    <a:pt x="402696" y="30691"/>
                    <a:pt x="393171" y="22224"/>
                    <a:pt x="406400" y="20637"/>
                  </a:cubicBezTo>
                  <a:cubicBezTo>
                    <a:pt x="419629" y="19050"/>
                    <a:pt x="464608" y="25399"/>
                    <a:pt x="476250" y="23812"/>
                  </a:cubicBezTo>
                  <a:cubicBezTo>
                    <a:pt x="487892" y="22225"/>
                    <a:pt x="457200" y="12170"/>
                    <a:pt x="476250" y="11112"/>
                  </a:cubicBezTo>
                  <a:cubicBezTo>
                    <a:pt x="495300" y="10054"/>
                    <a:pt x="570971" y="19049"/>
                    <a:pt x="590550" y="17462"/>
                  </a:cubicBezTo>
                  <a:cubicBezTo>
                    <a:pt x="610129" y="15875"/>
                    <a:pt x="575204" y="3174"/>
                    <a:pt x="593725" y="1587"/>
                  </a:cubicBezTo>
                  <a:cubicBezTo>
                    <a:pt x="612246" y="0"/>
                    <a:pt x="701675" y="7937"/>
                    <a:pt x="701675" y="7937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s-ES"/>
            </a:p>
          </p:txBody>
        </p:sp>
      </p:grp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1773238" y="5437188"/>
            <a:ext cx="6330950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716088" y="3898900"/>
            <a:ext cx="12065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716088" y="4678363"/>
            <a:ext cx="12065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1716088" y="3097213"/>
            <a:ext cx="12065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1716088" y="2297113"/>
            <a:ext cx="12065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1716088" y="1495425"/>
            <a:ext cx="12065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>
            <a:off x="2613025" y="5426075"/>
            <a:ext cx="1222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3516313" y="5426075"/>
            <a:ext cx="1222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5400000">
            <a:off x="5330825" y="5426075"/>
            <a:ext cx="1222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6235700" y="5426075"/>
            <a:ext cx="1222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5400000">
            <a:off x="7142163" y="5426075"/>
            <a:ext cx="1222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>
            <a:off x="8047038" y="5426075"/>
            <a:ext cx="1222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18" name="TextBox 53"/>
          <p:cNvSpPr txBox="1">
            <a:spLocks noChangeArrowheads="1"/>
          </p:cNvSpPr>
          <p:nvPr/>
        </p:nvSpPr>
        <p:spPr bwMode="auto">
          <a:xfrm>
            <a:off x="1412875" y="524668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1519" name="TextBox 54"/>
          <p:cNvSpPr txBox="1">
            <a:spLocks noChangeArrowheads="1"/>
          </p:cNvSpPr>
          <p:nvPr/>
        </p:nvSpPr>
        <p:spPr bwMode="auto">
          <a:xfrm>
            <a:off x="1270000" y="3717925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21520" name="TextBox 55"/>
          <p:cNvSpPr txBox="1">
            <a:spLocks noChangeArrowheads="1"/>
          </p:cNvSpPr>
          <p:nvPr/>
        </p:nvSpPr>
        <p:spPr bwMode="auto">
          <a:xfrm>
            <a:off x="1270000" y="2130425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21521" name="TextBox 56"/>
          <p:cNvSpPr txBox="1">
            <a:spLocks noChangeArrowheads="1"/>
          </p:cNvSpPr>
          <p:nvPr/>
        </p:nvSpPr>
        <p:spPr bwMode="auto">
          <a:xfrm>
            <a:off x="1270000" y="1317625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21522" name="TextBox 57"/>
          <p:cNvSpPr txBox="1">
            <a:spLocks noChangeArrowheads="1"/>
          </p:cNvSpPr>
          <p:nvPr/>
        </p:nvSpPr>
        <p:spPr bwMode="auto">
          <a:xfrm>
            <a:off x="1270000" y="2916238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21523" name="TextBox 58"/>
          <p:cNvSpPr txBox="1">
            <a:spLocks noChangeArrowheads="1"/>
          </p:cNvSpPr>
          <p:nvPr/>
        </p:nvSpPr>
        <p:spPr bwMode="auto">
          <a:xfrm>
            <a:off x="1412875" y="4500563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107" name="Straight Connector 106"/>
          <p:cNvCxnSpPr>
            <a:cxnSpLocks noChangeShapeType="1"/>
          </p:cNvCxnSpPr>
          <p:nvPr/>
        </p:nvCxnSpPr>
        <p:spPr bwMode="auto">
          <a:xfrm rot="5400000">
            <a:off x="4405313" y="5432425"/>
            <a:ext cx="1222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>
            <a:off x="-207962" y="3482975"/>
            <a:ext cx="3967162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26" name="TextBox 46"/>
          <p:cNvSpPr txBox="1">
            <a:spLocks noChangeArrowheads="1"/>
          </p:cNvSpPr>
          <p:nvPr/>
        </p:nvSpPr>
        <p:spPr bwMode="auto">
          <a:xfrm>
            <a:off x="4075113" y="1757363"/>
            <a:ext cx="17018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Enalapril</a:t>
            </a:r>
          </a:p>
          <a:p>
            <a:pPr algn="ctr"/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(n=4212)</a:t>
            </a:r>
          </a:p>
        </p:txBody>
      </p:sp>
      <p:sp>
        <p:nvSpPr>
          <p:cNvPr id="21527" name="TextBox 49"/>
          <p:cNvSpPr txBox="1">
            <a:spLocks noChangeArrowheads="1"/>
          </p:cNvSpPr>
          <p:nvPr/>
        </p:nvSpPr>
        <p:spPr bwMode="auto">
          <a:xfrm>
            <a:off x="3268663" y="5461000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360</a:t>
            </a:r>
          </a:p>
        </p:txBody>
      </p:sp>
      <p:sp>
        <p:nvSpPr>
          <p:cNvPr id="21528" name="TextBox 50"/>
          <p:cNvSpPr txBox="1">
            <a:spLocks noChangeArrowheads="1"/>
          </p:cNvSpPr>
          <p:nvPr/>
        </p:nvSpPr>
        <p:spPr bwMode="auto">
          <a:xfrm>
            <a:off x="5084763" y="5461000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720</a:t>
            </a:r>
          </a:p>
        </p:txBody>
      </p:sp>
      <p:sp>
        <p:nvSpPr>
          <p:cNvPr id="21529" name="TextBox 51"/>
          <p:cNvSpPr txBox="1">
            <a:spLocks noChangeArrowheads="1"/>
          </p:cNvSpPr>
          <p:nvPr/>
        </p:nvSpPr>
        <p:spPr bwMode="auto">
          <a:xfrm>
            <a:off x="6831013" y="5461000"/>
            <a:ext cx="75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1080</a:t>
            </a:r>
          </a:p>
        </p:txBody>
      </p:sp>
      <p:sp>
        <p:nvSpPr>
          <p:cNvPr id="21530" name="TextBox 52"/>
          <p:cNvSpPr txBox="1">
            <a:spLocks noChangeArrowheads="1"/>
          </p:cNvSpPr>
          <p:nvPr/>
        </p:nvSpPr>
        <p:spPr bwMode="auto">
          <a:xfrm>
            <a:off x="1673225" y="5461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1531" name="TextBox 59"/>
          <p:cNvSpPr txBox="1">
            <a:spLocks noChangeArrowheads="1"/>
          </p:cNvSpPr>
          <p:nvPr/>
        </p:nvSpPr>
        <p:spPr bwMode="auto">
          <a:xfrm>
            <a:off x="2368550" y="5461000"/>
            <a:ext cx="611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180</a:t>
            </a:r>
          </a:p>
        </p:txBody>
      </p:sp>
      <p:sp>
        <p:nvSpPr>
          <p:cNvPr id="21532" name="TextBox 61"/>
          <p:cNvSpPr txBox="1">
            <a:spLocks noChangeArrowheads="1"/>
          </p:cNvSpPr>
          <p:nvPr/>
        </p:nvSpPr>
        <p:spPr bwMode="auto">
          <a:xfrm>
            <a:off x="4168775" y="5461000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540</a:t>
            </a:r>
          </a:p>
        </p:txBody>
      </p:sp>
      <p:sp>
        <p:nvSpPr>
          <p:cNvPr id="21533" name="TextBox 62"/>
          <p:cNvSpPr txBox="1">
            <a:spLocks noChangeArrowheads="1"/>
          </p:cNvSpPr>
          <p:nvPr/>
        </p:nvSpPr>
        <p:spPr bwMode="auto">
          <a:xfrm>
            <a:off x="5994400" y="5461000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900</a:t>
            </a:r>
          </a:p>
        </p:txBody>
      </p:sp>
      <p:sp>
        <p:nvSpPr>
          <p:cNvPr id="21534" name="TextBox 63"/>
          <p:cNvSpPr txBox="1">
            <a:spLocks noChangeArrowheads="1"/>
          </p:cNvSpPr>
          <p:nvPr/>
        </p:nvSpPr>
        <p:spPr bwMode="auto">
          <a:xfrm>
            <a:off x="7726363" y="5461000"/>
            <a:ext cx="75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1260</a:t>
            </a:r>
          </a:p>
        </p:txBody>
      </p:sp>
      <p:sp>
        <p:nvSpPr>
          <p:cNvPr id="21535" name="TextBox 65"/>
          <p:cNvSpPr txBox="1">
            <a:spLocks noChangeArrowheads="1"/>
          </p:cNvSpPr>
          <p:nvPr/>
        </p:nvSpPr>
        <p:spPr bwMode="auto">
          <a:xfrm>
            <a:off x="2435225" y="5854700"/>
            <a:ext cx="503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Days After Randomization</a:t>
            </a:r>
          </a:p>
        </p:txBody>
      </p:sp>
      <p:sp>
        <p:nvSpPr>
          <p:cNvPr id="21536" name="TextBox 98"/>
          <p:cNvSpPr txBox="1">
            <a:spLocks noChangeArrowheads="1"/>
          </p:cNvSpPr>
          <p:nvPr/>
        </p:nvSpPr>
        <p:spPr bwMode="auto">
          <a:xfrm>
            <a:off x="1511300" y="62547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4187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4212</a:t>
            </a:r>
          </a:p>
        </p:txBody>
      </p:sp>
      <p:sp>
        <p:nvSpPr>
          <p:cNvPr id="21537" name="TextBox 99"/>
          <p:cNvSpPr txBox="1">
            <a:spLocks noChangeArrowheads="1"/>
          </p:cNvSpPr>
          <p:nvPr/>
        </p:nvSpPr>
        <p:spPr bwMode="auto">
          <a:xfrm>
            <a:off x="2411413" y="6254750"/>
            <a:ext cx="525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3922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3883</a:t>
            </a:r>
          </a:p>
        </p:txBody>
      </p:sp>
      <p:sp>
        <p:nvSpPr>
          <p:cNvPr id="21538" name="TextBox 100"/>
          <p:cNvSpPr txBox="1">
            <a:spLocks noChangeArrowheads="1"/>
          </p:cNvSpPr>
          <p:nvPr/>
        </p:nvSpPr>
        <p:spPr bwMode="auto">
          <a:xfrm>
            <a:off x="3309938" y="62547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3663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3579</a:t>
            </a:r>
          </a:p>
        </p:txBody>
      </p:sp>
      <p:sp>
        <p:nvSpPr>
          <p:cNvPr id="21539" name="TextBox 101"/>
          <p:cNvSpPr txBox="1">
            <a:spLocks noChangeArrowheads="1"/>
          </p:cNvSpPr>
          <p:nvPr/>
        </p:nvSpPr>
        <p:spPr bwMode="auto">
          <a:xfrm>
            <a:off x="4208463" y="62547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3018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2922</a:t>
            </a:r>
          </a:p>
        </p:txBody>
      </p:sp>
      <p:sp>
        <p:nvSpPr>
          <p:cNvPr id="21540" name="TextBox 102"/>
          <p:cNvSpPr txBox="1">
            <a:spLocks noChangeArrowheads="1"/>
          </p:cNvSpPr>
          <p:nvPr/>
        </p:nvSpPr>
        <p:spPr bwMode="auto">
          <a:xfrm>
            <a:off x="5113338" y="62547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2257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2123</a:t>
            </a:r>
          </a:p>
        </p:txBody>
      </p:sp>
      <p:sp>
        <p:nvSpPr>
          <p:cNvPr id="21541" name="TextBox 103"/>
          <p:cNvSpPr txBox="1">
            <a:spLocks noChangeArrowheads="1"/>
          </p:cNvSpPr>
          <p:nvPr/>
        </p:nvSpPr>
        <p:spPr bwMode="auto">
          <a:xfrm>
            <a:off x="6019800" y="62547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1544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1488</a:t>
            </a:r>
          </a:p>
        </p:txBody>
      </p:sp>
      <p:sp>
        <p:nvSpPr>
          <p:cNvPr id="21542" name="TextBox 104"/>
          <p:cNvSpPr txBox="1">
            <a:spLocks noChangeArrowheads="1"/>
          </p:cNvSpPr>
          <p:nvPr/>
        </p:nvSpPr>
        <p:spPr bwMode="auto">
          <a:xfrm>
            <a:off x="6970713" y="6254750"/>
            <a:ext cx="44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896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853</a:t>
            </a:r>
          </a:p>
        </p:txBody>
      </p:sp>
      <p:sp>
        <p:nvSpPr>
          <p:cNvPr id="21543" name="TextBox 105"/>
          <p:cNvSpPr txBox="1">
            <a:spLocks noChangeArrowheads="1"/>
          </p:cNvSpPr>
          <p:nvPr/>
        </p:nvSpPr>
        <p:spPr bwMode="auto">
          <a:xfrm>
            <a:off x="7870825" y="6254750"/>
            <a:ext cx="44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249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236</a:t>
            </a:r>
          </a:p>
        </p:txBody>
      </p:sp>
      <p:sp>
        <p:nvSpPr>
          <p:cNvPr id="21544" name="TextBox 107"/>
          <p:cNvSpPr txBox="1">
            <a:spLocks noChangeArrowheads="1"/>
          </p:cNvSpPr>
          <p:nvPr/>
        </p:nvSpPr>
        <p:spPr bwMode="auto">
          <a:xfrm>
            <a:off x="382588" y="6254750"/>
            <a:ext cx="782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LCZ696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Enalapril</a:t>
            </a:r>
          </a:p>
        </p:txBody>
      </p:sp>
      <p:sp>
        <p:nvSpPr>
          <p:cNvPr id="21545" name="TextBox 108"/>
          <p:cNvSpPr txBox="1">
            <a:spLocks noChangeArrowheads="1"/>
          </p:cNvSpPr>
          <p:nvPr/>
        </p:nvSpPr>
        <p:spPr bwMode="auto">
          <a:xfrm>
            <a:off x="382588" y="5976938"/>
            <a:ext cx="125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Patients at Risk</a:t>
            </a:r>
          </a:p>
        </p:txBody>
      </p:sp>
      <p:cxnSp>
        <p:nvCxnSpPr>
          <p:cNvPr id="111" name="Straight Connector 110"/>
          <p:cNvCxnSpPr>
            <a:cxnSpLocks noChangeShapeType="1"/>
          </p:cNvCxnSpPr>
          <p:nvPr/>
        </p:nvCxnSpPr>
        <p:spPr bwMode="auto">
          <a:xfrm>
            <a:off x="454025" y="6254750"/>
            <a:ext cx="12096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47" name="TextBox 114"/>
          <p:cNvSpPr txBox="1">
            <a:spLocks noChangeArrowheads="1"/>
          </p:cNvSpPr>
          <p:nvPr/>
        </p:nvSpPr>
        <p:spPr bwMode="auto">
          <a:xfrm>
            <a:off x="8089900" y="1778000"/>
            <a:ext cx="823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1117</a:t>
            </a:r>
          </a:p>
        </p:txBody>
      </p:sp>
      <p:sp>
        <p:nvSpPr>
          <p:cNvPr id="21548" name="TextBox 60"/>
          <p:cNvSpPr txBox="1">
            <a:spLocks noChangeArrowheads="1"/>
          </p:cNvSpPr>
          <p:nvPr/>
        </p:nvSpPr>
        <p:spPr bwMode="auto">
          <a:xfrm rot="-5400000">
            <a:off x="-632618" y="3248818"/>
            <a:ext cx="3117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Kaplan-Meier Estimate of</a:t>
            </a:r>
          </a:p>
          <a:p>
            <a:pPr algn="ctr">
              <a:lnSpc>
                <a:spcPts val="2000"/>
              </a:lnSpc>
            </a:pPr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Cumulative Rates (%)</a:t>
            </a:r>
          </a:p>
        </p:txBody>
      </p:sp>
      <p:sp>
        <p:nvSpPr>
          <p:cNvPr id="21549" name="TextBox 71"/>
          <p:cNvSpPr txBox="1">
            <a:spLocks noChangeArrowheads="1"/>
          </p:cNvSpPr>
          <p:nvPr/>
        </p:nvSpPr>
        <p:spPr bwMode="auto">
          <a:xfrm>
            <a:off x="8151813" y="24003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914</a:t>
            </a:r>
          </a:p>
        </p:txBody>
      </p:sp>
      <p:sp>
        <p:nvSpPr>
          <p:cNvPr id="21550" name="TextBox 72"/>
          <p:cNvSpPr txBox="1">
            <a:spLocks noChangeArrowheads="1"/>
          </p:cNvSpPr>
          <p:nvPr/>
        </p:nvSpPr>
        <p:spPr bwMode="auto">
          <a:xfrm>
            <a:off x="6645275" y="3035300"/>
            <a:ext cx="14827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LCZ696</a:t>
            </a:r>
          </a:p>
          <a:p>
            <a:pPr algn="ctr"/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(n=4187)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324350" y="4233863"/>
            <a:ext cx="3827463" cy="10160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HR = 0.80 (0.73-0.87)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P = 0.0000002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Number needed to treat = 21</a:t>
            </a:r>
            <a:endParaRPr lang="en-US" sz="20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1773234" y="2612693"/>
            <a:ext cx="6330950" cy="2852443"/>
            <a:chOff x="1666875" y="3016250"/>
            <a:chExt cx="6330950" cy="1289050"/>
          </a:xfrm>
          <a:effectLst>
            <a:outerShdw blurRad="76200" dist="38100" dir="2700000">
              <a:srgbClr val="000000">
                <a:alpha val="43000"/>
              </a:srgbClr>
            </a:outerShdw>
          </a:effectLst>
        </p:grpSpPr>
        <p:sp>
          <p:nvSpPr>
            <p:cNvPr id="75" name="Freeform 74"/>
            <p:cNvSpPr/>
            <p:nvPr/>
          </p:nvSpPr>
          <p:spPr>
            <a:xfrm>
              <a:off x="1666875" y="3683000"/>
              <a:ext cx="2352675" cy="622300"/>
            </a:xfrm>
            <a:custGeom>
              <a:avLst/>
              <a:gdLst>
                <a:gd name="connsiteX0" fmla="*/ 0 w 2352675"/>
                <a:gd name="connsiteY0" fmla="*/ 622300 h 622300"/>
                <a:gd name="connsiteX1" fmla="*/ 60325 w 2352675"/>
                <a:gd name="connsiteY1" fmla="*/ 612775 h 622300"/>
                <a:gd name="connsiteX2" fmla="*/ 82550 w 2352675"/>
                <a:gd name="connsiteY2" fmla="*/ 600075 h 622300"/>
                <a:gd name="connsiteX3" fmla="*/ 149225 w 2352675"/>
                <a:gd name="connsiteY3" fmla="*/ 584200 h 622300"/>
                <a:gd name="connsiteX4" fmla="*/ 165100 w 2352675"/>
                <a:gd name="connsiteY4" fmla="*/ 568325 h 622300"/>
                <a:gd name="connsiteX5" fmla="*/ 212725 w 2352675"/>
                <a:gd name="connsiteY5" fmla="*/ 565150 h 622300"/>
                <a:gd name="connsiteX6" fmla="*/ 279400 w 2352675"/>
                <a:gd name="connsiteY6" fmla="*/ 549275 h 622300"/>
                <a:gd name="connsiteX7" fmla="*/ 320675 w 2352675"/>
                <a:gd name="connsiteY7" fmla="*/ 536575 h 622300"/>
                <a:gd name="connsiteX8" fmla="*/ 374650 w 2352675"/>
                <a:gd name="connsiteY8" fmla="*/ 520700 h 622300"/>
                <a:gd name="connsiteX9" fmla="*/ 428625 w 2352675"/>
                <a:gd name="connsiteY9" fmla="*/ 501650 h 622300"/>
                <a:gd name="connsiteX10" fmla="*/ 469900 w 2352675"/>
                <a:gd name="connsiteY10" fmla="*/ 485775 h 622300"/>
                <a:gd name="connsiteX11" fmla="*/ 517525 w 2352675"/>
                <a:gd name="connsiteY11" fmla="*/ 463550 h 622300"/>
                <a:gd name="connsiteX12" fmla="*/ 558800 w 2352675"/>
                <a:gd name="connsiteY12" fmla="*/ 463550 h 622300"/>
                <a:gd name="connsiteX13" fmla="*/ 596900 w 2352675"/>
                <a:gd name="connsiteY13" fmla="*/ 450850 h 622300"/>
                <a:gd name="connsiteX14" fmla="*/ 596900 w 2352675"/>
                <a:gd name="connsiteY14" fmla="*/ 441325 h 622300"/>
                <a:gd name="connsiteX15" fmla="*/ 688975 w 2352675"/>
                <a:gd name="connsiteY15" fmla="*/ 419100 h 622300"/>
                <a:gd name="connsiteX16" fmla="*/ 704850 w 2352675"/>
                <a:gd name="connsiteY16" fmla="*/ 412750 h 622300"/>
                <a:gd name="connsiteX17" fmla="*/ 774700 w 2352675"/>
                <a:gd name="connsiteY17" fmla="*/ 406400 h 622300"/>
                <a:gd name="connsiteX18" fmla="*/ 806450 w 2352675"/>
                <a:gd name="connsiteY18" fmla="*/ 393700 h 622300"/>
                <a:gd name="connsiteX19" fmla="*/ 819150 w 2352675"/>
                <a:gd name="connsiteY19" fmla="*/ 387350 h 622300"/>
                <a:gd name="connsiteX20" fmla="*/ 863600 w 2352675"/>
                <a:gd name="connsiteY20" fmla="*/ 377825 h 622300"/>
                <a:gd name="connsiteX21" fmla="*/ 908050 w 2352675"/>
                <a:gd name="connsiteY21" fmla="*/ 368300 h 622300"/>
                <a:gd name="connsiteX22" fmla="*/ 936625 w 2352675"/>
                <a:gd name="connsiteY22" fmla="*/ 358775 h 622300"/>
                <a:gd name="connsiteX23" fmla="*/ 952500 w 2352675"/>
                <a:gd name="connsiteY23" fmla="*/ 352425 h 622300"/>
                <a:gd name="connsiteX24" fmla="*/ 977900 w 2352675"/>
                <a:gd name="connsiteY24" fmla="*/ 342900 h 622300"/>
                <a:gd name="connsiteX25" fmla="*/ 1003300 w 2352675"/>
                <a:gd name="connsiteY25" fmla="*/ 333375 h 622300"/>
                <a:gd name="connsiteX26" fmla="*/ 1047750 w 2352675"/>
                <a:gd name="connsiteY26" fmla="*/ 320675 h 622300"/>
                <a:gd name="connsiteX27" fmla="*/ 1060450 w 2352675"/>
                <a:gd name="connsiteY27" fmla="*/ 314325 h 622300"/>
                <a:gd name="connsiteX28" fmla="*/ 1108075 w 2352675"/>
                <a:gd name="connsiteY28" fmla="*/ 292100 h 622300"/>
                <a:gd name="connsiteX29" fmla="*/ 1152525 w 2352675"/>
                <a:gd name="connsiteY29" fmla="*/ 279400 h 622300"/>
                <a:gd name="connsiteX30" fmla="*/ 1216025 w 2352675"/>
                <a:gd name="connsiteY30" fmla="*/ 266700 h 622300"/>
                <a:gd name="connsiteX31" fmla="*/ 1266825 w 2352675"/>
                <a:gd name="connsiteY31" fmla="*/ 254000 h 622300"/>
                <a:gd name="connsiteX32" fmla="*/ 1314450 w 2352675"/>
                <a:gd name="connsiteY32" fmla="*/ 247650 h 622300"/>
                <a:gd name="connsiteX33" fmla="*/ 1374775 w 2352675"/>
                <a:gd name="connsiteY33" fmla="*/ 228600 h 622300"/>
                <a:gd name="connsiteX34" fmla="*/ 1416050 w 2352675"/>
                <a:gd name="connsiteY34" fmla="*/ 222250 h 622300"/>
                <a:gd name="connsiteX35" fmla="*/ 1476375 w 2352675"/>
                <a:gd name="connsiteY35" fmla="*/ 206375 h 622300"/>
                <a:gd name="connsiteX36" fmla="*/ 1524000 w 2352675"/>
                <a:gd name="connsiteY36" fmla="*/ 190500 h 622300"/>
                <a:gd name="connsiteX37" fmla="*/ 1549400 w 2352675"/>
                <a:gd name="connsiteY37" fmla="*/ 180975 h 622300"/>
                <a:gd name="connsiteX38" fmla="*/ 1571625 w 2352675"/>
                <a:gd name="connsiteY38" fmla="*/ 177800 h 622300"/>
                <a:gd name="connsiteX39" fmla="*/ 1609725 w 2352675"/>
                <a:gd name="connsiteY39" fmla="*/ 171450 h 622300"/>
                <a:gd name="connsiteX40" fmla="*/ 1628775 w 2352675"/>
                <a:gd name="connsiteY40" fmla="*/ 165100 h 622300"/>
                <a:gd name="connsiteX41" fmla="*/ 1673225 w 2352675"/>
                <a:gd name="connsiteY41" fmla="*/ 152400 h 622300"/>
                <a:gd name="connsiteX42" fmla="*/ 1724025 w 2352675"/>
                <a:gd name="connsiteY42" fmla="*/ 146050 h 622300"/>
                <a:gd name="connsiteX43" fmla="*/ 1774825 w 2352675"/>
                <a:gd name="connsiteY43" fmla="*/ 127000 h 622300"/>
                <a:gd name="connsiteX44" fmla="*/ 1835150 w 2352675"/>
                <a:gd name="connsiteY44" fmla="*/ 104775 h 622300"/>
                <a:gd name="connsiteX45" fmla="*/ 1892300 w 2352675"/>
                <a:gd name="connsiteY45" fmla="*/ 95250 h 622300"/>
                <a:gd name="connsiteX46" fmla="*/ 1924050 w 2352675"/>
                <a:gd name="connsiteY46" fmla="*/ 88900 h 622300"/>
                <a:gd name="connsiteX47" fmla="*/ 2000250 w 2352675"/>
                <a:gd name="connsiteY47" fmla="*/ 85725 h 622300"/>
                <a:gd name="connsiteX48" fmla="*/ 2041525 w 2352675"/>
                <a:gd name="connsiteY48" fmla="*/ 66675 h 622300"/>
                <a:gd name="connsiteX49" fmla="*/ 2101850 w 2352675"/>
                <a:gd name="connsiteY49" fmla="*/ 60325 h 622300"/>
                <a:gd name="connsiteX50" fmla="*/ 2159000 w 2352675"/>
                <a:gd name="connsiteY50" fmla="*/ 41275 h 622300"/>
                <a:gd name="connsiteX51" fmla="*/ 2206625 w 2352675"/>
                <a:gd name="connsiteY51" fmla="*/ 28575 h 622300"/>
                <a:gd name="connsiteX52" fmla="*/ 2244725 w 2352675"/>
                <a:gd name="connsiteY52" fmla="*/ 22225 h 622300"/>
                <a:gd name="connsiteX53" fmla="*/ 2305050 w 2352675"/>
                <a:gd name="connsiteY53" fmla="*/ 9525 h 622300"/>
                <a:gd name="connsiteX54" fmla="*/ 2352675 w 2352675"/>
                <a:gd name="connsiteY54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52675" h="622300">
                  <a:moveTo>
                    <a:pt x="0" y="622300"/>
                  </a:moveTo>
                  <a:cubicBezTo>
                    <a:pt x="23283" y="619389"/>
                    <a:pt x="46567" y="616479"/>
                    <a:pt x="60325" y="612775"/>
                  </a:cubicBezTo>
                  <a:cubicBezTo>
                    <a:pt x="74083" y="609071"/>
                    <a:pt x="67733" y="604838"/>
                    <a:pt x="82550" y="600075"/>
                  </a:cubicBezTo>
                  <a:cubicBezTo>
                    <a:pt x="97367" y="595312"/>
                    <a:pt x="135467" y="589492"/>
                    <a:pt x="149225" y="584200"/>
                  </a:cubicBezTo>
                  <a:cubicBezTo>
                    <a:pt x="162983" y="578908"/>
                    <a:pt x="154517" y="571500"/>
                    <a:pt x="165100" y="568325"/>
                  </a:cubicBezTo>
                  <a:cubicBezTo>
                    <a:pt x="175683" y="565150"/>
                    <a:pt x="193675" y="568325"/>
                    <a:pt x="212725" y="565150"/>
                  </a:cubicBezTo>
                  <a:cubicBezTo>
                    <a:pt x="231775" y="561975"/>
                    <a:pt x="261408" y="554038"/>
                    <a:pt x="279400" y="549275"/>
                  </a:cubicBezTo>
                  <a:cubicBezTo>
                    <a:pt x="297392" y="544513"/>
                    <a:pt x="320675" y="536575"/>
                    <a:pt x="320675" y="536575"/>
                  </a:cubicBezTo>
                  <a:cubicBezTo>
                    <a:pt x="336550" y="531813"/>
                    <a:pt x="356658" y="526521"/>
                    <a:pt x="374650" y="520700"/>
                  </a:cubicBezTo>
                  <a:cubicBezTo>
                    <a:pt x="392642" y="514879"/>
                    <a:pt x="412750" y="507471"/>
                    <a:pt x="428625" y="501650"/>
                  </a:cubicBezTo>
                  <a:cubicBezTo>
                    <a:pt x="444500" y="495829"/>
                    <a:pt x="455083" y="492125"/>
                    <a:pt x="469900" y="485775"/>
                  </a:cubicBezTo>
                  <a:cubicBezTo>
                    <a:pt x="484717" y="479425"/>
                    <a:pt x="502708" y="467254"/>
                    <a:pt x="517525" y="463550"/>
                  </a:cubicBezTo>
                  <a:cubicBezTo>
                    <a:pt x="532342" y="459846"/>
                    <a:pt x="545571" y="465667"/>
                    <a:pt x="558800" y="463550"/>
                  </a:cubicBezTo>
                  <a:cubicBezTo>
                    <a:pt x="572029" y="461433"/>
                    <a:pt x="590550" y="454554"/>
                    <a:pt x="596900" y="450850"/>
                  </a:cubicBezTo>
                  <a:cubicBezTo>
                    <a:pt x="603250" y="447146"/>
                    <a:pt x="581554" y="446617"/>
                    <a:pt x="596900" y="441325"/>
                  </a:cubicBezTo>
                  <a:cubicBezTo>
                    <a:pt x="612246" y="436033"/>
                    <a:pt x="670983" y="423863"/>
                    <a:pt x="688975" y="419100"/>
                  </a:cubicBezTo>
                  <a:cubicBezTo>
                    <a:pt x="706967" y="414338"/>
                    <a:pt x="690563" y="414867"/>
                    <a:pt x="704850" y="412750"/>
                  </a:cubicBezTo>
                  <a:cubicBezTo>
                    <a:pt x="719138" y="410633"/>
                    <a:pt x="757767" y="409575"/>
                    <a:pt x="774700" y="406400"/>
                  </a:cubicBezTo>
                  <a:cubicBezTo>
                    <a:pt x="791633" y="403225"/>
                    <a:pt x="799042" y="396875"/>
                    <a:pt x="806450" y="393700"/>
                  </a:cubicBezTo>
                  <a:cubicBezTo>
                    <a:pt x="813858" y="390525"/>
                    <a:pt x="809625" y="389996"/>
                    <a:pt x="819150" y="387350"/>
                  </a:cubicBezTo>
                  <a:cubicBezTo>
                    <a:pt x="828675" y="384704"/>
                    <a:pt x="863600" y="377825"/>
                    <a:pt x="863600" y="377825"/>
                  </a:cubicBezTo>
                  <a:cubicBezTo>
                    <a:pt x="878417" y="374650"/>
                    <a:pt x="895879" y="371475"/>
                    <a:pt x="908050" y="368300"/>
                  </a:cubicBezTo>
                  <a:cubicBezTo>
                    <a:pt x="920221" y="365125"/>
                    <a:pt x="929217" y="361421"/>
                    <a:pt x="936625" y="358775"/>
                  </a:cubicBezTo>
                  <a:cubicBezTo>
                    <a:pt x="944033" y="356129"/>
                    <a:pt x="952500" y="352425"/>
                    <a:pt x="952500" y="352425"/>
                  </a:cubicBezTo>
                  <a:lnTo>
                    <a:pt x="977900" y="342900"/>
                  </a:lnTo>
                  <a:cubicBezTo>
                    <a:pt x="986367" y="339725"/>
                    <a:pt x="991658" y="337079"/>
                    <a:pt x="1003300" y="333375"/>
                  </a:cubicBezTo>
                  <a:cubicBezTo>
                    <a:pt x="1014942" y="329671"/>
                    <a:pt x="1038225" y="323850"/>
                    <a:pt x="1047750" y="320675"/>
                  </a:cubicBezTo>
                  <a:cubicBezTo>
                    <a:pt x="1057275" y="317500"/>
                    <a:pt x="1060450" y="314325"/>
                    <a:pt x="1060450" y="314325"/>
                  </a:cubicBezTo>
                  <a:cubicBezTo>
                    <a:pt x="1070504" y="309563"/>
                    <a:pt x="1092729" y="297921"/>
                    <a:pt x="1108075" y="292100"/>
                  </a:cubicBezTo>
                  <a:cubicBezTo>
                    <a:pt x="1123421" y="286279"/>
                    <a:pt x="1134533" y="283633"/>
                    <a:pt x="1152525" y="279400"/>
                  </a:cubicBezTo>
                  <a:cubicBezTo>
                    <a:pt x="1170517" y="275167"/>
                    <a:pt x="1196975" y="270933"/>
                    <a:pt x="1216025" y="266700"/>
                  </a:cubicBezTo>
                  <a:cubicBezTo>
                    <a:pt x="1235075" y="262467"/>
                    <a:pt x="1250421" y="257175"/>
                    <a:pt x="1266825" y="254000"/>
                  </a:cubicBezTo>
                  <a:cubicBezTo>
                    <a:pt x="1283229" y="250825"/>
                    <a:pt x="1296458" y="251883"/>
                    <a:pt x="1314450" y="247650"/>
                  </a:cubicBezTo>
                  <a:cubicBezTo>
                    <a:pt x="1332442" y="243417"/>
                    <a:pt x="1357842" y="232833"/>
                    <a:pt x="1374775" y="228600"/>
                  </a:cubicBezTo>
                  <a:cubicBezTo>
                    <a:pt x="1391708" y="224367"/>
                    <a:pt x="1399117" y="225954"/>
                    <a:pt x="1416050" y="222250"/>
                  </a:cubicBezTo>
                  <a:cubicBezTo>
                    <a:pt x="1432983" y="218546"/>
                    <a:pt x="1458383" y="211667"/>
                    <a:pt x="1476375" y="206375"/>
                  </a:cubicBezTo>
                  <a:cubicBezTo>
                    <a:pt x="1494367" y="201083"/>
                    <a:pt x="1511829" y="194733"/>
                    <a:pt x="1524000" y="190500"/>
                  </a:cubicBezTo>
                  <a:cubicBezTo>
                    <a:pt x="1536171" y="186267"/>
                    <a:pt x="1541463" y="183092"/>
                    <a:pt x="1549400" y="180975"/>
                  </a:cubicBezTo>
                  <a:cubicBezTo>
                    <a:pt x="1557337" y="178858"/>
                    <a:pt x="1571625" y="177800"/>
                    <a:pt x="1571625" y="177800"/>
                  </a:cubicBezTo>
                  <a:cubicBezTo>
                    <a:pt x="1581679" y="176213"/>
                    <a:pt x="1600200" y="173567"/>
                    <a:pt x="1609725" y="171450"/>
                  </a:cubicBezTo>
                  <a:cubicBezTo>
                    <a:pt x="1619250" y="169333"/>
                    <a:pt x="1618192" y="168275"/>
                    <a:pt x="1628775" y="165100"/>
                  </a:cubicBezTo>
                  <a:cubicBezTo>
                    <a:pt x="1639358" y="161925"/>
                    <a:pt x="1657350" y="155575"/>
                    <a:pt x="1673225" y="152400"/>
                  </a:cubicBezTo>
                  <a:cubicBezTo>
                    <a:pt x="1689100" y="149225"/>
                    <a:pt x="1707092" y="150283"/>
                    <a:pt x="1724025" y="146050"/>
                  </a:cubicBezTo>
                  <a:cubicBezTo>
                    <a:pt x="1740958" y="141817"/>
                    <a:pt x="1774825" y="127000"/>
                    <a:pt x="1774825" y="127000"/>
                  </a:cubicBezTo>
                  <a:cubicBezTo>
                    <a:pt x="1793346" y="120121"/>
                    <a:pt x="1815571" y="110067"/>
                    <a:pt x="1835150" y="104775"/>
                  </a:cubicBezTo>
                  <a:cubicBezTo>
                    <a:pt x="1854729" y="99483"/>
                    <a:pt x="1877483" y="97896"/>
                    <a:pt x="1892300" y="95250"/>
                  </a:cubicBezTo>
                  <a:cubicBezTo>
                    <a:pt x="1907117" y="92604"/>
                    <a:pt x="1906058" y="90488"/>
                    <a:pt x="1924050" y="88900"/>
                  </a:cubicBezTo>
                  <a:cubicBezTo>
                    <a:pt x="1942042" y="87313"/>
                    <a:pt x="1980671" y="89429"/>
                    <a:pt x="2000250" y="85725"/>
                  </a:cubicBezTo>
                  <a:cubicBezTo>
                    <a:pt x="2019829" y="82021"/>
                    <a:pt x="2024592" y="70908"/>
                    <a:pt x="2041525" y="66675"/>
                  </a:cubicBezTo>
                  <a:cubicBezTo>
                    <a:pt x="2058458" y="62442"/>
                    <a:pt x="2082271" y="64558"/>
                    <a:pt x="2101850" y="60325"/>
                  </a:cubicBezTo>
                  <a:cubicBezTo>
                    <a:pt x="2121429" y="56092"/>
                    <a:pt x="2141538" y="46567"/>
                    <a:pt x="2159000" y="41275"/>
                  </a:cubicBezTo>
                  <a:cubicBezTo>
                    <a:pt x="2176462" y="35983"/>
                    <a:pt x="2192338" y="31750"/>
                    <a:pt x="2206625" y="28575"/>
                  </a:cubicBezTo>
                  <a:cubicBezTo>
                    <a:pt x="2220912" y="25400"/>
                    <a:pt x="2228321" y="25400"/>
                    <a:pt x="2244725" y="22225"/>
                  </a:cubicBezTo>
                  <a:cubicBezTo>
                    <a:pt x="2261129" y="19050"/>
                    <a:pt x="2305050" y="9525"/>
                    <a:pt x="2305050" y="9525"/>
                  </a:cubicBezTo>
                  <a:lnTo>
                    <a:pt x="2352675" y="0"/>
                  </a:lnTo>
                </a:path>
              </a:pathLst>
            </a:custGeom>
            <a:ln w="57150" cap="flat" cmpd="sng" algn="ctr">
              <a:solidFill>
                <a:srgbClr val="5F96C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4029075" y="3251200"/>
              <a:ext cx="2387600" cy="428625"/>
            </a:xfrm>
            <a:custGeom>
              <a:avLst/>
              <a:gdLst>
                <a:gd name="connsiteX0" fmla="*/ 0 w 2387600"/>
                <a:gd name="connsiteY0" fmla="*/ 428625 h 428625"/>
                <a:gd name="connsiteX1" fmla="*/ 92075 w 2387600"/>
                <a:gd name="connsiteY1" fmla="*/ 415925 h 428625"/>
                <a:gd name="connsiteX2" fmla="*/ 117475 w 2387600"/>
                <a:gd name="connsiteY2" fmla="*/ 403225 h 428625"/>
                <a:gd name="connsiteX3" fmla="*/ 180975 w 2387600"/>
                <a:gd name="connsiteY3" fmla="*/ 400050 h 428625"/>
                <a:gd name="connsiteX4" fmla="*/ 219075 w 2387600"/>
                <a:gd name="connsiteY4" fmla="*/ 387350 h 428625"/>
                <a:gd name="connsiteX5" fmla="*/ 263525 w 2387600"/>
                <a:gd name="connsiteY5" fmla="*/ 377825 h 428625"/>
                <a:gd name="connsiteX6" fmla="*/ 301625 w 2387600"/>
                <a:gd name="connsiteY6" fmla="*/ 368300 h 428625"/>
                <a:gd name="connsiteX7" fmla="*/ 336550 w 2387600"/>
                <a:gd name="connsiteY7" fmla="*/ 361950 h 428625"/>
                <a:gd name="connsiteX8" fmla="*/ 415925 w 2387600"/>
                <a:gd name="connsiteY8" fmla="*/ 355600 h 428625"/>
                <a:gd name="connsiteX9" fmla="*/ 438150 w 2387600"/>
                <a:gd name="connsiteY9" fmla="*/ 346075 h 428625"/>
                <a:gd name="connsiteX10" fmla="*/ 476250 w 2387600"/>
                <a:gd name="connsiteY10" fmla="*/ 339725 h 428625"/>
                <a:gd name="connsiteX11" fmla="*/ 555625 w 2387600"/>
                <a:gd name="connsiteY11" fmla="*/ 336550 h 428625"/>
                <a:gd name="connsiteX12" fmla="*/ 577850 w 2387600"/>
                <a:gd name="connsiteY12" fmla="*/ 317500 h 428625"/>
                <a:gd name="connsiteX13" fmla="*/ 628650 w 2387600"/>
                <a:gd name="connsiteY13" fmla="*/ 304800 h 428625"/>
                <a:gd name="connsiteX14" fmla="*/ 688975 w 2387600"/>
                <a:gd name="connsiteY14" fmla="*/ 295275 h 428625"/>
                <a:gd name="connsiteX15" fmla="*/ 720725 w 2387600"/>
                <a:gd name="connsiteY15" fmla="*/ 282575 h 428625"/>
                <a:gd name="connsiteX16" fmla="*/ 790575 w 2387600"/>
                <a:gd name="connsiteY16" fmla="*/ 273050 h 428625"/>
                <a:gd name="connsiteX17" fmla="*/ 869950 w 2387600"/>
                <a:gd name="connsiteY17" fmla="*/ 276225 h 428625"/>
                <a:gd name="connsiteX18" fmla="*/ 917575 w 2387600"/>
                <a:gd name="connsiteY18" fmla="*/ 250825 h 428625"/>
                <a:gd name="connsiteX19" fmla="*/ 987425 w 2387600"/>
                <a:gd name="connsiteY19" fmla="*/ 247650 h 428625"/>
                <a:gd name="connsiteX20" fmla="*/ 1025525 w 2387600"/>
                <a:gd name="connsiteY20" fmla="*/ 241300 h 428625"/>
                <a:gd name="connsiteX21" fmla="*/ 1085850 w 2387600"/>
                <a:gd name="connsiteY21" fmla="*/ 219075 h 428625"/>
                <a:gd name="connsiteX22" fmla="*/ 1123950 w 2387600"/>
                <a:gd name="connsiteY22" fmla="*/ 209550 h 428625"/>
                <a:gd name="connsiteX23" fmla="*/ 1228725 w 2387600"/>
                <a:gd name="connsiteY23" fmla="*/ 203200 h 428625"/>
                <a:gd name="connsiteX24" fmla="*/ 1260475 w 2387600"/>
                <a:gd name="connsiteY24" fmla="*/ 196850 h 428625"/>
                <a:gd name="connsiteX25" fmla="*/ 1349375 w 2387600"/>
                <a:gd name="connsiteY25" fmla="*/ 174625 h 428625"/>
                <a:gd name="connsiteX26" fmla="*/ 1384300 w 2387600"/>
                <a:gd name="connsiteY26" fmla="*/ 161925 h 428625"/>
                <a:gd name="connsiteX27" fmla="*/ 1419225 w 2387600"/>
                <a:gd name="connsiteY27" fmla="*/ 155575 h 428625"/>
                <a:gd name="connsiteX28" fmla="*/ 1552575 w 2387600"/>
                <a:gd name="connsiteY28" fmla="*/ 155575 h 428625"/>
                <a:gd name="connsiteX29" fmla="*/ 1574800 w 2387600"/>
                <a:gd name="connsiteY29" fmla="*/ 142875 h 428625"/>
                <a:gd name="connsiteX30" fmla="*/ 1657350 w 2387600"/>
                <a:gd name="connsiteY30" fmla="*/ 130175 h 428625"/>
                <a:gd name="connsiteX31" fmla="*/ 1711325 w 2387600"/>
                <a:gd name="connsiteY31" fmla="*/ 130175 h 428625"/>
                <a:gd name="connsiteX32" fmla="*/ 1778000 w 2387600"/>
                <a:gd name="connsiteY32" fmla="*/ 120650 h 428625"/>
                <a:gd name="connsiteX33" fmla="*/ 1819275 w 2387600"/>
                <a:gd name="connsiteY33" fmla="*/ 117475 h 428625"/>
                <a:gd name="connsiteX34" fmla="*/ 1895475 w 2387600"/>
                <a:gd name="connsiteY34" fmla="*/ 114300 h 428625"/>
                <a:gd name="connsiteX35" fmla="*/ 1924050 w 2387600"/>
                <a:gd name="connsiteY35" fmla="*/ 101600 h 428625"/>
                <a:gd name="connsiteX36" fmla="*/ 1987550 w 2387600"/>
                <a:gd name="connsiteY36" fmla="*/ 95250 h 428625"/>
                <a:gd name="connsiteX37" fmla="*/ 2028825 w 2387600"/>
                <a:gd name="connsiteY37" fmla="*/ 82550 h 428625"/>
                <a:gd name="connsiteX38" fmla="*/ 2060575 w 2387600"/>
                <a:gd name="connsiteY38" fmla="*/ 76200 h 428625"/>
                <a:gd name="connsiteX39" fmla="*/ 2095500 w 2387600"/>
                <a:gd name="connsiteY39" fmla="*/ 66675 h 428625"/>
                <a:gd name="connsiteX40" fmla="*/ 2143125 w 2387600"/>
                <a:gd name="connsiteY40" fmla="*/ 53975 h 428625"/>
                <a:gd name="connsiteX41" fmla="*/ 2209800 w 2387600"/>
                <a:gd name="connsiteY41" fmla="*/ 47625 h 428625"/>
                <a:gd name="connsiteX42" fmla="*/ 2251075 w 2387600"/>
                <a:gd name="connsiteY42" fmla="*/ 41275 h 428625"/>
                <a:gd name="connsiteX43" fmla="*/ 2311400 w 2387600"/>
                <a:gd name="connsiteY43" fmla="*/ 22225 h 428625"/>
                <a:gd name="connsiteX44" fmla="*/ 2349500 w 2387600"/>
                <a:gd name="connsiteY44" fmla="*/ 12700 h 428625"/>
                <a:gd name="connsiteX45" fmla="*/ 2387600 w 2387600"/>
                <a:gd name="connsiteY45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387600" h="428625">
                  <a:moveTo>
                    <a:pt x="0" y="428625"/>
                  </a:moveTo>
                  <a:cubicBezTo>
                    <a:pt x="36248" y="424391"/>
                    <a:pt x="72496" y="420158"/>
                    <a:pt x="92075" y="415925"/>
                  </a:cubicBezTo>
                  <a:cubicBezTo>
                    <a:pt x="111654" y="411692"/>
                    <a:pt x="102658" y="405871"/>
                    <a:pt x="117475" y="403225"/>
                  </a:cubicBezTo>
                  <a:cubicBezTo>
                    <a:pt x="132292" y="400579"/>
                    <a:pt x="164042" y="402696"/>
                    <a:pt x="180975" y="400050"/>
                  </a:cubicBezTo>
                  <a:cubicBezTo>
                    <a:pt x="197908" y="397404"/>
                    <a:pt x="205317" y="391054"/>
                    <a:pt x="219075" y="387350"/>
                  </a:cubicBezTo>
                  <a:cubicBezTo>
                    <a:pt x="232833" y="383646"/>
                    <a:pt x="249767" y="381000"/>
                    <a:pt x="263525" y="377825"/>
                  </a:cubicBezTo>
                  <a:cubicBezTo>
                    <a:pt x="277283" y="374650"/>
                    <a:pt x="289454" y="370946"/>
                    <a:pt x="301625" y="368300"/>
                  </a:cubicBezTo>
                  <a:cubicBezTo>
                    <a:pt x="313796" y="365654"/>
                    <a:pt x="317500" y="364067"/>
                    <a:pt x="336550" y="361950"/>
                  </a:cubicBezTo>
                  <a:cubicBezTo>
                    <a:pt x="355600" y="359833"/>
                    <a:pt x="398992" y="358246"/>
                    <a:pt x="415925" y="355600"/>
                  </a:cubicBezTo>
                  <a:cubicBezTo>
                    <a:pt x="432858" y="352954"/>
                    <a:pt x="428096" y="348721"/>
                    <a:pt x="438150" y="346075"/>
                  </a:cubicBezTo>
                  <a:cubicBezTo>
                    <a:pt x="448204" y="343429"/>
                    <a:pt x="456671" y="341312"/>
                    <a:pt x="476250" y="339725"/>
                  </a:cubicBezTo>
                  <a:cubicBezTo>
                    <a:pt x="495829" y="338138"/>
                    <a:pt x="538692" y="340254"/>
                    <a:pt x="555625" y="336550"/>
                  </a:cubicBezTo>
                  <a:cubicBezTo>
                    <a:pt x="572558" y="332846"/>
                    <a:pt x="565679" y="322792"/>
                    <a:pt x="577850" y="317500"/>
                  </a:cubicBezTo>
                  <a:cubicBezTo>
                    <a:pt x="590021" y="312208"/>
                    <a:pt x="610129" y="308504"/>
                    <a:pt x="628650" y="304800"/>
                  </a:cubicBezTo>
                  <a:cubicBezTo>
                    <a:pt x="647171" y="301096"/>
                    <a:pt x="673629" y="298979"/>
                    <a:pt x="688975" y="295275"/>
                  </a:cubicBezTo>
                  <a:cubicBezTo>
                    <a:pt x="704321" y="291571"/>
                    <a:pt x="703792" y="286279"/>
                    <a:pt x="720725" y="282575"/>
                  </a:cubicBezTo>
                  <a:cubicBezTo>
                    <a:pt x="737658" y="278871"/>
                    <a:pt x="765704" y="274108"/>
                    <a:pt x="790575" y="273050"/>
                  </a:cubicBezTo>
                  <a:cubicBezTo>
                    <a:pt x="815446" y="271992"/>
                    <a:pt x="848783" y="279929"/>
                    <a:pt x="869950" y="276225"/>
                  </a:cubicBezTo>
                  <a:cubicBezTo>
                    <a:pt x="891117" y="272521"/>
                    <a:pt x="897996" y="255587"/>
                    <a:pt x="917575" y="250825"/>
                  </a:cubicBezTo>
                  <a:cubicBezTo>
                    <a:pt x="937154" y="246063"/>
                    <a:pt x="969433" y="249238"/>
                    <a:pt x="987425" y="247650"/>
                  </a:cubicBezTo>
                  <a:cubicBezTo>
                    <a:pt x="1005417" y="246063"/>
                    <a:pt x="1009121" y="246063"/>
                    <a:pt x="1025525" y="241300"/>
                  </a:cubicBezTo>
                  <a:cubicBezTo>
                    <a:pt x="1041929" y="236537"/>
                    <a:pt x="1069446" y="224367"/>
                    <a:pt x="1085850" y="219075"/>
                  </a:cubicBezTo>
                  <a:cubicBezTo>
                    <a:pt x="1102254" y="213783"/>
                    <a:pt x="1100138" y="212196"/>
                    <a:pt x="1123950" y="209550"/>
                  </a:cubicBezTo>
                  <a:cubicBezTo>
                    <a:pt x="1147762" y="206904"/>
                    <a:pt x="1205971" y="205317"/>
                    <a:pt x="1228725" y="203200"/>
                  </a:cubicBezTo>
                  <a:cubicBezTo>
                    <a:pt x="1251479" y="201083"/>
                    <a:pt x="1240367" y="201612"/>
                    <a:pt x="1260475" y="196850"/>
                  </a:cubicBezTo>
                  <a:cubicBezTo>
                    <a:pt x="1280583" y="192088"/>
                    <a:pt x="1328738" y="180446"/>
                    <a:pt x="1349375" y="174625"/>
                  </a:cubicBezTo>
                  <a:cubicBezTo>
                    <a:pt x="1370012" y="168804"/>
                    <a:pt x="1372658" y="165100"/>
                    <a:pt x="1384300" y="161925"/>
                  </a:cubicBezTo>
                  <a:cubicBezTo>
                    <a:pt x="1395942" y="158750"/>
                    <a:pt x="1391179" y="156633"/>
                    <a:pt x="1419225" y="155575"/>
                  </a:cubicBezTo>
                  <a:cubicBezTo>
                    <a:pt x="1447271" y="154517"/>
                    <a:pt x="1526646" y="157692"/>
                    <a:pt x="1552575" y="155575"/>
                  </a:cubicBezTo>
                  <a:cubicBezTo>
                    <a:pt x="1578504" y="153458"/>
                    <a:pt x="1557338" y="147108"/>
                    <a:pt x="1574800" y="142875"/>
                  </a:cubicBezTo>
                  <a:cubicBezTo>
                    <a:pt x="1592262" y="138642"/>
                    <a:pt x="1634596" y="132292"/>
                    <a:pt x="1657350" y="130175"/>
                  </a:cubicBezTo>
                  <a:cubicBezTo>
                    <a:pt x="1680104" y="128058"/>
                    <a:pt x="1691217" y="131763"/>
                    <a:pt x="1711325" y="130175"/>
                  </a:cubicBezTo>
                  <a:cubicBezTo>
                    <a:pt x="1731433" y="128588"/>
                    <a:pt x="1760008" y="122767"/>
                    <a:pt x="1778000" y="120650"/>
                  </a:cubicBezTo>
                  <a:cubicBezTo>
                    <a:pt x="1795992" y="118533"/>
                    <a:pt x="1799696" y="118533"/>
                    <a:pt x="1819275" y="117475"/>
                  </a:cubicBezTo>
                  <a:cubicBezTo>
                    <a:pt x="1838854" y="116417"/>
                    <a:pt x="1878012" y="116946"/>
                    <a:pt x="1895475" y="114300"/>
                  </a:cubicBezTo>
                  <a:cubicBezTo>
                    <a:pt x="1912938" y="111654"/>
                    <a:pt x="1908704" y="104775"/>
                    <a:pt x="1924050" y="101600"/>
                  </a:cubicBezTo>
                  <a:cubicBezTo>
                    <a:pt x="1939396" y="98425"/>
                    <a:pt x="1970088" y="98425"/>
                    <a:pt x="1987550" y="95250"/>
                  </a:cubicBezTo>
                  <a:cubicBezTo>
                    <a:pt x="2005013" y="92075"/>
                    <a:pt x="2016654" y="85725"/>
                    <a:pt x="2028825" y="82550"/>
                  </a:cubicBezTo>
                  <a:cubicBezTo>
                    <a:pt x="2040996" y="79375"/>
                    <a:pt x="2049462" y="78846"/>
                    <a:pt x="2060575" y="76200"/>
                  </a:cubicBezTo>
                  <a:cubicBezTo>
                    <a:pt x="2071688" y="73554"/>
                    <a:pt x="2095500" y="66675"/>
                    <a:pt x="2095500" y="66675"/>
                  </a:cubicBezTo>
                  <a:cubicBezTo>
                    <a:pt x="2109258" y="62971"/>
                    <a:pt x="2124075" y="57150"/>
                    <a:pt x="2143125" y="53975"/>
                  </a:cubicBezTo>
                  <a:cubicBezTo>
                    <a:pt x="2162175" y="50800"/>
                    <a:pt x="2191808" y="49742"/>
                    <a:pt x="2209800" y="47625"/>
                  </a:cubicBezTo>
                  <a:cubicBezTo>
                    <a:pt x="2227792" y="45508"/>
                    <a:pt x="2234142" y="45508"/>
                    <a:pt x="2251075" y="41275"/>
                  </a:cubicBezTo>
                  <a:cubicBezTo>
                    <a:pt x="2268008" y="37042"/>
                    <a:pt x="2294996" y="26988"/>
                    <a:pt x="2311400" y="22225"/>
                  </a:cubicBezTo>
                  <a:cubicBezTo>
                    <a:pt x="2327804" y="17462"/>
                    <a:pt x="2336800" y="16404"/>
                    <a:pt x="2349500" y="12700"/>
                  </a:cubicBezTo>
                  <a:cubicBezTo>
                    <a:pt x="2362200" y="8996"/>
                    <a:pt x="2387600" y="0"/>
                    <a:pt x="2387600" y="0"/>
                  </a:cubicBezTo>
                </a:path>
              </a:pathLst>
            </a:cu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6419850" y="3016250"/>
              <a:ext cx="1577975" cy="234950"/>
            </a:xfrm>
            <a:custGeom>
              <a:avLst/>
              <a:gdLst>
                <a:gd name="connsiteX0" fmla="*/ 0 w 1577975"/>
                <a:gd name="connsiteY0" fmla="*/ 234950 h 234950"/>
                <a:gd name="connsiteX1" fmla="*/ 82550 w 1577975"/>
                <a:gd name="connsiteY1" fmla="*/ 215900 h 234950"/>
                <a:gd name="connsiteX2" fmla="*/ 130175 w 1577975"/>
                <a:gd name="connsiteY2" fmla="*/ 203200 h 234950"/>
                <a:gd name="connsiteX3" fmla="*/ 203200 w 1577975"/>
                <a:gd name="connsiteY3" fmla="*/ 200025 h 234950"/>
                <a:gd name="connsiteX4" fmla="*/ 292100 w 1577975"/>
                <a:gd name="connsiteY4" fmla="*/ 180975 h 234950"/>
                <a:gd name="connsiteX5" fmla="*/ 355600 w 1577975"/>
                <a:gd name="connsiteY5" fmla="*/ 180975 h 234950"/>
                <a:gd name="connsiteX6" fmla="*/ 415925 w 1577975"/>
                <a:gd name="connsiteY6" fmla="*/ 168275 h 234950"/>
                <a:gd name="connsiteX7" fmla="*/ 454025 w 1577975"/>
                <a:gd name="connsiteY7" fmla="*/ 158750 h 234950"/>
                <a:gd name="connsiteX8" fmla="*/ 527050 w 1577975"/>
                <a:gd name="connsiteY8" fmla="*/ 149225 h 234950"/>
                <a:gd name="connsiteX9" fmla="*/ 587375 w 1577975"/>
                <a:gd name="connsiteY9" fmla="*/ 142875 h 234950"/>
                <a:gd name="connsiteX10" fmla="*/ 619125 w 1577975"/>
                <a:gd name="connsiteY10" fmla="*/ 139700 h 234950"/>
                <a:gd name="connsiteX11" fmla="*/ 692150 w 1577975"/>
                <a:gd name="connsiteY11" fmla="*/ 130175 h 234950"/>
                <a:gd name="connsiteX12" fmla="*/ 746125 w 1577975"/>
                <a:gd name="connsiteY12" fmla="*/ 120650 h 234950"/>
                <a:gd name="connsiteX13" fmla="*/ 800100 w 1577975"/>
                <a:gd name="connsiteY13" fmla="*/ 104775 h 234950"/>
                <a:gd name="connsiteX14" fmla="*/ 844550 w 1577975"/>
                <a:gd name="connsiteY14" fmla="*/ 98425 h 234950"/>
                <a:gd name="connsiteX15" fmla="*/ 917575 w 1577975"/>
                <a:gd name="connsiteY15" fmla="*/ 92075 h 234950"/>
                <a:gd name="connsiteX16" fmla="*/ 977900 w 1577975"/>
                <a:gd name="connsiteY16" fmla="*/ 82550 h 234950"/>
                <a:gd name="connsiteX17" fmla="*/ 1041400 w 1577975"/>
                <a:gd name="connsiteY17" fmla="*/ 79375 h 234950"/>
                <a:gd name="connsiteX18" fmla="*/ 1076325 w 1577975"/>
                <a:gd name="connsiteY18" fmla="*/ 69850 h 234950"/>
                <a:gd name="connsiteX19" fmla="*/ 1130300 w 1577975"/>
                <a:gd name="connsiteY19" fmla="*/ 69850 h 234950"/>
                <a:gd name="connsiteX20" fmla="*/ 1206500 w 1577975"/>
                <a:gd name="connsiteY20" fmla="*/ 47625 h 234950"/>
                <a:gd name="connsiteX21" fmla="*/ 1273175 w 1577975"/>
                <a:gd name="connsiteY21" fmla="*/ 50800 h 234950"/>
                <a:gd name="connsiteX22" fmla="*/ 1298575 w 1577975"/>
                <a:gd name="connsiteY22" fmla="*/ 34925 h 234950"/>
                <a:gd name="connsiteX23" fmla="*/ 1368425 w 1577975"/>
                <a:gd name="connsiteY23" fmla="*/ 34925 h 234950"/>
                <a:gd name="connsiteX24" fmla="*/ 1397000 w 1577975"/>
                <a:gd name="connsiteY24" fmla="*/ 15875 h 234950"/>
                <a:gd name="connsiteX25" fmla="*/ 1450975 w 1577975"/>
                <a:gd name="connsiteY25" fmla="*/ 9525 h 234950"/>
                <a:gd name="connsiteX26" fmla="*/ 1473200 w 1577975"/>
                <a:gd name="connsiteY26" fmla="*/ 6350 h 234950"/>
                <a:gd name="connsiteX27" fmla="*/ 1520825 w 1577975"/>
                <a:gd name="connsiteY27" fmla="*/ 3175 h 234950"/>
                <a:gd name="connsiteX28" fmla="*/ 1577975 w 1577975"/>
                <a:gd name="connsiteY28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7975" h="234950">
                  <a:moveTo>
                    <a:pt x="0" y="234950"/>
                  </a:moveTo>
                  <a:lnTo>
                    <a:pt x="82550" y="215900"/>
                  </a:lnTo>
                  <a:cubicBezTo>
                    <a:pt x="104246" y="210608"/>
                    <a:pt x="110067" y="205846"/>
                    <a:pt x="130175" y="203200"/>
                  </a:cubicBezTo>
                  <a:cubicBezTo>
                    <a:pt x="150283" y="200554"/>
                    <a:pt x="176213" y="203729"/>
                    <a:pt x="203200" y="200025"/>
                  </a:cubicBezTo>
                  <a:cubicBezTo>
                    <a:pt x="230187" y="196321"/>
                    <a:pt x="266700" y="184150"/>
                    <a:pt x="292100" y="180975"/>
                  </a:cubicBezTo>
                  <a:cubicBezTo>
                    <a:pt x="317500" y="177800"/>
                    <a:pt x="334963" y="183092"/>
                    <a:pt x="355600" y="180975"/>
                  </a:cubicBezTo>
                  <a:cubicBezTo>
                    <a:pt x="376237" y="178858"/>
                    <a:pt x="399521" y="171979"/>
                    <a:pt x="415925" y="168275"/>
                  </a:cubicBezTo>
                  <a:cubicBezTo>
                    <a:pt x="432329" y="164571"/>
                    <a:pt x="435504" y="161925"/>
                    <a:pt x="454025" y="158750"/>
                  </a:cubicBezTo>
                  <a:cubicBezTo>
                    <a:pt x="472546" y="155575"/>
                    <a:pt x="504825" y="151871"/>
                    <a:pt x="527050" y="149225"/>
                  </a:cubicBezTo>
                  <a:cubicBezTo>
                    <a:pt x="549275" y="146579"/>
                    <a:pt x="587375" y="142875"/>
                    <a:pt x="587375" y="142875"/>
                  </a:cubicBezTo>
                  <a:lnTo>
                    <a:pt x="619125" y="139700"/>
                  </a:lnTo>
                  <a:lnTo>
                    <a:pt x="692150" y="130175"/>
                  </a:lnTo>
                  <a:cubicBezTo>
                    <a:pt x="713317" y="127000"/>
                    <a:pt x="728133" y="124883"/>
                    <a:pt x="746125" y="120650"/>
                  </a:cubicBezTo>
                  <a:cubicBezTo>
                    <a:pt x="764117" y="116417"/>
                    <a:pt x="783696" y="108479"/>
                    <a:pt x="800100" y="104775"/>
                  </a:cubicBezTo>
                  <a:cubicBezTo>
                    <a:pt x="816504" y="101071"/>
                    <a:pt x="824971" y="100542"/>
                    <a:pt x="844550" y="98425"/>
                  </a:cubicBezTo>
                  <a:cubicBezTo>
                    <a:pt x="864129" y="96308"/>
                    <a:pt x="895350" y="94721"/>
                    <a:pt x="917575" y="92075"/>
                  </a:cubicBezTo>
                  <a:cubicBezTo>
                    <a:pt x="939800" y="89429"/>
                    <a:pt x="957263" y="84667"/>
                    <a:pt x="977900" y="82550"/>
                  </a:cubicBezTo>
                  <a:cubicBezTo>
                    <a:pt x="998537" y="80433"/>
                    <a:pt x="1024996" y="81492"/>
                    <a:pt x="1041400" y="79375"/>
                  </a:cubicBezTo>
                  <a:cubicBezTo>
                    <a:pt x="1057804" y="77258"/>
                    <a:pt x="1061508" y="71437"/>
                    <a:pt x="1076325" y="69850"/>
                  </a:cubicBezTo>
                  <a:cubicBezTo>
                    <a:pt x="1091142" y="68263"/>
                    <a:pt x="1108604" y="73554"/>
                    <a:pt x="1130300" y="69850"/>
                  </a:cubicBezTo>
                  <a:cubicBezTo>
                    <a:pt x="1151996" y="66146"/>
                    <a:pt x="1182688" y="50800"/>
                    <a:pt x="1206500" y="47625"/>
                  </a:cubicBezTo>
                  <a:cubicBezTo>
                    <a:pt x="1230313" y="44450"/>
                    <a:pt x="1257829" y="52917"/>
                    <a:pt x="1273175" y="50800"/>
                  </a:cubicBezTo>
                  <a:cubicBezTo>
                    <a:pt x="1288521" y="48683"/>
                    <a:pt x="1282700" y="37571"/>
                    <a:pt x="1298575" y="34925"/>
                  </a:cubicBezTo>
                  <a:cubicBezTo>
                    <a:pt x="1314450" y="32279"/>
                    <a:pt x="1352021" y="38100"/>
                    <a:pt x="1368425" y="34925"/>
                  </a:cubicBezTo>
                  <a:cubicBezTo>
                    <a:pt x="1384829" y="31750"/>
                    <a:pt x="1383242" y="20108"/>
                    <a:pt x="1397000" y="15875"/>
                  </a:cubicBezTo>
                  <a:cubicBezTo>
                    <a:pt x="1410758" y="11642"/>
                    <a:pt x="1438275" y="11112"/>
                    <a:pt x="1450975" y="9525"/>
                  </a:cubicBezTo>
                  <a:cubicBezTo>
                    <a:pt x="1463675" y="7938"/>
                    <a:pt x="1461558" y="7408"/>
                    <a:pt x="1473200" y="6350"/>
                  </a:cubicBezTo>
                  <a:cubicBezTo>
                    <a:pt x="1484842" y="5292"/>
                    <a:pt x="1520825" y="3175"/>
                    <a:pt x="1520825" y="3175"/>
                  </a:cubicBezTo>
                  <a:lnTo>
                    <a:pt x="1577975" y="0"/>
                  </a:lnTo>
                </a:path>
              </a:pathLst>
            </a:cu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-3175" y="1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554" name="TextBox 78"/>
          <p:cNvSpPr txBox="1">
            <a:spLocks noChangeArrowheads="1"/>
          </p:cNvSpPr>
          <p:nvPr/>
        </p:nvSpPr>
        <p:spPr bwMode="auto">
          <a:xfrm>
            <a:off x="-7938" y="0"/>
            <a:ext cx="9151938" cy="97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 b="1" dirty="0">
                <a:solidFill>
                  <a:srgbClr val="C00000"/>
                </a:solidFill>
                <a:latin typeface="+mj-lt"/>
              </a:rPr>
              <a:t>PARADIGM-HF: Cardiovascular Death or Heart Failure Hospitalization (Primary Endpoint)</a:t>
            </a:r>
          </a:p>
        </p:txBody>
      </p:sp>
    </p:spTree>
    <p:extLst>
      <p:ext uri="{BB962C8B-B14F-4D97-AF65-F5344CB8AC3E}">
        <p14:creationId xmlns:p14="http://schemas.microsoft.com/office/powerpoint/2010/main" xmlns="" val="12145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"/>
            <a:ext cx="7620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 txBox="1">
            <a:spLocks/>
          </p:cNvSpPr>
          <p:nvPr/>
        </p:nvSpPr>
        <p:spPr bwMode="gray">
          <a:xfrm>
            <a:off x="5769675" y="6639352"/>
            <a:ext cx="3289368" cy="33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eaLnBrk="0" hangingPunct="0">
              <a:spcAft>
                <a:spcPts val="0"/>
              </a:spcAft>
              <a:buClr>
                <a:schemeClr val="accent1"/>
              </a:buClr>
              <a:buSzPct val="110000"/>
              <a:buFont typeface="Wingdings" pitchFamily="2" charset="2"/>
              <a:buNone/>
              <a:defRPr sz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34950" indent="0" eaLnBrk="0" hangingPunct="0">
              <a:spcAft>
                <a:spcPts val="0"/>
              </a:spcAft>
              <a:buClr>
                <a:srgbClr val="917B69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2pPr>
            <a:lvl3pPr marL="400050" indent="0" eaLnBrk="0" hangingPunct="0"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3pPr>
            <a:lvl4pPr marL="579437" indent="0" eaLnBrk="0" hangingPunct="0"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4pPr>
            <a:lvl5pPr marL="754062" indent="0" eaLnBrk="0" hangingPunct="0">
              <a:spcAft>
                <a:spcPts val="0"/>
              </a:spcAft>
              <a:buNone/>
              <a:defRPr sz="800" spc="0" baseline="0">
                <a:solidFill>
                  <a:srgbClr val="8B8D90"/>
                </a:solidFill>
                <a:latin typeface="+mn-lt"/>
              </a:defRPr>
            </a:lvl5pPr>
            <a:lvl6pPr marL="13747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6pPr>
            <a:lvl7pPr marL="18319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7pPr>
            <a:lvl8pPr marL="22891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8pPr>
            <a:lvl9pPr marL="27463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9pPr>
          </a:lstStyle>
          <a:p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Ponikowski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Heart J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2016;37:2129–2200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-1B2JVouasJ4/URauHzJUkRI/AAAAAAAA0Wg/qCtFTeOKzHk/s1600/www.bostonscientific.com-templatedata-imports-HTML-CRM-Reimbursement-pdf-C5-398-0108_CRTD.pdf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552950" cy="3743325"/>
          </a:xfrm>
          <a:prstGeom prst="rect">
            <a:avLst/>
          </a:prstGeom>
          <a:noFill/>
        </p:spPr>
      </p:pic>
      <p:pic>
        <p:nvPicPr>
          <p:cNvPr id="1028" name="Picture 4" descr="http://www.drdeepaknatarajan.com/blog/wp-content/uploads/2013/04/AA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00808"/>
            <a:ext cx="43053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7086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smtClean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</a:rPr>
              <a:t>         Indications for CRT Therapy</a:t>
            </a:r>
            <a:endParaRPr lang="en-US" sz="1800" smtClean="0">
              <a:ea typeface="ＭＳ Ｐゴシック" pitchFamily="34" charset="-128"/>
            </a:endParaRPr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4996" name="Picture 6" descr="Q:\Clinical Policy &amp; Documents\Guidelines\2012 HF Full Revision\Current Draft\Figures\Figure 2_DBT_CRT_Algorithm_02282013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Advanced heart failure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i="1" dirty="0"/>
              <a:t>Defined</a:t>
            </a:r>
            <a:r>
              <a:rPr lang="en-US" dirty="0"/>
              <a:t> as persistent symptoms (NYHA class III–IV) that limit daily life despite routine therapy with agents of known benefit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End-stage, refractory heart failure, probably accounts for 5% to 10% of the total population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This group, consumes &gt;60% of health-care expenditures for all patients with heart failure 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24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5844" name="Picture 2" descr="http://www.micromedcv.com/eu/images/stories/newyorkclasses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1981200"/>
            <a:ext cx="61150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231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304800"/>
            <a:ext cx="61722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/>
              <a:t>Heart Transplantation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6553200" cy="457257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Orthotopic</a:t>
            </a:r>
            <a:r>
              <a:rPr lang="en-US" dirty="0" smtClean="0"/>
              <a:t> cardiac transplantation remains the definitive therapy for terminal heart failure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5-year survival of 70%,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10-year survival of 60%,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Markedly improved                                                     quality of life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Donor organ availability                                                   has remained static even as the waiting list for heart transplant grows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495" y="2133600"/>
            <a:ext cx="277550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78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1099458"/>
            <a:ext cx="4953000" cy="5301342"/>
          </a:xfrm>
        </p:spPr>
      </p:pic>
    </p:spTree>
    <p:extLst>
      <p:ext uri="{BB962C8B-B14F-4D97-AF65-F5344CB8AC3E}">
        <p14:creationId xmlns:p14="http://schemas.microsoft.com/office/powerpoint/2010/main" xmlns="" val="28309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320" y="3505200"/>
            <a:ext cx="3250062" cy="27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" y="838200"/>
            <a:ext cx="5689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21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BiVAD</a:t>
            </a:r>
            <a:endParaRPr lang="en-US" dirty="0" smtClean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3050" y="1524000"/>
            <a:ext cx="3143250" cy="4267200"/>
          </a:xfrm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71601"/>
            <a:ext cx="30289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52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265193" y="1489075"/>
            <a:ext cx="8480345" cy="4881880"/>
            <a:chOff x="266" y="1086"/>
            <a:chExt cx="5152" cy="2883"/>
          </a:xfrm>
        </p:grpSpPr>
        <p:sp>
          <p:nvSpPr>
            <p:cNvPr id="31749" name="Text Box 56"/>
            <p:cNvSpPr txBox="1">
              <a:spLocks noChangeArrowheads="1"/>
            </p:cNvSpPr>
            <p:nvPr/>
          </p:nvSpPr>
          <p:spPr bwMode="auto">
            <a:xfrm>
              <a:off x="669" y="1086"/>
              <a:ext cx="99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b="1" dirty="0">
                  <a:solidFill>
                    <a:prstClr val="black"/>
                  </a:solidFill>
                </a:rPr>
                <a:t>Normal heart</a:t>
              </a:r>
            </a:p>
          </p:txBody>
        </p:sp>
        <p:sp>
          <p:nvSpPr>
            <p:cNvPr id="31750" name="Text Box 57"/>
            <p:cNvSpPr txBox="1">
              <a:spLocks noChangeArrowheads="1"/>
            </p:cNvSpPr>
            <p:nvPr/>
          </p:nvSpPr>
          <p:spPr bwMode="auto">
            <a:xfrm>
              <a:off x="2473" y="1095"/>
              <a:ext cx="99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1400" b="1" dirty="0">
                  <a:solidFill>
                    <a:prstClr val="black"/>
                  </a:solidFill>
                </a:rPr>
                <a:t>Chronic HF</a:t>
              </a:r>
            </a:p>
          </p:txBody>
        </p:sp>
        <p:sp>
          <p:nvSpPr>
            <p:cNvPr id="31751" name="Text Box 58"/>
            <p:cNvSpPr txBox="1">
              <a:spLocks noChangeArrowheads="1"/>
            </p:cNvSpPr>
            <p:nvPr/>
          </p:nvSpPr>
          <p:spPr bwMode="auto">
            <a:xfrm>
              <a:off x="4421" y="1095"/>
              <a:ext cx="99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b="1" dirty="0">
                  <a:solidFill>
                    <a:prstClr val="black"/>
                  </a:solidFill>
                </a:rPr>
                <a:t>Death</a:t>
              </a: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88" y="1249"/>
              <a:ext cx="4325" cy="2416"/>
              <a:chOff x="288" y="1104"/>
              <a:chExt cx="5184" cy="2976"/>
            </a:xfrm>
          </p:grpSpPr>
          <p:sp>
            <p:nvSpPr>
              <p:cNvPr id="31767" name="Line 4"/>
              <p:cNvSpPr>
                <a:spLocks noChangeShapeType="1"/>
              </p:cNvSpPr>
              <p:nvPr/>
            </p:nvSpPr>
            <p:spPr bwMode="auto">
              <a:xfrm flipV="1">
                <a:off x="288" y="1104"/>
                <a:ext cx="0" cy="2976"/>
              </a:xfrm>
              <a:prstGeom prst="line">
                <a:avLst/>
              </a:prstGeom>
              <a:noFill/>
              <a:ln w="19050">
                <a:solidFill>
                  <a:srgbClr val="91ABB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31768" name="Line 5"/>
              <p:cNvSpPr>
                <a:spLocks noChangeShapeType="1"/>
              </p:cNvSpPr>
              <p:nvPr/>
            </p:nvSpPr>
            <p:spPr bwMode="auto">
              <a:xfrm>
                <a:off x="288" y="4080"/>
                <a:ext cx="5184" cy="0"/>
              </a:xfrm>
              <a:prstGeom prst="line">
                <a:avLst/>
              </a:prstGeom>
              <a:noFill/>
              <a:ln w="19050">
                <a:solidFill>
                  <a:srgbClr val="91ABB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753" name="Freeform 6"/>
            <p:cNvSpPr>
              <a:spLocks/>
            </p:cNvSpPr>
            <p:nvPr/>
          </p:nvSpPr>
          <p:spPr bwMode="auto">
            <a:xfrm>
              <a:off x="672" y="1268"/>
              <a:ext cx="4164" cy="2384"/>
            </a:xfrm>
            <a:custGeom>
              <a:avLst/>
              <a:gdLst>
                <a:gd name="T0" fmla="*/ 0 w 4272"/>
                <a:gd name="T1" fmla="*/ 1743733316 h 2936"/>
                <a:gd name="T2" fmla="*/ 2093193330 w 4272"/>
                <a:gd name="T3" fmla="*/ 1743733316 h 2936"/>
                <a:gd name="T4" fmla="*/ 2093193330 w 4272"/>
                <a:gd name="T5" fmla="*/ 1743733316 h 2936"/>
                <a:gd name="T6" fmla="*/ 2093193330 w 4272"/>
                <a:gd name="T7" fmla="*/ 1743733316 h 2936"/>
                <a:gd name="T8" fmla="*/ 2093193330 w 4272"/>
                <a:gd name="T9" fmla="*/ 1743733316 h 2936"/>
                <a:gd name="T10" fmla="*/ 2093193330 w 4272"/>
                <a:gd name="T11" fmla="*/ 1743733316 h 2936"/>
                <a:gd name="T12" fmla="*/ 2093193330 w 4272"/>
                <a:gd name="T13" fmla="*/ 1743733316 h 2936"/>
                <a:gd name="T14" fmla="*/ 2093193330 w 4272"/>
                <a:gd name="T15" fmla="*/ 1743733316 h 2936"/>
                <a:gd name="T16" fmla="*/ 2093193330 w 4272"/>
                <a:gd name="T17" fmla="*/ 1743733316 h 2936"/>
                <a:gd name="T18" fmla="*/ 2093193330 w 4272"/>
                <a:gd name="T19" fmla="*/ 1743733316 h 2936"/>
                <a:gd name="T20" fmla="*/ 2093193330 w 4272"/>
                <a:gd name="T21" fmla="*/ 1743733316 h 2936"/>
                <a:gd name="T22" fmla="*/ 2093193330 w 4272"/>
                <a:gd name="T23" fmla="*/ 1743733316 h 2936"/>
                <a:gd name="T24" fmla="*/ 2093193330 w 4272"/>
                <a:gd name="T25" fmla="*/ 1743733316 h 2936"/>
                <a:gd name="T26" fmla="*/ 2093193330 w 4272"/>
                <a:gd name="T27" fmla="*/ 1743733316 h 2936"/>
                <a:gd name="T28" fmla="*/ 2093193330 w 4272"/>
                <a:gd name="T29" fmla="*/ 1743733316 h 2936"/>
                <a:gd name="T30" fmla="*/ 2093193330 w 4272"/>
                <a:gd name="T31" fmla="*/ 1743733316 h 2936"/>
                <a:gd name="T32" fmla="*/ 2093193330 w 4272"/>
                <a:gd name="T33" fmla="*/ 1743733316 h 2936"/>
                <a:gd name="T34" fmla="*/ 2093193330 w 4272"/>
                <a:gd name="T35" fmla="*/ 1743733316 h 2936"/>
                <a:gd name="T36" fmla="*/ 2093193330 w 4272"/>
                <a:gd name="T37" fmla="*/ 1743733316 h 2936"/>
                <a:gd name="T38" fmla="*/ 2093193330 w 4272"/>
                <a:gd name="T39" fmla="*/ 1743733316 h 2936"/>
                <a:gd name="T40" fmla="*/ 2093193330 w 4272"/>
                <a:gd name="T41" fmla="*/ 1743733316 h 2936"/>
                <a:gd name="T42" fmla="*/ 2093193330 w 4272"/>
                <a:gd name="T43" fmla="*/ 1743733316 h 29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72"/>
                <a:gd name="T67" fmla="*/ 0 h 2936"/>
                <a:gd name="T68" fmla="*/ 4272 w 4272"/>
                <a:gd name="T69" fmla="*/ 2936 h 29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72" h="2936">
                  <a:moveTo>
                    <a:pt x="0" y="72"/>
                  </a:moveTo>
                  <a:cubicBezTo>
                    <a:pt x="268" y="36"/>
                    <a:pt x="536" y="0"/>
                    <a:pt x="672" y="72"/>
                  </a:cubicBezTo>
                  <a:cubicBezTo>
                    <a:pt x="808" y="144"/>
                    <a:pt x="736" y="400"/>
                    <a:pt x="816" y="504"/>
                  </a:cubicBezTo>
                  <a:cubicBezTo>
                    <a:pt x="896" y="608"/>
                    <a:pt x="1112" y="608"/>
                    <a:pt x="1152" y="696"/>
                  </a:cubicBezTo>
                  <a:cubicBezTo>
                    <a:pt x="1192" y="784"/>
                    <a:pt x="1024" y="1016"/>
                    <a:pt x="1056" y="1032"/>
                  </a:cubicBezTo>
                  <a:cubicBezTo>
                    <a:pt x="1088" y="1048"/>
                    <a:pt x="1224" y="776"/>
                    <a:pt x="1344" y="792"/>
                  </a:cubicBezTo>
                  <a:cubicBezTo>
                    <a:pt x="1464" y="808"/>
                    <a:pt x="1704" y="1032"/>
                    <a:pt x="1776" y="1128"/>
                  </a:cubicBezTo>
                  <a:cubicBezTo>
                    <a:pt x="1848" y="1224"/>
                    <a:pt x="1744" y="1344"/>
                    <a:pt x="1776" y="1368"/>
                  </a:cubicBezTo>
                  <a:cubicBezTo>
                    <a:pt x="1808" y="1392"/>
                    <a:pt x="1864" y="1224"/>
                    <a:pt x="1968" y="1272"/>
                  </a:cubicBezTo>
                  <a:cubicBezTo>
                    <a:pt x="2072" y="1320"/>
                    <a:pt x="2336" y="1552"/>
                    <a:pt x="2400" y="1656"/>
                  </a:cubicBezTo>
                  <a:cubicBezTo>
                    <a:pt x="2464" y="1760"/>
                    <a:pt x="2320" y="1864"/>
                    <a:pt x="2352" y="1896"/>
                  </a:cubicBezTo>
                  <a:cubicBezTo>
                    <a:pt x="2384" y="1928"/>
                    <a:pt x="2480" y="1800"/>
                    <a:pt x="2592" y="1848"/>
                  </a:cubicBezTo>
                  <a:cubicBezTo>
                    <a:pt x="2704" y="1896"/>
                    <a:pt x="2968" y="2064"/>
                    <a:pt x="3024" y="2184"/>
                  </a:cubicBezTo>
                  <a:cubicBezTo>
                    <a:pt x="3080" y="2304"/>
                    <a:pt x="2888" y="2528"/>
                    <a:pt x="2928" y="2568"/>
                  </a:cubicBezTo>
                  <a:cubicBezTo>
                    <a:pt x="2968" y="2608"/>
                    <a:pt x="3152" y="2432"/>
                    <a:pt x="3264" y="2424"/>
                  </a:cubicBezTo>
                  <a:cubicBezTo>
                    <a:pt x="3376" y="2416"/>
                    <a:pt x="3536" y="2480"/>
                    <a:pt x="3600" y="2520"/>
                  </a:cubicBezTo>
                  <a:cubicBezTo>
                    <a:pt x="3664" y="2560"/>
                    <a:pt x="3600" y="2664"/>
                    <a:pt x="3648" y="2664"/>
                  </a:cubicBezTo>
                  <a:cubicBezTo>
                    <a:pt x="3696" y="2664"/>
                    <a:pt x="3832" y="2512"/>
                    <a:pt x="3888" y="2520"/>
                  </a:cubicBezTo>
                  <a:cubicBezTo>
                    <a:pt x="3944" y="2528"/>
                    <a:pt x="3936" y="2680"/>
                    <a:pt x="3984" y="2712"/>
                  </a:cubicBezTo>
                  <a:cubicBezTo>
                    <a:pt x="4032" y="2744"/>
                    <a:pt x="4144" y="2680"/>
                    <a:pt x="4176" y="2712"/>
                  </a:cubicBezTo>
                  <a:cubicBezTo>
                    <a:pt x="4208" y="2744"/>
                    <a:pt x="4160" y="2872"/>
                    <a:pt x="4176" y="2904"/>
                  </a:cubicBezTo>
                  <a:cubicBezTo>
                    <a:pt x="4192" y="2936"/>
                    <a:pt x="4256" y="2904"/>
                    <a:pt x="4272" y="2904"/>
                  </a:cubicBezTo>
                </a:path>
              </a:pathLst>
            </a:custGeom>
            <a:ln w="50800">
              <a:solidFill>
                <a:schemeClr val="bg2">
                  <a:lumMod val="75000"/>
                </a:schemeClr>
              </a:solidFill>
              <a:headEnd/>
              <a:tailEnd/>
            </a:ln>
            <a:effectLst>
              <a:glow rad="101600">
                <a:schemeClr val="bg2">
                  <a:lumMod val="60000"/>
                  <a:lumOff val="40000"/>
                  <a:alpha val="75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4" name="Line 12"/>
            <p:cNvSpPr>
              <a:spLocks noChangeShapeType="1"/>
            </p:cNvSpPr>
            <p:nvPr/>
          </p:nvSpPr>
          <p:spPr bwMode="auto">
            <a:xfrm>
              <a:off x="1515" y="1177"/>
              <a:ext cx="1040" cy="0"/>
            </a:xfrm>
            <a:prstGeom prst="line">
              <a:avLst/>
            </a:prstGeom>
            <a:noFill/>
            <a:ln w="9525">
              <a:solidFill>
                <a:srgbClr val="91ABB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5" name="Line 13"/>
            <p:cNvSpPr>
              <a:spLocks noChangeShapeType="1"/>
            </p:cNvSpPr>
            <p:nvPr/>
          </p:nvSpPr>
          <p:spPr bwMode="auto">
            <a:xfrm>
              <a:off x="3363" y="1177"/>
              <a:ext cx="1040" cy="0"/>
            </a:xfrm>
            <a:prstGeom prst="line">
              <a:avLst/>
            </a:prstGeom>
            <a:noFill/>
            <a:ln w="9525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7" name="Line 17"/>
            <p:cNvSpPr>
              <a:spLocks noChangeShapeType="1"/>
            </p:cNvSpPr>
            <p:nvPr/>
          </p:nvSpPr>
          <p:spPr bwMode="auto">
            <a:xfrm flipV="1">
              <a:off x="1171" y="1444"/>
              <a:ext cx="165" cy="38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8" name="Line 18"/>
            <p:cNvSpPr>
              <a:spLocks noChangeShapeType="1"/>
            </p:cNvSpPr>
            <p:nvPr/>
          </p:nvSpPr>
          <p:spPr bwMode="auto">
            <a:xfrm flipV="1">
              <a:off x="1336" y="2106"/>
              <a:ext cx="292" cy="117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9" name="Line 20"/>
            <p:cNvSpPr>
              <a:spLocks noChangeShapeType="1"/>
            </p:cNvSpPr>
            <p:nvPr/>
          </p:nvSpPr>
          <p:spPr bwMode="auto">
            <a:xfrm flipV="1">
              <a:off x="2852" y="2869"/>
              <a:ext cx="83" cy="195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60" name="Line 21"/>
            <p:cNvSpPr>
              <a:spLocks noChangeShapeType="1"/>
            </p:cNvSpPr>
            <p:nvPr/>
          </p:nvSpPr>
          <p:spPr bwMode="auto">
            <a:xfrm>
              <a:off x="3167" y="3314"/>
              <a:ext cx="290" cy="0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61" name="Text Box 71"/>
            <p:cNvSpPr txBox="1">
              <a:spLocks noChangeArrowheads="1"/>
            </p:cNvSpPr>
            <p:nvPr/>
          </p:nvSpPr>
          <p:spPr bwMode="auto">
            <a:xfrm rot="16200000">
              <a:off x="-884" y="2319"/>
              <a:ext cx="254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2000" b="1" dirty="0">
                  <a:solidFill>
                    <a:prstClr val="black"/>
                  </a:solidFill>
                  <a:latin typeface="Calibri"/>
                </a:rPr>
                <a:t>Viability of the heart/survival</a:t>
              </a:r>
            </a:p>
          </p:txBody>
        </p:sp>
        <p:sp>
          <p:nvSpPr>
            <p:cNvPr id="31762" name="Text Box 72"/>
            <p:cNvSpPr txBox="1">
              <a:spLocks noChangeArrowheads="1"/>
            </p:cNvSpPr>
            <p:nvPr/>
          </p:nvSpPr>
          <p:spPr bwMode="auto">
            <a:xfrm>
              <a:off x="713" y="3712"/>
              <a:ext cx="155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2000" b="1" dirty="0">
                  <a:solidFill>
                    <a:prstClr val="black"/>
                  </a:solidFill>
                  <a:latin typeface="Calibri"/>
                </a:rPr>
                <a:t>Initial phase</a:t>
              </a:r>
            </a:p>
          </p:txBody>
        </p:sp>
        <p:sp>
          <p:nvSpPr>
            <p:cNvPr id="31763" name="Text Box 73"/>
            <p:cNvSpPr txBox="1">
              <a:spLocks noChangeArrowheads="1"/>
            </p:cNvSpPr>
            <p:nvPr/>
          </p:nvSpPr>
          <p:spPr bwMode="auto">
            <a:xfrm>
              <a:off x="4145" y="3733"/>
              <a:ext cx="108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2000" b="1" dirty="0">
                  <a:solidFill>
                    <a:prstClr val="black"/>
                  </a:solidFill>
                  <a:latin typeface="Calibri"/>
                </a:rPr>
                <a:t>Final year</a:t>
              </a:r>
            </a:p>
          </p:txBody>
        </p:sp>
        <p:sp>
          <p:nvSpPr>
            <p:cNvPr id="31764" name="Text Box 74"/>
            <p:cNvSpPr txBox="1">
              <a:spLocks noChangeArrowheads="1"/>
            </p:cNvSpPr>
            <p:nvPr/>
          </p:nvSpPr>
          <p:spPr bwMode="auto">
            <a:xfrm>
              <a:off x="573" y="1461"/>
              <a:ext cx="997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Beginning of congestive HF</a:t>
              </a:r>
            </a:p>
          </p:txBody>
        </p:sp>
        <p:sp>
          <p:nvSpPr>
            <p:cNvPr id="31765" name="Text Box 75"/>
            <p:cNvSpPr txBox="1">
              <a:spLocks noChangeArrowheads="1"/>
            </p:cNvSpPr>
            <p:nvPr/>
          </p:nvSpPr>
          <p:spPr bwMode="auto">
            <a:xfrm>
              <a:off x="714" y="2223"/>
              <a:ext cx="1417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ADHF episode:</a:t>
              </a:r>
              <a:br>
                <a:rPr lang="de-DE" sz="1400" dirty="0">
                  <a:solidFill>
                    <a:prstClr val="black"/>
                  </a:solidFill>
                  <a:latin typeface="Calibri"/>
                </a:rPr>
              </a:b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Congestion, hospital admission</a:t>
              </a:r>
            </a:p>
          </p:txBody>
        </p:sp>
        <p:sp>
          <p:nvSpPr>
            <p:cNvPr id="31766" name="Text Box 76"/>
            <p:cNvSpPr txBox="1">
              <a:spLocks noChangeArrowheads="1"/>
            </p:cNvSpPr>
            <p:nvPr/>
          </p:nvSpPr>
          <p:spPr bwMode="auto">
            <a:xfrm>
              <a:off x="2070" y="3114"/>
              <a:ext cx="183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Later ADHF episode:</a:t>
              </a:r>
              <a:br>
                <a:rPr lang="de-DE" sz="1400" dirty="0">
                  <a:solidFill>
                    <a:prstClr val="black"/>
                  </a:solidFill>
                  <a:latin typeface="Calibri"/>
                </a:rPr>
              </a:b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Emergency treatment, </a:t>
              </a:r>
              <a:br>
                <a:rPr lang="de-DE" sz="1400" dirty="0">
                  <a:solidFill>
                    <a:prstClr val="black"/>
                  </a:solidFill>
                  <a:latin typeface="Calibri"/>
                </a:rPr>
              </a:b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CPAP and ICU</a:t>
              </a:r>
            </a:p>
          </p:txBody>
        </p:sp>
      </p:grpSp>
      <p:sp>
        <p:nvSpPr>
          <p:cNvPr id="31748" name="Textfeld 2"/>
          <p:cNvSpPr txBox="1">
            <a:spLocks noChangeArrowheads="1"/>
          </p:cNvSpPr>
          <p:nvPr/>
        </p:nvSpPr>
        <p:spPr bwMode="auto">
          <a:xfrm>
            <a:off x="3335338" y="20161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41715" y="6400800"/>
            <a:ext cx="806408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Calibri"/>
              </a:rPr>
              <a:t>ADHF=acute decompensated heart failure; CPAP=continuous positive airway pressure; ICU=Intensive Care Unit</a:t>
            </a:r>
          </a:p>
          <a:p>
            <a:r>
              <a:rPr lang="en-GB" sz="1000" dirty="0">
                <a:solidFill>
                  <a:schemeClr val="tx1"/>
                </a:solidFill>
                <a:latin typeface="Calibri"/>
              </a:rPr>
              <a:t>Modified from </a:t>
            </a:r>
            <a:r>
              <a:rPr lang="en-GB" sz="1000" dirty="0" err="1">
                <a:solidFill>
                  <a:schemeClr val="tx1"/>
                </a:solidFill>
                <a:latin typeface="Calibri"/>
              </a:rPr>
              <a:t>Gheorghiade</a:t>
            </a:r>
            <a:r>
              <a:rPr lang="en-GB" sz="1000" dirty="0">
                <a:solidFill>
                  <a:schemeClr val="tx1"/>
                </a:solidFill>
                <a:latin typeface="Calibri"/>
              </a:rPr>
              <a:t> et al. Am J </a:t>
            </a:r>
            <a:r>
              <a:rPr lang="en-GB" sz="1000" dirty="0" err="1">
                <a:solidFill>
                  <a:schemeClr val="tx1"/>
                </a:solidFill>
                <a:latin typeface="Calibri"/>
              </a:rPr>
              <a:t>Cardiol</a:t>
            </a:r>
            <a:r>
              <a:rPr lang="en-GB" sz="1000" dirty="0">
                <a:solidFill>
                  <a:schemeClr val="tx1"/>
                </a:solidFill>
                <a:latin typeface="Calibri"/>
              </a:rPr>
              <a:t> 2005;96:11G–17G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301" y="276060"/>
            <a:ext cx="7385050" cy="584775"/>
          </a:xfrm>
        </p:spPr>
        <p:txBody>
          <a:bodyPr/>
          <a:lstStyle/>
          <a:p>
            <a:r>
              <a:rPr lang="en-GB" dirty="0"/>
              <a:t>HF progressive clinical course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279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Marie\Desktop\saudi-heart.gif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48217"/>
          <a:stretch/>
        </p:blipFill>
        <p:spPr bwMode="auto">
          <a:xfrm>
            <a:off x="152400" y="1905000"/>
            <a:ext cx="435935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6535579"/>
            <a:ext cx="24320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Ahmed et al. Am Heart J 2006;151</a:t>
            </a:r>
            <a:r>
              <a:rPr lang="en-US" sz="1000" dirty="0">
                <a:sym typeface="Wingdings" panose="05000000000000000000" pitchFamily="2" charset="2"/>
              </a:rPr>
              <a:t>:</a:t>
            </a:r>
            <a:r>
              <a:rPr lang="en-US" sz="1000" dirty="0"/>
              <a:t>444–50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0891"/>
          <a:stretch/>
        </p:blipFill>
        <p:spPr bwMode="auto">
          <a:xfrm>
            <a:off x="4547191" y="1905000"/>
            <a:ext cx="438770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9230" y="183373"/>
            <a:ext cx="7385050" cy="1077218"/>
          </a:xfrm>
        </p:spPr>
        <p:txBody>
          <a:bodyPr/>
          <a:lstStyle/>
          <a:p>
            <a:r>
              <a:rPr lang="en-GB" dirty="0"/>
              <a:t>All cause mortality and HF mortality </a:t>
            </a:r>
            <a:br>
              <a:rPr lang="en-GB" dirty="0"/>
            </a:br>
            <a:r>
              <a:rPr lang="en-GB" dirty="0"/>
              <a:t>by NYHA functional class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0000"/>
          <a:stretch/>
        </p:blipFill>
        <p:spPr bwMode="auto">
          <a:xfrm>
            <a:off x="309254" y="2104914"/>
            <a:ext cx="4262746" cy="33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7847" y="6535579"/>
            <a:ext cx="24320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Ahmed et al. Am Heart J 2006;151</a:t>
            </a:r>
            <a:r>
              <a:rPr lang="en-US" sz="1000" dirty="0">
                <a:sym typeface="Wingdings" panose="05000000000000000000" pitchFamily="2" charset="2"/>
              </a:rPr>
              <a:t>:</a:t>
            </a:r>
            <a:r>
              <a:rPr lang="en-US" sz="1000" dirty="0"/>
              <a:t>444–50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0000"/>
          <a:stretch/>
        </p:blipFill>
        <p:spPr bwMode="auto">
          <a:xfrm>
            <a:off x="4572000" y="2104914"/>
            <a:ext cx="4262746" cy="33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9875" y="0"/>
            <a:ext cx="8604250" cy="1066800"/>
          </a:xfrm>
        </p:spPr>
        <p:txBody>
          <a:bodyPr/>
          <a:lstStyle/>
          <a:p>
            <a:r>
              <a:rPr lang="en-GB" dirty="0"/>
              <a:t>All cause hospitalization and hospitalization due to HF by NYHA functional class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stCxn id="2" idx="4"/>
          </p:cNvCxnSpPr>
          <p:nvPr/>
        </p:nvCxnSpPr>
        <p:spPr>
          <a:xfrm>
            <a:off x="1943100" y="4495800"/>
            <a:ext cx="0" cy="228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14453" y="4191000"/>
            <a:ext cx="0" cy="228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81500" y="3276600"/>
            <a:ext cx="0" cy="228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00700" y="2933700"/>
            <a:ext cx="0" cy="228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87116" y="2677633"/>
            <a:ext cx="0" cy="228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32011" y="2194738"/>
            <a:ext cx="0" cy="228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6350913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1. National Cancer Institute. Cancer stat fact sheets. Available at: </a:t>
            </a:r>
            <a:r>
              <a:rPr lang="en-GB" sz="1000" dirty="0">
                <a:hlinkClick r:id="rId2"/>
              </a:rPr>
              <a:t>http://seer.cancer.gov/statfacts</a:t>
            </a:r>
            <a:r>
              <a:rPr lang="en-GB" sz="1000" dirty="0"/>
              <a:t>. Accessed  31 May 2016; 2. </a:t>
            </a:r>
            <a:r>
              <a:rPr lang="en-US" sz="1000" dirty="0"/>
              <a:t>Roger et al. JAMA 2004;292:344–50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85050" cy="838200"/>
          </a:xfrm>
        </p:spPr>
        <p:txBody>
          <a:bodyPr/>
          <a:lstStyle/>
          <a:p>
            <a:r>
              <a:rPr lang="en-GB" dirty="0" smtClean="0"/>
              <a:t>HF</a:t>
            </a:r>
            <a:r>
              <a:rPr lang="en-GB" sz="3200" dirty="0" smtClean="0">
                <a:solidFill>
                  <a:srgbClr val="C0504D">
                    <a:lumMod val="50000"/>
                  </a:srgbClr>
                </a:solidFill>
              </a:rPr>
              <a:t>HF is deadlier than many cancers</a:t>
            </a:r>
            <a:r>
              <a:rPr lang="en-GB" dirty="0" smtClean="0"/>
              <a:t> </a:t>
            </a:r>
            <a:r>
              <a:rPr lang="en-GB" dirty="0"/>
              <a:t>is deadlier than many cancers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80261596"/>
              </p:ext>
            </p:extLst>
          </p:nvPr>
        </p:nvGraphicFramePr>
        <p:xfrm>
          <a:off x="914400" y="1600202"/>
          <a:ext cx="7848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912911" y="3503712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</a:p>
        </p:txBody>
      </p:sp>
      <p:sp>
        <p:nvSpPr>
          <p:cNvPr id="2" name="Oval 1"/>
          <p:cNvSpPr/>
          <p:nvPr/>
        </p:nvSpPr>
        <p:spPr>
          <a:xfrm>
            <a:off x="1600200" y="3810000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/>
              <a:t>10%</a:t>
            </a:r>
            <a:r>
              <a:rPr lang="en-GB" sz="1600" b="1" baseline="30000" dirty="0"/>
              <a:t>1</a:t>
            </a:r>
            <a:endParaRPr lang="en-US" sz="1600" b="1" baseline="30000" dirty="0"/>
          </a:p>
        </p:txBody>
      </p:sp>
      <p:sp>
        <p:nvSpPr>
          <p:cNvPr id="7" name="Oval 6"/>
          <p:cNvSpPr/>
          <p:nvPr/>
        </p:nvSpPr>
        <p:spPr>
          <a:xfrm>
            <a:off x="2781300" y="3505200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/>
              <a:t>14%</a:t>
            </a:r>
            <a:r>
              <a:rPr lang="en-GB" sz="1600" b="1" baseline="30000" dirty="0"/>
              <a:t>1</a:t>
            </a:r>
            <a:endParaRPr lang="en-US" sz="1600" b="1" baseline="30000" dirty="0"/>
          </a:p>
        </p:txBody>
      </p:sp>
      <p:sp>
        <p:nvSpPr>
          <p:cNvPr id="8" name="Oval 7"/>
          <p:cNvSpPr/>
          <p:nvPr/>
        </p:nvSpPr>
        <p:spPr>
          <a:xfrm>
            <a:off x="4038600" y="2590800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/>
              <a:t>29%</a:t>
            </a:r>
            <a:r>
              <a:rPr lang="en-GB" sz="1600" b="1" baseline="30000" dirty="0"/>
              <a:t>1</a:t>
            </a:r>
            <a:endParaRPr lang="en-US" sz="1600" b="1" baseline="30000" dirty="0"/>
          </a:p>
        </p:txBody>
      </p:sp>
      <p:sp>
        <p:nvSpPr>
          <p:cNvPr id="9" name="Oval 8"/>
          <p:cNvSpPr/>
          <p:nvPr/>
        </p:nvSpPr>
        <p:spPr>
          <a:xfrm>
            <a:off x="5257800" y="2247900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/>
              <a:t>34%</a:t>
            </a:r>
            <a:r>
              <a:rPr lang="en-GB" sz="1600" b="1" baseline="30000" dirty="0"/>
              <a:t>1</a:t>
            </a:r>
            <a:endParaRPr lang="en-US" sz="1600" b="1" baseline="30000" dirty="0"/>
          </a:p>
        </p:txBody>
      </p:sp>
      <p:sp>
        <p:nvSpPr>
          <p:cNvPr id="11" name="Oval 10"/>
          <p:cNvSpPr/>
          <p:nvPr/>
        </p:nvSpPr>
        <p:spPr>
          <a:xfrm>
            <a:off x="6457507" y="1991833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/>
              <a:t>40%</a:t>
            </a:r>
            <a:r>
              <a:rPr lang="en-GB" sz="1600" b="1" baseline="30000" dirty="0"/>
              <a:t>1</a:t>
            </a:r>
            <a:endParaRPr lang="en-US" sz="1600" b="1" baseline="30000" dirty="0"/>
          </a:p>
        </p:txBody>
      </p:sp>
      <p:sp>
        <p:nvSpPr>
          <p:cNvPr id="12" name="Oval 11"/>
          <p:cNvSpPr/>
          <p:nvPr/>
        </p:nvSpPr>
        <p:spPr>
          <a:xfrm>
            <a:off x="7696200" y="1524000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/>
              <a:t>48%</a:t>
            </a:r>
            <a:r>
              <a:rPr lang="en-GB" sz="1600" b="1" baseline="30000" dirty="0"/>
              <a:t>2</a:t>
            </a:r>
            <a:endParaRPr lang="en-US" sz="1600" b="1" baseline="30000" dirty="0"/>
          </a:p>
        </p:txBody>
      </p:sp>
    </p:spTree>
    <p:extLst>
      <p:ext uri="{BB962C8B-B14F-4D97-AF65-F5344CB8AC3E}">
        <p14:creationId xmlns="" xmlns:p14="http://schemas.microsoft.com/office/powerpoint/2010/main" val="37800131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pccs.eu/legacy/images/Quality-of-Life-in-Heart-Failure-000891-800x600px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1449" b="8588"/>
          <a:stretch/>
        </p:blipFill>
        <p:spPr bwMode="auto">
          <a:xfrm>
            <a:off x="-19050" y="1417638"/>
            <a:ext cx="9144000" cy="42576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4497" y="6073914"/>
            <a:ext cx="7390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BP=bodily pain; CHF=chronic HF; GH=general health perceptions; MH=mental health; PF=physical functioning; </a:t>
            </a:r>
            <a:br>
              <a:rPr lang="en-US" sz="1000" dirty="0"/>
            </a:br>
            <a:r>
              <a:rPr lang="en-US" sz="1000" dirty="0"/>
              <a:t>RE=role limitations caused by emotional problems; RP=role limitations due to physical limitations; SF=social functioning; SF-36=short-form </a:t>
            </a:r>
            <a:br>
              <a:rPr lang="en-US" sz="1000" dirty="0"/>
            </a:br>
            <a:r>
              <a:rPr lang="en-US" sz="1000" dirty="0"/>
              <a:t>health survey; VT=vitality</a:t>
            </a:r>
          </a:p>
          <a:p>
            <a:r>
              <a:rPr lang="en-US" sz="1000" dirty="0" err="1"/>
              <a:t>Juenger</a:t>
            </a:r>
            <a:r>
              <a:rPr lang="en-US" sz="1000" dirty="0"/>
              <a:t> et al. Heart 2002;87:235–41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0425" y="141120"/>
            <a:ext cx="7385050" cy="1077218"/>
          </a:xfrm>
        </p:spPr>
        <p:txBody>
          <a:bodyPr/>
          <a:lstStyle/>
          <a:p>
            <a:r>
              <a:rPr lang="en-GB" dirty="0"/>
              <a:t>Quality of life of patients with chronic HF is similar to other chronic diseases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523875"/>
            <a:ext cx="69056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10200" y="6400800"/>
            <a:ext cx="3582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Rev </a:t>
            </a:r>
            <a:r>
              <a:rPr lang="en-US" dirty="0" err="1"/>
              <a:t>Esp</a:t>
            </a:r>
            <a:r>
              <a:rPr lang="en-US" dirty="0"/>
              <a:t> </a:t>
            </a:r>
            <a:r>
              <a:rPr lang="en-US" dirty="0" err="1"/>
              <a:t>Cardiol</a:t>
            </a:r>
            <a:r>
              <a:rPr lang="en-US" dirty="0"/>
              <a:t>. 2007;60(10):1093-6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1078</Words>
  <Application>Microsoft Office PowerPoint</Application>
  <PresentationFormat>On-screen Show (4:3)</PresentationFormat>
  <Paragraphs>197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Heart Failure Management</vt:lpstr>
      <vt:lpstr>Heart failure prevalence is expected to continue to increase¹</vt:lpstr>
      <vt:lpstr>HF is associated with  high mortality rates</vt:lpstr>
      <vt:lpstr>HF progressive clinical course</vt:lpstr>
      <vt:lpstr>All cause mortality and HF mortality  by NYHA functional class</vt:lpstr>
      <vt:lpstr>All cause hospitalization and hospitalization due to HF by NYHA functional class</vt:lpstr>
      <vt:lpstr>HFHF is deadlier than many cancers is deadlier than many cancers</vt:lpstr>
      <vt:lpstr>Quality of life of patients with chronic HF is similar to other chronic diseases</vt:lpstr>
      <vt:lpstr>Slide 9</vt:lpstr>
      <vt:lpstr>Stages, Phenotypes and Treatment of HF</vt:lpstr>
      <vt:lpstr>LV function in Heart Failure</vt:lpstr>
      <vt:lpstr>Medications </vt:lpstr>
      <vt:lpstr>Angiotensin Converting Enzyme Inhibitors</vt:lpstr>
      <vt:lpstr>Slide 14</vt:lpstr>
      <vt:lpstr>Angiotensin Receptor Blockers</vt:lpstr>
      <vt:lpstr>Beta Blockers</vt:lpstr>
      <vt:lpstr>Slide 17</vt:lpstr>
      <vt:lpstr>Hydralazine / Nitrates</vt:lpstr>
      <vt:lpstr>Slide 19</vt:lpstr>
      <vt:lpstr>Slide 20</vt:lpstr>
      <vt:lpstr>MRA</vt:lpstr>
      <vt:lpstr>Slide 22</vt:lpstr>
      <vt:lpstr>Slide 23</vt:lpstr>
      <vt:lpstr>Slide 24</vt:lpstr>
      <vt:lpstr>Slide 25</vt:lpstr>
      <vt:lpstr>ESC Guidelines</vt:lpstr>
      <vt:lpstr>Drugs That reduce Mortality in Heart Failure With Reduced EF</vt:lpstr>
      <vt:lpstr>Neprilysin Inhibition Potentiate Actions of Vasoactive Peptides That counter Maladaptive Mechanisms in Heart Failure</vt:lpstr>
      <vt:lpstr>Slide 29</vt:lpstr>
      <vt:lpstr>Slide 30</vt:lpstr>
      <vt:lpstr>Slide 31</vt:lpstr>
      <vt:lpstr>Devices</vt:lpstr>
      <vt:lpstr>         Indications for CRT Therapy</vt:lpstr>
      <vt:lpstr>Advanced heart failure</vt:lpstr>
      <vt:lpstr>Slide 35</vt:lpstr>
      <vt:lpstr>Heart Transplantation</vt:lpstr>
      <vt:lpstr>Slide 37</vt:lpstr>
      <vt:lpstr>Slide 38</vt:lpstr>
      <vt:lpstr>BiVAD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Failure Management</dc:title>
  <dc:creator>Waleed</dc:creator>
  <cp:lastModifiedBy>Waleed</cp:lastModifiedBy>
  <cp:revision>1</cp:revision>
  <dcterms:created xsi:type="dcterms:W3CDTF">2016-10-12T19:03:11Z</dcterms:created>
  <dcterms:modified xsi:type="dcterms:W3CDTF">2016-10-12T19:14:06Z</dcterms:modified>
</cp:coreProperties>
</file>