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CACA"/>
          </a:solidFill>
        </a:fill>
      </a:tcStyle>
    </a:wholeTbl>
    <a:band2H>
      <a:tcTxStyle b="def" i="def"/>
      <a:tcStyle>
        <a:tcBdr/>
        <a:fill>
          <a:solidFill>
            <a:srgbClr val="EF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ECA"/>
          </a:solidFill>
        </a:fill>
      </a:tcStyle>
    </a:wholeTbl>
    <a:band2H>
      <a:tcTxStyle b="def" i="def"/>
      <a:tcStyle>
        <a:tcBdr/>
        <a:fill>
          <a:solidFill>
            <a:srgbClr val="FBE8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17843"/>
            </a:schemeClr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Congestion: Orthopnea,/PND, JVP, Ascites, edema and rales.</a:t>
            </a:r>
          </a:p>
          <a:p>
            <a:pPr/>
            <a:r>
              <a:t>Low perfusion: Narrow pulse pressure, Sleepy/obtunded, Low serum Na, Cool extremities, Hypotension with ACEi and renal dysfunction.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19th century, Digitalis was widely used; its uses went beyond treating edema, including epilepsy, mania, asthma, and among others. (Vincent van Gogh) was diagnosed as having </a:t>
            </a:r>
            <a:r>
              <a:rPr b="1"/>
              <a:t>Epilepsy and Mania</a:t>
            </a:r>
            <a:r>
              <a:t>, so he was said to have been prescribed Digitalis by his attending physician, who was interestingly enough, painted by Van Gogh beside a </a:t>
            </a:r>
            <a:r>
              <a:rPr b="1"/>
              <a:t>Foxglove plant</a:t>
            </a:r>
            <a:r>
              <a:t>, where Digitalis is derived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hape 3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Ampella up to 2.5 and 3.5 percutaneous 5 L by cut down.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hape 3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HVAD and Heart Mate II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/>
        </p:nvSpPr>
        <p:spPr>
          <a:xfrm>
            <a:off x="3186952" y="268288"/>
            <a:ext cx="5669281" cy="39003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" name="Rectangle 7"/>
          <p:cNvSpPr/>
          <p:nvPr/>
        </p:nvSpPr>
        <p:spPr>
          <a:xfrm>
            <a:off x="268940" y="268287"/>
            <a:ext cx="182881" cy="388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3200400" y="4208929"/>
            <a:ext cx="5458968" cy="104868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600"/>
            </a:lvl1pPr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3200400" y="5257800"/>
            <a:ext cx="5458968" cy="6217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600"/>
            </a:lvl1pPr>
            <a:lvl2pPr marL="0" indent="457200">
              <a:spcBef>
                <a:spcPts val="0"/>
              </a:spcBef>
              <a:buClrTx/>
              <a:buSzTx/>
              <a:buNone/>
              <a:defRPr sz="1600"/>
            </a:lvl2pPr>
            <a:lvl3pPr marL="0" indent="914400">
              <a:spcBef>
                <a:spcPts val="0"/>
              </a:spcBef>
              <a:buClrTx/>
              <a:buSzTx/>
              <a:buNone/>
              <a:defRPr sz="1600"/>
            </a:lvl3pPr>
            <a:lvl4pPr marL="0" indent="1371600">
              <a:spcBef>
                <a:spcPts val="0"/>
              </a:spcBef>
              <a:buClrTx/>
              <a:buSzTx/>
              <a:buNone/>
              <a:defRPr sz="1600"/>
            </a:lvl4pPr>
            <a:lvl5pPr marL="0" indent="1828800">
              <a:spcBef>
                <a:spcPts val="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8681673" y="6410642"/>
            <a:ext cx="260621" cy="25654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8585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7"/>
          <p:cNvSpPr/>
          <p:nvPr/>
        </p:nvSpPr>
        <p:spPr>
          <a:xfrm>
            <a:off x="8148918" y="268287"/>
            <a:ext cx="718074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" name="Title Text"/>
          <p:cNvSpPr txBox="1"/>
          <p:nvPr>
            <p:ph type="title"/>
          </p:nvPr>
        </p:nvSpPr>
        <p:spPr>
          <a:xfrm>
            <a:off x="457198" y="914400"/>
            <a:ext cx="7391402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quarter" idx="1"/>
          </p:nvPr>
        </p:nvSpPr>
        <p:spPr>
          <a:xfrm>
            <a:off x="4282440" y="2214561"/>
            <a:ext cx="3566160" cy="19202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7"/>
          <p:cNvSpPr/>
          <p:nvPr/>
        </p:nvSpPr>
        <p:spPr>
          <a:xfrm>
            <a:off x="8148918" y="268287"/>
            <a:ext cx="718074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9" name="Title Text"/>
          <p:cNvSpPr txBox="1"/>
          <p:nvPr>
            <p:ph type="title"/>
          </p:nvPr>
        </p:nvSpPr>
        <p:spPr>
          <a:xfrm>
            <a:off x="457198" y="914400"/>
            <a:ext cx="7391402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sz="quarter" idx="1"/>
          </p:nvPr>
        </p:nvSpPr>
        <p:spPr>
          <a:xfrm>
            <a:off x="4282440" y="2214561"/>
            <a:ext cx="3566160" cy="19202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5"/>
          <p:cNvSpPr/>
          <p:nvPr/>
        </p:nvSpPr>
        <p:spPr>
          <a:xfrm>
            <a:off x="8148918" y="268287"/>
            <a:ext cx="718074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Title Text"/>
          <p:cNvSpPr txBox="1"/>
          <p:nvPr>
            <p:ph type="title"/>
          </p:nvPr>
        </p:nvSpPr>
        <p:spPr>
          <a:xfrm>
            <a:off x="457198" y="914400"/>
            <a:ext cx="6508379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457198" y="995081"/>
            <a:ext cx="3566161" cy="10354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half" idx="1"/>
          </p:nvPr>
        </p:nvSpPr>
        <p:spPr>
          <a:xfrm>
            <a:off x="4762051" y="990600"/>
            <a:ext cx="3566161" cy="51355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 Placeholder 3"/>
          <p:cNvSpPr/>
          <p:nvPr>
            <p:ph type="body" sz="half" idx="13"/>
          </p:nvPr>
        </p:nvSpPr>
        <p:spPr>
          <a:xfrm>
            <a:off x="457198" y="2057399"/>
            <a:ext cx="3566161" cy="365760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ClrTx/>
              <a:buSzTx/>
              <a:buNone/>
              <a:defRPr sz="1600"/>
            </a:pP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7"/>
          <p:cNvSpPr/>
          <p:nvPr/>
        </p:nvSpPr>
        <p:spPr>
          <a:xfrm>
            <a:off x="4746811" y="268288"/>
            <a:ext cx="4114801" cy="5669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" name="Title Text"/>
          <p:cNvSpPr txBox="1"/>
          <p:nvPr>
            <p:ph type="title"/>
          </p:nvPr>
        </p:nvSpPr>
        <p:spPr>
          <a:xfrm>
            <a:off x="457198" y="995081"/>
            <a:ext cx="3566161" cy="10354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sz="half" idx="1"/>
          </p:nvPr>
        </p:nvSpPr>
        <p:spPr>
          <a:xfrm>
            <a:off x="457198" y="2057400"/>
            <a:ext cx="3566161" cy="36576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None/>
              <a:defRPr sz="1600"/>
            </a:lvl1pPr>
            <a:lvl2pPr marL="0" indent="457200">
              <a:spcBef>
                <a:spcPts val="600"/>
              </a:spcBef>
              <a:buClrTx/>
              <a:buSzTx/>
              <a:buNone/>
              <a:defRPr sz="1600"/>
            </a:lvl2pPr>
            <a:lvl3pPr marL="0" indent="914400">
              <a:spcBef>
                <a:spcPts val="600"/>
              </a:spcBef>
              <a:buClrTx/>
              <a:buSzTx/>
              <a:buNone/>
              <a:defRPr sz="1600"/>
            </a:lvl3pPr>
            <a:lvl4pPr marL="0" indent="1371600">
              <a:spcBef>
                <a:spcPts val="600"/>
              </a:spcBef>
              <a:buClrTx/>
              <a:buSzTx/>
              <a:buNone/>
              <a:defRPr sz="1600"/>
            </a:lvl4pPr>
            <a:lvl5pPr marL="0" indent="1828800">
              <a:spcBef>
                <a:spcPts val="60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Picture Placeholder 9"/>
          <p:cNvSpPr/>
          <p:nvPr>
            <p:ph type="pic" sz="half" idx="13"/>
          </p:nvPr>
        </p:nvSpPr>
        <p:spPr>
          <a:xfrm>
            <a:off x="4760257" y="990600"/>
            <a:ext cx="4096513" cy="56118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7"/>
          <p:cNvSpPr/>
          <p:nvPr/>
        </p:nvSpPr>
        <p:spPr>
          <a:xfrm>
            <a:off x="7216775" y="268288"/>
            <a:ext cx="1639456" cy="36393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" name="Title Text"/>
          <p:cNvSpPr txBox="1"/>
          <p:nvPr>
            <p:ph type="title"/>
          </p:nvPr>
        </p:nvSpPr>
        <p:spPr>
          <a:xfrm>
            <a:off x="458787" y="4267200"/>
            <a:ext cx="6477001" cy="5667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167" name="Picture Placeholder 2"/>
          <p:cNvSpPr/>
          <p:nvPr>
            <p:ph type="pic" sz="half" idx="13"/>
          </p:nvPr>
        </p:nvSpPr>
        <p:spPr>
          <a:xfrm>
            <a:off x="269874" y="268288"/>
            <a:ext cx="6858001" cy="363931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68" name="Body Level One…"/>
          <p:cNvSpPr txBox="1"/>
          <p:nvPr>
            <p:ph type="body" sz="quarter" idx="1"/>
          </p:nvPr>
        </p:nvSpPr>
        <p:spPr>
          <a:xfrm>
            <a:off x="458787" y="4840940"/>
            <a:ext cx="6475414" cy="130427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600"/>
            </a:lvl1pPr>
            <a:lvl2pPr marL="0" indent="457200">
              <a:spcBef>
                <a:spcPts val="0"/>
              </a:spcBef>
              <a:buClrTx/>
              <a:buSzTx/>
              <a:buNone/>
              <a:defRPr sz="1600"/>
            </a:lvl2pPr>
            <a:lvl3pPr marL="0" indent="914400">
              <a:spcBef>
                <a:spcPts val="0"/>
              </a:spcBef>
              <a:buClrTx/>
              <a:buSzTx/>
              <a:buNone/>
              <a:defRPr sz="1600"/>
            </a:lvl3pPr>
            <a:lvl4pPr marL="0" indent="1371600">
              <a:spcBef>
                <a:spcPts val="0"/>
              </a:spcBef>
              <a:buClrTx/>
              <a:buSzTx/>
              <a:buNone/>
              <a:defRPr sz="1600"/>
            </a:lvl4pPr>
            <a:lvl5pPr marL="0" indent="1828800">
              <a:spcBef>
                <a:spcPts val="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7"/>
          <p:cNvSpPr/>
          <p:nvPr/>
        </p:nvSpPr>
        <p:spPr>
          <a:xfrm>
            <a:off x="8135470" y="268288"/>
            <a:ext cx="720762" cy="36393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Title Text"/>
          <p:cNvSpPr txBox="1"/>
          <p:nvPr>
            <p:ph type="title"/>
          </p:nvPr>
        </p:nvSpPr>
        <p:spPr>
          <a:xfrm>
            <a:off x="458787" y="4267200"/>
            <a:ext cx="6477001" cy="5667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178" name="Picture Placeholder 2"/>
          <p:cNvSpPr/>
          <p:nvPr>
            <p:ph type="pic" sz="quarter" idx="13"/>
          </p:nvPr>
        </p:nvSpPr>
        <p:spPr>
          <a:xfrm>
            <a:off x="269874" y="268288"/>
            <a:ext cx="3006726" cy="363931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9" name="Body Level One…"/>
          <p:cNvSpPr txBox="1"/>
          <p:nvPr>
            <p:ph type="body" sz="quarter" idx="1"/>
          </p:nvPr>
        </p:nvSpPr>
        <p:spPr>
          <a:xfrm>
            <a:off x="458787" y="4840940"/>
            <a:ext cx="6475414" cy="130427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600"/>
            </a:lvl1pPr>
            <a:lvl2pPr marL="0" indent="457200">
              <a:spcBef>
                <a:spcPts val="0"/>
              </a:spcBef>
              <a:buClrTx/>
              <a:buSzTx/>
              <a:buNone/>
              <a:defRPr sz="1600"/>
            </a:lvl2pPr>
            <a:lvl3pPr marL="0" indent="914400">
              <a:spcBef>
                <a:spcPts val="0"/>
              </a:spcBef>
              <a:buClrTx/>
              <a:buSzTx/>
              <a:buNone/>
              <a:defRPr sz="1600"/>
            </a:lvl3pPr>
            <a:lvl4pPr marL="0" indent="1371600">
              <a:spcBef>
                <a:spcPts val="0"/>
              </a:spcBef>
              <a:buClrTx/>
              <a:buSzTx/>
              <a:buNone/>
              <a:defRPr sz="1600"/>
            </a:lvl4pPr>
            <a:lvl5pPr marL="0" indent="1828800">
              <a:spcBef>
                <a:spcPts val="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Picture Placeholder 2"/>
          <p:cNvSpPr/>
          <p:nvPr>
            <p:ph type="pic" sz="quarter" idx="14"/>
          </p:nvPr>
        </p:nvSpPr>
        <p:spPr>
          <a:xfrm>
            <a:off x="3352800" y="268288"/>
            <a:ext cx="4701989" cy="17756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1" name="Picture Placeholder 2"/>
          <p:cNvSpPr/>
          <p:nvPr>
            <p:ph type="pic" sz="quarter" idx="15"/>
          </p:nvPr>
        </p:nvSpPr>
        <p:spPr>
          <a:xfrm>
            <a:off x="3352800" y="2131934"/>
            <a:ext cx="2304289" cy="1775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2" name="Picture Placeholder 2"/>
          <p:cNvSpPr/>
          <p:nvPr>
            <p:ph type="pic" sz="quarter" idx="16"/>
          </p:nvPr>
        </p:nvSpPr>
        <p:spPr>
          <a:xfrm>
            <a:off x="5750500" y="2131934"/>
            <a:ext cx="2304289" cy="1775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6"/>
          <p:cNvSpPr/>
          <p:nvPr/>
        </p:nvSpPr>
        <p:spPr>
          <a:xfrm>
            <a:off x="7212106" y="268287"/>
            <a:ext cx="1645921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1" name="Title Text"/>
          <p:cNvSpPr txBox="1"/>
          <p:nvPr>
            <p:ph type="title"/>
          </p:nvPr>
        </p:nvSpPr>
        <p:spPr>
          <a:xfrm>
            <a:off x="457198" y="914400"/>
            <a:ext cx="6508379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xfrm>
            <a:off x="7543799" y="1035424"/>
            <a:ext cx="1322296" cy="5090739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idx="1"/>
          </p:nvPr>
        </p:nvSpPr>
        <p:spPr>
          <a:xfrm>
            <a:off x="457200" y="1035424"/>
            <a:ext cx="6019800" cy="510978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/>
          <p:nvPr/>
        </p:nvSpPr>
        <p:spPr>
          <a:xfrm>
            <a:off x="7212106" y="268287"/>
            <a:ext cx="1645921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457198" y="914400"/>
            <a:ext cx="6508379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/>
          <p:cNvSpPr/>
          <p:nvPr/>
        </p:nvSpPr>
        <p:spPr>
          <a:xfrm>
            <a:off x="3186952" y="268287"/>
            <a:ext cx="5669281" cy="25603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3200399" y="4171950"/>
            <a:ext cx="5457920" cy="108585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6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3200400" y="5257798"/>
            <a:ext cx="5457919" cy="61856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600"/>
            </a:lvl1pPr>
            <a:lvl2pPr marL="0" indent="457200">
              <a:spcBef>
                <a:spcPts val="0"/>
              </a:spcBef>
              <a:buClrTx/>
              <a:buSzTx/>
              <a:buNone/>
              <a:defRPr sz="1600"/>
            </a:lvl2pPr>
            <a:lvl3pPr marL="0" indent="914400">
              <a:spcBef>
                <a:spcPts val="0"/>
              </a:spcBef>
              <a:buClrTx/>
              <a:buSzTx/>
              <a:buNone/>
              <a:defRPr sz="1600"/>
            </a:lvl3pPr>
            <a:lvl4pPr marL="0" indent="1371600">
              <a:spcBef>
                <a:spcPts val="0"/>
              </a:spcBef>
              <a:buClrTx/>
              <a:buSzTx/>
              <a:buNone/>
              <a:defRPr sz="1600"/>
            </a:lvl4pPr>
            <a:lvl5pPr marL="0" indent="1828800">
              <a:spcBef>
                <a:spcPts val="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Picture Placeholder 8"/>
          <p:cNvSpPr/>
          <p:nvPr>
            <p:ph type="pic" sz="quarter" idx="13"/>
          </p:nvPr>
        </p:nvSpPr>
        <p:spPr>
          <a:xfrm>
            <a:off x="3200400" y="2877671"/>
            <a:ext cx="5646867" cy="128016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7" name="Rectangle 9"/>
          <p:cNvSpPr/>
          <p:nvPr/>
        </p:nvSpPr>
        <p:spPr>
          <a:xfrm>
            <a:off x="268940" y="268287"/>
            <a:ext cx="182881" cy="388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xfrm>
            <a:off x="8690638" y="6410642"/>
            <a:ext cx="260622" cy="25654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8585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6"/>
          <p:cNvSpPr/>
          <p:nvPr/>
        </p:nvSpPr>
        <p:spPr>
          <a:xfrm>
            <a:off x="269874" y="268287"/>
            <a:ext cx="1645922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" name="Title Text"/>
          <p:cNvSpPr txBox="1"/>
          <p:nvPr>
            <p:ph type="title"/>
          </p:nvPr>
        </p:nvSpPr>
        <p:spPr>
          <a:xfrm>
            <a:off x="2178423" y="914400"/>
            <a:ext cx="6508378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xfrm>
            <a:off x="2178423" y="2209800"/>
            <a:ext cx="6508378" cy="39163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Picture Placeholder 8"/>
          <p:cNvSpPr/>
          <p:nvPr>
            <p:ph type="pic" sz="quarter" idx="13"/>
          </p:nvPr>
        </p:nvSpPr>
        <p:spPr>
          <a:xfrm>
            <a:off x="269875" y="1976717"/>
            <a:ext cx="1645921" cy="462579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421099" y="326408"/>
            <a:ext cx="417102" cy="4343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6"/>
          <p:cNvSpPr/>
          <p:nvPr/>
        </p:nvSpPr>
        <p:spPr>
          <a:xfrm>
            <a:off x="7758951" y="268288"/>
            <a:ext cx="1099074" cy="635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2209800" y="3429000"/>
            <a:ext cx="4966448" cy="139849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sz="46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2209800" y="4824414"/>
            <a:ext cx="4966448" cy="132080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ClrTx/>
              <a:buSzTx/>
              <a:buNone/>
              <a:defRPr sz="1600"/>
            </a:lvl1pPr>
            <a:lvl2pPr marL="0" indent="457200" algn="r">
              <a:spcBef>
                <a:spcPts val="0"/>
              </a:spcBef>
              <a:buClrTx/>
              <a:buSzTx/>
              <a:buNone/>
              <a:defRPr sz="1600"/>
            </a:lvl2pPr>
            <a:lvl3pPr marL="0" indent="914400" algn="r">
              <a:spcBef>
                <a:spcPts val="0"/>
              </a:spcBef>
              <a:buClrTx/>
              <a:buSzTx/>
              <a:buNone/>
              <a:defRPr sz="1600"/>
            </a:lvl3pPr>
            <a:lvl4pPr marL="0" indent="1371600" algn="r">
              <a:spcBef>
                <a:spcPts val="0"/>
              </a:spcBef>
              <a:buClrTx/>
              <a:buSzTx/>
              <a:buNone/>
              <a:defRPr sz="1600"/>
            </a:lvl4pPr>
            <a:lvl5pPr marL="0" indent="1828800" algn="r">
              <a:spcBef>
                <a:spcPts val="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"/>
          <p:cNvSpPr/>
          <p:nvPr/>
        </p:nvSpPr>
        <p:spPr>
          <a:xfrm>
            <a:off x="269875" y="4773705"/>
            <a:ext cx="2971800" cy="184458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xfrm>
            <a:off x="3720353" y="3429001"/>
            <a:ext cx="4966447" cy="139849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sz="4600"/>
            </a:lvl1pPr>
          </a:lstStyle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quarter" idx="1"/>
          </p:nvPr>
        </p:nvSpPr>
        <p:spPr>
          <a:xfrm>
            <a:off x="3720353" y="4824414"/>
            <a:ext cx="4966447" cy="132080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ClrTx/>
              <a:buSzTx/>
              <a:buNone/>
              <a:defRPr sz="1600"/>
            </a:lvl1pPr>
            <a:lvl2pPr marL="0" indent="457200" algn="r">
              <a:spcBef>
                <a:spcPts val="0"/>
              </a:spcBef>
              <a:buClrTx/>
              <a:buSzTx/>
              <a:buNone/>
              <a:defRPr sz="1600"/>
            </a:lvl2pPr>
            <a:lvl3pPr marL="0" indent="914400" algn="r">
              <a:spcBef>
                <a:spcPts val="0"/>
              </a:spcBef>
              <a:buClrTx/>
              <a:buSzTx/>
              <a:buNone/>
              <a:defRPr sz="1600"/>
            </a:lvl3pPr>
            <a:lvl4pPr marL="0" indent="1371600" algn="r">
              <a:spcBef>
                <a:spcPts val="0"/>
              </a:spcBef>
              <a:buClrTx/>
              <a:buSzTx/>
              <a:buNone/>
              <a:defRPr sz="1600"/>
            </a:lvl4pPr>
            <a:lvl5pPr marL="0" indent="1828800" algn="r">
              <a:spcBef>
                <a:spcPts val="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Picture Placeholder 8"/>
          <p:cNvSpPr/>
          <p:nvPr>
            <p:ph type="pic" sz="half" idx="13"/>
          </p:nvPr>
        </p:nvSpPr>
        <p:spPr>
          <a:xfrm>
            <a:off x="269874" y="268288"/>
            <a:ext cx="2971801" cy="44386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440617" y="6070357"/>
            <a:ext cx="417102" cy="4343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"/>
          <p:cNvSpPr/>
          <p:nvPr/>
        </p:nvSpPr>
        <p:spPr>
          <a:xfrm>
            <a:off x="8148918" y="268287"/>
            <a:ext cx="718074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xfrm>
            <a:off x="457198" y="914400"/>
            <a:ext cx="7391402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457200" y="2214563"/>
            <a:ext cx="3566160" cy="39116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9"/>
          <p:cNvSpPr/>
          <p:nvPr/>
        </p:nvSpPr>
        <p:spPr>
          <a:xfrm>
            <a:off x="8148918" y="268287"/>
            <a:ext cx="718074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457198" y="914400"/>
            <a:ext cx="7388354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457200" y="2054131"/>
            <a:ext cx="3566160" cy="639763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b="1">
                <a:solidFill>
                  <a:schemeClr val="accent1"/>
                </a:solidFill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b="1">
                <a:solidFill>
                  <a:schemeClr val="accent1"/>
                </a:solidFill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b="1">
                <a:solidFill>
                  <a:schemeClr val="accent1"/>
                </a:solidFill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b="1">
                <a:solidFill>
                  <a:schemeClr val="accent1"/>
                </a:solidFill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b="1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Text Placeholder 4"/>
          <p:cNvSpPr/>
          <p:nvPr>
            <p:ph type="body" sz="quarter" idx="13"/>
          </p:nvPr>
        </p:nvSpPr>
        <p:spPr>
          <a:xfrm>
            <a:off x="4279391" y="2054131"/>
            <a:ext cx="3566160" cy="6397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0"/>
              </a:spcBef>
              <a:buClrTx/>
              <a:buSzTx/>
              <a:buNone/>
              <a:defRPr b="1">
                <a:solidFill>
                  <a:schemeClr val="accent1"/>
                </a:solidFill>
              </a:defRPr>
            </a:pP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7"/>
          <p:cNvSpPr/>
          <p:nvPr/>
        </p:nvSpPr>
        <p:spPr>
          <a:xfrm>
            <a:off x="8148918" y="268287"/>
            <a:ext cx="718074" cy="164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9" name="Title Text"/>
          <p:cNvSpPr txBox="1"/>
          <p:nvPr>
            <p:ph type="title"/>
          </p:nvPr>
        </p:nvSpPr>
        <p:spPr>
          <a:xfrm>
            <a:off x="457198" y="914400"/>
            <a:ext cx="7391402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0" name="Body Level One…"/>
          <p:cNvSpPr txBox="1"/>
          <p:nvPr>
            <p:ph type="body" sz="half" idx="1"/>
          </p:nvPr>
        </p:nvSpPr>
        <p:spPr>
          <a:xfrm>
            <a:off x="457198" y="2214561"/>
            <a:ext cx="7396165" cy="19202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8148918" y="268288"/>
            <a:ext cx="718074" cy="5669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8345898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b="1" sz="2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4826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7112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9398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11684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140335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1628775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1855788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2082800" marR="0" indent="-25400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◼"/>
        <a:tabLst/>
        <a:defRPr b="0" baseline="0" cap="none" i="0" spc="0" strike="noStrike" sz="2000" u="none">
          <a:ln>
            <a:noFill/>
          </a:ln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 txBox="1"/>
          <p:nvPr>
            <p:ph type="ctrTitle"/>
          </p:nvPr>
        </p:nvSpPr>
        <p:spPr>
          <a:xfrm>
            <a:off x="3200400" y="4351803"/>
            <a:ext cx="5458968" cy="1670663"/>
          </a:xfrm>
          <a:prstGeom prst="rect">
            <a:avLst/>
          </a:prstGeom>
        </p:spPr>
        <p:txBody>
          <a:bodyPr/>
          <a:lstStyle>
            <a:lvl1pPr defTabSz="758951">
              <a:defRPr sz="3403"/>
            </a:lvl1pPr>
          </a:lstStyle>
          <a:p>
            <a:pPr/>
            <a:r>
              <a:t>Heart Failure Management and Prognosis</a:t>
            </a:r>
          </a:p>
        </p:txBody>
      </p:sp>
      <p:sp>
        <p:nvSpPr>
          <p:cNvPr id="212" name="Subtitle 2"/>
          <p:cNvSpPr txBox="1"/>
          <p:nvPr>
            <p:ph type="subTitle" sz="quarter" idx="1"/>
          </p:nvPr>
        </p:nvSpPr>
        <p:spPr>
          <a:xfrm>
            <a:off x="3200400" y="6060058"/>
            <a:ext cx="5458968" cy="621793"/>
          </a:xfrm>
          <a:prstGeom prst="rect">
            <a:avLst/>
          </a:prstGeom>
        </p:spPr>
        <p:txBody>
          <a:bodyPr/>
          <a:lstStyle/>
          <a:p>
            <a:pPr/>
            <a:r>
              <a:t>Dr. Rashed Alfagih MBBS MHSc</a:t>
            </a:r>
          </a:p>
          <a:p>
            <a:pPr/>
            <a:r>
              <a:t>Consultant Cardiologist KFCC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15900"/>
            <a:ext cx="2997200" cy="664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0750" y="-49716"/>
            <a:ext cx="4298950" cy="6907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0"/>
            <a:ext cx="8751779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/>
          <p:nvPr>
            <p:ph type="title"/>
          </p:nvPr>
        </p:nvSpPr>
        <p:spPr>
          <a:xfrm>
            <a:off x="457198" y="708025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Diuretic Therapy</a:t>
            </a:r>
          </a:p>
        </p:txBody>
      </p:sp>
      <p:sp>
        <p:nvSpPr>
          <p:cNvPr id="247" name="Rectangle 3"/>
          <p:cNvSpPr txBox="1"/>
          <p:nvPr>
            <p:ph type="body" idx="1"/>
          </p:nvPr>
        </p:nvSpPr>
        <p:spPr>
          <a:xfrm>
            <a:off x="457199" y="2209800"/>
            <a:ext cx="7273926" cy="3916363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The most effective symptomatic relief</a:t>
            </a:r>
          </a:p>
          <a:p>
            <a:pPr>
              <a:defRPr sz="2800"/>
            </a:pPr>
            <a:r>
              <a:t>Mild symptoms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HCTZ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Chlorthalidone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Metolazone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Block Na reabsorbtion in loop of henle and distal convoluted tubules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Thiazides are ineffective with GFR &lt; 30 --/min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"/>
          <p:cNvSpPr txBox="1"/>
          <p:nvPr>
            <p:ph type="title"/>
          </p:nvPr>
        </p:nvSpPr>
        <p:spPr>
          <a:xfrm>
            <a:off x="457198" y="708025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Diuretics (cont.)</a:t>
            </a:r>
          </a:p>
        </p:txBody>
      </p:sp>
      <p:sp>
        <p:nvSpPr>
          <p:cNvPr id="250" name="Rectangle 3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2600"/>
            </a:pPr>
            <a:r>
              <a:t>Side Effects</a:t>
            </a:r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600"/>
            </a:pPr>
            <a:r>
              <a:t>Pre-renal azotemia 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600"/>
            </a:pPr>
            <a:r>
              <a:t>Skin rashes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600"/>
            </a:pPr>
            <a:r>
              <a:t>Neutropenia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600"/>
            </a:pPr>
            <a:r>
              <a:t>Thrombocytopenia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600"/>
            </a:pPr>
            <a:r>
              <a:t>Hyperglycemia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600"/>
            </a:pPr>
            <a:r>
              <a:t>↑ Uric Acid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600"/>
            </a:pPr>
            <a:r>
              <a:t>Hepatic dysfunction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2"/>
          <p:cNvSpPr txBox="1"/>
          <p:nvPr>
            <p:ph type="title"/>
          </p:nvPr>
        </p:nvSpPr>
        <p:spPr>
          <a:xfrm>
            <a:off x="457198" y="739775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Diuretics (cont.)</a:t>
            </a:r>
          </a:p>
        </p:txBody>
      </p:sp>
      <p:sp>
        <p:nvSpPr>
          <p:cNvPr id="253" name="Rectangle 3"/>
          <p:cNvSpPr txBox="1"/>
          <p:nvPr>
            <p:ph type="body" idx="1"/>
          </p:nvPr>
        </p:nvSpPr>
        <p:spPr>
          <a:xfrm>
            <a:off x="457199" y="2209800"/>
            <a:ext cx="8067676" cy="4060825"/>
          </a:xfrm>
          <a:prstGeom prst="rect">
            <a:avLst/>
          </a:prstGeom>
        </p:spPr>
        <p:txBody>
          <a:bodyPr/>
          <a:lstStyle/>
          <a:p>
            <a:pPr marL="212597" indent="-212597" defTabSz="850391">
              <a:lnSpc>
                <a:spcPct val="72000"/>
              </a:lnSpc>
              <a:spcBef>
                <a:spcPts val="1600"/>
              </a:spcBef>
              <a:defRPr b="1" sz="2139"/>
            </a:pPr>
            <a:r>
              <a:t>More severe heart failure → loop diuretics</a:t>
            </a:r>
            <a:endParaRPr sz="1116"/>
          </a:p>
          <a:p>
            <a:pPr lvl="1" marL="425195" indent="-212597" defTabSz="850391">
              <a:lnSpc>
                <a:spcPct val="72000"/>
              </a:lnSpc>
              <a:spcBef>
                <a:spcPts val="500"/>
              </a:spcBef>
              <a:buClr>
                <a:srgbClr val="4D0000"/>
              </a:buClr>
              <a:defRPr b="1" sz="2139"/>
            </a:pPr>
            <a:r>
              <a:t>Lasix</a:t>
            </a:r>
            <a:r>
              <a:rPr b="0"/>
              <a:t> (20 – 320 mg QD), Furosemide</a:t>
            </a:r>
            <a:endParaRPr sz="1023"/>
          </a:p>
          <a:p>
            <a:pPr lvl="1" marL="425195" indent="-212597" defTabSz="850391">
              <a:lnSpc>
                <a:spcPct val="72000"/>
              </a:lnSpc>
              <a:spcBef>
                <a:spcPts val="500"/>
              </a:spcBef>
              <a:buClr>
                <a:srgbClr val="4D0000"/>
              </a:buClr>
              <a:defRPr b="1" sz="2139"/>
            </a:pPr>
            <a:r>
              <a:t>Bumex</a:t>
            </a:r>
            <a:r>
              <a:rPr b="0"/>
              <a:t> (Bumetanide 1-8mg)</a:t>
            </a:r>
            <a:endParaRPr sz="1023"/>
          </a:p>
          <a:p>
            <a:pPr lvl="1" marL="425195" indent="-212597" defTabSz="850391">
              <a:lnSpc>
                <a:spcPct val="72000"/>
              </a:lnSpc>
              <a:spcBef>
                <a:spcPts val="500"/>
              </a:spcBef>
              <a:buClr>
                <a:srgbClr val="4D0000"/>
              </a:buClr>
              <a:defRPr b="1" sz="2139"/>
            </a:pPr>
            <a:r>
              <a:t>Torsemide</a:t>
            </a:r>
            <a:r>
              <a:rPr b="0"/>
              <a:t> (20-200mg)</a:t>
            </a:r>
            <a:endParaRPr sz="1023"/>
          </a:p>
          <a:p>
            <a:pPr marL="212597" indent="-212597" defTabSz="850391">
              <a:lnSpc>
                <a:spcPct val="72000"/>
              </a:lnSpc>
              <a:spcBef>
                <a:spcPts val="1600"/>
              </a:spcBef>
              <a:defRPr b="1" sz="2139" u="sng"/>
            </a:pPr>
            <a:r>
              <a:t>Mechanism of</a:t>
            </a:r>
            <a:r>
              <a:rPr b="0"/>
              <a:t> </a:t>
            </a:r>
            <a:r>
              <a:t>action</a:t>
            </a:r>
            <a:r>
              <a:rPr b="0" u="none"/>
              <a:t>: Inhibit chloride reabsortion in ascending limb of loop of Henle results in natriuresis, kaliuresis and metabolic alkalosis</a:t>
            </a:r>
            <a:endParaRPr sz="1116"/>
          </a:p>
          <a:p>
            <a:pPr marL="212597" indent="-212597" defTabSz="850391">
              <a:lnSpc>
                <a:spcPct val="72000"/>
              </a:lnSpc>
              <a:spcBef>
                <a:spcPts val="1600"/>
              </a:spcBef>
              <a:defRPr b="1" sz="2139" u="sng"/>
            </a:pPr>
            <a:r>
              <a:t>Adverse reaction:</a:t>
            </a:r>
            <a:endParaRPr sz="1116"/>
          </a:p>
          <a:p>
            <a:pPr lvl="1" marL="425195" indent="-212597" defTabSz="850391">
              <a:lnSpc>
                <a:spcPct val="72000"/>
              </a:lnSpc>
              <a:spcBef>
                <a:spcPts val="500"/>
              </a:spcBef>
              <a:buClr>
                <a:srgbClr val="4D0000"/>
              </a:buClr>
              <a:defRPr sz="2139"/>
            </a:pPr>
            <a:r>
              <a:t>	pre-renal azotemia</a:t>
            </a:r>
            <a:endParaRPr sz="1023"/>
          </a:p>
          <a:p>
            <a:pPr lvl="1" marL="425195" indent="-212597" defTabSz="850391">
              <a:lnSpc>
                <a:spcPct val="72000"/>
              </a:lnSpc>
              <a:spcBef>
                <a:spcPts val="500"/>
              </a:spcBef>
              <a:buClr>
                <a:srgbClr val="4D0000"/>
              </a:buClr>
              <a:defRPr sz="2139"/>
            </a:pPr>
            <a:r>
              <a:t>	Hypokalemia	</a:t>
            </a:r>
            <a:endParaRPr sz="1023"/>
          </a:p>
          <a:p>
            <a:pPr lvl="1" marL="425195" indent="-212597" defTabSz="850391">
              <a:lnSpc>
                <a:spcPct val="72000"/>
              </a:lnSpc>
              <a:spcBef>
                <a:spcPts val="500"/>
              </a:spcBef>
              <a:buClr>
                <a:srgbClr val="4D0000"/>
              </a:buClr>
              <a:defRPr sz="2139"/>
            </a:pPr>
            <a:r>
              <a:t>	Skin rash</a:t>
            </a:r>
            <a:endParaRPr sz="1023"/>
          </a:p>
          <a:p>
            <a:pPr lvl="1" marL="425195" indent="-212597" defTabSz="850391">
              <a:lnSpc>
                <a:spcPct val="72000"/>
              </a:lnSpc>
              <a:spcBef>
                <a:spcPts val="500"/>
              </a:spcBef>
              <a:buClr>
                <a:srgbClr val="4D0000"/>
              </a:buClr>
              <a:defRPr sz="2139"/>
            </a:pPr>
            <a:r>
              <a:t>	ototoxicity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2"/>
          <p:cNvSpPr txBox="1"/>
          <p:nvPr>
            <p:ph type="title"/>
          </p:nvPr>
        </p:nvSpPr>
        <p:spPr>
          <a:xfrm>
            <a:off x="457198" y="692150"/>
            <a:ext cx="6508379" cy="1143000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K</a:t>
            </a:r>
            <a:r>
              <a:rPr baseline="30000"/>
              <a:t>+</a:t>
            </a:r>
            <a:r>
              <a:t> Sparing Agents</a:t>
            </a:r>
          </a:p>
        </p:txBody>
      </p:sp>
      <p:sp>
        <p:nvSpPr>
          <p:cNvPr id="256" name="Rectangle 3"/>
          <p:cNvSpPr txBox="1"/>
          <p:nvPr>
            <p:ph type="body" idx="1"/>
          </p:nvPr>
        </p:nvSpPr>
        <p:spPr>
          <a:xfrm>
            <a:off x="457199" y="2209800"/>
            <a:ext cx="7988301" cy="3916363"/>
          </a:xfrm>
          <a:prstGeom prst="rect">
            <a:avLst/>
          </a:prstGeom>
        </p:spPr>
        <p:txBody>
          <a:bodyPr/>
          <a:lstStyle/>
          <a:p>
            <a:pPr>
              <a:defRPr b="1" sz="2600"/>
            </a:pPr>
            <a:r>
              <a:t>Triamterene &amp; amiloride</a:t>
            </a:r>
            <a:r>
              <a:rPr b="0"/>
              <a:t> – acts on distal tubules to ↓ K secretion</a:t>
            </a:r>
            <a:endParaRPr b="0"/>
          </a:p>
          <a:p>
            <a:pPr>
              <a:defRPr b="1" sz="2600"/>
            </a:pPr>
            <a:r>
              <a:t>Spironolactone</a:t>
            </a:r>
            <a:r>
              <a:rPr b="0"/>
              <a:t> (Aldosterone inhibitor) </a:t>
            </a:r>
            <a:endParaRPr b="0"/>
          </a:p>
          <a:p>
            <a:pPr>
              <a:buSzTx/>
              <a:buFont typeface="Wingdings 2"/>
              <a:buNone/>
              <a:defRPr sz="2600"/>
            </a:pPr>
            <a:r>
              <a:t>   recent evidence suggests that it may improve survival in CHF patients due to the effect on renin-angiotensin-aldosterone system with subsequent effect on myocardial remodeling and fibrosis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2"/>
          <p:cNvSpPr txBox="1"/>
          <p:nvPr>
            <p:ph type="title"/>
          </p:nvPr>
        </p:nvSpPr>
        <p:spPr>
          <a:xfrm>
            <a:off x="457199" y="444500"/>
            <a:ext cx="6686551" cy="1612900"/>
          </a:xfrm>
          <a:prstGeom prst="rect">
            <a:avLst/>
          </a:prstGeom>
        </p:spPr>
        <p:txBody>
          <a:bodyPr/>
          <a:lstStyle/>
          <a:p>
            <a:pPr/>
            <a:r>
              <a:t>Inhibitors of renin-angiotensin- aldosterone system</a:t>
            </a:r>
          </a:p>
        </p:txBody>
      </p:sp>
      <p:sp>
        <p:nvSpPr>
          <p:cNvPr id="259" name="Rectangle 3"/>
          <p:cNvSpPr txBox="1"/>
          <p:nvPr>
            <p:ph type="body" idx="1"/>
          </p:nvPr>
        </p:nvSpPr>
        <p:spPr>
          <a:xfrm>
            <a:off x="457199" y="2209800"/>
            <a:ext cx="7718426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Font typeface="Wingdings 2"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lnSpc>
                <a:spcPct val="90000"/>
              </a:lnSpc>
              <a:defRPr sz="2500"/>
            </a:pPr>
            <a:r>
              <a:t>Renin-angiotensin-aldosterone system</a:t>
            </a:r>
            <a:r>
              <a:rPr i="1"/>
              <a:t> activation is early in the course of heart failure and plays an important role</a:t>
            </a:r>
            <a:r>
              <a:t> </a:t>
            </a:r>
            <a:r>
              <a:rPr i="1"/>
              <a:t>in the progression of the syndrome</a:t>
            </a:r>
            <a:endParaRPr sz="1800"/>
          </a:p>
          <a:p>
            <a:pPr>
              <a:lnSpc>
                <a:spcPct val="90000"/>
              </a:lnSpc>
              <a:defRPr sz="2500"/>
            </a:pPr>
            <a:r>
              <a:t>Angiotensin converting enzyme inhibitors</a:t>
            </a:r>
            <a:endParaRPr sz="1800"/>
          </a:p>
          <a:p>
            <a:pPr>
              <a:lnSpc>
                <a:spcPct val="90000"/>
              </a:lnSpc>
              <a:defRPr sz="2500"/>
            </a:pPr>
            <a:r>
              <a:t>Angiotensin receptors blockers</a:t>
            </a:r>
            <a:endParaRPr sz="1800"/>
          </a:p>
          <a:p>
            <a:pPr>
              <a:lnSpc>
                <a:spcPct val="90000"/>
              </a:lnSpc>
              <a:defRPr sz="2500"/>
            </a:pPr>
            <a:r>
              <a:t>Spironolactone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2"/>
          <p:cNvSpPr txBox="1"/>
          <p:nvPr>
            <p:ph type="title"/>
          </p:nvPr>
        </p:nvSpPr>
        <p:spPr>
          <a:xfrm>
            <a:off x="457198" y="739775"/>
            <a:ext cx="6508379" cy="1143000"/>
          </a:xfrm>
          <a:prstGeom prst="rect">
            <a:avLst/>
          </a:prstGeom>
        </p:spPr>
        <p:txBody>
          <a:bodyPr/>
          <a:lstStyle>
            <a:lvl1pPr defTabSz="777240">
              <a:defRPr sz="3400"/>
            </a:lvl1pPr>
          </a:lstStyle>
          <a:p>
            <a:pPr/>
            <a:r>
              <a:t>Angiotensin Converting Enzyme Inhibitors</a:t>
            </a:r>
          </a:p>
        </p:txBody>
      </p:sp>
      <p:sp>
        <p:nvSpPr>
          <p:cNvPr id="262" name="Rectangle 3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500"/>
            </a:pPr>
            <a:r>
              <a:t>They block the R-A-A system by inhibiting the conversion of angiotensin I to angiotensin II → vasodilation and ↓ Na retention</a:t>
            </a:r>
            <a:endParaRPr sz="1800"/>
          </a:p>
          <a:p>
            <a:pPr>
              <a:lnSpc>
                <a:spcPct val="72000"/>
              </a:lnSpc>
              <a:defRPr sz="2500"/>
            </a:pPr>
            <a:r>
              <a:t>↓ Bradykinin degradation ↑ its level → ↑ PG secretion &amp; nitric oxide</a:t>
            </a:r>
            <a:endParaRPr sz="1800"/>
          </a:p>
          <a:p>
            <a:pPr>
              <a:lnSpc>
                <a:spcPct val="72000"/>
              </a:lnSpc>
              <a:defRPr sz="2500"/>
            </a:pPr>
            <a:r>
              <a:t>ACE Inhibitors were found to improve survival in CHF patients</a:t>
            </a:r>
            <a:endParaRPr sz="1800"/>
          </a:p>
          <a:p>
            <a:pPr lvl="1" marL="457200" indent="-228600">
              <a:lnSpc>
                <a:spcPct val="72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Delay onset &amp; progression of HF in pts with asymptomatic LV dysfunction</a:t>
            </a:r>
            <a:endParaRPr sz="1600"/>
          </a:p>
          <a:p>
            <a:pPr lvl="1" marL="457200" indent="-228600">
              <a:lnSpc>
                <a:spcPct val="72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↓ cardiac remodeling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"/>
          <p:cNvSpPr txBox="1"/>
          <p:nvPr>
            <p:ph type="title"/>
          </p:nvPr>
        </p:nvSpPr>
        <p:spPr>
          <a:xfrm>
            <a:off x="457198" y="349250"/>
            <a:ext cx="6508379" cy="1501775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Side effects of ACE inhibitors</a:t>
            </a:r>
          </a:p>
        </p:txBody>
      </p:sp>
      <p:sp>
        <p:nvSpPr>
          <p:cNvPr id="265" name="Rectangle 3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Angioedema</a:t>
            </a:r>
          </a:p>
          <a:p>
            <a:pPr>
              <a:defRPr sz="2800"/>
            </a:pPr>
            <a:r>
              <a:t>Hypotension</a:t>
            </a:r>
          </a:p>
          <a:p>
            <a:pPr>
              <a:defRPr sz="2800"/>
            </a:pPr>
            <a:r>
              <a:t>Renal insuffiency</a:t>
            </a:r>
          </a:p>
          <a:p>
            <a:pPr>
              <a:defRPr sz="2800"/>
            </a:pPr>
            <a:r>
              <a:t>Rash</a:t>
            </a:r>
          </a:p>
          <a:p>
            <a:pPr>
              <a:defRPr sz="2800"/>
            </a:pPr>
            <a:r>
              <a:t>Cough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 2"/>
          <p:cNvSpPr txBox="1"/>
          <p:nvPr>
            <p:ph type="title"/>
          </p:nvPr>
        </p:nvSpPr>
        <p:spPr>
          <a:xfrm>
            <a:off x="457198" y="708025"/>
            <a:ext cx="6508379" cy="1143000"/>
          </a:xfrm>
          <a:prstGeom prst="rect">
            <a:avLst/>
          </a:prstGeom>
        </p:spPr>
        <p:txBody>
          <a:bodyPr/>
          <a:lstStyle>
            <a:lvl1pPr defTabSz="777240">
              <a:defRPr sz="3400"/>
            </a:lvl1pPr>
          </a:lstStyle>
          <a:p>
            <a:pPr/>
            <a:r>
              <a:t>Angiotensin II receptor blockers</a:t>
            </a:r>
          </a:p>
        </p:txBody>
      </p:sp>
      <p:sp>
        <p:nvSpPr>
          <p:cNvPr id="268" name="Rectangle 3"/>
          <p:cNvSpPr txBox="1"/>
          <p:nvPr>
            <p:ph type="body" idx="1"/>
          </p:nvPr>
        </p:nvSpPr>
        <p:spPr>
          <a:xfrm>
            <a:off x="457198" y="2606675"/>
            <a:ext cx="6508379" cy="3916363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Has comparable effect to ACE I</a:t>
            </a:r>
          </a:p>
          <a:p>
            <a:pPr>
              <a:defRPr sz="2800"/>
            </a:pPr>
            <a:r>
              <a:t>Can be used in certain conditions when ACE I are contraindicated (angioneurotic edema, cough)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/>
          <p:nvPr>
            <p:ph type="title"/>
          </p:nvPr>
        </p:nvSpPr>
        <p:spPr>
          <a:xfrm>
            <a:off x="457198" y="705425"/>
            <a:ext cx="6508379" cy="1143001"/>
          </a:xfrm>
          <a:prstGeom prst="rect">
            <a:avLst/>
          </a:prstGeom>
        </p:spPr>
        <p:txBody>
          <a:bodyPr/>
          <a:lstStyle/>
          <a:p>
            <a:pPr/>
            <a:r>
              <a:t>Presentation </a:t>
            </a:r>
          </a:p>
        </p:txBody>
      </p:sp>
      <p:sp>
        <p:nvSpPr>
          <p:cNvPr id="215" name="Content Placeholder 2"/>
          <p:cNvSpPr txBox="1"/>
          <p:nvPr>
            <p:ph type="body" sz="half" idx="1"/>
          </p:nvPr>
        </p:nvSpPr>
        <p:spPr>
          <a:xfrm>
            <a:off x="457198" y="2450925"/>
            <a:ext cx="6508379" cy="2146527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Chronic or Subacute.</a:t>
            </a:r>
          </a:p>
          <a:p>
            <a:pPr>
              <a:defRPr b="1" sz="5000"/>
            </a:pPr>
            <a:r>
              <a:t>Acute.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Angiotensin Receptor- Neprilysin inhibitor (ARN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9184">
              <a:lnSpc>
                <a:spcPts val="5000"/>
              </a:lnSpc>
              <a:defRPr sz="3384">
                <a:solidFill>
                  <a:schemeClr val="accent1">
                    <a:lumOff val="-6000"/>
                  </a:schemeClr>
                </a:solidFill>
              </a:defRPr>
            </a:lvl1pPr>
          </a:lstStyle>
          <a:p>
            <a:pPr/>
            <a:r>
              <a:t>Angiotensin Receptor- Neprilysin inhibitor (ARNi)</a:t>
            </a:r>
          </a:p>
        </p:txBody>
      </p:sp>
      <p:sp>
        <p:nvSpPr>
          <p:cNvPr id="271" name="Recent FDA approval (2015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9455" indent="-219455" defTabSz="877823">
              <a:spcBef>
                <a:spcPts val="1700"/>
              </a:spcBef>
              <a:defRPr sz="1919"/>
            </a:pPr>
            <a:r>
              <a:t>Recent FDA approval (2015) </a:t>
            </a:r>
          </a:p>
          <a:p>
            <a:pPr marL="219455" indent="-219455" defTabSz="877823">
              <a:spcBef>
                <a:spcPts val="1700"/>
              </a:spcBef>
              <a:defRPr sz="1919"/>
            </a:pPr>
            <a:r>
              <a:t>The only product available (valsartan/sacubitril)</a:t>
            </a:r>
          </a:p>
          <a:p>
            <a:pPr marL="219455" indent="-219455" defTabSz="877823">
              <a:spcBef>
                <a:spcPts val="1700"/>
              </a:spcBef>
              <a:defRPr sz="1919"/>
            </a:pPr>
            <a:r>
              <a:t>Valsartan = ARB</a:t>
            </a:r>
          </a:p>
          <a:p>
            <a:pPr marL="219455" indent="-219455" defTabSz="877823">
              <a:spcBef>
                <a:spcPts val="1700"/>
              </a:spcBef>
              <a:defRPr sz="1919"/>
            </a:pPr>
            <a:r>
              <a:t>Sacubitril = prodrug for sacubitrilat </a:t>
            </a:r>
            <a:br/>
            <a:r>
              <a:t>Inhibit neprilysin which breakdown the vasoactive   peptides.</a:t>
            </a:r>
          </a:p>
          <a:p>
            <a:pPr marL="219455" indent="-219455" defTabSz="877823">
              <a:spcBef>
                <a:spcPts val="1700"/>
              </a:spcBef>
              <a:defRPr sz="1919"/>
            </a:pPr>
            <a:r>
              <a:t>Used if patient LVEF &lt;= 35% and still symptomatic with ACE/ARB </a:t>
            </a:r>
          </a:p>
          <a:p>
            <a:pPr marL="219455" indent="-219455" defTabSz="877823">
              <a:spcBef>
                <a:spcPts val="1700"/>
              </a:spcBef>
              <a:defRPr sz="1919"/>
            </a:pPr>
            <a:r>
              <a:t>In this specific group of patients it improves M&amp;M.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If- Channel blocker"/>
          <p:cNvSpPr txBox="1"/>
          <p:nvPr>
            <p:ph type="title"/>
          </p:nvPr>
        </p:nvSpPr>
        <p:spPr>
          <a:xfrm>
            <a:off x="457198" y="609600"/>
            <a:ext cx="6508379" cy="1143000"/>
          </a:xfrm>
          <a:prstGeom prst="rect">
            <a:avLst/>
          </a:prstGeom>
        </p:spPr>
        <p:txBody>
          <a:bodyPr/>
          <a:lstStyle/>
          <a:p>
            <a:pPr/>
            <a:r>
              <a:t>I</a:t>
            </a:r>
            <a:r>
              <a:rPr baseline="-5999" i="1"/>
              <a:t>f</a:t>
            </a:r>
            <a:r>
              <a:t>- Channel blocker</a:t>
            </a:r>
          </a:p>
        </p:txBody>
      </p:sp>
      <p:sp>
        <p:nvSpPr>
          <p:cNvPr id="274" name="Ivabradine ; Inhibit the Na inflow during the SA nodel action potential phase 4.…"/>
          <p:cNvSpPr txBox="1"/>
          <p:nvPr>
            <p:ph type="body" idx="1"/>
          </p:nvPr>
        </p:nvSpPr>
        <p:spPr>
          <a:xfrm>
            <a:off x="457198" y="2209800"/>
            <a:ext cx="8530534" cy="3916363"/>
          </a:xfrm>
          <a:prstGeom prst="rect">
            <a:avLst/>
          </a:prstGeom>
        </p:spPr>
        <p:txBody>
          <a:bodyPr/>
          <a:lstStyle/>
          <a:p>
            <a:pPr marL="228599" indent="-228599">
              <a:defRPr sz="2200"/>
            </a:pPr>
            <a:r>
              <a:t>Ivabradine ; Inhibit the Na inflow during the SA nodel action potential phase 4. </a:t>
            </a:r>
          </a:p>
          <a:p>
            <a:pPr marL="228599" indent="-228599">
              <a:defRPr sz="2200"/>
            </a:pPr>
            <a:r>
              <a:t>Degrease the heart rate. </a:t>
            </a:r>
          </a:p>
          <a:p>
            <a:pPr marL="228599" indent="-228599">
              <a:defRPr sz="2200"/>
            </a:pPr>
            <a:r>
              <a:t>Only use it if HR not controlled by BB and remains &gt; 70 bpm and the patient has sinus rhythm. </a:t>
            </a:r>
          </a:p>
          <a:p>
            <a:pPr marL="228599" indent="-228599">
              <a:defRPr sz="2200"/>
            </a:pPr>
            <a:r>
              <a:t>In this group if patients it improve M&amp;M.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Rectangle 2"/>
          <p:cNvSpPr txBox="1"/>
          <p:nvPr>
            <p:ph type="title"/>
          </p:nvPr>
        </p:nvSpPr>
        <p:spPr>
          <a:xfrm>
            <a:off x="457198" y="660400"/>
            <a:ext cx="6508379" cy="1143000"/>
          </a:xfrm>
          <a:prstGeom prst="rect">
            <a:avLst/>
          </a:prstGeom>
        </p:spPr>
        <p:txBody>
          <a:bodyPr/>
          <a:lstStyle/>
          <a:p>
            <a:pPr defTabSz="777240">
              <a:defRPr sz="3400"/>
            </a:pPr>
            <a:r>
              <a:t>Digitalis Glycosides </a:t>
            </a:r>
            <a:br/>
            <a:r>
              <a:t>(Digoxin, Digitoxin)</a:t>
            </a:r>
          </a:p>
        </p:txBody>
      </p:sp>
      <p:sp>
        <p:nvSpPr>
          <p:cNvPr id="277" name="Rectangle 3"/>
          <p:cNvSpPr txBox="1"/>
          <p:nvPr>
            <p:ph type="body" idx="1"/>
          </p:nvPr>
        </p:nvSpPr>
        <p:spPr>
          <a:xfrm>
            <a:off x="457199" y="2209800"/>
            <a:ext cx="7480301" cy="3916363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The role of digitalis has declined somewhat because of safety concern</a:t>
            </a:r>
          </a:p>
          <a:p>
            <a:pPr>
              <a:defRPr sz="2600"/>
            </a:pPr>
            <a:r>
              <a:t>Studies have shown that digitals does not affect mortality in CHF patients but causes significant: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Reduction in hospitalization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Reduction in symptoms of HF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5829557" cy="4288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6133" y="268819"/>
            <a:ext cx="6654801" cy="415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80267" y="1722609"/>
            <a:ext cx="4063733" cy="5135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2533" y="0"/>
            <a:ext cx="557561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12056" y="0"/>
            <a:ext cx="523194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4"/>
      <p:bldP build="whole" bldLvl="1" animBg="1" rev="0" advAuto="0" spid="282" grpId="3"/>
      <p:bldP build="whole" bldLvl="1" animBg="1" rev="0" advAuto="0" spid="280" grpId="1"/>
      <p:bldP build="whole" bldLvl="1" animBg="1" rev="0" advAuto="0" spid="28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2"/>
          <p:cNvSpPr txBox="1"/>
          <p:nvPr>
            <p:ph type="title"/>
          </p:nvPr>
        </p:nvSpPr>
        <p:spPr>
          <a:xfrm>
            <a:off x="457198" y="628650"/>
            <a:ext cx="6508379" cy="1143000"/>
          </a:xfrm>
          <a:prstGeom prst="rect">
            <a:avLst/>
          </a:prstGeom>
        </p:spPr>
        <p:txBody>
          <a:bodyPr/>
          <a:lstStyle/>
          <a:p>
            <a:pPr/>
            <a:r>
              <a:t>Digitalis (cont.)</a:t>
            </a:r>
            <a:br/>
            <a:r>
              <a:rPr sz="3200"/>
              <a:t>Mechanism of Action</a:t>
            </a:r>
          </a:p>
        </p:txBody>
      </p:sp>
      <p:sp>
        <p:nvSpPr>
          <p:cNvPr id="288" name="Rectangle 3"/>
          <p:cNvSpPr txBox="1"/>
          <p:nvPr>
            <p:ph type="body" idx="1"/>
          </p:nvPr>
        </p:nvSpPr>
        <p:spPr>
          <a:xfrm>
            <a:off x="457199" y="2209800"/>
            <a:ext cx="7988301" cy="3916363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+ve inotropic effect by ↑ intracellular Ca &amp; enhancing actin-myosin cross bride formation (binds to the Na-K ATPase → inhibits Na pump → ↑ intracellular Na → ↑ Na-Ca exchange</a:t>
            </a:r>
          </a:p>
          <a:p>
            <a:pPr>
              <a:defRPr sz="2800"/>
            </a:pPr>
            <a:r>
              <a:t>Vagotonic effect</a:t>
            </a:r>
          </a:p>
          <a:p>
            <a:pPr>
              <a:defRPr sz="2800"/>
            </a:pPr>
            <a:r>
              <a:t>Arrhythmogenic 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 2"/>
          <p:cNvSpPr txBox="1"/>
          <p:nvPr>
            <p:ph type="title"/>
          </p:nvPr>
        </p:nvSpPr>
        <p:spPr>
          <a:xfrm>
            <a:off x="457198" y="692150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Digitalis Toxicity</a:t>
            </a:r>
          </a:p>
        </p:txBody>
      </p:sp>
      <p:sp>
        <p:nvSpPr>
          <p:cNvPr id="291" name="Rectangle 3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Narrow therapeutic to toxic ratio</a:t>
            </a:r>
          </a:p>
          <a:p>
            <a:pPr>
              <a:defRPr sz="2600"/>
            </a:pPr>
            <a:r>
              <a:t>Non cardiac manifestations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   Anorexia,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   Nausea, vomiting,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   Headache, 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   Xanthopsia sotoma, 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   Disorientation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"/>
          <p:cNvSpPr txBox="1"/>
          <p:nvPr>
            <p:ph type="title"/>
          </p:nvPr>
        </p:nvSpPr>
        <p:spPr>
          <a:xfrm>
            <a:off x="457198" y="692150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Digitalis Toxicity</a:t>
            </a:r>
          </a:p>
        </p:txBody>
      </p:sp>
      <p:sp>
        <p:nvSpPr>
          <p:cNvPr id="294" name="Rectangle 3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>
              <a:defRPr b="1" sz="2800"/>
            </a:pPr>
            <a:r>
              <a:t>Cardiac manifestations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Sinus bradycardia and arrest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A/V block (usually 2</a:t>
            </a:r>
            <a:r>
              <a:rPr baseline="30000"/>
              <a:t>nd</a:t>
            </a:r>
            <a:r>
              <a:t> degree)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Atrial tachycardia with A/V Block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Development of junctional rhythm in patients with a fib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400"/>
            </a:pPr>
            <a:r>
              <a:t>PVC</a:t>
            </a:r>
            <a:r>
              <a:t>’</a:t>
            </a:r>
            <a:r>
              <a:t>s, VT/ V fib (bi-directional VT)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2"/>
          <p:cNvSpPr txBox="1"/>
          <p:nvPr>
            <p:ph type="title"/>
          </p:nvPr>
        </p:nvSpPr>
        <p:spPr>
          <a:xfrm>
            <a:off x="457198" y="676275"/>
            <a:ext cx="6508379" cy="1143000"/>
          </a:xfrm>
          <a:prstGeom prst="rect">
            <a:avLst/>
          </a:prstGeom>
        </p:spPr>
        <p:txBody>
          <a:bodyPr/>
          <a:lstStyle/>
          <a:p>
            <a:pPr defTabSz="777240">
              <a:defRPr sz="3400"/>
            </a:pPr>
            <a:r>
              <a:t>Digitalis Toxicity</a:t>
            </a:r>
            <a:br/>
            <a:r>
              <a:t>Treatment</a:t>
            </a:r>
          </a:p>
        </p:txBody>
      </p:sp>
      <p:sp>
        <p:nvSpPr>
          <p:cNvPr id="297" name="Rectangle 3"/>
          <p:cNvSpPr txBox="1"/>
          <p:nvPr>
            <p:ph type="body" idx="1"/>
          </p:nvPr>
        </p:nvSpPr>
        <p:spPr>
          <a:xfrm>
            <a:off x="457199" y="2209800"/>
            <a:ext cx="7813676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500"/>
            </a:pPr>
            <a:r>
              <a:t>Hold the medications.</a:t>
            </a:r>
            <a:endParaRPr sz="2800"/>
          </a:p>
          <a:p>
            <a:pPr>
              <a:lnSpc>
                <a:spcPct val="72000"/>
              </a:lnSpc>
              <a:defRPr sz="2500"/>
            </a:pPr>
            <a:r>
              <a:t>Observation.</a:t>
            </a:r>
            <a:endParaRPr sz="2800"/>
          </a:p>
          <a:p>
            <a:pPr>
              <a:lnSpc>
                <a:spcPct val="72000"/>
              </a:lnSpc>
              <a:defRPr sz="2500"/>
            </a:pPr>
            <a:r>
              <a:t>In case of A/V block or severe bradycardia → atropine followed by temporary PM if needed.</a:t>
            </a:r>
            <a:endParaRPr sz="2800"/>
          </a:p>
          <a:p>
            <a:pPr>
              <a:lnSpc>
                <a:spcPct val="72000"/>
              </a:lnSpc>
              <a:defRPr sz="2500"/>
            </a:pPr>
            <a:r>
              <a:t>In life threatening arrhythmia → digoxin-specific fab antibodies.</a:t>
            </a:r>
            <a:endParaRPr sz="2800"/>
          </a:p>
          <a:p>
            <a:pPr>
              <a:lnSpc>
                <a:spcPct val="72000"/>
              </a:lnSpc>
              <a:defRPr sz="2500"/>
            </a:pPr>
            <a:r>
              <a:t>Lidocaine and phenytoin could be used – try to avoid D/C cardioversion in non life threatening arrhythmia.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2"/>
          <p:cNvSpPr txBox="1"/>
          <p:nvPr>
            <p:ph type="title"/>
          </p:nvPr>
        </p:nvSpPr>
        <p:spPr>
          <a:xfrm>
            <a:off x="457198" y="596900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β Blockers</a:t>
            </a:r>
          </a:p>
        </p:txBody>
      </p:sp>
      <p:sp>
        <p:nvSpPr>
          <p:cNvPr id="300" name="Rectangle 3"/>
          <p:cNvSpPr txBox="1"/>
          <p:nvPr>
            <p:ph type="body" idx="1"/>
          </p:nvPr>
        </p:nvSpPr>
        <p:spPr>
          <a:xfrm>
            <a:off x="457199" y="2209800"/>
            <a:ext cx="7956551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/>
            </a:pPr>
            <a:r>
              <a:t>Has been traditionally contraindicated in pts with CHF</a:t>
            </a:r>
            <a:endParaRPr sz="1800"/>
          </a:p>
          <a:p>
            <a:pPr>
              <a:lnSpc>
                <a:spcPct val="81000"/>
              </a:lnSpc>
              <a:defRPr sz="2500"/>
            </a:pPr>
            <a:r>
              <a:t>Now they are the main stay in treatment on CHF &amp; may be the only medication that shows substantial improvement in LV function</a:t>
            </a:r>
            <a:endParaRPr sz="1800"/>
          </a:p>
          <a:p>
            <a:pPr>
              <a:lnSpc>
                <a:spcPct val="81000"/>
              </a:lnSpc>
              <a:defRPr sz="2500"/>
            </a:pPr>
            <a:r>
              <a:t>In addition to improved LV function multiple studies show improved survival</a:t>
            </a:r>
            <a:endParaRPr sz="1800"/>
          </a:p>
          <a:p>
            <a:pPr>
              <a:lnSpc>
                <a:spcPct val="81000"/>
              </a:lnSpc>
              <a:defRPr sz="2500"/>
            </a:pPr>
            <a:r>
              <a:t>The only contraindication is severe decompensated CHF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2"/>
          <p:cNvSpPr txBox="1"/>
          <p:nvPr>
            <p:ph type="title"/>
          </p:nvPr>
        </p:nvSpPr>
        <p:spPr>
          <a:xfrm>
            <a:off x="457198" y="628650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Vasodilators</a:t>
            </a:r>
          </a:p>
        </p:txBody>
      </p:sp>
      <p:sp>
        <p:nvSpPr>
          <p:cNvPr id="303" name="Rectangle 3"/>
          <p:cNvSpPr txBox="1"/>
          <p:nvPr>
            <p:ph type="body" idx="1"/>
          </p:nvPr>
        </p:nvSpPr>
        <p:spPr>
          <a:xfrm>
            <a:off x="457199" y="2209800"/>
            <a:ext cx="7781926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2500"/>
            </a:pPr>
            <a:r>
              <a:t>Reduction of afterload</a:t>
            </a:r>
            <a:r>
              <a:rPr b="0"/>
              <a:t> by arteriolar vasodilatation (hydralazin)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 </a:t>
            </a:r>
            <a:r>
              <a:rPr b="0" sz="2200"/>
              <a:t>reduce LVEDP, O</a:t>
            </a:r>
            <a:r>
              <a:rPr b="0" baseline="-25000" sz="2200"/>
              <a:t>2 </a:t>
            </a:r>
            <a:r>
              <a:rPr b="0" sz="2200"/>
              <a:t>consumption,improve myocardial perfusion, </a:t>
            </a:r>
            <a:r>
              <a:rPr b="0" sz="2200">
                <a:latin typeface="Symbol"/>
                <a:ea typeface="Symbol"/>
                <a:cs typeface="Symbol"/>
                <a:sym typeface="Symbol"/>
              </a:rPr>
              <a:t>­ </a:t>
            </a:r>
            <a:r>
              <a:rPr b="0" sz="2200"/>
              <a:t>stroke volume and COP</a:t>
            </a:r>
            <a:endParaRPr sz="1800"/>
          </a:p>
          <a:p>
            <a:pPr>
              <a:lnSpc>
                <a:spcPct val="90000"/>
              </a:lnSpc>
              <a:defRPr b="1" sz="2500"/>
            </a:pPr>
            <a:r>
              <a:t>Reduction of preload </a:t>
            </a:r>
            <a:r>
              <a:rPr b="0"/>
              <a:t>By</a:t>
            </a:r>
            <a:r>
              <a:t> </a:t>
            </a:r>
            <a:r>
              <a:rPr b="0"/>
              <a:t>venous dilation (Nitrate)</a:t>
            </a:r>
            <a:r>
              <a:rPr b="0" sz="2200"/>
              <a:t> </a:t>
            </a:r>
            <a:r>
              <a:rPr b="0" sz="220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 sz="2200"/>
              <a:t> ↓ the venous return </a:t>
            </a:r>
            <a:r>
              <a:rPr b="0" sz="220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 sz="2200"/>
              <a:t>↓ the load on both ventricles.</a:t>
            </a:r>
            <a:endParaRPr sz="1800"/>
          </a:p>
          <a:p>
            <a:pPr>
              <a:lnSpc>
                <a:spcPct val="90000"/>
              </a:lnSpc>
              <a:defRPr sz="2500"/>
            </a:pPr>
            <a:r>
              <a:t>Usually the maximum benefit is achieved by using agents with both action.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2"/>
          <p:cNvSpPr txBox="1"/>
          <p:nvPr>
            <p:ph type="title"/>
          </p:nvPr>
        </p:nvSpPr>
        <p:spPr>
          <a:xfrm>
            <a:off x="457198" y="728133"/>
            <a:ext cx="6508379" cy="1143001"/>
          </a:xfrm>
          <a:prstGeom prst="rect">
            <a:avLst/>
          </a:prstGeom>
        </p:spPr>
        <p:txBody>
          <a:bodyPr/>
          <a:lstStyle/>
          <a:p>
            <a:pPr/>
            <a:r>
              <a:t>Management </a:t>
            </a:r>
          </a:p>
        </p:txBody>
      </p:sp>
      <p:sp>
        <p:nvSpPr>
          <p:cNvPr id="218" name="Rectangle 3"/>
          <p:cNvSpPr txBox="1"/>
          <p:nvPr>
            <p:ph type="body" idx="1"/>
          </p:nvPr>
        </p:nvSpPr>
        <p:spPr>
          <a:xfrm>
            <a:off x="457199" y="2209800"/>
            <a:ext cx="7653867" cy="3916363"/>
          </a:xfrm>
          <a:prstGeom prst="rect">
            <a:avLst/>
          </a:prstGeom>
        </p:spPr>
        <p:txBody>
          <a:bodyPr/>
          <a:lstStyle/>
          <a:p>
            <a:pPr>
              <a:defRPr sz="2500"/>
            </a:pPr>
            <a:r>
              <a:t>Correction of reversible causes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200" u="sng"/>
            </a:pPr>
            <a:r>
              <a:t>Ischemia</a:t>
            </a:r>
            <a:endParaRPr sz="16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200"/>
            </a:pPr>
            <a:r>
              <a:t>Valvular heart disease</a:t>
            </a:r>
            <a:endParaRPr sz="16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200"/>
            </a:pPr>
            <a:r>
              <a:t>Thyrotoxicosis, anemia and other high output status </a:t>
            </a:r>
            <a:endParaRPr sz="24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200"/>
            </a:pPr>
            <a:r>
              <a:t>Shunts</a:t>
            </a:r>
            <a:endParaRPr sz="16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200"/>
            </a:pPr>
            <a:r>
              <a:t>Arrhythmia</a:t>
            </a:r>
            <a:endParaRPr sz="1600"/>
          </a:p>
          <a:p>
            <a:pPr lvl="2" marL="685800" indent="-228600">
              <a:spcBef>
                <a:spcPts val="600"/>
              </a:spcBef>
              <a:defRPr sz="1800"/>
            </a:pPr>
            <a:r>
              <a:t>Tachy. Like : A fib, flutter  or Brady. Like : CHB.  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200"/>
            </a:pPr>
            <a:r>
              <a:t>Medications </a:t>
            </a:r>
            <a:endParaRPr sz="1600"/>
          </a:p>
          <a:p>
            <a:pPr lvl="2" marL="685800" indent="-228600">
              <a:spcBef>
                <a:spcPts val="600"/>
              </a:spcBef>
              <a:defRPr sz="1800"/>
            </a:pPr>
            <a:r>
              <a:t>Ca channel blockers, some antiarrhythmics, NSAIDs,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171" y="-8091"/>
            <a:ext cx="6113897" cy="670304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ESC 2016 Heart Failure guidelines"/>
          <p:cNvSpPr txBox="1"/>
          <p:nvPr/>
        </p:nvSpPr>
        <p:spPr>
          <a:xfrm>
            <a:off x="7052166" y="6634480"/>
            <a:ext cx="2147737" cy="24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/>
            <a:r>
              <a:t>ESC 2016 Heart Failure guidelines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 2"/>
          <p:cNvSpPr txBox="1"/>
          <p:nvPr>
            <p:ph type="title"/>
          </p:nvPr>
        </p:nvSpPr>
        <p:spPr>
          <a:xfrm>
            <a:off x="457198" y="708025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Positive inotropic agents</a:t>
            </a:r>
          </a:p>
        </p:txBody>
      </p:sp>
      <p:sp>
        <p:nvSpPr>
          <p:cNvPr id="309" name="Rectangle 3"/>
          <p:cNvSpPr txBox="1"/>
          <p:nvPr>
            <p:ph type="body" idx="1"/>
          </p:nvPr>
        </p:nvSpPr>
        <p:spPr>
          <a:xfrm>
            <a:off x="457199" y="2209800"/>
            <a:ext cx="7575551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500"/>
            </a:pPr>
            <a:r>
              <a:t>These are the drugs that improve myocardial contractility (</a:t>
            </a:r>
            <a:r>
              <a:rPr sz="2200"/>
              <a:t>β adrenergic agonists, dopaminergic agents, phosphodiesterase inhibitors),</a:t>
            </a:r>
            <a:r>
              <a:t> </a:t>
            </a:r>
            <a:endParaRPr sz="1800"/>
          </a:p>
          <a:p>
            <a:pPr>
              <a:lnSpc>
                <a:spcPct val="80000"/>
              </a:lnSpc>
              <a:buSzTx/>
              <a:buFont typeface="Wingdings 2"/>
              <a:buNone/>
              <a:defRPr sz="2500"/>
            </a:pPr>
            <a:r>
              <a:t>  Dopamine, Dobutamine, Milrinone, Amrinone</a:t>
            </a:r>
            <a:endParaRPr sz="2800"/>
          </a:p>
          <a:p>
            <a:pPr>
              <a:lnSpc>
                <a:spcPct val="80000"/>
              </a:lnSpc>
              <a:defRPr sz="2500"/>
            </a:pPr>
            <a:r>
              <a:t>Several studies showed ↑ mortality with oral inotropic agents</a:t>
            </a:r>
            <a:endParaRPr sz="1800"/>
          </a:p>
          <a:p>
            <a:pPr>
              <a:lnSpc>
                <a:spcPct val="80000"/>
              </a:lnSpc>
              <a:defRPr sz="2500"/>
            </a:pPr>
            <a:r>
              <a:t>So the only use for them now is in acute sittings as cardiogenic shock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ctangle 2"/>
          <p:cNvSpPr txBox="1"/>
          <p:nvPr>
            <p:ph type="title"/>
          </p:nvPr>
        </p:nvSpPr>
        <p:spPr>
          <a:xfrm>
            <a:off x="457199" y="692150"/>
            <a:ext cx="6670676" cy="1143000"/>
          </a:xfrm>
          <a:prstGeom prst="rect">
            <a:avLst/>
          </a:prstGeom>
        </p:spPr>
        <p:txBody>
          <a:bodyPr/>
          <a:lstStyle>
            <a:lvl1pPr defTabSz="777240">
              <a:defRPr sz="3400"/>
            </a:lvl1pPr>
          </a:lstStyle>
          <a:p>
            <a:pPr/>
            <a:r>
              <a:t>Anticoagulation (Warfarin)/NOAC</a:t>
            </a:r>
          </a:p>
        </p:txBody>
      </p:sp>
      <p:sp>
        <p:nvSpPr>
          <p:cNvPr id="312" name="Rectangle 3"/>
          <p:cNvSpPr txBox="1"/>
          <p:nvPr>
            <p:ph type="body" idx="1"/>
          </p:nvPr>
        </p:nvSpPr>
        <p:spPr>
          <a:xfrm>
            <a:off x="457198" y="2209800"/>
            <a:ext cx="6508379" cy="391636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sz="2800"/>
            </a:pPr>
            <a:r>
              <a:t>Atrial fibrillation</a:t>
            </a:r>
          </a:p>
          <a:p>
            <a:pPr>
              <a:defRPr sz="2800"/>
            </a:pPr>
            <a:r>
              <a:t>H/o embolic episodes</a:t>
            </a:r>
          </a:p>
          <a:p>
            <a:pPr>
              <a:defRPr sz="2800"/>
            </a:pPr>
            <a:r>
              <a:t>Left ventricular apical thrombus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ctangle 2"/>
          <p:cNvSpPr txBox="1"/>
          <p:nvPr>
            <p:ph type="title"/>
          </p:nvPr>
        </p:nvSpPr>
        <p:spPr>
          <a:xfrm>
            <a:off x="457198" y="644525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Antiarrhythmics</a:t>
            </a:r>
          </a:p>
        </p:txBody>
      </p:sp>
      <p:sp>
        <p:nvSpPr>
          <p:cNvPr id="315" name="Rectangle 3"/>
          <p:cNvSpPr txBox="1"/>
          <p:nvPr>
            <p:ph type="body" idx="1"/>
          </p:nvPr>
        </p:nvSpPr>
        <p:spPr>
          <a:xfrm>
            <a:off x="457199" y="2209800"/>
            <a:ext cx="7575551" cy="3916363"/>
          </a:xfrm>
          <a:prstGeom prst="rect">
            <a:avLst/>
          </a:prstGeom>
        </p:spPr>
        <p:txBody>
          <a:bodyPr/>
          <a:lstStyle/>
          <a:p>
            <a:pPr>
              <a:defRPr sz="28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sz="2800"/>
            </a:pPr>
            <a:r>
              <a:t>Most common cause of SCD in these patients is ventricular tachyarrhythmia</a:t>
            </a:r>
          </a:p>
          <a:p>
            <a:pPr>
              <a:buSzTx/>
              <a:buFont typeface="Wingdings 2"/>
              <a:buNone/>
              <a:defRPr sz="2800"/>
            </a:pPr>
          </a:p>
          <a:p>
            <a:pPr>
              <a:defRPr sz="2800"/>
            </a:pPr>
            <a:r>
              <a:t>Patients with h/o sustained VT or SCD → ICD implant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2"/>
          <p:cNvSpPr txBox="1"/>
          <p:nvPr>
            <p:ph type="title"/>
          </p:nvPr>
        </p:nvSpPr>
        <p:spPr>
          <a:xfrm>
            <a:off x="457198" y="676275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Antiarrhythmics (cont.)</a:t>
            </a:r>
          </a:p>
        </p:txBody>
      </p:sp>
      <p:sp>
        <p:nvSpPr>
          <p:cNvPr id="318" name="Rectangle 3"/>
          <p:cNvSpPr txBox="1"/>
          <p:nvPr>
            <p:ph type="body" sz="half" idx="1"/>
          </p:nvPr>
        </p:nvSpPr>
        <p:spPr>
          <a:xfrm>
            <a:off x="457199" y="2416175"/>
            <a:ext cx="7670801" cy="2632075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Patients with non sustained ventricular tachycardia</a:t>
            </a:r>
          </a:p>
          <a:p>
            <a:pPr>
              <a:defRPr sz="2600"/>
            </a:pP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Correction of electrolytes and acid base imbalance.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2"/>
          <p:cNvSpPr txBox="1"/>
          <p:nvPr>
            <p:ph type="title"/>
          </p:nvPr>
        </p:nvSpPr>
        <p:spPr>
          <a:xfrm>
            <a:off x="457198" y="660400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Biventricular Pacing</a:t>
            </a:r>
          </a:p>
        </p:txBody>
      </p:sp>
      <p:sp>
        <p:nvSpPr>
          <p:cNvPr id="321" name="Rectangle 3"/>
          <p:cNvSpPr txBox="1"/>
          <p:nvPr>
            <p:ph type="body" idx="1"/>
          </p:nvPr>
        </p:nvSpPr>
        <p:spPr>
          <a:xfrm>
            <a:off x="457199" y="2209800"/>
            <a:ext cx="7321551" cy="3916363"/>
          </a:xfrm>
          <a:prstGeom prst="rect">
            <a:avLst/>
          </a:prstGeom>
        </p:spPr>
        <p:txBody>
          <a:bodyPr/>
          <a:lstStyle/>
          <a:p>
            <a:pPr>
              <a:defRPr b="1" sz="28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3600"/>
            </a:pPr>
            <a:r>
              <a:t>Biventricular pacing</a:t>
            </a:r>
            <a:r>
              <a:rPr b="0" sz="2800"/>
              <a:t> (only in patient with Wide QRS complexes &amp;  CHF).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748" y="1047750"/>
            <a:ext cx="7399868" cy="482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789" y="936625"/>
            <a:ext cx="6308211" cy="517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 2"/>
          <p:cNvSpPr txBox="1"/>
          <p:nvPr>
            <p:ph type="title"/>
          </p:nvPr>
        </p:nvSpPr>
        <p:spPr>
          <a:xfrm>
            <a:off x="457198" y="660400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Assisting devices</a:t>
            </a:r>
          </a:p>
        </p:txBody>
      </p:sp>
      <p:sp>
        <p:nvSpPr>
          <p:cNvPr id="328" name="Rectangle 3"/>
          <p:cNvSpPr txBox="1"/>
          <p:nvPr>
            <p:ph type="body" idx="1"/>
          </p:nvPr>
        </p:nvSpPr>
        <p:spPr>
          <a:xfrm>
            <a:off x="457199" y="2209800"/>
            <a:ext cx="7321551" cy="3916363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</a:p>
          <a:p>
            <a:pPr>
              <a:defRPr sz="2800"/>
            </a:pPr>
            <a:r>
              <a:t>Temporary ventricular assist devices.</a:t>
            </a:r>
          </a:p>
          <a:p>
            <a:pPr>
              <a:defRPr sz="2800"/>
            </a:pPr>
            <a:r>
              <a:t>Implantable ventricular assist devices.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1437" y="3349625"/>
            <a:ext cx="5262563" cy="350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46750" cy="5020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/>
          <p:nvPr>
            <p:ph type="title"/>
          </p:nvPr>
        </p:nvSpPr>
        <p:spPr>
          <a:xfrm>
            <a:off x="457198" y="745066"/>
            <a:ext cx="6508379" cy="1143001"/>
          </a:xfrm>
          <a:prstGeom prst="rect">
            <a:avLst/>
          </a:prstGeom>
        </p:spPr>
        <p:txBody>
          <a:bodyPr/>
          <a:lstStyle/>
          <a:p>
            <a:pPr/>
            <a:r>
              <a:t>Management tools</a:t>
            </a:r>
          </a:p>
        </p:txBody>
      </p:sp>
      <p:sp>
        <p:nvSpPr>
          <p:cNvPr id="221" name="Content Placeholder 2"/>
          <p:cNvSpPr txBox="1"/>
          <p:nvPr>
            <p:ph type="body" idx="1"/>
          </p:nvPr>
        </p:nvSpPr>
        <p:spPr>
          <a:xfrm>
            <a:off x="457199" y="2209800"/>
            <a:ext cx="7501095" cy="3916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400" u="sng"/>
            </a:pPr>
            <a:r>
              <a:t>Life style modifications: 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Diet, Fluid intake, exercise, Smoke cessation, Wt. </a:t>
            </a:r>
            <a:endParaRPr sz="1600"/>
          </a:p>
          <a:p>
            <a:pPr>
              <a:lnSpc>
                <a:spcPct val="90000"/>
              </a:lnSpc>
              <a:defRPr sz="2400" u="sng"/>
            </a:pPr>
            <a:r>
              <a:t>Pharmacological interventions: 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Oral medication.</a:t>
            </a:r>
            <a:endParaRPr sz="16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Immunization.</a:t>
            </a:r>
            <a:endParaRPr sz="1600"/>
          </a:p>
          <a:p>
            <a:pPr>
              <a:lnSpc>
                <a:spcPct val="90000"/>
              </a:lnSpc>
              <a:defRPr sz="2400" u="sng"/>
            </a:pPr>
            <a:r>
              <a:t>Surgical interventions: </a:t>
            </a:r>
            <a:endParaRPr sz="18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Device therapy.</a:t>
            </a:r>
            <a:endParaRPr sz="16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Assisting devices. </a:t>
            </a:r>
            <a:endParaRPr sz="1600"/>
          </a:p>
          <a:p>
            <a:pPr lvl="1" marL="457200" indent="-228600">
              <a:lnSpc>
                <a:spcPct val="90000"/>
              </a:lnSpc>
              <a:spcBef>
                <a:spcPts val="600"/>
              </a:spcBef>
              <a:buClr>
                <a:srgbClr val="4D0000"/>
              </a:buClr>
              <a:defRPr sz="2200"/>
            </a:pPr>
            <a:r>
              <a:t>Transplant.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800" y="0"/>
            <a:ext cx="57229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381250"/>
            <a:ext cx="9144000" cy="3931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2"/>
      <p:bldP build="whole" bldLvl="1" animBg="1" rev="0" advAuto="0" spid="33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tangle 2"/>
          <p:cNvSpPr txBox="1"/>
          <p:nvPr>
            <p:ph type="title"/>
          </p:nvPr>
        </p:nvSpPr>
        <p:spPr>
          <a:xfrm>
            <a:off x="457198" y="558800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Cardiac Transplant</a:t>
            </a:r>
          </a:p>
        </p:txBody>
      </p:sp>
      <p:sp>
        <p:nvSpPr>
          <p:cNvPr id="341" name="Rectangle 3"/>
          <p:cNvSpPr txBox="1"/>
          <p:nvPr>
            <p:ph type="body" idx="1"/>
          </p:nvPr>
        </p:nvSpPr>
        <p:spPr>
          <a:xfrm>
            <a:off x="457199" y="2209800"/>
            <a:ext cx="8162926" cy="3916363"/>
          </a:xfrm>
          <a:prstGeom prst="rect">
            <a:avLst/>
          </a:prstGeom>
        </p:spPr>
        <p:txBody>
          <a:bodyPr/>
          <a:lstStyle/>
          <a:p>
            <a:pPr>
              <a:defRPr sz="28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sz="2600"/>
            </a:pPr>
            <a:r>
              <a:t>It has become more widely used since the advances in immunosuppressive treatment.</a:t>
            </a:r>
          </a:p>
          <a:p>
            <a:pPr>
              <a:defRPr sz="2600"/>
            </a:pPr>
            <a:r>
              <a:t>Survival rate: </a:t>
            </a:r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1 year   80% - 90%  </a:t>
            </a:r>
            <a:endParaRPr sz="1800"/>
          </a:p>
          <a:p>
            <a:pPr lvl="1" marL="457200" indent="-228600">
              <a:spcBef>
                <a:spcPts val="600"/>
              </a:spcBef>
              <a:buClr>
                <a:srgbClr val="4D0000"/>
              </a:buClr>
              <a:defRPr sz="2600"/>
            </a:pPr>
            <a:r>
              <a:t>5 years 70%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2"/>
          <p:cNvSpPr txBox="1"/>
          <p:nvPr>
            <p:ph type="title"/>
          </p:nvPr>
        </p:nvSpPr>
        <p:spPr>
          <a:xfrm>
            <a:off x="457198" y="644525"/>
            <a:ext cx="6508379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Prognosis</a:t>
            </a:r>
          </a:p>
        </p:txBody>
      </p:sp>
      <p:sp>
        <p:nvSpPr>
          <p:cNvPr id="344" name="Rectangle 3"/>
          <p:cNvSpPr txBox="1"/>
          <p:nvPr>
            <p:ph type="body" idx="1"/>
          </p:nvPr>
        </p:nvSpPr>
        <p:spPr>
          <a:xfrm>
            <a:off x="457199" y="2209800"/>
            <a:ext cx="7448551" cy="3916363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Annual mortality rate depends on patients symptoms and LV function.</a:t>
            </a:r>
          </a:p>
          <a:p>
            <a:pPr>
              <a:defRPr sz="2800"/>
            </a:pPr>
            <a:r>
              <a:t>5% in patients with mild symptoms and mild ↓ in LV function.</a:t>
            </a:r>
          </a:p>
          <a:p>
            <a:pPr>
              <a:defRPr sz="2800"/>
            </a:pPr>
            <a:r>
              <a:t>30% to 50% in patient with advances LV dysfunction and severe symptoms.</a:t>
            </a:r>
          </a:p>
          <a:p>
            <a:pPr>
              <a:defRPr sz="2800"/>
            </a:pPr>
            <a:r>
              <a:t>40% – 50% of death is due to SCD.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/>
          <p:nvPr>
            <p:ph type="title"/>
          </p:nvPr>
        </p:nvSpPr>
        <p:spPr>
          <a:xfrm>
            <a:off x="457198" y="660400"/>
            <a:ext cx="6552533" cy="1143000"/>
          </a:xfrm>
          <a:prstGeom prst="rect">
            <a:avLst/>
          </a:prstGeom>
        </p:spPr>
        <p:txBody>
          <a:bodyPr/>
          <a:lstStyle/>
          <a:p>
            <a:pPr/>
            <a:r>
              <a:t>Stages of Heart Failure </a:t>
            </a:r>
          </a:p>
        </p:txBody>
      </p:sp>
      <p:pic>
        <p:nvPicPr>
          <p:cNvPr id="22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468" y="1972729"/>
            <a:ext cx="7924801" cy="4821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/>
          <p:nvPr>
            <p:ph type="title"/>
          </p:nvPr>
        </p:nvSpPr>
        <p:spPr>
          <a:xfrm>
            <a:off x="457198" y="762000"/>
            <a:ext cx="6508379" cy="1143000"/>
          </a:xfrm>
          <a:prstGeom prst="rect">
            <a:avLst/>
          </a:prstGeom>
        </p:spPr>
        <p:txBody>
          <a:bodyPr/>
          <a:lstStyle/>
          <a:p>
            <a:pPr/>
            <a:r>
              <a:t>Forrester Classification </a:t>
            </a:r>
          </a:p>
        </p:txBody>
      </p:sp>
      <p:pic>
        <p:nvPicPr>
          <p:cNvPr id="2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8" y="2057400"/>
            <a:ext cx="6350001" cy="4432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Box 4"/>
          <p:cNvSpPr txBox="1"/>
          <p:nvPr/>
        </p:nvSpPr>
        <p:spPr>
          <a:xfrm>
            <a:off x="6770182" y="6581000"/>
            <a:ext cx="23143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Am J Cardiol 1977;39:137–145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/>
          <p:nvPr>
            <p:ph type="title"/>
          </p:nvPr>
        </p:nvSpPr>
        <p:spPr>
          <a:xfrm>
            <a:off x="457198" y="762003"/>
            <a:ext cx="6508379" cy="1143001"/>
          </a:xfrm>
          <a:prstGeom prst="rect">
            <a:avLst/>
          </a:prstGeom>
        </p:spPr>
        <p:txBody>
          <a:bodyPr/>
          <a:lstStyle/>
          <a:p>
            <a:pPr/>
            <a:r>
              <a:t>Forrester Classification </a:t>
            </a:r>
          </a:p>
        </p:txBody>
      </p:sp>
      <p:graphicFrame>
        <p:nvGraphicFramePr>
          <p:cNvPr id="231" name="Content Placeholder 4"/>
          <p:cNvGraphicFramePr/>
          <p:nvPr/>
        </p:nvGraphicFramePr>
        <p:xfrm>
          <a:off x="457198" y="2429925"/>
          <a:ext cx="6756402" cy="341206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25530"/>
                <a:gridCol w="1150292"/>
                <a:gridCol w="2003254"/>
                <a:gridCol w="2077325"/>
              </a:tblGrid>
              <a:tr h="769583">
                <a:tc gridSpan="2" rowSpan="2"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chemeClr val="accent5"/>
                    </a:solidFill>
                  </a:tcPr>
                </a:tc>
                <a:tc rowSpan="2"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Congestion at Rest</a:t>
                      </a:r>
                    </a:p>
                  </a:txBody>
                  <a:tcPr marL="45720" marR="45720" marT="45720" marB="45720" anchor="t" anchorCtr="0" horzOverflow="overflow"/>
                </a:tc>
                <a:tc hMerge="1">
                  <a:tcPr/>
                </a:tc>
              </a:tr>
              <a:tr h="767314">
                <a:tc gridSpan="2" vMerge="1">
                  <a:tcPr/>
                </a:tc>
                <a:tc hMerge="1"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No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Yes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926314">
                <a:tc rowSpan="2">
                  <a:txBody>
                    <a:bodyPr/>
                    <a:lstStyle/>
                    <a:p>
                      <a:pPr algn="ctr">
                        <a:defRPr sz="2800"/>
                      </a:pPr>
                      <a:r>
                        <a:t>Low </a:t>
                      </a:r>
                      <a:r>
                        <a:rPr sz="2400"/>
                        <a:t>Perfusion</a:t>
                      </a:r>
                      <a:r>
                        <a:t> at rest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No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Warm &amp; Dry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Warm &amp; Wet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94885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Yes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Cold &amp; Dry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Cold &amp; Wet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232" name="TextBox 3"/>
          <p:cNvSpPr txBox="1"/>
          <p:nvPr/>
        </p:nvSpPr>
        <p:spPr>
          <a:xfrm>
            <a:off x="6334126" y="6572249"/>
            <a:ext cx="293687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Eur J Heart Fail. 1999 Aug;1(3):251-7.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2"/>
          <p:cNvSpPr txBox="1"/>
          <p:nvPr>
            <p:ph type="title"/>
          </p:nvPr>
        </p:nvSpPr>
        <p:spPr>
          <a:xfrm>
            <a:off x="457198" y="753649"/>
            <a:ext cx="6508379" cy="1143001"/>
          </a:xfrm>
          <a:prstGeom prst="rect">
            <a:avLst/>
          </a:prstGeom>
        </p:spPr>
        <p:txBody>
          <a:bodyPr/>
          <a:lstStyle/>
          <a:p>
            <a:pPr/>
            <a:r>
              <a:t>Diet and Activity</a:t>
            </a:r>
          </a:p>
        </p:txBody>
      </p:sp>
      <p:sp>
        <p:nvSpPr>
          <p:cNvPr id="237" name="Rectangle 3"/>
          <p:cNvSpPr txBox="1"/>
          <p:nvPr>
            <p:ph type="body" idx="1"/>
          </p:nvPr>
        </p:nvSpPr>
        <p:spPr>
          <a:xfrm>
            <a:off x="457198" y="2411251"/>
            <a:ext cx="8433583" cy="3714913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Salt restriction (2g of Na = 5 g NaCL)</a:t>
            </a:r>
          </a:p>
          <a:p>
            <a:pPr>
              <a:defRPr sz="2600"/>
            </a:pPr>
            <a:r>
              <a:t>Fluid restriction  (1.5 to 2 L / day) about 8 cups </a:t>
            </a:r>
          </a:p>
          <a:p>
            <a:pPr>
              <a:defRPr sz="2600"/>
            </a:pPr>
            <a:r>
              <a:t>Daily weight (tailor therapy)</a:t>
            </a:r>
          </a:p>
          <a:p>
            <a:pPr>
              <a:defRPr sz="2600"/>
            </a:pPr>
            <a:r>
              <a:t>Gradual exertion programs (rehabilitation program)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793" y="0"/>
            <a:ext cx="6993468" cy="6861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laza">
  <a:themeElements>
    <a:clrScheme name="Plaz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0000FF"/>
      </a:hlink>
      <a:folHlink>
        <a:srgbClr val="FF00FF"/>
      </a:folHlink>
    </a:clrScheme>
    <a:fontScheme name="Plaz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laza">
  <a:themeElements>
    <a:clrScheme name="Plaz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0000FF"/>
      </a:hlink>
      <a:folHlink>
        <a:srgbClr val="FF00FF"/>
      </a:folHlink>
    </a:clrScheme>
    <a:fontScheme name="Plaz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