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</p:sldMasterIdLst>
  <p:sldIdLst>
    <p:sldId id="256" r:id="rId7"/>
    <p:sldId id="259" r:id="rId8"/>
    <p:sldId id="260" r:id="rId9"/>
    <p:sldId id="261" r:id="rId10"/>
    <p:sldId id="262" r:id="rId11"/>
    <p:sldId id="263" r:id="rId12"/>
    <p:sldId id="266" r:id="rId13"/>
    <p:sldId id="265" r:id="rId14"/>
    <p:sldId id="267" r:id="rId15"/>
    <p:sldId id="268" r:id="rId16"/>
    <p:sldId id="269" r:id="rId17"/>
    <p:sldId id="308" r:id="rId18"/>
    <p:sldId id="309" r:id="rId19"/>
    <p:sldId id="323" r:id="rId20"/>
    <p:sldId id="273" r:id="rId21"/>
    <p:sldId id="310" r:id="rId22"/>
    <p:sldId id="275" r:id="rId23"/>
    <p:sldId id="276" r:id="rId24"/>
    <p:sldId id="322" r:id="rId25"/>
    <p:sldId id="280" r:id="rId26"/>
    <p:sldId id="281" r:id="rId27"/>
    <p:sldId id="282" r:id="rId28"/>
    <p:sldId id="283" r:id="rId29"/>
    <p:sldId id="277" r:id="rId30"/>
    <p:sldId id="278" r:id="rId31"/>
    <p:sldId id="311" r:id="rId32"/>
    <p:sldId id="284" r:id="rId33"/>
    <p:sldId id="279" r:id="rId34"/>
    <p:sldId id="285" r:id="rId35"/>
    <p:sldId id="325" r:id="rId36"/>
    <p:sldId id="326" r:id="rId37"/>
    <p:sldId id="327" r:id="rId38"/>
    <p:sldId id="307" r:id="rId39"/>
    <p:sldId id="306" r:id="rId40"/>
    <p:sldId id="305" r:id="rId41"/>
    <p:sldId id="324" r:id="rId42"/>
    <p:sldId id="287" r:id="rId43"/>
    <p:sldId id="321" r:id="rId44"/>
    <p:sldId id="295" r:id="rId45"/>
    <p:sldId id="300" r:id="rId46"/>
    <p:sldId id="296" r:id="rId47"/>
    <p:sldId id="315" r:id="rId48"/>
    <p:sldId id="301" r:id="rId49"/>
    <p:sldId id="316" r:id="rId50"/>
    <p:sldId id="317" r:id="rId51"/>
    <p:sldId id="319" r:id="rId5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82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23/01/1440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612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23/01/1440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3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23/01/1440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577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02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452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15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97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56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74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21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43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23/01/1440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5193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06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3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641475"/>
            <a:ext cx="10363200" cy="4454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D7853-4A9C-40BC-B3D8-E7A99A7A2282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72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666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73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48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31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06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23/01/1440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23850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71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092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764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770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57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641475"/>
            <a:ext cx="10363200" cy="4454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D7853-4A9C-40BC-B3D8-E7A99A7A2282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11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098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9425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772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4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23/01/1440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75343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5791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322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5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46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6552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910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331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641475"/>
            <a:ext cx="10363200" cy="4454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D7853-4A9C-40BC-B3D8-E7A99A7A2282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1737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363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5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23/01/1440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50087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27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2516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903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317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468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876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19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412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806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641475"/>
            <a:ext cx="10363200" cy="4454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D7853-4A9C-40BC-B3D8-E7A99A7A2282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2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23/01/1440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68914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418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482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3833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553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809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121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770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397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958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6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23/01/1440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42002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95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641475"/>
            <a:ext cx="10363200" cy="4454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D7853-4A9C-40BC-B3D8-E7A99A7A2282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9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23/01/1440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440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23/01/1440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891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0504C-36BD-4155-A2D8-4EF5BF5526EE}" type="datetimeFigureOut">
              <a:rPr lang="ar-SA" smtClean="0"/>
              <a:t>23/01/1440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197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76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35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60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94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10/3/2018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14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666069" y="1219200"/>
            <a:ext cx="8229600" cy="44958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42069" y="1278466"/>
            <a:ext cx="6477000" cy="2057400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tint val="75000"/>
                  </a:sysClr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</a:t>
            </a: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DR. MOSTAFA ALSHAMIRI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ASSOCIATE</a:t>
            </a:r>
            <a:r>
              <a:rPr kumimoji="0" lang="en-US" altLang="ja-JP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</a:t>
            </a: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PROFESSOR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CONSULTANT CARDIOLOGIST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noProof="0" dirty="0" smtClean="0">
                <a:solidFill>
                  <a:schemeClr val="tx1"/>
                </a:solidFill>
                <a:latin typeface="Calibri"/>
                <a:ea typeface="MS PGothic" pitchFamily="34" charset="-128"/>
              </a:rPr>
              <a:t>HEAD OF ADULT CARDIOLOGY</a:t>
            </a:r>
            <a:endParaRPr kumimoji="0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Director of Coronary Care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KING FAHED CARDIAC CENTER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>
                  <a:tint val="75000"/>
                </a:sysClr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SzPct val="50000"/>
              <a:buFont typeface="Arial" pitchFamily="34" charset="0"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4932" y="213270"/>
            <a:ext cx="4281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>
              <a:spcBef>
                <a:spcPct val="0"/>
              </a:spcBef>
              <a:defRPr/>
            </a:pPr>
            <a:r>
              <a:rPr lang="en-US" sz="3600" dirty="0">
                <a:solidFill>
                  <a:srgbClr val="FF0000"/>
                </a:solidFill>
              </a:rPr>
              <a:t>Infective Endocarditis</a:t>
            </a:r>
          </a:p>
        </p:txBody>
      </p:sp>
      <p:sp>
        <p:nvSpPr>
          <p:cNvPr id="7" name="Rectangle 6"/>
          <p:cNvSpPr/>
          <p:nvPr/>
        </p:nvSpPr>
        <p:spPr>
          <a:xfrm>
            <a:off x="3564464" y="4236509"/>
            <a:ext cx="387203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MS PGothic"/>
                <a:cs typeface="MS PGothic"/>
              </a:rPr>
              <a:t>341,  KKUH </a:t>
            </a:r>
            <a:r>
              <a:rPr kumimoji="1" lang="en-US" kern="0" noProof="0" dirty="0" smtClean="0">
                <a:solidFill>
                  <a:srgbClr val="FF0000"/>
                </a:solidFill>
                <a:latin typeface="Verdana" pitchFamily="34" charset="0"/>
                <a:ea typeface="MS PGothic"/>
                <a:cs typeface="MS PGothic"/>
              </a:rPr>
              <a:t>October, 2018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9252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15522" y="1447800"/>
            <a:ext cx="8175356" cy="44958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Based on risk of progression to severe Endocarditis with substantial morbidity and mortality Classified into 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 risk		 -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prophylaxis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MODERATE risk	 - prophylaxis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NEGLIGIBLE risk 	 - no prophylaxis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38030" y="174010"/>
            <a:ext cx="8229600" cy="1143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Cardiac conditions predispose to IE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03241" y="3517644"/>
            <a:ext cx="5617028" cy="161030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4691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471985" y="1512065"/>
            <a:ext cx="8153400" cy="434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Prosthetic Valves (400x risk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>
                <a:solidFill>
                  <a:srgbClr val="FF0000"/>
                </a:solidFill>
                <a:latin typeface="Calibri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Previous endocarditis</a:t>
            </a:r>
          </a:p>
          <a:p>
            <a:pPr>
              <a:lnSpc>
                <a:spcPct val="80000"/>
              </a:lnSpc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Congenital heart disease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Complex cyanotic disease (Tetralogy, Transposition, Single Ventricle)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Patent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Ductus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Arteriosus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VSD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Coarctation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of aorta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Valvular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not included as per now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Aortic Stenosis/ Aortic Regurgitations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Mitral Regurgitation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Mitral Stenosis with Regurgitations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25487" y="274638"/>
            <a:ext cx="8252847" cy="1120209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Cardiac Conditions – High Risk</a:t>
            </a:r>
            <a:r>
              <a:rPr kumimoji="0" 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30000" dirty="0" smtClean="0">
                <a:solidFill>
                  <a:srgbClr val="FF0000"/>
                </a:solidFill>
                <a:latin typeface="Calibri"/>
              </a:rPr>
              <a:t>Old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 recommendation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978393" y="5924684"/>
            <a:ext cx="3659732" cy="36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Mod Risk per 1997 AHA guidelines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490973" y="5975350"/>
            <a:ext cx="26035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</a:rPr>
              <a:t>1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Durack, et al. NEJM 1995</a:t>
            </a:r>
            <a:endParaRPr kumimoji="0" lang="en-US" sz="1800" b="0" i="0" u="none" strike="noStrike" kern="0" cap="none" spc="0" normalizeH="0" baseline="3000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482962" y="6373504"/>
            <a:ext cx="46784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</a:rPr>
              <a:t>2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Steckleberg, et al.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Inf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Dis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Clin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N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Amer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1993</a:t>
            </a:r>
            <a:endParaRPr kumimoji="0" lang="en-US" sz="1800" b="0" i="0" u="none" strike="noStrike" kern="0" cap="none" spc="0" normalizeH="0" baseline="3000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5167" y="4516016"/>
            <a:ext cx="4777274" cy="10543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364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Slide-set Guidelines IE 2015.for web0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31026" y="1278287"/>
            <a:ext cx="35269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2015 recommendations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7234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Slide-set Guidelines IE 2015.for web00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3845" y="1119668"/>
            <a:ext cx="249127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2015 </a:t>
            </a:r>
            <a:r>
              <a:rPr lang="en-US" dirty="0" err="1" smtClean="0">
                <a:solidFill>
                  <a:srgbClr val="FF0000"/>
                </a:solidFill>
              </a:rPr>
              <a:t>recomendations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9882130" y="2247441"/>
            <a:ext cx="1211856" cy="28974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Left Arrow 3"/>
          <p:cNvSpPr/>
          <p:nvPr/>
        </p:nvSpPr>
        <p:spPr>
          <a:xfrm>
            <a:off x="10003316" y="1489000"/>
            <a:ext cx="1333041" cy="50505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913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073"/>
            <a:ext cx="10515600" cy="7019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Prophylaxis against </a:t>
            </a:r>
            <a:r>
              <a:rPr lang="en-US" dirty="0" smtClean="0">
                <a:solidFill>
                  <a:srgbClr val="FF0000"/>
                </a:solidFill>
              </a:rPr>
              <a:t>IE ACC 2017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3710"/>
            <a:ext cx="10515600" cy="5133254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dirty="0"/>
              <a:t>I</a:t>
            </a:r>
            <a:r>
              <a:rPr lang="en-US" sz="2400" dirty="0" smtClean="0"/>
              <a:t>s </a:t>
            </a:r>
            <a:r>
              <a:rPr lang="en-US" sz="2400" dirty="0"/>
              <a:t>reasonable </a:t>
            </a:r>
            <a:r>
              <a:rPr lang="en-US" sz="2400" dirty="0" smtClean="0"/>
              <a:t>before </a:t>
            </a:r>
            <a:r>
              <a:rPr lang="en-US" sz="2400" dirty="0" smtClean="0">
                <a:solidFill>
                  <a:srgbClr val="FF0000"/>
                </a:solidFill>
              </a:rPr>
              <a:t>dental </a:t>
            </a:r>
            <a:r>
              <a:rPr lang="en-US" sz="2400" dirty="0">
                <a:solidFill>
                  <a:srgbClr val="FF0000"/>
                </a:solidFill>
              </a:rPr>
              <a:t>procedures </a:t>
            </a:r>
            <a:r>
              <a:rPr lang="en-US" sz="2400" dirty="0"/>
              <a:t>that involve </a:t>
            </a:r>
            <a:r>
              <a:rPr lang="en-US" sz="2400" dirty="0" smtClean="0"/>
              <a:t>manipulation of:</a:t>
            </a:r>
          </a:p>
          <a:p>
            <a:pPr algn="l" rtl="0"/>
            <a:r>
              <a:rPr lang="en-US" sz="2400" dirty="0" smtClean="0"/>
              <a:t> </a:t>
            </a:r>
            <a:r>
              <a:rPr lang="en-US" sz="2400" dirty="0"/>
              <a:t>gingival tissue, </a:t>
            </a:r>
            <a:r>
              <a:rPr lang="en-US" sz="2400" dirty="0" err="1" smtClean="0"/>
              <a:t>peri</a:t>
            </a:r>
            <a:r>
              <a:rPr lang="en-US" sz="2400" dirty="0" smtClean="0"/>
              <a:t>-apical </a:t>
            </a:r>
            <a:r>
              <a:rPr lang="en-US" sz="2400" dirty="0"/>
              <a:t>region of teeth, or perforation </a:t>
            </a:r>
            <a:r>
              <a:rPr lang="en-US" sz="2400" dirty="0" smtClean="0"/>
              <a:t>of the </a:t>
            </a:r>
            <a:r>
              <a:rPr lang="en-US" sz="2400" dirty="0"/>
              <a:t>oral </a:t>
            </a:r>
            <a:r>
              <a:rPr lang="en-US" sz="2400" dirty="0" smtClean="0"/>
              <a:t>mucosa</a:t>
            </a:r>
          </a:p>
          <a:p>
            <a:pPr marL="0" indent="0" algn="l" rtl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/>
              <a:t>in patients with the </a:t>
            </a:r>
            <a:r>
              <a:rPr lang="en-US" sz="2400" dirty="0" smtClean="0"/>
              <a:t>following:</a:t>
            </a:r>
            <a:endParaRPr lang="en-US" sz="2400" dirty="0"/>
          </a:p>
          <a:p>
            <a:pPr marL="0" indent="0" algn="l" rtl="0">
              <a:buNone/>
            </a:pPr>
            <a:r>
              <a:rPr lang="en-US" sz="2400" dirty="0" smtClean="0"/>
              <a:t>1</a:t>
            </a:r>
            <a:r>
              <a:rPr lang="en-US" sz="2400" dirty="0"/>
              <a:t>. </a:t>
            </a:r>
            <a:r>
              <a:rPr lang="en-US" sz="2400" dirty="0">
                <a:solidFill>
                  <a:srgbClr val="FF0000"/>
                </a:solidFill>
              </a:rPr>
              <a:t>Prosthetic cardiac valves</a:t>
            </a:r>
            <a:r>
              <a:rPr lang="en-US" sz="2400" dirty="0"/>
              <a:t>, </a:t>
            </a:r>
            <a:r>
              <a:rPr lang="en-US" sz="2400" dirty="0" smtClean="0"/>
              <a:t>including trans-catheter-implanted prostheses &amp; </a:t>
            </a:r>
            <a:r>
              <a:rPr lang="en-US" sz="2400" dirty="0" err="1" smtClean="0"/>
              <a:t>homografts</a:t>
            </a:r>
            <a:r>
              <a:rPr lang="en-US" sz="2400" dirty="0"/>
              <a:t>.</a:t>
            </a:r>
          </a:p>
          <a:p>
            <a:pPr marL="0" indent="0" algn="l" rtl="0">
              <a:buNone/>
            </a:pPr>
            <a:r>
              <a:rPr lang="en-US" sz="2400" dirty="0"/>
              <a:t>2. </a:t>
            </a:r>
            <a:r>
              <a:rPr lang="en-US" sz="2400" dirty="0">
                <a:solidFill>
                  <a:srgbClr val="FF0000"/>
                </a:solidFill>
              </a:rPr>
              <a:t>Prosthetic material </a:t>
            </a:r>
            <a:r>
              <a:rPr lang="en-US" sz="2400" dirty="0"/>
              <a:t>used for </a:t>
            </a:r>
            <a:r>
              <a:rPr lang="en-US" sz="2400" dirty="0" smtClean="0"/>
              <a:t>cardiac valve </a:t>
            </a:r>
            <a:r>
              <a:rPr lang="en-US" sz="2400" dirty="0"/>
              <a:t>repair, such as </a:t>
            </a:r>
            <a:r>
              <a:rPr lang="en-US" sz="2400" dirty="0" err="1"/>
              <a:t>annuloplasty</a:t>
            </a:r>
            <a:r>
              <a:rPr lang="en-US" sz="2400" dirty="0"/>
              <a:t> </a:t>
            </a:r>
            <a:r>
              <a:rPr lang="en-US" sz="2400" dirty="0" smtClean="0"/>
              <a:t>rings &amp; </a:t>
            </a:r>
            <a:r>
              <a:rPr lang="en-US" sz="2400" dirty="0"/>
              <a:t>chords.</a:t>
            </a:r>
          </a:p>
          <a:p>
            <a:pPr marL="0" indent="0" algn="l" rtl="0">
              <a:buNone/>
            </a:pPr>
            <a:r>
              <a:rPr lang="en-US" sz="2400" dirty="0"/>
              <a:t>3. </a:t>
            </a:r>
            <a:r>
              <a:rPr lang="en-US" sz="2400" dirty="0">
                <a:solidFill>
                  <a:srgbClr val="FF0000"/>
                </a:solidFill>
              </a:rPr>
              <a:t>Previous IE.</a:t>
            </a:r>
          </a:p>
          <a:p>
            <a:pPr marL="0" indent="0" algn="l" rtl="0">
              <a:buNone/>
            </a:pPr>
            <a:r>
              <a:rPr lang="en-US" sz="2400" dirty="0"/>
              <a:t>4. </a:t>
            </a:r>
            <a:r>
              <a:rPr lang="en-US" sz="2400" dirty="0">
                <a:solidFill>
                  <a:srgbClr val="FF0000"/>
                </a:solidFill>
              </a:rPr>
              <a:t>Unrepaired cyanotic congenital </a:t>
            </a:r>
            <a:r>
              <a:rPr lang="en-US" sz="2400" dirty="0" smtClean="0">
                <a:solidFill>
                  <a:srgbClr val="FF0000"/>
                </a:solidFill>
              </a:rPr>
              <a:t>heart disease </a:t>
            </a:r>
            <a:r>
              <a:rPr lang="en-US" sz="2400" dirty="0"/>
              <a:t>or repaired congenital </a:t>
            </a:r>
            <a:r>
              <a:rPr lang="en-US" sz="2400" dirty="0" smtClean="0"/>
              <a:t>heart disease</a:t>
            </a:r>
            <a:r>
              <a:rPr lang="en-US" sz="2400" dirty="0"/>
              <a:t>, with </a:t>
            </a:r>
            <a:r>
              <a:rPr lang="en-US" sz="2400" dirty="0" smtClean="0"/>
              <a:t>residual shunts or </a:t>
            </a:r>
            <a:r>
              <a:rPr lang="en-US" sz="2400" dirty="0" err="1" smtClean="0"/>
              <a:t>valvular</a:t>
            </a:r>
            <a:r>
              <a:rPr lang="en-US" sz="2400" dirty="0" smtClean="0"/>
              <a:t> regurgitation </a:t>
            </a:r>
            <a:r>
              <a:rPr lang="en-US" sz="2400" dirty="0"/>
              <a:t>at the site of or adjacent </a:t>
            </a:r>
            <a:r>
              <a:rPr lang="en-US" sz="2400" dirty="0" smtClean="0"/>
              <a:t>to the </a:t>
            </a:r>
            <a:r>
              <a:rPr lang="en-US" sz="2400" dirty="0"/>
              <a:t>site of a prosthetic patch or </a:t>
            </a:r>
            <a:r>
              <a:rPr lang="en-US" sz="2400" dirty="0" smtClean="0"/>
              <a:t>prosthetic device</a:t>
            </a:r>
            <a:r>
              <a:rPr lang="en-US" sz="2400" dirty="0"/>
              <a:t>.</a:t>
            </a:r>
          </a:p>
          <a:p>
            <a:pPr marL="0" indent="0" algn="l" rtl="0">
              <a:buNone/>
            </a:pPr>
            <a:r>
              <a:rPr lang="en-US" sz="2400" dirty="0"/>
              <a:t>5. </a:t>
            </a:r>
            <a:r>
              <a:rPr lang="en-US" sz="2400" dirty="0">
                <a:solidFill>
                  <a:srgbClr val="FF0000"/>
                </a:solidFill>
              </a:rPr>
              <a:t>Cardiac transplant with </a:t>
            </a:r>
            <a:r>
              <a:rPr lang="en-US" sz="2400" dirty="0" smtClean="0">
                <a:solidFill>
                  <a:srgbClr val="FF0000"/>
                </a:solidFill>
              </a:rPr>
              <a:t>valve regurgitation </a:t>
            </a:r>
            <a:r>
              <a:rPr lang="en-US" sz="2400" dirty="0"/>
              <a:t>due to a </a:t>
            </a:r>
            <a:r>
              <a:rPr lang="en-US" sz="2400" dirty="0" smtClean="0"/>
              <a:t>structurally abnormal </a:t>
            </a:r>
            <a:r>
              <a:rPr lang="en-US" sz="2400" dirty="0"/>
              <a:t>valve.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3290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60535" y="1912578"/>
            <a:ext cx="8229600" cy="4448175"/>
          </a:xfrm>
          <a:prstGeom prst="rect">
            <a:avLst/>
          </a:prstGeom>
          <a:ln>
            <a:solidFill>
              <a:sysClr val="window" lastClr="FFFF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Type of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onotype Koufi" pitchFamily="2" charset="-78"/>
                <a:cs typeface="Times New Roman" pitchFamily="18" charset="0"/>
              </a:rPr>
              <a:t>lesion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onotype Koufi" pitchFamily="2" charset="-78"/>
                <a:cs typeface="Monotype Koufi" pitchFamily="2" charset="-78"/>
              </a:rPr>
              <a:t>                 </a:t>
            </a: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</a:t>
            </a: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Monotype Koufi" pitchFamily="2" charset="-78"/>
                <a:cs typeface="Monotype Koufi" pitchFamily="2" charset="-78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Monotype Koufi" pitchFamily="2" charset="-78"/>
                <a:cs typeface="Monotype Koufi" pitchFamily="2" charset="-78"/>
              </a:rPr>
              <a:t>   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Monotype Koufi" pitchFamily="2" charset="-78"/>
                <a:cs typeface="Monotype Koufi" pitchFamily="2" charset="-78"/>
              </a:rPr>
              <a:t>Native. Congenital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Monotype Koufi" pitchFamily="2" charset="-78"/>
                <a:cs typeface="Monotype Koufi" pitchFamily="2" charset="-78"/>
              </a:rPr>
              <a:t>                                                     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Monotype Koufi" pitchFamily="2" charset="-78"/>
                <a:cs typeface="Monotype Koufi" pitchFamily="2" charset="-78"/>
              </a:rPr>
              <a:t>Prosthetic.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Monotype Koufi" pitchFamily="2" charset="-78"/>
                <a:cs typeface="Monotype Koufi" pitchFamily="2" charset="-78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Onset &amp; progress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           </a:t>
            </a: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Acute.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                                                        Sub acute.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Acquire of infection               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Nosocomial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.</a:t>
            </a:r>
          </a:p>
          <a:p>
            <a:pPr lvl="0">
              <a:lnSpc>
                <a:spcPct val="80000"/>
              </a:lnSpc>
              <a:buClr>
                <a:srgbClr val="FFFF00"/>
              </a:buClr>
              <a:buNone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5997844" y="2340250"/>
            <a:ext cx="170481" cy="106938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9600" dirty="0"/>
          </a:p>
        </p:txBody>
      </p:sp>
      <p:sp>
        <p:nvSpPr>
          <p:cNvPr id="7" name="Left Brace 6"/>
          <p:cNvSpPr/>
          <p:nvPr/>
        </p:nvSpPr>
        <p:spPr>
          <a:xfrm>
            <a:off x="6150244" y="3841005"/>
            <a:ext cx="170481" cy="106938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Left Brace 7"/>
          <p:cNvSpPr/>
          <p:nvPr/>
        </p:nvSpPr>
        <p:spPr>
          <a:xfrm>
            <a:off x="6302644" y="5217764"/>
            <a:ext cx="170481" cy="106938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9600" dirty="0"/>
          </a:p>
        </p:txBody>
      </p:sp>
      <p:sp>
        <p:nvSpPr>
          <p:cNvPr id="9" name="TextBox 8"/>
          <p:cNvSpPr txBox="1"/>
          <p:nvPr/>
        </p:nvSpPr>
        <p:spPr>
          <a:xfrm>
            <a:off x="7113722" y="5889354"/>
            <a:ext cx="13328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community</a:t>
            </a:r>
            <a:endParaRPr lang="ar-SA" dirty="0"/>
          </a:p>
        </p:txBody>
      </p:sp>
      <p:sp>
        <p:nvSpPr>
          <p:cNvPr id="10" name="مربع نص 2"/>
          <p:cNvSpPr txBox="1">
            <a:spLocks noChangeArrowheads="1"/>
          </p:cNvSpPr>
          <p:nvPr/>
        </p:nvSpPr>
        <p:spPr bwMode="auto">
          <a:xfrm>
            <a:off x="2295932" y="642938"/>
            <a:ext cx="6929437" cy="5842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CLASSIFICATION OF </a:t>
            </a:r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ie</a:t>
            </a:r>
            <a:endParaRPr lang="ar-SA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59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3359151" y="476251"/>
            <a:ext cx="46085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sz="4000" b="1" dirty="0"/>
              <a:t>DIAGNOSIS OF IE</a:t>
            </a:r>
            <a:endParaRPr lang="ar-SA" altLang="ar-SA" sz="4000" b="1" dirty="0"/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132846" y="1806289"/>
            <a:ext cx="506112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ar-SA" sz="4000" dirty="0">
                <a:solidFill>
                  <a:srgbClr val="C00000"/>
                </a:solidFill>
              </a:rPr>
              <a:t>Clinical </a:t>
            </a:r>
            <a:r>
              <a:rPr lang="en-US" altLang="ar-SA" sz="4000" dirty="0" smtClean="0">
                <a:solidFill>
                  <a:srgbClr val="C00000"/>
                </a:solidFill>
              </a:rPr>
              <a:t>suspension</a:t>
            </a:r>
          </a:p>
          <a:p>
            <a:pPr algn="l" eaLnBrk="1" hangingPunct="1"/>
            <a:endParaRPr lang="en-US" altLang="ar-SA" sz="4000" dirty="0">
              <a:solidFill>
                <a:srgbClr val="C00000"/>
              </a:solidFill>
            </a:endParaRPr>
          </a:p>
          <a:p>
            <a:pPr algn="l" eaLnBrk="1" hangingPunct="1"/>
            <a:r>
              <a:rPr lang="en-US" altLang="ar-SA" sz="4000" dirty="0">
                <a:solidFill>
                  <a:srgbClr val="C00000"/>
                </a:solidFill>
              </a:rPr>
              <a:t>Blood </a:t>
            </a:r>
            <a:r>
              <a:rPr lang="en-US" altLang="ar-SA" sz="4000" dirty="0" smtClean="0">
                <a:solidFill>
                  <a:srgbClr val="C00000"/>
                </a:solidFill>
              </a:rPr>
              <a:t>culture</a:t>
            </a:r>
          </a:p>
          <a:p>
            <a:pPr algn="l" eaLnBrk="1" hangingPunct="1"/>
            <a:endParaRPr lang="en-US" altLang="ar-SA" sz="4000" dirty="0">
              <a:solidFill>
                <a:srgbClr val="C00000"/>
              </a:solidFill>
            </a:endParaRPr>
          </a:p>
          <a:p>
            <a:pPr algn="l" eaLnBrk="1" hangingPunct="1"/>
            <a:r>
              <a:rPr lang="en-US" altLang="ar-SA" sz="4000" dirty="0">
                <a:solidFill>
                  <a:srgbClr val="C00000"/>
                </a:solidFill>
              </a:rPr>
              <a:t>Echocardiography</a:t>
            </a:r>
            <a:endParaRPr lang="ar-SA" altLang="ar-SA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6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87474" y="0"/>
            <a:ext cx="7848600" cy="6096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Clinical Features-1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85993" y="609600"/>
            <a:ext cx="8153400" cy="5943600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Onset usually within 2 weeks of </a:t>
            </a:r>
            <a:r>
              <a:rPr kumimoji="0" lang="en-GB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infection</a:t>
            </a:r>
            <a:endParaRPr kumimoji="0" lang="en-GB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›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Indolent course: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-fever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         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Malaise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- Fatigue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- Night sweats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- Anorexia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- Weight loss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› Explosive course: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CCF , murmur new onset or changing characters,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with severe systemic sepsis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99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49650" y="990600"/>
            <a:ext cx="7772400" cy="5486400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Spleno-megaly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			~ 30%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Petechiae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				20 - 40%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Conjunctivae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Buccal mucosa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palate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Skin in supra-clavicular regions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Osler’s Nodes	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		10 - 25%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Splinter Haemorrhages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		5 - 10%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Roth Spots	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			~ 5%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Musculoskeletal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(a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rthritis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80649" y="-46494"/>
            <a:ext cx="7772400" cy="9144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Other Clinical Features-2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612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012" y="176270"/>
            <a:ext cx="10692788" cy="6000693"/>
          </a:xfrm>
        </p:spPr>
        <p:txBody>
          <a:bodyPr/>
          <a:lstStyle/>
          <a:p>
            <a:endParaRPr lang="ar-SA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27099" y="2027103"/>
            <a:ext cx="4583017" cy="403187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marL="914400" lvl="1" indent="-457200" algn="l" rtl="0">
              <a:buFont typeface="Arial" panose="020B0604020202020204" pitchFamily="34" charset="0"/>
              <a:buChar char="•"/>
            </a:pPr>
            <a:r>
              <a:rPr lang="en-US" sz="3200" dirty="0" smtClean="0"/>
              <a:t>Osler nodes </a:t>
            </a:r>
          </a:p>
          <a:p>
            <a:pPr marL="914400" lvl="1" indent="-457200" algn="l" rtl="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914400" lvl="1" indent="-457200" algn="l" rtl="0">
              <a:buFont typeface="Arial" panose="020B0604020202020204" pitchFamily="34" charset="0"/>
              <a:buChar char="•"/>
            </a:pPr>
            <a:r>
              <a:rPr lang="en-US" sz="3200" dirty="0" smtClean="0"/>
              <a:t>Roth spot</a:t>
            </a:r>
          </a:p>
          <a:p>
            <a:pPr marL="914400" lvl="1" indent="-457200" algn="l" rtl="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 algn="l" rtl="0">
              <a:buFont typeface="Arial" panose="020B0604020202020204" pitchFamily="34" charset="0"/>
              <a:buChar char="•"/>
            </a:pPr>
            <a:r>
              <a:rPr lang="en-US" sz="3200" dirty="0" err="1" smtClean="0"/>
              <a:t>Gomeriolo</a:t>
            </a:r>
            <a:r>
              <a:rPr lang="en-US" sz="3200" dirty="0" smtClean="0"/>
              <a:t>-nephritis</a:t>
            </a:r>
          </a:p>
          <a:p>
            <a:pPr marL="914400" lvl="1" indent="-457200" algn="l" rtl="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14400" lvl="1" indent="-457200" algn="l" rtl="0">
              <a:buFont typeface="Arial" panose="020B0604020202020204" pitchFamily="34" charset="0"/>
              <a:buChar char="•"/>
            </a:pPr>
            <a:r>
              <a:rPr lang="en-US" sz="3200" dirty="0" err="1" smtClean="0"/>
              <a:t>Rheomatoid</a:t>
            </a:r>
            <a:r>
              <a:rPr lang="en-US" sz="3200" dirty="0" smtClean="0"/>
              <a:t> factor +</a:t>
            </a:r>
          </a:p>
          <a:p>
            <a:pPr marL="914400" lvl="1" indent="-457200" algn="l" rtl="0">
              <a:buFont typeface="Arial" panose="020B0604020202020204" pitchFamily="34" charset="0"/>
              <a:buChar char="•"/>
            </a:pPr>
            <a:endParaRPr lang="ar-SA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442333" y="2016088"/>
            <a:ext cx="5944518" cy="17543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Splinter hemorrhage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err="1" smtClean="0"/>
              <a:t>Janway</a:t>
            </a:r>
            <a:r>
              <a:rPr lang="en-US" dirty="0" smtClean="0"/>
              <a:t> lesion : painless skin lesion in the palm and sole.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Sub-</a:t>
            </a:r>
            <a:r>
              <a:rPr lang="en-US" dirty="0" err="1" smtClean="0"/>
              <a:t>conjuctival</a:t>
            </a:r>
            <a:r>
              <a:rPr lang="en-US" dirty="0" smtClean="0"/>
              <a:t> hemorrhage 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err="1" smtClean="0"/>
              <a:t>Mycotic</a:t>
            </a:r>
            <a:r>
              <a:rPr lang="en-US" dirty="0" smtClean="0"/>
              <a:t> aneurysm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Arthritis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err="1" smtClean="0"/>
              <a:t>hematurea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1972020" y="1046601"/>
            <a:ext cx="2379643" cy="418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 smtClean="0"/>
              <a:t>Immonuligical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8" name="Rectangle 7"/>
          <p:cNvSpPr/>
          <p:nvPr/>
        </p:nvSpPr>
        <p:spPr>
          <a:xfrm>
            <a:off x="6314575" y="1130581"/>
            <a:ext cx="2996588" cy="418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Vascular and septic emboli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6559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AGENDA</a:t>
            </a:r>
            <a:endParaRPr lang="ar-S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029753" y="1584486"/>
            <a:ext cx="8229600" cy="44958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Definition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Path-physiology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The risk factors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Clinical features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Diagnosis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Treatment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Complication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Prevention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1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8915400" cy="2133600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Clinical features- immunological </a:t>
            </a:r>
            <a:r>
              <a:rPr lang="en-US" dirty="0" err="1" smtClean="0"/>
              <a:t>phenomina</a:t>
            </a:r>
            <a:r>
              <a:rPr lang="en-US" dirty="0" smtClean="0"/>
              <a:t> (</a:t>
            </a:r>
            <a:r>
              <a:rPr lang="en-US" dirty="0" err="1" smtClean="0"/>
              <a:t>glumerolo-nephriti</a:t>
            </a:r>
            <a:r>
              <a:rPr lang="en-US" dirty="0" smtClean="0"/>
              <a:t>, </a:t>
            </a:r>
            <a:r>
              <a:rPr lang="en-US" dirty="0" err="1" smtClean="0"/>
              <a:t>osler</a:t>
            </a:r>
            <a:r>
              <a:rPr lang="en-US" dirty="0" smtClean="0"/>
              <a:t> nodes, </a:t>
            </a:r>
            <a:r>
              <a:rPr lang="en-US" dirty="0" err="1" smtClean="0"/>
              <a:t>roth</a:t>
            </a:r>
            <a:r>
              <a:rPr lang="en-US" dirty="0" smtClean="0"/>
              <a:t> spot , RF +</a:t>
            </a:r>
            <a:r>
              <a:rPr lang="en-US" dirty="0" err="1" smtClean="0"/>
              <a:t>ve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1707" y="2438400"/>
            <a:ext cx="509566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76400" y="2209801"/>
            <a:ext cx="3505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prstClr val="white"/>
                </a:solidFill>
              </a:rPr>
              <a:t>Osler nodes , painful lesion in distal finger</a:t>
            </a:r>
            <a:endParaRPr lang="ar-SA" dirty="0">
              <a:solidFill>
                <a:prstClr val="white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493680"/>
              </p:ext>
            </p:extLst>
          </p:nvPr>
        </p:nvGraphicFramePr>
        <p:xfrm>
          <a:off x="1102959" y="2843510"/>
          <a:ext cx="4267200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Photo Editor Photo" r:id="rId4" imgW="1657581" imgH="1114581" progId="MSPhotoEd.3">
                  <p:embed/>
                </p:oleObj>
              </mc:Choice>
              <mc:Fallback>
                <p:oleObj name="Photo Editor Photo" r:id="rId4" imgW="1657581" imgH="11145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959" y="2843510"/>
                        <a:ext cx="4267200" cy="363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71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"/>
          <p:cNvSpPr>
            <a:spLocks/>
          </p:cNvSpPr>
          <p:nvPr/>
        </p:nvSpPr>
        <p:spPr bwMode="auto">
          <a:xfrm>
            <a:off x="4398245" y="76200"/>
            <a:ext cx="3394397" cy="90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 rtl="0"/>
            <a:r>
              <a:rPr lang="en-US" sz="5900">
                <a:solidFill>
                  <a:srgbClr val="FFBD0B"/>
                </a:solidFill>
                <a:latin typeface="Times New Roman" pitchFamily="-107" charset="0"/>
                <a:cs typeface="Times New Roman" pitchFamily="-107" charset="0"/>
                <a:sym typeface="Times New Roman" pitchFamily="-107" charset="0"/>
              </a:rPr>
              <a:t>Roth Spots</a:t>
            </a:r>
          </a:p>
        </p:txBody>
      </p:sp>
      <p:pic>
        <p:nvPicPr>
          <p:cNvPr id="1986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977" y="990600"/>
            <a:ext cx="6642571" cy="273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 descr="roth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990" y="3352800"/>
            <a:ext cx="494881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24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V</a:t>
            </a:r>
            <a:r>
              <a:rPr lang="en-US" dirty="0" smtClean="0"/>
              <a:t>ascular </a:t>
            </a:r>
            <a:r>
              <a:rPr lang="en-US" dirty="0" err="1"/>
              <a:t>P</a:t>
            </a:r>
            <a:r>
              <a:rPr lang="en-US" dirty="0" err="1" smtClean="0"/>
              <a:t>henomina</a:t>
            </a:r>
            <a:r>
              <a:rPr lang="en-US" dirty="0" smtClean="0"/>
              <a:t> -Septic emboli</a:t>
            </a:r>
            <a:endParaRPr lang="en-US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762002"/>
            <a:ext cx="4495800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Documents and Settings\Dr.Mustafa\My Documents\My Pictures\1821075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2130" y="838201"/>
            <a:ext cx="3525670" cy="23621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32130" y="3352800"/>
            <a:ext cx="352567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err="1">
                <a:solidFill>
                  <a:prstClr val="white"/>
                </a:solidFill>
              </a:rPr>
              <a:t>Janway</a:t>
            </a:r>
            <a:r>
              <a:rPr lang="en-US" dirty="0">
                <a:solidFill>
                  <a:prstClr val="white"/>
                </a:solidFill>
              </a:rPr>
              <a:t> , vascular Painless hemorrhagic </a:t>
            </a:r>
            <a:r>
              <a:rPr lang="en-US" dirty="0" err="1">
                <a:solidFill>
                  <a:prstClr val="white"/>
                </a:solidFill>
              </a:rPr>
              <a:t>cutaneus</a:t>
            </a:r>
            <a:r>
              <a:rPr lang="en-US" dirty="0">
                <a:solidFill>
                  <a:prstClr val="white"/>
                </a:solidFill>
              </a:rPr>
              <a:t> lesion in the palm and sole </a:t>
            </a:r>
            <a:endParaRPr lang="ar-SA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6900" y="3703640"/>
            <a:ext cx="3325544" cy="300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101382" y="5029200"/>
            <a:ext cx="119154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>
                <a:solidFill>
                  <a:prstClr val="white"/>
                </a:solidFill>
              </a:rPr>
              <a:t>Splinter hg</a:t>
            </a:r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8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Subconjunctival Hemorrhages</a:t>
            </a:r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3581400" y="1981201"/>
          <a:ext cx="5410200" cy="366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Photo Editor Photo" r:id="rId3" imgW="1657581" imgH="1123810" progId="MSPhotoEd.3">
                  <p:embed/>
                </p:oleObj>
              </mc:Choice>
              <mc:Fallback>
                <p:oleObj name="Photo Editor Photo" r:id="rId3" imgW="1657581" imgH="112381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981201"/>
                        <a:ext cx="5410200" cy="366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085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425485" y="1398720"/>
            <a:ext cx="8229600" cy="4525963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FEVER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ROTH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SPOT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OSLER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MURM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J-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EANWAY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ANEMIA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NAIL HG (SPLINTER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HG)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EMBOLI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25485" y="170022"/>
            <a:ext cx="7586420" cy="1228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</a:t>
            </a:r>
            <a:r>
              <a:rPr lang="en-US" sz="3300" dirty="0" smtClean="0">
                <a:latin typeface="Calibri"/>
              </a:rPr>
              <a:t>A </a:t>
            </a:r>
            <a:r>
              <a:rPr lang="en-US" sz="3300" dirty="0">
                <a:latin typeface="Calibri"/>
              </a:rPr>
              <a:t>common mnemonic for the signs and </a:t>
            </a:r>
            <a:r>
              <a:rPr lang="en-US" sz="3300" dirty="0" smtClean="0">
                <a:latin typeface="Calibri"/>
              </a:rPr>
              <a:t>   symptoms </a:t>
            </a:r>
            <a:r>
              <a:rPr lang="en-US" sz="3300" dirty="0">
                <a:latin typeface="Calibri"/>
              </a:rPr>
              <a:t>of endocarditis </a:t>
            </a:r>
            <a:r>
              <a:rPr lang="en-US" sz="3300" dirty="0">
                <a:solidFill>
                  <a:prstClr val="white"/>
                </a:solidFill>
                <a:latin typeface="Calibri"/>
              </a:rPr>
              <a:t>is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FROM JANE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:</a:t>
            </a:r>
            <a:endParaRPr kumimoji="0" lang="ar-SA" sz="4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56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898540" y="1524000"/>
            <a:ext cx="8229600" cy="4114800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C.B.C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ESR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Blood cultures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RFT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URINE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ECG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CXR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ECHO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صورة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2060" y="1643189"/>
            <a:ext cx="3071813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09628" y="464949"/>
            <a:ext cx="506794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INVESTIGATIONS</a:t>
            </a:r>
            <a:endParaRPr lang="ar-SA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30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Slide-set Guidelines IE 2015.for web0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5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TEE</a:t>
            </a:r>
            <a:endParaRPr lang="en-US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3223" y="1600201"/>
            <a:ext cx="62455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143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98728" y="901484"/>
            <a:ext cx="7848600" cy="57912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››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Streptococci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	50 - 70%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Viridans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Streptococci               (50% of all Strep)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››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Staphylococc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		                                     ~ 25%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Mostly Coagulase +</a:t>
            </a: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Staph. Aureus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Staph. Epidermidis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›› Enterococci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         ~ 10%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HACEK 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Haemophilus species,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Actinobacillus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Actinomycetemcomitans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Cardiobacterium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hominis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Eikenella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Kingella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27143" y="61992"/>
            <a:ext cx="7772400" cy="762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Native Valve Endo-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carditis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F8F8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Microbiology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7143" y="2995127"/>
            <a:ext cx="5747894" cy="5598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6" name="Minus 5"/>
          <p:cNvSpPr/>
          <p:nvPr/>
        </p:nvSpPr>
        <p:spPr>
          <a:xfrm>
            <a:off x="2192695" y="1579743"/>
            <a:ext cx="6699380" cy="33664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054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25847" y="1163661"/>
            <a:ext cx="7772400" cy="4648200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Skin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most predominant source of infection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70 - 100% of Rt. sided IE results in pneumonia and septic emboli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Microbiology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Staph aureus				~60%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Streptococci and Enterococci		~20%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Gram -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bacilli			           ~10%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Fungi (Candida and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Aspergillus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~5%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50942" y="304800"/>
            <a:ext cx="7831807" cy="68709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IE in IV Drug Abusers</a:t>
            </a: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38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6772" y="1577657"/>
            <a:ext cx="7857641" cy="4351338"/>
          </a:xfrm>
          <a:ln>
            <a:solidFill>
              <a:schemeClr val="accent5"/>
            </a:solidFill>
          </a:ln>
        </p:spPr>
        <p:txBody>
          <a:bodyPr>
            <a:normAutofit fontScale="70000" lnSpcReduction="2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Definition  :</a:t>
            </a:r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en-US" sz="2600" dirty="0">
              <a:solidFill>
                <a:srgbClr val="DDDDDD"/>
              </a:solidFill>
              <a:latin typeface="David" pitchFamily="34" charset="-79"/>
              <a:cs typeface="David" pitchFamily="34" charset="-79"/>
            </a:endParaRPr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US" sz="2700" dirty="0">
                <a:solidFill>
                  <a:srgbClr val="FF0000"/>
                </a:solidFill>
              </a:rPr>
              <a:t>Infection of endothelium surface of heart either of </a:t>
            </a:r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en-US" sz="2700" dirty="0"/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US" sz="2700" dirty="0"/>
              <a:t>1</a:t>
            </a:r>
            <a:r>
              <a:rPr lang="en-US" sz="2700" dirty="0" smtClean="0"/>
              <a:t>.  Heart </a:t>
            </a:r>
            <a:r>
              <a:rPr lang="en-US" sz="2700" dirty="0"/>
              <a:t>valves .</a:t>
            </a:r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en-US" sz="2700" dirty="0"/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US" sz="2700" dirty="0"/>
              <a:t>2</a:t>
            </a:r>
            <a:r>
              <a:rPr lang="en-US" sz="2700" dirty="0" smtClean="0"/>
              <a:t>.  Septal </a:t>
            </a:r>
            <a:r>
              <a:rPr lang="en-US" sz="2700" dirty="0"/>
              <a:t>defects.</a:t>
            </a:r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en-US" sz="2700" dirty="0"/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US" sz="2700" dirty="0"/>
              <a:t>3</a:t>
            </a:r>
            <a:r>
              <a:rPr lang="en-US" sz="2700" dirty="0" smtClean="0"/>
              <a:t>.  Chordae Tontine </a:t>
            </a:r>
            <a:r>
              <a:rPr lang="en-US" sz="2700" dirty="0"/>
              <a:t>.</a:t>
            </a:r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en-US" sz="2700" dirty="0"/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US" sz="2700" dirty="0"/>
              <a:t>4</a:t>
            </a:r>
            <a:r>
              <a:rPr lang="en-US" sz="2700" dirty="0" smtClean="0"/>
              <a:t>.  A.V </a:t>
            </a:r>
            <a:r>
              <a:rPr lang="en-US" sz="2700" dirty="0"/>
              <a:t>shunt. </a:t>
            </a:r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en-US" sz="2700" dirty="0"/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GB" sz="2700" dirty="0"/>
              <a:t>It remains a life-threatening disease with significant mortality (about 20%) and morbidity.</a:t>
            </a:r>
          </a:p>
          <a:p>
            <a:pPr algn="l"/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61269" y="281354"/>
            <a:ext cx="7849117" cy="974009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Infective Endocarditis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400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12979" y="401216"/>
            <a:ext cx="9032033" cy="937489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Prosthetic Valve Endocarditis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Classification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87624" y="1600201"/>
            <a:ext cx="3741576" cy="4525963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Early ( &lt; 60 days )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Reflects perioperative contamination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Incidence around 1%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Microbiology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Staph (45 - 50%)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Staph. </a:t>
            </a: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Epiderm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(~ 30%)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Staph. Aureus   (~ 20%)</a:t>
            </a: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Gram -</a:t>
            </a: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ve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aerobes (~20%)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Fungi   (~ 10%)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Strep and </a:t>
            </a: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Entero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(5-10%)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6197600" y="1600201"/>
            <a:ext cx="3938292" cy="4525963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Late ( &gt; 60 days)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After </a:t>
            </a: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endothelialization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Incidence 0.2 -0.5 % / pt. year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Transient bacteraemia from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dental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, GI or GU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Microbiology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resembles native valve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endocarditis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012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lide-set Guidelines IE 2015.for web002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84" y="0"/>
            <a:ext cx="9030634" cy="645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4160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lide-set Guidelines IE 2015.for web00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8620"/>
            <a:ext cx="9144000" cy="626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9441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057400" y="1110714"/>
            <a:ext cx="7908010" cy="5257800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MAJOR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BLOOD CULTURE +VE 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&gt;2 TIMES 12 HOUR APART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ENDOCARDIAL INVOLVEMENT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ECHO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MINOR CRITERIA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FEVER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ECHO FINDING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MAJOR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VASCULAR PHENOMINA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EVIDENCE FROM MICROBIAL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/IMMUNOLOGICAL- 2 EVIDENCE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RISK FCTOR FOR IE VALVE DISEASE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/CONGEITAL DRUG ABUSER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10343" y="274638"/>
            <a:ext cx="871004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DUKE CRITERIA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BE-FEVEER(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SUMMAR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)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ar-SA" sz="4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87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 txBox="1">
            <a:spLocks noChangeArrowheads="1"/>
          </p:cNvSpPr>
          <p:nvPr/>
        </p:nvSpPr>
        <p:spPr>
          <a:xfrm>
            <a:off x="2154264" y="1549831"/>
            <a:ext cx="7501180" cy="4576333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Definitive infective endocarditis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Pathologic criteria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Microorganisms or pathologic lesions: demonstrated by culture or histology in a vegetation, or in a vegetation that has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embolized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, or in an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intracardiac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abscess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Clinical criteria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(as above)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Two major criteria, or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One major and three minor criteria, or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Five minor criteria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2262753" y="321133"/>
            <a:ext cx="7392691" cy="1143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Diagnostic (Duke) Criteria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72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45774" y="1600202"/>
            <a:ext cx="7733654" cy="4459636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Possible infective endocarditis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findings consistent of IE that fall short of “definite”, but not “rejected”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Times New Roman" pitchFamily="18" charset="0"/>
              </a:rPr>
              <a:t>IE considered in presence of 1 major + 1 minor or 3 minor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Rejected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Firm alternate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for manifestation of IE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Resolution of manifestations of IE, with antibiotic therapy for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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4 days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No pathologic evidence of IE at surgery or autopsy, after antibiotic therapy for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 4 days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37288" y="414123"/>
            <a:ext cx="7904136" cy="1120209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Diagnostic (Duke) Criteria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739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6"/>
          <p:cNvSpPr>
            <a:spLocks noGrp="1" noChangeArrowheads="1"/>
          </p:cNvSpPr>
          <p:nvPr>
            <p:ph idx="1"/>
          </p:nvPr>
        </p:nvSpPr>
        <p:spPr bwMode="auto">
          <a:xfrm>
            <a:off x="838200" y="4376057"/>
            <a:ext cx="4433596" cy="1800905"/>
          </a:xfrm>
          <a:prstGeom prst="ellips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dirty="0" smtClean="0"/>
              <a:t>Medical – antibiotic </a:t>
            </a:r>
            <a:endParaRPr lang="ar-S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055" y="4097865"/>
            <a:ext cx="4487045" cy="1853345"/>
          </a:xfrm>
          <a:prstGeom prst="rect">
            <a:avLst/>
          </a:prstGeom>
        </p:spPr>
      </p:pic>
      <p:sp>
        <p:nvSpPr>
          <p:cNvPr id="6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508310" y="699796"/>
            <a:ext cx="4460029" cy="777879"/>
          </a:xfrm>
          <a:prstGeom prst="rect">
            <a:avLst/>
          </a:prstGeom>
          <a:noFill/>
          <a:ln w="5715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GB" sz="4800" b="1" dirty="0">
                <a:solidFill>
                  <a:srgbClr val="FF0000"/>
                </a:solidFill>
              </a:rPr>
              <a:t>Treatment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08507" y="4795190"/>
            <a:ext cx="17812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Surgical      </a:t>
            </a:r>
            <a:endParaRPr lang="ar-SA" b="1" dirty="0"/>
          </a:p>
        </p:txBody>
      </p:sp>
      <p:sp>
        <p:nvSpPr>
          <p:cNvPr id="9" name="Curved Left Arrow 8"/>
          <p:cNvSpPr/>
          <p:nvPr/>
        </p:nvSpPr>
        <p:spPr>
          <a:xfrm>
            <a:off x="7968339" y="1477675"/>
            <a:ext cx="1287628" cy="3029011"/>
          </a:xfrm>
          <a:prstGeom prst="curvedLef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2313992" y="1088735"/>
            <a:ext cx="1194318" cy="3585902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7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85814" y="1608652"/>
            <a:ext cx="8305800" cy="4422775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400" b="1" u="sng" dirty="0" smtClean="0">
                <a:solidFill>
                  <a:srgbClr val="C00000"/>
                </a:solidFill>
                <a:latin typeface="Calibri"/>
                <a:cs typeface="Times New Roman" pitchFamily="18" charset="0"/>
              </a:rPr>
              <a:t>A</a:t>
            </a:r>
            <a:r>
              <a:rPr kumimoji="0" lang="en-GB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ntibiotic</a:t>
            </a: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imes New Roman" pitchFamily="18" charset="0"/>
              </a:rPr>
              <a:t> needs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prolonged , high dose and bactericidal.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1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Acute onset: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blood culture and start treatment within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three hours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 acute onset 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Blood culture then antibiotic can be started within 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three days.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72075" y="678048"/>
            <a:ext cx="7789460" cy="61756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Principles of Medical Management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378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57580" y="1600200"/>
            <a:ext cx="8229600" cy="4525963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Pre-antibiotic era - a death sentence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Antibiotic era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    Microbiologic cure in majority of patient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Highly penicillin-susceptible Streptococcus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viridans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or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bovis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Once-daily ceftriaxone for 4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wks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cure rate &gt; 98%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Once-daily ceftriaxone 2 g for 2wks followed by oral amoxicillin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qid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for 2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wks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400" dirty="0" smtClean="0">
                <a:latin typeface="Calibri"/>
              </a:rPr>
              <a:t>Prosthetic valve may need longer treatment durations.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51095" y="274638"/>
            <a:ext cx="8229600" cy="114300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Treatment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2321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14046" y="1600200"/>
            <a:ext cx="8229600" cy="4525963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Congestive Cardiac Failure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(Commonest complication)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Valve Destruction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Myocarditis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Coronary artery embolism and MI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Myocardial Abscesses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Neurological Manifestations (1/3 cases)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Major embolism to MCA territory  	 ~25%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Mycotic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Aneurysms			 2 - 10%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83043" y="359879"/>
            <a:ext cx="8229600" cy="1143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Complications-1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4440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/>
              </a:rPr>
              <a:t>Pathogenesis of IE-1</a:t>
            </a:r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3048000" y="2003995"/>
            <a:ext cx="6096000" cy="28500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The IE is the net result of the complex interaction between the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bloodstream pathogen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with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matrix molecules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and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platelets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at sites of </a:t>
            </a:r>
            <a:r>
              <a:rPr lang="en-US" sz="3200" kern="0" noProof="0" dirty="0"/>
              <a:t>e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ndocardial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cells damage.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6216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600201"/>
            <a:ext cx="386958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6459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Neurological Complication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8191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313125" y="1600200"/>
            <a:ext cx="7772400" cy="4114800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Metastatic infections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Rt. Sided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vegetations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Lung abscesses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Pyothorax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/ </a:t>
            </a: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Pyo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-pneumothorax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Lt. Sided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vegetations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Pyogenic Meningitis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Splenic Abscesses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Pyelonephritis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Osteomyelitis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Renal impairment , Glomerulonephritis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22529" y="274638"/>
            <a:ext cx="8229600" cy="1143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Complications-2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6090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Slide-set Guidelines IE 2015.for web00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12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280520104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2870" y="2034380"/>
            <a:ext cx="5638800" cy="4214019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363491" y="215503"/>
            <a:ext cx="8229600" cy="1143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Prevention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969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Slide-set Guidelines IE 2015.for web00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0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Slide-set Guidelines IE 2015.for web0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95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Slide-set Guidelines IE 2015.for web00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036367" y="1244906"/>
            <a:ext cx="2155634" cy="3415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Staphylococcus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0895682" y="1608463"/>
            <a:ext cx="45719" cy="8923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4"/>
          <p:cNvSpPr/>
          <p:nvPr/>
        </p:nvSpPr>
        <p:spPr>
          <a:xfrm>
            <a:off x="9827047" y="2864386"/>
            <a:ext cx="2170324" cy="125592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Flocloxacilline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Or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</a:t>
            </a:r>
            <a:r>
              <a:rPr lang="en-US" sz="2400" dirty="0" err="1" smtClean="0">
                <a:solidFill>
                  <a:srgbClr val="FF0000"/>
                </a:solidFill>
              </a:rPr>
              <a:t>ancomycine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782147" y="3965510"/>
            <a:ext cx="699796" cy="27058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4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/>
              </a:rPr>
              <a:t>Pathogenesis of IE-2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2085" y="1407171"/>
            <a:ext cx="8786247" cy="4351338"/>
          </a:xfrm>
          <a:ln>
            <a:solidFill>
              <a:schemeClr val="accent5"/>
            </a:solidFill>
          </a:ln>
        </p:spPr>
        <p:txBody>
          <a:bodyPr/>
          <a:lstStyle/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>
                <a:solidFill>
                  <a:srgbClr val="33CC33"/>
                </a:solidFill>
              </a:rPr>
              <a:t>Endothelial damage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endParaRPr lang="en-US" sz="2400" b="1" dirty="0">
              <a:solidFill>
                <a:srgbClr val="33CC33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/>
              <a:t>Turbulent blood flow produced by certain types of congenital or acquired heart disease, such as flow from a high- to a low-pressure chamber or across a narrowed orifice, traumatizes the endothelium. 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b="1" dirty="0">
                <a:solidFill>
                  <a:srgbClr val="33CC33"/>
                </a:solidFill>
              </a:rPr>
              <a:t>Formation of </a:t>
            </a:r>
            <a:r>
              <a:rPr lang="en-US" sz="2400" dirty="0">
                <a:solidFill>
                  <a:srgbClr val="0070C0"/>
                </a:solidFill>
              </a:rPr>
              <a:t>nonbacterial thrombotic </a:t>
            </a:r>
            <a:r>
              <a:rPr lang="en-US" sz="2400" dirty="0" smtClean="0">
                <a:solidFill>
                  <a:srgbClr val="0070C0"/>
                </a:solidFill>
              </a:rPr>
              <a:t>endocarditis ( </a:t>
            </a:r>
            <a:r>
              <a:rPr lang="en-US" sz="2400" b="1" dirty="0">
                <a:solidFill>
                  <a:srgbClr val="FF0000"/>
                </a:solidFill>
              </a:rPr>
              <a:t>NBTE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/>
              <a:t>Endothelial damage creates a predisposition for deposition of </a:t>
            </a:r>
            <a:r>
              <a:rPr lang="en-US" sz="2400" dirty="0">
                <a:solidFill>
                  <a:srgbClr val="0070C0"/>
                </a:solidFill>
              </a:rPr>
              <a:t>platelets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70C0"/>
                </a:solidFill>
              </a:rPr>
              <a:t>fibrin </a:t>
            </a:r>
            <a:r>
              <a:rPr lang="en-US" sz="2400" dirty="0"/>
              <a:t>on the surface of the endothelium, which results in </a:t>
            </a:r>
            <a:r>
              <a:rPr lang="en-US" sz="2400" dirty="0">
                <a:solidFill>
                  <a:srgbClr val="FF0000"/>
                </a:solidFill>
              </a:rPr>
              <a:t>NBTE. 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>
                <a:solidFill>
                  <a:srgbClr val="33CC33"/>
                </a:solidFill>
              </a:rPr>
              <a:t>Bacteremia</a:t>
            </a:r>
            <a:endParaRPr lang="en-US" sz="2400" dirty="0"/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/>
              <a:t> Invasion of the bloodstream with a </a:t>
            </a:r>
            <a:r>
              <a:rPr lang="en-US" sz="2400" dirty="0">
                <a:solidFill>
                  <a:srgbClr val="FF0000"/>
                </a:solidFill>
              </a:rPr>
              <a:t>microbial species </a:t>
            </a:r>
            <a:r>
              <a:rPr lang="en-US" sz="2400" dirty="0"/>
              <a:t>that has the pathogenic potential to colonize this site ,then result </a:t>
            </a:r>
            <a:r>
              <a:rPr lang="en-US" sz="2400" dirty="0">
                <a:solidFill>
                  <a:srgbClr val="0070C0"/>
                </a:solidFill>
              </a:rPr>
              <a:t>in Proliferation</a:t>
            </a:r>
            <a:r>
              <a:rPr lang="en-US" sz="2400" dirty="0"/>
              <a:t> of bacteria within a vegetation and form </a:t>
            </a:r>
            <a:r>
              <a:rPr lang="en-US" sz="2400" dirty="0">
                <a:solidFill>
                  <a:srgbClr val="FF0000"/>
                </a:solidFill>
              </a:rPr>
              <a:t>IE</a:t>
            </a:r>
            <a:r>
              <a:rPr lang="en-US" sz="2400" dirty="0"/>
              <a:t>.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6586" y="1639649"/>
            <a:ext cx="8104322" cy="4351338"/>
          </a:xfrm>
          <a:ln>
            <a:solidFill>
              <a:schemeClr val="accent5"/>
            </a:solidFill>
          </a:ln>
        </p:spPr>
        <p:txBody>
          <a:bodyPr>
            <a:normAutofit fontScale="92500" lnSpcReduction="20000"/>
          </a:bodyPr>
          <a:lstStyle/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/>
              <a:t>Mucosal surfaces are populated by </a:t>
            </a:r>
            <a:r>
              <a:rPr lang="en-US" sz="2400" dirty="0" smtClean="0"/>
              <a:t>: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>
                <a:solidFill>
                  <a:srgbClr val="C00000"/>
                </a:solidFill>
              </a:rPr>
              <a:t>D</a:t>
            </a:r>
            <a:r>
              <a:rPr lang="en-US" sz="2400" dirty="0" smtClean="0">
                <a:solidFill>
                  <a:srgbClr val="C00000"/>
                </a:solidFill>
              </a:rPr>
              <a:t>ense </a:t>
            </a:r>
            <a:r>
              <a:rPr lang="en-US" sz="2400" dirty="0">
                <a:solidFill>
                  <a:srgbClr val="C00000"/>
                </a:solidFill>
              </a:rPr>
              <a:t>endogenous microflora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endParaRPr lang="en-US" sz="2400" dirty="0">
              <a:solidFill>
                <a:srgbClr val="C00000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/>
              <a:t>Trauma to a mucosal surface </a:t>
            </a:r>
            <a:r>
              <a:rPr lang="en-US" sz="2400" dirty="0" smtClean="0"/>
              <a:t>like: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endParaRPr lang="en-US" sz="2400" dirty="0"/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Gingiva </a:t>
            </a:r>
            <a:r>
              <a:rPr lang="en-US" sz="2400" dirty="0"/>
              <a:t>around teeth,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/>
              <a:t> Oro-pharynx</a:t>
            </a:r>
            <a:r>
              <a:rPr lang="en-US" sz="2400" dirty="0" smtClean="0"/>
              <a:t>,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endParaRPr lang="en-US" sz="2400" dirty="0"/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GI tract,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>
                <a:solidFill>
                  <a:srgbClr val="7030A0"/>
                </a:solidFill>
              </a:rPr>
              <a:t> Urethra, 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>
                <a:solidFill>
                  <a:srgbClr val="7030A0"/>
                </a:solidFill>
              </a:rPr>
              <a:t> Vagina, 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endParaRPr lang="en-US" sz="2400" dirty="0"/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/>
              <a:t>This will releases many different microbial species transiently into the bloodstream which will leads to Transient bacteremia caused by organism </a:t>
            </a:r>
            <a:r>
              <a:rPr lang="en-US" sz="2400" dirty="0" err="1">
                <a:solidFill>
                  <a:srgbClr val="C00000"/>
                </a:solidFill>
              </a:rPr>
              <a:t>e,g</a:t>
            </a:r>
            <a:r>
              <a:rPr lang="en-US" sz="2400" dirty="0">
                <a:solidFill>
                  <a:srgbClr val="C00000"/>
                </a:solidFill>
              </a:rPr>
              <a:t>  </a:t>
            </a:r>
            <a:r>
              <a:rPr lang="en-US" sz="2400" dirty="0" smtClean="0">
                <a:solidFill>
                  <a:srgbClr val="C00000"/>
                </a:solidFill>
              </a:rPr>
              <a:t>Veridans  </a:t>
            </a:r>
            <a:r>
              <a:rPr lang="en-US" sz="2400" dirty="0">
                <a:solidFill>
                  <a:srgbClr val="C00000"/>
                </a:solidFill>
              </a:rPr>
              <a:t>group </a:t>
            </a:r>
            <a:r>
              <a:rPr lang="en-US" sz="2400" dirty="0"/>
              <a:t>streptococci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0047" y="355166"/>
            <a:ext cx="8229600" cy="1143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Pathogenesis of IE-3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2189" y="857482"/>
            <a:ext cx="2460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Transient Bacteremia</a:t>
            </a:r>
          </a:p>
        </p:txBody>
      </p:sp>
      <p:sp>
        <p:nvSpPr>
          <p:cNvPr id="6" name="Right Bracket 5"/>
          <p:cNvSpPr/>
          <p:nvPr/>
        </p:nvSpPr>
        <p:spPr>
          <a:xfrm>
            <a:off x="3088433" y="3778898"/>
            <a:ext cx="93306" cy="849086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163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6987167" y="994545"/>
            <a:ext cx="4214813" cy="16319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2" algn="l" rtl="0">
              <a:defRPr/>
            </a:pPr>
            <a:r>
              <a:rPr lang="en-US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pitchFamily="34" charset="0"/>
              </a:rPr>
              <a:t>1.High velocity jet</a:t>
            </a:r>
          </a:p>
          <a:p>
            <a:pPr lvl="2" algn="l" rtl="0">
              <a:defRPr/>
            </a:pPr>
            <a:r>
              <a:rPr lang="en-US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pitchFamily="34" charset="0"/>
              </a:rPr>
              <a:t>2.Flow from high pressure to low pressure chamber</a:t>
            </a:r>
          </a:p>
          <a:p>
            <a:pPr lvl="2" algn="l" rtl="0">
              <a:defRPr/>
            </a:pPr>
            <a:r>
              <a:rPr lang="en-US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pitchFamily="34" charset="0"/>
              </a:rPr>
              <a:t>3.Flow across narrow orifice of high velocity</a:t>
            </a:r>
          </a:p>
        </p:txBody>
      </p:sp>
      <p:pic>
        <p:nvPicPr>
          <p:cNvPr id="5" name="Picture 16" descr="screenshot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0160" y="4913673"/>
            <a:ext cx="318619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07390" y="1146875"/>
            <a:ext cx="3487119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Endothelial  damage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84884" y="2309248"/>
            <a:ext cx="4076054" cy="66642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cs typeface="Arial" pitchFamily="34" charset="0"/>
              </a:rPr>
              <a:t>  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Platelet-fibrin thrombi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       (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Nonbacterial Thrombotic endocarditis)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6749" y="4448006"/>
            <a:ext cx="3793225" cy="2231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l" rtl="0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Microorganism adherence (BTE)</a:t>
            </a:r>
            <a:r>
              <a:rPr lang="en-US" dirty="0">
                <a:solidFill>
                  <a:srgbClr val="FF0000"/>
                </a:solidFill>
              </a:rPr>
              <a:t>  </a:t>
            </a:r>
          </a:p>
          <a:p>
            <a:pPr lvl="0" algn="l" rtl="0">
              <a:spcBef>
                <a:spcPct val="50000"/>
              </a:spcBef>
            </a:pPr>
            <a:r>
              <a:rPr lang="en-US" dirty="0">
                <a:solidFill>
                  <a:prstClr val="white"/>
                </a:solidFill>
              </a:rPr>
              <a:t>     </a:t>
            </a:r>
            <a:r>
              <a:rPr lang="en-US" b="1" dirty="0">
                <a:solidFill>
                  <a:srgbClr val="FF0000"/>
                </a:solidFill>
              </a:rPr>
              <a:t>Local vegetation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0" algn="l" rtl="0">
              <a:spcBef>
                <a:spcPct val="50000"/>
              </a:spcBef>
            </a:pPr>
            <a:r>
              <a:rPr lang="en-US" b="1" dirty="0">
                <a:solidFill>
                  <a:prstClr val="white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EXTENSON ,  </a:t>
            </a:r>
            <a:r>
              <a:rPr lang="en-US" sz="2000" b="1" dirty="0" err="1">
                <a:solidFill>
                  <a:schemeClr val="tx1"/>
                </a:solidFill>
              </a:rPr>
              <a:t>Perivalvular</a:t>
            </a:r>
            <a:r>
              <a:rPr lang="en-US" sz="2000" b="1" dirty="0">
                <a:solidFill>
                  <a:schemeClr val="tx1"/>
                </a:solidFill>
              </a:rPr>
              <a:t> ,Destructive </a:t>
            </a:r>
            <a:r>
              <a:rPr lang="en-US" sz="2000" dirty="0">
                <a:solidFill>
                  <a:schemeClr val="tx1"/>
                </a:solidFill>
              </a:rPr>
              <a:t>valve, fistula</a:t>
            </a:r>
            <a:r>
              <a:rPr lang="en-US" sz="2000" b="1" dirty="0">
                <a:solidFill>
                  <a:schemeClr val="tx1"/>
                </a:solidFill>
              </a:rPr>
              <a:t> and embolization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2124075" y="1628775"/>
            <a:ext cx="304800" cy="685800"/>
          </a:xfrm>
          <a:prstGeom prst="down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2409871" y="68262"/>
            <a:ext cx="8476397" cy="791547"/>
          </a:xfrm>
          <a:prstGeom prst="rect">
            <a:avLst/>
          </a:prstGeom>
          <a:solidFill>
            <a:schemeClr val="bg2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Pathogenesis: summery-1 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2527031" y="3107616"/>
            <a:ext cx="304800" cy="1317498"/>
          </a:xfrm>
          <a:prstGeom prst="down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609322" y="1119670"/>
            <a:ext cx="2220686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TextBox 2"/>
          <p:cNvSpPr txBox="1"/>
          <p:nvPr/>
        </p:nvSpPr>
        <p:spPr>
          <a:xfrm>
            <a:off x="8042987" y="3909527"/>
            <a:ext cx="1791477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 smtClean="0"/>
              <a:t>Mucosal surface damage - dental</a:t>
            </a:r>
            <a:endParaRPr lang="ar-SA" dirty="0"/>
          </a:p>
        </p:txBody>
      </p:sp>
      <p:sp>
        <p:nvSpPr>
          <p:cNvPr id="8" name="Left Arrow 7"/>
          <p:cNvSpPr/>
          <p:nvPr/>
        </p:nvSpPr>
        <p:spPr>
          <a:xfrm>
            <a:off x="5486400" y="3937518"/>
            <a:ext cx="2211355" cy="5878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Curved Up Arrow 12"/>
          <p:cNvSpPr/>
          <p:nvPr/>
        </p:nvSpPr>
        <p:spPr>
          <a:xfrm>
            <a:off x="4819974" y="5365100"/>
            <a:ext cx="2220186" cy="78575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5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45037" y="228600"/>
            <a:ext cx="8229600" cy="11430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Cardiac conditions that make adults and children at risk of IE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98543" y="1627496"/>
            <a:ext cx="8229600" cy="452596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Acquired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valvuler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heart disease with stenosis or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regurgitation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Valve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replacement.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Congenital heart disease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Previous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infective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endocarditis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V drug abuser.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7585788" y="3107094"/>
            <a:ext cx="485192" cy="2761861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077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02057" y="259307"/>
            <a:ext cx="8250072" cy="1158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Determining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Risk of IE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87858" y="1642993"/>
            <a:ext cx="5587139" cy="452596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Cardiac conditions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        Type of Procedure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7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1276</Words>
  <Application>Microsoft Office PowerPoint</Application>
  <PresentationFormat>Widescreen</PresentationFormat>
  <Paragraphs>310</Paragraphs>
  <Slides>46</Slides>
  <Notes>0</Notes>
  <HiddenSlides>5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5" baseType="lpstr">
      <vt:lpstr>MS PGothic</vt:lpstr>
      <vt:lpstr>Algerian</vt:lpstr>
      <vt:lpstr>Arial</vt:lpstr>
      <vt:lpstr>Calibri</vt:lpstr>
      <vt:lpstr>Calibri Light</vt:lpstr>
      <vt:lpstr>David</vt:lpstr>
      <vt:lpstr>Monotype Corsiva</vt:lpstr>
      <vt:lpstr>Monotype Koufi</vt:lpstr>
      <vt:lpstr>Symbol</vt:lpstr>
      <vt:lpstr>Times New Roman</vt:lpstr>
      <vt:lpstr>Verdana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Photo Editor Photo</vt:lpstr>
      <vt:lpstr>PowerPoint Presentation</vt:lpstr>
      <vt:lpstr>AGENDA</vt:lpstr>
      <vt:lpstr>PowerPoint Presentation</vt:lpstr>
      <vt:lpstr>Pathogenesis of IE-1</vt:lpstr>
      <vt:lpstr>Pathogenesis of IE-2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Prophylaxis against IE ACC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features- immunological phenomina (glumerolo-nephriti, osler nodes, roth spot , RF +ve)</vt:lpstr>
      <vt:lpstr>PowerPoint Presentation</vt:lpstr>
      <vt:lpstr>Vascular Phenomina -Septic emboli</vt:lpstr>
      <vt:lpstr>Subconjunctival Hemorrhages</vt:lpstr>
      <vt:lpstr>PowerPoint Presentation</vt:lpstr>
      <vt:lpstr>PowerPoint Presentation</vt:lpstr>
      <vt:lpstr>PowerPoint Presentation</vt:lpstr>
      <vt:lpstr>TEE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malshamiri</dc:creator>
  <cp:lastModifiedBy>Mustafah AlShamiri</cp:lastModifiedBy>
  <cp:revision>49</cp:revision>
  <dcterms:created xsi:type="dcterms:W3CDTF">2015-10-05T14:03:40Z</dcterms:created>
  <dcterms:modified xsi:type="dcterms:W3CDTF">2018-10-03T03:36:25Z</dcterms:modified>
</cp:coreProperties>
</file>