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60" r:id="rId5"/>
    <p:sldId id="299" r:id="rId6"/>
    <p:sldId id="370" r:id="rId7"/>
    <p:sldId id="436" r:id="rId8"/>
    <p:sldId id="437" r:id="rId9"/>
    <p:sldId id="438" r:id="rId10"/>
    <p:sldId id="466" r:id="rId11"/>
    <p:sldId id="470" r:id="rId12"/>
    <p:sldId id="430" r:id="rId13"/>
    <p:sldId id="431" r:id="rId14"/>
    <p:sldId id="434" r:id="rId15"/>
    <p:sldId id="435" r:id="rId16"/>
    <p:sldId id="433" r:id="rId17"/>
    <p:sldId id="346" r:id="rId18"/>
    <p:sldId id="285" r:id="rId19"/>
    <p:sldId id="286" r:id="rId20"/>
    <p:sldId id="375" r:id="rId21"/>
    <p:sldId id="376" r:id="rId22"/>
    <p:sldId id="377" r:id="rId23"/>
    <p:sldId id="287" r:id="rId24"/>
    <p:sldId id="296" r:id="rId25"/>
    <p:sldId id="295" r:id="rId26"/>
    <p:sldId id="264" r:id="rId27"/>
    <p:sldId id="266" r:id="rId28"/>
    <p:sldId id="267" r:id="rId29"/>
    <p:sldId id="288" r:id="rId30"/>
    <p:sldId id="275" r:id="rId31"/>
    <p:sldId id="448" r:id="rId32"/>
    <p:sldId id="449" r:id="rId33"/>
    <p:sldId id="310" r:id="rId34"/>
    <p:sldId id="450" r:id="rId35"/>
    <p:sldId id="420" r:id="rId36"/>
    <p:sldId id="324" r:id="rId37"/>
    <p:sldId id="347" r:id="rId38"/>
    <p:sldId id="348" r:id="rId39"/>
    <p:sldId id="350" r:id="rId40"/>
    <p:sldId id="423" r:id="rId41"/>
    <p:sldId id="424" r:id="rId42"/>
    <p:sldId id="452" r:id="rId43"/>
    <p:sldId id="453" r:id="rId44"/>
    <p:sldId id="425" r:id="rId45"/>
    <p:sldId id="349" r:id="rId46"/>
    <p:sldId id="445" r:id="rId47"/>
    <p:sldId id="446" r:id="rId48"/>
    <p:sldId id="336" r:id="rId49"/>
    <p:sldId id="337" r:id="rId50"/>
    <p:sldId id="641" r:id="rId51"/>
    <p:sldId id="642" r:id="rId52"/>
    <p:sldId id="643" r:id="rId53"/>
    <p:sldId id="644" r:id="rId54"/>
    <p:sldId id="279" r:id="rId55"/>
    <p:sldId id="373" r:id="rId56"/>
    <p:sldId id="374" r:id="rId57"/>
    <p:sldId id="3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540" autoAdjust="0"/>
  </p:normalViewPr>
  <p:slideViewPr>
    <p:cSldViewPr snapToGrid="0" snapToObjects="1"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8425-6696-9247-8B48-0D3CEB0C2530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045E-3040-C243-9D3D-6B76D5E2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BTS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496-4A37-7446-9641-87637D82EF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8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fld id="{E0766D6F-6473-8D4E-90E1-24CC08FCD472}" type="slidenum">
              <a:rPr lang="en-US" sz="1200" b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(British/SIGN Guidelines Sept 2016)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(British/SIGN Guidelines Sept 2016)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5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4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GINA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GINA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0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3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045E-3040-C243-9D3D-6B76D5E218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i="1" dirty="0"/>
              <a:t>(British/SIGN Guidelines Sept 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496-4A37-7446-9641-87637D82E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i="1" dirty="0"/>
              <a:t>(British/SIGN Guidelines Sept 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496-4A37-7446-9641-87637D82EF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t>6/10/18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6/10/18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56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4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EECE-F04A-DA45-8838-635F19B430F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A918-B1FD-D44F-A683-FA213F6B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ntrez/query.fcgi?cmd=Retrieve&amp;db=PubMed&amp;list_uids=11289327&amp;dopt=Abstract" TargetMode="External"/><Relationship Id="rId2" Type="http://schemas.openxmlformats.org/officeDocument/2006/relationships/hyperlink" Target="http://www.thoracicmedicine.org/article.asp?issn=1817-1737;year=2012;volume=7;issue=4;spage=175;epage=204;aulast=Al-Moamary#ft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Bronchial Asthma </a:t>
            </a:r>
            <a:br>
              <a:rPr lang="en-US" b="1" dirty="0"/>
            </a:br>
            <a:r>
              <a:rPr lang="en-US" sz="3100" dirty="0"/>
              <a:t>3</a:t>
            </a:r>
            <a:r>
              <a:rPr lang="en-US" sz="3100" baseline="30000" dirty="0"/>
              <a:t>rd</a:t>
            </a:r>
            <a:r>
              <a:rPr lang="en-US" sz="3100" dirty="0"/>
              <a:t> year Medical Students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 R Nadama MD MRCP(</a:t>
            </a:r>
            <a:r>
              <a:rPr lang="en-US" sz="2000" dirty="0" err="1"/>
              <a:t>lond</a:t>
            </a:r>
            <a:r>
              <a:rPr lang="en-US" sz="2000" dirty="0"/>
              <a:t>) MRCP(UK), FRCP(</a:t>
            </a:r>
            <a:r>
              <a:rPr lang="en-US" sz="2000" dirty="0" err="1"/>
              <a:t>Lond</a:t>
            </a:r>
            <a:r>
              <a:rPr lang="en-US" sz="2000" dirty="0"/>
              <a:t>), EDARM, FCCP</a:t>
            </a:r>
          </a:p>
        </p:txBody>
      </p:sp>
    </p:spTree>
    <p:extLst>
      <p:ext uri="{BB962C8B-B14F-4D97-AF65-F5344CB8AC3E}">
        <p14:creationId xmlns:p14="http://schemas.microsoft.com/office/powerpoint/2010/main" val="9015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4 at 09.2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4"/>
            <a:ext cx="9144000" cy="65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91" y="0"/>
            <a:ext cx="509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Asthma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Phenotypes </a:t>
            </a:r>
          </a:p>
          <a:p>
            <a:r>
              <a:rPr lang="en-US" dirty="0" err="1"/>
              <a:t>Endotypes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Mixed or overlapping features </a:t>
            </a:r>
          </a:p>
        </p:txBody>
      </p:sp>
    </p:spTree>
    <p:extLst>
      <p:ext uri="{BB962C8B-B14F-4D97-AF65-F5344CB8AC3E}">
        <p14:creationId xmlns:p14="http://schemas.microsoft.com/office/powerpoint/2010/main" val="53939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016000"/>
            <a:ext cx="6362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7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8" y="239485"/>
            <a:ext cx="8646872" cy="6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Asthma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Early onset </a:t>
            </a:r>
            <a:r>
              <a:rPr lang="en-US" dirty="0"/>
              <a:t>(&lt;12years)</a:t>
            </a:r>
          </a:p>
          <a:p>
            <a:pPr lvl="1"/>
            <a:r>
              <a:rPr lang="en-GB" b="1" dirty="0"/>
              <a:t>Childhood-onset asthma </a:t>
            </a:r>
            <a:r>
              <a:rPr lang="en-GB" dirty="0"/>
              <a:t>a relatively </a:t>
            </a:r>
            <a:r>
              <a:rPr lang="en-GB" b="1" dirty="0">
                <a:solidFill>
                  <a:srgbClr val="0000FF"/>
                </a:solidFill>
              </a:rPr>
              <a:t>homogeneous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/>
              <a:t>group </a:t>
            </a:r>
          </a:p>
          <a:p>
            <a:pPr lvl="1"/>
            <a:r>
              <a:rPr lang="en-GB" b="1" dirty="0">
                <a:solidFill>
                  <a:srgbClr val="0000FF"/>
                </a:solidFill>
              </a:rPr>
              <a:t>Allergic Asthma </a:t>
            </a:r>
            <a:r>
              <a:rPr lang="en-GB" dirty="0"/>
              <a:t>(Atopic) Usually a strong allergic </a:t>
            </a:r>
            <a:r>
              <a:rPr lang="en-GB" dirty="0" err="1"/>
              <a:t>Hx</a:t>
            </a:r>
            <a:endParaRPr lang="en-GB" b="1" dirty="0"/>
          </a:p>
          <a:p>
            <a:pPr lvl="1"/>
            <a:r>
              <a:rPr lang="en-GB" b="1" dirty="0">
                <a:solidFill>
                  <a:srgbClr val="0000FF"/>
                </a:solidFill>
              </a:rPr>
              <a:t>FH </a:t>
            </a:r>
            <a:r>
              <a:rPr lang="en-GB" dirty="0"/>
              <a:t>of asthma. </a:t>
            </a:r>
          </a:p>
          <a:p>
            <a:endParaRPr lang="en-US" dirty="0"/>
          </a:p>
          <a:p>
            <a:r>
              <a:rPr lang="en-US" b="1" dirty="0"/>
              <a:t>Late onset </a:t>
            </a:r>
            <a:r>
              <a:rPr lang="en-US" dirty="0"/>
              <a:t>(&gt;12years) </a:t>
            </a:r>
          </a:p>
          <a:p>
            <a:pPr lvl="1"/>
            <a:r>
              <a:rPr lang="en-GB" b="1" dirty="0"/>
              <a:t>Adult-onset asthmatics </a:t>
            </a:r>
            <a:r>
              <a:rPr lang="en-GB" dirty="0"/>
              <a:t>are a very mixed group </a:t>
            </a:r>
            <a:r>
              <a:rPr lang="en-GB" b="1" dirty="0">
                <a:solidFill>
                  <a:srgbClr val="0000FF"/>
                </a:solidFill>
              </a:rPr>
              <a:t>Heterogeneous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Late onset – </a:t>
            </a:r>
            <a:r>
              <a:rPr lang="en-GB" b="1" dirty="0">
                <a:solidFill>
                  <a:srgbClr val="0000FF"/>
                </a:solidFill>
              </a:rPr>
              <a:t>Atopic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/>
              <a:t>(</a:t>
            </a:r>
            <a:r>
              <a:rPr lang="en-GB" b="1" dirty="0">
                <a:solidFill>
                  <a:srgbClr val="0000FF"/>
                </a:solidFill>
              </a:rPr>
              <a:t>34</a:t>
            </a:r>
            <a:r>
              <a:rPr lang="en-GB" dirty="0"/>
              <a:t>%) have less severe disease. Those with severe disease are less likely to be </a:t>
            </a:r>
            <a:r>
              <a:rPr lang="en-GB" b="1" dirty="0"/>
              <a:t>atopic</a:t>
            </a:r>
          </a:p>
          <a:p>
            <a:pPr lvl="1"/>
            <a:r>
              <a:rPr lang="en-GB" b="1" dirty="0">
                <a:solidFill>
                  <a:srgbClr val="0000FF"/>
                </a:solidFill>
              </a:rPr>
              <a:t>Non Atopic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/>
              <a:t>(52%) have mild-to-moderate </a:t>
            </a:r>
            <a:r>
              <a:rPr lang="en-GB" b="1" dirty="0"/>
              <a:t>persistent</a:t>
            </a:r>
            <a:r>
              <a:rPr lang="en-GB" dirty="0"/>
              <a:t> asthma  </a:t>
            </a:r>
          </a:p>
          <a:p>
            <a:pPr lvl="1"/>
            <a:r>
              <a:rPr lang="en-GB" dirty="0"/>
              <a:t>Late onset eosinophilic asthma</a:t>
            </a:r>
          </a:p>
          <a:p>
            <a:pPr lvl="1"/>
            <a:r>
              <a:rPr lang="en-GB" dirty="0"/>
              <a:t>AERD Aspirin Exacerbated Respiratory Disease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History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Examination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Test </a:t>
            </a:r>
          </a:p>
        </p:txBody>
      </p:sp>
    </p:spTree>
    <p:extLst>
      <p:ext uri="{BB962C8B-B14F-4D97-AF65-F5344CB8AC3E}">
        <p14:creationId xmlns:p14="http://schemas.microsoft.com/office/powerpoint/2010/main" val="409042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1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Definition </a:t>
            </a:r>
          </a:p>
          <a:p>
            <a:r>
              <a:rPr lang="en-US" b="1" dirty="0">
                <a:solidFill>
                  <a:srgbClr val="3366FF"/>
                </a:solidFill>
              </a:rPr>
              <a:t>Epidemiology</a:t>
            </a:r>
          </a:p>
          <a:p>
            <a:r>
              <a:rPr lang="en-US" b="1" dirty="0">
                <a:solidFill>
                  <a:srgbClr val="3366FF"/>
                </a:solidFill>
              </a:rPr>
              <a:t>Pathophysiology</a:t>
            </a:r>
          </a:p>
          <a:p>
            <a:r>
              <a:rPr lang="en-US" b="1" dirty="0">
                <a:solidFill>
                  <a:srgbClr val="3366FF"/>
                </a:solidFill>
              </a:rPr>
              <a:t>Types</a:t>
            </a:r>
          </a:p>
          <a:p>
            <a:r>
              <a:rPr lang="en-US" b="1" dirty="0">
                <a:solidFill>
                  <a:srgbClr val="3366FF"/>
                </a:solidFill>
              </a:rPr>
              <a:t>Diagnosis </a:t>
            </a:r>
          </a:p>
          <a:p>
            <a:r>
              <a:rPr lang="en-US" b="1" dirty="0">
                <a:solidFill>
                  <a:srgbClr val="3366FF"/>
                </a:solidFill>
              </a:rPr>
              <a:t>Management </a:t>
            </a:r>
          </a:p>
          <a:p>
            <a:r>
              <a:rPr lang="en-US" b="1" dirty="0">
                <a:solidFill>
                  <a:srgbClr val="3366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4701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0 at 18.5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0" y="0"/>
            <a:ext cx="744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1 at 16.0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1" y="0"/>
            <a:ext cx="734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0 at 18.5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9" y="492872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Differential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Illness with wheezing / SOB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COPD (Smoker)</a:t>
            </a:r>
          </a:p>
          <a:p>
            <a:r>
              <a:rPr lang="en-US" dirty="0"/>
              <a:t>Heart failure </a:t>
            </a:r>
          </a:p>
          <a:p>
            <a:r>
              <a:rPr lang="en-US" dirty="0"/>
              <a:t>Airway obstruction (Tumors, FB) </a:t>
            </a:r>
          </a:p>
          <a:p>
            <a:r>
              <a:rPr lang="en-US" dirty="0"/>
              <a:t>Vocal cord dysfunction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May Coexist and complicate </a:t>
            </a:r>
            <a:r>
              <a:rPr lang="en-US" b="1" dirty="0" err="1"/>
              <a:t>Dx</a:t>
            </a:r>
            <a:r>
              <a:rPr lang="en-US" b="1" dirty="0"/>
              <a:t> of asthma </a:t>
            </a:r>
          </a:p>
          <a:p>
            <a:r>
              <a:rPr lang="en-US" dirty="0"/>
              <a:t>GERD, OSA, ABPA </a:t>
            </a:r>
          </a:p>
        </p:txBody>
      </p:sp>
    </p:spTree>
    <p:extLst>
      <p:ext uri="{BB962C8B-B14F-4D97-AF65-F5344CB8AC3E}">
        <p14:creationId xmlns:p14="http://schemas.microsoft.com/office/powerpoint/2010/main" val="153671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9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Upper respiratory tract </a:t>
            </a:r>
            <a:r>
              <a:rPr lang="en-US" dirty="0"/>
              <a:t>(nasal secretion, mucosal swelling, nasal polyp)</a:t>
            </a:r>
          </a:p>
          <a:p>
            <a:r>
              <a:rPr lang="en-US" b="1" dirty="0">
                <a:solidFill>
                  <a:srgbClr val="3366FF"/>
                </a:solidFill>
              </a:rPr>
              <a:t>Chest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/>
              <a:t>Wheezing</a:t>
            </a:r>
            <a:r>
              <a:rPr lang="en-US" dirty="0"/>
              <a:t> or prolonged phase of forced exhalation, Chest hyper-expansion, accessory muscles)</a:t>
            </a:r>
          </a:p>
          <a:p>
            <a:r>
              <a:rPr lang="en-US" b="1" dirty="0"/>
              <a:t>Skin</a:t>
            </a:r>
            <a:r>
              <a:rPr lang="en-US" dirty="0"/>
              <a:t> (atopic dermatitis, eczema)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0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Wheezing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Wheezing</a:t>
            </a:r>
            <a:r>
              <a:rPr lang="en-US" dirty="0"/>
              <a:t>—high-pitched whistling sounds when breathing out</a:t>
            </a:r>
          </a:p>
          <a:p>
            <a:r>
              <a:rPr lang="en-US" dirty="0"/>
              <a:t>A lack of wheezing and a normal chest examination do not exclude asthma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7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Wheeze</a:t>
            </a:r>
          </a:p>
        </p:txBody>
      </p:sp>
      <p:pic>
        <p:nvPicPr>
          <p:cNvPr id="4" name="Wheezing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99" y="1987626"/>
            <a:ext cx="3350381" cy="3350381"/>
          </a:xfrm>
        </p:spPr>
      </p:pic>
    </p:spTree>
    <p:extLst>
      <p:ext uri="{BB962C8B-B14F-4D97-AF65-F5344CB8AC3E}">
        <p14:creationId xmlns:p14="http://schemas.microsoft.com/office/powerpoint/2010/main" val="16475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Investigations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Asthma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“</a:t>
            </a:r>
            <a:r>
              <a:rPr lang="en-US" b="1" dirty="0"/>
              <a:t>asthma</a:t>
            </a:r>
            <a:r>
              <a:rPr lang="en-US" dirty="0"/>
              <a:t>” is derived from the ancient Greek word for “</a:t>
            </a:r>
            <a:r>
              <a:rPr lang="en-US" b="1" dirty="0"/>
              <a:t>panting</a:t>
            </a:r>
            <a:r>
              <a:rPr lang="en-US" dirty="0"/>
              <a:t>.”</a:t>
            </a:r>
            <a:endParaRPr lang="en-GB" dirty="0"/>
          </a:p>
          <a:p>
            <a:endParaRPr lang="en-US" dirty="0"/>
          </a:p>
          <a:p>
            <a:r>
              <a:rPr lang="en-US" dirty="0"/>
              <a:t>Although asthma is a clearly recognized clinical entity, agreement on a </a:t>
            </a:r>
            <a:r>
              <a:rPr lang="en-US" b="1" dirty="0"/>
              <a:t>precise definition </a:t>
            </a:r>
            <a:r>
              <a:rPr lang="en-US" dirty="0"/>
              <a:t>of asthma has proved elusive. </a:t>
            </a:r>
          </a:p>
          <a:p>
            <a:endParaRPr lang="en-US" dirty="0"/>
          </a:p>
          <a:p>
            <a:r>
              <a:rPr lang="en-US" dirty="0"/>
              <a:t>Asthma has been more often </a:t>
            </a:r>
            <a:r>
              <a:rPr lang="en-US" b="1" dirty="0"/>
              <a:t>described than defined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7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3366FF"/>
                </a:solidFill>
              </a:rPr>
              <a:t>Spirometry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– Routine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Usually if alternate </a:t>
            </a:r>
            <a:r>
              <a:rPr lang="en-US" b="1" dirty="0" err="1"/>
              <a:t>Dx</a:t>
            </a:r>
            <a:r>
              <a:rPr lang="en-US" b="1" dirty="0"/>
              <a:t> considered</a:t>
            </a:r>
          </a:p>
          <a:p>
            <a:r>
              <a:rPr lang="en-US" dirty="0"/>
              <a:t>Full Lung Functions </a:t>
            </a:r>
          </a:p>
          <a:p>
            <a:r>
              <a:rPr lang="en-US" dirty="0"/>
              <a:t>CXR / CT Chest </a:t>
            </a:r>
          </a:p>
          <a:p>
            <a:r>
              <a:rPr lang="en-US" dirty="0"/>
              <a:t>FBC</a:t>
            </a:r>
          </a:p>
          <a:p>
            <a:r>
              <a:rPr lang="en-US" dirty="0"/>
              <a:t>Airway Hyper-responsiveness tests (If </a:t>
            </a:r>
            <a:r>
              <a:rPr lang="en-US" dirty="0" err="1"/>
              <a:t>spiro</a:t>
            </a:r>
            <a:r>
              <a:rPr lang="en-US" dirty="0"/>
              <a:t> normal)</a:t>
            </a:r>
          </a:p>
        </p:txBody>
      </p:sp>
    </p:spTree>
    <p:extLst>
      <p:ext uri="{BB962C8B-B14F-4D97-AF65-F5344CB8AC3E}">
        <p14:creationId xmlns:p14="http://schemas.microsoft.com/office/powerpoint/2010/main" val="614670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Confirm presence of </a:t>
            </a:r>
            <a:r>
              <a:rPr lang="en-AU" b="1" dirty="0">
                <a:solidFill>
                  <a:srgbClr val="0070C0"/>
                </a:solidFill>
              </a:rPr>
              <a:t>airflow limitation</a:t>
            </a:r>
          </a:p>
          <a:p>
            <a:pPr lvl="1"/>
            <a:r>
              <a:rPr lang="en-AU" dirty="0"/>
              <a:t>Document that FEV</a:t>
            </a:r>
            <a:r>
              <a:rPr lang="en-AU" baseline="-25000" dirty="0"/>
              <a:t>1</a:t>
            </a:r>
            <a:r>
              <a:rPr lang="en-AU" dirty="0"/>
              <a:t>/FVC is reduced &lt;0.75 (at least once)</a:t>
            </a:r>
          </a:p>
          <a:p>
            <a:pPr lvl="1"/>
            <a:endParaRPr lang="en-AU" dirty="0"/>
          </a:p>
          <a:p>
            <a:r>
              <a:rPr lang="en-AU" b="1" dirty="0"/>
              <a:t>Confirm variation in lung function or </a:t>
            </a:r>
            <a:r>
              <a:rPr lang="en-AU" b="1" dirty="0">
                <a:solidFill>
                  <a:srgbClr val="0070C0"/>
                </a:solidFill>
              </a:rPr>
              <a:t>Reversibility </a:t>
            </a:r>
          </a:p>
          <a:p>
            <a:pPr lvl="1"/>
            <a:r>
              <a:rPr lang="en-AU" dirty="0"/>
              <a:t>Excessive bronchodilator reversibility (FEV</a:t>
            </a:r>
            <a:r>
              <a:rPr lang="en-AU" baseline="-25000" dirty="0"/>
              <a:t>1</a:t>
            </a:r>
            <a:r>
              <a:rPr lang="en-AU" dirty="0"/>
              <a:t> &gt;12% and &gt;200mL)</a:t>
            </a:r>
          </a:p>
          <a:p>
            <a:pPr lvl="1"/>
            <a:r>
              <a:rPr lang="en-AU" dirty="0"/>
              <a:t>Excessive diurnal variability twice-daily PEF monitoring 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Asthma </a:t>
            </a:r>
            <a:r>
              <a:rPr lang="en-AU" dirty="0" err="1"/>
              <a:t>Dx</a:t>
            </a:r>
            <a:r>
              <a:rPr lang="en-AU" dirty="0"/>
              <a:t> – variable airflow limitation</a:t>
            </a:r>
          </a:p>
        </p:txBody>
      </p:sp>
    </p:spTree>
    <p:extLst>
      <p:ext uri="{BB962C8B-B14F-4D97-AF65-F5344CB8AC3E}">
        <p14:creationId xmlns:p14="http://schemas.microsoft.com/office/powerpoint/2010/main" val="15950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688975" y="5008345"/>
            <a:ext cx="187134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b="1" dirty="0">
                <a:solidFill>
                  <a:srgbClr val="134679"/>
                </a:solidFill>
              </a:rPr>
              <a:t>Time (seconds)</a:t>
            </a:r>
            <a:endParaRPr lang="en-US" sz="1800" b="1" dirty="0">
              <a:solidFill>
                <a:srgbClr val="134679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44805" y="961828"/>
            <a:ext cx="99918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b="1" dirty="0">
                <a:solidFill>
                  <a:srgbClr val="134679"/>
                </a:solidFill>
              </a:rPr>
              <a:t>Volume</a:t>
            </a:r>
            <a:endParaRPr lang="en-US" sz="1800" b="1" dirty="0">
              <a:solidFill>
                <a:srgbClr val="134679"/>
              </a:solidFill>
            </a:endParaRPr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14970" y="5459634"/>
            <a:ext cx="409785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134679"/>
                </a:solidFill>
              </a:rPr>
              <a:t>Note:  Each FEV</a:t>
            </a:r>
            <a:r>
              <a:rPr lang="en-US" sz="1600" b="0" baseline="-25000" dirty="0">
                <a:solidFill>
                  <a:srgbClr val="134679"/>
                </a:solidFill>
              </a:rPr>
              <a:t>1</a:t>
            </a:r>
            <a:r>
              <a:rPr lang="en-US" sz="1600" b="0" dirty="0">
                <a:solidFill>
                  <a:srgbClr val="134679"/>
                </a:solidFill>
              </a:rPr>
              <a:t> represents the highest of three reproducible measurements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spirometric tracings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20162" y="1622024"/>
            <a:ext cx="7165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800" b="0" dirty="0">
                <a:solidFill>
                  <a:srgbClr val="134679"/>
                </a:solidFill>
                <a:cs typeface="+mn-cs"/>
              </a:rPr>
              <a:t>FEV</a:t>
            </a:r>
            <a:r>
              <a:rPr lang="en-US" sz="1800" b="0" baseline="-25000" dirty="0">
                <a:solidFill>
                  <a:srgbClr val="134679"/>
                </a:solidFill>
                <a:cs typeface="+mn-cs"/>
              </a:rPr>
              <a:t>1</a:t>
            </a:r>
          </a:p>
        </p:txBody>
      </p:sp>
      <p:sp>
        <p:nvSpPr>
          <p:cNvPr id="371715" name="Freeform 3"/>
          <p:cNvSpPr>
            <a:spLocks/>
          </p:cNvSpPr>
          <p:nvPr/>
        </p:nvSpPr>
        <p:spPr bwMode="auto">
          <a:xfrm>
            <a:off x="403758" y="1326934"/>
            <a:ext cx="3444342" cy="325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48"/>
              </a:cxn>
              <a:cxn ang="0">
                <a:pos x="2024" y="2048"/>
              </a:cxn>
            </a:cxnLst>
            <a:rect l="0" t="0" r="r" b="b"/>
            <a:pathLst>
              <a:path w="2025" h="2049">
                <a:moveTo>
                  <a:pt x="0" y="0"/>
                </a:moveTo>
                <a:lnTo>
                  <a:pt x="0" y="2048"/>
                </a:lnTo>
                <a:lnTo>
                  <a:pt x="2024" y="2048"/>
                </a:lnTo>
              </a:path>
            </a:pathLst>
          </a:custGeom>
          <a:noFill/>
          <a:ln w="254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16" name="Freeform 4"/>
          <p:cNvSpPr>
            <a:spLocks/>
          </p:cNvSpPr>
          <p:nvPr/>
        </p:nvSpPr>
        <p:spPr bwMode="auto">
          <a:xfrm>
            <a:off x="422807" y="1649310"/>
            <a:ext cx="3425293" cy="2899533"/>
          </a:xfrm>
          <a:custGeom>
            <a:avLst/>
            <a:gdLst>
              <a:gd name="connsiteX0" fmla="*/ 0 w 9995"/>
              <a:gd name="connsiteY0" fmla="*/ 9992 h 9992"/>
              <a:gd name="connsiteX1" fmla="*/ 42 w 9995"/>
              <a:gd name="connsiteY1" fmla="*/ 9831 h 9992"/>
              <a:gd name="connsiteX2" fmla="*/ 152 w 9995"/>
              <a:gd name="connsiteY2" fmla="*/ 9391 h 9992"/>
              <a:gd name="connsiteX3" fmla="*/ 320 w 9995"/>
              <a:gd name="connsiteY3" fmla="*/ 8744 h 9992"/>
              <a:gd name="connsiteX4" fmla="*/ 551 w 9995"/>
              <a:gd name="connsiteY4" fmla="*/ 7935 h 9992"/>
              <a:gd name="connsiteX5" fmla="*/ 693 w 9995"/>
              <a:gd name="connsiteY5" fmla="*/ 7488 h 9992"/>
              <a:gd name="connsiteX6" fmla="*/ 855 w 9995"/>
              <a:gd name="connsiteY6" fmla="*/ 7034 h 9992"/>
              <a:gd name="connsiteX7" fmla="*/ 1018 w 9995"/>
              <a:gd name="connsiteY7" fmla="*/ 6564 h 9992"/>
              <a:gd name="connsiteX8" fmla="*/ 1196 w 9995"/>
              <a:gd name="connsiteY8" fmla="*/ 6102 h 9992"/>
              <a:gd name="connsiteX9" fmla="*/ 1396 w 9995"/>
              <a:gd name="connsiteY9" fmla="*/ 5647 h 9992"/>
              <a:gd name="connsiteX10" fmla="*/ 1600 w 9995"/>
              <a:gd name="connsiteY10" fmla="*/ 5208 h 9992"/>
              <a:gd name="connsiteX11" fmla="*/ 1710 w 9995"/>
              <a:gd name="connsiteY11" fmla="*/ 5000 h 9992"/>
              <a:gd name="connsiteX12" fmla="*/ 1821 w 9995"/>
              <a:gd name="connsiteY12" fmla="*/ 4792 h 9992"/>
              <a:gd name="connsiteX13" fmla="*/ 1931 w 9995"/>
              <a:gd name="connsiteY13" fmla="*/ 4599 h 9992"/>
              <a:gd name="connsiteX14" fmla="*/ 2041 w 9995"/>
              <a:gd name="connsiteY14" fmla="*/ 4422 h 9992"/>
              <a:gd name="connsiteX15" fmla="*/ 2293 w 9995"/>
              <a:gd name="connsiteY15" fmla="*/ 4052 h 9992"/>
              <a:gd name="connsiteX16" fmla="*/ 2560 w 9995"/>
              <a:gd name="connsiteY16" fmla="*/ 3675 h 9992"/>
              <a:gd name="connsiteX17" fmla="*/ 2875 w 9995"/>
              <a:gd name="connsiteY17" fmla="*/ 3290 h 9992"/>
              <a:gd name="connsiteX18" fmla="*/ 3206 w 9995"/>
              <a:gd name="connsiteY18" fmla="*/ 2889 h 9992"/>
              <a:gd name="connsiteX19" fmla="*/ 3384 w 9995"/>
              <a:gd name="connsiteY19" fmla="*/ 2696 h 9992"/>
              <a:gd name="connsiteX20" fmla="*/ 3578 w 9995"/>
              <a:gd name="connsiteY20" fmla="*/ 2512 h 9992"/>
              <a:gd name="connsiteX21" fmla="*/ 3767 w 9995"/>
              <a:gd name="connsiteY21" fmla="*/ 2319 h 9992"/>
              <a:gd name="connsiteX22" fmla="*/ 3966 w 9995"/>
              <a:gd name="connsiteY22" fmla="*/ 2142 h 9992"/>
              <a:gd name="connsiteX23" fmla="*/ 4187 w 9995"/>
              <a:gd name="connsiteY23" fmla="*/ 1949 h 9992"/>
              <a:gd name="connsiteX24" fmla="*/ 4407 w 9995"/>
              <a:gd name="connsiteY24" fmla="*/ 1772 h 9992"/>
              <a:gd name="connsiteX25" fmla="*/ 4633 w 9995"/>
              <a:gd name="connsiteY25" fmla="*/ 1595 h 9992"/>
              <a:gd name="connsiteX26" fmla="*/ 4869 w 9995"/>
              <a:gd name="connsiteY26" fmla="*/ 1433 h 9992"/>
              <a:gd name="connsiteX27" fmla="*/ 5121 w 9995"/>
              <a:gd name="connsiteY27" fmla="*/ 1271 h 9992"/>
              <a:gd name="connsiteX28" fmla="*/ 5373 w 9995"/>
              <a:gd name="connsiteY28" fmla="*/ 1109 h 9992"/>
              <a:gd name="connsiteX29" fmla="*/ 5645 w 9995"/>
              <a:gd name="connsiteY29" fmla="*/ 963 h 9992"/>
              <a:gd name="connsiteX30" fmla="*/ 5913 w 9995"/>
              <a:gd name="connsiteY30" fmla="*/ 832 h 9992"/>
              <a:gd name="connsiteX31" fmla="*/ 6196 w 9995"/>
              <a:gd name="connsiteY31" fmla="*/ 693 h 9992"/>
              <a:gd name="connsiteX32" fmla="*/ 6495 w 9995"/>
              <a:gd name="connsiteY32" fmla="*/ 578 h 9992"/>
              <a:gd name="connsiteX33" fmla="*/ 6800 w 9995"/>
              <a:gd name="connsiteY33" fmla="*/ 462 h 9992"/>
              <a:gd name="connsiteX34" fmla="*/ 7429 w 9995"/>
              <a:gd name="connsiteY34" fmla="*/ 270 h 9992"/>
              <a:gd name="connsiteX35" fmla="*/ 7765 w 9995"/>
              <a:gd name="connsiteY35" fmla="*/ 193 h 9992"/>
              <a:gd name="connsiteX36" fmla="*/ 8116 w 9995"/>
              <a:gd name="connsiteY36" fmla="*/ 123 h 9992"/>
              <a:gd name="connsiteX37" fmla="*/ 8468 w 9995"/>
              <a:gd name="connsiteY37" fmla="*/ 77 h 9992"/>
              <a:gd name="connsiteX38" fmla="*/ 8830 w 9995"/>
              <a:gd name="connsiteY38" fmla="*/ 31 h 9992"/>
              <a:gd name="connsiteX39" fmla="*/ 9208 w 9995"/>
              <a:gd name="connsiteY39" fmla="*/ 0 h 9992"/>
              <a:gd name="connsiteX40" fmla="*/ 9591 w 9995"/>
              <a:gd name="connsiteY40" fmla="*/ 0 h 9992"/>
              <a:gd name="connsiteX41" fmla="*/ 9995 w 9995"/>
              <a:gd name="connsiteY41" fmla="*/ 0 h 9992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7769 w 10000"/>
              <a:gd name="connsiteY34" fmla="*/ 193 h 10000"/>
              <a:gd name="connsiteX35" fmla="*/ 8120 w 10000"/>
              <a:gd name="connsiteY35" fmla="*/ 123 h 10000"/>
              <a:gd name="connsiteX36" fmla="*/ 8472 w 10000"/>
              <a:gd name="connsiteY36" fmla="*/ 77 h 10000"/>
              <a:gd name="connsiteX37" fmla="*/ 8834 w 10000"/>
              <a:gd name="connsiteY37" fmla="*/ 31 h 10000"/>
              <a:gd name="connsiteX38" fmla="*/ 9213 w 10000"/>
              <a:gd name="connsiteY38" fmla="*/ 0 h 10000"/>
              <a:gd name="connsiteX39" fmla="*/ 9596 w 10000"/>
              <a:gd name="connsiteY39" fmla="*/ 0 h 10000"/>
              <a:gd name="connsiteX40" fmla="*/ 10000 w 10000"/>
              <a:gd name="connsiteY40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120 w 10000"/>
              <a:gd name="connsiteY34" fmla="*/ 123 h 10000"/>
              <a:gd name="connsiteX35" fmla="*/ 8472 w 10000"/>
              <a:gd name="connsiteY35" fmla="*/ 77 h 10000"/>
              <a:gd name="connsiteX36" fmla="*/ 8834 w 10000"/>
              <a:gd name="connsiteY36" fmla="*/ 31 h 10000"/>
              <a:gd name="connsiteX37" fmla="*/ 9213 w 10000"/>
              <a:gd name="connsiteY37" fmla="*/ 0 h 10000"/>
              <a:gd name="connsiteX38" fmla="*/ 9596 w 10000"/>
              <a:gd name="connsiteY38" fmla="*/ 0 h 10000"/>
              <a:gd name="connsiteX39" fmla="*/ 10000 w 10000"/>
              <a:gd name="connsiteY39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472 w 10000"/>
              <a:gd name="connsiteY34" fmla="*/ 77 h 10000"/>
              <a:gd name="connsiteX35" fmla="*/ 8834 w 10000"/>
              <a:gd name="connsiteY35" fmla="*/ 31 h 10000"/>
              <a:gd name="connsiteX36" fmla="*/ 9213 w 10000"/>
              <a:gd name="connsiteY36" fmla="*/ 0 h 10000"/>
              <a:gd name="connsiteX37" fmla="*/ 9596 w 10000"/>
              <a:gd name="connsiteY37" fmla="*/ 0 h 10000"/>
              <a:gd name="connsiteX38" fmla="*/ 10000 w 10000"/>
              <a:gd name="connsiteY38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834 w 10000"/>
              <a:gd name="connsiteY34" fmla="*/ 31 h 10000"/>
              <a:gd name="connsiteX35" fmla="*/ 9213 w 10000"/>
              <a:gd name="connsiteY35" fmla="*/ 0 h 10000"/>
              <a:gd name="connsiteX36" fmla="*/ 9596 w 10000"/>
              <a:gd name="connsiteY36" fmla="*/ 0 h 10000"/>
              <a:gd name="connsiteX37" fmla="*/ 10000 w 10000"/>
              <a:gd name="connsiteY37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9213 w 10000"/>
              <a:gd name="connsiteY34" fmla="*/ 0 h 10000"/>
              <a:gd name="connsiteX35" fmla="*/ 9596 w 10000"/>
              <a:gd name="connsiteY35" fmla="*/ 0 h 10000"/>
              <a:gd name="connsiteX36" fmla="*/ 10000 w 10000"/>
              <a:gd name="connsiteY36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9596 w 10000"/>
              <a:gd name="connsiteY34" fmla="*/ 0 h 10000"/>
              <a:gd name="connsiteX35" fmla="*/ 10000 w 10000"/>
              <a:gd name="connsiteY35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10000 w 10000"/>
              <a:gd name="connsiteY34" fmla="*/ 0 h 10000"/>
              <a:gd name="connsiteX0" fmla="*/ 0 w 6803"/>
              <a:gd name="connsiteY0" fmla="*/ 9538 h 9538"/>
              <a:gd name="connsiteX1" fmla="*/ 42 w 6803"/>
              <a:gd name="connsiteY1" fmla="*/ 9377 h 9538"/>
              <a:gd name="connsiteX2" fmla="*/ 152 w 6803"/>
              <a:gd name="connsiteY2" fmla="*/ 8937 h 9538"/>
              <a:gd name="connsiteX3" fmla="*/ 320 w 6803"/>
              <a:gd name="connsiteY3" fmla="*/ 8289 h 9538"/>
              <a:gd name="connsiteX4" fmla="*/ 551 w 6803"/>
              <a:gd name="connsiteY4" fmla="*/ 7479 h 9538"/>
              <a:gd name="connsiteX5" fmla="*/ 693 w 6803"/>
              <a:gd name="connsiteY5" fmla="*/ 7032 h 9538"/>
              <a:gd name="connsiteX6" fmla="*/ 855 w 6803"/>
              <a:gd name="connsiteY6" fmla="*/ 6578 h 9538"/>
              <a:gd name="connsiteX7" fmla="*/ 1019 w 6803"/>
              <a:gd name="connsiteY7" fmla="*/ 6107 h 9538"/>
              <a:gd name="connsiteX8" fmla="*/ 1197 w 6803"/>
              <a:gd name="connsiteY8" fmla="*/ 5645 h 9538"/>
              <a:gd name="connsiteX9" fmla="*/ 1397 w 6803"/>
              <a:gd name="connsiteY9" fmla="*/ 5190 h 9538"/>
              <a:gd name="connsiteX10" fmla="*/ 1601 w 6803"/>
              <a:gd name="connsiteY10" fmla="*/ 4750 h 9538"/>
              <a:gd name="connsiteX11" fmla="*/ 1711 w 6803"/>
              <a:gd name="connsiteY11" fmla="*/ 4542 h 9538"/>
              <a:gd name="connsiteX12" fmla="*/ 1822 w 6803"/>
              <a:gd name="connsiteY12" fmla="*/ 4334 h 9538"/>
              <a:gd name="connsiteX13" fmla="*/ 1932 w 6803"/>
              <a:gd name="connsiteY13" fmla="*/ 4141 h 9538"/>
              <a:gd name="connsiteX14" fmla="*/ 2042 w 6803"/>
              <a:gd name="connsiteY14" fmla="*/ 3964 h 9538"/>
              <a:gd name="connsiteX15" fmla="*/ 2294 w 6803"/>
              <a:gd name="connsiteY15" fmla="*/ 3593 h 9538"/>
              <a:gd name="connsiteX16" fmla="*/ 2561 w 6803"/>
              <a:gd name="connsiteY16" fmla="*/ 3216 h 9538"/>
              <a:gd name="connsiteX17" fmla="*/ 2876 w 6803"/>
              <a:gd name="connsiteY17" fmla="*/ 2831 h 9538"/>
              <a:gd name="connsiteX18" fmla="*/ 3208 w 6803"/>
              <a:gd name="connsiteY18" fmla="*/ 2429 h 9538"/>
              <a:gd name="connsiteX19" fmla="*/ 3386 w 6803"/>
              <a:gd name="connsiteY19" fmla="*/ 2236 h 9538"/>
              <a:gd name="connsiteX20" fmla="*/ 3580 w 6803"/>
              <a:gd name="connsiteY20" fmla="*/ 2052 h 9538"/>
              <a:gd name="connsiteX21" fmla="*/ 3769 w 6803"/>
              <a:gd name="connsiteY21" fmla="*/ 1859 h 9538"/>
              <a:gd name="connsiteX22" fmla="*/ 3968 w 6803"/>
              <a:gd name="connsiteY22" fmla="*/ 1682 h 9538"/>
              <a:gd name="connsiteX23" fmla="*/ 4189 w 6803"/>
              <a:gd name="connsiteY23" fmla="*/ 1489 h 9538"/>
              <a:gd name="connsiteX24" fmla="*/ 4409 w 6803"/>
              <a:gd name="connsiteY24" fmla="*/ 1311 h 9538"/>
              <a:gd name="connsiteX25" fmla="*/ 4635 w 6803"/>
              <a:gd name="connsiteY25" fmla="*/ 1134 h 9538"/>
              <a:gd name="connsiteX26" fmla="*/ 4871 w 6803"/>
              <a:gd name="connsiteY26" fmla="*/ 972 h 9538"/>
              <a:gd name="connsiteX27" fmla="*/ 5124 w 6803"/>
              <a:gd name="connsiteY27" fmla="*/ 810 h 9538"/>
              <a:gd name="connsiteX28" fmla="*/ 5376 w 6803"/>
              <a:gd name="connsiteY28" fmla="*/ 648 h 9538"/>
              <a:gd name="connsiteX29" fmla="*/ 5648 w 6803"/>
              <a:gd name="connsiteY29" fmla="*/ 502 h 9538"/>
              <a:gd name="connsiteX30" fmla="*/ 5916 w 6803"/>
              <a:gd name="connsiteY30" fmla="*/ 371 h 9538"/>
              <a:gd name="connsiteX31" fmla="*/ 6199 w 6803"/>
              <a:gd name="connsiteY31" fmla="*/ 232 h 9538"/>
              <a:gd name="connsiteX32" fmla="*/ 6498 w 6803"/>
              <a:gd name="connsiteY32" fmla="*/ 116 h 9538"/>
              <a:gd name="connsiteX33" fmla="*/ 6803 w 6803"/>
              <a:gd name="connsiteY33" fmla="*/ 0 h 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803" h="9538">
                <a:moveTo>
                  <a:pt x="0" y="9538"/>
                </a:moveTo>
                <a:cubicBezTo>
                  <a:pt x="14" y="9484"/>
                  <a:pt x="28" y="9431"/>
                  <a:pt x="42" y="9377"/>
                </a:cubicBezTo>
                <a:cubicBezTo>
                  <a:pt x="79" y="9230"/>
                  <a:pt x="115" y="9084"/>
                  <a:pt x="152" y="8937"/>
                </a:cubicBezTo>
                <a:lnTo>
                  <a:pt x="320" y="8289"/>
                </a:lnTo>
                <a:lnTo>
                  <a:pt x="551" y="7479"/>
                </a:lnTo>
                <a:cubicBezTo>
                  <a:pt x="598" y="7330"/>
                  <a:pt x="646" y="7181"/>
                  <a:pt x="693" y="7032"/>
                </a:cubicBezTo>
                <a:lnTo>
                  <a:pt x="855" y="6578"/>
                </a:lnTo>
                <a:cubicBezTo>
                  <a:pt x="909" y="6421"/>
                  <a:pt x="964" y="6264"/>
                  <a:pt x="1019" y="6107"/>
                </a:cubicBezTo>
                <a:cubicBezTo>
                  <a:pt x="1078" y="5953"/>
                  <a:pt x="1138" y="5799"/>
                  <a:pt x="1197" y="5645"/>
                </a:cubicBezTo>
                <a:lnTo>
                  <a:pt x="1397" y="5190"/>
                </a:lnTo>
                <a:lnTo>
                  <a:pt x="1601" y="4750"/>
                </a:lnTo>
                <a:cubicBezTo>
                  <a:pt x="1638" y="4681"/>
                  <a:pt x="1674" y="4611"/>
                  <a:pt x="1711" y="4542"/>
                </a:cubicBezTo>
                <a:lnTo>
                  <a:pt x="1822" y="4334"/>
                </a:lnTo>
                <a:cubicBezTo>
                  <a:pt x="1859" y="4270"/>
                  <a:pt x="1895" y="4205"/>
                  <a:pt x="1932" y="4141"/>
                </a:cubicBezTo>
                <a:cubicBezTo>
                  <a:pt x="1969" y="4082"/>
                  <a:pt x="2005" y="4023"/>
                  <a:pt x="2042" y="3964"/>
                </a:cubicBezTo>
                <a:lnTo>
                  <a:pt x="2294" y="3593"/>
                </a:lnTo>
                <a:lnTo>
                  <a:pt x="2561" y="3216"/>
                </a:lnTo>
                <a:lnTo>
                  <a:pt x="2876" y="2831"/>
                </a:lnTo>
                <a:lnTo>
                  <a:pt x="3208" y="2429"/>
                </a:lnTo>
                <a:lnTo>
                  <a:pt x="3386" y="2236"/>
                </a:lnTo>
                <a:lnTo>
                  <a:pt x="3580" y="2052"/>
                </a:lnTo>
                <a:lnTo>
                  <a:pt x="3769" y="1859"/>
                </a:lnTo>
                <a:lnTo>
                  <a:pt x="3968" y="1682"/>
                </a:lnTo>
                <a:lnTo>
                  <a:pt x="4189" y="1489"/>
                </a:lnTo>
                <a:lnTo>
                  <a:pt x="4409" y="1311"/>
                </a:lnTo>
                <a:lnTo>
                  <a:pt x="4635" y="1134"/>
                </a:lnTo>
                <a:lnTo>
                  <a:pt x="4871" y="972"/>
                </a:lnTo>
                <a:lnTo>
                  <a:pt x="5124" y="810"/>
                </a:lnTo>
                <a:lnTo>
                  <a:pt x="5376" y="648"/>
                </a:lnTo>
                <a:lnTo>
                  <a:pt x="5648" y="502"/>
                </a:lnTo>
                <a:lnTo>
                  <a:pt x="5916" y="371"/>
                </a:lnTo>
                <a:lnTo>
                  <a:pt x="6199" y="232"/>
                </a:lnTo>
                <a:lnTo>
                  <a:pt x="6498" y="116"/>
                </a:lnTo>
                <a:lnTo>
                  <a:pt x="6803" y="0"/>
                </a:lnTo>
              </a:path>
            </a:pathLst>
          </a:custGeom>
          <a:noFill/>
          <a:ln w="50800" cap="rnd" cmpd="sng">
            <a:solidFill>
              <a:srgbClr val="4E6B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17" name="Freeform 5"/>
          <p:cNvSpPr>
            <a:spLocks/>
          </p:cNvSpPr>
          <p:nvPr/>
        </p:nvSpPr>
        <p:spPr bwMode="auto">
          <a:xfrm>
            <a:off x="422808" y="1568372"/>
            <a:ext cx="3405180" cy="2981287"/>
          </a:xfrm>
          <a:custGeom>
            <a:avLst/>
            <a:gdLst>
              <a:gd name="connsiteX0" fmla="*/ 9995 w 9995"/>
              <a:gd name="connsiteY0" fmla="*/ 0 h 10006"/>
              <a:gd name="connsiteX1" fmla="*/ 9722 w 9995"/>
              <a:gd name="connsiteY1" fmla="*/ 43 h 10006"/>
              <a:gd name="connsiteX2" fmla="*/ 9449 w 9995"/>
              <a:gd name="connsiteY2" fmla="*/ 22 h 10006"/>
              <a:gd name="connsiteX3" fmla="*/ 9176 w 9995"/>
              <a:gd name="connsiteY3" fmla="*/ 11 h 10006"/>
              <a:gd name="connsiteX4" fmla="*/ 8909 w 9995"/>
              <a:gd name="connsiteY4" fmla="*/ 11 h 10006"/>
              <a:gd name="connsiteX5" fmla="*/ 8636 w 9995"/>
              <a:gd name="connsiteY5" fmla="*/ 22 h 10006"/>
              <a:gd name="connsiteX6" fmla="*/ 8363 w 9995"/>
              <a:gd name="connsiteY6" fmla="*/ 32 h 10006"/>
              <a:gd name="connsiteX7" fmla="*/ 8095 w 9995"/>
              <a:gd name="connsiteY7" fmla="*/ 43 h 10006"/>
              <a:gd name="connsiteX8" fmla="*/ 7823 w 9995"/>
              <a:gd name="connsiteY8" fmla="*/ 75 h 10006"/>
              <a:gd name="connsiteX9" fmla="*/ 7550 w 9995"/>
              <a:gd name="connsiteY9" fmla="*/ 107 h 10006"/>
              <a:gd name="connsiteX10" fmla="*/ 7293 w 9995"/>
              <a:gd name="connsiteY10" fmla="*/ 145 h 10006"/>
              <a:gd name="connsiteX11" fmla="*/ 7020 w 9995"/>
              <a:gd name="connsiteY11" fmla="*/ 198 h 10006"/>
              <a:gd name="connsiteX12" fmla="*/ 6758 w 9995"/>
              <a:gd name="connsiteY12" fmla="*/ 257 h 10006"/>
              <a:gd name="connsiteX13" fmla="*/ 6490 w 9995"/>
              <a:gd name="connsiteY13" fmla="*/ 321 h 10006"/>
              <a:gd name="connsiteX14" fmla="*/ 6228 w 9995"/>
              <a:gd name="connsiteY14" fmla="*/ 390 h 10006"/>
              <a:gd name="connsiteX15" fmla="*/ 5976 w 9995"/>
              <a:gd name="connsiteY15" fmla="*/ 481 h 10006"/>
              <a:gd name="connsiteX16" fmla="*/ 5714 w 9995"/>
              <a:gd name="connsiteY16" fmla="*/ 577 h 10006"/>
              <a:gd name="connsiteX17" fmla="*/ 5462 w 9995"/>
              <a:gd name="connsiteY17" fmla="*/ 679 h 10006"/>
              <a:gd name="connsiteX18" fmla="*/ 5215 w 9995"/>
              <a:gd name="connsiteY18" fmla="*/ 791 h 10006"/>
              <a:gd name="connsiteX19" fmla="*/ 4963 w 9995"/>
              <a:gd name="connsiteY19" fmla="*/ 903 h 10006"/>
              <a:gd name="connsiteX20" fmla="*/ 4711 w 9995"/>
              <a:gd name="connsiteY20" fmla="*/ 1037 h 10006"/>
              <a:gd name="connsiteX21" fmla="*/ 4470 w 9995"/>
              <a:gd name="connsiteY21" fmla="*/ 1181 h 10006"/>
              <a:gd name="connsiteX22" fmla="*/ 4239 w 9995"/>
              <a:gd name="connsiteY22" fmla="*/ 1330 h 10006"/>
              <a:gd name="connsiteX23" fmla="*/ 3998 w 9995"/>
              <a:gd name="connsiteY23" fmla="*/ 1496 h 10006"/>
              <a:gd name="connsiteX24" fmla="*/ 3767 w 9995"/>
              <a:gd name="connsiteY24" fmla="*/ 1667 h 10006"/>
              <a:gd name="connsiteX25" fmla="*/ 3547 w 9995"/>
              <a:gd name="connsiteY25" fmla="*/ 1854 h 10006"/>
              <a:gd name="connsiteX26" fmla="*/ 3316 w 9995"/>
              <a:gd name="connsiteY26" fmla="*/ 2046 h 10006"/>
              <a:gd name="connsiteX27" fmla="*/ 3106 w 9995"/>
              <a:gd name="connsiteY27" fmla="*/ 2249 h 10006"/>
              <a:gd name="connsiteX28" fmla="*/ 2886 w 9995"/>
              <a:gd name="connsiteY28" fmla="*/ 2479 h 10006"/>
              <a:gd name="connsiteX29" fmla="*/ 2681 w 9995"/>
              <a:gd name="connsiteY29" fmla="*/ 2714 h 10006"/>
              <a:gd name="connsiteX30" fmla="*/ 2471 w 9995"/>
              <a:gd name="connsiteY30" fmla="*/ 2949 h 10006"/>
              <a:gd name="connsiteX31" fmla="*/ 2282 w 9995"/>
              <a:gd name="connsiteY31" fmla="*/ 3200 h 10006"/>
              <a:gd name="connsiteX32" fmla="*/ 2088 w 9995"/>
              <a:gd name="connsiteY32" fmla="*/ 3478 h 10006"/>
              <a:gd name="connsiteX33" fmla="*/ 1899 w 9995"/>
              <a:gd name="connsiteY33" fmla="*/ 3756 h 10006"/>
              <a:gd name="connsiteX34" fmla="*/ 1726 w 9995"/>
              <a:gd name="connsiteY34" fmla="*/ 4028 h 10006"/>
              <a:gd name="connsiteX35" fmla="*/ 1569 w 9995"/>
              <a:gd name="connsiteY35" fmla="*/ 4317 h 10006"/>
              <a:gd name="connsiteX36" fmla="*/ 1417 w 9995"/>
              <a:gd name="connsiteY36" fmla="*/ 4594 h 10006"/>
              <a:gd name="connsiteX37" fmla="*/ 1275 w 9995"/>
              <a:gd name="connsiteY37" fmla="*/ 4877 h 10006"/>
              <a:gd name="connsiteX38" fmla="*/ 1144 w 9995"/>
              <a:gd name="connsiteY38" fmla="*/ 5166 h 10006"/>
              <a:gd name="connsiteX39" fmla="*/ 1023 w 9995"/>
              <a:gd name="connsiteY39" fmla="*/ 5449 h 10006"/>
              <a:gd name="connsiteX40" fmla="*/ 902 w 9995"/>
              <a:gd name="connsiteY40" fmla="*/ 5737 h 10006"/>
              <a:gd name="connsiteX41" fmla="*/ 803 w 9995"/>
              <a:gd name="connsiteY41" fmla="*/ 6010 h 10006"/>
              <a:gd name="connsiteX42" fmla="*/ 703 w 9995"/>
              <a:gd name="connsiteY42" fmla="*/ 6288 h 10006"/>
              <a:gd name="connsiteX43" fmla="*/ 624 w 9995"/>
              <a:gd name="connsiteY43" fmla="*/ 6565 h 10006"/>
              <a:gd name="connsiteX44" fmla="*/ 546 w 9995"/>
              <a:gd name="connsiteY44" fmla="*/ 6827 h 10006"/>
              <a:gd name="connsiteX45" fmla="*/ 404 w 9995"/>
              <a:gd name="connsiteY45" fmla="*/ 7351 h 10006"/>
              <a:gd name="connsiteX46" fmla="*/ 294 w 9995"/>
              <a:gd name="connsiteY46" fmla="*/ 7842 h 10006"/>
              <a:gd name="connsiteX47" fmla="*/ 205 w 9995"/>
              <a:gd name="connsiteY47" fmla="*/ 8302 h 10006"/>
              <a:gd name="connsiteX48" fmla="*/ 131 w 9995"/>
              <a:gd name="connsiteY48" fmla="*/ 8708 h 10006"/>
              <a:gd name="connsiteX49" fmla="*/ 84 w 9995"/>
              <a:gd name="connsiteY49" fmla="*/ 9087 h 10006"/>
              <a:gd name="connsiteX50" fmla="*/ 42 w 9995"/>
              <a:gd name="connsiteY50" fmla="*/ 9407 h 10006"/>
              <a:gd name="connsiteX51" fmla="*/ 10 w 9995"/>
              <a:gd name="connsiteY51" fmla="*/ 9856 h 10006"/>
              <a:gd name="connsiteX52" fmla="*/ 0 w 9995"/>
              <a:gd name="connsiteY52" fmla="*/ 10006 h 10006"/>
              <a:gd name="connsiteX0" fmla="*/ 10000 w 10000"/>
              <a:gd name="connsiteY0" fmla="*/ 21 h 10021"/>
              <a:gd name="connsiteX1" fmla="*/ 9709 w 10000"/>
              <a:gd name="connsiteY1" fmla="*/ 0 h 10021"/>
              <a:gd name="connsiteX2" fmla="*/ 9454 w 10000"/>
              <a:gd name="connsiteY2" fmla="*/ 43 h 10021"/>
              <a:gd name="connsiteX3" fmla="*/ 9181 w 10000"/>
              <a:gd name="connsiteY3" fmla="*/ 32 h 10021"/>
              <a:gd name="connsiteX4" fmla="*/ 8913 w 10000"/>
              <a:gd name="connsiteY4" fmla="*/ 32 h 10021"/>
              <a:gd name="connsiteX5" fmla="*/ 8640 w 10000"/>
              <a:gd name="connsiteY5" fmla="*/ 43 h 10021"/>
              <a:gd name="connsiteX6" fmla="*/ 8367 w 10000"/>
              <a:gd name="connsiteY6" fmla="*/ 53 h 10021"/>
              <a:gd name="connsiteX7" fmla="*/ 8099 w 10000"/>
              <a:gd name="connsiteY7" fmla="*/ 64 h 10021"/>
              <a:gd name="connsiteX8" fmla="*/ 7827 w 10000"/>
              <a:gd name="connsiteY8" fmla="*/ 96 h 10021"/>
              <a:gd name="connsiteX9" fmla="*/ 7554 w 10000"/>
              <a:gd name="connsiteY9" fmla="*/ 128 h 10021"/>
              <a:gd name="connsiteX10" fmla="*/ 7297 w 10000"/>
              <a:gd name="connsiteY10" fmla="*/ 166 h 10021"/>
              <a:gd name="connsiteX11" fmla="*/ 7024 w 10000"/>
              <a:gd name="connsiteY11" fmla="*/ 219 h 10021"/>
              <a:gd name="connsiteX12" fmla="*/ 6761 w 10000"/>
              <a:gd name="connsiteY12" fmla="*/ 278 h 10021"/>
              <a:gd name="connsiteX13" fmla="*/ 6493 w 10000"/>
              <a:gd name="connsiteY13" fmla="*/ 342 h 10021"/>
              <a:gd name="connsiteX14" fmla="*/ 6231 w 10000"/>
              <a:gd name="connsiteY14" fmla="*/ 411 h 10021"/>
              <a:gd name="connsiteX15" fmla="*/ 5979 w 10000"/>
              <a:gd name="connsiteY15" fmla="*/ 502 h 10021"/>
              <a:gd name="connsiteX16" fmla="*/ 5717 w 10000"/>
              <a:gd name="connsiteY16" fmla="*/ 598 h 10021"/>
              <a:gd name="connsiteX17" fmla="*/ 5465 w 10000"/>
              <a:gd name="connsiteY17" fmla="*/ 700 h 10021"/>
              <a:gd name="connsiteX18" fmla="*/ 5218 w 10000"/>
              <a:gd name="connsiteY18" fmla="*/ 812 h 10021"/>
              <a:gd name="connsiteX19" fmla="*/ 4965 w 10000"/>
              <a:gd name="connsiteY19" fmla="*/ 923 h 10021"/>
              <a:gd name="connsiteX20" fmla="*/ 4713 w 10000"/>
              <a:gd name="connsiteY20" fmla="*/ 1057 h 10021"/>
              <a:gd name="connsiteX21" fmla="*/ 4472 w 10000"/>
              <a:gd name="connsiteY21" fmla="*/ 1201 h 10021"/>
              <a:gd name="connsiteX22" fmla="*/ 4241 w 10000"/>
              <a:gd name="connsiteY22" fmla="*/ 1350 h 10021"/>
              <a:gd name="connsiteX23" fmla="*/ 4000 w 10000"/>
              <a:gd name="connsiteY23" fmla="*/ 1516 h 10021"/>
              <a:gd name="connsiteX24" fmla="*/ 3769 w 10000"/>
              <a:gd name="connsiteY24" fmla="*/ 1687 h 10021"/>
              <a:gd name="connsiteX25" fmla="*/ 3549 w 10000"/>
              <a:gd name="connsiteY25" fmla="*/ 1874 h 10021"/>
              <a:gd name="connsiteX26" fmla="*/ 3318 w 10000"/>
              <a:gd name="connsiteY26" fmla="*/ 2066 h 10021"/>
              <a:gd name="connsiteX27" fmla="*/ 3108 w 10000"/>
              <a:gd name="connsiteY27" fmla="*/ 2269 h 10021"/>
              <a:gd name="connsiteX28" fmla="*/ 2887 w 10000"/>
              <a:gd name="connsiteY28" fmla="*/ 2499 h 10021"/>
              <a:gd name="connsiteX29" fmla="*/ 2682 w 10000"/>
              <a:gd name="connsiteY29" fmla="*/ 2733 h 10021"/>
              <a:gd name="connsiteX30" fmla="*/ 2472 w 10000"/>
              <a:gd name="connsiteY30" fmla="*/ 2968 h 10021"/>
              <a:gd name="connsiteX31" fmla="*/ 2283 w 10000"/>
              <a:gd name="connsiteY31" fmla="*/ 3219 h 10021"/>
              <a:gd name="connsiteX32" fmla="*/ 2089 w 10000"/>
              <a:gd name="connsiteY32" fmla="*/ 3497 h 10021"/>
              <a:gd name="connsiteX33" fmla="*/ 1900 w 10000"/>
              <a:gd name="connsiteY33" fmla="*/ 3775 h 10021"/>
              <a:gd name="connsiteX34" fmla="*/ 1727 w 10000"/>
              <a:gd name="connsiteY34" fmla="*/ 4047 h 10021"/>
              <a:gd name="connsiteX35" fmla="*/ 1570 w 10000"/>
              <a:gd name="connsiteY35" fmla="*/ 4335 h 10021"/>
              <a:gd name="connsiteX36" fmla="*/ 1418 w 10000"/>
              <a:gd name="connsiteY36" fmla="*/ 4612 h 10021"/>
              <a:gd name="connsiteX37" fmla="*/ 1276 w 10000"/>
              <a:gd name="connsiteY37" fmla="*/ 4895 h 10021"/>
              <a:gd name="connsiteX38" fmla="*/ 1145 w 10000"/>
              <a:gd name="connsiteY38" fmla="*/ 5184 h 10021"/>
              <a:gd name="connsiteX39" fmla="*/ 1024 w 10000"/>
              <a:gd name="connsiteY39" fmla="*/ 5467 h 10021"/>
              <a:gd name="connsiteX40" fmla="*/ 902 w 10000"/>
              <a:gd name="connsiteY40" fmla="*/ 5755 h 10021"/>
              <a:gd name="connsiteX41" fmla="*/ 803 w 10000"/>
              <a:gd name="connsiteY41" fmla="*/ 6027 h 10021"/>
              <a:gd name="connsiteX42" fmla="*/ 703 w 10000"/>
              <a:gd name="connsiteY42" fmla="*/ 6305 h 10021"/>
              <a:gd name="connsiteX43" fmla="*/ 624 w 10000"/>
              <a:gd name="connsiteY43" fmla="*/ 6582 h 10021"/>
              <a:gd name="connsiteX44" fmla="*/ 546 w 10000"/>
              <a:gd name="connsiteY44" fmla="*/ 6844 h 10021"/>
              <a:gd name="connsiteX45" fmla="*/ 404 w 10000"/>
              <a:gd name="connsiteY45" fmla="*/ 7368 h 10021"/>
              <a:gd name="connsiteX46" fmla="*/ 294 w 10000"/>
              <a:gd name="connsiteY46" fmla="*/ 7858 h 10021"/>
              <a:gd name="connsiteX47" fmla="*/ 205 w 10000"/>
              <a:gd name="connsiteY47" fmla="*/ 8318 h 10021"/>
              <a:gd name="connsiteX48" fmla="*/ 131 w 10000"/>
              <a:gd name="connsiteY48" fmla="*/ 8724 h 10021"/>
              <a:gd name="connsiteX49" fmla="*/ 84 w 10000"/>
              <a:gd name="connsiteY49" fmla="*/ 9103 h 10021"/>
              <a:gd name="connsiteX50" fmla="*/ 42 w 10000"/>
              <a:gd name="connsiteY50" fmla="*/ 9422 h 10021"/>
              <a:gd name="connsiteX51" fmla="*/ 10 w 10000"/>
              <a:gd name="connsiteY51" fmla="*/ 9871 h 10021"/>
              <a:gd name="connsiteX52" fmla="*/ 0 w 10000"/>
              <a:gd name="connsiteY52" fmla="*/ 10021 h 10021"/>
              <a:gd name="connsiteX0" fmla="*/ 10000 w 10000"/>
              <a:gd name="connsiteY0" fmla="*/ 26 h 10026"/>
              <a:gd name="connsiteX1" fmla="*/ 9709 w 10000"/>
              <a:gd name="connsiteY1" fmla="*/ 5 h 10026"/>
              <a:gd name="connsiteX2" fmla="*/ 9454 w 10000"/>
              <a:gd name="connsiteY2" fmla="*/ 0 h 10026"/>
              <a:gd name="connsiteX3" fmla="*/ 9181 w 10000"/>
              <a:gd name="connsiteY3" fmla="*/ 37 h 10026"/>
              <a:gd name="connsiteX4" fmla="*/ 8913 w 10000"/>
              <a:gd name="connsiteY4" fmla="*/ 37 h 10026"/>
              <a:gd name="connsiteX5" fmla="*/ 8640 w 10000"/>
              <a:gd name="connsiteY5" fmla="*/ 48 h 10026"/>
              <a:gd name="connsiteX6" fmla="*/ 8367 w 10000"/>
              <a:gd name="connsiteY6" fmla="*/ 58 h 10026"/>
              <a:gd name="connsiteX7" fmla="*/ 8099 w 10000"/>
              <a:gd name="connsiteY7" fmla="*/ 69 h 10026"/>
              <a:gd name="connsiteX8" fmla="*/ 7827 w 10000"/>
              <a:gd name="connsiteY8" fmla="*/ 101 h 10026"/>
              <a:gd name="connsiteX9" fmla="*/ 7554 w 10000"/>
              <a:gd name="connsiteY9" fmla="*/ 133 h 10026"/>
              <a:gd name="connsiteX10" fmla="*/ 7297 w 10000"/>
              <a:gd name="connsiteY10" fmla="*/ 171 h 10026"/>
              <a:gd name="connsiteX11" fmla="*/ 7024 w 10000"/>
              <a:gd name="connsiteY11" fmla="*/ 224 h 10026"/>
              <a:gd name="connsiteX12" fmla="*/ 6761 w 10000"/>
              <a:gd name="connsiteY12" fmla="*/ 283 h 10026"/>
              <a:gd name="connsiteX13" fmla="*/ 6493 w 10000"/>
              <a:gd name="connsiteY13" fmla="*/ 347 h 10026"/>
              <a:gd name="connsiteX14" fmla="*/ 6231 w 10000"/>
              <a:gd name="connsiteY14" fmla="*/ 416 h 10026"/>
              <a:gd name="connsiteX15" fmla="*/ 5979 w 10000"/>
              <a:gd name="connsiteY15" fmla="*/ 507 h 10026"/>
              <a:gd name="connsiteX16" fmla="*/ 5717 w 10000"/>
              <a:gd name="connsiteY16" fmla="*/ 603 h 10026"/>
              <a:gd name="connsiteX17" fmla="*/ 5465 w 10000"/>
              <a:gd name="connsiteY17" fmla="*/ 705 h 10026"/>
              <a:gd name="connsiteX18" fmla="*/ 5218 w 10000"/>
              <a:gd name="connsiteY18" fmla="*/ 817 h 10026"/>
              <a:gd name="connsiteX19" fmla="*/ 4965 w 10000"/>
              <a:gd name="connsiteY19" fmla="*/ 928 h 10026"/>
              <a:gd name="connsiteX20" fmla="*/ 4713 w 10000"/>
              <a:gd name="connsiteY20" fmla="*/ 1062 h 10026"/>
              <a:gd name="connsiteX21" fmla="*/ 4472 w 10000"/>
              <a:gd name="connsiteY21" fmla="*/ 1206 h 10026"/>
              <a:gd name="connsiteX22" fmla="*/ 4241 w 10000"/>
              <a:gd name="connsiteY22" fmla="*/ 1355 h 10026"/>
              <a:gd name="connsiteX23" fmla="*/ 4000 w 10000"/>
              <a:gd name="connsiteY23" fmla="*/ 1521 h 10026"/>
              <a:gd name="connsiteX24" fmla="*/ 3769 w 10000"/>
              <a:gd name="connsiteY24" fmla="*/ 1692 h 10026"/>
              <a:gd name="connsiteX25" fmla="*/ 3549 w 10000"/>
              <a:gd name="connsiteY25" fmla="*/ 1879 h 10026"/>
              <a:gd name="connsiteX26" fmla="*/ 3318 w 10000"/>
              <a:gd name="connsiteY26" fmla="*/ 2071 h 10026"/>
              <a:gd name="connsiteX27" fmla="*/ 3108 w 10000"/>
              <a:gd name="connsiteY27" fmla="*/ 2274 h 10026"/>
              <a:gd name="connsiteX28" fmla="*/ 2887 w 10000"/>
              <a:gd name="connsiteY28" fmla="*/ 2504 h 10026"/>
              <a:gd name="connsiteX29" fmla="*/ 2682 w 10000"/>
              <a:gd name="connsiteY29" fmla="*/ 2738 h 10026"/>
              <a:gd name="connsiteX30" fmla="*/ 2472 w 10000"/>
              <a:gd name="connsiteY30" fmla="*/ 2973 h 10026"/>
              <a:gd name="connsiteX31" fmla="*/ 2283 w 10000"/>
              <a:gd name="connsiteY31" fmla="*/ 3224 h 10026"/>
              <a:gd name="connsiteX32" fmla="*/ 2089 w 10000"/>
              <a:gd name="connsiteY32" fmla="*/ 3502 h 10026"/>
              <a:gd name="connsiteX33" fmla="*/ 1900 w 10000"/>
              <a:gd name="connsiteY33" fmla="*/ 3780 h 10026"/>
              <a:gd name="connsiteX34" fmla="*/ 1727 w 10000"/>
              <a:gd name="connsiteY34" fmla="*/ 4052 h 10026"/>
              <a:gd name="connsiteX35" fmla="*/ 1570 w 10000"/>
              <a:gd name="connsiteY35" fmla="*/ 4340 h 10026"/>
              <a:gd name="connsiteX36" fmla="*/ 1418 w 10000"/>
              <a:gd name="connsiteY36" fmla="*/ 4617 h 10026"/>
              <a:gd name="connsiteX37" fmla="*/ 1276 w 10000"/>
              <a:gd name="connsiteY37" fmla="*/ 4900 h 10026"/>
              <a:gd name="connsiteX38" fmla="*/ 1145 w 10000"/>
              <a:gd name="connsiteY38" fmla="*/ 5189 h 10026"/>
              <a:gd name="connsiteX39" fmla="*/ 1024 w 10000"/>
              <a:gd name="connsiteY39" fmla="*/ 5472 h 10026"/>
              <a:gd name="connsiteX40" fmla="*/ 902 w 10000"/>
              <a:gd name="connsiteY40" fmla="*/ 5760 h 10026"/>
              <a:gd name="connsiteX41" fmla="*/ 803 w 10000"/>
              <a:gd name="connsiteY41" fmla="*/ 6032 h 10026"/>
              <a:gd name="connsiteX42" fmla="*/ 703 w 10000"/>
              <a:gd name="connsiteY42" fmla="*/ 6310 h 10026"/>
              <a:gd name="connsiteX43" fmla="*/ 624 w 10000"/>
              <a:gd name="connsiteY43" fmla="*/ 6587 h 10026"/>
              <a:gd name="connsiteX44" fmla="*/ 546 w 10000"/>
              <a:gd name="connsiteY44" fmla="*/ 6849 h 10026"/>
              <a:gd name="connsiteX45" fmla="*/ 404 w 10000"/>
              <a:gd name="connsiteY45" fmla="*/ 7373 h 10026"/>
              <a:gd name="connsiteX46" fmla="*/ 294 w 10000"/>
              <a:gd name="connsiteY46" fmla="*/ 7863 h 10026"/>
              <a:gd name="connsiteX47" fmla="*/ 205 w 10000"/>
              <a:gd name="connsiteY47" fmla="*/ 8323 h 10026"/>
              <a:gd name="connsiteX48" fmla="*/ 131 w 10000"/>
              <a:gd name="connsiteY48" fmla="*/ 8729 h 10026"/>
              <a:gd name="connsiteX49" fmla="*/ 84 w 10000"/>
              <a:gd name="connsiteY49" fmla="*/ 9108 h 10026"/>
              <a:gd name="connsiteX50" fmla="*/ 42 w 10000"/>
              <a:gd name="connsiteY50" fmla="*/ 9427 h 10026"/>
              <a:gd name="connsiteX51" fmla="*/ 10 w 10000"/>
              <a:gd name="connsiteY51" fmla="*/ 9876 h 10026"/>
              <a:gd name="connsiteX52" fmla="*/ 0 w 10000"/>
              <a:gd name="connsiteY52" fmla="*/ 10026 h 10026"/>
              <a:gd name="connsiteX0" fmla="*/ 10000 w 10000"/>
              <a:gd name="connsiteY0" fmla="*/ 37 h 10037"/>
              <a:gd name="connsiteX1" fmla="*/ 9709 w 10000"/>
              <a:gd name="connsiteY1" fmla="*/ 16 h 10037"/>
              <a:gd name="connsiteX2" fmla="*/ 9454 w 10000"/>
              <a:gd name="connsiteY2" fmla="*/ 11 h 10037"/>
              <a:gd name="connsiteX3" fmla="*/ 9181 w 10000"/>
              <a:gd name="connsiteY3" fmla="*/ 0 h 10037"/>
              <a:gd name="connsiteX4" fmla="*/ 8913 w 10000"/>
              <a:gd name="connsiteY4" fmla="*/ 48 h 10037"/>
              <a:gd name="connsiteX5" fmla="*/ 8640 w 10000"/>
              <a:gd name="connsiteY5" fmla="*/ 59 h 10037"/>
              <a:gd name="connsiteX6" fmla="*/ 8367 w 10000"/>
              <a:gd name="connsiteY6" fmla="*/ 69 h 10037"/>
              <a:gd name="connsiteX7" fmla="*/ 8099 w 10000"/>
              <a:gd name="connsiteY7" fmla="*/ 80 h 10037"/>
              <a:gd name="connsiteX8" fmla="*/ 7827 w 10000"/>
              <a:gd name="connsiteY8" fmla="*/ 112 h 10037"/>
              <a:gd name="connsiteX9" fmla="*/ 7554 w 10000"/>
              <a:gd name="connsiteY9" fmla="*/ 144 h 10037"/>
              <a:gd name="connsiteX10" fmla="*/ 7297 w 10000"/>
              <a:gd name="connsiteY10" fmla="*/ 182 h 10037"/>
              <a:gd name="connsiteX11" fmla="*/ 7024 w 10000"/>
              <a:gd name="connsiteY11" fmla="*/ 235 h 10037"/>
              <a:gd name="connsiteX12" fmla="*/ 6761 w 10000"/>
              <a:gd name="connsiteY12" fmla="*/ 294 h 10037"/>
              <a:gd name="connsiteX13" fmla="*/ 6493 w 10000"/>
              <a:gd name="connsiteY13" fmla="*/ 358 h 10037"/>
              <a:gd name="connsiteX14" fmla="*/ 6231 w 10000"/>
              <a:gd name="connsiteY14" fmla="*/ 427 h 10037"/>
              <a:gd name="connsiteX15" fmla="*/ 5979 w 10000"/>
              <a:gd name="connsiteY15" fmla="*/ 518 h 10037"/>
              <a:gd name="connsiteX16" fmla="*/ 5717 w 10000"/>
              <a:gd name="connsiteY16" fmla="*/ 614 h 10037"/>
              <a:gd name="connsiteX17" fmla="*/ 5465 w 10000"/>
              <a:gd name="connsiteY17" fmla="*/ 716 h 10037"/>
              <a:gd name="connsiteX18" fmla="*/ 5218 w 10000"/>
              <a:gd name="connsiteY18" fmla="*/ 828 h 10037"/>
              <a:gd name="connsiteX19" fmla="*/ 4965 w 10000"/>
              <a:gd name="connsiteY19" fmla="*/ 939 h 10037"/>
              <a:gd name="connsiteX20" fmla="*/ 4713 w 10000"/>
              <a:gd name="connsiteY20" fmla="*/ 1073 h 10037"/>
              <a:gd name="connsiteX21" fmla="*/ 4472 w 10000"/>
              <a:gd name="connsiteY21" fmla="*/ 1217 h 10037"/>
              <a:gd name="connsiteX22" fmla="*/ 4241 w 10000"/>
              <a:gd name="connsiteY22" fmla="*/ 1366 h 10037"/>
              <a:gd name="connsiteX23" fmla="*/ 4000 w 10000"/>
              <a:gd name="connsiteY23" fmla="*/ 1532 h 10037"/>
              <a:gd name="connsiteX24" fmla="*/ 3769 w 10000"/>
              <a:gd name="connsiteY24" fmla="*/ 1703 h 10037"/>
              <a:gd name="connsiteX25" fmla="*/ 3549 w 10000"/>
              <a:gd name="connsiteY25" fmla="*/ 1890 h 10037"/>
              <a:gd name="connsiteX26" fmla="*/ 3318 w 10000"/>
              <a:gd name="connsiteY26" fmla="*/ 2082 h 10037"/>
              <a:gd name="connsiteX27" fmla="*/ 3108 w 10000"/>
              <a:gd name="connsiteY27" fmla="*/ 2285 h 10037"/>
              <a:gd name="connsiteX28" fmla="*/ 2887 w 10000"/>
              <a:gd name="connsiteY28" fmla="*/ 2515 h 10037"/>
              <a:gd name="connsiteX29" fmla="*/ 2682 w 10000"/>
              <a:gd name="connsiteY29" fmla="*/ 2749 h 10037"/>
              <a:gd name="connsiteX30" fmla="*/ 2472 w 10000"/>
              <a:gd name="connsiteY30" fmla="*/ 2984 h 10037"/>
              <a:gd name="connsiteX31" fmla="*/ 2283 w 10000"/>
              <a:gd name="connsiteY31" fmla="*/ 3235 h 10037"/>
              <a:gd name="connsiteX32" fmla="*/ 2089 w 10000"/>
              <a:gd name="connsiteY32" fmla="*/ 3513 h 10037"/>
              <a:gd name="connsiteX33" fmla="*/ 1900 w 10000"/>
              <a:gd name="connsiteY33" fmla="*/ 3791 h 10037"/>
              <a:gd name="connsiteX34" fmla="*/ 1727 w 10000"/>
              <a:gd name="connsiteY34" fmla="*/ 4063 h 10037"/>
              <a:gd name="connsiteX35" fmla="*/ 1570 w 10000"/>
              <a:gd name="connsiteY35" fmla="*/ 4351 h 10037"/>
              <a:gd name="connsiteX36" fmla="*/ 1418 w 10000"/>
              <a:gd name="connsiteY36" fmla="*/ 4628 h 10037"/>
              <a:gd name="connsiteX37" fmla="*/ 1276 w 10000"/>
              <a:gd name="connsiteY37" fmla="*/ 4911 h 10037"/>
              <a:gd name="connsiteX38" fmla="*/ 1145 w 10000"/>
              <a:gd name="connsiteY38" fmla="*/ 5200 h 10037"/>
              <a:gd name="connsiteX39" fmla="*/ 1024 w 10000"/>
              <a:gd name="connsiteY39" fmla="*/ 5483 h 10037"/>
              <a:gd name="connsiteX40" fmla="*/ 902 w 10000"/>
              <a:gd name="connsiteY40" fmla="*/ 5771 h 10037"/>
              <a:gd name="connsiteX41" fmla="*/ 803 w 10000"/>
              <a:gd name="connsiteY41" fmla="*/ 6043 h 10037"/>
              <a:gd name="connsiteX42" fmla="*/ 703 w 10000"/>
              <a:gd name="connsiteY42" fmla="*/ 6321 h 10037"/>
              <a:gd name="connsiteX43" fmla="*/ 624 w 10000"/>
              <a:gd name="connsiteY43" fmla="*/ 6598 h 10037"/>
              <a:gd name="connsiteX44" fmla="*/ 546 w 10000"/>
              <a:gd name="connsiteY44" fmla="*/ 6860 h 10037"/>
              <a:gd name="connsiteX45" fmla="*/ 404 w 10000"/>
              <a:gd name="connsiteY45" fmla="*/ 7384 h 10037"/>
              <a:gd name="connsiteX46" fmla="*/ 294 w 10000"/>
              <a:gd name="connsiteY46" fmla="*/ 7874 h 10037"/>
              <a:gd name="connsiteX47" fmla="*/ 205 w 10000"/>
              <a:gd name="connsiteY47" fmla="*/ 8334 h 10037"/>
              <a:gd name="connsiteX48" fmla="*/ 131 w 10000"/>
              <a:gd name="connsiteY48" fmla="*/ 8740 h 10037"/>
              <a:gd name="connsiteX49" fmla="*/ 84 w 10000"/>
              <a:gd name="connsiteY49" fmla="*/ 9119 h 10037"/>
              <a:gd name="connsiteX50" fmla="*/ 42 w 10000"/>
              <a:gd name="connsiteY50" fmla="*/ 9438 h 10037"/>
              <a:gd name="connsiteX51" fmla="*/ 10 w 10000"/>
              <a:gd name="connsiteY51" fmla="*/ 9887 h 10037"/>
              <a:gd name="connsiteX52" fmla="*/ 0 w 10000"/>
              <a:gd name="connsiteY52" fmla="*/ 10037 h 10037"/>
              <a:gd name="connsiteX0" fmla="*/ 10000 w 10000"/>
              <a:gd name="connsiteY0" fmla="*/ 26 h 10026"/>
              <a:gd name="connsiteX1" fmla="*/ 9709 w 10000"/>
              <a:gd name="connsiteY1" fmla="*/ 5 h 10026"/>
              <a:gd name="connsiteX2" fmla="*/ 9454 w 10000"/>
              <a:gd name="connsiteY2" fmla="*/ 0 h 10026"/>
              <a:gd name="connsiteX3" fmla="*/ 8913 w 10000"/>
              <a:gd name="connsiteY3" fmla="*/ 37 h 10026"/>
              <a:gd name="connsiteX4" fmla="*/ 8640 w 10000"/>
              <a:gd name="connsiteY4" fmla="*/ 48 h 10026"/>
              <a:gd name="connsiteX5" fmla="*/ 8367 w 10000"/>
              <a:gd name="connsiteY5" fmla="*/ 58 h 10026"/>
              <a:gd name="connsiteX6" fmla="*/ 8099 w 10000"/>
              <a:gd name="connsiteY6" fmla="*/ 69 h 10026"/>
              <a:gd name="connsiteX7" fmla="*/ 7827 w 10000"/>
              <a:gd name="connsiteY7" fmla="*/ 101 h 10026"/>
              <a:gd name="connsiteX8" fmla="*/ 7554 w 10000"/>
              <a:gd name="connsiteY8" fmla="*/ 133 h 10026"/>
              <a:gd name="connsiteX9" fmla="*/ 7297 w 10000"/>
              <a:gd name="connsiteY9" fmla="*/ 171 h 10026"/>
              <a:gd name="connsiteX10" fmla="*/ 7024 w 10000"/>
              <a:gd name="connsiteY10" fmla="*/ 224 h 10026"/>
              <a:gd name="connsiteX11" fmla="*/ 6761 w 10000"/>
              <a:gd name="connsiteY11" fmla="*/ 283 h 10026"/>
              <a:gd name="connsiteX12" fmla="*/ 6493 w 10000"/>
              <a:gd name="connsiteY12" fmla="*/ 347 h 10026"/>
              <a:gd name="connsiteX13" fmla="*/ 6231 w 10000"/>
              <a:gd name="connsiteY13" fmla="*/ 416 h 10026"/>
              <a:gd name="connsiteX14" fmla="*/ 5979 w 10000"/>
              <a:gd name="connsiteY14" fmla="*/ 507 h 10026"/>
              <a:gd name="connsiteX15" fmla="*/ 5717 w 10000"/>
              <a:gd name="connsiteY15" fmla="*/ 603 h 10026"/>
              <a:gd name="connsiteX16" fmla="*/ 5465 w 10000"/>
              <a:gd name="connsiteY16" fmla="*/ 705 h 10026"/>
              <a:gd name="connsiteX17" fmla="*/ 5218 w 10000"/>
              <a:gd name="connsiteY17" fmla="*/ 817 h 10026"/>
              <a:gd name="connsiteX18" fmla="*/ 4965 w 10000"/>
              <a:gd name="connsiteY18" fmla="*/ 928 h 10026"/>
              <a:gd name="connsiteX19" fmla="*/ 4713 w 10000"/>
              <a:gd name="connsiteY19" fmla="*/ 1062 h 10026"/>
              <a:gd name="connsiteX20" fmla="*/ 4472 w 10000"/>
              <a:gd name="connsiteY20" fmla="*/ 1206 h 10026"/>
              <a:gd name="connsiteX21" fmla="*/ 4241 w 10000"/>
              <a:gd name="connsiteY21" fmla="*/ 1355 h 10026"/>
              <a:gd name="connsiteX22" fmla="*/ 4000 w 10000"/>
              <a:gd name="connsiteY22" fmla="*/ 1521 h 10026"/>
              <a:gd name="connsiteX23" fmla="*/ 3769 w 10000"/>
              <a:gd name="connsiteY23" fmla="*/ 1692 h 10026"/>
              <a:gd name="connsiteX24" fmla="*/ 3549 w 10000"/>
              <a:gd name="connsiteY24" fmla="*/ 1879 h 10026"/>
              <a:gd name="connsiteX25" fmla="*/ 3318 w 10000"/>
              <a:gd name="connsiteY25" fmla="*/ 2071 h 10026"/>
              <a:gd name="connsiteX26" fmla="*/ 3108 w 10000"/>
              <a:gd name="connsiteY26" fmla="*/ 2274 h 10026"/>
              <a:gd name="connsiteX27" fmla="*/ 2887 w 10000"/>
              <a:gd name="connsiteY27" fmla="*/ 2504 h 10026"/>
              <a:gd name="connsiteX28" fmla="*/ 2682 w 10000"/>
              <a:gd name="connsiteY28" fmla="*/ 2738 h 10026"/>
              <a:gd name="connsiteX29" fmla="*/ 2472 w 10000"/>
              <a:gd name="connsiteY29" fmla="*/ 2973 h 10026"/>
              <a:gd name="connsiteX30" fmla="*/ 2283 w 10000"/>
              <a:gd name="connsiteY30" fmla="*/ 3224 h 10026"/>
              <a:gd name="connsiteX31" fmla="*/ 2089 w 10000"/>
              <a:gd name="connsiteY31" fmla="*/ 3502 h 10026"/>
              <a:gd name="connsiteX32" fmla="*/ 1900 w 10000"/>
              <a:gd name="connsiteY32" fmla="*/ 3780 h 10026"/>
              <a:gd name="connsiteX33" fmla="*/ 1727 w 10000"/>
              <a:gd name="connsiteY33" fmla="*/ 4052 h 10026"/>
              <a:gd name="connsiteX34" fmla="*/ 1570 w 10000"/>
              <a:gd name="connsiteY34" fmla="*/ 4340 h 10026"/>
              <a:gd name="connsiteX35" fmla="*/ 1418 w 10000"/>
              <a:gd name="connsiteY35" fmla="*/ 4617 h 10026"/>
              <a:gd name="connsiteX36" fmla="*/ 1276 w 10000"/>
              <a:gd name="connsiteY36" fmla="*/ 4900 h 10026"/>
              <a:gd name="connsiteX37" fmla="*/ 1145 w 10000"/>
              <a:gd name="connsiteY37" fmla="*/ 5189 h 10026"/>
              <a:gd name="connsiteX38" fmla="*/ 1024 w 10000"/>
              <a:gd name="connsiteY38" fmla="*/ 5472 h 10026"/>
              <a:gd name="connsiteX39" fmla="*/ 902 w 10000"/>
              <a:gd name="connsiteY39" fmla="*/ 5760 h 10026"/>
              <a:gd name="connsiteX40" fmla="*/ 803 w 10000"/>
              <a:gd name="connsiteY40" fmla="*/ 6032 h 10026"/>
              <a:gd name="connsiteX41" fmla="*/ 703 w 10000"/>
              <a:gd name="connsiteY41" fmla="*/ 6310 h 10026"/>
              <a:gd name="connsiteX42" fmla="*/ 624 w 10000"/>
              <a:gd name="connsiteY42" fmla="*/ 6587 h 10026"/>
              <a:gd name="connsiteX43" fmla="*/ 546 w 10000"/>
              <a:gd name="connsiteY43" fmla="*/ 6849 h 10026"/>
              <a:gd name="connsiteX44" fmla="*/ 404 w 10000"/>
              <a:gd name="connsiteY44" fmla="*/ 7373 h 10026"/>
              <a:gd name="connsiteX45" fmla="*/ 294 w 10000"/>
              <a:gd name="connsiteY45" fmla="*/ 7863 h 10026"/>
              <a:gd name="connsiteX46" fmla="*/ 205 w 10000"/>
              <a:gd name="connsiteY46" fmla="*/ 8323 h 10026"/>
              <a:gd name="connsiteX47" fmla="*/ 131 w 10000"/>
              <a:gd name="connsiteY47" fmla="*/ 8729 h 10026"/>
              <a:gd name="connsiteX48" fmla="*/ 84 w 10000"/>
              <a:gd name="connsiteY48" fmla="*/ 9108 h 10026"/>
              <a:gd name="connsiteX49" fmla="*/ 42 w 10000"/>
              <a:gd name="connsiteY49" fmla="*/ 9427 h 10026"/>
              <a:gd name="connsiteX50" fmla="*/ 10 w 10000"/>
              <a:gd name="connsiteY50" fmla="*/ 9876 h 10026"/>
              <a:gd name="connsiteX51" fmla="*/ 0 w 10000"/>
              <a:gd name="connsiteY51" fmla="*/ 10026 h 10026"/>
              <a:gd name="connsiteX0" fmla="*/ 9982 w 9982"/>
              <a:gd name="connsiteY0" fmla="*/ 0 h 10048"/>
              <a:gd name="connsiteX1" fmla="*/ 9709 w 9982"/>
              <a:gd name="connsiteY1" fmla="*/ 27 h 10048"/>
              <a:gd name="connsiteX2" fmla="*/ 9454 w 9982"/>
              <a:gd name="connsiteY2" fmla="*/ 22 h 10048"/>
              <a:gd name="connsiteX3" fmla="*/ 8913 w 9982"/>
              <a:gd name="connsiteY3" fmla="*/ 59 h 10048"/>
              <a:gd name="connsiteX4" fmla="*/ 8640 w 9982"/>
              <a:gd name="connsiteY4" fmla="*/ 70 h 10048"/>
              <a:gd name="connsiteX5" fmla="*/ 8367 w 9982"/>
              <a:gd name="connsiteY5" fmla="*/ 80 h 10048"/>
              <a:gd name="connsiteX6" fmla="*/ 8099 w 9982"/>
              <a:gd name="connsiteY6" fmla="*/ 91 h 10048"/>
              <a:gd name="connsiteX7" fmla="*/ 7827 w 9982"/>
              <a:gd name="connsiteY7" fmla="*/ 123 h 10048"/>
              <a:gd name="connsiteX8" fmla="*/ 7554 w 9982"/>
              <a:gd name="connsiteY8" fmla="*/ 155 h 10048"/>
              <a:gd name="connsiteX9" fmla="*/ 7297 w 9982"/>
              <a:gd name="connsiteY9" fmla="*/ 193 h 10048"/>
              <a:gd name="connsiteX10" fmla="*/ 7024 w 9982"/>
              <a:gd name="connsiteY10" fmla="*/ 246 h 10048"/>
              <a:gd name="connsiteX11" fmla="*/ 6761 w 9982"/>
              <a:gd name="connsiteY11" fmla="*/ 305 h 10048"/>
              <a:gd name="connsiteX12" fmla="*/ 6493 w 9982"/>
              <a:gd name="connsiteY12" fmla="*/ 369 h 10048"/>
              <a:gd name="connsiteX13" fmla="*/ 6231 w 9982"/>
              <a:gd name="connsiteY13" fmla="*/ 438 h 10048"/>
              <a:gd name="connsiteX14" fmla="*/ 5979 w 9982"/>
              <a:gd name="connsiteY14" fmla="*/ 529 h 10048"/>
              <a:gd name="connsiteX15" fmla="*/ 5717 w 9982"/>
              <a:gd name="connsiteY15" fmla="*/ 625 h 10048"/>
              <a:gd name="connsiteX16" fmla="*/ 5465 w 9982"/>
              <a:gd name="connsiteY16" fmla="*/ 727 h 10048"/>
              <a:gd name="connsiteX17" fmla="*/ 5218 w 9982"/>
              <a:gd name="connsiteY17" fmla="*/ 839 h 10048"/>
              <a:gd name="connsiteX18" fmla="*/ 4965 w 9982"/>
              <a:gd name="connsiteY18" fmla="*/ 950 h 10048"/>
              <a:gd name="connsiteX19" fmla="*/ 4713 w 9982"/>
              <a:gd name="connsiteY19" fmla="*/ 1084 h 10048"/>
              <a:gd name="connsiteX20" fmla="*/ 4472 w 9982"/>
              <a:gd name="connsiteY20" fmla="*/ 1228 h 10048"/>
              <a:gd name="connsiteX21" fmla="*/ 4241 w 9982"/>
              <a:gd name="connsiteY21" fmla="*/ 1377 h 10048"/>
              <a:gd name="connsiteX22" fmla="*/ 4000 w 9982"/>
              <a:gd name="connsiteY22" fmla="*/ 1543 h 10048"/>
              <a:gd name="connsiteX23" fmla="*/ 3769 w 9982"/>
              <a:gd name="connsiteY23" fmla="*/ 1714 h 10048"/>
              <a:gd name="connsiteX24" fmla="*/ 3549 w 9982"/>
              <a:gd name="connsiteY24" fmla="*/ 1901 h 10048"/>
              <a:gd name="connsiteX25" fmla="*/ 3318 w 9982"/>
              <a:gd name="connsiteY25" fmla="*/ 2093 h 10048"/>
              <a:gd name="connsiteX26" fmla="*/ 3108 w 9982"/>
              <a:gd name="connsiteY26" fmla="*/ 2296 h 10048"/>
              <a:gd name="connsiteX27" fmla="*/ 2887 w 9982"/>
              <a:gd name="connsiteY27" fmla="*/ 2526 h 10048"/>
              <a:gd name="connsiteX28" fmla="*/ 2682 w 9982"/>
              <a:gd name="connsiteY28" fmla="*/ 2760 h 10048"/>
              <a:gd name="connsiteX29" fmla="*/ 2472 w 9982"/>
              <a:gd name="connsiteY29" fmla="*/ 2995 h 10048"/>
              <a:gd name="connsiteX30" fmla="*/ 2283 w 9982"/>
              <a:gd name="connsiteY30" fmla="*/ 3246 h 10048"/>
              <a:gd name="connsiteX31" fmla="*/ 2089 w 9982"/>
              <a:gd name="connsiteY31" fmla="*/ 3524 h 10048"/>
              <a:gd name="connsiteX32" fmla="*/ 1900 w 9982"/>
              <a:gd name="connsiteY32" fmla="*/ 3802 h 10048"/>
              <a:gd name="connsiteX33" fmla="*/ 1727 w 9982"/>
              <a:gd name="connsiteY33" fmla="*/ 4074 h 10048"/>
              <a:gd name="connsiteX34" fmla="*/ 1570 w 9982"/>
              <a:gd name="connsiteY34" fmla="*/ 4362 h 10048"/>
              <a:gd name="connsiteX35" fmla="*/ 1418 w 9982"/>
              <a:gd name="connsiteY35" fmla="*/ 4639 h 10048"/>
              <a:gd name="connsiteX36" fmla="*/ 1276 w 9982"/>
              <a:gd name="connsiteY36" fmla="*/ 4922 h 10048"/>
              <a:gd name="connsiteX37" fmla="*/ 1145 w 9982"/>
              <a:gd name="connsiteY37" fmla="*/ 5211 h 10048"/>
              <a:gd name="connsiteX38" fmla="*/ 1024 w 9982"/>
              <a:gd name="connsiteY38" fmla="*/ 5494 h 10048"/>
              <a:gd name="connsiteX39" fmla="*/ 902 w 9982"/>
              <a:gd name="connsiteY39" fmla="*/ 5782 h 10048"/>
              <a:gd name="connsiteX40" fmla="*/ 803 w 9982"/>
              <a:gd name="connsiteY40" fmla="*/ 6054 h 10048"/>
              <a:gd name="connsiteX41" fmla="*/ 703 w 9982"/>
              <a:gd name="connsiteY41" fmla="*/ 6332 h 10048"/>
              <a:gd name="connsiteX42" fmla="*/ 624 w 9982"/>
              <a:gd name="connsiteY42" fmla="*/ 6609 h 10048"/>
              <a:gd name="connsiteX43" fmla="*/ 546 w 9982"/>
              <a:gd name="connsiteY43" fmla="*/ 6871 h 10048"/>
              <a:gd name="connsiteX44" fmla="*/ 404 w 9982"/>
              <a:gd name="connsiteY44" fmla="*/ 7395 h 10048"/>
              <a:gd name="connsiteX45" fmla="*/ 294 w 9982"/>
              <a:gd name="connsiteY45" fmla="*/ 7885 h 10048"/>
              <a:gd name="connsiteX46" fmla="*/ 205 w 9982"/>
              <a:gd name="connsiteY46" fmla="*/ 8345 h 10048"/>
              <a:gd name="connsiteX47" fmla="*/ 131 w 9982"/>
              <a:gd name="connsiteY47" fmla="*/ 8751 h 10048"/>
              <a:gd name="connsiteX48" fmla="*/ 84 w 9982"/>
              <a:gd name="connsiteY48" fmla="*/ 9130 h 10048"/>
              <a:gd name="connsiteX49" fmla="*/ 42 w 9982"/>
              <a:gd name="connsiteY49" fmla="*/ 9449 h 10048"/>
              <a:gd name="connsiteX50" fmla="*/ 10 w 9982"/>
              <a:gd name="connsiteY50" fmla="*/ 9898 h 10048"/>
              <a:gd name="connsiteX51" fmla="*/ 0 w 9982"/>
              <a:gd name="connsiteY51" fmla="*/ 10048 h 10048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59 h 10000"/>
              <a:gd name="connsiteX3" fmla="*/ 8656 w 10000"/>
              <a:gd name="connsiteY3" fmla="*/ 70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11 h 10000"/>
              <a:gd name="connsiteX3" fmla="*/ 8656 w 10000"/>
              <a:gd name="connsiteY3" fmla="*/ 70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11 h 10000"/>
              <a:gd name="connsiteX3" fmla="*/ 8620 w 10000"/>
              <a:gd name="connsiteY3" fmla="*/ 22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620 w 10000"/>
              <a:gd name="connsiteY3" fmla="*/ 48 h 10026"/>
              <a:gd name="connsiteX4" fmla="*/ 8382 w 10000"/>
              <a:gd name="connsiteY4" fmla="*/ 106 h 10026"/>
              <a:gd name="connsiteX5" fmla="*/ 8114 w 10000"/>
              <a:gd name="connsiteY5" fmla="*/ 117 h 10026"/>
              <a:gd name="connsiteX6" fmla="*/ 7841 w 10000"/>
              <a:gd name="connsiteY6" fmla="*/ 148 h 10026"/>
              <a:gd name="connsiteX7" fmla="*/ 7568 w 10000"/>
              <a:gd name="connsiteY7" fmla="*/ 180 h 10026"/>
              <a:gd name="connsiteX8" fmla="*/ 7310 w 10000"/>
              <a:gd name="connsiteY8" fmla="*/ 218 h 10026"/>
              <a:gd name="connsiteX9" fmla="*/ 7037 w 10000"/>
              <a:gd name="connsiteY9" fmla="*/ 271 h 10026"/>
              <a:gd name="connsiteX10" fmla="*/ 6773 w 10000"/>
              <a:gd name="connsiteY10" fmla="*/ 330 h 10026"/>
              <a:gd name="connsiteX11" fmla="*/ 6505 w 10000"/>
              <a:gd name="connsiteY11" fmla="*/ 393 h 10026"/>
              <a:gd name="connsiteX12" fmla="*/ 6242 w 10000"/>
              <a:gd name="connsiteY12" fmla="*/ 462 h 10026"/>
              <a:gd name="connsiteX13" fmla="*/ 5990 w 10000"/>
              <a:gd name="connsiteY13" fmla="*/ 552 h 10026"/>
              <a:gd name="connsiteX14" fmla="*/ 5727 w 10000"/>
              <a:gd name="connsiteY14" fmla="*/ 648 h 10026"/>
              <a:gd name="connsiteX15" fmla="*/ 5475 w 10000"/>
              <a:gd name="connsiteY15" fmla="*/ 750 h 10026"/>
              <a:gd name="connsiteX16" fmla="*/ 5227 w 10000"/>
              <a:gd name="connsiteY16" fmla="*/ 861 h 10026"/>
              <a:gd name="connsiteX17" fmla="*/ 4974 w 10000"/>
              <a:gd name="connsiteY17" fmla="*/ 971 h 10026"/>
              <a:gd name="connsiteX18" fmla="*/ 4721 w 10000"/>
              <a:gd name="connsiteY18" fmla="*/ 1105 h 10026"/>
              <a:gd name="connsiteX19" fmla="*/ 4480 w 10000"/>
              <a:gd name="connsiteY19" fmla="*/ 1248 h 10026"/>
              <a:gd name="connsiteX20" fmla="*/ 4249 w 10000"/>
              <a:gd name="connsiteY20" fmla="*/ 1396 h 10026"/>
              <a:gd name="connsiteX21" fmla="*/ 4007 w 10000"/>
              <a:gd name="connsiteY21" fmla="*/ 1562 h 10026"/>
              <a:gd name="connsiteX22" fmla="*/ 3776 w 10000"/>
              <a:gd name="connsiteY22" fmla="*/ 1732 h 10026"/>
              <a:gd name="connsiteX23" fmla="*/ 3555 w 10000"/>
              <a:gd name="connsiteY23" fmla="*/ 1918 h 10026"/>
              <a:gd name="connsiteX24" fmla="*/ 3324 w 10000"/>
              <a:gd name="connsiteY24" fmla="*/ 2109 h 10026"/>
              <a:gd name="connsiteX25" fmla="*/ 3114 w 10000"/>
              <a:gd name="connsiteY25" fmla="*/ 2311 h 10026"/>
              <a:gd name="connsiteX26" fmla="*/ 2892 w 10000"/>
              <a:gd name="connsiteY26" fmla="*/ 2540 h 10026"/>
              <a:gd name="connsiteX27" fmla="*/ 2687 w 10000"/>
              <a:gd name="connsiteY27" fmla="*/ 2773 h 10026"/>
              <a:gd name="connsiteX28" fmla="*/ 2476 w 10000"/>
              <a:gd name="connsiteY28" fmla="*/ 3007 h 10026"/>
              <a:gd name="connsiteX29" fmla="*/ 2287 w 10000"/>
              <a:gd name="connsiteY29" fmla="*/ 3256 h 10026"/>
              <a:gd name="connsiteX30" fmla="*/ 2093 w 10000"/>
              <a:gd name="connsiteY30" fmla="*/ 3533 h 10026"/>
              <a:gd name="connsiteX31" fmla="*/ 1903 w 10000"/>
              <a:gd name="connsiteY31" fmla="*/ 3810 h 10026"/>
              <a:gd name="connsiteX32" fmla="*/ 1730 w 10000"/>
              <a:gd name="connsiteY32" fmla="*/ 4081 h 10026"/>
              <a:gd name="connsiteX33" fmla="*/ 1573 w 10000"/>
              <a:gd name="connsiteY33" fmla="*/ 4367 h 10026"/>
              <a:gd name="connsiteX34" fmla="*/ 1421 w 10000"/>
              <a:gd name="connsiteY34" fmla="*/ 4643 h 10026"/>
              <a:gd name="connsiteX35" fmla="*/ 1278 w 10000"/>
              <a:gd name="connsiteY35" fmla="*/ 4924 h 10026"/>
              <a:gd name="connsiteX36" fmla="*/ 1147 w 10000"/>
              <a:gd name="connsiteY36" fmla="*/ 5212 h 10026"/>
              <a:gd name="connsiteX37" fmla="*/ 1026 w 10000"/>
              <a:gd name="connsiteY37" fmla="*/ 5494 h 10026"/>
              <a:gd name="connsiteX38" fmla="*/ 904 w 10000"/>
              <a:gd name="connsiteY38" fmla="*/ 5780 h 10026"/>
              <a:gd name="connsiteX39" fmla="*/ 804 w 10000"/>
              <a:gd name="connsiteY39" fmla="*/ 6051 h 10026"/>
              <a:gd name="connsiteX40" fmla="*/ 704 w 10000"/>
              <a:gd name="connsiteY40" fmla="*/ 6328 h 10026"/>
              <a:gd name="connsiteX41" fmla="*/ 625 w 10000"/>
              <a:gd name="connsiteY41" fmla="*/ 6603 h 10026"/>
              <a:gd name="connsiteX42" fmla="*/ 547 w 10000"/>
              <a:gd name="connsiteY42" fmla="*/ 6864 h 10026"/>
              <a:gd name="connsiteX43" fmla="*/ 405 w 10000"/>
              <a:gd name="connsiteY43" fmla="*/ 7386 h 10026"/>
              <a:gd name="connsiteX44" fmla="*/ 295 w 10000"/>
              <a:gd name="connsiteY44" fmla="*/ 7873 h 10026"/>
              <a:gd name="connsiteX45" fmla="*/ 205 w 10000"/>
              <a:gd name="connsiteY45" fmla="*/ 8331 h 10026"/>
              <a:gd name="connsiteX46" fmla="*/ 131 w 10000"/>
              <a:gd name="connsiteY46" fmla="*/ 8735 h 10026"/>
              <a:gd name="connsiteX47" fmla="*/ 84 w 10000"/>
              <a:gd name="connsiteY47" fmla="*/ 9112 h 10026"/>
              <a:gd name="connsiteX48" fmla="*/ 42 w 10000"/>
              <a:gd name="connsiteY48" fmla="*/ 9430 h 10026"/>
              <a:gd name="connsiteX49" fmla="*/ 10 w 10000"/>
              <a:gd name="connsiteY49" fmla="*/ 9877 h 10026"/>
              <a:gd name="connsiteX50" fmla="*/ 0 w 10000"/>
              <a:gd name="connsiteY50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382 w 10000"/>
              <a:gd name="connsiteY3" fmla="*/ 106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418 w 10000"/>
              <a:gd name="connsiteY3" fmla="*/ 58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436 w 10000"/>
              <a:gd name="connsiteY3" fmla="*/ 90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18 w 10018"/>
              <a:gd name="connsiteY0" fmla="*/ 0 h 10048"/>
              <a:gd name="connsiteX1" fmla="*/ 9471 w 10018"/>
              <a:gd name="connsiteY1" fmla="*/ 22 h 10048"/>
              <a:gd name="connsiteX2" fmla="*/ 8929 w 10018"/>
              <a:gd name="connsiteY2" fmla="*/ 59 h 10048"/>
              <a:gd name="connsiteX3" fmla="*/ 8436 w 10018"/>
              <a:gd name="connsiteY3" fmla="*/ 112 h 10048"/>
              <a:gd name="connsiteX4" fmla="*/ 8114 w 10018"/>
              <a:gd name="connsiteY4" fmla="*/ 139 h 10048"/>
              <a:gd name="connsiteX5" fmla="*/ 7841 w 10018"/>
              <a:gd name="connsiteY5" fmla="*/ 170 h 10048"/>
              <a:gd name="connsiteX6" fmla="*/ 7568 w 10018"/>
              <a:gd name="connsiteY6" fmla="*/ 202 h 10048"/>
              <a:gd name="connsiteX7" fmla="*/ 7310 w 10018"/>
              <a:gd name="connsiteY7" fmla="*/ 240 h 10048"/>
              <a:gd name="connsiteX8" fmla="*/ 7037 w 10018"/>
              <a:gd name="connsiteY8" fmla="*/ 293 h 10048"/>
              <a:gd name="connsiteX9" fmla="*/ 6773 w 10018"/>
              <a:gd name="connsiteY9" fmla="*/ 352 h 10048"/>
              <a:gd name="connsiteX10" fmla="*/ 6505 w 10018"/>
              <a:gd name="connsiteY10" fmla="*/ 415 h 10048"/>
              <a:gd name="connsiteX11" fmla="*/ 6242 w 10018"/>
              <a:gd name="connsiteY11" fmla="*/ 484 h 10048"/>
              <a:gd name="connsiteX12" fmla="*/ 5990 w 10018"/>
              <a:gd name="connsiteY12" fmla="*/ 574 h 10048"/>
              <a:gd name="connsiteX13" fmla="*/ 5727 w 10018"/>
              <a:gd name="connsiteY13" fmla="*/ 670 h 10048"/>
              <a:gd name="connsiteX14" fmla="*/ 5475 w 10018"/>
              <a:gd name="connsiteY14" fmla="*/ 772 h 10048"/>
              <a:gd name="connsiteX15" fmla="*/ 5227 w 10018"/>
              <a:gd name="connsiteY15" fmla="*/ 883 h 10048"/>
              <a:gd name="connsiteX16" fmla="*/ 4974 w 10018"/>
              <a:gd name="connsiteY16" fmla="*/ 993 h 10048"/>
              <a:gd name="connsiteX17" fmla="*/ 4721 w 10018"/>
              <a:gd name="connsiteY17" fmla="*/ 1127 h 10048"/>
              <a:gd name="connsiteX18" fmla="*/ 4480 w 10018"/>
              <a:gd name="connsiteY18" fmla="*/ 1270 h 10048"/>
              <a:gd name="connsiteX19" fmla="*/ 4249 w 10018"/>
              <a:gd name="connsiteY19" fmla="*/ 1418 h 10048"/>
              <a:gd name="connsiteX20" fmla="*/ 4007 w 10018"/>
              <a:gd name="connsiteY20" fmla="*/ 1584 h 10048"/>
              <a:gd name="connsiteX21" fmla="*/ 3776 w 10018"/>
              <a:gd name="connsiteY21" fmla="*/ 1754 h 10048"/>
              <a:gd name="connsiteX22" fmla="*/ 3555 w 10018"/>
              <a:gd name="connsiteY22" fmla="*/ 1940 h 10048"/>
              <a:gd name="connsiteX23" fmla="*/ 3324 w 10018"/>
              <a:gd name="connsiteY23" fmla="*/ 2131 h 10048"/>
              <a:gd name="connsiteX24" fmla="*/ 3114 w 10018"/>
              <a:gd name="connsiteY24" fmla="*/ 2333 h 10048"/>
              <a:gd name="connsiteX25" fmla="*/ 2892 w 10018"/>
              <a:gd name="connsiteY25" fmla="*/ 2562 h 10048"/>
              <a:gd name="connsiteX26" fmla="*/ 2687 w 10018"/>
              <a:gd name="connsiteY26" fmla="*/ 2795 h 10048"/>
              <a:gd name="connsiteX27" fmla="*/ 2476 w 10018"/>
              <a:gd name="connsiteY27" fmla="*/ 3029 h 10048"/>
              <a:gd name="connsiteX28" fmla="*/ 2287 w 10018"/>
              <a:gd name="connsiteY28" fmla="*/ 3278 h 10048"/>
              <a:gd name="connsiteX29" fmla="*/ 2093 w 10018"/>
              <a:gd name="connsiteY29" fmla="*/ 3555 h 10048"/>
              <a:gd name="connsiteX30" fmla="*/ 1903 w 10018"/>
              <a:gd name="connsiteY30" fmla="*/ 3832 h 10048"/>
              <a:gd name="connsiteX31" fmla="*/ 1730 w 10018"/>
              <a:gd name="connsiteY31" fmla="*/ 4103 h 10048"/>
              <a:gd name="connsiteX32" fmla="*/ 1573 w 10018"/>
              <a:gd name="connsiteY32" fmla="*/ 4389 h 10048"/>
              <a:gd name="connsiteX33" fmla="*/ 1421 w 10018"/>
              <a:gd name="connsiteY33" fmla="*/ 4665 h 10048"/>
              <a:gd name="connsiteX34" fmla="*/ 1278 w 10018"/>
              <a:gd name="connsiteY34" fmla="*/ 4946 h 10048"/>
              <a:gd name="connsiteX35" fmla="*/ 1147 w 10018"/>
              <a:gd name="connsiteY35" fmla="*/ 5234 h 10048"/>
              <a:gd name="connsiteX36" fmla="*/ 1026 w 10018"/>
              <a:gd name="connsiteY36" fmla="*/ 5516 h 10048"/>
              <a:gd name="connsiteX37" fmla="*/ 904 w 10018"/>
              <a:gd name="connsiteY37" fmla="*/ 5802 h 10048"/>
              <a:gd name="connsiteX38" fmla="*/ 804 w 10018"/>
              <a:gd name="connsiteY38" fmla="*/ 6073 h 10048"/>
              <a:gd name="connsiteX39" fmla="*/ 704 w 10018"/>
              <a:gd name="connsiteY39" fmla="*/ 6350 h 10048"/>
              <a:gd name="connsiteX40" fmla="*/ 625 w 10018"/>
              <a:gd name="connsiteY40" fmla="*/ 6625 h 10048"/>
              <a:gd name="connsiteX41" fmla="*/ 547 w 10018"/>
              <a:gd name="connsiteY41" fmla="*/ 6886 h 10048"/>
              <a:gd name="connsiteX42" fmla="*/ 405 w 10018"/>
              <a:gd name="connsiteY42" fmla="*/ 7408 h 10048"/>
              <a:gd name="connsiteX43" fmla="*/ 295 w 10018"/>
              <a:gd name="connsiteY43" fmla="*/ 7895 h 10048"/>
              <a:gd name="connsiteX44" fmla="*/ 205 w 10018"/>
              <a:gd name="connsiteY44" fmla="*/ 8353 h 10048"/>
              <a:gd name="connsiteX45" fmla="*/ 131 w 10018"/>
              <a:gd name="connsiteY45" fmla="*/ 8757 h 10048"/>
              <a:gd name="connsiteX46" fmla="*/ 84 w 10018"/>
              <a:gd name="connsiteY46" fmla="*/ 9134 h 10048"/>
              <a:gd name="connsiteX47" fmla="*/ 42 w 10018"/>
              <a:gd name="connsiteY47" fmla="*/ 9452 h 10048"/>
              <a:gd name="connsiteX48" fmla="*/ 10 w 10018"/>
              <a:gd name="connsiteY48" fmla="*/ 9899 h 10048"/>
              <a:gd name="connsiteX49" fmla="*/ 0 w 10018"/>
              <a:gd name="connsiteY49" fmla="*/ 10048 h 10048"/>
              <a:gd name="connsiteX0" fmla="*/ 10045 w 10045"/>
              <a:gd name="connsiteY0" fmla="*/ 50 h 10026"/>
              <a:gd name="connsiteX1" fmla="*/ 9471 w 10045"/>
              <a:gd name="connsiteY1" fmla="*/ 0 h 10026"/>
              <a:gd name="connsiteX2" fmla="*/ 8929 w 10045"/>
              <a:gd name="connsiteY2" fmla="*/ 37 h 10026"/>
              <a:gd name="connsiteX3" fmla="*/ 8436 w 10045"/>
              <a:gd name="connsiteY3" fmla="*/ 90 h 10026"/>
              <a:gd name="connsiteX4" fmla="*/ 8114 w 10045"/>
              <a:gd name="connsiteY4" fmla="*/ 117 h 10026"/>
              <a:gd name="connsiteX5" fmla="*/ 7841 w 10045"/>
              <a:gd name="connsiteY5" fmla="*/ 148 h 10026"/>
              <a:gd name="connsiteX6" fmla="*/ 7568 w 10045"/>
              <a:gd name="connsiteY6" fmla="*/ 180 h 10026"/>
              <a:gd name="connsiteX7" fmla="*/ 7310 w 10045"/>
              <a:gd name="connsiteY7" fmla="*/ 218 h 10026"/>
              <a:gd name="connsiteX8" fmla="*/ 7037 w 10045"/>
              <a:gd name="connsiteY8" fmla="*/ 271 h 10026"/>
              <a:gd name="connsiteX9" fmla="*/ 6773 w 10045"/>
              <a:gd name="connsiteY9" fmla="*/ 330 h 10026"/>
              <a:gd name="connsiteX10" fmla="*/ 6505 w 10045"/>
              <a:gd name="connsiteY10" fmla="*/ 393 h 10026"/>
              <a:gd name="connsiteX11" fmla="*/ 6242 w 10045"/>
              <a:gd name="connsiteY11" fmla="*/ 462 h 10026"/>
              <a:gd name="connsiteX12" fmla="*/ 5990 w 10045"/>
              <a:gd name="connsiteY12" fmla="*/ 552 h 10026"/>
              <a:gd name="connsiteX13" fmla="*/ 5727 w 10045"/>
              <a:gd name="connsiteY13" fmla="*/ 648 h 10026"/>
              <a:gd name="connsiteX14" fmla="*/ 5475 w 10045"/>
              <a:gd name="connsiteY14" fmla="*/ 750 h 10026"/>
              <a:gd name="connsiteX15" fmla="*/ 5227 w 10045"/>
              <a:gd name="connsiteY15" fmla="*/ 861 h 10026"/>
              <a:gd name="connsiteX16" fmla="*/ 4974 w 10045"/>
              <a:gd name="connsiteY16" fmla="*/ 971 h 10026"/>
              <a:gd name="connsiteX17" fmla="*/ 4721 w 10045"/>
              <a:gd name="connsiteY17" fmla="*/ 1105 h 10026"/>
              <a:gd name="connsiteX18" fmla="*/ 4480 w 10045"/>
              <a:gd name="connsiteY18" fmla="*/ 1248 h 10026"/>
              <a:gd name="connsiteX19" fmla="*/ 4249 w 10045"/>
              <a:gd name="connsiteY19" fmla="*/ 1396 h 10026"/>
              <a:gd name="connsiteX20" fmla="*/ 4007 w 10045"/>
              <a:gd name="connsiteY20" fmla="*/ 1562 h 10026"/>
              <a:gd name="connsiteX21" fmla="*/ 3776 w 10045"/>
              <a:gd name="connsiteY21" fmla="*/ 1732 h 10026"/>
              <a:gd name="connsiteX22" fmla="*/ 3555 w 10045"/>
              <a:gd name="connsiteY22" fmla="*/ 1918 h 10026"/>
              <a:gd name="connsiteX23" fmla="*/ 3324 w 10045"/>
              <a:gd name="connsiteY23" fmla="*/ 2109 h 10026"/>
              <a:gd name="connsiteX24" fmla="*/ 3114 w 10045"/>
              <a:gd name="connsiteY24" fmla="*/ 2311 h 10026"/>
              <a:gd name="connsiteX25" fmla="*/ 2892 w 10045"/>
              <a:gd name="connsiteY25" fmla="*/ 2540 h 10026"/>
              <a:gd name="connsiteX26" fmla="*/ 2687 w 10045"/>
              <a:gd name="connsiteY26" fmla="*/ 2773 h 10026"/>
              <a:gd name="connsiteX27" fmla="*/ 2476 w 10045"/>
              <a:gd name="connsiteY27" fmla="*/ 3007 h 10026"/>
              <a:gd name="connsiteX28" fmla="*/ 2287 w 10045"/>
              <a:gd name="connsiteY28" fmla="*/ 3256 h 10026"/>
              <a:gd name="connsiteX29" fmla="*/ 2093 w 10045"/>
              <a:gd name="connsiteY29" fmla="*/ 3533 h 10026"/>
              <a:gd name="connsiteX30" fmla="*/ 1903 w 10045"/>
              <a:gd name="connsiteY30" fmla="*/ 3810 h 10026"/>
              <a:gd name="connsiteX31" fmla="*/ 1730 w 10045"/>
              <a:gd name="connsiteY31" fmla="*/ 4081 h 10026"/>
              <a:gd name="connsiteX32" fmla="*/ 1573 w 10045"/>
              <a:gd name="connsiteY32" fmla="*/ 4367 h 10026"/>
              <a:gd name="connsiteX33" fmla="*/ 1421 w 10045"/>
              <a:gd name="connsiteY33" fmla="*/ 4643 h 10026"/>
              <a:gd name="connsiteX34" fmla="*/ 1278 w 10045"/>
              <a:gd name="connsiteY34" fmla="*/ 4924 h 10026"/>
              <a:gd name="connsiteX35" fmla="*/ 1147 w 10045"/>
              <a:gd name="connsiteY35" fmla="*/ 5212 h 10026"/>
              <a:gd name="connsiteX36" fmla="*/ 1026 w 10045"/>
              <a:gd name="connsiteY36" fmla="*/ 5494 h 10026"/>
              <a:gd name="connsiteX37" fmla="*/ 904 w 10045"/>
              <a:gd name="connsiteY37" fmla="*/ 5780 h 10026"/>
              <a:gd name="connsiteX38" fmla="*/ 804 w 10045"/>
              <a:gd name="connsiteY38" fmla="*/ 6051 h 10026"/>
              <a:gd name="connsiteX39" fmla="*/ 704 w 10045"/>
              <a:gd name="connsiteY39" fmla="*/ 6328 h 10026"/>
              <a:gd name="connsiteX40" fmla="*/ 625 w 10045"/>
              <a:gd name="connsiteY40" fmla="*/ 6603 h 10026"/>
              <a:gd name="connsiteX41" fmla="*/ 547 w 10045"/>
              <a:gd name="connsiteY41" fmla="*/ 6864 h 10026"/>
              <a:gd name="connsiteX42" fmla="*/ 405 w 10045"/>
              <a:gd name="connsiteY42" fmla="*/ 7386 h 10026"/>
              <a:gd name="connsiteX43" fmla="*/ 295 w 10045"/>
              <a:gd name="connsiteY43" fmla="*/ 7873 h 10026"/>
              <a:gd name="connsiteX44" fmla="*/ 205 w 10045"/>
              <a:gd name="connsiteY44" fmla="*/ 8331 h 10026"/>
              <a:gd name="connsiteX45" fmla="*/ 131 w 10045"/>
              <a:gd name="connsiteY45" fmla="*/ 8735 h 10026"/>
              <a:gd name="connsiteX46" fmla="*/ 84 w 10045"/>
              <a:gd name="connsiteY46" fmla="*/ 9112 h 10026"/>
              <a:gd name="connsiteX47" fmla="*/ 42 w 10045"/>
              <a:gd name="connsiteY47" fmla="*/ 9430 h 10026"/>
              <a:gd name="connsiteX48" fmla="*/ 10 w 10045"/>
              <a:gd name="connsiteY48" fmla="*/ 9877 h 10026"/>
              <a:gd name="connsiteX49" fmla="*/ 0 w 10045"/>
              <a:gd name="connsiteY49" fmla="*/ 10026 h 10026"/>
              <a:gd name="connsiteX0" fmla="*/ 10045 w 10045"/>
              <a:gd name="connsiteY0" fmla="*/ 13 h 9989"/>
              <a:gd name="connsiteX1" fmla="*/ 9471 w 10045"/>
              <a:gd name="connsiteY1" fmla="*/ 11 h 9989"/>
              <a:gd name="connsiteX2" fmla="*/ 8929 w 10045"/>
              <a:gd name="connsiteY2" fmla="*/ 0 h 9989"/>
              <a:gd name="connsiteX3" fmla="*/ 8436 w 10045"/>
              <a:gd name="connsiteY3" fmla="*/ 53 h 9989"/>
              <a:gd name="connsiteX4" fmla="*/ 8114 w 10045"/>
              <a:gd name="connsiteY4" fmla="*/ 80 h 9989"/>
              <a:gd name="connsiteX5" fmla="*/ 7841 w 10045"/>
              <a:gd name="connsiteY5" fmla="*/ 111 h 9989"/>
              <a:gd name="connsiteX6" fmla="*/ 7568 w 10045"/>
              <a:gd name="connsiteY6" fmla="*/ 143 h 9989"/>
              <a:gd name="connsiteX7" fmla="*/ 7310 w 10045"/>
              <a:gd name="connsiteY7" fmla="*/ 181 h 9989"/>
              <a:gd name="connsiteX8" fmla="*/ 7037 w 10045"/>
              <a:gd name="connsiteY8" fmla="*/ 234 h 9989"/>
              <a:gd name="connsiteX9" fmla="*/ 6773 w 10045"/>
              <a:gd name="connsiteY9" fmla="*/ 293 h 9989"/>
              <a:gd name="connsiteX10" fmla="*/ 6505 w 10045"/>
              <a:gd name="connsiteY10" fmla="*/ 356 h 9989"/>
              <a:gd name="connsiteX11" fmla="*/ 6242 w 10045"/>
              <a:gd name="connsiteY11" fmla="*/ 425 h 9989"/>
              <a:gd name="connsiteX12" fmla="*/ 5990 w 10045"/>
              <a:gd name="connsiteY12" fmla="*/ 515 h 9989"/>
              <a:gd name="connsiteX13" fmla="*/ 5727 w 10045"/>
              <a:gd name="connsiteY13" fmla="*/ 611 h 9989"/>
              <a:gd name="connsiteX14" fmla="*/ 5475 w 10045"/>
              <a:gd name="connsiteY14" fmla="*/ 713 h 9989"/>
              <a:gd name="connsiteX15" fmla="*/ 5227 w 10045"/>
              <a:gd name="connsiteY15" fmla="*/ 824 h 9989"/>
              <a:gd name="connsiteX16" fmla="*/ 4974 w 10045"/>
              <a:gd name="connsiteY16" fmla="*/ 934 h 9989"/>
              <a:gd name="connsiteX17" fmla="*/ 4721 w 10045"/>
              <a:gd name="connsiteY17" fmla="*/ 1068 h 9989"/>
              <a:gd name="connsiteX18" fmla="*/ 4480 w 10045"/>
              <a:gd name="connsiteY18" fmla="*/ 1211 h 9989"/>
              <a:gd name="connsiteX19" fmla="*/ 4249 w 10045"/>
              <a:gd name="connsiteY19" fmla="*/ 1359 h 9989"/>
              <a:gd name="connsiteX20" fmla="*/ 4007 w 10045"/>
              <a:gd name="connsiteY20" fmla="*/ 1525 h 9989"/>
              <a:gd name="connsiteX21" fmla="*/ 3776 w 10045"/>
              <a:gd name="connsiteY21" fmla="*/ 1695 h 9989"/>
              <a:gd name="connsiteX22" fmla="*/ 3555 w 10045"/>
              <a:gd name="connsiteY22" fmla="*/ 1881 h 9989"/>
              <a:gd name="connsiteX23" fmla="*/ 3324 w 10045"/>
              <a:gd name="connsiteY23" fmla="*/ 2072 h 9989"/>
              <a:gd name="connsiteX24" fmla="*/ 3114 w 10045"/>
              <a:gd name="connsiteY24" fmla="*/ 2274 h 9989"/>
              <a:gd name="connsiteX25" fmla="*/ 2892 w 10045"/>
              <a:gd name="connsiteY25" fmla="*/ 2503 h 9989"/>
              <a:gd name="connsiteX26" fmla="*/ 2687 w 10045"/>
              <a:gd name="connsiteY26" fmla="*/ 2736 h 9989"/>
              <a:gd name="connsiteX27" fmla="*/ 2476 w 10045"/>
              <a:gd name="connsiteY27" fmla="*/ 2970 h 9989"/>
              <a:gd name="connsiteX28" fmla="*/ 2287 w 10045"/>
              <a:gd name="connsiteY28" fmla="*/ 3219 h 9989"/>
              <a:gd name="connsiteX29" fmla="*/ 2093 w 10045"/>
              <a:gd name="connsiteY29" fmla="*/ 3496 h 9989"/>
              <a:gd name="connsiteX30" fmla="*/ 1903 w 10045"/>
              <a:gd name="connsiteY30" fmla="*/ 3773 h 9989"/>
              <a:gd name="connsiteX31" fmla="*/ 1730 w 10045"/>
              <a:gd name="connsiteY31" fmla="*/ 4044 h 9989"/>
              <a:gd name="connsiteX32" fmla="*/ 1573 w 10045"/>
              <a:gd name="connsiteY32" fmla="*/ 4330 h 9989"/>
              <a:gd name="connsiteX33" fmla="*/ 1421 w 10045"/>
              <a:gd name="connsiteY33" fmla="*/ 4606 h 9989"/>
              <a:gd name="connsiteX34" fmla="*/ 1278 w 10045"/>
              <a:gd name="connsiteY34" fmla="*/ 4887 h 9989"/>
              <a:gd name="connsiteX35" fmla="*/ 1147 w 10045"/>
              <a:gd name="connsiteY35" fmla="*/ 5175 h 9989"/>
              <a:gd name="connsiteX36" fmla="*/ 1026 w 10045"/>
              <a:gd name="connsiteY36" fmla="*/ 5457 h 9989"/>
              <a:gd name="connsiteX37" fmla="*/ 904 w 10045"/>
              <a:gd name="connsiteY37" fmla="*/ 5743 h 9989"/>
              <a:gd name="connsiteX38" fmla="*/ 804 w 10045"/>
              <a:gd name="connsiteY38" fmla="*/ 6014 h 9989"/>
              <a:gd name="connsiteX39" fmla="*/ 704 w 10045"/>
              <a:gd name="connsiteY39" fmla="*/ 6291 h 9989"/>
              <a:gd name="connsiteX40" fmla="*/ 625 w 10045"/>
              <a:gd name="connsiteY40" fmla="*/ 6566 h 9989"/>
              <a:gd name="connsiteX41" fmla="*/ 547 w 10045"/>
              <a:gd name="connsiteY41" fmla="*/ 6827 h 9989"/>
              <a:gd name="connsiteX42" fmla="*/ 405 w 10045"/>
              <a:gd name="connsiteY42" fmla="*/ 7349 h 9989"/>
              <a:gd name="connsiteX43" fmla="*/ 295 w 10045"/>
              <a:gd name="connsiteY43" fmla="*/ 7836 h 9989"/>
              <a:gd name="connsiteX44" fmla="*/ 205 w 10045"/>
              <a:gd name="connsiteY44" fmla="*/ 8294 h 9989"/>
              <a:gd name="connsiteX45" fmla="*/ 131 w 10045"/>
              <a:gd name="connsiteY45" fmla="*/ 8698 h 9989"/>
              <a:gd name="connsiteX46" fmla="*/ 84 w 10045"/>
              <a:gd name="connsiteY46" fmla="*/ 9075 h 9989"/>
              <a:gd name="connsiteX47" fmla="*/ 42 w 10045"/>
              <a:gd name="connsiteY47" fmla="*/ 9393 h 9989"/>
              <a:gd name="connsiteX48" fmla="*/ 10 w 10045"/>
              <a:gd name="connsiteY48" fmla="*/ 9840 h 9989"/>
              <a:gd name="connsiteX49" fmla="*/ 0 w 10045"/>
              <a:gd name="connsiteY49" fmla="*/ 9989 h 9989"/>
              <a:gd name="connsiteX0" fmla="*/ 10000 w 10000"/>
              <a:gd name="connsiteY0" fmla="*/ 2 h 9989"/>
              <a:gd name="connsiteX1" fmla="*/ 9429 w 10000"/>
              <a:gd name="connsiteY1" fmla="*/ 0 h 9989"/>
              <a:gd name="connsiteX2" fmla="*/ 8889 w 10000"/>
              <a:gd name="connsiteY2" fmla="*/ 13 h 9989"/>
              <a:gd name="connsiteX3" fmla="*/ 8398 w 10000"/>
              <a:gd name="connsiteY3" fmla="*/ 42 h 9989"/>
              <a:gd name="connsiteX4" fmla="*/ 8078 w 10000"/>
              <a:gd name="connsiteY4" fmla="*/ 69 h 9989"/>
              <a:gd name="connsiteX5" fmla="*/ 7806 w 10000"/>
              <a:gd name="connsiteY5" fmla="*/ 100 h 9989"/>
              <a:gd name="connsiteX6" fmla="*/ 7534 w 10000"/>
              <a:gd name="connsiteY6" fmla="*/ 132 h 9989"/>
              <a:gd name="connsiteX7" fmla="*/ 7277 w 10000"/>
              <a:gd name="connsiteY7" fmla="*/ 170 h 9989"/>
              <a:gd name="connsiteX8" fmla="*/ 7005 w 10000"/>
              <a:gd name="connsiteY8" fmla="*/ 223 h 9989"/>
              <a:gd name="connsiteX9" fmla="*/ 6743 w 10000"/>
              <a:gd name="connsiteY9" fmla="*/ 282 h 9989"/>
              <a:gd name="connsiteX10" fmla="*/ 6476 w 10000"/>
              <a:gd name="connsiteY10" fmla="*/ 345 h 9989"/>
              <a:gd name="connsiteX11" fmla="*/ 6214 w 10000"/>
              <a:gd name="connsiteY11" fmla="*/ 414 h 9989"/>
              <a:gd name="connsiteX12" fmla="*/ 5963 w 10000"/>
              <a:gd name="connsiteY12" fmla="*/ 505 h 9989"/>
              <a:gd name="connsiteX13" fmla="*/ 5701 w 10000"/>
              <a:gd name="connsiteY13" fmla="*/ 601 h 9989"/>
              <a:gd name="connsiteX14" fmla="*/ 5450 w 10000"/>
              <a:gd name="connsiteY14" fmla="*/ 703 h 9989"/>
              <a:gd name="connsiteX15" fmla="*/ 5204 w 10000"/>
              <a:gd name="connsiteY15" fmla="*/ 814 h 9989"/>
              <a:gd name="connsiteX16" fmla="*/ 4952 w 10000"/>
              <a:gd name="connsiteY16" fmla="*/ 924 h 9989"/>
              <a:gd name="connsiteX17" fmla="*/ 4700 w 10000"/>
              <a:gd name="connsiteY17" fmla="*/ 1058 h 9989"/>
              <a:gd name="connsiteX18" fmla="*/ 4460 w 10000"/>
              <a:gd name="connsiteY18" fmla="*/ 1201 h 9989"/>
              <a:gd name="connsiteX19" fmla="*/ 4230 w 10000"/>
              <a:gd name="connsiteY19" fmla="*/ 1349 h 9989"/>
              <a:gd name="connsiteX20" fmla="*/ 3989 w 10000"/>
              <a:gd name="connsiteY20" fmla="*/ 1516 h 9989"/>
              <a:gd name="connsiteX21" fmla="*/ 3759 w 10000"/>
              <a:gd name="connsiteY21" fmla="*/ 1686 h 9989"/>
              <a:gd name="connsiteX22" fmla="*/ 3539 w 10000"/>
              <a:gd name="connsiteY22" fmla="*/ 1872 h 9989"/>
              <a:gd name="connsiteX23" fmla="*/ 3309 w 10000"/>
              <a:gd name="connsiteY23" fmla="*/ 2063 h 9989"/>
              <a:gd name="connsiteX24" fmla="*/ 3100 w 10000"/>
              <a:gd name="connsiteY24" fmla="*/ 2266 h 9989"/>
              <a:gd name="connsiteX25" fmla="*/ 2879 w 10000"/>
              <a:gd name="connsiteY25" fmla="*/ 2495 h 9989"/>
              <a:gd name="connsiteX26" fmla="*/ 2675 w 10000"/>
              <a:gd name="connsiteY26" fmla="*/ 2728 h 9989"/>
              <a:gd name="connsiteX27" fmla="*/ 2465 w 10000"/>
              <a:gd name="connsiteY27" fmla="*/ 2962 h 9989"/>
              <a:gd name="connsiteX28" fmla="*/ 2277 w 10000"/>
              <a:gd name="connsiteY28" fmla="*/ 3212 h 9989"/>
              <a:gd name="connsiteX29" fmla="*/ 2084 w 10000"/>
              <a:gd name="connsiteY29" fmla="*/ 3489 h 9989"/>
              <a:gd name="connsiteX30" fmla="*/ 1894 w 10000"/>
              <a:gd name="connsiteY30" fmla="*/ 3766 h 9989"/>
              <a:gd name="connsiteX31" fmla="*/ 1722 w 10000"/>
              <a:gd name="connsiteY31" fmla="*/ 4037 h 9989"/>
              <a:gd name="connsiteX32" fmla="*/ 1566 w 10000"/>
              <a:gd name="connsiteY32" fmla="*/ 4324 h 9989"/>
              <a:gd name="connsiteX33" fmla="*/ 1415 w 10000"/>
              <a:gd name="connsiteY33" fmla="*/ 4600 h 9989"/>
              <a:gd name="connsiteX34" fmla="*/ 1272 w 10000"/>
              <a:gd name="connsiteY34" fmla="*/ 4881 h 9989"/>
              <a:gd name="connsiteX35" fmla="*/ 1142 w 10000"/>
              <a:gd name="connsiteY35" fmla="*/ 5170 h 9989"/>
              <a:gd name="connsiteX36" fmla="*/ 1021 w 10000"/>
              <a:gd name="connsiteY36" fmla="*/ 5452 h 9989"/>
              <a:gd name="connsiteX37" fmla="*/ 900 w 10000"/>
              <a:gd name="connsiteY37" fmla="*/ 5738 h 9989"/>
              <a:gd name="connsiteX38" fmla="*/ 800 w 10000"/>
              <a:gd name="connsiteY38" fmla="*/ 6010 h 9989"/>
              <a:gd name="connsiteX39" fmla="*/ 701 w 10000"/>
              <a:gd name="connsiteY39" fmla="*/ 6287 h 9989"/>
              <a:gd name="connsiteX40" fmla="*/ 622 w 10000"/>
              <a:gd name="connsiteY40" fmla="*/ 6562 h 9989"/>
              <a:gd name="connsiteX41" fmla="*/ 545 w 10000"/>
              <a:gd name="connsiteY41" fmla="*/ 6824 h 9989"/>
              <a:gd name="connsiteX42" fmla="*/ 403 w 10000"/>
              <a:gd name="connsiteY42" fmla="*/ 7346 h 9989"/>
              <a:gd name="connsiteX43" fmla="*/ 294 w 10000"/>
              <a:gd name="connsiteY43" fmla="*/ 7834 h 9989"/>
              <a:gd name="connsiteX44" fmla="*/ 204 w 10000"/>
              <a:gd name="connsiteY44" fmla="*/ 8292 h 9989"/>
              <a:gd name="connsiteX45" fmla="*/ 130 w 10000"/>
              <a:gd name="connsiteY45" fmla="*/ 8697 h 9989"/>
              <a:gd name="connsiteX46" fmla="*/ 84 w 10000"/>
              <a:gd name="connsiteY46" fmla="*/ 9074 h 9989"/>
              <a:gd name="connsiteX47" fmla="*/ 42 w 10000"/>
              <a:gd name="connsiteY47" fmla="*/ 9392 h 9989"/>
              <a:gd name="connsiteX48" fmla="*/ 10 w 10000"/>
              <a:gd name="connsiteY48" fmla="*/ 9840 h 9989"/>
              <a:gd name="connsiteX49" fmla="*/ 0 w 10000"/>
              <a:gd name="connsiteY49" fmla="*/ 9989 h 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00" h="9989">
                <a:moveTo>
                  <a:pt x="10000" y="2"/>
                </a:moveTo>
                <a:lnTo>
                  <a:pt x="9429" y="0"/>
                </a:lnTo>
                <a:lnTo>
                  <a:pt x="8889" y="13"/>
                </a:lnTo>
                <a:lnTo>
                  <a:pt x="8398" y="42"/>
                </a:lnTo>
                <a:lnTo>
                  <a:pt x="8078" y="69"/>
                </a:lnTo>
                <a:lnTo>
                  <a:pt x="7806" y="100"/>
                </a:lnTo>
                <a:lnTo>
                  <a:pt x="7534" y="132"/>
                </a:lnTo>
                <a:lnTo>
                  <a:pt x="7277" y="170"/>
                </a:lnTo>
                <a:lnTo>
                  <a:pt x="7005" y="223"/>
                </a:lnTo>
                <a:lnTo>
                  <a:pt x="6743" y="282"/>
                </a:lnTo>
                <a:lnTo>
                  <a:pt x="6476" y="345"/>
                </a:lnTo>
                <a:lnTo>
                  <a:pt x="6214" y="414"/>
                </a:lnTo>
                <a:lnTo>
                  <a:pt x="5963" y="505"/>
                </a:lnTo>
                <a:lnTo>
                  <a:pt x="5701" y="601"/>
                </a:lnTo>
                <a:lnTo>
                  <a:pt x="5450" y="703"/>
                </a:lnTo>
                <a:lnTo>
                  <a:pt x="5204" y="814"/>
                </a:lnTo>
                <a:lnTo>
                  <a:pt x="4952" y="924"/>
                </a:lnTo>
                <a:lnTo>
                  <a:pt x="4700" y="1058"/>
                </a:lnTo>
                <a:lnTo>
                  <a:pt x="4460" y="1201"/>
                </a:lnTo>
                <a:lnTo>
                  <a:pt x="4230" y="1349"/>
                </a:lnTo>
                <a:lnTo>
                  <a:pt x="3989" y="1516"/>
                </a:lnTo>
                <a:lnTo>
                  <a:pt x="3759" y="1686"/>
                </a:lnTo>
                <a:lnTo>
                  <a:pt x="3539" y="1872"/>
                </a:lnTo>
                <a:lnTo>
                  <a:pt x="3309" y="2063"/>
                </a:lnTo>
                <a:lnTo>
                  <a:pt x="3100" y="2266"/>
                </a:lnTo>
                <a:lnTo>
                  <a:pt x="2879" y="2495"/>
                </a:lnTo>
                <a:lnTo>
                  <a:pt x="2675" y="2728"/>
                </a:lnTo>
                <a:lnTo>
                  <a:pt x="2465" y="2962"/>
                </a:lnTo>
                <a:cubicBezTo>
                  <a:pt x="2402" y="3045"/>
                  <a:pt x="2340" y="3129"/>
                  <a:pt x="2277" y="3212"/>
                </a:cubicBezTo>
                <a:cubicBezTo>
                  <a:pt x="2212" y="3304"/>
                  <a:pt x="2148" y="3397"/>
                  <a:pt x="2084" y="3489"/>
                </a:cubicBezTo>
                <a:lnTo>
                  <a:pt x="1894" y="3766"/>
                </a:lnTo>
                <a:cubicBezTo>
                  <a:pt x="1837" y="3856"/>
                  <a:pt x="1780" y="3947"/>
                  <a:pt x="1722" y="4037"/>
                </a:cubicBezTo>
                <a:lnTo>
                  <a:pt x="1566" y="4324"/>
                </a:lnTo>
                <a:cubicBezTo>
                  <a:pt x="1515" y="4416"/>
                  <a:pt x="1465" y="4508"/>
                  <a:pt x="1415" y="4600"/>
                </a:cubicBezTo>
                <a:lnTo>
                  <a:pt x="1272" y="4881"/>
                </a:lnTo>
                <a:cubicBezTo>
                  <a:pt x="1228" y="4977"/>
                  <a:pt x="1186" y="5075"/>
                  <a:pt x="1142" y="5170"/>
                </a:cubicBezTo>
                <a:cubicBezTo>
                  <a:pt x="1102" y="5264"/>
                  <a:pt x="1061" y="5358"/>
                  <a:pt x="1021" y="5452"/>
                </a:cubicBezTo>
                <a:cubicBezTo>
                  <a:pt x="981" y="5547"/>
                  <a:pt x="940" y="5643"/>
                  <a:pt x="900" y="5738"/>
                </a:cubicBezTo>
                <a:cubicBezTo>
                  <a:pt x="867" y="5829"/>
                  <a:pt x="834" y="5920"/>
                  <a:pt x="800" y="6010"/>
                </a:cubicBezTo>
                <a:cubicBezTo>
                  <a:pt x="768" y="6103"/>
                  <a:pt x="734" y="6194"/>
                  <a:pt x="701" y="6287"/>
                </a:cubicBezTo>
                <a:cubicBezTo>
                  <a:pt x="675" y="6378"/>
                  <a:pt x="648" y="6471"/>
                  <a:pt x="622" y="6562"/>
                </a:cubicBezTo>
                <a:cubicBezTo>
                  <a:pt x="596" y="6649"/>
                  <a:pt x="570" y="6737"/>
                  <a:pt x="545" y="6824"/>
                </a:cubicBezTo>
                <a:cubicBezTo>
                  <a:pt x="498" y="6998"/>
                  <a:pt x="450" y="7172"/>
                  <a:pt x="403" y="7346"/>
                </a:cubicBezTo>
                <a:cubicBezTo>
                  <a:pt x="366" y="7508"/>
                  <a:pt x="331" y="7670"/>
                  <a:pt x="294" y="7834"/>
                </a:cubicBezTo>
                <a:cubicBezTo>
                  <a:pt x="263" y="7987"/>
                  <a:pt x="234" y="8140"/>
                  <a:pt x="204" y="8292"/>
                </a:cubicBezTo>
                <a:cubicBezTo>
                  <a:pt x="179" y="8426"/>
                  <a:pt x="155" y="8562"/>
                  <a:pt x="130" y="8697"/>
                </a:cubicBezTo>
                <a:cubicBezTo>
                  <a:pt x="114" y="8823"/>
                  <a:pt x="100" y="8949"/>
                  <a:pt x="84" y="9074"/>
                </a:cubicBezTo>
                <a:cubicBezTo>
                  <a:pt x="70" y="9180"/>
                  <a:pt x="56" y="9285"/>
                  <a:pt x="42" y="9392"/>
                </a:cubicBezTo>
                <a:cubicBezTo>
                  <a:pt x="31" y="9542"/>
                  <a:pt x="21" y="9690"/>
                  <a:pt x="10" y="9840"/>
                </a:cubicBezTo>
                <a:cubicBezTo>
                  <a:pt x="7" y="9889"/>
                  <a:pt x="3" y="9939"/>
                  <a:pt x="0" y="9989"/>
                </a:cubicBezTo>
              </a:path>
            </a:pathLst>
          </a:custGeom>
          <a:noFill/>
          <a:ln w="50800" cap="rnd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18" name="Freeform 6"/>
          <p:cNvSpPr>
            <a:spLocks/>
          </p:cNvSpPr>
          <p:nvPr/>
        </p:nvSpPr>
        <p:spPr bwMode="auto">
          <a:xfrm>
            <a:off x="437093" y="2518831"/>
            <a:ext cx="3381369" cy="2029782"/>
          </a:xfrm>
          <a:custGeom>
            <a:avLst/>
            <a:gdLst>
              <a:gd name="connsiteX0" fmla="*/ 0 w 9995"/>
              <a:gd name="connsiteY0" fmla="*/ 9988 h 9988"/>
              <a:gd name="connsiteX1" fmla="*/ 21 w 9995"/>
              <a:gd name="connsiteY1" fmla="*/ 9855 h 9988"/>
              <a:gd name="connsiteX2" fmla="*/ 100 w 9995"/>
              <a:gd name="connsiteY2" fmla="*/ 9480 h 9988"/>
              <a:gd name="connsiteX3" fmla="*/ 231 w 9995"/>
              <a:gd name="connsiteY3" fmla="*/ 8912 h 9988"/>
              <a:gd name="connsiteX4" fmla="*/ 440 w 9995"/>
              <a:gd name="connsiteY4" fmla="*/ 8162 h 9988"/>
              <a:gd name="connsiteX5" fmla="*/ 572 w 9995"/>
              <a:gd name="connsiteY5" fmla="*/ 7751 h 9988"/>
              <a:gd name="connsiteX6" fmla="*/ 724 w 9995"/>
              <a:gd name="connsiteY6" fmla="*/ 7316 h 9988"/>
              <a:gd name="connsiteX7" fmla="*/ 891 w 9995"/>
              <a:gd name="connsiteY7" fmla="*/ 6868 h 9988"/>
              <a:gd name="connsiteX8" fmla="*/ 1080 w 9995"/>
              <a:gd name="connsiteY8" fmla="*/ 6385 h 9988"/>
              <a:gd name="connsiteX9" fmla="*/ 1295 w 9995"/>
              <a:gd name="connsiteY9" fmla="*/ 5901 h 9988"/>
              <a:gd name="connsiteX10" fmla="*/ 1536 w 9995"/>
              <a:gd name="connsiteY10" fmla="*/ 5417 h 9988"/>
              <a:gd name="connsiteX11" fmla="*/ 1793 w 9995"/>
              <a:gd name="connsiteY11" fmla="*/ 4921 h 9988"/>
              <a:gd name="connsiteX12" fmla="*/ 2077 w 9995"/>
              <a:gd name="connsiteY12" fmla="*/ 4462 h 9988"/>
              <a:gd name="connsiteX13" fmla="*/ 2375 w 9995"/>
              <a:gd name="connsiteY13" fmla="*/ 4002 h 9988"/>
              <a:gd name="connsiteX14" fmla="*/ 2690 w 9995"/>
              <a:gd name="connsiteY14" fmla="*/ 3543 h 9988"/>
              <a:gd name="connsiteX15" fmla="*/ 3020 w 9995"/>
              <a:gd name="connsiteY15" fmla="*/ 3096 h 9988"/>
              <a:gd name="connsiteX16" fmla="*/ 3372 w 9995"/>
              <a:gd name="connsiteY16" fmla="*/ 2684 h 9988"/>
              <a:gd name="connsiteX17" fmla="*/ 3734 w 9995"/>
              <a:gd name="connsiteY17" fmla="*/ 2285 h 9988"/>
              <a:gd name="connsiteX18" fmla="*/ 4122 w 9995"/>
              <a:gd name="connsiteY18" fmla="*/ 1923 h 9988"/>
              <a:gd name="connsiteX19" fmla="*/ 4546 w 9995"/>
              <a:gd name="connsiteY19" fmla="*/ 1572 h 9988"/>
              <a:gd name="connsiteX20" fmla="*/ 4987 w 9995"/>
              <a:gd name="connsiteY20" fmla="*/ 1270 h 9988"/>
              <a:gd name="connsiteX21" fmla="*/ 5469 w 9995"/>
              <a:gd name="connsiteY21" fmla="*/ 967 h 9988"/>
              <a:gd name="connsiteX22" fmla="*/ 5978 w 9995"/>
              <a:gd name="connsiteY22" fmla="*/ 713 h 9988"/>
              <a:gd name="connsiteX23" fmla="*/ 6251 w 9995"/>
              <a:gd name="connsiteY23" fmla="*/ 605 h 9988"/>
              <a:gd name="connsiteX24" fmla="*/ 6833 w 9995"/>
              <a:gd name="connsiteY24" fmla="*/ 411 h 9988"/>
              <a:gd name="connsiteX25" fmla="*/ 7137 w 9995"/>
              <a:gd name="connsiteY25" fmla="*/ 326 h 9988"/>
              <a:gd name="connsiteX26" fmla="*/ 7446 w 9995"/>
              <a:gd name="connsiteY26" fmla="*/ 254 h 9988"/>
              <a:gd name="connsiteX27" fmla="*/ 7777 w 9995"/>
              <a:gd name="connsiteY27" fmla="*/ 181 h 9988"/>
              <a:gd name="connsiteX28" fmla="*/ 8107 w 9995"/>
              <a:gd name="connsiteY28" fmla="*/ 121 h 9988"/>
              <a:gd name="connsiteX29" fmla="*/ 8458 w 9995"/>
              <a:gd name="connsiteY29" fmla="*/ 73 h 9988"/>
              <a:gd name="connsiteX30" fmla="*/ 8831 w 9995"/>
              <a:gd name="connsiteY30" fmla="*/ 48 h 9988"/>
              <a:gd name="connsiteX31" fmla="*/ 9203 w 9995"/>
              <a:gd name="connsiteY31" fmla="*/ 24 h 9988"/>
              <a:gd name="connsiteX32" fmla="*/ 9591 w 9995"/>
              <a:gd name="connsiteY32" fmla="*/ 0 h 9988"/>
              <a:gd name="connsiteX33" fmla="*/ 9995 w 9995"/>
              <a:gd name="connsiteY33" fmla="*/ 0 h 9988"/>
              <a:gd name="connsiteX0" fmla="*/ 0 w 10000"/>
              <a:gd name="connsiteY0" fmla="*/ 10000 h 10000"/>
              <a:gd name="connsiteX1" fmla="*/ 21 w 10000"/>
              <a:gd name="connsiteY1" fmla="*/ 9867 h 10000"/>
              <a:gd name="connsiteX2" fmla="*/ 100 w 10000"/>
              <a:gd name="connsiteY2" fmla="*/ 9491 h 10000"/>
              <a:gd name="connsiteX3" fmla="*/ 231 w 10000"/>
              <a:gd name="connsiteY3" fmla="*/ 8923 h 10000"/>
              <a:gd name="connsiteX4" fmla="*/ 440 w 10000"/>
              <a:gd name="connsiteY4" fmla="*/ 8172 h 10000"/>
              <a:gd name="connsiteX5" fmla="*/ 572 w 10000"/>
              <a:gd name="connsiteY5" fmla="*/ 7760 h 10000"/>
              <a:gd name="connsiteX6" fmla="*/ 724 w 10000"/>
              <a:gd name="connsiteY6" fmla="*/ 7325 h 10000"/>
              <a:gd name="connsiteX7" fmla="*/ 891 w 10000"/>
              <a:gd name="connsiteY7" fmla="*/ 6876 h 10000"/>
              <a:gd name="connsiteX8" fmla="*/ 1081 w 10000"/>
              <a:gd name="connsiteY8" fmla="*/ 6393 h 10000"/>
              <a:gd name="connsiteX9" fmla="*/ 1296 w 10000"/>
              <a:gd name="connsiteY9" fmla="*/ 5908 h 10000"/>
              <a:gd name="connsiteX10" fmla="*/ 1537 w 10000"/>
              <a:gd name="connsiteY10" fmla="*/ 5424 h 10000"/>
              <a:gd name="connsiteX11" fmla="*/ 1794 w 10000"/>
              <a:gd name="connsiteY11" fmla="*/ 4927 h 10000"/>
              <a:gd name="connsiteX12" fmla="*/ 2078 w 10000"/>
              <a:gd name="connsiteY12" fmla="*/ 4467 h 10000"/>
              <a:gd name="connsiteX13" fmla="*/ 2376 w 10000"/>
              <a:gd name="connsiteY13" fmla="*/ 4007 h 10000"/>
              <a:gd name="connsiteX14" fmla="*/ 2691 w 10000"/>
              <a:gd name="connsiteY14" fmla="*/ 3547 h 10000"/>
              <a:gd name="connsiteX15" fmla="*/ 3022 w 10000"/>
              <a:gd name="connsiteY15" fmla="*/ 3100 h 10000"/>
              <a:gd name="connsiteX16" fmla="*/ 3374 w 10000"/>
              <a:gd name="connsiteY16" fmla="*/ 2687 h 10000"/>
              <a:gd name="connsiteX17" fmla="*/ 3736 w 10000"/>
              <a:gd name="connsiteY17" fmla="*/ 2288 h 10000"/>
              <a:gd name="connsiteX18" fmla="*/ 4124 w 10000"/>
              <a:gd name="connsiteY18" fmla="*/ 1925 h 10000"/>
              <a:gd name="connsiteX19" fmla="*/ 4548 w 10000"/>
              <a:gd name="connsiteY19" fmla="*/ 1574 h 10000"/>
              <a:gd name="connsiteX20" fmla="*/ 4989 w 10000"/>
              <a:gd name="connsiteY20" fmla="*/ 1272 h 10000"/>
              <a:gd name="connsiteX21" fmla="*/ 5472 w 10000"/>
              <a:gd name="connsiteY21" fmla="*/ 968 h 10000"/>
              <a:gd name="connsiteX22" fmla="*/ 5981 w 10000"/>
              <a:gd name="connsiteY22" fmla="*/ 714 h 10000"/>
              <a:gd name="connsiteX23" fmla="*/ 6254 w 10000"/>
              <a:gd name="connsiteY23" fmla="*/ 606 h 10000"/>
              <a:gd name="connsiteX24" fmla="*/ 7141 w 10000"/>
              <a:gd name="connsiteY24" fmla="*/ 326 h 10000"/>
              <a:gd name="connsiteX25" fmla="*/ 7450 w 10000"/>
              <a:gd name="connsiteY25" fmla="*/ 254 h 10000"/>
              <a:gd name="connsiteX26" fmla="*/ 7781 w 10000"/>
              <a:gd name="connsiteY26" fmla="*/ 181 h 10000"/>
              <a:gd name="connsiteX27" fmla="*/ 8111 w 10000"/>
              <a:gd name="connsiteY27" fmla="*/ 121 h 10000"/>
              <a:gd name="connsiteX28" fmla="*/ 8462 w 10000"/>
              <a:gd name="connsiteY28" fmla="*/ 73 h 10000"/>
              <a:gd name="connsiteX29" fmla="*/ 8835 w 10000"/>
              <a:gd name="connsiteY29" fmla="*/ 48 h 10000"/>
              <a:gd name="connsiteX30" fmla="*/ 9208 w 10000"/>
              <a:gd name="connsiteY30" fmla="*/ 24 h 10000"/>
              <a:gd name="connsiteX31" fmla="*/ 9596 w 10000"/>
              <a:gd name="connsiteY31" fmla="*/ 0 h 10000"/>
              <a:gd name="connsiteX32" fmla="*/ 10000 w 10000"/>
              <a:gd name="connsiteY32" fmla="*/ 0 h 10000"/>
              <a:gd name="connsiteX0" fmla="*/ 0 w 9596"/>
              <a:gd name="connsiteY0" fmla="*/ 10000 h 10000"/>
              <a:gd name="connsiteX1" fmla="*/ 21 w 9596"/>
              <a:gd name="connsiteY1" fmla="*/ 9867 h 10000"/>
              <a:gd name="connsiteX2" fmla="*/ 100 w 9596"/>
              <a:gd name="connsiteY2" fmla="*/ 9491 h 10000"/>
              <a:gd name="connsiteX3" fmla="*/ 231 w 9596"/>
              <a:gd name="connsiteY3" fmla="*/ 8923 h 10000"/>
              <a:gd name="connsiteX4" fmla="*/ 440 w 9596"/>
              <a:gd name="connsiteY4" fmla="*/ 8172 h 10000"/>
              <a:gd name="connsiteX5" fmla="*/ 572 w 9596"/>
              <a:gd name="connsiteY5" fmla="*/ 7760 h 10000"/>
              <a:gd name="connsiteX6" fmla="*/ 724 w 9596"/>
              <a:gd name="connsiteY6" fmla="*/ 7325 h 10000"/>
              <a:gd name="connsiteX7" fmla="*/ 891 w 9596"/>
              <a:gd name="connsiteY7" fmla="*/ 6876 h 10000"/>
              <a:gd name="connsiteX8" fmla="*/ 1081 w 9596"/>
              <a:gd name="connsiteY8" fmla="*/ 6393 h 10000"/>
              <a:gd name="connsiteX9" fmla="*/ 1296 w 9596"/>
              <a:gd name="connsiteY9" fmla="*/ 5908 h 10000"/>
              <a:gd name="connsiteX10" fmla="*/ 1537 w 9596"/>
              <a:gd name="connsiteY10" fmla="*/ 5424 h 10000"/>
              <a:gd name="connsiteX11" fmla="*/ 1794 w 9596"/>
              <a:gd name="connsiteY11" fmla="*/ 4927 h 10000"/>
              <a:gd name="connsiteX12" fmla="*/ 2078 w 9596"/>
              <a:gd name="connsiteY12" fmla="*/ 4467 h 10000"/>
              <a:gd name="connsiteX13" fmla="*/ 2376 w 9596"/>
              <a:gd name="connsiteY13" fmla="*/ 4007 h 10000"/>
              <a:gd name="connsiteX14" fmla="*/ 2691 w 9596"/>
              <a:gd name="connsiteY14" fmla="*/ 3547 h 10000"/>
              <a:gd name="connsiteX15" fmla="*/ 3022 w 9596"/>
              <a:gd name="connsiteY15" fmla="*/ 3100 h 10000"/>
              <a:gd name="connsiteX16" fmla="*/ 3374 w 9596"/>
              <a:gd name="connsiteY16" fmla="*/ 2687 h 10000"/>
              <a:gd name="connsiteX17" fmla="*/ 3736 w 9596"/>
              <a:gd name="connsiteY17" fmla="*/ 2288 h 10000"/>
              <a:gd name="connsiteX18" fmla="*/ 4124 w 9596"/>
              <a:gd name="connsiteY18" fmla="*/ 1925 h 10000"/>
              <a:gd name="connsiteX19" fmla="*/ 4548 w 9596"/>
              <a:gd name="connsiteY19" fmla="*/ 1574 h 10000"/>
              <a:gd name="connsiteX20" fmla="*/ 4989 w 9596"/>
              <a:gd name="connsiteY20" fmla="*/ 1272 h 10000"/>
              <a:gd name="connsiteX21" fmla="*/ 5472 w 9596"/>
              <a:gd name="connsiteY21" fmla="*/ 968 h 10000"/>
              <a:gd name="connsiteX22" fmla="*/ 5981 w 9596"/>
              <a:gd name="connsiteY22" fmla="*/ 714 h 10000"/>
              <a:gd name="connsiteX23" fmla="*/ 6254 w 9596"/>
              <a:gd name="connsiteY23" fmla="*/ 606 h 10000"/>
              <a:gd name="connsiteX24" fmla="*/ 7141 w 9596"/>
              <a:gd name="connsiteY24" fmla="*/ 326 h 10000"/>
              <a:gd name="connsiteX25" fmla="*/ 7450 w 9596"/>
              <a:gd name="connsiteY25" fmla="*/ 254 h 10000"/>
              <a:gd name="connsiteX26" fmla="*/ 7781 w 9596"/>
              <a:gd name="connsiteY26" fmla="*/ 181 h 10000"/>
              <a:gd name="connsiteX27" fmla="*/ 8111 w 9596"/>
              <a:gd name="connsiteY27" fmla="*/ 121 h 10000"/>
              <a:gd name="connsiteX28" fmla="*/ 8462 w 9596"/>
              <a:gd name="connsiteY28" fmla="*/ 73 h 10000"/>
              <a:gd name="connsiteX29" fmla="*/ 8835 w 9596"/>
              <a:gd name="connsiteY29" fmla="*/ 48 h 10000"/>
              <a:gd name="connsiteX30" fmla="*/ 9208 w 9596"/>
              <a:gd name="connsiteY30" fmla="*/ 24 h 10000"/>
              <a:gd name="connsiteX31" fmla="*/ 9596 w 9596"/>
              <a:gd name="connsiteY31" fmla="*/ 0 h 10000"/>
              <a:gd name="connsiteX0" fmla="*/ 0 w 9596"/>
              <a:gd name="connsiteY0" fmla="*/ 9976 h 9976"/>
              <a:gd name="connsiteX1" fmla="*/ 22 w 9596"/>
              <a:gd name="connsiteY1" fmla="*/ 9843 h 9976"/>
              <a:gd name="connsiteX2" fmla="*/ 104 w 9596"/>
              <a:gd name="connsiteY2" fmla="*/ 9467 h 9976"/>
              <a:gd name="connsiteX3" fmla="*/ 241 w 9596"/>
              <a:gd name="connsiteY3" fmla="*/ 8899 h 9976"/>
              <a:gd name="connsiteX4" fmla="*/ 459 w 9596"/>
              <a:gd name="connsiteY4" fmla="*/ 8148 h 9976"/>
              <a:gd name="connsiteX5" fmla="*/ 596 w 9596"/>
              <a:gd name="connsiteY5" fmla="*/ 7736 h 9976"/>
              <a:gd name="connsiteX6" fmla="*/ 754 w 9596"/>
              <a:gd name="connsiteY6" fmla="*/ 7301 h 9976"/>
              <a:gd name="connsiteX7" fmla="*/ 929 w 9596"/>
              <a:gd name="connsiteY7" fmla="*/ 6852 h 9976"/>
              <a:gd name="connsiteX8" fmla="*/ 1127 w 9596"/>
              <a:gd name="connsiteY8" fmla="*/ 6369 h 9976"/>
              <a:gd name="connsiteX9" fmla="*/ 1351 w 9596"/>
              <a:gd name="connsiteY9" fmla="*/ 5884 h 9976"/>
              <a:gd name="connsiteX10" fmla="*/ 1602 w 9596"/>
              <a:gd name="connsiteY10" fmla="*/ 5400 h 9976"/>
              <a:gd name="connsiteX11" fmla="*/ 1870 w 9596"/>
              <a:gd name="connsiteY11" fmla="*/ 4903 h 9976"/>
              <a:gd name="connsiteX12" fmla="*/ 2165 w 9596"/>
              <a:gd name="connsiteY12" fmla="*/ 4443 h 9976"/>
              <a:gd name="connsiteX13" fmla="*/ 2476 w 9596"/>
              <a:gd name="connsiteY13" fmla="*/ 3983 h 9976"/>
              <a:gd name="connsiteX14" fmla="*/ 2804 w 9596"/>
              <a:gd name="connsiteY14" fmla="*/ 3523 h 9976"/>
              <a:gd name="connsiteX15" fmla="*/ 3149 w 9596"/>
              <a:gd name="connsiteY15" fmla="*/ 3076 h 9976"/>
              <a:gd name="connsiteX16" fmla="*/ 3516 w 9596"/>
              <a:gd name="connsiteY16" fmla="*/ 2663 h 9976"/>
              <a:gd name="connsiteX17" fmla="*/ 3893 w 9596"/>
              <a:gd name="connsiteY17" fmla="*/ 2264 h 9976"/>
              <a:gd name="connsiteX18" fmla="*/ 4298 w 9596"/>
              <a:gd name="connsiteY18" fmla="*/ 1901 h 9976"/>
              <a:gd name="connsiteX19" fmla="*/ 4739 w 9596"/>
              <a:gd name="connsiteY19" fmla="*/ 1550 h 9976"/>
              <a:gd name="connsiteX20" fmla="*/ 5199 w 9596"/>
              <a:gd name="connsiteY20" fmla="*/ 1248 h 9976"/>
              <a:gd name="connsiteX21" fmla="*/ 5702 w 9596"/>
              <a:gd name="connsiteY21" fmla="*/ 944 h 9976"/>
              <a:gd name="connsiteX22" fmla="*/ 6233 w 9596"/>
              <a:gd name="connsiteY22" fmla="*/ 690 h 9976"/>
              <a:gd name="connsiteX23" fmla="*/ 6517 w 9596"/>
              <a:gd name="connsiteY23" fmla="*/ 582 h 9976"/>
              <a:gd name="connsiteX24" fmla="*/ 7442 w 9596"/>
              <a:gd name="connsiteY24" fmla="*/ 302 h 9976"/>
              <a:gd name="connsiteX25" fmla="*/ 7764 w 9596"/>
              <a:gd name="connsiteY25" fmla="*/ 230 h 9976"/>
              <a:gd name="connsiteX26" fmla="*/ 8109 w 9596"/>
              <a:gd name="connsiteY26" fmla="*/ 157 h 9976"/>
              <a:gd name="connsiteX27" fmla="*/ 8452 w 9596"/>
              <a:gd name="connsiteY27" fmla="*/ 97 h 9976"/>
              <a:gd name="connsiteX28" fmla="*/ 8818 w 9596"/>
              <a:gd name="connsiteY28" fmla="*/ 49 h 9976"/>
              <a:gd name="connsiteX29" fmla="*/ 9207 w 9596"/>
              <a:gd name="connsiteY29" fmla="*/ 24 h 9976"/>
              <a:gd name="connsiteX30" fmla="*/ 9596 w 9596"/>
              <a:gd name="connsiteY30" fmla="*/ 0 h 9976"/>
              <a:gd name="connsiteX0" fmla="*/ 0 w 9595"/>
              <a:gd name="connsiteY0" fmla="*/ 9976 h 9976"/>
              <a:gd name="connsiteX1" fmla="*/ 23 w 9595"/>
              <a:gd name="connsiteY1" fmla="*/ 9843 h 9976"/>
              <a:gd name="connsiteX2" fmla="*/ 108 w 9595"/>
              <a:gd name="connsiteY2" fmla="*/ 9466 h 9976"/>
              <a:gd name="connsiteX3" fmla="*/ 251 w 9595"/>
              <a:gd name="connsiteY3" fmla="*/ 8896 h 9976"/>
              <a:gd name="connsiteX4" fmla="*/ 478 w 9595"/>
              <a:gd name="connsiteY4" fmla="*/ 8144 h 9976"/>
              <a:gd name="connsiteX5" fmla="*/ 621 w 9595"/>
              <a:gd name="connsiteY5" fmla="*/ 7731 h 9976"/>
              <a:gd name="connsiteX6" fmla="*/ 786 w 9595"/>
              <a:gd name="connsiteY6" fmla="*/ 7295 h 9976"/>
              <a:gd name="connsiteX7" fmla="*/ 968 w 9595"/>
              <a:gd name="connsiteY7" fmla="*/ 6844 h 9976"/>
              <a:gd name="connsiteX8" fmla="*/ 1174 w 9595"/>
              <a:gd name="connsiteY8" fmla="*/ 6360 h 9976"/>
              <a:gd name="connsiteX9" fmla="*/ 1408 w 9595"/>
              <a:gd name="connsiteY9" fmla="*/ 5874 h 9976"/>
              <a:gd name="connsiteX10" fmla="*/ 1669 w 9595"/>
              <a:gd name="connsiteY10" fmla="*/ 5389 h 9976"/>
              <a:gd name="connsiteX11" fmla="*/ 1949 w 9595"/>
              <a:gd name="connsiteY11" fmla="*/ 4891 h 9976"/>
              <a:gd name="connsiteX12" fmla="*/ 2256 w 9595"/>
              <a:gd name="connsiteY12" fmla="*/ 4430 h 9976"/>
              <a:gd name="connsiteX13" fmla="*/ 2580 w 9595"/>
              <a:gd name="connsiteY13" fmla="*/ 3969 h 9976"/>
              <a:gd name="connsiteX14" fmla="*/ 2922 w 9595"/>
              <a:gd name="connsiteY14" fmla="*/ 3507 h 9976"/>
              <a:gd name="connsiteX15" fmla="*/ 3282 w 9595"/>
              <a:gd name="connsiteY15" fmla="*/ 3059 h 9976"/>
              <a:gd name="connsiteX16" fmla="*/ 3664 w 9595"/>
              <a:gd name="connsiteY16" fmla="*/ 2645 h 9976"/>
              <a:gd name="connsiteX17" fmla="*/ 4057 w 9595"/>
              <a:gd name="connsiteY17" fmla="*/ 2245 h 9976"/>
              <a:gd name="connsiteX18" fmla="*/ 4479 w 9595"/>
              <a:gd name="connsiteY18" fmla="*/ 1882 h 9976"/>
              <a:gd name="connsiteX19" fmla="*/ 4939 w 9595"/>
              <a:gd name="connsiteY19" fmla="*/ 1530 h 9976"/>
              <a:gd name="connsiteX20" fmla="*/ 5418 w 9595"/>
              <a:gd name="connsiteY20" fmla="*/ 1227 h 9976"/>
              <a:gd name="connsiteX21" fmla="*/ 5942 w 9595"/>
              <a:gd name="connsiteY21" fmla="*/ 922 h 9976"/>
              <a:gd name="connsiteX22" fmla="*/ 6495 w 9595"/>
              <a:gd name="connsiteY22" fmla="*/ 668 h 9976"/>
              <a:gd name="connsiteX23" fmla="*/ 6791 w 9595"/>
              <a:gd name="connsiteY23" fmla="*/ 559 h 9976"/>
              <a:gd name="connsiteX24" fmla="*/ 7755 w 9595"/>
              <a:gd name="connsiteY24" fmla="*/ 279 h 9976"/>
              <a:gd name="connsiteX25" fmla="*/ 8091 w 9595"/>
              <a:gd name="connsiteY25" fmla="*/ 207 h 9976"/>
              <a:gd name="connsiteX26" fmla="*/ 8450 w 9595"/>
              <a:gd name="connsiteY26" fmla="*/ 133 h 9976"/>
              <a:gd name="connsiteX27" fmla="*/ 8808 w 9595"/>
              <a:gd name="connsiteY27" fmla="*/ 73 h 9976"/>
              <a:gd name="connsiteX28" fmla="*/ 9189 w 9595"/>
              <a:gd name="connsiteY28" fmla="*/ 25 h 9976"/>
              <a:gd name="connsiteX29" fmla="*/ 9595 w 9595"/>
              <a:gd name="connsiteY29" fmla="*/ 0 h 9976"/>
              <a:gd name="connsiteX0" fmla="*/ 0 w 9577"/>
              <a:gd name="connsiteY0" fmla="*/ 9975 h 9975"/>
              <a:gd name="connsiteX1" fmla="*/ 24 w 9577"/>
              <a:gd name="connsiteY1" fmla="*/ 9842 h 9975"/>
              <a:gd name="connsiteX2" fmla="*/ 113 w 9577"/>
              <a:gd name="connsiteY2" fmla="*/ 9464 h 9975"/>
              <a:gd name="connsiteX3" fmla="*/ 262 w 9577"/>
              <a:gd name="connsiteY3" fmla="*/ 8892 h 9975"/>
              <a:gd name="connsiteX4" fmla="*/ 498 w 9577"/>
              <a:gd name="connsiteY4" fmla="*/ 8139 h 9975"/>
              <a:gd name="connsiteX5" fmla="*/ 647 w 9577"/>
              <a:gd name="connsiteY5" fmla="*/ 7725 h 9975"/>
              <a:gd name="connsiteX6" fmla="*/ 819 w 9577"/>
              <a:gd name="connsiteY6" fmla="*/ 7288 h 9975"/>
              <a:gd name="connsiteX7" fmla="*/ 1009 w 9577"/>
              <a:gd name="connsiteY7" fmla="*/ 6835 h 9975"/>
              <a:gd name="connsiteX8" fmla="*/ 1224 w 9577"/>
              <a:gd name="connsiteY8" fmla="*/ 6350 h 9975"/>
              <a:gd name="connsiteX9" fmla="*/ 1467 w 9577"/>
              <a:gd name="connsiteY9" fmla="*/ 5863 h 9975"/>
              <a:gd name="connsiteX10" fmla="*/ 1739 w 9577"/>
              <a:gd name="connsiteY10" fmla="*/ 5377 h 9975"/>
              <a:gd name="connsiteX11" fmla="*/ 2031 w 9577"/>
              <a:gd name="connsiteY11" fmla="*/ 4878 h 9975"/>
              <a:gd name="connsiteX12" fmla="*/ 2351 w 9577"/>
              <a:gd name="connsiteY12" fmla="*/ 4416 h 9975"/>
              <a:gd name="connsiteX13" fmla="*/ 2689 w 9577"/>
              <a:gd name="connsiteY13" fmla="*/ 3954 h 9975"/>
              <a:gd name="connsiteX14" fmla="*/ 3045 w 9577"/>
              <a:gd name="connsiteY14" fmla="*/ 3490 h 9975"/>
              <a:gd name="connsiteX15" fmla="*/ 3421 w 9577"/>
              <a:gd name="connsiteY15" fmla="*/ 3041 h 9975"/>
              <a:gd name="connsiteX16" fmla="*/ 3819 w 9577"/>
              <a:gd name="connsiteY16" fmla="*/ 2626 h 9975"/>
              <a:gd name="connsiteX17" fmla="*/ 4228 w 9577"/>
              <a:gd name="connsiteY17" fmla="*/ 2225 h 9975"/>
              <a:gd name="connsiteX18" fmla="*/ 4668 w 9577"/>
              <a:gd name="connsiteY18" fmla="*/ 1862 h 9975"/>
              <a:gd name="connsiteX19" fmla="*/ 5147 w 9577"/>
              <a:gd name="connsiteY19" fmla="*/ 1509 h 9975"/>
              <a:gd name="connsiteX20" fmla="*/ 5647 w 9577"/>
              <a:gd name="connsiteY20" fmla="*/ 1205 h 9975"/>
              <a:gd name="connsiteX21" fmla="*/ 6193 w 9577"/>
              <a:gd name="connsiteY21" fmla="*/ 899 h 9975"/>
              <a:gd name="connsiteX22" fmla="*/ 6769 w 9577"/>
              <a:gd name="connsiteY22" fmla="*/ 645 h 9975"/>
              <a:gd name="connsiteX23" fmla="*/ 7078 w 9577"/>
              <a:gd name="connsiteY23" fmla="*/ 535 h 9975"/>
              <a:gd name="connsiteX24" fmla="*/ 8082 w 9577"/>
              <a:gd name="connsiteY24" fmla="*/ 255 h 9975"/>
              <a:gd name="connsiteX25" fmla="*/ 8433 w 9577"/>
              <a:gd name="connsiteY25" fmla="*/ 182 h 9975"/>
              <a:gd name="connsiteX26" fmla="*/ 8807 w 9577"/>
              <a:gd name="connsiteY26" fmla="*/ 108 h 9975"/>
              <a:gd name="connsiteX27" fmla="*/ 9180 w 9577"/>
              <a:gd name="connsiteY27" fmla="*/ 48 h 9975"/>
              <a:gd name="connsiteX28" fmla="*/ 9577 w 9577"/>
              <a:gd name="connsiteY28" fmla="*/ 0 h 9975"/>
              <a:gd name="connsiteX0" fmla="*/ 0 w 9585"/>
              <a:gd name="connsiteY0" fmla="*/ 9952 h 9952"/>
              <a:gd name="connsiteX1" fmla="*/ 25 w 9585"/>
              <a:gd name="connsiteY1" fmla="*/ 9819 h 9952"/>
              <a:gd name="connsiteX2" fmla="*/ 118 w 9585"/>
              <a:gd name="connsiteY2" fmla="*/ 9440 h 9952"/>
              <a:gd name="connsiteX3" fmla="*/ 274 w 9585"/>
              <a:gd name="connsiteY3" fmla="*/ 8866 h 9952"/>
              <a:gd name="connsiteX4" fmla="*/ 520 w 9585"/>
              <a:gd name="connsiteY4" fmla="*/ 8111 h 9952"/>
              <a:gd name="connsiteX5" fmla="*/ 676 w 9585"/>
              <a:gd name="connsiteY5" fmla="*/ 7696 h 9952"/>
              <a:gd name="connsiteX6" fmla="*/ 855 w 9585"/>
              <a:gd name="connsiteY6" fmla="*/ 7258 h 9952"/>
              <a:gd name="connsiteX7" fmla="*/ 1054 w 9585"/>
              <a:gd name="connsiteY7" fmla="*/ 6804 h 9952"/>
              <a:gd name="connsiteX8" fmla="*/ 1278 w 9585"/>
              <a:gd name="connsiteY8" fmla="*/ 6318 h 9952"/>
              <a:gd name="connsiteX9" fmla="*/ 1532 w 9585"/>
              <a:gd name="connsiteY9" fmla="*/ 5830 h 9952"/>
              <a:gd name="connsiteX10" fmla="*/ 1816 w 9585"/>
              <a:gd name="connsiteY10" fmla="*/ 5342 h 9952"/>
              <a:gd name="connsiteX11" fmla="*/ 2121 w 9585"/>
              <a:gd name="connsiteY11" fmla="*/ 4842 h 9952"/>
              <a:gd name="connsiteX12" fmla="*/ 2455 w 9585"/>
              <a:gd name="connsiteY12" fmla="*/ 4379 h 9952"/>
              <a:gd name="connsiteX13" fmla="*/ 2808 w 9585"/>
              <a:gd name="connsiteY13" fmla="*/ 3916 h 9952"/>
              <a:gd name="connsiteX14" fmla="*/ 3179 w 9585"/>
              <a:gd name="connsiteY14" fmla="*/ 3451 h 9952"/>
              <a:gd name="connsiteX15" fmla="*/ 3572 w 9585"/>
              <a:gd name="connsiteY15" fmla="*/ 3001 h 9952"/>
              <a:gd name="connsiteX16" fmla="*/ 3988 w 9585"/>
              <a:gd name="connsiteY16" fmla="*/ 2585 h 9952"/>
              <a:gd name="connsiteX17" fmla="*/ 4415 w 9585"/>
              <a:gd name="connsiteY17" fmla="*/ 2183 h 9952"/>
              <a:gd name="connsiteX18" fmla="*/ 4874 w 9585"/>
              <a:gd name="connsiteY18" fmla="*/ 1819 h 9952"/>
              <a:gd name="connsiteX19" fmla="*/ 5374 w 9585"/>
              <a:gd name="connsiteY19" fmla="*/ 1465 h 9952"/>
              <a:gd name="connsiteX20" fmla="*/ 5896 w 9585"/>
              <a:gd name="connsiteY20" fmla="*/ 1160 h 9952"/>
              <a:gd name="connsiteX21" fmla="*/ 6467 w 9585"/>
              <a:gd name="connsiteY21" fmla="*/ 853 h 9952"/>
              <a:gd name="connsiteX22" fmla="*/ 7068 w 9585"/>
              <a:gd name="connsiteY22" fmla="*/ 599 h 9952"/>
              <a:gd name="connsiteX23" fmla="*/ 7391 w 9585"/>
              <a:gd name="connsiteY23" fmla="*/ 488 h 9952"/>
              <a:gd name="connsiteX24" fmla="*/ 8439 w 9585"/>
              <a:gd name="connsiteY24" fmla="*/ 208 h 9952"/>
              <a:gd name="connsiteX25" fmla="*/ 8805 w 9585"/>
              <a:gd name="connsiteY25" fmla="*/ 134 h 9952"/>
              <a:gd name="connsiteX26" fmla="*/ 9196 w 9585"/>
              <a:gd name="connsiteY26" fmla="*/ 60 h 9952"/>
              <a:gd name="connsiteX27" fmla="*/ 9585 w 9585"/>
              <a:gd name="connsiteY27" fmla="*/ 0 h 9952"/>
              <a:gd name="connsiteX0" fmla="*/ 0 w 9594"/>
              <a:gd name="connsiteY0" fmla="*/ 9940 h 9940"/>
              <a:gd name="connsiteX1" fmla="*/ 26 w 9594"/>
              <a:gd name="connsiteY1" fmla="*/ 9806 h 9940"/>
              <a:gd name="connsiteX2" fmla="*/ 123 w 9594"/>
              <a:gd name="connsiteY2" fmla="*/ 9426 h 9940"/>
              <a:gd name="connsiteX3" fmla="*/ 286 w 9594"/>
              <a:gd name="connsiteY3" fmla="*/ 8849 h 9940"/>
              <a:gd name="connsiteX4" fmla="*/ 543 w 9594"/>
              <a:gd name="connsiteY4" fmla="*/ 8090 h 9940"/>
              <a:gd name="connsiteX5" fmla="*/ 705 w 9594"/>
              <a:gd name="connsiteY5" fmla="*/ 7673 h 9940"/>
              <a:gd name="connsiteX6" fmla="*/ 892 w 9594"/>
              <a:gd name="connsiteY6" fmla="*/ 7233 h 9940"/>
              <a:gd name="connsiteX7" fmla="*/ 1100 w 9594"/>
              <a:gd name="connsiteY7" fmla="*/ 6777 h 9940"/>
              <a:gd name="connsiteX8" fmla="*/ 1333 w 9594"/>
              <a:gd name="connsiteY8" fmla="*/ 6288 h 9940"/>
              <a:gd name="connsiteX9" fmla="*/ 1598 w 9594"/>
              <a:gd name="connsiteY9" fmla="*/ 5798 h 9940"/>
              <a:gd name="connsiteX10" fmla="*/ 1895 w 9594"/>
              <a:gd name="connsiteY10" fmla="*/ 5308 h 9940"/>
              <a:gd name="connsiteX11" fmla="*/ 2213 w 9594"/>
              <a:gd name="connsiteY11" fmla="*/ 4805 h 9940"/>
              <a:gd name="connsiteX12" fmla="*/ 2561 w 9594"/>
              <a:gd name="connsiteY12" fmla="*/ 4340 h 9940"/>
              <a:gd name="connsiteX13" fmla="*/ 2930 w 9594"/>
              <a:gd name="connsiteY13" fmla="*/ 3875 h 9940"/>
              <a:gd name="connsiteX14" fmla="*/ 3317 w 9594"/>
              <a:gd name="connsiteY14" fmla="*/ 3408 h 9940"/>
              <a:gd name="connsiteX15" fmla="*/ 3727 w 9594"/>
              <a:gd name="connsiteY15" fmla="*/ 2955 h 9940"/>
              <a:gd name="connsiteX16" fmla="*/ 4161 w 9594"/>
              <a:gd name="connsiteY16" fmla="*/ 2537 h 9940"/>
              <a:gd name="connsiteX17" fmla="*/ 4606 w 9594"/>
              <a:gd name="connsiteY17" fmla="*/ 2134 h 9940"/>
              <a:gd name="connsiteX18" fmla="*/ 5085 w 9594"/>
              <a:gd name="connsiteY18" fmla="*/ 1768 h 9940"/>
              <a:gd name="connsiteX19" fmla="*/ 5607 w 9594"/>
              <a:gd name="connsiteY19" fmla="*/ 1412 h 9940"/>
              <a:gd name="connsiteX20" fmla="*/ 6151 w 9594"/>
              <a:gd name="connsiteY20" fmla="*/ 1106 h 9940"/>
              <a:gd name="connsiteX21" fmla="*/ 6747 w 9594"/>
              <a:gd name="connsiteY21" fmla="*/ 797 h 9940"/>
              <a:gd name="connsiteX22" fmla="*/ 7374 w 9594"/>
              <a:gd name="connsiteY22" fmla="*/ 542 h 9940"/>
              <a:gd name="connsiteX23" fmla="*/ 7711 w 9594"/>
              <a:gd name="connsiteY23" fmla="*/ 430 h 9940"/>
              <a:gd name="connsiteX24" fmla="*/ 8804 w 9594"/>
              <a:gd name="connsiteY24" fmla="*/ 149 h 9940"/>
              <a:gd name="connsiteX25" fmla="*/ 9186 w 9594"/>
              <a:gd name="connsiteY25" fmla="*/ 75 h 9940"/>
              <a:gd name="connsiteX26" fmla="*/ 9594 w 9594"/>
              <a:gd name="connsiteY26" fmla="*/ 0 h 9940"/>
              <a:gd name="connsiteX0" fmla="*/ 0 w 9575"/>
              <a:gd name="connsiteY0" fmla="*/ 9925 h 9925"/>
              <a:gd name="connsiteX1" fmla="*/ 27 w 9575"/>
              <a:gd name="connsiteY1" fmla="*/ 9790 h 9925"/>
              <a:gd name="connsiteX2" fmla="*/ 128 w 9575"/>
              <a:gd name="connsiteY2" fmla="*/ 9408 h 9925"/>
              <a:gd name="connsiteX3" fmla="*/ 298 w 9575"/>
              <a:gd name="connsiteY3" fmla="*/ 8827 h 9925"/>
              <a:gd name="connsiteX4" fmla="*/ 566 w 9575"/>
              <a:gd name="connsiteY4" fmla="*/ 8064 h 9925"/>
              <a:gd name="connsiteX5" fmla="*/ 735 w 9575"/>
              <a:gd name="connsiteY5" fmla="*/ 7644 h 9925"/>
              <a:gd name="connsiteX6" fmla="*/ 930 w 9575"/>
              <a:gd name="connsiteY6" fmla="*/ 7202 h 9925"/>
              <a:gd name="connsiteX7" fmla="*/ 1147 w 9575"/>
              <a:gd name="connsiteY7" fmla="*/ 6743 h 9925"/>
              <a:gd name="connsiteX8" fmla="*/ 1389 w 9575"/>
              <a:gd name="connsiteY8" fmla="*/ 6251 h 9925"/>
              <a:gd name="connsiteX9" fmla="*/ 1666 w 9575"/>
              <a:gd name="connsiteY9" fmla="*/ 5758 h 9925"/>
              <a:gd name="connsiteX10" fmla="*/ 1975 w 9575"/>
              <a:gd name="connsiteY10" fmla="*/ 5265 h 9925"/>
              <a:gd name="connsiteX11" fmla="*/ 2307 w 9575"/>
              <a:gd name="connsiteY11" fmla="*/ 4759 h 9925"/>
              <a:gd name="connsiteX12" fmla="*/ 2669 w 9575"/>
              <a:gd name="connsiteY12" fmla="*/ 4291 h 9925"/>
              <a:gd name="connsiteX13" fmla="*/ 3054 w 9575"/>
              <a:gd name="connsiteY13" fmla="*/ 3823 h 9925"/>
              <a:gd name="connsiteX14" fmla="*/ 3457 w 9575"/>
              <a:gd name="connsiteY14" fmla="*/ 3354 h 9925"/>
              <a:gd name="connsiteX15" fmla="*/ 3885 w 9575"/>
              <a:gd name="connsiteY15" fmla="*/ 2898 h 9925"/>
              <a:gd name="connsiteX16" fmla="*/ 4337 w 9575"/>
              <a:gd name="connsiteY16" fmla="*/ 2477 h 9925"/>
              <a:gd name="connsiteX17" fmla="*/ 4801 w 9575"/>
              <a:gd name="connsiteY17" fmla="*/ 2072 h 9925"/>
              <a:gd name="connsiteX18" fmla="*/ 5300 w 9575"/>
              <a:gd name="connsiteY18" fmla="*/ 1704 h 9925"/>
              <a:gd name="connsiteX19" fmla="*/ 5844 w 9575"/>
              <a:gd name="connsiteY19" fmla="*/ 1346 h 9925"/>
              <a:gd name="connsiteX20" fmla="*/ 6411 w 9575"/>
              <a:gd name="connsiteY20" fmla="*/ 1038 h 9925"/>
              <a:gd name="connsiteX21" fmla="*/ 7033 w 9575"/>
              <a:gd name="connsiteY21" fmla="*/ 727 h 9925"/>
              <a:gd name="connsiteX22" fmla="*/ 7686 w 9575"/>
              <a:gd name="connsiteY22" fmla="*/ 470 h 9925"/>
              <a:gd name="connsiteX23" fmla="*/ 8037 w 9575"/>
              <a:gd name="connsiteY23" fmla="*/ 358 h 9925"/>
              <a:gd name="connsiteX24" fmla="*/ 9177 w 9575"/>
              <a:gd name="connsiteY24" fmla="*/ 75 h 9925"/>
              <a:gd name="connsiteX25" fmla="*/ 9575 w 9575"/>
              <a:gd name="connsiteY25" fmla="*/ 0 h 9925"/>
              <a:gd name="connsiteX0" fmla="*/ 0 w 9584"/>
              <a:gd name="connsiteY0" fmla="*/ 9924 h 9924"/>
              <a:gd name="connsiteX1" fmla="*/ 28 w 9584"/>
              <a:gd name="connsiteY1" fmla="*/ 9788 h 9924"/>
              <a:gd name="connsiteX2" fmla="*/ 134 w 9584"/>
              <a:gd name="connsiteY2" fmla="*/ 9403 h 9924"/>
              <a:gd name="connsiteX3" fmla="*/ 311 w 9584"/>
              <a:gd name="connsiteY3" fmla="*/ 8818 h 9924"/>
              <a:gd name="connsiteX4" fmla="*/ 591 w 9584"/>
              <a:gd name="connsiteY4" fmla="*/ 8049 h 9924"/>
              <a:gd name="connsiteX5" fmla="*/ 768 w 9584"/>
              <a:gd name="connsiteY5" fmla="*/ 7626 h 9924"/>
              <a:gd name="connsiteX6" fmla="*/ 971 w 9584"/>
              <a:gd name="connsiteY6" fmla="*/ 7180 h 9924"/>
              <a:gd name="connsiteX7" fmla="*/ 1198 w 9584"/>
              <a:gd name="connsiteY7" fmla="*/ 6718 h 9924"/>
              <a:gd name="connsiteX8" fmla="*/ 1451 w 9584"/>
              <a:gd name="connsiteY8" fmla="*/ 6222 h 9924"/>
              <a:gd name="connsiteX9" fmla="*/ 1740 w 9584"/>
              <a:gd name="connsiteY9" fmla="*/ 5726 h 9924"/>
              <a:gd name="connsiteX10" fmla="*/ 2063 w 9584"/>
              <a:gd name="connsiteY10" fmla="*/ 5229 h 9924"/>
              <a:gd name="connsiteX11" fmla="*/ 2409 w 9584"/>
              <a:gd name="connsiteY11" fmla="*/ 4719 h 9924"/>
              <a:gd name="connsiteX12" fmla="*/ 2787 w 9584"/>
              <a:gd name="connsiteY12" fmla="*/ 4247 h 9924"/>
              <a:gd name="connsiteX13" fmla="*/ 3190 w 9584"/>
              <a:gd name="connsiteY13" fmla="*/ 3776 h 9924"/>
              <a:gd name="connsiteX14" fmla="*/ 3610 w 9584"/>
              <a:gd name="connsiteY14" fmla="*/ 3303 h 9924"/>
              <a:gd name="connsiteX15" fmla="*/ 4057 w 9584"/>
              <a:gd name="connsiteY15" fmla="*/ 2844 h 9924"/>
              <a:gd name="connsiteX16" fmla="*/ 4530 w 9584"/>
              <a:gd name="connsiteY16" fmla="*/ 2420 h 9924"/>
              <a:gd name="connsiteX17" fmla="*/ 5014 w 9584"/>
              <a:gd name="connsiteY17" fmla="*/ 2012 h 9924"/>
              <a:gd name="connsiteX18" fmla="*/ 5535 w 9584"/>
              <a:gd name="connsiteY18" fmla="*/ 1641 h 9924"/>
              <a:gd name="connsiteX19" fmla="*/ 6103 w 9584"/>
              <a:gd name="connsiteY19" fmla="*/ 1280 h 9924"/>
              <a:gd name="connsiteX20" fmla="*/ 6696 w 9584"/>
              <a:gd name="connsiteY20" fmla="*/ 970 h 9924"/>
              <a:gd name="connsiteX21" fmla="*/ 7345 w 9584"/>
              <a:gd name="connsiteY21" fmla="*/ 656 h 9924"/>
              <a:gd name="connsiteX22" fmla="*/ 8027 w 9584"/>
              <a:gd name="connsiteY22" fmla="*/ 398 h 9924"/>
              <a:gd name="connsiteX23" fmla="*/ 8394 w 9584"/>
              <a:gd name="connsiteY23" fmla="*/ 285 h 9924"/>
              <a:gd name="connsiteX24" fmla="*/ 9584 w 9584"/>
              <a:gd name="connsiteY24" fmla="*/ 0 h 9924"/>
              <a:gd name="connsiteX0" fmla="*/ 0 w 8758"/>
              <a:gd name="connsiteY0" fmla="*/ 9713 h 9713"/>
              <a:gd name="connsiteX1" fmla="*/ 29 w 8758"/>
              <a:gd name="connsiteY1" fmla="*/ 9576 h 9713"/>
              <a:gd name="connsiteX2" fmla="*/ 140 w 8758"/>
              <a:gd name="connsiteY2" fmla="*/ 9188 h 9713"/>
              <a:gd name="connsiteX3" fmla="*/ 324 w 8758"/>
              <a:gd name="connsiteY3" fmla="*/ 8599 h 9713"/>
              <a:gd name="connsiteX4" fmla="*/ 617 w 8758"/>
              <a:gd name="connsiteY4" fmla="*/ 7824 h 9713"/>
              <a:gd name="connsiteX5" fmla="*/ 801 w 8758"/>
              <a:gd name="connsiteY5" fmla="*/ 7397 h 9713"/>
              <a:gd name="connsiteX6" fmla="*/ 1013 w 8758"/>
              <a:gd name="connsiteY6" fmla="*/ 6948 h 9713"/>
              <a:gd name="connsiteX7" fmla="*/ 1250 w 8758"/>
              <a:gd name="connsiteY7" fmla="*/ 6482 h 9713"/>
              <a:gd name="connsiteX8" fmla="*/ 1514 w 8758"/>
              <a:gd name="connsiteY8" fmla="*/ 5983 h 9713"/>
              <a:gd name="connsiteX9" fmla="*/ 1816 w 8758"/>
              <a:gd name="connsiteY9" fmla="*/ 5483 h 9713"/>
              <a:gd name="connsiteX10" fmla="*/ 2153 w 8758"/>
              <a:gd name="connsiteY10" fmla="*/ 4982 h 9713"/>
              <a:gd name="connsiteX11" fmla="*/ 2514 w 8758"/>
              <a:gd name="connsiteY11" fmla="*/ 4468 h 9713"/>
              <a:gd name="connsiteX12" fmla="*/ 2908 w 8758"/>
              <a:gd name="connsiteY12" fmla="*/ 3993 h 9713"/>
              <a:gd name="connsiteX13" fmla="*/ 3328 w 8758"/>
              <a:gd name="connsiteY13" fmla="*/ 3518 h 9713"/>
              <a:gd name="connsiteX14" fmla="*/ 3767 w 8758"/>
              <a:gd name="connsiteY14" fmla="*/ 3041 h 9713"/>
              <a:gd name="connsiteX15" fmla="*/ 4233 w 8758"/>
              <a:gd name="connsiteY15" fmla="*/ 2579 h 9713"/>
              <a:gd name="connsiteX16" fmla="*/ 4727 w 8758"/>
              <a:gd name="connsiteY16" fmla="*/ 2152 h 9713"/>
              <a:gd name="connsiteX17" fmla="*/ 5232 w 8758"/>
              <a:gd name="connsiteY17" fmla="*/ 1740 h 9713"/>
              <a:gd name="connsiteX18" fmla="*/ 5775 w 8758"/>
              <a:gd name="connsiteY18" fmla="*/ 1367 h 9713"/>
              <a:gd name="connsiteX19" fmla="*/ 6368 w 8758"/>
              <a:gd name="connsiteY19" fmla="*/ 1003 h 9713"/>
              <a:gd name="connsiteX20" fmla="*/ 6987 w 8758"/>
              <a:gd name="connsiteY20" fmla="*/ 690 h 9713"/>
              <a:gd name="connsiteX21" fmla="*/ 7664 w 8758"/>
              <a:gd name="connsiteY21" fmla="*/ 374 h 9713"/>
              <a:gd name="connsiteX22" fmla="*/ 8375 w 8758"/>
              <a:gd name="connsiteY22" fmla="*/ 114 h 9713"/>
              <a:gd name="connsiteX23" fmla="*/ 8758 w 8758"/>
              <a:gd name="connsiteY23" fmla="*/ 0 h 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8" h="9713">
                <a:moveTo>
                  <a:pt x="0" y="9713"/>
                </a:moveTo>
                <a:cubicBezTo>
                  <a:pt x="7" y="9669"/>
                  <a:pt x="22" y="9621"/>
                  <a:pt x="29" y="9576"/>
                </a:cubicBezTo>
                <a:cubicBezTo>
                  <a:pt x="65" y="9445"/>
                  <a:pt x="103" y="9317"/>
                  <a:pt x="140" y="9188"/>
                </a:cubicBezTo>
                <a:cubicBezTo>
                  <a:pt x="200" y="8992"/>
                  <a:pt x="263" y="8796"/>
                  <a:pt x="324" y="8599"/>
                </a:cubicBezTo>
                <a:cubicBezTo>
                  <a:pt x="423" y="8341"/>
                  <a:pt x="519" y="8082"/>
                  <a:pt x="617" y="7824"/>
                </a:cubicBezTo>
                <a:cubicBezTo>
                  <a:pt x="678" y="7681"/>
                  <a:pt x="739" y="7539"/>
                  <a:pt x="801" y="7397"/>
                </a:cubicBezTo>
                <a:cubicBezTo>
                  <a:pt x="873" y="7247"/>
                  <a:pt x="941" y="7099"/>
                  <a:pt x="1013" y="6948"/>
                </a:cubicBezTo>
                <a:cubicBezTo>
                  <a:pt x="1093" y="6793"/>
                  <a:pt x="1171" y="6639"/>
                  <a:pt x="1250" y="6482"/>
                </a:cubicBezTo>
                <a:lnTo>
                  <a:pt x="1514" y="5983"/>
                </a:lnTo>
                <a:lnTo>
                  <a:pt x="1816" y="5483"/>
                </a:lnTo>
                <a:lnTo>
                  <a:pt x="2153" y="4982"/>
                </a:lnTo>
                <a:lnTo>
                  <a:pt x="2514" y="4468"/>
                </a:lnTo>
                <a:lnTo>
                  <a:pt x="2908" y="3993"/>
                </a:lnTo>
                <a:lnTo>
                  <a:pt x="3328" y="3518"/>
                </a:lnTo>
                <a:lnTo>
                  <a:pt x="3767" y="3041"/>
                </a:lnTo>
                <a:lnTo>
                  <a:pt x="4233" y="2579"/>
                </a:lnTo>
                <a:lnTo>
                  <a:pt x="4727" y="2152"/>
                </a:lnTo>
                <a:lnTo>
                  <a:pt x="5232" y="1740"/>
                </a:lnTo>
                <a:lnTo>
                  <a:pt x="5775" y="1367"/>
                </a:lnTo>
                <a:lnTo>
                  <a:pt x="6368" y="1003"/>
                </a:lnTo>
                <a:lnTo>
                  <a:pt x="6987" y="690"/>
                </a:lnTo>
                <a:lnTo>
                  <a:pt x="7664" y="374"/>
                </a:lnTo>
                <a:lnTo>
                  <a:pt x="8375" y="114"/>
                </a:lnTo>
                <a:lnTo>
                  <a:pt x="8758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V="1">
            <a:off x="995896" y="4567021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20" name="Freeform 8"/>
          <p:cNvSpPr>
            <a:spLocks/>
          </p:cNvSpPr>
          <p:nvPr/>
        </p:nvSpPr>
        <p:spPr bwMode="auto">
          <a:xfrm>
            <a:off x="1565808" y="4567021"/>
            <a:ext cx="1588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21" name="Freeform 9"/>
          <p:cNvSpPr>
            <a:spLocks/>
          </p:cNvSpPr>
          <p:nvPr/>
        </p:nvSpPr>
        <p:spPr bwMode="auto">
          <a:xfrm>
            <a:off x="2135721" y="4567021"/>
            <a:ext cx="1587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22" name="Freeform 10"/>
          <p:cNvSpPr>
            <a:spLocks/>
          </p:cNvSpPr>
          <p:nvPr/>
        </p:nvSpPr>
        <p:spPr bwMode="auto">
          <a:xfrm>
            <a:off x="2705633" y="4567021"/>
            <a:ext cx="1588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259671" y="4567021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844444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 dirty="0">
                <a:solidFill>
                  <a:srgbClr val="134679"/>
                </a:solidFill>
                <a:cs typeface="+mn-cs"/>
              </a:rPr>
              <a:t>1</a:t>
            </a:r>
          </a:p>
        </p:txBody>
      </p:sp>
      <p:sp>
        <p:nvSpPr>
          <p:cNvPr id="371726" name="Rectangle 14"/>
          <p:cNvSpPr>
            <a:spLocks noChangeArrowheads="1"/>
          </p:cNvSpPr>
          <p:nvPr/>
        </p:nvSpPr>
        <p:spPr bwMode="auto">
          <a:xfrm>
            <a:off x="1417531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>
                <a:solidFill>
                  <a:srgbClr val="134679"/>
                </a:solidFill>
                <a:cs typeface="+mn-cs"/>
              </a:rPr>
              <a:t>2</a:t>
            </a:r>
          </a:p>
        </p:txBody>
      </p:sp>
      <p:sp>
        <p:nvSpPr>
          <p:cNvPr id="371727" name="Rectangle 15"/>
          <p:cNvSpPr>
            <a:spLocks noChangeArrowheads="1"/>
          </p:cNvSpPr>
          <p:nvPr/>
        </p:nvSpPr>
        <p:spPr bwMode="auto">
          <a:xfrm>
            <a:off x="1981888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>
                <a:solidFill>
                  <a:srgbClr val="134679"/>
                </a:solidFill>
                <a:cs typeface="+mn-cs"/>
              </a:rPr>
              <a:t>3</a:t>
            </a:r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2574819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>
                <a:solidFill>
                  <a:srgbClr val="134679"/>
                </a:solidFill>
                <a:cs typeface="+mn-cs"/>
              </a:rPr>
              <a:t>4</a:t>
            </a:r>
          </a:p>
        </p:txBody>
      </p:sp>
      <p:sp>
        <p:nvSpPr>
          <p:cNvPr id="371729" name="Rectangle 17"/>
          <p:cNvSpPr>
            <a:spLocks noChangeArrowheads="1"/>
          </p:cNvSpPr>
          <p:nvPr/>
        </p:nvSpPr>
        <p:spPr bwMode="auto">
          <a:xfrm>
            <a:off x="3120919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 dirty="0">
                <a:solidFill>
                  <a:srgbClr val="134679"/>
                </a:solidFill>
                <a:cs typeface="+mn-cs"/>
              </a:rPr>
              <a:t>5</a:t>
            </a:r>
          </a:p>
        </p:txBody>
      </p:sp>
      <p:sp>
        <p:nvSpPr>
          <p:cNvPr id="371732" name="Rectangle 20"/>
          <p:cNvSpPr>
            <a:spLocks noChangeArrowheads="1"/>
          </p:cNvSpPr>
          <p:nvPr/>
        </p:nvSpPr>
        <p:spPr bwMode="auto">
          <a:xfrm>
            <a:off x="2687830" y="1188358"/>
            <a:ext cx="84317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600" b="0" dirty="0">
                <a:solidFill>
                  <a:srgbClr val="00B050"/>
                </a:solidFill>
                <a:cs typeface="+mn-cs"/>
              </a:rPr>
              <a:t>Normal</a:t>
            </a:r>
          </a:p>
        </p:txBody>
      </p:sp>
      <p:sp>
        <p:nvSpPr>
          <p:cNvPr id="371733" name="Rectangle 21"/>
          <p:cNvSpPr>
            <a:spLocks noChangeArrowheads="1"/>
          </p:cNvSpPr>
          <p:nvPr/>
        </p:nvSpPr>
        <p:spPr bwMode="auto">
          <a:xfrm>
            <a:off x="2776306" y="1878564"/>
            <a:ext cx="107401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600" b="0" dirty="0">
                <a:solidFill>
                  <a:srgbClr val="4E6BFA"/>
                </a:solidFill>
                <a:cs typeface="+mn-cs"/>
              </a:rPr>
              <a:t>Asthma </a:t>
            </a:r>
            <a:br>
              <a:rPr lang="en-US" sz="1600" b="0" dirty="0">
                <a:solidFill>
                  <a:srgbClr val="4E6BFA"/>
                </a:solidFill>
                <a:cs typeface="+mn-cs"/>
              </a:rPr>
            </a:br>
            <a:r>
              <a:rPr lang="en-US" sz="1600" b="0" dirty="0">
                <a:solidFill>
                  <a:srgbClr val="4E6BFA"/>
                </a:solidFill>
                <a:cs typeface="+mn-cs"/>
              </a:rPr>
              <a:t>(after </a:t>
            </a:r>
            <a:r>
              <a:rPr lang="en-US" sz="1600" dirty="0">
                <a:solidFill>
                  <a:srgbClr val="4E6BFA"/>
                </a:solidFill>
              </a:rPr>
              <a:t>BD</a:t>
            </a:r>
            <a:r>
              <a:rPr lang="en-US" sz="1600" b="0" dirty="0">
                <a:solidFill>
                  <a:srgbClr val="4E6BFA"/>
                </a:solidFill>
                <a:cs typeface="+mn-cs"/>
              </a:rPr>
              <a:t>)</a:t>
            </a:r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2287080" y="2767909"/>
            <a:ext cx="124392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600" b="0" dirty="0">
                <a:solidFill>
                  <a:srgbClr val="FF0000"/>
                </a:solidFill>
                <a:cs typeface="+mn-cs"/>
              </a:rPr>
              <a:t>Asthma </a:t>
            </a:r>
            <a:br>
              <a:rPr lang="en-US" sz="1600" b="0" dirty="0">
                <a:solidFill>
                  <a:srgbClr val="FF0000"/>
                </a:solidFill>
                <a:cs typeface="+mn-cs"/>
              </a:rPr>
            </a:br>
            <a:r>
              <a:rPr lang="en-US" sz="1600" b="0" dirty="0">
                <a:solidFill>
                  <a:srgbClr val="FF0000"/>
                </a:solidFill>
                <a:cs typeface="+mn-cs"/>
              </a:rPr>
              <a:t>(before BD)</a:t>
            </a:r>
          </a:p>
        </p:txBody>
      </p:sp>
      <p:sp>
        <p:nvSpPr>
          <p:cNvPr id="371735" name="Freeform 23"/>
          <p:cNvSpPr>
            <a:spLocks/>
          </p:cNvSpPr>
          <p:nvPr/>
        </p:nvSpPr>
        <p:spPr bwMode="auto">
          <a:xfrm>
            <a:off x="413282" y="2767909"/>
            <a:ext cx="582613" cy="17721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9" y="0"/>
              </a:cxn>
              <a:cxn ang="0">
                <a:pos x="409" y="1215"/>
              </a:cxn>
            </a:cxnLst>
            <a:rect l="0" t="0" r="r" b="b"/>
            <a:pathLst>
              <a:path w="410" h="1216">
                <a:moveTo>
                  <a:pt x="0" y="0"/>
                </a:moveTo>
                <a:lnTo>
                  <a:pt x="409" y="0"/>
                </a:lnTo>
                <a:lnTo>
                  <a:pt x="409" y="1215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>
            <a:off x="435508" y="3390669"/>
            <a:ext cx="542925" cy="0"/>
          </a:xfrm>
          <a:prstGeom prst="line">
            <a:avLst/>
          </a:prstGeom>
          <a:noFill/>
          <a:ln w="12700">
            <a:solidFill>
              <a:srgbClr val="13467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435508" y="3782554"/>
            <a:ext cx="542925" cy="0"/>
          </a:xfrm>
          <a:prstGeom prst="line">
            <a:avLst/>
          </a:prstGeom>
          <a:noFill/>
          <a:ln w="12700">
            <a:solidFill>
              <a:srgbClr val="13467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5032" y="1930184"/>
            <a:ext cx="0" cy="508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259737" y="914378"/>
            <a:ext cx="4905699" cy="5523320"/>
            <a:chOff x="4317793" y="1074032"/>
            <a:chExt cx="4905699" cy="5523320"/>
          </a:xfrm>
        </p:grpSpPr>
        <p:sp>
          <p:nvSpPr>
            <p:cNvPr id="52" name="ZoneTexte 9"/>
            <p:cNvSpPr txBox="1"/>
            <p:nvPr/>
          </p:nvSpPr>
          <p:spPr>
            <a:xfrm rot="5400000">
              <a:off x="4473292" y="918533"/>
              <a:ext cx="461665" cy="7726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134679"/>
                  </a:solidFill>
                </a:rPr>
                <a:t>Flow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8224309" y="4845738"/>
              <a:ext cx="99918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>
                <a:defRPr/>
              </a:pPr>
              <a:r>
                <a:rPr lang="en-US" b="1" dirty="0">
                  <a:solidFill>
                    <a:srgbClr val="134679"/>
                  </a:solidFill>
                </a:rPr>
                <a:t>Volume</a:t>
              </a:r>
            </a:p>
          </p:txBody>
        </p:sp>
        <p:sp>
          <p:nvSpPr>
            <p:cNvPr id="54" name="ZoneTexte 11"/>
            <p:cNvSpPr txBox="1"/>
            <p:nvPr/>
          </p:nvSpPr>
          <p:spPr>
            <a:xfrm>
              <a:off x="6021961" y="2653188"/>
              <a:ext cx="971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>
                  <a:solidFill>
                    <a:srgbClr val="00B050"/>
                  </a:solidFill>
                </a:rPr>
                <a:t>Normal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499434" y="1486588"/>
              <a:ext cx="0" cy="4536364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18929" y="4730789"/>
              <a:ext cx="4091765" cy="0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/>
            <p:cNvSpPr/>
            <p:nvPr/>
          </p:nvSpPr>
          <p:spPr>
            <a:xfrm>
              <a:off x="4502918" y="4699680"/>
              <a:ext cx="3775616" cy="1897672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13185" y="1883758"/>
              <a:ext cx="3542243" cy="2847031"/>
            </a:xfrm>
            <a:custGeom>
              <a:avLst/>
              <a:gdLst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377371 w 4412343"/>
                <a:gd name="connsiteY5" fmla="*/ 870857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456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252639 w 4412343"/>
                <a:gd name="connsiteY4" fmla="*/ 164193 h 3309257"/>
                <a:gd name="connsiteX5" fmla="*/ 319314 w 4412343"/>
                <a:gd name="connsiteY5" fmla="*/ 348343 h 3309257"/>
                <a:gd name="connsiteX6" fmla="*/ 491671 w 4412343"/>
                <a:gd name="connsiteY6" fmla="*/ 832757 h 3309257"/>
                <a:gd name="connsiteX7" fmla="*/ 745671 w 4412343"/>
                <a:gd name="connsiteY7" fmla="*/ 1461861 h 3309257"/>
                <a:gd name="connsiteX8" fmla="*/ 996496 w 4412343"/>
                <a:gd name="connsiteY8" fmla="*/ 1908175 h 3309257"/>
                <a:gd name="connsiteX9" fmla="*/ 1388835 w 4412343"/>
                <a:gd name="connsiteY9" fmla="*/ 2363561 h 3309257"/>
                <a:gd name="connsiteX10" fmla="*/ 1797050 w 4412343"/>
                <a:gd name="connsiteY10" fmla="*/ 2658382 h 3309257"/>
                <a:gd name="connsiteX11" fmla="*/ 2364014 w 4412343"/>
                <a:gd name="connsiteY11" fmla="*/ 2919186 h 3309257"/>
                <a:gd name="connsiteX12" fmla="*/ 3033032 w 4412343"/>
                <a:gd name="connsiteY12" fmla="*/ 3111954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190727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81202 w 4412343"/>
                <a:gd name="connsiteY2" fmla="*/ 78468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520246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413 h 3309413"/>
                <a:gd name="connsiteX1" fmla="*/ 157389 w 4412343"/>
                <a:gd name="connsiteY1" fmla="*/ 178637 h 3309413"/>
                <a:gd name="connsiteX2" fmla="*/ 152627 w 4412343"/>
                <a:gd name="connsiteY2" fmla="*/ 64336 h 3309413"/>
                <a:gd name="connsiteX3" fmla="*/ 203200 w 4412343"/>
                <a:gd name="connsiteY3" fmla="*/ 156 h 3309413"/>
                <a:gd name="connsiteX4" fmla="*/ 198438 w 4412343"/>
                <a:gd name="connsiteY4" fmla="*/ 47781 h 3309413"/>
                <a:gd name="connsiteX5" fmla="*/ 251052 w 4412343"/>
                <a:gd name="connsiteY5" fmla="*/ 77717 h 3309413"/>
                <a:gd name="connsiteX6" fmla="*/ 285976 w 4412343"/>
                <a:gd name="connsiteY6" fmla="*/ 159587 h 3309413"/>
                <a:gd name="connsiteX7" fmla="*/ 347889 w 4412343"/>
                <a:gd name="connsiteY7" fmla="*/ 338974 h 3309413"/>
                <a:gd name="connsiteX8" fmla="*/ 520246 w 4412343"/>
                <a:gd name="connsiteY8" fmla="*/ 832913 h 3309413"/>
                <a:gd name="connsiteX9" fmla="*/ 745671 w 4412343"/>
                <a:gd name="connsiteY9" fmla="*/ 1462017 h 3309413"/>
                <a:gd name="connsiteX10" fmla="*/ 996496 w 4412343"/>
                <a:gd name="connsiteY10" fmla="*/ 1908331 h 3309413"/>
                <a:gd name="connsiteX11" fmla="*/ 1388835 w 4412343"/>
                <a:gd name="connsiteY11" fmla="*/ 2363717 h 3309413"/>
                <a:gd name="connsiteX12" fmla="*/ 1797050 w 4412343"/>
                <a:gd name="connsiteY12" fmla="*/ 2658538 h 3309413"/>
                <a:gd name="connsiteX13" fmla="*/ 2364014 w 4412343"/>
                <a:gd name="connsiteY13" fmla="*/ 2919342 h 3309413"/>
                <a:gd name="connsiteX14" fmla="*/ 3033032 w 4412343"/>
                <a:gd name="connsiteY14" fmla="*/ 3112110 h 3309413"/>
                <a:gd name="connsiteX15" fmla="*/ 3875314 w 4412343"/>
                <a:gd name="connsiteY15" fmla="*/ 3265870 h 3309413"/>
                <a:gd name="connsiteX16" fmla="*/ 4412343 w 4412343"/>
                <a:gd name="connsiteY16" fmla="*/ 3280385 h 3309413"/>
                <a:gd name="connsiteX0" fmla="*/ 0 w 4412343"/>
                <a:gd name="connsiteY0" fmla="*/ 3274905 h 3274905"/>
                <a:gd name="connsiteX1" fmla="*/ 157389 w 4412343"/>
                <a:gd name="connsiteY1" fmla="*/ 144129 h 3274905"/>
                <a:gd name="connsiteX2" fmla="*/ 152627 w 4412343"/>
                <a:gd name="connsiteY2" fmla="*/ 29828 h 3274905"/>
                <a:gd name="connsiteX3" fmla="*/ 203200 w 4412343"/>
                <a:gd name="connsiteY3" fmla="*/ 22798 h 3274905"/>
                <a:gd name="connsiteX4" fmla="*/ 198438 w 4412343"/>
                <a:gd name="connsiteY4" fmla="*/ 13273 h 3274905"/>
                <a:gd name="connsiteX5" fmla="*/ 251052 w 4412343"/>
                <a:gd name="connsiteY5" fmla="*/ 43209 h 3274905"/>
                <a:gd name="connsiteX6" fmla="*/ 285976 w 4412343"/>
                <a:gd name="connsiteY6" fmla="*/ 125079 h 3274905"/>
                <a:gd name="connsiteX7" fmla="*/ 347889 w 4412343"/>
                <a:gd name="connsiteY7" fmla="*/ 304466 h 3274905"/>
                <a:gd name="connsiteX8" fmla="*/ 520246 w 4412343"/>
                <a:gd name="connsiteY8" fmla="*/ 798405 h 3274905"/>
                <a:gd name="connsiteX9" fmla="*/ 745671 w 4412343"/>
                <a:gd name="connsiteY9" fmla="*/ 1427509 h 3274905"/>
                <a:gd name="connsiteX10" fmla="*/ 996496 w 4412343"/>
                <a:gd name="connsiteY10" fmla="*/ 1873823 h 3274905"/>
                <a:gd name="connsiteX11" fmla="*/ 1388835 w 4412343"/>
                <a:gd name="connsiteY11" fmla="*/ 2329209 h 3274905"/>
                <a:gd name="connsiteX12" fmla="*/ 1797050 w 4412343"/>
                <a:gd name="connsiteY12" fmla="*/ 2624030 h 3274905"/>
                <a:gd name="connsiteX13" fmla="*/ 2364014 w 4412343"/>
                <a:gd name="connsiteY13" fmla="*/ 2884834 h 3274905"/>
                <a:gd name="connsiteX14" fmla="*/ 3033032 w 4412343"/>
                <a:gd name="connsiteY14" fmla="*/ 3077602 h 3274905"/>
                <a:gd name="connsiteX15" fmla="*/ 3875314 w 4412343"/>
                <a:gd name="connsiteY15" fmla="*/ 3231362 h 3274905"/>
                <a:gd name="connsiteX16" fmla="*/ 4412343 w 4412343"/>
                <a:gd name="connsiteY16" fmla="*/ 3245877 h 327490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198438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212726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7638 h 3267638"/>
                <a:gd name="connsiteX1" fmla="*/ 157389 w 4412343"/>
                <a:gd name="connsiteY1" fmla="*/ 136862 h 3267638"/>
                <a:gd name="connsiteX2" fmla="*/ 166915 w 4412343"/>
                <a:gd name="connsiteY2" fmla="*/ 46373 h 3267638"/>
                <a:gd name="connsiteX3" fmla="*/ 196057 w 4412343"/>
                <a:gd name="connsiteY3" fmla="*/ 3625 h 3267638"/>
                <a:gd name="connsiteX4" fmla="*/ 212726 w 4412343"/>
                <a:gd name="connsiteY4" fmla="*/ 6006 h 3267638"/>
                <a:gd name="connsiteX5" fmla="*/ 251052 w 4412343"/>
                <a:gd name="connsiteY5" fmla="*/ 35942 h 3267638"/>
                <a:gd name="connsiteX6" fmla="*/ 285976 w 4412343"/>
                <a:gd name="connsiteY6" fmla="*/ 117812 h 3267638"/>
                <a:gd name="connsiteX7" fmla="*/ 347889 w 4412343"/>
                <a:gd name="connsiteY7" fmla="*/ 297199 h 3267638"/>
                <a:gd name="connsiteX8" fmla="*/ 520246 w 4412343"/>
                <a:gd name="connsiteY8" fmla="*/ 791138 h 3267638"/>
                <a:gd name="connsiteX9" fmla="*/ 745671 w 4412343"/>
                <a:gd name="connsiteY9" fmla="*/ 1420242 h 3267638"/>
                <a:gd name="connsiteX10" fmla="*/ 996496 w 4412343"/>
                <a:gd name="connsiteY10" fmla="*/ 1866556 h 3267638"/>
                <a:gd name="connsiteX11" fmla="*/ 1388835 w 4412343"/>
                <a:gd name="connsiteY11" fmla="*/ 2321942 h 3267638"/>
                <a:gd name="connsiteX12" fmla="*/ 1797050 w 4412343"/>
                <a:gd name="connsiteY12" fmla="*/ 2616763 h 3267638"/>
                <a:gd name="connsiteX13" fmla="*/ 2364014 w 4412343"/>
                <a:gd name="connsiteY13" fmla="*/ 2877567 h 3267638"/>
                <a:gd name="connsiteX14" fmla="*/ 3033032 w 4412343"/>
                <a:gd name="connsiteY14" fmla="*/ 3070335 h 3267638"/>
                <a:gd name="connsiteX15" fmla="*/ 3875314 w 4412343"/>
                <a:gd name="connsiteY15" fmla="*/ 3224095 h 3267638"/>
                <a:gd name="connsiteX16" fmla="*/ 4412343 w 4412343"/>
                <a:gd name="connsiteY16" fmla="*/ 3238610 h 3267638"/>
                <a:gd name="connsiteX0" fmla="*/ 0 w 4412343"/>
                <a:gd name="connsiteY0" fmla="*/ 3266723 h 3266723"/>
                <a:gd name="connsiteX1" fmla="*/ 157389 w 4412343"/>
                <a:gd name="connsiteY1" fmla="*/ 135947 h 3266723"/>
                <a:gd name="connsiteX2" fmla="*/ 166915 w 4412343"/>
                <a:gd name="connsiteY2" fmla="*/ 45458 h 3266723"/>
                <a:gd name="connsiteX3" fmla="*/ 196057 w 4412343"/>
                <a:gd name="connsiteY3" fmla="*/ 2710 h 3266723"/>
                <a:gd name="connsiteX4" fmla="*/ 251052 w 4412343"/>
                <a:gd name="connsiteY4" fmla="*/ 35027 h 3266723"/>
                <a:gd name="connsiteX5" fmla="*/ 285976 w 4412343"/>
                <a:gd name="connsiteY5" fmla="*/ 116897 h 3266723"/>
                <a:gd name="connsiteX6" fmla="*/ 347889 w 4412343"/>
                <a:gd name="connsiteY6" fmla="*/ 296284 h 3266723"/>
                <a:gd name="connsiteX7" fmla="*/ 520246 w 4412343"/>
                <a:gd name="connsiteY7" fmla="*/ 790223 h 3266723"/>
                <a:gd name="connsiteX8" fmla="*/ 745671 w 4412343"/>
                <a:gd name="connsiteY8" fmla="*/ 1419327 h 3266723"/>
                <a:gd name="connsiteX9" fmla="*/ 996496 w 4412343"/>
                <a:gd name="connsiteY9" fmla="*/ 1865641 h 3266723"/>
                <a:gd name="connsiteX10" fmla="*/ 1388835 w 4412343"/>
                <a:gd name="connsiteY10" fmla="*/ 2321027 h 3266723"/>
                <a:gd name="connsiteX11" fmla="*/ 1797050 w 4412343"/>
                <a:gd name="connsiteY11" fmla="*/ 2615848 h 3266723"/>
                <a:gd name="connsiteX12" fmla="*/ 2364014 w 4412343"/>
                <a:gd name="connsiteY12" fmla="*/ 2876652 h 3266723"/>
                <a:gd name="connsiteX13" fmla="*/ 3033032 w 4412343"/>
                <a:gd name="connsiteY13" fmla="*/ 3069420 h 3266723"/>
                <a:gd name="connsiteX14" fmla="*/ 3875314 w 4412343"/>
                <a:gd name="connsiteY14" fmla="*/ 3223180 h 3266723"/>
                <a:gd name="connsiteX15" fmla="*/ 4412343 w 4412343"/>
                <a:gd name="connsiteY15" fmla="*/ 3237695 h 3266723"/>
                <a:gd name="connsiteX0" fmla="*/ 0 w 4412343"/>
                <a:gd name="connsiteY0" fmla="*/ 3264565 h 3264565"/>
                <a:gd name="connsiteX1" fmla="*/ 157389 w 4412343"/>
                <a:gd name="connsiteY1" fmla="*/ 133789 h 3264565"/>
                <a:gd name="connsiteX2" fmla="*/ 166915 w 4412343"/>
                <a:gd name="connsiteY2" fmla="*/ 43300 h 3264565"/>
                <a:gd name="connsiteX3" fmla="*/ 169295 w 4412343"/>
                <a:gd name="connsiteY3" fmla="*/ 14726 h 3264565"/>
                <a:gd name="connsiteX4" fmla="*/ 196057 w 4412343"/>
                <a:gd name="connsiteY4" fmla="*/ 552 h 3264565"/>
                <a:gd name="connsiteX5" fmla="*/ 251052 w 4412343"/>
                <a:gd name="connsiteY5" fmla="*/ 32869 h 3264565"/>
                <a:gd name="connsiteX6" fmla="*/ 285976 w 4412343"/>
                <a:gd name="connsiteY6" fmla="*/ 114739 h 3264565"/>
                <a:gd name="connsiteX7" fmla="*/ 347889 w 4412343"/>
                <a:gd name="connsiteY7" fmla="*/ 294126 h 3264565"/>
                <a:gd name="connsiteX8" fmla="*/ 520246 w 4412343"/>
                <a:gd name="connsiteY8" fmla="*/ 788065 h 3264565"/>
                <a:gd name="connsiteX9" fmla="*/ 745671 w 4412343"/>
                <a:gd name="connsiteY9" fmla="*/ 1417169 h 3264565"/>
                <a:gd name="connsiteX10" fmla="*/ 996496 w 4412343"/>
                <a:gd name="connsiteY10" fmla="*/ 1863483 h 3264565"/>
                <a:gd name="connsiteX11" fmla="*/ 1388835 w 4412343"/>
                <a:gd name="connsiteY11" fmla="*/ 2318869 h 3264565"/>
                <a:gd name="connsiteX12" fmla="*/ 1797050 w 4412343"/>
                <a:gd name="connsiteY12" fmla="*/ 2613690 h 3264565"/>
                <a:gd name="connsiteX13" fmla="*/ 2364014 w 4412343"/>
                <a:gd name="connsiteY13" fmla="*/ 2874494 h 3264565"/>
                <a:gd name="connsiteX14" fmla="*/ 3033032 w 4412343"/>
                <a:gd name="connsiteY14" fmla="*/ 3067262 h 3264565"/>
                <a:gd name="connsiteX15" fmla="*/ 3875314 w 4412343"/>
                <a:gd name="connsiteY15" fmla="*/ 3221022 h 3264565"/>
                <a:gd name="connsiteX16" fmla="*/ 4412343 w 4412343"/>
                <a:gd name="connsiteY16" fmla="*/ 3235537 h 3264565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520246 w 4412343"/>
                <a:gd name="connsiteY8" fmla="*/ 788688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491218 w 4412343"/>
                <a:gd name="connsiteY8" fmla="*/ 832231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46464"/>
                <a:gd name="connsiteY0" fmla="*/ 3252464 h 3252464"/>
                <a:gd name="connsiteX1" fmla="*/ 191510 w 4446464"/>
                <a:gd name="connsiteY1" fmla="*/ 134412 h 3252464"/>
                <a:gd name="connsiteX2" fmla="*/ 201036 w 4446464"/>
                <a:gd name="connsiteY2" fmla="*/ 43923 h 3252464"/>
                <a:gd name="connsiteX3" fmla="*/ 212941 w 4446464"/>
                <a:gd name="connsiteY3" fmla="*/ 10587 h 3252464"/>
                <a:gd name="connsiteX4" fmla="*/ 230178 w 4446464"/>
                <a:gd name="connsiteY4" fmla="*/ 1175 h 3252464"/>
                <a:gd name="connsiteX5" fmla="*/ 285173 w 4446464"/>
                <a:gd name="connsiteY5" fmla="*/ 33492 h 3252464"/>
                <a:gd name="connsiteX6" fmla="*/ 320097 w 4446464"/>
                <a:gd name="connsiteY6" fmla="*/ 115362 h 3252464"/>
                <a:gd name="connsiteX7" fmla="*/ 382010 w 4446464"/>
                <a:gd name="connsiteY7" fmla="*/ 294749 h 3252464"/>
                <a:gd name="connsiteX8" fmla="*/ 525339 w 4446464"/>
                <a:gd name="connsiteY8" fmla="*/ 832231 h 3252464"/>
                <a:gd name="connsiteX9" fmla="*/ 779792 w 4446464"/>
                <a:gd name="connsiteY9" fmla="*/ 1417792 h 3252464"/>
                <a:gd name="connsiteX10" fmla="*/ 1030617 w 4446464"/>
                <a:gd name="connsiteY10" fmla="*/ 1864106 h 3252464"/>
                <a:gd name="connsiteX11" fmla="*/ 1422956 w 4446464"/>
                <a:gd name="connsiteY11" fmla="*/ 2319492 h 3252464"/>
                <a:gd name="connsiteX12" fmla="*/ 1831171 w 4446464"/>
                <a:gd name="connsiteY12" fmla="*/ 2614313 h 3252464"/>
                <a:gd name="connsiteX13" fmla="*/ 2398135 w 4446464"/>
                <a:gd name="connsiteY13" fmla="*/ 2875117 h 3252464"/>
                <a:gd name="connsiteX14" fmla="*/ 3067153 w 4446464"/>
                <a:gd name="connsiteY14" fmla="*/ 3067885 h 3252464"/>
                <a:gd name="connsiteX15" fmla="*/ 3909435 w 4446464"/>
                <a:gd name="connsiteY15" fmla="*/ 3221645 h 3252464"/>
                <a:gd name="connsiteX16" fmla="*/ 4446464 w 4446464"/>
                <a:gd name="connsiteY16" fmla="*/ 3236160 h 32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6464" h="3252464">
                  <a:moveTo>
                    <a:pt x="0" y="3252464"/>
                  </a:moveTo>
                  <a:lnTo>
                    <a:pt x="191510" y="134412"/>
                  </a:lnTo>
                  <a:lnTo>
                    <a:pt x="201036" y="43923"/>
                  </a:lnTo>
                  <a:cubicBezTo>
                    <a:pt x="203020" y="24079"/>
                    <a:pt x="208084" y="17712"/>
                    <a:pt x="212941" y="10587"/>
                  </a:cubicBezTo>
                  <a:cubicBezTo>
                    <a:pt x="217798" y="3462"/>
                    <a:pt x="218139" y="-2643"/>
                    <a:pt x="230178" y="1175"/>
                  </a:cubicBezTo>
                  <a:cubicBezTo>
                    <a:pt x="242217" y="4993"/>
                    <a:pt x="270187" y="14461"/>
                    <a:pt x="285173" y="33492"/>
                  </a:cubicBezTo>
                  <a:cubicBezTo>
                    <a:pt x="300159" y="52523"/>
                    <a:pt x="303164" y="71819"/>
                    <a:pt x="320097" y="115362"/>
                  </a:cubicBezTo>
                  <a:cubicBezTo>
                    <a:pt x="337030" y="158905"/>
                    <a:pt x="347803" y="175271"/>
                    <a:pt x="382010" y="294749"/>
                  </a:cubicBezTo>
                  <a:cubicBezTo>
                    <a:pt x="416217" y="414227"/>
                    <a:pt x="459042" y="645057"/>
                    <a:pt x="525339" y="832231"/>
                  </a:cubicBezTo>
                  <a:cubicBezTo>
                    <a:pt x="591636" y="1019405"/>
                    <a:pt x="695579" y="1245813"/>
                    <a:pt x="779792" y="1417792"/>
                  </a:cubicBezTo>
                  <a:cubicBezTo>
                    <a:pt x="864005" y="1589771"/>
                    <a:pt x="923423" y="1713823"/>
                    <a:pt x="1030617" y="1864106"/>
                  </a:cubicBezTo>
                  <a:cubicBezTo>
                    <a:pt x="1137811" y="2014389"/>
                    <a:pt x="1289530" y="2194458"/>
                    <a:pt x="1422956" y="2319492"/>
                  </a:cubicBezTo>
                  <a:cubicBezTo>
                    <a:pt x="1556382" y="2444526"/>
                    <a:pt x="1668641" y="2521709"/>
                    <a:pt x="1831171" y="2614313"/>
                  </a:cubicBezTo>
                  <a:cubicBezTo>
                    <a:pt x="1993701" y="2706917"/>
                    <a:pt x="2192138" y="2799522"/>
                    <a:pt x="2398135" y="2875117"/>
                  </a:cubicBezTo>
                  <a:cubicBezTo>
                    <a:pt x="2604132" y="2950712"/>
                    <a:pt x="2815270" y="3010130"/>
                    <a:pt x="3067153" y="3067885"/>
                  </a:cubicBezTo>
                  <a:cubicBezTo>
                    <a:pt x="3319036" y="3125640"/>
                    <a:pt x="3679550" y="3193599"/>
                    <a:pt x="3909435" y="3221645"/>
                  </a:cubicBezTo>
                  <a:cubicBezTo>
                    <a:pt x="4139320" y="3249691"/>
                    <a:pt x="4356959" y="3233741"/>
                    <a:pt x="4446464" y="323616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08413" y="1781260"/>
              <a:ext cx="3727587" cy="2930029"/>
            </a:xfrm>
            <a:custGeom>
              <a:avLst/>
              <a:gdLst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856343 w 4397828"/>
                <a:gd name="connsiteY3" fmla="*/ 1001486 h 3338286"/>
                <a:gd name="connsiteX4" fmla="*/ 856343 w 4397828"/>
                <a:gd name="connsiteY4" fmla="*/ 1001486 h 3338286"/>
                <a:gd name="connsiteX5" fmla="*/ 1219200 w 4397828"/>
                <a:gd name="connsiteY5" fmla="*/ 1509486 h 3338286"/>
                <a:gd name="connsiteX6" fmla="*/ 1814285 w 4397828"/>
                <a:gd name="connsiteY6" fmla="*/ 2075543 h 3338286"/>
                <a:gd name="connsiteX7" fmla="*/ 2757714 w 4397828"/>
                <a:gd name="connsiteY7" fmla="*/ 2699657 h 3338286"/>
                <a:gd name="connsiteX8" fmla="*/ 3468914 w 4397828"/>
                <a:gd name="connsiteY8" fmla="*/ 3048000 h 3338286"/>
                <a:gd name="connsiteX9" fmla="*/ 4397828 w 4397828"/>
                <a:gd name="connsiteY9" fmla="*/ 3294743 h 3338286"/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245495 w 4397828"/>
                <a:gd name="connsiteY3" fmla="*/ 69624 h 3338286"/>
                <a:gd name="connsiteX4" fmla="*/ 856343 w 4397828"/>
                <a:gd name="connsiteY4" fmla="*/ 1001486 h 3338286"/>
                <a:gd name="connsiteX5" fmla="*/ 856343 w 4397828"/>
                <a:gd name="connsiteY5" fmla="*/ 1001486 h 3338286"/>
                <a:gd name="connsiteX6" fmla="*/ 1219200 w 4397828"/>
                <a:gd name="connsiteY6" fmla="*/ 1509486 h 3338286"/>
                <a:gd name="connsiteX7" fmla="*/ 1814285 w 4397828"/>
                <a:gd name="connsiteY7" fmla="*/ 2075543 h 3338286"/>
                <a:gd name="connsiteX8" fmla="*/ 2757714 w 4397828"/>
                <a:gd name="connsiteY8" fmla="*/ 2699657 h 3338286"/>
                <a:gd name="connsiteX9" fmla="*/ 3468914 w 4397828"/>
                <a:gd name="connsiteY9" fmla="*/ 3048000 h 3338286"/>
                <a:gd name="connsiteX10" fmla="*/ 4397828 w 4397828"/>
                <a:gd name="connsiteY10" fmla="*/ 3294743 h 3338286"/>
                <a:gd name="connsiteX0" fmla="*/ 0 w 4397828"/>
                <a:gd name="connsiteY0" fmla="*/ 3338286 h 3338286"/>
                <a:gd name="connsiteX1" fmla="*/ 195489 w 4397828"/>
                <a:gd name="connsiteY1" fmla="*/ 45811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400025 h 3400025"/>
                <a:gd name="connsiteX1" fmla="*/ 181202 w 4397828"/>
                <a:gd name="connsiteY1" fmla="*/ 98025 h 3400025"/>
                <a:gd name="connsiteX2" fmla="*/ 203200 w 4397828"/>
                <a:gd name="connsiteY2" fmla="*/ 61739 h 3400025"/>
                <a:gd name="connsiteX3" fmla="*/ 203200 w 4397828"/>
                <a:gd name="connsiteY3" fmla="*/ 61739 h 3400025"/>
                <a:gd name="connsiteX4" fmla="*/ 226445 w 4397828"/>
                <a:gd name="connsiteY4" fmla="*/ 64688 h 3400025"/>
                <a:gd name="connsiteX5" fmla="*/ 255020 w 4397828"/>
                <a:gd name="connsiteY5" fmla="*/ 76595 h 3400025"/>
                <a:gd name="connsiteX6" fmla="*/ 856343 w 4397828"/>
                <a:gd name="connsiteY6" fmla="*/ 1063225 h 3400025"/>
                <a:gd name="connsiteX7" fmla="*/ 856343 w 4397828"/>
                <a:gd name="connsiteY7" fmla="*/ 1063225 h 3400025"/>
                <a:gd name="connsiteX8" fmla="*/ 1219200 w 4397828"/>
                <a:gd name="connsiteY8" fmla="*/ 1571225 h 3400025"/>
                <a:gd name="connsiteX9" fmla="*/ 1814285 w 4397828"/>
                <a:gd name="connsiteY9" fmla="*/ 2137282 h 3400025"/>
                <a:gd name="connsiteX10" fmla="*/ 2757714 w 4397828"/>
                <a:gd name="connsiteY10" fmla="*/ 2761396 h 3400025"/>
                <a:gd name="connsiteX11" fmla="*/ 3468914 w 4397828"/>
                <a:gd name="connsiteY11" fmla="*/ 3109739 h 3400025"/>
                <a:gd name="connsiteX12" fmla="*/ 4397828 w 4397828"/>
                <a:gd name="connsiteY12" fmla="*/ 3356482 h 3400025"/>
                <a:gd name="connsiteX0" fmla="*/ 0 w 4397828"/>
                <a:gd name="connsiteY0" fmla="*/ 3422824 h 3422824"/>
                <a:gd name="connsiteX1" fmla="*/ 181202 w 4397828"/>
                <a:gd name="connsiteY1" fmla="*/ 120824 h 3422824"/>
                <a:gd name="connsiteX2" fmla="*/ 203200 w 4397828"/>
                <a:gd name="connsiteY2" fmla="*/ 84538 h 3422824"/>
                <a:gd name="connsiteX3" fmla="*/ 203200 w 4397828"/>
                <a:gd name="connsiteY3" fmla="*/ 84538 h 3422824"/>
                <a:gd name="connsiteX4" fmla="*/ 226445 w 4397828"/>
                <a:gd name="connsiteY4" fmla="*/ 87487 h 3422824"/>
                <a:gd name="connsiteX5" fmla="*/ 212158 w 4397828"/>
                <a:gd name="connsiteY5" fmla="*/ 32719 h 3422824"/>
                <a:gd name="connsiteX6" fmla="*/ 255020 w 4397828"/>
                <a:gd name="connsiteY6" fmla="*/ 99394 h 3422824"/>
                <a:gd name="connsiteX7" fmla="*/ 856343 w 4397828"/>
                <a:gd name="connsiteY7" fmla="*/ 1086024 h 3422824"/>
                <a:gd name="connsiteX8" fmla="*/ 856343 w 4397828"/>
                <a:gd name="connsiteY8" fmla="*/ 1086024 h 3422824"/>
                <a:gd name="connsiteX9" fmla="*/ 1219200 w 4397828"/>
                <a:gd name="connsiteY9" fmla="*/ 1594024 h 3422824"/>
                <a:gd name="connsiteX10" fmla="*/ 1814285 w 4397828"/>
                <a:gd name="connsiteY10" fmla="*/ 2160081 h 3422824"/>
                <a:gd name="connsiteX11" fmla="*/ 2757714 w 4397828"/>
                <a:gd name="connsiteY11" fmla="*/ 2784195 h 3422824"/>
                <a:gd name="connsiteX12" fmla="*/ 3468914 w 4397828"/>
                <a:gd name="connsiteY12" fmla="*/ 3132538 h 3422824"/>
                <a:gd name="connsiteX13" fmla="*/ 4397828 w 4397828"/>
                <a:gd name="connsiteY13" fmla="*/ 3379281 h 3422824"/>
                <a:gd name="connsiteX0" fmla="*/ 0 w 4397828"/>
                <a:gd name="connsiteY0" fmla="*/ 3406101 h 3406101"/>
                <a:gd name="connsiteX1" fmla="*/ 181202 w 4397828"/>
                <a:gd name="connsiteY1" fmla="*/ 104101 h 3406101"/>
                <a:gd name="connsiteX2" fmla="*/ 203200 w 4397828"/>
                <a:gd name="connsiteY2" fmla="*/ 67815 h 3406101"/>
                <a:gd name="connsiteX3" fmla="*/ 203200 w 4397828"/>
                <a:gd name="connsiteY3" fmla="*/ 67815 h 3406101"/>
                <a:gd name="connsiteX4" fmla="*/ 226445 w 4397828"/>
                <a:gd name="connsiteY4" fmla="*/ 70764 h 3406101"/>
                <a:gd name="connsiteX5" fmla="*/ 212158 w 4397828"/>
                <a:gd name="connsiteY5" fmla="*/ 15996 h 3406101"/>
                <a:gd name="connsiteX6" fmla="*/ 255020 w 4397828"/>
                <a:gd name="connsiteY6" fmla="*/ 82671 h 3406101"/>
                <a:gd name="connsiteX7" fmla="*/ 856343 w 4397828"/>
                <a:gd name="connsiteY7" fmla="*/ 1069301 h 3406101"/>
                <a:gd name="connsiteX8" fmla="*/ 856343 w 4397828"/>
                <a:gd name="connsiteY8" fmla="*/ 1069301 h 3406101"/>
                <a:gd name="connsiteX9" fmla="*/ 1219200 w 4397828"/>
                <a:gd name="connsiteY9" fmla="*/ 1577301 h 3406101"/>
                <a:gd name="connsiteX10" fmla="*/ 1814285 w 4397828"/>
                <a:gd name="connsiteY10" fmla="*/ 2143358 h 3406101"/>
                <a:gd name="connsiteX11" fmla="*/ 2757714 w 4397828"/>
                <a:gd name="connsiteY11" fmla="*/ 2767472 h 3406101"/>
                <a:gd name="connsiteX12" fmla="*/ 3468914 w 4397828"/>
                <a:gd name="connsiteY12" fmla="*/ 3115815 h 3406101"/>
                <a:gd name="connsiteX13" fmla="*/ 4397828 w 4397828"/>
                <a:gd name="connsiteY13" fmla="*/ 3362558 h 3406101"/>
                <a:gd name="connsiteX0" fmla="*/ 0 w 4397828"/>
                <a:gd name="connsiteY0" fmla="*/ 3400026 h 3400026"/>
                <a:gd name="connsiteX1" fmla="*/ 181202 w 4397828"/>
                <a:gd name="connsiteY1" fmla="*/ 98026 h 3400026"/>
                <a:gd name="connsiteX2" fmla="*/ 203200 w 4397828"/>
                <a:gd name="connsiteY2" fmla="*/ 61740 h 3400026"/>
                <a:gd name="connsiteX3" fmla="*/ 203200 w 4397828"/>
                <a:gd name="connsiteY3" fmla="*/ 61740 h 3400026"/>
                <a:gd name="connsiteX4" fmla="*/ 226445 w 4397828"/>
                <a:gd name="connsiteY4" fmla="*/ 64689 h 3400026"/>
                <a:gd name="connsiteX5" fmla="*/ 255020 w 4397828"/>
                <a:gd name="connsiteY5" fmla="*/ 76596 h 3400026"/>
                <a:gd name="connsiteX6" fmla="*/ 856343 w 4397828"/>
                <a:gd name="connsiteY6" fmla="*/ 1063226 h 3400026"/>
                <a:gd name="connsiteX7" fmla="*/ 856343 w 4397828"/>
                <a:gd name="connsiteY7" fmla="*/ 1063226 h 3400026"/>
                <a:gd name="connsiteX8" fmla="*/ 1219200 w 4397828"/>
                <a:gd name="connsiteY8" fmla="*/ 1571226 h 3400026"/>
                <a:gd name="connsiteX9" fmla="*/ 1814285 w 4397828"/>
                <a:gd name="connsiteY9" fmla="*/ 2137283 h 3400026"/>
                <a:gd name="connsiteX10" fmla="*/ 2757714 w 4397828"/>
                <a:gd name="connsiteY10" fmla="*/ 2761397 h 3400026"/>
                <a:gd name="connsiteX11" fmla="*/ 3468914 w 4397828"/>
                <a:gd name="connsiteY11" fmla="*/ 3109740 h 3400026"/>
                <a:gd name="connsiteX12" fmla="*/ 4397828 w 4397828"/>
                <a:gd name="connsiteY12" fmla="*/ 3356483 h 3400026"/>
                <a:gd name="connsiteX0" fmla="*/ 0 w 4397828"/>
                <a:gd name="connsiteY0" fmla="*/ 3398313 h 3398313"/>
                <a:gd name="connsiteX1" fmla="*/ 181202 w 4397828"/>
                <a:gd name="connsiteY1" fmla="*/ 96313 h 3398313"/>
                <a:gd name="connsiteX2" fmla="*/ 203200 w 4397828"/>
                <a:gd name="connsiteY2" fmla="*/ 60027 h 3398313"/>
                <a:gd name="connsiteX3" fmla="*/ 203200 w 4397828"/>
                <a:gd name="connsiteY3" fmla="*/ 60027 h 3398313"/>
                <a:gd name="connsiteX4" fmla="*/ 226445 w 4397828"/>
                <a:gd name="connsiteY4" fmla="*/ 62976 h 3398313"/>
                <a:gd name="connsiteX5" fmla="*/ 285976 w 4397828"/>
                <a:gd name="connsiteY5" fmla="*/ 77264 h 3398313"/>
                <a:gd name="connsiteX6" fmla="*/ 856343 w 4397828"/>
                <a:gd name="connsiteY6" fmla="*/ 1061513 h 3398313"/>
                <a:gd name="connsiteX7" fmla="*/ 856343 w 4397828"/>
                <a:gd name="connsiteY7" fmla="*/ 1061513 h 3398313"/>
                <a:gd name="connsiteX8" fmla="*/ 1219200 w 4397828"/>
                <a:gd name="connsiteY8" fmla="*/ 1569513 h 3398313"/>
                <a:gd name="connsiteX9" fmla="*/ 1814285 w 4397828"/>
                <a:gd name="connsiteY9" fmla="*/ 2135570 h 3398313"/>
                <a:gd name="connsiteX10" fmla="*/ 2757714 w 4397828"/>
                <a:gd name="connsiteY10" fmla="*/ 2759684 h 3398313"/>
                <a:gd name="connsiteX11" fmla="*/ 3468914 w 4397828"/>
                <a:gd name="connsiteY11" fmla="*/ 3108027 h 3398313"/>
                <a:gd name="connsiteX12" fmla="*/ 4397828 w 4397828"/>
                <a:gd name="connsiteY12" fmla="*/ 3354770 h 3398313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5976 w 4397828"/>
                <a:gd name="connsiteY5" fmla="*/ 1723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8357 w 4397828"/>
                <a:gd name="connsiteY5" fmla="*/ 29143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9349 h 3339349"/>
                <a:gd name="connsiteX1" fmla="*/ 181202 w 4397828"/>
                <a:gd name="connsiteY1" fmla="*/ 37349 h 3339349"/>
                <a:gd name="connsiteX2" fmla="*/ 203200 w 4397828"/>
                <a:gd name="connsiteY2" fmla="*/ 1063 h 3339349"/>
                <a:gd name="connsiteX3" fmla="*/ 191294 w 4397828"/>
                <a:gd name="connsiteY3" fmla="*/ 10588 h 3339349"/>
                <a:gd name="connsiteX4" fmla="*/ 226445 w 4397828"/>
                <a:gd name="connsiteY4" fmla="*/ 4012 h 3339349"/>
                <a:gd name="connsiteX5" fmla="*/ 278832 w 4397828"/>
                <a:gd name="connsiteY5" fmla="*/ 37350 h 3339349"/>
                <a:gd name="connsiteX6" fmla="*/ 856343 w 4397828"/>
                <a:gd name="connsiteY6" fmla="*/ 1002549 h 3339349"/>
                <a:gd name="connsiteX7" fmla="*/ 856343 w 4397828"/>
                <a:gd name="connsiteY7" fmla="*/ 1002549 h 3339349"/>
                <a:gd name="connsiteX8" fmla="*/ 1219200 w 4397828"/>
                <a:gd name="connsiteY8" fmla="*/ 1510549 h 3339349"/>
                <a:gd name="connsiteX9" fmla="*/ 1814285 w 4397828"/>
                <a:gd name="connsiteY9" fmla="*/ 2076606 h 3339349"/>
                <a:gd name="connsiteX10" fmla="*/ 2757714 w 4397828"/>
                <a:gd name="connsiteY10" fmla="*/ 2700720 h 3339349"/>
                <a:gd name="connsiteX11" fmla="*/ 3468914 w 4397828"/>
                <a:gd name="connsiteY11" fmla="*/ 3049063 h 3339349"/>
                <a:gd name="connsiteX12" fmla="*/ 4397828 w 4397828"/>
                <a:gd name="connsiteY12" fmla="*/ 3295806 h 3339349"/>
                <a:gd name="connsiteX0" fmla="*/ 0 w 4397828"/>
                <a:gd name="connsiteY0" fmla="*/ 3341392 h 3341392"/>
                <a:gd name="connsiteX1" fmla="*/ 181202 w 4397828"/>
                <a:gd name="connsiteY1" fmla="*/ 39392 h 3341392"/>
                <a:gd name="connsiteX2" fmla="*/ 203200 w 4397828"/>
                <a:gd name="connsiteY2" fmla="*/ 3106 h 3341392"/>
                <a:gd name="connsiteX3" fmla="*/ 226445 w 4397828"/>
                <a:gd name="connsiteY3" fmla="*/ 6055 h 3341392"/>
                <a:gd name="connsiteX4" fmla="*/ 278832 w 4397828"/>
                <a:gd name="connsiteY4" fmla="*/ 39393 h 3341392"/>
                <a:gd name="connsiteX5" fmla="*/ 856343 w 4397828"/>
                <a:gd name="connsiteY5" fmla="*/ 1004592 h 3341392"/>
                <a:gd name="connsiteX6" fmla="*/ 856343 w 4397828"/>
                <a:gd name="connsiteY6" fmla="*/ 1004592 h 3341392"/>
                <a:gd name="connsiteX7" fmla="*/ 1219200 w 4397828"/>
                <a:gd name="connsiteY7" fmla="*/ 1512592 h 3341392"/>
                <a:gd name="connsiteX8" fmla="*/ 1814285 w 4397828"/>
                <a:gd name="connsiteY8" fmla="*/ 2078649 h 3341392"/>
                <a:gd name="connsiteX9" fmla="*/ 2757714 w 4397828"/>
                <a:gd name="connsiteY9" fmla="*/ 2702763 h 3341392"/>
                <a:gd name="connsiteX10" fmla="*/ 3468914 w 4397828"/>
                <a:gd name="connsiteY10" fmla="*/ 3051106 h 3341392"/>
                <a:gd name="connsiteX11" fmla="*/ 4397828 w 4397828"/>
                <a:gd name="connsiteY11" fmla="*/ 3297849 h 3341392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814285 w 4397828"/>
                <a:gd name="connsiteY8" fmla="*/ 2079767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19394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7828" h="3342510">
                  <a:moveTo>
                    <a:pt x="0" y="3342510"/>
                  </a:moveTo>
                  <a:lnTo>
                    <a:pt x="181202" y="40510"/>
                  </a:lnTo>
                  <a:cubicBezTo>
                    <a:pt x="188535" y="28415"/>
                    <a:pt x="193278" y="10177"/>
                    <a:pt x="203200" y="4224"/>
                  </a:cubicBezTo>
                  <a:cubicBezTo>
                    <a:pt x="213122" y="-1729"/>
                    <a:pt x="228127" y="-1256"/>
                    <a:pt x="240732" y="4792"/>
                  </a:cubicBezTo>
                  <a:cubicBezTo>
                    <a:pt x="249369" y="7268"/>
                    <a:pt x="257192" y="14581"/>
                    <a:pt x="278832" y="40511"/>
                  </a:cubicBezTo>
                  <a:lnTo>
                    <a:pt x="856343" y="1005710"/>
                  </a:lnTo>
                  <a:lnTo>
                    <a:pt x="856343" y="1005710"/>
                  </a:lnTo>
                  <a:cubicBezTo>
                    <a:pt x="916819" y="1090377"/>
                    <a:pt x="1032879" y="1314018"/>
                    <a:pt x="1219200" y="1513710"/>
                  </a:cubicBezTo>
                  <a:cubicBezTo>
                    <a:pt x="1405521" y="1713402"/>
                    <a:pt x="1717850" y="2002916"/>
                    <a:pt x="1974269" y="2203863"/>
                  </a:cubicBezTo>
                  <a:cubicBezTo>
                    <a:pt x="2230688" y="2404810"/>
                    <a:pt x="2508607" y="2578001"/>
                    <a:pt x="2757714" y="2719394"/>
                  </a:cubicBezTo>
                  <a:cubicBezTo>
                    <a:pt x="3006821" y="2860787"/>
                    <a:pt x="3195562" y="2955629"/>
                    <a:pt x="3468914" y="3052224"/>
                  </a:cubicBezTo>
                  <a:cubicBezTo>
                    <a:pt x="3742266" y="3148819"/>
                    <a:pt x="4262361" y="3255424"/>
                    <a:pt x="4397828" y="3298967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5593409" y="3242243"/>
              <a:ext cx="891270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4E6BFA"/>
                  </a:solidFill>
                </a:rPr>
                <a:t>Asthma </a:t>
              </a:r>
              <a:br>
                <a:rPr lang="en-US" sz="1600" dirty="0">
                  <a:solidFill>
                    <a:srgbClr val="4E6BFA"/>
                  </a:solidFill>
                </a:rPr>
              </a:br>
              <a:r>
                <a:rPr lang="en-US" sz="1600" dirty="0">
                  <a:solidFill>
                    <a:srgbClr val="4E6BFA"/>
                  </a:solidFill>
                </a:rPr>
                <a:t>(after BD)</a:t>
              </a: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5283112" y="3917744"/>
              <a:ext cx="1061188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Asthma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(before BD)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08413" y="1808964"/>
              <a:ext cx="3770884" cy="2910413"/>
            </a:xfrm>
            <a:custGeom>
              <a:avLst/>
              <a:gdLst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4412343 w 4706509"/>
                <a:gd name="connsiteY3" fmla="*/ 3294743 h 3553385"/>
                <a:gd name="connsiteX4" fmla="*/ 4397829 w 4706509"/>
                <a:gd name="connsiteY4" fmla="*/ 3294743 h 3553385"/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249743 w 4706509"/>
                <a:gd name="connsiteY3" fmla="*/ 23134 h 3553385"/>
                <a:gd name="connsiteX4" fmla="*/ 4412343 w 4706509"/>
                <a:gd name="connsiteY4" fmla="*/ 3294743 h 3553385"/>
                <a:gd name="connsiteX5" fmla="*/ 4397829 w 4706509"/>
                <a:gd name="connsiteY5" fmla="*/ 3294743 h 3553385"/>
                <a:gd name="connsiteX0" fmla="*/ 0 w 4706509"/>
                <a:gd name="connsiteY0" fmla="*/ 3323771 h 3553385"/>
                <a:gd name="connsiteX1" fmla="*/ 208968 w 4706509"/>
                <a:gd name="connsiteY1" fmla="*/ 51260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196226 w 4706509"/>
                <a:gd name="connsiteY3" fmla="*/ 23134 h 3553385"/>
                <a:gd name="connsiteX4" fmla="*/ 217714 w 4706509"/>
                <a:gd name="connsiteY4" fmla="*/ 0 h 3553385"/>
                <a:gd name="connsiteX5" fmla="*/ 249743 w 4706509"/>
                <a:gd name="connsiteY5" fmla="*/ 23134 h 3553385"/>
                <a:gd name="connsiteX6" fmla="*/ 4412343 w 4706509"/>
                <a:gd name="connsiteY6" fmla="*/ 3294743 h 3553385"/>
                <a:gd name="connsiteX7" fmla="*/ 4397829 w 4706509"/>
                <a:gd name="connsiteY7" fmla="*/ 3294743 h 3553385"/>
                <a:gd name="connsiteX0" fmla="*/ 0 w 4706509"/>
                <a:gd name="connsiteY0" fmla="*/ 3325669 h 3555283"/>
                <a:gd name="connsiteX1" fmla="*/ 188581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4441 h 3554055"/>
                <a:gd name="connsiteX1" fmla="*/ 178388 w 4706509"/>
                <a:gd name="connsiteY1" fmla="*/ 46815 h 3554055"/>
                <a:gd name="connsiteX2" fmla="*/ 217714 w 4706509"/>
                <a:gd name="connsiteY2" fmla="*/ 670 h 3554055"/>
                <a:gd name="connsiteX3" fmla="*/ 165645 w 4706509"/>
                <a:gd name="connsiteY3" fmla="*/ 18690 h 3554055"/>
                <a:gd name="connsiteX4" fmla="*/ 188581 w 4706509"/>
                <a:gd name="connsiteY4" fmla="*/ 8462 h 3554055"/>
                <a:gd name="connsiteX5" fmla="*/ 217714 w 4706509"/>
                <a:gd name="connsiteY5" fmla="*/ 670 h 3554055"/>
                <a:gd name="connsiteX6" fmla="*/ 249743 w 4706509"/>
                <a:gd name="connsiteY6" fmla="*/ 23804 h 3554055"/>
                <a:gd name="connsiteX7" fmla="*/ 4412343 w 4706509"/>
                <a:gd name="connsiteY7" fmla="*/ 3295413 h 3554055"/>
                <a:gd name="connsiteX8" fmla="*/ 4397829 w 4706509"/>
                <a:gd name="connsiteY8" fmla="*/ 3295413 h 3554055"/>
                <a:gd name="connsiteX0" fmla="*/ 0 w 4706509"/>
                <a:gd name="connsiteY0" fmla="*/ 3325426 h 3555040"/>
                <a:gd name="connsiteX1" fmla="*/ 178388 w 4706509"/>
                <a:gd name="connsiteY1" fmla="*/ 47800 h 3555040"/>
                <a:gd name="connsiteX2" fmla="*/ 217714 w 4706509"/>
                <a:gd name="connsiteY2" fmla="*/ 1655 h 3555040"/>
                <a:gd name="connsiteX3" fmla="*/ 188581 w 4706509"/>
                <a:gd name="connsiteY3" fmla="*/ 9447 h 3555040"/>
                <a:gd name="connsiteX4" fmla="*/ 217714 w 4706509"/>
                <a:gd name="connsiteY4" fmla="*/ 1655 h 3555040"/>
                <a:gd name="connsiteX5" fmla="*/ 249743 w 4706509"/>
                <a:gd name="connsiteY5" fmla="*/ 24789 h 3555040"/>
                <a:gd name="connsiteX6" fmla="*/ 4412343 w 4706509"/>
                <a:gd name="connsiteY6" fmla="*/ 3296398 h 3555040"/>
                <a:gd name="connsiteX7" fmla="*/ 4397829 w 4706509"/>
                <a:gd name="connsiteY7" fmla="*/ 3296398 h 3555040"/>
                <a:gd name="connsiteX0" fmla="*/ 0 w 4703011"/>
                <a:gd name="connsiteY0" fmla="*/ 3325426 h 3553898"/>
                <a:gd name="connsiteX1" fmla="*/ 178388 w 4703011"/>
                <a:gd name="connsiteY1" fmla="*/ 47800 h 3553898"/>
                <a:gd name="connsiteX2" fmla="*/ 217714 w 4703011"/>
                <a:gd name="connsiteY2" fmla="*/ 1655 h 3553898"/>
                <a:gd name="connsiteX3" fmla="*/ 188581 w 4703011"/>
                <a:gd name="connsiteY3" fmla="*/ 9447 h 3553898"/>
                <a:gd name="connsiteX4" fmla="*/ 217714 w 4703011"/>
                <a:gd name="connsiteY4" fmla="*/ 1655 h 3553898"/>
                <a:gd name="connsiteX5" fmla="*/ 265033 w 4703011"/>
                <a:gd name="connsiteY5" fmla="*/ 17118 h 3553898"/>
                <a:gd name="connsiteX6" fmla="*/ 4412343 w 4703011"/>
                <a:gd name="connsiteY6" fmla="*/ 3296398 h 3553898"/>
                <a:gd name="connsiteX7" fmla="*/ 4397829 w 4703011"/>
                <a:gd name="connsiteY7" fmla="*/ 3296398 h 3553898"/>
                <a:gd name="connsiteX0" fmla="*/ 0 w 4703011"/>
                <a:gd name="connsiteY0" fmla="*/ 3324588 h 3553060"/>
                <a:gd name="connsiteX1" fmla="*/ 178388 w 4703011"/>
                <a:gd name="connsiteY1" fmla="*/ 46962 h 3553060"/>
                <a:gd name="connsiteX2" fmla="*/ 217714 w 4703011"/>
                <a:gd name="connsiteY2" fmla="*/ 817 h 3553060"/>
                <a:gd name="connsiteX3" fmla="*/ 191130 w 4703011"/>
                <a:gd name="connsiteY3" fmla="*/ 16280 h 3553060"/>
                <a:gd name="connsiteX4" fmla="*/ 217714 w 4703011"/>
                <a:gd name="connsiteY4" fmla="*/ 817 h 3553060"/>
                <a:gd name="connsiteX5" fmla="*/ 265033 w 4703011"/>
                <a:gd name="connsiteY5" fmla="*/ 16280 h 3553060"/>
                <a:gd name="connsiteX6" fmla="*/ 4412343 w 4703011"/>
                <a:gd name="connsiteY6" fmla="*/ 3295560 h 3553060"/>
                <a:gd name="connsiteX7" fmla="*/ 4397829 w 4703011"/>
                <a:gd name="connsiteY7" fmla="*/ 3295560 h 3553060"/>
                <a:gd name="connsiteX0" fmla="*/ 0 w 4412343"/>
                <a:gd name="connsiteY0" fmla="*/ 3324588 h 3324588"/>
                <a:gd name="connsiteX1" fmla="*/ 178388 w 4412343"/>
                <a:gd name="connsiteY1" fmla="*/ 46962 h 3324588"/>
                <a:gd name="connsiteX2" fmla="*/ 217714 w 4412343"/>
                <a:gd name="connsiteY2" fmla="*/ 817 h 3324588"/>
                <a:gd name="connsiteX3" fmla="*/ 191130 w 4412343"/>
                <a:gd name="connsiteY3" fmla="*/ 16280 h 3324588"/>
                <a:gd name="connsiteX4" fmla="*/ 217714 w 4412343"/>
                <a:gd name="connsiteY4" fmla="*/ 817 h 3324588"/>
                <a:gd name="connsiteX5" fmla="*/ 265033 w 4412343"/>
                <a:gd name="connsiteY5" fmla="*/ 16280 h 3324588"/>
                <a:gd name="connsiteX6" fmla="*/ 4412343 w 4412343"/>
                <a:gd name="connsiteY6" fmla="*/ 3295560 h 3324588"/>
                <a:gd name="connsiteX0" fmla="*/ 0 w 4754069"/>
                <a:gd name="connsiteY0" fmla="*/ 3324588 h 3560505"/>
                <a:gd name="connsiteX1" fmla="*/ 178388 w 4754069"/>
                <a:gd name="connsiteY1" fmla="*/ 46962 h 3560505"/>
                <a:gd name="connsiteX2" fmla="*/ 217714 w 4754069"/>
                <a:gd name="connsiteY2" fmla="*/ 817 h 3560505"/>
                <a:gd name="connsiteX3" fmla="*/ 191130 w 4754069"/>
                <a:gd name="connsiteY3" fmla="*/ 16280 h 3560505"/>
                <a:gd name="connsiteX4" fmla="*/ 217714 w 4754069"/>
                <a:gd name="connsiteY4" fmla="*/ 817 h 3560505"/>
                <a:gd name="connsiteX5" fmla="*/ 265033 w 4754069"/>
                <a:gd name="connsiteY5" fmla="*/ 16280 h 3560505"/>
                <a:gd name="connsiteX6" fmla="*/ 4754069 w 4754069"/>
                <a:gd name="connsiteY6" fmla="*/ 3560505 h 3560505"/>
                <a:gd name="connsiteX0" fmla="*/ 0 w 4770923"/>
                <a:gd name="connsiteY0" fmla="*/ 3565061 h 3565061"/>
                <a:gd name="connsiteX1" fmla="*/ 195242 w 4770923"/>
                <a:gd name="connsiteY1" fmla="*/ 46962 h 3565061"/>
                <a:gd name="connsiteX2" fmla="*/ 234568 w 4770923"/>
                <a:gd name="connsiteY2" fmla="*/ 817 h 3565061"/>
                <a:gd name="connsiteX3" fmla="*/ 207984 w 4770923"/>
                <a:gd name="connsiteY3" fmla="*/ 16280 h 3565061"/>
                <a:gd name="connsiteX4" fmla="*/ 234568 w 4770923"/>
                <a:gd name="connsiteY4" fmla="*/ 817 h 3565061"/>
                <a:gd name="connsiteX5" fmla="*/ 281887 w 4770923"/>
                <a:gd name="connsiteY5" fmla="*/ 16280 h 3565061"/>
                <a:gd name="connsiteX6" fmla="*/ 4770923 w 4770923"/>
                <a:gd name="connsiteY6" fmla="*/ 3560505 h 35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0923" h="3565061">
                  <a:moveTo>
                    <a:pt x="0" y="3565061"/>
                  </a:moveTo>
                  <a:lnTo>
                    <a:pt x="195242" y="46962"/>
                  </a:lnTo>
                  <a:cubicBezTo>
                    <a:pt x="187115" y="21352"/>
                    <a:pt x="232444" y="5931"/>
                    <a:pt x="234568" y="817"/>
                  </a:cubicBezTo>
                  <a:cubicBezTo>
                    <a:pt x="236692" y="-4297"/>
                    <a:pt x="207984" y="16280"/>
                    <a:pt x="207984" y="16280"/>
                  </a:cubicBezTo>
                  <a:cubicBezTo>
                    <a:pt x="207984" y="16280"/>
                    <a:pt x="222251" y="817"/>
                    <a:pt x="234568" y="817"/>
                  </a:cubicBezTo>
                  <a:cubicBezTo>
                    <a:pt x="246885" y="817"/>
                    <a:pt x="271211" y="8569"/>
                    <a:pt x="281887" y="16280"/>
                  </a:cubicBezTo>
                  <a:lnTo>
                    <a:pt x="4770923" y="3560505"/>
                  </a:ln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24691" y="4739375"/>
              <a:ext cx="3530737" cy="1857977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3818463" y="4588795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679711" y="4707858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0">
                <a:solidFill>
                  <a:srgbClr val="134679"/>
                </a:solidFill>
                <a:cs typeface="+mn-cs"/>
              </a:rPr>
              <a:t>6</a:t>
            </a:r>
            <a:endParaRPr lang="en-US" sz="1600" b="0" dirty="0">
              <a:solidFill>
                <a:srgbClr val="13467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25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Diagnostic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96200" y="0"/>
            <a:ext cx="14478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7106" name="Picture 31" descr="box 1-level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92075"/>
            <a:ext cx="70754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7"/>
          <p:cNvSpPr>
            <a:spLocks/>
          </p:cNvSpPr>
          <p:nvPr/>
        </p:nvSpPr>
        <p:spPr bwMode="auto">
          <a:xfrm>
            <a:off x="2451100" y="188913"/>
            <a:ext cx="255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Patient with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respiratory symptoms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Are the symptoms typical of asthma?</a:t>
            </a:r>
          </a:p>
        </p:txBody>
      </p:sp>
      <p:sp>
        <p:nvSpPr>
          <p:cNvPr id="47110" name="Rectangle 8"/>
          <p:cNvSpPr>
            <a:spLocks/>
          </p:cNvSpPr>
          <p:nvPr/>
        </p:nvSpPr>
        <p:spPr bwMode="auto">
          <a:xfrm>
            <a:off x="2787650" y="1565275"/>
            <a:ext cx="1839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Detailed history/examination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for asthma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History/</a:t>
            </a:r>
            <a:r>
              <a:rPr lang="en-US" altLang="en-US" sz="1000" b="1" i="1">
                <a:solidFill>
                  <a:srgbClr val="FFFFFF"/>
                </a:solidFill>
                <a:sym typeface="Arial Bold" charset="0"/>
              </a:rPr>
              <a:t>examination</a:t>
            </a:r>
            <a:r>
              <a:rPr lang="en-US" altLang="en-US" sz="1000" b="1" i="1">
                <a:solidFill>
                  <a:srgbClr val="FFFFFF"/>
                </a:solidFill>
                <a:sym typeface="Arial Italic" charset="0"/>
              </a:rPr>
              <a:t> </a:t>
            </a: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supports </a:t>
            </a:r>
            <a:b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</a:b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asthma diagnosis?</a:t>
            </a:r>
          </a:p>
        </p:txBody>
      </p:sp>
      <p:sp>
        <p:nvSpPr>
          <p:cNvPr id="47111" name="Rectangle 9"/>
          <p:cNvSpPr>
            <a:spLocks/>
          </p:cNvSpPr>
          <p:nvPr/>
        </p:nvSpPr>
        <p:spPr bwMode="auto">
          <a:xfrm>
            <a:off x="2463800" y="3068638"/>
            <a:ext cx="2540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Perform spirometry/PEF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with reversibility test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Results support asthma diagnosis?</a:t>
            </a:r>
          </a:p>
        </p:txBody>
      </p:sp>
      <p:sp>
        <p:nvSpPr>
          <p:cNvPr id="47112" name="Rectangle 10"/>
          <p:cNvSpPr>
            <a:spLocks/>
          </p:cNvSpPr>
          <p:nvPr/>
        </p:nvSpPr>
        <p:spPr bwMode="auto">
          <a:xfrm>
            <a:off x="1209675" y="4852988"/>
            <a:ext cx="18732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Empiric treatment with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ICS and prn SABA</a:t>
            </a: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Review response</a:t>
            </a: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Diagnostic testing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within 1-3 months</a:t>
            </a:r>
          </a:p>
        </p:txBody>
      </p:sp>
      <p:sp>
        <p:nvSpPr>
          <p:cNvPr id="47113" name="Rectangle 11"/>
          <p:cNvSpPr>
            <a:spLocks/>
          </p:cNvSpPr>
          <p:nvPr/>
        </p:nvSpPr>
        <p:spPr bwMode="auto">
          <a:xfrm>
            <a:off x="4467225" y="3873500"/>
            <a:ext cx="1947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Repeat on another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occasion or arrange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other tests</a:t>
            </a: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Confirms asthma diagnosis?</a:t>
            </a:r>
          </a:p>
        </p:txBody>
      </p:sp>
      <p:sp>
        <p:nvSpPr>
          <p:cNvPr id="47114" name="Rectangle 12"/>
          <p:cNvSpPr>
            <a:spLocks/>
          </p:cNvSpPr>
          <p:nvPr/>
        </p:nvSpPr>
        <p:spPr bwMode="auto">
          <a:xfrm>
            <a:off x="4535488" y="5267325"/>
            <a:ext cx="199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Consider trial of treatment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most likely diagnosis, or refer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for further investigations</a:t>
            </a:r>
          </a:p>
        </p:txBody>
      </p:sp>
      <p:sp>
        <p:nvSpPr>
          <p:cNvPr id="47115" name="Rectangle 13"/>
          <p:cNvSpPr>
            <a:spLocks/>
          </p:cNvSpPr>
          <p:nvPr/>
        </p:nvSpPr>
        <p:spPr bwMode="auto">
          <a:xfrm>
            <a:off x="5795963" y="2117725"/>
            <a:ext cx="23066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Further history and tests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alternative diagnoses</a:t>
            </a:r>
          </a:p>
          <a:p>
            <a:pPr algn="ctr" eaLnBrk="1" fontAlgn="base" hangingPunct="1">
              <a:spcBef>
                <a:spcPts val="425"/>
              </a:spcBef>
              <a:spcAft>
                <a:spcPct val="0"/>
              </a:spcAft>
            </a:pPr>
            <a:r>
              <a:rPr lang="en-US" altLang="en-US" sz="1000" i="1">
                <a:solidFill>
                  <a:srgbClr val="134679"/>
                </a:solidFill>
                <a:latin typeface="Arial Italic" charset="0"/>
                <a:sym typeface="Arial Italic" charset="0"/>
              </a:rPr>
              <a:t>Alternative diagnosis confirmed?</a:t>
            </a:r>
          </a:p>
        </p:txBody>
      </p:sp>
      <p:sp>
        <p:nvSpPr>
          <p:cNvPr id="47116" name="Rectangle 14"/>
          <p:cNvSpPr>
            <a:spLocks/>
          </p:cNvSpPr>
          <p:nvPr/>
        </p:nvSpPr>
        <p:spPr bwMode="auto">
          <a:xfrm>
            <a:off x="5800725" y="6242050"/>
            <a:ext cx="2273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134679"/>
                </a:solidFill>
                <a:sym typeface="Arial Bold" charset="0"/>
              </a:rPr>
              <a:t>Treat for alternative diagnosis</a:t>
            </a:r>
          </a:p>
        </p:txBody>
      </p:sp>
      <p:sp>
        <p:nvSpPr>
          <p:cNvPr id="47117" name="Rectangle 15"/>
          <p:cNvSpPr>
            <a:spLocks/>
          </p:cNvSpPr>
          <p:nvPr/>
        </p:nvSpPr>
        <p:spPr bwMode="auto">
          <a:xfrm>
            <a:off x="2413000" y="6249988"/>
            <a:ext cx="254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Treat for ASTHMA</a:t>
            </a:r>
          </a:p>
        </p:txBody>
      </p:sp>
      <p:sp>
        <p:nvSpPr>
          <p:cNvPr id="47118" name="Rectangle 17"/>
          <p:cNvSpPr>
            <a:spLocks/>
          </p:cNvSpPr>
          <p:nvPr/>
        </p:nvSpPr>
        <p:spPr bwMode="auto">
          <a:xfrm>
            <a:off x="2001838" y="2492375"/>
            <a:ext cx="1457325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134679"/>
                </a:solidFill>
              </a:rPr>
              <a:t>Clinical urgency, and other diagnoses unlikely</a:t>
            </a:r>
          </a:p>
        </p:txBody>
      </p:sp>
      <p:sp>
        <p:nvSpPr>
          <p:cNvPr id="47119" name="Rectangle 18"/>
          <p:cNvSpPr>
            <a:spLocks/>
          </p:cNvSpPr>
          <p:nvPr/>
        </p:nvSpPr>
        <p:spPr bwMode="auto">
          <a:xfrm>
            <a:off x="3060700" y="1193800"/>
            <a:ext cx="1270000" cy="12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7120" name="Rectangle 19"/>
          <p:cNvSpPr>
            <a:spLocks/>
          </p:cNvSpPr>
          <p:nvPr/>
        </p:nvSpPr>
        <p:spPr bwMode="auto">
          <a:xfrm>
            <a:off x="3486150" y="1176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1" name="Rectangle 20"/>
          <p:cNvSpPr>
            <a:spLocks/>
          </p:cNvSpPr>
          <p:nvPr/>
        </p:nvSpPr>
        <p:spPr bwMode="auto">
          <a:xfrm>
            <a:off x="3505200" y="2582863"/>
            <a:ext cx="3857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2" name="Rectangle 21"/>
          <p:cNvSpPr>
            <a:spLocks/>
          </p:cNvSpPr>
          <p:nvPr/>
        </p:nvSpPr>
        <p:spPr bwMode="auto">
          <a:xfrm>
            <a:off x="3476625" y="4892675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3" name="Rectangle 22"/>
          <p:cNvSpPr>
            <a:spLocks/>
          </p:cNvSpPr>
          <p:nvPr/>
        </p:nvSpPr>
        <p:spPr bwMode="auto">
          <a:xfrm>
            <a:off x="5314950" y="48101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4" name="Rectangle 23"/>
          <p:cNvSpPr>
            <a:spLocks/>
          </p:cNvSpPr>
          <p:nvPr/>
        </p:nvSpPr>
        <p:spPr bwMode="auto">
          <a:xfrm>
            <a:off x="5060950" y="1065213"/>
            <a:ext cx="152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5" name="Rectangle 24"/>
          <p:cNvSpPr>
            <a:spLocks/>
          </p:cNvSpPr>
          <p:nvPr/>
        </p:nvSpPr>
        <p:spPr bwMode="auto">
          <a:xfrm>
            <a:off x="4978400" y="2405063"/>
            <a:ext cx="360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6" name="Rectangle 25"/>
          <p:cNvSpPr>
            <a:spLocks/>
          </p:cNvSpPr>
          <p:nvPr/>
        </p:nvSpPr>
        <p:spPr bwMode="auto">
          <a:xfrm>
            <a:off x="3962400" y="4035425"/>
            <a:ext cx="2159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7" name="Rectangle 26"/>
          <p:cNvSpPr>
            <a:spLocks/>
          </p:cNvSpPr>
          <p:nvPr/>
        </p:nvSpPr>
        <p:spPr bwMode="auto">
          <a:xfrm>
            <a:off x="3970338" y="4243388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8" name="Rectangle 27"/>
          <p:cNvSpPr>
            <a:spLocks/>
          </p:cNvSpPr>
          <p:nvPr/>
        </p:nvSpPr>
        <p:spPr bwMode="auto">
          <a:xfrm>
            <a:off x="6826250" y="4892675"/>
            <a:ext cx="217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9" name="Rectangle 28"/>
          <p:cNvSpPr>
            <a:spLocks/>
          </p:cNvSpPr>
          <p:nvPr/>
        </p:nvSpPr>
        <p:spPr bwMode="auto">
          <a:xfrm>
            <a:off x="6521450" y="4183063"/>
            <a:ext cx="4333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30" name="AutoShape 1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7131" name="Rectangle 3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sp>
        <p:nvSpPr>
          <p:cNvPr id="47132" name="Rectangle 5"/>
          <p:cNvSpPr>
            <a:spLocks/>
          </p:cNvSpPr>
          <p:nvPr/>
        </p:nvSpPr>
        <p:spPr bwMode="auto">
          <a:xfrm>
            <a:off x="2032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1-1 (4/4)</a:t>
            </a:r>
          </a:p>
        </p:txBody>
      </p:sp>
      <p:sp>
        <p:nvSpPr>
          <p:cNvPr id="47133" name="TextBox 1"/>
          <p:cNvSpPr txBox="1">
            <a:spLocks noChangeArrowheads="1"/>
          </p:cNvSpPr>
          <p:nvPr/>
        </p:nvSpPr>
        <p:spPr bwMode="auto">
          <a:xfrm>
            <a:off x="-166688" y="40179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5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of Asthma Management  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</a:t>
            </a:r>
          </a:p>
          <a:p>
            <a:r>
              <a:rPr lang="en-US" dirty="0"/>
              <a:t>Education </a:t>
            </a:r>
          </a:p>
          <a:p>
            <a:r>
              <a:rPr lang="en-US" dirty="0"/>
              <a:t>Control of environmental factors </a:t>
            </a:r>
          </a:p>
          <a:p>
            <a:r>
              <a:rPr lang="en-US" dirty="0"/>
              <a:t>Pharmacologic Rx</a:t>
            </a:r>
          </a:p>
        </p:txBody>
      </p:sp>
    </p:spTree>
    <p:extLst>
      <p:ext uri="{BB962C8B-B14F-4D97-AF65-F5344CB8AC3E}">
        <p14:creationId xmlns:p14="http://schemas.microsoft.com/office/powerpoint/2010/main" val="396447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 </a:t>
            </a:r>
          </a:p>
          <a:p>
            <a:r>
              <a:rPr lang="en-US" dirty="0"/>
              <a:t>Peak Flow (Home) </a:t>
            </a:r>
          </a:p>
          <a:p>
            <a:r>
              <a:rPr lang="en-US" dirty="0" err="1"/>
              <a:t>Spirometry</a:t>
            </a:r>
            <a:r>
              <a:rPr lang="en-US" dirty="0"/>
              <a:t> (Clinic)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Novel FENO and Sputum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eosinophils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Assess </a:t>
            </a:r>
            <a:r>
              <a:rPr lang="en-US" b="1" dirty="0"/>
              <a:t>Severity and Control </a:t>
            </a:r>
            <a:r>
              <a:rPr lang="en-US" dirty="0"/>
              <a:t>of asthma </a:t>
            </a:r>
          </a:p>
        </p:txBody>
      </p:sp>
    </p:spTree>
    <p:extLst>
      <p:ext uri="{BB962C8B-B14F-4D97-AF65-F5344CB8AC3E}">
        <p14:creationId xmlns:p14="http://schemas.microsoft.com/office/powerpoint/2010/main" val="3181817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</a:t>
            </a:r>
          </a:p>
          <a:p>
            <a:r>
              <a:rPr lang="en-US" dirty="0"/>
              <a:t>Inhalers techniques </a:t>
            </a:r>
          </a:p>
          <a:p>
            <a:r>
              <a:rPr lang="en-US" dirty="0"/>
              <a:t>Asthma Action plans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GB" sz="2400" i="1" dirty="0"/>
              <a:t>Specific directions for daily management and for adjusting medications in response to increasing symptoms or decreasing PEFR 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159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Triggers</a:t>
            </a:r>
            <a:r>
              <a:rPr lang="en-US" dirty="0"/>
              <a:t> (Aeroallergens, Irritants) </a:t>
            </a:r>
          </a:p>
          <a:p>
            <a:endParaRPr lang="en-US" b="1" dirty="0"/>
          </a:p>
          <a:p>
            <a:r>
              <a:rPr lang="en-US" b="1" dirty="0"/>
              <a:t>Co-morbid conditions </a:t>
            </a:r>
            <a:r>
              <a:rPr lang="en-US" dirty="0"/>
              <a:t>(Obesity, GERD, Rhinitis, ABPA, VCD, stress)</a:t>
            </a:r>
          </a:p>
          <a:p>
            <a:endParaRPr lang="en-US" b="1" dirty="0"/>
          </a:p>
          <a:p>
            <a:r>
              <a:rPr lang="en-US" b="1" dirty="0"/>
              <a:t>Medications</a:t>
            </a:r>
            <a:r>
              <a:rPr lang="en-US" dirty="0"/>
              <a:t> (Aspirin, Beta Blockers) </a:t>
            </a:r>
          </a:p>
          <a:p>
            <a:endParaRPr lang="en-US" b="1"/>
          </a:p>
          <a:p>
            <a:r>
              <a:rPr lang="en-US" b="1"/>
              <a:t>Infections</a:t>
            </a:r>
            <a:r>
              <a:rPr lang="en-US"/>
              <a:t> </a:t>
            </a:r>
            <a:r>
              <a:rPr lang="en-US" dirty="0"/>
              <a:t>(Vaccinations) </a:t>
            </a:r>
          </a:p>
        </p:txBody>
      </p:sp>
    </p:spTree>
    <p:extLst>
      <p:ext uri="{BB962C8B-B14F-4D97-AF65-F5344CB8AC3E}">
        <p14:creationId xmlns:p14="http://schemas.microsoft.com/office/powerpoint/2010/main" val="112858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20"/>
            <a:ext cx="8229600" cy="1143000"/>
          </a:xfrm>
        </p:spPr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620"/>
            <a:ext cx="8229600" cy="4904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00" i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100" i="1" dirty="0">
                <a:solidFill>
                  <a:srgbClr val="008000"/>
                </a:solidFill>
              </a:rPr>
              <a:t>Asthma is a </a:t>
            </a:r>
            <a:r>
              <a:rPr lang="en-US" sz="2100" b="1" i="1" dirty="0">
                <a:solidFill>
                  <a:srgbClr val="008000"/>
                </a:solidFill>
              </a:rPr>
              <a:t>chronic </a:t>
            </a:r>
            <a:r>
              <a:rPr lang="en-US" sz="2100" i="1" dirty="0">
                <a:solidFill>
                  <a:srgbClr val="008000"/>
                </a:solidFill>
              </a:rPr>
              <a:t>inflammatory disorder of the airways in which many cells play a role: in particular, mast cells, </a:t>
            </a:r>
            <a:r>
              <a:rPr lang="en-US" sz="2100" b="1" i="1" dirty="0" err="1">
                <a:solidFill>
                  <a:srgbClr val="008000"/>
                </a:solidFill>
              </a:rPr>
              <a:t>eosinophils</a:t>
            </a:r>
            <a:r>
              <a:rPr lang="en-US" sz="2100" i="1" dirty="0">
                <a:solidFill>
                  <a:srgbClr val="008000"/>
                </a:solidFill>
              </a:rPr>
              <a:t>, neutrophils. </a:t>
            </a:r>
          </a:p>
          <a:p>
            <a:pPr marL="0" indent="0" algn="ctr">
              <a:buNone/>
            </a:pPr>
            <a:r>
              <a:rPr lang="en-US" sz="2100" b="1" i="1" dirty="0">
                <a:solidFill>
                  <a:srgbClr val="008000"/>
                </a:solidFill>
              </a:rPr>
              <a:t>T lymphocytes</a:t>
            </a:r>
            <a:r>
              <a:rPr lang="en-US" sz="2100" i="1" dirty="0">
                <a:solidFill>
                  <a:srgbClr val="008000"/>
                </a:solidFill>
              </a:rPr>
              <a:t>, macrophages, and epithelial cells. </a:t>
            </a:r>
          </a:p>
          <a:p>
            <a:pPr marL="0" indent="0" algn="ctr">
              <a:buNone/>
            </a:pPr>
            <a:endParaRPr lang="en-US" sz="2100" i="1" dirty="0"/>
          </a:p>
          <a:p>
            <a:pPr marL="0" indent="0" algn="ctr"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100" i="1" dirty="0">
                <a:solidFill>
                  <a:srgbClr val="0000FF"/>
                </a:solidFill>
              </a:rPr>
              <a:t>In susceptible individuals, this inflammation causes </a:t>
            </a:r>
            <a:r>
              <a:rPr lang="en-US" sz="2100" b="1" i="1" dirty="0">
                <a:solidFill>
                  <a:srgbClr val="0000FF"/>
                </a:solidFill>
              </a:rPr>
              <a:t>recurrent</a:t>
            </a: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b="1" i="1" dirty="0">
                <a:solidFill>
                  <a:srgbClr val="0000FF"/>
                </a:solidFill>
              </a:rPr>
              <a:t>episodes</a:t>
            </a:r>
            <a:r>
              <a:rPr lang="en-US" sz="2100" i="1" dirty="0">
                <a:solidFill>
                  <a:srgbClr val="0000FF"/>
                </a:solidFill>
              </a:rPr>
              <a:t> of </a:t>
            </a:r>
            <a:r>
              <a:rPr lang="en-US" sz="2100" b="1" i="1" dirty="0">
                <a:solidFill>
                  <a:srgbClr val="0000FF"/>
                </a:solidFill>
              </a:rPr>
              <a:t>coughing</a:t>
            </a:r>
            <a:r>
              <a:rPr lang="en-US" sz="2100" i="1" dirty="0">
                <a:solidFill>
                  <a:srgbClr val="0000FF"/>
                </a:solidFill>
              </a:rPr>
              <a:t>, </a:t>
            </a:r>
            <a:r>
              <a:rPr lang="en-US" sz="2100" b="1" i="1" dirty="0">
                <a:solidFill>
                  <a:srgbClr val="0000FF"/>
                </a:solidFill>
              </a:rPr>
              <a:t>wheezing, breathlessness, </a:t>
            </a:r>
            <a:r>
              <a:rPr lang="en-US" sz="2100" i="1" dirty="0">
                <a:solidFill>
                  <a:srgbClr val="0000FF"/>
                </a:solidFill>
              </a:rPr>
              <a:t>and chest tightness. </a:t>
            </a:r>
          </a:p>
          <a:p>
            <a:pPr marL="0" indent="0" algn="ctr"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100" i="1" dirty="0">
              <a:solidFill>
                <a:srgbClr val="953735"/>
              </a:solidFill>
            </a:endParaRPr>
          </a:p>
          <a:p>
            <a:pPr marL="0" indent="0" algn="ctr">
              <a:buNone/>
            </a:pPr>
            <a:r>
              <a:rPr lang="en-US" sz="2100" i="1" dirty="0">
                <a:solidFill>
                  <a:srgbClr val="953735"/>
                </a:solidFill>
              </a:rPr>
              <a:t>These episodes are usually associated with widespread but </a:t>
            </a:r>
            <a:r>
              <a:rPr lang="en-US" sz="2100" b="1" i="1" dirty="0">
                <a:solidFill>
                  <a:srgbClr val="953735"/>
                </a:solidFill>
              </a:rPr>
              <a:t>variable airflow obstruction  </a:t>
            </a:r>
            <a:r>
              <a:rPr lang="en-US" sz="2100" i="1" dirty="0">
                <a:solidFill>
                  <a:srgbClr val="953735"/>
                </a:solidFill>
              </a:rPr>
              <a:t>(airway hyper-responsiveness) that is often </a:t>
            </a:r>
            <a:r>
              <a:rPr lang="en-US" sz="2100" b="1" i="1" dirty="0">
                <a:solidFill>
                  <a:srgbClr val="953735"/>
                </a:solidFill>
              </a:rPr>
              <a:t>reversible</a:t>
            </a:r>
            <a:r>
              <a:rPr lang="en-US" sz="2100" i="1" dirty="0">
                <a:solidFill>
                  <a:srgbClr val="953735"/>
                </a:solidFill>
              </a:rPr>
              <a:t> either spontaneously or with treatment. </a:t>
            </a:r>
          </a:p>
          <a:p>
            <a:endParaRPr lang="en-US" sz="21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Pharmacologic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3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pic>
        <p:nvPicPr>
          <p:cNvPr id="4" name="Content Placeholder 3" descr="Screen Shot 2016-10-22 at 18.18.4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32" r="-18932"/>
          <a:stretch>
            <a:fillRect/>
          </a:stretch>
        </p:blipFill>
        <p:spPr>
          <a:xfrm>
            <a:off x="0" y="1481274"/>
            <a:ext cx="9194206" cy="5056459"/>
          </a:xfrm>
        </p:spPr>
      </p:pic>
    </p:spTree>
    <p:extLst>
      <p:ext uri="{BB962C8B-B14F-4D97-AF65-F5344CB8AC3E}">
        <p14:creationId xmlns:p14="http://schemas.microsoft.com/office/powerpoint/2010/main" val="735968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GINA assessment of symptom control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1253" y="1286090"/>
          <a:ext cx="8665034" cy="29585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7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337">
                <a:tc gridSpan="2"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AU" sz="20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Symptom</a:t>
                      </a:r>
                      <a:r>
                        <a:rPr lang="en-AU" sz="20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/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the past 4 weeks, has the patient had:</a:t>
                      </a:r>
                    </a:p>
                  </a:txBody>
                  <a:tcPr marL="36000" marR="36000" marT="36000" marB="18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Well-controlled</a:t>
                      </a: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 controlled</a:t>
                      </a: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Uncontrolled</a:t>
                      </a:r>
                    </a:p>
                  </a:txBody>
                  <a:tcPr marL="0" marR="36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57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Daytime asthma symptoms more</a:t>
                      </a:r>
                      <a:b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than twice a week?	   Yes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of these</a:t>
                      </a: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0" indent="-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  <a:defRPr/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night waking due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asthma? 	Yes</a:t>
                      </a:r>
                      <a:r>
                        <a:rPr kumimoji="0" lang="en-A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kumimoji="0" lang="en-A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Reliever needed for symptoms* 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more than twice a week? 	Yes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activity limitation due to asthma? 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	Yes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5006293" y="2431592"/>
            <a:ext cx="216000" cy="1656000"/>
          </a:xfrm>
          <a:prstGeom prst="rightBrac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54" y="663566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prstClr val="white"/>
                </a:solidFill>
              </a:rPr>
              <a:t>GINA 2017, </a:t>
            </a:r>
            <a:r>
              <a:rPr lang="en-AU" sz="1200" i="1" dirty="0">
                <a:solidFill>
                  <a:prstClr val="white"/>
                </a:solidFill>
              </a:rPr>
              <a:t>Box 2-2A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6298" y="1335313"/>
            <a:ext cx="399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134679"/>
                </a:solidFill>
                <a:cs typeface="Arial" panose="020B0604020202020204" pitchFamily="34" charset="0"/>
              </a:rPr>
              <a:t>Level of asthma symptom control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4528467"/>
            <a:ext cx="814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134679"/>
                </a:solidFill>
                <a:cs typeface="Arial" panose="020B0604020202020204" pitchFamily="34" charset="0"/>
              </a:rPr>
              <a:t>*Excludes reliever taken before exercise, because many people take this routinely</a:t>
            </a:r>
          </a:p>
        </p:txBody>
      </p:sp>
    </p:spTree>
    <p:extLst>
      <p:ext uri="{BB962C8B-B14F-4D97-AF65-F5344CB8AC3E}">
        <p14:creationId xmlns:p14="http://schemas.microsoft.com/office/powerpoint/2010/main" val="2016413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977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>
                <a:ea typeface="ＭＳ Ｐゴシック" pitchFamily="34" charset="-128"/>
              </a:rPr>
              <a:t>Assessment of risk factors for poor asthma outcomes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855663" y="1349375"/>
          <a:ext cx="7542212" cy="2963877"/>
        </p:xfrm>
        <a:graphic>
          <a:graphicData uri="http://schemas.openxmlformats.org/drawingml/2006/table">
            <a:tbl>
              <a:tblPr/>
              <a:tblGrid>
                <a:gridCol w="754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Risk factors for exacerbations include:</a:t>
                      </a:r>
                      <a:endParaRPr kumimoji="0" lang="en-AU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72011" marB="7201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0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Ever intubated for asthma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Uncontrolled asthma symptoms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Having ≥1 exacerbation in last 12 months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Low FEV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(measure lung function at start of treatment, at 3-6 months to assess personal best, and periodically thereafter)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Incorrect inhaler technique and/or poor adherence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Smoking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Obesity, pregnancy, blood eosinophilia</a:t>
                      </a:r>
                      <a:endParaRPr kumimoji="0" lang="en-AU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53" name="TextBox 4"/>
          <p:cNvSpPr txBox="1">
            <a:spLocks noChangeArrowheads="1"/>
          </p:cNvSpPr>
          <p:nvPr/>
        </p:nvSpPr>
        <p:spPr bwMode="auto">
          <a:xfrm>
            <a:off x="160338" y="6635750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rgbClr val="FFFFFF"/>
                </a:solidFill>
              </a:rPr>
              <a:t>GINA 2017, </a:t>
            </a:r>
            <a:r>
              <a:rPr lang="en-AU" altLang="en-US" sz="1200" i="1" dirty="0">
                <a:solidFill>
                  <a:srgbClr val="FFFFFF"/>
                </a:solidFill>
              </a:rPr>
              <a:t>Box 2-2B (2/4)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5757"/>
              </p:ext>
            </p:extLst>
          </p:nvPr>
        </p:nvGraphicFramePr>
        <p:xfrm>
          <a:off x="574481" y="1349375"/>
          <a:ext cx="8224837" cy="3788681"/>
        </p:xfrm>
        <a:graphic>
          <a:graphicData uri="http://schemas.openxmlformats.org/drawingml/2006/table">
            <a:tbl>
              <a:tblPr/>
              <a:tblGrid>
                <a:gridCol w="822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Independent* risk </a:t>
                      </a:r>
                      <a:r>
                        <a:rPr kumimoji="0" lang="en-A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factors for exacerbations include:</a:t>
                      </a: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71978" marB="71978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151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Ever intubated for asthma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Uncontrolled asthma symptoms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Having ≥1 exacerbation in last 12 months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Low FEV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(measure lung function at start of treatment, at 3-6 months to assess personal best, and periodically thereafter)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Incorrect inhaler technique and/or poor adherence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Smoking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Elevated </a:t>
                      </a:r>
                      <a:r>
                        <a:rPr kumimoji="0" lang="en-A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FeNO</a:t>
                      </a:r>
                      <a:r>
                        <a:rPr kumimoji="0" lang="en-A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in adults with allergic asthma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Obesity, pregnancy, blood eosinophilia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400" y="5138056"/>
            <a:ext cx="47897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34679"/>
                </a:solidFill>
              </a:rPr>
              <a:t>* Independent of the level of symptom control</a:t>
            </a:r>
            <a:endParaRPr lang="en-AU" dirty="0">
              <a:solidFill>
                <a:srgbClr val="134679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56811" y="3382281"/>
            <a:ext cx="993775" cy="841375"/>
            <a:chOff x="0" y="0"/>
            <a:chExt cx="626" cy="530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</a:p>
        </p:txBody>
      </p:sp>
      <p:pic>
        <p:nvPicPr>
          <p:cNvPr id="4" name="Content Placeholder 3" descr="Screen Shot 2016-10-22 at 18.19.5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1" r="-18681"/>
          <a:stretch>
            <a:fillRect/>
          </a:stretch>
        </p:blipFill>
        <p:spPr>
          <a:xfrm>
            <a:off x="14066" y="1600200"/>
            <a:ext cx="9058294" cy="4981713"/>
          </a:xfrm>
        </p:spPr>
      </p:pic>
    </p:spTree>
    <p:extLst>
      <p:ext uri="{BB962C8B-B14F-4D97-AF65-F5344CB8AC3E}">
        <p14:creationId xmlns:p14="http://schemas.microsoft.com/office/powerpoint/2010/main" val="3204871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Pharmacologic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Relievers </a:t>
            </a:r>
          </a:p>
          <a:p>
            <a:pPr lvl="1"/>
            <a:r>
              <a:rPr lang="en-US" dirty="0"/>
              <a:t>Short Acting Beta agonist  </a:t>
            </a:r>
          </a:p>
          <a:p>
            <a:endParaRPr lang="en-US" dirty="0"/>
          </a:p>
          <a:p>
            <a:r>
              <a:rPr lang="en-US" b="1" dirty="0"/>
              <a:t>Preventer </a:t>
            </a:r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Steroids</a:t>
            </a:r>
          </a:p>
          <a:p>
            <a:pPr lvl="1"/>
            <a:r>
              <a:rPr lang="en-US" dirty="0"/>
              <a:t>Long acting Beta Agonist and LAMA </a:t>
            </a:r>
          </a:p>
          <a:p>
            <a:pPr lvl="1"/>
            <a:r>
              <a:rPr lang="en-US" dirty="0"/>
              <a:t>Leukotriene's receptors Antagonist</a:t>
            </a:r>
          </a:p>
          <a:p>
            <a:pPr lvl="1"/>
            <a:r>
              <a:rPr lang="en-US" dirty="0"/>
              <a:t>Theophylline</a:t>
            </a:r>
          </a:p>
          <a:p>
            <a:pPr marL="457200" lvl="1" indent="0">
              <a:buNone/>
            </a:pPr>
            <a:endParaRPr lang="en-US" b="1" dirty="0">
              <a:solidFill>
                <a:srgbClr val="3366FF"/>
              </a:solidFill>
            </a:endParaRPr>
          </a:p>
          <a:p>
            <a:pPr marL="514350" indent="-457200"/>
            <a:r>
              <a:rPr lang="en-US" b="1" dirty="0">
                <a:solidFill>
                  <a:srgbClr val="000000"/>
                </a:solidFill>
              </a:rPr>
              <a:t>Personalized Medicine </a:t>
            </a:r>
          </a:p>
          <a:p>
            <a:pPr marL="914400" lvl="1" indent="-457200"/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 Anti </a:t>
            </a:r>
            <a:r>
              <a:rPr lang="en-US" dirty="0" err="1">
                <a:solidFill>
                  <a:srgbClr val="000000"/>
                </a:solidFill>
              </a:rPr>
              <a:t>IgE</a:t>
            </a:r>
            <a:r>
              <a:rPr lang="en-US" dirty="0">
                <a:solidFill>
                  <a:srgbClr val="000000"/>
                </a:solidFill>
              </a:rPr>
              <a:t> or Anti IL5</a:t>
            </a:r>
          </a:p>
          <a:p>
            <a:pPr lvl="1"/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6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Asthma Self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 and educate patient </a:t>
            </a:r>
          </a:p>
          <a:p>
            <a:endParaRPr lang="en-US" dirty="0"/>
          </a:p>
          <a:p>
            <a:r>
              <a:rPr lang="en-GB" dirty="0"/>
              <a:t>A </a:t>
            </a:r>
            <a:r>
              <a:rPr lang="en-GB" b="1" dirty="0">
                <a:solidFill>
                  <a:srgbClr val="0000FF"/>
                </a:solidFill>
              </a:rPr>
              <a:t>written asthma action plan </a:t>
            </a:r>
            <a:r>
              <a:rPr lang="en-GB" dirty="0"/>
              <a:t>includes all the information you need to look after your asthma well, so you’ll have fewer symptoms and significantly cut your risk of an asthma attack.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3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4 at 11.2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93"/>
            <a:ext cx="9144000" cy="64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age, 75% </a:t>
            </a:r>
            <a:r>
              <a:rPr lang="en-US" dirty="0" err="1"/>
              <a:t>Dx</a:t>
            </a:r>
            <a:r>
              <a:rPr lang="en-US" dirty="0"/>
              <a:t> age &lt;7</a:t>
            </a:r>
          </a:p>
          <a:p>
            <a:r>
              <a:rPr lang="en-US" dirty="0"/>
              <a:t>Remission around puberty</a:t>
            </a:r>
          </a:p>
          <a:p>
            <a:r>
              <a:rPr lang="en-US" b="1" dirty="0"/>
              <a:t>Prevalence</a:t>
            </a:r>
            <a:r>
              <a:rPr lang="en-US" dirty="0"/>
              <a:t> on the rise. likely Multifactorial</a:t>
            </a:r>
          </a:p>
          <a:p>
            <a:r>
              <a:rPr lang="en-US" dirty="0"/>
              <a:t>Wide geographical variation (4-25%) </a:t>
            </a:r>
          </a:p>
          <a:p>
            <a:r>
              <a:rPr lang="en-US" dirty="0"/>
              <a:t>Females 40% higher prevalence </a:t>
            </a:r>
          </a:p>
          <a:p>
            <a:r>
              <a:rPr lang="en-GB" b="1" dirty="0"/>
              <a:t>Severe asthma </a:t>
            </a:r>
            <a:r>
              <a:rPr lang="en-GB" dirty="0"/>
              <a:t>10 % but morbidity /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8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306" r="1846" b="-1306"/>
          <a:stretch>
            <a:fillRect/>
          </a:stretch>
        </p:blipFill>
        <p:spPr bwMode="auto">
          <a:xfrm>
            <a:off x="2684463" y="1155700"/>
            <a:ext cx="37655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878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8818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249238"/>
            <a:ext cx="7589838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81" tIns="32140" rIns="40632" bIns="32140" numCol="1" anchorCtr="0" compatLnSpc="1">
            <a:prstTxWarp prst="textNoShape">
              <a:avLst/>
            </a:prstTxWarp>
          </a:bodyPr>
          <a:lstStyle/>
          <a:p>
            <a:pPr marL="225425"/>
            <a:r>
              <a:rPr lang="en-US" altLang="en-US" sz="2500">
                <a:ea typeface="ヒラギノ角ゴ ProN W3" charset="-128"/>
              </a:rPr>
              <a:t>Managing exacerbations in acute care settings</a:t>
            </a:r>
          </a:p>
        </p:txBody>
      </p:sp>
      <p:sp>
        <p:nvSpPr>
          <p:cNvPr id="118789" name="Rectangle 7"/>
          <p:cNvSpPr>
            <a:spLocks/>
          </p:cNvSpPr>
          <p:nvPr/>
        </p:nvSpPr>
        <p:spPr bwMode="auto">
          <a:xfrm>
            <a:off x="160338" y="6656388"/>
            <a:ext cx="20621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2" bIns="0"/>
          <a:lstStyle>
            <a:lvl1pPr marL="39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4-4 (1/4)</a:t>
            </a:r>
          </a:p>
        </p:txBody>
      </p:sp>
      <p:sp>
        <p:nvSpPr>
          <p:cNvPr id="118791" name="Rectangle 14"/>
          <p:cNvSpPr>
            <a:spLocks/>
          </p:cNvSpPr>
          <p:nvPr/>
        </p:nvSpPr>
        <p:spPr bwMode="auto">
          <a:xfrm>
            <a:off x="4579938" y="1222375"/>
            <a:ext cx="12303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425"/>
              </a:spcBef>
            </a:pPr>
            <a:r>
              <a:rPr lang="en-US" altLang="en-US" sz="600" b="1">
                <a:solidFill>
                  <a:srgbClr val="134679"/>
                </a:solidFill>
                <a:latin typeface="Arial Bold" charset="0"/>
                <a:sym typeface="Arial Bold" charset="0"/>
              </a:rPr>
              <a:t>Are any of the following present?</a:t>
            </a:r>
            <a:endParaRPr lang="en-US" altLang="en-US" sz="600" b="1">
              <a:solidFill>
                <a:srgbClr val="13467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600">
                <a:solidFill>
                  <a:srgbClr val="134679"/>
                </a:solidFill>
              </a:rPr>
              <a:t>Drowsiness, Confusion, Silent chest</a:t>
            </a:r>
          </a:p>
        </p:txBody>
      </p:sp>
      <p:sp>
        <p:nvSpPr>
          <p:cNvPr id="118792" name="Rectangle 15"/>
          <p:cNvSpPr>
            <a:spLocks/>
          </p:cNvSpPr>
          <p:nvPr/>
        </p:nvSpPr>
        <p:spPr bwMode="auto">
          <a:xfrm>
            <a:off x="2700338" y="2106613"/>
            <a:ext cx="16335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  <a:t>Further TRIAGE BY CLINICAL STATUS</a:t>
            </a:r>
            <a:b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  <a:t>according to worst feature</a:t>
            </a:r>
          </a:p>
        </p:txBody>
      </p:sp>
      <p:sp>
        <p:nvSpPr>
          <p:cNvPr id="118793" name="Rectangle 17"/>
          <p:cNvSpPr>
            <a:spLocks/>
          </p:cNvSpPr>
          <p:nvPr/>
        </p:nvSpPr>
        <p:spPr bwMode="auto">
          <a:xfrm>
            <a:off x="2833688" y="2698750"/>
            <a:ext cx="15906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GB" altLang="en-US" sz="600" b="1" dirty="0">
                <a:solidFill>
                  <a:schemeClr val="bg1"/>
                </a:solidFill>
              </a:rPr>
              <a:t>MILD or MODERATE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Talks in phrases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Prefers sitting to lying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Not agitated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Respiratory rate increased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Accessory muscles not used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Pulse rate 100–120 bpm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O</a:t>
            </a:r>
            <a:r>
              <a:rPr lang="en-GB" altLang="en-US" sz="600" baseline="-25000" dirty="0">
                <a:solidFill>
                  <a:schemeClr val="bg1"/>
                </a:solidFill>
              </a:rPr>
              <a:t>2</a:t>
            </a:r>
            <a:r>
              <a:rPr lang="en-GB" altLang="en-US" sz="600" dirty="0">
                <a:solidFill>
                  <a:schemeClr val="bg1"/>
                </a:solidFill>
              </a:rPr>
              <a:t> saturation (on air) 90–95%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PEF &gt;50% predicted or best</a:t>
            </a:r>
            <a:endParaRPr lang="en-US" altLang="en-US" sz="600" dirty="0">
              <a:solidFill>
                <a:schemeClr val="bg1"/>
              </a:solidFill>
            </a:endParaRPr>
          </a:p>
        </p:txBody>
      </p:sp>
      <p:sp>
        <p:nvSpPr>
          <p:cNvPr id="118794" name="Rectangle 18"/>
          <p:cNvSpPr>
            <a:spLocks/>
          </p:cNvSpPr>
          <p:nvPr/>
        </p:nvSpPr>
        <p:spPr bwMode="auto">
          <a:xfrm>
            <a:off x="4708525" y="2693988"/>
            <a:ext cx="10556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GB" altLang="en-US" sz="600" b="1" dirty="0">
                <a:solidFill>
                  <a:schemeClr val="bg1"/>
                </a:solidFill>
              </a:rPr>
              <a:t>SEVERE</a:t>
            </a:r>
            <a:endParaRPr lang="en-GB" altLang="en-US" sz="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Talks in words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Sits hunched forwards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Agitated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Respiratory rate &gt;30/min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Accessory muscles being used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Pulse rate &gt;120 bpm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O</a:t>
            </a:r>
            <a:r>
              <a:rPr lang="en-GB" altLang="en-US" sz="600" baseline="-25000" dirty="0">
                <a:solidFill>
                  <a:schemeClr val="bg1"/>
                </a:solidFill>
              </a:rPr>
              <a:t>2</a:t>
            </a:r>
            <a:r>
              <a:rPr lang="en-GB" altLang="en-US" sz="600" dirty="0">
                <a:solidFill>
                  <a:schemeClr val="bg1"/>
                </a:solidFill>
              </a:rPr>
              <a:t> saturation (on air) &lt; 90%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dirty="0">
                <a:solidFill>
                  <a:schemeClr val="bg1"/>
                </a:solidFill>
              </a:rPr>
              <a:t>PEF ≤50% predicted or best</a:t>
            </a:r>
            <a:endParaRPr lang="en-US" altLang="en-US" sz="600" dirty="0">
              <a:solidFill>
                <a:schemeClr val="bg1"/>
              </a:solidFill>
            </a:endParaRPr>
          </a:p>
        </p:txBody>
      </p:sp>
      <p:sp>
        <p:nvSpPr>
          <p:cNvPr id="118795" name="Rectangle 19"/>
          <p:cNvSpPr>
            <a:spLocks/>
          </p:cNvSpPr>
          <p:nvPr/>
        </p:nvSpPr>
        <p:spPr bwMode="auto">
          <a:xfrm>
            <a:off x="2827338" y="3836988"/>
            <a:ext cx="13763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Short-acting beta</a:t>
            </a:r>
            <a:r>
              <a:rPr lang="en-GB" altLang="en-US" sz="600" b="1" baseline="-25000" dirty="0"/>
              <a:t>2</a:t>
            </a:r>
            <a:r>
              <a:rPr lang="en-GB" altLang="en-US" sz="600" b="1" dirty="0"/>
              <a:t>-agonists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Consider ipratropium bromide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Controlled O</a:t>
            </a:r>
            <a:r>
              <a:rPr lang="en-GB" altLang="en-US" sz="600" b="1" baseline="-25000" dirty="0"/>
              <a:t>2</a:t>
            </a:r>
            <a:r>
              <a:rPr lang="en-GB" altLang="en-US" sz="600" b="1" dirty="0"/>
              <a:t> to maintain</a:t>
            </a:r>
            <a:br>
              <a:rPr lang="en-GB" altLang="en-US" sz="600" b="1" dirty="0"/>
            </a:br>
            <a:r>
              <a:rPr lang="en-GB" altLang="en-US" sz="600" b="1" dirty="0"/>
              <a:t>  saturation 93–95% (children 94-98%)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Oral corticosteroids</a:t>
            </a:r>
            <a:endParaRPr lang="en-US" altLang="en-US" sz="600" b="1" dirty="0">
              <a:latin typeface="Arial Bold" charset="0"/>
              <a:sym typeface="Arial Bold" charset="0"/>
            </a:endParaRPr>
          </a:p>
        </p:txBody>
      </p:sp>
      <p:sp>
        <p:nvSpPr>
          <p:cNvPr id="118796" name="Rectangle 20"/>
          <p:cNvSpPr>
            <a:spLocks/>
          </p:cNvSpPr>
          <p:nvPr/>
        </p:nvSpPr>
        <p:spPr bwMode="auto">
          <a:xfrm>
            <a:off x="4705350" y="3836988"/>
            <a:ext cx="1377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Short-acting beta</a:t>
            </a:r>
            <a:r>
              <a:rPr lang="en-GB" altLang="en-US" sz="600" b="1" baseline="-25000" dirty="0"/>
              <a:t>2</a:t>
            </a:r>
            <a:r>
              <a:rPr lang="en-GB" altLang="en-US" sz="600" b="1" dirty="0"/>
              <a:t>-agonists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Ipratropium bromide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Controlled O</a:t>
            </a:r>
            <a:r>
              <a:rPr lang="en-GB" altLang="en-US" sz="600" b="1" baseline="-25000" dirty="0"/>
              <a:t>2</a:t>
            </a:r>
            <a:r>
              <a:rPr lang="en-GB" altLang="en-US" sz="600" b="1" dirty="0"/>
              <a:t> to maintain</a:t>
            </a:r>
            <a:br>
              <a:rPr lang="en-GB" altLang="en-US" sz="600" b="1" dirty="0"/>
            </a:br>
            <a:r>
              <a:rPr lang="en-GB" altLang="en-US" sz="600" b="1" dirty="0"/>
              <a:t>  saturation 93–95% (children 94-98%)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Oral or IV corticosteroids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Consider IV magnesium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/>
              <a:t>Consider high dose ICS</a:t>
            </a:r>
            <a:endParaRPr lang="en-US" altLang="en-US" sz="600" b="1" dirty="0"/>
          </a:p>
        </p:txBody>
      </p:sp>
      <p:sp>
        <p:nvSpPr>
          <p:cNvPr id="118797" name="Rectangle 21"/>
          <p:cNvSpPr>
            <a:spLocks/>
          </p:cNvSpPr>
          <p:nvPr/>
        </p:nvSpPr>
        <p:spPr bwMode="auto">
          <a:xfrm>
            <a:off x="3705225" y="4860925"/>
            <a:ext cx="1522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600" b="1">
                <a:solidFill>
                  <a:srgbClr val="134679"/>
                </a:solidFill>
                <a:latin typeface="Arial Bold" charset="0"/>
                <a:sym typeface="Arial Bold" charset="0"/>
              </a:rPr>
              <a:t>If continuing deterioration, treat as </a:t>
            </a:r>
            <a:br>
              <a:rPr lang="en-US" altLang="en-US" sz="6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600" b="1">
                <a:solidFill>
                  <a:srgbClr val="134679"/>
                </a:solidFill>
                <a:latin typeface="Arial Bold" charset="0"/>
                <a:sym typeface="Arial Bold" charset="0"/>
              </a:rPr>
              <a:t>severe and re-aassess for ICU</a:t>
            </a:r>
          </a:p>
        </p:txBody>
      </p:sp>
      <p:sp>
        <p:nvSpPr>
          <p:cNvPr id="118798" name="Rectangle 22"/>
          <p:cNvSpPr>
            <a:spLocks/>
          </p:cNvSpPr>
          <p:nvPr/>
        </p:nvSpPr>
        <p:spPr bwMode="auto">
          <a:xfrm>
            <a:off x="3533775" y="5267325"/>
            <a:ext cx="18605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CLINICAL PROGRESS FREQUENTLY 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  <a:t>MEASURE LUNG FUNCTION </a:t>
            </a:r>
            <a:b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600" b="1">
                <a:solidFill>
                  <a:srgbClr val="FFFFFF"/>
                </a:solidFill>
                <a:latin typeface="Arial Bold" charset="0"/>
                <a:sym typeface="Arial Bold" charset="0"/>
              </a:rPr>
              <a:t>in all patients one hour after initial treatment </a:t>
            </a:r>
          </a:p>
        </p:txBody>
      </p:sp>
      <p:sp>
        <p:nvSpPr>
          <p:cNvPr id="248851" name="Rectangle 23"/>
          <p:cNvSpPr>
            <a:spLocks/>
          </p:cNvSpPr>
          <p:nvPr/>
        </p:nvSpPr>
        <p:spPr bwMode="auto">
          <a:xfrm>
            <a:off x="2732088" y="5876925"/>
            <a:ext cx="16160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FEV1 or PEF 60-80% of predicted or </a:t>
            </a:r>
            <a:b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personal best and symptoms improved</a:t>
            </a:r>
          </a:p>
          <a:p>
            <a:pPr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MODERATE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Consider for discharge planning</a:t>
            </a:r>
            <a:endParaRPr lang="en-US" sz="600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8852" name="Rectangle 24"/>
          <p:cNvSpPr>
            <a:spLocks/>
          </p:cNvSpPr>
          <p:nvPr/>
        </p:nvSpPr>
        <p:spPr bwMode="auto">
          <a:xfrm>
            <a:off x="4605338" y="5878513"/>
            <a:ext cx="16557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FEV1 or PEF &lt;60% of predicted or </a:t>
            </a:r>
            <a:b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personal </a:t>
            </a:r>
            <a:r>
              <a:rPr lang="en-GB" sz="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best,or</a:t>
            </a: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lack of clinical response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SEVERE</a:t>
            </a:r>
            <a:endParaRPr lang="en-GB" sz="600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Continue treatment as above </a:t>
            </a:r>
            <a:b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and reassess frequently</a:t>
            </a:r>
            <a:endParaRPr lang="en-US" sz="600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01" name="Rectangle 25"/>
          <p:cNvSpPr>
            <a:spLocks/>
          </p:cNvSpPr>
          <p:nvPr/>
        </p:nvSpPr>
        <p:spPr bwMode="auto">
          <a:xfrm>
            <a:off x="4359275" y="1647825"/>
            <a:ext cx="2286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700" b="1">
                <a:solidFill>
                  <a:srgbClr val="343434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118802" name="Rectangle 26"/>
          <p:cNvSpPr>
            <a:spLocks/>
          </p:cNvSpPr>
          <p:nvPr/>
        </p:nvSpPr>
        <p:spPr bwMode="auto">
          <a:xfrm>
            <a:off x="5292725" y="1758950"/>
            <a:ext cx="24447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7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338" y="2068513"/>
            <a:ext cx="1622425" cy="307975"/>
          </a:xfrm>
          <a:prstGeom prst="rect">
            <a:avLst/>
          </a:prstGeom>
        </p:spPr>
        <p:txBody>
          <a:bodyPr lIns="91425" tIns="45713" rIns="91425" bIns="45713" anchor="ctr">
            <a:spAutoFit/>
          </a:bodyPr>
          <a:lstStyle/>
          <a:p>
            <a:pPr algn="ctr">
              <a:defRPr/>
            </a:pPr>
            <a:r>
              <a:rPr lang="en-GB" sz="7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Consult ICU, start SABA and O</a:t>
            </a:r>
            <a:r>
              <a:rPr lang="en-GB" sz="700" b="1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GB" sz="7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GB" sz="7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7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and prepare patient for intubation</a:t>
            </a:r>
          </a:p>
        </p:txBody>
      </p:sp>
      <p:sp>
        <p:nvSpPr>
          <p:cNvPr id="118804" name="Rectangle 13"/>
          <p:cNvSpPr>
            <a:spLocks/>
          </p:cNvSpPr>
          <p:nvPr/>
        </p:nvSpPr>
        <p:spPr bwMode="auto">
          <a:xfrm>
            <a:off x="2800350" y="1227138"/>
            <a:ext cx="16779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600" b="1">
                <a:solidFill>
                  <a:srgbClr val="FFFFFF"/>
                </a:solidFill>
                <a:sym typeface="Arial Bold" charset="0"/>
              </a:rPr>
              <a:t>INITIAL ASSESSMENT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600" b="1">
                <a:solidFill>
                  <a:srgbClr val="FFFFFF"/>
                </a:solidFill>
                <a:sym typeface="Arial Bold" charset="0"/>
              </a:rPr>
              <a:t>A: airway   B: breathing   C: circulation</a:t>
            </a:r>
          </a:p>
        </p:txBody>
      </p:sp>
    </p:spTree>
    <p:extLst>
      <p:ext uri="{BB962C8B-B14F-4D97-AF65-F5344CB8AC3E}">
        <p14:creationId xmlns:p14="http://schemas.microsoft.com/office/powerpoint/2010/main" val="177939394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66763"/>
            <a:ext cx="7618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98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5"/>
          <p:cNvSpPr>
            <a:spLocks/>
          </p:cNvSpPr>
          <p:nvPr/>
        </p:nvSpPr>
        <p:spPr bwMode="auto">
          <a:xfrm>
            <a:off x="160338" y="6656388"/>
            <a:ext cx="20621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4" bIns="0"/>
          <a:lstStyle>
            <a:lvl1pPr marL="39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4-4 (2/4)</a:t>
            </a:r>
          </a:p>
        </p:txBody>
      </p:sp>
      <p:pic>
        <p:nvPicPr>
          <p:cNvPr id="11981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Rectangle 9"/>
          <p:cNvSpPr>
            <a:spLocks/>
          </p:cNvSpPr>
          <p:nvPr/>
        </p:nvSpPr>
        <p:spPr bwMode="auto">
          <a:xfrm>
            <a:off x="1027113" y="1079500"/>
            <a:ext cx="2825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425"/>
              </a:spcBef>
            </a:pPr>
            <a:r>
              <a:rPr lang="en-US" altLang="en-US" sz="1300">
                <a:solidFill>
                  <a:srgbClr val="FFFFFF"/>
                </a:solidFill>
                <a:latin typeface="Arial Bold" charset="0"/>
                <a:sym typeface="Arial Bold" charset="0"/>
              </a:rPr>
              <a:t>INITIAL ASSESSMENT</a:t>
            </a:r>
          </a:p>
          <a:p>
            <a:pPr eaLnBrk="1" hangingPunct="1">
              <a:lnSpc>
                <a:spcPct val="120000"/>
              </a:lnSpc>
              <a:spcBef>
                <a:spcPts val="425"/>
              </a:spcBef>
            </a:pPr>
            <a:r>
              <a:rPr lang="en-US" altLang="en-US" sz="1300">
                <a:solidFill>
                  <a:srgbClr val="FFFFFF"/>
                </a:solidFill>
                <a:latin typeface="Arial Bold" charset="0"/>
                <a:sym typeface="Arial Bold" charset="0"/>
              </a:rPr>
              <a:t>A: airway   B: breathing   C: circulation</a:t>
            </a:r>
          </a:p>
        </p:txBody>
      </p:sp>
      <p:sp>
        <p:nvSpPr>
          <p:cNvPr id="119814" name="Rectangle 10"/>
          <p:cNvSpPr>
            <a:spLocks/>
          </p:cNvSpPr>
          <p:nvPr/>
        </p:nvSpPr>
        <p:spPr bwMode="auto">
          <a:xfrm>
            <a:off x="4643438" y="1079500"/>
            <a:ext cx="2660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425"/>
              </a:spcBef>
            </a:pPr>
            <a:r>
              <a:rPr lang="en-US" altLang="en-US" sz="1300" b="1">
                <a:solidFill>
                  <a:srgbClr val="134679"/>
                </a:solidFill>
                <a:sym typeface="Arial Bold" charset="0"/>
              </a:rPr>
              <a:t>Are any of the following present?</a:t>
            </a:r>
            <a:endParaRPr lang="en-US" altLang="en-US" sz="1300" b="1">
              <a:solidFill>
                <a:srgbClr val="13467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425"/>
              </a:spcBef>
            </a:pPr>
            <a:r>
              <a:rPr lang="en-US" altLang="en-US" sz="1300">
                <a:solidFill>
                  <a:srgbClr val="134679"/>
                </a:solidFill>
              </a:rPr>
              <a:t>Drowsiness, Confusion, Silent chest</a:t>
            </a:r>
          </a:p>
        </p:txBody>
      </p:sp>
      <p:sp>
        <p:nvSpPr>
          <p:cNvPr id="119815" name="Rectangle 11"/>
          <p:cNvSpPr>
            <a:spLocks/>
          </p:cNvSpPr>
          <p:nvPr/>
        </p:nvSpPr>
        <p:spPr bwMode="auto">
          <a:xfrm>
            <a:off x="858838" y="2898775"/>
            <a:ext cx="33067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1300" b="1">
                <a:solidFill>
                  <a:srgbClr val="FFFFFF"/>
                </a:solidFill>
                <a:latin typeface="Arial Bold" charset="0"/>
                <a:sym typeface="Arial Bold" charset="0"/>
              </a:rPr>
              <a:t>Further TRIAGE BY CLINICAL STATUS</a:t>
            </a:r>
            <a:br>
              <a:rPr lang="en-US" altLang="en-US" sz="1300" b="1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300" b="1">
                <a:solidFill>
                  <a:srgbClr val="FFFFFF"/>
                </a:solidFill>
                <a:latin typeface="Arial Bold" charset="0"/>
                <a:sym typeface="Arial Bold" charset="0"/>
              </a:rPr>
              <a:t>according to worst feature</a:t>
            </a:r>
          </a:p>
        </p:txBody>
      </p:sp>
      <p:sp>
        <p:nvSpPr>
          <p:cNvPr id="119816" name="Rectangle 12"/>
          <p:cNvSpPr>
            <a:spLocks/>
          </p:cNvSpPr>
          <p:nvPr/>
        </p:nvSpPr>
        <p:spPr bwMode="auto">
          <a:xfrm>
            <a:off x="4932363" y="2882900"/>
            <a:ext cx="28717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4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Consult ICU, start SABA and O</a:t>
            </a:r>
            <a:r>
              <a:rPr lang="en-US" altLang="en-US" sz="1400" b="1" baseline="-25000">
                <a:solidFill>
                  <a:schemeClr val="tx2"/>
                </a:solidFill>
                <a:latin typeface="Arial Bold" charset="0"/>
                <a:sym typeface="Arial Bold" charset="0"/>
              </a:rPr>
              <a:t>2</a:t>
            </a:r>
            <a:r>
              <a:rPr lang="en-US" altLang="en-US" sz="1400" b="1">
                <a:solidFill>
                  <a:srgbClr val="134679"/>
                </a:solidFill>
                <a:latin typeface="Arial Bold" charset="0"/>
                <a:sym typeface="Arial Bold" charset="0"/>
              </a:rPr>
              <a:t>, </a:t>
            </a:r>
            <a:br>
              <a:rPr lang="en-US" altLang="en-US" sz="14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400" b="1">
                <a:solidFill>
                  <a:srgbClr val="134679"/>
                </a:solidFill>
                <a:latin typeface="Arial Bold" charset="0"/>
                <a:sym typeface="Arial Bold" charset="0"/>
              </a:rPr>
              <a:t>and prepare patient for intubation</a:t>
            </a:r>
          </a:p>
        </p:txBody>
      </p:sp>
      <p:sp>
        <p:nvSpPr>
          <p:cNvPr id="119817" name="Rectangle 6"/>
          <p:cNvSpPr>
            <a:spLocks/>
          </p:cNvSpPr>
          <p:nvPr/>
        </p:nvSpPr>
        <p:spPr bwMode="auto">
          <a:xfrm>
            <a:off x="1027113" y="4071938"/>
            <a:ext cx="301783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13"/>
              </a:spcBef>
              <a:spcAft>
                <a:spcPts val="30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MILD or MODERATE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Talks in phrases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Prefers sitting to lying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Not agitated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Respiratory rate increased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Accessory muscles not used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Pulse rate 100–120 bpm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O</a:t>
            </a:r>
            <a:r>
              <a:rPr lang="en-US" altLang="en-US" sz="1300" baseline="-25000" dirty="0">
                <a:solidFill>
                  <a:srgbClr val="FFFFFF"/>
                </a:solidFill>
              </a:rPr>
              <a:t>2</a:t>
            </a:r>
            <a:r>
              <a:rPr lang="en-US" altLang="en-US" sz="1300" dirty="0">
                <a:solidFill>
                  <a:srgbClr val="FFFFFF"/>
                </a:solidFill>
              </a:rPr>
              <a:t> saturation (on air) 90–95%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PEF &gt;50% predicted or best</a:t>
            </a:r>
          </a:p>
        </p:txBody>
      </p:sp>
      <p:sp>
        <p:nvSpPr>
          <p:cNvPr id="119818" name="Rectangle 7"/>
          <p:cNvSpPr>
            <a:spLocks/>
          </p:cNvSpPr>
          <p:nvPr/>
        </p:nvSpPr>
        <p:spPr bwMode="auto">
          <a:xfrm>
            <a:off x="4973638" y="4068763"/>
            <a:ext cx="29114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13"/>
              </a:spcBef>
              <a:spcAft>
                <a:spcPts val="30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SEVERE</a:t>
            </a:r>
            <a:endParaRPr lang="en-US" altLang="en-US" sz="1300" b="1" dirty="0">
              <a:solidFill>
                <a:srgbClr val="FFFFFF"/>
              </a:solidFill>
            </a:endParaRP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Talks in words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Sits hunched forwards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Agitated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Respiratory rate &gt;30/min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Accessory muscles being used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Pulse rate &gt;120 bpm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O</a:t>
            </a:r>
            <a:r>
              <a:rPr lang="en-US" altLang="en-US" sz="1300" baseline="-25000" dirty="0">
                <a:solidFill>
                  <a:srgbClr val="FFFFFF"/>
                </a:solidFill>
              </a:rPr>
              <a:t>2</a:t>
            </a:r>
            <a:r>
              <a:rPr lang="en-US" altLang="en-US" sz="1300" dirty="0">
                <a:solidFill>
                  <a:srgbClr val="FFFFFF"/>
                </a:solidFill>
              </a:rPr>
              <a:t> saturation (on air) &lt; 90%</a:t>
            </a:r>
          </a:p>
          <a:p>
            <a:pPr eaLnBrk="1" hangingPunct="1">
              <a:spcBef>
                <a:spcPts val="213"/>
              </a:spcBef>
            </a:pPr>
            <a:r>
              <a:rPr lang="en-US" altLang="en-US" sz="1300" dirty="0">
                <a:solidFill>
                  <a:srgbClr val="FFFFFF"/>
                </a:solidFill>
              </a:rPr>
              <a:t>PEF ≤50% predicted or best</a:t>
            </a:r>
          </a:p>
        </p:txBody>
      </p:sp>
      <p:sp>
        <p:nvSpPr>
          <p:cNvPr id="119819" name="Rectangle 2"/>
          <p:cNvSpPr>
            <a:spLocks noChangeArrowheads="1"/>
          </p:cNvSpPr>
          <p:nvPr/>
        </p:nvSpPr>
        <p:spPr bwMode="auto">
          <a:xfrm>
            <a:off x="4229100" y="2020888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b="1" baseline="3000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250895" name="Rectangle 3"/>
          <p:cNvSpPr>
            <a:spLocks noChangeArrowheads="1"/>
          </p:cNvSpPr>
          <p:nvPr/>
        </p:nvSpPr>
        <p:spPr bwMode="auto">
          <a:xfrm>
            <a:off x="6119813" y="22717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baseline="300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11229752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3139" r="2399" b="3909"/>
          <a:stretch>
            <a:fillRect/>
          </a:stretch>
        </p:blipFill>
        <p:spPr bwMode="auto">
          <a:xfrm>
            <a:off x="822325" y="1303338"/>
            <a:ext cx="7246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083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5"/>
          <p:cNvSpPr>
            <a:spLocks/>
          </p:cNvSpPr>
          <p:nvPr/>
        </p:nvSpPr>
        <p:spPr bwMode="auto">
          <a:xfrm>
            <a:off x="160338" y="6656388"/>
            <a:ext cx="20621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6" bIns="0"/>
          <a:lstStyle>
            <a:lvl1pPr marL="39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4-4 (3/4)</a:t>
            </a:r>
          </a:p>
        </p:txBody>
      </p:sp>
      <p:sp>
        <p:nvSpPr>
          <p:cNvPr id="120836" name="Rectangle 6"/>
          <p:cNvSpPr>
            <a:spLocks/>
          </p:cNvSpPr>
          <p:nvPr/>
        </p:nvSpPr>
        <p:spPr bwMode="auto">
          <a:xfrm>
            <a:off x="1009650" y="1423988"/>
            <a:ext cx="30178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60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MILD or MODERATE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Talks in phrases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Prefers sitting to lying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Not agitated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Respiratory rate increased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Accessory muscles not used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Pulse rate 100–120 bpm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O</a:t>
            </a:r>
            <a:r>
              <a:rPr lang="en-US" altLang="en-US" sz="1300" baseline="-25000" dirty="0">
                <a:solidFill>
                  <a:srgbClr val="FFFFFF"/>
                </a:solidFill>
                <a:cs typeface="Arial" pitchFamily="34" charset="0"/>
              </a:rPr>
              <a:t>2</a:t>
            </a: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 saturation (on air) 90–95%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  <a:cs typeface="Arial" pitchFamily="34" charset="0"/>
              </a:rPr>
              <a:t>PEF &gt;50% predicted or best</a:t>
            </a:r>
          </a:p>
        </p:txBody>
      </p:sp>
      <p:sp>
        <p:nvSpPr>
          <p:cNvPr id="120837" name="Rectangle 7"/>
          <p:cNvSpPr>
            <a:spLocks/>
          </p:cNvSpPr>
          <p:nvPr/>
        </p:nvSpPr>
        <p:spPr bwMode="auto">
          <a:xfrm>
            <a:off x="4857750" y="1419225"/>
            <a:ext cx="29114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60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SEVERE</a:t>
            </a:r>
            <a:endParaRPr lang="en-US" altLang="en-US" sz="13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Talks in words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Sits hunched forwards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Agitated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Respiratory rate &gt;30/min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Accessory muscles being used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Pulse rate &gt;120 bpm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O</a:t>
            </a:r>
            <a:r>
              <a:rPr lang="en-US" altLang="en-US" sz="1300" baseline="-25000" dirty="0">
                <a:solidFill>
                  <a:srgbClr val="FFFFFF"/>
                </a:solidFill>
              </a:rPr>
              <a:t>2</a:t>
            </a:r>
            <a:r>
              <a:rPr lang="en-US" altLang="en-US" sz="1300" dirty="0">
                <a:solidFill>
                  <a:srgbClr val="FFFFFF"/>
                </a:solidFill>
              </a:rPr>
              <a:t> saturation (on air) &lt; 90%</a:t>
            </a:r>
          </a:p>
          <a:p>
            <a:pPr eaLnBrk="1" hangingPunct="1">
              <a:lnSpc>
                <a:spcPct val="90000"/>
              </a:lnSpc>
              <a:spcBef>
                <a:spcPts val="213"/>
              </a:spcBef>
              <a:spcAft>
                <a:spcPts val="113"/>
              </a:spcAft>
            </a:pPr>
            <a:r>
              <a:rPr lang="en-US" altLang="en-US" sz="1300" dirty="0">
                <a:solidFill>
                  <a:srgbClr val="FFFFFF"/>
                </a:solidFill>
              </a:rPr>
              <a:t>PEF ≤50% predicted or best</a:t>
            </a:r>
          </a:p>
        </p:txBody>
      </p:sp>
      <p:sp>
        <p:nvSpPr>
          <p:cNvPr id="120838" name="Rectangle 9"/>
          <p:cNvSpPr>
            <a:spLocks/>
          </p:cNvSpPr>
          <p:nvPr/>
        </p:nvSpPr>
        <p:spPr bwMode="auto">
          <a:xfrm>
            <a:off x="1025525" y="3732213"/>
            <a:ext cx="29845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Short-acting beta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-agonists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Consider ipratropium bromide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Controlled O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 to maintain</a:t>
            </a:r>
            <a:br>
              <a:rPr lang="en-US" altLang="en-US" sz="1300" b="1">
                <a:latin typeface="Arial Bold" charset="0"/>
                <a:sym typeface="Arial Bold" charset="0"/>
              </a:rPr>
            </a:br>
            <a:r>
              <a:rPr lang="en-US" altLang="en-US" sz="1300" b="1">
                <a:latin typeface="Arial Bold" charset="0"/>
                <a:sym typeface="Arial Bold" charset="0"/>
              </a:rPr>
              <a:t>  saturation 93–95% (children 94-98%)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Oral corticosteroids</a:t>
            </a:r>
          </a:p>
        </p:txBody>
      </p:sp>
      <p:sp>
        <p:nvSpPr>
          <p:cNvPr id="120839" name="Rectangle 10"/>
          <p:cNvSpPr>
            <a:spLocks/>
          </p:cNvSpPr>
          <p:nvPr/>
        </p:nvSpPr>
        <p:spPr bwMode="auto">
          <a:xfrm>
            <a:off x="4884738" y="3732213"/>
            <a:ext cx="29829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Short-acting beta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-agonists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Ipratropium bromide 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Controlled O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 to maintain</a:t>
            </a:r>
            <a:br>
              <a:rPr lang="en-US" altLang="en-US" sz="1300" b="1">
                <a:latin typeface="Arial Bold" charset="0"/>
                <a:sym typeface="Arial Bold" charset="0"/>
              </a:rPr>
            </a:br>
            <a:r>
              <a:rPr lang="en-US" altLang="en-US" sz="1300" b="1">
                <a:latin typeface="Arial Bold" charset="0"/>
                <a:sym typeface="Arial Bold" charset="0"/>
              </a:rPr>
              <a:t>  saturation 93–95% (children 94-98%)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 b="1">
                <a:latin typeface="Arial Bold" charset="0"/>
                <a:sym typeface="Arial Bold" charset="0"/>
              </a:rPr>
              <a:t>Oral or IV corticosteroids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/>
              <a:t>Consider IV magnesium</a:t>
            </a:r>
          </a:p>
          <a:p>
            <a:pPr eaLnBrk="1" hangingPunct="1">
              <a:spcBef>
                <a:spcPts val="213"/>
              </a:spcBef>
              <a:spcAft>
                <a:spcPts val="113"/>
              </a:spcAft>
            </a:pPr>
            <a:r>
              <a:rPr lang="en-US" altLang="en-US" sz="1300"/>
              <a:t>Consider high dose ICS</a:t>
            </a:r>
          </a:p>
        </p:txBody>
      </p:sp>
    </p:spTree>
    <p:extLst>
      <p:ext uri="{BB962C8B-B14F-4D97-AF65-F5344CB8AC3E}">
        <p14:creationId xmlns:p14="http://schemas.microsoft.com/office/powerpoint/2010/main" val="92510715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90538"/>
            <a:ext cx="794861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185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5"/>
          <p:cNvSpPr>
            <a:spLocks/>
          </p:cNvSpPr>
          <p:nvPr/>
        </p:nvSpPr>
        <p:spPr bwMode="auto">
          <a:xfrm>
            <a:off x="168275" y="6665913"/>
            <a:ext cx="206216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>
            <a:lvl1pPr marL="39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4-4 (4/4)</a:t>
            </a:r>
          </a:p>
        </p:txBody>
      </p:sp>
      <p:pic>
        <p:nvPicPr>
          <p:cNvPr id="12186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Rectangle 9"/>
          <p:cNvSpPr>
            <a:spLocks/>
          </p:cNvSpPr>
          <p:nvPr/>
        </p:nvSpPr>
        <p:spPr bwMode="auto">
          <a:xfrm>
            <a:off x="1042988" y="814388"/>
            <a:ext cx="29845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Short-acting beta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-agonists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Consider ipratropium bromide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Controlled O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 to maintain</a:t>
            </a:r>
            <a:br>
              <a:rPr lang="en-US" altLang="en-US" sz="1300" b="1">
                <a:latin typeface="Arial Bold" charset="0"/>
                <a:sym typeface="Arial Bold" charset="0"/>
              </a:rPr>
            </a:br>
            <a:r>
              <a:rPr lang="en-US" altLang="en-US" sz="1300" b="1">
                <a:latin typeface="Arial Bold" charset="0"/>
                <a:sym typeface="Arial Bold" charset="0"/>
              </a:rPr>
              <a:t>  saturation 93–95% (children 94-98%)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Oral corticosteroids</a:t>
            </a:r>
          </a:p>
        </p:txBody>
      </p:sp>
      <p:sp>
        <p:nvSpPr>
          <p:cNvPr id="121862" name="Rectangle 10"/>
          <p:cNvSpPr>
            <a:spLocks/>
          </p:cNvSpPr>
          <p:nvPr/>
        </p:nvSpPr>
        <p:spPr bwMode="auto">
          <a:xfrm>
            <a:off x="4902200" y="814388"/>
            <a:ext cx="29829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Short-acting beta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-agonists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Ipratropium bromide 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Controlled O</a:t>
            </a:r>
            <a:r>
              <a:rPr lang="en-US" altLang="en-US" sz="1300" b="1" baseline="-25000">
                <a:latin typeface="Arial Bold" charset="0"/>
                <a:sym typeface="Arial Bold" charset="0"/>
              </a:rPr>
              <a:t>2</a:t>
            </a:r>
            <a:r>
              <a:rPr lang="en-US" altLang="en-US" sz="1300" b="1">
                <a:latin typeface="Arial Bold" charset="0"/>
                <a:sym typeface="Arial Bold" charset="0"/>
              </a:rPr>
              <a:t> to maintain</a:t>
            </a:r>
            <a:br>
              <a:rPr lang="en-US" altLang="en-US" sz="1300" b="1">
                <a:latin typeface="Arial Bold" charset="0"/>
                <a:sym typeface="Arial Bold" charset="0"/>
              </a:rPr>
            </a:br>
            <a:r>
              <a:rPr lang="en-US" altLang="en-US" sz="1300" b="1">
                <a:latin typeface="Arial Bold" charset="0"/>
                <a:sym typeface="Arial Bold" charset="0"/>
              </a:rPr>
              <a:t>  saturation 93–95% (children 94-98%)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 b="1">
                <a:latin typeface="Arial Bold" charset="0"/>
                <a:sym typeface="Arial Bold" charset="0"/>
              </a:rPr>
              <a:t>Oral or IV corticosteroids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/>
              <a:t>Consider IV magnesium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300"/>
              <a:t>Consider high dose ICS</a:t>
            </a:r>
          </a:p>
        </p:txBody>
      </p:sp>
      <p:sp>
        <p:nvSpPr>
          <p:cNvPr id="121863" name="Rectangle 11"/>
          <p:cNvSpPr>
            <a:spLocks/>
          </p:cNvSpPr>
          <p:nvPr/>
        </p:nvSpPr>
        <p:spPr bwMode="auto">
          <a:xfrm>
            <a:off x="2843213" y="2873375"/>
            <a:ext cx="3241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563"/>
              </a:spcBef>
            </a:pPr>
            <a:r>
              <a:rPr lang="en-US" altLang="en-US" sz="1300" b="1">
                <a:solidFill>
                  <a:srgbClr val="134679"/>
                </a:solidFill>
                <a:latin typeface="Arial Bold" charset="0"/>
                <a:sym typeface="Arial Bold" charset="0"/>
              </a:rPr>
              <a:t>If continuing deterioration, treat as </a:t>
            </a:r>
            <a:br>
              <a:rPr lang="en-US" altLang="en-US" sz="13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300" b="1">
                <a:solidFill>
                  <a:srgbClr val="134679"/>
                </a:solidFill>
                <a:latin typeface="Arial Bold" charset="0"/>
                <a:sym typeface="Arial Bold" charset="0"/>
              </a:rPr>
              <a:t>severe and re-assess for ICU</a:t>
            </a:r>
          </a:p>
        </p:txBody>
      </p:sp>
      <p:sp>
        <p:nvSpPr>
          <p:cNvPr id="121864" name="Rectangle 12"/>
          <p:cNvSpPr>
            <a:spLocks/>
          </p:cNvSpPr>
          <p:nvPr/>
        </p:nvSpPr>
        <p:spPr bwMode="auto">
          <a:xfrm>
            <a:off x="900113" y="3713163"/>
            <a:ext cx="7127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425"/>
              </a:spcBef>
              <a:spcAft>
                <a:spcPts val="300"/>
              </a:spcAft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ASSESS CLINICAL PROGRESS FREQUENTLY </a:t>
            </a:r>
          </a:p>
          <a:p>
            <a:pPr algn="ctr"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MEASURE LUNG FUNCTION </a:t>
            </a:r>
            <a:b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3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in all patients one hour after initial treatment </a:t>
            </a:r>
          </a:p>
        </p:txBody>
      </p:sp>
      <p:sp>
        <p:nvSpPr>
          <p:cNvPr id="121865" name="Rectangle 13"/>
          <p:cNvSpPr>
            <a:spLocks/>
          </p:cNvSpPr>
          <p:nvPr/>
        </p:nvSpPr>
        <p:spPr bwMode="auto">
          <a:xfrm>
            <a:off x="874713" y="4991100"/>
            <a:ext cx="33051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spcAft>
                <a:spcPts val="300"/>
              </a:spcAft>
            </a:pPr>
            <a:r>
              <a:rPr lang="en-US" altLang="en-US" sz="1300">
                <a:solidFill>
                  <a:srgbClr val="134679"/>
                </a:solidFill>
              </a:rPr>
              <a:t>FEV</a:t>
            </a:r>
            <a:r>
              <a:rPr lang="en-US" altLang="en-US" sz="1300" baseline="-25000">
                <a:solidFill>
                  <a:srgbClr val="134679"/>
                </a:solidFill>
              </a:rPr>
              <a:t>1</a:t>
            </a:r>
            <a:r>
              <a:rPr lang="en-US" altLang="en-US" sz="1300">
                <a:solidFill>
                  <a:srgbClr val="134679"/>
                </a:solidFill>
              </a:rPr>
              <a:t> or PEF 60-80% of predicted or personal best and symptoms improved</a:t>
            </a:r>
          </a:p>
          <a:p>
            <a:pPr algn="ctr" eaLnBrk="1" hangingPunct="1">
              <a:spcBef>
                <a:spcPts val="275"/>
              </a:spcBef>
              <a:spcAft>
                <a:spcPts val="300"/>
              </a:spcAft>
            </a:pPr>
            <a:r>
              <a:rPr lang="en-US" altLang="en-US" sz="1300" b="1">
                <a:solidFill>
                  <a:srgbClr val="134679"/>
                </a:solidFill>
                <a:sym typeface="Arial Bold" charset="0"/>
              </a:rPr>
              <a:t>MODERATE</a:t>
            </a:r>
            <a:endParaRPr lang="en-US" altLang="en-US" sz="1300" b="1">
              <a:solidFill>
                <a:srgbClr val="134679"/>
              </a:solidFill>
            </a:endParaRPr>
          </a:p>
          <a:p>
            <a:pPr algn="ctr" eaLnBrk="1" hangingPunct="1">
              <a:spcBef>
                <a:spcPts val="275"/>
              </a:spcBef>
            </a:pPr>
            <a:r>
              <a:rPr lang="en-US" altLang="en-US" sz="1300">
                <a:solidFill>
                  <a:srgbClr val="134679"/>
                </a:solidFill>
              </a:rPr>
              <a:t>Consider for discharge planning</a:t>
            </a:r>
          </a:p>
        </p:txBody>
      </p:sp>
      <p:sp>
        <p:nvSpPr>
          <p:cNvPr id="121866" name="Rectangle 14"/>
          <p:cNvSpPr>
            <a:spLocks/>
          </p:cNvSpPr>
          <p:nvPr/>
        </p:nvSpPr>
        <p:spPr bwMode="auto">
          <a:xfrm>
            <a:off x="4749800" y="4991100"/>
            <a:ext cx="33035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spcAft>
                <a:spcPts val="300"/>
              </a:spcAft>
            </a:pPr>
            <a:r>
              <a:rPr lang="en-US" altLang="en-US" sz="1300">
                <a:solidFill>
                  <a:srgbClr val="134679"/>
                </a:solidFill>
              </a:rPr>
              <a:t>FEV</a:t>
            </a:r>
            <a:r>
              <a:rPr lang="en-US" altLang="en-US" sz="1300" baseline="-25000">
                <a:solidFill>
                  <a:srgbClr val="134679"/>
                </a:solidFill>
              </a:rPr>
              <a:t>1</a:t>
            </a:r>
            <a:r>
              <a:rPr lang="en-US" altLang="en-US" sz="1300">
                <a:solidFill>
                  <a:srgbClr val="134679"/>
                </a:solidFill>
              </a:rPr>
              <a:t> or PEF &lt;60% of predicted or </a:t>
            </a:r>
            <a:br>
              <a:rPr lang="en-US" altLang="en-US" sz="1300">
                <a:solidFill>
                  <a:srgbClr val="134679"/>
                </a:solidFill>
              </a:rPr>
            </a:br>
            <a:r>
              <a:rPr lang="en-US" altLang="en-US" sz="1300">
                <a:solidFill>
                  <a:srgbClr val="134679"/>
                </a:solidFill>
              </a:rPr>
              <a:t>personal best,or lack of clinical response</a:t>
            </a:r>
          </a:p>
          <a:p>
            <a:pPr algn="ctr" eaLnBrk="1" hangingPunct="1">
              <a:spcBef>
                <a:spcPts val="275"/>
              </a:spcBef>
              <a:spcAft>
                <a:spcPts val="300"/>
              </a:spcAft>
            </a:pPr>
            <a:r>
              <a:rPr lang="en-US" altLang="en-US" sz="1300" b="1">
                <a:solidFill>
                  <a:srgbClr val="134679"/>
                </a:solidFill>
                <a:sym typeface="Arial Bold" charset="0"/>
              </a:rPr>
              <a:t>SEVERE</a:t>
            </a:r>
            <a:endParaRPr lang="en-US" altLang="en-US" sz="1300" b="1">
              <a:solidFill>
                <a:srgbClr val="134679"/>
              </a:solidFill>
            </a:endParaRPr>
          </a:p>
          <a:p>
            <a:pPr algn="ctr" eaLnBrk="1" hangingPunct="1">
              <a:spcBef>
                <a:spcPts val="275"/>
              </a:spcBef>
            </a:pPr>
            <a:r>
              <a:rPr lang="en-US" altLang="en-US" sz="1300">
                <a:solidFill>
                  <a:srgbClr val="134679"/>
                </a:solidFill>
              </a:rPr>
              <a:t>Continue treatment as above </a:t>
            </a:r>
            <a:br>
              <a:rPr lang="en-US" altLang="en-US" sz="1300">
                <a:solidFill>
                  <a:srgbClr val="134679"/>
                </a:solidFill>
              </a:rPr>
            </a:br>
            <a:r>
              <a:rPr lang="en-US" altLang="en-US" sz="1300">
                <a:solidFill>
                  <a:srgbClr val="134679"/>
                </a:solidFill>
              </a:rPr>
              <a:t>and reassess frequently</a:t>
            </a:r>
          </a:p>
        </p:txBody>
      </p:sp>
    </p:spTree>
    <p:extLst>
      <p:ext uri="{BB962C8B-B14F-4D97-AF65-F5344CB8AC3E}">
        <p14:creationId xmlns:p14="http://schemas.microsoft.com/office/powerpoint/2010/main" val="363418466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Asthma is a chronic inflammatory condition associated with significant morbidity and mortality which is preventable and manageable with appropriate treatment and effective patient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4952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Asthma is a </a:t>
            </a:r>
            <a:r>
              <a:rPr lang="en-US" sz="2800" b="1" i="1" dirty="0">
                <a:solidFill>
                  <a:srgbClr val="0000FF"/>
                </a:solidFill>
              </a:rPr>
              <a:t>chronic</a:t>
            </a:r>
            <a:r>
              <a:rPr lang="en-US" sz="2800" i="1" dirty="0"/>
              <a:t> inflammatory condition associated with </a:t>
            </a:r>
            <a:r>
              <a:rPr lang="en-US" sz="2800" b="1" i="1" dirty="0">
                <a:solidFill>
                  <a:srgbClr val="0000FF"/>
                </a:solidFill>
              </a:rPr>
              <a:t>significant morbidity and mortality </a:t>
            </a:r>
            <a:r>
              <a:rPr lang="en-US" sz="2800" i="1" dirty="0"/>
              <a:t>which is </a:t>
            </a:r>
            <a:r>
              <a:rPr lang="en-US" sz="2800" b="1" i="1" dirty="0">
                <a:solidFill>
                  <a:srgbClr val="0000FF"/>
                </a:solidFill>
              </a:rPr>
              <a:t>preventable and manageable </a:t>
            </a:r>
            <a:r>
              <a:rPr lang="en-US" sz="2800" i="1" dirty="0"/>
              <a:t>with appropriate treatment and effective patient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30850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18 at 19.0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91" y="-11572"/>
            <a:ext cx="6371977" cy="68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8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International Clinical Guidelines GINA, BTS, SINA </a:t>
            </a:r>
          </a:p>
          <a:p>
            <a:r>
              <a:rPr lang="en-US" sz="1800" dirty="0">
                <a:latin typeface="+mj-lt"/>
              </a:rPr>
              <a:t>National Asthma Education and Prevention Program: Expert panel report III: Guidelines for the diagnosis and management of asthma. Bethesda, MD: National Heart, Lung, and Blood Institute, 2007. (NIH publication no. 08-4051) </a:t>
            </a:r>
            <a:r>
              <a:rPr lang="en-US" sz="1800" dirty="0" err="1">
                <a:latin typeface="+mj-lt"/>
              </a:rPr>
              <a:t>www.nhlbi.nih.gov</a:t>
            </a:r>
            <a:r>
              <a:rPr lang="en-US" sz="1800" dirty="0">
                <a:latin typeface="+mj-lt"/>
              </a:rPr>
              <a:t>/guidelines/asthma/</a:t>
            </a:r>
            <a:r>
              <a:rPr lang="en-US" sz="1800" dirty="0" err="1">
                <a:latin typeface="+mj-lt"/>
              </a:rPr>
              <a:t>asthgdln.htm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Smith HR, Irvin CG, Cherniack RM. The utility of spirometry in the diagnosis of reversible airways obstruction. Chest 1992; 101:1577</a:t>
            </a:r>
          </a:p>
          <a:p>
            <a:r>
              <a:rPr lang="en-US" sz="1800" dirty="0">
                <a:latin typeface="+mj-lt"/>
              </a:rPr>
              <a:t>Gender differences in prevalence, diagnosis and incidence of allergic and non-allergic asthma: a population-based cohort; Thorax 2012;67:625-631 doi:10.1136/thoraxjnl-2011-201249</a:t>
            </a:r>
          </a:p>
          <a:p>
            <a:r>
              <a:rPr lang="en-GB" sz="1800" dirty="0">
                <a:latin typeface="+mj-lt"/>
              </a:rPr>
              <a:t>Al </a:t>
            </a:r>
            <a:r>
              <a:rPr lang="en-GB" sz="1800" dirty="0" err="1">
                <a:latin typeface="+mj-lt"/>
              </a:rPr>
              <a:t>Frayh</a:t>
            </a:r>
            <a:r>
              <a:rPr lang="en-GB" sz="1800" dirty="0">
                <a:latin typeface="+mj-lt"/>
              </a:rPr>
              <a:t> AR, </a:t>
            </a:r>
            <a:r>
              <a:rPr lang="en-GB" sz="1800" dirty="0" err="1">
                <a:latin typeface="+mj-lt"/>
              </a:rPr>
              <a:t>Shakoor</a:t>
            </a:r>
            <a:r>
              <a:rPr lang="en-GB" sz="1800" dirty="0">
                <a:latin typeface="+mj-lt"/>
              </a:rPr>
              <a:t> Z, Gad El </a:t>
            </a:r>
            <a:r>
              <a:rPr lang="en-GB" sz="1800" dirty="0" err="1">
                <a:latin typeface="+mj-lt"/>
              </a:rPr>
              <a:t>Rab</a:t>
            </a:r>
            <a:r>
              <a:rPr lang="en-GB" sz="1800" dirty="0">
                <a:latin typeface="+mj-lt"/>
              </a:rPr>
              <a:t> MO, </a:t>
            </a:r>
            <a:r>
              <a:rPr lang="en-GB" sz="1800" dirty="0" err="1">
                <a:latin typeface="+mj-lt"/>
              </a:rPr>
              <a:t>Hasnain</a:t>
            </a:r>
            <a:r>
              <a:rPr lang="en-GB" sz="1800" dirty="0">
                <a:latin typeface="+mj-lt"/>
              </a:rPr>
              <a:t> SM. Increased prevalence of asthma in Saudi Arabia. Ann Allergy Asthma </a:t>
            </a:r>
            <a:r>
              <a:rPr lang="en-GB" sz="1800" dirty="0" err="1">
                <a:latin typeface="+mj-lt"/>
              </a:rPr>
              <a:t>Immunol</a:t>
            </a:r>
            <a:r>
              <a:rPr lang="en-GB" sz="1800" dirty="0">
                <a:latin typeface="+mj-lt"/>
              </a:rPr>
              <a:t> 2001;86:292-6.  </a:t>
            </a:r>
            <a:r>
              <a:rPr lang="en-US" sz="1800" dirty="0">
                <a:latin typeface="+mj-lt"/>
                <a:hlinkClick r:id="rId2"/>
              </a:rPr>
              <a:t> </a:t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[</a:t>
            </a:r>
            <a:r>
              <a:rPr lang="en-GB" sz="1800" dirty="0">
                <a:latin typeface="+mj-lt"/>
                <a:hlinkClick r:id="rId3"/>
              </a:rPr>
              <a:t>PUBMED</a:t>
            </a:r>
            <a:r>
              <a:rPr lang="en-GB" sz="1800" dirty="0">
                <a:latin typeface="+mj-lt"/>
              </a:rPr>
              <a:t>]    </a:t>
            </a:r>
          </a:p>
          <a:p>
            <a:endParaRPr lang="en-GB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4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Saudi Arabia Figures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Asthma affects &gt;2 million Saudis</a:t>
            </a:r>
          </a:p>
          <a:p>
            <a:endParaRPr lang="en-GB" dirty="0"/>
          </a:p>
          <a:p>
            <a:r>
              <a:rPr lang="en-GB" dirty="0"/>
              <a:t>Asthma control: 5% were controlled, 31% partially controlled, 64% uncontrolled.</a:t>
            </a:r>
          </a:p>
        </p:txBody>
      </p:sp>
    </p:spTree>
    <p:extLst>
      <p:ext uri="{BB962C8B-B14F-4D97-AF65-F5344CB8AC3E}">
        <p14:creationId xmlns:p14="http://schemas.microsoft.com/office/powerpoint/2010/main" val="299581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Although asthma is </a:t>
            </a:r>
            <a:r>
              <a:rPr lang="en-US" b="1" dirty="0"/>
              <a:t>multifactorial</a:t>
            </a:r>
            <a:r>
              <a:rPr lang="en-US" dirty="0"/>
              <a:t> in origin, </a:t>
            </a:r>
            <a:r>
              <a:rPr lang="en-US" b="1" dirty="0"/>
              <a:t>inflammation</a:t>
            </a:r>
            <a:r>
              <a:rPr lang="en-US" dirty="0"/>
              <a:t> is believed to be the cornerstone of the disease and is thought to result from </a:t>
            </a:r>
            <a:r>
              <a:rPr lang="en-US" b="1" dirty="0"/>
              <a:t>inappropriate immune responses </a:t>
            </a:r>
            <a:r>
              <a:rPr lang="en-US" dirty="0"/>
              <a:t>to a variety of </a:t>
            </a:r>
            <a:r>
              <a:rPr lang="en-US" b="1" dirty="0"/>
              <a:t>antigens</a:t>
            </a:r>
            <a:r>
              <a:rPr lang="en-US" dirty="0"/>
              <a:t> in genetically susceptible individuals.</a:t>
            </a:r>
            <a:endParaRPr lang="en-GB" dirty="0"/>
          </a:p>
          <a:p>
            <a:pPr algn="ctr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9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Hygiene Hypothesis </a:t>
            </a:r>
          </a:p>
          <a:p>
            <a:r>
              <a:rPr lang="en-US" dirty="0" err="1"/>
              <a:t>Atopy</a:t>
            </a:r>
            <a:endParaRPr lang="en-US" dirty="0"/>
          </a:p>
          <a:p>
            <a:r>
              <a:rPr lang="en-US" dirty="0"/>
              <a:t>Genetics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Smoking – controversial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Obesity – New under Ix </a:t>
            </a:r>
          </a:p>
        </p:txBody>
      </p:sp>
    </p:spTree>
    <p:extLst>
      <p:ext uri="{BB962C8B-B14F-4D97-AF65-F5344CB8AC3E}">
        <p14:creationId xmlns:p14="http://schemas.microsoft.com/office/powerpoint/2010/main" val="48345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 - Hygiene Hypothesis  </a:t>
            </a:r>
          </a:p>
        </p:txBody>
      </p:sp>
      <p:pic>
        <p:nvPicPr>
          <p:cNvPr id="4" name="Content Placeholder 3" descr="Screen Shot 2015-09-20 at 11.19.3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50" r="-25150"/>
          <a:stretch>
            <a:fillRect/>
          </a:stretch>
        </p:blipFill>
        <p:spPr>
          <a:xfrm>
            <a:off x="0" y="1581002"/>
            <a:ext cx="9122229" cy="5016875"/>
          </a:xfrm>
        </p:spPr>
      </p:pic>
    </p:spTree>
    <p:extLst>
      <p:ext uri="{BB962C8B-B14F-4D97-AF65-F5344CB8AC3E}">
        <p14:creationId xmlns:p14="http://schemas.microsoft.com/office/powerpoint/2010/main" val="153130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1653</Words>
  <Application>Microsoft Macintosh PowerPoint</Application>
  <PresentationFormat>On-screen Show (4:3)</PresentationFormat>
  <Paragraphs>405</Paragraphs>
  <Slides>57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ＭＳ Ｐゴシック</vt:lpstr>
      <vt:lpstr>ヒラギノ角ゴ ProN W3</vt:lpstr>
      <vt:lpstr>Arial</vt:lpstr>
      <vt:lpstr>Arial Bold</vt:lpstr>
      <vt:lpstr>Arial Bold Italic</vt:lpstr>
      <vt:lpstr>Arial Italic</vt:lpstr>
      <vt:lpstr>Calibri</vt:lpstr>
      <vt:lpstr>Times New Roman</vt:lpstr>
      <vt:lpstr>Wingdings</vt:lpstr>
      <vt:lpstr>Office Theme</vt:lpstr>
      <vt:lpstr>Bronchial Asthma  3rd year Medical Students </vt:lpstr>
      <vt:lpstr>Objectives </vt:lpstr>
      <vt:lpstr>Asthma </vt:lpstr>
      <vt:lpstr>Definition </vt:lpstr>
      <vt:lpstr>Epidemiology</vt:lpstr>
      <vt:lpstr>Saudi Arabia Figures </vt:lpstr>
      <vt:lpstr>Etiology </vt:lpstr>
      <vt:lpstr>Causes </vt:lpstr>
      <vt:lpstr>Cause - Hygiene Hypothesis  </vt:lpstr>
      <vt:lpstr>PowerPoint Presentation</vt:lpstr>
      <vt:lpstr>PowerPoint Presentation</vt:lpstr>
      <vt:lpstr>Asthma Types</vt:lpstr>
      <vt:lpstr>Types </vt:lpstr>
      <vt:lpstr>PowerPoint Presentation</vt:lpstr>
      <vt:lpstr>PowerPoint Presentation</vt:lpstr>
      <vt:lpstr>PowerPoint Presentation</vt:lpstr>
      <vt:lpstr>Asthma Types</vt:lpstr>
      <vt:lpstr>Diagnosis</vt:lpstr>
      <vt:lpstr>History</vt:lpstr>
      <vt:lpstr>PowerPoint Presentation</vt:lpstr>
      <vt:lpstr>PowerPoint Presentation</vt:lpstr>
      <vt:lpstr>PowerPoint Presentation</vt:lpstr>
      <vt:lpstr>Differential Diagnosis</vt:lpstr>
      <vt:lpstr>Other Illness with wheezing / SOB</vt:lpstr>
      <vt:lpstr>Examination</vt:lpstr>
      <vt:lpstr>Examination</vt:lpstr>
      <vt:lpstr>Wheezing</vt:lpstr>
      <vt:lpstr>Wheeze</vt:lpstr>
      <vt:lpstr>Investigations</vt:lpstr>
      <vt:lpstr>Tests</vt:lpstr>
      <vt:lpstr>Asthma Dx – variable airflow limitation</vt:lpstr>
      <vt:lpstr>Typical spirometric tracings</vt:lpstr>
      <vt:lpstr>Diagnostic Approach</vt:lpstr>
      <vt:lpstr>PowerPoint Presentation</vt:lpstr>
      <vt:lpstr>Management</vt:lpstr>
      <vt:lpstr>Components of Asthma Management    </vt:lpstr>
      <vt:lpstr>Monitoring </vt:lpstr>
      <vt:lpstr>Education</vt:lpstr>
      <vt:lpstr>Environmental Factors</vt:lpstr>
      <vt:lpstr>Pharmacologic Management</vt:lpstr>
      <vt:lpstr>Aims</vt:lpstr>
      <vt:lpstr>GINA assessment of symptom control</vt:lpstr>
      <vt:lpstr>Assessment of risk factors for poor asthma outcomes</vt:lpstr>
      <vt:lpstr>Approach </vt:lpstr>
      <vt:lpstr>Pharmacologic Treatment </vt:lpstr>
      <vt:lpstr>PowerPoint Presentation</vt:lpstr>
      <vt:lpstr>PowerPoint Presentation</vt:lpstr>
      <vt:lpstr>Asthma Self Management</vt:lpstr>
      <vt:lpstr>PowerPoint Presentation</vt:lpstr>
      <vt:lpstr>Managing exacerbations in acute care settings</vt:lpstr>
      <vt:lpstr>PowerPoint Presentation</vt:lpstr>
      <vt:lpstr>PowerPoint Presentation</vt:lpstr>
      <vt:lpstr>PowerPoint Presentation</vt:lpstr>
      <vt:lpstr>Key Messages </vt:lpstr>
      <vt:lpstr>Key Messages </vt:lpstr>
      <vt:lpstr>PowerPoint Presentation</vt:lpstr>
      <vt:lpstr>References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Asthma </dc:title>
  <dc:subject/>
  <dc:creator>x yz</dc:creator>
  <cp:keywords/>
  <dc:description/>
  <cp:lastModifiedBy>Rufai Nadama</cp:lastModifiedBy>
  <cp:revision>162</cp:revision>
  <dcterms:created xsi:type="dcterms:W3CDTF">2015-09-13T07:32:00Z</dcterms:created>
  <dcterms:modified xsi:type="dcterms:W3CDTF">2018-10-06T13:07:02Z</dcterms:modified>
  <cp:category/>
</cp:coreProperties>
</file>