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75"/>
  </p:notesMasterIdLst>
  <p:sldIdLst>
    <p:sldId id="256" r:id="rId2"/>
    <p:sldId id="341" r:id="rId3"/>
    <p:sldId id="259" r:id="rId4"/>
    <p:sldId id="260" r:id="rId5"/>
    <p:sldId id="261" r:id="rId6"/>
    <p:sldId id="262" r:id="rId7"/>
    <p:sldId id="281" r:id="rId8"/>
    <p:sldId id="263" r:id="rId9"/>
    <p:sldId id="264" r:id="rId10"/>
    <p:sldId id="258" r:id="rId11"/>
    <p:sldId id="267" r:id="rId12"/>
    <p:sldId id="275" r:id="rId13"/>
    <p:sldId id="268" r:id="rId14"/>
    <p:sldId id="265" r:id="rId15"/>
    <p:sldId id="269" r:id="rId16"/>
    <p:sldId id="270" r:id="rId17"/>
    <p:sldId id="271" r:id="rId18"/>
    <p:sldId id="272" r:id="rId19"/>
    <p:sldId id="339" r:id="rId20"/>
    <p:sldId id="343" r:id="rId21"/>
    <p:sldId id="340" r:id="rId22"/>
    <p:sldId id="273" r:id="rId23"/>
    <p:sldId id="274" r:id="rId24"/>
    <p:sldId id="277" r:id="rId25"/>
    <p:sldId id="278" r:id="rId26"/>
    <p:sldId id="279" r:id="rId27"/>
    <p:sldId id="280" r:id="rId28"/>
    <p:sldId id="289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98" r:id="rId45"/>
    <p:sldId id="300" r:id="rId46"/>
    <p:sldId id="301" r:id="rId47"/>
    <p:sldId id="302" r:id="rId48"/>
    <p:sldId id="303" r:id="rId49"/>
    <p:sldId id="304" r:id="rId50"/>
    <p:sldId id="276" r:id="rId51"/>
    <p:sldId id="313" r:id="rId52"/>
    <p:sldId id="316" r:id="rId53"/>
    <p:sldId id="315" r:id="rId54"/>
    <p:sldId id="314" r:id="rId55"/>
    <p:sldId id="336" r:id="rId56"/>
    <p:sldId id="342" r:id="rId57"/>
    <p:sldId id="337" r:id="rId58"/>
    <p:sldId id="320" r:id="rId59"/>
    <p:sldId id="319" r:id="rId60"/>
    <p:sldId id="331" r:id="rId61"/>
    <p:sldId id="317" r:id="rId62"/>
    <p:sldId id="318" r:id="rId63"/>
    <p:sldId id="321" r:id="rId64"/>
    <p:sldId id="332" r:id="rId65"/>
    <p:sldId id="322" r:id="rId66"/>
    <p:sldId id="323" r:id="rId67"/>
    <p:sldId id="324" r:id="rId68"/>
    <p:sldId id="325" r:id="rId69"/>
    <p:sldId id="326" r:id="rId70"/>
    <p:sldId id="327" r:id="rId71"/>
    <p:sldId id="333" r:id="rId72"/>
    <p:sldId id="328" r:id="rId73"/>
    <p:sldId id="338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203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DA151-8EAD-7D45-9E41-71F22DFDA5E6}" type="datetimeFigureOut">
              <a:rPr lang="en-US" smtClean="0"/>
              <a:t>18-11-21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20F6D-1EAD-3B43-8E6D-F9AE8B69D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2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lot of times the exact cause is not really clear, but the result of the damage in the glomerulus is telling how immune system is playing an important rule.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20F6D-1EAD-3B43-8E6D-F9AE8B69D4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6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Wednesday, November 21, 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Wednesday, November 21,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3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Glomerular diseases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MED 341</a:t>
            </a:r>
          </a:p>
          <a:p>
            <a:r>
              <a:rPr lang="en-US" dirty="0" smtClean="0"/>
              <a:t>November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22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Glomerular structure is needed to: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Keep the glomerular filtration normal, thus maintains normal kidney function.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keeps the urine volume maintained; so preventing fluid retention in the body which causes edema and high blood pressure.</a:t>
            </a:r>
          </a:p>
          <a:p>
            <a:endParaRPr lang="en-US" dirty="0" smtClean="0"/>
          </a:p>
          <a:p>
            <a:r>
              <a:rPr lang="en-US" dirty="0" smtClean="0"/>
              <a:t>Prevents the blood components (cells, proteins) from leaving the blood stream and appearing in the urine.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Normal versus disrupted G. capillary wall </a:t>
            </a:r>
            <a:endParaRPr lang="en-US" dirty="0"/>
          </a:p>
        </p:txBody>
      </p:sp>
      <p:pic>
        <p:nvPicPr>
          <p:cNvPr id="4" name="Content Placeholder 3" descr="prot_he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8" r="-10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229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 normal urine will have: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latin typeface="Calibri" charset="0"/>
            </a:endParaRPr>
          </a:p>
          <a:p>
            <a:pPr>
              <a:defRPr/>
            </a:pP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</a:t>
            </a:r>
            <a:r>
              <a:rPr lang="en-US" dirty="0">
                <a:latin typeface="Calibri" charset="0"/>
              </a:rPr>
              <a:t>PROTEIN</a:t>
            </a:r>
            <a:r>
              <a:rPr lang="en-US" dirty="0" smtClean="0">
                <a:latin typeface="Calibri" charset="0"/>
              </a:rPr>
              <a:t>. 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</a:t>
            </a:r>
            <a:r>
              <a:rPr lang="en-US" dirty="0">
                <a:latin typeface="Calibri" charset="0"/>
              </a:rPr>
              <a:t>RED BLOOD CELLS ( Accept: </a:t>
            </a:r>
            <a:r>
              <a:rPr lang="en-US" dirty="0" smtClean="0">
                <a:latin typeface="Calibri" charset="0"/>
              </a:rPr>
              <a:t>&lt;2 RBCs</a:t>
            </a:r>
            <a:r>
              <a:rPr lang="en-US" dirty="0">
                <a:latin typeface="Calibri" charset="0"/>
              </a:rPr>
              <a:t>/</a:t>
            </a:r>
            <a:r>
              <a:rPr lang="en-US" dirty="0" smtClean="0">
                <a:latin typeface="Calibri" charset="0"/>
              </a:rPr>
              <a:t>High power field)</a:t>
            </a:r>
            <a:endParaRPr lang="en-US" dirty="0">
              <a:latin typeface="Calibri" charset="0"/>
            </a:endParaRPr>
          </a:p>
          <a:p>
            <a:pPr>
              <a:defRPr/>
            </a:pPr>
            <a:r>
              <a:rPr lang="en-US" dirty="0">
                <a:latin typeface="Calibri" charset="0"/>
              </a:rPr>
              <a:t>NO HEME.</a:t>
            </a:r>
          </a:p>
          <a:p>
            <a:pPr>
              <a:defRPr/>
            </a:pPr>
            <a:r>
              <a:rPr lang="en-US" dirty="0">
                <a:latin typeface="Calibri" charset="0"/>
              </a:rPr>
              <a:t>NO CELLULAR CASTS</a:t>
            </a:r>
            <a:r>
              <a:rPr lang="en-US" dirty="0" smtClean="0">
                <a:latin typeface="Calibri" charset="0"/>
              </a:rPr>
              <a:t>.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fat</a:t>
            </a:r>
          </a:p>
          <a:p>
            <a:pPr>
              <a:defRPr/>
            </a:pPr>
            <a:r>
              <a:rPr lang="en-US" dirty="0" smtClean="0">
                <a:latin typeface="Calibri" charset="0"/>
              </a:rPr>
              <a:t>No sugar</a:t>
            </a:r>
            <a:endParaRPr lang="en-US" dirty="0">
              <a:latin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4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How glomerular diseases start?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Here we are talking about primary glomerular diseases that are mostly caused by immune system dysfunction.</a:t>
            </a:r>
          </a:p>
          <a:p>
            <a:endParaRPr lang="en-US" dirty="0" smtClean="0"/>
          </a:p>
          <a:p>
            <a:r>
              <a:rPr lang="en-US" dirty="0" smtClean="0"/>
              <a:t>Auto-antibodies targeting glomerular structure or immune-complexes (antigen-antibody) depositing and traumatizing the glomerular components.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7299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" y="1096681"/>
            <a:ext cx="8760570" cy="48618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3" name="Explosion 2 2"/>
          <p:cNvSpPr/>
          <p:nvPr/>
        </p:nvSpPr>
        <p:spPr>
          <a:xfrm flipH="1">
            <a:off x="6159206" y="3953435"/>
            <a:ext cx="104588" cy="59765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6357626" y="3306334"/>
            <a:ext cx="45719" cy="137607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263794" y="3818964"/>
            <a:ext cx="45719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flipH="1" flipV="1">
            <a:off x="6065375" y="4080583"/>
            <a:ext cx="91437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7754475" y="3443941"/>
            <a:ext cx="45719" cy="164353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 flipH="1">
            <a:off x="6355232" y="3503706"/>
            <a:ext cx="45719" cy="104588"/>
          </a:xfrm>
          <a:prstGeom prst="irregularSeal2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 rot="21444815" flipH="1">
            <a:off x="4418387" y="1971248"/>
            <a:ext cx="177297" cy="49707"/>
          </a:xfrm>
          <a:prstGeom prst="irregularSeal2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 rot="20844488" flipH="1" flipV="1">
            <a:off x="4083747" y="2008726"/>
            <a:ext cx="208517" cy="7198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21225010" flipV="1">
            <a:off x="4703739" y="1976858"/>
            <a:ext cx="45719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240592" flipH="1" flipV="1">
            <a:off x="5112278" y="2070698"/>
            <a:ext cx="227340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1338730" y="2123587"/>
            <a:ext cx="179294" cy="141494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2121648" y="1798436"/>
            <a:ext cx="209176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457076" y="2899483"/>
            <a:ext cx="149412" cy="18018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2121648" y="2960142"/>
            <a:ext cx="104588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27"/>
          <p:cNvSpPr/>
          <p:nvPr/>
        </p:nvSpPr>
        <p:spPr>
          <a:xfrm flipH="1">
            <a:off x="1553882" y="2286000"/>
            <a:ext cx="74706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2 28"/>
          <p:cNvSpPr/>
          <p:nvPr/>
        </p:nvSpPr>
        <p:spPr>
          <a:xfrm>
            <a:off x="1090706" y="2644588"/>
            <a:ext cx="283882" cy="11997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97603" y="4775200"/>
            <a:ext cx="403783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09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glomerular diseases start?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Most important to recognize:</a:t>
            </a:r>
          </a:p>
          <a:p>
            <a:r>
              <a:rPr lang="en-US" dirty="0" smtClean="0"/>
              <a:t>The manifestations of a glomerular disease are usually indicative of which components of glomerular capillary wall was affected at the most.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b="1" dirty="0" err="1" smtClean="0"/>
              <a:t>Podocytes</a:t>
            </a:r>
            <a:r>
              <a:rPr lang="en-US" dirty="0" smtClean="0"/>
              <a:t> are the main target of the disease process                                                             &gt;&gt;&gt;&gt; mainly </a:t>
            </a:r>
            <a:r>
              <a:rPr lang="en-US" b="1" i="1" dirty="0" smtClean="0"/>
              <a:t>proteinuria</a:t>
            </a:r>
            <a:r>
              <a:rPr lang="en-US" dirty="0" smtClean="0"/>
              <a:t> ( at large amount) will manifest; thus </a:t>
            </a:r>
            <a:r>
              <a:rPr lang="en-US" dirty="0" err="1" smtClean="0"/>
              <a:t>Nephrotic</a:t>
            </a:r>
            <a:r>
              <a:rPr lang="en-US" dirty="0" smtClean="0"/>
              <a:t> Syndrome will be the main finding.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</a:t>
            </a:r>
            <a:r>
              <a:rPr lang="en-US" b="1" dirty="0" smtClean="0"/>
              <a:t>endothelial cells, </a:t>
            </a:r>
            <a:r>
              <a:rPr lang="en-US" b="1" dirty="0" err="1" smtClean="0"/>
              <a:t>Mesangial</a:t>
            </a:r>
            <a:r>
              <a:rPr lang="en-US" b="1" dirty="0" smtClean="0"/>
              <a:t> cells or GBM </a:t>
            </a:r>
            <a:r>
              <a:rPr lang="en-US" dirty="0" smtClean="0"/>
              <a:t>are affected&gt;&gt;&gt;&gt; mainly </a:t>
            </a:r>
            <a:r>
              <a:rPr lang="en-US" b="1" i="1" dirty="0" smtClean="0"/>
              <a:t>hematuria and abnormal renal function</a:t>
            </a:r>
            <a:r>
              <a:rPr lang="en-US" dirty="0" smtClean="0"/>
              <a:t> will manifest because of disruption in glomerular filtration wall; thus Nephritic pattern of renal disease will be present.</a:t>
            </a:r>
          </a:p>
          <a:p>
            <a:pPr marL="0" indent="0">
              <a:buNone/>
            </a:pPr>
            <a:r>
              <a:rPr lang="en-US" dirty="0" smtClean="0"/>
              <a:t> Proteinuria is always present in this kind of Glom injury as well.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65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Another important things to remember;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&gt;&gt; Glomerular diseases are named based on their </a:t>
            </a:r>
            <a:r>
              <a:rPr lang="en-US" dirty="0" err="1" smtClean="0"/>
              <a:t>histo</a:t>
            </a:r>
            <a:r>
              <a:rPr lang="en-US" dirty="0" smtClean="0"/>
              <a:t>-pathological characteristics seen under the microscope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&gt;&gt; So, almost always a kidney biopsy is needed to diagnose any suspected primary glomerular disease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to make things easier, we can put Glomerular diseases in </a:t>
            </a:r>
            <a:r>
              <a:rPr lang="en-US" b="1" dirty="0" smtClean="0"/>
              <a:t>two main clinical categories </a:t>
            </a:r>
            <a:r>
              <a:rPr lang="en-US" dirty="0" smtClean="0"/>
              <a:t>(clinical i.e. the symptoms, signs and laboratory abnormalities)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&gt;&gt;&gt; </a:t>
            </a:r>
            <a:r>
              <a:rPr lang="en-US" b="1" dirty="0" smtClean="0"/>
              <a:t>Nephrotic</a:t>
            </a:r>
            <a:r>
              <a:rPr lang="en-US" dirty="0" smtClean="0"/>
              <a:t> ( due to </a:t>
            </a:r>
            <a:r>
              <a:rPr lang="en-US" dirty="0" err="1" smtClean="0"/>
              <a:t>Podocytes</a:t>
            </a:r>
            <a:r>
              <a:rPr lang="en-US" dirty="0" smtClean="0"/>
              <a:t> dysfunction, so heavy proteinuria will be present)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&gt;&gt;&gt; </a:t>
            </a:r>
            <a:r>
              <a:rPr lang="en-US" b="1" dirty="0" smtClean="0"/>
              <a:t>Nephritic</a:t>
            </a:r>
            <a:r>
              <a:rPr lang="en-US" dirty="0" smtClean="0"/>
              <a:t> ( due to glomerular </a:t>
            </a:r>
            <a:r>
              <a:rPr lang="en-US" dirty="0" err="1" smtClean="0"/>
              <a:t>mesangial</a:t>
            </a:r>
            <a:r>
              <a:rPr lang="en-US" dirty="0" smtClean="0"/>
              <a:t> cells proliferation &amp; glomerular </a:t>
            </a:r>
            <a:r>
              <a:rPr lang="en-US" dirty="0" smtClean="0"/>
              <a:t>capillary wall </a:t>
            </a:r>
            <a:r>
              <a:rPr lang="en-US" dirty="0" smtClean="0"/>
              <a:t>inflammation; so hematuria, impaired renal function and variable amount of proteinuria will be present)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95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Nephrotic Syndrome (NS)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Podocytes</a:t>
            </a:r>
            <a:r>
              <a:rPr lang="en-US" dirty="0" smtClean="0"/>
              <a:t> abnormality is the primary finding in NS.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Podocytes</a:t>
            </a:r>
            <a:r>
              <a:rPr lang="en-US" dirty="0" smtClean="0"/>
              <a:t> will sustain a structural dysfunction; making them lose their Foot-processes, but the cells bodies are intact. </a:t>
            </a:r>
          </a:p>
          <a:p>
            <a:endParaRPr lang="en-US" dirty="0" smtClean="0"/>
          </a:p>
          <a:p>
            <a:r>
              <a:rPr lang="en-US" dirty="0" smtClean="0"/>
              <a:t>This will lead to significant amount of protein appearing in the urine (Proteinuria). </a:t>
            </a:r>
          </a:p>
        </p:txBody>
      </p:sp>
    </p:spTree>
    <p:extLst>
      <p:ext uri="{BB962C8B-B14F-4D97-AF65-F5344CB8AC3E}">
        <p14:creationId xmlns:p14="http://schemas.microsoft.com/office/powerpoint/2010/main" val="4060027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age026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07" r="-19907"/>
          <a:stretch>
            <a:fillRect/>
          </a:stretch>
        </p:blipFill>
        <p:spPr>
          <a:xfrm>
            <a:off x="-25876" y="1043001"/>
            <a:ext cx="9169876" cy="5434000"/>
          </a:xfrm>
        </p:spPr>
      </p:pic>
    </p:spTree>
    <p:extLst>
      <p:ext uri="{BB962C8B-B14F-4D97-AF65-F5344CB8AC3E}">
        <p14:creationId xmlns:p14="http://schemas.microsoft.com/office/powerpoint/2010/main" val="345558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1- To understand the pathophysiology of Glomerular Diseases.</a:t>
            </a:r>
          </a:p>
          <a:p>
            <a:pPr marL="0" indent="0">
              <a:buNone/>
            </a:pPr>
            <a:r>
              <a:rPr lang="en-US" dirty="0" smtClean="0"/>
              <a:t>2- To be able to correlate between the clinical presentation &amp; the underlying Glomerular pathology.</a:t>
            </a:r>
          </a:p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- To recognize the differences between Nephritic &amp; </a:t>
            </a:r>
            <a:r>
              <a:rPr lang="en-US" dirty="0" err="1" smtClean="0"/>
              <a:t>Nephrotic</a:t>
            </a:r>
            <a:r>
              <a:rPr lang="en-US" dirty="0" smtClean="0"/>
              <a:t> Glomerular diseases.  </a:t>
            </a:r>
          </a:p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- To recognize the important features of Nephritic &amp; </a:t>
            </a:r>
            <a:r>
              <a:rPr lang="en-US" dirty="0" err="1" smtClean="0"/>
              <a:t>Nephrotic</a:t>
            </a:r>
            <a:r>
              <a:rPr lang="en-US" dirty="0"/>
              <a:t> </a:t>
            </a:r>
            <a:r>
              <a:rPr lang="en-US" dirty="0" smtClean="0"/>
              <a:t>renal diseases. </a:t>
            </a:r>
          </a:p>
          <a:p>
            <a:pPr marL="0" indent="0">
              <a:buNone/>
            </a:pPr>
            <a:r>
              <a:rPr lang="en-US" dirty="0"/>
              <a:t>5</a:t>
            </a:r>
            <a:r>
              <a:rPr lang="en-US" dirty="0" smtClean="0"/>
              <a:t>- To be able to recognize the early features of Glomerular diseases before it </a:t>
            </a:r>
            <a:r>
              <a:rPr lang="en-US" dirty="0" smtClean="0"/>
              <a:t>is too </a:t>
            </a:r>
            <a:r>
              <a:rPr lang="en-US" dirty="0" smtClean="0"/>
              <a:t>late!</a:t>
            </a:r>
          </a:p>
          <a:p>
            <a:pPr marL="0" indent="0">
              <a:buNone/>
            </a:pPr>
            <a:r>
              <a:rPr lang="en-US" dirty="0" smtClean="0"/>
              <a:t>6- To learn the common causes of </a:t>
            </a:r>
            <a:r>
              <a:rPr lang="en-US" dirty="0" err="1" smtClean="0"/>
              <a:t>Nephrotic</a:t>
            </a:r>
            <a:r>
              <a:rPr lang="en-US" dirty="0" smtClean="0"/>
              <a:t> &amp; Nephritic renal diseases.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76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81695" r="-81695"/>
          <a:stretch>
            <a:fillRect/>
          </a:stretch>
        </p:blipFill>
        <p:spPr>
          <a:xfrm>
            <a:off x="-900332" y="450710"/>
            <a:ext cx="11010769" cy="6211742"/>
          </a:xfrm>
        </p:spPr>
      </p:pic>
      <p:sp>
        <p:nvSpPr>
          <p:cNvPr id="2" name="TextBox 1"/>
          <p:cNvSpPr txBox="1"/>
          <p:nvPr/>
        </p:nvSpPr>
        <p:spPr>
          <a:xfrm>
            <a:off x="590650" y="2968415"/>
            <a:ext cx="220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Podocytes</a:t>
            </a:r>
            <a:r>
              <a:rPr lang="en-US" dirty="0" smtClean="0"/>
              <a:t> covering </a:t>
            </a:r>
          </a:p>
          <a:p>
            <a:r>
              <a:rPr lang="en-US" dirty="0" smtClean="0"/>
              <a:t>Capillary wall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67617" y="2968415"/>
            <a:ext cx="249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Cappilary</a:t>
            </a:r>
            <a:r>
              <a:rPr lang="en-US" dirty="0" smtClean="0"/>
              <a:t> wall without </a:t>
            </a:r>
            <a:r>
              <a:rPr lang="en-US" dirty="0" err="1" smtClean="0"/>
              <a:t>Podocytes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7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31" y="692775"/>
            <a:ext cx="7821502" cy="5484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87362" y="3429000"/>
            <a:ext cx="1095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(Anionic)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4537" y="5395549"/>
            <a:ext cx="117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(Albumin)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3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0212" cy="4876800"/>
          </a:xfrm>
        </p:spPr>
        <p:txBody>
          <a:bodyPr>
            <a:normAutofit/>
          </a:bodyPr>
          <a:lstStyle/>
          <a:p>
            <a:pPr marL="0" indent="0">
              <a:buSzPct val="50000"/>
              <a:buNone/>
              <a:defRPr/>
            </a:pPr>
            <a:endParaRPr lang="en-US" dirty="0" smtClean="0"/>
          </a:p>
          <a:p>
            <a:pPr marL="0" indent="0">
              <a:buSzPct val="50000"/>
              <a:buNone/>
              <a:defRPr/>
            </a:pPr>
            <a:r>
              <a:rPr lang="en-US" dirty="0" smtClean="0"/>
              <a:t>It </a:t>
            </a:r>
            <a:r>
              <a:rPr lang="en-US" dirty="0"/>
              <a:t>refers to a </a:t>
            </a:r>
            <a:r>
              <a:rPr lang="en-US" dirty="0" smtClean="0"/>
              <a:t>constellation </a:t>
            </a:r>
            <a:r>
              <a:rPr lang="en-US" dirty="0"/>
              <a:t>of clinical and laboratory features of renal </a:t>
            </a:r>
            <a:r>
              <a:rPr lang="en-US" dirty="0" smtClean="0"/>
              <a:t>disease:</a:t>
            </a:r>
          </a:p>
          <a:p>
            <a:pPr marL="0" indent="0">
              <a:buSzPct val="50000"/>
              <a:buNone/>
              <a:defRPr/>
            </a:pPr>
            <a:endParaRPr lang="en-US" i="1" u="sng" dirty="0"/>
          </a:p>
          <a:p>
            <a:pPr>
              <a:buSzPct val="50000"/>
              <a:buFont typeface="Wingdings" charset="2"/>
              <a:buChar char="Ø"/>
            </a:pPr>
            <a:r>
              <a:rPr lang="en-US" b="1" dirty="0" err="1" smtClean="0">
                <a:solidFill>
                  <a:srgbClr val="0000FF"/>
                </a:solidFill>
              </a:rPr>
              <a:t>Hypoalbuminemia</a:t>
            </a:r>
            <a:r>
              <a:rPr lang="en-US" b="1" dirty="0" smtClean="0">
                <a:solidFill>
                  <a:srgbClr val="0000FF"/>
                </a:solidFill>
              </a:rPr>
              <a:t> (serum Albumin &lt;</a:t>
            </a:r>
            <a:r>
              <a:rPr lang="en-US" b="1" dirty="0">
                <a:solidFill>
                  <a:srgbClr val="0000FF"/>
                </a:solidFill>
              </a:rPr>
              <a:t>30 g/L</a:t>
            </a:r>
            <a:r>
              <a:rPr lang="en-US" b="1" dirty="0" smtClean="0">
                <a:solidFill>
                  <a:srgbClr val="0000FF"/>
                </a:solidFill>
              </a:rPr>
              <a:t>) </a:t>
            </a:r>
            <a:r>
              <a:rPr lang="en-US" dirty="0" smtClean="0">
                <a:solidFill>
                  <a:srgbClr val="0000FF"/>
                </a:solidFill>
              </a:rPr>
              <a:t>Normal serum </a:t>
            </a:r>
            <a:r>
              <a:rPr lang="en-US" dirty="0" err="1" smtClean="0">
                <a:solidFill>
                  <a:srgbClr val="0000FF"/>
                </a:solidFill>
              </a:rPr>
              <a:t>Alb</a:t>
            </a:r>
            <a:r>
              <a:rPr lang="en-US" dirty="0" smtClean="0">
                <a:solidFill>
                  <a:srgbClr val="0000FF"/>
                </a:solidFill>
              </a:rPr>
              <a:t>: 35-55g/L</a:t>
            </a:r>
            <a:endParaRPr lang="en-US" dirty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</a:pPr>
            <a:r>
              <a:rPr lang="en-US" b="1" dirty="0">
                <a:solidFill>
                  <a:srgbClr val="0000FF"/>
                </a:solidFill>
              </a:rPr>
              <a:t>Heavy proteinuria ( &gt; 3.5 g/24 </a:t>
            </a:r>
            <a:r>
              <a:rPr lang="en-US" b="1" dirty="0" smtClean="0">
                <a:solidFill>
                  <a:srgbClr val="0000FF"/>
                </a:solidFill>
              </a:rPr>
              <a:t>hours of urine collection)</a:t>
            </a:r>
            <a:endParaRPr lang="en-US" b="1" dirty="0">
              <a:solidFill>
                <a:srgbClr val="0000FF"/>
              </a:solidFill>
            </a:endParaRPr>
          </a:p>
          <a:p>
            <a:pPr>
              <a:buSzPct val="50000"/>
              <a:buFont typeface="Wingdings" charset="2"/>
              <a:buChar char="Ø"/>
            </a:pPr>
            <a:r>
              <a:rPr lang="en-US" b="1" dirty="0" smtClean="0">
                <a:solidFill>
                  <a:srgbClr val="0000FF"/>
                </a:solidFill>
              </a:rPr>
              <a:t>Peripheral </a:t>
            </a:r>
            <a:r>
              <a:rPr lang="en-US" b="1" dirty="0" smtClean="0">
                <a:solidFill>
                  <a:srgbClr val="0000FF"/>
                </a:solidFill>
                <a:cs typeface="Arial Narrow"/>
              </a:rPr>
              <a:t>or </a:t>
            </a:r>
            <a:r>
              <a:rPr lang="en-US" b="1" dirty="0">
                <a:solidFill>
                  <a:srgbClr val="0000FF"/>
                </a:solidFill>
                <a:cs typeface="Arial Narrow"/>
              </a:rPr>
              <a:t>generalized </a:t>
            </a:r>
            <a:r>
              <a:rPr lang="en-US" b="1" dirty="0" smtClean="0">
                <a:solidFill>
                  <a:srgbClr val="0000FF"/>
                </a:solidFill>
                <a:cs typeface="Arial Narrow"/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edema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Hyperlipidemia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94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Complications of Nephrotic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i="1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>
              <a:solidFill>
                <a:srgbClr val="0000FF"/>
              </a:solidFill>
            </a:endParaRP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Infections &amp; sepsis.</a:t>
            </a:r>
          </a:p>
          <a:p>
            <a:pPr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Thrombosis.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Acute </a:t>
            </a:r>
            <a:r>
              <a:rPr lang="en-US" dirty="0">
                <a:solidFill>
                  <a:srgbClr val="0000FF"/>
                </a:solidFill>
              </a:rPr>
              <a:t>kidney </a:t>
            </a:r>
            <a:r>
              <a:rPr lang="en-US" dirty="0" smtClean="0">
                <a:solidFill>
                  <a:srgbClr val="0000FF"/>
                </a:solidFill>
              </a:rPr>
              <a:t>injury.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00FF"/>
                </a:solidFill>
              </a:rPr>
              <a:t>ESRD if heavy proteinuria does not resolve. 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4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Proteinuria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i="1" dirty="0" smtClean="0">
                <a:solidFill>
                  <a:schemeClr val="accent1"/>
                </a:solidFill>
                <a:ea typeface="+mn-ea"/>
                <a:cs typeface="+mn-cs"/>
              </a:rPr>
              <a:t>How many milligrams of proteins are normally secreted in the urine per-day?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ea typeface="+mn-ea"/>
                <a:cs typeface="+mn-cs"/>
              </a:rPr>
              <a:t>&lt; 150 mg/day of all </a:t>
            </a:r>
            <a:r>
              <a:rPr lang="en-US" sz="2800" b="1" dirty="0" smtClean="0"/>
              <a:t>kinds of </a:t>
            </a:r>
            <a:r>
              <a:rPr lang="en-US" sz="2800" b="1" dirty="0" smtClean="0">
                <a:ea typeface="+mn-ea"/>
                <a:cs typeface="+mn-cs"/>
              </a:rPr>
              <a:t>proteins</a:t>
            </a:r>
            <a:r>
              <a:rPr lang="en-US" sz="2800" dirty="0" smtClean="0">
                <a:ea typeface="+mn-ea"/>
                <a:cs typeface="+mn-cs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/>
              <a:t>Including on </a:t>
            </a:r>
            <a:r>
              <a:rPr lang="en-US" sz="2800" dirty="0" smtClean="0">
                <a:ea typeface="+mn-ea"/>
                <a:cs typeface="+mn-cs"/>
              </a:rPr>
              <a:t>average 4-7 </a:t>
            </a:r>
            <a:r>
              <a:rPr lang="en-US" sz="2800" b="1" dirty="0" smtClean="0">
                <a:ea typeface="+mn-ea"/>
                <a:cs typeface="+mn-cs"/>
              </a:rPr>
              <a:t>mg</a:t>
            </a:r>
            <a:r>
              <a:rPr lang="en-US" sz="2800" dirty="0" smtClean="0">
                <a:ea typeface="+mn-ea"/>
                <a:cs typeface="+mn-cs"/>
              </a:rPr>
              <a:t>/day</a:t>
            </a:r>
            <a:r>
              <a:rPr lang="en-US" sz="2800" dirty="0"/>
              <a:t> </a:t>
            </a:r>
            <a:r>
              <a:rPr lang="en-US" sz="2800" dirty="0" smtClean="0"/>
              <a:t>of Albumin that are secreted in the urine normally. </a:t>
            </a:r>
            <a:endParaRPr lang="en-US" sz="28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42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latin typeface="Calibri" charset="0"/>
              </a:rPr>
              <a:t>Urine Analysis in </a:t>
            </a:r>
            <a:r>
              <a:rPr lang="en-US" sz="3200" b="1" dirty="0" err="1">
                <a:latin typeface="Calibri" charset="0"/>
              </a:rPr>
              <a:t>Nephrotic</a:t>
            </a:r>
            <a:r>
              <a:rPr lang="en-US" sz="3200" b="1" dirty="0">
                <a:latin typeface="Calibri" charset="0"/>
              </a:rPr>
              <a:t> </a:t>
            </a:r>
            <a:r>
              <a:rPr lang="en-US" sz="3200" b="1" dirty="0" smtClean="0">
                <a:latin typeface="Calibri" charset="0"/>
              </a:rPr>
              <a:t>Syndrome will show: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6950" cy="4876800"/>
          </a:xfrm>
        </p:spPr>
        <p:txBody>
          <a:bodyPr/>
          <a:lstStyle/>
          <a:p>
            <a:endParaRPr lang="en-US" b="1" u="sng" dirty="0" smtClean="0">
              <a:latin typeface="Calibri" charset="0"/>
            </a:endParaRPr>
          </a:p>
          <a:p>
            <a:r>
              <a:rPr lang="en-US" b="1" u="sng" dirty="0" smtClean="0">
                <a:latin typeface="Calibri" charset="0"/>
              </a:rPr>
              <a:t>Lots of </a:t>
            </a:r>
            <a:r>
              <a:rPr lang="en-US" b="1" u="sng" dirty="0">
                <a:latin typeface="Calibri" charset="0"/>
              </a:rPr>
              <a:t>protein </a:t>
            </a:r>
            <a:r>
              <a:rPr lang="en-US" b="1" u="sng" dirty="0" smtClean="0">
                <a:latin typeface="Calibri" charset="0"/>
              </a:rPr>
              <a:t>(Proteinuria) or called Nephrotic range proteinuria (&gt;3.5 g/24h urine)</a:t>
            </a:r>
            <a:endParaRPr lang="en-US" b="1" u="sng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No RBCs ( </a:t>
            </a:r>
            <a:r>
              <a:rPr lang="en-US" dirty="0" smtClean="0">
                <a:latin typeface="Calibri" charset="0"/>
              </a:rPr>
              <a:t>some times few are occasionally </a:t>
            </a:r>
            <a:r>
              <a:rPr lang="en-US" dirty="0">
                <a:latin typeface="Calibri" charset="0"/>
              </a:rPr>
              <a:t>seen)</a:t>
            </a:r>
          </a:p>
          <a:p>
            <a:r>
              <a:rPr lang="en-US" dirty="0">
                <a:latin typeface="Calibri" charset="0"/>
              </a:rPr>
              <a:t>No RBCs casts</a:t>
            </a:r>
          </a:p>
          <a:p>
            <a:r>
              <a:rPr lang="en-US" b="1" u="sng" dirty="0">
                <a:latin typeface="Calibri" charset="0"/>
              </a:rPr>
              <a:t>F</a:t>
            </a:r>
            <a:r>
              <a:rPr lang="en-US" b="1" u="sng" dirty="0" smtClean="0">
                <a:latin typeface="Calibri" charset="0"/>
              </a:rPr>
              <a:t>at </a:t>
            </a:r>
            <a:r>
              <a:rPr lang="en-US" b="1" u="sng" dirty="0">
                <a:latin typeface="Calibri" charset="0"/>
              </a:rPr>
              <a:t>(</a:t>
            </a:r>
            <a:r>
              <a:rPr lang="en-US" b="1" u="sng" dirty="0" err="1">
                <a:latin typeface="Calibri" charset="0"/>
              </a:rPr>
              <a:t>Lipiduria</a:t>
            </a:r>
            <a:r>
              <a:rPr lang="en-US" b="1" u="sng" dirty="0">
                <a:latin typeface="Calibri" charset="0"/>
              </a:rPr>
              <a:t>)</a:t>
            </a:r>
            <a:r>
              <a:rPr lang="en-US" dirty="0">
                <a:latin typeface="Calibri" charset="0"/>
              </a:rPr>
              <a:t>( Fatty casts, oval fat bodies &amp; fat droplets)</a:t>
            </a:r>
          </a:p>
          <a:p>
            <a:r>
              <a:rPr lang="en-US" dirty="0">
                <a:latin typeface="Calibri" charset="0"/>
              </a:rPr>
              <a:t>No WBCs ( few may be seen)</a:t>
            </a:r>
          </a:p>
          <a:p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5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latin typeface="Calibri" charset="0"/>
              </a:rPr>
              <a:t>Clinical </a:t>
            </a:r>
            <a:r>
              <a:rPr lang="en-US" sz="3200" b="1" dirty="0" smtClean="0">
                <a:latin typeface="Calibri" charset="0"/>
              </a:rPr>
              <a:t>Presentation: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b="1" dirty="0" smtClean="0"/>
              <a:t>Edema due to: </a:t>
            </a:r>
          </a:p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1- Low serum Albumin (</a:t>
            </a:r>
            <a:r>
              <a:rPr lang="en-US" sz="1800" dirty="0" smtClean="0"/>
              <a:t>Low oncotic pressure</a:t>
            </a:r>
            <a:r>
              <a:rPr lang="en-US" dirty="0" smtClean="0"/>
              <a:t>)</a:t>
            </a:r>
          </a:p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2- Increase Renal sodium retention 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sz="2000" dirty="0" smtClean="0"/>
              <a:t>Because of uncontrolled </a:t>
            </a:r>
            <a:r>
              <a:rPr lang="en-US" sz="2000" dirty="0"/>
              <a:t>activation of the epithelial </a:t>
            </a:r>
            <a:r>
              <a:rPr lang="en-US" sz="2000" dirty="0" smtClean="0"/>
              <a:t>sodium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sz="2000" dirty="0" smtClean="0"/>
              <a:t> </a:t>
            </a:r>
            <a:r>
              <a:rPr lang="en-US" sz="2000" dirty="0"/>
              <a:t>channels (</a:t>
            </a:r>
            <a:r>
              <a:rPr lang="en-US" sz="2000" dirty="0" err="1" smtClean="0"/>
              <a:t>ENaC</a:t>
            </a:r>
            <a:r>
              <a:rPr lang="en-US" sz="2000" dirty="0" smtClean="0"/>
              <a:t> channels in the renal tubules)</a:t>
            </a:r>
            <a:endParaRPr lang="en-US" sz="2000" dirty="0"/>
          </a:p>
        </p:txBody>
      </p:sp>
      <p:pic>
        <p:nvPicPr>
          <p:cNvPr id="36867" name="Picture 3" descr="facial ed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4375150"/>
            <a:ext cx="2335213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edema-pit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679450"/>
            <a:ext cx="237013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sci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095750"/>
            <a:ext cx="1943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bilateral p-effus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3425825"/>
            <a:ext cx="23733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83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latin typeface="Calibri" charset="0"/>
              </a:rPr>
              <a:t>Clinical Presentation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SzPct val="50000"/>
              <a:buNone/>
              <a:defRPr/>
            </a:pPr>
            <a:r>
              <a:rPr lang="en-US" dirty="0" smtClean="0"/>
              <a:t>Patients also get: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Fatigue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Frothy urine (froth persists for long time after voiding)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Anorexia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Nausea &amp; vomiting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Abdominal pain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Weight gain due to fluid retention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Shortness of breath if having pleural effusion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Signs &amp; symptoms of DVT, PE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9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Glomerular Diseases that present as Nephrotic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Calibri" charset="0"/>
            </a:endParaRPr>
          </a:p>
          <a:p>
            <a:pPr marL="0" indent="0">
              <a:buNone/>
            </a:pPr>
            <a:endParaRPr lang="en-US" dirty="0">
              <a:latin typeface="Calibri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charset="0"/>
              </a:rPr>
              <a:t>1-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b="1" dirty="0">
                <a:latin typeface="Calibri" charset="0"/>
              </a:rPr>
              <a:t>ocal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b="1" dirty="0">
                <a:latin typeface="Calibri" charset="0"/>
              </a:rPr>
              <a:t>egmental </a:t>
            </a:r>
            <a:r>
              <a:rPr lang="en-US" b="1" dirty="0" err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b="1" dirty="0" err="1">
                <a:latin typeface="Calibri" charset="0"/>
              </a:rPr>
              <a:t>lomerulo</a:t>
            </a:r>
            <a:r>
              <a:rPr lang="en-US" b="1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b="1" dirty="0" err="1">
                <a:latin typeface="Calibri" charset="0"/>
              </a:rPr>
              <a:t>clerosis</a:t>
            </a:r>
            <a:r>
              <a:rPr lang="en-US" b="1" dirty="0">
                <a:latin typeface="Calibri" charset="0"/>
              </a:rPr>
              <a:t> (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b="1" dirty="0" smtClean="0">
                <a:latin typeface="Calibri" charset="0"/>
              </a:rPr>
              <a:t>)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-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b="1" dirty="0">
                <a:latin typeface="Calibri" charset="0"/>
              </a:rPr>
              <a:t>inimal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b="1" dirty="0">
                <a:latin typeface="Calibri" charset="0"/>
              </a:rPr>
              <a:t>hange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b="1" dirty="0">
                <a:latin typeface="Calibri" charset="0"/>
              </a:rPr>
              <a:t>isease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(MCD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92934"/>
                </a:solidFill>
                <a:latin typeface="Calibri" charset="0"/>
              </a:rPr>
              <a:t>3-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b="1" dirty="0">
                <a:latin typeface="Calibri" charset="0"/>
              </a:rPr>
              <a:t>embranous </a:t>
            </a:r>
            <a:r>
              <a:rPr lang="en-US" b="1" dirty="0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b="1" dirty="0">
                <a:latin typeface="Calibri" charset="0"/>
              </a:rPr>
              <a:t>ephropathy</a:t>
            </a:r>
            <a:r>
              <a:rPr lang="en-US" dirty="0">
                <a:latin typeface="Calibri" charset="0"/>
              </a:rPr>
              <a:t> (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dirty="0" smtClean="0">
                <a:latin typeface="Calibri" charset="0"/>
              </a:rPr>
              <a:t>)</a:t>
            </a:r>
          </a:p>
          <a:p>
            <a:pPr marL="0" indent="0">
              <a:buNone/>
            </a:pPr>
            <a:endParaRPr lang="en-US" b="1" dirty="0" smtClean="0">
              <a:solidFill>
                <a:srgbClr val="008000"/>
              </a:solidFill>
              <a:latin typeface="Calibri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75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 dirty="0">
                <a:latin typeface="Calibri" charset="0"/>
              </a:rPr>
              <a:t>ocal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 dirty="0">
                <a:latin typeface="Calibri" charset="0"/>
              </a:rPr>
              <a:t>egmental </a:t>
            </a:r>
            <a:r>
              <a:rPr lang="en-US" sz="3200" b="1" dirty="0" err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 dirty="0" err="1">
                <a:latin typeface="Calibri" charset="0"/>
              </a:rPr>
              <a:t>lomerulo</a:t>
            </a:r>
            <a:r>
              <a:rPr lang="en-US" sz="3200" b="1" dirty="0" err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 dirty="0" err="1">
                <a:latin typeface="Calibri" charset="0"/>
              </a:rPr>
              <a:t>clerosis</a:t>
            </a:r>
            <a:r>
              <a:rPr lang="en-US" sz="3200" b="1" dirty="0">
                <a:latin typeface="Calibri" charset="0"/>
              </a:rPr>
              <a:t> (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 dirty="0">
                <a:latin typeface="Calibri" charset="0"/>
              </a:rPr>
              <a:t>)</a:t>
            </a:r>
            <a:endParaRPr lang="en-US" sz="32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dirty="0" smtClean="0">
              <a:latin typeface="Calibri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Calibri" charset="0"/>
              </a:rPr>
              <a:t>The </a:t>
            </a:r>
            <a:r>
              <a:rPr lang="en-US" b="1" dirty="0" smtClean="0">
                <a:latin typeface="Calibri" charset="0"/>
              </a:rPr>
              <a:t>primary type  </a:t>
            </a:r>
            <a:r>
              <a:rPr lang="en-US" dirty="0" smtClean="0">
                <a:latin typeface="Calibri" charset="0"/>
              </a:rPr>
              <a:t>seen on light microscopy as: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i="1" u="sng" dirty="0">
                <a:latin typeface="Calibri" charset="0"/>
              </a:rPr>
              <a:t>Focal</a:t>
            </a:r>
            <a:r>
              <a:rPr lang="en-US" dirty="0">
                <a:latin typeface="Calibri" charset="0"/>
              </a:rPr>
              <a:t>: some glomeruli are </a:t>
            </a:r>
            <a:r>
              <a:rPr lang="en-US" dirty="0" smtClean="0">
                <a:latin typeface="Calibri" charset="0"/>
              </a:rPr>
              <a:t>affected by sclerosis (the rest of them look normal)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i="1" u="sng" dirty="0">
                <a:latin typeface="Calibri" charset="0"/>
              </a:rPr>
              <a:t>Segmental</a:t>
            </a:r>
            <a:r>
              <a:rPr lang="en-US" dirty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sclerosis only involves a segment of each glomerulus that is affected.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But most important; all glomeruli (the ones affected by sclerosis and the ones that are not affected) will have a diffuse foot processes effacement (thus </a:t>
            </a:r>
            <a:r>
              <a:rPr lang="en-US" dirty="0" err="1" smtClean="0">
                <a:latin typeface="Calibri" charset="0"/>
              </a:rPr>
              <a:t>Nephrotic</a:t>
            </a:r>
            <a:r>
              <a:rPr lang="en-US" dirty="0" smtClean="0">
                <a:latin typeface="Calibri" charset="0"/>
              </a:rPr>
              <a:t> syndrome appears)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4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5"/>
          <p:cNvSpPr>
            <a:spLocks noGrp="1"/>
          </p:cNvSpPr>
          <p:nvPr>
            <p:ph type="title"/>
          </p:nvPr>
        </p:nvSpPr>
        <p:spPr>
          <a:xfrm>
            <a:off x="220154" y="559356"/>
            <a:ext cx="4757861" cy="11430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latin typeface="Trebuchet MS" charset="0"/>
              </a:rPr>
              <a:t>Renal cortex is the most important functional part of the kidney, because it has the Glomeruli</a:t>
            </a:r>
            <a:endParaRPr lang="en-US" sz="2200" b="1" dirty="0">
              <a:latin typeface="Trebuchet MS" charset="0"/>
            </a:endParaRPr>
          </a:p>
        </p:txBody>
      </p:sp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88EF40F-498F-6E40-BCE5-39BC1F49BBC0}" type="slidenum">
              <a:rPr lang="en-US">
                <a:solidFill>
                  <a:srgbClr val="FFFFFF"/>
                </a:solidFill>
              </a:rPr>
              <a:pPr eaLnBrk="1" hangingPunct="1"/>
              <a:t>3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6388" name="Object 43"/>
          <p:cNvGraphicFramePr>
            <a:graphicFrameLocks noGrp="1" noChangeAspect="1"/>
          </p:cNvGraphicFramePr>
          <p:nvPr>
            <p:ph sz="half" idx="1"/>
          </p:nvPr>
        </p:nvGraphicFramePr>
        <p:xfrm>
          <a:off x="5595938" y="1143000"/>
          <a:ext cx="334010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938" y="1143000"/>
                        <a:ext cx="3340100" cy="556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44"/>
          <p:cNvGraphicFramePr>
            <a:graphicFrameLocks noGrp="1" noChangeAspect="1"/>
          </p:cNvGraphicFramePr>
          <p:nvPr>
            <p:ph sz="half" idx="2"/>
          </p:nvPr>
        </p:nvGraphicFramePr>
        <p:xfrm>
          <a:off x="158750" y="2249488"/>
          <a:ext cx="3970338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CorelPhotoPaint.Image.9" r:id="rId5" imgW="7064680" imgH="8052150" progId="">
                  <p:embed/>
                </p:oleObj>
              </mc:Choice>
              <mc:Fallback>
                <p:oleObj name="CorelPhotoPaint.Image.9" r:id="rId5" imgW="7064680" imgH="805215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2249488"/>
                        <a:ext cx="3970338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18"/>
          <p:cNvSpPr txBox="1">
            <a:spLocks noChangeArrowheads="1"/>
          </p:cNvSpPr>
          <p:nvPr/>
        </p:nvSpPr>
        <p:spPr bwMode="auto">
          <a:xfrm>
            <a:off x="5749925" y="559356"/>
            <a:ext cx="2936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latin typeface="Comic Sans MS" charset="0"/>
              </a:rPr>
              <a:t>Nephron (zoom)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57375" y="2249488"/>
            <a:ext cx="682625" cy="11509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548313" y="928688"/>
            <a:ext cx="3454400" cy="58213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cxnSpLocks noChangeShapeType="1"/>
            <a:stCxn id="2" idx="0"/>
          </p:cNvCxnSpPr>
          <p:nvPr/>
        </p:nvCxnSpPr>
        <p:spPr bwMode="auto">
          <a:xfrm flipV="1">
            <a:off x="2198688" y="928688"/>
            <a:ext cx="3349625" cy="1320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  <a:stCxn id="2" idx="2"/>
          </p:cNvCxnSpPr>
          <p:nvPr/>
        </p:nvCxnSpPr>
        <p:spPr bwMode="auto">
          <a:xfrm>
            <a:off x="2198688" y="3400425"/>
            <a:ext cx="3349625" cy="3308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1079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A </a:t>
            </a:r>
            <a:r>
              <a:rPr lang="en-US" dirty="0">
                <a:latin typeface="Calibri" charset="0"/>
              </a:rPr>
              <a:t>common cause of Nephrotic </a:t>
            </a:r>
            <a:r>
              <a:rPr lang="en-US" dirty="0" smtClean="0">
                <a:latin typeface="Calibri" charset="0"/>
              </a:rPr>
              <a:t>syndrome </a:t>
            </a:r>
            <a:r>
              <a:rPr lang="en-US" dirty="0">
                <a:latin typeface="Calibri" charset="0"/>
              </a:rPr>
              <a:t>in </a:t>
            </a:r>
            <a:r>
              <a:rPr lang="en-US" dirty="0" smtClean="0">
                <a:latin typeface="Calibri" charset="0"/>
              </a:rPr>
              <a:t>adults.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Causes 12 – 35 % of the cases in adults.</a:t>
            </a:r>
          </a:p>
          <a:p>
            <a:pPr eaLnBrk="1" hangingPunct="1"/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8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7346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56323" name="Content Placeholder 8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>
          <a:xfrm>
            <a:off x="457200" y="1898650"/>
            <a:ext cx="4040188" cy="4583113"/>
          </a:xfrm>
        </p:spPr>
      </p:pic>
      <p:sp>
        <p:nvSpPr>
          <p:cNvPr id="57348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FSGS</a:t>
            </a:r>
          </a:p>
        </p:txBody>
      </p:sp>
      <p:pic>
        <p:nvPicPr>
          <p:cNvPr id="56325" name="Content Placeholder 9" descr="Moderate_FGS_Light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62" b="-150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460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7346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Normal</a:t>
            </a:r>
          </a:p>
        </p:txBody>
      </p:sp>
      <p:pic>
        <p:nvPicPr>
          <p:cNvPr id="57347" name="Content Placeholder 6" descr="Normal_glomerulus_EM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05" b="-19305"/>
          <a:stretch>
            <a:fillRect/>
          </a:stretch>
        </p:blipFill>
        <p:spPr/>
      </p:pic>
      <p:sp>
        <p:nvSpPr>
          <p:cNvPr id="5734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5684" y="1676400"/>
            <a:ext cx="3931920" cy="90766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FSGS, like minimal change disease, diffuse foot process effacement but with segmental sclerosis</a:t>
            </a:r>
            <a:endParaRPr lang="en-US" dirty="0">
              <a:latin typeface="Calibri" charset="0"/>
            </a:endParaRPr>
          </a:p>
        </p:txBody>
      </p:sp>
      <p:pic>
        <p:nvPicPr>
          <p:cNvPr id="57349" name="Content Placeholder 7" descr="FGS_EM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38" b="-26038"/>
          <a:stretch>
            <a:fillRect/>
          </a:stretch>
        </p:blipFill>
        <p:spPr>
          <a:xfrm>
            <a:off x="4645025" y="1941513"/>
            <a:ext cx="4041775" cy="4351337"/>
          </a:xfrm>
        </p:spPr>
      </p:pic>
    </p:spTree>
    <p:extLst>
      <p:ext uri="{BB962C8B-B14F-4D97-AF65-F5344CB8AC3E}">
        <p14:creationId xmlns:p14="http://schemas.microsoft.com/office/powerpoint/2010/main" val="104676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Can be:</a:t>
            </a: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b="1" i="1" dirty="0" smtClean="0"/>
              <a:t>Primary FSGS: </a:t>
            </a:r>
            <a:endParaRPr lang="en-US" dirty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Has sudden onset of heavy proteinuria and other manifestations of </a:t>
            </a:r>
            <a:r>
              <a:rPr lang="en-US" dirty="0" err="1" smtClean="0"/>
              <a:t>nephrotic</a:t>
            </a:r>
            <a:r>
              <a:rPr lang="en-US" dirty="0" smtClean="0"/>
              <a:t> syndrome.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Usually treated with corticosteroids and other immunosuppressing medications.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5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Or can be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b="1" i="1" dirty="0" smtClean="0">
                <a:latin typeface="Calibri" charset="0"/>
              </a:rPr>
              <a:t>Secondary </a:t>
            </a:r>
            <a:r>
              <a:rPr lang="en-US" b="1" i="1" dirty="0">
                <a:latin typeface="Calibri" charset="0"/>
              </a:rPr>
              <a:t>FSGS: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-Proteinuria is </a:t>
            </a:r>
            <a:r>
              <a:rPr lang="en-US" dirty="0" smtClean="0">
                <a:latin typeface="Calibri" charset="0"/>
              </a:rPr>
              <a:t>less </a:t>
            </a:r>
            <a:r>
              <a:rPr lang="en-US" dirty="0">
                <a:latin typeface="Calibri" charset="0"/>
              </a:rPr>
              <a:t>heavy than other causes of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syndrome.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-Serum Albumin </a:t>
            </a:r>
            <a:r>
              <a:rPr lang="en-US" dirty="0">
                <a:latin typeface="Calibri" charset="0"/>
              </a:rPr>
              <a:t>is not very </a:t>
            </a:r>
            <a:r>
              <a:rPr lang="en-US" dirty="0" smtClean="0">
                <a:latin typeface="Calibri" charset="0"/>
              </a:rPr>
              <a:t>low like the primary type.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-</a:t>
            </a:r>
            <a:r>
              <a:rPr lang="en-US" b="1" dirty="0">
                <a:latin typeface="Calibri" charset="0"/>
              </a:rPr>
              <a:t>Renal impairment is commonly </a:t>
            </a:r>
            <a:r>
              <a:rPr lang="en-US" b="1" dirty="0" smtClean="0">
                <a:latin typeface="Calibri" charset="0"/>
              </a:rPr>
              <a:t>seen with the secondary FSGS and this is not a good prognostic sign 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5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1548" cy="5257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Possible causes of Secondary FSGS: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Severe obesity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Nephron loss ( &gt; 75% of renal mass) </a:t>
            </a:r>
            <a:r>
              <a:rPr lang="en-US" dirty="0" err="1" smtClean="0"/>
              <a:t>e.g</a:t>
            </a:r>
            <a:r>
              <a:rPr lang="en-US" dirty="0" smtClean="0"/>
              <a:t> renal agenesis 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Reflux nephropathy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DM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Sickle Cell Anemia </a:t>
            </a:r>
          </a:p>
          <a:p>
            <a:pPr eaLnBrk="1" hangingPunct="1">
              <a:buFontTx/>
              <a:buChar char="-"/>
              <a:defRPr/>
            </a:pPr>
            <a:r>
              <a:rPr lang="en-US" dirty="0"/>
              <a:t>Healing of prior </a:t>
            </a:r>
            <a:r>
              <a:rPr lang="en-US" dirty="0" smtClean="0"/>
              <a:t>GN (example IgA )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Anabolic </a:t>
            </a:r>
            <a:r>
              <a:rPr lang="en-US" dirty="0"/>
              <a:t>steroid 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/>
              <a:t>Severe preeclampsia</a:t>
            </a:r>
            <a:endParaRPr lang="en-US" dirty="0" smtClean="0"/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Drugs: Interferon, Bisphosphonates (</a:t>
            </a:r>
            <a:r>
              <a:rPr lang="en-US" dirty="0" err="1" smtClean="0"/>
              <a:t>Pamidronate</a:t>
            </a:r>
            <a:r>
              <a:rPr lang="en-US" dirty="0" smtClean="0"/>
              <a:t>), Heroin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Infections: HIV</a:t>
            </a:r>
          </a:p>
          <a:p>
            <a:pPr eaLnBrk="1" hangingPunct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73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F</a:t>
            </a:r>
            <a:r>
              <a:rPr lang="en-US" sz="3200" b="1">
                <a:latin typeface="Calibri" charset="0"/>
              </a:rPr>
              <a:t>ocal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egmental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G</a:t>
            </a:r>
            <a:r>
              <a:rPr lang="en-US" sz="3200" b="1">
                <a:latin typeface="Calibri" charset="0"/>
              </a:rPr>
              <a:t>lomerulo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S</a:t>
            </a:r>
            <a:r>
              <a:rPr lang="en-US" sz="3200" b="1">
                <a:latin typeface="Calibri" charset="0"/>
              </a:rPr>
              <a:t>clerosis (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FSGS</a:t>
            </a:r>
            <a:r>
              <a:rPr lang="en-US" sz="3200" b="1">
                <a:latin typeface="Calibri" charset="0"/>
              </a:rPr>
              <a:t>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Immunosuppressive </a:t>
            </a:r>
            <a:r>
              <a:rPr lang="en-US" u="sng" dirty="0"/>
              <a:t>therapy is indicated in most patients with </a:t>
            </a:r>
            <a:r>
              <a:rPr lang="en-US" b="1" u="sng" dirty="0"/>
              <a:t>primary </a:t>
            </a:r>
            <a:r>
              <a:rPr lang="en-US" b="1" u="sng" dirty="0" smtClean="0"/>
              <a:t>FSGS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First line: corticosteroids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Second line: cyclosporine or </a:t>
            </a:r>
            <a:r>
              <a:rPr lang="en-US" dirty="0" err="1" smtClean="0"/>
              <a:t>tacrolimus</a:t>
            </a: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b="1" dirty="0" smtClean="0"/>
              <a:t>Secondary FSGS:</a:t>
            </a:r>
            <a:r>
              <a:rPr lang="en-US" dirty="0" smtClean="0"/>
              <a:t> not typically treated with Immunosuppression, treat the primary cause and add supportive measures to protect the kidneys, e.g. keeping blood pressure well controlled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ACEi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8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Called </a:t>
            </a:r>
            <a:r>
              <a:rPr lang="en-US" b="1" dirty="0" smtClean="0">
                <a:latin typeface="Calibri" charset="0"/>
              </a:rPr>
              <a:t>minimal</a:t>
            </a:r>
            <a:r>
              <a:rPr lang="en-US" dirty="0" smtClean="0">
                <a:latin typeface="Calibri" charset="0"/>
              </a:rPr>
              <a:t> because:</a:t>
            </a:r>
          </a:p>
          <a:p>
            <a:pPr marL="0" indent="0"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u="sng" dirty="0" smtClean="0">
                <a:latin typeface="Calibri" charset="0"/>
              </a:rPr>
              <a:t>light </a:t>
            </a:r>
            <a:r>
              <a:rPr lang="en-US" u="sng" dirty="0">
                <a:latin typeface="Calibri" charset="0"/>
              </a:rPr>
              <a:t>microscopy</a:t>
            </a:r>
            <a:r>
              <a:rPr lang="en-US" dirty="0">
                <a:latin typeface="Calibri" charset="0"/>
              </a:rPr>
              <a:t>: </a:t>
            </a:r>
            <a:r>
              <a:rPr lang="en-US" i="1" dirty="0">
                <a:latin typeface="Calibri" charset="0"/>
              </a:rPr>
              <a:t>is </a:t>
            </a:r>
            <a:r>
              <a:rPr lang="en-US" i="1" dirty="0" smtClean="0">
                <a:latin typeface="Calibri" charset="0"/>
              </a:rPr>
              <a:t>typically showing normal glomeruli </a:t>
            </a:r>
          </a:p>
          <a:p>
            <a:pPr marL="0" indent="0" eaLnBrk="1" hangingPunct="1">
              <a:buNone/>
            </a:pPr>
            <a:r>
              <a:rPr lang="en-US" i="1" dirty="0">
                <a:latin typeface="Calibri" charset="0"/>
              </a:rPr>
              <a:t> </a:t>
            </a:r>
            <a:r>
              <a:rPr lang="en-US" i="1" dirty="0" smtClean="0">
                <a:latin typeface="Calibri" charset="0"/>
              </a:rPr>
              <a:t>  </a:t>
            </a:r>
            <a:r>
              <a:rPr lang="en-US" dirty="0" smtClean="0">
                <a:latin typeface="Calibri" charset="0"/>
              </a:rPr>
              <a:t>So </a:t>
            </a:r>
            <a:r>
              <a:rPr lang="en-US" dirty="0">
                <a:latin typeface="Calibri" charset="0"/>
              </a:rPr>
              <a:t>called: nil </a:t>
            </a:r>
            <a:r>
              <a:rPr lang="en-US" dirty="0" smtClean="0">
                <a:latin typeface="Calibri" charset="0"/>
              </a:rPr>
              <a:t>disease.  (nil </a:t>
            </a:r>
            <a:r>
              <a:rPr lang="en-US" smtClean="0">
                <a:latin typeface="Calibri" charset="0"/>
              </a:rPr>
              <a:t>= nothing) </a:t>
            </a:r>
            <a:endParaRPr lang="en-US" dirty="0" smtClean="0">
              <a:latin typeface="Calibri" charset="0"/>
            </a:endParaRPr>
          </a:p>
          <a:p>
            <a:pPr marL="0" indent="0" eaLnBrk="1" hangingPunct="1">
              <a:buNone/>
            </a:pPr>
            <a:r>
              <a:rPr lang="en-US" dirty="0" smtClean="0">
                <a:latin typeface="Calibri" charset="0"/>
              </a:rPr>
              <a:t>  </a:t>
            </a:r>
            <a:r>
              <a:rPr lang="en-US" b="1" dirty="0" smtClean="0">
                <a:latin typeface="Calibri" charset="0"/>
              </a:rPr>
              <a:t> BUT:</a:t>
            </a:r>
            <a:endParaRPr lang="en-US" b="1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u="sng" dirty="0" smtClean="0">
                <a:latin typeface="Calibri" charset="0"/>
              </a:rPr>
              <a:t>electron </a:t>
            </a:r>
            <a:r>
              <a:rPr lang="en-US" u="sng" dirty="0">
                <a:latin typeface="Calibri" charset="0"/>
              </a:rPr>
              <a:t>microscopy</a:t>
            </a:r>
            <a:r>
              <a:rPr lang="en-US" dirty="0" smtClean="0">
                <a:latin typeface="Calibri" charset="0"/>
              </a:rPr>
              <a:t>: shows </a:t>
            </a:r>
            <a:r>
              <a:rPr lang="en-US" i="1" dirty="0">
                <a:latin typeface="Calibri" charset="0"/>
              </a:rPr>
              <a:t>diffuse effacement of the epithelial </a:t>
            </a:r>
            <a:r>
              <a:rPr lang="en-US" i="1" dirty="0" smtClean="0">
                <a:latin typeface="Calibri" charset="0"/>
              </a:rPr>
              <a:t>cells’ </a:t>
            </a:r>
            <a:r>
              <a:rPr lang="en-US" i="1" dirty="0">
                <a:latin typeface="Calibri" charset="0"/>
              </a:rPr>
              <a:t>foot </a:t>
            </a:r>
            <a:r>
              <a:rPr lang="en-US" i="1" dirty="0" smtClean="0">
                <a:latin typeface="Calibri" charset="0"/>
              </a:rPr>
              <a:t>processes only. </a:t>
            </a:r>
          </a:p>
          <a:p>
            <a:pPr eaLnBrk="1" hangingPunct="1">
              <a:buFontTx/>
              <a:buChar char="-"/>
            </a:pPr>
            <a:endParaRPr lang="en-US" i="1" dirty="0">
              <a:latin typeface="Calibri" charset="0"/>
            </a:endParaRPr>
          </a:p>
          <a:p>
            <a:pPr eaLnBrk="1" hangingPunct="1">
              <a:buFontTx/>
              <a:buChar char="-"/>
            </a:pPr>
            <a:r>
              <a:rPr lang="en-US" i="1" dirty="0" smtClean="0">
                <a:latin typeface="Calibri" charset="0"/>
              </a:rPr>
              <a:t>So the most important difference between MCD and the FSGS is the presence of glomerular sclerosis in FSGS</a:t>
            </a:r>
          </a:p>
          <a:p>
            <a:pPr eaLnBrk="1" hangingPunct="1">
              <a:buFontTx/>
              <a:buChar char="-"/>
            </a:pPr>
            <a:r>
              <a:rPr lang="en-US" i="1" dirty="0" smtClean="0">
                <a:latin typeface="Calibri" charset="0"/>
              </a:rPr>
              <a:t>Here there is no sclerosis</a:t>
            </a:r>
            <a:r>
              <a:rPr lang="en-US" i="1" dirty="0">
                <a:latin typeface="Calibri" charset="0"/>
              </a:rPr>
              <a:t> </a:t>
            </a:r>
            <a:r>
              <a:rPr lang="en-US" i="1" dirty="0" smtClean="0">
                <a:latin typeface="Calibri" charset="0"/>
              </a:rPr>
              <a:t>i.e. in MCD. </a:t>
            </a:r>
            <a:endParaRPr lang="en-US" i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50178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 Glomerulus </a:t>
            </a:r>
          </a:p>
        </p:txBody>
      </p:sp>
      <p:sp>
        <p:nvSpPr>
          <p:cNvPr id="50179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MCD, basically no abnormality is seen on light microscopy</a:t>
            </a:r>
            <a:endParaRPr lang="en-US" dirty="0">
              <a:latin typeface="Calibri" charset="0"/>
            </a:endParaRPr>
          </a:p>
        </p:txBody>
      </p:sp>
      <p:pic>
        <p:nvPicPr>
          <p:cNvPr id="48132" name="Content Placeholder 11" descr="Minimal_change_Light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87" b="-27087"/>
          <a:stretch>
            <a:fillRect/>
          </a:stretch>
        </p:blipFill>
        <p:spPr/>
      </p:pic>
      <p:pic>
        <p:nvPicPr>
          <p:cNvPr id="48133" name="Content Placeholder 10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796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4915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 Glomerulus</a:t>
            </a:r>
          </a:p>
        </p:txBody>
      </p:sp>
      <p:sp>
        <p:nvSpPr>
          <p:cNvPr id="4915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>
                <a:latin typeface="Calibri" charset="0"/>
              </a:rPr>
              <a:t>MCD, EM shows the diffuse foot process effacement </a:t>
            </a:r>
            <a:endParaRPr lang="en-US" dirty="0">
              <a:latin typeface="Calibri" charset="0"/>
            </a:endParaRPr>
          </a:p>
        </p:txBody>
      </p:sp>
      <p:pic>
        <p:nvPicPr>
          <p:cNvPr id="49156" name="Content Placeholder 7" descr="Minimal_change_EM.jpe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13" b="-26813"/>
          <a:stretch>
            <a:fillRect/>
          </a:stretch>
        </p:blipFill>
        <p:spPr/>
      </p:pic>
      <p:pic>
        <p:nvPicPr>
          <p:cNvPr id="49157" name="Content Placeholder 9" descr="EM Normal cap loop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9" r="-12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037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11150" y="3474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rebuchet MS" charset="0"/>
              </a:rPr>
              <a:t>The Nephron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92C30A-8577-9A4E-85CB-4E8245C0B423}" type="slidenum">
              <a:rPr lang="en-US">
                <a:solidFill>
                  <a:srgbClr val="FFFFFF"/>
                </a:solidFill>
              </a:rPr>
              <a:pPr eaLnBrk="1" hangingPunct="1"/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endParaRPr lang="en-US">
              <a:latin typeface="Georgia" charset="0"/>
            </a:endParaRPr>
          </a:p>
        </p:txBody>
      </p:sp>
      <p:graphicFrame>
        <p:nvGraphicFramePr>
          <p:cNvPr id="17413" name="Object 35"/>
          <p:cNvGraphicFramePr>
            <a:graphicFrameLocks noChangeAspect="1"/>
          </p:cNvGraphicFramePr>
          <p:nvPr/>
        </p:nvGraphicFramePr>
        <p:xfrm>
          <a:off x="4564063" y="314325"/>
          <a:ext cx="4076700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14325"/>
                        <a:ext cx="4076700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 rot="552505">
            <a:off x="6494463" y="769938"/>
            <a:ext cx="231775" cy="166687"/>
          </a:xfrm>
          <a:prstGeom prst="rightArrow">
            <a:avLst>
              <a:gd name="adj1" fmla="val 50000"/>
              <a:gd name="adj2" fmla="val 347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1233363">
            <a:off x="5926138" y="577850"/>
            <a:ext cx="236537" cy="169863"/>
          </a:xfrm>
          <a:prstGeom prst="leftArrow">
            <a:avLst>
              <a:gd name="adj1" fmla="val 50000"/>
              <a:gd name="adj2" fmla="val 34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6287043">
            <a:off x="6580187" y="1120776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6685870">
            <a:off x="6359525" y="2797175"/>
            <a:ext cx="227013" cy="176213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-5400000">
            <a:off x="6987381" y="595868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-5400000">
            <a:off x="5838031" y="29090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815865">
            <a:off x="5516562" y="1638301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 rot="-5400000">
            <a:off x="7069931" y="237093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-5400000">
            <a:off x="7009606" y="4233070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-5400000">
            <a:off x="5767388" y="5135563"/>
            <a:ext cx="227012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rot="5400000">
            <a:off x="6206331" y="45981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-7163773">
            <a:off x="5105400" y="1525588"/>
            <a:ext cx="223838" cy="176212"/>
          </a:xfrm>
          <a:prstGeom prst="leftArrow">
            <a:avLst>
              <a:gd name="adj1" fmla="val 50000"/>
              <a:gd name="adj2" fmla="val 317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6" name="Group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341563"/>
            <a:ext cx="47609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Rectangle 26"/>
          <p:cNvSpPr>
            <a:spLocks noChangeArrowheads="1"/>
          </p:cNvSpPr>
          <p:nvPr/>
        </p:nvSpPr>
        <p:spPr bwMode="auto">
          <a:xfrm>
            <a:off x="311150" y="4146550"/>
            <a:ext cx="792163" cy="129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3797300" y="3311525"/>
            <a:ext cx="835025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1319213" y="6162675"/>
            <a:ext cx="2736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28"/>
          <p:cNvSpPr>
            <a:spLocks noChangeArrowheads="1"/>
          </p:cNvSpPr>
          <p:nvPr/>
        </p:nvSpPr>
        <p:spPr bwMode="auto">
          <a:xfrm>
            <a:off x="3048000" y="2706688"/>
            <a:ext cx="15843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>
            <a:off x="2687638" y="2490788"/>
            <a:ext cx="1878012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Comic Sans MS" charset="0"/>
              </a:rPr>
              <a:t>Proximal</a:t>
            </a:r>
          </a:p>
          <a:p>
            <a:pPr algn="ctr"/>
            <a:r>
              <a:rPr lang="en-US" sz="2400" b="1">
                <a:latin typeface="Comic Sans MS" charset="0"/>
              </a:rPr>
              <a:t>tubule</a:t>
            </a:r>
          </a:p>
        </p:txBody>
      </p:sp>
      <p:sp>
        <p:nvSpPr>
          <p:cNvPr id="17432" name="Rectangle 32"/>
          <p:cNvSpPr>
            <a:spLocks noChangeArrowheads="1"/>
          </p:cNvSpPr>
          <p:nvPr/>
        </p:nvSpPr>
        <p:spPr bwMode="auto">
          <a:xfrm>
            <a:off x="527050" y="2706688"/>
            <a:ext cx="122555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33"/>
          <p:cNvSpPr>
            <a:spLocks/>
          </p:cNvSpPr>
          <p:nvPr/>
        </p:nvSpPr>
        <p:spPr bwMode="auto">
          <a:xfrm>
            <a:off x="3911600" y="3427413"/>
            <a:ext cx="144463" cy="2016125"/>
          </a:xfrm>
          <a:prstGeom prst="rightBrace">
            <a:avLst>
              <a:gd name="adj1" fmla="val 1163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127500" y="2922588"/>
            <a:ext cx="3857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</p:txBody>
      </p:sp>
      <p:sp>
        <p:nvSpPr>
          <p:cNvPr id="17435" name="Line 35"/>
          <p:cNvSpPr>
            <a:spLocks noChangeShapeType="1"/>
          </p:cNvSpPr>
          <p:nvPr/>
        </p:nvSpPr>
        <p:spPr bwMode="auto">
          <a:xfrm flipV="1">
            <a:off x="2255838" y="2922588"/>
            <a:ext cx="863600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862638" y="1236663"/>
            <a:ext cx="1039812" cy="10144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6000" y="2482850"/>
            <a:ext cx="3454400" cy="3676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4470400" y="1236663"/>
            <a:ext cx="1433513" cy="1254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  <a:stCxn id="41" idx="2"/>
          </p:cNvCxnSpPr>
          <p:nvPr/>
        </p:nvCxnSpPr>
        <p:spPr bwMode="auto">
          <a:xfrm flipH="1">
            <a:off x="4470400" y="2251075"/>
            <a:ext cx="1912938" cy="390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276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>
                <a:latin typeface="Calibri" charset="0"/>
              </a:rPr>
              <a:t>Cont.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It is the main cause of Nephrotic syndrome in children: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-  The cause in 90 % of cases in children &lt; 10 years old.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&gt; 50 % of cases in older children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In children; typically is corticosteroid responsive in &gt; 90%, thus kidney biopsy is commonly not done and treatment is given empirically for such cases. So, usually </a:t>
            </a:r>
            <a:r>
              <a:rPr lang="en-US" dirty="0" err="1" smtClean="0"/>
              <a:t>nephrotic</a:t>
            </a:r>
            <a:r>
              <a:rPr lang="en-US" dirty="0" smtClean="0"/>
              <a:t> syndrome in a child &lt; 10 years old is MCD until proven otherwise. </a:t>
            </a:r>
          </a:p>
          <a:p>
            <a:pPr eaLnBrk="1" hangingPunct="1">
              <a:buFontTx/>
              <a:buChar char="-"/>
              <a:defRPr/>
            </a:pPr>
            <a:endParaRPr lang="en-US" b="1" dirty="0" smtClean="0"/>
          </a:p>
          <a:p>
            <a:pPr eaLnBrk="1" hangingPunct="1">
              <a:buFontTx/>
              <a:buChar char="-"/>
              <a:defRPr/>
            </a:pPr>
            <a:r>
              <a:rPr lang="en-US" b="1" dirty="0" smtClean="0"/>
              <a:t>It causes 10-25 % </a:t>
            </a:r>
            <a:r>
              <a:rPr lang="en-US" dirty="0" smtClean="0"/>
              <a:t>of </a:t>
            </a:r>
            <a:r>
              <a:rPr lang="en-US" dirty="0" err="1" smtClean="0"/>
              <a:t>Nephrotic</a:t>
            </a:r>
            <a:r>
              <a:rPr lang="en-US" dirty="0" smtClean="0"/>
              <a:t> syndrome cases in </a:t>
            </a:r>
            <a:r>
              <a:rPr lang="en-US" b="1" dirty="0" smtClean="0"/>
              <a:t>adults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5706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Can be : </a:t>
            </a:r>
          </a:p>
          <a:p>
            <a:pPr marL="0" indent="0">
              <a:buNone/>
              <a:defRPr/>
            </a:pPr>
            <a:r>
              <a:rPr lang="en-US" u="sng" dirty="0" smtClean="0"/>
              <a:t>Primary</a:t>
            </a:r>
            <a:r>
              <a:rPr lang="en-US" dirty="0" smtClean="0"/>
              <a:t> (Idiopathic)  </a:t>
            </a:r>
          </a:p>
          <a:p>
            <a:pPr marL="0" indent="0">
              <a:buNone/>
              <a:defRPr/>
            </a:pPr>
            <a:r>
              <a:rPr lang="en-US" b="1" dirty="0" smtClean="0"/>
              <a:t>or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Secondary (much less common):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Drugs</a:t>
            </a:r>
            <a:r>
              <a:rPr lang="en-US" dirty="0" smtClean="0"/>
              <a:t> ( </a:t>
            </a:r>
            <a:r>
              <a:rPr lang="en-US" b="1" dirty="0" smtClean="0"/>
              <a:t>NSAIDs</a:t>
            </a:r>
            <a:r>
              <a:rPr lang="en-US" dirty="0" smtClean="0"/>
              <a:t>, Lithium, Sulfasalazine, </a:t>
            </a:r>
            <a:r>
              <a:rPr lang="en-US" dirty="0" err="1" smtClean="0"/>
              <a:t>Pamidronate</a:t>
            </a:r>
            <a:r>
              <a:rPr lang="en-US" dirty="0" smtClean="0"/>
              <a:t>, D-</a:t>
            </a:r>
            <a:r>
              <a:rPr lang="en-US" dirty="0" err="1" smtClean="0"/>
              <a:t>penicillamine</a:t>
            </a:r>
            <a:r>
              <a:rPr lang="en-US" dirty="0" smtClean="0"/>
              <a:t>, some antibiotics)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Neoplasm</a:t>
            </a:r>
            <a:r>
              <a:rPr lang="en-US" dirty="0" smtClean="0"/>
              <a:t> ( </a:t>
            </a:r>
            <a:r>
              <a:rPr lang="en-US" b="1" dirty="0" smtClean="0"/>
              <a:t>Hodgkin Lymphoma</a:t>
            </a:r>
            <a:r>
              <a:rPr lang="en-US" dirty="0" smtClean="0"/>
              <a:t>, </a:t>
            </a:r>
            <a:r>
              <a:rPr lang="en-US" dirty="0"/>
              <a:t>non-Hodgkin lymphoma, and </a:t>
            </a:r>
            <a:r>
              <a:rPr lang="en-US" dirty="0" smtClean="0"/>
              <a:t>leukemia)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i="1" dirty="0" smtClean="0"/>
              <a:t>Infections </a:t>
            </a:r>
            <a:r>
              <a:rPr lang="en-US" dirty="0" smtClean="0"/>
              <a:t>( TB, syphilis 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Allergy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8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>
                <a:latin typeface="Calibri" charset="0"/>
              </a:rPr>
              <a:t>Cont.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inimal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>
                <a:latin typeface="Calibri" charset="0"/>
              </a:rPr>
              <a:t>hange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>
                <a:latin typeface="Calibri" charset="0"/>
              </a:rPr>
              <a:t>isease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Clinical presentation: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Typically has a sudden onset Edema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BP may be normal or slightly elevated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Heavy proteinuria (Nephrotic range)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 </a:t>
            </a:r>
            <a:r>
              <a:rPr lang="en-US" dirty="0" err="1" smtClean="0"/>
              <a:t>Lipiduria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err="1" smtClean="0"/>
              <a:t>Hypoalbuminmia</a:t>
            </a:r>
            <a:r>
              <a:rPr lang="en-US" dirty="0" smtClean="0"/>
              <a:t> (usually very low serum Albumin)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Hyperlipidemia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err="1" smtClean="0"/>
              <a:t>Creatinine</a:t>
            </a:r>
            <a:r>
              <a:rPr lang="en-US" dirty="0" smtClean="0"/>
              <a:t> is always within the normal range or slightly elevated and normalizes with remission 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5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dirty="0">
                <a:latin typeface="Calibri" charset="0"/>
              </a:rPr>
              <a:t>Cont. </a:t>
            </a:r>
            <a:r>
              <a:rPr lang="en-US" sz="3200" dirty="0" smtClean="0">
                <a:latin typeface="Calibri" charset="0"/>
              </a:rPr>
              <a:t> </a:t>
            </a:r>
            <a:r>
              <a:rPr lang="en-US" sz="3200" b="1" dirty="0" smtClean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 smtClean="0">
                <a:latin typeface="Calibri" charset="0"/>
              </a:rPr>
              <a:t>inimal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sz="3200" b="1" dirty="0">
                <a:latin typeface="Calibri" charset="0"/>
              </a:rPr>
              <a:t>hange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D</a:t>
            </a:r>
            <a:r>
              <a:rPr lang="en-US" sz="3200" b="1" dirty="0">
                <a:latin typeface="Calibri" charset="0"/>
              </a:rPr>
              <a:t>isease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(MCD)</a:t>
            </a:r>
            <a:endParaRPr lang="en-US" sz="3200" dirty="0">
              <a:latin typeface="Calibri" charset="0"/>
            </a:endParaRP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u="sng" dirty="0" smtClean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u="sng" dirty="0" smtClean="0">
                <a:latin typeface="Calibri" charset="0"/>
              </a:rPr>
              <a:t>Diagnosis</a:t>
            </a:r>
            <a:r>
              <a:rPr lang="en-US" u="sng" dirty="0">
                <a:latin typeface="Calibri" charset="0"/>
              </a:rPr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>
                <a:latin typeface="Calibri" charset="0"/>
              </a:rPr>
              <a:t>Must do kidney biopsy in adult patients with this </a:t>
            </a:r>
            <a:r>
              <a:rPr lang="en-US" dirty="0" smtClean="0">
                <a:latin typeface="Calibri" charset="0"/>
              </a:rPr>
              <a:t>presentation,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dirty="0" smtClean="0">
                <a:latin typeface="Calibri" charset="0"/>
              </a:rPr>
              <a:t>It shows Diffuse effacement of foot process. </a:t>
            </a:r>
            <a:endParaRPr lang="en-US" dirty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u="sng" dirty="0">
                <a:latin typeface="Calibri" charset="0"/>
              </a:rPr>
              <a:t>Treatment: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i="1" dirty="0">
                <a:latin typeface="Calibri" charset="0"/>
              </a:rPr>
              <a:t>First line</a:t>
            </a:r>
            <a:r>
              <a:rPr lang="en-US" dirty="0">
                <a:latin typeface="Calibri" charset="0"/>
              </a:rPr>
              <a:t>: </a:t>
            </a:r>
            <a:r>
              <a:rPr lang="en-US" dirty="0" smtClean="0">
                <a:latin typeface="Calibri" charset="0"/>
              </a:rPr>
              <a:t>Corticosteroids, given </a:t>
            </a:r>
            <a:r>
              <a:rPr lang="en-US" dirty="0">
                <a:latin typeface="Calibri" charset="0"/>
              </a:rPr>
              <a:t>x 3-4 months then taper over 6 months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i="1" dirty="0">
                <a:latin typeface="Calibri" charset="0"/>
              </a:rPr>
              <a:t>Second line</a:t>
            </a:r>
            <a:r>
              <a:rPr lang="en-US" dirty="0">
                <a:latin typeface="Calibri" charset="0"/>
              </a:rPr>
              <a:t>: oral Cyclophosphamide, </a:t>
            </a:r>
            <a:r>
              <a:rPr lang="en-US" dirty="0" err="1" smtClean="0">
                <a:latin typeface="Calibri" charset="0"/>
              </a:rPr>
              <a:t>Cyclosporin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Most </a:t>
            </a:r>
            <a:r>
              <a:rPr lang="en-US" dirty="0">
                <a:latin typeface="Calibri" charset="0"/>
              </a:rPr>
              <a:t>common cause </a:t>
            </a:r>
            <a:r>
              <a:rPr lang="en-US" dirty="0" smtClean="0">
                <a:latin typeface="Calibri" charset="0"/>
              </a:rPr>
              <a:t>of Primary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 in adults (15% and 33%)</a:t>
            </a:r>
          </a:p>
          <a:p>
            <a:pPr eaLnBrk="1" hangingPunct="1"/>
            <a:r>
              <a:rPr lang="en-US" dirty="0">
                <a:latin typeface="Calibri" charset="0"/>
              </a:rPr>
              <a:t>Mostly secondary in children (hepatitis B </a:t>
            </a:r>
            <a:r>
              <a:rPr lang="en-US" dirty="0" err="1">
                <a:latin typeface="Calibri" charset="0"/>
              </a:rPr>
              <a:t>antigenemia</a:t>
            </a:r>
            <a:r>
              <a:rPr lang="en-US" dirty="0">
                <a:latin typeface="Calibri" charset="0"/>
              </a:rPr>
              <a:t>)</a:t>
            </a:r>
          </a:p>
          <a:p>
            <a:pPr eaLnBrk="1" hangingPunct="1"/>
            <a:r>
              <a:rPr lang="en-US" dirty="0">
                <a:latin typeface="Calibri" charset="0"/>
              </a:rPr>
              <a:t>Presentation: slowly developing </a:t>
            </a:r>
            <a:r>
              <a:rPr lang="en-US" dirty="0" err="1">
                <a:latin typeface="Calibri" charset="0"/>
              </a:rPr>
              <a:t>nephrotic</a:t>
            </a:r>
            <a:r>
              <a:rPr lang="en-US" dirty="0">
                <a:latin typeface="Calibri" charset="0"/>
              </a:rPr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1455687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4514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64515" name="Content Placeholder 8" descr="Normal_glomerulus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40" b="-26540"/>
          <a:stretch>
            <a:fillRect/>
          </a:stretch>
        </p:blipFill>
        <p:spPr/>
      </p:pic>
      <p:sp>
        <p:nvSpPr>
          <p:cNvPr id="64516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MN</a:t>
            </a:r>
          </a:p>
        </p:txBody>
      </p:sp>
      <p:pic>
        <p:nvPicPr>
          <p:cNvPr id="64517" name="Content Placeholder 9" descr="Membranous_Light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015" b="-26015"/>
          <a:stretch>
            <a:fillRect/>
          </a:stretch>
        </p:blipFill>
        <p:spPr/>
      </p:pic>
      <p:sp>
        <p:nvSpPr>
          <p:cNvPr id="64518" name="Rectangle 10"/>
          <p:cNvSpPr>
            <a:spLocks noChangeArrowheads="1"/>
          </p:cNvSpPr>
          <p:nvPr/>
        </p:nvSpPr>
        <p:spPr bwMode="auto">
          <a:xfrm>
            <a:off x="4598458" y="5664200"/>
            <a:ext cx="40883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/>
              <a:t>Diffuse thickening of the glomerular </a:t>
            </a:r>
            <a:r>
              <a:rPr lang="en-US" sz="1600" b="1" dirty="0" smtClean="0"/>
              <a:t>capillary wall throughout </a:t>
            </a:r>
            <a:r>
              <a:rPr lang="en-US" sz="1600" b="1" dirty="0"/>
              <a:t>all glomeruli (</a:t>
            </a:r>
            <a:r>
              <a:rPr lang="en-US" sz="1600" b="1" dirty="0" err="1"/>
              <a:t>IgG</a:t>
            </a:r>
            <a:r>
              <a:rPr lang="en-US" sz="1600" b="1" dirty="0"/>
              <a:t> and </a:t>
            </a:r>
            <a:r>
              <a:rPr lang="en-US" sz="1600" b="1" dirty="0" smtClean="0"/>
              <a:t>C3 deposition)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673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65538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Normal</a:t>
            </a:r>
          </a:p>
        </p:txBody>
      </p:sp>
      <p:pic>
        <p:nvPicPr>
          <p:cNvPr id="65539" name="Content Placeholder 6" descr="Normal_glomerulus_EM_edt.jpe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05" b="-19305"/>
          <a:stretch>
            <a:fillRect/>
          </a:stretch>
        </p:blipFill>
        <p:spPr/>
      </p:pic>
      <p:sp>
        <p:nvSpPr>
          <p:cNvPr id="65540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MN</a:t>
            </a:r>
          </a:p>
        </p:txBody>
      </p:sp>
      <p:pic>
        <p:nvPicPr>
          <p:cNvPr id="65541" name="Content Placeholder 7" descr="Membranous_EM.jpe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42" b="-25842"/>
          <a:stretch>
            <a:fillRect/>
          </a:stretch>
        </p:blipFill>
        <p:spPr>
          <a:xfrm>
            <a:off x="4645025" y="2043113"/>
            <a:ext cx="4041775" cy="4233862"/>
          </a:xfrm>
        </p:spPr>
      </p:pic>
    </p:spTree>
    <p:extLst>
      <p:ext uri="{BB962C8B-B14F-4D97-AF65-F5344CB8AC3E}">
        <p14:creationId xmlns:p14="http://schemas.microsoft.com/office/powerpoint/2010/main" val="143456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 dirty="0">
                <a:latin typeface="Calibri" charset="0"/>
              </a:rPr>
              <a:t>embranous </a:t>
            </a:r>
            <a:r>
              <a:rPr lang="en-US" sz="3200" b="1" dirty="0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 dirty="0">
                <a:latin typeface="Calibri" charset="0"/>
              </a:rPr>
              <a:t>ephropathy</a:t>
            </a:r>
            <a:r>
              <a:rPr lang="en-US" sz="3200" dirty="0">
                <a:latin typeface="Calibri" charset="0"/>
              </a:rPr>
              <a:t> (</a:t>
            </a:r>
            <a:r>
              <a:rPr lang="en-US" sz="3200" dirty="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 dirty="0">
                <a:latin typeface="Calibri" charset="0"/>
              </a:rPr>
              <a:t>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Etiology:</a:t>
            </a:r>
          </a:p>
          <a:p>
            <a:pPr>
              <a:buSzPct val="50000"/>
              <a:buFont typeface="Wingdings" charset="2"/>
              <a:buChar char="Ø"/>
              <a:defRPr/>
            </a:pPr>
            <a:r>
              <a:rPr lang="en-US" u="sng" dirty="0" smtClean="0"/>
              <a:t> Primary </a:t>
            </a:r>
            <a:r>
              <a:rPr lang="en-US" dirty="0" smtClean="0"/>
              <a:t> (Idiopathic)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dirty="0" smtClean="0"/>
              <a:t>   In approximately 75% of cases in adults.</a:t>
            </a:r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u="sng" dirty="0" smtClean="0"/>
              <a:t>Secondary</a:t>
            </a:r>
            <a:r>
              <a:rPr lang="en-US" dirty="0" smtClean="0"/>
              <a:t>: causes of MN: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b="1" dirty="0"/>
              <a:t>Systemic lupus </a:t>
            </a:r>
            <a:r>
              <a:rPr lang="en-US" b="1" dirty="0" err="1" smtClean="0"/>
              <a:t>erythematosus</a:t>
            </a:r>
            <a:r>
              <a:rPr lang="en-US" b="1" dirty="0" smtClean="0"/>
              <a:t> (SLE)</a:t>
            </a:r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Class V Lupus Nephritis (10-20%)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Drugs: </a:t>
            </a:r>
            <a:r>
              <a:rPr lang="en-US" dirty="0" err="1" smtClean="0"/>
              <a:t>penicillamine</a:t>
            </a:r>
            <a:r>
              <a:rPr lang="en-US" dirty="0" smtClean="0"/>
              <a:t>, IV gold salts, high dose Captopril, and NSAIDs, Anti-TNF.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dirty="0" smtClean="0"/>
              <a:t>Infections: Hepatitis B, Hepatitis C, syphilis</a:t>
            </a:r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r>
              <a:rPr lang="en-US" b="1" dirty="0" smtClean="0"/>
              <a:t>Malignancy</a:t>
            </a:r>
            <a:r>
              <a:rPr lang="en-US" dirty="0" smtClean="0"/>
              <a:t>: </a:t>
            </a:r>
            <a:r>
              <a:rPr lang="en-US" b="1" dirty="0" smtClean="0"/>
              <a:t>solid tumors </a:t>
            </a:r>
            <a:r>
              <a:rPr lang="en-US" dirty="0"/>
              <a:t>prostate, lung, or </a:t>
            </a:r>
            <a:r>
              <a:rPr lang="en-US" dirty="0" smtClean="0"/>
              <a:t>GI </a:t>
            </a:r>
            <a:r>
              <a:rPr lang="en-US" dirty="0"/>
              <a:t>track</a:t>
            </a: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eaLnBrk="1" hangingPunct="1">
              <a:buSzPct val="50000"/>
              <a:buFont typeface="Wingdings" charset="2"/>
              <a:buChar char="Ø"/>
              <a:defRPr/>
            </a:pPr>
            <a:endParaRPr lang="en-US" dirty="0" smtClean="0"/>
          </a:p>
          <a:p>
            <a:pPr marL="0" indent="0" eaLnBrk="1" hangingPunct="1">
              <a:buSzPct val="50000"/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9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>
                <a:solidFill>
                  <a:srgbClr val="008000"/>
                </a:solidFill>
                <a:latin typeface="Calibri" charset="0"/>
              </a:rPr>
              <a:t>M</a:t>
            </a:r>
            <a:r>
              <a:rPr lang="en-US" sz="3200" b="1">
                <a:latin typeface="Calibri" charset="0"/>
              </a:rPr>
              <a:t>embranous </a:t>
            </a:r>
            <a:r>
              <a:rPr lang="en-US" sz="3200" b="1">
                <a:solidFill>
                  <a:srgbClr val="008000"/>
                </a:solidFill>
                <a:latin typeface="Calibri" charset="0"/>
              </a:rPr>
              <a:t>N</a:t>
            </a:r>
            <a:r>
              <a:rPr lang="en-US" sz="3200" b="1">
                <a:latin typeface="Calibri" charset="0"/>
              </a:rPr>
              <a:t>ephropathy</a:t>
            </a:r>
            <a:r>
              <a:rPr lang="en-US" sz="3200">
                <a:latin typeface="Calibri" charset="0"/>
              </a:rPr>
              <a:t> (</a:t>
            </a:r>
            <a:r>
              <a:rPr lang="en-US" sz="3200">
                <a:solidFill>
                  <a:srgbClr val="008000"/>
                </a:solidFill>
                <a:latin typeface="Calibri" charset="0"/>
              </a:rPr>
              <a:t>MN</a:t>
            </a:r>
            <a:r>
              <a:rPr lang="en-US" sz="3200">
                <a:latin typeface="Calibri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endParaRPr lang="en-US" i="1" u="sng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i="1" u="sng" dirty="0" smtClean="0"/>
              <a:t>Treatment of Primary MN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Corticosteroids plus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Cyclophosphamide or cyclosporine</a:t>
            </a:r>
          </a:p>
          <a:p>
            <a:pPr eaLnBrk="1" hangingPunct="1">
              <a:buFontTx/>
              <a:buChar char="-"/>
              <a:defRPr/>
            </a:pPr>
            <a:r>
              <a:rPr lang="en-US" dirty="0" smtClean="0"/>
              <a:t>May be Rituximab</a:t>
            </a:r>
          </a:p>
          <a:p>
            <a:pPr eaLnBrk="1" hangingPunct="1">
              <a:buFontTx/>
              <a:buChar char="-"/>
              <a:defRPr/>
            </a:pPr>
            <a:endParaRPr lang="en-US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i="1" u="sng" dirty="0" smtClean="0"/>
              <a:t>Secondary MN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/>
              <a:t>- Mainly target the primary disease that caused MN, and treat the Nephrotic syndrome manifestations.</a:t>
            </a:r>
          </a:p>
          <a:p>
            <a:pPr eaLnBrk="1" hangingPunct="1">
              <a:buFontTx/>
              <a:buChar char="-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9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81695" r="-81695"/>
          <a:stretch>
            <a:fillRect/>
          </a:stretch>
        </p:blipFill>
        <p:spPr>
          <a:xfrm>
            <a:off x="-900332" y="450710"/>
            <a:ext cx="11010769" cy="6211742"/>
          </a:xfrm>
        </p:spPr>
      </p:pic>
    </p:spTree>
    <p:extLst>
      <p:ext uri="{BB962C8B-B14F-4D97-AF65-F5344CB8AC3E}">
        <p14:creationId xmlns:p14="http://schemas.microsoft.com/office/powerpoint/2010/main" val="428565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Other </a:t>
            </a:r>
            <a:r>
              <a:rPr lang="en-US" b="1" dirty="0" smtClean="0"/>
              <a:t>important secondary causes </a:t>
            </a:r>
            <a:r>
              <a:rPr lang="en-US" dirty="0" smtClean="0"/>
              <a:t>of Nephrotic syndrome in adults: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/>
              <a:t>Diabetes </a:t>
            </a:r>
            <a:r>
              <a:rPr lang="en-US" b="1" dirty="0" smtClean="0"/>
              <a:t>Mellitus</a:t>
            </a:r>
            <a:endParaRPr lang="en-US" dirty="0" smtClean="0"/>
          </a:p>
          <a:p>
            <a:r>
              <a:rPr lang="en-US" b="1" dirty="0" smtClean="0"/>
              <a:t>Amyloidosis</a:t>
            </a:r>
          </a:p>
          <a:p>
            <a:r>
              <a:rPr lang="en-US" dirty="0" smtClean="0"/>
              <a:t>IgA Nephropathy</a:t>
            </a:r>
          </a:p>
          <a:p>
            <a:r>
              <a:rPr lang="en-US" dirty="0" smtClean="0"/>
              <a:t>MPGN</a:t>
            </a:r>
          </a:p>
        </p:txBody>
      </p:sp>
    </p:spTree>
    <p:extLst>
      <p:ext uri="{BB962C8B-B14F-4D97-AF65-F5344CB8AC3E}">
        <p14:creationId xmlns:p14="http://schemas.microsoft.com/office/powerpoint/2010/main" val="14043378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Nephritic</a:t>
            </a:r>
            <a:r>
              <a:rPr lang="en-US" dirty="0" smtClean="0"/>
              <a:t> Glomerular diseases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When we say </a:t>
            </a:r>
            <a:r>
              <a:rPr lang="en-US" b="1" dirty="0" smtClean="0"/>
              <a:t>Nephritic</a:t>
            </a:r>
            <a:r>
              <a:rPr lang="en-US" dirty="0" smtClean="0"/>
              <a:t>; it means a clinical pattern of presentation for a group of GNs, and not a syndrome like what we saw in Nephrotic causes.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b="1" dirty="0" smtClean="0"/>
              <a:t>Nephritic</a:t>
            </a:r>
            <a:r>
              <a:rPr lang="en-US" dirty="0" smtClean="0"/>
              <a:t> pattern is always indicative of underlying </a:t>
            </a:r>
            <a:r>
              <a:rPr lang="en-US" b="1" dirty="0" smtClean="0"/>
              <a:t>inflammatory process in the glomeruli</a:t>
            </a:r>
            <a:r>
              <a:rPr lang="en-US" dirty="0" smtClean="0"/>
              <a:t>; causing inflammatory modulators attraction, cellular proliferation and eventually glomerular permanent dysfunction if left untreated. </a:t>
            </a:r>
          </a:p>
          <a:p>
            <a:pPr marL="0" indent="0">
              <a:buNone/>
            </a:pPr>
            <a:r>
              <a:rPr lang="en-US" dirty="0" smtClean="0"/>
              <a:t>The Glomerular  </a:t>
            </a:r>
            <a:r>
              <a:rPr lang="en-US" dirty="0" err="1" smtClean="0"/>
              <a:t>mesangium</a:t>
            </a:r>
            <a:r>
              <a:rPr lang="en-US" dirty="0" smtClean="0"/>
              <a:t>, endothelium and GBM components of the Glomerulus are likely going to be targeted because of their proximity to blood circulation.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29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15" y="1096681"/>
            <a:ext cx="8760570" cy="4861878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</p:pic>
      <p:sp>
        <p:nvSpPr>
          <p:cNvPr id="3" name="Explosion 2 2"/>
          <p:cNvSpPr/>
          <p:nvPr/>
        </p:nvSpPr>
        <p:spPr>
          <a:xfrm flipH="1">
            <a:off x="6159206" y="3953435"/>
            <a:ext cx="104588" cy="59765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2 3"/>
          <p:cNvSpPr/>
          <p:nvPr/>
        </p:nvSpPr>
        <p:spPr>
          <a:xfrm>
            <a:off x="6357626" y="3306334"/>
            <a:ext cx="45719" cy="137607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2 4"/>
          <p:cNvSpPr/>
          <p:nvPr/>
        </p:nvSpPr>
        <p:spPr>
          <a:xfrm>
            <a:off x="6263794" y="3818964"/>
            <a:ext cx="45719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flipH="1" flipV="1">
            <a:off x="6065375" y="4080583"/>
            <a:ext cx="91437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7754475" y="3443941"/>
            <a:ext cx="45719" cy="164353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 flipH="1">
            <a:off x="6355232" y="3503706"/>
            <a:ext cx="45719" cy="104588"/>
          </a:xfrm>
          <a:prstGeom prst="irregularSeal2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 2 10"/>
          <p:cNvSpPr/>
          <p:nvPr/>
        </p:nvSpPr>
        <p:spPr>
          <a:xfrm rot="21444815" flipH="1">
            <a:off x="4418387" y="1971248"/>
            <a:ext cx="177297" cy="49707"/>
          </a:xfrm>
          <a:prstGeom prst="irregularSeal2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 2 11"/>
          <p:cNvSpPr/>
          <p:nvPr/>
        </p:nvSpPr>
        <p:spPr>
          <a:xfrm rot="20844488" flipH="1" flipV="1">
            <a:off x="4083747" y="2008726"/>
            <a:ext cx="208517" cy="7198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 2 12"/>
          <p:cNvSpPr/>
          <p:nvPr/>
        </p:nvSpPr>
        <p:spPr>
          <a:xfrm rot="21225010" flipV="1">
            <a:off x="4703739" y="1976858"/>
            <a:ext cx="45719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 rot="1240592" flipH="1" flipV="1">
            <a:off x="5112278" y="2070698"/>
            <a:ext cx="227340" cy="4571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xplosion 2 23"/>
          <p:cNvSpPr/>
          <p:nvPr/>
        </p:nvSpPr>
        <p:spPr>
          <a:xfrm>
            <a:off x="1338730" y="2123587"/>
            <a:ext cx="179294" cy="141494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2 24"/>
          <p:cNvSpPr/>
          <p:nvPr/>
        </p:nvSpPr>
        <p:spPr>
          <a:xfrm>
            <a:off x="2121648" y="1798436"/>
            <a:ext cx="209176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2 25"/>
          <p:cNvSpPr/>
          <p:nvPr/>
        </p:nvSpPr>
        <p:spPr>
          <a:xfrm>
            <a:off x="2457076" y="2899483"/>
            <a:ext cx="149412" cy="180189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xplosion 2 26"/>
          <p:cNvSpPr/>
          <p:nvPr/>
        </p:nvSpPr>
        <p:spPr>
          <a:xfrm>
            <a:off x="2121648" y="2960142"/>
            <a:ext cx="104588" cy="119530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xplosion 2 27"/>
          <p:cNvSpPr/>
          <p:nvPr/>
        </p:nvSpPr>
        <p:spPr>
          <a:xfrm flipH="1">
            <a:off x="1553882" y="2286000"/>
            <a:ext cx="74706" cy="7470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xplosion 2 28"/>
          <p:cNvSpPr/>
          <p:nvPr/>
        </p:nvSpPr>
        <p:spPr>
          <a:xfrm>
            <a:off x="1090706" y="2644588"/>
            <a:ext cx="283882" cy="119976"/>
          </a:xfrm>
          <a:prstGeom prst="irregularSeal2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97603" y="4775200"/>
            <a:ext cx="403783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9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ot_he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8" r="-10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694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Nephritic</a:t>
            </a:r>
            <a:r>
              <a:rPr lang="en-US" sz="3200" dirty="0" smtClean="0"/>
              <a:t> urine analysis shows: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Red Blood Cells (RBCs)</a:t>
            </a:r>
          </a:p>
          <a:p>
            <a:r>
              <a:rPr lang="en-US" dirty="0" smtClean="0"/>
              <a:t>RBCs casts, or cellular casts</a:t>
            </a:r>
          </a:p>
          <a:p>
            <a:r>
              <a:rPr lang="en-US" dirty="0" err="1" smtClean="0"/>
              <a:t>Dysmorphic</a:t>
            </a:r>
            <a:r>
              <a:rPr lang="en-US" dirty="0" smtClean="0"/>
              <a:t> RBCs (RBCs lose their smooth surface passing through the cracks in inflamed glomerular basement membrane)</a:t>
            </a:r>
          </a:p>
          <a:p>
            <a:r>
              <a:rPr lang="en-US" dirty="0" smtClean="0"/>
              <a:t>Protein (at variable amount from mgs to grams per day)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These are called </a:t>
            </a:r>
            <a:r>
              <a:rPr lang="en-US" b="1" dirty="0" smtClean="0"/>
              <a:t>Active Urinary Sediments </a:t>
            </a:r>
          </a:p>
          <a:p>
            <a:pPr marL="0" indent="0">
              <a:buNone/>
            </a:pPr>
            <a:r>
              <a:rPr lang="en-US" dirty="0" smtClean="0"/>
              <a:t>( Active =  indicative of underlying glomerular inflammatory process; requiring urgent medical attention)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4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09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RBCs cast    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400" dirty="0" smtClean="0">
                <a:solidFill>
                  <a:schemeClr val="tx1"/>
                </a:solidFill>
              </a:rPr>
              <a:t>formed by naturally occurring </a:t>
            </a:r>
            <a:r>
              <a:rPr lang="en-US" sz="2400" i="1" dirty="0" smtClean="0">
                <a:solidFill>
                  <a:schemeClr val="tx1"/>
                </a:solidFill>
              </a:rPr>
              <a:t>Tamm</a:t>
            </a:r>
            <a:r>
              <a:rPr lang="en-US" sz="2400" i="1" dirty="0">
                <a:solidFill>
                  <a:schemeClr val="tx1"/>
                </a:solidFill>
              </a:rPr>
              <a:t>-</a:t>
            </a:r>
            <a:r>
              <a:rPr lang="en-US" sz="2400" i="1" dirty="0" err="1">
                <a:solidFill>
                  <a:schemeClr val="tx1"/>
                </a:solidFill>
              </a:rPr>
              <a:t>Horsfall</a:t>
            </a:r>
            <a:r>
              <a:rPr lang="en-US" sz="2400" i="1" dirty="0">
                <a:solidFill>
                  <a:schemeClr val="tx1"/>
                </a:solidFill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</a:rPr>
              <a:t>mucoprotein</a:t>
            </a:r>
            <a:r>
              <a:rPr lang="en-US" sz="2400" i="1" dirty="0" smtClean="0">
                <a:solidFill>
                  <a:schemeClr val="tx1"/>
                </a:solidFill>
              </a:rPr>
              <a:t> in the distal tubules &amp; collecting ducts when they become loaded with RBCs coming from the inflamed Glomerulus (due to GN) </a:t>
            </a:r>
            <a:endParaRPr lang="en-US" sz="2400" i="1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rbcs casts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287" r="-48287"/>
          <a:stretch>
            <a:fillRect/>
          </a:stretch>
        </p:blipFill>
        <p:spPr>
          <a:xfrm>
            <a:off x="1277247" y="2002119"/>
            <a:ext cx="6761106" cy="3615764"/>
          </a:xfrm>
        </p:spPr>
      </p:pic>
    </p:spTree>
    <p:extLst>
      <p:ext uri="{BB962C8B-B14F-4D97-AF65-F5344CB8AC3E}">
        <p14:creationId xmlns:p14="http://schemas.microsoft.com/office/powerpoint/2010/main" val="18997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Dysmorphic</a:t>
            </a:r>
            <a:r>
              <a:rPr lang="en-US" sz="3200" dirty="0" smtClean="0"/>
              <a:t> RBCs in urine microscopy</a:t>
            </a:r>
            <a:endParaRPr lang="en-US" sz="3200" dirty="0"/>
          </a:p>
        </p:txBody>
      </p:sp>
      <p:pic>
        <p:nvPicPr>
          <p:cNvPr id="4" name="Content Placeholder 3" descr="RBC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75" r="-34375"/>
          <a:stretch>
            <a:fillRect/>
          </a:stretch>
        </p:blipFill>
        <p:spPr>
          <a:xfrm>
            <a:off x="-404098" y="1956299"/>
            <a:ext cx="5953417" cy="3527951"/>
          </a:xfrm>
        </p:spPr>
      </p:pic>
      <p:pic>
        <p:nvPicPr>
          <p:cNvPr id="6" name="Picture 5" descr="hematuria-554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203" y="2496473"/>
            <a:ext cx="3647597" cy="2735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9203" y="1893939"/>
            <a:ext cx="3226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looking RBCs in </a:t>
            </a:r>
            <a:r>
              <a:rPr lang="en-US" dirty="0" err="1" smtClean="0"/>
              <a:t>Urinanalysis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89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5"/>
          <p:cNvSpPr>
            <a:spLocks noGrp="1"/>
          </p:cNvSpPr>
          <p:nvPr>
            <p:ph type="title"/>
          </p:nvPr>
        </p:nvSpPr>
        <p:spPr>
          <a:xfrm>
            <a:off x="311150" y="34747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rebuchet MS" charset="0"/>
              </a:rPr>
              <a:t>The Nephron</a:t>
            </a:r>
          </a:p>
        </p:txBody>
      </p:sp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92C30A-8577-9A4E-85CB-4E8245C0B423}" type="slidenum">
              <a:rPr lang="en-US">
                <a:solidFill>
                  <a:srgbClr val="FFFFFF"/>
                </a:solidFill>
              </a:rPr>
              <a:pPr eaLnBrk="1" hangingPunct="1"/>
              <a:t>57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412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/>
          <a:lstStyle/>
          <a:p>
            <a:endParaRPr lang="en-US">
              <a:latin typeface="Georgia" charset="0"/>
            </a:endParaRPr>
          </a:p>
        </p:txBody>
      </p:sp>
      <p:graphicFrame>
        <p:nvGraphicFramePr>
          <p:cNvPr id="17413" name="Object 35"/>
          <p:cNvGraphicFramePr>
            <a:graphicFrameLocks noChangeAspect="1"/>
          </p:cNvGraphicFramePr>
          <p:nvPr/>
        </p:nvGraphicFramePr>
        <p:xfrm>
          <a:off x="4564063" y="314325"/>
          <a:ext cx="4076700" cy="651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orelPhotoPaint.Image.9" r:id="rId3" imgW="5184658" imgH="8641097" progId="">
                  <p:embed/>
                </p:oleObj>
              </mc:Choice>
              <mc:Fallback>
                <p:oleObj name="CorelPhotoPaint.Image.9" r:id="rId3" imgW="5184658" imgH="86410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14325"/>
                        <a:ext cx="4076700" cy="651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 rot="552505">
            <a:off x="6494463" y="769938"/>
            <a:ext cx="231775" cy="166687"/>
          </a:xfrm>
          <a:prstGeom prst="rightArrow">
            <a:avLst>
              <a:gd name="adj1" fmla="val 50000"/>
              <a:gd name="adj2" fmla="val 3476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1233363">
            <a:off x="5926138" y="577850"/>
            <a:ext cx="236537" cy="169863"/>
          </a:xfrm>
          <a:prstGeom prst="leftArrow">
            <a:avLst>
              <a:gd name="adj1" fmla="val 50000"/>
              <a:gd name="adj2" fmla="val 34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6287043">
            <a:off x="6580187" y="1120776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rot="6685870">
            <a:off x="6359525" y="2797175"/>
            <a:ext cx="227013" cy="176213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 rot="-5400000">
            <a:off x="6987381" y="595868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-5400000">
            <a:off x="5838031" y="29090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 rot="3815865">
            <a:off x="5516562" y="1638301"/>
            <a:ext cx="227013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 rot="-5400000">
            <a:off x="7069931" y="2370932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 rot="-5400000">
            <a:off x="7009606" y="4233070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 rot="-5400000">
            <a:off x="5767388" y="5135563"/>
            <a:ext cx="227012" cy="176212"/>
          </a:xfrm>
          <a:prstGeom prst="leftArrow">
            <a:avLst>
              <a:gd name="adj1" fmla="val 50000"/>
              <a:gd name="adj2" fmla="val 322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 rot="5400000">
            <a:off x="6206331" y="4598195"/>
            <a:ext cx="225425" cy="176212"/>
          </a:xfrm>
          <a:prstGeom prst="leftArrow">
            <a:avLst>
              <a:gd name="adj1" fmla="val 50000"/>
              <a:gd name="adj2" fmla="val 3198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-7163773">
            <a:off x="5105400" y="1525588"/>
            <a:ext cx="223838" cy="176212"/>
          </a:xfrm>
          <a:prstGeom prst="leftArrow">
            <a:avLst>
              <a:gd name="adj1" fmla="val 50000"/>
              <a:gd name="adj2" fmla="val 3175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26" name="Group 2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341563"/>
            <a:ext cx="47609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Rectangle 26"/>
          <p:cNvSpPr>
            <a:spLocks noChangeArrowheads="1"/>
          </p:cNvSpPr>
          <p:nvPr/>
        </p:nvSpPr>
        <p:spPr bwMode="auto">
          <a:xfrm>
            <a:off x="311150" y="4146550"/>
            <a:ext cx="792163" cy="129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Rectangle 29"/>
          <p:cNvSpPr>
            <a:spLocks noChangeArrowheads="1"/>
          </p:cNvSpPr>
          <p:nvPr/>
        </p:nvSpPr>
        <p:spPr bwMode="auto">
          <a:xfrm>
            <a:off x="3797300" y="3311525"/>
            <a:ext cx="835025" cy="1944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Rectangle 30"/>
          <p:cNvSpPr>
            <a:spLocks noChangeArrowheads="1"/>
          </p:cNvSpPr>
          <p:nvPr/>
        </p:nvSpPr>
        <p:spPr bwMode="auto">
          <a:xfrm>
            <a:off x="1319213" y="6162675"/>
            <a:ext cx="2736850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Rectangle 28"/>
          <p:cNvSpPr>
            <a:spLocks noChangeArrowheads="1"/>
          </p:cNvSpPr>
          <p:nvPr/>
        </p:nvSpPr>
        <p:spPr bwMode="auto">
          <a:xfrm>
            <a:off x="3048000" y="2706688"/>
            <a:ext cx="1584325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Rectangle 27"/>
          <p:cNvSpPr>
            <a:spLocks noChangeArrowheads="1"/>
          </p:cNvSpPr>
          <p:nvPr/>
        </p:nvSpPr>
        <p:spPr bwMode="auto">
          <a:xfrm>
            <a:off x="2687638" y="2490788"/>
            <a:ext cx="1878012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latin typeface="Comic Sans MS" charset="0"/>
              </a:rPr>
              <a:t>Proximal</a:t>
            </a:r>
          </a:p>
          <a:p>
            <a:pPr algn="ctr"/>
            <a:r>
              <a:rPr lang="en-US" sz="2400" b="1">
                <a:latin typeface="Comic Sans MS" charset="0"/>
              </a:rPr>
              <a:t>tubule</a:t>
            </a:r>
          </a:p>
        </p:txBody>
      </p:sp>
      <p:sp>
        <p:nvSpPr>
          <p:cNvPr id="17432" name="Rectangle 32"/>
          <p:cNvSpPr>
            <a:spLocks noChangeArrowheads="1"/>
          </p:cNvSpPr>
          <p:nvPr/>
        </p:nvSpPr>
        <p:spPr bwMode="auto">
          <a:xfrm>
            <a:off x="527050" y="2706688"/>
            <a:ext cx="122555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33"/>
          <p:cNvSpPr>
            <a:spLocks/>
          </p:cNvSpPr>
          <p:nvPr/>
        </p:nvSpPr>
        <p:spPr bwMode="auto">
          <a:xfrm>
            <a:off x="3911600" y="3427413"/>
            <a:ext cx="144463" cy="2016125"/>
          </a:xfrm>
          <a:prstGeom prst="rightBrace">
            <a:avLst>
              <a:gd name="adj1" fmla="val 1163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4127500" y="2922588"/>
            <a:ext cx="38576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G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O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E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R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L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U</a:t>
            </a:r>
          </a:p>
          <a:p>
            <a:pPr eaLnBrk="1" hangingPunct="1">
              <a:defRPr/>
            </a:pPr>
            <a:r>
              <a:rPr lang="en-US" b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</p:txBody>
      </p:sp>
      <p:sp>
        <p:nvSpPr>
          <p:cNvPr id="17435" name="Line 35"/>
          <p:cNvSpPr>
            <a:spLocks noChangeShapeType="1"/>
          </p:cNvSpPr>
          <p:nvPr/>
        </p:nvSpPr>
        <p:spPr bwMode="auto">
          <a:xfrm flipV="1">
            <a:off x="2255838" y="2922588"/>
            <a:ext cx="863600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862638" y="1236663"/>
            <a:ext cx="1039812" cy="10144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16000" y="2482850"/>
            <a:ext cx="3454400" cy="3676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26940" dir="5400000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4470400" y="1236663"/>
            <a:ext cx="1433513" cy="1254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  <a:stCxn id="41" idx="2"/>
          </p:cNvCxnSpPr>
          <p:nvPr/>
        </p:nvCxnSpPr>
        <p:spPr bwMode="auto">
          <a:xfrm flipH="1">
            <a:off x="4470400" y="2251075"/>
            <a:ext cx="1912938" cy="390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51500" dist="26940" dir="5400000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070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Nephritic clinical manifestations: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AKI</a:t>
            </a:r>
            <a:r>
              <a:rPr lang="en-US" dirty="0" smtClean="0"/>
              <a:t> (Acute Kidney Injury) =Acute Renal impairment or Failure= elevated </a:t>
            </a:r>
            <a:r>
              <a:rPr lang="en-US" dirty="0" err="1" smtClean="0"/>
              <a:t>Creatinine</a:t>
            </a:r>
            <a:r>
              <a:rPr lang="en-US" dirty="0" smtClean="0"/>
              <a:t>) &amp; electrolytes imbalance. </a:t>
            </a:r>
          </a:p>
          <a:p>
            <a:r>
              <a:rPr lang="en-US" b="1" dirty="0" smtClean="0"/>
              <a:t>Decreased Urine output </a:t>
            </a:r>
          </a:p>
          <a:p>
            <a:r>
              <a:rPr lang="en-US" b="1" dirty="0" smtClean="0"/>
              <a:t>Edema</a:t>
            </a:r>
          </a:p>
          <a:p>
            <a:r>
              <a:rPr lang="en-US" b="1" dirty="0"/>
              <a:t>High Blood </a:t>
            </a:r>
            <a:r>
              <a:rPr lang="en-US" b="1" dirty="0" smtClean="0"/>
              <a:t>Pressure</a:t>
            </a:r>
          </a:p>
          <a:p>
            <a:r>
              <a:rPr lang="en-US" dirty="0" smtClean="0"/>
              <a:t>May have other manifestations of systemic vasculitis since some GN types are actually vasculitis (e.g. skin rash, pulmonary hemorrhage,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Positive immune markers: ANA, Anti-DNA, low complements, +</a:t>
            </a:r>
            <a:r>
              <a:rPr lang="en-US" dirty="0" err="1" smtClean="0"/>
              <a:t>ve</a:t>
            </a:r>
            <a:r>
              <a:rPr lang="en-US" dirty="0" smtClean="0"/>
              <a:t> ANCA  (depends on the cause)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6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Glom.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Glom. with proliferative (inflammatory) GN</a:t>
            </a:r>
            <a:endParaRPr lang="en-US" dirty="0"/>
          </a:p>
        </p:txBody>
      </p:sp>
      <p:pic>
        <p:nvPicPr>
          <p:cNvPr id="10" name="Content Placeholder 9" descr="Proliferative GN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/>
      </p:pic>
      <p:pic>
        <p:nvPicPr>
          <p:cNvPr id="12" name="Content Placeholder 11" descr="NOrm GLOM-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81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26" y="654288"/>
            <a:ext cx="6689979" cy="551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0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Crescentic</a:t>
            </a:r>
            <a:r>
              <a:rPr lang="en-US" sz="3200" dirty="0" smtClean="0"/>
              <a:t> GN; is a very </a:t>
            </a:r>
            <a:r>
              <a:rPr lang="en-US" sz="3200" dirty="0"/>
              <a:t>bad GN!!!! </a:t>
            </a:r>
          </a:p>
        </p:txBody>
      </p:sp>
      <p:pic>
        <p:nvPicPr>
          <p:cNvPr id="4" name="Content Placeholder 3" descr="crescentic gn.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>
          <a:xfrm>
            <a:off x="4362103" y="2369109"/>
            <a:ext cx="5075846" cy="3024841"/>
          </a:xfrm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5177447" y="1454151"/>
            <a:ext cx="3509353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Glom. with Crescent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22300" y="151064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Normal Glom.</a:t>
            </a:r>
            <a:endParaRPr lang="en-US" sz="2400" dirty="0"/>
          </a:p>
        </p:txBody>
      </p:sp>
      <p:pic>
        <p:nvPicPr>
          <p:cNvPr id="8" name="Content Placeholder 11" descr="NOrm GLOM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>
          <a:xfrm>
            <a:off x="457200" y="2438400"/>
            <a:ext cx="3465676" cy="3482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64075" y="54047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Indicates severe inflammation &amp; worse outcome </a:t>
            </a:r>
            <a:r>
              <a:rPr lang="en-US" dirty="0" smtClean="0"/>
              <a:t>if not treated rapidly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0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Nephritic</a:t>
            </a:r>
            <a:r>
              <a:rPr lang="en-US" dirty="0"/>
              <a:t> Glomerular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SzPct val="50000"/>
              <a:buNone/>
            </a:pPr>
            <a:r>
              <a:rPr lang="en-US" dirty="0" smtClean="0"/>
              <a:t>Here; they are called </a:t>
            </a:r>
            <a:r>
              <a:rPr lang="en-US" b="1" dirty="0" smtClean="0"/>
              <a:t>GN=Glomerulonephritis</a:t>
            </a:r>
          </a:p>
          <a:p>
            <a:pPr marL="0" indent="0">
              <a:buSzPct val="50000"/>
              <a:buNone/>
            </a:pPr>
            <a:endParaRPr lang="en-US" b="1" dirty="0" smtClean="0"/>
          </a:p>
          <a:p>
            <a:pPr marL="0" indent="0">
              <a:buSzPct val="50000"/>
              <a:buNone/>
            </a:pPr>
            <a:r>
              <a:rPr lang="en-US" u="sng" dirty="0" smtClean="0"/>
              <a:t>Renal Diseases that can present with </a:t>
            </a:r>
            <a:r>
              <a:rPr lang="en-US" b="1" u="sng" dirty="0" smtClean="0"/>
              <a:t>Nephritic </a:t>
            </a:r>
            <a:r>
              <a:rPr lang="en-US" u="sng" dirty="0" smtClean="0"/>
              <a:t>picture</a:t>
            </a:r>
            <a:r>
              <a:rPr lang="en-US" b="1" u="sng" dirty="0" smtClean="0"/>
              <a:t>: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IgA </a:t>
            </a:r>
            <a:r>
              <a:rPr lang="en-US" dirty="0"/>
              <a:t>Nephropathy / </a:t>
            </a:r>
            <a:r>
              <a:rPr lang="en-US" dirty="0" smtClean="0"/>
              <a:t>HSP (Henoch</a:t>
            </a:r>
            <a:r>
              <a:rPr lang="en-US" dirty="0"/>
              <a:t>-Schönlein </a:t>
            </a:r>
            <a:r>
              <a:rPr lang="en-US" dirty="0" err="1" smtClean="0"/>
              <a:t>purpura</a:t>
            </a:r>
            <a:r>
              <a:rPr lang="en-US" dirty="0" smtClean="0"/>
              <a:t>)</a:t>
            </a:r>
            <a:endParaRPr lang="en-US" dirty="0"/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Post streptococcal </a:t>
            </a:r>
            <a:r>
              <a:rPr lang="en-US" dirty="0"/>
              <a:t>glomerulonephritis (PSGN)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Lupus Nephritis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 smtClean="0"/>
              <a:t>Anti</a:t>
            </a:r>
            <a:r>
              <a:rPr lang="en-US" dirty="0"/>
              <a:t>-GBM </a:t>
            </a:r>
            <a:r>
              <a:rPr lang="en-US" dirty="0" smtClean="0"/>
              <a:t>(</a:t>
            </a:r>
            <a:r>
              <a:rPr lang="en-US" dirty="0" err="1" smtClean="0"/>
              <a:t>Goodasture’s</a:t>
            </a:r>
            <a:r>
              <a:rPr lang="en-US" dirty="0" smtClean="0"/>
              <a:t> disease)</a:t>
            </a:r>
            <a:endParaRPr lang="en-US" dirty="0"/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ANCA </a:t>
            </a:r>
            <a:r>
              <a:rPr lang="en-US" dirty="0" smtClean="0"/>
              <a:t>vasculitis ( e.g. Wegner’s Granulomatosis) </a:t>
            </a:r>
          </a:p>
          <a:p>
            <a:pPr>
              <a:buSzPct val="50000"/>
              <a:buFont typeface="Wingdings" charset="2"/>
              <a:buChar char="Ø"/>
            </a:pPr>
            <a:r>
              <a:rPr lang="en-US" dirty="0"/>
              <a:t>Membranoproliferative GN (MPGN)</a:t>
            </a:r>
          </a:p>
          <a:p>
            <a:pPr>
              <a:buSzPct val="50000"/>
              <a:buFont typeface="Wingdings" charset="2"/>
              <a:buChar char="Ø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764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IgA Nephropathy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Most common type of Primary GN in developed countries</a:t>
            </a:r>
          </a:p>
          <a:p>
            <a:r>
              <a:rPr lang="en-US" dirty="0" smtClean="0"/>
              <a:t> Can present as dark urine (hematuria) </a:t>
            </a:r>
            <a:r>
              <a:rPr lang="en-US" b="1" dirty="0" smtClean="0"/>
              <a:t>1-3 days </a:t>
            </a:r>
            <a:r>
              <a:rPr lang="en-US" dirty="0" smtClean="0"/>
              <a:t>after upper respiratory tract infection. (&lt; one week of URT infection)</a:t>
            </a:r>
          </a:p>
          <a:p>
            <a:r>
              <a:rPr lang="en-US" dirty="0" smtClean="0"/>
              <a:t>A lot of times it gets picked up </a:t>
            </a:r>
            <a:r>
              <a:rPr lang="en-US" b="1" dirty="0" smtClean="0"/>
              <a:t>incidentally</a:t>
            </a:r>
            <a:r>
              <a:rPr lang="en-US" dirty="0" smtClean="0"/>
              <a:t> by finding abnormal urine analysis (Hematuria+/- Proteinuria) done for other reasons</a:t>
            </a:r>
            <a:r>
              <a:rPr lang="en-US" dirty="0"/>
              <a:t> </a:t>
            </a:r>
            <a:r>
              <a:rPr lang="en-US" dirty="0" smtClean="0"/>
              <a:t>with no symptoms.</a:t>
            </a:r>
          </a:p>
          <a:p>
            <a:r>
              <a:rPr lang="en-US" dirty="0" smtClean="0"/>
              <a:t>It has a chronic course</a:t>
            </a:r>
            <a:r>
              <a:rPr lang="en-US" dirty="0"/>
              <a:t> </a:t>
            </a:r>
            <a:r>
              <a:rPr lang="en-US" dirty="0" smtClean="0"/>
              <a:t>that can progress to ESRD.</a:t>
            </a:r>
          </a:p>
          <a:p>
            <a:r>
              <a:rPr lang="en-US" dirty="0" smtClean="0"/>
              <a:t>Needs kidney biopsy to reach the diagnosis.</a:t>
            </a:r>
          </a:p>
          <a:p>
            <a:endParaRPr lang="en-US" dirty="0"/>
          </a:p>
          <a:p>
            <a:r>
              <a:rPr lang="en-US" dirty="0" smtClean="0"/>
              <a:t>The diagnosis is made by finding abnormal deposition of </a:t>
            </a:r>
            <a:r>
              <a:rPr lang="en-US" dirty="0" err="1" smtClean="0"/>
              <a:t>Ig</a:t>
            </a:r>
            <a:r>
              <a:rPr lang="en-US" dirty="0" smtClean="0"/>
              <a:t> A immunoglobulin in the Glomeruli, it elicit a local inflammatory response in the Glom </a:t>
            </a:r>
            <a:r>
              <a:rPr lang="en-US" dirty="0" err="1" smtClean="0"/>
              <a:t>mesangium</a:t>
            </a:r>
            <a:r>
              <a:rPr lang="en-US" dirty="0" smtClean="0"/>
              <a:t> (</a:t>
            </a:r>
            <a:r>
              <a:rPr lang="en-US" dirty="0" err="1" smtClean="0"/>
              <a:t>mesangial</a:t>
            </a:r>
            <a:r>
              <a:rPr lang="en-US" dirty="0" smtClean="0"/>
              <a:t> expansion)</a:t>
            </a:r>
          </a:p>
        </p:txBody>
      </p:sp>
    </p:spTree>
    <p:extLst>
      <p:ext uri="{BB962C8B-B14F-4D97-AF65-F5344CB8AC3E}">
        <p14:creationId xmlns:p14="http://schemas.microsoft.com/office/powerpoint/2010/main" val="6309674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thought to be secondary to altered mucosal immunity that leads to excessive IgA synthesis followed by deposition in the gloms. </a:t>
            </a:r>
            <a:endParaRPr lang="en-US" dirty="0"/>
          </a:p>
          <a:p>
            <a:r>
              <a:rPr lang="en-US" dirty="0" smtClean="0"/>
              <a:t>There is really no effective immunosuppressing therapy except in severe cases where it can be tried. </a:t>
            </a:r>
          </a:p>
          <a:p>
            <a:r>
              <a:rPr lang="en-US" dirty="0" smtClean="0"/>
              <a:t>Most important treatment is to control the blood pressure which also decreases the proteinuria. </a:t>
            </a:r>
          </a:p>
          <a:p>
            <a:endParaRPr lang="en-US" dirty="0"/>
          </a:p>
          <a:p>
            <a:r>
              <a:rPr lang="en-US" dirty="0" smtClean="0"/>
              <a:t>HSP (</a:t>
            </a:r>
            <a:r>
              <a:rPr lang="en-US" dirty="0" err="1" smtClean="0"/>
              <a:t>Henoch</a:t>
            </a:r>
            <a:r>
              <a:rPr lang="en-US" dirty="0" err="1"/>
              <a:t>-Schönlein</a:t>
            </a:r>
            <a:r>
              <a:rPr lang="en-US" dirty="0"/>
              <a:t> </a:t>
            </a:r>
            <a:r>
              <a:rPr lang="en-US" dirty="0" err="1"/>
              <a:t>purpura</a:t>
            </a:r>
            <a:r>
              <a:rPr lang="en-US" dirty="0" smtClean="0"/>
              <a:t>) is a systemic </a:t>
            </a:r>
            <a:r>
              <a:rPr lang="en-US" dirty="0" err="1" smtClean="0"/>
              <a:t>vasculitis</a:t>
            </a:r>
            <a:r>
              <a:rPr lang="en-US" dirty="0" smtClean="0"/>
              <a:t> caused by immune deposition of IgA in different organs; typically skin capillaries, bowel and kidneys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010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IgA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 Glomerulus </a:t>
            </a:r>
            <a:endParaRPr lang="en-US" dirty="0"/>
          </a:p>
        </p:txBody>
      </p:sp>
      <p:pic>
        <p:nvPicPr>
          <p:cNvPr id="9" name="Content Placeholder 8" descr="Focal_GN_Light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958" b="-28958"/>
          <a:stretch>
            <a:fillRect/>
          </a:stretch>
        </p:blipFill>
        <p:spPr>
          <a:xfrm>
            <a:off x="4754879" y="671731"/>
            <a:ext cx="3931920" cy="395128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54879" y="724555"/>
            <a:ext cx="3931920" cy="639762"/>
          </a:xfrm>
        </p:spPr>
        <p:txBody>
          <a:bodyPr/>
          <a:lstStyle/>
          <a:p>
            <a:r>
              <a:rPr lang="en-US" dirty="0" smtClean="0"/>
              <a:t>IgA Nephropathy</a:t>
            </a:r>
            <a:endParaRPr lang="en-US" dirty="0"/>
          </a:p>
        </p:txBody>
      </p:sp>
      <p:pic>
        <p:nvPicPr>
          <p:cNvPr id="12" name="Content Placeholder 11" descr="IgA_nephropathy_IF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r="18048"/>
          <a:stretch>
            <a:fillRect/>
          </a:stretch>
        </p:blipFill>
        <p:spPr>
          <a:xfrm>
            <a:off x="5624350" y="4227727"/>
            <a:ext cx="2531896" cy="2435235"/>
          </a:xfrm>
        </p:spPr>
      </p:pic>
      <p:pic>
        <p:nvPicPr>
          <p:cNvPr id="10" name="Content Placeholder 11" descr="NOrm GLOM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r="8972"/>
          <a:stretch>
            <a:fillRect/>
          </a:stretch>
        </p:blipFill>
        <p:spPr>
          <a:xfrm>
            <a:off x="762669" y="2647375"/>
            <a:ext cx="3465676" cy="34827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51826" y="4438353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IgA </a:t>
            </a:r>
            <a:r>
              <a:rPr lang="en-US" dirty="0" smtClean="0"/>
              <a:t>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69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streptococcal glomerulonephritis (PSGN)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Typically caused by throat infection with Gram positive </a:t>
            </a:r>
            <a:r>
              <a:rPr lang="en-US" dirty="0" err="1" smtClean="0"/>
              <a:t>cocci</a:t>
            </a:r>
            <a:r>
              <a:rPr lang="en-US" dirty="0" smtClean="0"/>
              <a:t> (Group A beta-hemolytic </a:t>
            </a:r>
            <a:r>
              <a:rPr lang="en-US" b="1" dirty="0" smtClean="0"/>
              <a:t>Streptococcus</a:t>
            </a:r>
            <a:r>
              <a:rPr lang="en-US" dirty="0"/>
              <a:t> </a:t>
            </a:r>
            <a:r>
              <a:rPr lang="en-US" dirty="0" smtClean="0"/>
              <a:t> (GAS). </a:t>
            </a:r>
          </a:p>
          <a:p>
            <a:r>
              <a:rPr lang="en-US" dirty="0" smtClean="0"/>
              <a:t>But also can be </a:t>
            </a:r>
            <a:r>
              <a:rPr lang="en-US" dirty="0"/>
              <a:t>caused by </a:t>
            </a:r>
            <a:r>
              <a:rPr lang="en-US" dirty="0" smtClean="0"/>
              <a:t>Staphylococcus soft tissue or bone infection in </a:t>
            </a:r>
            <a:r>
              <a:rPr lang="en-US" dirty="0"/>
              <a:t>adults</a:t>
            </a:r>
            <a:r>
              <a:rPr lang="en-US" dirty="0" smtClean="0"/>
              <a:t>.</a:t>
            </a:r>
          </a:p>
          <a:p>
            <a:r>
              <a:rPr lang="en-US" dirty="0"/>
              <a:t>Bacterial Antigen cross react with Glom antigens, or </a:t>
            </a:r>
            <a:r>
              <a:rPr lang="en-US" dirty="0" smtClean="0"/>
              <a:t>may be an immune</a:t>
            </a:r>
            <a:r>
              <a:rPr lang="en-US" dirty="0"/>
              <a:t>-</a:t>
            </a:r>
            <a:r>
              <a:rPr lang="en-US" dirty="0" smtClean="0"/>
              <a:t>complex (Antigen-antibody) response that </a:t>
            </a:r>
            <a:r>
              <a:rPr lang="en-US" dirty="0"/>
              <a:t>is responsible. </a:t>
            </a:r>
            <a:endParaRPr lang="en-US" dirty="0" smtClean="0"/>
          </a:p>
          <a:p>
            <a:r>
              <a:rPr lang="en-US" dirty="0" smtClean="0"/>
              <a:t>Patients present with frank hematuria usually </a:t>
            </a:r>
            <a:r>
              <a:rPr lang="en-US" b="1" dirty="0" smtClean="0"/>
              <a:t>after one week</a:t>
            </a:r>
            <a:r>
              <a:rPr lang="en-US" dirty="0" smtClean="0"/>
              <a:t> and up to 3 weeks from the start of infection.</a:t>
            </a:r>
          </a:p>
          <a:p>
            <a:r>
              <a:rPr lang="en-US" dirty="0"/>
              <a:t>Serum will show positive </a:t>
            </a:r>
            <a:r>
              <a:rPr lang="en-US" dirty="0" err="1"/>
              <a:t>Antistreptolysin</a:t>
            </a:r>
            <a:r>
              <a:rPr lang="en-US" dirty="0"/>
              <a:t> (ASO) titer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Low </a:t>
            </a:r>
            <a:r>
              <a:rPr lang="en-US" dirty="0"/>
              <a:t>C3, Normal </a:t>
            </a:r>
            <a:r>
              <a:rPr lang="en-US" dirty="0" smtClean="0"/>
              <a:t>or slightly low C4 in the serum. </a:t>
            </a:r>
          </a:p>
          <a:p>
            <a:r>
              <a:rPr lang="en-US" dirty="0" smtClean="0"/>
              <a:t>May have positive throat culture. </a:t>
            </a:r>
          </a:p>
          <a:p>
            <a:r>
              <a:rPr lang="en-US" dirty="0" smtClean="0"/>
              <a:t>Children have better and faster recovery than adults.</a:t>
            </a:r>
          </a:p>
          <a:p>
            <a:r>
              <a:rPr lang="en-US" dirty="0" smtClean="0"/>
              <a:t>Treatment is usually supportive= wait and see.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318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Lupus Nephritis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Lupus (SLE)</a:t>
            </a:r>
            <a:r>
              <a:rPr lang="en-US" dirty="0" smtClean="0"/>
              <a:t>: </a:t>
            </a:r>
            <a:r>
              <a:rPr lang="en-US" i="1" u="sng" dirty="0"/>
              <a:t>The Disease with a Thousand </a:t>
            </a:r>
            <a:r>
              <a:rPr lang="en-US" i="1" u="sng" dirty="0" smtClean="0"/>
              <a:t>Faces</a:t>
            </a:r>
          </a:p>
          <a:p>
            <a:r>
              <a:rPr lang="en-US" dirty="0" smtClean="0"/>
              <a:t>Kidneys can be affected by SLE like other organs.</a:t>
            </a:r>
          </a:p>
          <a:p>
            <a:r>
              <a:rPr lang="en-US" dirty="0" smtClean="0"/>
              <a:t>The degree of involvement can be from mild (or even not visible to the physician) to a very severe one causing ESRD in few months. </a:t>
            </a:r>
          </a:p>
          <a:p>
            <a:r>
              <a:rPr lang="en-US" dirty="0" smtClean="0"/>
              <a:t>Most important in dealing with these cases is having high suspicion of its presence and to start immediate workup &amp; referral for diagnosis and treatment.</a:t>
            </a:r>
          </a:p>
        </p:txBody>
      </p:sp>
    </p:spTree>
    <p:extLst>
      <p:ext uri="{BB962C8B-B14F-4D97-AF65-F5344CB8AC3E}">
        <p14:creationId xmlns:p14="http://schemas.microsoft.com/office/powerpoint/2010/main" val="15846588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Lupus Nephritis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Kidney </a:t>
            </a:r>
            <a:r>
              <a:rPr lang="en-US" dirty="0"/>
              <a:t>biopsy is mandatory to make the diagnosis.</a:t>
            </a:r>
          </a:p>
          <a:p>
            <a:r>
              <a:rPr lang="en-US" dirty="0"/>
              <a:t>Low </a:t>
            </a:r>
            <a:r>
              <a:rPr lang="en-US" dirty="0" smtClean="0"/>
              <a:t>complements (C3, C4) </a:t>
            </a:r>
            <a:r>
              <a:rPr lang="en-US" dirty="0"/>
              <a:t>level along with the positive Lupus </a:t>
            </a:r>
            <a:r>
              <a:rPr lang="en-US" dirty="0" smtClean="0"/>
              <a:t>markers, abnormal </a:t>
            </a:r>
            <a:r>
              <a:rPr lang="en-US" dirty="0"/>
              <a:t>urine </a:t>
            </a:r>
            <a:r>
              <a:rPr lang="en-US" dirty="0" smtClean="0"/>
              <a:t>analysis &amp; abnormal renal function </a:t>
            </a:r>
            <a:r>
              <a:rPr lang="en-US" dirty="0"/>
              <a:t>should make you think of its presence.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Lupus Nephritis treatment depends on the findings in renal biopsy.</a:t>
            </a:r>
          </a:p>
          <a:p>
            <a:r>
              <a:rPr lang="en-US" dirty="0" smtClean="0"/>
              <a:t>It usually involves high degree of immunosuppressing medications.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72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ANCA </a:t>
            </a:r>
            <a:r>
              <a:rPr lang="en-US" dirty="0" err="1" smtClean="0"/>
              <a:t>vasculitis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Autoimmune disease that involves the presence of Neutrophils adhesion enhancing molecule called</a:t>
            </a:r>
          </a:p>
          <a:p>
            <a:pPr marL="0" indent="0">
              <a:buNone/>
            </a:pPr>
            <a:r>
              <a:rPr lang="en-US" b="1" dirty="0" smtClean="0"/>
              <a:t>ANCA=</a:t>
            </a:r>
            <a:r>
              <a:rPr lang="en-US" b="1" dirty="0"/>
              <a:t>Anti-neutrophil cytoplasmic </a:t>
            </a:r>
            <a:r>
              <a:rPr lang="en-US" b="1" dirty="0" smtClean="0"/>
              <a:t>antibody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Two types of ANCA:</a:t>
            </a:r>
          </a:p>
          <a:p>
            <a:pPr marL="0" indent="0">
              <a:buNone/>
            </a:pPr>
            <a:r>
              <a:rPr lang="en-US" dirty="0" smtClean="0"/>
              <a:t>1- C-ANCA= </a:t>
            </a:r>
            <a:r>
              <a:rPr lang="en-US" b="1" dirty="0" smtClean="0"/>
              <a:t>C</a:t>
            </a:r>
            <a:r>
              <a:rPr lang="en-US" dirty="0" smtClean="0"/>
              <a:t>ytoplasmic type, more commonly causing Granulomatous </a:t>
            </a:r>
            <a:r>
              <a:rPr lang="en-US" dirty="0" err="1" smtClean="0"/>
              <a:t>Polyangiitis</a:t>
            </a:r>
            <a:r>
              <a:rPr lang="en-US" dirty="0" smtClean="0"/>
              <a:t> = old name </a:t>
            </a:r>
            <a:r>
              <a:rPr lang="en-US" i="1" dirty="0" smtClean="0"/>
              <a:t>Wegner’s Granulomatosis</a:t>
            </a:r>
            <a:r>
              <a:rPr lang="en-US" dirty="0" smtClean="0"/>
              <a:t> ( so a </a:t>
            </a:r>
            <a:r>
              <a:rPr lang="en-US" b="1" dirty="0" smtClean="0"/>
              <a:t>granuloma forming disease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sz="1800" dirty="0" err="1" smtClean="0"/>
              <a:t>Angiitis</a:t>
            </a:r>
            <a:r>
              <a:rPr lang="en-US" sz="1800" dirty="0" smtClean="0"/>
              <a:t>: means small vessels vasculitis</a:t>
            </a:r>
            <a:endParaRPr lang="en-US" sz="1800" dirty="0"/>
          </a:p>
          <a:p>
            <a:pPr marL="0" indent="0">
              <a:buNone/>
            </a:pPr>
            <a:r>
              <a:rPr lang="en-US" dirty="0" smtClean="0"/>
              <a:t>2- P-ANCA= </a:t>
            </a:r>
            <a:r>
              <a:rPr lang="en-US" b="1" dirty="0" err="1" smtClean="0"/>
              <a:t>P</a:t>
            </a:r>
            <a:r>
              <a:rPr lang="en-US" dirty="0" err="1" smtClean="0"/>
              <a:t>erinuclear</a:t>
            </a:r>
            <a:r>
              <a:rPr lang="en-US" dirty="0" smtClean="0"/>
              <a:t> type, more commonly associated with Microscopic </a:t>
            </a:r>
            <a:r>
              <a:rPr lang="en-US" dirty="0" err="1" smtClean="0"/>
              <a:t>Polyangiitis</a:t>
            </a:r>
            <a:r>
              <a:rPr lang="en-US" dirty="0" smtClean="0"/>
              <a:t> &amp; </a:t>
            </a:r>
            <a:r>
              <a:rPr lang="en-US" dirty="0" err="1"/>
              <a:t>Churg</a:t>
            </a:r>
            <a:r>
              <a:rPr lang="en-US" dirty="0"/>
              <a:t>-Strauss syndrome</a:t>
            </a:r>
          </a:p>
        </p:txBody>
      </p:sp>
    </p:spTree>
    <p:extLst>
      <p:ext uri="{BB962C8B-B14F-4D97-AF65-F5344CB8AC3E}">
        <p14:creationId xmlns:p14="http://schemas.microsoft.com/office/powerpoint/2010/main" val="39255627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ANCA vasculitis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Upper airways and lung involvement is common and patients can present with renal and pulmonary manifestations (GN + Pulmonary hemorrhage: hemoptysis)</a:t>
            </a:r>
          </a:p>
          <a:p>
            <a:endParaRPr lang="en-US" dirty="0" smtClean="0"/>
          </a:p>
          <a:p>
            <a:r>
              <a:rPr lang="en-US" dirty="0" smtClean="0"/>
              <a:t>Diagnosis is made by kidney biopsy and positive ANCA titer in the serum.</a:t>
            </a:r>
          </a:p>
          <a:p>
            <a:r>
              <a:rPr lang="en-US" dirty="0" smtClean="0"/>
              <a:t>It is usually an aggressive disease that should be treated with potent immunosuppressing medications. (high dose corticosteroids &amp; cyclophosphamide).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8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>
                <a:latin typeface="Calibri" charset="0"/>
              </a:rPr>
              <a:t>Microscopy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Light Microscope 2000x</a:t>
            </a:r>
          </a:p>
        </p:txBody>
      </p:sp>
      <p:pic>
        <p:nvPicPr>
          <p:cNvPr id="76803" name="Content Placeholder 8" descr="light microscop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6" r="-3886"/>
          <a:stretch>
            <a:fillRect/>
          </a:stretch>
        </p:blipFill>
        <p:spPr>
          <a:xfrm>
            <a:off x="965200" y="2671763"/>
            <a:ext cx="2820988" cy="275907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EM 10,000,000</a:t>
            </a:r>
          </a:p>
        </p:txBody>
      </p:sp>
      <p:pic>
        <p:nvPicPr>
          <p:cNvPr id="76805" name="Content Placeholder 9" descr="EM-machine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r="15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601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Anti-GBM antibody </a:t>
            </a:r>
            <a:r>
              <a:rPr lang="en-US" b="1" dirty="0" smtClean="0"/>
              <a:t>disease</a:t>
            </a:r>
            <a:br>
              <a:rPr lang="en-US" b="1" dirty="0" smtClean="0"/>
            </a:br>
            <a:r>
              <a:rPr lang="en-US" sz="2700" dirty="0" smtClean="0"/>
              <a:t>(Anti Glom Basement Membrane)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Due to autoantibody </a:t>
            </a:r>
            <a:r>
              <a:rPr lang="en-US" dirty="0"/>
              <a:t>against (alpha-3 chain</a:t>
            </a:r>
            <a:r>
              <a:rPr lang="en-US" dirty="0" smtClean="0"/>
              <a:t>) of type </a:t>
            </a:r>
            <a:r>
              <a:rPr lang="en-US" dirty="0"/>
              <a:t>IV </a:t>
            </a:r>
            <a:r>
              <a:rPr lang="en-US" dirty="0" smtClean="0"/>
              <a:t>Collagen</a:t>
            </a:r>
            <a:r>
              <a:rPr lang="en-US" dirty="0"/>
              <a:t> </a:t>
            </a:r>
            <a:r>
              <a:rPr lang="en-US" dirty="0" smtClean="0"/>
              <a:t>that is found in Glomerular &amp; alveolar (lungs)  basement membrane.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So the manifestations will be:</a:t>
            </a:r>
          </a:p>
          <a:p>
            <a:pPr marL="0" indent="0">
              <a:buNone/>
            </a:pPr>
            <a:r>
              <a:rPr lang="en-US" dirty="0" smtClean="0"/>
              <a:t>1- GN (can be the only presenting finding)  &amp; </a:t>
            </a:r>
          </a:p>
          <a:p>
            <a:pPr marL="0" indent="0">
              <a:buNone/>
            </a:pPr>
            <a:r>
              <a:rPr lang="en-US" dirty="0" smtClean="0"/>
              <a:t>2- Pulmonary hemorrhage (if with GN; is called   </a:t>
            </a:r>
            <a:r>
              <a:rPr lang="en-US" dirty="0" err="1" smtClean="0"/>
              <a:t>Goodpasture’s</a:t>
            </a:r>
            <a:r>
              <a:rPr lang="en-US" dirty="0" smtClean="0"/>
              <a:t> disease = Lungs + renal involvement. </a:t>
            </a:r>
          </a:p>
          <a:p>
            <a:pPr marL="0" indent="0">
              <a:buNone/>
            </a:pPr>
            <a:r>
              <a:rPr lang="en-US" dirty="0" smtClean="0"/>
              <a:t>3- positive test for Anti-GBM antibodies in the serum</a:t>
            </a:r>
          </a:p>
          <a:p>
            <a:pPr marL="0" indent="0">
              <a:buNone/>
            </a:pPr>
            <a:r>
              <a:rPr lang="en-US" dirty="0" smtClean="0"/>
              <a:t>4- Kidney biopsy shows the diagnostic Immunofluorescence pattern : Linear stain of </a:t>
            </a:r>
            <a:r>
              <a:rPr lang="en-US" dirty="0" err="1" smtClean="0"/>
              <a:t>IgG</a:t>
            </a:r>
            <a:r>
              <a:rPr lang="en-US" dirty="0" smtClean="0"/>
              <a:t> and C3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13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1427751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Linear Anti-GBM staining in the Glomerulus by Immunofluorescence </a:t>
            </a:r>
            <a:br>
              <a:rPr lang="en-US" sz="3200" dirty="0" smtClean="0"/>
            </a:br>
            <a:r>
              <a:rPr lang="en-US" sz="3200" dirty="0" smtClean="0"/>
              <a:t>is a </a:t>
            </a:r>
            <a:r>
              <a:rPr lang="en-US" sz="3200" i="1" dirty="0" smtClean="0"/>
              <a:t>Diagnostic test</a:t>
            </a:r>
            <a:endParaRPr lang="en-US" sz="3200" i="1" dirty="0"/>
          </a:p>
        </p:txBody>
      </p:sp>
      <p:pic>
        <p:nvPicPr>
          <p:cNvPr id="13" name="Content Placeholder 12" descr="antiGB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0" r="-7730"/>
          <a:stretch>
            <a:fillRect/>
          </a:stretch>
        </p:blipFill>
        <p:spPr>
          <a:xfrm>
            <a:off x="1325377" y="2259275"/>
            <a:ext cx="6616840" cy="3921090"/>
          </a:xfrm>
        </p:spPr>
      </p:pic>
    </p:spTree>
    <p:extLst>
      <p:ext uri="{BB962C8B-B14F-4D97-AF65-F5344CB8AC3E}">
        <p14:creationId xmlns:p14="http://schemas.microsoft.com/office/powerpoint/2010/main" val="9652113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Anti-GBM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Treatment is always started immediately to remove the antibodies by </a:t>
            </a:r>
            <a:r>
              <a:rPr lang="en-US" b="1" dirty="0" err="1" smtClean="0"/>
              <a:t>Plasmapheresis</a:t>
            </a:r>
            <a:r>
              <a:rPr lang="en-US" b="1" dirty="0" smtClean="0"/>
              <a:t> </a:t>
            </a:r>
            <a:r>
              <a:rPr lang="en-US" dirty="0" smtClean="0"/>
              <a:t>and preventing further antibodies production by giving heavy immunosuppression that includes corticosteroids and cyclophosphamide.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509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Membranoproliferative GN (MPGN)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It is a pathological description &amp; has multiple causes.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It may present with Nephritic picture or Nephrotic syndrome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primary (idiopathic) MPGN is mainly seen in children.</a:t>
            </a:r>
          </a:p>
          <a:p>
            <a:pPr marL="0" indent="0">
              <a:buNone/>
            </a:pPr>
            <a:r>
              <a:rPr lang="en-US" dirty="0" smtClean="0"/>
              <a:t>The secondary type is seen in adults due to: </a:t>
            </a:r>
          </a:p>
          <a:p>
            <a:pPr>
              <a:buFontTx/>
              <a:buChar char="-"/>
            </a:pPr>
            <a:r>
              <a:rPr lang="en-US" dirty="0" smtClean="0"/>
              <a:t>Hepatitis B and C</a:t>
            </a:r>
          </a:p>
          <a:p>
            <a:pPr>
              <a:buFontTx/>
              <a:buChar char="-"/>
            </a:pPr>
            <a:r>
              <a:rPr lang="en-US" dirty="0" smtClean="0"/>
              <a:t>Endocarditis </a:t>
            </a:r>
          </a:p>
          <a:p>
            <a:pPr>
              <a:buFontTx/>
              <a:buChar char="-"/>
            </a:pPr>
            <a:r>
              <a:rPr lang="en-US" dirty="0" smtClean="0"/>
              <a:t>Lupus and </a:t>
            </a:r>
            <a:r>
              <a:rPr lang="en-US" dirty="0" err="1" smtClean="0"/>
              <a:t>Sjogren’s</a:t>
            </a:r>
            <a:r>
              <a:rPr lang="en-US" dirty="0" smtClean="0"/>
              <a:t> syndrome</a:t>
            </a:r>
          </a:p>
          <a:p>
            <a:pPr>
              <a:buFontTx/>
              <a:buChar char="-"/>
            </a:pPr>
            <a:r>
              <a:rPr lang="en-US" dirty="0" smtClean="0"/>
              <a:t>Cancer</a:t>
            </a:r>
          </a:p>
          <a:p>
            <a:pPr>
              <a:buFontTx/>
              <a:buChar char="-"/>
            </a:pPr>
            <a:r>
              <a:rPr lang="en-US" dirty="0" smtClean="0"/>
              <a:t>Complement deficiency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2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/>
              <a:t>The Glomerular Capillary wall has 3 layers </a:t>
            </a:r>
            <a:endParaRPr lang="en-US" sz="2800" b="1" dirty="0"/>
          </a:p>
        </p:txBody>
      </p:sp>
      <p:pic>
        <p:nvPicPr>
          <p:cNvPr id="4" name="Content Placeholder 3" descr="Capillary wall sect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9" r="-17829"/>
          <a:stretch>
            <a:fillRect/>
          </a:stretch>
        </p:blipFill>
        <p:spPr>
          <a:xfrm>
            <a:off x="457200" y="1765300"/>
            <a:ext cx="8229600" cy="4525963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991009"/>
              </p:ext>
            </p:extLst>
          </p:nvPr>
        </p:nvGraphicFramePr>
        <p:xfrm>
          <a:off x="6559564" y="6108503"/>
          <a:ext cx="578785" cy="385800"/>
        </p:xfrm>
        <a:graphic>
          <a:graphicData uri="http://schemas.openxmlformats.org/drawingml/2006/table">
            <a:tbl>
              <a:tblPr/>
              <a:tblGrid>
                <a:gridCol w="578785"/>
              </a:tblGrid>
              <a:tr h="38580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21545"/>
              </p:ext>
            </p:extLst>
          </p:nvPr>
        </p:nvGraphicFramePr>
        <p:xfrm>
          <a:off x="5064369" y="6140653"/>
          <a:ext cx="578785" cy="434025"/>
        </p:xfrm>
        <a:graphic>
          <a:graphicData uri="http://schemas.openxmlformats.org/drawingml/2006/table">
            <a:tbl>
              <a:tblPr/>
              <a:tblGrid>
                <a:gridCol w="578785"/>
              </a:tblGrid>
              <a:tr h="434025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280773"/>
              </p:ext>
            </p:extLst>
          </p:nvPr>
        </p:nvGraphicFramePr>
        <p:xfrm>
          <a:off x="3890722" y="6301403"/>
          <a:ext cx="594862" cy="434025"/>
        </p:xfrm>
        <a:graphic>
          <a:graphicData uri="http://schemas.openxmlformats.org/drawingml/2006/table">
            <a:tbl>
              <a:tblPr/>
              <a:tblGrid>
                <a:gridCol w="594862"/>
              </a:tblGrid>
              <a:tr h="434025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306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Normal Capillary Loop ( Electron Microscopy)</a:t>
            </a:r>
            <a:endParaRPr lang="en-US" sz="2800" dirty="0"/>
          </a:p>
        </p:txBody>
      </p:sp>
      <p:pic>
        <p:nvPicPr>
          <p:cNvPr id="4" name="Content Placeholder 3" descr="EM Normal cap loo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80" r="-60680"/>
          <a:stretch>
            <a:fillRect/>
          </a:stretch>
        </p:blipFill>
        <p:spPr>
          <a:xfrm>
            <a:off x="-1905400" y="1524000"/>
            <a:ext cx="8229600" cy="4876800"/>
          </a:xfrm>
        </p:spPr>
      </p:pic>
      <p:pic>
        <p:nvPicPr>
          <p:cNvPr id="5" name="Content Placeholder 3" descr="Capillary wall 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9" r="-17829"/>
          <a:stretch>
            <a:fillRect/>
          </a:stretch>
        </p:blipFill>
        <p:spPr>
          <a:xfrm>
            <a:off x="3251320" y="1524000"/>
            <a:ext cx="6842350" cy="37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9047</TotalTime>
  <Words>3037</Words>
  <Application>Microsoft Macintosh PowerPoint</Application>
  <PresentationFormat>On-screen Show (4:3)</PresentationFormat>
  <Paragraphs>425</Paragraphs>
  <Slides>73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5" baseType="lpstr">
      <vt:lpstr>Clarity</vt:lpstr>
      <vt:lpstr>CorelPhotoPaint.Image.9</vt:lpstr>
      <vt:lpstr>Glomerular diseases</vt:lpstr>
      <vt:lpstr>Objectives</vt:lpstr>
      <vt:lpstr>Renal cortex is the most important functional part of the kidney, because it has the Glomeruli</vt:lpstr>
      <vt:lpstr>The Nephron</vt:lpstr>
      <vt:lpstr>PowerPoint Presentation</vt:lpstr>
      <vt:lpstr>PowerPoint Presentation</vt:lpstr>
      <vt:lpstr>Microscopy</vt:lpstr>
      <vt:lpstr>The Glomerular Capillary wall has 3 layers </vt:lpstr>
      <vt:lpstr>Normal Capillary Loop ( Electron Microscopy)</vt:lpstr>
      <vt:lpstr>Normal Glomerular structure is needed to:</vt:lpstr>
      <vt:lpstr>Normal versus disrupted G. capillary wall </vt:lpstr>
      <vt:lpstr>So normal urine will have: </vt:lpstr>
      <vt:lpstr>How glomerular diseases start?</vt:lpstr>
      <vt:lpstr>PowerPoint Presentation</vt:lpstr>
      <vt:lpstr>How glomerular diseases start?</vt:lpstr>
      <vt:lpstr>PowerPoint Presentation</vt:lpstr>
      <vt:lpstr>PowerPoint Presentation</vt:lpstr>
      <vt:lpstr>Nephrotic Syndrome (NS)</vt:lpstr>
      <vt:lpstr>PowerPoint Presentation</vt:lpstr>
      <vt:lpstr>PowerPoint Presentation</vt:lpstr>
      <vt:lpstr>PowerPoint Presentation</vt:lpstr>
      <vt:lpstr>Nephrotic Syndrome</vt:lpstr>
      <vt:lpstr>Complications of Nephrotic Syndrome</vt:lpstr>
      <vt:lpstr>Proteinuria</vt:lpstr>
      <vt:lpstr>Urine Analysis in Nephrotic Syndrome will show:</vt:lpstr>
      <vt:lpstr>Clinical Presentation:</vt:lpstr>
      <vt:lpstr>Clinical Presentation</vt:lpstr>
      <vt:lpstr>Glomerular Diseases that present as Nephrotic Syndrome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Focal Segmental GlomeruloSclerosis (FSGS)</vt:lpstr>
      <vt:lpstr>Minimal Change Disease (MCD)</vt:lpstr>
      <vt:lpstr>Cont. Minimal Change Disease (MCD)</vt:lpstr>
      <vt:lpstr>Cont. Minimal Change Disease (MCD)</vt:lpstr>
      <vt:lpstr>Cont. Minimal Change Disease (MCD)</vt:lpstr>
      <vt:lpstr>Cont. Minimal Change Disease (MCD)</vt:lpstr>
      <vt:lpstr>Cont. Minimal Change Disease (MCD)</vt:lpstr>
      <vt:lpstr>Cont.  Minimal Change Disease (MCD)</vt:lpstr>
      <vt:lpstr>Membranous Nephropathy (MN)</vt:lpstr>
      <vt:lpstr>Membranous Nephropathy (MN)</vt:lpstr>
      <vt:lpstr>Membranous Nephropathy (MN)</vt:lpstr>
      <vt:lpstr>Membranous Nephropathy (MN)</vt:lpstr>
      <vt:lpstr>Membranous Nephropathy (MN)</vt:lpstr>
      <vt:lpstr>Membranous Nephropathy (MN)</vt:lpstr>
      <vt:lpstr>PowerPoint Presentation</vt:lpstr>
      <vt:lpstr>Nephritic Glomerular diseases</vt:lpstr>
      <vt:lpstr>PowerPoint Presentation</vt:lpstr>
      <vt:lpstr>PowerPoint Presentation</vt:lpstr>
      <vt:lpstr>Nephritic urine analysis shows:</vt:lpstr>
      <vt:lpstr> RBCs cast     formed by naturally occurring Tamm-Horsfall mucoprotein in the distal tubules &amp; collecting ducts when they become loaded with RBCs coming from the inflamed Glomerulus (due to GN) </vt:lpstr>
      <vt:lpstr>Dysmorphic RBCs in urine microscopy</vt:lpstr>
      <vt:lpstr>The Nephron</vt:lpstr>
      <vt:lpstr>Nephritic clinical manifestations:</vt:lpstr>
      <vt:lpstr>PowerPoint Presentation</vt:lpstr>
      <vt:lpstr>Crescentic GN; is a very bad GN!!!! </vt:lpstr>
      <vt:lpstr>Nephritic Glomerular diseases</vt:lpstr>
      <vt:lpstr>IgA Nephropathy</vt:lpstr>
      <vt:lpstr>PowerPoint Presentation</vt:lpstr>
      <vt:lpstr>IgA </vt:lpstr>
      <vt:lpstr>Post streptococcal glomerulonephritis (PSGN) </vt:lpstr>
      <vt:lpstr>Lupus Nephritis</vt:lpstr>
      <vt:lpstr>Lupus Nephritis</vt:lpstr>
      <vt:lpstr>ANCA vasculitis</vt:lpstr>
      <vt:lpstr>ANCA vasculitis</vt:lpstr>
      <vt:lpstr>Anti-GBM antibody disease (Anti Glom Basement Membrane) </vt:lpstr>
      <vt:lpstr>Linear Anti-GBM staining in the Glomerulus by Immunofluorescence  is a Diagnostic test</vt:lpstr>
      <vt:lpstr>Anti-GBM</vt:lpstr>
      <vt:lpstr>Membranoproliferative GN (MPGN) </vt:lpstr>
    </vt:vector>
  </TitlesOfParts>
  <Company>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Glomerular diseases</dc:title>
  <dc:creator>SAAD ALOBAILI</dc:creator>
  <cp:lastModifiedBy>SAAD ALOBAILI</cp:lastModifiedBy>
  <cp:revision>90</cp:revision>
  <dcterms:created xsi:type="dcterms:W3CDTF">2014-10-08T13:30:46Z</dcterms:created>
  <dcterms:modified xsi:type="dcterms:W3CDTF">2018-11-21T07:35:48Z</dcterms:modified>
</cp:coreProperties>
</file>