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jpeg"/>
  <Override PartName="/ppt/media/image16.jpg" ContentType="image/jpeg"/>
  <Override PartName="/ppt/media/image27.jpg" ContentType="image/jpeg"/>
  <Override PartName="/ppt/media/image30.jpg" ContentType="image/jpeg"/>
  <Override PartName="/ppt/media/image31.jpg" ContentType="image/jpeg"/>
  <Override PartName="/ppt/media/image3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64"/>
  </p:notesMasterIdLst>
  <p:sldIdLst>
    <p:sldId id="256" r:id="rId2"/>
    <p:sldId id="308" r:id="rId3"/>
    <p:sldId id="257" r:id="rId4"/>
    <p:sldId id="314" r:id="rId5"/>
    <p:sldId id="285" r:id="rId6"/>
    <p:sldId id="258" r:id="rId7"/>
    <p:sldId id="315" r:id="rId8"/>
    <p:sldId id="259" r:id="rId9"/>
    <p:sldId id="269" r:id="rId10"/>
    <p:sldId id="333" r:id="rId11"/>
    <p:sldId id="319" r:id="rId12"/>
    <p:sldId id="320" r:id="rId13"/>
    <p:sldId id="282" r:id="rId14"/>
    <p:sldId id="271" r:id="rId15"/>
    <p:sldId id="323" r:id="rId16"/>
    <p:sldId id="273" r:id="rId17"/>
    <p:sldId id="274" r:id="rId18"/>
    <p:sldId id="316" r:id="rId19"/>
    <p:sldId id="275" r:id="rId20"/>
    <p:sldId id="276" r:id="rId21"/>
    <p:sldId id="317" r:id="rId22"/>
    <p:sldId id="330" r:id="rId23"/>
    <p:sldId id="277" r:id="rId24"/>
    <p:sldId id="326" r:id="rId25"/>
    <p:sldId id="327" r:id="rId26"/>
    <p:sldId id="328" r:id="rId27"/>
    <p:sldId id="329" r:id="rId28"/>
    <p:sldId id="336" r:id="rId29"/>
    <p:sldId id="337" r:id="rId30"/>
    <p:sldId id="294" r:id="rId31"/>
    <p:sldId id="261" r:id="rId32"/>
    <p:sldId id="286" r:id="rId33"/>
    <p:sldId id="287" r:id="rId34"/>
    <p:sldId id="289" r:id="rId35"/>
    <p:sldId id="332" r:id="rId36"/>
    <p:sldId id="292" r:id="rId37"/>
    <p:sldId id="290" r:id="rId38"/>
    <p:sldId id="291" r:id="rId39"/>
    <p:sldId id="331" r:id="rId40"/>
    <p:sldId id="295" r:id="rId41"/>
    <p:sldId id="262" r:id="rId42"/>
    <p:sldId id="297" r:id="rId43"/>
    <p:sldId id="298" r:id="rId44"/>
    <p:sldId id="299" r:id="rId45"/>
    <p:sldId id="300" r:id="rId46"/>
    <p:sldId id="302" r:id="rId47"/>
    <p:sldId id="263" r:id="rId48"/>
    <p:sldId id="301" r:id="rId49"/>
    <p:sldId id="303" r:id="rId50"/>
    <p:sldId id="304" r:id="rId51"/>
    <p:sldId id="305" r:id="rId52"/>
    <p:sldId id="306" r:id="rId53"/>
    <p:sldId id="307" r:id="rId54"/>
    <p:sldId id="264" r:id="rId55"/>
    <p:sldId id="296" r:id="rId56"/>
    <p:sldId id="310" r:id="rId57"/>
    <p:sldId id="311" r:id="rId58"/>
    <p:sldId id="312" r:id="rId59"/>
    <p:sldId id="265" r:id="rId60"/>
    <p:sldId id="266" r:id="rId61"/>
    <p:sldId id="267" r:id="rId62"/>
    <p:sldId id="313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/>
    <p:restoredTop sz="94574"/>
  </p:normalViewPr>
  <p:slideViewPr>
    <p:cSldViewPr snapToGrid="0" snapToObjects="1">
      <p:cViewPr>
        <p:scale>
          <a:sx n="73" d="100"/>
          <a:sy n="73" d="100"/>
        </p:scale>
        <p:origin x="182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3B324-3070-6543-B8E1-7E3A68AC7B4F}" type="datetimeFigureOut">
              <a:rPr lang="en-US" smtClean="0"/>
              <a:t>12/2/17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B119A-5B79-064B-97A9-BF6914663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45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F629-E18C-6B4F-9DF1-E57D8BE36270}" type="datetimeFigureOut">
              <a:rPr lang="en-US" smtClean="0"/>
              <a:t>12/2/17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B696-97C9-3544-A5BE-0DD1A8A91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F629-E18C-6B4F-9DF1-E57D8BE36270}" type="datetimeFigureOut">
              <a:rPr lang="en-US" smtClean="0"/>
              <a:t>12/2/17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B696-97C9-3544-A5BE-0DD1A8A91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F629-E18C-6B4F-9DF1-E57D8BE36270}" type="datetimeFigureOut">
              <a:rPr lang="en-US" smtClean="0"/>
              <a:t>12/2/17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B696-97C9-3544-A5BE-0DD1A8A91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F629-E18C-6B4F-9DF1-E57D8BE36270}" type="datetimeFigureOut">
              <a:rPr lang="en-US" smtClean="0"/>
              <a:t>12/2/17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B696-97C9-3544-A5BE-0DD1A8A91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F629-E18C-6B4F-9DF1-E57D8BE36270}" type="datetimeFigureOut">
              <a:rPr lang="en-US" smtClean="0"/>
              <a:t>12/2/17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B696-97C9-3544-A5BE-0DD1A8A91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F629-E18C-6B4F-9DF1-E57D8BE36270}" type="datetimeFigureOut">
              <a:rPr lang="en-US" smtClean="0"/>
              <a:t>12/2/17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B696-97C9-3544-A5BE-0DD1A8A91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F629-E18C-6B4F-9DF1-E57D8BE36270}" type="datetimeFigureOut">
              <a:rPr lang="en-US" smtClean="0"/>
              <a:t>12/2/17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B696-97C9-3544-A5BE-0DD1A8A91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F629-E18C-6B4F-9DF1-E57D8BE36270}" type="datetimeFigureOut">
              <a:rPr lang="en-US" smtClean="0"/>
              <a:t>12/2/17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B696-97C9-3544-A5BE-0DD1A8A91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F629-E18C-6B4F-9DF1-E57D8BE36270}" type="datetimeFigureOut">
              <a:rPr lang="en-US" smtClean="0"/>
              <a:t>12/2/17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B696-97C9-3544-A5BE-0DD1A8A91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F629-E18C-6B4F-9DF1-E57D8BE36270}" type="datetimeFigureOut">
              <a:rPr lang="en-US" smtClean="0"/>
              <a:t>12/2/17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B696-97C9-3544-A5BE-0DD1A8A91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F629-E18C-6B4F-9DF1-E57D8BE36270}" type="datetimeFigureOut">
              <a:rPr lang="en-US" smtClean="0"/>
              <a:t>12/2/17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B696-97C9-3544-A5BE-0DD1A8A91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4F629-E18C-6B4F-9DF1-E57D8BE36270}" type="datetimeFigureOut">
              <a:rPr lang="en-US" smtClean="0"/>
              <a:t>12/2/17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CB696-97C9-3544-A5BE-0DD1A8A91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8.jpg"/><Relationship Id="rId10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Chronic Diarrhea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Suliman </a:t>
            </a:r>
            <a:r>
              <a:rPr lang="en-US" dirty="0" err="1" smtClean="0"/>
              <a:t>Alshankiti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Fecal Osmotic Gap (FOG)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FOG= </a:t>
            </a:r>
            <a:r>
              <a:rPr lang="en-US" dirty="0"/>
              <a:t>290 − 2 </a:t>
            </a:r>
            <a:r>
              <a:rPr lang="en-US" dirty="0" smtClean="0"/>
              <a:t>X </a:t>
            </a:r>
            <a:r>
              <a:rPr lang="en-US" dirty="0"/>
              <a:t>(stool Na + stool K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FOG of </a:t>
            </a:r>
            <a:r>
              <a:rPr lang="en-US" dirty="0"/>
              <a:t>&gt;50 </a:t>
            </a:r>
            <a:r>
              <a:rPr lang="en-US" dirty="0" err="1"/>
              <a:t>mosm</a:t>
            </a:r>
            <a:r>
              <a:rPr lang="en-US" dirty="0"/>
              <a:t>/kg is suggestive of an osmotic </a:t>
            </a:r>
            <a:r>
              <a:rPr lang="en-US" dirty="0" smtClean="0"/>
              <a:t>diarrhea and </a:t>
            </a:r>
            <a:r>
              <a:rPr lang="en-US" dirty="0"/>
              <a:t>a gap of &gt;100 </a:t>
            </a:r>
            <a:r>
              <a:rPr lang="en-US" dirty="0" err="1"/>
              <a:t>mosm</a:t>
            </a:r>
            <a:r>
              <a:rPr lang="en-US" dirty="0"/>
              <a:t>/kg is more specific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</a:t>
            </a:r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9530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Fatty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Bloating, flatulence, greasy malodorous stools that can be difficult to flush, weight loss, s/s of vitamin deficiencies (</a:t>
            </a:r>
            <a:r>
              <a:rPr lang="en-US" dirty="0" smtClean="0"/>
              <a:t>peripheral </a:t>
            </a:r>
            <a:r>
              <a:rPr lang="en-US" dirty="0" smtClean="0"/>
              <a:t>neuropathy, easy bruising)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Anemia, coagulopathy, hypoalbuminemia, </a:t>
            </a:r>
            <a:r>
              <a:rPr lang="en-US" dirty="0" smtClean="0"/>
              <a:t>osteopenia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Watery</a:t>
            </a:r>
          </a:p>
          <a:p>
            <a:pPr lvl="1"/>
            <a:r>
              <a:rPr lang="en-US" dirty="0" smtClean="0"/>
              <a:t>Large volume, variable </a:t>
            </a:r>
            <a:r>
              <a:rPr lang="en-US" dirty="0" smtClean="0"/>
              <a:t>presentation</a:t>
            </a:r>
          </a:p>
          <a:p>
            <a:pPr lvl="1"/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Inflammatory</a:t>
            </a:r>
          </a:p>
          <a:p>
            <a:pPr lvl="1"/>
            <a:r>
              <a:rPr lang="en-US" dirty="0" smtClean="0"/>
              <a:t>Blood, mucus, pus, </a:t>
            </a:r>
            <a:r>
              <a:rPr lang="en-US" dirty="0" err="1" smtClean="0"/>
              <a:t>abd</a:t>
            </a:r>
            <a:r>
              <a:rPr lang="en-US" dirty="0" smtClean="0"/>
              <a:t> pain, fever, small volume</a:t>
            </a:r>
          </a:p>
          <a:p>
            <a:pPr lvl="1"/>
            <a:r>
              <a:rPr lang="en-US" dirty="0" smtClean="0"/>
              <a:t>Positive fecal leukocytes, gross or occult blood, ESR/CRP, </a:t>
            </a:r>
            <a:r>
              <a:rPr lang="en-US" dirty="0" err="1" smtClean="0"/>
              <a:t>leukocytosis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Fatty </a:t>
            </a:r>
            <a:r>
              <a:rPr lang="en-US" sz="4000" dirty="0"/>
              <a:t>Diarrhea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1700457"/>
            <a:ext cx="4040188" cy="1143000"/>
          </a:xfrm>
        </p:spPr>
        <p:txBody>
          <a:bodyPr anchor="t">
            <a:normAutofit/>
          </a:bodyPr>
          <a:lstStyle/>
          <a:p>
            <a:r>
              <a:rPr lang="en-US" u="sng" dirty="0" err="1" smtClean="0"/>
              <a:t>Maldigestion</a:t>
            </a:r>
            <a:r>
              <a:rPr lang="en-US" dirty="0" smtClean="0"/>
              <a:t> = inadequate breakdown of triglycerides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8" y="3059112"/>
            <a:ext cx="4040188" cy="3494088"/>
          </a:xfrm>
        </p:spPr>
        <p:txBody>
          <a:bodyPr/>
          <a:lstStyle/>
          <a:p>
            <a:r>
              <a:rPr lang="en-US" dirty="0" smtClean="0"/>
              <a:t>Pancreatic exocrine insufficiency (</a:t>
            </a:r>
            <a:r>
              <a:rPr lang="en-US" dirty="0" err="1" smtClean="0"/>
              <a:t>eg</a:t>
            </a:r>
            <a:r>
              <a:rPr lang="en-US" dirty="0" smtClean="0"/>
              <a:t>, chronic pancreatitis)</a:t>
            </a:r>
          </a:p>
          <a:p>
            <a:r>
              <a:rPr lang="en-US" dirty="0" smtClean="0"/>
              <a:t>Inadequate luminal bile acid concentration (</a:t>
            </a:r>
            <a:r>
              <a:rPr lang="en-US" dirty="0" err="1" smtClean="0"/>
              <a:t>eg</a:t>
            </a:r>
            <a:r>
              <a:rPr lang="en-US" dirty="0" smtClean="0"/>
              <a:t>, advanced primary </a:t>
            </a:r>
            <a:r>
              <a:rPr lang="en-US" dirty="0" err="1" smtClean="0"/>
              <a:t>biliary</a:t>
            </a:r>
            <a:r>
              <a:rPr lang="en-US" dirty="0" smtClean="0"/>
              <a:t> cirrhosis)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731734" y="1690688"/>
            <a:ext cx="4041775" cy="1143000"/>
          </a:xfrm>
        </p:spPr>
        <p:txBody>
          <a:bodyPr anchor="t">
            <a:normAutofit/>
          </a:bodyPr>
          <a:lstStyle/>
          <a:p>
            <a:r>
              <a:rPr lang="en-US" u="sng" dirty="0" smtClean="0"/>
              <a:t>Malabsorption</a:t>
            </a:r>
            <a:r>
              <a:rPr lang="en-US" dirty="0" smtClean="0"/>
              <a:t> = inadequate mucosal transport of digestion products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731734" y="3059112"/>
            <a:ext cx="4041775" cy="34940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Mucosal diseases (</a:t>
            </a:r>
            <a:r>
              <a:rPr lang="en-US" dirty="0" err="1" smtClean="0"/>
              <a:t>eg</a:t>
            </a:r>
            <a:r>
              <a:rPr lang="en-US" dirty="0" smtClean="0"/>
              <a:t>, Celiac </a:t>
            </a:r>
            <a:r>
              <a:rPr lang="en-US" dirty="0" err="1" smtClean="0"/>
              <a:t>sprue</a:t>
            </a:r>
            <a:r>
              <a:rPr lang="en-US" dirty="0" smtClean="0"/>
              <a:t>, Whipple’s disease)</a:t>
            </a:r>
          </a:p>
          <a:p>
            <a:r>
              <a:rPr lang="en-US" dirty="0" smtClean="0"/>
              <a:t>Mesenteric ischemia</a:t>
            </a:r>
          </a:p>
          <a:p>
            <a:r>
              <a:rPr lang="en-US" dirty="0" smtClean="0"/>
              <a:t>Structural disease (</a:t>
            </a:r>
            <a:r>
              <a:rPr lang="en-US" dirty="0" err="1" smtClean="0"/>
              <a:t>eg</a:t>
            </a:r>
            <a:r>
              <a:rPr lang="en-US" dirty="0" smtClean="0"/>
              <a:t>, short bowel syndrome)</a:t>
            </a:r>
          </a:p>
          <a:p>
            <a:r>
              <a:rPr lang="en-US" dirty="0" smtClean="0"/>
              <a:t>Small intestinal bacterial overgrowth (bile salt </a:t>
            </a:r>
            <a:r>
              <a:rPr lang="en-US" dirty="0" err="1" smtClean="0"/>
              <a:t>deconjugation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Chronic Inflammatory Diarrhea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7" t="23936" r="21631" b="11597"/>
          <a:stretch/>
        </p:blipFill>
        <p:spPr>
          <a:xfrm>
            <a:off x="1968285" y="1844298"/>
            <a:ext cx="8245097" cy="3828082"/>
          </a:xfrm>
        </p:spPr>
      </p:pic>
    </p:spTree>
    <p:extLst>
      <p:ext uri="{BB962C8B-B14F-4D97-AF65-F5344CB8AC3E}">
        <p14:creationId xmlns:p14="http://schemas.microsoft.com/office/powerpoint/2010/main" val="12011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647" y="0"/>
            <a:ext cx="6106333" cy="6857999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275" y="1"/>
            <a:ext cx="77646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Review of Nutrient/Vitamin Absorption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065339" y="1844675"/>
          <a:ext cx="8134671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1557"/>
                <a:gridCol w="2711557"/>
                <a:gridCol w="27115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Duodenum/Jejunum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Ileum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Carbohydrates / simple</a:t>
                      </a:r>
                      <a:r>
                        <a:rPr lang="en-US" baseline="0" dirty="0" smtClean="0"/>
                        <a:t> sugars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Vitamin</a:t>
                      </a:r>
                      <a:r>
                        <a:rPr lang="en-US" baseline="0" dirty="0" smtClean="0"/>
                        <a:t> B12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Short-chain fatty acids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Bile salts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Vitamin K**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Amino acids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Magnesium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Biotin**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Fat-soluble vitamins (A, D, E, K)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Calcium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Vitamins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Minerals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65" name="TextBox 6"/>
          <p:cNvSpPr txBox="1">
            <a:spLocks noChangeArrowheads="1"/>
          </p:cNvSpPr>
          <p:nvPr/>
        </p:nvSpPr>
        <p:spPr bwMode="auto">
          <a:xfrm>
            <a:off x="1847850" y="6443664"/>
            <a:ext cx="828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** In part produced by bacterial gut flora</a:t>
            </a:r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7" t="17169" r="29841" b="10172"/>
          <a:stretch/>
        </p:blipFill>
        <p:spPr>
          <a:xfrm>
            <a:off x="2727702" y="365125"/>
            <a:ext cx="7113722" cy="6206156"/>
          </a:xfrm>
        </p:spPr>
      </p:pic>
    </p:spTree>
    <p:extLst>
      <p:ext uri="{BB962C8B-B14F-4D97-AF65-F5344CB8AC3E}">
        <p14:creationId xmlns:p14="http://schemas.microsoft.com/office/powerpoint/2010/main" val="7260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" t="40677" r="8415" b="13021"/>
          <a:stretch/>
        </p:blipFill>
        <p:spPr>
          <a:xfrm>
            <a:off x="838200" y="2433235"/>
            <a:ext cx="10515600" cy="3177152"/>
          </a:xfrm>
        </p:spPr>
      </p:pic>
    </p:spTree>
    <p:extLst>
      <p:ext uri="{BB962C8B-B14F-4D97-AF65-F5344CB8AC3E}">
        <p14:creationId xmlns:p14="http://schemas.microsoft.com/office/powerpoint/2010/main" val="62789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85" y="365125"/>
            <a:ext cx="11553091" cy="1325563"/>
          </a:xfrm>
        </p:spPr>
        <p:txBody>
          <a:bodyPr>
            <a:normAutofit/>
          </a:bodyPr>
          <a:lstStyle/>
          <a:p>
            <a:r>
              <a:rPr lang="en-US" sz="3800" dirty="0" smtClean="0"/>
              <a:t>Common </a:t>
            </a:r>
            <a:r>
              <a:rPr lang="en-US" sz="3800" dirty="0" smtClean="0"/>
              <a:t>Medications </a:t>
            </a:r>
            <a:r>
              <a:rPr lang="en-US" sz="3800" dirty="0" smtClean="0"/>
              <a:t>and </a:t>
            </a:r>
            <a:r>
              <a:rPr lang="en-US" sz="3800" dirty="0" smtClean="0"/>
              <a:t>Toxins </a:t>
            </a:r>
            <a:r>
              <a:rPr lang="en-US" sz="3800" dirty="0"/>
              <a:t>A</a:t>
            </a:r>
            <a:r>
              <a:rPr lang="en-US" sz="3800" dirty="0" smtClean="0"/>
              <a:t>ssociated </a:t>
            </a:r>
            <a:r>
              <a:rPr lang="en-US" sz="3800" dirty="0" smtClean="0"/>
              <a:t>with </a:t>
            </a:r>
            <a:r>
              <a:rPr lang="en-US" sz="3800" dirty="0" smtClean="0"/>
              <a:t>Diarrhea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4038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Acid-reducing agents (H2 blockers, PPIs)</a:t>
            </a:r>
          </a:p>
          <a:p>
            <a:r>
              <a:rPr lang="en-US" dirty="0" smtClean="0"/>
              <a:t>Magnesium-containing antacids</a:t>
            </a:r>
          </a:p>
          <a:p>
            <a:r>
              <a:rPr lang="en-US" dirty="0" smtClean="0"/>
              <a:t>Anti-</a:t>
            </a:r>
            <a:r>
              <a:rPr lang="en-US" dirty="0" err="1" smtClean="0"/>
              <a:t>arrhythmics</a:t>
            </a:r>
            <a:r>
              <a:rPr lang="en-US" dirty="0" smtClean="0"/>
              <a:t> (</a:t>
            </a:r>
            <a:r>
              <a:rPr lang="en-US" dirty="0" err="1" smtClean="0"/>
              <a:t>eg</a:t>
            </a:r>
            <a:r>
              <a:rPr lang="en-US" dirty="0" smtClean="0"/>
              <a:t>, digitalis, </a:t>
            </a:r>
            <a:r>
              <a:rPr lang="en-US" dirty="0" err="1" smtClean="0"/>
              <a:t>quinidine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Antibiotics</a:t>
            </a:r>
          </a:p>
          <a:p>
            <a:r>
              <a:rPr lang="en-US" dirty="0" smtClean="0"/>
              <a:t>Anti-</a:t>
            </a:r>
            <a:r>
              <a:rPr lang="en-US" dirty="0" err="1" smtClean="0"/>
              <a:t>neoplastic</a:t>
            </a:r>
            <a:r>
              <a:rPr lang="en-US" dirty="0" smtClean="0"/>
              <a:t> agents</a:t>
            </a:r>
          </a:p>
          <a:p>
            <a:r>
              <a:rPr lang="en-US" dirty="0" err="1" smtClean="0"/>
              <a:t>Antiretrovirals</a:t>
            </a:r>
            <a:endParaRPr lang="en-US" dirty="0" smtClean="0"/>
          </a:p>
          <a:p>
            <a:r>
              <a:rPr lang="en-US" dirty="0" smtClean="0"/>
              <a:t>Beta blockers</a:t>
            </a:r>
          </a:p>
          <a:p>
            <a:r>
              <a:rPr lang="en-US" dirty="0" err="1" smtClean="0"/>
              <a:t>Colchicine</a:t>
            </a:r>
            <a:endParaRPr lang="en-US" dirty="0" smtClean="0"/>
          </a:p>
          <a:p>
            <a:r>
              <a:rPr lang="en-US" dirty="0" err="1" smtClean="0"/>
              <a:t>Levothyroxine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038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SSRIs</a:t>
            </a:r>
          </a:p>
          <a:p>
            <a:r>
              <a:rPr lang="en-US" dirty="0" err="1" smtClean="0"/>
              <a:t>Furosemide</a:t>
            </a:r>
            <a:endParaRPr lang="en-US" dirty="0" smtClean="0"/>
          </a:p>
          <a:p>
            <a:r>
              <a:rPr lang="en-US" dirty="0" err="1" smtClean="0"/>
              <a:t>Metformin</a:t>
            </a:r>
            <a:endParaRPr lang="en-US" dirty="0" smtClean="0"/>
          </a:p>
          <a:p>
            <a:r>
              <a:rPr lang="en-US" dirty="0" smtClean="0"/>
              <a:t>NSAIDs, ASA</a:t>
            </a:r>
          </a:p>
          <a:p>
            <a:r>
              <a:rPr lang="en-US" dirty="0" smtClean="0"/>
              <a:t>Prostaglandin analogs (</a:t>
            </a:r>
            <a:r>
              <a:rPr lang="en-US" dirty="0" err="1" smtClean="0"/>
              <a:t>ie</a:t>
            </a:r>
            <a:r>
              <a:rPr lang="en-US" dirty="0" smtClean="0"/>
              <a:t>, </a:t>
            </a:r>
            <a:r>
              <a:rPr lang="en-US" dirty="0" err="1" smtClean="0"/>
              <a:t>misoprostil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Theophylline</a:t>
            </a:r>
            <a:endParaRPr lang="en-US" dirty="0" smtClean="0"/>
          </a:p>
          <a:p>
            <a:r>
              <a:rPr lang="en-US" dirty="0" smtClean="0"/>
              <a:t>Amphetamines</a:t>
            </a:r>
          </a:p>
          <a:p>
            <a:r>
              <a:rPr lang="en-US" dirty="0" smtClean="0"/>
              <a:t>Caffeine</a:t>
            </a:r>
          </a:p>
          <a:p>
            <a:r>
              <a:rPr lang="en-US" dirty="0" smtClean="0"/>
              <a:t>Alcohol</a:t>
            </a:r>
          </a:p>
          <a:p>
            <a:r>
              <a:rPr lang="en-US" dirty="0" smtClean="0"/>
              <a:t>Narcotic/</a:t>
            </a:r>
            <a:r>
              <a:rPr lang="en-US" dirty="0" err="1" smtClean="0"/>
              <a:t>opioid</a:t>
            </a:r>
            <a:r>
              <a:rPr lang="en-US" dirty="0" smtClean="0"/>
              <a:t> withdrawal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t="53499" r="10016" b="19788"/>
          <a:stretch/>
        </p:blipFill>
        <p:spPr>
          <a:xfrm>
            <a:off x="1068070" y="2581154"/>
            <a:ext cx="10055860" cy="2237505"/>
          </a:xfrm>
        </p:spPr>
      </p:pic>
    </p:spTree>
    <p:extLst>
      <p:ext uri="{BB962C8B-B14F-4D97-AF65-F5344CB8AC3E}">
        <p14:creationId xmlns:p14="http://schemas.microsoft.com/office/powerpoint/2010/main" val="32139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have an overview regarding chronic diarrhea: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Definition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Pathophysiology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Classification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Approach</a:t>
            </a:r>
            <a:endParaRPr lang="en-US" dirty="0" smtClean="0"/>
          </a:p>
          <a:p>
            <a:r>
              <a:rPr lang="en-US" dirty="0" smtClean="0"/>
              <a:t>To discuss common causes of chronic diarrhea: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Celiac Disease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Whipple Disease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Tropical Sprue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Small Bowel Bacterial Overgrowth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Exocrine Pancreatic Insufficiency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Bile Salt-Induced Diarrhea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30704" r="9216" b="22993"/>
          <a:stretch/>
        </p:blipFill>
        <p:spPr>
          <a:xfrm>
            <a:off x="838200" y="2154264"/>
            <a:ext cx="10515600" cy="3440623"/>
          </a:xfrm>
        </p:spPr>
      </p:pic>
    </p:spTree>
    <p:extLst>
      <p:ext uri="{BB962C8B-B14F-4D97-AF65-F5344CB8AC3E}">
        <p14:creationId xmlns:p14="http://schemas.microsoft.com/office/powerpoint/2010/main" val="8006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7830"/>
            <a:ext cx="10515600" cy="5438409"/>
          </a:xfrm>
        </p:spPr>
        <p:txBody>
          <a:bodyPr>
            <a:normAutofit/>
          </a:bodyPr>
          <a:lstStyle/>
          <a:p>
            <a:r>
              <a:rPr lang="en-US" dirty="0"/>
              <a:t>Culture (more useful only for acute), O&amp;P, Giardia Ag, C diff, </a:t>
            </a:r>
            <a:r>
              <a:rPr lang="en-US" dirty="0" err="1"/>
              <a:t>Coccidia</a:t>
            </a:r>
            <a:r>
              <a:rPr lang="en-US" dirty="0"/>
              <a:t>, Microsporidia, </a:t>
            </a:r>
            <a:r>
              <a:rPr lang="en-US" dirty="0" smtClean="0"/>
              <a:t>Cryptosporidiosis</a:t>
            </a:r>
            <a:endParaRPr lang="en-US" dirty="0"/>
          </a:p>
          <a:p>
            <a:r>
              <a:rPr lang="en-US" dirty="0"/>
              <a:t>Fecal leukocytes (or marker for neutrophils: </a:t>
            </a:r>
            <a:r>
              <a:rPr lang="en-US" dirty="0" err="1"/>
              <a:t>lactoferrin</a:t>
            </a:r>
            <a:r>
              <a:rPr lang="en-US" dirty="0"/>
              <a:t> or calprotectin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Fecal occult blood</a:t>
            </a:r>
          </a:p>
          <a:p>
            <a:r>
              <a:rPr lang="en-US" dirty="0"/>
              <a:t>Stool </a:t>
            </a:r>
            <a:r>
              <a:rPr lang="en-US" dirty="0" smtClean="0"/>
              <a:t>electrolytes </a:t>
            </a:r>
            <a:r>
              <a:rPr lang="en-US" dirty="0"/>
              <a:t>for </a:t>
            </a:r>
            <a:r>
              <a:rPr lang="en-US" dirty="0" err="1"/>
              <a:t>osmolar</a:t>
            </a:r>
            <a:r>
              <a:rPr lang="en-US" dirty="0"/>
              <a:t> gap = 290 – 2[Na + K]</a:t>
            </a:r>
          </a:p>
          <a:p>
            <a:r>
              <a:rPr lang="en-US" dirty="0"/>
              <a:t>Stool pH (&lt;6 suggests CHO malabsorption due to colonic bacterial fermentation to CO2, H2, and short chain FA)</a:t>
            </a:r>
          </a:p>
          <a:p>
            <a:r>
              <a:rPr lang="en-US" dirty="0"/>
              <a:t>Fat content (48h or 72h quantitative or Sudan stain)</a:t>
            </a:r>
          </a:p>
          <a:p>
            <a:r>
              <a:rPr lang="en-US" dirty="0"/>
              <a:t>Laxative screen (if positive, repeat before approaching </a:t>
            </a:r>
            <a:r>
              <a:rPr lang="en-US" dirty="0" err="1"/>
              <a:t>pt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</a:t>
            </a:r>
            <a:r>
              <a:rPr lang="en-US" dirty="0" smtClean="0"/>
              <a:t>Studies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</a:p>
          <a:p>
            <a:pPr lvl="1"/>
            <a:r>
              <a:rPr lang="en-US" dirty="0" smtClean="0"/>
              <a:t>Small bowel series</a:t>
            </a:r>
          </a:p>
          <a:p>
            <a:pPr lvl="1"/>
            <a:r>
              <a:rPr lang="en-US" dirty="0" smtClean="0"/>
              <a:t>CT/MRI or CT/MR </a:t>
            </a:r>
            <a:r>
              <a:rPr lang="en-US" dirty="0" err="1" smtClean="0"/>
              <a:t>enterography</a:t>
            </a:r>
            <a:endParaRPr lang="en-US" dirty="0" smtClean="0"/>
          </a:p>
          <a:p>
            <a:r>
              <a:rPr lang="en-US" dirty="0" smtClean="0"/>
              <a:t>Endoscopy </a:t>
            </a:r>
            <a:r>
              <a:rPr lang="en-US" dirty="0" smtClean="0"/>
              <a:t>with </a:t>
            </a:r>
            <a:r>
              <a:rPr lang="en-US" dirty="0" smtClean="0"/>
              <a:t>small bowel biopsy and aspirate for quantitative culture</a:t>
            </a:r>
          </a:p>
          <a:p>
            <a:r>
              <a:rPr lang="en-US" dirty="0" smtClean="0"/>
              <a:t>Colonoscopy, </a:t>
            </a:r>
            <a:r>
              <a:rPr lang="en-US" dirty="0" smtClean="0"/>
              <a:t>including random biopsies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49937" r="28039" b="16939"/>
          <a:stretch/>
        </p:blipFill>
        <p:spPr>
          <a:xfrm>
            <a:off x="2123268" y="2464229"/>
            <a:ext cx="8260596" cy="2355743"/>
          </a:xfrm>
        </p:spPr>
      </p:pic>
    </p:spTree>
    <p:extLst>
      <p:ext uri="{BB962C8B-B14F-4D97-AF65-F5344CB8AC3E}">
        <p14:creationId xmlns:p14="http://schemas.microsoft.com/office/powerpoint/2010/main" val="13781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535113"/>
            <a:ext cx="4040188" cy="979487"/>
          </a:xfrm>
        </p:spPr>
        <p:txBody>
          <a:bodyPr>
            <a:normAutofit/>
          </a:bodyPr>
          <a:lstStyle/>
          <a:p>
            <a:r>
              <a:rPr lang="en-US" u="sng" dirty="0" smtClean="0"/>
              <a:t>Osmotic</a:t>
            </a:r>
            <a:r>
              <a:rPr lang="en-US" dirty="0" smtClean="0"/>
              <a:t> (poorly absorbable substance in lumen)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601912"/>
            <a:ext cx="4040188" cy="3951288"/>
          </a:xfrm>
        </p:spPr>
        <p:txBody>
          <a:bodyPr/>
          <a:lstStyle/>
          <a:p>
            <a:r>
              <a:rPr lang="en-US" dirty="0" smtClean="0"/>
              <a:t>Carbohydrate malabsorption (</a:t>
            </a:r>
            <a:r>
              <a:rPr lang="en-US" dirty="0" err="1" smtClean="0"/>
              <a:t>eg</a:t>
            </a:r>
            <a:r>
              <a:rPr lang="en-US" dirty="0" smtClean="0"/>
              <a:t>, lactase deficiency, diet high in fructose or sugar alcohols)</a:t>
            </a:r>
          </a:p>
          <a:p>
            <a:r>
              <a:rPr lang="en-US" dirty="0" smtClean="0"/>
              <a:t>Osmotic laxatives (Mg, PO4, SO4)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9026" y="1535113"/>
            <a:ext cx="4041775" cy="979487"/>
          </a:xfrm>
        </p:spPr>
        <p:txBody>
          <a:bodyPr/>
          <a:lstStyle/>
          <a:p>
            <a:r>
              <a:rPr lang="en-US" u="sng" dirty="0" err="1" smtClean="0"/>
              <a:t>Secretory</a:t>
            </a:r>
            <a:r>
              <a:rPr lang="en-US" dirty="0" smtClean="0"/>
              <a:t> (malabsorption or secretion of electrolytes, H2O)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026" y="2601912"/>
            <a:ext cx="4041775" cy="3951288"/>
          </a:xfrm>
        </p:spPr>
        <p:txBody>
          <a:bodyPr/>
          <a:lstStyle/>
          <a:p>
            <a:r>
              <a:rPr lang="en-US" dirty="0" smtClean="0"/>
              <a:t>Very broad differential – see next slide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Differential Diagnosis:</a:t>
            </a:r>
            <a:br>
              <a:rPr lang="en-US" dirty="0" smtClean="0"/>
            </a:br>
            <a:r>
              <a:rPr lang="en-US" sz="4000" dirty="0"/>
              <a:t>Watery Diarrhea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Differential Diagnosis:</a:t>
            </a:r>
            <a:br>
              <a:rPr lang="en-US" dirty="0" smtClean="0"/>
            </a:br>
            <a:r>
              <a:rPr lang="en-US" sz="4000" dirty="0"/>
              <a:t>Watery (</a:t>
            </a:r>
            <a:r>
              <a:rPr lang="en-US" sz="4000" u="sng" dirty="0"/>
              <a:t>Secretory</a:t>
            </a:r>
            <a:r>
              <a:rPr lang="en-US" sz="4000" dirty="0"/>
              <a:t>) Diarrhea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4038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Bacterial toxins </a:t>
            </a:r>
          </a:p>
          <a:p>
            <a:r>
              <a:rPr lang="en-US" dirty="0" smtClean="0"/>
              <a:t>Abnormal motility</a:t>
            </a:r>
          </a:p>
          <a:p>
            <a:pPr lvl="1"/>
            <a:r>
              <a:rPr lang="en-US" dirty="0" smtClean="0"/>
              <a:t>DM-related dysfunction</a:t>
            </a:r>
          </a:p>
          <a:p>
            <a:pPr lvl="1"/>
            <a:r>
              <a:rPr lang="en-US" dirty="0" smtClean="0"/>
              <a:t>IBS</a:t>
            </a:r>
          </a:p>
          <a:p>
            <a:pPr lvl="1"/>
            <a:r>
              <a:rPr lang="en-US" dirty="0" smtClean="0"/>
              <a:t>Post-</a:t>
            </a:r>
            <a:r>
              <a:rPr lang="en-US" dirty="0" err="1" smtClean="0"/>
              <a:t>vagotomy</a:t>
            </a:r>
            <a:r>
              <a:rPr lang="en-US" dirty="0" smtClean="0"/>
              <a:t> diarrhea</a:t>
            </a:r>
          </a:p>
          <a:p>
            <a:r>
              <a:rPr lang="en-US" dirty="0" smtClean="0"/>
              <a:t>Diverticulitis</a:t>
            </a:r>
          </a:p>
          <a:p>
            <a:r>
              <a:rPr lang="en-US" dirty="0" err="1" smtClean="0"/>
              <a:t>Ileal</a:t>
            </a:r>
            <a:r>
              <a:rPr lang="en-US" dirty="0" smtClean="0"/>
              <a:t> bile acid malabsorption</a:t>
            </a:r>
          </a:p>
          <a:p>
            <a:r>
              <a:rPr lang="en-US" dirty="0" smtClean="0"/>
              <a:t>Malignancy</a:t>
            </a:r>
          </a:p>
          <a:p>
            <a:pPr lvl="1"/>
            <a:r>
              <a:rPr lang="en-US" dirty="0" smtClean="0"/>
              <a:t>Colon CA</a:t>
            </a:r>
          </a:p>
          <a:p>
            <a:pPr lvl="1"/>
            <a:r>
              <a:rPr lang="en-US" dirty="0" smtClean="0"/>
              <a:t>Lymphoma</a:t>
            </a:r>
          </a:p>
          <a:p>
            <a:pPr lvl="1"/>
            <a:r>
              <a:rPr lang="en-US" dirty="0" smtClean="0"/>
              <a:t>Rectal villous </a:t>
            </a:r>
            <a:r>
              <a:rPr lang="en-US" dirty="0" err="1" smtClean="0"/>
              <a:t>ademoma</a:t>
            </a:r>
            <a:endParaRPr lang="en-US" dirty="0" smtClean="0"/>
          </a:p>
          <a:p>
            <a:r>
              <a:rPr lang="en-US" dirty="0" err="1" smtClean="0"/>
              <a:t>Vasculitis</a:t>
            </a:r>
            <a:endParaRPr lang="en-US" dirty="0" smtClean="0"/>
          </a:p>
          <a:p>
            <a:r>
              <a:rPr lang="en-US" dirty="0" smtClean="0"/>
              <a:t>Congenital </a:t>
            </a:r>
            <a:r>
              <a:rPr lang="en-US" dirty="0" err="1" smtClean="0"/>
              <a:t>chloridorrhea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038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Inflammatory</a:t>
            </a:r>
          </a:p>
          <a:p>
            <a:pPr lvl="1"/>
            <a:r>
              <a:rPr lang="en-US" dirty="0" smtClean="0"/>
              <a:t>Microscopic colitis</a:t>
            </a:r>
          </a:p>
          <a:p>
            <a:r>
              <a:rPr lang="en-US" dirty="0" err="1" smtClean="0"/>
              <a:t>Endocrinopathies</a:t>
            </a:r>
            <a:endParaRPr lang="en-US" dirty="0" smtClean="0"/>
          </a:p>
          <a:p>
            <a:pPr lvl="1"/>
            <a:r>
              <a:rPr lang="en-US" dirty="0" smtClean="0"/>
              <a:t>Hyperthyroidism</a:t>
            </a:r>
          </a:p>
          <a:p>
            <a:pPr lvl="1"/>
            <a:r>
              <a:rPr lang="en-US" dirty="0" smtClean="0"/>
              <a:t>Adrenal insufficiency</a:t>
            </a:r>
          </a:p>
          <a:p>
            <a:pPr lvl="1"/>
            <a:r>
              <a:rPr lang="en-US" dirty="0" err="1" smtClean="0"/>
              <a:t>Cardinoid</a:t>
            </a:r>
            <a:r>
              <a:rPr lang="en-US" dirty="0" smtClean="0"/>
              <a:t> syndrome</a:t>
            </a:r>
          </a:p>
          <a:p>
            <a:pPr lvl="1"/>
            <a:r>
              <a:rPr lang="en-US" dirty="0" err="1" smtClean="0"/>
              <a:t>Gastrinoma</a:t>
            </a:r>
            <a:r>
              <a:rPr lang="en-US" dirty="0" smtClean="0"/>
              <a:t>, </a:t>
            </a:r>
            <a:r>
              <a:rPr lang="en-US" dirty="0" err="1" smtClean="0"/>
              <a:t>VIPoma</a:t>
            </a:r>
            <a:r>
              <a:rPr lang="en-US" dirty="0" smtClean="0"/>
              <a:t>, </a:t>
            </a:r>
            <a:r>
              <a:rPr lang="en-US" dirty="0" err="1" smtClean="0"/>
              <a:t>Somatostatinoma</a:t>
            </a:r>
            <a:endParaRPr lang="en-US" dirty="0" smtClean="0"/>
          </a:p>
          <a:p>
            <a:pPr lvl="1"/>
            <a:r>
              <a:rPr lang="en-US" dirty="0" err="1" smtClean="0"/>
              <a:t>Pheochromocytoma</a:t>
            </a:r>
            <a:endParaRPr lang="en-US" dirty="0" smtClean="0"/>
          </a:p>
          <a:p>
            <a:r>
              <a:rPr lang="en-US" dirty="0" smtClean="0"/>
              <a:t>Idiopathic</a:t>
            </a:r>
          </a:p>
          <a:p>
            <a:pPr lvl="1"/>
            <a:r>
              <a:rPr lang="en-US" dirty="0" smtClean="0"/>
              <a:t>Epidemic (Brainerd) </a:t>
            </a:r>
          </a:p>
          <a:p>
            <a:pPr lvl="1"/>
            <a:r>
              <a:rPr lang="en-US" dirty="0" smtClean="0"/>
              <a:t>Sporadic</a:t>
            </a:r>
          </a:p>
          <a:p>
            <a:r>
              <a:rPr lang="en-US" dirty="0" smtClean="0"/>
              <a:t>Medications, stimulant laxative abuse, toxins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IBD (</a:t>
            </a:r>
            <a:r>
              <a:rPr lang="en-US" dirty="0" err="1" smtClean="0"/>
              <a:t>Crohn’s</a:t>
            </a:r>
            <a:r>
              <a:rPr lang="en-US" dirty="0" smtClean="0"/>
              <a:t>, UC)</a:t>
            </a:r>
          </a:p>
          <a:p>
            <a:r>
              <a:rPr lang="en-US" dirty="0" smtClean="0"/>
              <a:t>Ischemic colitis</a:t>
            </a:r>
          </a:p>
          <a:p>
            <a:r>
              <a:rPr lang="en-US" dirty="0" smtClean="0"/>
              <a:t>Malignancy</a:t>
            </a:r>
          </a:p>
          <a:p>
            <a:pPr lvl="1"/>
            <a:r>
              <a:rPr lang="en-US" dirty="0" smtClean="0"/>
              <a:t>Colon CA</a:t>
            </a:r>
          </a:p>
          <a:p>
            <a:pPr lvl="1"/>
            <a:r>
              <a:rPr lang="en-US" dirty="0" smtClean="0"/>
              <a:t>Lymphoma</a:t>
            </a:r>
          </a:p>
          <a:p>
            <a:r>
              <a:rPr lang="en-US" dirty="0" smtClean="0"/>
              <a:t>Diverticulitis</a:t>
            </a:r>
          </a:p>
          <a:p>
            <a:r>
              <a:rPr lang="en-US" dirty="0" smtClean="0"/>
              <a:t>Radiation colitis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Infectious</a:t>
            </a:r>
          </a:p>
          <a:p>
            <a:pPr lvl="1"/>
            <a:r>
              <a:rPr lang="en-US" dirty="0" smtClean="0"/>
              <a:t>Invasive bacterial (</a:t>
            </a:r>
            <a:r>
              <a:rPr lang="en-US" i="1" dirty="0" err="1" smtClean="0"/>
              <a:t>Yersinia</a:t>
            </a:r>
            <a:r>
              <a:rPr lang="en-US" dirty="0" smtClean="0"/>
              <a:t>, TB)</a:t>
            </a:r>
          </a:p>
          <a:p>
            <a:pPr lvl="1"/>
            <a:r>
              <a:rPr lang="en-US" dirty="0" smtClean="0"/>
              <a:t>Invasive parasitic (</a:t>
            </a:r>
            <a:r>
              <a:rPr lang="en-US" dirty="0" err="1" smtClean="0"/>
              <a:t>Amebiasis</a:t>
            </a:r>
            <a:r>
              <a:rPr lang="en-US" dirty="0" smtClean="0"/>
              <a:t>, </a:t>
            </a:r>
            <a:r>
              <a:rPr lang="en-US" dirty="0" err="1" smtClean="0"/>
              <a:t>strongyloides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Pseudomembranous</a:t>
            </a:r>
            <a:r>
              <a:rPr lang="en-US" dirty="0" smtClean="0"/>
              <a:t> colitis (</a:t>
            </a:r>
            <a:r>
              <a:rPr lang="en-US" i="1" dirty="0" smtClean="0"/>
              <a:t>C diff</a:t>
            </a:r>
            <a:r>
              <a:rPr lang="en-US" dirty="0" smtClean="0"/>
              <a:t> infection)</a:t>
            </a:r>
          </a:p>
          <a:p>
            <a:pPr lvl="1"/>
            <a:r>
              <a:rPr lang="en-US" dirty="0" smtClean="0"/>
              <a:t>Ulcerating viral infections (CMV, HSV)</a:t>
            </a:r>
          </a:p>
          <a:p>
            <a:pPr lvl="1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Differential Diagnosis:</a:t>
            </a:r>
            <a:br>
              <a:rPr lang="en-US" dirty="0" smtClean="0"/>
            </a:br>
            <a:r>
              <a:rPr lang="en-US" sz="4000" dirty="0"/>
              <a:t>Inflammatory Diarrhea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1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Fatty </a:t>
            </a:r>
            <a:r>
              <a:rPr lang="en-US" sz="4000" dirty="0"/>
              <a:t>Diarrhea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1700457"/>
            <a:ext cx="4040188" cy="1143000"/>
          </a:xfrm>
        </p:spPr>
        <p:txBody>
          <a:bodyPr anchor="t">
            <a:normAutofit/>
          </a:bodyPr>
          <a:lstStyle/>
          <a:p>
            <a:r>
              <a:rPr lang="en-US" u="sng" dirty="0" err="1" smtClean="0"/>
              <a:t>Maldigestion</a:t>
            </a:r>
            <a:r>
              <a:rPr lang="en-US" dirty="0" smtClean="0"/>
              <a:t> = inadequate breakdown of triglycerides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8" y="3059112"/>
            <a:ext cx="4040188" cy="3494088"/>
          </a:xfrm>
        </p:spPr>
        <p:txBody>
          <a:bodyPr/>
          <a:lstStyle/>
          <a:p>
            <a:r>
              <a:rPr lang="en-US" dirty="0" smtClean="0"/>
              <a:t>Pancreatic exocrine insufficiency (</a:t>
            </a:r>
            <a:r>
              <a:rPr lang="en-US" dirty="0" err="1" smtClean="0"/>
              <a:t>eg</a:t>
            </a:r>
            <a:r>
              <a:rPr lang="en-US" dirty="0" smtClean="0"/>
              <a:t>, chronic pancreatitis)</a:t>
            </a:r>
          </a:p>
          <a:p>
            <a:r>
              <a:rPr lang="en-US" dirty="0" smtClean="0"/>
              <a:t>Inadequate luminal bile acid concentration (</a:t>
            </a:r>
            <a:r>
              <a:rPr lang="en-US" dirty="0" err="1" smtClean="0"/>
              <a:t>eg</a:t>
            </a:r>
            <a:r>
              <a:rPr lang="en-US" dirty="0" smtClean="0"/>
              <a:t>, advanced primary </a:t>
            </a:r>
            <a:r>
              <a:rPr lang="en-US" dirty="0" err="1" smtClean="0"/>
              <a:t>biliary</a:t>
            </a:r>
            <a:r>
              <a:rPr lang="en-US" dirty="0" smtClean="0"/>
              <a:t> cirrhosis)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731734" y="1690688"/>
            <a:ext cx="4041775" cy="1143000"/>
          </a:xfrm>
        </p:spPr>
        <p:txBody>
          <a:bodyPr anchor="t">
            <a:normAutofit/>
          </a:bodyPr>
          <a:lstStyle/>
          <a:p>
            <a:r>
              <a:rPr lang="en-US" u="sng" dirty="0" smtClean="0"/>
              <a:t>Malabsorption</a:t>
            </a:r>
            <a:r>
              <a:rPr lang="en-US" dirty="0" smtClean="0"/>
              <a:t> = inadequate mucosal transport of digestion products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731734" y="3059112"/>
            <a:ext cx="4041775" cy="34940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Mucosal diseases (</a:t>
            </a:r>
            <a:r>
              <a:rPr lang="en-US" dirty="0" err="1" smtClean="0"/>
              <a:t>eg</a:t>
            </a:r>
            <a:r>
              <a:rPr lang="en-US" dirty="0" smtClean="0"/>
              <a:t>, Celiac </a:t>
            </a:r>
            <a:r>
              <a:rPr lang="en-US" dirty="0" err="1" smtClean="0"/>
              <a:t>sprue</a:t>
            </a:r>
            <a:r>
              <a:rPr lang="en-US" dirty="0" smtClean="0"/>
              <a:t>, Whipple’s disease)</a:t>
            </a:r>
          </a:p>
          <a:p>
            <a:r>
              <a:rPr lang="en-US" dirty="0" smtClean="0"/>
              <a:t>Mesenteric ischemia</a:t>
            </a:r>
          </a:p>
          <a:p>
            <a:r>
              <a:rPr lang="en-US" dirty="0" smtClean="0"/>
              <a:t>Structural disease (</a:t>
            </a:r>
            <a:r>
              <a:rPr lang="en-US" dirty="0" err="1" smtClean="0"/>
              <a:t>eg</a:t>
            </a:r>
            <a:r>
              <a:rPr lang="en-US" dirty="0" smtClean="0"/>
              <a:t>, short bowel syndrome)</a:t>
            </a:r>
          </a:p>
          <a:p>
            <a:r>
              <a:rPr lang="en-US" dirty="0" smtClean="0"/>
              <a:t>Small intestinal bacterial overgrowth (bile salt </a:t>
            </a:r>
            <a:r>
              <a:rPr lang="en-US" dirty="0" err="1" smtClean="0"/>
              <a:t>deconjugation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Signs and </a:t>
            </a:r>
            <a:r>
              <a:rPr lang="en-US" dirty="0" smtClean="0"/>
              <a:t>Symptoms </a:t>
            </a:r>
            <a:r>
              <a:rPr lang="en-US" dirty="0" smtClean="0"/>
              <a:t>of </a:t>
            </a:r>
            <a:r>
              <a:rPr lang="en-US" dirty="0" smtClean="0"/>
              <a:t>Malabsorption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981200" y="1066800"/>
          <a:ext cx="8229600" cy="55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Malabsorption 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 findings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Calories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Wt loss w/ normal appetite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Pale</a:t>
                      </a:r>
                      <a:r>
                        <a:rPr lang="en-US" baseline="0" dirty="0" smtClean="0"/>
                        <a:t> voluminous stool, </a:t>
                      </a:r>
                      <a:r>
                        <a:rPr lang="en-US" baseline="0" dirty="0" err="1" smtClean="0"/>
                        <a:t>steatorrhea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Stool fat &gt;6 g</a:t>
                      </a:r>
                      <a:r>
                        <a:rPr lang="en-US" baseline="0" dirty="0" smtClean="0"/>
                        <a:t> daily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Edema, muscle atrophy, amenorrhea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r>
                        <a:rPr lang="en-US" baseline="0" dirty="0" smtClean="0"/>
                        <a:t> albumin, low protein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Carbohydrates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Watery</a:t>
                      </a:r>
                      <a:r>
                        <a:rPr lang="en-US" baseline="0" dirty="0" smtClean="0"/>
                        <a:t> diarrhea, flatulence, milk intolerance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Stool pH</a:t>
                      </a:r>
                      <a:r>
                        <a:rPr lang="en-US" baseline="0" dirty="0" smtClean="0"/>
                        <a:t> &lt; 6; stool osmotic gap &gt;100; increased breath hydrogen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Vitamin</a:t>
                      </a:r>
                      <a:r>
                        <a:rPr lang="en-US" baseline="0" dirty="0" smtClean="0"/>
                        <a:t> B12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Anemia,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subacute</a:t>
                      </a:r>
                      <a:r>
                        <a:rPr lang="en-US" baseline="0" dirty="0" smtClean="0"/>
                        <a:t> combined degeneration of spinal cord (</a:t>
                      </a:r>
                      <a:r>
                        <a:rPr lang="en-US" baseline="0" dirty="0" err="1" smtClean="0"/>
                        <a:t>paresthesias</a:t>
                      </a:r>
                      <a:r>
                        <a:rPr lang="en-US" baseline="0" dirty="0" smtClean="0"/>
                        <a:t>, ataxia, loss of position/ vibratory sense)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Macrocytic</a:t>
                      </a:r>
                      <a:r>
                        <a:rPr lang="en-US" dirty="0" smtClean="0"/>
                        <a:t> anemia; low B12 level;</a:t>
                      </a:r>
                      <a:r>
                        <a:rPr lang="en-US" baseline="0" dirty="0" smtClean="0"/>
                        <a:t> increased MMA and </a:t>
                      </a:r>
                      <a:r>
                        <a:rPr lang="en-US" baseline="0" dirty="0" err="1" smtClean="0"/>
                        <a:t>homocysteine</a:t>
                      </a:r>
                      <a:r>
                        <a:rPr lang="en-US" baseline="0" dirty="0" smtClean="0"/>
                        <a:t> levels; abnormal Schilling test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Folic acid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Macrocytic</a:t>
                      </a:r>
                      <a:r>
                        <a:rPr lang="en-US" baseline="0" dirty="0" smtClean="0"/>
                        <a:t> anemia; decreased serum/RBC </a:t>
                      </a:r>
                      <a:r>
                        <a:rPr lang="en-US" baseline="0" dirty="0" err="1" smtClean="0"/>
                        <a:t>folate</a:t>
                      </a:r>
                      <a:r>
                        <a:rPr lang="en-US" baseline="0" dirty="0" smtClean="0"/>
                        <a:t>; increased </a:t>
                      </a:r>
                      <a:r>
                        <a:rPr lang="en-US" baseline="0" dirty="0" err="1" smtClean="0"/>
                        <a:t>homocysteine</a:t>
                      </a:r>
                      <a:r>
                        <a:rPr lang="en-US" baseline="0" dirty="0" smtClean="0"/>
                        <a:t> level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3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Signs and </a:t>
            </a:r>
            <a:r>
              <a:rPr lang="en-US" dirty="0" smtClean="0"/>
              <a:t>Symptoms </a:t>
            </a:r>
            <a:r>
              <a:rPr lang="en-US" dirty="0" smtClean="0"/>
              <a:t>of </a:t>
            </a:r>
            <a:r>
              <a:rPr lang="en-US" dirty="0" smtClean="0"/>
              <a:t>Malabsorption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981200" y="1066800"/>
          <a:ext cx="822960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Malabsorption 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 findings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Anemia, </a:t>
                      </a:r>
                      <a:r>
                        <a:rPr lang="en-US" dirty="0" err="1" smtClean="0"/>
                        <a:t>glossitis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pagophagia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Microcytic</a:t>
                      </a:r>
                      <a:r>
                        <a:rPr lang="en-US" dirty="0" smtClean="0"/>
                        <a:t> anemia; decreased serum iron and </a:t>
                      </a:r>
                      <a:r>
                        <a:rPr lang="en-US" dirty="0" err="1" smtClean="0"/>
                        <a:t>ferritin</a:t>
                      </a:r>
                      <a:r>
                        <a:rPr lang="en-US" dirty="0" smtClean="0"/>
                        <a:t> levels;</a:t>
                      </a:r>
                      <a:r>
                        <a:rPr lang="en-US" baseline="0" dirty="0" smtClean="0"/>
                        <a:t> increased TIBC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Calcium and Vitamin 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Paresthesia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tetany</a:t>
                      </a:r>
                      <a:r>
                        <a:rPr lang="en-US" dirty="0" smtClean="0"/>
                        <a:t>, pathologic fractures, positive </a:t>
                      </a:r>
                      <a:r>
                        <a:rPr lang="en-US" dirty="0" err="1" smtClean="0"/>
                        <a:t>Chvostek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baseline="0" dirty="0" err="1" smtClean="0"/>
                        <a:t>Trusseau</a:t>
                      </a:r>
                      <a:r>
                        <a:rPr lang="en-US" baseline="0" dirty="0" smtClean="0"/>
                        <a:t> signs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serum</a:t>
                      </a:r>
                      <a:r>
                        <a:rPr lang="en-US" baseline="0" dirty="0" smtClean="0"/>
                        <a:t> calcium; abnormal DEXA; elevated </a:t>
                      </a:r>
                      <a:r>
                        <a:rPr lang="en-US" baseline="0" dirty="0" err="1" smtClean="0"/>
                        <a:t>Alk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Phos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Vitamin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Follicular hyperkeratosis,</a:t>
                      </a:r>
                      <a:r>
                        <a:rPr lang="en-US" baseline="0" dirty="0" smtClean="0"/>
                        <a:t> night blindness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Decreased serum carotene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Vitamin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Easy bruising, bleeding</a:t>
                      </a:r>
                      <a:r>
                        <a:rPr lang="en-US" baseline="0" dirty="0" smtClean="0"/>
                        <a:t> disorders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Elevated INR;</a:t>
                      </a:r>
                      <a:r>
                        <a:rPr lang="en-US" baseline="0" dirty="0" smtClean="0"/>
                        <a:t> decreased Vitamin K-dependent coagulation factors (2, 7, 9, 10)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Vitamin B (general)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Cheilosis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painless </a:t>
                      </a:r>
                      <a:r>
                        <a:rPr lang="en-US" baseline="0" dirty="0" err="1" smtClean="0"/>
                        <a:t>glossitis</a:t>
                      </a:r>
                      <a:r>
                        <a:rPr lang="en-US" baseline="0" dirty="0" smtClean="0"/>
                        <a:t>, angular </a:t>
                      </a:r>
                      <a:r>
                        <a:rPr lang="en-US" baseline="0" dirty="0" err="1" smtClean="0"/>
                        <a:t>stmatitis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acrodermatitis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69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Diarrhea</a:t>
            </a:r>
          </a:p>
          <a:p>
            <a:endParaRPr lang="en-US" dirty="0"/>
          </a:p>
          <a:p>
            <a:r>
              <a:rPr lang="en-US" dirty="0" smtClean="0"/>
              <a:t>Chronic Diarrhea</a:t>
            </a:r>
          </a:p>
          <a:p>
            <a:endParaRPr lang="en-US" dirty="0"/>
          </a:p>
          <a:p>
            <a:r>
              <a:rPr lang="en-US" dirty="0" err="1" smtClean="0"/>
              <a:t>Maldigestion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Malabsorption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Celiac Disease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Small intestinal malabsorption of nutrients following the ingestion of wheat gluten or related proteins from rye and </a:t>
            </a:r>
            <a:r>
              <a:rPr lang="en-US" dirty="0" smtClean="0"/>
              <a:t>barley.</a:t>
            </a:r>
          </a:p>
          <a:p>
            <a:endParaRPr lang="en-US" dirty="0"/>
          </a:p>
          <a:p>
            <a:r>
              <a:rPr lang="en-US" dirty="0"/>
              <a:t>A characteristic, though not specific, villous atrophy of the small intestinal </a:t>
            </a:r>
            <a:r>
              <a:rPr lang="en-US" dirty="0" smtClean="0"/>
              <a:t>mucosa.</a:t>
            </a:r>
          </a:p>
          <a:p>
            <a:endParaRPr lang="en-US" dirty="0"/>
          </a:p>
          <a:p>
            <a:r>
              <a:rPr lang="en-US" dirty="0"/>
              <a:t>Prompt clinical and histologic improvement following strict adherence to a gluten free </a:t>
            </a:r>
            <a:r>
              <a:rPr lang="en-US" dirty="0" smtClean="0"/>
              <a:t>diet.</a:t>
            </a:r>
          </a:p>
          <a:p>
            <a:endParaRPr lang="en-US" dirty="0"/>
          </a:p>
          <a:p>
            <a:r>
              <a:rPr lang="en-US" dirty="0"/>
              <a:t>Clinical and histologic relapse when gluten is reintroduced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76" y="365125"/>
            <a:ext cx="9701939" cy="5811838"/>
          </a:xfrm>
        </p:spPr>
      </p:pic>
    </p:spTree>
    <p:extLst>
      <p:ext uri="{BB962C8B-B14F-4D97-AF65-F5344CB8AC3E}">
        <p14:creationId xmlns:p14="http://schemas.microsoft.com/office/powerpoint/2010/main" val="9445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disease affect the mucosa with marked variation</a:t>
            </a:r>
          </a:p>
          <a:p>
            <a:r>
              <a:rPr lang="en-US" dirty="0"/>
              <a:t>Loss of normal villous structure - flattening</a:t>
            </a:r>
          </a:p>
          <a:p>
            <a:r>
              <a:rPr lang="en-US" dirty="0"/>
              <a:t>Intestinal crypts are elongated and open onto a flat absorptive surface</a:t>
            </a:r>
          </a:p>
          <a:p>
            <a:r>
              <a:rPr lang="en-US" dirty="0"/>
              <a:t>Leaky mucosa with increased permeability due to structural changes of the tight junctions between damaged absorptive cells</a:t>
            </a:r>
          </a:p>
          <a:p>
            <a:r>
              <a:rPr lang="en-US" dirty="0"/>
              <a:t>Marked increase in cellularity of the lamina </a:t>
            </a:r>
            <a:r>
              <a:rPr lang="en-US" dirty="0" err="1"/>
              <a:t>propria</a:t>
            </a:r>
            <a:r>
              <a:rPr lang="en-US" dirty="0"/>
              <a:t> – plasma cells and lymphocytes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1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Asymptomatic</a:t>
            </a:r>
          </a:p>
          <a:p>
            <a:endParaRPr lang="en-US" dirty="0" smtClean="0"/>
          </a:p>
          <a:p>
            <a:r>
              <a:rPr lang="en-US" dirty="0" smtClean="0"/>
              <a:t>Non-specific GI symptoms</a:t>
            </a:r>
          </a:p>
          <a:p>
            <a:pPr lvl="1"/>
            <a:r>
              <a:rPr lang="en-US" dirty="0" smtClean="0"/>
              <a:t>Diarrhea</a:t>
            </a:r>
          </a:p>
          <a:p>
            <a:pPr lvl="1"/>
            <a:r>
              <a:rPr lang="en-US" dirty="0" smtClean="0"/>
              <a:t>Bloating</a:t>
            </a:r>
          </a:p>
          <a:p>
            <a:pPr lvl="1"/>
            <a:r>
              <a:rPr lang="en-US" dirty="0" smtClean="0"/>
              <a:t>Dyspepsia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Nutritional deficiency:</a:t>
            </a:r>
          </a:p>
          <a:p>
            <a:pPr lvl="1"/>
            <a:r>
              <a:rPr lang="en-US" dirty="0" smtClean="0"/>
              <a:t>Anemia (Iron &amp; folate)</a:t>
            </a:r>
          </a:p>
          <a:p>
            <a:pPr lvl="1"/>
            <a:r>
              <a:rPr lang="en-US" dirty="0" smtClean="0"/>
              <a:t>Osteoporosis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/>
              <a:t>Fat soluble vitamin deficiencies:</a:t>
            </a:r>
          </a:p>
          <a:p>
            <a:pPr lvl="1"/>
            <a:r>
              <a:rPr lang="en-AU" sz="2000" dirty="0" err="1"/>
              <a:t>Vit</a:t>
            </a:r>
            <a:r>
              <a:rPr lang="en-AU" sz="2000" dirty="0"/>
              <a:t> A: poor night vision, follicular hyperkeratosis</a:t>
            </a:r>
          </a:p>
          <a:p>
            <a:pPr lvl="1"/>
            <a:r>
              <a:rPr lang="en-AU" sz="2000" dirty="0" err="1"/>
              <a:t>Vit</a:t>
            </a:r>
            <a:r>
              <a:rPr lang="en-AU" sz="2000" dirty="0"/>
              <a:t> D: </a:t>
            </a:r>
            <a:r>
              <a:rPr lang="en-AU" sz="2000" dirty="0" err="1"/>
              <a:t>hypocalcemia</a:t>
            </a:r>
            <a:r>
              <a:rPr lang="en-AU" sz="2000" dirty="0"/>
              <a:t>, osteoporosis</a:t>
            </a:r>
          </a:p>
          <a:p>
            <a:pPr lvl="1"/>
            <a:r>
              <a:rPr lang="en-AU" sz="2000" dirty="0" err="1"/>
              <a:t>Vit</a:t>
            </a:r>
            <a:r>
              <a:rPr lang="en-AU" sz="2000" dirty="0"/>
              <a:t> K: easy bruising &amp; bleeding, elevated </a:t>
            </a:r>
            <a:r>
              <a:rPr lang="en-AU" sz="2000" dirty="0" smtClean="0"/>
              <a:t>INR</a:t>
            </a:r>
          </a:p>
          <a:p>
            <a:pPr lvl="1"/>
            <a:endParaRPr lang="en-AU" sz="2000" dirty="0"/>
          </a:p>
          <a:p>
            <a:r>
              <a:rPr lang="en-US" dirty="0" smtClean="0"/>
              <a:t>Dermatitis </a:t>
            </a:r>
            <a:r>
              <a:rPr lang="en-US" dirty="0" err="1" smtClean="0"/>
              <a:t>herpatiformis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Elevated ALT &amp; </a:t>
            </a:r>
            <a:r>
              <a:rPr lang="en-US" dirty="0" smtClean="0"/>
              <a:t>AST</a:t>
            </a:r>
          </a:p>
          <a:p>
            <a:endParaRPr lang="en-US" dirty="0" smtClean="0"/>
          </a:p>
          <a:p>
            <a:r>
              <a:rPr lang="en-US" dirty="0" smtClean="0"/>
              <a:t>Malignancy</a:t>
            </a:r>
          </a:p>
          <a:p>
            <a:pPr lvl="1"/>
            <a:r>
              <a:rPr lang="en-US" dirty="0" smtClean="0"/>
              <a:t>T-cell lymphoma</a:t>
            </a:r>
          </a:p>
          <a:p>
            <a:pPr lvl="1"/>
            <a:r>
              <a:rPr lang="en-US" dirty="0" smtClean="0"/>
              <a:t>Small bowel </a:t>
            </a:r>
            <a:r>
              <a:rPr lang="en-US" dirty="0" err="1" smtClean="0"/>
              <a:t>adenoCa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64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Dermatitis </a:t>
            </a:r>
            <a:r>
              <a:rPr lang="en-US" dirty="0" err="1"/>
              <a:t>H</a:t>
            </a:r>
            <a:r>
              <a:rPr lang="en-US" dirty="0" err="1" smtClean="0"/>
              <a:t>erpatiformis</a:t>
            </a:r>
            <a:endParaRPr lang="en-US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7184" y="1825625"/>
            <a:ext cx="3003631" cy="4351338"/>
          </a:xfrm>
          <a:noFill/>
        </p:spPr>
      </p:pic>
      <p:pic>
        <p:nvPicPr>
          <p:cNvPr id="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9765" y="1690688"/>
            <a:ext cx="2826469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567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Risk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1 DM (3-6%)</a:t>
            </a:r>
          </a:p>
          <a:p>
            <a:r>
              <a:rPr lang="en-US" dirty="0"/>
              <a:t>Autoimmune thyroid disease (6-8%)</a:t>
            </a:r>
          </a:p>
          <a:p>
            <a:r>
              <a:rPr lang="en-US" dirty="0"/>
              <a:t>Down’s syndrome</a:t>
            </a:r>
          </a:p>
          <a:p>
            <a:r>
              <a:rPr lang="en-US" dirty="0"/>
              <a:t>Connective tissue </a:t>
            </a:r>
            <a:r>
              <a:rPr lang="en-US" dirty="0" smtClean="0"/>
              <a:t>disease</a:t>
            </a:r>
            <a:endParaRPr lang="en-US" dirty="0"/>
          </a:p>
          <a:p>
            <a:r>
              <a:rPr lang="en-US" dirty="0"/>
              <a:t>IgA deficiency (2-3%)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Anti-tissue transglutaminase antibody (IgA)</a:t>
            </a:r>
          </a:p>
          <a:p>
            <a:pPr lvl="1"/>
            <a:r>
              <a:rPr lang="en-US" dirty="0" smtClean="0"/>
              <a:t>Sensitivity </a:t>
            </a:r>
            <a:r>
              <a:rPr lang="en-US" dirty="0"/>
              <a:t>95%; specificity 97.5%</a:t>
            </a:r>
          </a:p>
          <a:p>
            <a:r>
              <a:rPr lang="en-US" dirty="0" err="1"/>
              <a:t>Endomysial</a:t>
            </a:r>
            <a:r>
              <a:rPr lang="en-US" dirty="0"/>
              <a:t> antibody (IgA)</a:t>
            </a:r>
          </a:p>
          <a:p>
            <a:pPr lvl="1"/>
            <a:r>
              <a:rPr lang="en-US" dirty="0" smtClean="0"/>
              <a:t>Sensitivity </a:t>
            </a:r>
            <a:r>
              <a:rPr lang="en-US" dirty="0"/>
              <a:t>85-98% (~93) Specificity 97-100% (~99)</a:t>
            </a:r>
          </a:p>
          <a:p>
            <a:r>
              <a:rPr lang="en-US" dirty="0"/>
              <a:t>IgA anti-gliadin antibodies</a:t>
            </a:r>
          </a:p>
          <a:p>
            <a:pPr lvl="1"/>
            <a:r>
              <a:rPr lang="en-US" dirty="0"/>
              <a:t>Sensitivity 75-90% (~80) Specificity 82-95% (~85)</a:t>
            </a:r>
          </a:p>
          <a:p>
            <a:r>
              <a:rPr lang="en-US" dirty="0" smtClean="0"/>
              <a:t>IgG </a:t>
            </a:r>
            <a:r>
              <a:rPr lang="en-US" dirty="0"/>
              <a:t>anti-gliadin antibodies</a:t>
            </a:r>
          </a:p>
          <a:p>
            <a:pPr lvl="1"/>
            <a:r>
              <a:rPr lang="en-US" dirty="0"/>
              <a:t>Sensitivity 69-85% (~75) Spec 73-90% (~80)</a:t>
            </a:r>
          </a:p>
          <a:p>
            <a:pPr lvl="1"/>
            <a:r>
              <a:rPr lang="en-US" dirty="0"/>
              <a:t>Can be used in IgA deficient patients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3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Endoscopy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05" y="1825625"/>
            <a:ext cx="5023189" cy="4351338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Normal</a:t>
            </a:r>
          </a:p>
          <a:p>
            <a:r>
              <a:rPr lang="en-US" dirty="0" smtClean="0"/>
              <a:t>Loss of mucosal folds</a:t>
            </a:r>
          </a:p>
          <a:p>
            <a:r>
              <a:rPr lang="en-US" dirty="0" smtClean="0"/>
              <a:t>Flattening of mucosa</a:t>
            </a:r>
          </a:p>
          <a:p>
            <a:r>
              <a:rPr lang="en-US" dirty="0" smtClean="0"/>
              <a:t>Scalloping of mucosa</a:t>
            </a:r>
          </a:p>
          <a:p>
            <a:r>
              <a:rPr lang="en-US" dirty="0"/>
              <a:t>U</a:t>
            </a:r>
            <a:r>
              <a:rPr lang="en-US" dirty="0" smtClean="0"/>
              <a:t>lcerations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Histology</a:t>
            </a:r>
            <a:endParaRPr lang="en-US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5625"/>
            <a:ext cx="5362717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2"/>
          <a:stretch/>
        </p:blipFill>
        <p:spPr>
          <a:xfrm>
            <a:off x="6200918" y="1825625"/>
            <a:ext cx="5124164" cy="4351338"/>
          </a:xfrm>
        </p:spPr>
      </p:pic>
    </p:spTree>
    <p:extLst>
      <p:ext uri="{BB962C8B-B14F-4D97-AF65-F5344CB8AC3E}">
        <p14:creationId xmlns:p14="http://schemas.microsoft.com/office/powerpoint/2010/main" val="953125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278" y="0"/>
            <a:ext cx="6563336" cy="6843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23123" y="1905001"/>
            <a:ext cx="1264920" cy="307975"/>
          </a:xfrm>
          <a:custGeom>
            <a:avLst/>
            <a:gdLst/>
            <a:ahLst/>
            <a:cxnLst/>
            <a:rect l="l" t="t" r="r" b="b"/>
            <a:pathLst>
              <a:path w="1264920" h="307975">
                <a:moveTo>
                  <a:pt x="0" y="0"/>
                </a:moveTo>
                <a:lnTo>
                  <a:pt x="1264513" y="0"/>
                </a:lnTo>
                <a:lnTo>
                  <a:pt x="1264513" y="307776"/>
                </a:lnTo>
                <a:lnTo>
                  <a:pt x="0" y="307776"/>
                </a:lnTo>
                <a:lnTo>
                  <a:pt x="0" y="0"/>
                </a:lnTo>
                <a:close/>
              </a:path>
            </a:pathLst>
          </a:custGeom>
          <a:solidFill>
            <a:srgbClr val="FFFB00">
              <a:alpha val="568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23123" y="1938020"/>
            <a:ext cx="12649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>
              <a:spcBef>
                <a:spcPts val="100"/>
              </a:spcBef>
            </a:pPr>
            <a:r>
              <a:rPr sz="1400" spc="35" dirty="0">
                <a:latin typeface="Arial Unicode MS"/>
                <a:cs typeface="Arial Unicode MS"/>
              </a:rPr>
              <a:t>maldigestion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19937" y="6002339"/>
            <a:ext cx="1412240" cy="307975"/>
          </a:xfrm>
          <a:custGeom>
            <a:avLst/>
            <a:gdLst/>
            <a:ahLst/>
            <a:cxnLst/>
            <a:rect l="l" t="t" r="r" b="b"/>
            <a:pathLst>
              <a:path w="1412240" h="307975">
                <a:moveTo>
                  <a:pt x="0" y="0"/>
                </a:moveTo>
                <a:lnTo>
                  <a:pt x="1411612" y="0"/>
                </a:lnTo>
                <a:lnTo>
                  <a:pt x="1411612" y="307776"/>
                </a:lnTo>
                <a:lnTo>
                  <a:pt x="0" y="307776"/>
                </a:lnTo>
                <a:lnTo>
                  <a:pt x="0" y="0"/>
                </a:lnTo>
                <a:close/>
              </a:path>
            </a:pathLst>
          </a:custGeom>
          <a:solidFill>
            <a:srgbClr val="FFFB00">
              <a:alpha val="568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19937" y="6035357"/>
            <a:ext cx="14122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>
              <a:spcBef>
                <a:spcPts val="100"/>
              </a:spcBef>
            </a:pPr>
            <a:r>
              <a:rPr sz="1400" spc="50" dirty="0">
                <a:latin typeface="Arial Unicode MS"/>
                <a:cs typeface="Arial Unicode MS"/>
              </a:rPr>
              <a:t>malabsorption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9822" y="2119745"/>
            <a:ext cx="340821" cy="739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50256" y="2171701"/>
            <a:ext cx="1905" cy="471805"/>
          </a:xfrm>
          <a:custGeom>
            <a:avLst/>
            <a:gdLst/>
            <a:ahLst/>
            <a:cxnLst/>
            <a:rect l="l" t="t" r="r" b="b"/>
            <a:pathLst>
              <a:path w="1904" h="471805">
                <a:moveTo>
                  <a:pt x="1507" y="0"/>
                </a:moveTo>
                <a:lnTo>
                  <a:pt x="0" y="471683"/>
                </a:lnTo>
              </a:path>
            </a:pathLst>
          </a:custGeom>
          <a:ln w="25399">
            <a:solidFill>
              <a:srgbClr val="FFF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91542" y="2552538"/>
            <a:ext cx="117908" cy="1160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88134" y="1209501"/>
            <a:ext cx="344978" cy="7398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59781" y="1387281"/>
            <a:ext cx="1905" cy="471805"/>
          </a:xfrm>
          <a:custGeom>
            <a:avLst/>
            <a:gdLst/>
            <a:ahLst/>
            <a:cxnLst/>
            <a:rect l="l" t="t" r="r" b="b"/>
            <a:pathLst>
              <a:path w="1904" h="471805">
                <a:moveTo>
                  <a:pt x="1507" y="471683"/>
                </a:moveTo>
                <a:lnTo>
                  <a:pt x="0" y="0"/>
                </a:lnTo>
              </a:path>
            </a:pathLst>
          </a:custGeom>
          <a:ln w="25399">
            <a:solidFill>
              <a:srgbClr val="FFF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01067" y="1362076"/>
            <a:ext cx="117908" cy="1160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52785" y="755700"/>
            <a:ext cx="1521312" cy="5904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60771" y="145473"/>
            <a:ext cx="324196" cy="18163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32613" y="209551"/>
            <a:ext cx="168275" cy="1649730"/>
          </a:xfrm>
          <a:custGeom>
            <a:avLst/>
            <a:gdLst/>
            <a:ahLst/>
            <a:cxnLst/>
            <a:rect l="l" t="t" r="r" b="b"/>
            <a:pathLst>
              <a:path w="168275" h="1649730">
                <a:moveTo>
                  <a:pt x="0" y="0"/>
                </a:moveTo>
                <a:lnTo>
                  <a:pt x="32750" y="1103"/>
                </a:lnTo>
                <a:lnTo>
                  <a:pt x="59494" y="4111"/>
                </a:lnTo>
                <a:lnTo>
                  <a:pt x="77525" y="8572"/>
                </a:lnTo>
                <a:lnTo>
                  <a:pt x="84137" y="14036"/>
                </a:lnTo>
                <a:lnTo>
                  <a:pt x="84137" y="810670"/>
                </a:lnTo>
                <a:lnTo>
                  <a:pt x="90749" y="816134"/>
                </a:lnTo>
                <a:lnTo>
                  <a:pt x="108781" y="820595"/>
                </a:lnTo>
                <a:lnTo>
                  <a:pt x="135525" y="823603"/>
                </a:lnTo>
                <a:lnTo>
                  <a:pt x="168276" y="824706"/>
                </a:lnTo>
                <a:lnTo>
                  <a:pt x="135525" y="825809"/>
                </a:lnTo>
                <a:lnTo>
                  <a:pt x="108781" y="828817"/>
                </a:lnTo>
                <a:lnTo>
                  <a:pt x="90749" y="833279"/>
                </a:lnTo>
                <a:lnTo>
                  <a:pt x="84137" y="838742"/>
                </a:lnTo>
                <a:lnTo>
                  <a:pt x="84137" y="1635376"/>
                </a:lnTo>
                <a:lnTo>
                  <a:pt x="77525" y="1640839"/>
                </a:lnTo>
                <a:lnTo>
                  <a:pt x="59494" y="1645301"/>
                </a:lnTo>
                <a:lnTo>
                  <a:pt x="32750" y="1648309"/>
                </a:lnTo>
                <a:lnTo>
                  <a:pt x="0" y="1649412"/>
                </a:lnTo>
              </a:path>
            </a:pathLst>
          </a:custGeom>
          <a:ln w="25399">
            <a:solidFill>
              <a:srgbClr val="FF7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22961" y="2668701"/>
            <a:ext cx="1522562" cy="9806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52457" y="1857895"/>
            <a:ext cx="324196" cy="25395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23088" y="1920876"/>
            <a:ext cx="168275" cy="2371725"/>
          </a:xfrm>
          <a:custGeom>
            <a:avLst/>
            <a:gdLst/>
            <a:ahLst/>
            <a:cxnLst/>
            <a:rect l="l" t="t" r="r" b="b"/>
            <a:pathLst>
              <a:path w="168275" h="2371725">
                <a:moveTo>
                  <a:pt x="0" y="0"/>
                </a:moveTo>
                <a:lnTo>
                  <a:pt x="32750" y="1104"/>
                </a:lnTo>
                <a:lnTo>
                  <a:pt x="59494" y="4115"/>
                </a:lnTo>
                <a:lnTo>
                  <a:pt x="77525" y="8581"/>
                </a:lnTo>
                <a:lnTo>
                  <a:pt x="84137" y="14051"/>
                </a:lnTo>
                <a:lnTo>
                  <a:pt x="84137" y="1171811"/>
                </a:lnTo>
                <a:lnTo>
                  <a:pt x="90749" y="1177280"/>
                </a:lnTo>
                <a:lnTo>
                  <a:pt x="108781" y="1181747"/>
                </a:lnTo>
                <a:lnTo>
                  <a:pt x="135525" y="1184758"/>
                </a:lnTo>
                <a:lnTo>
                  <a:pt x="168276" y="1185862"/>
                </a:lnTo>
                <a:lnTo>
                  <a:pt x="135525" y="1186966"/>
                </a:lnTo>
                <a:lnTo>
                  <a:pt x="108781" y="1189978"/>
                </a:lnTo>
                <a:lnTo>
                  <a:pt x="90749" y="1194444"/>
                </a:lnTo>
                <a:lnTo>
                  <a:pt x="84137" y="1199913"/>
                </a:lnTo>
                <a:lnTo>
                  <a:pt x="84137" y="2357673"/>
                </a:lnTo>
                <a:lnTo>
                  <a:pt x="77525" y="2363142"/>
                </a:lnTo>
                <a:lnTo>
                  <a:pt x="59494" y="2367608"/>
                </a:lnTo>
                <a:lnTo>
                  <a:pt x="32750" y="2370620"/>
                </a:lnTo>
                <a:lnTo>
                  <a:pt x="0" y="2371724"/>
                </a:lnTo>
              </a:path>
            </a:pathLst>
          </a:custGeom>
          <a:ln w="25399">
            <a:solidFill>
              <a:srgbClr val="FF7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99170" y="5127753"/>
            <a:ext cx="1522543" cy="8745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52457" y="4285210"/>
            <a:ext cx="324196" cy="24273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23088" y="4348164"/>
            <a:ext cx="168275" cy="2259330"/>
          </a:xfrm>
          <a:custGeom>
            <a:avLst/>
            <a:gdLst/>
            <a:ahLst/>
            <a:cxnLst/>
            <a:rect l="l" t="t" r="r" b="b"/>
            <a:pathLst>
              <a:path w="168275" h="2259329">
                <a:moveTo>
                  <a:pt x="0" y="0"/>
                </a:moveTo>
                <a:lnTo>
                  <a:pt x="32750" y="1101"/>
                </a:lnTo>
                <a:lnTo>
                  <a:pt x="59494" y="4104"/>
                </a:lnTo>
                <a:lnTo>
                  <a:pt x="77525" y="8557"/>
                </a:lnTo>
                <a:lnTo>
                  <a:pt x="84137" y="14011"/>
                </a:lnTo>
                <a:lnTo>
                  <a:pt x="84137" y="1115493"/>
                </a:lnTo>
                <a:lnTo>
                  <a:pt x="90749" y="1120947"/>
                </a:lnTo>
                <a:lnTo>
                  <a:pt x="108781" y="1125401"/>
                </a:lnTo>
                <a:lnTo>
                  <a:pt x="135525" y="1128404"/>
                </a:lnTo>
                <a:lnTo>
                  <a:pt x="168276" y="1129505"/>
                </a:lnTo>
                <a:lnTo>
                  <a:pt x="135525" y="1130606"/>
                </a:lnTo>
                <a:lnTo>
                  <a:pt x="108781" y="1133609"/>
                </a:lnTo>
                <a:lnTo>
                  <a:pt x="90749" y="1138063"/>
                </a:lnTo>
                <a:lnTo>
                  <a:pt x="84137" y="1143517"/>
                </a:lnTo>
                <a:lnTo>
                  <a:pt x="84137" y="2244999"/>
                </a:lnTo>
                <a:lnTo>
                  <a:pt x="77525" y="2250453"/>
                </a:lnTo>
                <a:lnTo>
                  <a:pt x="59494" y="2254907"/>
                </a:lnTo>
                <a:lnTo>
                  <a:pt x="32750" y="2257910"/>
                </a:lnTo>
                <a:lnTo>
                  <a:pt x="0" y="2259011"/>
                </a:lnTo>
              </a:path>
            </a:pathLst>
          </a:custGeom>
          <a:ln w="25399">
            <a:solidFill>
              <a:srgbClr val="FF7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345519" y="3662681"/>
            <a:ext cx="3037840" cy="130556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65735">
              <a:spcBef>
                <a:spcPts val="254"/>
              </a:spcBef>
            </a:pPr>
            <a:r>
              <a:rPr b="1" i="1" spc="-60" dirty="0">
                <a:solidFill>
                  <a:srgbClr val="FF0000"/>
                </a:solidFill>
                <a:latin typeface="Arial-BoldItalicMT"/>
                <a:cs typeface="Arial-BoldItalicMT"/>
              </a:rPr>
              <a:t>Why </a:t>
            </a:r>
            <a:r>
              <a:rPr b="1" i="1" spc="25" dirty="0">
                <a:solidFill>
                  <a:srgbClr val="FF0000"/>
                </a:solidFill>
                <a:latin typeface="Arial-BoldItalicMT"/>
                <a:cs typeface="Arial-BoldItalicMT"/>
              </a:rPr>
              <a:t>make </a:t>
            </a:r>
            <a:r>
              <a:rPr b="1" i="1" spc="35" dirty="0">
                <a:solidFill>
                  <a:srgbClr val="FF0000"/>
                </a:solidFill>
                <a:latin typeface="Arial-BoldItalicMT"/>
                <a:cs typeface="Arial-BoldItalicMT"/>
              </a:rPr>
              <a:t>the</a:t>
            </a:r>
            <a:r>
              <a:rPr b="1" i="1" spc="-130" dirty="0">
                <a:solidFill>
                  <a:srgbClr val="FF0000"/>
                </a:solidFill>
                <a:latin typeface="Arial-BoldItalicMT"/>
                <a:cs typeface="Arial-BoldItalicMT"/>
              </a:rPr>
              <a:t> </a:t>
            </a:r>
            <a:r>
              <a:rPr b="1" i="1" spc="-25" dirty="0">
                <a:solidFill>
                  <a:srgbClr val="FF0000"/>
                </a:solidFill>
                <a:latin typeface="Arial-BoldItalicMT"/>
                <a:cs typeface="Arial-BoldItalicMT"/>
              </a:rPr>
              <a:t>distinction?</a:t>
            </a:r>
            <a:endParaRPr>
              <a:latin typeface="Arial-BoldItalicMT"/>
              <a:cs typeface="Arial-BoldItalicMT"/>
            </a:endParaRPr>
          </a:p>
          <a:p>
            <a:pPr marL="12065" marR="251460" algn="ctr">
              <a:lnSpc>
                <a:spcPts val="1900"/>
              </a:lnSpc>
              <a:spcBef>
                <a:spcPts val="220"/>
              </a:spcBef>
            </a:pPr>
            <a:r>
              <a:rPr sz="1600" spc="-350" dirty="0">
                <a:latin typeface="Arial Unicode MS"/>
                <a:cs typeface="Arial Unicode MS"/>
              </a:rPr>
              <a:t>… </a:t>
            </a:r>
            <a:r>
              <a:rPr sz="1600" spc="90" dirty="0">
                <a:latin typeface="Arial Unicode MS"/>
                <a:cs typeface="Arial Unicode MS"/>
              </a:rPr>
              <a:t>to </a:t>
            </a:r>
            <a:r>
              <a:rPr sz="1600" spc="55" dirty="0">
                <a:latin typeface="Arial Unicode MS"/>
                <a:cs typeface="Arial Unicode MS"/>
              </a:rPr>
              <a:t>provide </a:t>
            </a:r>
            <a:r>
              <a:rPr sz="1600" dirty="0">
                <a:latin typeface="Arial Unicode MS"/>
                <a:cs typeface="Arial Unicode MS"/>
              </a:rPr>
              <a:t>a </a:t>
            </a:r>
            <a:r>
              <a:rPr sz="1600" spc="75" dirty="0">
                <a:latin typeface="Arial Unicode MS"/>
                <a:cs typeface="Arial Unicode MS"/>
              </a:rPr>
              <a:t>framework</a:t>
            </a:r>
            <a:r>
              <a:rPr sz="1600" spc="-290" dirty="0">
                <a:latin typeface="Arial Unicode MS"/>
                <a:cs typeface="Arial Unicode MS"/>
              </a:rPr>
              <a:t> </a:t>
            </a:r>
            <a:r>
              <a:rPr sz="1600" spc="90" dirty="0">
                <a:latin typeface="Arial Unicode MS"/>
                <a:cs typeface="Arial Unicode MS"/>
              </a:rPr>
              <a:t>for  </a:t>
            </a:r>
            <a:r>
              <a:rPr sz="1600" spc="40" dirty="0">
                <a:latin typeface="Arial Unicode MS"/>
                <a:cs typeface="Arial Unicode MS"/>
              </a:rPr>
              <a:t>remembering/classifying </a:t>
            </a:r>
            <a:r>
              <a:rPr sz="1600" spc="65" dirty="0">
                <a:latin typeface="Arial Unicode MS"/>
                <a:cs typeface="Arial Unicode MS"/>
              </a:rPr>
              <a:t>the  </a:t>
            </a:r>
            <a:r>
              <a:rPr sz="1600" spc="35" dirty="0">
                <a:latin typeface="Arial Unicode MS"/>
                <a:cs typeface="Arial Unicode MS"/>
              </a:rPr>
              <a:t>responsible </a:t>
            </a:r>
            <a:r>
              <a:rPr sz="1600" spc="25" dirty="0">
                <a:latin typeface="Arial Unicode MS"/>
                <a:cs typeface="Arial Unicode MS"/>
              </a:rPr>
              <a:t>physiological  </a:t>
            </a:r>
            <a:r>
              <a:rPr sz="1600" spc="35" dirty="0">
                <a:latin typeface="Arial Unicode MS"/>
                <a:cs typeface="Arial Unicode MS"/>
              </a:rPr>
              <a:t>mechanisms</a:t>
            </a:r>
            <a:endParaRPr sz="1600">
              <a:latin typeface="Arial Unicode MS"/>
              <a:cs typeface="Arial Unicode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806632" y="1309254"/>
            <a:ext cx="852054" cy="18121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82776" y="1362077"/>
            <a:ext cx="701675" cy="1660525"/>
          </a:xfrm>
          <a:custGeom>
            <a:avLst/>
            <a:gdLst/>
            <a:ahLst/>
            <a:cxnLst/>
            <a:rect l="l" t="t" r="r" b="b"/>
            <a:pathLst>
              <a:path w="701675" h="1660525">
                <a:moveTo>
                  <a:pt x="0" y="830262"/>
                </a:moveTo>
                <a:lnTo>
                  <a:pt x="1055" y="765378"/>
                </a:lnTo>
                <a:lnTo>
                  <a:pt x="4170" y="701859"/>
                </a:lnTo>
                <a:lnTo>
                  <a:pt x="9265" y="639891"/>
                </a:lnTo>
                <a:lnTo>
                  <a:pt x="16264" y="579657"/>
                </a:lnTo>
                <a:lnTo>
                  <a:pt x="25088" y="521343"/>
                </a:lnTo>
                <a:lnTo>
                  <a:pt x="35659" y="465134"/>
                </a:lnTo>
                <a:lnTo>
                  <a:pt x="47899" y="411213"/>
                </a:lnTo>
                <a:lnTo>
                  <a:pt x="61730" y="359765"/>
                </a:lnTo>
                <a:lnTo>
                  <a:pt x="77075" y="310975"/>
                </a:lnTo>
                <a:lnTo>
                  <a:pt x="93854" y="265028"/>
                </a:lnTo>
                <a:lnTo>
                  <a:pt x="111991" y="222108"/>
                </a:lnTo>
                <a:lnTo>
                  <a:pt x="131406" y="182399"/>
                </a:lnTo>
                <a:lnTo>
                  <a:pt x="152023" y="146086"/>
                </a:lnTo>
                <a:lnTo>
                  <a:pt x="173763" y="113355"/>
                </a:lnTo>
                <a:lnTo>
                  <a:pt x="220300" y="59372"/>
                </a:lnTo>
                <a:lnTo>
                  <a:pt x="270393" y="21927"/>
                </a:lnTo>
                <a:lnTo>
                  <a:pt x="323420" y="2497"/>
                </a:lnTo>
                <a:lnTo>
                  <a:pt x="350837" y="0"/>
                </a:lnTo>
                <a:lnTo>
                  <a:pt x="378255" y="2497"/>
                </a:lnTo>
                <a:lnTo>
                  <a:pt x="431281" y="21927"/>
                </a:lnTo>
                <a:lnTo>
                  <a:pt x="481375" y="59372"/>
                </a:lnTo>
                <a:lnTo>
                  <a:pt x="527912" y="113355"/>
                </a:lnTo>
                <a:lnTo>
                  <a:pt x="549652" y="146086"/>
                </a:lnTo>
                <a:lnTo>
                  <a:pt x="570269" y="182399"/>
                </a:lnTo>
                <a:lnTo>
                  <a:pt x="589684" y="222108"/>
                </a:lnTo>
                <a:lnTo>
                  <a:pt x="607821" y="265028"/>
                </a:lnTo>
                <a:lnTo>
                  <a:pt x="624600" y="310975"/>
                </a:lnTo>
                <a:lnTo>
                  <a:pt x="639945" y="359765"/>
                </a:lnTo>
                <a:lnTo>
                  <a:pt x="653776" y="411213"/>
                </a:lnTo>
                <a:lnTo>
                  <a:pt x="666016" y="465134"/>
                </a:lnTo>
                <a:lnTo>
                  <a:pt x="676587" y="521343"/>
                </a:lnTo>
                <a:lnTo>
                  <a:pt x="685411" y="579657"/>
                </a:lnTo>
                <a:lnTo>
                  <a:pt x="692410" y="639891"/>
                </a:lnTo>
                <a:lnTo>
                  <a:pt x="697505" y="701859"/>
                </a:lnTo>
                <a:lnTo>
                  <a:pt x="700620" y="765378"/>
                </a:lnTo>
                <a:lnTo>
                  <a:pt x="701675" y="830262"/>
                </a:lnTo>
                <a:lnTo>
                  <a:pt x="700620" y="895147"/>
                </a:lnTo>
                <a:lnTo>
                  <a:pt x="697505" y="958665"/>
                </a:lnTo>
                <a:lnTo>
                  <a:pt x="692410" y="1020634"/>
                </a:lnTo>
                <a:lnTo>
                  <a:pt x="685411" y="1080867"/>
                </a:lnTo>
                <a:lnTo>
                  <a:pt x="676587" y="1139181"/>
                </a:lnTo>
                <a:lnTo>
                  <a:pt x="666016" y="1195391"/>
                </a:lnTo>
                <a:lnTo>
                  <a:pt x="653776" y="1249312"/>
                </a:lnTo>
                <a:lnTo>
                  <a:pt x="639945" y="1300759"/>
                </a:lnTo>
                <a:lnTo>
                  <a:pt x="624600" y="1349549"/>
                </a:lnTo>
                <a:lnTo>
                  <a:pt x="607821" y="1395496"/>
                </a:lnTo>
                <a:lnTo>
                  <a:pt x="589684" y="1438417"/>
                </a:lnTo>
                <a:lnTo>
                  <a:pt x="570269" y="1478126"/>
                </a:lnTo>
                <a:lnTo>
                  <a:pt x="549652" y="1514438"/>
                </a:lnTo>
                <a:lnTo>
                  <a:pt x="527912" y="1547170"/>
                </a:lnTo>
                <a:lnTo>
                  <a:pt x="481375" y="1601153"/>
                </a:lnTo>
                <a:lnTo>
                  <a:pt x="431281" y="1638597"/>
                </a:lnTo>
                <a:lnTo>
                  <a:pt x="378255" y="1658027"/>
                </a:lnTo>
                <a:lnTo>
                  <a:pt x="350837" y="1660525"/>
                </a:lnTo>
                <a:lnTo>
                  <a:pt x="323420" y="1658027"/>
                </a:lnTo>
                <a:lnTo>
                  <a:pt x="270393" y="1638597"/>
                </a:lnTo>
                <a:lnTo>
                  <a:pt x="220300" y="1601153"/>
                </a:lnTo>
                <a:lnTo>
                  <a:pt x="173763" y="1547170"/>
                </a:lnTo>
                <a:lnTo>
                  <a:pt x="152023" y="1514438"/>
                </a:lnTo>
                <a:lnTo>
                  <a:pt x="131406" y="1478126"/>
                </a:lnTo>
                <a:lnTo>
                  <a:pt x="111991" y="1438417"/>
                </a:lnTo>
                <a:lnTo>
                  <a:pt x="93854" y="1395496"/>
                </a:lnTo>
                <a:lnTo>
                  <a:pt x="77075" y="1349549"/>
                </a:lnTo>
                <a:lnTo>
                  <a:pt x="61730" y="1300759"/>
                </a:lnTo>
                <a:lnTo>
                  <a:pt x="47899" y="1249312"/>
                </a:lnTo>
                <a:lnTo>
                  <a:pt x="35659" y="1195391"/>
                </a:lnTo>
                <a:lnTo>
                  <a:pt x="25088" y="1139181"/>
                </a:lnTo>
                <a:lnTo>
                  <a:pt x="16264" y="1080867"/>
                </a:lnTo>
                <a:lnTo>
                  <a:pt x="9265" y="1020634"/>
                </a:lnTo>
                <a:lnTo>
                  <a:pt x="4170" y="958665"/>
                </a:lnTo>
                <a:lnTo>
                  <a:pt x="1055" y="895147"/>
                </a:lnTo>
                <a:lnTo>
                  <a:pt x="0" y="830262"/>
                </a:lnTo>
                <a:close/>
              </a:path>
            </a:pathLst>
          </a:custGeom>
          <a:ln w="9524">
            <a:solidFill>
              <a:srgbClr val="FF7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14945" y="4659283"/>
            <a:ext cx="852054" cy="18121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89125" y="4713288"/>
            <a:ext cx="703580" cy="1660525"/>
          </a:xfrm>
          <a:custGeom>
            <a:avLst/>
            <a:gdLst/>
            <a:ahLst/>
            <a:cxnLst/>
            <a:rect l="l" t="t" r="r" b="b"/>
            <a:pathLst>
              <a:path w="703580" h="1660525">
                <a:moveTo>
                  <a:pt x="0" y="830262"/>
                </a:moveTo>
                <a:lnTo>
                  <a:pt x="1057" y="765378"/>
                </a:lnTo>
                <a:lnTo>
                  <a:pt x="4179" y="701859"/>
                </a:lnTo>
                <a:lnTo>
                  <a:pt x="9286" y="639891"/>
                </a:lnTo>
                <a:lnTo>
                  <a:pt x="16301" y="579657"/>
                </a:lnTo>
                <a:lnTo>
                  <a:pt x="25145" y="521343"/>
                </a:lnTo>
                <a:lnTo>
                  <a:pt x="35740" y="465134"/>
                </a:lnTo>
                <a:lnTo>
                  <a:pt x="48008" y="411213"/>
                </a:lnTo>
                <a:lnTo>
                  <a:pt x="61870" y="359765"/>
                </a:lnTo>
                <a:lnTo>
                  <a:pt x="77249" y="310975"/>
                </a:lnTo>
                <a:lnTo>
                  <a:pt x="94066" y="265028"/>
                </a:lnTo>
                <a:lnTo>
                  <a:pt x="112244" y="222108"/>
                </a:lnTo>
                <a:lnTo>
                  <a:pt x="131704" y="182399"/>
                </a:lnTo>
                <a:lnTo>
                  <a:pt x="152367" y="146086"/>
                </a:lnTo>
                <a:lnTo>
                  <a:pt x="174156" y="113355"/>
                </a:lnTo>
                <a:lnTo>
                  <a:pt x="220798" y="59372"/>
                </a:lnTo>
                <a:lnTo>
                  <a:pt x="271005" y="21927"/>
                </a:lnTo>
                <a:lnTo>
                  <a:pt x="324152" y="2497"/>
                </a:lnTo>
                <a:lnTo>
                  <a:pt x="351631" y="0"/>
                </a:lnTo>
                <a:lnTo>
                  <a:pt x="379111" y="2497"/>
                </a:lnTo>
                <a:lnTo>
                  <a:pt x="432257" y="21927"/>
                </a:lnTo>
                <a:lnTo>
                  <a:pt x="482464" y="59372"/>
                </a:lnTo>
                <a:lnTo>
                  <a:pt x="529107" y="113355"/>
                </a:lnTo>
                <a:lnTo>
                  <a:pt x="550896" y="146086"/>
                </a:lnTo>
                <a:lnTo>
                  <a:pt x="571559" y="182399"/>
                </a:lnTo>
                <a:lnTo>
                  <a:pt x="591019" y="222108"/>
                </a:lnTo>
                <a:lnTo>
                  <a:pt x="609196" y="265028"/>
                </a:lnTo>
                <a:lnTo>
                  <a:pt x="626014" y="310975"/>
                </a:lnTo>
                <a:lnTo>
                  <a:pt x="641393" y="359765"/>
                </a:lnTo>
                <a:lnTo>
                  <a:pt x="655255" y="411213"/>
                </a:lnTo>
                <a:lnTo>
                  <a:pt x="667523" y="465134"/>
                </a:lnTo>
                <a:lnTo>
                  <a:pt x="678118" y="521343"/>
                </a:lnTo>
                <a:lnTo>
                  <a:pt x="686962" y="579657"/>
                </a:lnTo>
                <a:lnTo>
                  <a:pt x="693976" y="639891"/>
                </a:lnTo>
                <a:lnTo>
                  <a:pt x="699084" y="701859"/>
                </a:lnTo>
                <a:lnTo>
                  <a:pt x="702205" y="765378"/>
                </a:lnTo>
                <a:lnTo>
                  <a:pt x="703263" y="830262"/>
                </a:lnTo>
                <a:lnTo>
                  <a:pt x="702205" y="895147"/>
                </a:lnTo>
                <a:lnTo>
                  <a:pt x="699084" y="958666"/>
                </a:lnTo>
                <a:lnTo>
                  <a:pt x="693976" y="1020634"/>
                </a:lnTo>
                <a:lnTo>
                  <a:pt x="686962" y="1080867"/>
                </a:lnTo>
                <a:lnTo>
                  <a:pt x="678118" y="1139181"/>
                </a:lnTo>
                <a:lnTo>
                  <a:pt x="667523" y="1195391"/>
                </a:lnTo>
                <a:lnTo>
                  <a:pt x="655255" y="1249312"/>
                </a:lnTo>
                <a:lnTo>
                  <a:pt x="641393" y="1300760"/>
                </a:lnTo>
                <a:lnTo>
                  <a:pt x="626014" y="1349549"/>
                </a:lnTo>
                <a:lnTo>
                  <a:pt x="609196" y="1395497"/>
                </a:lnTo>
                <a:lnTo>
                  <a:pt x="591019" y="1438417"/>
                </a:lnTo>
                <a:lnTo>
                  <a:pt x="571559" y="1478126"/>
                </a:lnTo>
                <a:lnTo>
                  <a:pt x="550896" y="1514438"/>
                </a:lnTo>
                <a:lnTo>
                  <a:pt x="529107" y="1547170"/>
                </a:lnTo>
                <a:lnTo>
                  <a:pt x="482464" y="1601153"/>
                </a:lnTo>
                <a:lnTo>
                  <a:pt x="432257" y="1638597"/>
                </a:lnTo>
                <a:lnTo>
                  <a:pt x="379111" y="1658027"/>
                </a:lnTo>
                <a:lnTo>
                  <a:pt x="351631" y="1660525"/>
                </a:lnTo>
                <a:lnTo>
                  <a:pt x="324152" y="1658027"/>
                </a:lnTo>
                <a:lnTo>
                  <a:pt x="271005" y="1638597"/>
                </a:lnTo>
                <a:lnTo>
                  <a:pt x="220798" y="1601153"/>
                </a:lnTo>
                <a:lnTo>
                  <a:pt x="174156" y="1547170"/>
                </a:lnTo>
                <a:lnTo>
                  <a:pt x="152367" y="1514438"/>
                </a:lnTo>
                <a:lnTo>
                  <a:pt x="131704" y="1478126"/>
                </a:lnTo>
                <a:lnTo>
                  <a:pt x="112244" y="1438417"/>
                </a:lnTo>
                <a:lnTo>
                  <a:pt x="94066" y="1395497"/>
                </a:lnTo>
                <a:lnTo>
                  <a:pt x="77249" y="1349549"/>
                </a:lnTo>
                <a:lnTo>
                  <a:pt x="61870" y="1300760"/>
                </a:lnTo>
                <a:lnTo>
                  <a:pt x="48008" y="1249312"/>
                </a:lnTo>
                <a:lnTo>
                  <a:pt x="35740" y="1195391"/>
                </a:lnTo>
                <a:lnTo>
                  <a:pt x="25145" y="1139181"/>
                </a:lnTo>
                <a:lnTo>
                  <a:pt x="16301" y="1080867"/>
                </a:lnTo>
                <a:lnTo>
                  <a:pt x="9286" y="1020634"/>
                </a:lnTo>
                <a:lnTo>
                  <a:pt x="4179" y="958666"/>
                </a:lnTo>
                <a:lnTo>
                  <a:pt x="1057" y="895147"/>
                </a:lnTo>
                <a:lnTo>
                  <a:pt x="0" y="830262"/>
                </a:lnTo>
                <a:close/>
              </a:path>
            </a:pathLst>
          </a:custGeom>
          <a:ln w="9524">
            <a:solidFill>
              <a:srgbClr val="FF7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18012" y="6378575"/>
            <a:ext cx="2330450" cy="400050"/>
          </a:xfrm>
          <a:custGeom>
            <a:avLst/>
            <a:gdLst/>
            <a:ahLst/>
            <a:cxnLst/>
            <a:rect l="l" t="t" r="r" b="b"/>
            <a:pathLst>
              <a:path w="2330450" h="400050">
                <a:moveTo>
                  <a:pt x="0" y="0"/>
                </a:moveTo>
                <a:lnTo>
                  <a:pt x="2330450" y="0"/>
                </a:lnTo>
                <a:lnTo>
                  <a:pt x="2330450" y="400049"/>
                </a:lnTo>
                <a:lnTo>
                  <a:pt x="0" y="400049"/>
                </a:lnTo>
                <a:lnTo>
                  <a:pt x="0" y="0"/>
                </a:lnTo>
                <a:close/>
              </a:path>
            </a:pathLst>
          </a:custGeom>
          <a:solidFill>
            <a:srgbClr val="9EC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540582" y="6411595"/>
            <a:ext cx="20904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spcBef>
                <a:spcPts val="100"/>
              </a:spcBef>
            </a:pPr>
            <a:r>
              <a:rPr sz="1000" spc="-5" dirty="0">
                <a:latin typeface="Book Antiqua"/>
                <a:cs typeface="Book Antiqua"/>
              </a:rPr>
              <a:t>Also, post mucosal disorders such </a:t>
            </a:r>
            <a:r>
              <a:rPr sz="1000" dirty="0">
                <a:latin typeface="Book Antiqua"/>
                <a:cs typeface="Book Antiqua"/>
              </a:rPr>
              <a:t>as  </a:t>
            </a:r>
            <a:r>
              <a:rPr sz="1000" spc="-5" dirty="0">
                <a:latin typeface="Book Antiqua"/>
                <a:cs typeface="Book Antiqua"/>
              </a:rPr>
              <a:t>lymphagiectasia </a:t>
            </a:r>
            <a:r>
              <a:rPr sz="1000" dirty="0">
                <a:latin typeface="Book Antiqua"/>
                <a:cs typeface="Book Antiqua"/>
              </a:rPr>
              <a:t>and  </a:t>
            </a:r>
            <a:r>
              <a:rPr sz="1000" spc="-5" dirty="0">
                <a:latin typeface="Book Antiqua"/>
                <a:cs typeface="Book Antiqua"/>
              </a:rPr>
              <a:t>abetlloproteinemia</a:t>
            </a:r>
            <a:endParaRPr sz="100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4524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</a:p>
          <a:p>
            <a:r>
              <a:rPr lang="en-US" dirty="0" smtClean="0"/>
              <a:t>Gluten-free diet: avoid wheat, barley, rye &amp; oat</a:t>
            </a:r>
          </a:p>
          <a:p>
            <a:r>
              <a:rPr lang="en-US" dirty="0" smtClean="0"/>
              <a:t>Correct nutritional deficiencies (Iron, Ca, </a:t>
            </a:r>
            <a:r>
              <a:rPr lang="en-US" dirty="0" err="1" smtClean="0"/>
              <a:t>Vit</a:t>
            </a:r>
            <a:r>
              <a:rPr lang="en-US" dirty="0" smtClean="0"/>
              <a:t> D)</a:t>
            </a:r>
          </a:p>
          <a:p>
            <a:r>
              <a:rPr lang="en-US" dirty="0" smtClean="0"/>
              <a:t>Anticipate complications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Whipple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Chronic </a:t>
            </a:r>
            <a:r>
              <a:rPr lang="en-US" dirty="0" smtClean="0"/>
              <a:t>systemic infection </a:t>
            </a:r>
            <a:r>
              <a:rPr lang="en-US" dirty="0"/>
              <a:t>by </a:t>
            </a:r>
            <a:r>
              <a:rPr lang="en-US" i="1" dirty="0" err="1"/>
              <a:t>Tropheryma</a:t>
            </a:r>
            <a:r>
              <a:rPr lang="en-US" i="1" dirty="0"/>
              <a:t> </a:t>
            </a:r>
            <a:r>
              <a:rPr lang="en-US" i="1" dirty="0" err="1" smtClean="0"/>
              <a:t>whipplei</a:t>
            </a:r>
            <a:endParaRPr lang="en-US" i="1" dirty="0" smtClean="0"/>
          </a:p>
          <a:p>
            <a:r>
              <a:rPr lang="en-US" dirty="0" smtClean="0"/>
              <a:t>Has GI, CNS, CVS, MSK &amp; skin </a:t>
            </a:r>
            <a:r>
              <a:rPr lang="en-US" dirty="0" err="1" smtClean="0"/>
              <a:t>manifisations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Malabsorption </a:t>
            </a:r>
            <a:r>
              <a:rPr lang="en-US" dirty="0"/>
              <a:t>– weight loss, diarrhea (watery or fatty) and abdominal pain</a:t>
            </a:r>
          </a:p>
          <a:p>
            <a:pPr lvl="1"/>
            <a:r>
              <a:rPr lang="en-US" dirty="0"/>
              <a:t>Caused by bacterial and macrophage-predominant inflammatory cell infiltration of the small intestinal mucosa and obstruction of mesenteric lymph nodes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Whipple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/>
              <a:t>CNS </a:t>
            </a:r>
            <a:endParaRPr lang="en-US" dirty="0" smtClean="0"/>
          </a:p>
          <a:p>
            <a:pPr lvl="1"/>
            <a:r>
              <a:rPr lang="en-US" dirty="0" smtClean="0"/>
              <a:t>Progressive </a:t>
            </a:r>
            <a:r>
              <a:rPr lang="en-US" dirty="0"/>
              <a:t>dementia</a:t>
            </a:r>
          </a:p>
          <a:p>
            <a:pPr lvl="1"/>
            <a:r>
              <a:rPr lang="en-US" dirty="0" err="1" smtClean="0"/>
              <a:t>Supranuclear</a:t>
            </a:r>
            <a:r>
              <a:rPr lang="en-US" dirty="0" smtClean="0"/>
              <a:t> </a:t>
            </a:r>
            <a:r>
              <a:rPr lang="en-US" dirty="0" err="1"/>
              <a:t>ophthalmoplegia</a:t>
            </a:r>
            <a:endParaRPr lang="en-US" dirty="0"/>
          </a:p>
          <a:p>
            <a:pPr lvl="1"/>
            <a:r>
              <a:rPr lang="en-US" dirty="0" smtClean="0"/>
              <a:t>Altered </a:t>
            </a:r>
            <a:r>
              <a:rPr lang="en-US" dirty="0"/>
              <a:t>LOC</a:t>
            </a:r>
          </a:p>
          <a:p>
            <a:pPr lvl="1"/>
            <a:r>
              <a:rPr lang="en-US" dirty="0" err="1" smtClean="0"/>
              <a:t>Oculo</a:t>
            </a:r>
            <a:r>
              <a:rPr lang="en-US" dirty="0" smtClean="0"/>
              <a:t>-masticatory &amp; </a:t>
            </a:r>
            <a:r>
              <a:rPr lang="en-US" dirty="0" err="1" smtClean="0"/>
              <a:t>oculo</a:t>
            </a:r>
            <a:r>
              <a:rPr lang="en-US" dirty="0" smtClean="0"/>
              <a:t>-facial skeletal dysfunction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/>
              <a:t>CVS</a:t>
            </a:r>
          </a:p>
          <a:p>
            <a:pPr lvl="1"/>
            <a:r>
              <a:rPr lang="en-US" dirty="0" smtClean="0"/>
              <a:t>Endocarditis </a:t>
            </a:r>
            <a:r>
              <a:rPr lang="en-US" dirty="0"/>
              <a:t>– MV most common</a:t>
            </a:r>
          </a:p>
          <a:p>
            <a:pPr lvl="1"/>
            <a:r>
              <a:rPr lang="en-US" dirty="0" smtClean="0"/>
              <a:t>Myocarditis</a:t>
            </a:r>
          </a:p>
          <a:p>
            <a:pPr lvl="1"/>
            <a:r>
              <a:rPr lang="en-US" dirty="0" smtClean="0"/>
              <a:t>Pericarditis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/>
              <a:t>MSK</a:t>
            </a:r>
          </a:p>
          <a:p>
            <a:pPr lvl="1"/>
            <a:r>
              <a:rPr lang="en-US" dirty="0" smtClean="0"/>
              <a:t>Oligo </a:t>
            </a:r>
            <a:r>
              <a:rPr lang="en-US" dirty="0"/>
              <a:t>or </a:t>
            </a:r>
            <a:r>
              <a:rPr lang="en-US" dirty="0" err="1"/>
              <a:t>polyarthralgias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/>
              <a:t>Skin (common)</a:t>
            </a:r>
          </a:p>
          <a:p>
            <a:pPr lvl="1"/>
            <a:r>
              <a:rPr lang="en-US" dirty="0" smtClean="0"/>
              <a:t>Hyperpigmentation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9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Whipple Disease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Whitish to yellow plaque-like patches in 75% of patients (</a:t>
            </a:r>
            <a:r>
              <a:rPr lang="en-US" i="1" dirty="0"/>
              <a:t>representing lipid droplets and/or </a:t>
            </a:r>
            <a:r>
              <a:rPr lang="en-US" i="1" dirty="0" err="1"/>
              <a:t>lymphangiectasia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524" y="1825625"/>
            <a:ext cx="4494276" cy="4156721"/>
          </a:xfrm>
        </p:spPr>
      </p:pic>
    </p:spTree>
    <p:extLst>
      <p:ext uri="{BB962C8B-B14F-4D97-AF65-F5344CB8AC3E}">
        <p14:creationId xmlns:p14="http://schemas.microsoft.com/office/powerpoint/2010/main" val="153015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Whipple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Foamy macrophages on routine </a:t>
            </a:r>
            <a:r>
              <a:rPr lang="en-US" dirty="0" smtClean="0"/>
              <a:t>H&amp;E</a:t>
            </a:r>
          </a:p>
          <a:p>
            <a:endParaRPr lang="en-US" dirty="0"/>
          </a:p>
          <a:p>
            <a:r>
              <a:rPr lang="en-US" dirty="0" smtClean="0"/>
              <a:t>Numerous </a:t>
            </a:r>
            <a:r>
              <a:rPr lang="en-US" u="sng" dirty="0"/>
              <a:t>PAS-positive</a:t>
            </a:r>
            <a:r>
              <a:rPr lang="en-US" dirty="0"/>
              <a:t> granular particles (pink/purple </a:t>
            </a:r>
            <a:r>
              <a:rPr lang="en-US" dirty="0" smtClean="0"/>
              <a:t>appearing)</a:t>
            </a:r>
          </a:p>
          <a:p>
            <a:pPr lvl="1"/>
            <a:r>
              <a:rPr lang="en-US" dirty="0" smtClean="0"/>
              <a:t>Lysosomes </a:t>
            </a:r>
            <a:r>
              <a:rPr lang="en-US" dirty="0"/>
              <a:t>filled with </a:t>
            </a:r>
            <a:r>
              <a:rPr lang="en-US" i="1" dirty="0"/>
              <a:t>T. </a:t>
            </a:r>
            <a:r>
              <a:rPr lang="en-US" i="1" dirty="0" err="1"/>
              <a:t>whipplei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4621669"/>
          </a:xfrm>
        </p:spPr>
      </p:pic>
    </p:spTree>
    <p:extLst>
      <p:ext uri="{BB962C8B-B14F-4D97-AF65-F5344CB8AC3E}">
        <p14:creationId xmlns:p14="http://schemas.microsoft.com/office/powerpoint/2010/main" val="6490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Whipple Disease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  <a:p>
            <a:pPr lvl="1"/>
            <a:r>
              <a:rPr lang="en-US" dirty="0"/>
              <a:t>2 weeks with </a:t>
            </a:r>
            <a:r>
              <a:rPr lang="en-US" dirty="0" err="1"/>
              <a:t>Abx</a:t>
            </a:r>
            <a:r>
              <a:rPr lang="en-US" dirty="0"/>
              <a:t> to cross BBB: Ceftriaxone 2g IV daily monotherapy or Pen G 2 MU IV q4h) PLUS </a:t>
            </a:r>
            <a:r>
              <a:rPr lang="en-US" dirty="0" smtClean="0"/>
              <a:t>streptomycin…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THEN…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Septra</a:t>
            </a:r>
            <a:r>
              <a:rPr lang="en-US" dirty="0"/>
              <a:t> DS tab BID x 1 year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43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Bowel Bacterial Overgrowth (SBBO)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Normal </a:t>
            </a:r>
            <a:r>
              <a:rPr lang="en-US" dirty="0" err="1" smtClean="0"/>
              <a:t>Microbiom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Stomach </a:t>
            </a:r>
            <a:r>
              <a:rPr lang="en-US" dirty="0"/>
              <a:t>0-10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smtClean="0"/>
              <a:t>CFU/ml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Jejunum 0-10</a:t>
            </a:r>
            <a:r>
              <a:rPr lang="en-US" baseline="30000" dirty="0"/>
              <a:t>4</a:t>
            </a:r>
            <a:endParaRPr lang="en-US" dirty="0"/>
          </a:p>
          <a:p>
            <a:pPr lvl="2">
              <a:buFont typeface="Wingdings" charset="2"/>
              <a:buChar char="ü"/>
            </a:pPr>
            <a:r>
              <a:rPr lang="en-US" dirty="0"/>
              <a:t>Gram + aerobes (oral streptococci, lactobacillus); no gram –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smtClean="0"/>
              <a:t>aerobes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Ileum </a:t>
            </a:r>
            <a:r>
              <a:rPr lang="en-US" dirty="0" smtClean="0"/>
              <a:t>10</a:t>
            </a:r>
            <a:r>
              <a:rPr lang="en-US" baseline="30000" dirty="0" smtClean="0"/>
              <a:t>5</a:t>
            </a:r>
            <a:r>
              <a:rPr lang="en-US" dirty="0" smtClean="0"/>
              <a:t>-10</a:t>
            </a:r>
            <a:r>
              <a:rPr lang="en-US" baseline="30000" dirty="0" smtClean="0"/>
              <a:t>9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Colon 10</a:t>
            </a:r>
            <a:r>
              <a:rPr lang="en-US" baseline="30000" dirty="0"/>
              <a:t>10</a:t>
            </a:r>
            <a:r>
              <a:rPr lang="en-US" dirty="0"/>
              <a:t>-10</a:t>
            </a:r>
            <a:r>
              <a:rPr lang="en-US" baseline="30000" dirty="0"/>
              <a:t>12</a:t>
            </a:r>
            <a:endParaRPr lang="en-US" dirty="0"/>
          </a:p>
          <a:p>
            <a:pPr lvl="2">
              <a:buFont typeface="Wingdings" charset="2"/>
              <a:buChar char="ü"/>
            </a:pPr>
            <a:r>
              <a:rPr lang="en-US" u="sng" dirty="0"/>
              <a:t>Anaerobes</a:t>
            </a:r>
            <a:r>
              <a:rPr lang="en-US" dirty="0"/>
              <a:t>: </a:t>
            </a:r>
            <a:r>
              <a:rPr lang="en-US" dirty="0" err="1"/>
              <a:t>bacteroides</a:t>
            </a:r>
            <a:r>
              <a:rPr lang="en-US" dirty="0"/>
              <a:t>, </a:t>
            </a:r>
            <a:r>
              <a:rPr lang="en-US" dirty="0" err="1"/>
              <a:t>peptostreptococcus</a:t>
            </a:r>
            <a:r>
              <a:rPr lang="en-US" dirty="0"/>
              <a:t>, lactobacillus, </a:t>
            </a:r>
            <a:r>
              <a:rPr lang="en-US" dirty="0" err="1"/>
              <a:t>bifidobacterium</a:t>
            </a:r>
            <a:r>
              <a:rPr lang="en-US" dirty="0"/>
              <a:t>, clostridium</a:t>
            </a:r>
          </a:p>
          <a:p>
            <a:pPr lvl="2">
              <a:buFont typeface="Wingdings" charset="2"/>
              <a:buChar char="ü"/>
            </a:pPr>
            <a:r>
              <a:rPr lang="en-US" u="sng" dirty="0"/>
              <a:t>Facultative aerobes</a:t>
            </a:r>
            <a:r>
              <a:rPr lang="en-US" dirty="0"/>
              <a:t>: e. coli, enterococcus, </a:t>
            </a:r>
            <a:r>
              <a:rPr lang="en-US" dirty="0" smtClean="0"/>
              <a:t>staphylococcus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Bowel Bacterial Overgrowth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</a:t>
            </a:r>
            <a:r>
              <a:rPr lang="en-US" dirty="0"/>
              <a:t>barriers that prevent </a:t>
            </a:r>
            <a:r>
              <a:rPr lang="en-US" dirty="0" smtClean="0"/>
              <a:t>SBBO:</a:t>
            </a:r>
            <a:endParaRPr lang="en-US" dirty="0"/>
          </a:p>
          <a:p>
            <a:endParaRPr lang="en-US" dirty="0" smtClean="0"/>
          </a:p>
          <a:p>
            <a:pPr lvl="1">
              <a:buFont typeface="Wingdings" charset="2"/>
              <a:buChar char="ü"/>
            </a:pPr>
            <a:r>
              <a:rPr lang="en-US" dirty="0" smtClean="0"/>
              <a:t>Gastric </a:t>
            </a:r>
            <a:r>
              <a:rPr lang="en-US" dirty="0"/>
              <a:t>acid </a:t>
            </a:r>
            <a:r>
              <a:rPr lang="en-US" dirty="0" smtClean="0"/>
              <a:t>&amp; </a:t>
            </a:r>
            <a:r>
              <a:rPr lang="en-US" dirty="0" err="1" smtClean="0"/>
              <a:t>pancretic</a:t>
            </a:r>
            <a:r>
              <a:rPr lang="en-US" dirty="0" smtClean="0"/>
              <a:t> enzymes </a:t>
            </a:r>
            <a:r>
              <a:rPr lang="en-US" i="1" dirty="0" smtClean="0">
                <a:solidFill>
                  <a:srgbClr val="FF0000"/>
                </a:solidFill>
              </a:rPr>
              <a:t>(chronic pancreatitis, low </a:t>
            </a:r>
            <a:r>
              <a:rPr lang="en-US" i="1" dirty="0" err="1" smtClean="0">
                <a:solidFill>
                  <a:srgbClr val="FF0000"/>
                </a:solidFill>
              </a:rPr>
              <a:t>HCl</a:t>
            </a:r>
            <a:r>
              <a:rPr lang="en-US" i="1" dirty="0" smtClean="0">
                <a:solidFill>
                  <a:srgbClr val="FF0000"/>
                </a:solidFill>
              </a:rPr>
              <a:t> from surgery, diseases or PPI)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Intact bowel structure </a:t>
            </a:r>
            <a:r>
              <a:rPr lang="en-US" i="1" dirty="0" smtClean="0">
                <a:solidFill>
                  <a:srgbClr val="FF0000"/>
                </a:solidFill>
              </a:rPr>
              <a:t>(Surgery, diverticulum)</a:t>
            </a:r>
            <a:endParaRPr lang="en-US" i="1" dirty="0">
              <a:solidFill>
                <a:srgbClr val="FF0000"/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en-US" dirty="0"/>
              <a:t>Cleansing effect of bowel motility – inter-digestive migrating motor </a:t>
            </a:r>
            <a:r>
              <a:rPr lang="en-US" dirty="0" smtClean="0"/>
              <a:t>complex </a:t>
            </a:r>
            <a:r>
              <a:rPr lang="en-US" i="1" dirty="0" smtClean="0">
                <a:solidFill>
                  <a:srgbClr val="FF0000"/>
                </a:solidFill>
              </a:rPr>
              <a:t>(</a:t>
            </a:r>
            <a:r>
              <a:rPr lang="en-US" i="1" dirty="0" err="1" smtClean="0">
                <a:solidFill>
                  <a:srgbClr val="FF0000"/>
                </a:solidFill>
              </a:rPr>
              <a:t>dysmotility</a:t>
            </a:r>
            <a:r>
              <a:rPr lang="en-US" i="1" dirty="0" smtClean="0">
                <a:solidFill>
                  <a:srgbClr val="FF0000"/>
                </a:solidFill>
              </a:rPr>
              <a:t>)</a:t>
            </a:r>
            <a:endParaRPr lang="en-US" i="1" dirty="0">
              <a:solidFill>
                <a:srgbClr val="FF0000"/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en-US" dirty="0"/>
              <a:t>Gut immunity – intraluminal secretory </a:t>
            </a:r>
            <a:r>
              <a:rPr lang="en-US" dirty="0" smtClean="0"/>
              <a:t>IgA </a:t>
            </a:r>
            <a:r>
              <a:rPr lang="en-US" i="1" dirty="0" smtClean="0">
                <a:solidFill>
                  <a:srgbClr val="FF0000"/>
                </a:solidFill>
              </a:rPr>
              <a:t>(immunodeficiency)</a:t>
            </a:r>
            <a:endParaRPr lang="en-US" i="1" dirty="0">
              <a:solidFill>
                <a:srgbClr val="FF0000"/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en-US" dirty="0"/>
              <a:t>Competent </a:t>
            </a:r>
            <a:r>
              <a:rPr lang="en-US" dirty="0" smtClean="0"/>
              <a:t>ileocecal valve </a:t>
            </a:r>
            <a:r>
              <a:rPr lang="en-US" i="1" dirty="0" smtClean="0">
                <a:solidFill>
                  <a:srgbClr val="FF0000"/>
                </a:solidFill>
              </a:rPr>
              <a:t>(scaring from inflammation, surgery)</a:t>
            </a:r>
            <a:endParaRPr lang="en-US" i="1" dirty="0">
              <a:solidFill>
                <a:srgbClr val="FF0000"/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en-US" dirty="0"/>
              <a:t>Competition by other bacteria </a:t>
            </a:r>
            <a:r>
              <a:rPr lang="en-US" i="1" dirty="0" smtClean="0">
                <a:solidFill>
                  <a:srgbClr val="FF0000"/>
                </a:solidFill>
              </a:rPr>
              <a:t>(antibiotics)</a:t>
            </a:r>
            <a:endParaRPr lang="en-US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Bowel Bacterial Overgrowth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Effect of SBBO:</a:t>
            </a:r>
          </a:p>
          <a:p>
            <a:endParaRPr lang="en-US" dirty="0" smtClean="0"/>
          </a:p>
          <a:p>
            <a:pPr lvl="1">
              <a:buFont typeface="Wingdings" charset="2"/>
              <a:buChar char="ü"/>
            </a:pPr>
            <a:r>
              <a:rPr lang="en-US" dirty="0" smtClean="0"/>
              <a:t>Bile </a:t>
            </a:r>
            <a:r>
              <a:rPr lang="en-US" dirty="0"/>
              <a:t>acids metabolism – </a:t>
            </a:r>
            <a:r>
              <a:rPr lang="en-US" dirty="0" err="1"/>
              <a:t>deconjugated</a:t>
            </a:r>
            <a:r>
              <a:rPr lang="en-US" dirty="0"/>
              <a:t> bile </a:t>
            </a:r>
            <a:r>
              <a:rPr lang="en-US" dirty="0" smtClean="0"/>
              <a:t>acids</a:t>
            </a:r>
          </a:p>
          <a:p>
            <a:pPr lvl="1">
              <a:buFont typeface="Wingdings" charset="2"/>
              <a:buChar char="ü"/>
            </a:pPr>
            <a:endParaRPr lang="en-US" i="1" dirty="0">
              <a:solidFill>
                <a:srgbClr val="FF0000"/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en-US" dirty="0" smtClean="0"/>
              <a:t>Bilirubin </a:t>
            </a:r>
            <a:r>
              <a:rPr lang="en-US" dirty="0"/>
              <a:t>metabolism – </a:t>
            </a:r>
            <a:r>
              <a:rPr lang="en-US" dirty="0" err="1"/>
              <a:t>deconjugated</a:t>
            </a:r>
            <a:r>
              <a:rPr lang="en-US" dirty="0"/>
              <a:t> </a:t>
            </a:r>
            <a:r>
              <a:rPr lang="en-US" dirty="0" smtClean="0"/>
              <a:t>bilirubin</a:t>
            </a:r>
          </a:p>
          <a:p>
            <a:pPr lvl="1">
              <a:buFont typeface="Wingdings" charset="2"/>
              <a:buChar char="ü"/>
            </a:pPr>
            <a:endParaRPr lang="en-US" dirty="0"/>
          </a:p>
          <a:p>
            <a:pPr lvl="1">
              <a:buFont typeface="Wingdings" charset="2"/>
              <a:buChar char="ü"/>
            </a:pPr>
            <a:r>
              <a:rPr lang="en-US" dirty="0"/>
              <a:t>CHO metabolism – C02, H2, D-lactic acid, organic acids (short chain fatty </a:t>
            </a:r>
            <a:r>
              <a:rPr lang="en-US" dirty="0" smtClean="0"/>
              <a:t>acids)</a:t>
            </a:r>
          </a:p>
          <a:p>
            <a:pPr lvl="1">
              <a:buFont typeface="Wingdings" charset="2"/>
              <a:buChar char="ü"/>
            </a:pPr>
            <a:endParaRPr lang="en-US" dirty="0" smtClean="0"/>
          </a:p>
          <a:p>
            <a:pPr lvl="1">
              <a:buFont typeface="Wingdings" charset="2"/>
              <a:buChar char="ü"/>
            </a:pPr>
            <a:r>
              <a:rPr lang="en-US" dirty="0" smtClean="0"/>
              <a:t>Lipid </a:t>
            </a:r>
            <a:r>
              <a:rPr lang="en-US" dirty="0"/>
              <a:t>metabolism – short chain fatty </a:t>
            </a:r>
            <a:r>
              <a:rPr lang="en-US" dirty="0" smtClean="0"/>
              <a:t>acids</a:t>
            </a:r>
          </a:p>
          <a:p>
            <a:pPr lvl="1">
              <a:buFont typeface="Wingdings" charset="2"/>
              <a:buChar char="ü"/>
            </a:pPr>
            <a:endParaRPr lang="en-US" dirty="0"/>
          </a:p>
          <a:p>
            <a:pPr lvl="1">
              <a:buFont typeface="Wingdings" charset="2"/>
              <a:buChar char="ü"/>
            </a:pPr>
            <a:r>
              <a:rPr lang="en-US" dirty="0"/>
              <a:t>Protein metabolism – amines, </a:t>
            </a:r>
            <a:r>
              <a:rPr lang="en-US" dirty="0" smtClean="0"/>
              <a:t>ammonia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02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Bowel Bacterial Overgrowth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Bloating</a:t>
            </a:r>
            <a:r>
              <a:rPr lang="en-US" dirty="0"/>
              <a:t>, diarrhea, abdominal pain, weight loss, </a:t>
            </a:r>
            <a:r>
              <a:rPr lang="en-US" dirty="0" smtClean="0"/>
              <a:t>neuropathy</a:t>
            </a:r>
          </a:p>
          <a:p>
            <a:r>
              <a:rPr lang="en-US" dirty="0" smtClean="0"/>
              <a:t>B12 </a:t>
            </a:r>
            <a:r>
              <a:rPr lang="en-US" dirty="0"/>
              <a:t>deficiency – utilized for </a:t>
            </a:r>
            <a:r>
              <a:rPr lang="en-US" dirty="0" smtClean="0"/>
              <a:t>nutrition</a:t>
            </a:r>
            <a:endParaRPr lang="en-US" dirty="0"/>
          </a:p>
          <a:p>
            <a:r>
              <a:rPr lang="en-US" dirty="0"/>
              <a:t>Elevated folate level - produced by bacteria</a:t>
            </a:r>
          </a:p>
          <a:p>
            <a:r>
              <a:rPr lang="en-US" dirty="0"/>
              <a:t>Vitamin A,D,E,K deficiency – therefore bruising, night blindness, bone </a:t>
            </a:r>
            <a:r>
              <a:rPr lang="en-US" dirty="0" smtClean="0"/>
              <a:t>diseases</a:t>
            </a:r>
            <a:endParaRPr lang="en-US" dirty="0"/>
          </a:p>
          <a:p>
            <a:r>
              <a:rPr lang="en-US" dirty="0"/>
              <a:t>Iron deficiency </a:t>
            </a:r>
          </a:p>
          <a:p>
            <a:r>
              <a:rPr lang="en-US" dirty="0"/>
              <a:t>Hypoproteinemia, hypoalbuminemia</a:t>
            </a:r>
          </a:p>
          <a:p>
            <a:r>
              <a:rPr lang="en-US" dirty="0"/>
              <a:t>Fat and CHO malabsorption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23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6490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Bowel Bacterial Overgrowth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Jejunal</a:t>
            </a:r>
            <a:r>
              <a:rPr lang="en-US" dirty="0"/>
              <a:t> culture – gold standard;</a:t>
            </a:r>
          </a:p>
          <a:p>
            <a:r>
              <a:rPr lang="en-US" dirty="0"/>
              <a:t>C</a:t>
            </a:r>
            <a:r>
              <a:rPr lang="en-US" baseline="30000" dirty="0"/>
              <a:t>14</a:t>
            </a:r>
            <a:r>
              <a:rPr lang="en-US" dirty="0"/>
              <a:t>-labeled bile acid breath test </a:t>
            </a:r>
          </a:p>
          <a:p>
            <a:r>
              <a:rPr lang="en-US" dirty="0"/>
              <a:t>C</a:t>
            </a:r>
            <a:r>
              <a:rPr lang="en-US" baseline="30000" dirty="0"/>
              <a:t>14</a:t>
            </a:r>
            <a:r>
              <a:rPr lang="en-US" dirty="0"/>
              <a:t>-xylose breath test </a:t>
            </a:r>
          </a:p>
          <a:p>
            <a:r>
              <a:rPr lang="en-US" dirty="0"/>
              <a:t>H breath test </a:t>
            </a:r>
          </a:p>
          <a:p>
            <a:r>
              <a:rPr lang="en-US" dirty="0"/>
              <a:t>Schilling’s </a:t>
            </a:r>
            <a:r>
              <a:rPr lang="en-US" dirty="0" smtClean="0"/>
              <a:t>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1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62" y="0"/>
            <a:ext cx="6555782" cy="6858000"/>
          </a:xfrm>
        </p:spPr>
      </p:pic>
    </p:spTree>
    <p:extLst>
      <p:ext uri="{BB962C8B-B14F-4D97-AF65-F5344CB8AC3E}">
        <p14:creationId xmlns:p14="http://schemas.microsoft.com/office/powerpoint/2010/main" val="2323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Small Bowel Bacterial Overgrowth- Schilling’s test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73" y="1690688"/>
            <a:ext cx="8555063" cy="4632620"/>
          </a:xfrm>
        </p:spPr>
      </p:pic>
    </p:spTree>
    <p:extLst>
      <p:ext uri="{BB962C8B-B14F-4D97-AF65-F5344CB8AC3E}">
        <p14:creationId xmlns:p14="http://schemas.microsoft.com/office/powerpoint/2010/main" val="7734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Bowel Bacterial Overgrowth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Treat underlying cause 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 discontinue acid suppressive meds, treat inflammatory Crohn’s disease, remove strictures, </a:t>
            </a:r>
            <a:r>
              <a:rPr lang="en-US" dirty="0" err="1"/>
              <a:t>etc</a:t>
            </a:r>
            <a:r>
              <a:rPr lang="en-US" dirty="0"/>
              <a:t>… </a:t>
            </a:r>
          </a:p>
          <a:p>
            <a:r>
              <a:rPr lang="en-US" dirty="0"/>
              <a:t>Nutrition – replace fat soluble vitamins, B12</a:t>
            </a:r>
          </a:p>
          <a:p>
            <a:pPr lvl="2"/>
            <a:r>
              <a:rPr lang="en-US" dirty="0"/>
              <a:t>Low CHO diet to limit bacteria substrate </a:t>
            </a:r>
          </a:p>
          <a:p>
            <a:r>
              <a:rPr lang="en-US" dirty="0"/>
              <a:t>7 – 10 days of antibiotics</a:t>
            </a:r>
          </a:p>
          <a:p>
            <a:pPr lvl="2"/>
            <a:r>
              <a:rPr lang="en-US" dirty="0" smtClean="0"/>
              <a:t>Metronidazole, </a:t>
            </a:r>
            <a:r>
              <a:rPr lang="en-US" dirty="0" err="1" smtClean="0"/>
              <a:t>Amox</a:t>
            </a:r>
            <a:r>
              <a:rPr lang="en-US" dirty="0" smtClean="0"/>
              <a:t>/</a:t>
            </a:r>
            <a:r>
              <a:rPr lang="en-US" dirty="0" err="1" smtClean="0"/>
              <a:t>Clav</a:t>
            </a:r>
            <a:r>
              <a:rPr lang="en-US" dirty="0" smtClean="0"/>
              <a:t>, Tetracycline, Doxycycline, Amoxicillin </a:t>
            </a:r>
          </a:p>
          <a:p>
            <a:pPr lvl="2"/>
            <a:r>
              <a:rPr lang="en-US" dirty="0" smtClean="0"/>
              <a:t>May </a:t>
            </a:r>
            <a:r>
              <a:rPr lang="en-US" dirty="0"/>
              <a:t>need to cycle </a:t>
            </a:r>
            <a:r>
              <a:rPr lang="en-US" dirty="0" err="1" smtClean="0"/>
              <a:t>Abx</a:t>
            </a:r>
            <a:r>
              <a:rPr lang="en-US" dirty="0" smtClean="0"/>
              <a:t> </a:t>
            </a:r>
            <a:r>
              <a:rPr lang="en-US" dirty="0"/>
              <a:t>to avoid resistance </a:t>
            </a:r>
          </a:p>
          <a:p>
            <a:r>
              <a:rPr lang="en-US" dirty="0"/>
              <a:t>Bowel cleanse with PEG</a:t>
            </a:r>
          </a:p>
          <a:p>
            <a:r>
              <a:rPr lang="en-US" dirty="0" err="1"/>
              <a:t>Prokinetic</a:t>
            </a:r>
            <a:endParaRPr lang="en-US" dirty="0"/>
          </a:p>
          <a:p>
            <a:r>
              <a:rPr lang="en-US" dirty="0"/>
              <a:t>Octreotide – at low </a:t>
            </a:r>
            <a:r>
              <a:rPr lang="en-US" dirty="0" smtClean="0"/>
              <a:t>dose, </a:t>
            </a:r>
            <a:r>
              <a:rPr lang="en-US" dirty="0"/>
              <a:t>has a </a:t>
            </a:r>
            <a:r>
              <a:rPr lang="en-US" dirty="0" err="1"/>
              <a:t>promotility</a:t>
            </a:r>
            <a:r>
              <a:rPr lang="en-US" dirty="0"/>
              <a:t> effect; </a:t>
            </a:r>
            <a:endParaRPr lang="en-US" dirty="0" smtClean="0"/>
          </a:p>
          <a:p>
            <a:pPr lvl="1"/>
            <a:r>
              <a:rPr lang="en-US" dirty="0" smtClean="0"/>
              <a:t>causes </a:t>
            </a:r>
            <a:r>
              <a:rPr lang="en-US" dirty="0" err="1"/>
              <a:t>hypomotility</a:t>
            </a:r>
            <a:r>
              <a:rPr lang="en-US" dirty="0"/>
              <a:t> at higher doses</a:t>
            </a:r>
          </a:p>
          <a:p>
            <a:r>
              <a:rPr lang="en-US" dirty="0"/>
              <a:t>Probiotics – minimal evidence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3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Sprue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characterized by villous atrophy and crypt hyperplasia</a:t>
            </a:r>
          </a:p>
          <a:p>
            <a:r>
              <a:rPr lang="en-US" dirty="0"/>
              <a:t>Most tropical regions of Asia, Africa, the Middle East, the Caribbean and Central and South America</a:t>
            </a:r>
          </a:p>
          <a:p>
            <a:pPr lvl="1"/>
            <a:r>
              <a:rPr lang="en-US" dirty="0"/>
              <a:t>It is an </a:t>
            </a:r>
            <a:r>
              <a:rPr lang="en-US" u="sng" dirty="0"/>
              <a:t>acquired</a:t>
            </a:r>
            <a:r>
              <a:rPr lang="en-US" dirty="0"/>
              <a:t> defect – not present in </a:t>
            </a:r>
            <a:r>
              <a:rPr lang="en-US" dirty="0" smtClean="0"/>
              <a:t>newborns. Travelers </a:t>
            </a:r>
            <a:r>
              <a:rPr lang="en-US" dirty="0"/>
              <a:t>from the industrialized world may develop it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Cause</a:t>
            </a:r>
          </a:p>
          <a:p>
            <a:pPr lvl="1"/>
            <a:r>
              <a:rPr lang="en-US" dirty="0"/>
              <a:t>Not known, but seems to be due to continuous bacterial contamination of the upper small bowel and nutritional </a:t>
            </a:r>
            <a:r>
              <a:rPr lang="en-US" dirty="0" smtClean="0"/>
              <a:t>deficiency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Sprue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Chronic diarrhea often with </a:t>
            </a:r>
            <a:r>
              <a:rPr lang="en-US" u="sng" dirty="0"/>
              <a:t>steatorrhea</a:t>
            </a:r>
            <a:r>
              <a:rPr lang="en-US" dirty="0"/>
              <a:t>, anorexia, abdominal cramps, bloating</a:t>
            </a:r>
          </a:p>
          <a:p>
            <a:pPr lvl="1"/>
            <a:r>
              <a:rPr lang="en-US" dirty="0"/>
              <a:t>B12 and folate </a:t>
            </a:r>
            <a:r>
              <a:rPr lang="en-US" dirty="0" smtClean="0"/>
              <a:t>deficiency</a:t>
            </a:r>
          </a:p>
          <a:p>
            <a:pPr lvl="1"/>
            <a:endParaRPr lang="en-US" dirty="0" smtClean="0"/>
          </a:p>
          <a:p>
            <a:r>
              <a:rPr lang="en-US" dirty="0"/>
              <a:t>If suspicion </a:t>
            </a:r>
            <a:r>
              <a:rPr lang="en-US" dirty="0" smtClean="0"/>
              <a:t>is </a:t>
            </a:r>
            <a:r>
              <a:rPr lang="en-US" dirty="0"/>
              <a:t>high </a:t>
            </a:r>
            <a:r>
              <a:rPr lang="en-US" dirty="0" smtClean="0"/>
              <a:t>– </a:t>
            </a:r>
            <a:r>
              <a:rPr lang="en-US" dirty="0" err="1"/>
              <a:t>jejunal</a:t>
            </a:r>
            <a:r>
              <a:rPr lang="en-US" dirty="0"/>
              <a:t> aspirate and </a:t>
            </a:r>
            <a:r>
              <a:rPr lang="en-US" dirty="0" smtClean="0"/>
              <a:t>biopsy</a:t>
            </a:r>
          </a:p>
          <a:p>
            <a:r>
              <a:rPr lang="en-US" dirty="0" smtClean="0"/>
              <a:t>Management:</a:t>
            </a:r>
          </a:p>
          <a:p>
            <a:pPr lvl="1"/>
            <a:r>
              <a:rPr lang="en-US" dirty="0" smtClean="0"/>
              <a:t>Folate &amp;  </a:t>
            </a:r>
            <a:r>
              <a:rPr lang="en-US" dirty="0"/>
              <a:t>B12 </a:t>
            </a:r>
            <a:r>
              <a:rPr lang="en-US" dirty="0" smtClean="0"/>
              <a:t>Supplement </a:t>
            </a:r>
          </a:p>
          <a:p>
            <a:pPr lvl="1"/>
            <a:r>
              <a:rPr lang="en-US" dirty="0" smtClean="0"/>
              <a:t>tetracycline for 3-6 </a:t>
            </a:r>
            <a:r>
              <a:rPr lang="en-US" dirty="0"/>
              <a:t>months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Bile Acid-Induced Diarrhea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54" y="1690688"/>
            <a:ext cx="6594231" cy="4991466"/>
          </a:xfrm>
        </p:spPr>
      </p:pic>
    </p:spTree>
    <p:extLst>
      <p:ext uri="{BB962C8B-B14F-4D97-AF65-F5344CB8AC3E}">
        <p14:creationId xmlns:p14="http://schemas.microsoft.com/office/powerpoint/2010/main" val="110237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Exocrine Pancreatic Insufficiency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84"/>
          <a:stretch/>
        </p:blipFill>
        <p:spPr>
          <a:xfrm>
            <a:off x="838200" y="2391506"/>
            <a:ext cx="10515600" cy="3429002"/>
          </a:xfrm>
        </p:spPr>
      </p:pic>
    </p:spTree>
    <p:extLst>
      <p:ext uri="{BB962C8B-B14F-4D97-AF65-F5344CB8AC3E}">
        <p14:creationId xmlns:p14="http://schemas.microsoft.com/office/powerpoint/2010/main" val="129726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Exocrine Pancreatic Insufficiency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09" y="1825625"/>
            <a:ext cx="8370276" cy="4715852"/>
          </a:xfrm>
        </p:spPr>
      </p:pic>
    </p:spTree>
    <p:extLst>
      <p:ext uri="{BB962C8B-B14F-4D97-AF65-F5344CB8AC3E}">
        <p14:creationId xmlns:p14="http://schemas.microsoft.com/office/powerpoint/2010/main" val="46333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Chronic diarrhea (&gt;4 weeks) can be osmotic, secretory, inflammatory or fatty diarrhea.</a:t>
            </a:r>
          </a:p>
          <a:p>
            <a:endParaRPr lang="en-US" dirty="0" smtClean="0"/>
          </a:p>
          <a:p>
            <a:r>
              <a:rPr lang="en-US" dirty="0" smtClean="0"/>
              <a:t>Fecal osmotic gap is helpful to point toward osmotic diarrhea</a:t>
            </a:r>
          </a:p>
          <a:p>
            <a:endParaRPr lang="en-US" dirty="0" smtClean="0"/>
          </a:p>
          <a:p>
            <a:r>
              <a:rPr lang="en-US" dirty="0" smtClean="0"/>
              <a:t>Iron, Ca &amp; folate are absorbed in proximal bowel; while B12 is absorbed in ileum.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Each </a:t>
            </a:r>
            <a:r>
              <a:rPr lang="en-US" dirty="0"/>
              <a:t>day, 9–10 L of fluid enter the jejunum.</a:t>
            </a:r>
          </a:p>
          <a:p>
            <a:pPr algn="just"/>
            <a:r>
              <a:rPr lang="en-US" dirty="0" smtClean="0"/>
              <a:t>Small </a:t>
            </a:r>
            <a:r>
              <a:rPr lang="en-US" dirty="0"/>
              <a:t>intestine absorbs 90</a:t>
            </a:r>
            <a:r>
              <a:rPr lang="en-US" dirty="0" smtClean="0"/>
              <a:t>% </a:t>
            </a:r>
            <a:r>
              <a:rPr lang="en-US" dirty="0"/>
              <a:t> of this </a:t>
            </a:r>
            <a:r>
              <a:rPr lang="en-US" dirty="0" smtClean="0"/>
              <a:t>fluid load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colon absorbs 90% of </a:t>
            </a:r>
            <a:r>
              <a:rPr lang="en-US" dirty="0" smtClean="0"/>
              <a:t>the remaining load </a:t>
            </a:r>
            <a:r>
              <a:rPr lang="en-US" dirty="0"/>
              <a:t>(about </a:t>
            </a:r>
            <a:r>
              <a:rPr lang="en-US" dirty="0" smtClean="0"/>
              <a:t>900 ml/24 </a:t>
            </a:r>
            <a:r>
              <a:rPr lang="en-US" dirty="0"/>
              <a:t>hours); leaving approximately 80–100 ml excreted each day in </a:t>
            </a:r>
            <a:r>
              <a:rPr lang="en-US" dirty="0" smtClean="0"/>
              <a:t>feces.</a:t>
            </a:r>
          </a:p>
          <a:p>
            <a:pPr algn="just"/>
            <a:r>
              <a:rPr lang="en-US" dirty="0" smtClean="0"/>
              <a:t>A </a:t>
            </a:r>
            <a:r>
              <a:rPr lang="en-US" dirty="0"/>
              <a:t>normal colon can compensate by absorbing </a:t>
            </a:r>
            <a:r>
              <a:rPr lang="en-US" dirty="0" smtClean="0"/>
              <a:t>up to </a:t>
            </a:r>
            <a:r>
              <a:rPr lang="en-US" dirty="0"/>
              <a:t>3000–4000 ml/24 hours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Celiac disease:</a:t>
            </a:r>
          </a:p>
          <a:p>
            <a:endParaRPr lang="en-US" dirty="0" smtClean="0"/>
          </a:p>
          <a:p>
            <a:pPr lvl="1">
              <a:buFont typeface="Wingdings" charset="2"/>
              <a:buChar char="ü"/>
            </a:pPr>
            <a:r>
              <a:rPr lang="en-US" dirty="0" smtClean="0"/>
              <a:t>Should always be suspected in patients with iron-</a:t>
            </a:r>
            <a:r>
              <a:rPr lang="en-US" dirty="0" err="1" smtClean="0"/>
              <a:t>def</a:t>
            </a:r>
            <a:r>
              <a:rPr lang="en-US" dirty="0" smtClean="0"/>
              <a:t> anemia, diarrhea or dyspepsia. </a:t>
            </a:r>
          </a:p>
          <a:p>
            <a:pPr lvl="1">
              <a:buFont typeface="Wingdings" charset="2"/>
              <a:buChar char="ü"/>
            </a:pPr>
            <a:endParaRPr lang="en-US" dirty="0" smtClean="0"/>
          </a:p>
          <a:p>
            <a:pPr lvl="1">
              <a:buFont typeface="Wingdings" charset="2"/>
              <a:buChar char="ü"/>
            </a:pPr>
            <a:r>
              <a:rPr lang="en-US" dirty="0" smtClean="0"/>
              <a:t>Anti-TTG is most helpful. </a:t>
            </a:r>
          </a:p>
          <a:p>
            <a:pPr lvl="1">
              <a:buFont typeface="Wingdings" charset="2"/>
              <a:buChar char="ü"/>
            </a:pPr>
            <a:endParaRPr lang="en-US" dirty="0" smtClean="0"/>
          </a:p>
          <a:p>
            <a:pPr lvl="1">
              <a:buFont typeface="Wingdings" charset="2"/>
              <a:buChar char="ü"/>
            </a:pPr>
            <a:r>
              <a:rPr lang="en-US" dirty="0" smtClean="0"/>
              <a:t>Biopsy shows villus atrophy.</a:t>
            </a:r>
          </a:p>
          <a:p>
            <a:pPr lvl="1">
              <a:buFont typeface="Wingdings" charset="2"/>
              <a:buChar char="ü"/>
            </a:pPr>
            <a:endParaRPr lang="en-US" dirty="0" smtClean="0"/>
          </a:p>
          <a:p>
            <a:pPr lvl="1">
              <a:buFont typeface="Wingdings" charset="2"/>
              <a:buChar char="ü"/>
            </a:pPr>
            <a:r>
              <a:rPr lang="en-US" dirty="0" smtClean="0"/>
              <a:t>Gluten-free diet</a:t>
            </a:r>
          </a:p>
          <a:p>
            <a:pPr lvl="1">
              <a:buFont typeface="Wingdings" charset="2"/>
              <a:buChar char="ü"/>
            </a:pPr>
            <a:endParaRPr lang="en-US" dirty="0" smtClean="0"/>
          </a:p>
          <a:p>
            <a:pPr lvl="1">
              <a:buFont typeface="Wingdings" charset="2"/>
              <a:buChar char="ü"/>
            </a:pPr>
            <a:r>
              <a:rPr lang="en-US" dirty="0" smtClean="0"/>
              <a:t>Watch for complications: nutritional &amp; malignancy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Whipple Disease: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Chronic systemic infection by </a:t>
            </a:r>
            <a:r>
              <a:rPr lang="en-US" i="1" dirty="0" err="1" smtClean="0"/>
              <a:t>Tropheryma</a:t>
            </a:r>
            <a:r>
              <a:rPr lang="en-US" i="1" dirty="0" smtClean="0"/>
              <a:t> </a:t>
            </a:r>
            <a:r>
              <a:rPr lang="en-US" i="1" dirty="0" err="1" smtClean="0"/>
              <a:t>whipplei</a:t>
            </a:r>
            <a:endParaRPr lang="en-US" dirty="0" smtClean="0"/>
          </a:p>
          <a:p>
            <a:pPr lvl="1">
              <a:buFont typeface="Wingdings" charset="2"/>
              <a:buChar char="ü"/>
            </a:pPr>
            <a:r>
              <a:rPr lang="en-US" dirty="0" smtClean="0"/>
              <a:t>Has GI, CNS, CVS, MSK &amp; skin </a:t>
            </a:r>
            <a:r>
              <a:rPr lang="en-US" dirty="0" err="1" smtClean="0"/>
              <a:t>manifisations</a:t>
            </a:r>
            <a:endParaRPr lang="en-US" dirty="0" smtClean="0"/>
          </a:p>
          <a:p>
            <a:pPr lvl="1">
              <a:buFont typeface="Wingdings" charset="2"/>
              <a:buChar char="ü"/>
            </a:pPr>
            <a:r>
              <a:rPr lang="en-US" dirty="0" smtClean="0"/>
              <a:t>Biopsy: Foamy macrophages &amp; PAS-positive granular particles</a:t>
            </a:r>
          </a:p>
          <a:p>
            <a:r>
              <a:rPr lang="en-US" dirty="0" smtClean="0"/>
              <a:t>SBBO: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Look for &amp; treat underlying causes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B12 </a:t>
            </a:r>
            <a:r>
              <a:rPr lang="en-US" dirty="0" err="1" smtClean="0"/>
              <a:t>def</a:t>
            </a:r>
            <a:endParaRPr lang="en-US" dirty="0" smtClean="0"/>
          </a:p>
          <a:p>
            <a:pPr lvl="1">
              <a:buFont typeface="Wingdings" charset="2"/>
              <a:buChar char="ü"/>
            </a:pPr>
            <a:r>
              <a:rPr lang="en-US" dirty="0" smtClean="0"/>
              <a:t>Schilling’s test</a:t>
            </a:r>
          </a:p>
          <a:p>
            <a:r>
              <a:rPr lang="en-US" dirty="0" smtClean="0"/>
              <a:t>Tropical Sprue:</a:t>
            </a:r>
          </a:p>
          <a:p>
            <a:pPr lvl="1">
              <a:buFont typeface="Wingdings" charset="2"/>
              <a:buChar char="ü"/>
            </a:pPr>
            <a:r>
              <a:rPr lang="en-US" dirty="0" err="1" smtClean="0"/>
              <a:t>Hx</a:t>
            </a:r>
            <a:r>
              <a:rPr lang="en-US" dirty="0" smtClean="0"/>
              <a:t> of travel to tropical area for long period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6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Exocrine pancreatic insufficiency: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Mainly in patients with chronic pancreatitis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Steatorrhea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Improves with pancreatic enzymes replacement therapy</a:t>
            </a:r>
          </a:p>
          <a:p>
            <a:r>
              <a:rPr lang="en-US" dirty="0" smtClean="0"/>
              <a:t>Bile acid-induced diarrhea: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Watery diarrhea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Improves with cholestyramine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12478" y="365125"/>
            <a:ext cx="6559060" cy="6246690"/>
          </a:xfrm>
          <a:noFill/>
        </p:spPr>
      </p:pic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smotic Diarrhea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en-US" dirty="0" smtClean="0"/>
              <a:t>Poorly </a:t>
            </a:r>
            <a:r>
              <a:rPr lang="en-US" dirty="0"/>
              <a:t>absorbed substances that remain in the </a:t>
            </a:r>
            <a:r>
              <a:rPr lang="en-US" dirty="0" smtClean="0"/>
              <a:t>lumen of </a:t>
            </a:r>
            <a:r>
              <a:rPr lang="en-US" dirty="0"/>
              <a:t>the intestine and obligate retention of water </a:t>
            </a:r>
            <a:r>
              <a:rPr lang="en-US" dirty="0" smtClean="0"/>
              <a:t>within the </a:t>
            </a:r>
            <a:r>
              <a:rPr lang="en-US" dirty="0"/>
              <a:t>lumen by virtue of their osmotic </a:t>
            </a:r>
            <a:r>
              <a:rPr lang="en-US" dirty="0" smtClean="0"/>
              <a:t>effects</a:t>
            </a:r>
          </a:p>
          <a:p>
            <a:pPr algn="just">
              <a:lnSpc>
                <a:spcPct val="100000"/>
              </a:lnSpc>
            </a:pP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/>
              <a:t>Ingestion of poorly absorbed agent (</a:t>
            </a:r>
            <a:r>
              <a:rPr lang="en-US" dirty="0" err="1"/>
              <a:t>eg</a:t>
            </a:r>
            <a:r>
              <a:rPr lang="en-US" dirty="0"/>
              <a:t>, magnesium)</a:t>
            </a:r>
          </a:p>
          <a:p>
            <a:pPr>
              <a:buFont typeface="Wingdings" charset="2"/>
              <a:buChar char="ü"/>
            </a:pPr>
            <a:r>
              <a:rPr lang="en-US" dirty="0"/>
              <a:t>Loss of nutrient transporter (</a:t>
            </a:r>
            <a:r>
              <a:rPr lang="en-US" dirty="0" err="1"/>
              <a:t>eg</a:t>
            </a:r>
            <a:r>
              <a:rPr lang="en-US" dirty="0"/>
              <a:t>, lactase deficiency)</a:t>
            </a:r>
          </a:p>
          <a:p>
            <a:pPr algn="just">
              <a:lnSpc>
                <a:spcPct val="10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noFill/>
          <a:ln w="3175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ü"/>
            </a:pPr>
            <a:r>
              <a:rPr lang="en-US" sz="2400" i="1" dirty="0" smtClean="0"/>
              <a:t>Lactose (in individuals with lactase deficiency)</a:t>
            </a:r>
          </a:p>
          <a:p>
            <a:pPr>
              <a:buFont typeface="Wingdings" charset="2"/>
              <a:buChar char="ü"/>
            </a:pPr>
            <a:r>
              <a:rPr lang="en-US" sz="2400" i="1" dirty="0" smtClean="0"/>
              <a:t>Fructose</a:t>
            </a:r>
          </a:p>
          <a:p>
            <a:pPr>
              <a:buFont typeface="Wingdings" charset="2"/>
              <a:buChar char="ü"/>
            </a:pPr>
            <a:r>
              <a:rPr lang="en-US" sz="2400" i="1" dirty="0" smtClean="0"/>
              <a:t>Mannitol</a:t>
            </a:r>
          </a:p>
          <a:p>
            <a:pPr>
              <a:buFont typeface="Wingdings" charset="2"/>
              <a:buChar char="ü"/>
            </a:pPr>
            <a:r>
              <a:rPr lang="en-US" sz="2400" i="1" dirty="0" smtClean="0"/>
              <a:t>Sorbitol</a:t>
            </a:r>
          </a:p>
          <a:p>
            <a:pPr>
              <a:buFont typeface="Wingdings" charset="2"/>
              <a:buChar char="ü"/>
            </a:pPr>
            <a:r>
              <a:rPr lang="en-US" sz="2400" i="1" dirty="0" smtClean="0"/>
              <a:t>Lactulose</a:t>
            </a:r>
          </a:p>
          <a:p>
            <a:pPr>
              <a:buFont typeface="Wingdings" charset="2"/>
              <a:buChar char="ü"/>
            </a:pPr>
            <a:r>
              <a:rPr lang="en-US" sz="2400" i="1" dirty="0" smtClean="0"/>
              <a:t> Magnesium</a:t>
            </a:r>
          </a:p>
          <a:p>
            <a:pPr>
              <a:buFont typeface="Wingdings" charset="2"/>
              <a:buChar char="ü"/>
            </a:pPr>
            <a:r>
              <a:rPr lang="en-US" sz="2400" i="1" dirty="0" smtClean="0"/>
              <a:t>Phosphate</a:t>
            </a:r>
          </a:p>
          <a:p>
            <a:pPr>
              <a:buFont typeface="Wingdings" charset="2"/>
              <a:buChar char="ü"/>
            </a:pPr>
            <a:r>
              <a:rPr lang="en-US" sz="2400" i="1" dirty="0" smtClean="0"/>
              <a:t>Sulfate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2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smtClean="0"/>
              <a:t>Secretory Diarrhea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Infections</a:t>
            </a:r>
          </a:p>
          <a:p>
            <a:r>
              <a:rPr lang="en-US" dirty="0" smtClean="0"/>
              <a:t>Reduction of </a:t>
            </a:r>
            <a:r>
              <a:rPr lang="en-US" dirty="0"/>
              <a:t>mucosal surface area by surgery or </a:t>
            </a:r>
            <a:r>
              <a:rPr lang="en-US" dirty="0" smtClean="0"/>
              <a:t>disease </a:t>
            </a:r>
          </a:p>
          <a:p>
            <a:r>
              <a:rPr lang="en-US" dirty="0" smtClean="0"/>
              <a:t>Absence of </a:t>
            </a:r>
            <a:r>
              <a:rPr lang="en-US" dirty="0"/>
              <a:t>an ion-transport </a:t>
            </a:r>
            <a:r>
              <a:rPr lang="en-US" dirty="0" smtClean="0"/>
              <a:t>mechanism </a:t>
            </a:r>
          </a:p>
          <a:p>
            <a:r>
              <a:rPr lang="en-US" dirty="0" smtClean="0"/>
              <a:t>Inflammation</a:t>
            </a:r>
            <a:endParaRPr lang="en-US" dirty="0"/>
          </a:p>
          <a:p>
            <a:r>
              <a:rPr lang="en-US" dirty="0" smtClean="0"/>
              <a:t>Dysregulation </a:t>
            </a:r>
          </a:p>
          <a:p>
            <a:r>
              <a:rPr lang="en-US" dirty="0"/>
              <a:t>C</a:t>
            </a:r>
            <a:r>
              <a:rPr lang="en-US" dirty="0" smtClean="0"/>
              <a:t>irculating </a:t>
            </a:r>
            <a:r>
              <a:rPr lang="en-US" dirty="0" err="1" smtClean="0"/>
              <a:t>secretagogues</a:t>
            </a:r>
            <a:r>
              <a:rPr lang="en-US" dirty="0" smtClean="0"/>
              <a:t> (endocrine)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Pancreatic Insufficiency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Bile Acid-Induced Diarrhea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5"/>
          <a:stretch/>
        </p:blipFill>
        <p:spPr>
          <a:xfrm>
            <a:off x="6172200" y="2944678"/>
            <a:ext cx="4893590" cy="391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2030</Words>
  <Application>Microsoft Macintosh PowerPoint</Application>
  <PresentationFormat>Widescreen</PresentationFormat>
  <Paragraphs>448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Arial Unicode MS</vt:lpstr>
      <vt:lpstr>Arial-BoldItalicMT</vt:lpstr>
      <vt:lpstr>Book Antiqua</vt:lpstr>
      <vt:lpstr>Calibri</vt:lpstr>
      <vt:lpstr>Calibri Light</vt:lpstr>
      <vt:lpstr>Wingdings</vt:lpstr>
      <vt:lpstr>Arial</vt:lpstr>
      <vt:lpstr>Office Theme</vt:lpstr>
      <vt:lpstr>Chronic Diarrhea</vt:lpstr>
      <vt:lpstr>Objectives</vt:lpstr>
      <vt:lpstr>Definition</vt:lpstr>
      <vt:lpstr>PowerPoint Presentation</vt:lpstr>
      <vt:lpstr>PowerPoint Presentation</vt:lpstr>
      <vt:lpstr>Pathophysiology</vt:lpstr>
      <vt:lpstr>PowerPoint Presentation</vt:lpstr>
      <vt:lpstr>Osmotic Diarrhea</vt:lpstr>
      <vt:lpstr> Secretory Diarrhea</vt:lpstr>
      <vt:lpstr>Fecal Osmotic Gap (FOG)</vt:lpstr>
      <vt:lpstr>Clinical Classification</vt:lpstr>
      <vt:lpstr>Fatty Diarrhea</vt:lpstr>
      <vt:lpstr>Chronic Inflammatory Diarrhea</vt:lpstr>
      <vt:lpstr>PowerPoint Presentation</vt:lpstr>
      <vt:lpstr>Review of Nutrient/Vitamin Absorption</vt:lpstr>
      <vt:lpstr>PowerPoint Presentation</vt:lpstr>
      <vt:lpstr>PowerPoint Presentation</vt:lpstr>
      <vt:lpstr>Common Medications and Toxins Associated with Diarrhea</vt:lpstr>
      <vt:lpstr>PowerPoint Presentation</vt:lpstr>
      <vt:lpstr>PowerPoint Presentation</vt:lpstr>
      <vt:lpstr>PowerPoint Presentation</vt:lpstr>
      <vt:lpstr>Additional Studies</vt:lpstr>
      <vt:lpstr>PowerPoint Presentation</vt:lpstr>
      <vt:lpstr>Differential Diagnosis: Watery Diarrhea</vt:lpstr>
      <vt:lpstr>Differential Diagnosis: Watery (Secretory) Diarrhea</vt:lpstr>
      <vt:lpstr>Differential Diagnosis: Inflammatory Diarrhea</vt:lpstr>
      <vt:lpstr>Fatty Diarrhea</vt:lpstr>
      <vt:lpstr>Signs and Symptoms of Malabsorption</vt:lpstr>
      <vt:lpstr>Signs and Symptoms of Malabsorption</vt:lpstr>
      <vt:lpstr>Celiac Disease</vt:lpstr>
      <vt:lpstr>Introduction</vt:lpstr>
      <vt:lpstr>PowerPoint Presentation</vt:lpstr>
      <vt:lpstr>Pathophysiology</vt:lpstr>
      <vt:lpstr>Presentation</vt:lpstr>
      <vt:lpstr>Dermatitis Herpatiformis</vt:lpstr>
      <vt:lpstr>At Risk</vt:lpstr>
      <vt:lpstr>Serology</vt:lpstr>
      <vt:lpstr>Endoscopy</vt:lpstr>
      <vt:lpstr>Histology</vt:lpstr>
      <vt:lpstr>Management</vt:lpstr>
      <vt:lpstr>Whipple Disease</vt:lpstr>
      <vt:lpstr>Whipple Disease</vt:lpstr>
      <vt:lpstr>Whipple Disease</vt:lpstr>
      <vt:lpstr>Whipple Disease</vt:lpstr>
      <vt:lpstr>Whipple Disease</vt:lpstr>
      <vt:lpstr>Small Bowel Bacterial Overgrowth (SBBO)</vt:lpstr>
      <vt:lpstr>Small Bowel Bacterial Overgrowth</vt:lpstr>
      <vt:lpstr>Small Bowel Bacterial Overgrowth</vt:lpstr>
      <vt:lpstr>Small Bowel Bacterial Overgrowth</vt:lpstr>
      <vt:lpstr>Small Bowel Bacterial Overgrowth</vt:lpstr>
      <vt:lpstr>PowerPoint Presentation</vt:lpstr>
      <vt:lpstr>Small Bowel Bacterial Overgrowth- Schilling’s test</vt:lpstr>
      <vt:lpstr>Small Bowel Bacterial Overgrowth</vt:lpstr>
      <vt:lpstr>Tropical Sprue</vt:lpstr>
      <vt:lpstr>Tropical Sprue</vt:lpstr>
      <vt:lpstr>Bile Acid-Induced Diarrhea</vt:lpstr>
      <vt:lpstr>Exocrine Pancreatic Insufficiency</vt:lpstr>
      <vt:lpstr>Exocrine Pancreatic Insufficiency</vt:lpstr>
      <vt:lpstr>Take Home Messages</vt:lpstr>
      <vt:lpstr>Take Home Messages</vt:lpstr>
      <vt:lpstr>Take Home Messages</vt:lpstr>
      <vt:lpstr>Take Home Messages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Diarrhea</dc:title>
  <dc:creator>Suliman AlShankiti AlShankiti</dc:creator>
  <cp:lastModifiedBy>Suliman AlShankiti AlShankiti</cp:lastModifiedBy>
  <cp:revision>42</cp:revision>
  <dcterms:created xsi:type="dcterms:W3CDTF">2017-11-18T07:51:20Z</dcterms:created>
  <dcterms:modified xsi:type="dcterms:W3CDTF">2017-12-02T12:57:19Z</dcterms:modified>
</cp:coreProperties>
</file>